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3.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42.xml" ContentType="application/vnd.openxmlformats-officedocument.presentationml.notesSlide+xml"/>
  <Override PartName="/ppt/charts/chart6.xml" ContentType="application/vnd.openxmlformats-officedocument.drawingml.chart+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 id="2147483696" r:id="rId2"/>
    <p:sldMasterId id="2147483708" r:id="rId3"/>
    <p:sldMasterId id="2147483720" r:id="rId4"/>
    <p:sldMasterId id="2147483733" r:id="rId5"/>
  </p:sldMasterIdLst>
  <p:notesMasterIdLst>
    <p:notesMasterId r:id="rId51"/>
  </p:notesMasterIdLst>
  <p:handoutMasterIdLst>
    <p:handoutMasterId r:id="rId52"/>
  </p:handoutMasterIdLst>
  <p:sldIdLst>
    <p:sldId id="256" r:id="rId6"/>
    <p:sldId id="307" r:id="rId7"/>
    <p:sldId id="332" r:id="rId8"/>
    <p:sldId id="301" r:id="rId9"/>
    <p:sldId id="325" r:id="rId10"/>
    <p:sldId id="349" r:id="rId11"/>
    <p:sldId id="335" r:id="rId12"/>
    <p:sldId id="305" r:id="rId13"/>
    <p:sldId id="344" r:id="rId14"/>
    <p:sldId id="345" r:id="rId15"/>
    <p:sldId id="348" r:id="rId16"/>
    <p:sldId id="346" r:id="rId17"/>
    <p:sldId id="333" r:id="rId18"/>
    <p:sldId id="358" r:id="rId19"/>
    <p:sldId id="353" r:id="rId20"/>
    <p:sldId id="354" r:id="rId21"/>
    <p:sldId id="355" r:id="rId22"/>
    <p:sldId id="356" r:id="rId23"/>
    <p:sldId id="369" r:id="rId24"/>
    <p:sldId id="370" r:id="rId25"/>
    <p:sldId id="371" r:id="rId26"/>
    <p:sldId id="372" r:id="rId27"/>
    <p:sldId id="373" r:id="rId28"/>
    <p:sldId id="374" r:id="rId29"/>
    <p:sldId id="375" r:id="rId30"/>
    <p:sldId id="376" r:id="rId31"/>
    <p:sldId id="377" r:id="rId32"/>
    <p:sldId id="365" r:id="rId33"/>
    <p:sldId id="360" r:id="rId34"/>
    <p:sldId id="361" r:id="rId35"/>
    <p:sldId id="362" r:id="rId36"/>
    <p:sldId id="363" r:id="rId37"/>
    <p:sldId id="364" r:id="rId38"/>
    <p:sldId id="366" r:id="rId39"/>
    <p:sldId id="309" r:id="rId40"/>
    <p:sldId id="321" r:id="rId41"/>
    <p:sldId id="312" r:id="rId42"/>
    <p:sldId id="313" r:id="rId43"/>
    <p:sldId id="329" r:id="rId44"/>
    <p:sldId id="336" r:id="rId45"/>
    <p:sldId id="337" r:id="rId46"/>
    <p:sldId id="338" r:id="rId47"/>
    <p:sldId id="339" r:id="rId48"/>
    <p:sldId id="340" r:id="rId49"/>
    <p:sldId id="341" r:id="rId50"/>
  </p:sldIdLst>
  <p:sldSz cx="9144000" cy="6858000" type="screen4x3"/>
  <p:notesSz cx="6735763" cy="9866313"/>
  <p:defaultTextStyle>
    <a:defPPr>
      <a:defRPr lang="ja-JP"/>
    </a:defPPr>
    <a:lvl1pPr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1pPr>
    <a:lvl2pPr marL="4572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2pPr>
    <a:lvl3pPr marL="9144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3pPr>
    <a:lvl4pPr marL="13716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4pPr>
    <a:lvl5pPr marL="18288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F8F"/>
    <a:srgbClr val="000000"/>
    <a:srgbClr val="FFCCCC"/>
    <a:srgbClr val="FF3399"/>
    <a:srgbClr val="0033CC"/>
    <a:srgbClr val="C0C0C0"/>
    <a:srgbClr val="000099"/>
    <a:srgbClr val="DDDDDD"/>
    <a:srgbClr val="003399"/>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53" autoAdjust="0"/>
    <p:restoredTop sz="99289" autoAdjust="0"/>
  </p:normalViewPr>
  <p:slideViewPr>
    <p:cSldViewPr snapToObjects="1">
      <p:cViewPr>
        <p:scale>
          <a:sx n="99" d="100"/>
          <a:sy n="99" d="100"/>
        </p:scale>
        <p:origin x="-1256" y="-30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77" d="100"/>
          <a:sy n="77" d="100"/>
        </p:scale>
        <p:origin x="-2208" y="-90"/>
      </p:cViewPr>
      <p:guideLst>
        <p:guide orient="horz" pos="3107"/>
        <p:guide pos="212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50" Type="http://schemas.openxmlformats.org/officeDocument/2006/relationships/slide" Target="slides/slide45.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E:\study\SNA\article\PhD_thesis\koucyoukai\figure\figur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study\SNA\article\PhD_thesis\koucyoukai\figure\figur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20462;&#22763;&#35542;&#25991;\&#12524;&#12473;&#12509;&#12531;&#12473;\&#28382;&#30041;&#26178;&#38291;._&#35542;&#25991;&#29992;(apache).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6.xml.rels><?xml version="1.0" encoding="UTF-8" standalone="yes"?>
<Relationships xmlns="http://schemas.openxmlformats.org/package/2006/relationships"><Relationship Id="rId1" Type="http://schemas.openxmlformats.org/officeDocument/2006/relationships/oleObject" Target="file:///C:\personal_things\OSS2009&#12288;&#20998;&#26512;\new\&#32080;&#26524;\&#27491;&#24335;&#12524;&#12499;&#125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section5_RQ1!$D$3</c:f>
              <c:strCache>
                <c:ptCount val="1"/>
                <c:pt idx="0">
                  <c:v>適合率</c:v>
                </c:pt>
              </c:strCache>
            </c:strRef>
          </c:tx>
          <c:invertIfNegative val="0"/>
          <c:cat>
            <c:strRef>
              <c:f>section5_RQ1!$C$4:$C$12</c:f>
              <c:strCache>
                <c:ptCount val="9"/>
                <c:pt idx="0">
                  <c:v>ベース</c:v>
                </c:pt>
                <c:pt idx="1">
                  <c:v>状態 </c:v>
                </c:pt>
                <c:pt idx="2">
                  <c:v>時期 </c:v>
                </c:pt>
                <c:pt idx="3">
                  <c:v>参加者</c:v>
                </c:pt>
                <c:pt idx="4">
                  <c:v>ベース+状態</c:v>
                </c:pt>
                <c:pt idx="5">
                  <c:v>ベース+時期</c:v>
                </c:pt>
                <c:pt idx="6">
                  <c:v>ベース+参加者</c:v>
                </c:pt>
                <c:pt idx="7">
                  <c:v>全て</c:v>
                </c:pt>
                <c:pt idx="8">
                  <c:v>ランダムで予測</c:v>
                </c:pt>
              </c:strCache>
            </c:strRef>
          </c:cat>
          <c:val>
            <c:numRef>
              <c:f>section5_RQ1!$D$4:$D$12</c:f>
              <c:numCache>
                <c:formatCode>General</c:formatCode>
                <c:ptCount val="9"/>
                <c:pt idx="0">
                  <c:v>22.53</c:v>
                </c:pt>
                <c:pt idx="1">
                  <c:v>24.04</c:v>
                </c:pt>
                <c:pt idx="2">
                  <c:v>18.0</c:v>
                </c:pt>
                <c:pt idx="3">
                  <c:v>31.31000000000003</c:v>
                </c:pt>
                <c:pt idx="4">
                  <c:v>31.31000000000003</c:v>
                </c:pt>
                <c:pt idx="5">
                  <c:v>26.16</c:v>
                </c:pt>
                <c:pt idx="6">
                  <c:v>24.13000000000003</c:v>
                </c:pt>
                <c:pt idx="7">
                  <c:v>25.47999999999999</c:v>
                </c:pt>
                <c:pt idx="8">
                  <c:v>8.040000000000001</c:v>
                </c:pt>
              </c:numCache>
            </c:numRef>
          </c:val>
        </c:ser>
        <c:ser>
          <c:idx val="1"/>
          <c:order val="1"/>
          <c:tx>
            <c:strRef>
              <c:f>section5_RQ1!$E$3</c:f>
              <c:strCache>
                <c:ptCount val="1"/>
                <c:pt idx="0">
                  <c:v>再現率</c:v>
                </c:pt>
              </c:strCache>
            </c:strRef>
          </c:tx>
          <c:invertIfNegative val="0"/>
          <c:cat>
            <c:strRef>
              <c:f>section5_RQ1!$C$4:$C$12</c:f>
              <c:strCache>
                <c:ptCount val="9"/>
                <c:pt idx="0">
                  <c:v>ベース</c:v>
                </c:pt>
                <c:pt idx="1">
                  <c:v>状態 </c:v>
                </c:pt>
                <c:pt idx="2">
                  <c:v>時期 </c:v>
                </c:pt>
                <c:pt idx="3">
                  <c:v>参加者</c:v>
                </c:pt>
                <c:pt idx="4">
                  <c:v>ベース+状態</c:v>
                </c:pt>
                <c:pt idx="5">
                  <c:v>ベース+時期</c:v>
                </c:pt>
                <c:pt idx="6">
                  <c:v>ベース+参加者</c:v>
                </c:pt>
                <c:pt idx="7">
                  <c:v>全て</c:v>
                </c:pt>
                <c:pt idx="8">
                  <c:v>ランダムで予測</c:v>
                </c:pt>
              </c:strCache>
            </c:strRef>
          </c:cat>
          <c:val>
            <c:numRef>
              <c:f>section5_RQ1!$E$4:$E$12</c:f>
              <c:numCache>
                <c:formatCode>General</c:formatCode>
                <c:ptCount val="9"/>
                <c:pt idx="0">
                  <c:v>61.8</c:v>
                </c:pt>
                <c:pt idx="1">
                  <c:v>66.17999999999998</c:v>
                </c:pt>
                <c:pt idx="2">
                  <c:v>52.06</c:v>
                </c:pt>
                <c:pt idx="3">
                  <c:v>48.55</c:v>
                </c:pt>
                <c:pt idx="4">
                  <c:v>70.74</c:v>
                </c:pt>
                <c:pt idx="5">
                  <c:v>69.32</c:v>
                </c:pt>
                <c:pt idx="6">
                  <c:v>66.11</c:v>
                </c:pt>
                <c:pt idx="7">
                  <c:v>77.71</c:v>
                </c:pt>
                <c:pt idx="8">
                  <c:v>50.0</c:v>
                </c:pt>
              </c:numCache>
            </c:numRef>
          </c:val>
        </c:ser>
        <c:ser>
          <c:idx val="2"/>
          <c:order val="2"/>
          <c:tx>
            <c:strRef>
              <c:f>section5_RQ1!$F$3</c:f>
              <c:strCache>
                <c:ptCount val="1"/>
                <c:pt idx="0">
                  <c:v>F1値</c:v>
                </c:pt>
              </c:strCache>
            </c:strRef>
          </c:tx>
          <c:spPr>
            <a:solidFill>
              <a:srgbClr val="FF6600"/>
            </a:solidFill>
            <a:ln>
              <a:noFill/>
            </a:ln>
          </c:spPr>
          <c:invertIfNegative val="0"/>
          <c:cat>
            <c:strRef>
              <c:f>section5_RQ1!$C$4:$C$12</c:f>
              <c:strCache>
                <c:ptCount val="9"/>
                <c:pt idx="0">
                  <c:v>ベース</c:v>
                </c:pt>
                <c:pt idx="1">
                  <c:v>状態 </c:v>
                </c:pt>
                <c:pt idx="2">
                  <c:v>時期 </c:v>
                </c:pt>
                <c:pt idx="3">
                  <c:v>参加者</c:v>
                </c:pt>
                <c:pt idx="4">
                  <c:v>ベース+状態</c:v>
                </c:pt>
                <c:pt idx="5">
                  <c:v>ベース+時期</c:v>
                </c:pt>
                <c:pt idx="6">
                  <c:v>ベース+参加者</c:v>
                </c:pt>
                <c:pt idx="7">
                  <c:v>全て</c:v>
                </c:pt>
                <c:pt idx="8">
                  <c:v>ランダムで予測</c:v>
                </c:pt>
              </c:strCache>
            </c:strRef>
          </c:cat>
          <c:val>
            <c:numRef>
              <c:f>section5_RQ1!$F$4:$F$12</c:f>
              <c:numCache>
                <c:formatCode>General</c:formatCode>
                <c:ptCount val="9"/>
                <c:pt idx="0">
                  <c:v>33.02</c:v>
                </c:pt>
                <c:pt idx="1">
                  <c:v>35.27</c:v>
                </c:pt>
                <c:pt idx="2">
                  <c:v>26.75</c:v>
                </c:pt>
                <c:pt idx="3">
                  <c:v>29.08</c:v>
                </c:pt>
                <c:pt idx="4">
                  <c:v>43.41</c:v>
                </c:pt>
                <c:pt idx="5">
                  <c:v>37.99</c:v>
                </c:pt>
                <c:pt idx="6">
                  <c:v>35.35</c:v>
                </c:pt>
                <c:pt idx="7">
                  <c:v>38.37</c:v>
                </c:pt>
                <c:pt idx="8">
                  <c:v>13.85000000000002</c:v>
                </c:pt>
              </c:numCache>
            </c:numRef>
          </c:val>
        </c:ser>
        <c:dLbls>
          <c:showLegendKey val="0"/>
          <c:showVal val="0"/>
          <c:showCatName val="0"/>
          <c:showSerName val="0"/>
          <c:showPercent val="0"/>
          <c:showBubbleSize val="0"/>
        </c:dLbls>
        <c:gapWidth val="150"/>
        <c:axId val="-2113787928"/>
        <c:axId val="-2113784920"/>
      </c:barChart>
      <c:catAx>
        <c:axId val="-2113787928"/>
        <c:scaling>
          <c:orientation val="minMax"/>
        </c:scaling>
        <c:delete val="0"/>
        <c:axPos val="b"/>
        <c:majorTickMark val="out"/>
        <c:minorTickMark val="none"/>
        <c:tickLblPos val="nextTo"/>
        <c:txPr>
          <a:bodyPr/>
          <a:lstStyle/>
          <a:p>
            <a:pPr>
              <a:defRPr lang="ja-JP"/>
            </a:pPr>
            <a:endParaRPr lang="en-US"/>
          </a:p>
        </c:txPr>
        <c:crossAx val="-2113784920"/>
        <c:crosses val="autoZero"/>
        <c:auto val="1"/>
        <c:lblAlgn val="ctr"/>
        <c:lblOffset val="100"/>
        <c:noMultiLvlLbl val="0"/>
      </c:catAx>
      <c:valAx>
        <c:axId val="-2113784920"/>
        <c:scaling>
          <c:orientation val="minMax"/>
          <c:max val="100.0"/>
        </c:scaling>
        <c:delete val="0"/>
        <c:axPos val="l"/>
        <c:majorGridlines/>
        <c:numFmt formatCode="General" sourceLinked="1"/>
        <c:majorTickMark val="out"/>
        <c:minorTickMark val="none"/>
        <c:tickLblPos val="nextTo"/>
        <c:txPr>
          <a:bodyPr/>
          <a:lstStyle/>
          <a:p>
            <a:pPr>
              <a:defRPr lang="ja-JP" sz="1400">
                <a:latin typeface="Arial" pitchFamily="34" charset="0"/>
                <a:cs typeface="Arial" pitchFamily="34" charset="0"/>
              </a:defRPr>
            </a:pPr>
            <a:endParaRPr lang="en-US"/>
          </a:p>
        </c:txPr>
        <c:crossAx val="-2113787928"/>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section5_RQ1!$I$3</c:f>
              <c:strCache>
                <c:ptCount val="1"/>
                <c:pt idx="0">
                  <c:v>適合率</c:v>
                </c:pt>
              </c:strCache>
            </c:strRef>
          </c:tx>
          <c:invertIfNegative val="0"/>
          <c:cat>
            <c:strRef>
              <c:f>section5_RQ1!$C$4:$C$12</c:f>
              <c:strCache>
                <c:ptCount val="9"/>
                <c:pt idx="0">
                  <c:v>ベース</c:v>
                </c:pt>
                <c:pt idx="1">
                  <c:v>状態 </c:v>
                </c:pt>
                <c:pt idx="2">
                  <c:v>時期 </c:v>
                </c:pt>
                <c:pt idx="3">
                  <c:v>参加者</c:v>
                </c:pt>
                <c:pt idx="4">
                  <c:v>ベース+状態</c:v>
                </c:pt>
                <c:pt idx="5">
                  <c:v>ベース+時期</c:v>
                </c:pt>
                <c:pt idx="6">
                  <c:v>ベース+参加者</c:v>
                </c:pt>
                <c:pt idx="7">
                  <c:v>全て</c:v>
                </c:pt>
                <c:pt idx="8">
                  <c:v>ランダムで予測</c:v>
                </c:pt>
              </c:strCache>
            </c:strRef>
          </c:cat>
          <c:val>
            <c:numRef>
              <c:f>section5_RQ1!$I$4:$I$12</c:f>
              <c:numCache>
                <c:formatCode>General</c:formatCode>
                <c:ptCount val="9"/>
                <c:pt idx="0">
                  <c:v>8.88</c:v>
                </c:pt>
                <c:pt idx="1">
                  <c:v>7.6</c:v>
                </c:pt>
                <c:pt idx="2">
                  <c:v>5.96</c:v>
                </c:pt>
                <c:pt idx="3">
                  <c:v>7.109999999999999</c:v>
                </c:pt>
                <c:pt idx="4">
                  <c:v>11.5</c:v>
                </c:pt>
                <c:pt idx="5">
                  <c:v>10.32</c:v>
                </c:pt>
                <c:pt idx="6">
                  <c:v>10.04</c:v>
                </c:pt>
                <c:pt idx="7">
                  <c:v>11.0</c:v>
                </c:pt>
                <c:pt idx="8">
                  <c:v>2.2</c:v>
                </c:pt>
              </c:numCache>
            </c:numRef>
          </c:val>
        </c:ser>
        <c:ser>
          <c:idx val="1"/>
          <c:order val="1"/>
          <c:tx>
            <c:strRef>
              <c:f>section5_RQ1!$J$3</c:f>
              <c:strCache>
                <c:ptCount val="1"/>
                <c:pt idx="0">
                  <c:v>再現率</c:v>
                </c:pt>
              </c:strCache>
            </c:strRef>
          </c:tx>
          <c:invertIfNegative val="0"/>
          <c:cat>
            <c:strRef>
              <c:f>section5_RQ1!$C$4:$C$12</c:f>
              <c:strCache>
                <c:ptCount val="9"/>
                <c:pt idx="0">
                  <c:v>ベース</c:v>
                </c:pt>
                <c:pt idx="1">
                  <c:v>状態 </c:v>
                </c:pt>
                <c:pt idx="2">
                  <c:v>時期 </c:v>
                </c:pt>
                <c:pt idx="3">
                  <c:v>参加者</c:v>
                </c:pt>
                <c:pt idx="4">
                  <c:v>ベース+状態</c:v>
                </c:pt>
                <c:pt idx="5">
                  <c:v>ベース+時期</c:v>
                </c:pt>
                <c:pt idx="6">
                  <c:v>ベース+参加者</c:v>
                </c:pt>
                <c:pt idx="7">
                  <c:v>全て</c:v>
                </c:pt>
                <c:pt idx="8">
                  <c:v>ランダムで予測</c:v>
                </c:pt>
              </c:strCache>
            </c:strRef>
          </c:cat>
          <c:val>
            <c:numRef>
              <c:f>section5_RQ1!$J$4:$J$12</c:f>
              <c:numCache>
                <c:formatCode>General</c:formatCode>
                <c:ptCount val="9"/>
                <c:pt idx="0">
                  <c:v>71.39</c:v>
                </c:pt>
                <c:pt idx="1">
                  <c:v>81.84</c:v>
                </c:pt>
                <c:pt idx="2">
                  <c:v>71.05</c:v>
                </c:pt>
                <c:pt idx="3">
                  <c:v>64.62</c:v>
                </c:pt>
                <c:pt idx="4">
                  <c:v>85.14</c:v>
                </c:pt>
                <c:pt idx="5">
                  <c:v>78.32</c:v>
                </c:pt>
                <c:pt idx="6">
                  <c:v>78.87</c:v>
                </c:pt>
                <c:pt idx="7">
                  <c:v>81.66</c:v>
                </c:pt>
                <c:pt idx="8">
                  <c:v>50.0</c:v>
                </c:pt>
              </c:numCache>
            </c:numRef>
          </c:val>
        </c:ser>
        <c:ser>
          <c:idx val="2"/>
          <c:order val="2"/>
          <c:tx>
            <c:strRef>
              <c:f>section5_RQ1!$K$3</c:f>
              <c:strCache>
                <c:ptCount val="1"/>
                <c:pt idx="0">
                  <c:v>F1値</c:v>
                </c:pt>
              </c:strCache>
            </c:strRef>
          </c:tx>
          <c:spPr>
            <a:solidFill>
              <a:srgbClr val="FF6600"/>
            </a:solidFill>
            <a:ln>
              <a:noFill/>
            </a:ln>
          </c:spPr>
          <c:invertIfNegative val="0"/>
          <c:cat>
            <c:strRef>
              <c:f>section5_RQ1!$C$4:$C$12</c:f>
              <c:strCache>
                <c:ptCount val="9"/>
                <c:pt idx="0">
                  <c:v>ベース</c:v>
                </c:pt>
                <c:pt idx="1">
                  <c:v>状態 </c:v>
                </c:pt>
                <c:pt idx="2">
                  <c:v>時期 </c:v>
                </c:pt>
                <c:pt idx="3">
                  <c:v>参加者</c:v>
                </c:pt>
                <c:pt idx="4">
                  <c:v>ベース+状態</c:v>
                </c:pt>
                <c:pt idx="5">
                  <c:v>ベース+時期</c:v>
                </c:pt>
                <c:pt idx="6">
                  <c:v>ベース+参加者</c:v>
                </c:pt>
                <c:pt idx="7">
                  <c:v>全て</c:v>
                </c:pt>
                <c:pt idx="8">
                  <c:v>ランダムで予測</c:v>
                </c:pt>
              </c:strCache>
            </c:strRef>
          </c:cat>
          <c:val>
            <c:numRef>
              <c:f>section5_RQ1!$K$4:$K$12</c:f>
              <c:numCache>
                <c:formatCode>General</c:formatCode>
                <c:ptCount val="9"/>
                <c:pt idx="0">
                  <c:v>15.8</c:v>
                </c:pt>
                <c:pt idx="1">
                  <c:v>13.91</c:v>
                </c:pt>
                <c:pt idx="2">
                  <c:v>11.0</c:v>
                </c:pt>
                <c:pt idx="3">
                  <c:v>12.81</c:v>
                </c:pt>
                <c:pt idx="4">
                  <c:v>20.27</c:v>
                </c:pt>
                <c:pt idx="5">
                  <c:v>18.23999999999999</c:v>
                </c:pt>
                <c:pt idx="6">
                  <c:v>17.81</c:v>
                </c:pt>
                <c:pt idx="7">
                  <c:v>19.39</c:v>
                </c:pt>
                <c:pt idx="8">
                  <c:v>4.21</c:v>
                </c:pt>
              </c:numCache>
            </c:numRef>
          </c:val>
        </c:ser>
        <c:dLbls>
          <c:showLegendKey val="0"/>
          <c:showVal val="0"/>
          <c:showCatName val="0"/>
          <c:showSerName val="0"/>
          <c:showPercent val="0"/>
          <c:showBubbleSize val="0"/>
        </c:dLbls>
        <c:gapWidth val="150"/>
        <c:axId val="-2113757752"/>
        <c:axId val="-2113754744"/>
      </c:barChart>
      <c:catAx>
        <c:axId val="-2113757752"/>
        <c:scaling>
          <c:orientation val="minMax"/>
        </c:scaling>
        <c:delete val="0"/>
        <c:axPos val="b"/>
        <c:majorTickMark val="out"/>
        <c:minorTickMark val="none"/>
        <c:tickLblPos val="nextTo"/>
        <c:txPr>
          <a:bodyPr/>
          <a:lstStyle/>
          <a:p>
            <a:pPr>
              <a:defRPr lang="ja-JP"/>
            </a:pPr>
            <a:endParaRPr lang="en-US"/>
          </a:p>
        </c:txPr>
        <c:crossAx val="-2113754744"/>
        <c:crosses val="autoZero"/>
        <c:auto val="1"/>
        <c:lblAlgn val="ctr"/>
        <c:lblOffset val="100"/>
        <c:noMultiLvlLbl val="0"/>
      </c:catAx>
      <c:valAx>
        <c:axId val="-2113754744"/>
        <c:scaling>
          <c:orientation val="minMax"/>
          <c:max val="100.0"/>
        </c:scaling>
        <c:delete val="0"/>
        <c:axPos val="l"/>
        <c:majorGridlines/>
        <c:numFmt formatCode="General" sourceLinked="1"/>
        <c:majorTickMark val="out"/>
        <c:minorTickMark val="none"/>
        <c:tickLblPos val="nextTo"/>
        <c:txPr>
          <a:bodyPr/>
          <a:lstStyle/>
          <a:p>
            <a:pPr>
              <a:defRPr lang="ja-JP" sz="1400">
                <a:latin typeface="Arial" pitchFamily="34" charset="0"/>
                <a:cs typeface="Arial" pitchFamily="34" charset="0"/>
              </a:defRPr>
            </a:pPr>
            <a:endParaRPr lang="en-US"/>
          </a:p>
        </c:txPr>
        <c:crossAx val="-2113757752"/>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0209444660998"/>
          <c:y val="0.05425612024341"/>
          <c:w val="0.717961998247001"/>
          <c:h val="0.740928300028501"/>
        </c:manualLayout>
      </c:layout>
      <c:scatterChart>
        <c:scatterStyle val="lineMarker"/>
        <c:varyColors val="0"/>
        <c:ser>
          <c:idx val="0"/>
          <c:order val="0"/>
          <c:spPr>
            <a:ln w="28575">
              <a:noFill/>
            </a:ln>
          </c:spPr>
          <c:marker>
            <c:symbol val="circle"/>
            <c:size val="4"/>
            <c:spPr>
              <a:solidFill>
                <a:schemeClr val="accent6"/>
              </a:solidFill>
              <a:ln>
                <a:solidFill>
                  <a:schemeClr val="accent6"/>
                </a:solidFill>
              </a:ln>
            </c:spPr>
          </c:marker>
          <c:xVal>
            <c:numRef>
              <c:f>'1週間，1ヶ月'!$C$3:$C$749</c:f>
              <c:numCache>
                <c:formatCode>0.0000_);[Red]\(0.0000\)</c:formatCode>
                <c:ptCount val="747"/>
                <c:pt idx="0">
                  <c:v>0.0013888888888889</c:v>
                </c:pt>
                <c:pt idx="1">
                  <c:v>0.00277777777777782</c:v>
                </c:pt>
                <c:pt idx="2">
                  <c:v>0.00277777777777782</c:v>
                </c:pt>
                <c:pt idx="3">
                  <c:v>0.00208333333333335</c:v>
                </c:pt>
                <c:pt idx="4">
                  <c:v>0.00416666666666667</c:v>
                </c:pt>
                <c:pt idx="5">
                  <c:v>0.00486111111111112</c:v>
                </c:pt>
                <c:pt idx="6">
                  <c:v>0.00625000000000003</c:v>
                </c:pt>
                <c:pt idx="7">
                  <c:v>0.0076388888888889</c:v>
                </c:pt>
                <c:pt idx="8">
                  <c:v>0.00833333333333335</c:v>
                </c:pt>
                <c:pt idx="9">
                  <c:v>0.00902777777777778</c:v>
                </c:pt>
                <c:pt idx="10">
                  <c:v>0.00902777777777778</c:v>
                </c:pt>
                <c:pt idx="11">
                  <c:v>0.00902777777777778</c:v>
                </c:pt>
                <c:pt idx="12">
                  <c:v>0.00069444444444445</c:v>
                </c:pt>
                <c:pt idx="13">
                  <c:v>0.0104166666666667</c:v>
                </c:pt>
                <c:pt idx="14">
                  <c:v>0.00694444444444449</c:v>
                </c:pt>
                <c:pt idx="15">
                  <c:v>0.0111111111111112</c:v>
                </c:pt>
                <c:pt idx="16">
                  <c:v>0.0125</c:v>
                </c:pt>
                <c:pt idx="17">
                  <c:v>0.0125</c:v>
                </c:pt>
                <c:pt idx="18">
                  <c:v>0.0131944444444444</c:v>
                </c:pt>
                <c:pt idx="19">
                  <c:v>0.0131944444444444</c:v>
                </c:pt>
                <c:pt idx="20">
                  <c:v>0.00347222222222223</c:v>
                </c:pt>
                <c:pt idx="21">
                  <c:v>0.0145833333333334</c:v>
                </c:pt>
                <c:pt idx="22">
                  <c:v>0.0152777777777778</c:v>
                </c:pt>
                <c:pt idx="23">
                  <c:v>0.0194444444444444</c:v>
                </c:pt>
                <c:pt idx="24">
                  <c:v>0.0201388888888889</c:v>
                </c:pt>
                <c:pt idx="25">
                  <c:v>0.0201388888888889</c:v>
                </c:pt>
                <c:pt idx="26">
                  <c:v>0.0145833333333334</c:v>
                </c:pt>
                <c:pt idx="27">
                  <c:v>0.0208333333333334</c:v>
                </c:pt>
                <c:pt idx="28">
                  <c:v>0.021527777777778</c:v>
                </c:pt>
                <c:pt idx="29">
                  <c:v>0.0243055555555556</c:v>
                </c:pt>
                <c:pt idx="30">
                  <c:v>0.0270833333333335</c:v>
                </c:pt>
                <c:pt idx="31">
                  <c:v>0.0291666666666667</c:v>
                </c:pt>
                <c:pt idx="32">
                  <c:v>0.0298611111111113</c:v>
                </c:pt>
                <c:pt idx="33">
                  <c:v>0.03125</c:v>
                </c:pt>
                <c:pt idx="34">
                  <c:v>0.0333333333333334</c:v>
                </c:pt>
                <c:pt idx="35">
                  <c:v>0.0368055555555557</c:v>
                </c:pt>
                <c:pt idx="36">
                  <c:v>0.0368055555555557</c:v>
                </c:pt>
                <c:pt idx="37">
                  <c:v>0.0444444444444445</c:v>
                </c:pt>
                <c:pt idx="38">
                  <c:v>0.00625000000000003</c:v>
                </c:pt>
                <c:pt idx="39">
                  <c:v>0.0145833333333334</c:v>
                </c:pt>
                <c:pt idx="40">
                  <c:v>0.0347222222222222</c:v>
                </c:pt>
                <c:pt idx="41">
                  <c:v>0.0513888888888889</c:v>
                </c:pt>
                <c:pt idx="42">
                  <c:v>0.0527777777777778</c:v>
                </c:pt>
                <c:pt idx="43">
                  <c:v>0.054166666666667</c:v>
                </c:pt>
                <c:pt idx="44">
                  <c:v>0.0569444444444445</c:v>
                </c:pt>
                <c:pt idx="45">
                  <c:v>0.0576388888888889</c:v>
                </c:pt>
                <c:pt idx="46">
                  <c:v>0.0631944444444446</c:v>
                </c:pt>
                <c:pt idx="47">
                  <c:v>0.0638888888888889</c:v>
                </c:pt>
                <c:pt idx="48">
                  <c:v>0.0409722222222224</c:v>
                </c:pt>
                <c:pt idx="49">
                  <c:v>0.0715277777777778</c:v>
                </c:pt>
                <c:pt idx="50">
                  <c:v>0.0722222222222225</c:v>
                </c:pt>
                <c:pt idx="51">
                  <c:v>0.077083333333334</c:v>
                </c:pt>
                <c:pt idx="52">
                  <c:v>0.0805555555555566</c:v>
                </c:pt>
                <c:pt idx="53">
                  <c:v>0.0805555555555566</c:v>
                </c:pt>
                <c:pt idx="54">
                  <c:v>0.0805555555555566</c:v>
                </c:pt>
                <c:pt idx="55">
                  <c:v>0.08125</c:v>
                </c:pt>
                <c:pt idx="56">
                  <c:v>0.0659722222222224</c:v>
                </c:pt>
                <c:pt idx="57">
                  <c:v>0.00277777777777782</c:v>
                </c:pt>
                <c:pt idx="58">
                  <c:v>0.0923611111111106</c:v>
                </c:pt>
                <c:pt idx="59">
                  <c:v>0.0902777777777777</c:v>
                </c:pt>
                <c:pt idx="60">
                  <c:v>0.104166666666667</c:v>
                </c:pt>
                <c:pt idx="61">
                  <c:v>0.109027777777778</c:v>
                </c:pt>
                <c:pt idx="62">
                  <c:v>0.110416666666667</c:v>
                </c:pt>
                <c:pt idx="63">
                  <c:v>0.119444444444445</c:v>
                </c:pt>
                <c:pt idx="64">
                  <c:v>0.120833333333333</c:v>
                </c:pt>
                <c:pt idx="65">
                  <c:v>0.01875</c:v>
                </c:pt>
                <c:pt idx="66">
                  <c:v>0.133333333333333</c:v>
                </c:pt>
                <c:pt idx="67">
                  <c:v>0.135416666666667</c:v>
                </c:pt>
                <c:pt idx="68">
                  <c:v>0.145833333333334</c:v>
                </c:pt>
                <c:pt idx="69">
                  <c:v>0.00208333333333335</c:v>
                </c:pt>
                <c:pt idx="70">
                  <c:v>0.165277777777778</c:v>
                </c:pt>
                <c:pt idx="71">
                  <c:v>0.185416666666668</c:v>
                </c:pt>
                <c:pt idx="72">
                  <c:v>0.00277777777777782</c:v>
                </c:pt>
                <c:pt idx="73">
                  <c:v>0.191666666666667</c:v>
                </c:pt>
                <c:pt idx="74">
                  <c:v>0.191666666666667</c:v>
                </c:pt>
                <c:pt idx="75">
                  <c:v>0.198611111111111</c:v>
                </c:pt>
                <c:pt idx="76">
                  <c:v>0.00208333333333335</c:v>
                </c:pt>
                <c:pt idx="77">
                  <c:v>0.20625</c:v>
                </c:pt>
                <c:pt idx="78">
                  <c:v>0.207638888888889</c:v>
                </c:pt>
                <c:pt idx="79">
                  <c:v>0.213194444444446</c:v>
                </c:pt>
                <c:pt idx="80">
                  <c:v>0.0125</c:v>
                </c:pt>
                <c:pt idx="81">
                  <c:v>0.0145833333333334</c:v>
                </c:pt>
                <c:pt idx="82">
                  <c:v>0.230555555555556</c:v>
                </c:pt>
                <c:pt idx="83">
                  <c:v>0.235416666666667</c:v>
                </c:pt>
                <c:pt idx="84">
                  <c:v>0.0618055555555555</c:v>
                </c:pt>
                <c:pt idx="85">
                  <c:v>0.246527777777778</c:v>
                </c:pt>
                <c:pt idx="86">
                  <c:v>0.247916666666668</c:v>
                </c:pt>
                <c:pt idx="87">
                  <c:v>0.252777777777778</c:v>
                </c:pt>
                <c:pt idx="88">
                  <c:v>0.265277777777779</c:v>
                </c:pt>
                <c:pt idx="89">
                  <c:v>0.00347222222222223</c:v>
                </c:pt>
                <c:pt idx="90">
                  <c:v>0.273611111111111</c:v>
                </c:pt>
                <c:pt idx="91">
                  <c:v>0.00972222222222224</c:v>
                </c:pt>
                <c:pt idx="92">
                  <c:v>0.145138888888889</c:v>
                </c:pt>
                <c:pt idx="93">
                  <c:v>0.281944444444446</c:v>
                </c:pt>
                <c:pt idx="94">
                  <c:v>0.00486111111111112</c:v>
                </c:pt>
                <c:pt idx="95">
                  <c:v>0.298611111111111</c:v>
                </c:pt>
                <c:pt idx="96">
                  <c:v>0.0805555555555566</c:v>
                </c:pt>
                <c:pt idx="97">
                  <c:v>0.0270833333333335</c:v>
                </c:pt>
                <c:pt idx="98">
                  <c:v>0.33125</c:v>
                </c:pt>
                <c:pt idx="99">
                  <c:v>0.331944444444447</c:v>
                </c:pt>
                <c:pt idx="100">
                  <c:v>0.338194444444446</c:v>
                </c:pt>
                <c:pt idx="101">
                  <c:v>0.347222222222223</c:v>
                </c:pt>
                <c:pt idx="102">
                  <c:v>0.00694444444444449</c:v>
                </c:pt>
                <c:pt idx="103">
                  <c:v>0.359027777777781</c:v>
                </c:pt>
                <c:pt idx="104">
                  <c:v>0.42777777777778</c:v>
                </c:pt>
                <c:pt idx="105">
                  <c:v>0.00347222222222223</c:v>
                </c:pt>
                <c:pt idx="106">
                  <c:v>0.00833333333333335</c:v>
                </c:pt>
                <c:pt idx="107">
                  <c:v>0.0104166666666667</c:v>
                </c:pt>
                <c:pt idx="108">
                  <c:v>0.0013888888888889</c:v>
                </c:pt>
                <c:pt idx="109">
                  <c:v>0.40625</c:v>
                </c:pt>
                <c:pt idx="110">
                  <c:v>0.502083333333333</c:v>
                </c:pt>
                <c:pt idx="111">
                  <c:v>0.0013888888888889</c:v>
                </c:pt>
                <c:pt idx="112">
                  <c:v>0.430555555555556</c:v>
                </c:pt>
                <c:pt idx="113">
                  <c:v>0.00486111111111112</c:v>
                </c:pt>
                <c:pt idx="114">
                  <c:v>0.00069444444444445</c:v>
                </c:pt>
                <c:pt idx="115">
                  <c:v>0.63194444444445</c:v>
                </c:pt>
                <c:pt idx="116">
                  <c:v>0.00902777777777778</c:v>
                </c:pt>
                <c:pt idx="117">
                  <c:v>0.645138888888893</c:v>
                </c:pt>
                <c:pt idx="118">
                  <c:v>0.013888888888889</c:v>
                </c:pt>
                <c:pt idx="119">
                  <c:v>0.0368055555555557</c:v>
                </c:pt>
                <c:pt idx="120">
                  <c:v>0.0131944444444444</c:v>
                </c:pt>
                <c:pt idx="121">
                  <c:v>0.00972222222222224</c:v>
                </c:pt>
                <c:pt idx="122">
                  <c:v>0.715277777777778</c:v>
                </c:pt>
                <c:pt idx="123">
                  <c:v>0.716666666666667</c:v>
                </c:pt>
                <c:pt idx="124">
                  <c:v>0.0256944444444444</c:v>
                </c:pt>
                <c:pt idx="125">
                  <c:v>0.752777777777781</c:v>
                </c:pt>
                <c:pt idx="126">
                  <c:v>0.790277777777777</c:v>
                </c:pt>
                <c:pt idx="127">
                  <c:v>0.00972222222222224</c:v>
                </c:pt>
                <c:pt idx="128">
                  <c:v>0.804166666666667</c:v>
                </c:pt>
                <c:pt idx="129">
                  <c:v>0.742361111111111</c:v>
                </c:pt>
                <c:pt idx="130">
                  <c:v>0.831944444444449</c:v>
                </c:pt>
                <c:pt idx="131">
                  <c:v>0.839583333333333</c:v>
                </c:pt>
                <c:pt idx="132">
                  <c:v>0.0458333333333338</c:v>
                </c:pt>
                <c:pt idx="133">
                  <c:v>0.7375</c:v>
                </c:pt>
                <c:pt idx="134">
                  <c:v>0.879861111111112</c:v>
                </c:pt>
                <c:pt idx="135">
                  <c:v>0.433333333333333</c:v>
                </c:pt>
                <c:pt idx="136">
                  <c:v>0.888194444444446</c:v>
                </c:pt>
                <c:pt idx="137">
                  <c:v>0.0076388888888889</c:v>
                </c:pt>
                <c:pt idx="138">
                  <c:v>0.904861111111111</c:v>
                </c:pt>
                <c:pt idx="139">
                  <c:v>0.913194444444445</c:v>
                </c:pt>
                <c:pt idx="140">
                  <c:v>0.8375</c:v>
                </c:pt>
                <c:pt idx="141">
                  <c:v>0.00694444444444449</c:v>
                </c:pt>
                <c:pt idx="142">
                  <c:v>0.208333333333334</c:v>
                </c:pt>
                <c:pt idx="143">
                  <c:v>0.0263888888888889</c:v>
                </c:pt>
                <c:pt idx="144">
                  <c:v>1.023611111111111</c:v>
                </c:pt>
                <c:pt idx="145">
                  <c:v>1.02638888888889</c:v>
                </c:pt>
                <c:pt idx="146">
                  <c:v>1.052777777777778</c:v>
                </c:pt>
                <c:pt idx="147">
                  <c:v>1.073611111111111</c:v>
                </c:pt>
                <c:pt idx="148">
                  <c:v>0.188888888888889</c:v>
                </c:pt>
                <c:pt idx="149">
                  <c:v>1.109722222222222</c:v>
                </c:pt>
                <c:pt idx="150">
                  <c:v>1.170833333333334</c:v>
                </c:pt>
                <c:pt idx="151">
                  <c:v>0.00555555555555555</c:v>
                </c:pt>
                <c:pt idx="152">
                  <c:v>1.179861111111111</c:v>
                </c:pt>
                <c:pt idx="153">
                  <c:v>1.200694444444436</c:v>
                </c:pt>
                <c:pt idx="154">
                  <c:v>0.134722222222222</c:v>
                </c:pt>
                <c:pt idx="155">
                  <c:v>1.258333333333333</c:v>
                </c:pt>
                <c:pt idx="156">
                  <c:v>1.259027777777778</c:v>
                </c:pt>
                <c:pt idx="157">
                  <c:v>1.439583333333333</c:v>
                </c:pt>
                <c:pt idx="158">
                  <c:v>0.0618055555555555</c:v>
                </c:pt>
                <c:pt idx="159">
                  <c:v>0.021527777777778</c:v>
                </c:pt>
                <c:pt idx="160">
                  <c:v>0.0701388888888889</c:v>
                </c:pt>
                <c:pt idx="161">
                  <c:v>1.511111111111111</c:v>
                </c:pt>
                <c:pt idx="162">
                  <c:v>0.61805555555556</c:v>
                </c:pt>
                <c:pt idx="163">
                  <c:v>1.61388888888889</c:v>
                </c:pt>
                <c:pt idx="164">
                  <c:v>0.0284722222222223</c:v>
                </c:pt>
                <c:pt idx="165">
                  <c:v>1.643055555555562</c:v>
                </c:pt>
                <c:pt idx="166">
                  <c:v>0.00208333333333335</c:v>
                </c:pt>
                <c:pt idx="167">
                  <c:v>1.720138888888891</c:v>
                </c:pt>
                <c:pt idx="168">
                  <c:v>1.733333333333334</c:v>
                </c:pt>
                <c:pt idx="169">
                  <c:v>0.240277777777778</c:v>
                </c:pt>
                <c:pt idx="170">
                  <c:v>0.647222222222222</c:v>
                </c:pt>
                <c:pt idx="171">
                  <c:v>0.5375</c:v>
                </c:pt>
                <c:pt idx="172">
                  <c:v>0.00069444444444445</c:v>
                </c:pt>
                <c:pt idx="173">
                  <c:v>1.831944444444438</c:v>
                </c:pt>
                <c:pt idx="174">
                  <c:v>1.875694444444437</c:v>
                </c:pt>
                <c:pt idx="175">
                  <c:v>1.940972222222222</c:v>
                </c:pt>
                <c:pt idx="176">
                  <c:v>1.959722222222221</c:v>
                </c:pt>
                <c:pt idx="177">
                  <c:v>1.981250000000005</c:v>
                </c:pt>
                <c:pt idx="178">
                  <c:v>0.384027777777781</c:v>
                </c:pt>
                <c:pt idx="179">
                  <c:v>1.997222222222222</c:v>
                </c:pt>
                <c:pt idx="180">
                  <c:v>2.109027777777798</c:v>
                </c:pt>
                <c:pt idx="181">
                  <c:v>0.0333333333333334</c:v>
                </c:pt>
                <c:pt idx="182">
                  <c:v>2.160416666666668</c:v>
                </c:pt>
                <c:pt idx="183">
                  <c:v>2.340277777777781</c:v>
                </c:pt>
                <c:pt idx="184">
                  <c:v>0.00069444444444445</c:v>
                </c:pt>
                <c:pt idx="185">
                  <c:v>0.00069444444444445</c:v>
                </c:pt>
                <c:pt idx="186">
                  <c:v>2.391666666666658</c:v>
                </c:pt>
                <c:pt idx="187">
                  <c:v>2.343055555555556</c:v>
                </c:pt>
                <c:pt idx="188">
                  <c:v>2.413194444444445</c:v>
                </c:pt>
                <c:pt idx="189">
                  <c:v>2.440972222222222</c:v>
                </c:pt>
                <c:pt idx="190">
                  <c:v>0.206944444444446</c:v>
                </c:pt>
                <c:pt idx="191">
                  <c:v>2.671527777777797</c:v>
                </c:pt>
                <c:pt idx="192">
                  <c:v>0.64305555555556</c:v>
                </c:pt>
                <c:pt idx="193">
                  <c:v>2.667361111111127</c:v>
                </c:pt>
                <c:pt idx="194">
                  <c:v>2.930555555555555</c:v>
                </c:pt>
                <c:pt idx="195">
                  <c:v>2.93263888888887</c:v>
                </c:pt>
                <c:pt idx="196">
                  <c:v>0.0118055555555557</c:v>
                </c:pt>
                <c:pt idx="197">
                  <c:v>2.900694444444444</c:v>
                </c:pt>
                <c:pt idx="198">
                  <c:v>3.036111111111111</c:v>
                </c:pt>
                <c:pt idx="199">
                  <c:v>3.059722222222222</c:v>
                </c:pt>
                <c:pt idx="200">
                  <c:v>3.095833333333334</c:v>
                </c:pt>
                <c:pt idx="201">
                  <c:v>0.0013888888888889</c:v>
                </c:pt>
                <c:pt idx="202">
                  <c:v>3.382638888888877</c:v>
                </c:pt>
                <c:pt idx="203">
                  <c:v>3.431249999999975</c:v>
                </c:pt>
                <c:pt idx="204">
                  <c:v>3.484722222222225</c:v>
                </c:pt>
                <c:pt idx="205">
                  <c:v>0.0388888888888889</c:v>
                </c:pt>
                <c:pt idx="206">
                  <c:v>3.73819444444446</c:v>
                </c:pt>
                <c:pt idx="207">
                  <c:v>3.749305555555561</c:v>
                </c:pt>
                <c:pt idx="208">
                  <c:v>1.490972222222222</c:v>
                </c:pt>
                <c:pt idx="209">
                  <c:v>3.025</c:v>
                </c:pt>
                <c:pt idx="210">
                  <c:v>4.062499999999996</c:v>
                </c:pt>
                <c:pt idx="211">
                  <c:v>0.304166666666669</c:v>
                </c:pt>
                <c:pt idx="212">
                  <c:v>1.08125</c:v>
                </c:pt>
                <c:pt idx="213">
                  <c:v>0.0013888888888889</c:v>
                </c:pt>
                <c:pt idx="214">
                  <c:v>1.822916666666666</c:v>
                </c:pt>
                <c:pt idx="215">
                  <c:v>0.0500000000000001</c:v>
                </c:pt>
                <c:pt idx="216">
                  <c:v>4.338888888888889</c:v>
                </c:pt>
                <c:pt idx="217">
                  <c:v>0.00069444444444445</c:v>
                </c:pt>
                <c:pt idx="218">
                  <c:v>4.367361111111111</c:v>
                </c:pt>
                <c:pt idx="219">
                  <c:v>4.471527777777777</c:v>
                </c:pt>
                <c:pt idx="220">
                  <c:v>0.200694444444445</c:v>
                </c:pt>
                <c:pt idx="221">
                  <c:v>2.334027777777781</c:v>
                </c:pt>
                <c:pt idx="222">
                  <c:v>4.727083333333333</c:v>
                </c:pt>
                <c:pt idx="223">
                  <c:v>0.0402777777777778</c:v>
                </c:pt>
                <c:pt idx="224">
                  <c:v>1.008333333333333</c:v>
                </c:pt>
                <c:pt idx="225">
                  <c:v>4.923611111111113</c:v>
                </c:pt>
                <c:pt idx="226">
                  <c:v>0.170833333333334</c:v>
                </c:pt>
                <c:pt idx="227">
                  <c:v>4.98125000000003</c:v>
                </c:pt>
                <c:pt idx="228">
                  <c:v>5.011111111111111</c:v>
                </c:pt>
                <c:pt idx="229">
                  <c:v>5.052083333333334</c:v>
                </c:pt>
                <c:pt idx="230">
                  <c:v>4.567361111111111</c:v>
                </c:pt>
                <c:pt idx="231">
                  <c:v>5.065972222222221</c:v>
                </c:pt>
                <c:pt idx="232">
                  <c:v>5.100694444444444</c:v>
                </c:pt>
                <c:pt idx="233">
                  <c:v>5.134027777777765</c:v>
                </c:pt>
                <c:pt idx="234">
                  <c:v>0.940972222222222</c:v>
                </c:pt>
                <c:pt idx="235">
                  <c:v>0.277083333333333</c:v>
                </c:pt>
                <c:pt idx="236">
                  <c:v>5.177777777777774</c:v>
                </c:pt>
                <c:pt idx="237">
                  <c:v>0.0013888888888889</c:v>
                </c:pt>
                <c:pt idx="238">
                  <c:v>0.00694444444444449</c:v>
                </c:pt>
                <c:pt idx="239">
                  <c:v>0.00069444444444445</c:v>
                </c:pt>
                <c:pt idx="240">
                  <c:v>5.372916666666625</c:v>
                </c:pt>
                <c:pt idx="241">
                  <c:v>5.403472222222232</c:v>
                </c:pt>
                <c:pt idx="242">
                  <c:v>0.325000000000002</c:v>
                </c:pt>
                <c:pt idx="243">
                  <c:v>5.458333333333364</c:v>
                </c:pt>
                <c:pt idx="244">
                  <c:v>0.795138888888889</c:v>
                </c:pt>
                <c:pt idx="245">
                  <c:v>5.552083333333334</c:v>
                </c:pt>
                <c:pt idx="246">
                  <c:v>0.00625000000000003</c:v>
                </c:pt>
                <c:pt idx="247">
                  <c:v>5.616666666666666</c:v>
                </c:pt>
                <c:pt idx="248">
                  <c:v>5.727777777777764</c:v>
                </c:pt>
                <c:pt idx="249">
                  <c:v>5.77916666666667</c:v>
                </c:pt>
                <c:pt idx="250">
                  <c:v>5.790277777777778</c:v>
                </c:pt>
                <c:pt idx="251">
                  <c:v>0.0</c:v>
                </c:pt>
                <c:pt idx="252">
                  <c:v>6.025694444444445</c:v>
                </c:pt>
                <c:pt idx="253">
                  <c:v>6.028472222222222</c:v>
                </c:pt>
                <c:pt idx="254">
                  <c:v>0.00833333333333335</c:v>
                </c:pt>
                <c:pt idx="255">
                  <c:v>6.149999999999999</c:v>
                </c:pt>
                <c:pt idx="256">
                  <c:v>0.00208333333333335</c:v>
                </c:pt>
                <c:pt idx="257">
                  <c:v>0.00069444444444445</c:v>
                </c:pt>
                <c:pt idx="258">
                  <c:v>0.0236111111111112</c:v>
                </c:pt>
                <c:pt idx="259">
                  <c:v>6.41736111111115</c:v>
                </c:pt>
                <c:pt idx="260">
                  <c:v>6.497916666666625</c:v>
                </c:pt>
                <c:pt idx="261">
                  <c:v>6.509027777777778</c:v>
                </c:pt>
                <c:pt idx="262">
                  <c:v>6.665972222222191</c:v>
                </c:pt>
                <c:pt idx="263">
                  <c:v>6.805555555555519</c:v>
                </c:pt>
                <c:pt idx="264">
                  <c:v>6.811111111111112</c:v>
                </c:pt>
                <c:pt idx="265">
                  <c:v>0.0</c:v>
                </c:pt>
                <c:pt idx="266">
                  <c:v>5.008333333333352</c:v>
                </c:pt>
                <c:pt idx="267">
                  <c:v>2.7125</c:v>
                </c:pt>
                <c:pt idx="268">
                  <c:v>0.00972222222222224</c:v>
                </c:pt>
                <c:pt idx="269">
                  <c:v>6.420833333333333</c:v>
                </c:pt>
                <c:pt idx="270">
                  <c:v>2.418749999999984</c:v>
                </c:pt>
                <c:pt idx="271">
                  <c:v>0.0506944444444446</c:v>
                </c:pt>
                <c:pt idx="272">
                  <c:v>7.461111111111111</c:v>
                </c:pt>
                <c:pt idx="273">
                  <c:v>0.00972222222222224</c:v>
                </c:pt>
                <c:pt idx="274">
                  <c:v>7.580555555555525</c:v>
                </c:pt>
                <c:pt idx="275">
                  <c:v>0.509722222222222</c:v>
                </c:pt>
                <c:pt idx="276">
                  <c:v>0.113194444444445</c:v>
                </c:pt>
                <c:pt idx="277">
                  <c:v>0.0402777777777778</c:v>
                </c:pt>
                <c:pt idx="278">
                  <c:v>8.044444444444444</c:v>
                </c:pt>
                <c:pt idx="279">
                  <c:v>8.204861111111015</c:v>
                </c:pt>
                <c:pt idx="280">
                  <c:v>8.245833333333333</c:v>
                </c:pt>
                <c:pt idx="281">
                  <c:v>4.304861111111111</c:v>
                </c:pt>
                <c:pt idx="282">
                  <c:v>0.0784722222222225</c:v>
                </c:pt>
                <c:pt idx="283">
                  <c:v>0.025</c:v>
                </c:pt>
                <c:pt idx="284">
                  <c:v>7.527777777777743</c:v>
                </c:pt>
                <c:pt idx="285">
                  <c:v>0.00208333333333335</c:v>
                </c:pt>
                <c:pt idx="286">
                  <c:v>8.96597222222229</c:v>
                </c:pt>
                <c:pt idx="287">
                  <c:v>6.111111111111111</c:v>
                </c:pt>
                <c:pt idx="288">
                  <c:v>9.115277777777777</c:v>
                </c:pt>
                <c:pt idx="289">
                  <c:v>0.00486111111111112</c:v>
                </c:pt>
                <c:pt idx="290">
                  <c:v>8.514583333333332</c:v>
                </c:pt>
                <c:pt idx="291">
                  <c:v>9.206944444444445</c:v>
                </c:pt>
                <c:pt idx="292">
                  <c:v>9.522222222222222</c:v>
                </c:pt>
                <c:pt idx="293">
                  <c:v>9.684722222222221</c:v>
                </c:pt>
                <c:pt idx="294">
                  <c:v>0.0763888888888889</c:v>
                </c:pt>
                <c:pt idx="295">
                  <c:v>0.684722222222223</c:v>
                </c:pt>
                <c:pt idx="296">
                  <c:v>6.024999999999975</c:v>
                </c:pt>
                <c:pt idx="297">
                  <c:v>0.125694444444444</c:v>
                </c:pt>
                <c:pt idx="298">
                  <c:v>0.265972222222224</c:v>
                </c:pt>
                <c:pt idx="299">
                  <c:v>10.39236111111111</c:v>
                </c:pt>
                <c:pt idx="300">
                  <c:v>0.0013888888888889</c:v>
                </c:pt>
                <c:pt idx="301">
                  <c:v>0.121527777777778</c:v>
                </c:pt>
                <c:pt idx="302">
                  <c:v>0.0118055555555557</c:v>
                </c:pt>
                <c:pt idx="303">
                  <c:v>0.963888888888893</c:v>
                </c:pt>
                <c:pt idx="304">
                  <c:v>0.0145833333333334</c:v>
                </c:pt>
                <c:pt idx="305">
                  <c:v>0.03125</c:v>
                </c:pt>
                <c:pt idx="306">
                  <c:v>0.0131944444444444</c:v>
                </c:pt>
                <c:pt idx="307">
                  <c:v>11.14861111111102</c:v>
                </c:pt>
                <c:pt idx="308">
                  <c:v>11.4923611111111</c:v>
                </c:pt>
                <c:pt idx="309">
                  <c:v>11.51250000000001</c:v>
                </c:pt>
                <c:pt idx="310">
                  <c:v>11.56736111111105</c:v>
                </c:pt>
                <c:pt idx="311">
                  <c:v>6.704166666666667</c:v>
                </c:pt>
                <c:pt idx="312">
                  <c:v>11.80416666666667</c:v>
                </c:pt>
                <c:pt idx="313">
                  <c:v>0.266666666666667</c:v>
                </c:pt>
                <c:pt idx="314">
                  <c:v>5.665277777777764</c:v>
                </c:pt>
                <c:pt idx="315">
                  <c:v>2.70833333333334</c:v>
                </c:pt>
                <c:pt idx="316">
                  <c:v>0.229166666666667</c:v>
                </c:pt>
                <c:pt idx="317">
                  <c:v>0.0104166666666667</c:v>
                </c:pt>
                <c:pt idx="318">
                  <c:v>12.5611111111111</c:v>
                </c:pt>
                <c:pt idx="319">
                  <c:v>0.0125</c:v>
                </c:pt>
                <c:pt idx="320">
                  <c:v>12.97222222222228</c:v>
                </c:pt>
                <c:pt idx="321">
                  <c:v>13.12777777777777</c:v>
                </c:pt>
                <c:pt idx="322">
                  <c:v>13.16111111111105</c:v>
                </c:pt>
                <c:pt idx="323">
                  <c:v>13.26597222222222</c:v>
                </c:pt>
                <c:pt idx="324">
                  <c:v>12.97291666666673</c:v>
                </c:pt>
                <c:pt idx="325">
                  <c:v>0.0013888888888889</c:v>
                </c:pt>
                <c:pt idx="326">
                  <c:v>0.0236111111111112</c:v>
                </c:pt>
                <c:pt idx="327">
                  <c:v>0.00208333333333335</c:v>
                </c:pt>
                <c:pt idx="328">
                  <c:v>14.03611111111105</c:v>
                </c:pt>
                <c:pt idx="329">
                  <c:v>0.0013888888888889</c:v>
                </c:pt>
                <c:pt idx="330">
                  <c:v>3.711805555555556</c:v>
                </c:pt>
                <c:pt idx="331">
                  <c:v>0.00972222222222224</c:v>
                </c:pt>
                <c:pt idx="332">
                  <c:v>14.00208333333336</c:v>
                </c:pt>
                <c:pt idx="333">
                  <c:v>0.00277777777777782</c:v>
                </c:pt>
                <c:pt idx="334">
                  <c:v>4.7375</c:v>
                </c:pt>
                <c:pt idx="335">
                  <c:v>15.13611111111104</c:v>
                </c:pt>
                <c:pt idx="336">
                  <c:v>15.14027777777772</c:v>
                </c:pt>
                <c:pt idx="337">
                  <c:v>15.33680555555556</c:v>
                </c:pt>
                <c:pt idx="338">
                  <c:v>14.857638888889</c:v>
                </c:pt>
                <c:pt idx="339">
                  <c:v>15.52708333333333</c:v>
                </c:pt>
                <c:pt idx="340">
                  <c:v>15.75555555555556</c:v>
                </c:pt>
                <c:pt idx="341">
                  <c:v>0.00069444444444445</c:v>
                </c:pt>
                <c:pt idx="342">
                  <c:v>13.87083333333337</c:v>
                </c:pt>
                <c:pt idx="343">
                  <c:v>9.846527777777778</c:v>
                </c:pt>
                <c:pt idx="344">
                  <c:v>0.00069444444444445</c:v>
                </c:pt>
                <c:pt idx="345">
                  <c:v>1.260416666666667</c:v>
                </c:pt>
                <c:pt idx="346">
                  <c:v>16.42013888888889</c:v>
                </c:pt>
                <c:pt idx="347">
                  <c:v>0.0680555555555555</c:v>
                </c:pt>
                <c:pt idx="348">
                  <c:v>6.536805555555556</c:v>
                </c:pt>
                <c:pt idx="349">
                  <c:v>0.0652777777777778</c:v>
                </c:pt>
                <c:pt idx="350">
                  <c:v>16.96874999999972</c:v>
                </c:pt>
                <c:pt idx="351">
                  <c:v>17.07152777777769</c:v>
                </c:pt>
                <c:pt idx="352">
                  <c:v>17.2145833333332</c:v>
                </c:pt>
                <c:pt idx="353">
                  <c:v>0.155555555555556</c:v>
                </c:pt>
                <c:pt idx="354">
                  <c:v>0.00277777777777782</c:v>
                </c:pt>
                <c:pt idx="355">
                  <c:v>17.53125000000011</c:v>
                </c:pt>
                <c:pt idx="356">
                  <c:v>0.00208333333333335</c:v>
                </c:pt>
                <c:pt idx="357">
                  <c:v>17.52361111111111</c:v>
                </c:pt>
                <c:pt idx="358">
                  <c:v>0.0826388888888897</c:v>
                </c:pt>
                <c:pt idx="359">
                  <c:v>0.0631944444444446</c:v>
                </c:pt>
                <c:pt idx="360">
                  <c:v>0.0923611111111106</c:v>
                </c:pt>
                <c:pt idx="361">
                  <c:v>3.413888888888877</c:v>
                </c:pt>
                <c:pt idx="362">
                  <c:v>0.175</c:v>
                </c:pt>
                <c:pt idx="363">
                  <c:v>0.00277777777777782</c:v>
                </c:pt>
                <c:pt idx="364">
                  <c:v>7.988194444444444</c:v>
                </c:pt>
                <c:pt idx="365">
                  <c:v>3.938888888888877</c:v>
                </c:pt>
                <c:pt idx="366">
                  <c:v>0.0131944444444444</c:v>
                </c:pt>
                <c:pt idx="367">
                  <c:v>0.939583333333333</c:v>
                </c:pt>
                <c:pt idx="368">
                  <c:v>0.990277777777778</c:v>
                </c:pt>
                <c:pt idx="369">
                  <c:v>0.00208333333333335</c:v>
                </c:pt>
                <c:pt idx="370">
                  <c:v>0.00069444444444445</c:v>
                </c:pt>
                <c:pt idx="371">
                  <c:v>0.223611111111111</c:v>
                </c:pt>
                <c:pt idx="372">
                  <c:v>0.653472222222222</c:v>
                </c:pt>
                <c:pt idx="373">
                  <c:v>0.00069444444444445</c:v>
                </c:pt>
                <c:pt idx="374">
                  <c:v>21.04027777777769</c:v>
                </c:pt>
                <c:pt idx="375">
                  <c:v>0.0229166666666667</c:v>
                </c:pt>
                <c:pt idx="376">
                  <c:v>3.152777777777781</c:v>
                </c:pt>
                <c:pt idx="377">
                  <c:v>0.0819444444444445</c:v>
                </c:pt>
                <c:pt idx="378">
                  <c:v>26.08958333333309</c:v>
                </c:pt>
                <c:pt idx="379">
                  <c:v>0.0784722222222225</c:v>
                </c:pt>
                <c:pt idx="380">
                  <c:v>26.42361111111109</c:v>
                </c:pt>
                <c:pt idx="381">
                  <c:v>0.00069444444444445</c:v>
                </c:pt>
                <c:pt idx="382">
                  <c:v>27.30694444444457</c:v>
                </c:pt>
                <c:pt idx="383">
                  <c:v>0.0111111111111112</c:v>
                </c:pt>
                <c:pt idx="384">
                  <c:v>0.432638888888891</c:v>
                </c:pt>
                <c:pt idx="385">
                  <c:v>0.251388888888892</c:v>
                </c:pt>
                <c:pt idx="386">
                  <c:v>28.18125000000003</c:v>
                </c:pt>
                <c:pt idx="387">
                  <c:v>0.770138888888892</c:v>
                </c:pt>
                <c:pt idx="388">
                  <c:v>5.655555555555503</c:v>
                </c:pt>
                <c:pt idx="389">
                  <c:v>28.05208333333315</c:v>
                </c:pt>
                <c:pt idx="390">
                  <c:v>1.823611111111111</c:v>
                </c:pt>
                <c:pt idx="391">
                  <c:v>0.00069444444444445</c:v>
                </c:pt>
                <c:pt idx="392">
                  <c:v>0.108333333333333</c:v>
                </c:pt>
                <c:pt idx="393">
                  <c:v>0.134722222222222</c:v>
                </c:pt>
                <c:pt idx="394">
                  <c:v>29.94861111111098</c:v>
                </c:pt>
                <c:pt idx="395">
                  <c:v>30.11666666666673</c:v>
                </c:pt>
                <c:pt idx="396">
                  <c:v>30.21944444444444</c:v>
                </c:pt>
                <c:pt idx="397">
                  <c:v>12.94305555555555</c:v>
                </c:pt>
                <c:pt idx="398">
                  <c:v>31.56597222222219</c:v>
                </c:pt>
                <c:pt idx="399">
                  <c:v>31.63472222222222</c:v>
                </c:pt>
                <c:pt idx="400">
                  <c:v>0.0013888888888889</c:v>
                </c:pt>
                <c:pt idx="401">
                  <c:v>31.7041666666667</c:v>
                </c:pt>
                <c:pt idx="402">
                  <c:v>10.125</c:v>
                </c:pt>
                <c:pt idx="403">
                  <c:v>0.0111111111111112</c:v>
                </c:pt>
                <c:pt idx="404">
                  <c:v>32.43819444444444</c:v>
                </c:pt>
                <c:pt idx="405">
                  <c:v>1.338194444444444</c:v>
                </c:pt>
                <c:pt idx="406">
                  <c:v>0.21875</c:v>
                </c:pt>
                <c:pt idx="407">
                  <c:v>3.481249999999985</c:v>
                </c:pt>
                <c:pt idx="408">
                  <c:v>33.01736111111094</c:v>
                </c:pt>
                <c:pt idx="409">
                  <c:v>33.61527777777778</c:v>
                </c:pt>
                <c:pt idx="410">
                  <c:v>0.110416666666667</c:v>
                </c:pt>
                <c:pt idx="411">
                  <c:v>1.648611111111112</c:v>
                </c:pt>
                <c:pt idx="412">
                  <c:v>0.00069444444444445</c:v>
                </c:pt>
                <c:pt idx="413">
                  <c:v>0.0111111111111112</c:v>
                </c:pt>
                <c:pt idx="414">
                  <c:v>34.20972222222223</c:v>
                </c:pt>
                <c:pt idx="415">
                  <c:v>0.468055555555556</c:v>
                </c:pt>
                <c:pt idx="416">
                  <c:v>14.15208333333337</c:v>
                </c:pt>
                <c:pt idx="417">
                  <c:v>34.63333333333333</c:v>
                </c:pt>
                <c:pt idx="418">
                  <c:v>20.28611111111109</c:v>
                </c:pt>
                <c:pt idx="419">
                  <c:v>35.86805555555556</c:v>
                </c:pt>
                <c:pt idx="420">
                  <c:v>0.0756944444444445</c:v>
                </c:pt>
                <c:pt idx="421">
                  <c:v>36.13402777777777</c:v>
                </c:pt>
                <c:pt idx="422">
                  <c:v>0.227777777777778</c:v>
                </c:pt>
                <c:pt idx="423">
                  <c:v>3.9</c:v>
                </c:pt>
                <c:pt idx="424">
                  <c:v>0.0861111111111108</c:v>
                </c:pt>
                <c:pt idx="425">
                  <c:v>37.86319444444445</c:v>
                </c:pt>
                <c:pt idx="426">
                  <c:v>0.00486111111111112</c:v>
                </c:pt>
                <c:pt idx="427">
                  <c:v>30.0506944444445</c:v>
                </c:pt>
                <c:pt idx="428">
                  <c:v>0.190277777777778</c:v>
                </c:pt>
                <c:pt idx="429">
                  <c:v>0.91388888888889</c:v>
                </c:pt>
                <c:pt idx="430">
                  <c:v>0.193055555555555</c:v>
                </c:pt>
                <c:pt idx="431">
                  <c:v>16.11666666666673</c:v>
                </c:pt>
                <c:pt idx="432">
                  <c:v>2.849999999999999</c:v>
                </c:pt>
                <c:pt idx="433">
                  <c:v>0.715277777777778</c:v>
                </c:pt>
                <c:pt idx="434">
                  <c:v>34.76041666666654</c:v>
                </c:pt>
                <c:pt idx="435">
                  <c:v>0.0430555555555554</c:v>
                </c:pt>
                <c:pt idx="436">
                  <c:v>0.054166666666667</c:v>
                </c:pt>
                <c:pt idx="437">
                  <c:v>0.00069444444444445</c:v>
                </c:pt>
                <c:pt idx="438">
                  <c:v>0.0166666666666667</c:v>
                </c:pt>
                <c:pt idx="439">
                  <c:v>32.72777777777778</c:v>
                </c:pt>
                <c:pt idx="440">
                  <c:v>39.20555555555556</c:v>
                </c:pt>
                <c:pt idx="441">
                  <c:v>45.08819444444445</c:v>
                </c:pt>
                <c:pt idx="442">
                  <c:v>45.25972222222222</c:v>
                </c:pt>
                <c:pt idx="443">
                  <c:v>45.50625</c:v>
                </c:pt>
                <c:pt idx="444">
                  <c:v>45.87986111111083</c:v>
                </c:pt>
                <c:pt idx="445">
                  <c:v>0.00486111111111112</c:v>
                </c:pt>
                <c:pt idx="446">
                  <c:v>2.983333333333335</c:v>
                </c:pt>
                <c:pt idx="447">
                  <c:v>0.495833333333333</c:v>
                </c:pt>
                <c:pt idx="448">
                  <c:v>0.0076388888888889</c:v>
                </c:pt>
                <c:pt idx="449">
                  <c:v>48.62777777777778</c:v>
                </c:pt>
                <c:pt idx="450">
                  <c:v>41.74166666666613</c:v>
                </c:pt>
                <c:pt idx="451">
                  <c:v>46.33402777777739</c:v>
                </c:pt>
                <c:pt idx="452">
                  <c:v>11.3986111111111</c:v>
                </c:pt>
                <c:pt idx="453">
                  <c:v>0.0645833333333339</c:v>
                </c:pt>
                <c:pt idx="454">
                  <c:v>51.2875</c:v>
                </c:pt>
                <c:pt idx="455">
                  <c:v>0.00208333333333335</c:v>
                </c:pt>
                <c:pt idx="456">
                  <c:v>0.00069444444444445</c:v>
                </c:pt>
                <c:pt idx="457">
                  <c:v>53.01180555555528</c:v>
                </c:pt>
                <c:pt idx="458">
                  <c:v>0.00347222222222223</c:v>
                </c:pt>
                <c:pt idx="459">
                  <c:v>16.08749999999988</c:v>
                </c:pt>
                <c:pt idx="460">
                  <c:v>51.84375</c:v>
                </c:pt>
                <c:pt idx="461">
                  <c:v>0.0118055555555557</c:v>
                </c:pt>
                <c:pt idx="462">
                  <c:v>57.40555555555556</c:v>
                </c:pt>
                <c:pt idx="463">
                  <c:v>5.91736111111115</c:v>
                </c:pt>
                <c:pt idx="464">
                  <c:v>4.488888888888889</c:v>
                </c:pt>
                <c:pt idx="465">
                  <c:v>4.668749999999997</c:v>
                </c:pt>
                <c:pt idx="466">
                  <c:v>58.12291666666665</c:v>
                </c:pt>
                <c:pt idx="467">
                  <c:v>0.33541666666667</c:v>
                </c:pt>
                <c:pt idx="468">
                  <c:v>0.15625</c:v>
                </c:pt>
                <c:pt idx="469">
                  <c:v>0.00069444444444445</c:v>
                </c:pt>
                <c:pt idx="470">
                  <c:v>59.83055555555556</c:v>
                </c:pt>
                <c:pt idx="471">
                  <c:v>0.328472222222226</c:v>
                </c:pt>
                <c:pt idx="472">
                  <c:v>1.3875</c:v>
                </c:pt>
                <c:pt idx="473">
                  <c:v>13.63333333333333</c:v>
                </c:pt>
                <c:pt idx="474">
                  <c:v>15.62916666666667</c:v>
                </c:pt>
                <c:pt idx="475">
                  <c:v>0.084722222222223</c:v>
                </c:pt>
                <c:pt idx="476">
                  <c:v>8.15763888888896</c:v>
                </c:pt>
                <c:pt idx="477">
                  <c:v>65.54722222222275</c:v>
                </c:pt>
                <c:pt idx="478">
                  <c:v>33.48402777777733</c:v>
                </c:pt>
                <c:pt idx="479">
                  <c:v>15.28125</c:v>
                </c:pt>
                <c:pt idx="480">
                  <c:v>0.0930555555555566</c:v>
                </c:pt>
                <c:pt idx="481">
                  <c:v>0.013888888888889</c:v>
                </c:pt>
                <c:pt idx="482">
                  <c:v>61.96597222222226</c:v>
                </c:pt>
                <c:pt idx="483">
                  <c:v>3.29930555555556</c:v>
                </c:pt>
                <c:pt idx="484">
                  <c:v>1.636805555555556</c:v>
                </c:pt>
                <c:pt idx="485">
                  <c:v>0.0013888888888889</c:v>
                </c:pt>
                <c:pt idx="486">
                  <c:v>66.20972222222221</c:v>
                </c:pt>
                <c:pt idx="487">
                  <c:v>71.91041666666666</c:v>
                </c:pt>
                <c:pt idx="488">
                  <c:v>7.511111111111111</c:v>
                </c:pt>
                <c:pt idx="489">
                  <c:v>5.565277777777776</c:v>
                </c:pt>
                <c:pt idx="490">
                  <c:v>9.075000000000002</c:v>
                </c:pt>
                <c:pt idx="491">
                  <c:v>0.00277777777777782</c:v>
                </c:pt>
                <c:pt idx="492">
                  <c:v>74.65902777777778</c:v>
                </c:pt>
                <c:pt idx="493">
                  <c:v>0.814583333333333</c:v>
                </c:pt>
                <c:pt idx="494">
                  <c:v>0.29027777777778</c:v>
                </c:pt>
                <c:pt idx="495">
                  <c:v>0.0270833333333335</c:v>
                </c:pt>
                <c:pt idx="496">
                  <c:v>0.00069444444444445</c:v>
                </c:pt>
                <c:pt idx="497">
                  <c:v>0.00069444444444445</c:v>
                </c:pt>
                <c:pt idx="498">
                  <c:v>0.865972222222222</c:v>
                </c:pt>
                <c:pt idx="499">
                  <c:v>0.00486111111111112</c:v>
                </c:pt>
                <c:pt idx="500">
                  <c:v>0.0076388888888889</c:v>
                </c:pt>
                <c:pt idx="501">
                  <c:v>79.82361111111105</c:v>
                </c:pt>
                <c:pt idx="502">
                  <c:v>18.61736111111125</c:v>
                </c:pt>
                <c:pt idx="503">
                  <c:v>0.079166666666667</c:v>
                </c:pt>
                <c:pt idx="504">
                  <c:v>0.013888888888889</c:v>
                </c:pt>
                <c:pt idx="505">
                  <c:v>70.05625</c:v>
                </c:pt>
                <c:pt idx="506">
                  <c:v>24.47708333333318</c:v>
                </c:pt>
                <c:pt idx="507">
                  <c:v>6.93958333333337</c:v>
                </c:pt>
                <c:pt idx="508">
                  <c:v>77.28055555555555</c:v>
                </c:pt>
                <c:pt idx="509">
                  <c:v>0.240972222222223</c:v>
                </c:pt>
                <c:pt idx="510">
                  <c:v>45.50625</c:v>
                </c:pt>
                <c:pt idx="511">
                  <c:v>0.0013888888888889</c:v>
                </c:pt>
                <c:pt idx="512">
                  <c:v>73.39791666666665</c:v>
                </c:pt>
                <c:pt idx="513">
                  <c:v>73.75486111111111</c:v>
                </c:pt>
                <c:pt idx="514">
                  <c:v>88.57708333333325</c:v>
                </c:pt>
                <c:pt idx="515">
                  <c:v>0.123611111111112</c:v>
                </c:pt>
                <c:pt idx="516">
                  <c:v>2.74861111111112</c:v>
                </c:pt>
                <c:pt idx="517">
                  <c:v>90.95555555555555</c:v>
                </c:pt>
                <c:pt idx="518">
                  <c:v>75.93958333333333</c:v>
                </c:pt>
                <c:pt idx="519">
                  <c:v>92.82361111111105</c:v>
                </c:pt>
                <c:pt idx="520">
                  <c:v>24.55555555555556</c:v>
                </c:pt>
                <c:pt idx="521">
                  <c:v>95.78125000000022</c:v>
                </c:pt>
                <c:pt idx="522">
                  <c:v>0.0951388888888892</c:v>
                </c:pt>
                <c:pt idx="523">
                  <c:v>4.275694444444453</c:v>
                </c:pt>
                <c:pt idx="524">
                  <c:v>42.03472222222222</c:v>
                </c:pt>
                <c:pt idx="525">
                  <c:v>0.0125</c:v>
                </c:pt>
                <c:pt idx="526">
                  <c:v>27.99652777777758</c:v>
                </c:pt>
                <c:pt idx="527">
                  <c:v>101.3104166666667</c:v>
                </c:pt>
                <c:pt idx="528">
                  <c:v>0.0583333333333339</c:v>
                </c:pt>
                <c:pt idx="529">
                  <c:v>101.8465277777778</c:v>
                </c:pt>
                <c:pt idx="530">
                  <c:v>0.327083333333335</c:v>
                </c:pt>
                <c:pt idx="531">
                  <c:v>103.7055555555555</c:v>
                </c:pt>
                <c:pt idx="532">
                  <c:v>0.0013888888888889</c:v>
                </c:pt>
                <c:pt idx="533">
                  <c:v>29.01458333333321</c:v>
                </c:pt>
                <c:pt idx="534">
                  <c:v>0.0861111111111108</c:v>
                </c:pt>
                <c:pt idx="535">
                  <c:v>0.0</c:v>
                </c:pt>
                <c:pt idx="536">
                  <c:v>1.016666666666667</c:v>
                </c:pt>
                <c:pt idx="537">
                  <c:v>109.9993055555556</c:v>
                </c:pt>
                <c:pt idx="538">
                  <c:v>0.0423611111111116</c:v>
                </c:pt>
                <c:pt idx="539">
                  <c:v>0.00069444444444445</c:v>
                </c:pt>
                <c:pt idx="540">
                  <c:v>0.0208333333333334</c:v>
                </c:pt>
                <c:pt idx="541">
                  <c:v>101.8305555555555</c:v>
                </c:pt>
                <c:pt idx="542">
                  <c:v>102.7597222222222</c:v>
                </c:pt>
                <c:pt idx="543">
                  <c:v>55.89513888888933</c:v>
                </c:pt>
                <c:pt idx="544">
                  <c:v>106.1006944444444</c:v>
                </c:pt>
                <c:pt idx="545">
                  <c:v>0.824305555555556</c:v>
                </c:pt>
                <c:pt idx="546">
                  <c:v>0.1</c:v>
                </c:pt>
                <c:pt idx="547">
                  <c:v>113.4256944444445</c:v>
                </c:pt>
                <c:pt idx="548">
                  <c:v>113.7638888888885</c:v>
                </c:pt>
                <c:pt idx="549">
                  <c:v>114.4604166666667</c:v>
                </c:pt>
                <c:pt idx="550">
                  <c:v>0.0277777777777781</c:v>
                </c:pt>
                <c:pt idx="551">
                  <c:v>2.840972222222222</c:v>
                </c:pt>
                <c:pt idx="552">
                  <c:v>0.0284722222222223</c:v>
                </c:pt>
                <c:pt idx="553">
                  <c:v>10.76111111111104</c:v>
                </c:pt>
                <c:pt idx="554">
                  <c:v>118.6118055555555</c:v>
                </c:pt>
                <c:pt idx="555">
                  <c:v>0.00069444444444445</c:v>
                </c:pt>
                <c:pt idx="556">
                  <c:v>121.6326388888882</c:v>
                </c:pt>
                <c:pt idx="557">
                  <c:v>118.0340277777778</c:v>
                </c:pt>
                <c:pt idx="558">
                  <c:v>18.71875</c:v>
                </c:pt>
                <c:pt idx="559">
                  <c:v>71.42013888888874</c:v>
                </c:pt>
                <c:pt idx="560">
                  <c:v>44.36527777777778</c:v>
                </c:pt>
                <c:pt idx="561">
                  <c:v>0.245138888888889</c:v>
                </c:pt>
                <c:pt idx="562">
                  <c:v>83.35833333333258</c:v>
                </c:pt>
                <c:pt idx="563">
                  <c:v>126.4680555555556</c:v>
                </c:pt>
                <c:pt idx="564">
                  <c:v>1.178472222222224</c:v>
                </c:pt>
                <c:pt idx="565">
                  <c:v>54.80069444444411</c:v>
                </c:pt>
                <c:pt idx="566">
                  <c:v>0.00902777777777778</c:v>
                </c:pt>
                <c:pt idx="567">
                  <c:v>0.00625000000000003</c:v>
                </c:pt>
                <c:pt idx="568">
                  <c:v>0.0659722222222224</c:v>
                </c:pt>
                <c:pt idx="569">
                  <c:v>0.00833333333333335</c:v>
                </c:pt>
                <c:pt idx="570">
                  <c:v>117.7347222222222</c:v>
                </c:pt>
                <c:pt idx="571">
                  <c:v>0.0569444444444445</c:v>
                </c:pt>
                <c:pt idx="572">
                  <c:v>4.440277777777778</c:v>
                </c:pt>
                <c:pt idx="573">
                  <c:v>2.599305555555556</c:v>
                </c:pt>
                <c:pt idx="574">
                  <c:v>0.0375000000000001</c:v>
                </c:pt>
                <c:pt idx="575">
                  <c:v>138.0555555555553</c:v>
                </c:pt>
                <c:pt idx="576">
                  <c:v>0.00347222222222223</c:v>
                </c:pt>
                <c:pt idx="577">
                  <c:v>3.681249999999998</c:v>
                </c:pt>
                <c:pt idx="578">
                  <c:v>140.5006944444444</c:v>
                </c:pt>
                <c:pt idx="579">
                  <c:v>130.6138888888881</c:v>
                </c:pt>
                <c:pt idx="580">
                  <c:v>0.0013888888888889</c:v>
                </c:pt>
                <c:pt idx="581">
                  <c:v>1.714583333333335</c:v>
                </c:pt>
                <c:pt idx="582">
                  <c:v>125.89375</c:v>
                </c:pt>
                <c:pt idx="583">
                  <c:v>0.238888888888889</c:v>
                </c:pt>
                <c:pt idx="584">
                  <c:v>147.2118055555553</c:v>
                </c:pt>
                <c:pt idx="585">
                  <c:v>148.2715277777778</c:v>
                </c:pt>
                <c:pt idx="586">
                  <c:v>0.0013888888888889</c:v>
                </c:pt>
                <c:pt idx="587">
                  <c:v>139.78125</c:v>
                </c:pt>
                <c:pt idx="588">
                  <c:v>0.384027777777781</c:v>
                </c:pt>
                <c:pt idx="589">
                  <c:v>134.9569444444445</c:v>
                </c:pt>
                <c:pt idx="590">
                  <c:v>0.0152777777777778</c:v>
                </c:pt>
                <c:pt idx="591">
                  <c:v>53.34583333333332</c:v>
                </c:pt>
                <c:pt idx="592">
                  <c:v>0.0611111111111112</c:v>
                </c:pt>
                <c:pt idx="593">
                  <c:v>0.00208333333333335</c:v>
                </c:pt>
                <c:pt idx="594">
                  <c:v>43.08194444444411</c:v>
                </c:pt>
                <c:pt idx="595">
                  <c:v>160.6618055555556</c:v>
                </c:pt>
                <c:pt idx="596">
                  <c:v>0.00069444444444445</c:v>
                </c:pt>
                <c:pt idx="597">
                  <c:v>0.0201388888888889</c:v>
                </c:pt>
                <c:pt idx="598">
                  <c:v>4.930555555555554</c:v>
                </c:pt>
                <c:pt idx="599">
                  <c:v>165.4201388888905</c:v>
                </c:pt>
                <c:pt idx="600">
                  <c:v>0.256944444444444</c:v>
                </c:pt>
                <c:pt idx="601">
                  <c:v>27.48958333333304</c:v>
                </c:pt>
                <c:pt idx="602">
                  <c:v>166.9027777777778</c:v>
                </c:pt>
                <c:pt idx="603">
                  <c:v>0.185416666666668</c:v>
                </c:pt>
                <c:pt idx="604">
                  <c:v>0.416666666666669</c:v>
                </c:pt>
                <c:pt idx="605">
                  <c:v>163.0847222222222</c:v>
                </c:pt>
                <c:pt idx="606">
                  <c:v>0.0201388888888889</c:v>
                </c:pt>
                <c:pt idx="607">
                  <c:v>2.179861111111111</c:v>
                </c:pt>
                <c:pt idx="608">
                  <c:v>170.8986111111111</c:v>
                </c:pt>
                <c:pt idx="609">
                  <c:v>0.204861111111111</c:v>
                </c:pt>
                <c:pt idx="610">
                  <c:v>0.0625000000000001</c:v>
                </c:pt>
                <c:pt idx="611">
                  <c:v>0.698611111111113</c:v>
                </c:pt>
                <c:pt idx="612">
                  <c:v>0.0708333333333339</c:v>
                </c:pt>
                <c:pt idx="613">
                  <c:v>6.80625</c:v>
                </c:pt>
                <c:pt idx="614">
                  <c:v>77.68541666666619</c:v>
                </c:pt>
                <c:pt idx="615">
                  <c:v>142.1118055555556</c:v>
                </c:pt>
                <c:pt idx="616">
                  <c:v>14.80902777777778</c:v>
                </c:pt>
                <c:pt idx="617">
                  <c:v>1.42638888888889</c:v>
                </c:pt>
                <c:pt idx="618">
                  <c:v>184.7090277777778</c:v>
                </c:pt>
                <c:pt idx="619">
                  <c:v>99.83402777777777</c:v>
                </c:pt>
                <c:pt idx="620">
                  <c:v>189.8923611111111</c:v>
                </c:pt>
                <c:pt idx="621">
                  <c:v>8.0534722222223</c:v>
                </c:pt>
                <c:pt idx="622">
                  <c:v>1.688194444444444</c:v>
                </c:pt>
                <c:pt idx="623">
                  <c:v>61.3451388888892</c:v>
                </c:pt>
                <c:pt idx="624">
                  <c:v>0.229861111111111</c:v>
                </c:pt>
                <c:pt idx="625">
                  <c:v>108.4805555555556</c:v>
                </c:pt>
                <c:pt idx="626">
                  <c:v>29.65347222222222</c:v>
                </c:pt>
                <c:pt idx="627">
                  <c:v>5.670833333333333</c:v>
                </c:pt>
                <c:pt idx="628">
                  <c:v>204.6715277777778</c:v>
                </c:pt>
                <c:pt idx="629">
                  <c:v>0.455555555555556</c:v>
                </c:pt>
                <c:pt idx="630">
                  <c:v>25.21944444444444</c:v>
                </c:pt>
                <c:pt idx="631">
                  <c:v>4.175000000000001</c:v>
                </c:pt>
                <c:pt idx="632">
                  <c:v>210.9402777777778</c:v>
                </c:pt>
                <c:pt idx="633">
                  <c:v>0.0895833333333335</c:v>
                </c:pt>
                <c:pt idx="634">
                  <c:v>211.1965277777778</c:v>
                </c:pt>
                <c:pt idx="635">
                  <c:v>0.00833333333333335</c:v>
                </c:pt>
                <c:pt idx="636">
                  <c:v>0.572222222222222</c:v>
                </c:pt>
                <c:pt idx="637">
                  <c:v>0.00277777777777782</c:v>
                </c:pt>
                <c:pt idx="638">
                  <c:v>0.0125</c:v>
                </c:pt>
                <c:pt idx="639">
                  <c:v>0.807638888888893</c:v>
                </c:pt>
                <c:pt idx="640">
                  <c:v>217.2840277777778</c:v>
                </c:pt>
                <c:pt idx="641">
                  <c:v>169.3520833333345</c:v>
                </c:pt>
                <c:pt idx="642">
                  <c:v>25.0597222222221</c:v>
                </c:pt>
                <c:pt idx="643">
                  <c:v>220.0791666666658</c:v>
                </c:pt>
                <c:pt idx="644">
                  <c:v>0.10625</c:v>
                </c:pt>
                <c:pt idx="645">
                  <c:v>0.013888888888889</c:v>
                </c:pt>
                <c:pt idx="646">
                  <c:v>0.0701388888888889</c:v>
                </c:pt>
                <c:pt idx="647">
                  <c:v>1.045833333333333</c:v>
                </c:pt>
                <c:pt idx="648">
                  <c:v>2.800694444444444</c:v>
                </c:pt>
                <c:pt idx="649">
                  <c:v>0.0291666666666667</c:v>
                </c:pt>
                <c:pt idx="650">
                  <c:v>15.37361111111111</c:v>
                </c:pt>
                <c:pt idx="651">
                  <c:v>0.00833333333333335</c:v>
                </c:pt>
                <c:pt idx="652">
                  <c:v>2.369444444444443</c:v>
                </c:pt>
                <c:pt idx="653">
                  <c:v>221.384027777778</c:v>
                </c:pt>
                <c:pt idx="654">
                  <c:v>232.8402777777778</c:v>
                </c:pt>
                <c:pt idx="655">
                  <c:v>14.93958333333336</c:v>
                </c:pt>
                <c:pt idx="656">
                  <c:v>0.00208333333333335</c:v>
                </c:pt>
                <c:pt idx="657">
                  <c:v>235.8256944444444</c:v>
                </c:pt>
                <c:pt idx="658">
                  <c:v>0.00277777777777782</c:v>
                </c:pt>
                <c:pt idx="659">
                  <c:v>233.63125</c:v>
                </c:pt>
                <c:pt idx="660">
                  <c:v>0.00069444444444445</c:v>
                </c:pt>
                <c:pt idx="661">
                  <c:v>238.8951388888903</c:v>
                </c:pt>
                <c:pt idx="662">
                  <c:v>250.18125</c:v>
                </c:pt>
                <c:pt idx="663">
                  <c:v>0.0326388888888889</c:v>
                </c:pt>
                <c:pt idx="664">
                  <c:v>224.3458333333335</c:v>
                </c:pt>
                <c:pt idx="665">
                  <c:v>0.00555555555555555</c:v>
                </c:pt>
                <c:pt idx="666">
                  <c:v>1.072222222222222</c:v>
                </c:pt>
                <c:pt idx="667">
                  <c:v>203.4493055555556</c:v>
                </c:pt>
                <c:pt idx="668">
                  <c:v>0.00486111111111112</c:v>
                </c:pt>
                <c:pt idx="669">
                  <c:v>0.00069444444444445</c:v>
                </c:pt>
                <c:pt idx="670">
                  <c:v>4.098611111111111</c:v>
                </c:pt>
                <c:pt idx="671">
                  <c:v>95.00555555555547</c:v>
                </c:pt>
                <c:pt idx="672">
                  <c:v>0.143055555555556</c:v>
                </c:pt>
                <c:pt idx="673">
                  <c:v>264.8958333333354</c:v>
                </c:pt>
                <c:pt idx="674">
                  <c:v>0.0013888888888889</c:v>
                </c:pt>
                <c:pt idx="675">
                  <c:v>225.2798611111093</c:v>
                </c:pt>
                <c:pt idx="676">
                  <c:v>0.425</c:v>
                </c:pt>
                <c:pt idx="677">
                  <c:v>282.9937499999975</c:v>
                </c:pt>
                <c:pt idx="678">
                  <c:v>132.7875</c:v>
                </c:pt>
                <c:pt idx="679">
                  <c:v>11.3659722222223</c:v>
                </c:pt>
                <c:pt idx="680">
                  <c:v>0.0131944444444444</c:v>
                </c:pt>
                <c:pt idx="681">
                  <c:v>0.00416666666666667</c:v>
                </c:pt>
                <c:pt idx="682">
                  <c:v>0.00069444444444445</c:v>
                </c:pt>
                <c:pt idx="683">
                  <c:v>305.1319444444442</c:v>
                </c:pt>
                <c:pt idx="684">
                  <c:v>0.00069444444444445</c:v>
                </c:pt>
                <c:pt idx="685">
                  <c:v>0.110416666666667</c:v>
                </c:pt>
                <c:pt idx="686">
                  <c:v>184.7666666666658</c:v>
                </c:pt>
                <c:pt idx="687">
                  <c:v>3.223611111111121</c:v>
                </c:pt>
                <c:pt idx="688">
                  <c:v>20.38749999999999</c:v>
                </c:pt>
                <c:pt idx="689">
                  <c:v>293.1944444444445</c:v>
                </c:pt>
                <c:pt idx="690">
                  <c:v>330.8680555555555</c:v>
                </c:pt>
                <c:pt idx="691">
                  <c:v>0.294444444444446</c:v>
                </c:pt>
                <c:pt idx="692">
                  <c:v>0.634027777777778</c:v>
                </c:pt>
                <c:pt idx="693">
                  <c:v>20.8944444444445</c:v>
                </c:pt>
                <c:pt idx="694">
                  <c:v>0.0194444444444444</c:v>
                </c:pt>
                <c:pt idx="695">
                  <c:v>6.163194444444445</c:v>
                </c:pt>
                <c:pt idx="696">
                  <c:v>0.00069444444444445</c:v>
                </c:pt>
                <c:pt idx="697">
                  <c:v>3.342361111111111</c:v>
                </c:pt>
                <c:pt idx="698">
                  <c:v>172.6402777777778</c:v>
                </c:pt>
                <c:pt idx="699">
                  <c:v>283.1034722222222</c:v>
                </c:pt>
                <c:pt idx="700">
                  <c:v>0.0118055555555557</c:v>
                </c:pt>
                <c:pt idx="701">
                  <c:v>0.179861111111111</c:v>
                </c:pt>
                <c:pt idx="702">
                  <c:v>0.275</c:v>
                </c:pt>
                <c:pt idx="703">
                  <c:v>376.1618055555557</c:v>
                </c:pt>
                <c:pt idx="704">
                  <c:v>372.147916666667</c:v>
                </c:pt>
                <c:pt idx="705">
                  <c:v>3.21875</c:v>
                </c:pt>
                <c:pt idx="706">
                  <c:v>39.33055555555556</c:v>
                </c:pt>
                <c:pt idx="707">
                  <c:v>0.0493055555555555</c:v>
                </c:pt>
                <c:pt idx="708">
                  <c:v>403.9444444444445</c:v>
                </c:pt>
                <c:pt idx="709">
                  <c:v>0.00069444444444445</c:v>
                </c:pt>
                <c:pt idx="710">
                  <c:v>0.00347222222222223</c:v>
                </c:pt>
                <c:pt idx="711">
                  <c:v>0.0305555555555556</c:v>
                </c:pt>
                <c:pt idx="712">
                  <c:v>3.194444444444444</c:v>
                </c:pt>
                <c:pt idx="713">
                  <c:v>106.9333333333333</c:v>
                </c:pt>
                <c:pt idx="714">
                  <c:v>0.00069444444444445</c:v>
                </c:pt>
                <c:pt idx="715">
                  <c:v>8.81041666666674</c:v>
                </c:pt>
                <c:pt idx="716">
                  <c:v>258.7187499999986</c:v>
                </c:pt>
                <c:pt idx="717">
                  <c:v>430.8201388888866</c:v>
                </c:pt>
                <c:pt idx="718">
                  <c:v>78.70972222222221</c:v>
                </c:pt>
                <c:pt idx="719">
                  <c:v>66.59444444444443</c:v>
                </c:pt>
                <c:pt idx="720">
                  <c:v>0.125694444444444</c:v>
                </c:pt>
                <c:pt idx="721">
                  <c:v>474.7131944444422</c:v>
                </c:pt>
                <c:pt idx="722">
                  <c:v>8.202777777777772</c:v>
                </c:pt>
                <c:pt idx="723">
                  <c:v>0.168055555555555</c:v>
                </c:pt>
                <c:pt idx="724">
                  <c:v>0.0381944444444444</c:v>
                </c:pt>
                <c:pt idx="725">
                  <c:v>148.7930555555545</c:v>
                </c:pt>
                <c:pt idx="726">
                  <c:v>377.0659722222222</c:v>
                </c:pt>
                <c:pt idx="727">
                  <c:v>1.963194444444441</c:v>
                </c:pt>
                <c:pt idx="728">
                  <c:v>531.179861111113</c:v>
                </c:pt>
                <c:pt idx="729">
                  <c:v>0.0993055555555557</c:v>
                </c:pt>
                <c:pt idx="730">
                  <c:v>28.66319444444454</c:v>
                </c:pt>
                <c:pt idx="731">
                  <c:v>5.888888888888887</c:v>
                </c:pt>
                <c:pt idx="732">
                  <c:v>33.22708333333333</c:v>
                </c:pt>
                <c:pt idx="733">
                  <c:v>0.00069444444444445</c:v>
                </c:pt>
                <c:pt idx="734">
                  <c:v>0.0013888888888889</c:v>
                </c:pt>
                <c:pt idx="735">
                  <c:v>0.296527777777781</c:v>
                </c:pt>
                <c:pt idx="736">
                  <c:v>152.7354166666667</c:v>
                </c:pt>
                <c:pt idx="737">
                  <c:v>190.3569444444453</c:v>
                </c:pt>
                <c:pt idx="738">
                  <c:v>751.2208333333335</c:v>
                </c:pt>
                <c:pt idx="739">
                  <c:v>7.324305555555509</c:v>
                </c:pt>
                <c:pt idx="740">
                  <c:v>0.0013888888888889</c:v>
                </c:pt>
                <c:pt idx="741">
                  <c:v>0.503472222222219</c:v>
                </c:pt>
                <c:pt idx="742">
                  <c:v>0.614583333333334</c:v>
                </c:pt>
                <c:pt idx="743">
                  <c:v>556.0041666666685</c:v>
                </c:pt>
                <c:pt idx="744">
                  <c:v>0.03125</c:v>
                </c:pt>
                <c:pt idx="745">
                  <c:v>151.7881944444445</c:v>
                </c:pt>
                <c:pt idx="746">
                  <c:v>244.7423611111103</c:v>
                </c:pt>
              </c:numCache>
            </c:numRef>
          </c:xVal>
          <c:yVal>
            <c:numRef>
              <c:f>'1週間，1ヶ月'!$D$3:$D$749</c:f>
              <c:numCache>
                <c:formatCode>0.0000_ </c:formatCode>
                <c:ptCount val="747"/>
                <c:pt idx="0">
                  <c:v>0.00069444444444445</c:v>
                </c:pt>
                <c:pt idx="1">
                  <c:v>0.0</c:v>
                </c:pt>
                <c:pt idx="2">
                  <c:v>0.0</c:v>
                </c:pt>
                <c:pt idx="3">
                  <c:v>0.0013888888888889</c:v>
                </c:pt>
                <c:pt idx="4">
                  <c:v>0.0</c:v>
                </c:pt>
                <c:pt idx="5">
                  <c:v>0.0</c:v>
                </c:pt>
                <c:pt idx="6">
                  <c:v>0.0</c:v>
                </c:pt>
                <c:pt idx="7">
                  <c:v>0.0</c:v>
                </c:pt>
                <c:pt idx="8">
                  <c:v>0.0</c:v>
                </c:pt>
                <c:pt idx="9">
                  <c:v>0.0</c:v>
                </c:pt>
                <c:pt idx="10">
                  <c:v>0.0</c:v>
                </c:pt>
                <c:pt idx="11">
                  <c:v>0.0</c:v>
                </c:pt>
                <c:pt idx="12">
                  <c:v>0.00972222222222224</c:v>
                </c:pt>
                <c:pt idx="13">
                  <c:v>0.0</c:v>
                </c:pt>
                <c:pt idx="14">
                  <c:v>0.00416666666666667</c:v>
                </c:pt>
                <c:pt idx="15">
                  <c:v>0.0</c:v>
                </c:pt>
                <c:pt idx="16">
                  <c:v>0.0</c:v>
                </c:pt>
                <c:pt idx="17">
                  <c:v>0.0</c:v>
                </c:pt>
                <c:pt idx="18">
                  <c:v>0.0</c:v>
                </c:pt>
                <c:pt idx="19">
                  <c:v>0.0</c:v>
                </c:pt>
                <c:pt idx="20">
                  <c:v>0.0104166666666667</c:v>
                </c:pt>
                <c:pt idx="21">
                  <c:v>0.0</c:v>
                </c:pt>
                <c:pt idx="22">
                  <c:v>0.0</c:v>
                </c:pt>
                <c:pt idx="23">
                  <c:v>0.0</c:v>
                </c:pt>
                <c:pt idx="24">
                  <c:v>0.0</c:v>
                </c:pt>
                <c:pt idx="25">
                  <c:v>0.0</c:v>
                </c:pt>
                <c:pt idx="26">
                  <c:v>0.00555555555555555</c:v>
                </c:pt>
                <c:pt idx="27">
                  <c:v>0.0</c:v>
                </c:pt>
                <c:pt idx="28">
                  <c:v>0.0</c:v>
                </c:pt>
                <c:pt idx="29">
                  <c:v>0.0</c:v>
                </c:pt>
                <c:pt idx="30">
                  <c:v>0.0</c:v>
                </c:pt>
                <c:pt idx="31">
                  <c:v>0.0</c:v>
                </c:pt>
                <c:pt idx="32">
                  <c:v>0.0</c:v>
                </c:pt>
                <c:pt idx="33">
                  <c:v>0.0</c:v>
                </c:pt>
                <c:pt idx="34">
                  <c:v>0.0</c:v>
                </c:pt>
                <c:pt idx="35">
                  <c:v>0.0</c:v>
                </c:pt>
                <c:pt idx="36">
                  <c:v>0.0</c:v>
                </c:pt>
                <c:pt idx="37">
                  <c:v>0.0</c:v>
                </c:pt>
                <c:pt idx="38">
                  <c:v>0.0402777777777778</c:v>
                </c:pt>
                <c:pt idx="39">
                  <c:v>0.0333333333333334</c:v>
                </c:pt>
                <c:pt idx="40">
                  <c:v>0.0145833333333334</c:v>
                </c:pt>
                <c:pt idx="41">
                  <c:v>0.0</c:v>
                </c:pt>
                <c:pt idx="42">
                  <c:v>0.0</c:v>
                </c:pt>
                <c:pt idx="43">
                  <c:v>0.0</c:v>
                </c:pt>
                <c:pt idx="44">
                  <c:v>0.0</c:v>
                </c:pt>
                <c:pt idx="45">
                  <c:v>0.0</c:v>
                </c:pt>
                <c:pt idx="46">
                  <c:v>0.0</c:v>
                </c:pt>
                <c:pt idx="47">
                  <c:v>0.0</c:v>
                </c:pt>
                <c:pt idx="48">
                  <c:v>0.0270833333333335</c:v>
                </c:pt>
                <c:pt idx="49">
                  <c:v>0.0</c:v>
                </c:pt>
                <c:pt idx="50">
                  <c:v>0.0</c:v>
                </c:pt>
                <c:pt idx="51">
                  <c:v>0.0</c:v>
                </c:pt>
                <c:pt idx="52">
                  <c:v>0.0</c:v>
                </c:pt>
                <c:pt idx="53">
                  <c:v>0.0</c:v>
                </c:pt>
                <c:pt idx="54">
                  <c:v>0.0</c:v>
                </c:pt>
                <c:pt idx="55">
                  <c:v>0.0</c:v>
                </c:pt>
                <c:pt idx="56">
                  <c:v>0.0152777777777778</c:v>
                </c:pt>
                <c:pt idx="57">
                  <c:v>0.0881944444444453</c:v>
                </c:pt>
                <c:pt idx="58">
                  <c:v>0.0</c:v>
                </c:pt>
                <c:pt idx="59">
                  <c:v>0.00625000000000003</c:v>
                </c:pt>
                <c:pt idx="60">
                  <c:v>0.0</c:v>
                </c:pt>
                <c:pt idx="61">
                  <c:v>0.0</c:v>
                </c:pt>
                <c:pt idx="62">
                  <c:v>0.0</c:v>
                </c:pt>
                <c:pt idx="63">
                  <c:v>0.0</c:v>
                </c:pt>
                <c:pt idx="64">
                  <c:v>0.0</c:v>
                </c:pt>
                <c:pt idx="65">
                  <c:v>0.104861111111111</c:v>
                </c:pt>
                <c:pt idx="66">
                  <c:v>0.0</c:v>
                </c:pt>
                <c:pt idx="67">
                  <c:v>0.0</c:v>
                </c:pt>
                <c:pt idx="68">
                  <c:v>0.0</c:v>
                </c:pt>
                <c:pt idx="69">
                  <c:v>0.153472222222223</c:v>
                </c:pt>
                <c:pt idx="70">
                  <c:v>0.0</c:v>
                </c:pt>
                <c:pt idx="71">
                  <c:v>0.0</c:v>
                </c:pt>
                <c:pt idx="72">
                  <c:v>0.186805555555556</c:v>
                </c:pt>
                <c:pt idx="73">
                  <c:v>0.0</c:v>
                </c:pt>
                <c:pt idx="74">
                  <c:v>0.0</c:v>
                </c:pt>
                <c:pt idx="75">
                  <c:v>0.0</c:v>
                </c:pt>
                <c:pt idx="76">
                  <c:v>0.196527777777778</c:v>
                </c:pt>
                <c:pt idx="77">
                  <c:v>0.0</c:v>
                </c:pt>
                <c:pt idx="78">
                  <c:v>0.0</c:v>
                </c:pt>
                <c:pt idx="79">
                  <c:v>0.0</c:v>
                </c:pt>
                <c:pt idx="80">
                  <c:v>0.202777777777778</c:v>
                </c:pt>
                <c:pt idx="81">
                  <c:v>0.213194444444446</c:v>
                </c:pt>
                <c:pt idx="82">
                  <c:v>0.0</c:v>
                </c:pt>
                <c:pt idx="83">
                  <c:v>0.0</c:v>
                </c:pt>
                <c:pt idx="84">
                  <c:v>0.175694444444446</c:v>
                </c:pt>
                <c:pt idx="85">
                  <c:v>0.0</c:v>
                </c:pt>
                <c:pt idx="86">
                  <c:v>0.0</c:v>
                </c:pt>
                <c:pt idx="87">
                  <c:v>0.0</c:v>
                </c:pt>
                <c:pt idx="88">
                  <c:v>0.0</c:v>
                </c:pt>
                <c:pt idx="89">
                  <c:v>0.268055555555556</c:v>
                </c:pt>
                <c:pt idx="90">
                  <c:v>0.0</c:v>
                </c:pt>
                <c:pt idx="91">
                  <c:v>0.264583333333333</c:v>
                </c:pt>
                <c:pt idx="92">
                  <c:v>0.135416666666667</c:v>
                </c:pt>
                <c:pt idx="93">
                  <c:v>0.0</c:v>
                </c:pt>
                <c:pt idx="94">
                  <c:v>0.279166666666669</c:v>
                </c:pt>
                <c:pt idx="95">
                  <c:v>0.0</c:v>
                </c:pt>
                <c:pt idx="96">
                  <c:v>0.225</c:v>
                </c:pt>
                <c:pt idx="97">
                  <c:v>0.281944444444446</c:v>
                </c:pt>
                <c:pt idx="98">
                  <c:v>0.0</c:v>
                </c:pt>
                <c:pt idx="99">
                  <c:v>0.0</c:v>
                </c:pt>
                <c:pt idx="100">
                  <c:v>0.00277777777777782</c:v>
                </c:pt>
                <c:pt idx="101">
                  <c:v>0.0</c:v>
                </c:pt>
                <c:pt idx="102">
                  <c:v>0.34027777777778</c:v>
                </c:pt>
                <c:pt idx="103">
                  <c:v>0.0</c:v>
                </c:pt>
                <c:pt idx="104">
                  <c:v>0.0</c:v>
                </c:pt>
                <c:pt idx="105">
                  <c:v>0.430555555555556</c:v>
                </c:pt>
                <c:pt idx="106">
                  <c:v>0.42777777777778</c:v>
                </c:pt>
                <c:pt idx="107">
                  <c:v>0.426388888888894</c:v>
                </c:pt>
                <c:pt idx="108">
                  <c:v>0.463888888888893</c:v>
                </c:pt>
                <c:pt idx="109">
                  <c:v>0.0833333333333335</c:v>
                </c:pt>
                <c:pt idx="110">
                  <c:v>0.0</c:v>
                </c:pt>
                <c:pt idx="111">
                  <c:v>0.516666666666666</c:v>
                </c:pt>
                <c:pt idx="112">
                  <c:v>0.132638888888889</c:v>
                </c:pt>
                <c:pt idx="113">
                  <c:v>0.563888888888892</c:v>
                </c:pt>
                <c:pt idx="114">
                  <c:v>0.596527777777775</c:v>
                </c:pt>
                <c:pt idx="115">
                  <c:v>0.0</c:v>
                </c:pt>
                <c:pt idx="116">
                  <c:v>0.626388888888892</c:v>
                </c:pt>
                <c:pt idx="117">
                  <c:v>0.0</c:v>
                </c:pt>
                <c:pt idx="118">
                  <c:v>0.647222222222222</c:v>
                </c:pt>
                <c:pt idx="119">
                  <c:v>0.640972222222223</c:v>
                </c:pt>
                <c:pt idx="120">
                  <c:v>0.666666666666667</c:v>
                </c:pt>
                <c:pt idx="121">
                  <c:v>0.67430555555556</c:v>
                </c:pt>
                <c:pt idx="122">
                  <c:v>0.0</c:v>
                </c:pt>
                <c:pt idx="123">
                  <c:v>0.0</c:v>
                </c:pt>
                <c:pt idx="124">
                  <c:v>0.722222222222222</c:v>
                </c:pt>
                <c:pt idx="125">
                  <c:v>0.0</c:v>
                </c:pt>
                <c:pt idx="126">
                  <c:v>0.0</c:v>
                </c:pt>
                <c:pt idx="127">
                  <c:v>0.791666666666666</c:v>
                </c:pt>
                <c:pt idx="128">
                  <c:v>0.0</c:v>
                </c:pt>
                <c:pt idx="129">
                  <c:v>0.08125</c:v>
                </c:pt>
                <c:pt idx="130">
                  <c:v>0.0</c:v>
                </c:pt>
                <c:pt idx="131">
                  <c:v>0.0</c:v>
                </c:pt>
                <c:pt idx="132">
                  <c:v>0.813888888888892</c:v>
                </c:pt>
                <c:pt idx="133">
                  <c:v>0.138888888888889</c:v>
                </c:pt>
                <c:pt idx="134">
                  <c:v>0.0</c:v>
                </c:pt>
                <c:pt idx="135">
                  <c:v>0.449305555555556</c:v>
                </c:pt>
                <c:pt idx="136">
                  <c:v>0.0</c:v>
                </c:pt>
                <c:pt idx="137">
                  <c:v>0.89513888888889</c:v>
                </c:pt>
                <c:pt idx="138">
                  <c:v>0.0</c:v>
                </c:pt>
                <c:pt idx="139">
                  <c:v>0.0</c:v>
                </c:pt>
                <c:pt idx="140">
                  <c:v>0.0777777777777778</c:v>
                </c:pt>
                <c:pt idx="141">
                  <c:v>0.949305555555556</c:v>
                </c:pt>
                <c:pt idx="142">
                  <c:v>0.753472222222222</c:v>
                </c:pt>
                <c:pt idx="143">
                  <c:v>0.942361111111111</c:v>
                </c:pt>
                <c:pt idx="144">
                  <c:v>0.0</c:v>
                </c:pt>
                <c:pt idx="145">
                  <c:v>0.0</c:v>
                </c:pt>
                <c:pt idx="146">
                  <c:v>0.0</c:v>
                </c:pt>
                <c:pt idx="147">
                  <c:v>0.0</c:v>
                </c:pt>
                <c:pt idx="148">
                  <c:v>0.894444444444445</c:v>
                </c:pt>
                <c:pt idx="149">
                  <c:v>0.0</c:v>
                </c:pt>
                <c:pt idx="150">
                  <c:v>0.0</c:v>
                </c:pt>
                <c:pt idx="151">
                  <c:v>1.168750000000007</c:v>
                </c:pt>
                <c:pt idx="152">
                  <c:v>0.0</c:v>
                </c:pt>
                <c:pt idx="153">
                  <c:v>0.0</c:v>
                </c:pt>
                <c:pt idx="154">
                  <c:v>1.100694444444444</c:v>
                </c:pt>
                <c:pt idx="155">
                  <c:v>0.0</c:v>
                </c:pt>
                <c:pt idx="156">
                  <c:v>0.0</c:v>
                </c:pt>
                <c:pt idx="157">
                  <c:v>0.0</c:v>
                </c:pt>
                <c:pt idx="158">
                  <c:v>1.40486111111111</c:v>
                </c:pt>
                <c:pt idx="159">
                  <c:v>1.463888888888889</c:v>
                </c:pt>
                <c:pt idx="160">
                  <c:v>1.434027777777778</c:v>
                </c:pt>
                <c:pt idx="161">
                  <c:v>0.0</c:v>
                </c:pt>
                <c:pt idx="162">
                  <c:v>0.895833333333335</c:v>
                </c:pt>
                <c:pt idx="163">
                  <c:v>0.0</c:v>
                </c:pt>
                <c:pt idx="164">
                  <c:v>1.602777777777778</c:v>
                </c:pt>
                <c:pt idx="165">
                  <c:v>0.0</c:v>
                </c:pt>
                <c:pt idx="166">
                  <c:v>1.675</c:v>
                </c:pt>
                <c:pt idx="167">
                  <c:v>0.0</c:v>
                </c:pt>
                <c:pt idx="168">
                  <c:v>0.0</c:v>
                </c:pt>
                <c:pt idx="169">
                  <c:v>1.533333333333333</c:v>
                </c:pt>
                <c:pt idx="170">
                  <c:v>1.143055555555562</c:v>
                </c:pt>
                <c:pt idx="171">
                  <c:v>1.291666666666666</c:v>
                </c:pt>
                <c:pt idx="172">
                  <c:v>1.829166666666667</c:v>
                </c:pt>
                <c:pt idx="173">
                  <c:v>0.0</c:v>
                </c:pt>
                <c:pt idx="174">
                  <c:v>0.0</c:v>
                </c:pt>
                <c:pt idx="175">
                  <c:v>0.0</c:v>
                </c:pt>
                <c:pt idx="176">
                  <c:v>0.0</c:v>
                </c:pt>
                <c:pt idx="177">
                  <c:v>0.0</c:v>
                </c:pt>
                <c:pt idx="178">
                  <c:v>1.604861111111111</c:v>
                </c:pt>
                <c:pt idx="179">
                  <c:v>0.0</c:v>
                </c:pt>
                <c:pt idx="180">
                  <c:v>0.013888888888889</c:v>
                </c:pt>
                <c:pt idx="181">
                  <c:v>2.122916666666667</c:v>
                </c:pt>
                <c:pt idx="182">
                  <c:v>0.0</c:v>
                </c:pt>
                <c:pt idx="183">
                  <c:v>0.0</c:v>
                </c:pt>
                <c:pt idx="184">
                  <c:v>2.340972222222222</c:v>
                </c:pt>
                <c:pt idx="185">
                  <c:v>2.367361111111111</c:v>
                </c:pt>
                <c:pt idx="186">
                  <c:v>0.0</c:v>
                </c:pt>
                <c:pt idx="187">
                  <c:v>0.0583333333333339</c:v>
                </c:pt>
                <c:pt idx="188">
                  <c:v>0.0</c:v>
                </c:pt>
                <c:pt idx="189">
                  <c:v>0.0013888888888889</c:v>
                </c:pt>
                <c:pt idx="190">
                  <c:v>2.388194444444445</c:v>
                </c:pt>
                <c:pt idx="191">
                  <c:v>0.0</c:v>
                </c:pt>
                <c:pt idx="192">
                  <c:v>2.047222222222225</c:v>
                </c:pt>
                <c:pt idx="193">
                  <c:v>0.0881944444444453</c:v>
                </c:pt>
                <c:pt idx="194">
                  <c:v>0.0</c:v>
                </c:pt>
                <c:pt idx="195">
                  <c:v>0.0</c:v>
                </c:pt>
                <c:pt idx="196">
                  <c:v>2.985416666666667</c:v>
                </c:pt>
                <c:pt idx="197">
                  <c:v>0.103472222222223</c:v>
                </c:pt>
                <c:pt idx="198">
                  <c:v>0.0</c:v>
                </c:pt>
                <c:pt idx="199">
                  <c:v>0.0</c:v>
                </c:pt>
                <c:pt idx="200">
                  <c:v>0.0</c:v>
                </c:pt>
                <c:pt idx="201">
                  <c:v>3.294444444444444</c:v>
                </c:pt>
                <c:pt idx="202">
                  <c:v>0.025</c:v>
                </c:pt>
                <c:pt idx="203">
                  <c:v>0.0</c:v>
                </c:pt>
                <c:pt idx="204">
                  <c:v>0.0</c:v>
                </c:pt>
                <c:pt idx="205">
                  <c:v>3.455555555555555</c:v>
                </c:pt>
                <c:pt idx="206">
                  <c:v>0.0</c:v>
                </c:pt>
                <c:pt idx="207">
                  <c:v>0.0</c:v>
                </c:pt>
                <c:pt idx="208">
                  <c:v>2.26041666666667</c:v>
                </c:pt>
                <c:pt idx="209">
                  <c:v>0.755555555555556</c:v>
                </c:pt>
                <c:pt idx="210">
                  <c:v>0.0</c:v>
                </c:pt>
                <c:pt idx="211">
                  <c:v>3.763888888888889</c:v>
                </c:pt>
                <c:pt idx="212">
                  <c:v>2.997222222222222</c:v>
                </c:pt>
                <c:pt idx="213">
                  <c:v>4.10625</c:v>
                </c:pt>
                <c:pt idx="214">
                  <c:v>2.414583333333333</c:v>
                </c:pt>
                <c:pt idx="215">
                  <c:v>4.213194444444445</c:v>
                </c:pt>
                <c:pt idx="216">
                  <c:v>0.0</c:v>
                </c:pt>
                <c:pt idx="217">
                  <c:v>4.344444444444444</c:v>
                </c:pt>
                <c:pt idx="218">
                  <c:v>0.0</c:v>
                </c:pt>
                <c:pt idx="219">
                  <c:v>0.0</c:v>
                </c:pt>
                <c:pt idx="220">
                  <c:v>4.27916666666667</c:v>
                </c:pt>
                <c:pt idx="221">
                  <c:v>2.187500000000016</c:v>
                </c:pt>
                <c:pt idx="222">
                  <c:v>0.0</c:v>
                </c:pt>
                <c:pt idx="223">
                  <c:v>4.713888888888889</c:v>
                </c:pt>
                <c:pt idx="224">
                  <c:v>3.752777777777792</c:v>
                </c:pt>
                <c:pt idx="225">
                  <c:v>0.0</c:v>
                </c:pt>
                <c:pt idx="226">
                  <c:v>4.804861111111111</c:v>
                </c:pt>
                <c:pt idx="227">
                  <c:v>0.0</c:v>
                </c:pt>
                <c:pt idx="228">
                  <c:v>0.0</c:v>
                </c:pt>
                <c:pt idx="229">
                  <c:v>0.0</c:v>
                </c:pt>
                <c:pt idx="230">
                  <c:v>0.495138888888891</c:v>
                </c:pt>
                <c:pt idx="231">
                  <c:v>0.0</c:v>
                </c:pt>
                <c:pt idx="232">
                  <c:v>0.0</c:v>
                </c:pt>
                <c:pt idx="233">
                  <c:v>0.0</c:v>
                </c:pt>
                <c:pt idx="234">
                  <c:v>4.207638888888889</c:v>
                </c:pt>
                <c:pt idx="235">
                  <c:v>4.880555555555522</c:v>
                </c:pt>
                <c:pt idx="236">
                  <c:v>0.0</c:v>
                </c:pt>
                <c:pt idx="237">
                  <c:v>5.186805555555535</c:v>
                </c:pt>
                <c:pt idx="238">
                  <c:v>5.196527777777765</c:v>
                </c:pt>
                <c:pt idx="239">
                  <c:v>5.300000000000001</c:v>
                </c:pt>
                <c:pt idx="240">
                  <c:v>0.0</c:v>
                </c:pt>
                <c:pt idx="241">
                  <c:v>0.0</c:v>
                </c:pt>
                <c:pt idx="242">
                  <c:v>5.109027777777777</c:v>
                </c:pt>
                <c:pt idx="243">
                  <c:v>0.0</c:v>
                </c:pt>
                <c:pt idx="244">
                  <c:v>4.720833333333333</c:v>
                </c:pt>
                <c:pt idx="245">
                  <c:v>0.0</c:v>
                </c:pt>
                <c:pt idx="246">
                  <c:v>5.550694444444448</c:v>
                </c:pt>
                <c:pt idx="247">
                  <c:v>0.0</c:v>
                </c:pt>
                <c:pt idx="248">
                  <c:v>0.0</c:v>
                </c:pt>
                <c:pt idx="249">
                  <c:v>0.0</c:v>
                </c:pt>
                <c:pt idx="250">
                  <c:v>0.0</c:v>
                </c:pt>
                <c:pt idx="251">
                  <c:v>5.847222222222222</c:v>
                </c:pt>
                <c:pt idx="252">
                  <c:v>0.0</c:v>
                </c:pt>
                <c:pt idx="253">
                  <c:v>0.0</c:v>
                </c:pt>
                <c:pt idx="254">
                  <c:v>6.034027777777776</c:v>
                </c:pt>
                <c:pt idx="255">
                  <c:v>0.0</c:v>
                </c:pt>
                <c:pt idx="256">
                  <c:v>6.170833333333333</c:v>
                </c:pt>
                <c:pt idx="257">
                  <c:v>6.174305555555526</c:v>
                </c:pt>
                <c:pt idx="258">
                  <c:v>6.180555555555519</c:v>
                </c:pt>
                <c:pt idx="259">
                  <c:v>0.0</c:v>
                </c:pt>
                <c:pt idx="260">
                  <c:v>0.0</c:v>
                </c:pt>
                <c:pt idx="261">
                  <c:v>0.0</c:v>
                </c:pt>
                <c:pt idx="262">
                  <c:v>0.0</c:v>
                </c:pt>
                <c:pt idx="263">
                  <c:v>0.0</c:v>
                </c:pt>
                <c:pt idx="264">
                  <c:v>0.0</c:v>
                </c:pt>
                <c:pt idx="265">
                  <c:v>6.815277777777776</c:v>
                </c:pt>
                <c:pt idx="266">
                  <c:v>1.90972222222222</c:v>
                </c:pt>
                <c:pt idx="267">
                  <c:v>4.378472222222222</c:v>
                </c:pt>
                <c:pt idx="268">
                  <c:v>7.082638888888889</c:v>
                </c:pt>
                <c:pt idx="269">
                  <c:v>0.720833333333337</c:v>
                </c:pt>
                <c:pt idx="270">
                  <c:v>4.926388888888889</c:v>
                </c:pt>
                <c:pt idx="271">
                  <c:v>7.368749999999999</c:v>
                </c:pt>
                <c:pt idx="272">
                  <c:v>0.0</c:v>
                </c:pt>
                <c:pt idx="273">
                  <c:v>7.488888888888889</c:v>
                </c:pt>
                <c:pt idx="274">
                  <c:v>0.0</c:v>
                </c:pt>
                <c:pt idx="275">
                  <c:v>7.302083333333334</c:v>
                </c:pt>
                <c:pt idx="276">
                  <c:v>7.90694444444445</c:v>
                </c:pt>
                <c:pt idx="277">
                  <c:v>7.99375</c:v>
                </c:pt>
                <c:pt idx="278">
                  <c:v>0.0</c:v>
                </c:pt>
                <c:pt idx="279">
                  <c:v>0.0</c:v>
                </c:pt>
                <c:pt idx="280">
                  <c:v>0.0</c:v>
                </c:pt>
                <c:pt idx="281">
                  <c:v>3.958333333333333</c:v>
                </c:pt>
                <c:pt idx="282">
                  <c:v>8.22013888888889</c:v>
                </c:pt>
                <c:pt idx="283">
                  <c:v>8.309027777777775</c:v>
                </c:pt>
                <c:pt idx="284">
                  <c:v>1.095833333333333</c:v>
                </c:pt>
                <c:pt idx="285">
                  <c:v>8.634722222222223</c:v>
                </c:pt>
                <c:pt idx="286">
                  <c:v>0.0</c:v>
                </c:pt>
                <c:pt idx="287">
                  <c:v>2.879166666666667</c:v>
                </c:pt>
                <c:pt idx="288">
                  <c:v>0.0</c:v>
                </c:pt>
                <c:pt idx="289">
                  <c:v>9.15763888888896</c:v>
                </c:pt>
                <c:pt idx="290">
                  <c:v>0.661805555555561</c:v>
                </c:pt>
                <c:pt idx="291">
                  <c:v>0.0</c:v>
                </c:pt>
                <c:pt idx="292">
                  <c:v>0.0</c:v>
                </c:pt>
                <c:pt idx="293">
                  <c:v>0.0645833333333339</c:v>
                </c:pt>
                <c:pt idx="294">
                  <c:v>9.75486111111109</c:v>
                </c:pt>
                <c:pt idx="295">
                  <c:v>9.290972222222223</c:v>
                </c:pt>
                <c:pt idx="296">
                  <c:v>4.003472222222222</c:v>
                </c:pt>
                <c:pt idx="297">
                  <c:v>10.07013888888895</c:v>
                </c:pt>
                <c:pt idx="298">
                  <c:v>10.02083333333333</c:v>
                </c:pt>
                <c:pt idx="299">
                  <c:v>0.0</c:v>
                </c:pt>
                <c:pt idx="300">
                  <c:v>10.39652777777778</c:v>
                </c:pt>
                <c:pt idx="301">
                  <c:v>10.28958333333334</c:v>
                </c:pt>
                <c:pt idx="302">
                  <c:v>10.46250000000007</c:v>
                </c:pt>
                <c:pt idx="303">
                  <c:v>9.637500000000001</c:v>
                </c:pt>
                <c:pt idx="304">
                  <c:v>10.65694444444445</c:v>
                </c:pt>
                <c:pt idx="305">
                  <c:v>10.66666666666673</c:v>
                </c:pt>
                <c:pt idx="306">
                  <c:v>11.01597222222222</c:v>
                </c:pt>
                <c:pt idx="307">
                  <c:v>0.0</c:v>
                </c:pt>
                <c:pt idx="308">
                  <c:v>0.0</c:v>
                </c:pt>
                <c:pt idx="309">
                  <c:v>0.0</c:v>
                </c:pt>
                <c:pt idx="310">
                  <c:v>0.0</c:v>
                </c:pt>
                <c:pt idx="311">
                  <c:v>5.098611111111111</c:v>
                </c:pt>
                <c:pt idx="312">
                  <c:v>0.00277777777777782</c:v>
                </c:pt>
                <c:pt idx="313">
                  <c:v>11.65</c:v>
                </c:pt>
                <c:pt idx="314">
                  <c:v>6.301388888888889</c:v>
                </c:pt>
                <c:pt idx="315">
                  <c:v>9.340972222222223</c:v>
                </c:pt>
                <c:pt idx="316">
                  <c:v>12.12916666666667</c:v>
                </c:pt>
                <c:pt idx="317">
                  <c:v>12.34930555555555</c:v>
                </c:pt>
                <c:pt idx="318">
                  <c:v>0.0604166666666669</c:v>
                </c:pt>
                <c:pt idx="319">
                  <c:v>12.64444444444444</c:v>
                </c:pt>
                <c:pt idx="320">
                  <c:v>0.0</c:v>
                </c:pt>
                <c:pt idx="321">
                  <c:v>0.0</c:v>
                </c:pt>
                <c:pt idx="322">
                  <c:v>0.0</c:v>
                </c:pt>
                <c:pt idx="323">
                  <c:v>0.0</c:v>
                </c:pt>
                <c:pt idx="324">
                  <c:v>0.804166666666667</c:v>
                </c:pt>
                <c:pt idx="325">
                  <c:v>13.78125</c:v>
                </c:pt>
                <c:pt idx="326">
                  <c:v>13.81875</c:v>
                </c:pt>
                <c:pt idx="327">
                  <c:v>13.94583333333334</c:v>
                </c:pt>
                <c:pt idx="328">
                  <c:v>0.0</c:v>
                </c:pt>
                <c:pt idx="329">
                  <c:v>14.37708333333336</c:v>
                </c:pt>
                <c:pt idx="330">
                  <c:v>10.95486111111111</c:v>
                </c:pt>
                <c:pt idx="331">
                  <c:v>14.91250000000003</c:v>
                </c:pt>
                <c:pt idx="332">
                  <c:v>0.931944444444448</c:v>
                </c:pt>
                <c:pt idx="333">
                  <c:v>15.02916666666667</c:v>
                </c:pt>
                <c:pt idx="334">
                  <c:v>10.35833333333333</c:v>
                </c:pt>
                <c:pt idx="335">
                  <c:v>0.0</c:v>
                </c:pt>
                <c:pt idx="336">
                  <c:v>0.0</c:v>
                </c:pt>
                <c:pt idx="337">
                  <c:v>0.0</c:v>
                </c:pt>
                <c:pt idx="338">
                  <c:v>0.657638888888895</c:v>
                </c:pt>
                <c:pt idx="339">
                  <c:v>0.0</c:v>
                </c:pt>
                <c:pt idx="340">
                  <c:v>0.0</c:v>
                </c:pt>
                <c:pt idx="341">
                  <c:v>15.84166666666667</c:v>
                </c:pt>
                <c:pt idx="342">
                  <c:v>2.02430555555556</c:v>
                </c:pt>
                <c:pt idx="343">
                  <c:v>6.220833333333333</c:v>
                </c:pt>
                <c:pt idx="344">
                  <c:v>16.07291666666667</c:v>
                </c:pt>
                <c:pt idx="345">
                  <c:v>15.09722222222222</c:v>
                </c:pt>
                <c:pt idx="346">
                  <c:v>0.0</c:v>
                </c:pt>
                <c:pt idx="347">
                  <c:v>16.42777777777766</c:v>
                </c:pt>
                <c:pt idx="348">
                  <c:v>9.972222222222226</c:v>
                </c:pt>
                <c:pt idx="349">
                  <c:v>16.58680555555555</c:v>
                </c:pt>
                <c:pt idx="350">
                  <c:v>0.0</c:v>
                </c:pt>
                <c:pt idx="351">
                  <c:v>0.0</c:v>
                </c:pt>
                <c:pt idx="352">
                  <c:v>0.0</c:v>
                </c:pt>
                <c:pt idx="353">
                  <c:v>17.26736111111111</c:v>
                </c:pt>
                <c:pt idx="354">
                  <c:v>17.46249999999977</c:v>
                </c:pt>
                <c:pt idx="355">
                  <c:v>0.0</c:v>
                </c:pt>
                <c:pt idx="356">
                  <c:v>17.97638888888889</c:v>
                </c:pt>
                <c:pt idx="357">
                  <c:v>0.85138888888889</c:v>
                </c:pt>
                <c:pt idx="358">
                  <c:v>19.01388888888894</c:v>
                </c:pt>
                <c:pt idx="359">
                  <c:v>19.16666666666667</c:v>
                </c:pt>
                <c:pt idx="360">
                  <c:v>20.2333333333331</c:v>
                </c:pt>
                <c:pt idx="361">
                  <c:v>17.17986111111125</c:v>
                </c:pt>
                <c:pt idx="362">
                  <c:v>20.46249999999977</c:v>
                </c:pt>
                <c:pt idx="363">
                  <c:v>20.95138888888889</c:v>
                </c:pt>
                <c:pt idx="364">
                  <c:v>13.07222222222223</c:v>
                </c:pt>
                <c:pt idx="365">
                  <c:v>17.3375</c:v>
                </c:pt>
                <c:pt idx="366">
                  <c:v>21.96319444444444</c:v>
                </c:pt>
                <c:pt idx="367">
                  <c:v>21.08888888888889</c:v>
                </c:pt>
                <c:pt idx="368">
                  <c:v>21.80208333333315</c:v>
                </c:pt>
                <c:pt idx="369">
                  <c:v>22.99027777777766</c:v>
                </c:pt>
                <c:pt idx="370">
                  <c:v>23.04236111111111</c:v>
                </c:pt>
                <c:pt idx="371">
                  <c:v>23.8006944444445</c:v>
                </c:pt>
                <c:pt idx="372">
                  <c:v>23.41805555555556</c:v>
                </c:pt>
                <c:pt idx="373">
                  <c:v>24.12986111111124</c:v>
                </c:pt>
                <c:pt idx="374">
                  <c:v>3.167361111111127</c:v>
                </c:pt>
                <c:pt idx="375">
                  <c:v>24.9347222222221</c:v>
                </c:pt>
                <c:pt idx="376">
                  <c:v>21.96249999999977</c:v>
                </c:pt>
                <c:pt idx="377">
                  <c:v>25.45763888888889</c:v>
                </c:pt>
                <c:pt idx="378">
                  <c:v>0.0</c:v>
                </c:pt>
                <c:pt idx="379">
                  <c:v>26.12708333333329</c:v>
                </c:pt>
                <c:pt idx="380">
                  <c:v>0.0</c:v>
                </c:pt>
                <c:pt idx="381">
                  <c:v>26.87361111111111</c:v>
                </c:pt>
                <c:pt idx="382">
                  <c:v>0.0</c:v>
                </c:pt>
                <c:pt idx="383">
                  <c:v>27.54861111111109</c:v>
                </c:pt>
                <c:pt idx="384">
                  <c:v>27.13958333333321</c:v>
                </c:pt>
                <c:pt idx="385">
                  <c:v>27.92361111111109</c:v>
                </c:pt>
                <c:pt idx="386">
                  <c:v>0.0</c:v>
                </c:pt>
                <c:pt idx="387">
                  <c:v>27.97361111111109</c:v>
                </c:pt>
                <c:pt idx="388">
                  <c:v>23.45486111111122</c:v>
                </c:pt>
                <c:pt idx="389">
                  <c:v>1.14375</c:v>
                </c:pt>
                <c:pt idx="390">
                  <c:v>27.44166666666667</c:v>
                </c:pt>
                <c:pt idx="391">
                  <c:v>29.39513888888889</c:v>
                </c:pt>
                <c:pt idx="392">
                  <c:v>29.34583333333312</c:v>
                </c:pt>
                <c:pt idx="393">
                  <c:v>29.77013888888889</c:v>
                </c:pt>
                <c:pt idx="394">
                  <c:v>0.0</c:v>
                </c:pt>
                <c:pt idx="395">
                  <c:v>0.0</c:v>
                </c:pt>
                <c:pt idx="396">
                  <c:v>0.0</c:v>
                </c:pt>
                <c:pt idx="397">
                  <c:v>17.97013888888889</c:v>
                </c:pt>
                <c:pt idx="398">
                  <c:v>0.0</c:v>
                </c:pt>
                <c:pt idx="399">
                  <c:v>0.0</c:v>
                </c:pt>
                <c:pt idx="400">
                  <c:v>31.63472222222222</c:v>
                </c:pt>
                <c:pt idx="401">
                  <c:v>0.0</c:v>
                </c:pt>
                <c:pt idx="402">
                  <c:v>21.85972222222219</c:v>
                </c:pt>
                <c:pt idx="403">
                  <c:v>32.40347222222222</c:v>
                </c:pt>
                <c:pt idx="404">
                  <c:v>0.0</c:v>
                </c:pt>
                <c:pt idx="405">
                  <c:v>31.19236111111111</c:v>
                </c:pt>
                <c:pt idx="406">
                  <c:v>32.66041666666644</c:v>
                </c:pt>
                <c:pt idx="407">
                  <c:v>29.48194444444444</c:v>
                </c:pt>
                <c:pt idx="408">
                  <c:v>0.0</c:v>
                </c:pt>
                <c:pt idx="409">
                  <c:v>0.0</c:v>
                </c:pt>
                <c:pt idx="410">
                  <c:v>33.8076388888889</c:v>
                </c:pt>
                <c:pt idx="411">
                  <c:v>32.49652777777778</c:v>
                </c:pt>
                <c:pt idx="412">
                  <c:v>34.15833333333333</c:v>
                </c:pt>
                <c:pt idx="413">
                  <c:v>34.16527777777778</c:v>
                </c:pt>
                <c:pt idx="414">
                  <c:v>0.0</c:v>
                </c:pt>
                <c:pt idx="415">
                  <c:v>34.09791666666644</c:v>
                </c:pt>
                <c:pt idx="416">
                  <c:v>20.46388888888889</c:v>
                </c:pt>
                <c:pt idx="417">
                  <c:v>0.0</c:v>
                </c:pt>
                <c:pt idx="418">
                  <c:v>15.4659722222223</c:v>
                </c:pt>
                <c:pt idx="419">
                  <c:v>0.0</c:v>
                </c:pt>
                <c:pt idx="420">
                  <c:v>35.941666666666</c:v>
                </c:pt>
                <c:pt idx="421">
                  <c:v>0.0</c:v>
                </c:pt>
                <c:pt idx="422">
                  <c:v>36.25763888888891</c:v>
                </c:pt>
                <c:pt idx="423">
                  <c:v>33.28541666666644</c:v>
                </c:pt>
                <c:pt idx="424">
                  <c:v>37.6</c:v>
                </c:pt>
                <c:pt idx="425">
                  <c:v>0.0</c:v>
                </c:pt>
                <c:pt idx="426">
                  <c:v>37.9888888888889</c:v>
                </c:pt>
                <c:pt idx="427">
                  <c:v>9.111805555555552</c:v>
                </c:pt>
                <c:pt idx="428">
                  <c:v>40.10069444444429</c:v>
                </c:pt>
                <c:pt idx="429">
                  <c:v>40.22986111111111</c:v>
                </c:pt>
                <c:pt idx="430">
                  <c:v>41.92916666666633</c:v>
                </c:pt>
                <c:pt idx="431">
                  <c:v>26.16597222222222</c:v>
                </c:pt>
                <c:pt idx="432">
                  <c:v>40.44027777777774</c:v>
                </c:pt>
                <c:pt idx="433">
                  <c:v>42.87916666666623</c:v>
                </c:pt>
                <c:pt idx="434">
                  <c:v>9.076388888888887</c:v>
                </c:pt>
                <c:pt idx="435">
                  <c:v>43.9375</c:v>
                </c:pt>
                <c:pt idx="436">
                  <c:v>44.3131944444442</c:v>
                </c:pt>
                <c:pt idx="437">
                  <c:v>44.60625</c:v>
                </c:pt>
                <c:pt idx="438">
                  <c:v>44.62708333333332</c:v>
                </c:pt>
                <c:pt idx="439">
                  <c:v>11.9201388888889</c:v>
                </c:pt>
                <c:pt idx="440">
                  <c:v>5.568055555555522</c:v>
                </c:pt>
                <c:pt idx="441">
                  <c:v>0.0</c:v>
                </c:pt>
                <c:pt idx="442">
                  <c:v>0.0</c:v>
                </c:pt>
                <c:pt idx="443">
                  <c:v>0.0416666666666667</c:v>
                </c:pt>
                <c:pt idx="444">
                  <c:v>0.0</c:v>
                </c:pt>
                <c:pt idx="445">
                  <c:v>46.60625</c:v>
                </c:pt>
                <c:pt idx="446">
                  <c:v>44.01041666666626</c:v>
                </c:pt>
                <c:pt idx="447">
                  <c:v>46.77569444444445</c:v>
                </c:pt>
                <c:pt idx="448">
                  <c:v>48.12083333333334</c:v>
                </c:pt>
                <c:pt idx="449">
                  <c:v>0.0</c:v>
                </c:pt>
                <c:pt idx="450">
                  <c:v>7.87986111111116</c:v>
                </c:pt>
                <c:pt idx="451">
                  <c:v>3.480555555555556</c:v>
                </c:pt>
                <c:pt idx="452">
                  <c:v>38.96111111111112</c:v>
                </c:pt>
                <c:pt idx="453">
                  <c:v>50.5951388888894</c:v>
                </c:pt>
                <c:pt idx="454">
                  <c:v>0.0951388888888892</c:v>
                </c:pt>
                <c:pt idx="455">
                  <c:v>51.79236111111111</c:v>
                </c:pt>
                <c:pt idx="456">
                  <c:v>51.9375</c:v>
                </c:pt>
                <c:pt idx="457">
                  <c:v>0.0</c:v>
                </c:pt>
                <c:pt idx="458">
                  <c:v>54.0125</c:v>
                </c:pt>
                <c:pt idx="459">
                  <c:v>39.14166666666608</c:v>
                </c:pt>
                <c:pt idx="460">
                  <c:v>4.290277777777778</c:v>
                </c:pt>
                <c:pt idx="461">
                  <c:v>57.36944444444417</c:v>
                </c:pt>
                <c:pt idx="462">
                  <c:v>0.0</c:v>
                </c:pt>
                <c:pt idx="463">
                  <c:v>51.9</c:v>
                </c:pt>
                <c:pt idx="464">
                  <c:v>53.51666666666608</c:v>
                </c:pt>
                <c:pt idx="465">
                  <c:v>53.36180555555532</c:v>
                </c:pt>
                <c:pt idx="466">
                  <c:v>0.0</c:v>
                </c:pt>
                <c:pt idx="467">
                  <c:v>57.78888888888891</c:v>
                </c:pt>
                <c:pt idx="468">
                  <c:v>59.4875</c:v>
                </c:pt>
                <c:pt idx="469">
                  <c:v>59.80069444444411</c:v>
                </c:pt>
                <c:pt idx="470">
                  <c:v>0.0</c:v>
                </c:pt>
                <c:pt idx="471">
                  <c:v>60.74791666666639</c:v>
                </c:pt>
                <c:pt idx="472">
                  <c:v>60.9513888888889</c:v>
                </c:pt>
                <c:pt idx="473">
                  <c:v>49.07152777777777</c:v>
                </c:pt>
                <c:pt idx="474">
                  <c:v>48.0298611111111</c:v>
                </c:pt>
                <c:pt idx="475">
                  <c:v>64.14513888888821</c:v>
                </c:pt>
                <c:pt idx="476">
                  <c:v>57.12152777777778</c:v>
                </c:pt>
                <c:pt idx="477">
                  <c:v>0.0</c:v>
                </c:pt>
                <c:pt idx="478">
                  <c:v>33.90069444444417</c:v>
                </c:pt>
                <c:pt idx="479">
                  <c:v>52.22291666666667</c:v>
                </c:pt>
                <c:pt idx="480">
                  <c:v>67.67847222222103</c:v>
                </c:pt>
                <c:pt idx="481">
                  <c:v>68.025</c:v>
                </c:pt>
                <c:pt idx="482">
                  <c:v>7.035416666666666</c:v>
                </c:pt>
                <c:pt idx="483">
                  <c:v>67.66944444444445</c:v>
                </c:pt>
                <c:pt idx="484">
                  <c:v>69.43263888888887</c:v>
                </c:pt>
                <c:pt idx="485">
                  <c:v>71.06875000000001</c:v>
                </c:pt>
                <c:pt idx="486">
                  <c:v>5.663888888888874</c:v>
                </c:pt>
                <c:pt idx="487">
                  <c:v>0.0</c:v>
                </c:pt>
                <c:pt idx="488">
                  <c:v>64.55347222222146</c:v>
                </c:pt>
                <c:pt idx="489">
                  <c:v>66.56597222222204</c:v>
                </c:pt>
                <c:pt idx="490">
                  <c:v>63.90069444444417</c:v>
                </c:pt>
                <c:pt idx="491">
                  <c:v>73.61527777777775</c:v>
                </c:pt>
                <c:pt idx="492">
                  <c:v>0.0</c:v>
                </c:pt>
                <c:pt idx="493">
                  <c:v>74.19444444444444</c:v>
                </c:pt>
                <c:pt idx="494">
                  <c:v>75.11666666666666</c:v>
                </c:pt>
                <c:pt idx="495">
                  <c:v>75.92222222222223</c:v>
                </c:pt>
                <c:pt idx="496">
                  <c:v>76.15833333333256</c:v>
                </c:pt>
                <c:pt idx="497">
                  <c:v>77.32569444444445</c:v>
                </c:pt>
                <c:pt idx="498">
                  <c:v>76.76180555555555</c:v>
                </c:pt>
                <c:pt idx="499">
                  <c:v>77.70486111111111</c:v>
                </c:pt>
                <c:pt idx="500">
                  <c:v>78.36527777777775</c:v>
                </c:pt>
                <c:pt idx="501">
                  <c:v>0.0</c:v>
                </c:pt>
                <c:pt idx="502">
                  <c:v>61.5576388888889</c:v>
                </c:pt>
                <c:pt idx="503">
                  <c:v>80.12222222222215</c:v>
                </c:pt>
                <c:pt idx="504">
                  <c:v>80.90625000000022</c:v>
                </c:pt>
                <c:pt idx="505">
                  <c:v>11.99027777777777</c:v>
                </c:pt>
                <c:pt idx="506">
                  <c:v>58.11250000000001</c:v>
                </c:pt>
                <c:pt idx="507">
                  <c:v>76.99305555555555</c:v>
                </c:pt>
                <c:pt idx="508">
                  <c:v>7.941666666666682</c:v>
                </c:pt>
                <c:pt idx="509">
                  <c:v>85.04722222222275</c:v>
                </c:pt>
                <c:pt idx="510">
                  <c:v>39.79305555555556</c:v>
                </c:pt>
                <c:pt idx="511">
                  <c:v>85.99722222222277</c:v>
                </c:pt>
                <c:pt idx="512">
                  <c:v>14.53680555555555</c:v>
                </c:pt>
                <c:pt idx="513">
                  <c:v>14.625</c:v>
                </c:pt>
                <c:pt idx="514">
                  <c:v>0.0</c:v>
                </c:pt>
                <c:pt idx="515">
                  <c:v>88.7201388888884</c:v>
                </c:pt>
                <c:pt idx="516">
                  <c:v>86.85625</c:v>
                </c:pt>
                <c:pt idx="517">
                  <c:v>0.0</c:v>
                </c:pt>
                <c:pt idx="518">
                  <c:v>16.95347222222219</c:v>
                </c:pt>
                <c:pt idx="519">
                  <c:v>2.144444444444444</c:v>
                </c:pt>
                <c:pt idx="520">
                  <c:v>70.43055555555555</c:v>
                </c:pt>
                <c:pt idx="521">
                  <c:v>0.0</c:v>
                </c:pt>
                <c:pt idx="522">
                  <c:v>96.79513888888874</c:v>
                </c:pt>
                <c:pt idx="523">
                  <c:v>94.08055555555555</c:v>
                </c:pt>
                <c:pt idx="524">
                  <c:v>56.44791666666626</c:v>
                </c:pt>
                <c:pt idx="525">
                  <c:v>99.70833333333324</c:v>
                </c:pt>
                <c:pt idx="526">
                  <c:v>72.42361111111111</c:v>
                </c:pt>
                <c:pt idx="527">
                  <c:v>0.00902777777777778</c:v>
                </c:pt>
                <c:pt idx="528">
                  <c:v>101.4944444444446</c:v>
                </c:pt>
                <c:pt idx="529">
                  <c:v>0.0</c:v>
                </c:pt>
                <c:pt idx="530">
                  <c:v>102.3270833333333</c:v>
                </c:pt>
                <c:pt idx="531">
                  <c:v>0.0</c:v>
                </c:pt>
                <c:pt idx="532">
                  <c:v>104.4930555555556</c:v>
                </c:pt>
                <c:pt idx="533">
                  <c:v>75.62708333333327</c:v>
                </c:pt>
                <c:pt idx="534">
                  <c:v>104.6673611111111</c:v>
                </c:pt>
                <c:pt idx="535">
                  <c:v>108.0034722222216</c:v>
                </c:pt>
                <c:pt idx="536">
                  <c:v>107.85625</c:v>
                </c:pt>
                <c:pt idx="537">
                  <c:v>0.0</c:v>
                </c:pt>
                <c:pt idx="538">
                  <c:v>110.7534722222216</c:v>
                </c:pt>
                <c:pt idx="539">
                  <c:v>110.8826388888882</c:v>
                </c:pt>
                <c:pt idx="540">
                  <c:v>111.1687499999999</c:v>
                </c:pt>
                <c:pt idx="541">
                  <c:v>9.415277777777778</c:v>
                </c:pt>
                <c:pt idx="542">
                  <c:v>8.610416666666672</c:v>
                </c:pt>
                <c:pt idx="543">
                  <c:v>55.70694444444442</c:v>
                </c:pt>
                <c:pt idx="544">
                  <c:v>5.757638888888889</c:v>
                </c:pt>
                <c:pt idx="545">
                  <c:v>111.4631944444446</c:v>
                </c:pt>
                <c:pt idx="546">
                  <c:v>112.2284722222214</c:v>
                </c:pt>
                <c:pt idx="547">
                  <c:v>0.0</c:v>
                </c:pt>
                <c:pt idx="548">
                  <c:v>0.0</c:v>
                </c:pt>
                <c:pt idx="549">
                  <c:v>0.0</c:v>
                </c:pt>
                <c:pt idx="550">
                  <c:v>114.4680555555556</c:v>
                </c:pt>
                <c:pt idx="551">
                  <c:v>112.8652777777778</c:v>
                </c:pt>
                <c:pt idx="552">
                  <c:v>116.1902777777778</c:v>
                </c:pt>
                <c:pt idx="553">
                  <c:v>106.0916666666668</c:v>
                </c:pt>
                <c:pt idx="554">
                  <c:v>0.0</c:v>
                </c:pt>
                <c:pt idx="555">
                  <c:v>119.8368055555551</c:v>
                </c:pt>
                <c:pt idx="556">
                  <c:v>0.0</c:v>
                </c:pt>
                <c:pt idx="557">
                  <c:v>4.634722222222222</c:v>
                </c:pt>
                <c:pt idx="558">
                  <c:v>105.6090277777778</c:v>
                </c:pt>
                <c:pt idx="559">
                  <c:v>52.9125</c:v>
                </c:pt>
                <c:pt idx="560">
                  <c:v>80.01527777777778</c:v>
                </c:pt>
                <c:pt idx="561">
                  <c:v>124.7819444444445</c:v>
                </c:pt>
                <c:pt idx="562">
                  <c:v>41.96666666666616</c:v>
                </c:pt>
                <c:pt idx="563">
                  <c:v>0.0</c:v>
                </c:pt>
                <c:pt idx="564">
                  <c:v>125.8104166666667</c:v>
                </c:pt>
                <c:pt idx="565">
                  <c:v>74.27291666666657</c:v>
                </c:pt>
                <c:pt idx="566">
                  <c:v>129.3854166666675</c:v>
                </c:pt>
                <c:pt idx="567">
                  <c:v>131.9597222222222</c:v>
                </c:pt>
                <c:pt idx="568">
                  <c:v>132.2159722222211</c:v>
                </c:pt>
                <c:pt idx="569">
                  <c:v>133.1534722222222</c:v>
                </c:pt>
                <c:pt idx="570">
                  <c:v>15.89513888888898</c:v>
                </c:pt>
                <c:pt idx="571">
                  <c:v>133.7680555555555</c:v>
                </c:pt>
                <c:pt idx="572">
                  <c:v>130.0263888888901</c:v>
                </c:pt>
                <c:pt idx="573">
                  <c:v>132.6159722222211</c:v>
                </c:pt>
                <c:pt idx="574">
                  <c:v>136.6118055555556</c:v>
                </c:pt>
                <c:pt idx="575">
                  <c:v>0.0</c:v>
                </c:pt>
                <c:pt idx="576">
                  <c:v>138.9409722222219</c:v>
                </c:pt>
                <c:pt idx="577">
                  <c:v>136.46875</c:v>
                </c:pt>
                <c:pt idx="578">
                  <c:v>0.0</c:v>
                </c:pt>
                <c:pt idx="579">
                  <c:v>9.995833333333356</c:v>
                </c:pt>
                <c:pt idx="580">
                  <c:v>140.6756944444436</c:v>
                </c:pt>
                <c:pt idx="581">
                  <c:v>142.3270833333344</c:v>
                </c:pt>
                <c:pt idx="582">
                  <c:v>20.92361111111109</c:v>
                </c:pt>
                <c:pt idx="583">
                  <c:v>146.7527777777778</c:v>
                </c:pt>
                <c:pt idx="584">
                  <c:v>0.0</c:v>
                </c:pt>
                <c:pt idx="585">
                  <c:v>0.0</c:v>
                </c:pt>
                <c:pt idx="586">
                  <c:v>150.4222222222223</c:v>
                </c:pt>
                <c:pt idx="587">
                  <c:v>11.12777777777777</c:v>
                </c:pt>
                <c:pt idx="588">
                  <c:v>153.31875</c:v>
                </c:pt>
                <c:pt idx="589">
                  <c:v>21.29722222222219</c:v>
                </c:pt>
                <c:pt idx="590">
                  <c:v>157.06875</c:v>
                </c:pt>
                <c:pt idx="591">
                  <c:v>103.8270833333333</c:v>
                </c:pt>
                <c:pt idx="592">
                  <c:v>157.79375</c:v>
                </c:pt>
                <c:pt idx="593">
                  <c:v>158.7541666666666</c:v>
                </c:pt>
                <c:pt idx="594">
                  <c:v>117.2104166666667</c:v>
                </c:pt>
                <c:pt idx="595">
                  <c:v>0.0</c:v>
                </c:pt>
                <c:pt idx="596">
                  <c:v>160.9145833333333</c:v>
                </c:pt>
                <c:pt idx="597">
                  <c:v>162.4284722222222</c:v>
                </c:pt>
                <c:pt idx="598">
                  <c:v>158.2319444444445</c:v>
                </c:pt>
                <c:pt idx="599">
                  <c:v>0.0</c:v>
                </c:pt>
                <c:pt idx="600">
                  <c:v>166.2506944444444</c:v>
                </c:pt>
                <c:pt idx="601">
                  <c:v>139.0958333333335</c:v>
                </c:pt>
                <c:pt idx="602">
                  <c:v>0.0631944444444446</c:v>
                </c:pt>
                <c:pt idx="603">
                  <c:v>167.6041666666665</c:v>
                </c:pt>
                <c:pt idx="604">
                  <c:v>167.5777777777778</c:v>
                </c:pt>
                <c:pt idx="605">
                  <c:v>6.057638888888889</c:v>
                </c:pt>
                <c:pt idx="606">
                  <c:v>169.1319444444445</c:v>
                </c:pt>
                <c:pt idx="607">
                  <c:v>167.6597222222219</c:v>
                </c:pt>
                <c:pt idx="608">
                  <c:v>0.0</c:v>
                </c:pt>
                <c:pt idx="609">
                  <c:v>171.1555555555547</c:v>
                </c:pt>
                <c:pt idx="610">
                  <c:v>173.0381944444445</c:v>
                </c:pt>
                <c:pt idx="611">
                  <c:v>174.4215277777778</c:v>
                </c:pt>
                <c:pt idx="612">
                  <c:v>175.225</c:v>
                </c:pt>
                <c:pt idx="613">
                  <c:v>168.9375</c:v>
                </c:pt>
                <c:pt idx="614">
                  <c:v>99.57916666666665</c:v>
                </c:pt>
                <c:pt idx="615">
                  <c:v>35.22777777777778</c:v>
                </c:pt>
                <c:pt idx="616">
                  <c:v>164.0895833333333</c:v>
                </c:pt>
                <c:pt idx="617">
                  <c:v>177.5083333333345</c:v>
                </c:pt>
                <c:pt idx="618">
                  <c:v>0.0736111111111112</c:v>
                </c:pt>
                <c:pt idx="619">
                  <c:v>87.82847222222122</c:v>
                </c:pt>
                <c:pt idx="620">
                  <c:v>0.0</c:v>
                </c:pt>
                <c:pt idx="621">
                  <c:v>184.2090277777778</c:v>
                </c:pt>
                <c:pt idx="622">
                  <c:v>191.0708333333334</c:v>
                </c:pt>
                <c:pt idx="623">
                  <c:v>133.09513888889</c:v>
                </c:pt>
                <c:pt idx="624">
                  <c:v>198.2437499999999</c:v>
                </c:pt>
                <c:pt idx="625">
                  <c:v>91.85902777777777</c:v>
                </c:pt>
                <c:pt idx="626">
                  <c:v>170.7305555555545</c:v>
                </c:pt>
                <c:pt idx="627">
                  <c:v>197.25138888889</c:v>
                </c:pt>
                <c:pt idx="628">
                  <c:v>0.0</c:v>
                </c:pt>
                <c:pt idx="629">
                  <c:v>205.7854166666667</c:v>
                </c:pt>
                <c:pt idx="630">
                  <c:v>181.0965277777778</c:v>
                </c:pt>
                <c:pt idx="631">
                  <c:v>203.08125</c:v>
                </c:pt>
                <c:pt idx="632">
                  <c:v>0.0</c:v>
                </c:pt>
                <c:pt idx="633">
                  <c:v>210.9812500000001</c:v>
                </c:pt>
                <c:pt idx="634">
                  <c:v>0.0</c:v>
                </c:pt>
                <c:pt idx="635">
                  <c:v>211.8756944444444</c:v>
                </c:pt>
                <c:pt idx="636">
                  <c:v>211.3166666666666</c:v>
                </c:pt>
                <c:pt idx="637">
                  <c:v>212.2868055555556</c:v>
                </c:pt>
                <c:pt idx="638">
                  <c:v>212.6486111111103</c:v>
                </c:pt>
                <c:pt idx="639">
                  <c:v>211.8986111111111</c:v>
                </c:pt>
                <c:pt idx="640">
                  <c:v>0.0</c:v>
                </c:pt>
                <c:pt idx="641">
                  <c:v>50.06458333333332</c:v>
                </c:pt>
                <c:pt idx="642">
                  <c:v>194.7354166666667</c:v>
                </c:pt>
                <c:pt idx="643">
                  <c:v>0.0</c:v>
                </c:pt>
                <c:pt idx="644">
                  <c:v>221.7694444444444</c:v>
                </c:pt>
                <c:pt idx="645">
                  <c:v>222.2409722222211</c:v>
                </c:pt>
                <c:pt idx="646">
                  <c:v>222.4131944444441</c:v>
                </c:pt>
                <c:pt idx="647">
                  <c:v>222.5277777777778</c:v>
                </c:pt>
                <c:pt idx="648">
                  <c:v>224.5458333333334</c:v>
                </c:pt>
                <c:pt idx="649">
                  <c:v>227.3277777777778</c:v>
                </c:pt>
                <c:pt idx="650">
                  <c:v>212.207638888889</c:v>
                </c:pt>
                <c:pt idx="651">
                  <c:v>228.8791666666666</c:v>
                </c:pt>
                <c:pt idx="652">
                  <c:v>228.5159722222214</c:v>
                </c:pt>
                <c:pt idx="653">
                  <c:v>9.766666666666672</c:v>
                </c:pt>
                <c:pt idx="654">
                  <c:v>0.0</c:v>
                </c:pt>
                <c:pt idx="655">
                  <c:v>219.1319444444445</c:v>
                </c:pt>
                <c:pt idx="656">
                  <c:v>234.9284722222222</c:v>
                </c:pt>
                <c:pt idx="657">
                  <c:v>0.0</c:v>
                </c:pt>
                <c:pt idx="658">
                  <c:v>241.6743055555555</c:v>
                </c:pt>
                <c:pt idx="659">
                  <c:v>9.068750000000001</c:v>
                </c:pt>
                <c:pt idx="660">
                  <c:v>246.5770833333334</c:v>
                </c:pt>
                <c:pt idx="661">
                  <c:v>9.844444444444446</c:v>
                </c:pt>
                <c:pt idx="662">
                  <c:v>0.0</c:v>
                </c:pt>
                <c:pt idx="663">
                  <c:v>250.9375</c:v>
                </c:pt>
                <c:pt idx="664">
                  <c:v>26.99652777777758</c:v>
                </c:pt>
                <c:pt idx="665">
                  <c:v>251.9958333333342</c:v>
                </c:pt>
                <c:pt idx="666">
                  <c:v>250.932638888889</c:v>
                </c:pt>
                <c:pt idx="667">
                  <c:v>50.55902777777744</c:v>
                </c:pt>
                <c:pt idx="668">
                  <c:v>255.1798611111093</c:v>
                </c:pt>
                <c:pt idx="669">
                  <c:v>257.502083333337</c:v>
                </c:pt>
                <c:pt idx="670">
                  <c:v>254.56875</c:v>
                </c:pt>
                <c:pt idx="671">
                  <c:v>166.3784722222222</c:v>
                </c:pt>
                <c:pt idx="672">
                  <c:v>262.6458333333373</c:v>
                </c:pt>
                <c:pt idx="673">
                  <c:v>0.0701388888888889</c:v>
                </c:pt>
                <c:pt idx="674">
                  <c:v>272.9652777777766</c:v>
                </c:pt>
                <c:pt idx="675">
                  <c:v>54.61111111111111</c:v>
                </c:pt>
                <c:pt idx="676">
                  <c:v>281.3291666666667</c:v>
                </c:pt>
                <c:pt idx="677">
                  <c:v>0.0</c:v>
                </c:pt>
                <c:pt idx="678">
                  <c:v>157.6506944444444</c:v>
                </c:pt>
                <c:pt idx="679">
                  <c:v>282.9347222222216</c:v>
                </c:pt>
                <c:pt idx="680">
                  <c:v>295.4972222222216</c:v>
                </c:pt>
                <c:pt idx="681">
                  <c:v>296.0569444444442</c:v>
                </c:pt>
                <c:pt idx="682">
                  <c:v>302.1541666666673</c:v>
                </c:pt>
                <c:pt idx="683">
                  <c:v>0.0</c:v>
                </c:pt>
                <c:pt idx="684">
                  <c:v>310.7819444444436</c:v>
                </c:pt>
                <c:pt idx="685">
                  <c:v>312.8736111111111</c:v>
                </c:pt>
                <c:pt idx="686">
                  <c:v>131.0361111111111</c:v>
                </c:pt>
                <c:pt idx="687">
                  <c:v>316.5395833333358</c:v>
                </c:pt>
                <c:pt idx="688">
                  <c:v>299.9333333333333</c:v>
                </c:pt>
                <c:pt idx="689">
                  <c:v>35.13888888888906</c:v>
                </c:pt>
                <c:pt idx="690">
                  <c:v>0.0</c:v>
                </c:pt>
                <c:pt idx="691">
                  <c:v>339.3111111111111</c:v>
                </c:pt>
                <c:pt idx="692">
                  <c:v>341.4090277777772</c:v>
                </c:pt>
                <c:pt idx="693">
                  <c:v>322.1548611111147</c:v>
                </c:pt>
                <c:pt idx="694">
                  <c:v>343.6368055555556</c:v>
                </c:pt>
                <c:pt idx="695">
                  <c:v>342.3229166666667</c:v>
                </c:pt>
                <c:pt idx="696">
                  <c:v>353.2104166666667</c:v>
                </c:pt>
                <c:pt idx="697">
                  <c:v>350.55625</c:v>
                </c:pt>
                <c:pt idx="698">
                  <c:v>182.0840277777778</c:v>
                </c:pt>
                <c:pt idx="699">
                  <c:v>81.77291666666657</c:v>
                </c:pt>
                <c:pt idx="700">
                  <c:v>368.4638888888888</c:v>
                </c:pt>
                <c:pt idx="701">
                  <c:v>368.8909722222219</c:v>
                </c:pt>
                <c:pt idx="702">
                  <c:v>369.8597222222222</c:v>
                </c:pt>
                <c:pt idx="703">
                  <c:v>0.0</c:v>
                </c:pt>
                <c:pt idx="704">
                  <c:v>11.25347222222228</c:v>
                </c:pt>
                <c:pt idx="705">
                  <c:v>381.7111111111086</c:v>
                </c:pt>
                <c:pt idx="706">
                  <c:v>353.1875</c:v>
                </c:pt>
                <c:pt idx="707">
                  <c:v>393.9430555555556</c:v>
                </c:pt>
                <c:pt idx="708">
                  <c:v>0.0</c:v>
                </c:pt>
                <c:pt idx="709">
                  <c:v>404.3263888888886</c:v>
                </c:pt>
                <c:pt idx="710">
                  <c:v>404.55</c:v>
                </c:pt>
                <c:pt idx="711">
                  <c:v>405.9666666666667</c:v>
                </c:pt>
                <c:pt idx="712">
                  <c:v>403.5409722222222</c:v>
                </c:pt>
                <c:pt idx="713">
                  <c:v>299.9416666666667</c:v>
                </c:pt>
                <c:pt idx="714">
                  <c:v>420.3263888888886</c:v>
                </c:pt>
                <c:pt idx="715">
                  <c:v>412.3930555555552</c:v>
                </c:pt>
                <c:pt idx="716">
                  <c:v>168.350000000001</c:v>
                </c:pt>
                <c:pt idx="717">
                  <c:v>0.0</c:v>
                </c:pt>
                <c:pt idx="718">
                  <c:v>353.1868055555556</c:v>
                </c:pt>
                <c:pt idx="719">
                  <c:v>386.0631944444436</c:v>
                </c:pt>
                <c:pt idx="720">
                  <c:v>472.0611111111111</c:v>
                </c:pt>
                <c:pt idx="721">
                  <c:v>0.0</c:v>
                </c:pt>
                <c:pt idx="722">
                  <c:v>473.0111111111089</c:v>
                </c:pt>
                <c:pt idx="723">
                  <c:v>489.682638888889</c:v>
                </c:pt>
                <c:pt idx="724">
                  <c:v>495.5305555555536</c:v>
                </c:pt>
                <c:pt idx="725">
                  <c:v>360.7131944444422</c:v>
                </c:pt>
                <c:pt idx="726">
                  <c:v>140.4909722222222</c:v>
                </c:pt>
                <c:pt idx="727">
                  <c:v>523.3576388888838</c:v>
                </c:pt>
                <c:pt idx="728">
                  <c:v>0.0</c:v>
                </c:pt>
                <c:pt idx="729">
                  <c:v>540.0291666666685</c:v>
                </c:pt>
                <c:pt idx="730">
                  <c:v>514.9104166666685</c:v>
                </c:pt>
                <c:pt idx="731">
                  <c:v>567.7465277777778</c:v>
                </c:pt>
                <c:pt idx="732">
                  <c:v>543.9124999999979</c:v>
                </c:pt>
                <c:pt idx="733">
                  <c:v>580.2368055555556</c:v>
                </c:pt>
                <c:pt idx="734">
                  <c:v>601.31875</c:v>
                </c:pt>
                <c:pt idx="735">
                  <c:v>606.6673611111111</c:v>
                </c:pt>
                <c:pt idx="736">
                  <c:v>476.2909722222216</c:v>
                </c:pt>
                <c:pt idx="737">
                  <c:v>499.9173611111111</c:v>
                </c:pt>
                <c:pt idx="738">
                  <c:v>15.47708333333334</c:v>
                </c:pt>
                <c:pt idx="739">
                  <c:v>840.5597222222221</c:v>
                </c:pt>
                <c:pt idx="740">
                  <c:v>884.615972222223</c:v>
                </c:pt>
                <c:pt idx="741">
                  <c:v>997.0444444444444</c:v>
                </c:pt>
                <c:pt idx="742">
                  <c:v>1003.246527777778</c:v>
                </c:pt>
                <c:pt idx="743">
                  <c:v>681.2993055555606</c:v>
                </c:pt>
                <c:pt idx="744">
                  <c:v>1555.299305555555</c:v>
                </c:pt>
                <c:pt idx="745">
                  <c:v>1778.054861111111</c:v>
                </c:pt>
                <c:pt idx="746">
                  <c:v>1908.702777777786</c:v>
                </c:pt>
              </c:numCache>
            </c:numRef>
          </c:yVal>
          <c:smooth val="0"/>
        </c:ser>
        <c:dLbls>
          <c:showLegendKey val="0"/>
          <c:showVal val="0"/>
          <c:showCatName val="0"/>
          <c:showSerName val="0"/>
          <c:showPercent val="0"/>
          <c:showBubbleSize val="0"/>
        </c:dLbls>
        <c:axId val="-2130683064"/>
        <c:axId val="-2130280504"/>
      </c:scatterChart>
      <c:valAx>
        <c:axId val="-2130683064"/>
        <c:scaling>
          <c:orientation val="minMax"/>
          <c:max val="900.0"/>
          <c:min val="0.0"/>
        </c:scaling>
        <c:delete val="0"/>
        <c:axPos val="b"/>
        <c:title>
          <c:tx>
            <c:rich>
              <a:bodyPr/>
              <a:lstStyle/>
              <a:p>
                <a:pPr>
                  <a:defRPr lang="ja-JP"/>
                </a:pPr>
                <a:r>
                  <a:rPr lang="ja-JP"/>
                  <a:t>未対応時間（日）</a:t>
                </a:r>
              </a:p>
            </c:rich>
          </c:tx>
          <c:layout/>
          <c:overlay val="0"/>
        </c:title>
        <c:numFmt formatCode="#,##0_);[Red]\(#,##0\)" sourceLinked="0"/>
        <c:majorTickMark val="out"/>
        <c:minorTickMark val="none"/>
        <c:tickLblPos val="nextTo"/>
        <c:txPr>
          <a:bodyPr/>
          <a:lstStyle/>
          <a:p>
            <a:pPr>
              <a:defRPr lang="ja-JP"/>
            </a:pPr>
            <a:endParaRPr lang="en-US"/>
          </a:p>
        </c:txPr>
        <c:crossAx val="-2130280504"/>
        <c:crosses val="autoZero"/>
        <c:crossBetween val="midCat"/>
        <c:majorUnit val="120.0"/>
      </c:valAx>
      <c:valAx>
        <c:axId val="-2130280504"/>
        <c:scaling>
          <c:orientation val="minMax"/>
          <c:max val="900.0"/>
          <c:min val="0.0"/>
        </c:scaling>
        <c:delete val="0"/>
        <c:axPos val="l"/>
        <c:title>
          <c:tx>
            <c:rich>
              <a:bodyPr rot="-5400000" vert="horz"/>
              <a:lstStyle/>
              <a:p>
                <a:pPr>
                  <a:defRPr lang="ja-JP"/>
                </a:pPr>
                <a:r>
                  <a:rPr lang="ja-JP"/>
                  <a:t>修正時間（日）</a:t>
                </a:r>
              </a:p>
            </c:rich>
          </c:tx>
          <c:layout/>
          <c:overlay val="0"/>
        </c:title>
        <c:numFmt formatCode="0_ " sourceLinked="0"/>
        <c:majorTickMark val="out"/>
        <c:minorTickMark val="none"/>
        <c:tickLblPos val="nextTo"/>
        <c:txPr>
          <a:bodyPr/>
          <a:lstStyle/>
          <a:p>
            <a:pPr>
              <a:defRPr lang="ja-JP"/>
            </a:pPr>
            <a:endParaRPr lang="en-US"/>
          </a:p>
        </c:txPr>
        <c:crossAx val="-2130683064"/>
        <c:crosses val="autoZero"/>
        <c:crossBetween val="midCat"/>
        <c:majorUnit val="120.0"/>
      </c:valAx>
    </c:plotArea>
    <c:plotVisOnly val="1"/>
    <c:dispBlanksAs val="gap"/>
    <c:showDLblsOverMax val="0"/>
  </c:chart>
  <c:spPr>
    <a:noFill/>
    <a:ln>
      <a:noFill/>
    </a:ln>
  </c:spPr>
  <c:txPr>
    <a:bodyPr/>
    <a:lstStyle/>
    <a:p>
      <a:pPr>
        <a:defRPr sz="12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4083204948589"/>
          <c:y val="0.0421054168699493"/>
          <c:w val="0.781551408928039"/>
          <c:h val="0.875789473684214"/>
        </c:manualLayout>
      </c:layout>
      <c:lineChart>
        <c:grouping val="standard"/>
        <c:varyColors val="0"/>
        <c:ser>
          <c:idx val="0"/>
          <c:order val="0"/>
          <c:tx>
            <c:strRef>
              <c:f>Sheet4!$A$2</c:f>
              <c:strCache>
                <c:ptCount val="1"/>
                <c:pt idx="0">
                  <c:v>参加者数</c:v>
                </c:pt>
              </c:strCache>
            </c:strRef>
          </c:tx>
          <c:spPr>
            <a:ln w="38099">
              <a:solidFill>
                <a:srgbClr val="0000FF"/>
              </a:solidFill>
              <a:prstDash val="solid"/>
            </a:ln>
          </c:spPr>
          <c:marker>
            <c:symbol val="diamond"/>
            <c:size val="6"/>
            <c:spPr>
              <a:solidFill>
                <a:srgbClr val="0000FF"/>
              </a:solidFill>
              <a:ln>
                <a:solidFill>
                  <a:srgbClr val="0000FF"/>
                </a:solidFill>
                <a:prstDash val="solid"/>
              </a:ln>
            </c:spPr>
          </c:marker>
          <c:cat>
            <c:numRef>
              <c:f>Sheet4!$B$1:$M$1</c:f>
              <c:numCache>
                <c:formatCode>General</c:formatCode>
                <c:ptCount val="12"/>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numCache>
            </c:numRef>
          </c:cat>
          <c:val>
            <c:numRef>
              <c:f>Sheet4!$B$2:$M$2</c:f>
              <c:numCache>
                <c:formatCode>General</c:formatCode>
                <c:ptCount val="12"/>
                <c:pt idx="0">
                  <c:v>8.0</c:v>
                </c:pt>
                <c:pt idx="1">
                  <c:v>11.0</c:v>
                </c:pt>
                <c:pt idx="2">
                  <c:v>9.0</c:v>
                </c:pt>
                <c:pt idx="3">
                  <c:v>22.0</c:v>
                </c:pt>
                <c:pt idx="4">
                  <c:v>31.0</c:v>
                </c:pt>
                <c:pt idx="5">
                  <c:v>39.0</c:v>
                </c:pt>
                <c:pt idx="6">
                  <c:v>38.0</c:v>
                </c:pt>
                <c:pt idx="7">
                  <c:v>37.0</c:v>
                </c:pt>
                <c:pt idx="8">
                  <c:v>41.0</c:v>
                </c:pt>
                <c:pt idx="9">
                  <c:v>33.0</c:v>
                </c:pt>
                <c:pt idx="10">
                  <c:v>23.0</c:v>
                </c:pt>
                <c:pt idx="11">
                  <c:v>24.0</c:v>
                </c:pt>
              </c:numCache>
            </c:numRef>
          </c:val>
          <c:smooth val="0"/>
        </c:ser>
        <c:ser>
          <c:idx val="1"/>
          <c:order val="1"/>
          <c:tx>
            <c:strRef>
              <c:f>Sheet4!$A$3</c:f>
              <c:strCache>
                <c:ptCount val="1"/>
                <c:pt idx="0">
                  <c:v>新参者数</c:v>
                </c:pt>
              </c:strCache>
            </c:strRef>
          </c:tx>
          <c:spPr>
            <a:ln w="38099">
              <a:solidFill>
                <a:srgbClr val="FF0000"/>
              </a:solidFill>
              <a:prstDash val="solid"/>
            </a:ln>
          </c:spPr>
          <c:marker>
            <c:symbol val="square"/>
            <c:size val="6"/>
            <c:spPr>
              <a:solidFill>
                <a:srgbClr val="FF0000"/>
              </a:solidFill>
              <a:ln>
                <a:solidFill>
                  <a:srgbClr val="FF0000"/>
                </a:solidFill>
                <a:prstDash val="solid"/>
              </a:ln>
            </c:spPr>
          </c:marker>
          <c:cat>
            <c:numRef>
              <c:f>Sheet4!$B$1:$M$1</c:f>
              <c:numCache>
                <c:formatCode>General</c:formatCode>
                <c:ptCount val="12"/>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numCache>
            </c:numRef>
          </c:cat>
          <c:val>
            <c:numRef>
              <c:f>Sheet4!$B$3:$M$3</c:f>
              <c:numCache>
                <c:formatCode>General</c:formatCode>
                <c:ptCount val="12"/>
                <c:pt idx="0">
                  <c:v>8.0</c:v>
                </c:pt>
                <c:pt idx="1">
                  <c:v>7.0</c:v>
                </c:pt>
                <c:pt idx="2">
                  <c:v>3.0</c:v>
                </c:pt>
                <c:pt idx="3">
                  <c:v>14.0</c:v>
                </c:pt>
                <c:pt idx="4">
                  <c:v>15.0</c:v>
                </c:pt>
                <c:pt idx="5">
                  <c:v>13.0</c:v>
                </c:pt>
                <c:pt idx="6">
                  <c:v>8.0</c:v>
                </c:pt>
                <c:pt idx="7">
                  <c:v>7.0</c:v>
                </c:pt>
                <c:pt idx="8">
                  <c:v>9.0</c:v>
                </c:pt>
                <c:pt idx="9">
                  <c:v>5.0</c:v>
                </c:pt>
                <c:pt idx="10">
                  <c:v>4.0</c:v>
                </c:pt>
                <c:pt idx="11">
                  <c:v>9.0</c:v>
                </c:pt>
              </c:numCache>
            </c:numRef>
          </c:val>
          <c:smooth val="0"/>
        </c:ser>
        <c:ser>
          <c:idx val="2"/>
          <c:order val="2"/>
          <c:tx>
            <c:strRef>
              <c:f>Sheet4!$A$4</c:f>
              <c:strCache>
                <c:ptCount val="1"/>
                <c:pt idx="0">
                  <c:v>離脱者数</c:v>
                </c:pt>
              </c:strCache>
            </c:strRef>
          </c:tx>
          <c:spPr>
            <a:ln w="38099">
              <a:solidFill>
                <a:srgbClr val="008000"/>
              </a:solidFill>
              <a:prstDash val="solid"/>
            </a:ln>
          </c:spPr>
          <c:marker>
            <c:symbol val="circle"/>
            <c:size val="6"/>
            <c:spPr>
              <a:solidFill>
                <a:srgbClr val="008000"/>
              </a:solidFill>
              <a:ln>
                <a:solidFill>
                  <a:srgbClr val="008000"/>
                </a:solidFill>
                <a:prstDash val="solid"/>
              </a:ln>
            </c:spPr>
          </c:marker>
          <c:cat>
            <c:numRef>
              <c:f>Sheet4!$B$1:$M$1</c:f>
              <c:numCache>
                <c:formatCode>General</c:formatCode>
                <c:ptCount val="12"/>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numCache>
            </c:numRef>
          </c:cat>
          <c:val>
            <c:numRef>
              <c:f>Sheet4!$B$4:$M$4</c:f>
              <c:numCache>
                <c:formatCode>General</c:formatCode>
                <c:ptCount val="12"/>
                <c:pt idx="0">
                  <c:v>0.0</c:v>
                </c:pt>
                <c:pt idx="1">
                  <c:v>4.0</c:v>
                </c:pt>
                <c:pt idx="2">
                  <c:v>5.0</c:v>
                </c:pt>
                <c:pt idx="3">
                  <c:v>1.0</c:v>
                </c:pt>
                <c:pt idx="4">
                  <c:v>6.0</c:v>
                </c:pt>
                <c:pt idx="5">
                  <c:v>5.0</c:v>
                </c:pt>
                <c:pt idx="6">
                  <c:v>9.0</c:v>
                </c:pt>
                <c:pt idx="7">
                  <c:v>8.0</c:v>
                </c:pt>
                <c:pt idx="8">
                  <c:v>5.0</c:v>
                </c:pt>
                <c:pt idx="9">
                  <c:v>13.0</c:v>
                </c:pt>
                <c:pt idx="10">
                  <c:v>14.0</c:v>
                </c:pt>
                <c:pt idx="11">
                  <c:v>8.0</c:v>
                </c:pt>
              </c:numCache>
            </c:numRef>
          </c:val>
          <c:smooth val="0"/>
        </c:ser>
        <c:dLbls>
          <c:showLegendKey val="0"/>
          <c:showVal val="0"/>
          <c:showCatName val="0"/>
          <c:showSerName val="0"/>
          <c:showPercent val="0"/>
          <c:showBubbleSize val="0"/>
        </c:dLbls>
        <c:marker val="1"/>
        <c:smooth val="0"/>
        <c:axId val="-2130084344"/>
        <c:axId val="-2130114520"/>
      </c:lineChart>
      <c:catAx>
        <c:axId val="-2130084344"/>
        <c:scaling>
          <c:orientation val="minMax"/>
        </c:scaling>
        <c:delete val="0"/>
        <c:axPos val="b"/>
        <c:title>
          <c:tx>
            <c:rich>
              <a:bodyPr/>
              <a:lstStyle/>
              <a:p>
                <a:pPr>
                  <a:defRPr lang="ja-JP"/>
                </a:pPr>
                <a:r>
                  <a:rPr lang="ja-JP"/>
                  <a:t>（年）</a:t>
                </a:r>
              </a:p>
            </c:rich>
          </c:tx>
          <c:layout>
            <c:manualLayout>
              <c:xMode val="edge"/>
              <c:yMode val="edge"/>
              <c:x val="0.883704712528702"/>
              <c:y val="0.936280047282616"/>
            </c:manualLayout>
          </c:layout>
          <c:overlay val="0"/>
        </c:title>
        <c:numFmt formatCode="General" sourceLinked="1"/>
        <c:majorTickMark val="out"/>
        <c:minorTickMark val="none"/>
        <c:tickLblPos val="nextTo"/>
        <c:spPr>
          <a:ln w="3175">
            <a:solidFill>
              <a:srgbClr val="000000"/>
            </a:solidFill>
            <a:prstDash val="solid"/>
          </a:ln>
        </c:spPr>
        <c:txPr>
          <a:bodyPr rot="0" vert="horz"/>
          <a:lstStyle/>
          <a:p>
            <a:pPr>
              <a:defRPr lang="ja-JP"/>
            </a:pPr>
            <a:endParaRPr lang="en-US"/>
          </a:p>
        </c:txPr>
        <c:crossAx val="-2130114520"/>
        <c:crosses val="autoZero"/>
        <c:auto val="1"/>
        <c:lblAlgn val="ctr"/>
        <c:lblOffset val="100"/>
        <c:tickLblSkip val="1"/>
        <c:tickMarkSkip val="1"/>
        <c:noMultiLvlLbl val="0"/>
      </c:catAx>
      <c:valAx>
        <c:axId val="-2130114520"/>
        <c:scaling>
          <c:orientation val="minMax"/>
        </c:scaling>
        <c:delete val="0"/>
        <c:axPos val="l"/>
        <c:title>
          <c:tx>
            <c:rich>
              <a:bodyPr rot="0" vert="horz"/>
              <a:lstStyle/>
              <a:p>
                <a:pPr>
                  <a:defRPr lang="ja-JP"/>
                </a:pPr>
                <a:r>
                  <a:rPr lang="ja-JP"/>
                  <a:t>（人）</a:t>
                </a:r>
              </a:p>
            </c:rich>
          </c:tx>
          <c:layout>
            <c:manualLayout>
              <c:xMode val="edge"/>
              <c:yMode val="edge"/>
              <c:x val="0.0"/>
              <c:y val="0.00185702358930706"/>
            </c:manualLayout>
          </c:layout>
          <c:overlay val="0"/>
        </c:title>
        <c:numFmt formatCode="General" sourceLinked="1"/>
        <c:majorTickMark val="out"/>
        <c:minorTickMark val="none"/>
        <c:tickLblPos val="nextTo"/>
        <c:spPr>
          <a:ln w="3175">
            <a:solidFill>
              <a:srgbClr val="000000"/>
            </a:solidFill>
            <a:prstDash val="solid"/>
          </a:ln>
        </c:spPr>
        <c:txPr>
          <a:bodyPr rot="0" vert="horz"/>
          <a:lstStyle/>
          <a:p>
            <a:pPr>
              <a:defRPr lang="ja-JP"/>
            </a:pPr>
            <a:endParaRPr lang="en-US"/>
          </a:p>
        </c:txPr>
        <c:crossAx val="-2130084344"/>
        <c:crosses val="autoZero"/>
        <c:crossBetween val="between"/>
      </c:valAx>
      <c:spPr>
        <a:solidFill>
          <a:srgbClr val="FFFFFF"/>
        </a:solidFill>
        <a:ln w="25399">
          <a:noFill/>
        </a:ln>
      </c:spPr>
    </c:plotArea>
    <c:legend>
      <c:legendPos val="r"/>
      <c:layout>
        <c:manualLayout>
          <c:xMode val="edge"/>
          <c:yMode val="edge"/>
          <c:x val="0.810927839513371"/>
          <c:y val="0.265326318572057"/>
          <c:w val="0.180206807055704"/>
          <c:h val="0.166022456791094"/>
        </c:manualLayout>
      </c:layout>
      <c:overlay val="0"/>
      <c:spPr>
        <a:solidFill>
          <a:srgbClr val="FFFFFF"/>
        </a:solidFill>
        <a:ln w="3175">
          <a:solidFill>
            <a:srgbClr val="000000"/>
          </a:solidFill>
          <a:prstDash val="solid"/>
        </a:ln>
      </c:spPr>
      <c:txPr>
        <a:bodyPr/>
        <a:lstStyle/>
        <a:p>
          <a:pPr>
            <a:defRPr lang="ja-JP"/>
          </a:pPr>
          <a:endParaRPr lang="en-US"/>
        </a:p>
      </c:txPr>
    </c:legend>
    <c:plotVisOnly val="1"/>
    <c:dispBlanksAs val="gap"/>
    <c:showDLblsOverMax val="0"/>
  </c:chart>
  <c:spPr>
    <a:solidFill>
      <a:srgbClr val="FFFFFF"/>
    </a:solidFill>
    <a:ln>
      <a:noFill/>
    </a:ln>
  </c:spPr>
  <c:txPr>
    <a:bodyPr/>
    <a:lstStyle/>
    <a:p>
      <a:pPr>
        <a:defRPr sz="800" b="0" i="0" u="none" strike="noStrike" baseline="0">
          <a:solidFill>
            <a:srgbClr val="000000"/>
          </a:solidFill>
          <a:latin typeface="ＭＳ Ｐゴシック"/>
          <a:ea typeface="ＭＳ Ｐゴシック"/>
          <a:cs typeface="ＭＳ Ｐゴシック"/>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777018322869"/>
          <c:y val="0.0332747719199352"/>
          <c:w val="0.842341827809088"/>
          <c:h val="0.886067034308995"/>
        </c:manualLayout>
      </c:layout>
      <c:lineChart>
        <c:grouping val="standard"/>
        <c:varyColors val="0"/>
        <c:ser>
          <c:idx val="0"/>
          <c:order val="0"/>
          <c:tx>
            <c:strRef>
              <c:f>Sheet4!$A$2</c:f>
              <c:strCache>
                <c:ptCount val="1"/>
                <c:pt idx="0">
                  <c:v>aaron</c:v>
                </c:pt>
              </c:strCache>
            </c:strRef>
          </c:tx>
          <c:spPr>
            <a:ln w="6175">
              <a:solidFill>
                <a:srgbClr val="00008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Sheet4!$B$2:$N$2</c:f>
              <c:numCache>
                <c:formatCode>General</c:formatCode>
                <c:ptCount val="13"/>
                <c:pt idx="0">
                  <c:v>0.0</c:v>
                </c:pt>
                <c:pt idx="1">
                  <c:v>0.0</c:v>
                </c:pt>
                <c:pt idx="2">
                  <c:v>0.0</c:v>
                </c:pt>
                <c:pt idx="3">
                  <c:v>0.0</c:v>
                </c:pt>
                <c:pt idx="4">
                  <c:v>0.0</c:v>
                </c:pt>
                <c:pt idx="5">
                  <c:v>95.0</c:v>
                </c:pt>
                <c:pt idx="6">
                  <c:v>158.0</c:v>
                </c:pt>
                <c:pt idx="7">
                  <c:v>10.0</c:v>
                </c:pt>
                <c:pt idx="8">
                  <c:v>1.0</c:v>
                </c:pt>
                <c:pt idx="9">
                  <c:v>0.0</c:v>
                </c:pt>
                <c:pt idx="10">
                  <c:v>0.0</c:v>
                </c:pt>
                <c:pt idx="11">
                  <c:v>1.0</c:v>
                </c:pt>
                <c:pt idx="12">
                  <c:v>0.0</c:v>
                </c:pt>
              </c:numCache>
            </c:numRef>
          </c:val>
          <c:smooth val="0"/>
        </c:ser>
        <c:ser>
          <c:idx val="1"/>
          <c:order val="1"/>
          <c:tx>
            <c:strRef>
              <c:f>Sheet4!$A$3</c:f>
              <c:strCache>
                <c:ptCount val="1"/>
                <c:pt idx="0">
                  <c:v>ake</c:v>
                </c:pt>
              </c:strCache>
            </c:strRef>
          </c:tx>
          <c:spPr>
            <a:ln w="6175">
              <a:solidFill>
                <a:srgbClr val="FF00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Sheet4!$B$3:$N$3</c:f>
              <c:numCache>
                <c:formatCode>General</c:formatCode>
                <c:ptCount val="13"/>
                <c:pt idx="0">
                  <c:v>0.0</c:v>
                </c:pt>
                <c:pt idx="1">
                  <c:v>0.0</c:v>
                </c:pt>
                <c:pt idx="2">
                  <c:v>0.0</c:v>
                </c:pt>
                <c:pt idx="3">
                  <c:v>0.0</c:v>
                </c:pt>
                <c:pt idx="4">
                  <c:v>25.0</c:v>
                </c:pt>
                <c:pt idx="5">
                  <c:v>4.0</c:v>
                </c:pt>
                <c:pt idx="6">
                  <c:v>3.0</c:v>
                </c:pt>
                <c:pt idx="7">
                  <c:v>9.0</c:v>
                </c:pt>
                <c:pt idx="8">
                  <c:v>18.0</c:v>
                </c:pt>
                <c:pt idx="9">
                  <c:v>1.0</c:v>
                </c:pt>
                <c:pt idx="10">
                  <c:v>0.0</c:v>
                </c:pt>
                <c:pt idx="11">
                  <c:v>3.0</c:v>
                </c:pt>
                <c:pt idx="12">
                  <c:v>0.0</c:v>
                </c:pt>
              </c:numCache>
            </c:numRef>
          </c:val>
          <c:smooth val="0"/>
        </c:ser>
        <c:ser>
          <c:idx val="2"/>
          <c:order val="2"/>
          <c:tx>
            <c:strRef>
              <c:f>Sheet4!$A$4</c:f>
              <c:strCache>
                <c:ptCount val="1"/>
                <c:pt idx="0">
                  <c:v>akosut</c:v>
                </c:pt>
              </c:strCache>
            </c:strRef>
          </c:tx>
          <c:spPr>
            <a:ln w="6175">
              <a:solidFill>
                <a:srgbClr val="FFFF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Sheet4!$B$4:$N$4</c:f>
              <c:numCache>
                <c:formatCode>General</c:formatCode>
                <c:ptCount val="13"/>
                <c:pt idx="0">
                  <c:v>133.0</c:v>
                </c:pt>
                <c:pt idx="1">
                  <c:v>67.0</c:v>
                </c:pt>
                <c:pt idx="2">
                  <c:v>6.0</c:v>
                </c:pt>
                <c:pt idx="3">
                  <c:v>0.0</c:v>
                </c:pt>
                <c:pt idx="4">
                  <c:v>0.0</c:v>
                </c:pt>
                <c:pt idx="5">
                  <c:v>0.0</c:v>
                </c:pt>
                <c:pt idx="6">
                  <c:v>0.0</c:v>
                </c:pt>
                <c:pt idx="7">
                  <c:v>0.0</c:v>
                </c:pt>
                <c:pt idx="8">
                  <c:v>0.0</c:v>
                </c:pt>
                <c:pt idx="9">
                  <c:v>0.0</c:v>
                </c:pt>
                <c:pt idx="10">
                  <c:v>0.0</c:v>
                </c:pt>
                <c:pt idx="11">
                  <c:v>0.0</c:v>
                </c:pt>
                <c:pt idx="12">
                  <c:v>0.0</c:v>
                </c:pt>
              </c:numCache>
            </c:numRef>
          </c:val>
          <c:smooth val="0"/>
        </c:ser>
        <c:ser>
          <c:idx val="3"/>
          <c:order val="3"/>
          <c:tx>
            <c:strRef>
              <c:f>Sheet4!$A$5</c:f>
              <c:strCache>
                <c:ptCount val="1"/>
                <c:pt idx="0">
                  <c:v>andi</c:v>
                </c:pt>
              </c:strCache>
            </c:strRef>
          </c:tx>
          <c:spPr>
            <a:ln w="6175">
              <a:solidFill>
                <a:srgbClr val="00FF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Sheet4!$B$5:$N$5</c:f>
              <c:numCache>
                <c:formatCode>General</c:formatCode>
                <c:ptCount val="13"/>
                <c:pt idx="0">
                  <c:v>0.0</c:v>
                </c:pt>
                <c:pt idx="1">
                  <c:v>0.0</c:v>
                </c:pt>
                <c:pt idx="2">
                  <c:v>0.0</c:v>
                </c:pt>
                <c:pt idx="3">
                  <c:v>1.0</c:v>
                </c:pt>
                <c:pt idx="4">
                  <c:v>0.0</c:v>
                </c:pt>
                <c:pt idx="5">
                  <c:v>0.0</c:v>
                </c:pt>
                <c:pt idx="6">
                  <c:v>0.0</c:v>
                </c:pt>
                <c:pt idx="7">
                  <c:v>0.0</c:v>
                </c:pt>
                <c:pt idx="8">
                  <c:v>0.0</c:v>
                </c:pt>
                <c:pt idx="9">
                  <c:v>0.0</c:v>
                </c:pt>
                <c:pt idx="10">
                  <c:v>0.0</c:v>
                </c:pt>
                <c:pt idx="11">
                  <c:v>0.0</c:v>
                </c:pt>
                <c:pt idx="12">
                  <c:v>0.0</c:v>
                </c:pt>
              </c:numCache>
            </c:numRef>
          </c:val>
          <c:smooth val="0"/>
        </c:ser>
        <c:ser>
          <c:idx val="4"/>
          <c:order val="4"/>
          <c:tx>
            <c:strRef>
              <c:f>Sheet4!$A$6</c:f>
              <c:strCache>
                <c:ptCount val="1"/>
                <c:pt idx="0">
                  <c:v>ask</c:v>
                </c:pt>
              </c:strCache>
            </c:strRef>
          </c:tx>
          <c:spPr>
            <a:ln w="6175">
              <a:solidFill>
                <a:srgbClr val="80008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Sheet4!$B$6:$N$6</c:f>
              <c:numCache>
                <c:formatCode>General</c:formatCode>
                <c:ptCount val="13"/>
                <c:pt idx="0">
                  <c:v>0.0</c:v>
                </c:pt>
                <c:pt idx="1">
                  <c:v>0.0</c:v>
                </c:pt>
                <c:pt idx="2">
                  <c:v>0.0</c:v>
                </c:pt>
                <c:pt idx="3">
                  <c:v>0.0</c:v>
                </c:pt>
                <c:pt idx="4">
                  <c:v>36.0</c:v>
                </c:pt>
                <c:pt idx="5">
                  <c:v>14.0</c:v>
                </c:pt>
                <c:pt idx="6">
                  <c:v>0.0</c:v>
                </c:pt>
                <c:pt idx="7">
                  <c:v>1.0</c:v>
                </c:pt>
                <c:pt idx="8">
                  <c:v>0.0</c:v>
                </c:pt>
                <c:pt idx="9">
                  <c:v>0.0</c:v>
                </c:pt>
                <c:pt idx="10">
                  <c:v>0.0</c:v>
                </c:pt>
                <c:pt idx="11">
                  <c:v>0.0</c:v>
                </c:pt>
                <c:pt idx="12">
                  <c:v>0.0</c:v>
                </c:pt>
              </c:numCache>
            </c:numRef>
          </c:val>
          <c:smooth val="0"/>
        </c:ser>
        <c:ser>
          <c:idx val="5"/>
          <c:order val="5"/>
          <c:tx>
            <c:strRef>
              <c:f>Sheet4!$A$7</c:f>
              <c:strCache>
                <c:ptCount val="1"/>
                <c:pt idx="0">
                  <c:v>asteinmetz</c:v>
                </c:pt>
              </c:strCache>
            </c:strRef>
          </c:tx>
          <c:spPr>
            <a:ln w="6175">
              <a:solidFill>
                <a:srgbClr val="8000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Sheet4!$B$7:$N$7</c:f>
              <c:numCache>
                <c:formatCode>General</c:formatCode>
                <c:ptCount val="13"/>
                <c:pt idx="0">
                  <c:v>0.0</c:v>
                </c:pt>
                <c:pt idx="1">
                  <c:v>0.0</c:v>
                </c:pt>
                <c:pt idx="2">
                  <c:v>0.0</c:v>
                </c:pt>
                <c:pt idx="3">
                  <c:v>0.0</c:v>
                </c:pt>
                <c:pt idx="4">
                  <c:v>0.0</c:v>
                </c:pt>
                <c:pt idx="5">
                  <c:v>0.0</c:v>
                </c:pt>
                <c:pt idx="6">
                  <c:v>0.0</c:v>
                </c:pt>
                <c:pt idx="7">
                  <c:v>0.0</c:v>
                </c:pt>
                <c:pt idx="8">
                  <c:v>0.0</c:v>
                </c:pt>
                <c:pt idx="9">
                  <c:v>3.0</c:v>
                </c:pt>
                <c:pt idx="10">
                  <c:v>0.0</c:v>
                </c:pt>
                <c:pt idx="11">
                  <c:v>0.0</c:v>
                </c:pt>
                <c:pt idx="12">
                  <c:v>0.0</c:v>
                </c:pt>
              </c:numCache>
            </c:numRef>
          </c:val>
          <c:smooth val="0"/>
        </c:ser>
        <c:ser>
          <c:idx val="6"/>
          <c:order val="6"/>
          <c:tx>
            <c:strRef>
              <c:f>Sheet4!$A$8</c:f>
              <c:strCache>
                <c:ptCount val="1"/>
                <c:pt idx="0">
                  <c:v>awm</c:v>
                </c:pt>
              </c:strCache>
            </c:strRef>
          </c:tx>
          <c:spPr>
            <a:ln w="6175">
              <a:solidFill>
                <a:srgbClr val="00808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Sheet4!$B$8:$N$8</c:f>
              <c:numCache>
                <c:formatCode>General</c:formatCode>
                <c:ptCount val="13"/>
                <c:pt idx="0">
                  <c:v>0.0</c:v>
                </c:pt>
                <c:pt idx="1">
                  <c:v>0.0</c:v>
                </c:pt>
                <c:pt idx="2">
                  <c:v>0.0</c:v>
                </c:pt>
                <c:pt idx="3">
                  <c:v>0.0</c:v>
                </c:pt>
                <c:pt idx="4">
                  <c:v>0.0</c:v>
                </c:pt>
                <c:pt idx="5">
                  <c:v>1.0</c:v>
                </c:pt>
                <c:pt idx="6">
                  <c:v>0.0</c:v>
                </c:pt>
                <c:pt idx="7">
                  <c:v>0.0</c:v>
                </c:pt>
                <c:pt idx="8">
                  <c:v>0.0</c:v>
                </c:pt>
                <c:pt idx="9">
                  <c:v>0.0</c:v>
                </c:pt>
                <c:pt idx="10">
                  <c:v>0.0</c:v>
                </c:pt>
                <c:pt idx="11">
                  <c:v>0.0</c:v>
                </c:pt>
                <c:pt idx="12">
                  <c:v>0.0</c:v>
                </c:pt>
              </c:numCache>
            </c:numRef>
          </c:val>
          <c:smooth val="0"/>
        </c:ser>
        <c:ser>
          <c:idx val="7"/>
          <c:order val="7"/>
          <c:tx>
            <c:strRef>
              <c:f>Sheet4!$A$9</c:f>
              <c:strCache>
                <c:ptCount val="1"/>
                <c:pt idx="0">
                  <c:v>bayard</c:v>
                </c:pt>
              </c:strCache>
            </c:strRef>
          </c:tx>
          <c:spPr>
            <a:ln w="6175">
              <a:solidFill>
                <a:srgbClr val="0000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Sheet4!$B$9:$N$9</c:f>
              <c:numCache>
                <c:formatCode>General</c:formatCode>
                <c:ptCount val="13"/>
                <c:pt idx="0">
                  <c:v>0.0</c:v>
                </c:pt>
                <c:pt idx="1">
                  <c:v>0.0</c:v>
                </c:pt>
                <c:pt idx="2">
                  <c:v>0.0</c:v>
                </c:pt>
                <c:pt idx="3">
                  <c:v>0.0</c:v>
                </c:pt>
                <c:pt idx="4">
                  <c:v>0.0</c:v>
                </c:pt>
                <c:pt idx="5">
                  <c:v>0.0</c:v>
                </c:pt>
                <c:pt idx="6">
                  <c:v>0.0</c:v>
                </c:pt>
                <c:pt idx="7">
                  <c:v>0.0</c:v>
                </c:pt>
                <c:pt idx="8">
                  <c:v>0.0</c:v>
                </c:pt>
                <c:pt idx="9">
                  <c:v>4.0</c:v>
                </c:pt>
                <c:pt idx="10">
                  <c:v>0.0</c:v>
                </c:pt>
                <c:pt idx="11">
                  <c:v>0.0</c:v>
                </c:pt>
                <c:pt idx="12">
                  <c:v>0.0</c:v>
                </c:pt>
              </c:numCache>
            </c:numRef>
          </c:val>
          <c:smooth val="0"/>
        </c:ser>
        <c:ser>
          <c:idx val="8"/>
          <c:order val="8"/>
          <c:tx>
            <c:strRef>
              <c:f>Sheet4!$A$10</c:f>
              <c:strCache>
                <c:ptCount val="1"/>
                <c:pt idx="0">
                  <c:v>ben</c:v>
                </c:pt>
              </c:strCache>
            </c:strRef>
          </c:tx>
          <c:spPr>
            <a:ln w="6175">
              <a:solidFill>
                <a:srgbClr val="00CC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Sheet4!$B$10:$N$10</c:f>
              <c:numCache>
                <c:formatCode>General</c:formatCode>
                <c:ptCount val="13"/>
                <c:pt idx="0">
                  <c:v>179.0</c:v>
                </c:pt>
                <c:pt idx="1">
                  <c:v>111.0</c:v>
                </c:pt>
                <c:pt idx="2">
                  <c:v>69.0</c:v>
                </c:pt>
                <c:pt idx="3">
                  <c:v>82.0</c:v>
                </c:pt>
                <c:pt idx="4">
                  <c:v>36.0</c:v>
                </c:pt>
                <c:pt idx="5">
                  <c:v>35.0</c:v>
                </c:pt>
                <c:pt idx="6">
                  <c:v>8.0</c:v>
                </c:pt>
                <c:pt idx="7">
                  <c:v>2.0</c:v>
                </c:pt>
                <c:pt idx="8">
                  <c:v>12.0</c:v>
                </c:pt>
                <c:pt idx="9">
                  <c:v>8.0</c:v>
                </c:pt>
                <c:pt idx="10">
                  <c:v>5.0</c:v>
                </c:pt>
                <c:pt idx="11">
                  <c:v>0.0</c:v>
                </c:pt>
                <c:pt idx="12">
                  <c:v>0.0</c:v>
                </c:pt>
              </c:numCache>
            </c:numRef>
          </c:val>
          <c:smooth val="0"/>
        </c:ser>
        <c:ser>
          <c:idx val="9"/>
          <c:order val="9"/>
          <c:tx>
            <c:strRef>
              <c:f>Sheet4!$A$11</c:f>
              <c:strCache>
                <c:ptCount val="1"/>
                <c:pt idx="0">
                  <c:v>berkes</c:v>
                </c:pt>
              </c:strCache>
            </c:strRef>
          </c:tx>
          <c:spPr>
            <a:ln w="6175">
              <a:solidFill>
                <a:srgbClr val="CCFF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Sheet4!$B$11:$N$11</c:f>
              <c:numCache>
                <c:formatCode>General</c:formatCode>
                <c:ptCount val="13"/>
                <c:pt idx="0">
                  <c:v>0.0</c:v>
                </c:pt>
                <c:pt idx="1">
                  <c:v>0.0</c:v>
                </c:pt>
                <c:pt idx="2">
                  <c:v>0.0</c:v>
                </c:pt>
                <c:pt idx="3">
                  <c:v>0.0</c:v>
                </c:pt>
                <c:pt idx="4">
                  <c:v>0.0</c:v>
                </c:pt>
                <c:pt idx="5">
                  <c:v>0.0</c:v>
                </c:pt>
                <c:pt idx="6">
                  <c:v>0.0</c:v>
                </c:pt>
                <c:pt idx="7">
                  <c:v>0.0</c:v>
                </c:pt>
                <c:pt idx="8">
                  <c:v>0.0</c:v>
                </c:pt>
                <c:pt idx="9">
                  <c:v>5.0</c:v>
                </c:pt>
                <c:pt idx="10">
                  <c:v>0.0</c:v>
                </c:pt>
                <c:pt idx="11">
                  <c:v>0.0</c:v>
                </c:pt>
                <c:pt idx="12">
                  <c:v>0.0</c:v>
                </c:pt>
              </c:numCache>
            </c:numRef>
          </c:val>
          <c:smooth val="0"/>
        </c:ser>
        <c:ser>
          <c:idx val="10"/>
          <c:order val="10"/>
          <c:tx>
            <c:strRef>
              <c:f>Sheet4!$A$12</c:f>
              <c:strCache>
                <c:ptCount val="1"/>
                <c:pt idx="0">
                  <c:v>bhyde</c:v>
                </c:pt>
              </c:strCache>
            </c:strRef>
          </c:tx>
          <c:spPr>
            <a:ln w="6175">
              <a:solidFill>
                <a:srgbClr val="CCFFCC"/>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Sheet4!$B$12:$N$12</c:f>
              <c:numCache>
                <c:formatCode>General</c:formatCode>
                <c:ptCount val="13"/>
                <c:pt idx="0">
                  <c:v>0.0</c:v>
                </c:pt>
                <c:pt idx="1">
                  <c:v>6.0</c:v>
                </c:pt>
                <c:pt idx="2">
                  <c:v>27.0</c:v>
                </c:pt>
                <c:pt idx="3">
                  <c:v>16.0</c:v>
                </c:pt>
                <c:pt idx="4">
                  <c:v>0.0</c:v>
                </c:pt>
                <c:pt idx="5">
                  <c:v>3.0</c:v>
                </c:pt>
                <c:pt idx="6">
                  <c:v>0.0</c:v>
                </c:pt>
                <c:pt idx="7">
                  <c:v>0.0</c:v>
                </c:pt>
                <c:pt idx="8">
                  <c:v>0.0</c:v>
                </c:pt>
                <c:pt idx="9">
                  <c:v>0.0</c:v>
                </c:pt>
                <c:pt idx="10">
                  <c:v>0.0</c:v>
                </c:pt>
                <c:pt idx="11">
                  <c:v>0.0</c:v>
                </c:pt>
                <c:pt idx="12">
                  <c:v>0.0</c:v>
                </c:pt>
              </c:numCache>
            </c:numRef>
          </c:val>
          <c:smooth val="0"/>
        </c:ser>
        <c:ser>
          <c:idx val="11"/>
          <c:order val="11"/>
          <c:tx>
            <c:strRef>
              <c:f>Sheet4!$A$13</c:f>
              <c:strCache>
                <c:ptCount val="1"/>
                <c:pt idx="0">
                  <c:v>bjh</c:v>
                </c:pt>
              </c:strCache>
            </c:strRef>
          </c:tx>
          <c:spPr>
            <a:ln w="6175">
              <a:solidFill>
                <a:srgbClr val="FFFF99"/>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Sheet4!$B$13:$N$13</c:f>
              <c:numCache>
                <c:formatCode>General</c:formatCode>
                <c:ptCount val="13"/>
                <c:pt idx="0">
                  <c:v>0.0</c:v>
                </c:pt>
                <c:pt idx="1">
                  <c:v>0.0</c:v>
                </c:pt>
                <c:pt idx="2">
                  <c:v>12.0</c:v>
                </c:pt>
                <c:pt idx="3">
                  <c:v>178.0</c:v>
                </c:pt>
                <c:pt idx="4">
                  <c:v>153.0</c:v>
                </c:pt>
                <c:pt idx="5">
                  <c:v>65.0</c:v>
                </c:pt>
                <c:pt idx="6">
                  <c:v>26.0</c:v>
                </c:pt>
                <c:pt idx="7">
                  <c:v>5.0</c:v>
                </c:pt>
                <c:pt idx="8">
                  <c:v>3.0</c:v>
                </c:pt>
                <c:pt idx="9">
                  <c:v>0.0</c:v>
                </c:pt>
                <c:pt idx="10">
                  <c:v>0.0</c:v>
                </c:pt>
                <c:pt idx="11">
                  <c:v>0.0</c:v>
                </c:pt>
                <c:pt idx="12">
                  <c:v>0.0</c:v>
                </c:pt>
              </c:numCache>
            </c:numRef>
          </c:val>
          <c:smooth val="0"/>
        </c:ser>
        <c:ser>
          <c:idx val="12"/>
          <c:order val="12"/>
          <c:tx>
            <c:strRef>
              <c:f>Sheet4!$A$14</c:f>
              <c:strCache>
                <c:ptCount val="1"/>
                <c:pt idx="0">
                  <c:v>blanco</c:v>
                </c:pt>
              </c:strCache>
            </c:strRef>
          </c:tx>
          <c:spPr>
            <a:ln w="6175">
              <a:solidFill>
                <a:srgbClr val="99CC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Sheet4!$B$14:$N$14</c:f>
              <c:numCache>
                <c:formatCode>General</c:formatCode>
                <c:ptCount val="13"/>
                <c:pt idx="0">
                  <c:v>0.0</c:v>
                </c:pt>
                <c:pt idx="1">
                  <c:v>0.0</c:v>
                </c:pt>
                <c:pt idx="2">
                  <c:v>0.0</c:v>
                </c:pt>
                <c:pt idx="3">
                  <c:v>0.0</c:v>
                </c:pt>
                <c:pt idx="4">
                  <c:v>0.0</c:v>
                </c:pt>
                <c:pt idx="5">
                  <c:v>0.0</c:v>
                </c:pt>
                <c:pt idx="6">
                  <c:v>0.0</c:v>
                </c:pt>
                <c:pt idx="7">
                  <c:v>0.0</c:v>
                </c:pt>
                <c:pt idx="8">
                  <c:v>0.0</c:v>
                </c:pt>
                <c:pt idx="9">
                  <c:v>15.0</c:v>
                </c:pt>
                <c:pt idx="10">
                  <c:v>0.0</c:v>
                </c:pt>
                <c:pt idx="11">
                  <c:v>0.0</c:v>
                </c:pt>
                <c:pt idx="12">
                  <c:v>0.0</c:v>
                </c:pt>
              </c:numCache>
            </c:numRef>
          </c:val>
          <c:smooth val="0"/>
        </c:ser>
        <c:ser>
          <c:idx val="13"/>
          <c:order val="13"/>
          <c:tx>
            <c:strRef>
              <c:f>Sheet4!$A$15</c:f>
              <c:strCache>
                <c:ptCount val="1"/>
                <c:pt idx="0">
                  <c:v>bnicholes</c:v>
                </c:pt>
              </c:strCache>
            </c:strRef>
          </c:tx>
          <c:spPr>
            <a:ln w="6175">
              <a:solidFill>
                <a:srgbClr val="FF99CC"/>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Sheet4!$B$15:$N$15</c:f>
              <c:numCache>
                <c:formatCode>General</c:formatCode>
                <c:ptCount val="13"/>
                <c:pt idx="0">
                  <c:v>0.0</c:v>
                </c:pt>
                <c:pt idx="1">
                  <c:v>0.0</c:v>
                </c:pt>
                <c:pt idx="2">
                  <c:v>0.0</c:v>
                </c:pt>
                <c:pt idx="3">
                  <c:v>0.0</c:v>
                </c:pt>
                <c:pt idx="4">
                  <c:v>5.0</c:v>
                </c:pt>
                <c:pt idx="5">
                  <c:v>100.0</c:v>
                </c:pt>
                <c:pt idx="6">
                  <c:v>240.0</c:v>
                </c:pt>
                <c:pt idx="7">
                  <c:v>126.0</c:v>
                </c:pt>
                <c:pt idx="8">
                  <c:v>228.0</c:v>
                </c:pt>
                <c:pt idx="9">
                  <c:v>131.0</c:v>
                </c:pt>
                <c:pt idx="10">
                  <c:v>67.0</c:v>
                </c:pt>
                <c:pt idx="11">
                  <c:v>21.0</c:v>
                </c:pt>
                <c:pt idx="12">
                  <c:v>8.0</c:v>
                </c:pt>
              </c:numCache>
            </c:numRef>
          </c:val>
          <c:smooth val="0"/>
        </c:ser>
        <c:ser>
          <c:idx val="14"/>
          <c:order val="14"/>
          <c:tx>
            <c:strRef>
              <c:f>Sheet4!$A$16</c:f>
              <c:strCache>
                <c:ptCount val="1"/>
                <c:pt idx="0">
                  <c:v>brian</c:v>
                </c:pt>
              </c:strCache>
            </c:strRef>
          </c:tx>
          <c:spPr>
            <a:ln w="6175">
              <a:solidFill>
                <a:srgbClr val="CC99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Sheet4!$B$16:$N$16</c:f>
              <c:numCache>
                <c:formatCode>General</c:formatCode>
                <c:ptCount val="13"/>
                <c:pt idx="0">
                  <c:v>205.0</c:v>
                </c:pt>
                <c:pt idx="1">
                  <c:v>168.0</c:v>
                </c:pt>
                <c:pt idx="2">
                  <c:v>284.0</c:v>
                </c:pt>
                <c:pt idx="3">
                  <c:v>50.0</c:v>
                </c:pt>
                <c:pt idx="4">
                  <c:v>13.0</c:v>
                </c:pt>
                <c:pt idx="5">
                  <c:v>17.0</c:v>
                </c:pt>
                <c:pt idx="6">
                  <c:v>0.0</c:v>
                </c:pt>
                <c:pt idx="7">
                  <c:v>0.0</c:v>
                </c:pt>
                <c:pt idx="8">
                  <c:v>0.0</c:v>
                </c:pt>
                <c:pt idx="9">
                  <c:v>0.0</c:v>
                </c:pt>
                <c:pt idx="10">
                  <c:v>0.0</c:v>
                </c:pt>
                <c:pt idx="11">
                  <c:v>0.0</c:v>
                </c:pt>
                <c:pt idx="12">
                  <c:v>0.0</c:v>
                </c:pt>
              </c:numCache>
            </c:numRef>
          </c:val>
          <c:smooth val="0"/>
        </c:ser>
        <c:ser>
          <c:idx val="15"/>
          <c:order val="15"/>
          <c:tx>
            <c:strRef>
              <c:f>Sheet4!$A$17</c:f>
              <c:strCache>
                <c:ptCount val="1"/>
                <c:pt idx="0">
                  <c:v>brianm</c:v>
                </c:pt>
              </c:strCache>
            </c:strRef>
          </c:tx>
          <c:spPr>
            <a:ln w="6175">
              <a:solidFill>
                <a:srgbClr val="FFCC99"/>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Sheet4!$B$17:$N$17</c:f>
              <c:numCache>
                <c:formatCode>General</c:formatCode>
                <c:ptCount val="13"/>
                <c:pt idx="0">
                  <c:v>0.0</c:v>
                </c:pt>
                <c:pt idx="1">
                  <c:v>0.0</c:v>
                </c:pt>
                <c:pt idx="2">
                  <c:v>0.0</c:v>
                </c:pt>
                <c:pt idx="3">
                  <c:v>0.0</c:v>
                </c:pt>
                <c:pt idx="4">
                  <c:v>1.0</c:v>
                </c:pt>
                <c:pt idx="5">
                  <c:v>0.0</c:v>
                </c:pt>
                <c:pt idx="6">
                  <c:v>0.0</c:v>
                </c:pt>
                <c:pt idx="7">
                  <c:v>0.0</c:v>
                </c:pt>
                <c:pt idx="8">
                  <c:v>0.0</c:v>
                </c:pt>
                <c:pt idx="9">
                  <c:v>0.0</c:v>
                </c:pt>
                <c:pt idx="10">
                  <c:v>0.0</c:v>
                </c:pt>
                <c:pt idx="11">
                  <c:v>8.0</c:v>
                </c:pt>
                <c:pt idx="12">
                  <c:v>12.0</c:v>
                </c:pt>
              </c:numCache>
            </c:numRef>
          </c:val>
          <c:smooth val="0"/>
        </c:ser>
        <c:ser>
          <c:idx val="16"/>
          <c:order val="16"/>
          <c:tx>
            <c:strRef>
              <c:f>Sheet4!$A$18</c:f>
              <c:strCache>
                <c:ptCount val="1"/>
                <c:pt idx="0">
                  <c:v>brianp</c:v>
                </c:pt>
              </c:strCache>
            </c:strRef>
          </c:tx>
          <c:spPr>
            <a:ln w="6175">
              <a:solidFill>
                <a:srgbClr val="3366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Sheet4!$B$18:$N$18</c:f>
              <c:numCache>
                <c:formatCode>General</c:formatCode>
                <c:ptCount val="13"/>
                <c:pt idx="0">
                  <c:v>0.0</c:v>
                </c:pt>
                <c:pt idx="1">
                  <c:v>0.0</c:v>
                </c:pt>
                <c:pt idx="2">
                  <c:v>0.0</c:v>
                </c:pt>
                <c:pt idx="3">
                  <c:v>0.0</c:v>
                </c:pt>
                <c:pt idx="4">
                  <c:v>0.0</c:v>
                </c:pt>
                <c:pt idx="5">
                  <c:v>89.0</c:v>
                </c:pt>
                <c:pt idx="6">
                  <c:v>252.0</c:v>
                </c:pt>
                <c:pt idx="7">
                  <c:v>26.0</c:v>
                </c:pt>
                <c:pt idx="8">
                  <c:v>12.0</c:v>
                </c:pt>
                <c:pt idx="9">
                  <c:v>53.0</c:v>
                </c:pt>
                <c:pt idx="10">
                  <c:v>9.0</c:v>
                </c:pt>
                <c:pt idx="11">
                  <c:v>0.0</c:v>
                </c:pt>
                <c:pt idx="12">
                  <c:v>0.0</c:v>
                </c:pt>
              </c:numCache>
            </c:numRef>
          </c:val>
          <c:smooth val="0"/>
        </c:ser>
        <c:ser>
          <c:idx val="17"/>
          <c:order val="17"/>
          <c:tx>
            <c:strRef>
              <c:f>Sheet4!$A$19</c:f>
              <c:strCache>
                <c:ptCount val="1"/>
                <c:pt idx="0">
                  <c:v>cholet</c:v>
                </c:pt>
              </c:strCache>
            </c:strRef>
          </c:tx>
          <c:spPr>
            <a:ln w="6175">
              <a:solidFill>
                <a:srgbClr val="33CCCC"/>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Sheet4!$B$19:$N$19</c:f>
              <c:numCache>
                <c:formatCode>General</c:formatCode>
                <c:ptCount val="13"/>
                <c:pt idx="0">
                  <c:v>0.0</c:v>
                </c:pt>
                <c:pt idx="1">
                  <c:v>0.0</c:v>
                </c:pt>
                <c:pt idx="2">
                  <c:v>0.0</c:v>
                </c:pt>
                <c:pt idx="3">
                  <c:v>0.0</c:v>
                </c:pt>
                <c:pt idx="4">
                  <c:v>4.0</c:v>
                </c:pt>
                <c:pt idx="5">
                  <c:v>29.0</c:v>
                </c:pt>
                <c:pt idx="6">
                  <c:v>0.0</c:v>
                </c:pt>
                <c:pt idx="7">
                  <c:v>0.0</c:v>
                </c:pt>
                <c:pt idx="8">
                  <c:v>0.0</c:v>
                </c:pt>
                <c:pt idx="9">
                  <c:v>0.0</c:v>
                </c:pt>
                <c:pt idx="10">
                  <c:v>0.0</c:v>
                </c:pt>
                <c:pt idx="11">
                  <c:v>0.0</c:v>
                </c:pt>
                <c:pt idx="12">
                  <c:v>0.0</c:v>
                </c:pt>
              </c:numCache>
            </c:numRef>
          </c:val>
          <c:smooth val="0"/>
        </c:ser>
        <c:ser>
          <c:idx val="18"/>
          <c:order val="18"/>
          <c:tx>
            <c:strRef>
              <c:f>Sheet4!$A$20</c:f>
              <c:strCache>
                <c:ptCount val="1"/>
                <c:pt idx="0">
                  <c:v>chrisd</c:v>
                </c:pt>
              </c:strCache>
            </c:strRef>
          </c:tx>
          <c:spPr>
            <a:ln w="6175">
              <a:solidFill>
                <a:srgbClr val="99CC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Sheet4!$B$20:$N$20</c:f>
              <c:numCache>
                <c:formatCode>General</c:formatCode>
                <c:ptCount val="13"/>
                <c:pt idx="0">
                  <c:v>0.0</c:v>
                </c:pt>
                <c:pt idx="1">
                  <c:v>0.0</c:v>
                </c:pt>
                <c:pt idx="2">
                  <c:v>0.0</c:v>
                </c:pt>
                <c:pt idx="3">
                  <c:v>0.0</c:v>
                </c:pt>
                <c:pt idx="4">
                  <c:v>0.0</c:v>
                </c:pt>
                <c:pt idx="5">
                  <c:v>0.0</c:v>
                </c:pt>
                <c:pt idx="6">
                  <c:v>0.0</c:v>
                </c:pt>
                <c:pt idx="7">
                  <c:v>0.0</c:v>
                </c:pt>
                <c:pt idx="8">
                  <c:v>0.0</c:v>
                </c:pt>
                <c:pt idx="9">
                  <c:v>3.0</c:v>
                </c:pt>
                <c:pt idx="10">
                  <c:v>25.0</c:v>
                </c:pt>
                <c:pt idx="11">
                  <c:v>23.0</c:v>
                </c:pt>
                <c:pt idx="12">
                  <c:v>32.0</c:v>
                </c:pt>
              </c:numCache>
            </c:numRef>
          </c:val>
          <c:smooth val="0"/>
        </c:ser>
        <c:ser>
          <c:idx val="19"/>
          <c:order val="19"/>
          <c:tx>
            <c:strRef>
              <c:f>Sheet4!$A$21</c:f>
              <c:strCache>
                <c:ptCount val="1"/>
                <c:pt idx="0">
                  <c:v>chuck</c:v>
                </c:pt>
              </c:strCache>
            </c:strRef>
          </c:tx>
          <c:spPr>
            <a:ln w="6175">
              <a:solidFill>
                <a:srgbClr val="FFCC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Sheet4!$B$21:$N$21</c:f>
              <c:numCache>
                <c:formatCode>General</c:formatCode>
                <c:ptCount val="13"/>
                <c:pt idx="0">
                  <c:v>80.0</c:v>
                </c:pt>
                <c:pt idx="1">
                  <c:v>56.0</c:v>
                </c:pt>
                <c:pt idx="2">
                  <c:v>4.0</c:v>
                </c:pt>
                <c:pt idx="3">
                  <c:v>0.0</c:v>
                </c:pt>
                <c:pt idx="4">
                  <c:v>32.0</c:v>
                </c:pt>
                <c:pt idx="5">
                  <c:v>85.0</c:v>
                </c:pt>
                <c:pt idx="6">
                  <c:v>13.0</c:v>
                </c:pt>
                <c:pt idx="7">
                  <c:v>0.0</c:v>
                </c:pt>
                <c:pt idx="8">
                  <c:v>0.0</c:v>
                </c:pt>
                <c:pt idx="9">
                  <c:v>0.0</c:v>
                </c:pt>
                <c:pt idx="10">
                  <c:v>0.0</c:v>
                </c:pt>
                <c:pt idx="11">
                  <c:v>0.0</c:v>
                </c:pt>
                <c:pt idx="12">
                  <c:v>0.0</c:v>
                </c:pt>
              </c:numCache>
            </c:numRef>
          </c:val>
          <c:smooth val="0"/>
        </c:ser>
        <c:ser>
          <c:idx val="20"/>
          <c:order val="20"/>
          <c:tx>
            <c:strRef>
              <c:f>Sheet4!$A$22</c:f>
              <c:strCache>
                <c:ptCount val="1"/>
                <c:pt idx="0">
                  <c:v>clar</c:v>
                </c:pt>
              </c:strCache>
            </c:strRef>
          </c:tx>
          <c:spPr>
            <a:ln w="6175">
              <a:solidFill>
                <a:srgbClr val="FF99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Sheet4!$B$22:$N$22</c:f>
              <c:numCache>
                <c:formatCode>General</c:formatCode>
                <c:ptCount val="13"/>
                <c:pt idx="0">
                  <c:v>0.0</c:v>
                </c:pt>
                <c:pt idx="1">
                  <c:v>0.0</c:v>
                </c:pt>
                <c:pt idx="2">
                  <c:v>0.0</c:v>
                </c:pt>
                <c:pt idx="3">
                  <c:v>0.0</c:v>
                </c:pt>
                <c:pt idx="4">
                  <c:v>0.0</c:v>
                </c:pt>
                <c:pt idx="5">
                  <c:v>0.0</c:v>
                </c:pt>
                <c:pt idx="6">
                  <c:v>0.0</c:v>
                </c:pt>
                <c:pt idx="7">
                  <c:v>0.0</c:v>
                </c:pt>
                <c:pt idx="8">
                  <c:v>43.0</c:v>
                </c:pt>
                <c:pt idx="9">
                  <c:v>1.0</c:v>
                </c:pt>
                <c:pt idx="10">
                  <c:v>0.0</c:v>
                </c:pt>
                <c:pt idx="11">
                  <c:v>0.0</c:v>
                </c:pt>
                <c:pt idx="12">
                  <c:v>0.0</c:v>
                </c:pt>
              </c:numCache>
            </c:numRef>
          </c:val>
          <c:smooth val="0"/>
        </c:ser>
        <c:ser>
          <c:idx val="21"/>
          <c:order val="21"/>
          <c:tx>
            <c:strRef>
              <c:f>Sheet4!$A$23</c:f>
              <c:strCache>
                <c:ptCount val="1"/>
                <c:pt idx="0">
                  <c:v>cliff</c:v>
                </c:pt>
              </c:strCache>
            </c:strRef>
          </c:tx>
          <c:spPr>
            <a:ln w="6175">
              <a:solidFill>
                <a:srgbClr val="FF66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Sheet4!$B$23:$N$23</c:f>
              <c:numCache>
                <c:formatCode>General</c:formatCode>
                <c:ptCount val="13"/>
                <c:pt idx="0">
                  <c:v>0.0</c:v>
                </c:pt>
                <c:pt idx="1">
                  <c:v>0.0</c:v>
                </c:pt>
                <c:pt idx="2">
                  <c:v>0.0</c:v>
                </c:pt>
                <c:pt idx="3">
                  <c:v>4.0</c:v>
                </c:pt>
                <c:pt idx="4">
                  <c:v>0.0</c:v>
                </c:pt>
                <c:pt idx="5">
                  <c:v>0.0</c:v>
                </c:pt>
                <c:pt idx="6">
                  <c:v>0.0</c:v>
                </c:pt>
                <c:pt idx="7">
                  <c:v>0.0</c:v>
                </c:pt>
                <c:pt idx="8">
                  <c:v>0.0</c:v>
                </c:pt>
                <c:pt idx="9">
                  <c:v>0.0</c:v>
                </c:pt>
                <c:pt idx="10">
                  <c:v>0.0</c:v>
                </c:pt>
                <c:pt idx="11">
                  <c:v>0.0</c:v>
                </c:pt>
                <c:pt idx="12">
                  <c:v>0.0</c:v>
                </c:pt>
              </c:numCache>
            </c:numRef>
          </c:val>
          <c:smooth val="0"/>
        </c:ser>
        <c:ser>
          <c:idx val="22"/>
          <c:order val="22"/>
          <c:tx>
            <c:strRef>
              <c:f>Sheet4!$A$24</c:f>
              <c:strCache>
                <c:ptCount val="1"/>
                <c:pt idx="0">
                  <c:v>coar</c:v>
                </c:pt>
              </c:strCache>
            </c:strRef>
          </c:tx>
          <c:spPr>
            <a:ln w="6175">
              <a:solidFill>
                <a:srgbClr val="666699"/>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Sheet4!$B$24:$N$24</c:f>
              <c:numCache>
                <c:formatCode>General</c:formatCode>
                <c:ptCount val="13"/>
                <c:pt idx="0">
                  <c:v>0.0</c:v>
                </c:pt>
                <c:pt idx="1">
                  <c:v>352.0</c:v>
                </c:pt>
                <c:pt idx="2">
                  <c:v>365.0</c:v>
                </c:pt>
                <c:pt idx="3">
                  <c:v>266.0</c:v>
                </c:pt>
                <c:pt idx="4">
                  <c:v>152.0</c:v>
                </c:pt>
                <c:pt idx="5">
                  <c:v>109.0</c:v>
                </c:pt>
                <c:pt idx="6">
                  <c:v>48.0</c:v>
                </c:pt>
                <c:pt idx="7">
                  <c:v>13.0</c:v>
                </c:pt>
                <c:pt idx="8">
                  <c:v>4.0</c:v>
                </c:pt>
                <c:pt idx="9">
                  <c:v>0.0</c:v>
                </c:pt>
                <c:pt idx="10">
                  <c:v>0.0</c:v>
                </c:pt>
                <c:pt idx="11">
                  <c:v>0.0</c:v>
                </c:pt>
                <c:pt idx="12">
                  <c:v>0.0</c:v>
                </c:pt>
              </c:numCache>
            </c:numRef>
          </c:val>
          <c:smooth val="0"/>
        </c:ser>
        <c:ser>
          <c:idx val="23"/>
          <c:order val="23"/>
          <c:tx>
            <c:strRef>
              <c:f>Sheet4!$A$25</c:f>
              <c:strCache>
                <c:ptCount val="1"/>
                <c:pt idx="0">
                  <c:v>colm</c:v>
                </c:pt>
              </c:strCache>
            </c:strRef>
          </c:tx>
          <c:spPr>
            <a:ln w="6175">
              <a:solidFill>
                <a:srgbClr val="969696"/>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Sheet4!$B$25:$N$25</c:f>
              <c:numCache>
                <c:formatCode>General</c:formatCode>
                <c:ptCount val="13"/>
                <c:pt idx="0">
                  <c:v>0.0</c:v>
                </c:pt>
                <c:pt idx="1">
                  <c:v>0.0</c:v>
                </c:pt>
                <c:pt idx="2">
                  <c:v>0.0</c:v>
                </c:pt>
                <c:pt idx="3">
                  <c:v>0.0</c:v>
                </c:pt>
                <c:pt idx="4">
                  <c:v>0.0</c:v>
                </c:pt>
                <c:pt idx="5">
                  <c:v>0.0</c:v>
                </c:pt>
                <c:pt idx="6">
                  <c:v>3.0</c:v>
                </c:pt>
                <c:pt idx="7">
                  <c:v>4.0</c:v>
                </c:pt>
                <c:pt idx="8">
                  <c:v>1.0</c:v>
                </c:pt>
                <c:pt idx="9">
                  <c:v>185.0</c:v>
                </c:pt>
                <c:pt idx="10">
                  <c:v>125.0</c:v>
                </c:pt>
                <c:pt idx="11">
                  <c:v>6.0</c:v>
                </c:pt>
                <c:pt idx="12">
                  <c:v>0.0</c:v>
                </c:pt>
              </c:numCache>
            </c:numRef>
          </c:val>
          <c:smooth val="0"/>
        </c:ser>
        <c:ser>
          <c:idx val="24"/>
          <c:order val="24"/>
          <c:tx>
            <c:strRef>
              <c:f>Sheet4!$A$26</c:f>
              <c:strCache>
                <c:ptCount val="1"/>
                <c:pt idx="0">
                  <c:v>covener</c:v>
                </c:pt>
              </c:strCache>
            </c:strRef>
          </c:tx>
          <c:spPr>
            <a:ln w="6175">
              <a:solidFill>
                <a:srgbClr val="003366"/>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Sheet4!$B$26:$N$26</c:f>
              <c:numCache>
                <c:formatCode>General</c:formatCode>
                <c:ptCount val="13"/>
                <c:pt idx="0">
                  <c:v>0.0</c:v>
                </c:pt>
                <c:pt idx="1">
                  <c:v>0.0</c:v>
                </c:pt>
                <c:pt idx="2">
                  <c:v>0.0</c:v>
                </c:pt>
                <c:pt idx="3">
                  <c:v>0.0</c:v>
                </c:pt>
                <c:pt idx="4">
                  <c:v>0.0</c:v>
                </c:pt>
                <c:pt idx="5">
                  <c:v>0.0</c:v>
                </c:pt>
                <c:pt idx="6">
                  <c:v>0.0</c:v>
                </c:pt>
                <c:pt idx="7">
                  <c:v>0.0</c:v>
                </c:pt>
                <c:pt idx="8">
                  <c:v>0.0</c:v>
                </c:pt>
                <c:pt idx="9">
                  <c:v>14.0</c:v>
                </c:pt>
                <c:pt idx="10">
                  <c:v>3.0</c:v>
                </c:pt>
                <c:pt idx="11">
                  <c:v>53.0</c:v>
                </c:pt>
                <c:pt idx="12">
                  <c:v>55.0</c:v>
                </c:pt>
              </c:numCache>
            </c:numRef>
          </c:val>
          <c:smooth val="0"/>
        </c:ser>
        <c:ser>
          <c:idx val="25"/>
          <c:order val="25"/>
          <c:tx>
            <c:strRef>
              <c:f>Sheet4!$A$27</c:f>
              <c:strCache>
                <c:ptCount val="1"/>
                <c:pt idx="0">
                  <c:v>davi</c:v>
                </c:pt>
              </c:strCache>
            </c:strRef>
          </c:tx>
          <c:spPr>
            <a:ln w="6175">
              <a:solidFill>
                <a:srgbClr val="339966"/>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Sheet4!$B$27:$N$27</c:f>
              <c:numCache>
                <c:formatCode>General</c:formatCode>
                <c:ptCount val="13"/>
                <c:pt idx="0">
                  <c:v>0.0</c:v>
                </c:pt>
                <c:pt idx="1">
                  <c:v>0.0</c:v>
                </c:pt>
                <c:pt idx="2">
                  <c:v>0.0</c:v>
                </c:pt>
                <c:pt idx="3">
                  <c:v>0.0</c:v>
                </c:pt>
                <c:pt idx="4">
                  <c:v>0.0</c:v>
                </c:pt>
                <c:pt idx="5">
                  <c:v>0.0</c:v>
                </c:pt>
                <c:pt idx="6">
                  <c:v>0.0</c:v>
                </c:pt>
                <c:pt idx="7">
                  <c:v>0.0</c:v>
                </c:pt>
                <c:pt idx="8">
                  <c:v>0.0</c:v>
                </c:pt>
                <c:pt idx="9">
                  <c:v>0.0</c:v>
                </c:pt>
                <c:pt idx="10">
                  <c:v>34.0</c:v>
                </c:pt>
                <c:pt idx="11">
                  <c:v>4.0</c:v>
                </c:pt>
                <c:pt idx="12">
                  <c:v>0.0</c:v>
                </c:pt>
              </c:numCache>
            </c:numRef>
          </c:val>
          <c:smooth val="0"/>
        </c:ser>
        <c:ser>
          <c:idx val="26"/>
          <c:order val="26"/>
          <c:tx>
            <c:strRef>
              <c:f>Sheet4!$A$28</c:f>
              <c:strCache>
                <c:ptCount val="1"/>
                <c:pt idx="0">
                  <c:v>dgaudet</c:v>
                </c:pt>
              </c:strCache>
            </c:strRef>
          </c:tx>
          <c:spPr>
            <a:ln w="18524">
              <a:solidFill>
                <a:srgbClr val="0033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Sheet4!$B$28:$N$28</c:f>
              <c:numCache>
                <c:formatCode>General</c:formatCode>
                <c:ptCount val="13"/>
                <c:pt idx="0">
                  <c:v>0.0</c:v>
                </c:pt>
                <c:pt idx="1">
                  <c:v>772.0</c:v>
                </c:pt>
                <c:pt idx="2">
                  <c:v>584.0</c:v>
                </c:pt>
                <c:pt idx="3">
                  <c:v>117.0</c:v>
                </c:pt>
                <c:pt idx="4">
                  <c:v>73.0</c:v>
                </c:pt>
                <c:pt idx="5">
                  <c:v>4.0</c:v>
                </c:pt>
                <c:pt idx="6">
                  <c:v>1.0</c:v>
                </c:pt>
                <c:pt idx="7">
                  <c:v>0.0</c:v>
                </c:pt>
                <c:pt idx="8">
                  <c:v>0.0</c:v>
                </c:pt>
                <c:pt idx="9">
                  <c:v>0.0</c:v>
                </c:pt>
                <c:pt idx="10">
                  <c:v>0.0</c:v>
                </c:pt>
                <c:pt idx="11">
                  <c:v>0.0</c:v>
                </c:pt>
                <c:pt idx="12">
                  <c:v>0.0</c:v>
                </c:pt>
              </c:numCache>
            </c:numRef>
          </c:val>
          <c:smooth val="0"/>
        </c:ser>
        <c:ser>
          <c:idx val="27"/>
          <c:order val="27"/>
          <c:tx>
            <c:strRef>
              <c:f>Sheet4!$A$29</c:f>
              <c:strCache>
                <c:ptCount val="1"/>
                <c:pt idx="0">
                  <c:v>dirkx</c:v>
                </c:pt>
              </c:strCache>
            </c:strRef>
          </c:tx>
          <c:spPr>
            <a:ln w="6175">
              <a:solidFill>
                <a:srgbClr val="3333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Sheet4!$B$29:$N$29</c:f>
              <c:numCache>
                <c:formatCode>General</c:formatCode>
                <c:ptCount val="13"/>
                <c:pt idx="0">
                  <c:v>0.0</c:v>
                </c:pt>
                <c:pt idx="1">
                  <c:v>1.0</c:v>
                </c:pt>
                <c:pt idx="2">
                  <c:v>3.0</c:v>
                </c:pt>
                <c:pt idx="3">
                  <c:v>48.0</c:v>
                </c:pt>
                <c:pt idx="4">
                  <c:v>15.0</c:v>
                </c:pt>
                <c:pt idx="5">
                  <c:v>31.0</c:v>
                </c:pt>
                <c:pt idx="6">
                  <c:v>24.0</c:v>
                </c:pt>
                <c:pt idx="7">
                  <c:v>2.0</c:v>
                </c:pt>
                <c:pt idx="8">
                  <c:v>1.0</c:v>
                </c:pt>
                <c:pt idx="9">
                  <c:v>0.0</c:v>
                </c:pt>
                <c:pt idx="10">
                  <c:v>0.0</c:v>
                </c:pt>
                <c:pt idx="11">
                  <c:v>0.0</c:v>
                </c:pt>
                <c:pt idx="12">
                  <c:v>18.0</c:v>
                </c:pt>
              </c:numCache>
            </c:numRef>
          </c:val>
          <c:smooth val="0"/>
        </c:ser>
        <c:ser>
          <c:idx val="28"/>
          <c:order val="28"/>
          <c:tx>
            <c:strRef>
              <c:f>Sheet4!$A$30</c:f>
              <c:strCache>
                <c:ptCount val="1"/>
                <c:pt idx="0">
                  <c:v>dougm</c:v>
                </c:pt>
              </c:strCache>
            </c:strRef>
          </c:tx>
          <c:spPr>
            <a:ln w="6175">
              <a:solidFill>
                <a:srgbClr val="9933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Sheet4!$B$30:$N$30</c:f>
              <c:numCache>
                <c:formatCode>General</c:formatCode>
                <c:ptCount val="13"/>
                <c:pt idx="0">
                  <c:v>0.0</c:v>
                </c:pt>
                <c:pt idx="1">
                  <c:v>17.0</c:v>
                </c:pt>
                <c:pt idx="2">
                  <c:v>42.0</c:v>
                </c:pt>
                <c:pt idx="3">
                  <c:v>6.0</c:v>
                </c:pt>
                <c:pt idx="4">
                  <c:v>24.0</c:v>
                </c:pt>
                <c:pt idx="5">
                  <c:v>138.0</c:v>
                </c:pt>
                <c:pt idx="6">
                  <c:v>225.0</c:v>
                </c:pt>
                <c:pt idx="7">
                  <c:v>0.0</c:v>
                </c:pt>
                <c:pt idx="8">
                  <c:v>0.0</c:v>
                </c:pt>
                <c:pt idx="9">
                  <c:v>0.0</c:v>
                </c:pt>
                <c:pt idx="10">
                  <c:v>0.0</c:v>
                </c:pt>
                <c:pt idx="11">
                  <c:v>0.0</c:v>
                </c:pt>
                <c:pt idx="12">
                  <c:v>0.0</c:v>
                </c:pt>
              </c:numCache>
            </c:numRef>
          </c:val>
          <c:smooth val="0"/>
        </c:ser>
        <c:ser>
          <c:idx val="29"/>
          <c:order val="29"/>
          <c:tx>
            <c:strRef>
              <c:f>Sheet4!$A$31</c:f>
              <c:strCache>
                <c:ptCount val="1"/>
                <c:pt idx="0">
                  <c:v>dpejesh</c:v>
                </c:pt>
              </c:strCache>
            </c:strRef>
          </c:tx>
          <c:spPr>
            <a:ln w="6175">
              <a:solidFill>
                <a:srgbClr val="993366"/>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Sheet4!$B$31:$N$31</c:f>
              <c:numCache>
                <c:formatCode>General</c:formatCode>
                <c:ptCount val="13"/>
                <c:pt idx="0">
                  <c:v>0.0</c:v>
                </c:pt>
                <c:pt idx="1">
                  <c:v>0.0</c:v>
                </c:pt>
                <c:pt idx="2">
                  <c:v>0.0</c:v>
                </c:pt>
                <c:pt idx="3">
                  <c:v>0.0</c:v>
                </c:pt>
                <c:pt idx="4">
                  <c:v>0.0</c:v>
                </c:pt>
                <c:pt idx="5">
                  <c:v>0.0</c:v>
                </c:pt>
                <c:pt idx="6">
                  <c:v>27.0</c:v>
                </c:pt>
                <c:pt idx="7">
                  <c:v>7.0</c:v>
                </c:pt>
                <c:pt idx="8">
                  <c:v>0.0</c:v>
                </c:pt>
                <c:pt idx="9">
                  <c:v>0.0</c:v>
                </c:pt>
                <c:pt idx="10">
                  <c:v>0.0</c:v>
                </c:pt>
                <c:pt idx="11">
                  <c:v>0.0</c:v>
                </c:pt>
                <c:pt idx="12">
                  <c:v>3.0</c:v>
                </c:pt>
              </c:numCache>
            </c:numRef>
          </c:val>
          <c:smooth val="0"/>
        </c:ser>
        <c:ser>
          <c:idx val="30"/>
          <c:order val="30"/>
          <c:tx>
            <c:strRef>
              <c:f>Sheet4!$A$32</c:f>
              <c:strCache>
                <c:ptCount val="1"/>
                <c:pt idx="0">
                  <c:v>dreid</c:v>
                </c:pt>
              </c:strCache>
            </c:strRef>
          </c:tx>
          <c:spPr>
            <a:ln w="6175">
              <a:solidFill>
                <a:srgbClr val="333399"/>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Sheet4!$B$32:$N$32</c:f>
              <c:numCache>
                <c:formatCode>General</c:formatCode>
                <c:ptCount val="13"/>
                <c:pt idx="0">
                  <c:v>0.0</c:v>
                </c:pt>
                <c:pt idx="1">
                  <c:v>0.0</c:v>
                </c:pt>
                <c:pt idx="2">
                  <c:v>0.0</c:v>
                </c:pt>
                <c:pt idx="3">
                  <c:v>70.0</c:v>
                </c:pt>
                <c:pt idx="4">
                  <c:v>181.0</c:v>
                </c:pt>
                <c:pt idx="5">
                  <c:v>57.0</c:v>
                </c:pt>
                <c:pt idx="6">
                  <c:v>10.0</c:v>
                </c:pt>
                <c:pt idx="7">
                  <c:v>0.0</c:v>
                </c:pt>
                <c:pt idx="8">
                  <c:v>4.0</c:v>
                </c:pt>
                <c:pt idx="9">
                  <c:v>5.0</c:v>
                </c:pt>
                <c:pt idx="10">
                  <c:v>5.0</c:v>
                </c:pt>
                <c:pt idx="11">
                  <c:v>0.0</c:v>
                </c:pt>
                <c:pt idx="12">
                  <c:v>0.0</c:v>
                </c:pt>
              </c:numCache>
            </c:numRef>
          </c:val>
          <c:smooth val="0"/>
        </c:ser>
        <c:ser>
          <c:idx val="31"/>
          <c:order val="31"/>
          <c:tx>
            <c:strRef>
              <c:f>Sheet4!$A$33</c:f>
              <c:strCache>
                <c:ptCount val="1"/>
                <c:pt idx="0">
                  <c:v>erikabele</c:v>
                </c:pt>
              </c:strCache>
            </c:strRef>
          </c:tx>
          <c:spPr>
            <a:ln w="6175">
              <a:solidFill>
                <a:srgbClr val="0000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Sheet4!$B$33:$N$33</c:f>
              <c:numCache>
                <c:formatCode>General</c:formatCode>
                <c:ptCount val="13"/>
                <c:pt idx="0">
                  <c:v>0.0</c:v>
                </c:pt>
                <c:pt idx="1">
                  <c:v>0.0</c:v>
                </c:pt>
                <c:pt idx="2">
                  <c:v>0.0</c:v>
                </c:pt>
                <c:pt idx="3">
                  <c:v>0.0</c:v>
                </c:pt>
                <c:pt idx="4">
                  <c:v>0.0</c:v>
                </c:pt>
                <c:pt idx="5">
                  <c:v>0.0</c:v>
                </c:pt>
                <c:pt idx="6">
                  <c:v>109.0</c:v>
                </c:pt>
                <c:pt idx="7">
                  <c:v>126.0</c:v>
                </c:pt>
                <c:pt idx="8">
                  <c:v>40.0</c:v>
                </c:pt>
                <c:pt idx="9">
                  <c:v>21.0</c:v>
                </c:pt>
                <c:pt idx="10">
                  <c:v>4.0</c:v>
                </c:pt>
                <c:pt idx="11">
                  <c:v>35.0</c:v>
                </c:pt>
                <c:pt idx="12">
                  <c:v>29.0</c:v>
                </c:pt>
              </c:numCache>
            </c:numRef>
          </c:val>
          <c:smooth val="0"/>
        </c:ser>
        <c:ser>
          <c:idx val="32"/>
          <c:order val="32"/>
          <c:tx>
            <c:strRef>
              <c:f>Sheet4!$A$34</c:f>
              <c:strCache>
                <c:ptCount val="1"/>
                <c:pt idx="0">
                  <c:v>fanf</c:v>
                </c:pt>
              </c:strCache>
            </c:strRef>
          </c:tx>
          <c:spPr>
            <a:ln w="6175">
              <a:solidFill>
                <a:srgbClr val="FFFF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Sheet4!$B$34:$N$34</c:f>
              <c:numCache>
                <c:formatCode>General</c:formatCode>
                <c:ptCount val="13"/>
                <c:pt idx="0">
                  <c:v>0.0</c:v>
                </c:pt>
                <c:pt idx="1">
                  <c:v>0.0</c:v>
                </c:pt>
                <c:pt idx="2">
                  <c:v>0.0</c:v>
                </c:pt>
                <c:pt idx="3">
                  <c:v>17.0</c:v>
                </c:pt>
                <c:pt idx="4">
                  <c:v>163.0</c:v>
                </c:pt>
                <c:pt idx="5">
                  <c:v>34.0</c:v>
                </c:pt>
                <c:pt idx="6">
                  <c:v>3.0</c:v>
                </c:pt>
                <c:pt idx="7">
                  <c:v>0.0</c:v>
                </c:pt>
                <c:pt idx="8">
                  <c:v>0.0</c:v>
                </c:pt>
                <c:pt idx="9">
                  <c:v>0.0</c:v>
                </c:pt>
                <c:pt idx="10">
                  <c:v>0.0</c:v>
                </c:pt>
                <c:pt idx="11">
                  <c:v>0.0</c:v>
                </c:pt>
                <c:pt idx="12">
                  <c:v>0.0</c:v>
                </c:pt>
              </c:numCache>
            </c:numRef>
          </c:val>
          <c:smooth val="0"/>
        </c:ser>
        <c:ser>
          <c:idx val="33"/>
          <c:order val="33"/>
          <c:tx>
            <c:strRef>
              <c:f>Sheet4!$A$35</c:f>
              <c:strCache>
                <c:ptCount val="1"/>
                <c:pt idx="0">
                  <c:v>fielding</c:v>
                </c:pt>
              </c:strCache>
            </c:strRef>
          </c:tx>
          <c:spPr>
            <a:ln w="6175">
              <a:solidFill>
                <a:srgbClr val="FF00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Sheet4!$B$35:$N$35</c:f>
              <c:numCache>
                <c:formatCode>General</c:formatCode>
                <c:ptCount val="13"/>
                <c:pt idx="0">
                  <c:v>52.0</c:v>
                </c:pt>
                <c:pt idx="1">
                  <c:v>237.0</c:v>
                </c:pt>
                <c:pt idx="2">
                  <c:v>116.0</c:v>
                </c:pt>
                <c:pt idx="3">
                  <c:v>115.0</c:v>
                </c:pt>
                <c:pt idx="4">
                  <c:v>85.0</c:v>
                </c:pt>
                <c:pt idx="5">
                  <c:v>83.0</c:v>
                </c:pt>
                <c:pt idx="6">
                  <c:v>21.0</c:v>
                </c:pt>
                <c:pt idx="7">
                  <c:v>20.0</c:v>
                </c:pt>
                <c:pt idx="8">
                  <c:v>5.0</c:v>
                </c:pt>
                <c:pt idx="9">
                  <c:v>13.0</c:v>
                </c:pt>
                <c:pt idx="10">
                  <c:v>87.0</c:v>
                </c:pt>
                <c:pt idx="11">
                  <c:v>50.0</c:v>
                </c:pt>
                <c:pt idx="12">
                  <c:v>65.0</c:v>
                </c:pt>
              </c:numCache>
            </c:numRef>
          </c:val>
          <c:smooth val="0"/>
        </c:ser>
        <c:ser>
          <c:idx val="34"/>
          <c:order val="34"/>
          <c:tx>
            <c:strRef>
              <c:f>Sheet4!$A$36</c:f>
              <c:strCache>
                <c:ptCount val="1"/>
                <c:pt idx="0">
                  <c:v>fuankg</c:v>
                </c:pt>
              </c:strCache>
            </c:strRef>
          </c:tx>
          <c:spPr>
            <a:ln w="6175">
              <a:solidFill>
                <a:srgbClr val="00FF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Sheet4!$B$36:$N$36</c:f>
              <c:numCache>
                <c:formatCode>General</c:formatCode>
                <c:ptCount val="13"/>
                <c:pt idx="0">
                  <c:v>0.0</c:v>
                </c:pt>
                <c:pt idx="1">
                  <c:v>0.0</c:v>
                </c:pt>
                <c:pt idx="2">
                  <c:v>0.0</c:v>
                </c:pt>
                <c:pt idx="3">
                  <c:v>0.0</c:v>
                </c:pt>
                <c:pt idx="4">
                  <c:v>0.0</c:v>
                </c:pt>
                <c:pt idx="5">
                  <c:v>0.0</c:v>
                </c:pt>
                <c:pt idx="6">
                  <c:v>0.0</c:v>
                </c:pt>
                <c:pt idx="7">
                  <c:v>0.0</c:v>
                </c:pt>
                <c:pt idx="8">
                  <c:v>0.0</c:v>
                </c:pt>
                <c:pt idx="9">
                  <c:v>0.0</c:v>
                </c:pt>
                <c:pt idx="10">
                  <c:v>0.0</c:v>
                </c:pt>
                <c:pt idx="11">
                  <c:v>96.0</c:v>
                </c:pt>
                <c:pt idx="12">
                  <c:v>34.0</c:v>
                </c:pt>
              </c:numCache>
            </c:numRef>
          </c:val>
          <c:smooth val="0"/>
        </c:ser>
        <c:ser>
          <c:idx val="35"/>
          <c:order val="35"/>
          <c:tx>
            <c:strRef>
              <c:f>Sheet4!$A$37</c:f>
              <c:strCache>
                <c:ptCount val="1"/>
                <c:pt idx="0">
                  <c:v>geoff</c:v>
                </c:pt>
              </c:strCache>
            </c:strRef>
          </c:tx>
          <c:spPr>
            <a:ln w="6175">
              <a:solidFill>
                <a:srgbClr val="0000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Sheet4!$B$37:$N$37</c:f>
              <c:numCache>
                <c:formatCode>General</c:formatCode>
                <c:ptCount val="13"/>
                <c:pt idx="0">
                  <c:v>0.0</c:v>
                </c:pt>
                <c:pt idx="1">
                  <c:v>0.0</c:v>
                </c:pt>
                <c:pt idx="2">
                  <c:v>0.0</c:v>
                </c:pt>
                <c:pt idx="3">
                  <c:v>0.0</c:v>
                </c:pt>
                <c:pt idx="4">
                  <c:v>0.0</c:v>
                </c:pt>
                <c:pt idx="5">
                  <c:v>0.0</c:v>
                </c:pt>
                <c:pt idx="6">
                  <c:v>0.0</c:v>
                </c:pt>
                <c:pt idx="7">
                  <c:v>6.0</c:v>
                </c:pt>
                <c:pt idx="8">
                  <c:v>45.0</c:v>
                </c:pt>
                <c:pt idx="9">
                  <c:v>3.0</c:v>
                </c:pt>
                <c:pt idx="10">
                  <c:v>0.0</c:v>
                </c:pt>
                <c:pt idx="11">
                  <c:v>0.0</c:v>
                </c:pt>
                <c:pt idx="12">
                  <c:v>0.0</c:v>
                </c:pt>
              </c:numCache>
            </c:numRef>
          </c:val>
          <c:smooth val="0"/>
        </c:ser>
        <c:ser>
          <c:idx val="36"/>
          <c:order val="36"/>
          <c:tx>
            <c:strRef>
              <c:f>Sheet4!$A$38</c:f>
              <c:strCache>
                <c:ptCount val="1"/>
                <c:pt idx="0">
                  <c:v>gregames</c:v>
                </c:pt>
              </c:strCache>
            </c:strRef>
          </c:tx>
          <c:spPr>
            <a:ln w="6175">
              <a:solidFill>
                <a:srgbClr val="FFFF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Sheet4!$B$38:$N$38</c:f>
              <c:numCache>
                <c:formatCode>General</c:formatCode>
                <c:ptCount val="13"/>
                <c:pt idx="0">
                  <c:v>0.0</c:v>
                </c:pt>
                <c:pt idx="1">
                  <c:v>0.0</c:v>
                </c:pt>
                <c:pt idx="2">
                  <c:v>0.0</c:v>
                </c:pt>
                <c:pt idx="3">
                  <c:v>3.0</c:v>
                </c:pt>
                <c:pt idx="4">
                  <c:v>48.0</c:v>
                </c:pt>
                <c:pt idx="5">
                  <c:v>110.0</c:v>
                </c:pt>
                <c:pt idx="6">
                  <c:v>79.0</c:v>
                </c:pt>
                <c:pt idx="7">
                  <c:v>22.0</c:v>
                </c:pt>
                <c:pt idx="8">
                  <c:v>14.0</c:v>
                </c:pt>
                <c:pt idx="9">
                  <c:v>26.0</c:v>
                </c:pt>
                <c:pt idx="10">
                  <c:v>13.0</c:v>
                </c:pt>
                <c:pt idx="11">
                  <c:v>9.0</c:v>
                </c:pt>
                <c:pt idx="12">
                  <c:v>3.0</c:v>
                </c:pt>
              </c:numCache>
            </c:numRef>
          </c:val>
          <c:smooth val="0"/>
        </c:ser>
        <c:ser>
          <c:idx val="37"/>
          <c:order val="37"/>
          <c:tx>
            <c:strRef>
              <c:f>Sheet4!$A$39</c:f>
              <c:strCache>
                <c:ptCount val="1"/>
                <c:pt idx="0">
                  <c:v>grisha</c:v>
                </c:pt>
              </c:strCache>
            </c:strRef>
          </c:tx>
          <c:spPr>
            <a:ln w="6175">
              <a:solidFill>
                <a:srgbClr val="FF00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Sheet4!$B$39:$N$39</c:f>
              <c:numCache>
                <c:formatCode>General</c:formatCode>
                <c:ptCount val="13"/>
                <c:pt idx="0">
                  <c:v>0.0</c:v>
                </c:pt>
                <c:pt idx="1">
                  <c:v>0.0</c:v>
                </c:pt>
                <c:pt idx="2">
                  <c:v>0.0</c:v>
                </c:pt>
                <c:pt idx="3">
                  <c:v>0.0</c:v>
                </c:pt>
                <c:pt idx="4">
                  <c:v>0.0</c:v>
                </c:pt>
                <c:pt idx="5">
                  <c:v>0.0</c:v>
                </c:pt>
                <c:pt idx="6">
                  <c:v>0.0</c:v>
                </c:pt>
                <c:pt idx="7">
                  <c:v>10.0</c:v>
                </c:pt>
                <c:pt idx="8">
                  <c:v>4.0</c:v>
                </c:pt>
                <c:pt idx="9">
                  <c:v>6.0</c:v>
                </c:pt>
                <c:pt idx="10">
                  <c:v>7.0</c:v>
                </c:pt>
                <c:pt idx="11">
                  <c:v>1.0</c:v>
                </c:pt>
                <c:pt idx="12">
                  <c:v>0.0</c:v>
                </c:pt>
              </c:numCache>
            </c:numRef>
          </c:val>
          <c:smooth val="0"/>
        </c:ser>
        <c:ser>
          <c:idx val="38"/>
          <c:order val="38"/>
          <c:tx>
            <c:strRef>
              <c:f>Sheet4!$A$40</c:f>
              <c:strCache>
                <c:ptCount val="1"/>
                <c:pt idx="0">
                  <c:v>gstein</c:v>
                </c:pt>
              </c:strCache>
            </c:strRef>
          </c:tx>
          <c:spPr>
            <a:ln w="6175">
              <a:solidFill>
                <a:srgbClr val="00FF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Sheet4!$B$40:$N$40</c:f>
              <c:numCache>
                <c:formatCode>General</c:formatCode>
                <c:ptCount val="13"/>
                <c:pt idx="0">
                  <c:v>0.0</c:v>
                </c:pt>
                <c:pt idx="1">
                  <c:v>0.0</c:v>
                </c:pt>
                <c:pt idx="2">
                  <c:v>0.0</c:v>
                </c:pt>
                <c:pt idx="3">
                  <c:v>24.0</c:v>
                </c:pt>
                <c:pt idx="4">
                  <c:v>260.0</c:v>
                </c:pt>
                <c:pt idx="5">
                  <c:v>105.0</c:v>
                </c:pt>
                <c:pt idx="6">
                  <c:v>32.0</c:v>
                </c:pt>
                <c:pt idx="7">
                  <c:v>27.0</c:v>
                </c:pt>
                <c:pt idx="8">
                  <c:v>3.0</c:v>
                </c:pt>
                <c:pt idx="9">
                  <c:v>0.0</c:v>
                </c:pt>
                <c:pt idx="10">
                  <c:v>0.0</c:v>
                </c:pt>
                <c:pt idx="11">
                  <c:v>4.0</c:v>
                </c:pt>
                <c:pt idx="12">
                  <c:v>0.0</c:v>
                </c:pt>
              </c:numCache>
            </c:numRef>
          </c:val>
          <c:smooth val="0"/>
        </c:ser>
        <c:ser>
          <c:idx val="39"/>
          <c:order val="39"/>
          <c:tx>
            <c:strRef>
              <c:f>Sheet4!$A$41</c:f>
              <c:strCache>
                <c:ptCount val="1"/>
                <c:pt idx="0">
                  <c:v>hartill</c:v>
                </c:pt>
              </c:strCache>
            </c:strRef>
          </c:tx>
          <c:spPr>
            <a:ln w="6175">
              <a:solidFill>
                <a:srgbClr val="8000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Sheet4!$B$41:$N$41</c:f>
              <c:numCache>
                <c:formatCode>General</c:formatCode>
                <c:ptCount val="13"/>
                <c:pt idx="0">
                  <c:v>0.0</c:v>
                </c:pt>
                <c:pt idx="1">
                  <c:v>0.0</c:v>
                </c:pt>
                <c:pt idx="2">
                  <c:v>2.0</c:v>
                </c:pt>
                <c:pt idx="3">
                  <c:v>0.0</c:v>
                </c:pt>
                <c:pt idx="4">
                  <c:v>0.0</c:v>
                </c:pt>
                <c:pt idx="5">
                  <c:v>0.0</c:v>
                </c:pt>
                <c:pt idx="6">
                  <c:v>0.0</c:v>
                </c:pt>
                <c:pt idx="7">
                  <c:v>0.0</c:v>
                </c:pt>
                <c:pt idx="8">
                  <c:v>0.0</c:v>
                </c:pt>
                <c:pt idx="9">
                  <c:v>0.0</c:v>
                </c:pt>
                <c:pt idx="10">
                  <c:v>0.0</c:v>
                </c:pt>
                <c:pt idx="11">
                  <c:v>0.0</c:v>
                </c:pt>
                <c:pt idx="12">
                  <c:v>0.0</c:v>
                </c:pt>
              </c:numCache>
            </c:numRef>
          </c:val>
          <c:smooth val="0"/>
        </c:ser>
        <c:ser>
          <c:idx val="40"/>
          <c:order val="40"/>
          <c:tx>
            <c:strRef>
              <c:f>Sheet4!$A$42</c:f>
              <c:strCache>
                <c:ptCount val="1"/>
                <c:pt idx="0">
                  <c:v>ianh</c:v>
                </c:pt>
              </c:strCache>
            </c:strRef>
          </c:tx>
          <c:spPr>
            <a:ln w="6175">
              <a:solidFill>
                <a:srgbClr val="0080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Sheet4!$B$42:$N$42</c:f>
              <c:numCache>
                <c:formatCode>General</c:formatCode>
                <c:ptCount val="13"/>
                <c:pt idx="0">
                  <c:v>0.0</c:v>
                </c:pt>
                <c:pt idx="1">
                  <c:v>0.0</c:v>
                </c:pt>
                <c:pt idx="2">
                  <c:v>0.0</c:v>
                </c:pt>
                <c:pt idx="3">
                  <c:v>0.0</c:v>
                </c:pt>
                <c:pt idx="4">
                  <c:v>0.0</c:v>
                </c:pt>
                <c:pt idx="5">
                  <c:v>70.0</c:v>
                </c:pt>
                <c:pt idx="6">
                  <c:v>124.0</c:v>
                </c:pt>
                <c:pt idx="7">
                  <c:v>12.0</c:v>
                </c:pt>
                <c:pt idx="8">
                  <c:v>5.0</c:v>
                </c:pt>
                <c:pt idx="9">
                  <c:v>9.0</c:v>
                </c:pt>
                <c:pt idx="10">
                  <c:v>4.0</c:v>
                </c:pt>
                <c:pt idx="11">
                  <c:v>0.0</c:v>
                </c:pt>
                <c:pt idx="12">
                  <c:v>0.0</c:v>
                </c:pt>
              </c:numCache>
            </c:numRef>
          </c:val>
          <c:smooth val="0"/>
        </c:ser>
        <c:ser>
          <c:idx val="41"/>
          <c:order val="41"/>
          <c:tx>
            <c:strRef>
              <c:f>Sheet4!$A$43</c:f>
              <c:strCache>
                <c:ptCount val="1"/>
                <c:pt idx="0">
                  <c:v>issac</c:v>
                </c:pt>
              </c:strCache>
            </c:strRef>
          </c:tx>
          <c:spPr>
            <a:ln w="6175">
              <a:solidFill>
                <a:srgbClr val="00008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Sheet4!$B$43:$N$43</c:f>
              <c:numCache>
                <c:formatCode>General</c:formatCode>
                <c:ptCount val="13"/>
                <c:pt idx="0">
                  <c:v>0.0</c:v>
                </c:pt>
                <c:pt idx="1">
                  <c:v>0.0</c:v>
                </c:pt>
                <c:pt idx="2">
                  <c:v>0.0</c:v>
                </c:pt>
                <c:pt idx="3">
                  <c:v>0.0</c:v>
                </c:pt>
                <c:pt idx="4">
                  <c:v>0.0</c:v>
                </c:pt>
                <c:pt idx="5">
                  <c:v>0.0</c:v>
                </c:pt>
                <c:pt idx="6">
                  <c:v>0.0</c:v>
                </c:pt>
                <c:pt idx="7">
                  <c:v>0.0</c:v>
                </c:pt>
                <c:pt idx="8">
                  <c:v>0.0</c:v>
                </c:pt>
                <c:pt idx="9">
                  <c:v>0.0</c:v>
                </c:pt>
                <c:pt idx="10">
                  <c:v>0.0</c:v>
                </c:pt>
                <c:pt idx="11">
                  <c:v>0.0</c:v>
                </c:pt>
                <c:pt idx="12">
                  <c:v>4.0</c:v>
                </c:pt>
              </c:numCache>
            </c:numRef>
          </c:val>
          <c:smooth val="0"/>
        </c:ser>
        <c:ser>
          <c:idx val="42"/>
          <c:order val="42"/>
          <c:tx>
            <c:strRef>
              <c:f>Sheet4!$A$44</c:f>
              <c:strCache>
                <c:ptCount val="1"/>
                <c:pt idx="0">
                  <c:v>ivn</c:v>
                </c:pt>
              </c:strCache>
            </c:strRef>
          </c:tx>
          <c:spPr>
            <a:ln w="6175">
              <a:solidFill>
                <a:srgbClr val="8080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Sheet4!$B$44:$N$44</c:f>
              <c:numCache>
                <c:formatCode>General</c:formatCode>
                <c:ptCount val="13"/>
                <c:pt idx="0">
                  <c:v>0.0</c:v>
                </c:pt>
                <c:pt idx="1">
                  <c:v>0.0</c:v>
                </c:pt>
                <c:pt idx="2">
                  <c:v>0.0</c:v>
                </c:pt>
                <c:pt idx="3">
                  <c:v>0.0</c:v>
                </c:pt>
                <c:pt idx="4">
                  <c:v>0.0</c:v>
                </c:pt>
                <c:pt idx="5">
                  <c:v>0.0</c:v>
                </c:pt>
                <c:pt idx="6">
                  <c:v>0.0</c:v>
                </c:pt>
                <c:pt idx="7">
                  <c:v>0.0</c:v>
                </c:pt>
                <c:pt idx="8">
                  <c:v>0.0</c:v>
                </c:pt>
                <c:pt idx="9">
                  <c:v>1.0</c:v>
                </c:pt>
                <c:pt idx="10">
                  <c:v>0.0</c:v>
                </c:pt>
                <c:pt idx="11">
                  <c:v>0.0</c:v>
                </c:pt>
                <c:pt idx="12">
                  <c:v>0.0</c:v>
                </c:pt>
              </c:numCache>
            </c:numRef>
          </c:val>
          <c:smooth val="0"/>
        </c:ser>
        <c:ser>
          <c:idx val="43"/>
          <c:order val="43"/>
          <c:tx>
            <c:strRef>
              <c:f>Sheet4!$A$45</c:f>
              <c:strCache>
                <c:ptCount val="1"/>
                <c:pt idx="0">
                  <c:v>jerenkrantz</c:v>
                </c:pt>
              </c:strCache>
            </c:strRef>
          </c:tx>
          <c:spPr>
            <a:ln w="6175">
              <a:solidFill>
                <a:srgbClr val="80008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Sheet4!$B$45:$N$45</c:f>
              <c:numCache>
                <c:formatCode>General</c:formatCode>
                <c:ptCount val="13"/>
                <c:pt idx="0">
                  <c:v>0.0</c:v>
                </c:pt>
                <c:pt idx="1">
                  <c:v>0.0</c:v>
                </c:pt>
                <c:pt idx="2">
                  <c:v>0.0</c:v>
                </c:pt>
                <c:pt idx="3">
                  <c:v>0.0</c:v>
                </c:pt>
                <c:pt idx="4">
                  <c:v>0.0</c:v>
                </c:pt>
                <c:pt idx="5">
                  <c:v>205.0</c:v>
                </c:pt>
                <c:pt idx="6">
                  <c:v>408.0</c:v>
                </c:pt>
                <c:pt idx="7">
                  <c:v>126.0</c:v>
                </c:pt>
                <c:pt idx="8">
                  <c:v>128.0</c:v>
                </c:pt>
                <c:pt idx="9">
                  <c:v>162.0</c:v>
                </c:pt>
                <c:pt idx="10">
                  <c:v>20.0</c:v>
                </c:pt>
                <c:pt idx="11">
                  <c:v>46.0</c:v>
                </c:pt>
                <c:pt idx="12">
                  <c:v>2.0</c:v>
                </c:pt>
              </c:numCache>
            </c:numRef>
          </c:val>
          <c:smooth val="0"/>
        </c:ser>
        <c:ser>
          <c:idx val="44"/>
          <c:order val="44"/>
          <c:tx>
            <c:strRef>
              <c:f>Sheet4!$A$46</c:f>
              <c:strCache>
                <c:ptCount val="1"/>
                <c:pt idx="0">
                  <c:v>jfclere</c:v>
                </c:pt>
              </c:strCache>
            </c:strRef>
          </c:tx>
          <c:spPr>
            <a:ln w="6175">
              <a:solidFill>
                <a:srgbClr val="00808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Sheet4!$B$46:$N$46</c:f>
              <c:numCache>
                <c:formatCode>General</c:formatCode>
                <c:ptCount val="13"/>
                <c:pt idx="0">
                  <c:v>0.0</c:v>
                </c:pt>
                <c:pt idx="1">
                  <c:v>0.0</c:v>
                </c:pt>
                <c:pt idx="2">
                  <c:v>0.0</c:v>
                </c:pt>
                <c:pt idx="3">
                  <c:v>0.0</c:v>
                </c:pt>
                <c:pt idx="4">
                  <c:v>0.0</c:v>
                </c:pt>
                <c:pt idx="5">
                  <c:v>4.0</c:v>
                </c:pt>
                <c:pt idx="6">
                  <c:v>0.0</c:v>
                </c:pt>
                <c:pt idx="7">
                  <c:v>0.0</c:v>
                </c:pt>
                <c:pt idx="8">
                  <c:v>14.0</c:v>
                </c:pt>
                <c:pt idx="9">
                  <c:v>14.0</c:v>
                </c:pt>
                <c:pt idx="10">
                  <c:v>42.0</c:v>
                </c:pt>
                <c:pt idx="11">
                  <c:v>48.0</c:v>
                </c:pt>
                <c:pt idx="12">
                  <c:v>3.0</c:v>
                </c:pt>
              </c:numCache>
            </c:numRef>
          </c:val>
          <c:smooth val="0"/>
        </c:ser>
        <c:ser>
          <c:idx val="45"/>
          <c:order val="45"/>
          <c:tx>
            <c:strRef>
              <c:f>Sheet4!$A$47</c:f>
              <c:strCache>
                <c:ptCount val="1"/>
                <c:pt idx="0">
                  <c:v>jim</c:v>
                </c:pt>
              </c:strCache>
            </c:strRef>
          </c:tx>
          <c:spPr>
            <a:ln w="6175">
              <a:solidFill>
                <a:srgbClr val="C0C0C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Sheet4!$B$47:$N$47</c:f>
              <c:numCache>
                <c:formatCode>General</c:formatCode>
                <c:ptCount val="13"/>
                <c:pt idx="0">
                  <c:v>91.0</c:v>
                </c:pt>
                <c:pt idx="1">
                  <c:v>158.0</c:v>
                </c:pt>
                <c:pt idx="2">
                  <c:v>239.0</c:v>
                </c:pt>
                <c:pt idx="3">
                  <c:v>121.0</c:v>
                </c:pt>
                <c:pt idx="4">
                  <c:v>100.0</c:v>
                </c:pt>
                <c:pt idx="5">
                  <c:v>72.0</c:v>
                </c:pt>
                <c:pt idx="6">
                  <c:v>154.0</c:v>
                </c:pt>
                <c:pt idx="7">
                  <c:v>79.0</c:v>
                </c:pt>
                <c:pt idx="8">
                  <c:v>114.0</c:v>
                </c:pt>
                <c:pt idx="9">
                  <c:v>142.0</c:v>
                </c:pt>
                <c:pt idx="10">
                  <c:v>198.0</c:v>
                </c:pt>
                <c:pt idx="11">
                  <c:v>427.0</c:v>
                </c:pt>
                <c:pt idx="12">
                  <c:v>235.0</c:v>
                </c:pt>
              </c:numCache>
            </c:numRef>
          </c:val>
          <c:smooth val="0"/>
        </c:ser>
        <c:ser>
          <c:idx val="46"/>
          <c:order val="46"/>
          <c:tx>
            <c:strRef>
              <c:f>Sheet4!$A$48</c:f>
              <c:strCache>
                <c:ptCount val="1"/>
                <c:pt idx="0">
                  <c:v>jimw</c:v>
                </c:pt>
              </c:strCache>
            </c:strRef>
          </c:tx>
          <c:spPr>
            <a:ln w="6175">
              <a:solidFill>
                <a:srgbClr val="80808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Sheet4!$B$48:$N$48</c:f>
              <c:numCache>
                <c:formatCode>General</c:formatCode>
                <c:ptCount val="13"/>
                <c:pt idx="0">
                  <c:v>0.0</c:v>
                </c:pt>
                <c:pt idx="1">
                  <c:v>0.0</c:v>
                </c:pt>
                <c:pt idx="2">
                  <c:v>0.0</c:v>
                </c:pt>
                <c:pt idx="3">
                  <c:v>0.0</c:v>
                </c:pt>
                <c:pt idx="4">
                  <c:v>4.0</c:v>
                </c:pt>
                <c:pt idx="5">
                  <c:v>3.0</c:v>
                </c:pt>
                <c:pt idx="6">
                  <c:v>2.0</c:v>
                </c:pt>
                <c:pt idx="7">
                  <c:v>0.0</c:v>
                </c:pt>
                <c:pt idx="8">
                  <c:v>0.0</c:v>
                </c:pt>
                <c:pt idx="9">
                  <c:v>0.0</c:v>
                </c:pt>
                <c:pt idx="10">
                  <c:v>0.0</c:v>
                </c:pt>
                <c:pt idx="11">
                  <c:v>0.0</c:v>
                </c:pt>
                <c:pt idx="12">
                  <c:v>0.0</c:v>
                </c:pt>
              </c:numCache>
            </c:numRef>
          </c:val>
          <c:smooth val="0"/>
        </c:ser>
        <c:ser>
          <c:idx val="47"/>
          <c:order val="47"/>
          <c:tx>
            <c:strRef>
              <c:f>Sheet4!$A$49</c:f>
              <c:strCache>
                <c:ptCount val="1"/>
                <c:pt idx="0">
                  <c:v>joes</c:v>
                </c:pt>
              </c:strCache>
            </c:strRef>
          </c:tx>
          <c:spPr>
            <a:ln w="6175">
              <a:solidFill>
                <a:srgbClr val="9999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Sheet4!$B$49:$N$49</c:f>
              <c:numCache>
                <c:formatCode>General</c:formatCode>
                <c:ptCount val="13"/>
                <c:pt idx="0">
                  <c:v>0.0</c:v>
                </c:pt>
                <c:pt idx="1">
                  <c:v>0.0</c:v>
                </c:pt>
                <c:pt idx="2">
                  <c:v>0.0</c:v>
                </c:pt>
                <c:pt idx="3">
                  <c:v>0.0</c:v>
                </c:pt>
                <c:pt idx="4">
                  <c:v>0.0</c:v>
                </c:pt>
                <c:pt idx="5">
                  <c:v>0.0</c:v>
                </c:pt>
                <c:pt idx="6">
                  <c:v>1.0</c:v>
                </c:pt>
                <c:pt idx="7">
                  <c:v>12.0</c:v>
                </c:pt>
                <c:pt idx="8">
                  <c:v>16.0</c:v>
                </c:pt>
                <c:pt idx="9">
                  <c:v>47.0</c:v>
                </c:pt>
                <c:pt idx="10">
                  <c:v>32.0</c:v>
                </c:pt>
                <c:pt idx="11">
                  <c:v>0.0</c:v>
                </c:pt>
                <c:pt idx="12">
                  <c:v>0.0</c:v>
                </c:pt>
              </c:numCache>
            </c:numRef>
          </c:val>
          <c:smooth val="0"/>
        </c:ser>
        <c:ser>
          <c:idx val="48"/>
          <c:order val="48"/>
          <c:tx>
            <c:strRef>
              <c:f>Sheet4!$A$50</c:f>
              <c:strCache>
                <c:ptCount val="1"/>
                <c:pt idx="0">
                  <c:v>jorton</c:v>
                </c:pt>
              </c:strCache>
            </c:strRef>
          </c:tx>
          <c:spPr>
            <a:ln w="6175">
              <a:solidFill>
                <a:srgbClr val="993366"/>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Sheet4!$B$50:$N$50</c:f>
              <c:numCache>
                <c:formatCode>General</c:formatCode>
                <c:ptCount val="13"/>
                <c:pt idx="0">
                  <c:v>0.0</c:v>
                </c:pt>
                <c:pt idx="1">
                  <c:v>0.0</c:v>
                </c:pt>
                <c:pt idx="2">
                  <c:v>0.0</c:v>
                </c:pt>
                <c:pt idx="3">
                  <c:v>0.0</c:v>
                </c:pt>
                <c:pt idx="4">
                  <c:v>28.0</c:v>
                </c:pt>
                <c:pt idx="5">
                  <c:v>2.0</c:v>
                </c:pt>
                <c:pt idx="6">
                  <c:v>6.0</c:v>
                </c:pt>
                <c:pt idx="7">
                  <c:v>59.0</c:v>
                </c:pt>
                <c:pt idx="8">
                  <c:v>312.0</c:v>
                </c:pt>
                <c:pt idx="9">
                  <c:v>239.0</c:v>
                </c:pt>
                <c:pt idx="10">
                  <c:v>50.0</c:v>
                </c:pt>
                <c:pt idx="11">
                  <c:v>92.0</c:v>
                </c:pt>
                <c:pt idx="12">
                  <c:v>49.0</c:v>
                </c:pt>
              </c:numCache>
            </c:numRef>
          </c:val>
          <c:smooth val="0"/>
        </c:ser>
        <c:ser>
          <c:idx val="49"/>
          <c:order val="49"/>
          <c:tx>
            <c:strRef>
              <c:f>Sheet4!$A$51</c:f>
              <c:strCache>
                <c:ptCount val="1"/>
                <c:pt idx="0">
                  <c:v>jsl</c:v>
                </c:pt>
              </c:strCache>
            </c:strRef>
          </c:tx>
          <c:spPr>
            <a:ln w="6175">
              <a:solidFill>
                <a:srgbClr val="FFFFCC"/>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Sheet4!$B$51:$N$51</c:f>
              <c:numCache>
                <c:formatCode>General</c:formatCode>
                <c:ptCount val="13"/>
                <c:pt idx="0">
                  <c:v>0.0</c:v>
                </c:pt>
                <c:pt idx="1">
                  <c:v>0.0</c:v>
                </c:pt>
                <c:pt idx="2">
                  <c:v>0.0</c:v>
                </c:pt>
                <c:pt idx="3">
                  <c:v>0.0</c:v>
                </c:pt>
                <c:pt idx="4">
                  <c:v>0.0</c:v>
                </c:pt>
                <c:pt idx="5">
                  <c:v>11.0</c:v>
                </c:pt>
                <c:pt idx="6">
                  <c:v>1.0</c:v>
                </c:pt>
                <c:pt idx="7">
                  <c:v>34.0</c:v>
                </c:pt>
                <c:pt idx="8">
                  <c:v>2.0</c:v>
                </c:pt>
                <c:pt idx="9">
                  <c:v>15.0</c:v>
                </c:pt>
                <c:pt idx="10">
                  <c:v>2.0</c:v>
                </c:pt>
                <c:pt idx="11">
                  <c:v>16.0</c:v>
                </c:pt>
                <c:pt idx="12">
                  <c:v>5.0</c:v>
                </c:pt>
              </c:numCache>
            </c:numRef>
          </c:val>
          <c:smooth val="0"/>
        </c:ser>
        <c:ser>
          <c:idx val="50"/>
          <c:order val="50"/>
          <c:tx>
            <c:strRef>
              <c:f>Sheet4!$A$52</c:f>
              <c:strCache>
                <c:ptCount val="1"/>
                <c:pt idx="0">
                  <c:v>jwoolley</c:v>
                </c:pt>
              </c:strCache>
            </c:strRef>
          </c:tx>
          <c:spPr>
            <a:ln w="6175">
              <a:solidFill>
                <a:srgbClr val="CCFF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Sheet4!$B$52:$N$52</c:f>
              <c:numCache>
                <c:formatCode>General</c:formatCode>
                <c:ptCount val="13"/>
                <c:pt idx="0">
                  <c:v>0.0</c:v>
                </c:pt>
                <c:pt idx="1">
                  <c:v>0.0</c:v>
                </c:pt>
                <c:pt idx="2">
                  <c:v>0.0</c:v>
                </c:pt>
                <c:pt idx="3">
                  <c:v>0.0</c:v>
                </c:pt>
                <c:pt idx="4">
                  <c:v>11.0</c:v>
                </c:pt>
                <c:pt idx="5">
                  <c:v>124.0</c:v>
                </c:pt>
                <c:pt idx="6">
                  <c:v>236.0</c:v>
                </c:pt>
                <c:pt idx="7">
                  <c:v>66.0</c:v>
                </c:pt>
                <c:pt idx="8">
                  <c:v>13.0</c:v>
                </c:pt>
                <c:pt idx="9">
                  <c:v>1.0</c:v>
                </c:pt>
                <c:pt idx="10">
                  <c:v>0.0</c:v>
                </c:pt>
                <c:pt idx="11">
                  <c:v>0.0</c:v>
                </c:pt>
                <c:pt idx="12">
                  <c:v>0.0</c:v>
                </c:pt>
              </c:numCache>
            </c:numRef>
          </c:val>
          <c:smooth val="0"/>
        </c:ser>
        <c:ser>
          <c:idx val="51"/>
          <c:order val="51"/>
          <c:tx>
            <c:strRef>
              <c:f>Sheet4!$A$53</c:f>
              <c:strCache>
                <c:ptCount val="1"/>
                <c:pt idx="0">
                  <c:v>kawai</c:v>
                </c:pt>
              </c:strCache>
            </c:strRef>
          </c:tx>
          <c:spPr>
            <a:ln w="6175">
              <a:solidFill>
                <a:srgbClr val="660066"/>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Sheet4!$B$53:$N$53</c:f>
              <c:numCache>
                <c:formatCode>General</c:formatCode>
                <c:ptCount val="13"/>
                <c:pt idx="0">
                  <c:v>0.0</c:v>
                </c:pt>
                <c:pt idx="1">
                  <c:v>0.0</c:v>
                </c:pt>
                <c:pt idx="2">
                  <c:v>0.0</c:v>
                </c:pt>
                <c:pt idx="3">
                  <c:v>0.0</c:v>
                </c:pt>
                <c:pt idx="4">
                  <c:v>0.0</c:v>
                </c:pt>
                <c:pt idx="5">
                  <c:v>0.0</c:v>
                </c:pt>
                <c:pt idx="6">
                  <c:v>0.0</c:v>
                </c:pt>
                <c:pt idx="7">
                  <c:v>0.0</c:v>
                </c:pt>
                <c:pt idx="8">
                  <c:v>29.0</c:v>
                </c:pt>
                <c:pt idx="9">
                  <c:v>29.0</c:v>
                </c:pt>
                <c:pt idx="10">
                  <c:v>22.0</c:v>
                </c:pt>
                <c:pt idx="11">
                  <c:v>4.0</c:v>
                </c:pt>
                <c:pt idx="12">
                  <c:v>18.0</c:v>
                </c:pt>
              </c:numCache>
            </c:numRef>
          </c:val>
          <c:smooth val="0"/>
        </c:ser>
        <c:ser>
          <c:idx val="52"/>
          <c:order val="52"/>
          <c:tx>
            <c:strRef>
              <c:f>Sheet4!$A$54</c:f>
              <c:strCache>
                <c:ptCount val="1"/>
                <c:pt idx="0">
                  <c:v>keith</c:v>
                </c:pt>
              </c:strCache>
            </c:strRef>
          </c:tx>
          <c:spPr>
            <a:ln w="6175">
              <a:solidFill>
                <a:srgbClr val="FF808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Sheet4!$B$54:$N$54</c:f>
              <c:numCache>
                <c:formatCode>General</c:formatCode>
                <c:ptCount val="13"/>
                <c:pt idx="0">
                  <c:v>0.0</c:v>
                </c:pt>
                <c:pt idx="1">
                  <c:v>0.0</c:v>
                </c:pt>
                <c:pt idx="2">
                  <c:v>0.0</c:v>
                </c:pt>
                <c:pt idx="3">
                  <c:v>0.0</c:v>
                </c:pt>
                <c:pt idx="4">
                  <c:v>12.0</c:v>
                </c:pt>
                <c:pt idx="5">
                  <c:v>2.0</c:v>
                </c:pt>
                <c:pt idx="6">
                  <c:v>0.0</c:v>
                </c:pt>
                <c:pt idx="7">
                  <c:v>0.0</c:v>
                </c:pt>
                <c:pt idx="8">
                  <c:v>0.0</c:v>
                </c:pt>
                <c:pt idx="9">
                  <c:v>0.0</c:v>
                </c:pt>
                <c:pt idx="10">
                  <c:v>0.0</c:v>
                </c:pt>
                <c:pt idx="11">
                  <c:v>0.0</c:v>
                </c:pt>
                <c:pt idx="12">
                  <c:v>0.0</c:v>
                </c:pt>
              </c:numCache>
            </c:numRef>
          </c:val>
          <c:smooth val="0"/>
        </c:ser>
        <c:ser>
          <c:idx val="53"/>
          <c:order val="53"/>
          <c:tx>
            <c:strRef>
              <c:f>Sheet4!$A$55</c:f>
              <c:strCache>
                <c:ptCount val="1"/>
                <c:pt idx="0">
                  <c:v>kess</c:v>
                </c:pt>
              </c:strCache>
            </c:strRef>
          </c:tx>
          <c:spPr>
            <a:ln w="6175">
              <a:solidFill>
                <a:srgbClr val="0066CC"/>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Sheet4!$B$55:$N$55</c:f>
              <c:numCache>
                <c:formatCode>General</c:formatCode>
                <c:ptCount val="13"/>
                <c:pt idx="0">
                  <c:v>0.0</c:v>
                </c:pt>
                <c:pt idx="1">
                  <c:v>0.0</c:v>
                </c:pt>
                <c:pt idx="2">
                  <c:v>0.0</c:v>
                </c:pt>
                <c:pt idx="3">
                  <c:v>0.0</c:v>
                </c:pt>
                <c:pt idx="4">
                  <c:v>0.0</c:v>
                </c:pt>
                <c:pt idx="5">
                  <c:v>0.0</c:v>
                </c:pt>
                <c:pt idx="6">
                  <c:v>110.0</c:v>
                </c:pt>
                <c:pt idx="7">
                  <c:v>137.0</c:v>
                </c:pt>
                <c:pt idx="8">
                  <c:v>89.0</c:v>
                </c:pt>
                <c:pt idx="9">
                  <c:v>49.0</c:v>
                </c:pt>
                <c:pt idx="10">
                  <c:v>12.0</c:v>
                </c:pt>
                <c:pt idx="11">
                  <c:v>18.0</c:v>
                </c:pt>
                <c:pt idx="12">
                  <c:v>0.0</c:v>
                </c:pt>
              </c:numCache>
            </c:numRef>
          </c:val>
          <c:smooth val="0"/>
        </c:ser>
        <c:ser>
          <c:idx val="54"/>
          <c:order val="54"/>
          <c:tx>
            <c:strRef>
              <c:f>Sheet4!$A$56</c:f>
              <c:strCache>
                <c:ptCount val="1"/>
                <c:pt idx="0">
                  <c:v>kevlo</c:v>
                </c:pt>
              </c:strCache>
            </c:strRef>
          </c:tx>
          <c:spPr>
            <a:ln w="6175">
              <a:solidFill>
                <a:srgbClr val="CCCCFF"/>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Sheet4!$B$56:$N$56</c:f>
              <c:numCache>
                <c:formatCode>General</c:formatCode>
                <c:ptCount val="13"/>
                <c:pt idx="0">
                  <c:v>0.0</c:v>
                </c:pt>
                <c:pt idx="1">
                  <c:v>0.0</c:v>
                </c:pt>
                <c:pt idx="2">
                  <c:v>0.0</c:v>
                </c:pt>
                <c:pt idx="3">
                  <c:v>0.0</c:v>
                </c:pt>
                <c:pt idx="4">
                  <c:v>2.0</c:v>
                </c:pt>
                <c:pt idx="5">
                  <c:v>2.0</c:v>
                </c:pt>
                <c:pt idx="6">
                  <c:v>0.0</c:v>
                </c:pt>
                <c:pt idx="7">
                  <c:v>0.0</c:v>
                </c:pt>
                <c:pt idx="8">
                  <c:v>0.0</c:v>
                </c:pt>
                <c:pt idx="9">
                  <c:v>0.0</c:v>
                </c:pt>
                <c:pt idx="10">
                  <c:v>0.0</c:v>
                </c:pt>
                <c:pt idx="11">
                  <c:v>0.0</c:v>
                </c:pt>
                <c:pt idx="12">
                  <c:v>0.0</c:v>
                </c:pt>
              </c:numCache>
            </c:numRef>
          </c:val>
          <c:smooth val="0"/>
        </c:ser>
        <c:ser>
          <c:idx val="55"/>
          <c:order val="55"/>
          <c:tx>
            <c:strRef>
              <c:f>Sheet4!$A$57</c:f>
              <c:strCache>
                <c:ptCount val="1"/>
                <c:pt idx="0">
                  <c:v>lars</c:v>
                </c:pt>
              </c:strCache>
            </c:strRef>
          </c:tx>
          <c:spPr>
            <a:ln w="6175">
              <a:solidFill>
                <a:srgbClr val="00008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Sheet4!$B$57:$N$57</c:f>
              <c:numCache>
                <c:formatCode>General</c:formatCode>
                <c:ptCount val="13"/>
                <c:pt idx="0">
                  <c:v>0.0</c:v>
                </c:pt>
                <c:pt idx="1">
                  <c:v>18.0</c:v>
                </c:pt>
                <c:pt idx="2">
                  <c:v>59.0</c:v>
                </c:pt>
                <c:pt idx="3">
                  <c:v>83.0</c:v>
                </c:pt>
                <c:pt idx="4">
                  <c:v>21.0</c:v>
                </c:pt>
                <c:pt idx="5">
                  <c:v>22.0</c:v>
                </c:pt>
                <c:pt idx="6">
                  <c:v>38.0</c:v>
                </c:pt>
                <c:pt idx="7">
                  <c:v>9.0</c:v>
                </c:pt>
                <c:pt idx="8">
                  <c:v>4.0</c:v>
                </c:pt>
                <c:pt idx="9">
                  <c:v>1.0</c:v>
                </c:pt>
                <c:pt idx="10">
                  <c:v>0.0</c:v>
                </c:pt>
                <c:pt idx="11">
                  <c:v>1.0</c:v>
                </c:pt>
                <c:pt idx="12">
                  <c:v>3.0</c:v>
                </c:pt>
              </c:numCache>
            </c:numRef>
          </c:val>
          <c:smooth val="0"/>
        </c:ser>
        <c:ser>
          <c:idx val="56"/>
          <c:order val="56"/>
          <c:tx>
            <c:strRef>
              <c:f>Sheet4!$A$58</c:f>
              <c:strCache>
                <c:ptCount val="1"/>
                <c:pt idx="0">
                  <c:v>maczniak</c:v>
                </c:pt>
              </c:strCache>
            </c:strRef>
          </c:tx>
          <c:spPr>
            <a:ln w="6175">
              <a:solidFill>
                <a:srgbClr val="FF00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Sheet4!$B$58:$N$58</c:f>
              <c:numCache>
                <c:formatCode>General</c:formatCode>
                <c:ptCount val="13"/>
                <c:pt idx="0">
                  <c:v>0.0</c:v>
                </c:pt>
                <c:pt idx="1">
                  <c:v>0.0</c:v>
                </c:pt>
                <c:pt idx="2">
                  <c:v>0.0</c:v>
                </c:pt>
                <c:pt idx="3">
                  <c:v>0.0</c:v>
                </c:pt>
                <c:pt idx="4">
                  <c:v>0.0</c:v>
                </c:pt>
                <c:pt idx="5">
                  <c:v>0.0</c:v>
                </c:pt>
                <c:pt idx="6">
                  <c:v>0.0</c:v>
                </c:pt>
                <c:pt idx="7">
                  <c:v>0.0</c:v>
                </c:pt>
                <c:pt idx="8">
                  <c:v>9.0</c:v>
                </c:pt>
                <c:pt idx="9">
                  <c:v>0.0</c:v>
                </c:pt>
                <c:pt idx="10">
                  <c:v>0.0</c:v>
                </c:pt>
                <c:pt idx="11">
                  <c:v>0.0</c:v>
                </c:pt>
                <c:pt idx="12">
                  <c:v>0.0</c:v>
                </c:pt>
              </c:numCache>
            </c:numRef>
          </c:val>
          <c:smooth val="0"/>
        </c:ser>
        <c:ser>
          <c:idx val="57"/>
          <c:order val="57"/>
          <c:tx>
            <c:strRef>
              <c:f>Sheet4!$A$59</c:f>
              <c:strCache>
                <c:ptCount val="1"/>
                <c:pt idx="0">
                  <c:v>madhum</c:v>
                </c:pt>
              </c:strCache>
            </c:strRef>
          </c:tx>
          <c:spPr>
            <a:ln w="6175">
              <a:solidFill>
                <a:srgbClr val="FFFF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Sheet4!$B$59:$N$59</c:f>
              <c:numCache>
                <c:formatCode>General</c:formatCode>
                <c:ptCount val="13"/>
                <c:pt idx="0">
                  <c:v>0.0</c:v>
                </c:pt>
                <c:pt idx="1">
                  <c:v>0.0</c:v>
                </c:pt>
                <c:pt idx="2">
                  <c:v>0.0</c:v>
                </c:pt>
                <c:pt idx="3">
                  <c:v>0.0</c:v>
                </c:pt>
                <c:pt idx="4">
                  <c:v>0.0</c:v>
                </c:pt>
                <c:pt idx="5">
                  <c:v>16.0</c:v>
                </c:pt>
                <c:pt idx="6">
                  <c:v>12.0</c:v>
                </c:pt>
                <c:pt idx="7">
                  <c:v>15.0</c:v>
                </c:pt>
                <c:pt idx="8">
                  <c:v>31.0</c:v>
                </c:pt>
                <c:pt idx="9">
                  <c:v>0.0</c:v>
                </c:pt>
                <c:pt idx="10">
                  <c:v>0.0</c:v>
                </c:pt>
                <c:pt idx="11">
                  <c:v>0.0</c:v>
                </c:pt>
                <c:pt idx="12">
                  <c:v>0.0</c:v>
                </c:pt>
              </c:numCache>
            </c:numRef>
          </c:val>
          <c:smooth val="0"/>
        </c:ser>
        <c:ser>
          <c:idx val="58"/>
          <c:order val="58"/>
          <c:tx>
            <c:strRef>
              <c:f>Sheet4!$A$60</c:f>
              <c:strCache>
                <c:ptCount val="1"/>
                <c:pt idx="0">
                  <c:v>mads</c:v>
                </c:pt>
              </c:strCache>
            </c:strRef>
          </c:tx>
          <c:spPr>
            <a:ln w="6175">
              <a:solidFill>
                <a:srgbClr val="00FF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Sheet4!$B$60:$N$60</c:f>
              <c:numCache>
                <c:formatCode>General</c:formatCode>
                <c:ptCount val="13"/>
                <c:pt idx="0">
                  <c:v>0.0</c:v>
                </c:pt>
                <c:pt idx="1">
                  <c:v>0.0</c:v>
                </c:pt>
                <c:pt idx="2">
                  <c:v>0.0</c:v>
                </c:pt>
                <c:pt idx="3">
                  <c:v>0.0</c:v>
                </c:pt>
                <c:pt idx="4">
                  <c:v>0.0</c:v>
                </c:pt>
                <c:pt idx="5">
                  <c:v>0.0</c:v>
                </c:pt>
                <c:pt idx="6">
                  <c:v>0.0</c:v>
                </c:pt>
                <c:pt idx="7">
                  <c:v>11.0</c:v>
                </c:pt>
                <c:pt idx="8">
                  <c:v>6.0</c:v>
                </c:pt>
                <c:pt idx="9">
                  <c:v>0.0</c:v>
                </c:pt>
                <c:pt idx="10">
                  <c:v>0.0</c:v>
                </c:pt>
                <c:pt idx="11">
                  <c:v>0.0</c:v>
                </c:pt>
                <c:pt idx="12">
                  <c:v>0.0</c:v>
                </c:pt>
              </c:numCache>
            </c:numRef>
          </c:val>
          <c:smooth val="0"/>
        </c:ser>
        <c:ser>
          <c:idx val="59"/>
          <c:order val="59"/>
          <c:tx>
            <c:strRef>
              <c:f>Sheet4!$A$61</c:f>
              <c:strCache>
                <c:ptCount val="1"/>
                <c:pt idx="0">
                  <c:v>manoj</c:v>
                </c:pt>
              </c:strCache>
            </c:strRef>
          </c:tx>
          <c:spPr>
            <a:ln w="6175">
              <a:solidFill>
                <a:srgbClr val="80008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Sheet4!$B$61:$N$61</c:f>
              <c:numCache>
                <c:formatCode>General</c:formatCode>
                <c:ptCount val="13"/>
                <c:pt idx="0">
                  <c:v>0.0</c:v>
                </c:pt>
                <c:pt idx="1">
                  <c:v>0.0</c:v>
                </c:pt>
                <c:pt idx="2">
                  <c:v>25.0</c:v>
                </c:pt>
                <c:pt idx="3">
                  <c:v>350.0</c:v>
                </c:pt>
                <c:pt idx="4">
                  <c:v>43.0</c:v>
                </c:pt>
                <c:pt idx="5">
                  <c:v>0.0</c:v>
                </c:pt>
                <c:pt idx="6">
                  <c:v>0.0</c:v>
                </c:pt>
                <c:pt idx="7">
                  <c:v>0.0</c:v>
                </c:pt>
                <c:pt idx="8">
                  <c:v>0.0</c:v>
                </c:pt>
                <c:pt idx="9">
                  <c:v>0.0</c:v>
                </c:pt>
                <c:pt idx="10">
                  <c:v>0.0</c:v>
                </c:pt>
                <c:pt idx="11">
                  <c:v>0.0</c:v>
                </c:pt>
                <c:pt idx="12">
                  <c:v>0.0</c:v>
                </c:pt>
              </c:numCache>
            </c:numRef>
          </c:val>
          <c:smooth val="0"/>
        </c:ser>
        <c:ser>
          <c:idx val="60"/>
          <c:order val="60"/>
          <c:tx>
            <c:strRef>
              <c:f>Sheet4!$A$62</c:f>
              <c:strCache>
                <c:ptCount val="1"/>
                <c:pt idx="0">
                  <c:v>marcs</c:v>
                </c:pt>
              </c:strCache>
            </c:strRef>
          </c:tx>
          <c:spPr>
            <a:ln w="6175">
              <a:solidFill>
                <a:srgbClr val="8000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Sheet4!$B$62:$N$62</c:f>
              <c:numCache>
                <c:formatCode>General</c:formatCode>
                <c:ptCount val="13"/>
                <c:pt idx="0">
                  <c:v>0.0</c:v>
                </c:pt>
                <c:pt idx="1">
                  <c:v>261.0</c:v>
                </c:pt>
                <c:pt idx="2">
                  <c:v>170.0</c:v>
                </c:pt>
                <c:pt idx="3">
                  <c:v>12.0</c:v>
                </c:pt>
                <c:pt idx="4">
                  <c:v>13.0</c:v>
                </c:pt>
                <c:pt idx="5">
                  <c:v>7.0</c:v>
                </c:pt>
                <c:pt idx="6">
                  <c:v>2.0</c:v>
                </c:pt>
                <c:pt idx="7">
                  <c:v>0.0</c:v>
                </c:pt>
                <c:pt idx="8">
                  <c:v>0.0</c:v>
                </c:pt>
                <c:pt idx="9">
                  <c:v>0.0</c:v>
                </c:pt>
                <c:pt idx="10">
                  <c:v>0.0</c:v>
                </c:pt>
                <c:pt idx="11">
                  <c:v>0.0</c:v>
                </c:pt>
                <c:pt idx="12">
                  <c:v>0.0</c:v>
                </c:pt>
              </c:numCache>
            </c:numRef>
          </c:val>
          <c:smooth val="0"/>
        </c:ser>
        <c:ser>
          <c:idx val="61"/>
          <c:order val="61"/>
          <c:tx>
            <c:strRef>
              <c:f>Sheet4!$A$63</c:f>
              <c:strCache>
                <c:ptCount val="1"/>
                <c:pt idx="0">
                  <c:v>martin</c:v>
                </c:pt>
              </c:strCache>
            </c:strRef>
          </c:tx>
          <c:spPr>
            <a:ln w="6175">
              <a:solidFill>
                <a:srgbClr val="00808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Sheet4!$B$63:$N$63</c:f>
              <c:numCache>
                <c:formatCode>General</c:formatCode>
                <c:ptCount val="13"/>
                <c:pt idx="0">
                  <c:v>0.0</c:v>
                </c:pt>
                <c:pt idx="1">
                  <c:v>76.0</c:v>
                </c:pt>
                <c:pt idx="2">
                  <c:v>249.0</c:v>
                </c:pt>
                <c:pt idx="3">
                  <c:v>196.0</c:v>
                </c:pt>
                <c:pt idx="4">
                  <c:v>82.0</c:v>
                </c:pt>
                <c:pt idx="5">
                  <c:v>194.0</c:v>
                </c:pt>
                <c:pt idx="6">
                  <c:v>108.0</c:v>
                </c:pt>
                <c:pt idx="7">
                  <c:v>73.0</c:v>
                </c:pt>
                <c:pt idx="8">
                  <c:v>28.0</c:v>
                </c:pt>
                <c:pt idx="9">
                  <c:v>27.0</c:v>
                </c:pt>
                <c:pt idx="10">
                  <c:v>9.0</c:v>
                </c:pt>
                <c:pt idx="11">
                  <c:v>27.0</c:v>
                </c:pt>
                <c:pt idx="12">
                  <c:v>13.0</c:v>
                </c:pt>
              </c:numCache>
            </c:numRef>
          </c:val>
          <c:smooth val="0"/>
        </c:ser>
        <c:ser>
          <c:idx val="62"/>
          <c:order val="62"/>
          <c:tx>
            <c:strRef>
              <c:f>Sheet4!$A$64</c:f>
              <c:strCache>
                <c:ptCount val="1"/>
                <c:pt idx="0">
                  <c:v>maxime</c:v>
                </c:pt>
              </c:strCache>
            </c:strRef>
          </c:tx>
          <c:spPr>
            <a:ln w="6175">
              <a:solidFill>
                <a:srgbClr val="0000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Sheet4!$B$64:$N$64</c:f>
              <c:numCache>
                <c:formatCode>General</c:formatCode>
                <c:ptCount val="13"/>
                <c:pt idx="0">
                  <c:v>0.0</c:v>
                </c:pt>
                <c:pt idx="1">
                  <c:v>0.0</c:v>
                </c:pt>
                <c:pt idx="2">
                  <c:v>0.0</c:v>
                </c:pt>
                <c:pt idx="3">
                  <c:v>0.0</c:v>
                </c:pt>
                <c:pt idx="4">
                  <c:v>0.0</c:v>
                </c:pt>
                <c:pt idx="5">
                  <c:v>0.0</c:v>
                </c:pt>
                <c:pt idx="6">
                  <c:v>0.0</c:v>
                </c:pt>
                <c:pt idx="7">
                  <c:v>0.0</c:v>
                </c:pt>
                <c:pt idx="8">
                  <c:v>0.0</c:v>
                </c:pt>
                <c:pt idx="9">
                  <c:v>53.0</c:v>
                </c:pt>
                <c:pt idx="10">
                  <c:v>17.0</c:v>
                </c:pt>
                <c:pt idx="11">
                  <c:v>0.0</c:v>
                </c:pt>
                <c:pt idx="12">
                  <c:v>0.0</c:v>
                </c:pt>
              </c:numCache>
            </c:numRef>
          </c:val>
          <c:smooth val="0"/>
        </c:ser>
        <c:ser>
          <c:idx val="63"/>
          <c:order val="63"/>
          <c:tx>
            <c:strRef>
              <c:f>Sheet4!$A$65</c:f>
              <c:strCache>
                <c:ptCount val="1"/>
                <c:pt idx="0">
                  <c:v>mccreedy</c:v>
                </c:pt>
              </c:strCache>
            </c:strRef>
          </c:tx>
          <c:spPr>
            <a:ln w="6175">
              <a:solidFill>
                <a:srgbClr val="00CC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Sheet4!$B$65:$N$65</c:f>
              <c:numCache>
                <c:formatCode>General</c:formatCode>
                <c:ptCount val="13"/>
                <c:pt idx="0">
                  <c:v>0.0</c:v>
                </c:pt>
                <c:pt idx="1">
                  <c:v>0.0</c:v>
                </c:pt>
                <c:pt idx="2">
                  <c:v>0.0</c:v>
                </c:pt>
                <c:pt idx="3">
                  <c:v>1.0</c:v>
                </c:pt>
                <c:pt idx="4">
                  <c:v>1.0</c:v>
                </c:pt>
                <c:pt idx="5">
                  <c:v>6.0</c:v>
                </c:pt>
                <c:pt idx="6">
                  <c:v>29.0</c:v>
                </c:pt>
                <c:pt idx="7">
                  <c:v>2.0</c:v>
                </c:pt>
                <c:pt idx="8">
                  <c:v>7.0</c:v>
                </c:pt>
                <c:pt idx="9">
                  <c:v>3.0</c:v>
                </c:pt>
                <c:pt idx="10">
                  <c:v>3.0</c:v>
                </c:pt>
                <c:pt idx="11">
                  <c:v>1.0</c:v>
                </c:pt>
                <c:pt idx="12">
                  <c:v>0.0</c:v>
                </c:pt>
              </c:numCache>
            </c:numRef>
          </c:val>
          <c:smooth val="0"/>
        </c:ser>
        <c:ser>
          <c:idx val="64"/>
          <c:order val="64"/>
          <c:tx>
            <c:strRef>
              <c:f>Sheet4!$A$66</c:f>
              <c:strCache>
                <c:ptCount val="1"/>
                <c:pt idx="0">
                  <c:v>minfrin</c:v>
                </c:pt>
              </c:strCache>
            </c:strRef>
          </c:tx>
          <c:spPr>
            <a:ln w="6175">
              <a:solidFill>
                <a:srgbClr val="CCFF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Sheet4!$B$66:$N$66</c:f>
              <c:numCache>
                <c:formatCode>General</c:formatCode>
                <c:ptCount val="13"/>
                <c:pt idx="0">
                  <c:v>0.0</c:v>
                </c:pt>
                <c:pt idx="1">
                  <c:v>0.0</c:v>
                </c:pt>
                <c:pt idx="2">
                  <c:v>0.0</c:v>
                </c:pt>
                <c:pt idx="3">
                  <c:v>4.0</c:v>
                </c:pt>
                <c:pt idx="4">
                  <c:v>1.0</c:v>
                </c:pt>
                <c:pt idx="5">
                  <c:v>120.0</c:v>
                </c:pt>
                <c:pt idx="6">
                  <c:v>61.0</c:v>
                </c:pt>
                <c:pt idx="7">
                  <c:v>39.0</c:v>
                </c:pt>
                <c:pt idx="8">
                  <c:v>103.0</c:v>
                </c:pt>
                <c:pt idx="9">
                  <c:v>24.0</c:v>
                </c:pt>
                <c:pt idx="10">
                  <c:v>48.0</c:v>
                </c:pt>
                <c:pt idx="11">
                  <c:v>14.0</c:v>
                </c:pt>
                <c:pt idx="12">
                  <c:v>34.0</c:v>
                </c:pt>
              </c:numCache>
            </c:numRef>
          </c:val>
          <c:smooth val="0"/>
        </c:ser>
        <c:ser>
          <c:idx val="65"/>
          <c:order val="65"/>
          <c:tx>
            <c:strRef>
              <c:f>Sheet4!$A$67</c:f>
              <c:strCache>
                <c:ptCount val="1"/>
                <c:pt idx="0">
                  <c:v>mjc</c:v>
                </c:pt>
              </c:strCache>
            </c:strRef>
          </c:tx>
          <c:spPr>
            <a:ln w="6175">
              <a:solidFill>
                <a:srgbClr val="CCFFCC"/>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Sheet4!$B$67:$N$67</c:f>
              <c:numCache>
                <c:formatCode>General</c:formatCode>
                <c:ptCount val="13"/>
                <c:pt idx="0">
                  <c:v>72.0</c:v>
                </c:pt>
                <c:pt idx="1">
                  <c:v>8.0</c:v>
                </c:pt>
                <c:pt idx="2">
                  <c:v>18.0</c:v>
                </c:pt>
                <c:pt idx="3">
                  <c:v>3.0</c:v>
                </c:pt>
                <c:pt idx="4">
                  <c:v>24.0</c:v>
                </c:pt>
                <c:pt idx="5">
                  <c:v>17.0</c:v>
                </c:pt>
                <c:pt idx="6">
                  <c:v>16.0</c:v>
                </c:pt>
                <c:pt idx="7">
                  <c:v>7.0</c:v>
                </c:pt>
                <c:pt idx="8">
                  <c:v>5.0</c:v>
                </c:pt>
                <c:pt idx="9">
                  <c:v>26.0</c:v>
                </c:pt>
                <c:pt idx="10">
                  <c:v>24.0</c:v>
                </c:pt>
                <c:pt idx="11">
                  <c:v>17.0</c:v>
                </c:pt>
                <c:pt idx="12">
                  <c:v>6.0</c:v>
                </c:pt>
              </c:numCache>
            </c:numRef>
          </c:val>
          <c:smooth val="0"/>
        </c:ser>
        <c:ser>
          <c:idx val="66"/>
          <c:order val="66"/>
          <c:tx>
            <c:strRef>
              <c:f>Sheet4!$A$68</c:f>
              <c:strCache>
                <c:ptCount val="1"/>
                <c:pt idx="0">
                  <c:v>mturk</c:v>
                </c:pt>
              </c:strCache>
            </c:strRef>
          </c:tx>
          <c:spPr>
            <a:ln w="6175">
              <a:solidFill>
                <a:srgbClr val="FFFF99"/>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Sheet4!$B$68:$N$68</c:f>
              <c:numCache>
                <c:formatCode>General</c:formatCode>
                <c:ptCount val="13"/>
                <c:pt idx="0">
                  <c:v>0.0</c:v>
                </c:pt>
                <c:pt idx="1">
                  <c:v>0.0</c:v>
                </c:pt>
                <c:pt idx="2">
                  <c:v>0.0</c:v>
                </c:pt>
                <c:pt idx="3">
                  <c:v>0.0</c:v>
                </c:pt>
                <c:pt idx="4">
                  <c:v>0.0</c:v>
                </c:pt>
                <c:pt idx="5">
                  <c:v>17.0</c:v>
                </c:pt>
                <c:pt idx="6">
                  <c:v>5.0</c:v>
                </c:pt>
                <c:pt idx="7">
                  <c:v>2.0</c:v>
                </c:pt>
                <c:pt idx="8">
                  <c:v>106.0</c:v>
                </c:pt>
                <c:pt idx="9">
                  <c:v>23.0</c:v>
                </c:pt>
                <c:pt idx="10">
                  <c:v>58.0</c:v>
                </c:pt>
                <c:pt idx="11">
                  <c:v>22.0</c:v>
                </c:pt>
                <c:pt idx="12">
                  <c:v>1.0</c:v>
                </c:pt>
              </c:numCache>
            </c:numRef>
          </c:val>
          <c:smooth val="0"/>
        </c:ser>
        <c:ser>
          <c:idx val="67"/>
          <c:order val="67"/>
          <c:tx>
            <c:strRef>
              <c:f>Sheet4!$A$69</c:f>
              <c:strCache>
                <c:ptCount val="1"/>
                <c:pt idx="0">
                  <c:v>nd</c:v>
                </c:pt>
              </c:strCache>
            </c:strRef>
          </c:tx>
          <c:spPr>
            <a:ln w="18524">
              <a:solidFill>
                <a:srgbClr val="FF000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Sheet4!$B$69:$N$69</c:f>
              <c:numCache>
                <c:formatCode>General</c:formatCode>
                <c:ptCount val="13"/>
                <c:pt idx="0">
                  <c:v>0.0</c:v>
                </c:pt>
                <c:pt idx="1">
                  <c:v>0.0</c:v>
                </c:pt>
                <c:pt idx="2">
                  <c:v>0.0</c:v>
                </c:pt>
                <c:pt idx="3">
                  <c:v>0.0</c:v>
                </c:pt>
                <c:pt idx="4">
                  <c:v>0.0</c:v>
                </c:pt>
                <c:pt idx="5">
                  <c:v>0.0</c:v>
                </c:pt>
                <c:pt idx="6">
                  <c:v>281.0</c:v>
                </c:pt>
                <c:pt idx="7">
                  <c:v>926.0</c:v>
                </c:pt>
                <c:pt idx="8">
                  <c:v>1099.0</c:v>
                </c:pt>
                <c:pt idx="9">
                  <c:v>432.0</c:v>
                </c:pt>
                <c:pt idx="10">
                  <c:v>161.0</c:v>
                </c:pt>
                <c:pt idx="11">
                  <c:v>102.0</c:v>
                </c:pt>
                <c:pt idx="12">
                  <c:v>178.0</c:v>
                </c:pt>
              </c:numCache>
            </c:numRef>
          </c:val>
          <c:smooth val="0"/>
        </c:ser>
        <c:ser>
          <c:idx val="68"/>
          <c:order val="68"/>
          <c:tx>
            <c:strRef>
              <c:f>Sheet4!$A$70</c:f>
              <c:strCache>
                <c:ptCount val="1"/>
                <c:pt idx="0">
                  <c:v>nikke</c:v>
                </c:pt>
              </c:strCache>
            </c:strRef>
          </c:tx>
          <c:spPr>
            <a:ln w="6175">
              <a:solidFill>
                <a:srgbClr val="FF99CC"/>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Sheet4!$B$70:$N$70</c:f>
              <c:numCache>
                <c:formatCode>General</c:formatCode>
                <c:ptCount val="13"/>
                <c:pt idx="0">
                  <c:v>0.0</c:v>
                </c:pt>
                <c:pt idx="1">
                  <c:v>0.0</c:v>
                </c:pt>
                <c:pt idx="2">
                  <c:v>0.0</c:v>
                </c:pt>
                <c:pt idx="3">
                  <c:v>0.0</c:v>
                </c:pt>
                <c:pt idx="4">
                  <c:v>0.0</c:v>
                </c:pt>
                <c:pt idx="5">
                  <c:v>0.0</c:v>
                </c:pt>
                <c:pt idx="6">
                  <c:v>0.0</c:v>
                </c:pt>
                <c:pt idx="7">
                  <c:v>0.0</c:v>
                </c:pt>
                <c:pt idx="8">
                  <c:v>0.0</c:v>
                </c:pt>
                <c:pt idx="9">
                  <c:v>0.0</c:v>
                </c:pt>
                <c:pt idx="10">
                  <c:v>0.0</c:v>
                </c:pt>
                <c:pt idx="11">
                  <c:v>1.0</c:v>
                </c:pt>
                <c:pt idx="12">
                  <c:v>2.0</c:v>
                </c:pt>
              </c:numCache>
            </c:numRef>
          </c:val>
          <c:smooth val="0"/>
        </c:ser>
        <c:ser>
          <c:idx val="69"/>
          <c:order val="69"/>
          <c:tx>
            <c:strRef>
              <c:f>Sheet4!$A$71</c:f>
              <c:strCache>
                <c:ptCount val="1"/>
                <c:pt idx="0">
                  <c:v>nilgun</c:v>
                </c:pt>
              </c:strCache>
            </c:strRef>
          </c:tx>
          <c:spPr>
            <a:ln w="6175">
              <a:solidFill>
                <a:srgbClr val="CC99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Sheet4!$B$71:$N$71</c:f>
              <c:numCache>
                <c:formatCode>General</c:formatCode>
                <c:ptCount val="13"/>
                <c:pt idx="0">
                  <c:v>0.0</c:v>
                </c:pt>
                <c:pt idx="1">
                  <c:v>0.0</c:v>
                </c:pt>
                <c:pt idx="2">
                  <c:v>0.0</c:v>
                </c:pt>
                <c:pt idx="3">
                  <c:v>0.0</c:v>
                </c:pt>
                <c:pt idx="4">
                  <c:v>0.0</c:v>
                </c:pt>
                <c:pt idx="5">
                  <c:v>0.0</c:v>
                </c:pt>
                <c:pt idx="6">
                  <c:v>0.0</c:v>
                </c:pt>
                <c:pt idx="7">
                  <c:v>0.0</c:v>
                </c:pt>
                <c:pt idx="8">
                  <c:v>0.0</c:v>
                </c:pt>
                <c:pt idx="9">
                  <c:v>0.0</c:v>
                </c:pt>
                <c:pt idx="10">
                  <c:v>0.0</c:v>
                </c:pt>
                <c:pt idx="11">
                  <c:v>0.0</c:v>
                </c:pt>
                <c:pt idx="12">
                  <c:v>32.0</c:v>
                </c:pt>
              </c:numCache>
            </c:numRef>
          </c:val>
          <c:smooth val="0"/>
        </c:ser>
        <c:ser>
          <c:idx val="70"/>
          <c:order val="70"/>
          <c:tx>
            <c:strRef>
              <c:f>Sheet4!$A$72</c:f>
              <c:strCache>
                <c:ptCount val="1"/>
                <c:pt idx="0">
                  <c:v>niq</c:v>
                </c:pt>
              </c:strCache>
            </c:strRef>
          </c:tx>
          <c:spPr>
            <a:ln w="6175">
              <a:solidFill>
                <a:srgbClr val="FFCC99"/>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Sheet4!$B$72:$N$72</c:f>
              <c:numCache>
                <c:formatCode>General</c:formatCode>
                <c:ptCount val="13"/>
                <c:pt idx="0">
                  <c:v>0.0</c:v>
                </c:pt>
                <c:pt idx="1">
                  <c:v>0.0</c:v>
                </c:pt>
                <c:pt idx="2">
                  <c:v>0.0</c:v>
                </c:pt>
                <c:pt idx="3">
                  <c:v>0.0</c:v>
                </c:pt>
                <c:pt idx="4">
                  <c:v>0.0</c:v>
                </c:pt>
                <c:pt idx="5">
                  <c:v>0.0</c:v>
                </c:pt>
                <c:pt idx="6">
                  <c:v>0.0</c:v>
                </c:pt>
                <c:pt idx="7">
                  <c:v>1.0</c:v>
                </c:pt>
                <c:pt idx="8">
                  <c:v>28.0</c:v>
                </c:pt>
                <c:pt idx="9">
                  <c:v>91.0</c:v>
                </c:pt>
                <c:pt idx="10">
                  <c:v>114.0</c:v>
                </c:pt>
                <c:pt idx="11">
                  <c:v>191.0</c:v>
                </c:pt>
                <c:pt idx="12">
                  <c:v>65.0</c:v>
                </c:pt>
              </c:numCache>
            </c:numRef>
          </c:val>
          <c:smooth val="0"/>
        </c:ser>
        <c:ser>
          <c:idx val="71"/>
          <c:order val="71"/>
          <c:tx>
            <c:strRef>
              <c:f>Sheet4!$A$73</c:f>
              <c:strCache>
                <c:ptCount val="1"/>
                <c:pt idx="0">
                  <c:v>noirin</c:v>
                </c:pt>
              </c:strCache>
            </c:strRef>
          </c:tx>
          <c:spPr>
            <a:ln w="6175">
              <a:solidFill>
                <a:srgbClr val="3366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Sheet4!$B$73:$N$73</c:f>
              <c:numCache>
                <c:formatCode>General</c:formatCode>
                <c:ptCount val="13"/>
                <c:pt idx="0">
                  <c:v>0.0</c:v>
                </c:pt>
                <c:pt idx="1">
                  <c:v>0.0</c:v>
                </c:pt>
                <c:pt idx="2">
                  <c:v>0.0</c:v>
                </c:pt>
                <c:pt idx="3">
                  <c:v>0.0</c:v>
                </c:pt>
                <c:pt idx="4">
                  <c:v>0.0</c:v>
                </c:pt>
                <c:pt idx="5">
                  <c:v>0.0</c:v>
                </c:pt>
                <c:pt idx="6">
                  <c:v>0.0</c:v>
                </c:pt>
                <c:pt idx="7">
                  <c:v>0.0</c:v>
                </c:pt>
                <c:pt idx="8">
                  <c:v>0.0</c:v>
                </c:pt>
                <c:pt idx="9">
                  <c:v>0.0</c:v>
                </c:pt>
                <c:pt idx="10">
                  <c:v>41.0</c:v>
                </c:pt>
                <c:pt idx="11">
                  <c:v>7.0</c:v>
                </c:pt>
                <c:pt idx="12">
                  <c:v>4.0</c:v>
                </c:pt>
              </c:numCache>
            </c:numRef>
          </c:val>
          <c:smooth val="0"/>
        </c:ser>
        <c:ser>
          <c:idx val="72"/>
          <c:order val="72"/>
          <c:tx>
            <c:strRef>
              <c:f>Sheet4!$A$74</c:f>
              <c:strCache>
                <c:ptCount val="1"/>
                <c:pt idx="0">
                  <c:v>noodl</c:v>
                </c:pt>
              </c:strCache>
            </c:strRef>
          </c:tx>
          <c:spPr>
            <a:ln w="6175">
              <a:solidFill>
                <a:srgbClr val="33CCCC"/>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Sheet4!$B$74:$N$74</c:f>
              <c:numCache>
                <c:formatCode>General</c:formatCode>
                <c:ptCount val="13"/>
                <c:pt idx="0">
                  <c:v>0.0</c:v>
                </c:pt>
                <c:pt idx="1">
                  <c:v>0.0</c:v>
                </c:pt>
                <c:pt idx="2">
                  <c:v>0.0</c:v>
                </c:pt>
                <c:pt idx="3">
                  <c:v>0.0</c:v>
                </c:pt>
                <c:pt idx="4">
                  <c:v>0.0</c:v>
                </c:pt>
                <c:pt idx="5">
                  <c:v>0.0</c:v>
                </c:pt>
                <c:pt idx="6">
                  <c:v>0.0</c:v>
                </c:pt>
                <c:pt idx="7">
                  <c:v>0.0</c:v>
                </c:pt>
                <c:pt idx="8">
                  <c:v>0.0</c:v>
                </c:pt>
                <c:pt idx="9">
                  <c:v>0.0</c:v>
                </c:pt>
                <c:pt idx="10">
                  <c:v>0.0</c:v>
                </c:pt>
                <c:pt idx="11">
                  <c:v>133.0</c:v>
                </c:pt>
                <c:pt idx="12">
                  <c:v>114.0</c:v>
                </c:pt>
              </c:numCache>
            </c:numRef>
          </c:val>
          <c:smooth val="0"/>
        </c:ser>
        <c:ser>
          <c:idx val="73"/>
          <c:order val="73"/>
          <c:tx>
            <c:strRef>
              <c:f>Sheet4!$A$75</c:f>
              <c:strCache>
                <c:ptCount val="1"/>
                <c:pt idx="0">
                  <c:v>orlikowski</c:v>
                </c:pt>
              </c:strCache>
            </c:strRef>
          </c:tx>
          <c:spPr>
            <a:ln w="6175">
              <a:solidFill>
                <a:srgbClr val="99CC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Sheet4!$B$75:$N$75</c:f>
              <c:numCache>
                <c:formatCode>General</c:formatCode>
                <c:ptCount val="13"/>
                <c:pt idx="0">
                  <c:v>0.0</c:v>
                </c:pt>
                <c:pt idx="1">
                  <c:v>0.0</c:v>
                </c:pt>
                <c:pt idx="2">
                  <c:v>0.0</c:v>
                </c:pt>
                <c:pt idx="3">
                  <c:v>0.0</c:v>
                </c:pt>
                <c:pt idx="4">
                  <c:v>82.0</c:v>
                </c:pt>
                <c:pt idx="5">
                  <c:v>115.0</c:v>
                </c:pt>
                <c:pt idx="6">
                  <c:v>4.0</c:v>
                </c:pt>
                <c:pt idx="7">
                  <c:v>3.0</c:v>
                </c:pt>
                <c:pt idx="8">
                  <c:v>0.0</c:v>
                </c:pt>
                <c:pt idx="9">
                  <c:v>0.0</c:v>
                </c:pt>
                <c:pt idx="10">
                  <c:v>0.0</c:v>
                </c:pt>
                <c:pt idx="11">
                  <c:v>0.0</c:v>
                </c:pt>
                <c:pt idx="12">
                  <c:v>0.0</c:v>
                </c:pt>
              </c:numCache>
            </c:numRef>
          </c:val>
          <c:smooth val="0"/>
        </c:ser>
        <c:ser>
          <c:idx val="74"/>
          <c:order val="74"/>
          <c:tx>
            <c:strRef>
              <c:f>Sheet4!$A$76</c:f>
              <c:strCache>
                <c:ptCount val="1"/>
                <c:pt idx="0">
                  <c:v>parin</c:v>
                </c:pt>
              </c:strCache>
            </c:strRef>
          </c:tx>
          <c:spPr>
            <a:ln w="6175">
              <a:solidFill>
                <a:srgbClr val="FFCC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Sheet4!$B$76:$N$76</c:f>
              <c:numCache>
                <c:formatCode>General</c:formatCode>
                <c:ptCount val="13"/>
                <c:pt idx="0">
                  <c:v>0.0</c:v>
                </c:pt>
                <c:pt idx="1">
                  <c:v>0.0</c:v>
                </c:pt>
                <c:pt idx="2">
                  <c:v>0.0</c:v>
                </c:pt>
                <c:pt idx="3">
                  <c:v>0.0</c:v>
                </c:pt>
                <c:pt idx="4">
                  <c:v>0.0</c:v>
                </c:pt>
                <c:pt idx="5">
                  <c:v>0.0</c:v>
                </c:pt>
                <c:pt idx="6">
                  <c:v>0.0</c:v>
                </c:pt>
                <c:pt idx="7">
                  <c:v>0.0</c:v>
                </c:pt>
                <c:pt idx="8">
                  <c:v>0.0</c:v>
                </c:pt>
                <c:pt idx="9">
                  <c:v>0.0</c:v>
                </c:pt>
                <c:pt idx="10">
                  <c:v>2.0</c:v>
                </c:pt>
                <c:pt idx="11">
                  <c:v>0.0</c:v>
                </c:pt>
                <c:pt idx="12">
                  <c:v>0.0</c:v>
                </c:pt>
              </c:numCache>
            </c:numRef>
          </c:val>
          <c:smooth val="0"/>
        </c:ser>
        <c:ser>
          <c:idx val="75"/>
          <c:order val="75"/>
          <c:tx>
            <c:strRef>
              <c:f>Sheet4!$A$77</c:f>
              <c:strCache>
                <c:ptCount val="1"/>
                <c:pt idx="0">
                  <c:v>patrikj</c:v>
                </c:pt>
              </c:strCache>
            </c:strRef>
          </c:tx>
          <c:spPr>
            <a:ln w="6175">
              <a:solidFill>
                <a:srgbClr val="FF99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Sheet4!$B$77:$N$77</c:f>
              <c:numCache>
                <c:formatCode>General</c:formatCode>
                <c:ptCount val="13"/>
                <c:pt idx="0">
                  <c:v>0.0</c:v>
                </c:pt>
                <c:pt idx="1">
                  <c:v>0.0</c:v>
                </c:pt>
                <c:pt idx="2">
                  <c:v>0.0</c:v>
                </c:pt>
                <c:pt idx="3">
                  <c:v>0.0</c:v>
                </c:pt>
                <c:pt idx="4">
                  <c:v>0.0</c:v>
                </c:pt>
                <c:pt idx="5">
                  <c:v>0.0</c:v>
                </c:pt>
                <c:pt idx="6">
                  <c:v>20.0</c:v>
                </c:pt>
                <c:pt idx="7">
                  <c:v>0.0</c:v>
                </c:pt>
                <c:pt idx="8">
                  <c:v>0.0</c:v>
                </c:pt>
                <c:pt idx="9">
                  <c:v>0.0</c:v>
                </c:pt>
                <c:pt idx="10">
                  <c:v>0.0</c:v>
                </c:pt>
                <c:pt idx="11">
                  <c:v>0.0</c:v>
                </c:pt>
                <c:pt idx="12">
                  <c:v>0.0</c:v>
                </c:pt>
              </c:numCache>
            </c:numRef>
          </c:val>
          <c:smooth val="0"/>
        </c:ser>
        <c:ser>
          <c:idx val="76"/>
          <c:order val="76"/>
          <c:tx>
            <c:strRef>
              <c:f>Sheet4!$A$78</c:f>
              <c:strCache>
                <c:ptCount val="1"/>
                <c:pt idx="0">
                  <c:v>paul</c:v>
                </c:pt>
              </c:strCache>
            </c:strRef>
          </c:tx>
          <c:spPr>
            <a:ln w="6175">
              <a:solidFill>
                <a:srgbClr val="FF66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Sheet4!$B$78:$N$78</c:f>
              <c:numCache>
                <c:formatCode>General</c:formatCode>
                <c:ptCount val="13"/>
                <c:pt idx="0">
                  <c:v>67.0</c:v>
                </c:pt>
                <c:pt idx="1">
                  <c:v>7.0</c:v>
                </c:pt>
                <c:pt idx="2">
                  <c:v>5.0</c:v>
                </c:pt>
                <c:pt idx="3">
                  <c:v>1.0</c:v>
                </c:pt>
                <c:pt idx="4">
                  <c:v>0.0</c:v>
                </c:pt>
                <c:pt idx="5">
                  <c:v>0.0</c:v>
                </c:pt>
                <c:pt idx="6">
                  <c:v>0.0</c:v>
                </c:pt>
                <c:pt idx="7">
                  <c:v>0.0</c:v>
                </c:pt>
                <c:pt idx="8">
                  <c:v>0.0</c:v>
                </c:pt>
                <c:pt idx="9">
                  <c:v>0.0</c:v>
                </c:pt>
                <c:pt idx="10">
                  <c:v>0.0</c:v>
                </c:pt>
                <c:pt idx="11">
                  <c:v>0.0</c:v>
                </c:pt>
                <c:pt idx="12">
                  <c:v>0.0</c:v>
                </c:pt>
              </c:numCache>
            </c:numRef>
          </c:val>
          <c:smooth val="0"/>
        </c:ser>
        <c:ser>
          <c:idx val="77"/>
          <c:order val="77"/>
          <c:tx>
            <c:strRef>
              <c:f>Sheet4!$A$79</c:f>
              <c:strCache>
                <c:ptCount val="1"/>
                <c:pt idx="0">
                  <c:v>pcs</c:v>
                </c:pt>
              </c:strCache>
            </c:strRef>
          </c:tx>
          <c:spPr>
            <a:ln w="6175">
              <a:solidFill>
                <a:srgbClr val="666699"/>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Sheet4!$B$79:$N$79</c:f>
              <c:numCache>
                <c:formatCode>General</c:formatCode>
                <c:ptCount val="13"/>
                <c:pt idx="0">
                  <c:v>17.0</c:v>
                </c:pt>
                <c:pt idx="1">
                  <c:v>133.0</c:v>
                </c:pt>
                <c:pt idx="2">
                  <c:v>135.0</c:v>
                </c:pt>
                <c:pt idx="3">
                  <c:v>40.0</c:v>
                </c:pt>
                <c:pt idx="4">
                  <c:v>1.0</c:v>
                </c:pt>
                <c:pt idx="5">
                  <c:v>0.0</c:v>
                </c:pt>
                <c:pt idx="6">
                  <c:v>0.0</c:v>
                </c:pt>
                <c:pt idx="7">
                  <c:v>0.0</c:v>
                </c:pt>
                <c:pt idx="8">
                  <c:v>0.0</c:v>
                </c:pt>
                <c:pt idx="9">
                  <c:v>0.0</c:v>
                </c:pt>
                <c:pt idx="10">
                  <c:v>0.0</c:v>
                </c:pt>
                <c:pt idx="11">
                  <c:v>0.0</c:v>
                </c:pt>
                <c:pt idx="12">
                  <c:v>0.0</c:v>
                </c:pt>
              </c:numCache>
            </c:numRef>
          </c:val>
          <c:smooth val="0"/>
        </c:ser>
        <c:ser>
          <c:idx val="78"/>
          <c:order val="78"/>
          <c:tx>
            <c:strRef>
              <c:f>Sheet4!$A$80</c:f>
              <c:strCache>
                <c:ptCount val="1"/>
                <c:pt idx="0">
                  <c:v>pctony</c:v>
                </c:pt>
              </c:strCache>
            </c:strRef>
          </c:tx>
          <c:spPr>
            <a:ln w="6175">
              <a:solidFill>
                <a:srgbClr val="969696"/>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Sheet4!$B$80:$N$80</c:f>
              <c:numCache>
                <c:formatCode>General</c:formatCode>
                <c:ptCount val="13"/>
                <c:pt idx="0">
                  <c:v>0.0</c:v>
                </c:pt>
                <c:pt idx="1">
                  <c:v>0.0</c:v>
                </c:pt>
                <c:pt idx="2">
                  <c:v>0.0</c:v>
                </c:pt>
                <c:pt idx="3">
                  <c:v>0.0</c:v>
                </c:pt>
                <c:pt idx="4">
                  <c:v>0.0</c:v>
                </c:pt>
                <c:pt idx="5">
                  <c:v>0.0</c:v>
                </c:pt>
                <c:pt idx="6">
                  <c:v>0.0</c:v>
                </c:pt>
                <c:pt idx="7">
                  <c:v>0.0</c:v>
                </c:pt>
                <c:pt idx="8">
                  <c:v>0.0</c:v>
                </c:pt>
                <c:pt idx="9">
                  <c:v>0.0</c:v>
                </c:pt>
                <c:pt idx="10">
                  <c:v>0.0</c:v>
                </c:pt>
                <c:pt idx="11">
                  <c:v>36.0</c:v>
                </c:pt>
                <c:pt idx="12">
                  <c:v>36.0</c:v>
                </c:pt>
              </c:numCache>
            </c:numRef>
          </c:val>
          <c:smooth val="0"/>
        </c:ser>
        <c:ser>
          <c:idx val="79"/>
          <c:order val="79"/>
          <c:tx>
            <c:strRef>
              <c:f>Sheet4!$A$81</c:f>
              <c:strCache>
                <c:ptCount val="1"/>
                <c:pt idx="0">
                  <c:v>pepper</c:v>
                </c:pt>
              </c:strCache>
            </c:strRef>
          </c:tx>
          <c:spPr>
            <a:ln w="6175">
              <a:solidFill>
                <a:srgbClr val="003366"/>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Sheet4!$B$81:$N$81</c:f>
              <c:numCache>
                <c:formatCode>General</c:formatCode>
                <c:ptCount val="13"/>
                <c:pt idx="0">
                  <c:v>0.0</c:v>
                </c:pt>
                <c:pt idx="1">
                  <c:v>0.0</c:v>
                </c:pt>
                <c:pt idx="2">
                  <c:v>0.0</c:v>
                </c:pt>
                <c:pt idx="3">
                  <c:v>0.0</c:v>
                </c:pt>
                <c:pt idx="4">
                  <c:v>34.0</c:v>
                </c:pt>
                <c:pt idx="5">
                  <c:v>21.0</c:v>
                </c:pt>
                <c:pt idx="6">
                  <c:v>2.0</c:v>
                </c:pt>
                <c:pt idx="7">
                  <c:v>16.0</c:v>
                </c:pt>
                <c:pt idx="8">
                  <c:v>5.0</c:v>
                </c:pt>
                <c:pt idx="9">
                  <c:v>0.0</c:v>
                </c:pt>
                <c:pt idx="10">
                  <c:v>7.0</c:v>
                </c:pt>
                <c:pt idx="11">
                  <c:v>0.0</c:v>
                </c:pt>
                <c:pt idx="12">
                  <c:v>9.0</c:v>
                </c:pt>
              </c:numCache>
            </c:numRef>
          </c:val>
          <c:smooth val="0"/>
        </c:ser>
        <c:ser>
          <c:idx val="80"/>
          <c:order val="80"/>
          <c:tx>
            <c:strRef>
              <c:f>Sheet4!$A$82</c:f>
              <c:strCache>
                <c:ptCount val="1"/>
                <c:pt idx="0">
                  <c:v>pgollucci</c:v>
                </c:pt>
              </c:strCache>
            </c:strRef>
          </c:tx>
          <c:spPr>
            <a:ln w="6175">
              <a:solidFill>
                <a:srgbClr val="339966"/>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Sheet4!$B$82:$N$82</c:f>
              <c:numCache>
                <c:formatCode>General</c:formatCode>
                <c:ptCount val="13"/>
                <c:pt idx="0">
                  <c:v>0.0</c:v>
                </c:pt>
                <c:pt idx="1">
                  <c:v>0.0</c:v>
                </c:pt>
                <c:pt idx="2">
                  <c:v>0.0</c:v>
                </c:pt>
                <c:pt idx="3">
                  <c:v>0.0</c:v>
                </c:pt>
                <c:pt idx="4">
                  <c:v>0.0</c:v>
                </c:pt>
                <c:pt idx="5">
                  <c:v>0.0</c:v>
                </c:pt>
                <c:pt idx="6">
                  <c:v>0.0</c:v>
                </c:pt>
                <c:pt idx="7">
                  <c:v>0.0</c:v>
                </c:pt>
                <c:pt idx="8">
                  <c:v>0.0</c:v>
                </c:pt>
                <c:pt idx="9">
                  <c:v>1.0</c:v>
                </c:pt>
                <c:pt idx="10">
                  <c:v>34.0</c:v>
                </c:pt>
                <c:pt idx="11">
                  <c:v>59.0</c:v>
                </c:pt>
                <c:pt idx="12">
                  <c:v>0.0</c:v>
                </c:pt>
              </c:numCache>
            </c:numRef>
          </c:val>
          <c:smooth val="0"/>
        </c:ser>
        <c:ser>
          <c:idx val="81"/>
          <c:order val="81"/>
          <c:tx>
            <c:strRef>
              <c:f>Sheet4!$A$83</c:f>
              <c:strCache>
                <c:ptCount val="1"/>
                <c:pt idx="0">
                  <c:v>pier</c:v>
                </c:pt>
              </c:strCache>
            </c:strRef>
          </c:tx>
          <c:spPr>
            <a:ln w="6175">
              <a:solidFill>
                <a:srgbClr val="0033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Sheet4!$B$83:$N$83</c:f>
              <c:numCache>
                <c:formatCode>General</c:formatCode>
                <c:ptCount val="13"/>
                <c:pt idx="0">
                  <c:v>0.0</c:v>
                </c:pt>
                <c:pt idx="1">
                  <c:v>0.0</c:v>
                </c:pt>
                <c:pt idx="2">
                  <c:v>0.0</c:v>
                </c:pt>
                <c:pt idx="3">
                  <c:v>12.0</c:v>
                </c:pt>
                <c:pt idx="4">
                  <c:v>6.0</c:v>
                </c:pt>
                <c:pt idx="5">
                  <c:v>0.0</c:v>
                </c:pt>
                <c:pt idx="6">
                  <c:v>13.0</c:v>
                </c:pt>
                <c:pt idx="7">
                  <c:v>0.0</c:v>
                </c:pt>
                <c:pt idx="8">
                  <c:v>0.0</c:v>
                </c:pt>
                <c:pt idx="9">
                  <c:v>1.0</c:v>
                </c:pt>
                <c:pt idx="10">
                  <c:v>0.0</c:v>
                </c:pt>
                <c:pt idx="11">
                  <c:v>0.0</c:v>
                </c:pt>
                <c:pt idx="12">
                  <c:v>0.0</c:v>
                </c:pt>
              </c:numCache>
            </c:numRef>
          </c:val>
          <c:smooth val="0"/>
        </c:ser>
        <c:ser>
          <c:idx val="82"/>
          <c:order val="82"/>
          <c:tx>
            <c:strRef>
              <c:f>Sheet4!$A$84</c:f>
              <c:strCache>
                <c:ptCount val="1"/>
                <c:pt idx="0">
                  <c:v>pquerna</c:v>
                </c:pt>
              </c:strCache>
            </c:strRef>
          </c:tx>
          <c:spPr>
            <a:ln w="6175">
              <a:solidFill>
                <a:srgbClr val="3333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Sheet4!$B$84:$N$84</c:f>
              <c:numCache>
                <c:formatCode>General</c:formatCode>
                <c:ptCount val="13"/>
                <c:pt idx="0">
                  <c:v>0.0</c:v>
                </c:pt>
                <c:pt idx="1">
                  <c:v>0.0</c:v>
                </c:pt>
                <c:pt idx="2">
                  <c:v>0.0</c:v>
                </c:pt>
                <c:pt idx="3">
                  <c:v>0.0</c:v>
                </c:pt>
                <c:pt idx="4">
                  <c:v>0.0</c:v>
                </c:pt>
                <c:pt idx="5">
                  <c:v>0.0</c:v>
                </c:pt>
                <c:pt idx="6">
                  <c:v>0.0</c:v>
                </c:pt>
                <c:pt idx="7">
                  <c:v>0.0</c:v>
                </c:pt>
                <c:pt idx="8">
                  <c:v>64.0</c:v>
                </c:pt>
                <c:pt idx="9">
                  <c:v>301.0</c:v>
                </c:pt>
                <c:pt idx="10">
                  <c:v>99.0</c:v>
                </c:pt>
                <c:pt idx="11">
                  <c:v>38.0</c:v>
                </c:pt>
                <c:pt idx="12">
                  <c:v>49.0</c:v>
                </c:pt>
              </c:numCache>
            </c:numRef>
          </c:val>
          <c:smooth val="0"/>
        </c:ser>
        <c:ser>
          <c:idx val="83"/>
          <c:order val="83"/>
          <c:tx>
            <c:strRef>
              <c:f>Sheet4!$A$85</c:f>
              <c:strCache>
                <c:ptCount val="1"/>
                <c:pt idx="0">
                  <c:v>randy</c:v>
                </c:pt>
              </c:strCache>
            </c:strRef>
          </c:tx>
          <c:spPr>
            <a:ln w="6175">
              <a:solidFill>
                <a:srgbClr val="9933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Sheet4!$B$85:$N$85</c:f>
              <c:numCache>
                <c:formatCode>General</c:formatCode>
                <c:ptCount val="13"/>
                <c:pt idx="0">
                  <c:v>82.0</c:v>
                </c:pt>
                <c:pt idx="1">
                  <c:v>179.0</c:v>
                </c:pt>
                <c:pt idx="2">
                  <c:v>35.0</c:v>
                </c:pt>
                <c:pt idx="3">
                  <c:v>31.0</c:v>
                </c:pt>
                <c:pt idx="4">
                  <c:v>0.0</c:v>
                </c:pt>
                <c:pt idx="5">
                  <c:v>0.0</c:v>
                </c:pt>
                <c:pt idx="6">
                  <c:v>4.0</c:v>
                </c:pt>
                <c:pt idx="7">
                  <c:v>0.0</c:v>
                </c:pt>
                <c:pt idx="8">
                  <c:v>0.0</c:v>
                </c:pt>
                <c:pt idx="9">
                  <c:v>0.0</c:v>
                </c:pt>
                <c:pt idx="10">
                  <c:v>0.0</c:v>
                </c:pt>
                <c:pt idx="11">
                  <c:v>0.0</c:v>
                </c:pt>
                <c:pt idx="12">
                  <c:v>0.0</c:v>
                </c:pt>
              </c:numCache>
            </c:numRef>
          </c:val>
          <c:smooth val="0"/>
        </c:ser>
        <c:ser>
          <c:idx val="84"/>
          <c:order val="84"/>
          <c:tx>
            <c:strRef>
              <c:f>Sheet4!$A$86</c:f>
              <c:strCache>
                <c:ptCount val="1"/>
                <c:pt idx="0">
                  <c:v>randyk</c:v>
                </c:pt>
              </c:strCache>
            </c:strRef>
          </c:tx>
          <c:spPr>
            <a:ln w="6175">
              <a:solidFill>
                <a:srgbClr val="993366"/>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Sheet4!$B$86:$N$86</c:f>
              <c:numCache>
                <c:formatCode>General</c:formatCode>
                <c:ptCount val="13"/>
                <c:pt idx="0">
                  <c:v>0.0</c:v>
                </c:pt>
                <c:pt idx="1">
                  <c:v>0.0</c:v>
                </c:pt>
                <c:pt idx="2">
                  <c:v>0.0</c:v>
                </c:pt>
                <c:pt idx="3">
                  <c:v>0.0</c:v>
                </c:pt>
                <c:pt idx="4">
                  <c:v>0.0</c:v>
                </c:pt>
                <c:pt idx="5">
                  <c:v>0.0</c:v>
                </c:pt>
                <c:pt idx="6">
                  <c:v>0.0</c:v>
                </c:pt>
                <c:pt idx="7">
                  <c:v>0.0</c:v>
                </c:pt>
                <c:pt idx="8">
                  <c:v>4.0</c:v>
                </c:pt>
                <c:pt idx="9">
                  <c:v>0.0</c:v>
                </c:pt>
                <c:pt idx="10">
                  <c:v>0.0</c:v>
                </c:pt>
                <c:pt idx="11">
                  <c:v>0.0</c:v>
                </c:pt>
                <c:pt idx="12">
                  <c:v>0.0</c:v>
                </c:pt>
              </c:numCache>
            </c:numRef>
          </c:val>
          <c:smooth val="0"/>
        </c:ser>
        <c:ser>
          <c:idx val="85"/>
          <c:order val="85"/>
          <c:tx>
            <c:strRef>
              <c:f>Sheet4!$A$87</c:f>
              <c:strCache>
                <c:ptCount val="1"/>
                <c:pt idx="0">
                  <c:v>rasmus</c:v>
                </c:pt>
              </c:strCache>
            </c:strRef>
          </c:tx>
          <c:spPr>
            <a:ln w="6175">
              <a:solidFill>
                <a:srgbClr val="333399"/>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Sheet4!$B$87:$N$87</c:f>
              <c:numCache>
                <c:formatCode>General</c:formatCode>
                <c:ptCount val="13"/>
                <c:pt idx="0">
                  <c:v>0.0</c:v>
                </c:pt>
                <c:pt idx="1">
                  <c:v>0.0</c:v>
                </c:pt>
                <c:pt idx="2">
                  <c:v>17.0</c:v>
                </c:pt>
                <c:pt idx="3">
                  <c:v>35.0</c:v>
                </c:pt>
                <c:pt idx="4">
                  <c:v>5.0</c:v>
                </c:pt>
                <c:pt idx="5">
                  <c:v>0.0</c:v>
                </c:pt>
                <c:pt idx="6">
                  <c:v>5.0</c:v>
                </c:pt>
                <c:pt idx="7">
                  <c:v>0.0</c:v>
                </c:pt>
                <c:pt idx="8">
                  <c:v>0.0</c:v>
                </c:pt>
                <c:pt idx="9">
                  <c:v>0.0</c:v>
                </c:pt>
                <c:pt idx="10">
                  <c:v>0.0</c:v>
                </c:pt>
                <c:pt idx="11">
                  <c:v>0.0</c:v>
                </c:pt>
                <c:pt idx="12">
                  <c:v>0.0</c:v>
                </c:pt>
              </c:numCache>
            </c:numRef>
          </c:val>
          <c:smooth val="0"/>
        </c:ser>
        <c:ser>
          <c:idx val="86"/>
          <c:order val="86"/>
          <c:tx>
            <c:strRef>
              <c:f>Sheet4!$A$88</c:f>
              <c:strCache>
                <c:ptCount val="1"/>
                <c:pt idx="0">
                  <c:v>rbb</c:v>
                </c:pt>
              </c:strCache>
            </c:strRef>
          </c:tx>
          <c:spPr>
            <a:ln w="18524">
              <a:solidFill>
                <a:srgbClr val="0000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Sheet4!$B$88:$N$88</c:f>
              <c:numCache>
                <c:formatCode>General</c:formatCode>
                <c:ptCount val="13"/>
                <c:pt idx="0">
                  <c:v>0.0</c:v>
                </c:pt>
                <c:pt idx="1">
                  <c:v>0.0</c:v>
                </c:pt>
                <c:pt idx="2">
                  <c:v>0.0</c:v>
                </c:pt>
                <c:pt idx="3">
                  <c:v>554.0</c:v>
                </c:pt>
                <c:pt idx="4">
                  <c:v>1036.0</c:v>
                </c:pt>
                <c:pt idx="5">
                  <c:v>411.0</c:v>
                </c:pt>
                <c:pt idx="6">
                  <c:v>104.0</c:v>
                </c:pt>
                <c:pt idx="7">
                  <c:v>0.0</c:v>
                </c:pt>
                <c:pt idx="8">
                  <c:v>0.0</c:v>
                </c:pt>
                <c:pt idx="9">
                  <c:v>0.0</c:v>
                </c:pt>
                <c:pt idx="10">
                  <c:v>0.0</c:v>
                </c:pt>
                <c:pt idx="11">
                  <c:v>0.0</c:v>
                </c:pt>
                <c:pt idx="12">
                  <c:v>0.0</c:v>
                </c:pt>
              </c:numCache>
            </c:numRef>
          </c:val>
          <c:smooth val="0"/>
        </c:ser>
        <c:ser>
          <c:idx val="87"/>
          <c:order val="87"/>
          <c:tx>
            <c:strRef>
              <c:f>Sheet4!$A$89</c:f>
              <c:strCache>
                <c:ptCount val="1"/>
                <c:pt idx="0">
                  <c:v>rbowen</c:v>
                </c:pt>
              </c:strCache>
            </c:strRef>
          </c:tx>
          <c:spPr>
            <a:ln w="6175">
              <a:solidFill>
                <a:srgbClr val="FFFF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Sheet4!$B$89:$N$89</c:f>
              <c:numCache>
                <c:formatCode>General</c:formatCode>
                <c:ptCount val="13"/>
                <c:pt idx="0">
                  <c:v>0.0</c:v>
                </c:pt>
                <c:pt idx="1">
                  <c:v>0.0</c:v>
                </c:pt>
                <c:pt idx="2">
                  <c:v>0.0</c:v>
                </c:pt>
                <c:pt idx="3">
                  <c:v>0.0</c:v>
                </c:pt>
                <c:pt idx="4">
                  <c:v>22.0</c:v>
                </c:pt>
                <c:pt idx="5">
                  <c:v>78.0</c:v>
                </c:pt>
                <c:pt idx="6">
                  <c:v>152.0</c:v>
                </c:pt>
                <c:pt idx="7">
                  <c:v>32.0</c:v>
                </c:pt>
                <c:pt idx="8">
                  <c:v>60.0</c:v>
                </c:pt>
                <c:pt idx="9">
                  <c:v>58.0</c:v>
                </c:pt>
                <c:pt idx="10">
                  <c:v>44.0</c:v>
                </c:pt>
                <c:pt idx="11">
                  <c:v>22.0</c:v>
                </c:pt>
                <c:pt idx="12">
                  <c:v>6.0</c:v>
                </c:pt>
              </c:numCache>
            </c:numRef>
          </c:val>
          <c:smooth val="0"/>
        </c:ser>
        <c:ser>
          <c:idx val="88"/>
          <c:order val="88"/>
          <c:tx>
            <c:strRef>
              <c:f>Sheet4!$A$90</c:f>
              <c:strCache>
                <c:ptCount val="1"/>
                <c:pt idx="0">
                  <c:v>rederpj</c:v>
                </c:pt>
              </c:strCache>
            </c:strRef>
          </c:tx>
          <c:spPr>
            <a:ln w="6175">
              <a:solidFill>
                <a:srgbClr val="FF00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Sheet4!$B$90:$N$90</c:f>
              <c:numCache>
                <c:formatCode>General</c:formatCode>
                <c:ptCount val="13"/>
                <c:pt idx="0">
                  <c:v>0.0</c:v>
                </c:pt>
                <c:pt idx="1">
                  <c:v>0.0</c:v>
                </c:pt>
                <c:pt idx="2">
                  <c:v>0.0</c:v>
                </c:pt>
                <c:pt idx="3">
                  <c:v>8.0</c:v>
                </c:pt>
                <c:pt idx="4">
                  <c:v>13.0</c:v>
                </c:pt>
                <c:pt idx="5">
                  <c:v>23.0</c:v>
                </c:pt>
                <c:pt idx="6">
                  <c:v>33.0</c:v>
                </c:pt>
                <c:pt idx="7">
                  <c:v>40.0</c:v>
                </c:pt>
                <c:pt idx="8">
                  <c:v>28.0</c:v>
                </c:pt>
                <c:pt idx="9">
                  <c:v>0.0</c:v>
                </c:pt>
                <c:pt idx="10">
                  <c:v>0.0</c:v>
                </c:pt>
                <c:pt idx="11">
                  <c:v>24.0</c:v>
                </c:pt>
                <c:pt idx="12">
                  <c:v>5.0</c:v>
                </c:pt>
              </c:numCache>
            </c:numRef>
          </c:val>
          <c:smooth val="0"/>
        </c:ser>
        <c:ser>
          <c:idx val="89"/>
          <c:order val="89"/>
          <c:tx>
            <c:strRef>
              <c:f>Sheet4!$A$91</c:f>
              <c:strCache>
                <c:ptCount val="1"/>
                <c:pt idx="0">
                  <c:v>rian</c:v>
                </c:pt>
              </c:strCache>
            </c:strRef>
          </c:tx>
          <c:spPr>
            <a:ln w="6175">
              <a:solidFill>
                <a:srgbClr val="00FF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Sheet4!$B$91:$N$91</c:f>
              <c:numCache>
                <c:formatCode>General</c:formatCode>
                <c:ptCount val="13"/>
                <c:pt idx="0">
                  <c:v>0.0</c:v>
                </c:pt>
                <c:pt idx="1">
                  <c:v>0.0</c:v>
                </c:pt>
                <c:pt idx="2">
                  <c:v>0.0</c:v>
                </c:pt>
                <c:pt idx="3">
                  <c:v>0.0</c:v>
                </c:pt>
                <c:pt idx="4">
                  <c:v>0.0</c:v>
                </c:pt>
                <c:pt idx="5">
                  <c:v>0.0</c:v>
                </c:pt>
                <c:pt idx="6">
                  <c:v>0.0</c:v>
                </c:pt>
                <c:pt idx="7">
                  <c:v>0.0</c:v>
                </c:pt>
                <c:pt idx="8">
                  <c:v>0.0</c:v>
                </c:pt>
                <c:pt idx="9">
                  <c:v>0.0</c:v>
                </c:pt>
                <c:pt idx="10">
                  <c:v>3.0</c:v>
                </c:pt>
                <c:pt idx="11">
                  <c:v>0.0</c:v>
                </c:pt>
                <c:pt idx="12">
                  <c:v>0.0</c:v>
                </c:pt>
              </c:numCache>
            </c:numRef>
          </c:val>
          <c:smooth val="0"/>
        </c:ser>
        <c:ser>
          <c:idx val="90"/>
          <c:order val="90"/>
          <c:tx>
            <c:strRef>
              <c:f>Sheet4!$A$92</c:f>
              <c:strCache>
                <c:ptCount val="1"/>
                <c:pt idx="0">
                  <c:v>ridruejo</c:v>
                </c:pt>
              </c:strCache>
            </c:strRef>
          </c:tx>
          <c:spPr>
            <a:ln w="6175">
              <a:solidFill>
                <a:srgbClr val="0000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Sheet4!$B$92:$N$92</c:f>
              <c:numCache>
                <c:formatCode>General</c:formatCode>
                <c:ptCount val="13"/>
                <c:pt idx="0">
                  <c:v>0.0</c:v>
                </c:pt>
                <c:pt idx="1">
                  <c:v>0.0</c:v>
                </c:pt>
                <c:pt idx="2">
                  <c:v>0.0</c:v>
                </c:pt>
                <c:pt idx="3">
                  <c:v>0.0</c:v>
                </c:pt>
                <c:pt idx="4">
                  <c:v>5.0</c:v>
                </c:pt>
                <c:pt idx="5">
                  <c:v>0.0</c:v>
                </c:pt>
                <c:pt idx="6">
                  <c:v>0.0</c:v>
                </c:pt>
                <c:pt idx="7">
                  <c:v>0.0</c:v>
                </c:pt>
                <c:pt idx="8">
                  <c:v>0.0</c:v>
                </c:pt>
                <c:pt idx="9">
                  <c:v>0.0</c:v>
                </c:pt>
                <c:pt idx="10">
                  <c:v>0.0</c:v>
                </c:pt>
                <c:pt idx="11">
                  <c:v>0.0</c:v>
                </c:pt>
                <c:pt idx="12">
                  <c:v>0.0</c:v>
                </c:pt>
              </c:numCache>
            </c:numRef>
          </c:val>
          <c:smooth val="0"/>
        </c:ser>
        <c:ser>
          <c:idx val="91"/>
          <c:order val="91"/>
          <c:tx>
            <c:strRef>
              <c:f>Sheet4!$A$93</c:f>
              <c:strCache>
                <c:ptCount val="1"/>
                <c:pt idx="0">
                  <c:v>ronald</c:v>
                </c:pt>
              </c:strCache>
            </c:strRef>
          </c:tx>
          <c:spPr>
            <a:ln w="6175">
              <a:solidFill>
                <a:srgbClr val="FFFF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Sheet4!$B$93:$N$93</c:f>
              <c:numCache>
                <c:formatCode>General</c:formatCode>
                <c:ptCount val="13"/>
                <c:pt idx="0">
                  <c:v>0.0</c:v>
                </c:pt>
                <c:pt idx="1">
                  <c:v>0.0</c:v>
                </c:pt>
                <c:pt idx="2">
                  <c:v>0.0</c:v>
                </c:pt>
                <c:pt idx="3">
                  <c:v>22.0</c:v>
                </c:pt>
                <c:pt idx="4">
                  <c:v>10.0</c:v>
                </c:pt>
                <c:pt idx="5">
                  <c:v>0.0</c:v>
                </c:pt>
                <c:pt idx="6">
                  <c:v>0.0</c:v>
                </c:pt>
                <c:pt idx="7">
                  <c:v>0.0</c:v>
                </c:pt>
                <c:pt idx="8">
                  <c:v>0.0</c:v>
                </c:pt>
                <c:pt idx="9">
                  <c:v>0.0</c:v>
                </c:pt>
                <c:pt idx="10">
                  <c:v>0.0</c:v>
                </c:pt>
                <c:pt idx="11">
                  <c:v>0.0</c:v>
                </c:pt>
                <c:pt idx="12">
                  <c:v>0.0</c:v>
                </c:pt>
              </c:numCache>
            </c:numRef>
          </c:val>
          <c:smooth val="0"/>
        </c:ser>
        <c:ser>
          <c:idx val="92"/>
          <c:order val="92"/>
          <c:tx>
            <c:strRef>
              <c:f>Sheet4!$A$94</c:f>
              <c:strCache>
                <c:ptCount val="1"/>
                <c:pt idx="0">
                  <c:v>rooneg</c:v>
                </c:pt>
              </c:strCache>
            </c:strRef>
          </c:tx>
          <c:spPr>
            <a:ln w="6175">
              <a:solidFill>
                <a:srgbClr val="FF00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Sheet4!$B$94:$N$94</c:f>
              <c:numCache>
                <c:formatCode>General</c:formatCode>
                <c:ptCount val="13"/>
                <c:pt idx="0">
                  <c:v>0.0</c:v>
                </c:pt>
                <c:pt idx="1">
                  <c:v>0.0</c:v>
                </c:pt>
                <c:pt idx="2">
                  <c:v>0.0</c:v>
                </c:pt>
                <c:pt idx="3">
                  <c:v>0.0</c:v>
                </c:pt>
                <c:pt idx="4">
                  <c:v>0.0</c:v>
                </c:pt>
                <c:pt idx="5">
                  <c:v>0.0</c:v>
                </c:pt>
                <c:pt idx="6">
                  <c:v>0.0</c:v>
                </c:pt>
                <c:pt idx="7">
                  <c:v>0.0</c:v>
                </c:pt>
                <c:pt idx="8">
                  <c:v>0.0</c:v>
                </c:pt>
                <c:pt idx="9">
                  <c:v>10.0</c:v>
                </c:pt>
                <c:pt idx="10">
                  <c:v>47.0</c:v>
                </c:pt>
                <c:pt idx="11">
                  <c:v>1.0</c:v>
                </c:pt>
                <c:pt idx="12">
                  <c:v>0.0</c:v>
                </c:pt>
              </c:numCache>
            </c:numRef>
          </c:val>
          <c:smooth val="0"/>
        </c:ser>
        <c:ser>
          <c:idx val="93"/>
          <c:order val="93"/>
          <c:tx>
            <c:strRef>
              <c:f>Sheet4!$A$95</c:f>
              <c:strCache>
                <c:ptCount val="1"/>
                <c:pt idx="0">
                  <c:v>rpluem</c:v>
                </c:pt>
              </c:strCache>
            </c:strRef>
          </c:tx>
          <c:spPr>
            <a:ln w="6175">
              <a:solidFill>
                <a:srgbClr val="00FF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Sheet4!$B$95:$N$95</c:f>
              <c:numCache>
                <c:formatCode>General</c:formatCode>
                <c:ptCount val="13"/>
                <c:pt idx="0">
                  <c:v>0.0</c:v>
                </c:pt>
                <c:pt idx="1">
                  <c:v>0.0</c:v>
                </c:pt>
                <c:pt idx="2">
                  <c:v>0.0</c:v>
                </c:pt>
                <c:pt idx="3">
                  <c:v>0.0</c:v>
                </c:pt>
                <c:pt idx="4">
                  <c:v>0.0</c:v>
                </c:pt>
                <c:pt idx="5">
                  <c:v>0.0</c:v>
                </c:pt>
                <c:pt idx="6">
                  <c:v>0.0</c:v>
                </c:pt>
                <c:pt idx="7">
                  <c:v>0.0</c:v>
                </c:pt>
                <c:pt idx="8">
                  <c:v>0.0</c:v>
                </c:pt>
                <c:pt idx="9">
                  <c:v>74.0</c:v>
                </c:pt>
                <c:pt idx="10">
                  <c:v>232.0</c:v>
                </c:pt>
                <c:pt idx="11">
                  <c:v>275.0</c:v>
                </c:pt>
                <c:pt idx="12">
                  <c:v>200.0</c:v>
                </c:pt>
              </c:numCache>
            </c:numRef>
          </c:val>
          <c:smooth val="0"/>
        </c:ser>
        <c:ser>
          <c:idx val="94"/>
          <c:order val="94"/>
          <c:tx>
            <c:strRef>
              <c:f>Sheet4!$A$96</c:f>
              <c:strCache>
                <c:ptCount val="1"/>
                <c:pt idx="0">
                  <c:v>rse</c:v>
                </c:pt>
              </c:strCache>
            </c:strRef>
          </c:tx>
          <c:spPr>
            <a:ln w="18524">
              <a:solidFill>
                <a:srgbClr val="8000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Sheet4!$B$96:$N$96</c:f>
              <c:numCache>
                <c:formatCode>General</c:formatCode>
                <c:ptCount val="13"/>
                <c:pt idx="0">
                  <c:v>0.0</c:v>
                </c:pt>
                <c:pt idx="1">
                  <c:v>99.0</c:v>
                </c:pt>
                <c:pt idx="2">
                  <c:v>622.0</c:v>
                </c:pt>
                <c:pt idx="3">
                  <c:v>225.0</c:v>
                </c:pt>
                <c:pt idx="4">
                  <c:v>51.0</c:v>
                </c:pt>
                <c:pt idx="5">
                  <c:v>44.0</c:v>
                </c:pt>
                <c:pt idx="6">
                  <c:v>0.0</c:v>
                </c:pt>
                <c:pt idx="7">
                  <c:v>0.0</c:v>
                </c:pt>
                <c:pt idx="8">
                  <c:v>0.0</c:v>
                </c:pt>
                <c:pt idx="9">
                  <c:v>0.0</c:v>
                </c:pt>
                <c:pt idx="10">
                  <c:v>0.0</c:v>
                </c:pt>
                <c:pt idx="11">
                  <c:v>0.0</c:v>
                </c:pt>
                <c:pt idx="12">
                  <c:v>0.0</c:v>
                </c:pt>
              </c:numCache>
            </c:numRef>
          </c:val>
          <c:smooth val="0"/>
        </c:ser>
        <c:ser>
          <c:idx val="95"/>
          <c:order val="95"/>
          <c:tx>
            <c:strRef>
              <c:f>Sheet4!$A$97</c:f>
              <c:strCache>
                <c:ptCount val="1"/>
                <c:pt idx="0">
                  <c:v>sameer</c:v>
                </c:pt>
              </c:strCache>
            </c:strRef>
          </c:tx>
          <c:spPr>
            <a:ln w="6175">
              <a:solidFill>
                <a:srgbClr val="0080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Sheet4!$B$97:$N$97</c:f>
              <c:numCache>
                <c:formatCode>General</c:formatCode>
                <c:ptCount val="13"/>
                <c:pt idx="0">
                  <c:v>13.0</c:v>
                </c:pt>
                <c:pt idx="1">
                  <c:v>29.0</c:v>
                </c:pt>
                <c:pt idx="2">
                  <c:v>9.0</c:v>
                </c:pt>
                <c:pt idx="3">
                  <c:v>0.0</c:v>
                </c:pt>
                <c:pt idx="4">
                  <c:v>0.0</c:v>
                </c:pt>
                <c:pt idx="5">
                  <c:v>0.0</c:v>
                </c:pt>
                <c:pt idx="6">
                  <c:v>0.0</c:v>
                </c:pt>
                <c:pt idx="7">
                  <c:v>0.0</c:v>
                </c:pt>
                <c:pt idx="8">
                  <c:v>0.0</c:v>
                </c:pt>
                <c:pt idx="9">
                  <c:v>0.0</c:v>
                </c:pt>
                <c:pt idx="10">
                  <c:v>0.0</c:v>
                </c:pt>
                <c:pt idx="11">
                  <c:v>0.0</c:v>
                </c:pt>
                <c:pt idx="12">
                  <c:v>0.0</c:v>
                </c:pt>
              </c:numCache>
            </c:numRef>
          </c:val>
          <c:smooth val="0"/>
        </c:ser>
        <c:ser>
          <c:idx val="96"/>
          <c:order val="96"/>
          <c:tx>
            <c:strRef>
              <c:f>Sheet4!$A$98</c:f>
              <c:strCache>
                <c:ptCount val="1"/>
                <c:pt idx="0">
                  <c:v>sascha</c:v>
                </c:pt>
              </c:strCache>
            </c:strRef>
          </c:tx>
          <c:spPr>
            <a:ln w="6175">
              <a:solidFill>
                <a:srgbClr val="00008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Sheet4!$B$98:$N$98</c:f>
              <c:numCache>
                <c:formatCode>General</c:formatCode>
                <c:ptCount val="13"/>
                <c:pt idx="0">
                  <c:v>0.0</c:v>
                </c:pt>
                <c:pt idx="1">
                  <c:v>0.0</c:v>
                </c:pt>
                <c:pt idx="2">
                  <c:v>0.0</c:v>
                </c:pt>
                <c:pt idx="3">
                  <c:v>22.0</c:v>
                </c:pt>
                <c:pt idx="4">
                  <c:v>83.0</c:v>
                </c:pt>
                <c:pt idx="5">
                  <c:v>3.0</c:v>
                </c:pt>
                <c:pt idx="6">
                  <c:v>0.0</c:v>
                </c:pt>
                <c:pt idx="7">
                  <c:v>0.0</c:v>
                </c:pt>
                <c:pt idx="8">
                  <c:v>0.0</c:v>
                </c:pt>
                <c:pt idx="9">
                  <c:v>0.0</c:v>
                </c:pt>
                <c:pt idx="10">
                  <c:v>0.0</c:v>
                </c:pt>
                <c:pt idx="11">
                  <c:v>0.0</c:v>
                </c:pt>
                <c:pt idx="12">
                  <c:v>0.0</c:v>
                </c:pt>
              </c:numCache>
            </c:numRef>
          </c:val>
          <c:smooth val="0"/>
        </c:ser>
        <c:ser>
          <c:idx val="97"/>
          <c:order val="97"/>
          <c:tx>
            <c:strRef>
              <c:f>Sheet4!$A$99</c:f>
              <c:strCache>
                <c:ptCount val="1"/>
                <c:pt idx="0">
                  <c:v>sctemme</c:v>
                </c:pt>
              </c:strCache>
            </c:strRef>
          </c:tx>
          <c:spPr>
            <a:ln w="6175">
              <a:solidFill>
                <a:srgbClr val="80800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Sheet4!$B$99:$N$99</c:f>
              <c:numCache>
                <c:formatCode>General</c:formatCode>
                <c:ptCount val="13"/>
                <c:pt idx="0">
                  <c:v>0.0</c:v>
                </c:pt>
                <c:pt idx="1">
                  <c:v>0.0</c:v>
                </c:pt>
                <c:pt idx="2">
                  <c:v>0.0</c:v>
                </c:pt>
                <c:pt idx="3">
                  <c:v>0.0</c:v>
                </c:pt>
                <c:pt idx="4">
                  <c:v>1.0</c:v>
                </c:pt>
                <c:pt idx="5">
                  <c:v>3.0</c:v>
                </c:pt>
                <c:pt idx="6">
                  <c:v>3.0</c:v>
                </c:pt>
                <c:pt idx="7">
                  <c:v>0.0</c:v>
                </c:pt>
                <c:pt idx="8">
                  <c:v>2.0</c:v>
                </c:pt>
                <c:pt idx="9">
                  <c:v>10.0</c:v>
                </c:pt>
                <c:pt idx="10">
                  <c:v>22.0</c:v>
                </c:pt>
                <c:pt idx="11">
                  <c:v>30.0</c:v>
                </c:pt>
                <c:pt idx="12">
                  <c:v>13.0</c:v>
                </c:pt>
              </c:numCache>
            </c:numRef>
          </c:val>
          <c:smooth val="0"/>
        </c:ser>
        <c:ser>
          <c:idx val="98"/>
          <c:order val="98"/>
          <c:tx>
            <c:strRef>
              <c:f>Sheet4!$A$100</c:f>
              <c:strCache>
                <c:ptCount val="1"/>
                <c:pt idx="0">
                  <c:v>slive</c:v>
                </c:pt>
              </c:strCache>
            </c:strRef>
          </c:tx>
          <c:spPr>
            <a:ln w="6175">
              <a:solidFill>
                <a:srgbClr val="80008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Sheet4!$B$100:$N$100</c:f>
              <c:numCache>
                <c:formatCode>General</c:formatCode>
                <c:ptCount val="13"/>
                <c:pt idx="0">
                  <c:v>0.0</c:v>
                </c:pt>
                <c:pt idx="1">
                  <c:v>0.0</c:v>
                </c:pt>
                <c:pt idx="2">
                  <c:v>0.0</c:v>
                </c:pt>
                <c:pt idx="3">
                  <c:v>1.0</c:v>
                </c:pt>
                <c:pt idx="4">
                  <c:v>206.0</c:v>
                </c:pt>
                <c:pt idx="5">
                  <c:v>278.0</c:v>
                </c:pt>
                <c:pt idx="6">
                  <c:v>418.0</c:v>
                </c:pt>
                <c:pt idx="7">
                  <c:v>131.0</c:v>
                </c:pt>
                <c:pt idx="8">
                  <c:v>80.0</c:v>
                </c:pt>
                <c:pt idx="9">
                  <c:v>124.0</c:v>
                </c:pt>
                <c:pt idx="10">
                  <c:v>33.0</c:v>
                </c:pt>
                <c:pt idx="11">
                  <c:v>39.0</c:v>
                </c:pt>
                <c:pt idx="12">
                  <c:v>17.0</c:v>
                </c:pt>
              </c:numCache>
            </c:numRef>
          </c:val>
          <c:smooth val="0"/>
        </c:ser>
        <c:ser>
          <c:idx val="99"/>
          <c:order val="99"/>
          <c:tx>
            <c:strRef>
              <c:f>Sheet4!$A$101</c:f>
              <c:strCache>
                <c:ptCount val="1"/>
                <c:pt idx="0">
                  <c:v>soc-rian</c:v>
                </c:pt>
              </c:strCache>
            </c:strRef>
          </c:tx>
          <c:spPr>
            <a:ln w="6175">
              <a:solidFill>
                <a:srgbClr val="00808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Sheet4!$B$101:$N$101</c:f>
              <c:numCache>
                <c:formatCode>General</c:formatCode>
                <c:ptCount val="13"/>
                <c:pt idx="0">
                  <c:v>0.0</c:v>
                </c:pt>
                <c:pt idx="1">
                  <c:v>0.0</c:v>
                </c:pt>
                <c:pt idx="2">
                  <c:v>0.0</c:v>
                </c:pt>
                <c:pt idx="3">
                  <c:v>0.0</c:v>
                </c:pt>
                <c:pt idx="4">
                  <c:v>0.0</c:v>
                </c:pt>
                <c:pt idx="5">
                  <c:v>0.0</c:v>
                </c:pt>
                <c:pt idx="6">
                  <c:v>0.0</c:v>
                </c:pt>
                <c:pt idx="7">
                  <c:v>0.0</c:v>
                </c:pt>
                <c:pt idx="8">
                  <c:v>0.0</c:v>
                </c:pt>
                <c:pt idx="9">
                  <c:v>72.0</c:v>
                </c:pt>
                <c:pt idx="10">
                  <c:v>41.0</c:v>
                </c:pt>
                <c:pt idx="11">
                  <c:v>0.0</c:v>
                </c:pt>
                <c:pt idx="12">
                  <c:v>0.0</c:v>
                </c:pt>
              </c:numCache>
            </c:numRef>
          </c:val>
          <c:smooth val="0"/>
        </c:ser>
        <c:ser>
          <c:idx val="100"/>
          <c:order val="100"/>
          <c:tx>
            <c:strRef>
              <c:f>Sheet4!$A$102</c:f>
              <c:strCache>
                <c:ptCount val="1"/>
                <c:pt idx="0">
                  <c:v>soldis</c:v>
                </c:pt>
              </c:strCache>
            </c:strRef>
          </c:tx>
          <c:spPr>
            <a:ln w="6175">
              <a:solidFill>
                <a:srgbClr val="C0C0C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Sheet4!$B$102:$N$102</c:f>
              <c:numCache>
                <c:formatCode>General</c:formatCode>
                <c:ptCount val="13"/>
                <c:pt idx="0">
                  <c:v>0.0</c:v>
                </c:pt>
                <c:pt idx="1">
                  <c:v>0.0</c:v>
                </c:pt>
                <c:pt idx="2">
                  <c:v>0.0</c:v>
                </c:pt>
                <c:pt idx="3">
                  <c:v>0.0</c:v>
                </c:pt>
                <c:pt idx="4">
                  <c:v>0.0</c:v>
                </c:pt>
                <c:pt idx="5">
                  <c:v>0.0</c:v>
                </c:pt>
                <c:pt idx="6">
                  <c:v>0.0</c:v>
                </c:pt>
                <c:pt idx="7">
                  <c:v>15.0</c:v>
                </c:pt>
                <c:pt idx="8">
                  <c:v>0.0</c:v>
                </c:pt>
                <c:pt idx="9">
                  <c:v>0.0</c:v>
                </c:pt>
                <c:pt idx="10">
                  <c:v>10.0</c:v>
                </c:pt>
                <c:pt idx="11">
                  <c:v>1.0</c:v>
                </c:pt>
                <c:pt idx="12">
                  <c:v>0.0</c:v>
                </c:pt>
              </c:numCache>
            </c:numRef>
          </c:val>
          <c:smooth val="0"/>
        </c:ser>
        <c:ser>
          <c:idx val="101"/>
          <c:order val="101"/>
          <c:tx>
            <c:strRef>
              <c:f>Sheet4!$A$103</c:f>
              <c:strCache>
                <c:ptCount val="1"/>
                <c:pt idx="0">
                  <c:v>stas</c:v>
                </c:pt>
              </c:strCache>
            </c:strRef>
          </c:tx>
          <c:spPr>
            <a:ln w="6175">
              <a:solidFill>
                <a:srgbClr val="808080"/>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Sheet4!$B$103:$N$103</c:f>
              <c:numCache>
                <c:formatCode>General</c:formatCode>
                <c:ptCount val="13"/>
                <c:pt idx="0">
                  <c:v>0.0</c:v>
                </c:pt>
                <c:pt idx="1">
                  <c:v>0.0</c:v>
                </c:pt>
                <c:pt idx="2">
                  <c:v>0.0</c:v>
                </c:pt>
                <c:pt idx="3">
                  <c:v>1.0</c:v>
                </c:pt>
                <c:pt idx="4">
                  <c:v>0.0</c:v>
                </c:pt>
                <c:pt idx="5">
                  <c:v>2.0</c:v>
                </c:pt>
                <c:pt idx="6">
                  <c:v>10.0</c:v>
                </c:pt>
                <c:pt idx="7">
                  <c:v>38.0</c:v>
                </c:pt>
                <c:pt idx="8">
                  <c:v>12.0</c:v>
                </c:pt>
                <c:pt idx="9">
                  <c:v>5.0</c:v>
                </c:pt>
                <c:pt idx="10">
                  <c:v>0.0</c:v>
                </c:pt>
                <c:pt idx="11">
                  <c:v>0.0</c:v>
                </c:pt>
                <c:pt idx="12">
                  <c:v>0.0</c:v>
                </c:pt>
              </c:numCache>
            </c:numRef>
          </c:val>
          <c:smooth val="0"/>
        </c:ser>
        <c:ser>
          <c:idx val="102"/>
          <c:order val="102"/>
          <c:tx>
            <c:strRef>
              <c:f>Sheet4!$A$104</c:f>
              <c:strCache>
                <c:ptCount val="1"/>
                <c:pt idx="0">
                  <c:v>stoddard</c:v>
                </c:pt>
              </c:strCache>
            </c:strRef>
          </c:tx>
          <c:spPr>
            <a:ln w="6175">
              <a:solidFill>
                <a:srgbClr val="9999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Sheet4!$B$104:$N$104</c:f>
              <c:numCache>
                <c:formatCode>General</c:formatCode>
                <c:ptCount val="13"/>
                <c:pt idx="0">
                  <c:v>0.0</c:v>
                </c:pt>
                <c:pt idx="1">
                  <c:v>0.0</c:v>
                </c:pt>
                <c:pt idx="2">
                  <c:v>15.0</c:v>
                </c:pt>
                <c:pt idx="3">
                  <c:v>237.0</c:v>
                </c:pt>
                <c:pt idx="4">
                  <c:v>387.0</c:v>
                </c:pt>
                <c:pt idx="5">
                  <c:v>185.0</c:v>
                </c:pt>
                <c:pt idx="6">
                  <c:v>243.0</c:v>
                </c:pt>
                <c:pt idx="7">
                  <c:v>67.0</c:v>
                </c:pt>
                <c:pt idx="8">
                  <c:v>105.0</c:v>
                </c:pt>
                <c:pt idx="9">
                  <c:v>20.0</c:v>
                </c:pt>
                <c:pt idx="10">
                  <c:v>0.0</c:v>
                </c:pt>
                <c:pt idx="11">
                  <c:v>0.0</c:v>
                </c:pt>
                <c:pt idx="12">
                  <c:v>0.0</c:v>
                </c:pt>
              </c:numCache>
            </c:numRef>
          </c:val>
          <c:smooth val="0"/>
        </c:ser>
        <c:ser>
          <c:idx val="103"/>
          <c:order val="103"/>
          <c:tx>
            <c:strRef>
              <c:f>Sheet4!$A$105</c:f>
              <c:strCache>
                <c:ptCount val="1"/>
                <c:pt idx="0">
                  <c:v>striker</c:v>
                </c:pt>
              </c:strCache>
            </c:strRef>
          </c:tx>
          <c:spPr>
            <a:ln w="6175">
              <a:solidFill>
                <a:srgbClr val="993366"/>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Sheet4!$B$105:$N$105</c:f>
              <c:numCache>
                <c:formatCode>General</c:formatCode>
                <c:ptCount val="13"/>
                <c:pt idx="0">
                  <c:v>0.0</c:v>
                </c:pt>
                <c:pt idx="1">
                  <c:v>0.0</c:v>
                </c:pt>
                <c:pt idx="2">
                  <c:v>0.0</c:v>
                </c:pt>
                <c:pt idx="3">
                  <c:v>0.0</c:v>
                </c:pt>
                <c:pt idx="4">
                  <c:v>0.0</c:v>
                </c:pt>
                <c:pt idx="5">
                  <c:v>6.0</c:v>
                </c:pt>
                <c:pt idx="6">
                  <c:v>82.0</c:v>
                </c:pt>
                <c:pt idx="7">
                  <c:v>92.0</c:v>
                </c:pt>
                <c:pt idx="8">
                  <c:v>33.0</c:v>
                </c:pt>
                <c:pt idx="9">
                  <c:v>53.0</c:v>
                </c:pt>
                <c:pt idx="10">
                  <c:v>0.0</c:v>
                </c:pt>
                <c:pt idx="11">
                  <c:v>1.0</c:v>
                </c:pt>
                <c:pt idx="12">
                  <c:v>0.0</c:v>
                </c:pt>
              </c:numCache>
            </c:numRef>
          </c:val>
          <c:smooth val="0"/>
        </c:ser>
        <c:ser>
          <c:idx val="104"/>
          <c:order val="104"/>
          <c:tx>
            <c:strRef>
              <c:f>Sheet4!$A$106</c:f>
              <c:strCache>
                <c:ptCount val="1"/>
                <c:pt idx="0">
                  <c:v>takashi</c:v>
                </c:pt>
              </c:strCache>
            </c:strRef>
          </c:tx>
          <c:spPr>
            <a:ln w="6175">
              <a:solidFill>
                <a:srgbClr val="FFFFCC"/>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Sheet4!$B$106:$N$106</c:f>
              <c:numCache>
                <c:formatCode>General</c:formatCode>
                <c:ptCount val="13"/>
                <c:pt idx="0">
                  <c:v>0.0</c:v>
                </c:pt>
                <c:pt idx="1">
                  <c:v>0.0</c:v>
                </c:pt>
                <c:pt idx="2">
                  <c:v>0.0</c:v>
                </c:pt>
                <c:pt idx="3">
                  <c:v>0.0</c:v>
                </c:pt>
                <c:pt idx="4">
                  <c:v>0.0</c:v>
                </c:pt>
                <c:pt idx="5">
                  <c:v>0.0</c:v>
                </c:pt>
                <c:pt idx="6">
                  <c:v>0.0</c:v>
                </c:pt>
                <c:pt idx="7">
                  <c:v>0.0</c:v>
                </c:pt>
                <c:pt idx="8">
                  <c:v>0.0</c:v>
                </c:pt>
                <c:pt idx="9">
                  <c:v>0.0</c:v>
                </c:pt>
                <c:pt idx="10">
                  <c:v>0.0</c:v>
                </c:pt>
                <c:pt idx="11">
                  <c:v>0.0</c:v>
                </c:pt>
                <c:pt idx="12">
                  <c:v>221.0</c:v>
                </c:pt>
              </c:numCache>
            </c:numRef>
          </c:val>
          <c:smooth val="0"/>
        </c:ser>
        <c:ser>
          <c:idx val="105"/>
          <c:order val="105"/>
          <c:tx>
            <c:strRef>
              <c:f>Sheet4!$A$107</c:f>
              <c:strCache>
                <c:ptCount val="1"/>
                <c:pt idx="0">
                  <c:v>tdonovan</c:v>
                </c:pt>
              </c:strCache>
            </c:strRef>
          </c:tx>
          <c:spPr>
            <a:ln w="6175">
              <a:solidFill>
                <a:srgbClr val="CCFF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Sheet4!$B$107:$N$107</c:f>
              <c:numCache>
                <c:formatCode>General</c:formatCode>
                <c:ptCount val="13"/>
                <c:pt idx="0">
                  <c:v>0.0</c:v>
                </c:pt>
                <c:pt idx="1">
                  <c:v>0.0</c:v>
                </c:pt>
                <c:pt idx="2">
                  <c:v>0.0</c:v>
                </c:pt>
                <c:pt idx="3">
                  <c:v>0.0</c:v>
                </c:pt>
                <c:pt idx="4">
                  <c:v>0.0</c:v>
                </c:pt>
                <c:pt idx="5">
                  <c:v>0.0</c:v>
                </c:pt>
                <c:pt idx="6">
                  <c:v>0.0</c:v>
                </c:pt>
                <c:pt idx="7">
                  <c:v>0.0</c:v>
                </c:pt>
                <c:pt idx="8">
                  <c:v>0.0</c:v>
                </c:pt>
                <c:pt idx="9">
                  <c:v>0.0</c:v>
                </c:pt>
                <c:pt idx="10">
                  <c:v>0.0</c:v>
                </c:pt>
                <c:pt idx="11">
                  <c:v>0.0</c:v>
                </c:pt>
                <c:pt idx="12">
                  <c:v>11.0</c:v>
                </c:pt>
              </c:numCache>
            </c:numRef>
          </c:val>
          <c:smooth val="0"/>
        </c:ser>
        <c:ser>
          <c:idx val="106"/>
          <c:order val="106"/>
          <c:tx>
            <c:strRef>
              <c:f>Sheet4!$A$108</c:f>
              <c:strCache>
                <c:ptCount val="1"/>
                <c:pt idx="0">
                  <c:v>thommay</c:v>
                </c:pt>
              </c:strCache>
            </c:strRef>
          </c:tx>
          <c:spPr>
            <a:ln w="6175">
              <a:solidFill>
                <a:srgbClr val="660066"/>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Sheet4!$B$108:$N$108</c:f>
              <c:numCache>
                <c:formatCode>General</c:formatCode>
                <c:ptCount val="13"/>
                <c:pt idx="0">
                  <c:v>0.0</c:v>
                </c:pt>
                <c:pt idx="1">
                  <c:v>0.0</c:v>
                </c:pt>
                <c:pt idx="2">
                  <c:v>0.0</c:v>
                </c:pt>
                <c:pt idx="3">
                  <c:v>0.0</c:v>
                </c:pt>
                <c:pt idx="4">
                  <c:v>0.0</c:v>
                </c:pt>
                <c:pt idx="5">
                  <c:v>0.0</c:v>
                </c:pt>
                <c:pt idx="6">
                  <c:v>35.0</c:v>
                </c:pt>
                <c:pt idx="7">
                  <c:v>39.0</c:v>
                </c:pt>
                <c:pt idx="8">
                  <c:v>2.0</c:v>
                </c:pt>
                <c:pt idx="9">
                  <c:v>3.0</c:v>
                </c:pt>
                <c:pt idx="10">
                  <c:v>1.0</c:v>
                </c:pt>
                <c:pt idx="11">
                  <c:v>0.0</c:v>
                </c:pt>
                <c:pt idx="12">
                  <c:v>0.0</c:v>
                </c:pt>
              </c:numCache>
            </c:numRef>
          </c:val>
          <c:smooth val="0"/>
        </c:ser>
        <c:ser>
          <c:idx val="107"/>
          <c:order val="107"/>
          <c:tx>
            <c:strRef>
              <c:f>Sheet4!$A$109</c:f>
              <c:strCache>
                <c:ptCount val="1"/>
                <c:pt idx="0">
                  <c:v>trawick</c:v>
                </c:pt>
              </c:strCache>
            </c:strRef>
          </c:tx>
          <c:spPr>
            <a:ln w="18524">
              <a:solidFill>
                <a:srgbClr val="FF8080"/>
              </a:solidFill>
              <a:prstDash val="solid"/>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Sheet4!$B$109:$N$109</c:f>
              <c:numCache>
                <c:formatCode>General</c:formatCode>
                <c:ptCount val="13"/>
                <c:pt idx="0">
                  <c:v>0.0</c:v>
                </c:pt>
                <c:pt idx="1">
                  <c:v>0.0</c:v>
                </c:pt>
                <c:pt idx="2">
                  <c:v>0.0</c:v>
                </c:pt>
                <c:pt idx="3">
                  <c:v>0.0</c:v>
                </c:pt>
                <c:pt idx="4">
                  <c:v>693.0</c:v>
                </c:pt>
                <c:pt idx="5">
                  <c:v>443.0</c:v>
                </c:pt>
                <c:pt idx="6">
                  <c:v>401.0</c:v>
                </c:pt>
                <c:pt idx="7">
                  <c:v>379.0</c:v>
                </c:pt>
                <c:pt idx="8">
                  <c:v>216.0</c:v>
                </c:pt>
                <c:pt idx="9">
                  <c:v>116.0</c:v>
                </c:pt>
                <c:pt idx="10">
                  <c:v>91.0</c:v>
                </c:pt>
                <c:pt idx="11">
                  <c:v>83.0</c:v>
                </c:pt>
                <c:pt idx="12">
                  <c:v>21.0</c:v>
                </c:pt>
              </c:numCache>
            </c:numRef>
          </c:val>
          <c:smooth val="0"/>
        </c:ser>
        <c:ser>
          <c:idx val="108"/>
          <c:order val="108"/>
          <c:tx>
            <c:strRef>
              <c:f>Sheet4!$A$110</c:f>
              <c:strCache>
                <c:ptCount val="1"/>
                <c:pt idx="0">
                  <c:v>wrowe</c:v>
                </c:pt>
              </c:strCache>
            </c:strRef>
          </c:tx>
          <c:spPr>
            <a:ln w="18524">
              <a:solidFill>
                <a:srgbClr val="0066CC"/>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Sheet4!$B$110:$N$110</c:f>
              <c:numCache>
                <c:formatCode>General</c:formatCode>
                <c:ptCount val="13"/>
                <c:pt idx="0">
                  <c:v>0.0</c:v>
                </c:pt>
                <c:pt idx="1">
                  <c:v>0.0</c:v>
                </c:pt>
                <c:pt idx="2">
                  <c:v>0.0</c:v>
                </c:pt>
                <c:pt idx="3">
                  <c:v>0.0</c:v>
                </c:pt>
                <c:pt idx="4">
                  <c:v>668.0</c:v>
                </c:pt>
                <c:pt idx="5">
                  <c:v>861.0</c:v>
                </c:pt>
                <c:pt idx="6">
                  <c:v>641.0</c:v>
                </c:pt>
                <c:pt idx="7">
                  <c:v>263.0</c:v>
                </c:pt>
                <c:pt idx="8">
                  <c:v>169.0</c:v>
                </c:pt>
                <c:pt idx="9">
                  <c:v>290.0</c:v>
                </c:pt>
                <c:pt idx="10">
                  <c:v>262.0</c:v>
                </c:pt>
                <c:pt idx="11">
                  <c:v>506.0</c:v>
                </c:pt>
                <c:pt idx="12">
                  <c:v>216.0</c:v>
                </c:pt>
              </c:numCache>
            </c:numRef>
          </c:val>
          <c:smooth val="0"/>
        </c:ser>
        <c:ser>
          <c:idx val="109"/>
          <c:order val="109"/>
          <c:tx>
            <c:strRef>
              <c:f>Sheet4!$A$111</c:f>
              <c:strCache>
                <c:ptCount val="1"/>
                <c:pt idx="0">
                  <c:v>wsanchez</c:v>
                </c:pt>
              </c:strCache>
            </c:strRef>
          </c:tx>
          <c:spPr>
            <a:ln w="6175">
              <a:solidFill>
                <a:srgbClr val="CCCCFF"/>
              </a:solidFill>
              <a:prstDash val="lg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Sheet4!$B$111:$N$111</c:f>
              <c:numCache>
                <c:formatCode>General</c:formatCode>
                <c:ptCount val="13"/>
                <c:pt idx="0">
                  <c:v>0.0</c:v>
                </c:pt>
                <c:pt idx="1">
                  <c:v>1.0</c:v>
                </c:pt>
                <c:pt idx="2">
                  <c:v>15.0</c:v>
                </c:pt>
                <c:pt idx="3">
                  <c:v>45.0</c:v>
                </c:pt>
                <c:pt idx="4">
                  <c:v>20.0</c:v>
                </c:pt>
                <c:pt idx="5">
                  <c:v>5.0</c:v>
                </c:pt>
                <c:pt idx="6">
                  <c:v>32.0</c:v>
                </c:pt>
                <c:pt idx="7">
                  <c:v>1.0</c:v>
                </c:pt>
                <c:pt idx="8">
                  <c:v>0.0</c:v>
                </c:pt>
                <c:pt idx="9">
                  <c:v>8.0</c:v>
                </c:pt>
                <c:pt idx="10">
                  <c:v>2.0</c:v>
                </c:pt>
                <c:pt idx="11">
                  <c:v>0.0</c:v>
                </c:pt>
                <c:pt idx="12">
                  <c:v>0.0</c:v>
                </c:pt>
              </c:numCache>
            </c:numRef>
          </c:val>
          <c:smooth val="0"/>
        </c:ser>
        <c:ser>
          <c:idx val="110"/>
          <c:order val="110"/>
          <c:tx>
            <c:strRef>
              <c:f>Sheet4!$A$112</c:f>
              <c:strCache>
                <c:ptCount val="1"/>
                <c:pt idx="0">
                  <c:v>yoshiki</c:v>
                </c:pt>
              </c:strCache>
            </c:strRef>
          </c:tx>
          <c:spPr>
            <a:ln w="6175">
              <a:solidFill>
                <a:srgbClr val="000080"/>
              </a:solidFill>
              <a:prstDash val="sysDash"/>
            </a:ln>
          </c:spPr>
          <c:marker>
            <c:symbol val="none"/>
          </c:marker>
          <c:cat>
            <c:numRef>
              <c:f>Sheet4!$B$1:$N$1</c:f>
              <c:numCache>
                <c:formatCode>General</c:formatCode>
                <c:ptCount val="13"/>
                <c:pt idx="0">
                  <c:v>1996.0</c:v>
                </c:pt>
                <c:pt idx="1">
                  <c:v>1997.0</c:v>
                </c:pt>
                <c:pt idx="2">
                  <c:v>1998.0</c:v>
                </c:pt>
                <c:pt idx="3">
                  <c:v>1999.0</c:v>
                </c:pt>
                <c:pt idx="4">
                  <c:v>2000.0</c:v>
                </c:pt>
                <c:pt idx="5">
                  <c:v>2001.0</c:v>
                </c:pt>
                <c:pt idx="6">
                  <c:v>2002.0</c:v>
                </c:pt>
                <c:pt idx="7">
                  <c:v>2003.0</c:v>
                </c:pt>
                <c:pt idx="8">
                  <c:v>2004.0</c:v>
                </c:pt>
                <c:pt idx="9">
                  <c:v>2005.0</c:v>
                </c:pt>
                <c:pt idx="10">
                  <c:v>2006.0</c:v>
                </c:pt>
                <c:pt idx="11">
                  <c:v>2007.0</c:v>
                </c:pt>
                <c:pt idx="12">
                  <c:v>2008.0</c:v>
                </c:pt>
              </c:numCache>
            </c:numRef>
          </c:cat>
          <c:val>
            <c:numRef>
              <c:f>Sheet4!$B$112:$N$112</c:f>
              <c:numCache>
                <c:formatCode>General</c:formatCode>
                <c:ptCount val="13"/>
                <c:pt idx="0">
                  <c:v>0.0</c:v>
                </c:pt>
                <c:pt idx="1">
                  <c:v>0.0</c:v>
                </c:pt>
                <c:pt idx="2">
                  <c:v>0.0</c:v>
                </c:pt>
                <c:pt idx="3">
                  <c:v>0.0</c:v>
                </c:pt>
                <c:pt idx="4">
                  <c:v>1.0</c:v>
                </c:pt>
                <c:pt idx="5">
                  <c:v>76.0</c:v>
                </c:pt>
                <c:pt idx="6">
                  <c:v>271.0</c:v>
                </c:pt>
                <c:pt idx="7">
                  <c:v>102.0</c:v>
                </c:pt>
                <c:pt idx="8">
                  <c:v>153.0</c:v>
                </c:pt>
                <c:pt idx="9">
                  <c:v>0.0</c:v>
                </c:pt>
                <c:pt idx="10">
                  <c:v>0.0</c:v>
                </c:pt>
                <c:pt idx="11">
                  <c:v>0.0</c:v>
                </c:pt>
                <c:pt idx="12">
                  <c:v>0.0</c:v>
                </c:pt>
              </c:numCache>
            </c:numRef>
          </c:val>
          <c:smooth val="0"/>
        </c:ser>
        <c:dLbls>
          <c:showLegendKey val="0"/>
          <c:showVal val="0"/>
          <c:showCatName val="0"/>
          <c:showSerName val="0"/>
          <c:showPercent val="0"/>
          <c:showBubbleSize val="0"/>
        </c:dLbls>
        <c:marker val="1"/>
        <c:smooth val="0"/>
        <c:axId val="-2127225240"/>
        <c:axId val="-2127265080"/>
      </c:lineChart>
      <c:catAx>
        <c:axId val="-2127225240"/>
        <c:scaling>
          <c:orientation val="minMax"/>
        </c:scaling>
        <c:delete val="0"/>
        <c:axPos val="b"/>
        <c:title>
          <c:tx>
            <c:rich>
              <a:bodyPr/>
              <a:lstStyle/>
              <a:p>
                <a:pPr>
                  <a:defRPr lang="ja-JP"/>
                </a:pPr>
                <a:r>
                  <a:rPr lang="ja-JP"/>
                  <a:t>（年）</a:t>
                </a:r>
              </a:p>
            </c:rich>
          </c:tx>
          <c:layout>
            <c:manualLayout>
              <c:xMode val="edge"/>
              <c:yMode val="edge"/>
              <c:x val="0.936297701769734"/>
              <c:y val="0.937044471359267"/>
            </c:manualLayout>
          </c:layout>
          <c:overlay val="0"/>
        </c:title>
        <c:numFmt formatCode="General" sourceLinked="1"/>
        <c:majorTickMark val="out"/>
        <c:minorTickMark val="none"/>
        <c:tickLblPos val="nextTo"/>
        <c:txPr>
          <a:bodyPr rot="0" vert="horz"/>
          <a:lstStyle/>
          <a:p>
            <a:pPr>
              <a:defRPr lang="ja-JP"/>
            </a:pPr>
            <a:endParaRPr lang="en-US"/>
          </a:p>
        </c:txPr>
        <c:crossAx val="-2127265080"/>
        <c:crosses val="autoZero"/>
        <c:auto val="1"/>
        <c:lblAlgn val="ctr"/>
        <c:lblOffset val="100"/>
        <c:tickLblSkip val="1"/>
        <c:tickMarkSkip val="1"/>
        <c:noMultiLvlLbl val="0"/>
      </c:catAx>
      <c:valAx>
        <c:axId val="-2127265080"/>
        <c:scaling>
          <c:orientation val="minMax"/>
        </c:scaling>
        <c:delete val="0"/>
        <c:axPos val="l"/>
        <c:title>
          <c:tx>
            <c:rich>
              <a:bodyPr rot="-5400000" vert="horz"/>
              <a:lstStyle/>
              <a:p>
                <a:pPr>
                  <a:defRPr lang="ja-JP"/>
                </a:pPr>
                <a:r>
                  <a:rPr lang="ja-JP"/>
                  <a:t>コミット数（件）</a:t>
                </a:r>
              </a:p>
            </c:rich>
          </c:tx>
          <c:layout>
            <c:manualLayout>
              <c:xMode val="edge"/>
              <c:yMode val="edge"/>
              <c:x val="0.0"/>
              <c:y val="0.349466941625694"/>
            </c:manualLayout>
          </c:layout>
          <c:overlay val="0"/>
        </c:title>
        <c:numFmt formatCode="General" sourceLinked="1"/>
        <c:majorTickMark val="out"/>
        <c:minorTickMark val="none"/>
        <c:tickLblPos val="nextTo"/>
        <c:spPr>
          <a:ln w="1544">
            <a:solidFill>
              <a:srgbClr val="000000"/>
            </a:solidFill>
            <a:prstDash val="solid"/>
          </a:ln>
        </c:spPr>
        <c:txPr>
          <a:bodyPr rot="0" vert="horz"/>
          <a:lstStyle/>
          <a:p>
            <a:pPr>
              <a:defRPr lang="ja-JP"/>
            </a:pPr>
            <a:endParaRPr lang="en-US"/>
          </a:p>
        </c:txPr>
        <c:crossAx val="-2127225240"/>
        <c:crosses val="autoZero"/>
        <c:crossBetween val="between"/>
      </c:valAx>
      <c:spPr>
        <a:noFill/>
      </c:spPr>
    </c:plotArea>
    <c:plotVisOnly val="1"/>
    <c:dispBlanksAs val="gap"/>
    <c:showDLblsOverMax val="0"/>
  </c:chart>
  <c:spPr>
    <a:solidFill>
      <a:srgbClr val="FFFFFF"/>
    </a:solidFill>
  </c:spPr>
  <c:txPr>
    <a:bodyPr/>
    <a:lstStyle/>
    <a:p>
      <a:pPr>
        <a:defRPr sz="800" b="0" i="0" u="none" strike="noStrike" baseline="0">
          <a:solidFill>
            <a:srgbClr val="000000"/>
          </a:solidFill>
          <a:latin typeface="ＭＳ Ｐゴシック"/>
          <a:ea typeface="ＭＳ Ｐゴシック"/>
          <a:cs typeface="ＭＳ Ｐゴシック"/>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965318479443655"/>
          <c:y val="0.0240704092019007"/>
          <c:w val="0.895916905327802"/>
          <c:h val="0.816304599270911"/>
        </c:manualLayout>
      </c:layout>
      <c:lineChart>
        <c:grouping val="standard"/>
        <c:varyColors val="0"/>
        <c:ser>
          <c:idx val="0"/>
          <c:order val="0"/>
          <c:tx>
            <c:v>core</c:v>
          </c:tx>
          <c:spPr>
            <a:ln>
              <a:solidFill>
                <a:srgbClr val="FF0000"/>
              </a:solidFill>
            </a:ln>
          </c:spPr>
          <c:marker>
            <c:spPr>
              <a:solidFill>
                <a:srgbClr val="FF0000"/>
              </a:solidFill>
              <a:ln>
                <a:solidFill>
                  <a:srgbClr val="FF0000"/>
                </a:solidFill>
              </a:ln>
            </c:spPr>
          </c:marker>
          <c:cat>
            <c:numRef>
              <c:f>Sheet1!$A$2:$A$12</c:f>
              <c:numCache>
                <c:formatCode>General</c:formatCode>
                <c:ptCount val="11"/>
                <c:pt idx="0">
                  <c:v>1997.0</c:v>
                </c:pt>
                <c:pt idx="1">
                  <c:v>1998.0</c:v>
                </c:pt>
                <c:pt idx="2">
                  <c:v>1999.0</c:v>
                </c:pt>
                <c:pt idx="3">
                  <c:v>2000.0</c:v>
                </c:pt>
                <c:pt idx="4">
                  <c:v>2001.0</c:v>
                </c:pt>
                <c:pt idx="5">
                  <c:v>2002.0</c:v>
                </c:pt>
                <c:pt idx="6">
                  <c:v>2003.0</c:v>
                </c:pt>
                <c:pt idx="7">
                  <c:v>2004.0</c:v>
                </c:pt>
                <c:pt idx="8">
                  <c:v>2005.0</c:v>
                </c:pt>
                <c:pt idx="9">
                  <c:v>2006.0</c:v>
                </c:pt>
                <c:pt idx="10">
                  <c:v>2007.0</c:v>
                </c:pt>
              </c:numCache>
            </c:numRef>
          </c:cat>
          <c:val>
            <c:numRef>
              <c:f>Sheet1!$F$2:$F$12</c:f>
              <c:numCache>
                <c:formatCode>General</c:formatCode>
                <c:ptCount val="11"/>
                <c:pt idx="0">
                  <c:v>78.0898876404494</c:v>
                </c:pt>
                <c:pt idx="1">
                  <c:v>69.83471074380165</c:v>
                </c:pt>
                <c:pt idx="2">
                  <c:v>56.00000000000001</c:v>
                </c:pt>
                <c:pt idx="3">
                  <c:v>60.54054054054055</c:v>
                </c:pt>
                <c:pt idx="4">
                  <c:v>67.74193548387124</c:v>
                </c:pt>
                <c:pt idx="5">
                  <c:v>65.13761467889912</c:v>
                </c:pt>
                <c:pt idx="6">
                  <c:v>72.5</c:v>
                </c:pt>
                <c:pt idx="7">
                  <c:v>74.71264367816117</c:v>
                </c:pt>
                <c:pt idx="8">
                  <c:v>72.602739726027</c:v>
                </c:pt>
                <c:pt idx="9">
                  <c:v>67.8571428571428</c:v>
                </c:pt>
                <c:pt idx="10">
                  <c:v>60.0</c:v>
                </c:pt>
              </c:numCache>
            </c:numRef>
          </c:val>
          <c:smooth val="0"/>
        </c:ser>
        <c:ser>
          <c:idx val="1"/>
          <c:order val="1"/>
          <c:tx>
            <c:v>noncore</c:v>
          </c:tx>
          <c:cat>
            <c:numRef>
              <c:f>Sheet1!$A$2:$A$12</c:f>
              <c:numCache>
                <c:formatCode>General</c:formatCode>
                <c:ptCount val="11"/>
                <c:pt idx="0">
                  <c:v>1997.0</c:v>
                </c:pt>
                <c:pt idx="1">
                  <c:v>1998.0</c:v>
                </c:pt>
                <c:pt idx="2">
                  <c:v>1999.0</c:v>
                </c:pt>
                <c:pt idx="3">
                  <c:v>2000.0</c:v>
                </c:pt>
                <c:pt idx="4">
                  <c:v>2001.0</c:v>
                </c:pt>
                <c:pt idx="5">
                  <c:v>2002.0</c:v>
                </c:pt>
                <c:pt idx="6">
                  <c:v>2003.0</c:v>
                </c:pt>
                <c:pt idx="7">
                  <c:v>2004.0</c:v>
                </c:pt>
                <c:pt idx="8">
                  <c:v>2005.0</c:v>
                </c:pt>
                <c:pt idx="9">
                  <c:v>2006.0</c:v>
                </c:pt>
                <c:pt idx="10">
                  <c:v>2007.0</c:v>
                </c:pt>
              </c:numCache>
            </c:numRef>
          </c:cat>
          <c:val>
            <c:numRef>
              <c:f>Sheet1!$K$2:$K$12</c:f>
              <c:numCache>
                <c:formatCode>General</c:formatCode>
                <c:ptCount val="11"/>
                <c:pt idx="0">
                  <c:v>77.77777777777764</c:v>
                </c:pt>
                <c:pt idx="1">
                  <c:v>51.47058823529409</c:v>
                </c:pt>
                <c:pt idx="2">
                  <c:v>64.2857142857143</c:v>
                </c:pt>
                <c:pt idx="3">
                  <c:v>51.32743362831854</c:v>
                </c:pt>
                <c:pt idx="4">
                  <c:v>55.17241379310345</c:v>
                </c:pt>
                <c:pt idx="5">
                  <c:v>65.07936507936507</c:v>
                </c:pt>
                <c:pt idx="6">
                  <c:v>63.82978723404242</c:v>
                </c:pt>
                <c:pt idx="7">
                  <c:v>51.7857142857143</c:v>
                </c:pt>
                <c:pt idx="8">
                  <c:v>56.71641791044776</c:v>
                </c:pt>
                <c:pt idx="9">
                  <c:v>42.02898550724622</c:v>
                </c:pt>
                <c:pt idx="10">
                  <c:v>48.14814814814828</c:v>
                </c:pt>
              </c:numCache>
            </c:numRef>
          </c:val>
          <c:smooth val="0"/>
        </c:ser>
        <c:ser>
          <c:idx val="2"/>
          <c:order val="2"/>
          <c:tx>
            <c:strRef>
              <c:f>Sheet1!$P$1</c:f>
              <c:strCache>
                <c:ptCount val="1"/>
                <c:pt idx="0">
                  <c:v>p値</c:v>
                </c:pt>
              </c:strCache>
            </c:strRef>
          </c:tx>
          <c:spPr>
            <a:ln w="28575">
              <a:noFill/>
            </a:ln>
          </c:spPr>
          <c:marker>
            <c:symbol val="none"/>
          </c:marker>
          <c:dLbls>
            <c:dLbl>
              <c:idx val="0"/>
              <c:layout>
                <c:manualLayout>
                  <c:x val="-0.0314270592365859"/>
                  <c:y val="-0.780279770355204"/>
                </c:manualLayout>
              </c:layout>
              <c:showLegendKey val="0"/>
              <c:showVal val="1"/>
              <c:showCatName val="0"/>
              <c:showSerName val="0"/>
              <c:showPercent val="0"/>
              <c:showBubbleSize val="0"/>
            </c:dLbl>
            <c:dLbl>
              <c:idx val="1"/>
              <c:layout>
                <c:manualLayout>
                  <c:x val="-0.0332757097799148"/>
                  <c:y val="-0.781117128476949"/>
                </c:manualLayout>
              </c:layout>
              <c:showLegendKey val="0"/>
              <c:showVal val="1"/>
              <c:showCatName val="0"/>
              <c:showSerName val="0"/>
              <c:showPercent val="0"/>
              <c:showBubbleSize val="0"/>
            </c:dLbl>
            <c:dLbl>
              <c:idx val="2"/>
              <c:layout>
                <c:manualLayout>
                  <c:x val="-0.0351243603232431"/>
                  <c:y val="-0.77861374872479"/>
                </c:manualLayout>
              </c:layout>
              <c:showLegendKey val="0"/>
              <c:showVal val="1"/>
              <c:showCatName val="0"/>
              <c:showSerName val="0"/>
              <c:showPercent val="0"/>
              <c:showBubbleSize val="0"/>
            </c:dLbl>
            <c:dLbl>
              <c:idx val="3"/>
              <c:layout>
                <c:manualLayout>
                  <c:x val="-0.0332757097799148"/>
                  <c:y val="-0.781445071447426"/>
                </c:manualLayout>
              </c:layout>
              <c:showLegendKey val="0"/>
              <c:showVal val="1"/>
              <c:showCatName val="0"/>
              <c:showSerName val="0"/>
              <c:showPercent val="0"/>
              <c:showBubbleSize val="0"/>
            </c:dLbl>
            <c:dLbl>
              <c:idx val="4"/>
              <c:layout>
                <c:manualLayout>
                  <c:x val="-0.0295784086932573"/>
                  <c:y val="-0.781092382270481"/>
                </c:manualLayout>
              </c:layout>
              <c:showLegendKey val="0"/>
              <c:showVal val="1"/>
              <c:showCatName val="0"/>
              <c:showSerName val="0"/>
              <c:showPercent val="0"/>
              <c:showBubbleSize val="0"/>
            </c:dLbl>
            <c:dLbl>
              <c:idx val="5"/>
              <c:layout>
                <c:manualLayout>
                  <c:x val="-0.0314270592365859"/>
                  <c:y val="-0.772951103279524"/>
                </c:manualLayout>
              </c:layout>
              <c:showLegendKey val="0"/>
              <c:showVal val="1"/>
              <c:showCatName val="0"/>
              <c:showSerName val="0"/>
              <c:showPercent val="0"/>
              <c:showBubbleSize val="0"/>
            </c:dLbl>
            <c:dLbl>
              <c:idx val="6"/>
              <c:layout>
                <c:manualLayout>
                  <c:x val="-0.0314270592365859"/>
                  <c:y val="-0.775782426002154"/>
                </c:manualLayout>
              </c:layout>
              <c:showLegendKey val="0"/>
              <c:showVal val="1"/>
              <c:showCatName val="0"/>
              <c:showSerName val="0"/>
              <c:showPercent val="0"/>
              <c:showBubbleSize val="0"/>
            </c:dLbl>
            <c:dLbl>
              <c:idx val="7"/>
              <c:layout>
                <c:manualLayout>
                  <c:x val="-0.0332757097799148"/>
                  <c:y val="-0.783951795281545"/>
                </c:manualLayout>
              </c:layout>
              <c:showLegendKey val="0"/>
              <c:showVal val="1"/>
              <c:showCatName val="0"/>
              <c:showSerName val="0"/>
              <c:showPercent val="0"/>
              <c:showBubbleSize val="0"/>
            </c:dLbl>
            <c:dLbl>
              <c:idx val="8"/>
              <c:layout>
                <c:manualLayout>
                  <c:x val="-0.0314270592365859"/>
                  <c:y val="-0.778300742653725"/>
                </c:manualLayout>
              </c:layout>
              <c:showLegendKey val="0"/>
              <c:showVal val="1"/>
              <c:showCatName val="0"/>
              <c:showSerName val="0"/>
              <c:showPercent val="0"/>
              <c:showBubbleSize val="0"/>
            </c:dLbl>
            <c:dLbl>
              <c:idx val="9"/>
              <c:layout>
                <c:manualLayout>
                  <c:x val="-0.0314270592365859"/>
                  <c:y val="-0.780977791728792"/>
                </c:manualLayout>
              </c:layout>
              <c:showLegendKey val="0"/>
              <c:showVal val="1"/>
              <c:showCatName val="0"/>
              <c:showSerName val="0"/>
              <c:showPercent val="0"/>
              <c:showBubbleSize val="0"/>
            </c:dLbl>
            <c:dLbl>
              <c:idx val="10"/>
              <c:layout>
                <c:manualLayout>
                  <c:x val="-0.0314270592365859"/>
                  <c:y val="-0.786074841445927"/>
                </c:manualLayout>
              </c:layout>
              <c:showLegendKey val="0"/>
              <c:showVal val="1"/>
              <c:showCatName val="0"/>
              <c:showSerName val="0"/>
              <c:showPercent val="0"/>
              <c:showBubbleSize val="0"/>
            </c:dLbl>
            <c:numFmt formatCode="#,##0.00_);[Red]\(#,##0.00\)" sourceLinked="0"/>
            <c:txPr>
              <a:bodyPr/>
              <a:lstStyle/>
              <a:p>
                <a:pPr>
                  <a:defRPr lang="ja-JP"/>
                </a:pPr>
                <a:endParaRPr lang="en-US"/>
              </a:p>
            </c:txPr>
            <c:showLegendKey val="0"/>
            <c:showVal val="1"/>
            <c:showCatName val="0"/>
            <c:showSerName val="0"/>
            <c:showPercent val="0"/>
            <c:showBubbleSize val="0"/>
            <c:showLeaderLines val="0"/>
          </c:dLbls>
          <c:val>
            <c:numRef>
              <c:f>Sheet1!$P$2:$P$12</c:f>
              <c:numCache>
                <c:formatCode>General</c:formatCode>
                <c:ptCount val="11"/>
                <c:pt idx="0">
                  <c:v>0.714981</c:v>
                </c:pt>
                <c:pt idx="1">
                  <c:v>0.00594151400000001</c:v>
                </c:pt>
                <c:pt idx="2">
                  <c:v>0.266295</c:v>
                </c:pt>
                <c:pt idx="3">
                  <c:v>0.0615241789999998</c:v>
                </c:pt>
                <c:pt idx="4">
                  <c:v>0.008632</c:v>
                </c:pt>
                <c:pt idx="5">
                  <c:v>0.989458189999997</c:v>
                </c:pt>
                <c:pt idx="6">
                  <c:v>0.222445</c:v>
                </c:pt>
                <c:pt idx="7">
                  <c:v>0.00556096700000001</c:v>
                </c:pt>
                <c:pt idx="8">
                  <c:v>0.0043004</c:v>
                </c:pt>
                <c:pt idx="9">
                  <c:v>0.021138866</c:v>
                </c:pt>
                <c:pt idx="10">
                  <c:v>0.391691</c:v>
                </c:pt>
              </c:numCache>
            </c:numRef>
          </c:val>
          <c:smooth val="0"/>
        </c:ser>
        <c:dLbls>
          <c:showLegendKey val="0"/>
          <c:showVal val="0"/>
          <c:showCatName val="0"/>
          <c:showSerName val="0"/>
          <c:showPercent val="0"/>
          <c:showBubbleSize val="0"/>
        </c:dLbls>
        <c:marker val="1"/>
        <c:smooth val="0"/>
        <c:axId val="-2127279016"/>
        <c:axId val="-2130264712"/>
      </c:lineChart>
      <c:catAx>
        <c:axId val="-2127279016"/>
        <c:scaling>
          <c:orientation val="minMax"/>
        </c:scaling>
        <c:delete val="0"/>
        <c:axPos val="b"/>
        <c:title>
          <c:tx>
            <c:rich>
              <a:bodyPr/>
              <a:lstStyle/>
              <a:p>
                <a:pPr>
                  <a:defRPr lang="ja-JP"/>
                </a:pPr>
                <a:r>
                  <a:rPr lang="en-US"/>
                  <a:t>Year</a:t>
                </a:r>
              </a:p>
            </c:rich>
          </c:tx>
          <c:layout/>
          <c:overlay val="0"/>
        </c:title>
        <c:numFmt formatCode="General" sourceLinked="1"/>
        <c:majorTickMark val="out"/>
        <c:minorTickMark val="none"/>
        <c:tickLblPos val="nextTo"/>
        <c:txPr>
          <a:bodyPr/>
          <a:lstStyle/>
          <a:p>
            <a:pPr>
              <a:defRPr lang="ja-JP"/>
            </a:pPr>
            <a:endParaRPr lang="en-US"/>
          </a:p>
        </c:txPr>
        <c:crossAx val="-2130264712"/>
        <c:crosses val="autoZero"/>
        <c:auto val="1"/>
        <c:lblAlgn val="ctr"/>
        <c:lblOffset val="100"/>
        <c:noMultiLvlLbl val="0"/>
      </c:catAx>
      <c:valAx>
        <c:axId val="-2130264712"/>
        <c:scaling>
          <c:orientation val="minMax"/>
          <c:min val="40.0"/>
        </c:scaling>
        <c:delete val="0"/>
        <c:axPos val="l"/>
        <c:majorGridlines/>
        <c:title>
          <c:tx>
            <c:rich>
              <a:bodyPr rot="-5400000" vert="horz"/>
              <a:lstStyle/>
              <a:p>
                <a:pPr>
                  <a:defRPr lang="ja-JP"/>
                </a:pPr>
                <a:r>
                  <a:rPr lang="en-US"/>
                  <a:t>persentage of review [ % ]</a:t>
                </a:r>
              </a:p>
            </c:rich>
          </c:tx>
          <c:layout/>
          <c:overlay val="0"/>
        </c:title>
        <c:numFmt formatCode="General" sourceLinked="1"/>
        <c:majorTickMark val="out"/>
        <c:minorTickMark val="none"/>
        <c:tickLblPos val="nextTo"/>
        <c:txPr>
          <a:bodyPr/>
          <a:lstStyle/>
          <a:p>
            <a:pPr>
              <a:defRPr lang="ja-JP"/>
            </a:pPr>
            <a:endParaRPr lang="en-US"/>
          </a:p>
        </c:txPr>
        <c:crossAx val="-2127279016"/>
        <c:crosses val="autoZero"/>
        <c:crossBetween val="between"/>
      </c:valAx>
      <c:spPr>
        <a:noFill/>
      </c:spPr>
    </c:plotArea>
    <c:legend>
      <c:legendPos val="r"/>
      <c:legendEntry>
        <c:idx val="2"/>
        <c:delete val="1"/>
      </c:legendEntry>
      <c:layout>
        <c:manualLayout>
          <c:xMode val="edge"/>
          <c:yMode val="edge"/>
          <c:x val="0.800969138575755"/>
          <c:y val="0.0420969290080324"/>
          <c:w val="0.167787000483438"/>
          <c:h val="0.139001545252699"/>
        </c:manualLayout>
      </c:layout>
      <c:overlay val="0"/>
      <c:txPr>
        <a:bodyPr/>
        <a:lstStyle/>
        <a:p>
          <a:pPr>
            <a:defRPr lang="ja-JP"/>
          </a:pPr>
          <a:endParaRPr lang="en-US"/>
        </a:p>
      </c:txPr>
    </c:legend>
    <c:plotVisOnly val="1"/>
    <c:dispBlanksAs val="gap"/>
    <c:showDLblsOverMax val="0"/>
  </c:chart>
  <c:spPr>
    <a:noFill/>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2919413" cy="493713"/>
          </a:xfrm>
          <a:prstGeom prst="rect">
            <a:avLst/>
          </a:prstGeom>
        </p:spPr>
        <p:txBody>
          <a:bodyPr vert="horz" lIns="91425" tIns="45713" rIns="91425" bIns="45713" rtlCol="0"/>
          <a:lstStyle>
            <a:lvl1pPr algn="l">
              <a:defRPr sz="1300"/>
            </a:lvl1pPr>
          </a:lstStyle>
          <a:p>
            <a:endParaRPr kumimoji="1" lang="ja-JP" altLang="en-US"/>
          </a:p>
        </p:txBody>
      </p:sp>
      <p:sp>
        <p:nvSpPr>
          <p:cNvPr id="3" name="日付プレースホルダ 2"/>
          <p:cNvSpPr>
            <a:spLocks noGrp="1"/>
          </p:cNvSpPr>
          <p:nvPr>
            <p:ph type="dt" sz="quarter" idx="1"/>
          </p:nvPr>
        </p:nvSpPr>
        <p:spPr>
          <a:xfrm>
            <a:off x="3814763" y="1"/>
            <a:ext cx="2919412" cy="493713"/>
          </a:xfrm>
          <a:prstGeom prst="rect">
            <a:avLst/>
          </a:prstGeom>
        </p:spPr>
        <p:txBody>
          <a:bodyPr vert="horz" lIns="91425" tIns="45713" rIns="91425" bIns="45713" rtlCol="0"/>
          <a:lstStyle>
            <a:lvl1pPr algn="r">
              <a:defRPr sz="1300"/>
            </a:lvl1pPr>
          </a:lstStyle>
          <a:p>
            <a:fld id="{62C287CE-FCAF-4DA9-A034-2512599889AB}" type="datetimeFigureOut">
              <a:rPr kumimoji="1" lang="ja-JP" altLang="en-US" smtClean="0"/>
              <a:pPr/>
              <a:t>5/11/12</a:t>
            </a:fld>
            <a:endParaRPr kumimoji="1" lang="ja-JP" altLang="en-US"/>
          </a:p>
        </p:txBody>
      </p:sp>
      <p:sp>
        <p:nvSpPr>
          <p:cNvPr id="4" name="フッター プレースホルダ 3"/>
          <p:cNvSpPr>
            <a:spLocks noGrp="1"/>
          </p:cNvSpPr>
          <p:nvPr>
            <p:ph type="ftr" sz="quarter" idx="2"/>
          </p:nvPr>
        </p:nvSpPr>
        <p:spPr>
          <a:xfrm>
            <a:off x="1" y="9371013"/>
            <a:ext cx="2919413" cy="493712"/>
          </a:xfrm>
          <a:prstGeom prst="rect">
            <a:avLst/>
          </a:prstGeom>
        </p:spPr>
        <p:txBody>
          <a:bodyPr vert="horz" lIns="91425" tIns="45713" rIns="91425" bIns="45713" rtlCol="0" anchor="b"/>
          <a:lstStyle>
            <a:lvl1pPr algn="l">
              <a:defRPr sz="1300"/>
            </a:lvl1pPr>
          </a:lstStyle>
          <a:p>
            <a:endParaRPr kumimoji="1" lang="ja-JP" altLang="en-US"/>
          </a:p>
        </p:txBody>
      </p:sp>
      <p:sp>
        <p:nvSpPr>
          <p:cNvPr id="5" name="スライド番号プレースホルダ 4"/>
          <p:cNvSpPr>
            <a:spLocks noGrp="1"/>
          </p:cNvSpPr>
          <p:nvPr>
            <p:ph type="sldNum" sz="quarter" idx="3"/>
          </p:nvPr>
        </p:nvSpPr>
        <p:spPr>
          <a:xfrm>
            <a:off x="3814763" y="9371013"/>
            <a:ext cx="2919412" cy="493712"/>
          </a:xfrm>
          <a:prstGeom prst="rect">
            <a:avLst/>
          </a:prstGeom>
        </p:spPr>
        <p:txBody>
          <a:bodyPr vert="horz" lIns="91425" tIns="45713" rIns="91425" bIns="45713" rtlCol="0" anchor="b"/>
          <a:lstStyle>
            <a:lvl1pPr algn="r">
              <a:defRPr sz="1300"/>
            </a:lvl1pPr>
          </a:lstStyle>
          <a:p>
            <a:fld id="{B8DDF7AF-78F7-4A77-BF67-A572401760F9}" type="slidenum">
              <a:rPr kumimoji="1" lang="ja-JP" altLang="en-US" smtClean="0"/>
              <a:pPr/>
              <a:t>‹#›</a:t>
            </a:fld>
            <a:endParaRPr kumimoji="1" lang="ja-JP" altLang="en-US"/>
          </a:p>
        </p:txBody>
      </p:sp>
    </p:spTree>
    <p:extLst>
      <p:ext uri="{BB962C8B-B14F-4D97-AF65-F5344CB8AC3E}">
        <p14:creationId xmlns:p14="http://schemas.microsoft.com/office/powerpoint/2010/main" val="18004873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2919413" cy="493713"/>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spcBef>
                <a:spcPct val="0"/>
              </a:spcBef>
              <a:buFontTx/>
              <a:buNone/>
              <a:defRPr sz="1300">
                <a:ea typeface="ＭＳ Ｐゴシック" pitchFamily="50" charset="-128"/>
              </a:defRPr>
            </a:lvl1pPr>
          </a:lstStyle>
          <a:p>
            <a:pPr>
              <a:defRPr/>
            </a:pPr>
            <a:endParaRPr lang="en-US" altLang="ja-JP" dirty="0"/>
          </a:p>
        </p:txBody>
      </p:sp>
      <p:sp>
        <p:nvSpPr>
          <p:cNvPr id="5123" name="Rectangle 3"/>
          <p:cNvSpPr>
            <a:spLocks noGrp="1" noChangeArrowheads="1"/>
          </p:cNvSpPr>
          <p:nvPr>
            <p:ph type="dt" idx="1"/>
          </p:nvPr>
        </p:nvSpPr>
        <p:spPr bwMode="auto">
          <a:xfrm>
            <a:off x="3814763" y="1"/>
            <a:ext cx="2919412" cy="493713"/>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lvl1pPr algn="r">
              <a:spcBef>
                <a:spcPct val="0"/>
              </a:spcBef>
              <a:buFontTx/>
              <a:buNone/>
              <a:defRPr sz="1300">
                <a:ea typeface="ＭＳ Ｐゴシック" pitchFamily="50" charset="-128"/>
              </a:defRPr>
            </a:lvl1pPr>
          </a:lstStyle>
          <a:p>
            <a:pPr>
              <a:defRPr/>
            </a:pPr>
            <a:endParaRPr lang="en-US" altLang="ja-JP" dirty="0"/>
          </a:p>
        </p:txBody>
      </p:sp>
      <p:sp>
        <p:nvSpPr>
          <p:cNvPr id="66564" name="Rectangle 4"/>
          <p:cNvSpPr>
            <a:spLocks noGrp="1" noRot="1" noChangeAspect="1" noChangeArrowheads="1" noTextEdit="1"/>
          </p:cNvSpPr>
          <p:nvPr>
            <p:ph type="sldImg" idx="2"/>
          </p:nvPr>
        </p:nvSpPr>
        <p:spPr bwMode="auto">
          <a:xfrm>
            <a:off x="903288" y="739775"/>
            <a:ext cx="4929187" cy="3698875"/>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73101" y="4686300"/>
            <a:ext cx="5389563" cy="4440238"/>
          </a:xfrm>
          <a:prstGeom prst="rect">
            <a:avLst/>
          </a:prstGeom>
          <a:noFill/>
          <a:ln w="9525">
            <a:noFill/>
            <a:miter lim="800000"/>
            <a:headEnd/>
            <a:tailEnd/>
          </a:ln>
          <a:effectLst/>
        </p:spPr>
        <p:txBody>
          <a:bodyPr vert="horz" wrap="square" lIns="91425" tIns="45713" rIns="91425" bIns="45713"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5126" name="Rectangle 6"/>
          <p:cNvSpPr>
            <a:spLocks noGrp="1" noChangeArrowheads="1"/>
          </p:cNvSpPr>
          <p:nvPr>
            <p:ph type="ftr" sz="quarter" idx="4"/>
          </p:nvPr>
        </p:nvSpPr>
        <p:spPr bwMode="auto">
          <a:xfrm>
            <a:off x="1" y="9371013"/>
            <a:ext cx="2919413" cy="493712"/>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spcBef>
                <a:spcPct val="0"/>
              </a:spcBef>
              <a:buFontTx/>
              <a:buNone/>
              <a:defRPr sz="1300">
                <a:ea typeface="ＭＳ Ｐゴシック" pitchFamily="50" charset="-128"/>
              </a:defRPr>
            </a:lvl1pPr>
          </a:lstStyle>
          <a:p>
            <a:pPr>
              <a:defRPr/>
            </a:pPr>
            <a:endParaRPr lang="en-US" altLang="ja-JP" dirty="0"/>
          </a:p>
        </p:txBody>
      </p:sp>
      <p:sp>
        <p:nvSpPr>
          <p:cNvPr id="5127" name="Rectangle 7"/>
          <p:cNvSpPr>
            <a:spLocks noGrp="1" noChangeArrowheads="1"/>
          </p:cNvSpPr>
          <p:nvPr>
            <p:ph type="sldNum" sz="quarter" idx="5"/>
          </p:nvPr>
        </p:nvSpPr>
        <p:spPr bwMode="auto">
          <a:xfrm>
            <a:off x="3814763" y="9371013"/>
            <a:ext cx="2919412" cy="493712"/>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spcBef>
                <a:spcPct val="0"/>
              </a:spcBef>
              <a:buFontTx/>
              <a:buNone/>
              <a:defRPr sz="1300">
                <a:ea typeface="ＭＳ Ｐゴシック" pitchFamily="50" charset="-128"/>
              </a:defRPr>
            </a:lvl1pPr>
          </a:lstStyle>
          <a:p>
            <a:pPr>
              <a:defRPr/>
            </a:pPr>
            <a:fld id="{99F6AF5F-CCB1-413F-A825-8D72E37E63F0}" type="slidenum">
              <a:rPr lang="en-US" altLang="ja-JP"/>
              <a:pPr>
                <a:defRPr/>
              </a:pPr>
              <a:t>‹#›</a:t>
            </a:fld>
            <a:endParaRPr lang="en-US" altLang="ja-JP" dirty="0"/>
          </a:p>
        </p:txBody>
      </p:sp>
    </p:spTree>
    <p:extLst>
      <p:ext uri="{BB962C8B-B14F-4D97-AF65-F5344CB8AC3E}">
        <p14:creationId xmlns:p14="http://schemas.microsoft.com/office/powerpoint/2010/main" val="10932513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0</a:t>
            </a:fld>
            <a:endParaRPr lang="en-US" altLang="ja-JP"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a:t>
            </a:fld>
            <a:endParaRPr lang="en-US" altLang="ja-JP"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a:t>
            </a:fld>
            <a:endParaRPr lang="en-US" altLang="ja-JP"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a:t>
            </a:fld>
            <a:endParaRPr lang="en-US" altLang="ja-JP"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a:t>
            </a:fld>
            <a:endParaRPr lang="en-US" altLang="ja-JP"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6</a:t>
            </a:fld>
            <a:endParaRPr lang="en-US" altLang="ja-JP"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7</a:t>
            </a:fld>
            <a:endParaRPr lang="en-US" altLang="ja-JP"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8</a:t>
            </a:fld>
            <a:endParaRPr lang="en-US" altLang="ja-JP"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9</a:t>
            </a:fld>
            <a:endParaRPr lang="en-US" altLang="ja-JP"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知識共有がうまくいっているコミュニティもあれば，うまくいってないコミュニティもある</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10</a:t>
            </a:fld>
            <a:endParaRPr lang="en-US" altLang="ja-JP"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11</a:t>
            </a:fld>
            <a:endParaRPr lang="en-US" altLang="ja-JP"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12</a:t>
            </a:fld>
            <a:endParaRPr lang="en-US" altLang="ja-JP"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13</a:t>
            </a:fld>
            <a:endParaRPr lang="en-US" altLang="ja-JP"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0" y="0"/>
            <a:ext cx="0" cy="0"/>
          </a:xfrm>
          <a:solidFill>
            <a:schemeClr val="accent1"/>
          </a:solidFill>
          <a:ln w="25400">
            <a:solidFill>
              <a:schemeClr val="accent1">
                <a:shade val="50000"/>
              </a:schemeClr>
            </a:solidFill>
            <a:prstDash val="solid"/>
          </a:ln>
        </p:spPr>
      </p:sp>
      <p:sp>
        <p:nvSpPr>
          <p:cNvPr id="3" name="Notes Placeholder 2"/>
          <p:cNvSpPr txBox="1">
            <a:spLocks noGrp="1"/>
          </p:cNvSpPr>
          <p:nvPr>
            <p:ph type="body" sz="quarter" idx="1"/>
          </p:nvPr>
        </p:nvSpPr>
        <p:spPr>
          <a:xfrm>
            <a:off x="0" y="0"/>
            <a:ext cx="354" cy="388"/>
          </a:xfrm>
        </p:spPr>
        <p:txBody>
          <a:bodyPr wrap="square" lIns="90000" tIns="45000" rIns="90000" bIns="45000" anchor="t"/>
          <a:lstStyle/>
          <a:p>
            <a:pPr marL="0" lvl="0" algn="l" hangingPunct="1"/>
            <a:r>
              <a:rPr lang="en-US" sz="1800">
                <a:solidFill>
                  <a:srgbClr val="000000"/>
                </a:solidFill>
                <a:latin typeface="+mn-lt" pitchFamily="18"/>
                <a:ea typeface="+mn-ea" pitchFamily="2"/>
                <a:cs typeface="+mn-cs" pitchFamily="2"/>
              </a:rPr>
              <a:t>To update the background, right click and select “Format background”.</a:t>
            </a:r>
          </a:p>
        </p:txBody>
      </p:sp>
      <p:sp>
        <p:nvSpPr>
          <p:cNvPr id="4" name="Slide Number Placeholder 3"/>
          <p:cNvSpPr txBox="1">
            <a:spLocks noGrp="1"/>
          </p:cNvSpPr>
          <p:nvPr>
            <p:ph type="sldNum" sz="quarter" idx="8"/>
          </p:nvPr>
        </p:nvSpPr>
        <p:spPr>
          <a:xfrm>
            <a:off x="0" y="0"/>
            <a:ext cx="354" cy="388"/>
          </a:xfrm>
        </p:spPr>
        <p:txBody>
          <a:bodyPr wrap="square" lIns="90000" tIns="45000" rIns="90000" bIns="45000" anchor="t"/>
          <a:lstStyle/>
          <a:p>
            <a:pPr algn="l"/>
            <a:fld id="{E4C80097-26AB-4FB4-9AD2-DC1F33153090}" type="slidenum">
              <a:rPr lang="en-US" sz="1800">
                <a:solidFill>
                  <a:srgbClr val="000000"/>
                </a:solidFill>
              </a:rPr>
              <a:pPr algn="l"/>
              <a:t>14</a:t>
            </a:fld>
            <a:endParaRPr lang="en-US" sz="180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124187" y="750251"/>
            <a:ext cx="4487390" cy="3698155"/>
          </a:xfrm>
          <a:solidFill>
            <a:schemeClr val="accent1"/>
          </a:solidFill>
          <a:ln w="25400">
            <a:solidFill>
              <a:schemeClr val="accent1">
                <a:shade val="50000"/>
              </a:schemeClr>
            </a:solidFill>
            <a:prstDash val="solid"/>
          </a:ln>
        </p:spPr>
      </p:sp>
      <p:sp>
        <p:nvSpPr>
          <p:cNvPr id="3" name="ノート プレースホルダー 2"/>
          <p:cNvSpPr txBox="1">
            <a:spLocks noGrp="1"/>
          </p:cNvSpPr>
          <p:nvPr>
            <p:ph type="body" sz="quarter" idx="1"/>
          </p:nvPr>
        </p:nvSpPr>
        <p:spPr>
          <a:xfrm>
            <a:off x="673575" y="4686110"/>
            <a:ext cx="5388257" cy="276985"/>
          </a:xfrm>
        </p:spPr>
        <p:txBody>
          <a:bodyPr>
            <a:spAutoFit/>
          </a:bodyPr>
          <a:lstStyle/>
          <a:p>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124187" y="750251"/>
            <a:ext cx="4487390" cy="3698155"/>
          </a:xfrm>
          <a:solidFill>
            <a:schemeClr val="accent1"/>
          </a:solidFill>
          <a:ln w="25400">
            <a:solidFill>
              <a:schemeClr val="accent1">
                <a:shade val="50000"/>
              </a:schemeClr>
            </a:solidFill>
            <a:prstDash val="solid"/>
          </a:ln>
        </p:spPr>
      </p:sp>
      <p:sp>
        <p:nvSpPr>
          <p:cNvPr id="3" name="ノート プレースホルダー 2"/>
          <p:cNvSpPr txBox="1">
            <a:spLocks noGrp="1"/>
          </p:cNvSpPr>
          <p:nvPr>
            <p:ph type="body" sz="quarter" idx="1"/>
          </p:nvPr>
        </p:nvSpPr>
        <p:spPr>
          <a:xfrm>
            <a:off x="673575" y="4686110"/>
            <a:ext cx="5388257" cy="276985"/>
          </a:xfrm>
        </p:spPr>
        <p:txBody>
          <a:bodyPr>
            <a:spAutoFit/>
          </a:bodyPr>
          <a:lstStyle/>
          <a:p>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noResize="1"/>
          </p:cNvSpPr>
          <p:nvPr>
            <p:ph type="sldImg"/>
          </p:nvPr>
        </p:nvSpPr>
        <p:spPr>
          <a:xfrm>
            <a:off x="1122627" y="749685"/>
            <a:ext cx="4490155" cy="3699478"/>
          </a:xfrm>
          <a:solidFill>
            <a:schemeClr val="accent1"/>
          </a:solidFill>
          <a:ln w="25400">
            <a:solidFill>
              <a:schemeClr val="accent1">
                <a:shade val="50000"/>
              </a:schemeClr>
            </a:solidFill>
            <a:prstDash val="solid"/>
          </a:ln>
        </p:spPr>
      </p:sp>
      <p:sp>
        <p:nvSpPr>
          <p:cNvPr id="3" name="ノート プレースホルダー 2"/>
          <p:cNvSpPr txBox="1">
            <a:spLocks noGrp="1"/>
          </p:cNvSpPr>
          <p:nvPr>
            <p:ph type="body" sz="quarter" idx="1"/>
          </p:nvPr>
        </p:nvSpPr>
        <p:spPr>
          <a:xfrm>
            <a:off x="673575" y="4686110"/>
            <a:ext cx="5388257" cy="276985"/>
          </a:xfrm>
        </p:spPr>
        <p:txBody>
          <a:bodyPr>
            <a:spAutoFit/>
          </a:bodyPr>
          <a:lstStyle/>
          <a:p>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最後に，</a:t>
            </a:r>
            <a:r>
              <a:rPr kumimoji="1" lang="en-US" altLang="ja-JP" dirty="0" smtClean="0"/>
              <a:t>OSS</a:t>
            </a:r>
            <a:r>
              <a:rPr kumimoji="1" lang="ja-JP" altLang="en-US" dirty="0" smtClean="0"/>
              <a:t>利用企業における不具合修正プロセスの効率化に向けて，修正を要する不具合が</a:t>
            </a:r>
            <a:r>
              <a:rPr kumimoji="1" lang="en-US" altLang="ja-JP" dirty="0" smtClean="0"/>
              <a:t>OSS</a:t>
            </a:r>
            <a:r>
              <a:rPr kumimoji="1" lang="ja-JP" altLang="en-US" dirty="0" smtClean="0"/>
              <a:t>で次期リリースまでに修正されるか否かを予測する方法をについて発表します．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18</a:t>
            </a:fld>
            <a:endParaRPr lang="en-US" altLang="ja-JP">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この表は</a:t>
            </a:r>
            <a:r>
              <a:rPr kumimoji="1" lang="en-US" altLang="ja-JP" dirty="0" smtClean="0"/>
              <a:t>IPA</a:t>
            </a:r>
            <a:r>
              <a:rPr kumimoji="1" lang="ja-JP" altLang="en-US" dirty="0" smtClean="0"/>
              <a:t>がソフトウェア開発企業</a:t>
            </a:r>
            <a:r>
              <a:rPr kumimoji="1" lang="en-US" altLang="ja-JP" dirty="0" smtClean="0"/>
              <a:t>777</a:t>
            </a:r>
            <a:r>
              <a:rPr kumimoji="1" lang="ja-JP" altLang="en-US" dirty="0" smtClean="0"/>
              <a:t>社を対象に</a:t>
            </a:r>
            <a:r>
              <a:rPr kumimoji="1" lang="en-US" altLang="ja-JP" dirty="0" smtClean="0"/>
              <a:t>OSS</a:t>
            </a:r>
            <a:r>
              <a:rPr kumimoji="1" lang="ja-JP" altLang="en-US" dirty="0" smtClean="0"/>
              <a:t>のデメリットについてアンケート調査を行った結果です．</a:t>
            </a:r>
            <a:endParaRPr kumimoji="1" lang="en-US" altLang="ja-JP" dirty="0" smtClean="0"/>
          </a:p>
          <a:p>
            <a:r>
              <a:rPr kumimoji="1" lang="en-US" altLang="ja-JP" dirty="0" smtClean="0"/>
              <a:t>OSS</a:t>
            </a:r>
            <a:r>
              <a:rPr kumimoji="1" lang="ja-JP" altLang="en-US" dirty="0" smtClean="0"/>
              <a:t>プロジェクトでは，長期間修正されていない不具合が数多く存在し，</a:t>
            </a:r>
            <a:r>
              <a:rPr kumimoji="1" lang="en-US" altLang="ja-JP" dirty="0" smtClean="0"/>
              <a:t>OSS</a:t>
            </a:r>
            <a:r>
              <a:rPr kumimoji="1" lang="ja-JP" altLang="en-US" dirty="0" smtClean="0"/>
              <a:t>を利用する上で，緊急時のサポートが得にくい，バグの回収に手間がかかる．将来のバージョンアップの計画が把握しにくいということが上位に挙げられています．</a:t>
            </a:r>
            <a:endParaRPr kumimoji="1" lang="en-US" altLang="ja-JP" dirty="0" smtClean="0"/>
          </a:p>
          <a:p>
            <a:endParaRPr kumimoji="1" lang="en-US" altLang="ja-JP" dirty="0" smtClean="0"/>
          </a:p>
          <a:p>
            <a:r>
              <a:rPr kumimoji="1" lang="ja-JP" altLang="en-US" dirty="0" smtClean="0"/>
              <a:t>この調査から，</a:t>
            </a:r>
            <a:r>
              <a:rPr kumimoji="1" lang="en-US" altLang="ja-JP" dirty="0" smtClean="0"/>
              <a:t>OSS</a:t>
            </a:r>
            <a:r>
              <a:rPr kumimoji="1" lang="ja-JP" altLang="en-US" dirty="0" smtClean="0"/>
              <a:t>利用企業は，</a:t>
            </a:r>
            <a:r>
              <a:rPr kumimoji="1" lang="en-US" altLang="ja-JP" dirty="0" smtClean="0"/>
              <a:t>OSS</a:t>
            </a:r>
            <a:r>
              <a:rPr kumimoji="1" lang="ja-JP" altLang="en-US" dirty="0" smtClean="0"/>
              <a:t>の不具合を可能な限り</a:t>
            </a:r>
            <a:r>
              <a:rPr kumimoji="1" lang="en-US" altLang="ja-JP" dirty="0" smtClean="0"/>
              <a:t>OSS</a:t>
            </a:r>
            <a:r>
              <a:rPr kumimoji="1" lang="ja-JP" altLang="en-US" dirty="0" smtClean="0"/>
              <a:t>プロジェクトで修正されることを求めていますが，数多くの不具合は修正されないため，</a:t>
            </a:r>
            <a:r>
              <a:rPr kumimoji="1" lang="en-US" altLang="ja-JP" dirty="0" smtClean="0"/>
              <a:t>OSS</a:t>
            </a:r>
            <a:r>
              <a:rPr kumimoji="1" lang="ja-JP" altLang="en-US" dirty="0" smtClean="0"/>
              <a:t>利用企業は自社で修正する必要のある不具合を早い段階で把握することが重要ということが分かります．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19</a:t>
            </a:fld>
            <a:endParaRPr lang="en-US" altLang="ja-JP">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この表は</a:t>
            </a:r>
            <a:r>
              <a:rPr kumimoji="1" lang="en-US" altLang="ja-JP" dirty="0" smtClean="0"/>
              <a:t>IPA</a:t>
            </a:r>
            <a:r>
              <a:rPr kumimoji="1" lang="ja-JP" altLang="en-US" dirty="0" smtClean="0"/>
              <a:t>がソフトウェア開発企業</a:t>
            </a:r>
            <a:r>
              <a:rPr kumimoji="1" lang="en-US" altLang="ja-JP" dirty="0" smtClean="0"/>
              <a:t>777</a:t>
            </a:r>
            <a:r>
              <a:rPr kumimoji="1" lang="ja-JP" altLang="en-US" dirty="0" smtClean="0"/>
              <a:t>社を対象に</a:t>
            </a:r>
            <a:r>
              <a:rPr kumimoji="1" lang="en-US" altLang="ja-JP" dirty="0" smtClean="0"/>
              <a:t>OSS</a:t>
            </a:r>
            <a:r>
              <a:rPr kumimoji="1" lang="ja-JP" altLang="en-US" dirty="0" smtClean="0"/>
              <a:t>のデメリットについてアンケート調査を行った結果です．</a:t>
            </a:r>
            <a:endParaRPr kumimoji="1" lang="en-US" altLang="ja-JP" dirty="0" smtClean="0"/>
          </a:p>
          <a:p>
            <a:r>
              <a:rPr kumimoji="1" lang="en-US" altLang="ja-JP" dirty="0" smtClean="0"/>
              <a:t>OSS</a:t>
            </a:r>
            <a:r>
              <a:rPr kumimoji="1" lang="ja-JP" altLang="en-US" dirty="0" smtClean="0"/>
              <a:t>プロジェクトでは，長期間修正されていない不具合が数多く存在し，</a:t>
            </a:r>
            <a:r>
              <a:rPr kumimoji="1" lang="en-US" altLang="ja-JP" dirty="0" smtClean="0"/>
              <a:t>OSS</a:t>
            </a:r>
            <a:r>
              <a:rPr kumimoji="1" lang="ja-JP" altLang="en-US" dirty="0" smtClean="0"/>
              <a:t>を利用する上で，緊急時のサポートが得にくい，バグの回収に手間がかかる．将来のバージョンアップの計画が把握しにくいということが上位に挙げられています．</a:t>
            </a:r>
            <a:endParaRPr kumimoji="1" lang="en-US" altLang="ja-JP" dirty="0" smtClean="0"/>
          </a:p>
          <a:p>
            <a:endParaRPr kumimoji="1" lang="en-US" altLang="ja-JP" dirty="0" smtClean="0"/>
          </a:p>
          <a:p>
            <a:r>
              <a:rPr kumimoji="1" lang="ja-JP" altLang="en-US" dirty="0" smtClean="0"/>
              <a:t>この調査から，</a:t>
            </a:r>
            <a:r>
              <a:rPr kumimoji="1" lang="en-US" altLang="ja-JP" dirty="0" smtClean="0"/>
              <a:t>OSS</a:t>
            </a:r>
            <a:r>
              <a:rPr kumimoji="1" lang="ja-JP" altLang="en-US" dirty="0" smtClean="0"/>
              <a:t>利用企業は，</a:t>
            </a:r>
            <a:r>
              <a:rPr kumimoji="1" lang="en-US" altLang="ja-JP" dirty="0" smtClean="0"/>
              <a:t>OSS</a:t>
            </a:r>
            <a:r>
              <a:rPr kumimoji="1" lang="ja-JP" altLang="en-US" dirty="0" smtClean="0"/>
              <a:t>の不具合を可能な限り</a:t>
            </a:r>
            <a:r>
              <a:rPr kumimoji="1" lang="en-US" altLang="ja-JP" dirty="0" smtClean="0"/>
              <a:t>OSS</a:t>
            </a:r>
            <a:r>
              <a:rPr kumimoji="1" lang="ja-JP" altLang="en-US" dirty="0" smtClean="0"/>
              <a:t>プロジェクトで修正されることを求めていますが，数多くの不具合は修正されないため，</a:t>
            </a:r>
            <a:r>
              <a:rPr kumimoji="1" lang="en-US" altLang="ja-JP" dirty="0" smtClean="0"/>
              <a:t>OSS</a:t>
            </a:r>
            <a:r>
              <a:rPr kumimoji="1" lang="ja-JP" altLang="en-US" dirty="0" smtClean="0"/>
              <a:t>利用企業は自社で修正する必要のある不具合を早い段階で把握することが重要ということが分かります．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20</a:t>
            </a:fld>
            <a:endParaRPr lang="en-US" altLang="ja-JP">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この表は</a:t>
            </a:r>
            <a:r>
              <a:rPr kumimoji="1" lang="en-US" altLang="ja-JP" dirty="0" smtClean="0"/>
              <a:t>IPA</a:t>
            </a:r>
            <a:r>
              <a:rPr kumimoji="1" lang="ja-JP" altLang="en-US" dirty="0" smtClean="0"/>
              <a:t>がソフトウェア開発企業</a:t>
            </a:r>
            <a:r>
              <a:rPr kumimoji="1" lang="en-US" altLang="ja-JP" dirty="0" smtClean="0"/>
              <a:t>777</a:t>
            </a:r>
            <a:r>
              <a:rPr kumimoji="1" lang="ja-JP" altLang="en-US" dirty="0" smtClean="0"/>
              <a:t>社を対象に</a:t>
            </a:r>
            <a:r>
              <a:rPr kumimoji="1" lang="en-US" altLang="ja-JP" dirty="0" smtClean="0"/>
              <a:t>OSS</a:t>
            </a:r>
            <a:r>
              <a:rPr kumimoji="1" lang="ja-JP" altLang="en-US" dirty="0" smtClean="0"/>
              <a:t>のデメリットについてアンケート調査を行った結果です．</a:t>
            </a:r>
            <a:endParaRPr kumimoji="1" lang="en-US" altLang="ja-JP" dirty="0" smtClean="0"/>
          </a:p>
          <a:p>
            <a:r>
              <a:rPr kumimoji="1" lang="en-US" altLang="ja-JP" dirty="0" smtClean="0"/>
              <a:t>OSS</a:t>
            </a:r>
            <a:r>
              <a:rPr kumimoji="1" lang="ja-JP" altLang="en-US" dirty="0" smtClean="0"/>
              <a:t>プロジェクトでは，長期間修正されていない不具合が数多く存在し，</a:t>
            </a:r>
            <a:r>
              <a:rPr kumimoji="1" lang="en-US" altLang="ja-JP" dirty="0" smtClean="0"/>
              <a:t>OSS</a:t>
            </a:r>
            <a:r>
              <a:rPr kumimoji="1" lang="ja-JP" altLang="en-US" dirty="0" smtClean="0"/>
              <a:t>を利用する上で，緊急時のサポートが得にくい，バグの回収に手間がかかる．将来のバージョンアップの計画が把握しにくいということが上位に挙げられています．</a:t>
            </a:r>
            <a:endParaRPr kumimoji="1" lang="en-US" altLang="ja-JP" dirty="0" smtClean="0"/>
          </a:p>
          <a:p>
            <a:endParaRPr kumimoji="1" lang="en-US" altLang="ja-JP" dirty="0" smtClean="0"/>
          </a:p>
          <a:p>
            <a:r>
              <a:rPr kumimoji="1" lang="ja-JP" altLang="en-US" dirty="0" smtClean="0"/>
              <a:t>この調査から，</a:t>
            </a:r>
            <a:r>
              <a:rPr kumimoji="1" lang="en-US" altLang="ja-JP" dirty="0" smtClean="0"/>
              <a:t>OSS</a:t>
            </a:r>
            <a:r>
              <a:rPr kumimoji="1" lang="ja-JP" altLang="en-US" dirty="0" smtClean="0"/>
              <a:t>利用企業は，</a:t>
            </a:r>
            <a:r>
              <a:rPr kumimoji="1" lang="en-US" altLang="ja-JP" dirty="0" smtClean="0"/>
              <a:t>OSS</a:t>
            </a:r>
            <a:r>
              <a:rPr kumimoji="1" lang="ja-JP" altLang="en-US" dirty="0" smtClean="0"/>
              <a:t>の不具合を可能な限り</a:t>
            </a:r>
            <a:r>
              <a:rPr kumimoji="1" lang="en-US" altLang="ja-JP" dirty="0" smtClean="0"/>
              <a:t>OSS</a:t>
            </a:r>
            <a:r>
              <a:rPr kumimoji="1" lang="ja-JP" altLang="en-US" dirty="0" smtClean="0"/>
              <a:t>プロジェクトで修正されることを求めていますが，数多くの不具合は修正されないため，</a:t>
            </a:r>
            <a:r>
              <a:rPr kumimoji="1" lang="en-US" altLang="ja-JP" dirty="0" smtClean="0"/>
              <a:t>OSS</a:t>
            </a:r>
            <a:r>
              <a:rPr kumimoji="1" lang="ja-JP" altLang="en-US" dirty="0" smtClean="0"/>
              <a:t>利用企業は自社で修正する必要のある不具合を早い段階で把握することが重要ということが分かります．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21</a:t>
            </a:fld>
            <a:endParaRPr lang="en-US" altLang="ja-JP">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この表は</a:t>
            </a:r>
            <a:r>
              <a:rPr kumimoji="1" lang="en-US" altLang="ja-JP" dirty="0" smtClean="0"/>
              <a:t>IPA</a:t>
            </a:r>
            <a:r>
              <a:rPr kumimoji="1" lang="ja-JP" altLang="en-US" dirty="0" smtClean="0"/>
              <a:t>がソフトウェア開発企業</a:t>
            </a:r>
            <a:r>
              <a:rPr kumimoji="1" lang="en-US" altLang="ja-JP" dirty="0" smtClean="0"/>
              <a:t>777</a:t>
            </a:r>
            <a:r>
              <a:rPr kumimoji="1" lang="ja-JP" altLang="en-US" dirty="0" smtClean="0"/>
              <a:t>社を対象に</a:t>
            </a:r>
            <a:r>
              <a:rPr kumimoji="1" lang="en-US" altLang="ja-JP" dirty="0" smtClean="0"/>
              <a:t>OSS</a:t>
            </a:r>
            <a:r>
              <a:rPr kumimoji="1" lang="ja-JP" altLang="en-US" dirty="0" smtClean="0"/>
              <a:t>のデメリットについてアンケート調査を行った結果です．</a:t>
            </a:r>
            <a:endParaRPr kumimoji="1" lang="en-US" altLang="ja-JP" dirty="0" smtClean="0"/>
          </a:p>
          <a:p>
            <a:r>
              <a:rPr kumimoji="1" lang="en-US" altLang="ja-JP" dirty="0" smtClean="0"/>
              <a:t>OSS</a:t>
            </a:r>
            <a:r>
              <a:rPr kumimoji="1" lang="ja-JP" altLang="en-US" dirty="0" smtClean="0"/>
              <a:t>プロジェクトでは，長期間修正されていない不具合が数多く存在し，</a:t>
            </a:r>
            <a:r>
              <a:rPr kumimoji="1" lang="en-US" altLang="ja-JP" dirty="0" smtClean="0"/>
              <a:t>OSS</a:t>
            </a:r>
            <a:r>
              <a:rPr kumimoji="1" lang="ja-JP" altLang="en-US" dirty="0" smtClean="0"/>
              <a:t>を利用する上で，緊急時のサポートが得にくい，バグの回収に手間がかかる．将来のバージョンアップの計画が把握しにくいということが上位に挙げられています．</a:t>
            </a:r>
            <a:endParaRPr kumimoji="1" lang="en-US" altLang="ja-JP" dirty="0" smtClean="0"/>
          </a:p>
          <a:p>
            <a:endParaRPr kumimoji="1" lang="en-US" altLang="ja-JP" dirty="0" smtClean="0"/>
          </a:p>
          <a:p>
            <a:r>
              <a:rPr kumimoji="1" lang="ja-JP" altLang="en-US" dirty="0" smtClean="0"/>
              <a:t>この調査から，</a:t>
            </a:r>
            <a:r>
              <a:rPr kumimoji="1" lang="en-US" altLang="ja-JP" dirty="0" smtClean="0"/>
              <a:t>OSS</a:t>
            </a:r>
            <a:r>
              <a:rPr kumimoji="1" lang="ja-JP" altLang="en-US" dirty="0" smtClean="0"/>
              <a:t>利用企業は，</a:t>
            </a:r>
            <a:r>
              <a:rPr kumimoji="1" lang="en-US" altLang="ja-JP" dirty="0" smtClean="0"/>
              <a:t>OSS</a:t>
            </a:r>
            <a:r>
              <a:rPr kumimoji="1" lang="ja-JP" altLang="en-US" dirty="0" smtClean="0"/>
              <a:t>の不具合を可能な限り</a:t>
            </a:r>
            <a:r>
              <a:rPr kumimoji="1" lang="en-US" altLang="ja-JP" dirty="0" smtClean="0"/>
              <a:t>OSS</a:t>
            </a:r>
            <a:r>
              <a:rPr kumimoji="1" lang="ja-JP" altLang="en-US" dirty="0" smtClean="0"/>
              <a:t>プロジェクトで修正されることを求めていますが，数多くの不具合は修正されないため，</a:t>
            </a:r>
            <a:r>
              <a:rPr kumimoji="1" lang="en-US" altLang="ja-JP" dirty="0" smtClean="0"/>
              <a:t>OSS</a:t>
            </a:r>
            <a:r>
              <a:rPr kumimoji="1" lang="ja-JP" altLang="en-US" dirty="0" smtClean="0"/>
              <a:t>利用企業は自社で修正する必要のある不具合を早い段階で把握することが重要ということが分かります．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22</a:t>
            </a:fld>
            <a:endParaRPr lang="en-US" altLang="ja-JP">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この表は</a:t>
            </a:r>
            <a:r>
              <a:rPr kumimoji="1" lang="en-US" altLang="ja-JP" dirty="0" smtClean="0"/>
              <a:t>IPA</a:t>
            </a:r>
            <a:r>
              <a:rPr kumimoji="1" lang="ja-JP" altLang="en-US" dirty="0" smtClean="0"/>
              <a:t>がソフトウェア開発企業</a:t>
            </a:r>
            <a:r>
              <a:rPr kumimoji="1" lang="en-US" altLang="ja-JP" dirty="0" smtClean="0"/>
              <a:t>777</a:t>
            </a:r>
            <a:r>
              <a:rPr kumimoji="1" lang="ja-JP" altLang="en-US" dirty="0" smtClean="0"/>
              <a:t>社を対象に</a:t>
            </a:r>
            <a:r>
              <a:rPr kumimoji="1" lang="en-US" altLang="ja-JP" dirty="0" smtClean="0"/>
              <a:t>OSS</a:t>
            </a:r>
            <a:r>
              <a:rPr kumimoji="1" lang="ja-JP" altLang="en-US" dirty="0" smtClean="0"/>
              <a:t>のデメリットについてアンケート調査を行った結果です．</a:t>
            </a:r>
            <a:endParaRPr kumimoji="1" lang="en-US" altLang="ja-JP" dirty="0" smtClean="0"/>
          </a:p>
          <a:p>
            <a:r>
              <a:rPr kumimoji="1" lang="en-US" altLang="ja-JP" dirty="0" smtClean="0"/>
              <a:t>OSS</a:t>
            </a:r>
            <a:r>
              <a:rPr kumimoji="1" lang="ja-JP" altLang="en-US" dirty="0" smtClean="0"/>
              <a:t>プロジェクトでは，長期間修正されていない不具合が数多く存在し，</a:t>
            </a:r>
            <a:r>
              <a:rPr kumimoji="1" lang="en-US" altLang="ja-JP" dirty="0" smtClean="0"/>
              <a:t>OSS</a:t>
            </a:r>
            <a:r>
              <a:rPr kumimoji="1" lang="ja-JP" altLang="en-US" dirty="0" smtClean="0"/>
              <a:t>を利用する上で，緊急時のサポートが得にくい，バグの回収に手間がかかる．将来のバージョンアップの計画が把握しにくいということが上位に挙げられています．</a:t>
            </a:r>
            <a:endParaRPr kumimoji="1" lang="en-US" altLang="ja-JP" dirty="0" smtClean="0"/>
          </a:p>
          <a:p>
            <a:endParaRPr kumimoji="1" lang="en-US" altLang="ja-JP" dirty="0" smtClean="0"/>
          </a:p>
          <a:p>
            <a:r>
              <a:rPr kumimoji="1" lang="ja-JP" altLang="en-US" dirty="0" smtClean="0"/>
              <a:t>この調査から，</a:t>
            </a:r>
            <a:r>
              <a:rPr kumimoji="1" lang="en-US" altLang="ja-JP" dirty="0" smtClean="0"/>
              <a:t>OSS</a:t>
            </a:r>
            <a:r>
              <a:rPr kumimoji="1" lang="ja-JP" altLang="en-US" dirty="0" smtClean="0"/>
              <a:t>利用企業は，</a:t>
            </a:r>
            <a:r>
              <a:rPr kumimoji="1" lang="en-US" altLang="ja-JP" dirty="0" smtClean="0"/>
              <a:t>OSS</a:t>
            </a:r>
            <a:r>
              <a:rPr kumimoji="1" lang="ja-JP" altLang="en-US" dirty="0" smtClean="0"/>
              <a:t>の不具合を可能な限り</a:t>
            </a:r>
            <a:r>
              <a:rPr kumimoji="1" lang="en-US" altLang="ja-JP" dirty="0" smtClean="0"/>
              <a:t>OSS</a:t>
            </a:r>
            <a:r>
              <a:rPr kumimoji="1" lang="ja-JP" altLang="en-US" dirty="0" smtClean="0"/>
              <a:t>プロジェクトで修正されることを求めていますが，数多くの不具合は修正されないため，</a:t>
            </a:r>
            <a:r>
              <a:rPr kumimoji="1" lang="en-US" altLang="ja-JP" dirty="0" smtClean="0"/>
              <a:t>OSS</a:t>
            </a:r>
            <a:r>
              <a:rPr kumimoji="1" lang="ja-JP" altLang="en-US" dirty="0" smtClean="0"/>
              <a:t>利用企業は自社で修正する必要のある不具合を早い段階で把握することが重要ということが分かります．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23</a:t>
            </a:fld>
            <a:endParaRPr lang="en-US" altLang="ja-JP">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この表は</a:t>
            </a:r>
            <a:r>
              <a:rPr kumimoji="1" lang="en-US" altLang="ja-JP" dirty="0" smtClean="0"/>
              <a:t>IPA</a:t>
            </a:r>
            <a:r>
              <a:rPr kumimoji="1" lang="ja-JP" altLang="en-US" dirty="0" smtClean="0"/>
              <a:t>がソフトウェア開発企業</a:t>
            </a:r>
            <a:r>
              <a:rPr kumimoji="1" lang="en-US" altLang="ja-JP" dirty="0" smtClean="0"/>
              <a:t>777</a:t>
            </a:r>
            <a:r>
              <a:rPr kumimoji="1" lang="ja-JP" altLang="en-US" dirty="0" smtClean="0"/>
              <a:t>社を対象に</a:t>
            </a:r>
            <a:r>
              <a:rPr kumimoji="1" lang="en-US" altLang="ja-JP" dirty="0" smtClean="0"/>
              <a:t>OSS</a:t>
            </a:r>
            <a:r>
              <a:rPr kumimoji="1" lang="ja-JP" altLang="en-US" dirty="0" smtClean="0"/>
              <a:t>のデメリットについてアンケート調査を行った結果です．</a:t>
            </a:r>
            <a:endParaRPr kumimoji="1" lang="en-US" altLang="ja-JP" dirty="0" smtClean="0"/>
          </a:p>
          <a:p>
            <a:r>
              <a:rPr kumimoji="1" lang="en-US" altLang="ja-JP" dirty="0" smtClean="0"/>
              <a:t>OSS</a:t>
            </a:r>
            <a:r>
              <a:rPr kumimoji="1" lang="ja-JP" altLang="en-US" dirty="0" smtClean="0"/>
              <a:t>プロジェクトでは，長期間修正されていない不具合が数多く存在し，</a:t>
            </a:r>
            <a:r>
              <a:rPr kumimoji="1" lang="en-US" altLang="ja-JP" dirty="0" smtClean="0"/>
              <a:t>OSS</a:t>
            </a:r>
            <a:r>
              <a:rPr kumimoji="1" lang="ja-JP" altLang="en-US" dirty="0" smtClean="0"/>
              <a:t>を利用する上で，緊急時のサポートが得にくい，バグの回収に手間がかかる．将来のバージョンアップの計画が把握しにくいということが上位に挙げられています．</a:t>
            </a:r>
            <a:endParaRPr kumimoji="1" lang="en-US" altLang="ja-JP" dirty="0" smtClean="0"/>
          </a:p>
          <a:p>
            <a:endParaRPr kumimoji="1" lang="en-US" altLang="ja-JP" dirty="0" smtClean="0"/>
          </a:p>
          <a:p>
            <a:r>
              <a:rPr kumimoji="1" lang="ja-JP" altLang="en-US" dirty="0" smtClean="0"/>
              <a:t>この調査から，</a:t>
            </a:r>
            <a:r>
              <a:rPr kumimoji="1" lang="en-US" altLang="ja-JP" dirty="0" smtClean="0"/>
              <a:t>OSS</a:t>
            </a:r>
            <a:r>
              <a:rPr kumimoji="1" lang="ja-JP" altLang="en-US" dirty="0" smtClean="0"/>
              <a:t>利用企業は，</a:t>
            </a:r>
            <a:r>
              <a:rPr kumimoji="1" lang="en-US" altLang="ja-JP" dirty="0" smtClean="0"/>
              <a:t>OSS</a:t>
            </a:r>
            <a:r>
              <a:rPr kumimoji="1" lang="ja-JP" altLang="en-US" dirty="0" smtClean="0"/>
              <a:t>の不具合を可能な限り</a:t>
            </a:r>
            <a:r>
              <a:rPr kumimoji="1" lang="en-US" altLang="ja-JP" dirty="0" smtClean="0"/>
              <a:t>OSS</a:t>
            </a:r>
            <a:r>
              <a:rPr kumimoji="1" lang="ja-JP" altLang="en-US" dirty="0" smtClean="0"/>
              <a:t>プロジェクトで修正されることを求めていますが，数多くの不具合は修正されないため，</a:t>
            </a:r>
            <a:r>
              <a:rPr kumimoji="1" lang="en-US" altLang="ja-JP" dirty="0" smtClean="0"/>
              <a:t>OSS</a:t>
            </a:r>
            <a:r>
              <a:rPr kumimoji="1" lang="ja-JP" altLang="en-US" dirty="0" smtClean="0"/>
              <a:t>利用企業は自社で修正する必要のある不具合を早い段階で把握することが重要ということが分かります．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24</a:t>
            </a:fld>
            <a:endParaRPr lang="en-US" altLang="ja-JP">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この表は</a:t>
            </a:r>
            <a:r>
              <a:rPr kumimoji="1" lang="en-US" altLang="ja-JP" dirty="0" smtClean="0"/>
              <a:t>IPA</a:t>
            </a:r>
            <a:r>
              <a:rPr kumimoji="1" lang="ja-JP" altLang="en-US" dirty="0" smtClean="0"/>
              <a:t>がソフトウェア開発企業</a:t>
            </a:r>
            <a:r>
              <a:rPr kumimoji="1" lang="en-US" altLang="ja-JP" dirty="0" smtClean="0"/>
              <a:t>777</a:t>
            </a:r>
            <a:r>
              <a:rPr kumimoji="1" lang="ja-JP" altLang="en-US" dirty="0" smtClean="0"/>
              <a:t>社を対象に</a:t>
            </a:r>
            <a:r>
              <a:rPr kumimoji="1" lang="en-US" altLang="ja-JP" dirty="0" smtClean="0"/>
              <a:t>OSS</a:t>
            </a:r>
            <a:r>
              <a:rPr kumimoji="1" lang="ja-JP" altLang="en-US" dirty="0" smtClean="0"/>
              <a:t>のデメリットについてアンケート調査を行った結果です．</a:t>
            </a:r>
            <a:endParaRPr kumimoji="1" lang="en-US" altLang="ja-JP" dirty="0" smtClean="0"/>
          </a:p>
          <a:p>
            <a:r>
              <a:rPr kumimoji="1" lang="en-US" altLang="ja-JP" dirty="0" smtClean="0"/>
              <a:t>OSS</a:t>
            </a:r>
            <a:r>
              <a:rPr kumimoji="1" lang="ja-JP" altLang="en-US" dirty="0" smtClean="0"/>
              <a:t>プロジェクトでは，長期間修正されていない不具合が数多く存在し，</a:t>
            </a:r>
            <a:r>
              <a:rPr kumimoji="1" lang="en-US" altLang="ja-JP" dirty="0" smtClean="0"/>
              <a:t>OSS</a:t>
            </a:r>
            <a:r>
              <a:rPr kumimoji="1" lang="ja-JP" altLang="en-US" dirty="0" smtClean="0"/>
              <a:t>を利用する上で，緊急時のサポートが得にくい，バグの回収に手間がかかる．将来のバージョンアップの計画が把握しにくいということが上位に挙げられています．</a:t>
            </a:r>
            <a:endParaRPr kumimoji="1" lang="en-US" altLang="ja-JP" dirty="0" smtClean="0"/>
          </a:p>
          <a:p>
            <a:endParaRPr kumimoji="1" lang="en-US" altLang="ja-JP" dirty="0" smtClean="0"/>
          </a:p>
          <a:p>
            <a:r>
              <a:rPr kumimoji="1" lang="ja-JP" altLang="en-US" dirty="0" smtClean="0"/>
              <a:t>この調査から，</a:t>
            </a:r>
            <a:r>
              <a:rPr kumimoji="1" lang="en-US" altLang="ja-JP" dirty="0" smtClean="0"/>
              <a:t>OSS</a:t>
            </a:r>
            <a:r>
              <a:rPr kumimoji="1" lang="ja-JP" altLang="en-US" dirty="0" smtClean="0"/>
              <a:t>利用企業は，</a:t>
            </a:r>
            <a:r>
              <a:rPr kumimoji="1" lang="en-US" altLang="ja-JP" dirty="0" smtClean="0"/>
              <a:t>OSS</a:t>
            </a:r>
            <a:r>
              <a:rPr kumimoji="1" lang="ja-JP" altLang="en-US" dirty="0" smtClean="0"/>
              <a:t>の不具合を可能な限り</a:t>
            </a:r>
            <a:r>
              <a:rPr kumimoji="1" lang="en-US" altLang="ja-JP" dirty="0" smtClean="0"/>
              <a:t>OSS</a:t>
            </a:r>
            <a:r>
              <a:rPr kumimoji="1" lang="ja-JP" altLang="en-US" dirty="0" smtClean="0"/>
              <a:t>プロジェクトで修正されることを求めていますが，数多くの不具合は修正されないため，</a:t>
            </a:r>
            <a:r>
              <a:rPr kumimoji="1" lang="en-US" altLang="ja-JP" dirty="0" smtClean="0"/>
              <a:t>OSS</a:t>
            </a:r>
            <a:r>
              <a:rPr kumimoji="1" lang="ja-JP" altLang="en-US" dirty="0" smtClean="0"/>
              <a:t>利用企業は自社で修正する必要のある不具合を早い段階で把握することが重要ということが分かります．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25</a:t>
            </a:fld>
            <a:endParaRPr lang="en-US" altLang="ja-JP">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この表は</a:t>
            </a:r>
            <a:r>
              <a:rPr kumimoji="1" lang="en-US" altLang="ja-JP" dirty="0" smtClean="0"/>
              <a:t>IPA</a:t>
            </a:r>
            <a:r>
              <a:rPr kumimoji="1" lang="ja-JP" altLang="en-US" dirty="0" smtClean="0"/>
              <a:t>がソフトウェア開発企業</a:t>
            </a:r>
            <a:r>
              <a:rPr kumimoji="1" lang="en-US" altLang="ja-JP" dirty="0" smtClean="0"/>
              <a:t>777</a:t>
            </a:r>
            <a:r>
              <a:rPr kumimoji="1" lang="ja-JP" altLang="en-US" dirty="0" smtClean="0"/>
              <a:t>社を対象に</a:t>
            </a:r>
            <a:r>
              <a:rPr kumimoji="1" lang="en-US" altLang="ja-JP" dirty="0" smtClean="0"/>
              <a:t>OSS</a:t>
            </a:r>
            <a:r>
              <a:rPr kumimoji="1" lang="ja-JP" altLang="en-US" dirty="0" smtClean="0"/>
              <a:t>のデメリットについてアンケート調査を行った結果です．</a:t>
            </a:r>
            <a:endParaRPr kumimoji="1" lang="en-US" altLang="ja-JP" dirty="0" smtClean="0"/>
          </a:p>
          <a:p>
            <a:r>
              <a:rPr kumimoji="1" lang="en-US" altLang="ja-JP" dirty="0" smtClean="0"/>
              <a:t>OSS</a:t>
            </a:r>
            <a:r>
              <a:rPr kumimoji="1" lang="ja-JP" altLang="en-US" dirty="0" smtClean="0"/>
              <a:t>プロジェクトでは，長期間修正されていない不具合が数多く存在し，</a:t>
            </a:r>
            <a:r>
              <a:rPr kumimoji="1" lang="en-US" altLang="ja-JP" dirty="0" smtClean="0"/>
              <a:t>OSS</a:t>
            </a:r>
            <a:r>
              <a:rPr kumimoji="1" lang="ja-JP" altLang="en-US" dirty="0" smtClean="0"/>
              <a:t>を利用する上で，緊急時のサポートが得にくい，バグの回収に手間がかかる．将来のバージョンアップの計画が把握しにくいということが上位に挙げられています．</a:t>
            </a:r>
            <a:endParaRPr kumimoji="1" lang="en-US" altLang="ja-JP" dirty="0" smtClean="0"/>
          </a:p>
          <a:p>
            <a:endParaRPr kumimoji="1" lang="en-US" altLang="ja-JP" dirty="0" smtClean="0"/>
          </a:p>
          <a:p>
            <a:r>
              <a:rPr kumimoji="1" lang="ja-JP" altLang="en-US" dirty="0" smtClean="0"/>
              <a:t>この調査から，</a:t>
            </a:r>
            <a:r>
              <a:rPr kumimoji="1" lang="en-US" altLang="ja-JP" dirty="0" smtClean="0"/>
              <a:t>OSS</a:t>
            </a:r>
            <a:r>
              <a:rPr kumimoji="1" lang="ja-JP" altLang="en-US" dirty="0" smtClean="0"/>
              <a:t>利用企業は，</a:t>
            </a:r>
            <a:r>
              <a:rPr kumimoji="1" lang="en-US" altLang="ja-JP" dirty="0" smtClean="0"/>
              <a:t>OSS</a:t>
            </a:r>
            <a:r>
              <a:rPr kumimoji="1" lang="ja-JP" altLang="en-US" dirty="0" smtClean="0"/>
              <a:t>の不具合を可能な限り</a:t>
            </a:r>
            <a:r>
              <a:rPr kumimoji="1" lang="en-US" altLang="ja-JP" dirty="0" smtClean="0"/>
              <a:t>OSS</a:t>
            </a:r>
            <a:r>
              <a:rPr kumimoji="1" lang="ja-JP" altLang="en-US" dirty="0" smtClean="0"/>
              <a:t>プロジェクトで修正されることを求めていますが，数多くの不具合は修正されないため，</a:t>
            </a:r>
            <a:r>
              <a:rPr kumimoji="1" lang="en-US" altLang="ja-JP" dirty="0" smtClean="0"/>
              <a:t>OSS</a:t>
            </a:r>
            <a:r>
              <a:rPr kumimoji="1" lang="ja-JP" altLang="en-US" dirty="0" smtClean="0"/>
              <a:t>利用企業は自社で修正する必要のある不具合を早い段階で把握することが重要ということが分かります．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26</a:t>
            </a:fld>
            <a:endParaRPr lang="en-US" altLang="ja-JP">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最後に，</a:t>
            </a:r>
            <a:r>
              <a:rPr kumimoji="1" lang="en-US" altLang="ja-JP" dirty="0" smtClean="0"/>
              <a:t>OSS</a:t>
            </a:r>
            <a:r>
              <a:rPr kumimoji="1" lang="ja-JP" altLang="en-US" dirty="0" smtClean="0"/>
              <a:t>利用企業における不具合修正プロセスの効率化に向けて，修正を要する不具合が</a:t>
            </a:r>
            <a:r>
              <a:rPr kumimoji="1" lang="en-US" altLang="ja-JP" dirty="0" smtClean="0"/>
              <a:t>OSS</a:t>
            </a:r>
            <a:r>
              <a:rPr kumimoji="1" lang="ja-JP" altLang="en-US" dirty="0" smtClean="0"/>
              <a:t>で次期リリースまでに修正されるか否かを予測する方法をについて発表します．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27</a:t>
            </a:fld>
            <a:endParaRPr lang="en-US" altLang="ja-JP">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06536">
              <a:defRPr/>
            </a:pPr>
            <a:r>
              <a:rPr kumimoji="1" lang="ja-JP" altLang="en-US" dirty="0" smtClean="0"/>
              <a:t>この表は</a:t>
            </a:r>
            <a:r>
              <a:rPr kumimoji="1" lang="en-US" altLang="ja-JP" dirty="0" smtClean="0"/>
              <a:t>IPA</a:t>
            </a:r>
            <a:r>
              <a:rPr kumimoji="1" lang="ja-JP" altLang="en-US" dirty="0" smtClean="0"/>
              <a:t>がソフトウェア開発企業</a:t>
            </a:r>
            <a:r>
              <a:rPr kumimoji="1" lang="en-US" altLang="ja-JP" dirty="0" smtClean="0"/>
              <a:t>777</a:t>
            </a:r>
            <a:r>
              <a:rPr kumimoji="1" lang="ja-JP" altLang="en-US" dirty="0" smtClean="0"/>
              <a:t>社を対象に</a:t>
            </a:r>
            <a:r>
              <a:rPr kumimoji="1" lang="en-US" altLang="ja-JP" dirty="0" smtClean="0"/>
              <a:t>OSS</a:t>
            </a:r>
            <a:r>
              <a:rPr kumimoji="1" lang="ja-JP" altLang="en-US" dirty="0" smtClean="0"/>
              <a:t>のデメリットについてアンケート調査を行った結果です．</a:t>
            </a:r>
            <a:endParaRPr kumimoji="1" lang="en-US" altLang="ja-JP" dirty="0" smtClean="0"/>
          </a:p>
          <a:p>
            <a:r>
              <a:rPr kumimoji="1" lang="en-US" altLang="ja-JP" dirty="0" smtClean="0"/>
              <a:t>OSS</a:t>
            </a:r>
            <a:r>
              <a:rPr kumimoji="1" lang="ja-JP" altLang="en-US" dirty="0" smtClean="0"/>
              <a:t>プロジェクトでは，長期間修正されていない不具合が数多く存在し，</a:t>
            </a:r>
            <a:r>
              <a:rPr kumimoji="1" lang="en-US" altLang="ja-JP" dirty="0" smtClean="0"/>
              <a:t>OSS</a:t>
            </a:r>
            <a:r>
              <a:rPr kumimoji="1" lang="ja-JP" altLang="en-US" dirty="0" smtClean="0"/>
              <a:t>を利用する上で，緊急時のサポートが得にくい，バグの回収に手間がかかる．将来のバージョンアップの計画が把握しにくいということが上位に挙げられています．</a:t>
            </a:r>
            <a:endParaRPr kumimoji="1" lang="en-US" altLang="ja-JP" dirty="0" smtClean="0"/>
          </a:p>
          <a:p>
            <a:endParaRPr kumimoji="1" lang="en-US" altLang="ja-JP" dirty="0" smtClean="0"/>
          </a:p>
          <a:p>
            <a:r>
              <a:rPr kumimoji="1" lang="ja-JP" altLang="en-US" dirty="0" smtClean="0"/>
              <a:t>この調査から，</a:t>
            </a:r>
            <a:r>
              <a:rPr kumimoji="1" lang="en-US" altLang="ja-JP" dirty="0" smtClean="0"/>
              <a:t>OSS</a:t>
            </a:r>
            <a:r>
              <a:rPr kumimoji="1" lang="ja-JP" altLang="en-US" dirty="0" smtClean="0"/>
              <a:t>利用企業は，</a:t>
            </a:r>
            <a:r>
              <a:rPr kumimoji="1" lang="en-US" altLang="ja-JP" dirty="0" smtClean="0"/>
              <a:t>OSS</a:t>
            </a:r>
            <a:r>
              <a:rPr kumimoji="1" lang="ja-JP" altLang="en-US" dirty="0" smtClean="0"/>
              <a:t>の不具合を可能な限り</a:t>
            </a:r>
            <a:r>
              <a:rPr kumimoji="1" lang="en-US" altLang="ja-JP" dirty="0" smtClean="0"/>
              <a:t>OSS</a:t>
            </a:r>
            <a:r>
              <a:rPr kumimoji="1" lang="ja-JP" altLang="en-US" dirty="0" smtClean="0"/>
              <a:t>プロジェクトで修正されることを求めていますが，数多くの不具合は修正されないため，</a:t>
            </a:r>
            <a:r>
              <a:rPr kumimoji="1" lang="en-US" altLang="ja-JP" dirty="0" smtClean="0"/>
              <a:t>OSS</a:t>
            </a:r>
            <a:r>
              <a:rPr kumimoji="1" lang="ja-JP" altLang="en-US" dirty="0" smtClean="0"/>
              <a:t>利用企業は自社で修正する必要のある不具合を早い段階で把握することが重要ということが分かります．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28</a:t>
            </a:fld>
            <a:endParaRPr lang="en-US" altLang="ja-JP">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本章では，</a:t>
            </a:r>
            <a:endParaRPr kumimoji="1" lang="en-US" altLang="ja-JP" dirty="0" smtClean="0"/>
          </a:p>
          <a:p>
            <a:r>
              <a:rPr kumimoji="1" lang="ja-JP" altLang="en-US" dirty="0" smtClean="0"/>
              <a:t>現リリースで発見された不具合が次期リリースまでに修正されるか否かを予測する</a:t>
            </a:r>
          </a:p>
          <a:p>
            <a:r>
              <a:rPr kumimoji="1" lang="ja-JP" altLang="en-US" dirty="0" smtClean="0"/>
              <a:t>ことを目的とし，</a:t>
            </a:r>
            <a:r>
              <a:rPr kumimoji="1" lang="en-US" altLang="ja-JP" dirty="0" smtClean="0"/>
              <a:t>2</a:t>
            </a:r>
            <a:r>
              <a:rPr kumimoji="1" lang="ja-JP" altLang="en-US" dirty="0" err="1" smtClean="0"/>
              <a:t>つの</a:t>
            </a:r>
            <a:r>
              <a:rPr kumimoji="1" lang="ja-JP" altLang="en-US" dirty="0" smtClean="0"/>
              <a:t>課題に取り組む．</a:t>
            </a:r>
            <a:endParaRPr kumimoji="1" lang="en-US" altLang="ja-JP" dirty="0" smtClean="0"/>
          </a:p>
          <a:p>
            <a:endParaRPr kumimoji="1" lang="ja-JP" altLang="en-US" dirty="0" smtClean="0"/>
          </a:p>
          <a:p>
            <a:r>
              <a:rPr kumimoji="1" lang="ja-JP" altLang="en-US" dirty="0" smtClean="0"/>
              <a:t>課題</a:t>
            </a:r>
            <a:r>
              <a:rPr kumimoji="1" lang="en-US" altLang="ja-JP" dirty="0" smtClean="0"/>
              <a:t>1: </a:t>
            </a:r>
            <a:r>
              <a:rPr kumimoji="1" lang="ja-JP" altLang="en-US" dirty="0" smtClean="0"/>
              <a:t>予測日から次のリリースまでに修正される不具合を予測する</a:t>
            </a:r>
          </a:p>
          <a:p>
            <a:r>
              <a:rPr kumimoji="1" lang="ja-JP" altLang="en-US" dirty="0" smtClean="0"/>
              <a:t>課題</a:t>
            </a:r>
            <a:r>
              <a:rPr kumimoji="1" lang="en-US" altLang="ja-JP" dirty="0" smtClean="0"/>
              <a:t>2: </a:t>
            </a:r>
            <a:r>
              <a:rPr kumimoji="1" lang="ja-JP" altLang="en-US" dirty="0" smtClean="0"/>
              <a:t>不具合が修正されるか否かを予測するのに寄与するメトリクスを明らかにする</a:t>
            </a:r>
          </a:p>
          <a:p>
            <a:endParaRPr kumimoji="1" lang="ja-JP" altLang="en-US" dirty="0" smtClean="0"/>
          </a:p>
          <a:p>
            <a:endParaRPr kumimoji="1" lang="ja-JP" altLang="en-US" dirty="0" smtClean="0"/>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29</a:t>
            </a:fld>
            <a:endParaRPr lang="en-US" altLang="ja-JP">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従来研究は開発者が不具合報告に対応する必要があるか否かを判断するためのモデルが提案されている</a:t>
            </a:r>
          </a:p>
          <a:p>
            <a:r>
              <a:rPr kumimoji="1" lang="ja-JP" altLang="en-US" dirty="0" smtClean="0"/>
              <a:t>このモデルには，修正が開始されるまでに得られる情報としてコンポーネントや優先度などのベースメトリクスが用いられている．</a:t>
            </a:r>
            <a:endParaRPr kumimoji="1" lang="en-US" altLang="ja-JP" dirty="0" smtClean="0"/>
          </a:p>
          <a:p>
            <a:r>
              <a:rPr kumimoji="1" lang="ja-JP" altLang="en-US" dirty="0" smtClean="0"/>
              <a:t>利用者は，既に報告されている不具合が次期リリースまでに修正されるか否かを予測する場合があるため，本章では，修正の進捗情報を用いてモデルを構築することにより高い予測精度を期待する．</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30</a:t>
            </a:fld>
            <a:endParaRPr lang="en-US" altLang="ja-JP">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不具合修正予測モデルに用いる，修正の進捗情報に関するメトリクスとして</a:t>
            </a:r>
            <a:r>
              <a:rPr kumimoji="1" lang="en-US" altLang="ja-JP" dirty="0" smtClean="0"/>
              <a:t>3</a:t>
            </a:r>
            <a:r>
              <a:rPr kumimoji="1" lang="ja-JP" altLang="en-US" dirty="0" smtClean="0"/>
              <a:t>種類用いる．</a:t>
            </a:r>
            <a:endParaRPr kumimoji="1" lang="en-US" altLang="ja-JP" dirty="0" smtClean="0"/>
          </a:p>
          <a:p>
            <a:pPr marL="0" lvl="1" defTabSz="906536">
              <a:defRPr/>
            </a:pPr>
            <a:r>
              <a:rPr kumimoji="1" lang="ja-JP" altLang="en-US" dirty="0" smtClean="0"/>
              <a:t>状態メトリクスは，</a:t>
            </a:r>
            <a:endParaRPr kumimoji="1" lang="en-US" altLang="ja-JP" dirty="0" smtClean="0"/>
          </a:p>
          <a:p>
            <a:pPr marL="0" lvl="1" defTabSz="906536">
              <a:defRPr/>
            </a:pPr>
            <a:r>
              <a:rPr kumimoji="1" lang="ja-JP" altLang="en-US" dirty="0" smtClean="0"/>
              <a:t>過去の修正プロセス（保留の有無など），予測日時点の修正状態・・・など</a:t>
            </a:r>
          </a:p>
          <a:p>
            <a:pPr marL="0" lvl="1" defTabSz="906536">
              <a:defRPr/>
            </a:pPr>
            <a:r>
              <a:rPr kumimoji="1" lang="ja-JP" altLang="en-US" dirty="0" smtClean="0"/>
              <a:t>時期メトリクス</a:t>
            </a:r>
            <a:endParaRPr kumimoji="1" lang="en-US" altLang="ja-JP" dirty="0" smtClean="0"/>
          </a:p>
          <a:p>
            <a:pPr marL="0" lvl="1" defTabSz="906536">
              <a:defRPr/>
            </a:pPr>
            <a:r>
              <a:rPr kumimoji="1" lang="ja-JP" altLang="en-US" dirty="0" smtClean="0"/>
              <a:t>報告年，報告月，ベースメトリクスが変更されてからの経過日数・・・など</a:t>
            </a:r>
          </a:p>
          <a:p>
            <a:pPr marL="0" lvl="1" defTabSz="906536">
              <a:defRPr/>
            </a:pPr>
            <a:r>
              <a:rPr kumimoji="1" lang="ja-JP" altLang="en-US" dirty="0" smtClean="0"/>
              <a:t>参加者メトリクス</a:t>
            </a:r>
          </a:p>
          <a:p>
            <a:pPr marL="0" lvl="1" defTabSz="906536">
              <a:defRPr/>
            </a:pPr>
            <a:r>
              <a:rPr kumimoji="1" lang="ja-JP" altLang="en-US" dirty="0" smtClean="0"/>
              <a:t>報告者，修正依頼者，修正担当者，修正担当者の変更回数・・・など</a:t>
            </a:r>
            <a:endParaRPr kumimoji="1" lang="en-US" altLang="ja-JP" dirty="0" smtClean="0"/>
          </a:p>
          <a:p>
            <a:pPr marL="0" lvl="1" defTabSz="906536">
              <a:defRPr/>
            </a:pPr>
            <a:endParaRPr kumimoji="1" lang="en-US" altLang="ja-JP" dirty="0" smtClean="0"/>
          </a:p>
          <a:p>
            <a:pPr marL="0" lvl="1" defTabSz="906536">
              <a:defRPr/>
            </a:pPr>
            <a:r>
              <a:rPr kumimoji="1" lang="ja-JP" altLang="en-US" dirty="0" smtClean="0"/>
              <a:t>（変数が名義尺度は，ダミー変数として展開し，変数が多い場合は，出現頻度の高い上位</a:t>
            </a:r>
            <a:r>
              <a:rPr kumimoji="1" lang="en-US" altLang="ja-JP" dirty="0" smtClean="0"/>
              <a:t>3</a:t>
            </a:r>
            <a:r>
              <a:rPr kumimoji="1" lang="ja-JP" altLang="en-US" dirty="0" err="1" smtClean="0"/>
              <a:t>つだけを</a:t>
            </a:r>
            <a:r>
              <a:rPr kumimoji="1" lang="ja-JP" altLang="en-US" dirty="0" smtClean="0"/>
              <a:t>ダミー変数化し，残りはその他という変数に置き換えて用います．）</a:t>
            </a:r>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31</a:t>
            </a:fld>
            <a:endParaRPr lang="en-US" altLang="ja-JP">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実験の結果，</a:t>
            </a:r>
            <a:r>
              <a:rPr kumimoji="1" lang="en-US" altLang="ja-JP" dirty="0" err="1" smtClean="0"/>
              <a:t>Eclipse,Mozilla</a:t>
            </a:r>
            <a:r>
              <a:rPr kumimoji="1" lang="ja-JP" altLang="en-US" dirty="0" smtClean="0"/>
              <a:t>プロジェクト共に，ベースメトリクスに加えて，状態メトリクスを用いることでモデルの適合率及び，再現率が向上することが分かりました．</a:t>
            </a:r>
            <a:endParaRPr kumimoji="1" lang="en-US" altLang="ja-JP" dirty="0" smtClean="0"/>
          </a:p>
          <a:p>
            <a:endParaRPr kumimoji="1" lang="en-US" altLang="ja-JP" dirty="0" smtClean="0"/>
          </a:p>
          <a:p>
            <a:r>
              <a:rPr kumimoji="1" lang="ja-JP" altLang="en-US" dirty="0" smtClean="0"/>
              <a:t>（適合率が高いことが重要</a:t>
            </a:r>
          </a:p>
          <a:p>
            <a:r>
              <a:rPr kumimoji="1" lang="ja-JP" altLang="en-US" dirty="0" smtClean="0"/>
              <a:t>だって，ほとんど修正されていないからね）</a:t>
            </a:r>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solidFill>
                  <a:prstClr val="black"/>
                </a:solidFill>
              </a:rPr>
              <a:pPr>
                <a:defRPr/>
              </a:pPr>
              <a:t>32</a:t>
            </a:fld>
            <a:endParaRPr lang="en-US" altLang="ja-JP">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33</a:t>
            </a:fld>
            <a:endParaRPr lang="en-US" altLang="ja-JP"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34</a:t>
            </a:fld>
            <a:endParaRPr lang="en-US" altLang="ja-JP"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35</a:t>
            </a:fld>
            <a:endParaRPr lang="en-US" altLang="ja-JP"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36</a:t>
            </a:fld>
            <a:endParaRPr lang="en-US" altLang="ja-JP"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37</a:t>
            </a:fld>
            <a:endParaRPr lang="en-US" altLang="ja-JP"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38</a:t>
            </a:fld>
            <a:endParaRPr lang="en-US" altLang="ja-JP"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39</a:t>
            </a:fld>
            <a:endParaRPr lang="en-US" altLang="ja-JP"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知識共有がうまくいっているコミュニティもあれば，うまくいってないコミュニティもある</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40</a:t>
            </a:fld>
            <a:endParaRPr lang="en-US" altLang="ja-JP"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41</a:t>
            </a:fld>
            <a:endParaRPr lang="en-US" altLang="ja-JP"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42</a:t>
            </a:fld>
            <a:endParaRPr lang="en-US" altLang="ja-JP"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43</a:t>
            </a:fld>
            <a:endParaRPr lang="en-US" altLang="ja-JP"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44</a:t>
            </a:fld>
            <a:endParaRPr lang="en-US" altLang="ja-JP"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10" descr="横線"/>
          <p:cNvSpPr>
            <a:spLocks noChangeArrowheads="1"/>
          </p:cNvSpPr>
          <p:nvPr/>
        </p:nvSpPr>
        <p:spPr bwMode="auto">
          <a:xfrm>
            <a:off x="6699250" y="908050"/>
            <a:ext cx="2192338" cy="5473700"/>
          </a:xfrm>
          <a:prstGeom prst="rect">
            <a:avLst/>
          </a:prstGeom>
          <a:pattFill prst="ltHorz">
            <a:fgClr>
              <a:srgbClr val="C0C0C0"/>
            </a:fgClr>
            <a:bgClr>
              <a:srgbClr val="FFFFFF"/>
            </a:bgClr>
          </a:patt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5" name="Rectangle 13"/>
          <p:cNvSpPr>
            <a:spLocks noChangeArrowheads="1"/>
          </p:cNvSpPr>
          <p:nvPr/>
        </p:nvSpPr>
        <p:spPr bwMode="auto">
          <a:xfrm>
            <a:off x="317500" y="404813"/>
            <a:ext cx="6381750" cy="503237"/>
          </a:xfrm>
          <a:prstGeom prst="rect">
            <a:avLst/>
          </a:prstGeom>
          <a:gradFill rotWithShape="1">
            <a:gsLst>
              <a:gs pos="0">
                <a:srgbClr val="333399"/>
              </a:gs>
              <a:gs pos="100000">
                <a:srgbClr val="333399">
                  <a:gamma/>
                  <a:tint val="73725"/>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6" name="Rectangle 14"/>
          <p:cNvSpPr>
            <a:spLocks noChangeArrowheads="1"/>
          </p:cNvSpPr>
          <p:nvPr/>
        </p:nvSpPr>
        <p:spPr bwMode="auto">
          <a:xfrm>
            <a:off x="6699250" y="404813"/>
            <a:ext cx="2193925" cy="503237"/>
          </a:xfrm>
          <a:prstGeom prst="rect">
            <a:avLst/>
          </a:prstGeom>
          <a:gradFill rotWithShape="1">
            <a:gsLst>
              <a:gs pos="0">
                <a:srgbClr val="000066"/>
              </a:gs>
              <a:gs pos="100000">
                <a:srgbClr val="000066">
                  <a:gamma/>
                  <a:shade val="46275"/>
                  <a:invGamma/>
                </a:srgbClr>
              </a:gs>
            </a:gsLst>
            <a:lin ang="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7" name="Rectangle 15"/>
          <p:cNvSpPr>
            <a:spLocks noChangeArrowheads="1"/>
          </p:cNvSpPr>
          <p:nvPr/>
        </p:nvSpPr>
        <p:spPr bwMode="auto">
          <a:xfrm>
            <a:off x="317500" y="901700"/>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8" name="Line 17"/>
          <p:cNvSpPr>
            <a:spLocks noChangeShapeType="1"/>
          </p:cNvSpPr>
          <p:nvPr/>
        </p:nvSpPr>
        <p:spPr bwMode="auto">
          <a:xfrm>
            <a:off x="450850" y="3213100"/>
            <a:ext cx="6116638" cy="0"/>
          </a:xfrm>
          <a:prstGeom prst="line">
            <a:avLst/>
          </a:prstGeom>
          <a:noFill/>
          <a:ln w="9525">
            <a:solidFill>
              <a:srgbClr val="C0C0C0"/>
            </a:solidFill>
            <a:round/>
            <a:headEnd/>
            <a:tailEnd/>
          </a:ln>
          <a:effectLst/>
        </p:spPr>
        <p:txBody>
          <a:bodyPr/>
          <a:lstStyle/>
          <a:p>
            <a:pPr>
              <a:defRPr/>
            </a:pPr>
            <a:endParaRPr lang="ja-JP" altLang="en-US" dirty="0">
              <a:ea typeface="ＭＳ Ｐゴシック" pitchFamily="50" charset="-128"/>
            </a:endParaRPr>
          </a:p>
        </p:txBody>
      </p:sp>
      <p:sp>
        <p:nvSpPr>
          <p:cNvPr id="3074" name="Rectangle 2"/>
          <p:cNvSpPr>
            <a:spLocks noGrp="1" noChangeArrowheads="1"/>
          </p:cNvSpPr>
          <p:nvPr>
            <p:ph type="ctrTitle"/>
          </p:nvPr>
        </p:nvSpPr>
        <p:spPr>
          <a:xfrm>
            <a:off x="784225" y="2133600"/>
            <a:ext cx="5781675" cy="1079500"/>
          </a:xfrm>
        </p:spPr>
        <p:txBody>
          <a:bodyPr/>
          <a:lstStyle>
            <a:lvl1pPr>
              <a:defRPr sz="3600" b="0"/>
            </a:lvl1pPr>
          </a:lstStyle>
          <a:p>
            <a:r>
              <a:rPr lang="ja-JP" altLang="en-US"/>
              <a:t>マスタ タイトルの書式設定</a:t>
            </a:r>
          </a:p>
        </p:txBody>
      </p:sp>
      <p:sp>
        <p:nvSpPr>
          <p:cNvPr id="3075" name="Rectangle 3"/>
          <p:cNvSpPr>
            <a:spLocks noGrp="1" noChangeArrowheads="1"/>
          </p:cNvSpPr>
          <p:nvPr>
            <p:ph type="subTitle" idx="1"/>
          </p:nvPr>
        </p:nvSpPr>
        <p:spPr>
          <a:xfrm>
            <a:off x="784225" y="3357563"/>
            <a:ext cx="5781675" cy="792162"/>
          </a:xfrm>
        </p:spPr>
        <p:txBody>
          <a:bodyPr/>
          <a:lstStyle>
            <a:lvl1pPr marL="0" indent="0">
              <a:buFont typeface="Wingdings" pitchFamily="2" charset="2"/>
              <a:buNone/>
              <a:defRPr sz="1800"/>
            </a:lvl1pPr>
          </a:lstStyle>
          <a:p>
            <a:r>
              <a:rPr lang="ja-JP" altLang="en-US"/>
              <a:t>マスタ サブタイトルの書式設定</a:t>
            </a:r>
          </a:p>
        </p:txBody>
      </p:sp>
      <p:sp>
        <p:nvSpPr>
          <p:cNvPr id="9" name="Rectangle 4"/>
          <p:cNvSpPr>
            <a:spLocks noGrp="1" noChangeArrowheads="1"/>
          </p:cNvSpPr>
          <p:nvPr>
            <p:ph type="dt" sz="half" idx="10"/>
          </p:nvPr>
        </p:nvSpPr>
        <p:spPr>
          <a:xfrm>
            <a:off x="784225" y="4868863"/>
            <a:ext cx="2133600" cy="287337"/>
          </a:xfrm>
        </p:spPr>
        <p:txBody>
          <a:bodyPr/>
          <a:lstStyle>
            <a:lvl1pPr>
              <a:defRPr sz="1400"/>
            </a:lvl1pPr>
          </a:lstStyle>
          <a:p>
            <a:pPr>
              <a:defRPr/>
            </a:pPr>
            <a:endParaRPr lang="en-US" altLang="ja-JP" dirty="0"/>
          </a:p>
        </p:txBody>
      </p:sp>
      <p:sp>
        <p:nvSpPr>
          <p:cNvPr id="10" name="Rectangle 5"/>
          <p:cNvSpPr>
            <a:spLocks noGrp="1" noChangeArrowheads="1"/>
          </p:cNvSpPr>
          <p:nvPr>
            <p:ph type="ftr" sz="quarter" idx="11"/>
          </p:nvPr>
        </p:nvSpPr>
        <p:spPr>
          <a:xfrm>
            <a:off x="784225" y="4508500"/>
            <a:ext cx="2895600" cy="287338"/>
          </a:xfrm>
        </p:spPr>
        <p:txBody>
          <a:bodyPr/>
          <a:lstStyle>
            <a:lvl1pPr algn="l">
              <a:defRPr sz="1400"/>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Tree>
  </p:cSld>
  <p:clrMapOvr>
    <a:masterClrMapping/>
  </p:clrMapOvr>
  <p:transition xmlns:p14="http://schemas.microsoft.com/office/powerpoint/2010/mai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defRPr sz="2800"/>
            </a:lvl1pPr>
            <a:lvl2pPr>
              <a:defRPr sz="2400"/>
            </a:lvl2pPr>
            <a:lvl3pPr>
              <a:defRPr sz="2000"/>
            </a:lvl3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5D4AC92C-5207-4EC4-B15C-EE8DBEE15E65}" type="slidenum">
              <a:rPr lang="en-US" altLang="ja-JP"/>
              <a:pPr>
                <a:defRPr/>
              </a:pPr>
              <a:t>‹#›</a:t>
            </a:fld>
            <a:endParaRPr lang="en-US" altLang="ja-JP" dirty="0"/>
          </a:p>
        </p:txBody>
      </p:sp>
    </p:spTree>
  </p:cSld>
  <p:clrMapOvr>
    <a:masterClrMapping/>
  </p:clrMapOvr>
  <p:transition xmlns:p14="http://schemas.microsoft.com/office/powerpoint/2010/mai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B9C389C7-F690-4CD0-99C2-48B4E7A5A718}" type="slidenum">
              <a:rPr lang="en-US" altLang="ja-JP"/>
              <a:pPr>
                <a:defRPr/>
              </a:pPr>
              <a:t>‹#›</a:t>
            </a:fld>
            <a:endParaRPr lang="en-US" altLang="ja-JP" dirty="0"/>
          </a:p>
        </p:txBody>
      </p:sp>
    </p:spTree>
  </p:cSld>
  <p:clrMapOvr>
    <a:masterClrMapping/>
  </p:clrMapOvr>
  <p:transition xmlns:p14="http://schemas.microsoft.com/office/powerpoint/2010/mai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8BCDF5D9-5631-4F3D-A69B-38FF68F7C7AE}" type="slidenum">
              <a:rPr lang="en-US" altLang="ja-JP"/>
              <a:pPr>
                <a:defRPr/>
              </a:pPr>
              <a:t>‹#›</a:t>
            </a:fld>
            <a:endParaRPr lang="en-US" altLang="ja-JP" dirty="0"/>
          </a:p>
        </p:txBody>
      </p:sp>
    </p:spTree>
  </p:cSld>
  <p:clrMapOvr>
    <a:masterClrMapping/>
  </p:clrMapOvr>
  <p:transition xmlns:p14="http://schemas.microsoft.com/office/powerpoint/2010/mai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9" name="Rectangle 6"/>
          <p:cNvSpPr>
            <a:spLocks noGrp="1" noChangeArrowheads="1"/>
          </p:cNvSpPr>
          <p:nvPr>
            <p:ph type="sldNum" sz="quarter" idx="12"/>
          </p:nvPr>
        </p:nvSpPr>
        <p:spPr>
          <a:ln/>
        </p:spPr>
        <p:txBody>
          <a:bodyPr/>
          <a:lstStyle>
            <a:lvl1pPr>
              <a:defRPr/>
            </a:lvl1pPr>
          </a:lstStyle>
          <a:p>
            <a:pPr>
              <a:defRPr/>
            </a:pPr>
            <a:fld id="{F84C408A-F9E0-40B8-B1B9-1A3D27D56F30}" type="slidenum">
              <a:rPr lang="en-US" altLang="ja-JP"/>
              <a:pPr>
                <a:defRPr/>
              </a:pPr>
              <a:t>‹#›</a:t>
            </a:fld>
            <a:endParaRPr lang="en-US" altLang="ja-JP" dirty="0"/>
          </a:p>
        </p:txBody>
      </p:sp>
    </p:spTree>
  </p:cSld>
  <p:clrMapOvr>
    <a:masterClrMapping/>
  </p:clrMapOvr>
  <p:transition xmlns:p14="http://schemas.microsoft.com/office/powerpoint/2010/mai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5" name="Rectangle 6"/>
          <p:cNvSpPr>
            <a:spLocks noGrp="1" noChangeArrowheads="1"/>
          </p:cNvSpPr>
          <p:nvPr>
            <p:ph type="sldNum" sz="quarter" idx="12"/>
          </p:nvPr>
        </p:nvSpPr>
        <p:spPr>
          <a:ln/>
        </p:spPr>
        <p:txBody>
          <a:bodyPr/>
          <a:lstStyle>
            <a:lvl1pPr>
              <a:defRPr/>
            </a:lvl1pPr>
          </a:lstStyle>
          <a:p>
            <a:pPr>
              <a:defRPr/>
            </a:pPr>
            <a:fld id="{D6085725-5D79-4DEE-B60A-923FB35F8837}" type="slidenum">
              <a:rPr lang="en-US" altLang="ja-JP"/>
              <a:pPr>
                <a:defRPr/>
              </a:pPr>
              <a:t>‹#›</a:t>
            </a:fld>
            <a:endParaRPr lang="en-US" altLang="ja-JP" dirty="0"/>
          </a:p>
        </p:txBody>
      </p:sp>
    </p:spTree>
  </p:cSld>
  <p:clrMapOvr>
    <a:masterClrMapping/>
  </p:clrMapOvr>
  <p:transition xmlns:p14="http://schemas.microsoft.com/office/powerpoint/2010/mai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4" name="Rectangle 6"/>
          <p:cNvSpPr>
            <a:spLocks noGrp="1" noChangeArrowheads="1"/>
          </p:cNvSpPr>
          <p:nvPr>
            <p:ph type="sldNum" sz="quarter" idx="12"/>
          </p:nvPr>
        </p:nvSpPr>
        <p:spPr>
          <a:ln/>
        </p:spPr>
        <p:txBody>
          <a:bodyPr/>
          <a:lstStyle>
            <a:lvl1pPr>
              <a:defRPr/>
            </a:lvl1pPr>
          </a:lstStyle>
          <a:p>
            <a:pPr>
              <a:defRPr/>
            </a:pPr>
            <a:fld id="{A9480035-E82E-44BF-99BC-4FD3D20FCAD1}" type="slidenum">
              <a:rPr lang="en-US" altLang="ja-JP"/>
              <a:pPr>
                <a:defRPr/>
              </a:pPr>
              <a:t>‹#›</a:t>
            </a:fld>
            <a:endParaRPr lang="en-US" altLang="ja-JP" dirty="0"/>
          </a:p>
        </p:txBody>
      </p:sp>
    </p:spTree>
  </p:cSld>
  <p:clrMapOvr>
    <a:masterClrMapping/>
  </p:clrMapOvr>
  <p:transition xmlns:p14="http://schemas.microsoft.com/office/powerpoint/2010/mai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5BCDD481-DB2A-48B0-8926-302F37876CCE}" type="slidenum">
              <a:rPr lang="en-US" altLang="ja-JP"/>
              <a:pPr>
                <a:defRPr/>
              </a:pPr>
              <a:t>‹#›</a:t>
            </a:fld>
            <a:endParaRPr lang="en-US" altLang="ja-JP" dirty="0"/>
          </a:p>
        </p:txBody>
      </p:sp>
    </p:spTree>
  </p:cSld>
  <p:clrMapOvr>
    <a:masterClrMapping/>
  </p:clrMapOvr>
  <p:transition xmlns:p14="http://schemas.microsoft.com/office/powerpoint/2010/mai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7" name="Rectangle 6"/>
          <p:cNvSpPr>
            <a:spLocks noGrp="1" noChangeArrowheads="1"/>
          </p:cNvSpPr>
          <p:nvPr>
            <p:ph type="sldNum" sz="quarter" idx="12"/>
          </p:nvPr>
        </p:nvSpPr>
        <p:spPr>
          <a:ln/>
        </p:spPr>
        <p:txBody>
          <a:bodyPr/>
          <a:lstStyle>
            <a:lvl1pPr>
              <a:defRPr/>
            </a:lvl1pPr>
          </a:lstStyle>
          <a:p>
            <a:pPr>
              <a:defRPr/>
            </a:pPr>
            <a:fld id="{62531B9B-2A8A-4DAD-A099-327F033126B6}" type="slidenum">
              <a:rPr lang="en-US" altLang="ja-JP"/>
              <a:pPr>
                <a:defRPr/>
              </a:pPr>
              <a:t>‹#›</a:t>
            </a:fld>
            <a:endParaRPr lang="en-US" altLang="ja-JP" dirty="0"/>
          </a:p>
        </p:txBody>
      </p:sp>
    </p:spTree>
  </p:cSld>
  <p:clrMapOvr>
    <a:masterClrMapping/>
  </p:clrMapOvr>
  <p:transition xmlns:p14="http://schemas.microsoft.com/office/powerpoint/2010/mai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57C5D7F1-A1FA-4C89-84D7-DEC957BEDC0B}" type="slidenum">
              <a:rPr lang="en-US" altLang="ja-JP"/>
              <a:pPr>
                <a:defRPr/>
              </a:pPr>
              <a:t>‹#›</a:t>
            </a:fld>
            <a:endParaRPr lang="en-US" altLang="ja-JP" dirty="0"/>
          </a:p>
        </p:txBody>
      </p:sp>
    </p:spTree>
  </p:cSld>
  <p:clrMapOvr>
    <a:masterClrMapping/>
  </p:clrMapOvr>
  <p:transition xmlns:p14="http://schemas.microsoft.com/office/powerpoint/2010/mai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48463" y="115888"/>
            <a:ext cx="2143125" cy="60102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17500" y="115888"/>
            <a:ext cx="6278563" cy="60102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6" name="Rectangle 6"/>
          <p:cNvSpPr>
            <a:spLocks noGrp="1" noChangeArrowheads="1"/>
          </p:cNvSpPr>
          <p:nvPr>
            <p:ph type="sldNum" sz="quarter" idx="12"/>
          </p:nvPr>
        </p:nvSpPr>
        <p:spPr>
          <a:ln/>
        </p:spPr>
        <p:txBody>
          <a:bodyPr/>
          <a:lstStyle>
            <a:lvl1pPr>
              <a:defRPr/>
            </a:lvl1pPr>
          </a:lstStyle>
          <a:p>
            <a:pPr>
              <a:defRPr/>
            </a:pPr>
            <a:fld id="{DCB717A3-3C09-4240-8641-D6B7A45A616F}" type="slidenum">
              <a:rPr lang="en-US" altLang="ja-JP"/>
              <a:pPr>
                <a:defRPr/>
              </a:pPr>
              <a:t>‹#›</a:t>
            </a:fld>
            <a:endParaRPr lang="en-US" altLang="ja-JP" dirty="0"/>
          </a:p>
        </p:txBody>
      </p:sp>
    </p:spTree>
  </p:cSld>
  <p:clrMapOvr>
    <a:masterClrMapping/>
  </p:clrMapOvr>
  <p:transition xmlns:p14="http://schemas.microsoft.com/office/powerpoint/2010/mai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Tree>
    <p:extLst>
      <p:ext uri="{BB962C8B-B14F-4D97-AF65-F5344CB8AC3E}">
        <p14:creationId xmlns:p14="http://schemas.microsoft.com/office/powerpoint/2010/main" val="2393380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Tree>
    <p:extLst>
      <p:ext uri="{BB962C8B-B14F-4D97-AF65-F5344CB8AC3E}">
        <p14:creationId xmlns:p14="http://schemas.microsoft.com/office/powerpoint/2010/main" val="33094282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Tree>
    <p:extLst>
      <p:ext uri="{BB962C8B-B14F-4D97-AF65-F5344CB8AC3E}">
        <p14:creationId xmlns:p14="http://schemas.microsoft.com/office/powerpoint/2010/main" val="1665326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49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4963"/>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Tree>
    <p:extLst>
      <p:ext uri="{BB962C8B-B14F-4D97-AF65-F5344CB8AC3E}">
        <p14:creationId xmlns:p14="http://schemas.microsoft.com/office/powerpoint/2010/main" val="136950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Tree>
    <p:extLst>
      <p:ext uri="{BB962C8B-B14F-4D97-AF65-F5344CB8AC3E}">
        <p14:creationId xmlns:p14="http://schemas.microsoft.com/office/powerpoint/2010/main" val="2018793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Tree>
    <p:extLst>
      <p:ext uri="{BB962C8B-B14F-4D97-AF65-F5344CB8AC3E}">
        <p14:creationId xmlns:p14="http://schemas.microsoft.com/office/powerpoint/2010/main" val="12029718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2492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Tree>
    <p:extLst>
      <p:ext uri="{BB962C8B-B14F-4D97-AF65-F5344CB8AC3E}">
        <p14:creationId xmlns:p14="http://schemas.microsoft.com/office/powerpoint/2010/main" val="18918934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Tree>
    <p:extLst>
      <p:ext uri="{BB962C8B-B14F-4D97-AF65-F5344CB8AC3E}">
        <p14:creationId xmlns:p14="http://schemas.microsoft.com/office/powerpoint/2010/main" val="1545780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Tree>
    <p:extLst>
      <p:ext uri="{BB962C8B-B14F-4D97-AF65-F5344CB8AC3E}">
        <p14:creationId xmlns:p14="http://schemas.microsoft.com/office/powerpoint/2010/main" val="24124597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72275" y="1604963"/>
            <a:ext cx="2105025" cy="4525962"/>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1604963"/>
            <a:ext cx="6162675" cy="4525962"/>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Tree>
    <p:extLst>
      <p:ext uri="{BB962C8B-B14F-4D97-AF65-F5344CB8AC3E}">
        <p14:creationId xmlns:p14="http://schemas.microsoft.com/office/powerpoint/2010/main" val="3505344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8C4BB47B-B3DF-45DD-AC77-DA079AAF0355}" type="datetime1">
              <a:rPr lang="en-US"/>
              <a:pPr/>
              <a:t>5/11/12</a:t>
            </a:fld>
            <a:endParaRPr/>
          </a:p>
        </p:txBody>
      </p:sp>
      <p:sp>
        <p:nvSpPr>
          <p:cNvPr id="5" name="フッター プレースホルダー 4"/>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2509947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4BB47B-B3DF-45DD-AC77-DA079AAF0355}" type="datetime1">
              <a:rPr lang="en-US"/>
              <a:pPr/>
              <a:t>5/11/12</a:t>
            </a:fld>
            <a:endParaRPr/>
          </a:p>
        </p:txBody>
      </p:sp>
      <p:sp>
        <p:nvSpPr>
          <p:cNvPr id="5" name="フッター プレースホルダー 4"/>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724959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C4BB47B-B3DF-45DD-AC77-DA079AAF0355}" type="datetime1">
              <a:rPr lang="en-US"/>
              <a:pPr/>
              <a:t>5/11/12</a:t>
            </a:fld>
            <a:endParaRPr/>
          </a:p>
        </p:txBody>
      </p:sp>
      <p:sp>
        <p:nvSpPr>
          <p:cNvPr id="5" name="フッター プレースホルダー 4"/>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981050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1943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2552700" y="1600200"/>
            <a:ext cx="1943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C4BB47B-B3DF-45DD-AC77-DA079AAF0355}" type="datetime1">
              <a:rPr lang="en-US"/>
              <a:pPr/>
              <a:t>5/11/12</a:t>
            </a:fld>
            <a:endParaRPr/>
          </a:p>
        </p:txBody>
      </p:sp>
      <p:sp>
        <p:nvSpPr>
          <p:cNvPr id="6" name="フッター プレースホルダー 5"/>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1988602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C4BB47B-B3DF-45DD-AC77-DA079AAF0355}" type="datetime1">
              <a:rPr lang="en-US"/>
              <a:pPr/>
              <a:t>5/11/12</a:t>
            </a:fld>
            <a:endParaRPr/>
          </a:p>
        </p:txBody>
      </p:sp>
      <p:sp>
        <p:nvSpPr>
          <p:cNvPr id="8" name="フッター プレースホルダー 7"/>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3137130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C4BB47B-B3DF-45DD-AC77-DA079AAF0355}" type="datetime1">
              <a:rPr lang="en-US"/>
              <a:pPr/>
              <a:t>5/11/12</a:t>
            </a:fld>
            <a:endParaRPr/>
          </a:p>
        </p:txBody>
      </p:sp>
      <p:sp>
        <p:nvSpPr>
          <p:cNvPr id="4" name="フッター プレースホルダー 3"/>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2772658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C4BB47B-B3DF-45DD-AC77-DA079AAF0355}" type="datetime1">
              <a:rPr lang="en-US"/>
              <a:pPr/>
              <a:t>5/11/12</a:t>
            </a:fld>
            <a:endParaRPr/>
          </a:p>
        </p:txBody>
      </p:sp>
      <p:sp>
        <p:nvSpPr>
          <p:cNvPr id="3" name="フッター プレースホルダー 2"/>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742109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C4BB47B-B3DF-45DD-AC77-DA079AAF0355}" type="datetime1">
              <a:rPr lang="en-US"/>
              <a:pPr/>
              <a:t>5/11/12</a:t>
            </a:fld>
            <a:endParaRPr/>
          </a:p>
        </p:txBody>
      </p:sp>
      <p:sp>
        <p:nvSpPr>
          <p:cNvPr id="6" name="フッター プレースホルダー 5"/>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3620959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C4BB47B-B3DF-45DD-AC77-DA079AAF0355}" type="datetime1">
              <a:rPr lang="en-US"/>
              <a:pPr/>
              <a:t>5/11/12</a:t>
            </a:fld>
            <a:endParaRPr/>
          </a:p>
        </p:txBody>
      </p:sp>
      <p:sp>
        <p:nvSpPr>
          <p:cNvPr id="6" name="フッター プレースホルダー 5"/>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2739394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4BB47B-B3DF-45DD-AC77-DA079AAF0355}" type="datetime1">
              <a:rPr lang="en-US"/>
              <a:pPr/>
              <a:t>5/11/12</a:t>
            </a:fld>
            <a:endParaRPr/>
          </a:p>
        </p:txBody>
      </p:sp>
      <p:sp>
        <p:nvSpPr>
          <p:cNvPr id="5" name="フッター プレースホルダー 4"/>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40729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301625"/>
            <a:ext cx="2057400" cy="58245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301625"/>
            <a:ext cx="6019800" cy="58245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4BB47B-B3DF-45DD-AC77-DA079AAF0355}" type="datetime1">
              <a:rPr lang="en-US"/>
              <a:pPr/>
              <a:t>5/11/12</a:t>
            </a:fld>
            <a:endParaRPr/>
          </a:p>
        </p:txBody>
      </p:sp>
      <p:sp>
        <p:nvSpPr>
          <p:cNvPr id="5" name="フッター プレースホルダー 4"/>
          <p:cNvSpPr>
            <a:spLocks noGrp="1"/>
          </p:cNvSpPr>
          <p:nvPr>
            <p:ph type="ftr" sz="quarter" idx="11"/>
          </p:nvPr>
        </p:nvSpPr>
        <p:spPr/>
        <p:txBody>
          <a:bodyPr/>
          <a:lstStyle/>
          <a:p>
            <a:endParaRPr>
              <a:solidFill>
                <a:prstClr val="black"/>
              </a:solidFill>
            </a:endParaRPr>
          </a:p>
        </p:txBody>
      </p:sp>
    </p:spTree>
    <p:extLst>
      <p:ext uri="{BB962C8B-B14F-4D97-AF65-F5344CB8AC3E}">
        <p14:creationId xmlns:p14="http://schemas.microsoft.com/office/powerpoint/2010/main" val="3175085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20"/>
          <p:cNvSpPr>
            <a:spLocks noChangeArrowheads="1"/>
          </p:cNvSpPr>
          <p:nvPr/>
        </p:nvSpPr>
        <p:spPr bwMode="auto">
          <a:xfrm flipH="1">
            <a:off x="1979613" y="5661025"/>
            <a:ext cx="7164387"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5" name="AutoShape 21"/>
          <p:cNvSpPr>
            <a:spLocks noChangeArrowheads="1"/>
          </p:cNvSpPr>
          <p:nvPr/>
        </p:nvSpPr>
        <p:spPr bwMode="auto">
          <a:xfrm flipV="1">
            <a:off x="0" y="0"/>
            <a:ext cx="7164388"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6" name="AutoShape 7"/>
          <p:cNvSpPr>
            <a:spLocks noChangeArrowheads="1"/>
          </p:cNvSpPr>
          <p:nvPr/>
        </p:nvSpPr>
        <p:spPr bwMode="auto">
          <a:xfrm rot="13436319">
            <a:off x="319088" y="2276475"/>
            <a:ext cx="1531937" cy="146208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7" name="AutoShape 8"/>
          <p:cNvSpPr>
            <a:spLocks noChangeArrowheads="1"/>
          </p:cNvSpPr>
          <p:nvPr/>
        </p:nvSpPr>
        <p:spPr bwMode="auto">
          <a:xfrm rot="21310680">
            <a:off x="469900" y="2128838"/>
            <a:ext cx="1446213" cy="1384300"/>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8" name="Freeform 9"/>
          <p:cNvSpPr>
            <a:spLocks/>
          </p:cNvSpPr>
          <p:nvPr/>
        </p:nvSpPr>
        <p:spPr bwMode="auto">
          <a:xfrm>
            <a:off x="12700" y="2160588"/>
            <a:ext cx="9131300" cy="1241425"/>
          </a:xfrm>
          <a:custGeom>
            <a:avLst/>
            <a:gdLst/>
            <a:ahLst/>
            <a:cxnLst>
              <a:cxn ang="0">
                <a:pos x="0" y="0"/>
              </a:cxn>
              <a:cxn ang="0">
                <a:pos x="618" y="782"/>
              </a:cxn>
              <a:cxn ang="0">
                <a:pos x="5752" y="781"/>
              </a:cxn>
            </a:cxnLst>
            <a:rect l="0" t="0" r="r" b="b"/>
            <a:pathLst>
              <a:path w="5752" h="782">
                <a:moveTo>
                  <a:pt x="0" y="0"/>
                </a:moveTo>
                <a:lnTo>
                  <a:pt x="618" y="782"/>
                </a:lnTo>
                <a:lnTo>
                  <a:pt x="5752" y="781"/>
                </a:lnTo>
              </a:path>
            </a:pathLst>
          </a:custGeom>
          <a:noFill/>
          <a:ln w="28575" cmpd="sng">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9" name="AutoShape 10"/>
          <p:cNvSpPr>
            <a:spLocks noChangeArrowheads="1"/>
          </p:cNvSpPr>
          <p:nvPr/>
        </p:nvSpPr>
        <p:spPr bwMode="auto">
          <a:xfrm rot="16200000">
            <a:off x="481013" y="2246313"/>
            <a:ext cx="1411287" cy="1404937"/>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10" name="AutoShape 11"/>
          <p:cNvSpPr>
            <a:spLocks noChangeArrowheads="1"/>
          </p:cNvSpPr>
          <p:nvPr/>
        </p:nvSpPr>
        <p:spPr bwMode="auto">
          <a:xfrm rot="8466482">
            <a:off x="515938" y="2228850"/>
            <a:ext cx="1390650" cy="1439863"/>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11" name="Freeform 13"/>
          <p:cNvSpPr>
            <a:spLocks/>
          </p:cNvSpPr>
          <p:nvPr/>
        </p:nvSpPr>
        <p:spPr bwMode="auto">
          <a:xfrm>
            <a:off x="1908175" y="3822700"/>
            <a:ext cx="7234238" cy="3038475"/>
          </a:xfrm>
          <a:custGeom>
            <a:avLst/>
            <a:gdLst/>
            <a:ahLst/>
            <a:cxnLst>
              <a:cxn ang="0">
                <a:pos x="4557" y="0"/>
              </a:cxn>
              <a:cxn ang="0">
                <a:pos x="2045" y="0"/>
              </a:cxn>
              <a:cxn ang="0">
                <a:pos x="0" y="1914"/>
              </a:cxn>
            </a:cxnLst>
            <a:rect l="0" t="0" r="r" b="b"/>
            <a:pathLst>
              <a:path w="4557" h="1914">
                <a:moveTo>
                  <a:pt x="4557" y="0"/>
                </a:moveTo>
                <a:lnTo>
                  <a:pt x="2045" y="0"/>
                </a:lnTo>
                <a:lnTo>
                  <a:pt x="0" y="1914"/>
                </a:lnTo>
              </a:path>
            </a:pathLst>
          </a:custGeom>
          <a:noFill/>
          <a:ln w="28575" cap="flat" cmpd="sng">
            <a:solidFill>
              <a:schemeClr val="hlink"/>
            </a:solidFill>
            <a:prstDash val="solid"/>
            <a:round/>
            <a:headEnd type="none" w="med" len="med"/>
            <a:tailEnd type="none" w="med" len="me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2" name="Line 17"/>
          <p:cNvSpPr>
            <a:spLocks noChangeShapeType="1"/>
          </p:cNvSpPr>
          <p:nvPr/>
        </p:nvSpPr>
        <p:spPr bwMode="auto">
          <a:xfrm flipH="1">
            <a:off x="6978650" y="115888"/>
            <a:ext cx="2165350" cy="2011362"/>
          </a:xfrm>
          <a:prstGeom prst="line">
            <a:avLst/>
          </a:prstGeom>
          <a:noFill/>
          <a:ln w="28575">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3" name="Line 18"/>
          <p:cNvSpPr>
            <a:spLocks noChangeShapeType="1"/>
          </p:cNvSpPr>
          <p:nvPr/>
        </p:nvSpPr>
        <p:spPr bwMode="auto">
          <a:xfrm flipH="1" flipV="1">
            <a:off x="0" y="5661025"/>
            <a:ext cx="9144000" cy="0"/>
          </a:xfrm>
          <a:prstGeom prst="line">
            <a:avLst/>
          </a:prstGeom>
          <a:noFill/>
          <a:ln w="9525">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6146" name="Rectangle 2"/>
          <p:cNvSpPr>
            <a:spLocks noGrp="1" noChangeArrowheads="1"/>
          </p:cNvSpPr>
          <p:nvPr>
            <p:ph type="ctrTitle"/>
          </p:nvPr>
        </p:nvSpPr>
        <p:spPr>
          <a:xfrm>
            <a:off x="1187450" y="2130425"/>
            <a:ext cx="7270750" cy="1470025"/>
          </a:xfrm>
        </p:spPr>
        <p:txBody>
          <a:bodyPr/>
          <a:lstStyle>
            <a:lvl1pPr>
              <a:defRPr baseline="0">
                <a:latin typeface="Arial" pitchFamily="34" charset="0"/>
              </a:defRPr>
            </a:lvl1pPr>
          </a:lstStyle>
          <a:p>
            <a:r>
              <a:rPr lang="ja-JP" altLang="en-US" smtClean="0"/>
              <a:t>マスタ タイトルの書式設定</a:t>
            </a:r>
            <a:endParaRPr lang="ja-JP" altLang="en-US"/>
          </a:p>
        </p:txBody>
      </p:sp>
      <p:sp>
        <p:nvSpPr>
          <p:cNvPr id="6147" name="Rectangle 3"/>
          <p:cNvSpPr>
            <a:spLocks noGrp="1" noChangeArrowheads="1"/>
          </p:cNvSpPr>
          <p:nvPr>
            <p:ph type="subTitle" idx="1"/>
          </p:nvPr>
        </p:nvSpPr>
        <p:spPr>
          <a:xfrm>
            <a:off x="1371600" y="3886200"/>
            <a:ext cx="6400800" cy="1752600"/>
          </a:xfrm>
        </p:spPr>
        <p:txBody>
          <a:bodyPr anchor="b"/>
          <a:lstStyle>
            <a:lvl1pPr marL="0" indent="0" algn="r">
              <a:buFont typeface="Times New Roman" charset="0"/>
              <a:buNone/>
              <a:defRPr sz="2400" baseline="0">
                <a:latin typeface="Arial" pitchFamily="34" charset="0"/>
              </a:defRPr>
            </a:lvl1pPr>
          </a:lstStyle>
          <a:p>
            <a:r>
              <a:rPr lang="ja-JP" altLang="en-US" smtClean="0"/>
              <a:t>マスタ サブタイトルの書式設定</a:t>
            </a:r>
            <a:endParaRPr lang="ja-JP" altLang="en-US"/>
          </a:p>
        </p:txBody>
      </p:sp>
      <p:sp>
        <p:nvSpPr>
          <p:cNvPr id="14" name="Rectangle 4"/>
          <p:cNvSpPr>
            <a:spLocks noGrp="1" noChangeArrowheads="1"/>
          </p:cNvSpPr>
          <p:nvPr>
            <p:ph type="dt" sz="half" idx="10"/>
          </p:nvPr>
        </p:nvSpPr>
        <p:spPr>
          <a:xfrm>
            <a:off x="457200" y="6245225"/>
            <a:ext cx="2133600" cy="476250"/>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dirty="0">
              <a:solidFill>
                <a:srgbClr val="000000"/>
              </a:solidFill>
            </a:endParaRPr>
          </a:p>
        </p:txBody>
      </p:sp>
      <p:sp>
        <p:nvSpPr>
          <p:cNvPr id="15" name="Rectangle 5"/>
          <p:cNvSpPr>
            <a:spLocks noGrp="1" noChangeArrowheads="1"/>
          </p:cNvSpPr>
          <p:nvPr>
            <p:ph type="ftr" sz="quarter" idx="11"/>
          </p:nvPr>
        </p:nvSpPr>
        <p:spPr>
          <a:xfrm>
            <a:off x="3124200" y="6245225"/>
            <a:ext cx="2895600" cy="476250"/>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dirty="0">
              <a:solidFill>
                <a:srgbClr val="000000"/>
              </a:solidFill>
            </a:endParaRPr>
          </a:p>
        </p:txBody>
      </p:sp>
      <p:sp>
        <p:nvSpPr>
          <p:cNvPr id="16" name="Rectangle 23"/>
          <p:cNvSpPr>
            <a:spLocks noGrp="1" noChangeArrowheads="1"/>
          </p:cNvSpPr>
          <p:nvPr>
            <p:ph type="sldNum" sz="quarter" idx="12"/>
          </p:nvPr>
        </p:nvSpPr>
        <p:spPr/>
        <p:txBody>
          <a:bodyPr/>
          <a:lstStyle>
            <a:lvl1pPr>
              <a:defRPr>
                <a:solidFill>
                  <a:schemeClr val="bg1"/>
                </a:solidFill>
              </a:defRPr>
            </a:lvl1pPr>
          </a:lstStyle>
          <a:p>
            <a:pPr>
              <a:defRPr/>
            </a:pPr>
            <a:fld id="{31905AF4-EECD-4DF6-A8E9-983AF31371B6}" type="slidenum">
              <a:rPr lang="ja-JP" altLang="en-US">
                <a:solidFill>
                  <a:srgbClr val="FFFFFF"/>
                </a:solidFill>
              </a:rPr>
              <a:pPr>
                <a:defRPr/>
              </a:pPr>
              <a:t>‹#›</a:t>
            </a:fld>
            <a:endParaRPr lang="en-US" altLang="ja-JP" dirty="0">
              <a:solidFill>
                <a:srgbClr val="FFFFFF"/>
              </a:solidFill>
            </a:endParaRPr>
          </a:p>
        </p:txBody>
      </p:sp>
    </p:spTree>
    <p:extLst>
      <p:ext uri="{BB962C8B-B14F-4D97-AF65-F5344CB8AC3E}">
        <p14:creationId xmlns:p14="http://schemas.microsoft.com/office/powerpoint/2010/main" val="12749596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1_タイトル スライド">
    <p:spTree>
      <p:nvGrpSpPr>
        <p:cNvPr id="1" name=""/>
        <p:cNvGrpSpPr/>
        <p:nvPr/>
      </p:nvGrpSpPr>
      <p:grpSpPr>
        <a:xfrm>
          <a:off x="0" y="0"/>
          <a:ext cx="0" cy="0"/>
          <a:chOff x="0" y="0"/>
          <a:chExt cx="0" cy="0"/>
        </a:xfrm>
      </p:grpSpPr>
      <p:sp>
        <p:nvSpPr>
          <p:cNvPr id="4" name="AutoShape 20"/>
          <p:cNvSpPr>
            <a:spLocks noChangeArrowheads="1"/>
          </p:cNvSpPr>
          <p:nvPr/>
        </p:nvSpPr>
        <p:spPr bwMode="auto">
          <a:xfrm flipH="1">
            <a:off x="1979613" y="5661025"/>
            <a:ext cx="7164387"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5" name="AutoShape 21"/>
          <p:cNvSpPr>
            <a:spLocks noChangeArrowheads="1"/>
          </p:cNvSpPr>
          <p:nvPr/>
        </p:nvSpPr>
        <p:spPr bwMode="auto">
          <a:xfrm flipV="1">
            <a:off x="0" y="0"/>
            <a:ext cx="7164388"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8" name="Freeform 9"/>
          <p:cNvSpPr>
            <a:spLocks/>
          </p:cNvSpPr>
          <p:nvPr/>
        </p:nvSpPr>
        <p:spPr bwMode="auto">
          <a:xfrm>
            <a:off x="12700" y="2160588"/>
            <a:ext cx="9131300" cy="1241425"/>
          </a:xfrm>
          <a:custGeom>
            <a:avLst/>
            <a:gdLst/>
            <a:ahLst/>
            <a:cxnLst>
              <a:cxn ang="0">
                <a:pos x="0" y="0"/>
              </a:cxn>
              <a:cxn ang="0">
                <a:pos x="618" y="782"/>
              </a:cxn>
              <a:cxn ang="0">
                <a:pos x="5752" y="781"/>
              </a:cxn>
            </a:cxnLst>
            <a:rect l="0" t="0" r="r" b="b"/>
            <a:pathLst>
              <a:path w="5752" h="782">
                <a:moveTo>
                  <a:pt x="0" y="0"/>
                </a:moveTo>
                <a:lnTo>
                  <a:pt x="618" y="782"/>
                </a:lnTo>
                <a:lnTo>
                  <a:pt x="5752" y="781"/>
                </a:lnTo>
              </a:path>
            </a:pathLst>
          </a:custGeom>
          <a:noFill/>
          <a:ln w="28575" cmpd="sng">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1" name="Freeform 13"/>
          <p:cNvSpPr>
            <a:spLocks/>
          </p:cNvSpPr>
          <p:nvPr/>
        </p:nvSpPr>
        <p:spPr bwMode="auto">
          <a:xfrm>
            <a:off x="1908175" y="3822700"/>
            <a:ext cx="7234238" cy="3038475"/>
          </a:xfrm>
          <a:custGeom>
            <a:avLst/>
            <a:gdLst/>
            <a:ahLst/>
            <a:cxnLst>
              <a:cxn ang="0">
                <a:pos x="4557" y="0"/>
              </a:cxn>
              <a:cxn ang="0">
                <a:pos x="2045" y="0"/>
              </a:cxn>
              <a:cxn ang="0">
                <a:pos x="0" y="1914"/>
              </a:cxn>
            </a:cxnLst>
            <a:rect l="0" t="0" r="r" b="b"/>
            <a:pathLst>
              <a:path w="4557" h="1914">
                <a:moveTo>
                  <a:pt x="4557" y="0"/>
                </a:moveTo>
                <a:lnTo>
                  <a:pt x="2045" y="0"/>
                </a:lnTo>
                <a:lnTo>
                  <a:pt x="0" y="1914"/>
                </a:lnTo>
              </a:path>
            </a:pathLst>
          </a:custGeom>
          <a:noFill/>
          <a:ln w="28575" cap="flat" cmpd="sng">
            <a:solidFill>
              <a:schemeClr val="hlink"/>
            </a:solidFill>
            <a:prstDash val="solid"/>
            <a:round/>
            <a:headEnd type="none" w="med" len="med"/>
            <a:tailEnd type="none" w="med" len="me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2" name="Line 17"/>
          <p:cNvSpPr>
            <a:spLocks noChangeShapeType="1"/>
          </p:cNvSpPr>
          <p:nvPr/>
        </p:nvSpPr>
        <p:spPr bwMode="auto">
          <a:xfrm flipH="1">
            <a:off x="6978650" y="115888"/>
            <a:ext cx="2165350" cy="2011362"/>
          </a:xfrm>
          <a:prstGeom prst="line">
            <a:avLst/>
          </a:prstGeom>
          <a:noFill/>
          <a:ln w="28575">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3" name="Line 18"/>
          <p:cNvSpPr>
            <a:spLocks noChangeShapeType="1"/>
          </p:cNvSpPr>
          <p:nvPr/>
        </p:nvSpPr>
        <p:spPr bwMode="auto">
          <a:xfrm flipH="1" flipV="1">
            <a:off x="0" y="5661025"/>
            <a:ext cx="9144000" cy="0"/>
          </a:xfrm>
          <a:prstGeom prst="line">
            <a:avLst/>
          </a:prstGeom>
          <a:noFill/>
          <a:ln w="9525">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6146" name="Rectangle 2"/>
          <p:cNvSpPr>
            <a:spLocks noGrp="1" noChangeArrowheads="1"/>
          </p:cNvSpPr>
          <p:nvPr>
            <p:ph type="ctrTitle"/>
          </p:nvPr>
        </p:nvSpPr>
        <p:spPr>
          <a:xfrm>
            <a:off x="1187450" y="2130425"/>
            <a:ext cx="7270750" cy="1470025"/>
          </a:xfrm>
        </p:spPr>
        <p:txBody>
          <a:bodyPr/>
          <a:lstStyle>
            <a:lvl1pPr>
              <a:defRPr baseline="0">
                <a:latin typeface="Arial" pitchFamily="34" charset="0"/>
              </a:defRPr>
            </a:lvl1pPr>
          </a:lstStyle>
          <a:p>
            <a:r>
              <a:rPr lang="ja-JP" altLang="en-US" smtClean="0"/>
              <a:t>マスタ タイトルの書式設定</a:t>
            </a:r>
            <a:endParaRPr lang="ja-JP" altLang="en-US"/>
          </a:p>
        </p:txBody>
      </p:sp>
      <p:sp>
        <p:nvSpPr>
          <p:cNvPr id="6147" name="Rectangle 3"/>
          <p:cNvSpPr>
            <a:spLocks noGrp="1" noChangeArrowheads="1"/>
          </p:cNvSpPr>
          <p:nvPr>
            <p:ph type="subTitle" idx="1"/>
          </p:nvPr>
        </p:nvSpPr>
        <p:spPr>
          <a:xfrm>
            <a:off x="1371600" y="3886200"/>
            <a:ext cx="6400800" cy="1752600"/>
          </a:xfrm>
        </p:spPr>
        <p:txBody>
          <a:bodyPr anchor="b"/>
          <a:lstStyle>
            <a:lvl1pPr marL="0" indent="0" algn="r">
              <a:buFont typeface="Times New Roman" charset="0"/>
              <a:buNone/>
              <a:defRPr sz="2400" baseline="0">
                <a:latin typeface="Arial" pitchFamily="34" charset="0"/>
              </a:defRPr>
            </a:lvl1pPr>
          </a:lstStyle>
          <a:p>
            <a:r>
              <a:rPr lang="ja-JP" altLang="en-US" smtClean="0"/>
              <a:t>マスタ サブタイトルの書式設定</a:t>
            </a:r>
            <a:endParaRPr lang="ja-JP" altLang="en-US"/>
          </a:p>
        </p:txBody>
      </p:sp>
      <p:sp>
        <p:nvSpPr>
          <p:cNvPr id="14" name="Rectangle 4"/>
          <p:cNvSpPr>
            <a:spLocks noGrp="1" noChangeArrowheads="1"/>
          </p:cNvSpPr>
          <p:nvPr>
            <p:ph type="dt" sz="half" idx="10"/>
          </p:nvPr>
        </p:nvSpPr>
        <p:spPr>
          <a:xfrm>
            <a:off x="457200" y="6245225"/>
            <a:ext cx="2133600" cy="476250"/>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dirty="0">
              <a:solidFill>
                <a:srgbClr val="000000"/>
              </a:solidFill>
            </a:endParaRPr>
          </a:p>
        </p:txBody>
      </p:sp>
      <p:sp>
        <p:nvSpPr>
          <p:cNvPr id="15" name="Rectangle 5"/>
          <p:cNvSpPr>
            <a:spLocks noGrp="1" noChangeArrowheads="1"/>
          </p:cNvSpPr>
          <p:nvPr>
            <p:ph type="ftr" sz="quarter" idx="11"/>
          </p:nvPr>
        </p:nvSpPr>
        <p:spPr>
          <a:xfrm>
            <a:off x="3124200" y="6245225"/>
            <a:ext cx="2895600" cy="476250"/>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dirty="0">
              <a:solidFill>
                <a:srgbClr val="000000"/>
              </a:solidFill>
            </a:endParaRPr>
          </a:p>
        </p:txBody>
      </p:sp>
      <p:sp>
        <p:nvSpPr>
          <p:cNvPr id="16" name="Rectangle 23"/>
          <p:cNvSpPr>
            <a:spLocks noGrp="1" noChangeArrowheads="1"/>
          </p:cNvSpPr>
          <p:nvPr>
            <p:ph type="sldNum" sz="quarter" idx="12"/>
          </p:nvPr>
        </p:nvSpPr>
        <p:spPr/>
        <p:txBody>
          <a:bodyPr/>
          <a:lstStyle>
            <a:lvl1pPr>
              <a:defRPr>
                <a:solidFill>
                  <a:schemeClr val="bg1"/>
                </a:solidFill>
              </a:defRPr>
            </a:lvl1pPr>
          </a:lstStyle>
          <a:p>
            <a:pPr>
              <a:defRPr/>
            </a:pPr>
            <a:fld id="{31905AF4-EECD-4DF6-A8E9-983AF31371B6}" type="slidenum">
              <a:rPr lang="ja-JP" altLang="en-US">
                <a:solidFill>
                  <a:srgbClr val="FFFFFF"/>
                </a:solidFill>
              </a:rPr>
              <a:pPr>
                <a:defRPr/>
              </a:pPr>
              <a:t>‹#›</a:t>
            </a:fld>
            <a:endParaRPr lang="en-US" altLang="ja-JP" dirty="0">
              <a:solidFill>
                <a:srgbClr val="FFFFFF"/>
              </a:solidFill>
            </a:endParaRPr>
          </a:p>
        </p:txBody>
      </p:sp>
    </p:spTree>
    <p:extLst>
      <p:ext uri="{BB962C8B-B14F-4D97-AF65-F5344CB8AC3E}">
        <p14:creationId xmlns:p14="http://schemas.microsoft.com/office/powerpoint/2010/main" val="18206658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099429" cy="642942"/>
          </a:xfrm>
        </p:spPr>
        <p:txBody>
          <a:bodyPr/>
          <a:lstStyle>
            <a:lvl1pPr>
              <a:defRPr sz="3200" b="0" baseline="0">
                <a:latin typeface="Arial" pitchFamily="34" charset="0"/>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214282" y="990584"/>
            <a:ext cx="8715436" cy="5438812"/>
          </a:xfrm>
        </p:spPr>
        <p:txBody>
          <a:bodyPr/>
          <a:lstStyle>
            <a:lvl1pPr algn="just">
              <a:buSzPct val="80000"/>
              <a:buFont typeface="Wingdings" pitchFamily="2" charset="2"/>
              <a:buChar char="n"/>
              <a:tabLst/>
              <a:defRPr sz="2800" baseline="0">
                <a:latin typeface="Arial" pitchFamily="34" charset="0"/>
              </a:defRPr>
            </a:lvl1pPr>
            <a:lvl2pPr algn="just">
              <a:buClr>
                <a:srgbClr val="6969FF"/>
              </a:buClr>
              <a:buFont typeface="Wingdings" pitchFamily="2" charset="2"/>
              <a:buChar char="Ø"/>
              <a:defRPr sz="2400" baseline="0">
                <a:latin typeface="Arial" pitchFamily="34" charset="0"/>
              </a:defRPr>
            </a:lvl2pPr>
            <a:lvl3pPr algn="just">
              <a:buClr>
                <a:srgbClr val="8243FF"/>
              </a:buClr>
              <a:buFont typeface="Wingdings" pitchFamily="2" charset="2"/>
              <a:buChar char="ü"/>
              <a:defRPr sz="2000" baseline="0">
                <a:latin typeface="Arial" pitchFamily="34" charset="0"/>
              </a:defRPr>
            </a:lvl3pPr>
            <a:lvl4pPr marL="1522413" indent="-150813" algn="just">
              <a:buClr>
                <a:srgbClr val="43C0FF"/>
              </a:buClr>
              <a:buFont typeface="Arial" pitchFamily="34" charset="0"/>
              <a:buChar char="•"/>
              <a:defRPr sz="2000" baseline="0">
                <a:latin typeface="Arial" pitchFamily="34" charset="0"/>
              </a:defRPr>
            </a:lvl4pPr>
            <a:lvl5pPr marL="1970088" indent="-141288" algn="just">
              <a:buFont typeface="Arial" pitchFamily="34" charset="0"/>
              <a:buChar char="•"/>
              <a:defRPr sz="1800" baseline="0">
                <a:latin typeface="Arial" pitchFamily="34" charset="0"/>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日付プレースホルダ 3"/>
          <p:cNvSpPr>
            <a:spLocks noGrp="1"/>
          </p:cNvSpPr>
          <p:nvPr>
            <p:ph type="dt" sz="half" idx="11"/>
          </p:nvPr>
        </p:nvSpPr>
        <p:spPr>
          <a:xfrm>
            <a:off x="-9525" y="6440488"/>
            <a:ext cx="1330325" cy="276225"/>
          </a:xfrm>
          <a:prstGeom prst="rect">
            <a:avLst/>
          </a:prstGeom>
        </p:spPr>
        <p:txBody>
          <a:bodyPr/>
          <a:lstStyle>
            <a:lvl1pPr algn="ctr">
              <a:defRPr sz="1400" smtClean="0">
                <a:latin typeface="Times New Roman" charset="0"/>
              </a:defRPr>
            </a:lvl1pPr>
          </a:lstStyle>
          <a:p>
            <a:pPr>
              <a:spcBef>
                <a:spcPct val="0"/>
              </a:spcBef>
              <a:buFontTx/>
              <a:buNone/>
              <a:defRPr/>
            </a:pPr>
            <a:endParaRPr lang="en-US" altLang="ja-JP" dirty="0">
              <a:solidFill>
                <a:srgbClr val="000000"/>
              </a:solidFill>
            </a:endParaRPr>
          </a:p>
        </p:txBody>
      </p:sp>
      <p:sp>
        <p:nvSpPr>
          <p:cNvPr id="6" name="スライド番号プレースホルダ 5"/>
          <p:cNvSpPr>
            <a:spLocks noGrp="1"/>
          </p:cNvSpPr>
          <p:nvPr>
            <p:ph type="sldNum" sz="quarter" idx="12"/>
          </p:nvPr>
        </p:nvSpPr>
        <p:spPr>
          <a:xfrm>
            <a:off x="8495507" y="6685521"/>
            <a:ext cx="646112" cy="144000"/>
          </a:xfrm>
        </p:spPr>
        <p:txBody>
          <a:bodyPr/>
          <a:lstStyle>
            <a:lvl1pPr>
              <a:defRPr>
                <a:latin typeface="Arial" pitchFamily="34" charset="0"/>
                <a:cs typeface="Arial" pitchFamily="34" charset="0"/>
              </a:defRPr>
            </a:lvl1pPr>
          </a:lstStyle>
          <a:p>
            <a:pPr>
              <a:defRPr/>
            </a:pPr>
            <a:fld id="{2FE2DC3D-A132-4D9D-898F-105E24610479}" type="slidenum">
              <a:rPr lang="ja-JP" altLang="en-US" smtClean="0">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0603292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59010B27-1F89-4A2C-BC78-C5364A5301CD}"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0388439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a:defRPr/>
            </a:pPr>
            <a:fld id="{32EE230A-66BD-4BCB-AFC8-8C9A15793F3E}"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414102458"/>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8" name="フッター プレースホルダ 7"/>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9" name="スライド番号プレースホルダ 8"/>
          <p:cNvSpPr>
            <a:spLocks noGrp="1"/>
          </p:cNvSpPr>
          <p:nvPr>
            <p:ph type="sldNum" sz="quarter" idx="12"/>
          </p:nvPr>
        </p:nvSpPr>
        <p:spPr/>
        <p:txBody>
          <a:bodyPr/>
          <a:lstStyle>
            <a:lvl1pPr>
              <a:defRPr/>
            </a:lvl1pPr>
          </a:lstStyle>
          <a:p>
            <a:pPr>
              <a:defRPr/>
            </a:pPr>
            <a:fld id="{518B8AB2-448B-4E86-971C-0F991AB7B177}"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060353433"/>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4" name="フッター プレースホルダ 3"/>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5" name="スライド番号プレースホルダ 4"/>
          <p:cNvSpPr>
            <a:spLocks noGrp="1"/>
          </p:cNvSpPr>
          <p:nvPr>
            <p:ph type="sldNum" sz="quarter" idx="12"/>
          </p:nvPr>
        </p:nvSpPr>
        <p:spPr/>
        <p:txBody>
          <a:bodyPr/>
          <a:lstStyle>
            <a:lvl1pPr>
              <a:defRPr/>
            </a:lvl1pPr>
          </a:lstStyle>
          <a:p>
            <a:pPr>
              <a:defRPr/>
            </a:pPr>
            <a:fld id="{9F9C2E0E-C234-4017-9864-BDA776EE7F50}"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246266877"/>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3" name="フッター プレースホルダ 2"/>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4" name="スライド番号プレースホルダ 3"/>
          <p:cNvSpPr>
            <a:spLocks noGrp="1"/>
          </p:cNvSpPr>
          <p:nvPr>
            <p:ph type="sldNum" sz="quarter" idx="12"/>
          </p:nvPr>
        </p:nvSpPr>
        <p:spPr/>
        <p:txBody>
          <a:bodyPr/>
          <a:lstStyle>
            <a:lvl1pPr>
              <a:defRPr/>
            </a:lvl1pPr>
          </a:lstStyle>
          <a:p>
            <a:pPr>
              <a:defRPr/>
            </a:pPr>
            <a:fld id="{40B0EB47-D9DC-42FD-8E7B-EE4343B59FF3}"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874886541"/>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a:defRPr/>
            </a:pPr>
            <a:fld id="{322275BA-BA0B-466D-94FD-DF81A289E077}"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765191690"/>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a:defRPr/>
            </a:pPr>
            <a:fld id="{433B4BEC-4E3E-4530-A2FF-D2AB065180C6}"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828015389"/>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7B6F6AD4-A03C-4ED3-974E-93B15BB220CC}"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675487595"/>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48C9EC4B-9191-4348-9771-5DAC3BE731FA}"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753081903"/>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20"/>
          <p:cNvSpPr>
            <a:spLocks noChangeArrowheads="1"/>
          </p:cNvSpPr>
          <p:nvPr/>
        </p:nvSpPr>
        <p:spPr bwMode="auto">
          <a:xfrm flipH="1">
            <a:off x="1979613" y="5661025"/>
            <a:ext cx="7164387"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5" name="AutoShape 21"/>
          <p:cNvSpPr>
            <a:spLocks noChangeArrowheads="1"/>
          </p:cNvSpPr>
          <p:nvPr/>
        </p:nvSpPr>
        <p:spPr bwMode="auto">
          <a:xfrm flipV="1">
            <a:off x="0" y="0"/>
            <a:ext cx="7164388"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6" name="AutoShape 7"/>
          <p:cNvSpPr>
            <a:spLocks noChangeArrowheads="1"/>
          </p:cNvSpPr>
          <p:nvPr/>
        </p:nvSpPr>
        <p:spPr bwMode="auto">
          <a:xfrm rot="13436319">
            <a:off x="319088" y="2276475"/>
            <a:ext cx="1531937" cy="146208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7" name="AutoShape 8"/>
          <p:cNvSpPr>
            <a:spLocks noChangeArrowheads="1"/>
          </p:cNvSpPr>
          <p:nvPr/>
        </p:nvSpPr>
        <p:spPr bwMode="auto">
          <a:xfrm rot="21310680">
            <a:off x="469900" y="2128838"/>
            <a:ext cx="1446213" cy="1384300"/>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8" name="Freeform 9"/>
          <p:cNvSpPr>
            <a:spLocks/>
          </p:cNvSpPr>
          <p:nvPr/>
        </p:nvSpPr>
        <p:spPr bwMode="auto">
          <a:xfrm>
            <a:off x="12700" y="2160588"/>
            <a:ext cx="9131300" cy="1241425"/>
          </a:xfrm>
          <a:custGeom>
            <a:avLst/>
            <a:gdLst/>
            <a:ahLst/>
            <a:cxnLst>
              <a:cxn ang="0">
                <a:pos x="0" y="0"/>
              </a:cxn>
              <a:cxn ang="0">
                <a:pos x="618" y="782"/>
              </a:cxn>
              <a:cxn ang="0">
                <a:pos x="5752" y="781"/>
              </a:cxn>
            </a:cxnLst>
            <a:rect l="0" t="0" r="r" b="b"/>
            <a:pathLst>
              <a:path w="5752" h="782">
                <a:moveTo>
                  <a:pt x="0" y="0"/>
                </a:moveTo>
                <a:lnTo>
                  <a:pt x="618" y="782"/>
                </a:lnTo>
                <a:lnTo>
                  <a:pt x="5752" y="781"/>
                </a:lnTo>
              </a:path>
            </a:pathLst>
          </a:custGeom>
          <a:noFill/>
          <a:ln w="28575" cmpd="sng">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9" name="AutoShape 10"/>
          <p:cNvSpPr>
            <a:spLocks noChangeArrowheads="1"/>
          </p:cNvSpPr>
          <p:nvPr/>
        </p:nvSpPr>
        <p:spPr bwMode="auto">
          <a:xfrm rot="16200000">
            <a:off x="481013" y="2246313"/>
            <a:ext cx="1411287" cy="1404937"/>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10" name="AutoShape 11"/>
          <p:cNvSpPr>
            <a:spLocks noChangeArrowheads="1"/>
          </p:cNvSpPr>
          <p:nvPr/>
        </p:nvSpPr>
        <p:spPr bwMode="auto">
          <a:xfrm rot="8466482">
            <a:off x="515938" y="2228850"/>
            <a:ext cx="1390650" cy="1439863"/>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11" name="Freeform 13"/>
          <p:cNvSpPr>
            <a:spLocks/>
          </p:cNvSpPr>
          <p:nvPr/>
        </p:nvSpPr>
        <p:spPr bwMode="auto">
          <a:xfrm>
            <a:off x="1908175" y="3822700"/>
            <a:ext cx="7234238" cy="3038475"/>
          </a:xfrm>
          <a:custGeom>
            <a:avLst/>
            <a:gdLst/>
            <a:ahLst/>
            <a:cxnLst>
              <a:cxn ang="0">
                <a:pos x="4557" y="0"/>
              </a:cxn>
              <a:cxn ang="0">
                <a:pos x="2045" y="0"/>
              </a:cxn>
              <a:cxn ang="0">
                <a:pos x="0" y="1914"/>
              </a:cxn>
            </a:cxnLst>
            <a:rect l="0" t="0" r="r" b="b"/>
            <a:pathLst>
              <a:path w="4557" h="1914">
                <a:moveTo>
                  <a:pt x="4557" y="0"/>
                </a:moveTo>
                <a:lnTo>
                  <a:pt x="2045" y="0"/>
                </a:lnTo>
                <a:lnTo>
                  <a:pt x="0" y="1914"/>
                </a:lnTo>
              </a:path>
            </a:pathLst>
          </a:custGeom>
          <a:noFill/>
          <a:ln w="28575" cap="flat" cmpd="sng">
            <a:solidFill>
              <a:schemeClr val="hlink"/>
            </a:solidFill>
            <a:prstDash val="solid"/>
            <a:round/>
            <a:headEnd type="none" w="med" len="med"/>
            <a:tailEnd type="none" w="med" len="me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2" name="Line 17"/>
          <p:cNvSpPr>
            <a:spLocks noChangeShapeType="1"/>
          </p:cNvSpPr>
          <p:nvPr/>
        </p:nvSpPr>
        <p:spPr bwMode="auto">
          <a:xfrm flipH="1">
            <a:off x="6978650" y="115888"/>
            <a:ext cx="2165350" cy="2011362"/>
          </a:xfrm>
          <a:prstGeom prst="line">
            <a:avLst/>
          </a:prstGeom>
          <a:noFill/>
          <a:ln w="28575">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3" name="Line 18"/>
          <p:cNvSpPr>
            <a:spLocks noChangeShapeType="1"/>
          </p:cNvSpPr>
          <p:nvPr/>
        </p:nvSpPr>
        <p:spPr bwMode="auto">
          <a:xfrm flipH="1" flipV="1">
            <a:off x="0" y="5661025"/>
            <a:ext cx="9144000" cy="0"/>
          </a:xfrm>
          <a:prstGeom prst="line">
            <a:avLst/>
          </a:prstGeom>
          <a:noFill/>
          <a:ln w="9525">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6146" name="Rectangle 2"/>
          <p:cNvSpPr>
            <a:spLocks noGrp="1" noChangeArrowheads="1"/>
          </p:cNvSpPr>
          <p:nvPr>
            <p:ph type="ctrTitle"/>
          </p:nvPr>
        </p:nvSpPr>
        <p:spPr>
          <a:xfrm>
            <a:off x="1187450" y="2130425"/>
            <a:ext cx="7270750" cy="1470025"/>
          </a:xfrm>
        </p:spPr>
        <p:txBody>
          <a:bodyPr/>
          <a:lstStyle>
            <a:lvl1pPr>
              <a:defRPr baseline="0">
                <a:latin typeface="Arial" pitchFamily="34" charset="0"/>
              </a:defRPr>
            </a:lvl1pPr>
          </a:lstStyle>
          <a:p>
            <a:r>
              <a:rPr lang="ja-JP" altLang="en-US" smtClean="0"/>
              <a:t>マスタ タイトルの書式設定</a:t>
            </a:r>
            <a:endParaRPr lang="ja-JP" altLang="en-US"/>
          </a:p>
        </p:txBody>
      </p:sp>
      <p:sp>
        <p:nvSpPr>
          <p:cNvPr id="6147" name="Rectangle 3"/>
          <p:cNvSpPr>
            <a:spLocks noGrp="1" noChangeArrowheads="1"/>
          </p:cNvSpPr>
          <p:nvPr>
            <p:ph type="subTitle" idx="1"/>
          </p:nvPr>
        </p:nvSpPr>
        <p:spPr>
          <a:xfrm>
            <a:off x="1371600" y="3886200"/>
            <a:ext cx="6400800" cy="1752600"/>
          </a:xfrm>
        </p:spPr>
        <p:txBody>
          <a:bodyPr anchor="b"/>
          <a:lstStyle>
            <a:lvl1pPr marL="0" indent="0" algn="r">
              <a:buFont typeface="Times New Roman" charset="0"/>
              <a:buNone/>
              <a:defRPr sz="2400" baseline="0">
                <a:latin typeface="Arial" pitchFamily="34" charset="0"/>
              </a:defRPr>
            </a:lvl1pPr>
          </a:lstStyle>
          <a:p>
            <a:r>
              <a:rPr lang="ja-JP" altLang="en-US" smtClean="0"/>
              <a:t>マスタ サブタイトルの書式設定</a:t>
            </a:r>
            <a:endParaRPr lang="ja-JP" altLang="en-US"/>
          </a:p>
        </p:txBody>
      </p:sp>
      <p:sp>
        <p:nvSpPr>
          <p:cNvPr id="14" name="Rectangle 4"/>
          <p:cNvSpPr>
            <a:spLocks noGrp="1" noChangeArrowheads="1"/>
          </p:cNvSpPr>
          <p:nvPr>
            <p:ph type="dt" sz="half" idx="10"/>
          </p:nvPr>
        </p:nvSpPr>
        <p:spPr>
          <a:xfrm>
            <a:off x="457200" y="6245225"/>
            <a:ext cx="2133600" cy="476250"/>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dirty="0">
              <a:solidFill>
                <a:srgbClr val="000000"/>
              </a:solidFill>
            </a:endParaRPr>
          </a:p>
        </p:txBody>
      </p:sp>
      <p:sp>
        <p:nvSpPr>
          <p:cNvPr id="15" name="Rectangle 5"/>
          <p:cNvSpPr>
            <a:spLocks noGrp="1" noChangeArrowheads="1"/>
          </p:cNvSpPr>
          <p:nvPr>
            <p:ph type="ftr" sz="quarter" idx="11"/>
          </p:nvPr>
        </p:nvSpPr>
        <p:spPr>
          <a:xfrm>
            <a:off x="3124200" y="6245225"/>
            <a:ext cx="2895600" cy="476250"/>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dirty="0">
              <a:solidFill>
                <a:srgbClr val="000000"/>
              </a:solidFill>
            </a:endParaRPr>
          </a:p>
        </p:txBody>
      </p:sp>
      <p:sp>
        <p:nvSpPr>
          <p:cNvPr id="16" name="Rectangle 23"/>
          <p:cNvSpPr>
            <a:spLocks noGrp="1" noChangeArrowheads="1"/>
          </p:cNvSpPr>
          <p:nvPr>
            <p:ph type="sldNum" sz="quarter" idx="12"/>
          </p:nvPr>
        </p:nvSpPr>
        <p:spPr/>
        <p:txBody>
          <a:bodyPr/>
          <a:lstStyle>
            <a:lvl1pPr>
              <a:defRPr>
                <a:solidFill>
                  <a:schemeClr val="bg1"/>
                </a:solidFill>
              </a:defRPr>
            </a:lvl1pPr>
          </a:lstStyle>
          <a:p>
            <a:pPr>
              <a:defRPr/>
            </a:pPr>
            <a:fld id="{31905AF4-EECD-4DF6-A8E9-983AF31371B6}" type="slidenum">
              <a:rPr lang="ja-JP" altLang="en-US">
                <a:solidFill>
                  <a:srgbClr val="FFFFFF"/>
                </a:solidFill>
              </a:rPr>
              <a:pPr>
                <a:defRPr/>
              </a:pPr>
              <a:t>‹#›</a:t>
            </a:fld>
            <a:endParaRPr lang="en-US" altLang="ja-JP" dirty="0">
              <a:solidFill>
                <a:srgbClr val="FFFFFF"/>
              </a:solidFill>
            </a:endParaRPr>
          </a:p>
        </p:txBody>
      </p:sp>
    </p:spTree>
    <p:extLst>
      <p:ext uri="{BB962C8B-B14F-4D97-AF65-F5344CB8AC3E}">
        <p14:creationId xmlns:p14="http://schemas.microsoft.com/office/powerpoint/2010/main" val="5084636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1_タイトル スライド">
    <p:spTree>
      <p:nvGrpSpPr>
        <p:cNvPr id="1" name=""/>
        <p:cNvGrpSpPr/>
        <p:nvPr/>
      </p:nvGrpSpPr>
      <p:grpSpPr>
        <a:xfrm>
          <a:off x="0" y="0"/>
          <a:ext cx="0" cy="0"/>
          <a:chOff x="0" y="0"/>
          <a:chExt cx="0" cy="0"/>
        </a:xfrm>
      </p:grpSpPr>
      <p:sp>
        <p:nvSpPr>
          <p:cNvPr id="4" name="AutoShape 20"/>
          <p:cNvSpPr>
            <a:spLocks noChangeArrowheads="1"/>
          </p:cNvSpPr>
          <p:nvPr/>
        </p:nvSpPr>
        <p:spPr bwMode="auto">
          <a:xfrm flipH="1">
            <a:off x="1979613" y="5661025"/>
            <a:ext cx="7164387"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5" name="AutoShape 21"/>
          <p:cNvSpPr>
            <a:spLocks noChangeArrowheads="1"/>
          </p:cNvSpPr>
          <p:nvPr/>
        </p:nvSpPr>
        <p:spPr bwMode="auto">
          <a:xfrm flipV="1">
            <a:off x="0" y="0"/>
            <a:ext cx="7164388"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8" name="Freeform 9"/>
          <p:cNvSpPr>
            <a:spLocks/>
          </p:cNvSpPr>
          <p:nvPr/>
        </p:nvSpPr>
        <p:spPr bwMode="auto">
          <a:xfrm>
            <a:off x="12700" y="2160588"/>
            <a:ext cx="9131300" cy="1241425"/>
          </a:xfrm>
          <a:custGeom>
            <a:avLst/>
            <a:gdLst/>
            <a:ahLst/>
            <a:cxnLst>
              <a:cxn ang="0">
                <a:pos x="0" y="0"/>
              </a:cxn>
              <a:cxn ang="0">
                <a:pos x="618" y="782"/>
              </a:cxn>
              <a:cxn ang="0">
                <a:pos x="5752" y="781"/>
              </a:cxn>
            </a:cxnLst>
            <a:rect l="0" t="0" r="r" b="b"/>
            <a:pathLst>
              <a:path w="5752" h="782">
                <a:moveTo>
                  <a:pt x="0" y="0"/>
                </a:moveTo>
                <a:lnTo>
                  <a:pt x="618" y="782"/>
                </a:lnTo>
                <a:lnTo>
                  <a:pt x="5752" y="781"/>
                </a:lnTo>
              </a:path>
            </a:pathLst>
          </a:custGeom>
          <a:noFill/>
          <a:ln w="28575" cmpd="sng">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1" name="Freeform 13"/>
          <p:cNvSpPr>
            <a:spLocks/>
          </p:cNvSpPr>
          <p:nvPr/>
        </p:nvSpPr>
        <p:spPr bwMode="auto">
          <a:xfrm>
            <a:off x="1908175" y="3822700"/>
            <a:ext cx="7234238" cy="3038475"/>
          </a:xfrm>
          <a:custGeom>
            <a:avLst/>
            <a:gdLst/>
            <a:ahLst/>
            <a:cxnLst>
              <a:cxn ang="0">
                <a:pos x="4557" y="0"/>
              </a:cxn>
              <a:cxn ang="0">
                <a:pos x="2045" y="0"/>
              </a:cxn>
              <a:cxn ang="0">
                <a:pos x="0" y="1914"/>
              </a:cxn>
            </a:cxnLst>
            <a:rect l="0" t="0" r="r" b="b"/>
            <a:pathLst>
              <a:path w="4557" h="1914">
                <a:moveTo>
                  <a:pt x="4557" y="0"/>
                </a:moveTo>
                <a:lnTo>
                  <a:pt x="2045" y="0"/>
                </a:lnTo>
                <a:lnTo>
                  <a:pt x="0" y="1914"/>
                </a:lnTo>
              </a:path>
            </a:pathLst>
          </a:custGeom>
          <a:noFill/>
          <a:ln w="28575" cap="flat" cmpd="sng">
            <a:solidFill>
              <a:schemeClr val="hlink"/>
            </a:solidFill>
            <a:prstDash val="solid"/>
            <a:round/>
            <a:headEnd type="none" w="med" len="med"/>
            <a:tailEnd type="none" w="med" len="me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2" name="Line 17"/>
          <p:cNvSpPr>
            <a:spLocks noChangeShapeType="1"/>
          </p:cNvSpPr>
          <p:nvPr/>
        </p:nvSpPr>
        <p:spPr bwMode="auto">
          <a:xfrm flipH="1">
            <a:off x="6978650" y="115888"/>
            <a:ext cx="2165350" cy="2011362"/>
          </a:xfrm>
          <a:prstGeom prst="line">
            <a:avLst/>
          </a:prstGeom>
          <a:noFill/>
          <a:ln w="28575">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3" name="Line 18"/>
          <p:cNvSpPr>
            <a:spLocks noChangeShapeType="1"/>
          </p:cNvSpPr>
          <p:nvPr/>
        </p:nvSpPr>
        <p:spPr bwMode="auto">
          <a:xfrm flipH="1" flipV="1">
            <a:off x="0" y="5661025"/>
            <a:ext cx="9144000" cy="0"/>
          </a:xfrm>
          <a:prstGeom prst="line">
            <a:avLst/>
          </a:prstGeom>
          <a:noFill/>
          <a:ln w="9525">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6146" name="Rectangle 2"/>
          <p:cNvSpPr>
            <a:spLocks noGrp="1" noChangeArrowheads="1"/>
          </p:cNvSpPr>
          <p:nvPr>
            <p:ph type="ctrTitle"/>
          </p:nvPr>
        </p:nvSpPr>
        <p:spPr>
          <a:xfrm>
            <a:off x="1187450" y="2130425"/>
            <a:ext cx="7270750" cy="1470025"/>
          </a:xfrm>
        </p:spPr>
        <p:txBody>
          <a:bodyPr/>
          <a:lstStyle>
            <a:lvl1pPr>
              <a:defRPr baseline="0">
                <a:latin typeface="Arial" pitchFamily="34" charset="0"/>
              </a:defRPr>
            </a:lvl1pPr>
          </a:lstStyle>
          <a:p>
            <a:r>
              <a:rPr lang="ja-JP" altLang="en-US" smtClean="0"/>
              <a:t>マスタ タイトルの書式設定</a:t>
            </a:r>
            <a:endParaRPr lang="ja-JP" altLang="en-US"/>
          </a:p>
        </p:txBody>
      </p:sp>
      <p:sp>
        <p:nvSpPr>
          <p:cNvPr id="6147" name="Rectangle 3"/>
          <p:cNvSpPr>
            <a:spLocks noGrp="1" noChangeArrowheads="1"/>
          </p:cNvSpPr>
          <p:nvPr>
            <p:ph type="subTitle" idx="1"/>
          </p:nvPr>
        </p:nvSpPr>
        <p:spPr>
          <a:xfrm>
            <a:off x="1371600" y="3886200"/>
            <a:ext cx="6400800" cy="1752600"/>
          </a:xfrm>
        </p:spPr>
        <p:txBody>
          <a:bodyPr anchor="b"/>
          <a:lstStyle>
            <a:lvl1pPr marL="0" indent="0" algn="r">
              <a:buFont typeface="Times New Roman" charset="0"/>
              <a:buNone/>
              <a:defRPr sz="2400" baseline="0">
                <a:latin typeface="Arial" pitchFamily="34" charset="0"/>
              </a:defRPr>
            </a:lvl1pPr>
          </a:lstStyle>
          <a:p>
            <a:r>
              <a:rPr lang="ja-JP" altLang="en-US" smtClean="0"/>
              <a:t>マスタ サブタイトルの書式設定</a:t>
            </a:r>
            <a:endParaRPr lang="ja-JP" altLang="en-US"/>
          </a:p>
        </p:txBody>
      </p:sp>
      <p:sp>
        <p:nvSpPr>
          <p:cNvPr id="14" name="Rectangle 4"/>
          <p:cNvSpPr>
            <a:spLocks noGrp="1" noChangeArrowheads="1"/>
          </p:cNvSpPr>
          <p:nvPr>
            <p:ph type="dt" sz="half" idx="10"/>
          </p:nvPr>
        </p:nvSpPr>
        <p:spPr>
          <a:xfrm>
            <a:off x="457200" y="6245225"/>
            <a:ext cx="2133600" cy="476250"/>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dirty="0">
              <a:solidFill>
                <a:srgbClr val="000000"/>
              </a:solidFill>
            </a:endParaRPr>
          </a:p>
        </p:txBody>
      </p:sp>
      <p:sp>
        <p:nvSpPr>
          <p:cNvPr id="15" name="Rectangle 5"/>
          <p:cNvSpPr>
            <a:spLocks noGrp="1" noChangeArrowheads="1"/>
          </p:cNvSpPr>
          <p:nvPr>
            <p:ph type="ftr" sz="quarter" idx="11"/>
          </p:nvPr>
        </p:nvSpPr>
        <p:spPr>
          <a:xfrm>
            <a:off x="3124200" y="6245225"/>
            <a:ext cx="2895600" cy="476250"/>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dirty="0">
              <a:solidFill>
                <a:srgbClr val="000000"/>
              </a:solidFill>
            </a:endParaRPr>
          </a:p>
        </p:txBody>
      </p:sp>
      <p:sp>
        <p:nvSpPr>
          <p:cNvPr id="16" name="Rectangle 23"/>
          <p:cNvSpPr>
            <a:spLocks noGrp="1" noChangeArrowheads="1"/>
          </p:cNvSpPr>
          <p:nvPr>
            <p:ph type="sldNum" sz="quarter" idx="12"/>
          </p:nvPr>
        </p:nvSpPr>
        <p:spPr/>
        <p:txBody>
          <a:bodyPr/>
          <a:lstStyle>
            <a:lvl1pPr>
              <a:defRPr>
                <a:solidFill>
                  <a:schemeClr val="bg1"/>
                </a:solidFill>
              </a:defRPr>
            </a:lvl1pPr>
          </a:lstStyle>
          <a:p>
            <a:pPr>
              <a:defRPr/>
            </a:pPr>
            <a:fld id="{31905AF4-EECD-4DF6-A8E9-983AF31371B6}" type="slidenum">
              <a:rPr lang="ja-JP" altLang="en-US">
                <a:solidFill>
                  <a:srgbClr val="FFFFFF"/>
                </a:solidFill>
              </a:rPr>
              <a:pPr>
                <a:defRPr/>
              </a:pPr>
              <a:t>‹#›</a:t>
            </a:fld>
            <a:endParaRPr lang="en-US" altLang="ja-JP" dirty="0">
              <a:solidFill>
                <a:srgbClr val="FFFFFF"/>
              </a:solidFill>
            </a:endParaRPr>
          </a:p>
        </p:txBody>
      </p:sp>
    </p:spTree>
    <p:extLst>
      <p:ext uri="{BB962C8B-B14F-4D97-AF65-F5344CB8AC3E}">
        <p14:creationId xmlns:p14="http://schemas.microsoft.com/office/powerpoint/2010/main" val="10256188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099429" cy="642942"/>
          </a:xfrm>
        </p:spPr>
        <p:txBody>
          <a:bodyPr/>
          <a:lstStyle>
            <a:lvl1pPr>
              <a:defRPr sz="3200" b="0" baseline="0">
                <a:latin typeface="Arial" pitchFamily="34" charset="0"/>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214282" y="990584"/>
            <a:ext cx="8715436" cy="5438812"/>
          </a:xfrm>
        </p:spPr>
        <p:txBody>
          <a:bodyPr/>
          <a:lstStyle>
            <a:lvl1pPr algn="just">
              <a:buSzPct val="80000"/>
              <a:buFont typeface="Wingdings" pitchFamily="2" charset="2"/>
              <a:buChar char="n"/>
              <a:tabLst/>
              <a:defRPr sz="2800" baseline="0">
                <a:latin typeface="Arial" pitchFamily="34" charset="0"/>
              </a:defRPr>
            </a:lvl1pPr>
            <a:lvl2pPr algn="just">
              <a:buClr>
                <a:srgbClr val="6969FF"/>
              </a:buClr>
              <a:buFont typeface="Wingdings" pitchFamily="2" charset="2"/>
              <a:buChar char="Ø"/>
              <a:defRPr sz="2400" baseline="0">
                <a:latin typeface="Arial" pitchFamily="34" charset="0"/>
              </a:defRPr>
            </a:lvl2pPr>
            <a:lvl3pPr algn="just">
              <a:buClr>
                <a:srgbClr val="8243FF"/>
              </a:buClr>
              <a:buFont typeface="Wingdings" pitchFamily="2" charset="2"/>
              <a:buChar char="ü"/>
              <a:defRPr sz="2000" baseline="0">
                <a:latin typeface="Arial" pitchFamily="34" charset="0"/>
              </a:defRPr>
            </a:lvl3pPr>
            <a:lvl4pPr marL="1522413" indent="-150813" algn="just">
              <a:buClr>
                <a:srgbClr val="43C0FF"/>
              </a:buClr>
              <a:buFont typeface="Arial" pitchFamily="34" charset="0"/>
              <a:buChar char="•"/>
              <a:defRPr sz="2000" baseline="0">
                <a:latin typeface="Arial" pitchFamily="34" charset="0"/>
              </a:defRPr>
            </a:lvl4pPr>
            <a:lvl5pPr marL="1970088" indent="-141288" algn="just">
              <a:buFont typeface="Arial" pitchFamily="34" charset="0"/>
              <a:buChar char="•"/>
              <a:defRPr sz="1800" baseline="0">
                <a:latin typeface="Arial" pitchFamily="34" charset="0"/>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日付プレースホルダ 3"/>
          <p:cNvSpPr>
            <a:spLocks noGrp="1"/>
          </p:cNvSpPr>
          <p:nvPr>
            <p:ph type="dt" sz="half" idx="11"/>
          </p:nvPr>
        </p:nvSpPr>
        <p:spPr>
          <a:xfrm>
            <a:off x="-9525" y="6440488"/>
            <a:ext cx="1330325" cy="276225"/>
          </a:xfrm>
          <a:prstGeom prst="rect">
            <a:avLst/>
          </a:prstGeom>
        </p:spPr>
        <p:txBody>
          <a:bodyPr/>
          <a:lstStyle>
            <a:lvl1pPr algn="ctr">
              <a:defRPr sz="1400" smtClean="0">
                <a:latin typeface="Times New Roman" charset="0"/>
              </a:defRPr>
            </a:lvl1pPr>
          </a:lstStyle>
          <a:p>
            <a:pPr>
              <a:spcBef>
                <a:spcPct val="0"/>
              </a:spcBef>
              <a:buFontTx/>
              <a:buNone/>
              <a:defRPr/>
            </a:pPr>
            <a:endParaRPr lang="en-US" altLang="ja-JP" dirty="0">
              <a:solidFill>
                <a:srgbClr val="000000"/>
              </a:solidFill>
            </a:endParaRPr>
          </a:p>
        </p:txBody>
      </p:sp>
      <p:sp>
        <p:nvSpPr>
          <p:cNvPr id="6" name="スライド番号プレースホルダ 5"/>
          <p:cNvSpPr>
            <a:spLocks noGrp="1"/>
          </p:cNvSpPr>
          <p:nvPr>
            <p:ph type="sldNum" sz="quarter" idx="12"/>
          </p:nvPr>
        </p:nvSpPr>
        <p:spPr>
          <a:xfrm>
            <a:off x="8495507" y="6685521"/>
            <a:ext cx="646112" cy="144000"/>
          </a:xfrm>
        </p:spPr>
        <p:txBody>
          <a:bodyPr/>
          <a:lstStyle>
            <a:lvl1pPr>
              <a:defRPr>
                <a:latin typeface="Arial" pitchFamily="34" charset="0"/>
                <a:cs typeface="Arial" pitchFamily="34" charset="0"/>
              </a:defRPr>
            </a:lvl1pPr>
          </a:lstStyle>
          <a:p>
            <a:pPr>
              <a:defRPr/>
            </a:pPr>
            <a:fld id="{2FE2DC3D-A132-4D9D-898F-105E24610479}" type="slidenum">
              <a:rPr lang="ja-JP" altLang="en-US" smtClean="0">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69979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59010B27-1F89-4A2C-BC78-C5364A5301CD}"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3600604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a:defRPr/>
            </a:pPr>
            <a:fld id="{32EE230A-66BD-4BCB-AFC8-8C9A15793F3E}"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558075026"/>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8" name="フッター プレースホルダ 7"/>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9" name="スライド番号プレースホルダ 8"/>
          <p:cNvSpPr>
            <a:spLocks noGrp="1"/>
          </p:cNvSpPr>
          <p:nvPr>
            <p:ph type="sldNum" sz="quarter" idx="12"/>
          </p:nvPr>
        </p:nvSpPr>
        <p:spPr/>
        <p:txBody>
          <a:bodyPr/>
          <a:lstStyle>
            <a:lvl1pPr>
              <a:defRPr/>
            </a:lvl1pPr>
          </a:lstStyle>
          <a:p>
            <a:pPr>
              <a:defRPr/>
            </a:pPr>
            <a:fld id="{518B8AB2-448B-4E86-971C-0F991AB7B177}"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12969834"/>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4" name="フッター プレースホルダ 3"/>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5" name="スライド番号プレースホルダ 4"/>
          <p:cNvSpPr>
            <a:spLocks noGrp="1"/>
          </p:cNvSpPr>
          <p:nvPr>
            <p:ph type="sldNum" sz="quarter" idx="12"/>
          </p:nvPr>
        </p:nvSpPr>
        <p:spPr/>
        <p:txBody>
          <a:bodyPr/>
          <a:lstStyle>
            <a:lvl1pPr>
              <a:defRPr/>
            </a:lvl1pPr>
          </a:lstStyle>
          <a:p>
            <a:pPr>
              <a:defRPr/>
            </a:pPr>
            <a:fld id="{9F9C2E0E-C234-4017-9864-BDA776EE7F50}"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04797342"/>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3" name="フッター プレースホルダ 2"/>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4" name="スライド番号プレースホルダ 3"/>
          <p:cNvSpPr>
            <a:spLocks noGrp="1"/>
          </p:cNvSpPr>
          <p:nvPr>
            <p:ph type="sldNum" sz="quarter" idx="12"/>
          </p:nvPr>
        </p:nvSpPr>
        <p:spPr/>
        <p:txBody>
          <a:bodyPr/>
          <a:lstStyle>
            <a:lvl1pPr>
              <a:defRPr/>
            </a:lvl1pPr>
          </a:lstStyle>
          <a:p>
            <a:pPr>
              <a:defRPr/>
            </a:pPr>
            <a:fld id="{40B0EB47-D9DC-42FD-8E7B-EE4343B59FF3}"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119223723"/>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a:defRPr/>
            </a:pPr>
            <a:fld id="{322275BA-BA0B-466D-94FD-DF81A289E077}"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321959239"/>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7" name="スライド番号プレースホルダ 6"/>
          <p:cNvSpPr>
            <a:spLocks noGrp="1"/>
          </p:cNvSpPr>
          <p:nvPr>
            <p:ph type="sldNum" sz="quarter" idx="12"/>
          </p:nvPr>
        </p:nvSpPr>
        <p:spPr/>
        <p:txBody>
          <a:bodyPr/>
          <a:lstStyle>
            <a:lvl1pPr>
              <a:defRPr/>
            </a:lvl1pPr>
          </a:lstStyle>
          <a:p>
            <a:pPr>
              <a:defRPr/>
            </a:pPr>
            <a:fld id="{433B4BEC-4E3E-4530-A2FF-D2AB065180C6}"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786312595"/>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7B6F6AD4-A03C-4ED3-974E-93B15BB220CC}"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83335072"/>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spcBef>
                <a:spcPct val="0"/>
              </a:spcBef>
              <a:buFontTx/>
              <a:buNone/>
              <a:defRPr/>
            </a:pPr>
            <a:endParaRPr lang="en-US" altLang="ja-JP" sz="2400">
              <a:solidFill>
                <a:srgbClr val="000000"/>
              </a:solidFill>
            </a:endParaRPr>
          </a:p>
        </p:txBody>
      </p:sp>
      <p:sp>
        <p:nvSpPr>
          <p:cNvPr id="6" name="スライド番号プレースホルダ 5"/>
          <p:cNvSpPr>
            <a:spLocks noGrp="1"/>
          </p:cNvSpPr>
          <p:nvPr>
            <p:ph type="sldNum" sz="quarter" idx="12"/>
          </p:nvPr>
        </p:nvSpPr>
        <p:spPr/>
        <p:txBody>
          <a:bodyPr/>
          <a:lstStyle>
            <a:lvl1pPr>
              <a:defRPr/>
            </a:lvl1pPr>
          </a:lstStyle>
          <a:p>
            <a:pPr>
              <a:defRPr/>
            </a:pPr>
            <a:fld id="{48C9EC4B-9191-4348-9771-5DAC3BE731FA}"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538442356"/>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slideLayout" Target="../slideLayouts/slideLayout45.xml"/><Relationship Id="rId13"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theme" Target="../theme/theme5.xml"/><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 name="Rectangle 33"/>
          <p:cNvSpPr>
            <a:spLocks noChangeArrowheads="1"/>
          </p:cNvSpPr>
          <p:nvPr/>
        </p:nvSpPr>
        <p:spPr bwMode="auto">
          <a:xfrm>
            <a:off x="317500" y="819042"/>
            <a:ext cx="6381750" cy="177894"/>
          </a:xfrm>
          <a:prstGeom prst="rect">
            <a:avLst/>
          </a:prstGeom>
          <a:solidFill>
            <a:srgbClr val="333399"/>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059" name="Rectangle 35" descr="横線"/>
          <p:cNvSpPr>
            <a:spLocks noChangeArrowheads="1"/>
          </p:cNvSpPr>
          <p:nvPr/>
        </p:nvSpPr>
        <p:spPr bwMode="auto">
          <a:xfrm>
            <a:off x="6699250" y="947666"/>
            <a:ext cx="2192338" cy="338194"/>
          </a:xfrm>
          <a:prstGeom prst="rect">
            <a:avLst/>
          </a:prstGeom>
          <a:pattFill prst="ltHorz">
            <a:fgClr>
              <a:srgbClr val="C0C0C0"/>
            </a:fgClr>
            <a:bgClr>
              <a:srgbClr val="FFFFFF"/>
            </a:bgClr>
          </a:patt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1058" name="Rectangle 34"/>
          <p:cNvSpPr>
            <a:spLocks noChangeArrowheads="1"/>
          </p:cNvSpPr>
          <p:nvPr/>
        </p:nvSpPr>
        <p:spPr bwMode="auto">
          <a:xfrm>
            <a:off x="6699250" y="819042"/>
            <a:ext cx="2193925" cy="177894"/>
          </a:xfrm>
          <a:prstGeom prst="rect">
            <a:avLst/>
          </a:prstGeom>
          <a:solidFill>
            <a:srgbClr val="000066"/>
          </a:solidFill>
          <a:ln w="9525">
            <a:noFill/>
            <a:miter lim="800000"/>
            <a:headEnd/>
            <a:tailEnd/>
          </a:ln>
          <a:effectLst/>
        </p:spPr>
        <p:txBody>
          <a:bodyPr wrap="none" anchor="ctr"/>
          <a:lstStyle/>
          <a:p>
            <a:pPr>
              <a:defRPr/>
            </a:pPr>
            <a:endParaRPr lang="ja-JP" altLang="en-US" dirty="0">
              <a:ea typeface="ＭＳ Ｐゴシック" pitchFamily="50" charset="-128"/>
            </a:endParaRPr>
          </a:p>
        </p:txBody>
      </p:sp>
      <p:sp>
        <p:nvSpPr>
          <p:cNvPr id="5125" name="Rectangle 2"/>
          <p:cNvSpPr>
            <a:spLocks noGrp="1" noChangeArrowheads="1"/>
          </p:cNvSpPr>
          <p:nvPr>
            <p:ph type="title"/>
          </p:nvPr>
        </p:nvSpPr>
        <p:spPr bwMode="auto">
          <a:xfrm>
            <a:off x="317500" y="142852"/>
            <a:ext cx="8574088" cy="7096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5126"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28" name="Rectangle 4"/>
          <p:cNvSpPr>
            <a:spLocks noGrp="1" noChangeArrowheads="1"/>
          </p:cNvSpPr>
          <p:nvPr>
            <p:ph type="dt" sz="half" idx="2"/>
          </p:nvPr>
        </p:nvSpPr>
        <p:spPr bwMode="auto">
          <a:xfrm>
            <a:off x="252413" y="6572272"/>
            <a:ext cx="1079500"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ea typeface="ＭＳ Ｐゴシック" pitchFamily="50" charset="-128"/>
              </a:defRPr>
            </a:lvl1pPr>
          </a:lstStyle>
          <a:p>
            <a:pPr>
              <a:defRPr/>
            </a:pPr>
            <a:endParaRPr lang="en-US" altLang="ja-JP" dirty="0"/>
          </a:p>
        </p:txBody>
      </p:sp>
      <p:sp>
        <p:nvSpPr>
          <p:cNvPr id="1029" name="Rectangle 5"/>
          <p:cNvSpPr>
            <a:spLocks noGrp="1" noChangeArrowheads="1"/>
          </p:cNvSpPr>
          <p:nvPr>
            <p:ph type="ftr" sz="quarter" idx="3"/>
          </p:nvPr>
        </p:nvSpPr>
        <p:spPr bwMode="auto">
          <a:xfrm>
            <a:off x="1443038" y="6572272"/>
            <a:ext cx="6634162"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ea typeface="ＭＳ Ｐゴシック" pitchFamily="50" charset="-128"/>
              </a:defRPr>
            </a:lvl1pPr>
          </a:lstStyle>
          <a:p>
            <a:pPr>
              <a:defRPr/>
            </a:pPr>
            <a:r>
              <a:rPr lang="en-US" altLang="ja-JP" smtClean="0"/>
              <a:t>OSS</a:t>
            </a:r>
            <a:r>
              <a:rPr lang="ja-JP" altLang="en-US" smtClean="0"/>
              <a:t>コミュニティにおける共同作業プロセス理解のための中心性分析＠</a:t>
            </a:r>
            <a:r>
              <a:rPr lang="en-US" altLang="ja-JP" smtClean="0"/>
              <a:t>GNWS2007</a:t>
            </a:r>
            <a:endParaRPr lang="en-US" altLang="ja-JP" dirty="0"/>
          </a:p>
        </p:txBody>
      </p:sp>
      <p:sp>
        <p:nvSpPr>
          <p:cNvPr id="1030" name="Rectangle 6"/>
          <p:cNvSpPr>
            <a:spLocks noGrp="1" noChangeArrowheads="1"/>
          </p:cNvSpPr>
          <p:nvPr>
            <p:ph type="sldNum" sz="quarter" idx="4"/>
          </p:nvPr>
        </p:nvSpPr>
        <p:spPr bwMode="auto">
          <a:xfrm>
            <a:off x="8185150" y="6572272"/>
            <a:ext cx="706438" cy="28575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ea typeface="ＭＳ Ｐゴシック" pitchFamily="50" charset="-128"/>
              </a:defRPr>
            </a:lvl1pPr>
          </a:lstStyle>
          <a:p>
            <a:pPr>
              <a:defRPr/>
            </a:pPr>
            <a:fld id="{595B3E78-94A2-4FE4-A6D4-5D571005F2BD}" type="slidenum">
              <a:rPr lang="en-US" altLang="ja-JP" smtClean="0"/>
              <a:pPr>
                <a:defRPr/>
              </a:pPr>
              <a:t>‹#›</a:t>
            </a:fld>
            <a:endParaRPr lang="en-US" altLang="ja-JP" dirty="0"/>
          </a:p>
        </p:txBody>
      </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xmlns:p14="http://schemas.microsoft.com/office/powerpoint/2010/main">
    <p:fade thruBlk="1"/>
  </p:transition>
  <p:hf hdr="0" ftr="0" dt="0"/>
  <p:txStyles>
    <p:titleStyle>
      <a:lvl1pPr algn="l" rtl="0" eaLnBrk="0" fontAlgn="base" hangingPunct="0">
        <a:spcBef>
          <a:spcPct val="0"/>
        </a:spcBef>
        <a:spcAft>
          <a:spcPct val="0"/>
        </a:spcAft>
        <a:defRPr kumimoji="1" sz="3200" b="1">
          <a:solidFill>
            <a:schemeClr val="tx2"/>
          </a:solidFill>
          <a:latin typeface="+mj-lt"/>
          <a:ea typeface="+mj-ea"/>
          <a:cs typeface="+mj-cs"/>
        </a:defRPr>
      </a:lvl1pPr>
      <a:lvl2pPr algn="l" rtl="0" eaLnBrk="0" fontAlgn="base" hangingPunct="0">
        <a:spcBef>
          <a:spcPct val="0"/>
        </a:spcBef>
        <a:spcAft>
          <a:spcPct val="0"/>
        </a:spcAft>
        <a:defRPr kumimoji="1" sz="2800" b="1">
          <a:solidFill>
            <a:schemeClr val="tx2"/>
          </a:solidFill>
          <a:latin typeface="Arial" charset="0"/>
          <a:ea typeface="ＭＳ Ｐゴシック" pitchFamily="50" charset="-128"/>
        </a:defRPr>
      </a:lvl2pPr>
      <a:lvl3pPr algn="l" rtl="0" eaLnBrk="0" fontAlgn="base" hangingPunct="0">
        <a:spcBef>
          <a:spcPct val="0"/>
        </a:spcBef>
        <a:spcAft>
          <a:spcPct val="0"/>
        </a:spcAft>
        <a:defRPr kumimoji="1" sz="2800" b="1">
          <a:solidFill>
            <a:schemeClr val="tx2"/>
          </a:solidFill>
          <a:latin typeface="Arial" charset="0"/>
          <a:ea typeface="ＭＳ Ｐゴシック" pitchFamily="50" charset="-128"/>
        </a:defRPr>
      </a:lvl3pPr>
      <a:lvl4pPr algn="l" rtl="0" eaLnBrk="0" fontAlgn="base" hangingPunct="0">
        <a:spcBef>
          <a:spcPct val="0"/>
        </a:spcBef>
        <a:spcAft>
          <a:spcPct val="0"/>
        </a:spcAft>
        <a:defRPr kumimoji="1" sz="2800" b="1">
          <a:solidFill>
            <a:schemeClr val="tx2"/>
          </a:solidFill>
          <a:latin typeface="Arial" charset="0"/>
          <a:ea typeface="ＭＳ Ｐゴシック" pitchFamily="50" charset="-128"/>
        </a:defRPr>
      </a:lvl4pPr>
      <a:lvl5pPr algn="l" rtl="0" eaLnBrk="0" fontAlgn="base" hangingPunct="0">
        <a:spcBef>
          <a:spcPct val="0"/>
        </a:spcBef>
        <a:spcAft>
          <a:spcPct val="0"/>
        </a:spcAft>
        <a:defRPr kumimoji="1" sz="2800" b="1">
          <a:solidFill>
            <a:schemeClr val="tx2"/>
          </a:solidFill>
          <a:latin typeface="Arial" charset="0"/>
          <a:ea typeface="ＭＳ Ｐゴシック" pitchFamily="50" charset="-128"/>
        </a:defRPr>
      </a:lvl5pPr>
      <a:lvl6pPr marL="457200" algn="l" rtl="0" fontAlgn="base">
        <a:spcBef>
          <a:spcPct val="0"/>
        </a:spcBef>
        <a:spcAft>
          <a:spcPct val="0"/>
        </a:spcAft>
        <a:defRPr kumimoji="1" sz="2800" b="1">
          <a:solidFill>
            <a:schemeClr val="tx2"/>
          </a:solidFill>
          <a:latin typeface="Arial" charset="0"/>
          <a:ea typeface="ＭＳ Ｐゴシック" pitchFamily="50" charset="-128"/>
        </a:defRPr>
      </a:lvl6pPr>
      <a:lvl7pPr marL="914400" algn="l" rtl="0" fontAlgn="base">
        <a:spcBef>
          <a:spcPct val="0"/>
        </a:spcBef>
        <a:spcAft>
          <a:spcPct val="0"/>
        </a:spcAft>
        <a:defRPr kumimoji="1" sz="2800" b="1">
          <a:solidFill>
            <a:schemeClr val="tx2"/>
          </a:solidFill>
          <a:latin typeface="Arial" charset="0"/>
          <a:ea typeface="ＭＳ Ｐゴシック" pitchFamily="50" charset="-128"/>
        </a:defRPr>
      </a:lvl7pPr>
      <a:lvl8pPr marL="1371600" algn="l" rtl="0" fontAlgn="base">
        <a:spcBef>
          <a:spcPct val="0"/>
        </a:spcBef>
        <a:spcAft>
          <a:spcPct val="0"/>
        </a:spcAft>
        <a:defRPr kumimoji="1" sz="2800" b="1">
          <a:solidFill>
            <a:schemeClr val="tx2"/>
          </a:solidFill>
          <a:latin typeface="Arial" charset="0"/>
          <a:ea typeface="ＭＳ Ｐゴシック" pitchFamily="50" charset="-128"/>
        </a:defRPr>
      </a:lvl8pPr>
      <a:lvl9pPr marL="1828800" algn="l" rtl="0" fontAlgn="base">
        <a:spcBef>
          <a:spcPct val="0"/>
        </a:spcBef>
        <a:spcAft>
          <a:spcPct val="0"/>
        </a:spcAft>
        <a:defRPr kumimoji="1" sz="2800" b="1">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Font typeface="Wingdings" pitchFamily="2" charset="2"/>
        <a:buChar char="n"/>
        <a:defRPr kumimoji="1" sz="28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Ø"/>
        <a:defRPr kumimoji="1" sz="2400">
          <a:solidFill>
            <a:schemeClr val="tx1"/>
          </a:solidFill>
          <a:latin typeface="+mn-lt"/>
          <a:ea typeface="+mn-ea"/>
        </a:defRPr>
      </a:lvl2pPr>
      <a:lvl3pPr marL="1143000" indent="-228600" algn="l" rtl="0" eaLnBrk="0" fontAlgn="base" hangingPunct="0">
        <a:spcBef>
          <a:spcPct val="20000"/>
        </a:spcBef>
        <a:spcAft>
          <a:spcPct val="0"/>
        </a:spcAft>
        <a:buFont typeface="Wingdings" pitchFamily="2" charset="2"/>
        <a:buChar char="ü"/>
        <a:defRPr kumimoji="1" sz="2000">
          <a:solidFill>
            <a:schemeClr val="tx1"/>
          </a:solidFill>
          <a:latin typeface="+mn-lt"/>
          <a:ea typeface="+mn-ea"/>
        </a:defRPr>
      </a:lvl3pPr>
      <a:lvl4pPr marL="1600200" indent="-228600" algn="l" rtl="0" eaLnBrk="0" fontAlgn="base" hangingPunct="0">
        <a:spcBef>
          <a:spcPct val="20000"/>
        </a:spcBef>
        <a:spcAft>
          <a:spcPct val="0"/>
        </a:spcAft>
        <a:buFont typeface="Wingdings" pitchFamily="2" charset="2"/>
        <a:buChar char="l"/>
        <a:defRPr kumimoji="1" sz="18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kumimoji="1" sz="1600">
          <a:solidFill>
            <a:schemeClr val="tx1"/>
          </a:solidFill>
          <a:latin typeface="+mn-lt"/>
          <a:ea typeface="+mn-ea"/>
        </a:defRPr>
      </a:lvl5pPr>
      <a:lvl6pPr marL="2514600" indent="-228600" algn="l" rtl="0" fontAlgn="base">
        <a:spcBef>
          <a:spcPct val="20000"/>
        </a:spcBef>
        <a:spcAft>
          <a:spcPct val="0"/>
        </a:spcAft>
        <a:buFont typeface="Wingdings" pitchFamily="2" charset="2"/>
        <a:buChar char="ü"/>
        <a:defRPr kumimoji="1" sz="1600">
          <a:solidFill>
            <a:schemeClr val="tx1"/>
          </a:solidFill>
          <a:latin typeface="+mn-lt"/>
          <a:ea typeface="+mn-ea"/>
        </a:defRPr>
      </a:lvl6pPr>
      <a:lvl7pPr marL="2971800" indent="-228600" algn="l" rtl="0" fontAlgn="base">
        <a:spcBef>
          <a:spcPct val="20000"/>
        </a:spcBef>
        <a:spcAft>
          <a:spcPct val="0"/>
        </a:spcAft>
        <a:buFont typeface="Wingdings" pitchFamily="2" charset="2"/>
        <a:buChar char="ü"/>
        <a:defRPr kumimoji="1" sz="1600">
          <a:solidFill>
            <a:schemeClr val="tx1"/>
          </a:solidFill>
          <a:latin typeface="+mn-lt"/>
          <a:ea typeface="+mn-ea"/>
        </a:defRPr>
      </a:lvl7pPr>
      <a:lvl8pPr marL="3429000" indent="-228600" algn="l" rtl="0" fontAlgn="base">
        <a:spcBef>
          <a:spcPct val="20000"/>
        </a:spcBef>
        <a:spcAft>
          <a:spcPct val="0"/>
        </a:spcAft>
        <a:buFont typeface="Wingdings" pitchFamily="2" charset="2"/>
        <a:buChar char="ü"/>
        <a:defRPr kumimoji="1" sz="1600">
          <a:solidFill>
            <a:schemeClr val="tx1"/>
          </a:solidFill>
          <a:latin typeface="+mn-lt"/>
          <a:ea typeface="+mn-ea"/>
        </a:defRPr>
      </a:lvl8pPr>
      <a:lvl9pPr marL="3886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25"/>
          <p:cNvSpPr/>
          <p:nvPr/>
        </p:nvSpPr>
        <p:spPr>
          <a:xfrm>
            <a:off x="1747439" y="1412280"/>
            <a:ext cx="7396199" cy="29966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54A2E1"/>
          </a:solidFill>
          <a:ln>
            <a:noFill/>
            <a:prstDash val="solid"/>
          </a:ln>
        </p:spPr>
        <p:txBody>
          <a:bodyPr vert="horz" wrap="square" lIns="90000" tIns="45000" rIns="90000" bIns="45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grpSp>
        <p:nvGrpSpPr>
          <p:cNvPr id="3" name="Group 27"/>
          <p:cNvGrpSpPr/>
          <p:nvPr/>
        </p:nvGrpSpPr>
        <p:grpSpPr>
          <a:xfrm>
            <a:off x="591480" y="3315240"/>
            <a:ext cx="2247839" cy="1884599"/>
            <a:chOff x="591480" y="3315240"/>
            <a:chExt cx="2247839" cy="1884599"/>
          </a:xfrm>
        </p:grpSpPr>
        <p:grpSp>
          <p:nvGrpSpPr>
            <p:cNvPr id="4" name="Group 29"/>
            <p:cNvGrpSpPr/>
            <p:nvPr/>
          </p:nvGrpSpPr>
          <p:grpSpPr>
            <a:xfrm>
              <a:off x="1749599" y="3315240"/>
              <a:ext cx="1089720" cy="1089720"/>
              <a:chOff x="1749599" y="3315240"/>
              <a:chExt cx="1089720" cy="1089720"/>
            </a:xfrm>
          </p:grpSpPr>
          <p:sp>
            <p:nvSpPr>
              <p:cNvPr id="5" name="Rectangle 38"/>
              <p:cNvSpPr/>
              <p:nvPr/>
            </p:nvSpPr>
            <p:spPr>
              <a:xfrm>
                <a:off x="1749599" y="3315240"/>
                <a:ext cx="1089720" cy="10897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4C99D0"/>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6" name="Rectangle 39"/>
              <p:cNvSpPr/>
              <p:nvPr/>
            </p:nvSpPr>
            <p:spPr>
              <a:xfrm>
                <a:off x="1749599" y="3678479"/>
                <a:ext cx="726479" cy="7264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418FC9"/>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7" name="Rectangle 40"/>
              <p:cNvSpPr/>
              <p:nvPr/>
            </p:nvSpPr>
            <p:spPr>
              <a:xfrm>
                <a:off x="1749599" y="4041719"/>
                <a:ext cx="362880" cy="3628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2577B8"/>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grpSp>
        <p:grpSp>
          <p:nvGrpSpPr>
            <p:cNvPr id="8" name="Group 30"/>
            <p:cNvGrpSpPr/>
            <p:nvPr/>
          </p:nvGrpSpPr>
          <p:grpSpPr>
            <a:xfrm>
              <a:off x="957239" y="4473360"/>
              <a:ext cx="726481" cy="726479"/>
              <a:chOff x="957239" y="4473360"/>
              <a:chExt cx="726481" cy="726479"/>
            </a:xfrm>
          </p:grpSpPr>
          <p:sp>
            <p:nvSpPr>
              <p:cNvPr id="9" name="Rectangle 36"/>
              <p:cNvSpPr/>
              <p:nvPr/>
            </p:nvSpPr>
            <p:spPr>
              <a:xfrm>
                <a:off x="957239" y="4473360"/>
                <a:ext cx="726479" cy="7264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54A2E1"/>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10" name="Rectangle 37"/>
              <p:cNvSpPr/>
              <p:nvPr/>
            </p:nvSpPr>
            <p:spPr>
              <a:xfrm>
                <a:off x="1320840" y="4473360"/>
                <a:ext cx="362880" cy="3628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418FC9"/>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grpSp>
        <p:grpSp>
          <p:nvGrpSpPr>
            <p:cNvPr id="11" name="Group 31"/>
            <p:cNvGrpSpPr/>
            <p:nvPr/>
          </p:nvGrpSpPr>
          <p:grpSpPr>
            <a:xfrm>
              <a:off x="591480" y="3315240"/>
              <a:ext cx="1089720" cy="1089720"/>
              <a:chOff x="591480" y="3315240"/>
              <a:chExt cx="1089720" cy="1089720"/>
            </a:xfrm>
          </p:grpSpPr>
          <p:sp>
            <p:nvSpPr>
              <p:cNvPr id="12" name="Rectangle 33"/>
              <p:cNvSpPr/>
              <p:nvPr/>
            </p:nvSpPr>
            <p:spPr>
              <a:xfrm>
                <a:off x="591480" y="3315240"/>
                <a:ext cx="1089720" cy="10897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6BBD46"/>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13" name="Rectangle 34"/>
              <p:cNvSpPr/>
              <p:nvPr/>
            </p:nvSpPr>
            <p:spPr>
              <a:xfrm>
                <a:off x="954719" y="3678479"/>
                <a:ext cx="726479" cy="72647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52B63A"/>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14" name="Rectangle 35"/>
              <p:cNvSpPr/>
              <p:nvPr/>
            </p:nvSpPr>
            <p:spPr>
              <a:xfrm>
                <a:off x="1318320" y="4041719"/>
                <a:ext cx="362880" cy="3628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AF47"/>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grpSp>
        <p:sp>
          <p:nvSpPr>
            <p:cNvPr id="15" name="Rectangle 32"/>
            <p:cNvSpPr/>
            <p:nvPr/>
          </p:nvSpPr>
          <p:spPr>
            <a:xfrm>
              <a:off x="1749599" y="4473360"/>
              <a:ext cx="362880" cy="3628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00AF47"/>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grpSp>
      <p:sp>
        <p:nvSpPr>
          <p:cNvPr id="16" name="Title Placeholder 1"/>
          <p:cNvSpPr txBox="1">
            <a:spLocks noGrp="1"/>
          </p:cNvSpPr>
          <p:nvPr>
            <p:ph type="title"/>
          </p:nvPr>
        </p:nvSpPr>
        <p:spPr>
          <a:xfrm>
            <a:off x="1628639" y="1778760"/>
            <a:ext cx="7248600" cy="1013399"/>
          </a:xfrm>
          <a:prstGeom prst="rect">
            <a:avLst/>
          </a:prstGeom>
          <a:noFill/>
          <a:ln>
            <a:noFill/>
          </a:ln>
        </p:spPr>
        <p:txBody>
          <a:bodyPr wrap="square" lIns="91440" tIns="45720" rIns="91440" bIns="4572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en-US"/>
              <a:t>Click to edit the title text formatTITLE OF POWERPOINT</a:t>
            </a:r>
          </a:p>
        </p:txBody>
      </p:sp>
      <p:pic>
        <p:nvPicPr>
          <p:cNvPr id="17" name="Picture 21"/>
          <p:cNvPicPr>
            <a:picLocks noChangeAspect="1"/>
          </p:cNvPicPr>
          <p:nvPr/>
        </p:nvPicPr>
        <p:blipFill>
          <a:blip r:embed="rId13">
            <a:lum/>
            <a:alphaModFix/>
          </a:blip>
          <a:srcRect/>
          <a:stretch>
            <a:fillRect/>
          </a:stretch>
        </p:blipFill>
        <p:spPr>
          <a:xfrm>
            <a:off x="6946920" y="5868000"/>
            <a:ext cx="1974600" cy="775799"/>
          </a:xfrm>
          <a:prstGeom prst="rect">
            <a:avLst/>
          </a:prstGeom>
          <a:noFill/>
          <a:ln>
            <a:noFill/>
          </a:ln>
        </p:spPr>
      </p:pic>
      <p:sp>
        <p:nvSpPr>
          <p:cNvPr id="18" name="テキスト プレースホルダー 17"/>
          <p:cNvSpPr txBox="1">
            <a:spLocks noGrp="1"/>
          </p:cNvSpPr>
          <p:nvPr>
            <p:ph type="body" idx="1"/>
          </p:nvPr>
        </p:nvSpPr>
        <p:spPr>
          <a:xfrm>
            <a:off x="457200" y="1604520"/>
            <a:ext cx="8229240" cy="4526280"/>
          </a:xfrm>
          <a:prstGeom prst="rect">
            <a:avLst/>
          </a:prstGeom>
          <a:noFill/>
          <a:ln>
            <a:noFill/>
          </a:ln>
        </p:spPr>
        <p:txBody>
          <a:bodyPr lIns="0" tIns="0" rIns="0" bIns="0"/>
          <a:lstStyle>
            <a:defPPr marL="432000" lvl="0" indent="-324000" algn="l"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微软雅黑" pitchFamily="2"/>
                <a:cs typeface="Lohit Hindi" pitchFamily="2"/>
              </a:defRPr>
            </a:defPPr>
            <a:lvl1pPr marL="432000" lvl="0" indent="-324000" algn="l"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微软雅黑" pitchFamily="2"/>
                <a:cs typeface="Lohit Hindi" pitchFamily="2"/>
              </a:defRPr>
            </a:lvl1pPr>
            <a:lvl2pPr marL="864000" lvl="1" indent="-324000" algn="l" hangingPunct="1">
              <a:spcBef>
                <a:spcPts val="0"/>
              </a:spcBef>
              <a:spcAft>
                <a:spcPts val="1134"/>
              </a:spcAft>
              <a:buSzPct val="45000"/>
              <a:buFont typeface="StarSymbol"/>
              <a:buChar char="●"/>
              <a:defRPr lang="en-US" sz="2400" b="0" i="0" u="none" strike="noStrike" kern="1200" spc="0">
                <a:ln>
                  <a:noFill/>
                </a:ln>
                <a:solidFill>
                  <a:srgbClr val="000000"/>
                </a:solidFill>
                <a:latin typeface="Calibri"/>
                <a:ea typeface="微软雅黑" pitchFamily="2"/>
                <a:cs typeface="Lohit Hindi" pitchFamily="2"/>
              </a:defRPr>
            </a:lvl2pPr>
            <a:lvl3pPr marL="1295999" lvl="2" indent="-288000" algn="l" hangingPunct="1">
              <a:spcBef>
                <a:spcPts val="0"/>
              </a:spcBef>
              <a:spcAft>
                <a:spcPts val="850"/>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3pPr>
            <a:lvl4pPr marL="1728000" lvl="3" indent="-216000" algn="l" hangingPunct="1">
              <a:spcBef>
                <a:spcPts val="0"/>
              </a:spcBef>
              <a:spcAft>
                <a:spcPts val="567"/>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4pPr>
            <a:lvl5pPr marL="2160000" lvl="4" indent="-216000" algn="l" hangingPunct="1">
              <a:spcBef>
                <a:spcPts val="0"/>
              </a:spcBef>
              <a:spcAft>
                <a:spcPts val="283"/>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5pPr>
            <a:lvl6pPr marL="2592000" lvl="5"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6pPr>
            <a:lvl7pPr marL="3024000" lvl="6"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7pPr>
            <a:lvl8pPr marL="3456000" lvl="7"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8pPr>
            <a:lvl9pPr marL="3887999" lvl="8"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ltLang="ja-JP"/>
          </a:p>
        </p:txBody>
      </p:sp>
    </p:spTree>
    <p:extLst>
      <p:ext uri="{BB962C8B-B14F-4D97-AF65-F5344CB8AC3E}">
        <p14:creationId xmlns:p14="http://schemas.microsoft.com/office/powerpoint/2010/main" val="262660468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lvl="0" algn="ctr" rtl="0" hangingPunct="1">
        <a:spcBef>
          <a:spcPts val="0"/>
        </a:spcBef>
        <a:spcAft>
          <a:spcPts val="0"/>
        </a:spcAft>
        <a:buNone/>
        <a:tabLst/>
        <a:defRPr lang="en-US" sz="4900" b="1" i="0" u="none" strike="noStrike" kern="1200" spc="0">
          <a:ln>
            <a:noFill/>
          </a:ln>
          <a:solidFill>
            <a:srgbClr val="FFFFFF"/>
          </a:solidFill>
          <a:latin typeface="Segoe UI" pitchFamily="18"/>
          <a:ea typeface="微软雅黑" pitchFamily="2"/>
          <a:cs typeface="Segoe UI" pitchFamily="2"/>
        </a:defRPr>
      </a:lvl1pPr>
    </p:titleStyle>
    <p:bodyStyle>
      <a:lvl1pPr algn="l" rtl="0" hangingPunct="1">
        <a:spcBef>
          <a:spcPts val="0"/>
        </a:spcBef>
        <a:spcAft>
          <a:spcPts val="1417"/>
        </a:spcAft>
        <a:tabLst/>
        <a:defRPr lang="en-US" altLang="ja-JP" sz="3200" b="0" i="0" u="none" strike="noStrike" kern="1200" spc="0">
          <a:ln>
            <a:noFill/>
          </a:ln>
          <a:solidFill>
            <a:srgbClr val="000000"/>
          </a:solidFill>
          <a:latin typeface="Calibri" pitchFamily="18"/>
          <a:ea typeface="微软雅黑" pitchFamily="2"/>
        </a:defRPr>
      </a:lvl1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7"/>
          <p:cNvSpPr/>
          <p:nvPr/>
        </p:nvSpPr>
        <p:spPr>
          <a:xfrm>
            <a:off x="0" y="1080"/>
            <a:ext cx="9143640" cy="92052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54A2E1">
              <a:alpha val="90000"/>
            </a:srgbClr>
          </a:solidFill>
          <a:ln>
            <a:noFill/>
            <a:prstDash val="solid"/>
          </a:ln>
        </p:spPr>
        <p:txBody>
          <a:bodyPr vert="horz" wrap="square" lIns="90000" tIns="45000" rIns="90000" bIns="45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grpSp>
        <p:nvGrpSpPr>
          <p:cNvPr id="3" name="Group 8"/>
          <p:cNvGrpSpPr/>
          <p:nvPr/>
        </p:nvGrpSpPr>
        <p:grpSpPr>
          <a:xfrm>
            <a:off x="0" y="-2880"/>
            <a:ext cx="2759758" cy="924119"/>
            <a:chOff x="0" y="-2880"/>
            <a:chExt cx="2759758" cy="924119"/>
          </a:xfrm>
        </p:grpSpPr>
        <p:sp>
          <p:nvSpPr>
            <p:cNvPr id="4" name="Rectangle 9"/>
            <p:cNvSpPr/>
            <p:nvPr/>
          </p:nvSpPr>
          <p:spPr>
            <a:xfrm>
              <a:off x="1837439" y="-1080"/>
              <a:ext cx="922319" cy="9223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4C99D0"/>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5" name="Rectangle 10"/>
            <p:cNvSpPr/>
            <p:nvPr/>
          </p:nvSpPr>
          <p:spPr>
            <a:xfrm>
              <a:off x="916559" y="-1080"/>
              <a:ext cx="922319" cy="9223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418FC9"/>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6" name="Rectangle 11"/>
            <p:cNvSpPr/>
            <p:nvPr/>
          </p:nvSpPr>
          <p:spPr>
            <a:xfrm>
              <a:off x="0" y="-2880"/>
              <a:ext cx="922319" cy="92231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2577B8"/>
            </a:solidFill>
            <a:ln>
              <a:noFill/>
              <a:prstDash val="solid"/>
            </a:ln>
          </p:spPr>
          <p:txBody>
            <a:bodyPr vert="horz" wrap="square" lIns="91440" tIns="45720" rIns="91440" bIns="4572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grpSp>
      <p:sp>
        <p:nvSpPr>
          <p:cNvPr id="7" name="Title 1"/>
          <p:cNvSpPr txBox="1">
            <a:spLocks noGrp="1"/>
          </p:cNvSpPr>
          <p:nvPr>
            <p:ph type="title"/>
          </p:nvPr>
        </p:nvSpPr>
        <p:spPr>
          <a:xfrm>
            <a:off x="457200" y="300960"/>
            <a:ext cx="8229240" cy="901800"/>
          </a:xfrm>
          <a:prstGeom prst="rect">
            <a:avLst/>
          </a:prstGeom>
          <a:noFill/>
          <a:ln>
            <a:noFill/>
          </a:ln>
        </p:spPr>
        <p:txBody>
          <a:bodyPr wrap="square" lIns="91440" tIns="45720" rIns="91440" bIns="4572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en-US"/>
              <a:t>Click to edit the title text formatTITLE OF TEXT SLIDE</a:t>
            </a:r>
          </a:p>
        </p:txBody>
      </p:sp>
      <p:sp>
        <p:nvSpPr>
          <p:cNvPr id="8" name="Content Placeholder 2"/>
          <p:cNvSpPr txBox="1">
            <a:spLocks noGrp="1"/>
          </p:cNvSpPr>
          <p:nvPr>
            <p:ph type="body" idx="1"/>
          </p:nvPr>
        </p:nvSpPr>
        <p:spPr>
          <a:xfrm>
            <a:off x="457200" y="1600200"/>
            <a:ext cx="4038119" cy="4525560"/>
          </a:xfrm>
          <a:prstGeom prst="rect">
            <a:avLst/>
          </a:prstGeom>
          <a:noFill/>
          <a:ln>
            <a:noFill/>
          </a:ln>
        </p:spPr>
        <p:txBody>
          <a:bodyPr wrap="square" lIns="91440" tIns="45720" rIns="91440" bIns="45720" anchor="t"/>
          <a:lstStyle>
            <a:defPPr marL="432000" lvl="0" indent="-324000" algn="l"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微软雅黑" pitchFamily="2"/>
                <a:cs typeface="Lohit Hindi" pitchFamily="2"/>
              </a:defRPr>
            </a:defPPr>
            <a:lvl1pPr marL="432000" lvl="0" indent="-324000" algn="l"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微软雅黑" pitchFamily="2"/>
                <a:cs typeface="Lohit Hindi" pitchFamily="2"/>
              </a:defRPr>
            </a:lvl1pPr>
            <a:lvl2pPr marL="864000" lvl="1" indent="-324000" algn="l" hangingPunct="1">
              <a:spcBef>
                <a:spcPts val="0"/>
              </a:spcBef>
              <a:spcAft>
                <a:spcPts val="1134"/>
              </a:spcAft>
              <a:buSzPct val="45000"/>
              <a:buFont typeface="StarSymbol"/>
              <a:buChar char="●"/>
              <a:defRPr lang="en-US" sz="2400" b="0" i="0" u="none" strike="noStrike" kern="1200" spc="0">
                <a:ln>
                  <a:noFill/>
                </a:ln>
                <a:solidFill>
                  <a:srgbClr val="000000"/>
                </a:solidFill>
                <a:latin typeface="Calibri"/>
                <a:ea typeface="微软雅黑" pitchFamily="2"/>
                <a:cs typeface="Lohit Hindi" pitchFamily="2"/>
              </a:defRPr>
            </a:lvl2pPr>
            <a:lvl3pPr marL="1295999" lvl="2" indent="-288000" algn="l" hangingPunct="1">
              <a:spcBef>
                <a:spcPts val="0"/>
              </a:spcBef>
              <a:spcAft>
                <a:spcPts val="850"/>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3pPr>
            <a:lvl4pPr marL="1728000" lvl="3" indent="-216000" algn="l" hangingPunct="1">
              <a:spcBef>
                <a:spcPts val="0"/>
              </a:spcBef>
              <a:spcAft>
                <a:spcPts val="567"/>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4pPr>
            <a:lvl5pPr marL="2160000" lvl="4" indent="-216000" algn="l" hangingPunct="1">
              <a:spcBef>
                <a:spcPts val="0"/>
              </a:spcBef>
              <a:spcAft>
                <a:spcPts val="283"/>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5pPr>
            <a:lvl6pPr marL="2592000" lvl="5"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6pPr>
            <a:lvl7pPr marL="3024000" lvl="6"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7pPr>
            <a:lvl8pPr marL="3456000" lvl="7"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8pPr>
            <a:lvl9pPr marL="3887999" lvl="8"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9pPr>
          </a:lstStyle>
          <a:p>
            <a:pPr lvl="0"/>
            <a:r>
              <a:rPr lang="en-US"/>
              <a:t>Click to edit the outline text format</a:t>
            </a:r>
          </a:p>
          <a:p>
            <a:pPr lvl="1"/>
            <a:r>
              <a:rPr lang="en-US"/>
              <a:t>Second Outline Level</a:t>
            </a:r>
          </a:p>
          <a:p>
            <a:pPr lvl="2"/>
            <a:r>
              <a:rPr lang="en-US"/>
              <a:t>Third Outline Level</a:t>
            </a:r>
          </a:p>
          <a:p>
            <a:pPr lvl="3"/>
            <a:r>
              <a:rPr lang="en-US"/>
              <a:t>Fourth Outline Level</a:t>
            </a:r>
          </a:p>
          <a:p>
            <a:pPr lvl="4"/>
            <a:r>
              <a:rPr lang="en-US"/>
              <a:t>Fifth Outline Level</a:t>
            </a:r>
          </a:p>
          <a:p>
            <a:pPr lvl="5"/>
            <a:r>
              <a:rPr lang="en-US"/>
              <a:t>Sixth Outline Level</a:t>
            </a:r>
          </a:p>
          <a:p>
            <a:pPr lvl="6"/>
            <a:r>
              <a:rPr lang="en-US"/>
              <a:t>Seventh Outline Level</a:t>
            </a:r>
          </a:p>
          <a:p>
            <a:pPr lvl="7"/>
            <a:r>
              <a:rPr lang="en-US"/>
              <a:t>Eighth Outline Level</a:t>
            </a:r>
          </a:p>
          <a:p>
            <a:pPr lvl="0"/>
            <a:r>
              <a:rPr lang="en-US"/>
              <a:t>Ninth Outline LevelClick to edit Master text styles</a:t>
            </a:r>
          </a:p>
          <a:p>
            <a:pPr lvl="0"/>
            <a:r>
              <a:rPr lang="en-US"/>
              <a:t>Second level</a:t>
            </a:r>
          </a:p>
          <a:p>
            <a:pPr lvl="0"/>
            <a:r>
              <a:rPr lang="en-US"/>
              <a:t>Third level</a:t>
            </a:r>
          </a:p>
          <a:p>
            <a:pPr lvl="0"/>
            <a:r>
              <a:rPr lang="en-US"/>
              <a:t>Fourth level</a:t>
            </a:r>
          </a:p>
          <a:p>
            <a:pPr lvl="0"/>
            <a:r>
              <a:rPr lang="en-US"/>
              <a:t>Fifth level</a:t>
            </a:r>
          </a:p>
        </p:txBody>
      </p:sp>
      <p:sp>
        <p:nvSpPr>
          <p:cNvPr id="9" name="Content Placeholder 3"/>
          <p:cNvSpPr txBox="1">
            <a:spLocks noGrp="1"/>
          </p:cNvSpPr>
          <p:nvPr>
            <p:ph type="body" sz="quarter" idx="4294967295"/>
          </p:nvPr>
        </p:nvSpPr>
        <p:spPr>
          <a:xfrm>
            <a:off x="4648320" y="1600200"/>
            <a:ext cx="4038119" cy="4525560"/>
          </a:xfrm>
          <a:prstGeom prst="rect">
            <a:avLst/>
          </a:prstGeom>
          <a:noFill/>
          <a:ln>
            <a:noFill/>
          </a:ln>
        </p:spPr>
        <p:txBody>
          <a:bodyPr wrap="square" lIns="91440" tIns="45720" rIns="91440" bIns="45720" anchor="ctr"/>
          <a:lstStyle>
            <a:defPPr marL="432000" lvl="0" indent="-324000" algn="l"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微软雅黑" pitchFamily="2"/>
                <a:cs typeface="Lohit Hindi" pitchFamily="2"/>
              </a:defRPr>
            </a:defPPr>
            <a:lvl1pPr marL="432000" lvl="0" indent="-324000" algn="l"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微软雅黑" pitchFamily="2"/>
                <a:cs typeface="Lohit Hindi" pitchFamily="2"/>
              </a:defRPr>
            </a:lvl1pPr>
            <a:lvl2pPr marL="864000" lvl="1" indent="-324000" algn="l" hangingPunct="1">
              <a:spcBef>
                <a:spcPts val="0"/>
              </a:spcBef>
              <a:spcAft>
                <a:spcPts val="1134"/>
              </a:spcAft>
              <a:buSzPct val="45000"/>
              <a:buFont typeface="StarSymbol"/>
              <a:buChar char="●"/>
              <a:defRPr lang="en-US" sz="2400" b="0" i="0" u="none" strike="noStrike" kern="1200" spc="0">
                <a:ln>
                  <a:noFill/>
                </a:ln>
                <a:solidFill>
                  <a:srgbClr val="000000"/>
                </a:solidFill>
                <a:latin typeface="Calibri"/>
                <a:ea typeface="微软雅黑" pitchFamily="2"/>
                <a:cs typeface="Lohit Hindi" pitchFamily="2"/>
              </a:defRPr>
            </a:lvl2pPr>
            <a:lvl3pPr marL="1295999" lvl="2" indent="-288000" algn="l" hangingPunct="1">
              <a:spcBef>
                <a:spcPts val="0"/>
              </a:spcBef>
              <a:spcAft>
                <a:spcPts val="850"/>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3pPr>
            <a:lvl4pPr marL="1728000" lvl="3" indent="-216000" algn="l" hangingPunct="1">
              <a:spcBef>
                <a:spcPts val="0"/>
              </a:spcBef>
              <a:spcAft>
                <a:spcPts val="567"/>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4pPr>
            <a:lvl5pPr marL="2160000" lvl="4" indent="-216000" algn="l" hangingPunct="1">
              <a:spcBef>
                <a:spcPts val="0"/>
              </a:spcBef>
              <a:spcAft>
                <a:spcPts val="283"/>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5pPr>
            <a:lvl6pPr marL="2592000" lvl="5"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6pPr>
            <a:lvl7pPr marL="3024000" lvl="6"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7pPr>
            <a:lvl8pPr marL="3456000" lvl="7"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8pPr>
            <a:lvl9pPr marL="3887999" lvl="8"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9pPr>
          </a:lstStyle>
          <a:p>
            <a:pPr lvl="0"/>
            <a:r>
              <a:rPr lang="en-US"/>
              <a:t>Click to edit the outline text format</a:t>
            </a:r>
          </a:p>
          <a:p>
            <a:pPr lvl="1"/>
            <a:r>
              <a:rPr lang="en-US"/>
              <a:t>Second Outline Level</a:t>
            </a:r>
          </a:p>
          <a:p>
            <a:pPr lvl="2"/>
            <a:r>
              <a:rPr lang="en-US"/>
              <a:t>Third Outline Level</a:t>
            </a:r>
          </a:p>
          <a:p>
            <a:pPr lvl="3"/>
            <a:r>
              <a:rPr lang="en-US"/>
              <a:t>Fourth Outline Level</a:t>
            </a:r>
          </a:p>
          <a:p>
            <a:pPr lvl="4"/>
            <a:r>
              <a:rPr lang="en-US"/>
              <a:t>Fifth Outline Level</a:t>
            </a:r>
          </a:p>
          <a:p>
            <a:pPr lvl="5"/>
            <a:r>
              <a:rPr lang="en-US"/>
              <a:t>Sixth Outline Level</a:t>
            </a:r>
          </a:p>
          <a:p>
            <a:pPr lvl="6"/>
            <a:r>
              <a:rPr lang="en-US"/>
              <a:t>Seventh Outline Level</a:t>
            </a:r>
          </a:p>
          <a:p>
            <a:pPr lvl="7"/>
            <a:r>
              <a:rPr lang="en-US"/>
              <a:t>Eighth Outline Level</a:t>
            </a:r>
          </a:p>
          <a:p>
            <a:pPr lvl="0"/>
            <a:r>
              <a:rPr lang="en-US"/>
              <a:t>Ninth Outline LevelClick to edit Master text styles</a:t>
            </a:r>
          </a:p>
          <a:p>
            <a:pPr lvl="0"/>
            <a:r>
              <a:rPr lang="en-US"/>
              <a:t>Second level</a:t>
            </a:r>
          </a:p>
          <a:p>
            <a:pPr lvl="0"/>
            <a:r>
              <a:rPr lang="en-US"/>
              <a:t>Third level</a:t>
            </a:r>
          </a:p>
          <a:p>
            <a:pPr lvl="0"/>
            <a:r>
              <a:rPr lang="en-US"/>
              <a:t>Fourth level</a:t>
            </a:r>
          </a:p>
          <a:p>
            <a:pPr lvl="0"/>
            <a:r>
              <a:rPr lang="en-US"/>
              <a:t>Fifth level</a:t>
            </a:r>
          </a:p>
        </p:txBody>
      </p:sp>
      <p:sp>
        <p:nvSpPr>
          <p:cNvPr id="10" name="Date Placeholder 4"/>
          <p:cNvSpPr txBox="1">
            <a:spLocks noGrp="1"/>
          </p:cNvSpPr>
          <p:nvPr>
            <p:ph type="dt" sz="half" idx="2"/>
          </p:nvPr>
        </p:nvSpPr>
        <p:spPr>
          <a:xfrm>
            <a:off x="0" y="0"/>
            <a:ext cx="360" cy="360"/>
          </a:xfrm>
          <a:prstGeom prst="rect">
            <a:avLst/>
          </a:prstGeom>
          <a:noFill/>
          <a:ln>
            <a:noFill/>
          </a:ln>
        </p:spPr>
        <p:txBody>
          <a:bodyPr wrap="square" lIns="90000" tIns="45000" rIns="90000" bIns="45000" anchor="t" anchorCtr="0"/>
          <a:lstStyle>
            <a:lvl1pPr marL="0" marR="0" lvl="0" indent="0" algn="l" rtl="0" hangingPunct="1">
              <a:spcBef>
                <a:spcPts val="0"/>
              </a:spcBef>
              <a:spcAft>
                <a:spcPts val="0"/>
              </a:spcAft>
              <a:buNone/>
              <a:tabLst/>
              <a:defRPr lang="en-US" sz="1800" b="0" i="0" u="none" strike="noStrike" kern="1200" spc="0">
                <a:solidFill>
                  <a:srgbClr val="000000"/>
                </a:solidFill>
                <a:latin typeface="Calibri" pitchFamily="18"/>
                <a:ea typeface="DejaVu Sans" pitchFamily="2"/>
                <a:cs typeface="Tahoma" pitchFamily="2"/>
              </a:defRPr>
            </a:lvl1pPr>
          </a:lstStyle>
          <a:p>
            <a:pPr fontAlgn="auto">
              <a:buFontTx/>
              <a:buNone/>
            </a:pPr>
            <a:fld id="{8C4BB47B-B3DF-45DD-AC77-DA079AAF0355}" type="datetime1">
              <a:rPr lang="en-US" smtClean="0"/>
              <a:pPr fontAlgn="auto">
                <a:buFontTx/>
                <a:buNone/>
              </a:pPr>
              <a:t>5/11/12</a:t>
            </a:fld>
            <a:endParaRPr smtClean="0"/>
          </a:p>
        </p:txBody>
      </p:sp>
      <p:sp>
        <p:nvSpPr>
          <p:cNvPr id="11" name="Footer Placeholder 5"/>
          <p:cNvSpPr txBox="1">
            <a:spLocks noGrp="1"/>
          </p:cNvSpPr>
          <p:nvPr>
            <p:ph type="ftr" sz="quarter" idx="3"/>
          </p:nvPr>
        </p:nvSpPr>
        <p:spPr>
          <a:xfrm>
            <a:off x="0" y="0"/>
            <a:ext cx="360" cy="360"/>
          </a:xfrm>
          <a:prstGeom prst="rect">
            <a:avLst/>
          </a:prstGeom>
          <a:noFill/>
          <a:ln>
            <a:noFill/>
          </a:ln>
        </p:spPr>
        <p:txBody>
          <a:bodyPr wrap="square" lIns="90000" tIns="45000" rIns="90000" bIns="45000" anchor="t" anchorCtr="0"/>
          <a:lstStyle>
            <a:lvl1pPr lvl="0" rtl="0" hangingPunct="0">
              <a:buNone/>
              <a:tabLst/>
              <a:defRPr lang="en-US" sz="2400" kern="1200">
                <a:latin typeface="Times New Roman" pitchFamily="18"/>
                <a:ea typeface="DejaVu Sans" pitchFamily="2"/>
                <a:cs typeface="Tahoma" pitchFamily="2"/>
              </a:defRPr>
            </a:lvl1pPr>
          </a:lstStyle>
          <a:p>
            <a:pPr fontAlgn="auto">
              <a:spcBef>
                <a:spcPts val="0"/>
              </a:spcBef>
              <a:spcAft>
                <a:spcPts val="0"/>
              </a:spcAft>
              <a:buFontTx/>
              <a:buNone/>
            </a:pPr>
            <a:endParaRPr smtClean="0">
              <a:solidFill>
                <a:prstClr val="black"/>
              </a:solidFill>
            </a:endParaRPr>
          </a:p>
        </p:txBody>
      </p:sp>
      <p:pic>
        <p:nvPicPr>
          <p:cNvPr id="12" name="Picture 13"/>
          <p:cNvPicPr>
            <a:picLocks noChangeAspect="1"/>
          </p:cNvPicPr>
          <p:nvPr/>
        </p:nvPicPr>
        <p:blipFill>
          <a:blip r:embed="rId13">
            <a:lum/>
            <a:alphaModFix/>
          </a:blip>
          <a:srcRect/>
          <a:stretch>
            <a:fillRect/>
          </a:stretch>
        </p:blipFill>
        <p:spPr>
          <a:xfrm>
            <a:off x="6946920" y="5868000"/>
            <a:ext cx="1974600" cy="775799"/>
          </a:xfrm>
          <a:prstGeom prst="rect">
            <a:avLst/>
          </a:prstGeom>
          <a:noFill/>
          <a:ln>
            <a:noFill/>
          </a:ln>
        </p:spPr>
      </p:pic>
    </p:spTree>
    <p:extLst>
      <p:ext uri="{BB962C8B-B14F-4D97-AF65-F5344CB8AC3E}">
        <p14:creationId xmlns:p14="http://schemas.microsoft.com/office/powerpoint/2010/main" val="408560324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lvl="0" algn="ctr" rtl="0" hangingPunct="1">
        <a:spcBef>
          <a:spcPts val="0"/>
        </a:spcBef>
        <a:spcAft>
          <a:spcPts val="0"/>
        </a:spcAft>
        <a:buNone/>
        <a:tabLst/>
        <a:defRPr lang="en-US" sz="3600" b="1" i="0" u="none" strike="noStrike" kern="1200" spc="0">
          <a:ln>
            <a:noFill/>
          </a:ln>
          <a:solidFill>
            <a:srgbClr val="FFFFFF"/>
          </a:solidFill>
          <a:latin typeface="Segoe UI" pitchFamily="18"/>
          <a:ea typeface="微软雅黑" pitchFamily="2"/>
          <a:cs typeface="Segoe UI" pitchFamily="2"/>
        </a:defRPr>
      </a:lvl1pPr>
    </p:titleStyle>
    <p:bodyStyle>
      <a:lvl1pPr lvl="0" algn="l" rtl="0">
        <a:buSzPct val="45000"/>
        <a:buFont typeface="StarSymbol"/>
        <a:buChar char="●"/>
        <a:tabLst/>
        <a:defRPr lang="en-US" sz="2000" b="0" i="0" u="none" strike="noStrike" spc="0">
          <a:solidFill>
            <a:srgbClr val="8B8B8B"/>
          </a:solidFill>
          <a:latin typeface="Segoe UI" pitchFamily="18"/>
          <a:cs typeface="Segoe UI"/>
        </a:defRPr>
      </a:lvl1pPr>
      <a:lvl2pPr lvl="1" algn="l" rtl="0">
        <a:buSzPct val="45000"/>
        <a:buFont typeface="StarSymbol"/>
        <a:buChar char="●"/>
        <a:tabLst/>
        <a:defRPr lang="en-US" sz="2000" b="0" i="0" u="none" strike="noStrike" spc="0">
          <a:solidFill>
            <a:srgbClr val="8B8B8B"/>
          </a:solidFill>
          <a:latin typeface="Segoe UI" pitchFamily="18"/>
          <a:cs typeface="Segoe UI"/>
        </a:defRPr>
      </a:lvl2pPr>
      <a:lvl3pPr lvl="2" algn="l" rtl="0">
        <a:buSzPct val="75000"/>
        <a:buFont typeface="StarSymbol"/>
        <a:buChar char="–"/>
        <a:tabLst/>
        <a:defRPr lang="en-US" sz="2000" b="0" i="0" u="none" strike="noStrike" spc="0">
          <a:solidFill>
            <a:srgbClr val="8B8B8B"/>
          </a:solidFill>
          <a:latin typeface="Segoe UI" pitchFamily="18"/>
          <a:cs typeface="Segoe UI"/>
        </a:defRPr>
      </a:lvl3pPr>
      <a:lvl4pPr lvl="3" algn="l" rtl="0">
        <a:buSzPct val="45000"/>
        <a:buFont typeface="StarSymbol"/>
        <a:buChar char="●"/>
        <a:tabLst/>
        <a:defRPr lang="en-US" sz="2000" b="0" i="0" u="none" strike="noStrike" spc="0">
          <a:solidFill>
            <a:srgbClr val="8B8B8B"/>
          </a:solidFill>
          <a:latin typeface="Segoe UI" pitchFamily="18"/>
          <a:cs typeface="Segoe UI"/>
        </a:defRPr>
      </a:lvl4pPr>
      <a:lvl5pPr lvl="4" algn="l" rtl="0">
        <a:buSzPct val="75000"/>
        <a:buFont typeface="StarSymbol"/>
        <a:buChar char="–"/>
        <a:tabLst/>
        <a:defRPr lang="en-US" sz="2000" b="0" i="0" u="none" strike="noStrike" spc="0">
          <a:solidFill>
            <a:srgbClr val="8B8B8B"/>
          </a:solidFill>
          <a:latin typeface="Segoe UI" pitchFamily="18"/>
          <a:cs typeface="Segoe UI"/>
        </a:defRPr>
      </a:lvl5pPr>
      <a:lvl6pPr lvl="5" algn="l" rtl="0">
        <a:buSzPct val="45000"/>
        <a:buFont typeface="StarSymbol"/>
        <a:buChar char="●"/>
        <a:tabLst/>
        <a:defRPr lang="en-US" sz="2000" b="0" i="0" u="none" strike="noStrike" spc="0">
          <a:solidFill>
            <a:srgbClr val="8B8B8B"/>
          </a:solidFill>
          <a:latin typeface="Segoe UI" pitchFamily="18"/>
          <a:cs typeface="Segoe UI"/>
        </a:defRPr>
      </a:lvl6pPr>
      <a:lvl7pPr lvl="6" algn="l" rtl="0">
        <a:buSzPct val="45000"/>
        <a:buFont typeface="StarSymbol"/>
        <a:buChar char="●"/>
        <a:tabLst/>
        <a:defRPr lang="en-US" sz="2000" b="0" i="0" u="none" strike="noStrike" spc="0">
          <a:solidFill>
            <a:srgbClr val="8B8B8B"/>
          </a:solidFill>
          <a:latin typeface="Segoe UI" pitchFamily="18"/>
          <a:cs typeface="Segoe UI"/>
        </a:defRPr>
      </a:lvl7pPr>
      <a:lvl8pPr lvl="7" algn="l" rtl="0">
        <a:buSzPct val="45000"/>
        <a:buFont typeface="StarSymbol"/>
        <a:buChar char="●"/>
        <a:tabLst/>
        <a:defRPr lang="en-US" sz="2000" b="0" i="0" u="none" strike="noStrike" spc="0">
          <a:solidFill>
            <a:srgbClr val="8B8B8B"/>
          </a:solidFill>
          <a:latin typeface="Segoe UI" pitchFamily="18"/>
          <a:cs typeface="Segoe UI"/>
        </a:defRPr>
      </a:lvl8pPr>
      <a:lvl9pPr marL="0" marR="0" lvl="0" indent="0" algn="l" rtl="0" hangingPunct="1">
        <a:spcBef>
          <a:spcPts val="0"/>
        </a:spcBef>
        <a:spcAft>
          <a:spcPts val="0"/>
        </a:spcAft>
        <a:buNone/>
        <a:tabLst/>
        <a:defRPr lang="en-US" sz="2000" b="0" i="0" u="none" strike="noStrike" spc="0">
          <a:solidFill>
            <a:srgbClr val="8B8B8B"/>
          </a:solidFill>
          <a:latin typeface="Segoe UI" pitchFamily="18"/>
          <a:cs typeface="Segoe UI"/>
        </a:defRPr>
      </a:lvl9pPr>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3" name="AutoShape 19"/>
          <p:cNvSpPr>
            <a:spLocks noChangeArrowheads="1"/>
          </p:cNvSpPr>
          <p:nvPr userDrawn="1"/>
        </p:nvSpPr>
        <p:spPr bwMode="auto">
          <a:xfrm flipH="1">
            <a:off x="1985093" y="6211953"/>
            <a:ext cx="7164388" cy="642937"/>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grpSp>
        <p:nvGrpSpPr>
          <p:cNvPr id="1029" name="グループ化 52"/>
          <p:cNvGrpSpPr>
            <a:grpSpLocks/>
          </p:cNvGrpSpPr>
          <p:nvPr/>
        </p:nvGrpSpPr>
        <p:grpSpPr bwMode="auto">
          <a:xfrm>
            <a:off x="4763" y="6215921"/>
            <a:ext cx="9144718" cy="441325"/>
            <a:chOff x="-12192" y="6310904"/>
            <a:chExt cx="6485138" cy="442278"/>
          </a:xfrm>
        </p:grpSpPr>
        <p:sp>
          <p:nvSpPr>
            <p:cNvPr id="51" name="Freeform 11"/>
            <p:cNvSpPr>
              <a:spLocks/>
            </p:cNvSpPr>
            <p:nvPr userDrawn="1"/>
          </p:nvSpPr>
          <p:spPr bwMode="auto">
            <a:xfrm flipH="1">
              <a:off x="2286579" y="6310904"/>
              <a:ext cx="4186367" cy="431141"/>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52" name="Freeform 11"/>
            <p:cNvSpPr>
              <a:spLocks/>
            </p:cNvSpPr>
            <p:nvPr userDrawn="1"/>
          </p:nvSpPr>
          <p:spPr bwMode="auto">
            <a:xfrm rot="10800000" flipH="1">
              <a:off x="-12192" y="6322040"/>
              <a:ext cx="4186367" cy="431142"/>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spcBef>
                  <a:spcPct val="0"/>
                </a:spcBef>
                <a:buFontTx/>
                <a:buNone/>
                <a:defRPr/>
              </a:pPr>
              <a:endParaRPr lang="ja-JP" altLang="en-US" sz="2400">
                <a:solidFill>
                  <a:srgbClr val="000000"/>
                </a:solidFill>
                <a:latin typeface="Times New Roman" charset="0"/>
              </a:endParaRPr>
            </a:p>
          </p:txBody>
        </p:sp>
      </p:grpSp>
      <p:sp>
        <p:nvSpPr>
          <p:cNvPr id="1044" name="AutoShape 20"/>
          <p:cNvSpPr>
            <a:spLocks noChangeArrowheads="1"/>
          </p:cNvSpPr>
          <p:nvPr/>
        </p:nvSpPr>
        <p:spPr bwMode="auto">
          <a:xfrm flipV="1">
            <a:off x="0" y="0"/>
            <a:ext cx="7164388" cy="500063"/>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1034" name="Freeform 10"/>
          <p:cNvSpPr>
            <a:spLocks/>
          </p:cNvSpPr>
          <p:nvPr/>
        </p:nvSpPr>
        <p:spPr bwMode="auto">
          <a:xfrm>
            <a:off x="322263" y="404813"/>
            <a:ext cx="8642350" cy="6264275"/>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rgbClr val="E9E9FF"/>
          </a:solidFill>
          <a:ln w="28575" cmpd="sng">
            <a:no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033" name="Freeform 9"/>
          <p:cNvSpPr>
            <a:spLocks/>
          </p:cNvSpPr>
          <p:nvPr userDrawn="1"/>
        </p:nvSpPr>
        <p:spPr bwMode="auto">
          <a:xfrm flipH="1">
            <a:off x="8391772" y="6500813"/>
            <a:ext cx="774227" cy="371954"/>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bg1"/>
          </a:solidFill>
          <a:ln w="19050" cap="flat" cmpd="sng">
            <a:solidFill>
              <a:schemeClr val="accent2"/>
            </a:solidFill>
            <a:prstDash val="solid"/>
            <a:round/>
            <a:headEnd type="none" w="med" len="med"/>
            <a:tailEnd type="none" w="med" len="me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031" name="Freeform 7"/>
          <p:cNvSpPr>
            <a:spLocks/>
          </p:cNvSpPr>
          <p:nvPr userDrawn="1"/>
        </p:nvSpPr>
        <p:spPr bwMode="auto">
          <a:xfrm>
            <a:off x="9525" y="142875"/>
            <a:ext cx="9139956" cy="6514371"/>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chemeClr val="bg1"/>
          </a:solidFill>
          <a:ln w="28575" cmpd="sng">
            <a:noFill/>
            <a:round/>
            <a:headEnd/>
            <a:tailEnd/>
          </a:ln>
          <a:effectLst/>
        </p:spPr>
        <p:txBody>
          <a:bodyPr/>
          <a:lstStyle/>
          <a:p>
            <a:pPr algn="ctr">
              <a:spcBef>
                <a:spcPct val="0"/>
              </a:spcBef>
              <a:buFontTx/>
              <a:buNone/>
              <a:defRPr/>
            </a:pPr>
            <a:endParaRPr lang="ja-JP" altLang="en-US" sz="2400" b="1" dirty="0">
              <a:solidFill>
                <a:srgbClr val="000000"/>
              </a:solidFill>
              <a:latin typeface="Times New Roman" charset="0"/>
            </a:endParaRPr>
          </a:p>
        </p:txBody>
      </p:sp>
      <p:sp>
        <p:nvSpPr>
          <p:cNvPr id="2" name="Rectangle 2"/>
          <p:cNvSpPr>
            <a:spLocks noGrp="1" noChangeArrowheads="1"/>
          </p:cNvSpPr>
          <p:nvPr>
            <p:ph type="title"/>
          </p:nvPr>
        </p:nvSpPr>
        <p:spPr bwMode="auto">
          <a:xfrm>
            <a:off x="849313" y="200025"/>
            <a:ext cx="800893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30" name="Rectangle 6"/>
          <p:cNvSpPr>
            <a:spLocks noGrp="1" noChangeArrowheads="1"/>
          </p:cNvSpPr>
          <p:nvPr>
            <p:ph type="sldNum" sz="quarter" idx="4"/>
          </p:nvPr>
        </p:nvSpPr>
        <p:spPr bwMode="auto">
          <a:xfrm>
            <a:off x="8495507" y="6664947"/>
            <a:ext cx="646112" cy="180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1400">
                <a:latin typeface="Arial" pitchFamily="34" charset="0"/>
                <a:cs typeface="Arial" pitchFamily="34" charset="0"/>
              </a:defRPr>
            </a:lvl1pPr>
          </a:lstStyle>
          <a:p>
            <a:pPr>
              <a:spcBef>
                <a:spcPct val="0"/>
              </a:spcBef>
              <a:buFontTx/>
              <a:buNone/>
              <a:defRPr/>
            </a:pPr>
            <a:fld id="{29DC1870-00BF-4AF3-8BE4-6EA2D75822D1}" type="slidenum">
              <a:rPr lang="ja-JP" altLang="en-US" smtClean="0">
                <a:solidFill>
                  <a:srgbClr val="000000"/>
                </a:solidFill>
              </a:rPr>
              <a:pPr>
                <a:spcBef>
                  <a:spcPct val="0"/>
                </a:spcBef>
                <a:buFontTx/>
                <a:buNone/>
                <a:defRPr/>
              </a:pPr>
              <a:t>‹#›</a:t>
            </a:fld>
            <a:endParaRPr lang="en-US" altLang="ja-JP" dirty="0">
              <a:solidFill>
                <a:srgbClr val="000000"/>
              </a:solidFill>
            </a:endParaRPr>
          </a:p>
        </p:txBody>
      </p:sp>
      <p:sp>
        <p:nvSpPr>
          <p:cNvPr id="1041" name="Freeform 17"/>
          <p:cNvSpPr>
            <a:spLocks/>
          </p:cNvSpPr>
          <p:nvPr/>
        </p:nvSpPr>
        <p:spPr bwMode="auto">
          <a:xfrm>
            <a:off x="301625" y="471488"/>
            <a:ext cx="5500688" cy="377825"/>
          </a:xfrm>
          <a:custGeom>
            <a:avLst/>
            <a:gdLst/>
            <a:ahLst/>
            <a:cxnLst>
              <a:cxn ang="0">
                <a:pos x="0" y="0"/>
              </a:cxn>
              <a:cxn ang="0">
                <a:pos x="462" y="576"/>
              </a:cxn>
              <a:cxn ang="0">
                <a:pos x="5161" y="576"/>
              </a:cxn>
            </a:cxnLst>
            <a:rect l="0" t="0" r="r" b="b"/>
            <a:pathLst>
              <a:path w="5161" h="576">
                <a:moveTo>
                  <a:pt x="0" y="0"/>
                </a:moveTo>
                <a:lnTo>
                  <a:pt x="462" y="576"/>
                </a:lnTo>
                <a:lnTo>
                  <a:pt x="5161" y="576"/>
                </a:lnTo>
              </a:path>
            </a:pathLst>
          </a:custGeom>
          <a:noFill/>
          <a:ln w="28575" cmpd="sng">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grpSp>
        <p:nvGrpSpPr>
          <p:cNvPr id="1037" name="グループ化 32"/>
          <p:cNvGrpSpPr>
            <a:grpSpLocks/>
          </p:cNvGrpSpPr>
          <p:nvPr/>
        </p:nvGrpSpPr>
        <p:grpSpPr bwMode="auto">
          <a:xfrm>
            <a:off x="333375" y="214313"/>
            <a:ext cx="842963" cy="836612"/>
            <a:chOff x="530225" y="444500"/>
            <a:chExt cx="1489075" cy="1477963"/>
          </a:xfrm>
        </p:grpSpPr>
        <p:sp>
          <p:nvSpPr>
            <p:cNvPr id="3" name="AutoShape 14"/>
            <p:cNvSpPr>
              <a:spLocks noChangeArrowheads="1"/>
            </p:cNvSpPr>
            <p:nvPr/>
          </p:nvSpPr>
          <p:spPr bwMode="auto">
            <a:xfrm rot="13436319">
              <a:off x="530225" y="579115"/>
              <a:ext cx="1427381" cy="134334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grpSp>
          <p:nvGrpSpPr>
            <p:cNvPr id="1047" name="グループ化 31"/>
            <p:cNvGrpSpPr>
              <a:grpSpLocks/>
            </p:cNvGrpSpPr>
            <p:nvPr userDrawn="1"/>
          </p:nvGrpSpPr>
          <p:grpSpPr bwMode="auto">
            <a:xfrm>
              <a:off x="671513" y="444500"/>
              <a:ext cx="1347787" cy="1414463"/>
              <a:chOff x="671513" y="444500"/>
              <a:chExt cx="1347787" cy="1414463"/>
            </a:xfrm>
          </p:grpSpPr>
          <p:sp>
            <p:nvSpPr>
              <p:cNvPr id="1040" name="AutoShape 16"/>
              <p:cNvSpPr>
                <a:spLocks noChangeArrowheads="1"/>
              </p:cNvSpPr>
              <p:nvPr/>
            </p:nvSpPr>
            <p:spPr bwMode="auto">
              <a:xfrm rot="21310680">
                <a:off x="670439" y="444500"/>
                <a:ext cx="1348861" cy="1270432"/>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4" name="AutoShape 13"/>
              <p:cNvSpPr>
                <a:spLocks noChangeArrowheads="1"/>
              </p:cNvSpPr>
              <p:nvPr/>
            </p:nvSpPr>
            <p:spPr bwMode="auto">
              <a:xfrm rot="16200000">
                <a:off x="697032" y="541303"/>
                <a:ext cx="1295673" cy="1309599"/>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5" name="AutoShape 18"/>
              <p:cNvSpPr>
                <a:spLocks noChangeArrowheads="1"/>
              </p:cNvSpPr>
              <p:nvPr/>
            </p:nvSpPr>
            <p:spPr bwMode="auto">
              <a:xfrm rot="8466482">
                <a:off x="712504" y="537047"/>
                <a:ext cx="1298382" cy="1320914"/>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grpSp>
      </p:grpSp>
      <p:cxnSp>
        <p:nvCxnSpPr>
          <p:cNvPr id="1038" name="直線コネクタ 18"/>
          <p:cNvCxnSpPr>
            <a:cxnSpLocks noChangeShapeType="1"/>
          </p:cNvCxnSpPr>
          <p:nvPr/>
        </p:nvCxnSpPr>
        <p:spPr bwMode="auto">
          <a:xfrm>
            <a:off x="630" y="129545"/>
            <a:ext cx="9143373" cy="0"/>
          </a:xfrm>
          <a:prstGeom prst="line">
            <a:avLst/>
          </a:prstGeom>
          <a:noFill/>
          <a:ln w="19050" algn="ctr">
            <a:solidFill>
              <a:schemeClr val="accent2"/>
            </a:solidFill>
            <a:round/>
            <a:headEnd/>
            <a:tailEnd/>
          </a:ln>
        </p:spPr>
      </p:cxnSp>
      <p:cxnSp>
        <p:nvCxnSpPr>
          <p:cNvPr id="1039" name="直線コネクタ 33"/>
          <p:cNvCxnSpPr>
            <a:cxnSpLocks noChangeShapeType="1"/>
          </p:cNvCxnSpPr>
          <p:nvPr userDrawn="1"/>
        </p:nvCxnSpPr>
        <p:spPr bwMode="auto">
          <a:xfrm>
            <a:off x="9525" y="6475413"/>
            <a:ext cx="9131299" cy="0"/>
          </a:xfrm>
          <a:prstGeom prst="line">
            <a:avLst/>
          </a:prstGeom>
          <a:noFill/>
          <a:ln w="19050" algn="ctr">
            <a:solidFill>
              <a:schemeClr val="accent2"/>
            </a:solidFill>
            <a:round/>
            <a:headEnd/>
            <a:tailEnd/>
          </a:ln>
        </p:spPr>
      </p:cxnSp>
      <p:sp>
        <p:nvSpPr>
          <p:cNvPr id="36" name="正方形/長方形 35"/>
          <p:cNvSpPr/>
          <p:nvPr userDrawn="1"/>
        </p:nvSpPr>
        <p:spPr bwMode="auto">
          <a:xfrm>
            <a:off x="-1035" y="5963366"/>
            <a:ext cx="9142896" cy="681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cxnSp>
        <p:nvCxnSpPr>
          <p:cNvPr id="6" name="直線コネクタ 42"/>
          <p:cNvCxnSpPr>
            <a:cxnSpLocks noChangeShapeType="1"/>
          </p:cNvCxnSpPr>
          <p:nvPr userDrawn="1"/>
        </p:nvCxnSpPr>
        <p:spPr bwMode="auto">
          <a:xfrm>
            <a:off x="-234" y="6659009"/>
            <a:ext cx="9139564" cy="0"/>
          </a:xfrm>
          <a:prstGeom prst="line">
            <a:avLst/>
          </a:prstGeom>
          <a:noFill/>
          <a:ln w="19050" algn="ctr">
            <a:solidFill>
              <a:schemeClr val="accent2"/>
            </a:solidFill>
            <a:round/>
            <a:headEnd/>
            <a:tailEnd/>
          </a:ln>
        </p:spPr>
      </p:cxnSp>
      <p:sp>
        <p:nvSpPr>
          <p:cNvPr id="7" name="Rectangle 3"/>
          <p:cNvSpPr>
            <a:spLocks noGrp="1" noChangeArrowheads="1"/>
          </p:cNvSpPr>
          <p:nvPr>
            <p:ph type="body" idx="1"/>
          </p:nvPr>
        </p:nvSpPr>
        <p:spPr bwMode="auto">
          <a:xfrm>
            <a:off x="214313" y="1000125"/>
            <a:ext cx="8643937" cy="5500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cxnSp>
        <p:nvCxnSpPr>
          <p:cNvPr id="29" name="直線コネクタ 28"/>
          <p:cNvCxnSpPr/>
          <p:nvPr/>
        </p:nvCxnSpPr>
        <p:spPr bwMode="auto">
          <a:xfrm>
            <a:off x="787337" y="849313"/>
            <a:ext cx="7812000" cy="0"/>
          </a:xfrm>
          <a:prstGeom prst="line">
            <a:avLst/>
          </a:prstGeom>
          <a:solidFill>
            <a:srgbClr val="9999FF"/>
          </a:solidFill>
          <a:ln w="28575" cap="flat" cmpd="sng" algn="ctr">
            <a:solidFill>
              <a:schemeClr val="accent6">
                <a:lumMod val="20000"/>
                <a:lumOff val="80000"/>
              </a:schemeClr>
            </a:solidFill>
            <a:prstDash val="solid"/>
            <a:round/>
            <a:headEnd type="none" w="med" len="med"/>
            <a:tailEnd type="none" w="med" len="med"/>
          </a:ln>
          <a:effectLst/>
        </p:spPr>
      </p:cxnSp>
    </p:spTree>
    <p:extLst>
      <p:ext uri="{BB962C8B-B14F-4D97-AF65-F5344CB8AC3E}">
        <p14:creationId xmlns:p14="http://schemas.microsoft.com/office/powerpoint/2010/main" val="112826943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fontAlgn="base">
        <a:spcBef>
          <a:spcPct val="0"/>
        </a:spcBef>
        <a:spcAft>
          <a:spcPct val="0"/>
        </a:spcAft>
        <a:defRPr kumimoji="1" sz="3200">
          <a:solidFill>
            <a:schemeClr val="tx2"/>
          </a:solidFill>
          <a:latin typeface="+mj-lt"/>
          <a:ea typeface="+mj-ea"/>
          <a:cs typeface="+mj-cs"/>
        </a:defRPr>
      </a:lvl1pPr>
      <a:lvl2pPr algn="l" rtl="0" fontAlgn="base">
        <a:spcBef>
          <a:spcPct val="0"/>
        </a:spcBef>
        <a:spcAft>
          <a:spcPct val="0"/>
        </a:spcAft>
        <a:defRPr kumimoji="1" sz="2800">
          <a:solidFill>
            <a:schemeClr val="tx2"/>
          </a:solidFill>
          <a:latin typeface="Times New Roman" charset="0"/>
          <a:ea typeface="ＭＳ Ｐゴシック" charset="-128"/>
        </a:defRPr>
      </a:lvl2pPr>
      <a:lvl3pPr algn="l" rtl="0" fontAlgn="base">
        <a:spcBef>
          <a:spcPct val="0"/>
        </a:spcBef>
        <a:spcAft>
          <a:spcPct val="0"/>
        </a:spcAft>
        <a:defRPr kumimoji="1" sz="2800">
          <a:solidFill>
            <a:schemeClr val="tx2"/>
          </a:solidFill>
          <a:latin typeface="Times New Roman" charset="0"/>
          <a:ea typeface="ＭＳ Ｐゴシック" charset="-128"/>
        </a:defRPr>
      </a:lvl3pPr>
      <a:lvl4pPr algn="l" rtl="0" fontAlgn="base">
        <a:spcBef>
          <a:spcPct val="0"/>
        </a:spcBef>
        <a:spcAft>
          <a:spcPct val="0"/>
        </a:spcAft>
        <a:defRPr kumimoji="1" sz="2800">
          <a:solidFill>
            <a:schemeClr val="tx2"/>
          </a:solidFill>
          <a:latin typeface="Times New Roman" charset="0"/>
          <a:ea typeface="ＭＳ Ｐゴシック" charset="-128"/>
        </a:defRPr>
      </a:lvl4pPr>
      <a:lvl5pPr algn="l" rtl="0" fontAlgn="base">
        <a:spcBef>
          <a:spcPct val="0"/>
        </a:spcBef>
        <a:spcAft>
          <a:spcPct val="0"/>
        </a:spcAft>
        <a:defRPr kumimoji="1" sz="2800">
          <a:solidFill>
            <a:schemeClr val="tx2"/>
          </a:solidFill>
          <a:latin typeface="Times New Roman" charset="0"/>
          <a:ea typeface="ＭＳ Ｐゴシック" charset="-128"/>
        </a:defRPr>
      </a:lvl5pPr>
      <a:lvl6pPr marL="457200" algn="l" rtl="0" eaLnBrk="1" fontAlgn="base" hangingPunct="1">
        <a:spcBef>
          <a:spcPct val="0"/>
        </a:spcBef>
        <a:spcAft>
          <a:spcPct val="0"/>
        </a:spcAft>
        <a:defRPr kumimoji="1" sz="4000">
          <a:solidFill>
            <a:schemeClr val="tx2"/>
          </a:solidFill>
          <a:latin typeface="Times New Roman" charset="0"/>
          <a:ea typeface="ＭＳ Ｐゴシック" charset="-128"/>
        </a:defRPr>
      </a:lvl6pPr>
      <a:lvl7pPr marL="914400" algn="l" rtl="0" eaLnBrk="1" fontAlgn="base" hangingPunct="1">
        <a:spcBef>
          <a:spcPct val="0"/>
        </a:spcBef>
        <a:spcAft>
          <a:spcPct val="0"/>
        </a:spcAft>
        <a:defRPr kumimoji="1" sz="4000">
          <a:solidFill>
            <a:schemeClr val="tx2"/>
          </a:solidFill>
          <a:latin typeface="Times New Roman" charset="0"/>
          <a:ea typeface="ＭＳ Ｐゴシック" charset="-128"/>
        </a:defRPr>
      </a:lvl7pPr>
      <a:lvl8pPr marL="1371600" algn="l" rtl="0" eaLnBrk="1" fontAlgn="base" hangingPunct="1">
        <a:spcBef>
          <a:spcPct val="0"/>
        </a:spcBef>
        <a:spcAft>
          <a:spcPct val="0"/>
        </a:spcAft>
        <a:defRPr kumimoji="1" sz="4000">
          <a:solidFill>
            <a:schemeClr val="tx2"/>
          </a:solidFill>
          <a:latin typeface="Times New Roman" charset="0"/>
          <a:ea typeface="ＭＳ Ｐゴシック" charset="-128"/>
        </a:defRPr>
      </a:lvl8pPr>
      <a:lvl9pPr marL="1828800" algn="l" rtl="0" eaLnBrk="1" fontAlgn="base" hangingPunct="1">
        <a:spcBef>
          <a:spcPct val="0"/>
        </a:spcBef>
        <a:spcAft>
          <a:spcPct val="0"/>
        </a:spcAft>
        <a:defRPr kumimoji="1" sz="4000">
          <a:solidFill>
            <a:schemeClr val="tx2"/>
          </a:solidFill>
          <a:latin typeface="Times New Roman" charset="0"/>
          <a:ea typeface="ＭＳ Ｐゴシック" charset="-128"/>
        </a:defRPr>
      </a:lvl9pPr>
    </p:titleStyle>
    <p:bodyStyle>
      <a:lvl1pPr marL="342900" indent="-342900" algn="just" rtl="0" fontAlgn="base">
        <a:spcBef>
          <a:spcPct val="20000"/>
        </a:spcBef>
        <a:spcAft>
          <a:spcPct val="0"/>
        </a:spcAft>
        <a:buClr>
          <a:schemeClr val="accent2"/>
        </a:buClr>
        <a:buFont typeface="Times New Roman" pitchFamily="18" charset="0"/>
        <a:buChar char="ﻪ"/>
        <a:defRPr kumimoji="1" sz="2800">
          <a:solidFill>
            <a:schemeClr val="tx1"/>
          </a:solidFill>
          <a:latin typeface="+mn-lt"/>
          <a:ea typeface="+mn-ea"/>
          <a:cs typeface="+mn-cs"/>
        </a:defRPr>
      </a:lvl1pPr>
      <a:lvl2pPr marL="742950" indent="-285750" algn="just" rtl="0" fontAlgn="base">
        <a:spcBef>
          <a:spcPct val="20000"/>
        </a:spcBef>
        <a:spcAft>
          <a:spcPct val="0"/>
        </a:spcAft>
        <a:buClr>
          <a:srgbClr val="CCCCFF"/>
        </a:buClr>
        <a:buFont typeface="Times New Roman" pitchFamily="18" charset="0"/>
        <a:buChar char="ﻩ"/>
        <a:defRPr kumimoji="1" sz="2400">
          <a:solidFill>
            <a:schemeClr val="tx1"/>
          </a:solidFill>
          <a:latin typeface="+mn-lt"/>
          <a:ea typeface="+mn-ea"/>
        </a:defRPr>
      </a:lvl2pPr>
      <a:lvl3pPr marL="1143000" indent="-228600" algn="just" rtl="0" fontAlgn="base">
        <a:spcBef>
          <a:spcPct val="20000"/>
        </a:spcBef>
        <a:spcAft>
          <a:spcPct val="0"/>
        </a:spcAft>
        <a:buClr>
          <a:srgbClr val="9966FF"/>
        </a:buClr>
        <a:buFont typeface="Times New Roman" pitchFamily="18" charset="0"/>
        <a:buChar char="ﻯ"/>
        <a:defRPr kumimoji="1" sz="2000">
          <a:solidFill>
            <a:schemeClr val="tx1"/>
          </a:solidFill>
          <a:latin typeface="+mn-lt"/>
          <a:ea typeface="+mn-ea"/>
        </a:defRPr>
      </a:lvl3pPr>
      <a:lvl4pPr marL="1600200" indent="-228600" algn="just" rtl="0" fontAlgn="base">
        <a:spcBef>
          <a:spcPct val="20000"/>
        </a:spcBef>
        <a:spcAft>
          <a:spcPct val="0"/>
        </a:spcAft>
        <a:buClr>
          <a:srgbClr val="66CCFF"/>
        </a:buClr>
        <a:buFont typeface="Times New Roman" pitchFamily="18" charset="0"/>
        <a:buChar char="ﻳ"/>
        <a:defRPr kumimoji="1" sz="2000">
          <a:solidFill>
            <a:schemeClr val="tx1"/>
          </a:solidFill>
          <a:latin typeface="+mn-lt"/>
          <a:ea typeface="+mn-ea"/>
        </a:defRPr>
      </a:lvl4pPr>
      <a:lvl5pPr marL="2057400" indent="-228600" algn="just" rtl="0" fontAlgn="base">
        <a:spcBef>
          <a:spcPct val="20000"/>
        </a:spcBef>
        <a:spcAft>
          <a:spcPct val="0"/>
        </a:spcAft>
        <a:buClr>
          <a:srgbClr val="CC00CC"/>
        </a:buClr>
        <a:buFont typeface="Times New Roman" pitchFamily="18" charset="0"/>
        <a:buChar char="ﻬ"/>
        <a:defRPr kumimoji="1" sz="1800">
          <a:solidFill>
            <a:schemeClr val="tx1"/>
          </a:solidFill>
          <a:latin typeface="+mn-lt"/>
          <a:ea typeface="+mn-ea"/>
        </a:defRPr>
      </a:lvl5pPr>
      <a:lvl6pPr marL="25146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3" name="AutoShape 19"/>
          <p:cNvSpPr>
            <a:spLocks noChangeArrowheads="1"/>
          </p:cNvSpPr>
          <p:nvPr userDrawn="1"/>
        </p:nvSpPr>
        <p:spPr bwMode="auto">
          <a:xfrm flipH="1">
            <a:off x="1985093" y="6211953"/>
            <a:ext cx="7164388" cy="642937"/>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grpSp>
        <p:nvGrpSpPr>
          <p:cNvPr id="1029" name="グループ化 52"/>
          <p:cNvGrpSpPr>
            <a:grpSpLocks/>
          </p:cNvGrpSpPr>
          <p:nvPr/>
        </p:nvGrpSpPr>
        <p:grpSpPr bwMode="auto">
          <a:xfrm>
            <a:off x="4763" y="6215921"/>
            <a:ext cx="9144718" cy="441325"/>
            <a:chOff x="-12192" y="6310904"/>
            <a:chExt cx="6485138" cy="442278"/>
          </a:xfrm>
        </p:grpSpPr>
        <p:sp>
          <p:nvSpPr>
            <p:cNvPr id="51" name="Freeform 11"/>
            <p:cNvSpPr>
              <a:spLocks/>
            </p:cNvSpPr>
            <p:nvPr userDrawn="1"/>
          </p:nvSpPr>
          <p:spPr bwMode="auto">
            <a:xfrm flipH="1">
              <a:off x="2286579" y="6310904"/>
              <a:ext cx="4186367" cy="431141"/>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52" name="Freeform 11"/>
            <p:cNvSpPr>
              <a:spLocks/>
            </p:cNvSpPr>
            <p:nvPr userDrawn="1"/>
          </p:nvSpPr>
          <p:spPr bwMode="auto">
            <a:xfrm rot="10800000" flipH="1">
              <a:off x="-12192" y="6322040"/>
              <a:ext cx="4186367" cy="431142"/>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spcBef>
                  <a:spcPct val="0"/>
                </a:spcBef>
                <a:buFontTx/>
                <a:buNone/>
                <a:defRPr/>
              </a:pPr>
              <a:endParaRPr lang="ja-JP" altLang="en-US" sz="2400">
                <a:solidFill>
                  <a:srgbClr val="000000"/>
                </a:solidFill>
                <a:latin typeface="Times New Roman" charset="0"/>
              </a:endParaRPr>
            </a:p>
          </p:txBody>
        </p:sp>
      </p:grpSp>
      <p:sp>
        <p:nvSpPr>
          <p:cNvPr id="1044" name="AutoShape 20"/>
          <p:cNvSpPr>
            <a:spLocks noChangeArrowheads="1"/>
          </p:cNvSpPr>
          <p:nvPr/>
        </p:nvSpPr>
        <p:spPr bwMode="auto">
          <a:xfrm flipV="1">
            <a:off x="0" y="0"/>
            <a:ext cx="7164388" cy="500063"/>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1034" name="Freeform 10"/>
          <p:cNvSpPr>
            <a:spLocks/>
          </p:cNvSpPr>
          <p:nvPr/>
        </p:nvSpPr>
        <p:spPr bwMode="auto">
          <a:xfrm>
            <a:off x="322263" y="404813"/>
            <a:ext cx="8642350" cy="6264275"/>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rgbClr val="E9E9FF"/>
          </a:solidFill>
          <a:ln w="28575" cmpd="sng">
            <a:no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033" name="Freeform 9"/>
          <p:cNvSpPr>
            <a:spLocks/>
          </p:cNvSpPr>
          <p:nvPr userDrawn="1"/>
        </p:nvSpPr>
        <p:spPr bwMode="auto">
          <a:xfrm flipH="1">
            <a:off x="8391772" y="6500813"/>
            <a:ext cx="774227" cy="371954"/>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bg1"/>
          </a:solidFill>
          <a:ln w="19050" cap="flat" cmpd="sng">
            <a:solidFill>
              <a:schemeClr val="accent2"/>
            </a:solidFill>
            <a:prstDash val="solid"/>
            <a:round/>
            <a:headEnd type="none" w="med" len="med"/>
            <a:tailEnd type="none" w="med" len="med"/>
          </a:ln>
          <a:effectLst/>
        </p:spPr>
        <p:txBody>
          <a:bodyPr/>
          <a:lstStyle/>
          <a:p>
            <a:pPr algn="ctr">
              <a:spcBef>
                <a:spcPct val="0"/>
              </a:spcBef>
              <a:buFontTx/>
              <a:buNone/>
              <a:defRPr/>
            </a:pPr>
            <a:endParaRPr lang="ja-JP" altLang="en-US" sz="2400">
              <a:solidFill>
                <a:srgbClr val="000000"/>
              </a:solidFill>
              <a:latin typeface="Times New Roman" charset="0"/>
            </a:endParaRPr>
          </a:p>
        </p:txBody>
      </p:sp>
      <p:sp>
        <p:nvSpPr>
          <p:cNvPr id="1031" name="Freeform 7"/>
          <p:cNvSpPr>
            <a:spLocks/>
          </p:cNvSpPr>
          <p:nvPr userDrawn="1"/>
        </p:nvSpPr>
        <p:spPr bwMode="auto">
          <a:xfrm>
            <a:off x="9525" y="142875"/>
            <a:ext cx="9139956" cy="6514371"/>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chemeClr val="bg1"/>
          </a:solidFill>
          <a:ln w="28575" cmpd="sng">
            <a:noFill/>
            <a:round/>
            <a:headEnd/>
            <a:tailEnd/>
          </a:ln>
          <a:effectLst/>
        </p:spPr>
        <p:txBody>
          <a:bodyPr/>
          <a:lstStyle/>
          <a:p>
            <a:pPr algn="ctr">
              <a:spcBef>
                <a:spcPct val="0"/>
              </a:spcBef>
              <a:buFontTx/>
              <a:buNone/>
              <a:defRPr/>
            </a:pPr>
            <a:endParaRPr lang="ja-JP" altLang="en-US" sz="2400" b="1" dirty="0">
              <a:solidFill>
                <a:srgbClr val="000000"/>
              </a:solidFill>
              <a:latin typeface="Times New Roman" charset="0"/>
            </a:endParaRPr>
          </a:p>
        </p:txBody>
      </p:sp>
      <p:sp>
        <p:nvSpPr>
          <p:cNvPr id="2" name="Rectangle 2"/>
          <p:cNvSpPr>
            <a:spLocks noGrp="1" noChangeArrowheads="1"/>
          </p:cNvSpPr>
          <p:nvPr>
            <p:ph type="title"/>
          </p:nvPr>
        </p:nvSpPr>
        <p:spPr bwMode="auto">
          <a:xfrm>
            <a:off x="849313" y="200025"/>
            <a:ext cx="800893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30" name="Rectangle 6"/>
          <p:cNvSpPr>
            <a:spLocks noGrp="1" noChangeArrowheads="1"/>
          </p:cNvSpPr>
          <p:nvPr>
            <p:ph type="sldNum" sz="quarter" idx="4"/>
          </p:nvPr>
        </p:nvSpPr>
        <p:spPr bwMode="auto">
          <a:xfrm>
            <a:off x="8495507" y="6664947"/>
            <a:ext cx="646112" cy="180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kumimoji="0" sz="1400">
                <a:latin typeface="Arial" pitchFamily="34" charset="0"/>
                <a:cs typeface="Arial" pitchFamily="34" charset="0"/>
              </a:defRPr>
            </a:lvl1pPr>
          </a:lstStyle>
          <a:p>
            <a:pPr>
              <a:spcBef>
                <a:spcPct val="0"/>
              </a:spcBef>
              <a:buFontTx/>
              <a:buNone/>
              <a:defRPr/>
            </a:pPr>
            <a:fld id="{29DC1870-00BF-4AF3-8BE4-6EA2D75822D1}" type="slidenum">
              <a:rPr lang="ja-JP" altLang="en-US" smtClean="0">
                <a:solidFill>
                  <a:srgbClr val="000000"/>
                </a:solidFill>
              </a:rPr>
              <a:pPr>
                <a:spcBef>
                  <a:spcPct val="0"/>
                </a:spcBef>
                <a:buFontTx/>
                <a:buNone/>
                <a:defRPr/>
              </a:pPr>
              <a:t>‹#›</a:t>
            </a:fld>
            <a:endParaRPr lang="en-US" altLang="ja-JP" dirty="0">
              <a:solidFill>
                <a:srgbClr val="000000"/>
              </a:solidFill>
            </a:endParaRPr>
          </a:p>
        </p:txBody>
      </p:sp>
      <p:sp>
        <p:nvSpPr>
          <p:cNvPr id="1041" name="Freeform 17"/>
          <p:cNvSpPr>
            <a:spLocks/>
          </p:cNvSpPr>
          <p:nvPr/>
        </p:nvSpPr>
        <p:spPr bwMode="auto">
          <a:xfrm>
            <a:off x="301625" y="471488"/>
            <a:ext cx="5500688" cy="377825"/>
          </a:xfrm>
          <a:custGeom>
            <a:avLst/>
            <a:gdLst/>
            <a:ahLst/>
            <a:cxnLst>
              <a:cxn ang="0">
                <a:pos x="0" y="0"/>
              </a:cxn>
              <a:cxn ang="0">
                <a:pos x="462" y="576"/>
              </a:cxn>
              <a:cxn ang="0">
                <a:pos x="5161" y="576"/>
              </a:cxn>
            </a:cxnLst>
            <a:rect l="0" t="0" r="r" b="b"/>
            <a:pathLst>
              <a:path w="5161" h="576">
                <a:moveTo>
                  <a:pt x="0" y="0"/>
                </a:moveTo>
                <a:lnTo>
                  <a:pt x="462" y="576"/>
                </a:lnTo>
                <a:lnTo>
                  <a:pt x="5161" y="576"/>
                </a:lnTo>
              </a:path>
            </a:pathLst>
          </a:custGeom>
          <a:noFill/>
          <a:ln w="28575" cmpd="sng">
            <a:solidFill>
              <a:schemeClr val="hlink"/>
            </a:solidFill>
            <a:round/>
            <a:headEnd/>
            <a:tailEnd/>
          </a:ln>
          <a:effectLst/>
        </p:spPr>
        <p:txBody>
          <a:bodyPr/>
          <a:lstStyle/>
          <a:p>
            <a:pPr algn="ctr">
              <a:spcBef>
                <a:spcPct val="0"/>
              </a:spcBef>
              <a:buFontTx/>
              <a:buNone/>
              <a:defRPr/>
            </a:pPr>
            <a:endParaRPr lang="ja-JP" altLang="en-US" sz="2400">
              <a:solidFill>
                <a:srgbClr val="000000"/>
              </a:solidFill>
              <a:latin typeface="Times New Roman" charset="0"/>
            </a:endParaRPr>
          </a:p>
        </p:txBody>
      </p:sp>
      <p:grpSp>
        <p:nvGrpSpPr>
          <p:cNvPr id="1037" name="グループ化 32"/>
          <p:cNvGrpSpPr>
            <a:grpSpLocks/>
          </p:cNvGrpSpPr>
          <p:nvPr/>
        </p:nvGrpSpPr>
        <p:grpSpPr bwMode="auto">
          <a:xfrm>
            <a:off x="333375" y="214313"/>
            <a:ext cx="842963" cy="836612"/>
            <a:chOff x="530225" y="444500"/>
            <a:chExt cx="1489075" cy="1477963"/>
          </a:xfrm>
        </p:grpSpPr>
        <p:sp>
          <p:nvSpPr>
            <p:cNvPr id="3" name="AutoShape 14"/>
            <p:cNvSpPr>
              <a:spLocks noChangeArrowheads="1"/>
            </p:cNvSpPr>
            <p:nvPr/>
          </p:nvSpPr>
          <p:spPr bwMode="auto">
            <a:xfrm rot="13436319">
              <a:off x="530225" y="579115"/>
              <a:ext cx="1427381" cy="134334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grpSp>
          <p:nvGrpSpPr>
            <p:cNvPr id="1047" name="グループ化 31"/>
            <p:cNvGrpSpPr>
              <a:grpSpLocks/>
            </p:cNvGrpSpPr>
            <p:nvPr userDrawn="1"/>
          </p:nvGrpSpPr>
          <p:grpSpPr bwMode="auto">
            <a:xfrm>
              <a:off x="671513" y="444500"/>
              <a:ext cx="1347787" cy="1414463"/>
              <a:chOff x="671513" y="444500"/>
              <a:chExt cx="1347787" cy="1414463"/>
            </a:xfrm>
          </p:grpSpPr>
          <p:sp>
            <p:nvSpPr>
              <p:cNvPr id="1040" name="AutoShape 16"/>
              <p:cNvSpPr>
                <a:spLocks noChangeArrowheads="1"/>
              </p:cNvSpPr>
              <p:nvPr/>
            </p:nvSpPr>
            <p:spPr bwMode="auto">
              <a:xfrm rot="21310680">
                <a:off x="670439" y="444500"/>
                <a:ext cx="1348861" cy="1270432"/>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4" name="AutoShape 13"/>
              <p:cNvSpPr>
                <a:spLocks noChangeArrowheads="1"/>
              </p:cNvSpPr>
              <p:nvPr/>
            </p:nvSpPr>
            <p:spPr bwMode="auto">
              <a:xfrm rot="16200000">
                <a:off x="697032" y="541303"/>
                <a:ext cx="1295673" cy="1309599"/>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sp>
            <p:nvSpPr>
              <p:cNvPr id="5" name="AutoShape 18"/>
              <p:cNvSpPr>
                <a:spLocks noChangeArrowheads="1"/>
              </p:cNvSpPr>
              <p:nvPr/>
            </p:nvSpPr>
            <p:spPr bwMode="auto">
              <a:xfrm rot="8466482">
                <a:off x="712504" y="537047"/>
                <a:ext cx="1298382" cy="1320914"/>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grpSp>
      </p:grpSp>
      <p:cxnSp>
        <p:nvCxnSpPr>
          <p:cNvPr id="1038" name="直線コネクタ 18"/>
          <p:cNvCxnSpPr>
            <a:cxnSpLocks noChangeShapeType="1"/>
          </p:cNvCxnSpPr>
          <p:nvPr/>
        </p:nvCxnSpPr>
        <p:spPr bwMode="auto">
          <a:xfrm>
            <a:off x="630" y="129545"/>
            <a:ext cx="9143373" cy="0"/>
          </a:xfrm>
          <a:prstGeom prst="line">
            <a:avLst/>
          </a:prstGeom>
          <a:noFill/>
          <a:ln w="19050" algn="ctr">
            <a:solidFill>
              <a:schemeClr val="accent2"/>
            </a:solidFill>
            <a:round/>
            <a:headEnd/>
            <a:tailEnd/>
          </a:ln>
        </p:spPr>
      </p:cxnSp>
      <p:cxnSp>
        <p:nvCxnSpPr>
          <p:cNvPr id="1039" name="直線コネクタ 33"/>
          <p:cNvCxnSpPr>
            <a:cxnSpLocks noChangeShapeType="1"/>
          </p:cNvCxnSpPr>
          <p:nvPr userDrawn="1"/>
        </p:nvCxnSpPr>
        <p:spPr bwMode="auto">
          <a:xfrm>
            <a:off x="9525" y="6475413"/>
            <a:ext cx="9131299" cy="0"/>
          </a:xfrm>
          <a:prstGeom prst="line">
            <a:avLst/>
          </a:prstGeom>
          <a:noFill/>
          <a:ln w="19050" algn="ctr">
            <a:solidFill>
              <a:schemeClr val="accent2"/>
            </a:solidFill>
            <a:round/>
            <a:headEnd/>
            <a:tailEnd/>
          </a:ln>
        </p:spPr>
      </p:cxnSp>
      <p:sp>
        <p:nvSpPr>
          <p:cNvPr id="36" name="正方形/長方形 35"/>
          <p:cNvSpPr/>
          <p:nvPr userDrawn="1"/>
        </p:nvSpPr>
        <p:spPr bwMode="auto">
          <a:xfrm>
            <a:off x="-1035" y="5963366"/>
            <a:ext cx="9142896" cy="681038"/>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spcBef>
                <a:spcPct val="0"/>
              </a:spcBef>
              <a:buFontTx/>
              <a:buNone/>
              <a:defRPr/>
            </a:pPr>
            <a:endParaRPr lang="ja-JP" altLang="en-US" sz="2400">
              <a:solidFill>
                <a:srgbClr val="000000"/>
              </a:solidFill>
              <a:latin typeface="Times New Roman" charset="0"/>
            </a:endParaRPr>
          </a:p>
        </p:txBody>
      </p:sp>
      <p:cxnSp>
        <p:nvCxnSpPr>
          <p:cNvPr id="6" name="直線コネクタ 42"/>
          <p:cNvCxnSpPr>
            <a:cxnSpLocks noChangeShapeType="1"/>
          </p:cNvCxnSpPr>
          <p:nvPr userDrawn="1"/>
        </p:nvCxnSpPr>
        <p:spPr bwMode="auto">
          <a:xfrm>
            <a:off x="-234" y="6659009"/>
            <a:ext cx="9139564" cy="0"/>
          </a:xfrm>
          <a:prstGeom prst="line">
            <a:avLst/>
          </a:prstGeom>
          <a:noFill/>
          <a:ln w="19050" algn="ctr">
            <a:solidFill>
              <a:schemeClr val="accent2"/>
            </a:solidFill>
            <a:round/>
            <a:headEnd/>
            <a:tailEnd/>
          </a:ln>
        </p:spPr>
      </p:cxnSp>
      <p:sp>
        <p:nvSpPr>
          <p:cNvPr id="7" name="Rectangle 3"/>
          <p:cNvSpPr>
            <a:spLocks noGrp="1" noChangeArrowheads="1"/>
          </p:cNvSpPr>
          <p:nvPr>
            <p:ph type="body" idx="1"/>
          </p:nvPr>
        </p:nvSpPr>
        <p:spPr bwMode="auto">
          <a:xfrm>
            <a:off x="214313" y="1000125"/>
            <a:ext cx="8643937" cy="5500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cxnSp>
        <p:nvCxnSpPr>
          <p:cNvPr id="29" name="直線コネクタ 28"/>
          <p:cNvCxnSpPr/>
          <p:nvPr/>
        </p:nvCxnSpPr>
        <p:spPr bwMode="auto">
          <a:xfrm>
            <a:off x="787337" y="849313"/>
            <a:ext cx="7812000" cy="0"/>
          </a:xfrm>
          <a:prstGeom prst="line">
            <a:avLst/>
          </a:prstGeom>
          <a:solidFill>
            <a:srgbClr val="9999FF"/>
          </a:solidFill>
          <a:ln w="28575" cap="flat" cmpd="sng" algn="ctr">
            <a:solidFill>
              <a:schemeClr val="accent6">
                <a:lumMod val="20000"/>
                <a:lumOff val="80000"/>
              </a:schemeClr>
            </a:solidFill>
            <a:prstDash val="solid"/>
            <a:round/>
            <a:headEnd type="none" w="med" len="med"/>
            <a:tailEnd type="none" w="med" len="med"/>
          </a:ln>
          <a:effectLst/>
        </p:spPr>
      </p:cxnSp>
    </p:spTree>
    <p:extLst>
      <p:ext uri="{BB962C8B-B14F-4D97-AF65-F5344CB8AC3E}">
        <p14:creationId xmlns:p14="http://schemas.microsoft.com/office/powerpoint/2010/main" val="47479173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fontAlgn="base">
        <a:spcBef>
          <a:spcPct val="0"/>
        </a:spcBef>
        <a:spcAft>
          <a:spcPct val="0"/>
        </a:spcAft>
        <a:defRPr kumimoji="1" sz="3200">
          <a:solidFill>
            <a:schemeClr val="tx2"/>
          </a:solidFill>
          <a:latin typeface="+mj-lt"/>
          <a:ea typeface="+mj-ea"/>
          <a:cs typeface="+mj-cs"/>
        </a:defRPr>
      </a:lvl1pPr>
      <a:lvl2pPr algn="l" rtl="0" fontAlgn="base">
        <a:spcBef>
          <a:spcPct val="0"/>
        </a:spcBef>
        <a:spcAft>
          <a:spcPct val="0"/>
        </a:spcAft>
        <a:defRPr kumimoji="1" sz="2800">
          <a:solidFill>
            <a:schemeClr val="tx2"/>
          </a:solidFill>
          <a:latin typeface="Times New Roman" charset="0"/>
          <a:ea typeface="ＭＳ Ｐゴシック" charset="-128"/>
        </a:defRPr>
      </a:lvl2pPr>
      <a:lvl3pPr algn="l" rtl="0" fontAlgn="base">
        <a:spcBef>
          <a:spcPct val="0"/>
        </a:spcBef>
        <a:spcAft>
          <a:spcPct val="0"/>
        </a:spcAft>
        <a:defRPr kumimoji="1" sz="2800">
          <a:solidFill>
            <a:schemeClr val="tx2"/>
          </a:solidFill>
          <a:latin typeface="Times New Roman" charset="0"/>
          <a:ea typeface="ＭＳ Ｐゴシック" charset="-128"/>
        </a:defRPr>
      </a:lvl3pPr>
      <a:lvl4pPr algn="l" rtl="0" fontAlgn="base">
        <a:spcBef>
          <a:spcPct val="0"/>
        </a:spcBef>
        <a:spcAft>
          <a:spcPct val="0"/>
        </a:spcAft>
        <a:defRPr kumimoji="1" sz="2800">
          <a:solidFill>
            <a:schemeClr val="tx2"/>
          </a:solidFill>
          <a:latin typeface="Times New Roman" charset="0"/>
          <a:ea typeface="ＭＳ Ｐゴシック" charset="-128"/>
        </a:defRPr>
      </a:lvl4pPr>
      <a:lvl5pPr algn="l" rtl="0" fontAlgn="base">
        <a:spcBef>
          <a:spcPct val="0"/>
        </a:spcBef>
        <a:spcAft>
          <a:spcPct val="0"/>
        </a:spcAft>
        <a:defRPr kumimoji="1" sz="2800">
          <a:solidFill>
            <a:schemeClr val="tx2"/>
          </a:solidFill>
          <a:latin typeface="Times New Roman" charset="0"/>
          <a:ea typeface="ＭＳ Ｐゴシック" charset="-128"/>
        </a:defRPr>
      </a:lvl5pPr>
      <a:lvl6pPr marL="457200" algn="l" rtl="0" eaLnBrk="1" fontAlgn="base" hangingPunct="1">
        <a:spcBef>
          <a:spcPct val="0"/>
        </a:spcBef>
        <a:spcAft>
          <a:spcPct val="0"/>
        </a:spcAft>
        <a:defRPr kumimoji="1" sz="4000">
          <a:solidFill>
            <a:schemeClr val="tx2"/>
          </a:solidFill>
          <a:latin typeface="Times New Roman" charset="0"/>
          <a:ea typeface="ＭＳ Ｐゴシック" charset="-128"/>
        </a:defRPr>
      </a:lvl6pPr>
      <a:lvl7pPr marL="914400" algn="l" rtl="0" eaLnBrk="1" fontAlgn="base" hangingPunct="1">
        <a:spcBef>
          <a:spcPct val="0"/>
        </a:spcBef>
        <a:spcAft>
          <a:spcPct val="0"/>
        </a:spcAft>
        <a:defRPr kumimoji="1" sz="4000">
          <a:solidFill>
            <a:schemeClr val="tx2"/>
          </a:solidFill>
          <a:latin typeface="Times New Roman" charset="0"/>
          <a:ea typeface="ＭＳ Ｐゴシック" charset="-128"/>
        </a:defRPr>
      </a:lvl7pPr>
      <a:lvl8pPr marL="1371600" algn="l" rtl="0" eaLnBrk="1" fontAlgn="base" hangingPunct="1">
        <a:spcBef>
          <a:spcPct val="0"/>
        </a:spcBef>
        <a:spcAft>
          <a:spcPct val="0"/>
        </a:spcAft>
        <a:defRPr kumimoji="1" sz="4000">
          <a:solidFill>
            <a:schemeClr val="tx2"/>
          </a:solidFill>
          <a:latin typeface="Times New Roman" charset="0"/>
          <a:ea typeface="ＭＳ Ｐゴシック" charset="-128"/>
        </a:defRPr>
      </a:lvl8pPr>
      <a:lvl9pPr marL="1828800" algn="l" rtl="0" eaLnBrk="1" fontAlgn="base" hangingPunct="1">
        <a:spcBef>
          <a:spcPct val="0"/>
        </a:spcBef>
        <a:spcAft>
          <a:spcPct val="0"/>
        </a:spcAft>
        <a:defRPr kumimoji="1" sz="4000">
          <a:solidFill>
            <a:schemeClr val="tx2"/>
          </a:solidFill>
          <a:latin typeface="Times New Roman" charset="0"/>
          <a:ea typeface="ＭＳ Ｐゴシック" charset="-128"/>
        </a:defRPr>
      </a:lvl9pPr>
    </p:titleStyle>
    <p:bodyStyle>
      <a:lvl1pPr marL="342900" indent="-342900" algn="just" rtl="0" fontAlgn="base">
        <a:spcBef>
          <a:spcPct val="20000"/>
        </a:spcBef>
        <a:spcAft>
          <a:spcPct val="0"/>
        </a:spcAft>
        <a:buClr>
          <a:schemeClr val="accent2"/>
        </a:buClr>
        <a:buFont typeface="Times New Roman" pitchFamily="18" charset="0"/>
        <a:buChar char="ﻪ"/>
        <a:defRPr kumimoji="1" sz="2800">
          <a:solidFill>
            <a:schemeClr val="tx1"/>
          </a:solidFill>
          <a:latin typeface="+mn-lt"/>
          <a:ea typeface="+mn-ea"/>
          <a:cs typeface="+mn-cs"/>
        </a:defRPr>
      </a:lvl1pPr>
      <a:lvl2pPr marL="742950" indent="-285750" algn="just" rtl="0" fontAlgn="base">
        <a:spcBef>
          <a:spcPct val="20000"/>
        </a:spcBef>
        <a:spcAft>
          <a:spcPct val="0"/>
        </a:spcAft>
        <a:buClr>
          <a:srgbClr val="CCCCFF"/>
        </a:buClr>
        <a:buFont typeface="Times New Roman" pitchFamily="18" charset="0"/>
        <a:buChar char="ﻩ"/>
        <a:defRPr kumimoji="1" sz="2400">
          <a:solidFill>
            <a:schemeClr val="tx1"/>
          </a:solidFill>
          <a:latin typeface="+mn-lt"/>
          <a:ea typeface="+mn-ea"/>
        </a:defRPr>
      </a:lvl2pPr>
      <a:lvl3pPr marL="1143000" indent="-228600" algn="just" rtl="0" fontAlgn="base">
        <a:spcBef>
          <a:spcPct val="20000"/>
        </a:spcBef>
        <a:spcAft>
          <a:spcPct val="0"/>
        </a:spcAft>
        <a:buClr>
          <a:srgbClr val="9966FF"/>
        </a:buClr>
        <a:buFont typeface="Times New Roman" pitchFamily="18" charset="0"/>
        <a:buChar char="ﻯ"/>
        <a:defRPr kumimoji="1" sz="2000">
          <a:solidFill>
            <a:schemeClr val="tx1"/>
          </a:solidFill>
          <a:latin typeface="+mn-lt"/>
          <a:ea typeface="+mn-ea"/>
        </a:defRPr>
      </a:lvl3pPr>
      <a:lvl4pPr marL="1600200" indent="-228600" algn="just" rtl="0" fontAlgn="base">
        <a:spcBef>
          <a:spcPct val="20000"/>
        </a:spcBef>
        <a:spcAft>
          <a:spcPct val="0"/>
        </a:spcAft>
        <a:buClr>
          <a:srgbClr val="66CCFF"/>
        </a:buClr>
        <a:buFont typeface="Times New Roman" pitchFamily="18" charset="0"/>
        <a:buChar char="ﻳ"/>
        <a:defRPr kumimoji="1" sz="2000">
          <a:solidFill>
            <a:schemeClr val="tx1"/>
          </a:solidFill>
          <a:latin typeface="+mn-lt"/>
          <a:ea typeface="+mn-ea"/>
        </a:defRPr>
      </a:lvl4pPr>
      <a:lvl5pPr marL="2057400" indent="-228600" algn="just" rtl="0" fontAlgn="base">
        <a:spcBef>
          <a:spcPct val="20000"/>
        </a:spcBef>
        <a:spcAft>
          <a:spcPct val="0"/>
        </a:spcAft>
        <a:buClr>
          <a:srgbClr val="CC00CC"/>
        </a:buClr>
        <a:buFont typeface="Times New Roman" pitchFamily="18" charset="0"/>
        <a:buChar char="ﻬ"/>
        <a:defRPr kumimoji="1" sz="1800">
          <a:solidFill>
            <a:schemeClr val="tx1"/>
          </a:solidFill>
          <a:latin typeface="+mn-lt"/>
          <a:ea typeface="+mn-ea"/>
        </a:defRPr>
      </a:lvl5pPr>
      <a:lvl6pPr marL="25146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9" Type="http://schemas.openxmlformats.org/officeDocument/2006/relationships/image" Target="../media/image15.png"/><Relationship Id="rId20" Type="http://schemas.openxmlformats.org/officeDocument/2006/relationships/image" Target="../media/image26.png"/><Relationship Id="rId21" Type="http://schemas.openxmlformats.org/officeDocument/2006/relationships/image" Target="../media/image27.png"/><Relationship Id="rId22" Type="http://schemas.openxmlformats.org/officeDocument/2006/relationships/image" Target="../media/image28.png"/><Relationship Id="rId23" Type="http://schemas.openxmlformats.org/officeDocument/2006/relationships/image" Target="../media/image29.png"/><Relationship Id="rId24" Type="http://schemas.openxmlformats.org/officeDocument/2006/relationships/image" Target="../media/image30.png"/><Relationship Id="rId25" Type="http://schemas.openxmlformats.org/officeDocument/2006/relationships/image" Target="../media/image31.png"/><Relationship Id="rId26" Type="http://schemas.openxmlformats.org/officeDocument/2006/relationships/image" Target="../media/image32.png"/><Relationship Id="rId10" Type="http://schemas.openxmlformats.org/officeDocument/2006/relationships/image" Target="../media/image16.png"/><Relationship Id="rId11" Type="http://schemas.openxmlformats.org/officeDocument/2006/relationships/image" Target="../media/image17.png"/><Relationship Id="rId12" Type="http://schemas.openxmlformats.org/officeDocument/2006/relationships/image" Target="../media/image18.png"/><Relationship Id="rId13" Type="http://schemas.openxmlformats.org/officeDocument/2006/relationships/image" Target="../media/image19.png"/><Relationship Id="rId14" Type="http://schemas.openxmlformats.org/officeDocument/2006/relationships/image" Target="../media/image20.png"/><Relationship Id="rId15" Type="http://schemas.openxmlformats.org/officeDocument/2006/relationships/image" Target="../media/image21.png"/><Relationship Id="rId16" Type="http://schemas.openxmlformats.org/officeDocument/2006/relationships/image" Target="../media/image22.png"/><Relationship Id="rId17" Type="http://schemas.openxmlformats.org/officeDocument/2006/relationships/image" Target="../media/image23.png"/><Relationship Id="rId18" Type="http://schemas.openxmlformats.org/officeDocument/2006/relationships/image" Target="../media/image24.png"/><Relationship Id="rId19"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jpeg"/><Relationship Id="rId6" Type="http://schemas.openxmlformats.org/officeDocument/2006/relationships/image" Target="../media/image12.png"/><Relationship Id="rId7" Type="http://schemas.openxmlformats.org/officeDocument/2006/relationships/image" Target="../media/image13.jpeg"/><Relationship Id="rId8"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6.jpeg"/></Relationships>
</file>

<file path=ppt/slides/_rels/slide11.xml.rels><?xml version="1.0" encoding="UTF-8" standalone="yes"?>
<Relationships xmlns="http://schemas.openxmlformats.org/package/2006/relationships"><Relationship Id="rId3" Type="http://schemas.openxmlformats.org/officeDocument/2006/relationships/image" Target="../media/image37.emf"/><Relationship Id="rId4" Type="http://schemas.openxmlformats.org/officeDocument/2006/relationships/image" Target="../media/image38.em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g"/><Relationship Id="rId4" Type="http://schemas.openxmlformats.org/officeDocument/2006/relationships/image" Target="../media/image40.jpg"/><Relationship Id="rId1" Type="http://schemas.openxmlformats.org/officeDocument/2006/relationships/slideLayout" Target="../slideLayouts/slideLayout29.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29.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1" Type="http://schemas.openxmlformats.org/officeDocument/2006/relationships/slideLayout" Target="../slideLayouts/slideLayout29.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9.xml"/><Relationship Id="rId3" Type="http://schemas.openxmlformats.org/officeDocument/2006/relationships/image" Target="../media/image45.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0.xml"/><Relationship Id="rId3" Type="http://schemas.openxmlformats.org/officeDocument/2006/relationships/image" Target="../media/image46.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1.xml"/><Relationship Id="rId3" Type="http://schemas.openxmlformats.org/officeDocument/2006/relationships/image" Target="../media/image47.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2.xml"/><Relationship Id="rId3"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36.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4.xml"/><Relationship Id="rId3" Type="http://schemas.openxmlformats.org/officeDocument/2006/relationships/image" Target="../media/image5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5.xml"/><Relationship Id="rId3" Type="http://schemas.openxmlformats.org/officeDocument/2006/relationships/image" Target="../media/image5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32.pn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57.wmf"/><Relationship Id="rId1" Type="http://schemas.openxmlformats.org/officeDocument/2006/relationships/slideLayout" Target="../slideLayouts/slideLayout36.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54.png"/><Relationship Id="rId6" Type="http://schemas.openxmlformats.org/officeDocument/2006/relationships/image" Target="../media/image60.png"/><Relationship Id="rId1" Type="http://schemas.openxmlformats.org/officeDocument/2006/relationships/slideLayout" Target="../slideLayouts/slideLayout36.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1" Type="http://schemas.openxmlformats.org/officeDocument/2006/relationships/slideLayout" Target="../slideLayouts/slideLayout36.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4" Type="http://schemas.openxmlformats.org/officeDocument/2006/relationships/image" Target="../media/image62.jpe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chart" Target="../charts/chart3.xml"/></Relationships>
</file>

<file path=ppt/slides/_rels/slide41.xml.rels><?xml version="1.0" encoding="UTF-8" standalone="yes"?>
<Relationships xmlns="http://schemas.openxmlformats.org/package/2006/relationships"><Relationship Id="rId3" Type="http://schemas.openxmlformats.org/officeDocument/2006/relationships/image" Target="../media/image37.emf"/><Relationship Id="rId4" Type="http://schemas.openxmlformats.org/officeDocument/2006/relationships/image" Target="../media/image38.emf"/><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image" Target="../media/image64.wmf"/><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lang="en-US" altLang="ja-JP" sz="4400" dirty="0" smtClean="0">
                <a:latin typeface="HGP明朝E" pitchFamily="18" charset="-128"/>
                <a:ea typeface="HGP明朝E" pitchFamily="18" charset="-128"/>
              </a:rPr>
              <a:t>Open Source Software (OSS) </a:t>
            </a:r>
            <a:r>
              <a:rPr lang="ja-JP" altLang="en-US" sz="4400" dirty="0" smtClean="0">
                <a:latin typeface="HGP明朝E" pitchFamily="18" charset="-128"/>
                <a:ea typeface="HGP明朝E" pitchFamily="18" charset="-128"/>
              </a:rPr>
              <a:t>班の紹介</a:t>
            </a:r>
            <a:endParaRPr kumimoji="1" lang="ja-JP" altLang="en-US" sz="4400" dirty="0">
              <a:latin typeface="HGP明朝E" pitchFamily="18" charset="-128"/>
              <a:ea typeface="HGP明朝E" pitchFamily="18" charset="-128"/>
            </a:endParaRPr>
          </a:p>
        </p:txBody>
      </p:sp>
      <p:sp>
        <p:nvSpPr>
          <p:cNvPr id="3" name="サブタイトル 2"/>
          <p:cNvSpPr>
            <a:spLocks noGrp="1"/>
          </p:cNvSpPr>
          <p:nvPr>
            <p:ph type="subTitle" idx="1"/>
          </p:nvPr>
        </p:nvSpPr>
        <p:spPr>
          <a:xfrm>
            <a:off x="784225" y="3357562"/>
            <a:ext cx="5781675" cy="1643074"/>
          </a:xfrm>
        </p:spPr>
        <p:txBody>
          <a:bodyPr>
            <a:noAutofit/>
          </a:bodyPr>
          <a:lstStyle/>
          <a:p>
            <a:r>
              <a:rPr kumimoji="1" lang="en-US" altLang="ja-JP" dirty="0" smtClean="0"/>
              <a:t>2012/05/10 </a:t>
            </a:r>
            <a:endParaRPr kumimoji="1" lang="ja-JP"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メンバー紹介</a:t>
            </a:r>
            <a:endParaRPr kumimoji="1" lang="en-US" altLang="ja-JP" dirty="0" smtClean="0">
              <a:latin typeface="HGP明朝E" pitchFamily="18" charset="-128"/>
              <a:ea typeface="HGP明朝E" pitchFamily="18" charset="-128"/>
            </a:endParaRPr>
          </a:p>
          <a:p>
            <a:pPr lvl="4"/>
            <a:endParaRPr lang="en-US" altLang="ja-JP" dirty="0" smtClean="0">
              <a:latin typeface="HGP明朝E" pitchFamily="18" charset="-128"/>
              <a:ea typeface="HGP明朝E" pitchFamily="18" charset="-128"/>
            </a:endParaRPr>
          </a:p>
          <a:p>
            <a:r>
              <a:rPr lang="en-US" altLang="ja-JP" dirty="0" smtClean="0">
                <a:latin typeface="HGP明朝E" pitchFamily="18" charset="-128"/>
                <a:ea typeface="HGP明朝E" pitchFamily="18" charset="-128"/>
              </a:rPr>
              <a:t>OSS</a:t>
            </a:r>
            <a:r>
              <a:rPr lang="ja-JP" altLang="en-US" dirty="0" smtClean="0">
                <a:latin typeface="HGP明朝E" pitchFamily="18" charset="-128"/>
                <a:ea typeface="HGP明朝E" pitchFamily="18" charset="-128"/>
              </a:rPr>
              <a:t>班の野望</a:t>
            </a:r>
            <a:endParaRPr lang="en-US" altLang="ja-JP" dirty="0" smtClean="0">
              <a:latin typeface="HGP明朝E" pitchFamily="18" charset="-128"/>
              <a:ea typeface="HGP明朝E" pitchFamily="18" charset="-128"/>
            </a:endParaRPr>
          </a:p>
          <a:p>
            <a:pPr lvl="7"/>
            <a:endParaRPr kumimoji="1" lang="en-US" altLang="ja-JP" dirty="0" smtClean="0">
              <a:latin typeface="HGP明朝E" pitchFamily="18" charset="-128"/>
              <a:ea typeface="HGP明朝E" pitchFamily="18" charset="-128"/>
            </a:endParaRPr>
          </a:p>
          <a:p>
            <a:r>
              <a:rPr lang="ja-JP" altLang="en-US" dirty="0" smtClean="0">
                <a:latin typeface="HGP明朝E" pitchFamily="18" charset="-128"/>
                <a:ea typeface="HGP明朝E" pitchFamily="18" charset="-128"/>
              </a:rPr>
              <a:t>昨年度までの活動</a:t>
            </a:r>
            <a:endParaRPr lang="en-US" altLang="ja-JP" dirty="0" smtClean="0">
              <a:latin typeface="HGP明朝E" pitchFamily="18" charset="-128"/>
              <a:ea typeface="HGP明朝E" pitchFamily="18" charset="-128"/>
            </a:endParaRPr>
          </a:p>
          <a:p>
            <a:pPr lvl="6"/>
            <a:endParaRPr kumimoji="1" lang="en-US" altLang="ja-JP" dirty="0" smtClean="0">
              <a:latin typeface="HGP明朝E" pitchFamily="18" charset="-128"/>
              <a:ea typeface="HGP明朝E" pitchFamily="18" charset="-128"/>
            </a:endParaRPr>
          </a:p>
          <a:p>
            <a:r>
              <a:rPr lang="ja-JP" altLang="en-US" dirty="0" smtClean="0">
                <a:latin typeface="HGP明朝E" pitchFamily="18" charset="-128"/>
                <a:ea typeface="HGP明朝E" pitchFamily="18" charset="-128"/>
              </a:rPr>
              <a:t>現在取り組んでいる研究</a:t>
            </a:r>
            <a:endParaRPr lang="en-US" altLang="ja-JP" dirty="0" smtClean="0">
              <a:latin typeface="HGP明朝E" pitchFamily="18" charset="-128"/>
              <a:ea typeface="HGP明朝E" pitchFamily="18" charset="-128"/>
            </a:endParaRPr>
          </a:p>
          <a:p>
            <a:pPr lvl="7"/>
            <a:endParaRPr kumimoji="1" lang="en-US" altLang="ja-JP" dirty="0" smtClean="0">
              <a:latin typeface="HGP明朝E" pitchFamily="18" charset="-128"/>
              <a:ea typeface="HGP明朝E" pitchFamily="18" charset="-128"/>
            </a:endParaRPr>
          </a:p>
          <a:p>
            <a:r>
              <a:rPr lang="ja-JP" altLang="en-US" dirty="0" smtClean="0">
                <a:latin typeface="HGP明朝E" pitchFamily="18" charset="-128"/>
                <a:ea typeface="HGP明朝E" pitchFamily="18" charset="-128"/>
              </a:rPr>
              <a:t>今年度の活動</a:t>
            </a:r>
            <a:r>
              <a:rPr lang="en-US" altLang="ja-JP" dirty="0" smtClean="0">
                <a:latin typeface="HGP明朝E" pitchFamily="18" charset="-128"/>
                <a:ea typeface="HGP明朝E" pitchFamily="18" charset="-128"/>
              </a:rPr>
              <a:t>		</a:t>
            </a:r>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1</a:t>
            </a:fld>
            <a:r>
              <a:rPr lang="en-US" altLang="ja-JP" dirty="0" err="1" smtClean="0"/>
              <a:t>zzz</a:t>
            </a:r>
            <a:endParaRPr lang="en-US" altLang="ja-JP" dirty="0"/>
          </a:p>
        </p:txBody>
      </p:sp>
      <p:sp>
        <p:nvSpPr>
          <p:cNvPr id="6" name="タイトル 5"/>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目次</a:t>
            </a:r>
            <a:endParaRPr kumimoji="1" lang="ja-JP" altLang="en-US" dirty="0">
              <a:latin typeface="HGP明朝E" pitchFamily="18" charset="-128"/>
              <a:ea typeface="HGP明朝E" pitchFamily="18"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lang="ja-JP" altLang="en-US" sz="6600" dirty="0" smtClean="0">
                <a:latin typeface="HGP明朝E" pitchFamily="18" charset="-128"/>
                <a:ea typeface="HGP明朝E" pitchFamily="18" charset="-128"/>
              </a:rPr>
              <a:t>メンバー紹介</a:t>
            </a:r>
            <a:endParaRPr kumimoji="1" lang="ja-JP" altLang="en-US" sz="6600" dirty="0">
              <a:latin typeface="HGP明朝E" pitchFamily="18" charset="-128"/>
              <a:ea typeface="HGP明朝E" pitchFamily="18" charset="-128"/>
            </a:endParaRPr>
          </a:p>
        </p:txBody>
      </p:sp>
      <p:sp>
        <p:nvSpPr>
          <p:cNvPr id="3" name="サブタイトル 2"/>
          <p:cNvSpPr>
            <a:spLocks noGrp="1"/>
          </p:cNvSpPr>
          <p:nvPr>
            <p:ph type="subTitle" idx="1"/>
          </p:nvPr>
        </p:nvSpPr>
        <p:spPr>
          <a:xfrm>
            <a:off x="784225" y="3357562"/>
            <a:ext cx="5781675" cy="1643074"/>
          </a:xfrm>
        </p:spPr>
        <p:txBody>
          <a:bodyPr>
            <a:noAutofit/>
          </a:bodyPr>
          <a:lstStyle/>
          <a:p>
            <a:r>
              <a:rPr kumimoji="1" lang="en-US" altLang="ja-JP" dirty="0" smtClean="0"/>
              <a:t>2012/05/10 </a:t>
            </a:r>
            <a:endParaRPr kumimoji="1" lang="ja-JP"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ja-JP" altLang="en-US" dirty="0" smtClean="0">
                <a:latin typeface="HGP明朝E" pitchFamily="18" charset="-128"/>
                <a:ea typeface="HGP明朝E" pitchFamily="18" charset="-128"/>
              </a:rPr>
              <a:t>メンバー紹介</a:t>
            </a:r>
            <a:endParaRPr kumimoji="1" lang="ja-JP" altLang="en-US" dirty="0">
              <a:latin typeface="HGP明朝E" pitchFamily="18" charset="-128"/>
              <a:ea typeface="HGP明朝E" pitchFamily="18" charset="-128"/>
            </a:endParaRP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a:t>
            </a:fld>
            <a:endParaRPr lang="en-US" altLang="ja-JP" dirty="0"/>
          </a:p>
        </p:txBody>
      </p:sp>
      <p:sp>
        <p:nvSpPr>
          <p:cNvPr id="8" name="コンテンツ プレースホルダ 2"/>
          <p:cNvSpPr txBox="1">
            <a:spLocks/>
          </p:cNvSpPr>
          <p:nvPr/>
        </p:nvSpPr>
        <p:spPr bwMode="auto">
          <a:xfrm>
            <a:off x="317500" y="1071546"/>
            <a:ext cx="5910684"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Wingdings" pitchFamily="2" charset="2"/>
              <a:buChar char="n"/>
              <a:tabLst/>
              <a:defRPr/>
            </a:pP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スタッフ</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a:p>
            <a:pPr marL="800100" lvl="1" indent="-342900" eaLnBrk="0" hangingPunct="0">
              <a:buFont typeface="Wingdings" pitchFamily="2" charset="2"/>
              <a:buChar char="Ø"/>
              <a:defRPr/>
            </a:pP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先生</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a:p>
            <a:pPr marL="1200150" lvl="2" indent="-285750" eaLnBrk="0" hangingPunct="0">
              <a:buFont typeface="Arial" pitchFamily="34" charset="0"/>
              <a:buChar char="•"/>
              <a:defRPr/>
            </a:pPr>
            <a:r>
              <a:rPr lang="ja-JP" altLang="en-US" sz="2000" kern="0" dirty="0" smtClean="0">
                <a:latin typeface="+mn-lt"/>
                <a:ea typeface="+mn-ea"/>
              </a:rPr>
              <a:t>伊原 彰紀</a:t>
            </a:r>
            <a:r>
              <a:rPr kumimoji="1" lang="ja-JP" altLang="en-US" sz="2000" b="0" i="0" u="none" strike="noStrike" kern="0" cap="none" spc="0" normalizeH="0" baseline="0" noProof="0" dirty="0" smtClean="0">
                <a:ln>
                  <a:noFill/>
                </a:ln>
                <a:solidFill>
                  <a:schemeClr val="tx1"/>
                </a:solidFill>
                <a:effectLst/>
                <a:uLnTx/>
                <a:uFillTx/>
                <a:latin typeface="+mn-lt"/>
                <a:ea typeface="+mn-ea"/>
              </a:rPr>
              <a:t> 先生</a:t>
            </a:r>
            <a:endParaRPr kumimoji="1" lang="en-US" altLang="ja-JP" sz="2000" b="0" i="0" u="none" strike="noStrike" kern="0" cap="none" spc="0" normalizeH="0" baseline="0" noProof="0" dirty="0" smtClean="0">
              <a:ln>
                <a:noFill/>
              </a:ln>
              <a:solidFill>
                <a:schemeClr val="tx1"/>
              </a:solidFill>
              <a:effectLst/>
              <a:uLnTx/>
              <a:uFillTx/>
              <a:latin typeface="+mn-lt"/>
              <a:ea typeface="+mn-ea"/>
            </a:endParaRPr>
          </a:p>
          <a:p>
            <a:pPr marL="800100" lvl="1" indent="-342900" eaLnBrk="0" hangingPunct="0">
              <a:buFont typeface="Wingdings" pitchFamily="2" charset="2"/>
              <a:buChar char="Ø"/>
              <a:defRPr/>
            </a:pP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マスター</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a:p>
            <a:pPr marL="1200150" lvl="2" indent="-285750" eaLnBrk="0" hangingPunct="0">
              <a:buFont typeface="Arial" pitchFamily="34" charset="0"/>
              <a:buChar char="•"/>
              <a:defRPr/>
            </a:pPr>
            <a:r>
              <a:rPr kumimoji="1" lang="en-US" altLang="ja-JP" sz="2000" b="0" i="0" u="none" strike="noStrike" kern="0" cap="none" spc="0" normalizeH="0" baseline="0" noProof="0" dirty="0" smtClean="0">
                <a:ln>
                  <a:noFill/>
                </a:ln>
                <a:solidFill>
                  <a:schemeClr val="tx1"/>
                </a:solidFill>
                <a:effectLst/>
                <a:uLnTx/>
                <a:uFillTx/>
                <a:latin typeface="+mn-lt"/>
                <a:ea typeface="+mn-ea"/>
              </a:rPr>
              <a:t>M</a:t>
            </a:r>
            <a:r>
              <a:rPr kumimoji="1" lang="ja-JP" altLang="en-US" sz="2000" b="0" i="0" u="none" strike="noStrike" kern="0" cap="none" spc="0" normalizeH="0" baseline="0" noProof="0" dirty="0" smtClean="0">
                <a:ln>
                  <a:noFill/>
                </a:ln>
                <a:solidFill>
                  <a:schemeClr val="tx1"/>
                </a:solidFill>
                <a:effectLst/>
                <a:uLnTx/>
                <a:uFillTx/>
                <a:latin typeface="+mn-lt"/>
                <a:ea typeface="+mn-ea"/>
              </a:rPr>
              <a:t>２</a:t>
            </a:r>
            <a:r>
              <a:rPr lang="en-US" altLang="ja-JP" sz="2000" kern="0" dirty="0">
                <a:latin typeface="+mn-lt"/>
                <a:ea typeface="+mn-ea"/>
              </a:rPr>
              <a:t> </a:t>
            </a:r>
            <a:r>
              <a:rPr lang="en-US" altLang="ja-JP" sz="2000" kern="0" dirty="0" err="1" smtClean="0">
                <a:latin typeface="+mn-lt"/>
                <a:ea typeface="+mn-ea"/>
              </a:rPr>
              <a:t>Passakorn</a:t>
            </a:r>
            <a:r>
              <a:rPr lang="en-US" altLang="ja-JP" sz="2000" kern="0" dirty="0" smtClean="0">
                <a:latin typeface="+mn-lt"/>
                <a:ea typeface="+mn-ea"/>
              </a:rPr>
              <a:t> </a:t>
            </a:r>
            <a:r>
              <a:rPr lang="en-US" altLang="ja-JP" sz="2000" kern="0" dirty="0" err="1" smtClean="0">
                <a:latin typeface="+mn-lt"/>
                <a:ea typeface="+mn-ea"/>
              </a:rPr>
              <a:t>Phannachitta</a:t>
            </a:r>
            <a:endParaRPr kumimoji="1" lang="en-US" altLang="ja-JP" sz="2000" b="0" i="0" u="none" strike="noStrike" kern="0" cap="none" spc="0" normalizeH="0" baseline="0" noProof="0" dirty="0" smtClean="0">
              <a:ln>
                <a:noFill/>
              </a:ln>
              <a:solidFill>
                <a:schemeClr val="tx1"/>
              </a:solidFill>
              <a:effectLst/>
              <a:uLnTx/>
              <a:uFillTx/>
              <a:latin typeface="+mn-lt"/>
              <a:ea typeface="+mn-ea"/>
            </a:endParaRPr>
          </a:p>
          <a:p>
            <a:pPr marL="1200150" lvl="2" indent="-285750" eaLnBrk="0" hangingPunct="0">
              <a:buFont typeface="Arial" pitchFamily="34" charset="0"/>
              <a:buChar char="•"/>
              <a:defRPr/>
            </a:pPr>
            <a:r>
              <a:rPr kumimoji="1" lang="en-US" altLang="ja-JP" sz="2000" b="0" i="0" u="none" strike="noStrike" kern="0" cap="none" spc="0" normalizeH="0" baseline="0" noProof="0" dirty="0" smtClean="0">
                <a:ln>
                  <a:noFill/>
                </a:ln>
                <a:solidFill>
                  <a:schemeClr val="tx1"/>
                </a:solidFill>
                <a:effectLst/>
                <a:uLnTx/>
                <a:uFillTx/>
                <a:latin typeface="+mn-lt"/>
                <a:ea typeface="+mn-ea"/>
              </a:rPr>
              <a:t>M</a:t>
            </a:r>
            <a:r>
              <a:rPr kumimoji="1" lang="ja-JP" altLang="en-US" sz="2000" b="0" i="0" u="none" strike="noStrike" kern="0" cap="none" spc="0" normalizeH="0" baseline="0" noProof="0" dirty="0" smtClean="0">
                <a:ln>
                  <a:noFill/>
                </a:ln>
                <a:solidFill>
                  <a:schemeClr val="tx1"/>
                </a:solidFill>
                <a:effectLst/>
                <a:uLnTx/>
                <a:uFillTx/>
                <a:latin typeface="+mn-lt"/>
                <a:ea typeface="+mn-ea"/>
              </a:rPr>
              <a:t>２</a:t>
            </a:r>
            <a:r>
              <a:rPr kumimoji="1" lang="en-US" altLang="ja-JP" sz="2000" b="0" i="0" u="none" strike="noStrike" kern="0" cap="none" spc="0" normalizeH="0" noProof="0" dirty="0" smtClean="0">
                <a:ln>
                  <a:noFill/>
                </a:ln>
                <a:solidFill>
                  <a:schemeClr val="tx1"/>
                </a:solidFill>
                <a:effectLst/>
                <a:uLnTx/>
                <a:uFillTx/>
                <a:latin typeface="+mn-lt"/>
                <a:ea typeface="+mn-ea"/>
              </a:rPr>
              <a:t> </a:t>
            </a:r>
            <a:r>
              <a:rPr lang="ja-JP" altLang="en-US" sz="2000" kern="0" dirty="0" smtClean="0">
                <a:latin typeface="+mn-lt"/>
                <a:ea typeface="+mn-ea"/>
              </a:rPr>
              <a:t>津田 裕司</a:t>
            </a:r>
            <a:endParaRPr lang="en-US" altLang="ja-JP" sz="2000" kern="0" dirty="0" smtClean="0">
              <a:latin typeface="+mn-lt"/>
              <a:ea typeface="+mn-ea"/>
            </a:endParaRPr>
          </a:p>
          <a:p>
            <a:pPr marL="800100" lvl="1" indent="-342900" eaLnBrk="0" hangingPunct="0">
              <a:buFont typeface="Wingdings" pitchFamily="2" charset="2"/>
              <a:buChar char="Ø"/>
              <a:defRPr/>
            </a:pPr>
            <a:r>
              <a:rPr lang="en-US" altLang="ja-JP" sz="2000" kern="0" dirty="0" smtClean="0">
                <a:latin typeface="+mn-lt"/>
                <a:ea typeface="+mn-ea"/>
              </a:rPr>
              <a:t>10</a:t>
            </a:r>
            <a:r>
              <a:rPr lang="ja-JP" altLang="en-US" sz="2000" kern="0" dirty="0" smtClean="0">
                <a:latin typeface="+mn-lt"/>
                <a:ea typeface="+mn-ea"/>
              </a:rPr>
              <a:t>月入学予定</a:t>
            </a:r>
            <a:endParaRPr lang="en-US" altLang="ja-JP" sz="2000" kern="0" dirty="0" smtClean="0">
              <a:latin typeface="+mn-lt"/>
              <a:ea typeface="+mn-ea"/>
            </a:endParaRPr>
          </a:p>
          <a:p>
            <a:pPr marL="1257300" lvl="2" indent="-342900" eaLnBrk="0" hangingPunct="0">
              <a:buFont typeface="Arial" pitchFamily="34" charset="0"/>
              <a:buChar char="•"/>
              <a:defRPr/>
            </a:pPr>
            <a:r>
              <a:rPr lang="en-US" altLang="ja-JP" sz="2000" kern="0" dirty="0" err="1">
                <a:latin typeface="+mn-lt"/>
                <a:ea typeface="+mn-ea"/>
              </a:rPr>
              <a:t>Anakorn</a:t>
            </a:r>
            <a:r>
              <a:rPr lang="en-US" altLang="ja-JP" sz="2000" kern="0" dirty="0">
                <a:latin typeface="+mn-lt"/>
                <a:ea typeface="+mn-ea"/>
              </a:rPr>
              <a:t> </a:t>
            </a:r>
            <a:r>
              <a:rPr lang="en-US" altLang="ja-JP" sz="2000" kern="0" dirty="0" err="1">
                <a:latin typeface="+mn-lt"/>
                <a:ea typeface="+mn-ea"/>
              </a:rPr>
              <a:t>Jongyindee</a:t>
            </a:r>
            <a:endParaRPr lang="en-US" altLang="ja-JP" sz="2000" kern="0" dirty="0" smtClean="0">
              <a:latin typeface="+mn-lt"/>
              <a:ea typeface="+mn-ea"/>
            </a:endParaRPr>
          </a:p>
          <a:p>
            <a:pPr marL="1200150" lvl="2" indent="-285750" eaLnBrk="0" hangingPunct="0">
              <a:buFont typeface="Arial" pitchFamily="34" charset="0"/>
              <a:buChar char="•"/>
              <a:defRPr/>
            </a:pPr>
            <a:r>
              <a:rPr lang="en-US" altLang="ja-JP" sz="2000" kern="0" dirty="0" err="1" smtClean="0"/>
              <a:t>Chakkrit</a:t>
            </a:r>
            <a:r>
              <a:rPr lang="en-US" altLang="ja-JP" sz="2000" kern="0" dirty="0" smtClean="0"/>
              <a:t> </a:t>
            </a:r>
            <a:r>
              <a:rPr lang="en-US" altLang="ja-JP" sz="2000" kern="0" dirty="0" err="1" smtClean="0">
                <a:latin typeface="+mn-lt"/>
                <a:ea typeface="+mn-ea"/>
              </a:rPr>
              <a:t>Tantithamthavorn</a:t>
            </a:r>
            <a:endParaRPr lang="en-US" altLang="ja-JP" sz="2000" kern="0" dirty="0" smtClean="0">
              <a:latin typeface="+mn-lt"/>
              <a:ea typeface="+mn-ea"/>
            </a:endParaRPr>
          </a:p>
          <a:p>
            <a:pPr marL="285750" indent="-285750" eaLnBrk="0" hangingPunct="0">
              <a:buFont typeface="Wingdings" pitchFamily="2" charset="2"/>
              <a:buChar char="n"/>
              <a:defRPr/>
            </a:pPr>
            <a:r>
              <a:rPr lang="ja-JP" altLang="en-US" sz="2000" kern="0" dirty="0" smtClean="0">
                <a:latin typeface="+mn-lt"/>
                <a:ea typeface="+mn-ea"/>
              </a:rPr>
              <a:t>共同研究先</a:t>
            </a:r>
            <a:endParaRPr lang="en-US" altLang="ja-JP" sz="2000" kern="0" dirty="0" smtClean="0">
              <a:latin typeface="+mn-lt"/>
              <a:ea typeface="+mn-ea"/>
            </a:endParaRPr>
          </a:p>
          <a:p>
            <a:pPr marL="742950" lvl="1" indent="-285750" eaLnBrk="0" hangingPunct="0">
              <a:buFont typeface="Wingdings" pitchFamily="2" charset="2"/>
              <a:buChar char="Ø"/>
              <a:defRPr/>
            </a:pPr>
            <a:r>
              <a:rPr lang="en-US" altLang="ja-JP" sz="2000" kern="0" dirty="0" smtClean="0">
                <a:latin typeface="+mn-lt"/>
                <a:ea typeface="+mn-ea"/>
              </a:rPr>
              <a:t>Queen’s University</a:t>
            </a:r>
          </a:p>
          <a:p>
            <a:pPr marL="742950" lvl="1" indent="-285750" eaLnBrk="0" hangingPunct="0">
              <a:buFont typeface="Wingdings" pitchFamily="2" charset="2"/>
              <a:buChar char="Ø"/>
              <a:defRPr/>
            </a:pPr>
            <a:r>
              <a:rPr lang="ja-JP" altLang="en-US" sz="2000" kern="0" dirty="0" smtClean="0">
                <a:latin typeface="+mn-lt"/>
                <a:ea typeface="+mn-ea"/>
              </a:rPr>
              <a:t>和歌山大学（大平雅雄先生）</a:t>
            </a:r>
            <a:endParaRPr lang="en-US" altLang="ja-JP" sz="2000" kern="0" dirty="0" smtClean="0">
              <a:latin typeface="+mn-lt"/>
              <a:ea typeface="+mn-ea"/>
            </a:endParaRPr>
          </a:p>
          <a:p>
            <a:pPr marL="742950" lvl="1" indent="-285750" eaLnBrk="0" hangingPunct="0">
              <a:buFont typeface="Wingdings" pitchFamily="2" charset="2"/>
              <a:buChar char="Ø"/>
              <a:defRPr/>
            </a:pPr>
            <a:r>
              <a:rPr lang="ja-JP" altLang="en-US" sz="2000" kern="0" dirty="0">
                <a:latin typeface="+mn-lt"/>
                <a:ea typeface="+mn-ea"/>
              </a:rPr>
              <a:t>九州</a:t>
            </a:r>
            <a:r>
              <a:rPr lang="ja-JP" altLang="en-US" sz="2000" kern="0" dirty="0" smtClean="0">
                <a:latin typeface="+mn-lt"/>
                <a:ea typeface="+mn-ea"/>
              </a:rPr>
              <a:t>大学（亀井靖高先生）</a:t>
            </a:r>
            <a:endParaRPr lang="en-US" altLang="ja-JP" sz="2000" kern="0" dirty="0" smtClean="0">
              <a:latin typeface="+mn-lt"/>
              <a:ea typeface="+mn-ea"/>
            </a:endParaRPr>
          </a:p>
          <a:p>
            <a:pPr marL="742950" lvl="1" indent="-285750" eaLnBrk="0" hangingPunct="0">
              <a:buFont typeface="Wingdings" pitchFamily="2" charset="2"/>
              <a:buChar char="Ø"/>
              <a:defRPr/>
            </a:pPr>
            <a:r>
              <a:rPr lang="en-US" altLang="ja-JP" sz="2000" kern="0" dirty="0" smtClean="0">
                <a:latin typeface="+mn-lt"/>
                <a:ea typeface="+mn-ea"/>
              </a:rPr>
              <a:t>OpenOffice.org</a:t>
            </a:r>
          </a:p>
          <a:p>
            <a:pPr marL="742950" lvl="1" indent="-285750" eaLnBrk="0" hangingPunct="0">
              <a:buFont typeface="Wingdings" pitchFamily="2" charset="2"/>
              <a:buChar char="Ø"/>
              <a:defRPr/>
            </a:pPr>
            <a:r>
              <a:rPr lang="en-US" altLang="ja-JP" sz="2000" kern="0" dirty="0" smtClean="0">
                <a:latin typeface="+mn-lt"/>
                <a:ea typeface="+mn-ea"/>
              </a:rPr>
              <a:t>Mozilla Japan</a:t>
            </a:r>
          </a:p>
          <a:p>
            <a:pPr marL="285750" indent="-285750" eaLnBrk="0" hangingPunct="0">
              <a:buFont typeface="Wingdings" pitchFamily="2" charset="2"/>
              <a:buChar char="n"/>
              <a:defRPr/>
            </a:pPr>
            <a:endParaRPr lang="en-US" altLang="ja-JP" sz="2000" kern="0" dirty="0" smtClean="0">
              <a:latin typeface="+mn-lt"/>
              <a:ea typeface="+mn-ea"/>
            </a:endParaRPr>
          </a:p>
        </p:txBody>
      </p:sp>
      <p:pic>
        <p:nvPicPr>
          <p:cNvPr id="1030" name="Picture 6" descr="http://a7.sphotos.ak.fbcdn.net/hphotos-ak-snc6/227206_10150188764833891_598478890_7100924_475212_n.jpg"/>
          <p:cNvPicPr>
            <a:picLocks noChangeAspect="1" noChangeArrowheads="1"/>
          </p:cNvPicPr>
          <p:nvPr/>
        </p:nvPicPr>
        <p:blipFill rotWithShape="1">
          <a:blip r:embed="rId3">
            <a:extLst>
              <a:ext uri="{28A0092B-C50C-407E-A947-70E740481C1C}">
                <a14:useLocalDpi xmlns:a14="http://schemas.microsoft.com/office/drawing/2010/main" val="0"/>
              </a:ext>
            </a:extLst>
          </a:blip>
          <a:srcRect l="62482" t="22336" r="16329" b="25632"/>
          <a:stretch/>
        </p:blipFill>
        <p:spPr bwMode="auto">
          <a:xfrm>
            <a:off x="5605308" y="2996952"/>
            <a:ext cx="800404" cy="13102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2" name="Picture 8" descr="http://a1.sphotos.ak.fbcdn.net/hphotos-ak-snc6/207573_10150151474358891_598478890_6765541_3872607_n.jpg"/>
          <p:cNvPicPr>
            <a:picLocks noChangeAspect="1" noChangeArrowheads="1"/>
          </p:cNvPicPr>
          <p:nvPr/>
        </p:nvPicPr>
        <p:blipFill rotWithShape="1">
          <a:blip r:embed="rId4">
            <a:extLst>
              <a:ext uri="{28A0092B-C50C-407E-A947-70E740481C1C}">
                <a14:useLocalDpi xmlns:a14="http://schemas.microsoft.com/office/drawing/2010/main" val="0"/>
              </a:ext>
            </a:extLst>
          </a:blip>
          <a:srcRect l="39548" t="31907" r="48046" b="39435"/>
          <a:stretch/>
        </p:blipFill>
        <p:spPr bwMode="auto">
          <a:xfrm>
            <a:off x="7665874" y="1380770"/>
            <a:ext cx="850796" cy="13102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5" name="Picture 8" descr="http://a1.sphotos.ak.fbcdn.net/hphotos-ak-snc6/207573_10150151474358891_598478890_6765541_3872607_n.jpg"/>
          <p:cNvPicPr>
            <a:picLocks noChangeAspect="1" noChangeArrowheads="1"/>
          </p:cNvPicPr>
          <p:nvPr/>
        </p:nvPicPr>
        <p:blipFill rotWithShape="1">
          <a:blip r:embed="rId4">
            <a:extLst>
              <a:ext uri="{28A0092B-C50C-407E-A947-70E740481C1C}">
                <a14:useLocalDpi xmlns:a14="http://schemas.microsoft.com/office/drawing/2010/main" val="0"/>
              </a:ext>
            </a:extLst>
          </a:blip>
          <a:srcRect l="67369" t="30092" r="20226" b="41249"/>
          <a:stretch/>
        </p:blipFill>
        <p:spPr bwMode="auto">
          <a:xfrm>
            <a:off x="6642182" y="2996952"/>
            <a:ext cx="850796" cy="13102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4" name="Picture 10" descr="http://a1.sphotos.ak.fbcdn.net/hphotos-ak-prn1/533156_361804477211858_100001469268332_1011477_1806736106_n.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8848" t="16261" r="16841" b="33817"/>
          <a:stretch/>
        </p:blipFill>
        <p:spPr bwMode="auto">
          <a:xfrm>
            <a:off x="5580112" y="1380770"/>
            <a:ext cx="850796" cy="13102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36" name="Picture 12" descr="http://a5.sphotos.ak.fbcdn.net/hphotos-ak-ash3/560640_10150802837610513_697155512_9756855_472070199_n.jpg"/>
          <p:cNvPicPr>
            <a:picLocks noChangeAspect="1" noChangeArrowheads="1"/>
          </p:cNvPicPr>
          <p:nvPr/>
        </p:nvPicPr>
        <p:blipFill rotWithShape="1">
          <a:blip r:embed="rId6">
            <a:extLst>
              <a:ext uri="{28A0092B-C50C-407E-A947-70E740481C1C}">
                <a14:useLocalDpi xmlns:a14="http://schemas.microsoft.com/office/drawing/2010/main" val="0"/>
              </a:ext>
            </a:extLst>
          </a:blip>
          <a:srcRect l="67244" r="4427" b="55441"/>
          <a:stretch/>
        </p:blipFill>
        <p:spPr bwMode="auto">
          <a:xfrm>
            <a:off x="6620562" y="1380770"/>
            <a:ext cx="833036" cy="13102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9" descr="\\selandisk-t\disk1\mmraid_backup\HOME\写真\200809_研究室旅行＠沖縄\yuichiro-y\20080919\DSC_6503.JPG"/>
          <p:cNvPicPr>
            <a:picLocks noChangeAspect="1" noChangeArrowheads="1"/>
          </p:cNvPicPr>
          <p:nvPr/>
        </p:nvPicPr>
        <p:blipFill rotWithShape="1">
          <a:blip r:embed="rId7" cstate="print"/>
          <a:srcRect l="74793" t="28620" r="6444" b="26511"/>
          <a:stretch/>
        </p:blipFill>
        <p:spPr bwMode="auto">
          <a:xfrm>
            <a:off x="5605308" y="4509120"/>
            <a:ext cx="825600" cy="1346820"/>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6" name="Picture 2" descr="http://a5.sphotos.ak.fbcdn.net/hphotos-ak-snc7/321508_2242401974711_1087923037_31964612_347558636_n.jpg"/>
          <p:cNvPicPr>
            <a:picLocks noChangeAspect="1" noChangeArrowheads="1"/>
          </p:cNvPicPr>
          <p:nvPr/>
        </p:nvPicPr>
        <p:blipFill rotWithShape="1">
          <a:blip r:embed="rId8">
            <a:extLst>
              <a:ext uri="{28A0092B-C50C-407E-A947-70E740481C1C}">
                <a14:useLocalDpi xmlns:a14="http://schemas.microsoft.com/office/drawing/2010/main" val="0"/>
              </a:ext>
            </a:extLst>
          </a:blip>
          <a:srcRect l="15170" r="64107" b="50000"/>
          <a:stretch/>
        </p:blipFill>
        <p:spPr bwMode="auto">
          <a:xfrm>
            <a:off x="6642182" y="4565460"/>
            <a:ext cx="850796" cy="13684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lang="en-US" altLang="ja-JP" sz="6600" dirty="0" smtClean="0">
                <a:latin typeface="HGP明朝E" pitchFamily="18" charset="-128"/>
                <a:ea typeface="HGP明朝E" pitchFamily="18" charset="-128"/>
              </a:rPr>
              <a:t>OSS</a:t>
            </a:r>
            <a:r>
              <a:rPr lang="ja-JP" altLang="en-US" sz="6600" dirty="0" smtClean="0">
                <a:latin typeface="HGP明朝E" pitchFamily="18" charset="-128"/>
                <a:ea typeface="HGP明朝E" pitchFamily="18" charset="-128"/>
              </a:rPr>
              <a:t>班の野望</a:t>
            </a:r>
            <a:endParaRPr kumimoji="1" lang="ja-JP" altLang="en-US" sz="6600" dirty="0">
              <a:latin typeface="HGP明朝E" pitchFamily="18" charset="-128"/>
              <a:ea typeface="HGP明朝E" pitchFamily="18" charset="-128"/>
            </a:endParaRPr>
          </a:p>
        </p:txBody>
      </p:sp>
      <p:sp>
        <p:nvSpPr>
          <p:cNvPr id="3" name="サブタイトル 2"/>
          <p:cNvSpPr>
            <a:spLocks noGrp="1"/>
          </p:cNvSpPr>
          <p:nvPr>
            <p:ph type="subTitle" idx="1"/>
          </p:nvPr>
        </p:nvSpPr>
        <p:spPr>
          <a:xfrm>
            <a:off x="784225" y="3357562"/>
            <a:ext cx="5781675" cy="1643074"/>
          </a:xfrm>
        </p:spPr>
        <p:txBody>
          <a:bodyPr>
            <a:noAutofit/>
          </a:bodyPr>
          <a:lstStyle/>
          <a:p>
            <a:r>
              <a:rPr kumimoji="1" lang="en-US" altLang="ja-JP" dirty="0" smtClean="0"/>
              <a:t>2012/05/10 </a:t>
            </a:r>
            <a:endParaRPr kumimoji="1" lang="ja-JP"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kumimoji="1" lang="ja-JP" altLang="en-US" dirty="0" smtClean="0"/>
              <a:t>班の野望</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pPr>
              <a:defRPr/>
            </a:pPr>
            <a:fld id="{5D4AC92C-5207-4EC4-B15C-EE8DBEE15E65}" type="slidenum">
              <a:rPr lang="en-US" altLang="ja-JP" smtClean="0"/>
              <a:pPr>
                <a:defRPr/>
              </a:pPr>
              <a:t>5</a:t>
            </a:fld>
            <a:endParaRPr lang="en-US" altLang="ja-JP" dirty="0"/>
          </a:p>
        </p:txBody>
      </p:sp>
      <p:grpSp>
        <p:nvGrpSpPr>
          <p:cNvPr id="5" name="グループ化 93"/>
          <p:cNvGrpSpPr>
            <a:grpSpLocks/>
          </p:cNvGrpSpPr>
          <p:nvPr/>
        </p:nvGrpSpPr>
        <p:grpSpPr bwMode="auto">
          <a:xfrm>
            <a:off x="553630" y="1556792"/>
            <a:ext cx="7930376" cy="3574554"/>
            <a:chOff x="-185598" y="1149848"/>
            <a:chExt cx="7302352" cy="3291658"/>
          </a:xfrm>
        </p:grpSpPr>
        <p:grpSp>
          <p:nvGrpSpPr>
            <p:cNvPr id="6" name="グループ化 62"/>
            <p:cNvGrpSpPr>
              <a:grpSpLocks/>
            </p:cNvGrpSpPr>
            <p:nvPr/>
          </p:nvGrpSpPr>
          <p:grpSpPr bwMode="auto">
            <a:xfrm>
              <a:off x="1881405" y="1677744"/>
              <a:ext cx="2715735" cy="2339898"/>
              <a:chOff x="1808253" y="1893010"/>
              <a:chExt cx="2715735" cy="2339898"/>
            </a:xfrm>
          </p:grpSpPr>
          <p:pic>
            <p:nvPicPr>
              <p:cNvPr id="34" name="Picture 21" descr="C:\Users\akinori-i.crow\Desktop\OSSポスター\画像\MC90043806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8862" y="2057782"/>
                <a:ext cx="2175126" cy="2175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正方形/長方形 34"/>
              <p:cNvSpPr/>
              <p:nvPr/>
            </p:nvSpPr>
            <p:spPr bwMode="auto">
              <a:xfrm>
                <a:off x="1808253" y="1893010"/>
                <a:ext cx="170102" cy="425128"/>
              </a:xfrm>
              <a:prstGeom prst="rect">
                <a:avLst/>
              </a:prstGeom>
              <a:solidFill>
                <a:srgbClr val="FFFFFF">
                  <a:alpha val="50196"/>
                </a:srgbClr>
              </a:solidFill>
              <a:ln w="9525" cap="flat" cmpd="sng" algn="ctr">
                <a:noFill/>
                <a:prstDash val="solid"/>
                <a:round/>
                <a:headEnd type="none" w="med" len="med"/>
                <a:tailEnd type="none" w="med" len="med"/>
              </a:ln>
              <a:effectLst/>
            </p:spPr>
            <p:txBody>
              <a:bodyPr wrap="none">
                <a:spAutoFit/>
              </a:bodyPr>
              <a:lstStyle/>
              <a:p>
                <a:pPr>
                  <a:buClr>
                    <a:srgbClr val="CC0000"/>
                  </a:buClr>
                  <a:buFont typeface="Wingdings" pitchFamily="2" charset="2"/>
                  <a:buNone/>
                  <a:defRPr/>
                </a:pPr>
                <a:endParaRPr lang="ja-JP" altLang="en-US" sz="2400" i="0" u="none" kern="0">
                  <a:solidFill>
                    <a:srgbClr val="000000"/>
                  </a:solidFill>
                </a:endParaRPr>
              </a:p>
            </p:txBody>
          </p:sp>
        </p:grpSp>
        <p:pic>
          <p:nvPicPr>
            <p:cNvPr id="7" name="Picture 25" descr="C:\Users\akinori-i.crow\Desktop\OSSポスター\画像\android.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3772" y="1149848"/>
              <a:ext cx="1343680" cy="10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C:\Users\akinori-i.crow\Desktop\OSSポスター\画像\linux.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18028" y="1415601"/>
              <a:ext cx="683419" cy="820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9" descr="C:\Users\akinori-i.crow\Desktop\OSSポスター\画像\eclips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48039" y="1760785"/>
              <a:ext cx="97536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1" descr="C:\Users\akinori-i.crow\Desktop\OSSポスター\画像\images.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65780" y="1456554"/>
              <a:ext cx="902208" cy="694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2" descr="C:\Users\akinori-i.crow\Desktop\OSSポスター\画像\apach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0413" y="2026532"/>
              <a:ext cx="1097280" cy="404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正方形/長方形 11"/>
            <p:cNvSpPr/>
            <p:nvPr/>
          </p:nvSpPr>
          <p:spPr>
            <a:xfrm>
              <a:off x="-185598" y="2519737"/>
              <a:ext cx="7302352" cy="765231"/>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buNone/>
                <a:defRPr/>
              </a:pPr>
              <a:r>
                <a:rPr kumimoji="0" lang="ja-JP" altLang="en-US" sz="2400" b="1" i="0" u="none" kern="0" dirty="0">
                  <a:ln w="11430"/>
                  <a:gradFill>
                    <a:gsLst>
                      <a:gs pos="0">
                        <a:srgbClr val="CC0000">
                          <a:tint val="70000"/>
                          <a:satMod val="245000"/>
                        </a:srgbClr>
                      </a:gs>
                      <a:gs pos="75000">
                        <a:srgbClr val="CC0000">
                          <a:tint val="90000"/>
                          <a:shade val="60000"/>
                          <a:satMod val="240000"/>
                        </a:srgbClr>
                      </a:gs>
                      <a:gs pos="100000">
                        <a:srgbClr val="CC0000">
                          <a:tint val="100000"/>
                          <a:shade val="50000"/>
                          <a:satMod val="240000"/>
                        </a:srgbClr>
                      </a:gs>
                    </a:gsLst>
                    <a:lin ang="5400000"/>
                  </a:gradFill>
                  <a:effectLst>
                    <a:outerShdw blurRad="50800" dist="39000" dir="5460000" algn="tl">
                      <a:srgbClr val="000000">
                        <a:alpha val="38000"/>
                      </a:srgbClr>
                    </a:outerShdw>
                  </a:effectLst>
                </a:rPr>
                <a:t>高機能，高品質な</a:t>
              </a:r>
              <a:r>
                <a:rPr kumimoji="0" lang="en-US" altLang="ja-JP" sz="2400" b="1" i="0" u="none" kern="0" dirty="0">
                  <a:ln w="11430"/>
                  <a:gradFill>
                    <a:gsLst>
                      <a:gs pos="0">
                        <a:srgbClr val="CC0000">
                          <a:tint val="70000"/>
                          <a:satMod val="245000"/>
                        </a:srgbClr>
                      </a:gs>
                      <a:gs pos="75000">
                        <a:srgbClr val="CC0000">
                          <a:tint val="90000"/>
                          <a:shade val="60000"/>
                          <a:satMod val="240000"/>
                        </a:srgbClr>
                      </a:gs>
                      <a:gs pos="100000">
                        <a:srgbClr val="CC0000">
                          <a:tint val="100000"/>
                          <a:shade val="50000"/>
                          <a:satMod val="240000"/>
                        </a:srgbClr>
                      </a:gs>
                    </a:gsLst>
                    <a:lin ang="5400000"/>
                  </a:gradFill>
                  <a:effectLst>
                    <a:outerShdw blurRad="50800" dist="39000" dir="5460000" algn="tl">
                      <a:srgbClr val="000000">
                        <a:alpha val="38000"/>
                      </a:srgbClr>
                    </a:outerShdw>
                  </a:effectLst>
                </a:rPr>
                <a:t>Open Source Software</a:t>
              </a:r>
              <a:r>
                <a:rPr kumimoji="0" lang="ja-JP" altLang="en-US" sz="2400" b="1" i="0" u="none" kern="0" dirty="0">
                  <a:ln w="11430"/>
                  <a:gradFill>
                    <a:gsLst>
                      <a:gs pos="0">
                        <a:srgbClr val="CC0000">
                          <a:tint val="70000"/>
                          <a:satMod val="245000"/>
                        </a:srgbClr>
                      </a:gs>
                      <a:gs pos="75000">
                        <a:srgbClr val="CC0000">
                          <a:tint val="90000"/>
                          <a:shade val="60000"/>
                          <a:satMod val="240000"/>
                        </a:srgbClr>
                      </a:gs>
                      <a:gs pos="100000">
                        <a:srgbClr val="CC0000">
                          <a:tint val="100000"/>
                          <a:shade val="50000"/>
                          <a:satMod val="240000"/>
                        </a:srgbClr>
                      </a:gs>
                    </a:gsLst>
                    <a:lin ang="5400000"/>
                  </a:gradFill>
                  <a:effectLst>
                    <a:outerShdw blurRad="50800" dist="39000" dir="5460000" algn="tl">
                      <a:srgbClr val="000000">
                        <a:alpha val="38000"/>
                      </a:srgbClr>
                    </a:outerShdw>
                  </a:effectLst>
                </a:rPr>
                <a:t>の実現に向けた</a:t>
              </a:r>
              <a:endParaRPr kumimoji="0" lang="en-US" altLang="ja-JP" sz="2400" b="1" i="0" u="none" kern="0" dirty="0">
                <a:ln w="11430"/>
                <a:gradFill>
                  <a:gsLst>
                    <a:gs pos="0">
                      <a:srgbClr val="CC0000">
                        <a:tint val="70000"/>
                        <a:satMod val="245000"/>
                      </a:srgbClr>
                    </a:gs>
                    <a:gs pos="75000">
                      <a:srgbClr val="CC0000">
                        <a:tint val="90000"/>
                        <a:shade val="60000"/>
                        <a:satMod val="240000"/>
                      </a:srgbClr>
                    </a:gs>
                    <a:gs pos="100000">
                      <a:srgbClr val="CC0000">
                        <a:tint val="100000"/>
                        <a:shade val="50000"/>
                        <a:satMod val="240000"/>
                      </a:srgbClr>
                    </a:gs>
                  </a:gsLst>
                  <a:lin ang="5400000"/>
                </a:gradFill>
                <a:effectLst>
                  <a:outerShdw blurRad="50800" dist="39000" dir="5460000" algn="tl">
                    <a:srgbClr val="000000">
                      <a:alpha val="38000"/>
                    </a:srgbClr>
                  </a:outerShdw>
                </a:effectLst>
              </a:endParaRPr>
            </a:p>
            <a:p>
              <a:pPr algn="ctr" fontAlgn="auto">
                <a:spcBef>
                  <a:spcPts val="0"/>
                </a:spcBef>
                <a:spcAft>
                  <a:spcPts val="0"/>
                </a:spcAft>
                <a:buNone/>
                <a:defRPr/>
              </a:pPr>
              <a:r>
                <a:rPr kumimoji="0" lang="ja-JP" altLang="en-US" sz="2400" b="1" i="0" u="none" kern="0" dirty="0">
                  <a:ln w="11430"/>
                  <a:gradFill>
                    <a:gsLst>
                      <a:gs pos="0">
                        <a:srgbClr val="CC0000">
                          <a:tint val="70000"/>
                          <a:satMod val="245000"/>
                        </a:srgbClr>
                      </a:gs>
                      <a:gs pos="75000">
                        <a:srgbClr val="CC0000">
                          <a:tint val="90000"/>
                          <a:shade val="60000"/>
                          <a:satMod val="240000"/>
                        </a:srgbClr>
                      </a:gs>
                      <a:gs pos="100000">
                        <a:srgbClr val="CC0000">
                          <a:tint val="100000"/>
                          <a:shade val="50000"/>
                          <a:satMod val="240000"/>
                        </a:srgbClr>
                      </a:gs>
                    </a:gsLst>
                    <a:lin ang="5400000"/>
                  </a:gradFill>
                  <a:effectLst>
                    <a:outerShdw blurRad="50800" dist="39000" dir="5460000" algn="tl">
                      <a:srgbClr val="000000">
                        <a:alpha val="38000"/>
                      </a:srgbClr>
                    </a:outerShdw>
                  </a:effectLst>
                </a:rPr>
                <a:t>開発者・ユーザ支援</a:t>
              </a:r>
            </a:p>
          </p:txBody>
        </p:sp>
        <p:grpSp>
          <p:nvGrpSpPr>
            <p:cNvPr id="13" name="グループ化 15"/>
            <p:cNvGrpSpPr>
              <a:grpSpLocks noChangeAspect="1"/>
            </p:cNvGrpSpPr>
            <p:nvPr/>
          </p:nvGrpSpPr>
          <p:grpSpPr bwMode="auto">
            <a:xfrm flipH="1">
              <a:off x="4660586" y="2874186"/>
              <a:ext cx="1542303" cy="1567320"/>
              <a:chOff x="875250" y="1238359"/>
              <a:chExt cx="4008374" cy="4157999"/>
            </a:xfrm>
          </p:grpSpPr>
          <p:pic>
            <p:nvPicPr>
              <p:cNvPr id="23" name="Picture 25" descr="F:\Documents and Settings\masao\My Documents\My Pictures\Microsoft クリップ オーガナイザ\j043396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2408094" y="1493220"/>
                <a:ext cx="1611629" cy="161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descr="F:\Documents and Settings\masao\My Documents\My Pictures\Microsoft クリップ オーガナイザ\j0432657.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1558355" y="1238359"/>
                <a:ext cx="1611630" cy="161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5" descr="F:\Documents and Settings\masao\My Documents\My Pictures\Microsoft クリップ オーガナイザ\j0433926.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flipH="1">
                <a:off x="948972" y="1523984"/>
                <a:ext cx="1602677" cy="160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9" descr="F:\Documents and Settings\masao\My Documents\My Pictures\Microsoft クリップ オーガナイザ\j0433945.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flipH="1">
                <a:off x="875250" y="2344840"/>
                <a:ext cx="1611629" cy="161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4" descr="F:\Documents and Settings\masao\My Documents\My Pictures\Microsoft クリップ オーガナイザ\j0433959.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flipH="1">
                <a:off x="1791189" y="2206410"/>
                <a:ext cx="1611629" cy="161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6" descr="F:\Documents and Settings\masao\My Documents\My Pictures\Microsoft クリップ オーガナイザ\j0433950.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2580578" y="2191005"/>
                <a:ext cx="1620584" cy="1620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2" descr="F:\Documents and Settings\masao\My Documents\My Pictures\Microsoft クリップ オーガナイザ\j0433957.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flipH="1">
                <a:off x="3271994" y="2508187"/>
                <a:ext cx="1611630" cy="161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3" descr="F:\Documents and Settings\masao\My Documents\My Pictures\Microsoft クリップ オーガナイザ\j0433954.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flipH="1">
                <a:off x="2535690" y="3291512"/>
                <a:ext cx="1611630" cy="161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6" descr="F:\Documents and Settings\masao\My Documents\My Pictures\Microsoft クリップ オーガナイザ\j0433927.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flipH="1">
                <a:off x="3201577" y="3414643"/>
                <a:ext cx="1611630" cy="161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8" descr="F:\Documents and Settings\masao\My Documents\My Pictures\Microsoft クリップ オーガナイザ\j0433952.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flipH="1">
                <a:off x="1227586" y="3397029"/>
                <a:ext cx="1611630" cy="1611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7" descr="F:\Documents and Settings\masao\My Documents\My Pictures\Microsoft クリップ オーガナイザ\j0433931.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flipH="1">
                <a:off x="1942496" y="3802635"/>
                <a:ext cx="1593723" cy="1593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グループ化 83"/>
            <p:cNvGrpSpPr>
              <a:grpSpLocks/>
            </p:cNvGrpSpPr>
            <p:nvPr/>
          </p:nvGrpSpPr>
          <p:grpSpPr bwMode="auto">
            <a:xfrm>
              <a:off x="840669" y="2908168"/>
              <a:ext cx="1706882" cy="1478153"/>
              <a:chOff x="583113" y="3134482"/>
              <a:chExt cx="1706882" cy="1478153"/>
            </a:xfrm>
          </p:grpSpPr>
          <p:pic>
            <p:nvPicPr>
              <p:cNvPr id="15" name="Picture 33" descr="C:\Users\akinori-i.crow\Desktop\OSSポスター\画像\MC900431646.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flipH="1">
                <a:off x="841240" y="3134482"/>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4" descr="C:\Users\akinori-i.crow\Desktop\OSSポスター\画像\MC900433941.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flipH="1">
                <a:off x="583113" y="3341936"/>
                <a:ext cx="684278" cy="684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5" descr="C:\Users\akinori-i.crow\Desktop\OSSポスター\画像\MC900433942.P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flipH="1">
                <a:off x="1741355" y="349452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7" descr="C:\Users\akinori-i.crow\Desktop\OSSポスター\画像\MC900433954.PN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flipH="1">
                <a:off x="1417885" y="3244210"/>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8" descr="C:\Users\akinori-i.crow\Desktop\OSSポスター\画像\MC900434874.PN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flipH="1">
                <a:off x="1091558" y="3494528"/>
                <a:ext cx="731428" cy="731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9" descr="C:\Users\akinori-i.crow\Desktop\OSSポスター\画像\MC900433947.PN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flipH="1">
                <a:off x="712652" y="3705603"/>
                <a:ext cx="801244" cy="801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0" descr="C:\Users\akinori-i.crow\Desktop\OSSポスター\画像\MC900433948.PNG"/>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flipH="1">
                <a:off x="1652011" y="3817238"/>
                <a:ext cx="54864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36" descr="C:\Users\akinori-i.crow\Desktop\OSSポスター\画像\MC900433953.PNG"/>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flipH="1">
                <a:off x="1217797" y="4042022"/>
                <a:ext cx="570613" cy="57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6" name="正方形/長方形 35"/>
          <p:cNvSpPr/>
          <p:nvPr/>
        </p:nvSpPr>
        <p:spPr bwMode="auto">
          <a:xfrm>
            <a:off x="317500" y="5373216"/>
            <a:ext cx="8574088" cy="752947"/>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ctr" anchorCtr="0" compatLnSpc="1">
            <a:prstTxWarp prst="textNoShape">
              <a:avLst/>
            </a:prstTxWarp>
          </a:bodyPr>
          <a:lstStyle/>
          <a:p>
            <a:pPr lvl="1">
              <a:buNone/>
            </a:pPr>
            <a:r>
              <a:rPr lang="en-US" altLang="ja-JP" sz="2400" dirty="0" smtClean="0"/>
              <a:t>OSS</a:t>
            </a:r>
            <a:r>
              <a:rPr lang="ja-JP" altLang="en-US" sz="2400" dirty="0" smtClean="0"/>
              <a:t>開発者，及び，利用者間の</a:t>
            </a:r>
            <a:r>
              <a:rPr lang="ja-JP" altLang="en-US" sz="2400" dirty="0" smtClean="0">
                <a:solidFill>
                  <a:srgbClr val="FF0000"/>
                </a:solidFill>
              </a:rPr>
              <a:t>知識共有</a:t>
            </a:r>
            <a:r>
              <a:rPr lang="ja-JP" altLang="en-US" sz="2400" dirty="0" smtClean="0"/>
              <a:t>や</a:t>
            </a:r>
            <a:r>
              <a:rPr lang="ja-JP" altLang="en-US" sz="2400" dirty="0" smtClean="0">
                <a:solidFill>
                  <a:srgbClr val="FF0000"/>
                </a:solidFill>
              </a:rPr>
              <a:t>知識創発</a:t>
            </a:r>
            <a:r>
              <a:rPr lang="ja-JP" altLang="en-US" sz="2400" dirty="0" smtClean="0"/>
              <a:t>の支援</a:t>
            </a: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Tree>
    <p:extLst>
      <p:ext uri="{BB962C8B-B14F-4D97-AF65-F5344CB8AC3E}">
        <p14:creationId xmlns:p14="http://schemas.microsoft.com/office/powerpoint/2010/main" val="1956673702"/>
      </p:ext>
    </p:extLst>
  </p:cSld>
  <p:clrMapOvr>
    <a:masterClrMapping/>
  </p:clrMapOvr>
  <p:transition xmlns:p14="http://schemas.microsoft.com/office/powerpoint/2010/mai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a:xfrm>
            <a:off x="784225" y="1785926"/>
            <a:ext cx="5781675" cy="1427174"/>
          </a:xfrm>
          <a:effectLst>
            <a:outerShdw blurRad="50800" dist="38100" dir="2700000" algn="tl" rotWithShape="0">
              <a:prstClr val="black">
                <a:alpha val="40000"/>
              </a:prstClr>
            </a:outerShdw>
          </a:effectLst>
        </p:spPr>
        <p:txBody>
          <a:bodyPr/>
          <a:lstStyle/>
          <a:p>
            <a:r>
              <a:rPr lang="en-US" altLang="ja-JP" sz="4000" dirty="0" smtClean="0">
                <a:latin typeface="HGP明朝E" pitchFamily="18" charset="-128"/>
                <a:ea typeface="HGP明朝E" pitchFamily="18" charset="-128"/>
              </a:rPr>
              <a:t>OSS</a:t>
            </a:r>
            <a:r>
              <a:rPr lang="ja-JP" altLang="en-US" sz="4000" dirty="0" smtClean="0">
                <a:latin typeface="HGP明朝E" pitchFamily="18" charset="-128"/>
                <a:ea typeface="HGP明朝E" pitchFamily="18" charset="-128"/>
              </a:rPr>
              <a:t>班が取り組んできた研究</a:t>
            </a:r>
            <a:endParaRPr kumimoji="1" lang="ja-JP" altLang="en-US" dirty="0"/>
          </a:p>
        </p:txBody>
      </p:sp>
      <p:sp>
        <p:nvSpPr>
          <p:cNvPr id="6" name="サブタイトル 5"/>
          <p:cNvSpPr>
            <a:spLocks noGrp="1"/>
          </p:cNvSpPr>
          <p:nvPr>
            <p:ph type="subTitle" idx="1"/>
          </p:nvPr>
        </p:nvSpPr>
        <p:spPr/>
        <p:txBody>
          <a:bodyPr/>
          <a:lstStyle/>
          <a:p>
            <a:endParaRPr kumimoji="1" lang="ja-JP" altLang="en-US"/>
          </a:p>
        </p:txBody>
      </p:sp>
      <p:sp>
        <p:nvSpPr>
          <p:cNvPr id="4" name="スライド番号プレースホルダ 3"/>
          <p:cNvSpPr>
            <a:spLocks noGrp="1"/>
          </p:cNvSpPr>
          <p:nvPr>
            <p:ph type="sldNum" sz="quarter" idx="4294967295"/>
          </p:nvPr>
        </p:nvSpPr>
        <p:spPr>
          <a:xfrm>
            <a:off x="8437563" y="6572250"/>
            <a:ext cx="706437" cy="285750"/>
          </a:xfrm>
        </p:spPr>
        <p:txBody>
          <a:bodyPr/>
          <a:lstStyle/>
          <a:p>
            <a:pPr>
              <a:defRPr/>
            </a:pPr>
            <a:fld id="{5D4AC92C-5207-4EC4-B15C-EE8DBEE15E65}" type="slidenum">
              <a:rPr lang="en-US" altLang="ja-JP" smtClean="0"/>
              <a:pPr>
                <a:defRPr/>
              </a:pPr>
              <a:t>6</a:t>
            </a:fld>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en-US" altLang="ja-JP" dirty="0" smtClean="0">
                <a:latin typeface="HGP明朝E" pitchFamily="18" charset="-128"/>
                <a:ea typeface="HGP明朝E" pitchFamily="18" charset="-128"/>
              </a:rPr>
              <a:t>OSS</a:t>
            </a:r>
            <a:r>
              <a:rPr lang="ja-JP" altLang="en-US" dirty="0" smtClean="0">
                <a:latin typeface="HGP明朝E" pitchFamily="18" charset="-128"/>
                <a:ea typeface="HGP明朝E" pitchFamily="18" charset="-128"/>
              </a:rPr>
              <a:t>班がこれまで取り組んできた研究</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en-US" altLang="ja-JP" sz="1600" dirty="0" smtClean="0"/>
              <a:t>OSS</a:t>
            </a:r>
            <a:r>
              <a:rPr lang="ja-JP" altLang="en-US" sz="1600" dirty="0" smtClean="0"/>
              <a:t>開発における不具合管理に関する研究</a:t>
            </a:r>
            <a:endParaRPr lang="en-US" altLang="ja-JP" sz="1600" dirty="0" smtClean="0"/>
          </a:p>
          <a:p>
            <a:pPr lvl="1"/>
            <a:r>
              <a:rPr lang="ja-JP" altLang="en-US" sz="1400" dirty="0" smtClean="0">
                <a:solidFill>
                  <a:srgbClr val="FF0000"/>
                </a:solidFill>
              </a:rPr>
              <a:t>不具合修正プロセス向上に向けた滞留時間分析手法の提案</a:t>
            </a:r>
            <a:endParaRPr lang="en-US" altLang="ja-JP" sz="1400" dirty="0" smtClean="0">
              <a:solidFill>
                <a:srgbClr val="FF0000"/>
              </a:solidFill>
            </a:endParaRPr>
          </a:p>
          <a:p>
            <a:pPr lvl="1"/>
            <a:r>
              <a:rPr lang="ja-JP" altLang="en-US" sz="1400" dirty="0" smtClean="0">
                <a:solidFill>
                  <a:srgbClr val="FF0000"/>
                </a:solidFill>
              </a:rPr>
              <a:t>不具合の再修正予測モデルの構築 </a:t>
            </a:r>
            <a:r>
              <a:rPr lang="en-US" altLang="ja-JP" sz="1400" dirty="0" smtClean="0">
                <a:solidFill>
                  <a:srgbClr val="FF0000"/>
                </a:solidFill>
              </a:rPr>
              <a:t>(collaborate with Queen’s university in Canada)</a:t>
            </a:r>
          </a:p>
          <a:p>
            <a:pPr lvl="1"/>
            <a:r>
              <a:rPr lang="ja-JP" altLang="en-US" sz="1400" dirty="0" smtClean="0">
                <a:solidFill>
                  <a:srgbClr val="FF0000"/>
                </a:solidFill>
              </a:rPr>
              <a:t>滞留時間予測モデルの構築</a:t>
            </a:r>
            <a:endParaRPr lang="en-US" altLang="ja-JP" sz="1400" dirty="0" smtClean="0">
              <a:solidFill>
                <a:srgbClr val="FF0000"/>
              </a:solidFill>
            </a:endParaRPr>
          </a:p>
          <a:p>
            <a:pPr lvl="1"/>
            <a:r>
              <a:rPr lang="ja-JP" altLang="en-US" sz="1400" dirty="0" smtClean="0"/>
              <a:t>バグ修正に関与する開発者コミュニケーションの分析</a:t>
            </a:r>
            <a:endParaRPr lang="en-US" altLang="ja-JP" sz="1400" dirty="0" smtClean="0"/>
          </a:p>
          <a:p>
            <a:pPr lvl="2"/>
            <a:endParaRPr lang="en-US" altLang="ja-JP" sz="800" dirty="0" smtClean="0"/>
          </a:p>
          <a:p>
            <a:r>
              <a:rPr lang="en-US" altLang="ja-JP" sz="1600" dirty="0" smtClean="0"/>
              <a:t>OSS</a:t>
            </a:r>
            <a:r>
              <a:rPr lang="ja-JP" altLang="en-US" sz="1600" dirty="0" smtClean="0"/>
              <a:t>開発者間のコミュニケーション効率化に向けた研究</a:t>
            </a:r>
            <a:endParaRPr lang="en-US" altLang="ja-JP" sz="1600" dirty="0" smtClean="0"/>
          </a:p>
          <a:p>
            <a:pPr lvl="1"/>
            <a:r>
              <a:rPr lang="en-US" altLang="ja-JP" sz="1400" dirty="0" smtClean="0">
                <a:solidFill>
                  <a:srgbClr val="FF0000"/>
                </a:solidFill>
              </a:rPr>
              <a:t>OSS</a:t>
            </a:r>
            <a:r>
              <a:rPr lang="ja-JP" altLang="en-US" sz="1400" dirty="0" smtClean="0">
                <a:solidFill>
                  <a:srgbClr val="FF0000"/>
                </a:solidFill>
              </a:rPr>
              <a:t>開発における時差の分析</a:t>
            </a:r>
            <a:r>
              <a:rPr lang="en-US" altLang="ja-JP" sz="1400" dirty="0" smtClean="0">
                <a:solidFill>
                  <a:srgbClr val="FF0000"/>
                </a:solidFill>
              </a:rPr>
              <a:t>~</a:t>
            </a:r>
            <a:r>
              <a:rPr lang="ja-JP" altLang="en-US" sz="1400" dirty="0" smtClean="0">
                <a:solidFill>
                  <a:srgbClr val="FF0000"/>
                </a:solidFill>
              </a:rPr>
              <a:t>開発者間の情報交換への影響</a:t>
            </a:r>
            <a:r>
              <a:rPr lang="en-US" altLang="ja-JP" sz="1400" dirty="0" smtClean="0">
                <a:solidFill>
                  <a:srgbClr val="FF0000"/>
                </a:solidFill>
              </a:rPr>
              <a:t>~</a:t>
            </a:r>
            <a:r>
              <a:rPr lang="ja-JP" altLang="en-US" sz="1400" dirty="0" smtClean="0">
                <a:solidFill>
                  <a:srgbClr val="FF0000"/>
                </a:solidFill>
              </a:rPr>
              <a:t> </a:t>
            </a:r>
            <a:r>
              <a:rPr lang="en-US" altLang="ja-JP" sz="1400" dirty="0" smtClean="0">
                <a:solidFill>
                  <a:srgbClr val="FF0000"/>
                </a:solidFill>
              </a:rPr>
              <a:t>(collaborate with Thai students)</a:t>
            </a:r>
          </a:p>
          <a:p>
            <a:pPr lvl="1"/>
            <a:r>
              <a:rPr lang="en-US" altLang="ja-JP" sz="1400" dirty="0" smtClean="0"/>
              <a:t>OSS</a:t>
            </a:r>
            <a:r>
              <a:rPr lang="ja-JP" altLang="en-US" sz="1400" dirty="0" smtClean="0"/>
              <a:t>コミュニティの新陳代謝プロセスの分析とモデル化</a:t>
            </a:r>
            <a:endParaRPr lang="en-US" altLang="ja-JP" sz="800" dirty="0" smtClean="0"/>
          </a:p>
          <a:p>
            <a:pPr lvl="1"/>
            <a:r>
              <a:rPr lang="ja-JP" altLang="en-US" sz="1400" dirty="0" smtClean="0">
                <a:solidFill>
                  <a:srgbClr val="FF0000"/>
                </a:solidFill>
              </a:rPr>
              <a:t>コミュニケーション効率化のための</a:t>
            </a:r>
            <a:r>
              <a:rPr lang="en-US" altLang="ja-JP" sz="1400" dirty="0" smtClean="0">
                <a:solidFill>
                  <a:srgbClr val="FF0000"/>
                </a:solidFill>
              </a:rPr>
              <a:t>Awareness</a:t>
            </a:r>
            <a:r>
              <a:rPr lang="ja-JP" altLang="en-US" sz="1400" dirty="0" smtClean="0">
                <a:solidFill>
                  <a:srgbClr val="FF0000"/>
                </a:solidFill>
              </a:rPr>
              <a:t>支援システム：</a:t>
            </a:r>
            <a:r>
              <a:rPr lang="en-US" altLang="ja-JP" sz="1400" dirty="0" smtClean="0">
                <a:solidFill>
                  <a:srgbClr val="FF0000"/>
                </a:solidFill>
              </a:rPr>
              <a:t>ACTION</a:t>
            </a:r>
          </a:p>
          <a:p>
            <a:pPr lvl="1"/>
            <a:r>
              <a:rPr lang="ja-JP" altLang="en-US" sz="1400" dirty="0" smtClean="0"/>
              <a:t>コードレビューに着目したコミュニティオープン性の分析 （</a:t>
            </a:r>
            <a:r>
              <a:rPr lang="en-US" altLang="ja-JP" sz="1400" dirty="0" smtClean="0"/>
              <a:t>collaborate with Thai students</a:t>
            </a:r>
            <a:r>
              <a:rPr lang="ja-JP" altLang="en-US" sz="1400" dirty="0" smtClean="0"/>
              <a:t>）</a:t>
            </a:r>
            <a:endParaRPr lang="en-US" altLang="ja-JP" sz="1600" dirty="0" smtClean="0"/>
          </a:p>
          <a:p>
            <a:pPr lvl="2"/>
            <a:endParaRPr lang="en-US" altLang="ja-JP" sz="800" dirty="0" smtClean="0"/>
          </a:p>
          <a:p>
            <a:r>
              <a:rPr lang="en-US" altLang="ja-JP" sz="1600" dirty="0" smtClean="0"/>
              <a:t>OSS</a:t>
            </a:r>
            <a:r>
              <a:rPr lang="ja-JP" altLang="en-US" sz="1600" dirty="0" smtClean="0"/>
              <a:t>開発における開発者とユーザのコミュニケーション構造</a:t>
            </a:r>
          </a:p>
          <a:p>
            <a:pPr lvl="1"/>
            <a:r>
              <a:rPr lang="ja-JP" altLang="en-US" sz="1400" dirty="0" smtClean="0"/>
              <a:t>社会ネットワーク分析に基づく</a:t>
            </a:r>
            <a:r>
              <a:rPr lang="en-US" altLang="ja-JP" sz="1400" dirty="0" smtClean="0"/>
              <a:t>OSS</a:t>
            </a:r>
            <a:r>
              <a:rPr lang="ja-JP" altLang="en-US" sz="1400" dirty="0" smtClean="0"/>
              <a:t>コミュニティの可視化</a:t>
            </a:r>
            <a:endParaRPr lang="en-US" altLang="ja-JP" sz="1400" dirty="0" smtClean="0"/>
          </a:p>
          <a:p>
            <a:pPr lvl="1"/>
            <a:r>
              <a:rPr lang="ja-JP" altLang="en-US" sz="1400" dirty="0" smtClean="0">
                <a:solidFill>
                  <a:srgbClr val="FF0000"/>
                </a:solidFill>
              </a:rPr>
              <a:t>社会ネットワーク分析に基づくオープンコラボレーションの分析</a:t>
            </a:r>
            <a:endParaRPr lang="en-US" altLang="ja-JP" sz="1400" dirty="0" smtClean="0">
              <a:solidFill>
                <a:srgbClr val="FF0000"/>
              </a:solidFill>
            </a:endParaRPr>
          </a:p>
          <a:p>
            <a:pPr lvl="2"/>
            <a:endParaRPr lang="en-US" altLang="ja-JP" sz="1000" dirty="0" smtClean="0"/>
          </a:p>
          <a:p>
            <a:r>
              <a:rPr lang="ja-JP" altLang="en-US" sz="1600" dirty="0" smtClean="0"/>
              <a:t>コミュニティ媒介指標の開発</a:t>
            </a:r>
            <a:endParaRPr lang="en-US" altLang="ja-JP" sz="2400" dirty="0" smtClean="0"/>
          </a:p>
          <a:p>
            <a:pPr lvl="1"/>
            <a:r>
              <a:rPr lang="ja-JP" altLang="en-US" sz="1400" dirty="0" smtClean="0"/>
              <a:t>複数のサブコミュニティを媒介するコーディネータの分析指標の確率</a:t>
            </a:r>
            <a:endParaRPr lang="en-US" altLang="ja-JP" sz="1400" dirty="0" smtClean="0"/>
          </a:p>
          <a:p>
            <a:pPr lvl="1"/>
            <a:endParaRPr lang="en-US" altLang="ja-JP" sz="1600" dirty="0" smtClean="0"/>
          </a:p>
          <a:p>
            <a:endParaRPr lang="en-US" altLang="ja-JP" sz="2000" dirty="0" smtClean="0"/>
          </a:p>
          <a:p>
            <a:endParaRPr lang="en-US" altLang="ja-JP" sz="1600" dirty="0" smtClean="0"/>
          </a:p>
          <a:p>
            <a:endParaRPr lang="en-US" altLang="ja-JP" sz="1600"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7</a:t>
            </a:fld>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en-US" altLang="ja-JP" sz="2800" dirty="0" smtClean="0">
                <a:latin typeface="HGP明朝E" pitchFamily="18" charset="-128"/>
                <a:ea typeface="HGP明朝E" pitchFamily="18" charset="-128"/>
              </a:rPr>
              <a:t>OSS</a:t>
            </a:r>
            <a:r>
              <a:rPr lang="ja-JP" altLang="en-US" sz="2800" dirty="0" smtClean="0">
                <a:latin typeface="HGP明朝E" pitchFamily="18" charset="-128"/>
                <a:ea typeface="HGP明朝E" pitchFamily="18" charset="-128"/>
              </a:rPr>
              <a:t>開発者間のコミュニケーション効率化に向けた研究</a:t>
            </a:r>
            <a:endParaRPr kumimoji="1" lang="ja-JP" altLang="en-US" sz="2800"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プロジェクト間で行う情報交換のタイムラグの実態を解明し，情報交換の所要時間を短縮化する</a:t>
            </a:r>
            <a:endParaRPr lang="en-US" altLang="ja-JP" dirty="0" smtClean="0"/>
          </a:p>
          <a:p>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8</a:t>
            </a:fld>
            <a:endParaRPr lang="en-US" altLang="ja-JP" dirty="0"/>
          </a:p>
        </p:txBody>
      </p:sp>
      <p:grpSp>
        <p:nvGrpSpPr>
          <p:cNvPr id="28" name="グループ化 175"/>
          <p:cNvGrpSpPr>
            <a:grpSpLocks/>
          </p:cNvGrpSpPr>
          <p:nvPr/>
        </p:nvGrpSpPr>
        <p:grpSpPr bwMode="auto">
          <a:xfrm>
            <a:off x="296392" y="2393278"/>
            <a:ext cx="4561360" cy="2706032"/>
            <a:chOff x="460901" y="959912"/>
            <a:chExt cx="3481200" cy="2065576"/>
          </a:xfrm>
        </p:grpSpPr>
        <p:grpSp>
          <p:nvGrpSpPr>
            <p:cNvPr id="29" name="グループ化 36"/>
            <p:cNvGrpSpPr>
              <a:grpSpLocks/>
            </p:cNvGrpSpPr>
            <p:nvPr/>
          </p:nvGrpSpPr>
          <p:grpSpPr bwMode="auto">
            <a:xfrm>
              <a:off x="460901" y="959912"/>
              <a:ext cx="3481199" cy="1774072"/>
              <a:chOff x="725488" y="2690442"/>
              <a:chExt cx="7758112" cy="3983408"/>
            </a:xfrm>
          </p:grpSpPr>
          <p:grpSp>
            <p:nvGrpSpPr>
              <p:cNvPr id="31" name="グループ化 30"/>
              <p:cNvGrpSpPr>
                <a:grpSpLocks/>
              </p:cNvGrpSpPr>
              <p:nvPr/>
            </p:nvGrpSpPr>
            <p:grpSpPr bwMode="auto">
              <a:xfrm>
                <a:off x="725488" y="2693988"/>
                <a:ext cx="3979862" cy="3979862"/>
                <a:chOff x="591693" y="2693545"/>
                <a:chExt cx="3980305" cy="3980309"/>
              </a:xfrm>
            </p:grpSpPr>
            <p:pic>
              <p:nvPicPr>
                <p:cNvPr id="42" name="Picture 7"/>
                <p:cNvPicPr>
                  <a:picLocks noChangeAspect="1" noChangeArrowheads="1"/>
                </p:cNvPicPr>
                <p:nvPr/>
              </p:nvPicPr>
              <p:blipFill>
                <a:blip r:embed="rId3"/>
                <a:srcRect/>
                <a:stretch>
                  <a:fillRect/>
                </a:stretch>
              </p:blipFill>
              <p:spPr bwMode="auto">
                <a:xfrm>
                  <a:off x="591693" y="2693545"/>
                  <a:ext cx="3980305" cy="3980309"/>
                </a:xfrm>
                <a:prstGeom prst="rect">
                  <a:avLst/>
                </a:prstGeom>
                <a:noFill/>
                <a:ln w="9525">
                  <a:noFill/>
                  <a:miter lim="800000"/>
                  <a:headEnd/>
                  <a:tailEnd/>
                </a:ln>
              </p:spPr>
            </p:pic>
            <p:sp>
              <p:nvSpPr>
                <p:cNvPr id="43" name="テキスト ボックス 9"/>
                <p:cNvSpPr txBox="1">
                  <a:spLocks noChangeArrowheads="1"/>
                </p:cNvSpPr>
                <p:nvPr/>
              </p:nvSpPr>
              <p:spPr bwMode="auto">
                <a:xfrm>
                  <a:off x="2127249" y="2795682"/>
                  <a:ext cx="933452" cy="414734"/>
                </a:xfrm>
                <a:prstGeom prst="rect">
                  <a:avLst/>
                </a:prstGeom>
                <a:solidFill>
                  <a:schemeClr val="bg1"/>
                </a:solidFill>
                <a:ln w="9525">
                  <a:noFill/>
                  <a:miter lim="800000"/>
                  <a:headEnd/>
                  <a:tailEnd/>
                </a:ln>
              </p:spPr>
              <p:txBody>
                <a:bodyPr>
                  <a:spAutoFit/>
                </a:bodyPr>
                <a:lstStyle/>
                <a:p>
                  <a:pPr algn="ctr">
                    <a:buNone/>
                  </a:pPr>
                  <a:r>
                    <a:rPr lang="en-US" altLang="ja-JP" sz="600" dirty="0"/>
                    <a:t>JDT</a:t>
                  </a:r>
                  <a:endParaRPr lang="ja-JP" altLang="en-US" sz="600" dirty="0"/>
                </a:p>
              </p:txBody>
            </p:sp>
          </p:grpSp>
          <p:grpSp>
            <p:nvGrpSpPr>
              <p:cNvPr id="32" name="グループ化 30"/>
              <p:cNvGrpSpPr>
                <a:grpSpLocks/>
              </p:cNvGrpSpPr>
              <p:nvPr/>
            </p:nvGrpSpPr>
            <p:grpSpPr bwMode="auto">
              <a:xfrm>
                <a:off x="4438650" y="2690442"/>
                <a:ext cx="3981600" cy="3981600"/>
                <a:chOff x="4438650" y="2690442"/>
                <a:chExt cx="3981600" cy="3981600"/>
              </a:xfrm>
            </p:grpSpPr>
            <p:pic>
              <p:nvPicPr>
                <p:cNvPr id="40" name="Picture 3"/>
                <p:cNvPicPr>
                  <a:picLocks noChangeAspect="1" noChangeArrowheads="1"/>
                </p:cNvPicPr>
                <p:nvPr/>
              </p:nvPicPr>
              <p:blipFill>
                <a:blip r:embed="rId4"/>
                <a:srcRect/>
                <a:stretch>
                  <a:fillRect/>
                </a:stretch>
              </p:blipFill>
              <p:spPr bwMode="auto">
                <a:xfrm>
                  <a:off x="4438650" y="2690442"/>
                  <a:ext cx="3981600" cy="3981600"/>
                </a:xfrm>
                <a:prstGeom prst="rect">
                  <a:avLst/>
                </a:prstGeom>
                <a:noFill/>
                <a:ln w="9525">
                  <a:noFill/>
                  <a:miter lim="800000"/>
                  <a:headEnd/>
                  <a:tailEnd/>
                </a:ln>
              </p:spPr>
            </p:pic>
            <p:sp>
              <p:nvSpPr>
                <p:cNvPr id="41" name="テキスト ボックス 10"/>
                <p:cNvSpPr txBox="1">
                  <a:spLocks noChangeArrowheads="1"/>
                </p:cNvSpPr>
                <p:nvPr/>
              </p:nvSpPr>
              <p:spPr bwMode="auto">
                <a:xfrm>
                  <a:off x="5949783" y="2796120"/>
                  <a:ext cx="933348" cy="414687"/>
                </a:xfrm>
                <a:prstGeom prst="rect">
                  <a:avLst/>
                </a:prstGeom>
                <a:solidFill>
                  <a:schemeClr val="bg1"/>
                </a:solidFill>
                <a:ln w="9525">
                  <a:noFill/>
                  <a:miter lim="800000"/>
                  <a:headEnd/>
                  <a:tailEnd/>
                </a:ln>
              </p:spPr>
              <p:txBody>
                <a:bodyPr>
                  <a:spAutoFit/>
                </a:bodyPr>
                <a:lstStyle/>
                <a:p>
                  <a:pPr algn="ctr">
                    <a:buNone/>
                  </a:pPr>
                  <a:r>
                    <a:rPr lang="en-US" altLang="ja-JP" sz="600" dirty="0"/>
                    <a:t>BIRT</a:t>
                  </a:r>
                  <a:endParaRPr lang="ja-JP" altLang="en-US" sz="600" dirty="0"/>
                </a:p>
              </p:txBody>
            </p:sp>
          </p:grpSp>
          <p:sp>
            <p:nvSpPr>
              <p:cNvPr id="33" name="正方形/長方形 32"/>
              <p:cNvSpPr/>
              <p:nvPr/>
            </p:nvSpPr>
            <p:spPr>
              <a:xfrm>
                <a:off x="1089869" y="4005891"/>
                <a:ext cx="3244043" cy="709414"/>
              </a:xfrm>
              <a:prstGeom prst="rect">
                <a:avLst/>
              </a:prstGeom>
              <a:solidFill>
                <a:schemeClr val="accent3">
                  <a:lumMod val="20000"/>
                  <a:lumOff val="80000"/>
                  <a:alpha val="50000"/>
                </a:schemeClr>
              </a:solidFill>
              <a:ln w="15875">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00"/>
              </a:p>
            </p:txBody>
          </p:sp>
          <p:sp>
            <p:nvSpPr>
              <p:cNvPr id="34" name="正方形/長方形 33"/>
              <p:cNvSpPr/>
              <p:nvPr/>
            </p:nvSpPr>
            <p:spPr>
              <a:xfrm>
                <a:off x="4793810" y="3873988"/>
                <a:ext cx="1422144" cy="755759"/>
              </a:xfrm>
              <a:prstGeom prst="rect">
                <a:avLst/>
              </a:prstGeom>
              <a:solidFill>
                <a:schemeClr val="accent3">
                  <a:lumMod val="20000"/>
                  <a:lumOff val="80000"/>
                  <a:alpha val="50000"/>
                </a:schemeClr>
              </a:solidFill>
              <a:ln w="15875">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00" dirty="0"/>
              </a:p>
            </p:txBody>
          </p:sp>
          <p:sp>
            <p:nvSpPr>
              <p:cNvPr id="35" name="正方形/長方形 34"/>
              <p:cNvSpPr/>
              <p:nvPr/>
            </p:nvSpPr>
            <p:spPr>
              <a:xfrm>
                <a:off x="6633399" y="4184136"/>
                <a:ext cx="1422144" cy="1286927"/>
              </a:xfrm>
              <a:prstGeom prst="rect">
                <a:avLst/>
              </a:prstGeom>
              <a:solidFill>
                <a:schemeClr val="accent3">
                  <a:lumMod val="20000"/>
                  <a:lumOff val="80000"/>
                  <a:alpha val="50000"/>
                </a:schemeClr>
              </a:solidFill>
              <a:ln w="15875">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700"/>
              </a:p>
            </p:txBody>
          </p:sp>
          <p:sp>
            <p:nvSpPr>
              <p:cNvPr id="36" name="テキスト ボックス 20"/>
              <p:cNvSpPr txBox="1">
                <a:spLocks noChangeArrowheads="1"/>
              </p:cNvSpPr>
              <p:nvPr/>
            </p:nvSpPr>
            <p:spPr bwMode="auto">
              <a:xfrm>
                <a:off x="1002284" y="3046415"/>
                <a:ext cx="1431532" cy="414639"/>
              </a:xfrm>
              <a:prstGeom prst="rect">
                <a:avLst/>
              </a:prstGeom>
              <a:solidFill>
                <a:schemeClr val="bg1"/>
              </a:solidFill>
              <a:ln w="9525">
                <a:noFill/>
                <a:miter lim="800000"/>
                <a:headEnd/>
                <a:tailEnd/>
              </a:ln>
            </p:spPr>
            <p:txBody>
              <a:bodyPr>
                <a:spAutoFit/>
              </a:bodyPr>
              <a:lstStyle/>
              <a:p>
                <a:pPr algn="just">
                  <a:buNone/>
                </a:pPr>
                <a:r>
                  <a:rPr lang="ja-JP" altLang="en-US" sz="600" dirty="0">
                    <a:solidFill>
                      <a:srgbClr val="FF0000"/>
                    </a:solidFill>
                  </a:rPr>
                  <a:t>米大陸地域</a:t>
                </a:r>
                <a:endParaRPr lang="ja-JP" altLang="en-US" sz="600" dirty="0"/>
              </a:p>
            </p:txBody>
          </p:sp>
          <p:sp>
            <p:nvSpPr>
              <p:cNvPr id="37" name="テキスト ボックス 21"/>
              <p:cNvSpPr txBox="1">
                <a:spLocks noChangeArrowheads="1"/>
              </p:cNvSpPr>
              <p:nvPr/>
            </p:nvSpPr>
            <p:spPr bwMode="auto">
              <a:xfrm>
                <a:off x="3111503" y="3044826"/>
                <a:ext cx="1638302" cy="414687"/>
              </a:xfrm>
              <a:prstGeom prst="rect">
                <a:avLst/>
              </a:prstGeom>
              <a:solidFill>
                <a:schemeClr val="bg1"/>
              </a:solidFill>
              <a:ln w="9525">
                <a:noFill/>
                <a:miter lim="800000"/>
                <a:headEnd/>
                <a:tailEnd/>
              </a:ln>
            </p:spPr>
            <p:txBody>
              <a:bodyPr>
                <a:spAutoFit/>
              </a:bodyPr>
              <a:lstStyle/>
              <a:p>
                <a:pPr>
                  <a:buNone/>
                </a:pPr>
                <a:r>
                  <a:rPr lang="ja-JP" altLang="en-US" sz="600" dirty="0">
                    <a:solidFill>
                      <a:srgbClr val="0000FF"/>
                    </a:solidFill>
                  </a:rPr>
                  <a:t>欧・アフリカ地域</a:t>
                </a:r>
              </a:p>
            </p:txBody>
          </p:sp>
          <p:sp>
            <p:nvSpPr>
              <p:cNvPr id="38" name="テキスト ボックス 22"/>
              <p:cNvSpPr txBox="1">
                <a:spLocks noChangeArrowheads="1"/>
              </p:cNvSpPr>
              <p:nvPr/>
            </p:nvSpPr>
            <p:spPr bwMode="auto">
              <a:xfrm>
                <a:off x="4752255" y="3046415"/>
                <a:ext cx="1294929" cy="414639"/>
              </a:xfrm>
              <a:prstGeom prst="rect">
                <a:avLst/>
              </a:prstGeom>
              <a:solidFill>
                <a:schemeClr val="bg1"/>
              </a:solidFill>
              <a:ln w="9525">
                <a:noFill/>
                <a:miter lim="800000"/>
                <a:headEnd/>
                <a:tailEnd/>
              </a:ln>
            </p:spPr>
            <p:txBody>
              <a:bodyPr>
                <a:spAutoFit/>
              </a:bodyPr>
              <a:lstStyle/>
              <a:p>
                <a:pPr algn="just">
                  <a:buNone/>
                </a:pPr>
                <a:r>
                  <a:rPr lang="ja-JP" altLang="en-US" sz="600" dirty="0">
                    <a:solidFill>
                      <a:srgbClr val="FF0000"/>
                    </a:solidFill>
                  </a:rPr>
                  <a:t>米大陸地域</a:t>
                </a:r>
                <a:endParaRPr lang="ja-JP" altLang="en-US" sz="600" dirty="0"/>
              </a:p>
            </p:txBody>
          </p:sp>
          <p:sp>
            <p:nvSpPr>
              <p:cNvPr id="39" name="テキスト ボックス 23"/>
              <p:cNvSpPr txBox="1">
                <a:spLocks noChangeArrowheads="1"/>
              </p:cNvSpPr>
              <p:nvPr/>
            </p:nvSpPr>
            <p:spPr bwMode="auto">
              <a:xfrm>
                <a:off x="6845298" y="3044826"/>
                <a:ext cx="1638302" cy="414687"/>
              </a:xfrm>
              <a:prstGeom prst="rect">
                <a:avLst/>
              </a:prstGeom>
              <a:solidFill>
                <a:schemeClr val="bg1"/>
              </a:solidFill>
              <a:ln w="9525">
                <a:noFill/>
                <a:miter lim="800000"/>
                <a:headEnd/>
                <a:tailEnd/>
              </a:ln>
            </p:spPr>
            <p:txBody>
              <a:bodyPr>
                <a:spAutoFit/>
              </a:bodyPr>
              <a:lstStyle/>
              <a:p>
                <a:pPr>
                  <a:buNone/>
                </a:pPr>
                <a:r>
                  <a:rPr lang="ja-JP" altLang="en-US" sz="600" dirty="0">
                    <a:solidFill>
                      <a:srgbClr val="0000FF"/>
                    </a:solidFill>
                  </a:rPr>
                  <a:t>欧・アフリカ地域</a:t>
                </a:r>
              </a:p>
            </p:txBody>
          </p:sp>
        </p:grpSp>
        <p:sp>
          <p:nvSpPr>
            <p:cNvPr id="30" name="AutoShape 19"/>
            <p:cNvSpPr>
              <a:spLocks noChangeArrowheads="1"/>
            </p:cNvSpPr>
            <p:nvPr/>
          </p:nvSpPr>
          <p:spPr bwMode="auto">
            <a:xfrm>
              <a:off x="765690" y="2668302"/>
              <a:ext cx="2857520" cy="357186"/>
            </a:xfrm>
            <a:prstGeom prst="flowChartAlternateProcess">
              <a:avLst/>
            </a:prstGeom>
            <a:solidFill>
              <a:srgbClr val="FFFFCC"/>
            </a:solidFill>
            <a:ln w="25400" algn="ctr">
              <a:solidFill>
                <a:srgbClr val="FF0000"/>
              </a:solidFill>
              <a:miter lim="800000"/>
              <a:headEnd/>
              <a:tailEnd/>
            </a:ln>
          </p:spPr>
          <p:txBody>
            <a:bodyPr wrap="none" anchor="ctr"/>
            <a:lstStyle/>
            <a:p>
              <a:pPr algn="ctr">
                <a:buNone/>
              </a:pPr>
              <a:r>
                <a:rPr lang="en-US" altLang="ja-JP" sz="1400" u="none" dirty="0"/>
                <a:t>OSS</a:t>
              </a:r>
              <a:r>
                <a:rPr lang="ja-JP" altLang="en-US" sz="1400" u="none" dirty="0"/>
                <a:t>開発における時差の分析</a:t>
              </a:r>
              <a:endParaRPr lang="en-US" altLang="ja-JP" sz="1400" u="none" dirty="0"/>
            </a:p>
            <a:p>
              <a:pPr algn="ctr">
                <a:buNone/>
              </a:pPr>
              <a:r>
                <a:rPr lang="en-US" altLang="ja-JP" sz="1400" u="none" dirty="0"/>
                <a:t>~</a:t>
              </a:r>
              <a:r>
                <a:rPr lang="ja-JP" altLang="en-US" sz="1400" u="none" dirty="0"/>
                <a:t>開発者間の情報交換への影響</a:t>
              </a:r>
              <a:r>
                <a:rPr lang="en-US" altLang="ja-JP" sz="1400" u="none" dirty="0"/>
                <a:t>~</a:t>
              </a:r>
              <a:endParaRPr lang="ja-JP" altLang="en-US" sz="1400" u="none" dirty="0"/>
            </a:p>
          </p:txBody>
        </p:sp>
      </p:grpSp>
      <p:grpSp>
        <p:nvGrpSpPr>
          <p:cNvPr id="25" name="グループ化 191"/>
          <p:cNvGrpSpPr>
            <a:grpSpLocks/>
          </p:cNvGrpSpPr>
          <p:nvPr/>
        </p:nvGrpSpPr>
        <p:grpSpPr bwMode="auto">
          <a:xfrm>
            <a:off x="4965127" y="2214554"/>
            <a:ext cx="3711800" cy="2876644"/>
            <a:chOff x="5362843" y="4214818"/>
            <a:chExt cx="2857520" cy="2214574"/>
          </a:xfrm>
        </p:grpSpPr>
        <p:pic>
          <p:nvPicPr>
            <p:cNvPr id="26" name="Picture 2" descr="C:\Users\shya\Desktop\Kakimochi.png"/>
            <p:cNvPicPr>
              <a:picLocks noChangeAspect="1" noChangeArrowheads="1"/>
            </p:cNvPicPr>
            <p:nvPr/>
          </p:nvPicPr>
          <p:blipFill>
            <a:blip r:embed="rId5"/>
            <a:srcRect/>
            <a:stretch>
              <a:fillRect/>
            </a:stretch>
          </p:blipFill>
          <p:spPr bwMode="auto">
            <a:xfrm>
              <a:off x="5429256" y="4214818"/>
              <a:ext cx="2713026" cy="1956112"/>
            </a:xfrm>
            <a:prstGeom prst="rect">
              <a:avLst/>
            </a:prstGeom>
            <a:noFill/>
            <a:ln w="9525">
              <a:noFill/>
              <a:miter lim="800000"/>
              <a:headEnd/>
              <a:tailEnd/>
            </a:ln>
          </p:spPr>
        </p:pic>
        <p:sp>
          <p:nvSpPr>
            <p:cNvPr id="27" name="AutoShape 19"/>
            <p:cNvSpPr>
              <a:spLocks noChangeArrowheads="1"/>
            </p:cNvSpPr>
            <p:nvPr/>
          </p:nvSpPr>
          <p:spPr bwMode="auto">
            <a:xfrm>
              <a:off x="5362843" y="6072206"/>
              <a:ext cx="2857520" cy="357186"/>
            </a:xfrm>
            <a:prstGeom prst="flowChartAlternateProcess">
              <a:avLst/>
            </a:prstGeom>
            <a:solidFill>
              <a:srgbClr val="FFFFCC"/>
            </a:solidFill>
            <a:ln w="25400" algn="ctr">
              <a:solidFill>
                <a:srgbClr val="FF0000"/>
              </a:solidFill>
              <a:miter lim="800000"/>
              <a:headEnd/>
              <a:tailEnd/>
            </a:ln>
          </p:spPr>
          <p:txBody>
            <a:bodyPr wrap="none" anchor="ctr"/>
            <a:lstStyle/>
            <a:p>
              <a:pPr algn="ctr">
                <a:buNone/>
              </a:pPr>
              <a:r>
                <a:rPr lang="ja-JP" altLang="en-US" sz="1400" u="none" dirty="0"/>
                <a:t>コミュニケーション効率化のための</a:t>
              </a:r>
              <a:endParaRPr lang="en-US" altLang="ja-JP" sz="1400" u="none" dirty="0"/>
            </a:p>
            <a:p>
              <a:pPr algn="ctr">
                <a:buNone/>
              </a:pPr>
              <a:r>
                <a:rPr lang="en-US" altLang="ja-JP" sz="1400" u="none" dirty="0"/>
                <a:t>Awareness</a:t>
              </a:r>
              <a:r>
                <a:rPr lang="ja-JP" altLang="en-US" sz="1400" u="none" dirty="0"/>
                <a:t>支援システム：</a:t>
              </a:r>
              <a:r>
                <a:rPr lang="en-US" altLang="ja-JP" sz="1400" u="none" dirty="0"/>
                <a:t>ACTION</a:t>
              </a:r>
              <a:endParaRPr lang="ja-JP" altLang="en-US" sz="1400" u="none" dirty="0"/>
            </a:p>
          </p:txBody>
        </p: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par>
                                <p:cTn id="8" presetID="3" presetClass="entr" presetSubtype="1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linds(horizontal)">
                                      <p:cBhvr>
                                        <p:cTn id="1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en-US" altLang="ja-JP" sz="2800" dirty="0" smtClean="0"/>
              <a:t>OSS</a:t>
            </a:r>
            <a:r>
              <a:rPr lang="ja-JP" altLang="en-US" sz="2800" dirty="0" smtClean="0"/>
              <a:t>開発における不具合管理に関する研究</a:t>
            </a:r>
            <a:endParaRPr lang="en-US" altLang="ja-JP" sz="2800" dirty="0" smtClean="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における不具合修正時間見積もり手法の構築</a:t>
            </a:r>
            <a:endParaRPr lang="en-US" altLang="ja-JP" dirty="0" smtClean="0"/>
          </a:p>
          <a:p>
            <a:pPr lvl="1"/>
            <a:r>
              <a:rPr lang="ja-JP" altLang="en-US" dirty="0" smtClean="0"/>
              <a:t>不具合修正プロセス向上に向けた滞留時間分析手法の提案</a:t>
            </a:r>
          </a:p>
          <a:p>
            <a:pPr lvl="1"/>
            <a:r>
              <a:rPr lang="ja-JP" altLang="en-US" dirty="0" smtClean="0"/>
              <a:t>不具合の再修正予測モデルの構築 </a:t>
            </a:r>
            <a:r>
              <a:rPr lang="en-US" altLang="ja-JP" dirty="0" smtClean="0"/>
              <a:t>(collaborate with Queen’s university in Canada)</a:t>
            </a:r>
          </a:p>
          <a:p>
            <a:pPr lvl="1"/>
            <a:r>
              <a:rPr lang="ja-JP" altLang="en-US" dirty="0" smtClean="0"/>
              <a:t>滞留時間予測モデルの構築</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9</a:t>
            </a:fld>
            <a:endParaRPr lang="en-US" altLang="ja-JP" dirty="0"/>
          </a:p>
        </p:txBody>
      </p:sp>
      <p:grpSp>
        <p:nvGrpSpPr>
          <p:cNvPr id="31" name="グループ化 30"/>
          <p:cNvGrpSpPr/>
          <p:nvPr/>
        </p:nvGrpSpPr>
        <p:grpSpPr>
          <a:xfrm>
            <a:off x="2412390" y="4071942"/>
            <a:ext cx="4088436" cy="2473687"/>
            <a:chOff x="1571604" y="2571744"/>
            <a:chExt cx="4088436" cy="2473687"/>
          </a:xfrm>
        </p:grpSpPr>
        <p:pic>
          <p:nvPicPr>
            <p:cNvPr id="52227" name="Picture 3"/>
            <p:cNvPicPr>
              <a:picLocks noChangeAspect="1" noChangeArrowheads="1"/>
            </p:cNvPicPr>
            <p:nvPr/>
          </p:nvPicPr>
          <p:blipFill>
            <a:blip r:embed="rId3"/>
            <a:srcRect/>
            <a:stretch>
              <a:fillRect/>
            </a:stretch>
          </p:blipFill>
          <p:spPr bwMode="auto">
            <a:xfrm>
              <a:off x="1571604" y="2571744"/>
              <a:ext cx="4088436" cy="2116542"/>
            </a:xfrm>
            <a:prstGeom prst="rect">
              <a:avLst/>
            </a:prstGeom>
            <a:noFill/>
            <a:ln w="9525">
              <a:noFill/>
              <a:miter lim="800000"/>
              <a:headEnd/>
              <a:tailEnd/>
            </a:ln>
          </p:spPr>
        </p:pic>
        <p:sp>
          <p:nvSpPr>
            <p:cNvPr id="29" name="AutoShape 19"/>
            <p:cNvSpPr>
              <a:spLocks noChangeArrowheads="1"/>
            </p:cNvSpPr>
            <p:nvPr/>
          </p:nvSpPr>
          <p:spPr bwMode="auto">
            <a:xfrm>
              <a:off x="2000232" y="4688286"/>
              <a:ext cx="3143272" cy="357145"/>
            </a:xfrm>
            <a:prstGeom prst="flowChartAlternateProcess">
              <a:avLst/>
            </a:prstGeom>
            <a:solidFill>
              <a:srgbClr val="FFFFCC"/>
            </a:solidFill>
            <a:ln w="25400" algn="ctr">
              <a:solidFill>
                <a:srgbClr val="FF0000"/>
              </a:solidFill>
              <a:miter lim="800000"/>
              <a:headEnd/>
              <a:tailEnd/>
            </a:ln>
          </p:spPr>
          <p:txBody>
            <a:bodyPr wrap="none" anchor="ctr"/>
            <a:lstStyle/>
            <a:p>
              <a:pPr algn="ctr">
                <a:buNone/>
              </a:pPr>
              <a:r>
                <a:rPr lang="ja-JP" altLang="en-US" sz="1100" dirty="0" smtClean="0"/>
                <a:t>不具合修正プロセス向上に向けた滞留時間分析</a:t>
              </a:r>
              <a:endParaRPr lang="ja-JP" altLang="en-US" sz="1100" u="none" dirty="0"/>
            </a:p>
          </p:txBody>
        </p: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en-US" altLang="ja-JP" sz="2400" dirty="0" smtClean="0"/>
              <a:t>OSS</a:t>
            </a:r>
            <a:r>
              <a:rPr lang="ja-JP" altLang="en-US" sz="2400" dirty="0" smtClean="0"/>
              <a:t>開発における開発者とユーザのコミュニケーション構造</a:t>
            </a:r>
          </a:p>
        </p:txBody>
      </p:sp>
      <p:sp>
        <p:nvSpPr>
          <p:cNvPr id="3" name="コンテンツ プレースホルダ 2"/>
          <p:cNvSpPr>
            <a:spLocks noGrp="1"/>
          </p:cNvSpPr>
          <p:nvPr>
            <p:ph idx="1"/>
          </p:nvPr>
        </p:nvSpPr>
        <p:spPr/>
        <p:txBody>
          <a:bodyPr/>
          <a:lstStyle/>
          <a:p>
            <a:r>
              <a:rPr lang="ja-JP" altLang="en-US" dirty="0" smtClean="0"/>
              <a:t>成功コミュニティと衰退コミュニティのコーディネータのコミュニケーション構造の比較（まつしん）</a:t>
            </a:r>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10</a:t>
            </a:fld>
            <a:endParaRPr lang="en-US" altLang="ja-JP" dirty="0"/>
          </a:p>
        </p:txBody>
      </p:sp>
      <p:pic>
        <p:nvPicPr>
          <p:cNvPr id="6" name="Picture 4" descr="i_result_apache_both"/>
          <p:cNvPicPr>
            <a:picLocks noChangeAspect="1" noChangeArrowheads="1"/>
          </p:cNvPicPr>
          <p:nvPr/>
        </p:nvPicPr>
        <p:blipFill>
          <a:blip r:embed="rId3"/>
          <a:srcRect/>
          <a:stretch>
            <a:fillRect/>
          </a:stretch>
        </p:blipFill>
        <p:spPr bwMode="auto">
          <a:xfrm>
            <a:off x="755650" y="2915083"/>
            <a:ext cx="3695700" cy="3063875"/>
          </a:xfrm>
          <a:prstGeom prst="rect">
            <a:avLst/>
          </a:prstGeom>
          <a:noFill/>
          <a:ln w="9525">
            <a:noFill/>
            <a:miter lim="800000"/>
            <a:headEnd/>
            <a:tailEnd/>
          </a:ln>
        </p:spPr>
      </p:pic>
      <p:pic>
        <p:nvPicPr>
          <p:cNvPr id="7" name="Picture 5" descr="i_result_netscape_both"/>
          <p:cNvPicPr>
            <a:picLocks noChangeAspect="1" noChangeArrowheads="1"/>
          </p:cNvPicPr>
          <p:nvPr/>
        </p:nvPicPr>
        <p:blipFill>
          <a:blip r:embed="rId4"/>
          <a:srcRect/>
          <a:stretch>
            <a:fillRect/>
          </a:stretch>
        </p:blipFill>
        <p:spPr bwMode="auto">
          <a:xfrm>
            <a:off x="4556125" y="2932545"/>
            <a:ext cx="3832225" cy="2990850"/>
          </a:xfrm>
          <a:prstGeom prst="rect">
            <a:avLst/>
          </a:prstGeom>
          <a:noFill/>
          <a:ln w="9525">
            <a:noFill/>
            <a:miter lim="800000"/>
            <a:headEnd/>
            <a:tailEnd/>
          </a:ln>
        </p:spPr>
      </p:pic>
      <p:sp>
        <p:nvSpPr>
          <p:cNvPr id="8" name="AutoShape 6"/>
          <p:cNvSpPr>
            <a:spLocks/>
          </p:cNvSpPr>
          <p:nvPr/>
        </p:nvSpPr>
        <p:spPr bwMode="auto">
          <a:xfrm>
            <a:off x="3994150" y="2362216"/>
            <a:ext cx="3884612" cy="612000"/>
          </a:xfrm>
          <a:prstGeom prst="borderCallout2">
            <a:avLst>
              <a:gd name="adj1" fmla="val 15861"/>
              <a:gd name="adj2" fmla="val -1963"/>
              <a:gd name="adj3" fmla="val 15861"/>
              <a:gd name="adj4" fmla="val -20148"/>
              <a:gd name="adj5" fmla="val 264711"/>
              <a:gd name="adj6" fmla="val -38076"/>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両方のコミュニティに多くのメッセージを送っている</a:t>
            </a:r>
            <a:endParaRPr lang="en-US" altLang="ja-JP" sz="2000" dirty="0"/>
          </a:p>
        </p:txBody>
      </p:sp>
      <p:sp>
        <p:nvSpPr>
          <p:cNvPr id="9" name="AutoShape 7"/>
          <p:cNvSpPr>
            <a:spLocks/>
          </p:cNvSpPr>
          <p:nvPr/>
        </p:nvSpPr>
        <p:spPr bwMode="auto">
          <a:xfrm>
            <a:off x="625644" y="6113987"/>
            <a:ext cx="4248150" cy="315409"/>
          </a:xfrm>
          <a:prstGeom prst="borderCallout2">
            <a:avLst>
              <a:gd name="adj1" fmla="val 15861"/>
              <a:gd name="adj2" fmla="val 101792"/>
              <a:gd name="adj3" fmla="val 15861"/>
              <a:gd name="adj4" fmla="val 121153"/>
              <a:gd name="adj5" fmla="val -371417"/>
              <a:gd name="adj6" fmla="val 140189"/>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メッセージ数が少ない</a:t>
            </a:r>
            <a:r>
              <a:rPr lang="en-US" altLang="ja-JP" sz="2000" dirty="0" smtClean="0"/>
              <a:t>               </a:t>
            </a:r>
            <a:endParaRPr lang="en-US" altLang="ja-JP" sz="20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昨年度の活動成果</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dirty="0" smtClean="0"/>
              <a:t>論文誌　</a:t>
            </a:r>
            <a:r>
              <a:rPr lang="en-US" altLang="ja-JP" dirty="0"/>
              <a:t>3</a:t>
            </a:r>
            <a:r>
              <a:rPr lang="ja-JP" altLang="en-US" dirty="0" smtClean="0"/>
              <a:t>本</a:t>
            </a:r>
            <a:r>
              <a:rPr lang="ja-JP" altLang="en-US" sz="2400" dirty="0" smtClean="0"/>
              <a:t>（採録待ち</a:t>
            </a:r>
            <a:r>
              <a:rPr lang="en-US" altLang="ja-JP" sz="2400" dirty="0" smtClean="0"/>
              <a:t>4</a:t>
            </a:r>
            <a:r>
              <a:rPr lang="ja-JP" altLang="en-US" sz="2400" dirty="0" smtClean="0"/>
              <a:t>本</a:t>
            </a:r>
            <a:r>
              <a:rPr lang="ja-JP" altLang="en-US" sz="2400" dirty="0"/>
              <a:t>）</a:t>
            </a:r>
            <a:endParaRPr lang="en-US" altLang="ja-JP" sz="2400" dirty="0" smtClean="0"/>
          </a:p>
          <a:p>
            <a:pPr lvl="1"/>
            <a:r>
              <a:rPr lang="ja-JP" altLang="en-US" dirty="0" smtClean="0"/>
              <a:t>今年の目標は年度内</a:t>
            </a:r>
            <a:r>
              <a:rPr lang="ja-JP" altLang="en-US" dirty="0" smtClean="0">
                <a:solidFill>
                  <a:srgbClr val="FF0000"/>
                </a:solidFill>
              </a:rPr>
              <a:t>採録</a:t>
            </a:r>
            <a:r>
              <a:rPr lang="en-US" altLang="ja-JP" dirty="0" smtClean="0">
                <a:solidFill>
                  <a:srgbClr val="FF0000"/>
                </a:solidFill>
              </a:rPr>
              <a:t>5</a:t>
            </a:r>
            <a:r>
              <a:rPr lang="ja-JP" altLang="en-US" dirty="0" smtClean="0">
                <a:solidFill>
                  <a:srgbClr val="FF0000"/>
                </a:solidFill>
              </a:rPr>
              <a:t>本</a:t>
            </a:r>
            <a:endParaRPr lang="en-US" altLang="ja-JP" dirty="0" smtClean="0">
              <a:solidFill>
                <a:srgbClr val="FF0000"/>
              </a:solidFill>
            </a:endParaRPr>
          </a:p>
          <a:p>
            <a:r>
              <a:rPr lang="ja-JP" altLang="en-US" dirty="0" smtClean="0"/>
              <a:t>国際会議　</a:t>
            </a:r>
            <a:r>
              <a:rPr lang="en-US" altLang="ja-JP" dirty="0"/>
              <a:t>6</a:t>
            </a:r>
            <a:r>
              <a:rPr lang="ja-JP" altLang="en-US" dirty="0" smtClean="0"/>
              <a:t>本</a:t>
            </a:r>
            <a:r>
              <a:rPr lang="ja-JP" altLang="en-US" sz="2400" dirty="0" smtClean="0"/>
              <a:t>（採録待ち</a:t>
            </a:r>
            <a:r>
              <a:rPr lang="en-US" altLang="ja-JP" sz="2400" dirty="0" smtClean="0"/>
              <a:t>1</a:t>
            </a:r>
            <a:r>
              <a:rPr lang="ja-JP" altLang="en-US" sz="2400" dirty="0" smtClean="0"/>
              <a:t>本）</a:t>
            </a:r>
            <a:endParaRPr lang="en-US" altLang="ja-JP" dirty="0" smtClean="0"/>
          </a:p>
          <a:p>
            <a:r>
              <a:rPr lang="ja-JP" altLang="en-US" dirty="0" smtClean="0"/>
              <a:t>国内会議　</a:t>
            </a:r>
            <a:r>
              <a:rPr lang="en-US" altLang="ja-JP" dirty="0" smtClean="0"/>
              <a:t>3</a:t>
            </a:r>
            <a:r>
              <a:rPr lang="ja-JP" altLang="en-US" dirty="0" smtClean="0"/>
              <a:t>本</a:t>
            </a:r>
            <a:endParaRPr lang="en-US" altLang="ja-JP" dirty="0" smtClean="0"/>
          </a:p>
          <a:p>
            <a:r>
              <a:rPr lang="ja-JP" altLang="en-US" dirty="0" smtClean="0"/>
              <a:t>表彰・受賞　</a:t>
            </a:r>
            <a:r>
              <a:rPr lang="en-US" altLang="ja-JP" dirty="0"/>
              <a:t>2</a:t>
            </a:r>
            <a:r>
              <a:rPr lang="ja-JP" altLang="en-US" dirty="0" smtClean="0"/>
              <a:t>件</a:t>
            </a:r>
            <a:endParaRPr lang="en-US" altLang="ja-JP" dirty="0" smtClean="0"/>
          </a:p>
          <a:p>
            <a:pPr lvl="1"/>
            <a:r>
              <a:rPr lang="ja-JP" altLang="en-US" dirty="0" smtClean="0"/>
              <a:t>最優秀学生賞</a:t>
            </a:r>
            <a:endParaRPr lang="en-US" altLang="ja-JP" dirty="0" smtClean="0"/>
          </a:p>
          <a:p>
            <a:pPr lvl="1"/>
            <a:r>
              <a:rPr lang="en-US" altLang="ja-JP" dirty="0"/>
              <a:t>Best Student </a:t>
            </a:r>
            <a:r>
              <a:rPr lang="en-US" altLang="ja-JP" dirty="0" smtClean="0"/>
              <a:t>Award</a:t>
            </a:r>
          </a:p>
          <a:p>
            <a:pPr marL="457200" lvl="1" indent="0">
              <a:buNone/>
            </a:pPr>
            <a:r>
              <a:rPr lang="ja-JP" altLang="en-US" dirty="0" smtClean="0"/>
              <a:t>（過去</a:t>
            </a:r>
            <a:r>
              <a:rPr lang="en-US" altLang="ja-JP" dirty="0" smtClean="0"/>
              <a:t>5</a:t>
            </a:r>
            <a:r>
              <a:rPr lang="ja-JP" altLang="en-US" dirty="0" smtClean="0"/>
              <a:t>年間で</a:t>
            </a:r>
            <a:r>
              <a:rPr lang="en-US" altLang="ja-JP" dirty="0" smtClean="0"/>
              <a:t>7</a:t>
            </a:r>
            <a:r>
              <a:rPr lang="ja-JP" altLang="en-US" dirty="0" smtClean="0"/>
              <a:t>件受賞）</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11</a:t>
            </a:fld>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00035" y="1142984"/>
            <a:ext cx="6065866" cy="2070116"/>
          </a:xfrm>
          <a:effectLst>
            <a:outerShdw blurRad="50800" dist="38100" dir="2700000" algn="tl" rotWithShape="0">
              <a:prstClr val="black">
                <a:alpha val="40000"/>
              </a:prstClr>
            </a:outerShdw>
          </a:effectLst>
        </p:spPr>
        <p:txBody>
          <a:bodyPr/>
          <a:lstStyle/>
          <a:p>
            <a:r>
              <a:rPr kumimoji="1" lang="ja-JP" altLang="en-US" sz="6600" dirty="0" smtClean="0">
                <a:latin typeface="HGP明朝E" pitchFamily="18" charset="-128"/>
                <a:ea typeface="HGP明朝E" pitchFamily="18" charset="-128"/>
              </a:rPr>
              <a:t>今年度の活動</a:t>
            </a:r>
            <a:endParaRPr kumimoji="1" lang="ja-JP" altLang="en-US" sz="6600" dirty="0">
              <a:latin typeface="HGP明朝E" pitchFamily="18" charset="-128"/>
              <a:ea typeface="HGP明朝E" pitchFamily="18" charset="-128"/>
            </a:endParaRPr>
          </a:p>
        </p:txBody>
      </p:sp>
      <p:sp>
        <p:nvSpPr>
          <p:cNvPr id="3" name="サブタイトル 2"/>
          <p:cNvSpPr>
            <a:spLocks noGrp="1"/>
          </p:cNvSpPr>
          <p:nvPr>
            <p:ph type="subTitle" idx="1"/>
          </p:nvPr>
        </p:nvSpPr>
        <p:spPr>
          <a:xfrm>
            <a:off x="784225" y="3357562"/>
            <a:ext cx="5781675" cy="1643074"/>
          </a:xfrm>
        </p:spPr>
        <p:txBody>
          <a:bodyPr>
            <a:noAutofit/>
          </a:bodyPr>
          <a:lstStyle/>
          <a:p>
            <a:r>
              <a:rPr kumimoji="1" lang="en-US" altLang="ja-JP" dirty="0" smtClean="0"/>
              <a:t>2010/04/28 </a:t>
            </a:r>
            <a:endParaRPr kumimoji="1" lang="ja-JP" alt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en-US" altLang="ja-JP" dirty="0" smtClean="0">
                <a:latin typeface="HGP明朝E" pitchFamily="18" charset="-128"/>
                <a:ea typeface="HGP明朝E" pitchFamily="18" charset="-128"/>
              </a:rPr>
              <a:t>OSS</a:t>
            </a:r>
            <a:r>
              <a:rPr lang="ja-JP" altLang="en-US" dirty="0" smtClean="0">
                <a:latin typeface="HGP明朝E" pitchFamily="18" charset="-128"/>
                <a:ea typeface="HGP明朝E" pitchFamily="18" charset="-128"/>
              </a:rPr>
              <a:t>班が現在取り組んでいる研究</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a:xfrm>
            <a:off x="457200" y="1196975"/>
            <a:ext cx="8686800" cy="4929188"/>
          </a:xfrm>
        </p:spPr>
        <p:txBody>
          <a:bodyPr/>
          <a:lstStyle/>
          <a:p>
            <a:r>
              <a:rPr lang="ja-JP" altLang="en-US" sz="1800" dirty="0" smtClean="0"/>
              <a:t>開発者支援に関する研究</a:t>
            </a:r>
            <a:endParaRPr lang="en-US" altLang="ja-JP" sz="1800" dirty="0" smtClean="0"/>
          </a:p>
          <a:p>
            <a:pPr lvl="1"/>
            <a:r>
              <a:rPr lang="ja-JP" altLang="en-US" sz="1600" dirty="0" smtClean="0"/>
              <a:t>不具合修正時間分析手法の提案</a:t>
            </a:r>
            <a:r>
              <a:rPr lang="en-US" altLang="ja-JP" sz="1600" dirty="0"/>
              <a:t>(collaborate with Queen’s university in Canada)</a:t>
            </a:r>
            <a:endParaRPr lang="en-US" altLang="ja-JP" sz="1600" dirty="0" smtClean="0"/>
          </a:p>
          <a:p>
            <a:pPr lvl="1"/>
            <a:r>
              <a:rPr lang="ja-JP" altLang="en-US" sz="1600" dirty="0" smtClean="0"/>
              <a:t>不具合の再修正予測モデルの構築 </a:t>
            </a:r>
            <a:r>
              <a:rPr lang="en-US" altLang="ja-JP" sz="1600" dirty="0" smtClean="0"/>
              <a:t>(collaborate with Queen’s university in Canada)</a:t>
            </a:r>
          </a:p>
          <a:p>
            <a:pPr lvl="1"/>
            <a:r>
              <a:rPr lang="ja-JP" altLang="en-US" sz="1600" dirty="0"/>
              <a:t>不具合割当パターンを用いた</a:t>
            </a:r>
            <a:r>
              <a:rPr lang="en-US" altLang="ja-JP" sz="1600" dirty="0"/>
              <a:t>Oss</a:t>
            </a:r>
            <a:r>
              <a:rPr lang="ja-JP" altLang="en-US" sz="1600" dirty="0"/>
              <a:t>の不具合修正時間の</a:t>
            </a:r>
            <a:r>
              <a:rPr lang="ja-JP" altLang="en-US" sz="1600" dirty="0" smtClean="0"/>
              <a:t>予測（</a:t>
            </a:r>
            <a:r>
              <a:rPr lang="en-US" altLang="ja-JP" sz="1600" dirty="0" smtClean="0"/>
              <a:t>collaborate with </a:t>
            </a:r>
            <a:r>
              <a:rPr lang="ja-JP" altLang="en-US" sz="1600" dirty="0" smtClean="0"/>
              <a:t>大平，正木）</a:t>
            </a:r>
            <a:endParaRPr lang="en-US" altLang="ja-JP" sz="1600" dirty="0" smtClean="0"/>
          </a:p>
          <a:p>
            <a:pPr lvl="1"/>
            <a:r>
              <a:rPr lang="en-US" altLang="ja-JP" sz="1600" dirty="0">
                <a:solidFill>
                  <a:srgbClr val="FF0000"/>
                </a:solidFill>
              </a:rPr>
              <a:t>Automatic Identification of Source Codes which</a:t>
            </a:r>
            <a:r>
              <a:rPr lang="ja-JP" altLang="en-US" sz="1600" dirty="0">
                <a:solidFill>
                  <a:srgbClr val="FF0000"/>
                </a:solidFill>
              </a:rPr>
              <a:t>　</a:t>
            </a:r>
            <a:r>
              <a:rPr lang="en-US" altLang="ja-JP" sz="1600" dirty="0">
                <a:solidFill>
                  <a:srgbClr val="FF0000"/>
                </a:solidFill>
              </a:rPr>
              <a:t>Developers Should Fix Using Text </a:t>
            </a:r>
            <a:r>
              <a:rPr lang="en-US" altLang="ja-JP" sz="1600" dirty="0" smtClean="0">
                <a:solidFill>
                  <a:srgbClr val="FF0000"/>
                </a:solidFill>
              </a:rPr>
              <a:t>Mining (collaborate with </a:t>
            </a:r>
            <a:r>
              <a:rPr lang="ja-JP" altLang="en-US" sz="1600" dirty="0" smtClean="0">
                <a:solidFill>
                  <a:srgbClr val="FF0000"/>
                </a:solidFill>
              </a:rPr>
              <a:t>オー君</a:t>
            </a:r>
            <a:r>
              <a:rPr lang="en-US" altLang="ja-JP" sz="1600" dirty="0" smtClean="0">
                <a:solidFill>
                  <a:srgbClr val="FF0000"/>
                </a:solidFill>
              </a:rPr>
              <a:t>)</a:t>
            </a:r>
          </a:p>
          <a:p>
            <a:pPr lvl="1"/>
            <a:r>
              <a:rPr lang="ja-JP" altLang="en-US" sz="1600" dirty="0" smtClean="0"/>
              <a:t>開発者活動量に基づくコミッター予測</a:t>
            </a:r>
            <a:endParaRPr lang="en-US" altLang="ja-JP" sz="1600" dirty="0" smtClean="0"/>
          </a:p>
          <a:p>
            <a:pPr lvl="1"/>
            <a:r>
              <a:rPr lang="ja-JP" altLang="en-US" sz="1600" dirty="0" smtClean="0"/>
              <a:t>リソースアロケーション</a:t>
            </a:r>
            <a:endParaRPr lang="en-US" altLang="ja-JP" sz="1600" dirty="0" smtClean="0"/>
          </a:p>
          <a:p>
            <a:pPr lvl="1"/>
            <a:r>
              <a:rPr lang="en-US" altLang="ja-JP" sz="1600" dirty="0" smtClean="0">
                <a:solidFill>
                  <a:srgbClr val="FF0000"/>
                </a:solidFill>
              </a:rPr>
              <a:t>An </a:t>
            </a:r>
            <a:r>
              <a:rPr lang="en-US" altLang="ja-JP" sz="1600" dirty="0">
                <a:solidFill>
                  <a:srgbClr val="FF0000"/>
                </a:solidFill>
              </a:rPr>
              <a:t>Algorithm for Gradual Patch Acceptance Detection in </a:t>
            </a:r>
            <a:r>
              <a:rPr lang="en-US" altLang="ja-JP" sz="1600" dirty="0" smtClean="0">
                <a:solidFill>
                  <a:srgbClr val="FF0000"/>
                </a:solidFill>
              </a:rPr>
              <a:t>Open</a:t>
            </a:r>
            <a:r>
              <a:rPr lang="ja-JP" altLang="en-US" sz="1600" dirty="0">
                <a:solidFill>
                  <a:srgbClr val="FF0000"/>
                </a:solidFill>
              </a:rPr>
              <a:t> </a:t>
            </a:r>
            <a:r>
              <a:rPr lang="en-US" altLang="ja-JP" sz="1600" dirty="0" smtClean="0">
                <a:solidFill>
                  <a:srgbClr val="FF0000"/>
                </a:solidFill>
              </a:rPr>
              <a:t>Source </a:t>
            </a:r>
            <a:r>
              <a:rPr lang="en-US" altLang="ja-JP" sz="1600" dirty="0">
                <a:solidFill>
                  <a:srgbClr val="FF0000"/>
                </a:solidFill>
              </a:rPr>
              <a:t>Software Repository Mining</a:t>
            </a:r>
          </a:p>
          <a:p>
            <a:pPr lvl="1"/>
            <a:endParaRPr lang="en-US" altLang="ja-JP" sz="900" dirty="0" smtClean="0"/>
          </a:p>
          <a:p>
            <a:pPr lvl="1"/>
            <a:endParaRPr lang="en-US" altLang="ja-JP" sz="900" dirty="0" smtClean="0"/>
          </a:p>
          <a:p>
            <a:r>
              <a:rPr lang="ja-JP" altLang="en-US" sz="1800" dirty="0" smtClean="0"/>
              <a:t>利用者支援に関する研究</a:t>
            </a:r>
            <a:endParaRPr lang="en-US" altLang="ja-JP" sz="1800" dirty="0" smtClean="0"/>
          </a:p>
          <a:p>
            <a:pPr lvl="1"/>
            <a:r>
              <a:rPr lang="ja-JP" altLang="en-US" sz="1600" dirty="0" smtClean="0">
                <a:solidFill>
                  <a:srgbClr val="FF0000"/>
                </a:solidFill>
              </a:rPr>
              <a:t>利用者のための不具合</a:t>
            </a:r>
            <a:r>
              <a:rPr lang="ja-JP" altLang="en-US" sz="1600" dirty="0">
                <a:solidFill>
                  <a:srgbClr val="FF0000"/>
                </a:solidFill>
              </a:rPr>
              <a:t>修正時期の</a:t>
            </a:r>
            <a:r>
              <a:rPr lang="ja-JP" altLang="en-US" sz="1600" dirty="0" smtClean="0">
                <a:solidFill>
                  <a:srgbClr val="FF0000"/>
                </a:solidFill>
              </a:rPr>
              <a:t>予測</a:t>
            </a:r>
            <a:endParaRPr lang="en-US" altLang="ja-JP" sz="1600" dirty="0" smtClean="0">
              <a:solidFill>
                <a:srgbClr val="FF0000"/>
              </a:solidFill>
            </a:endParaRPr>
          </a:p>
          <a:p>
            <a:pPr lvl="1"/>
            <a:r>
              <a:rPr lang="ja-JP" altLang="en-US" sz="1600" dirty="0" smtClean="0"/>
              <a:t>利用者行動による</a:t>
            </a:r>
            <a:r>
              <a:rPr lang="en-US" altLang="ja-JP" sz="1600" dirty="0" smtClean="0"/>
              <a:t>OSS</a:t>
            </a:r>
            <a:r>
              <a:rPr lang="ja-JP" altLang="en-US" sz="1600" dirty="0" smtClean="0"/>
              <a:t>保守活動への影響</a:t>
            </a:r>
            <a:endParaRPr lang="ja-JP" altLang="en-US" sz="1600" dirty="0"/>
          </a:p>
          <a:p>
            <a:pPr lvl="1"/>
            <a:r>
              <a:rPr lang="ja-JP" altLang="en-US" sz="1600" dirty="0" smtClean="0"/>
              <a:t>ソーシャルネットワーク</a:t>
            </a:r>
            <a:r>
              <a:rPr lang="ja-JP" altLang="en-US" sz="1600" dirty="0"/>
              <a:t>分析による</a:t>
            </a:r>
            <a:r>
              <a:rPr lang="en-US" altLang="ja-JP" sz="1600" dirty="0"/>
              <a:t>OSS</a:t>
            </a:r>
            <a:r>
              <a:rPr lang="ja-JP" altLang="en-US" sz="1600" dirty="0"/>
              <a:t>コミュニティの評価</a:t>
            </a:r>
          </a:p>
          <a:p>
            <a:endParaRPr lang="en-US" altLang="ja-JP" sz="2400" dirty="0" smtClean="0"/>
          </a:p>
          <a:p>
            <a:endParaRPr lang="en-US" altLang="ja-JP" sz="1800" dirty="0" smtClean="0"/>
          </a:p>
          <a:p>
            <a:endParaRPr lang="en-US" altLang="ja-JP" sz="1800"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13</a:t>
            </a:fld>
            <a:endParaRPr lang="en-US" altLang="ja-JP" dirty="0"/>
          </a:p>
        </p:txBody>
      </p:sp>
    </p:spTree>
    <p:extLst>
      <p:ext uri="{BB962C8B-B14F-4D97-AF65-F5344CB8AC3E}">
        <p14:creationId xmlns:p14="http://schemas.microsoft.com/office/powerpoint/2010/main" val="3737999352"/>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p:nvPr/>
        </p:nvSpPr>
        <p:spPr>
          <a:xfrm>
            <a:off x="6697800" y="5622840"/>
            <a:ext cx="2309760" cy="10565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square" lIns="90000" tIns="45000" rIns="90000" bIns="45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3" name="タイトル 2"/>
          <p:cNvSpPr txBox="1">
            <a:spLocks noGrp="1"/>
          </p:cNvSpPr>
          <p:nvPr>
            <p:ph type="title" idx="4294967295"/>
          </p:nvPr>
        </p:nvSpPr>
        <p:spPr>
          <a:xfrm>
            <a:off x="2011680" y="1559880"/>
            <a:ext cx="7132320" cy="731519"/>
          </a:xfrm>
        </p:spPr>
        <p:txBody>
          <a:bodyPr lIns="0" tIns="0" rIns="0" bIns="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a:buNone/>
            </a:pPr>
            <a:r>
              <a:rPr lang="en-US" sz="2400" dirty="0">
                <a:latin typeface="Arial" pitchFamily="18"/>
                <a:ea typeface="HGP創英角ｺﾞｼｯｸUB" pitchFamily="50"/>
              </a:rPr>
              <a:t>Automatic Identification of Source Codes which　Developers Should Fix Using Text Mining</a:t>
            </a:r>
          </a:p>
        </p:txBody>
      </p:sp>
      <p:sp>
        <p:nvSpPr>
          <p:cNvPr id="4" name="テキスト プレースホルダー 3"/>
          <p:cNvSpPr txBox="1">
            <a:spLocks noGrp="1"/>
          </p:cNvSpPr>
          <p:nvPr>
            <p:ph type="body" idx="4294967295"/>
          </p:nvPr>
        </p:nvSpPr>
        <p:spPr>
          <a:xfrm>
            <a:off x="3017520" y="2524320"/>
            <a:ext cx="5990040" cy="1756800"/>
          </a:xfrm>
        </p:spPr>
        <p:txBody>
          <a:bodyPr/>
          <a:lstStyle>
            <a:defPPr marL="432000" lvl="0" indent="-324000" algn="l"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微软雅黑" pitchFamily="2"/>
                <a:cs typeface="Lohit Hindi" pitchFamily="2"/>
              </a:defRPr>
            </a:defPPr>
            <a:lvl1pPr marL="432000" lvl="0" indent="-324000" algn="l"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微软雅黑" pitchFamily="2"/>
                <a:cs typeface="Lohit Hindi" pitchFamily="2"/>
              </a:defRPr>
            </a:lvl1pPr>
            <a:lvl2pPr marL="864000" lvl="1" indent="-324000" algn="l" hangingPunct="1">
              <a:spcBef>
                <a:spcPts val="0"/>
              </a:spcBef>
              <a:spcAft>
                <a:spcPts val="1134"/>
              </a:spcAft>
              <a:buSzPct val="45000"/>
              <a:buFont typeface="StarSymbol"/>
              <a:buChar char="●"/>
              <a:defRPr lang="en-US" sz="2400" b="0" i="0" u="none" strike="noStrike" kern="1200" spc="0">
                <a:ln>
                  <a:noFill/>
                </a:ln>
                <a:solidFill>
                  <a:srgbClr val="000000"/>
                </a:solidFill>
                <a:latin typeface="Calibri"/>
                <a:ea typeface="微软雅黑" pitchFamily="2"/>
                <a:cs typeface="Lohit Hindi" pitchFamily="2"/>
              </a:defRPr>
            </a:lvl2pPr>
            <a:lvl3pPr marL="1295999" lvl="2" indent="-288000" algn="l" hangingPunct="1">
              <a:spcBef>
                <a:spcPts val="0"/>
              </a:spcBef>
              <a:spcAft>
                <a:spcPts val="850"/>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3pPr>
            <a:lvl4pPr marL="1728000" lvl="3" indent="-216000" algn="l" hangingPunct="1">
              <a:spcBef>
                <a:spcPts val="0"/>
              </a:spcBef>
              <a:spcAft>
                <a:spcPts val="567"/>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4pPr>
            <a:lvl5pPr marL="2160000" lvl="4" indent="-216000" algn="l" hangingPunct="1">
              <a:spcBef>
                <a:spcPts val="0"/>
              </a:spcBef>
              <a:spcAft>
                <a:spcPts val="283"/>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5pPr>
            <a:lvl6pPr marL="2592000" lvl="5"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6pPr>
            <a:lvl7pPr marL="3024000" lvl="6"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7pPr>
            <a:lvl8pPr marL="3456000" lvl="7"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8pPr>
            <a:lvl9pPr marL="3887999" lvl="8"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9pPr>
          </a:lstStyle>
          <a:p>
            <a:pPr lvl="0">
              <a:lnSpc>
                <a:spcPts val="1200"/>
              </a:lnSpc>
              <a:buNone/>
            </a:pPr>
            <a:r>
              <a:rPr lang="en-US" sz="2000" b="1" dirty="0">
                <a:solidFill>
                  <a:srgbClr val="FFFFFF"/>
                </a:solidFill>
                <a:effectLst>
                  <a:outerShdw dist="17961" dir="2700000">
                    <a:scrgbClr r="0" g="0" b="0"/>
                  </a:outerShdw>
                </a:effectLst>
                <a:latin typeface="" pitchFamily="18"/>
              </a:rPr>
              <a:t>Developed by</a:t>
            </a:r>
          </a:p>
          <a:p>
            <a:pPr lvl="1" rtl="0">
              <a:lnSpc>
                <a:spcPts val="1200"/>
              </a:lnSpc>
              <a:buNone/>
            </a:pPr>
            <a:r>
              <a:rPr lang="en-US" sz="2000" dirty="0">
                <a:solidFill>
                  <a:srgbClr val="FFFFFF"/>
                </a:solidFill>
                <a:latin typeface="Georgia" pitchFamily="18"/>
              </a:rPr>
              <a:t>Mr. </a:t>
            </a:r>
            <a:r>
              <a:rPr lang="en-US" sz="2000" dirty="0" err="1">
                <a:solidFill>
                  <a:srgbClr val="FFFFFF"/>
                </a:solidFill>
                <a:latin typeface="Georgia" pitchFamily="18"/>
              </a:rPr>
              <a:t>Phiradet</a:t>
            </a:r>
            <a:r>
              <a:rPr lang="en-US" sz="2000" dirty="0">
                <a:solidFill>
                  <a:srgbClr val="FFFFFF"/>
                </a:solidFill>
                <a:latin typeface="Georgia" pitchFamily="18"/>
              </a:rPr>
              <a:t> </a:t>
            </a:r>
            <a:r>
              <a:rPr lang="en-US" sz="2000" dirty="0" err="1">
                <a:solidFill>
                  <a:srgbClr val="FFFFFF"/>
                </a:solidFill>
                <a:latin typeface="Georgia" pitchFamily="18"/>
              </a:rPr>
              <a:t>Bangcharoensap</a:t>
            </a:r>
            <a:r>
              <a:rPr lang="en-US" sz="2000" dirty="0">
                <a:solidFill>
                  <a:srgbClr val="FFFFFF"/>
                </a:solidFill>
                <a:latin typeface="Georgia" pitchFamily="18"/>
              </a:rPr>
              <a:t>, O-kun</a:t>
            </a:r>
          </a:p>
          <a:p>
            <a:pPr lvl="1" rtl="0">
              <a:lnSpc>
                <a:spcPts val="1200"/>
              </a:lnSpc>
              <a:buNone/>
            </a:pPr>
            <a:r>
              <a:rPr lang="en-US" sz="1800" dirty="0">
                <a:solidFill>
                  <a:srgbClr val="FFFFFF"/>
                </a:solidFill>
                <a:latin typeface="" pitchFamily="18"/>
              </a:rPr>
              <a:t>(</a:t>
            </a:r>
            <a:r>
              <a:rPr lang="ja-JP" altLang="en-US" sz="1800" dirty="0">
                <a:solidFill>
                  <a:srgbClr val="FFFFFF"/>
                </a:solidFill>
                <a:latin typeface="" pitchFamily="18"/>
              </a:rPr>
              <a:t>ピラデト   バンチャロエンサポ</a:t>
            </a:r>
            <a:r>
              <a:rPr lang="en-US" altLang="ja-JP" sz="1800" dirty="0">
                <a:solidFill>
                  <a:srgbClr val="FFFFFF"/>
                </a:solidFill>
                <a:latin typeface="" pitchFamily="18"/>
              </a:rPr>
              <a:t>,  </a:t>
            </a:r>
            <a:r>
              <a:rPr lang="ja-JP" altLang="en-US" sz="1800" dirty="0">
                <a:solidFill>
                  <a:srgbClr val="FFFFFF"/>
                </a:solidFill>
                <a:latin typeface="" pitchFamily="18"/>
              </a:rPr>
              <a:t>オー君</a:t>
            </a:r>
            <a:r>
              <a:rPr lang="en-US" altLang="ja-JP" sz="1800" dirty="0">
                <a:solidFill>
                  <a:srgbClr val="FFFFFF"/>
                </a:solidFill>
                <a:latin typeface="" pitchFamily="18"/>
              </a:rPr>
              <a:t>)</a:t>
            </a:r>
          </a:p>
          <a:p>
            <a:pPr lvl="1" rtl="0">
              <a:lnSpc>
                <a:spcPts val="1200"/>
              </a:lnSpc>
              <a:buNone/>
            </a:pPr>
            <a:r>
              <a:rPr lang="en-US" sz="2000" dirty="0" err="1">
                <a:solidFill>
                  <a:srgbClr val="FFFFFF"/>
                </a:solidFill>
                <a:latin typeface="Georgia" pitchFamily="18"/>
              </a:rPr>
              <a:t>Kasetsart</a:t>
            </a:r>
            <a:r>
              <a:rPr lang="en-US" sz="2000" dirty="0">
                <a:solidFill>
                  <a:srgbClr val="FFFFFF"/>
                </a:solidFill>
                <a:latin typeface="Georgia" pitchFamily="18"/>
              </a:rPr>
              <a:t> University, Thailand</a:t>
            </a:r>
          </a:p>
          <a:p>
            <a:pPr lvl="0">
              <a:lnSpc>
                <a:spcPts val="1200"/>
              </a:lnSpc>
              <a:buNone/>
            </a:pPr>
            <a:r>
              <a:rPr lang="en-US" sz="2000" b="1" dirty="0">
                <a:solidFill>
                  <a:srgbClr val="FFFFFF"/>
                </a:solidFill>
                <a:effectLst>
                  <a:outerShdw dist="17961" dir="2700000">
                    <a:scrgbClr r="0" g="0" b="0"/>
                  </a:outerShdw>
                </a:effectLst>
                <a:latin typeface="" pitchFamily="18"/>
              </a:rPr>
              <a:t>Mentor</a:t>
            </a:r>
          </a:p>
          <a:p>
            <a:pPr lvl="1" rtl="0">
              <a:lnSpc>
                <a:spcPts val="1200"/>
              </a:lnSpc>
              <a:buNone/>
            </a:pPr>
            <a:r>
              <a:rPr lang="en-US" sz="2000" dirty="0">
                <a:solidFill>
                  <a:srgbClr val="FFFFFF"/>
                </a:solidFill>
                <a:latin typeface="Georgia" pitchFamily="18"/>
              </a:rPr>
              <a:t>Assist. Prof. </a:t>
            </a:r>
            <a:r>
              <a:rPr lang="en-US" sz="2000" dirty="0" err="1">
                <a:solidFill>
                  <a:srgbClr val="FFFFFF"/>
                </a:solidFill>
                <a:latin typeface="Georgia" pitchFamily="18"/>
              </a:rPr>
              <a:t>Akinori</a:t>
            </a:r>
            <a:r>
              <a:rPr lang="en-US" sz="2000" dirty="0">
                <a:solidFill>
                  <a:srgbClr val="FFFFFF"/>
                </a:solidFill>
                <a:latin typeface="Georgia" pitchFamily="18"/>
              </a:rPr>
              <a:t> Ihara, Ph.D.</a:t>
            </a:r>
          </a:p>
        </p:txBody>
      </p:sp>
    </p:spTree>
    <p:extLst>
      <p:ext uri="{BB962C8B-B14F-4D97-AF65-F5344CB8AC3E}">
        <p14:creationId xmlns:p14="http://schemas.microsoft.com/office/powerpoint/2010/main" val="448691963"/>
      </p:ext>
    </p:extLst>
  </p:cSld>
  <p:clrMapOvr>
    <a:masterClrMapping/>
  </p:clrMapOvr>
  <p:transition xmlns:p14="http://schemas.microsoft.com/office/powerpoint/2010/main" spd="med">
    <p:wipe dir="u"/>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リーフォーム 1"/>
          <p:cNvSpPr/>
          <p:nvPr/>
        </p:nvSpPr>
        <p:spPr>
          <a:xfrm>
            <a:off x="6766560" y="5760720"/>
            <a:ext cx="2286000" cy="1005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90000" tIns="45000" rIns="90000" bIns="45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3" name="フリーフォーム 2"/>
          <p:cNvSpPr/>
          <p:nvPr/>
        </p:nvSpPr>
        <p:spPr>
          <a:xfrm>
            <a:off x="1188719" y="5303520"/>
            <a:ext cx="6858000" cy="1005840"/>
          </a:xfrm>
          <a:custGeom>
            <a:avLst/>
            <a:gdLst>
              <a:gd name="f0" fmla="val 10800000"/>
              <a:gd name="f1" fmla="val 5400000"/>
              <a:gd name="f2" fmla="val 180"/>
              <a:gd name="f3" fmla="val w"/>
              <a:gd name="f4" fmla="val h"/>
              <a:gd name="f5" fmla="val 0"/>
              <a:gd name="f6" fmla="val 21600"/>
              <a:gd name="f7" fmla="+- 0 0 0"/>
              <a:gd name="f8" fmla="*/ f3 1 21600"/>
              <a:gd name="f9" fmla="*/ f4 1 21600"/>
              <a:gd name="f10" fmla="*/ f7 f0 1"/>
              <a:gd name="f11" fmla="*/ 10800 f8 1"/>
              <a:gd name="f12" fmla="*/ 0 f9 1"/>
              <a:gd name="f13" fmla="*/ f10 1 f2"/>
              <a:gd name="f14" fmla="*/ 0 f8 1"/>
              <a:gd name="f15" fmla="*/ 10800 f9 1"/>
              <a:gd name="f16" fmla="*/ 21600 f9 1"/>
              <a:gd name="f17" fmla="*/ 21600 f8 1"/>
              <a:gd name="f18" fmla="+- f13 0 f1"/>
            </a:gdLst>
            <a:ahLst/>
            <a:cxnLst>
              <a:cxn ang="3cd4">
                <a:pos x="hc" y="t"/>
              </a:cxn>
              <a:cxn ang="0">
                <a:pos x="r" y="vc"/>
              </a:cxn>
              <a:cxn ang="cd4">
                <a:pos x="hc" y="b"/>
              </a:cxn>
              <a:cxn ang="cd2">
                <a:pos x="l" y="vc"/>
              </a:cxn>
              <a:cxn ang="f18">
                <a:pos x="f11" y="f12"/>
              </a:cxn>
              <a:cxn ang="f18">
                <a:pos x="f14" y="f15"/>
              </a:cxn>
              <a:cxn ang="f18">
                <a:pos x="f11" y="f16"/>
              </a:cxn>
              <a:cxn ang="f18">
                <a:pos x="f17" y="f15"/>
              </a:cxn>
            </a:cxnLst>
            <a:rect l="l" t="t" r="r" b="b"/>
            <a:pathLst>
              <a:path w="21600" h="21600">
                <a:moveTo>
                  <a:pt x="f5" y="f5"/>
                </a:moveTo>
                <a:lnTo>
                  <a:pt x="f6" y="f5"/>
                </a:lnTo>
                <a:lnTo>
                  <a:pt x="f6" y="f6"/>
                </a:lnTo>
                <a:lnTo>
                  <a:pt x="f5" y="f6"/>
                </a:lnTo>
                <a:lnTo>
                  <a:pt x="f5" y="f5"/>
                </a:lnTo>
                <a:close/>
              </a:path>
            </a:pathLst>
          </a:custGeom>
          <a:solidFill>
            <a:srgbClr val="CCCCCC"/>
          </a:solidFill>
          <a:ln>
            <a:noFill/>
            <a:prstDash val="solid"/>
          </a:ln>
        </p:spPr>
        <p:txBody>
          <a:bodyPr vert="horz" wrap="none" lIns="90000" tIns="45000" rIns="90000" bIns="45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4" name="タイトル 3"/>
          <p:cNvSpPr txBox="1">
            <a:spLocks noGrp="1"/>
          </p:cNvSpPr>
          <p:nvPr>
            <p:ph type="title" idx="4294967295"/>
          </p:nvPr>
        </p:nvSpPr>
        <p:spPr>
          <a:xfrm>
            <a:off x="418680" y="182880"/>
            <a:ext cx="7353720" cy="642960"/>
          </a:xfrm>
        </p:spPr>
        <p:txBody>
          <a:bodyPr lIns="0" tIns="0" rIns="0" bIns="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a:buNone/>
            </a:pPr>
            <a:r>
              <a:rPr lang="en-US" sz="2800">
                <a:latin typeface="Georgia" pitchFamily="18"/>
              </a:rPr>
              <a:t>Why do we need to develop this project?</a:t>
            </a:r>
          </a:p>
        </p:txBody>
      </p:sp>
      <p:sp>
        <p:nvSpPr>
          <p:cNvPr id="5" name="テキスト ボックス 4"/>
          <p:cNvSpPr txBox="1"/>
          <p:nvPr/>
        </p:nvSpPr>
        <p:spPr>
          <a:xfrm>
            <a:off x="238320" y="1227600"/>
            <a:ext cx="7955280" cy="515520"/>
          </a:xfrm>
          <a:prstGeom prst="rect">
            <a:avLst/>
          </a:prstGeom>
          <a:noFill/>
          <a:ln>
            <a:noFill/>
          </a:ln>
        </p:spPr>
        <p:txBody>
          <a:bodyPr vert="horz" wrap="none" lIns="90000" tIns="45000" rIns="90000" bIns="45000" anchorCtr="0" compatLnSpc="0">
            <a:spAutoFit/>
          </a:bodyPr>
          <a:lstStyle/>
          <a:p>
            <a:pPr fontAlgn="auto" hangingPunct="0">
              <a:spcBef>
                <a:spcPts val="0"/>
              </a:spcBef>
              <a:spcAft>
                <a:spcPts val="0"/>
              </a:spcAft>
              <a:buFontTx/>
              <a:buNone/>
            </a:pPr>
            <a:r>
              <a:rPr lang="en-US" sz="2800" b="1" smtClean="0">
                <a:solidFill>
                  <a:srgbClr val="0066CC"/>
                </a:solidFill>
                <a:latin typeface="Arundina Sans" pitchFamily="34"/>
                <a:ea typeface="微软雅黑" pitchFamily="2"/>
                <a:cs typeface="Lohit Hindi" pitchFamily="2"/>
              </a:rPr>
              <a:t>Case study</a:t>
            </a:r>
            <a:r>
              <a:rPr lang="en-US" sz="2800" smtClean="0">
                <a:solidFill>
                  <a:srgbClr val="0066CC"/>
                </a:solidFill>
                <a:latin typeface="Arundina Sans" pitchFamily="34"/>
                <a:ea typeface="微软雅黑" pitchFamily="2"/>
                <a:cs typeface="Lohit Hindi" pitchFamily="2"/>
              </a:rPr>
              <a:t>:</a:t>
            </a:r>
            <a:r>
              <a:rPr lang="en-US" sz="2800" smtClean="0">
                <a:solidFill>
                  <a:prstClr val="black"/>
                </a:solidFill>
                <a:latin typeface="Arundina Sans" pitchFamily="34"/>
                <a:ea typeface="微软雅黑" pitchFamily="2"/>
                <a:cs typeface="Lohit Hindi" pitchFamily="2"/>
              </a:rPr>
              <a:t> Eclipse Platform project</a:t>
            </a:r>
          </a:p>
        </p:txBody>
      </p:sp>
      <p:pic>
        <p:nvPicPr>
          <p:cNvPr id="6" name="図 5"/>
          <p:cNvPicPr>
            <a:picLocks noChangeAspect="1"/>
          </p:cNvPicPr>
          <p:nvPr/>
        </p:nvPicPr>
        <p:blipFill>
          <a:blip r:embed="rId3">
            <a:lum/>
            <a:alphaModFix/>
          </a:blip>
          <a:srcRect t="5109"/>
          <a:stretch>
            <a:fillRect/>
          </a:stretch>
        </p:blipFill>
        <p:spPr>
          <a:xfrm>
            <a:off x="274320" y="1737719"/>
            <a:ext cx="4298040" cy="2925719"/>
          </a:xfrm>
          <a:prstGeom prst="rect">
            <a:avLst/>
          </a:prstGeom>
          <a:noFill/>
          <a:ln>
            <a:noFill/>
          </a:ln>
        </p:spPr>
      </p:pic>
      <p:sp>
        <p:nvSpPr>
          <p:cNvPr id="7" name="テキスト ボックス 6"/>
          <p:cNvSpPr txBox="1"/>
          <p:nvPr/>
        </p:nvSpPr>
        <p:spPr>
          <a:xfrm>
            <a:off x="532800" y="4536000"/>
            <a:ext cx="3853439" cy="597960"/>
          </a:xfrm>
          <a:prstGeom prst="rect">
            <a:avLst/>
          </a:prstGeom>
          <a:noFill/>
          <a:ln>
            <a:noFill/>
          </a:ln>
        </p:spPr>
        <p:txBody>
          <a:bodyPr vert="horz" wrap="none" lIns="90000" tIns="45000" rIns="90000" bIns="45000" anchorCtr="0" compatLnSpc="0">
            <a:spAutoFit/>
          </a:bodyPr>
          <a:lstStyle/>
          <a:p>
            <a:pPr algn="ctr" fontAlgn="auto" hangingPunct="0">
              <a:spcBef>
                <a:spcPts val="0"/>
              </a:spcBef>
              <a:spcAft>
                <a:spcPts val="0"/>
              </a:spcAft>
              <a:buFontTx/>
              <a:buNone/>
            </a:pPr>
            <a:r>
              <a:rPr lang="en-US" sz="1100" smtClean="0">
                <a:solidFill>
                  <a:prstClr val="black"/>
                </a:solidFill>
                <a:latin typeface="Tahoma" pitchFamily="34"/>
                <a:ea typeface="微软雅黑" pitchFamily="2"/>
                <a:cs typeface="Lohit Hindi" pitchFamily="2"/>
              </a:rPr>
              <a:t>The rate of bug report submission for the Eclipse Platform</a:t>
            </a:r>
          </a:p>
          <a:p>
            <a:pPr algn="ctr" fontAlgn="auto" hangingPunct="0">
              <a:spcBef>
                <a:spcPts val="0"/>
              </a:spcBef>
              <a:spcAft>
                <a:spcPts val="0"/>
              </a:spcAft>
              <a:buFontTx/>
              <a:buNone/>
            </a:pPr>
            <a:r>
              <a:rPr lang="en-US" sz="1100" smtClean="0">
                <a:solidFill>
                  <a:prstClr val="black"/>
                </a:solidFill>
                <a:latin typeface="Tahoma" pitchFamily="34"/>
                <a:ea typeface="微软雅黑" pitchFamily="2"/>
                <a:cs typeface="Lohit Hindi" pitchFamily="2"/>
              </a:rPr>
              <a:t> for the one year</a:t>
            </a:r>
          </a:p>
          <a:p>
            <a:pPr algn="ctr" fontAlgn="auto" hangingPunct="0">
              <a:spcBef>
                <a:spcPts val="0"/>
              </a:spcBef>
              <a:spcAft>
                <a:spcPts val="0"/>
              </a:spcAft>
              <a:buFontTx/>
              <a:buNone/>
            </a:pPr>
            <a:endParaRPr lang="en-US" sz="1100" smtClean="0">
              <a:solidFill>
                <a:prstClr val="black"/>
              </a:solidFill>
              <a:latin typeface="Tahoma" pitchFamily="34"/>
              <a:ea typeface="微软雅黑" pitchFamily="2"/>
              <a:cs typeface="Lohit Hindi" pitchFamily="2"/>
            </a:endParaRPr>
          </a:p>
        </p:txBody>
      </p:sp>
      <p:sp>
        <p:nvSpPr>
          <p:cNvPr id="8" name="テキスト ボックス 7"/>
          <p:cNvSpPr txBox="1"/>
          <p:nvPr/>
        </p:nvSpPr>
        <p:spPr>
          <a:xfrm>
            <a:off x="4572360" y="2012760"/>
            <a:ext cx="4388760" cy="1360457"/>
          </a:xfrm>
          <a:prstGeom prst="rect">
            <a:avLst/>
          </a:prstGeom>
          <a:noFill/>
          <a:ln>
            <a:noFill/>
          </a:ln>
        </p:spPr>
        <p:txBody>
          <a:bodyPr vert="horz" wrap="square" lIns="90000" tIns="45000" rIns="90000" bIns="45000" anchorCtr="0" compatLnSpc="0">
            <a:spAutoFit/>
          </a:bodyPr>
          <a:lstStyle/>
          <a:p>
            <a:pPr fontAlgn="auto" hangingPunct="0">
              <a:spcBef>
                <a:spcPts val="0"/>
              </a:spcBef>
              <a:spcAft>
                <a:spcPts val="0"/>
              </a:spcAft>
              <a:buFontTx/>
              <a:buNone/>
            </a:pPr>
            <a:r>
              <a:rPr lang="en-US" sz="1600" dirty="0" smtClean="0">
                <a:solidFill>
                  <a:prstClr val="black"/>
                </a:solidFill>
                <a:latin typeface="Arundina Sans" pitchFamily="34"/>
                <a:ea typeface="微软雅黑" pitchFamily="2"/>
                <a:cs typeface="Lohit Hindi" pitchFamily="2"/>
              </a:rPr>
              <a:t>During this period </a:t>
            </a:r>
            <a:r>
              <a:rPr lang="en-US" sz="1600" b="1" dirty="0" smtClean="0">
                <a:solidFill>
                  <a:srgbClr val="800000"/>
                </a:solidFill>
                <a:latin typeface="Arundina Sans" pitchFamily="34"/>
                <a:ea typeface="微软雅黑" pitchFamily="2"/>
                <a:cs typeface="Lohit Hindi" pitchFamily="2"/>
              </a:rPr>
              <a:t>13,016 reports were filed,</a:t>
            </a:r>
            <a:r>
              <a:rPr lang="en-US" sz="1600" dirty="0" smtClean="0">
                <a:solidFill>
                  <a:prstClr val="black"/>
                </a:solidFill>
                <a:latin typeface="Arundina Sans" pitchFamily="34"/>
                <a:ea typeface="微软雅黑" pitchFamily="2"/>
                <a:cs typeface="Lohit Hindi" pitchFamily="2"/>
              </a:rPr>
              <a:t> averaging </a:t>
            </a:r>
            <a:r>
              <a:rPr lang="en-US" b="1" dirty="0" smtClean="0">
                <a:solidFill>
                  <a:srgbClr val="B80047"/>
                </a:solidFill>
                <a:latin typeface="Arundina Sans" pitchFamily="34"/>
                <a:ea typeface="微软雅黑" pitchFamily="2"/>
                <a:cs typeface="Lohit Hindi" pitchFamily="2"/>
              </a:rPr>
              <a:t>37 reports per day</a:t>
            </a:r>
            <a:r>
              <a:rPr lang="en-US" sz="1600" dirty="0" smtClean="0">
                <a:solidFill>
                  <a:prstClr val="black"/>
                </a:solidFill>
                <a:latin typeface="Arundina Sans" pitchFamily="34"/>
                <a:ea typeface="微软雅黑" pitchFamily="2"/>
                <a:cs typeface="Lohit Hindi" pitchFamily="2"/>
              </a:rPr>
              <a:t>, with a </a:t>
            </a:r>
            <a:r>
              <a:rPr lang="en-US" sz="1600" b="1" dirty="0" smtClean="0">
                <a:solidFill>
                  <a:srgbClr val="FF6309"/>
                </a:solidFill>
                <a:latin typeface="Arundina Sans" pitchFamily="34"/>
                <a:ea typeface="微软雅黑" pitchFamily="2"/>
                <a:cs typeface="Lohit Hindi" pitchFamily="2"/>
              </a:rPr>
              <a:t>maximum of 220 reports</a:t>
            </a:r>
            <a:r>
              <a:rPr lang="en-US" sz="1600" dirty="0" smtClean="0">
                <a:solidFill>
                  <a:prstClr val="black"/>
                </a:solidFill>
                <a:latin typeface="Arundina Sans" pitchFamily="34"/>
                <a:ea typeface="微软雅黑" pitchFamily="2"/>
                <a:cs typeface="Lohit Hindi" pitchFamily="2"/>
              </a:rPr>
              <a:t> in a single day (John </a:t>
            </a:r>
            <a:r>
              <a:rPr lang="en-US" sz="1600" dirty="0" err="1" smtClean="0">
                <a:solidFill>
                  <a:prstClr val="black"/>
                </a:solidFill>
                <a:latin typeface="Arundina Sans" pitchFamily="34"/>
                <a:ea typeface="微软雅黑" pitchFamily="2"/>
                <a:cs typeface="Lohit Hindi" pitchFamily="2"/>
              </a:rPr>
              <a:t>Anvik</a:t>
            </a:r>
            <a:r>
              <a:rPr lang="en-US" sz="1600" dirty="0" smtClean="0">
                <a:solidFill>
                  <a:prstClr val="black"/>
                </a:solidFill>
                <a:latin typeface="Arundina Sans" pitchFamily="34"/>
                <a:ea typeface="微软雅黑" pitchFamily="2"/>
                <a:cs typeface="Lohit Hindi" pitchFamily="2"/>
              </a:rPr>
              <a:t>, 2006)</a:t>
            </a:r>
          </a:p>
        </p:txBody>
      </p:sp>
      <p:pic>
        <p:nvPicPr>
          <p:cNvPr id="9" name="図 8"/>
          <p:cNvPicPr>
            <a:picLocks noChangeAspect="1"/>
          </p:cNvPicPr>
          <p:nvPr/>
        </p:nvPicPr>
        <p:blipFill>
          <a:blip r:embed="rId4">
            <a:lum/>
            <a:alphaModFix/>
          </a:blip>
          <a:srcRect/>
          <a:stretch>
            <a:fillRect/>
          </a:stretch>
        </p:blipFill>
        <p:spPr>
          <a:xfrm>
            <a:off x="7223760" y="3291839"/>
            <a:ext cx="1463039" cy="1463039"/>
          </a:xfrm>
          <a:prstGeom prst="rect">
            <a:avLst/>
          </a:prstGeom>
          <a:noFill/>
          <a:ln>
            <a:noFill/>
          </a:ln>
        </p:spPr>
      </p:pic>
      <p:sp>
        <p:nvSpPr>
          <p:cNvPr id="10" name="テキスト ボックス 9"/>
          <p:cNvSpPr txBox="1"/>
          <p:nvPr/>
        </p:nvSpPr>
        <p:spPr>
          <a:xfrm>
            <a:off x="474120" y="5398200"/>
            <a:ext cx="8395560" cy="849239"/>
          </a:xfrm>
          <a:prstGeom prst="rect">
            <a:avLst/>
          </a:prstGeom>
          <a:noFill/>
          <a:ln>
            <a:noFill/>
          </a:ln>
        </p:spPr>
        <p:txBody>
          <a:bodyPr vert="horz" wrap="none" lIns="90000" tIns="45000" rIns="90000" bIns="45000" anchorCtr="0" compatLnSpc="0">
            <a:spAutoFit/>
          </a:bodyPr>
          <a:lstStyle/>
          <a:p>
            <a:pPr algn="ctr" fontAlgn="auto" hangingPunct="0">
              <a:spcBef>
                <a:spcPts val="0"/>
              </a:spcBef>
              <a:spcAft>
                <a:spcPts val="0"/>
              </a:spcAft>
              <a:buFontTx/>
              <a:buNone/>
            </a:pPr>
            <a:r>
              <a:rPr lang="en-US" sz="2600" b="1" smtClean="0">
                <a:solidFill>
                  <a:srgbClr val="0066CC"/>
                </a:solidFill>
                <a:latin typeface="Calisto MT" pitchFamily="18"/>
                <a:ea typeface="微软雅黑" pitchFamily="2"/>
                <a:cs typeface="Lohit Hindi" pitchFamily="2"/>
              </a:rPr>
              <a:t>How good if we can know source code that</a:t>
            </a:r>
          </a:p>
          <a:p>
            <a:pPr algn="ctr" fontAlgn="auto" hangingPunct="0">
              <a:spcBef>
                <a:spcPts val="0"/>
              </a:spcBef>
              <a:spcAft>
                <a:spcPts val="0"/>
              </a:spcAft>
              <a:buFontTx/>
              <a:buNone/>
            </a:pPr>
            <a:r>
              <a:rPr lang="en-US" sz="2600" b="1" smtClean="0">
                <a:solidFill>
                  <a:srgbClr val="0066CC"/>
                </a:solidFill>
                <a:latin typeface="Calisto MT" pitchFamily="18"/>
                <a:ea typeface="微软雅黑" pitchFamily="2"/>
                <a:cs typeface="Lohit Hindi" pitchFamily="2"/>
              </a:rPr>
              <a:t>caused bugs automatically?</a:t>
            </a:r>
          </a:p>
        </p:txBody>
      </p:sp>
    </p:spTree>
    <p:extLst>
      <p:ext uri="{BB962C8B-B14F-4D97-AF65-F5344CB8AC3E}">
        <p14:creationId xmlns:p14="http://schemas.microsoft.com/office/powerpoint/2010/main" val="3808972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リーフォーム 1"/>
          <p:cNvSpPr/>
          <p:nvPr/>
        </p:nvSpPr>
        <p:spPr>
          <a:xfrm>
            <a:off x="6766560" y="5760720"/>
            <a:ext cx="2286000" cy="1005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90000" tIns="45000" rIns="90000" bIns="45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3" name="テキスト ボックス 2"/>
          <p:cNvSpPr txBox="1"/>
          <p:nvPr/>
        </p:nvSpPr>
        <p:spPr>
          <a:xfrm>
            <a:off x="5752080" y="5304600"/>
            <a:ext cx="1034279" cy="291600"/>
          </a:xfrm>
          <a:prstGeom prst="rect">
            <a:avLst/>
          </a:prstGeom>
          <a:noFill/>
          <a:ln>
            <a:noFill/>
          </a:ln>
        </p:spPr>
        <p:txBody>
          <a:bodyPr vert="horz" wrap="none" lIns="90000" tIns="45000" rIns="90000" bIns="45000" anchorCtr="0" compatLnSpc="0">
            <a:spAutoFit/>
          </a:bodyPr>
          <a:lstStyle/>
          <a:p>
            <a:pPr fontAlgn="auto" hangingPunct="0">
              <a:spcBef>
                <a:spcPts val="0"/>
              </a:spcBef>
              <a:spcAft>
                <a:spcPts val="0"/>
              </a:spcAft>
              <a:buFontTx/>
              <a:buNone/>
            </a:pPr>
            <a:r>
              <a:rPr lang="en-US" sz="1400" b="1" smtClean="0">
                <a:solidFill>
                  <a:prstClr val="black"/>
                </a:solidFill>
                <a:latin typeface="Courier New" pitchFamily="49"/>
                <a:ea typeface="微软雅黑" pitchFamily="2"/>
                <a:cs typeface="Lohit Hindi" pitchFamily="2"/>
              </a:rPr>
              <a:t>Bar.java</a:t>
            </a:r>
          </a:p>
        </p:txBody>
      </p:sp>
      <p:sp>
        <p:nvSpPr>
          <p:cNvPr id="4" name="タイトル 3"/>
          <p:cNvSpPr txBox="1">
            <a:spLocks noGrp="1"/>
          </p:cNvSpPr>
          <p:nvPr>
            <p:ph type="title" idx="4294967295"/>
          </p:nvPr>
        </p:nvSpPr>
        <p:spPr>
          <a:xfrm>
            <a:off x="418680" y="182880"/>
            <a:ext cx="6713640" cy="642960"/>
          </a:xfrm>
        </p:spPr>
        <p:txBody>
          <a:bodyPr lIns="0" tIns="0" rIns="0" bIns="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a:buNone/>
            </a:pPr>
            <a:r>
              <a:rPr lang="en-US" sz="2800">
                <a:latin typeface="Georgia" pitchFamily="18"/>
              </a:rPr>
              <a:t>System Specification</a:t>
            </a:r>
          </a:p>
        </p:txBody>
      </p:sp>
      <p:sp>
        <p:nvSpPr>
          <p:cNvPr id="5" name="テキスト プレースホルダー 4"/>
          <p:cNvSpPr txBox="1">
            <a:spLocks noGrp="1"/>
          </p:cNvSpPr>
          <p:nvPr>
            <p:ph type="body" idx="4294967295"/>
          </p:nvPr>
        </p:nvSpPr>
        <p:spPr>
          <a:xfrm>
            <a:off x="182880" y="2468880"/>
            <a:ext cx="4114800" cy="501120"/>
          </a:xfrm>
        </p:spPr>
        <p:txBody>
          <a:bodyPr lIns="0" tIns="0" rIns="0" bIns="0"/>
          <a:lstStyle>
            <a:defPPr marL="432000" lvl="0" indent="-324000" algn="l"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微软雅黑" pitchFamily="2"/>
                <a:cs typeface="Lohit Hindi" pitchFamily="2"/>
              </a:defRPr>
            </a:defPPr>
            <a:lvl1pPr marL="432000" lvl="0" indent="-324000" algn="l"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微软雅黑" pitchFamily="2"/>
                <a:cs typeface="Lohit Hindi" pitchFamily="2"/>
              </a:defRPr>
            </a:lvl1pPr>
            <a:lvl2pPr marL="864000" lvl="1" indent="-324000" algn="l" hangingPunct="1">
              <a:spcBef>
                <a:spcPts val="0"/>
              </a:spcBef>
              <a:spcAft>
                <a:spcPts val="1134"/>
              </a:spcAft>
              <a:buSzPct val="45000"/>
              <a:buFont typeface="StarSymbol"/>
              <a:buChar char="●"/>
              <a:defRPr lang="en-US" sz="2400" b="0" i="0" u="none" strike="noStrike" kern="1200" spc="0">
                <a:ln>
                  <a:noFill/>
                </a:ln>
                <a:solidFill>
                  <a:srgbClr val="000000"/>
                </a:solidFill>
                <a:latin typeface="Calibri"/>
                <a:ea typeface="微软雅黑" pitchFamily="2"/>
                <a:cs typeface="Lohit Hindi" pitchFamily="2"/>
              </a:defRPr>
            </a:lvl2pPr>
            <a:lvl3pPr marL="1295999" lvl="2" indent="-288000" algn="l" hangingPunct="1">
              <a:spcBef>
                <a:spcPts val="0"/>
              </a:spcBef>
              <a:spcAft>
                <a:spcPts val="850"/>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3pPr>
            <a:lvl4pPr marL="1728000" lvl="3" indent="-216000" algn="l" hangingPunct="1">
              <a:spcBef>
                <a:spcPts val="0"/>
              </a:spcBef>
              <a:spcAft>
                <a:spcPts val="567"/>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4pPr>
            <a:lvl5pPr marL="2160000" lvl="4" indent="-216000" algn="l" hangingPunct="1">
              <a:spcBef>
                <a:spcPts val="0"/>
              </a:spcBef>
              <a:spcAft>
                <a:spcPts val="283"/>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5pPr>
            <a:lvl6pPr marL="2592000" lvl="5"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6pPr>
            <a:lvl7pPr marL="3024000" lvl="6"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7pPr>
            <a:lvl8pPr marL="3456000" lvl="7"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8pPr>
            <a:lvl9pPr marL="3887999" lvl="8"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9pPr>
          </a:lstStyle>
          <a:p>
            <a:pPr lvl="0" algn="ctr">
              <a:buNone/>
            </a:pPr>
            <a:r>
              <a:rPr lang="en-US" sz="2600" b="1">
                <a:solidFill>
                  <a:srgbClr val="FF6309"/>
                </a:solidFill>
                <a:latin typeface="Courier New" pitchFamily="49"/>
              </a:rPr>
              <a:t>Input</a:t>
            </a:r>
          </a:p>
        </p:txBody>
      </p:sp>
      <p:sp>
        <p:nvSpPr>
          <p:cNvPr id="6" name="テキスト プレースホルダー 5"/>
          <p:cNvSpPr txBox="1">
            <a:spLocks noGrp="1"/>
          </p:cNvSpPr>
          <p:nvPr>
            <p:ph type="body" idx="4294967295"/>
          </p:nvPr>
        </p:nvSpPr>
        <p:spPr>
          <a:xfrm>
            <a:off x="4849560" y="2473920"/>
            <a:ext cx="3984120" cy="685079"/>
          </a:xfrm>
        </p:spPr>
        <p:txBody>
          <a:bodyPr lIns="0" tIns="0" rIns="0" bIns="0"/>
          <a:lstStyle>
            <a:defPPr marL="432000" lvl="0" indent="-324000" algn="l"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微软雅黑" pitchFamily="2"/>
                <a:cs typeface="Lohit Hindi" pitchFamily="2"/>
              </a:defRPr>
            </a:defPPr>
            <a:lvl1pPr marL="432000" lvl="0" indent="-324000" algn="l"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微软雅黑" pitchFamily="2"/>
                <a:cs typeface="Lohit Hindi" pitchFamily="2"/>
              </a:defRPr>
            </a:lvl1pPr>
            <a:lvl2pPr marL="864000" lvl="1" indent="-324000" algn="l" hangingPunct="1">
              <a:spcBef>
                <a:spcPts val="0"/>
              </a:spcBef>
              <a:spcAft>
                <a:spcPts val="1134"/>
              </a:spcAft>
              <a:buSzPct val="45000"/>
              <a:buFont typeface="StarSymbol"/>
              <a:buChar char="●"/>
              <a:defRPr lang="en-US" sz="2400" b="0" i="0" u="none" strike="noStrike" kern="1200" spc="0">
                <a:ln>
                  <a:noFill/>
                </a:ln>
                <a:solidFill>
                  <a:srgbClr val="000000"/>
                </a:solidFill>
                <a:latin typeface="Calibri"/>
                <a:ea typeface="微软雅黑" pitchFamily="2"/>
                <a:cs typeface="Lohit Hindi" pitchFamily="2"/>
              </a:defRPr>
            </a:lvl2pPr>
            <a:lvl3pPr marL="1295999" lvl="2" indent="-288000" algn="l" hangingPunct="1">
              <a:spcBef>
                <a:spcPts val="0"/>
              </a:spcBef>
              <a:spcAft>
                <a:spcPts val="850"/>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3pPr>
            <a:lvl4pPr marL="1728000" lvl="3" indent="-216000" algn="l" hangingPunct="1">
              <a:spcBef>
                <a:spcPts val="0"/>
              </a:spcBef>
              <a:spcAft>
                <a:spcPts val="567"/>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4pPr>
            <a:lvl5pPr marL="2160000" lvl="4" indent="-216000" algn="l" hangingPunct="1">
              <a:spcBef>
                <a:spcPts val="0"/>
              </a:spcBef>
              <a:spcAft>
                <a:spcPts val="283"/>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5pPr>
            <a:lvl6pPr marL="2592000" lvl="5"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6pPr>
            <a:lvl7pPr marL="3024000" lvl="6"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7pPr>
            <a:lvl8pPr marL="3456000" lvl="7"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8pPr>
            <a:lvl9pPr marL="3887999" lvl="8"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9pPr>
          </a:lstStyle>
          <a:p>
            <a:pPr lvl="0" algn="ctr">
              <a:buNone/>
            </a:pPr>
            <a:r>
              <a:rPr lang="en-US" sz="2600" b="1">
                <a:solidFill>
                  <a:srgbClr val="FF6309"/>
                </a:solidFill>
                <a:latin typeface="Courier New" pitchFamily="49"/>
              </a:rPr>
              <a:t>Output</a:t>
            </a:r>
          </a:p>
          <a:p>
            <a:pPr lvl="0">
              <a:buNone/>
            </a:pPr>
            <a:endParaRPr lang="en-US">
              <a:latin typeface="" pitchFamily="18"/>
            </a:endParaRPr>
          </a:p>
        </p:txBody>
      </p:sp>
      <p:sp>
        <p:nvSpPr>
          <p:cNvPr id="7" name="テキスト ボックス 6"/>
          <p:cNvSpPr txBox="1"/>
          <p:nvPr/>
        </p:nvSpPr>
        <p:spPr>
          <a:xfrm>
            <a:off x="186120" y="2787120"/>
            <a:ext cx="1737359" cy="488160"/>
          </a:xfrm>
          <a:prstGeom prst="rect">
            <a:avLst/>
          </a:prstGeom>
          <a:noFill/>
          <a:ln>
            <a:noFill/>
          </a:ln>
        </p:spPr>
        <p:txBody>
          <a:bodyPr vert="horz" wrap="none" lIns="90000" tIns="45000" rIns="90000" bIns="45000" anchorCtr="0" compatLnSpc="0">
            <a:spAutoFit/>
          </a:bodyPr>
          <a:lstStyle/>
          <a:p>
            <a:pPr fontAlgn="auto" hangingPunct="0">
              <a:spcBef>
                <a:spcPts val="0"/>
              </a:spcBef>
              <a:spcAft>
                <a:spcPts val="0"/>
              </a:spcAft>
              <a:buFontTx/>
              <a:buNone/>
            </a:pPr>
            <a:r>
              <a:rPr lang="en-US" sz="2600" smtClean="0">
                <a:solidFill>
                  <a:prstClr val="black"/>
                </a:solidFill>
                <a:latin typeface="Arundina Serif" pitchFamily="18"/>
                <a:ea typeface="微软雅黑" pitchFamily="2"/>
                <a:cs typeface="Lohit Hindi" pitchFamily="2"/>
              </a:rPr>
              <a:t>Bug Report</a:t>
            </a:r>
          </a:p>
        </p:txBody>
      </p:sp>
      <p:sp>
        <p:nvSpPr>
          <p:cNvPr id="8" name="テキスト ボックス 7"/>
          <p:cNvSpPr txBox="1"/>
          <p:nvPr/>
        </p:nvSpPr>
        <p:spPr>
          <a:xfrm>
            <a:off x="4860032" y="2996952"/>
            <a:ext cx="4003560" cy="603968"/>
          </a:xfrm>
          <a:prstGeom prst="rect">
            <a:avLst/>
          </a:prstGeom>
          <a:noFill/>
          <a:ln>
            <a:noFill/>
          </a:ln>
        </p:spPr>
        <p:txBody>
          <a:bodyPr vert="horz" wrap="square" lIns="90000" tIns="45000" rIns="90000" bIns="45000" anchorCtr="0" compatLnSpc="0">
            <a:spAutoFit/>
          </a:bodyPr>
          <a:lstStyle/>
          <a:p>
            <a:pPr fontAlgn="auto" hangingPunct="0">
              <a:spcBef>
                <a:spcPts val="0"/>
              </a:spcBef>
              <a:spcAft>
                <a:spcPts val="0"/>
              </a:spcAft>
              <a:buFontTx/>
              <a:buNone/>
            </a:pPr>
            <a:r>
              <a:rPr lang="en-US" sz="2000" dirty="0" smtClean="0">
                <a:solidFill>
                  <a:prstClr val="black"/>
                </a:solidFill>
                <a:latin typeface="Arundina Serif" pitchFamily="18"/>
                <a:ea typeface="微软雅黑" pitchFamily="2"/>
                <a:cs typeface="Lohit Hindi" pitchFamily="2"/>
              </a:rPr>
              <a:t>Set of source code which developer should fix.</a:t>
            </a:r>
          </a:p>
        </p:txBody>
      </p:sp>
      <p:pic>
        <p:nvPicPr>
          <p:cNvPr id="9" name="図 8"/>
          <p:cNvPicPr>
            <a:picLocks noChangeAspect="1"/>
          </p:cNvPicPr>
          <p:nvPr/>
        </p:nvPicPr>
        <p:blipFill>
          <a:blip r:embed="rId3">
            <a:lum/>
            <a:alphaModFix amt="94000"/>
          </a:blip>
          <a:srcRect l="-4975" r="14924" b="25028"/>
          <a:stretch>
            <a:fillRect/>
          </a:stretch>
        </p:blipFill>
        <p:spPr>
          <a:xfrm>
            <a:off x="-37440" y="3227760"/>
            <a:ext cx="4374360" cy="2743199"/>
          </a:xfrm>
          <a:prstGeom prst="rect">
            <a:avLst/>
          </a:prstGeom>
          <a:noFill/>
          <a:ln>
            <a:noFill/>
          </a:ln>
        </p:spPr>
      </p:pic>
      <p:sp>
        <p:nvSpPr>
          <p:cNvPr id="10" name="テキスト ボックス 9"/>
          <p:cNvSpPr txBox="1"/>
          <p:nvPr/>
        </p:nvSpPr>
        <p:spPr>
          <a:xfrm>
            <a:off x="274680" y="6181200"/>
            <a:ext cx="4297680" cy="396720"/>
          </a:xfrm>
          <a:prstGeom prst="rect">
            <a:avLst/>
          </a:prstGeom>
          <a:noFill/>
          <a:ln>
            <a:noFill/>
          </a:ln>
        </p:spPr>
        <p:txBody>
          <a:bodyPr vert="horz" wrap="none" lIns="90000" tIns="45000" rIns="90000" bIns="45000" anchorCtr="0" compatLnSpc="0">
            <a:spAutoFit/>
          </a:bodyPr>
          <a:lstStyle/>
          <a:p>
            <a:pPr fontAlgn="auto" hangingPunct="0">
              <a:spcBef>
                <a:spcPts val="0"/>
              </a:spcBef>
              <a:spcAft>
                <a:spcPts val="0"/>
              </a:spcAft>
              <a:buFontTx/>
              <a:buNone/>
            </a:pPr>
            <a:r>
              <a:rPr lang="en-US" sz="2000" smtClean="0">
                <a:solidFill>
                  <a:prstClr val="black"/>
                </a:solidFill>
                <a:latin typeface="Arundina Serif" pitchFamily="18"/>
                <a:ea typeface="微软雅黑" pitchFamily="2"/>
                <a:cs typeface="Lohit Hindi" pitchFamily="2"/>
              </a:rPr>
              <a:t>Example https://bugs.eclipse.org/bugs/</a:t>
            </a:r>
          </a:p>
        </p:txBody>
      </p:sp>
      <p:sp>
        <p:nvSpPr>
          <p:cNvPr id="11" name="フリーフォーム 10"/>
          <p:cNvSpPr/>
          <p:nvPr/>
        </p:nvSpPr>
        <p:spPr>
          <a:xfrm>
            <a:off x="5852520" y="3992400"/>
            <a:ext cx="1096920" cy="1290960"/>
          </a:xfrm>
          <a:custGeom>
            <a:avLst/>
            <a:gdLst/>
            <a:ahLst/>
            <a:cxnLst>
              <a:cxn ang="3cd4">
                <a:pos x="hc" y="t"/>
              </a:cxn>
              <a:cxn ang="cd2">
                <a:pos x="l" y="vc"/>
              </a:cxn>
              <a:cxn ang="cd4">
                <a:pos x="hc" y="b"/>
              </a:cxn>
              <a:cxn ang="0">
                <a:pos x="r" y="vc"/>
              </a:cxn>
            </a:cxnLst>
            <a:rect l="l" t="t" r="r" b="b"/>
            <a:pathLst>
              <a:path w="3048" h="3587">
                <a:moveTo>
                  <a:pt x="0" y="421"/>
                </a:moveTo>
                <a:cubicBezTo>
                  <a:pt x="0" y="210"/>
                  <a:pt x="0" y="0"/>
                  <a:pt x="179" y="0"/>
                </a:cubicBezTo>
                <a:cubicBezTo>
                  <a:pt x="956" y="0"/>
                  <a:pt x="2091" y="0"/>
                  <a:pt x="2868" y="0"/>
                </a:cubicBezTo>
                <a:cubicBezTo>
                  <a:pt x="3047" y="0"/>
                  <a:pt x="3048" y="210"/>
                  <a:pt x="3048" y="421"/>
                </a:cubicBezTo>
                <a:cubicBezTo>
                  <a:pt x="3048" y="1335"/>
                  <a:pt x="3048" y="2492"/>
                  <a:pt x="3048" y="3406"/>
                </a:cubicBezTo>
                <a:cubicBezTo>
                  <a:pt x="3048" y="3617"/>
                  <a:pt x="2869" y="3585"/>
                  <a:pt x="2689" y="3585"/>
                </a:cubicBezTo>
                <a:cubicBezTo>
                  <a:pt x="1912" y="3585"/>
                  <a:pt x="1135" y="3585"/>
                  <a:pt x="358" y="3585"/>
                </a:cubicBezTo>
                <a:cubicBezTo>
                  <a:pt x="179" y="3585"/>
                  <a:pt x="0" y="3617"/>
                  <a:pt x="0" y="3406"/>
                </a:cubicBezTo>
                <a:cubicBezTo>
                  <a:pt x="0" y="2492"/>
                  <a:pt x="0" y="1335"/>
                  <a:pt x="0" y="421"/>
                </a:cubicBezTo>
                <a:close/>
                <a:moveTo>
                  <a:pt x="0" y="0"/>
                </a:moveTo>
                <a:close/>
                <a:moveTo>
                  <a:pt x="3048" y="3585"/>
                </a:moveTo>
                <a:close/>
              </a:path>
            </a:pathLst>
          </a:custGeom>
          <a:solidFill>
            <a:srgbClr val="FFFFFF"/>
          </a:solidFill>
          <a:ln w="18360">
            <a:solidFill>
              <a:srgbClr val="333333"/>
            </a:solidFill>
            <a:prstDash val="solid"/>
          </a:ln>
        </p:spPr>
        <p:txBody>
          <a:bodyPr vert="horz" wrap="none" lIns="99000" tIns="54000" rIns="99000" bIns="54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pic>
        <p:nvPicPr>
          <p:cNvPr id="12" name="図 11"/>
          <p:cNvPicPr>
            <a:picLocks noChangeAspect="1"/>
          </p:cNvPicPr>
          <p:nvPr/>
        </p:nvPicPr>
        <p:blipFill>
          <a:blip r:embed="rId4">
            <a:lum/>
            <a:alphaModFix/>
          </a:blip>
          <a:srcRect/>
          <a:stretch>
            <a:fillRect/>
          </a:stretch>
        </p:blipFill>
        <p:spPr>
          <a:xfrm>
            <a:off x="6126480" y="4188600"/>
            <a:ext cx="484200" cy="901080"/>
          </a:xfrm>
          <a:prstGeom prst="rect">
            <a:avLst/>
          </a:prstGeom>
          <a:noFill/>
          <a:ln>
            <a:noFill/>
          </a:ln>
        </p:spPr>
      </p:pic>
      <p:sp>
        <p:nvSpPr>
          <p:cNvPr id="13" name="フリーフォーム 12"/>
          <p:cNvSpPr/>
          <p:nvPr/>
        </p:nvSpPr>
        <p:spPr>
          <a:xfrm>
            <a:off x="6730920" y="4291560"/>
            <a:ext cx="1096920" cy="1290960"/>
          </a:xfrm>
          <a:custGeom>
            <a:avLst/>
            <a:gdLst/>
            <a:ahLst/>
            <a:cxnLst>
              <a:cxn ang="3cd4">
                <a:pos x="hc" y="t"/>
              </a:cxn>
              <a:cxn ang="cd2">
                <a:pos x="l" y="vc"/>
              </a:cxn>
              <a:cxn ang="cd4">
                <a:pos x="hc" y="b"/>
              </a:cxn>
              <a:cxn ang="0">
                <a:pos x="r" y="vc"/>
              </a:cxn>
            </a:cxnLst>
            <a:rect l="l" t="t" r="r" b="b"/>
            <a:pathLst>
              <a:path w="3048" h="3587">
                <a:moveTo>
                  <a:pt x="0" y="421"/>
                </a:moveTo>
                <a:cubicBezTo>
                  <a:pt x="0" y="210"/>
                  <a:pt x="0" y="0"/>
                  <a:pt x="179" y="0"/>
                </a:cubicBezTo>
                <a:cubicBezTo>
                  <a:pt x="956" y="0"/>
                  <a:pt x="2091" y="0"/>
                  <a:pt x="2868" y="0"/>
                </a:cubicBezTo>
                <a:cubicBezTo>
                  <a:pt x="3047" y="0"/>
                  <a:pt x="3048" y="210"/>
                  <a:pt x="3048" y="421"/>
                </a:cubicBezTo>
                <a:cubicBezTo>
                  <a:pt x="3048" y="1335"/>
                  <a:pt x="3048" y="2492"/>
                  <a:pt x="3048" y="3406"/>
                </a:cubicBezTo>
                <a:cubicBezTo>
                  <a:pt x="3048" y="3617"/>
                  <a:pt x="2869" y="3585"/>
                  <a:pt x="2689" y="3585"/>
                </a:cubicBezTo>
                <a:cubicBezTo>
                  <a:pt x="1912" y="3585"/>
                  <a:pt x="1135" y="3585"/>
                  <a:pt x="358" y="3585"/>
                </a:cubicBezTo>
                <a:cubicBezTo>
                  <a:pt x="179" y="3585"/>
                  <a:pt x="0" y="3617"/>
                  <a:pt x="0" y="3406"/>
                </a:cubicBezTo>
                <a:cubicBezTo>
                  <a:pt x="0" y="2492"/>
                  <a:pt x="0" y="1335"/>
                  <a:pt x="0" y="421"/>
                </a:cubicBezTo>
                <a:close/>
                <a:moveTo>
                  <a:pt x="0" y="0"/>
                </a:moveTo>
                <a:close/>
                <a:moveTo>
                  <a:pt x="3048" y="3585"/>
                </a:moveTo>
                <a:close/>
              </a:path>
            </a:pathLst>
          </a:custGeom>
          <a:solidFill>
            <a:srgbClr val="FFFFFF"/>
          </a:solidFill>
          <a:ln w="18360">
            <a:solidFill>
              <a:srgbClr val="333333"/>
            </a:solidFill>
            <a:prstDash val="solid"/>
          </a:ln>
        </p:spPr>
        <p:txBody>
          <a:bodyPr vert="horz" wrap="none" lIns="99000" tIns="54000" rIns="99000" bIns="54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pic>
        <p:nvPicPr>
          <p:cNvPr id="14" name="図 13"/>
          <p:cNvPicPr>
            <a:picLocks noChangeAspect="1"/>
          </p:cNvPicPr>
          <p:nvPr/>
        </p:nvPicPr>
        <p:blipFill>
          <a:blip r:embed="rId4">
            <a:lum/>
            <a:alphaModFix/>
          </a:blip>
          <a:srcRect/>
          <a:stretch>
            <a:fillRect/>
          </a:stretch>
        </p:blipFill>
        <p:spPr>
          <a:xfrm>
            <a:off x="6986160" y="4435560"/>
            <a:ext cx="548280" cy="1019879"/>
          </a:xfrm>
          <a:prstGeom prst="rect">
            <a:avLst/>
          </a:prstGeom>
          <a:noFill/>
          <a:ln>
            <a:noFill/>
          </a:ln>
        </p:spPr>
      </p:pic>
      <p:sp>
        <p:nvSpPr>
          <p:cNvPr id="15" name="テキスト ボックス 14"/>
          <p:cNvSpPr txBox="1"/>
          <p:nvPr/>
        </p:nvSpPr>
        <p:spPr>
          <a:xfrm>
            <a:off x="6702480" y="5640480"/>
            <a:ext cx="1034279" cy="291600"/>
          </a:xfrm>
          <a:prstGeom prst="rect">
            <a:avLst/>
          </a:prstGeom>
          <a:noFill/>
          <a:ln>
            <a:noFill/>
          </a:ln>
        </p:spPr>
        <p:txBody>
          <a:bodyPr vert="horz" wrap="none" lIns="90000" tIns="45000" rIns="90000" bIns="45000" anchorCtr="0" compatLnSpc="0">
            <a:spAutoFit/>
          </a:bodyPr>
          <a:lstStyle/>
          <a:p>
            <a:pPr fontAlgn="auto" hangingPunct="0">
              <a:spcBef>
                <a:spcPts val="0"/>
              </a:spcBef>
              <a:spcAft>
                <a:spcPts val="0"/>
              </a:spcAft>
              <a:buFontTx/>
              <a:buNone/>
            </a:pPr>
            <a:r>
              <a:rPr lang="en-US" sz="1400" b="1" smtClean="0">
                <a:solidFill>
                  <a:prstClr val="black"/>
                </a:solidFill>
                <a:latin typeface="Courier New" pitchFamily="49"/>
                <a:ea typeface="微软雅黑" pitchFamily="2"/>
                <a:cs typeface="Lohit Hindi" pitchFamily="2"/>
              </a:rPr>
              <a:t>Foo.java</a:t>
            </a:r>
          </a:p>
        </p:txBody>
      </p:sp>
      <p:sp>
        <p:nvSpPr>
          <p:cNvPr id="16" name="直線コネクタ 15"/>
          <p:cNvSpPr/>
          <p:nvPr/>
        </p:nvSpPr>
        <p:spPr>
          <a:xfrm>
            <a:off x="4630680" y="2396880"/>
            <a:ext cx="0" cy="3931919"/>
          </a:xfrm>
          <a:prstGeom prst="line">
            <a:avLst/>
          </a:prstGeom>
          <a:noFill/>
          <a:ln w="18360">
            <a:solidFill>
              <a:srgbClr val="999999"/>
            </a:solidFill>
            <a:prstDash val="solid"/>
          </a:ln>
        </p:spPr>
        <p:txBody>
          <a:bodyPr vert="horz" wrap="none" lIns="99000" tIns="54000" rIns="99000" bIns="54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17" name="テキスト プレースホルダー 16"/>
          <p:cNvSpPr txBox="1">
            <a:spLocks noGrp="1"/>
          </p:cNvSpPr>
          <p:nvPr>
            <p:ph type="body" idx="4294967295"/>
          </p:nvPr>
        </p:nvSpPr>
        <p:spPr>
          <a:xfrm>
            <a:off x="74880" y="1327680"/>
            <a:ext cx="1645920" cy="501120"/>
          </a:xfrm>
        </p:spPr>
        <p:txBody>
          <a:bodyPr lIns="0" tIns="0" rIns="0" bIns="0"/>
          <a:lstStyle>
            <a:defPPr marL="432000" lvl="0" indent="-324000" algn="l" hangingPunct="1">
              <a:spcBef>
                <a:spcPts val="0"/>
              </a:spcBef>
              <a:spcAft>
                <a:spcPts val="1417"/>
              </a:spcAft>
              <a:buSzPct val="45000"/>
              <a:buFont typeface="StarSymbol"/>
              <a:buNone/>
              <a:defRPr lang="en-US" sz="3200" b="0" i="0" u="none" strike="noStrike" kern="1200" spc="0">
                <a:ln>
                  <a:noFill/>
                </a:ln>
                <a:solidFill>
                  <a:srgbClr val="000000"/>
                </a:solidFill>
                <a:latin typeface="Calibri"/>
                <a:ea typeface="微软雅黑" pitchFamily="2"/>
                <a:cs typeface="Lohit Hindi" pitchFamily="2"/>
              </a:defRPr>
            </a:defPPr>
            <a:lvl1pPr marL="432000" lvl="0" indent="-324000" algn="l" hangingPunct="1">
              <a:spcBef>
                <a:spcPts val="0"/>
              </a:spcBef>
              <a:spcAft>
                <a:spcPts val="1417"/>
              </a:spcAft>
              <a:buSzPct val="45000"/>
              <a:buFont typeface="StarSymbol"/>
              <a:buChar char="●"/>
              <a:defRPr lang="en-US" sz="3200" b="0" i="0" u="none" strike="noStrike" kern="1200" spc="0">
                <a:ln>
                  <a:noFill/>
                </a:ln>
                <a:solidFill>
                  <a:srgbClr val="000000"/>
                </a:solidFill>
                <a:latin typeface="Calibri"/>
                <a:ea typeface="微软雅黑" pitchFamily="2"/>
                <a:cs typeface="Lohit Hindi" pitchFamily="2"/>
              </a:defRPr>
            </a:lvl1pPr>
            <a:lvl2pPr marL="864000" lvl="1" indent="-324000" algn="l" hangingPunct="1">
              <a:spcBef>
                <a:spcPts val="0"/>
              </a:spcBef>
              <a:spcAft>
                <a:spcPts val="1134"/>
              </a:spcAft>
              <a:buSzPct val="45000"/>
              <a:buFont typeface="StarSymbol"/>
              <a:buChar char="●"/>
              <a:defRPr lang="en-US" sz="2400" b="0" i="0" u="none" strike="noStrike" kern="1200" spc="0">
                <a:ln>
                  <a:noFill/>
                </a:ln>
                <a:solidFill>
                  <a:srgbClr val="000000"/>
                </a:solidFill>
                <a:latin typeface="Calibri"/>
                <a:ea typeface="微软雅黑" pitchFamily="2"/>
                <a:cs typeface="Lohit Hindi" pitchFamily="2"/>
              </a:defRPr>
            </a:lvl2pPr>
            <a:lvl3pPr marL="1295999" lvl="2" indent="-288000" algn="l" hangingPunct="1">
              <a:spcBef>
                <a:spcPts val="0"/>
              </a:spcBef>
              <a:spcAft>
                <a:spcPts val="850"/>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3pPr>
            <a:lvl4pPr marL="1728000" lvl="3" indent="-216000" algn="l" hangingPunct="1">
              <a:spcBef>
                <a:spcPts val="0"/>
              </a:spcBef>
              <a:spcAft>
                <a:spcPts val="567"/>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4pPr>
            <a:lvl5pPr marL="2160000" lvl="4" indent="-216000" algn="l" hangingPunct="1">
              <a:spcBef>
                <a:spcPts val="0"/>
              </a:spcBef>
              <a:spcAft>
                <a:spcPts val="283"/>
              </a:spcAft>
              <a:buSzPct val="75000"/>
              <a:buFont typeface="StarSymbol"/>
              <a:buChar char="–"/>
              <a:defRPr lang="en-US" sz="2000" b="0" i="0" u="none" strike="noStrike" kern="1200" spc="0">
                <a:ln>
                  <a:noFill/>
                </a:ln>
                <a:solidFill>
                  <a:srgbClr val="000000"/>
                </a:solidFill>
                <a:latin typeface="Calibri"/>
                <a:ea typeface="微软雅黑" pitchFamily="2"/>
                <a:cs typeface="Lohit Hindi" pitchFamily="2"/>
              </a:defRPr>
            </a:lvl5pPr>
            <a:lvl6pPr marL="2592000" lvl="5"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6pPr>
            <a:lvl7pPr marL="3024000" lvl="6"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7pPr>
            <a:lvl8pPr marL="3456000" lvl="7"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8pPr>
            <a:lvl9pPr marL="3887999" lvl="8" indent="-216000" algn="l" hangingPunct="1">
              <a:spcBef>
                <a:spcPts val="0"/>
              </a:spcBef>
              <a:spcAft>
                <a:spcPts val="283"/>
              </a:spcAft>
              <a:buSzPct val="45000"/>
              <a:buFont typeface="StarSymbol"/>
              <a:buChar char="●"/>
              <a:defRPr lang="en-US" sz="2000" b="0" i="0" u="none" strike="noStrike" kern="1200" spc="0">
                <a:ln>
                  <a:noFill/>
                </a:ln>
                <a:solidFill>
                  <a:srgbClr val="000000"/>
                </a:solidFill>
                <a:latin typeface="Calibri"/>
                <a:ea typeface="微软雅黑" pitchFamily="2"/>
                <a:cs typeface="Lohit Hindi" pitchFamily="2"/>
              </a:defRPr>
            </a:lvl9pPr>
          </a:lstStyle>
          <a:p>
            <a:pPr lvl="0" algn="ctr">
              <a:buNone/>
            </a:pPr>
            <a:r>
              <a:rPr lang="en-US" sz="2600" b="1">
                <a:solidFill>
                  <a:srgbClr val="FF6309"/>
                </a:solidFill>
                <a:latin typeface="Courier New" pitchFamily="49"/>
              </a:rPr>
              <a:t>User:</a:t>
            </a:r>
          </a:p>
        </p:txBody>
      </p:sp>
      <p:sp>
        <p:nvSpPr>
          <p:cNvPr id="18" name="直線コネクタ 17"/>
          <p:cNvSpPr/>
          <p:nvPr/>
        </p:nvSpPr>
        <p:spPr>
          <a:xfrm>
            <a:off x="274320" y="2103120"/>
            <a:ext cx="8595360" cy="0"/>
          </a:xfrm>
          <a:prstGeom prst="line">
            <a:avLst/>
          </a:prstGeom>
          <a:noFill/>
          <a:ln w="18360">
            <a:solidFill>
              <a:srgbClr val="999999"/>
            </a:solidFill>
            <a:prstDash val="solid"/>
          </a:ln>
        </p:spPr>
        <p:txBody>
          <a:bodyPr vert="horz" wrap="none" lIns="99000" tIns="54000" rIns="99000" bIns="54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19" name="テキスト ボックス 18"/>
          <p:cNvSpPr txBox="1"/>
          <p:nvPr/>
        </p:nvSpPr>
        <p:spPr>
          <a:xfrm>
            <a:off x="1429919" y="1291680"/>
            <a:ext cx="7523319" cy="347424"/>
          </a:xfrm>
          <a:prstGeom prst="rect">
            <a:avLst/>
          </a:prstGeom>
          <a:noFill/>
          <a:ln>
            <a:noFill/>
          </a:ln>
        </p:spPr>
        <p:txBody>
          <a:bodyPr vert="horz" wrap="none" lIns="90000" tIns="45000" rIns="90000" bIns="45000" anchorCtr="0" compatLnSpc="0">
            <a:spAutoFit/>
          </a:bodyPr>
          <a:lstStyle/>
          <a:p>
            <a:pPr fontAlgn="auto" hangingPunct="0">
              <a:spcBef>
                <a:spcPts val="0"/>
              </a:spcBef>
              <a:spcAft>
                <a:spcPts val="0"/>
              </a:spcAft>
              <a:buFontTx/>
              <a:buNone/>
            </a:pPr>
            <a:r>
              <a:rPr lang="en-US" sz="2000" dirty="0" smtClean="0">
                <a:solidFill>
                  <a:prstClr val="black"/>
                </a:solidFill>
                <a:latin typeface="Arundina Serif" pitchFamily="18"/>
                <a:ea typeface="微软雅黑" pitchFamily="2"/>
                <a:cs typeface="Lohit Hindi" pitchFamily="2"/>
              </a:rPr>
              <a:t>Developers in large software project e.g. Eclipse IDE, Mozilla Firefox</a:t>
            </a:r>
          </a:p>
        </p:txBody>
      </p:sp>
    </p:spTree>
    <p:extLst>
      <p:ext uri="{BB962C8B-B14F-4D97-AF65-F5344CB8AC3E}">
        <p14:creationId xmlns:p14="http://schemas.microsoft.com/office/powerpoint/2010/main" val="41692725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リーフォーム 1"/>
          <p:cNvSpPr/>
          <p:nvPr/>
        </p:nvSpPr>
        <p:spPr>
          <a:xfrm>
            <a:off x="6766560" y="5760720"/>
            <a:ext cx="2286000" cy="10058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a:noFill/>
            <a:prstDash val="solid"/>
          </a:ln>
        </p:spPr>
        <p:txBody>
          <a:bodyPr vert="horz" wrap="none" lIns="90000" tIns="45000" rIns="90000" bIns="45000" anchor="ctr" anchorCtr="0" compatLnSpc="0"/>
          <a:lstStyle/>
          <a:p>
            <a:pPr fontAlgn="auto" hangingPunct="0">
              <a:spcBef>
                <a:spcPts val="0"/>
              </a:spcBef>
              <a:spcAft>
                <a:spcPts val="0"/>
              </a:spcAft>
              <a:buFontTx/>
              <a:buNone/>
            </a:pPr>
            <a:endParaRPr lang="en-US" smtClean="0">
              <a:solidFill>
                <a:prstClr val="black"/>
              </a:solidFill>
              <a:latin typeface="Arial" pitchFamily="18"/>
              <a:ea typeface="微软雅黑" pitchFamily="2"/>
              <a:cs typeface="Lohit Hindi" pitchFamily="2"/>
            </a:endParaRPr>
          </a:p>
        </p:txBody>
      </p:sp>
      <p:sp>
        <p:nvSpPr>
          <p:cNvPr id="3" name="タイトル 2"/>
          <p:cNvSpPr txBox="1">
            <a:spLocks noGrp="1"/>
          </p:cNvSpPr>
          <p:nvPr>
            <p:ph type="title" idx="4294967295"/>
          </p:nvPr>
        </p:nvSpPr>
        <p:spPr>
          <a:xfrm>
            <a:off x="418680" y="182880"/>
            <a:ext cx="6713640" cy="642960"/>
          </a:xfrm>
        </p:spPr>
        <p:txBody>
          <a:bodyPr lIns="0" tIns="0" rIns="0" bIns="0">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a:buNone/>
            </a:pPr>
            <a:r>
              <a:rPr lang="en-US" sz="2800">
                <a:latin typeface="Georgia" pitchFamily="18"/>
              </a:rPr>
              <a:t>Concept of Our Purposed Algorithm</a:t>
            </a:r>
          </a:p>
        </p:txBody>
      </p:sp>
      <p:pic>
        <p:nvPicPr>
          <p:cNvPr id="4" name="図 3"/>
          <p:cNvPicPr>
            <a:picLocks noChangeAspect="1"/>
          </p:cNvPicPr>
          <p:nvPr/>
        </p:nvPicPr>
        <p:blipFill>
          <a:blip r:embed="rId3">
            <a:lum/>
            <a:alphaModFix/>
          </a:blip>
          <a:srcRect t="4968"/>
          <a:stretch>
            <a:fillRect/>
          </a:stretch>
        </p:blipFill>
        <p:spPr>
          <a:xfrm>
            <a:off x="551880" y="969840"/>
            <a:ext cx="8112600" cy="5888160"/>
          </a:xfrm>
          <a:prstGeom prst="rect">
            <a:avLst/>
          </a:prstGeom>
          <a:noFill/>
          <a:ln>
            <a:noFill/>
          </a:ln>
        </p:spPr>
      </p:pic>
      <p:pic>
        <p:nvPicPr>
          <p:cNvPr id="5" name="図 4"/>
          <p:cNvPicPr>
            <a:picLocks noChangeAspect="1"/>
          </p:cNvPicPr>
          <p:nvPr/>
        </p:nvPicPr>
        <p:blipFill>
          <a:blip r:embed="rId4">
            <a:lum/>
            <a:alphaModFix/>
          </a:blip>
          <a:srcRect/>
          <a:stretch>
            <a:fillRect/>
          </a:stretch>
        </p:blipFill>
        <p:spPr>
          <a:xfrm>
            <a:off x="182880" y="1280159"/>
            <a:ext cx="1005840" cy="1005840"/>
          </a:xfrm>
          <a:prstGeom prst="rect">
            <a:avLst/>
          </a:prstGeom>
          <a:noFill/>
          <a:ln>
            <a:noFill/>
          </a:ln>
        </p:spPr>
      </p:pic>
      <p:sp>
        <p:nvSpPr>
          <p:cNvPr id="6" name="テキスト ボックス 5"/>
          <p:cNvSpPr txBox="1"/>
          <p:nvPr/>
        </p:nvSpPr>
        <p:spPr>
          <a:xfrm>
            <a:off x="326880" y="2286000"/>
            <a:ext cx="914400" cy="363239"/>
          </a:xfrm>
          <a:prstGeom prst="rect">
            <a:avLst/>
          </a:prstGeom>
          <a:noFill/>
          <a:ln>
            <a:noFill/>
          </a:ln>
        </p:spPr>
        <p:txBody>
          <a:bodyPr vert="horz" wrap="none" lIns="90000" tIns="45000" rIns="90000" bIns="45000" anchorCtr="0" compatLnSpc="0">
            <a:spAutoFit/>
          </a:bodyPr>
          <a:lstStyle/>
          <a:p>
            <a:pPr fontAlgn="auto" hangingPunct="0">
              <a:spcBef>
                <a:spcPts val="0"/>
              </a:spcBef>
              <a:spcAft>
                <a:spcPts val="0"/>
              </a:spcAft>
              <a:buFontTx/>
              <a:buNone/>
              <a:defRPr b="1">
                <a:latin typeface="Courier 10 Pitch" pitchFamily="1"/>
              </a:defRPr>
            </a:pPr>
            <a:r>
              <a:rPr lang="en-US" b="1" smtClean="0">
                <a:solidFill>
                  <a:prstClr val="black"/>
                </a:solidFill>
                <a:latin typeface="Courier 10 Pitch" pitchFamily="17"/>
                <a:ea typeface="微软雅黑" pitchFamily="2"/>
                <a:cs typeface="Lohit Hindi" pitchFamily="2"/>
              </a:rPr>
              <a:t>User</a:t>
            </a:r>
          </a:p>
        </p:txBody>
      </p:sp>
    </p:spTree>
    <p:extLst>
      <p:ext uri="{BB962C8B-B14F-4D97-AF65-F5344CB8AC3E}">
        <p14:creationId xmlns:p14="http://schemas.microsoft.com/office/powerpoint/2010/main" val="4671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a:xfrm>
            <a:off x="0" y="2174999"/>
            <a:ext cx="9144000" cy="1470025"/>
          </a:xfrm>
          <a:effectLst>
            <a:outerShdw blurRad="50800" dist="38100" dir="2700000" algn="tl" rotWithShape="0">
              <a:prstClr val="black">
                <a:alpha val="40000"/>
              </a:prstClr>
            </a:outerShdw>
          </a:effectLst>
        </p:spPr>
        <p:txBody>
          <a:bodyPr/>
          <a:lstStyle/>
          <a:p>
            <a:pPr algn="ctr"/>
            <a:r>
              <a:rPr lang="en-US" altLang="ja-JP" sz="3000" dirty="0"/>
              <a:t>An Algorithm for Gradual Patch Acceptance Detection in Open Source Software </a:t>
            </a:r>
            <a:r>
              <a:rPr lang="en-US" altLang="ja-JP" sz="3000" dirty="0" smtClean="0"/>
              <a:t/>
            </a:r>
            <a:br>
              <a:rPr lang="en-US" altLang="ja-JP" sz="3000" dirty="0" smtClean="0"/>
            </a:br>
            <a:r>
              <a:rPr lang="en-US" altLang="ja-JP" sz="3000" dirty="0" smtClean="0"/>
              <a:t>Repository </a:t>
            </a:r>
            <a:r>
              <a:rPr lang="en-US" altLang="ja-JP" sz="3000" dirty="0"/>
              <a:t>Mining</a:t>
            </a:r>
            <a:endParaRPr kumimoji="1" lang="ja-JP" altLang="en-US" sz="3000" dirty="0"/>
          </a:p>
        </p:txBody>
      </p:sp>
      <p:sp>
        <p:nvSpPr>
          <p:cNvPr id="5" name="スライド番号プレースホルダ 4"/>
          <p:cNvSpPr>
            <a:spLocks noGrp="1"/>
          </p:cNvSpPr>
          <p:nvPr>
            <p:ph type="sldNum" sz="quarter" idx="12"/>
          </p:nvPr>
        </p:nvSpPr>
        <p:spPr/>
        <p:txBody>
          <a:bodyPr/>
          <a:lstStyle/>
          <a:p>
            <a:pPr>
              <a:defRPr/>
            </a:pPr>
            <a:fld id="{2FE2DC3D-A132-4D9D-898F-105E24610479}" type="slidenum">
              <a:rPr lang="ja-JP" altLang="en-US" smtClean="0">
                <a:solidFill>
                  <a:srgbClr val="FFFFFF"/>
                </a:solidFill>
              </a:rPr>
              <a:pPr>
                <a:defRPr/>
              </a:pPr>
              <a:t>18</a:t>
            </a:fld>
            <a:endParaRPr lang="en-US" altLang="ja-JP">
              <a:solidFill>
                <a:srgbClr val="FFFFFF"/>
              </a:solidFill>
            </a:endParaRPr>
          </a:p>
        </p:txBody>
      </p:sp>
    </p:spTree>
    <p:extLst>
      <p:ext uri="{BB962C8B-B14F-4D97-AF65-F5344CB8AC3E}">
        <p14:creationId xmlns:p14="http://schemas.microsoft.com/office/powerpoint/2010/main" val="9195765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dirty="0">
                <a:solidFill>
                  <a:prstClr val="black"/>
                </a:solidFill>
                <a:latin typeface="GillSans"/>
              </a:rPr>
              <a:t>Everyone can </a:t>
            </a:r>
            <a:r>
              <a:rPr lang="en-US" dirty="0" smtClean="0">
                <a:solidFill>
                  <a:prstClr val="black"/>
                </a:solidFill>
                <a:latin typeface="GillSans"/>
              </a:rPr>
              <a:t>participate </a:t>
            </a:r>
            <a:r>
              <a:rPr lang="en-US" dirty="0">
                <a:solidFill>
                  <a:prstClr val="black"/>
                </a:solidFill>
                <a:latin typeface="GillSans"/>
              </a:rPr>
              <a:t>in </a:t>
            </a:r>
            <a:r>
              <a:rPr lang="en-US" dirty="0" smtClean="0">
                <a:solidFill>
                  <a:prstClr val="black"/>
                </a:solidFill>
                <a:latin typeface="GillSans"/>
              </a:rPr>
              <a:t>OSS development</a:t>
            </a:r>
            <a:r>
              <a:rPr lang="en-US" dirty="0">
                <a:solidFill>
                  <a:prstClr val="black"/>
                </a:solidFill>
                <a:latin typeface="GillSans"/>
              </a:rPr>
              <a:t>s</a:t>
            </a:r>
            <a:endParaRPr kumimoji="1" lang="ja-JP" altLang="en-US" baseline="30000" dirty="0"/>
          </a:p>
        </p:txBody>
      </p:sp>
      <p:sp>
        <p:nvSpPr>
          <p:cNvPr id="4" name="スライド番号プレースホルダ 3"/>
          <p:cNvSpPr>
            <a:spLocks noGrp="1"/>
          </p:cNvSpPr>
          <p:nvPr>
            <p:ph type="sldNum" sz="quarter" idx="12"/>
          </p:nvPr>
        </p:nvSpPr>
        <p:spPr/>
        <p:txBody>
          <a:bodyPr/>
          <a:lstStyle/>
          <a:p>
            <a:pPr>
              <a:defRPr/>
            </a:pPr>
            <a:fld id="{31905AF4-EECD-4DF6-A8E9-983AF31371B6}" type="slidenum">
              <a:rPr lang="ja-JP" altLang="en-US" smtClean="0">
                <a:solidFill>
                  <a:srgbClr val="000000"/>
                </a:solidFill>
              </a:rPr>
              <a:pPr>
                <a:defRPr/>
              </a:pPr>
              <a:t>19</a:t>
            </a:fld>
            <a:endParaRPr lang="en-US" altLang="ja-JP" dirty="0">
              <a:solidFill>
                <a:srgbClr val="000000"/>
              </a:solidFill>
            </a:endParaRPr>
          </a:p>
        </p:txBody>
      </p:sp>
      <p:pic>
        <p:nvPicPr>
          <p:cNvPr id="8" name="Picture 7"/>
          <p:cNvPicPr>
            <a:picLocks noChangeAspect="1"/>
          </p:cNvPicPr>
          <p:nvPr/>
        </p:nvPicPr>
        <p:blipFill>
          <a:blip r:embed="rId3"/>
          <a:stretch>
            <a:fillRect/>
          </a:stretch>
        </p:blipFill>
        <p:spPr>
          <a:xfrm>
            <a:off x="0" y="836712"/>
            <a:ext cx="9144000" cy="5748720"/>
          </a:xfrm>
          <a:prstGeom prst="rect">
            <a:avLst/>
          </a:prstGeom>
        </p:spPr>
      </p:pic>
    </p:spTree>
    <p:extLst>
      <p:ext uri="{BB962C8B-B14F-4D97-AF65-F5344CB8AC3E}">
        <p14:creationId xmlns:p14="http://schemas.microsoft.com/office/powerpoint/2010/main" val="2628454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dirty="0" smtClean="0">
                <a:solidFill>
                  <a:prstClr val="black"/>
                </a:solidFill>
                <a:latin typeface="GillSans"/>
              </a:rPr>
              <a:t>The changed source codes are called patches</a:t>
            </a:r>
            <a:endParaRPr kumimoji="1" lang="ja-JP" altLang="en-US" baseline="30000" dirty="0"/>
          </a:p>
        </p:txBody>
      </p:sp>
      <p:sp>
        <p:nvSpPr>
          <p:cNvPr id="4" name="スライド番号プレースホルダ 3"/>
          <p:cNvSpPr>
            <a:spLocks noGrp="1"/>
          </p:cNvSpPr>
          <p:nvPr>
            <p:ph type="sldNum" sz="quarter" idx="12"/>
          </p:nvPr>
        </p:nvSpPr>
        <p:spPr/>
        <p:txBody>
          <a:bodyPr/>
          <a:lstStyle/>
          <a:p>
            <a:pPr>
              <a:defRPr/>
            </a:pPr>
            <a:fld id="{31905AF4-EECD-4DF6-A8E9-983AF31371B6}" type="slidenum">
              <a:rPr lang="ja-JP" altLang="en-US" smtClean="0">
                <a:solidFill>
                  <a:srgbClr val="000000"/>
                </a:solidFill>
              </a:rPr>
              <a:pPr>
                <a:defRPr/>
              </a:pPr>
              <a:t>20</a:t>
            </a:fld>
            <a:endParaRPr lang="en-US" altLang="ja-JP" dirty="0">
              <a:solidFill>
                <a:srgbClr val="000000"/>
              </a:solidFill>
            </a:endParaRPr>
          </a:p>
        </p:txBody>
      </p:sp>
      <p:pic>
        <p:nvPicPr>
          <p:cNvPr id="2" name="Picture 1"/>
          <p:cNvPicPr>
            <a:picLocks noChangeAspect="1"/>
          </p:cNvPicPr>
          <p:nvPr/>
        </p:nvPicPr>
        <p:blipFill>
          <a:blip r:embed="rId3"/>
          <a:stretch>
            <a:fillRect/>
          </a:stretch>
        </p:blipFill>
        <p:spPr>
          <a:xfrm>
            <a:off x="0" y="1033399"/>
            <a:ext cx="9144000" cy="5563953"/>
          </a:xfrm>
          <a:prstGeom prst="rect">
            <a:avLst/>
          </a:prstGeom>
        </p:spPr>
      </p:pic>
    </p:spTree>
    <p:extLst>
      <p:ext uri="{BB962C8B-B14F-4D97-AF65-F5344CB8AC3E}">
        <p14:creationId xmlns:p14="http://schemas.microsoft.com/office/powerpoint/2010/main" val="15475355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dirty="0" smtClean="0">
                <a:solidFill>
                  <a:prstClr val="black"/>
                </a:solidFill>
                <a:latin typeface="GillSans"/>
              </a:rPr>
              <a:t>Patch Commitment in Real World</a:t>
            </a:r>
            <a:endParaRPr kumimoji="1" lang="ja-JP" altLang="en-US" baseline="30000" dirty="0"/>
          </a:p>
        </p:txBody>
      </p:sp>
      <p:sp>
        <p:nvSpPr>
          <p:cNvPr id="4" name="スライド番号プレースホルダ 3"/>
          <p:cNvSpPr>
            <a:spLocks noGrp="1"/>
          </p:cNvSpPr>
          <p:nvPr>
            <p:ph type="sldNum" sz="quarter" idx="12"/>
          </p:nvPr>
        </p:nvSpPr>
        <p:spPr/>
        <p:txBody>
          <a:bodyPr/>
          <a:lstStyle/>
          <a:p>
            <a:pPr>
              <a:defRPr/>
            </a:pPr>
            <a:fld id="{31905AF4-EECD-4DF6-A8E9-983AF31371B6}" type="slidenum">
              <a:rPr lang="ja-JP" altLang="en-US" smtClean="0">
                <a:solidFill>
                  <a:srgbClr val="000000"/>
                </a:solidFill>
              </a:rPr>
              <a:pPr>
                <a:defRPr/>
              </a:pPr>
              <a:t>21</a:t>
            </a:fld>
            <a:endParaRPr lang="en-US" altLang="ja-JP" dirty="0">
              <a:solidFill>
                <a:srgbClr val="000000"/>
              </a:solidFill>
            </a:endParaRPr>
          </a:p>
        </p:txBody>
      </p:sp>
      <p:pic>
        <p:nvPicPr>
          <p:cNvPr id="3" name="Picture 2"/>
          <p:cNvPicPr>
            <a:picLocks noChangeAspect="1"/>
          </p:cNvPicPr>
          <p:nvPr/>
        </p:nvPicPr>
        <p:blipFill>
          <a:blip r:embed="rId3"/>
          <a:stretch>
            <a:fillRect/>
          </a:stretch>
        </p:blipFill>
        <p:spPr>
          <a:xfrm>
            <a:off x="540568" y="1111791"/>
            <a:ext cx="9144000" cy="4981505"/>
          </a:xfrm>
          <a:prstGeom prst="rect">
            <a:avLst/>
          </a:prstGeom>
        </p:spPr>
      </p:pic>
      <p:sp>
        <p:nvSpPr>
          <p:cNvPr id="6" name="Rectangle 5"/>
          <p:cNvSpPr/>
          <p:nvPr/>
        </p:nvSpPr>
        <p:spPr>
          <a:xfrm>
            <a:off x="323528" y="5446940"/>
            <a:ext cx="4067944" cy="923330"/>
          </a:xfrm>
          <a:prstGeom prst="rect">
            <a:avLst/>
          </a:prstGeom>
          <a:ln w="38100" cmpd="sng">
            <a:solidFill>
              <a:srgbClr val="FF3399"/>
            </a:solidFill>
            <a:prstDash val="dash"/>
          </a:ln>
        </p:spPr>
        <p:txBody>
          <a:bodyPr wrap="square">
            <a:spAutoFit/>
          </a:bodyPr>
          <a:lstStyle/>
          <a:p>
            <a:pPr algn="just">
              <a:spcBef>
                <a:spcPct val="0"/>
              </a:spcBef>
              <a:buFontTx/>
              <a:buNone/>
            </a:pPr>
            <a:r>
              <a:rPr lang="en-US" altLang="ja-JP" b="1" dirty="0" smtClean="0">
                <a:latin typeface="Gill Sans"/>
                <a:cs typeface="Gill Sans"/>
              </a:rPr>
              <a:t>To date, there is nonexistent algorithm that can include these two cases into patches’ analysis </a:t>
            </a:r>
            <a:endParaRPr lang="ja-JP" altLang="en-US" b="1" dirty="0">
              <a:latin typeface="Gill Sans"/>
              <a:cs typeface="Gill Sans"/>
            </a:endParaRPr>
          </a:p>
        </p:txBody>
      </p:sp>
    </p:spTree>
    <p:extLst>
      <p:ext uri="{BB962C8B-B14F-4D97-AF65-F5344CB8AC3E}">
        <p14:creationId xmlns:p14="http://schemas.microsoft.com/office/powerpoint/2010/main" val="29227899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solidFill>
                  <a:prstClr val="black"/>
                </a:solidFill>
                <a:latin typeface="GillSans"/>
              </a:rPr>
              <a:t>The Proposed Algorithm</a:t>
            </a:r>
            <a:endParaRPr kumimoji="1" lang="ja-JP" altLang="en-US" baseline="30000" dirty="0"/>
          </a:p>
        </p:txBody>
      </p:sp>
      <p:sp>
        <p:nvSpPr>
          <p:cNvPr id="4" name="スライド番号プレースホルダ 3"/>
          <p:cNvSpPr>
            <a:spLocks noGrp="1"/>
          </p:cNvSpPr>
          <p:nvPr>
            <p:ph type="sldNum" sz="quarter" idx="12"/>
          </p:nvPr>
        </p:nvSpPr>
        <p:spPr/>
        <p:txBody>
          <a:bodyPr/>
          <a:lstStyle/>
          <a:p>
            <a:pPr>
              <a:defRPr/>
            </a:pPr>
            <a:fld id="{31905AF4-EECD-4DF6-A8E9-983AF31371B6}" type="slidenum">
              <a:rPr lang="ja-JP" altLang="en-US" smtClean="0">
                <a:solidFill>
                  <a:srgbClr val="000000"/>
                </a:solidFill>
              </a:rPr>
              <a:pPr>
                <a:defRPr/>
              </a:pPr>
              <a:t>22</a:t>
            </a:fld>
            <a:endParaRPr lang="en-US" altLang="ja-JP" dirty="0">
              <a:solidFill>
                <a:srgbClr val="000000"/>
              </a:solidFill>
            </a:endParaRPr>
          </a:p>
        </p:txBody>
      </p:sp>
      <p:pic>
        <p:nvPicPr>
          <p:cNvPr id="2" name="Picture 1"/>
          <p:cNvPicPr>
            <a:picLocks noChangeAspect="1"/>
          </p:cNvPicPr>
          <p:nvPr/>
        </p:nvPicPr>
        <p:blipFill>
          <a:blip r:embed="rId3"/>
          <a:stretch>
            <a:fillRect/>
          </a:stretch>
        </p:blipFill>
        <p:spPr>
          <a:xfrm>
            <a:off x="408148" y="836712"/>
            <a:ext cx="8556340" cy="5833051"/>
          </a:xfrm>
          <a:prstGeom prst="rect">
            <a:avLst/>
          </a:prstGeom>
        </p:spPr>
      </p:pic>
    </p:spTree>
    <p:extLst>
      <p:ext uri="{BB962C8B-B14F-4D97-AF65-F5344CB8AC3E}">
        <p14:creationId xmlns:p14="http://schemas.microsoft.com/office/powerpoint/2010/main" val="25724799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a:solidFill>
                  <a:prstClr val="black"/>
                </a:solidFill>
                <a:latin typeface="GillSans"/>
              </a:rPr>
              <a:t>Case Study Results: Patch </a:t>
            </a:r>
            <a:r>
              <a:rPr lang="en-US" altLang="ja-JP" dirty="0" smtClean="0">
                <a:solidFill>
                  <a:prstClr val="black"/>
                </a:solidFill>
                <a:latin typeface="GillSans"/>
              </a:rPr>
              <a:t>Acceptance (1)</a:t>
            </a:r>
            <a:endParaRPr kumimoji="1" lang="ja-JP" altLang="en-US" baseline="30000" dirty="0"/>
          </a:p>
        </p:txBody>
      </p:sp>
      <p:sp>
        <p:nvSpPr>
          <p:cNvPr id="4" name="スライド番号プレースホルダ 3"/>
          <p:cNvSpPr>
            <a:spLocks noGrp="1"/>
          </p:cNvSpPr>
          <p:nvPr>
            <p:ph type="sldNum" sz="quarter" idx="12"/>
          </p:nvPr>
        </p:nvSpPr>
        <p:spPr/>
        <p:txBody>
          <a:bodyPr/>
          <a:lstStyle/>
          <a:p>
            <a:pPr>
              <a:defRPr/>
            </a:pPr>
            <a:fld id="{31905AF4-EECD-4DF6-A8E9-983AF31371B6}" type="slidenum">
              <a:rPr lang="ja-JP" altLang="en-US" smtClean="0">
                <a:solidFill>
                  <a:srgbClr val="000000"/>
                </a:solidFill>
              </a:rPr>
              <a:pPr>
                <a:defRPr/>
              </a:pPr>
              <a:t>23</a:t>
            </a:fld>
            <a:endParaRPr lang="en-US" altLang="ja-JP" dirty="0">
              <a:solidFill>
                <a:srgbClr val="000000"/>
              </a:solidFill>
            </a:endParaRPr>
          </a:p>
        </p:txBody>
      </p:sp>
      <p:pic>
        <p:nvPicPr>
          <p:cNvPr id="7" name="Picture 6"/>
          <p:cNvPicPr>
            <a:picLocks noChangeAspect="1"/>
          </p:cNvPicPr>
          <p:nvPr/>
        </p:nvPicPr>
        <p:blipFill>
          <a:blip r:embed="rId3"/>
          <a:stretch>
            <a:fillRect/>
          </a:stretch>
        </p:blipFill>
        <p:spPr>
          <a:xfrm>
            <a:off x="38487" y="1052736"/>
            <a:ext cx="9144000" cy="2801448"/>
          </a:xfrm>
          <a:prstGeom prst="rect">
            <a:avLst/>
          </a:prstGeom>
        </p:spPr>
      </p:pic>
      <p:pic>
        <p:nvPicPr>
          <p:cNvPr id="8" name="Picture 7"/>
          <p:cNvPicPr>
            <a:picLocks noChangeAspect="1"/>
          </p:cNvPicPr>
          <p:nvPr/>
        </p:nvPicPr>
        <p:blipFill>
          <a:blip r:embed="rId4"/>
          <a:stretch>
            <a:fillRect/>
          </a:stretch>
        </p:blipFill>
        <p:spPr>
          <a:xfrm>
            <a:off x="38487" y="3861048"/>
            <a:ext cx="9144000" cy="2750634"/>
          </a:xfrm>
          <a:prstGeom prst="rect">
            <a:avLst/>
          </a:prstGeom>
        </p:spPr>
      </p:pic>
    </p:spTree>
    <p:extLst>
      <p:ext uri="{BB962C8B-B14F-4D97-AF65-F5344CB8AC3E}">
        <p14:creationId xmlns:p14="http://schemas.microsoft.com/office/powerpoint/2010/main" val="15877364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solidFill>
                  <a:prstClr val="black"/>
                </a:solidFill>
                <a:latin typeface="GillSans"/>
              </a:rPr>
              <a:t>Case Study Results: Patch Acceptance (2)</a:t>
            </a:r>
            <a:endParaRPr kumimoji="1" lang="ja-JP" altLang="en-US" baseline="30000" dirty="0"/>
          </a:p>
        </p:txBody>
      </p:sp>
      <p:sp>
        <p:nvSpPr>
          <p:cNvPr id="4" name="スライド番号プレースホルダ 3"/>
          <p:cNvSpPr>
            <a:spLocks noGrp="1"/>
          </p:cNvSpPr>
          <p:nvPr>
            <p:ph type="sldNum" sz="quarter" idx="12"/>
          </p:nvPr>
        </p:nvSpPr>
        <p:spPr/>
        <p:txBody>
          <a:bodyPr/>
          <a:lstStyle/>
          <a:p>
            <a:pPr>
              <a:defRPr/>
            </a:pPr>
            <a:fld id="{31905AF4-EECD-4DF6-A8E9-983AF31371B6}" type="slidenum">
              <a:rPr lang="ja-JP" altLang="en-US" smtClean="0">
                <a:solidFill>
                  <a:srgbClr val="000000"/>
                </a:solidFill>
              </a:rPr>
              <a:pPr>
                <a:defRPr/>
              </a:pPr>
              <a:t>24</a:t>
            </a:fld>
            <a:endParaRPr lang="en-US" altLang="ja-JP" dirty="0">
              <a:solidFill>
                <a:srgbClr val="000000"/>
              </a:solidFill>
            </a:endParaRPr>
          </a:p>
        </p:txBody>
      </p:sp>
      <p:pic>
        <p:nvPicPr>
          <p:cNvPr id="2" name="Picture 1"/>
          <p:cNvPicPr>
            <a:picLocks noChangeAspect="1"/>
          </p:cNvPicPr>
          <p:nvPr/>
        </p:nvPicPr>
        <p:blipFill>
          <a:blip r:embed="rId3"/>
          <a:stretch>
            <a:fillRect/>
          </a:stretch>
        </p:blipFill>
        <p:spPr>
          <a:xfrm>
            <a:off x="0" y="1113159"/>
            <a:ext cx="9144000" cy="2747889"/>
          </a:xfrm>
          <a:prstGeom prst="rect">
            <a:avLst/>
          </a:prstGeom>
        </p:spPr>
      </p:pic>
      <p:sp>
        <p:nvSpPr>
          <p:cNvPr id="3" name="TextBox 2"/>
          <p:cNvSpPr txBox="1"/>
          <p:nvPr/>
        </p:nvSpPr>
        <p:spPr>
          <a:xfrm>
            <a:off x="323528" y="4077072"/>
            <a:ext cx="8606190" cy="2492990"/>
          </a:xfrm>
          <a:prstGeom prst="rect">
            <a:avLst/>
          </a:prstGeom>
          <a:noFill/>
        </p:spPr>
        <p:txBody>
          <a:bodyPr wrap="square" rtlCol="0">
            <a:spAutoFit/>
          </a:bodyPr>
          <a:lstStyle/>
          <a:p>
            <a:pPr marL="285750" indent="-285750"/>
            <a:r>
              <a:rPr lang="en-US" sz="2000" dirty="0" smtClean="0"/>
              <a:t>The </a:t>
            </a:r>
            <a:r>
              <a:rPr lang="en-US" sz="2000" dirty="0"/>
              <a:t>numbers of full </a:t>
            </a:r>
            <a:r>
              <a:rPr lang="en-US" sz="2000" dirty="0" smtClean="0"/>
              <a:t>acceptances </a:t>
            </a:r>
            <a:r>
              <a:rPr lang="en-US" sz="2000" dirty="0"/>
              <a:t>are decreased by the incremental of size of patches</a:t>
            </a:r>
            <a:r>
              <a:rPr lang="en-US" sz="2000" dirty="0" smtClean="0"/>
              <a:t>.</a:t>
            </a:r>
          </a:p>
          <a:p>
            <a:pPr marL="285750" indent="-285750"/>
            <a:r>
              <a:rPr lang="en-US" sz="2000" dirty="0" smtClean="0"/>
              <a:t>The </a:t>
            </a:r>
            <a:r>
              <a:rPr lang="en-US" sz="2000" dirty="0"/>
              <a:t>full-acceptance class as shown in the top area seems to be less than the others </a:t>
            </a:r>
            <a:endParaRPr lang="en-US" sz="2000" dirty="0" smtClean="0"/>
          </a:p>
          <a:p>
            <a:pPr marL="285750" indent="-285750"/>
            <a:r>
              <a:rPr lang="en-US" sz="2000" dirty="0" smtClean="0"/>
              <a:t>Few </a:t>
            </a:r>
            <a:r>
              <a:rPr lang="en-US" sz="2000" dirty="0"/>
              <a:t>of the patches are accepted most of their LOC </a:t>
            </a:r>
          </a:p>
          <a:p>
            <a:pPr marL="285750" indent="-285750"/>
            <a:r>
              <a:rPr lang="en-US" sz="2000" b="1" dirty="0" smtClean="0"/>
              <a:t>Small patches are less acceptance</a:t>
            </a:r>
            <a:endParaRPr lang="en-US" sz="2000" b="1" dirty="0"/>
          </a:p>
          <a:p>
            <a:pPr marL="285750" indent="-285750"/>
            <a:endParaRPr lang="en-US" sz="2000" dirty="0"/>
          </a:p>
        </p:txBody>
      </p:sp>
    </p:spTree>
    <p:extLst>
      <p:ext uri="{BB962C8B-B14F-4D97-AF65-F5344CB8AC3E}">
        <p14:creationId xmlns:p14="http://schemas.microsoft.com/office/powerpoint/2010/main" val="16424327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a:solidFill>
                  <a:prstClr val="black"/>
                </a:solidFill>
                <a:latin typeface="GillSans"/>
              </a:rPr>
              <a:t>Case Study </a:t>
            </a:r>
            <a:r>
              <a:rPr lang="en-US" altLang="ja-JP" dirty="0" smtClean="0">
                <a:solidFill>
                  <a:prstClr val="black"/>
                </a:solidFill>
                <a:latin typeface="GillSans"/>
              </a:rPr>
              <a:t>Results: Patch Commitment (1)</a:t>
            </a:r>
            <a:endParaRPr kumimoji="1" lang="ja-JP" altLang="en-US" baseline="30000" dirty="0"/>
          </a:p>
        </p:txBody>
      </p:sp>
      <p:sp>
        <p:nvSpPr>
          <p:cNvPr id="4" name="スライド番号プレースホルダ 3"/>
          <p:cNvSpPr>
            <a:spLocks noGrp="1"/>
          </p:cNvSpPr>
          <p:nvPr>
            <p:ph type="sldNum" sz="quarter" idx="12"/>
          </p:nvPr>
        </p:nvSpPr>
        <p:spPr/>
        <p:txBody>
          <a:bodyPr/>
          <a:lstStyle/>
          <a:p>
            <a:pPr>
              <a:defRPr/>
            </a:pPr>
            <a:fld id="{31905AF4-EECD-4DF6-A8E9-983AF31371B6}" type="slidenum">
              <a:rPr lang="ja-JP" altLang="en-US" smtClean="0">
                <a:solidFill>
                  <a:srgbClr val="000000"/>
                </a:solidFill>
              </a:rPr>
              <a:pPr>
                <a:defRPr/>
              </a:pPr>
              <a:t>25</a:t>
            </a:fld>
            <a:endParaRPr lang="en-US" altLang="ja-JP" dirty="0">
              <a:solidFill>
                <a:srgbClr val="000000"/>
              </a:solidFill>
            </a:endParaRPr>
          </a:p>
        </p:txBody>
      </p:sp>
      <p:pic>
        <p:nvPicPr>
          <p:cNvPr id="6" name="Picture 5"/>
          <p:cNvPicPr>
            <a:picLocks noChangeAspect="1"/>
          </p:cNvPicPr>
          <p:nvPr/>
        </p:nvPicPr>
        <p:blipFill rotWithShape="1">
          <a:blip r:embed="rId3"/>
          <a:srcRect b="54343"/>
          <a:stretch/>
        </p:blipFill>
        <p:spPr>
          <a:xfrm>
            <a:off x="0" y="1143245"/>
            <a:ext cx="9144000" cy="2717803"/>
          </a:xfrm>
          <a:prstGeom prst="rect">
            <a:avLst/>
          </a:prstGeom>
        </p:spPr>
      </p:pic>
      <p:pic>
        <p:nvPicPr>
          <p:cNvPr id="7" name="Picture 6"/>
          <p:cNvPicPr>
            <a:picLocks noChangeAspect="1"/>
          </p:cNvPicPr>
          <p:nvPr/>
        </p:nvPicPr>
        <p:blipFill rotWithShape="1">
          <a:blip r:embed="rId3"/>
          <a:srcRect t="51146" b="3816"/>
          <a:stretch/>
        </p:blipFill>
        <p:spPr>
          <a:xfrm>
            <a:off x="-15057" y="3933056"/>
            <a:ext cx="9144000" cy="2680986"/>
          </a:xfrm>
          <a:prstGeom prst="rect">
            <a:avLst/>
          </a:prstGeom>
        </p:spPr>
      </p:pic>
    </p:spTree>
    <p:extLst>
      <p:ext uri="{BB962C8B-B14F-4D97-AF65-F5344CB8AC3E}">
        <p14:creationId xmlns:p14="http://schemas.microsoft.com/office/powerpoint/2010/main" val="3045755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a:solidFill>
                  <a:prstClr val="black"/>
                </a:solidFill>
                <a:latin typeface="GillSans"/>
              </a:rPr>
              <a:t>Case Study Results: Patch </a:t>
            </a:r>
            <a:r>
              <a:rPr lang="en-US" altLang="ja-JP" dirty="0" smtClean="0">
                <a:solidFill>
                  <a:prstClr val="black"/>
                </a:solidFill>
                <a:latin typeface="GillSans"/>
              </a:rPr>
              <a:t>Commitment (2)</a:t>
            </a:r>
            <a:endParaRPr kumimoji="1" lang="ja-JP" altLang="en-US" baseline="30000" dirty="0"/>
          </a:p>
        </p:txBody>
      </p:sp>
      <p:sp>
        <p:nvSpPr>
          <p:cNvPr id="4" name="スライド番号プレースホルダ 3"/>
          <p:cNvSpPr>
            <a:spLocks noGrp="1"/>
          </p:cNvSpPr>
          <p:nvPr>
            <p:ph type="sldNum" sz="quarter" idx="12"/>
          </p:nvPr>
        </p:nvSpPr>
        <p:spPr/>
        <p:txBody>
          <a:bodyPr/>
          <a:lstStyle/>
          <a:p>
            <a:pPr>
              <a:defRPr/>
            </a:pPr>
            <a:fld id="{31905AF4-EECD-4DF6-A8E9-983AF31371B6}" type="slidenum">
              <a:rPr lang="ja-JP" altLang="en-US" smtClean="0">
                <a:solidFill>
                  <a:srgbClr val="000000"/>
                </a:solidFill>
              </a:rPr>
              <a:pPr>
                <a:defRPr/>
              </a:pPr>
              <a:t>26</a:t>
            </a:fld>
            <a:endParaRPr lang="en-US" altLang="ja-JP" dirty="0">
              <a:solidFill>
                <a:srgbClr val="000000"/>
              </a:solidFill>
            </a:endParaRPr>
          </a:p>
        </p:txBody>
      </p:sp>
      <p:sp>
        <p:nvSpPr>
          <p:cNvPr id="8" name="TextBox 7"/>
          <p:cNvSpPr txBox="1"/>
          <p:nvPr/>
        </p:nvSpPr>
        <p:spPr>
          <a:xfrm>
            <a:off x="323528" y="1248083"/>
            <a:ext cx="8606190" cy="2492990"/>
          </a:xfrm>
          <a:prstGeom prst="rect">
            <a:avLst/>
          </a:prstGeom>
          <a:noFill/>
        </p:spPr>
        <p:txBody>
          <a:bodyPr wrap="square" rtlCol="0">
            <a:spAutoFit/>
          </a:bodyPr>
          <a:lstStyle/>
          <a:p>
            <a:pPr marL="285750" indent="-285750"/>
            <a:r>
              <a:rPr lang="en-US" sz="2000" dirty="0"/>
              <a:t>At least two types of </a:t>
            </a:r>
            <a:r>
              <a:rPr lang="en-US" sz="2000" dirty="0" smtClean="0"/>
              <a:t>special-event occurrences increase or decrease the number of patch acceptance</a:t>
            </a:r>
            <a:endParaRPr lang="en-US" sz="2000" dirty="0"/>
          </a:p>
          <a:p>
            <a:pPr marL="742950" lvl="1" indent="-285750"/>
            <a:r>
              <a:rPr lang="en-US" sz="2000" b="1" dirty="0">
                <a:solidFill>
                  <a:srgbClr val="000000"/>
                </a:solidFill>
              </a:rPr>
              <a:t>↑</a:t>
            </a:r>
            <a:r>
              <a:rPr lang="en-US" sz="2000" dirty="0">
                <a:solidFill>
                  <a:srgbClr val="000000"/>
                </a:solidFill>
              </a:rPr>
              <a:t> </a:t>
            </a:r>
            <a:r>
              <a:rPr lang="en-US" sz="2000" dirty="0"/>
              <a:t>The conference’s </a:t>
            </a:r>
            <a:r>
              <a:rPr lang="en-US" sz="2000" dirty="0" smtClean="0"/>
              <a:t>announcements </a:t>
            </a:r>
            <a:r>
              <a:rPr lang="en-US" sz="2000" dirty="0"/>
              <a:t>and </a:t>
            </a:r>
            <a:r>
              <a:rPr lang="en-US" sz="2000" smtClean="0"/>
              <a:t>advertisements arouse </a:t>
            </a:r>
            <a:r>
              <a:rPr lang="en-US" sz="2000" dirty="0"/>
              <a:t>the new comers and inactive members</a:t>
            </a:r>
          </a:p>
          <a:p>
            <a:pPr marL="742950" lvl="1" indent="-285750"/>
            <a:r>
              <a:rPr lang="en-US" sz="2000" dirty="0"/>
              <a:t>The released </a:t>
            </a:r>
            <a:r>
              <a:rPr lang="en-US" sz="2000" dirty="0" smtClean="0"/>
              <a:t>versions </a:t>
            </a:r>
            <a:r>
              <a:rPr lang="en-US" sz="2000" dirty="0"/>
              <a:t>also affect the openness. </a:t>
            </a:r>
          </a:p>
          <a:p>
            <a:pPr marL="1200150" lvl="2" indent="-285750"/>
            <a:r>
              <a:rPr lang="en-US" sz="2000" b="1" dirty="0"/>
              <a:t>↑</a:t>
            </a:r>
            <a:r>
              <a:rPr lang="en-US" sz="2000" dirty="0"/>
              <a:t> Minor version usually still </a:t>
            </a:r>
            <a:r>
              <a:rPr lang="en-US" sz="2000" dirty="0" smtClean="0"/>
              <a:t>has </a:t>
            </a:r>
            <a:r>
              <a:rPr lang="en-US" sz="2000" dirty="0"/>
              <a:t>an open issue</a:t>
            </a:r>
          </a:p>
          <a:p>
            <a:pPr marL="1200150" lvl="2" indent="-285750"/>
            <a:r>
              <a:rPr lang="en-US" sz="2000" b="1" dirty="0"/>
              <a:t>↓</a:t>
            </a:r>
            <a:r>
              <a:rPr lang="en-US" sz="2000" dirty="0"/>
              <a:t> Major version should be released after all issues are resolved</a:t>
            </a:r>
          </a:p>
        </p:txBody>
      </p:sp>
    </p:spTree>
    <p:extLst>
      <p:ext uri="{BB962C8B-B14F-4D97-AF65-F5344CB8AC3E}">
        <p14:creationId xmlns:p14="http://schemas.microsoft.com/office/powerpoint/2010/main" val="13627541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a:xfrm>
            <a:off x="1004924" y="1940312"/>
            <a:ext cx="7813142" cy="1470025"/>
          </a:xfrm>
          <a:effectLst>
            <a:outerShdw blurRad="50800" dist="38100" dir="2700000" algn="tl" rotWithShape="0">
              <a:prstClr val="black">
                <a:alpha val="40000"/>
              </a:prstClr>
            </a:outerShdw>
          </a:effectLst>
        </p:spPr>
        <p:txBody>
          <a:bodyPr/>
          <a:lstStyle/>
          <a:p>
            <a:r>
              <a:rPr lang="en-US" altLang="ja-JP" dirty="0" smtClean="0"/>
              <a:t>OSS</a:t>
            </a:r>
            <a:r>
              <a:rPr lang="ja-JP" altLang="en-US" dirty="0" smtClean="0"/>
              <a:t>利用企業のための不具合修正時期の予測</a:t>
            </a:r>
            <a:endParaRPr kumimoji="1" lang="ja-JP" altLang="en-US" dirty="0"/>
          </a:p>
        </p:txBody>
      </p:sp>
      <p:sp>
        <p:nvSpPr>
          <p:cNvPr id="9" name="サブタイトル 8"/>
          <p:cNvSpPr>
            <a:spLocks noGrp="1"/>
          </p:cNvSpPr>
          <p:nvPr>
            <p:ph type="subTitle" idx="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pPr>
              <a:defRPr/>
            </a:pPr>
            <a:fld id="{2FE2DC3D-A132-4D9D-898F-105E24610479}" type="slidenum">
              <a:rPr lang="ja-JP" altLang="en-US" smtClean="0">
                <a:solidFill>
                  <a:srgbClr val="FFFFFF"/>
                </a:solidFill>
              </a:rPr>
              <a:pPr>
                <a:defRPr/>
              </a:pPr>
              <a:t>27</a:t>
            </a:fld>
            <a:endParaRPr lang="en-US" altLang="ja-JP">
              <a:solidFill>
                <a:srgbClr val="FFFFFF"/>
              </a:solidFill>
            </a:endParaRPr>
          </a:p>
        </p:txBody>
      </p:sp>
    </p:spTree>
    <p:extLst>
      <p:ext uri="{BB962C8B-B14F-4D97-AF65-F5344CB8AC3E}">
        <p14:creationId xmlns:p14="http://schemas.microsoft.com/office/powerpoint/2010/main" val="4435884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ja-JP" altLang="en-US" dirty="0" smtClean="0"/>
              <a:t>各企業が考える</a:t>
            </a:r>
            <a:r>
              <a:rPr lang="en-US" altLang="ja-JP" dirty="0" smtClean="0"/>
              <a:t>OSS</a:t>
            </a:r>
            <a:r>
              <a:rPr lang="ja-JP" altLang="en-US" dirty="0" smtClean="0"/>
              <a:t>のデメリット</a:t>
            </a:r>
            <a:r>
              <a:rPr lang="en-US" altLang="ja-JP" baseline="30000" dirty="0" smtClean="0"/>
              <a:t>[7]</a:t>
            </a:r>
            <a:endParaRPr kumimoji="1" lang="ja-JP" altLang="en-US" baseline="30000" dirty="0"/>
          </a:p>
        </p:txBody>
      </p:sp>
      <p:sp>
        <p:nvSpPr>
          <p:cNvPr id="6" name="コンテンツ プレースホルダ 5"/>
          <p:cNvSpPr>
            <a:spLocks noGrp="1"/>
          </p:cNvSpPr>
          <p:nvPr>
            <p:ph idx="1"/>
          </p:nvPr>
        </p:nvSpPr>
        <p:spPr>
          <a:xfrm>
            <a:off x="214282" y="990584"/>
            <a:ext cx="8715436" cy="5438812"/>
          </a:xfrm>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31905AF4-EECD-4DF6-A8E9-983AF31371B6}" type="slidenum">
              <a:rPr lang="ja-JP" altLang="en-US" smtClean="0">
                <a:solidFill>
                  <a:srgbClr val="000000"/>
                </a:solidFill>
              </a:rPr>
              <a:pPr>
                <a:defRPr/>
              </a:pPr>
              <a:t>28</a:t>
            </a:fld>
            <a:endParaRPr lang="en-US" altLang="ja-JP" dirty="0">
              <a:solidFill>
                <a:srgbClr val="000000"/>
              </a:solidFill>
            </a:endParaRPr>
          </a:p>
        </p:txBody>
      </p:sp>
      <p:sp>
        <p:nvSpPr>
          <p:cNvPr id="12" name="正方形/長方形 11"/>
          <p:cNvSpPr/>
          <p:nvPr/>
        </p:nvSpPr>
        <p:spPr>
          <a:xfrm>
            <a:off x="-21414" y="6378366"/>
            <a:ext cx="9144000" cy="261610"/>
          </a:xfrm>
          <a:prstGeom prst="rect">
            <a:avLst/>
          </a:prstGeom>
        </p:spPr>
        <p:txBody>
          <a:bodyPr wrap="square">
            <a:spAutoFit/>
          </a:bodyPr>
          <a:lstStyle/>
          <a:p>
            <a:pPr marL="0" lvl="2" algn="just">
              <a:buClr>
                <a:srgbClr val="8243FF"/>
              </a:buClr>
              <a:buFontTx/>
              <a:buNone/>
              <a:defRPr/>
            </a:pPr>
            <a:r>
              <a:rPr lang="en-US" altLang="ja-JP" sz="1100" kern="0" dirty="0" smtClean="0">
                <a:solidFill>
                  <a:srgbClr val="000000"/>
                </a:solidFill>
                <a:latin typeface="Arial" pitchFamily="34" charset="0"/>
                <a:cs typeface="Arial" pitchFamily="34" charset="0"/>
              </a:rPr>
              <a:t>[7] IPA </a:t>
            </a:r>
            <a:r>
              <a:rPr lang="ja-JP" altLang="en-US" sz="1100" kern="0" dirty="0" smtClean="0">
                <a:solidFill>
                  <a:srgbClr val="000000"/>
                </a:solidFill>
                <a:latin typeface="Arial" pitchFamily="34" charset="0"/>
                <a:cs typeface="Arial" pitchFamily="34" charset="0"/>
              </a:rPr>
              <a:t>オープンソースソフトウェア利用促進事業成果　「第</a:t>
            </a:r>
            <a:r>
              <a:rPr lang="en-US" altLang="ja-JP" sz="1100" kern="0" dirty="0" smtClean="0">
                <a:solidFill>
                  <a:srgbClr val="000000"/>
                </a:solidFill>
                <a:latin typeface="Arial" pitchFamily="34" charset="0"/>
                <a:cs typeface="Arial" pitchFamily="34" charset="0"/>
              </a:rPr>
              <a:t>3</a:t>
            </a:r>
            <a:r>
              <a:rPr lang="ja-JP" altLang="en-US" sz="1100" kern="0" dirty="0" smtClean="0">
                <a:solidFill>
                  <a:srgbClr val="000000"/>
                </a:solidFill>
                <a:latin typeface="Arial" pitchFamily="34" charset="0"/>
                <a:cs typeface="Arial" pitchFamily="34" charset="0"/>
              </a:rPr>
              <a:t>回我が国の</a:t>
            </a:r>
            <a:r>
              <a:rPr lang="en-US" altLang="ja-JP" sz="1100" kern="0" dirty="0" smtClean="0">
                <a:solidFill>
                  <a:srgbClr val="000000"/>
                </a:solidFill>
                <a:latin typeface="Arial" pitchFamily="34" charset="0"/>
                <a:cs typeface="Arial" pitchFamily="34" charset="0"/>
              </a:rPr>
              <a:t>OSS</a:t>
            </a:r>
            <a:r>
              <a:rPr lang="ja-JP" altLang="en-US" sz="1100" kern="0" dirty="0" smtClean="0">
                <a:solidFill>
                  <a:srgbClr val="000000"/>
                </a:solidFill>
                <a:latin typeface="Arial" pitchFamily="34" charset="0"/>
                <a:cs typeface="Arial" pitchFamily="34" charset="0"/>
              </a:rPr>
              <a:t>活用</a:t>
            </a:r>
            <a:r>
              <a:rPr lang="en-US" altLang="ja-JP" sz="1100" kern="0" dirty="0" smtClean="0">
                <a:solidFill>
                  <a:srgbClr val="000000"/>
                </a:solidFill>
                <a:latin typeface="Arial" pitchFamily="34" charset="0"/>
                <a:cs typeface="Arial" pitchFamily="34" charset="0"/>
              </a:rPr>
              <a:t>IT</a:t>
            </a:r>
            <a:r>
              <a:rPr lang="ja-JP" altLang="en-US" sz="1100" kern="0" dirty="0" smtClean="0">
                <a:solidFill>
                  <a:srgbClr val="000000"/>
                </a:solidFill>
                <a:latin typeface="Arial" pitchFamily="34" charset="0"/>
                <a:cs typeface="Arial" pitchFamily="34" charset="0"/>
              </a:rPr>
              <a:t>ソリューション市場の現状と将来展望に関する調査」</a:t>
            </a:r>
            <a:r>
              <a:rPr lang="en-US" altLang="ja-JP" sz="1100" kern="0" dirty="0" smtClean="0">
                <a:solidFill>
                  <a:srgbClr val="000000"/>
                </a:solidFill>
                <a:latin typeface="Arial" pitchFamily="34" charset="0"/>
                <a:cs typeface="Arial" pitchFamily="34" charset="0"/>
              </a:rPr>
              <a:t>.</a:t>
            </a:r>
          </a:p>
        </p:txBody>
      </p:sp>
      <p:sp>
        <p:nvSpPr>
          <p:cNvPr id="14" name="テキスト ボックス 13"/>
          <p:cNvSpPr txBox="1"/>
          <p:nvPr/>
        </p:nvSpPr>
        <p:spPr>
          <a:xfrm>
            <a:off x="681006" y="1447035"/>
            <a:ext cx="3702307" cy="338554"/>
          </a:xfrm>
          <a:prstGeom prst="rect">
            <a:avLst/>
          </a:prstGeom>
          <a:solidFill>
            <a:schemeClr val="bg1"/>
          </a:solidFill>
        </p:spPr>
        <p:txBody>
          <a:bodyPr wrap="square" rtlCol="0">
            <a:spAutoFit/>
          </a:bodyPr>
          <a:lstStyle/>
          <a:p>
            <a:pPr>
              <a:spcBef>
                <a:spcPct val="0"/>
              </a:spcBef>
              <a:buFontTx/>
              <a:buNone/>
            </a:pPr>
            <a:r>
              <a:rPr lang="ja-JP" altLang="en-US" sz="1600" dirty="0" smtClean="0">
                <a:solidFill>
                  <a:srgbClr val="000000"/>
                </a:solidFill>
                <a:latin typeface="Times New Roman" pitchFamily="18" charset="0"/>
              </a:rPr>
              <a:t>緊急時の技術的サポートが得にくいこと</a:t>
            </a:r>
            <a:endParaRPr lang="ja-JP" altLang="en-US" sz="1600" dirty="0">
              <a:solidFill>
                <a:srgbClr val="000000"/>
              </a:solidFill>
              <a:latin typeface="Times New Roman" pitchFamily="18" charset="0"/>
            </a:endParaRPr>
          </a:p>
        </p:txBody>
      </p:sp>
      <p:sp>
        <p:nvSpPr>
          <p:cNvPr id="15" name="テキスト ボックス 14"/>
          <p:cNvSpPr txBox="1"/>
          <p:nvPr/>
        </p:nvSpPr>
        <p:spPr>
          <a:xfrm>
            <a:off x="689843" y="2020795"/>
            <a:ext cx="3598562" cy="584775"/>
          </a:xfrm>
          <a:prstGeom prst="rect">
            <a:avLst/>
          </a:prstGeom>
          <a:solidFill>
            <a:schemeClr val="bg1"/>
          </a:solidFill>
        </p:spPr>
        <p:txBody>
          <a:bodyPr wrap="square" rtlCol="0" anchor="ctr">
            <a:spAutoFit/>
          </a:bodyPr>
          <a:lstStyle/>
          <a:p>
            <a:pPr>
              <a:spcBef>
                <a:spcPct val="0"/>
              </a:spcBef>
              <a:buFontTx/>
              <a:buNone/>
            </a:pPr>
            <a:r>
              <a:rPr lang="ja-JP" altLang="en-US" sz="1600" dirty="0" smtClean="0">
                <a:solidFill>
                  <a:srgbClr val="000000"/>
                </a:solidFill>
                <a:latin typeface="Times New Roman" pitchFamily="18" charset="0"/>
              </a:rPr>
              <a:t>利用している</a:t>
            </a:r>
            <a:r>
              <a:rPr lang="en-US" altLang="ja-JP" sz="1600" dirty="0" smtClean="0">
                <a:solidFill>
                  <a:srgbClr val="000000"/>
                </a:solidFill>
                <a:latin typeface="Arial" pitchFamily="34" charset="0"/>
                <a:cs typeface="Arial" pitchFamily="34" charset="0"/>
              </a:rPr>
              <a:t>OSS</a:t>
            </a:r>
            <a:r>
              <a:rPr lang="ja-JP" altLang="en-US" sz="1600" dirty="0" smtClean="0">
                <a:solidFill>
                  <a:srgbClr val="000000"/>
                </a:solidFill>
                <a:latin typeface="Times New Roman" pitchFamily="18" charset="0"/>
              </a:rPr>
              <a:t>がいつまで存続するかがわからないこと</a:t>
            </a:r>
            <a:endParaRPr lang="ja-JP" altLang="en-US" sz="1600" dirty="0">
              <a:solidFill>
                <a:srgbClr val="000000"/>
              </a:solidFill>
              <a:latin typeface="Times New Roman" pitchFamily="18" charset="0"/>
            </a:endParaRPr>
          </a:p>
        </p:txBody>
      </p:sp>
      <p:sp>
        <p:nvSpPr>
          <p:cNvPr id="16" name="テキスト ボックス 15"/>
          <p:cNvSpPr txBox="1"/>
          <p:nvPr/>
        </p:nvSpPr>
        <p:spPr>
          <a:xfrm>
            <a:off x="681006" y="3357370"/>
            <a:ext cx="3758428" cy="584775"/>
          </a:xfrm>
          <a:prstGeom prst="rect">
            <a:avLst/>
          </a:prstGeom>
          <a:solidFill>
            <a:schemeClr val="bg1"/>
          </a:solidFill>
        </p:spPr>
        <p:txBody>
          <a:bodyPr wrap="square" rtlCol="0">
            <a:spAutoFit/>
          </a:bodyPr>
          <a:lstStyle/>
          <a:p>
            <a:pPr>
              <a:spcBef>
                <a:spcPct val="0"/>
              </a:spcBef>
              <a:buFontTx/>
              <a:buNone/>
            </a:pPr>
            <a:r>
              <a:rPr lang="ja-JP" altLang="en-US" sz="1600" dirty="0" smtClean="0">
                <a:solidFill>
                  <a:srgbClr val="000000"/>
                </a:solidFill>
                <a:latin typeface="Times New Roman" pitchFamily="18" charset="0"/>
              </a:rPr>
              <a:t>将来のバージョンアップの計画が把握しにくいこと</a:t>
            </a:r>
            <a:endParaRPr lang="ja-JP" altLang="en-US" sz="1600" dirty="0">
              <a:solidFill>
                <a:srgbClr val="000000"/>
              </a:solidFill>
              <a:latin typeface="Times New Roman" pitchFamily="18" charset="0"/>
            </a:endParaRPr>
          </a:p>
        </p:txBody>
      </p:sp>
      <p:sp>
        <p:nvSpPr>
          <p:cNvPr id="17" name="テキスト ボックス 16"/>
          <p:cNvSpPr txBox="1"/>
          <p:nvPr/>
        </p:nvSpPr>
        <p:spPr>
          <a:xfrm>
            <a:off x="689842" y="2699371"/>
            <a:ext cx="3749593" cy="584775"/>
          </a:xfrm>
          <a:prstGeom prst="rect">
            <a:avLst/>
          </a:prstGeom>
          <a:solidFill>
            <a:schemeClr val="bg1"/>
          </a:solidFill>
        </p:spPr>
        <p:txBody>
          <a:bodyPr wrap="square" rtlCol="0">
            <a:spAutoFit/>
          </a:bodyPr>
          <a:lstStyle/>
          <a:p>
            <a:pPr>
              <a:spcBef>
                <a:spcPct val="0"/>
              </a:spcBef>
              <a:buFontTx/>
              <a:buNone/>
            </a:pPr>
            <a:r>
              <a:rPr lang="ja-JP" altLang="en-US" sz="1600" dirty="0" smtClean="0">
                <a:solidFill>
                  <a:srgbClr val="000000"/>
                </a:solidFill>
                <a:latin typeface="Times New Roman" pitchFamily="18" charset="0"/>
              </a:rPr>
              <a:t>バグの回収や顧客からの要請対応に手間がかかること</a:t>
            </a:r>
            <a:endParaRPr lang="ja-JP" altLang="en-US" sz="1600" dirty="0">
              <a:solidFill>
                <a:srgbClr val="000000"/>
              </a:solidFill>
              <a:latin typeface="Times New Roman" pitchFamily="18" charset="0"/>
            </a:endParaRPr>
          </a:p>
        </p:txBody>
      </p:sp>
      <p:sp>
        <p:nvSpPr>
          <p:cNvPr id="18" name="テキスト ボックス 17"/>
          <p:cNvSpPr txBox="1"/>
          <p:nvPr/>
        </p:nvSpPr>
        <p:spPr>
          <a:xfrm>
            <a:off x="681651" y="4002019"/>
            <a:ext cx="3598563" cy="584775"/>
          </a:xfrm>
          <a:prstGeom prst="rect">
            <a:avLst/>
          </a:prstGeom>
          <a:solidFill>
            <a:schemeClr val="bg1"/>
          </a:solidFill>
        </p:spPr>
        <p:txBody>
          <a:bodyPr wrap="square" rtlCol="0">
            <a:spAutoFit/>
          </a:bodyPr>
          <a:lstStyle/>
          <a:p>
            <a:pPr>
              <a:spcBef>
                <a:spcPct val="0"/>
              </a:spcBef>
              <a:buFontTx/>
              <a:buNone/>
            </a:pPr>
            <a:r>
              <a:rPr lang="ja-JP" altLang="en-US" sz="1600" dirty="0" smtClean="0">
                <a:solidFill>
                  <a:srgbClr val="000000"/>
                </a:solidFill>
                <a:latin typeface="Times New Roman" pitchFamily="18" charset="0"/>
              </a:rPr>
              <a:t>セキュリティホールに対するコミュニティの対応に不安があること</a:t>
            </a:r>
            <a:endParaRPr lang="ja-JP" altLang="en-US" sz="1600" dirty="0">
              <a:solidFill>
                <a:srgbClr val="000000"/>
              </a:solidFill>
              <a:latin typeface="Times New Roman" pitchFamily="18" charset="0"/>
            </a:endParaRPr>
          </a:p>
        </p:txBody>
      </p:sp>
      <p:sp>
        <p:nvSpPr>
          <p:cNvPr id="20" name="正方形/長方形 19"/>
          <p:cNvSpPr/>
          <p:nvPr/>
        </p:nvSpPr>
        <p:spPr bwMode="auto">
          <a:xfrm>
            <a:off x="4307209" y="4516888"/>
            <a:ext cx="4132953" cy="48056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spcBef>
                <a:spcPct val="0"/>
              </a:spcBef>
              <a:buFontTx/>
              <a:buNone/>
            </a:pPr>
            <a:endParaRPr lang="ja-JP" altLang="en-US" sz="2000" smtClean="0">
              <a:solidFill>
                <a:srgbClr val="000000"/>
              </a:solidFill>
              <a:latin typeface="Times New Roman" charset="0"/>
            </a:endParaRPr>
          </a:p>
        </p:txBody>
      </p:sp>
      <p:cxnSp>
        <p:nvCxnSpPr>
          <p:cNvPr id="27" name="直線コネクタ 26"/>
          <p:cNvCxnSpPr/>
          <p:nvPr/>
        </p:nvCxnSpPr>
        <p:spPr bwMode="auto">
          <a:xfrm>
            <a:off x="771110" y="1728710"/>
            <a:ext cx="3336433" cy="0"/>
          </a:xfrm>
          <a:prstGeom prst="line">
            <a:avLst/>
          </a:prstGeom>
          <a:solidFill>
            <a:srgbClr val="9999FF"/>
          </a:solidFill>
          <a:ln w="25400" cap="flat" cmpd="sng" algn="ctr">
            <a:solidFill>
              <a:srgbClr val="FF0000"/>
            </a:solidFill>
            <a:prstDash val="solid"/>
            <a:round/>
            <a:headEnd type="none" w="med" len="med"/>
            <a:tailEnd type="none" w="med" len="med"/>
          </a:ln>
          <a:effectLst/>
        </p:spPr>
      </p:cxnSp>
      <p:cxnSp>
        <p:nvCxnSpPr>
          <p:cNvPr id="28" name="直線コネクタ 27"/>
          <p:cNvCxnSpPr/>
          <p:nvPr/>
        </p:nvCxnSpPr>
        <p:spPr bwMode="auto">
          <a:xfrm>
            <a:off x="771110" y="2973775"/>
            <a:ext cx="3452624" cy="0"/>
          </a:xfrm>
          <a:prstGeom prst="line">
            <a:avLst/>
          </a:prstGeom>
          <a:solidFill>
            <a:srgbClr val="9999FF"/>
          </a:solidFill>
          <a:ln w="25400" cap="flat" cmpd="sng" algn="ctr">
            <a:solidFill>
              <a:srgbClr val="FF0000"/>
            </a:solidFill>
            <a:prstDash val="solid"/>
            <a:round/>
            <a:headEnd type="none" w="med" len="med"/>
            <a:tailEnd type="none" w="med" len="med"/>
          </a:ln>
          <a:effectLst/>
        </p:spPr>
      </p:cxnSp>
      <p:cxnSp>
        <p:nvCxnSpPr>
          <p:cNvPr id="29" name="直線コネクタ 28"/>
          <p:cNvCxnSpPr/>
          <p:nvPr/>
        </p:nvCxnSpPr>
        <p:spPr bwMode="auto">
          <a:xfrm>
            <a:off x="771110" y="3203129"/>
            <a:ext cx="1134510" cy="0"/>
          </a:xfrm>
          <a:prstGeom prst="line">
            <a:avLst/>
          </a:prstGeom>
          <a:solidFill>
            <a:srgbClr val="9999FF"/>
          </a:solidFill>
          <a:ln w="25400" cap="flat" cmpd="sng" algn="ctr">
            <a:solidFill>
              <a:srgbClr val="FF0000"/>
            </a:solidFill>
            <a:prstDash val="solid"/>
            <a:round/>
            <a:headEnd type="none" w="med" len="med"/>
            <a:tailEnd type="none" w="med" len="med"/>
          </a:ln>
          <a:effectLst/>
        </p:spPr>
      </p:cxnSp>
      <p:cxnSp>
        <p:nvCxnSpPr>
          <p:cNvPr id="30" name="直線コネクタ 29"/>
          <p:cNvCxnSpPr/>
          <p:nvPr/>
        </p:nvCxnSpPr>
        <p:spPr bwMode="auto">
          <a:xfrm>
            <a:off x="771110" y="3850235"/>
            <a:ext cx="495595" cy="0"/>
          </a:xfrm>
          <a:prstGeom prst="line">
            <a:avLst/>
          </a:prstGeom>
          <a:solidFill>
            <a:srgbClr val="9999FF"/>
          </a:solidFill>
          <a:ln w="25400" cap="flat" cmpd="sng" algn="ctr">
            <a:solidFill>
              <a:srgbClr val="FF0000"/>
            </a:solidFill>
            <a:prstDash val="solid"/>
            <a:round/>
            <a:headEnd type="none" w="med" len="med"/>
            <a:tailEnd type="none" w="med" len="med"/>
          </a:ln>
          <a:effectLst/>
        </p:spPr>
      </p:cxnSp>
      <p:cxnSp>
        <p:nvCxnSpPr>
          <p:cNvPr id="31" name="直線コネクタ 30"/>
          <p:cNvCxnSpPr/>
          <p:nvPr/>
        </p:nvCxnSpPr>
        <p:spPr bwMode="auto">
          <a:xfrm>
            <a:off x="771110" y="3637263"/>
            <a:ext cx="3575492" cy="0"/>
          </a:xfrm>
          <a:prstGeom prst="line">
            <a:avLst/>
          </a:prstGeom>
          <a:solidFill>
            <a:srgbClr val="9999FF"/>
          </a:solidFill>
          <a:ln w="25400" cap="flat" cmpd="sng" algn="ctr">
            <a:solidFill>
              <a:srgbClr val="FF0000"/>
            </a:solidFill>
            <a:prstDash val="solid"/>
            <a:round/>
            <a:headEnd type="none" w="med" len="med"/>
            <a:tailEnd type="none" w="med" len="med"/>
          </a:ln>
          <a:effectLst/>
        </p:spPr>
      </p:cxnSp>
      <p:grpSp>
        <p:nvGrpSpPr>
          <p:cNvPr id="33" name="グループ化 32"/>
          <p:cNvGrpSpPr/>
          <p:nvPr/>
        </p:nvGrpSpPr>
        <p:grpSpPr>
          <a:xfrm>
            <a:off x="1494232" y="4623852"/>
            <a:ext cx="6106718" cy="1757384"/>
            <a:chOff x="407403" y="4065998"/>
            <a:chExt cx="8280375" cy="2382919"/>
          </a:xfrm>
        </p:grpSpPr>
        <p:sp>
          <p:nvSpPr>
            <p:cNvPr id="34" name="正方形/長方形 33"/>
            <p:cNvSpPr/>
            <p:nvPr/>
          </p:nvSpPr>
          <p:spPr>
            <a:xfrm>
              <a:off x="407403" y="4065998"/>
              <a:ext cx="8280375" cy="2363398"/>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FontTx/>
                <a:buNone/>
              </a:pPr>
              <a:endParaRPr lang="ja-JP" altLang="en-US" sz="1600">
                <a:solidFill>
                  <a:srgbClr val="FFFFFF"/>
                </a:solidFill>
                <a:latin typeface="ＭＳ Ｐゴシック"/>
              </a:endParaRPr>
            </a:p>
          </p:txBody>
        </p:sp>
        <p:sp>
          <p:nvSpPr>
            <p:cNvPr id="35" name="テキスト ボックス 23"/>
            <p:cNvSpPr txBox="1">
              <a:spLocks noChangeArrowheads="1"/>
            </p:cNvSpPr>
            <p:nvPr/>
          </p:nvSpPr>
          <p:spPr bwMode="auto">
            <a:xfrm>
              <a:off x="1775910" y="4787869"/>
              <a:ext cx="1028615" cy="356034"/>
            </a:xfrm>
            <a:prstGeom prst="rect">
              <a:avLst/>
            </a:prstGeom>
            <a:noFill/>
            <a:ln w="6350">
              <a:noFill/>
              <a:miter lim="800000"/>
              <a:headEnd/>
              <a:tailEnd/>
            </a:ln>
          </p:spPr>
          <p:txBody>
            <a:bodyPr wrap="square">
              <a:spAutoFit/>
            </a:bodyPr>
            <a:lstStyle/>
            <a:p>
              <a:pPr algn="ctr">
                <a:lnSpc>
                  <a:spcPts val="1500"/>
                </a:lnSpc>
                <a:spcBef>
                  <a:spcPct val="0"/>
                </a:spcBef>
                <a:buFontTx/>
                <a:buNone/>
              </a:pPr>
              <a:r>
                <a:rPr lang="ja-JP" altLang="en-US" sz="1100" dirty="0" smtClean="0">
                  <a:solidFill>
                    <a:srgbClr val="000000"/>
                  </a:solidFill>
                  <a:latin typeface="ＭＳ Ｐゴシック"/>
                  <a:ea typeface="ＭＳ Ｐゴシック"/>
                </a:rPr>
                <a:t>報告者</a:t>
              </a:r>
              <a:endParaRPr lang="en-US" altLang="ja-JP" sz="1100" dirty="0" smtClean="0">
                <a:solidFill>
                  <a:srgbClr val="000000"/>
                </a:solidFill>
                <a:latin typeface="ＭＳ Ｐゴシック"/>
                <a:ea typeface="ＭＳ Ｐゴシック"/>
              </a:endParaRPr>
            </a:p>
          </p:txBody>
        </p:sp>
        <p:cxnSp>
          <p:nvCxnSpPr>
            <p:cNvPr id="36" name="直線コネクタ 35"/>
            <p:cNvCxnSpPr/>
            <p:nvPr/>
          </p:nvCxnSpPr>
          <p:spPr>
            <a:xfrm>
              <a:off x="1695518" y="4065998"/>
              <a:ext cx="0" cy="236339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a:stCxn id="34" idx="1"/>
              <a:endCxn id="34" idx="3"/>
            </p:cNvCxnSpPr>
            <p:nvPr/>
          </p:nvCxnSpPr>
          <p:spPr>
            <a:xfrm>
              <a:off x="407403" y="5247697"/>
              <a:ext cx="82803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407403" y="4191046"/>
              <a:ext cx="1288115" cy="835788"/>
            </a:xfrm>
            <a:prstGeom prst="rect">
              <a:avLst/>
            </a:prstGeom>
            <a:noFill/>
          </p:spPr>
          <p:txBody>
            <a:bodyPr vert="horz" wrap="square" rtlCol="0" anchor="ctr">
              <a:spAutoFit/>
            </a:bodyPr>
            <a:lstStyle/>
            <a:p>
              <a:pPr algn="ctr">
                <a:lnSpc>
                  <a:spcPts val="2200"/>
                </a:lnSpc>
                <a:spcBef>
                  <a:spcPct val="0"/>
                </a:spcBef>
                <a:buFontTx/>
                <a:buNone/>
              </a:pPr>
              <a:r>
                <a:rPr lang="en-US" altLang="ja-JP" sz="1400" dirty="0" smtClean="0">
                  <a:solidFill>
                    <a:srgbClr val="000000"/>
                  </a:solidFill>
                  <a:latin typeface="ＭＳ Ｐゴシック"/>
                  <a:ea typeface="ＭＳ Ｐゴシック"/>
                </a:rPr>
                <a:t>OSS</a:t>
              </a:r>
            </a:p>
            <a:p>
              <a:pPr algn="ctr">
                <a:lnSpc>
                  <a:spcPts val="2200"/>
                </a:lnSpc>
                <a:spcBef>
                  <a:spcPct val="0"/>
                </a:spcBef>
                <a:buFontTx/>
                <a:buNone/>
              </a:pPr>
              <a:r>
                <a:rPr lang="ja-JP" altLang="en-US" sz="1400" dirty="0" smtClean="0">
                  <a:solidFill>
                    <a:srgbClr val="000000"/>
                  </a:solidFill>
                  <a:latin typeface="ＭＳ Ｐゴシック"/>
                  <a:ea typeface="ＭＳ Ｐゴシック"/>
                </a:rPr>
                <a:t>利用企業</a:t>
              </a:r>
              <a:endParaRPr lang="ja-JP" altLang="en-US" sz="1400" dirty="0">
                <a:solidFill>
                  <a:srgbClr val="000000"/>
                </a:solidFill>
                <a:latin typeface="ＭＳ Ｐゴシック"/>
                <a:ea typeface="ＭＳ Ｐゴシック"/>
              </a:endParaRPr>
            </a:p>
          </p:txBody>
        </p:sp>
        <p:sp>
          <p:nvSpPr>
            <p:cNvPr id="39" name="テキスト ボックス 38"/>
            <p:cNvSpPr txBox="1"/>
            <p:nvPr/>
          </p:nvSpPr>
          <p:spPr>
            <a:xfrm>
              <a:off x="407403" y="5412480"/>
              <a:ext cx="1288115" cy="835788"/>
            </a:xfrm>
            <a:prstGeom prst="rect">
              <a:avLst/>
            </a:prstGeom>
            <a:noFill/>
          </p:spPr>
          <p:txBody>
            <a:bodyPr vert="horz" wrap="square" lIns="0" rIns="0" rtlCol="0" anchor="ctr">
              <a:spAutoFit/>
            </a:bodyPr>
            <a:lstStyle/>
            <a:p>
              <a:pPr algn="ctr">
                <a:lnSpc>
                  <a:spcPts val="2200"/>
                </a:lnSpc>
                <a:spcBef>
                  <a:spcPct val="0"/>
                </a:spcBef>
                <a:buFontTx/>
                <a:buNone/>
              </a:pPr>
              <a:r>
                <a:rPr lang="en-US" altLang="ja-JP" sz="1400" dirty="0" smtClean="0">
                  <a:solidFill>
                    <a:srgbClr val="000000"/>
                  </a:solidFill>
                  <a:latin typeface="ＭＳ Ｐゴシック"/>
                  <a:ea typeface="ＭＳ Ｐゴシック"/>
                </a:rPr>
                <a:t>OSS</a:t>
              </a:r>
            </a:p>
            <a:p>
              <a:pPr algn="ctr">
                <a:lnSpc>
                  <a:spcPts val="2200"/>
                </a:lnSpc>
                <a:spcBef>
                  <a:spcPct val="0"/>
                </a:spcBef>
                <a:buFontTx/>
                <a:buNone/>
              </a:pPr>
              <a:r>
                <a:rPr lang="ja-JP" altLang="en-US" sz="1400" dirty="0" smtClean="0">
                  <a:solidFill>
                    <a:srgbClr val="000000"/>
                  </a:solidFill>
                  <a:latin typeface="ＭＳ Ｐゴシック"/>
                  <a:ea typeface="ＭＳ Ｐゴシック"/>
                </a:rPr>
                <a:t>プロジェクト</a:t>
              </a:r>
              <a:endParaRPr lang="ja-JP" altLang="en-US" sz="1400" dirty="0">
                <a:solidFill>
                  <a:srgbClr val="000000"/>
                </a:solidFill>
                <a:latin typeface="ＭＳ Ｐゴシック"/>
                <a:ea typeface="ＭＳ Ｐゴシック"/>
              </a:endParaRPr>
            </a:p>
          </p:txBody>
        </p:sp>
        <p:cxnSp>
          <p:nvCxnSpPr>
            <p:cNvPr id="40" name="直線矢印コネクタ 39"/>
            <p:cNvCxnSpPr/>
            <p:nvPr/>
          </p:nvCxnSpPr>
          <p:spPr>
            <a:xfrm>
              <a:off x="2282630" y="5058586"/>
              <a:ext cx="0" cy="43200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1" name="テキスト ボックス 23"/>
            <p:cNvSpPr txBox="1">
              <a:spLocks noChangeArrowheads="1"/>
            </p:cNvSpPr>
            <p:nvPr/>
          </p:nvSpPr>
          <p:spPr bwMode="auto">
            <a:xfrm>
              <a:off x="1997639" y="5226528"/>
              <a:ext cx="1609935" cy="354729"/>
            </a:xfrm>
            <a:prstGeom prst="rect">
              <a:avLst/>
            </a:prstGeom>
            <a:noFill/>
            <a:ln w="6350">
              <a:noFill/>
              <a:miter lim="800000"/>
              <a:headEnd/>
              <a:tailEnd/>
            </a:ln>
          </p:spPr>
          <p:txBody>
            <a:bodyPr wrap="square">
              <a:spAutoFit/>
            </a:bodyPr>
            <a:lstStyle/>
            <a:p>
              <a:pPr algn="ctr">
                <a:spcBef>
                  <a:spcPct val="0"/>
                </a:spcBef>
                <a:buFontTx/>
                <a:buNone/>
              </a:pPr>
              <a:r>
                <a:rPr lang="ja-JP" altLang="en-US" sz="1100" dirty="0" smtClean="0">
                  <a:solidFill>
                    <a:srgbClr val="000000"/>
                  </a:solidFill>
                  <a:latin typeface="ＭＳ Ｐゴシック"/>
                  <a:ea typeface="ＭＳ Ｐゴシック"/>
                </a:rPr>
                <a:t>不具合報告</a:t>
              </a:r>
              <a:endParaRPr lang="ja-JP" altLang="en-US" sz="1100" dirty="0">
                <a:solidFill>
                  <a:srgbClr val="000000"/>
                </a:solidFill>
                <a:latin typeface="ＭＳ Ｐゴシック"/>
                <a:ea typeface="ＭＳ Ｐゴシック"/>
              </a:endParaRPr>
            </a:p>
          </p:txBody>
        </p:sp>
        <p:sp>
          <p:nvSpPr>
            <p:cNvPr id="42" name="テキスト ボックス 23"/>
            <p:cNvSpPr txBox="1">
              <a:spLocks noChangeArrowheads="1"/>
            </p:cNvSpPr>
            <p:nvPr/>
          </p:nvSpPr>
          <p:spPr bwMode="auto">
            <a:xfrm>
              <a:off x="2919150" y="5864657"/>
              <a:ext cx="648073" cy="584260"/>
            </a:xfrm>
            <a:prstGeom prst="rect">
              <a:avLst/>
            </a:prstGeom>
            <a:noFill/>
            <a:ln w="6350">
              <a:noFill/>
              <a:miter lim="800000"/>
              <a:headEnd/>
              <a:tailEnd/>
            </a:ln>
          </p:spPr>
          <p:txBody>
            <a:bodyPr wrap="square">
              <a:spAutoFit/>
            </a:bodyPr>
            <a:lstStyle/>
            <a:p>
              <a:pPr algn="ctr">
                <a:spcBef>
                  <a:spcPct val="0"/>
                </a:spcBef>
                <a:buFontTx/>
                <a:buNone/>
              </a:pPr>
              <a:r>
                <a:rPr lang="ja-JP" altLang="en-US" sz="1100" dirty="0" smtClean="0">
                  <a:solidFill>
                    <a:srgbClr val="000000"/>
                  </a:solidFill>
                  <a:latin typeface="ＭＳ Ｐゴシック"/>
                  <a:ea typeface="ＭＳ Ｐゴシック"/>
                </a:rPr>
                <a:t>修正保留</a:t>
              </a:r>
              <a:endParaRPr lang="ja-JP" altLang="en-US" sz="1100" dirty="0">
                <a:solidFill>
                  <a:srgbClr val="000000"/>
                </a:solidFill>
                <a:latin typeface="ＭＳ Ｐゴシック"/>
                <a:ea typeface="ＭＳ Ｐゴシック"/>
              </a:endParaRPr>
            </a:p>
          </p:txBody>
        </p:sp>
        <p:cxnSp>
          <p:nvCxnSpPr>
            <p:cNvPr id="43" name="直線矢印コネクタ 42"/>
            <p:cNvCxnSpPr/>
            <p:nvPr/>
          </p:nvCxnSpPr>
          <p:spPr>
            <a:xfrm>
              <a:off x="2786686" y="5862311"/>
              <a:ext cx="936104" cy="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4" name="テキスト ボックス 23"/>
            <p:cNvSpPr txBox="1">
              <a:spLocks noChangeArrowheads="1"/>
            </p:cNvSpPr>
            <p:nvPr/>
          </p:nvSpPr>
          <p:spPr bwMode="auto">
            <a:xfrm>
              <a:off x="1602139" y="6049069"/>
              <a:ext cx="1362471" cy="354729"/>
            </a:xfrm>
            <a:prstGeom prst="rect">
              <a:avLst/>
            </a:prstGeom>
            <a:noFill/>
            <a:ln w="6350">
              <a:noFill/>
              <a:miter lim="800000"/>
              <a:headEnd/>
              <a:tailEnd/>
            </a:ln>
          </p:spPr>
          <p:txBody>
            <a:bodyPr wrap="square">
              <a:spAutoFit/>
            </a:bodyPr>
            <a:lstStyle/>
            <a:p>
              <a:pPr algn="ctr">
                <a:spcBef>
                  <a:spcPct val="0"/>
                </a:spcBef>
                <a:buFontTx/>
                <a:buNone/>
              </a:pPr>
              <a:r>
                <a:rPr lang="ja-JP" altLang="en-US" sz="1100" dirty="0" smtClean="0">
                  <a:solidFill>
                    <a:srgbClr val="000000"/>
                  </a:solidFill>
                  <a:latin typeface="ＭＳ Ｐゴシック"/>
                  <a:ea typeface="ＭＳ Ｐゴシック"/>
                </a:rPr>
                <a:t>修正依頼者</a:t>
              </a:r>
              <a:endParaRPr lang="en-US" altLang="ja-JP" sz="1100" dirty="0" smtClean="0">
                <a:solidFill>
                  <a:srgbClr val="000000"/>
                </a:solidFill>
                <a:latin typeface="ＭＳ Ｐゴシック"/>
                <a:ea typeface="ＭＳ Ｐゴシック"/>
              </a:endParaRPr>
            </a:p>
          </p:txBody>
        </p:sp>
        <p:sp>
          <p:nvSpPr>
            <p:cNvPr id="45" name="テキスト ボックス 23"/>
            <p:cNvSpPr txBox="1">
              <a:spLocks noChangeArrowheads="1"/>
            </p:cNvSpPr>
            <p:nvPr/>
          </p:nvSpPr>
          <p:spPr bwMode="auto">
            <a:xfrm>
              <a:off x="5564322" y="4814184"/>
              <a:ext cx="1512888" cy="356034"/>
            </a:xfrm>
            <a:prstGeom prst="rect">
              <a:avLst/>
            </a:prstGeom>
            <a:noFill/>
            <a:ln w="6350">
              <a:noFill/>
              <a:miter lim="800000"/>
              <a:headEnd/>
              <a:tailEnd/>
            </a:ln>
          </p:spPr>
          <p:txBody>
            <a:bodyPr>
              <a:spAutoFit/>
            </a:bodyPr>
            <a:lstStyle/>
            <a:p>
              <a:pPr algn="ctr">
                <a:lnSpc>
                  <a:spcPts val="1500"/>
                </a:lnSpc>
                <a:spcBef>
                  <a:spcPct val="0"/>
                </a:spcBef>
                <a:buFontTx/>
                <a:buNone/>
              </a:pPr>
              <a:r>
                <a:rPr lang="ja-JP" altLang="en-US" sz="1100" dirty="0" smtClean="0">
                  <a:solidFill>
                    <a:srgbClr val="000000"/>
                  </a:solidFill>
                  <a:latin typeface="ＭＳ Ｐゴシック"/>
                  <a:ea typeface="ＭＳ Ｐゴシック"/>
                </a:rPr>
                <a:t>レビューア</a:t>
              </a:r>
              <a:endParaRPr lang="en-US" altLang="ja-JP" sz="1100" dirty="0" smtClean="0">
                <a:solidFill>
                  <a:srgbClr val="000000"/>
                </a:solidFill>
                <a:latin typeface="ＭＳ Ｐゴシック"/>
                <a:ea typeface="ＭＳ Ｐゴシック"/>
              </a:endParaRPr>
            </a:p>
          </p:txBody>
        </p:sp>
        <p:cxnSp>
          <p:nvCxnSpPr>
            <p:cNvPr id="46" name="直線矢印コネクタ 45"/>
            <p:cNvCxnSpPr/>
            <p:nvPr/>
          </p:nvCxnSpPr>
          <p:spPr>
            <a:xfrm>
              <a:off x="4797506" y="4642337"/>
              <a:ext cx="933888" cy="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a:off x="6853168" y="4642337"/>
              <a:ext cx="1080120" cy="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8" name="テキスト ボックス 23"/>
            <p:cNvSpPr txBox="1">
              <a:spLocks noChangeArrowheads="1"/>
            </p:cNvSpPr>
            <p:nvPr/>
          </p:nvSpPr>
          <p:spPr bwMode="auto">
            <a:xfrm>
              <a:off x="7810999" y="4478500"/>
              <a:ext cx="876779" cy="354729"/>
            </a:xfrm>
            <a:prstGeom prst="rect">
              <a:avLst/>
            </a:prstGeom>
            <a:noFill/>
            <a:ln w="6350">
              <a:noFill/>
              <a:miter lim="800000"/>
              <a:headEnd/>
              <a:tailEnd/>
            </a:ln>
          </p:spPr>
          <p:txBody>
            <a:bodyPr wrap="square">
              <a:spAutoFit/>
            </a:bodyPr>
            <a:lstStyle/>
            <a:p>
              <a:pPr algn="ctr">
                <a:spcBef>
                  <a:spcPct val="0"/>
                </a:spcBef>
                <a:buFontTx/>
                <a:buNone/>
              </a:pPr>
              <a:r>
                <a:rPr lang="ja-JP" altLang="en-US" sz="1100" dirty="0" smtClean="0">
                  <a:solidFill>
                    <a:srgbClr val="000000"/>
                  </a:solidFill>
                  <a:latin typeface="ＭＳ Ｐゴシック"/>
                  <a:ea typeface="ＭＳ Ｐゴシック"/>
                </a:rPr>
                <a:t>完了</a:t>
              </a:r>
              <a:endParaRPr lang="ja-JP" altLang="en-US" sz="1100" dirty="0">
                <a:solidFill>
                  <a:srgbClr val="000000"/>
                </a:solidFill>
                <a:latin typeface="ＭＳ Ｐゴシック"/>
                <a:ea typeface="ＭＳ Ｐゴシック"/>
              </a:endParaRPr>
            </a:p>
          </p:txBody>
        </p:sp>
        <p:sp>
          <p:nvSpPr>
            <p:cNvPr id="49" name="テキスト ボックス 23"/>
            <p:cNvSpPr txBox="1">
              <a:spLocks noChangeArrowheads="1"/>
            </p:cNvSpPr>
            <p:nvPr/>
          </p:nvSpPr>
          <p:spPr bwMode="auto">
            <a:xfrm>
              <a:off x="4916250" y="4642339"/>
              <a:ext cx="648073" cy="584260"/>
            </a:xfrm>
            <a:prstGeom prst="rect">
              <a:avLst/>
            </a:prstGeom>
            <a:noFill/>
            <a:ln w="6350">
              <a:noFill/>
              <a:miter lim="800000"/>
              <a:headEnd/>
              <a:tailEnd/>
            </a:ln>
          </p:spPr>
          <p:txBody>
            <a:bodyPr wrap="square">
              <a:spAutoFit/>
            </a:bodyPr>
            <a:lstStyle/>
            <a:p>
              <a:pPr algn="ctr">
                <a:spcBef>
                  <a:spcPct val="0"/>
                </a:spcBef>
                <a:buFontTx/>
                <a:buNone/>
              </a:pPr>
              <a:r>
                <a:rPr lang="ja-JP" altLang="en-US" sz="1100" dirty="0" smtClean="0">
                  <a:solidFill>
                    <a:srgbClr val="000000"/>
                  </a:solidFill>
                  <a:latin typeface="ＭＳ Ｐゴシック"/>
                  <a:ea typeface="ＭＳ Ｐゴシック"/>
                </a:rPr>
                <a:t>確認依頼</a:t>
              </a:r>
              <a:endParaRPr lang="ja-JP" altLang="en-US" sz="1100" dirty="0">
                <a:solidFill>
                  <a:srgbClr val="000000"/>
                </a:solidFill>
                <a:latin typeface="ＭＳ Ｐゴシック"/>
                <a:ea typeface="ＭＳ Ｐゴシック"/>
              </a:endParaRPr>
            </a:p>
          </p:txBody>
        </p:sp>
        <p:grpSp>
          <p:nvGrpSpPr>
            <p:cNvPr id="50" name="グループ化 76"/>
            <p:cNvGrpSpPr/>
            <p:nvPr/>
          </p:nvGrpSpPr>
          <p:grpSpPr>
            <a:xfrm>
              <a:off x="5865068" y="4217727"/>
              <a:ext cx="721532" cy="642818"/>
              <a:chOff x="5608561" y="2823346"/>
              <a:chExt cx="963737" cy="858602"/>
            </a:xfrm>
          </p:grpSpPr>
          <p:pic>
            <p:nvPicPr>
              <p:cNvPr id="61" name="Picture 8" descr="j0432624"/>
              <p:cNvPicPr>
                <a:picLocks noChangeAspect="1" noChangeArrowheads="1"/>
              </p:cNvPicPr>
              <p:nvPr/>
            </p:nvPicPr>
            <p:blipFill>
              <a:blip r:embed="rId3" cstate="print"/>
              <a:srcRect/>
              <a:stretch>
                <a:fillRect/>
              </a:stretch>
            </p:blipFill>
            <p:spPr bwMode="auto">
              <a:xfrm flipH="1">
                <a:off x="5608561" y="2823346"/>
                <a:ext cx="858602" cy="858602"/>
              </a:xfrm>
              <a:prstGeom prst="rect">
                <a:avLst/>
              </a:prstGeom>
              <a:noFill/>
              <a:ln w="9525">
                <a:noFill/>
                <a:miter lim="800000"/>
                <a:headEnd/>
                <a:tailEnd/>
              </a:ln>
            </p:spPr>
          </p:pic>
          <p:sp>
            <p:nvSpPr>
              <p:cNvPr id="62" name="メモ 61"/>
              <p:cNvSpPr/>
              <p:nvPr/>
            </p:nvSpPr>
            <p:spPr>
              <a:xfrm rot="10800000">
                <a:off x="6198734" y="3063472"/>
                <a:ext cx="373564" cy="583602"/>
              </a:xfrm>
              <a:prstGeom prst="foldedCorner">
                <a:avLst/>
              </a:prstGeom>
              <a:solidFill>
                <a:srgbClr val="FFDC6D"/>
              </a:solidFill>
              <a:ln w="9525">
                <a:solidFill>
                  <a:schemeClr val="tx1"/>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FontTx/>
                  <a:buNone/>
                </a:pPr>
                <a:endParaRPr lang="ja-JP" altLang="en-US">
                  <a:ln w="19050">
                    <a:solidFill>
                      <a:srgbClr val="000000"/>
                    </a:solidFill>
                  </a:ln>
                  <a:solidFill>
                    <a:srgbClr val="FFFFFF"/>
                  </a:solidFill>
                </a:endParaRPr>
              </a:p>
            </p:txBody>
          </p:sp>
        </p:grpSp>
        <p:grpSp>
          <p:nvGrpSpPr>
            <p:cNvPr id="51" name="グループ化 79"/>
            <p:cNvGrpSpPr/>
            <p:nvPr/>
          </p:nvGrpSpPr>
          <p:grpSpPr>
            <a:xfrm>
              <a:off x="1943115" y="4217727"/>
              <a:ext cx="814110" cy="642818"/>
              <a:chOff x="1943115" y="5486437"/>
              <a:chExt cx="814110" cy="642818"/>
            </a:xfrm>
          </p:grpSpPr>
          <p:pic>
            <p:nvPicPr>
              <p:cNvPr id="59" name="Picture 8" descr="j0432624"/>
              <p:cNvPicPr>
                <a:picLocks noChangeAspect="1" noChangeArrowheads="1"/>
              </p:cNvPicPr>
              <p:nvPr/>
            </p:nvPicPr>
            <p:blipFill>
              <a:blip r:embed="rId3" cstate="print"/>
              <a:srcRect/>
              <a:stretch>
                <a:fillRect/>
              </a:stretch>
            </p:blipFill>
            <p:spPr bwMode="auto">
              <a:xfrm flipH="1">
                <a:off x="1943115" y="5486437"/>
                <a:ext cx="642818" cy="642818"/>
              </a:xfrm>
              <a:prstGeom prst="rect">
                <a:avLst/>
              </a:prstGeom>
              <a:noFill/>
              <a:ln w="9525">
                <a:noFill/>
                <a:miter lim="800000"/>
                <a:headEnd/>
                <a:tailEnd/>
              </a:ln>
            </p:spPr>
          </p:pic>
          <p:pic>
            <p:nvPicPr>
              <p:cNvPr id="60" name="Picture 2" descr="E:\PowerPointFigure\figure\Bullhorn.png"/>
              <p:cNvPicPr>
                <a:picLocks noChangeAspect="1" noChangeArrowheads="1"/>
              </p:cNvPicPr>
              <p:nvPr/>
            </p:nvPicPr>
            <p:blipFill>
              <a:blip r:embed="rId4" cstate="print"/>
              <a:srcRect/>
              <a:stretch>
                <a:fillRect/>
              </a:stretch>
            </p:blipFill>
            <p:spPr bwMode="auto">
              <a:xfrm>
                <a:off x="2386959" y="5700156"/>
                <a:ext cx="370266" cy="370266"/>
              </a:xfrm>
              <a:prstGeom prst="rect">
                <a:avLst/>
              </a:prstGeom>
              <a:noFill/>
            </p:spPr>
          </p:pic>
        </p:grpSp>
        <p:pic>
          <p:nvPicPr>
            <p:cNvPr id="52" name="Picture 2" descr="E:\PowerPointFigure\figure\MC900433953.PNG"/>
            <p:cNvPicPr>
              <a:picLocks noChangeAspect="1" noChangeArrowheads="1"/>
            </p:cNvPicPr>
            <p:nvPr/>
          </p:nvPicPr>
          <p:blipFill>
            <a:blip r:embed="rId5" cstate="print"/>
            <a:srcRect/>
            <a:stretch>
              <a:fillRect/>
            </a:stretch>
          </p:blipFill>
          <p:spPr bwMode="auto">
            <a:xfrm flipH="1">
              <a:off x="1969063" y="5472504"/>
              <a:ext cx="674859" cy="674859"/>
            </a:xfrm>
            <a:prstGeom prst="rect">
              <a:avLst/>
            </a:prstGeom>
            <a:noFill/>
          </p:spPr>
        </p:pic>
        <p:sp>
          <p:nvSpPr>
            <p:cNvPr id="53" name="円/楕円 52"/>
            <p:cNvSpPr/>
            <p:nvPr/>
          </p:nvSpPr>
          <p:spPr bwMode="auto">
            <a:xfrm>
              <a:off x="3849612" y="5084416"/>
              <a:ext cx="1208163" cy="569980"/>
            </a:xfrm>
            <a:prstGeom prst="ellipse">
              <a:avLst/>
            </a:prstGeom>
            <a:solidFill>
              <a:srgbClr val="FFDDDD"/>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spcBef>
                  <a:spcPct val="0"/>
                </a:spcBef>
                <a:buFontTx/>
                <a:buNone/>
              </a:pPr>
              <a:endParaRPr lang="ja-JP" altLang="en-US" smtClean="0">
                <a:solidFill>
                  <a:srgbClr val="000000"/>
                </a:solidFill>
                <a:latin typeface="Times New Roman" charset="0"/>
              </a:endParaRPr>
            </a:p>
          </p:txBody>
        </p:sp>
        <p:cxnSp>
          <p:nvCxnSpPr>
            <p:cNvPr id="54" name="直線矢印コネクタ 53"/>
            <p:cNvCxnSpPr/>
            <p:nvPr/>
          </p:nvCxnSpPr>
          <p:spPr>
            <a:xfrm>
              <a:off x="4220328" y="5077636"/>
              <a:ext cx="0" cy="504000"/>
            </a:xfrm>
            <a:prstGeom prst="straightConnector1">
              <a:avLst/>
            </a:prstGeom>
            <a:ln w="2540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sp>
          <p:nvSpPr>
            <p:cNvPr id="55" name="テキスト ボックス 23"/>
            <p:cNvSpPr txBox="1">
              <a:spLocks noChangeArrowheads="1"/>
            </p:cNvSpPr>
            <p:nvPr/>
          </p:nvSpPr>
          <p:spPr bwMode="auto">
            <a:xfrm>
              <a:off x="3868662" y="5226528"/>
              <a:ext cx="1609935" cy="354729"/>
            </a:xfrm>
            <a:prstGeom prst="rect">
              <a:avLst/>
            </a:prstGeom>
            <a:noFill/>
            <a:ln w="6350">
              <a:noFill/>
              <a:miter lim="800000"/>
              <a:headEnd/>
              <a:tailEnd/>
            </a:ln>
          </p:spPr>
          <p:txBody>
            <a:bodyPr wrap="square">
              <a:spAutoFit/>
            </a:bodyPr>
            <a:lstStyle/>
            <a:p>
              <a:pPr algn="ctr">
                <a:spcBef>
                  <a:spcPct val="0"/>
                </a:spcBef>
                <a:buFontTx/>
                <a:buNone/>
              </a:pPr>
              <a:r>
                <a:rPr lang="ja-JP" altLang="en-US" sz="1100" dirty="0" smtClean="0">
                  <a:solidFill>
                    <a:srgbClr val="000000"/>
                  </a:solidFill>
                  <a:latin typeface="ＭＳ Ｐゴシック"/>
                  <a:ea typeface="ＭＳ Ｐゴシック"/>
                </a:rPr>
                <a:t>引き受け</a:t>
              </a:r>
              <a:endParaRPr lang="ja-JP" altLang="en-US" sz="1100" dirty="0">
                <a:solidFill>
                  <a:srgbClr val="000000"/>
                </a:solidFill>
                <a:latin typeface="ＭＳ Ｐゴシック"/>
                <a:ea typeface="ＭＳ Ｐゴシック"/>
              </a:endParaRPr>
            </a:p>
          </p:txBody>
        </p:sp>
        <p:sp>
          <p:nvSpPr>
            <p:cNvPr id="56" name="テキスト ボックス 23"/>
            <p:cNvSpPr txBox="1">
              <a:spLocks noChangeArrowheads="1"/>
            </p:cNvSpPr>
            <p:nvPr/>
          </p:nvSpPr>
          <p:spPr bwMode="auto">
            <a:xfrm>
              <a:off x="3600861" y="4830093"/>
              <a:ext cx="1262047" cy="353078"/>
            </a:xfrm>
            <a:prstGeom prst="rect">
              <a:avLst/>
            </a:prstGeom>
            <a:noFill/>
            <a:ln w="6350">
              <a:noFill/>
              <a:miter lim="800000"/>
              <a:headEnd/>
              <a:tailEnd/>
            </a:ln>
          </p:spPr>
          <p:txBody>
            <a:bodyPr wrap="square">
              <a:spAutoFit/>
            </a:bodyPr>
            <a:lstStyle/>
            <a:p>
              <a:pPr algn="ctr">
                <a:lnSpc>
                  <a:spcPts val="1500"/>
                </a:lnSpc>
                <a:spcBef>
                  <a:spcPct val="0"/>
                </a:spcBef>
                <a:buFontTx/>
                <a:buNone/>
              </a:pPr>
              <a:r>
                <a:rPr lang="ja-JP" altLang="en-US" sz="1100" dirty="0" smtClean="0">
                  <a:solidFill>
                    <a:srgbClr val="000000"/>
                  </a:solidFill>
                  <a:latin typeface="ＭＳ Ｐゴシック"/>
                  <a:ea typeface="ＭＳ Ｐゴシック"/>
                </a:rPr>
                <a:t>修正担当者</a:t>
              </a:r>
              <a:endParaRPr lang="en-US" altLang="ja-JP" sz="1100" dirty="0" smtClean="0">
                <a:solidFill>
                  <a:srgbClr val="000000"/>
                </a:solidFill>
                <a:latin typeface="ＭＳ Ｐゴシック"/>
                <a:ea typeface="ＭＳ Ｐゴシック"/>
              </a:endParaRPr>
            </a:p>
          </p:txBody>
        </p:sp>
        <p:pic>
          <p:nvPicPr>
            <p:cNvPr id="57" name="Picture 10" descr="E:\PowerPointFigure\figure\MC900433943.PNG"/>
            <p:cNvPicPr>
              <a:picLocks noChangeAspect="1" noChangeArrowheads="1"/>
            </p:cNvPicPr>
            <p:nvPr/>
          </p:nvPicPr>
          <p:blipFill>
            <a:blip r:embed="rId6" cstate="print"/>
            <a:srcRect/>
            <a:stretch>
              <a:fillRect/>
            </a:stretch>
          </p:blipFill>
          <p:spPr bwMode="auto">
            <a:xfrm flipH="1">
              <a:off x="3868817" y="4208873"/>
              <a:ext cx="702945" cy="702945"/>
            </a:xfrm>
            <a:prstGeom prst="rect">
              <a:avLst/>
            </a:prstGeom>
            <a:noFill/>
          </p:spPr>
        </p:pic>
        <p:pic>
          <p:nvPicPr>
            <p:cNvPr id="58" name="Picture 11" descr="E:\PowerPointFigure\figure\j0432599.png"/>
            <p:cNvPicPr>
              <a:picLocks noChangeAspect="1" noChangeArrowheads="1"/>
            </p:cNvPicPr>
            <p:nvPr/>
          </p:nvPicPr>
          <p:blipFill>
            <a:blip r:embed="rId7" cstate="print"/>
            <a:srcRect/>
            <a:stretch>
              <a:fillRect/>
            </a:stretch>
          </p:blipFill>
          <p:spPr bwMode="auto">
            <a:xfrm>
              <a:off x="3955938" y="5647617"/>
              <a:ext cx="520574" cy="520574"/>
            </a:xfrm>
            <a:prstGeom prst="rect">
              <a:avLst/>
            </a:prstGeom>
            <a:noFill/>
          </p:spPr>
        </p:pic>
      </p:grpSp>
      <p:pic>
        <p:nvPicPr>
          <p:cNvPr id="38914" name="Picture 2"/>
          <p:cNvPicPr>
            <a:picLocks noChangeAspect="1" noChangeArrowheads="1"/>
          </p:cNvPicPr>
          <p:nvPr/>
        </p:nvPicPr>
        <p:blipFill>
          <a:blip r:embed="rId8" cstate="print"/>
          <a:srcRect/>
          <a:stretch>
            <a:fillRect/>
          </a:stretch>
        </p:blipFill>
        <p:spPr bwMode="auto">
          <a:xfrm flipV="1">
            <a:off x="4202348" y="769260"/>
            <a:ext cx="4221144" cy="3963082"/>
          </a:xfrm>
          <a:prstGeom prst="rect">
            <a:avLst/>
          </a:prstGeom>
          <a:noFill/>
          <a:ln w="9525">
            <a:noFill/>
            <a:miter lim="800000"/>
            <a:headEnd/>
            <a:tailEnd/>
          </a:ln>
          <a:effectLst/>
        </p:spPr>
      </p:pic>
      <p:sp>
        <p:nvSpPr>
          <p:cNvPr id="21" name="テキスト ボックス 20"/>
          <p:cNvSpPr txBox="1"/>
          <p:nvPr/>
        </p:nvSpPr>
        <p:spPr>
          <a:xfrm>
            <a:off x="4279591" y="917242"/>
            <a:ext cx="4569135" cy="307777"/>
          </a:xfrm>
          <a:prstGeom prst="rect">
            <a:avLst/>
          </a:prstGeom>
          <a:solidFill>
            <a:schemeClr val="bg1"/>
          </a:solidFill>
        </p:spPr>
        <p:txBody>
          <a:bodyPr wrap="square" rtlCol="0">
            <a:spAutoFit/>
          </a:bodyPr>
          <a:lstStyle/>
          <a:p>
            <a:pPr>
              <a:spcBef>
                <a:spcPct val="0"/>
              </a:spcBef>
              <a:buFontTx/>
              <a:buNone/>
            </a:pPr>
            <a:r>
              <a:rPr lang="en-US" altLang="ja-JP" sz="1400" dirty="0" smtClean="0">
                <a:solidFill>
                  <a:srgbClr val="000000"/>
                </a:solidFill>
                <a:latin typeface="Arial" pitchFamily="34" charset="0"/>
                <a:cs typeface="Arial" pitchFamily="34" charset="0"/>
              </a:rPr>
              <a:t> 0    10   20  </a:t>
            </a:r>
            <a:r>
              <a:rPr lang="ja-JP" altLang="en-US" sz="1400" dirty="0" smtClean="0">
                <a:solidFill>
                  <a:srgbClr val="000000"/>
                </a:solidFill>
                <a:latin typeface="Arial" pitchFamily="34" charset="0"/>
                <a:cs typeface="Arial" pitchFamily="34" charset="0"/>
              </a:rPr>
              <a:t> </a:t>
            </a:r>
            <a:r>
              <a:rPr lang="en-US" altLang="ja-JP" sz="1400" dirty="0" smtClean="0">
                <a:solidFill>
                  <a:srgbClr val="000000"/>
                </a:solidFill>
                <a:latin typeface="Arial" pitchFamily="34" charset="0"/>
                <a:cs typeface="Arial" pitchFamily="34" charset="0"/>
              </a:rPr>
              <a:t>30   40    50   60   70    80   90  100</a:t>
            </a:r>
            <a:endParaRPr lang="ja-JP" altLang="en-US" sz="1400" dirty="0">
              <a:solidFill>
                <a:srgbClr val="000000"/>
              </a:solidFill>
              <a:latin typeface="Arial" pitchFamily="34" charset="0"/>
              <a:cs typeface="Arial" pitchFamily="34" charset="0"/>
            </a:endParaRPr>
          </a:p>
        </p:txBody>
      </p:sp>
      <p:grpSp>
        <p:nvGrpSpPr>
          <p:cNvPr id="23" name="グループ化 22"/>
          <p:cNvGrpSpPr/>
          <p:nvPr/>
        </p:nvGrpSpPr>
        <p:grpSpPr>
          <a:xfrm>
            <a:off x="6309610" y="3618850"/>
            <a:ext cx="1998657" cy="528350"/>
            <a:chOff x="6477000" y="1932741"/>
            <a:chExt cx="2324101" cy="614383"/>
          </a:xfrm>
        </p:grpSpPr>
        <p:sp>
          <p:nvSpPr>
            <p:cNvPr id="24" name="正方形/長方形 23"/>
            <p:cNvSpPr/>
            <p:nvPr/>
          </p:nvSpPr>
          <p:spPr bwMode="auto">
            <a:xfrm>
              <a:off x="6477000" y="1943100"/>
              <a:ext cx="1914525" cy="5715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spcBef>
                  <a:spcPct val="0"/>
                </a:spcBef>
                <a:buFontTx/>
                <a:buNone/>
              </a:pPr>
              <a:endParaRPr lang="ja-JP" altLang="en-US" sz="2000" smtClean="0">
                <a:solidFill>
                  <a:srgbClr val="000000"/>
                </a:solidFill>
                <a:latin typeface="Times New Roman" charset="0"/>
              </a:endParaRPr>
            </a:p>
          </p:txBody>
        </p:sp>
        <p:sp>
          <p:nvSpPr>
            <p:cNvPr id="25" name="正方形/長方形 24"/>
            <p:cNvSpPr/>
            <p:nvPr/>
          </p:nvSpPr>
          <p:spPr bwMode="auto">
            <a:xfrm>
              <a:off x="6667500" y="2181225"/>
              <a:ext cx="466725" cy="161925"/>
            </a:xfrm>
            <a:prstGeom prst="rect">
              <a:avLst/>
            </a:prstGeom>
            <a:solidFill>
              <a:schemeClr val="accent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spcBef>
                  <a:spcPct val="0"/>
                </a:spcBef>
                <a:buFontTx/>
                <a:buNone/>
              </a:pPr>
              <a:endParaRPr lang="ja-JP" altLang="en-US" sz="2000" smtClean="0">
                <a:solidFill>
                  <a:srgbClr val="000000"/>
                </a:solidFill>
                <a:latin typeface="Times New Roman" charset="0"/>
              </a:endParaRPr>
            </a:p>
          </p:txBody>
        </p:sp>
        <p:sp>
          <p:nvSpPr>
            <p:cNvPr id="26" name="テキスト ボックス 25"/>
            <p:cNvSpPr txBox="1"/>
            <p:nvPr/>
          </p:nvSpPr>
          <p:spPr>
            <a:xfrm>
              <a:off x="7172325" y="1932741"/>
              <a:ext cx="1628776" cy="614383"/>
            </a:xfrm>
            <a:prstGeom prst="rect">
              <a:avLst/>
            </a:prstGeom>
            <a:noFill/>
          </p:spPr>
          <p:txBody>
            <a:bodyPr wrap="square" rtlCol="0">
              <a:spAutoFit/>
            </a:bodyPr>
            <a:lstStyle/>
            <a:p>
              <a:pPr>
                <a:lnSpc>
                  <a:spcPts val="1700"/>
                </a:lnSpc>
                <a:spcBef>
                  <a:spcPct val="0"/>
                </a:spcBef>
                <a:buFontTx/>
                <a:buNone/>
              </a:pPr>
              <a:r>
                <a:rPr lang="en-US" altLang="ja-JP" sz="1600" dirty="0" smtClean="0">
                  <a:solidFill>
                    <a:srgbClr val="000000"/>
                  </a:solidFill>
                  <a:latin typeface="Arial" pitchFamily="34" charset="0"/>
                  <a:cs typeface="Arial" pitchFamily="34" charset="0"/>
                </a:rPr>
                <a:t>2009</a:t>
              </a:r>
              <a:r>
                <a:rPr lang="ja-JP" altLang="en-US" sz="1600" dirty="0" smtClean="0">
                  <a:solidFill>
                    <a:srgbClr val="000000"/>
                  </a:solidFill>
                  <a:latin typeface="Times New Roman" pitchFamily="18" charset="0"/>
                </a:rPr>
                <a:t>年度</a:t>
              </a:r>
              <a:endParaRPr lang="en-US" altLang="ja-JP" sz="1600" dirty="0" smtClean="0">
                <a:solidFill>
                  <a:srgbClr val="000000"/>
                </a:solidFill>
                <a:latin typeface="Times New Roman" pitchFamily="18" charset="0"/>
              </a:endParaRPr>
            </a:p>
            <a:p>
              <a:pPr>
                <a:lnSpc>
                  <a:spcPts val="1700"/>
                </a:lnSpc>
                <a:spcBef>
                  <a:spcPct val="0"/>
                </a:spcBef>
                <a:buFontTx/>
                <a:buNone/>
              </a:pPr>
              <a:r>
                <a:rPr lang="ja-JP" altLang="en-US" sz="1600" dirty="0" smtClean="0">
                  <a:solidFill>
                    <a:srgbClr val="000000"/>
                  </a:solidFill>
                  <a:latin typeface="Arial" pitchFamily="34" charset="0"/>
                  <a:cs typeface="Arial" pitchFamily="34" charset="0"/>
                </a:rPr>
                <a:t>（</a:t>
              </a:r>
              <a:r>
                <a:rPr lang="en-US" altLang="ja-JP" sz="1600" dirty="0" smtClean="0">
                  <a:solidFill>
                    <a:srgbClr val="000000"/>
                  </a:solidFill>
                  <a:latin typeface="Arial" pitchFamily="34" charset="0"/>
                  <a:cs typeface="Arial" pitchFamily="34" charset="0"/>
                </a:rPr>
                <a:t>N</a:t>
              </a:r>
              <a:r>
                <a:rPr lang="ja-JP" altLang="en-US" sz="1600" dirty="0" smtClean="0">
                  <a:solidFill>
                    <a:srgbClr val="000000"/>
                  </a:solidFill>
                  <a:latin typeface="Arial" pitchFamily="34" charset="0"/>
                  <a:cs typeface="Arial" pitchFamily="34" charset="0"/>
                </a:rPr>
                <a:t>＝</a:t>
              </a:r>
              <a:r>
                <a:rPr lang="en-US" altLang="ja-JP" sz="1600" dirty="0" smtClean="0">
                  <a:solidFill>
                    <a:srgbClr val="000000"/>
                  </a:solidFill>
                  <a:latin typeface="Arial" pitchFamily="34" charset="0"/>
                  <a:cs typeface="Arial" pitchFamily="34" charset="0"/>
                </a:rPr>
                <a:t>777</a:t>
              </a:r>
              <a:r>
                <a:rPr lang="ja-JP" altLang="en-US" sz="1600" dirty="0" smtClean="0">
                  <a:solidFill>
                    <a:srgbClr val="000000"/>
                  </a:solidFill>
                  <a:latin typeface="Arial" pitchFamily="34" charset="0"/>
                  <a:cs typeface="Arial" pitchFamily="34" charset="0"/>
                </a:rPr>
                <a:t>）</a:t>
              </a:r>
              <a:endParaRPr lang="en-US" altLang="ja-JP" sz="1600" dirty="0" smtClean="0">
                <a:solidFill>
                  <a:srgbClr val="000000"/>
                </a:solidFill>
                <a:latin typeface="Arial" pitchFamily="34" charset="0"/>
                <a:cs typeface="Arial" pitchFamily="34" charset="0"/>
              </a:endParaRPr>
            </a:p>
          </p:txBody>
        </p:sp>
      </p:grpSp>
      <p:sp>
        <p:nvSpPr>
          <p:cNvPr id="22" name="テキスト ボックス 21"/>
          <p:cNvSpPr txBox="1"/>
          <p:nvPr/>
        </p:nvSpPr>
        <p:spPr>
          <a:xfrm>
            <a:off x="8188282" y="911187"/>
            <a:ext cx="565194" cy="276999"/>
          </a:xfrm>
          <a:prstGeom prst="rect">
            <a:avLst/>
          </a:prstGeom>
          <a:noFill/>
        </p:spPr>
        <p:txBody>
          <a:bodyPr wrap="square" rtlCol="0">
            <a:spAutoFit/>
          </a:bodyPr>
          <a:lstStyle/>
          <a:p>
            <a:pPr>
              <a:spcBef>
                <a:spcPct val="0"/>
              </a:spcBef>
              <a:buFontTx/>
              <a:buNone/>
            </a:pPr>
            <a:r>
              <a:rPr lang="en-US" altLang="ja-JP" sz="1200" dirty="0" smtClean="0">
                <a:solidFill>
                  <a:srgbClr val="000000"/>
                </a:solidFill>
                <a:latin typeface="Arial" pitchFamily="34" charset="0"/>
                <a:cs typeface="Arial" pitchFamily="34" charset="0"/>
              </a:rPr>
              <a:t>[%]</a:t>
            </a:r>
            <a:endParaRPr lang="ja-JP" altLang="en-US" sz="12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5046098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目的と課題</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目的</a:t>
            </a:r>
            <a:endParaRPr lang="en-US" altLang="ja-JP" dirty="0" smtClean="0"/>
          </a:p>
          <a:p>
            <a:pPr lvl="1"/>
            <a:r>
              <a:rPr lang="ja-JP" altLang="en-US" dirty="0" smtClean="0"/>
              <a:t>現リリースで発見された不具合が次期リリースまでに修正されるか否かを予測する．</a:t>
            </a:r>
            <a:endParaRPr lang="en-US" altLang="ja-JP" dirty="0" smtClean="0"/>
          </a:p>
          <a:p>
            <a:pPr lvl="1"/>
            <a:endParaRPr lang="en-US" altLang="ja-JP" dirty="0" smtClean="0"/>
          </a:p>
          <a:p>
            <a:r>
              <a:rPr lang="ja-JP" altLang="en-US" dirty="0" smtClean="0"/>
              <a:t>課題</a:t>
            </a:r>
            <a:endParaRPr lang="en-US" altLang="ja-JP" dirty="0" smtClean="0"/>
          </a:p>
          <a:p>
            <a:pPr lvl="1"/>
            <a:r>
              <a:rPr lang="ja-JP" altLang="en-US" dirty="0" smtClean="0"/>
              <a:t>課題</a:t>
            </a:r>
            <a:r>
              <a:rPr lang="en-US" altLang="ja-JP" dirty="0" smtClean="0"/>
              <a:t>1: </a:t>
            </a:r>
            <a:r>
              <a:rPr lang="ja-JP" altLang="en-US" dirty="0" smtClean="0"/>
              <a:t>予測日から次のリリースまでに修正される不具合を予測する．</a:t>
            </a:r>
            <a:endParaRPr lang="en-US" altLang="ja-JP" dirty="0" smtClean="0"/>
          </a:p>
          <a:p>
            <a:pPr lvl="1"/>
            <a:r>
              <a:rPr lang="ja-JP" altLang="en-US" dirty="0" smtClean="0"/>
              <a:t>課題</a:t>
            </a:r>
            <a:r>
              <a:rPr lang="en-US" altLang="ja-JP" dirty="0" smtClean="0"/>
              <a:t>2:</a:t>
            </a:r>
            <a:r>
              <a:rPr lang="ja-JP" altLang="en-US" dirty="0" smtClean="0"/>
              <a:t> 不具合が修正されるか否かを予測するのに寄与するメトリクスを明らかにする．</a:t>
            </a:r>
            <a:endParaRPr lang="en-US" altLang="ja-JP" dirty="0" smtClean="0"/>
          </a:p>
          <a:p>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2FE2DC3D-A132-4D9D-898F-105E24610479}" type="slidenum">
              <a:rPr lang="ja-JP" altLang="en-US" smtClean="0">
                <a:solidFill>
                  <a:srgbClr val="000000"/>
                </a:solidFill>
              </a:rPr>
              <a:pPr>
                <a:defRPr/>
              </a:pPr>
              <a:t>29</a:t>
            </a:fld>
            <a:endParaRPr lang="en-US" altLang="ja-JP">
              <a:solidFill>
                <a:srgbClr val="000000"/>
              </a:solidFill>
            </a:endParaRPr>
          </a:p>
        </p:txBody>
      </p:sp>
    </p:spTree>
    <p:extLst>
      <p:ext uri="{BB962C8B-B14F-4D97-AF65-F5344CB8AC3E}">
        <p14:creationId xmlns:p14="http://schemas.microsoft.com/office/powerpoint/2010/main" val="22593607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従来研究 </a:t>
            </a:r>
            <a:r>
              <a:rPr lang="en-US" altLang="ja-JP" dirty="0" smtClean="0"/>
              <a:t>-</a:t>
            </a:r>
            <a:r>
              <a:rPr lang="ja-JP" altLang="en-US" dirty="0" smtClean="0"/>
              <a:t>不具合修正予測モデル</a:t>
            </a:r>
            <a:r>
              <a:rPr lang="en-US" altLang="ja-JP" dirty="0" smtClean="0"/>
              <a:t>-</a:t>
            </a:r>
            <a:endParaRPr kumimoji="1" lang="ja-JP" altLang="en-US" dirty="0"/>
          </a:p>
        </p:txBody>
      </p:sp>
      <p:sp>
        <p:nvSpPr>
          <p:cNvPr id="3" name="コンテンツ プレースホルダ 2"/>
          <p:cNvSpPr>
            <a:spLocks noGrp="1"/>
          </p:cNvSpPr>
          <p:nvPr>
            <p:ph idx="1"/>
          </p:nvPr>
        </p:nvSpPr>
        <p:spPr/>
        <p:txBody>
          <a:bodyPr/>
          <a:lstStyle/>
          <a:p>
            <a:pPr lvl="0">
              <a:defRPr/>
            </a:pPr>
            <a:r>
              <a:rPr lang="ja-JP" altLang="en-US" dirty="0" smtClean="0"/>
              <a:t>従来研究は開発者が不具合報告に対応する必要があるか否かを判断するためのモデルが提案されている</a:t>
            </a:r>
            <a:r>
              <a:rPr lang="en-US" altLang="ja-JP" baseline="30000" dirty="0" smtClean="0"/>
              <a:t>[8]</a:t>
            </a:r>
            <a:r>
              <a:rPr lang="ja-JP" altLang="en-US" dirty="0" err="1" smtClean="0"/>
              <a:t>．</a:t>
            </a:r>
            <a:endParaRPr lang="en-US" altLang="ja-JP" dirty="0" smtClean="0"/>
          </a:p>
          <a:p>
            <a:pPr lvl="1">
              <a:defRPr/>
            </a:pPr>
            <a:r>
              <a:rPr lang="ja-JP" altLang="en-US" dirty="0" smtClean="0"/>
              <a:t>ベースメトリクス（コンポーネント，優先度等）のみ使用された．</a:t>
            </a:r>
            <a:endParaRPr lang="en-US" altLang="ja-JP" dirty="0" smtClean="0"/>
          </a:p>
          <a:p>
            <a:pPr>
              <a:defRPr/>
            </a:pPr>
            <a:endParaRPr lang="en-US" altLang="ja-JP" sz="1000" dirty="0" smtClean="0"/>
          </a:p>
          <a:p>
            <a:pPr>
              <a:defRPr/>
            </a:pPr>
            <a:r>
              <a:rPr lang="ja-JP" altLang="en-US" dirty="0" smtClean="0"/>
              <a:t>利用者は既に報告されている不具合も予測する．</a:t>
            </a:r>
            <a:endParaRPr lang="en-US" altLang="ja-JP" dirty="0" smtClean="0"/>
          </a:p>
          <a:p>
            <a:pPr lvl="1">
              <a:defRPr/>
            </a:pPr>
            <a:r>
              <a:rPr lang="ja-JP" altLang="en-US" dirty="0" smtClean="0"/>
              <a:t>修正の進捗情報に関するメトリクスを用いて高い予測精度が得られることを期待する．</a:t>
            </a:r>
            <a:endParaRPr lang="en-US" altLang="ja-JP" dirty="0" smtClean="0"/>
          </a:p>
          <a:p>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2FE2DC3D-A132-4D9D-898F-105E24610479}" type="slidenum">
              <a:rPr lang="ja-JP" altLang="en-US" smtClean="0">
                <a:solidFill>
                  <a:srgbClr val="000000"/>
                </a:solidFill>
              </a:rPr>
              <a:pPr>
                <a:defRPr/>
              </a:pPr>
              <a:t>30</a:t>
            </a:fld>
            <a:endParaRPr lang="en-US" altLang="ja-JP">
              <a:solidFill>
                <a:srgbClr val="000000"/>
              </a:solidFill>
            </a:endParaRPr>
          </a:p>
        </p:txBody>
      </p:sp>
      <p:grpSp>
        <p:nvGrpSpPr>
          <p:cNvPr id="42" name="グループ化 41"/>
          <p:cNvGrpSpPr/>
          <p:nvPr/>
        </p:nvGrpSpPr>
        <p:grpSpPr>
          <a:xfrm>
            <a:off x="1555278" y="3618768"/>
            <a:ext cx="5775970" cy="2590347"/>
            <a:chOff x="1609836" y="4263580"/>
            <a:chExt cx="5711624" cy="2561492"/>
          </a:xfrm>
        </p:grpSpPr>
        <p:grpSp>
          <p:nvGrpSpPr>
            <p:cNvPr id="43" name="グループ化 107"/>
            <p:cNvGrpSpPr/>
            <p:nvPr/>
          </p:nvGrpSpPr>
          <p:grpSpPr>
            <a:xfrm>
              <a:off x="1609836" y="4263580"/>
              <a:ext cx="5711624" cy="2561492"/>
              <a:chOff x="1609836" y="4263580"/>
              <a:chExt cx="5711624" cy="2561492"/>
            </a:xfrm>
          </p:grpSpPr>
          <p:grpSp>
            <p:nvGrpSpPr>
              <p:cNvPr id="46" name="グループ化 106"/>
              <p:cNvGrpSpPr/>
              <p:nvPr/>
            </p:nvGrpSpPr>
            <p:grpSpPr>
              <a:xfrm>
                <a:off x="1609836" y="4263580"/>
                <a:ext cx="5711624" cy="2201162"/>
                <a:chOff x="1609836" y="4263580"/>
                <a:chExt cx="5711624" cy="2201162"/>
              </a:xfrm>
            </p:grpSpPr>
            <p:sp>
              <p:nvSpPr>
                <p:cNvPr id="53" name="円/楕円 11"/>
                <p:cNvSpPr>
                  <a:spLocks noChangeArrowheads="1"/>
                </p:cNvSpPr>
                <p:nvPr/>
              </p:nvSpPr>
              <p:spPr bwMode="auto">
                <a:xfrm>
                  <a:off x="3334560" y="5510248"/>
                  <a:ext cx="150957" cy="150128"/>
                </a:xfrm>
                <a:prstGeom prst="ellipse">
                  <a:avLst/>
                </a:prstGeom>
                <a:solidFill>
                  <a:schemeClr val="tx1"/>
                </a:solidFill>
                <a:ln>
                  <a:headEnd type="none" w="sm" len="sm"/>
                  <a:tailEnd type="none" w="sm" len="sm"/>
                </a:ln>
                <a:effectLst/>
              </p:spPr>
              <p:style>
                <a:lnRef idx="1">
                  <a:schemeClr val="dk1"/>
                </a:lnRef>
                <a:fillRef idx="3">
                  <a:schemeClr val="dk1"/>
                </a:fillRef>
                <a:effectRef idx="2">
                  <a:schemeClr val="dk1"/>
                </a:effectRef>
                <a:fontRef idx="minor">
                  <a:schemeClr val="lt1"/>
                </a:fontRef>
              </p:style>
              <p:txBody>
                <a:bodyPr wrap="none"/>
                <a:lstStyle/>
                <a:p>
                  <a:pPr>
                    <a:spcBef>
                      <a:spcPct val="0"/>
                    </a:spcBef>
                    <a:buFontTx/>
                    <a:buNone/>
                    <a:defRPr/>
                  </a:pPr>
                  <a:endParaRPr lang="ja-JP" altLang="en-US" sz="1400">
                    <a:solidFill>
                      <a:srgbClr val="000000"/>
                    </a:solidFill>
                    <a:latin typeface="ＭＳ Ｐゴシック"/>
                  </a:endParaRPr>
                </a:p>
              </p:txBody>
            </p:sp>
            <p:sp>
              <p:nvSpPr>
                <p:cNvPr id="54" name="円/楕円 12"/>
                <p:cNvSpPr>
                  <a:spLocks noChangeArrowheads="1"/>
                </p:cNvSpPr>
                <p:nvPr/>
              </p:nvSpPr>
              <p:spPr bwMode="auto">
                <a:xfrm>
                  <a:off x="4658274" y="5019222"/>
                  <a:ext cx="150128" cy="150128"/>
                </a:xfrm>
                <a:prstGeom prst="ellipse">
                  <a:avLst/>
                </a:prstGeom>
                <a:solidFill>
                  <a:schemeClr val="tx1"/>
                </a:solidFill>
                <a:ln>
                  <a:headEnd type="none" w="sm" len="sm"/>
                  <a:tailEnd type="none" w="sm" len="sm"/>
                </a:ln>
                <a:effectLst/>
              </p:spPr>
              <p:style>
                <a:lnRef idx="1">
                  <a:schemeClr val="dk1"/>
                </a:lnRef>
                <a:fillRef idx="3">
                  <a:schemeClr val="dk1"/>
                </a:fillRef>
                <a:effectRef idx="2">
                  <a:schemeClr val="dk1"/>
                </a:effectRef>
                <a:fontRef idx="minor">
                  <a:schemeClr val="lt1"/>
                </a:fontRef>
              </p:style>
              <p:txBody>
                <a:bodyPr wrap="none"/>
                <a:lstStyle/>
                <a:p>
                  <a:pPr>
                    <a:spcBef>
                      <a:spcPct val="0"/>
                    </a:spcBef>
                    <a:buFontTx/>
                    <a:buNone/>
                    <a:defRPr/>
                  </a:pPr>
                  <a:endParaRPr lang="ja-JP" altLang="en-US" sz="1400">
                    <a:solidFill>
                      <a:srgbClr val="000000"/>
                    </a:solidFill>
                    <a:latin typeface="ＭＳ Ｐゴシック"/>
                  </a:endParaRPr>
                </a:p>
              </p:txBody>
            </p:sp>
            <p:sp>
              <p:nvSpPr>
                <p:cNvPr id="55" name="テキスト ボックス 14"/>
                <p:cNvSpPr txBox="1">
                  <a:spLocks noChangeArrowheads="1"/>
                </p:cNvSpPr>
                <p:nvPr/>
              </p:nvSpPr>
              <p:spPr bwMode="auto">
                <a:xfrm>
                  <a:off x="1609836" y="5710588"/>
                  <a:ext cx="1118013" cy="449865"/>
                </a:xfrm>
                <a:prstGeom prst="rect">
                  <a:avLst/>
                </a:prstGeom>
                <a:noFill/>
                <a:ln w="9525">
                  <a:noFill/>
                  <a:miter lim="800000"/>
                  <a:headEnd/>
                  <a:tailEnd/>
                </a:ln>
              </p:spPr>
              <p:txBody>
                <a:bodyPr wrap="square">
                  <a:spAutoFit/>
                </a:bodyPr>
                <a:lstStyle/>
                <a:p>
                  <a:pPr>
                    <a:lnSpc>
                      <a:spcPts val="1500"/>
                    </a:lnSpc>
                    <a:spcBef>
                      <a:spcPct val="0"/>
                    </a:spcBef>
                    <a:buFontTx/>
                    <a:buNone/>
                  </a:pPr>
                  <a:r>
                    <a:rPr lang="ja-JP" altLang="en-US" sz="1200" dirty="0">
                      <a:solidFill>
                        <a:srgbClr val="000000"/>
                      </a:solidFill>
                      <a:latin typeface="ＭＳ Ｐゴシック"/>
                      <a:ea typeface="ＭＳ Ｐゴシック"/>
                    </a:rPr>
                    <a:t>不具合</a:t>
                  </a:r>
                  <a:r>
                    <a:rPr lang="ja-JP" altLang="en-US" sz="1200" dirty="0" smtClean="0">
                      <a:solidFill>
                        <a:srgbClr val="000000"/>
                      </a:solidFill>
                      <a:latin typeface="ＭＳ Ｐゴシック"/>
                      <a:ea typeface="ＭＳ Ｐゴシック"/>
                    </a:rPr>
                    <a:t>発見・報告</a:t>
                  </a:r>
                  <a:endParaRPr lang="en-US" altLang="ja-JP" sz="1200" dirty="0" smtClean="0">
                    <a:solidFill>
                      <a:srgbClr val="000000"/>
                    </a:solidFill>
                    <a:latin typeface="ＭＳ Ｐゴシック"/>
                    <a:ea typeface="ＭＳ Ｐゴシック"/>
                  </a:endParaRPr>
                </a:p>
              </p:txBody>
            </p:sp>
            <p:sp>
              <p:nvSpPr>
                <p:cNvPr id="56" name="テキスト ボックス 15"/>
                <p:cNvSpPr txBox="1">
                  <a:spLocks noChangeArrowheads="1"/>
                </p:cNvSpPr>
                <p:nvPr/>
              </p:nvSpPr>
              <p:spPr bwMode="auto">
                <a:xfrm>
                  <a:off x="2847645" y="5624172"/>
                  <a:ext cx="673502" cy="259647"/>
                </a:xfrm>
                <a:prstGeom prst="rect">
                  <a:avLst/>
                </a:prstGeom>
                <a:noFill/>
                <a:ln w="9525">
                  <a:noFill/>
                  <a:miter lim="800000"/>
                  <a:headEnd/>
                  <a:tailEnd/>
                </a:ln>
              </p:spPr>
              <p:txBody>
                <a:bodyPr>
                  <a:spAutoFit/>
                </a:bodyPr>
                <a:lstStyle/>
                <a:p>
                  <a:pPr algn="ctr">
                    <a:lnSpc>
                      <a:spcPts val="1500"/>
                    </a:lnSpc>
                    <a:spcBef>
                      <a:spcPct val="0"/>
                    </a:spcBef>
                    <a:buFontTx/>
                    <a:buNone/>
                  </a:pPr>
                  <a:r>
                    <a:rPr lang="ja-JP" altLang="en-US" sz="1200" dirty="0" smtClean="0">
                      <a:solidFill>
                        <a:srgbClr val="000000"/>
                      </a:solidFill>
                      <a:latin typeface="ＭＳ Ｐゴシック"/>
                      <a:ea typeface="ＭＳ Ｐゴシック"/>
                    </a:rPr>
                    <a:t>審査</a:t>
                  </a:r>
                  <a:endParaRPr lang="en-US" altLang="ja-JP" sz="1200" dirty="0" smtClean="0">
                    <a:solidFill>
                      <a:srgbClr val="000000"/>
                    </a:solidFill>
                    <a:latin typeface="ＭＳ Ｐゴシック"/>
                    <a:ea typeface="ＭＳ Ｐゴシック"/>
                  </a:endParaRPr>
                </a:p>
              </p:txBody>
            </p:sp>
            <p:sp>
              <p:nvSpPr>
                <p:cNvPr id="57" name="テキスト ボックス 16"/>
                <p:cNvSpPr txBox="1">
                  <a:spLocks noChangeArrowheads="1"/>
                </p:cNvSpPr>
                <p:nvPr/>
              </p:nvSpPr>
              <p:spPr bwMode="auto">
                <a:xfrm>
                  <a:off x="6546767" y="5462825"/>
                  <a:ext cx="774693" cy="268841"/>
                </a:xfrm>
                <a:prstGeom prst="rect">
                  <a:avLst/>
                </a:prstGeom>
                <a:noFill/>
                <a:ln w="9525">
                  <a:noFill/>
                  <a:miter lim="800000"/>
                  <a:headEnd/>
                  <a:tailEnd/>
                </a:ln>
              </p:spPr>
              <p:txBody>
                <a:bodyPr>
                  <a:spAutoFit/>
                </a:bodyPr>
                <a:lstStyle/>
                <a:p>
                  <a:pPr algn="ctr">
                    <a:lnSpc>
                      <a:spcPts val="1400"/>
                    </a:lnSpc>
                    <a:spcBef>
                      <a:spcPct val="0"/>
                    </a:spcBef>
                    <a:buFontTx/>
                    <a:buNone/>
                  </a:pPr>
                  <a:r>
                    <a:rPr lang="ja-JP" altLang="en-US" sz="1200" dirty="0" smtClean="0">
                      <a:solidFill>
                        <a:srgbClr val="000000"/>
                      </a:solidFill>
                      <a:latin typeface="ＭＳ Ｐゴシック"/>
                      <a:ea typeface="ＭＳ Ｐゴシック"/>
                    </a:rPr>
                    <a:t>完了</a:t>
                  </a:r>
                  <a:endParaRPr lang="en-US" altLang="ja-JP" sz="1200" dirty="0" smtClean="0">
                    <a:solidFill>
                      <a:srgbClr val="000000"/>
                    </a:solidFill>
                    <a:latin typeface="ＭＳ Ｐゴシック"/>
                    <a:ea typeface="ＭＳ Ｐゴシック"/>
                  </a:endParaRPr>
                </a:p>
              </p:txBody>
            </p:sp>
            <p:cxnSp>
              <p:nvCxnSpPr>
                <p:cNvPr id="58" name="直線矢印コネクタ 9"/>
                <p:cNvCxnSpPr>
                  <a:cxnSpLocks noChangeShapeType="1"/>
                  <a:stCxn id="73" idx="6"/>
                  <a:endCxn id="53" idx="2"/>
                </p:cNvCxnSpPr>
                <p:nvPr/>
              </p:nvCxnSpPr>
              <p:spPr bwMode="auto">
                <a:xfrm>
                  <a:off x="2165744" y="5584068"/>
                  <a:ext cx="1168816" cy="1244"/>
                </a:xfrm>
                <a:prstGeom prst="straightConnector1">
                  <a:avLst/>
                </a:prstGeom>
                <a:noFill/>
                <a:ln w="25400" cap="sq" algn="ctr">
                  <a:solidFill>
                    <a:schemeClr val="tx1"/>
                  </a:solidFill>
                  <a:prstDash val="dash"/>
                  <a:round/>
                  <a:headEnd type="none" w="sm" len="sm"/>
                  <a:tailEnd type="stealth" w="lg" len="lg"/>
                </a:ln>
              </p:spPr>
            </p:cxnSp>
            <p:cxnSp>
              <p:nvCxnSpPr>
                <p:cNvPr id="59" name="カギ線コネクタ 49"/>
                <p:cNvCxnSpPr>
                  <a:cxnSpLocks noChangeShapeType="1"/>
                  <a:stCxn id="53" idx="0"/>
                  <a:endCxn id="54" idx="2"/>
                </p:cNvCxnSpPr>
                <p:nvPr/>
              </p:nvCxnSpPr>
              <p:spPr bwMode="auto">
                <a:xfrm rot="5400000" flipH="1" flipV="1">
                  <a:off x="3826175" y="4678150"/>
                  <a:ext cx="415962" cy="1248235"/>
                </a:xfrm>
                <a:prstGeom prst="bentConnector2">
                  <a:avLst/>
                </a:prstGeom>
                <a:noFill/>
                <a:ln w="25400" algn="ctr">
                  <a:solidFill>
                    <a:schemeClr val="tx1"/>
                  </a:solidFill>
                  <a:round/>
                  <a:headEnd/>
                  <a:tailEnd type="stealth" w="lg" len="lg"/>
                </a:ln>
              </p:spPr>
            </p:cxnSp>
            <p:sp>
              <p:nvSpPr>
                <p:cNvPr id="60" name="円/楕円 12"/>
                <p:cNvSpPr>
                  <a:spLocks noChangeArrowheads="1"/>
                </p:cNvSpPr>
                <p:nvPr/>
              </p:nvSpPr>
              <p:spPr bwMode="auto">
                <a:xfrm>
                  <a:off x="4656836" y="6051870"/>
                  <a:ext cx="150957" cy="150128"/>
                </a:xfrm>
                <a:prstGeom prst="ellipse">
                  <a:avLst/>
                </a:prstGeom>
                <a:solidFill>
                  <a:schemeClr val="tx1"/>
                </a:solidFill>
                <a:ln>
                  <a:headEnd type="none" w="sm" len="sm"/>
                  <a:tailEnd type="none" w="sm" len="sm"/>
                </a:ln>
                <a:effectLst/>
              </p:spPr>
              <p:style>
                <a:lnRef idx="1">
                  <a:schemeClr val="dk1"/>
                </a:lnRef>
                <a:fillRef idx="3">
                  <a:schemeClr val="dk1"/>
                </a:fillRef>
                <a:effectRef idx="2">
                  <a:schemeClr val="dk1"/>
                </a:effectRef>
                <a:fontRef idx="minor">
                  <a:schemeClr val="lt1"/>
                </a:fontRef>
              </p:style>
              <p:txBody>
                <a:bodyPr wrap="none"/>
                <a:lstStyle/>
                <a:p>
                  <a:pPr>
                    <a:spcBef>
                      <a:spcPct val="0"/>
                    </a:spcBef>
                    <a:buFontTx/>
                    <a:buNone/>
                    <a:defRPr/>
                  </a:pPr>
                  <a:endParaRPr lang="ja-JP" altLang="en-US" sz="1400">
                    <a:solidFill>
                      <a:srgbClr val="000000"/>
                    </a:solidFill>
                    <a:latin typeface="ＭＳ Ｐゴシック"/>
                  </a:endParaRPr>
                </a:p>
              </p:txBody>
            </p:sp>
            <p:sp>
              <p:nvSpPr>
                <p:cNvPr id="61" name="テキスト ボックス 15"/>
                <p:cNvSpPr txBox="1">
                  <a:spLocks noChangeArrowheads="1"/>
                </p:cNvSpPr>
                <p:nvPr/>
              </p:nvSpPr>
              <p:spPr bwMode="auto">
                <a:xfrm>
                  <a:off x="4183233" y="5151798"/>
                  <a:ext cx="673502" cy="259647"/>
                </a:xfrm>
                <a:prstGeom prst="rect">
                  <a:avLst/>
                </a:prstGeom>
                <a:noFill/>
                <a:ln w="9525">
                  <a:noFill/>
                  <a:miter lim="800000"/>
                  <a:headEnd/>
                  <a:tailEnd/>
                </a:ln>
              </p:spPr>
              <p:txBody>
                <a:bodyPr>
                  <a:spAutoFit/>
                </a:bodyPr>
                <a:lstStyle/>
                <a:p>
                  <a:pPr algn="ctr">
                    <a:lnSpc>
                      <a:spcPts val="1500"/>
                    </a:lnSpc>
                    <a:spcBef>
                      <a:spcPct val="0"/>
                    </a:spcBef>
                    <a:buFontTx/>
                    <a:buNone/>
                  </a:pPr>
                  <a:r>
                    <a:rPr lang="ja-JP" altLang="en-US" sz="1200" dirty="0" smtClean="0">
                      <a:solidFill>
                        <a:srgbClr val="000000"/>
                      </a:solidFill>
                      <a:latin typeface="ＭＳ Ｐゴシック"/>
                      <a:ea typeface="ＭＳ Ｐゴシック"/>
                    </a:rPr>
                    <a:t>修正</a:t>
                  </a:r>
                  <a:endParaRPr lang="en-US" altLang="ja-JP" sz="1200" dirty="0" smtClean="0">
                    <a:solidFill>
                      <a:srgbClr val="000000"/>
                    </a:solidFill>
                    <a:latin typeface="ＭＳ Ｐゴシック"/>
                    <a:ea typeface="ＭＳ Ｐゴシック"/>
                  </a:endParaRPr>
                </a:p>
              </p:txBody>
            </p:sp>
            <p:sp>
              <p:nvSpPr>
                <p:cNvPr id="62" name="テキスト ボックス 15"/>
                <p:cNvSpPr txBox="1">
                  <a:spLocks noChangeArrowheads="1"/>
                </p:cNvSpPr>
                <p:nvPr/>
              </p:nvSpPr>
              <p:spPr bwMode="auto">
                <a:xfrm>
                  <a:off x="5744434" y="5620325"/>
                  <a:ext cx="796971" cy="259647"/>
                </a:xfrm>
                <a:prstGeom prst="rect">
                  <a:avLst/>
                </a:prstGeom>
                <a:noFill/>
                <a:ln w="9525">
                  <a:noFill/>
                  <a:miter lim="800000"/>
                  <a:headEnd/>
                  <a:tailEnd/>
                </a:ln>
              </p:spPr>
              <p:txBody>
                <a:bodyPr wrap="square">
                  <a:spAutoFit/>
                </a:bodyPr>
                <a:lstStyle/>
                <a:p>
                  <a:pPr>
                    <a:lnSpc>
                      <a:spcPts val="1500"/>
                    </a:lnSpc>
                    <a:spcBef>
                      <a:spcPct val="0"/>
                    </a:spcBef>
                    <a:buFontTx/>
                    <a:buNone/>
                  </a:pPr>
                  <a:r>
                    <a:rPr lang="ja-JP" altLang="en-US" sz="1200" dirty="0" smtClean="0">
                      <a:solidFill>
                        <a:srgbClr val="000000"/>
                      </a:solidFill>
                      <a:latin typeface="ＭＳ Ｐゴシック"/>
                      <a:ea typeface="ＭＳ Ｐゴシック"/>
                    </a:rPr>
                    <a:t>確認</a:t>
                  </a:r>
                  <a:endParaRPr lang="en-US" altLang="ja-JP" sz="1200" dirty="0" smtClean="0">
                    <a:solidFill>
                      <a:srgbClr val="000000"/>
                    </a:solidFill>
                    <a:latin typeface="ＭＳ Ｐゴシック"/>
                    <a:ea typeface="ＭＳ Ｐゴシック"/>
                  </a:endParaRPr>
                </a:p>
              </p:txBody>
            </p:sp>
            <p:cxnSp>
              <p:nvCxnSpPr>
                <p:cNvPr id="63" name="カギ線コネクタ 49"/>
                <p:cNvCxnSpPr>
                  <a:cxnSpLocks noChangeShapeType="1"/>
                </p:cNvCxnSpPr>
                <p:nvPr/>
              </p:nvCxnSpPr>
              <p:spPr bwMode="auto">
                <a:xfrm>
                  <a:off x="3394798" y="5698494"/>
                  <a:ext cx="1241699" cy="467399"/>
                </a:xfrm>
                <a:prstGeom prst="bentConnector3">
                  <a:avLst>
                    <a:gd name="adj1" fmla="val -321"/>
                  </a:avLst>
                </a:prstGeom>
                <a:noFill/>
                <a:ln w="25400" algn="ctr">
                  <a:solidFill>
                    <a:schemeClr val="tx1"/>
                  </a:solidFill>
                  <a:round/>
                  <a:headEnd/>
                  <a:tailEnd type="stealth" w="lg" len="lg"/>
                </a:ln>
              </p:spPr>
            </p:cxnSp>
            <p:sp>
              <p:nvSpPr>
                <p:cNvPr id="64" name="テキスト ボックス 23"/>
                <p:cNvSpPr txBox="1">
                  <a:spLocks noChangeArrowheads="1"/>
                </p:cNvSpPr>
                <p:nvPr/>
              </p:nvSpPr>
              <p:spPr bwMode="auto">
                <a:xfrm>
                  <a:off x="4150734" y="4817671"/>
                  <a:ext cx="1173607" cy="259647"/>
                </a:xfrm>
                <a:prstGeom prst="rect">
                  <a:avLst/>
                </a:prstGeom>
                <a:noFill/>
                <a:ln w="6350">
                  <a:noFill/>
                  <a:miter lim="800000"/>
                  <a:headEnd/>
                  <a:tailEnd/>
                </a:ln>
              </p:spPr>
              <p:txBody>
                <a:bodyPr wrap="square">
                  <a:spAutoFit/>
                </a:bodyPr>
                <a:lstStyle/>
                <a:p>
                  <a:pPr algn="ctr">
                    <a:lnSpc>
                      <a:spcPts val="1500"/>
                    </a:lnSpc>
                    <a:spcBef>
                      <a:spcPct val="0"/>
                    </a:spcBef>
                    <a:buFontTx/>
                    <a:buNone/>
                  </a:pPr>
                  <a:r>
                    <a:rPr lang="ja-JP" altLang="en-US" sz="1200" dirty="0" smtClean="0">
                      <a:solidFill>
                        <a:srgbClr val="000000"/>
                      </a:solidFill>
                      <a:latin typeface="ＭＳ Ｐゴシック"/>
                      <a:ea typeface="ＭＳ Ｐゴシック"/>
                    </a:rPr>
                    <a:t>修正担当者</a:t>
                  </a:r>
                  <a:endParaRPr lang="en-US" altLang="ja-JP" sz="1200" dirty="0" smtClean="0">
                    <a:solidFill>
                      <a:srgbClr val="000000"/>
                    </a:solidFill>
                    <a:latin typeface="ＭＳ Ｐゴシック"/>
                    <a:ea typeface="ＭＳ Ｐゴシック"/>
                  </a:endParaRPr>
                </a:p>
              </p:txBody>
            </p:sp>
            <p:sp>
              <p:nvSpPr>
                <p:cNvPr id="65" name="テキスト ボックス 23"/>
                <p:cNvSpPr txBox="1">
                  <a:spLocks noChangeArrowheads="1"/>
                </p:cNvSpPr>
                <p:nvPr/>
              </p:nvSpPr>
              <p:spPr bwMode="auto">
                <a:xfrm>
                  <a:off x="5637763" y="5262946"/>
                  <a:ext cx="1094025" cy="273913"/>
                </a:xfrm>
                <a:prstGeom prst="rect">
                  <a:avLst/>
                </a:prstGeom>
                <a:noFill/>
                <a:ln w="6350">
                  <a:noFill/>
                  <a:miter lim="800000"/>
                  <a:headEnd/>
                  <a:tailEnd/>
                </a:ln>
              </p:spPr>
              <p:txBody>
                <a:bodyPr>
                  <a:spAutoFit/>
                </a:bodyPr>
                <a:lstStyle/>
                <a:p>
                  <a:pPr algn="ctr">
                    <a:spcBef>
                      <a:spcPct val="0"/>
                    </a:spcBef>
                    <a:buFontTx/>
                    <a:buNone/>
                  </a:pPr>
                  <a:r>
                    <a:rPr lang="ja-JP" altLang="en-US" sz="1200" dirty="0" smtClean="0">
                      <a:solidFill>
                        <a:srgbClr val="000000"/>
                      </a:solidFill>
                      <a:latin typeface="ＭＳ Ｐゴシック"/>
                      <a:ea typeface="ＭＳ Ｐゴシック"/>
                    </a:rPr>
                    <a:t>レビューア</a:t>
                  </a:r>
                  <a:endParaRPr lang="ja-JP" altLang="en-US" sz="1200" dirty="0">
                    <a:solidFill>
                      <a:srgbClr val="000000"/>
                    </a:solidFill>
                    <a:latin typeface="ＭＳ Ｐゴシック"/>
                    <a:ea typeface="ＭＳ Ｐゴシック"/>
                  </a:endParaRPr>
                </a:p>
              </p:txBody>
            </p:sp>
            <p:sp>
              <p:nvSpPr>
                <p:cNvPr id="66" name="テキスト ボックス 16"/>
                <p:cNvSpPr txBox="1">
                  <a:spLocks noChangeArrowheads="1"/>
                </p:cNvSpPr>
                <p:nvPr/>
              </p:nvSpPr>
              <p:spPr bwMode="auto">
                <a:xfrm>
                  <a:off x="4247641" y="6205095"/>
                  <a:ext cx="1015812" cy="259647"/>
                </a:xfrm>
                <a:prstGeom prst="rect">
                  <a:avLst/>
                </a:prstGeom>
                <a:noFill/>
                <a:ln w="9525">
                  <a:noFill/>
                  <a:miter lim="800000"/>
                  <a:headEnd/>
                  <a:tailEnd/>
                </a:ln>
              </p:spPr>
              <p:txBody>
                <a:bodyPr wrap="square">
                  <a:spAutoFit/>
                </a:bodyPr>
                <a:lstStyle/>
                <a:p>
                  <a:pPr algn="ctr">
                    <a:lnSpc>
                      <a:spcPts val="1500"/>
                    </a:lnSpc>
                    <a:spcBef>
                      <a:spcPct val="0"/>
                    </a:spcBef>
                    <a:buFontTx/>
                    <a:buNone/>
                  </a:pPr>
                  <a:r>
                    <a:rPr lang="ja-JP" altLang="en-US" sz="1200" dirty="0">
                      <a:solidFill>
                        <a:srgbClr val="000000"/>
                      </a:solidFill>
                      <a:latin typeface="ＭＳ Ｐゴシック"/>
                      <a:ea typeface="ＭＳ Ｐゴシック"/>
                    </a:rPr>
                    <a:t>修正</a:t>
                  </a:r>
                  <a:r>
                    <a:rPr lang="ja-JP" altLang="en-US" sz="1200" dirty="0" smtClean="0">
                      <a:solidFill>
                        <a:srgbClr val="000000"/>
                      </a:solidFill>
                      <a:latin typeface="ＭＳ Ｐゴシック"/>
                      <a:ea typeface="ＭＳ Ｐゴシック"/>
                    </a:rPr>
                    <a:t>保留</a:t>
                  </a:r>
                  <a:endParaRPr lang="en-US" altLang="ja-JP" sz="1200" dirty="0" smtClean="0">
                    <a:solidFill>
                      <a:srgbClr val="000000"/>
                    </a:solidFill>
                    <a:latin typeface="ＭＳ Ｐゴシック"/>
                    <a:ea typeface="ＭＳ Ｐゴシック"/>
                  </a:endParaRPr>
                </a:p>
              </p:txBody>
            </p:sp>
            <p:sp>
              <p:nvSpPr>
                <p:cNvPr id="67" name="テキスト ボックス 23"/>
                <p:cNvSpPr txBox="1">
                  <a:spLocks noChangeArrowheads="1"/>
                </p:cNvSpPr>
                <p:nvPr/>
              </p:nvSpPr>
              <p:spPr bwMode="auto">
                <a:xfrm>
                  <a:off x="2516089" y="5289135"/>
                  <a:ext cx="961379" cy="259647"/>
                </a:xfrm>
                <a:prstGeom prst="rect">
                  <a:avLst/>
                </a:prstGeom>
                <a:noFill/>
                <a:ln w="6350">
                  <a:noFill/>
                  <a:miter lim="800000"/>
                  <a:headEnd/>
                  <a:tailEnd/>
                </a:ln>
              </p:spPr>
              <p:txBody>
                <a:bodyPr wrap="square">
                  <a:spAutoFit/>
                </a:bodyPr>
                <a:lstStyle/>
                <a:p>
                  <a:pPr algn="ctr">
                    <a:lnSpc>
                      <a:spcPts val="1500"/>
                    </a:lnSpc>
                    <a:spcBef>
                      <a:spcPct val="0"/>
                    </a:spcBef>
                    <a:buFontTx/>
                    <a:buNone/>
                  </a:pPr>
                  <a:r>
                    <a:rPr lang="ja-JP" altLang="en-US" sz="1200" dirty="0" smtClean="0">
                      <a:solidFill>
                        <a:srgbClr val="000000"/>
                      </a:solidFill>
                      <a:latin typeface="ＭＳ Ｐゴシック"/>
                      <a:ea typeface="ＭＳ Ｐゴシック"/>
                    </a:rPr>
                    <a:t>修正依頼者</a:t>
                  </a:r>
                  <a:endParaRPr lang="en-US" altLang="ja-JP" sz="1200" dirty="0" smtClean="0">
                    <a:solidFill>
                      <a:srgbClr val="000000"/>
                    </a:solidFill>
                    <a:latin typeface="ＭＳ Ｐゴシック"/>
                    <a:ea typeface="ＭＳ Ｐゴシック"/>
                  </a:endParaRPr>
                </a:p>
              </p:txBody>
            </p:sp>
            <p:cxnSp>
              <p:nvCxnSpPr>
                <p:cNvPr id="68" name="直線矢印コネクタ 114"/>
                <p:cNvCxnSpPr>
                  <a:cxnSpLocks noChangeShapeType="1"/>
                  <a:stCxn id="54" idx="4"/>
                  <a:endCxn id="60" idx="0"/>
                </p:cNvCxnSpPr>
                <p:nvPr/>
              </p:nvCxnSpPr>
              <p:spPr bwMode="auto">
                <a:xfrm flipH="1">
                  <a:off x="4732314" y="5169351"/>
                  <a:ext cx="1024" cy="882519"/>
                </a:xfrm>
                <a:prstGeom prst="straightConnector1">
                  <a:avLst/>
                </a:prstGeom>
                <a:noFill/>
                <a:ln w="28575" algn="ctr">
                  <a:solidFill>
                    <a:schemeClr val="tx1"/>
                  </a:solidFill>
                  <a:round/>
                  <a:headEnd/>
                  <a:tailEnd type="stealth" w="lg" len="lg"/>
                </a:ln>
              </p:spPr>
            </p:cxnSp>
            <p:cxnSp>
              <p:nvCxnSpPr>
                <p:cNvPr id="69" name="カギ線コネクタ 49"/>
                <p:cNvCxnSpPr>
                  <a:cxnSpLocks/>
                </p:cNvCxnSpPr>
                <p:nvPr/>
              </p:nvCxnSpPr>
              <p:spPr bwMode="auto">
                <a:xfrm>
                  <a:off x="3470277" y="5690874"/>
                  <a:ext cx="1145971" cy="413849"/>
                </a:xfrm>
                <a:prstGeom prst="bentConnector3">
                  <a:avLst>
                    <a:gd name="adj1" fmla="val 130"/>
                  </a:avLst>
                </a:prstGeom>
                <a:noFill/>
                <a:ln w="25400" algn="ctr">
                  <a:solidFill>
                    <a:schemeClr val="tx1"/>
                  </a:solidFill>
                  <a:round/>
                  <a:headEnd type="stealth" w="lg" len="lg"/>
                  <a:tailEnd type="none" w="lg" len="lg"/>
                </a:ln>
              </p:spPr>
            </p:cxnSp>
            <p:sp>
              <p:nvSpPr>
                <p:cNvPr id="70" name="テキスト ボックス 23"/>
                <p:cNvSpPr txBox="1">
                  <a:spLocks noChangeArrowheads="1"/>
                </p:cNvSpPr>
                <p:nvPr/>
              </p:nvSpPr>
              <p:spPr bwMode="auto">
                <a:xfrm>
                  <a:off x="3547349" y="5848024"/>
                  <a:ext cx="1166023" cy="268841"/>
                </a:xfrm>
                <a:prstGeom prst="rect">
                  <a:avLst/>
                </a:prstGeom>
                <a:noFill/>
                <a:ln w="6350">
                  <a:noFill/>
                  <a:miter lim="800000"/>
                  <a:headEnd/>
                  <a:tailEnd/>
                </a:ln>
              </p:spPr>
              <p:txBody>
                <a:bodyPr wrap="square">
                  <a:spAutoFit/>
                </a:bodyPr>
                <a:lstStyle/>
                <a:p>
                  <a:pPr>
                    <a:lnSpc>
                      <a:spcPts val="1400"/>
                    </a:lnSpc>
                    <a:spcBef>
                      <a:spcPct val="0"/>
                    </a:spcBef>
                    <a:buFontTx/>
                    <a:buNone/>
                  </a:pPr>
                  <a:r>
                    <a:rPr lang="ja-JP" altLang="en-US" sz="1200" dirty="0">
                      <a:solidFill>
                        <a:srgbClr val="000000"/>
                      </a:solidFill>
                      <a:latin typeface="ＭＳ Ｐゴシック"/>
                      <a:ea typeface="ＭＳ Ｐゴシック"/>
                    </a:rPr>
                    <a:t>再審査</a:t>
                  </a:r>
                  <a:r>
                    <a:rPr lang="ja-JP" altLang="en-US" sz="1200" dirty="0" smtClean="0">
                      <a:solidFill>
                        <a:srgbClr val="000000"/>
                      </a:solidFill>
                      <a:latin typeface="ＭＳ Ｐゴシック"/>
                      <a:ea typeface="ＭＳ Ｐゴシック"/>
                    </a:rPr>
                    <a:t>依頼</a:t>
                  </a:r>
                  <a:endParaRPr lang="en-US" altLang="ja-JP" sz="1200" dirty="0" smtClean="0">
                    <a:solidFill>
                      <a:srgbClr val="000000"/>
                    </a:solidFill>
                    <a:latin typeface="ＭＳ Ｐゴシック"/>
                    <a:ea typeface="ＭＳ Ｐゴシック"/>
                  </a:endParaRPr>
                </a:p>
              </p:txBody>
            </p:sp>
            <p:sp>
              <p:nvSpPr>
                <p:cNvPr id="71" name="円/楕円 12"/>
                <p:cNvSpPr>
                  <a:spLocks noChangeArrowheads="1"/>
                </p:cNvSpPr>
                <p:nvPr/>
              </p:nvSpPr>
              <p:spPr bwMode="auto">
                <a:xfrm>
                  <a:off x="6585656" y="5503613"/>
                  <a:ext cx="150128" cy="150128"/>
                </a:xfrm>
                <a:prstGeom prst="ellipse">
                  <a:avLst/>
                </a:prstGeom>
                <a:solidFill>
                  <a:schemeClr val="tx1"/>
                </a:solidFill>
                <a:ln>
                  <a:headEnd type="none" w="sm" len="sm"/>
                  <a:tailEnd type="none" w="sm" len="sm"/>
                </a:ln>
                <a:effectLst/>
              </p:spPr>
              <p:style>
                <a:lnRef idx="1">
                  <a:schemeClr val="dk1"/>
                </a:lnRef>
                <a:fillRef idx="3">
                  <a:schemeClr val="dk1"/>
                </a:fillRef>
                <a:effectRef idx="2">
                  <a:schemeClr val="dk1"/>
                </a:effectRef>
                <a:fontRef idx="minor">
                  <a:schemeClr val="lt1"/>
                </a:fontRef>
              </p:style>
              <p:txBody>
                <a:bodyPr wrap="none"/>
                <a:lstStyle/>
                <a:p>
                  <a:pPr>
                    <a:spcBef>
                      <a:spcPct val="0"/>
                    </a:spcBef>
                    <a:buFontTx/>
                    <a:buNone/>
                    <a:defRPr/>
                  </a:pPr>
                  <a:endParaRPr lang="ja-JP" altLang="en-US" sz="1400">
                    <a:solidFill>
                      <a:srgbClr val="000000"/>
                    </a:solidFill>
                    <a:latin typeface="ＭＳ Ｐゴシック"/>
                  </a:endParaRPr>
                </a:p>
              </p:txBody>
            </p:sp>
            <p:sp>
              <p:nvSpPr>
                <p:cNvPr id="72" name="テキスト ボックス 23"/>
                <p:cNvSpPr txBox="1">
                  <a:spLocks noChangeArrowheads="1"/>
                </p:cNvSpPr>
                <p:nvPr/>
              </p:nvSpPr>
              <p:spPr bwMode="auto">
                <a:xfrm>
                  <a:off x="1677774" y="5284949"/>
                  <a:ext cx="790452" cy="259647"/>
                </a:xfrm>
                <a:prstGeom prst="rect">
                  <a:avLst/>
                </a:prstGeom>
                <a:noFill/>
                <a:ln w="6350">
                  <a:noFill/>
                  <a:miter lim="800000"/>
                  <a:headEnd/>
                  <a:tailEnd/>
                </a:ln>
              </p:spPr>
              <p:txBody>
                <a:bodyPr>
                  <a:spAutoFit/>
                </a:bodyPr>
                <a:lstStyle/>
                <a:p>
                  <a:pPr algn="ctr">
                    <a:lnSpc>
                      <a:spcPts val="1500"/>
                    </a:lnSpc>
                    <a:spcBef>
                      <a:spcPct val="0"/>
                    </a:spcBef>
                    <a:buFontTx/>
                    <a:buNone/>
                  </a:pPr>
                  <a:r>
                    <a:rPr lang="ja-JP" altLang="en-US" sz="1200" dirty="0" smtClean="0">
                      <a:solidFill>
                        <a:srgbClr val="000000"/>
                      </a:solidFill>
                      <a:latin typeface="ＭＳ Ｐゴシック"/>
                      <a:ea typeface="ＭＳ Ｐゴシック"/>
                    </a:rPr>
                    <a:t>報告者</a:t>
                  </a:r>
                  <a:endParaRPr lang="en-US" altLang="ja-JP" sz="1200" dirty="0" smtClean="0">
                    <a:solidFill>
                      <a:srgbClr val="000000"/>
                    </a:solidFill>
                    <a:latin typeface="ＭＳ Ｐゴシック"/>
                    <a:ea typeface="ＭＳ Ｐゴシック"/>
                  </a:endParaRPr>
                </a:p>
              </p:txBody>
            </p:sp>
            <p:sp>
              <p:nvSpPr>
                <p:cNvPr id="73" name="円/楕円 10"/>
                <p:cNvSpPr>
                  <a:spLocks noChangeArrowheads="1"/>
                </p:cNvSpPr>
                <p:nvPr/>
              </p:nvSpPr>
              <p:spPr bwMode="auto">
                <a:xfrm>
                  <a:off x="2014787" y="5508589"/>
                  <a:ext cx="150957" cy="150957"/>
                </a:xfrm>
                <a:prstGeom prst="ellipse">
                  <a:avLst/>
                </a:prstGeom>
                <a:solidFill>
                  <a:schemeClr val="tx1"/>
                </a:solidFill>
                <a:ln>
                  <a:headEnd type="none" w="sm" len="sm"/>
                  <a:tailEnd type="none" w="sm" len="sm"/>
                </a:ln>
                <a:effectLst/>
              </p:spPr>
              <p:style>
                <a:lnRef idx="1">
                  <a:schemeClr val="dk1"/>
                </a:lnRef>
                <a:fillRef idx="3">
                  <a:schemeClr val="dk1"/>
                </a:fillRef>
                <a:effectRef idx="2">
                  <a:schemeClr val="dk1"/>
                </a:effectRef>
                <a:fontRef idx="minor">
                  <a:schemeClr val="lt1"/>
                </a:fontRef>
              </p:style>
              <p:txBody>
                <a:bodyPr wrap="none"/>
                <a:lstStyle/>
                <a:p>
                  <a:pPr>
                    <a:spcBef>
                      <a:spcPct val="0"/>
                    </a:spcBef>
                    <a:buFontTx/>
                    <a:buNone/>
                    <a:defRPr/>
                  </a:pPr>
                  <a:endParaRPr lang="ja-JP" altLang="en-US" sz="1400">
                    <a:solidFill>
                      <a:srgbClr val="000000"/>
                    </a:solidFill>
                    <a:latin typeface="ＭＳ Ｐゴシック"/>
                  </a:endParaRPr>
                </a:p>
              </p:txBody>
            </p:sp>
            <p:cxnSp>
              <p:nvCxnSpPr>
                <p:cNvPr id="74" name="直線矢印コネクタ 73"/>
                <p:cNvCxnSpPr>
                  <a:stCxn id="75" idx="6"/>
                  <a:endCxn id="71" idx="2"/>
                </p:cNvCxnSpPr>
                <p:nvPr/>
              </p:nvCxnSpPr>
              <p:spPr>
                <a:xfrm>
                  <a:off x="5791016" y="5578677"/>
                  <a:ext cx="794640" cy="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75" name="円/楕円 12"/>
                <p:cNvSpPr>
                  <a:spLocks noChangeArrowheads="1"/>
                </p:cNvSpPr>
                <p:nvPr/>
              </p:nvSpPr>
              <p:spPr bwMode="auto">
                <a:xfrm>
                  <a:off x="5640888" y="5503613"/>
                  <a:ext cx="150128" cy="150128"/>
                </a:xfrm>
                <a:prstGeom prst="ellipse">
                  <a:avLst/>
                </a:prstGeom>
                <a:solidFill>
                  <a:schemeClr val="tx1"/>
                </a:solidFill>
                <a:ln>
                  <a:headEnd type="none" w="sm" len="sm"/>
                  <a:tailEnd type="none" w="sm" len="sm"/>
                </a:ln>
                <a:effectLst/>
              </p:spPr>
              <p:style>
                <a:lnRef idx="1">
                  <a:schemeClr val="dk1"/>
                </a:lnRef>
                <a:fillRef idx="3">
                  <a:schemeClr val="dk1"/>
                </a:fillRef>
                <a:effectRef idx="2">
                  <a:schemeClr val="dk1"/>
                </a:effectRef>
                <a:fontRef idx="minor">
                  <a:schemeClr val="lt1"/>
                </a:fontRef>
              </p:style>
              <p:txBody>
                <a:bodyPr wrap="none"/>
                <a:lstStyle/>
                <a:p>
                  <a:pPr>
                    <a:spcBef>
                      <a:spcPct val="0"/>
                    </a:spcBef>
                    <a:buFontTx/>
                    <a:buNone/>
                    <a:defRPr/>
                  </a:pPr>
                  <a:endParaRPr lang="ja-JP" altLang="en-US" sz="1400">
                    <a:solidFill>
                      <a:srgbClr val="000000"/>
                    </a:solidFill>
                    <a:latin typeface="ＭＳ Ｐゴシック"/>
                  </a:endParaRPr>
                </a:p>
              </p:txBody>
            </p:sp>
            <p:cxnSp>
              <p:nvCxnSpPr>
                <p:cNvPr id="76" name="図形 107"/>
                <p:cNvCxnSpPr/>
                <p:nvPr/>
              </p:nvCxnSpPr>
              <p:spPr>
                <a:xfrm>
                  <a:off x="4839850" y="5062265"/>
                  <a:ext cx="905446" cy="400561"/>
                </a:xfrm>
                <a:prstGeom prst="bentConnector3">
                  <a:avLst>
                    <a:gd name="adj1" fmla="val 99653"/>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7" name="図形 76"/>
                <p:cNvCxnSpPr>
                  <a:stCxn id="60" idx="6"/>
                  <a:endCxn id="75" idx="4"/>
                </p:cNvCxnSpPr>
                <p:nvPr/>
              </p:nvCxnSpPr>
              <p:spPr>
                <a:xfrm flipV="1">
                  <a:off x="4807793" y="5653741"/>
                  <a:ext cx="908159" cy="473193"/>
                </a:xfrm>
                <a:prstGeom prst="bentConnector2">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78" name="図形 114"/>
                <p:cNvCxnSpPr/>
                <p:nvPr/>
              </p:nvCxnSpPr>
              <p:spPr>
                <a:xfrm>
                  <a:off x="4839850" y="5124400"/>
                  <a:ext cx="830382" cy="338426"/>
                </a:xfrm>
                <a:prstGeom prst="bentConnector3">
                  <a:avLst>
                    <a:gd name="adj1" fmla="val 100471"/>
                  </a:avLst>
                </a:prstGeom>
                <a:ln w="25400">
                  <a:solidFill>
                    <a:schemeClr val="tx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p:pic>
              <p:nvPicPr>
                <p:cNvPr id="79" name="Picture 3" descr="E:\PowerPointFigure\figure\MC900433941.PNG"/>
                <p:cNvPicPr>
                  <a:picLocks noChangeAspect="1" noChangeArrowheads="1"/>
                </p:cNvPicPr>
                <p:nvPr/>
              </p:nvPicPr>
              <p:blipFill>
                <a:blip r:embed="rId3" cstate="print"/>
                <a:srcRect/>
                <a:stretch>
                  <a:fillRect/>
                </a:stretch>
              </p:blipFill>
              <p:spPr bwMode="auto">
                <a:xfrm flipH="1">
                  <a:off x="4425963" y="4263580"/>
                  <a:ext cx="570716" cy="570716"/>
                </a:xfrm>
                <a:prstGeom prst="rect">
                  <a:avLst/>
                </a:prstGeom>
                <a:noFill/>
              </p:spPr>
            </p:pic>
            <p:sp>
              <p:nvSpPr>
                <p:cNvPr id="80" name="メモ 79"/>
                <p:cNvSpPr/>
                <p:nvPr/>
              </p:nvSpPr>
              <p:spPr>
                <a:xfrm rot="10800000">
                  <a:off x="6149625" y="4953987"/>
                  <a:ext cx="202388" cy="316182"/>
                </a:xfrm>
                <a:prstGeom prst="foldedCorner">
                  <a:avLst/>
                </a:prstGeom>
                <a:solidFill>
                  <a:srgbClr val="FFDC6D"/>
                </a:solidFill>
                <a:ln w="9525">
                  <a:solidFill>
                    <a:schemeClr val="tx1"/>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buFontTx/>
                    <a:buNone/>
                  </a:pPr>
                  <a:endParaRPr lang="ja-JP" altLang="en-US" sz="1600">
                    <a:ln w="19050">
                      <a:solidFill>
                        <a:srgbClr val="000000"/>
                      </a:solidFill>
                    </a:ln>
                    <a:solidFill>
                      <a:srgbClr val="FFFFFF"/>
                    </a:solidFill>
                  </a:endParaRPr>
                </a:p>
              </p:txBody>
            </p:sp>
            <p:pic>
              <p:nvPicPr>
                <p:cNvPr id="81" name="Picture 8" descr="j0432624"/>
                <p:cNvPicPr>
                  <a:picLocks noChangeAspect="1" noChangeArrowheads="1"/>
                </p:cNvPicPr>
                <p:nvPr/>
              </p:nvPicPr>
              <p:blipFill>
                <a:blip r:embed="rId4" cstate="print"/>
                <a:srcRect/>
                <a:stretch>
                  <a:fillRect/>
                </a:stretch>
              </p:blipFill>
              <p:spPr bwMode="auto">
                <a:xfrm flipH="1">
                  <a:off x="1778496" y="4845940"/>
                  <a:ext cx="465172" cy="465171"/>
                </a:xfrm>
                <a:prstGeom prst="rect">
                  <a:avLst/>
                </a:prstGeom>
                <a:noFill/>
                <a:ln w="9525">
                  <a:noFill/>
                  <a:miter lim="800000"/>
                  <a:headEnd/>
                  <a:tailEnd/>
                </a:ln>
              </p:spPr>
            </p:pic>
            <p:pic>
              <p:nvPicPr>
                <p:cNvPr id="82" name="Picture 2" descr="E:\PowerPointFigure\figure\Bullhorn.png"/>
                <p:cNvPicPr>
                  <a:picLocks noChangeAspect="1" noChangeArrowheads="1"/>
                </p:cNvPicPr>
                <p:nvPr/>
              </p:nvPicPr>
              <p:blipFill>
                <a:blip r:embed="rId5" cstate="print"/>
                <a:srcRect/>
                <a:stretch>
                  <a:fillRect/>
                </a:stretch>
              </p:blipFill>
              <p:spPr bwMode="auto">
                <a:xfrm>
                  <a:off x="2099681" y="5000596"/>
                  <a:ext cx="267941" cy="267941"/>
                </a:xfrm>
                <a:prstGeom prst="rect">
                  <a:avLst/>
                </a:prstGeom>
                <a:noFill/>
              </p:spPr>
            </p:pic>
          </p:grpSp>
          <p:cxnSp>
            <p:nvCxnSpPr>
              <p:cNvPr id="47" name="直線矢印コネクタ 9"/>
              <p:cNvCxnSpPr>
                <a:cxnSpLocks noChangeShapeType="1"/>
              </p:cNvCxnSpPr>
              <p:nvPr/>
            </p:nvCxnSpPr>
            <p:spPr bwMode="auto">
              <a:xfrm>
                <a:off x="2014787" y="6495003"/>
                <a:ext cx="1370537" cy="0"/>
              </a:xfrm>
              <a:prstGeom prst="straightConnector1">
                <a:avLst/>
              </a:prstGeom>
              <a:noFill/>
              <a:ln w="31750" cap="sq" algn="ctr">
                <a:solidFill>
                  <a:schemeClr val="tx1"/>
                </a:solidFill>
                <a:prstDash val="solid"/>
                <a:round/>
                <a:headEnd type="stealth" w="lg" len="lg"/>
                <a:tailEnd type="stealth" w="lg" len="lg"/>
              </a:ln>
            </p:spPr>
          </p:cxnSp>
          <p:cxnSp>
            <p:nvCxnSpPr>
              <p:cNvPr id="48" name="直線矢印コネクタ 9"/>
              <p:cNvCxnSpPr>
                <a:cxnSpLocks noChangeShapeType="1"/>
              </p:cNvCxnSpPr>
              <p:nvPr/>
            </p:nvCxnSpPr>
            <p:spPr bwMode="auto">
              <a:xfrm>
                <a:off x="3394798" y="6495003"/>
                <a:ext cx="2350498" cy="0"/>
              </a:xfrm>
              <a:prstGeom prst="straightConnector1">
                <a:avLst/>
              </a:prstGeom>
              <a:noFill/>
              <a:ln w="31750" cap="sq" algn="ctr">
                <a:solidFill>
                  <a:schemeClr val="tx1"/>
                </a:solidFill>
                <a:prstDash val="solid"/>
                <a:round/>
                <a:headEnd type="stealth" w="lg" len="lg"/>
                <a:tailEnd type="stealth" w="lg" len="lg"/>
              </a:ln>
            </p:spPr>
          </p:cxnSp>
          <p:cxnSp>
            <p:nvCxnSpPr>
              <p:cNvPr id="49" name="直線矢印コネクタ 9"/>
              <p:cNvCxnSpPr>
                <a:cxnSpLocks noChangeShapeType="1"/>
              </p:cNvCxnSpPr>
              <p:nvPr/>
            </p:nvCxnSpPr>
            <p:spPr bwMode="auto">
              <a:xfrm>
                <a:off x="5745296" y="6495003"/>
                <a:ext cx="990488" cy="0"/>
              </a:xfrm>
              <a:prstGeom prst="straightConnector1">
                <a:avLst/>
              </a:prstGeom>
              <a:noFill/>
              <a:ln w="31750" cap="sq" algn="ctr">
                <a:solidFill>
                  <a:schemeClr val="tx1"/>
                </a:solidFill>
                <a:prstDash val="solid"/>
                <a:round/>
                <a:headEnd type="stealth" w="lg" len="lg"/>
                <a:tailEnd type="stealth" w="lg" len="lg"/>
              </a:ln>
            </p:spPr>
          </p:cxnSp>
          <p:sp>
            <p:nvSpPr>
              <p:cNvPr id="50" name="テキスト ボックス 15"/>
              <p:cNvSpPr txBox="1">
                <a:spLocks noChangeArrowheads="1"/>
              </p:cNvSpPr>
              <p:nvPr/>
            </p:nvSpPr>
            <p:spPr bwMode="auto">
              <a:xfrm>
                <a:off x="1885590" y="6565424"/>
                <a:ext cx="1613287" cy="259647"/>
              </a:xfrm>
              <a:prstGeom prst="rect">
                <a:avLst/>
              </a:prstGeom>
              <a:noFill/>
              <a:ln w="9525">
                <a:noFill/>
                <a:miter lim="800000"/>
                <a:headEnd/>
                <a:tailEnd/>
              </a:ln>
            </p:spPr>
            <p:txBody>
              <a:bodyPr wrap="square" lIns="0" rIns="0">
                <a:spAutoFit/>
              </a:bodyPr>
              <a:lstStyle/>
              <a:p>
                <a:pPr algn="ctr">
                  <a:lnSpc>
                    <a:spcPts val="1500"/>
                  </a:lnSpc>
                  <a:spcBef>
                    <a:spcPct val="0"/>
                  </a:spcBef>
                  <a:buFontTx/>
                  <a:buNone/>
                </a:pPr>
                <a:r>
                  <a:rPr lang="ja-JP" altLang="en-US" sz="1200" dirty="0" smtClean="0">
                    <a:solidFill>
                      <a:srgbClr val="000000"/>
                    </a:solidFill>
                    <a:latin typeface="ＭＳ Ｐゴシック"/>
                    <a:ea typeface="ＭＳ Ｐゴシック"/>
                  </a:rPr>
                  <a:t>修正計画フェーズ</a:t>
                </a:r>
                <a:endParaRPr lang="ja-JP" altLang="en-US" sz="1200" dirty="0">
                  <a:solidFill>
                    <a:srgbClr val="000000"/>
                  </a:solidFill>
                  <a:latin typeface="ＭＳ Ｐゴシック"/>
                  <a:ea typeface="ＭＳ Ｐゴシック"/>
                </a:endParaRPr>
              </a:p>
            </p:txBody>
          </p:sp>
          <p:sp>
            <p:nvSpPr>
              <p:cNvPr id="51" name="テキスト ボックス 15"/>
              <p:cNvSpPr txBox="1">
                <a:spLocks noChangeArrowheads="1"/>
              </p:cNvSpPr>
              <p:nvPr/>
            </p:nvSpPr>
            <p:spPr bwMode="auto">
              <a:xfrm>
                <a:off x="3394798" y="6565424"/>
                <a:ext cx="2350498" cy="259647"/>
              </a:xfrm>
              <a:prstGeom prst="rect">
                <a:avLst/>
              </a:prstGeom>
              <a:noFill/>
              <a:ln w="9525">
                <a:noFill/>
                <a:miter lim="800000"/>
                <a:headEnd/>
                <a:tailEnd/>
              </a:ln>
            </p:spPr>
            <p:txBody>
              <a:bodyPr wrap="square">
                <a:spAutoFit/>
              </a:bodyPr>
              <a:lstStyle/>
              <a:p>
                <a:pPr algn="ctr">
                  <a:lnSpc>
                    <a:spcPts val="1500"/>
                  </a:lnSpc>
                  <a:spcBef>
                    <a:spcPct val="0"/>
                  </a:spcBef>
                  <a:buFontTx/>
                  <a:buNone/>
                </a:pPr>
                <a:r>
                  <a:rPr lang="ja-JP" altLang="en-US" sz="1200" dirty="0" smtClean="0">
                    <a:solidFill>
                      <a:srgbClr val="000000"/>
                    </a:solidFill>
                    <a:latin typeface="ＭＳ Ｐゴシック"/>
                    <a:ea typeface="ＭＳ Ｐゴシック"/>
                  </a:rPr>
                  <a:t>修正フェーズ</a:t>
                </a:r>
                <a:endParaRPr lang="ja-JP" altLang="en-US" sz="1200" dirty="0">
                  <a:solidFill>
                    <a:srgbClr val="000000"/>
                  </a:solidFill>
                  <a:latin typeface="ＭＳ Ｐゴシック"/>
                  <a:ea typeface="ＭＳ Ｐゴシック"/>
                </a:endParaRPr>
              </a:p>
            </p:txBody>
          </p:sp>
          <p:sp>
            <p:nvSpPr>
              <p:cNvPr id="52" name="テキスト ボックス 15"/>
              <p:cNvSpPr txBox="1">
                <a:spLocks noChangeArrowheads="1"/>
              </p:cNvSpPr>
              <p:nvPr/>
            </p:nvSpPr>
            <p:spPr bwMode="auto">
              <a:xfrm>
                <a:off x="5745296" y="6565425"/>
                <a:ext cx="990488" cy="259647"/>
              </a:xfrm>
              <a:prstGeom prst="rect">
                <a:avLst/>
              </a:prstGeom>
              <a:noFill/>
              <a:ln w="9525">
                <a:noFill/>
                <a:miter lim="800000"/>
                <a:headEnd/>
                <a:tailEnd/>
              </a:ln>
            </p:spPr>
            <p:txBody>
              <a:bodyPr wrap="square" lIns="0" rIns="0">
                <a:spAutoFit/>
              </a:bodyPr>
              <a:lstStyle/>
              <a:p>
                <a:pPr algn="ctr">
                  <a:lnSpc>
                    <a:spcPts val="1500"/>
                  </a:lnSpc>
                  <a:spcBef>
                    <a:spcPct val="0"/>
                  </a:spcBef>
                  <a:buFontTx/>
                  <a:buNone/>
                </a:pPr>
                <a:r>
                  <a:rPr lang="ja-JP" altLang="en-US" sz="1200" dirty="0" smtClean="0">
                    <a:solidFill>
                      <a:srgbClr val="000000"/>
                    </a:solidFill>
                    <a:latin typeface="ＭＳ Ｐゴシック"/>
                    <a:ea typeface="ＭＳ Ｐゴシック"/>
                  </a:rPr>
                  <a:t>検証フェーズ</a:t>
                </a:r>
                <a:endParaRPr lang="ja-JP" altLang="en-US" sz="1200" dirty="0">
                  <a:solidFill>
                    <a:srgbClr val="000000"/>
                  </a:solidFill>
                  <a:latin typeface="ＭＳ Ｐゴシック"/>
                  <a:ea typeface="ＭＳ Ｐゴシック"/>
                </a:endParaRPr>
              </a:p>
            </p:txBody>
          </p:sp>
        </p:grpSp>
        <p:pic>
          <p:nvPicPr>
            <p:cNvPr id="44" name="Picture 2" descr="E:\PowerPointFigure\figure\MC900433953.PNG"/>
            <p:cNvPicPr>
              <a:picLocks noChangeAspect="1" noChangeArrowheads="1"/>
            </p:cNvPicPr>
            <p:nvPr/>
          </p:nvPicPr>
          <p:blipFill>
            <a:blip r:embed="rId6" cstate="print"/>
            <a:srcRect/>
            <a:stretch>
              <a:fillRect/>
            </a:stretch>
          </p:blipFill>
          <p:spPr bwMode="auto">
            <a:xfrm flipH="1">
              <a:off x="2847645" y="4862828"/>
              <a:ext cx="462915" cy="462915"/>
            </a:xfrm>
            <a:prstGeom prst="rect">
              <a:avLst/>
            </a:prstGeom>
            <a:noFill/>
          </p:spPr>
        </p:pic>
        <p:pic>
          <p:nvPicPr>
            <p:cNvPr id="45" name="Picture 2" descr="E:\PowerPointFigure\figure\MC900433953.PNG"/>
            <p:cNvPicPr>
              <a:picLocks noChangeAspect="1" noChangeArrowheads="1"/>
            </p:cNvPicPr>
            <p:nvPr/>
          </p:nvPicPr>
          <p:blipFill>
            <a:blip r:embed="rId6" cstate="print"/>
            <a:srcRect/>
            <a:stretch>
              <a:fillRect/>
            </a:stretch>
          </p:blipFill>
          <p:spPr bwMode="auto">
            <a:xfrm flipH="1">
              <a:off x="5711298" y="4862828"/>
              <a:ext cx="462915" cy="462915"/>
            </a:xfrm>
            <a:prstGeom prst="rect">
              <a:avLst/>
            </a:prstGeom>
            <a:noFill/>
          </p:spPr>
        </p:pic>
      </p:grpSp>
      <p:sp>
        <p:nvSpPr>
          <p:cNvPr id="83" name="正方形/長方形 82"/>
          <p:cNvSpPr/>
          <p:nvPr/>
        </p:nvSpPr>
        <p:spPr>
          <a:xfrm>
            <a:off x="-21414" y="6213266"/>
            <a:ext cx="9144000" cy="461665"/>
          </a:xfrm>
          <a:prstGeom prst="rect">
            <a:avLst/>
          </a:prstGeom>
        </p:spPr>
        <p:txBody>
          <a:bodyPr wrap="square">
            <a:spAutoFit/>
          </a:bodyPr>
          <a:lstStyle/>
          <a:p>
            <a:pPr algn="just">
              <a:spcBef>
                <a:spcPct val="0"/>
              </a:spcBef>
              <a:buFontTx/>
              <a:buNone/>
            </a:pPr>
            <a:r>
              <a:rPr lang="en-US" altLang="ja-JP" sz="1100" kern="0" dirty="0" smtClean="0">
                <a:solidFill>
                  <a:srgbClr val="000000"/>
                </a:solidFill>
                <a:latin typeface="Arial" pitchFamily="34" charset="0"/>
                <a:cs typeface="Arial" pitchFamily="34" charset="0"/>
              </a:rPr>
              <a:t>[8] </a:t>
            </a:r>
            <a:r>
              <a:rPr lang="en-US" altLang="ja-JP" sz="1200" dirty="0" smtClean="0">
                <a:solidFill>
                  <a:srgbClr val="000000"/>
                </a:solidFill>
                <a:latin typeface="Times New Roman" pitchFamily="18" charset="0"/>
              </a:rPr>
              <a:t>Pieter </a:t>
            </a:r>
            <a:r>
              <a:rPr lang="en-US" altLang="ja-JP" sz="1200" dirty="0" err="1" smtClean="0">
                <a:solidFill>
                  <a:srgbClr val="000000"/>
                </a:solidFill>
                <a:latin typeface="Times New Roman" pitchFamily="18" charset="0"/>
              </a:rPr>
              <a:t>Hooimeijer</a:t>
            </a:r>
            <a:r>
              <a:rPr lang="en-US" altLang="ja-JP" sz="1200" dirty="0" smtClean="0">
                <a:solidFill>
                  <a:srgbClr val="000000"/>
                </a:solidFill>
                <a:latin typeface="Times New Roman" pitchFamily="18" charset="0"/>
              </a:rPr>
              <a:t> and </a:t>
            </a:r>
            <a:r>
              <a:rPr lang="en-US" altLang="ja-JP" sz="1200" dirty="0" err="1" smtClean="0">
                <a:solidFill>
                  <a:srgbClr val="000000"/>
                </a:solidFill>
                <a:latin typeface="Times New Roman" pitchFamily="18" charset="0"/>
              </a:rPr>
              <a:t>Westley</a:t>
            </a:r>
            <a:r>
              <a:rPr lang="en-US" altLang="ja-JP" sz="1200" dirty="0" smtClean="0">
                <a:solidFill>
                  <a:srgbClr val="000000"/>
                </a:solidFill>
                <a:latin typeface="Times New Roman" pitchFamily="18" charset="0"/>
              </a:rPr>
              <a:t> Weimer. Modeling bug report quality. In Proceedings of the 22nd International Conference on Automated Software Engineering (ASE'07), pp. 34–43, 2007.</a:t>
            </a:r>
            <a:endParaRPr lang="en-US" altLang="ja-JP" sz="1100" kern="0" dirty="0"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20789570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修正の進捗情報に関するメトリクス</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状態メトリクス</a:t>
            </a:r>
          </a:p>
          <a:p>
            <a:pPr lvl="1"/>
            <a:r>
              <a:rPr lang="ja-JP" altLang="en-US" dirty="0" smtClean="0"/>
              <a:t>過去の修正プロセス（保留の有無など），予測日時点の修正状態・・・など</a:t>
            </a:r>
          </a:p>
          <a:p>
            <a:pPr lvl="3"/>
            <a:endParaRPr lang="en-US" altLang="ja-JP" dirty="0" smtClean="0"/>
          </a:p>
          <a:p>
            <a:r>
              <a:rPr lang="ja-JP" altLang="en-US" dirty="0" smtClean="0"/>
              <a:t>時期メトリクス</a:t>
            </a:r>
          </a:p>
          <a:p>
            <a:pPr lvl="1"/>
            <a:r>
              <a:rPr lang="ja-JP" altLang="en-US" dirty="0" smtClean="0"/>
              <a:t>報告年，報告月，ベースメトリクスが変更されてからの経過日数・・・など</a:t>
            </a:r>
          </a:p>
          <a:p>
            <a:pPr lvl="3"/>
            <a:endParaRPr lang="en-US" altLang="ja-JP" dirty="0" smtClean="0"/>
          </a:p>
          <a:p>
            <a:r>
              <a:rPr lang="ja-JP" altLang="en-US" dirty="0" smtClean="0"/>
              <a:t>参加者メトリクス</a:t>
            </a:r>
          </a:p>
          <a:p>
            <a:pPr lvl="1"/>
            <a:r>
              <a:rPr lang="ja-JP" altLang="en-US" dirty="0" smtClean="0"/>
              <a:t>報告者，修正依頼者，修正担当者，修正担当者の変更回数・・・など</a:t>
            </a:r>
          </a:p>
        </p:txBody>
      </p:sp>
      <p:sp>
        <p:nvSpPr>
          <p:cNvPr id="4" name="スライド番号プレースホルダ 3"/>
          <p:cNvSpPr>
            <a:spLocks noGrp="1"/>
          </p:cNvSpPr>
          <p:nvPr>
            <p:ph type="sldNum" sz="quarter" idx="12"/>
          </p:nvPr>
        </p:nvSpPr>
        <p:spPr/>
        <p:txBody>
          <a:bodyPr/>
          <a:lstStyle/>
          <a:p>
            <a:pPr>
              <a:defRPr/>
            </a:pPr>
            <a:fld id="{2FE2DC3D-A132-4D9D-898F-105E24610479}" type="slidenum">
              <a:rPr lang="ja-JP" altLang="en-US" smtClean="0">
                <a:solidFill>
                  <a:srgbClr val="000000"/>
                </a:solidFill>
              </a:rPr>
              <a:pPr>
                <a:defRPr/>
              </a:pPr>
              <a:t>31</a:t>
            </a:fld>
            <a:endParaRPr lang="en-US" altLang="ja-JP">
              <a:solidFill>
                <a:srgbClr val="000000"/>
              </a:solidFill>
            </a:endParaRPr>
          </a:p>
        </p:txBody>
      </p:sp>
    </p:spTree>
    <p:extLst>
      <p:ext uri="{BB962C8B-B14F-4D97-AF65-F5344CB8AC3E}">
        <p14:creationId xmlns:p14="http://schemas.microsoft.com/office/powerpoint/2010/main" val="7694839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2400" dirty="0" smtClean="0"/>
              <a:t>課題</a:t>
            </a:r>
            <a:r>
              <a:rPr lang="en-US" altLang="ja-JP" sz="2400" dirty="0" smtClean="0"/>
              <a:t>1: </a:t>
            </a:r>
            <a:r>
              <a:rPr lang="ja-JP" altLang="en-US" sz="2400" dirty="0" smtClean="0"/>
              <a:t>予測日から次のリリースまでに修正される不具合を予測する． </a:t>
            </a:r>
            <a:r>
              <a:rPr lang="en-US" altLang="ja-JP" sz="2400" dirty="0" smtClean="0"/>
              <a:t>–</a:t>
            </a:r>
            <a:r>
              <a:rPr lang="ja-JP" altLang="en-US" sz="2400" dirty="0" smtClean="0"/>
              <a:t>結果</a:t>
            </a:r>
            <a:r>
              <a:rPr lang="en-US" altLang="ja-JP" sz="2400" dirty="0" smtClean="0"/>
              <a:t>-</a:t>
            </a:r>
            <a:endParaRPr lang="ja-JP" altLang="en-US" sz="2400" dirty="0" smtClean="0"/>
          </a:p>
        </p:txBody>
      </p:sp>
      <p:sp>
        <p:nvSpPr>
          <p:cNvPr id="3" name="コンテンツ プレースホルダ 2"/>
          <p:cNvSpPr>
            <a:spLocks noGrp="1"/>
          </p:cNvSpPr>
          <p:nvPr>
            <p:ph idx="1"/>
          </p:nvPr>
        </p:nvSpPr>
        <p:spPr/>
        <p:txBody>
          <a:bodyPr/>
          <a:lstStyle/>
          <a:p>
            <a:r>
              <a:rPr lang="ja-JP" altLang="en-US" dirty="0" smtClean="0"/>
              <a:t>ベースメトリクスに加えて状態メトリクスを用いた時の</a:t>
            </a:r>
            <a:r>
              <a:rPr lang="en-US" altLang="ja-JP" dirty="0" smtClean="0"/>
              <a:t>F1</a:t>
            </a:r>
            <a:r>
              <a:rPr lang="ja-JP" altLang="en-US" dirty="0" smtClean="0"/>
              <a:t>値が最も高い．</a:t>
            </a:r>
            <a:endParaRPr lang="en-US" altLang="ja-JP" dirty="0" smtClean="0"/>
          </a:p>
        </p:txBody>
      </p:sp>
      <p:sp>
        <p:nvSpPr>
          <p:cNvPr id="4" name="スライド番号プレースホルダ 3"/>
          <p:cNvSpPr>
            <a:spLocks noGrp="1"/>
          </p:cNvSpPr>
          <p:nvPr>
            <p:ph type="sldNum" sz="quarter" idx="12"/>
          </p:nvPr>
        </p:nvSpPr>
        <p:spPr/>
        <p:txBody>
          <a:bodyPr/>
          <a:lstStyle/>
          <a:p>
            <a:pPr>
              <a:defRPr/>
            </a:pPr>
            <a:fld id="{2FE2DC3D-A132-4D9D-898F-105E24610479}" type="slidenum">
              <a:rPr lang="ja-JP" altLang="en-US" smtClean="0">
                <a:solidFill>
                  <a:srgbClr val="000000"/>
                </a:solidFill>
              </a:rPr>
              <a:pPr>
                <a:defRPr/>
              </a:pPr>
              <a:t>32</a:t>
            </a:fld>
            <a:endParaRPr lang="en-US" altLang="ja-JP">
              <a:solidFill>
                <a:srgbClr val="000000"/>
              </a:solidFill>
            </a:endParaRPr>
          </a:p>
        </p:txBody>
      </p:sp>
      <p:sp>
        <p:nvSpPr>
          <p:cNvPr id="12" name="テキスト ボックス 11"/>
          <p:cNvSpPr txBox="1"/>
          <p:nvPr/>
        </p:nvSpPr>
        <p:spPr>
          <a:xfrm>
            <a:off x="1013036" y="2253345"/>
            <a:ext cx="2913516" cy="369332"/>
          </a:xfrm>
          <a:prstGeom prst="rect">
            <a:avLst/>
          </a:prstGeom>
          <a:solidFill>
            <a:schemeClr val="bg2">
              <a:lumMod val="20000"/>
              <a:lumOff val="80000"/>
            </a:schemeClr>
          </a:solidFill>
          <a:effectLst/>
        </p:spPr>
        <p:style>
          <a:lnRef idx="1">
            <a:schemeClr val="dk1"/>
          </a:lnRef>
          <a:fillRef idx="2">
            <a:schemeClr val="dk1"/>
          </a:fillRef>
          <a:effectRef idx="1">
            <a:schemeClr val="dk1"/>
          </a:effectRef>
          <a:fontRef idx="minor">
            <a:schemeClr val="dk1"/>
          </a:fontRef>
        </p:style>
        <p:txBody>
          <a:bodyPr wrap="square" rtlCol="0">
            <a:spAutoFit/>
          </a:bodyPr>
          <a:lstStyle/>
          <a:p>
            <a:pPr algn="ctr">
              <a:spcBef>
                <a:spcPct val="0"/>
              </a:spcBef>
              <a:buFontTx/>
              <a:buNone/>
            </a:pPr>
            <a:r>
              <a:rPr lang="en-US" altLang="ja-JP" dirty="0" smtClean="0">
                <a:solidFill>
                  <a:srgbClr val="000000"/>
                </a:solidFill>
                <a:latin typeface="Arial" pitchFamily="34" charset="0"/>
                <a:cs typeface="Arial" pitchFamily="34" charset="0"/>
              </a:rPr>
              <a:t>Eclipse platform</a:t>
            </a:r>
            <a:r>
              <a:rPr lang="ja-JP" altLang="en-US" dirty="0" smtClean="0">
                <a:solidFill>
                  <a:srgbClr val="000000"/>
                </a:solidFill>
              </a:rPr>
              <a:t>プロジェクト</a:t>
            </a:r>
            <a:endParaRPr lang="ja-JP" altLang="en-US" dirty="0">
              <a:solidFill>
                <a:srgbClr val="000000"/>
              </a:solidFill>
            </a:endParaRPr>
          </a:p>
        </p:txBody>
      </p:sp>
      <p:sp>
        <p:nvSpPr>
          <p:cNvPr id="13" name="テキスト ボックス 12"/>
          <p:cNvSpPr txBox="1"/>
          <p:nvPr/>
        </p:nvSpPr>
        <p:spPr>
          <a:xfrm>
            <a:off x="5388549" y="2253345"/>
            <a:ext cx="2913516" cy="369332"/>
          </a:xfrm>
          <a:prstGeom prst="rect">
            <a:avLst/>
          </a:prstGeom>
          <a:solidFill>
            <a:schemeClr val="bg2">
              <a:lumMod val="20000"/>
              <a:lumOff val="80000"/>
            </a:schemeClr>
          </a:solidFill>
          <a:effectLst/>
        </p:spPr>
        <p:style>
          <a:lnRef idx="1">
            <a:schemeClr val="dk1"/>
          </a:lnRef>
          <a:fillRef idx="2">
            <a:schemeClr val="dk1"/>
          </a:fillRef>
          <a:effectRef idx="1">
            <a:schemeClr val="dk1"/>
          </a:effectRef>
          <a:fontRef idx="minor">
            <a:schemeClr val="dk1"/>
          </a:fontRef>
        </p:style>
        <p:txBody>
          <a:bodyPr wrap="square" rtlCol="0">
            <a:spAutoFit/>
          </a:bodyPr>
          <a:lstStyle/>
          <a:p>
            <a:pPr algn="ctr">
              <a:spcBef>
                <a:spcPct val="0"/>
              </a:spcBef>
              <a:buFontTx/>
              <a:buNone/>
            </a:pPr>
            <a:r>
              <a:rPr lang="en-US" altLang="ja-JP" dirty="0" smtClean="0">
                <a:solidFill>
                  <a:srgbClr val="000000"/>
                </a:solidFill>
                <a:latin typeface="Arial" pitchFamily="34" charset="0"/>
                <a:cs typeface="Arial" pitchFamily="34" charset="0"/>
              </a:rPr>
              <a:t>Mozilla Firefox</a:t>
            </a:r>
            <a:r>
              <a:rPr lang="ja-JP" altLang="en-US" dirty="0" smtClean="0">
                <a:solidFill>
                  <a:srgbClr val="000000"/>
                </a:solidFill>
              </a:rPr>
              <a:t>プロジェクト</a:t>
            </a:r>
            <a:endParaRPr lang="ja-JP" altLang="en-US" dirty="0">
              <a:solidFill>
                <a:srgbClr val="000000"/>
              </a:solidFill>
            </a:endParaRPr>
          </a:p>
        </p:txBody>
      </p:sp>
      <p:graphicFrame>
        <p:nvGraphicFramePr>
          <p:cNvPr id="14" name="グラフ 13"/>
          <p:cNvGraphicFramePr/>
          <p:nvPr/>
        </p:nvGraphicFramePr>
        <p:xfrm>
          <a:off x="214282" y="2521077"/>
          <a:ext cx="4165600" cy="24993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グラフ 14"/>
          <p:cNvGraphicFramePr/>
          <p:nvPr/>
        </p:nvGraphicFramePr>
        <p:xfrm>
          <a:off x="4560918" y="2521077"/>
          <a:ext cx="4165600" cy="2499360"/>
        </p:xfrm>
        <a:graphic>
          <a:graphicData uri="http://schemas.openxmlformats.org/drawingml/2006/chart">
            <c:chart xmlns:c="http://schemas.openxmlformats.org/drawingml/2006/chart" xmlns:r="http://schemas.openxmlformats.org/officeDocument/2006/relationships" r:id="rId4"/>
          </a:graphicData>
        </a:graphic>
      </p:graphicFrame>
      <p:grpSp>
        <p:nvGrpSpPr>
          <p:cNvPr id="23" name="グループ化 22"/>
          <p:cNvGrpSpPr/>
          <p:nvPr/>
        </p:nvGrpSpPr>
        <p:grpSpPr>
          <a:xfrm>
            <a:off x="2144050" y="4965702"/>
            <a:ext cx="4754300" cy="324273"/>
            <a:chOff x="1651000" y="6261100"/>
            <a:chExt cx="5105400" cy="348221"/>
          </a:xfrm>
        </p:grpSpPr>
        <p:sp>
          <p:nvSpPr>
            <p:cNvPr id="16" name="正方形/長方形 15"/>
            <p:cNvSpPr/>
            <p:nvPr/>
          </p:nvSpPr>
          <p:spPr bwMode="auto">
            <a:xfrm>
              <a:off x="1651000" y="6273800"/>
              <a:ext cx="5105400" cy="335521"/>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spcBef>
                  <a:spcPct val="0"/>
                </a:spcBef>
                <a:buFontTx/>
                <a:buNone/>
              </a:pPr>
              <a:endParaRPr lang="ja-JP" altLang="en-US" smtClean="0">
                <a:solidFill>
                  <a:srgbClr val="000000"/>
                </a:solidFill>
                <a:latin typeface="Times New Roman" charset="0"/>
              </a:endParaRPr>
            </a:p>
          </p:txBody>
        </p:sp>
        <p:sp>
          <p:nvSpPr>
            <p:cNvPr id="17" name="正方形/長方形 16"/>
            <p:cNvSpPr/>
            <p:nvPr/>
          </p:nvSpPr>
          <p:spPr bwMode="auto">
            <a:xfrm flipV="1">
              <a:off x="1955800" y="6404598"/>
              <a:ext cx="495300" cy="123202"/>
            </a:xfrm>
            <a:prstGeom prst="rect">
              <a:avLst/>
            </a:prstGeom>
            <a:solidFill>
              <a:schemeClr val="accent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spcBef>
                  <a:spcPct val="0"/>
                </a:spcBef>
                <a:buFontTx/>
                <a:buNone/>
              </a:pPr>
              <a:endParaRPr lang="ja-JP" altLang="en-US" smtClean="0">
                <a:solidFill>
                  <a:srgbClr val="000000"/>
                </a:solidFill>
                <a:latin typeface="Times New Roman" charset="0"/>
              </a:endParaRPr>
            </a:p>
          </p:txBody>
        </p:sp>
        <p:sp>
          <p:nvSpPr>
            <p:cNvPr id="18" name="テキスト ボックス 17"/>
            <p:cNvSpPr txBox="1"/>
            <p:nvPr/>
          </p:nvSpPr>
          <p:spPr>
            <a:xfrm>
              <a:off x="2489200" y="6261100"/>
              <a:ext cx="1041400" cy="330507"/>
            </a:xfrm>
            <a:prstGeom prst="rect">
              <a:avLst/>
            </a:prstGeom>
            <a:noFill/>
          </p:spPr>
          <p:txBody>
            <a:bodyPr wrap="square" rtlCol="0">
              <a:spAutoFit/>
            </a:bodyPr>
            <a:lstStyle/>
            <a:p>
              <a:pPr>
                <a:spcBef>
                  <a:spcPct val="0"/>
                </a:spcBef>
                <a:buFontTx/>
                <a:buNone/>
              </a:pPr>
              <a:r>
                <a:rPr lang="ja-JP" altLang="en-US" sz="1400" dirty="0" smtClean="0">
                  <a:solidFill>
                    <a:srgbClr val="000000"/>
                  </a:solidFill>
                  <a:latin typeface="Times New Roman" pitchFamily="18" charset="0"/>
                </a:rPr>
                <a:t>適合率</a:t>
              </a:r>
              <a:endParaRPr lang="ja-JP" altLang="en-US" sz="1400" dirty="0">
                <a:solidFill>
                  <a:srgbClr val="000000"/>
                </a:solidFill>
                <a:latin typeface="Times New Roman" pitchFamily="18" charset="0"/>
              </a:endParaRPr>
            </a:p>
          </p:txBody>
        </p:sp>
        <p:sp>
          <p:nvSpPr>
            <p:cNvPr id="19" name="正方形/長方形 18"/>
            <p:cNvSpPr/>
            <p:nvPr/>
          </p:nvSpPr>
          <p:spPr bwMode="auto">
            <a:xfrm flipV="1">
              <a:off x="3517900" y="6404598"/>
              <a:ext cx="495300" cy="123202"/>
            </a:xfrm>
            <a:prstGeom prst="rect">
              <a:avLst/>
            </a:prstGeom>
            <a:solidFill>
              <a:schemeClr val="accent6"/>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spcBef>
                  <a:spcPct val="0"/>
                </a:spcBef>
                <a:buFontTx/>
                <a:buNone/>
              </a:pPr>
              <a:endParaRPr lang="ja-JP" altLang="en-US" smtClean="0">
                <a:solidFill>
                  <a:srgbClr val="000000"/>
                </a:solidFill>
                <a:latin typeface="Times New Roman" charset="0"/>
              </a:endParaRPr>
            </a:p>
          </p:txBody>
        </p:sp>
        <p:sp>
          <p:nvSpPr>
            <p:cNvPr id="20" name="テキスト ボックス 19"/>
            <p:cNvSpPr txBox="1"/>
            <p:nvPr/>
          </p:nvSpPr>
          <p:spPr>
            <a:xfrm>
              <a:off x="4051300" y="6261100"/>
              <a:ext cx="1041400" cy="330507"/>
            </a:xfrm>
            <a:prstGeom prst="rect">
              <a:avLst/>
            </a:prstGeom>
            <a:noFill/>
          </p:spPr>
          <p:txBody>
            <a:bodyPr wrap="square" rtlCol="0">
              <a:spAutoFit/>
            </a:bodyPr>
            <a:lstStyle/>
            <a:p>
              <a:pPr>
                <a:spcBef>
                  <a:spcPct val="0"/>
                </a:spcBef>
                <a:buFontTx/>
                <a:buNone/>
              </a:pPr>
              <a:r>
                <a:rPr lang="ja-JP" altLang="en-US" sz="1400" dirty="0" smtClean="0">
                  <a:solidFill>
                    <a:srgbClr val="000000"/>
                  </a:solidFill>
                  <a:latin typeface="Times New Roman" pitchFamily="18" charset="0"/>
                </a:rPr>
                <a:t>再現率</a:t>
              </a:r>
              <a:endParaRPr lang="ja-JP" altLang="en-US" sz="1400" dirty="0">
                <a:solidFill>
                  <a:srgbClr val="000000"/>
                </a:solidFill>
                <a:latin typeface="Times New Roman" pitchFamily="18" charset="0"/>
              </a:endParaRPr>
            </a:p>
          </p:txBody>
        </p:sp>
        <p:sp>
          <p:nvSpPr>
            <p:cNvPr id="21" name="正方形/長方形 20"/>
            <p:cNvSpPr/>
            <p:nvPr/>
          </p:nvSpPr>
          <p:spPr bwMode="auto">
            <a:xfrm flipV="1">
              <a:off x="5118100" y="6404598"/>
              <a:ext cx="495300" cy="123202"/>
            </a:xfrm>
            <a:prstGeom prst="rect">
              <a:avLst/>
            </a:prstGeom>
            <a:solidFill>
              <a:srgbClr val="FF66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spcBef>
                  <a:spcPct val="0"/>
                </a:spcBef>
                <a:buFontTx/>
                <a:buNone/>
              </a:pPr>
              <a:endParaRPr lang="ja-JP" altLang="en-US" smtClean="0">
                <a:solidFill>
                  <a:srgbClr val="000000"/>
                </a:solidFill>
                <a:latin typeface="Times New Roman" charset="0"/>
              </a:endParaRPr>
            </a:p>
          </p:txBody>
        </p:sp>
        <p:sp>
          <p:nvSpPr>
            <p:cNvPr id="22" name="テキスト ボックス 21"/>
            <p:cNvSpPr txBox="1"/>
            <p:nvPr/>
          </p:nvSpPr>
          <p:spPr>
            <a:xfrm>
              <a:off x="5651500" y="6261100"/>
              <a:ext cx="1041400" cy="330507"/>
            </a:xfrm>
            <a:prstGeom prst="rect">
              <a:avLst/>
            </a:prstGeom>
            <a:noFill/>
          </p:spPr>
          <p:txBody>
            <a:bodyPr wrap="square" rtlCol="0">
              <a:spAutoFit/>
            </a:bodyPr>
            <a:lstStyle/>
            <a:p>
              <a:pPr>
                <a:spcBef>
                  <a:spcPct val="0"/>
                </a:spcBef>
                <a:buFontTx/>
                <a:buNone/>
              </a:pPr>
              <a:r>
                <a:rPr lang="en-US" altLang="ja-JP" sz="1400" dirty="0" smtClean="0">
                  <a:solidFill>
                    <a:srgbClr val="000000"/>
                  </a:solidFill>
                  <a:latin typeface="Arial" pitchFamily="34" charset="0"/>
                  <a:cs typeface="Arial" pitchFamily="34" charset="0"/>
                </a:rPr>
                <a:t>F1</a:t>
              </a:r>
              <a:r>
                <a:rPr lang="ja-JP" altLang="en-US" sz="1400" dirty="0" smtClean="0">
                  <a:solidFill>
                    <a:srgbClr val="000000"/>
                  </a:solidFill>
                  <a:latin typeface="Times New Roman" pitchFamily="18" charset="0"/>
                </a:rPr>
                <a:t>値</a:t>
              </a:r>
              <a:endParaRPr lang="ja-JP" altLang="en-US" sz="1400" dirty="0">
                <a:solidFill>
                  <a:srgbClr val="000000"/>
                </a:solidFill>
                <a:latin typeface="Times New Roman" pitchFamily="18" charset="0"/>
              </a:endParaRPr>
            </a:p>
          </p:txBody>
        </p:sp>
      </p:grpSp>
      <p:sp>
        <p:nvSpPr>
          <p:cNvPr id="24" name="正方形/長方形 23"/>
          <p:cNvSpPr/>
          <p:nvPr/>
        </p:nvSpPr>
        <p:spPr bwMode="auto">
          <a:xfrm>
            <a:off x="2298700" y="2705100"/>
            <a:ext cx="368300" cy="1447800"/>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spcBef>
                <a:spcPct val="0"/>
              </a:spcBef>
              <a:buFontTx/>
              <a:buNone/>
            </a:pPr>
            <a:endParaRPr lang="ja-JP" altLang="en-US" sz="2400" smtClean="0">
              <a:solidFill>
                <a:srgbClr val="000000"/>
              </a:solidFill>
              <a:latin typeface="Times New Roman" charset="0"/>
            </a:endParaRPr>
          </a:p>
        </p:txBody>
      </p:sp>
      <p:sp>
        <p:nvSpPr>
          <p:cNvPr id="25" name="正方形/長方形 24"/>
          <p:cNvSpPr/>
          <p:nvPr/>
        </p:nvSpPr>
        <p:spPr bwMode="auto">
          <a:xfrm>
            <a:off x="6654800" y="2705100"/>
            <a:ext cx="368300" cy="1447800"/>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spcBef>
                <a:spcPct val="0"/>
              </a:spcBef>
              <a:buFontTx/>
              <a:buNone/>
            </a:pPr>
            <a:endParaRPr lang="ja-JP" altLang="en-US" sz="2400" smtClean="0">
              <a:solidFill>
                <a:srgbClr val="000000"/>
              </a:solidFill>
              <a:latin typeface="Times New Roman" charset="0"/>
            </a:endParaRPr>
          </a:p>
        </p:txBody>
      </p:sp>
      <p:sp>
        <p:nvSpPr>
          <p:cNvPr id="26" name="正方形/長方形 25"/>
          <p:cNvSpPr/>
          <p:nvPr/>
        </p:nvSpPr>
        <p:spPr>
          <a:xfrm>
            <a:off x="279400" y="5527070"/>
            <a:ext cx="4318000" cy="707886"/>
          </a:xfrm>
          <a:prstGeom prst="rect">
            <a:avLst/>
          </a:prstGeom>
        </p:spPr>
        <p:txBody>
          <a:bodyPr wrap="square">
            <a:spAutoFit/>
          </a:bodyPr>
          <a:lstStyle/>
          <a:p>
            <a:pPr marL="355600" lvl="1" indent="-355600">
              <a:spcBef>
                <a:spcPct val="0"/>
              </a:spcBef>
              <a:buClr>
                <a:srgbClr val="6969FF"/>
              </a:buClr>
              <a:buFont typeface="Wingdings" pitchFamily="2" charset="2"/>
              <a:buChar char="Ø"/>
            </a:pPr>
            <a:r>
              <a:rPr lang="ja-JP" altLang="en-US" sz="2000" dirty="0" smtClean="0">
                <a:solidFill>
                  <a:srgbClr val="000000"/>
                </a:solidFill>
                <a:latin typeface="Times New Roman" pitchFamily="18" charset="0"/>
              </a:rPr>
              <a:t>適合率：</a:t>
            </a:r>
            <a:r>
              <a:rPr lang="en-US" altLang="ja-JP" sz="2000" dirty="0" smtClean="0">
                <a:solidFill>
                  <a:srgbClr val="000000"/>
                </a:solidFill>
                <a:latin typeface="Arial" pitchFamily="34" charset="0"/>
                <a:cs typeface="Arial" pitchFamily="34" charset="0"/>
              </a:rPr>
              <a:t>22.53</a:t>
            </a:r>
            <a:r>
              <a:rPr lang="ja-JP" altLang="en-US" sz="2000" dirty="0" smtClean="0">
                <a:solidFill>
                  <a:srgbClr val="000000"/>
                </a:solidFill>
                <a:latin typeface="Arial" pitchFamily="34" charset="0"/>
                <a:cs typeface="Arial" pitchFamily="34" charset="0"/>
              </a:rPr>
              <a:t>→</a:t>
            </a:r>
            <a:r>
              <a:rPr lang="en-US" altLang="ja-JP" sz="2000" dirty="0" smtClean="0">
                <a:solidFill>
                  <a:srgbClr val="000000"/>
                </a:solidFill>
                <a:latin typeface="Arial" pitchFamily="34" charset="0"/>
                <a:cs typeface="Arial" pitchFamily="34" charset="0"/>
              </a:rPr>
              <a:t>31.31</a:t>
            </a:r>
            <a:r>
              <a:rPr lang="ja-JP" altLang="en-US" sz="2000" dirty="0" smtClean="0">
                <a:solidFill>
                  <a:srgbClr val="000000"/>
                </a:solidFill>
                <a:latin typeface="Arial" pitchFamily="34" charset="0"/>
                <a:cs typeface="Arial" pitchFamily="34" charset="0"/>
              </a:rPr>
              <a:t>（</a:t>
            </a:r>
            <a:r>
              <a:rPr lang="en-US" altLang="ja-JP" sz="2000" dirty="0" smtClean="0">
                <a:solidFill>
                  <a:srgbClr val="000000"/>
                </a:solidFill>
                <a:latin typeface="Arial" pitchFamily="34" charset="0"/>
                <a:cs typeface="Arial" pitchFamily="34" charset="0"/>
              </a:rPr>
              <a:t>39%</a:t>
            </a:r>
            <a:r>
              <a:rPr lang="ja-JP" altLang="en-US" sz="2000" dirty="0" smtClean="0">
                <a:solidFill>
                  <a:srgbClr val="000000"/>
                </a:solidFill>
                <a:latin typeface="Times New Roman" pitchFamily="18" charset="0"/>
              </a:rPr>
              <a:t>向上）</a:t>
            </a:r>
            <a:endParaRPr lang="en-US" altLang="ja-JP" sz="2000" dirty="0" smtClean="0">
              <a:solidFill>
                <a:srgbClr val="000000"/>
              </a:solidFill>
              <a:latin typeface="Times New Roman" pitchFamily="18" charset="0"/>
            </a:endParaRPr>
          </a:p>
          <a:p>
            <a:pPr marL="355600" lvl="1" indent="-355600">
              <a:spcBef>
                <a:spcPct val="0"/>
              </a:spcBef>
              <a:buClr>
                <a:srgbClr val="6969FF"/>
              </a:buClr>
              <a:buFont typeface="Wingdings" pitchFamily="2" charset="2"/>
              <a:buChar char="Ø"/>
            </a:pPr>
            <a:r>
              <a:rPr lang="ja-JP" altLang="en-US" sz="2000" dirty="0" smtClean="0">
                <a:solidFill>
                  <a:srgbClr val="000000"/>
                </a:solidFill>
                <a:latin typeface="Times New Roman" pitchFamily="18" charset="0"/>
              </a:rPr>
              <a:t>再現率：</a:t>
            </a:r>
            <a:r>
              <a:rPr lang="en-US" altLang="ja-JP" sz="2000" dirty="0" smtClean="0">
                <a:solidFill>
                  <a:srgbClr val="000000"/>
                </a:solidFill>
                <a:latin typeface="Arial" pitchFamily="34" charset="0"/>
                <a:cs typeface="Arial" pitchFamily="34" charset="0"/>
              </a:rPr>
              <a:t>61.80</a:t>
            </a:r>
            <a:r>
              <a:rPr lang="ja-JP" altLang="en-US" sz="2000" dirty="0" smtClean="0">
                <a:solidFill>
                  <a:srgbClr val="000000"/>
                </a:solidFill>
                <a:latin typeface="Arial" pitchFamily="34" charset="0"/>
                <a:cs typeface="Arial" pitchFamily="34" charset="0"/>
              </a:rPr>
              <a:t>→</a:t>
            </a:r>
            <a:r>
              <a:rPr lang="en-US" altLang="ja-JP" sz="2000" dirty="0" smtClean="0">
                <a:solidFill>
                  <a:srgbClr val="000000"/>
                </a:solidFill>
                <a:latin typeface="Arial" pitchFamily="34" charset="0"/>
                <a:cs typeface="Arial" pitchFamily="34" charset="0"/>
              </a:rPr>
              <a:t>70.74</a:t>
            </a:r>
            <a:r>
              <a:rPr lang="ja-JP" altLang="en-US" sz="2000" dirty="0" smtClean="0">
                <a:solidFill>
                  <a:srgbClr val="000000"/>
                </a:solidFill>
                <a:latin typeface="Arial" pitchFamily="34" charset="0"/>
                <a:cs typeface="Arial" pitchFamily="34" charset="0"/>
              </a:rPr>
              <a:t>（</a:t>
            </a:r>
            <a:r>
              <a:rPr lang="en-US" altLang="ja-JP" sz="2000" dirty="0" smtClean="0">
                <a:solidFill>
                  <a:srgbClr val="000000"/>
                </a:solidFill>
                <a:latin typeface="Arial" pitchFamily="34" charset="0"/>
                <a:cs typeface="Arial" pitchFamily="34" charset="0"/>
              </a:rPr>
              <a:t>14%</a:t>
            </a:r>
            <a:r>
              <a:rPr lang="ja-JP" altLang="en-US" sz="2000" dirty="0" smtClean="0">
                <a:solidFill>
                  <a:srgbClr val="000000"/>
                </a:solidFill>
                <a:latin typeface="Times New Roman" pitchFamily="18" charset="0"/>
              </a:rPr>
              <a:t>向上）</a:t>
            </a:r>
            <a:endParaRPr lang="ja-JP" altLang="en-US" sz="2000" dirty="0">
              <a:solidFill>
                <a:srgbClr val="000000"/>
              </a:solidFill>
              <a:latin typeface="Times New Roman" pitchFamily="18" charset="0"/>
            </a:endParaRPr>
          </a:p>
        </p:txBody>
      </p:sp>
      <p:sp>
        <p:nvSpPr>
          <p:cNvPr id="28" name="正方形/長方形 27"/>
          <p:cNvSpPr/>
          <p:nvPr/>
        </p:nvSpPr>
        <p:spPr>
          <a:xfrm>
            <a:off x="4648200" y="5527070"/>
            <a:ext cx="4343400" cy="707886"/>
          </a:xfrm>
          <a:prstGeom prst="rect">
            <a:avLst/>
          </a:prstGeom>
        </p:spPr>
        <p:txBody>
          <a:bodyPr wrap="square">
            <a:spAutoFit/>
          </a:bodyPr>
          <a:lstStyle/>
          <a:p>
            <a:pPr marL="355600" lvl="1" indent="-355600">
              <a:spcBef>
                <a:spcPct val="0"/>
              </a:spcBef>
              <a:buClr>
                <a:srgbClr val="6969FF"/>
              </a:buClr>
              <a:buFont typeface="Wingdings" pitchFamily="2" charset="2"/>
              <a:buChar char="Ø"/>
            </a:pPr>
            <a:r>
              <a:rPr lang="ja-JP" altLang="en-US" sz="2000" dirty="0" smtClean="0">
                <a:solidFill>
                  <a:srgbClr val="000000"/>
                </a:solidFill>
                <a:latin typeface="Arial" pitchFamily="34" charset="0"/>
                <a:cs typeface="Arial" pitchFamily="34" charset="0"/>
              </a:rPr>
              <a:t>適合率：</a:t>
            </a:r>
            <a:r>
              <a:rPr lang="en-US" altLang="ja-JP" sz="2000" dirty="0" smtClean="0">
                <a:solidFill>
                  <a:srgbClr val="000000"/>
                </a:solidFill>
                <a:latin typeface="Arial" pitchFamily="34" charset="0"/>
                <a:cs typeface="Arial" pitchFamily="34" charset="0"/>
              </a:rPr>
              <a:t>22.53</a:t>
            </a:r>
            <a:r>
              <a:rPr lang="ja-JP" altLang="en-US" sz="2000" dirty="0" smtClean="0">
                <a:solidFill>
                  <a:srgbClr val="000000"/>
                </a:solidFill>
                <a:latin typeface="Arial" pitchFamily="34" charset="0"/>
                <a:cs typeface="Arial" pitchFamily="34" charset="0"/>
              </a:rPr>
              <a:t>→</a:t>
            </a:r>
            <a:r>
              <a:rPr lang="en-US" altLang="ja-JP" sz="2000" dirty="0" smtClean="0">
                <a:solidFill>
                  <a:srgbClr val="000000"/>
                </a:solidFill>
                <a:latin typeface="Arial" pitchFamily="34" charset="0"/>
                <a:cs typeface="Arial" pitchFamily="34" charset="0"/>
              </a:rPr>
              <a:t>31.31</a:t>
            </a:r>
            <a:r>
              <a:rPr lang="ja-JP" altLang="en-US" sz="2000" dirty="0" smtClean="0">
                <a:solidFill>
                  <a:srgbClr val="000000"/>
                </a:solidFill>
                <a:latin typeface="Arial" pitchFamily="34" charset="0"/>
                <a:cs typeface="Arial" pitchFamily="34" charset="0"/>
              </a:rPr>
              <a:t>（</a:t>
            </a:r>
            <a:r>
              <a:rPr lang="en-US" altLang="ja-JP" sz="2000" dirty="0" smtClean="0">
                <a:solidFill>
                  <a:srgbClr val="000000"/>
                </a:solidFill>
                <a:latin typeface="Arial" pitchFamily="34" charset="0"/>
                <a:cs typeface="Arial" pitchFamily="34" charset="0"/>
              </a:rPr>
              <a:t>39%</a:t>
            </a:r>
            <a:r>
              <a:rPr lang="ja-JP" altLang="en-US" sz="2000" dirty="0" smtClean="0">
                <a:solidFill>
                  <a:srgbClr val="000000"/>
                </a:solidFill>
                <a:latin typeface="Times New Roman" pitchFamily="18" charset="0"/>
              </a:rPr>
              <a:t>向上）</a:t>
            </a:r>
            <a:endParaRPr lang="en-US" altLang="ja-JP" sz="2000" dirty="0" smtClean="0">
              <a:solidFill>
                <a:srgbClr val="000000"/>
              </a:solidFill>
              <a:latin typeface="Times New Roman" pitchFamily="18" charset="0"/>
            </a:endParaRPr>
          </a:p>
          <a:p>
            <a:pPr marL="355600" lvl="1" indent="-355600">
              <a:spcBef>
                <a:spcPct val="0"/>
              </a:spcBef>
              <a:buClr>
                <a:srgbClr val="6969FF"/>
              </a:buClr>
              <a:buFont typeface="Wingdings" pitchFamily="2" charset="2"/>
              <a:buChar char="Ø"/>
            </a:pPr>
            <a:r>
              <a:rPr lang="ja-JP" altLang="en-US" sz="2000" dirty="0" smtClean="0">
                <a:solidFill>
                  <a:srgbClr val="000000"/>
                </a:solidFill>
                <a:latin typeface="Arial" pitchFamily="34" charset="0"/>
                <a:cs typeface="Arial" pitchFamily="34" charset="0"/>
              </a:rPr>
              <a:t>再現率：</a:t>
            </a:r>
            <a:r>
              <a:rPr lang="en-US" altLang="ja-JP" sz="2000" dirty="0" smtClean="0">
                <a:solidFill>
                  <a:srgbClr val="000000"/>
                </a:solidFill>
                <a:latin typeface="Arial" pitchFamily="34" charset="0"/>
                <a:cs typeface="Arial" pitchFamily="34" charset="0"/>
              </a:rPr>
              <a:t>61.80</a:t>
            </a:r>
            <a:r>
              <a:rPr lang="ja-JP" altLang="en-US" sz="2000" dirty="0" smtClean="0">
                <a:solidFill>
                  <a:srgbClr val="000000"/>
                </a:solidFill>
                <a:latin typeface="Arial" pitchFamily="34" charset="0"/>
                <a:cs typeface="Arial" pitchFamily="34" charset="0"/>
              </a:rPr>
              <a:t>→</a:t>
            </a:r>
            <a:r>
              <a:rPr lang="en-US" altLang="ja-JP" sz="2000" dirty="0" smtClean="0">
                <a:solidFill>
                  <a:srgbClr val="000000"/>
                </a:solidFill>
                <a:latin typeface="Arial" pitchFamily="34" charset="0"/>
                <a:cs typeface="Arial" pitchFamily="34" charset="0"/>
              </a:rPr>
              <a:t>70.74</a:t>
            </a:r>
            <a:r>
              <a:rPr lang="ja-JP" altLang="en-US" sz="2000" dirty="0" smtClean="0">
                <a:solidFill>
                  <a:srgbClr val="000000"/>
                </a:solidFill>
                <a:latin typeface="Arial" pitchFamily="34" charset="0"/>
                <a:cs typeface="Arial" pitchFamily="34" charset="0"/>
              </a:rPr>
              <a:t>（</a:t>
            </a:r>
            <a:r>
              <a:rPr lang="en-US" altLang="ja-JP" sz="2000" dirty="0" smtClean="0">
                <a:solidFill>
                  <a:srgbClr val="000000"/>
                </a:solidFill>
                <a:latin typeface="Arial" pitchFamily="34" charset="0"/>
                <a:cs typeface="Arial" pitchFamily="34" charset="0"/>
              </a:rPr>
              <a:t>14%</a:t>
            </a:r>
            <a:r>
              <a:rPr lang="ja-JP" altLang="en-US" sz="2000" dirty="0" smtClean="0">
                <a:solidFill>
                  <a:srgbClr val="000000"/>
                </a:solidFill>
                <a:latin typeface="Times New Roman" pitchFamily="18" charset="0"/>
              </a:rPr>
              <a:t>向上）</a:t>
            </a:r>
            <a:endParaRPr lang="ja-JP" altLang="en-US" sz="2000" dirty="0">
              <a:solidFill>
                <a:srgbClr val="000000"/>
              </a:solidFill>
              <a:latin typeface="Times New Roman" pitchFamily="18" charset="0"/>
            </a:endParaRPr>
          </a:p>
        </p:txBody>
      </p:sp>
    </p:spTree>
    <p:extLst>
      <p:ext uri="{BB962C8B-B14F-4D97-AF65-F5344CB8AC3E}">
        <p14:creationId xmlns:p14="http://schemas.microsoft.com/office/powerpoint/2010/main" val="373363384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iterate type="lt">
                                    <p:tmPct val="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iterate type="lt">
                                    <p:tmPct val="0"/>
                                  </p:iterate>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a:xfrm>
            <a:off x="784225" y="1785926"/>
            <a:ext cx="5781675" cy="1427174"/>
          </a:xfrm>
          <a:effectLst>
            <a:outerShdw blurRad="50800" dist="38100" dir="2700000" algn="tl" rotWithShape="0">
              <a:prstClr val="black">
                <a:alpha val="40000"/>
              </a:prstClr>
            </a:outerShdw>
          </a:effectLst>
        </p:spPr>
        <p:txBody>
          <a:bodyPr/>
          <a:lstStyle/>
          <a:p>
            <a:r>
              <a:rPr kumimoji="1" lang="ja-JP" altLang="en-US" smtClean="0"/>
              <a:t>最後に</a:t>
            </a:r>
            <a:endParaRPr kumimoji="1" lang="ja-JP" altLang="en-US" dirty="0"/>
          </a:p>
        </p:txBody>
      </p:sp>
      <p:sp>
        <p:nvSpPr>
          <p:cNvPr id="6" name="サブタイトル 5"/>
          <p:cNvSpPr>
            <a:spLocks noGrp="1"/>
          </p:cNvSpPr>
          <p:nvPr>
            <p:ph type="subTitle" idx="1"/>
          </p:nvPr>
        </p:nvSpPr>
        <p:spPr/>
        <p:txBody>
          <a:bodyPr/>
          <a:lstStyle/>
          <a:p>
            <a:endParaRPr kumimoji="1" lang="ja-JP" altLang="en-US"/>
          </a:p>
        </p:txBody>
      </p:sp>
      <p:sp>
        <p:nvSpPr>
          <p:cNvPr id="4" name="スライド番号プレースホルダ 3"/>
          <p:cNvSpPr>
            <a:spLocks noGrp="1"/>
          </p:cNvSpPr>
          <p:nvPr>
            <p:ph type="sldNum" sz="quarter" idx="4294967295"/>
          </p:nvPr>
        </p:nvSpPr>
        <p:spPr>
          <a:xfrm>
            <a:off x="8437563" y="6572250"/>
            <a:ext cx="706437" cy="285750"/>
          </a:xfrm>
        </p:spPr>
        <p:txBody>
          <a:bodyPr/>
          <a:lstStyle/>
          <a:p>
            <a:pPr>
              <a:defRPr/>
            </a:pPr>
            <a:fld id="{5D4AC92C-5207-4EC4-B15C-EE8DBEE15E65}" type="slidenum">
              <a:rPr lang="en-US" altLang="ja-JP" smtClean="0"/>
              <a:pPr>
                <a:defRPr/>
              </a:pPr>
              <a:t>33</a:t>
            </a:fld>
            <a:endParaRPr lang="en-US" altLang="ja-JP" dirty="0"/>
          </a:p>
        </p:txBody>
      </p:sp>
    </p:spTree>
    <p:extLst>
      <p:ext uri="{BB962C8B-B14F-4D97-AF65-F5344CB8AC3E}">
        <p14:creationId xmlns:p14="http://schemas.microsoft.com/office/powerpoint/2010/main" val="3439961843"/>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定例活動</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dirty="0" smtClean="0"/>
              <a:t>週</a:t>
            </a:r>
            <a:r>
              <a:rPr lang="en-US" altLang="ja-JP" dirty="0" smtClean="0"/>
              <a:t>1</a:t>
            </a:r>
            <a:r>
              <a:rPr lang="ja-JP" altLang="en-US" dirty="0" smtClean="0"/>
              <a:t>回の定例ミーティング</a:t>
            </a:r>
            <a:endParaRPr lang="en-US" altLang="ja-JP" dirty="0" smtClean="0"/>
          </a:p>
          <a:p>
            <a:pPr lvl="1"/>
            <a:r>
              <a:rPr lang="ja-JP" altLang="en-US" dirty="0" smtClean="0"/>
              <a:t>木曜</a:t>
            </a:r>
            <a:r>
              <a:rPr lang="en-US" altLang="ja-JP" dirty="0" smtClean="0"/>
              <a:t>13:30</a:t>
            </a:r>
            <a:r>
              <a:rPr lang="ja-JP" altLang="en-US" dirty="0" smtClean="0"/>
              <a:t>～</a:t>
            </a:r>
            <a:endParaRPr lang="en-US" altLang="ja-JP" dirty="0" smtClean="0"/>
          </a:p>
          <a:p>
            <a:pPr lvl="1"/>
            <a:r>
              <a:rPr lang="ja-JP" altLang="en-US" dirty="0" smtClean="0"/>
              <a:t>進捗報告，研究</a:t>
            </a:r>
            <a:r>
              <a:rPr lang="en-US" altLang="ja-JP" dirty="0" smtClean="0"/>
              <a:t>TODO</a:t>
            </a:r>
            <a:r>
              <a:rPr lang="ja-JP" altLang="en-US" dirty="0" err="1" smtClean="0"/>
              <a:t>，</a:t>
            </a:r>
            <a:r>
              <a:rPr lang="ja-JP" altLang="en-US" dirty="0" smtClean="0"/>
              <a:t>最新の研究動向</a:t>
            </a:r>
            <a:r>
              <a:rPr lang="en-US" altLang="ja-JP" dirty="0" smtClean="0"/>
              <a:t>…etc</a:t>
            </a:r>
          </a:p>
          <a:p>
            <a:r>
              <a:rPr lang="ja-JP" altLang="en-US" dirty="0" smtClean="0"/>
              <a:t>週</a:t>
            </a:r>
            <a:r>
              <a:rPr lang="en-US" altLang="ja-JP" dirty="0" smtClean="0"/>
              <a:t>1</a:t>
            </a:r>
            <a:r>
              <a:rPr lang="ja-JP" altLang="en-US" dirty="0" smtClean="0"/>
              <a:t>回の輪講</a:t>
            </a:r>
            <a:endParaRPr lang="en-US" altLang="ja-JP" dirty="0" smtClean="0"/>
          </a:p>
          <a:p>
            <a:pPr lvl="1"/>
            <a:r>
              <a:rPr lang="en-US" altLang="ja-JP" dirty="0" smtClean="0"/>
              <a:t>OSS</a:t>
            </a:r>
            <a:r>
              <a:rPr lang="ja-JP" altLang="en-US" dirty="0" smtClean="0"/>
              <a:t>の論文</a:t>
            </a:r>
            <a:endParaRPr lang="en-US" altLang="ja-JP" dirty="0" smtClean="0"/>
          </a:p>
          <a:p>
            <a:r>
              <a:rPr lang="ja-JP" altLang="en-US" dirty="0" smtClean="0"/>
              <a:t>成果発表</a:t>
            </a:r>
            <a:endParaRPr lang="en-US" altLang="ja-JP" dirty="0" smtClean="0"/>
          </a:p>
          <a:p>
            <a:pPr lvl="1">
              <a:tabLst>
                <a:tab pos="5646738" algn="l"/>
              </a:tabLst>
            </a:pPr>
            <a:r>
              <a:rPr lang="ja-JP" altLang="en-US" dirty="0" smtClean="0"/>
              <a:t>論文誌，国際会議，</a:t>
            </a:r>
            <a:endParaRPr lang="en-US" altLang="ja-JP" dirty="0" smtClean="0"/>
          </a:p>
          <a:p>
            <a:pPr lvl="1">
              <a:buNone/>
              <a:tabLst>
                <a:tab pos="5646738" algn="l"/>
              </a:tabLst>
            </a:pPr>
            <a:r>
              <a:rPr lang="ja-JP" altLang="en-US" dirty="0" smtClean="0"/>
              <a:t>　　各種国内研究会</a:t>
            </a:r>
            <a:endParaRPr lang="en-US" altLang="ja-JP" dirty="0" smtClean="0"/>
          </a:p>
          <a:p>
            <a:r>
              <a:rPr lang="ja-JP" altLang="en-US" dirty="0" smtClean="0"/>
              <a:t>お疲れ様宴会</a:t>
            </a:r>
            <a:endParaRPr lang="en-US" altLang="ja-JP" dirty="0" smtClean="0"/>
          </a:p>
          <a:p>
            <a:pPr lvl="1"/>
            <a:r>
              <a:rPr lang="ja-JP" altLang="en-US" dirty="0" smtClean="0"/>
              <a:t>論文を出した後，論文が採択された時に激しく開催</a:t>
            </a:r>
            <a:r>
              <a:rPr lang="en-US" altLang="ja-JP" dirty="0" smtClean="0"/>
              <a:t>!!</a:t>
            </a:r>
          </a:p>
          <a:p>
            <a:r>
              <a:rPr lang="ja-JP" altLang="en-US" dirty="0" smtClean="0"/>
              <a:t>合宿開催予定</a:t>
            </a:r>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34</a:t>
            </a:fld>
            <a:endParaRPr lang="en-US" altLang="ja-JP" dirty="0"/>
          </a:p>
        </p:txBody>
      </p:sp>
      <p:pic>
        <p:nvPicPr>
          <p:cNvPr id="6" name="Picture 2" descr="C:\Documents and Settings\akinori-i.SELAB\デスクトップ\CoCoIchi.jpg"/>
          <p:cNvPicPr>
            <a:picLocks noChangeAspect="1" noChangeArrowheads="1"/>
          </p:cNvPicPr>
          <p:nvPr/>
        </p:nvPicPr>
        <p:blipFill>
          <a:blip r:embed="rId3"/>
          <a:srcRect/>
          <a:stretch>
            <a:fillRect/>
          </a:stretch>
        </p:blipFill>
        <p:spPr bwMode="auto">
          <a:xfrm>
            <a:off x="4288028" y="2794989"/>
            <a:ext cx="2409440" cy="1804832"/>
          </a:xfrm>
          <a:prstGeom prst="rect">
            <a:avLst/>
          </a:prstGeom>
          <a:noFill/>
        </p:spPr>
      </p:pic>
      <p:pic>
        <p:nvPicPr>
          <p:cNvPr id="52228" name="Picture 4" descr="\\selandisk-t\disk1\mmraid_backup\HOME\shoji-f\DSCF7603.JPG"/>
          <p:cNvPicPr>
            <a:picLocks noChangeAspect="1" noChangeArrowheads="1"/>
          </p:cNvPicPr>
          <p:nvPr/>
        </p:nvPicPr>
        <p:blipFill>
          <a:blip r:embed="rId4" cstate="print"/>
          <a:srcRect/>
          <a:stretch>
            <a:fillRect/>
          </a:stretch>
        </p:blipFill>
        <p:spPr bwMode="auto">
          <a:xfrm>
            <a:off x="7122438" y="2785555"/>
            <a:ext cx="1337994" cy="1782362"/>
          </a:xfrm>
          <a:prstGeom prst="rect">
            <a:avLst/>
          </a:prstGeom>
          <a:noFill/>
        </p:spPr>
      </p:pic>
      <p:sp>
        <p:nvSpPr>
          <p:cNvPr id="11" name="テキスト ボックス 10"/>
          <p:cNvSpPr txBox="1"/>
          <p:nvPr/>
        </p:nvSpPr>
        <p:spPr>
          <a:xfrm>
            <a:off x="6881361" y="4751566"/>
            <a:ext cx="2010227" cy="261610"/>
          </a:xfrm>
          <a:prstGeom prst="rect">
            <a:avLst/>
          </a:prstGeom>
          <a:noFill/>
        </p:spPr>
        <p:txBody>
          <a:bodyPr wrap="square" rtlCol="0">
            <a:spAutoFit/>
          </a:bodyPr>
          <a:lstStyle/>
          <a:p>
            <a:pPr>
              <a:buNone/>
            </a:pPr>
            <a:r>
              <a:rPr kumimoji="1" lang="ja-JP" altLang="en-US" sz="1100" dirty="0" smtClean="0"/>
              <a:t>その横で地味に</a:t>
            </a:r>
            <a:r>
              <a:rPr kumimoji="1" lang="en-US" altLang="ja-JP" sz="1100" dirty="0" smtClean="0"/>
              <a:t>10</a:t>
            </a:r>
            <a:r>
              <a:rPr lang="ja-JP" altLang="en-US" sz="1100" dirty="0" smtClean="0"/>
              <a:t>辛に挑戦</a:t>
            </a:r>
            <a:endParaRPr kumimoji="1" lang="ja-JP" altLang="en-US" sz="1100" dirty="0"/>
          </a:p>
        </p:txBody>
      </p:sp>
      <p:sp>
        <p:nvSpPr>
          <p:cNvPr id="10" name="正方形/長方形 9"/>
          <p:cNvSpPr/>
          <p:nvPr/>
        </p:nvSpPr>
        <p:spPr bwMode="auto">
          <a:xfrm>
            <a:off x="4288028" y="4638200"/>
            <a:ext cx="2409440" cy="35434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buNone/>
            </a:pPr>
            <a:r>
              <a:rPr lang="ja-JP" altLang="en-US" sz="1400" dirty="0" smtClean="0">
                <a:ea typeface="ＭＳ Ｐゴシック" pitchFamily="50" charset="-128"/>
              </a:rPr>
              <a:t>国際会議投稿お疲れ様会</a:t>
            </a:r>
            <a:endParaRPr lang="en-US" altLang="ja-JP" sz="1400" dirty="0" smtClean="0">
              <a:ea typeface="ＭＳ Ｐゴシック" pitchFamily="50" charset="-128"/>
            </a:endParaRPr>
          </a:p>
          <a:p>
            <a:pPr algn="ctr">
              <a:buNone/>
            </a:pPr>
            <a:r>
              <a:rPr lang="ja-JP" altLang="en-US" sz="1400" dirty="0" smtClean="0">
                <a:ea typeface="ＭＳ Ｐゴシック" pitchFamily="50" charset="-128"/>
              </a:rPr>
              <a:t>（</a:t>
            </a:r>
            <a:r>
              <a:rPr lang="en-US" altLang="ja-JP" sz="1400" dirty="0" err="1" smtClean="0">
                <a:ea typeface="ＭＳ Ｐゴシック" pitchFamily="50" charset="-128"/>
              </a:rPr>
              <a:t>CoCo</a:t>
            </a:r>
            <a:r>
              <a:rPr lang="ja-JP" altLang="en-US" sz="1400" dirty="0" smtClean="0">
                <a:ea typeface="ＭＳ Ｐゴシック" pitchFamily="50" charset="-128"/>
              </a:rPr>
              <a:t>壱で全トッピング）</a:t>
            </a:r>
          </a:p>
          <a:p>
            <a:pPr marL="0" marR="0" indent="0" algn="ctr" defTabSz="914400" rtl="0" eaLnBrk="1" fontAlgn="base" latinLnBrk="0" hangingPunct="1">
              <a:lnSpc>
                <a:spcPct val="100000"/>
              </a:lnSpc>
              <a:spcBef>
                <a:spcPct val="20000"/>
              </a:spcBef>
              <a:spcAft>
                <a:spcPct val="0"/>
              </a:spcAft>
              <a:buClrTx/>
              <a:buSzTx/>
              <a:buNone/>
              <a:tabLst/>
            </a:pPr>
            <a:endParaRPr kumimoji="1" lang="ja-JP" altLang="en-US" sz="1400" b="0" i="0" u="none" strike="noStrike" cap="none" normalizeH="0" baseline="0" dirty="0" smtClean="0">
              <a:ln>
                <a:noFill/>
              </a:ln>
              <a:solidFill>
                <a:schemeClr val="tx1"/>
              </a:solidFill>
              <a:effectLst/>
              <a:ea typeface="ＭＳ Ｐゴシック" pitchFamily="50"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35</a:t>
            </a:fld>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昨年度の活動成果</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sz="1600" dirty="0" smtClean="0"/>
              <a:t>論文誌</a:t>
            </a:r>
            <a:endParaRPr lang="en-US" altLang="ja-JP" sz="1600" dirty="0" smtClean="0"/>
          </a:p>
          <a:p>
            <a:pPr lvl="1"/>
            <a:r>
              <a:rPr lang="ja-JP" altLang="en-US" sz="1600" dirty="0" smtClean="0"/>
              <a:t>まつ本 </a:t>
            </a:r>
            <a:r>
              <a:rPr lang="en-US" altLang="ja-JP" sz="1600" dirty="0" smtClean="0"/>
              <a:t>et al, `` OSS</a:t>
            </a:r>
            <a:r>
              <a:rPr lang="ja-JP" altLang="en-US" sz="1600" dirty="0" smtClean="0"/>
              <a:t>コミュニティにおけるオープンコラボレーションの理解</a:t>
            </a:r>
            <a:r>
              <a:rPr lang="en-US" altLang="ja-JP" sz="1600" dirty="0" smtClean="0"/>
              <a:t>‘’ </a:t>
            </a:r>
            <a:r>
              <a:rPr lang="ja-JP" altLang="en-US" sz="1600" dirty="0" smtClean="0"/>
              <a:t>情報社会学会学会誌</a:t>
            </a:r>
            <a:r>
              <a:rPr lang="en-US" altLang="ja-JP" sz="1600" dirty="0" smtClean="0"/>
              <a:t>, April 2009.</a:t>
            </a:r>
          </a:p>
          <a:p>
            <a:r>
              <a:rPr lang="ja-JP" altLang="en-US" sz="1600" dirty="0" smtClean="0"/>
              <a:t>国際会議</a:t>
            </a:r>
            <a:endParaRPr lang="en-US" altLang="ja-JP" sz="1800" dirty="0" smtClean="0"/>
          </a:p>
          <a:p>
            <a:pPr lvl="1"/>
            <a:r>
              <a:rPr lang="ja-JP" altLang="en-US" sz="1600" dirty="0" smtClean="0"/>
              <a:t>亀井 </a:t>
            </a:r>
            <a:r>
              <a:rPr lang="en-US" altLang="ja-JP" sz="1600" dirty="0" smtClean="0"/>
              <a:t>et al ``Analysis of Coordination between Developers and Users in the Apache Community‘’, OSS2008, September 2008.</a:t>
            </a:r>
          </a:p>
          <a:p>
            <a:pPr lvl="1"/>
            <a:r>
              <a:rPr lang="ja-JP" altLang="en-US" sz="1600" dirty="0" smtClean="0"/>
              <a:t>まつ本 </a:t>
            </a:r>
            <a:r>
              <a:rPr lang="en-US" altLang="ja-JP" sz="1600" dirty="0" smtClean="0"/>
              <a:t>et al ``A Comparison Study on the Coordination between Developers and Users in Foss Communities‘‘ STC 2008, May 2008.</a:t>
            </a:r>
          </a:p>
          <a:p>
            <a:r>
              <a:rPr lang="ja-JP" altLang="en-US" sz="1600" dirty="0" smtClean="0"/>
              <a:t>国内会議（査読付き）</a:t>
            </a:r>
            <a:endParaRPr lang="en-US" altLang="ja-JP" sz="1600" dirty="0" smtClean="0"/>
          </a:p>
          <a:p>
            <a:pPr lvl="1"/>
            <a:r>
              <a:rPr lang="ja-JP" altLang="en-US" sz="1600" dirty="0" smtClean="0"/>
              <a:t>大平 </a:t>
            </a:r>
            <a:r>
              <a:rPr lang="en-US" altLang="ja-JP" sz="1600" dirty="0" smtClean="0"/>
              <a:t>et al ``</a:t>
            </a:r>
            <a:r>
              <a:rPr lang="ja-JP" altLang="en-US" sz="1600" dirty="0" smtClean="0"/>
              <a:t>オープンメディアを活用した知識コミュニティのデザインに関する一考察</a:t>
            </a:r>
            <a:r>
              <a:rPr lang="en-US" altLang="ja-JP" sz="1600" dirty="0" smtClean="0"/>
              <a:t>,‘’ </a:t>
            </a:r>
            <a:r>
              <a:rPr lang="ja-JP" altLang="en-US" sz="1600" dirty="0" smtClean="0"/>
              <a:t>情報社会学会</a:t>
            </a:r>
            <a:r>
              <a:rPr lang="en-US" altLang="ja-JP" sz="1600" dirty="0" smtClean="0"/>
              <a:t>, November 2008.</a:t>
            </a:r>
          </a:p>
          <a:p>
            <a:pPr lvl="1"/>
            <a:r>
              <a:rPr lang="ja-JP" altLang="en-US" sz="1600" dirty="0" smtClean="0"/>
              <a:t>伊原 </a:t>
            </a:r>
            <a:r>
              <a:rPr lang="en-US" altLang="ja-JP" sz="1600" dirty="0" smtClean="0"/>
              <a:t>et al ``</a:t>
            </a:r>
            <a:r>
              <a:rPr lang="ja-JP" altLang="en-US" sz="1600" dirty="0" smtClean="0"/>
              <a:t>複数のサブコミュニティを有する</a:t>
            </a:r>
            <a:r>
              <a:rPr lang="en-US" altLang="ja-JP" sz="1600" dirty="0" smtClean="0"/>
              <a:t>OSS</a:t>
            </a:r>
            <a:r>
              <a:rPr lang="ja-JP" altLang="en-US" sz="1600" dirty="0" smtClean="0"/>
              <a:t>コミュニティを対象としたネットワーク分析</a:t>
            </a:r>
            <a:r>
              <a:rPr lang="en-US" altLang="ja-JP" sz="1600" dirty="0" smtClean="0"/>
              <a:t>,‘’DICOMO2008, July 2008.</a:t>
            </a:r>
            <a:endParaRPr lang="en-US" altLang="ja-JP" sz="1400"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36</a:t>
            </a:fld>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昨年度の活動成果</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sz="1600" dirty="0" smtClean="0"/>
              <a:t>国内会議（査読なし）</a:t>
            </a:r>
            <a:endParaRPr lang="en-US" altLang="ja-JP" sz="1600" dirty="0" smtClean="0"/>
          </a:p>
          <a:p>
            <a:pPr lvl="1"/>
            <a:r>
              <a:rPr lang="ja-JP" altLang="en-US" sz="1600" dirty="0" smtClean="0"/>
              <a:t>伊原 </a:t>
            </a:r>
            <a:r>
              <a:rPr lang="en-US" altLang="ja-JP" sz="1600" dirty="0" smtClean="0"/>
              <a:t>et al, ``</a:t>
            </a:r>
            <a:r>
              <a:rPr lang="ja-JP" altLang="en-US" sz="1600" dirty="0" smtClean="0"/>
              <a:t>障害管理システム利用時の修正遅延要因の分析</a:t>
            </a:r>
            <a:r>
              <a:rPr lang="en-US" altLang="ja-JP" sz="1600" dirty="0" smtClean="0"/>
              <a:t>,‘’ </a:t>
            </a:r>
            <a:r>
              <a:rPr lang="ja-JP" altLang="en-US" sz="1600" dirty="0" smtClean="0"/>
              <a:t>ソフトウェア信頼性研究会</a:t>
            </a:r>
            <a:r>
              <a:rPr lang="en-US" altLang="ja-JP" sz="1600" dirty="0" smtClean="0"/>
              <a:t>, March 2009.</a:t>
            </a:r>
          </a:p>
          <a:p>
            <a:pPr lvl="1"/>
            <a:r>
              <a:rPr lang="ja-JP" altLang="en-US" sz="1600" dirty="0" smtClean="0"/>
              <a:t>伊原 </a:t>
            </a:r>
            <a:r>
              <a:rPr lang="en-US" altLang="ja-JP" sz="1600" dirty="0" smtClean="0"/>
              <a:t>et al, ``OSS</a:t>
            </a:r>
            <a:r>
              <a:rPr lang="ja-JP" altLang="en-US" sz="1600" dirty="0" smtClean="0"/>
              <a:t>の障害修正における開発者ネットワークの分析</a:t>
            </a:r>
            <a:r>
              <a:rPr lang="en-US" altLang="ja-JP" sz="1600" dirty="0" smtClean="0"/>
              <a:t>,‘’ </a:t>
            </a:r>
            <a:r>
              <a:rPr lang="ja-JP" altLang="en-US" sz="1600" dirty="0" smtClean="0"/>
              <a:t>第</a:t>
            </a:r>
            <a:r>
              <a:rPr lang="en-US" altLang="ja-JP" sz="1600" dirty="0" smtClean="0"/>
              <a:t>5</a:t>
            </a:r>
            <a:r>
              <a:rPr lang="ja-JP" altLang="en-US" sz="1600" dirty="0" smtClean="0"/>
              <a:t>回ネットワーク生態学シンポジウム</a:t>
            </a:r>
            <a:r>
              <a:rPr lang="en-US" altLang="ja-JP" sz="1600" dirty="0" smtClean="0"/>
              <a:t>, March 2009. (</a:t>
            </a:r>
            <a:r>
              <a:rPr lang="ja-JP" altLang="en-US" sz="1600" dirty="0" smtClean="0"/>
              <a:t>沖縄県</a:t>
            </a:r>
            <a:r>
              <a:rPr lang="en-US" altLang="ja-JP" sz="1600" dirty="0" smtClean="0"/>
              <a:t>) </a:t>
            </a:r>
          </a:p>
          <a:p>
            <a:pPr lvl="1"/>
            <a:r>
              <a:rPr lang="ja-JP" altLang="en-US" sz="1600" dirty="0" smtClean="0"/>
              <a:t>大平 </a:t>
            </a:r>
            <a:r>
              <a:rPr lang="en-US" altLang="ja-JP" sz="1600" dirty="0" smtClean="0"/>
              <a:t>et al,</a:t>
            </a:r>
            <a:r>
              <a:rPr lang="ja-JP" altLang="en-US" sz="1600" dirty="0" smtClean="0"/>
              <a:t> </a:t>
            </a:r>
            <a:r>
              <a:rPr lang="en-US" altLang="ja-JP" sz="1600" dirty="0" smtClean="0"/>
              <a:t>``</a:t>
            </a:r>
            <a:r>
              <a:rPr lang="ja-JP" altLang="en-US" sz="1600" dirty="0" smtClean="0"/>
              <a:t>コミュニティ媒介性</a:t>
            </a:r>
            <a:r>
              <a:rPr lang="en-US" altLang="ja-JP" sz="1600" dirty="0" smtClean="0"/>
              <a:t>: OSS</a:t>
            </a:r>
            <a:r>
              <a:rPr lang="ja-JP" altLang="en-US" sz="1600" dirty="0" smtClean="0"/>
              <a:t>開発における協調作業への媒介度を評価する指標</a:t>
            </a:r>
            <a:r>
              <a:rPr lang="en-US" altLang="ja-JP" sz="1600" dirty="0" smtClean="0"/>
              <a:t>,‘‘ </a:t>
            </a:r>
            <a:r>
              <a:rPr lang="ja-JP" altLang="en-US" sz="1600" dirty="0" smtClean="0"/>
              <a:t>第</a:t>
            </a:r>
            <a:r>
              <a:rPr lang="en-US" altLang="ja-JP" sz="1600" dirty="0" smtClean="0"/>
              <a:t>5</a:t>
            </a:r>
            <a:r>
              <a:rPr lang="ja-JP" altLang="en-US" sz="1600" dirty="0" smtClean="0"/>
              <a:t>回ネットワーク生態学シンポジウム</a:t>
            </a:r>
            <a:r>
              <a:rPr lang="en-US" altLang="ja-JP" sz="1600" dirty="0" smtClean="0"/>
              <a:t>, March 2009. (</a:t>
            </a:r>
            <a:r>
              <a:rPr lang="ja-JP" altLang="en-US" sz="1600" dirty="0" smtClean="0"/>
              <a:t>沖縄県</a:t>
            </a:r>
            <a:r>
              <a:rPr lang="en-US" altLang="ja-JP" sz="1600" dirty="0" smtClean="0"/>
              <a:t>)</a:t>
            </a:r>
          </a:p>
          <a:p>
            <a:pPr lvl="1"/>
            <a:r>
              <a:rPr lang="ja-JP" altLang="en-US" sz="1600" dirty="0" smtClean="0"/>
              <a:t>伊原 </a:t>
            </a:r>
            <a:r>
              <a:rPr lang="en-US" altLang="ja-JP" sz="1600" dirty="0" smtClean="0"/>
              <a:t>et al, ``OSS</a:t>
            </a:r>
            <a:r>
              <a:rPr lang="ja-JP" altLang="en-US" sz="1600" dirty="0" smtClean="0"/>
              <a:t>プロジェクトにおける障害に関する情報共有の分析</a:t>
            </a:r>
            <a:r>
              <a:rPr lang="en-US" altLang="ja-JP" sz="1600" dirty="0" smtClean="0"/>
              <a:t>,‘’ </a:t>
            </a:r>
            <a:r>
              <a:rPr lang="ja-JP" altLang="en-US" sz="1600" dirty="0" smtClean="0"/>
              <a:t>平成</a:t>
            </a:r>
            <a:r>
              <a:rPr lang="en-US" altLang="ja-JP" sz="1600" dirty="0" smtClean="0"/>
              <a:t>20</a:t>
            </a:r>
            <a:r>
              <a:rPr lang="ja-JP" altLang="en-US" sz="1600" dirty="0" smtClean="0"/>
              <a:t>年度 情報処理学会関西</a:t>
            </a:r>
            <a:r>
              <a:rPr lang="ja-JP" altLang="en-US" sz="1600" dirty="0" err="1" smtClean="0"/>
              <a:t>支部支部</a:t>
            </a:r>
            <a:r>
              <a:rPr lang="ja-JP" altLang="en-US" sz="1600" dirty="0" smtClean="0"/>
              <a:t>大会</a:t>
            </a:r>
            <a:r>
              <a:rPr lang="en-US" altLang="ja-JP" sz="1600" dirty="0" smtClean="0"/>
              <a:t>, October 2008. (</a:t>
            </a:r>
            <a:r>
              <a:rPr lang="ja-JP" altLang="en-US" sz="1600" dirty="0" smtClean="0"/>
              <a:t>京都府</a:t>
            </a:r>
            <a:r>
              <a:rPr lang="en-US" altLang="ja-JP" sz="1600" dirty="0" smtClean="0"/>
              <a:t>)</a:t>
            </a:r>
          </a:p>
          <a:p>
            <a:r>
              <a:rPr lang="ja-JP" altLang="en-US" sz="1600" dirty="0" smtClean="0"/>
              <a:t>表彰・受賞</a:t>
            </a:r>
            <a:endParaRPr lang="en-US" altLang="ja-JP" sz="1600" dirty="0" smtClean="0"/>
          </a:p>
          <a:p>
            <a:pPr lvl="1"/>
            <a:r>
              <a:rPr lang="en-US" altLang="ja-JP" sz="1600" dirty="0" smtClean="0"/>
              <a:t> (</a:t>
            </a:r>
            <a:r>
              <a:rPr lang="ja-JP" altLang="en-US" sz="1600" dirty="0" smtClean="0"/>
              <a:t>学生奨励賞</a:t>
            </a:r>
            <a:r>
              <a:rPr lang="en-US" altLang="ja-JP" sz="1600" dirty="0" smtClean="0"/>
              <a:t>), </a:t>
            </a:r>
            <a:r>
              <a:rPr lang="ja-JP" altLang="en-US" sz="1600" dirty="0" smtClean="0"/>
              <a:t>伊原 </a:t>
            </a:r>
            <a:r>
              <a:rPr lang="en-US" altLang="ja-JP" sz="1600" dirty="0" smtClean="0"/>
              <a:t>et al, ``OSS</a:t>
            </a:r>
            <a:r>
              <a:rPr lang="ja-JP" altLang="en-US" sz="1600" dirty="0" smtClean="0"/>
              <a:t>プロジェクトにおける障害に関する情報共有の分析</a:t>
            </a:r>
            <a:r>
              <a:rPr lang="en-US" altLang="ja-JP" sz="1600" dirty="0" smtClean="0"/>
              <a:t>,‘’ </a:t>
            </a:r>
            <a:r>
              <a:rPr lang="ja-JP" altLang="en-US" sz="1600" dirty="0" smtClean="0"/>
              <a:t>平成</a:t>
            </a:r>
            <a:r>
              <a:rPr lang="en-US" altLang="ja-JP" sz="1600" dirty="0" smtClean="0"/>
              <a:t>20</a:t>
            </a:r>
            <a:r>
              <a:rPr lang="ja-JP" altLang="en-US" sz="1600" dirty="0" smtClean="0"/>
              <a:t>年度 情報処理学会関西</a:t>
            </a:r>
            <a:r>
              <a:rPr lang="ja-JP" altLang="en-US" sz="1600" dirty="0" err="1" smtClean="0"/>
              <a:t>支部支部</a:t>
            </a:r>
            <a:r>
              <a:rPr lang="ja-JP" altLang="en-US" sz="1600" dirty="0" smtClean="0"/>
              <a:t>大会</a:t>
            </a:r>
            <a:r>
              <a:rPr lang="en-US" altLang="ja-JP" sz="1600" dirty="0" smtClean="0"/>
              <a:t>, October 2008.</a:t>
            </a:r>
          </a:p>
          <a:p>
            <a:pPr lvl="1"/>
            <a:r>
              <a:rPr lang="en-US" altLang="ja-JP" sz="1600" dirty="0" smtClean="0"/>
              <a:t>(</a:t>
            </a:r>
            <a:r>
              <a:rPr lang="ja-JP" altLang="en-US" sz="1600" dirty="0" smtClean="0"/>
              <a:t>優秀プレゼンテーション賞</a:t>
            </a:r>
            <a:r>
              <a:rPr lang="en-US" altLang="ja-JP" sz="1600" dirty="0" smtClean="0"/>
              <a:t>)</a:t>
            </a:r>
            <a:r>
              <a:rPr lang="ja-JP" altLang="en-US" sz="1600" dirty="0" smtClean="0"/>
              <a:t>伊原</a:t>
            </a:r>
            <a:r>
              <a:rPr lang="en-US" altLang="ja-JP" sz="1600" dirty="0" smtClean="0"/>
              <a:t>, ``</a:t>
            </a:r>
            <a:r>
              <a:rPr lang="ja-JP" altLang="en-US" sz="1600" dirty="0" smtClean="0"/>
              <a:t>複数のサブコミュニティを有する</a:t>
            </a:r>
            <a:r>
              <a:rPr lang="en-US" altLang="ja-JP" sz="1600" dirty="0" smtClean="0"/>
              <a:t>OSS</a:t>
            </a:r>
            <a:r>
              <a:rPr lang="ja-JP" altLang="en-US" sz="1600" dirty="0" smtClean="0"/>
              <a:t>コミュニティを対象としたネットワーク分析</a:t>
            </a:r>
            <a:r>
              <a:rPr lang="en-US" altLang="ja-JP" sz="1600" dirty="0" smtClean="0"/>
              <a:t>,'' </a:t>
            </a:r>
            <a:r>
              <a:rPr lang="ja-JP" altLang="en-US" sz="1600" dirty="0" smtClean="0"/>
              <a:t>マルチメディア，分散，協調とモバイル </a:t>
            </a:r>
            <a:r>
              <a:rPr lang="en-US" altLang="ja-JP" sz="1600" dirty="0" smtClean="0"/>
              <a:t>(DICOMO2008) </a:t>
            </a:r>
            <a:r>
              <a:rPr lang="ja-JP" altLang="en-US" sz="1600" dirty="0" smtClean="0"/>
              <a:t>シンポジウム</a:t>
            </a:r>
            <a:r>
              <a:rPr lang="en-US" altLang="ja-JP" sz="1600" dirty="0" smtClean="0"/>
              <a:t>, pp.297--303, July 2008. </a:t>
            </a:r>
          </a:p>
          <a:p>
            <a:pPr lvl="1"/>
            <a:r>
              <a:rPr lang="en-US" altLang="ja-JP" sz="1600" dirty="0" smtClean="0"/>
              <a:t> [3]  </a:t>
            </a:r>
            <a:r>
              <a:rPr lang="ja-JP" altLang="en-US" sz="1600" dirty="0" smtClean="0"/>
              <a:t>伊原 彰紀</a:t>
            </a:r>
            <a:r>
              <a:rPr lang="en-US" altLang="ja-JP" sz="1600" dirty="0" smtClean="0"/>
              <a:t>, </a:t>
            </a:r>
            <a:r>
              <a:rPr lang="ja-JP" altLang="en-US" sz="1600" dirty="0" smtClean="0"/>
              <a:t>大平 雅雄</a:t>
            </a:r>
            <a:r>
              <a:rPr lang="en-US" altLang="ja-JP" sz="1600" dirty="0" smtClean="0"/>
              <a:t>, </a:t>
            </a:r>
            <a:r>
              <a:rPr lang="ja-JP" altLang="en-US" sz="1600" dirty="0" smtClean="0"/>
              <a:t>まつ本 真佑</a:t>
            </a:r>
            <a:r>
              <a:rPr lang="en-US" altLang="ja-JP" sz="1600" dirty="0" smtClean="0"/>
              <a:t>, </a:t>
            </a:r>
            <a:r>
              <a:rPr lang="ja-JP" altLang="en-US" sz="1600" dirty="0" smtClean="0"/>
              <a:t>亀井 靖高</a:t>
            </a:r>
            <a:r>
              <a:rPr lang="en-US" altLang="ja-JP" sz="1600" dirty="0" smtClean="0"/>
              <a:t>, </a:t>
            </a:r>
            <a:r>
              <a:rPr lang="ja-JP" altLang="en-US" sz="1600" dirty="0" smtClean="0"/>
              <a:t>松本 健一</a:t>
            </a:r>
            <a:r>
              <a:rPr lang="en-US" altLang="ja-JP" sz="1600" dirty="0" smtClean="0"/>
              <a:t>, ``</a:t>
            </a:r>
            <a:r>
              <a:rPr lang="ja-JP" altLang="en-US" sz="1600" dirty="0" smtClean="0"/>
              <a:t>複数のサブコミュニティを有する</a:t>
            </a:r>
            <a:r>
              <a:rPr lang="en-US" altLang="ja-JP" sz="1600" dirty="0" smtClean="0"/>
              <a:t>OSS</a:t>
            </a:r>
            <a:r>
              <a:rPr lang="ja-JP" altLang="en-US" sz="1600" dirty="0" smtClean="0"/>
              <a:t>コミュニティを対象としたネットワーク分析</a:t>
            </a:r>
            <a:r>
              <a:rPr lang="en-US" altLang="ja-JP" sz="1600" dirty="0" smtClean="0"/>
              <a:t>,'' </a:t>
            </a:r>
            <a:r>
              <a:rPr lang="ja-JP" altLang="en-US" sz="1600" dirty="0" smtClean="0"/>
              <a:t>マルチメディア，分散，協調とモバイル </a:t>
            </a:r>
            <a:r>
              <a:rPr lang="en-US" altLang="ja-JP" sz="1600" dirty="0" smtClean="0"/>
              <a:t>(DICOMO2008) </a:t>
            </a:r>
            <a:r>
              <a:rPr lang="ja-JP" altLang="en-US" sz="1600" dirty="0" smtClean="0"/>
              <a:t>シンポジウム</a:t>
            </a:r>
            <a:r>
              <a:rPr lang="en-US" altLang="ja-JP" sz="1600" dirty="0" smtClean="0"/>
              <a:t>, pp.297--303, July 2008. (</a:t>
            </a:r>
            <a:r>
              <a:rPr lang="ja-JP" altLang="en-US" sz="1600" dirty="0" smtClean="0"/>
              <a:t>優秀論文</a:t>
            </a:r>
            <a:r>
              <a:rPr lang="en-US" altLang="ja-JP" sz="1600" dirty="0" smtClean="0"/>
              <a:t>)</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37</a:t>
            </a:fld>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昨年度の活動</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38</a:t>
            </a:fld>
            <a:endParaRPr lang="en-US" altLang="ja-JP" dirty="0"/>
          </a:p>
        </p:txBody>
      </p:sp>
      <p:grpSp>
        <p:nvGrpSpPr>
          <p:cNvPr id="4" name="グループ化 14"/>
          <p:cNvGrpSpPr/>
          <p:nvPr/>
        </p:nvGrpSpPr>
        <p:grpSpPr>
          <a:xfrm>
            <a:off x="2214546" y="2847599"/>
            <a:ext cx="4714909" cy="3653235"/>
            <a:chOff x="0" y="0"/>
            <a:chExt cx="9144000" cy="7085011"/>
          </a:xfrm>
        </p:grpSpPr>
        <p:pic>
          <p:nvPicPr>
            <p:cNvPr id="6" name="Picture 2" descr="C:\Documents and Settings\akinori-i\デスクトップ\aaa.bmp"/>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8" name="テキスト ボックス 3"/>
            <p:cNvSpPr txBox="1">
              <a:spLocks noChangeArrowheads="1"/>
            </p:cNvSpPr>
            <p:nvPr/>
          </p:nvSpPr>
          <p:spPr bwMode="auto">
            <a:xfrm>
              <a:off x="4714874" y="0"/>
              <a:ext cx="2062163" cy="596897"/>
            </a:xfrm>
            <a:prstGeom prst="rect">
              <a:avLst/>
            </a:prstGeom>
            <a:noFill/>
            <a:ln w="9525">
              <a:noFill/>
              <a:miter lim="800000"/>
              <a:headEnd/>
              <a:tailEnd/>
            </a:ln>
          </p:spPr>
          <p:txBody>
            <a:bodyPr>
              <a:spAutoFit/>
            </a:bodyPr>
            <a:lstStyle/>
            <a:p>
              <a:pPr>
                <a:buNone/>
              </a:pPr>
              <a:r>
                <a:rPr lang="en-US" altLang="ja-JP" sz="1400" b="1" dirty="0">
                  <a:latin typeface="Calibri" pitchFamily="34" charset="0"/>
                </a:rPr>
                <a:t>bug</a:t>
              </a:r>
              <a:endParaRPr lang="ja-JP" altLang="en-US" sz="1400" b="1" dirty="0">
                <a:latin typeface="Calibri" pitchFamily="34" charset="0"/>
              </a:endParaRPr>
            </a:p>
          </p:txBody>
        </p:sp>
        <p:sp>
          <p:nvSpPr>
            <p:cNvPr id="9" name="テキスト ボックス 4"/>
            <p:cNvSpPr txBox="1">
              <a:spLocks noChangeArrowheads="1"/>
            </p:cNvSpPr>
            <p:nvPr/>
          </p:nvSpPr>
          <p:spPr bwMode="auto">
            <a:xfrm>
              <a:off x="6095999" y="1308104"/>
              <a:ext cx="2893435" cy="596896"/>
            </a:xfrm>
            <a:prstGeom prst="rect">
              <a:avLst/>
            </a:prstGeom>
            <a:noFill/>
            <a:ln w="9525">
              <a:noFill/>
              <a:miter lim="800000"/>
              <a:headEnd/>
              <a:tailEnd/>
            </a:ln>
          </p:spPr>
          <p:txBody>
            <a:bodyPr wrap="square">
              <a:spAutoFit/>
            </a:bodyPr>
            <a:lstStyle/>
            <a:p>
              <a:pPr>
                <a:buNone/>
              </a:pPr>
              <a:r>
                <a:rPr lang="en-US" altLang="ja-JP" sz="1400" b="1" dirty="0">
                  <a:latin typeface="Calibri" pitchFamily="34" charset="0"/>
                </a:rPr>
                <a:t>P(user</a:t>
              </a:r>
              <a:r>
                <a:rPr lang="ja-JP" altLang="en-US" sz="1400" b="1" dirty="0">
                  <a:latin typeface="Calibri" pitchFamily="34" charset="0"/>
                </a:rPr>
                <a:t>∧</a:t>
              </a:r>
              <a:r>
                <a:rPr lang="en-US" altLang="ja-JP" sz="1400" b="1" dirty="0">
                  <a:latin typeface="Calibri" pitchFamily="34" charset="0"/>
                </a:rPr>
                <a:t>bug)</a:t>
              </a:r>
            </a:p>
          </p:txBody>
        </p:sp>
        <p:sp>
          <p:nvSpPr>
            <p:cNvPr id="10" name="テキスト ボックス 5"/>
            <p:cNvSpPr txBox="1">
              <a:spLocks noChangeArrowheads="1"/>
            </p:cNvSpPr>
            <p:nvPr/>
          </p:nvSpPr>
          <p:spPr bwMode="auto">
            <a:xfrm>
              <a:off x="8143875" y="6488114"/>
              <a:ext cx="1000125" cy="596897"/>
            </a:xfrm>
            <a:prstGeom prst="rect">
              <a:avLst/>
            </a:prstGeom>
            <a:noFill/>
            <a:ln w="9525">
              <a:noFill/>
              <a:miter lim="800000"/>
              <a:headEnd/>
              <a:tailEnd/>
            </a:ln>
          </p:spPr>
          <p:txBody>
            <a:bodyPr>
              <a:spAutoFit/>
            </a:bodyPr>
            <a:lstStyle/>
            <a:p>
              <a:pPr>
                <a:buNone/>
              </a:pPr>
              <a:r>
                <a:rPr lang="en-US" altLang="ja-JP" sz="1400" b="1" dirty="0">
                  <a:latin typeface="Calibri" pitchFamily="34" charset="0"/>
                </a:rPr>
                <a:t>user</a:t>
              </a:r>
            </a:p>
          </p:txBody>
        </p:sp>
        <p:sp>
          <p:nvSpPr>
            <p:cNvPr id="11" name="テキスト ボックス 6"/>
            <p:cNvSpPr txBox="1">
              <a:spLocks noChangeArrowheads="1"/>
            </p:cNvSpPr>
            <p:nvPr/>
          </p:nvSpPr>
          <p:spPr bwMode="auto">
            <a:xfrm>
              <a:off x="0" y="6488114"/>
              <a:ext cx="1000125" cy="596897"/>
            </a:xfrm>
            <a:prstGeom prst="rect">
              <a:avLst/>
            </a:prstGeom>
            <a:noFill/>
            <a:ln w="9525">
              <a:noFill/>
              <a:miter lim="800000"/>
              <a:headEnd/>
              <a:tailEnd/>
            </a:ln>
          </p:spPr>
          <p:txBody>
            <a:bodyPr>
              <a:spAutoFit/>
            </a:bodyPr>
            <a:lstStyle/>
            <a:p>
              <a:pPr>
                <a:buNone/>
              </a:pPr>
              <a:r>
                <a:rPr lang="en-US" altLang="ja-JP" sz="1400" b="1" dirty="0">
                  <a:latin typeface="Calibri" pitchFamily="34" charset="0"/>
                </a:rPr>
                <a:t>dev</a:t>
              </a:r>
            </a:p>
          </p:txBody>
        </p:sp>
        <p:sp>
          <p:nvSpPr>
            <p:cNvPr id="12" name="テキスト ボックス 7"/>
            <p:cNvSpPr txBox="1">
              <a:spLocks noChangeArrowheads="1"/>
            </p:cNvSpPr>
            <p:nvPr/>
          </p:nvSpPr>
          <p:spPr bwMode="auto">
            <a:xfrm>
              <a:off x="3505718" y="6488114"/>
              <a:ext cx="2523259" cy="596897"/>
            </a:xfrm>
            <a:prstGeom prst="rect">
              <a:avLst/>
            </a:prstGeom>
            <a:noFill/>
            <a:ln w="9525">
              <a:noFill/>
              <a:miter lim="800000"/>
              <a:headEnd/>
              <a:tailEnd/>
            </a:ln>
          </p:spPr>
          <p:txBody>
            <a:bodyPr wrap="square">
              <a:spAutoFit/>
            </a:bodyPr>
            <a:lstStyle/>
            <a:p>
              <a:pPr>
                <a:buNone/>
              </a:pPr>
              <a:r>
                <a:rPr lang="en-US" altLang="ja-JP" sz="1400" b="1" dirty="0">
                  <a:latin typeface="Calibri" pitchFamily="34" charset="0"/>
                </a:rPr>
                <a:t>P(dev</a:t>
              </a:r>
              <a:r>
                <a:rPr lang="ja-JP" altLang="en-US" sz="1400" b="1" dirty="0">
                  <a:latin typeface="Calibri" pitchFamily="34" charset="0"/>
                </a:rPr>
                <a:t>∧</a:t>
              </a:r>
              <a:r>
                <a:rPr lang="en-US" altLang="ja-JP" sz="1400" b="1" dirty="0">
                  <a:latin typeface="Calibri" pitchFamily="34" charset="0"/>
                </a:rPr>
                <a:t>user)</a:t>
              </a:r>
            </a:p>
          </p:txBody>
        </p:sp>
        <p:sp>
          <p:nvSpPr>
            <p:cNvPr id="13" name="テキスト ボックス 8"/>
            <p:cNvSpPr txBox="1">
              <a:spLocks noChangeArrowheads="1"/>
            </p:cNvSpPr>
            <p:nvPr/>
          </p:nvSpPr>
          <p:spPr bwMode="auto">
            <a:xfrm>
              <a:off x="552017" y="1350819"/>
              <a:ext cx="2357437" cy="596896"/>
            </a:xfrm>
            <a:prstGeom prst="rect">
              <a:avLst/>
            </a:prstGeom>
            <a:noFill/>
            <a:ln w="9525">
              <a:noFill/>
              <a:miter lim="800000"/>
              <a:headEnd/>
              <a:tailEnd/>
            </a:ln>
          </p:spPr>
          <p:txBody>
            <a:bodyPr wrap="square">
              <a:spAutoFit/>
            </a:bodyPr>
            <a:lstStyle/>
            <a:p>
              <a:pPr>
                <a:buNone/>
              </a:pPr>
              <a:r>
                <a:rPr lang="en-US" altLang="ja-JP" sz="1400" b="1" dirty="0">
                  <a:latin typeface="Calibri" pitchFamily="34" charset="0"/>
                </a:rPr>
                <a:t>P(dev</a:t>
              </a:r>
              <a:r>
                <a:rPr lang="ja-JP" altLang="en-US" sz="1400" b="1" dirty="0">
                  <a:latin typeface="Calibri" pitchFamily="34" charset="0"/>
                </a:rPr>
                <a:t>∧</a:t>
              </a:r>
              <a:r>
                <a:rPr lang="en-US" altLang="ja-JP" sz="1400" b="1" dirty="0">
                  <a:latin typeface="Calibri" pitchFamily="34" charset="0"/>
                </a:rPr>
                <a:t>bug)</a:t>
              </a:r>
            </a:p>
          </p:txBody>
        </p:sp>
        <p:sp>
          <p:nvSpPr>
            <p:cNvPr id="14" name="テキスト ボックス 9"/>
            <p:cNvSpPr txBox="1">
              <a:spLocks noChangeArrowheads="1"/>
            </p:cNvSpPr>
            <p:nvPr/>
          </p:nvSpPr>
          <p:spPr bwMode="auto">
            <a:xfrm>
              <a:off x="2770909" y="2924081"/>
              <a:ext cx="3636816" cy="596896"/>
            </a:xfrm>
            <a:prstGeom prst="rect">
              <a:avLst/>
            </a:prstGeom>
            <a:solidFill>
              <a:schemeClr val="bg1">
                <a:alpha val="65097"/>
              </a:schemeClr>
            </a:solidFill>
            <a:ln w="9525">
              <a:noFill/>
              <a:miter lim="800000"/>
              <a:headEnd/>
              <a:tailEnd/>
            </a:ln>
          </p:spPr>
          <p:txBody>
            <a:bodyPr wrap="square">
              <a:spAutoFit/>
            </a:bodyPr>
            <a:lstStyle/>
            <a:p>
              <a:pPr>
                <a:buNone/>
              </a:pPr>
              <a:r>
                <a:rPr lang="en-US" altLang="ja-JP" sz="1400" b="1" dirty="0">
                  <a:latin typeface="Calibri" pitchFamily="34" charset="0"/>
                </a:rPr>
                <a:t>P(dev</a:t>
              </a:r>
              <a:r>
                <a:rPr lang="ja-JP" altLang="en-US" sz="1400" b="1" dirty="0">
                  <a:latin typeface="Calibri" pitchFamily="34" charset="0"/>
                </a:rPr>
                <a:t>∧</a:t>
              </a:r>
              <a:r>
                <a:rPr lang="en-US" altLang="ja-JP" sz="1400" b="1" dirty="0">
                  <a:latin typeface="Calibri" pitchFamily="34" charset="0"/>
                </a:rPr>
                <a:t>user</a:t>
              </a:r>
              <a:r>
                <a:rPr lang="ja-JP" altLang="en-US" sz="1400" b="1" dirty="0">
                  <a:latin typeface="Calibri" pitchFamily="34" charset="0"/>
                </a:rPr>
                <a:t> ∧ </a:t>
              </a:r>
              <a:r>
                <a:rPr lang="en-US" altLang="ja-JP" sz="1400" b="1" dirty="0">
                  <a:latin typeface="Calibri" pitchFamily="34" charset="0"/>
                </a:rPr>
                <a:t>bug)</a:t>
              </a:r>
            </a:p>
          </p:txBody>
        </p: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pPr marL="342900" lvl="1" indent="-342900">
              <a:buFont typeface="Wingdings" pitchFamily="2" charset="2"/>
              <a:buChar char="n"/>
            </a:pPr>
            <a:r>
              <a:rPr lang="ja-JP" altLang="en-US" sz="2800" dirty="0" smtClean="0"/>
              <a:t>バグの滞留時間遅延要因の分析（伊原）</a:t>
            </a:r>
            <a:endParaRPr lang="en-US" altLang="ja-JP" sz="2800" dirty="0" smtClean="0"/>
          </a:p>
          <a:p>
            <a:pPr marL="742950" lvl="2" indent="-342900">
              <a:buFont typeface="Wingdings" pitchFamily="2" charset="2"/>
              <a:buChar char="Ø"/>
            </a:pPr>
            <a:r>
              <a:rPr lang="ja-JP" altLang="en-US" sz="2400" dirty="0" smtClean="0"/>
              <a:t>滞留時間を</a:t>
            </a:r>
            <a:r>
              <a:rPr lang="ja-JP" altLang="en-US" sz="2400" dirty="0" smtClean="0">
                <a:solidFill>
                  <a:srgbClr val="FF0000"/>
                </a:solidFill>
              </a:rPr>
              <a:t>未対応時間</a:t>
            </a:r>
            <a:r>
              <a:rPr lang="ja-JP" altLang="en-US" sz="2400" dirty="0" smtClean="0"/>
              <a:t>と</a:t>
            </a:r>
            <a:r>
              <a:rPr lang="ja-JP" altLang="en-US" sz="2400" dirty="0" smtClean="0">
                <a:solidFill>
                  <a:srgbClr val="FF0000"/>
                </a:solidFill>
              </a:rPr>
              <a:t>修正時間</a:t>
            </a:r>
            <a:r>
              <a:rPr lang="ja-JP" altLang="en-US" sz="2400" dirty="0" smtClean="0"/>
              <a:t>に分けることでバグの修正に要する分析を詳細にできる</a:t>
            </a:r>
            <a:endParaRPr lang="en-US" altLang="ja-JP" sz="2400" dirty="0" smtClean="0"/>
          </a:p>
          <a:p>
            <a:pPr marL="742950" lvl="2" indent="-342900">
              <a:buFont typeface="Wingdings" pitchFamily="2" charset="2"/>
              <a:buChar char="Ø"/>
            </a:pPr>
            <a:endParaRPr lang="en-US" altLang="ja-JP" dirty="0" smtClean="0"/>
          </a:p>
          <a:p>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39</a:t>
            </a:fld>
            <a:endParaRPr lang="en-US" altLang="ja-JP" dirty="0"/>
          </a:p>
        </p:txBody>
      </p:sp>
      <p:grpSp>
        <p:nvGrpSpPr>
          <p:cNvPr id="2" name="グループ化 100"/>
          <p:cNvGrpSpPr/>
          <p:nvPr/>
        </p:nvGrpSpPr>
        <p:grpSpPr>
          <a:xfrm>
            <a:off x="1501721" y="2554105"/>
            <a:ext cx="5627840" cy="1803589"/>
            <a:chOff x="1327039" y="2866938"/>
            <a:chExt cx="5643970" cy="1808759"/>
          </a:xfrm>
        </p:grpSpPr>
        <p:sp>
          <p:nvSpPr>
            <p:cNvPr id="6" name="円/楕円 5"/>
            <p:cNvSpPr>
              <a:spLocks noChangeAspect="1"/>
            </p:cNvSpPr>
            <p:nvPr/>
          </p:nvSpPr>
          <p:spPr>
            <a:xfrm>
              <a:off x="6580704" y="3591455"/>
              <a:ext cx="178343" cy="178343"/>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3" name="テキスト ボックス 12"/>
            <p:cNvSpPr txBox="1"/>
            <p:nvPr/>
          </p:nvSpPr>
          <p:spPr>
            <a:xfrm rot="18635705">
              <a:off x="2629002" y="3164518"/>
              <a:ext cx="806923" cy="264033"/>
            </a:xfrm>
            <a:prstGeom prst="rect">
              <a:avLst/>
            </a:prstGeom>
            <a:noFill/>
          </p:spPr>
          <p:txBody>
            <a:bodyPr wrap="square" rtlCol="0">
              <a:spAutoFit/>
            </a:bodyPr>
            <a:lstStyle/>
            <a:p>
              <a:pPr>
                <a:buNone/>
              </a:pPr>
              <a:r>
                <a:rPr lang="ja-JP" altLang="en-US" sz="1100" dirty="0" smtClean="0"/>
                <a:t>障害</a:t>
              </a:r>
              <a:r>
                <a:rPr kumimoji="1" lang="ja-JP" altLang="en-US" sz="1100" dirty="0" smtClean="0"/>
                <a:t>発見</a:t>
              </a:r>
              <a:endParaRPr kumimoji="1" lang="ja-JP" altLang="en-US" sz="1100" dirty="0"/>
            </a:p>
          </p:txBody>
        </p:sp>
        <p:sp>
          <p:nvSpPr>
            <p:cNvPr id="14" name="テキスト ボックス 13"/>
            <p:cNvSpPr txBox="1"/>
            <p:nvPr/>
          </p:nvSpPr>
          <p:spPr>
            <a:xfrm rot="18635705">
              <a:off x="3375303" y="3166827"/>
              <a:ext cx="813039" cy="264033"/>
            </a:xfrm>
            <a:prstGeom prst="rect">
              <a:avLst/>
            </a:prstGeom>
            <a:noFill/>
          </p:spPr>
          <p:txBody>
            <a:bodyPr wrap="square" rtlCol="0">
              <a:spAutoFit/>
            </a:bodyPr>
            <a:lstStyle/>
            <a:p>
              <a:pPr>
                <a:buNone/>
              </a:pPr>
              <a:r>
                <a:rPr lang="ja-JP" altLang="en-US" sz="1100" dirty="0" smtClean="0"/>
                <a:t>障害</a:t>
              </a:r>
              <a:r>
                <a:rPr kumimoji="1" lang="ja-JP" altLang="en-US" sz="1100" dirty="0" smtClean="0"/>
                <a:t>報告</a:t>
              </a:r>
              <a:endParaRPr kumimoji="1" lang="ja-JP" altLang="en-US" sz="1100" dirty="0"/>
            </a:p>
          </p:txBody>
        </p:sp>
        <p:sp>
          <p:nvSpPr>
            <p:cNvPr id="15" name="円/楕円 14"/>
            <p:cNvSpPr>
              <a:spLocks noChangeAspect="1"/>
            </p:cNvSpPr>
            <p:nvPr/>
          </p:nvSpPr>
          <p:spPr>
            <a:xfrm>
              <a:off x="2765460" y="3593437"/>
              <a:ext cx="171484" cy="171484"/>
            </a:xfrm>
            <a:prstGeom prst="ellipse">
              <a:avLst/>
            </a:prstGeom>
            <a:solidFill>
              <a:schemeClr val="bg1">
                <a:lumMod val="6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16" name="円/楕円 15"/>
            <p:cNvSpPr/>
            <p:nvPr/>
          </p:nvSpPr>
          <p:spPr>
            <a:xfrm>
              <a:off x="3508497" y="3612352"/>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17" name="直線矢印コネクタ 16"/>
            <p:cNvCxnSpPr>
              <a:stCxn id="15" idx="6"/>
              <a:endCxn id="16" idx="2"/>
            </p:cNvCxnSpPr>
            <p:nvPr/>
          </p:nvCxnSpPr>
          <p:spPr>
            <a:xfrm flipV="1">
              <a:off x="2936944" y="3678811"/>
              <a:ext cx="571556" cy="369"/>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a:stCxn id="16" idx="6"/>
              <a:endCxn id="19" idx="2"/>
            </p:cNvCxnSpPr>
            <p:nvPr/>
          </p:nvCxnSpPr>
          <p:spPr>
            <a:xfrm flipV="1">
              <a:off x="3641413" y="3676827"/>
              <a:ext cx="615780" cy="1983"/>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19" name="円/楕円 18"/>
            <p:cNvSpPr/>
            <p:nvPr/>
          </p:nvSpPr>
          <p:spPr>
            <a:xfrm>
              <a:off x="4257194" y="3610368"/>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28" name="直線矢印コネクタ 27"/>
            <p:cNvCxnSpPr>
              <a:stCxn id="19" idx="6"/>
              <a:endCxn id="29" idx="2"/>
            </p:cNvCxnSpPr>
            <p:nvPr/>
          </p:nvCxnSpPr>
          <p:spPr>
            <a:xfrm>
              <a:off x="4390110" y="3676827"/>
              <a:ext cx="628212" cy="1983"/>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29" name="円/楕円 28"/>
            <p:cNvSpPr/>
            <p:nvPr/>
          </p:nvSpPr>
          <p:spPr>
            <a:xfrm>
              <a:off x="5018322" y="3612352"/>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30" name="テキスト ボックス 29"/>
            <p:cNvSpPr txBox="1"/>
            <p:nvPr/>
          </p:nvSpPr>
          <p:spPr>
            <a:xfrm rot="18635705">
              <a:off x="4115001" y="3170481"/>
              <a:ext cx="796443" cy="264033"/>
            </a:xfrm>
            <a:prstGeom prst="rect">
              <a:avLst/>
            </a:prstGeom>
            <a:noFill/>
          </p:spPr>
          <p:txBody>
            <a:bodyPr wrap="square" rtlCol="0">
              <a:spAutoFit/>
            </a:bodyPr>
            <a:lstStyle/>
            <a:p>
              <a:pPr>
                <a:buNone/>
              </a:pPr>
              <a:r>
                <a:rPr kumimoji="1" lang="ja-JP" altLang="en-US" sz="1100" dirty="0" smtClean="0"/>
                <a:t>修正開始</a:t>
              </a:r>
              <a:endParaRPr kumimoji="1" lang="ja-JP" altLang="en-US" sz="1100" dirty="0"/>
            </a:p>
          </p:txBody>
        </p:sp>
        <p:sp>
          <p:nvSpPr>
            <p:cNvPr id="31" name="テキスト ボックス 30"/>
            <p:cNvSpPr txBox="1"/>
            <p:nvPr/>
          </p:nvSpPr>
          <p:spPr>
            <a:xfrm rot="18635705">
              <a:off x="4883025" y="3163888"/>
              <a:ext cx="813806" cy="264033"/>
            </a:xfrm>
            <a:prstGeom prst="rect">
              <a:avLst/>
            </a:prstGeom>
            <a:noFill/>
          </p:spPr>
          <p:txBody>
            <a:bodyPr wrap="square" rtlCol="0">
              <a:spAutoFit/>
            </a:bodyPr>
            <a:lstStyle/>
            <a:p>
              <a:pPr>
                <a:buNone/>
              </a:pPr>
              <a:r>
                <a:rPr kumimoji="1" lang="ja-JP" altLang="en-US" sz="1100" dirty="0" smtClean="0"/>
                <a:t>修正完了</a:t>
              </a:r>
              <a:endParaRPr kumimoji="1" lang="ja-JP" altLang="en-US" sz="1100" dirty="0"/>
            </a:p>
          </p:txBody>
        </p:sp>
        <p:cxnSp>
          <p:nvCxnSpPr>
            <p:cNvPr id="37" name="直線矢印コネクタ 36"/>
            <p:cNvCxnSpPr>
              <a:stCxn id="29" idx="6"/>
              <a:endCxn id="38" idx="2"/>
            </p:cNvCxnSpPr>
            <p:nvPr/>
          </p:nvCxnSpPr>
          <p:spPr>
            <a:xfrm>
              <a:off x="5151239" y="3678810"/>
              <a:ext cx="651621" cy="1983"/>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38" name="円/楕円 37"/>
            <p:cNvSpPr/>
            <p:nvPr/>
          </p:nvSpPr>
          <p:spPr>
            <a:xfrm>
              <a:off x="5802860" y="3614335"/>
              <a:ext cx="132917" cy="1329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cxnSp>
          <p:nvCxnSpPr>
            <p:cNvPr id="39" name="直線矢印コネクタ 38"/>
            <p:cNvCxnSpPr>
              <a:stCxn id="38" idx="6"/>
              <a:endCxn id="6" idx="2"/>
            </p:cNvCxnSpPr>
            <p:nvPr/>
          </p:nvCxnSpPr>
          <p:spPr>
            <a:xfrm flipV="1">
              <a:off x="5935777" y="3680627"/>
              <a:ext cx="644928" cy="167"/>
            </a:xfrm>
            <a:prstGeom prst="straightConnector1">
              <a:avLst/>
            </a:prstGeom>
            <a:ln w="38100">
              <a:solidFill>
                <a:schemeClr val="tx1"/>
              </a:solidFill>
              <a:tailEnd type="none" w="lg" len="lg"/>
            </a:ln>
          </p:spPr>
          <p:style>
            <a:lnRef idx="1">
              <a:schemeClr val="accent1"/>
            </a:lnRef>
            <a:fillRef idx="0">
              <a:schemeClr val="accent1"/>
            </a:fillRef>
            <a:effectRef idx="0">
              <a:schemeClr val="accent1"/>
            </a:effectRef>
            <a:fontRef idx="minor">
              <a:schemeClr val="tx1"/>
            </a:fontRef>
          </p:style>
        </p:cxnSp>
        <p:sp>
          <p:nvSpPr>
            <p:cNvPr id="40" name="円/楕円 39"/>
            <p:cNvSpPr>
              <a:spLocks noChangeAspect="1"/>
            </p:cNvSpPr>
            <p:nvPr/>
          </p:nvSpPr>
          <p:spPr>
            <a:xfrm>
              <a:off x="6617294" y="3622805"/>
              <a:ext cx="108991" cy="1089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41" name="テキスト ボックス 40"/>
            <p:cNvSpPr txBox="1"/>
            <p:nvPr/>
          </p:nvSpPr>
          <p:spPr>
            <a:xfrm rot="18635705">
              <a:off x="5665494" y="3149129"/>
              <a:ext cx="802867" cy="264033"/>
            </a:xfrm>
            <a:prstGeom prst="rect">
              <a:avLst/>
            </a:prstGeom>
            <a:noFill/>
          </p:spPr>
          <p:txBody>
            <a:bodyPr wrap="square" rtlCol="0">
              <a:spAutoFit/>
            </a:bodyPr>
            <a:lstStyle/>
            <a:p>
              <a:pPr>
                <a:buNone/>
              </a:pPr>
              <a:r>
                <a:rPr kumimoji="1" lang="ja-JP" altLang="en-US" sz="1100" dirty="0" smtClean="0"/>
                <a:t>修正確認</a:t>
              </a:r>
              <a:endParaRPr kumimoji="1" lang="ja-JP" altLang="en-US" sz="1100" dirty="0"/>
            </a:p>
          </p:txBody>
        </p:sp>
        <p:sp>
          <p:nvSpPr>
            <p:cNvPr id="42" name="テキスト ボックス 41"/>
            <p:cNvSpPr txBox="1"/>
            <p:nvPr/>
          </p:nvSpPr>
          <p:spPr>
            <a:xfrm rot="18635705">
              <a:off x="6440671" y="3133243"/>
              <a:ext cx="796643" cy="264033"/>
            </a:xfrm>
            <a:prstGeom prst="rect">
              <a:avLst/>
            </a:prstGeom>
            <a:noFill/>
          </p:spPr>
          <p:txBody>
            <a:bodyPr wrap="square" rtlCol="0">
              <a:spAutoFit/>
            </a:bodyPr>
            <a:lstStyle/>
            <a:p>
              <a:pPr>
                <a:buNone/>
              </a:pPr>
              <a:r>
                <a:rPr lang="ja-JP" altLang="en-US" sz="1100" dirty="0" smtClean="0"/>
                <a:t>対応完了</a:t>
              </a:r>
              <a:endParaRPr kumimoji="1" lang="ja-JP" altLang="en-US" sz="1100" dirty="0"/>
            </a:p>
          </p:txBody>
        </p:sp>
        <p:sp>
          <p:nvSpPr>
            <p:cNvPr id="45" name="テキスト ボックス 44"/>
            <p:cNvSpPr txBox="1"/>
            <p:nvPr/>
          </p:nvSpPr>
          <p:spPr>
            <a:xfrm>
              <a:off x="1327039" y="3528189"/>
              <a:ext cx="1644405" cy="277793"/>
            </a:xfrm>
            <a:prstGeom prst="rect">
              <a:avLst/>
            </a:prstGeom>
            <a:noFill/>
            <a:ln>
              <a:noFill/>
            </a:ln>
          </p:spPr>
          <p:txBody>
            <a:bodyPr wrap="square" rtlCol="0">
              <a:spAutoFit/>
            </a:bodyPr>
            <a:lstStyle/>
            <a:p>
              <a:pPr>
                <a:buNone/>
              </a:pPr>
              <a:r>
                <a:rPr lang="ja-JP" altLang="en-US" sz="1200" dirty="0" smtClean="0"/>
                <a:t>障害</a:t>
              </a:r>
              <a:r>
                <a:rPr kumimoji="1" lang="ja-JP" altLang="en-US" sz="1200" dirty="0" smtClean="0"/>
                <a:t>修正プロセス</a:t>
              </a:r>
              <a:endParaRPr kumimoji="1" lang="ja-JP" altLang="en-US" sz="1200" dirty="0"/>
            </a:p>
          </p:txBody>
        </p:sp>
        <p:sp>
          <p:nvSpPr>
            <p:cNvPr id="54" name="左中かっこ 53"/>
            <p:cNvSpPr/>
            <p:nvPr/>
          </p:nvSpPr>
          <p:spPr>
            <a:xfrm rot="16200000">
              <a:off x="3859288" y="3536396"/>
              <a:ext cx="177223" cy="797500"/>
            </a:xfrm>
            <a:prstGeom prst="leftBrace">
              <a:avLst>
                <a:gd name="adj1" fmla="val 8333"/>
                <a:gd name="adj2" fmla="val 47312"/>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100"/>
            </a:p>
          </p:txBody>
        </p:sp>
        <p:sp>
          <p:nvSpPr>
            <p:cNvPr id="55" name="左中かっこ 54"/>
            <p:cNvSpPr/>
            <p:nvPr/>
          </p:nvSpPr>
          <p:spPr>
            <a:xfrm rot="16200000">
              <a:off x="4667775" y="3569715"/>
              <a:ext cx="177222" cy="73086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100"/>
            </a:p>
          </p:txBody>
        </p:sp>
        <p:sp>
          <p:nvSpPr>
            <p:cNvPr id="56" name="テキスト ボックス 55"/>
            <p:cNvSpPr txBox="1"/>
            <p:nvPr/>
          </p:nvSpPr>
          <p:spPr>
            <a:xfrm>
              <a:off x="3357554" y="4023758"/>
              <a:ext cx="1316570" cy="277793"/>
            </a:xfrm>
            <a:prstGeom prst="rect">
              <a:avLst/>
            </a:prstGeom>
            <a:noFill/>
            <a:ln>
              <a:noFill/>
            </a:ln>
          </p:spPr>
          <p:txBody>
            <a:bodyPr wrap="square" rtlCol="0">
              <a:spAutoFit/>
            </a:bodyPr>
            <a:lstStyle/>
            <a:p>
              <a:pPr>
                <a:buNone/>
              </a:pPr>
              <a:r>
                <a:rPr lang="ja-JP" altLang="en-US" sz="1200" dirty="0" smtClean="0"/>
                <a:t>未対応</a:t>
              </a:r>
              <a:r>
                <a:rPr kumimoji="1" lang="ja-JP" altLang="en-US" sz="1200" dirty="0" smtClean="0"/>
                <a:t>時間</a:t>
              </a:r>
              <a:endParaRPr kumimoji="1" lang="ja-JP" altLang="en-US" sz="1200" dirty="0"/>
            </a:p>
          </p:txBody>
        </p:sp>
        <p:sp>
          <p:nvSpPr>
            <p:cNvPr id="57" name="テキスト ボックス 56"/>
            <p:cNvSpPr txBox="1"/>
            <p:nvPr/>
          </p:nvSpPr>
          <p:spPr>
            <a:xfrm>
              <a:off x="4145205" y="4013248"/>
              <a:ext cx="1329168" cy="277793"/>
            </a:xfrm>
            <a:prstGeom prst="rect">
              <a:avLst/>
            </a:prstGeom>
            <a:noFill/>
            <a:ln>
              <a:noFill/>
            </a:ln>
          </p:spPr>
          <p:txBody>
            <a:bodyPr wrap="square" rtlCol="0">
              <a:spAutoFit/>
            </a:bodyPr>
            <a:lstStyle/>
            <a:p>
              <a:pPr algn="ctr">
                <a:buNone/>
              </a:pPr>
              <a:r>
                <a:rPr kumimoji="1" lang="ja-JP" altLang="en-US" sz="1200" dirty="0" smtClean="0"/>
                <a:t>対応時間</a:t>
              </a:r>
              <a:endParaRPr kumimoji="1" lang="ja-JP" altLang="en-US" sz="1200" dirty="0"/>
            </a:p>
          </p:txBody>
        </p:sp>
        <p:sp>
          <p:nvSpPr>
            <p:cNvPr id="58" name="テキスト ボックス 57"/>
            <p:cNvSpPr txBox="1"/>
            <p:nvPr/>
          </p:nvSpPr>
          <p:spPr>
            <a:xfrm>
              <a:off x="4031103" y="4397904"/>
              <a:ext cx="1506389" cy="277793"/>
            </a:xfrm>
            <a:prstGeom prst="rect">
              <a:avLst/>
            </a:prstGeom>
            <a:noFill/>
            <a:ln>
              <a:noFill/>
            </a:ln>
          </p:spPr>
          <p:txBody>
            <a:bodyPr wrap="square" rtlCol="0">
              <a:spAutoFit/>
            </a:bodyPr>
            <a:lstStyle/>
            <a:p>
              <a:pPr>
                <a:buNone/>
              </a:pPr>
              <a:r>
                <a:rPr lang="ja-JP" altLang="en-US" sz="1200" dirty="0" smtClean="0"/>
                <a:t>滞留</a:t>
              </a:r>
              <a:r>
                <a:rPr kumimoji="1" lang="ja-JP" altLang="en-US" sz="1200" dirty="0" smtClean="0"/>
                <a:t>時間</a:t>
              </a:r>
              <a:endParaRPr kumimoji="1" lang="ja-JP" altLang="en-US" sz="1200" dirty="0"/>
            </a:p>
          </p:txBody>
        </p:sp>
        <p:sp>
          <p:nvSpPr>
            <p:cNvPr id="59" name="左大かっこ 58"/>
            <p:cNvSpPr/>
            <p:nvPr/>
          </p:nvSpPr>
          <p:spPr>
            <a:xfrm rot="16200000">
              <a:off x="4294884" y="3517728"/>
              <a:ext cx="109116" cy="1578602"/>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100"/>
            </a:p>
          </p:txBody>
        </p:sp>
      </p:grpSp>
      <p:sp>
        <p:nvSpPr>
          <p:cNvPr id="34" name="正方形/長方形 33"/>
          <p:cNvSpPr/>
          <p:nvPr/>
        </p:nvSpPr>
        <p:spPr bwMode="auto">
          <a:xfrm>
            <a:off x="1103108" y="-1173257"/>
            <a:ext cx="394514" cy="18256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nvGrpSpPr>
          <p:cNvPr id="5" name="グループ化 45"/>
          <p:cNvGrpSpPr/>
          <p:nvPr/>
        </p:nvGrpSpPr>
        <p:grpSpPr>
          <a:xfrm>
            <a:off x="1785918" y="4280284"/>
            <a:ext cx="4436678" cy="2506302"/>
            <a:chOff x="2671318" y="3929066"/>
            <a:chExt cx="4931949" cy="2786082"/>
          </a:xfrm>
        </p:grpSpPr>
        <p:graphicFrame>
          <p:nvGraphicFramePr>
            <p:cNvPr id="33" name="グラフ 32"/>
            <p:cNvGraphicFramePr/>
            <p:nvPr/>
          </p:nvGraphicFramePr>
          <p:xfrm>
            <a:off x="2671318" y="3929066"/>
            <a:ext cx="3714776" cy="2786082"/>
          </p:xfrm>
          <a:graphic>
            <a:graphicData uri="http://schemas.openxmlformats.org/drawingml/2006/chart">
              <c:chart xmlns:c="http://schemas.openxmlformats.org/drawingml/2006/chart" xmlns:r="http://schemas.openxmlformats.org/officeDocument/2006/relationships" r:id="rId3"/>
            </a:graphicData>
          </a:graphic>
        </p:graphicFrame>
        <p:sp>
          <p:nvSpPr>
            <p:cNvPr id="36" name="円/楕円 35"/>
            <p:cNvSpPr/>
            <p:nvPr/>
          </p:nvSpPr>
          <p:spPr bwMode="auto">
            <a:xfrm>
              <a:off x="3286116" y="5786454"/>
              <a:ext cx="2955862" cy="500066"/>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43" name="正方形/長方形 42"/>
            <p:cNvSpPr/>
            <p:nvPr/>
          </p:nvSpPr>
          <p:spPr bwMode="auto">
            <a:xfrm>
              <a:off x="4576473" y="4071942"/>
              <a:ext cx="3026794" cy="171451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sp>
        <p:nvSpPr>
          <p:cNvPr id="35" name="AutoShape 6"/>
          <p:cNvSpPr>
            <a:spLocks/>
          </p:cNvSpPr>
          <p:nvPr/>
        </p:nvSpPr>
        <p:spPr bwMode="auto">
          <a:xfrm>
            <a:off x="5572132" y="4694636"/>
            <a:ext cx="2794568" cy="612000"/>
          </a:xfrm>
          <a:prstGeom prst="borderCallout2">
            <a:avLst>
              <a:gd name="adj1" fmla="val 15861"/>
              <a:gd name="adj2" fmla="val -1963"/>
              <a:gd name="adj3" fmla="val 15861"/>
              <a:gd name="adj4" fmla="val -20148"/>
              <a:gd name="adj5" fmla="val 215894"/>
              <a:gd name="adj6" fmla="val -40992"/>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修正に取り掛かるまでに長い時間がかかっている</a:t>
            </a:r>
            <a:endParaRPr lang="en-US" altLang="ja-JP" sz="2000" dirty="0"/>
          </a:p>
        </p:txBody>
      </p:sp>
      <p:sp>
        <p:nvSpPr>
          <p:cNvPr id="47" name="正方形/長方形 46"/>
          <p:cNvSpPr/>
          <p:nvPr/>
        </p:nvSpPr>
        <p:spPr bwMode="auto">
          <a:xfrm>
            <a:off x="1142976" y="2508794"/>
            <a:ext cx="6929486" cy="1746874"/>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50" name="タイトル 1"/>
          <p:cNvSpPr>
            <a:spLocks noGrp="1"/>
          </p:cNvSpPr>
          <p:nvPr>
            <p:ph type="title"/>
          </p:nvPr>
        </p:nvSpPr>
        <p:spPr>
          <a:xfrm>
            <a:off x="317500" y="142852"/>
            <a:ext cx="8574088" cy="709620"/>
          </a:xfrm>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昨年度までの活動</a:t>
            </a:r>
            <a:endParaRPr kumimoji="1" lang="ja-JP" altLang="en-US" dirty="0">
              <a:latin typeface="HGP明朝E" pitchFamily="18" charset="-128"/>
              <a:ea typeface="HGP明朝E" pitchFamily="18"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昨年度までの活動</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dirty="0" smtClean="0"/>
              <a:t>成功コミュニティと衰退コミュニティのコーディネータのコミュニケーション構造の比較（まつしん）</a:t>
            </a:r>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40</a:t>
            </a:fld>
            <a:endParaRPr lang="en-US" altLang="ja-JP" dirty="0"/>
          </a:p>
        </p:txBody>
      </p:sp>
      <p:pic>
        <p:nvPicPr>
          <p:cNvPr id="6" name="Picture 4" descr="i_result_apache_both"/>
          <p:cNvPicPr>
            <a:picLocks noChangeAspect="1" noChangeArrowheads="1"/>
          </p:cNvPicPr>
          <p:nvPr/>
        </p:nvPicPr>
        <p:blipFill>
          <a:blip r:embed="rId3"/>
          <a:srcRect/>
          <a:stretch>
            <a:fillRect/>
          </a:stretch>
        </p:blipFill>
        <p:spPr bwMode="auto">
          <a:xfrm>
            <a:off x="755650" y="2915083"/>
            <a:ext cx="3695700" cy="3063875"/>
          </a:xfrm>
          <a:prstGeom prst="rect">
            <a:avLst/>
          </a:prstGeom>
          <a:noFill/>
          <a:ln w="9525">
            <a:noFill/>
            <a:miter lim="800000"/>
            <a:headEnd/>
            <a:tailEnd/>
          </a:ln>
        </p:spPr>
      </p:pic>
      <p:pic>
        <p:nvPicPr>
          <p:cNvPr id="7" name="Picture 5" descr="i_result_netscape_both"/>
          <p:cNvPicPr>
            <a:picLocks noChangeAspect="1" noChangeArrowheads="1"/>
          </p:cNvPicPr>
          <p:nvPr/>
        </p:nvPicPr>
        <p:blipFill>
          <a:blip r:embed="rId4"/>
          <a:srcRect/>
          <a:stretch>
            <a:fillRect/>
          </a:stretch>
        </p:blipFill>
        <p:spPr bwMode="auto">
          <a:xfrm>
            <a:off x="4556125" y="2932545"/>
            <a:ext cx="3832225" cy="2990850"/>
          </a:xfrm>
          <a:prstGeom prst="rect">
            <a:avLst/>
          </a:prstGeom>
          <a:noFill/>
          <a:ln w="9525">
            <a:noFill/>
            <a:miter lim="800000"/>
            <a:headEnd/>
            <a:tailEnd/>
          </a:ln>
        </p:spPr>
      </p:pic>
      <p:sp>
        <p:nvSpPr>
          <p:cNvPr id="8" name="AutoShape 6"/>
          <p:cNvSpPr>
            <a:spLocks/>
          </p:cNvSpPr>
          <p:nvPr/>
        </p:nvSpPr>
        <p:spPr bwMode="auto">
          <a:xfrm>
            <a:off x="3994150" y="2362216"/>
            <a:ext cx="3884612" cy="612000"/>
          </a:xfrm>
          <a:prstGeom prst="borderCallout2">
            <a:avLst>
              <a:gd name="adj1" fmla="val 15861"/>
              <a:gd name="adj2" fmla="val -1963"/>
              <a:gd name="adj3" fmla="val 15861"/>
              <a:gd name="adj4" fmla="val -20148"/>
              <a:gd name="adj5" fmla="val 264711"/>
              <a:gd name="adj6" fmla="val -38076"/>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両方のコミュニティに多くのメッセージを送っている</a:t>
            </a:r>
            <a:endParaRPr lang="en-US" altLang="ja-JP" sz="2000" dirty="0"/>
          </a:p>
        </p:txBody>
      </p:sp>
      <p:sp>
        <p:nvSpPr>
          <p:cNvPr id="9" name="AutoShape 7"/>
          <p:cNvSpPr>
            <a:spLocks/>
          </p:cNvSpPr>
          <p:nvPr/>
        </p:nvSpPr>
        <p:spPr bwMode="auto">
          <a:xfrm>
            <a:off x="625644" y="6113987"/>
            <a:ext cx="4248150" cy="315409"/>
          </a:xfrm>
          <a:prstGeom prst="borderCallout2">
            <a:avLst>
              <a:gd name="adj1" fmla="val 15861"/>
              <a:gd name="adj2" fmla="val 101792"/>
              <a:gd name="adj3" fmla="val 15861"/>
              <a:gd name="adj4" fmla="val 121153"/>
              <a:gd name="adj5" fmla="val -371417"/>
              <a:gd name="adj6" fmla="val 140189"/>
            </a:avLst>
          </a:prstGeom>
          <a:solidFill>
            <a:schemeClr val="bg1"/>
          </a:solidFill>
          <a:ln w="9525" algn="ctr">
            <a:solidFill>
              <a:schemeClr val="tx1"/>
            </a:solidFill>
            <a:miter lim="800000"/>
            <a:headEnd/>
            <a:tailEnd/>
          </a:ln>
        </p:spPr>
        <p:txBody>
          <a:bodyPr lIns="0" tIns="0" rIns="0" bIns="0"/>
          <a:lstStyle/>
          <a:p>
            <a:pPr>
              <a:buNone/>
            </a:pPr>
            <a:r>
              <a:rPr lang="ja-JP" altLang="en-US" sz="2000" dirty="0" smtClean="0"/>
              <a:t>メッセージ数が少ない</a:t>
            </a:r>
            <a:r>
              <a:rPr lang="en-US" altLang="ja-JP" sz="2000" dirty="0" smtClean="0"/>
              <a:t>               </a:t>
            </a:r>
            <a:endParaRPr lang="en-US" altLang="ja-JP" sz="20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昨年度までの活動</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pPr marL="342900" lvl="1" indent="-342900">
              <a:buFont typeface="Wingdings" pitchFamily="2" charset="2"/>
              <a:buChar char="n"/>
            </a:pPr>
            <a:r>
              <a:rPr lang="ja-JP" altLang="en-US" dirty="0" smtClean="0"/>
              <a:t>開発者の代謝分析（小山）</a:t>
            </a:r>
            <a:endParaRPr lang="en-US" altLang="ja-JP" dirty="0" smtClean="0"/>
          </a:p>
          <a:p>
            <a:pPr marL="742950" lvl="2" indent="-342900">
              <a:buFont typeface="Wingdings" pitchFamily="2" charset="2"/>
              <a:buChar char="Ø"/>
            </a:pPr>
            <a:r>
              <a:rPr lang="ja-JP" altLang="en-US" dirty="0" smtClean="0"/>
              <a:t>プロジェクトで中心的に活動する開発者の活動状況を分析</a:t>
            </a:r>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41</a:t>
            </a:fld>
            <a:endParaRPr lang="en-US" altLang="ja-JP" dirty="0"/>
          </a:p>
        </p:txBody>
      </p:sp>
      <p:graphicFrame>
        <p:nvGraphicFramePr>
          <p:cNvPr id="13" name="Object 3"/>
          <p:cNvGraphicFramePr>
            <a:graphicFrameLocks noChangeAspect="1"/>
          </p:cNvGraphicFramePr>
          <p:nvPr/>
        </p:nvGraphicFramePr>
        <p:xfrm>
          <a:off x="4440229" y="3500438"/>
          <a:ext cx="4297629" cy="2670749"/>
        </p:xfrm>
        <a:graphic>
          <a:graphicData uri="http://schemas.openxmlformats.org/drawingml/2006/chart">
            <c:chart xmlns:c="http://schemas.openxmlformats.org/drawingml/2006/chart" xmlns:r="http://schemas.openxmlformats.org/officeDocument/2006/relationships" r:id="rId3"/>
          </a:graphicData>
        </a:graphic>
      </p:graphicFrame>
      <p:cxnSp>
        <p:nvCxnSpPr>
          <p:cNvPr id="18" name="直線コネクタ 17"/>
          <p:cNvCxnSpPr/>
          <p:nvPr/>
        </p:nvCxnSpPr>
        <p:spPr bwMode="auto">
          <a:xfrm rot="5400000" flipH="1" flipV="1">
            <a:off x="4803742" y="5072074"/>
            <a:ext cx="2428892" cy="1588"/>
          </a:xfrm>
          <a:prstGeom prst="line">
            <a:avLst/>
          </a:prstGeom>
          <a:noFill/>
          <a:ln w="9525" cap="flat" cmpd="sng" algn="ctr">
            <a:solidFill>
              <a:srgbClr val="FF8585"/>
            </a:solidFill>
            <a:prstDash val="solid"/>
            <a:round/>
            <a:headEnd type="none" w="med" len="med"/>
            <a:tailEnd type="none" w="med" len="med"/>
          </a:ln>
          <a:effectLst/>
        </p:spPr>
      </p:cxnSp>
      <p:sp>
        <p:nvSpPr>
          <p:cNvPr id="23" name="テキスト ボックス 22"/>
          <p:cNvSpPr txBox="1"/>
          <p:nvPr/>
        </p:nvSpPr>
        <p:spPr>
          <a:xfrm>
            <a:off x="5660995" y="3580629"/>
            <a:ext cx="1000132" cy="276999"/>
          </a:xfrm>
          <a:prstGeom prst="rect">
            <a:avLst/>
          </a:prstGeom>
          <a:noFill/>
        </p:spPr>
        <p:txBody>
          <a:bodyPr wrap="square" rtlCol="0">
            <a:spAutoFit/>
          </a:bodyPr>
          <a:lstStyle/>
          <a:p>
            <a:pPr>
              <a:buNone/>
            </a:pPr>
            <a:r>
              <a:rPr kumimoji="1" lang="en-US" altLang="ja-JP" sz="1200" dirty="0" smtClean="0">
                <a:solidFill>
                  <a:srgbClr val="FF6565"/>
                </a:solidFill>
              </a:rPr>
              <a:t>ASF</a:t>
            </a:r>
            <a:r>
              <a:rPr kumimoji="1" lang="ja-JP" altLang="en-US" sz="1200" dirty="0" smtClean="0">
                <a:solidFill>
                  <a:srgbClr val="FF6565"/>
                </a:solidFill>
              </a:rPr>
              <a:t>設立</a:t>
            </a:r>
            <a:endParaRPr kumimoji="1" lang="ja-JP" altLang="en-US" sz="1200" dirty="0">
              <a:solidFill>
                <a:srgbClr val="FF6565"/>
              </a:solidFill>
            </a:endParaRPr>
          </a:p>
        </p:txBody>
      </p:sp>
      <p:cxnSp>
        <p:nvCxnSpPr>
          <p:cNvPr id="25" name="直線コネクタ 24"/>
          <p:cNvCxnSpPr/>
          <p:nvPr/>
        </p:nvCxnSpPr>
        <p:spPr bwMode="auto">
          <a:xfrm rot="5400000">
            <a:off x="4731507" y="5285594"/>
            <a:ext cx="2000264" cy="1589"/>
          </a:xfrm>
          <a:prstGeom prst="line">
            <a:avLst/>
          </a:prstGeom>
          <a:noFill/>
          <a:ln w="9525" cap="flat" cmpd="sng" algn="ctr">
            <a:solidFill>
              <a:srgbClr val="C0C0C0"/>
            </a:solidFill>
            <a:prstDash val="solid"/>
            <a:round/>
            <a:headEnd type="none" w="med" len="med"/>
            <a:tailEnd type="none" w="med" len="med"/>
          </a:ln>
          <a:effectLst/>
        </p:spPr>
      </p:cxnSp>
      <p:sp>
        <p:nvSpPr>
          <p:cNvPr id="27" name="テキスト ボックス 26"/>
          <p:cNvSpPr txBox="1"/>
          <p:nvPr/>
        </p:nvSpPr>
        <p:spPr>
          <a:xfrm>
            <a:off x="5303805" y="4000504"/>
            <a:ext cx="1000132" cy="276999"/>
          </a:xfrm>
          <a:prstGeom prst="rect">
            <a:avLst/>
          </a:prstGeom>
          <a:noFill/>
        </p:spPr>
        <p:txBody>
          <a:bodyPr wrap="square" rtlCol="0">
            <a:spAutoFit/>
          </a:bodyPr>
          <a:lstStyle/>
          <a:p>
            <a:pPr>
              <a:buNone/>
            </a:pPr>
            <a:r>
              <a:rPr lang="en-US" altLang="ja-JP" sz="1200" dirty="0" smtClean="0">
                <a:solidFill>
                  <a:srgbClr val="C0C0C0"/>
                </a:solidFill>
              </a:rPr>
              <a:t>Ver.1.3.0</a:t>
            </a:r>
            <a:endParaRPr kumimoji="1" lang="ja-JP" altLang="en-US" sz="1200" dirty="0">
              <a:solidFill>
                <a:srgbClr val="C0C0C0"/>
              </a:solidFill>
            </a:endParaRPr>
          </a:p>
        </p:txBody>
      </p:sp>
      <p:sp>
        <p:nvSpPr>
          <p:cNvPr id="28" name="テキスト ボックス 27"/>
          <p:cNvSpPr txBox="1"/>
          <p:nvPr/>
        </p:nvSpPr>
        <p:spPr>
          <a:xfrm>
            <a:off x="6446813" y="3429000"/>
            <a:ext cx="1000132" cy="276999"/>
          </a:xfrm>
          <a:prstGeom prst="rect">
            <a:avLst/>
          </a:prstGeom>
          <a:noFill/>
        </p:spPr>
        <p:txBody>
          <a:bodyPr wrap="square" rtlCol="0">
            <a:spAutoFit/>
          </a:bodyPr>
          <a:lstStyle/>
          <a:p>
            <a:pPr>
              <a:buNone/>
            </a:pPr>
            <a:r>
              <a:rPr lang="en-US" altLang="ja-JP" sz="1200" dirty="0" smtClean="0">
                <a:solidFill>
                  <a:srgbClr val="C0C0C0"/>
                </a:solidFill>
              </a:rPr>
              <a:t>Ver.2.0.0</a:t>
            </a:r>
            <a:endParaRPr kumimoji="1" lang="ja-JP" altLang="en-US" sz="1200" dirty="0">
              <a:solidFill>
                <a:srgbClr val="C0C0C0"/>
              </a:solidFill>
            </a:endParaRPr>
          </a:p>
        </p:txBody>
      </p:sp>
      <p:cxnSp>
        <p:nvCxnSpPr>
          <p:cNvPr id="31" name="直線コネクタ 30"/>
          <p:cNvCxnSpPr/>
          <p:nvPr/>
        </p:nvCxnSpPr>
        <p:spPr bwMode="auto">
          <a:xfrm rot="5400000">
            <a:off x="5515935" y="4998447"/>
            <a:ext cx="2576143" cy="1"/>
          </a:xfrm>
          <a:prstGeom prst="line">
            <a:avLst/>
          </a:prstGeom>
          <a:noFill/>
          <a:ln w="9525" cap="flat" cmpd="sng" algn="ctr">
            <a:solidFill>
              <a:srgbClr val="C0C0C0"/>
            </a:solidFill>
            <a:prstDash val="solid"/>
            <a:round/>
            <a:headEnd type="none" w="med" len="med"/>
            <a:tailEnd type="none" w="med" len="med"/>
          </a:ln>
          <a:effectLst/>
        </p:spPr>
      </p:cxnSp>
      <p:cxnSp>
        <p:nvCxnSpPr>
          <p:cNvPr id="36" name="直線コネクタ 35"/>
          <p:cNvCxnSpPr/>
          <p:nvPr/>
        </p:nvCxnSpPr>
        <p:spPr bwMode="auto">
          <a:xfrm rot="5400000">
            <a:off x="6516062" y="5002823"/>
            <a:ext cx="2576143" cy="1"/>
          </a:xfrm>
          <a:prstGeom prst="line">
            <a:avLst/>
          </a:prstGeom>
          <a:noFill/>
          <a:ln w="9525" cap="flat" cmpd="sng" algn="ctr">
            <a:solidFill>
              <a:srgbClr val="C0C0C0"/>
            </a:solidFill>
            <a:prstDash val="solid"/>
            <a:round/>
            <a:headEnd type="none" w="med" len="med"/>
            <a:tailEnd type="none" w="med" len="med"/>
          </a:ln>
          <a:effectLst/>
        </p:spPr>
      </p:cxnSp>
      <p:sp>
        <p:nvSpPr>
          <p:cNvPr id="37" name="テキスト ボックス 36"/>
          <p:cNvSpPr txBox="1"/>
          <p:nvPr/>
        </p:nvSpPr>
        <p:spPr>
          <a:xfrm>
            <a:off x="7375507" y="3429000"/>
            <a:ext cx="1000132" cy="276999"/>
          </a:xfrm>
          <a:prstGeom prst="rect">
            <a:avLst/>
          </a:prstGeom>
          <a:noFill/>
        </p:spPr>
        <p:txBody>
          <a:bodyPr wrap="square" rtlCol="0">
            <a:spAutoFit/>
          </a:bodyPr>
          <a:lstStyle/>
          <a:p>
            <a:pPr>
              <a:buNone/>
            </a:pPr>
            <a:r>
              <a:rPr lang="en-US" altLang="ja-JP" sz="1200" dirty="0" smtClean="0">
                <a:solidFill>
                  <a:srgbClr val="C0C0C0"/>
                </a:solidFill>
              </a:rPr>
              <a:t>Ver.2.2.0</a:t>
            </a:r>
            <a:endParaRPr kumimoji="1" lang="ja-JP" altLang="en-US" sz="1200" dirty="0">
              <a:solidFill>
                <a:srgbClr val="C0C0C0"/>
              </a:solidFill>
            </a:endParaRPr>
          </a:p>
        </p:txBody>
      </p:sp>
      <p:sp>
        <p:nvSpPr>
          <p:cNvPr id="40" name="テキスト ボックス 39"/>
          <p:cNvSpPr txBox="1"/>
          <p:nvPr/>
        </p:nvSpPr>
        <p:spPr>
          <a:xfrm>
            <a:off x="1951247" y="2214554"/>
            <a:ext cx="3500463" cy="584775"/>
          </a:xfrm>
          <a:prstGeom prst="rect">
            <a:avLst/>
          </a:prstGeom>
          <a:noFill/>
          <a:ln>
            <a:solidFill>
              <a:schemeClr val="tx1"/>
            </a:solidFill>
          </a:ln>
        </p:spPr>
        <p:txBody>
          <a:bodyPr wrap="square" rtlCol="0">
            <a:spAutoFit/>
          </a:bodyPr>
          <a:lstStyle/>
          <a:p>
            <a:pPr>
              <a:buNone/>
            </a:pPr>
            <a:r>
              <a:rPr lang="ja-JP" altLang="en-US" sz="1600" dirty="0" smtClean="0"/>
              <a:t>プロジェクトが盛り上がっている時期は</a:t>
            </a:r>
            <a:r>
              <a:rPr lang="ja-JP" altLang="en-US" sz="1600" dirty="0" smtClean="0">
                <a:solidFill>
                  <a:srgbClr val="0070C0"/>
                </a:solidFill>
              </a:rPr>
              <a:t>参加者</a:t>
            </a:r>
            <a:r>
              <a:rPr lang="ja-JP" altLang="en-US" sz="1600" dirty="0" smtClean="0"/>
              <a:t>が増加し</a:t>
            </a:r>
            <a:r>
              <a:rPr lang="ja-JP" altLang="en-US" sz="1600" dirty="0" smtClean="0">
                <a:solidFill>
                  <a:srgbClr val="FF0000"/>
                </a:solidFill>
              </a:rPr>
              <a:t>新人</a:t>
            </a:r>
            <a:r>
              <a:rPr lang="ja-JP" altLang="en-US" sz="1600" dirty="0" smtClean="0"/>
              <a:t>が多い</a:t>
            </a:r>
            <a:endParaRPr lang="en-US" altLang="ja-JP" sz="1600" dirty="0" smtClean="0"/>
          </a:p>
        </p:txBody>
      </p:sp>
      <p:sp>
        <p:nvSpPr>
          <p:cNvPr id="41" name="下矢印 40"/>
          <p:cNvSpPr/>
          <p:nvPr/>
        </p:nvSpPr>
        <p:spPr bwMode="auto">
          <a:xfrm rot="19073064">
            <a:off x="5271507" y="2776692"/>
            <a:ext cx="237558" cy="985655"/>
          </a:xfrm>
          <a:prstGeom prst="downArrow">
            <a:avLst/>
          </a:prstGeom>
          <a:solidFill>
            <a:srgbClr val="FFCE8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44" name="テキスト ボックス 43"/>
          <p:cNvSpPr txBox="1"/>
          <p:nvPr/>
        </p:nvSpPr>
        <p:spPr>
          <a:xfrm>
            <a:off x="5666025" y="2344159"/>
            <a:ext cx="3428991" cy="584775"/>
          </a:xfrm>
          <a:prstGeom prst="rect">
            <a:avLst/>
          </a:prstGeom>
          <a:noFill/>
          <a:ln>
            <a:solidFill>
              <a:schemeClr val="tx1"/>
            </a:solidFill>
          </a:ln>
        </p:spPr>
        <p:txBody>
          <a:bodyPr wrap="square" rtlCol="0">
            <a:spAutoFit/>
          </a:bodyPr>
          <a:lstStyle/>
          <a:p>
            <a:pPr>
              <a:buNone/>
            </a:pPr>
            <a:r>
              <a:rPr lang="ja-JP" altLang="en-US" sz="1600" dirty="0" smtClean="0"/>
              <a:t>プロジェクトが盛り下がっている時期は</a:t>
            </a:r>
            <a:r>
              <a:rPr lang="ja-JP" altLang="en-US" sz="1600" dirty="0" smtClean="0">
                <a:solidFill>
                  <a:srgbClr val="0070C0"/>
                </a:solidFill>
              </a:rPr>
              <a:t>参加者</a:t>
            </a:r>
            <a:r>
              <a:rPr lang="ja-JP" altLang="en-US" sz="1600" dirty="0" smtClean="0"/>
              <a:t>が減少し、</a:t>
            </a:r>
            <a:r>
              <a:rPr lang="ja-JP" altLang="en-US" sz="1600" dirty="0" smtClean="0">
                <a:solidFill>
                  <a:srgbClr val="00B050"/>
                </a:solidFill>
              </a:rPr>
              <a:t>辞める人</a:t>
            </a:r>
            <a:r>
              <a:rPr lang="ja-JP" altLang="en-US" sz="1600" dirty="0" smtClean="0"/>
              <a:t>が多い</a:t>
            </a:r>
            <a:endParaRPr lang="en-US" altLang="ja-JP" sz="1600" dirty="0" smtClean="0"/>
          </a:p>
        </p:txBody>
      </p:sp>
      <p:sp>
        <p:nvSpPr>
          <p:cNvPr id="45" name="下矢印 44"/>
          <p:cNvSpPr/>
          <p:nvPr/>
        </p:nvSpPr>
        <p:spPr bwMode="auto">
          <a:xfrm rot="1687683">
            <a:off x="7809719" y="3016022"/>
            <a:ext cx="270158" cy="1282272"/>
          </a:xfrm>
          <a:prstGeom prst="downArrow">
            <a:avLst/>
          </a:prstGeom>
          <a:solidFill>
            <a:srgbClr val="FFCE8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graphicFrame>
        <p:nvGraphicFramePr>
          <p:cNvPr id="29" name="Object 2"/>
          <p:cNvGraphicFramePr>
            <a:graphicFrameLocks noChangeAspect="1"/>
          </p:cNvGraphicFramePr>
          <p:nvPr/>
        </p:nvGraphicFramePr>
        <p:xfrm>
          <a:off x="-32" y="3468009"/>
          <a:ext cx="4386027" cy="2703178"/>
        </p:xfrm>
        <a:graphic>
          <a:graphicData uri="http://schemas.openxmlformats.org/drawingml/2006/chart">
            <c:chart xmlns:c="http://schemas.openxmlformats.org/drawingml/2006/chart" xmlns:r="http://schemas.openxmlformats.org/officeDocument/2006/relationships" r:id="rId4"/>
          </a:graphicData>
        </a:graphic>
      </p:graphicFrame>
      <p:sp>
        <p:nvSpPr>
          <p:cNvPr id="30" name="テキスト ボックス 29"/>
          <p:cNvSpPr txBox="1"/>
          <p:nvPr/>
        </p:nvSpPr>
        <p:spPr>
          <a:xfrm>
            <a:off x="1033201" y="3080732"/>
            <a:ext cx="3033704" cy="634020"/>
          </a:xfrm>
          <a:prstGeom prst="rect">
            <a:avLst/>
          </a:prstGeom>
          <a:noFill/>
          <a:ln>
            <a:solidFill>
              <a:schemeClr val="tx1"/>
            </a:solidFill>
          </a:ln>
        </p:spPr>
        <p:txBody>
          <a:bodyPr wrap="square" rtlCol="0">
            <a:spAutoFit/>
          </a:bodyPr>
          <a:lstStyle/>
          <a:p>
            <a:pPr>
              <a:buNone/>
            </a:pPr>
            <a:r>
              <a:rPr lang="ja-JP" altLang="en-US" sz="1600" dirty="0" smtClean="0">
                <a:ea typeface="ＭＳ Ｐゴシック" pitchFamily="50" charset="-128"/>
              </a:rPr>
              <a:t>・すぐに辞めていく開発者が多い</a:t>
            </a:r>
            <a:endParaRPr lang="en-US" altLang="ja-JP" sz="1600" dirty="0" smtClean="0">
              <a:ea typeface="ＭＳ Ｐゴシック" pitchFamily="50" charset="-128"/>
            </a:endParaRPr>
          </a:p>
          <a:p>
            <a:pPr>
              <a:buNone/>
            </a:pPr>
            <a:r>
              <a:rPr lang="ja-JP" altLang="en-US" sz="1600" dirty="0" smtClean="0">
                <a:ea typeface="ＭＳ Ｐゴシック" pitchFamily="50" charset="-128"/>
              </a:rPr>
              <a:t>・長年続けている開発者は少ない</a:t>
            </a:r>
          </a:p>
        </p:txBody>
      </p:sp>
      <p:cxnSp>
        <p:nvCxnSpPr>
          <p:cNvPr id="32" name="直線コネクタ 31"/>
          <p:cNvCxnSpPr/>
          <p:nvPr/>
        </p:nvCxnSpPr>
        <p:spPr bwMode="auto">
          <a:xfrm rot="5400000">
            <a:off x="2207332" y="5074261"/>
            <a:ext cx="2433267" cy="1"/>
          </a:xfrm>
          <a:prstGeom prst="line">
            <a:avLst/>
          </a:prstGeom>
          <a:noFill/>
          <a:ln w="9525" cap="flat" cmpd="sng" algn="ctr">
            <a:solidFill>
              <a:srgbClr val="C0C0C0"/>
            </a:solidFill>
            <a:prstDash val="solid"/>
            <a:round/>
            <a:headEnd type="none" w="med" len="med"/>
            <a:tailEnd type="none" w="med" len="med"/>
          </a:ln>
          <a:effectLst/>
        </p:spPr>
      </p:cxnSp>
      <p:cxnSp>
        <p:nvCxnSpPr>
          <p:cNvPr id="33" name="直線コネクタ 32"/>
          <p:cNvCxnSpPr/>
          <p:nvPr/>
        </p:nvCxnSpPr>
        <p:spPr bwMode="auto">
          <a:xfrm rot="5400000">
            <a:off x="1207200" y="5074261"/>
            <a:ext cx="2433267" cy="1"/>
          </a:xfrm>
          <a:prstGeom prst="line">
            <a:avLst/>
          </a:prstGeom>
          <a:noFill/>
          <a:ln w="9525" cap="flat" cmpd="sng" algn="ctr">
            <a:solidFill>
              <a:srgbClr val="C0C0C0"/>
            </a:solidFill>
            <a:prstDash val="solid"/>
            <a:round/>
            <a:headEnd type="none" w="med" len="med"/>
            <a:tailEnd type="none" w="med" len="med"/>
          </a:ln>
          <a:effectLst/>
        </p:spPr>
      </p:cxnSp>
      <p:cxnSp>
        <p:nvCxnSpPr>
          <p:cNvPr id="34" name="直線コネクタ 33"/>
          <p:cNvCxnSpPr/>
          <p:nvPr/>
        </p:nvCxnSpPr>
        <p:spPr bwMode="auto">
          <a:xfrm rot="5400000" flipH="1" flipV="1">
            <a:off x="420788" y="5072471"/>
            <a:ext cx="2429686" cy="1588"/>
          </a:xfrm>
          <a:prstGeom prst="line">
            <a:avLst/>
          </a:prstGeom>
          <a:noFill/>
          <a:ln w="9525" cap="flat" cmpd="sng" algn="ctr">
            <a:solidFill>
              <a:srgbClr val="FF8585"/>
            </a:solidFill>
            <a:prstDash val="solid"/>
            <a:round/>
            <a:headEnd type="none" w="med" len="med"/>
            <a:tailEnd type="none" w="med" len="med"/>
          </a:ln>
          <a:effectLst/>
        </p:spPr>
      </p:cxnSp>
      <p:cxnSp>
        <p:nvCxnSpPr>
          <p:cNvPr id="35" name="直線コネクタ 34"/>
          <p:cNvCxnSpPr/>
          <p:nvPr/>
        </p:nvCxnSpPr>
        <p:spPr bwMode="auto">
          <a:xfrm rot="16200000" flipH="1">
            <a:off x="136623" y="5072471"/>
            <a:ext cx="2428097" cy="1"/>
          </a:xfrm>
          <a:prstGeom prst="line">
            <a:avLst/>
          </a:prstGeom>
          <a:noFill/>
          <a:ln w="9525" cap="flat" cmpd="sng" algn="ctr">
            <a:solidFill>
              <a:srgbClr val="C0C0C0"/>
            </a:solidFill>
            <a:prstDash val="solid"/>
            <a:round/>
            <a:headEnd type="none" w="med" len="med"/>
            <a:tailEnd type="none" w="med" len="med"/>
          </a:ln>
          <a:effectLst/>
        </p:spPr>
      </p:cxnSp>
      <p:sp>
        <p:nvSpPr>
          <p:cNvPr id="38" name="テキスト ボックス 37"/>
          <p:cNvSpPr txBox="1"/>
          <p:nvPr/>
        </p:nvSpPr>
        <p:spPr>
          <a:xfrm>
            <a:off x="709319" y="6286520"/>
            <a:ext cx="1000132" cy="276999"/>
          </a:xfrm>
          <a:prstGeom prst="rect">
            <a:avLst/>
          </a:prstGeom>
          <a:noFill/>
        </p:spPr>
        <p:txBody>
          <a:bodyPr wrap="square" rtlCol="0">
            <a:spAutoFit/>
          </a:bodyPr>
          <a:lstStyle/>
          <a:p>
            <a:pPr>
              <a:buNone/>
            </a:pPr>
            <a:r>
              <a:rPr lang="en-US" altLang="ja-JP" sz="1200" dirty="0" smtClean="0">
                <a:solidFill>
                  <a:srgbClr val="C0C0C0"/>
                </a:solidFill>
              </a:rPr>
              <a:t>Ver.1.3.0</a:t>
            </a:r>
            <a:endParaRPr kumimoji="1" lang="ja-JP" altLang="en-US" sz="1200" dirty="0">
              <a:solidFill>
                <a:srgbClr val="C0C0C0"/>
              </a:solidFill>
            </a:endParaRPr>
          </a:p>
        </p:txBody>
      </p:sp>
      <p:sp>
        <p:nvSpPr>
          <p:cNvPr id="42" name="テキスト ボックス 41"/>
          <p:cNvSpPr txBox="1"/>
          <p:nvPr/>
        </p:nvSpPr>
        <p:spPr>
          <a:xfrm>
            <a:off x="1352261" y="6295273"/>
            <a:ext cx="1000132" cy="276999"/>
          </a:xfrm>
          <a:prstGeom prst="rect">
            <a:avLst/>
          </a:prstGeom>
          <a:noFill/>
        </p:spPr>
        <p:txBody>
          <a:bodyPr wrap="square" rtlCol="0">
            <a:spAutoFit/>
          </a:bodyPr>
          <a:lstStyle/>
          <a:p>
            <a:pPr>
              <a:buNone/>
            </a:pPr>
            <a:r>
              <a:rPr kumimoji="1" lang="en-US" altLang="ja-JP" sz="1200" dirty="0" smtClean="0">
                <a:solidFill>
                  <a:srgbClr val="FF6565"/>
                </a:solidFill>
              </a:rPr>
              <a:t>ASF</a:t>
            </a:r>
            <a:r>
              <a:rPr kumimoji="1" lang="ja-JP" altLang="en-US" sz="1200" dirty="0" smtClean="0">
                <a:solidFill>
                  <a:srgbClr val="FF6565"/>
                </a:solidFill>
              </a:rPr>
              <a:t>設立</a:t>
            </a:r>
            <a:endParaRPr kumimoji="1" lang="ja-JP" altLang="en-US" sz="1200" dirty="0">
              <a:solidFill>
                <a:srgbClr val="FF6565"/>
              </a:solidFill>
            </a:endParaRPr>
          </a:p>
        </p:txBody>
      </p:sp>
      <p:sp>
        <p:nvSpPr>
          <p:cNvPr id="43" name="テキスト ボックス 42"/>
          <p:cNvSpPr txBox="1"/>
          <p:nvPr/>
        </p:nvSpPr>
        <p:spPr>
          <a:xfrm>
            <a:off x="2066641" y="6295273"/>
            <a:ext cx="1000132" cy="276999"/>
          </a:xfrm>
          <a:prstGeom prst="rect">
            <a:avLst/>
          </a:prstGeom>
          <a:noFill/>
        </p:spPr>
        <p:txBody>
          <a:bodyPr wrap="square" rtlCol="0">
            <a:spAutoFit/>
          </a:bodyPr>
          <a:lstStyle/>
          <a:p>
            <a:pPr>
              <a:buNone/>
            </a:pPr>
            <a:r>
              <a:rPr lang="en-US" altLang="ja-JP" sz="1200" dirty="0" smtClean="0">
                <a:solidFill>
                  <a:srgbClr val="C0C0C0"/>
                </a:solidFill>
              </a:rPr>
              <a:t>Ver.2.0.0</a:t>
            </a:r>
            <a:endParaRPr kumimoji="1" lang="ja-JP" altLang="en-US" sz="1200" dirty="0">
              <a:solidFill>
                <a:srgbClr val="C0C0C0"/>
              </a:solidFill>
            </a:endParaRPr>
          </a:p>
        </p:txBody>
      </p:sp>
      <p:sp>
        <p:nvSpPr>
          <p:cNvPr id="49" name="テキスト ボックス 48"/>
          <p:cNvSpPr txBox="1"/>
          <p:nvPr/>
        </p:nvSpPr>
        <p:spPr>
          <a:xfrm>
            <a:off x="3138211" y="6286520"/>
            <a:ext cx="1000132" cy="276999"/>
          </a:xfrm>
          <a:prstGeom prst="rect">
            <a:avLst/>
          </a:prstGeom>
          <a:noFill/>
        </p:spPr>
        <p:txBody>
          <a:bodyPr wrap="square" rtlCol="0">
            <a:spAutoFit/>
          </a:bodyPr>
          <a:lstStyle/>
          <a:p>
            <a:pPr>
              <a:buNone/>
            </a:pPr>
            <a:r>
              <a:rPr lang="en-US" altLang="ja-JP" sz="1200" dirty="0" smtClean="0">
                <a:solidFill>
                  <a:srgbClr val="C0C0C0"/>
                </a:solidFill>
              </a:rPr>
              <a:t>Ver.2.2.0</a:t>
            </a:r>
            <a:endParaRPr kumimoji="1" lang="ja-JP" altLang="en-US" sz="1200" dirty="0">
              <a:solidFill>
                <a:srgbClr val="C0C0C0"/>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kumimoji="1" lang="ja-JP" altLang="en-US" dirty="0" smtClean="0">
                <a:latin typeface="HGP明朝E" pitchFamily="18" charset="-128"/>
                <a:ea typeface="HGP明朝E" pitchFamily="18" charset="-128"/>
              </a:rPr>
              <a:t>昨年度の活動</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a:xfrm>
            <a:off x="478004" y="1112390"/>
            <a:ext cx="8229600" cy="4929188"/>
          </a:xfrm>
        </p:spPr>
        <p:txBody>
          <a:bodyPr/>
          <a:lstStyle/>
          <a:p>
            <a:r>
              <a:rPr lang="en-US" altLang="ja-JP" dirty="0" smtClean="0"/>
              <a:t>OSS</a:t>
            </a:r>
            <a:r>
              <a:rPr lang="ja-JP" altLang="en-US" dirty="0" smtClean="0"/>
              <a:t>の開発形態の分析</a:t>
            </a:r>
            <a:endParaRPr lang="en-US" altLang="ja-JP" dirty="0" smtClean="0"/>
          </a:p>
          <a:p>
            <a:pPr lvl="1"/>
            <a:r>
              <a:rPr lang="ja-JP" altLang="en-US" sz="2000" dirty="0" smtClean="0"/>
              <a:t>レビュー（見直しが行われているか）の</a:t>
            </a:r>
            <a:r>
              <a:rPr lang="ja-JP" altLang="en-US" sz="2000" b="1" dirty="0" smtClean="0"/>
              <a:t>「差」</a:t>
            </a:r>
            <a:r>
              <a:rPr lang="ja-JP" altLang="en-US" sz="2000" dirty="0" smtClean="0"/>
              <a:t>で表した</a:t>
            </a:r>
            <a:endParaRPr lang="en-US" altLang="ja-JP" sz="2000" dirty="0" smtClean="0"/>
          </a:p>
          <a:p>
            <a:pPr lvl="2">
              <a:buClr>
                <a:schemeClr val="tx1"/>
              </a:buClr>
            </a:pPr>
            <a:r>
              <a:rPr lang="ja-JP" altLang="en-US" sz="1800" dirty="0" smtClean="0">
                <a:solidFill>
                  <a:srgbClr val="0000FF"/>
                </a:solidFill>
              </a:rPr>
              <a:t>新人</a:t>
            </a:r>
            <a:r>
              <a:rPr lang="ja-JP" altLang="en-US" sz="1800" dirty="0" smtClean="0"/>
              <a:t>の意見も同様にレビューされ開放的（図</a:t>
            </a:r>
            <a:r>
              <a:rPr lang="en-US" altLang="ja-JP" sz="1800" dirty="0" smtClean="0"/>
              <a:t>1</a:t>
            </a:r>
            <a:r>
              <a:rPr lang="ja-JP" altLang="en-US" sz="1800" dirty="0" smtClean="0"/>
              <a:t>）</a:t>
            </a:r>
          </a:p>
          <a:p>
            <a:pPr lvl="2">
              <a:buClr>
                <a:schemeClr val="tx1"/>
              </a:buClr>
            </a:pPr>
            <a:r>
              <a:rPr lang="ja-JP" altLang="en-US" sz="1800" dirty="0" smtClean="0">
                <a:solidFill>
                  <a:srgbClr val="FF0000"/>
                </a:solidFill>
              </a:rPr>
              <a:t>ベテラン</a:t>
            </a:r>
            <a:r>
              <a:rPr lang="ja-JP" altLang="en-US" sz="1800" dirty="0" smtClean="0"/>
              <a:t>の意見ばかりレビューされ非開放的（図</a:t>
            </a:r>
            <a:r>
              <a:rPr lang="en-US" altLang="ja-JP" sz="1800" dirty="0" smtClean="0"/>
              <a:t>2</a:t>
            </a:r>
            <a:r>
              <a:rPr lang="ja-JP" altLang="en-US" sz="1800" dirty="0" smtClean="0"/>
              <a:t>）</a:t>
            </a:r>
            <a:endParaRPr lang="en-US" altLang="ja-JP" sz="1800"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42</a:t>
            </a:fld>
            <a:endParaRPr lang="en-US" altLang="ja-JP" dirty="0"/>
          </a:p>
        </p:txBody>
      </p:sp>
      <p:grpSp>
        <p:nvGrpSpPr>
          <p:cNvPr id="4" name="グループ化 772"/>
          <p:cNvGrpSpPr/>
          <p:nvPr/>
        </p:nvGrpSpPr>
        <p:grpSpPr>
          <a:xfrm>
            <a:off x="179758" y="3049798"/>
            <a:ext cx="4809853" cy="3115902"/>
            <a:chOff x="317501" y="3092355"/>
            <a:chExt cx="4683128" cy="3033808"/>
          </a:xfrm>
        </p:grpSpPr>
        <p:graphicFrame>
          <p:nvGraphicFramePr>
            <p:cNvPr id="657" name="グラフ 656"/>
            <p:cNvGraphicFramePr/>
            <p:nvPr/>
          </p:nvGraphicFramePr>
          <p:xfrm>
            <a:off x="317501" y="3092355"/>
            <a:ext cx="4683128" cy="3033808"/>
          </p:xfrm>
          <a:graphic>
            <a:graphicData uri="http://schemas.openxmlformats.org/drawingml/2006/chart">
              <c:chart xmlns:c="http://schemas.openxmlformats.org/drawingml/2006/chart" xmlns:r="http://schemas.openxmlformats.org/officeDocument/2006/relationships" r:id="rId3"/>
            </a:graphicData>
          </a:graphic>
        </p:graphicFrame>
        <p:sp>
          <p:nvSpPr>
            <p:cNvPr id="661" name="正方形/長方形 660"/>
            <p:cNvSpPr/>
            <p:nvPr/>
          </p:nvSpPr>
          <p:spPr bwMode="auto">
            <a:xfrm>
              <a:off x="783423" y="3165537"/>
              <a:ext cx="2071702" cy="2489679"/>
            </a:xfrm>
            <a:prstGeom prst="rect">
              <a:avLst/>
            </a:prstGeom>
            <a:solidFill>
              <a:schemeClr val="bg2">
                <a:lumMod val="20000"/>
                <a:lumOff val="80000"/>
                <a:alpha val="30196"/>
              </a:scheme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662" name="正方形/長方形 661"/>
            <p:cNvSpPr/>
            <p:nvPr/>
          </p:nvSpPr>
          <p:spPr bwMode="auto">
            <a:xfrm>
              <a:off x="2857487" y="3153898"/>
              <a:ext cx="2071702" cy="2489679"/>
            </a:xfrm>
            <a:prstGeom prst="rect">
              <a:avLst/>
            </a:prstGeom>
            <a:solidFill>
              <a:srgbClr val="FF99CC">
                <a:alpha val="20000"/>
              </a:srgb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cxnSp>
          <p:nvCxnSpPr>
            <p:cNvPr id="664" name="直線矢印コネクタ 663"/>
            <p:cNvCxnSpPr/>
            <p:nvPr/>
          </p:nvCxnSpPr>
          <p:spPr bwMode="auto">
            <a:xfrm rot="5400000">
              <a:off x="3687574" y="4715192"/>
              <a:ext cx="1428760" cy="1588"/>
            </a:xfrm>
            <a:prstGeom prst="straightConnector1">
              <a:avLst/>
            </a:prstGeom>
            <a:ln w="28575">
              <a:headEnd type="arrow"/>
              <a:tailEnd type="arrow"/>
            </a:ln>
          </p:spPr>
          <p:style>
            <a:lnRef idx="1">
              <a:schemeClr val="dk1"/>
            </a:lnRef>
            <a:fillRef idx="0">
              <a:schemeClr val="dk1"/>
            </a:fillRef>
            <a:effectRef idx="0">
              <a:schemeClr val="dk1"/>
            </a:effectRef>
            <a:fontRef idx="minor">
              <a:schemeClr val="tx1"/>
            </a:fontRef>
          </p:style>
        </p:cxnSp>
        <p:cxnSp>
          <p:nvCxnSpPr>
            <p:cNvPr id="666" name="直線矢印コネクタ 665"/>
            <p:cNvCxnSpPr/>
            <p:nvPr/>
          </p:nvCxnSpPr>
          <p:spPr bwMode="auto">
            <a:xfrm rot="5400000">
              <a:off x="1812050" y="4650893"/>
              <a:ext cx="572606" cy="1588"/>
            </a:xfrm>
            <a:prstGeom prst="straightConnector1">
              <a:avLst/>
            </a:prstGeom>
            <a:ln w="28575">
              <a:headEnd type="arrow"/>
              <a:tailEnd type="arrow"/>
            </a:ln>
          </p:spPr>
          <p:style>
            <a:lnRef idx="1">
              <a:schemeClr val="dk1"/>
            </a:lnRef>
            <a:fillRef idx="0">
              <a:schemeClr val="dk1"/>
            </a:fillRef>
            <a:effectRef idx="0">
              <a:schemeClr val="dk1"/>
            </a:effectRef>
            <a:fontRef idx="minor">
              <a:schemeClr val="tx1"/>
            </a:fontRef>
          </p:style>
        </p:cxnSp>
      </p:grpSp>
      <p:grpSp>
        <p:nvGrpSpPr>
          <p:cNvPr id="6" name="グループ化 770"/>
          <p:cNvGrpSpPr/>
          <p:nvPr/>
        </p:nvGrpSpPr>
        <p:grpSpPr>
          <a:xfrm>
            <a:off x="5509930" y="4949806"/>
            <a:ext cx="2665900" cy="1638220"/>
            <a:chOff x="5683197" y="4714885"/>
            <a:chExt cx="3088901" cy="2235356"/>
          </a:xfrm>
        </p:grpSpPr>
        <p:grpSp>
          <p:nvGrpSpPr>
            <p:cNvPr id="7" name="グループ化 769"/>
            <p:cNvGrpSpPr/>
            <p:nvPr/>
          </p:nvGrpSpPr>
          <p:grpSpPr>
            <a:xfrm>
              <a:off x="5683197" y="4714885"/>
              <a:ext cx="3088901" cy="1928863"/>
              <a:chOff x="5683197" y="4714885"/>
              <a:chExt cx="3088901" cy="1928863"/>
            </a:xfrm>
          </p:grpSpPr>
          <p:sp>
            <p:nvSpPr>
              <p:cNvPr id="737" name="正方形/長方形 736"/>
              <p:cNvSpPr/>
              <p:nvPr/>
            </p:nvSpPr>
            <p:spPr bwMode="auto">
              <a:xfrm>
                <a:off x="5683197" y="4714885"/>
                <a:ext cx="3003603" cy="1857389"/>
              </a:xfrm>
              <a:prstGeom prst="rect">
                <a:avLst/>
              </a:prstGeom>
              <a:solidFill>
                <a:srgbClr val="FF99CC">
                  <a:alpha val="20000"/>
                </a:srgb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grpSp>
            <p:nvGrpSpPr>
              <p:cNvPr id="8" name="Group 6"/>
              <p:cNvGrpSpPr>
                <a:grpSpLocks noChangeAspect="1"/>
              </p:cNvGrpSpPr>
              <p:nvPr/>
            </p:nvGrpSpPr>
            <p:grpSpPr bwMode="auto">
              <a:xfrm>
                <a:off x="6259537" y="4786322"/>
                <a:ext cx="1812925" cy="1058862"/>
                <a:chOff x="3915" y="3087"/>
                <a:chExt cx="1142" cy="667"/>
              </a:xfrm>
            </p:grpSpPr>
            <p:sp>
              <p:nvSpPr>
                <p:cNvPr id="1029" name="AutoShape 5"/>
                <p:cNvSpPr>
                  <a:spLocks noChangeAspect="1" noChangeArrowheads="1" noTextEdit="1"/>
                </p:cNvSpPr>
                <p:nvPr/>
              </p:nvSpPr>
              <p:spPr bwMode="auto">
                <a:xfrm>
                  <a:off x="3915" y="3087"/>
                  <a:ext cx="1142" cy="66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1" name="Freeform 7"/>
                <p:cNvSpPr>
                  <a:spLocks/>
                </p:cNvSpPr>
                <p:nvPr/>
              </p:nvSpPr>
              <p:spPr bwMode="auto">
                <a:xfrm>
                  <a:off x="4790" y="3332"/>
                  <a:ext cx="213" cy="259"/>
                </a:xfrm>
                <a:custGeom>
                  <a:avLst/>
                  <a:gdLst/>
                  <a:ahLst/>
                  <a:cxnLst>
                    <a:cxn ang="0">
                      <a:pos x="2" y="26"/>
                    </a:cxn>
                    <a:cxn ang="0">
                      <a:pos x="12" y="15"/>
                    </a:cxn>
                    <a:cxn ang="0">
                      <a:pos x="27" y="7"/>
                    </a:cxn>
                    <a:cxn ang="0">
                      <a:pos x="47" y="3"/>
                    </a:cxn>
                    <a:cxn ang="0">
                      <a:pos x="71" y="0"/>
                    </a:cxn>
                    <a:cxn ang="0">
                      <a:pos x="99" y="0"/>
                    </a:cxn>
                    <a:cxn ang="0">
                      <a:pos x="128" y="3"/>
                    </a:cxn>
                    <a:cxn ang="0">
                      <a:pos x="159" y="6"/>
                    </a:cxn>
                    <a:cxn ang="0">
                      <a:pos x="190" y="11"/>
                    </a:cxn>
                    <a:cxn ang="0">
                      <a:pos x="221" y="16"/>
                    </a:cxn>
                    <a:cxn ang="0">
                      <a:pos x="250" y="22"/>
                    </a:cxn>
                    <a:cxn ang="0">
                      <a:pos x="277" y="28"/>
                    </a:cxn>
                    <a:cxn ang="0">
                      <a:pos x="301" y="34"/>
                    </a:cxn>
                    <a:cxn ang="0">
                      <a:pos x="322" y="38"/>
                    </a:cxn>
                    <a:cxn ang="0">
                      <a:pos x="337" y="43"/>
                    </a:cxn>
                    <a:cxn ang="0">
                      <a:pos x="348" y="45"/>
                    </a:cxn>
                    <a:cxn ang="0">
                      <a:pos x="351" y="46"/>
                    </a:cxn>
                    <a:cxn ang="0">
                      <a:pos x="351" y="45"/>
                    </a:cxn>
                    <a:cxn ang="0">
                      <a:pos x="352" y="43"/>
                    </a:cxn>
                    <a:cxn ang="0">
                      <a:pos x="354" y="39"/>
                    </a:cxn>
                    <a:cxn ang="0">
                      <a:pos x="359" y="35"/>
                    </a:cxn>
                    <a:cxn ang="0">
                      <a:pos x="364" y="30"/>
                    </a:cxn>
                    <a:cxn ang="0">
                      <a:pos x="371" y="27"/>
                    </a:cxn>
                    <a:cxn ang="0">
                      <a:pos x="380" y="24"/>
                    </a:cxn>
                    <a:cxn ang="0">
                      <a:pos x="391" y="23"/>
                    </a:cxn>
                    <a:cxn ang="0">
                      <a:pos x="402" y="24"/>
                    </a:cxn>
                    <a:cxn ang="0">
                      <a:pos x="410" y="26"/>
                    </a:cxn>
                    <a:cxn ang="0">
                      <a:pos x="416" y="29"/>
                    </a:cxn>
                    <a:cxn ang="0">
                      <a:pos x="420" y="31"/>
                    </a:cxn>
                    <a:cxn ang="0">
                      <a:pos x="422" y="35"/>
                    </a:cxn>
                    <a:cxn ang="0">
                      <a:pos x="425" y="38"/>
                    </a:cxn>
                    <a:cxn ang="0">
                      <a:pos x="426" y="39"/>
                    </a:cxn>
                    <a:cxn ang="0">
                      <a:pos x="426" y="41"/>
                    </a:cxn>
                    <a:cxn ang="0">
                      <a:pos x="426" y="517"/>
                    </a:cxn>
                    <a:cxn ang="0">
                      <a:pos x="351" y="517"/>
                    </a:cxn>
                    <a:cxn ang="0">
                      <a:pos x="351" y="484"/>
                    </a:cxn>
                    <a:cxn ang="0">
                      <a:pos x="351" y="411"/>
                    </a:cxn>
                    <a:cxn ang="0">
                      <a:pos x="351" y="339"/>
                    </a:cxn>
                    <a:cxn ang="0">
                      <a:pos x="351" y="305"/>
                    </a:cxn>
                    <a:cxn ang="0">
                      <a:pos x="339" y="301"/>
                    </a:cxn>
                    <a:cxn ang="0">
                      <a:pos x="323" y="296"/>
                    </a:cxn>
                    <a:cxn ang="0">
                      <a:pos x="306" y="290"/>
                    </a:cxn>
                    <a:cxn ang="0">
                      <a:pos x="285" y="285"/>
                    </a:cxn>
                    <a:cxn ang="0">
                      <a:pos x="263" y="279"/>
                    </a:cxn>
                    <a:cxn ang="0">
                      <a:pos x="240" y="272"/>
                    </a:cxn>
                    <a:cxn ang="0">
                      <a:pos x="215" y="265"/>
                    </a:cxn>
                    <a:cxn ang="0">
                      <a:pos x="190" y="258"/>
                    </a:cxn>
                    <a:cxn ang="0">
                      <a:pos x="163" y="251"/>
                    </a:cxn>
                    <a:cxn ang="0">
                      <a:pos x="137" y="244"/>
                    </a:cxn>
                    <a:cxn ang="0">
                      <a:pos x="111" y="237"/>
                    </a:cxn>
                    <a:cxn ang="0">
                      <a:pos x="86" y="232"/>
                    </a:cxn>
                    <a:cxn ang="0">
                      <a:pos x="62" y="226"/>
                    </a:cxn>
                    <a:cxn ang="0">
                      <a:pos x="39" y="220"/>
                    </a:cxn>
                    <a:cxn ang="0">
                      <a:pos x="18" y="216"/>
                    </a:cxn>
                    <a:cxn ang="0">
                      <a:pos x="0" y="212"/>
                    </a:cxn>
                    <a:cxn ang="0">
                      <a:pos x="2" y="26"/>
                    </a:cxn>
                  </a:cxnLst>
                  <a:rect l="0" t="0" r="r" b="b"/>
                  <a:pathLst>
                    <a:path w="426" h="517">
                      <a:moveTo>
                        <a:pt x="2" y="26"/>
                      </a:moveTo>
                      <a:lnTo>
                        <a:pt x="12" y="15"/>
                      </a:lnTo>
                      <a:lnTo>
                        <a:pt x="27" y="7"/>
                      </a:lnTo>
                      <a:lnTo>
                        <a:pt x="47" y="3"/>
                      </a:lnTo>
                      <a:lnTo>
                        <a:pt x="71" y="0"/>
                      </a:lnTo>
                      <a:lnTo>
                        <a:pt x="99" y="0"/>
                      </a:lnTo>
                      <a:lnTo>
                        <a:pt x="128" y="3"/>
                      </a:lnTo>
                      <a:lnTo>
                        <a:pt x="159" y="6"/>
                      </a:lnTo>
                      <a:lnTo>
                        <a:pt x="190" y="11"/>
                      </a:lnTo>
                      <a:lnTo>
                        <a:pt x="221" y="16"/>
                      </a:lnTo>
                      <a:lnTo>
                        <a:pt x="250" y="22"/>
                      </a:lnTo>
                      <a:lnTo>
                        <a:pt x="277" y="28"/>
                      </a:lnTo>
                      <a:lnTo>
                        <a:pt x="301" y="34"/>
                      </a:lnTo>
                      <a:lnTo>
                        <a:pt x="322" y="38"/>
                      </a:lnTo>
                      <a:lnTo>
                        <a:pt x="337" y="43"/>
                      </a:lnTo>
                      <a:lnTo>
                        <a:pt x="348" y="45"/>
                      </a:lnTo>
                      <a:lnTo>
                        <a:pt x="351" y="46"/>
                      </a:lnTo>
                      <a:lnTo>
                        <a:pt x="351" y="45"/>
                      </a:lnTo>
                      <a:lnTo>
                        <a:pt x="352" y="43"/>
                      </a:lnTo>
                      <a:lnTo>
                        <a:pt x="354" y="39"/>
                      </a:lnTo>
                      <a:lnTo>
                        <a:pt x="359" y="35"/>
                      </a:lnTo>
                      <a:lnTo>
                        <a:pt x="364" y="30"/>
                      </a:lnTo>
                      <a:lnTo>
                        <a:pt x="371" y="27"/>
                      </a:lnTo>
                      <a:lnTo>
                        <a:pt x="380" y="24"/>
                      </a:lnTo>
                      <a:lnTo>
                        <a:pt x="391" y="23"/>
                      </a:lnTo>
                      <a:lnTo>
                        <a:pt x="402" y="24"/>
                      </a:lnTo>
                      <a:lnTo>
                        <a:pt x="410" y="26"/>
                      </a:lnTo>
                      <a:lnTo>
                        <a:pt x="416" y="29"/>
                      </a:lnTo>
                      <a:lnTo>
                        <a:pt x="420" y="31"/>
                      </a:lnTo>
                      <a:lnTo>
                        <a:pt x="422" y="35"/>
                      </a:lnTo>
                      <a:lnTo>
                        <a:pt x="425" y="38"/>
                      </a:lnTo>
                      <a:lnTo>
                        <a:pt x="426" y="39"/>
                      </a:lnTo>
                      <a:lnTo>
                        <a:pt x="426" y="41"/>
                      </a:lnTo>
                      <a:lnTo>
                        <a:pt x="426" y="517"/>
                      </a:lnTo>
                      <a:lnTo>
                        <a:pt x="351" y="517"/>
                      </a:lnTo>
                      <a:lnTo>
                        <a:pt x="351" y="484"/>
                      </a:lnTo>
                      <a:lnTo>
                        <a:pt x="351" y="411"/>
                      </a:lnTo>
                      <a:lnTo>
                        <a:pt x="351" y="339"/>
                      </a:lnTo>
                      <a:lnTo>
                        <a:pt x="351" y="305"/>
                      </a:lnTo>
                      <a:lnTo>
                        <a:pt x="339" y="301"/>
                      </a:lnTo>
                      <a:lnTo>
                        <a:pt x="323" y="296"/>
                      </a:lnTo>
                      <a:lnTo>
                        <a:pt x="306" y="290"/>
                      </a:lnTo>
                      <a:lnTo>
                        <a:pt x="285" y="285"/>
                      </a:lnTo>
                      <a:lnTo>
                        <a:pt x="263" y="279"/>
                      </a:lnTo>
                      <a:lnTo>
                        <a:pt x="240" y="272"/>
                      </a:lnTo>
                      <a:lnTo>
                        <a:pt x="215" y="265"/>
                      </a:lnTo>
                      <a:lnTo>
                        <a:pt x="190" y="258"/>
                      </a:lnTo>
                      <a:lnTo>
                        <a:pt x="163" y="251"/>
                      </a:lnTo>
                      <a:lnTo>
                        <a:pt x="137" y="244"/>
                      </a:lnTo>
                      <a:lnTo>
                        <a:pt x="111" y="237"/>
                      </a:lnTo>
                      <a:lnTo>
                        <a:pt x="86" y="232"/>
                      </a:lnTo>
                      <a:lnTo>
                        <a:pt x="62" y="226"/>
                      </a:lnTo>
                      <a:lnTo>
                        <a:pt x="39" y="220"/>
                      </a:lnTo>
                      <a:lnTo>
                        <a:pt x="18" y="216"/>
                      </a:lnTo>
                      <a:lnTo>
                        <a:pt x="0" y="212"/>
                      </a:lnTo>
                      <a:lnTo>
                        <a:pt x="2"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2" name="Freeform 8"/>
                <p:cNvSpPr>
                  <a:spLocks/>
                </p:cNvSpPr>
                <p:nvPr/>
              </p:nvSpPr>
              <p:spPr bwMode="auto">
                <a:xfrm>
                  <a:off x="4737" y="3279"/>
                  <a:ext cx="120" cy="107"/>
                </a:xfrm>
                <a:custGeom>
                  <a:avLst/>
                  <a:gdLst/>
                  <a:ahLst/>
                  <a:cxnLst>
                    <a:cxn ang="0">
                      <a:pos x="240" y="215"/>
                    </a:cxn>
                    <a:cxn ang="0">
                      <a:pos x="240" y="0"/>
                    </a:cxn>
                    <a:cxn ang="0">
                      <a:pos x="0" y="50"/>
                    </a:cxn>
                    <a:cxn ang="0">
                      <a:pos x="0" y="215"/>
                    </a:cxn>
                    <a:cxn ang="0">
                      <a:pos x="240" y="215"/>
                    </a:cxn>
                  </a:cxnLst>
                  <a:rect l="0" t="0" r="r" b="b"/>
                  <a:pathLst>
                    <a:path w="240" h="215">
                      <a:moveTo>
                        <a:pt x="240" y="215"/>
                      </a:moveTo>
                      <a:lnTo>
                        <a:pt x="240" y="0"/>
                      </a:lnTo>
                      <a:lnTo>
                        <a:pt x="0" y="50"/>
                      </a:lnTo>
                      <a:lnTo>
                        <a:pt x="0" y="215"/>
                      </a:lnTo>
                      <a:lnTo>
                        <a:pt x="240" y="2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3" name="Freeform 9"/>
                <p:cNvSpPr>
                  <a:spLocks/>
                </p:cNvSpPr>
                <p:nvPr/>
              </p:nvSpPr>
              <p:spPr bwMode="auto">
                <a:xfrm>
                  <a:off x="4752" y="3308"/>
                  <a:ext cx="87" cy="12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4" name="Freeform 10"/>
                <p:cNvSpPr>
                  <a:spLocks/>
                </p:cNvSpPr>
                <p:nvPr/>
              </p:nvSpPr>
              <p:spPr bwMode="auto">
                <a:xfrm>
                  <a:off x="4658" y="3341"/>
                  <a:ext cx="298" cy="236"/>
                </a:xfrm>
                <a:custGeom>
                  <a:avLst/>
                  <a:gdLst/>
                  <a:ahLst/>
                  <a:cxnLst>
                    <a:cxn ang="0">
                      <a:pos x="133" y="1"/>
                    </a:cxn>
                    <a:cxn ang="0">
                      <a:pos x="128" y="1"/>
                    </a:cxn>
                    <a:cxn ang="0">
                      <a:pos x="121" y="2"/>
                    </a:cxn>
                    <a:cxn ang="0">
                      <a:pos x="112" y="3"/>
                    </a:cxn>
                    <a:cxn ang="0">
                      <a:pos x="101" y="8"/>
                    </a:cxn>
                    <a:cxn ang="0">
                      <a:pos x="88" y="12"/>
                    </a:cxn>
                    <a:cxn ang="0">
                      <a:pos x="76" y="20"/>
                    </a:cxn>
                    <a:cxn ang="0">
                      <a:pos x="62" y="29"/>
                    </a:cxn>
                    <a:cxn ang="0">
                      <a:pos x="47" y="40"/>
                    </a:cxn>
                    <a:cxn ang="0">
                      <a:pos x="29" y="69"/>
                    </a:cxn>
                    <a:cxn ang="0">
                      <a:pos x="16" y="118"/>
                    </a:cxn>
                    <a:cxn ang="0">
                      <a:pos x="7" y="179"/>
                    </a:cxn>
                    <a:cxn ang="0">
                      <a:pos x="2" y="247"/>
                    </a:cxn>
                    <a:cxn ang="0">
                      <a:pos x="0" y="312"/>
                    </a:cxn>
                    <a:cxn ang="0">
                      <a:pos x="0" y="368"/>
                    </a:cxn>
                    <a:cxn ang="0">
                      <a:pos x="1" y="406"/>
                    </a:cxn>
                    <a:cxn ang="0">
                      <a:pos x="1" y="421"/>
                    </a:cxn>
                    <a:cxn ang="0">
                      <a:pos x="526" y="472"/>
                    </a:cxn>
                    <a:cxn ang="0">
                      <a:pos x="514" y="339"/>
                    </a:cxn>
                    <a:cxn ang="0">
                      <a:pos x="516" y="337"/>
                    </a:cxn>
                    <a:cxn ang="0">
                      <a:pos x="520" y="334"/>
                    </a:cxn>
                    <a:cxn ang="0">
                      <a:pos x="525" y="330"/>
                    </a:cxn>
                    <a:cxn ang="0">
                      <a:pos x="530" y="327"/>
                    </a:cxn>
                    <a:cxn ang="0">
                      <a:pos x="535" y="323"/>
                    </a:cxn>
                    <a:cxn ang="0">
                      <a:pos x="541" y="319"/>
                    </a:cxn>
                    <a:cxn ang="0">
                      <a:pos x="547" y="315"/>
                    </a:cxn>
                    <a:cxn ang="0">
                      <a:pos x="553" y="311"/>
                    </a:cxn>
                    <a:cxn ang="0">
                      <a:pos x="564" y="300"/>
                    </a:cxn>
                    <a:cxn ang="0">
                      <a:pos x="576" y="290"/>
                    </a:cxn>
                    <a:cxn ang="0">
                      <a:pos x="584" y="278"/>
                    </a:cxn>
                    <a:cxn ang="0">
                      <a:pos x="591" y="266"/>
                    </a:cxn>
                    <a:cxn ang="0">
                      <a:pos x="595" y="252"/>
                    </a:cxn>
                    <a:cxn ang="0">
                      <a:pos x="596" y="237"/>
                    </a:cxn>
                    <a:cxn ang="0">
                      <a:pos x="595" y="220"/>
                    </a:cxn>
                    <a:cxn ang="0">
                      <a:pos x="591" y="199"/>
                    </a:cxn>
                    <a:cxn ang="0">
                      <a:pos x="588" y="193"/>
                    </a:cxn>
                    <a:cxn ang="0">
                      <a:pos x="580" y="176"/>
                    </a:cxn>
                    <a:cxn ang="0">
                      <a:pos x="568" y="151"/>
                    </a:cxn>
                    <a:cxn ang="0">
                      <a:pos x="550" y="121"/>
                    </a:cxn>
                    <a:cxn ang="0">
                      <a:pos x="530" y="90"/>
                    </a:cxn>
                    <a:cxn ang="0">
                      <a:pos x="503" y="58"/>
                    </a:cxn>
                    <a:cxn ang="0">
                      <a:pos x="474" y="32"/>
                    </a:cxn>
                    <a:cxn ang="0">
                      <a:pos x="441" y="12"/>
                    </a:cxn>
                    <a:cxn ang="0">
                      <a:pos x="435" y="10"/>
                    </a:cxn>
                    <a:cxn ang="0">
                      <a:pos x="427" y="8"/>
                    </a:cxn>
                    <a:cxn ang="0">
                      <a:pos x="418" y="5"/>
                    </a:cxn>
                    <a:cxn ang="0">
                      <a:pos x="408" y="3"/>
                    </a:cxn>
                    <a:cxn ang="0">
                      <a:pos x="396" y="2"/>
                    </a:cxn>
                    <a:cxn ang="0">
                      <a:pos x="385" y="1"/>
                    </a:cxn>
                    <a:cxn ang="0">
                      <a:pos x="373" y="0"/>
                    </a:cxn>
                    <a:cxn ang="0">
                      <a:pos x="363" y="0"/>
                    </a:cxn>
                    <a:cxn ang="0">
                      <a:pos x="261" y="123"/>
                    </a:cxn>
                    <a:cxn ang="0">
                      <a:pos x="185" y="1"/>
                    </a:cxn>
                    <a:cxn ang="0">
                      <a:pos x="133" y="1"/>
                    </a:cxn>
                  </a:cxnLst>
                  <a:rect l="0" t="0" r="r" b="b"/>
                  <a:pathLst>
                    <a:path w="596" h="472">
                      <a:moveTo>
                        <a:pt x="133" y="1"/>
                      </a:moveTo>
                      <a:lnTo>
                        <a:pt x="128" y="1"/>
                      </a:lnTo>
                      <a:lnTo>
                        <a:pt x="121" y="2"/>
                      </a:lnTo>
                      <a:lnTo>
                        <a:pt x="112" y="3"/>
                      </a:lnTo>
                      <a:lnTo>
                        <a:pt x="101" y="8"/>
                      </a:lnTo>
                      <a:lnTo>
                        <a:pt x="88" y="12"/>
                      </a:lnTo>
                      <a:lnTo>
                        <a:pt x="76" y="20"/>
                      </a:lnTo>
                      <a:lnTo>
                        <a:pt x="62" y="29"/>
                      </a:lnTo>
                      <a:lnTo>
                        <a:pt x="47" y="40"/>
                      </a:lnTo>
                      <a:lnTo>
                        <a:pt x="29" y="69"/>
                      </a:lnTo>
                      <a:lnTo>
                        <a:pt x="16" y="118"/>
                      </a:lnTo>
                      <a:lnTo>
                        <a:pt x="7" y="179"/>
                      </a:lnTo>
                      <a:lnTo>
                        <a:pt x="2" y="247"/>
                      </a:lnTo>
                      <a:lnTo>
                        <a:pt x="0" y="312"/>
                      </a:lnTo>
                      <a:lnTo>
                        <a:pt x="0" y="368"/>
                      </a:lnTo>
                      <a:lnTo>
                        <a:pt x="1" y="406"/>
                      </a:lnTo>
                      <a:lnTo>
                        <a:pt x="1" y="421"/>
                      </a:lnTo>
                      <a:lnTo>
                        <a:pt x="526" y="472"/>
                      </a:lnTo>
                      <a:lnTo>
                        <a:pt x="514" y="339"/>
                      </a:lnTo>
                      <a:lnTo>
                        <a:pt x="516" y="337"/>
                      </a:lnTo>
                      <a:lnTo>
                        <a:pt x="520" y="334"/>
                      </a:lnTo>
                      <a:lnTo>
                        <a:pt x="525" y="330"/>
                      </a:lnTo>
                      <a:lnTo>
                        <a:pt x="530" y="327"/>
                      </a:lnTo>
                      <a:lnTo>
                        <a:pt x="535" y="323"/>
                      </a:lnTo>
                      <a:lnTo>
                        <a:pt x="541" y="319"/>
                      </a:lnTo>
                      <a:lnTo>
                        <a:pt x="547" y="315"/>
                      </a:lnTo>
                      <a:lnTo>
                        <a:pt x="553" y="311"/>
                      </a:lnTo>
                      <a:lnTo>
                        <a:pt x="564" y="300"/>
                      </a:lnTo>
                      <a:lnTo>
                        <a:pt x="576" y="290"/>
                      </a:lnTo>
                      <a:lnTo>
                        <a:pt x="584" y="278"/>
                      </a:lnTo>
                      <a:lnTo>
                        <a:pt x="591" y="266"/>
                      </a:lnTo>
                      <a:lnTo>
                        <a:pt x="595" y="252"/>
                      </a:lnTo>
                      <a:lnTo>
                        <a:pt x="596" y="237"/>
                      </a:lnTo>
                      <a:lnTo>
                        <a:pt x="595" y="220"/>
                      </a:lnTo>
                      <a:lnTo>
                        <a:pt x="591" y="199"/>
                      </a:lnTo>
                      <a:lnTo>
                        <a:pt x="588" y="193"/>
                      </a:lnTo>
                      <a:lnTo>
                        <a:pt x="580" y="176"/>
                      </a:lnTo>
                      <a:lnTo>
                        <a:pt x="568" y="151"/>
                      </a:lnTo>
                      <a:lnTo>
                        <a:pt x="550" y="121"/>
                      </a:lnTo>
                      <a:lnTo>
                        <a:pt x="530" y="90"/>
                      </a:lnTo>
                      <a:lnTo>
                        <a:pt x="503" y="58"/>
                      </a:lnTo>
                      <a:lnTo>
                        <a:pt x="474" y="32"/>
                      </a:lnTo>
                      <a:lnTo>
                        <a:pt x="441" y="12"/>
                      </a:lnTo>
                      <a:lnTo>
                        <a:pt x="435" y="10"/>
                      </a:lnTo>
                      <a:lnTo>
                        <a:pt x="427" y="8"/>
                      </a:lnTo>
                      <a:lnTo>
                        <a:pt x="418" y="5"/>
                      </a:lnTo>
                      <a:lnTo>
                        <a:pt x="408" y="3"/>
                      </a:lnTo>
                      <a:lnTo>
                        <a:pt x="396" y="2"/>
                      </a:lnTo>
                      <a:lnTo>
                        <a:pt x="385" y="1"/>
                      </a:lnTo>
                      <a:lnTo>
                        <a:pt x="373" y="0"/>
                      </a:lnTo>
                      <a:lnTo>
                        <a:pt x="363" y="0"/>
                      </a:lnTo>
                      <a:lnTo>
                        <a:pt x="261" y="123"/>
                      </a:lnTo>
                      <a:lnTo>
                        <a:pt x="185" y="1"/>
                      </a:lnTo>
                      <a:lnTo>
                        <a:pt x="133"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5" name="Freeform 11"/>
                <p:cNvSpPr>
                  <a:spLocks/>
                </p:cNvSpPr>
                <p:nvPr/>
              </p:nvSpPr>
              <p:spPr bwMode="auto">
                <a:xfrm>
                  <a:off x="4670" y="3351"/>
                  <a:ext cx="271" cy="225"/>
                </a:xfrm>
                <a:custGeom>
                  <a:avLst/>
                  <a:gdLst/>
                  <a:ahLst/>
                  <a:cxnLst>
                    <a:cxn ang="0">
                      <a:pos x="2" y="390"/>
                    </a:cxn>
                    <a:cxn ang="0">
                      <a:pos x="0" y="281"/>
                    </a:cxn>
                    <a:cxn ang="0">
                      <a:pos x="1" y="197"/>
                    </a:cxn>
                    <a:cxn ang="0">
                      <a:pos x="6" y="136"/>
                    </a:cxn>
                    <a:cxn ang="0">
                      <a:pos x="12" y="94"/>
                    </a:cxn>
                    <a:cxn ang="0">
                      <a:pos x="18" y="67"/>
                    </a:cxn>
                    <a:cxn ang="0">
                      <a:pos x="25" y="52"/>
                    </a:cxn>
                    <a:cxn ang="0">
                      <a:pos x="29" y="45"/>
                    </a:cxn>
                    <a:cxn ang="0">
                      <a:pos x="31" y="44"/>
                    </a:cxn>
                    <a:cxn ang="0">
                      <a:pos x="37" y="37"/>
                    </a:cxn>
                    <a:cxn ang="0">
                      <a:pos x="44" y="31"/>
                    </a:cxn>
                    <a:cxn ang="0">
                      <a:pos x="52" y="26"/>
                    </a:cxn>
                    <a:cxn ang="0">
                      <a:pos x="60" y="20"/>
                    </a:cxn>
                    <a:cxn ang="0">
                      <a:pos x="68" y="15"/>
                    </a:cxn>
                    <a:cxn ang="0">
                      <a:pos x="77" y="11"/>
                    </a:cxn>
                    <a:cxn ang="0">
                      <a:pos x="86" y="7"/>
                    </a:cxn>
                    <a:cxn ang="0">
                      <a:pos x="96" y="4"/>
                    </a:cxn>
                    <a:cxn ang="0">
                      <a:pos x="152" y="0"/>
                    </a:cxn>
                    <a:cxn ang="0">
                      <a:pos x="235" y="135"/>
                    </a:cxn>
                    <a:cxn ang="0">
                      <a:pos x="347" y="0"/>
                    </a:cxn>
                    <a:cxn ang="0">
                      <a:pos x="387" y="0"/>
                    </a:cxn>
                    <a:cxn ang="0">
                      <a:pos x="410" y="7"/>
                    </a:cxn>
                    <a:cxn ang="0">
                      <a:pos x="434" y="24"/>
                    </a:cxn>
                    <a:cxn ang="0">
                      <a:pos x="458" y="49"/>
                    </a:cxn>
                    <a:cxn ang="0">
                      <a:pos x="481" y="75"/>
                    </a:cxn>
                    <a:cxn ang="0">
                      <a:pos x="500" y="103"/>
                    </a:cxn>
                    <a:cxn ang="0">
                      <a:pos x="516" y="127"/>
                    </a:cxn>
                    <a:cxn ang="0">
                      <a:pos x="526" y="143"/>
                    </a:cxn>
                    <a:cxn ang="0">
                      <a:pos x="530" y="150"/>
                    </a:cxn>
                    <a:cxn ang="0">
                      <a:pos x="533" y="157"/>
                    </a:cxn>
                    <a:cxn ang="0">
                      <a:pos x="540" y="175"/>
                    </a:cxn>
                    <a:cxn ang="0">
                      <a:pos x="542" y="199"/>
                    </a:cxn>
                    <a:cxn ang="0">
                      <a:pos x="536" y="225"/>
                    </a:cxn>
                    <a:cxn ang="0">
                      <a:pos x="525" y="241"/>
                    </a:cxn>
                    <a:cxn ang="0">
                      <a:pos x="513" y="257"/>
                    </a:cxn>
                    <a:cxn ang="0">
                      <a:pos x="500" y="271"/>
                    </a:cxn>
                    <a:cxn ang="0">
                      <a:pos x="487" y="283"/>
                    </a:cxn>
                    <a:cxn ang="0">
                      <a:pos x="476" y="294"/>
                    </a:cxn>
                    <a:cxn ang="0">
                      <a:pos x="466" y="301"/>
                    </a:cxn>
                    <a:cxn ang="0">
                      <a:pos x="461" y="306"/>
                    </a:cxn>
                    <a:cxn ang="0">
                      <a:pos x="458" y="308"/>
                    </a:cxn>
                    <a:cxn ang="0">
                      <a:pos x="476" y="449"/>
                    </a:cxn>
                    <a:cxn ang="0">
                      <a:pos x="2" y="390"/>
                    </a:cxn>
                  </a:cxnLst>
                  <a:rect l="0" t="0" r="r" b="b"/>
                  <a:pathLst>
                    <a:path w="542" h="449">
                      <a:moveTo>
                        <a:pt x="2" y="390"/>
                      </a:moveTo>
                      <a:lnTo>
                        <a:pt x="0" y="281"/>
                      </a:lnTo>
                      <a:lnTo>
                        <a:pt x="1" y="197"/>
                      </a:lnTo>
                      <a:lnTo>
                        <a:pt x="6" y="136"/>
                      </a:lnTo>
                      <a:lnTo>
                        <a:pt x="12" y="94"/>
                      </a:lnTo>
                      <a:lnTo>
                        <a:pt x="18" y="67"/>
                      </a:lnTo>
                      <a:lnTo>
                        <a:pt x="25" y="52"/>
                      </a:lnTo>
                      <a:lnTo>
                        <a:pt x="29" y="45"/>
                      </a:lnTo>
                      <a:lnTo>
                        <a:pt x="31" y="44"/>
                      </a:lnTo>
                      <a:lnTo>
                        <a:pt x="37" y="37"/>
                      </a:lnTo>
                      <a:lnTo>
                        <a:pt x="44" y="31"/>
                      </a:lnTo>
                      <a:lnTo>
                        <a:pt x="52" y="26"/>
                      </a:lnTo>
                      <a:lnTo>
                        <a:pt x="60" y="20"/>
                      </a:lnTo>
                      <a:lnTo>
                        <a:pt x="68" y="15"/>
                      </a:lnTo>
                      <a:lnTo>
                        <a:pt x="77" y="11"/>
                      </a:lnTo>
                      <a:lnTo>
                        <a:pt x="86" y="7"/>
                      </a:lnTo>
                      <a:lnTo>
                        <a:pt x="96" y="4"/>
                      </a:lnTo>
                      <a:lnTo>
                        <a:pt x="152" y="0"/>
                      </a:lnTo>
                      <a:lnTo>
                        <a:pt x="235" y="135"/>
                      </a:lnTo>
                      <a:lnTo>
                        <a:pt x="347" y="0"/>
                      </a:lnTo>
                      <a:lnTo>
                        <a:pt x="387" y="0"/>
                      </a:lnTo>
                      <a:lnTo>
                        <a:pt x="410" y="7"/>
                      </a:lnTo>
                      <a:lnTo>
                        <a:pt x="434" y="24"/>
                      </a:lnTo>
                      <a:lnTo>
                        <a:pt x="458" y="49"/>
                      </a:lnTo>
                      <a:lnTo>
                        <a:pt x="481" y="75"/>
                      </a:lnTo>
                      <a:lnTo>
                        <a:pt x="500" y="103"/>
                      </a:lnTo>
                      <a:lnTo>
                        <a:pt x="516" y="127"/>
                      </a:lnTo>
                      <a:lnTo>
                        <a:pt x="526" y="143"/>
                      </a:lnTo>
                      <a:lnTo>
                        <a:pt x="530" y="150"/>
                      </a:lnTo>
                      <a:lnTo>
                        <a:pt x="533" y="157"/>
                      </a:lnTo>
                      <a:lnTo>
                        <a:pt x="540" y="175"/>
                      </a:lnTo>
                      <a:lnTo>
                        <a:pt x="542" y="199"/>
                      </a:lnTo>
                      <a:lnTo>
                        <a:pt x="536" y="225"/>
                      </a:lnTo>
                      <a:lnTo>
                        <a:pt x="525" y="241"/>
                      </a:lnTo>
                      <a:lnTo>
                        <a:pt x="513" y="257"/>
                      </a:lnTo>
                      <a:lnTo>
                        <a:pt x="500" y="271"/>
                      </a:lnTo>
                      <a:lnTo>
                        <a:pt x="487" y="283"/>
                      </a:lnTo>
                      <a:lnTo>
                        <a:pt x="476" y="294"/>
                      </a:lnTo>
                      <a:lnTo>
                        <a:pt x="466" y="301"/>
                      </a:lnTo>
                      <a:lnTo>
                        <a:pt x="461" y="306"/>
                      </a:lnTo>
                      <a:lnTo>
                        <a:pt x="458" y="308"/>
                      </a:lnTo>
                      <a:lnTo>
                        <a:pt x="476" y="449"/>
                      </a:lnTo>
                      <a:lnTo>
                        <a:pt x="2" y="390"/>
                      </a:lnTo>
                      <a:close/>
                    </a:path>
                  </a:pathLst>
                </a:custGeom>
                <a:solidFill>
                  <a:srgbClr val="33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6" name="Freeform 12"/>
                <p:cNvSpPr>
                  <a:spLocks/>
                </p:cNvSpPr>
                <p:nvPr/>
              </p:nvSpPr>
              <p:spPr bwMode="auto">
                <a:xfrm>
                  <a:off x="4730" y="3452"/>
                  <a:ext cx="199" cy="88"/>
                </a:xfrm>
                <a:custGeom>
                  <a:avLst/>
                  <a:gdLst/>
                  <a:ahLst/>
                  <a:cxnLst>
                    <a:cxn ang="0">
                      <a:pos x="151" y="175"/>
                    </a:cxn>
                    <a:cxn ang="0">
                      <a:pos x="160" y="176"/>
                    </a:cxn>
                    <a:cxn ang="0">
                      <a:pos x="173" y="175"/>
                    </a:cxn>
                    <a:cxn ang="0">
                      <a:pos x="188" y="172"/>
                    </a:cxn>
                    <a:cxn ang="0">
                      <a:pos x="204" y="170"/>
                    </a:cxn>
                    <a:cxn ang="0">
                      <a:pos x="221" y="165"/>
                    </a:cxn>
                    <a:cxn ang="0">
                      <a:pos x="239" y="161"/>
                    </a:cxn>
                    <a:cxn ang="0">
                      <a:pos x="259" y="155"/>
                    </a:cxn>
                    <a:cxn ang="0">
                      <a:pos x="279" y="148"/>
                    </a:cxn>
                    <a:cxn ang="0">
                      <a:pos x="298" y="141"/>
                    </a:cxn>
                    <a:cxn ang="0">
                      <a:pos x="317" y="134"/>
                    </a:cxn>
                    <a:cxn ang="0">
                      <a:pos x="335" y="126"/>
                    </a:cxn>
                    <a:cxn ang="0">
                      <a:pos x="352" y="118"/>
                    </a:cxn>
                    <a:cxn ang="0">
                      <a:pos x="366" y="111"/>
                    </a:cxn>
                    <a:cxn ang="0">
                      <a:pos x="380" y="103"/>
                    </a:cxn>
                    <a:cxn ang="0">
                      <a:pos x="390" y="95"/>
                    </a:cxn>
                    <a:cxn ang="0">
                      <a:pos x="397" y="87"/>
                    </a:cxn>
                    <a:cxn ang="0">
                      <a:pos x="323" y="0"/>
                    </a:cxn>
                    <a:cxn ang="0">
                      <a:pos x="320" y="8"/>
                    </a:cxn>
                    <a:cxn ang="0">
                      <a:pos x="317" y="14"/>
                    </a:cxn>
                    <a:cxn ang="0">
                      <a:pos x="312" y="19"/>
                    </a:cxn>
                    <a:cxn ang="0">
                      <a:pos x="307" y="24"/>
                    </a:cxn>
                    <a:cxn ang="0">
                      <a:pos x="302" y="27"/>
                    </a:cxn>
                    <a:cxn ang="0">
                      <a:pos x="297" y="31"/>
                    </a:cxn>
                    <a:cxn ang="0">
                      <a:pos x="290" y="34"/>
                    </a:cxn>
                    <a:cxn ang="0">
                      <a:pos x="283" y="38"/>
                    </a:cxn>
                    <a:cxn ang="0">
                      <a:pos x="270" y="45"/>
                    </a:cxn>
                    <a:cxn ang="0">
                      <a:pos x="254" y="52"/>
                    </a:cxn>
                    <a:cxn ang="0">
                      <a:pos x="235" y="58"/>
                    </a:cxn>
                    <a:cxn ang="0">
                      <a:pos x="215" y="64"/>
                    </a:cxn>
                    <a:cxn ang="0">
                      <a:pos x="193" y="70"/>
                    </a:cxn>
                    <a:cxn ang="0">
                      <a:pos x="173" y="73"/>
                    </a:cxn>
                    <a:cxn ang="0">
                      <a:pos x="152" y="76"/>
                    </a:cxn>
                    <a:cxn ang="0">
                      <a:pos x="133" y="77"/>
                    </a:cxn>
                    <a:cxn ang="0">
                      <a:pos x="124" y="62"/>
                    </a:cxn>
                    <a:cxn ang="0">
                      <a:pos x="115" y="49"/>
                    </a:cxn>
                    <a:cxn ang="0">
                      <a:pos x="108" y="38"/>
                    </a:cxn>
                    <a:cxn ang="0">
                      <a:pos x="101" y="29"/>
                    </a:cxn>
                    <a:cxn ang="0">
                      <a:pos x="93" y="23"/>
                    </a:cxn>
                    <a:cxn ang="0">
                      <a:pos x="86" y="18"/>
                    </a:cxn>
                    <a:cxn ang="0">
                      <a:pos x="78" y="17"/>
                    </a:cxn>
                    <a:cxn ang="0">
                      <a:pos x="69" y="19"/>
                    </a:cxn>
                    <a:cxn ang="0">
                      <a:pos x="63" y="30"/>
                    </a:cxn>
                    <a:cxn ang="0">
                      <a:pos x="63" y="48"/>
                    </a:cxn>
                    <a:cxn ang="0">
                      <a:pos x="65" y="66"/>
                    </a:cxn>
                    <a:cxn ang="0">
                      <a:pos x="67" y="75"/>
                    </a:cxn>
                    <a:cxn ang="0">
                      <a:pos x="0" y="65"/>
                    </a:cxn>
                    <a:cxn ang="0">
                      <a:pos x="19" y="171"/>
                    </a:cxn>
                    <a:cxn ang="0">
                      <a:pos x="33" y="172"/>
                    </a:cxn>
                    <a:cxn ang="0">
                      <a:pos x="53" y="174"/>
                    </a:cxn>
                    <a:cxn ang="0">
                      <a:pos x="73" y="174"/>
                    </a:cxn>
                    <a:cxn ang="0">
                      <a:pos x="97" y="175"/>
                    </a:cxn>
                    <a:cxn ang="0">
                      <a:pos x="117" y="175"/>
                    </a:cxn>
                    <a:cxn ang="0">
                      <a:pos x="135" y="175"/>
                    </a:cxn>
                    <a:cxn ang="0">
                      <a:pos x="146" y="175"/>
                    </a:cxn>
                    <a:cxn ang="0">
                      <a:pos x="151" y="175"/>
                    </a:cxn>
                  </a:cxnLst>
                  <a:rect l="0" t="0" r="r" b="b"/>
                  <a:pathLst>
                    <a:path w="397" h="176">
                      <a:moveTo>
                        <a:pt x="151" y="175"/>
                      </a:moveTo>
                      <a:lnTo>
                        <a:pt x="160" y="176"/>
                      </a:lnTo>
                      <a:lnTo>
                        <a:pt x="173" y="175"/>
                      </a:lnTo>
                      <a:lnTo>
                        <a:pt x="188" y="172"/>
                      </a:lnTo>
                      <a:lnTo>
                        <a:pt x="204" y="170"/>
                      </a:lnTo>
                      <a:lnTo>
                        <a:pt x="221" y="165"/>
                      </a:lnTo>
                      <a:lnTo>
                        <a:pt x="239" y="161"/>
                      </a:lnTo>
                      <a:lnTo>
                        <a:pt x="259" y="155"/>
                      </a:lnTo>
                      <a:lnTo>
                        <a:pt x="279" y="148"/>
                      </a:lnTo>
                      <a:lnTo>
                        <a:pt x="298" y="141"/>
                      </a:lnTo>
                      <a:lnTo>
                        <a:pt x="317" y="134"/>
                      </a:lnTo>
                      <a:lnTo>
                        <a:pt x="335" y="126"/>
                      </a:lnTo>
                      <a:lnTo>
                        <a:pt x="352" y="118"/>
                      </a:lnTo>
                      <a:lnTo>
                        <a:pt x="366" y="111"/>
                      </a:lnTo>
                      <a:lnTo>
                        <a:pt x="380" y="103"/>
                      </a:lnTo>
                      <a:lnTo>
                        <a:pt x="390" y="95"/>
                      </a:lnTo>
                      <a:lnTo>
                        <a:pt x="397" y="87"/>
                      </a:lnTo>
                      <a:lnTo>
                        <a:pt x="323" y="0"/>
                      </a:lnTo>
                      <a:lnTo>
                        <a:pt x="320" y="8"/>
                      </a:lnTo>
                      <a:lnTo>
                        <a:pt x="317" y="14"/>
                      </a:lnTo>
                      <a:lnTo>
                        <a:pt x="312" y="19"/>
                      </a:lnTo>
                      <a:lnTo>
                        <a:pt x="307" y="24"/>
                      </a:lnTo>
                      <a:lnTo>
                        <a:pt x="302" y="27"/>
                      </a:lnTo>
                      <a:lnTo>
                        <a:pt x="297" y="31"/>
                      </a:lnTo>
                      <a:lnTo>
                        <a:pt x="290" y="34"/>
                      </a:lnTo>
                      <a:lnTo>
                        <a:pt x="283" y="38"/>
                      </a:lnTo>
                      <a:lnTo>
                        <a:pt x="270" y="45"/>
                      </a:lnTo>
                      <a:lnTo>
                        <a:pt x="254" y="52"/>
                      </a:lnTo>
                      <a:lnTo>
                        <a:pt x="235" y="58"/>
                      </a:lnTo>
                      <a:lnTo>
                        <a:pt x="215" y="64"/>
                      </a:lnTo>
                      <a:lnTo>
                        <a:pt x="193" y="70"/>
                      </a:lnTo>
                      <a:lnTo>
                        <a:pt x="173" y="73"/>
                      </a:lnTo>
                      <a:lnTo>
                        <a:pt x="152" y="76"/>
                      </a:lnTo>
                      <a:lnTo>
                        <a:pt x="133" y="77"/>
                      </a:lnTo>
                      <a:lnTo>
                        <a:pt x="124" y="62"/>
                      </a:lnTo>
                      <a:lnTo>
                        <a:pt x="115" y="49"/>
                      </a:lnTo>
                      <a:lnTo>
                        <a:pt x="108" y="38"/>
                      </a:lnTo>
                      <a:lnTo>
                        <a:pt x="101" y="29"/>
                      </a:lnTo>
                      <a:lnTo>
                        <a:pt x="93" y="23"/>
                      </a:lnTo>
                      <a:lnTo>
                        <a:pt x="86" y="18"/>
                      </a:lnTo>
                      <a:lnTo>
                        <a:pt x="78" y="17"/>
                      </a:lnTo>
                      <a:lnTo>
                        <a:pt x="69" y="19"/>
                      </a:lnTo>
                      <a:lnTo>
                        <a:pt x="63" y="30"/>
                      </a:lnTo>
                      <a:lnTo>
                        <a:pt x="63" y="48"/>
                      </a:lnTo>
                      <a:lnTo>
                        <a:pt x="65" y="66"/>
                      </a:lnTo>
                      <a:lnTo>
                        <a:pt x="67" y="75"/>
                      </a:lnTo>
                      <a:lnTo>
                        <a:pt x="0" y="65"/>
                      </a:lnTo>
                      <a:lnTo>
                        <a:pt x="19" y="171"/>
                      </a:lnTo>
                      <a:lnTo>
                        <a:pt x="33" y="172"/>
                      </a:lnTo>
                      <a:lnTo>
                        <a:pt x="53" y="174"/>
                      </a:lnTo>
                      <a:lnTo>
                        <a:pt x="73" y="174"/>
                      </a:lnTo>
                      <a:lnTo>
                        <a:pt x="97" y="175"/>
                      </a:lnTo>
                      <a:lnTo>
                        <a:pt x="117" y="175"/>
                      </a:lnTo>
                      <a:lnTo>
                        <a:pt x="135" y="175"/>
                      </a:lnTo>
                      <a:lnTo>
                        <a:pt x="146"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7" name="Freeform 13"/>
                <p:cNvSpPr>
                  <a:spLocks/>
                </p:cNvSpPr>
                <p:nvPr/>
              </p:nvSpPr>
              <p:spPr bwMode="auto">
                <a:xfrm>
                  <a:off x="4802" y="3434"/>
                  <a:ext cx="142" cy="94"/>
                </a:xfrm>
                <a:custGeom>
                  <a:avLst/>
                  <a:gdLst/>
                  <a:ahLst/>
                  <a:cxnLst>
                    <a:cxn ang="0">
                      <a:pos x="23" y="189"/>
                    </a:cxn>
                    <a:cxn ang="0">
                      <a:pos x="33" y="188"/>
                    </a:cxn>
                    <a:cxn ang="0">
                      <a:pos x="45" y="187"/>
                    </a:cxn>
                    <a:cxn ang="0">
                      <a:pos x="58" y="184"/>
                    </a:cxn>
                    <a:cxn ang="0">
                      <a:pos x="73" y="180"/>
                    </a:cxn>
                    <a:cxn ang="0">
                      <a:pos x="88" y="175"/>
                    </a:cxn>
                    <a:cxn ang="0">
                      <a:pos x="105" y="170"/>
                    </a:cxn>
                    <a:cxn ang="0">
                      <a:pos x="122" y="165"/>
                    </a:cxn>
                    <a:cxn ang="0">
                      <a:pos x="139" y="159"/>
                    </a:cxn>
                    <a:cxn ang="0">
                      <a:pos x="155" y="152"/>
                    </a:cxn>
                    <a:cxn ang="0">
                      <a:pos x="171" y="145"/>
                    </a:cxn>
                    <a:cxn ang="0">
                      <a:pos x="186" y="139"/>
                    </a:cxn>
                    <a:cxn ang="0">
                      <a:pos x="201" y="132"/>
                    </a:cxn>
                    <a:cxn ang="0">
                      <a:pos x="214" y="127"/>
                    </a:cxn>
                    <a:cxn ang="0">
                      <a:pos x="226" y="120"/>
                    </a:cxn>
                    <a:cxn ang="0">
                      <a:pos x="235" y="114"/>
                    </a:cxn>
                    <a:cxn ang="0">
                      <a:pos x="242" y="109"/>
                    </a:cxn>
                    <a:cxn ang="0">
                      <a:pos x="257" y="97"/>
                    </a:cxn>
                    <a:cxn ang="0">
                      <a:pos x="268" y="85"/>
                    </a:cxn>
                    <a:cxn ang="0">
                      <a:pos x="276" y="74"/>
                    </a:cxn>
                    <a:cxn ang="0">
                      <a:pos x="282" y="61"/>
                    </a:cxn>
                    <a:cxn ang="0">
                      <a:pos x="283" y="50"/>
                    </a:cxn>
                    <a:cxn ang="0">
                      <a:pos x="282" y="35"/>
                    </a:cxn>
                    <a:cxn ang="0">
                      <a:pos x="278" y="18"/>
                    </a:cxn>
                    <a:cxn ang="0">
                      <a:pos x="272" y="0"/>
                    </a:cxn>
                    <a:cxn ang="0">
                      <a:pos x="197" y="32"/>
                    </a:cxn>
                    <a:cxn ang="0">
                      <a:pos x="197" y="46"/>
                    </a:cxn>
                    <a:cxn ang="0">
                      <a:pos x="192" y="60"/>
                    </a:cxn>
                    <a:cxn ang="0">
                      <a:pos x="183" y="71"/>
                    </a:cxn>
                    <a:cxn ang="0">
                      <a:pos x="174" y="79"/>
                    </a:cxn>
                    <a:cxn ang="0">
                      <a:pos x="147" y="92"/>
                    </a:cxn>
                    <a:cxn ang="0">
                      <a:pos x="121" y="102"/>
                    </a:cxn>
                    <a:cxn ang="0">
                      <a:pos x="95" y="111"/>
                    </a:cxn>
                    <a:cxn ang="0">
                      <a:pos x="72" y="117"/>
                    </a:cxn>
                    <a:cxn ang="0">
                      <a:pos x="50" y="122"/>
                    </a:cxn>
                    <a:cxn ang="0">
                      <a:pos x="31" y="126"/>
                    </a:cxn>
                    <a:cxn ang="0">
                      <a:pos x="14" y="127"/>
                    </a:cxn>
                    <a:cxn ang="0">
                      <a:pos x="0" y="128"/>
                    </a:cxn>
                    <a:cxn ang="0">
                      <a:pos x="23" y="189"/>
                    </a:cxn>
                  </a:cxnLst>
                  <a:rect l="0" t="0" r="r" b="b"/>
                  <a:pathLst>
                    <a:path w="283" h="189">
                      <a:moveTo>
                        <a:pt x="23" y="189"/>
                      </a:moveTo>
                      <a:lnTo>
                        <a:pt x="33" y="188"/>
                      </a:lnTo>
                      <a:lnTo>
                        <a:pt x="45" y="187"/>
                      </a:lnTo>
                      <a:lnTo>
                        <a:pt x="58" y="184"/>
                      </a:lnTo>
                      <a:lnTo>
                        <a:pt x="73" y="180"/>
                      </a:lnTo>
                      <a:lnTo>
                        <a:pt x="88" y="175"/>
                      </a:lnTo>
                      <a:lnTo>
                        <a:pt x="105" y="170"/>
                      </a:lnTo>
                      <a:lnTo>
                        <a:pt x="122" y="165"/>
                      </a:lnTo>
                      <a:lnTo>
                        <a:pt x="139" y="159"/>
                      </a:lnTo>
                      <a:lnTo>
                        <a:pt x="155" y="152"/>
                      </a:lnTo>
                      <a:lnTo>
                        <a:pt x="171" y="145"/>
                      </a:lnTo>
                      <a:lnTo>
                        <a:pt x="186" y="139"/>
                      </a:lnTo>
                      <a:lnTo>
                        <a:pt x="201" y="132"/>
                      </a:lnTo>
                      <a:lnTo>
                        <a:pt x="214" y="127"/>
                      </a:lnTo>
                      <a:lnTo>
                        <a:pt x="226" y="120"/>
                      </a:lnTo>
                      <a:lnTo>
                        <a:pt x="235" y="114"/>
                      </a:lnTo>
                      <a:lnTo>
                        <a:pt x="242" y="109"/>
                      </a:lnTo>
                      <a:lnTo>
                        <a:pt x="257" y="97"/>
                      </a:lnTo>
                      <a:lnTo>
                        <a:pt x="268" y="85"/>
                      </a:lnTo>
                      <a:lnTo>
                        <a:pt x="276" y="74"/>
                      </a:lnTo>
                      <a:lnTo>
                        <a:pt x="282" y="61"/>
                      </a:lnTo>
                      <a:lnTo>
                        <a:pt x="283" y="50"/>
                      </a:lnTo>
                      <a:lnTo>
                        <a:pt x="282" y="35"/>
                      </a:lnTo>
                      <a:lnTo>
                        <a:pt x="278" y="18"/>
                      </a:lnTo>
                      <a:lnTo>
                        <a:pt x="272" y="0"/>
                      </a:lnTo>
                      <a:lnTo>
                        <a:pt x="197" y="32"/>
                      </a:lnTo>
                      <a:lnTo>
                        <a:pt x="197" y="46"/>
                      </a:lnTo>
                      <a:lnTo>
                        <a:pt x="192" y="60"/>
                      </a:lnTo>
                      <a:lnTo>
                        <a:pt x="183" y="71"/>
                      </a:lnTo>
                      <a:lnTo>
                        <a:pt x="174" y="79"/>
                      </a:lnTo>
                      <a:lnTo>
                        <a:pt x="147" y="92"/>
                      </a:lnTo>
                      <a:lnTo>
                        <a:pt x="121" y="102"/>
                      </a:lnTo>
                      <a:lnTo>
                        <a:pt x="95" y="111"/>
                      </a:lnTo>
                      <a:lnTo>
                        <a:pt x="72" y="117"/>
                      </a:lnTo>
                      <a:lnTo>
                        <a:pt x="50" y="122"/>
                      </a:lnTo>
                      <a:lnTo>
                        <a:pt x="31" y="126"/>
                      </a:lnTo>
                      <a:lnTo>
                        <a:pt x="14" y="127"/>
                      </a:lnTo>
                      <a:lnTo>
                        <a:pt x="0" y="128"/>
                      </a:lnTo>
                      <a:lnTo>
                        <a:pt x="23" y="189"/>
                      </a:lnTo>
                      <a:close/>
                    </a:path>
                  </a:pathLst>
                </a:custGeom>
                <a:solidFill>
                  <a:srgbClr val="33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8" name="Freeform 14"/>
                <p:cNvSpPr>
                  <a:spLocks/>
                </p:cNvSpPr>
                <p:nvPr/>
              </p:nvSpPr>
              <p:spPr bwMode="auto">
                <a:xfrm>
                  <a:off x="4743" y="3473"/>
                  <a:ext cx="55" cy="55"/>
                </a:xfrm>
                <a:custGeom>
                  <a:avLst/>
                  <a:gdLst/>
                  <a:ahLst/>
                  <a:cxnLst>
                    <a:cxn ang="0">
                      <a:pos x="93" y="51"/>
                    </a:cxn>
                    <a:cxn ang="0">
                      <a:pos x="89" y="42"/>
                    </a:cxn>
                    <a:cxn ang="0">
                      <a:pos x="84" y="34"/>
                    </a:cxn>
                    <a:cxn ang="0">
                      <a:pos x="78" y="24"/>
                    </a:cxn>
                    <a:cxn ang="0">
                      <a:pos x="74" y="16"/>
                    </a:cxn>
                    <a:cxn ang="0">
                      <a:pos x="68" y="11"/>
                    </a:cxn>
                    <a:cxn ang="0">
                      <a:pos x="63" y="5"/>
                    </a:cxn>
                    <a:cxn ang="0">
                      <a:pos x="59" y="1"/>
                    </a:cxn>
                    <a:cxn ang="0">
                      <a:pos x="55" y="0"/>
                    </a:cxn>
                    <a:cxn ang="0">
                      <a:pos x="53" y="8"/>
                    </a:cxn>
                    <a:cxn ang="0">
                      <a:pos x="57" y="25"/>
                    </a:cxn>
                    <a:cxn ang="0">
                      <a:pos x="61" y="42"/>
                    </a:cxn>
                    <a:cxn ang="0">
                      <a:pos x="63" y="50"/>
                    </a:cxn>
                    <a:cxn ang="0">
                      <a:pos x="0" y="50"/>
                    </a:cxn>
                    <a:cxn ang="0">
                      <a:pos x="9" y="110"/>
                    </a:cxn>
                    <a:cxn ang="0">
                      <a:pos x="17" y="111"/>
                    </a:cxn>
                    <a:cxn ang="0">
                      <a:pos x="27" y="111"/>
                    </a:cxn>
                    <a:cxn ang="0">
                      <a:pos x="37" y="111"/>
                    </a:cxn>
                    <a:cxn ang="0">
                      <a:pos x="45" y="111"/>
                    </a:cxn>
                    <a:cxn ang="0">
                      <a:pos x="54" y="111"/>
                    </a:cxn>
                    <a:cxn ang="0">
                      <a:pos x="61" y="110"/>
                    </a:cxn>
                    <a:cxn ang="0">
                      <a:pos x="67" y="110"/>
                    </a:cxn>
                    <a:cxn ang="0">
                      <a:pos x="70" y="110"/>
                    </a:cxn>
                    <a:cxn ang="0">
                      <a:pos x="76" y="110"/>
                    </a:cxn>
                    <a:cxn ang="0">
                      <a:pos x="81" y="110"/>
                    </a:cxn>
                    <a:cxn ang="0">
                      <a:pos x="87" y="108"/>
                    </a:cxn>
                    <a:cxn ang="0">
                      <a:pos x="91" y="106"/>
                    </a:cxn>
                    <a:cxn ang="0">
                      <a:pos x="96" y="105"/>
                    </a:cxn>
                    <a:cxn ang="0">
                      <a:pos x="100" y="103"/>
                    </a:cxn>
                    <a:cxn ang="0">
                      <a:pos x="106" y="100"/>
                    </a:cxn>
                    <a:cxn ang="0">
                      <a:pos x="111" y="98"/>
                    </a:cxn>
                    <a:cxn ang="0">
                      <a:pos x="93" y="51"/>
                    </a:cxn>
                  </a:cxnLst>
                  <a:rect l="0" t="0" r="r" b="b"/>
                  <a:pathLst>
                    <a:path w="111" h="111">
                      <a:moveTo>
                        <a:pt x="93" y="51"/>
                      </a:moveTo>
                      <a:lnTo>
                        <a:pt x="89" y="42"/>
                      </a:lnTo>
                      <a:lnTo>
                        <a:pt x="84" y="34"/>
                      </a:lnTo>
                      <a:lnTo>
                        <a:pt x="78" y="24"/>
                      </a:lnTo>
                      <a:lnTo>
                        <a:pt x="74" y="16"/>
                      </a:lnTo>
                      <a:lnTo>
                        <a:pt x="68" y="11"/>
                      </a:lnTo>
                      <a:lnTo>
                        <a:pt x="63" y="5"/>
                      </a:lnTo>
                      <a:lnTo>
                        <a:pt x="59" y="1"/>
                      </a:lnTo>
                      <a:lnTo>
                        <a:pt x="55" y="0"/>
                      </a:lnTo>
                      <a:lnTo>
                        <a:pt x="53" y="8"/>
                      </a:lnTo>
                      <a:lnTo>
                        <a:pt x="57" y="25"/>
                      </a:lnTo>
                      <a:lnTo>
                        <a:pt x="61" y="42"/>
                      </a:lnTo>
                      <a:lnTo>
                        <a:pt x="63" y="50"/>
                      </a:lnTo>
                      <a:lnTo>
                        <a:pt x="0" y="50"/>
                      </a:lnTo>
                      <a:lnTo>
                        <a:pt x="9" y="110"/>
                      </a:lnTo>
                      <a:lnTo>
                        <a:pt x="17" y="111"/>
                      </a:lnTo>
                      <a:lnTo>
                        <a:pt x="27" y="111"/>
                      </a:lnTo>
                      <a:lnTo>
                        <a:pt x="37" y="111"/>
                      </a:lnTo>
                      <a:lnTo>
                        <a:pt x="45" y="111"/>
                      </a:lnTo>
                      <a:lnTo>
                        <a:pt x="54" y="111"/>
                      </a:lnTo>
                      <a:lnTo>
                        <a:pt x="61" y="110"/>
                      </a:lnTo>
                      <a:lnTo>
                        <a:pt x="67" y="110"/>
                      </a:lnTo>
                      <a:lnTo>
                        <a:pt x="70" y="110"/>
                      </a:lnTo>
                      <a:lnTo>
                        <a:pt x="76" y="110"/>
                      </a:lnTo>
                      <a:lnTo>
                        <a:pt x="81" y="110"/>
                      </a:lnTo>
                      <a:lnTo>
                        <a:pt x="87" y="108"/>
                      </a:lnTo>
                      <a:lnTo>
                        <a:pt x="91" y="106"/>
                      </a:lnTo>
                      <a:lnTo>
                        <a:pt x="96" y="105"/>
                      </a:lnTo>
                      <a:lnTo>
                        <a:pt x="100" y="103"/>
                      </a:lnTo>
                      <a:lnTo>
                        <a:pt x="106" y="100"/>
                      </a:lnTo>
                      <a:lnTo>
                        <a:pt x="111"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9" name="Freeform 15"/>
                <p:cNvSpPr>
                  <a:spLocks/>
                </p:cNvSpPr>
                <p:nvPr/>
              </p:nvSpPr>
              <p:spPr bwMode="auto">
                <a:xfrm>
                  <a:off x="4689" y="3087"/>
                  <a:ext cx="226" cy="228"/>
                </a:xfrm>
                <a:custGeom>
                  <a:avLst/>
                  <a:gdLst/>
                  <a:ahLst/>
                  <a:cxnLst>
                    <a:cxn ang="0">
                      <a:pos x="351" y="49"/>
                    </a:cxn>
                    <a:cxn ang="0">
                      <a:pos x="306" y="25"/>
                    </a:cxn>
                    <a:cxn ang="0">
                      <a:pos x="264" y="9"/>
                    </a:cxn>
                    <a:cxn ang="0">
                      <a:pos x="222" y="1"/>
                    </a:cxn>
                    <a:cxn ang="0">
                      <a:pos x="183" y="0"/>
                    </a:cxn>
                    <a:cxn ang="0">
                      <a:pos x="146" y="3"/>
                    </a:cxn>
                    <a:cxn ang="0">
                      <a:pos x="115" y="9"/>
                    </a:cxn>
                    <a:cxn ang="0">
                      <a:pos x="89" y="17"/>
                    </a:cxn>
                    <a:cxn ang="0">
                      <a:pos x="56" y="33"/>
                    </a:cxn>
                    <a:cxn ang="0">
                      <a:pos x="25" y="64"/>
                    </a:cxn>
                    <a:cxn ang="0">
                      <a:pos x="8" y="101"/>
                    </a:cxn>
                    <a:cxn ang="0">
                      <a:pos x="1" y="144"/>
                    </a:cxn>
                    <a:cxn ang="0">
                      <a:pos x="1" y="182"/>
                    </a:cxn>
                    <a:cxn ang="0">
                      <a:pos x="8" y="214"/>
                    </a:cxn>
                    <a:cxn ang="0">
                      <a:pos x="22" y="243"/>
                    </a:cxn>
                    <a:cxn ang="0">
                      <a:pos x="43" y="269"/>
                    </a:cxn>
                    <a:cxn ang="0">
                      <a:pos x="69" y="291"/>
                    </a:cxn>
                    <a:cxn ang="0">
                      <a:pos x="100" y="310"/>
                    </a:cxn>
                    <a:cxn ang="0">
                      <a:pos x="137" y="322"/>
                    </a:cxn>
                    <a:cxn ang="0">
                      <a:pos x="179" y="328"/>
                    </a:cxn>
                    <a:cxn ang="0">
                      <a:pos x="212" y="329"/>
                    </a:cxn>
                    <a:cxn ang="0">
                      <a:pos x="236" y="328"/>
                    </a:cxn>
                    <a:cxn ang="0">
                      <a:pos x="258" y="327"/>
                    </a:cxn>
                    <a:cxn ang="0">
                      <a:pos x="279" y="325"/>
                    </a:cxn>
                    <a:cxn ang="0">
                      <a:pos x="284" y="375"/>
                    </a:cxn>
                    <a:cxn ang="0">
                      <a:pos x="288" y="445"/>
                    </a:cxn>
                    <a:cxn ang="0">
                      <a:pos x="313" y="456"/>
                    </a:cxn>
                    <a:cxn ang="0">
                      <a:pos x="359" y="452"/>
                    </a:cxn>
                    <a:cxn ang="0">
                      <a:pos x="408" y="442"/>
                    </a:cxn>
                    <a:cxn ang="0">
                      <a:pos x="442" y="419"/>
                    </a:cxn>
                    <a:cxn ang="0">
                      <a:pos x="453" y="378"/>
                    </a:cxn>
                    <a:cxn ang="0">
                      <a:pos x="448" y="290"/>
                    </a:cxn>
                    <a:cxn ang="0">
                      <a:pos x="431" y="183"/>
                    </a:cxn>
                    <a:cxn ang="0">
                      <a:pos x="397" y="92"/>
                    </a:cxn>
                  </a:cxnLst>
                  <a:rect l="0" t="0" r="r" b="b"/>
                  <a:pathLst>
                    <a:path w="453" h="456">
                      <a:moveTo>
                        <a:pt x="373" y="64"/>
                      </a:moveTo>
                      <a:lnTo>
                        <a:pt x="351" y="49"/>
                      </a:lnTo>
                      <a:lnTo>
                        <a:pt x="328" y="37"/>
                      </a:lnTo>
                      <a:lnTo>
                        <a:pt x="306" y="25"/>
                      </a:lnTo>
                      <a:lnTo>
                        <a:pt x="284" y="16"/>
                      </a:lnTo>
                      <a:lnTo>
                        <a:pt x="264" y="9"/>
                      </a:lnTo>
                      <a:lnTo>
                        <a:pt x="243" y="5"/>
                      </a:lnTo>
                      <a:lnTo>
                        <a:pt x="222" y="1"/>
                      </a:lnTo>
                      <a:lnTo>
                        <a:pt x="203" y="0"/>
                      </a:lnTo>
                      <a:lnTo>
                        <a:pt x="183" y="0"/>
                      </a:lnTo>
                      <a:lnTo>
                        <a:pt x="164" y="1"/>
                      </a:lnTo>
                      <a:lnTo>
                        <a:pt x="146" y="3"/>
                      </a:lnTo>
                      <a:lnTo>
                        <a:pt x="130" y="6"/>
                      </a:lnTo>
                      <a:lnTo>
                        <a:pt x="115" y="9"/>
                      </a:lnTo>
                      <a:lnTo>
                        <a:pt x="101" y="13"/>
                      </a:lnTo>
                      <a:lnTo>
                        <a:pt x="89" y="17"/>
                      </a:lnTo>
                      <a:lnTo>
                        <a:pt x="77" y="22"/>
                      </a:lnTo>
                      <a:lnTo>
                        <a:pt x="56" y="33"/>
                      </a:lnTo>
                      <a:lnTo>
                        <a:pt x="39" y="48"/>
                      </a:lnTo>
                      <a:lnTo>
                        <a:pt x="25" y="64"/>
                      </a:lnTo>
                      <a:lnTo>
                        <a:pt x="15" y="82"/>
                      </a:lnTo>
                      <a:lnTo>
                        <a:pt x="8" y="101"/>
                      </a:lnTo>
                      <a:lnTo>
                        <a:pt x="3" y="122"/>
                      </a:lnTo>
                      <a:lnTo>
                        <a:pt x="1" y="144"/>
                      </a:lnTo>
                      <a:lnTo>
                        <a:pt x="0" y="166"/>
                      </a:lnTo>
                      <a:lnTo>
                        <a:pt x="1" y="182"/>
                      </a:lnTo>
                      <a:lnTo>
                        <a:pt x="3" y="198"/>
                      </a:lnTo>
                      <a:lnTo>
                        <a:pt x="8" y="214"/>
                      </a:lnTo>
                      <a:lnTo>
                        <a:pt x="14" y="229"/>
                      </a:lnTo>
                      <a:lnTo>
                        <a:pt x="22" y="243"/>
                      </a:lnTo>
                      <a:lnTo>
                        <a:pt x="31" y="257"/>
                      </a:lnTo>
                      <a:lnTo>
                        <a:pt x="43" y="269"/>
                      </a:lnTo>
                      <a:lnTo>
                        <a:pt x="55" y="281"/>
                      </a:lnTo>
                      <a:lnTo>
                        <a:pt x="69" y="291"/>
                      </a:lnTo>
                      <a:lnTo>
                        <a:pt x="84" y="302"/>
                      </a:lnTo>
                      <a:lnTo>
                        <a:pt x="100" y="310"/>
                      </a:lnTo>
                      <a:lnTo>
                        <a:pt x="119" y="317"/>
                      </a:lnTo>
                      <a:lnTo>
                        <a:pt x="137" y="322"/>
                      </a:lnTo>
                      <a:lnTo>
                        <a:pt x="157" y="326"/>
                      </a:lnTo>
                      <a:lnTo>
                        <a:pt x="179" y="328"/>
                      </a:lnTo>
                      <a:lnTo>
                        <a:pt x="200" y="329"/>
                      </a:lnTo>
                      <a:lnTo>
                        <a:pt x="212" y="329"/>
                      </a:lnTo>
                      <a:lnTo>
                        <a:pt x="225" y="329"/>
                      </a:lnTo>
                      <a:lnTo>
                        <a:pt x="236" y="328"/>
                      </a:lnTo>
                      <a:lnTo>
                        <a:pt x="246" y="328"/>
                      </a:lnTo>
                      <a:lnTo>
                        <a:pt x="258" y="327"/>
                      </a:lnTo>
                      <a:lnTo>
                        <a:pt x="268" y="326"/>
                      </a:lnTo>
                      <a:lnTo>
                        <a:pt x="279" y="325"/>
                      </a:lnTo>
                      <a:lnTo>
                        <a:pt x="289" y="323"/>
                      </a:lnTo>
                      <a:lnTo>
                        <a:pt x="284" y="375"/>
                      </a:lnTo>
                      <a:lnTo>
                        <a:pt x="284" y="417"/>
                      </a:lnTo>
                      <a:lnTo>
                        <a:pt x="288" y="445"/>
                      </a:lnTo>
                      <a:lnTo>
                        <a:pt x="296" y="456"/>
                      </a:lnTo>
                      <a:lnTo>
                        <a:pt x="313" y="456"/>
                      </a:lnTo>
                      <a:lnTo>
                        <a:pt x="335" y="455"/>
                      </a:lnTo>
                      <a:lnTo>
                        <a:pt x="359" y="452"/>
                      </a:lnTo>
                      <a:lnTo>
                        <a:pt x="384" y="449"/>
                      </a:lnTo>
                      <a:lnTo>
                        <a:pt x="408" y="442"/>
                      </a:lnTo>
                      <a:lnTo>
                        <a:pt x="427" y="432"/>
                      </a:lnTo>
                      <a:lnTo>
                        <a:pt x="442" y="419"/>
                      </a:lnTo>
                      <a:lnTo>
                        <a:pt x="450" y="401"/>
                      </a:lnTo>
                      <a:lnTo>
                        <a:pt x="453" y="378"/>
                      </a:lnTo>
                      <a:lnTo>
                        <a:pt x="452" y="338"/>
                      </a:lnTo>
                      <a:lnTo>
                        <a:pt x="448" y="290"/>
                      </a:lnTo>
                      <a:lnTo>
                        <a:pt x="441" y="237"/>
                      </a:lnTo>
                      <a:lnTo>
                        <a:pt x="431" y="183"/>
                      </a:lnTo>
                      <a:lnTo>
                        <a:pt x="416" y="132"/>
                      </a:lnTo>
                      <a:lnTo>
                        <a:pt x="397" y="92"/>
                      </a:lnTo>
                      <a:lnTo>
                        <a:pt x="373" y="6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0" name="Freeform 16"/>
                <p:cNvSpPr>
                  <a:spLocks/>
                </p:cNvSpPr>
                <p:nvPr/>
              </p:nvSpPr>
              <p:spPr bwMode="auto">
                <a:xfrm>
                  <a:off x="4662" y="3119"/>
                  <a:ext cx="244" cy="214"/>
                </a:xfrm>
                <a:custGeom>
                  <a:avLst/>
                  <a:gdLst/>
                  <a:ahLst/>
                  <a:cxnLst>
                    <a:cxn ang="0">
                      <a:pos x="482" y="186"/>
                    </a:cxn>
                    <a:cxn ang="0">
                      <a:pos x="487" y="207"/>
                    </a:cxn>
                    <a:cxn ang="0">
                      <a:pos x="487" y="237"/>
                    </a:cxn>
                    <a:cxn ang="0">
                      <a:pos x="476" y="270"/>
                    </a:cxn>
                    <a:cxn ang="0">
                      <a:pos x="457" y="295"/>
                    </a:cxn>
                    <a:cxn ang="0">
                      <a:pos x="431" y="308"/>
                    </a:cxn>
                    <a:cxn ang="0">
                      <a:pos x="416" y="310"/>
                    </a:cxn>
                    <a:cxn ang="0">
                      <a:pos x="412" y="310"/>
                    </a:cxn>
                    <a:cxn ang="0">
                      <a:pos x="404" y="323"/>
                    </a:cxn>
                    <a:cxn ang="0">
                      <a:pos x="387" y="348"/>
                    </a:cxn>
                    <a:cxn ang="0">
                      <a:pos x="367" y="370"/>
                    </a:cxn>
                    <a:cxn ang="0">
                      <a:pos x="344" y="388"/>
                    </a:cxn>
                    <a:cxn ang="0">
                      <a:pos x="319" y="404"/>
                    </a:cxn>
                    <a:cxn ang="0">
                      <a:pos x="292" y="416"/>
                    </a:cxn>
                    <a:cxn ang="0">
                      <a:pos x="262" y="425"/>
                    </a:cxn>
                    <a:cxn ang="0">
                      <a:pos x="233" y="430"/>
                    </a:cxn>
                    <a:cxn ang="0">
                      <a:pos x="195" y="428"/>
                    </a:cxn>
                    <a:cxn ang="0">
                      <a:pos x="152" y="420"/>
                    </a:cxn>
                    <a:cxn ang="0">
                      <a:pos x="113" y="403"/>
                    </a:cxn>
                    <a:cxn ang="0">
                      <a:pos x="78" y="380"/>
                    </a:cxn>
                    <a:cxn ang="0">
                      <a:pos x="49" y="351"/>
                    </a:cxn>
                    <a:cxn ang="0">
                      <a:pos x="26" y="317"/>
                    </a:cxn>
                    <a:cxn ang="0">
                      <a:pos x="9" y="278"/>
                    </a:cxn>
                    <a:cxn ang="0">
                      <a:pos x="1" y="235"/>
                    </a:cxn>
                    <a:cxn ang="0">
                      <a:pos x="1" y="195"/>
                    </a:cxn>
                    <a:cxn ang="0">
                      <a:pos x="10" y="145"/>
                    </a:cxn>
                    <a:cxn ang="0">
                      <a:pos x="29" y="106"/>
                    </a:cxn>
                    <a:cxn ang="0">
                      <a:pos x="46" y="81"/>
                    </a:cxn>
                    <a:cxn ang="0">
                      <a:pos x="53" y="72"/>
                    </a:cxn>
                    <a:cxn ang="0">
                      <a:pos x="62" y="62"/>
                    </a:cxn>
                    <a:cxn ang="0">
                      <a:pos x="71" y="54"/>
                    </a:cxn>
                    <a:cxn ang="0">
                      <a:pos x="80" y="45"/>
                    </a:cxn>
                    <a:cxn ang="0">
                      <a:pos x="94" y="35"/>
                    </a:cxn>
                    <a:cxn ang="0">
                      <a:pos x="127" y="19"/>
                    </a:cxn>
                    <a:cxn ang="0">
                      <a:pos x="171" y="5"/>
                    </a:cxn>
                    <a:cxn ang="0">
                      <a:pos x="228" y="0"/>
                    </a:cxn>
                    <a:cxn ang="0">
                      <a:pos x="274" y="5"/>
                    </a:cxn>
                    <a:cxn ang="0">
                      <a:pos x="303" y="15"/>
                    </a:cxn>
                    <a:cxn ang="0">
                      <a:pos x="333" y="30"/>
                    </a:cxn>
                    <a:cxn ang="0">
                      <a:pos x="360" y="52"/>
                    </a:cxn>
                    <a:cxn ang="0">
                      <a:pos x="382" y="71"/>
                    </a:cxn>
                    <a:cxn ang="0">
                      <a:pos x="405" y="94"/>
                    </a:cxn>
                    <a:cxn ang="0">
                      <a:pos x="434" y="125"/>
                    </a:cxn>
                    <a:cxn ang="0">
                      <a:pos x="465" y="159"/>
                    </a:cxn>
                  </a:cxnLst>
                  <a:rect l="0" t="0" r="r" b="b"/>
                  <a:pathLst>
                    <a:path w="488" h="430">
                      <a:moveTo>
                        <a:pt x="479" y="175"/>
                      </a:moveTo>
                      <a:lnTo>
                        <a:pt x="482" y="186"/>
                      </a:lnTo>
                      <a:lnTo>
                        <a:pt x="486" y="196"/>
                      </a:lnTo>
                      <a:lnTo>
                        <a:pt x="487" y="207"/>
                      </a:lnTo>
                      <a:lnTo>
                        <a:pt x="488" y="219"/>
                      </a:lnTo>
                      <a:lnTo>
                        <a:pt x="487" y="237"/>
                      </a:lnTo>
                      <a:lnTo>
                        <a:pt x="482" y="255"/>
                      </a:lnTo>
                      <a:lnTo>
                        <a:pt x="476" y="270"/>
                      </a:lnTo>
                      <a:lnTo>
                        <a:pt x="467" y="283"/>
                      </a:lnTo>
                      <a:lnTo>
                        <a:pt x="457" y="295"/>
                      </a:lnTo>
                      <a:lnTo>
                        <a:pt x="444" y="303"/>
                      </a:lnTo>
                      <a:lnTo>
                        <a:pt x="431" y="308"/>
                      </a:lnTo>
                      <a:lnTo>
                        <a:pt x="417" y="310"/>
                      </a:lnTo>
                      <a:lnTo>
                        <a:pt x="416" y="310"/>
                      </a:lnTo>
                      <a:lnTo>
                        <a:pt x="413" y="310"/>
                      </a:lnTo>
                      <a:lnTo>
                        <a:pt x="412" y="310"/>
                      </a:lnTo>
                      <a:lnTo>
                        <a:pt x="411" y="310"/>
                      </a:lnTo>
                      <a:lnTo>
                        <a:pt x="404" y="323"/>
                      </a:lnTo>
                      <a:lnTo>
                        <a:pt x="396" y="335"/>
                      </a:lnTo>
                      <a:lnTo>
                        <a:pt x="387" y="348"/>
                      </a:lnTo>
                      <a:lnTo>
                        <a:pt x="378" y="358"/>
                      </a:lnTo>
                      <a:lnTo>
                        <a:pt x="367" y="370"/>
                      </a:lnTo>
                      <a:lnTo>
                        <a:pt x="356" y="379"/>
                      </a:lnTo>
                      <a:lnTo>
                        <a:pt x="344" y="388"/>
                      </a:lnTo>
                      <a:lnTo>
                        <a:pt x="333" y="396"/>
                      </a:lnTo>
                      <a:lnTo>
                        <a:pt x="319" y="404"/>
                      </a:lnTo>
                      <a:lnTo>
                        <a:pt x="306" y="410"/>
                      </a:lnTo>
                      <a:lnTo>
                        <a:pt x="292" y="416"/>
                      </a:lnTo>
                      <a:lnTo>
                        <a:pt x="277" y="420"/>
                      </a:lnTo>
                      <a:lnTo>
                        <a:pt x="262" y="425"/>
                      </a:lnTo>
                      <a:lnTo>
                        <a:pt x="248" y="427"/>
                      </a:lnTo>
                      <a:lnTo>
                        <a:pt x="233" y="430"/>
                      </a:lnTo>
                      <a:lnTo>
                        <a:pt x="216" y="430"/>
                      </a:lnTo>
                      <a:lnTo>
                        <a:pt x="195" y="428"/>
                      </a:lnTo>
                      <a:lnTo>
                        <a:pt x="173" y="425"/>
                      </a:lnTo>
                      <a:lnTo>
                        <a:pt x="152" y="420"/>
                      </a:lnTo>
                      <a:lnTo>
                        <a:pt x="132" y="412"/>
                      </a:lnTo>
                      <a:lnTo>
                        <a:pt x="113" y="403"/>
                      </a:lnTo>
                      <a:lnTo>
                        <a:pt x="95" y="393"/>
                      </a:lnTo>
                      <a:lnTo>
                        <a:pt x="78" y="380"/>
                      </a:lnTo>
                      <a:lnTo>
                        <a:pt x="63" y="366"/>
                      </a:lnTo>
                      <a:lnTo>
                        <a:pt x="49" y="351"/>
                      </a:lnTo>
                      <a:lnTo>
                        <a:pt x="37" y="334"/>
                      </a:lnTo>
                      <a:lnTo>
                        <a:pt x="26" y="317"/>
                      </a:lnTo>
                      <a:lnTo>
                        <a:pt x="17" y="297"/>
                      </a:lnTo>
                      <a:lnTo>
                        <a:pt x="9" y="278"/>
                      </a:lnTo>
                      <a:lnTo>
                        <a:pt x="4" y="257"/>
                      </a:lnTo>
                      <a:lnTo>
                        <a:pt x="1" y="235"/>
                      </a:lnTo>
                      <a:lnTo>
                        <a:pt x="0" y="213"/>
                      </a:lnTo>
                      <a:lnTo>
                        <a:pt x="1" y="195"/>
                      </a:lnTo>
                      <a:lnTo>
                        <a:pt x="4" y="171"/>
                      </a:lnTo>
                      <a:lnTo>
                        <a:pt x="10" y="145"/>
                      </a:lnTo>
                      <a:lnTo>
                        <a:pt x="19" y="123"/>
                      </a:lnTo>
                      <a:lnTo>
                        <a:pt x="29" y="106"/>
                      </a:lnTo>
                      <a:lnTo>
                        <a:pt x="38" y="91"/>
                      </a:lnTo>
                      <a:lnTo>
                        <a:pt x="46" y="81"/>
                      </a:lnTo>
                      <a:lnTo>
                        <a:pt x="49" y="76"/>
                      </a:lnTo>
                      <a:lnTo>
                        <a:pt x="53" y="72"/>
                      </a:lnTo>
                      <a:lnTo>
                        <a:pt x="57" y="67"/>
                      </a:lnTo>
                      <a:lnTo>
                        <a:pt x="62" y="62"/>
                      </a:lnTo>
                      <a:lnTo>
                        <a:pt x="67" y="58"/>
                      </a:lnTo>
                      <a:lnTo>
                        <a:pt x="71" y="54"/>
                      </a:lnTo>
                      <a:lnTo>
                        <a:pt x="76" y="50"/>
                      </a:lnTo>
                      <a:lnTo>
                        <a:pt x="80" y="45"/>
                      </a:lnTo>
                      <a:lnTo>
                        <a:pt x="85" y="42"/>
                      </a:lnTo>
                      <a:lnTo>
                        <a:pt x="94" y="35"/>
                      </a:lnTo>
                      <a:lnTo>
                        <a:pt x="108" y="27"/>
                      </a:lnTo>
                      <a:lnTo>
                        <a:pt x="127" y="19"/>
                      </a:lnTo>
                      <a:lnTo>
                        <a:pt x="147" y="11"/>
                      </a:lnTo>
                      <a:lnTo>
                        <a:pt x="171" y="5"/>
                      </a:lnTo>
                      <a:lnTo>
                        <a:pt x="199" y="1"/>
                      </a:lnTo>
                      <a:lnTo>
                        <a:pt x="228" y="0"/>
                      </a:lnTo>
                      <a:lnTo>
                        <a:pt x="259" y="1"/>
                      </a:lnTo>
                      <a:lnTo>
                        <a:pt x="274" y="5"/>
                      </a:lnTo>
                      <a:lnTo>
                        <a:pt x="289" y="10"/>
                      </a:lnTo>
                      <a:lnTo>
                        <a:pt x="303" y="15"/>
                      </a:lnTo>
                      <a:lnTo>
                        <a:pt x="318" y="22"/>
                      </a:lnTo>
                      <a:lnTo>
                        <a:pt x="333" y="30"/>
                      </a:lnTo>
                      <a:lnTo>
                        <a:pt x="347" y="41"/>
                      </a:lnTo>
                      <a:lnTo>
                        <a:pt x="360" y="52"/>
                      </a:lnTo>
                      <a:lnTo>
                        <a:pt x="374" y="65"/>
                      </a:lnTo>
                      <a:lnTo>
                        <a:pt x="382" y="71"/>
                      </a:lnTo>
                      <a:lnTo>
                        <a:pt x="393" y="81"/>
                      </a:lnTo>
                      <a:lnTo>
                        <a:pt x="405" y="94"/>
                      </a:lnTo>
                      <a:lnTo>
                        <a:pt x="420" y="108"/>
                      </a:lnTo>
                      <a:lnTo>
                        <a:pt x="434" y="125"/>
                      </a:lnTo>
                      <a:lnTo>
                        <a:pt x="450" y="142"/>
                      </a:lnTo>
                      <a:lnTo>
                        <a:pt x="465" y="159"/>
                      </a:lnTo>
                      <a:lnTo>
                        <a:pt x="479"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1" name="Freeform 17"/>
                <p:cNvSpPr>
                  <a:spLocks/>
                </p:cNvSpPr>
                <p:nvPr/>
              </p:nvSpPr>
              <p:spPr bwMode="auto">
                <a:xfrm>
                  <a:off x="4679" y="3134"/>
                  <a:ext cx="214" cy="183"/>
                </a:xfrm>
                <a:custGeom>
                  <a:avLst/>
                  <a:gdLst/>
                  <a:ahLst/>
                  <a:cxnLst>
                    <a:cxn ang="0">
                      <a:pos x="387" y="140"/>
                    </a:cxn>
                    <a:cxn ang="0">
                      <a:pos x="380" y="141"/>
                    </a:cxn>
                    <a:cxn ang="0">
                      <a:pos x="373" y="142"/>
                    </a:cxn>
                    <a:cxn ang="0">
                      <a:pos x="368" y="145"/>
                    </a:cxn>
                    <a:cxn ang="0">
                      <a:pos x="362" y="150"/>
                    </a:cxn>
                    <a:cxn ang="0">
                      <a:pos x="354" y="119"/>
                    </a:cxn>
                    <a:cxn ang="0">
                      <a:pos x="340" y="90"/>
                    </a:cxn>
                    <a:cxn ang="0">
                      <a:pos x="322" y="65"/>
                    </a:cxn>
                    <a:cxn ang="0">
                      <a:pos x="300" y="43"/>
                    </a:cxn>
                    <a:cxn ang="0">
                      <a:pos x="274" y="26"/>
                    </a:cxn>
                    <a:cxn ang="0">
                      <a:pos x="246" y="12"/>
                    </a:cxn>
                    <a:cxn ang="0">
                      <a:pos x="216" y="4"/>
                    </a:cxn>
                    <a:cxn ang="0">
                      <a:pos x="182" y="0"/>
                    </a:cxn>
                    <a:cxn ang="0">
                      <a:pos x="145" y="4"/>
                    </a:cxn>
                    <a:cxn ang="0">
                      <a:pos x="112" y="14"/>
                    </a:cxn>
                    <a:cxn ang="0">
                      <a:pos x="81" y="31"/>
                    </a:cxn>
                    <a:cxn ang="0">
                      <a:pos x="53" y="53"/>
                    </a:cxn>
                    <a:cxn ang="0">
                      <a:pos x="31" y="81"/>
                    </a:cxn>
                    <a:cxn ang="0">
                      <a:pos x="14" y="112"/>
                    </a:cxn>
                    <a:cxn ang="0">
                      <a:pos x="4" y="145"/>
                    </a:cxn>
                    <a:cxn ang="0">
                      <a:pos x="0" y="182"/>
                    </a:cxn>
                    <a:cxn ang="0">
                      <a:pos x="4" y="219"/>
                    </a:cxn>
                    <a:cxn ang="0">
                      <a:pos x="14" y="254"/>
                    </a:cxn>
                    <a:cxn ang="0">
                      <a:pos x="31" y="285"/>
                    </a:cxn>
                    <a:cxn ang="0">
                      <a:pos x="53" y="311"/>
                    </a:cxn>
                    <a:cxn ang="0">
                      <a:pos x="81" y="334"/>
                    </a:cxn>
                    <a:cxn ang="0">
                      <a:pos x="112" y="351"/>
                    </a:cxn>
                    <a:cxn ang="0">
                      <a:pos x="145" y="362"/>
                    </a:cxn>
                    <a:cxn ang="0">
                      <a:pos x="182" y="365"/>
                    </a:cxn>
                    <a:cxn ang="0">
                      <a:pos x="213" y="363"/>
                    </a:cxn>
                    <a:cxn ang="0">
                      <a:pos x="242" y="355"/>
                    </a:cxn>
                    <a:cxn ang="0">
                      <a:pos x="270" y="343"/>
                    </a:cxn>
                    <a:cxn ang="0">
                      <a:pos x="294" y="327"/>
                    </a:cxn>
                    <a:cxn ang="0">
                      <a:pos x="316" y="307"/>
                    </a:cxn>
                    <a:cxn ang="0">
                      <a:pos x="334" y="285"/>
                    </a:cxn>
                    <a:cxn ang="0">
                      <a:pos x="348" y="258"/>
                    </a:cxn>
                    <a:cxn ang="0">
                      <a:pos x="358" y="231"/>
                    </a:cxn>
                    <a:cxn ang="0">
                      <a:pos x="364" y="236"/>
                    </a:cxn>
                    <a:cxn ang="0">
                      <a:pos x="371" y="241"/>
                    </a:cxn>
                    <a:cxn ang="0">
                      <a:pos x="379" y="244"/>
                    </a:cxn>
                    <a:cxn ang="0">
                      <a:pos x="387" y="246"/>
                    </a:cxn>
                    <a:cxn ang="0">
                      <a:pos x="395" y="244"/>
                    </a:cxn>
                    <a:cxn ang="0">
                      <a:pos x="403" y="241"/>
                    </a:cxn>
                    <a:cxn ang="0">
                      <a:pos x="410" y="236"/>
                    </a:cxn>
                    <a:cxn ang="0">
                      <a:pos x="417" y="229"/>
                    </a:cxn>
                    <a:cxn ang="0">
                      <a:pos x="422" y="223"/>
                    </a:cxn>
                    <a:cxn ang="0">
                      <a:pos x="425" y="213"/>
                    </a:cxn>
                    <a:cxn ang="0">
                      <a:pos x="428" y="203"/>
                    </a:cxn>
                    <a:cxn ang="0">
                      <a:pos x="429" y="193"/>
                    </a:cxn>
                    <a:cxn ang="0">
                      <a:pos x="428" y="182"/>
                    </a:cxn>
                    <a:cxn ang="0">
                      <a:pos x="425" y="172"/>
                    </a:cxn>
                    <a:cxn ang="0">
                      <a:pos x="422" y="163"/>
                    </a:cxn>
                    <a:cxn ang="0">
                      <a:pos x="417" y="155"/>
                    </a:cxn>
                    <a:cxn ang="0">
                      <a:pos x="410" y="149"/>
                    </a:cxn>
                    <a:cxn ang="0">
                      <a:pos x="403" y="144"/>
                    </a:cxn>
                    <a:cxn ang="0">
                      <a:pos x="395" y="141"/>
                    </a:cxn>
                    <a:cxn ang="0">
                      <a:pos x="387" y="140"/>
                    </a:cxn>
                  </a:cxnLst>
                  <a:rect l="0" t="0" r="r" b="b"/>
                  <a:pathLst>
                    <a:path w="429" h="365">
                      <a:moveTo>
                        <a:pt x="387" y="140"/>
                      </a:moveTo>
                      <a:lnTo>
                        <a:pt x="380" y="141"/>
                      </a:lnTo>
                      <a:lnTo>
                        <a:pt x="373" y="142"/>
                      </a:lnTo>
                      <a:lnTo>
                        <a:pt x="368" y="145"/>
                      </a:lnTo>
                      <a:lnTo>
                        <a:pt x="362" y="150"/>
                      </a:lnTo>
                      <a:lnTo>
                        <a:pt x="354" y="119"/>
                      </a:lnTo>
                      <a:lnTo>
                        <a:pt x="340" y="90"/>
                      </a:lnTo>
                      <a:lnTo>
                        <a:pt x="322" y="65"/>
                      </a:lnTo>
                      <a:lnTo>
                        <a:pt x="300" y="43"/>
                      </a:lnTo>
                      <a:lnTo>
                        <a:pt x="274" y="26"/>
                      </a:lnTo>
                      <a:lnTo>
                        <a:pt x="246" y="12"/>
                      </a:lnTo>
                      <a:lnTo>
                        <a:pt x="216" y="4"/>
                      </a:lnTo>
                      <a:lnTo>
                        <a:pt x="182" y="0"/>
                      </a:lnTo>
                      <a:lnTo>
                        <a:pt x="145" y="4"/>
                      </a:lnTo>
                      <a:lnTo>
                        <a:pt x="112" y="14"/>
                      </a:lnTo>
                      <a:lnTo>
                        <a:pt x="81" y="31"/>
                      </a:lnTo>
                      <a:lnTo>
                        <a:pt x="53" y="53"/>
                      </a:lnTo>
                      <a:lnTo>
                        <a:pt x="31" y="81"/>
                      </a:lnTo>
                      <a:lnTo>
                        <a:pt x="14" y="112"/>
                      </a:lnTo>
                      <a:lnTo>
                        <a:pt x="4" y="145"/>
                      </a:lnTo>
                      <a:lnTo>
                        <a:pt x="0" y="182"/>
                      </a:lnTo>
                      <a:lnTo>
                        <a:pt x="4" y="219"/>
                      </a:lnTo>
                      <a:lnTo>
                        <a:pt x="14" y="254"/>
                      </a:lnTo>
                      <a:lnTo>
                        <a:pt x="31" y="285"/>
                      </a:lnTo>
                      <a:lnTo>
                        <a:pt x="53" y="311"/>
                      </a:lnTo>
                      <a:lnTo>
                        <a:pt x="81" y="334"/>
                      </a:lnTo>
                      <a:lnTo>
                        <a:pt x="112" y="351"/>
                      </a:lnTo>
                      <a:lnTo>
                        <a:pt x="145" y="362"/>
                      </a:lnTo>
                      <a:lnTo>
                        <a:pt x="182" y="365"/>
                      </a:lnTo>
                      <a:lnTo>
                        <a:pt x="213" y="363"/>
                      </a:lnTo>
                      <a:lnTo>
                        <a:pt x="242" y="355"/>
                      </a:lnTo>
                      <a:lnTo>
                        <a:pt x="270" y="343"/>
                      </a:lnTo>
                      <a:lnTo>
                        <a:pt x="294" y="327"/>
                      </a:lnTo>
                      <a:lnTo>
                        <a:pt x="316" y="307"/>
                      </a:lnTo>
                      <a:lnTo>
                        <a:pt x="334" y="285"/>
                      </a:lnTo>
                      <a:lnTo>
                        <a:pt x="348" y="258"/>
                      </a:lnTo>
                      <a:lnTo>
                        <a:pt x="358" y="231"/>
                      </a:lnTo>
                      <a:lnTo>
                        <a:pt x="364" y="236"/>
                      </a:lnTo>
                      <a:lnTo>
                        <a:pt x="371" y="241"/>
                      </a:lnTo>
                      <a:lnTo>
                        <a:pt x="379" y="244"/>
                      </a:lnTo>
                      <a:lnTo>
                        <a:pt x="387" y="246"/>
                      </a:lnTo>
                      <a:lnTo>
                        <a:pt x="395" y="244"/>
                      </a:lnTo>
                      <a:lnTo>
                        <a:pt x="403" y="241"/>
                      </a:lnTo>
                      <a:lnTo>
                        <a:pt x="410" y="236"/>
                      </a:lnTo>
                      <a:lnTo>
                        <a:pt x="417" y="229"/>
                      </a:lnTo>
                      <a:lnTo>
                        <a:pt x="422" y="223"/>
                      </a:lnTo>
                      <a:lnTo>
                        <a:pt x="425" y="213"/>
                      </a:lnTo>
                      <a:lnTo>
                        <a:pt x="428" y="203"/>
                      </a:lnTo>
                      <a:lnTo>
                        <a:pt x="429" y="193"/>
                      </a:lnTo>
                      <a:lnTo>
                        <a:pt x="428" y="182"/>
                      </a:lnTo>
                      <a:lnTo>
                        <a:pt x="425" y="172"/>
                      </a:lnTo>
                      <a:lnTo>
                        <a:pt x="422" y="163"/>
                      </a:lnTo>
                      <a:lnTo>
                        <a:pt x="417" y="155"/>
                      </a:lnTo>
                      <a:lnTo>
                        <a:pt x="410" y="149"/>
                      </a:lnTo>
                      <a:lnTo>
                        <a:pt x="403" y="144"/>
                      </a:lnTo>
                      <a:lnTo>
                        <a:pt x="395" y="141"/>
                      </a:lnTo>
                      <a:lnTo>
                        <a:pt x="387" y="14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2" name="Freeform 18"/>
                <p:cNvSpPr>
                  <a:spLocks/>
                </p:cNvSpPr>
                <p:nvPr/>
              </p:nvSpPr>
              <p:spPr bwMode="auto">
                <a:xfrm>
                  <a:off x="4724" y="3261"/>
                  <a:ext cx="88" cy="30"/>
                </a:xfrm>
                <a:custGeom>
                  <a:avLst/>
                  <a:gdLst/>
                  <a:ahLst/>
                  <a:cxnLst>
                    <a:cxn ang="0">
                      <a:pos x="0" y="0"/>
                    </a:cxn>
                    <a:cxn ang="0">
                      <a:pos x="4" y="12"/>
                    </a:cxn>
                    <a:cxn ang="0">
                      <a:pos x="8" y="24"/>
                    </a:cxn>
                    <a:cxn ang="0">
                      <a:pos x="16" y="36"/>
                    </a:cxn>
                    <a:cxn ang="0">
                      <a:pos x="31" y="48"/>
                    </a:cxn>
                    <a:cxn ang="0">
                      <a:pos x="42" y="54"/>
                    </a:cxn>
                    <a:cxn ang="0">
                      <a:pos x="53" y="57"/>
                    </a:cxn>
                    <a:cxn ang="0">
                      <a:pos x="65" y="59"/>
                    </a:cxn>
                    <a:cxn ang="0">
                      <a:pos x="76" y="61"/>
                    </a:cxn>
                    <a:cxn ang="0">
                      <a:pos x="85" y="61"/>
                    </a:cxn>
                    <a:cxn ang="0">
                      <a:pos x="92" y="61"/>
                    </a:cxn>
                    <a:cxn ang="0">
                      <a:pos x="97" y="59"/>
                    </a:cxn>
                    <a:cxn ang="0">
                      <a:pos x="99" y="59"/>
                    </a:cxn>
                    <a:cxn ang="0">
                      <a:pos x="175" y="0"/>
                    </a:cxn>
                    <a:cxn ang="0">
                      <a:pos x="0" y="0"/>
                    </a:cxn>
                  </a:cxnLst>
                  <a:rect l="0" t="0" r="r" b="b"/>
                  <a:pathLst>
                    <a:path w="175" h="61">
                      <a:moveTo>
                        <a:pt x="0" y="0"/>
                      </a:moveTo>
                      <a:lnTo>
                        <a:pt x="4" y="12"/>
                      </a:lnTo>
                      <a:lnTo>
                        <a:pt x="8" y="24"/>
                      </a:lnTo>
                      <a:lnTo>
                        <a:pt x="16" y="36"/>
                      </a:lnTo>
                      <a:lnTo>
                        <a:pt x="31" y="48"/>
                      </a:lnTo>
                      <a:lnTo>
                        <a:pt x="42" y="54"/>
                      </a:lnTo>
                      <a:lnTo>
                        <a:pt x="53" y="57"/>
                      </a:lnTo>
                      <a:lnTo>
                        <a:pt x="65" y="59"/>
                      </a:lnTo>
                      <a:lnTo>
                        <a:pt x="76" y="61"/>
                      </a:lnTo>
                      <a:lnTo>
                        <a:pt x="85" y="61"/>
                      </a:lnTo>
                      <a:lnTo>
                        <a:pt x="92" y="61"/>
                      </a:lnTo>
                      <a:lnTo>
                        <a:pt x="97" y="59"/>
                      </a:lnTo>
                      <a:lnTo>
                        <a:pt x="99" y="59"/>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3" name="Freeform 19"/>
                <p:cNvSpPr>
                  <a:spLocks/>
                </p:cNvSpPr>
                <p:nvPr/>
              </p:nvSpPr>
              <p:spPr bwMode="auto">
                <a:xfrm>
                  <a:off x="4736" y="3268"/>
                  <a:ext cx="51" cy="9"/>
                </a:xfrm>
                <a:custGeom>
                  <a:avLst/>
                  <a:gdLst/>
                  <a:ahLst/>
                  <a:cxnLst>
                    <a:cxn ang="0">
                      <a:pos x="0" y="0"/>
                    </a:cxn>
                    <a:cxn ang="0">
                      <a:pos x="8" y="19"/>
                    </a:cxn>
                    <a:cxn ang="0">
                      <a:pos x="77" y="19"/>
                    </a:cxn>
                    <a:cxn ang="0">
                      <a:pos x="103" y="0"/>
                    </a:cxn>
                    <a:cxn ang="0">
                      <a:pos x="0" y="0"/>
                    </a:cxn>
                  </a:cxnLst>
                  <a:rect l="0" t="0" r="r" b="b"/>
                  <a:pathLst>
                    <a:path w="103" h="19">
                      <a:moveTo>
                        <a:pt x="0" y="0"/>
                      </a:moveTo>
                      <a:lnTo>
                        <a:pt x="8" y="19"/>
                      </a:lnTo>
                      <a:lnTo>
                        <a:pt x="77" y="19"/>
                      </a:lnTo>
                      <a:lnTo>
                        <a:pt x="103"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044" name="Freeform 20"/>
                <p:cNvSpPr>
                  <a:spLocks/>
                </p:cNvSpPr>
                <p:nvPr/>
              </p:nvSpPr>
              <p:spPr bwMode="auto">
                <a:xfrm>
                  <a:off x="4676" y="3099"/>
                  <a:ext cx="175" cy="58"/>
                </a:xfrm>
                <a:custGeom>
                  <a:avLst/>
                  <a:gdLst/>
                  <a:ahLst/>
                  <a:cxnLst>
                    <a:cxn ang="0">
                      <a:pos x="283" y="20"/>
                    </a:cxn>
                    <a:cxn ang="0">
                      <a:pos x="278" y="20"/>
                    </a:cxn>
                    <a:cxn ang="0">
                      <a:pos x="270" y="19"/>
                    </a:cxn>
                    <a:cxn ang="0">
                      <a:pos x="260" y="17"/>
                    </a:cxn>
                    <a:cxn ang="0">
                      <a:pos x="248" y="16"/>
                    </a:cxn>
                    <a:cxn ang="0">
                      <a:pos x="234" y="15"/>
                    </a:cxn>
                    <a:cxn ang="0">
                      <a:pos x="221" y="14"/>
                    </a:cxn>
                    <a:cxn ang="0">
                      <a:pos x="205" y="12"/>
                    </a:cxn>
                    <a:cxn ang="0">
                      <a:pos x="190" y="9"/>
                    </a:cxn>
                    <a:cxn ang="0">
                      <a:pos x="173" y="8"/>
                    </a:cxn>
                    <a:cxn ang="0">
                      <a:pos x="158" y="6"/>
                    </a:cxn>
                    <a:cxn ang="0">
                      <a:pos x="143" y="5"/>
                    </a:cxn>
                    <a:cxn ang="0">
                      <a:pos x="130" y="4"/>
                    </a:cxn>
                    <a:cxn ang="0">
                      <a:pos x="117" y="2"/>
                    </a:cxn>
                    <a:cxn ang="0">
                      <a:pos x="108" y="1"/>
                    </a:cxn>
                    <a:cxn ang="0">
                      <a:pos x="100" y="0"/>
                    </a:cxn>
                    <a:cxn ang="0">
                      <a:pos x="94" y="0"/>
                    </a:cxn>
                    <a:cxn ang="0">
                      <a:pos x="77" y="4"/>
                    </a:cxn>
                    <a:cxn ang="0">
                      <a:pos x="59" y="12"/>
                    </a:cxn>
                    <a:cxn ang="0">
                      <a:pos x="43" y="24"/>
                    </a:cxn>
                    <a:cxn ang="0">
                      <a:pos x="29" y="39"/>
                    </a:cxn>
                    <a:cxn ang="0">
                      <a:pos x="17" y="55"/>
                    </a:cxn>
                    <a:cxn ang="0">
                      <a:pos x="8" y="72"/>
                    </a:cxn>
                    <a:cxn ang="0">
                      <a:pos x="2" y="86"/>
                    </a:cxn>
                    <a:cxn ang="0">
                      <a:pos x="0" y="98"/>
                    </a:cxn>
                    <a:cxn ang="0">
                      <a:pos x="3" y="103"/>
                    </a:cxn>
                    <a:cxn ang="0">
                      <a:pos x="13" y="106"/>
                    </a:cxn>
                    <a:cxn ang="0">
                      <a:pos x="29" y="108"/>
                    </a:cxn>
                    <a:cxn ang="0">
                      <a:pos x="49" y="111"/>
                    </a:cxn>
                    <a:cxn ang="0">
                      <a:pos x="73" y="113"/>
                    </a:cxn>
                    <a:cxn ang="0">
                      <a:pos x="101" y="114"/>
                    </a:cxn>
                    <a:cxn ang="0">
                      <a:pos x="130" y="115"/>
                    </a:cxn>
                    <a:cxn ang="0">
                      <a:pos x="161" y="115"/>
                    </a:cxn>
                    <a:cxn ang="0">
                      <a:pos x="191" y="115"/>
                    </a:cxn>
                    <a:cxn ang="0">
                      <a:pos x="221" y="115"/>
                    </a:cxn>
                    <a:cxn ang="0">
                      <a:pos x="248" y="115"/>
                    </a:cxn>
                    <a:cxn ang="0">
                      <a:pos x="274" y="115"/>
                    </a:cxn>
                    <a:cxn ang="0">
                      <a:pos x="297" y="115"/>
                    </a:cxn>
                    <a:cxn ang="0">
                      <a:pos x="314" y="114"/>
                    </a:cxn>
                    <a:cxn ang="0">
                      <a:pos x="327" y="114"/>
                    </a:cxn>
                    <a:cxn ang="0">
                      <a:pos x="332" y="114"/>
                    </a:cxn>
                    <a:cxn ang="0">
                      <a:pos x="345" y="110"/>
                    </a:cxn>
                    <a:cxn ang="0">
                      <a:pos x="351" y="99"/>
                    </a:cxn>
                    <a:cxn ang="0">
                      <a:pos x="350" y="84"/>
                    </a:cxn>
                    <a:cxn ang="0">
                      <a:pos x="343" y="67"/>
                    </a:cxn>
                    <a:cxn ang="0">
                      <a:pos x="331" y="50"/>
                    </a:cxn>
                    <a:cxn ang="0">
                      <a:pos x="316" y="35"/>
                    </a:cxn>
                    <a:cxn ang="0">
                      <a:pos x="300" y="24"/>
                    </a:cxn>
                    <a:cxn ang="0">
                      <a:pos x="283" y="20"/>
                    </a:cxn>
                  </a:cxnLst>
                  <a:rect l="0" t="0" r="r" b="b"/>
                  <a:pathLst>
                    <a:path w="351" h="115">
                      <a:moveTo>
                        <a:pt x="283" y="20"/>
                      </a:moveTo>
                      <a:lnTo>
                        <a:pt x="278" y="20"/>
                      </a:lnTo>
                      <a:lnTo>
                        <a:pt x="270" y="19"/>
                      </a:lnTo>
                      <a:lnTo>
                        <a:pt x="260" y="17"/>
                      </a:lnTo>
                      <a:lnTo>
                        <a:pt x="248" y="16"/>
                      </a:lnTo>
                      <a:lnTo>
                        <a:pt x="234" y="15"/>
                      </a:lnTo>
                      <a:lnTo>
                        <a:pt x="221" y="14"/>
                      </a:lnTo>
                      <a:lnTo>
                        <a:pt x="205" y="12"/>
                      </a:lnTo>
                      <a:lnTo>
                        <a:pt x="190" y="9"/>
                      </a:lnTo>
                      <a:lnTo>
                        <a:pt x="173" y="8"/>
                      </a:lnTo>
                      <a:lnTo>
                        <a:pt x="158" y="6"/>
                      </a:lnTo>
                      <a:lnTo>
                        <a:pt x="143" y="5"/>
                      </a:lnTo>
                      <a:lnTo>
                        <a:pt x="130" y="4"/>
                      </a:lnTo>
                      <a:lnTo>
                        <a:pt x="117" y="2"/>
                      </a:lnTo>
                      <a:lnTo>
                        <a:pt x="108" y="1"/>
                      </a:lnTo>
                      <a:lnTo>
                        <a:pt x="100" y="0"/>
                      </a:lnTo>
                      <a:lnTo>
                        <a:pt x="94" y="0"/>
                      </a:lnTo>
                      <a:lnTo>
                        <a:pt x="77" y="4"/>
                      </a:lnTo>
                      <a:lnTo>
                        <a:pt x="59" y="12"/>
                      </a:lnTo>
                      <a:lnTo>
                        <a:pt x="43" y="24"/>
                      </a:lnTo>
                      <a:lnTo>
                        <a:pt x="29" y="39"/>
                      </a:lnTo>
                      <a:lnTo>
                        <a:pt x="17" y="55"/>
                      </a:lnTo>
                      <a:lnTo>
                        <a:pt x="8" y="72"/>
                      </a:lnTo>
                      <a:lnTo>
                        <a:pt x="2" y="86"/>
                      </a:lnTo>
                      <a:lnTo>
                        <a:pt x="0" y="98"/>
                      </a:lnTo>
                      <a:lnTo>
                        <a:pt x="3" y="103"/>
                      </a:lnTo>
                      <a:lnTo>
                        <a:pt x="13" y="106"/>
                      </a:lnTo>
                      <a:lnTo>
                        <a:pt x="29" y="108"/>
                      </a:lnTo>
                      <a:lnTo>
                        <a:pt x="49" y="111"/>
                      </a:lnTo>
                      <a:lnTo>
                        <a:pt x="73" y="113"/>
                      </a:lnTo>
                      <a:lnTo>
                        <a:pt x="101" y="114"/>
                      </a:lnTo>
                      <a:lnTo>
                        <a:pt x="130" y="115"/>
                      </a:lnTo>
                      <a:lnTo>
                        <a:pt x="161" y="115"/>
                      </a:lnTo>
                      <a:lnTo>
                        <a:pt x="191" y="115"/>
                      </a:lnTo>
                      <a:lnTo>
                        <a:pt x="221" y="115"/>
                      </a:lnTo>
                      <a:lnTo>
                        <a:pt x="248" y="115"/>
                      </a:lnTo>
                      <a:lnTo>
                        <a:pt x="274" y="115"/>
                      </a:lnTo>
                      <a:lnTo>
                        <a:pt x="297" y="115"/>
                      </a:lnTo>
                      <a:lnTo>
                        <a:pt x="314" y="114"/>
                      </a:lnTo>
                      <a:lnTo>
                        <a:pt x="327" y="114"/>
                      </a:lnTo>
                      <a:lnTo>
                        <a:pt x="332" y="114"/>
                      </a:lnTo>
                      <a:lnTo>
                        <a:pt x="345" y="110"/>
                      </a:lnTo>
                      <a:lnTo>
                        <a:pt x="351" y="99"/>
                      </a:lnTo>
                      <a:lnTo>
                        <a:pt x="350" y="84"/>
                      </a:lnTo>
                      <a:lnTo>
                        <a:pt x="343" y="67"/>
                      </a:lnTo>
                      <a:lnTo>
                        <a:pt x="331" y="50"/>
                      </a:lnTo>
                      <a:lnTo>
                        <a:pt x="316" y="35"/>
                      </a:lnTo>
                      <a:lnTo>
                        <a:pt x="300"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5" name="Freeform 21"/>
                <p:cNvSpPr>
                  <a:spLocks/>
                </p:cNvSpPr>
                <p:nvPr/>
              </p:nvSpPr>
              <p:spPr bwMode="auto">
                <a:xfrm>
                  <a:off x="4865" y="3236"/>
                  <a:ext cx="13" cy="13"/>
                </a:xfrm>
                <a:custGeom>
                  <a:avLst/>
                  <a:gdLst/>
                  <a:ahLst/>
                  <a:cxnLst>
                    <a:cxn ang="0">
                      <a:pos x="13" y="27"/>
                    </a:cxn>
                    <a:cxn ang="0">
                      <a:pos x="19" y="25"/>
                    </a:cxn>
                    <a:cxn ang="0">
                      <a:pos x="23" y="23"/>
                    </a:cxn>
                    <a:cxn ang="0">
                      <a:pos x="26" y="19"/>
                    </a:cxn>
                    <a:cxn ang="0">
                      <a:pos x="27" y="14"/>
                    </a:cxn>
                    <a:cxn ang="0">
                      <a:pos x="26" y="9"/>
                    </a:cxn>
                    <a:cxn ang="0">
                      <a:pos x="23" y="5"/>
                    </a:cxn>
                    <a:cxn ang="0">
                      <a:pos x="19" y="1"/>
                    </a:cxn>
                    <a:cxn ang="0">
                      <a:pos x="13" y="0"/>
                    </a:cxn>
                    <a:cxn ang="0">
                      <a:pos x="9" y="1"/>
                    </a:cxn>
                    <a:cxn ang="0">
                      <a:pos x="4" y="5"/>
                    </a:cxn>
                    <a:cxn ang="0">
                      <a:pos x="2" y="9"/>
                    </a:cxn>
                    <a:cxn ang="0">
                      <a:pos x="0" y="14"/>
                    </a:cxn>
                    <a:cxn ang="0">
                      <a:pos x="2" y="19"/>
                    </a:cxn>
                    <a:cxn ang="0">
                      <a:pos x="4" y="23"/>
                    </a:cxn>
                    <a:cxn ang="0">
                      <a:pos x="9" y="25"/>
                    </a:cxn>
                    <a:cxn ang="0">
                      <a:pos x="13" y="27"/>
                    </a:cxn>
                  </a:cxnLst>
                  <a:rect l="0" t="0" r="r" b="b"/>
                  <a:pathLst>
                    <a:path w="27" h="27">
                      <a:moveTo>
                        <a:pt x="13" y="27"/>
                      </a:moveTo>
                      <a:lnTo>
                        <a:pt x="19" y="25"/>
                      </a:lnTo>
                      <a:lnTo>
                        <a:pt x="23" y="23"/>
                      </a:lnTo>
                      <a:lnTo>
                        <a:pt x="26" y="19"/>
                      </a:lnTo>
                      <a:lnTo>
                        <a:pt x="27" y="14"/>
                      </a:lnTo>
                      <a:lnTo>
                        <a:pt x="26" y="9"/>
                      </a:lnTo>
                      <a:lnTo>
                        <a:pt x="23" y="5"/>
                      </a:lnTo>
                      <a:lnTo>
                        <a:pt x="19" y="1"/>
                      </a:lnTo>
                      <a:lnTo>
                        <a:pt x="13" y="0"/>
                      </a:lnTo>
                      <a:lnTo>
                        <a:pt x="9" y="1"/>
                      </a:lnTo>
                      <a:lnTo>
                        <a:pt x="4" y="5"/>
                      </a:lnTo>
                      <a:lnTo>
                        <a:pt x="2" y="9"/>
                      </a:lnTo>
                      <a:lnTo>
                        <a:pt x="0" y="14"/>
                      </a:lnTo>
                      <a:lnTo>
                        <a:pt x="2" y="19"/>
                      </a:lnTo>
                      <a:lnTo>
                        <a:pt x="4" y="23"/>
                      </a:lnTo>
                      <a:lnTo>
                        <a:pt x="9" y="25"/>
                      </a:lnTo>
                      <a:lnTo>
                        <a:pt x="13" y="2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6" name="Freeform 22"/>
                <p:cNvSpPr>
                  <a:spLocks/>
                </p:cNvSpPr>
                <p:nvPr/>
              </p:nvSpPr>
              <p:spPr bwMode="auto">
                <a:xfrm>
                  <a:off x="4720" y="3343"/>
                  <a:ext cx="150" cy="92"/>
                </a:xfrm>
                <a:custGeom>
                  <a:avLst/>
                  <a:gdLst/>
                  <a:ahLst/>
                  <a:cxnLst>
                    <a:cxn ang="0">
                      <a:pos x="290" y="101"/>
                    </a:cxn>
                    <a:cxn ang="0">
                      <a:pos x="262" y="69"/>
                    </a:cxn>
                    <a:cxn ang="0">
                      <a:pos x="301" y="41"/>
                    </a:cxn>
                    <a:cxn ang="0">
                      <a:pos x="269" y="3"/>
                    </a:cxn>
                    <a:cxn ang="0">
                      <a:pos x="249" y="3"/>
                    </a:cxn>
                    <a:cxn ang="0">
                      <a:pos x="275" y="38"/>
                    </a:cxn>
                    <a:cxn ang="0">
                      <a:pos x="237" y="66"/>
                    </a:cxn>
                    <a:cxn ang="0">
                      <a:pos x="242" y="70"/>
                    </a:cxn>
                    <a:cxn ang="0">
                      <a:pos x="250" y="81"/>
                    </a:cxn>
                    <a:cxn ang="0">
                      <a:pos x="259" y="91"/>
                    </a:cxn>
                    <a:cxn ang="0">
                      <a:pos x="262" y="94"/>
                    </a:cxn>
                    <a:cxn ang="0">
                      <a:pos x="128" y="166"/>
                    </a:cxn>
                    <a:cxn ang="0">
                      <a:pos x="36" y="92"/>
                    </a:cxn>
                    <a:cxn ang="0">
                      <a:pos x="58" y="66"/>
                    </a:cxn>
                    <a:cxn ang="0">
                      <a:pos x="23" y="39"/>
                    </a:cxn>
                    <a:cxn ang="0">
                      <a:pos x="44" y="0"/>
                    </a:cxn>
                    <a:cxn ang="0">
                      <a:pos x="26" y="1"/>
                    </a:cxn>
                    <a:cxn ang="0">
                      <a:pos x="0" y="43"/>
                    </a:cxn>
                    <a:cxn ang="0">
                      <a:pos x="36" y="68"/>
                    </a:cxn>
                    <a:cxn ang="0">
                      <a:pos x="8" y="97"/>
                    </a:cxn>
                    <a:cxn ang="0">
                      <a:pos x="125" y="184"/>
                    </a:cxn>
                    <a:cxn ang="0">
                      <a:pos x="290" y="101"/>
                    </a:cxn>
                  </a:cxnLst>
                  <a:rect l="0" t="0" r="r" b="b"/>
                  <a:pathLst>
                    <a:path w="301" h="184">
                      <a:moveTo>
                        <a:pt x="290" y="101"/>
                      </a:moveTo>
                      <a:lnTo>
                        <a:pt x="262" y="69"/>
                      </a:lnTo>
                      <a:lnTo>
                        <a:pt x="301" y="41"/>
                      </a:lnTo>
                      <a:lnTo>
                        <a:pt x="269" y="3"/>
                      </a:lnTo>
                      <a:lnTo>
                        <a:pt x="249" y="3"/>
                      </a:lnTo>
                      <a:lnTo>
                        <a:pt x="275" y="38"/>
                      </a:lnTo>
                      <a:lnTo>
                        <a:pt x="237" y="66"/>
                      </a:lnTo>
                      <a:lnTo>
                        <a:pt x="242" y="70"/>
                      </a:lnTo>
                      <a:lnTo>
                        <a:pt x="250" y="81"/>
                      </a:lnTo>
                      <a:lnTo>
                        <a:pt x="259" y="91"/>
                      </a:lnTo>
                      <a:lnTo>
                        <a:pt x="262" y="94"/>
                      </a:lnTo>
                      <a:lnTo>
                        <a:pt x="128" y="166"/>
                      </a:lnTo>
                      <a:lnTo>
                        <a:pt x="36" y="92"/>
                      </a:lnTo>
                      <a:lnTo>
                        <a:pt x="58" y="66"/>
                      </a:lnTo>
                      <a:lnTo>
                        <a:pt x="23" y="39"/>
                      </a:lnTo>
                      <a:lnTo>
                        <a:pt x="44" y="0"/>
                      </a:lnTo>
                      <a:lnTo>
                        <a:pt x="26" y="1"/>
                      </a:lnTo>
                      <a:lnTo>
                        <a:pt x="0" y="43"/>
                      </a:lnTo>
                      <a:lnTo>
                        <a:pt x="36" y="68"/>
                      </a:lnTo>
                      <a:lnTo>
                        <a:pt x="8" y="97"/>
                      </a:lnTo>
                      <a:lnTo>
                        <a:pt x="125"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7" name="Freeform 23"/>
                <p:cNvSpPr>
                  <a:spLocks/>
                </p:cNvSpPr>
                <p:nvPr/>
              </p:nvSpPr>
              <p:spPr bwMode="auto">
                <a:xfrm>
                  <a:off x="4689" y="3420"/>
                  <a:ext cx="9" cy="118"/>
                </a:xfrm>
                <a:custGeom>
                  <a:avLst/>
                  <a:gdLst/>
                  <a:ahLst/>
                  <a:cxnLst>
                    <a:cxn ang="0">
                      <a:pos x="0" y="236"/>
                    </a:cxn>
                    <a:cxn ang="0">
                      <a:pos x="0" y="35"/>
                    </a:cxn>
                    <a:cxn ang="0">
                      <a:pos x="17" y="0"/>
                    </a:cxn>
                    <a:cxn ang="0">
                      <a:pos x="17" y="234"/>
                    </a:cxn>
                    <a:cxn ang="0">
                      <a:pos x="0" y="236"/>
                    </a:cxn>
                  </a:cxnLst>
                  <a:rect l="0" t="0" r="r" b="b"/>
                  <a:pathLst>
                    <a:path w="17" h="236">
                      <a:moveTo>
                        <a:pt x="0" y="236"/>
                      </a:moveTo>
                      <a:lnTo>
                        <a:pt x="0" y="35"/>
                      </a:lnTo>
                      <a:lnTo>
                        <a:pt x="17" y="0"/>
                      </a:lnTo>
                      <a:lnTo>
                        <a:pt x="17" y="234"/>
                      </a:lnTo>
                      <a:lnTo>
                        <a:pt x="0" y="2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8" name="Freeform 24"/>
                <p:cNvSpPr>
                  <a:spLocks/>
                </p:cNvSpPr>
                <p:nvPr/>
              </p:nvSpPr>
              <p:spPr bwMode="auto">
                <a:xfrm>
                  <a:off x="3951" y="3334"/>
                  <a:ext cx="213" cy="259"/>
                </a:xfrm>
                <a:custGeom>
                  <a:avLst/>
                  <a:gdLst/>
                  <a:ahLst/>
                  <a:cxnLst>
                    <a:cxn ang="0">
                      <a:pos x="424" y="24"/>
                    </a:cxn>
                    <a:cxn ang="0">
                      <a:pos x="414" y="14"/>
                    </a:cxn>
                    <a:cxn ang="0">
                      <a:pos x="399" y="7"/>
                    </a:cxn>
                    <a:cxn ang="0">
                      <a:pos x="378" y="2"/>
                    </a:cxn>
                    <a:cxn ang="0">
                      <a:pos x="354" y="0"/>
                    </a:cxn>
                    <a:cxn ang="0">
                      <a:pos x="328" y="1"/>
                    </a:cxn>
                    <a:cxn ang="0">
                      <a:pos x="298" y="3"/>
                    </a:cxn>
                    <a:cxn ang="0">
                      <a:pos x="266" y="7"/>
                    </a:cxn>
                    <a:cxn ang="0">
                      <a:pos x="235" y="13"/>
                    </a:cxn>
                    <a:cxn ang="0">
                      <a:pos x="204" y="18"/>
                    </a:cxn>
                    <a:cxn ang="0">
                      <a:pos x="174" y="24"/>
                    </a:cxn>
                    <a:cxn ang="0">
                      <a:pos x="147" y="30"/>
                    </a:cxn>
                    <a:cxn ang="0">
                      <a:pos x="123" y="37"/>
                    </a:cxn>
                    <a:cxn ang="0">
                      <a:pos x="102" y="41"/>
                    </a:cxn>
                    <a:cxn ang="0">
                      <a:pos x="87" y="46"/>
                    </a:cxn>
                    <a:cxn ang="0">
                      <a:pos x="76" y="48"/>
                    </a:cxn>
                    <a:cxn ang="0">
                      <a:pos x="73" y="49"/>
                    </a:cxn>
                    <a:cxn ang="0">
                      <a:pos x="73" y="48"/>
                    </a:cxn>
                    <a:cxn ang="0">
                      <a:pos x="72" y="46"/>
                    </a:cxn>
                    <a:cxn ang="0">
                      <a:pos x="71" y="41"/>
                    </a:cxn>
                    <a:cxn ang="0">
                      <a:pos x="68" y="37"/>
                    </a:cxn>
                    <a:cxn ang="0">
                      <a:pos x="64" y="33"/>
                    </a:cxn>
                    <a:cxn ang="0">
                      <a:pos x="57" y="29"/>
                    </a:cxn>
                    <a:cxn ang="0">
                      <a:pos x="48" y="26"/>
                    </a:cxn>
                    <a:cxn ang="0">
                      <a:pos x="35" y="25"/>
                    </a:cxn>
                    <a:cxn ang="0">
                      <a:pos x="25" y="26"/>
                    </a:cxn>
                    <a:cxn ang="0">
                      <a:pos x="17" y="28"/>
                    </a:cxn>
                    <a:cxn ang="0">
                      <a:pos x="11" y="30"/>
                    </a:cxn>
                    <a:cxn ang="0">
                      <a:pos x="6" y="32"/>
                    </a:cxn>
                    <a:cxn ang="0">
                      <a:pos x="4" y="34"/>
                    </a:cxn>
                    <a:cxn ang="0">
                      <a:pos x="2" y="37"/>
                    </a:cxn>
                    <a:cxn ang="0">
                      <a:pos x="0" y="38"/>
                    </a:cxn>
                    <a:cxn ang="0">
                      <a:pos x="0" y="39"/>
                    </a:cxn>
                    <a:cxn ang="0">
                      <a:pos x="0" y="517"/>
                    </a:cxn>
                    <a:cxn ang="0">
                      <a:pos x="73" y="514"/>
                    </a:cxn>
                    <a:cxn ang="0">
                      <a:pos x="73" y="481"/>
                    </a:cxn>
                    <a:cxn ang="0">
                      <a:pos x="73" y="407"/>
                    </a:cxn>
                    <a:cxn ang="0">
                      <a:pos x="73" y="335"/>
                    </a:cxn>
                    <a:cxn ang="0">
                      <a:pos x="73" y="301"/>
                    </a:cxn>
                    <a:cxn ang="0">
                      <a:pos x="84" y="297"/>
                    </a:cxn>
                    <a:cxn ang="0">
                      <a:pos x="101" y="292"/>
                    </a:cxn>
                    <a:cxn ang="0">
                      <a:pos x="118" y="288"/>
                    </a:cxn>
                    <a:cxn ang="0">
                      <a:pos x="139" y="282"/>
                    </a:cxn>
                    <a:cxn ang="0">
                      <a:pos x="161" y="275"/>
                    </a:cxn>
                    <a:cxn ang="0">
                      <a:pos x="185" y="268"/>
                    </a:cxn>
                    <a:cxn ang="0">
                      <a:pos x="210" y="262"/>
                    </a:cxn>
                    <a:cxn ang="0">
                      <a:pos x="235" y="255"/>
                    </a:cxn>
                    <a:cxn ang="0">
                      <a:pos x="262" y="249"/>
                    </a:cxn>
                    <a:cxn ang="0">
                      <a:pos x="288" y="242"/>
                    </a:cxn>
                    <a:cxn ang="0">
                      <a:pos x="315" y="236"/>
                    </a:cxn>
                    <a:cxn ang="0">
                      <a:pos x="340" y="229"/>
                    </a:cxn>
                    <a:cxn ang="0">
                      <a:pos x="364" y="223"/>
                    </a:cxn>
                    <a:cxn ang="0">
                      <a:pos x="387" y="219"/>
                    </a:cxn>
                    <a:cxn ang="0">
                      <a:pos x="408" y="214"/>
                    </a:cxn>
                    <a:cxn ang="0">
                      <a:pos x="427" y="211"/>
                    </a:cxn>
                    <a:cxn ang="0">
                      <a:pos x="424" y="24"/>
                    </a:cxn>
                  </a:cxnLst>
                  <a:rect l="0" t="0" r="r" b="b"/>
                  <a:pathLst>
                    <a:path w="427" h="517">
                      <a:moveTo>
                        <a:pt x="424" y="24"/>
                      </a:moveTo>
                      <a:lnTo>
                        <a:pt x="414" y="14"/>
                      </a:lnTo>
                      <a:lnTo>
                        <a:pt x="399" y="7"/>
                      </a:lnTo>
                      <a:lnTo>
                        <a:pt x="378" y="2"/>
                      </a:lnTo>
                      <a:lnTo>
                        <a:pt x="354" y="0"/>
                      </a:lnTo>
                      <a:lnTo>
                        <a:pt x="328" y="1"/>
                      </a:lnTo>
                      <a:lnTo>
                        <a:pt x="298" y="3"/>
                      </a:lnTo>
                      <a:lnTo>
                        <a:pt x="266" y="7"/>
                      </a:lnTo>
                      <a:lnTo>
                        <a:pt x="235" y="13"/>
                      </a:lnTo>
                      <a:lnTo>
                        <a:pt x="204" y="18"/>
                      </a:lnTo>
                      <a:lnTo>
                        <a:pt x="174" y="24"/>
                      </a:lnTo>
                      <a:lnTo>
                        <a:pt x="147" y="30"/>
                      </a:lnTo>
                      <a:lnTo>
                        <a:pt x="123" y="37"/>
                      </a:lnTo>
                      <a:lnTo>
                        <a:pt x="102" y="41"/>
                      </a:lnTo>
                      <a:lnTo>
                        <a:pt x="87" y="46"/>
                      </a:lnTo>
                      <a:lnTo>
                        <a:pt x="76" y="48"/>
                      </a:lnTo>
                      <a:lnTo>
                        <a:pt x="73" y="49"/>
                      </a:lnTo>
                      <a:lnTo>
                        <a:pt x="73" y="48"/>
                      </a:lnTo>
                      <a:lnTo>
                        <a:pt x="72" y="46"/>
                      </a:lnTo>
                      <a:lnTo>
                        <a:pt x="71" y="41"/>
                      </a:lnTo>
                      <a:lnTo>
                        <a:pt x="68" y="37"/>
                      </a:lnTo>
                      <a:lnTo>
                        <a:pt x="64" y="33"/>
                      </a:lnTo>
                      <a:lnTo>
                        <a:pt x="57" y="29"/>
                      </a:lnTo>
                      <a:lnTo>
                        <a:pt x="48" y="26"/>
                      </a:lnTo>
                      <a:lnTo>
                        <a:pt x="35" y="25"/>
                      </a:lnTo>
                      <a:lnTo>
                        <a:pt x="25" y="26"/>
                      </a:lnTo>
                      <a:lnTo>
                        <a:pt x="17" y="28"/>
                      </a:lnTo>
                      <a:lnTo>
                        <a:pt x="11" y="30"/>
                      </a:lnTo>
                      <a:lnTo>
                        <a:pt x="6" y="32"/>
                      </a:lnTo>
                      <a:lnTo>
                        <a:pt x="4" y="34"/>
                      </a:lnTo>
                      <a:lnTo>
                        <a:pt x="2" y="37"/>
                      </a:lnTo>
                      <a:lnTo>
                        <a:pt x="0" y="38"/>
                      </a:lnTo>
                      <a:lnTo>
                        <a:pt x="0" y="39"/>
                      </a:lnTo>
                      <a:lnTo>
                        <a:pt x="0" y="517"/>
                      </a:lnTo>
                      <a:lnTo>
                        <a:pt x="73" y="514"/>
                      </a:lnTo>
                      <a:lnTo>
                        <a:pt x="73" y="481"/>
                      </a:lnTo>
                      <a:lnTo>
                        <a:pt x="73" y="407"/>
                      </a:lnTo>
                      <a:lnTo>
                        <a:pt x="73" y="335"/>
                      </a:lnTo>
                      <a:lnTo>
                        <a:pt x="73" y="301"/>
                      </a:lnTo>
                      <a:lnTo>
                        <a:pt x="84" y="297"/>
                      </a:lnTo>
                      <a:lnTo>
                        <a:pt x="101" y="292"/>
                      </a:lnTo>
                      <a:lnTo>
                        <a:pt x="118" y="288"/>
                      </a:lnTo>
                      <a:lnTo>
                        <a:pt x="139" y="282"/>
                      </a:lnTo>
                      <a:lnTo>
                        <a:pt x="161" y="275"/>
                      </a:lnTo>
                      <a:lnTo>
                        <a:pt x="185" y="268"/>
                      </a:lnTo>
                      <a:lnTo>
                        <a:pt x="210" y="262"/>
                      </a:lnTo>
                      <a:lnTo>
                        <a:pt x="235" y="255"/>
                      </a:lnTo>
                      <a:lnTo>
                        <a:pt x="262" y="249"/>
                      </a:lnTo>
                      <a:lnTo>
                        <a:pt x="288" y="242"/>
                      </a:lnTo>
                      <a:lnTo>
                        <a:pt x="315" y="236"/>
                      </a:lnTo>
                      <a:lnTo>
                        <a:pt x="340" y="229"/>
                      </a:lnTo>
                      <a:lnTo>
                        <a:pt x="364" y="223"/>
                      </a:lnTo>
                      <a:lnTo>
                        <a:pt x="387" y="219"/>
                      </a:lnTo>
                      <a:lnTo>
                        <a:pt x="408" y="214"/>
                      </a:lnTo>
                      <a:lnTo>
                        <a:pt x="427" y="211"/>
                      </a:lnTo>
                      <a:lnTo>
                        <a:pt x="424" y="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9" name="Freeform 25"/>
                <p:cNvSpPr>
                  <a:spLocks/>
                </p:cNvSpPr>
                <p:nvPr/>
              </p:nvSpPr>
              <p:spPr bwMode="auto">
                <a:xfrm>
                  <a:off x="3915" y="3523"/>
                  <a:ext cx="1142" cy="231"/>
                </a:xfrm>
                <a:custGeom>
                  <a:avLst/>
                  <a:gdLst/>
                  <a:ahLst/>
                  <a:cxnLst>
                    <a:cxn ang="0">
                      <a:pos x="176" y="69"/>
                    </a:cxn>
                    <a:cxn ang="0">
                      <a:pos x="243" y="58"/>
                    </a:cxn>
                    <a:cxn ang="0">
                      <a:pos x="317" y="46"/>
                    </a:cxn>
                    <a:cxn ang="0">
                      <a:pos x="400" y="36"/>
                    </a:cxn>
                    <a:cxn ang="0">
                      <a:pos x="488" y="27"/>
                    </a:cxn>
                    <a:cxn ang="0">
                      <a:pos x="584" y="19"/>
                    </a:cxn>
                    <a:cxn ang="0">
                      <a:pos x="685" y="13"/>
                    </a:cxn>
                    <a:cxn ang="0">
                      <a:pos x="791" y="7"/>
                    </a:cxn>
                    <a:cxn ang="0">
                      <a:pos x="903" y="4"/>
                    </a:cxn>
                    <a:cxn ang="0">
                      <a:pos x="1018" y="1"/>
                    </a:cxn>
                    <a:cxn ang="0">
                      <a:pos x="1137" y="0"/>
                    </a:cxn>
                    <a:cxn ang="0">
                      <a:pos x="1288" y="1"/>
                    </a:cxn>
                    <a:cxn ang="0">
                      <a:pos x="1434" y="5"/>
                    </a:cxn>
                    <a:cxn ang="0">
                      <a:pos x="1572" y="12"/>
                    </a:cxn>
                    <a:cxn ang="0">
                      <a:pos x="1702" y="20"/>
                    </a:cxn>
                    <a:cxn ang="0">
                      <a:pos x="1822" y="31"/>
                    </a:cxn>
                    <a:cxn ang="0">
                      <a:pos x="1915" y="41"/>
                    </a:cxn>
                    <a:cxn ang="0">
                      <a:pos x="1991" y="51"/>
                    </a:cxn>
                    <a:cxn ang="0">
                      <a:pos x="2061" y="61"/>
                    </a:cxn>
                    <a:cxn ang="0">
                      <a:pos x="2122" y="74"/>
                    </a:cxn>
                    <a:cxn ang="0">
                      <a:pos x="2173" y="87"/>
                    </a:cxn>
                    <a:cxn ang="0">
                      <a:pos x="2218" y="103"/>
                    </a:cxn>
                    <a:cxn ang="0">
                      <a:pos x="2253" y="121"/>
                    </a:cxn>
                    <a:cxn ang="0">
                      <a:pos x="2277" y="145"/>
                    </a:cxn>
                    <a:cxn ang="0">
                      <a:pos x="2276" y="306"/>
                    </a:cxn>
                    <a:cxn ang="0">
                      <a:pos x="2222" y="342"/>
                    </a:cxn>
                    <a:cxn ang="0">
                      <a:pos x="2152" y="373"/>
                    </a:cxn>
                    <a:cxn ang="0">
                      <a:pos x="2107" y="386"/>
                    </a:cxn>
                    <a:cxn ang="0">
                      <a:pos x="2069" y="395"/>
                    </a:cxn>
                    <a:cxn ang="0">
                      <a:pos x="2029" y="403"/>
                    </a:cxn>
                    <a:cxn ang="0">
                      <a:pos x="1988" y="411"/>
                    </a:cxn>
                    <a:cxn ang="0">
                      <a:pos x="1942" y="418"/>
                    </a:cxn>
                    <a:cxn ang="0">
                      <a:pos x="1884" y="425"/>
                    </a:cxn>
                    <a:cxn ang="0">
                      <a:pos x="1809" y="433"/>
                    </a:cxn>
                    <a:cxn ang="0">
                      <a:pos x="1730" y="440"/>
                    </a:cxn>
                    <a:cxn ang="0">
                      <a:pos x="1646" y="447"/>
                    </a:cxn>
                    <a:cxn ang="0">
                      <a:pos x="1558" y="451"/>
                    </a:cxn>
                    <a:cxn ang="0">
                      <a:pos x="1466" y="456"/>
                    </a:cxn>
                    <a:cxn ang="0">
                      <a:pos x="1406" y="458"/>
                    </a:cxn>
                    <a:cxn ang="0">
                      <a:pos x="1346" y="461"/>
                    </a:cxn>
                    <a:cxn ang="0">
                      <a:pos x="1284" y="462"/>
                    </a:cxn>
                    <a:cxn ang="0">
                      <a:pos x="1222" y="463"/>
                    </a:cxn>
                    <a:cxn ang="0">
                      <a:pos x="1159" y="463"/>
                    </a:cxn>
                    <a:cxn ang="0">
                      <a:pos x="1095" y="463"/>
                    </a:cxn>
                    <a:cxn ang="0">
                      <a:pos x="1033" y="462"/>
                    </a:cxn>
                    <a:cxn ang="0">
                      <a:pos x="972" y="461"/>
                    </a:cxn>
                    <a:cxn ang="0">
                      <a:pos x="911" y="460"/>
                    </a:cxn>
                    <a:cxn ang="0">
                      <a:pos x="852" y="457"/>
                    </a:cxn>
                    <a:cxn ang="0">
                      <a:pos x="764" y="454"/>
                    </a:cxn>
                    <a:cxn ang="0">
                      <a:pos x="623" y="447"/>
                    </a:cxn>
                    <a:cxn ang="0">
                      <a:pos x="498" y="437"/>
                    </a:cxn>
                    <a:cxn ang="0">
                      <a:pos x="386" y="425"/>
                    </a:cxn>
                    <a:cxn ang="0">
                      <a:pos x="287" y="411"/>
                    </a:cxn>
                    <a:cxn ang="0">
                      <a:pos x="198" y="394"/>
                    </a:cxn>
                    <a:cxn ang="0">
                      <a:pos x="137" y="378"/>
                    </a:cxn>
                    <a:cxn ang="0">
                      <a:pos x="88" y="361"/>
                    </a:cxn>
                    <a:cxn ang="0">
                      <a:pos x="50" y="341"/>
                    </a:cxn>
                    <a:cxn ang="0">
                      <a:pos x="22" y="323"/>
                    </a:cxn>
                    <a:cxn ang="0">
                      <a:pos x="3" y="305"/>
                    </a:cxn>
                    <a:cxn ang="0">
                      <a:pos x="8" y="141"/>
                    </a:cxn>
                    <a:cxn ang="0">
                      <a:pos x="39" y="108"/>
                    </a:cxn>
                    <a:cxn ang="0">
                      <a:pos x="104" y="87"/>
                    </a:cxn>
                  </a:cxnLst>
                  <a:rect l="0" t="0" r="r" b="b"/>
                  <a:pathLst>
                    <a:path w="2284" h="463">
                      <a:moveTo>
                        <a:pt x="137" y="79"/>
                      </a:moveTo>
                      <a:lnTo>
                        <a:pt x="157" y="74"/>
                      </a:lnTo>
                      <a:lnTo>
                        <a:pt x="176" y="69"/>
                      </a:lnTo>
                      <a:lnTo>
                        <a:pt x="198" y="66"/>
                      </a:lnTo>
                      <a:lnTo>
                        <a:pt x="220" y="61"/>
                      </a:lnTo>
                      <a:lnTo>
                        <a:pt x="243" y="58"/>
                      </a:lnTo>
                      <a:lnTo>
                        <a:pt x="267" y="53"/>
                      </a:lnTo>
                      <a:lnTo>
                        <a:pt x="291" y="50"/>
                      </a:lnTo>
                      <a:lnTo>
                        <a:pt x="317" y="46"/>
                      </a:lnTo>
                      <a:lnTo>
                        <a:pt x="343" y="43"/>
                      </a:lnTo>
                      <a:lnTo>
                        <a:pt x="371" y="39"/>
                      </a:lnTo>
                      <a:lnTo>
                        <a:pt x="400" y="36"/>
                      </a:lnTo>
                      <a:lnTo>
                        <a:pt x="428" y="33"/>
                      </a:lnTo>
                      <a:lnTo>
                        <a:pt x="458" y="30"/>
                      </a:lnTo>
                      <a:lnTo>
                        <a:pt x="488" y="27"/>
                      </a:lnTo>
                      <a:lnTo>
                        <a:pt x="519" y="24"/>
                      </a:lnTo>
                      <a:lnTo>
                        <a:pt x="552" y="22"/>
                      </a:lnTo>
                      <a:lnTo>
                        <a:pt x="584" y="19"/>
                      </a:lnTo>
                      <a:lnTo>
                        <a:pt x="617" y="16"/>
                      </a:lnTo>
                      <a:lnTo>
                        <a:pt x="651" y="14"/>
                      </a:lnTo>
                      <a:lnTo>
                        <a:pt x="685" y="13"/>
                      </a:lnTo>
                      <a:lnTo>
                        <a:pt x="720" y="11"/>
                      </a:lnTo>
                      <a:lnTo>
                        <a:pt x="756" y="10"/>
                      </a:lnTo>
                      <a:lnTo>
                        <a:pt x="791" y="7"/>
                      </a:lnTo>
                      <a:lnTo>
                        <a:pt x="828" y="6"/>
                      </a:lnTo>
                      <a:lnTo>
                        <a:pt x="865" y="5"/>
                      </a:lnTo>
                      <a:lnTo>
                        <a:pt x="903" y="4"/>
                      </a:lnTo>
                      <a:lnTo>
                        <a:pt x="941" y="3"/>
                      </a:lnTo>
                      <a:lnTo>
                        <a:pt x="979" y="1"/>
                      </a:lnTo>
                      <a:lnTo>
                        <a:pt x="1018" y="1"/>
                      </a:lnTo>
                      <a:lnTo>
                        <a:pt x="1057" y="0"/>
                      </a:lnTo>
                      <a:lnTo>
                        <a:pt x="1097" y="0"/>
                      </a:lnTo>
                      <a:lnTo>
                        <a:pt x="1137" y="0"/>
                      </a:lnTo>
                      <a:lnTo>
                        <a:pt x="1187" y="0"/>
                      </a:lnTo>
                      <a:lnTo>
                        <a:pt x="1238" y="1"/>
                      </a:lnTo>
                      <a:lnTo>
                        <a:pt x="1288" y="1"/>
                      </a:lnTo>
                      <a:lnTo>
                        <a:pt x="1337" y="3"/>
                      </a:lnTo>
                      <a:lnTo>
                        <a:pt x="1386" y="4"/>
                      </a:lnTo>
                      <a:lnTo>
                        <a:pt x="1434" y="5"/>
                      </a:lnTo>
                      <a:lnTo>
                        <a:pt x="1480" y="7"/>
                      </a:lnTo>
                      <a:lnTo>
                        <a:pt x="1526" y="10"/>
                      </a:lnTo>
                      <a:lnTo>
                        <a:pt x="1572" y="12"/>
                      </a:lnTo>
                      <a:lnTo>
                        <a:pt x="1616" y="14"/>
                      </a:lnTo>
                      <a:lnTo>
                        <a:pt x="1660" y="18"/>
                      </a:lnTo>
                      <a:lnTo>
                        <a:pt x="1702" y="20"/>
                      </a:lnTo>
                      <a:lnTo>
                        <a:pt x="1743" y="23"/>
                      </a:lnTo>
                      <a:lnTo>
                        <a:pt x="1783" y="27"/>
                      </a:lnTo>
                      <a:lnTo>
                        <a:pt x="1822" y="31"/>
                      </a:lnTo>
                      <a:lnTo>
                        <a:pt x="1860" y="35"/>
                      </a:lnTo>
                      <a:lnTo>
                        <a:pt x="1888" y="38"/>
                      </a:lnTo>
                      <a:lnTo>
                        <a:pt x="1915" y="41"/>
                      </a:lnTo>
                      <a:lnTo>
                        <a:pt x="1941" y="44"/>
                      </a:lnTo>
                      <a:lnTo>
                        <a:pt x="1966" y="47"/>
                      </a:lnTo>
                      <a:lnTo>
                        <a:pt x="1991" y="51"/>
                      </a:lnTo>
                      <a:lnTo>
                        <a:pt x="2016" y="54"/>
                      </a:lnTo>
                      <a:lnTo>
                        <a:pt x="2039" y="58"/>
                      </a:lnTo>
                      <a:lnTo>
                        <a:pt x="2061" y="61"/>
                      </a:lnTo>
                      <a:lnTo>
                        <a:pt x="2081" y="66"/>
                      </a:lnTo>
                      <a:lnTo>
                        <a:pt x="2102" y="69"/>
                      </a:lnTo>
                      <a:lnTo>
                        <a:pt x="2122" y="74"/>
                      </a:lnTo>
                      <a:lnTo>
                        <a:pt x="2140" y="77"/>
                      </a:lnTo>
                      <a:lnTo>
                        <a:pt x="2157" y="82"/>
                      </a:lnTo>
                      <a:lnTo>
                        <a:pt x="2173" y="87"/>
                      </a:lnTo>
                      <a:lnTo>
                        <a:pt x="2190" y="92"/>
                      </a:lnTo>
                      <a:lnTo>
                        <a:pt x="2203" y="97"/>
                      </a:lnTo>
                      <a:lnTo>
                        <a:pt x="2218" y="103"/>
                      </a:lnTo>
                      <a:lnTo>
                        <a:pt x="2231" y="108"/>
                      </a:lnTo>
                      <a:lnTo>
                        <a:pt x="2243" y="114"/>
                      </a:lnTo>
                      <a:lnTo>
                        <a:pt x="2253" y="121"/>
                      </a:lnTo>
                      <a:lnTo>
                        <a:pt x="2261" y="128"/>
                      </a:lnTo>
                      <a:lnTo>
                        <a:pt x="2269" y="136"/>
                      </a:lnTo>
                      <a:lnTo>
                        <a:pt x="2277" y="145"/>
                      </a:lnTo>
                      <a:lnTo>
                        <a:pt x="2284" y="156"/>
                      </a:lnTo>
                      <a:lnTo>
                        <a:pt x="2284" y="297"/>
                      </a:lnTo>
                      <a:lnTo>
                        <a:pt x="2276" y="306"/>
                      </a:lnTo>
                      <a:lnTo>
                        <a:pt x="2262" y="317"/>
                      </a:lnTo>
                      <a:lnTo>
                        <a:pt x="2243" y="329"/>
                      </a:lnTo>
                      <a:lnTo>
                        <a:pt x="2222" y="342"/>
                      </a:lnTo>
                      <a:lnTo>
                        <a:pt x="2198" y="354"/>
                      </a:lnTo>
                      <a:lnTo>
                        <a:pt x="2175" y="365"/>
                      </a:lnTo>
                      <a:lnTo>
                        <a:pt x="2152" y="373"/>
                      </a:lnTo>
                      <a:lnTo>
                        <a:pt x="2132" y="380"/>
                      </a:lnTo>
                      <a:lnTo>
                        <a:pt x="2119" y="384"/>
                      </a:lnTo>
                      <a:lnTo>
                        <a:pt x="2107" y="386"/>
                      </a:lnTo>
                      <a:lnTo>
                        <a:pt x="2094" y="389"/>
                      </a:lnTo>
                      <a:lnTo>
                        <a:pt x="2081" y="393"/>
                      </a:lnTo>
                      <a:lnTo>
                        <a:pt x="2069" y="395"/>
                      </a:lnTo>
                      <a:lnTo>
                        <a:pt x="2056" y="399"/>
                      </a:lnTo>
                      <a:lnTo>
                        <a:pt x="2042" y="401"/>
                      </a:lnTo>
                      <a:lnTo>
                        <a:pt x="2029" y="403"/>
                      </a:lnTo>
                      <a:lnTo>
                        <a:pt x="2016" y="407"/>
                      </a:lnTo>
                      <a:lnTo>
                        <a:pt x="2002" y="409"/>
                      </a:lnTo>
                      <a:lnTo>
                        <a:pt x="1988" y="411"/>
                      </a:lnTo>
                      <a:lnTo>
                        <a:pt x="1973" y="414"/>
                      </a:lnTo>
                      <a:lnTo>
                        <a:pt x="1958" y="416"/>
                      </a:lnTo>
                      <a:lnTo>
                        <a:pt x="1942" y="418"/>
                      </a:lnTo>
                      <a:lnTo>
                        <a:pt x="1926" y="420"/>
                      </a:lnTo>
                      <a:lnTo>
                        <a:pt x="1909" y="423"/>
                      </a:lnTo>
                      <a:lnTo>
                        <a:pt x="1884" y="425"/>
                      </a:lnTo>
                      <a:lnTo>
                        <a:pt x="1860" y="428"/>
                      </a:lnTo>
                      <a:lnTo>
                        <a:pt x="1835" y="431"/>
                      </a:lnTo>
                      <a:lnTo>
                        <a:pt x="1809" y="433"/>
                      </a:lnTo>
                      <a:lnTo>
                        <a:pt x="1784" y="435"/>
                      </a:lnTo>
                      <a:lnTo>
                        <a:pt x="1758" y="438"/>
                      </a:lnTo>
                      <a:lnTo>
                        <a:pt x="1730" y="440"/>
                      </a:lnTo>
                      <a:lnTo>
                        <a:pt x="1702" y="442"/>
                      </a:lnTo>
                      <a:lnTo>
                        <a:pt x="1675" y="445"/>
                      </a:lnTo>
                      <a:lnTo>
                        <a:pt x="1646" y="447"/>
                      </a:lnTo>
                      <a:lnTo>
                        <a:pt x="1617" y="448"/>
                      </a:lnTo>
                      <a:lnTo>
                        <a:pt x="1587" y="450"/>
                      </a:lnTo>
                      <a:lnTo>
                        <a:pt x="1558" y="451"/>
                      </a:lnTo>
                      <a:lnTo>
                        <a:pt x="1527" y="454"/>
                      </a:lnTo>
                      <a:lnTo>
                        <a:pt x="1497" y="455"/>
                      </a:lnTo>
                      <a:lnTo>
                        <a:pt x="1466" y="456"/>
                      </a:lnTo>
                      <a:lnTo>
                        <a:pt x="1447" y="457"/>
                      </a:lnTo>
                      <a:lnTo>
                        <a:pt x="1427" y="457"/>
                      </a:lnTo>
                      <a:lnTo>
                        <a:pt x="1406" y="458"/>
                      </a:lnTo>
                      <a:lnTo>
                        <a:pt x="1387" y="460"/>
                      </a:lnTo>
                      <a:lnTo>
                        <a:pt x="1366" y="460"/>
                      </a:lnTo>
                      <a:lnTo>
                        <a:pt x="1346" y="461"/>
                      </a:lnTo>
                      <a:lnTo>
                        <a:pt x="1326" y="461"/>
                      </a:lnTo>
                      <a:lnTo>
                        <a:pt x="1305" y="461"/>
                      </a:lnTo>
                      <a:lnTo>
                        <a:pt x="1284" y="462"/>
                      </a:lnTo>
                      <a:lnTo>
                        <a:pt x="1264" y="462"/>
                      </a:lnTo>
                      <a:lnTo>
                        <a:pt x="1243" y="462"/>
                      </a:lnTo>
                      <a:lnTo>
                        <a:pt x="1222" y="463"/>
                      </a:lnTo>
                      <a:lnTo>
                        <a:pt x="1200" y="463"/>
                      </a:lnTo>
                      <a:lnTo>
                        <a:pt x="1179" y="463"/>
                      </a:lnTo>
                      <a:lnTo>
                        <a:pt x="1159" y="463"/>
                      </a:lnTo>
                      <a:lnTo>
                        <a:pt x="1137" y="463"/>
                      </a:lnTo>
                      <a:lnTo>
                        <a:pt x="1116" y="463"/>
                      </a:lnTo>
                      <a:lnTo>
                        <a:pt x="1095" y="463"/>
                      </a:lnTo>
                      <a:lnTo>
                        <a:pt x="1075" y="463"/>
                      </a:lnTo>
                      <a:lnTo>
                        <a:pt x="1054" y="463"/>
                      </a:lnTo>
                      <a:lnTo>
                        <a:pt x="1033" y="462"/>
                      </a:lnTo>
                      <a:lnTo>
                        <a:pt x="1012" y="462"/>
                      </a:lnTo>
                      <a:lnTo>
                        <a:pt x="992" y="462"/>
                      </a:lnTo>
                      <a:lnTo>
                        <a:pt x="972" y="461"/>
                      </a:lnTo>
                      <a:lnTo>
                        <a:pt x="951" y="461"/>
                      </a:lnTo>
                      <a:lnTo>
                        <a:pt x="931" y="461"/>
                      </a:lnTo>
                      <a:lnTo>
                        <a:pt x="911" y="460"/>
                      </a:lnTo>
                      <a:lnTo>
                        <a:pt x="891" y="460"/>
                      </a:lnTo>
                      <a:lnTo>
                        <a:pt x="872" y="458"/>
                      </a:lnTo>
                      <a:lnTo>
                        <a:pt x="852" y="457"/>
                      </a:lnTo>
                      <a:lnTo>
                        <a:pt x="833" y="457"/>
                      </a:lnTo>
                      <a:lnTo>
                        <a:pt x="813" y="456"/>
                      </a:lnTo>
                      <a:lnTo>
                        <a:pt x="764" y="454"/>
                      </a:lnTo>
                      <a:lnTo>
                        <a:pt x="715" y="451"/>
                      </a:lnTo>
                      <a:lnTo>
                        <a:pt x="668" y="449"/>
                      </a:lnTo>
                      <a:lnTo>
                        <a:pt x="623" y="447"/>
                      </a:lnTo>
                      <a:lnTo>
                        <a:pt x="581" y="443"/>
                      </a:lnTo>
                      <a:lnTo>
                        <a:pt x="538" y="440"/>
                      </a:lnTo>
                      <a:lnTo>
                        <a:pt x="498" y="437"/>
                      </a:lnTo>
                      <a:lnTo>
                        <a:pt x="460" y="433"/>
                      </a:lnTo>
                      <a:lnTo>
                        <a:pt x="423" y="430"/>
                      </a:lnTo>
                      <a:lnTo>
                        <a:pt x="386" y="425"/>
                      </a:lnTo>
                      <a:lnTo>
                        <a:pt x="351" y="420"/>
                      </a:lnTo>
                      <a:lnTo>
                        <a:pt x="319" y="416"/>
                      </a:lnTo>
                      <a:lnTo>
                        <a:pt x="287" y="411"/>
                      </a:lnTo>
                      <a:lnTo>
                        <a:pt x="256" y="405"/>
                      </a:lnTo>
                      <a:lnTo>
                        <a:pt x="227" y="400"/>
                      </a:lnTo>
                      <a:lnTo>
                        <a:pt x="198" y="394"/>
                      </a:lnTo>
                      <a:lnTo>
                        <a:pt x="176" y="389"/>
                      </a:lnTo>
                      <a:lnTo>
                        <a:pt x="157" y="384"/>
                      </a:lnTo>
                      <a:lnTo>
                        <a:pt x="137" y="378"/>
                      </a:lnTo>
                      <a:lnTo>
                        <a:pt x="120" y="372"/>
                      </a:lnTo>
                      <a:lnTo>
                        <a:pt x="103" y="366"/>
                      </a:lnTo>
                      <a:lnTo>
                        <a:pt x="88" y="361"/>
                      </a:lnTo>
                      <a:lnTo>
                        <a:pt x="74" y="354"/>
                      </a:lnTo>
                      <a:lnTo>
                        <a:pt x="61" y="348"/>
                      </a:lnTo>
                      <a:lnTo>
                        <a:pt x="50" y="341"/>
                      </a:lnTo>
                      <a:lnTo>
                        <a:pt x="39" y="335"/>
                      </a:lnTo>
                      <a:lnTo>
                        <a:pt x="30" y="329"/>
                      </a:lnTo>
                      <a:lnTo>
                        <a:pt x="22" y="323"/>
                      </a:lnTo>
                      <a:lnTo>
                        <a:pt x="15" y="317"/>
                      </a:lnTo>
                      <a:lnTo>
                        <a:pt x="8" y="311"/>
                      </a:lnTo>
                      <a:lnTo>
                        <a:pt x="3" y="305"/>
                      </a:lnTo>
                      <a:lnTo>
                        <a:pt x="0" y="301"/>
                      </a:lnTo>
                      <a:lnTo>
                        <a:pt x="0" y="156"/>
                      </a:lnTo>
                      <a:lnTo>
                        <a:pt x="8" y="141"/>
                      </a:lnTo>
                      <a:lnTo>
                        <a:pt x="16" y="128"/>
                      </a:lnTo>
                      <a:lnTo>
                        <a:pt x="26" y="118"/>
                      </a:lnTo>
                      <a:lnTo>
                        <a:pt x="39" y="108"/>
                      </a:lnTo>
                      <a:lnTo>
                        <a:pt x="55" y="100"/>
                      </a:lnTo>
                      <a:lnTo>
                        <a:pt x="77" y="94"/>
                      </a:lnTo>
                      <a:lnTo>
                        <a:pt x="104" y="87"/>
                      </a:lnTo>
                      <a:lnTo>
                        <a:pt x="137" y="7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0" name="Freeform 26"/>
                <p:cNvSpPr>
                  <a:spLocks/>
                </p:cNvSpPr>
                <p:nvPr/>
              </p:nvSpPr>
              <p:spPr bwMode="auto">
                <a:xfrm>
                  <a:off x="3934" y="3536"/>
                  <a:ext cx="1101" cy="134"/>
                </a:xfrm>
                <a:custGeom>
                  <a:avLst/>
                  <a:gdLst/>
                  <a:ahLst/>
                  <a:cxnLst>
                    <a:cxn ang="0">
                      <a:pos x="2086" y="194"/>
                    </a:cxn>
                    <a:cxn ang="0">
                      <a:pos x="1983" y="214"/>
                    </a:cxn>
                    <a:cxn ang="0">
                      <a:pos x="1854" y="231"/>
                    </a:cxn>
                    <a:cxn ang="0">
                      <a:pos x="1702" y="246"/>
                    </a:cxn>
                    <a:cxn ang="0">
                      <a:pos x="1528" y="258"/>
                    </a:cxn>
                    <a:cxn ang="0">
                      <a:pos x="1386" y="265"/>
                    </a:cxn>
                    <a:cxn ang="0">
                      <a:pos x="1330" y="266"/>
                    </a:cxn>
                    <a:cxn ang="0">
                      <a:pos x="1274" y="267"/>
                    </a:cxn>
                    <a:cxn ang="0">
                      <a:pos x="1217" y="268"/>
                    </a:cxn>
                    <a:cxn ang="0">
                      <a:pos x="1159" y="268"/>
                    </a:cxn>
                    <a:cxn ang="0">
                      <a:pos x="1101" y="268"/>
                    </a:cxn>
                    <a:cxn ang="0">
                      <a:pos x="1017" y="268"/>
                    </a:cxn>
                    <a:cxn ang="0">
                      <a:pos x="935" y="267"/>
                    </a:cxn>
                    <a:cxn ang="0">
                      <a:pos x="855" y="265"/>
                    </a:cxn>
                    <a:cxn ang="0">
                      <a:pos x="777" y="262"/>
                    </a:cxn>
                    <a:cxn ang="0">
                      <a:pos x="701" y="259"/>
                    </a:cxn>
                    <a:cxn ang="0">
                      <a:pos x="612" y="254"/>
                    </a:cxn>
                    <a:cxn ang="0">
                      <a:pos x="517" y="247"/>
                    </a:cxn>
                    <a:cxn ang="0">
                      <a:pos x="428" y="240"/>
                    </a:cxn>
                    <a:cxn ang="0">
                      <a:pos x="347" y="232"/>
                    </a:cxn>
                    <a:cxn ang="0">
                      <a:pos x="272" y="223"/>
                    </a:cxn>
                    <a:cxn ang="0">
                      <a:pos x="214" y="214"/>
                    </a:cxn>
                    <a:cxn ang="0">
                      <a:pos x="176" y="207"/>
                    </a:cxn>
                    <a:cxn ang="0">
                      <a:pos x="142" y="200"/>
                    </a:cxn>
                    <a:cxn ang="0">
                      <a:pos x="75" y="183"/>
                    </a:cxn>
                    <a:cxn ang="0">
                      <a:pos x="20" y="160"/>
                    </a:cxn>
                    <a:cxn ang="0">
                      <a:pos x="0" y="134"/>
                    </a:cxn>
                    <a:cxn ang="0">
                      <a:pos x="14" y="113"/>
                    </a:cxn>
                    <a:cxn ang="0">
                      <a:pos x="55" y="92"/>
                    </a:cxn>
                    <a:cxn ang="0">
                      <a:pos x="120" y="73"/>
                    </a:cxn>
                    <a:cxn ang="0">
                      <a:pos x="208" y="56"/>
                    </a:cxn>
                    <a:cxn ang="0">
                      <a:pos x="316" y="40"/>
                    </a:cxn>
                    <a:cxn ang="0">
                      <a:pos x="432" y="27"/>
                    </a:cxn>
                    <a:cxn ang="0">
                      <a:pos x="557" y="17"/>
                    </a:cxn>
                    <a:cxn ang="0">
                      <a:pos x="695" y="9"/>
                    </a:cxn>
                    <a:cxn ang="0">
                      <a:pos x="840" y="3"/>
                    </a:cxn>
                    <a:cxn ang="0">
                      <a:pos x="994" y="1"/>
                    </a:cxn>
                    <a:cxn ang="0">
                      <a:pos x="1145" y="0"/>
                    </a:cxn>
                    <a:cxn ang="0">
                      <a:pos x="1273" y="1"/>
                    </a:cxn>
                    <a:cxn ang="0">
                      <a:pos x="1397" y="4"/>
                    </a:cxn>
                    <a:cxn ang="0">
                      <a:pos x="1515" y="10"/>
                    </a:cxn>
                    <a:cxn ang="0">
                      <a:pos x="1626" y="16"/>
                    </a:cxn>
                    <a:cxn ang="0">
                      <a:pos x="1731" y="24"/>
                    </a:cxn>
                    <a:cxn ang="0">
                      <a:pos x="1827" y="33"/>
                    </a:cxn>
                    <a:cxn ang="0">
                      <a:pos x="1914" y="44"/>
                    </a:cxn>
                    <a:cxn ang="0">
                      <a:pos x="1991" y="55"/>
                    </a:cxn>
                    <a:cxn ang="0">
                      <a:pos x="2058" y="68"/>
                    </a:cxn>
                    <a:cxn ang="0">
                      <a:pos x="2112" y="81"/>
                    </a:cxn>
                    <a:cxn ang="0">
                      <a:pos x="2160" y="98"/>
                    </a:cxn>
                    <a:cxn ang="0">
                      <a:pos x="2191" y="116"/>
                    </a:cxn>
                    <a:cxn ang="0">
                      <a:pos x="2201" y="134"/>
                    </a:cxn>
                    <a:cxn ang="0">
                      <a:pos x="2192" y="152"/>
                    </a:cxn>
                    <a:cxn ang="0">
                      <a:pos x="2165" y="169"/>
                    </a:cxn>
                  </a:cxnLst>
                  <a:rect l="0" t="0" r="r" b="b"/>
                  <a:pathLst>
                    <a:path w="2201" h="268">
                      <a:moveTo>
                        <a:pt x="2138" y="179"/>
                      </a:moveTo>
                      <a:lnTo>
                        <a:pt x="2114" y="186"/>
                      </a:lnTo>
                      <a:lnTo>
                        <a:pt x="2086" y="194"/>
                      </a:lnTo>
                      <a:lnTo>
                        <a:pt x="2055" y="201"/>
                      </a:lnTo>
                      <a:lnTo>
                        <a:pt x="2021" y="208"/>
                      </a:lnTo>
                      <a:lnTo>
                        <a:pt x="1983" y="214"/>
                      </a:lnTo>
                      <a:lnTo>
                        <a:pt x="1943" y="221"/>
                      </a:lnTo>
                      <a:lnTo>
                        <a:pt x="1900" y="227"/>
                      </a:lnTo>
                      <a:lnTo>
                        <a:pt x="1854" y="231"/>
                      </a:lnTo>
                      <a:lnTo>
                        <a:pt x="1806" y="237"/>
                      </a:lnTo>
                      <a:lnTo>
                        <a:pt x="1755" y="241"/>
                      </a:lnTo>
                      <a:lnTo>
                        <a:pt x="1702" y="246"/>
                      </a:lnTo>
                      <a:lnTo>
                        <a:pt x="1646" y="251"/>
                      </a:lnTo>
                      <a:lnTo>
                        <a:pt x="1588" y="254"/>
                      </a:lnTo>
                      <a:lnTo>
                        <a:pt x="1528" y="258"/>
                      </a:lnTo>
                      <a:lnTo>
                        <a:pt x="1467" y="261"/>
                      </a:lnTo>
                      <a:lnTo>
                        <a:pt x="1404" y="263"/>
                      </a:lnTo>
                      <a:lnTo>
                        <a:pt x="1386" y="265"/>
                      </a:lnTo>
                      <a:lnTo>
                        <a:pt x="1367" y="265"/>
                      </a:lnTo>
                      <a:lnTo>
                        <a:pt x="1349" y="265"/>
                      </a:lnTo>
                      <a:lnTo>
                        <a:pt x="1330" y="266"/>
                      </a:lnTo>
                      <a:lnTo>
                        <a:pt x="1312" y="266"/>
                      </a:lnTo>
                      <a:lnTo>
                        <a:pt x="1293" y="267"/>
                      </a:lnTo>
                      <a:lnTo>
                        <a:pt x="1274" y="267"/>
                      </a:lnTo>
                      <a:lnTo>
                        <a:pt x="1255" y="267"/>
                      </a:lnTo>
                      <a:lnTo>
                        <a:pt x="1236" y="267"/>
                      </a:lnTo>
                      <a:lnTo>
                        <a:pt x="1217" y="268"/>
                      </a:lnTo>
                      <a:lnTo>
                        <a:pt x="1198" y="268"/>
                      </a:lnTo>
                      <a:lnTo>
                        <a:pt x="1178" y="268"/>
                      </a:lnTo>
                      <a:lnTo>
                        <a:pt x="1159" y="268"/>
                      </a:lnTo>
                      <a:lnTo>
                        <a:pt x="1140" y="268"/>
                      </a:lnTo>
                      <a:lnTo>
                        <a:pt x="1121" y="268"/>
                      </a:lnTo>
                      <a:lnTo>
                        <a:pt x="1101" y="268"/>
                      </a:lnTo>
                      <a:lnTo>
                        <a:pt x="1073" y="268"/>
                      </a:lnTo>
                      <a:lnTo>
                        <a:pt x="1045" y="268"/>
                      </a:lnTo>
                      <a:lnTo>
                        <a:pt x="1017" y="268"/>
                      </a:lnTo>
                      <a:lnTo>
                        <a:pt x="989" y="267"/>
                      </a:lnTo>
                      <a:lnTo>
                        <a:pt x="962" y="267"/>
                      </a:lnTo>
                      <a:lnTo>
                        <a:pt x="935" y="267"/>
                      </a:lnTo>
                      <a:lnTo>
                        <a:pt x="908" y="266"/>
                      </a:lnTo>
                      <a:lnTo>
                        <a:pt x="881" y="266"/>
                      </a:lnTo>
                      <a:lnTo>
                        <a:pt x="855" y="265"/>
                      </a:lnTo>
                      <a:lnTo>
                        <a:pt x="829" y="263"/>
                      </a:lnTo>
                      <a:lnTo>
                        <a:pt x="803" y="263"/>
                      </a:lnTo>
                      <a:lnTo>
                        <a:pt x="777" y="262"/>
                      </a:lnTo>
                      <a:lnTo>
                        <a:pt x="752" y="261"/>
                      </a:lnTo>
                      <a:lnTo>
                        <a:pt x="727" y="260"/>
                      </a:lnTo>
                      <a:lnTo>
                        <a:pt x="701" y="259"/>
                      </a:lnTo>
                      <a:lnTo>
                        <a:pt x="677" y="258"/>
                      </a:lnTo>
                      <a:lnTo>
                        <a:pt x="644" y="255"/>
                      </a:lnTo>
                      <a:lnTo>
                        <a:pt x="612" y="254"/>
                      </a:lnTo>
                      <a:lnTo>
                        <a:pt x="579" y="252"/>
                      </a:lnTo>
                      <a:lnTo>
                        <a:pt x="548" y="250"/>
                      </a:lnTo>
                      <a:lnTo>
                        <a:pt x="517" y="247"/>
                      </a:lnTo>
                      <a:lnTo>
                        <a:pt x="487" y="245"/>
                      </a:lnTo>
                      <a:lnTo>
                        <a:pt x="457" y="243"/>
                      </a:lnTo>
                      <a:lnTo>
                        <a:pt x="428" y="240"/>
                      </a:lnTo>
                      <a:lnTo>
                        <a:pt x="401" y="238"/>
                      </a:lnTo>
                      <a:lnTo>
                        <a:pt x="373" y="235"/>
                      </a:lnTo>
                      <a:lnTo>
                        <a:pt x="347" y="232"/>
                      </a:lnTo>
                      <a:lnTo>
                        <a:pt x="321" y="229"/>
                      </a:lnTo>
                      <a:lnTo>
                        <a:pt x="296" y="227"/>
                      </a:lnTo>
                      <a:lnTo>
                        <a:pt x="272" y="223"/>
                      </a:lnTo>
                      <a:lnTo>
                        <a:pt x="249" y="220"/>
                      </a:lnTo>
                      <a:lnTo>
                        <a:pt x="227" y="216"/>
                      </a:lnTo>
                      <a:lnTo>
                        <a:pt x="214" y="214"/>
                      </a:lnTo>
                      <a:lnTo>
                        <a:pt x="200" y="212"/>
                      </a:lnTo>
                      <a:lnTo>
                        <a:pt x="189" y="209"/>
                      </a:lnTo>
                      <a:lnTo>
                        <a:pt x="176" y="207"/>
                      </a:lnTo>
                      <a:lnTo>
                        <a:pt x="165" y="205"/>
                      </a:lnTo>
                      <a:lnTo>
                        <a:pt x="153" y="202"/>
                      </a:lnTo>
                      <a:lnTo>
                        <a:pt x="142" y="200"/>
                      </a:lnTo>
                      <a:lnTo>
                        <a:pt x="131" y="198"/>
                      </a:lnTo>
                      <a:lnTo>
                        <a:pt x="101" y="191"/>
                      </a:lnTo>
                      <a:lnTo>
                        <a:pt x="75" y="183"/>
                      </a:lnTo>
                      <a:lnTo>
                        <a:pt x="53" y="176"/>
                      </a:lnTo>
                      <a:lnTo>
                        <a:pt x="35" y="168"/>
                      </a:lnTo>
                      <a:lnTo>
                        <a:pt x="20" y="160"/>
                      </a:lnTo>
                      <a:lnTo>
                        <a:pt x="9" y="152"/>
                      </a:lnTo>
                      <a:lnTo>
                        <a:pt x="2" y="142"/>
                      </a:lnTo>
                      <a:lnTo>
                        <a:pt x="0" y="134"/>
                      </a:lnTo>
                      <a:lnTo>
                        <a:pt x="1" y="128"/>
                      </a:lnTo>
                      <a:lnTo>
                        <a:pt x="6" y="119"/>
                      </a:lnTo>
                      <a:lnTo>
                        <a:pt x="14" y="113"/>
                      </a:lnTo>
                      <a:lnTo>
                        <a:pt x="25" y="106"/>
                      </a:lnTo>
                      <a:lnTo>
                        <a:pt x="38" y="99"/>
                      </a:lnTo>
                      <a:lnTo>
                        <a:pt x="55" y="92"/>
                      </a:lnTo>
                      <a:lnTo>
                        <a:pt x="74" y="86"/>
                      </a:lnTo>
                      <a:lnTo>
                        <a:pt x="96" y="79"/>
                      </a:lnTo>
                      <a:lnTo>
                        <a:pt x="120" y="73"/>
                      </a:lnTo>
                      <a:lnTo>
                        <a:pt x="147" y="67"/>
                      </a:lnTo>
                      <a:lnTo>
                        <a:pt x="176" y="61"/>
                      </a:lnTo>
                      <a:lnTo>
                        <a:pt x="208" y="56"/>
                      </a:lnTo>
                      <a:lnTo>
                        <a:pt x="242" y="50"/>
                      </a:lnTo>
                      <a:lnTo>
                        <a:pt x="278" y="45"/>
                      </a:lnTo>
                      <a:lnTo>
                        <a:pt x="316" y="40"/>
                      </a:lnTo>
                      <a:lnTo>
                        <a:pt x="356" y="35"/>
                      </a:lnTo>
                      <a:lnTo>
                        <a:pt x="394" y="32"/>
                      </a:lnTo>
                      <a:lnTo>
                        <a:pt x="432" y="27"/>
                      </a:lnTo>
                      <a:lnTo>
                        <a:pt x="472" y="24"/>
                      </a:lnTo>
                      <a:lnTo>
                        <a:pt x="515" y="20"/>
                      </a:lnTo>
                      <a:lnTo>
                        <a:pt x="557" y="17"/>
                      </a:lnTo>
                      <a:lnTo>
                        <a:pt x="602" y="15"/>
                      </a:lnTo>
                      <a:lnTo>
                        <a:pt x="647" y="12"/>
                      </a:lnTo>
                      <a:lnTo>
                        <a:pt x="695" y="9"/>
                      </a:lnTo>
                      <a:lnTo>
                        <a:pt x="742" y="7"/>
                      </a:lnTo>
                      <a:lnTo>
                        <a:pt x="790" y="6"/>
                      </a:lnTo>
                      <a:lnTo>
                        <a:pt x="840" y="3"/>
                      </a:lnTo>
                      <a:lnTo>
                        <a:pt x="890" y="2"/>
                      </a:lnTo>
                      <a:lnTo>
                        <a:pt x="942" y="1"/>
                      </a:lnTo>
                      <a:lnTo>
                        <a:pt x="994" y="1"/>
                      </a:lnTo>
                      <a:lnTo>
                        <a:pt x="1047" y="0"/>
                      </a:lnTo>
                      <a:lnTo>
                        <a:pt x="1101" y="0"/>
                      </a:lnTo>
                      <a:lnTo>
                        <a:pt x="1145" y="0"/>
                      </a:lnTo>
                      <a:lnTo>
                        <a:pt x="1188" y="0"/>
                      </a:lnTo>
                      <a:lnTo>
                        <a:pt x="1231" y="1"/>
                      </a:lnTo>
                      <a:lnTo>
                        <a:pt x="1273" y="1"/>
                      </a:lnTo>
                      <a:lnTo>
                        <a:pt x="1314" y="2"/>
                      </a:lnTo>
                      <a:lnTo>
                        <a:pt x="1356" y="3"/>
                      </a:lnTo>
                      <a:lnTo>
                        <a:pt x="1397" y="4"/>
                      </a:lnTo>
                      <a:lnTo>
                        <a:pt x="1436" y="7"/>
                      </a:lnTo>
                      <a:lnTo>
                        <a:pt x="1475" y="8"/>
                      </a:lnTo>
                      <a:lnTo>
                        <a:pt x="1515" y="10"/>
                      </a:lnTo>
                      <a:lnTo>
                        <a:pt x="1553" y="11"/>
                      </a:lnTo>
                      <a:lnTo>
                        <a:pt x="1589" y="14"/>
                      </a:lnTo>
                      <a:lnTo>
                        <a:pt x="1626" y="16"/>
                      </a:lnTo>
                      <a:lnTo>
                        <a:pt x="1662" y="18"/>
                      </a:lnTo>
                      <a:lnTo>
                        <a:pt x="1697" y="22"/>
                      </a:lnTo>
                      <a:lnTo>
                        <a:pt x="1731" y="24"/>
                      </a:lnTo>
                      <a:lnTo>
                        <a:pt x="1763" y="27"/>
                      </a:lnTo>
                      <a:lnTo>
                        <a:pt x="1796" y="30"/>
                      </a:lnTo>
                      <a:lnTo>
                        <a:pt x="1827" y="33"/>
                      </a:lnTo>
                      <a:lnTo>
                        <a:pt x="1857" y="37"/>
                      </a:lnTo>
                      <a:lnTo>
                        <a:pt x="1885" y="40"/>
                      </a:lnTo>
                      <a:lnTo>
                        <a:pt x="1914" y="44"/>
                      </a:lnTo>
                      <a:lnTo>
                        <a:pt x="1941" y="47"/>
                      </a:lnTo>
                      <a:lnTo>
                        <a:pt x="1967" y="52"/>
                      </a:lnTo>
                      <a:lnTo>
                        <a:pt x="1991" y="55"/>
                      </a:lnTo>
                      <a:lnTo>
                        <a:pt x="2014" y="60"/>
                      </a:lnTo>
                      <a:lnTo>
                        <a:pt x="2038" y="63"/>
                      </a:lnTo>
                      <a:lnTo>
                        <a:pt x="2058" y="68"/>
                      </a:lnTo>
                      <a:lnTo>
                        <a:pt x="2078" y="72"/>
                      </a:lnTo>
                      <a:lnTo>
                        <a:pt x="2096" y="77"/>
                      </a:lnTo>
                      <a:lnTo>
                        <a:pt x="2112" y="81"/>
                      </a:lnTo>
                      <a:lnTo>
                        <a:pt x="2129" y="86"/>
                      </a:lnTo>
                      <a:lnTo>
                        <a:pt x="2145" y="92"/>
                      </a:lnTo>
                      <a:lnTo>
                        <a:pt x="2160" y="98"/>
                      </a:lnTo>
                      <a:lnTo>
                        <a:pt x="2172" y="103"/>
                      </a:lnTo>
                      <a:lnTo>
                        <a:pt x="2183" y="109"/>
                      </a:lnTo>
                      <a:lnTo>
                        <a:pt x="2191" y="116"/>
                      </a:lnTo>
                      <a:lnTo>
                        <a:pt x="2196" y="122"/>
                      </a:lnTo>
                      <a:lnTo>
                        <a:pt x="2200" y="128"/>
                      </a:lnTo>
                      <a:lnTo>
                        <a:pt x="2201" y="134"/>
                      </a:lnTo>
                      <a:lnTo>
                        <a:pt x="2200" y="140"/>
                      </a:lnTo>
                      <a:lnTo>
                        <a:pt x="2196" y="146"/>
                      </a:lnTo>
                      <a:lnTo>
                        <a:pt x="2192" y="152"/>
                      </a:lnTo>
                      <a:lnTo>
                        <a:pt x="2185" y="157"/>
                      </a:lnTo>
                      <a:lnTo>
                        <a:pt x="2176" y="163"/>
                      </a:lnTo>
                      <a:lnTo>
                        <a:pt x="2165" y="169"/>
                      </a:lnTo>
                      <a:lnTo>
                        <a:pt x="2153" y="174"/>
                      </a:lnTo>
                      <a:lnTo>
                        <a:pt x="2138" y="17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1" name="Freeform 27"/>
                <p:cNvSpPr>
                  <a:spLocks/>
                </p:cNvSpPr>
                <p:nvPr/>
              </p:nvSpPr>
              <p:spPr bwMode="auto">
                <a:xfrm>
                  <a:off x="3928" y="3622"/>
                  <a:ext cx="1115" cy="113"/>
                </a:xfrm>
                <a:custGeom>
                  <a:avLst/>
                  <a:gdLst/>
                  <a:ahLst/>
                  <a:cxnLst>
                    <a:cxn ang="0">
                      <a:pos x="2204" y="99"/>
                    </a:cxn>
                    <a:cxn ang="0">
                      <a:pos x="2136" y="133"/>
                    </a:cxn>
                    <a:cxn ang="0">
                      <a:pos x="2060" y="156"/>
                    </a:cxn>
                    <a:cxn ang="0">
                      <a:pos x="1970" y="173"/>
                    </a:cxn>
                    <a:cxn ang="0">
                      <a:pos x="1866" y="188"/>
                    </a:cxn>
                    <a:cxn ang="0">
                      <a:pos x="1749" y="201"/>
                    </a:cxn>
                    <a:cxn ang="0">
                      <a:pos x="1619" y="210"/>
                    </a:cxn>
                    <a:cxn ang="0">
                      <a:pos x="1476" y="218"/>
                    </a:cxn>
                    <a:cxn ang="0">
                      <a:pos x="1389" y="221"/>
                    </a:cxn>
                    <a:cxn ang="0">
                      <a:pos x="1333" y="223"/>
                    </a:cxn>
                    <a:cxn ang="0">
                      <a:pos x="1277" y="225"/>
                    </a:cxn>
                    <a:cxn ang="0">
                      <a:pos x="1219" y="225"/>
                    </a:cxn>
                    <a:cxn ang="0">
                      <a:pos x="1160" y="226"/>
                    </a:cxn>
                    <a:cxn ang="0">
                      <a:pos x="1092" y="226"/>
                    </a:cxn>
                    <a:cxn ang="0">
                      <a:pos x="1008" y="225"/>
                    </a:cxn>
                    <a:cxn ang="0">
                      <a:pos x="926" y="224"/>
                    </a:cxn>
                    <a:cxn ang="0">
                      <a:pos x="846" y="221"/>
                    </a:cxn>
                    <a:cxn ang="0">
                      <a:pos x="769" y="218"/>
                    </a:cxn>
                    <a:cxn ang="0">
                      <a:pos x="693" y="213"/>
                    </a:cxn>
                    <a:cxn ang="0">
                      <a:pos x="594" y="208"/>
                    </a:cxn>
                    <a:cxn ang="0">
                      <a:pos x="501" y="200"/>
                    </a:cxn>
                    <a:cxn ang="0">
                      <a:pos x="414" y="191"/>
                    </a:cxn>
                    <a:cxn ang="0">
                      <a:pos x="334" y="181"/>
                    </a:cxn>
                    <a:cxn ang="0">
                      <a:pos x="262" y="170"/>
                    </a:cxn>
                    <a:cxn ang="0">
                      <a:pos x="212" y="162"/>
                    </a:cxn>
                    <a:cxn ang="0">
                      <a:pos x="175" y="155"/>
                    </a:cxn>
                    <a:cxn ang="0">
                      <a:pos x="142" y="147"/>
                    </a:cxn>
                    <a:cxn ang="0">
                      <a:pos x="58" y="117"/>
                    </a:cxn>
                    <a:cxn ang="0">
                      <a:pos x="12" y="87"/>
                    </a:cxn>
                    <a:cxn ang="0">
                      <a:pos x="0" y="57"/>
                    </a:cxn>
                    <a:cxn ang="0">
                      <a:pos x="1" y="2"/>
                    </a:cxn>
                    <a:cxn ang="0">
                      <a:pos x="31" y="23"/>
                    </a:cxn>
                    <a:cxn ang="0">
                      <a:pos x="86" y="45"/>
                    </a:cxn>
                    <a:cxn ang="0">
                      <a:pos x="144" y="61"/>
                    </a:cxn>
                    <a:cxn ang="0">
                      <a:pos x="179" y="69"/>
                    </a:cxn>
                    <a:cxn ang="0">
                      <a:pos x="217" y="78"/>
                    </a:cxn>
                    <a:cxn ang="0">
                      <a:pos x="276" y="88"/>
                    </a:cxn>
                    <a:cxn ang="0">
                      <a:pos x="352" y="98"/>
                    </a:cxn>
                    <a:cxn ang="0">
                      <a:pos x="435" y="107"/>
                    </a:cxn>
                    <a:cxn ang="0">
                      <a:pos x="524" y="116"/>
                    </a:cxn>
                    <a:cxn ang="0">
                      <a:pos x="621" y="122"/>
                    </a:cxn>
                    <a:cxn ang="0">
                      <a:pos x="713" y="128"/>
                    </a:cxn>
                    <a:cxn ang="0">
                      <a:pos x="790" y="133"/>
                    </a:cxn>
                    <a:cxn ang="0">
                      <a:pos x="870" y="135"/>
                    </a:cxn>
                    <a:cxn ang="0">
                      <a:pos x="952" y="137"/>
                    </a:cxn>
                    <a:cxn ang="0">
                      <a:pos x="1036" y="140"/>
                    </a:cxn>
                    <a:cxn ang="0">
                      <a:pos x="1121" y="140"/>
                    </a:cxn>
                    <a:cxn ang="0">
                      <a:pos x="1181" y="140"/>
                    </a:cxn>
                    <a:cxn ang="0">
                      <a:pos x="1240" y="139"/>
                    </a:cxn>
                    <a:cxn ang="0">
                      <a:pos x="1297" y="137"/>
                    </a:cxn>
                    <a:cxn ang="0">
                      <a:pos x="1355" y="136"/>
                    </a:cxn>
                    <a:cxn ang="0">
                      <a:pos x="1411" y="135"/>
                    </a:cxn>
                    <a:cxn ang="0">
                      <a:pos x="1556" y="128"/>
                    </a:cxn>
                    <a:cxn ang="0">
                      <a:pos x="1730" y="114"/>
                    </a:cxn>
                    <a:cxn ang="0">
                      <a:pos x="1882" y="98"/>
                    </a:cxn>
                    <a:cxn ang="0">
                      <a:pos x="2009" y="78"/>
                    </a:cxn>
                    <a:cxn ang="0">
                      <a:pos x="2109" y="53"/>
                    </a:cxn>
                    <a:cxn ang="0">
                      <a:pos x="2169" y="31"/>
                    </a:cxn>
                    <a:cxn ang="0">
                      <a:pos x="2200" y="18"/>
                    </a:cxn>
                    <a:cxn ang="0">
                      <a:pos x="2227" y="4"/>
                    </a:cxn>
                  </a:cxnLst>
                  <a:rect l="0" t="0" r="r" b="b"/>
                  <a:pathLst>
                    <a:path w="2231" h="226">
                      <a:moveTo>
                        <a:pt x="2231" y="74"/>
                      </a:moveTo>
                      <a:lnTo>
                        <a:pt x="2220" y="87"/>
                      </a:lnTo>
                      <a:lnTo>
                        <a:pt x="2204" y="99"/>
                      </a:lnTo>
                      <a:lnTo>
                        <a:pt x="2184" y="112"/>
                      </a:lnTo>
                      <a:lnTo>
                        <a:pt x="2161" y="122"/>
                      </a:lnTo>
                      <a:lnTo>
                        <a:pt x="2136" y="133"/>
                      </a:lnTo>
                      <a:lnTo>
                        <a:pt x="2110" y="142"/>
                      </a:lnTo>
                      <a:lnTo>
                        <a:pt x="2084" y="149"/>
                      </a:lnTo>
                      <a:lnTo>
                        <a:pt x="2060" y="156"/>
                      </a:lnTo>
                      <a:lnTo>
                        <a:pt x="2031" y="162"/>
                      </a:lnTo>
                      <a:lnTo>
                        <a:pt x="2002" y="168"/>
                      </a:lnTo>
                      <a:lnTo>
                        <a:pt x="1970" y="173"/>
                      </a:lnTo>
                      <a:lnTo>
                        <a:pt x="1936" y="179"/>
                      </a:lnTo>
                      <a:lnTo>
                        <a:pt x="1902" y="183"/>
                      </a:lnTo>
                      <a:lnTo>
                        <a:pt x="1866" y="188"/>
                      </a:lnTo>
                      <a:lnTo>
                        <a:pt x="1828" y="193"/>
                      </a:lnTo>
                      <a:lnTo>
                        <a:pt x="1789" y="196"/>
                      </a:lnTo>
                      <a:lnTo>
                        <a:pt x="1749" y="201"/>
                      </a:lnTo>
                      <a:lnTo>
                        <a:pt x="1706" y="204"/>
                      </a:lnTo>
                      <a:lnTo>
                        <a:pt x="1664" y="208"/>
                      </a:lnTo>
                      <a:lnTo>
                        <a:pt x="1619" y="210"/>
                      </a:lnTo>
                      <a:lnTo>
                        <a:pt x="1573" y="213"/>
                      </a:lnTo>
                      <a:lnTo>
                        <a:pt x="1525" y="216"/>
                      </a:lnTo>
                      <a:lnTo>
                        <a:pt x="1476" y="218"/>
                      </a:lnTo>
                      <a:lnTo>
                        <a:pt x="1426" y="220"/>
                      </a:lnTo>
                      <a:lnTo>
                        <a:pt x="1408" y="221"/>
                      </a:lnTo>
                      <a:lnTo>
                        <a:pt x="1389" y="221"/>
                      </a:lnTo>
                      <a:lnTo>
                        <a:pt x="1371" y="223"/>
                      </a:lnTo>
                      <a:lnTo>
                        <a:pt x="1353" y="223"/>
                      </a:lnTo>
                      <a:lnTo>
                        <a:pt x="1333" y="223"/>
                      </a:lnTo>
                      <a:lnTo>
                        <a:pt x="1315" y="224"/>
                      </a:lnTo>
                      <a:lnTo>
                        <a:pt x="1295" y="224"/>
                      </a:lnTo>
                      <a:lnTo>
                        <a:pt x="1277" y="225"/>
                      </a:lnTo>
                      <a:lnTo>
                        <a:pt x="1257" y="225"/>
                      </a:lnTo>
                      <a:lnTo>
                        <a:pt x="1237" y="225"/>
                      </a:lnTo>
                      <a:lnTo>
                        <a:pt x="1219" y="225"/>
                      </a:lnTo>
                      <a:lnTo>
                        <a:pt x="1199" y="226"/>
                      </a:lnTo>
                      <a:lnTo>
                        <a:pt x="1180" y="226"/>
                      </a:lnTo>
                      <a:lnTo>
                        <a:pt x="1160" y="226"/>
                      </a:lnTo>
                      <a:lnTo>
                        <a:pt x="1141" y="226"/>
                      </a:lnTo>
                      <a:lnTo>
                        <a:pt x="1121" y="226"/>
                      </a:lnTo>
                      <a:lnTo>
                        <a:pt x="1092" y="226"/>
                      </a:lnTo>
                      <a:lnTo>
                        <a:pt x="1065" y="226"/>
                      </a:lnTo>
                      <a:lnTo>
                        <a:pt x="1037" y="226"/>
                      </a:lnTo>
                      <a:lnTo>
                        <a:pt x="1008" y="225"/>
                      </a:lnTo>
                      <a:lnTo>
                        <a:pt x="981" y="225"/>
                      </a:lnTo>
                      <a:lnTo>
                        <a:pt x="954" y="224"/>
                      </a:lnTo>
                      <a:lnTo>
                        <a:pt x="926" y="224"/>
                      </a:lnTo>
                      <a:lnTo>
                        <a:pt x="900" y="223"/>
                      </a:lnTo>
                      <a:lnTo>
                        <a:pt x="872" y="221"/>
                      </a:lnTo>
                      <a:lnTo>
                        <a:pt x="846" y="221"/>
                      </a:lnTo>
                      <a:lnTo>
                        <a:pt x="820" y="220"/>
                      </a:lnTo>
                      <a:lnTo>
                        <a:pt x="794" y="219"/>
                      </a:lnTo>
                      <a:lnTo>
                        <a:pt x="769" y="218"/>
                      </a:lnTo>
                      <a:lnTo>
                        <a:pt x="743" y="216"/>
                      </a:lnTo>
                      <a:lnTo>
                        <a:pt x="718" y="215"/>
                      </a:lnTo>
                      <a:lnTo>
                        <a:pt x="693" y="213"/>
                      </a:lnTo>
                      <a:lnTo>
                        <a:pt x="659" y="211"/>
                      </a:lnTo>
                      <a:lnTo>
                        <a:pt x="626" y="210"/>
                      </a:lnTo>
                      <a:lnTo>
                        <a:pt x="594" y="208"/>
                      </a:lnTo>
                      <a:lnTo>
                        <a:pt x="562" y="205"/>
                      </a:lnTo>
                      <a:lnTo>
                        <a:pt x="531" y="203"/>
                      </a:lnTo>
                      <a:lnTo>
                        <a:pt x="501" y="200"/>
                      </a:lnTo>
                      <a:lnTo>
                        <a:pt x="471" y="197"/>
                      </a:lnTo>
                      <a:lnTo>
                        <a:pt x="443" y="194"/>
                      </a:lnTo>
                      <a:lnTo>
                        <a:pt x="414" y="191"/>
                      </a:lnTo>
                      <a:lnTo>
                        <a:pt x="386" y="188"/>
                      </a:lnTo>
                      <a:lnTo>
                        <a:pt x="360" y="185"/>
                      </a:lnTo>
                      <a:lnTo>
                        <a:pt x="334" y="181"/>
                      </a:lnTo>
                      <a:lnTo>
                        <a:pt x="309" y="178"/>
                      </a:lnTo>
                      <a:lnTo>
                        <a:pt x="285" y="174"/>
                      </a:lnTo>
                      <a:lnTo>
                        <a:pt x="262" y="170"/>
                      </a:lnTo>
                      <a:lnTo>
                        <a:pt x="239" y="166"/>
                      </a:lnTo>
                      <a:lnTo>
                        <a:pt x="226" y="164"/>
                      </a:lnTo>
                      <a:lnTo>
                        <a:pt x="212" y="162"/>
                      </a:lnTo>
                      <a:lnTo>
                        <a:pt x="200" y="159"/>
                      </a:lnTo>
                      <a:lnTo>
                        <a:pt x="188" y="157"/>
                      </a:lnTo>
                      <a:lnTo>
                        <a:pt x="175" y="155"/>
                      </a:lnTo>
                      <a:lnTo>
                        <a:pt x="164" y="151"/>
                      </a:lnTo>
                      <a:lnTo>
                        <a:pt x="154" y="149"/>
                      </a:lnTo>
                      <a:lnTo>
                        <a:pt x="142" y="147"/>
                      </a:lnTo>
                      <a:lnTo>
                        <a:pt x="110" y="137"/>
                      </a:lnTo>
                      <a:lnTo>
                        <a:pt x="82" y="127"/>
                      </a:lnTo>
                      <a:lnTo>
                        <a:pt x="58" y="117"/>
                      </a:lnTo>
                      <a:lnTo>
                        <a:pt x="38" y="106"/>
                      </a:lnTo>
                      <a:lnTo>
                        <a:pt x="23" y="97"/>
                      </a:lnTo>
                      <a:lnTo>
                        <a:pt x="12" y="87"/>
                      </a:lnTo>
                      <a:lnTo>
                        <a:pt x="4" y="76"/>
                      </a:lnTo>
                      <a:lnTo>
                        <a:pt x="0" y="67"/>
                      </a:lnTo>
                      <a:lnTo>
                        <a:pt x="0" y="57"/>
                      </a:lnTo>
                      <a:lnTo>
                        <a:pt x="0" y="35"/>
                      </a:lnTo>
                      <a:lnTo>
                        <a:pt x="0" y="12"/>
                      </a:lnTo>
                      <a:lnTo>
                        <a:pt x="1" y="2"/>
                      </a:lnTo>
                      <a:lnTo>
                        <a:pt x="8" y="8"/>
                      </a:lnTo>
                      <a:lnTo>
                        <a:pt x="19" y="17"/>
                      </a:lnTo>
                      <a:lnTo>
                        <a:pt x="31" y="23"/>
                      </a:lnTo>
                      <a:lnTo>
                        <a:pt x="48" y="31"/>
                      </a:lnTo>
                      <a:lnTo>
                        <a:pt x="65" y="38"/>
                      </a:lnTo>
                      <a:lnTo>
                        <a:pt x="86" y="45"/>
                      </a:lnTo>
                      <a:lnTo>
                        <a:pt x="109" y="52"/>
                      </a:lnTo>
                      <a:lnTo>
                        <a:pt x="133" y="59"/>
                      </a:lnTo>
                      <a:lnTo>
                        <a:pt x="144" y="61"/>
                      </a:lnTo>
                      <a:lnTo>
                        <a:pt x="155" y="64"/>
                      </a:lnTo>
                      <a:lnTo>
                        <a:pt x="166" y="67"/>
                      </a:lnTo>
                      <a:lnTo>
                        <a:pt x="179" y="69"/>
                      </a:lnTo>
                      <a:lnTo>
                        <a:pt x="190" y="72"/>
                      </a:lnTo>
                      <a:lnTo>
                        <a:pt x="203" y="74"/>
                      </a:lnTo>
                      <a:lnTo>
                        <a:pt x="217" y="78"/>
                      </a:lnTo>
                      <a:lnTo>
                        <a:pt x="230" y="80"/>
                      </a:lnTo>
                      <a:lnTo>
                        <a:pt x="253" y="83"/>
                      </a:lnTo>
                      <a:lnTo>
                        <a:pt x="276" y="88"/>
                      </a:lnTo>
                      <a:lnTo>
                        <a:pt x="300" y="91"/>
                      </a:lnTo>
                      <a:lnTo>
                        <a:pt x="325" y="95"/>
                      </a:lnTo>
                      <a:lnTo>
                        <a:pt x="352" y="98"/>
                      </a:lnTo>
                      <a:lnTo>
                        <a:pt x="379" y="102"/>
                      </a:lnTo>
                      <a:lnTo>
                        <a:pt x="407" y="104"/>
                      </a:lnTo>
                      <a:lnTo>
                        <a:pt x="435" y="107"/>
                      </a:lnTo>
                      <a:lnTo>
                        <a:pt x="465" y="110"/>
                      </a:lnTo>
                      <a:lnTo>
                        <a:pt x="494" y="113"/>
                      </a:lnTo>
                      <a:lnTo>
                        <a:pt x="524" y="116"/>
                      </a:lnTo>
                      <a:lnTo>
                        <a:pt x="557" y="118"/>
                      </a:lnTo>
                      <a:lnTo>
                        <a:pt x="588" y="120"/>
                      </a:lnTo>
                      <a:lnTo>
                        <a:pt x="621" y="122"/>
                      </a:lnTo>
                      <a:lnTo>
                        <a:pt x="655" y="125"/>
                      </a:lnTo>
                      <a:lnTo>
                        <a:pt x="688" y="127"/>
                      </a:lnTo>
                      <a:lnTo>
                        <a:pt x="713" y="128"/>
                      </a:lnTo>
                      <a:lnTo>
                        <a:pt x="739" y="129"/>
                      </a:lnTo>
                      <a:lnTo>
                        <a:pt x="764" y="132"/>
                      </a:lnTo>
                      <a:lnTo>
                        <a:pt x="790" y="133"/>
                      </a:lnTo>
                      <a:lnTo>
                        <a:pt x="817" y="134"/>
                      </a:lnTo>
                      <a:lnTo>
                        <a:pt x="843" y="135"/>
                      </a:lnTo>
                      <a:lnTo>
                        <a:pt x="870" y="135"/>
                      </a:lnTo>
                      <a:lnTo>
                        <a:pt x="898" y="136"/>
                      </a:lnTo>
                      <a:lnTo>
                        <a:pt x="924" y="137"/>
                      </a:lnTo>
                      <a:lnTo>
                        <a:pt x="952" y="137"/>
                      </a:lnTo>
                      <a:lnTo>
                        <a:pt x="979" y="139"/>
                      </a:lnTo>
                      <a:lnTo>
                        <a:pt x="1007" y="139"/>
                      </a:lnTo>
                      <a:lnTo>
                        <a:pt x="1036" y="140"/>
                      </a:lnTo>
                      <a:lnTo>
                        <a:pt x="1063" y="140"/>
                      </a:lnTo>
                      <a:lnTo>
                        <a:pt x="1092" y="140"/>
                      </a:lnTo>
                      <a:lnTo>
                        <a:pt x="1121" y="140"/>
                      </a:lnTo>
                      <a:lnTo>
                        <a:pt x="1141" y="140"/>
                      </a:lnTo>
                      <a:lnTo>
                        <a:pt x="1160" y="140"/>
                      </a:lnTo>
                      <a:lnTo>
                        <a:pt x="1181" y="140"/>
                      </a:lnTo>
                      <a:lnTo>
                        <a:pt x="1201" y="140"/>
                      </a:lnTo>
                      <a:lnTo>
                        <a:pt x="1220" y="139"/>
                      </a:lnTo>
                      <a:lnTo>
                        <a:pt x="1240" y="139"/>
                      </a:lnTo>
                      <a:lnTo>
                        <a:pt x="1258" y="139"/>
                      </a:lnTo>
                      <a:lnTo>
                        <a:pt x="1278" y="139"/>
                      </a:lnTo>
                      <a:lnTo>
                        <a:pt x="1297" y="137"/>
                      </a:lnTo>
                      <a:lnTo>
                        <a:pt x="1317" y="137"/>
                      </a:lnTo>
                      <a:lnTo>
                        <a:pt x="1335" y="136"/>
                      </a:lnTo>
                      <a:lnTo>
                        <a:pt x="1355" y="136"/>
                      </a:lnTo>
                      <a:lnTo>
                        <a:pt x="1373" y="136"/>
                      </a:lnTo>
                      <a:lnTo>
                        <a:pt x="1393" y="135"/>
                      </a:lnTo>
                      <a:lnTo>
                        <a:pt x="1411" y="135"/>
                      </a:lnTo>
                      <a:lnTo>
                        <a:pt x="1430" y="134"/>
                      </a:lnTo>
                      <a:lnTo>
                        <a:pt x="1494" y="132"/>
                      </a:lnTo>
                      <a:lnTo>
                        <a:pt x="1556" y="128"/>
                      </a:lnTo>
                      <a:lnTo>
                        <a:pt x="1616" y="124"/>
                      </a:lnTo>
                      <a:lnTo>
                        <a:pt x="1674" y="120"/>
                      </a:lnTo>
                      <a:lnTo>
                        <a:pt x="1730" y="114"/>
                      </a:lnTo>
                      <a:lnTo>
                        <a:pt x="1783" y="110"/>
                      </a:lnTo>
                      <a:lnTo>
                        <a:pt x="1834" y="104"/>
                      </a:lnTo>
                      <a:lnTo>
                        <a:pt x="1882" y="98"/>
                      </a:lnTo>
                      <a:lnTo>
                        <a:pt x="1927" y="91"/>
                      </a:lnTo>
                      <a:lnTo>
                        <a:pt x="1970" y="84"/>
                      </a:lnTo>
                      <a:lnTo>
                        <a:pt x="2009" y="78"/>
                      </a:lnTo>
                      <a:lnTo>
                        <a:pt x="2046" y="69"/>
                      </a:lnTo>
                      <a:lnTo>
                        <a:pt x="2079" y="61"/>
                      </a:lnTo>
                      <a:lnTo>
                        <a:pt x="2109" y="53"/>
                      </a:lnTo>
                      <a:lnTo>
                        <a:pt x="2137" y="44"/>
                      </a:lnTo>
                      <a:lnTo>
                        <a:pt x="2160" y="35"/>
                      </a:lnTo>
                      <a:lnTo>
                        <a:pt x="2169" y="31"/>
                      </a:lnTo>
                      <a:lnTo>
                        <a:pt x="2178" y="27"/>
                      </a:lnTo>
                      <a:lnTo>
                        <a:pt x="2190" y="22"/>
                      </a:lnTo>
                      <a:lnTo>
                        <a:pt x="2200" y="18"/>
                      </a:lnTo>
                      <a:lnTo>
                        <a:pt x="2209" y="13"/>
                      </a:lnTo>
                      <a:lnTo>
                        <a:pt x="2219" y="8"/>
                      </a:lnTo>
                      <a:lnTo>
                        <a:pt x="2227" y="4"/>
                      </a:lnTo>
                      <a:lnTo>
                        <a:pt x="2231" y="0"/>
                      </a:lnTo>
                      <a:lnTo>
                        <a:pt x="2231" y="74"/>
                      </a:lnTo>
                      <a:close/>
                    </a:path>
                  </a:pathLst>
                </a:custGeom>
                <a:solidFill>
                  <a:srgbClr val="D8D8D8"/>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2" name="Freeform 28"/>
                <p:cNvSpPr>
                  <a:spLocks/>
                </p:cNvSpPr>
                <p:nvPr/>
              </p:nvSpPr>
              <p:spPr bwMode="auto">
                <a:xfrm>
                  <a:off x="4179" y="3551"/>
                  <a:ext cx="236" cy="75"/>
                </a:xfrm>
                <a:custGeom>
                  <a:avLst/>
                  <a:gdLst/>
                  <a:ahLst/>
                  <a:cxnLst>
                    <a:cxn ang="0">
                      <a:pos x="243" y="0"/>
                    </a:cxn>
                    <a:cxn ang="0">
                      <a:pos x="473" y="109"/>
                    </a:cxn>
                    <a:cxn ang="0">
                      <a:pos x="117" y="150"/>
                    </a:cxn>
                    <a:cxn ang="0">
                      <a:pos x="0" y="16"/>
                    </a:cxn>
                    <a:cxn ang="0">
                      <a:pos x="243" y="0"/>
                    </a:cxn>
                  </a:cxnLst>
                  <a:rect l="0" t="0" r="r" b="b"/>
                  <a:pathLst>
                    <a:path w="473" h="150">
                      <a:moveTo>
                        <a:pt x="243" y="0"/>
                      </a:moveTo>
                      <a:lnTo>
                        <a:pt x="473" y="109"/>
                      </a:lnTo>
                      <a:lnTo>
                        <a:pt x="117" y="150"/>
                      </a:lnTo>
                      <a:lnTo>
                        <a:pt x="0" y="16"/>
                      </a:lnTo>
                      <a:lnTo>
                        <a:pt x="24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3" name="Freeform 29"/>
                <p:cNvSpPr>
                  <a:spLocks/>
                </p:cNvSpPr>
                <p:nvPr/>
              </p:nvSpPr>
              <p:spPr bwMode="auto">
                <a:xfrm>
                  <a:off x="4197" y="3557"/>
                  <a:ext cx="188" cy="59"/>
                </a:xfrm>
                <a:custGeom>
                  <a:avLst/>
                  <a:gdLst/>
                  <a:ahLst/>
                  <a:cxnLst>
                    <a:cxn ang="0">
                      <a:pos x="206" y="0"/>
                    </a:cxn>
                    <a:cxn ang="0">
                      <a:pos x="377" y="89"/>
                    </a:cxn>
                    <a:cxn ang="0">
                      <a:pos x="97" y="118"/>
                    </a:cxn>
                    <a:cxn ang="0">
                      <a:pos x="0" y="15"/>
                    </a:cxn>
                    <a:cxn ang="0">
                      <a:pos x="206" y="0"/>
                    </a:cxn>
                  </a:cxnLst>
                  <a:rect l="0" t="0" r="r" b="b"/>
                  <a:pathLst>
                    <a:path w="377" h="118">
                      <a:moveTo>
                        <a:pt x="206" y="0"/>
                      </a:moveTo>
                      <a:lnTo>
                        <a:pt x="377" y="89"/>
                      </a:lnTo>
                      <a:lnTo>
                        <a:pt x="97" y="118"/>
                      </a:lnTo>
                      <a:lnTo>
                        <a:pt x="0" y="15"/>
                      </a:lnTo>
                      <a:lnTo>
                        <a:pt x="206" y="0"/>
                      </a:lnTo>
                      <a:close/>
                    </a:path>
                  </a:pathLst>
                </a:custGeom>
                <a:solidFill>
                  <a:srgbClr val="D6F9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4" name="Freeform 30"/>
                <p:cNvSpPr>
                  <a:spLocks/>
                </p:cNvSpPr>
                <p:nvPr/>
              </p:nvSpPr>
              <p:spPr bwMode="auto">
                <a:xfrm>
                  <a:off x="4094" y="3135"/>
                  <a:ext cx="40" cy="66"/>
                </a:xfrm>
                <a:custGeom>
                  <a:avLst/>
                  <a:gdLst/>
                  <a:ahLst/>
                  <a:cxnLst>
                    <a:cxn ang="0">
                      <a:pos x="15" y="131"/>
                    </a:cxn>
                    <a:cxn ang="0">
                      <a:pos x="5" y="120"/>
                    </a:cxn>
                    <a:cxn ang="0">
                      <a:pos x="0" y="103"/>
                    </a:cxn>
                    <a:cxn ang="0">
                      <a:pos x="3" y="80"/>
                    </a:cxn>
                    <a:cxn ang="0">
                      <a:pos x="9" y="54"/>
                    </a:cxn>
                    <a:cxn ang="0">
                      <a:pos x="15" y="41"/>
                    </a:cxn>
                    <a:cxn ang="0">
                      <a:pos x="22" y="29"/>
                    </a:cxn>
                    <a:cxn ang="0">
                      <a:pos x="29" y="19"/>
                    </a:cxn>
                    <a:cxn ang="0">
                      <a:pos x="36" y="11"/>
                    </a:cxn>
                    <a:cxn ang="0">
                      <a:pos x="44" y="5"/>
                    </a:cxn>
                    <a:cxn ang="0">
                      <a:pos x="52" y="1"/>
                    </a:cxn>
                    <a:cxn ang="0">
                      <a:pos x="59" y="0"/>
                    </a:cxn>
                    <a:cxn ang="0">
                      <a:pos x="66" y="1"/>
                    </a:cxn>
                    <a:cxn ang="0">
                      <a:pos x="76" y="11"/>
                    </a:cxn>
                    <a:cxn ang="0">
                      <a:pos x="81" y="28"/>
                    </a:cxn>
                    <a:cxn ang="0">
                      <a:pos x="79" y="51"/>
                    </a:cxn>
                    <a:cxn ang="0">
                      <a:pos x="72" y="78"/>
                    </a:cxn>
                    <a:cxn ang="0">
                      <a:pos x="66" y="90"/>
                    </a:cxn>
                    <a:cxn ang="0">
                      <a:pos x="59" y="102"/>
                    </a:cxn>
                    <a:cxn ang="0">
                      <a:pos x="51" y="112"/>
                    </a:cxn>
                    <a:cxn ang="0">
                      <a:pos x="44" y="120"/>
                    </a:cxn>
                    <a:cxn ang="0">
                      <a:pos x="36" y="126"/>
                    </a:cxn>
                    <a:cxn ang="0">
                      <a:pos x="29" y="131"/>
                    </a:cxn>
                    <a:cxn ang="0">
                      <a:pos x="22" y="132"/>
                    </a:cxn>
                    <a:cxn ang="0">
                      <a:pos x="15" y="131"/>
                    </a:cxn>
                  </a:cxnLst>
                  <a:rect l="0" t="0" r="r" b="b"/>
                  <a:pathLst>
                    <a:path w="81" h="132">
                      <a:moveTo>
                        <a:pt x="15" y="131"/>
                      </a:moveTo>
                      <a:lnTo>
                        <a:pt x="5" y="120"/>
                      </a:lnTo>
                      <a:lnTo>
                        <a:pt x="0" y="103"/>
                      </a:lnTo>
                      <a:lnTo>
                        <a:pt x="3" y="80"/>
                      </a:lnTo>
                      <a:lnTo>
                        <a:pt x="9" y="54"/>
                      </a:lnTo>
                      <a:lnTo>
                        <a:pt x="15" y="41"/>
                      </a:lnTo>
                      <a:lnTo>
                        <a:pt x="22" y="29"/>
                      </a:lnTo>
                      <a:lnTo>
                        <a:pt x="29" y="19"/>
                      </a:lnTo>
                      <a:lnTo>
                        <a:pt x="36" y="11"/>
                      </a:lnTo>
                      <a:lnTo>
                        <a:pt x="44" y="5"/>
                      </a:lnTo>
                      <a:lnTo>
                        <a:pt x="52" y="1"/>
                      </a:lnTo>
                      <a:lnTo>
                        <a:pt x="59" y="0"/>
                      </a:lnTo>
                      <a:lnTo>
                        <a:pt x="66" y="1"/>
                      </a:lnTo>
                      <a:lnTo>
                        <a:pt x="76" y="11"/>
                      </a:lnTo>
                      <a:lnTo>
                        <a:pt x="81" y="28"/>
                      </a:lnTo>
                      <a:lnTo>
                        <a:pt x="79" y="51"/>
                      </a:lnTo>
                      <a:lnTo>
                        <a:pt x="72" y="78"/>
                      </a:lnTo>
                      <a:lnTo>
                        <a:pt x="66" y="90"/>
                      </a:lnTo>
                      <a:lnTo>
                        <a:pt x="59" y="102"/>
                      </a:lnTo>
                      <a:lnTo>
                        <a:pt x="51" y="112"/>
                      </a:lnTo>
                      <a:lnTo>
                        <a:pt x="44" y="120"/>
                      </a:lnTo>
                      <a:lnTo>
                        <a:pt x="36" y="126"/>
                      </a:lnTo>
                      <a:lnTo>
                        <a:pt x="29" y="131"/>
                      </a:lnTo>
                      <a:lnTo>
                        <a:pt x="22" y="132"/>
                      </a:lnTo>
                      <a:lnTo>
                        <a:pt x="15" y="1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5" name="Freeform 31"/>
                <p:cNvSpPr>
                  <a:spLocks/>
                </p:cNvSpPr>
                <p:nvPr/>
              </p:nvSpPr>
              <p:spPr bwMode="auto">
                <a:xfrm>
                  <a:off x="4123" y="3283"/>
                  <a:ext cx="120" cy="108"/>
                </a:xfrm>
                <a:custGeom>
                  <a:avLst/>
                  <a:gdLst/>
                  <a:ahLst/>
                  <a:cxnLst>
                    <a:cxn ang="0">
                      <a:pos x="0" y="210"/>
                    </a:cxn>
                    <a:cxn ang="0">
                      <a:pos x="0" y="0"/>
                    </a:cxn>
                    <a:cxn ang="0">
                      <a:pos x="241" y="52"/>
                    </a:cxn>
                    <a:cxn ang="0">
                      <a:pos x="241" y="217"/>
                    </a:cxn>
                    <a:cxn ang="0">
                      <a:pos x="0" y="210"/>
                    </a:cxn>
                  </a:cxnLst>
                  <a:rect l="0" t="0" r="r" b="b"/>
                  <a:pathLst>
                    <a:path w="241" h="217">
                      <a:moveTo>
                        <a:pt x="0" y="210"/>
                      </a:moveTo>
                      <a:lnTo>
                        <a:pt x="0" y="0"/>
                      </a:lnTo>
                      <a:lnTo>
                        <a:pt x="241" y="52"/>
                      </a:lnTo>
                      <a:lnTo>
                        <a:pt x="241" y="217"/>
                      </a:lnTo>
                      <a:lnTo>
                        <a:pt x="0" y="2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6" name="Rectangle 32"/>
                <p:cNvSpPr>
                  <a:spLocks noChangeArrowheads="1"/>
                </p:cNvSpPr>
                <p:nvPr/>
              </p:nvSpPr>
              <p:spPr bwMode="auto">
                <a:xfrm>
                  <a:off x="4139" y="3301"/>
                  <a:ext cx="93" cy="4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7" name="Freeform 33"/>
                <p:cNvSpPr>
                  <a:spLocks/>
                </p:cNvSpPr>
                <p:nvPr/>
              </p:nvSpPr>
              <p:spPr bwMode="auto">
                <a:xfrm>
                  <a:off x="4073" y="3120"/>
                  <a:ext cx="246" cy="218"/>
                </a:xfrm>
                <a:custGeom>
                  <a:avLst/>
                  <a:gdLst/>
                  <a:ahLst/>
                  <a:cxnLst>
                    <a:cxn ang="0">
                      <a:pos x="79" y="116"/>
                    </a:cxn>
                    <a:cxn ang="0">
                      <a:pos x="79" y="116"/>
                    </a:cxn>
                    <a:cxn ang="0">
                      <a:pos x="88" y="102"/>
                    </a:cxn>
                    <a:cxn ang="0">
                      <a:pos x="107" y="77"/>
                    </a:cxn>
                    <a:cxn ang="0">
                      <a:pos x="129" y="55"/>
                    </a:cxn>
                    <a:cxn ang="0">
                      <a:pos x="153" y="35"/>
                    </a:cxn>
                    <a:cxn ang="0">
                      <a:pos x="181" y="20"/>
                    </a:cxn>
                    <a:cxn ang="0">
                      <a:pos x="211" y="9"/>
                    </a:cxn>
                    <a:cxn ang="0">
                      <a:pos x="242" y="2"/>
                    </a:cxn>
                    <a:cxn ang="0">
                      <a:pos x="274" y="0"/>
                    </a:cxn>
                    <a:cxn ang="0">
                      <a:pos x="312" y="4"/>
                    </a:cxn>
                    <a:cxn ang="0">
                      <a:pos x="354" y="16"/>
                    </a:cxn>
                    <a:cxn ang="0">
                      <a:pos x="391" y="36"/>
                    </a:cxn>
                    <a:cxn ang="0">
                      <a:pos x="425" y="63"/>
                    </a:cxn>
                    <a:cxn ang="0">
                      <a:pos x="451" y="94"/>
                    </a:cxn>
                    <a:cxn ang="0">
                      <a:pos x="472" y="131"/>
                    </a:cxn>
                    <a:cxn ang="0">
                      <a:pos x="485" y="171"/>
                    </a:cxn>
                    <a:cxn ang="0">
                      <a:pos x="490" y="215"/>
                    </a:cxn>
                    <a:cxn ang="0">
                      <a:pos x="486" y="259"/>
                    </a:cxn>
                    <a:cxn ang="0">
                      <a:pos x="474" y="300"/>
                    </a:cxn>
                    <a:cxn ang="0">
                      <a:pos x="455" y="338"/>
                    </a:cxn>
                    <a:cxn ang="0">
                      <a:pos x="428" y="370"/>
                    </a:cxn>
                    <a:cxn ang="0">
                      <a:pos x="396" y="398"/>
                    </a:cxn>
                    <a:cxn ang="0">
                      <a:pos x="360" y="419"/>
                    </a:cxn>
                    <a:cxn ang="0">
                      <a:pos x="320" y="431"/>
                    </a:cxn>
                    <a:cxn ang="0">
                      <a:pos x="276" y="437"/>
                    </a:cxn>
                    <a:cxn ang="0">
                      <a:pos x="238" y="434"/>
                    </a:cxn>
                    <a:cxn ang="0">
                      <a:pos x="208" y="427"/>
                    </a:cxn>
                    <a:cxn ang="0">
                      <a:pos x="179" y="416"/>
                    </a:cxn>
                    <a:cxn ang="0">
                      <a:pos x="153" y="401"/>
                    </a:cxn>
                    <a:cxn ang="0">
                      <a:pos x="129" y="383"/>
                    </a:cxn>
                    <a:cxn ang="0">
                      <a:pos x="108" y="362"/>
                    </a:cxn>
                    <a:cxn ang="0">
                      <a:pos x="90" y="338"/>
                    </a:cxn>
                    <a:cxn ang="0">
                      <a:pos x="75" y="313"/>
                    </a:cxn>
                    <a:cxn ang="0">
                      <a:pos x="68" y="299"/>
                    </a:cxn>
                    <a:cxn ang="0">
                      <a:pos x="64" y="299"/>
                    </a:cxn>
                    <a:cxn ang="0">
                      <a:pos x="49" y="295"/>
                    </a:cxn>
                    <a:cxn ang="0">
                      <a:pos x="25" y="279"/>
                    </a:cxn>
                    <a:cxn ang="0">
                      <a:pos x="8" y="253"/>
                    </a:cxn>
                    <a:cxn ang="0">
                      <a:pos x="0" y="219"/>
                    </a:cxn>
                    <a:cxn ang="0">
                      <a:pos x="3" y="183"/>
                    </a:cxn>
                    <a:cxn ang="0">
                      <a:pos x="16" y="150"/>
                    </a:cxn>
                    <a:cxn ang="0">
                      <a:pos x="38" y="127"/>
                    </a:cxn>
                    <a:cxn ang="0">
                      <a:pos x="63" y="116"/>
                    </a:cxn>
                  </a:cxnLst>
                  <a:rect l="0" t="0" r="r" b="b"/>
                  <a:pathLst>
                    <a:path w="490" h="437">
                      <a:moveTo>
                        <a:pt x="78" y="115"/>
                      </a:moveTo>
                      <a:lnTo>
                        <a:pt x="79" y="116"/>
                      </a:lnTo>
                      <a:lnTo>
                        <a:pt x="79" y="116"/>
                      </a:lnTo>
                      <a:lnTo>
                        <a:pt x="79" y="116"/>
                      </a:lnTo>
                      <a:lnTo>
                        <a:pt x="80" y="116"/>
                      </a:lnTo>
                      <a:lnTo>
                        <a:pt x="88" y="102"/>
                      </a:lnTo>
                      <a:lnTo>
                        <a:pt x="96" y="89"/>
                      </a:lnTo>
                      <a:lnTo>
                        <a:pt x="107" y="77"/>
                      </a:lnTo>
                      <a:lnTo>
                        <a:pt x="117" y="65"/>
                      </a:lnTo>
                      <a:lnTo>
                        <a:pt x="129" y="55"/>
                      </a:lnTo>
                      <a:lnTo>
                        <a:pt x="140" y="44"/>
                      </a:lnTo>
                      <a:lnTo>
                        <a:pt x="153" y="35"/>
                      </a:lnTo>
                      <a:lnTo>
                        <a:pt x="167" y="27"/>
                      </a:lnTo>
                      <a:lnTo>
                        <a:pt x="181" y="20"/>
                      </a:lnTo>
                      <a:lnTo>
                        <a:pt x="196" y="15"/>
                      </a:lnTo>
                      <a:lnTo>
                        <a:pt x="211" y="9"/>
                      </a:lnTo>
                      <a:lnTo>
                        <a:pt x="225" y="5"/>
                      </a:lnTo>
                      <a:lnTo>
                        <a:pt x="242" y="2"/>
                      </a:lnTo>
                      <a:lnTo>
                        <a:pt x="257" y="1"/>
                      </a:lnTo>
                      <a:lnTo>
                        <a:pt x="274" y="0"/>
                      </a:lnTo>
                      <a:lnTo>
                        <a:pt x="290" y="1"/>
                      </a:lnTo>
                      <a:lnTo>
                        <a:pt x="312" y="4"/>
                      </a:lnTo>
                      <a:lnTo>
                        <a:pt x="334" y="9"/>
                      </a:lnTo>
                      <a:lnTo>
                        <a:pt x="354" y="16"/>
                      </a:lnTo>
                      <a:lnTo>
                        <a:pt x="374" y="25"/>
                      </a:lnTo>
                      <a:lnTo>
                        <a:pt x="391" y="36"/>
                      </a:lnTo>
                      <a:lnTo>
                        <a:pt x="409" y="48"/>
                      </a:lnTo>
                      <a:lnTo>
                        <a:pt x="425" y="63"/>
                      </a:lnTo>
                      <a:lnTo>
                        <a:pt x="439" y="78"/>
                      </a:lnTo>
                      <a:lnTo>
                        <a:pt x="451" y="94"/>
                      </a:lnTo>
                      <a:lnTo>
                        <a:pt x="463" y="112"/>
                      </a:lnTo>
                      <a:lnTo>
                        <a:pt x="472" y="131"/>
                      </a:lnTo>
                      <a:lnTo>
                        <a:pt x="480" y="150"/>
                      </a:lnTo>
                      <a:lnTo>
                        <a:pt x="485" y="171"/>
                      </a:lnTo>
                      <a:lnTo>
                        <a:pt x="488" y="193"/>
                      </a:lnTo>
                      <a:lnTo>
                        <a:pt x="490" y="215"/>
                      </a:lnTo>
                      <a:lnTo>
                        <a:pt x="489" y="237"/>
                      </a:lnTo>
                      <a:lnTo>
                        <a:pt x="486" y="259"/>
                      </a:lnTo>
                      <a:lnTo>
                        <a:pt x="481" y="280"/>
                      </a:lnTo>
                      <a:lnTo>
                        <a:pt x="474" y="300"/>
                      </a:lnTo>
                      <a:lnTo>
                        <a:pt x="465" y="320"/>
                      </a:lnTo>
                      <a:lnTo>
                        <a:pt x="455" y="338"/>
                      </a:lnTo>
                      <a:lnTo>
                        <a:pt x="442" y="355"/>
                      </a:lnTo>
                      <a:lnTo>
                        <a:pt x="428" y="370"/>
                      </a:lnTo>
                      <a:lnTo>
                        <a:pt x="413" y="385"/>
                      </a:lnTo>
                      <a:lnTo>
                        <a:pt x="396" y="398"/>
                      </a:lnTo>
                      <a:lnTo>
                        <a:pt x="379" y="409"/>
                      </a:lnTo>
                      <a:lnTo>
                        <a:pt x="360" y="419"/>
                      </a:lnTo>
                      <a:lnTo>
                        <a:pt x="340" y="425"/>
                      </a:lnTo>
                      <a:lnTo>
                        <a:pt x="320" y="431"/>
                      </a:lnTo>
                      <a:lnTo>
                        <a:pt x="298" y="435"/>
                      </a:lnTo>
                      <a:lnTo>
                        <a:pt x="276" y="437"/>
                      </a:lnTo>
                      <a:lnTo>
                        <a:pt x="254" y="436"/>
                      </a:lnTo>
                      <a:lnTo>
                        <a:pt x="238" y="434"/>
                      </a:lnTo>
                      <a:lnTo>
                        <a:pt x="223" y="431"/>
                      </a:lnTo>
                      <a:lnTo>
                        <a:pt x="208" y="427"/>
                      </a:lnTo>
                      <a:lnTo>
                        <a:pt x="193" y="422"/>
                      </a:lnTo>
                      <a:lnTo>
                        <a:pt x="179" y="416"/>
                      </a:lnTo>
                      <a:lnTo>
                        <a:pt x="166" y="409"/>
                      </a:lnTo>
                      <a:lnTo>
                        <a:pt x="153" y="401"/>
                      </a:lnTo>
                      <a:lnTo>
                        <a:pt x="140" y="392"/>
                      </a:lnTo>
                      <a:lnTo>
                        <a:pt x="129" y="383"/>
                      </a:lnTo>
                      <a:lnTo>
                        <a:pt x="118" y="373"/>
                      </a:lnTo>
                      <a:lnTo>
                        <a:pt x="108" y="362"/>
                      </a:lnTo>
                      <a:lnTo>
                        <a:pt x="99" y="351"/>
                      </a:lnTo>
                      <a:lnTo>
                        <a:pt x="90" y="338"/>
                      </a:lnTo>
                      <a:lnTo>
                        <a:pt x="82" y="325"/>
                      </a:lnTo>
                      <a:lnTo>
                        <a:pt x="75" y="313"/>
                      </a:lnTo>
                      <a:lnTo>
                        <a:pt x="69" y="299"/>
                      </a:lnTo>
                      <a:lnTo>
                        <a:pt x="68" y="299"/>
                      </a:lnTo>
                      <a:lnTo>
                        <a:pt x="67" y="299"/>
                      </a:lnTo>
                      <a:lnTo>
                        <a:pt x="64" y="299"/>
                      </a:lnTo>
                      <a:lnTo>
                        <a:pt x="63" y="299"/>
                      </a:lnTo>
                      <a:lnTo>
                        <a:pt x="49" y="295"/>
                      </a:lnTo>
                      <a:lnTo>
                        <a:pt x="37" y="290"/>
                      </a:lnTo>
                      <a:lnTo>
                        <a:pt x="25" y="279"/>
                      </a:lnTo>
                      <a:lnTo>
                        <a:pt x="15" y="268"/>
                      </a:lnTo>
                      <a:lnTo>
                        <a:pt x="8" y="253"/>
                      </a:lnTo>
                      <a:lnTo>
                        <a:pt x="2" y="237"/>
                      </a:lnTo>
                      <a:lnTo>
                        <a:pt x="0" y="219"/>
                      </a:lnTo>
                      <a:lnTo>
                        <a:pt x="0" y="201"/>
                      </a:lnTo>
                      <a:lnTo>
                        <a:pt x="3" y="183"/>
                      </a:lnTo>
                      <a:lnTo>
                        <a:pt x="9" y="165"/>
                      </a:lnTo>
                      <a:lnTo>
                        <a:pt x="16" y="150"/>
                      </a:lnTo>
                      <a:lnTo>
                        <a:pt x="26" y="138"/>
                      </a:lnTo>
                      <a:lnTo>
                        <a:pt x="38" y="127"/>
                      </a:lnTo>
                      <a:lnTo>
                        <a:pt x="50" y="120"/>
                      </a:lnTo>
                      <a:lnTo>
                        <a:pt x="63" y="116"/>
                      </a:lnTo>
                      <a:lnTo>
                        <a:pt x="78"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8" name="Freeform 34"/>
                <p:cNvSpPr>
                  <a:spLocks/>
                </p:cNvSpPr>
                <p:nvPr/>
              </p:nvSpPr>
              <p:spPr bwMode="auto">
                <a:xfrm>
                  <a:off x="4087" y="3138"/>
                  <a:ext cx="214" cy="183"/>
                </a:xfrm>
                <a:custGeom>
                  <a:avLst/>
                  <a:gdLst/>
                  <a:ahLst/>
                  <a:cxnLst>
                    <a:cxn ang="0">
                      <a:pos x="52" y="123"/>
                    </a:cxn>
                    <a:cxn ang="0">
                      <a:pos x="65" y="130"/>
                    </a:cxn>
                    <a:cxn ang="0">
                      <a:pos x="74" y="121"/>
                    </a:cxn>
                    <a:cxn ang="0">
                      <a:pos x="88" y="91"/>
                    </a:cxn>
                    <a:cxn ang="0">
                      <a:pos x="106" y="66"/>
                    </a:cxn>
                    <a:cxn ang="0">
                      <a:pos x="128" y="44"/>
                    </a:cxn>
                    <a:cxn ang="0">
                      <a:pos x="155" y="26"/>
                    </a:cxn>
                    <a:cxn ang="0">
                      <a:pos x="183" y="12"/>
                    </a:cxn>
                    <a:cxn ang="0">
                      <a:pos x="213" y="3"/>
                    </a:cxn>
                    <a:cxn ang="0">
                      <a:pos x="246" y="0"/>
                    </a:cxn>
                    <a:cxn ang="0">
                      <a:pos x="300" y="7"/>
                    </a:cxn>
                    <a:cxn ang="0">
                      <a:pos x="363" y="41"/>
                    </a:cxn>
                    <a:cxn ang="0">
                      <a:pos x="408" y="95"/>
                    </a:cxn>
                    <a:cxn ang="0">
                      <a:pos x="430" y="163"/>
                    </a:cxn>
                    <a:cxn ang="0">
                      <a:pos x="428" y="218"/>
                    </a:cxn>
                    <a:cxn ang="0">
                      <a:pos x="417" y="254"/>
                    </a:cxn>
                    <a:cxn ang="0">
                      <a:pos x="401" y="285"/>
                    </a:cxn>
                    <a:cxn ang="0">
                      <a:pos x="379" y="312"/>
                    </a:cxn>
                    <a:cxn ang="0">
                      <a:pos x="352" y="335"/>
                    </a:cxn>
                    <a:cxn ang="0">
                      <a:pos x="320" y="352"/>
                    </a:cxn>
                    <a:cxn ang="0">
                      <a:pos x="287" y="363"/>
                    </a:cxn>
                    <a:cxn ang="0">
                      <a:pos x="250" y="367"/>
                    </a:cxn>
                    <a:cxn ang="0">
                      <a:pos x="201" y="362"/>
                    </a:cxn>
                    <a:cxn ang="0">
                      <a:pos x="147" y="336"/>
                    </a:cxn>
                    <a:cxn ang="0">
                      <a:pos x="103" y="297"/>
                    </a:cxn>
                    <a:cxn ang="0">
                      <a:pos x="74" y="245"/>
                    </a:cxn>
                    <a:cxn ang="0">
                      <a:pos x="59" y="222"/>
                    </a:cxn>
                    <a:cxn ang="0">
                      <a:pos x="44" y="229"/>
                    </a:cxn>
                    <a:cxn ang="0">
                      <a:pos x="28" y="227"/>
                    </a:cxn>
                    <a:cxn ang="0">
                      <a:pos x="14" y="218"/>
                    </a:cxn>
                    <a:cxn ang="0">
                      <a:pos x="4" y="203"/>
                    </a:cxn>
                    <a:cxn ang="0">
                      <a:pos x="0" y="183"/>
                    </a:cxn>
                    <a:cxn ang="0">
                      <a:pos x="1" y="163"/>
                    </a:cxn>
                    <a:cxn ang="0">
                      <a:pos x="9" y="143"/>
                    </a:cxn>
                    <a:cxn ang="0">
                      <a:pos x="21" y="130"/>
                    </a:cxn>
                    <a:cxn ang="0">
                      <a:pos x="37" y="123"/>
                    </a:cxn>
                  </a:cxnLst>
                  <a:rect l="0" t="0" r="r" b="b"/>
                  <a:pathLst>
                    <a:path w="430" h="367">
                      <a:moveTo>
                        <a:pt x="45" y="122"/>
                      </a:moveTo>
                      <a:lnTo>
                        <a:pt x="52" y="123"/>
                      </a:lnTo>
                      <a:lnTo>
                        <a:pt x="59" y="127"/>
                      </a:lnTo>
                      <a:lnTo>
                        <a:pt x="65" y="130"/>
                      </a:lnTo>
                      <a:lnTo>
                        <a:pt x="69" y="136"/>
                      </a:lnTo>
                      <a:lnTo>
                        <a:pt x="74" y="121"/>
                      </a:lnTo>
                      <a:lnTo>
                        <a:pt x="81" y="106"/>
                      </a:lnTo>
                      <a:lnTo>
                        <a:pt x="88" y="91"/>
                      </a:lnTo>
                      <a:lnTo>
                        <a:pt x="97" y="79"/>
                      </a:lnTo>
                      <a:lnTo>
                        <a:pt x="106" y="66"/>
                      </a:lnTo>
                      <a:lnTo>
                        <a:pt x="117" y="54"/>
                      </a:lnTo>
                      <a:lnTo>
                        <a:pt x="128" y="44"/>
                      </a:lnTo>
                      <a:lnTo>
                        <a:pt x="141" y="34"/>
                      </a:lnTo>
                      <a:lnTo>
                        <a:pt x="155" y="26"/>
                      </a:lnTo>
                      <a:lnTo>
                        <a:pt x="168" y="18"/>
                      </a:lnTo>
                      <a:lnTo>
                        <a:pt x="183" y="12"/>
                      </a:lnTo>
                      <a:lnTo>
                        <a:pt x="198" y="7"/>
                      </a:lnTo>
                      <a:lnTo>
                        <a:pt x="213" y="3"/>
                      </a:lnTo>
                      <a:lnTo>
                        <a:pt x="229" y="0"/>
                      </a:lnTo>
                      <a:lnTo>
                        <a:pt x="246" y="0"/>
                      </a:lnTo>
                      <a:lnTo>
                        <a:pt x="263" y="0"/>
                      </a:lnTo>
                      <a:lnTo>
                        <a:pt x="300" y="7"/>
                      </a:lnTo>
                      <a:lnTo>
                        <a:pt x="333" y="21"/>
                      </a:lnTo>
                      <a:lnTo>
                        <a:pt x="363" y="41"/>
                      </a:lnTo>
                      <a:lnTo>
                        <a:pt x="388" y="65"/>
                      </a:lnTo>
                      <a:lnTo>
                        <a:pt x="408" y="95"/>
                      </a:lnTo>
                      <a:lnTo>
                        <a:pt x="422" y="127"/>
                      </a:lnTo>
                      <a:lnTo>
                        <a:pt x="430" y="163"/>
                      </a:lnTo>
                      <a:lnTo>
                        <a:pt x="430" y="199"/>
                      </a:lnTo>
                      <a:lnTo>
                        <a:pt x="428" y="218"/>
                      </a:lnTo>
                      <a:lnTo>
                        <a:pt x="423" y="236"/>
                      </a:lnTo>
                      <a:lnTo>
                        <a:pt x="417" y="254"/>
                      </a:lnTo>
                      <a:lnTo>
                        <a:pt x="410" y="270"/>
                      </a:lnTo>
                      <a:lnTo>
                        <a:pt x="401" y="285"/>
                      </a:lnTo>
                      <a:lnTo>
                        <a:pt x="391" y="300"/>
                      </a:lnTo>
                      <a:lnTo>
                        <a:pt x="379" y="312"/>
                      </a:lnTo>
                      <a:lnTo>
                        <a:pt x="365" y="324"/>
                      </a:lnTo>
                      <a:lnTo>
                        <a:pt x="352" y="335"/>
                      </a:lnTo>
                      <a:lnTo>
                        <a:pt x="337" y="344"/>
                      </a:lnTo>
                      <a:lnTo>
                        <a:pt x="320" y="352"/>
                      </a:lnTo>
                      <a:lnTo>
                        <a:pt x="304" y="358"/>
                      </a:lnTo>
                      <a:lnTo>
                        <a:pt x="287" y="363"/>
                      </a:lnTo>
                      <a:lnTo>
                        <a:pt x="269" y="366"/>
                      </a:lnTo>
                      <a:lnTo>
                        <a:pt x="250" y="367"/>
                      </a:lnTo>
                      <a:lnTo>
                        <a:pt x="232" y="366"/>
                      </a:lnTo>
                      <a:lnTo>
                        <a:pt x="201" y="362"/>
                      </a:lnTo>
                      <a:lnTo>
                        <a:pt x="173" y="351"/>
                      </a:lnTo>
                      <a:lnTo>
                        <a:pt x="147" y="336"/>
                      </a:lnTo>
                      <a:lnTo>
                        <a:pt x="123" y="319"/>
                      </a:lnTo>
                      <a:lnTo>
                        <a:pt x="103" y="297"/>
                      </a:lnTo>
                      <a:lnTo>
                        <a:pt x="87" y="273"/>
                      </a:lnTo>
                      <a:lnTo>
                        <a:pt x="74" y="245"/>
                      </a:lnTo>
                      <a:lnTo>
                        <a:pt x="66" y="217"/>
                      </a:lnTo>
                      <a:lnTo>
                        <a:pt x="59" y="222"/>
                      </a:lnTo>
                      <a:lnTo>
                        <a:pt x="52" y="226"/>
                      </a:lnTo>
                      <a:lnTo>
                        <a:pt x="44" y="229"/>
                      </a:lnTo>
                      <a:lnTo>
                        <a:pt x="36" y="229"/>
                      </a:lnTo>
                      <a:lnTo>
                        <a:pt x="28" y="227"/>
                      </a:lnTo>
                      <a:lnTo>
                        <a:pt x="21" y="224"/>
                      </a:lnTo>
                      <a:lnTo>
                        <a:pt x="14" y="218"/>
                      </a:lnTo>
                      <a:lnTo>
                        <a:pt x="8" y="211"/>
                      </a:lnTo>
                      <a:lnTo>
                        <a:pt x="4" y="203"/>
                      </a:lnTo>
                      <a:lnTo>
                        <a:pt x="1" y="194"/>
                      </a:lnTo>
                      <a:lnTo>
                        <a:pt x="0" y="183"/>
                      </a:lnTo>
                      <a:lnTo>
                        <a:pt x="0" y="173"/>
                      </a:lnTo>
                      <a:lnTo>
                        <a:pt x="1" y="163"/>
                      </a:lnTo>
                      <a:lnTo>
                        <a:pt x="5" y="152"/>
                      </a:lnTo>
                      <a:lnTo>
                        <a:pt x="9" y="143"/>
                      </a:lnTo>
                      <a:lnTo>
                        <a:pt x="15" y="136"/>
                      </a:lnTo>
                      <a:lnTo>
                        <a:pt x="21" y="130"/>
                      </a:lnTo>
                      <a:lnTo>
                        <a:pt x="29" y="126"/>
                      </a:lnTo>
                      <a:lnTo>
                        <a:pt x="37" y="123"/>
                      </a:lnTo>
                      <a:lnTo>
                        <a:pt x="45" y="12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9" name="Freeform 35"/>
                <p:cNvSpPr>
                  <a:spLocks/>
                </p:cNvSpPr>
                <p:nvPr/>
              </p:nvSpPr>
              <p:spPr bwMode="auto">
                <a:xfrm>
                  <a:off x="4161" y="3262"/>
                  <a:ext cx="88" cy="34"/>
                </a:xfrm>
                <a:custGeom>
                  <a:avLst/>
                  <a:gdLst/>
                  <a:ahLst/>
                  <a:cxnLst>
                    <a:cxn ang="0">
                      <a:pos x="175" y="15"/>
                    </a:cxn>
                    <a:cxn ang="0">
                      <a:pos x="173" y="21"/>
                    </a:cxn>
                    <a:cxn ang="0">
                      <a:pos x="170" y="26"/>
                    </a:cxn>
                    <a:cxn ang="0">
                      <a:pos x="168" y="32"/>
                    </a:cxn>
                    <a:cxn ang="0">
                      <a:pos x="165" y="38"/>
                    </a:cxn>
                    <a:cxn ang="0">
                      <a:pos x="160" y="44"/>
                    </a:cxn>
                    <a:cxn ang="0">
                      <a:pos x="154" y="51"/>
                    </a:cxn>
                    <a:cxn ang="0">
                      <a:pos x="147" y="55"/>
                    </a:cxn>
                    <a:cxn ang="0">
                      <a:pos x="139" y="61"/>
                    </a:cxn>
                    <a:cxn ang="0">
                      <a:pos x="128" y="66"/>
                    </a:cxn>
                    <a:cxn ang="0">
                      <a:pos x="116" y="69"/>
                    </a:cxn>
                    <a:cxn ang="0">
                      <a:pos x="105" y="69"/>
                    </a:cxn>
                    <a:cxn ang="0">
                      <a:pos x="94" y="69"/>
                    </a:cxn>
                    <a:cxn ang="0">
                      <a:pos x="84" y="68"/>
                    </a:cxn>
                    <a:cxn ang="0">
                      <a:pos x="77" y="67"/>
                    </a:cxn>
                    <a:cxn ang="0">
                      <a:pos x="73" y="66"/>
                    </a:cxn>
                    <a:cxn ang="0">
                      <a:pos x="70" y="66"/>
                    </a:cxn>
                    <a:cxn ang="0">
                      <a:pos x="0" y="0"/>
                    </a:cxn>
                    <a:cxn ang="0">
                      <a:pos x="175" y="15"/>
                    </a:cxn>
                  </a:cxnLst>
                  <a:rect l="0" t="0" r="r" b="b"/>
                  <a:pathLst>
                    <a:path w="175" h="69">
                      <a:moveTo>
                        <a:pt x="175" y="15"/>
                      </a:moveTo>
                      <a:lnTo>
                        <a:pt x="173" y="21"/>
                      </a:lnTo>
                      <a:lnTo>
                        <a:pt x="170" y="26"/>
                      </a:lnTo>
                      <a:lnTo>
                        <a:pt x="168" y="32"/>
                      </a:lnTo>
                      <a:lnTo>
                        <a:pt x="165" y="38"/>
                      </a:lnTo>
                      <a:lnTo>
                        <a:pt x="160" y="44"/>
                      </a:lnTo>
                      <a:lnTo>
                        <a:pt x="154" y="51"/>
                      </a:lnTo>
                      <a:lnTo>
                        <a:pt x="147" y="55"/>
                      </a:lnTo>
                      <a:lnTo>
                        <a:pt x="139" y="61"/>
                      </a:lnTo>
                      <a:lnTo>
                        <a:pt x="128" y="66"/>
                      </a:lnTo>
                      <a:lnTo>
                        <a:pt x="116" y="69"/>
                      </a:lnTo>
                      <a:lnTo>
                        <a:pt x="105" y="69"/>
                      </a:lnTo>
                      <a:lnTo>
                        <a:pt x="94" y="69"/>
                      </a:lnTo>
                      <a:lnTo>
                        <a:pt x="84" y="68"/>
                      </a:lnTo>
                      <a:lnTo>
                        <a:pt x="77" y="67"/>
                      </a:lnTo>
                      <a:lnTo>
                        <a:pt x="73" y="66"/>
                      </a:lnTo>
                      <a:lnTo>
                        <a:pt x="70" y="66"/>
                      </a:lnTo>
                      <a:lnTo>
                        <a:pt x="0" y="0"/>
                      </a:lnTo>
                      <a:lnTo>
                        <a:pt x="175"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0" name="Freeform 36"/>
                <p:cNvSpPr>
                  <a:spLocks/>
                </p:cNvSpPr>
                <p:nvPr/>
              </p:nvSpPr>
              <p:spPr bwMode="auto">
                <a:xfrm>
                  <a:off x="4185" y="3271"/>
                  <a:ext cx="52" cy="13"/>
                </a:xfrm>
                <a:custGeom>
                  <a:avLst/>
                  <a:gdLst/>
                  <a:ahLst/>
                  <a:cxnLst>
                    <a:cxn ang="0">
                      <a:pos x="104" y="8"/>
                    </a:cxn>
                    <a:cxn ang="0">
                      <a:pos x="93" y="26"/>
                    </a:cxn>
                    <a:cxn ang="0">
                      <a:pos x="24" y="20"/>
                    </a:cxn>
                    <a:cxn ang="0">
                      <a:pos x="0" y="0"/>
                    </a:cxn>
                    <a:cxn ang="0">
                      <a:pos x="104" y="8"/>
                    </a:cxn>
                  </a:cxnLst>
                  <a:rect l="0" t="0" r="r" b="b"/>
                  <a:pathLst>
                    <a:path w="104" h="26">
                      <a:moveTo>
                        <a:pt x="104" y="8"/>
                      </a:moveTo>
                      <a:lnTo>
                        <a:pt x="93" y="26"/>
                      </a:lnTo>
                      <a:lnTo>
                        <a:pt x="24" y="20"/>
                      </a:lnTo>
                      <a:lnTo>
                        <a:pt x="0" y="0"/>
                      </a:lnTo>
                      <a:lnTo>
                        <a:pt x="104"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1" name="Freeform 37"/>
                <p:cNvSpPr>
                  <a:spLocks/>
                </p:cNvSpPr>
                <p:nvPr/>
              </p:nvSpPr>
              <p:spPr bwMode="auto">
                <a:xfrm>
                  <a:off x="4113" y="3092"/>
                  <a:ext cx="197" cy="63"/>
                </a:xfrm>
                <a:custGeom>
                  <a:avLst/>
                  <a:gdLst/>
                  <a:ahLst/>
                  <a:cxnLst>
                    <a:cxn ang="0">
                      <a:pos x="47" y="31"/>
                    </a:cxn>
                    <a:cxn ang="0">
                      <a:pos x="58" y="29"/>
                    </a:cxn>
                    <a:cxn ang="0">
                      <a:pos x="68" y="27"/>
                    </a:cxn>
                    <a:cxn ang="0">
                      <a:pos x="78" y="27"/>
                    </a:cxn>
                    <a:cxn ang="0">
                      <a:pos x="88" y="22"/>
                    </a:cxn>
                    <a:cxn ang="0">
                      <a:pos x="100" y="14"/>
                    </a:cxn>
                    <a:cxn ang="0">
                      <a:pos x="116" y="8"/>
                    </a:cxn>
                    <a:cxn ang="0">
                      <a:pos x="135" y="7"/>
                    </a:cxn>
                    <a:cxn ang="0">
                      <a:pos x="149" y="7"/>
                    </a:cxn>
                    <a:cxn ang="0">
                      <a:pos x="157" y="9"/>
                    </a:cxn>
                    <a:cxn ang="0">
                      <a:pos x="166" y="8"/>
                    </a:cxn>
                    <a:cxn ang="0">
                      <a:pos x="179" y="4"/>
                    </a:cxn>
                    <a:cxn ang="0">
                      <a:pos x="194" y="0"/>
                    </a:cxn>
                    <a:cxn ang="0">
                      <a:pos x="209" y="0"/>
                    </a:cxn>
                    <a:cxn ang="0">
                      <a:pos x="228" y="1"/>
                    </a:cxn>
                    <a:cxn ang="0">
                      <a:pos x="249" y="7"/>
                    </a:cxn>
                    <a:cxn ang="0">
                      <a:pos x="266" y="16"/>
                    </a:cxn>
                    <a:cxn ang="0">
                      <a:pos x="280" y="28"/>
                    </a:cxn>
                    <a:cxn ang="0">
                      <a:pos x="293" y="32"/>
                    </a:cxn>
                    <a:cxn ang="0">
                      <a:pos x="309" y="32"/>
                    </a:cxn>
                    <a:cxn ang="0">
                      <a:pos x="333" y="35"/>
                    </a:cxn>
                    <a:cxn ang="0">
                      <a:pos x="362" y="45"/>
                    </a:cxn>
                    <a:cxn ang="0">
                      <a:pos x="384" y="60"/>
                    </a:cxn>
                    <a:cxn ang="0">
                      <a:pos x="394" y="77"/>
                    </a:cxn>
                    <a:cxn ang="0">
                      <a:pos x="393" y="96"/>
                    </a:cxn>
                    <a:cxn ang="0">
                      <a:pos x="379" y="112"/>
                    </a:cxn>
                    <a:cxn ang="0">
                      <a:pos x="355" y="123"/>
                    </a:cxn>
                    <a:cxn ang="0">
                      <a:pos x="325" y="128"/>
                    </a:cxn>
                    <a:cxn ang="0">
                      <a:pos x="301" y="126"/>
                    </a:cxn>
                    <a:cxn ang="0">
                      <a:pos x="286" y="123"/>
                    </a:cxn>
                    <a:cxn ang="0">
                      <a:pos x="271" y="119"/>
                    </a:cxn>
                    <a:cxn ang="0">
                      <a:pos x="259" y="113"/>
                    </a:cxn>
                    <a:cxn ang="0">
                      <a:pos x="249" y="111"/>
                    </a:cxn>
                    <a:cxn ang="0">
                      <a:pos x="238" y="114"/>
                    </a:cxn>
                    <a:cxn ang="0">
                      <a:pos x="226" y="115"/>
                    </a:cxn>
                    <a:cxn ang="0">
                      <a:pos x="212" y="115"/>
                    </a:cxn>
                    <a:cxn ang="0">
                      <a:pos x="196" y="113"/>
                    </a:cxn>
                    <a:cxn ang="0">
                      <a:pos x="180" y="111"/>
                    </a:cxn>
                    <a:cxn ang="0">
                      <a:pos x="167" y="106"/>
                    </a:cxn>
                    <a:cxn ang="0">
                      <a:pos x="156" y="100"/>
                    </a:cxn>
                    <a:cxn ang="0">
                      <a:pos x="147" y="98"/>
                    </a:cxn>
                    <a:cxn ang="0">
                      <a:pos x="141" y="98"/>
                    </a:cxn>
                    <a:cxn ang="0">
                      <a:pos x="128" y="96"/>
                    </a:cxn>
                    <a:cxn ang="0">
                      <a:pos x="112" y="92"/>
                    </a:cxn>
                    <a:cxn ang="0">
                      <a:pos x="99" y="95"/>
                    </a:cxn>
                    <a:cxn ang="0">
                      <a:pos x="84" y="105"/>
                    </a:cxn>
                    <a:cxn ang="0">
                      <a:pos x="63" y="114"/>
                    </a:cxn>
                    <a:cxn ang="0">
                      <a:pos x="40" y="116"/>
                    </a:cxn>
                    <a:cxn ang="0">
                      <a:pos x="21" y="113"/>
                    </a:cxn>
                    <a:cxn ang="0">
                      <a:pos x="7" y="103"/>
                    </a:cxn>
                    <a:cxn ang="0">
                      <a:pos x="0" y="88"/>
                    </a:cxn>
                    <a:cxn ang="0">
                      <a:pos x="2" y="70"/>
                    </a:cxn>
                    <a:cxn ang="0">
                      <a:pos x="14" y="54"/>
                    </a:cxn>
                    <a:cxn ang="0">
                      <a:pos x="31" y="39"/>
                    </a:cxn>
                  </a:cxnLst>
                  <a:rect l="0" t="0" r="r" b="b"/>
                  <a:pathLst>
                    <a:path w="395" h="128">
                      <a:moveTo>
                        <a:pt x="43" y="34"/>
                      </a:moveTo>
                      <a:lnTo>
                        <a:pt x="47" y="31"/>
                      </a:lnTo>
                      <a:lnTo>
                        <a:pt x="53" y="30"/>
                      </a:lnTo>
                      <a:lnTo>
                        <a:pt x="58" y="29"/>
                      </a:lnTo>
                      <a:lnTo>
                        <a:pt x="63" y="28"/>
                      </a:lnTo>
                      <a:lnTo>
                        <a:pt x="68" y="27"/>
                      </a:lnTo>
                      <a:lnTo>
                        <a:pt x="74" y="27"/>
                      </a:lnTo>
                      <a:lnTo>
                        <a:pt x="78" y="27"/>
                      </a:lnTo>
                      <a:lnTo>
                        <a:pt x="83" y="27"/>
                      </a:lnTo>
                      <a:lnTo>
                        <a:pt x="88" y="22"/>
                      </a:lnTo>
                      <a:lnTo>
                        <a:pt x="93" y="17"/>
                      </a:lnTo>
                      <a:lnTo>
                        <a:pt x="100" y="14"/>
                      </a:lnTo>
                      <a:lnTo>
                        <a:pt x="108" y="11"/>
                      </a:lnTo>
                      <a:lnTo>
                        <a:pt x="116" y="8"/>
                      </a:lnTo>
                      <a:lnTo>
                        <a:pt x="124" y="7"/>
                      </a:lnTo>
                      <a:lnTo>
                        <a:pt x="135" y="7"/>
                      </a:lnTo>
                      <a:lnTo>
                        <a:pt x="144" y="7"/>
                      </a:lnTo>
                      <a:lnTo>
                        <a:pt x="149" y="7"/>
                      </a:lnTo>
                      <a:lnTo>
                        <a:pt x="152" y="8"/>
                      </a:lnTo>
                      <a:lnTo>
                        <a:pt x="157" y="9"/>
                      </a:lnTo>
                      <a:lnTo>
                        <a:pt x="160" y="11"/>
                      </a:lnTo>
                      <a:lnTo>
                        <a:pt x="166" y="8"/>
                      </a:lnTo>
                      <a:lnTo>
                        <a:pt x="173" y="5"/>
                      </a:lnTo>
                      <a:lnTo>
                        <a:pt x="179" y="4"/>
                      </a:lnTo>
                      <a:lnTo>
                        <a:pt x="187" y="1"/>
                      </a:lnTo>
                      <a:lnTo>
                        <a:pt x="194" y="0"/>
                      </a:lnTo>
                      <a:lnTo>
                        <a:pt x="202" y="0"/>
                      </a:lnTo>
                      <a:lnTo>
                        <a:pt x="209" y="0"/>
                      </a:lnTo>
                      <a:lnTo>
                        <a:pt x="217" y="0"/>
                      </a:lnTo>
                      <a:lnTo>
                        <a:pt x="228" y="1"/>
                      </a:lnTo>
                      <a:lnTo>
                        <a:pt x="238" y="4"/>
                      </a:lnTo>
                      <a:lnTo>
                        <a:pt x="249" y="7"/>
                      </a:lnTo>
                      <a:lnTo>
                        <a:pt x="258" y="12"/>
                      </a:lnTo>
                      <a:lnTo>
                        <a:pt x="266" y="16"/>
                      </a:lnTo>
                      <a:lnTo>
                        <a:pt x="273" y="21"/>
                      </a:lnTo>
                      <a:lnTo>
                        <a:pt x="280" y="28"/>
                      </a:lnTo>
                      <a:lnTo>
                        <a:pt x="285" y="34"/>
                      </a:lnTo>
                      <a:lnTo>
                        <a:pt x="293" y="32"/>
                      </a:lnTo>
                      <a:lnTo>
                        <a:pt x="301" y="32"/>
                      </a:lnTo>
                      <a:lnTo>
                        <a:pt x="309" y="32"/>
                      </a:lnTo>
                      <a:lnTo>
                        <a:pt x="317" y="32"/>
                      </a:lnTo>
                      <a:lnTo>
                        <a:pt x="333" y="35"/>
                      </a:lnTo>
                      <a:lnTo>
                        <a:pt x="348" y="39"/>
                      </a:lnTo>
                      <a:lnTo>
                        <a:pt x="362" y="45"/>
                      </a:lnTo>
                      <a:lnTo>
                        <a:pt x="373" y="52"/>
                      </a:lnTo>
                      <a:lnTo>
                        <a:pt x="384" y="60"/>
                      </a:lnTo>
                      <a:lnTo>
                        <a:pt x="391" y="68"/>
                      </a:lnTo>
                      <a:lnTo>
                        <a:pt x="394" y="77"/>
                      </a:lnTo>
                      <a:lnTo>
                        <a:pt x="395" y="87"/>
                      </a:lnTo>
                      <a:lnTo>
                        <a:pt x="393" y="96"/>
                      </a:lnTo>
                      <a:lnTo>
                        <a:pt x="387" y="105"/>
                      </a:lnTo>
                      <a:lnTo>
                        <a:pt x="379" y="112"/>
                      </a:lnTo>
                      <a:lnTo>
                        <a:pt x="367" y="119"/>
                      </a:lnTo>
                      <a:lnTo>
                        <a:pt x="355" y="123"/>
                      </a:lnTo>
                      <a:lnTo>
                        <a:pt x="341" y="126"/>
                      </a:lnTo>
                      <a:lnTo>
                        <a:pt x="325" y="128"/>
                      </a:lnTo>
                      <a:lnTo>
                        <a:pt x="309" y="127"/>
                      </a:lnTo>
                      <a:lnTo>
                        <a:pt x="301" y="126"/>
                      </a:lnTo>
                      <a:lnTo>
                        <a:pt x="293" y="125"/>
                      </a:lnTo>
                      <a:lnTo>
                        <a:pt x="286" y="123"/>
                      </a:lnTo>
                      <a:lnTo>
                        <a:pt x="278" y="121"/>
                      </a:lnTo>
                      <a:lnTo>
                        <a:pt x="271" y="119"/>
                      </a:lnTo>
                      <a:lnTo>
                        <a:pt x="265" y="116"/>
                      </a:lnTo>
                      <a:lnTo>
                        <a:pt x="259" y="113"/>
                      </a:lnTo>
                      <a:lnTo>
                        <a:pt x="253" y="110"/>
                      </a:lnTo>
                      <a:lnTo>
                        <a:pt x="249" y="111"/>
                      </a:lnTo>
                      <a:lnTo>
                        <a:pt x="243" y="113"/>
                      </a:lnTo>
                      <a:lnTo>
                        <a:pt x="238" y="114"/>
                      </a:lnTo>
                      <a:lnTo>
                        <a:pt x="232" y="114"/>
                      </a:lnTo>
                      <a:lnTo>
                        <a:pt x="226" y="115"/>
                      </a:lnTo>
                      <a:lnTo>
                        <a:pt x="219" y="115"/>
                      </a:lnTo>
                      <a:lnTo>
                        <a:pt x="212" y="115"/>
                      </a:lnTo>
                      <a:lnTo>
                        <a:pt x="205" y="114"/>
                      </a:lnTo>
                      <a:lnTo>
                        <a:pt x="196" y="113"/>
                      </a:lnTo>
                      <a:lnTo>
                        <a:pt x="188" y="112"/>
                      </a:lnTo>
                      <a:lnTo>
                        <a:pt x="180" y="111"/>
                      </a:lnTo>
                      <a:lnTo>
                        <a:pt x="173" y="108"/>
                      </a:lnTo>
                      <a:lnTo>
                        <a:pt x="167" y="106"/>
                      </a:lnTo>
                      <a:lnTo>
                        <a:pt x="161" y="104"/>
                      </a:lnTo>
                      <a:lnTo>
                        <a:pt x="156" y="100"/>
                      </a:lnTo>
                      <a:lnTo>
                        <a:pt x="152" y="97"/>
                      </a:lnTo>
                      <a:lnTo>
                        <a:pt x="147" y="98"/>
                      </a:lnTo>
                      <a:lnTo>
                        <a:pt x="144" y="98"/>
                      </a:lnTo>
                      <a:lnTo>
                        <a:pt x="141" y="98"/>
                      </a:lnTo>
                      <a:lnTo>
                        <a:pt x="136" y="97"/>
                      </a:lnTo>
                      <a:lnTo>
                        <a:pt x="128" y="96"/>
                      </a:lnTo>
                      <a:lnTo>
                        <a:pt x="120" y="95"/>
                      </a:lnTo>
                      <a:lnTo>
                        <a:pt x="112" y="92"/>
                      </a:lnTo>
                      <a:lnTo>
                        <a:pt x="105" y="89"/>
                      </a:lnTo>
                      <a:lnTo>
                        <a:pt x="99" y="95"/>
                      </a:lnTo>
                      <a:lnTo>
                        <a:pt x="92" y="100"/>
                      </a:lnTo>
                      <a:lnTo>
                        <a:pt x="84" y="105"/>
                      </a:lnTo>
                      <a:lnTo>
                        <a:pt x="75" y="110"/>
                      </a:lnTo>
                      <a:lnTo>
                        <a:pt x="63" y="114"/>
                      </a:lnTo>
                      <a:lnTo>
                        <a:pt x="52" y="116"/>
                      </a:lnTo>
                      <a:lnTo>
                        <a:pt x="40" y="116"/>
                      </a:lnTo>
                      <a:lnTo>
                        <a:pt x="30" y="116"/>
                      </a:lnTo>
                      <a:lnTo>
                        <a:pt x="21" y="113"/>
                      </a:lnTo>
                      <a:lnTo>
                        <a:pt x="13" y="110"/>
                      </a:lnTo>
                      <a:lnTo>
                        <a:pt x="7" y="103"/>
                      </a:lnTo>
                      <a:lnTo>
                        <a:pt x="2" y="96"/>
                      </a:lnTo>
                      <a:lnTo>
                        <a:pt x="0" y="88"/>
                      </a:lnTo>
                      <a:lnTo>
                        <a:pt x="0" y="80"/>
                      </a:lnTo>
                      <a:lnTo>
                        <a:pt x="2" y="70"/>
                      </a:lnTo>
                      <a:lnTo>
                        <a:pt x="7" y="62"/>
                      </a:lnTo>
                      <a:lnTo>
                        <a:pt x="14" y="54"/>
                      </a:lnTo>
                      <a:lnTo>
                        <a:pt x="22" y="46"/>
                      </a:lnTo>
                      <a:lnTo>
                        <a:pt x="31" y="39"/>
                      </a:lnTo>
                      <a:lnTo>
                        <a:pt x="43"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2" name="Freeform 38"/>
                <p:cNvSpPr>
                  <a:spLocks/>
                </p:cNvSpPr>
                <p:nvPr/>
              </p:nvSpPr>
              <p:spPr bwMode="auto">
                <a:xfrm>
                  <a:off x="4293" y="3553"/>
                  <a:ext cx="258" cy="77"/>
                </a:xfrm>
                <a:custGeom>
                  <a:avLst/>
                  <a:gdLst/>
                  <a:ahLst/>
                  <a:cxnLst>
                    <a:cxn ang="0">
                      <a:pos x="233" y="0"/>
                    </a:cxn>
                    <a:cxn ang="0">
                      <a:pos x="517" y="99"/>
                    </a:cxn>
                    <a:cxn ang="0">
                      <a:pos x="164" y="156"/>
                    </a:cxn>
                    <a:cxn ang="0">
                      <a:pos x="0" y="31"/>
                    </a:cxn>
                    <a:cxn ang="0">
                      <a:pos x="233" y="0"/>
                    </a:cxn>
                  </a:cxnLst>
                  <a:rect l="0" t="0" r="r" b="b"/>
                  <a:pathLst>
                    <a:path w="517" h="156">
                      <a:moveTo>
                        <a:pt x="233" y="0"/>
                      </a:moveTo>
                      <a:lnTo>
                        <a:pt x="517" y="99"/>
                      </a:lnTo>
                      <a:lnTo>
                        <a:pt x="164" y="156"/>
                      </a:lnTo>
                      <a:lnTo>
                        <a:pt x="0" y="31"/>
                      </a:lnTo>
                      <a:lnTo>
                        <a:pt x="23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3" name="Freeform 39"/>
                <p:cNvSpPr>
                  <a:spLocks/>
                </p:cNvSpPr>
                <p:nvPr/>
              </p:nvSpPr>
              <p:spPr bwMode="auto">
                <a:xfrm>
                  <a:off x="4315" y="3562"/>
                  <a:ext cx="204" cy="58"/>
                </a:xfrm>
                <a:custGeom>
                  <a:avLst/>
                  <a:gdLst/>
                  <a:ahLst/>
                  <a:cxnLst>
                    <a:cxn ang="0">
                      <a:pos x="188" y="0"/>
                    </a:cxn>
                    <a:cxn ang="0">
                      <a:pos x="408" y="74"/>
                    </a:cxn>
                    <a:cxn ang="0">
                      <a:pos x="126" y="116"/>
                    </a:cxn>
                    <a:cxn ang="0">
                      <a:pos x="0" y="26"/>
                    </a:cxn>
                    <a:cxn ang="0">
                      <a:pos x="188" y="0"/>
                    </a:cxn>
                  </a:cxnLst>
                  <a:rect l="0" t="0" r="r" b="b"/>
                  <a:pathLst>
                    <a:path w="408" h="116">
                      <a:moveTo>
                        <a:pt x="188" y="0"/>
                      </a:moveTo>
                      <a:lnTo>
                        <a:pt x="408" y="74"/>
                      </a:lnTo>
                      <a:lnTo>
                        <a:pt x="126" y="116"/>
                      </a:lnTo>
                      <a:lnTo>
                        <a:pt x="0" y="26"/>
                      </a:lnTo>
                      <a:lnTo>
                        <a:pt x="188" y="0"/>
                      </a:lnTo>
                      <a:close/>
                    </a:path>
                  </a:pathLst>
                </a:custGeom>
                <a:solidFill>
                  <a:srgbClr val="D6F9FC"/>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4" name="Freeform 40"/>
                <p:cNvSpPr>
                  <a:spLocks/>
                </p:cNvSpPr>
                <p:nvPr/>
              </p:nvSpPr>
              <p:spPr bwMode="auto">
                <a:xfrm>
                  <a:off x="4008" y="3342"/>
                  <a:ext cx="421" cy="253"/>
                </a:xfrm>
                <a:custGeom>
                  <a:avLst/>
                  <a:gdLst/>
                  <a:ahLst/>
                  <a:cxnLst>
                    <a:cxn ang="0">
                      <a:pos x="64" y="77"/>
                    </a:cxn>
                    <a:cxn ang="0">
                      <a:pos x="86" y="53"/>
                    </a:cxn>
                    <a:cxn ang="0">
                      <a:pos x="112" y="34"/>
                    </a:cxn>
                    <a:cxn ang="0">
                      <a:pos x="140" y="21"/>
                    </a:cxn>
                    <a:cxn ang="0">
                      <a:pos x="155" y="15"/>
                    </a:cxn>
                    <a:cxn ang="0">
                      <a:pos x="173" y="11"/>
                    </a:cxn>
                    <a:cxn ang="0">
                      <a:pos x="199" y="6"/>
                    </a:cxn>
                    <a:cxn ang="0">
                      <a:pos x="219" y="1"/>
                    </a:cxn>
                    <a:cxn ang="0">
                      <a:pos x="227" y="0"/>
                    </a:cxn>
                    <a:cxn ang="0">
                      <a:pos x="247" y="0"/>
                    </a:cxn>
                    <a:cxn ang="0">
                      <a:pos x="280" y="0"/>
                    </a:cxn>
                    <a:cxn ang="0">
                      <a:pos x="322" y="0"/>
                    </a:cxn>
                    <a:cxn ang="0">
                      <a:pos x="366" y="0"/>
                    </a:cxn>
                    <a:cxn ang="0">
                      <a:pos x="408" y="0"/>
                    </a:cxn>
                    <a:cxn ang="0">
                      <a:pos x="442" y="0"/>
                    </a:cxn>
                    <a:cxn ang="0">
                      <a:pos x="461" y="0"/>
                    </a:cxn>
                    <a:cxn ang="0">
                      <a:pos x="469" y="0"/>
                    </a:cxn>
                    <a:cxn ang="0">
                      <a:pos x="490" y="3"/>
                    </a:cxn>
                    <a:cxn ang="0">
                      <a:pos x="519" y="9"/>
                    </a:cxn>
                    <a:cxn ang="0">
                      <a:pos x="546" y="18"/>
                    </a:cxn>
                    <a:cxn ang="0">
                      <a:pos x="569" y="30"/>
                    </a:cxn>
                    <a:cxn ang="0">
                      <a:pos x="588" y="45"/>
                    </a:cxn>
                    <a:cxn ang="0">
                      <a:pos x="604" y="59"/>
                    </a:cxn>
                    <a:cxn ang="0">
                      <a:pos x="613" y="68"/>
                    </a:cxn>
                    <a:cxn ang="0">
                      <a:pos x="629" y="90"/>
                    </a:cxn>
                    <a:cxn ang="0">
                      <a:pos x="670" y="154"/>
                    </a:cxn>
                    <a:cxn ang="0">
                      <a:pos x="713" y="236"/>
                    </a:cxn>
                    <a:cxn ang="0">
                      <a:pos x="750" y="318"/>
                    </a:cxn>
                    <a:cxn ang="0">
                      <a:pos x="844" y="453"/>
                    </a:cxn>
                    <a:cxn ang="0">
                      <a:pos x="734" y="464"/>
                    </a:cxn>
                    <a:cxn ang="0">
                      <a:pos x="732" y="483"/>
                    </a:cxn>
                    <a:cxn ang="0">
                      <a:pos x="715" y="505"/>
                    </a:cxn>
                    <a:cxn ang="0">
                      <a:pos x="703" y="504"/>
                    </a:cxn>
                    <a:cxn ang="0">
                      <a:pos x="695" y="498"/>
                    </a:cxn>
                    <a:cxn ang="0">
                      <a:pos x="688" y="465"/>
                    </a:cxn>
                    <a:cxn ang="0">
                      <a:pos x="674" y="387"/>
                    </a:cxn>
                    <a:cxn ang="0">
                      <a:pos x="657" y="384"/>
                    </a:cxn>
                    <a:cxn ang="0">
                      <a:pos x="642" y="349"/>
                    </a:cxn>
                    <a:cxn ang="0">
                      <a:pos x="610" y="293"/>
                    </a:cxn>
                    <a:cxn ang="0">
                      <a:pos x="558" y="235"/>
                    </a:cxn>
                    <a:cxn ang="0">
                      <a:pos x="546" y="382"/>
                    </a:cxn>
                    <a:cxn ang="0">
                      <a:pos x="138" y="229"/>
                    </a:cxn>
                    <a:cxn ang="0">
                      <a:pos x="124" y="280"/>
                    </a:cxn>
                    <a:cxn ang="0">
                      <a:pos x="121" y="418"/>
                    </a:cxn>
                    <a:cxn ang="0">
                      <a:pos x="7" y="426"/>
                    </a:cxn>
                    <a:cxn ang="0">
                      <a:pos x="0" y="364"/>
                    </a:cxn>
                    <a:cxn ang="0">
                      <a:pos x="3" y="263"/>
                    </a:cxn>
                    <a:cxn ang="0">
                      <a:pos x="28" y="147"/>
                    </a:cxn>
                  </a:cxnLst>
                  <a:rect l="0" t="0" r="r" b="b"/>
                  <a:pathLst>
                    <a:path w="844" h="505">
                      <a:moveTo>
                        <a:pt x="55" y="91"/>
                      </a:moveTo>
                      <a:lnTo>
                        <a:pt x="64" y="77"/>
                      </a:lnTo>
                      <a:lnTo>
                        <a:pt x="74" y="64"/>
                      </a:lnTo>
                      <a:lnTo>
                        <a:pt x="86" y="53"/>
                      </a:lnTo>
                      <a:lnTo>
                        <a:pt x="98" y="42"/>
                      </a:lnTo>
                      <a:lnTo>
                        <a:pt x="112" y="34"/>
                      </a:lnTo>
                      <a:lnTo>
                        <a:pt x="126" y="26"/>
                      </a:lnTo>
                      <a:lnTo>
                        <a:pt x="140" y="21"/>
                      </a:lnTo>
                      <a:lnTo>
                        <a:pt x="152" y="16"/>
                      </a:lnTo>
                      <a:lnTo>
                        <a:pt x="155" y="15"/>
                      </a:lnTo>
                      <a:lnTo>
                        <a:pt x="163" y="14"/>
                      </a:lnTo>
                      <a:lnTo>
                        <a:pt x="173" y="11"/>
                      </a:lnTo>
                      <a:lnTo>
                        <a:pt x="186" y="8"/>
                      </a:lnTo>
                      <a:lnTo>
                        <a:pt x="199" y="6"/>
                      </a:lnTo>
                      <a:lnTo>
                        <a:pt x="210" y="3"/>
                      </a:lnTo>
                      <a:lnTo>
                        <a:pt x="219" y="1"/>
                      </a:lnTo>
                      <a:lnTo>
                        <a:pt x="225" y="0"/>
                      </a:lnTo>
                      <a:lnTo>
                        <a:pt x="227" y="0"/>
                      </a:lnTo>
                      <a:lnTo>
                        <a:pt x="235" y="0"/>
                      </a:lnTo>
                      <a:lnTo>
                        <a:pt x="247" y="0"/>
                      </a:lnTo>
                      <a:lnTo>
                        <a:pt x="262" y="0"/>
                      </a:lnTo>
                      <a:lnTo>
                        <a:pt x="280" y="0"/>
                      </a:lnTo>
                      <a:lnTo>
                        <a:pt x="300" y="0"/>
                      </a:lnTo>
                      <a:lnTo>
                        <a:pt x="322" y="0"/>
                      </a:lnTo>
                      <a:lnTo>
                        <a:pt x="344" y="0"/>
                      </a:lnTo>
                      <a:lnTo>
                        <a:pt x="366" y="0"/>
                      </a:lnTo>
                      <a:lnTo>
                        <a:pt x="387" y="0"/>
                      </a:lnTo>
                      <a:lnTo>
                        <a:pt x="408" y="0"/>
                      </a:lnTo>
                      <a:lnTo>
                        <a:pt x="425" y="0"/>
                      </a:lnTo>
                      <a:lnTo>
                        <a:pt x="442" y="0"/>
                      </a:lnTo>
                      <a:lnTo>
                        <a:pt x="453" y="0"/>
                      </a:lnTo>
                      <a:lnTo>
                        <a:pt x="461" y="0"/>
                      </a:lnTo>
                      <a:lnTo>
                        <a:pt x="463" y="0"/>
                      </a:lnTo>
                      <a:lnTo>
                        <a:pt x="469" y="0"/>
                      </a:lnTo>
                      <a:lnTo>
                        <a:pt x="478" y="1"/>
                      </a:lnTo>
                      <a:lnTo>
                        <a:pt x="490" y="3"/>
                      </a:lnTo>
                      <a:lnTo>
                        <a:pt x="504" y="6"/>
                      </a:lnTo>
                      <a:lnTo>
                        <a:pt x="519" y="9"/>
                      </a:lnTo>
                      <a:lnTo>
                        <a:pt x="533" y="14"/>
                      </a:lnTo>
                      <a:lnTo>
                        <a:pt x="546" y="18"/>
                      </a:lnTo>
                      <a:lnTo>
                        <a:pt x="559" y="24"/>
                      </a:lnTo>
                      <a:lnTo>
                        <a:pt x="569" y="30"/>
                      </a:lnTo>
                      <a:lnTo>
                        <a:pt x="579" y="37"/>
                      </a:lnTo>
                      <a:lnTo>
                        <a:pt x="588" y="45"/>
                      </a:lnTo>
                      <a:lnTo>
                        <a:pt x="597" y="52"/>
                      </a:lnTo>
                      <a:lnTo>
                        <a:pt x="604" y="59"/>
                      </a:lnTo>
                      <a:lnTo>
                        <a:pt x="610" y="64"/>
                      </a:lnTo>
                      <a:lnTo>
                        <a:pt x="613" y="68"/>
                      </a:lnTo>
                      <a:lnTo>
                        <a:pt x="614" y="69"/>
                      </a:lnTo>
                      <a:lnTo>
                        <a:pt x="629" y="90"/>
                      </a:lnTo>
                      <a:lnTo>
                        <a:pt x="648" y="120"/>
                      </a:lnTo>
                      <a:lnTo>
                        <a:pt x="670" y="154"/>
                      </a:lnTo>
                      <a:lnTo>
                        <a:pt x="692" y="193"/>
                      </a:lnTo>
                      <a:lnTo>
                        <a:pt x="713" y="236"/>
                      </a:lnTo>
                      <a:lnTo>
                        <a:pt x="734" y="277"/>
                      </a:lnTo>
                      <a:lnTo>
                        <a:pt x="750" y="318"/>
                      </a:lnTo>
                      <a:lnTo>
                        <a:pt x="763" y="353"/>
                      </a:lnTo>
                      <a:lnTo>
                        <a:pt x="844" y="453"/>
                      </a:lnTo>
                      <a:lnTo>
                        <a:pt x="777" y="501"/>
                      </a:lnTo>
                      <a:lnTo>
                        <a:pt x="734" y="464"/>
                      </a:lnTo>
                      <a:lnTo>
                        <a:pt x="734" y="469"/>
                      </a:lnTo>
                      <a:lnTo>
                        <a:pt x="732" y="483"/>
                      </a:lnTo>
                      <a:lnTo>
                        <a:pt x="725" y="498"/>
                      </a:lnTo>
                      <a:lnTo>
                        <a:pt x="715" y="505"/>
                      </a:lnTo>
                      <a:lnTo>
                        <a:pt x="709" y="505"/>
                      </a:lnTo>
                      <a:lnTo>
                        <a:pt x="703" y="504"/>
                      </a:lnTo>
                      <a:lnTo>
                        <a:pt x="697" y="502"/>
                      </a:lnTo>
                      <a:lnTo>
                        <a:pt x="695" y="498"/>
                      </a:lnTo>
                      <a:lnTo>
                        <a:pt x="693" y="489"/>
                      </a:lnTo>
                      <a:lnTo>
                        <a:pt x="688" y="465"/>
                      </a:lnTo>
                      <a:lnTo>
                        <a:pt x="682" y="429"/>
                      </a:lnTo>
                      <a:lnTo>
                        <a:pt x="674" y="387"/>
                      </a:lnTo>
                      <a:lnTo>
                        <a:pt x="659" y="390"/>
                      </a:lnTo>
                      <a:lnTo>
                        <a:pt x="657" y="384"/>
                      </a:lnTo>
                      <a:lnTo>
                        <a:pt x="652" y="371"/>
                      </a:lnTo>
                      <a:lnTo>
                        <a:pt x="642" y="349"/>
                      </a:lnTo>
                      <a:lnTo>
                        <a:pt x="628" y="322"/>
                      </a:lnTo>
                      <a:lnTo>
                        <a:pt x="610" y="293"/>
                      </a:lnTo>
                      <a:lnTo>
                        <a:pt x="587" y="262"/>
                      </a:lnTo>
                      <a:lnTo>
                        <a:pt x="558" y="235"/>
                      </a:lnTo>
                      <a:lnTo>
                        <a:pt x="525" y="209"/>
                      </a:lnTo>
                      <a:lnTo>
                        <a:pt x="546" y="382"/>
                      </a:lnTo>
                      <a:lnTo>
                        <a:pt x="142" y="417"/>
                      </a:lnTo>
                      <a:lnTo>
                        <a:pt x="138" y="229"/>
                      </a:lnTo>
                      <a:lnTo>
                        <a:pt x="133" y="242"/>
                      </a:lnTo>
                      <a:lnTo>
                        <a:pt x="124" y="280"/>
                      </a:lnTo>
                      <a:lnTo>
                        <a:pt x="118" y="339"/>
                      </a:lnTo>
                      <a:lnTo>
                        <a:pt x="121" y="418"/>
                      </a:lnTo>
                      <a:lnTo>
                        <a:pt x="9" y="435"/>
                      </a:lnTo>
                      <a:lnTo>
                        <a:pt x="7" y="426"/>
                      </a:lnTo>
                      <a:lnTo>
                        <a:pt x="4" y="402"/>
                      </a:lnTo>
                      <a:lnTo>
                        <a:pt x="0" y="364"/>
                      </a:lnTo>
                      <a:lnTo>
                        <a:pt x="0" y="316"/>
                      </a:lnTo>
                      <a:lnTo>
                        <a:pt x="3" y="263"/>
                      </a:lnTo>
                      <a:lnTo>
                        <a:pt x="12" y="205"/>
                      </a:lnTo>
                      <a:lnTo>
                        <a:pt x="28" y="147"/>
                      </a:lnTo>
                      <a:lnTo>
                        <a:pt x="55"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5" name="Freeform 41"/>
                <p:cNvSpPr>
                  <a:spLocks/>
                </p:cNvSpPr>
                <p:nvPr/>
              </p:nvSpPr>
              <p:spPr bwMode="auto">
                <a:xfrm>
                  <a:off x="4353" y="3527"/>
                  <a:ext cx="62" cy="56"/>
                </a:xfrm>
                <a:custGeom>
                  <a:avLst/>
                  <a:gdLst/>
                  <a:ahLst/>
                  <a:cxnLst>
                    <a:cxn ang="0">
                      <a:pos x="0" y="13"/>
                    </a:cxn>
                    <a:cxn ang="0">
                      <a:pos x="3" y="38"/>
                    </a:cxn>
                    <a:cxn ang="0">
                      <a:pos x="10" y="72"/>
                    </a:cxn>
                    <a:cxn ang="0">
                      <a:pos x="16" y="100"/>
                    </a:cxn>
                    <a:cxn ang="0">
                      <a:pos x="22" y="112"/>
                    </a:cxn>
                    <a:cxn ang="0">
                      <a:pos x="28" y="105"/>
                    </a:cxn>
                    <a:cxn ang="0">
                      <a:pos x="31" y="88"/>
                    </a:cxn>
                    <a:cxn ang="0">
                      <a:pos x="34" y="71"/>
                    </a:cxn>
                    <a:cxn ang="0">
                      <a:pos x="35" y="63"/>
                    </a:cxn>
                    <a:cxn ang="0">
                      <a:pos x="88" y="104"/>
                    </a:cxn>
                    <a:cxn ang="0">
                      <a:pos x="126" y="76"/>
                    </a:cxn>
                    <a:cxn ang="0">
                      <a:pos x="61" y="0"/>
                    </a:cxn>
                    <a:cxn ang="0">
                      <a:pos x="0" y="13"/>
                    </a:cxn>
                  </a:cxnLst>
                  <a:rect l="0" t="0" r="r" b="b"/>
                  <a:pathLst>
                    <a:path w="126" h="112">
                      <a:moveTo>
                        <a:pt x="0" y="13"/>
                      </a:moveTo>
                      <a:lnTo>
                        <a:pt x="3" y="38"/>
                      </a:lnTo>
                      <a:lnTo>
                        <a:pt x="10" y="72"/>
                      </a:lnTo>
                      <a:lnTo>
                        <a:pt x="16" y="100"/>
                      </a:lnTo>
                      <a:lnTo>
                        <a:pt x="22" y="112"/>
                      </a:lnTo>
                      <a:lnTo>
                        <a:pt x="28" y="105"/>
                      </a:lnTo>
                      <a:lnTo>
                        <a:pt x="31" y="88"/>
                      </a:lnTo>
                      <a:lnTo>
                        <a:pt x="34" y="71"/>
                      </a:lnTo>
                      <a:lnTo>
                        <a:pt x="35" y="63"/>
                      </a:lnTo>
                      <a:lnTo>
                        <a:pt x="88" y="104"/>
                      </a:lnTo>
                      <a:lnTo>
                        <a:pt x="126" y="76"/>
                      </a:lnTo>
                      <a:lnTo>
                        <a:pt x="61" y="0"/>
                      </a:lnTo>
                      <a:lnTo>
                        <a:pt x="0" y="1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6" name="Freeform 42"/>
                <p:cNvSpPr>
                  <a:spLocks/>
                </p:cNvSpPr>
                <p:nvPr/>
              </p:nvSpPr>
              <p:spPr bwMode="auto">
                <a:xfrm>
                  <a:off x="4019" y="3355"/>
                  <a:ext cx="358" cy="198"/>
                </a:xfrm>
                <a:custGeom>
                  <a:avLst/>
                  <a:gdLst/>
                  <a:ahLst/>
                  <a:cxnLst>
                    <a:cxn ang="0">
                      <a:pos x="533" y="22"/>
                    </a:cxn>
                    <a:cxn ang="0">
                      <a:pos x="515" y="14"/>
                    </a:cxn>
                    <a:cxn ang="0">
                      <a:pos x="493" y="7"/>
                    </a:cxn>
                    <a:cxn ang="0">
                      <a:pos x="472" y="3"/>
                    </a:cxn>
                    <a:cxn ang="0">
                      <a:pos x="404" y="0"/>
                    </a:cxn>
                    <a:cxn ang="0">
                      <a:pos x="231" y="0"/>
                    </a:cxn>
                    <a:cxn ang="0">
                      <a:pos x="163" y="4"/>
                    </a:cxn>
                    <a:cxn ang="0">
                      <a:pos x="129" y="14"/>
                    </a:cxn>
                    <a:cxn ang="0">
                      <a:pos x="97" y="29"/>
                    </a:cxn>
                    <a:cxn ang="0">
                      <a:pos x="71" y="51"/>
                    </a:cxn>
                    <a:cxn ang="0">
                      <a:pos x="30" y="116"/>
                    </a:cxn>
                    <a:cxn ang="0">
                      <a:pos x="4" y="227"/>
                    </a:cxn>
                    <a:cxn ang="0">
                      <a:pos x="2" y="326"/>
                    </a:cxn>
                    <a:cxn ang="0">
                      <a:pos x="10" y="387"/>
                    </a:cxn>
                    <a:cxn ang="0">
                      <a:pos x="75" y="386"/>
                    </a:cxn>
                    <a:cxn ang="0">
                      <a:pos x="81" y="258"/>
                    </a:cxn>
                    <a:cxn ang="0">
                      <a:pos x="102" y="190"/>
                    </a:cxn>
                    <a:cxn ang="0">
                      <a:pos x="123" y="165"/>
                    </a:cxn>
                    <a:cxn ang="0">
                      <a:pos x="133" y="160"/>
                    </a:cxn>
                    <a:cxn ang="0">
                      <a:pos x="146" y="379"/>
                    </a:cxn>
                    <a:cxn ang="0">
                      <a:pos x="179" y="375"/>
                    </a:cxn>
                    <a:cxn ang="0">
                      <a:pos x="233" y="370"/>
                    </a:cxn>
                    <a:cxn ang="0">
                      <a:pos x="295" y="364"/>
                    </a:cxn>
                    <a:cxn ang="0">
                      <a:pos x="353" y="359"/>
                    </a:cxn>
                    <a:cxn ang="0">
                      <a:pos x="413" y="355"/>
                    </a:cxn>
                    <a:cxn ang="0">
                      <a:pos x="463" y="350"/>
                    </a:cxn>
                    <a:cxn ang="0">
                      <a:pos x="496" y="348"/>
                    </a:cxn>
                    <a:cxn ang="0">
                      <a:pos x="481" y="153"/>
                    </a:cxn>
                    <a:cxn ang="0">
                      <a:pos x="499" y="160"/>
                    </a:cxn>
                    <a:cxn ang="0">
                      <a:pos x="545" y="188"/>
                    </a:cxn>
                    <a:cxn ang="0">
                      <a:pos x="599" y="243"/>
                    </a:cxn>
                    <a:cxn ang="0">
                      <a:pos x="645" y="337"/>
                    </a:cxn>
                    <a:cxn ang="0">
                      <a:pos x="686" y="245"/>
                    </a:cxn>
                    <a:cxn ang="0">
                      <a:pos x="625" y="129"/>
                    </a:cxn>
                    <a:cxn ang="0">
                      <a:pos x="573" y="60"/>
                    </a:cxn>
                    <a:cxn ang="0">
                      <a:pos x="543" y="29"/>
                    </a:cxn>
                  </a:cxnLst>
                  <a:rect l="0" t="0" r="r" b="b"/>
                  <a:pathLst>
                    <a:path w="717" h="396">
                      <a:moveTo>
                        <a:pt x="538" y="26"/>
                      </a:moveTo>
                      <a:lnTo>
                        <a:pt x="533" y="22"/>
                      </a:lnTo>
                      <a:lnTo>
                        <a:pt x="526" y="17"/>
                      </a:lnTo>
                      <a:lnTo>
                        <a:pt x="515" y="14"/>
                      </a:lnTo>
                      <a:lnTo>
                        <a:pt x="505" y="11"/>
                      </a:lnTo>
                      <a:lnTo>
                        <a:pt x="493" y="7"/>
                      </a:lnTo>
                      <a:lnTo>
                        <a:pt x="482" y="5"/>
                      </a:lnTo>
                      <a:lnTo>
                        <a:pt x="472" y="3"/>
                      </a:lnTo>
                      <a:lnTo>
                        <a:pt x="462" y="0"/>
                      </a:lnTo>
                      <a:lnTo>
                        <a:pt x="404" y="0"/>
                      </a:lnTo>
                      <a:lnTo>
                        <a:pt x="334" y="187"/>
                      </a:lnTo>
                      <a:lnTo>
                        <a:pt x="231" y="0"/>
                      </a:lnTo>
                      <a:lnTo>
                        <a:pt x="179" y="0"/>
                      </a:lnTo>
                      <a:lnTo>
                        <a:pt x="163" y="4"/>
                      </a:lnTo>
                      <a:lnTo>
                        <a:pt x="146" y="8"/>
                      </a:lnTo>
                      <a:lnTo>
                        <a:pt x="129" y="14"/>
                      </a:lnTo>
                      <a:lnTo>
                        <a:pt x="113" y="20"/>
                      </a:lnTo>
                      <a:lnTo>
                        <a:pt x="97" y="29"/>
                      </a:lnTo>
                      <a:lnTo>
                        <a:pt x="83" y="38"/>
                      </a:lnTo>
                      <a:lnTo>
                        <a:pt x="71" y="51"/>
                      </a:lnTo>
                      <a:lnTo>
                        <a:pt x="59" y="65"/>
                      </a:lnTo>
                      <a:lnTo>
                        <a:pt x="30" y="116"/>
                      </a:lnTo>
                      <a:lnTo>
                        <a:pt x="13" y="172"/>
                      </a:lnTo>
                      <a:lnTo>
                        <a:pt x="4" y="227"/>
                      </a:lnTo>
                      <a:lnTo>
                        <a:pt x="0" y="280"/>
                      </a:lnTo>
                      <a:lnTo>
                        <a:pt x="2" y="326"/>
                      </a:lnTo>
                      <a:lnTo>
                        <a:pt x="5" y="363"/>
                      </a:lnTo>
                      <a:lnTo>
                        <a:pt x="10" y="387"/>
                      </a:lnTo>
                      <a:lnTo>
                        <a:pt x="11" y="396"/>
                      </a:lnTo>
                      <a:lnTo>
                        <a:pt x="75" y="386"/>
                      </a:lnTo>
                      <a:lnTo>
                        <a:pt x="75" y="313"/>
                      </a:lnTo>
                      <a:lnTo>
                        <a:pt x="81" y="258"/>
                      </a:lnTo>
                      <a:lnTo>
                        <a:pt x="90" y="218"/>
                      </a:lnTo>
                      <a:lnTo>
                        <a:pt x="102" y="190"/>
                      </a:lnTo>
                      <a:lnTo>
                        <a:pt x="113" y="174"/>
                      </a:lnTo>
                      <a:lnTo>
                        <a:pt x="123" y="165"/>
                      </a:lnTo>
                      <a:lnTo>
                        <a:pt x="131" y="161"/>
                      </a:lnTo>
                      <a:lnTo>
                        <a:pt x="133" y="160"/>
                      </a:lnTo>
                      <a:lnTo>
                        <a:pt x="141" y="379"/>
                      </a:lnTo>
                      <a:lnTo>
                        <a:pt x="146" y="379"/>
                      </a:lnTo>
                      <a:lnTo>
                        <a:pt x="159" y="377"/>
                      </a:lnTo>
                      <a:lnTo>
                        <a:pt x="179" y="375"/>
                      </a:lnTo>
                      <a:lnTo>
                        <a:pt x="204" y="373"/>
                      </a:lnTo>
                      <a:lnTo>
                        <a:pt x="233" y="370"/>
                      </a:lnTo>
                      <a:lnTo>
                        <a:pt x="264" y="367"/>
                      </a:lnTo>
                      <a:lnTo>
                        <a:pt x="295" y="364"/>
                      </a:lnTo>
                      <a:lnTo>
                        <a:pt x="324" y="362"/>
                      </a:lnTo>
                      <a:lnTo>
                        <a:pt x="353" y="359"/>
                      </a:lnTo>
                      <a:lnTo>
                        <a:pt x="383" y="357"/>
                      </a:lnTo>
                      <a:lnTo>
                        <a:pt x="413" y="355"/>
                      </a:lnTo>
                      <a:lnTo>
                        <a:pt x="440" y="352"/>
                      </a:lnTo>
                      <a:lnTo>
                        <a:pt x="463" y="350"/>
                      </a:lnTo>
                      <a:lnTo>
                        <a:pt x="483" y="349"/>
                      </a:lnTo>
                      <a:lnTo>
                        <a:pt x="496" y="348"/>
                      </a:lnTo>
                      <a:lnTo>
                        <a:pt x="500" y="348"/>
                      </a:lnTo>
                      <a:lnTo>
                        <a:pt x="481" y="153"/>
                      </a:lnTo>
                      <a:lnTo>
                        <a:pt x="485" y="154"/>
                      </a:lnTo>
                      <a:lnTo>
                        <a:pt x="499" y="160"/>
                      </a:lnTo>
                      <a:lnTo>
                        <a:pt x="520" y="171"/>
                      </a:lnTo>
                      <a:lnTo>
                        <a:pt x="545" y="188"/>
                      </a:lnTo>
                      <a:lnTo>
                        <a:pt x="572" y="211"/>
                      </a:lnTo>
                      <a:lnTo>
                        <a:pt x="599" y="243"/>
                      </a:lnTo>
                      <a:lnTo>
                        <a:pt x="625" y="286"/>
                      </a:lnTo>
                      <a:lnTo>
                        <a:pt x="645" y="337"/>
                      </a:lnTo>
                      <a:lnTo>
                        <a:pt x="717" y="324"/>
                      </a:lnTo>
                      <a:lnTo>
                        <a:pt x="686" y="245"/>
                      </a:lnTo>
                      <a:lnTo>
                        <a:pt x="655" y="181"/>
                      </a:lnTo>
                      <a:lnTo>
                        <a:pt x="625" y="129"/>
                      </a:lnTo>
                      <a:lnTo>
                        <a:pt x="597" y="90"/>
                      </a:lnTo>
                      <a:lnTo>
                        <a:pt x="573" y="60"/>
                      </a:lnTo>
                      <a:lnTo>
                        <a:pt x="554" y="40"/>
                      </a:lnTo>
                      <a:lnTo>
                        <a:pt x="543" y="29"/>
                      </a:lnTo>
                      <a:lnTo>
                        <a:pt x="538" y="26"/>
                      </a:lnTo>
                      <a:close/>
                    </a:path>
                  </a:pathLst>
                </a:custGeom>
                <a:solidFill>
                  <a:srgbClr val="597C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7" name="Freeform 43"/>
                <p:cNvSpPr>
                  <a:spLocks/>
                </p:cNvSpPr>
                <p:nvPr/>
              </p:nvSpPr>
              <p:spPr bwMode="auto">
                <a:xfrm>
                  <a:off x="4106" y="3348"/>
                  <a:ext cx="142" cy="99"/>
                </a:xfrm>
                <a:custGeom>
                  <a:avLst/>
                  <a:gdLst/>
                  <a:ahLst/>
                  <a:cxnLst>
                    <a:cxn ang="0">
                      <a:pos x="37" y="65"/>
                    </a:cxn>
                    <a:cxn ang="0">
                      <a:pos x="0" y="39"/>
                    </a:cxn>
                    <a:cxn ang="0">
                      <a:pos x="30" y="3"/>
                    </a:cxn>
                    <a:cxn ang="0">
                      <a:pos x="49" y="3"/>
                    </a:cxn>
                    <a:cxn ang="0">
                      <a:pos x="25" y="35"/>
                    </a:cxn>
                    <a:cxn ang="0">
                      <a:pos x="59" y="62"/>
                    </a:cxn>
                    <a:cxn ang="0">
                      <a:pos x="56" y="66"/>
                    </a:cxn>
                    <a:cxn ang="0">
                      <a:pos x="48" y="76"/>
                    </a:cxn>
                    <a:cxn ang="0">
                      <a:pos x="40" y="85"/>
                    </a:cxn>
                    <a:cxn ang="0">
                      <a:pos x="37" y="89"/>
                    </a:cxn>
                    <a:cxn ang="0">
                      <a:pos x="158" y="176"/>
                    </a:cxn>
                    <a:cxn ang="0">
                      <a:pos x="250" y="87"/>
                    </a:cxn>
                    <a:cxn ang="0">
                      <a:pos x="230" y="61"/>
                    </a:cxn>
                    <a:cxn ang="0">
                      <a:pos x="263" y="36"/>
                    </a:cxn>
                    <a:cxn ang="0">
                      <a:pos x="243" y="0"/>
                    </a:cxn>
                    <a:cxn ang="0">
                      <a:pos x="261" y="1"/>
                    </a:cxn>
                    <a:cxn ang="0">
                      <a:pos x="284" y="40"/>
                    </a:cxn>
                    <a:cxn ang="0">
                      <a:pos x="250" y="64"/>
                    </a:cxn>
                    <a:cxn ang="0">
                      <a:pos x="276" y="90"/>
                    </a:cxn>
                    <a:cxn ang="0">
                      <a:pos x="160" y="198"/>
                    </a:cxn>
                    <a:cxn ang="0">
                      <a:pos x="10" y="95"/>
                    </a:cxn>
                    <a:cxn ang="0">
                      <a:pos x="37" y="65"/>
                    </a:cxn>
                  </a:cxnLst>
                  <a:rect l="0" t="0" r="r" b="b"/>
                  <a:pathLst>
                    <a:path w="284" h="198">
                      <a:moveTo>
                        <a:pt x="37" y="65"/>
                      </a:moveTo>
                      <a:lnTo>
                        <a:pt x="0" y="39"/>
                      </a:lnTo>
                      <a:lnTo>
                        <a:pt x="30" y="3"/>
                      </a:lnTo>
                      <a:lnTo>
                        <a:pt x="49" y="3"/>
                      </a:lnTo>
                      <a:lnTo>
                        <a:pt x="25" y="35"/>
                      </a:lnTo>
                      <a:lnTo>
                        <a:pt x="59" y="62"/>
                      </a:lnTo>
                      <a:lnTo>
                        <a:pt x="56" y="66"/>
                      </a:lnTo>
                      <a:lnTo>
                        <a:pt x="48" y="76"/>
                      </a:lnTo>
                      <a:lnTo>
                        <a:pt x="40" y="85"/>
                      </a:lnTo>
                      <a:lnTo>
                        <a:pt x="37" y="89"/>
                      </a:lnTo>
                      <a:lnTo>
                        <a:pt x="158" y="176"/>
                      </a:lnTo>
                      <a:lnTo>
                        <a:pt x="250" y="87"/>
                      </a:lnTo>
                      <a:lnTo>
                        <a:pt x="230" y="61"/>
                      </a:lnTo>
                      <a:lnTo>
                        <a:pt x="263" y="36"/>
                      </a:lnTo>
                      <a:lnTo>
                        <a:pt x="243" y="0"/>
                      </a:lnTo>
                      <a:lnTo>
                        <a:pt x="261" y="1"/>
                      </a:lnTo>
                      <a:lnTo>
                        <a:pt x="284" y="40"/>
                      </a:lnTo>
                      <a:lnTo>
                        <a:pt x="250" y="64"/>
                      </a:lnTo>
                      <a:lnTo>
                        <a:pt x="276" y="90"/>
                      </a:lnTo>
                      <a:lnTo>
                        <a:pt x="160" y="198"/>
                      </a:lnTo>
                      <a:lnTo>
                        <a:pt x="10" y="95"/>
                      </a:lnTo>
                      <a:lnTo>
                        <a:pt x="37"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8" name="Freeform 44"/>
                <p:cNvSpPr>
                  <a:spLocks/>
                </p:cNvSpPr>
                <p:nvPr/>
              </p:nvSpPr>
              <p:spPr bwMode="auto">
                <a:xfrm>
                  <a:off x="4145" y="3353"/>
                  <a:ext cx="66" cy="76"/>
                </a:xfrm>
                <a:custGeom>
                  <a:avLst/>
                  <a:gdLst/>
                  <a:ahLst/>
                  <a:cxnLst>
                    <a:cxn ang="0">
                      <a:pos x="131" y="0"/>
                    </a:cxn>
                    <a:cxn ang="0">
                      <a:pos x="0" y="0"/>
                    </a:cxn>
                    <a:cxn ang="0">
                      <a:pos x="77" y="151"/>
                    </a:cxn>
                    <a:cxn ang="0">
                      <a:pos x="131" y="0"/>
                    </a:cxn>
                  </a:cxnLst>
                  <a:rect l="0" t="0" r="r" b="b"/>
                  <a:pathLst>
                    <a:path w="131" h="151">
                      <a:moveTo>
                        <a:pt x="131" y="0"/>
                      </a:moveTo>
                      <a:lnTo>
                        <a:pt x="0" y="0"/>
                      </a:lnTo>
                      <a:lnTo>
                        <a:pt x="77" y="151"/>
                      </a:lnTo>
                      <a:lnTo>
                        <a:pt x="13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9" name="Freeform 45"/>
                <p:cNvSpPr>
                  <a:spLocks/>
                </p:cNvSpPr>
                <p:nvPr/>
              </p:nvSpPr>
              <p:spPr bwMode="auto">
                <a:xfrm>
                  <a:off x="4164" y="3347"/>
                  <a:ext cx="31" cy="89"/>
                </a:xfrm>
                <a:custGeom>
                  <a:avLst/>
                  <a:gdLst/>
                  <a:ahLst/>
                  <a:cxnLst>
                    <a:cxn ang="0">
                      <a:pos x="38" y="178"/>
                    </a:cxn>
                    <a:cxn ang="0">
                      <a:pos x="0" y="103"/>
                    </a:cxn>
                    <a:cxn ang="0">
                      <a:pos x="21" y="38"/>
                    </a:cxn>
                    <a:cxn ang="0">
                      <a:pos x="18" y="35"/>
                    </a:cxn>
                    <a:cxn ang="0">
                      <a:pos x="15" y="31"/>
                    </a:cxn>
                    <a:cxn ang="0">
                      <a:pos x="13" y="27"/>
                    </a:cxn>
                    <a:cxn ang="0">
                      <a:pos x="12" y="21"/>
                    </a:cxn>
                    <a:cxn ang="0">
                      <a:pos x="13" y="13"/>
                    </a:cxn>
                    <a:cxn ang="0">
                      <a:pos x="18" y="6"/>
                    </a:cxn>
                    <a:cxn ang="0">
                      <a:pos x="25" y="1"/>
                    </a:cxn>
                    <a:cxn ang="0">
                      <a:pos x="33" y="0"/>
                    </a:cxn>
                    <a:cxn ang="0">
                      <a:pos x="41" y="1"/>
                    </a:cxn>
                    <a:cxn ang="0">
                      <a:pos x="48" y="6"/>
                    </a:cxn>
                    <a:cxn ang="0">
                      <a:pos x="53" y="13"/>
                    </a:cxn>
                    <a:cxn ang="0">
                      <a:pos x="54" y="21"/>
                    </a:cxn>
                    <a:cxn ang="0">
                      <a:pos x="53" y="27"/>
                    </a:cxn>
                    <a:cxn ang="0">
                      <a:pos x="50" y="31"/>
                    </a:cxn>
                    <a:cxn ang="0">
                      <a:pos x="48" y="36"/>
                    </a:cxn>
                    <a:cxn ang="0">
                      <a:pos x="43" y="39"/>
                    </a:cxn>
                    <a:cxn ang="0">
                      <a:pos x="63" y="102"/>
                    </a:cxn>
                    <a:cxn ang="0">
                      <a:pos x="38" y="178"/>
                    </a:cxn>
                  </a:cxnLst>
                  <a:rect l="0" t="0" r="r" b="b"/>
                  <a:pathLst>
                    <a:path w="63" h="178">
                      <a:moveTo>
                        <a:pt x="38" y="178"/>
                      </a:moveTo>
                      <a:lnTo>
                        <a:pt x="0" y="103"/>
                      </a:lnTo>
                      <a:lnTo>
                        <a:pt x="21" y="38"/>
                      </a:lnTo>
                      <a:lnTo>
                        <a:pt x="18" y="35"/>
                      </a:lnTo>
                      <a:lnTo>
                        <a:pt x="15" y="31"/>
                      </a:lnTo>
                      <a:lnTo>
                        <a:pt x="13" y="27"/>
                      </a:lnTo>
                      <a:lnTo>
                        <a:pt x="12" y="21"/>
                      </a:lnTo>
                      <a:lnTo>
                        <a:pt x="13" y="13"/>
                      </a:lnTo>
                      <a:lnTo>
                        <a:pt x="18" y="6"/>
                      </a:lnTo>
                      <a:lnTo>
                        <a:pt x="25" y="1"/>
                      </a:lnTo>
                      <a:lnTo>
                        <a:pt x="33" y="0"/>
                      </a:lnTo>
                      <a:lnTo>
                        <a:pt x="41" y="1"/>
                      </a:lnTo>
                      <a:lnTo>
                        <a:pt x="48" y="6"/>
                      </a:lnTo>
                      <a:lnTo>
                        <a:pt x="53" y="13"/>
                      </a:lnTo>
                      <a:lnTo>
                        <a:pt x="54" y="21"/>
                      </a:lnTo>
                      <a:lnTo>
                        <a:pt x="53" y="27"/>
                      </a:lnTo>
                      <a:lnTo>
                        <a:pt x="50" y="31"/>
                      </a:lnTo>
                      <a:lnTo>
                        <a:pt x="48" y="36"/>
                      </a:lnTo>
                      <a:lnTo>
                        <a:pt x="43" y="39"/>
                      </a:lnTo>
                      <a:lnTo>
                        <a:pt x="63" y="102"/>
                      </a:lnTo>
                      <a:lnTo>
                        <a:pt x="38" y="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0" name="Freeform 46"/>
                <p:cNvSpPr>
                  <a:spLocks/>
                </p:cNvSpPr>
                <p:nvPr/>
              </p:nvSpPr>
              <p:spPr bwMode="auto">
                <a:xfrm>
                  <a:off x="4178" y="3464"/>
                  <a:ext cx="17" cy="18"/>
                </a:xfrm>
                <a:custGeom>
                  <a:avLst/>
                  <a:gdLst/>
                  <a:ahLst/>
                  <a:cxnLst>
                    <a:cxn ang="0">
                      <a:pos x="18" y="36"/>
                    </a:cxn>
                    <a:cxn ang="0">
                      <a:pos x="25" y="34"/>
                    </a:cxn>
                    <a:cxn ang="0">
                      <a:pos x="30" y="30"/>
                    </a:cxn>
                    <a:cxn ang="0">
                      <a:pos x="34" y="24"/>
                    </a:cxn>
                    <a:cxn ang="0">
                      <a:pos x="35" y="17"/>
                    </a:cxn>
                    <a:cxn ang="0">
                      <a:pos x="34" y="10"/>
                    </a:cxn>
                    <a:cxn ang="0">
                      <a:pos x="30" y="5"/>
                    </a:cxn>
                    <a:cxn ang="0">
                      <a:pos x="25" y="1"/>
                    </a:cxn>
                    <a:cxn ang="0">
                      <a:pos x="18" y="0"/>
                    </a:cxn>
                    <a:cxn ang="0">
                      <a:pos x="11" y="1"/>
                    </a:cxn>
                    <a:cxn ang="0">
                      <a:pos x="6" y="5"/>
                    </a:cxn>
                    <a:cxn ang="0">
                      <a:pos x="2" y="10"/>
                    </a:cxn>
                    <a:cxn ang="0">
                      <a:pos x="0" y="17"/>
                    </a:cxn>
                    <a:cxn ang="0">
                      <a:pos x="2" y="24"/>
                    </a:cxn>
                    <a:cxn ang="0">
                      <a:pos x="6" y="30"/>
                    </a:cxn>
                    <a:cxn ang="0">
                      <a:pos x="11" y="34"/>
                    </a:cxn>
                    <a:cxn ang="0">
                      <a:pos x="18" y="36"/>
                    </a:cxn>
                  </a:cxnLst>
                  <a:rect l="0" t="0" r="r" b="b"/>
                  <a:pathLst>
                    <a:path w="35" h="36">
                      <a:moveTo>
                        <a:pt x="18" y="36"/>
                      </a:moveTo>
                      <a:lnTo>
                        <a:pt x="25" y="34"/>
                      </a:lnTo>
                      <a:lnTo>
                        <a:pt x="30" y="30"/>
                      </a:lnTo>
                      <a:lnTo>
                        <a:pt x="34" y="24"/>
                      </a:lnTo>
                      <a:lnTo>
                        <a:pt x="35" y="17"/>
                      </a:lnTo>
                      <a:lnTo>
                        <a:pt x="34" y="10"/>
                      </a:lnTo>
                      <a:lnTo>
                        <a:pt x="30" y="5"/>
                      </a:lnTo>
                      <a:lnTo>
                        <a:pt x="25" y="1"/>
                      </a:lnTo>
                      <a:lnTo>
                        <a:pt x="18" y="0"/>
                      </a:lnTo>
                      <a:lnTo>
                        <a:pt x="11" y="1"/>
                      </a:lnTo>
                      <a:lnTo>
                        <a:pt x="6" y="5"/>
                      </a:lnTo>
                      <a:lnTo>
                        <a:pt x="2" y="10"/>
                      </a:lnTo>
                      <a:lnTo>
                        <a:pt x="0" y="17"/>
                      </a:lnTo>
                      <a:lnTo>
                        <a:pt x="2" y="24"/>
                      </a:lnTo>
                      <a:lnTo>
                        <a:pt x="6" y="30"/>
                      </a:lnTo>
                      <a:lnTo>
                        <a:pt x="11" y="34"/>
                      </a:lnTo>
                      <a:lnTo>
                        <a:pt x="18"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1" name="Freeform 47"/>
                <p:cNvSpPr>
                  <a:spLocks/>
                </p:cNvSpPr>
                <p:nvPr/>
              </p:nvSpPr>
              <p:spPr bwMode="auto">
                <a:xfrm>
                  <a:off x="4178" y="3498"/>
                  <a:ext cx="17" cy="18"/>
                </a:xfrm>
                <a:custGeom>
                  <a:avLst/>
                  <a:gdLst/>
                  <a:ahLst/>
                  <a:cxnLst>
                    <a:cxn ang="0">
                      <a:pos x="18" y="36"/>
                    </a:cxn>
                    <a:cxn ang="0">
                      <a:pos x="25" y="34"/>
                    </a:cxn>
                    <a:cxn ang="0">
                      <a:pos x="30" y="30"/>
                    </a:cxn>
                    <a:cxn ang="0">
                      <a:pos x="34" y="24"/>
                    </a:cxn>
                    <a:cxn ang="0">
                      <a:pos x="35" y="17"/>
                    </a:cxn>
                    <a:cxn ang="0">
                      <a:pos x="34" y="10"/>
                    </a:cxn>
                    <a:cxn ang="0">
                      <a:pos x="30" y="5"/>
                    </a:cxn>
                    <a:cxn ang="0">
                      <a:pos x="25" y="1"/>
                    </a:cxn>
                    <a:cxn ang="0">
                      <a:pos x="18" y="0"/>
                    </a:cxn>
                    <a:cxn ang="0">
                      <a:pos x="11" y="1"/>
                    </a:cxn>
                    <a:cxn ang="0">
                      <a:pos x="6" y="5"/>
                    </a:cxn>
                    <a:cxn ang="0">
                      <a:pos x="2" y="10"/>
                    </a:cxn>
                    <a:cxn ang="0">
                      <a:pos x="0" y="17"/>
                    </a:cxn>
                    <a:cxn ang="0">
                      <a:pos x="2" y="24"/>
                    </a:cxn>
                    <a:cxn ang="0">
                      <a:pos x="6" y="30"/>
                    </a:cxn>
                    <a:cxn ang="0">
                      <a:pos x="11" y="34"/>
                    </a:cxn>
                    <a:cxn ang="0">
                      <a:pos x="18" y="36"/>
                    </a:cxn>
                  </a:cxnLst>
                  <a:rect l="0" t="0" r="r" b="b"/>
                  <a:pathLst>
                    <a:path w="35" h="36">
                      <a:moveTo>
                        <a:pt x="18" y="36"/>
                      </a:moveTo>
                      <a:lnTo>
                        <a:pt x="25" y="34"/>
                      </a:lnTo>
                      <a:lnTo>
                        <a:pt x="30" y="30"/>
                      </a:lnTo>
                      <a:lnTo>
                        <a:pt x="34" y="24"/>
                      </a:lnTo>
                      <a:lnTo>
                        <a:pt x="35" y="17"/>
                      </a:lnTo>
                      <a:lnTo>
                        <a:pt x="34" y="10"/>
                      </a:lnTo>
                      <a:lnTo>
                        <a:pt x="30" y="5"/>
                      </a:lnTo>
                      <a:lnTo>
                        <a:pt x="25" y="1"/>
                      </a:lnTo>
                      <a:lnTo>
                        <a:pt x="18" y="0"/>
                      </a:lnTo>
                      <a:lnTo>
                        <a:pt x="11" y="1"/>
                      </a:lnTo>
                      <a:lnTo>
                        <a:pt x="6" y="5"/>
                      </a:lnTo>
                      <a:lnTo>
                        <a:pt x="2" y="10"/>
                      </a:lnTo>
                      <a:lnTo>
                        <a:pt x="0" y="17"/>
                      </a:lnTo>
                      <a:lnTo>
                        <a:pt x="2" y="24"/>
                      </a:lnTo>
                      <a:lnTo>
                        <a:pt x="6" y="30"/>
                      </a:lnTo>
                      <a:lnTo>
                        <a:pt x="11" y="34"/>
                      </a:lnTo>
                      <a:lnTo>
                        <a:pt x="18"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2" name="Freeform 48"/>
                <p:cNvSpPr>
                  <a:spLocks/>
                </p:cNvSpPr>
                <p:nvPr/>
              </p:nvSpPr>
              <p:spPr bwMode="auto">
                <a:xfrm>
                  <a:off x="4198" y="3175"/>
                  <a:ext cx="52" cy="68"/>
                </a:xfrm>
                <a:custGeom>
                  <a:avLst/>
                  <a:gdLst/>
                  <a:ahLst/>
                  <a:cxnLst>
                    <a:cxn ang="0">
                      <a:pos x="77" y="116"/>
                    </a:cxn>
                    <a:cxn ang="0">
                      <a:pos x="39" y="31"/>
                    </a:cxn>
                    <a:cxn ang="0">
                      <a:pos x="41" y="0"/>
                    </a:cxn>
                    <a:cxn ang="0">
                      <a:pos x="103" y="136"/>
                    </a:cxn>
                    <a:cxn ang="0">
                      <a:pos x="0" y="127"/>
                    </a:cxn>
                    <a:cxn ang="0">
                      <a:pos x="2" y="109"/>
                    </a:cxn>
                    <a:cxn ang="0">
                      <a:pos x="77" y="116"/>
                    </a:cxn>
                  </a:cxnLst>
                  <a:rect l="0" t="0" r="r" b="b"/>
                  <a:pathLst>
                    <a:path w="103" h="136">
                      <a:moveTo>
                        <a:pt x="77" y="116"/>
                      </a:moveTo>
                      <a:lnTo>
                        <a:pt x="39" y="31"/>
                      </a:lnTo>
                      <a:lnTo>
                        <a:pt x="41" y="0"/>
                      </a:lnTo>
                      <a:lnTo>
                        <a:pt x="103" y="136"/>
                      </a:lnTo>
                      <a:lnTo>
                        <a:pt x="0" y="127"/>
                      </a:lnTo>
                      <a:lnTo>
                        <a:pt x="2" y="109"/>
                      </a:lnTo>
                      <a:lnTo>
                        <a:pt x="77" y="11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3" name="Freeform 49"/>
                <p:cNvSpPr>
                  <a:spLocks/>
                </p:cNvSpPr>
                <p:nvPr/>
              </p:nvSpPr>
              <p:spPr bwMode="auto">
                <a:xfrm>
                  <a:off x="4240" y="3177"/>
                  <a:ext cx="19" cy="27"/>
                </a:xfrm>
                <a:custGeom>
                  <a:avLst/>
                  <a:gdLst/>
                  <a:ahLst/>
                  <a:cxnLst>
                    <a:cxn ang="0">
                      <a:pos x="7" y="55"/>
                    </a:cxn>
                    <a:cxn ang="0">
                      <a:pos x="2" y="50"/>
                    </a:cxn>
                    <a:cxn ang="0">
                      <a:pos x="0" y="42"/>
                    </a:cxn>
                    <a:cxn ang="0">
                      <a:pos x="0" y="33"/>
                    </a:cxn>
                    <a:cxn ang="0">
                      <a:pos x="2" y="21"/>
                    </a:cxn>
                    <a:cxn ang="0">
                      <a:pos x="8" y="11"/>
                    </a:cxn>
                    <a:cxn ang="0">
                      <a:pos x="14" y="3"/>
                    </a:cxn>
                    <a:cxn ang="0">
                      <a:pos x="22" y="0"/>
                    </a:cxn>
                    <a:cxn ang="0">
                      <a:pos x="29" y="0"/>
                    </a:cxn>
                    <a:cxn ang="0">
                      <a:pos x="33" y="4"/>
                    </a:cxn>
                    <a:cxn ang="0">
                      <a:pos x="37" y="12"/>
                    </a:cxn>
                    <a:cxn ang="0">
                      <a:pos x="35" y="21"/>
                    </a:cxn>
                    <a:cxn ang="0">
                      <a:pos x="33" y="33"/>
                    </a:cxn>
                    <a:cxn ang="0">
                      <a:pos x="27" y="43"/>
                    </a:cxn>
                    <a:cxn ang="0">
                      <a:pos x="22" y="50"/>
                    </a:cxn>
                    <a:cxn ang="0">
                      <a:pos x="14" y="55"/>
                    </a:cxn>
                    <a:cxn ang="0">
                      <a:pos x="7" y="55"/>
                    </a:cxn>
                  </a:cxnLst>
                  <a:rect l="0" t="0" r="r" b="b"/>
                  <a:pathLst>
                    <a:path w="37" h="55">
                      <a:moveTo>
                        <a:pt x="7" y="55"/>
                      </a:moveTo>
                      <a:lnTo>
                        <a:pt x="2" y="50"/>
                      </a:lnTo>
                      <a:lnTo>
                        <a:pt x="0" y="42"/>
                      </a:lnTo>
                      <a:lnTo>
                        <a:pt x="0" y="33"/>
                      </a:lnTo>
                      <a:lnTo>
                        <a:pt x="2" y="21"/>
                      </a:lnTo>
                      <a:lnTo>
                        <a:pt x="8" y="11"/>
                      </a:lnTo>
                      <a:lnTo>
                        <a:pt x="14" y="3"/>
                      </a:lnTo>
                      <a:lnTo>
                        <a:pt x="22" y="0"/>
                      </a:lnTo>
                      <a:lnTo>
                        <a:pt x="29" y="0"/>
                      </a:lnTo>
                      <a:lnTo>
                        <a:pt x="33" y="4"/>
                      </a:lnTo>
                      <a:lnTo>
                        <a:pt x="37" y="12"/>
                      </a:lnTo>
                      <a:lnTo>
                        <a:pt x="35" y="21"/>
                      </a:lnTo>
                      <a:lnTo>
                        <a:pt x="33" y="33"/>
                      </a:lnTo>
                      <a:lnTo>
                        <a:pt x="27" y="43"/>
                      </a:lnTo>
                      <a:lnTo>
                        <a:pt x="22" y="50"/>
                      </a:lnTo>
                      <a:lnTo>
                        <a:pt x="14" y="55"/>
                      </a:lnTo>
                      <a:lnTo>
                        <a:pt x="7"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4" name="Freeform 50"/>
                <p:cNvSpPr>
                  <a:spLocks/>
                </p:cNvSpPr>
                <p:nvPr/>
              </p:nvSpPr>
              <p:spPr bwMode="auto">
                <a:xfrm>
                  <a:off x="4185" y="3166"/>
                  <a:ext cx="19" cy="30"/>
                </a:xfrm>
                <a:custGeom>
                  <a:avLst/>
                  <a:gdLst/>
                  <a:ahLst/>
                  <a:cxnLst>
                    <a:cxn ang="0">
                      <a:pos x="8" y="60"/>
                    </a:cxn>
                    <a:cxn ang="0">
                      <a:pos x="2" y="55"/>
                    </a:cxn>
                    <a:cxn ang="0">
                      <a:pos x="0" y="47"/>
                    </a:cxn>
                    <a:cxn ang="0">
                      <a:pos x="0" y="36"/>
                    </a:cxn>
                    <a:cxn ang="0">
                      <a:pos x="2" y="24"/>
                    </a:cxn>
                    <a:cxn ang="0">
                      <a:pos x="8" y="12"/>
                    </a:cxn>
                    <a:cxn ang="0">
                      <a:pos x="16" y="4"/>
                    </a:cxn>
                    <a:cxn ang="0">
                      <a:pos x="23" y="0"/>
                    </a:cxn>
                    <a:cxn ang="0">
                      <a:pos x="30" y="0"/>
                    </a:cxn>
                    <a:cxn ang="0">
                      <a:pos x="36" y="4"/>
                    </a:cxn>
                    <a:cxn ang="0">
                      <a:pos x="38" y="12"/>
                    </a:cxn>
                    <a:cxn ang="0">
                      <a:pos x="38" y="24"/>
                    </a:cxn>
                    <a:cxn ang="0">
                      <a:pos x="36" y="36"/>
                    </a:cxn>
                    <a:cxn ang="0">
                      <a:pos x="30" y="47"/>
                    </a:cxn>
                    <a:cxn ang="0">
                      <a:pos x="23" y="55"/>
                    </a:cxn>
                    <a:cxn ang="0">
                      <a:pos x="15" y="60"/>
                    </a:cxn>
                    <a:cxn ang="0">
                      <a:pos x="8" y="60"/>
                    </a:cxn>
                  </a:cxnLst>
                  <a:rect l="0" t="0" r="r" b="b"/>
                  <a:pathLst>
                    <a:path w="38" h="60">
                      <a:moveTo>
                        <a:pt x="8" y="60"/>
                      </a:moveTo>
                      <a:lnTo>
                        <a:pt x="2" y="55"/>
                      </a:lnTo>
                      <a:lnTo>
                        <a:pt x="0" y="47"/>
                      </a:lnTo>
                      <a:lnTo>
                        <a:pt x="0" y="36"/>
                      </a:lnTo>
                      <a:lnTo>
                        <a:pt x="2" y="24"/>
                      </a:lnTo>
                      <a:lnTo>
                        <a:pt x="8" y="12"/>
                      </a:lnTo>
                      <a:lnTo>
                        <a:pt x="16" y="4"/>
                      </a:lnTo>
                      <a:lnTo>
                        <a:pt x="23" y="0"/>
                      </a:lnTo>
                      <a:lnTo>
                        <a:pt x="30" y="0"/>
                      </a:lnTo>
                      <a:lnTo>
                        <a:pt x="36" y="4"/>
                      </a:lnTo>
                      <a:lnTo>
                        <a:pt x="38" y="12"/>
                      </a:lnTo>
                      <a:lnTo>
                        <a:pt x="38" y="24"/>
                      </a:lnTo>
                      <a:lnTo>
                        <a:pt x="36" y="36"/>
                      </a:lnTo>
                      <a:lnTo>
                        <a:pt x="30" y="47"/>
                      </a:lnTo>
                      <a:lnTo>
                        <a:pt x="23" y="55"/>
                      </a:lnTo>
                      <a:lnTo>
                        <a:pt x="15" y="60"/>
                      </a:lnTo>
                      <a:lnTo>
                        <a:pt x="8"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5" name="Freeform 51"/>
                <p:cNvSpPr>
                  <a:spLocks/>
                </p:cNvSpPr>
                <p:nvPr/>
              </p:nvSpPr>
              <p:spPr bwMode="auto">
                <a:xfrm>
                  <a:off x="4724" y="3175"/>
                  <a:ext cx="52" cy="65"/>
                </a:xfrm>
                <a:custGeom>
                  <a:avLst/>
                  <a:gdLst/>
                  <a:ahLst/>
                  <a:cxnLst>
                    <a:cxn ang="0">
                      <a:pos x="28" y="112"/>
                    </a:cxn>
                    <a:cxn ang="0">
                      <a:pos x="74" y="30"/>
                    </a:cxn>
                    <a:cxn ang="0">
                      <a:pos x="74" y="0"/>
                    </a:cxn>
                    <a:cxn ang="0">
                      <a:pos x="0" y="129"/>
                    </a:cxn>
                    <a:cxn ang="0">
                      <a:pos x="104" y="129"/>
                    </a:cxn>
                    <a:cxn ang="0">
                      <a:pos x="104" y="112"/>
                    </a:cxn>
                    <a:cxn ang="0">
                      <a:pos x="28" y="112"/>
                    </a:cxn>
                  </a:cxnLst>
                  <a:rect l="0" t="0" r="r" b="b"/>
                  <a:pathLst>
                    <a:path w="104" h="129">
                      <a:moveTo>
                        <a:pt x="28" y="112"/>
                      </a:moveTo>
                      <a:lnTo>
                        <a:pt x="74" y="30"/>
                      </a:lnTo>
                      <a:lnTo>
                        <a:pt x="74" y="0"/>
                      </a:lnTo>
                      <a:lnTo>
                        <a:pt x="0" y="129"/>
                      </a:lnTo>
                      <a:lnTo>
                        <a:pt x="104" y="129"/>
                      </a:lnTo>
                      <a:lnTo>
                        <a:pt x="104" y="112"/>
                      </a:lnTo>
                      <a:lnTo>
                        <a:pt x="28"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6" name="Freeform 52"/>
                <p:cNvSpPr>
                  <a:spLocks/>
                </p:cNvSpPr>
                <p:nvPr/>
              </p:nvSpPr>
              <p:spPr bwMode="auto">
                <a:xfrm>
                  <a:off x="4718" y="3170"/>
                  <a:ext cx="16" cy="30"/>
                </a:xfrm>
                <a:custGeom>
                  <a:avLst/>
                  <a:gdLst/>
                  <a:ahLst/>
                  <a:cxnLst>
                    <a:cxn ang="0">
                      <a:pos x="12" y="59"/>
                    </a:cxn>
                    <a:cxn ang="0">
                      <a:pos x="18" y="57"/>
                    </a:cxn>
                    <a:cxn ang="0">
                      <a:pos x="24" y="52"/>
                    </a:cxn>
                    <a:cxn ang="0">
                      <a:pos x="29" y="42"/>
                    </a:cxn>
                    <a:cxn ang="0">
                      <a:pos x="32" y="31"/>
                    </a:cxn>
                    <a:cxn ang="0">
                      <a:pos x="32" y="19"/>
                    </a:cxn>
                    <a:cxn ang="0">
                      <a:pos x="30" y="10"/>
                    </a:cxn>
                    <a:cxn ang="0">
                      <a:pos x="25" y="3"/>
                    </a:cxn>
                    <a:cxn ang="0">
                      <a:pos x="19" y="0"/>
                    </a:cxn>
                    <a:cxn ang="0">
                      <a:pos x="12" y="1"/>
                    </a:cxn>
                    <a:cxn ang="0">
                      <a:pos x="7" y="7"/>
                    </a:cxn>
                    <a:cxn ang="0">
                      <a:pos x="2" y="15"/>
                    </a:cxn>
                    <a:cxn ang="0">
                      <a:pos x="0" y="26"/>
                    </a:cxn>
                    <a:cxn ang="0">
                      <a:pos x="0" y="39"/>
                    </a:cxn>
                    <a:cxn ang="0">
                      <a:pos x="2" y="48"/>
                    </a:cxn>
                    <a:cxn ang="0">
                      <a:pos x="7" y="55"/>
                    </a:cxn>
                    <a:cxn ang="0">
                      <a:pos x="12" y="59"/>
                    </a:cxn>
                  </a:cxnLst>
                  <a:rect l="0" t="0" r="r" b="b"/>
                  <a:pathLst>
                    <a:path w="32" h="59">
                      <a:moveTo>
                        <a:pt x="12" y="59"/>
                      </a:moveTo>
                      <a:lnTo>
                        <a:pt x="18" y="57"/>
                      </a:lnTo>
                      <a:lnTo>
                        <a:pt x="24" y="52"/>
                      </a:lnTo>
                      <a:lnTo>
                        <a:pt x="29" y="42"/>
                      </a:lnTo>
                      <a:lnTo>
                        <a:pt x="32" y="31"/>
                      </a:lnTo>
                      <a:lnTo>
                        <a:pt x="32" y="19"/>
                      </a:lnTo>
                      <a:lnTo>
                        <a:pt x="30" y="10"/>
                      </a:lnTo>
                      <a:lnTo>
                        <a:pt x="25" y="3"/>
                      </a:lnTo>
                      <a:lnTo>
                        <a:pt x="19" y="0"/>
                      </a:lnTo>
                      <a:lnTo>
                        <a:pt x="12" y="1"/>
                      </a:lnTo>
                      <a:lnTo>
                        <a:pt x="7" y="7"/>
                      </a:lnTo>
                      <a:lnTo>
                        <a:pt x="2" y="15"/>
                      </a:lnTo>
                      <a:lnTo>
                        <a:pt x="0" y="26"/>
                      </a:lnTo>
                      <a:lnTo>
                        <a:pt x="0" y="39"/>
                      </a:lnTo>
                      <a:lnTo>
                        <a:pt x="2" y="48"/>
                      </a:lnTo>
                      <a:lnTo>
                        <a:pt x="7" y="55"/>
                      </a:lnTo>
                      <a:lnTo>
                        <a:pt x="12"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7" name="Freeform 53"/>
                <p:cNvSpPr>
                  <a:spLocks/>
                </p:cNvSpPr>
                <p:nvPr/>
              </p:nvSpPr>
              <p:spPr bwMode="auto">
                <a:xfrm>
                  <a:off x="4780" y="3171"/>
                  <a:ext cx="18" cy="32"/>
                </a:xfrm>
                <a:custGeom>
                  <a:avLst/>
                  <a:gdLst/>
                  <a:ahLst/>
                  <a:cxnLst>
                    <a:cxn ang="0">
                      <a:pos x="13" y="65"/>
                    </a:cxn>
                    <a:cxn ang="0">
                      <a:pos x="21" y="62"/>
                    </a:cxn>
                    <a:cxn ang="0">
                      <a:pos x="26" y="56"/>
                    </a:cxn>
                    <a:cxn ang="0">
                      <a:pos x="32" y="47"/>
                    </a:cxn>
                    <a:cxn ang="0">
                      <a:pos x="36" y="35"/>
                    </a:cxn>
                    <a:cxn ang="0">
                      <a:pos x="36" y="22"/>
                    </a:cxn>
                    <a:cxn ang="0">
                      <a:pos x="33" y="12"/>
                    </a:cxn>
                    <a:cxn ang="0">
                      <a:pos x="29" y="3"/>
                    </a:cxn>
                    <a:cxn ang="0">
                      <a:pos x="22" y="0"/>
                    </a:cxn>
                    <a:cxn ang="0">
                      <a:pos x="15" y="1"/>
                    </a:cxn>
                    <a:cxn ang="0">
                      <a:pos x="8" y="8"/>
                    </a:cxn>
                    <a:cxn ang="0">
                      <a:pos x="3" y="17"/>
                    </a:cxn>
                    <a:cxn ang="0">
                      <a:pos x="0" y="30"/>
                    </a:cxn>
                    <a:cxn ang="0">
                      <a:pos x="0" y="43"/>
                    </a:cxn>
                    <a:cxn ang="0">
                      <a:pos x="2" y="53"/>
                    </a:cxn>
                    <a:cxn ang="0">
                      <a:pos x="7" y="61"/>
                    </a:cxn>
                    <a:cxn ang="0">
                      <a:pos x="13" y="65"/>
                    </a:cxn>
                  </a:cxnLst>
                  <a:rect l="0" t="0" r="r" b="b"/>
                  <a:pathLst>
                    <a:path w="36" h="65">
                      <a:moveTo>
                        <a:pt x="13" y="65"/>
                      </a:moveTo>
                      <a:lnTo>
                        <a:pt x="21" y="62"/>
                      </a:lnTo>
                      <a:lnTo>
                        <a:pt x="26" y="56"/>
                      </a:lnTo>
                      <a:lnTo>
                        <a:pt x="32" y="47"/>
                      </a:lnTo>
                      <a:lnTo>
                        <a:pt x="36" y="35"/>
                      </a:lnTo>
                      <a:lnTo>
                        <a:pt x="36" y="22"/>
                      </a:lnTo>
                      <a:lnTo>
                        <a:pt x="33" y="12"/>
                      </a:lnTo>
                      <a:lnTo>
                        <a:pt x="29" y="3"/>
                      </a:lnTo>
                      <a:lnTo>
                        <a:pt x="22" y="0"/>
                      </a:lnTo>
                      <a:lnTo>
                        <a:pt x="15" y="1"/>
                      </a:lnTo>
                      <a:lnTo>
                        <a:pt x="8" y="8"/>
                      </a:lnTo>
                      <a:lnTo>
                        <a:pt x="3" y="17"/>
                      </a:lnTo>
                      <a:lnTo>
                        <a:pt x="0" y="30"/>
                      </a:lnTo>
                      <a:lnTo>
                        <a:pt x="0" y="43"/>
                      </a:lnTo>
                      <a:lnTo>
                        <a:pt x="2" y="53"/>
                      </a:lnTo>
                      <a:lnTo>
                        <a:pt x="7" y="61"/>
                      </a:lnTo>
                      <a:lnTo>
                        <a:pt x="13"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sp>
            <p:nvSpPr>
              <p:cNvPr id="759" name="円/楕円 758"/>
              <p:cNvSpPr/>
              <p:nvPr/>
            </p:nvSpPr>
            <p:spPr bwMode="auto">
              <a:xfrm>
                <a:off x="5691419" y="5211776"/>
                <a:ext cx="914399" cy="1099833"/>
              </a:xfrm>
              <a:prstGeom prst="ellipse">
                <a:avLst/>
              </a:pr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61" name="円/楕円 760"/>
              <p:cNvSpPr/>
              <p:nvPr/>
            </p:nvSpPr>
            <p:spPr bwMode="auto">
              <a:xfrm>
                <a:off x="7918678" y="5211774"/>
                <a:ext cx="853420" cy="1083741"/>
              </a:xfrm>
              <a:prstGeom prst="ellipse">
                <a:avLst/>
              </a:pr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63" name="テキスト ボックス 762"/>
              <p:cNvSpPr txBox="1"/>
              <p:nvPr/>
            </p:nvSpPr>
            <p:spPr>
              <a:xfrm>
                <a:off x="5691421" y="6265782"/>
                <a:ext cx="841752" cy="377966"/>
              </a:xfrm>
              <a:prstGeom prst="rect">
                <a:avLst/>
              </a:prstGeom>
              <a:noFill/>
            </p:spPr>
            <p:txBody>
              <a:bodyPr wrap="none" rtlCol="0">
                <a:spAutoFit/>
              </a:bodyPr>
              <a:lstStyle/>
              <a:p>
                <a:pPr>
                  <a:buNone/>
                </a:pPr>
                <a:r>
                  <a:rPr lang="ja-JP" altLang="en-US" sz="1200" b="1" dirty="0" smtClean="0">
                    <a:solidFill>
                      <a:srgbClr val="FF0000"/>
                    </a:solidFill>
                  </a:rPr>
                  <a:t>ベテラン</a:t>
                </a:r>
                <a:endParaRPr kumimoji="1" lang="ja-JP" altLang="en-US" sz="1200" b="1" dirty="0">
                  <a:solidFill>
                    <a:srgbClr val="FF0000"/>
                  </a:solidFill>
                </a:endParaRPr>
              </a:p>
            </p:txBody>
          </p:sp>
          <p:sp>
            <p:nvSpPr>
              <p:cNvPr id="764" name="テキスト ボックス 763"/>
              <p:cNvSpPr txBox="1"/>
              <p:nvPr/>
            </p:nvSpPr>
            <p:spPr>
              <a:xfrm>
                <a:off x="7893349" y="6258346"/>
                <a:ext cx="841752" cy="377966"/>
              </a:xfrm>
              <a:prstGeom prst="rect">
                <a:avLst/>
              </a:prstGeom>
              <a:noFill/>
            </p:spPr>
            <p:txBody>
              <a:bodyPr wrap="none" rtlCol="0">
                <a:spAutoFit/>
              </a:bodyPr>
              <a:lstStyle/>
              <a:p>
                <a:pPr>
                  <a:buNone/>
                </a:pPr>
                <a:r>
                  <a:rPr lang="ja-JP" altLang="en-US" sz="1200" b="1" dirty="0" smtClean="0">
                    <a:solidFill>
                      <a:srgbClr val="FF0000"/>
                    </a:solidFill>
                  </a:rPr>
                  <a:t>ベテラン</a:t>
                </a:r>
                <a:endParaRPr kumimoji="1" lang="ja-JP" altLang="en-US" sz="1200" b="1" dirty="0">
                  <a:solidFill>
                    <a:srgbClr val="FF0000"/>
                  </a:solidFill>
                </a:endParaRPr>
              </a:p>
            </p:txBody>
          </p:sp>
        </p:grpSp>
        <p:sp>
          <p:nvSpPr>
            <p:cNvPr id="768" name="テキスト ボックス 767"/>
            <p:cNvSpPr txBox="1"/>
            <p:nvPr/>
          </p:nvSpPr>
          <p:spPr>
            <a:xfrm>
              <a:off x="5755266" y="6572275"/>
              <a:ext cx="2868124" cy="377966"/>
            </a:xfrm>
            <a:prstGeom prst="rect">
              <a:avLst/>
            </a:prstGeom>
            <a:noFill/>
          </p:spPr>
          <p:txBody>
            <a:bodyPr wrap="none" rtlCol="0">
              <a:spAutoFit/>
            </a:bodyPr>
            <a:lstStyle/>
            <a:p>
              <a:pPr>
                <a:buNone/>
              </a:pPr>
              <a:r>
                <a:rPr lang="ja-JP" altLang="en-US" sz="1200" b="1" dirty="0" smtClean="0"/>
                <a:t>図</a:t>
              </a:r>
              <a:r>
                <a:rPr lang="en-US" altLang="ja-JP" sz="1200" b="1" dirty="0" smtClean="0"/>
                <a:t>2</a:t>
              </a:r>
              <a:r>
                <a:rPr lang="ja-JP" altLang="en-US" sz="1200" b="1" dirty="0" smtClean="0"/>
                <a:t>　コミュニティが非開放的な状態</a:t>
              </a:r>
              <a:endParaRPr kumimoji="1" lang="ja-JP" altLang="en-US" sz="1200" b="1" dirty="0"/>
            </a:p>
          </p:txBody>
        </p:sp>
      </p:grpSp>
      <p:grpSp>
        <p:nvGrpSpPr>
          <p:cNvPr id="9" name="グループ化 771"/>
          <p:cNvGrpSpPr/>
          <p:nvPr/>
        </p:nvGrpSpPr>
        <p:grpSpPr>
          <a:xfrm>
            <a:off x="5399418" y="2561706"/>
            <a:ext cx="2776416" cy="1628763"/>
            <a:chOff x="5620462" y="2643182"/>
            <a:chExt cx="3203740" cy="2151921"/>
          </a:xfrm>
        </p:grpSpPr>
        <p:sp>
          <p:nvSpPr>
            <p:cNvPr id="681" name="正方形/長方形 680"/>
            <p:cNvSpPr/>
            <p:nvPr/>
          </p:nvSpPr>
          <p:spPr bwMode="auto">
            <a:xfrm>
              <a:off x="5683194" y="2643182"/>
              <a:ext cx="3014623" cy="1785950"/>
            </a:xfrm>
            <a:prstGeom prst="rect">
              <a:avLst/>
            </a:prstGeom>
            <a:solidFill>
              <a:schemeClr val="bg2">
                <a:lumMod val="20000"/>
                <a:lumOff val="80000"/>
                <a:alpha val="30196"/>
              </a:schemeClr>
            </a:solidFill>
            <a:ln>
              <a:noFill/>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pic>
          <p:nvPicPr>
            <p:cNvPr id="1027" name="Picture 3" descr="C:\Documents and Settings\mizuki-y\Local Settings\Temporary Internet Files\Content.IE5\T4ASB9ZB\MCj03355220000[1].wmf"/>
            <p:cNvPicPr>
              <a:picLocks noChangeAspect="1" noChangeArrowheads="1"/>
            </p:cNvPicPr>
            <p:nvPr/>
          </p:nvPicPr>
          <p:blipFill>
            <a:blip r:embed="rId4"/>
            <a:srcRect/>
            <a:stretch>
              <a:fillRect/>
            </a:stretch>
          </p:blipFill>
          <p:spPr bwMode="auto">
            <a:xfrm>
              <a:off x="6259207" y="2744688"/>
              <a:ext cx="1813255" cy="1059790"/>
            </a:xfrm>
            <a:prstGeom prst="rect">
              <a:avLst/>
            </a:prstGeom>
            <a:noFill/>
          </p:spPr>
        </p:pic>
        <p:sp>
          <p:nvSpPr>
            <p:cNvPr id="739" name="円/楕円 738"/>
            <p:cNvSpPr/>
            <p:nvPr/>
          </p:nvSpPr>
          <p:spPr bwMode="auto">
            <a:xfrm>
              <a:off x="5620462" y="3162132"/>
              <a:ext cx="914400" cy="993168"/>
            </a:xfrm>
            <a:prstGeom prst="ellipse">
              <a:avLst/>
            </a:pr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740" name="テキスト ボックス 739"/>
            <p:cNvSpPr txBox="1"/>
            <p:nvPr/>
          </p:nvSpPr>
          <p:spPr>
            <a:xfrm>
              <a:off x="5672175" y="4158424"/>
              <a:ext cx="838295" cy="365971"/>
            </a:xfrm>
            <a:prstGeom prst="rect">
              <a:avLst/>
            </a:prstGeom>
            <a:noFill/>
          </p:spPr>
          <p:txBody>
            <a:bodyPr wrap="none" rtlCol="0">
              <a:spAutoFit/>
            </a:bodyPr>
            <a:lstStyle/>
            <a:p>
              <a:pPr>
                <a:buNone/>
              </a:pPr>
              <a:r>
                <a:rPr lang="ja-JP" altLang="en-US" sz="1200" b="1" dirty="0" smtClean="0">
                  <a:solidFill>
                    <a:srgbClr val="FF0000"/>
                  </a:solidFill>
                </a:rPr>
                <a:t>ベテラン</a:t>
              </a:r>
              <a:endParaRPr kumimoji="1" lang="ja-JP" altLang="en-US" sz="1200" b="1" dirty="0">
                <a:solidFill>
                  <a:srgbClr val="FF0000"/>
                </a:solidFill>
              </a:endParaRPr>
            </a:p>
          </p:txBody>
        </p:sp>
        <p:sp>
          <p:nvSpPr>
            <p:cNvPr id="746" name="円/楕円 745"/>
            <p:cNvSpPr/>
            <p:nvPr/>
          </p:nvSpPr>
          <p:spPr bwMode="auto">
            <a:xfrm>
              <a:off x="7948789" y="3171201"/>
              <a:ext cx="875413" cy="993168"/>
            </a:xfrm>
            <a:prstGeom prst="ellipse">
              <a:avLst/>
            </a:prstGeom>
            <a:noFill/>
            <a:ln w="28575" cap="flat" cmpd="sng" algn="ctr">
              <a:solidFill>
                <a:srgbClr val="0033CC"/>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69" name="テキスト ボックス 768"/>
            <p:cNvSpPr txBox="1"/>
            <p:nvPr/>
          </p:nvSpPr>
          <p:spPr>
            <a:xfrm>
              <a:off x="5902192" y="4429132"/>
              <a:ext cx="2678771" cy="365971"/>
            </a:xfrm>
            <a:prstGeom prst="rect">
              <a:avLst/>
            </a:prstGeom>
            <a:noFill/>
          </p:spPr>
          <p:txBody>
            <a:bodyPr wrap="none" rtlCol="0">
              <a:spAutoFit/>
            </a:bodyPr>
            <a:lstStyle/>
            <a:p>
              <a:pPr>
                <a:buNone/>
              </a:pPr>
              <a:r>
                <a:rPr lang="ja-JP" altLang="en-US" sz="1200" b="1" dirty="0" smtClean="0"/>
                <a:t>図</a:t>
              </a:r>
              <a:r>
                <a:rPr lang="en-US" altLang="ja-JP" sz="1200" b="1" dirty="0" smtClean="0"/>
                <a:t>1</a:t>
              </a:r>
              <a:r>
                <a:rPr lang="ja-JP" altLang="en-US" sz="1200" b="1" dirty="0" smtClean="0"/>
                <a:t>　コミュニティが開放的な状態</a:t>
              </a:r>
              <a:endParaRPr kumimoji="1" lang="ja-JP" altLang="en-US" sz="1200" b="1" dirty="0"/>
            </a:p>
          </p:txBody>
        </p:sp>
        <p:sp>
          <p:nvSpPr>
            <p:cNvPr id="758" name="テキスト ボックス 757"/>
            <p:cNvSpPr txBox="1"/>
            <p:nvPr/>
          </p:nvSpPr>
          <p:spPr>
            <a:xfrm>
              <a:off x="8152130" y="4155300"/>
              <a:ext cx="568236" cy="365971"/>
            </a:xfrm>
            <a:prstGeom prst="rect">
              <a:avLst/>
            </a:prstGeom>
            <a:noFill/>
          </p:spPr>
          <p:txBody>
            <a:bodyPr wrap="none" rtlCol="0">
              <a:spAutoFit/>
            </a:bodyPr>
            <a:lstStyle/>
            <a:p>
              <a:pPr>
                <a:buNone/>
              </a:pPr>
              <a:r>
                <a:rPr kumimoji="1" lang="ja-JP" altLang="en-US" sz="1200" b="1" dirty="0" smtClean="0">
                  <a:solidFill>
                    <a:srgbClr val="0033CC"/>
                  </a:solidFill>
                </a:rPr>
                <a:t>新人</a:t>
              </a:r>
              <a:endParaRPr kumimoji="1" lang="ja-JP" altLang="en-US" sz="1200" b="1" dirty="0">
                <a:solidFill>
                  <a:srgbClr val="0033CC"/>
                </a:solidFill>
              </a:endParaRPr>
            </a:p>
          </p:txBody>
        </p:sp>
      </p:grpSp>
      <p:sp>
        <p:nvSpPr>
          <p:cNvPr id="774" name="下矢印 773"/>
          <p:cNvSpPr/>
          <p:nvPr/>
        </p:nvSpPr>
        <p:spPr bwMode="auto">
          <a:xfrm>
            <a:off x="6572264" y="4245918"/>
            <a:ext cx="464531" cy="683280"/>
          </a:xfrm>
          <a:prstGeom prst="downArrow">
            <a:avLst/>
          </a:prstGeom>
          <a:gradFill flip="none" rotWithShape="1">
            <a:gsLst>
              <a:gs pos="100000">
                <a:schemeClr val="bg1">
                  <a:lumMod val="85000"/>
                  <a:alpha val="40000"/>
                </a:schemeClr>
              </a:gs>
              <a:gs pos="50000">
                <a:srgbClr val="DFD3DE">
                  <a:alpha val="68000"/>
                </a:srgbClr>
              </a:gs>
              <a:gs pos="0">
                <a:srgbClr val="FFCCCC"/>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775" name="テキスト ボックス 774"/>
          <p:cNvSpPr txBox="1"/>
          <p:nvPr/>
        </p:nvSpPr>
        <p:spPr>
          <a:xfrm>
            <a:off x="7115763" y="4357275"/>
            <a:ext cx="1127355" cy="369332"/>
          </a:xfrm>
          <a:prstGeom prst="rect">
            <a:avLst/>
          </a:prstGeom>
          <a:noFill/>
        </p:spPr>
        <p:txBody>
          <a:bodyPr wrap="square" rtlCol="0">
            <a:spAutoFit/>
          </a:bodyPr>
          <a:lstStyle/>
          <a:p>
            <a:pPr>
              <a:buNone/>
            </a:pPr>
            <a:r>
              <a:rPr lang="ja-JP" altLang="en-US" dirty="0" smtClean="0"/>
              <a:t>時間経過</a:t>
            </a:r>
            <a:endParaRPr kumimoji="1" lang="ja-JP" altLang="en-US" dirty="0"/>
          </a:p>
        </p:txBody>
      </p:sp>
      <p:grpSp>
        <p:nvGrpSpPr>
          <p:cNvPr id="10" name="グループ化 135"/>
          <p:cNvGrpSpPr/>
          <p:nvPr/>
        </p:nvGrpSpPr>
        <p:grpSpPr>
          <a:xfrm>
            <a:off x="5531305" y="2977519"/>
            <a:ext cx="547687" cy="690563"/>
            <a:chOff x="7075508" y="-1190625"/>
            <a:chExt cx="669925" cy="798513"/>
          </a:xfrm>
        </p:grpSpPr>
        <p:sp>
          <p:nvSpPr>
            <p:cNvPr id="673" name="Freeform 32"/>
            <p:cNvSpPr>
              <a:spLocks/>
            </p:cNvSpPr>
            <p:nvPr/>
          </p:nvSpPr>
          <p:spPr bwMode="auto">
            <a:xfrm>
              <a:off x="7212033" y="-1122362"/>
              <a:ext cx="65088" cy="104775"/>
            </a:xfrm>
            <a:custGeom>
              <a:avLst/>
              <a:gdLst/>
              <a:ahLst/>
              <a:cxnLst>
                <a:cxn ang="0">
                  <a:pos x="15" y="131"/>
                </a:cxn>
                <a:cxn ang="0">
                  <a:pos x="4" y="121"/>
                </a:cxn>
                <a:cxn ang="0">
                  <a:pos x="0" y="103"/>
                </a:cxn>
                <a:cxn ang="0">
                  <a:pos x="2" y="80"/>
                </a:cxn>
                <a:cxn ang="0">
                  <a:pos x="9" y="54"/>
                </a:cxn>
                <a:cxn ang="0">
                  <a:pos x="15" y="41"/>
                </a:cxn>
                <a:cxn ang="0">
                  <a:pos x="21" y="30"/>
                </a:cxn>
                <a:cxn ang="0">
                  <a:pos x="28" y="19"/>
                </a:cxn>
                <a:cxn ang="0">
                  <a:pos x="35" y="11"/>
                </a:cxn>
                <a:cxn ang="0">
                  <a:pos x="43" y="5"/>
                </a:cxn>
                <a:cxn ang="0">
                  <a:pos x="51" y="1"/>
                </a:cxn>
                <a:cxn ang="0">
                  <a:pos x="58" y="0"/>
                </a:cxn>
                <a:cxn ang="0">
                  <a:pos x="65" y="1"/>
                </a:cxn>
                <a:cxn ang="0">
                  <a:pos x="76" y="11"/>
                </a:cxn>
                <a:cxn ang="0">
                  <a:pos x="80" y="28"/>
                </a:cxn>
                <a:cxn ang="0">
                  <a:pos x="78" y="52"/>
                </a:cxn>
                <a:cxn ang="0">
                  <a:pos x="71" y="78"/>
                </a:cxn>
                <a:cxn ang="0">
                  <a:pos x="65" y="91"/>
                </a:cxn>
                <a:cxn ang="0">
                  <a:pos x="58" y="102"/>
                </a:cxn>
                <a:cxn ang="0">
                  <a:pos x="50" y="113"/>
                </a:cxn>
                <a:cxn ang="0">
                  <a:pos x="43" y="121"/>
                </a:cxn>
                <a:cxn ang="0">
                  <a:pos x="35" y="126"/>
                </a:cxn>
                <a:cxn ang="0">
                  <a:pos x="28" y="131"/>
                </a:cxn>
                <a:cxn ang="0">
                  <a:pos x="21" y="132"/>
                </a:cxn>
                <a:cxn ang="0">
                  <a:pos x="15" y="131"/>
                </a:cxn>
              </a:cxnLst>
              <a:rect l="0" t="0" r="r" b="b"/>
              <a:pathLst>
                <a:path w="80" h="132">
                  <a:moveTo>
                    <a:pt x="15" y="131"/>
                  </a:moveTo>
                  <a:lnTo>
                    <a:pt x="4" y="121"/>
                  </a:lnTo>
                  <a:lnTo>
                    <a:pt x="0" y="103"/>
                  </a:lnTo>
                  <a:lnTo>
                    <a:pt x="2" y="80"/>
                  </a:lnTo>
                  <a:lnTo>
                    <a:pt x="9" y="54"/>
                  </a:lnTo>
                  <a:lnTo>
                    <a:pt x="15" y="41"/>
                  </a:lnTo>
                  <a:lnTo>
                    <a:pt x="21" y="30"/>
                  </a:lnTo>
                  <a:lnTo>
                    <a:pt x="28" y="19"/>
                  </a:lnTo>
                  <a:lnTo>
                    <a:pt x="35" y="11"/>
                  </a:lnTo>
                  <a:lnTo>
                    <a:pt x="43" y="5"/>
                  </a:lnTo>
                  <a:lnTo>
                    <a:pt x="51" y="1"/>
                  </a:lnTo>
                  <a:lnTo>
                    <a:pt x="58" y="0"/>
                  </a:lnTo>
                  <a:lnTo>
                    <a:pt x="65" y="1"/>
                  </a:lnTo>
                  <a:lnTo>
                    <a:pt x="76" y="11"/>
                  </a:lnTo>
                  <a:lnTo>
                    <a:pt x="80" y="28"/>
                  </a:lnTo>
                  <a:lnTo>
                    <a:pt x="78" y="52"/>
                  </a:lnTo>
                  <a:lnTo>
                    <a:pt x="71" y="78"/>
                  </a:lnTo>
                  <a:lnTo>
                    <a:pt x="65" y="91"/>
                  </a:lnTo>
                  <a:lnTo>
                    <a:pt x="58" y="102"/>
                  </a:lnTo>
                  <a:lnTo>
                    <a:pt x="50" y="113"/>
                  </a:lnTo>
                  <a:lnTo>
                    <a:pt x="43" y="121"/>
                  </a:lnTo>
                  <a:lnTo>
                    <a:pt x="35" y="126"/>
                  </a:lnTo>
                  <a:lnTo>
                    <a:pt x="28" y="131"/>
                  </a:lnTo>
                  <a:lnTo>
                    <a:pt x="21" y="132"/>
                  </a:lnTo>
                  <a:lnTo>
                    <a:pt x="15" y="1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4" name="Freeform 33"/>
            <p:cNvSpPr>
              <a:spLocks/>
            </p:cNvSpPr>
            <p:nvPr/>
          </p:nvSpPr>
          <p:spPr bwMode="auto">
            <a:xfrm>
              <a:off x="7258070" y="-887412"/>
              <a:ext cx="192088" cy="171450"/>
            </a:xfrm>
            <a:custGeom>
              <a:avLst/>
              <a:gdLst/>
              <a:ahLst/>
              <a:cxnLst>
                <a:cxn ang="0">
                  <a:pos x="0" y="210"/>
                </a:cxn>
                <a:cxn ang="0">
                  <a:pos x="0" y="0"/>
                </a:cxn>
                <a:cxn ang="0">
                  <a:pos x="241" y="52"/>
                </a:cxn>
                <a:cxn ang="0">
                  <a:pos x="241" y="217"/>
                </a:cxn>
                <a:cxn ang="0">
                  <a:pos x="0" y="210"/>
                </a:cxn>
              </a:cxnLst>
              <a:rect l="0" t="0" r="r" b="b"/>
              <a:pathLst>
                <a:path w="241" h="217">
                  <a:moveTo>
                    <a:pt x="0" y="210"/>
                  </a:moveTo>
                  <a:lnTo>
                    <a:pt x="0" y="0"/>
                  </a:lnTo>
                  <a:lnTo>
                    <a:pt x="241" y="52"/>
                  </a:lnTo>
                  <a:lnTo>
                    <a:pt x="241" y="217"/>
                  </a:lnTo>
                  <a:lnTo>
                    <a:pt x="0" y="2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5" name="Rectangle 34"/>
            <p:cNvSpPr>
              <a:spLocks noChangeArrowheads="1"/>
            </p:cNvSpPr>
            <p:nvPr/>
          </p:nvSpPr>
          <p:spPr bwMode="auto">
            <a:xfrm>
              <a:off x="7283470" y="-858837"/>
              <a:ext cx="147638" cy="762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6" name="Freeform 35"/>
            <p:cNvSpPr>
              <a:spLocks/>
            </p:cNvSpPr>
            <p:nvPr/>
          </p:nvSpPr>
          <p:spPr bwMode="auto">
            <a:xfrm>
              <a:off x="7180283" y="-1146175"/>
              <a:ext cx="388938" cy="347663"/>
            </a:xfrm>
            <a:custGeom>
              <a:avLst/>
              <a:gdLst/>
              <a:ahLst/>
              <a:cxnLst>
                <a:cxn ang="0">
                  <a:pos x="80" y="116"/>
                </a:cxn>
                <a:cxn ang="0">
                  <a:pos x="80" y="116"/>
                </a:cxn>
                <a:cxn ang="0">
                  <a:pos x="89" y="102"/>
                </a:cxn>
                <a:cxn ang="0">
                  <a:pos x="107" y="77"/>
                </a:cxn>
                <a:cxn ang="0">
                  <a:pos x="129" y="55"/>
                </a:cxn>
                <a:cxn ang="0">
                  <a:pos x="153" y="35"/>
                </a:cxn>
                <a:cxn ang="0">
                  <a:pos x="181" y="20"/>
                </a:cxn>
                <a:cxn ang="0">
                  <a:pos x="211" y="9"/>
                </a:cxn>
                <a:cxn ang="0">
                  <a:pos x="242" y="2"/>
                </a:cxn>
                <a:cxn ang="0">
                  <a:pos x="274" y="0"/>
                </a:cxn>
                <a:cxn ang="0">
                  <a:pos x="312" y="4"/>
                </a:cxn>
                <a:cxn ang="0">
                  <a:pos x="355" y="16"/>
                </a:cxn>
                <a:cxn ang="0">
                  <a:pos x="392" y="37"/>
                </a:cxn>
                <a:cxn ang="0">
                  <a:pos x="425" y="63"/>
                </a:cxn>
                <a:cxn ang="0">
                  <a:pos x="452" y="94"/>
                </a:cxn>
                <a:cxn ang="0">
                  <a:pos x="473" y="131"/>
                </a:cxn>
                <a:cxn ang="0">
                  <a:pos x="485" y="171"/>
                </a:cxn>
                <a:cxn ang="0">
                  <a:pos x="491" y="215"/>
                </a:cxn>
                <a:cxn ang="0">
                  <a:pos x="487" y="259"/>
                </a:cxn>
                <a:cxn ang="0">
                  <a:pos x="475" y="301"/>
                </a:cxn>
                <a:cxn ang="0">
                  <a:pos x="455" y="339"/>
                </a:cxn>
                <a:cxn ang="0">
                  <a:pos x="429" y="371"/>
                </a:cxn>
                <a:cxn ang="0">
                  <a:pos x="397" y="399"/>
                </a:cxn>
                <a:cxn ang="0">
                  <a:pos x="361" y="419"/>
                </a:cxn>
                <a:cxn ang="0">
                  <a:pos x="320" y="432"/>
                </a:cxn>
                <a:cxn ang="0">
                  <a:pos x="277" y="438"/>
                </a:cxn>
                <a:cxn ang="0">
                  <a:pos x="239" y="434"/>
                </a:cxn>
                <a:cxn ang="0">
                  <a:pos x="209" y="427"/>
                </a:cxn>
                <a:cxn ang="0">
                  <a:pos x="180" y="417"/>
                </a:cxn>
                <a:cxn ang="0">
                  <a:pos x="153" y="402"/>
                </a:cxn>
                <a:cxn ang="0">
                  <a:pos x="129" y="384"/>
                </a:cxn>
                <a:cxn ang="0">
                  <a:pos x="108" y="363"/>
                </a:cxn>
                <a:cxn ang="0">
                  <a:pos x="90" y="339"/>
                </a:cxn>
                <a:cxn ang="0">
                  <a:pos x="75" y="313"/>
                </a:cxn>
                <a:cxn ang="0">
                  <a:pos x="68" y="299"/>
                </a:cxn>
                <a:cxn ang="0">
                  <a:pos x="65" y="299"/>
                </a:cxn>
                <a:cxn ang="0">
                  <a:pos x="50" y="296"/>
                </a:cxn>
                <a:cxn ang="0">
                  <a:pos x="25" y="280"/>
                </a:cxn>
                <a:cxn ang="0">
                  <a:pos x="8" y="253"/>
                </a:cxn>
                <a:cxn ang="0">
                  <a:pos x="0" y="220"/>
                </a:cxn>
                <a:cxn ang="0">
                  <a:pos x="3" y="183"/>
                </a:cxn>
                <a:cxn ang="0">
                  <a:pos x="16" y="151"/>
                </a:cxn>
                <a:cxn ang="0">
                  <a:pos x="38" y="128"/>
                </a:cxn>
                <a:cxn ang="0">
                  <a:pos x="63" y="116"/>
                </a:cxn>
              </a:cxnLst>
              <a:rect l="0" t="0" r="r" b="b"/>
              <a:pathLst>
                <a:path w="491" h="438">
                  <a:moveTo>
                    <a:pt x="78" y="115"/>
                  </a:moveTo>
                  <a:lnTo>
                    <a:pt x="80" y="116"/>
                  </a:lnTo>
                  <a:lnTo>
                    <a:pt x="80" y="116"/>
                  </a:lnTo>
                  <a:lnTo>
                    <a:pt x="80" y="116"/>
                  </a:lnTo>
                  <a:lnTo>
                    <a:pt x="81" y="116"/>
                  </a:lnTo>
                  <a:lnTo>
                    <a:pt x="89" y="102"/>
                  </a:lnTo>
                  <a:lnTo>
                    <a:pt x="97" y="90"/>
                  </a:lnTo>
                  <a:lnTo>
                    <a:pt x="107" y="77"/>
                  </a:lnTo>
                  <a:lnTo>
                    <a:pt x="118" y="65"/>
                  </a:lnTo>
                  <a:lnTo>
                    <a:pt x="129" y="55"/>
                  </a:lnTo>
                  <a:lnTo>
                    <a:pt x="141" y="45"/>
                  </a:lnTo>
                  <a:lnTo>
                    <a:pt x="153" y="35"/>
                  </a:lnTo>
                  <a:lnTo>
                    <a:pt x="167" y="27"/>
                  </a:lnTo>
                  <a:lnTo>
                    <a:pt x="181" y="20"/>
                  </a:lnTo>
                  <a:lnTo>
                    <a:pt x="196" y="15"/>
                  </a:lnTo>
                  <a:lnTo>
                    <a:pt x="211" y="9"/>
                  </a:lnTo>
                  <a:lnTo>
                    <a:pt x="226" y="5"/>
                  </a:lnTo>
                  <a:lnTo>
                    <a:pt x="242" y="2"/>
                  </a:lnTo>
                  <a:lnTo>
                    <a:pt x="257" y="1"/>
                  </a:lnTo>
                  <a:lnTo>
                    <a:pt x="274" y="0"/>
                  </a:lnTo>
                  <a:lnTo>
                    <a:pt x="291" y="1"/>
                  </a:lnTo>
                  <a:lnTo>
                    <a:pt x="312" y="4"/>
                  </a:lnTo>
                  <a:lnTo>
                    <a:pt x="334" y="9"/>
                  </a:lnTo>
                  <a:lnTo>
                    <a:pt x="355" y="16"/>
                  </a:lnTo>
                  <a:lnTo>
                    <a:pt x="375" y="25"/>
                  </a:lnTo>
                  <a:lnTo>
                    <a:pt x="392" y="37"/>
                  </a:lnTo>
                  <a:lnTo>
                    <a:pt x="409" y="48"/>
                  </a:lnTo>
                  <a:lnTo>
                    <a:pt x="425" y="63"/>
                  </a:lnTo>
                  <a:lnTo>
                    <a:pt x="439" y="78"/>
                  </a:lnTo>
                  <a:lnTo>
                    <a:pt x="452" y="94"/>
                  </a:lnTo>
                  <a:lnTo>
                    <a:pt x="463" y="113"/>
                  </a:lnTo>
                  <a:lnTo>
                    <a:pt x="473" y="131"/>
                  </a:lnTo>
                  <a:lnTo>
                    <a:pt x="481" y="151"/>
                  </a:lnTo>
                  <a:lnTo>
                    <a:pt x="485" y="171"/>
                  </a:lnTo>
                  <a:lnTo>
                    <a:pt x="489" y="193"/>
                  </a:lnTo>
                  <a:lnTo>
                    <a:pt x="491" y="215"/>
                  </a:lnTo>
                  <a:lnTo>
                    <a:pt x="490" y="237"/>
                  </a:lnTo>
                  <a:lnTo>
                    <a:pt x="487" y="259"/>
                  </a:lnTo>
                  <a:lnTo>
                    <a:pt x="482" y="281"/>
                  </a:lnTo>
                  <a:lnTo>
                    <a:pt x="475" y="301"/>
                  </a:lnTo>
                  <a:lnTo>
                    <a:pt x="466" y="320"/>
                  </a:lnTo>
                  <a:lnTo>
                    <a:pt x="455" y="339"/>
                  </a:lnTo>
                  <a:lnTo>
                    <a:pt x="443" y="356"/>
                  </a:lnTo>
                  <a:lnTo>
                    <a:pt x="429" y="371"/>
                  </a:lnTo>
                  <a:lnTo>
                    <a:pt x="414" y="386"/>
                  </a:lnTo>
                  <a:lnTo>
                    <a:pt x="397" y="399"/>
                  </a:lnTo>
                  <a:lnTo>
                    <a:pt x="379" y="410"/>
                  </a:lnTo>
                  <a:lnTo>
                    <a:pt x="361" y="419"/>
                  </a:lnTo>
                  <a:lnTo>
                    <a:pt x="340" y="426"/>
                  </a:lnTo>
                  <a:lnTo>
                    <a:pt x="320" y="432"/>
                  </a:lnTo>
                  <a:lnTo>
                    <a:pt x="299" y="435"/>
                  </a:lnTo>
                  <a:lnTo>
                    <a:pt x="277" y="438"/>
                  </a:lnTo>
                  <a:lnTo>
                    <a:pt x="255" y="437"/>
                  </a:lnTo>
                  <a:lnTo>
                    <a:pt x="239" y="434"/>
                  </a:lnTo>
                  <a:lnTo>
                    <a:pt x="224" y="432"/>
                  </a:lnTo>
                  <a:lnTo>
                    <a:pt x="209" y="427"/>
                  </a:lnTo>
                  <a:lnTo>
                    <a:pt x="194" y="423"/>
                  </a:lnTo>
                  <a:lnTo>
                    <a:pt x="180" y="417"/>
                  </a:lnTo>
                  <a:lnTo>
                    <a:pt x="166" y="410"/>
                  </a:lnTo>
                  <a:lnTo>
                    <a:pt x="153" y="402"/>
                  </a:lnTo>
                  <a:lnTo>
                    <a:pt x="141" y="393"/>
                  </a:lnTo>
                  <a:lnTo>
                    <a:pt x="129" y="384"/>
                  </a:lnTo>
                  <a:lnTo>
                    <a:pt x="119" y="373"/>
                  </a:lnTo>
                  <a:lnTo>
                    <a:pt x="108" y="363"/>
                  </a:lnTo>
                  <a:lnTo>
                    <a:pt x="99" y="351"/>
                  </a:lnTo>
                  <a:lnTo>
                    <a:pt x="90" y="339"/>
                  </a:lnTo>
                  <a:lnTo>
                    <a:pt x="82" y="326"/>
                  </a:lnTo>
                  <a:lnTo>
                    <a:pt x="75" y="313"/>
                  </a:lnTo>
                  <a:lnTo>
                    <a:pt x="69" y="299"/>
                  </a:lnTo>
                  <a:lnTo>
                    <a:pt x="68" y="299"/>
                  </a:lnTo>
                  <a:lnTo>
                    <a:pt x="67" y="299"/>
                  </a:lnTo>
                  <a:lnTo>
                    <a:pt x="65" y="299"/>
                  </a:lnTo>
                  <a:lnTo>
                    <a:pt x="63" y="299"/>
                  </a:lnTo>
                  <a:lnTo>
                    <a:pt x="50" y="296"/>
                  </a:lnTo>
                  <a:lnTo>
                    <a:pt x="37" y="290"/>
                  </a:lnTo>
                  <a:lnTo>
                    <a:pt x="25" y="280"/>
                  </a:lnTo>
                  <a:lnTo>
                    <a:pt x="15" y="268"/>
                  </a:lnTo>
                  <a:lnTo>
                    <a:pt x="8" y="253"/>
                  </a:lnTo>
                  <a:lnTo>
                    <a:pt x="2" y="237"/>
                  </a:lnTo>
                  <a:lnTo>
                    <a:pt x="0" y="220"/>
                  </a:lnTo>
                  <a:lnTo>
                    <a:pt x="0" y="201"/>
                  </a:lnTo>
                  <a:lnTo>
                    <a:pt x="3" y="183"/>
                  </a:lnTo>
                  <a:lnTo>
                    <a:pt x="9" y="166"/>
                  </a:lnTo>
                  <a:lnTo>
                    <a:pt x="16" y="151"/>
                  </a:lnTo>
                  <a:lnTo>
                    <a:pt x="27" y="138"/>
                  </a:lnTo>
                  <a:lnTo>
                    <a:pt x="38" y="128"/>
                  </a:lnTo>
                  <a:lnTo>
                    <a:pt x="51" y="121"/>
                  </a:lnTo>
                  <a:lnTo>
                    <a:pt x="63" y="116"/>
                  </a:lnTo>
                  <a:lnTo>
                    <a:pt x="78"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7" name="Freeform 36"/>
            <p:cNvSpPr>
              <a:spLocks/>
            </p:cNvSpPr>
            <p:nvPr/>
          </p:nvSpPr>
          <p:spPr bwMode="auto">
            <a:xfrm>
              <a:off x="7200920" y="-1117600"/>
              <a:ext cx="341313" cy="292100"/>
            </a:xfrm>
            <a:custGeom>
              <a:avLst/>
              <a:gdLst/>
              <a:ahLst/>
              <a:cxnLst>
                <a:cxn ang="0">
                  <a:pos x="51" y="124"/>
                </a:cxn>
                <a:cxn ang="0">
                  <a:pos x="64" y="131"/>
                </a:cxn>
                <a:cxn ang="0">
                  <a:pos x="73" y="121"/>
                </a:cxn>
                <a:cxn ang="0">
                  <a:pos x="87" y="92"/>
                </a:cxn>
                <a:cxn ang="0">
                  <a:pos x="106" y="66"/>
                </a:cxn>
                <a:cxn ang="0">
                  <a:pos x="127" y="44"/>
                </a:cxn>
                <a:cxn ang="0">
                  <a:pos x="154" y="26"/>
                </a:cxn>
                <a:cxn ang="0">
                  <a:pos x="183" y="12"/>
                </a:cxn>
                <a:cxn ang="0">
                  <a:pos x="213" y="3"/>
                </a:cxn>
                <a:cxn ang="0">
                  <a:pos x="245" y="0"/>
                </a:cxn>
                <a:cxn ang="0">
                  <a:pos x="299" y="7"/>
                </a:cxn>
                <a:cxn ang="0">
                  <a:pos x="363" y="41"/>
                </a:cxn>
                <a:cxn ang="0">
                  <a:pos x="408" y="95"/>
                </a:cxn>
                <a:cxn ang="0">
                  <a:pos x="430" y="163"/>
                </a:cxn>
                <a:cxn ang="0">
                  <a:pos x="427" y="218"/>
                </a:cxn>
                <a:cxn ang="0">
                  <a:pos x="417" y="254"/>
                </a:cxn>
                <a:cxn ang="0">
                  <a:pos x="401" y="285"/>
                </a:cxn>
                <a:cxn ang="0">
                  <a:pos x="379" y="313"/>
                </a:cxn>
                <a:cxn ang="0">
                  <a:pos x="351" y="336"/>
                </a:cxn>
                <a:cxn ang="0">
                  <a:pos x="320" y="353"/>
                </a:cxn>
                <a:cxn ang="0">
                  <a:pos x="287" y="364"/>
                </a:cxn>
                <a:cxn ang="0">
                  <a:pos x="250" y="368"/>
                </a:cxn>
                <a:cxn ang="0">
                  <a:pos x="200" y="362"/>
                </a:cxn>
                <a:cxn ang="0">
                  <a:pos x="146" y="337"/>
                </a:cxn>
                <a:cxn ang="0">
                  <a:pos x="102" y="298"/>
                </a:cxn>
                <a:cxn ang="0">
                  <a:pos x="73" y="246"/>
                </a:cxn>
                <a:cxn ang="0">
                  <a:pos x="58" y="223"/>
                </a:cxn>
                <a:cxn ang="0">
                  <a:pos x="43" y="230"/>
                </a:cxn>
                <a:cxn ang="0">
                  <a:pos x="27" y="228"/>
                </a:cxn>
                <a:cxn ang="0">
                  <a:pos x="13" y="218"/>
                </a:cxn>
                <a:cxn ang="0">
                  <a:pos x="3" y="203"/>
                </a:cxn>
                <a:cxn ang="0">
                  <a:pos x="0" y="184"/>
                </a:cxn>
                <a:cxn ang="0">
                  <a:pos x="1" y="163"/>
                </a:cxn>
                <a:cxn ang="0">
                  <a:pos x="9" y="143"/>
                </a:cxn>
                <a:cxn ang="0">
                  <a:pos x="20" y="131"/>
                </a:cxn>
                <a:cxn ang="0">
                  <a:pos x="36" y="124"/>
                </a:cxn>
              </a:cxnLst>
              <a:rect l="0" t="0" r="r" b="b"/>
              <a:pathLst>
                <a:path w="430" h="368">
                  <a:moveTo>
                    <a:pt x="44" y="123"/>
                  </a:moveTo>
                  <a:lnTo>
                    <a:pt x="51" y="124"/>
                  </a:lnTo>
                  <a:lnTo>
                    <a:pt x="58" y="127"/>
                  </a:lnTo>
                  <a:lnTo>
                    <a:pt x="64" y="131"/>
                  </a:lnTo>
                  <a:lnTo>
                    <a:pt x="69" y="136"/>
                  </a:lnTo>
                  <a:lnTo>
                    <a:pt x="73" y="121"/>
                  </a:lnTo>
                  <a:lnTo>
                    <a:pt x="80" y="106"/>
                  </a:lnTo>
                  <a:lnTo>
                    <a:pt x="87" y="92"/>
                  </a:lnTo>
                  <a:lnTo>
                    <a:pt x="96" y="79"/>
                  </a:lnTo>
                  <a:lnTo>
                    <a:pt x="106" y="66"/>
                  </a:lnTo>
                  <a:lnTo>
                    <a:pt x="116" y="55"/>
                  </a:lnTo>
                  <a:lnTo>
                    <a:pt x="127" y="44"/>
                  </a:lnTo>
                  <a:lnTo>
                    <a:pt x="140" y="34"/>
                  </a:lnTo>
                  <a:lnTo>
                    <a:pt x="154" y="26"/>
                  </a:lnTo>
                  <a:lnTo>
                    <a:pt x="168" y="18"/>
                  </a:lnTo>
                  <a:lnTo>
                    <a:pt x="183" y="12"/>
                  </a:lnTo>
                  <a:lnTo>
                    <a:pt x="198" y="7"/>
                  </a:lnTo>
                  <a:lnTo>
                    <a:pt x="213" y="3"/>
                  </a:lnTo>
                  <a:lnTo>
                    <a:pt x="229" y="0"/>
                  </a:lnTo>
                  <a:lnTo>
                    <a:pt x="245" y="0"/>
                  </a:lnTo>
                  <a:lnTo>
                    <a:pt x="262" y="0"/>
                  </a:lnTo>
                  <a:lnTo>
                    <a:pt x="299" y="7"/>
                  </a:lnTo>
                  <a:lnTo>
                    <a:pt x="333" y="21"/>
                  </a:lnTo>
                  <a:lnTo>
                    <a:pt x="363" y="41"/>
                  </a:lnTo>
                  <a:lnTo>
                    <a:pt x="388" y="65"/>
                  </a:lnTo>
                  <a:lnTo>
                    <a:pt x="408" y="95"/>
                  </a:lnTo>
                  <a:lnTo>
                    <a:pt x="421" y="127"/>
                  </a:lnTo>
                  <a:lnTo>
                    <a:pt x="430" y="163"/>
                  </a:lnTo>
                  <a:lnTo>
                    <a:pt x="430" y="200"/>
                  </a:lnTo>
                  <a:lnTo>
                    <a:pt x="427" y="218"/>
                  </a:lnTo>
                  <a:lnTo>
                    <a:pt x="423" y="237"/>
                  </a:lnTo>
                  <a:lnTo>
                    <a:pt x="417" y="254"/>
                  </a:lnTo>
                  <a:lnTo>
                    <a:pt x="410" y="270"/>
                  </a:lnTo>
                  <a:lnTo>
                    <a:pt x="401" y="285"/>
                  </a:lnTo>
                  <a:lnTo>
                    <a:pt x="390" y="300"/>
                  </a:lnTo>
                  <a:lnTo>
                    <a:pt x="379" y="313"/>
                  </a:lnTo>
                  <a:lnTo>
                    <a:pt x="365" y="324"/>
                  </a:lnTo>
                  <a:lnTo>
                    <a:pt x="351" y="336"/>
                  </a:lnTo>
                  <a:lnTo>
                    <a:pt x="336" y="345"/>
                  </a:lnTo>
                  <a:lnTo>
                    <a:pt x="320" y="353"/>
                  </a:lnTo>
                  <a:lnTo>
                    <a:pt x="304" y="359"/>
                  </a:lnTo>
                  <a:lnTo>
                    <a:pt x="287" y="364"/>
                  </a:lnTo>
                  <a:lnTo>
                    <a:pt x="268" y="367"/>
                  </a:lnTo>
                  <a:lnTo>
                    <a:pt x="250" y="368"/>
                  </a:lnTo>
                  <a:lnTo>
                    <a:pt x="231" y="367"/>
                  </a:lnTo>
                  <a:lnTo>
                    <a:pt x="200" y="362"/>
                  </a:lnTo>
                  <a:lnTo>
                    <a:pt x="172" y="352"/>
                  </a:lnTo>
                  <a:lnTo>
                    <a:pt x="146" y="337"/>
                  </a:lnTo>
                  <a:lnTo>
                    <a:pt x="123" y="320"/>
                  </a:lnTo>
                  <a:lnTo>
                    <a:pt x="102" y="298"/>
                  </a:lnTo>
                  <a:lnTo>
                    <a:pt x="86" y="274"/>
                  </a:lnTo>
                  <a:lnTo>
                    <a:pt x="73" y="246"/>
                  </a:lnTo>
                  <a:lnTo>
                    <a:pt x="65" y="217"/>
                  </a:lnTo>
                  <a:lnTo>
                    <a:pt x="58" y="223"/>
                  </a:lnTo>
                  <a:lnTo>
                    <a:pt x="51" y="226"/>
                  </a:lnTo>
                  <a:lnTo>
                    <a:pt x="43" y="230"/>
                  </a:lnTo>
                  <a:lnTo>
                    <a:pt x="35" y="230"/>
                  </a:lnTo>
                  <a:lnTo>
                    <a:pt x="27" y="228"/>
                  </a:lnTo>
                  <a:lnTo>
                    <a:pt x="20" y="224"/>
                  </a:lnTo>
                  <a:lnTo>
                    <a:pt x="13" y="218"/>
                  </a:lnTo>
                  <a:lnTo>
                    <a:pt x="8" y="211"/>
                  </a:lnTo>
                  <a:lnTo>
                    <a:pt x="3" y="203"/>
                  </a:lnTo>
                  <a:lnTo>
                    <a:pt x="1" y="194"/>
                  </a:lnTo>
                  <a:lnTo>
                    <a:pt x="0" y="184"/>
                  </a:lnTo>
                  <a:lnTo>
                    <a:pt x="0" y="173"/>
                  </a:lnTo>
                  <a:lnTo>
                    <a:pt x="1" y="163"/>
                  </a:lnTo>
                  <a:lnTo>
                    <a:pt x="4" y="153"/>
                  </a:lnTo>
                  <a:lnTo>
                    <a:pt x="9" y="143"/>
                  </a:lnTo>
                  <a:lnTo>
                    <a:pt x="15" y="136"/>
                  </a:lnTo>
                  <a:lnTo>
                    <a:pt x="20" y="131"/>
                  </a:lnTo>
                  <a:lnTo>
                    <a:pt x="28" y="126"/>
                  </a:lnTo>
                  <a:lnTo>
                    <a:pt x="36" y="124"/>
                  </a:lnTo>
                  <a:lnTo>
                    <a:pt x="44" y="12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8" name="Freeform 37"/>
            <p:cNvSpPr>
              <a:spLocks/>
            </p:cNvSpPr>
            <p:nvPr/>
          </p:nvSpPr>
          <p:spPr bwMode="auto">
            <a:xfrm>
              <a:off x="7319983" y="-920750"/>
              <a:ext cx="138113" cy="55563"/>
            </a:xfrm>
            <a:custGeom>
              <a:avLst/>
              <a:gdLst/>
              <a:ahLst/>
              <a:cxnLst>
                <a:cxn ang="0">
                  <a:pos x="176" y="15"/>
                </a:cxn>
                <a:cxn ang="0">
                  <a:pos x="173" y="21"/>
                </a:cxn>
                <a:cxn ang="0">
                  <a:pos x="171" y="27"/>
                </a:cxn>
                <a:cxn ang="0">
                  <a:pos x="169" y="33"/>
                </a:cxn>
                <a:cxn ang="0">
                  <a:pos x="165" y="38"/>
                </a:cxn>
                <a:cxn ang="0">
                  <a:pos x="161" y="44"/>
                </a:cxn>
                <a:cxn ang="0">
                  <a:pos x="155" y="51"/>
                </a:cxn>
                <a:cxn ang="0">
                  <a:pos x="148" y="56"/>
                </a:cxn>
                <a:cxn ang="0">
                  <a:pos x="140" y="62"/>
                </a:cxn>
                <a:cxn ang="0">
                  <a:pos x="128" y="66"/>
                </a:cxn>
                <a:cxn ang="0">
                  <a:pos x="117" y="70"/>
                </a:cxn>
                <a:cxn ang="0">
                  <a:pos x="105" y="70"/>
                </a:cxn>
                <a:cxn ang="0">
                  <a:pos x="95" y="70"/>
                </a:cxn>
                <a:cxn ang="0">
                  <a:pos x="85" y="68"/>
                </a:cxn>
                <a:cxn ang="0">
                  <a:pos x="78" y="67"/>
                </a:cxn>
                <a:cxn ang="0">
                  <a:pos x="73" y="66"/>
                </a:cxn>
                <a:cxn ang="0">
                  <a:pos x="71" y="66"/>
                </a:cxn>
                <a:cxn ang="0">
                  <a:pos x="0" y="0"/>
                </a:cxn>
                <a:cxn ang="0">
                  <a:pos x="176" y="15"/>
                </a:cxn>
              </a:cxnLst>
              <a:rect l="0" t="0" r="r" b="b"/>
              <a:pathLst>
                <a:path w="176" h="70">
                  <a:moveTo>
                    <a:pt x="176" y="15"/>
                  </a:moveTo>
                  <a:lnTo>
                    <a:pt x="173" y="21"/>
                  </a:lnTo>
                  <a:lnTo>
                    <a:pt x="171" y="27"/>
                  </a:lnTo>
                  <a:lnTo>
                    <a:pt x="169" y="33"/>
                  </a:lnTo>
                  <a:lnTo>
                    <a:pt x="165" y="38"/>
                  </a:lnTo>
                  <a:lnTo>
                    <a:pt x="161" y="44"/>
                  </a:lnTo>
                  <a:lnTo>
                    <a:pt x="155" y="51"/>
                  </a:lnTo>
                  <a:lnTo>
                    <a:pt x="148" y="56"/>
                  </a:lnTo>
                  <a:lnTo>
                    <a:pt x="140" y="62"/>
                  </a:lnTo>
                  <a:lnTo>
                    <a:pt x="128" y="66"/>
                  </a:lnTo>
                  <a:lnTo>
                    <a:pt x="117" y="70"/>
                  </a:lnTo>
                  <a:lnTo>
                    <a:pt x="105" y="70"/>
                  </a:lnTo>
                  <a:lnTo>
                    <a:pt x="95" y="70"/>
                  </a:lnTo>
                  <a:lnTo>
                    <a:pt x="85" y="68"/>
                  </a:lnTo>
                  <a:lnTo>
                    <a:pt x="78" y="67"/>
                  </a:lnTo>
                  <a:lnTo>
                    <a:pt x="73" y="66"/>
                  </a:lnTo>
                  <a:lnTo>
                    <a:pt x="71" y="66"/>
                  </a:lnTo>
                  <a:lnTo>
                    <a:pt x="0" y="0"/>
                  </a:lnTo>
                  <a:lnTo>
                    <a:pt x="176"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79" name="Freeform 38"/>
            <p:cNvSpPr>
              <a:spLocks/>
            </p:cNvSpPr>
            <p:nvPr/>
          </p:nvSpPr>
          <p:spPr bwMode="auto">
            <a:xfrm>
              <a:off x="7356495" y="-906462"/>
              <a:ext cx="82550" cy="20638"/>
            </a:xfrm>
            <a:custGeom>
              <a:avLst/>
              <a:gdLst/>
              <a:ahLst/>
              <a:cxnLst>
                <a:cxn ang="0">
                  <a:pos x="103" y="8"/>
                </a:cxn>
                <a:cxn ang="0">
                  <a:pos x="93" y="25"/>
                </a:cxn>
                <a:cxn ang="0">
                  <a:pos x="24" y="19"/>
                </a:cxn>
                <a:cxn ang="0">
                  <a:pos x="0" y="0"/>
                </a:cxn>
                <a:cxn ang="0">
                  <a:pos x="103" y="8"/>
                </a:cxn>
              </a:cxnLst>
              <a:rect l="0" t="0" r="r" b="b"/>
              <a:pathLst>
                <a:path w="103" h="25">
                  <a:moveTo>
                    <a:pt x="103" y="8"/>
                  </a:moveTo>
                  <a:lnTo>
                    <a:pt x="93" y="25"/>
                  </a:lnTo>
                  <a:lnTo>
                    <a:pt x="24" y="19"/>
                  </a:lnTo>
                  <a:lnTo>
                    <a:pt x="0" y="0"/>
                  </a:lnTo>
                  <a:lnTo>
                    <a:pt x="103"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0" name="Freeform 39"/>
            <p:cNvSpPr>
              <a:spLocks/>
            </p:cNvSpPr>
            <p:nvPr/>
          </p:nvSpPr>
          <p:spPr bwMode="auto">
            <a:xfrm>
              <a:off x="7242195" y="-1190625"/>
              <a:ext cx="312738" cy="101600"/>
            </a:xfrm>
            <a:custGeom>
              <a:avLst/>
              <a:gdLst/>
              <a:ahLst/>
              <a:cxnLst>
                <a:cxn ang="0">
                  <a:pos x="48" y="31"/>
                </a:cxn>
                <a:cxn ang="0">
                  <a:pos x="58" y="29"/>
                </a:cxn>
                <a:cxn ang="0">
                  <a:pos x="68" y="27"/>
                </a:cxn>
                <a:cxn ang="0">
                  <a:pos x="79" y="27"/>
                </a:cxn>
                <a:cxn ang="0">
                  <a:pos x="88" y="22"/>
                </a:cxn>
                <a:cxn ang="0">
                  <a:pos x="101" y="14"/>
                </a:cxn>
                <a:cxn ang="0">
                  <a:pos x="117" y="8"/>
                </a:cxn>
                <a:cxn ang="0">
                  <a:pos x="135" y="7"/>
                </a:cxn>
                <a:cxn ang="0">
                  <a:pos x="149" y="7"/>
                </a:cxn>
                <a:cxn ang="0">
                  <a:pos x="157" y="9"/>
                </a:cxn>
                <a:cxn ang="0">
                  <a:pos x="166" y="8"/>
                </a:cxn>
                <a:cxn ang="0">
                  <a:pos x="179" y="4"/>
                </a:cxn>
                <a:cxn ang="0">
                  <a:pos x="194" y="0"/>
                </a:cxn>
                <a:cxn ang="0">
                  <a:pos x="209" y="0"/>
                </a:cxn>
                <a:cxn ang="0">
                  <a:pos x="229" y="1"/>
                </a:cxn>
                <a:cxn ang="0">
                  <a:pos x="249" y="7"/>
                </a:cxn>
                <a:cxn ang="0">
                  <a:pos x="267" y="16"/>
                </a:cxn>
                <a:cxn ang="0">
                  <a:pos x="281" y="28"/>
                </a:cxn>
                <a:cxn ang="0">
                  <a:pos x="293" y="32"/>
                </a:cxn>
                <a:cxn ang="0">
                  <a:pos x="309" y="32"/>
                </a:cxn>
                <a:cxn ang="0">
                  <a:pos x="334" y="35"/>
                </a:cxn>
                <a:cxn ang="0">
                  <a:pos x="362" y="45"/>
                </a:cxn>
                <a:cxn ang="0">
                  <a:pos x="384" y="60"/>
                </a:cxn>
                <a:cxn ang="0">
                  <a:pos x="395" y="77"/>
                </a:cxn>
                <a:cxn ang="0">
                  <a:pos x="394" y="96"/>
                </a:cxn>
                <a:cxn ang="0">
                  <a:pos x="380" y="112"/>
                </a:cxn>
                <a:cxn ang="0">
                  <a:pos x="355" y="124"/>
                </a:cxn>
                <a:cxn ang="0">
                  <a:pos x="325" y="128"/>
                </a:cxn>
                <a:cxn ang="0">
                  <a:pos x="301" y="126"/>
                </a:cxn>
                <a:cxn ang="0">
                  <a:pos x="286" y="124"/>
                </a:cxn>
                <a:cxn ang="0">
                  <a:pos x="271" y="119"/>
                </a:cxn>
                <a:cxn ang="0">
                  <a:pos x="260" y="113"/>
                </a:cxn>
                <a:cxn ang="0">
                  <a:pos x="249" y="111"/>
                </a:cxn>
                <a:cxn ang="0">
                  <a:pos x="239" y="114"/>
                </a:cxn>
                <a:cxn ang="0">
                  <a:pos x="226" y="115"/>
                </a:cxn>
                <a:cxn ang="0">
                  <a:pos x="213" y="115"/>
                </a:cxn>
                <a:cxn ang="0">
                  <a:pos x="196" y="113"/>
                </a:cxn>
                <a:cxn ang="0">
                  <a:pos x="180" y="111"/>
                </a:cxn>
                <a:cxn ang="0">
                  <a:pos x="168" y="106"/>
                </a:cxn>
                <a:cxn ang="0">
                  <a:pos x="156" y="101"/>
                </a:cxn>
                <a:cxn ang="0">
                  <a:pos x="148" y="98"/>
                </a:cxn>
                <a:cxn ang="0">
                  <a:pos x="141" y="98"/>
                </a:cxn>
                <a:cxn ang="0">
                  <a:pos x="128" y="96"/>
                </a:cxn>
                <a:cxn ang="0">
                  <a:pos x="112" y="92"/>
                </a:cxn>
                <a:cxn ang="0">
                  <a:pos x="100" y="95"/>
                </a:cxn>
                <a:cxn ang="0">
                  <a:pos x="85" y="105"/>
                </a:cxn>
                <a:cxn ang="0">
                  <a:pos x="64" y="114"/>
                </a:cxn>
                <a:cxn ang="0">
                  <a:pos x="41" y="117"/>
                </a:cxn>
                <a:cxn ang="0">
                  <a:pos x="21" y="113"/>
                </a:cxn>
                <a:cxn ang="0">
                  <a:pos x="7" y="103"/>
                </a:cxn>
                <a:cxn ang="0">
                  <a:pos x="0" y="88"/>
                </a:cxn>
                <a:cxn ang="0">
                  <a:pos x="3" y="71"/>
                </a:cxn>
                <a:cxn ang="0">
                  <a:pos x="14" y="54"/>
                </a:cxn>
                <a:cxn ang="0">
                  <a:pos x="32" y="39"/>
                </a:cxn>
              </a:cxnLst>
              <a:rect l="0" t="0" r="r" b="b"/>
              <a:pathLst>
                <a:path w="396" h="128">
                  <a:moveTo>
                    <a:pt x="43" y="34"/>
                  </a:moveTo>
                  <a:lnTo>
                    <a:pt x="48" y="31"/>
                  </a:lnTo>
                  <a:lnTo>
                    <a:pt x="53" y="30"/>
                  </a:lnTo>
                  <a:lnTo>
                    <a:pt x="58" y="29"/>
                  </a:lnTo>
                  <a:lnTo>
                    <a:pt x="64" y="28"/>
                  </a:lnTo>
                  <a:lnTo>
                    <a:pt x="68" y="27"/>
                  </a:lnTo>
                  <a:lnTo>
                    <a:pt x="74" y="27"/>
                  </a:lnTo>
                  <a:lnTo>
                    <a:pt x="79" y="27"/>
                  </a:lnTo>
                  <a:lnTo>
                    <a:pt x="83" y="27"/>
                  </a:lnTo>
                  <a:lnTo>
                    <a:pt x="88" y="22"/>
                  </a:lnTo>
                  <a:lnTo>
                    <a:pt x="94" y="18"/>
                  </a:lnTo>
                  <a:lnTo>
                    <a:pt x="101" y="14"/>
                  </a:lnTo>
                  <a:lnTo>
                    <a:pt x="109" y="11"/>
                  </a:lnTo>
                  <a:lnTo>
                    <a:pt x="117" y="8"/>
                  </a:lnTo>
                  <a:lnTo>
                    <a:pt x="125" y="7"/>
                  </a:lnTo>
                  <a:lnTo>
                    <a:pt x="135" y="7"/>
                  </a:lnTo>
                  <a:lnTo>
                    <a:pt x="145" y="7"/>
                  </a:lnTo>
                  <a:lnTo>
                    <a:pt x="149" y="7"/>
                  </a:lnTo>
                  <a:lnTo>
                    <a:pt x="153" y="8"/>
                  </a:lnTo>
                  <a:lnTo>
                    <a:pt x="157" y="9"/>
                  </a:lnTo>
                  <a:lnTo>
                    <a:pt x="161" y="11"/>
                  </a:lnTo>
                  <a:lnTo>
                    <a:pt x="166" y="8"/>
                  </a:lnTo>
                  <a:lnTo>
                    <a:pt x="173" y="5"/>
                  </a:lnTo>
                  <a:lnTo>
                    <a:pt x="179" y="4"/>
                  </a:lnTo>
                  <a:lnTo>
                    <a:pt x="187" y="1"/>
                  </a:lnTo>
                  <a:lnTo>
                    <a:pt x="194" y="0"/>
                  </a:lnTo>
                  <a:lnTo>
                    <a:pt x="202" y="0"/>
                  </a:lnTo>
                  <a:lnTo>
                    <a:pt x="209" y="0"/>
                  </a:lnTo>
                  <a:lnTo>
                    <a:pt x="217" y="0"/>
                  </a:lnTo>
                  <a:lnTo>
                    <a:pt x="229" y="1"/>
                  </a:lnTo>
                  <a:lnTo>
                    <a:pt x="239" y="4"/>
                  </a:lnTo>
                  <a:lnTo>
                    <a:pt x="249" y="7"/>
                  </a:lnTo>
                  <a:lnTo>
                    <a:pt x="259" y="12"/>
                  </a:lnTo>
                  <a:lnTo>
                    <a:pt x="267" y="16"/>
                  </a:lnTo>
                  <a:lnTo>
                    <a:pt x="274" y="21"/>
                  </a:lnTo>
                  <a:lnTo>
                    <a:pt x="281" y="28"/>
                  </a:lnTo>
                  <a:lnTo>
                    <a:pt x="285" y="34"/>
                  </a:lnTo>
                  <a:lnTo>
                    <a:pt x="293" y="32"/>
                  </a:lnTo>
                  <a:lnTo>
                    <a:pt x="301" y="32"/>
                  </a:lnTo>
                  <a:lnTo>
                    <a:pt x="309" y="32"/>
                  </a:lnTo>
                  <a:lnTo>
                    <a:pt x="317" y="32"/>
                  </a:lnTo>
                  <a:lnTo>
                    <a:pt x="334" y="35"/>
                  </a:lnTo>
                  <a:lnTo>
                    <a:pt x="349" y="39"/>
                  </a:lnTo>
                  <a:lnTo>
                    <a:pt x="362" y="45"/>
                  </a:lnTo>
                  <a:lnTo>
                    <a:pt x="374" y="52"/>
                  </a:lnTo>
                  <a:lnTo>
                    <a:pt x="384" y="60"/>
                  </a:lnTo>
                  <a:lnTo>
                    <a:pt x="391" y="68"/>
                  </a:lnTo>
                  <a:lnTo>
                    <a:pt x="395" y="77"/>
                  </a:lnTo>
                  <a:lnTo>
                    <a:pt x="396" y="87"/>
                  </a:lnTo>
                  <a:lnTo>
                    <a:pt x="394" y="96"/>
                  </a:lnTo>
                  <a:lnTo>
                    <a:pt x="388" y="105"/>
                  </a:lnTo>
                  <a:lnTo>
                    <a:pt x="380" y="112"/>
                  </a:lnTo>
                  <a:lnTo>
                    <a:pt x="368" y="119"/>
                  </a:lnTo>
                  <a:lnTo>
                    <a:pt x="355" y="124"/>
                  </a:lnTo>
                  <a:lnTo>
                    <a:pt x="342" y="126"/>
                  </a:lnTo>
                  <a:lnTo>
                    <a:pt x="325" y="128"/>
                  </a:lnTo>
                  <a:lnTo>
                    <a:pt x="309" y="127"/>
                  </a:lnTo>
                  <a:lnTo>
                    <a:pt x="301" y="126"/>
                  </a:lnTo>
                  <a:lnTo>
                    <a:pt x="293" y="125"/>
                  </a:lnTo>
                  <a:lnTo>
                    <a:pt x="286" y="124"/>
                  </a:lnTo>
                  <a:lnTo>
                    <a:pt x="278" y="121"/>
                  </a:lnTo>
                  <a:lnTo>
                    <a:pt x="271" y="119"/>
                  </a:lnTo>
                  <a:lnTo>
                    <a:pt x="266" y="117"/>
                  </a:lnTo>
                  <a:lnTo>
                    <a:pt x="260" y="113"/>
                  </a:lnTo>
                  <a:lnTo>
                    <a:pt x="254" y="110"/>
                  </a:lnTo>
                  <a:lnTo>
                    <a:pt x="249" y="111"/>
                  </a:lnTo>
                  <a:lnTo>
                    <a:pt x="244" y="113"/>
                  </a:lnTo>
                  <a:lnTo>
                    <a:pt x="239" y="114"/>
                  </a:lnTo>
                  <a:lnTo>
                    <a:pt x="232" y="114"/>
                  </a:lnTo>
                  <a:lnTo>
                    <a:pt x="226" y="115"/>
                  </a:lnTo>
                  <a:lnTo>
                    <a:pt x="219" y="115"/>
                  </a:lnTo>
                  <a:lnTo>
                    <a:pt x="213" y="115"/>
                  </a:lnTo>
                  <a:lnTo>
                    <a:pt x="206" y="114"/>
                  </a:lnTo>
                  <a:lnTo>
                    <a:pt x="196" y="113"/>
                  </a:lnTo>
                  <a:lnTo>
                    <a:pt x="188" y="112"/>
                  </a:lnTo>
                  <a:lnTo>
                    <a:pt x="180" y="111"/>
                  </a:lnTo>
                  <a:lnTo>
                    <a:pt x="173" y="109"/>
                  </a:lnTo>
                  <a:lnTo>
                    <a:pt x="168" y="106"/>
                  </a:lnTo>
                  <a:lnTo>
                    <a:pt x="162" y="104"/>
                  </a:lnTo>
                  <a:lnTo>
                    <a:pt x="156" y="101"/>
                  </a:lnTo>
                  <a:lnTo>
                    <a:pt x="153" y="97"/>
                  </a:lnTo>
                  <a:lnTo>
                    <a:pt x="148" y="98"/>
                  </a:lnTo>
                  <a:lnTo>
                    <a:pt x="145" y="98"/>
                  </a:lnTo>
                  <a:lnTo>
                    <a:pt x="141" y="98"/>
                  </a:lnTo>
                  <a:lnTo>
                    <a:pt x="136" y="97"/>
                  </a:lnTo>
                  <a:lnTo>
                    <a:pt x="128" y="96"/>
                  </a:lnTo>
                  <a:lnTo>
                    <a:pt x="120" y="95"/>
                  </a:lnTo>
                  <a:lnTo>
                    <a:pt x="112" y="92"/>
                  </a:lnTo>
                  <a:lnTo>
                    <a:pt x="105" y="89"/>
                  </a:lnTo>
                  <a:lnTo>
                    <a:pt x="100" y="95"/>
                  </a:lnTo>
                  <a:lnTo>
                    <a:pt x="93" y="101"/>
                  </a:lnTo>
                  <a:lnTo>
                    <a:pt x="85" y="105"/>
                  </a:lnTo>
                  <a:lnTo>
                    <a:pt x="75" y="110"/>
                  </a:lnTo>
                  <a:lnTo>
                    <a:pt x="64" y="114"/>
                  </a:lnTo>
                  <a:lnTo>
                    <a:pt x="52" y="117"/>
                  </a:lnTo>
                  <a:lnTo>
                    <a:pt x="41" y="117"/>
                  </a:lnTo>
                  <a:lnTo>
                    <a:pt x="30" y="117"/>
                  </a:lnTo>
                  <a:lnTo>
                    <a:pt x="21" y="113"/>
                  </a:lnTo>
                  <a:lnTo>
                    <a:pt x="13" y="110"/>
                  </a:lnTo>
                  <a:lnTo>
                    <a:pt x="7" y="103"/>
                  </a:lnTo>
                  <a:lnTo>
                    <a:pt x="3" y="96"/>
                  </a:lnTo>
                  <a:lnTo>
                    <a:pt x="0" y="88"/>
                  </a:lnTo>
                  <a:lnTo>
                    <a:pt x="0" y="80"/>
                  </a:lnTo>
                  <a:lnTo>
                    <a:pt x="3" y="71"/>
                  </a:lnTo>
                  <a:lnTo>
                    <a:pt x="7" y="62"/>
                  </a:lnTo>
                  <a:lnTo>
                    <a:pt x="14" y="54"/>
                  </a:lnTo>
                  <a:lnTo>
                    <a:pt x="22" y="46"/>
                  </a:lnTo>
                  <a:lnTo>
                    <a:pt x="32" y="39"/>
                  </a:lnTo>
                  <a:lnTo>
                    <a:pt x="43"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4" name="Freeform 42"/>
            <p:cNvSpPr>
              <a:spLocks/>
            </p:cNvSpPr>
            <p:nvPr/>
          </p:nvSpPr>
          <p:spPr bwMode="auto">
            <a:xfrm>
              <a:off x="7075508" y="-793750"/>
              <a:ext cx="669925" cy="401638"/>
            </a:xfrm>
            <a:custGeom>
              <a:avLst/>
              <a:gdLst/>
              <a:ahLst/>
              <a:cxnLst>
                <a:cxn ang="0">
                  <a:pos x="63" y="77"/>
                </a:cxn>
                <a:cxn ang="0">
                  <a:pos x="85" y="53"/>
                </a:cxn>
                <a:cxn ang="0">
                  <a:pos x="111" y="34"/>
                </a:cxn>
                <a:cxn ang="0">
                  <a:pos x="139" y="20"/>
                </a:cxn>
                <a:cxn ang="0">
                  <a:pos x="154" y="15"/>
                </a:cxn>
                <a:cxn ang="0">
                  <a:pos x="173" y="11"/>
                </a:cxn>
                <a:cxn ang="0">
                  <a:pos x="198" y="5"/>
                </a:cxn>
                <a:cxn ang="0">
                  <a:pos x="219" y="1"/>
                </a:cxn>
                <a:cxn ang="0">
                  <a:pos x="227" y="0"/>
                </a:cxn>
                <a:cxn ang="0">
                  <a:pos x="246" y="0"/>
                </a:cxn>
                <a:cxn ang="0">
                  <a:pos x="280" y="0"/>
                </a:cxn>
                <a:cxn ang="0">
                  <a:pos x="321" y="0"/>
                </a:cxn>
                <a:cxn ang="0">
                  <a:pos x="365" y="0"/>
                </a:cxn>
                <a:cxn ang="0">
                  <a:pos x="408" y="0"/>
                </a:cxn>
                <a:cxn ang="0">
                  <a:pos x="441" y="0"/>
                </a:cxn>
                <a:cxn ang="0">
                  <a:pos x="461" y="0"/>
                </a:cxn>
                <a:cxn ang="0">
                  <a:pos x="469" y="0"/>
                </a:cxn>
                <a:cxn ang="0">
                  <a:pos x="490" y="3"/>
                </a:cxn>
                <a:cxn ang="0">
                  <a:pos x="518" y="9"/>
                </a:cxn>
                <a:cxn ang="0">
                  <a:pos x="546" y="18"/>
                </a:cxn>
                <a:cxn ang="0">
                  <a:pos x="569" y="30"/>
                </a:cxn>
                <a:cxn ang="0">
                  <a:pos x="588" y="45"/>
                </a:cxn>
                <a:cxn ang="0">
                  <a:pos x="604" y="58"/>
                </a:cxn>
                <a:cxn ang="0">
                  <a:pos x="613" y="68"/>
                </a:cxn>
                <a:cxn ang="0">
                  <a:pos x="629" y="90"/>
                </a:cxn>
                <a:cxn ang="0">
                  <a:pos x="669" y="154"/>
                </a:cxn>
                <a:cxn ang="0">
                  <a:pos x="713" y="236"/>
                </a:cxn>
                <a:cxn ang="0">
                  <a:pos x="750" y="318"/>
                </a:cxn>
                <a:cxn ang="0">
                  <a:pos x="843" y="454"/>
                </a:cxn>
                <a:cxn ang="0">
                  <a:pos x="734" y="464"/>
                </a:cxn>
                <a:cxn ang="0">
                  <a:pos x="732" y="484"/>
                </a:cxn>
                <a:cxn ang="0">
                  <a:pos x="714" y="506"/>
                </a:cxn>
                <a:cxn ang="0">
                  <a:pos x="703" y="505"/>
                </a:cxn>
                <a:cxn ang="0">
                  <a:pos x="695" y="499"/>
                </a:cxn>
                <a:cxn ang="0">
                  <a:pos x="688" y="465"/>
                </a:cxn>
                <a:cxn ang="0">
                  <a:pos x="674" y="387"/>
                </a:cxn>
                <a:cxn ang="0">
                  <a:pos x="657" y="385"/>
                </a:cxn>
                <a:cxn ang="0">
                  <a:pos x="642" y="349"/>
                </a:cxn>
                <a:cxn ang="0">
                  <a:pos x="609" y="294"/>
                </a:cxn>
                <a:cxn ang="0">
                  <a:pos x="558" y="235"/>
                </a:cxn>
                <a:cxn ang="0">
                  <a:pos x="546" y="382"/>
                </a:cxn>
                <a:cxn ang="0">
                  <a:pos x="137" y="229"/>
                </a:cxn>
                <a:cxn ang="0">
                  <a:pos x="123" y="280"/>
                </a:cxn>
                <a:cxn ang="0">
                  <a:pos x="121" y="418"/>
                </a:cxn>
                <a:cxn ang="0">
                  <a:pos x="7" y="426"/>
                </a:cxn>
                <a:cxn ang="0">
                  <a:pos x="0" y="364"/>
                </a:cxn>
                <a:cxn ang="0">
                  <a:pos x="2" y="264"/>
                </a:cxn>
                <a:cxn ang="0">
                  <a:pos x="27" y="147"/>
                </a:cxn>
              </a:cxnLst>
              <a:rect l="0" t="0" r="r" b="b"/>
              <a:pathLst>
                <a:path w="843" h="506">
                  <a:moveTo>
                    <a:pt x="54" y="91"/>
                  </a:moveTo>
                  <a:lnTo>
                    <a:pt x="63" y="77"/>
                  </a:lnTo>
                  <a:lnTo>
                    <a:pt x="73" y="64"/>
                  </a:lnTo>
                  <a:lnTo>
                    <a:pt x="85" y="53"/>
                  </a:lnTo>
                  <a:lnTo>
                    <a:pt x="98" y="42"/>
                  </a:lnTo>
                  <a:lnTo>
                    <a:pt x="111" y="34"/>
                  </a:lnTo>
                  <a:lnTo>
                    <a:pt x="125" y="26"/>
                  </a:lnTo>
                  <a:lnTo>
                    <a:pt x="139" y="20"/>
                  </a:lnTo>
                  <a:lnTo>
                    <a:pt x="152" y="16"/>
                  </a:lnTo>
                  <a:lnTo>
                    <a:pt x="154" y="15"/>
                  </a:lnTo>
                  <a:lnTo>
                    <a:pt x="162" y="13"/>
                  </a:lnTo>
                  <a:lnTo>
                    <a:pt x="173" y="11"/>
                  </a:lnTo>
                  <a:lnTo>
                    <a:pt x="185" y="8"/>
                  </a:lnTo>
                  <a:lnTo>
                    <a:pt x="198" y="5"/>
                  </a:lnTo>
                  <a:lnTo>
                    <a:pt x="209" y="3"/>
                  </a:lnTo>
                  <a:lnTo>
                    <a:pt x="219" y="1"/>
                  </a:lnTo>
                  <a:lnTo>
                    <a:pt x="224" y="0"/>
                  </a:lnTo>
                  <a:lnTo>
                    <a:pt x="227" y="0"/>
                  </a:lnTo>
                  <a:lnTo>
                    <a:pt x="235" y="0"/>
                  </a:lnTo>
                  <a:lnTo>
                    <a:pt x="246" y="0"/>
                  </a:lnTo>
                  <a:lnTo>
                    <a:pt x="261" y="0"/>
                  </a:lnTo>
                  <a:lnTo>
                    <a:pt x="280" y="0"/>
                  </a:lnTo>
                  <a:lnTo>
                    <a:pt x="299" y="0"/>
                  </a:lnTo>
                  <a:lnTo>
                    <a:pt x="321" y="0"/>
                  </a:lnTo>
                  <a:lnTo>
                    <a:pt x="343" y="0"/>
                  </a:lnTo>
                  <a:lnTo>
                    <a:pt x="365" y="0"/>
                  </a:lnTo>
                  <a:lnTo>
                    <a:pt x="387" y="0"/>
                  </a:lnTo>
                  <a:lnTo>
                    <a:pt x="408" y="0"/>
                  </a:lnTo>
                  <a:lnTo>
                    <a:pt x="425" y="0"/>
                  </a:lnTo>
                  <a:lnTo>
                    <a:pt x="441" y="0"/>
                  </a:lnTo>
                  <a:lnTo>
                    <a:pt x="453" y="0"/>
                  </a:lnTo>
                  <a:lnTo>
                    <a:pt x="461" y="0"/>
                  </a:lnTo>
                  <a:lnTo>
                    <a:pt x="463" y="0"/>
                  </a:lnTo>
                  <a:lnTo>
                    <a:pt x="469" y="0"/>
                  </a:lnTo>
                  <a:lnTo>
                    <a:pt x="478" y="1"/>
                  </a:lnTo>
                  <a:lnTo>
                    <a:pt x="490" y="3"/>
                  </a:lnTo>
                  <a:lnTo>
                    <a:pt x="503" y="5"/>
                  </a:lnTo>
                  <a:lnTo>
                    <a:pt x="518" y="9"/>
                  </a:lnTo>
                  <a:lnTo>
                    <a:pt x="532" y="13"/>
                  </a:lnTo>
                  <a:lnTo>
                    <a:pt x="546" y="18"/>
                  </a:lnTo>
                  <a:lnTo>
                    <a:pt x="559" y="24"/>
                  </a:lnTo>
                  <a:lnTo>
                    <a:pt x="569" y="30"/>
                  </a:lnTo>
                  <a:lnTo>
                    <a:pt x="578" y="37"/>
                  </a:lnTo>
                  <a:lnTo>
                    <a:pt x="588" y="45"/>
                  </a:lnTo>
                  <a:lnTo>
                    <a:pt x="597" y="52"/>
                  </a:lnTo>
                  <a:lnTo>
                    <a:pt x="604" y="58"/>
                  </a:lnTo>
                  <a:lnTo>
                    <a:pt x="609" y="64"/>
                  </a:lnTo>
                  <a:lnTo>
                    <a:pt x="613" y="68"/>
                  </a:lnTo>
                  <a:lnTo>
                    <a:pt x="614" y="69"/>
                  </a:lnTo>
                  <a:lnTo>
                    <a:pt x="629" y="90"/>
                  </a:lnTo>
                  <a:lnTo>
                    <a:pt x="647" y="120"/>
                  </a:lnTo>
                  <a:lnTo>
                    <a:pt x="669" y="154"/>
                  </a:lnTo>
                  <a:lnTo>
                    <a:pt x="691" y="193"/>
                  </a:lnTo>
                  <a:lnTo>
                    <a:pt x="713" y="236"/>
                  </a:lnTo>
                  <a:lnTo>
                    <a:pt x="734" y="277"/>
                  </a:lnTo>
                  <a:lnTo>
                    <a:pt x="750" y="318"/>
                  </a:lnTo>
                  <a:lnTo>
                    <a:pt x="763" y="354"/>
                  </a:lnTo>
                  <a:lnTo>
                    <a:pt x="843" y="454"/>
                  </a:lnTo>
                  <a:lnTo>
                    <a:pt x="777" y="501"/>
                  </a:lnTo>
                  <a:lnTo>
                    <a:pt x="734" y="464"/>
                  </a:lnTo>
                  <a:lnTo>
                    <a:pt x="734" y="470"/>
                  </a:lnTo>
                  <a:lnTo>
                    <a:pt x="732" y="484"/>
                  </a:lnTo>
                  <a:lnTo>
                    <a:pt x="725" y="499"/>
                  </a:lnTo>
                  <a:lnTo>
                    <a:pt x="714" y="506"/>
                  </a:lnTo>
                  <a:lnTo>
                    <a:pt x="709" y="506"/>
                  </a:lnTo>
                  <a:lnTo>
                    <a:pt x="703" y="505"/>
                  </a:lnTo>
                  <a:lnTo>
                    <a:pt x="697" y="502"/>
                  </a:lnTo>
                  <a:lnTo>
                    <a:pt x="695" y="499"/>
                  </a:lnTo>
                  <a:lnTo>
                    <a:pt x="692" y="490"/>
                  </a:lnTo>
                  <a:lnTo>
                    <a:pt x="688" y="465"/>
                  </a:lnTo>
                  <a:lnTo>
                    <a:pt x="682" y="430"/>
                  </a:lnTo>
                  <a:lnTo>
                    <a:pt x="674" y="387"/>
                  </a:lnTo>
                  <a:lnTo>
                    <a:pt x="659" y="390"/>
                  </a:lnTo>
                  <a:lnTo>
                    <a:pt x="657" y="385"/>
                  </a:lnTo>
                  <a:lnTo>
                    <a:pt x="652" y="371"/>
                  </a:lnTo>
                  <a:lnTo>
                    <a:pt x="642" y="349"/>
                  </a:lnTo>
                  <a:lnTo>
                    <a:pt x="628" y="322"/>
                  </a:lnTo>
                  <a:lnTo>
                    <a:pt x="609" y="294"/>
                  </a:lnTo>
                  <a:lnTo>
                    <a:pt x="586" y="262"/>
                  </a:lnTo>
                  <a:lnTo>
                    <a:pt x="558" y="235"/>
                  </a:lnTo>
                  <a:lnTo>
                    <a:pt x="524" y="209"/>
                  </a:lnTo>
                  <a:lnTo>
                    <a:pt x="546" y="382"/>
                  </a:lnTo>
                  <a:lnTo>
                    <a:pt x="141" y="417"/>
                  </a:lnTo>
                  <a:lnTo>
                    <a:pt x="137" y="229"/>
                  </a:lnTo>
                  <a:lnTo>
                    <a:pt x="132" y="242"/>
                  </a:lnTo>
                  <a:lnTo>
                    <a:pt x="123" y="280"/>
                  </a:lnTo>
                  <a:lnTo>
                    <a:pt x="117" y="340"/>
                  </a:lnTo>
                  <a:lnTo>
                    <a:pt x="121" y="418"/>
                  </a:lnTo>
                  <a:lnTo>
                    <a:pt x="8" y="435"/>
                  </a:lnTo>
                  <a:lnTo>
                    <a:pt x="7" y="426"/>
                  </a:lnTo>
                  <a:lnTo>
                    <a:pt x="3" y="402"/>
                  </a:lnTo>
                  <a:lnTo>
                    <a:pt x="0" y="364"/>
                  </a:lnTo>
                  <a:lnTo>
                    <a:pt x="0" y="317"/>
                  </a:lnTo>
                  <a:lnTo>
                    <a:pt x="2" y="264"/>
                  </a:lnTo>
                  <a:lnTo>
                    <a:pt x="11" y="205"/>
                  </a:lnTo>
                  <a:lnTo>
                    <a:pt x="27" y="147"/>
                  </a:lnTo>
                  <a:lnTo>
                    <a:pt x="54"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5" name="Freeform 43"/>
            <p:cNvSpPr>
              <a:spLocks/>
            </p:cNvSpPr>
            <p:nvPr/>
          </p:nvSpPr>
          <p:spPr bwMode="auto">
            <a:xfrm>
              <a:off x="7623195" y="-500062"/>
              <a:ext cx="100013" cy="88900"/>
            </a:xfrm>
            <a:custGeom>
              <a:avLst/>
              <a:gdLst/>
              <a:ahLst/>
              <a:cxnLst>
                <a:cxn ang="0">
                  <a:pos x="0" y="12"/>
                </a:cxn>
                <a:cxn ang="0">
                  <a:pos x="2" y="38"/>
                </a:cxn>
                <a:cxn ang="0">
                  <a:pos x="9" y="71"/>
                </a:cxn>
                <a:cxn ang="0">
                  <a:pos x="16" y="100"/>
                </a:cxn>
                <a:cxn ang="0">
                  <a:pos x="22" y="111"/>
                </a:cxn>
                <a:cxn ang="0">
                  <a:pos x="28" y="105"/>
                </a:cxn>
                <a:cxn ang="0">
                  <a:pos x="31" y="87"/>
                </a:cxn>
                <a:cxn ang="0">
                  <a:pos x="34" y="70"/>
                </a:cxn>
                <a:cxn ang="0">
                  <a:pos x="35" y="62"/>
                </a:cxn>
                <a:cxn ang="0">
                  <a:pos x="88" y="103"/>
                </a:cxn>
                <a:cxn ang="0">
                  <a:pos x="126" y="76"/>
                </a:cxn>
                <a:cxn ang="0">
                  <a:pos x="61" y="0"/>
                </a:cxn>
                <a:cxn ang="0">
                  <a:pos x="0" y="12"/>
                </a:cxn>
              </a:cxnLst>
              <a:rect l="0" t="0" r="r" b="b"/>
              <a:pathLst>
                <a:path w="126" h="111">
                  <a:moveTo>
                    <a:pt x="0" y="12"/>
                  </a:moveTo>
                  <a:lnTo>
                    <a:pt x="2" y="38"/>
                  </a:lnTo>
                  <a:lnTo>
                    <a:pt x="9" y="71"/>
                  </a:lnTo>
                  <a:lnTo>
                    <a:pt x="16" y="100"/>
                  </a:lnTo>
                  <a:lnTo>
                    <a:pt x="22" y="111"/>
                  </a:lnTo>
                  <a:lnTo>
                    <a:pt x="28" y="105"/>
                  </a:lnTo>
                  <a:lnTo>
                    <a:pt x="31" y="87"/>
                  </a:lnTo>
                  <a:lnTo>
                    <a:pt x="34" y="70"/>
                  </a:lnTo>
                  <a:lnTo>
                    <a:pt x="35" y="62"/>
                  </a:lnTo>
                  <a:lnTo>
                    <a:pt x="88" y="103"/>
                  </a:lnTo>
                  <a:lnTo>
                    <a:pt x="126" y="76"/>
                  </a:lnTo>
                  <a:lnTo>
                    <a:pt x="61" y="0"/>
                  </a:lnTo>
                  <a:lnTo>
                    <a:pt x="0"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686" name="Freeform 44"/>
            <p:cNvSpPr>
              <a:spLocks/>
            </p:cNvSpPr>
            <p:nvPr/>
          </p:nvSpPr>
          <p:spPr bwMode="auto">
            <a:xfrm>
              <a:off x="7092970" y="-773112"/>
              <a:ext cx="569913" cy="314325"/>
            </a:xfrm>
            <a:custGeom>
              <a:avLst/>
              <a:gdLst/>
              <a:ahLst/>
              <a:cxnLst>
                <a:cxn ang="0">
                  <a:pos x="532" y="22"/>
                </a:cxn>
                <a:cxn ang="0">
                  <a:pos x="515" y="14"/>
                </a:cxn>
                <a:cxn ang="0">
                  <a:pos x="493" y="7"/>
                </a:cxn>
                <a:cxn ang="0">
                  <a:pos x="471" y="2"/>
                </a:cxn>
                <a:cxn ang="0">
                  <a:pos x="403" y="0"/>
                </a:cxn>
                <a:cxn ang="0">
                  <a:pos x="230" y="0"/>
                </a:cxn>
                <a:cxn ang="0">
                  <a:pos x="162" y="3"/>
                </a:cxn>
                <a:cxn ang="0">
                  <a:pos x="129" y="14"/>
                </a:cxn>
                <a:cxn ang="0">
                  <a:pos x="96" y="29"/>
                </a:cxn>
                <a:cxn ang="0">
                  <a:pos x="70" y="51"/>
                </a:cxn>
                <a:cxn ang="0">
                  <a:pos x="30" y="116"/>
                </a:cxn>
                <a:cxn ang="0">
                  <a:pos x="3" y="227"/>
                </a:cxn>
                <a:cxn ang="0">
                  <a:pos x="1" y="326"/>
                </a:cxn>
                <a:cxn ang="0">
                  <a:pos x="9" y="387"/>
                </a:cxn>
                <a:cxn ang="0">
                  <a:pos x="75" y="386"/>
                </a:cxn>
                <a:cxn ang="0">
                  <a:pos x="80" y="258"/>
                </a:cxn>
                <a:cxn ang="0">
                  <a:pos x="101" y="190"/>
                </a:cxn>
                <a:cxn ang="0">
                  <a:pos x="122" y="165"/>
                </a:cxn>
                <a:cxn ang="0">
                  <a:pos x="132" y="160"/>
                </a:cxn>
                <a:cxn ang="0">
                  <a:pos x="145" y="379"/>
                </a:cxn>
                <a:cxn ang="0">
                  <a:pos x="178" y="376"/>
                </a:cxn>
                <a:cxn ang="0">
                  <a:pos x="233" y="370"/>
                </a:cxn>
                <a:cxn ang="0">
                  <a:pos x="295" y="364"/>
                </a:cxn>
                <a:cxn ang="0">
                  <a:pos x="352" y="360"/>
                </a:cxn>
                <a:cxn ang="0">
                  <a:pos x="412" y="355"/>
                </a:cxn>
                <a:cxn ang="0">
                  <a:pos x="463" y="350"/>
                </a:cxn>
                <a:cxn ang="0">
                  <a:pos x="495" y="348"/>
                </a:cxn>
                <a:cxn ang="0">
                  <a:pos x="480" y="153"/>
                </a:cxn>
                <a:cxn ang="0">
                  <a:pos x="499" y="160"/>
                </a:cxn>
                <a:cxn ang="0">
                  <a:pos x="545" y="188"/>
                </a:cxn>
                <a:cxn ang="0">
                  <a:pos x="599" y="243"/>
                </a:cxn>
                <a:cxn ang="0">
                  <a:pos x="645" y="338"/>
                </a:cxn>
                <a:cxn ang="0">
                  <a:pos x="686" y="246"/>
                </a:cxn>
                <a:cxn ang="0">
                  <a:pos x="624" y="129"/>
                </a:cxn>
                <a:cxn ang="0">
                  <a:pos x="573" y="60"/>
                </a:cxn>
                <a:cxn ang="0">
                  <a:pos x="543" y="29"/>
                </a:cxn>
              </a:cxnLst>
              <a:rect l="0" t="0" r="r" b="b"/>
              <a:pathLst>
                <a:path w="717" h="397">
                  <a:moveTo>
                    <a:pt x="538" y="25"/>
                  </a:moveTo>
                  <a:lnTo>
                    <a:pt x="532" y="22"/>
                  </a:lnTo>
                  <a:lnTo>
                    <a:pt x="525" y="17"/>
                  </a:lnTo>
                  <a:lnTo>
                    <a:pt x="515" y="14"/>
                  </a:lnTo>
                  <a:lnTo>
                    <a:pt x="505" y="10"/>
                  </a:lnTo>
                  <a:lnTo>
                    <a:pt x="493" y="7"/>
                  </a:lnTo>
                  <a:lnTo>
                    <a:pt x="482" y="5"/>
                  </a:lnTo>
                  <a:lnTo>
                    <a:pt x="471" y="2"/>
                  </a:lnTo>
                  <a:lnTo>
                    <a:pt x="462" y="0"/>
                  </a:lnTo>
                  <a:lnTo>
                    <a:pt x="403" y="0"/>
                  </a:lnTo>
                  <a:lnTo>
                    <a:pt x="334" y="187"/>
                  </a:lnTo>
                  <a:lnTo>
                    <a:pt x="230" y="0"/>
                  </a:lnTo>
                  <a:lnTo>
                    <a:pt x="178" y="0"/>
                  </a:lnTo>
                  <a:lnTo>
                    <a:pt x="162" y="3"/>
                  </a:lnTo>
                  <a:lnTo>
                    <a:pt x="145" y="8"/>
                  </a:lnTo>
                  <a:lnTo>
                    <a:pt x="129" y="14"/>
                  </a:lnTo>
                  <a:lnTo>
                    <a:pt x="113" y="20"/>
                  </a:lnTo>
                  <a:lnTo>
                    <a:pt x="96" y="29"/>
                  </a:lnTo>
                  <a:lnTo>
                    <a:pt x="83" y="38"/>
                  </a:lnTo>
                  <a:lnTo>
                    <a:pt x="70" y="51"/>
                  </a:lnTo>
                  <a:lnTo>
                    <a:pt x="58" y="65"/>
                  </a:lnTo>
                  <a:lnTo>
                    <a:pt x="30" y="116"/>
                  </a:lnTo>
                  <a:lnTo>
                    <a:pt x="12" y="172"/>
                  </a:lnTo>
                  <a:lnTo>
                    <a:pt x="3" y="227"/>
                  </a:lnTo>
                  <a:lnTo>
                    <a:pt x="0" y="280"/>
                  </a:lnTo>
                  <a:lnTo>
                    <a:pt x="1" y="326"/>
                  </a:lnTo>
                  <a:lnTo>
                    <a:pt x="4" y="363"/>
                  </a:lnTo>
                  <a:lnTo>
                    <a:pt x="9" y="387"/>
                  </a:lnTo>
                  <a:lnTo>
                    <a:pt x="10" y="397"/>
                  </a:lnTo>
                  <a:lnTo>
                    <a:pt x="75" y="386"/>
                  </a:lnTo>
                  <a:lnTo>
                    <a:pt x="75" y="314"/>
                  </a:lnTo>
                  <a:lnTo>
                    <a:pt x="80" y="258"/>
                  </a:lnTo>
                  <a:lnTo>
                    <a:pt x="90" y="218"/>
                  </a:lnTo>
                  <a:lnTo>
                    <a:pt x="101" y="190"/>
                  </a:lnTo>
                  <a:lnTo>
                    <a:pt x="113" y="174"/>
                  </a:lnTo>
                  <a:lnTo>
                    <a:pt x="122" y="165"/>
                  </a:lnTo>
                  <a:lnTo>
                    <a:pt x="130" y="161"/>
                  </a:lnTo>
                  <a:lnTo>
                    <a:pt x="132" y="160"/>
                  </a:lnTo>
                  <a:lnTo>
                    <a:pt x="140" y="379"/>
                  </a:lnTo>
                  <a:lnTo>
                    <a:pt x="145" y="379"/>
                  </a:lnTo>
                  <a:lnTo>
                    <a:pt x="159" y="377"/>
                  </a:lnTo>
                  <a:lnTo>
                    <a:pt x="178" y="376"/>
                  </a:lnTo>
                  <a:lnTo>
                    <a:pt x="204" y="373"/>
                  </a:lnTo>
                  <a:lnTo>
                    <a:pt x="233" y="370"/>
                  </a:lnTo>
                  <a:lnTo>
                    <a:pt x="264" y="368"/>
                  </a:lnTo>
                  <a:lnTo>
                    <a:pt x="295" y="364"/>
                  </a:lnTo>
                  <a:lnTo>
                    <a:pt x="324" y="362"/>
                  </a:lnTo>
                  <a:lnTo>
                    <a:pt x="352" y="360"/>
                  </a:lnTo>
                  <a:lnTo>
                    <a:pt x="382" y="357"/>
                  </a:lnTo>
                  <a:lnTo>
                    <a:pt x="412" y="355"/>
                  </a:lnTo>
                  <a:lnTo>
                    <a:pt x="440" y="353"/>
                  </a:lnTo>
                  <a:lnTo>
                    <a:pt x="463" y="350"/>
                  </a:lnTo>
                  <a:lnTo>
                    <a:pt x="483" y="349"/>
                  </a:lnTo>
                  <a:lnTo>
                    <a:pt x="495" y="348"/>
                  </a:lnTo>
                  <a:lnTo>
                    <a:pt x="500" y="348"/>
                  </a:lnTo>
                  <a:lnTo>
                    <a:pt x="480" y="153"/>
                  </a:lnTo>
                  <a:lnTo>
                    <a:pt x="485" y="154"/>
                  </a:lnTo>
                  <a:lnTo>
                    <a:pt x="499" y="160"/>
                  </a:lnTo>
                  <a:lnTo>
                    <a:pt x="520" y="171"/>
                  </a:lnTo>
                  <a:lnTo>
                    <a:pt x="545" y="188"/>
                  </a:lnTo>
                  <a:lnTo>
                    <a:pt x="571" y="211"/>
                  </a:lnTo>
                  <a:lnTo>
                    <a:pt x="599" y="243"/>
                  </a:lnTo>
                  <a:lnTo>
                    <a:pt x="624" y="286"/>
                  </a:lnTo>
                  <a:lnTo>
                    <a:pt x="645" y="338"/>
                  </a:lnTo>
                  <a:lnTo>
                    <a:pt x="717" y="324"/>
                  </a:lnTo>
                  <a:lnTo>
                    <a:pt x="686" y="246"/>
                  </a:lnTo>
                  <a:lnTo>
                    <a:pt x="654" y="181"/>
                  </a:lnTo>
                  <a:lnTo>
                    <a:pt x="624" y="129"/>
                  </a:lnTo>
                  <a:lnTo>
                    <a:pt x="597" y="90"/>
                  </a:lnTo>
                  <a:lnTo>
                    <a:pt x="573" y="60"/>
                  </a:lnTo>
                  <a:lnTo>
                    <a:pt x="554" y="40"/>
                  </a:lnTo>
                  <a:lnTo>
                    <a:pt x="543" y="29"/>
                  </a:lnTo>
                  <a:lnTo>
                    <a:pt x="538" y="25"/>
                  </a:lnTo>
                  <a:close/>
                </a:path>
              </a:pathLst>
            </a:custGeom>
            <a:solidFill>
              <a:srgbClr val="597C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7" name="Freeform 45"/>
            <p:cNvSpPr>
              <a:spLocks/>
            </p:cNvSpPr>
            <p:nvPr/>
          </p:nvSpPr>
          <p:spPr bwMode="auto">
            <a:xfrm>
              <a:off x="7231083" y="-782637"/>
              <a:ext cx="225425" cy="157163"/>
            </a:xfrm>
            <a:custGeom>
              <a:avLst/>
              <a:gdLst/>
              <a:ahLst/>
              <a:cxnLst>
                <a:cxn ang="0">
                  <a:pos x="37" y="66"/>
                </a:cxn>
                <a:cxn ang="0">
                  <a:pos x="0" y="40"/>
                </a:cxn>
                <a:cxn ang="0">
                  <a:pos x="30" y="4"/>
                </a:cxn>
                <a:cxn ang="0">
                  <a:pos x="48" y="4"/>
                </a:cxn>
                <a:cxn ang="0">
                  <a:pos x="24" y="36"/>
                </a:cxn>
                <a:cxn ang="0">
                  <a:pos x="59" y="63"/>
                </a:cxn>
                <a:cxn ang="0">
                  <a:pos x="55" y="67"/>
                </a:cxn>
                <a:cxn ang="0">
                  <a:pos x="47" y="76"/>
                </a:cxn>
                <a:cxn ang="0">
                  <a:pos x="39" y="86"/>
                </a:cxn>
                <a:cxn ang="0">
                  <a:pos x="37" y="90"/>
                </a:cxn>
                <a:cxn ang="0">
                  <a:pos x="158" y="177"/>
                </a:cxn>
                <a:cxn ang="0">
                  <a:pos x="250" y="88"/>
                </a:cxn>
                <a:cxn ang="0">
                  <a:pos x="229" y="61"/>
                </a:cxn>
                <a:cxn ang="0">
                  <a:pos x="263" y="37"/>
                </a:cxn>
                <a:cxn ang="0">
                  <a:pos x="243" y="0"/>
                </a:cxn>
                <a:cxn ang="0">
                  <a:pos x="260" y="1"/>
                </a:cxn>
                <a:cxn ang="0">
                  <a:pos x="283" y="41"/>
                </a:cxn>
                <a:cxn ang="0">
                  <a:pos x="250" y="65"/>
                </a:cxn>
                <a:cxn ang="0">
                  <a:pos x="275" y="91"/>
                </a:cxn>
                <a:cxn ang="0">
                  <a:pos x="160" y="199"/>
                </a:cxn>
                <a:cxn ang="0">
                  <a:pos x="9" y="96"/>
                </a:cxn>
                <a:cxn ang="0">
                  <a:pos x="37" y="66"/>
                </a:cxn>
              </a:cxnLst>
              <a:rect l="0" t="0" r="r" b="b"/>
              <a:pathLst>
                <a:path w="283" h="199">
                  <a:moveTo>
                    <a:pt x="37" y="66"/>
                  </a:moveTo>
                  <a:lnTo>
                    <a:pt x="0" y="40"/>
                  </a:lnTo>
                  <a:lnTo>
                    <a:pt x="30" y="4"/>
                  </a:lnTo>
                  <a:lnTo>
                    <a:pt x="48" y="4"/>
                  </a:lnTo>
                  <a:lnTo>
                    <a:pt x="24" y="36"/>
                  </a:lnTo>
                  <a:lnTo>
                    <a:pt x="59" y="63"/>
                  </a:lnTo>
                  <a:lnTo>
                    <a:pt x="55" y="67"/>
                  </a:lnTo>
                  <a:lnTo>
                    <a:pt x="47" y="76"/>
                  </a:lnTo>
                  <a:lnTo>
                    <a:pt x="39" y="86"/>
                  </a:lnTo>
                  <a:lnTo>
                    <a:pt x="37" y="90"/>
                  </a:lnTo>
                  <a:lnTo>
                    <a:pt x="158" y="177"/>
                  </a:lnTo>
                  <a:lnTo>
                    <a:pt x="250" y="88"/>
                  </a:lnTo>
                  <a:lnTo>
                    <a:pt x="229" y="61"/>
                  </a:lnTo>
                  <a:lnTo>
                    <a:pt x="263" y="37"/>
                  </a:lnTo>
                  <a:lnTo>
                    <a:pt x="243" y="0"/>
                  </a:lnTo>
                  <a:lnTo>
                    <a:pt x="260" y="1"/>
                  </a:lnTo>
                  <a:lnTo>
                    <a:pt x="283" y="41"/>
                  </a:lnTo>
                  <a:lnTo>
                    <a:pt x="250" y="65"/>
                  </a:lnTo>
                  <a:lnTo>
                    <a:pt x="275" y="91"/>
                  </a:lnTo>
                  <a:lnTo>
                    <a:pt x="160" y="199"/>
                  </a:lnTo>
                  <a:lnTo>
                    <a:pt x="9" y="96"/>
                  </a:lnTo>
                  <a:lnTo>
                    <a:pt x="37" y="6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8" name="Freeform 46"/>
            <p:cNvSpPr>
              <a:spLocks/>
            </p:cNvSpPr>
            <p:nvPr/>
          </p:nvSpPr>
          <p:spPr bwMode="auto">
            <a:xfrm>
              <a:off x="7294583" y="-774700"/>
              <a:ext cx="103188" cy="119063"/>
            </a:xfrm>
            <a:custGeom>
              <a:avLst/>
              <a:gdLst/>
              <a:ahLst/>
              <a:cxnLst>
                <a:cxn ang="0">
                  <a:pos x="132" y="0"/>
                </a:cxn>
                <a:cxn ang="0">
                  <a:pos x="0" y="0"/>
                </a:cxn>
                <a:cxn ang="0">
                  <a:pos x="77" y="151"/>
                </a:cxn>
                <a:cxn ang="0">
                  <a:pos x="132" y="0"/>
                </a:cxn>
              </a:cxnLst>
              <a:rect l="0" t="0" r="r" b="b"/>
              <a:pathLst>
                <a:path w="132" h="151">
                  <a:moveTo>
                    <a:pt x="132" y="0"/>
                  </a:moveTo>
                  <a:lnTo>
                    <a:pt x="0" y="0"/>
                  </a:lnTo>
                  <a:lnTo>
                    <a:pt x="77" y="151"/>
                  </a:lnTo>
                  <a:lnTo>
                    <a:pt x="13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89" name="Freeform 47"/>
            <p:cNvSpPr>
              <a:spLocks/>
            </p:cNvSpPr>
            <p:nvPr/>
          </p:nvSpPr>
          <p:spPr bwMode="auto">
            <a:xfrm>
              <a:off x="7323158" y="-784225"/>
              <a:ext cx="50800" cy="139700"/>
            </a:xfrm>
            <a:custGeom>
              <a:avLst/>
              <a:gdLst/>
              <a:ahLst/>
              <a:cxnLst>
                <a:cxn ang="0">
                  <a:pos x="38" y="178"/>
                </a:cxn>
                <a:cxn ang="0">
                  <a:pos x="0" y="103"/>
                </a:cxn>
                <a:cxn ang="0">
                  <a:pos x="22" y="38"/>
                </a:cxn>
                <a:cxn ang="0">
                  <a:pos x="18" y="35"/>
                </a:cxn>
                <a:cxn ang="0">
                  <a:pos x="15" y="31"/>
                </a:cxn>
                <a:cxn ang="0">
                  <a:pos x="14" y="27"/>
                </a:cxn>
                <a:cxn ang="0">
                  <a:pos x="13" y="21"/>
                </a:cxn>
                <a:cxn ang="0">
                  <a:pos x="14" y="13"/>
                </a:cxn>
                <a:cxn ang="0">
                  <a:pos x="18" y="6"/>
                </a:cxn>
                <a:cxn ang="0">
                  <a:pos x="25" y="1"/>
                </a:cxn>
                <a:cxn ang="0">
                  <a:pos x="33" y="0"/>
                </a:cxn>
                <a:cxn ang="0">
                  <a:pos x="42" y="1"/>
                </a:cxn>
                <a:cxn ang="0">
                  <a:pos x="48" y="6"/>
                </a:cxn>
                <a:cxn ang="0">
                  <a:pos x="53" y="13"/>
                </a:cxn>
                <a:cxn ang="0">
                  <a:pos x="54" y="21"/>
                </a:cxn>
                <a:cxn ang="0">
                  <a:pos x="53" y="27"/>
                </a:cxn>
                <a:cxn ang="0">
                  <a:pos x="51" y="31"/>
                </a:cxn>
                <a:cxn ang="0">
                  <a:pos x="48" y="36"/>
                </a:cxn>
                <a:cxn ang="0">
                  <a:pos x="44" y="39"/>
                </a:cxn>
                <a:cxn ang="0">
                  <a:pos x="63" y="101"/>
                </a:cxn>
                <a:cxn ang="0">
                  <a:pos x="38" y="178"/>
                </a:cxn>
              </a:cxnLst>
              <a:rect l="0" t="0" r="r" b="b"/>
              <a:pathLst>
                <a:path w="63" h="178">
                  <a:moveTo>
                    <a:pt x="38" y="178"/>
                  </a:moveTo>
                  <a:lnTo>
                    <a:pt x="0" y="103"/>
                  </a:lnTo>
                  <a:lnTo>
                    <a:pt x="22" y="38"/>
                  </a:lnTo>
                  <a:lnTo>
                    <a:pt x="18" y="35"/>
                  </a:lnTo>
                  <a:lnTo>
                    <a:pt x="15" y="31"/>
                  </a:lnTo>
                  <a:lnTo>
                    <a:pt x="14" y="27"/>
                  </a:lnTo>
                  <a:lnTo>
                    <a:pt x="13" y="21"/>
                  </a:lnTo>
                  <a:lnTo>
                    <a:pt x="14" y="13"/>
                  </a:lnTo>
                  <a:lnTo>
                    <a:pt x="18" y="6"/>
                  </a:lnTo>
                  <a:lnTo>
                    <a:pt x="25" y="1"/>
                  </a:lnTo>
                  <a:lnTo>
                    <a:pt x="33" y="0"/>
                  </a:lnTo>
                  <a:lnTo>
                    <a:pt x="42" y="1"/>
                  </a:lnTo>
                  <a:lnTo>
                    <a:pt x="48" y="6"/>
                  </a:lnTo>
                  <a:lnTo>
                    <a:pt x="53" y="13"/>
                  </a:lnTo>
                  <a:lnTo>
                    <a:pt x="54" y="21"/>
                  </a:lnTo>
                  <a:lnTo>
                    <a:pt x="53" y="27"/>
                  </a:lnTo>
                  <a:lnTo>
                    <a:pt x="51" y="31"/>
                  </a:lnTo>
                  <a:lnTo>
                    <a:pt x="48" y="36"/>
                  </a:lnTo>
                  <a:lnTo>
                    <a:pt x="44" y="39"/>
                  </a:lnTo>
                  <a:lnTo>
                    <a:pt x="63" y="101"/>
                  </a:lnTo>
                  <a:lnTo>
                    <a:pt x="38" y="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90" name="Freeform 48"/>
            <p:cNvSpPr>
              <a:spLocks/>
            </p:cNvSpPr>
            <p:nvPr/>
          </p:nvSpPr>
          <p:spPr bwMode="auto">
            <a:xfrm>
              <a:off x="7345383" y="-598487"/>
              <a:ext cx="28575" cy="26988"/>
            </a:xfrm>
            <a:custGeom>
              <a:avLst/>
              <a:gdLst/>
              <a:ahLst/>
              <a:cxnLst>
                <a:cxn ang="0">
                  <a:pos x="17" y="36"/>
                </a:cxn>
                <a:cxn ang="0">
                  <a:pos x="24" y="35"/>
                </a:cxn>
                <a:cxn ang="0">
                  <a:pos x="30" y="30"/>
                </a:cxn>
                <a:cxn ang="0">
                  <a:pos x="33" y="24"/>
                </a:cxn>
                <a:cxn ang="0">
                  <a:pos x="34" y="17"/>
                </a:cxn>
                <a:cxn ang="0">
                  <a:pos x="33" y="10"/>
                </a:cxn>
                <a:cxn ang="0">
                  <a:pos x="30" y="5"/>
                </a:cxn>
                <a:cxn ang="0">
                  <a:pos x="24" y="1"/>
                </a:cxn>
                <a:cxn ang="0">
                  <a:pos x="17" y="0"/>
                </a:cxn>
                <a:cxn ang="0">
                  <a:pos x="10" y="1"/>
                </a:cxn>
                <a:cxn ang="0">
                  <a:pos x="6" y="5"/>
                </a:cxn>
                <a:cxn ang="0">
                  <a:pos x="1" y="10"/>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0"/>
                  </a:lnTo>
                  <a:lnTo>
                    <a:pt x="30" y="5"/>
                  </a:lnTo>
                  <a:lnTo>
                    <a:pt x="24" y="1"/>
                  </a:lnTo>
                  <a:lnTo>
                    <a:pt x="17" y="0"/>
                  </a:lnTo>
                  <a:lnTo>
                    <a:pt x="10" y="1"/>
                  </a:lnTo>
                  <a:lnTo>
                    <a:pt x="6" y="5"/>
                  </a:lnTo>
                  <a:lnTo>
                    <a:pt x="1" y="10"/>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91" name="Freeform 49"/>
            <p:cNvSpPr>
              <a:spLocks/>
            </p:cNvSpPr>
            <p:nvPr/>
          </p:nvSpPr>
          <p:spPr bwMode="auto">
            <a:xfrm>
              <a:off x="7345383" y="-544512"/>
              <a:ext cx="28575" cy="28575"/>
            </a:xfrm>
            <a:custGeom>
              <a:avLst/>
              <a:gdLst/>
              <a:ahLst/>
              <a:cxnLst>
                <a:cxn ang="0">
                  <a:pos x="17" y="36"/>
                </a:cxn>
                <a:cxn ang="0">
                  <a:pos x="24" y="35"/>
                </a:cxn>
                <a:cxn ang="0">
                  <a:pos x="30" y="30"/>
                </a:cxn>
                <a:cxn ang="0">
                  <a:pos x="33" y="24"/>
                </a:cxn>
                <a:cxn ang="0">
                  <a:pos x="34" y="17"/>
                </a:cxn>
                <a:cxn ang="0">
                  <a:pos x="33" y="11"/>
                </a:cxn>
                <a:cxn ang="0">
                  <a:pos x="30" y="5"/>
                </a:cxn>
                <a:cxn ang="0">
                  <a:pos x="24" y="1"/>
                </a:cxn>
                <a:cxn ang="0">
                  <a:pos x="17" y="0"/>
                </a:cxn>
                <a:cxn ang="0">
                  <a:pos x="10" y="1"/>
                </a:cxn>
                <a:cxn ang="0">
                  <a:pos x="6" y="5"/>
                </a:cxn>
                <a:cxn ang="0">
                  <a:pos x="1" y="11"/>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1"/>
                  </a:lnTo>
                  <a:lnTo>
                    <a:pt x="30" y="5"/>
                  </a:lnTo>
                  <a:lnTo>
                    <a:pt x="24" y="1"/>
                  </a:lnTo>
                  <a:lnTo>
                    <a:pt x="17" y="0"/>
                  </a:lnTo>
                  <a:lnTo>
                    <a:pt x="10" y="1"/>
                  </a:lnTo>
                  <a:lnTo>
                    <a:pt x="6" y="5"/>
                  </a:lnTo>
                  <a:lnTo>
                    <a:pt x="1" y="11"/>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692" name="Freeform 50"/>
            <p:cNvSpPr>
              <a:spLocks/>
            </p:cNvSpPr>
            <p:nvPr/>
          </p:nvSpPr>
          <p:spPr bwMode="auto">
            <a:xfrm>
              <a:off x="7377133" y="-1058862"/>
              <a:ext cx="82550" cy="107950"/>
            </a:xfrm>
            <a:custGeom>
              <a:avLst/>
              <a:gdLst/>
              <a:ahLst/>
              <a:cxnLst>
                <a:cxn ang="0">
                  <a:pos x="77" y="117"/>
                </a:cxn>
                <a:cxn ang="0">
                  <a:pos x="39" y="31"/>
                </a:cxn>
                <a:cxn ang="0">
                  <a:pos x="42" y="0"/>
                </a:cxn>
                <a:cxn ang="0">
                  <a:pos x="104" y="136"/>
                </a:cxn>
                <a:cxn ang="0">
                  <a:pos x="0" y="127"/>
                </a:cxn>
                <a:cxn ang="0">
                  <a:pos x="2" y="110"/>
                </a:cxn>
                <a:cxn ang="0">
                  <a:pos x="77" y="117"/>
                </a:cxn>
              </a:cxnLst>
              <a:rect l="0" t="0" r="r" b="b"/>
              <a:pathLst>
                <a:path w="104" h="136">
                  <a:moveTo>
                    <a:pt x="77" y="117"/>
                  </a:moveTo>
                  <a:lnTo>
                    <a:pt x="39" y="31"/>
                  </a:lnTo>
                  <a:lnTo>
                    <a:pt x="42" y="0"/>
                  </a:lnTo>
                  <a:lnTo>
                    <a:pt x="104" y="136"/>
                  </a:lnTo>
                  <a:lnTo>
                    <a:pt x="0" y="127"/>
                  </a:lnTo>
                  <a:lnTo>
                    <a:pt x="2" y="110"/>
                  </a:lnTo>
                  <a:lnTo>
                    <a:pt x="7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93" name="Freeform 51"/>
            <p:cNvSpPr>
              <a:spLocks/>
            </p:cNvSpPr>
            <p:nvPr/>
          </p:nvSpPr>
          <p:spPr bwMode="auto">
            <a:xfrm>
              <a:off x="7445395" y="-1055687"/>
              <a:ext cx="28575" cy="44450"/>
            </a:xfrm>
            <a:custGeom>
              <a:avLst/>
              <a:gdLst/>
              <a:ahLst/>
              <a:cxnLst>
                <a:cxn ang="0">
                  <a:pos x="7" y="55"/>
                </a:cxn>
                <a:cxn ang="0">
                  <a:pos x="3" y="51"/>
                </a:cxn>
                <a:cxn ang="0">
                  <a:pos x="0" y="42"/>
                </a:cxn>
                <a:cxn ang="0">
                  <a:pos x="0" y="33"/>
                </a:cxn>
                <a:cxn ang="0">
                  <a:pos x="3" y="22"/>
                </a:cxn>
                <a:cxn ang="0">
                  <a:pos x="8" y="11"/>
                </a:cxn>
                <a:cxn ang="0">
                  <a:pos x="14" y="3"/>
                </a:cxn>
                <a:cxn ang="0">
                  <a:pos x="22" y="0"/>
                </a:cxn>
                <a:cxn ang="0">
                  <a:pos x="29" y="0"/>
                </a:cxn>
                <a:cxn ang="0">
                  <a:pos x="34" y="4"/>
                </a:cxn>
                <a:cxn ang="0">
                  <a:pos x="37" y="13"/>
                </a:cxn>
                <a:cxn ang="0">
                  <a:pos x="36" y="22"/>
                </a:cxn>
                <a:cxn ang="0">
                  <a:pos x="34" y="33"/>
                </a:cxn>
                <a:cxn ang="0">
                  <a:pos x="28" y="44"/>
                </a:cxn>
                <a:cxn ang="0">
                  <a:pos x="22" y="51"/>
                </a:cxn>
                <a:cxn ang="0">
                  <a:pos x="14" y="55"/>
                </a:cxn>
                <a:cxn ang="0">
                  <a:pos x="7" y="55"/>
                </a:cxn>
              </a:cxnLst>
              <a:rect l="0" t="0" r="r" b="b"/>
              <a:pathLst>
                <a:path w="37" h="55">
                  <a:moveTo>
                    <a:pt x="7" y="55"/>
                  </a:moveTo>
                  <a:lnTo>
                    <a:pt x="3" y="51"/>
                  </a:lnTo>
                  <a:lnTo>
                    <a:pt x="0" y="42"/>
                  </a:lnTo>
                  <a:lnTo>
                    <a:pt x="0" y="33"/>
                  </a:lnTo>
                  <a:lnTo>
                    <a:pt x="3" y="22"/>
                  </a:lnTo>
                  <a:lnTo>
                    <a:pt x="8" y="11"/>
                  </a:lnTo>
                  <a:lnTo>
                    <a:pt x="14" y="3"/>
                  </a:lnTo>
                  <a:lnTo>
                    <a:pt x="22" y="0"/>
                  </a:lnTo>
                  <a:lnTo>
                    <a:pt x="29" y="0"/>
                  </a:lnTo>
                  <a:lnTo>
                    <a:pt x="34" y="4"/>
                  </a:lnTo>
                  <a:lnTo>
                    <a:pt x="37" y="13"/>
                  </a:lnTo>
                  <a:lnTo>
                    <a:pt x="36" y="22"/>
                  </a:lnTo>
                  <a:lnTo>
                    <a:pt x="34" y="33"/>
                  </a:lnTo>
                  <a:lnTo>
                    <a:pt x="28" y="44"/>
                  </a:lnTo>
                  <a:lnTo>
                    <a:pt x="22" y="51"/>
                  </a:lnTo>
                  <a:lnTo>
                    <a:pt x="14" y="55"/>
                  </a:lnTo>
                  <a:lnTo>
                    <a:pt x="7"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94" name="Freeform 52"/>
            <p:cNvSpPr>
              <a:spLocks/>
            </p:cNvSpPr>
            <p:nvPr/>
          </p:nvSpPr>
          <p:spPr bwMode="auto">
            <a:xfrm>
              <a:off x="7356495" y="-1071562"/>
              <a:ext cx="30163" cy="47625"/>
            </a:xfrm>
            <a:custGeom>
              <a:avLst/>
              <a:gdLst/>
              <a:ahLst/>
              <a:cxnLst>
                <a:cxn ang="0">
                  <a:pos x="8" y="60"/>
                </a:cxn>
                <a:cxn ang="0">
                  <a:pos x="2" y="55"/>
                </a:cxn>
                <a:cxn ang="0">
                  <a:pos x="0" y="47"/>
                </a:cxn>
                <a:cxn ang="0">
                  <a:pos x="0" y="36"/>
                </a:cxn>
                <a:cxn ang="0">
                  <a:pos x="2" y="24"/>
                </a:cxn>
                <a:cxn ang="0">
                  <a:pos x="8" y="13"/>
                </a:cxn>
                <a:cxn ang="0">
                  <a:pos x="16" y="5"/>
                </a:cxn>
                <a:cxn ang="0">
                  <a:pos x="23" y="0"/>
                </a:cxn>
                <a:cxn ang="0">
                  <a:pos x="29" y="0"/>
                </a:cxn>
                <a:cxn ang="0">
                  <a:pos x="35" y="5"/>
                </a:cxn>
                <a:cxn ang="0">
                  <a:pos x="38" y="13"/>
                </a:cxn>
                <a:cxn ang="0">
                  <a:pos x="38" y="24"/>
                </a:cxn>
                <a:cxn ang="0">
                  <a:pos x="35" y="36"/>
                </a:cxn>
                <a:cxn ang="0">
                  <a:pos x="29" y="47"/>
                </a:cxn>
                <a:cxn ang="0">
                  <a:pos x="23" y="55"/>
                </a:cxn>
                <a:cxn ang="0">
                  <a:pos x="14" y="60"/>
                </a:cxn>
                <a:cxn ang="0">
                  <a:pos x="8" y="60"/>
                </a:cxn>
              </a:cxnLst>
              <a:rect l="0" t="0" r="r" b="b"/>
              <a:pathLst>
                <a:path w="38" h="60">
                  <a:moveTo>
                    <a:pt x="8" y="60"/>
                  </a:moveTo>
                  <a:lnTo>
                    <a:pt x="2" y="55"/>
                  </a:lnTo>
                  <a:lnTo>
                    <a:pt x="0" y="47"/>
                  </a:lnTo>
                  <a:lnTo>
                    <a:pt x="0" y="36"/>
                  </a:lnTo>
                  <a:lnTo>
                    <a:pt x="2" y="24"/>
                  </a:lnTo>
                  <a:lnTo>
                    <a:pt x="8" y="13"/>
                  </a:lnTo>
                  <a:lnTo>
                    <a:pt x="16" y="5"/>
                  </a:lnTo>
                  <a:lnTo>
                    <a:pt x="23" y="0"/>
                  </a:lnTo>
                  <a:lnTo>
                    <a:pt x="29" y="0"/>
                  </a:lnTo>
                  <a:lnTo>
                    <a:pt x="35" y="5"/>
                  </a:lnTo>
                  <a:lnTo>
                    <a:pt x="38" y="13"/>
                  </a:lnTo>
                  <a:lnTo>
                    <a:pt x="38" y="24"/>
                  </a:lnTo>
                  <a:lnTo>
                    <a:pt x="35" y="36"/>
                  </a:lnTo>
                  <a:lnTo>
                    <a:pt x="29" y="47"/>
                  </a:lnTo>
                  <a:lnTo>
                    <a:pt x="23" y="55"/>
                  </a:lnTo>
                  <a:lnTo>
                    <a:pt x="14" y="60"/>
                  </a:lnTo>
                  <a:lnTo>
                    <a:pt x="8"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27" name="グループ化 136"/>
          <p:cNvGrpSpPr/>
          <p:nvPr/>
        </p:nvGrpSpPr>
        <p:grpSpPr>
          <a:xfrm>
            <a:off x="7668012" y="2977519"/>
            <a:ext cx="357613" cy="655928"/>
            <a:chOff x="8108970" y="-1198562"/>
            <a:chExt cx="473075" cy="779462"/>
          </a:xfrm>
        </p:grpSpPr>
        <p:sp>
          <p:nvSpPr>
            <p:cNvPr id="11" name="Freeform 10"/>
            <p:cNvSpPr>
              <a:spLocks/>
            </p:cNvSpPr>
            <p:nvPr/>
          </p:nvSpPr>
          <p:spPr bwMode="auto">
            <a:xfrm>
              <a:off x="8234383" y="-892175"/>
              <a:ext cx="190500" cy="169863"/>
            </a:xfrm>
            <a:custGeom>
              <a:avLst/>
              <a:gdLst/>
              <a:ahLst/>
              <a:cxnLst>
                <a:cxn ang="0">
                  <a:pos x="241" y="214"/>
                </a:cxn>
                <a:cxn ang="0">
                  <a:pos x="241" y="0"/>
                </a:cxn>
                <a:cxn ang="0">
                  <a:pos x="0" y="50"/>
                </a:cxn>
                <a:cxn ang="0">
                  <a:pos x="0" y="214"/>
                </a:cxn>
                <a:cxn ang="0">
                  <a:pos x="241" y="214"/>
                </a:cxn>
              </a:cxnLst>
              <a:rect l="0" t="0" r="r" b="b"/>
              <a:pathLst>
                <a:path w="241" h="214">
                  <a:moveTo>
                    <a:pt x="241" y="214"/>
                  </a:moveTo>
                  <a:lnTo>
                    <a:pt x="241" y="0"/>
                  </a:lnTo>
                  <a:lnTo>
                    <a:pt x="0" y="50"/>
                  </a:lnTo>
                  <a:lnTo>
                    <a:pt x="0" y="214"/>
                  </a:lnTo>
                  <a:lnTo>
                    <a:pt x="241"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 name="Freeform 11"/>
            <p:cNvSpPr>
              <a:spLocks/>
            </p:cNvSpPr>
            <p:nvPr/>
          </p:nvSpPr>
          <p:spPr bwMode="auto">
            <a:xfrm>
              <a:off x="8258195" y="-847725"/>
              <a:ext cx="138113" cy="20478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 name="Freeform 12"/>
            <p:cNvSpPr>
              <a:spLocks/>
            </p:cNvSpPr>
            <p:nvPr/>
          </p:nvSpPr>
          <p:spPr bwMode="auto">
            <a:xfrm>
              <a:off x="8108970" y="-793750"/>
              <a:ext cx="473075" cy="374650"/>
            </a:xfrm>
            <a:custGeom>
              <a:avLst/>
              <a:gdLst/>
              <a:ahLst/>
              <a:cxnLst>
                <a:cxn ang="0">
                  <a:pos x="134" y="1"/>
                </a:cxn>
                <a:cxn ang="0">
                  <a:pos x="128" y="1"/>
                </a:cxn>
                <a:cxn ang="0">
                  <a:pos x="121" y="2"/>
                </a:cxn>
                <a:cxn ang="0">
                  <a:pos x="112" y="3"/>
                </a:cxn>
                <a:cxn ang="0">
                  <a:pos x="102" y="8"/>
                </a:cxn>
                <a:cxn ang="0">
                  <a:pos x="89" y="12"/>
                </a:cxn>
                <a:cxn ang="0">
                  <a:pos x="76" y="20"/>
                </a:cxn>
                <a:cxn ang="0">
                  <a:pos x="62" y="28"/>
                </a:cxn>
                <a:cxn ang="0">
                  <a:pos x="47" y="40"/>
                </a:cxn>
                <a:cxn ang="0">
                  <a:pos x="29" y="69"/>
                </a:cxn>
                <a:cxn ang="0">
                  <a:pos x="16" y="118"/>
                </a:cxn>
                <a:cxn ang="0">
                  <a:pos x="7" y="179"/>
                </a:cxn>
                <a:cxn ang="0">
                  <a:pos x="2" y="247"/>
                </a:cxn>
                <a:cxn ang="0">
                  <a:pos x="0" y="312"/>
                </a:cxn>
                <a:cxn ang="0">
                  <a:pos x="0" y="368"/>
                </a:cxn>
                <a:cxn ang="0">
                  <a:pos x="1" y="406"/>
                </a:cxn>
                <a:cxn ang="0">
                  <a:pos x="1" y="421"/>
                </a:cxn>
                <a:cxn ang="0">
                  <a:pos x="527" y="472"/>
                </a:cxn>
                <a:cxn ang="0">
                  <a:pos x="514" y="340"/>
                </a:cxn>
                <a:cxn ang="0">
                  <a:pos x="517" y="337"/>
                </a:cxn>
                <a:cxn ang="0">
                  <a:pos x="521" y="334"/>
                </a:cxn>
                <a:cxn ang="0">
                  <a:pos x="526" y="330"/>
                </a:cxn>
                <a:cxn ang="0">
                  <a:pos x="530" y="327"/>
                </a:cxn>
                <a:cxn ang="0">
                  <a:pos x="536" y="323"/>
                </a:cxn>
                <a:cxn ang="0">
                  <a:pos x="542" y="319"/>
                </a:cxn>
                <a:cxn ang="0">
                  <a:pos x="548" y="315"/>
                </a:cxn>
                <a:cxn ang="0">
                  <a:pos x="553" y="311"/>
                </a:cxn>
                <a:cxn ang="0">
                  <a:pos x="565" y="300"/>
                </a:cxn>
                <a:cxn ang="0">
                  <a:pos x="577" y="290"/>
                </a:cxn>
                <a:cxn ang="0">
                  <a:pos x="585" y="278"/>
                </a:cxn>
                <a:cxn ang="0">
                  <a:pos x="591" y="266"/>
                </a:cxn>
                <a:cxn ang="0">
                  <a:pos x="596" y="252"/>
                </a:cxn>
                <a:cxn ang="0">
                  <a:pos x="597" y="237"/>
                </a:cxn>
                <a:cxn ang="0">
                  <a:pos x="596" y="220"/>
                </a:cxn>
                <a:cxn ang="0">
                  <a:pos x="591" y="199"/>
                </a:cxn>
                <a:cxn ang="0">
                  <a:pos x="589" y="193"/>
                </a:cxn>
                <a:cxn ang="0">
                  <a:pos x="581" y="176"/>
                </a:cxn>
                <a:cxn ang="0">
                  <a:pos x="568" y="151"/>
                </a:cxn>
                <a:cxn ang="0">
                  <a:pos x="551" y="121"/>
                </a:cxn>
                <a:cxn ang="0">
                  <a:pos x="530" y="89"/>
                </a:cxn>
                <a:cxn ang="0">
                  <a:pos x="504" y="58"/>
                </a:cxn>
                <a:cxn ang="0">
                  <a:pos x="475" y="32"/>
                </a:cxn>
                <a:cxn ang="0">
                  <a:pos x="442" y="12"/>
                </a:cxn>
                <a:cxn ang="0">
                  <a:pos x="436" y="10"/>
                </a:cxn>
                <a:cxn ang="0">
                  <a:pos x="428" y="8"/>
                </a:cxn>
                <a:cxn ang="0">
                  <a:pos x="419" y="5"/>
                </a:cxn>
                <a:cxn ang="0">
                  <a:pos x="408" y="3"/>
                </a:cxn>
                <a:cxn ang="0">
                  <a:pos x="397" y="2"/>
                </a:cxn>
                <a:cxn ang="0">
                  <a:pos x="385" y="1"/>
                </a:cxn>
                <a:cxn ang="0">
                  <a:pos x="374" y="0"/>
                </a:cxn>
                <a:cxn ang="0">
                  <a:pos x="363" y="0"/>
                </a:cxn>
                <a:cxn ang="0">
                  <a:pos x="262" y="123"/>
                </a:cxn>
                <a:cxn ang="0">
                  <a:pos x="186" y="1"/>
                </a:cxn>
                <a:cxn ang="0">
                  <a:pos x="134" y="1"/>
                </a:cxn>
              </a:cxnLst>
              <a:rect l="0" t="0" r="r" b="b"/>
              <a:pathLst>
                <a:path w="597" h="472">
                  <a:moveTo>
                    <a:pt x="134" y="1"/>
                  </a:moveTo>
                  <a:lnTo>
                    <a:pt x="128" y="1"/>
                  </a:lnTo>
                  <a:lnTo>
                    <a:pt x="121" y="2"/>
                  </a:lnTo>
                  <a:lnTo>
                    <a:pt x="112" y="3"/>
                  </a:lnTo>
                  <a:lnTo>
                    <a:pt x="102" y="8"/>
                  </a:lnTo>
                  <a:lnTo>
                    <a:pt x="89" y="12"/>
                  </a:lnTo>
                  <a:lnTo>
                    <a:pt x="76" y="20"/>
                  </a:lnTo>
                  <a:lnTo>
                    <a:pt x="62" y="28"/>
                  </a:lnTo>
                  <a:lnTo>
                    <a:pt x="47" y="40"/>
                  </a:lnTo>
                  <a:lnTo>
                    <a:pt x="29" y="69"/>
                  </a:lnTo>
                  <a:lnTo>
                    <a:pt x="16" y="118"/>
                  </a:lnTo>
                  <a:lnTo>
                    <a:pt x="7" y="179"/>
                  </a:lnTo>
                  <a:lnTo>
                    <a:pt x="2" y="247"/>
                  </a:lnTo>
                  <a:lnTo>
                    <a:pt x="0" y="312"/>
                  </a:lnTo>
                  <a:lnTo>
                    <a:pt x="0" y="368"/>
                  </a:lnTo>
                  <a:lnTo>
                    <a:pt x="1" y="406"/>
                  </a:lnTo>
                  <a:lnTo>
                    <a:pt x="1" y="421"/>
                  </a:lnTo>
                  <a:lnTo>
                    <a:pt x="527" y="472"/>
                  </a:lnTo>
                  <a:lnTo>
                    <a:pt x="514" y="340"/>
                  </a:lnTo>
                  <a:lnTo>
                    <a:pt x="517" y="337"/>
                  </a:lnTo>
                  <a:lnTo>
                    <a:pt x="521" y="334"/>
                  </a:lnTo>
                  <a:lnTo>
                    <a:pt x="526" y="330"/>
                  </a:lnTo>
                  <a:lnTo>
                    <a:pt x="530" y="327"/>
                  </a:lnTo>
                  <a:lnTo>
                    <a:pt x="536" y="323"/>
                  </a:lnTo>
                  <a:lnTo>
                    <a:pt x="542" y="319"/>
                  </a:lnTo>
                  <a:lnTo>
                    <a:pt x="548" y="315"/>
                  </a:lnTo>
                  <a:lnTo>
                    <a:pt x="553" y="311"/>
                  </a:lnTo>
                  <a:lnTo>
                    <a:pt x="565" y="300"/>
                  </a:lnTo>
                  <a:lnTo>
                    <a:pt x="577" y="290"/>
                  </a:lnTo>
                  <a:lnTo>
                    <a:pt x="585" y="278"/>
                  </a:lnTo>
                  <a:lnTo>
                    <a:pt x="591" y="266"/>
                  </a:lnTo>
                  <a:lnTo>
                    <a:pt x="596" y="252"/>
                  </a:lnTo>
                  <a:lnTo>
                    <a:pt x="597" y="237"/>
                  </a:lnTo>
                  <a:lnTo>
                    <a:pt x="596" y="220"/>
                  </a:lnTo>
                  <a:lnTo>
                    <a:pt x="591" y="199"/>
                  </a:lnTo>
                  <a:lnTo>
                    <a:pt x="589" y="193"/>
                  </a:lnTo>
                  <a:lnTo>
                    <a:pt x="581" y="176"/>
                  </a:lnTo>
                  <a:lnTo>
                    <a:pt x="568" y="151"/>
                  </a:lnTo>
                  <a:lnTo>
                    <a:pt x="551" y="121"/>
                  </a:lnTo>
                  <a:lnTo>
                    <a:pt x="530" y="89"/>
                  </a:lnTo>
                  <a:lnTo>
                    <a:pt x="504" y="58"/>
                  </a:lnTo>
                  <a:lnTo>
                    <a:pt x="475" y="32"/>
                  </a:lnTo>
                  <a:lnTo>
                    <a:pt x="442" y="12"/>
                  </a:lnTo>
                  <a:lnTo>
                    <a:pt x="436" y="10"/>
                  </a:lnTo>
                  <a:lnTo>
                    <a:pt x="428" y="8"/>
                  </a:lnTo>
                  <a:lnTo>
                    <a:pt x="419" y="5"/>
                  </a:lnTo>
                  <a:lnTo>
                    <a:pt x="408" y="3"/>
                  </a:lnTo>
                  <a:lnTo>
                    <a:pt x="397" y="2"/>
                  </a:lnTo>
                  <a:lnTo>
                    <a:pt x="385" y="1"/>
                  </a:lnTo>
                  <a:lnTo>
                    <a:pt x="374" y="0"/>
                  </a:lnTo>
                  <a:lnTo>
                    <a:pt x="363" y="0"/>
                  </a:lnTo>
                  <a:lnTo>
                    <a:pt x="262" y="123"/>
                  </a:lnTo>
                  <a:lnTo>
                    <a:pt x="186" y="1"/>
                  </a:lnTo>
                  <a:lnTo>
                    <a:pt x="13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 name="Freeform 13"/>
            <p:cNvSpPr>
              <a:spLocks/>
            </p:cNvSpPr>
            <p:nvPr/>
          </p:nvSpPr>
          <p:spPr bwMode="auto">
            <a:xfrm>
              <a:off x="8128020" y="-777875"/>
              <a:ext cx="430213" cy="355600"/>
            </a:xfrm>
            <a:custGeom>
              <a:avLst/>
              <a:gdLst/>
              <a:ahLst/>
              <a:cxnLst>
                <a:cxn ang="0">
                  <a:pos x="3" y="391"/>
                </a:cxn>
                <a:cxn ang="0">
                  <a:pos x="0" y="281"/>
                </a:cxn>
                <a:cxn ang="0">
                  <a:pos x="1" y="197"/>
                </a:cxn>
                <a:cxn ang="0">
                  <a:pos x="6" y="136"/>
                </a:cxn>
                <a:cxn ang="0">
                  <a:pos x="12" y="93"/>
                </a:cxn>
                <a:cxn ang="0">
                  <a:pos x="19" y="67"/>
                </a:cxn>
                <a:cxn ang="0">
                  <a:pos x="26" y="52"/>
                </a:cxn>
                <a:cxn ang="0">
                  <a:pos x="29" y="45"/>
                </a:cxn>
                <a:cxn ang="0">
                  <a:pos x="31" y="44"/>
                </a:cxn>
                <a:cxn ang="0">
                  <a:pos x="37" y="37"/>
                </a:cxn>
                <a:cxn ang="0">
                  <a:pos x="44" y="31"/>
                </a:cxn>
                <a:cxn ang="0">
                  <a:pos x="52" y="25"/>
                </a:cxn>
                <a:cxn ang="0">
                  <a:pos x="60" y="20"/>
                </a:cxn>
                <a:cxn ang="0">
                  <a:pos x="68" y="15"/>
                </a:cxn>
                <a:cxn ang="0">
                  <a:pos x="78" y="10"/>
                </a:cxn>
                <a:cxn ang="0">
                  <a:pos x="87" y="7"/>
                </a:cxn>
                <a:cxn ang="0">
                  <a:pos x="96" y="4"/>
                </a:cxn>
                <a:cxn ang="0">
                  <a:pos x="152" y="0"/>
                </a:cxn>
                <a:cxn ang="0">
                  <a:pos x="235" y="135"/>
                </a:cxn>
                <a:cxn ang="0">
                  <a:pos x="347" y="0"/>
                </a:cxn>
                <a:cxn ang="0">
                  <a:pos x="388" y="0"/>
                </a:cxn>
                <a:cxn ang="0">
                  <a:pos x="411" y="7"/>
                </a:cxn>
                <a:cxn ang="0">
                  <a:pos x="435" y="24"/>
                </a:cxn>
                <a:cxn ang="0">
                  <a:pos x="459" y="49"/>
                </a:cxn>
                <a:cxn ang="0">
                  <a:pos x="482" y="75"/>
                </a:cxn>
                <a:cxn ang="0">
                  <a:pos x="501" y="103"/>
                </a:cxn>
                <a:cxn ang="0">
                  <a:pos x="517" y="127"/>
                </a:cxn>
                <a:cxn ang="0">
                  <a:pos x="527" y="143"/>
                </a:cxn>
                <a:cxn ang="0">
                  <a:pos x="531" y="150"/>
                </a:cxn>
                <a:cxn ang="0">
                  <a:pos x="534" y="157"/>
                </a:cxn>
                <a:cxn ang="0">
                  <a:pos x="541" y="175"/>
                </a:cxn>
                <a:cxn ang="0">
                  <a:pos x="543" y="200"/>
                </a:cxn>
                <a:cxn ang="0">
                  <a:pos x="536" y="225"/>
                </a:cxn>
                <a:cxn ang="0">
                  <a:pos x="526" y="241"/>
                </a:cxn>
                <a:cxn ang="0">
                  <a:pos x="513" y="257"/>
                </a:cxn>
                <a:cxn ang="0">
                  <a:pos x="501" y="271"/>
                </a:cxn>
                <a:cxn ang="0">
                  <a:pos x="488" y="284"/>
                </a:cxn>
                <a:cxn ang="0">
                  <a:pos x="476" y="294"/>
                </a:cxn>
                <a:cxn ang="0">
                  <a:pos x="467" y="301"/>
                </a:cxn>
                <a:cxn ang="0">
                  <a:pos x="461" y="307"/>
                </a:cxn>
                <a:cxn ang="0">
                  <a:pos x="459" y="308"/>
                </a:cxn>
                <a:cxn ang="0">
                  <a:pos x="476" y="450"/>
                </a:cxn>
                <a:cxn ang="0">
                  <a:pos x="3" y="391"/>
                </a:cxn>
              </a:cxnLst>
              <a:rect l="0" t="0" r="r" b="b"/>
              <a:pathLst>
                <a:path w="543" h="450">
                  <a:moveTo>
                    <a:pt x="3" y="391"/>
                  </a:moveTo>
                  <a:lnTo>
                    <a:pt x="0" y="281"/>
                  </a:lnTo>
                  <a:lnTo>
                    <a:pt x="1" y="197"/>
                  </a:lnTo>
                  <a:lnTo>
                    <a:pt x="6" y="136"/>
                  </a:lnTo>
                  <a:lnTo>
                    <a:pt x="12" y="93"/>
                  </a:lnTo>
                  <a:lnTo>
                    <a:pt x="19" y="67"/>
                  </a:lnTo>
                  <a:lnTo>
                    <a:pt x="26" y="52"/>
                  </a:lnTo>
                  <a:lnTo>
                    <a:pt x="29" y="45"/>
                  </a:lnTo>
                  <a:lnTo>
                    <a:pt x="31" y="44"/>
                  </a:lnTo>
                  <a:lnTo>
                    <a:pt x="37" y="37"/>
                  </a:lnTo>
                  <a:lnTo>
                    <a:pt x="44" y="31"/>
                  </a:lnTo>
                  <a:lnTo>
                    <a:pt x="52" y="25"/>
                  </a:lnTo>
                  <a:lnTo>
                    <a:pt x="60" y="20"/>
                  </a:lnTo>
                  <a:lnTo>
                    <a:pt x="68" y="15"/>
                  </a:lnTo>
                  <a:lnTo>
                    <a:pt x="78" y="10"/>
                  </a:lnTo>
                  <a:lnTo>
                    <a:pt x="87" y="7"/>
                  </a:lnTo>
                  <a:lnTo>
                    <a:pt x="96" y="4"/>
                  </a:lnTo>
                  <a:lnTo>
                    <a:pt x="152" y="0"/>
                  </a:lnTo>
                  <a:lnTo>
                    <a:pt x="235" y="135"/>
                  </a:lnTo>
                  <a:lnTo>
                    <a:pt x="347" y="0"/>
                  </a:lnTo>
                  <a:lnTo>
                    <a:pt x="388" y="0"/>
                  </a:lnTo>
                  <a:lnTo>
                    <a:pt x="411" y="7"/>
                  </a:lnTo>
                  <a:lnTo>
                    <a:pt x="435" y="24"/>
                  </a:lnTo>
                  <a:lnTo>
                    <a:pt x="459" y="49"/>
                  </a:lnTo>
                  <a:lnTo>
                    <a:pt x="482" y="75"/>
                  </a:lnTo>
                  <a:lnTo>
                    <a:pt x="501" y="103"/>
                  </a:lnTo>
                  <a:lnTo>
                    <a:pt x="517" y="127"/>
                  </a:lnTo>
                  <a:lnTo>
                    <a:pt x="527" y="143"/>
                  </a:lnTo>
                  <a:lnTo>
                    <a:pt x="531" y="150"/>
                  </a:lnTo>
                  <a:lnTo>
                    <a:pt x="534" y="157"/>
                  </a:lnTo>
                  <a:lnTo>
                    <a:pt x="541" y="175"/>
                  </a:lnTo>
                  <a:lnTo>
                    <a:pt x="543" y="200"/>
                  </a:lnTo>
                  <a:lnTo>
                    <a:pt x="536" y="225"/>
                  </a:lnTo>
                  <a:lnTo>
                    <a:pt x="526" y="241"/>
                  </a:lnTo>
                  <a:lnTo>
                    <a:pt x="513" y="257"/>
                  </a:lnTo>
                  <a:lnTo>
                    <a:pt x="501" y="271"/>
                  </a:lnTo>
                  <a:lnTo>
                    <a:pt x="488" y="284"/>
                  </a:lnTo>
                  <a:lnTo>
                    <a:pt x="476" y="294"/>
                  </a:lnTo>
                  <a:lnTo>
                    <a:pt x="467" y="301"/>
                  </a:lnTo>
                  <a:lnTo>
                    <a:pt x="461" y="307"/>
                  </a:lnTo>
                  <a:lnTo>
                    <a:pt x="459" y="308"/>
                  </a:lnTo>
                  <a:lnTo>
                    <a:pt x="476" y="450"/>
                  </a:lnTo>
                  <a:lnTo>
                    <a:pt x="3" y="391"/>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 name="Freeform 14"/>
            <p:cNvSpPr>
              <a:spLocks/>
            </p:cNvSpPr>
            <p:nvPr/>
          </p:nvSpPr>
          <p:spPr bwMode="auto">
            <a:xfrm>
              <a:off x="8223270" y="-619125"/>
              <a:ext cx="314325" cy="141288"/>
            </a:xfrm>
            <a:custGeom>
              <a:avLst/>
              <a:gdLst/>
              <a:ahLst/>
              <a:cxnLst>
                <a:cxn ang="0">
                  <a:pos x="151" y="175"/>
                </a:cxn>
                <a:cxn ang="0">
                  <a:pos x="160" y="176"/>
                </a:cxn>
                <a:cxn ang="0">
                  <a:pos x="173" y="175"/>
                </a:cxn>
                <a:cxn ang="0">
                  <a:pos x="188" y="173"/>
                </a:cxn>
                <a:cxn ang="0">
                  <a:pos x="204" y="170"/>
                </a:cxn>
                <a:cxn ang="0">
                  <a:pos x="222" y="166"/>
                </a:cxn>
                <a:cxn ang="0">
                  <a:pos x="240" y="161"/>
                </a:cxn>
                <a:cxn ang="0">
                  <a:pos x="260" y="155"/>
                </a:cxn>
                <a:cxn ang="0">
                  <a:pos x="279" y="149"/>
                </a:cxn>
                <a:cxn ang="0">
                  <a:pos x="299" y="142"/>
                </a:cxn>
                <a:cxn ang="0">
                  <a:pos x="317" y="135"/>
                </a:cxn>
                <a:cxn ang="0">
                  <a:pos x="336" y="127"/>
                </a:cxn>
                <a:cxn ang="0">
                  <a:pos x="353" y="119"/>
                </a:cxn>
                <a:cxn ang="0">
                  <a:pos x="367" y="112"/>
                </a:cxn>
                <a:cxn ang="0">
                  <a:pos x="381" y="104"/>
                </a:cxn>
                <a:cxn ang="0">
                  <a:pos x="391" y="95"/>
                </a:cxn>
                <a:cxn ang="0">
                  <a:pos x="398" y="87"/>
                </a:cxn>
                <a:cxn ang="0">
                  <a:pos x="324" y="0"/>
                </a:cxn>
                <a:cxn ang="0">
                  <a:pos x="321" y="8"/>
                </a:cxn>
                <a:cxn ang="0">
                  <a:pos x="317" y="14"/>
                </a:cxn>
                <a:cxn ang="0">
                  <a:pos x="313" y="19"/>
                </a:cxn>
                <a:cxn ang="0">
                  <a:pos x="308" y="24"/>
                </a:cxn>
                <a:cxn ang="0">
                  <a:pos x="302" y="27"/>
                </a:cxn>
                <a:cxn ang="0">
                  <a:pos x="298" y="31"/>
                </a:cxn>
                <a:cxn ang="0">
                  <a:pos x="291" y="34"/>
                </a:cxn>
                <a:cxn ang="0">
                  <a:pos x="284" y="38"/>
                </a:cxn>
                <a:cxn ang="0">
                  <a:pos x="271" y="45"/>
                </a:cxn>
                <a:cxn ang="0">
                  <a:pos x="255" y="52"/>
                </a:cxn>
                <a:cxn ang="0">
                  <a:pos x="235" y="59"/>
                </a:cxn>
                <a:cxn ang="0">
                  <a:pos x="216" y="64"/>
                </a:cxn>
                <a:cxn ang="0">
                  <a:pos x="194" y="70"/>
                </a:cxn>
                <a:cxn ang="0">
                  <a:pos x="173" y="74"/>
                </a:cxn>
                <a:cxn ang="0">
                  <a:pos x="152" y="76"/>
                </a:cxn>
                <a:cxn ang="0">
                  <a:pos x="134" y="77"/>
                </a:cxn>
                <a:cxn ang="0">
                  <a:pos x="125" y="62"/>
                </a:cxn>
                <a:cxn ang="0">
                  <a:pos x="115" y="49"/>
                </a:cxn>
                <a:cxn ang="0">
                  <a:pos x="109" y="38"/>
                </a:cxn>
                <a:cxn ang="0">
                  <a:pos x="102" y="29"/>
                </a:cxn>
                <a:cxn ang="0">
                  <a:pos x="94" y="23"/>
                </a:cxn>
                <a:cxn ang="0">
                  <a:pos x="87" y="18"/>
                </a:cxn>
                <a:cxn ang="0">
                  <a:pos x="79" y="17"/>
                </a:cxn>
                <a:cxn ang="0">
                  <a:pos x="69" y="19"/>
                </a:cxn>
                <a:cxn ang="0">
                  <a:pos x="64" y="30"/>
                </a:cxn>
                <a:cxn ang="0">
                  <a:pos x="64" y="48"/>
                </a:cxn>
                <a:cxn ang="0">
                  <a:pos x="66" y="67"/>
                </a:cxn>
                <a:cxn ang="0">
                  <a:pos x="67" y="75"/>
                </a:cxn>
                <a:cxn ang="0">
                  <a:pos x="0" y="66"/>
                </a:cxn>
                <a:cxn ang="0">
                  <a:pos x="20" y="172"/>
                </a:cxn>
                <a:cxn ang="0">
                  <a:pos x="34" y="173"/>
                </a:cxn>
                <a:cxn ang="0">
                  <a:pos x="53" y="174"/>
                </a:cxn>
                <a:cxn ang="0">
                  <a:pos x="74" y="174"/>
                </a:cxn>
                <a:cxn ang="0">
                  <a:pos x="97" y="175"/>
                </a:cxn>
                <a:cxn ang="0">
                  <a:pos x="118" y="175"/>
                </a:cxn>
                <a:cxn ang="0">
                  <a:pos x="135" y="175"/>
                </a:cxn>
                <a:cxn ang="0">
                  <a:pos x="147" y="175"/>
                </a:cxn>
                <a:cxn ang="0">
                  <a:pos x="151" y="175"/>
                </a:cxn>
              </a:cxnLst>
              <a:rect l="0" t="0" r="r" b="b"/>
              <a:pathLst>
                <a:path w="398" h="176">
                  <a:moveTo>
                    <a:pt x="151" y="175"/>
                  </a:moveTo>
                  <a:lnTo>
                    <a:pt x="160" y="176"/>
                  </a:lnTo>
                  <a:lnTo>
                    <a:pt x="173" y="175"/>
                  </a:lnTo>
                  <a:lnTo>
                    <a:pt x="188" y="173"/>
                  </a:lnTo>
                  <a:lnTo>
                    <a:pt x="204" y="170"/>
                  </a:lnTo>
                  <a:lnTo>
                    <a:pt x="222" y="166"/>
                  </a:lnTo>
                  <a:lnTo>
                    <a:pt x="240" y="161"/>
                  </a:lnTo>
                  <a:lnTo>
                    <a:pt x="260" y="155"/>
                  </a:lnTo>
                  <a:lnTo>
                    <a:pt x="279" y="149"/>
                  </a:lnTo>
                  <a:lnTo>
                    <a:pt x="299" y="142"/>
                  </a:lnTo>
                  <a:lnTo>
                    <a:pt x="317" y="135"/>
                  </a:lnTo>
                  <a:lnTo>
                    <a:pt x="336" y="127"/>
                  </a:lnTo>
                  <a:lnTo>
                    <a:pt x="353" y="119"/>
                  </a:lnTo>
                  <a:lnTo>
                    <a:pt x="367" y="112"/>
                  </a:lnTo>
                  <a:lnTo>
                    <a:pt x="381" y="104"/>
                  </a:lnTo>
                  <a:lnTo>
                    <a:pt x="391" y="95"/>
                  </a:lnTo>
                  <a:lnTo>
                    <a:pt x="398" y="87"/>
                  </a:lnTo>
                  <a:lnTo>
                    <a:pt x="324" y="0"/>
                  </a:lnTo>
                  <a:lnTo>
                    <a:pt x="321" y="8"/>
                  </a:lnTo>
                  <a:lnTo>
                    <a:pt x="317" y="14"/>
                  </a:lnTo>
                  <a:lnTo>
                    <a:pt x="313" y="19"/>
                  </a:lnTo>
                  <a:lnTo>
                    <a:pt x="308" y="24"/>
                  </a:lnTo>
                  <a:lnTo>
                    <a:pt x="302" y="27"/>
                  </a:lnTo>
                  <a:lnTo>
                    <a:pt x="298" y="31"/>
                  </a:lnTo>
                  <a:lnTo>
                    <a:pt x="291" y="34"/>
                  </a:lnTo>
                  <a:lnTo>
                    <a:pt x="284" y="38"/>
                  </a:lnTo>
                  <a:lnTo>
                    <a:pt x="271" y="45"/>
                  </a:lnTo>
                  <a:lnTo>
                    <a:pt x="255" y="52"/>
                  </a:lnTo>
                  <a:lnTo>
                    <a:pt x="235" y="59"/>
                  </a:lnTo>
                  <a:lnTo>
                    <a:pt x="216" y="64"/>
                  </a:lnTo>
                  <a:lnTo>
                    <a:pt x="194" y="70"/>
                  </a:lnTo>
                  <a:lnTo>
                    <a:pt x="173" y="74"/>
                  </a:lnTo>
                  <a:lnTo>
                    <a:pt x="152" y="76"/>
                  </a:lnTo>
                  <a:lnTo>
                    <a:pt x="134" y="77"/>
                  </a:lnTo>
                  <a:lnTo>
                    <a:pt x="125" y="62"/>
                  </a:lnTo>
                  <a:lnTo>
                    <a:pt x="115" y="49"/>
                  </a:lnTo>
                  <a:lnTo>
                    <a:pt x="109" y="38"/>
                  </a:lnTo>
                  <a:lnTo>
                    <a:pt x="102" y="29"/>
                  </a:lnTo>
                  <a:lnTo>
                    <a:pt x="94" y="23"/>
                  </a:lnTo>
                  <a:lnTo>
                    <a:pt x="87" y="18"/>
                  </a:lnTo>
                  <a:lnTo>
                    <a:pt x="79" y="17"/>
                  </a:lnTo>
                  <a:lnTo>
                    <a:pt x="69" y="19"/>
                  </a:lnTo>
                  <a:lnTo>
                    <a:pt x="64" y="30"/>
                  </a:lnTo>
                  <a:lnTo>
                    <a:pt x="64" y="48"/>
                  </a:lnTo>
                  <a:lnTo>
                    <a:pt x="66" y="67"/>
                  </a:lnTo>
                  <a:lnTo>
                    <a:pt x="67" y="75"/>
                  </a:lnTo>
                  <a:lnTo>
                    <a:pt x="0" y="66"/>
                  </a:lnTo>
                  <a:lnTo>
                    <a:pt x="20" y="172"/>
                  </a:lnTo>
                  <a:lnTo>
                    <a:pt x="34" y="173"/>
                  </a:lnTo>
                  <a:lnTo>
                    <a:pt x="53" y="174"/>
                  </a:lnTo>
                  <a:lnTo>
                    <a:pt x="74" y="174"/>
                  </a:lnTo>
                  <a:lnTo>
                    <a:pt x="97" y="175"/>
                  </a:lnTo>
                  <a:lnTo>
                    <a:pt x="118" y="175"/>
                  </a:lnTo>
                  <a:lnTo>
                    <a:pt x="135" y="175"/>
                  </a:lnTo>
                  <a:lnTo>
                    <a:pt x="147"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 name="Freeform 15"/>
            <p:cNvSpPr>
              <a:spLocks/>
            </p:cNvSpPr>
            <p:nvPr/>
          </p:nvSpPr>
          <p:spPr bwMode="auto">
            <a:xfrm>
              <a:off x="8337570" y="-646112"/>
              <a:ext cx="223838" cy="149225"/>
            </a:xfrm>
            <a:custGeom>
              <a:avLst/>
              <a:gdLst/>
              <a:ahLst/>
              <a:cxnLst>
                <a:cxn ang="0">
                  <a:pos x="23" y="189"/>
                </a:cxn>
                <a:cxn ang="0">
                  <a:pos x="34" y="188"/>
                </a:cxn>
                <a:cxn ang="0">
                  <a:pos x="45" y="187"/>
                </a:cxn>
                <a:cxn ang="0">
                  <a:pos x="59" y="185"/>
                </a:cxn>
                <a:cxn ang="0">
                  <a:pos x="74" y="180"/>
                </a:cxn>
                <a:cxn ang="0">
                  <a:pos x="89" y="175"/>
                </a:cxn>
                <a:cxn ang="0">
                  <a:pos x="105" y="171"/>
                </a:cxn>
                <a:cxn ang="0">
                  <a:pos x="123" y="165"/>
                </a:cxn>
                <a:cxn ang="0">
                  <a:pos x="140" y="159"/>
                </a:cxn>
                <a:cxn ang="0">
                  <a:pos x="156" y="152"/>
                </a:cxn>
                <a:cxn ang="0">
                  <a:pos x="172" y="145"/>
                </a:cxn>
                <a:cxn ang="0">
                  <a:pos x="187" y="140"/>
                </a:cxn>
                <a:cxn ang="0">
                  <a:pos x="202" y="133"/>
                </a:cxn>
                <a:cxn ang="0">
                  <a:pos x="215" y="127"/>
                </a:cxn>
                <a:cxn ang="0">
                  <a:pos x="226" y="120"/>
                </a:cxn>
                <a:cxn ang="0">
                  <a:pos x="235" y="114"/>
                </a:cxn>
                <a:cxn ang="0">
                  <a:pos x="242" y="110"/>
                </a:cxn>
                <a:cxn ang="0">
                  <a:pos x="257" y="97"/>
                </a:cxn>
                <a:cxn ang="0">
                  <a:pos x="269" y="85"/>
                </a:cxn>
                <a:cxn ang="0">
                  <a:pos x="277" y="74"/>
                </a:cxn>
                <a:cxn ang="0">
                  <a:pos x="283" y="61"/>
                </a:cxn>
                <a:cxn ang="0">
                  <a:pos x="284" y="50"/>
                </a:cxn>
                <a:cxn ang="0">
                  <a:pos x="283" y="35"/>
                </a:cxn>
                <a:cxn ang="0">
                  <a:pos x="279" y="19"/>
                </a:cxn>
                <a:cxn ang="0">
                  <a:pos x="272" y="0"/>
                </a:cxn>
                <a:cxn ang="0">
                  <a:pos x="197" y="32"/>
                </a:cxn>
                <a:cxn ang="0">
                  <a:pos x="197" y="46"/>
                </a:cxn>
                <a:cxn ang="0">
                  <a:pos x="193" y="60"/>
                </a:cxn>
                <a:cxn ang="0">
                  <a:pos x="184" y="72"/>
                </a:cxn>
                <a:cxn ang="0">
                  <a:pos x="174" y="80"/>
                </a:cxn>
                <a:cxn ang="0">
                  <a:pos x="148" y="92"/>
                </a:cxn>
                <a:cxn ang="0">
                  <a:pos x="121" y="103"/>
                </a:cxn>
                <a:cxn ang="0">
                  <a:pos x="96" y="111"/>
                </a:cxn>
                <a:cxn ang="0">
                  <a:pos x="73" y="118"/>
                </a:cxn>
                <a:cxn ang="0">
                  <a:pos x="51" y="122"/>
                </a:cxn>
                <a:cxn ang="0">
                  <a:pos x="31" y="126"/>
                </a:cxn>
                <a:cxn ang="0">
                  <a:pos x="14" y="127"/>
                </a:cxn>
                <a:cxn ang="0">
                  <a:pos x="0" y="128"/>
                </a:cxn>
                <a:cxn ang="0">
                  <a:pos x="23" y="189"/>
                </a:cxn>
              </a:cxnLst>
              <a:rect l="0" t="0" r="r" b="b"/>
              <a:pathLst>
                <a:path w="284" h="189">
                  <a:moveTo>
                    <a:pt x="23" y="189"/>
                  </a:moveTo>
                  <a:lnTo>
                    <a:pt x="34" y="188"/>
                  </a:lnTo>
                  <a:lnTo>
                    <a:pt x="45" y="187"/>
                  </a:lnTo>
                  <a:lnTo>
                    <a:pt x="59" y="185"/>
                  </a:lnTo>
                  <a:lnTo>
                    <a:pt x="74" y="180"/>
                  </a:lnTo>
                  <a:lnTo>
                    <a:pt x="89" y="175"/>
                  </a:lnTo>
                  <a:lnTo>
                    <a:pt x="105" y="171"/>
                  </a:lnTo>
                  <a:lnTo>
                    <a:pt x="123" y="165"/>
                  </a:lnTo>
                  <a:lnTo>
                    <a:pt x="140" y="159"/>
                  </a:lnTo>
                  <a:lnTo>
                    <a:pt x="156" y="152"/>
                  </a:lnTo>
                  <a:lnTo>
                    <a:pt x="172" y="145"/>
                  </a:lnTo>
                  <a:lnTo>
                    <a:pt x="187" y="140"/>
                  </a:lnTo>
                  <a:lnTo>
                    <a:pt x="202" y="133"/>
                  </a:lnTo>
                  <a:lnTo>
                    <a:pt x="215" y="127"/>
                  </a:lnTo>
                  <a:lnTo>
                    <a:pt x="226" y="120"/>
                  </a:lnTo>
                  <a:lnTo>
                    <a:pt x="235" y="114"/>
                  </a:lnTo>
                  <a:lnTo>
                    <a:pt x="242" y="110"/>
                  </a:lnTo>
                  <a:lnTo>
                    <a:pt x="257" y="97"/>
                  </a:lnTo>
                  <a:lnTo>
                    <a:pt x="269" y="85"/>
                  </a:lnTo>
                  <a:lnTo>
                    <a:pt x="277" y="74"/>
                  </a:lnTo>
                  <a:lnTo>
                    <a:pt x="283" y="61"/>
                  </a:lnTo>
                  <a:lnTo>
                    <a:pt x="284" y="50"/>
                  </a:lnTo>
                  <a:lnTo>
                    <a:pt x="283" y="35"/>
                  </a:lnTo>
                  <a:lnTo>
                    <a:pt x="279" y="19"/>
                  </a:lnTo>
                  <a:lnTo>
                    <a:pt x="272" y="0"/>
                  </a:lnTo>
                  <a:lnTo>
                    <a:pt x="197" y="32"/>
                  </a:lnTo>
                  <a:lnTo>
                    <a:pt x="197" y="46"/>
                  </a:lnTo>
                  <a:lnTo>
                    <a:pt x="193" y="60"/>
                  </a:lnTo>
                  <a:lnTo>
                    <a:pt x="184" y="72"/>
                  </a:lnTo>
                  <a:lnTo>
                    <a:pt x="174" y="80"/>
                  </a:lnTo>
                  <a:lnTo>
                    <a:pt x="148" y="92"/>
                  </a:lnTo>
                  <a:lnTo>
                    <a:pt x="121" y="103"/>
                  </a:lnTo>
                  <a:lnTo>
                    <a:pt x="96" y="111"/>
                  </a:lnTo>
                  <a:lnTo>
                    <a:pt x="73" y="118"/>
                  </a:lnTo>
                  <a:lnTo>
                    <a:pt x="51" y="122"/>
                  </a:lnTo>
                  <a:lnTo>
                    <a:pt x="31" y="126"/>
                  </a:lnTo>
                  <a:lnTo>
                    <a:pt x="14" y="127"/>
                  </a:lnTo>
                  <a:lnTo>
                    <a:pt x="0" y="128"/>
                  </a:lnTo>
                  <a:lnTo>
                    <a:pt x="23" y="189"/>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 name="Freeform 16"/>
            <p:cNvSpPr>
              <a:spLocks/>
            </p:cNvSpPr>
            <p:nvPr/>
          </p:nvSpPr>
          <p:spPr bwMode="auto">
            <a:xfrm>
              <a:off x="8242320" y="-585787"/>
              <a:ext cx="88900" cy="87313"/>
            </a:xfrm>
            <a:custGeom>
              <a:avLst/>
              <a:gdLst/>
              <a:ahLst/>
              <a:cxnLst>
                <a:cxn ang="0">
                  <a:pos x="93" y="51"/>
                </a:cxn>
                <a:cxn ang="0">
                  <a:pos x="88" y="42"/>
                </a:cxn>
                <a:cxn ang="0">
                  <a:pos x="84" y="34"/>
                </a:cxn>
                <a:cxn ang="0">
                  <a:pos x="78" y="25"/>
                </a:cxn>
                <a:cxn ang="0">
                  <a:pos x="73" y="16"/>
                </a:cxn>
                <a:cxn ang="0">
                  <a:pos x="68" y="11"/>
                </a:cxn>
                <a:cxn ang="0">
                  <a:pos x="63" y="5"/>
                </a:cxn>
                <a:cxn ang="0">
                  <a:pos x="58" y="1"/>
                </a:cxn>
                <a:cxn ang="0">
                  <a:pos x="55" y="0"/>
                </a:cxn>
                <a:cxn ang="0">
                  <a:pos x="53" y="8"/>
                </a:cxn>
                <a:cxn ang="0">
                  <a:pos x="56" y="26"/>
                </a:cxn>
                <a:cxn ang="0">
                  <a:pos x="61" y="42"/>
                </a:cxn>
                <a:cxn ang="0">
                  <a:pos x="63" y="50"/>
                </a:cxn>
                <a:cxn ang="0">
                  <a:pos x="0" y="50"/>
                </a:cxn>
                <a:cxn ang="0">
                  <a:pos x="9" y="110"/>
                </a:cxn>
                <a:cxn ang="0">
                  <a:pos x="17" y="111"/>
                </a:cxn>
                <a:cxn ang="0">
                  <a:pos x="26" y="111"/>
                </a:cxn>
                <a:cxn ang="0">
                  <a:pos x="36" y="111"/>
                </a:cxn>
                <a:cxn ang="0">
                  <a:pos x="45" y="111"/>
                </a:cxn>
                <a:cxn ang="0">
                  <a:pos x="54" y="111"/>
                </a:cxn>
                <a:cxn ang="0">
                  <a:pos x="61" y="110"/>
                </a:cxn>
                <a:cxn ang="0">
                  <a:pos x="66" y="110"/>
                </a:cxn>
                <a:cxn ang="0">
                  <a:pos x="70" y="110"/>
                </a:cxn>
                <a:cxn ang="0">
                  <a:pos x="76" y="110"/>
                </a:cxn>
                <a:cxn ang="0">
                  <a:pos x="80" y="110"/>
                </a:cxn>
                <a:cxn ang="0">
                  <a:pos x="86" y="109"/>
                </a:cxn>
                <a:cxn ang="0">
                  <a:pos x="91" y="106"/>
                </a:cxn>
                <a:cxn ang="0">
                  <a:pos x="95" y="105"/>
                </a:cxn>
                <a:cxn ang="0">
                  <a:pos x="100" y="103"/>
                </a:cxn>
                <a:cxn ang="0">
                  <a:pos x="106" y="101"/>
                </a:cxn>
                <a:cxn ang="0">
                  <a:pos x="110" y="98"/>
                </a:cxn>
                <a:cxn ang="0">
                  <a:pos x="93" y="51"/>
                </a:cxn>
              </a:cxnLst>
              <a:rect l="0" t="0" r="r" b="b"/>
              <a:pathLst>
                <a:path w="110" h="111">
                  <a:moveTo>
                    <a:pt x="93" y="51"/>
                  </a:moveTo>
                  <a:lnTo>
                    <a:pt x="88" y="42"/>
                  </a:lnTo>
                  <a:lnTo>
                    <a:pt x="84" y="34"/>
                  </a:lnTo>
                  <a:lnTo>
                    <a:pt x="78" y="25"/>
                  </a:lnTo>
                  <a:lnTo>
                    <a:pt x="73" y="16"/>
                  </a:lnTo>
                  <a:lnTo>
                    <a:pt x="68" y="11"/>
                  </a:lnTo>
                  <a:lnTo>
                    <a:pt x="63" y="5"/>
                  </a:lnTo>
                  <a:lnTo>
                    <a:pt x="58" y="1"/>
                  </a:lnTo>
                  <a:lnTo>
                    <a:pt x="55" y="0"/>
                  </a:lnTo>
                  <a:lnTo>
                    <a:pt x="53" y="8"/>
                  </a:lnTo>
                  <a:lnTo>
                    <a:pt x="56" y="26"/>
                  </a:lnTo>
                  <a:lnTo>
                    <a:pt x="61" y="42"/>
                  </a:lnTo>
                  <a:lnTo>
                    <a:pt x="63" y="50"/>
                  </a:lnTo>
                  <a:lnTo>
                    <a:pt x="0" y="50"/>
                  </a:lnTo>
                  <a:lnTo>
                    <a:pt x="9" y="110"/>
                  </a:lnTo>
                  <a:lnTo>
                    <a:pt x="17" y="111"/>
                  </a:lnTo>
                  <a:lnTo>
                    <a:pt x="26" y="111"/>
                  </a:lnTo>
                  <a:lnTo>
                    <a:pt x="36" y="111"/>
                  </a:lnTo>
                  <a:lnTo>
                    <a:pt x="45" y="111"/>
                  </a:lnTo>
                  <a:lnTo>
                    <a:pt x="54" y="111"/>
                  </a:lnTo>
                  <a:lnTo>
                    <a:pt x="61" y="110"/>
                  </a:lnTo>
                  <a:lnTo>
                    <a:pt x="66" y="110"/>
                  </a:lnTo>
                  <a:lnTo>
                    <a:pt x="70" y="110"/>
                  </a:lnTo>
                  <a:lnTo>
                    <a:pt x="76" y="110"/>
                  </a:lnTo>
                  <a:lnTo>
                    <a:pt x="80" y="110"/>
                  </a:lnTo>
                  <a:lnTo>
                    <a:pt x="86" y="109"/>
                  </a:lnTo>
                  <a:lnTo>
                    <a:pt x="91" y="106"/>
                  </a:lnTo>
                  <a:lnTo>
                    <a:pt x="95" y="105"/>
                  </a:lnTo>
                  <a:lnTo>
                    <a:pt x="100" y="103"/>
                  </a:lnTo>
                  <a:lnTo>
                    <a:pt x="106" y="101"/>
                  </a:lnTo>
                  <a:lnTo>
                    <a:pt x="110"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8" name="Freeform 17"/>
            <p:cNvSpPr>
              <a:spLocks/>
            </p:cNvSpPr>
            <p:nvPr/>
          </p:nvSpPr>
          <p:spPr bwMode="auto">
            <a:xfrm>
              <a:off x="8158183" y="-1198562"/>
              <a:ext cx="358775" cy="361950"/>
            </a:xfrm>
            <a:custGeom>
              <a:avLst/>
              <a:gdLst/>
              <a:ahLst/>
              <a:cxnLst>
                <a:cxn ang="0">
                  <a:pos x="352" y="50"/>
                </a:cxn>
                <a:cxn ang="0">
                  <a:pos x="307" y="25"/>
                </a:cxn>
                <a:cxn ang="0">
                  <a:pos x="264" y="9"/>
                </a:cxn>
                <a:cxn ang="0">
                  <a:pos x="223" y="1"/>
                </a:cxn>
                <a:cxn ang="0">
                  <a:pos x="184" y="0"/>
                </a:cxn>
                <a:cxn ang="0">
                  <a:pos x="147" y="3"/>
                </a:cxn>
                <a:cxn ang="0">
                  <a:pos x="116" y="9"/>
                </a:cxn>
                <a:cxn ang="0">
                  <a:pos x="89" y="17"/>
                </a:cxn>
                <a:cxn ang="0">
                  <a:pos x="57" y="33"/>
                </a:cxn>
                <a:cxn ang="0">
                  <a:pos x="26" y="65"/>
                </a:cxn>
                <a:cxn ang="0">
                  <a:pos x="8" y="101"/>
                </a:cxn>
                <a:cxn ang="0">
                  <a:pos x="2" y="144"/>
                </a:cxn>
                <a:cxn ang="0">
                  <a:pos x="2" y="182"/>
                </a:cxn>
                <a:cxn ang="0">
                  <a:pos x="8" y="214"/>
                </a:cxn>
                <a:cxn ang="0">
                  <a:pos x="22" y="243"/>
                </a:cxn>
                <a:cxn ang="0">
                  <a:pos x="43" y="270"/>
                </a:cxn>
                <a:cxn ang="0">
                  <a:pos x="70" y="292"/>
                </a:cxn>
                <a:cxn ang="0">
                  <a:pos x="101" y="310"/>
                </a:cxn>
                <a:cxn ang="0">
                  <a:pos x="138" y="323"/>
                </a:cxn>
                <a:cxn ang="0">
                  <a:pos x="179" y="329"/>
                </a:cxn>
                <a:cxn ang="0">
                  <a:pos x="212" y="330"/>
                </a:cxn>
                <a:cxn ang="0">
                  <a:pos x="237" y="329"/>
                </a:cxn>
                <a:cxn ang="0">
                  <a:pos x="259" y="327"/>
                </a:cxn>
                <a:cxn ang="0">
                  <a:pos x="279" y="325"/>
                </a:cxn>
                <a:cxn ang="0">
                  <a:pos x="285" y="376"/>
                </a:cxn>
                <a:cxn ang="0">
                  <a:pos x="289" y="446"/>
                </a:cxn>
                <a:cxn ang="0">
                  <a:pos x="314" y="456"/>
                </a:cxn>
                <a:cxn ang="0">
                  <a:pos x="360" y="453"/>
                </a:cxn>
                <a:cxn ang="0">
                  <a:pos x="408" y="443"/>
                </a:cxn>
                <a:cxn ang="0">
                  <a:pos x="443" y="420"/>
                </a:cxn>
                <a:cxn ang="0">
                  <a:pos x="453" y="378"/>
                </a:cxn>
                <a:cxn ang="0">
                  <a:pos x="449" y="290"/>
                </a:cxn>
                <a:cxn ang="0">
                  <a:pos x="432" y="183"/>
                </a:cxn>
                <a:cxn ang="0">
                  <a:pos x="398" y="92"/>
                </a:cxn>
              </a:cxnLst>
              <a:rect l="0" t="0" r="r" b="b"/>
              <a:pathLst>
                <a:path w="453" h="456">
                  <a:moveTo>
                    <a:pt x="374" y="65"/>
                  </a:moveTo>
                  <a:lnTo>
                    <a:pt x="352" y="50"/>
                  </a:lnTo>
                  <a:lnTo>
                    <a:pt x="329" y="37"/>
                  </a:lnTo>
                  <a:lnTo>
                    <a:pt x="307" y="25"/>
                  </a:lnTo>
                  <a:lnTo>
                    <a:pt x="285" y="16"/>
                  </a:lnTo>
                  <a:lnTo>
                    <a:pt x="264" y="9"/>
                  </a:lnTo>
                  <a:lnTo>
                    <a:pt x="244" y="5"/>
                  </a:lnTo>
                  <a:lnTo>
                    <a:pt x="223" y="1"/>
                  </a:lnTo>
                  <a:lnTo>
                    <a:pt x="203" y="0"/>
                  </a:lnTo>
                  <a:lnTo>
                    <a:pt x="184" y="0"/>
                  </a:lnTo>
                  <a:lnTo>
                    <a:pt x="164" y="1"/>
                  </a:lnTo>
                  <a:lnTo>
                    <a:pt x="147" y="3"/>
                  </a:lnTo>
                  <a:lnTo>
                    <a:pt x="131" y="6"/>
                  </a:lnTo>
                  <a:lnTo>
                    <a:pt x="116" y="9"/>
                  </a:lnTo>
                  <a:lnTo>
                    <a:pt x="102" y="13"/>
                  </a:lnTo>
                  <a:lnTo>
                    <a:pt x="89" y="17"/>
                  </a:lnTo>
                  <a:lnTo>
                    <a:pt x="78" y="22"/>
                  </a:lnTo>
                  <a:lnTo>
                    <a:pt x="57" y="33"/>
                  </a:lnTo>
                  <a:lnTo>
                    <a:pt x="40" y="48"/>
                  </a:lnTo>
                  <a:lnTo>
                    <a:pt x="26" y="65"/>
                  </a:lnTo>
                  <a:lnTo>
                    <a:pt x="15" y="82"/>
                  </a:lnTo>
                  <a:lnTo>
                    <a:pt x="8" y="101"/>
                  </a:lnTo>
                  <a:lnTo>
                    <a:pt x="4" y="122"/>
                  </a:lnTo>
                  <a:lnTo>
                    <a:pt x="2" y="144"/>
                  </a:lnTo>
                  <a:lnTo>
                    <a:pt x="0" y="166"/>
                  </a:lnTo>
                  <a:lnTo>
                    <a:pt x="2" y="182"/>
                  </a:lnTo>
                  <a:lnTo>
                    <a:pt x="4" y="198"/>
                  </a:lnTo>
                  <a:lnTo>
                    <a:pt x="8" y="214"/>
                  </a:lnTo>
                  <a:lnTo>
                    <a:pt x="14" y="229"/>
                  </a:lnTo>
                  <a:lnTo>
                    <a:pt x="22" y="243"/>
                  </a:lnTo>
                  <a:lnTo>
                    <a:pt x="31" y="257"/>
                  </a:lnTo>
                  <a:lnTo>
                    <a:pt x="43" y="270"/>
                  </a:lnTo>
                  <a:lnTo>
                    <a:pt x="56" y="281"/>
                  </a:lnTo>
                  <a:lnTo>
                    <a:pt x="70" y="292"/>
                  </a:lnTo>
                  <a:lnTo>
                    <a:pt x="85" y="302"/>
                  </a:lnTo>
                  <a:lnTo>
                    <a:pt x="101" y="310"/>
                  </a:lnTo>
                  <a:lnTo>
                    <a:pt x="119" y="317"/>
                  </a:lnTo>
                  <a:lnTo>
                    <a:pt x="138" y="323"/>
                  </a:lnTo>
                  <a:lnTo>
                    <a:pt x="157" y="326"/>
                  </a:lnTo>
                  <a:lnTo>
                    <a:pt x="179" y="329"/>
                  </a:lnTo>
                  <a:lnTo>
                    <a:pt x="201" y="330"/>
                  </a:lnTo>
                  <a:lnTo>
                    <a:pt x="212" y="330"/>
                  </a:lnTo>
                  <a:lnTo>
                    <a:pt x="225" y="330"/>
                  </a:lnTo>
                  <a:lnTo>
                    <a:pt x="237" y="329"/>
                  </a:lnTo>
                  <a:lnTo>
                    <a:pt x="247" y="329"/>
                  </a:lnTo>
                  <a:lnTo>
                    <a:pt x="259" y="327"/>
                  </a:lnTo>
                  <a:lnTo>
                    <a:pt x="269" y="326"/>
                  </a:lnTo>
                  <a:lnTo>
                    <a:pt x="279" y="325"/>
                  </a:lnTo>
                  <a:lnTo>
                    <a:pt x="290" y="324"/>
                  </a:lnTo>
                  <a:lnTo>
                    <a:pt x="285" y="376"/>
                  </a:lnTo>
                  <a:lnTo>
                    <a:pt x="285" y="417"/>
                  </a:lnTo>
                  <a:lnTo>
                    <a:pt x="289" y="446"/>
                  </a:lnTo>
                  <a:lnTo>
                    <a:pt x="297" y="456"/>
                  </a:lnTo>
                  <a:lnTo>
                    <a:pt x="314" y="456"/>
                  </a:lnTo>
                  <a:lnTo>
                    <a:pt x="336" y="455"/>
                  </a:lnTo>
                  <a:lnTo>
                    <a:pt x="360" y="453"/>
                  </a:lnTo>
                  <a:lnTo>
                    <a:pt x="384" y="450"/>
                  </a:lnTo>
                  <a:lnTo>
                    <a:pt x="408" y="443"/>
                  </a:lnTo>
                  <a:lnTo>
                    <a:pt x="428" y="432"/>
                  </a:lnTo>
                  <a:lnTo>
                    <a:pt x="443" y="420"/>
                  </a:lnTo>
                  <a:lnTo>
                    <a:pt x="451" y="401"/>
                  </a:lnTo>
                  <a:lnTo>
                    <a:pt x="453" y="378"/>
                  </a:lnTo>
                  <a:lnTo>
                    <a:pt x="452" y="339"/>
                  </a:lnTo>
                  <a:lnTo>
                    <a:pt x="449" y="290"/>
                  </a:lnTo>
                  <a:lnTo>
                    <a:pt x="442" y="237"/>
                  </a:lnTo>
                  <a:lnTo>
                    <a:pt x="432" y="183"/>
                  </a:lnTo>
                  <a:lnTo>
                    <a:pt x="417" y="133"/>
                  </a:lnTo>
                  <a:lnTo>
                    <a:pt x="398" y="92"/>
                  </a:lnTo>
                  <a:lnTo>
                    <a:pt x="3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 name="Freeform 18"/>
            <p:cNvSpPr>
              <a:spLocks/>
            </p:cNvSpPr>
            <p:nvPr/>
          </p:nvSpPr>
          <p:spPr bwMode="auto">
            <a:xfrm>
              <a:off x="8115320" y="-1147762"/>
              <a:ext cx="387350" cy="341313"/>
            </a:xfrm>
            <a:custGeom>
              <a:avLst/>
              <a:gdLst/>
              <a:ahLst/>
              <a:cxnLst>
                <a:cxn ang="0">
                  <a:pos x="483" y="186"/>
                </a:cxn>
                <a:cxn ang="0">
                  <a:pos x="488" y="208"/>
                </a:cxn>
                <a:cxn ang="0">
                  <a:pos x="488" y="238"/>
                </a:cxn>
                <a:cxn ang="0">
                  <a:pos x="476" y="270"/>
                </a:cxn>
                <a:cxn ang="0">
                  <a:pos x="458" y="295"/>
                </a:cxn>
                <a:cxn ang="0">
                  <a:pos x="431" y="308"/>
                </a:cxn>
                <a:cxn ang="0">
                  <a:pos x="416" y="310"/>
                </a:cxn>
                <a:cxn ang="0">
                  <a:pos x="413" y="310"/>
                </a:cxn>
                <a:cxn ang="0">
                  <a:pos x="405" y="323"/>
                </a:cxn>
                <a:cxn ang="0">
                  <a:pos x="388" y="349"/>
                </a:cxn>
                <a:cxn ang="0">
                  <a:pos x="368" y="370"/>
                </a:cxn>
                <a:cxn ang="0">
                  <a:pos x="345" y="389"/>
                </a:cxn>
                <a:cxn ang="0">
                  <a:pos x="320" y="405"/>
                </a:cxn>
                <a:cxn ang="0">
                  <a:pos x="293" y="417"/>
                </a:cxn>
                <a:cxn ang="0">
                  <a:pos x="263" y="426"/>
                </a:cxn>
                <a:cxn ang="0">
                  <a:pos x="233" y="430"/>
                </a:cxn>
                <a:cxn ang="0">
                  <a:pos x="195" y="429"/>
                </a:cxn>
                <a:cxn ang="0">
                  <a:pos x="152" y="421"/>
                </a:cxn>
                <a:cxn ang="0">
                  <a:pos x="113" y="404"/>
                </a:cxn>
                <a:cxn ang="0">
                  <a:pos x="79" y="381"/>
                </a:cxn>
                <a:cxn ang="0">
                  <a:pos x="50" y="352"/>
                </a:cxn>
                <a:cxn ang="0">
                  <a:pos x="27" y="317"/>
                </a:cxn>
                <a:cxn ang="0">
                  <a:pos x="9" y="278"/>
                </a:cxn>
                <a:cxn ang="0">
                  <a:pos x="1" y="236"/>
                </a:cxn>
                <a:cxn ang="0">
                  <a:pos x="1" y="195"/>
                </a:cxn>
                <a:cxn ang="0">
                  <a:pos x="11" y="146"/>
                </a:cxn>
                <a:cxn ang="0">
                  <a:pos x="29" y="106"/>
                </a:cxn>
                <a:cxn ang="0">
                  <a:pos x="46" y="81"/>
                </a:cxn>
                <a:cxn ang="0">
                  <a:pos x="53" y="72"/>
                </a:cxn>
                <a:cxn ang="0">
                  <a:pos x="62" y="63"/>
                </a:cxn>
                <a:cxn ang="0">
                  <a:pos x="72" y="55"/>
                </a:cxn>
                <a:cxn ang="0">
                  <a:pos x="81" y="45"/>
                </a:cxn>
                <a:cxn ang="0">
                  <a:pos x="95" y="35"/>
                </a:cxn>
                <a:cxn ang="0">
                  <a:pos x="127" y="19"/>
                </a:cxn>
                <a:cxn ang="0">
                  <a:pos x="172" y="5"/>
                </a:cxn>
                <a:cxn ang="0">
                  <a:pos x="228" y="0"/>
                </a:cxn>
                <a:cxn ang="0">
                  <a:pos x="275" y="5"/>
                </a:cxn>
                <a:cxn ang="0">
                  <a:pos x="303" y="15"/>
                </a:cxn>
                <a:cxn ang="0">
                  <a:pos x="333" y="30"/>
                </a:cxn>
                <a:cxn ang="0">
                  <a:pos x="361" y="52"/>
                </a:cxn>
                <a:cxn ang="0">
                  <a:pos x="383" y="71"/>
                </a:cxn>
                <a:cxn ang="0">
                  <a:pos x="406" y="94"/>
                </a:cxn>
                <a:cxn ang="0">
                  <a:pos x="435" y="125"/>
                </a:cxn>
                <a:cxn ang="0">
                  <a:pos x="466" y="159"/>
                </a:cxn>
              </a:cxnLst>
              <a:rect l="0" t="0" r="r" b="b"/>
              <a:pathLst>
                <a:path w="489" h="430">
                  <a:moveTo>
                    <a:pt x="480" y="176"/>
                  </a:moveTo>
                  <a:lnTo>
                    <a:pt x="483" y="186"/>
                  </a:lnTo>
                  <a:lnTo>
                    <a:pt x="487" y="196"/>
                  </a:lnTo>
                  <a:lnTo>
                    <a:pt x="488" y="208"/>
                  </a:lnTo>
                  <a:lnTo>
                    <a:pt x="489" y="219"/>
                  </a:lnTo>
                  <a:lnTo>
                    <a:pt x="488" y="238"/>
                  </a:lnTo>
                  <a:lnTo>
                    <a:pt x="483" y="255"/>
                  </a:lnTo>
                  <a:lnTo>
                    <a:pt x="476" y="270"/>
                  </a:lnTo>
                  <a:lnTo>
                    <a:pt x="468" y="284"/>
                  </a:lnTo>
                  <a:lnTo>
                    <a:pt x="458" y="295"/>
                  </a:lnTo>
                  <a:lnTo>
                    <a:pt x="445" y="304"/>
                  </a:lnTo>
                  <a:lnTo>
                    <a:pt x="431" y="308"/>
                  </a:lnTo>
                  <a:lnTo>
                    <a:pt x="417" y="310"/>
                  </a:lnTo>
                  <a:lnTo>
                    <a:pt x="416" y="310"/>
                  </a:lnTo>
                  <a:lnTo>
                    <a:pt x="414" y="310"/>
                  </a:lnTo>
                  <a:lnTo>
                    <a:pt x="413" y="310"/>
                  </a:lnTo>
                  <a:lnTo>
                    <a:pt x="412" y="310"/>
                  </a:lnTo>
                  <a:lnTo>
                    <a:pt x="405" y="323"/>
                  </a:lnTo>
                  <a:lnTo>
                    <a:pt x="397" y="336"/>
                  </a:lnTo>
                  <a:lnTo>
                    <a:pt x="388" y="349"/>
                  </a:lnTo>
                  <a:lnTo>
                    <a:pt x="378" y="359"/>
                  </a:lnTo>
                  <a:lnTo>
                    <a:pt x="368" y="370"/>
                  </a:lnTo>
                  <a:lnTo>
                    <a:pt x="356" y="380"/>
                  </a:lnTo>
                  <a:lnTo>
                    <a:pt x="345" y="389"/>
                  </a:lnTo>
                  <a:lnTo>
                    <a:pt x="333" y="397"/>
                  </a:lnTo>
                  <a:lnTo>
                    <a:pt x="320" y="405"/>
                  </a:lnTo>
                  <a:lnTo>
                    <a:pt x="307" y="411"/>
                  </a:lnTo>
                  <a:lnTo>
                    <a:pt x="293" y="417"/>
                  </a:lnTo>
                  <a:lnTo>
                    <a:pt x="278" y="421"/>
                  </a:lnTo>
                  <a:lnTo>
                    <a:pt x="263" y="426"/>
                  </a:lnTo>
                  <a:lnTo>
                    <a:pt x="248" y="428"/>
                  </a:lnTo>
                  <a:lnTo>
                    <a:pt x="233" y="430"/>
                  </a:lnTo>
                  <a:lnTo>
                    <a:pt x="217" y="430"/>
                  </a:lnTo>
                  <a:lnTo>
                    <a:pt x="195" y="429"/>
                  </a:lnTo>
                  <a:lnTo>
                    <a:pt x="173" y="426"/>
                  </a:lnTo>
                  <a:lnTo>
                    <a:pt x="152" y="421"/>
                  </a:lnTo>
                  <a:lnTo>
                    <a:pt x="133" y="413"/>
                  </a:lnTo>
                  <a:lnTo>
                    <a:pt x="113" y="404"/>
                  </a:lnTo>
                  <a:lnTo>
                    <a:pt x="96" y="393"/>
                  </a:lnTo>
                  <a:lnTo>
                    <a:pt x="79" y="381"/>
                  </a:lnTo>
                  <a:lnTo>
                    <a:pt x="64" y="367"/>
                  </a:lnTo>
                  <a:lnTo>
                    <a:pt x="50" y="352"/>
                  </a:lnTo>
                  <a:lnTo>
                    <a:pt x="37" y="335"/>
                  </a:lnTo>
                  <a:lnTo>
                    <a:pt x="27" y="317"/>
                  </a:lnTo>
                  <a:lnTo>
                    <a:pt x="17" y="298"/>
                  </a:lnTo>
                  <a:lnTo>
                    <a:pt x="9" y="278"/>
                  </a:lnTo>
                  <a:lnTo>
                    <a:pt x="5" y="257"/>
                  </a:lnTo>
                  <a:lnTo>
                    <a:pt x="1" y="236"/>
                  </a:lnTo>
                  <a:lnTo>
                    <a:pt x="0" y="214"/>
                  </a:lnTo>
                  <a:lnTo>
                    <a:pt x="1" y="195"/>
                  </a:lnTo>
                  <a:lnTo>
                    <a:pt x="5" y="171"/>
                  </a:lnTo>
                  <a:lnTo>
                    <a:pt x="11" y="146"/>
                  </a:lnTo>
                  <a:lnTo>
                    <a:pt x="20" y="124"/>
                  </a:lnTo>
                  <a:lnTo>
                    <a:pt x="29" y="106"/>
                  </a:lnTo>
                  <a:lnTo>
                    <a:pt x="38" y="91"/>
                  </a:lnTo>
                  <a:lnTo>
                    <a:pt x="46" y="81"/>
                  </a:lnTo>
                  <a:lnTo>
                    <a:pt x="50" y="76"/>
                  </a:lnTo>
                  <a:lnTo>
                    <a:pt x="53" y="72"/>
                  </a:lnTo>
                  <a:lnTo>
                    <a:pt x="58" y="67"/>
                  </a:lnTo>
                  <a:lnTo>
                    <a:pt x="62" y="63"/>
                  </a:lnTo>
                  <a:lnTo>
                    <a:pt x="67" y="58"/>
                  </a:lnTo>
                  <a:lnTo>
                    <a:pt x="72" y="55"/>
                  </a:lnTo>
                  <a:lnTo>
                    <a:pt x="76" y="50"/>
                  </a:lnTo>
                  <a:lnTo>
                    <a:pt x="81" y="45"/>
                  </a:lnTo>
                  <a:lnTo>
                    <a:pt x="85" y="42"/>
                  </a:lnTo>
                  <a:lnTo>
                    <a:pt x="95" y="35"/>
                  </a:lnTo>
                  <a:lnTo>
                    <a:pt x="109" y="27"/>
                  </a:lnTo>
                  <a:lnTo>
                    <a:pt x="127" y="19"/>
                  </a:lnTo>
                  <a:lnTo>
                    <a:pt x="148" y="11"/>
                  </a:lnTo>
                  <a:lnTo>
                    <a:pt x="172" y="5"/>
                  </a:lnTo>
                  <a:lnTo>
                    <a:pt x="200" y="2"/>
                  </a:lnTo>
                  <a:lnTo>
                    <a:pt x="228" y="0"/>
                  </a:lnTo>
                  <a:lnTo>
                    <a:pt x="260" y="2"/>
                  </a:lnTo>
                  <a:lnTo>
                    <a:pt x="275" y="5"/>
                  </a:lnTo>
                  <a:lnTo>
                    <a:pt x="290" y="10"/>
                  </a:lnTo>
                  <a:lnTo>
                    <a:pt x="303" y="15"/>
                  </a:lnTo>
                  <a:lnTo>
                    <a:pt x="318" y="22"/>
                  </a:lnTo>
                  <a:lnTo>
                    <a:pt x="333" y="30"/>
                  </a:lnTo>
                  <a:lnTo>
                    <a:pt x="347" y="41"/>
                  </a:lnTo>
                  <a:lnTo>
                    <a:pt x="361" y="52"/>
                  </a:lnTo>
                  <a:lnTo>
                    <a:pt x="375" y="65"/>
                  </a:lnTo>
                  <a:lnTo>
                    <a:pt x="383" y="71"/>
                  </a:lnTo>
                  <a:lnTo>
                    <a:pt x="393" y="81"/>
                  </a:lnTo>
                  <a:lnTo>
                    <a:pt x="406" y="94"/>
                  </a:lnTo>
                  <a:lnTo>
                    <a:pt x="421" y="109"/>
                  </a:lnTo>
                  <a:lnTo>
                    <a:pt x="435" y="125"/>
                  </a:lnTo>
                  <a:lnTo>
                    <a:pt x="451" y="142"/>
                  </a:lnTo>
                  <a:lnTo>
                    <a:pt x="466" y="159"/>
                  </a:lnTo>
                  <a:lnTo>
                    <a:pt x="480" y="17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 name="Freeform 19"/>
            <p:cNvSpPr>
              <a:spLocks/>
            </p:cNvSpPr>
            <p:nvPr/>
          </p:nvSpPr>
          <p:spPr bwMode="auto">
            <a:xfrm>
              <a:off x="8140720" y="-1123950"/>
              <a:ext cx="341313" cy="290513"/>
            </a:xfrm>
            <a:custGeom>
              <a:avLst/>
              <a:gdLst/>
              <a:ahLst/>
              <a:cxnLst>
                <a:cxn ang="0">
                  <a:pos x="387" y="139"/>
                </a:cxn>
                <a:cxn ang="0">
                  <a:pos x="380" y="140"/>
                </a:cxn>
                <a:cxn ang="0">
                  <a:pos x="373" y="141"/>
                </a:cxn>
                <a:cxn ang="0">
                  <a:pos x="367" y="145"/>
                </a:cxn>
                <a:cxn ang="0">
                  <a:pos x="362" y="149"/>
                </a:cxn>
                <a:cxn ang="0">
                  <a:pos x="354" y="118"/>
                </a:cxn>
                <a:cxn ang="0">
                  <a:pos x="340" y="89"/>
                </a:cxn>
                <a:cxn ang="0">
                  <a:pos x="321" y="64"/>
                </a:cxn>
                <a:cxn ang="0">
                  <a:pos x="299" y="42"/>
                </a:cxn>
                <a:cxn ang="0">
                  <a:pos x="274" y="25"/>
                </a:cxn>
                <a:cxn ang="0">
                  <a:pos x="245" y="11"/>
                </a:cxn>
                <a:cxn ang="0">
                  <a:pos x="215" y="3"/>
                </a:cxn>
                <a:cxn ang="0">
                  <a:pos x="182" y="0"/>
                </a:cxn>
                <a:cxn ang="0">
                  <a:pos x="145" y="3"/>
                </a:cxn>
                <a:cxn ang="0">
                  <a:pos x="111" y="13"/>
                </a:cxn>
                <a:cxn ang="0">
                  <a:pos x="80" y="31"/>
                </a:cxn>
                <a:cxn ang="0">
                  <a:pos x="53" y="53"/>
                </a:cxn>
                <a:cxn ang="0">
                  <a:pos x="31" y="80"/>
                </a:cxn>
                <a:cxn ang="0">
                  <a:pos x="13" y="111"/>
                </a:cxn>
                <a:cxn ang="0">
                  <a:pos x="3" y="145"/>
                </a:cxn>
                <a:cxn ang="0">
                  <a:pos x="0" y="182"/>
                </a:cxn>
                <a:cxn ang="0">
                  <a:pos x="3" y="219"/>
                </a:cxn>
                <a:cxn ang="0">
                  <a:pos x="13" y="253"/>
                </a:cxn>
                <a:cxn ang="0">
                  <a:pos x="31" y="284"/>
                </a:cxn>
                <a:cxn ang="0">
                  <a:pos x="53" y="311"/>
                </a:cxn>
                <a:cxn ang="0">
                  <a:pos x="80" y="334"/>
                </a:cxn>
                <a:cxn ang="0">
                  <a:pos x="111" y="351"/>
                </a:cxn>
                <a:cxn ang="0">
                  <a:pos x="145" y="361"/>
                </a:cxn>
                <a:cxn ang="0">
                  <a:pos x="182" y="365"/>
                </a:cxn>
                <a:cxn ang="0">
                  <a:pos x="213" y="363"/>
                </a:cxn>
                <a:cxn ang="0">
                  <a:pos x="242" y="355"/>
                </a:cxn>
                <a:cxn ang="0">
                  <a:pos x="269" y="343"/>
                </a:cxn>
                <a:cxn ang="0">
                  <a:pos x="294" y="327"/>
                </a:cxn>
                <a:cxn ang="0">
                  <a:pos x="315" y="306"/>
                </a:cxn>
                <a:cxn ang="0">
                  <a:pos x="334" y="284"/>
                </a:cxn>
                <a:cxn ang="0">
                  <a:pos x="348" y="258"/>
                </a:cxn>
                <a:cxn ang="0">
                  <a:pos x="358" y="230"/>
                </a:cxn>
                <a:cxn ang="0">
                  <a:pos x="364" y="236"/>
                </a:cxn>
                <a:cxn ang="0">
                  <a:pos x="371" y="240"/>
                </a:cxn>
                <a:cxn ang="0">
                  <a:pos x="379" y="244"/>
                </a:cxn>
                <a:cxn ang="0">
                  <a:pos x="387" y="245"/>
                </a:cxn>
                <a:cxn ang="0">
                  <a:pos x="395" y="244"/>
                </a:cxn>
                <a:cxn ang="0">
                  <a:pos x="403" y="240"/>
                </a:cxn>
                <a:cxn ang="0">
                  <a:pos x="410" y="236"/>
                </a:cxn>
                <a:cxn ang="0">
                  <a:pos x="417" y="229"/>
                </a:cxn>
                <a:cxn ang="0">
                  <a:pos x="422" y="222"/>
                </a:cxn>
                <a:cxn ang="0">
                  <a:pos x="425" y="213"/>
                </a:cxn>
                <a:cxn ang="0">
                  <a:pos x="427" y="202"/>
                </a:cxn>
                <a:cxn ang="0">
                  <a:pos x="428" y="192"/>
                </a:cxn>
                <a:cxn ang="0">
                  <a:pos x="427" y="182"/>
                </a:cxn>
                <a:cxn ang="0">
                  <a:pos x="425" y="171"/>
                </a:cxn>
                <a:cxn ang="0">
                  <a:pos x="422" y="162"/>
                </a:cxn>
                <a:cxn ang="0">
                  <a:pos x="417" y="154"/>
                </a:cxn>
                <a:cxn ang="0">
                  <a:pos x="410" y="148"/>
                </a:cxn>
                <a:cxn ang="0">
                  <a:pos x="403" y="144"/>
                </a:cxn>
                <a:cxn ang="0">
                  <a:pos x="395" y="140"/>
                </a:cxn>
                <a:cxn ang="0">
                  <a:pos x="387" y="139"/>
                </a:cxn>
              </a:cxnLst>
              <a:rect l="0" t="0" r="r" b="b"/>
              <a:pathLst>
                <a:path w="428" h="365">
                  <a:moveTo>
                    <a:pt x="387" y="139"/>
                  </a:moveTo>
                  <a:lnTo>
                    <a:pt x="380" y="140"/>
                  </a:lnTo>
                  <a:lnTo>
                    <a:pt x="373" y="141"/>
                  </a:lnTo>
                  <a:lnTo>
                    <a:pt x="367" y="145"/>
                  </a:lnTo>
                  <a:lnTo>
                    <a:pt x="362" y="149"/>
                  </a:lnTo>
                  <a:lnTo>
                    <a:pt x="354" y="118"/>
                  </a:lnTo>
                  <a:lnTo>
                    <a:pt x="340" y="89"/>
                  </a:lnTo>
                  <a:lnTo>
                    <a:pt x="321" y="64"/>
                  </a:lnTo>
                  <a:lnTo>
                    <a:pt x="299" y="42"/>
                  </a:lnTo>
                  <a:lnTo>
                    <a:pt x="274" y="25"/>
                  </a:lnTo>
                  <a:lnTo>
                    <a:pt x="245" y="11"/>
                  </a:lnTo>
                  <a:lnTo>
                    <a:pt x="215" y="3"/>
                  </a:lnTo>
                  <a:lnTo>
                    <a:pt x="182" y="0"/>
                  </a:lnTo>
                  <a:lnTo>
                    <a:pt x="145" y="3"/>
                  </a:lnTo>
                  <a:lnTo>
                    <a:pt x="111" y="13"/>
                  </a:lnTo>
                  <a:lnTo>
                    <a:pt x="80" y="31"/>
                  </a:lnTo>
                  <a:lnTo>
                    <a:pt x="53" y="53"/>
                  </a:lnTo>
                  <a:lnTo>
                    <a:pt x="31" y="80"/>
                  </a:lnTo>
                  <a:lnTo>
                    <a:pt x="13" y="111"/>
                  </a:lnTo>
                  <a:lnTo>
                    <a:pt x="3" y="145"/>
                  </a:lnTo>
                  <a:lnTo>
                    <a:pt x="0" y="182"/>
                  </a:lnTo>
                  <a:lnTo>
                    <a:pt x="3" y="219"/>
                  </a:lnTo>
                  <a:lnTo>
                    <a:pt x="13" y="253"/>
                  </a:lnTo>
                  <a:lnTo>
                    <a:pt x="31" y="284"/>
                  </a:lnTo>
                  <a:lnTo>
                    <a:pt x="53" y="311"/>
                  </a:lnTo>
                  <a:lnTo>
                    <a:pt x="80" y="334"/>
                  </a:lnTo>
                  <a:lnTo>
                    <a:pt x="111" y="351"/>
                  </a:lnTo>
                  <a:lnTo>
                    <a:pt x="145" y="361"/>
                  </a:lnTo>
                  <a:lnTo>
                    <a:pt x="182" y="365"/>
                  </a:lnTo>
                  <a:lnTo>
                    <a:pt x="213" y="363"/>
                  </a:lnTo>
                  <a:lnTo>
                    <a:pt x="242" y="355"/>
                  </a:lnTo>
                  <a:lnTo>
                    <a:pt x="269" y="343"/>
                  </a:lnTo>
                  <a:lnTo>
                    <a:pt x="294" y="327"/>
                  </a:lnTo>
                  <a:lnTo>
                    <a:pt x="315" y="306"/>
                  </a:lnTo>
                  <a:lnTo>
                    <a:pt x="334" y="284"/>
                  </a:lnTo>
                  <a:lnTo>
                    <a:pt x="348" y="258"/>
                  </a:lnTo>
                  <a:lnTo>
                    <a:pt x="358" y="230"/>
                  </a:lnTo>
                  <a:lnTo>
                    <a:pt x="364" y="236"/>
                  </a:lnTo>
                  <a:lnTo>
                    <a:pt x="371" y="240"/>
                  </a:lnTo>
                  <a:lnTo>
                    <a:pt x="379" y="244"/>
                  </a:lnTo>
                  <a:lnTo>
                    <a:pt x="387" y="245"/>
                  </a:lnTo>
                  <a:lnTo>
                    <a:pt x="395" y="244"/>
                  </a:lnTo>
                  <a:lnTo>
                    <a:pt x="403" y="240"/>
                  </a:lnTo>
                  <a:lnTo>
                    <a:pt x="410" y="236"/>
                  </a:lnTo>
                  <a:lnTo>
                    <a:pt x="417" y="229"/>
                  </a:lnTo>
                  <a:lnTo>
                    <a:pt x="422" y="222"/>
                  </a:lnTo>
                  <a:lnTo>
                    <a:pt x="425" y="213"/>
                  </a:lnTo>
                  <a:lnTo>
                    <a:pt x="427" y="202"/>
                  </a:lnTo>
                  <a:lnTo>
                    <a:pt x="428" y="192"/>
                  </a:lnTo>
                  <a:lnTo>
                    <a:pt x="427" y="182"/>
                  </a:lnTo>
                  <a:lnTo>
                    <a:pt x="425" y="171"/>
                  </a:lnTo>
                  <a:lnTo>
                    <a:pt x="422" y="162"/>
                  </a:lnTo>
                  <a:lnTo>
                    <a:pt x="417" y="154"/>
                  </a:lnTo>
                  <a:lnTo>
                    <a:pt x="410" y="148"/>
                  </a:lnTo>
                  <a:lnTo>
                    <a:pt x="403" y="144"/>
                  </a:lnTo>
                  <a:lnTo>
                    <a:pt x="395" y="140"/>
                  </a:lnTo>
                  <a:lnTo>
                    <a:pt x="387"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1" name="Freeform 20"/>
            <p:cNvSpPr>
              <a:spLocks/>
            </p:cNvSpPr>
            <p:nvPr/>
          </p:nvSpPr>
          <p:spPr bwMode="auto">
            <a:xfrm>
              <a:off x="8213745" y="-922337"/>
              <a:ext cx="138113" cy="49213"/>
            </a:xfrm>
            <a:custGeom>
              <a:avLst/>
              <a:gdLst/>
              <a:ahLst/>
              <a:cxnLst>
                <a:cxn ang="0">
                  <a:pos x="0" y="0"/>
                </a:cxn>
                <a:cxn ang="0">
                  <a:pos x="3" y="13"/>
                </a:cxn>
                <a:cxn ang="0">
                  <a:pos x="8" y="24"/>
                </a:cxn>
                <a:cxn ang="0">
                  <a:pos x="16" y="37"/>
                </a:cxn>
                <a:cxn ang="0">
                  <a:pos x="31" y="49"/>
                </a:cxn>
                <a:cxn ang="0">
                  <a:pos x="41" y="54"/>
                </a:cxn>
                <a:cxn ang="0">
                  <a:pos x="53" y="58"/>
                </a:cxn>
                <a:cxn ang="0">
                  <a:pos x="64" y="60"/>
                </a:cxn>
                <a:cxn ang="0">
                  <a:pos x="76" y="61"/>
                </a:cxn>
                <a:cxn ang="0">
                  <a:pos x="85" y="61"/>
                </a:cxn>
                <a:cxn ang="0">
                  <a:pos x="92" y="61"/>
                </a:cxn>
                <a:cxn ang="0">
                  <a:pos x="97" y="60"/>
                </a:cxn>
                <a:cxn ang="0">
                  <a:pos x="99" y="60"/>
                </a:cxn>
                <a:cxn ang="0">
                  <a:pos x="175" y="0"/>
                </a:cxn>
                <a:cxn ang="0">
                  <a:pos x="0" y="0"/>
                </a:cxn>
              </a:cxnLst>
              <a:rect l="0" t="0" r="r" b="b"/>
              <a:pathLst>
                <a:path w="175" h="61">
                  <a:moveTo>
                    <a:pt x="0" y="0"/>
                  </a:moveTo>
                  <a:lnTo>
                    <a:pt x="3" y="13"/>
                  </a:lnTo>
                  <a:lnTo>
                    <a:pt x="8" y="24"/>
                  </a:lnTo>
                  <a:lnTo>
                    <a:pt x="16" y="37"/>
                  </a:lnTo>
                  <a:lnTo>
                    <a:pt x="31" y="49"/>
                  </a:lnTo>
                  <a:lnTo>
                    <a:pt x="41" y="54"/>
                  </a:lnTo>
                  <a:lnTo>
                    <a:pt x="53" y="58"/>
                  </a:lnTo>
                  <a:lnTo>
                    <a:pt x="64" y="60"/>
                  </a:lnTo>
                  <a:lnTo>
                    <a:pt x="76" y="61"/>
                  </a:lnTo>
                  <a:lnTo>
                    <a:pt x="85" y="61"/>
                  </a:lnTo>
                  <a:lnTo>
                    <a:pt x="92" y="61"/>
                  </a:lnTo>
                  <a:lnTo>
                    <a:pt x="97" y="60"/>
                  </a:lnTo>
                  <a:lnTo>
                    <a:pt x="99" y="60"/>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2" name="Freeform 21"/>
            <p:cNvSpPr>
              <a:spLocks/>
            </p:cNvSpPr>
            <p:nvPr/>
          </p:nvSpPr>
          <p:spPr bwMode="auto">
            <a:xfrm>
              <a:off x="8231208" y="-911225"/>
              <a:ext cx="82550" cy="14288"/>
            </a:xfrm>
            <a:custGeom>
              <a:avLst/>
              <a:gdLst/>
              <a:ahLst/>
              <a:cxnLst>
                <a:cxn ang="0">
                  <a:pos x="0" y="0"/>
                </a:cxn>
                <a:cxn ang="0">
                  <a:pos x="8" y="18"/>
                </a:cxn>
                <a:cxn ang="0">
                  <a:pos x="77" y="18"/>
                </a:cxn>
                <a:cxn ang="0">
                  <a:pos x="102" y="0"/>
                </a:cxn>
                <a:cxn ang="0">
                  <a:pos x="0" y="0"/>
                </a:cxn>
              </a:cxnLst>
              <a:rect l="0" t="0" r="r" b="b"/>
              <a:pathLst>
                <a:path w="102" h="18">
                  <a:moveTo>
                    <a:pt x="0" y="0"/>
                  </a:moveTo>
                  <a:lnTo>
                    <a:pt x="8" y="18"/>
                  </a:lnTo>
                  <a:lnTo>
                    <a:pt x="77" y="18"/>
                  </a:lnTo>
                  <a:lnTo>
                    <a:pt x="102"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3" name="Freeform 22"/>
            <p:cNvSpPr>
              <a:spLocks/>
            </p:cNvSpPr>
            <p:nvPr/>
          </p:nvSpPr>
          <p:spPr bwMode="auto">
            <a:xfrm>
              <a:off x="8135958" y="-1179512"/>
              <a:ext cx="279400" cy="92075"/>
            </a:xfrm>
            <a:custGeom>
              <a:avLst/>
              <a:gdLst/>
              <a:ahLst/>
              <a:cxnLst>
                <a:cxn ang="0">
                  <a:pos x="283" y="20"/>
                </a:cxn>
                <a:cxn ang="0">
                  <a:pos x="279" y="20"/>
                </a:cxn>
                <a:cxn ang="0">
                  <a:pos x="271" y="19"/>
                </a:cxn>
                <a:cxn ang="0">
                  <a:pos x="260" y="17"/>
                </a:cxn>
                <a:cxn ang="0">
                  <a:pos x="249" y="16"/>
                </a:cxn>
                <a:cxn ang="0">
                  <a:pos x="235" y="15"/>
                </a:cxn>
                <a:cxn ang="0">
                  <a:pos x="221" y="14"/>
                </a:cxn>
                <a:cxn ang="0">
                  <a:pos x="205" y="12"/>
                </a:cxn>
                <a:cxn ang="0">
                  <a:pos x="190" y="9"/>
                </a:cxn>
                <a:cxn ang="0">
                  <a:pos x="174" y="8"/>
                </a:cxn>
                <a:cxn ang="0">
                  <a:pos x="159" y="6"/>
                </a:cxn>
                <a:cxn ang="0">
                  <a:pos x="144" y="5"/>
                </a:cxn>
                <a:cxn ang="0">
                  <a:pos x="130" y="4"/>
                </a:cxn>
                <a:cxn ang="0">
                  <a:pos x="117" y="3"/>
                </a:cxn>
                <a:cxn ang="0">
                  <a:pos x="108" y="1"/>
                </a:cxn>
                <a:cxn ang="0">
                  <a:pos x="100" y="0"/>
                </a:cxn>
                <a:cxn ang="0">
                  <a:pos x="94" y="0"/>
                </a:cxn>
                <a:cxn ang="0">
                  <a:pos x="77" y="4"/>
                </a:cxn>
                <a:cxn ang="0">
                  <a:pos x="60" y="12"/>
                </a:cxn>
                <a:cxn ang="0">
                  <a:pos x="44" y="24"/>
                </a:cxn>
                <a:cxn ang="0">
                  <a:pos x="30" y="39"/>
                </a:cxn>
                <a:cxn ang="0">
                  <a:pos x="17" y="56"/>
                </a:cxn>
                <a:cxn ang="0">
                  <a:pos x="8" y="72"/>
                </a:cxn>
                <a:cxn ang="0">
                  <a:pos x="2" y="87"/>
                </a:cxn>
                <a:cxn ang="0">
                  <a:pos x="0" y="98"/>
                </a:cxn>
                <a:cxn ang="0">
                  <a:pos x="3" y="103"/>
                </a:cxn>
                <a:cxn ang="0">
                  <a:pos x="14" y="106"/>
                </a:cxn>
                <a:cxn ang="0">
                  <a:pos x="30" y="109"/>
                </a:cxn>
                <a:cxn ang="0">
                  <a:pos x="49" y="111"/>
                </a:cxn>
                <a:cxn ang="0">
                  <a:pos x="74" y="113"/>
                </a:cxn>
                <a:cxn ang="0">
                  <a:pos x="101" y="114"/>
                </a:cxn>
                <a:cxn ang="0">
                  <a:pos x="130" y="115"/>
                </a:cxn>
                <a:cxn ang="0">
                  <a:pos x="161" y="115"/>
                </a:cxn>
                <a:cxn ang="0">
                  <a:pos x="191" y="115"/>
                </a:cxn>
                <a:cxn ang="0">
                  <a:pos x="221" y="115"/>
                </a:cxn>
                <a:cxn ang="0">
                  <a:pos x="249" y="115"/>
                </a:cxn>
                <a:cxn ang="0">
                  <a:pos x="274" y="115"/>
                </a:cxn>
                <a:cxn ang="0">
                  <a:pos x="297" y="115"/>
                </a:cxn>
                <a:cxn ang="0">
                  <a:pos x="315" y="114"/>
                </a:cxn>
                <a:cxn ang="0">
                  <a:pos x="327" y="114"/>
                </a:cxn>
                <a:cxn ang="0">
                  <a:pos x="333" y="114"/>
                </a:cxn>
                <a:cxn ang="0">
                  <a:pos x="346" y="110"/>
                </a:cxn>
                <a:cxn ang="0">
                  <a:pos x="351" y="99"/>
                </a:cxn>
                <a:cxn ang="0">
                  <a:pos x="350" y="84"/>
                </a:cxn>
                <a:cxn ang="0">
                  <a:pos x="343" y="67"/>
                </a:cxn>
                <a:cxn ang="0">
                  <a:pos x="332" y="50"/>
                </a:cxn>
                <a:cxn ang="0">
                  <a:pos x="317" y="35"/>
                </a:cxn>
                <a:cxn ang="0">
                  <a:pos x="301" y="24"/>
                </a:cxn>
                <a:cxn ang="0">
                  <a:pos x="283" y="20"/>
                </a:cxn>
              </a:cxnLst>
              <a:rect l="0" t="0" r="r" b="b"/>
              <a:pathLst>
                <a:path w="351" h="115">
                  <a:moveTo>
                    <a:pt x="283" y="20"/>
                  </a:moveTo>
                  <a:lnTo>
                    <a:pt x="279" y="20"/>
                  </a:lnTo>
                  <a:lnTo>
                    <a:pt x="271" y="19"/>
                  </a:lnTo>
                  <a:lnTo>
                    <a:pt x="260" y="17"/>
                  </a:lnTo>
                  <a:lnTo>
                    <a:pt x="249" y="16"/>
                  </a:lnTo>
                  <a:lnTo>
                    <a:pt x="235" y="15"/>
                  </a:lnTo>
                  <a:lnTo>
                    <a:pt x="221" y="14"/>
                  </a:lnTo>
                  <a:lnTo>
                    <a:pt x="205" y="12"/>
                  </a:lnTo>
                  <a:lnTo>
                    <a:pt x="190" y="9"/>
                  </a:lnTo>
                  <a:lnTo>
                    <a:pt x="174" y="8"/>
                  </a:lnTo>
                  <a:lnTo>
                    <a:pt x="159" y="6"/>
                  </a:lnTo>
                  <a:lnTo>
                    <a:pt x="144" y="5"/>
                  </a:lnTo>
                  <a:lnTo>
                    <a:pt x="130" y="4"/>
                  </a:lnTo>
                  <a:lnTo>
                    <a:pt x="117" y="3"/>
                  </a:lnTo>
                  <a:lnTo>
                    <a:pt x="108" y="1"/>
                  </a:lnTo>
                  <a:lnTo>
                    <a:pt x="100" y="0"/>
                  </a:lnTo>
                  <a:lnTo>
                    <a:pt x="94" y="0"/>
                  </a:lnTo>
                  <a:lnTo>
                    <a:pt x="77" y="4"/>
                  </a:lnTo>
                  <a:lnTo>
                    <a:pt x="60" y="12"/>
                  </a:lnTo>
                  <a:lnTo>
                    <a:pt x="44" y="24"/>
                  </a:lnTo>
                  <a:lnTo>
                    <a:pt x="30" y="39"/>
                  </a:lnTo>
                  <a:lnTo>
                    <a:pt x="17" y="56"/>
                  </a:lnTo>
                  <a:lnTo>
                    <a:pt x="8" y="72"/>
                  </a:lnTo>
                  <a:lnTo>
                    <a:pt x="2" y="87"/>
                  </a:lnTo>
                  <a:lnTo>
                    <a:pt x="0" y="98"/>
                  </a:lnTo>
                  <a:lnTo>
                    <a:pt x="3" y="103"/>
                  </a:lnTo>
                  <a:lnTo>
                    <a:pt x="14" y="106"/>
                  </a:lnTo>
                  <a:lnTo>
                    <a:pt x="30" y="109"/>
                  </a:lnTo>
                  <a:lnTo>
                    <a:pt x="49" y="111"/>
                  </a:lnTo>
                  <a:lnTo>
                    <a:pt x="74" y="113"/>
                  </a:lnTo>
                  <a:lnTo>
                    <a:pt x="101" y="114"/>
                  </a:lnTo>
                  <a:lnTo>
                    <a:pt x="130" y="115"/>
                  </a:lnTo>
                  <a:lnTo>
                    <a:pt x="161" y="115"/>
                  </a:lnTo>
                  <a:lnTo>
                    <a:pt x="191" y="115"/>
                  </a:lnTo>
                  <a:lnTo>
                    <a:pt x="221" y="115"/>
                  </a:lnTo>
                  <a:lnTo>
                    <a:pt x="249" y="115"/>
                  </a:lnTo>
                  <a:lnTo>
                    <a:pt x="274" y="115"/>
                  </a:lnTo>
                  <a:lnTo>
                    <a:pt x="297" y="115"/>
                  </a:lnTo>
                  <a:lnTo>
                    <a:pt x="315" y="114"/>
                  </a:lnTo>
                  <a:lnTo>
                    <a:pt x="327" y="114"/>
                  </a:lnTo>
                  <a:lnTo>
                    <a:pt x="333" y="114"/>
                  </a:lnTo>
                  <a:lnTo>
                    <a:pt x="346" y="110"/>
                  </a:lnTo>
                  <a:lnTo>
                    <a:pt x="351" y="99"/>
                  </a:lnTo>
                  <a:lnTo>
                    <a:pt x="350" y="84"/>
                  </a:lnTo>
                  <a:lnTo>
                    <a:pt x="343" y="67"/>
                  </a:lnTo>
                  <a:lnTo>
                    <a:pt x="332" y="50"/>
                  </a:lnTo>
                  <a:lnTo>
                    <a:pt x="317" y="35"/>
                  </a:lnTo>
                  <a:lnTo>
                    <a:pt x="301"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4" name="Freeform 23"/>
            <p:cNvSpPr>
              <a:spLocks/>
            </p:cNvSpPr>
            <p:nvPr/>
          </p:nvSpPr>
          <p:spPr bwMode="auto">
            <a:xfrm>
              <a:off x="8437583" y="-962025"/>
              <a:ext cx="20638" cy="22225"/>
            </a:xfrm>
            <a:custGeom>
              <a:avLst/>
              <a:gdLst/>
              <a:ahLst/>
              <a:cxnLst>
                <a:cxn ang="0">
                  <a:pos x="13" y="26"/>
                </a:cxn>
                <a:cxn ang="0">
                  <a:pos x="19" y="25"/>
                </a:cxn>
                <a:cxn ang="0">
                  <a:pos x="23" y="23"/>
                </a:cxn>
                <a:cxn ang="0">
                  <a:pos x="25" y="18"/>
                </a:cxn>
                <a:cxn ang="0">
                  <a:pos x="27" y="13"/>
                </a:cxn>
                <a:cxn ang="0">
                  <a:pos x="25" y="9"/>
                </a:cxn>
                <a:cxn ang="0">
                  <a:pos x="23" y="4"/>
                </a:cxn>
                <a:cxn ang="0">
                  <a:pos x="19" y="1"/>
                </a:cxn>
                <a:cxn ang="0">
                  <a:pos x="13" y="0"/>
                </a:cxn>
                <a:cxn ang="0">
                  <a:pos x="8" y="1"/>
                </a:cxn>
                <a:cxn ang="0">
                  <a:pos x="4" y="4"/>
                </a:cxn>
                <a:cxn ang="0">
                  <a:pos x="1" y="9"/>
                </a:cxn>
                <a:cxn ang="0">
                  <a:pos x="0" y="13"/>
                </a:cxn>
                <a:cxn ang="0">
                  <a:pos x="1" y="18"/>
                </a:cxn>
                <a:cxn ang="0">
                  <a:pos x="4" y="23"/>
                </a:cxn>
                <a:cxn ang="0">
                  <a:pos x="8" y="25"/>
                </a:cxn>
                <a:cxn ang="0">
                  <a:pos x="13" y="26"/>
                </a:cxn>
              </a:cxnLst>
              <a:rect l="0" t="0" r="r" b="b"/>
              <a:pathLst>
                <a:path w="27" h="26">
                  <a:moveTo>
                    <a:pt x="13" y="26"/>
                  </a:moveTo>
                  <a:lnTo>
                    <a:pt x="19" y="25"/>
                  </a:lnTo>
                  <a:lnTo>
                    <a:pt x="23" y="23"/>
                  </a:lnTo>
                  <a:lnTo>
                    <a:pt x="25" y="18"/>
                  </a:lnTo>
                  <a:lnTo>
                    <a:pt x="27" y="13"/>
                  </a:lnTo>
                  <a:lnTo>
                    <a:pt x="25" y="9"/>
                  </a:lnTo>
                  <a:lnTo>
                    <a:pt x="23" y="4"/>
                  </a:lnTo>
                  <a:lnTo>
                    <a:pt x="19" y="1"/>
                  </a:lnTo>
                  <a:lnTo>
                    <a:pt x="13" y="0"/>
                  </a:lnTo>
                  <a:lnTo>
                    <a:pt x="8" y="1"/>
                  </a:lnTo>
                  <a:lnTo>
                    <a:pt x="4" y="4"/>
                  </a:lnTo>
                  <a:lnTo>
                    <a:pt x="1" y="9"/>
                  </a:lnTo>
                  <a:lnTo>
                    <a:pt x="0" y="13"/>
                  </a:lnTo>
                  <a:lnTo>
                    <a:pt x="1" y="18"/>
                  </a:lnTo>
                  <a:lnTo>
                    <a:pt x="4" y="23"/>
                  </a:lnTo>
                  <a:lnTo>
                    <a:pt x="8" y="25"/>
                  </a:lnTo>
                  <a:lnTo>
                    <a:pt x="1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5" name="Freeform 24"/>
            <p:cNvSpPr>
              <a:spLocks/>
            </p:cNvSpPr>
            <p:nvPr/>
          </p:nvSpPr>
          <p:spPr bwMode="auto">
            <a:xfrm>
              <a:off x="8207395" y="-792162"/>
              <a:ext cx="238125" cy="146050"/>
            </a:xfrm>
            <a:custGeom>
              <a:avLst/>
              <a:gdLst/>
              <a:ahLst/>
              <a:cxnLst>
                <a:cxn ang="0">
                  <a:pos x="290" y="101"/>
                </a:cxn>
                <a:cxn ang="0">
                  <a:pos x="261" y="69"/>
                </a:cxn>
                <a:cxn ang="0">
                  <a:pos x="300" y="41"/>
                </a:cxn>
                <a:cxn ang="0">
                  <a:pos x="268" y="3"/>
                </a:cxn>
                <a:cxn ang="0">
                  <a:pos x="249" y="3"/>
                </a:cxn>
                <a:cxn ang="0">
                  <a:pos x="275" y="38"/>
                </a:cxn>
                <a:cxn ang="0">
                  <a:pos x="237" y="66"/>
                </a:cxn>
                <a:cxn ang="0">
                  <a:pos x="242" y="70"/>
                </a:cxn>
                <a:cxn ang="0">
                  <a:pos x="250" y="80"/>
                </a:cxn>
                <a:cxn ang="0">
                  <a:pos x="259" y="91"/>
                </a:cxn>
                <a:cxn ang="0">
                  <a:pos x="261" y="94"/>
                </a:cxn>
                <a:cxn ang="0">
                  <a:pos x="128" y="166"/>
                </a:cxn>
                <a:cxn ang="0">
                  <a:pos x="35" y="92"/>
                </a:cxn>
                <a:cxn ang="0">
                  <a:pos x="57" y="66"/>
                </a:cxn>
                <a:cxn ang="0">
                  <a:pos x="23" y="39"/>
                </a:cxn>
                <a:cxn ang="0">
                  <a:pos x="43" y="0"/>
                </a:cxn>
                <a:cxn ang="0">
                  <a:pos x="25" y="1"/>
                </a:cxn>
                <a:cxn ang="0">
                  <a:pos x="0" y="42"/>
                </a:cxn>
                <a:cxn ang="0">
                  <a:pos x="35" y="68"/>
                </a:cxn>
                <a:cxn ang="0">
                  <a:pos x="8" y="97"/>
                </a:cxn>
                <a:cxn ang="0">
                  <a:pos x="124" y="184"/>
                </a:cxn>
                <a:cxn ang="0">
                  <a:pos x="290" y="101"/>
                </a:cxn>
              </a:cxnLst>
              <a:rect l="0" t="0" r="r" b="b"/>
              <a:pathLst>
                <a:path w="300" h="184">
                  <a:moveTo>
                    <a:pt x="290" y="101"/>
                  </a:moveTo>
                  <a:lnTo>
                    <a:pt x="261" y="69"/>
                  </a:lnTo>
                  <a:lnTo>
                    <a:pt x="300" y="41"/>
                  </a:lnTo>
                  <a:lnTo>
                    <a:pt x="268" y="3"/>
                  </a:lnTo>
                  <a:lnTo>
                    <a:pt x="249" y="3"/>
                  </a:lnTo>
                  <a:lnTo>
                    <a:pt x="275" y="38"/>
                  </a:lnTo>
                  <a:lnTo>
                    <a:pt x="237" y="66"/>
                  </a:lnTo>
                  <a:lnTo>
                    <a:pt x="242" y="70"/>
                  </a:lnTo>
                  <a:lnTo>
                    <a:pt x="250" y="80"/>
                  </a:lnTo>
                  <a:lnTo>
                    <a:pt x="259" y="91"/>
                  </a:lnTo>
                  <a:lnTo>
                    <a:pt x="261" y="94"/>
                  </a:lnTo>
                  <a:lnTo>
                    <a:pt x="128" y="166"/>
                  </a:lnTo>
                  <a:lnTo>
                    <a:pt x="35" y="92"/>
                  </a:lnTo>
                  <a:lnTo>
                    <a:pt x="57" y="66"/>
                  </a:lnTo>
                  <a:lnTo>
                    <a:pt x="23" y="39"/>
                  </a:lnTo>
                  <a:lnTo>
                    <a:pt x="43" y="0"/>
                  </a:lnTo>
                  <a:lnTo>
                    <a:pt x="25" y="1"/>
                  </a:lnTo>
                  <a:lnTo>
                    <a:pt x="0" y="42"/>
                  </a:lnTo>
                  <a:lnTo>
                    <a:pt x="35" y="68"/>
                  </a:lnTo>
                  <a:lnTo>
                    <a:pt x="8" y="97"/>
                  </a:lnTo>
                  <a:lnTo>
                    <a:pt x="124"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6" name="Freeform 25"/>
            <p:cNvSpPr>
              <a:spLocks/>
            </p:cNvSpPr>
            <p:nvPr/>
          </p:nvSpPr>
          <p:spPr bwMode="auto">
            <a:xfrm>
              <a:off x="8158183" y="-668337"/>
              <a:ext cx="12700" cy="187325"/>
            </a:xfrm>
            <a:custGeom>
              <a:avLst/>
              <a:gdLst/>
              <a:ahLst/>
              <a:cxnLst>
                <a:cxn ang="0">
                  <a:pos x="0" y="237"/>
                </a:cxn>
                <a:cxn ang="0">
                  <a:pos x="0" y="35"/>
                </a:cxn>
                <a:cxn ang="0">
                  <a:pos x="18" y="0"/>
                </a:cxn>
                <a:cxn ang="0">
                  <a:pos x="18" y="234"/>
                </a:cxn>
                <a:cxn ang="0">
                  <a:pos x="0" y="237"/>
                </a:cxn>
              </a:cxnLst>
              <a:rect l="0" t="0" r="r" b="b"/>
              <a:pathLst>
                <a:path w="18" h="237">
                  <a:moveTo>
                    <a:pt x="0" y="237"/>
                  </a:moveTo>
                  <a:lnTo>
                    <a:pt x="0" y="35"/>
                  </a:lnTo>
                  <a:lnTo>
                    <a:pt x="18" y="0"/>
                  </a:lnTo>
                  <a:lnTo>
                    <a:pt x="18" y="234"/>
                  </a:lnTo>
                  <a:lnTo>
                    <a:pt x="0"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95" name="Freeform 53"/>
            <p:cNvSpPr>
              <a:spLocks/>
            </p:cNvSpPr>
            <p:nvPr/>
          </p:nvSpPr>
          <p:spPr bwMode="auto">
            <a:xfrm>
              <a:off x="8213745" y="-1058862"/>
              <a:ext cx="82550" cy="103188"/>
            </a:xfrm>
            <a:custGeom>
              <a:avLst/>
              <a:gdLst/>
              <a:ahLst/>
              <a:cxnLst>
                <a:cxn ang="0">
                  <a:pos x="27" y="112"/>
                </a:cxn>
                <a:cxn ang="0">
                  <a:pos x="73" y="30"/>
                </a:cxn>
                <a:cxn ang="0">
                  <a:pos x="73" y="0"/>
                </a:cxn>
                <a:cxn ang="0">
                  <a:pos x="0" y="129"/>
                </a:cxn>
                <a:cxn ang="0">
                  <a:pos x="103" y="129"/>
                </a:cxn>
                <a:cxn ang="0">
                  <a:pos x="103" y="112"/>
                </a:cxn>
                <a:cxn ang="0">
                  <a:pos x="27" y="112"/>
                </a:cxn>
              </a:cxnLst>
              <a:rect l="0" t="0" r="r" b="b"/>
              <a:pathLst>
                <a:path w="103" h="129">
                  <a:moveTo>
                    <a:pt x="27" y="112"/>
                  </a:moveTo>
                  <a:lnTo>
                    <a:pt x="73" y="30"/>
                  </a:lnTo>
                  <a:lnTo>
                    <a:pt x="73" y="0"/>
                  </a:lnTo>
                  <a:lnTo>
                    <a:pt x="0" y="129"/>
                  </a:lnTo>
                  <a:lnTo>
                    <a:pt x="103" y="129"/>
                  </a:lnTo>
                  <a:lnTo>
                    <a:pt x="103" y="112"/>
                  </a:lnTo>
                  <a:lnTo>
                    <a:pt x="27"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078" name="Freeform 54"/>
            <p:cNvSpPr>
              <a:spLocks/>
            </p:cNvSpPr>
            <p:nvPr/>
          </p:nvSpPr>
          <p:spPr bwMode="auto">
            <a:xfrm>
              <a:off x="8204220" y="-1065212"/>
              <a:ext cx="25400" cy="46038"/>
            </a:xfrm>
            <a:custGeom>
              <a:avLst/>
              <a:gdLst/>
              <a:ahLst/>
              <a:cxnLst>
                <a:cxn ang="0">
                  <a:pos x="13" y="59"/>
                </a:cxn>
                <a:cxn ang="0">
                  <a:pos x="19" y="58"/>
                </a:cxn>
                <a:cxn ang="0">
                  <a:pos x="24" y="52"/>
                </a:cxn>
                <a:cxn ang="0">
                  <a:pos x="29" y="43"/>
                </a:cxn>
                <a:cxn ang="0">
                  <a:pos x="32" y="31"/>
                </a:cxn>
                <a:cxn ang="0">
                  <a:pos x="32" y="20"/>
                </a:cxn>
                <a:cxn ang="0">
                  <a:pos x="30" y="11"/>
                </a:cxn>
                <a:cxn ang="0">
                  <a:pos x="26" y="4"/>
                </a:cxn>
                <a:cxn ang="0">
                  <a:pos x="20" y="0"/>
                </a:cxn>
                <a:cxn ang="0">
                  <a:pos x="13" y="1"/>
                </a:cxn>
                <a:cxn ang="0">
                  <a:pos x="7" y="7"/>
                </a:cxn>
                <a:cxn ang="0">
                  <a:pos x="2" y="15"/>
                </a:cxn>
                <a:cxn ang="0">
                  <a:pos x="0" y="27"/>
                </a:cxn>
                <a:cxn ang="0">
                  <a:pos x="0" y="39"/>
                </a:cxn>
                <a:cxn ang="0">
                  <a:pos x="2" y="49"/>
                </a:cxn>
                <a:cxn ang="0">
                  <a:pos x="7" y="55"/>
                </a:cxn>
                <a:cxn ang="0">
                  <a:pos x="13" y="59"/>
                </a:cxn>
              </a:cxnLst>
              <a:rect l="0" t="0" r="r" b="b"/>
              <a:pathLst>
                <a:path w="32" h="59">
                  <a:moveTo>
                    <a:pt x="13" y="59"/>
                  </a:moveTo>
                  <a:lnTo>
                    <a:pt x="19" y="58"/>
                  </a:lnTo>
                  <a:lnTo>
                    <a:pt x="24" y="52"/>
                  </a:lnTo>
                  <a:lnTo>
                    <a:pt x="29" y="43"/>
                  </a:lnTo>
                  <a:lnTo>
                    <a:pt x="32" y="31"/>
                  </a:lnTo>
                  <a:lnTo>
                    <a:pt x="32" y="20"/>
                  </a:lnTo>
                  <a:lnTo>
                    <a:pt x="30" y="11"/>
                  </a:lnTo>
                  <a:lnTo>
                    <a:pt x="26" y="4"/>
                  </a:lnTo>
                  <a:lnTo>
                    <a:pt x="20" y="0"/>
                  </a:lnTo>
                  <a:lnTo>
                    <a:pt x="13" y="1"/>
                  </a:lnTo>
                  <a:lnTo>
                    <a:pt x="7" y="7"/>
                  </a:lnTo>
                  <a:lnTo>
                    <a:pt x="2" y="15"/>
                  </a:lnTo>
                  <a:lnTo>
                    <a:pt x="0" y="27"/>
                  </a:lnTo>
                  <a:lnTo>
                    <a:pt x="0" y="39"/>
                  </a:lnTo>
                  <a:lnTo>
                    <a:pt x="2" y="49"/>
                  </a:lnTo>
                  <a:lnTo>
                    <a:pt x="7" y="55"/>
                  </a:lnTo>
                  <a:lnTo>
                    <a:pt x="13"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079" name="Freeform 55"/>
            <p:cNvSpPr>
              <a:spLocks/>
            </p:cNvSpPr>
            <p:nvPr/>
          </p:nvSpPr>
          <p:spPr bwMode="auto">
            <a:xfrm>
              <a:off x="8302645" y="-1065212"/>
              <a:ext cx="28575" cy="50800"/>
            </a:xfrm>
            <a:custGeom>
              <a:avLst/>
              <a:gdLst/>
              <a:ahLst/>
              <a:cxnLst>
                <a:cxn ang="0">
                  <a:pos x="12" y="65"/>
                </a:cxn>
                <a:cxn ang="0">
                  <a:pos x="20" y="63"/>
                </a:cxn>
                <a:cxn ang="0">
                  <a:pos x="26" y="57"/>
                </a:cxn>
                <a:cxn ang="0">
                  <a:pos x="32" y="48"/>
                </a:cxn>
                <a:cxn ang="0">
                  <a:pos x="35" y="35"/>
                </a:cxn>
                <a:cxn ang="0">
                  <a:pos x="35" y="22"/>
                </a:cxn>
                <a:cxn ang="0">
                  <a:pos x="33" y="12"/>
                </a:cxn>
                <a:cxn ang="0">
                  <a:pos x="28" y="4"/>
                </a:cxn>
                <a:cxn ang="0">
                  <a:pos x="21" y="0"/>
                </a:cxn>
                <a:cxn ang="0">
                  <a:pos x="14" y="1"/>
                </a:cxn>
                <a:cxn ang="0">
                  <a:pos x="8" y="8"/>
                </a:cxn>
                <a:cxn ang="0">
                  <a:pos x="3" y="18"/>
                </a:cxn>
                <a:cxn ang="0">
                  <a:pos x="0" y="30"/>
                </a:cxn>
                <a:cxn ang="0">
                  <a:pos x="0" y="43"/>
                </a:cxn>
                <a:cxn ang="0">
                  <a:pos x="2" y="53"/>
                </a:cxn>
                <a:cxn ang="0">
                  <a:pos x="6" y="61"/>
                </a:cxn>
                <a:cxn ang="0">
                  <a:pos x="12" y="65"/>
                </a:cxn>
              </a:cxnLst>
              <a:rect l="0" t="0" r="r" b="b"/>
              <a:pathLst>
                <a:path w="35" h="65">
                  <a:moveTo>
                    <a:pt x="12" y="65"/>
                  </a:moveTo>
                  <a:lnTo>
                    <a:pt x="20" y="63"/>
                  </a:lnTo>
                  <a:lnTo>
                    <a:pt x="26" y="57"/>
                  </a:lnTo>
                  <a:lnTo>
                    <a:pt x="32" y="48"/>
                  </a:lnTo>
                  <a:lnTo>
                    <a:pt x="35" y="35"/>
                  </a:lnTo>
                  <a:lnTo>
                    <a:pt x="35" y="22"/>
                  </a:lnTo>
                  <a:lnTo>
                    <a:pt x="33" y="12"/>
                  </a:lnTo>
                  <a:lnTo>
                    <a:pt x="28" y="4"/>
                  </a:lnTo>
                  <a:lnTo>
                    <a:pt x="21" y="0"/>
                  </a:lnTo>
                  <a:lnTo>
                    <a:pt x="14" y="1"/>
                  </a:lnTo>
                  <a:lnTo>
                    <a:pt x="8" y="8"/>
                  </a:lnTo>
                  <a:lnTo>
                    <a:pt x="3" y="18"/>
                  </a:lnTo>
                  <a:lnTo>
                    <a:pt x="0" y="30"/>
                  </a:lnTo>
                  <a:lnTo>
                    <a:pt x="0" y="43"/>
                  </a:lnTo>
                  <a:lnTo>
                    <a:pt x="2" y="53"/>
                  </a:lnTo>
                  <a:lnTo>
                    <a:pt x="6" y="61"/>
                  </a:lnTo>
                  <a:lnTo>
                    <a:pt x="12"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28" name="グループ化 140"/>
          <p:cNvGrpSpPr/>
          <p:nvPr/>
        </p:nvGrpSpPr>
        <p:grpSpPr>
          <a:xfrm>
            <a:off x="5642919" y="5369402"/>
            <a:ext cx="547687" cy="690563"/>
            <a:chOff x="7075508" y="-1190625"/>
            <a:chExt cx="669925" cy="798513"/>
          </a:xfrm>
        </p:grpSpPr>
        <p:sp>
          <p:nvSpPr>
            <p:cNvPr id="142" name="Freeform 32"/>
            <p:cNvSpPr>
              <a:spLocks/>
            </p:cNvSpPr>
            <p:nvPr/>
          </p:nvSpPr>
          <p:spPr bwMode="auto">
            <a:xfrm>
              <a:off x="7212033" y="-1122362"/>
              <a:ext cx="65088" cy="104775"/>
            </a:xfrm>
            <a:custGeom>
              <a:avLst/>
              <a:gdLst/>
              <a:ahLst/>
              <a:cxnLst>
                <a:cxn ang="0">
                  <a:pos x="15" y="131"/>
                </a:cxn>
                <a:cxn ang="0">
                  <a:pos x="4" y="121"/>
                </a:cxn>
                <a:cxn ang="0">
                  <a:pos x="0" y="103"/>
                </a:cxn>
                <a:cxn ang="0">
                  <a:pos x="2" y="80"/>
                </a:cxn>
                <a:cxn ang="0">
                  <a:pos x="9" y="54"/>
                </a:cxn>
                <a:cxn ang="0">
                  <a:pos x="15" y="41"/>
                </a:cxn>
                <a:cxn ang="0">
                  <a:pos x="21" y="30"/>
                </a:cxn>
                <a:cxn ang="0">
                  <a:pos x="28" y="19"/>
                </a:cxn>
                <a:cxn ang="0">
                  <a:pos x="35" y="11"/>
                </a:cxn>
                <a:cxn ang="0">
                  <a:pos x="43" y="5"/>
                </a:cxn>
                <a:cxn ang="0">
                  <a:pos x="51" y="1"/>
                </a:cxn>
                <a:cxn ang="0">
                  <a:pos x="58" y="0"/>
                </a:cxn>
                <a:cxn ang="0">
                  <a:pos x="65" y="1"/>
                </a:cxn>
                <a:cxn ang="0">
                  <a:pos x="76" y="11"/>
                </a:cxn>
                <a:cxn ang="0">
                  <a:pos x="80" y="28"/>
                </a:cxn>
                <a:cxn ang="0">
                  <a:pos x="78" y="52"/>
                </a:cxn>
                <a:cxn ang="0">
                  <a:pos x="71" y="78"/>
                </a:cxn>
                <a:cxn ang="0">
                  <a:pos x="65" y="91"/>
                </a:cxn>
                <a:cxn ang="0">
                  <a:pos x="58" y="102"/>
                </a:cxn>
                <a:cxn ang="0">
                  <a:pos x="50" y="113"/>
                </a:cxn>
                <a:cxn ang="0">
                  <a:pos x="43" y="121"/>
                </a:cxn>
                <a:cxn ang="0">
                  <a:pos x="35" y="126"/>
                </a:cxn>
                <a:cxn ang="0">
                  <a:pos x="28" y="131"/>
                </a:cxn>
                <a:cxn ang="0">
                  <a:pos x="21" y="132"/>
                </a:cxn>
                <a:cxn ang="0">
                  <a:pos x="15" y="131"/>
                </a:cxn>
              </a:cxnLst>
              <a:rect l="0" t="0" r="r" b="b"/>
              <a:pathLst>
                <a:path w="80" h="132">
                  <a:moveTo>
                    <a:pt x="15" y="131"/>
                  </a:moveTo>
                  <a:lnTo>
                    <a:pt x="4" y="121"/>
                  </a:lnTo>
                  <a:lnTo>
                    <a:pt x="0" y="103"/>
                  </a:lnTo>
                  <a:lnTo>
                    <a:pt x="2" y="80"/>
                  </a:lnTo>
                  <a:lnTo>
                    <a:pt x="9" y="54"/>
                  </a:lnTo>
                  <a:lnTo>
                    <a:pt x="15" y="41"/>
                  </a:lnTo>
                  <a:lnTo>
                    <a:pt x="21" y="30"/>
                  </a:lnTo>
                  <a:lnTo>
                    <a:pt x="28" y="19"/>
                  </a:lnTo>
                  <a:lnTo>
                    <a:pt x="35" y="11"/>
                  </a:lnTo>
                  <a:lnTo>
                    <a:pt x="43" y="5"/>
                  </a:lnTo>
                  <a:lnTo>
                    <a:pt x="51" y="1"/>
                  </a:lnTo>
                  <a:lnTo>
                    <a:pt x="58" y="0"/>
                  </a:lnTo>
                  <a:lnTo>
                    <a:pt x="65" y="1"/>
                  </a:lnTo>
                  <a:lnTo>
                    <a:pt x="76" y="11"/>
                  </a:lnTo>
                  <a:lnTo>
                    <a:pt x="80" y="28"/>
                  </a:lnTo>
                  <a:lnTo>
                    <a:pt x="78" y="52"/>
                  </a:lnTo>
                  <a:lnTo>
                    <a:pt x="71" y="78"/>
                  </a:lnTo>
                  <a:lnTo>
                    <a:pt x="65" y="91"/>
                  </a:lnTo>
                  <a:lnTo>
                    <a:pt x="58" y="102"/>
                  </a:lnTo>
                  <a:lnTo>
                    <a:pt x="50" y="113"/>
                  </a:lnTo>
                  <a:lnTo>
                    <a:pt x="43" y="121"/>
                  </a:lnTo>
                  <a:lnTo>
                    <a:pt x="35" y="126"/>
                  </a:lnTo>
                  <a:lnTo>
                    <a:pt x="28" y="131"/>
                  </a:lnTo>
                  <a:lnTo>
                    <a:pt x="21" y="132"/>
                  </a:lnTo>
                  <a:lnTo>
                    <a:pt x="15" y="1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3" name="Freeform 33"/>
            <p:cNvSpPr>
              <a:spLocks/>
            </p:cNvSpPr>
            <p:nvPr/>
          </p:nvSpPr>
          <p:spPr bwMode="auto">
            <a:xfrm>
              <a:off x="7258070" y="-887412"/>
              <a:ext cx="192088" cy="171450"/>
            </a:xfrm>
            <a:custGeom>
              <a:avLst/>
              <a:gdLst/>
              <a:ahLst/>
              <a:cxnLst>
                <a:cxn ang="0">
                  <a:pos x="0" y="210"/>
                </a:cxn>
                <a:cxn ang="0">
                  <a:pos x="0" y="0"/>
                </a:cxn>
                <a:cxn ang="0">
                  <a:pos x="241" y="52"/>
                </a:cxn>
                <a:cxn ang="0">
                  <a:pos x="241" y="217"/>
                </a:cxn>
                <a:cxn ang="0">
                  <a:pos x="0" y="210"/>
                </a:cxn>
              </a:cxnLst>
              <a:rect l="0" t="0" r="r" b="b"/>
              <a:pathLst>
                <a:path w="241" h="217">
                  <a:moveTo>
                    <a:pt x="0" y="210"/>
                  </a:moveTo>
                  <a:lnTo>
                    <a:pt x="0" y="0"/>
                  </a:lnTo>
                  <a:lnTo>
                    <a:pt x="241" y="52"/>
                  </a:lnTo>
                  <a:lnTo>
                    <a:pt x="241" y="217"/>
                  </a:lnTo>
                  <a:lnTo>
                    <a:pt x="0" y="2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4" name="Rectangle 34"/>
            <p:cNvSpPr>
              <a:spLocks noChangeArrowheads="1"/>
            </p:cNvSpPr>
            <p:nvPr/>
          </p:nvSpPr>
          <p:spPr bwMode="auto">
            <a:xfrm>
              <a:off x="7283470" y="-858837"/>
              <a:ext cx="147638" cy="762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5" name="Freeform 35"/>
            <p:cNvSpPr>
              <a:spLocks/>
            </p:cNvSpPr>
            <p:nvPr/>
          </p:nvSpPr>
          <p:spPr bwMode="auto">
            <a:xfrm>
              <a:off x="7180283" y="-1146175"/>
              <a:ext cx="388938" cy="347663"/>
            </a:xfrm>
            <a:custGeom>
              <a:avLst/>
              <a:gdLst/>
              <a:ahLst/>
              <a:cxnLst>
                <a:cxn ang="0">
                  <a:pos x="80" y="116"/>
                </a:cxn>
                <a:cxn ang="0">
                  <a:pos x="80" y="116"/>
                </a:cxn>
                <a:cxn ang="0">
                  <a:pos x="89" y="102"/>
                </a:cxn>
                <a:cxn ang="0">
                  <a:pos x="107" y="77"/>
                </a:cxn>
                <a:cxn ang="0">
                  <a:pos x="129" y="55"/>
                </a:cxn>
                <a:cxn ang="0">
                  <a:pos x="153" y="35"/>
                </a:cxn>
                <a:cxn ang="0">
                  <a:pos x="181" y="20"/>
                </a:cxn>
                <a:cxn ang="0">
                  <a:pos x="211" y="9"/>
                </a:cxn>
                <a:cxn ang="0">
                  <a:pos x="242" y="2"/>
                </a:cxn>
                <a:cxn ang="0">
                  <a:pos x="274" y="0"/>
                </a:cxn>
                <a:cxn ang="0">
                  <a:pos x="312" y="4"/>
                </a:cxn>
                <a:cxn ang="0">
                  <a:pos x="355" y="16"/>
                </a:cxn>
                <a:cxn ang="0">
                  <a:pos x="392" y="37"/>
                </a:cxn>
                <a:cxn ang="0">
                  <a:pos x="425" y="63"/>
                </a:cxn>
                <a:cxn ang="0">
                  <a:pos x="452" y="94"/>
                </a:cxn>
                <a:cxn ang="0">
                  <a:pos x="473" y="131"/>
                </a:cxn>
                <a:cxn ang="0">
                  <a:pos x="485" y="171"/>
                </a:cxn>
                <a:cxn ang="0">
                  <a:pos x="491" y="215"/>
                </a:cxn>
                <a:cxn ang="0">
                  <a:pos x="487" y="259"/>
                </a:cxn>
                <a:cxn ang="0">
                  <a:pos x="475" y="301"/>
                </a:cxn>
                <a:cxn ang="0">
                  <a:pos x="455" y="339"/>
                </a:cxn>
                <a:cxn ang="0">
                  <a:pos x="429" y="371"/>
                </a:cxn>
                <a:cxn ang="0">
                  <a:pos x="397" y="399"/>
                </a:cxn>
                <a:cxn ang="0">
                  <a:pos x="361" y="419"/>
                </a:cxn>
                <a:cxn ang="0">
                  <a:pos x="320" y="432"/>
                </a:cxn>
                <a:cxn ang="0">
                  <a:pos x="277" y="438"/>
                </a:cxn>
                <a:cxn ang="0">
                  <a:pos x="239" y="434"/>
                </a:cxn>
                <a:cxn ang="0">
                  <a:pos x="209" y="427"/>
                </a:cxn>
                <a:cxn ang="0">
                  <a:pos x="180" y="417"/>
                </a:cxn>
                <a:cxn ang="0">
                  <a:pos x="153" y="402"/>
                </a:cxn>
                <a:cxn ang="0">
                  <a:pos x="129" y="384"/>
                </a:cxn>
                <a:cxn ang="0">
                  <a:pos x="108" y="363"/>
                </a:cxn>
                <a:cxn ang="0">
                  <a:pos x="90" y="339"/>
                </a:cxn>
                <a:cxn ang="0">
                  <a:pos x="75" y="313"/>
                </a:cxn>
                <a:cxn ang="0">
                  <a:pos x="68" y="299"/>
                </a:cxn>
                <a:cxn ang="0">
                  <a:pos x="65" y="299"/>
                </a:cxn>
                <a:cxn ang="0">
                  <a:pos x="50" y="296"/>
                </a:cxn>
                <a:cxn ang="0">
                  <a:pos x="25" y="280"/>
                </a:cxn>
                <a:cxn ang="0">
                  <a:pos x="8" y="253"/>
                </a:cxn>
                <a:cxn ang="0">
                  <a:pos x="0" y="220"/>
                </a:cxn>
                <a:cxn ang="0">
                  <a:pos x="3" y="183"/>
                </a:cxn>
                <a:cxn ang="0">
                  <a:pos x="16" y="151"/>
                </a:cxn>
                <a:cxn ang="0">
                  <a:pos x="38" y="128"/>
                </a:cxn>
                <a:cxn ang="0">
                  <a:pos x="63" y="116"/>
                </a:cxn>
              </a:cxnLst>
              <a:rect l="0" t="0" r="r" b="b"/>
              <a:pathLst>
                <a:path w="491" h="438">
                  <a:moveTo>
                    <a:pt x="78" y="115"/>
                  </a:moveTo>
                  <a:lnTo>
                    <a:pt x="80" y="116"/>
                  </a:lnTo>
                  <a:lnTo>
                    <a:pt x="80" y="116"/>
                  </a:lnTo>
                  <a:lnTo>
                    <a:pt x="80" y="116"/>
                  </a:lnTo>
                  <a:lnTo>
                    <a:pt x="81" y="116"/>
                  </a:lnTo>
                  <a:lnTo>
                    <a:pt x="89" y="102"/>
                  </a:lnTo>
                  <a:lnTo>
                    <a:pt x="97" y="90"/>
                  </a:lnTo>
                  <a:lnTo>
                    <a:pt x="107" y="77"/>
                  </a:lnTo>
                  <a:lnTo>
                    <a:pt x="118" y="65"/>
                  </a:lnTo>
                  <a:lnTo>
                    <a:pt x="129" y="55"/>
                  </a:lnTo>
                  <a:lnTo>
                    <a:pt x="141" y="45"/>
                  </a:lnTo>
                  <a:lnTo>
                    <a:pt x="153" y="35"/>
                  </a:lnTo>
                  <a:lnTo>
                    <a:pt x="167" y="27"/>
                  </a:lnTo>
                  <a:lnTo>
                    <a:pt x="181" y="20"/>
                  </a:lnTo>
                  <a:lnTo>
                    <a:pt x="196" y="15"/>
                  </a:lnTo>
                  <a:lnTo>
                    <a:pt x="211" y="9"/>
                  </a:lnTo>
                  <a:lnTo>
                    <a:pt x="226" y="5"/>
                  </a:lnTo>
                  <a:lnTo>
                    <a:pt x="242" y="2"/>
                  </a:lnTo>
                  <a:lnTo>
                    <a:pt x="257" y="1"/>
                  </a:lnTo>
                  <a:lnTo>
                    <a:pt x="274" y="0"/>
                  </a:lnTo>
                  <a:lnTo>
                    <a:pt x="291" y="1"/>
                  </a:lnTo>
                  <a:lnTo>
                    <a:pt x="312" y="4"/>
                  </a:lnTo>
                  <a:lnTo>
                    <a:pt x="334" y="9"/>
                  </a:lnTo>
                  <a:lnTo>
                    <a:pt x="355" y="16"/>
                  </a:lnTo>
                  <a:lnTo>
                    <a:pt x="375" y="25"/>
                  </a:lnTo>
                  <a:lnTo>
                    <a:pt x="392" y="37"/>
                  </a:lnTo>
                  <a:lnTo>
                    <a:pt x="409" y="48"/>
                  </a:lnTo>
                  <a:lnTo>
                    <a:pt x="425" y="63"/>
                  </a:lnTo>
                  <a:lnTo>
                    <a:pt x="439" y="78"/>
                  </a:lnTo>
                  <a:lnTo>
                    <a:pt x="452" y="94"/>
                  </a:lnTo>
                  <a:lnTo>
                    <a:pt x="463" y="113"/>
                  </a:lnTo>
                  <a:lnTo>
                    <a:pt x="473" y="131"/>
                  </a:lnTo>
                  <a:lnTo>
                    <a:pt x="481" y="151"/>
                  </a:lnTo>
                  <a:lnTo>
                    <a:pt x="485" y="171"/>
                  </a:lnTo>
                  <a:lnTo>
                    <a:pt x="489" y="193"/>
                  </a:lnTo>
                  <a:lnTo>
                    <a:pt x="491" y="215"/>
                  </a:lnTo>
                  <a:lnTo>
                    <a:pt x="490" y="237"/>
                  </a:lnTo>
                  <a:lnTo>
                    <a:pt x="487" y="259"/>
                  </a:lnTo>
                  <a:lnTo>
                    <a:pt x="482" y="281"/>
                  </a:lnTo>
                  <a:lnTo>
                    <a:pt x="475" y="301"/>
                  </a:lnTo>
                  <a:lnTo>
                    <a:pt x="466" y="320"/>
                  </a:lnTo>
                  <a:lnTo>
                    <a:pt x="455" y="339"/>
                  </a:lnTo>
                  <a:lnTo>
                    <a:pt x="443" y="356"/>
                  </a:lnTo>
                  <a:lnTo>
                    <a:pt x="429" y="371"/>
                  </a:lnTo>
                  <a:lnTo>
                    <a:pt x="414" y="386"/>
                  </a:lnTo>
                  <a:lnTo>
                    <a:pt x="397" y="399"/>
                  </a:lnTo>
                  <a:lnTo>
                    <a:pt x="379" y="410"/>
                  </a:lnTo>
                  <a:lnTo>
                    <a:pt x="361" y="419"/>
                  </a:lnTo>
                  <a:lnTo>
                    <a:pt x="340" y="426"/>
                  </a:lnTo>
                  <a:lnTo>
                    <a:pt x="320" y="432"/>
                  </a:lnTo>
                  <a:lnTo>
                    <a:pt x="299" y="435"/>
                  </a:lnTo>
                  <a:lnTo>
                    <a:pt x="277" y="438"/>
                  </a:lnTo>
                  <a:lnTo>
                    <a:pt x="255" y="437"/>
                  </a:lnTo>
                  <a:lnTo>
                    <a:pt x="239" y="434"/>
                  </a:lnTo>
                  <a:lnTo>
                    <a:pt x="224" y="432"/>
                  </a:lnTo>
                  <a:lnTo>
                    <a:pt x="209" y="427"/>
                  </a:lnTo>
                  <a:lnTo>
                    <a:pt x="194" y="423"/>
                  </a:lnTo>
                  <a:lnTo>
                    <a:pt x="180" y="417"/>
                  </a:lnTo>
                  <a:lnTo>
                    <a:pt x="166" y="410"/>
                  </a:lnTo>
                  <a:lnTo>
                    <a:pt x="153" y="402"/>
                  </a:lnTo>
                  <a:lnTo>
                    <a:pt x="141" y="393"/>
                  </a:lnTo>
                  <a:lnTo>
                    <a:pt x="129" y="384"/>
                  </a:lnTo>
                  <a:lnTo>
                    <a:pt x="119" y="373"/>
                  </a:lnTo>
                  <a:lnTo>
                    <a:pt x="108" y="363"/>
                  </a:lnTo>
                  <a:lnTo>
                    <a:pt x="99" y="351"/>
                  </a:lnTo>
                  <a:lnTo>
                    <a:pt x="90" y="339"/>
                  </a:lnTo>
                  <a:lnTo>
                    <a:pt x="82" y="326"/>
                  </a:lnTo>
                  <a:lnTo>
                    <a:pt x="75" y="313"/>
                  </a:lnTo>
                  <a:lnTo>
                    <a:pt x="69" y="299"/>
                  </a:lnTo>
                  <a:lnTo>
                    <a:pt x="68" y="299"/>
                  </a:lnTo>
                  <a:lnTo>
                    <a:pt x="67" y="299"/>
                  </a:lnTo>
                  <a:lnTo>
                    <a:pt x="65" y="299"/>
                  </a:lnTo>
                  <a:lnTo>
                    <a:pt x="63" y="299"/>
                  </a:lnTo>
                  <a:lnTo>
                    <a:pt x="50" y="296"/>
                  </a:lnTo>
                  <a:lnTo>
                    <a:pt x="37" y="290"/>
                  </a:lnTo>
                  <a:lnTo>
                    <a:pt x="25" y="280"/>
                  </a:lnTo>
                  <a:lnTo>
                    <a:pt x="15" y="268"/>
                  </a:lnTo>
                  <a:lnTo>
                    <a:pt x="8" y="253"/>
                  </a:lnTo>
                  <a:lnTo>
                    <a:pt x="2" y="237"/>
                  </a:lnTo>
                  <a:lnTo>
                    <a:pt x="0" y="220"/>
                  </a:lnTo>
                  <a:lnTo>
                    <a:pt x="0" y="201"/>
                  </a:lnTo>
                  <a:lnTo>
                    <a:pt x="3" y="183"/>
                  </a:lnTo>
                  <a:lnTo>
                    <a:pt x="9" y="166"/>
                  </a:lnTo>
                  <a:lnTo>
                    <a:pt x="16" y="151"/>
                  </a:lnTo>
                  <a:lnTo>
                    <a:pt x="27" y="138"/>
                  </a:lnTo>
                  <a:lnTo>
                    <a:pt x="38" y="128"/>
                  </a:lnTo>
                  <a:lnTo>
                    <a:pt x="51" y="121"/>
                  </a:lnTo>
                  <a:lnTo>
                    <a:pt x="63" y="116"/>
                  </a:lnTo>
                  <a:lnTo>
                    <a:pt x="78" y="1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6" name="Freeform 36"/>
            <p:cNvSpPr>
              <a:spLocks/>
            </p:cNvSpPr>
            <p:nvPr/>
          </p:nvSpPr>
          <p:spPr bwMode="auto">
            <a:xfrm>
              <a:off x="7200920" y="-1117600"/>
              <a:ext cx="341313" cy="292100"/>
            </a:xfrm>
            <a:custGeom>
              <a:avLst/>
              <a:gdLst/>
              <a:ahLst/>
              <a:cxnLst>
                <a:cxn ang="0">
                  <a:pos x="51" y="124"/>
                </a:cxn>
                <a:cxn ang="0">
                  <a:pos x="64" y="131"/>
                </a:cxn>
                <a:cxn ang="0">
                  <a:pos x="73" y="121"/>
                </a:cxn>
                <a:cxn ang="0">
                  <a:pos x="87" y="92"/>
                </a:cxn>
                <a:cxn ang="0">
                  <a:pos x="106" y="66"/>
                </a:cxn>
                <a:cxn ang="0">
                  <a:pos x="127" y="44"/>
                </a:cxn>
                <a:cxn ang="0">
                  <a:pos x="154" y="26"/>
                </a:cxn>
                <a:cxn ang="0">
                  <a:pos x="183" y="12"/>
                </a:cxn>
                <a:cxn ang="0">
                  <a:pos x="213" y="3"/>
                </a:cxn>
                <a:cxn ang="0">
                  <a:pos x="245" y="0"/>
                </a:cxn>
                <a:cxn ang="0">
                  <a:pos x="299" y="7"/>
                </a:cxn>
                <a:cxn ang="0">
                  <a:pos x="363" y="41"/>
                </a:cxn>
                <a:cxn ang="0">
                  <a:pos x="408" y="95"/>
                </a:cxn>
                <a:cxn ang="0">
                  <a:pos x="430" y="163"/>
                </a:cxn>
                <a:cxn ang="0">
                  <a:pos x="427" y="218"/>
                </a:cxn>
                <a:cxn ang="0">
                  <a:pos x="417" y="254"/>
                </a:cxn>
                <a:cxn ang="0">
                  <a:pos x="401" y="285"/>
                </a:cxn>
                <a:cxn ang="0">
                  <a:pos x="379" y="313"/>
                </a:cxn>
                <a:cxn ang="0">
                  <a:pos x="351" y="336"/>
                </a:cxn>
                <a:cxn ang="0">
                  <a:pos x="320" y="353"/>
                </a:cxn>
                <a:cxn ang="0">
                  <a:pos x="287" y="364"/>
                </a:cxn>
                <a:cxn ang="0">
                  <a:pos x="250" y="368"/>
                </a:cxn>
                <a:cxn ang="0">
                  <a:pos x="200" y="362"/>
                </a:cxn>
                <a:cxn ang="0">
                  <a:pos x="146" y="337"/>
                </a:cxn>
                <a:cxn ang="0">
                  <a:pos x="102" y="298"/>
                </a:cxn>
                <a:cxn ang="0">
                  <a:pos x="73" y="246"/>
                </a:cxn>
                <a:cxn ang="0">
                  <a:pos x="58" y="223"/>
                </a:cxn>
                <a:cxn ang="0">
                  <a:pos x="43" y="230"/>
                </a:cxn>
                <a:cxn ang="0">
                  <a:pos x="27" y="228"/>
                </a:cxn>
                <a:cxn ang="0">
                  <a:pos x="13" y="218"/>
                </a:cxn>
                <a:cxn ang="0">
                  <a:pos x="3" y="203"/>
                </a:cxn>
                <a:cxn ang="0">
                  <a:pos x="0" y="184"/>
                </a:cxn>
                <a:cxn ang="0">
                  <a:pos x="1" y="163"/>
                </a:cxn>
                <a:cxn ang="0">
                  <a:pos x="9" y="143"/>
                </a:cxn>
                <a:cxn ang="0">
                  <a:pos x="20" y="131"/>
                </a:cxn>
                <a:cxn ang="0">
                  <a:pos x="36" y="124"/>
                </a:cxn>
              </a:cxnLst>
              <a:rect l="0" t="0" r="r" b="b"/>
              <a:pathLst>
                <a:path w="430" h="368">
                  <a:moveTo>
                    <a:pt x="44" y="123"/>
                  </a:moveTo>
                  <a:lnTo>
                    <a:pt x="51" y="124"/>
                  </a:lnTo>
                  <a:lnTo>
                    <a:pt x="58" y="127"/>
                  </a:lnTo>
                  <a:lnTo>
                    <a:pt x="64" y="131"/>
                  </a:lnTo>
                  <a:lnTo>
                    <a:pt x="69" y="136"/>
                  </a:lnTo>
                  <a:lnTo>
                    <a:pt x="73" y="121"/>
                  </a:lnTo>
                  <a:lnTo>
                    <a:pt x="80" y="106"/>
                  </a:lnTo>
                  <a:lnTo>
                    <a:pt x="87" y="92"/>
                  </a:lnTo>
                  <a:lnTo>
                    <a:pt x="96" y="79"/>
                  </a:lnTo>
                  <a:lnTo>
                    <a:pt x="106" y="66"/>
                  </a:lnTo>
                  <a:lnTo>
                    <a:pt x="116" y="55"/>
                  </a:lnTo>
                  <a:lnTo>
                    <a:pt x="127" y="44"/>
                  </a:lnTo>
                  <a:lnTo>
                    <a:pt x="140" y="34"/>
                  </a:lnTo>
                  <a:lnTo>
                    <a:pt x="154" y="26"/>
                  </a:lnTo>
                  <a:lnTo>
                    <a:pt x="168" y="18"/>
                  </a:lnTo>
                  <a:lnTo>
                    <a:pt x="183" y="12"/>
                  </a:lnTo>
                  <a:lnTo>
                    <a:pt x="198" y="7"/>
                  </a:lnTo>
                  <a:lnTo>
                    <a:pt x="213" y="3"/>
                  </a:lnTo>
                  <a:lnTo>
                    <a:pt x="229" y="0"/>
                  </a:lnTo>
                  <a:lnTo>
                    <a:pt x="245" y="0"/>
                  </a:lnTo>
                  <a:lnTo>
                    <a:pt x="262" y="0"/>
                  </a:lnTo>
                  <a:lnTo>
                    <a:pt x="299" y="7"/>
                  </a:lnTo>
                  <a:lnTo>
                    <a:pt x="333" y="21"/>
                  </a:lnTo>
                  <a:lnTo>
                    <a:pt x="363" y="41"/>
                  </a:lnTo>
                  <a:lnTo>
                    <a:pt x="388" y="65"/>
                  </a:lnTo>
                  <a:lnTo>
                    <a:pt x="408" y="95"/>
                  </a:lnTo>
                  <a:lnTo>
                    <a:pt x="421" y="127"/>
                  </a:lnTo>
                  <a:lnTo>
                    <a:pt x="430" y="163"/>
                  </a:lnTo>
                  <a:lnTo>
                    <a:pt x="430" y="200"/>
                  </a:lnTo>
                  <a:lnTo>
                    <a:pt x="427" y="218"/>
                  </a:lnTo>
                  <a:lnTo>
                    <a:pt x="423" y="237"/>
                  </a:lnTo>
                  <a:lnTo>
                    <a:pt x="417" y="254"/>
                  </a:lnTo>
                  <a:lnTo>
                    <a:pt x="410" y="270"/>
                  </a:lnTo>
                  <a:lnTo>
                    <a:pt x="401" y="285"/>
                  </a:lnTo>
                  <a:lnTo>
                    <a:pt x="390" y="300"/>
                  </a:lnTo>
                  <a:lnTo>
                    <a:pt x="379" y="313"/>
                  </a:lnTo>
                  <a:lnTo>
                    <a:pt x="365" y="324"/>
                  </a:lnTo>
                  <a:lnTo>
                    <a:pt x="351" y="336"/>
                  </a:lnTo>
                  <a:lnTo>
                    <a:pt x="336" y="345"/>
                  </a:lnTo>
                  <a:lnTo>
                    <a:pt x="320" y="353"/>
                  </a:lnTo>
                  <a:lnTo>
                    <a:pt x="304" y="359"/>
                  </a:lnTo>
                  <a:lnTo>
                    <a:pt x="287" y="364"/>
                  </a:lnTo>
                  <a:lnTo>
                    <a:pt x="268" y="367"/>
                  </a:lnTo>
                  <a:lnTo>
                    <a:pt x="250" y="368"/>
                  </a:lnTo>
                  <a:lnTo>
                    <a:pt x="231" y="367"/>
                  </a:lnTo>
                  <a:lnTo>
                    <a:pt x="200" y="362"/>
                  </a:lnTo>
                  <a:lnTo>
                    <a:pt x="172" y="352"/>
                  </a:lnTo>
                  <a:lnTo>
                    <a:pt x="146" y="337"/>
                  </a:lnTo>
                  <a:lnTo>
                    <a:pt x="123" y="320"/>
                  </a:lnTo>
                  <a:lnTo>
                    <a:pt x="102" y="298"/>
                  </a:lnTo>
                  <a:lnTo>
                    <a:pt x="86" y="274"/>
                  </a:lnTo>
                  <a:lnTo>
                    <a:pt x="73" y="246"/>
                  </a:lnTo>
                  <a:lnTo>
                    <a:pt x="65" y="217"/>
                  </a:lnTo>
                  <a:lnTo>
                    <a:pt x="58" y="223"/>
                  </a:lnTo>
                  <a:lnTo>
                    <a:pt x="51" y="226"/>
                  </a:lnTo>
                  <a:lnTo>
                    <a:pt x="43" y="230"/>
                  </a:lnTo>
                  <a:lnTo>
                    <a:pt x="35" y="230"/>
                  </a:lnTo>
                  <a:lnTo>
                    <a:pt x="27" y="228"/>
                  </a:lnTo>
                  <a:lnTo>
                    <a:pt x="20" y="224"/>
                  </a:lnTo>
                  <a:lnTo>
                    <a:pt x="13" y="218"/>
                  </a:lnTo>
                  <a:lnTo>
                    <a:pt x="8" y="211"/>
                  </a:lnTo>
                  <a:lnTo>
                    <a:pt x="3" y="203"/>
                  </a:lnTo>
                  <a:lnTo>
                    <a:pt x="1" y="194"/>
                  </a:lnTo>
                  <a:lnTo>
                    <a:pt x="0" y="184"/>
                  </a:lnTo>
                  <a:lnTo>
                    <a:pt x="0" y="173"/>
                  </a:lnTo>
                  <a:lnTo>
                    <a:pt x="1" y="163"/>
                  </a:lnTo>
                  <a:lnTo>
                    <a:pt x="4" y="153"/>
                  </a:lnTo>
                  <a:lnTo>
                    <a:pt x="9" y="143"/>
                  </a:lnTo>
                  <a:lnTo>
                    <a:pt x="15" y="136"/>
                  </a:lnTo>
                  <a:lnTo>
                    <a:pt x="20" y="131"/>
                  </a:lnTo>
                  <a:lnTo>
                    <a:pt x="28" y="126"/>
                  </a:lnTo>
                  <a:lnTo>
                    <a:pt x="36" y="124"/>
                  </a:lnTo>
                  <a:lnTo>
                    <a:pt x="44" y="12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7" name="Freeform 37"/>
            <p:cNvSpPr>
              <a:spLocks/>
            </p:cNvSpPr>
            <p:nvPr/>
          </p:nvSpPr>
          <p:spPr bwMode="auto">
            <a:xfrm>
              <a:off x="7319983" y="-920750"/>
              <a:ext cx="138113" cy="55563"/>
            </a:xfrm>
            <a:custGeom>
              <a:avLst/>
              <a:gdLst/>
              <a:ahLst/>
              <a:cxnLst>
                <a:cxn ang="0">
                  <a:pos x="176" y="15"/>
                </a:cxn>
                <a:cxn ang="0">
                  <a:pos x="173" y="21"/>
                </a:cxn>
                <a:cxn ang="0">
                  <a:pos x="171" y="27"/>
                </a:cxn>
                <a:cxn ang="0">
                  <a:pos x="169" y="33"/>
                </a:cxn>
                <a:cxn ang="0">
                  <a:pos x="165" y="38"/>
                </a:cxn>
                <a:cxn ang="0">
                  <a:pos x="161" y="44"/>
                </a:cxn>
                <a:cxn ang="0">
                  <a:pos x="155" y="51"/>
                </a:cxn>
                <a:cxn ang="0">
                  <a:pos x="148" y="56"/>
                </a:cxn>
                <a:cxn ang="0">
                  <a:pos x="140" y="62"/>
                </a:cxn>
                <a:cxn ang="0">
                  <a:pos x="128" y="66"/>
                </a:cxn>
                <a:cxn ang="0">
                  <a:pos x="117" y="70"/>
                </a:cxn>
                <a:cxn ang="0">
                  <a:pos x="105" y="70"/>
                </a:cxn>
                <a:cxn ang="0">
                  <a:pos x="95" y="70"/>
                </a:cxn>
                <a:cxn ang="0">
                  <a:pos x="85" y="68"/>
                </a:cxn>
                <a:cxn ang="0">
                  <a:pos x="78" y="67"/>
                </a:cxn>
                <a:cxn ang="0">
                  <a:pos x="73" y="66"/>
                </a:cxn>
                <a:cxn ang="0">
                  <a:pos x="71" y="66"/>
                </a:cxn>
                <a:cxn ang="0">
                  <a:pos x="0" y="0"/>
                </a:cxn>
                <a:cxn ang="0">
                  <a:pos x="176" y="15"/>
                </a:cxn>
              </a:cxnLst>
              <a:rect l="0" t="0" r="r" b="b"/>
              <a:pathLst>
                <a:path w="176" h="70">
                  <a:moveTo>
                    <a:pt x="176" y="15"/>
                  </a:moveTo>
                  <a:lnTo>
                    <a:pt x="173" y="21"/>
                  </a:lnTo>
                  <a:lnTo>
                    <a:pt x="171" y="27"/>
                  </a:lnTo>
                  <a:lnTo>
                    <a:pt x="169" y="33"/>
                  </a:lnTo>
                  <a:lnTo>
                    <a:pt x="165" y="38"/>
                  </a:lnTo>
                  <a:lnTo>
                    <a:pt x="161" y="44"/>
                  </a:lnTo>
                  <a:lnTo>
                    <a:pt x="155" y="51"/>
                  </a:lnTo>
                  <a:lnTo>
                    <a:pt x="148" y="56"/>
                  </a:lnTo>
                  <a:lnTo>
                    <a:pt x="140" y="62"/>
                  </a:lnTo>
                  <a:lnTo>
                    <a:pt x="128" y="66"/>
                  </a:lnTo>
                  <a:lnTo>
                    <a:pt x="117" y="70"/>
                  </a:lnTo>
                  <a:lnTo>
                    <a:pt x="105" y="70"/>
                  </a:lnTo>
                  <a:lnTo>
                    <a:pt x="95" y="70"/>
                  </a:lnTo>
                  <a:lnTo>
                    <a:pt x="85" y="68"/>
                  </a:lnTo>
                  <a:lnTo>
                    <a:pt x="78" y="67"/>
                  </a:lnTo>
                  <a:lnTo>
                    <a:pt x="73" y="66"/>
                  </a:lnTo>
                  <a:lnTo>
                    <a:pt x="71" y="66"/>
                  </a:lnTo>
                  <a:lnTo>
                    <a:pt x="0" y="0"/>
                  </a:lnTo>
                  <a:lnTo>
                    <a:pt x="176" y="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8" name="Freeform 38"/>
            <p:cNvSpPr>
              <a:spLocks/>
            </p:cNvSpPr>
            <p:nvPr/>
          </p:nvSpPr>
          <p:spPr bwMode="auto">
            <a:xfrm>
              <a:off x="7356495" y="-906462"/>
              <a:ext cx="82550" cy="20638"/>
            </a:xfrm>
            <a:custGeom>
              <a:avLst/>
              <a:gdLst/>
              <a:ahLst/>
              <a:cxnLst>
                <a:cxn ang="0">
                  <a:pos x="103" y="8"/>
                </a:cxn>
                <a:cxn ang="0">
                  <a:pos x="93" y="25"/>
                </a:cxn>
                <a:cxn ang="0">
                  <a:pos x="24" y="19"/>
                </a:cxn>
                <a:cxn ang="0">
                  <a:pos x="0" y="0"/>
                </a:cxn>
                <a:cxn ang="0">
                  <a:pos x="103" y="8"/>
                </a:cxn>
              </a:cxnLst>
              <a:rect l="0" t="0" r="r" b="b"/>
              <a:pathLst>
                <a:path w="103" h="25">
                  <a:moveTo>
                    <a:pt x="103" y="8"/>
                  </a:moveTo>
                  <a:lnTo>
                    <a:pt x="93" y="25"/>
                  </a:lnTo>
                  <a:lnTo>
                    <a:pt x="24" y="19"/>
                  </a:lnTo>
                  <a:lnTo>
                    <a:pt x="0" y="0"/>
                  </a:lnTo>
                  <a:lnTo>
                    <a:pt x="103" y="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9" name="Freeform 39"/>
            <p:cNvSpPr>
              <a:spLocks/>
            </p:cNvSpPr>
            <p:nvPr/>
          </p:nvSpPr>
          <p:spPr bwMode="auto">
            <a:xfrm>
              <a:off x="7242195" y="-1190625"/>
              <a:ext cx="312738" cy="101600"/>
            </a:xfrm>
            <a:custGeom>
              <a:avLst/>
              <a:gdLst/>
              <a:ahLst/>
              <a:cxnLst>
                <a:cxn ang="0">
                  <a:pos x="48" y="31"/>
                </a:cxn>
                <a:cxn ang="0">
                  <a:pos x="58" y="29"/>
                </a:cxn>
                <a:cxn ang="0">
                  <a:pos x="68" y="27"/>
                </a:cxn>
                <a:cxn ang="0">
                  <a:pos x="79" y="27"/>
                </a:cxn>
                <a:cxn ang="0">
                  <a:pos x="88" y="22"/>
                </a:cxn>
                <a:cxn ang="0">
                  <a:pos x="101" y="14"/>
                </a:cxn>
                <a:cxn ang="0">
                  <a:pos x="117" y="8"/>
                </a:cxn>
                <a:cxn ang="0">
                  <a:pos x="135" y="7"/>
                </a:cxn>
                <a:cxn ang="0">
                  <a:pos x="149" y="7"/>
                </a:cxn>
                <a:cxn ang="0">
                  <a:pos x="157" y="9"/>
                </a:cxn>
                <a:cxn ang="0">
                  <a:pos x="166" y="8"/>
                </a:cxn>
                <a:cxn ang="0">
                  <a:pos x="179" y="4"/>
                </a:cxn>
                <a:cxn ang="0">
                  <a:pos x="194" y="0"/>
                </a:cxn>
                <a:cxn ang="0">
                  <a:pos x="209" y="0"/>
                </a:cxn>
                <a:cxn ang="0">
                  <a:pos x="229" y="1"/>
                </a:cxn>
                <a:cxn ang="0">
                  <a:pos x="249" y="7"/>
                </a:cxn>
                <a:cxn ang="0">
                  <a:pos x="267" y="16"/>
                </a:cxn>
                <a:cxn ang="0">
                  <a:pos x="281" y="28"/>
                </a:cxn>
                <a:cxn ang="0">
                  <a:pos x="293" y="32"/>
                </a:cxn>
                <a:cxn ang="0">
                  <a:pos x="309" y="32"/>
                </a:cxn>
                <a:cxn ang="0">
                  <a:pos x="334" y="35"/>
                </a:cxn>
                <a:cxn ang="0">
                  <a:pos x="362" y="45"/>
                </a:cxn>
                <a:cxn ang="0">
                  <a:pos x="384" y="60"/>
                </a:cxn>
                <a:cxn ang="0">
                  <a:pos x="395" y="77"/>
                </a:cxn>
                <a:cxn ang="0">
                  <a:pos x="394" y="96"/>
                </a:cxn>
                <a:cxn ang="0">
                  <a:pos x="380" y="112"/>
                </a:cxn>
                <a:cxn ang="0">
                  <a:pos x="355" y="124"/>
                </a:cxn>
                <a:cxn ang="0">
                  <a:pos x="325" y="128"/>
                </a:cxn>
                <a:cxn ang="0">
                  <a:pos x="301" y="126"/>
                </a:cxn>
                <a:cxn ang="0">
                  <a:pos x="286" y="124"/>
                </a:cxn>
                <a:cxn ang="0">
                  <a:pos x="271" y="119"/>
                </a:cxn>
                <a:cxn ang="0">
                  <a:pos x="260" y="113"/>
                </a:cxn>
                <a:cxn ang="0">
                  <a:pos x="249" y="111"/>
                </a:cxn>
                <a:cxn ang="0">
                  <a:pos x="239" y="114"/>
                </a:cxn>
                <a:cxn ang="0">
                  <a:pos x="226" y="115"/>
                </a:cxn>
                <a:cxn ang="0">
                  <a:pos x="213" y="115"/>
                </a:cxn>
                <a:cxn ang="0">
                  <a:pos x="196" y="113"/>
                </a:cxn>
                <a:cxn ang="0">
                  <a:pos x="180" y="111"/>
                </a:cxn>
                <a:cxn ang="0">
                  <a:pos x="168" y="106"/>
                </a:cxn>
                <a:cxn ang="0">
                  <a:pos x="156" y="101"/>
                </a:cxn>
                <a:cxn ang="0">
                  <a:pos x="148" y="98"/>
                </a:cxn>
                <a:cxn ang="0">
                  <a:pos x="141" y="98"/>
                </a:cxn>
                <a:cxn ang="0">
                  <a:pos x="128" y="96"/>
                </a:cxn>
                <a:cxn ang="0">
                  <a:pos x="112" y="92"/>
                </a:cxn>
                <a:cxn ang="0">
                  <a:pos x="100" y="95"/>
                </a:cxn>
                <a:cxn ang="0">
                  <a:pos x="85" y="105"/>
                </a:cxn>
                <a:cxn ang="0">
                  <a:pos x="64" y="114"/>
                </a:cxn>
                <a:cxn ang="0">
                  <a:pos x="41" y="117"/>
                </a:cxn>
                <a:cxn ang="0">
                  <a:pos x="21" y="113"/>
                </a:cxn>
                <a:cxn ang="0">
                  <a:pos x="7" y="103"/>
                </a:cxn>
                <a:cxn ang="0">
                  <a:pos x="0" y="88"/>
                </a:cxn>
                <a:cxn ang="0">
                  <a:pos x="3" y="71"/>
                </a:cxn>
                <a:cxn ang="0">
                  <a:pos x="14" y="54"/>
                </a:cxn>
                <a:cxn ang="0">
                  <a:pos x="32" y="39"/>
                </a:cxn>
              </a:cxnLst>
              <a:rect l="0" t="0" r="r" b="b"/>
              <a:pathLst>
                <a:path w="396" h="128">
                  <a:moveTo>
                    <a:pt x="43" y="34"/>
                  </a:moveTo>
                  <a:lnTo>
                    <a:pt x="48" y="31"/>
                  </a:lnTo>
                  <a:lnTo>
                    <a:pt x="53" y="30"/>
                  </a:lnTo>
                  <a:lnTo>
                    <a:pt x="58" y="29"/>
                  </a:lnTo>
                  <a:lnTo>
                    <a:pt x="64" y="28"/>
                  </a:lnTo>
                  <a:lnTo>
                    <a:pt x="68" y="27"/>
                  </a:lnTo>
                  <a:lnTo>
                    <a:pt x="74" y="27"/>
                  </a:lnTo>
                  <a:lnTo>
                    <a:pt x="79" y="27"/>
                  </a:lnTo>
                  <a:lnTo>
                    <a:pt x="83" y="27"/>
                  </a:lnTo>
                  <a:lnTo>
                    <a:pt x="88" y="22"/>
                  </a:lnTo>
                  <a:lnTo>
                    <a:pt x="94" y="18"/>
                  </a:lnTo>
                  <a:lnTo>
                    <a:pt x="101" y="14"/>
                  </a:lnTo>
                  <a:lnTo>
                    <a:pt x="109" y="11"/>
                  </a:lnTo>
                  <a:lnTo>
                    <a:pt x="117" y="8"/>
                  </a:lnTo>
                  <a:lnTo>
                    <a:pt x="125" y="7"/>
                  </a:lnTo>
                  <a:lnTo>
                    <a:pt x="135" y="7"/>
                  </a:lnTo>
                  <a:lnTo>
                    <a:pt x="145" y="7"/>
                  </a:lnTo>
                  <a:lnTo>
                    <a:pt x="149" y="7"/>
                  </a:lnTo>
                  <a:lnTo>
                    <a:pt x="153" y="8"/>
                  </a:lnTo>
                  <a:lnTo>
                    <a:pt x="157" y="9"/>
                  </a:lnTo>
                  <a:lnTo>
                    <a:pt x="161" y="11"/>
                  </a:lnTo>
                  <a:lnTo>
                    <a:pt x="166" y="8"/>
                  </a:lnTo>
                  <a:lnTo>
                    <a:pt x="173" y="5"/>
                  </a:lnTo>
                  <a:lnTo>
                    <a:pt x="179" y="4"/>
                  </a:lnTo>
                  <a:lnTo>
                    <a:pt x="187" y="1"/>
                  </a:lnTo>
                  <a:lnTo>
                    <a:pt x="194" y="0"/>
                  </a:lnTo>
                  <a:lnTo>
                    <a:pt x="202" y="0"/>
                  </a:lnTo>
                  <a:lnTo>
                    <a:pt x="209" y="0"/>
                  </a:lnTo>
                  <a:lnTo>
                    <a:pt x="217" y="0"/>
                  </a:lnTo>
                  <a:lnTo>
                    <a:pt x="229" y="1"/>
                  </a:lnTo>
                  <a:lnTo>
                    <a:pt x="239" y="4"/>
                  </a:lnTo>
                  <a:lnTo>
                    <a:pt x="249" y="7"/>
                  </a:lnTo>
                  <a:lnTo>
                    <a:pt x="259" y="12"/>
                  </a:lnTo>
                  <a:lnTo>
                    <a:pt x="267" y="16"/>
                  </a:lnTo>
                  <a:lnTo>
                    <a:pt x="274" y="21"/>
                  </a:lnTo>
                  <a:lnTo>
                    <a:pt x="281" y="28"/>
                  </a:lnTo>
                  <a:lnTo>
                    <a:pt x="285" y="34"/>
                  </a:lnTo>
                  <a:lnTo>
                    <a:pt x="293" y="32"/>
                  </a:lnTo>
                  <a:lnTo>
                    <a:pt x="301" y="32"/>
                  </a:lnTo>
                  <a:lnTo>
                    <a:pt x="309" y="32"/>
                  </a:lnTo>
                  <a:lnTo>
                    <a:pt x="317" y="32"/>
                  </a:lnTo>
                  <a:lnTo>
                    <a:pt x="334" y="35"/>
                  </a:lnTo>
                  <a:lnTo>
                    <a:pt x="349" y="39"/>
                  </a:lnTo>
                  <a:lnTo>
                    <a:pt x="362" y="45"/>
                  </a:lnTo>
                  <a:lnTo>
                    <a:pt x="374" y="52"/>
                  </a:lnTo>
                  <a:lnTo>
                    <a:pt x="384" y="60"/>
                  </a:lnTo>
                  <a:lnTo>
                    <a:pt x="391" y="68"/>
                  </a:lnTo>
                  <a:lnTo>
                    <a:pt x="395" y="77"/>
                  </a:lnTo>
                  <a:lnTo>
                    <a:pt x="396" y="87"/>
                  </a:lnTo>
                  <a:lnTo>
                    <a:pt x="394" y="96"/>
                  </a:lnTo>
                  <a:lnTo>
                    <a:pt x="388" y="105"/>
                  </a:lnTo>
                  <a:lnTo>
                    <a:pt x="380" y="112"/>
                  </a:lnTo>
                  <a:lnTo>
                    <a:pt x="368" y="119"/>
                  </a:lnTo>
                  <a:lnTo>
                    <a:pt x="355" y="124"/>
                  </a:lnTo>
                  <a:lnTo>
                    <a:pt x="342" y="126"/>
                  </a:lnTo>
                  <a:lnTo>
                    <a:pt x="325" y="128"/>
                  </a:lnTo>
                  <a:lnTo>
                    <a:pt x="309" y="127"/>
                  </a:lnTo>
                  <a:lnTo>
                    <a:pt x="301" y="126"/>
                  </a:lnTo>
                  <a:lnTo>
                    <a:pt x="293" y="125"/>
                  </a:lnTo>
                  <a:lnTo>
                    <a:pt x="286" y="124"/>
                  </a:lnTo>
                  <a:lnTo>
                    <a:pt x="278" y="121"/>
                  </a:lnTo>
                  <a:lnTo>
                    <a:pt x="271" y="119"/>
                  </a:lnTo>
                  <a:lnTo>
                    <a:pt x="266" y="117"/>
                  </a:lnTo>
                  <a:lnTo>
                    <a:pt x="260" y="113"/>
                  </a:lnTo>
                  <a:lnTo>
                    <a:pt x="254" y="110"/>
                  </a:lnTo>
                  <a:lnTo>
                    <a:pt x="249" y="111"/>
                  </a:lnTo>
                  <a:lnTo>
                    <a:pt x="244" y="113"/>
                  </a:lnTo>
                  <a:lnTo>
                    <a:pt x="239" y="114"/>
                  </a:lnTo>
                  <a:lnTo>
                    <a:pt x="232" y="114"/>
                  </a:lnTo>
                  <a:lnTo>
                    <a:pt x="226" y="115"/>
                  </a:lnTo>
                  <a:lnTo>
                    <a:pt x="219" y="115"/>
                  </a:lnTo>
                  <a:lnTo>
                    <a:pt x="213" y="115"/>
                  </a:lnTo>
                  <a:lnTo>
                    <a:pt x="206" y="114"/>
                  </a:lnTo>
                  <a:lnTo>
                    <a:pt x="196" y="113"/>
                  </a:lnTo>
                  <a:lnTo>
                    <a:pt x="188" y="112"/>
                  </a:lnTo>
                  <a:lnTo>
                    <a:pt x="180" y="111"/>
                  </a:lnTo>
                  <a:lnTo>
                    <a:pt x="173" y="109"/>
                  </a:lnTo>
                  <a:lnTo>
                    <a:pt x="168" y="106"/>
                  </a:lnTo>
                  <a:lnTo>
                    <a:pt x="162" y="104"/>
                  </a:lnTo>
                  <a:lnTo>
                    <a:pt x="156" y="101"/>
                  </a:lnTo>
                  <a:lnTo>
                    <a:pt x="153" y="97"/>
                  </a:lnTo>
                  <a:lnTo>
                    <a:pt x="148" y="98"/>
                  </a:lnTo>
                  <a:lnTo>
                    <a:pt x="145" y="98"/>
                  </a:lnTo>
                  <a:lnTo>
                    <a:pt x="141" y="98"/>
                  </a:lnTo>
                  <a:lnTo>
                    <a:pt x="136" y="97"/>
                  </a:lnTo>
                  <a:lnTo>
                    <a:pt x="128" y="96"/>
                  </a:lnTo>
                  <a:lnTo>
                    <a:pt x="120" y="95"/>
                  </a:lnTo>
                  <a:lnTo>
                    <a:pt x="112" y="92"/>
                  </a:lnTo>
                  <a:lnTo>
                    <a:pt x="105" y="89"/>
                  </a:lnTo>
                  <a:lnTo>
                    <a:pt x="100" y="95"/>
                  </a:lnTo>
                  <a:lnTo>
                    <a:pt x="93" y="101"/>
                  </a:lnTo>
                  <a:lnTo>
                    <a:pt x="85" y="105"/>
                  </a:lnTo>
                  <a:lnTo>
                    <a:pt x="75" y="110"/>
                  </a:lnTo>
                  <a:lnTo>
                    <a:pt x="64" y="114"/>
                  </a:lnTo>
                  <a:lnTo>
                    <a:pt x="52" y="117"/>
                  </a:lnTo>
                  <a:lnTo>
                    <a:pt x="41" y="117"/>
                  </a:lnTo>
                  <a:lnTo>
                    <a:pt x="30" y="117"/>
                  </a:lnTo>
                  <a:lnTo>
                    <a:pt x="21" y="113"/>
                  </a:lnTo>
                  <a:lnTo>
                    <a:pt x="13" y="110"/>
                  </a:lnTo>
                  <a:lnTo>
                    <a:pt x="7" y="103"/>
                  </a:lnTo>
                  <a:lnTo>
                    <a:pt x="3" y="96"/>
                  </a:lnTo>
                  <a:lnTo>
                    <a:pt x="0" y="88"/>
                  </a:lnTo>
                  <a:lnTo>
                    <a:pt x="0" y="80"/>
                  </a:lnTo>
                  <a:lnTo>
                    <a:pt x="3" y="71"/>
                  </a:lnTo>
                  <a:lnTo>
                    <a:pt x="7" y="62"/>
                  </a:lnTo>
                  <a:lnTo>
                    <a:pt x="14" y="54"/>
                  </a:lnTo>
                  <a:lnTo>
                    <a:pt x="22" y="46"/>
                  </a:lnTo>
                  <a:lnTo>
                    <a:pt x="32" y="39"/>
                  </a:lnTo>
                  <a:lnTo>
                    <a:pt x="43" y="3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0" name="Freeform 42"/>
            <p:cNvSpPr>
              <a:spLocks/>
            </p:cNvSpPr>
            <p:nvPr/>
          </p:nvSpPr>
          <p:spPr bwMode="auto">
            <a:xfrm>
              <a:off x="7075508" y="-793750"/>
              <a:ext cx="669925" cy="401638"/>
            </a:xfrm>
            <a:custGeom>
              <a:avLst/>
              <a:gdLst/>
              <a:ahLst/>
              <a:cxnLst>
                <a:cxn ang="0">
                  <a:pos x="63" y="77"/>
                </a:cxn>
                <a:cxn ang="0">
                  <a:pos x="85" y="53"/>
                </a:cxn>
                <a:cxn ang="0">
                  <a:pos x="111" y="34"/>
                </a:cxn>
                <a:cxn ang="0">
                  <a:pos x="139" y="20"/>
                </a:cxn>
                <a:cxn ang="0">
                  <a:pos x="154" y="15"/>
                </a:cxn>
                <a:cxn ang="0">
                  <a:pos x="173" y="11"/>
                </a:cxn>
                <a:cxn ang="0">
                  <a:pos x="198" y="5"/>
                </a:cxn>
                <a:cxn ang="0">
                  <a:pos x="219" y="1"/>
                </a:cxn>
                <a:cxn ang="0">
                  <a:pos x="227" y="0"/>
                </a:cxn>
                <a:cxn ang="0">
                  <a:pos x="246" y="0"/>
                </a:cxn>
                <a:cxn ang="0">
                  <a:pos x="280" y="0"/>
                </a:cxn>
                <a:cxn ang="0">
                  <a:pos x="321" y="0"/>
                </a:cxn>
                <a:cxn ang="0">
                  <a:pos x="365" y="0"/>
                </a:cxn>
                <a:cxn ang="0">
                  <a:pos x="408" y="0"/>
                </a:cxn>
                <a:cxn ang="0">
                  <a:pos x="441" y="0"/>
                </a:cxn>
                <a:cxn ang="0">
                  <a:pos x="461" y="0"/>
                </a:cxn>
                <a:cxn ang="0">
                  <a:pos x="469" y="0"/>
                </a:cxn>
                <a:cxn ang="0">
                  <a:pos x="490" y="3"/>
                </a:cxn>
                <a:cxn ang="0">
                  <a:pos x="518" y="9"/>
                </a:cxn>
                <a:cxn ang="0">
                  <a:pos x="546" y="18"/>
                </a:cxn>
                <a:cxn ang="0">
                  <a:pos x="569" y="30"/>
                </a:cxn>
                <a:cxn ang="0">
                  <a:pos x="588" y="45"/>
                </a:cxn>
                <a:cxn ang="0">
                  <a:pos x="604" y="58"/>
                </a:cxn>
                <a:cxn ang="0">
                  <a:pos x="613" y="68"/>
                </a:cxn>
                <a:cxn ang="0">
                  <a:pos x="629" y="90"/>
                </a:cxn>
                <a:cxn ang="0">
                  <a:pos x="669" y="154"/>
                </a:cxn>
                <a:cxn ang="0">
                  <a:pos x="713" y="236"/>
                </a:cxn>
                <a:cxn ang="0">
                  <a:pos x="750" y="318"/>
                </a:cxn>
                <a:cxn ang="0">
                  <a:pos x="843" y="454"/>
                </a:cxn>
                <a:cxn ang="0">
                  <a:pos x="734" y="464"/>
                </a:cxn>
                <a:cxn ang="0">
                  <a:pos x="732" y="484"/>
                </a:cxn>
                <a:cxn ang="0">
                  <a:pos x="714" y="506"/>
                </a:cxn>
                <a:cxn ang="0">
                  <a:pos x="703" y="505"/>
                </a:cxn>
                <a:cxn ang="0">
                  <a:pos x="695" y="499"/>
                </a:cxn>
                <a:cxn ang="0">
                  <a:pos x="688" y="465"/>
                </a:cxn>
                <a:cxn ang="0">
                  <a:pos x="674" y="387"/>
                </a:cxn>
                <a:cxn ang="0">
                  <a:pos x="657" y="385"/>
                </a:cxn>
                <a:cxn ang="0">
                  <a:pos x="642" y="349"/>
                </a:cxn>
                <a:cxn ang="0">
                  <a:pos x="609" y="294"/>
                </a:cxn>
                <a:cxn ang="0">
                  <a:pos x="558" y="235"/>
                </a:cxn>
                <a:cxn ang="0">
                  <a:pos x="546" y="382"/>
                </a:cxn>
                <a:cxn ang="0">
                  <a:pos x="137" y="229"/>
                </a:cxn>
                <a:cxn ang="0">
                  <a:pos x="123" y="280"/>
                </a:cxn>
                <a:cxn ang="0">
                  <a:pos x="121" y="418"/>
                </a:cxn>
                <a:cxn ang="0">
                  <a:pos x="7" y="426"/>
                </a:cxn>
                <a:cxn ang="0">
                  <a:pos x="0" y="364"/>
                </a:cxn>
                <a:cxn ang="0">
                  <a:pos x="2" y="264"/>
                </a:cxn>
                <a:cxn ang="0">
                  <a:pos x="27" y="147"/>
                </a:cxn>
              </a:cxnLst>
              <a:rect l="0" t="0" r="r" b="b"/>
              <a:pathLst>
                <a:path w="843" h="506">
                  <a:moveTo>
                    <a:pt x="54" y="91"/>
                  </a:moveTo>
                  <a:lnTo>
                    <a:pt x="63" y="77"/>
                  </a:lnTo>
                  <a:lnTo>
                    <a:pt x="73" y="64"/>
                  </a:lnTo>
                  <a:lnTo>
                    <a:pt x="85" y="53"/>
                  </a:lnTo>
                  <a:lnTo>
                    <a:pt x="98" y="42"/>
                  </a:lnTo>
                  <a:lnTo>
                    <a:pt x="111" y="34"/>
                  </a:lnTo>
                  <a:lnTo>
                    <a:pt x="125" y="26"/>
                  </a:lnTo>
                  <a:lnTo>
                    <a:pt x="139" y="20"/>
                  </a:lnTo>
                  <a:lnTo>
                    <a:pt x="152" y="16"/>
                  </a:lnTo>
                  <a:lnTo>
                    <a:pt x="154" y="15"/>
                  </a:lnTo>
                  <a:lnTo>
                    <a:pt x="162" y="13"/>
                  </a:lnTo>
                  <a:lnTo>
                    <a:pt x="173" y="11"/>
                  </a:lnTo>
                  <a:lnTo>
                    <a:pt x="185" y="8"/>
                  </a:lnTo>
                  <a:lnTo>
                    <a:pt x="198" y="5"/>
                  </a:lnTo>
                  <a:lnTo>
                    <a:pt x="209" y="3"/>
                  </a:lnTo>
                  <a:lnTo>
                    <a:pt x="219" y="1"/>
                  </a:lnTo>
                  <a:lnTo>
                    <a:pt x="224" y="0"/>
                  </a:lnTo>
                  <a:lnTo>
                    <a:pt x="227" y="0"/>
                  </a:lnTo>
                  <a:lnTo>
                    <a:pt x="235" y="0"/>
                  </a:lnTo>
                  <a:lnTo>
                    <a:pt x="246" y="0"/>
                  </a:lnTo>
                  <a:lnTo>
                    <a:pt x="261" y="0"/>
                  </a:lnTo>
                  <a:lnTo>
                    <a:pt x="280" y="0"/>
                  </a:lnTo>
                  <a:lnTo>
                    <a:pt x="299" y="0"/>
                  </a:lnTo>
                  <a:lnTo>
                    <a:pt x="321" y="0"/>
                  </a:lnTo>
                  <a:lnTo>
                    <a:pt x="343" y="0"/>
                  </a:lnTo>
                  <a:lnTo>
                    <a:pt x="365" y="0"/>
                  </a:lnTo>
                  <a:lnTo>
                    <a:pt x="387" y="0"/>
                  </a:lnTo>
                  <a:lnTo>
                    <a:pt x="408" y="0"/>
                  </a:lnTo>
                  <a:lnTo>
                    <a:pt x="425" y="0"/>
                  </a:lnTo>
                  <a:lnTo>
                    <a:pt x="441" y="0"/>
                  </a:lnTo>
                  <a:lnTo>
                    <a:pt x="453" y="0"/>
                  </a:lnTo>
                  <a:lnTo>
                    <a:pt x="461" y="0"/>
                  </a:lnTo>
                  <a:lnTo>
                    <a:pt x="463" y="0"/>
                  </a:lnTo>
                  <a:lnTo>
                    <a:pt x="469" y="0"/>
                  </a:lnTo>
                  <a:lnTo>
                    <a:pt x="478" y="1"/>
                  </a:lnTo>
                  <a:lnTo>
                    <a:pt x="490" y="3"/>
                  </a:lnTo>
                  <a:lnTo>
                    <a:pt x="503" y="5"/>
                  </a:lnTo>
                  <a:lnTo>
                    <a:pt x="518" y="9"/>
                  </a:lnTo>
                  <a:lnTo>
                    <a:pt x="532" y="13"/>
                  </a:lnTo>
                  <a:lnTo>
                    <a:pt x="546" y="18"/>
                  </a:lnTo>
                  <a:lnTo>
                    <a:pt x="559" y="24"/>
                  </a:lnTo>
                  <a:lnTo>
                    <a:pt x="569" y="30"/>
                  </a:lnTo>
                  <a:lnTo>
                    <a:pt x="578" y="37"/>
                  </a:lnTo>
                  <a:lnTo>
                    <a:pt x="588" y="45"/>
                  </a:lnTo>
                  <a:lnTo>
                    <a:pt x="597" y="52"/>
                  </a:lnTo>
                  <a:lnTo>
                    <a:pt x="604" y="58"/>
                  </a:lnTo>
                  <a:lnTo>
                    <a:pt x="609" y="64"/>
                  </a:lnTo>
                  <a:lnTo>
                    <a:pt x="613" y="68"/>
                  </a:lnTo>
                  <a:lnTo>
                    <a:pt x="614" y="69"/>
                  </a:lnTo>
                  <a:lnTo>
                    <a:pt x="629" y="90"/>
                  </a:lnTo>
                  <a:lnTo>
                    <a:pt x="647" y="120"/>
                  </a:lnTo>
                  <a:lnTo>
                    <a:pt x="669" y="154"/>
                  </a:lnTo>
                  <a:lnTo>
                    <a:pt x="691" y="193"/>
                  </a:lnTo>
                  <a:lnTo>
                    <a:pt x="713" y="236"/>
                  </a:lnTo>
                  <a:lnTo>
                    <a:pt x="734" y="277"/>
                  </a:lnTo>
                  <a:lnTo>
                    <a:pt x="750" y="318"/>
                  </a:lnTo>
                  <a:lnTo>
                    <a:pt x="763" y="354"/>
                  </a:lnTo>
                  <a:lnTo>
                    <a:pt x="843" y="454"/>
                  </a:lnTo>
                  <a:lnTo>
                    <a:pt x="777" y="501"/>
                  </a:lnTo>
                  <a:lnTo>
                    <a:pt x="734" y="464"/>
                  </a:lnTo>
                  <a:lnTo>
                    <a:pt x="734" y="470"/>
                  </a:lnTo>
                  <a:lnTo>
                    <a:pt x="732" y="484"/>
                  </a:lnTo>
                  <a:lnTo>
                    <a:pt x="725" y="499"/>
                  </a:lnTo>
                  <a:lnTo>
                    <a:pt x="714" y="506"/>
                  </a:lnTo>
                  <a:lnTo>
                    <a:pt x="709" y="506"/>
                  </a:lnTo>
                  <a:lnTo>
                    <a:pt x="703" y="505"/>
                  </a:lnTo>
                  <a:lnTo>
                    <a:pt x="697" y="502"/>
                  </a:lnTo>
                  <a:lnTo>
                    <a:pt x="695" y="499"/>
                  </a:lnTo>
                  <a:lnTo>
                    <a:pt x="692" y="490"/>
                  </a:lnTo>
                  <a:lnTo>
                    <a:pt x="688" y="465"/>
                  </a:lnTo>
                  <a:lnTo>
                    <a:pt x="682" y="430"/>
                  </a:lnTo>
                  <a:lnTo>
                    <a:pt x="674" y="387"/>
                  </a:lnTo>
                  <a:lnTo>
                    <a:pt x="659" y="390"/>
                  </a:lnTo>
                  <a:lnTo>
                    <a:pt x="657" y="385"/>
                  </a:lnTo>
                  <a:lnTo>
                    <a:pt x="652" y="371"/>
                  </a:lnTo>
                  <a:lnTo>
                    <a:pt x="642" y="349"/>
                  </a:lnTo>
                  <a:lnTo>
                    <a:pt x="628" y="322"/>
                  </a:lnTo>
                  <a:lnTo>
                    <a:pt x="609" y="294"/>
                  </a:lnTo>
                  <a:lnTo>
                    <a:pt x="586" y="262"/>
                  </a:lnTo>
                  <a:lnTo>
                    <a:pt x="558" y="235"/>
                  </a:lnTo>
                  <a:lnTo>
                    <a:pt x="524" y="209"/>
                  </a:lnTo>
                  <a:lnTo>
                    <a:pt x="546" y="382"/>
                  </a:lnTo>
                  <a:lnTo>
                    <a:pt x="141" y="417"/>
                  </a:lnTo>
                  <a:lnTo>
                    <a:pt x="137" y="229"/>
                  </a:lnTo>
                  <a:lnTo>
                    <a:pt x="132" y="242"/>
                  </a:lnTo>
                  <a:lnTo>
                    <a:pt x="123" y="280"/>
                  </a:lnTo>
                  <a:lnTo>
                    <a:pt x="117" y="340"/>
                  </a:lnTo>
                  <a:lnTo>
                    <a:pt x="121" y="418"/>
                  </a:lnTo>
                  <a:lnTo>
                    <a:pt x="8" y="435"/>
                  </a:lnTo>
                  <a:lnTo>
                    <a:pt x="7" y="426"/>
                  </a:lnTo>
                  <a:lnTo>
                    <a:pt x="3" y="402"/>
                  </a:lnTo>
                  <a:lnTo>
                    <a:pt x="0" y="364"/>
                  </a:lnTo>
                  <a:lnTo>
                    <a:pt x="0" y="317"/>
                  </a:lnTo>
                  <a:lnTo>
                    <a:pt x="2" y="264"/>
                  </a:lnTo>
                  <a:lnTo>
                    <a:pt x="11" y="205"/>
                  </a:lnTo>
                  <a:lnTo>
                    <a:pt x="27" y="147"/>
                  </a:lnTo>
                  <a:lnTo>
                    <a:pt x="54"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 name="Freeform 43"/>
            <p:cNvSpPr>
              <a:spLocks/>
            </p:cNvSpPr>
            <p:nvPr/>
          </p:nvSpPr>
          <p:spPr bwMode="auto">
            <a:xfrm>
              <a:off x="7623195" y="-500062"/>
              <a:ext cx="100013" cy="88900"/>
            </a:xfrm>
            <a:custGeom>
              <a:avLst/>
              <a:gdLst/>
              <a:ahLst/>
              <a:cxnLst>
                <a:cxn ang="0">
                  <a:pos x="0" y="12"/>
                </a:cxn>
                <a:cxn ang="0">
                  <a:pos x="2" y="38"/>
                </a:cxn>
                <a:cxn ang="0">
                  <a:pos x="9" y="71"/>
                </a:cxn>
                <a:cxn ang="0">
                  <a:pos x="16" y="100"/>
                </a:cxn>
                <a:cxn ang="0">
                  <a:pos x="22" y="111"/>
                </a:cxn>
                <a:cxn ang="0">
                  <a:pos x="28" y="105"/>
                </a:cxn>
                <a:cxn ang="0">
                  <a:pos x="31" y="87"/>
                </a:cxn>
                <a:cxn ang="0">
                  <a:pos x="34" y="70"/>
                </a:cxn>
                <a:cxn ang="0">
                  <a:pos x="35" y="62"/>
                </a:cxn>
                <a:cxn ang="0">
                  <a:pos x="88" y="103"/>
                </a:cxn>
                <a:cxn ang="0">
                  <a:pos x="126" y="76"/>
                </a:cxn>
                <a:cxn ang="0">
                  <a:pos x="61" y="0"/>
                </a:cxn>
                <a:cxn ang="0">
                  <a:pos x="0" y="12"/>
                </a:cxn>
              </a:cxnLst>
              <a:rect l="0" t="0" r="r" b="b"/>
              <a:pathLst>
                <a:path w="126" h="111">
                  <a:moveTo>
                    <a:pt x="0" y="12"/>
                  </a:moveTo>
                  <a:lnTo>
                    <a:pt x="2" y="38"/>
                  </a:lnTo>
                  <a:lnTo>
                    <a:pt x="9" y="71"/>
                  </a:lnTo>
                  <a:lnTo>
                    <a:pt x="16" y="100"/>
                  </a:lnTo>
                  <a:lnTo>
                    <a:pt x="22" y="111"/>
                  </a:lnTo>
                  <a:lnTo>
                    <a:pt x="28" y="105"/>
                  </a:lnTo>
                  <a:lnTo>
                    <a:pt x="31" y="87"/>
                  </a:lnTo>
                  <a:lnTo>
                    <a:pt x="34" y="70"/>
                  </a:lnTo>
                  <a:lnTo>
                    <a:pt x="35" y="62"/>
                  </a:lnTo>
                  <a:lnTo>
                    <a:pt x="88" y="103"/>
                  </a:lnTo>
                  <a:lnTo>
                    <a:pt x="126" y="76"/>
                  </a:lnTo>
                  <a:lnTo>
                    <a:pt x="61" y="0"/>
                  </a:lnTo>
                  <a:lnTo>
                    <a:pt x="0"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52" name="Freeform 44"/>
            <p:cNvSpPr>
              <a:spLocks/>
            </p:cNvSpPr>
            <p:nvPr/>
          </p:nvSpPr>
          <p:spPr bwMode="auto">
            <a:xfrm>
              <a:off x="7092970" y="-773112"/>
              <a:ext cx="569913" cy="314325"/>
            </a:xfrm>
            <a:custGeom>
              <a:avLst/>
              <a:gdLst/>
              <a:ahLst/>
              <a:cxnLst>
                <a:cxn ang="0">
                  <a:pos x="532" y="22"/>
                </a:cxn>
                <a:cxn ang="0">
                  <a:pos x="515" y="14"/>
                </a:cxn>
                <a:cxn ang="0">
                  <a:pos x="493" y="7"/>
                </a:cxn>
                <a:cxn ang="0">
                  <a:pos x="471" y="2"/>
                </a:cxn>
                <a:cxn ang="0">
                  <a:pos x="403" y="0"/>
                </a:cxn>
                <a:cxn ang="0">
                  <a:pos x="230" y="0"/>
                </a:cxn>
                <a:cxn ang="0">
                  <a:pos x="162" y="3"/>
                </a:cxn>
                <a:cxn ang="0">
                  <a:pos x="129" y="14"/>
                </a:cxn>
                <a:cxn ang="0">
                  <a:pos x="96" y="29"/>
                </a:cxn>
                <a:cxn ang="0">
                  <a:pos x="70" y="51"/>
                </a:cxn>
                <a:cxn ang="0">
                  <a:pos x="30" y="116"/>
                </a:cxn>
                <a:cxn ang="0">
                  <a:pos x="3" y="227"/>
                </a:cxn>
                <a:cxn ang="0">
                  <a:pos x="1" y="326"/>
                </a:cxn>
                <a:cxn ang="0">
                  <a:pos x="9" y="387"/>
                </a:cxn>
                <a:cxn ang="0">
                  <a:pos x="75" y="386"/>
                </a:cxn>
                <a:cxn ang="0">
                  <a:pos x="80" y="258"/>
                </a:cxn>
                <a:cxn ang="0">
                  <a:pos x="101" y="190"/>
                </a:cxn>
                <a:cxn ang="0">
                  <a:pos x="122" y="165"/>
                </a:cxn>
                <a:cxn ang="0">
                  <a:pos x="132" y="160"/>
                </a:cxn>
                <a:cxn ang="0">
                  <a:pos x="145" y="379"/>
                </a:cxn>
                <a:cxn ang="0">
                  <a:pos x="178" y="376"/>
                </a:cxn>
                <a:cxn ang="0">
                  <a:pos x="233" y="370"/>
                </a:cxn>
                <a:cxn ang="0">
                  <a:pos x="295" y="364"/>
                </a:cxn>
                <a:cxn ang="0">
                  <a:pos x="352" y="360"/>
                </a:cxn>
                <a:cxn ang="0">
                  <a:pos x="412" y="355"/>
                </a:cxn>
                <a:cxn ang="0">
                  <a:pos x="463" y="350"/>
                </a:cxn>
                <a:cxn ang="0">
                  <a:pos x="495" y="348"/>
                </a:cxn>
                <a:cxn ang="0">
                  <a:pos x="480" y="153"/>
                </a:cxn>
                <a:cxn ang="0">
                  <a:pos x="499" y="160"/>
                </a:cxn>
                <a:cxn ang="0">
                  <a:pos x="545" y="188"/>
                </a:cxn>
                <a:cxn ang="0">
                  <a:pos x="599" y="243"/>
                </a:cxn>
                <a:cxn ang="0">
                  <a:pos x="645" y="338"/>
                </a:cxn>
                <a:cxn ang="0">
                  <a:pos x="686" y="246"/>
                </a:cxn>
                <a:cxn ang="0">
                  <a:pos x="624" y="129"/>
                </a:cxn>
                <a:cxn ang="0">
                  <a:pos x="573" y="60"/>
                </a:cxn>
                <a:cxn ang="0">
                  <a:pos x="543" y="29"/>
                </a:cxn>
              </a:cxnLst>
              <a:rect l="0" t="0" r="r" b="b"/>
              <a:pathLst>
                <a:path w="717" h="397">
                  <a:moveTo>
                    <a:pt x="538" y="25"/>
                  </a:moveTo>
                  <a:lnTo>
                    <a:pt x="532" y="22"/>
                  </a:lnTo>
                  <a:lnTo>
                    <a:pt x="525" y="17"/>
                  </a:lnTo>
                  <a:lnTo>
                    <a:pt x="515" y="14"/>
                  </a:lnTo>
                  <a:lnTo>
                    <a:pt x="505" y="10"/>
                  </a:lnTo>
                  <a:lnTo>
                    <a:pt x="493" y="7"/>
                  </a:lnTo>
                  <a:lnTo>
                    <a:pt x="482" y="5"/>
                  </a:lnTo>
                  <a:lnTo>
                    <a:pt x="471" y="2"/>
                  </a:lnTo>
                  <a:lnTo>
                    <a:pt x="462" y="0"/>
                  </a:lnTo>
                  <a:lnTo>
                    <a:pt x="403" y="0"/>
                  </a:lnTo>
                  <a:lnTo>
                    <a:pt x="334" y="187"/>
                  </a:lnTo>
                  <a:lnTo>
                    <a:pt x="230" y="0"/>
                  </a:lnTo>
                  <a:lnTo>
                    <a:pt x="178" y="0"/>
                  </a:lnTo>
                  <a:lnTo>
                    <a:pt x="162" y="3"/>
                  </a:lnTo>
                  <a:lnTo>
                    <a:pt x="145" y="8"/>
                  </a:lnTo>
                  <a:lnTo>
                    <a:pt x="129" y="14"/>
                  </a:lnTo>
                  <a:lnTo>
                    <a:pt x="113" y="20"/>
                  </a:lnTo>
                  <a:lnTo>
                    <a:pt x="96" y="29"/>
                  </a:lnTo>
                  <a:lnTo>
                    <a:pt x="83" y="38"/>
                  </a:lnTo>
                  <a:lnTo>
                    <a:pt x="70" y="51"/>
                  </a:lnTo>
                  <a:lnTo>
                    <a:pt x="58" y="65"/>
                  </a:lnTo>
                  <a:lnTo>
                    <a:pt x="30" y="116"/>
                  </a:lnTo>
                  <a:lnTo>
                    <a:pt x="12" y="172"/>
                  </a:lnTo>
                  <a:lnTo>
                    <a:pt x="3" y="227"/>
                  </a:lnTo>
                  <a:lnTo>
                    <a:pt x="0" y="280"/>
                  </a:lnTo>
                  <a:lnTo>
                    <a:pt x="1" y="326"/>
                  </a:lnTo>
                  <a:lnTo>
                    <a:pt x="4" y="363"/>
                  </a:lnTo>
                  <a:lnTo>
                    <a:pt x="9" y="387"/>
                  </a:lnTo>
                  <a:lnTo>
                    <a:pt x="10" y="397"/>
                  </a:lnTo>
                  <a:lnTo>
                    <a:pt x="75" y="386"/>
                  </a:lnTo>
                  <a:lnTo>
                    <a:pt x="75" y="314"/>
                  </a:lnTo>
                  <a:lnTo>
                    <a:pt x="80" y="258"/>
                  </a:lnTo>
                  <a:lnTo>
                    <a:pt x="90" y="218"/>
                  </a:lnTo>
                  <a:lnTo>
                    <a:pt x="101" y="190"/>
                  </a:lnTo>
                  <a:lnTo>
                    <a:pt x="113" y="174"/>
                  </a:lnTo>
                  <a:lnTo>
                    <a:pt x="122" y="165"/>
                  </a:lnTo>
                  <a:lnTo>
                    <a:pt x="130" y="161"/>
                  </a:lnTo>
                  <a:lnTo>
                    <a:pt x="132" y="160"/>
                  </a:lnTo>
                  <a:lnTo>
                    <a:pt x="140" y="379"/>
                  </a:lnTo>
                  <a:lnTo>
                    <a:pt x="145" y="379"/>
                  </a:lnTo>
                  <a:lnTo>
                    <a:pt x="159" y="377"/>
                  </a:lnTo>
                  <a:lnTo>
                    <a:pt x="178" y="376"/>
                  </a:lnTo>
                  <a:lnTo>
                    <a:pt x="204" y="373"/>
                  </a:lnTo>
                  <a:lnTo>
                    <a:pt x="233" y="370"/>
                  </a:lnTo>
                  <a:lnTo>
                    <a:pt x="264" y="368"/>
                  </a:lnTo>
                  <a:lnTo>
                    <a:pt x="295" y="364"/>
                  </a:lnTo>
                  <a:lnTo>
                    <a:pt x="324" y="362"/>
                  </a:lnTo>
                  <a:lnTo>
                    <a:pt x="352" y="360"/>
                  </a:lnTo>
                  <a:lnTo>
                    <a:pt x="382" y="357"/>
                  </a:lnTo>
                  <a:lnTo>
                    <a:pt x="412" y="355"/>
                  </a:lnTo>
                  <a:lnTo>
                    <a:pt x="440" y="353"/>
                  </a:lnTo>
                  <a:lnTo>
                    <a:pt x="463" y="350"/>
                  </a:lnTo>
                  <a:lnTo>
                    <a:pt x="483" y="349"/>
                  </a:lnTo>
                  <a:lnTo>
                    <a:pt x="495" y="348"/>
                  </a:lnTo>
                  <a:lnTo>
                    <a:pt x="500" y="348"/>
                  </a:lnTo>
                  <a:lnTo>
                    <a:pt x="480" y="153"/>
                  </a:lnTo>
                  <a:lnTo>
                    <a:pt x="485" y="154"/>
                  </a:lnTo>
                  <a:lnTo>
                    <a:pt x="499" y="160"/>
                  </a:lnTo>
                  <a:lnTo>
                    <a:pt x="520" y="171"/>
                  </a:lnTo>
                  <a:lnTo>
                    <a:pt x="545" y="188"/>
                  </a:lnTo>
                  <a:lnTo>
                    <a:pt x="571" y="211"/>
                  </a:lnTo>
                  <a:lnTo>
                    <a:pt x="599" y="243"/>
                  </a:lnTo>
                  <a:lnTo>
                    <a:pt x="624" y="286"/>
                  </a:lnTo>
                  <a:lnTo>
                    <a:pt x="645" y="338"/>
                  </a:lnTo>
                  <a:lnTo>
                    <a:pt x="717" y="324"/>
                  </a:lnTo>
                  <a:lnTo>
                    <a:pt x="686" y="246"/>
                  </a:lnTo>
                  <a:lnTo>
                    <a:pt x="654" y="181"/>
                  </a:lnTo>
                  <a:lnTo>
                    <a:pt x="624" y="129"/>
                  </a:lnTo>
                  <a:lnTo>
                    <a:pt x="597" y="90"/>
                  </a:lnTo>
                  <a:lnTo>
                    <a:pt x="573" y="60"/>
                  </a:lnTo>
                  <a:lnTo>
                    <a:pt x="554" y="40"/>
                  </a:lnTo>
                  <a:lnTo>
                    <a:pt x="543" y="29"/>
                  </a:lnTo>
                  <a:lnTo>
                    <a:pt x="538" y="25"/>
                  </a:lnTo>
                  <a:close/>
                </a:path>
              </a:pathLst>
            </a:custGeom>
            <a:solidFill>
              <a:srgbClr val="597C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3" name="Freeform 45"/>
            <p:cNvSpPr>
              <a:spLocks/>
            </p:cNvSpPr>
            <p:nvPr/>
          </p:nvSpPr>
          <p:spPr bwMode="auto">
            <a:xfrm>
              <a:off x="7231083" y="-782637"/>
              <a:ext cx="225425" cy="157163"/>
            </a:xfrm>
            <a:custGeom>
              <a:avLst/>
              <a:gdLst/>
              <a:ahLst/>
              <a:cxnLst>
                <a:cxn ang="0">
                  <a:pos x="37" y="66"/>
                </a:cxn>
                <a:cxn ang="0">
                  <a:pos x="0" y="40"/>
                </a:cxn>
                <a:cxn ang="0">
                  <a:pos x="30" y="4"/>
                </a:cxn>
                <a:cxn ang="0">
                  <a:pos x="48" y="4"/>
                </a:cxn>
                <a:cxn ang="0">
                  <a:pos x="24" y="36"/>
                </a:cxn>
                <a:cxn ang="0">
                  <a:pos x="59" y="63"/>
                </a:cxn>
                <a:cxn ang="0">
                  <a:pos x="55" y="67"/>
                </a:cxn>
                <a:cxn ang="0">
                  <a:pos x="47" y="76"/>
                </a:cxn>
                <a:cxn ang="0">
                  <a:pos x="39" y="86"/>
                </a:cxn>
                <a:cxn ang="0">
                  <a:pos x="37" y="90"/>
                </a:cxn>
                <a:cxn ang="0">
                  <a:pos x="158" y="177"/>
                </a:cxn>
                <a:cxn ang="0">
                  <a:pos x="250" y="88"/>
                </a:cxn>
                <a:cxn ang="0">
                  <a:pos x="229" y="61"/>
                </a:cxn>
                <a:cxn ang="0">
                  <a:pos x="263" y="37"/>
                </a:cxn>
                <a:cxn ang="0">
                  <a:pos x="243" y="0"/>
                </a:cxn>
                <a:cxn ang="0">
                  <a:pos x="260" y="1"/>
                </a:cxn>
                <a:cxn ang="0">
                  <a:pos x="283" y="41"/>
                </a:cxn>
                <a:cxn ang="0">
                  <a:pos x="250" y="65"/>
                </a:cxn>
                <a:cxn ang="0">
                  <a:pos x="275" y="91"/>
                </a:cxn>
                <a:cxn ang="0">
                  <a:pos x="160" y="199"/>
                </a:cxn>
                <a:cxn ang="0">
                  <a:pos x="9" y="96"/>
                </a:cxn>
                <a:cxn ang="0">
                  <a:pos x="37" y="66"/>
                </a:cxn>
              </a:cxnLst>
              <a:rect l="0" t="0" r="r" b="b"/>
              <a:pathLst>
                <a:path w="283" h="199">
                  <a:moveTo>
                    <a:pt x="37" y="66"/>
                  </a:moveTo>
                  <a:lnTo>
                    <a:pt x="0" y="40"/>
                  </a:lnTo>
                  <a:lnTo>
                    <a:pt x="30" y="4"/>
                  </a:lnTo>
                  <a:lnTo>
                    <a:pt x="48" y="4"/>
                  </a:lnTo>
                  <a:lnTo>
                    <a:pt x="24" y="36"/>
                  </a:lnTo>
                  <a:lnTo>
                    <a:pt x="59" y="63"/>
                  </a:lnTo>
                  <a:lnTo>
                    <a:pt x="55" y="67"/>
                  </a:lnTo>
                  <a:lnTo>
                    <a:pt x="47" y="76"/>
                  </a:lnTo>
                  <a:lnTo>
                    <a:pt x="39" y="86"/>
                  </a:lnTo>
                  <a:lnTo>
                    <a:pt x="37" y="90"/>
                  </a:lnTo>
                  <a:lnTo>
                    <a:pt x="158" y="177"/>
                  </a:lnTo>
                  <a:lnTo>
                    <a:pt x="250" y="88"/>
                  </a:lnTo>
                  <a:lnTo>
                    <a:pt x="229" y="61"/>
                  </a:lnTo>
                  <a:lnTo>
                    <a:pt x="263" y="37"/>
                  </a:lnTo>
                  <a:lnTo>
                    <a:pt x="243" y="0"/>
                  </a:lnTo>
                  <a:lnTo>
                    <a:pt x="260" y="1"/>
                  </a:lnTo>
                  <a:lnTo>
                    <a:pt x="283" y="41"/>
                  </a:lnTo>
                  <a:lnTo>
                    <a:pt x="250" y="65"/>
                  </a:lnTo>
                  <a:lnTo>
                    <a:pt x="275" y="91"/>
                  </a:lnTo>
                  <a:lnTo>
                    <a:pt x="160" y="199"/>
                  </a:lnTo>
                  <a:lnTo>
                    <a:pt x="9" y="96"/>
                  </a:lnTo>
                  <a:lnTo>
                    <a:pt x="37" y="6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4" name="Freeform 46"/>
            <p:cNvSpPr>
              <a:spLocks/>
            </p:cNvSpPr>
            <p:nvPr/>
          </p:nvSpPr>
          <p:spPr bwMode="auto">
            <a:xfrm>
              <a:off x="7294583" y="-774700"/>
              <a:ext cx="103188" cy="119063"/>
            </a:xfrm>
            <a:custGeom>
              <a:avLst/>
              <a:gdLst/>
              <a:ahLst/>
              <a:cxnLst>
                <a:cxn ang="0">
                  <a:pos x="132" y="0"/>
                </a:cxn>
                <a:cxn ang="0">
                  <a:pos x="0" y="0"/>
                </a:cxn>
                <a:cxn ang="0">
                  <a:pos x="77" y="151"/>
                </a:cxn>
                <a:cxn ang="0">
                  <a:pos x="132" y="0"/>
                </a:cxn>
              </a:cxnLst>
              <a:rect l="0" t="0" r="r" b="b"/>
              <a:pathLst>
                <a:path w="132" h="151">
                  <a:moveTo>
                    <a:pt x="132" y="0"/>
                  </a:moveTo>
                  <a:lnTo>
                    <a:pt x="0" y="0"/>
                  </a:lnTo>
                  <a:lnTo>
                    <a:pt x="77" y="151"/>
                  </a:lnTo>
                  <a:lnTo>
                    <a:pt x="132"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5" name="Freeform 47"/>
            <p:cNvSpPr>
              <a:spLocks/>
            </p:cNvSpPr>
            <p:nvPr/>
          </p:nvSpPr>
          <p:spPr bwMode="auto">
            <a:xfrm>
              <a:off x="7323158" y="-784225"/>
              <a:ext cx="50800" cy="139700"/>
            </a:xfrm>
            <a:custGeom>
              <a:avLst/>
              <a:gdLst/>
              <a:ahLst/>
              <a:cxnLst>
                <a:cxn ang="0">
                  <a:pos x="38" y="178"/>
                </a:cxn>
                <a:cxn ang="0">
                  <a:pos x="0" y="103"/>
                </a:cxn>
                <a:cxn ang="0">
                  <a:pos x="22" y="38"/>
                </a:cxn>
                <a:cxn ang="0">
                  <a:pos x="18" y="35"/>
                </a:cxn>
                <a:cxn ang="0">
                  <a:pos x="15" y="31"/>
                </a:cxn>
                <a:cxn ang="0">
                  <a:pos x="14" y="27"/>
                </a:cxn>
                <a:cxn ang="0">
                  <a:pos x="13" y="21"/>
                </a:cxn>
                <a:cxn ang="0">
                  <a:pos x="14" y="13"/>
                </a:cxn>
                <a:cxn ang="0">
                  <a:pos x="18" y="6"/>
                </a:cxn>
                <a:cxn ang="0">
                  <a:pos x="25" y="1"/>
                </a:cxn>
                <a:cxn ang="0">
                  <a:pos x="33" y="0"/>
                </a:cxn>
                <a:cxn ang="0">
                  <a:pos x="42" y="1"/>
                </a:cxn>
                <a:cxn ang="0">
                  <a:pos x="48" y="6"/>
                </a:cxn>
                <a:cxn ang="0">
                  <a:pos x="53" y="13"/>
                </a:cxn>
                <a:cxn ang="0">
                  <a:pos x="54" y="21"/>
                </a:cxn>
                <a:cxn ang="0">
                  <a:pos x="53" y="27"/>
                </a:cxn>
                <a:cxn ang="0">
                  <a:pos x="51" y="31"/>
                </a:cxn>
                <a:cxn ang="0">
                  <a:pos x="48" y="36"/>
                </a:cxn>
                <a:cxn ang="0">
                  <a:pos x="44" y="39"/>
                </a:cxn>
                <a:cxn ang="0">
                  <a:pos x="63" y="101"/>
                </a:cxn>
                <a:cxn ang="0">
                  <a:pos x="38" y="178"/>
                </a:cxn>
              </a:cxnLst>
              <a:rect l="0" t="0" r="r" b="b"/>
              <a:pathLst>
                <a:path w="63" h="178">
                  <a:moveTo>
                    <a:pt x="38" y="178"/>
                  </a:moveTo>
                  <a:lnTo>
                    <a:pt x="0" y="103"/>
                  </a:lnTo>
                  <a:lnTo>
                    <a:pt x="22" y="38"/>
                  </a:lnTo>
                  <a:lnTo>
                    <a:pt x="18" y="35"/>
                  </a:lnTo>
                  <a:lnTo>
                    <a:pt x="15" y="31"/>
                  </a:lnTo>
                  <a:lnTo>
                    <a:pt x="14" y="27"/>
                  </a:lnTo>
                  <a:lnTo>
                    <a:pt x="13" y="21"/>
                  </a:lnTo>
                  <a:lnTo>
                    <a:pt x="14" y="13"/>
                  </a:lnTo>
                  <a:lnTo>
                    <a:pt x="18" y="6"/>
                  </a:lnTo>
                  <a:lnTo>
                    <a:pt x="25" y="1"/>
                  </a:lnTo>
                  <a:lnTo>
                    <a:pt x="33" y="0"/>
                  </a:lnTo>
                  <a:lnTo>
                    <a:pt x="42" y="1"/>
                  </a:lnTo>
                  <a:lnTo>
                    <a:pt x="48" y="6"/>
                  </a:lnTo>
                  <a:lnTo>
                    <a:pt x="53" y="13"/>
                  </a:lnTo>
                  <a:lnTo>
                    <a:pt x="54" y="21"/>
                  </a:lnTo>
                  <a:lnTo>
                    <a:pt x="53" y="27"/>
                  </a:lnTo>
                  <a:lnTo>
                    <a:pt x="51" y="31"/>
                  </a:lnTo>
                  <a:lnTo>
                    <a:pt x="48" y="36"/>
                  </a:lnTo>
                  <a:lnTo>
                    <a:pt x="44" y="39"/>
                  </a:lnTo>
                  <a:lnTo>
                    <a:pt x="63" y="101"/>
                  </a:lnTo>
                  <a:lnTo>
                    <a:pt x="38" y="1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6" name="Freeform 48"/>
            <p:cNvSpPr>
              <a:spLocks/>
            </p:cNvSpPr>
            <p:nvPr/>
          </p:nvSpPr>
          <p:spPr bwMode="auto">
            <a:xfrm>
              <a:off x="7345383" y="-598487"/>
              <a:ext cx="28575" cy="26988"/>
            </a:xfrm>
            <a:custGeom>
              <a:avLst/>
              <a:gdLst/>
              <a:ahLst/>
              <a:cxnLst>
                <a:cxn ang="0">
                  <a:pos x="17" y="36"/>
                </a:cxn>
                <a:cxn ang="0">
                  <a:pos x="24" y="35"/>
                </a:cxn>
                <a:cxn ang="0">
                  <a:pos x="30" y="30"/>
                </a:cxn>
                <a:cxn ang="0">
                  <a:pos x="33" y="24"/>
                </a:cxn>
                <a:cxn ang="0">
                  <a:pos x="34" y="17"/>
                </a:cxn>
                <a:cxn ang="0">
                  <a:pos x="33" y="10"/>
                </a:cxn>
                <a:cxn ang="0">
                  <a:pos x="30" y="5"/>
                </a:cxn>
                <a:cxn ang="0">
                  <a:pos x="24" y="1"/>
                </a:cxn>
                <a:cxn ang="0">
                  <a:pos x="17" y="0"/>
                </a:cxn>
                <a:cxn ang="0">
                  <a:pos x="10" y="1"/>
                </a:cxn>
                <a:cxn ang="0">
                  <a:pos x="6" y="5"/>
                </a:cxn>
                <a:cxn ang="0">
                  <a:pos x="1" y="10"/>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0"/>
                  </a:lnTo>
                  <a:lnTo>
                    <a:pt x="30" y="5"/>
                  </a:lnTo>
                  <a:lnTo>
                    <a:pt x="24" y="1"/>
                  </a:lnTo>
                  <a:lnTo>
                    <a:pt x="17" y="0"/>
                  </a:lnTo>
                  <a:lnTo>
                    <a:pt x="10" y="1"/>
                  </a:lnTo>
                  <a:lnTo>
                    <a:pt x="6" y="5"/>
                  </a:lnTo>
                  <a:lnTo>
                    <a:pt x="1" y="10"/>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7" name="Freeform 49"/>
            <p:cNvSpPr>
              <a:spLocks/>
            </p:cNvSpPr>
            <p:nvPr/>
          </p:nvSpPr>
          <p:spPr bwMode="auto">
            <a:xfrm>
              <a:off x="7345383" y="-544512"/>
              <a:ext cx="28575" cy="28575"/>
            </a:xfrm>
            <a:custGeom>
              <a:avLst/>
              <a:gdLst/>
              <a:ahLst/>
              <a:cxnLst>
                <a:cxn ang="0">
                  <a:pos x="17" y="36"/>
                </a:cxn>
                <a:cxn ang="0">
                  <a:pos x="24" y="35"/>
                </a:cxn>
                <a:cxn ang="0">
                  <a:pos x="30" y="30"/>
                </a:cxn>
                <a:cxn ang="0">
                  <a:pos x="33" y="24"/>
                </a:cxn>
                <a:cxn ang="0">
                  <a:pos x="34" y="17"/>
                </a:cxn>
                <a:cxn ang="0">
                  <a:pos x="33" y="11"/>
                </a:cxn>
                <a:cxn ang="0">
                  <a:pos x="30" y="5"/>
                </a:cxn>
                <a:cxn ang="0">
                  <a:pos x="24" y="1"/>
                </a:cxn>
                <a:cxn ang="0">
                  <a:pos x="17" y="0"/>
                </a:cxn>
                <a:cxn ang="0">
                  <a:pos x="10" y="1"/>
                </a:cxn>
                <a:cxn ang="0">
                  <a:pos x="6" y="5"/>
                </a:cxn>
                <a:cxn ang="0">
                  <a:pos x="1" y="11"/>
                </a:cxn>
                <a:cxn ang="0">
                  <a:pos x="0" y="17"/>
                </a:cxn>
                <a:cxn ang="0">
                  <a:pos x="1" y="24"/>
                </a:cxn>
                <a:cxn ang="0">
                  <a:pos x="6" y="30"/>
                </a:cxn>
                <a:cxn ang="0">
                  <a:pos x="10" y="35"/>
                </a:cxn>
                <a:cxn ang="0">
                  <a:pos x="17" y="36"/>
                </a:cxn>
              </a:cxnLst>
              <a:rect l="0" t="0" r="r" b="b"/>
              <a:pathLst>
                <a:path w="34" h="36">
                  <a:moveTo>
                    <a:pt x="17" y="36"/>
                  </a:moveTo>
                  <a:lnTo>
                    <a:pt x="24" y="35"/>
                  </a:lnTo>
                  <a:lnTo>
                    <a:pt x="30" y="30"/>
                  </a:lnTo>
                  <a:lnTo>
                    <a:pt x="33" y="24"/>
                  </a:lnTo>
                  <a:lnTo>
                    <a:pt x="34" y="17"/>
                  </a:lnTo>
                  <a:lnTo>
                    <a:pt x="33" y="11"/>
                  </a:lnTo>
                  <a:lnTo>
                    <a:pt x="30" y="5"/>
                  </a:lnTo>
                  <a:lnTo>
                    <a:pt x="24" y="1"/>
                  </a:lnTo>
                  <a:lnTo>
                    <a:pt x="17" y="0"/>
                  </a:lnTo>
                  <a:lnTo>
                    <a:pt x="10" y="1"/>
                  </a:lnTo>
                  <a:lnTo>
                    <a:pt x="6" y="5"/>
                  </a:lnTo>
                  <a:lnTo>
                    <a:pt x="1" y="11"/>
                  </a:lnTo>
                  <a:lnTo>
                    <a:pt x="0" y="17"/>
                  </a:lnTo>
                  <a:lnTo>
                    <a:pt x="1" y="24"/>
                  </a:lnTo>
                  <a:lnTo>
                    <a:pt x="6" y="30"/>
                  </a:lnTo>
                  <a:lnTo>
                    <a:pt x="10" y="35"/>
                  </a:lnTo>
                  <a:lnTo>
                    <a:pt x="17"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8" name="Freeform 50"/>
            <p:cNvSpPr>
              <a:spLocks/>
            </p:cNvSpPr>
            <p:nvPr/>
          </p:nvSpPr>
          <p:spPr bwMode="auto">
            <a:xfrm>
              <a:off x="7377133" y="-1058862"/>
              <a:ext cx="82550" cy="107950"/>
            </a:xfrm>
            <a:custGeom>
              <a:avLst/>
              <a:gdLst/>
              <a:ahLst/>
              <a:cxnLst>
                <a:cxn ang="0">
                  <a:pos x="77" y="117"/>
                </a:cxn>
                <a:cxn ang="0">
                  <a:pos x="39" y="31"/>
                </a:cxn>
                <a:cxn ang="0">
                  <a:pos x="42" y="0"/>
                </a:cxn>
                <a:cxn ang="0">
                  <a:pos x="104" y="136"/>
                </a:cxn>
                <a:cxn ang="0">
                  <a:pos x="0" y="127"/>
                </a:cxn>
                <a:cxn ang="0">
                  <a:pos x="2" y="110"/>
                </a:cxn>
                <a:cxn ang="0">
                  <a:pos x="77" y="117"/>
                </a:cxn>
              </a:cxnLst>
              <a:rect l="0" t="0" r="r" b="b"/>
              <a:pathLst>
                <a:path w="104" h="136">
                  <a:moveTo>
                    <a:pt x="77" y="117"/>
                  </a:moveTo>
                  <a:lnTo>
                    <a:pt x="39" y="31"/>
                  </a:lnTo>
                  <a:lnTo>
                    <a:pt x="42" y="0"/>
                  </a:lnTo>
                  <a:lnTo>
                    <a:pt x="104" y="136"/>
                  </a:lnTo>
                  <a:lnTo>
                    <a:pt x="0" y="127"/>
                  </a:lnTo>
                  <a:lnTo>
                    <a:pt x="2" y="110"/>
                  </a:lnTo>
                  <a:lnTo>
                    <a:pt x="77" y="1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 name="Freeform 51"/>
            <p:cNvSpPr>
              <a:spLocks/>
            </p:cNvSpPr>
            <p:nvPr/>
          </p:nvSpPr>
          <p:spPr bwMode="auto">
            <a:xfrm>
              <a:off x="7445395" y="-1055687"/>
              <a:ext cx="28575" cy="44450"/>
            </a:xfrm>
            <a:custGeom>
              <a:avLst/>
              <a:gdLst/>
              <a:ahLst/>
              <a:cxnLst>
                <a:cxn ang="0">
                  <a:pos x="7" y="55"/>
                </a:cxn>
                <a:cxn ang="0">
                  <a:pos x="3" y="51"/>
                </a:cxn>
                <a:cxn ang="0">
                  <a:pos x="0" y="42"/>
                </a:cxn>
                <a:cxn ang="0">
                  <a:pos x="0" y="33"/>
                </a:cxn>
                <a:cxn ang="0">
                  <a:pos x="3" y="22"/>
                </a:cxn>
                <a:cxn ang="0">
                  <a:pos x="8" y="11"/>
                </a:cxn>
                <a:cxn ang="0">
                  <a:pos x="14" y="3"/>
                </a:cxn>
                <a:cxn ang="0">
                  <a:pos x="22" y="0"/>
                </a:cxn>
                <a:cxn ang="0">
                  <a:pos x="29" y="0"/>
                </a:cxn>
                <a:cxn ang="0">
                  <a:pos x="34" y="4"/>
                </a:cxn>
                <a:cxn ang="0">
                  <a:pos x="37" y="13"/>
                </a:cxn>
                <a:cxn ang="0">
                  <a:pos x="36" y="22"/>
                </a:cxn>
                <a:cxn ang="0">
                  <a:pos x="34" y="33"/>
                </a:cxn>
                <a:cxn ang="0">
                  <a:pos x="28" y="44"/>
                </a:cxn>
                <a:cxn ang="0">
                  <a:pos x="22" y="51"/>
                </a:cxn>
                <a:cxn ang="0">
                  <a:pos x="14" y="55"/>
                </a:cxn>
                <a:cxn ang="0">
                  <a:pos x="7" y="55"/>
                </a:cxn>
              </a:cxnLst>
              <a:rect l="0" t="0" r="r" b="b"/>
              <a:pathLst>
                <a:path w="37" h="55">
                  <a:moveTo>
                    <a:pt x="7" y="55"/>
                  </a:moveTo>
                  <a:lnTo>
                    <a:pt x="3" y="51"/>
                  </a:lnTo>
                  <a:lnTo>
                    <a:pt x="0" y="42"/>
                  </a:lnTo>
                  <a:lnTo>
                    <a:pt x="0" y="33"/>
                  </a:lnTo>
                  <a:lnTo>
                    <a:pt x="3" y="22"/>
                  </a:lnTo>
                  <a:lnTo>
                    <a:pt x="8" y="11"/>
                  </a:lnTo>
                  <a:lnTo>
                    <a:pt x="14" y="3"/>
                  </a:lnTo>
                  <a:lnTo>
                    <a:pt x="22" y="0"/>
                  </a:lnTo>
                  <a:lnTo>
                    <a:pt x="29" y="0"/>
                  </a:lnTo>
                  <a:lnTo>
                    <a:pt x="34" y="4"/>
                  </a:lnTo>
                  <a:lnTo>
                    <a:pt x="37" y="13"/>
                  </a:lnTo>
                  <a:lnTo>
                    <a:pt x="36" y="22"/>
                  </a:lnTo>
                  <a:lnTo>
                    <a:pt x="34" y="33"/>
                  </a:lnTo>
                  <a:lnTo>
                    <a:pt x="28" y="44"/>
                  </a:lnTo>
                  <a:lnTo>
                    <a:pt x="22" y="51"/>
                  </a:lnTo>
                  <a:lnTo>
                    <a:pt x="14" y="55"/>
                  </a:lnTo>
                  <a:lnTo>
                    <a:pt x="7" y="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0" name="Freeform 52"/>
            <p:cNvSpPr>
              <a:spLocks/>
            </p:cNvSpPr>
            <p:nvPr/>
          </p:nvSpPr>
          <p:spPr bwMode="auto">
            <a:xfrm>
              <a:off x="7356495" y="-1071562"/>
              <a:ext cx="30163" cy="47625"/>
            </a:xfrm>
            <a:custGeom>
              <a:avLst/>
              <a:gdLst/>
              <a:ahLst/>
              <a:cxnLst>
                <a:cxn ang="0">
                  <a:pos x="8" y="60"/>
                </a:cxn>
                <a:cxn ang="0">
                  <a:pos x="2" y="55"/>
                </a:cxn>
                <a:cxn ang="0">
                  <a:pos x="0" y="47"/>
                </a:cxn>
                <a:cxn ang="0">
                  <a:pos x="0" y="36"/>
                </a:cxn>
                <a:cxn ang="0">
                  <a:pos x="2" y="24"/>
                </a:cxn>
                <a:cxn ang="0">
                  <a:pos x="8" y="13"/>
                </a:cxn>
                <a:cxn ang="0">
                  <a:pos x="16" y="5"/>
                </a:cxn>
                <a:cxn ang="0">
                  <a:pos x="23" y="0"/>
                </a:cxn>
                <a:cxn ang="0">
                  <a:pos x="29" y="0"/>
                </a:cxn>
                <a:cxn ang="0">
                  <a:pos x="35" y="5"/>
                </a:cxn>
                <a:cxn ang="0">
                  <a:pos x="38" y="13"/>
                </a:cxn>
                <a:cxn ang="0">
                  <a:pos x="38" y="24"/>
                </a:cxn>
                <a:cxn ang="0">
                  <a:pos x="35" y="36"/>
                </a:cxn>
                <a:cxn ang="0">
                  <a:pos x="29" y="47"/>
                </a:cxn>
                <a:cxn ang="0">
                  <a:pos x="23" y="55"/>
                </a:cxn>
                <a:cxn ang="0">
                  <a:pos x="14" y="60"/>
                </a:cxn>
                <a:cxn ang="0">
                  <a:pos x="8" y="60"/>
                </a:cxn>
              </a:cxnLst>
              <a:rect l="0" t="0" r="r" b="b"/>
              <a:pathLst>
                <a:path w="38" h="60">
                  <a:moveTo>
                    <a:pt x="8" y="60"/>
                  </a:moveTo>
                  <a:lnTo>
                    <a:pt x="2" y="55"/>
                  </a:lnTo>
                  <a:lnTo>
                    <a:pt x="0" y="47"/>
                  </a:lnTo>
                  <a:lnTo>
                    <a:pt x="0" y="36"/>
                  </a:lnTo>
                  <a:lnTo>
                    <a:pt x="2" y="24"/>
                  </a:lnTo>
                  <a:lnTo>
                    <a:pt x="8" y="13"/>
                  </a:lnTo>
                  <a:lnTo>
                    <a:pt x="16" y="5"/>
                  </a:lnTo>
                  <a:lnTo>
                    <a:pt x="23" y="0"/>
                  </a:lnTo>
                  <a:lnTo>
                    <a:pt x="29" y="0"/>
                  </a:lnTo>
                  <a:lnTo>
                    <a:pt x="35" y="5"/>
                  </a:lnTo>
                  <a:lnTo>
                    <a:pt x="38" y="13"/>
                  </a:lnTo>
                  <a:lnTo>
                    <a:pt x="38" y="24"/>
                  </a:lnTo>
                  <a:lnTo>
                    <a:pt x="35" y="36"/>
                  </a:lnTo>
                  <a:lnTo>
                    <a:pt x="29" y="47"/>
                  </a:lnTo>
                  <a:lnTo>
                    <a:pt x="23" y="55"/>
                  </a:lnTo>
                  <a:lnTo>
                    <a:pt x="14" y="60"/>
                  </a:lnTo>
                  <a:lnTo>
                    <a:pt x="8"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29" name="グループ化 160"/>
          <p:cNvGrpSpPr/>
          <p:nvPr/>
        </p:nvGrpSpPr>
        <p:grpSpPr>
          <a:xfrm>
            <a:off x="7632506" y="5355283"/>
            <a:ext cx="428625" cy="720725"/>
            <a:chOff x="8108970" y="-1198562"/>
            <a:chExt cx="473075" cy="779462"/>
          </a:xfrm>
        </p:grpSpPr>
        <p:sp>
          <p:nvSpPr>
            <p:cNvPr id="162" name="Freeform 10"/>
            <p:cNvSpPr>
              <a:spLocks/>
            </p:cNvSpPr>
            <p:nvPr/>
          </p:nvSpPr>
          <p:spPr bwMode="auto">
            <a:xfrm>
              <a:off x="8234383" y="-892175"/>
              <a:ext cx="190500" cy="169863"/>
            </a:xfrm>
            <a:custGeom>
              <a:avLst/>
              <a:gdLst/>
              <a:ahLst/>
              <a:cxnLst>
                <a:cxn ang="0">
                  <a:pos x="241" y="214"/>
                </a:cxn>
                <a:cxn ang="0">
                  <a:pos x="241" y="0"/>
                </a:cxn>
                <a:cxn ang="0">
                  <a:pos x="0" y="50"/>
                </a:cxn>
                <a:cxn ang="0">
                  <a:pos x="0" y="214"/>
                </a:cxn>
                <a:cxn ang="0">
                  <a:pos x="241" y="214"/>
                </a:cxn>
              </a:cxnLst>
              <a:rect l="0" t="0" r="r" b="b"/>
              <a:pathLst>
                <a:path w="241" h="214">
                  <a:moveTo>
                    <a:pt x="241" y="214"/>
                  </a:moveTo>
                  <a:lnTo>
                    <a:pt x="241" y="0"/>
                  </a:lnTo>
                  <a:lnTo>
                    <a:pt x="0" y="50"/>
                  </a:lnTo>
                  <a:lnTo>
                    <a:pt x="0" y="214"/>
                  </a:lnTo>
                  <a:lnTo>
                    <a:pt x="241"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3" name="Freeform 11"/>
            <p:cNvSpPr>
              <a:spLocks/>
            </p:cNvSpPr>
            <p:nvPr/>
          </p:nvSpPr>
          <p:spPr bwMode="auto">
            <a:xfrm>
              <a:off x="8258195" y="-847725"/>
              <a:ext cx="138113" cy="20478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4" name="Freeform 12"/>
            <p:cNvSpPr>
              <a:spLocks/>
            </p:cNvSpPr>
            <p:nvPr/>
          </p:nvSpPr>
          <p:spPr bwMode="auto">
            <a:xfrm>
              <a:off x="8108970" y="-793750"/>
              <a:ext cx="473075" cy="374650"/>
            </a:xfrm>
            <a:custGeom>
              <a:avLst/>
              <a:gdLst/>
              <a:ahLst/>
              <a:cxnLst>
                <a:cxn ang="0">
                  <a:pos x="134" y="1"/>
                </a:cxn>
                <a:cxn ang="0">
                  <a:pos x="128" y="1"/>
                </a:cxn>
                <a:cxn ang="0">
                  <a:pos x="121" y="2"/>
                </a:cxn>
                <a:cxn ang="0">
                  <a:pos x="112" y="3"/>
                </a:cxn>
                <a:cxn ang="0">
                  <a:pos x="102" y="8"/>
                </a:cxn>
                <a:cxn ang="0">
                  <a:pos x="89" y="12"/>
                </a:cxn>
                <a:cxn ang="0">
                  <a:pos x="76" y="20"/>
                </a:cxn>
                <a:cxn ang="0">
                  <a:pos x="62" y="28"/>
                </a:cxn>
                <a:cxn ang="0">
                  <a:pos x="47" y="40"/>
                </a:cxn>
                <a:cxn ang="0">
                  <a:pos x="29" y="69"/>
                </a:cxn>
                <a:cxn ang="0">
                  <a:pos x="16" y="118"/>
                </a:cxn>
                <a:cxn ang="0">
                  <a:pos x="7" y="179"/>
                </a:cxn>
                <a:cxn ang="0">
                  <a:pos x="2" y="247"/>
                </a:cxn>
                <a:cxn ang="0">
                  <a:pos x="0" y="312"/>
                </a:cxn>
                <a:cxn ang="0">
                  <a:pos x="0" y="368"/>
                </a:cxn>
                <a:cxn ang="0">
                  <a:pos x="1" y="406"/>
                </a:cxn>
                <a:cxn ang="0">
                  <a:pos x="1" y="421"/>
                </a:cxn>
                <a:cxn ang="0">
                  <a:pos x="527" y="472"/>
                </a:cxn>
                <a:cxn ang="0">
                  <a:pos x="514" y="340"/>
                </a:cxn>
                <a:cxn ang="0">
                  <a:pos x="517" y="337"/>
                </a:cxn>
                <a:cxn ang="0">
                  <a:pos x="521" y="334"/>
                </a:cxn>
                <a:cxn ang="0">
                  <a:pos x="526" y="330"/>
                </a:cxn>
                <a:cxn ang="0">
                  <a:pos x="530" y="327"/>
                </a:cxn>
                <a:cxn ang="0">
                  <a:pos x="536" y="323"/>
                </a:cxn>
                <a:cxn ang="0">
                  <a:pos x="542" y="319"/>
                </a:cxn>
                <a:cxn ang="0">
                  <a:pos x="548" y="315"/>
                </a:cxn>
                <a:cxn ang="0">
                  <a:pos x="553" y="311"/>
                </a:cxn>
                <a:cxn ang="0">
                  <a:pos x="565" y="300"/>
                </a:cxn>
                <a:cxn ang="0">
                  <a:pos x="577" y="290"/>
                </a:cxn>
                <a:cxn ang="0">
                  <a:pos x="585" y="278"/>
                </a:cxn>
                <a:cxn ang="0">
                  <a:pos x="591" y="266"/>
                </a:cxn>
                <a:cxn ang="0">
                  <a:pos x="596" y="252"/>
                </a:cxn>
                <a:cxn ang="0">
                  <a:pos x="597" y="237"/>
                </a:cxn>
                <a:cxn ang="0">
                  <a:pos x="596" y="220"/>
                </a:cxn>
                <a:cxn ang="0">
                  <a:pos x="591" y="199"/>
                </a:cxn>
                <a:cxn ang="0">
                  <a:pos x="589" y="193"/>
                </a:cxn>
                <a:cxn ang="0">
                  <a:pos x="581" y="176"/>
                </a:cxn>
                <a:cxn ang="0">
                  <a:pos x="568" y="151"/>
                </a:cxn>
                <a:cxn ang="0">
                  <a:pos x="551" y="121"/>
                </a:cxn>
                <a:cxn ang="0">
                  <a:pos x="530" y="89"/>
                </a:cxn>
                <a:cxn ang="0">
                  <a:pos x="504" y="58"/>
                </a:cxn>
                <a:cxn ang="0">
                  <a:pos x="475" y="32"/>
                </a:cxn>
                <a:cxn ang="0">
                  <a:pos x="442" y="12"/>
                </a:cxn>
                <a:cxn ang="0">
                  <a:pos x="436" y="10"/>
                </a:cxn>
                <a:cxn ang="0">
                  <a:pos x="428" y="8"/>
                </a:cxn>
                <a:cxn ang="0">
                  <a:pos x="419" y="5"/>
                </a:cxn>
                <a:cxn ang="0">
                  <a:pos x="408" y="3"/>
                </a:cxn>
                <a:cxn ang="0">
                  <a:pos x="397" y="2"/>
                </a:cxn>
                <a:cxn ang="0">
                  <a:pos x="385" y="1"/>
                </a:cxn>
                <a:cxn ang="0">
                  <a:pos x="374" y="0"/>
                </a:cxn>
                <a:cxn ang="0">
                  <a:pos x="363" y="0"/>
                </a:cxn>
                <a:cxn ang="0">
                  <a:pos x="262" y="123"/>
                </a:cxn>
                <a:cxn ang="0">
                  <a:pos x="186" y="1"/>
                </a:cxn>
                <a:cxn ang="0">
                  <a:pos x="134" y="1"/>
                </a:cxn>
              </a:cxnLst>
              <a:rect l="0" t="0" r="r" b="b"/>
              <a:pathLst>
                <a:path w="597" h="472">
                  <a:moveTo>
                    <a:pt x="134" y="1"/>
                  </a:moveTo>
                  <a:lnTo>
                    <a:pt x="128" y="1"/>
                  </a:lnTo>
                  <a:lnTo>
                    <a:pt x="121" y="2"/>
                  </a:lnTo>
                  <a:lnTo>
                    <a:pt x="112" y="3"/>
                  </a:lnTo>
                  <a:lnTo>
                    <a:pt x="102" y="8"/>
                  </a:lnTo>
                  <a:lnTo>
                    <a:pt x="89" y="12"/>
                  </a:lnTo>
                  <a:lnTo>
                    <a:pt x="76" y="20"/>
                  </a:lnTo>
                  <a:lnTo>
                    <a:pt x="62" y="28"/>
                  </a:lnTo>
                  <a:lnTo>
                    <a:pt x="47" y="40"/>
                  </a:lnTo>
                  <a:lnTo>
                    <a:pt x="29" y="69"/>
                  </a:lnTo>
                  <a:lnTo>
                    <a:pt x="16" y="118"/>
                  </a:lnTo>
                  <a:lnTo>
                    <a:pt x="7" y="179"/>
                  </a:lnTo>
                  <a:lnTo>
                    <a:pt x="2" y="247"/>
                  </a:lnTo>
                  <a:lnTo>
                    <a:pt x="0" y="312"/>
                  </a:lnTo>
                  <a:lnTo>
                    <a:pt x="0" y="368"/>
                  </a:lnTo>
                  <a:lnTo>
                    <a:pt x="1" y="406"/>
                  </a:lnTo>
                  <a:lnTo>
                    <a:pt x="1" y="421"/>
                  </a:lnTo>
                  <a:lnTo>
                    <a:pt x="527" y="472"/>
                  </a:lnTo>
                  <a:lnTo>
                    <a:pt x="514" y="340"/>
                  </a:lnTo>
                  <a:lnTo>
                    <a:pt x="517" y="337"/>
                  </a:lnTo>
                  <a:lnTo>
                    <a:pt x="521" y="334"/>
                  </a:lnTo>
                  <a:lnTo>
                    <a:pt x="526" y="330"/>
                  </a:lnTo>
                  <a:lnTo>
                    <a:pt x="530" y="327"/>
                  </a:lnTo>
                  <a:lnTo>
                    <a:pt x="536" y="323"/>
                  </a:lnTo>
                  <a:lnTo>
                    <a:pt x="542" y="319"/>
                  </a:lnTo>
                  <a:lnTo>
                    <a:pt x="548" y="315"/>
                  </a:lnTo>
                  <a:lnTo>
                    <a:pt x="553" y="311"/>
                  </a:lnTo>
                  <a:lnTo>
                    <a:pt x="565" y="300"/>
                  </a:lnTo>
                  <a:lnTo>
                    <a:pt x="577" y="290"/>
                  </a:lnTo>
                  <a:lnTo>
                    <a:pt x="585" y="278"/>
                  </a:lnTo>
                  <a:lnTo>
                    <a:pt x="591" y="266"/>
                  </a:lnTo>
                  <a:lnTo>
                    <a:pt x="596" y="252"/>
                  </a:lnTo>
                  <a:lnTo>
                    <a:pt x="597" y="237"/>
                  </a:lnTo>
                  <a:lnTo>
                    <a:pt x="596" y="220"/>
                  </a:lnTo>
                  <a:lnTo>
                    <a:pt x="591" y="199"/>
                  </a:lnTo>
                  <a:lnTo>
                    <a:pt x="589" y="193"/>
                  </a:lnTo>
                  <a:lnTo>
                    <a:pt x="581" y="176"/>
                  </a:lnTo>
                  <a:lnTo>
                    <a:pt x="568" y="151"/>
                  </a:lnTo>
                  <a:lnTo>
                    <a:pt x="551" y="121"/>
                  </a:lnTo>
                  <a:lnTo>
                    <a:pt x="530" y="89"/>
                  </a:lnTo>
                  <a:lnTo>
                    <a:pt x="504" y="58"/>
                  </a:lnTo>
                  <a:lnTo>
                    <a:pt x="475" y="32"/>
                  </a:lnTo>
                  <a:lnTo>
                    <a:pt x="442" y="12"/>
                  </a:lnTo>
                  <a:lnTo>
                    <a:pt x="436" y="10"/>
                  </a:lnTo>
                  <a:lnTo>
                    <a:pt x="428" y="8"/>
                  </a:lnTo>
                  <a:lnTo>
                    <a:pt x="419" y="5"/>
                  </a:lnTo>
                  <a:lnTo>
                    <a:pt x="408" y="3"/>
                  </a:lnTo>
                  <a:lnTo>
                    <a:pt x="397" y="2"/>
                  </a:lnTo>
                  <a:lnTo>
                    <a:pt x="385" y="1"/>
                  </a:lnTo>
                  <a:lnTo>
                    <a:pt x="374" y="0"/>
                  </a:lnTo>
                  <a:lnTo>
                    <a:pt x="363" y="0"/>
                  </a:lnTo>
                  <a:lnTo>
                    <a:pt x="262" y="123"/>
                  </a:lnTo>
                  <a:lnTo>
                    <a:pt x="186" y="1"/>
                  </a:lnTo>
                  <a:lnTo>
                    <a:pt x="13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5" name="Freeform 13"/>
            <p:cNvSpPr>
              <a:spLocks/>
            </p:cNvSpPr>
            <p:nvPr/>
          </p:nvSpPr>
          <p:spPr bwMode="auto">
            <a:xfrm>
              <a:off x="8128020" y="-777875"/>
              <a:ext cx="430213" cy="355600"/>
            </a:xfrm>
            <a:custGeom>
              <a:avLst/>
              <a:gdLst/>
              <a:ahLst/>
              <a:cxnLst>
                <a:cxn ang="0">
                  <a:pos x="3" y="391"/>
                </a:cxn>
                <a:cxn ang="0">
                  <a:pos x="0" y="281"/>
                </a:cxn>
                <a:cxn ang="0">
                  <a:pos x="1" y="197"/>
                </a:cxn>
                <a:cxn ang="0">
                  <a:pos x="6" y="136"/>
                </a:cxn>
                <a:cxn ang="0">
                  <a:pos x="12" y="93"/>
                </a:cxn>
                <a:cxn ang="0">
                  <a:pos x="19" y="67"/>
                </a:cxn>
                <a:cxn ang="0">
                  <a:pos x="26" y="52"/>
                </a:cxn>
                <a:cxn ang="0">
                  <a:pos x="29" y="45"/>
                </a:cxn>
                <a:cxn ang="0">
                  <a:pos x="31" y="44"/>
                </a:cxn>
                <a:cxn ang="0">
                  <a:pos x="37" y="37"/>
                </a:cxn>
                <a:cxn ang="0">
                  <a:pos x="44" y="31"/>
                </a:cxn>
                <a:cxn ang="0">
                  <a:pos x="52" y="25"/>
                </a:cxn>
                <a:cxn ang="0">
                  <a:pos x="60" y="20"/>
                </a:cxn>
                <a:cxn ang="0">
                  <a:pos x="68" y="15"/>
                </a:cxn>
                <a:cxn ang="0">
                  <a:pos x="78" y="10"/>
                </a:cxn>
                <a:cxn ang="0">
                  <a:pos x="87" y="7"/>
                </a:cxn>
                <a:cxn ang="0">
                  <a:pos x="96" y="4"/>
                </a:cxn>
                <a:cxn ang="0">
                  <a:pos x="152" y="0"/>
                </a:cxn>
                <a:cxn ang="0">
                  <a:pos x="235" y="135"/>
                </a:cxn>
                <a:cxn ang="0">
                  <a:pos x="347" y="0"/>
                </a:cxn>
                <a:cxn ang="0">
                  <a:pos x="388" y="0"/>
                </a:cxn>
                <a:cxn ang="0">
                  <a:pos x="411" y="7"/>
                </a:cxn>
                <a:cxn ang="0">
                  <a:pos x="435" y="24"/>
                </a:cxn>
                <a:cxn ang="0">
                  <a:pos x="459" y="49"/>
                </a:cxn>
                <a:cxn ang="0">
                  <a:pos x="482" y="75"/>
                </a:cxn>
                <a:cxn ang="0">
                  <a:pos x="501" y="103"/>
                </a:cxn>
                <a:cxn ang="0">
                  <a:pos x="517" y="127"/>
                </a:cxn>
                <a:cxn ang="0">
                  <a:pos x="527" y="143"/>
                </a:cxn>
                <a:cxn ang="0">
                  <a:pos x="531" y="150"/>
                </a:cxn>
                <a:cxn ang="0">
                  <a:pos x="534" y="157"/>
                </a:cxn>
                <a:cxn ang="0">
                  <a:pos x="541" y="175"/>
                </a:cxn>
                <a:cxn ang="0">
                  <a:pos x="543" y="200"/>
                </a:cxn>
                <a:cxn ang="0">
                  <a:pos x="536" y="225"/>
                </a:cxn>
                <a:cxn ang="0">
                  <a:pos x="526" y="241"/>
                </a:cxn>
                <a:cxn ang="0">
                  <a:pos x="513" y="257"/>
                </a:cxn>
                <a:cxn ang="0">
                  <a:pos x="501" y="271"/>
                </a:cxn>
                <a:cxn ang="0">
                  <a:pos x="488" y="284"/>
                </a:cxn>
                <a:cxn ang="0">
                  <a:pos x="476" y="294"/>
                </a:cxn>
                <a:cxn ang="0">
                  <a:pos x="467" y="301"/>
                </a:cxn>
                <a:cxn ang="0">
                  <a:pos x="461" y="307"/>
                </a:cxn>
                <a:cxn ang="0">
                  <a:pos x="459" y="308"/>
                </a:cxn>
                <a:cxn ang="0">
                  <a:pos x="476" y="450"/>
                </a:cxn>
                <a:cxn ang="0">
                  <a:pos x="3" y="391"/>
                </a:cxn>
              </a:cxnLst>
              <a:rect l="0" t="0" r="r" b="b"/>
              <a:pathLst>
                <a:path w="543" h="450">
                  <a:moveTo>
                    <a:pt x="3" y="391"/>
                  </a:moveTo>
                  <a:lnTo>
                    <a:pt x="0" y="281"/>
                  </a:lnTo>
                  <a:lnTo>
                    <a:pt x="1" y="197"/>
                  </a:lnTo>
                  <a:lnTo>
                    <a:pt x="6" y="136"/>
                  </a:lnTo>
                  <a:lnTo>
                    <a:pt x="12" y="93"/>
                  </a:lnTo>
                  <a:lnTo>
                    <a:pt x="19" y="67"/>
                  </a:lnTo>
                  <a:lnTo>
                    <a:pt x="26" y="52"/>
                  </a:lnTo>
                  <a:lnTo>
                    <a:pt x="29" y="45"/>
                  </a:lnTo>
                  <a:lnTo>
                    <a:pt x="31" y="44"/>
                  </a:lnTo>
                  <a:lnTo>
                    <a:pt x="37" y="37"/>
                  </a:lnTo>
                  <a:lnTo>
                    <a:pt x="44" y="31"/>
                  </a:lnTo>
                  <a:lnTo>
                    <a:pt x="52" y="25"/>
                  </a:lnTo>
                  <a:lnTo>
                    <a:pt x="60" y="20"/>
                  </a:lnTo>
                  <a:lnTo>
                    <a:pt x="68" y="15"/>
                  </a:lnTo>
                  <a:lnTo>
                    <a:pt x="78" y="10"/>
                  </a:lnTo>
                  <a:lnTo>
                    <a:pt x="87" y="7"/>
                  </a:lnTo>
                  <a:lnTo>
                    <a:pt x="96" y="4"/>
                  </a:lnTo>
                  <a:lnTo>
                    <a:pt x="152" y="0"/>
                  </a:lnTo>
                  <a:lnTo>
                    <a:pt x="235" y="135"/>
                  </a:lnTo>
                  <a:lnTo>
                    <a:pt x="347" y="0"/>
                  </a:lnTo>
                  <a:lnTo>
                    <a:pt x="388" y="0"/>
                  </a:lnTo>
                  <a:lnTo>
                    <a:pt x="411" y="7"/>
                  </a:lnTo>
                  <a:lnTo>
                    <a:pt x="435" y="24"/>
                  </a:lnTo>
                  <a:lnTo>
                    <a:pt x="459" y="49"/>
                  </a:lnTo>
                  <a:lnTo>
                    <a:pt x="482" y="75"/>
                  </a:lnTo>
                  <a:lnTo>
                    <a:pt x="501" y="103"/>
                  </a:lnTo>
                  <a:lnTo>
                    <a:pt x="517" y="127"/>
                  </a:lnTo>
                  <a:lnTo>
                    <a:pt x="527" y="143"/>
                  </a:lnTo>
                  <a:lnTo>
                    <a:pt x="531" y="150"/>
                  </a:lnTo>
                  <a:lnTo>
                    <a:pt x="534" y="157"/>
                  </a:lnTo>
                  <a:lnTo>
                    <a:pt x="541" y="175"/>
                  </a:lnTo>
                  <a:lnTo>
                    <a:pt x="543" y="200"/>
                  </a:lnTo>
                  <a:lnTo>
                    <a:pt x="536" y="225"/>
                  </a:lnTo>
                  <a:lnTo>
                    <a:pt x="526" y="241"/>
                  </a:lnTo>
                  <a:lnTo>
                    <a:pt x="513" y="257"/>
                  </a:lnTo>
                  <a:lnTo>
                    <a:pt x="501" y="271"/>
                  </a:lnTo>
                  <a:lnTo>
                    <a:pt x="488" y="284"/>
                  </a:lnTo>
                  <a:lnTo>
                    <a:pt x="476" y="294"/>
                  </a:lnTo>
                  <a:lnTo>
                    <a:pt x="467" y="301"/>
                  </a:lnTo>
                  <a:lnTo>
                    <a:pt x="461" y="307"/>
                  </a:lnTo>
                  <a:lnTo>
                    <a:pt x="459" y="308"/>
                  </a:lnTo>
                  <a:lnTo>
                    <a:pt x="476" y="450"/>
                  </a:lnTo>
                  <a:lnTo>
                    <a:pt x="3" y="391"/>
                  </a:lnTo>
                  <a:close/>
                </a:path>
              </a:pathLst>
            </a:custGeom>
            <a:solidFill>
              <a:srgbClr val="00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66" name="Freeform 14"/>
            <p:cNvSpPr>
              <a:spLocks/>
            </p:cNvSpPr>
            <p:nvPr/>
          </p:nvSpPr>
          <p:spPr bwMode="auto">
            <a:xfrm>
              <a:off x="8223270" y="-619125"/>
              <a:ext cx="314325" cy="141288"/>
            </a:xfrm>
            <a:custGeom>
              <a:avLst/>
              <a:gdLst/>
              <a:ahLst/>
              <a:cxnLst>
                <a:cxn ang="0">
                  <a:pos x="151" y="175"/>
                </a:cxn>
                <a:cxn ang="0">
                  <a:pos x="160" y="176"/>
                </a:cxn>
                <a:cxn ang="0">
                  <a:pos x="173" y="175"/>
                </a:cxn>
                <a:cxn ang="0">
                  <a:pos x="188" y="173"/>
                </a:cxn>
                <a:cxn ang="0">
                  <a:pos x="204" y="170"/>
                </a:cxn>
                <a:cxn ang="0">
                  <a:pos x="222" y="166"/>
                </a:cxn>
                <a:cxn ang="0">
                  <a:pos x="240" y="161"/>
                </a:cxn>
                <a:cxn ang="0">
                  <a:pos x="260" y="155"/>
                </a:cxn>
                <a:cxn ang="0">
                  <a:pos x="279" y="149"/>
                </a:cxn>
                <a:cxn ang="0">
                  <a:pos x="299" y="142"/>
                </a:cxn>
                <a:cxn ang="0">
                  <a:pos x="317" y="135"/>
                </a:cxn>
                <a:cxn ang="0">
                  <a:pos x="336" y="127"/>
                </a:cxn>
                <a:cxn ang="0">
                  <a:pos x="353" y="119"/>
                </a:cxn>
                <a:cxn ang="0">
                  <a:pos x="367" y="112"/>
                </a:cxn>
                <a:cxn ang="0">
                  <a:pos x="381" y="104"/>
                </a:cxn>
                <a:cxn ang="0">
                  <a:pos x="391" y="95"/>
                </a:cxn>
                <a:cxn ang="0">
                  <a:pos x="398" y="87"/>
                </a:cxn>
                <a:cxn ang="0">
                  <a:pos x="324" y="0"/>
                </a:cxn>
                <a:cxn ang="0">
                  <a:pos x="321" y="8"/>
                </a:cxn>
                <a:cxn ang="0">
                  <a:pos x="317" y="14"/>
                </a:cxn>
                <a:cxn ang="0">
                  <a:pos x="313" y="19"/>
                </a:cxn>
                <a:cxn ang="0">
                  <a:pos x="308" y="24"/>
                </a:cxn>
                <a:cxn ang="0">
                  <a:pos x="302" y="27"/>
                </a:cxn>
                <a:cxn ang="0">
                  <a:pos x="298" y="31"/>
                </a:cxn>
                <a:cxn ang="0">
                  <a:pos x="291" y="34"/>
                </a:cxn>
                <a:cxn ang="0">
                  <a:pos x="284" y="38"/>
                </a:cxn>
                <a:cxn ang="0">
                  <a:pos x="271" y="45"/>
                </a:cxn>
                <a:cxn ang="0">
                  <a:pos x="255" y="52"/>
                </a:cxn>
                <a:cxn ang="0">
                  <a:pos x="235" y="59"/>
                </a:cxn>
                <a:cxn ang="0">
                  <a:pos x="216" y="64"/>
                </a:cxn>
                <a:cxn ang="0">
                  <a:pos x="194" y="70"/>
                </a:cxn>
                <a:cxn ang="0">
                  <a:pos x="173" y="74"/>
                </a:cxn>
                <a:cxn ang="0">
                  <a:pos x="152" y="76"/>
                </a:cxn>
                <a:cxn ang="0">
                  <a:pos x="134" y="77"/>
                </a:cxn>
                <a:cxn ang="0">
                  <a:pos x="125" y="62"/>
                </a:cxn>
                <a:cxn ang="0">
                  <a:pos x="115" y="49"/>
                </a:cxn>
                <a:cxn ang="0">
                  <a:pos x="109" y="38"/>
                </a:cxn>
                <a:cxn ang="0">
                  <a:pos x="102" y="29"/>
                </a:cxn>
                <a:cxn ang="0">
                  <a:pos x="94" y="23"/>
                </a:cxn>
                <a:cxn ang="0">
                  <a:pos x="87" y="18"/>
                </a:cxn>
                <a:cxn ang="0">
                  <a:pos x="79" y="17"/>
                </a:cxn>
                <a:cxn ang="0">
                  <a:pos x="69" y="19"/>
                </a:cxn>
                <a:cxn ang="0">
                  <a:pos x="64" y="30"/>
                </a:cxn>
                <a:cxn ang="0">
                  <a:pos x="64" y="48"/>
                </a:cxn>
                <a:cxn ang="0">
                  <a:pos x="66" y="67"/>
                </a:cxn>
                <a:cxn ang="0">
                  <a:pos x="67" y="75"/>
                </a:cxn>
                <a:cxn ang="0">
                  <a:pos x="0" y="66"/>
                </a:cxn>
                <a:cxn ang="0">
                  <a:pos x="20" y="172"/>
                </a:cxn>
                <a:cxn ang="0">
                  <a:pos x="34" y="173"/>
                </a:cxn>
                <a:cxn ang="0">
                  <a:pos x="53" y="174"/>
                </a:cxn>
                <a:cxn ang="0">
                  <a:pos x="74" y="174"/>
                </a:cxn>
                <a:cxn ang="0">
                  <a:pos x="97" y="175"/>
                </a:cxn>
                <a:cxn ang="0">
                  <a:pos x="118" y="175"/>
                </a:cxn>
                <a:cxn ang="0">
                  <a:pos x="135" y="175"/>
                </a:cxn>
                <a:cxn ang="0">
                  <a:pos x="147" y="175"/>
                </a:cxn>
                <a:cxn ang="0">
                  <a:pos x="151" y="175"/>
                </a:cxn>
              </a:cxnLst>
              <a:rect l="0" t="0" r="r" b="b"/>
              <a:pathLst>
                <a:path w="398" h="176">
                  <a:moveTo>
                    <a:pt x="151" y="175"/>
                  </a:moveTo>
                  <a:lnTo>
                    <a:pt x="160" y="176"/>
                  </a:lnTo>
                  <a:lnTo>
                    <a:pt x="173" y="175"/>
                  </a:lnTo>
                  <a:lnTo>
                    <a:pt x="188" y="173"/>
                  </a:lnTo>
                  <a:lnTo>
                    <a:pt x="204" y="170"/>
                  </a:lnTo>
                  <a:lnTo>
                    <a:pt x="222" y="166"/>
                  </a:lnTo>
                  <a:lnTo>
                    <a:pt x="240" y="161"/>
                  </a:lnTo>
                  <a:lnTo>
                    <a:pt x="260" y="155"/>
                  </a:lnTo>
                  <a:lnTo>
                    <a:pt x="279" y="149"/>
                  </a:lnTo>
                  <a:lnTo>
                    <a:pt x="299" y="142"/>
                  </a:lnTo>
                  <a:lnTo>
                    <a:pt x="317" y="135"/>
                  </a:lnTo>
                  <a:lnTo>
                    <a:pt x="336" y="127"/>
                  </a:lnTo>
                  <a:lnTo>
                    <a:pt x="353" y="119"/>
                  </a:lnTo>
                  <a:lnTo>
                    <a:pt x="367" y="112"/>
                  </a:lnTo>
                  <a:lnTo>
                    <a:pt x="381" y="104"/>
                  </a:lnTo>
                  <a:lnTo>
                    <a:pt x="391" y="95"/>
                  </a:lnTo>
                  <a:lnTo>
                    <a:pt x="398" y="87"/>
                  </a:lnTo>
                  <a:lnTo>
                    <a:pt x="324" y="0"/>
                  </a:lnTo>
                  <a:lnTo>
                    <a:pt x="321" y="8"/>
                  </a:lnTo>
                  <a:lnTo>
                    <a:pt x="317" y="14"/>
                  </a:lnTo>
                  <a:lnTo>
                    <a:pt x="313" y="19"/>
                  </a:lnTo>
                  <a:lnTo>
                    <a:pt x="308" y="24"/>
                  </a:lnTo>
                  <a:lnTo>
                    <a:pt x="302" y="27"/>
                  </a:lnTo>
                  <a:lnTo>
                    <a:pt x="298" y="31"/>
                  </a:lnTo>
                  <a:lnTo>
                    <a:pt x="291" y="34"/>
                  </a:lnTo>
                  <a:lnTo>
                    <a:pt x="284" y="38"/>
                  </a:lnTo>
                  <a:lnTo>
                    <a:pt x="271" y="45"/>
                  </a:lnTo>
                  <a:lnTo>
                    <a:pt x="255" y="52"/>
                  </a:lnTo>
                  <a:lnTo>
                    <a:pt x="235" y="59"/>
                  </a:lnTo>
                  <a:lnTo>
                    <a:pt x="216" y="64"/>
                  </a:lnTo>
                  <a:lnTo>
                    <a:pt x="194" y="70"/>
                  </a:lnTo>
                  <a:lnTo>
                    <a:pt x="173" y="74"/>
                  </a:lnTo>
                  <a:lnTo>
                    <a:pt x="152" y="76"/>
                  </a:lnTo>
                  <a:lnTo>
                    <a:pt x="134" y="77"/>
                  </a:lnTo>
                  <a:lnTo>
                    <a:pt x="125" y="62"/>
                  </a:lnTo>
                  <a:lnTo>
                    <a:pt x="115" y="49"/>
                  </a:lnTo>
                  <a:lnTo>
                    <a:pt x="109" y="38"/>
                  </a:lnTo>
                  <a:lnTo>
                    <a:pt x="102" y="29"/>
                  </a:lnTo>
                  <a:lnTo>
                    <a:pt x="94" y="23"/>
                  </a:lnTo>
                  <a:lnTo>
                    <a:pt x="87" y="18"/>
                  </a:lnTo>
                  <a:lnTo>
                    <a:pt x="79" y="17"/>
                  </a:lnTo>
                  <a:lnTo>
                    <a:pt x="69" y="19"/>
                  </a:lnTo>
                  <a:lnTo>
                    <a:pt x="64" y="30"/>
                  </a:lnTo>
                  <a:lnTo>
                    <a:pt x="64" y="48"/>
                  </a:lnTo>
                  <a:lnTo>
                    <a:pt x="66" y="67"/>
                  </a:lnTo>
                  <a:lnTo>
                    <a:pt x="67" y="75"/>
                  </a:lnTo>
                  <a:lnTo>
                    <a:pt x="0" y="66"/>
                  </a:lnTo>
                  <a:lnTo>
                    <a:pt x="20" y="172"/>
                  </a:lnTo>
                  <a:lnTo>
                    <a:pt x="34" y="173"/>
                  </a:lnTo>
                  <a:lnTo>
                    <a:pt x="53" y="174"/>
                  </a:lnTo>
                  <a:lnTo>
                    <a:pt x="74" y="174"/>
                  </a:lnTo>
                  <a:lnTo>
                    <a:pt x="97" y="175"/>
                  </a:lnTo>
                  <a:lnTo>
                    <a:pt x="118" y="175"/>
                  </a:lnTo>
                  <a:lnTo>
                    <a:pt x="135" y="175"/>
                  </a:lnTo>
                  <a:lnTo>
                    <a:pt x="147"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7" name="Freeform 15"/>
            <p:cNvSpPr>
              <a:spLocks/>
            </p:cNvSpPr>
            <p:nvPr/>
          </p:nvSpPr>
          <p:spPr bwMode="auto">
            <a:xfrm>
              <a:off x="8337570" y="-646112"/>
              <a:ext cx="223838" cy="149225"/>
            </a:xfrm>
            <a:custGeom>
              <a:avLst/>
              <a:gdLst/>
              <a:ahLst/>
              <a:cxnLst>
                <a:cxn ang="0">
                  <a:pos x="23" y="189"/>
                </a:cxn>
                <a:cxn ang="0">
                  <a:pos x="34" y="188"/>
                </a:cxn>
                <a:cxn ang="0">
                  <a:pos x="45" y="187"/>
                </a:cxn>
                <a:cxn ang="0">
                  <a:pos x="59" y="185"/>
                </a:cxn>
                <a:cxn ang="0">
                  <a:pos x="74" y="180"/>
                </a:cxn>
                <a:cxn ang="0">
                  <a:pos x="89" y="175"/>
                </a:cxn>
                <a:cxn ang="0">
                  <a:pos x="105" y="171"/>
                </a:cxn>
                <a:cxn ang="0">
                  <a:pos x="123" y="165"/>
                </a:cxn>
                <a:cxn ang="0">
                  <a:pos x="140" y="159"/>
                </a:cxn>
                <a:cxn ang="0">
                  <a:pos x="156" y="152"/>
                </a:cxn>
                <a:cxn ang="0">
                  <a:pos x="172" y="145"/>
                </a:cxn>
                <a:cxn ang="0">
                  <a:pos x="187" y="140"/>
                </a:cxn>
                <a:cxn ang="0">
                  <a:pos x="202" y="133"/>
                </a:cxn>
                <a:cxn ang="0">
                  <a:pos x="215" y="127"/>
                </a:cxn>
                <a:cxn ang="0">
                  <a:pos x="226" y="120"/>
                </a:cxn>
                <a:cxn ang="0">
                  <a:pos x="235" y="114"/>
                </a:cxn>
                <a:cxn ang="0">
                  <a:pos x="242" y="110"/>
                </a:cxn>
                <a:cxn ang="0">
                  <a:pos x="257" y="97"/>
                </a:cxn>
                <a:cxn ang="0">
                  <a:pos x="269" y="85"/>
                </a:cxn>
                <a:cxn ang="0">
                  <a:pos x="277" y="74"/>
                </a:cxn>
                <a:cxn ang="0">
                  <a:pos x="283" y="61"/>
                </a:cxn>
                <a:cxn ang="0">
                  <a:pos x="284" y="50"/>
                </a:cxn>
                <a:cxn ang="0">
                  <a:pos x="283" y="35"/>
                </a:cxn>
                <a:cxn ang="0">
                  <a:pos x="279" y="19"/>
                </a:cxn>
                <a:cxn ang="0">
                  <a:pos x="272" y="0"/>
                </a:cxn>
                <a:cxn ang="0">
                  <a:pos x="197" y="32"/>
                </a:cxn>
                <a:cxn ang="0">
                  <a:pos x="197" y="46"/>
                </a:cxn>
                <a:cxn ang="0">
                  <a:pos x="193" y="60"/>
                </a:cxn>
                <a:cxn ang="0">
                  <a:pos x="184" y="72"/>
                </a:cxn>
                <a:cxn ang="0">
                  <a:pos x="174" y="80"/>
                </a:cxn>
                <a:cxn ang="0">
                  <a:pos x="148" y="92"/>
                </a:cxn>
                <a:cxn ang="0">
                  <a:pos x="121" y="103"/>
                </a:cxn>
                <a:cxn ang="0">
                  <a:pos x="96" y="111"/>
                </a:cxn>
                <a:cxn ang="0">
                  <a:pos x="73" y="118"/>
                </a:cxn>
                <a:cxn ang="0">
                  <a:pos x="51" y="122"/>
                </a:cxn>
                <a:cxn ang="0">
                  <a:pos x="31" y="126"/>
                </a:cxn>
                <a:cxn ang="0">
                  <a:pos x="14" y="127"/>
                </a:cxn>
                <a:cxn ang="0">
                  <a:pos x="0" y="128"/>
                </a:cxn>
                <a:cxn ang="0">
                  <a:pos x="23" y="189"/>
                </a:cxn>
              </a:cxnLst>
              <a:rect l="0" t="0" r="r" b="b"/>
              <a:pathLst>
                <a:path w="284" h="189">
                  <a:moveTo>
                    <a:pt x="23" y="189"/>
                  </a:moveTo>
                  <a:lnTo>
                    <a:pt x="34" y="188"/>
                  </a:lnTo>
                  <a:lnTo>
                    <a:pt x="45" y="187"/>
                  </a:lnTo>
                  <a:lnTo>
                    <a:pt x="59" y="185"/>
                  </a:lnTo>
                  <a:lnTo>
                    <a:pt x="74" y="180"/>
                  </a:lnTo>
                  <a:lnTo>
                    <a:pt x="89" y="175"/>
                  </a:lnTo>
                  <a:lnTo>
                    <a:pt x="105" y="171"/>
                  </a:lnTo>
                  <a:lnTo>
                    <a:pt x="123" y="165"/>
                  </a:lnTo>
                  <a:lnTo>
                    <a:pt x="140" y="159"/>
                  </a:lnTo>
                  <a:lnTo>
                    <a:pt x="156" y="152"/>
                  </a:lnTo>
                  <a:lnTo>
                    <a:pt x="172" y="145"/>
                  </a:lnTo>
                  <a:lnTo>
                    <a:pt x="187" y="140"/>
                  </a:lnTo>
                  <a:lnTo>
                    <a:pt x="202" y="133"/>
                  </a:lnTo>
                  <a:lnTo>
                    <a:pt x="215" y="127"/>
                  </a:lnTo>
                  <a:lnTo>
                    <a:pt x="226" y="120"/>
                  </a:lnTo>
                  <a:lnTo>
                    <a:pt x="235" y="114"/>
                  </a:lnTo>
                  <a:lnTo>
                    <a:pt x="242" y="110"/>
                  </a:lnTo>
                  <a:lnTo>
                    <a:pt x="257" y="97"/>
                  </a:lnTo>
                  <a:lnTo>
                    <a:pt x="269" y="85"/>
                  </a:lnTo>
                  <a:lnTo>
                    <a:pt x="277" y="74"/>
                  </a:lnTo>
                  <a:lnTo>
                    <a:pt x="283" y="61"/>
                  </a:lnTo>
                  <a:lnTo>
                    <a:pt x="284" y="50"/>
                  </a:lnTo>
                  <a:lnTo>
                    <a:pt x="283" y="35"/>
                  </a:lnTo>
                  <a:lnTo>
                    <a:pt x="279" y="19"/>
                  </a:lnTo>
                  <a:lnTo>
                    <a:pt x="272" y="0"/>
                  </a:lnTo>
                  <a:lnTo>
                    <a:pt x="197" y="32"/>
                  </a:lnTo>
                  <a:lnTo>
                    <a:pt x="197" y="46"/>
                  </a:lnTo>
                  <a:lnTo>
                    <a:pt x="193" y="60"/>
                  </a:lnTo>
                  <a:lnTo>
                    <a:pt x="184" y="72"/>
                  </a:lnTo>
                  <a:lnTo>
                    <a:pt x="174" y="80"/>
                  </a:lnTo>
                  <a:lnTo>
                    <a:pt x="148" y="92"/>
                  </a:lnTo>
                  <a:lnTo>
                    <a:pt x="121" y="103"/>
                  </a:lnTo>
                  <a:lnTo>
                    <a:pt x="96" y="111"/>
                  </a:lnTo>
                  <a:lnTo>
                    <a:pt x="73" y="118"/>
                  </a:lnTo>
                  <a:lnTo>
                    <a:pt x="51" y="122"/>
                  </a:lnTo>
                  <a:lnTo>
                    <a:pt x="31" y="126"/>
                  </a:lnTo>
                  <a:lnTo>
                    <a:pt x="14" y="127"/>
                  </a:lnTo>
                  <a:lnTo>
                    <a:pt x="0" y="128"/>
                  </a:lnTo>
                  <a:lnTo>
                    <a:pt x="23" y="189"/>
                  </a:lnTo>
                  <a:close/>
                </a:path>
              </a:pathLst>
            </a:custGeom>
            <a:solidFill>
              <a:srgbClr val="0066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8" name="Freeform 16"/>
            <p:cNvSpPr>
              <a:spLocks/>
            </p:cNvSpPr>
            <p:nvPr/>
          </p:nvSpPr>
          <p:spPr bwMode="auto">
            <a:xfrm>
              <a:off x="8242320" y="-585787"/>
              <a:ext cx="88900" cy="87313"/>
            </a:xfrm>
            <a:custGeom>
              <a:avLst/>
              <a:gdLst/>
              <a:ahLst/>
              <a:cxnLst>
                <a:cxn ang="0">
                  <a:pos x="93" y="51"/>
                </a:cxn>
                <a:cxn ang="0">
                  <a:pos x="88" y="42"/>
                </a:cxn>
                <a:cxn ang="0">
                  <a:pos x="84" y="34"/>
                </a:cxn>
                <a:cxn ang="0">
                  <a:pos x="78" y="25"/>
                </a:cxn>
                <a:cxn ang="0">
                  <a:pos x="73" y="16"/>
                </a:cxn>
                <a:cxn ang="0">
                  <a:pos x="68" y="11"/>
                </a:cxn>
                <a:cxn ang="0">
                  <a:pos x="63" y="5"/>
                </a:cxn>
                <a:cxn ang="0">
                  <a:pos x="58" y="1"/>
                </a:cxn>
                <a:cxn ang="0">
                  <a:pos x="55" y="0"/>
                </a:cxn>
                <a:cxn ang="0">
                  <a:pos x="53" y="8"/>
                </a:cxn>
                <a:cxn ang="0">
                  <a:pos x="56" y="26"/>
                </a:cxn>
                <a:cxn ang="0">
                  <a:pos x="61" y="42"/>
                </a:cxn>
                <a:cxn ang="0">
                  <a:pos x="63" y="50"/>
                </a:cxn>
                <a:cxn ang="0">
                  <a:pos x="0" y="50"/>
                </a:cxn>
                <a:cxn ang="0">
                  <a:pos x="9" y="110"/>
                </a:cxn>
                <a:cxn ang="0">
                  <a:pos x="17" y="111"/>
                </a:cxn>
                <a:cxn ang="0">
                  <a:pos x="26" y="111"/>
                </a:cxn>
                <a:cxn ang="0">
                  <a:pos x="36" y="111"/>
                </a:cxn>
                <a:cxn ang="0">
                  <a:pos x="45" y="111"/>
                </a:cxn>
                <a:cxn ang="0">
                  <a:pos x="54" y="111"/>
                </a:cxn>
                <a:cxn ang="0">
                  <a:pos x="61" y="110"/>
                </a:cxn>
                <a:cxn ang="0">
                  <a:pos x="66" y="110"/>
                </a:cxn>
                <a:cxn ang="0">
                  <a:pos x="70" y="110"/>
                </a:cxn>
                <a:cxn ang="0">
                  <a:pos x="76" y="110"/>
                </a:cxn>
                <a:cxn ang="0">
                  <a:pos x="80" y="110"/>
                </a:cxn>
                <a:cxn ang="0">
                  <a:pos x="86" y="109"/>
                </a:cxn>
                <a:cxn ang="0">
                  <a:pos x="91" y="106"/>
                </a:cxn>
                <a:cxn ang="0">
                  <a:pos x="95" y="105"/>
                </a:cxn>
                <a:cxn ang="0">
                  <a:pos x="100" y="103"/>
                </a:cxn>
                <a:cxn ang="0">
                  <a:pos x="106" y="101"/>
                </a:cxn>
                <a:cxn ang="0">
                  <a:pos x="110" y="98"/>
                </a:cxn>
                <a:cxn ang="0">
                  <a:pos x="93" y="51"/>
                </a:cxn>
              </a:cxnLst>
              <a:rect l="0" t="0" r="r" b="b"/>
              <a:pathLst>
                <a:path w="110" h="111">
                  <a:moveTo>
                    <a:pt x="93" y="51"/>
                  </a:moveTo>
                  <a:lnTo>
                    <a:pt x="88" y="42"/>
                  </a:lnTo>
                  <a:lnTo>
                    <a:pt x="84" y="34"/>
                  </a:lnTo>
                  <a:lnTo>
                    <a:pt x="78" y="25"/>
                  </a:lnTo>
                  <a:lnTo>
                    <a:pt x="73" y="16"/>
                  </a:lnTo>
                  <a:lnTo>
                    <a:pt x="68" y="11"/>
                  </a:lnTo>
                  <a:lnTo>
                    <a:pt x="63" y="5"/>
                  </a:lnTo>
                  <a:lnTo>
                    <a:pt x="58" y="1"/>
                  </a:lnTo>
                  <a:lnTo>
                    <a:pt x="55" y="0"/>
                  </a:lnTo>
                  <a:lnTo>
                    <a:pt x="53" y="8"/>
                  </a:lnTo>
                  <a:lnTo>
                    <a:pt x="56" y="26"/>
                  </a:lnTo>
                  <a:lnTo>
                    <a:pt x="61" y="42"/>
                  </a:lnTo>
                  <a:lnTo>
                    <a:pt x="63" y="50"/>
                  </a:lnTo>
                  <a:lnTo>
                    <a:pt x="0" y="50"/>
                  </a:lnTo>
                  <a:lnTo>
                    <a:pt x="9" y="110"/>
                  </a:lnTo>
                  <a:lnTo>
                    <a:pt x="17" y="111"/>
                  </a:lnTo>
                  <a:lnTo>
                    <a:pt x="26" y="111"/>
                  </a:lnTo>
                  <a:lnTo>
                    <a:pt x="36" y="111"/>
                  </a:lnTo>
                  <a:lnTo>
                    <a:pt x="45" y="111"/>
                  </a:lnTo>
                  <a:lnTo>
                    <a:pt x="54" y="111"/>
                  </a:lnTo>
                  <a:lnTo>
                    <a:pt x="61" y="110"/>
                  </a:lnTo>
                  <a:lnTo>
                    <a:pt x="66" y="110"/>
                  </a:lnTo>
                  <a:lnTo>
                    <a:pt x="70" y="110"/>
                  </a:lnTo>
                  <a:lnTo>
                    <a:pt x="76" y="110"/>
                  </a:lnTo>
                  <a:lnTo>
                    <a:pt x="80" y="110"/>
                  </a:lnTo>
                  <a:lnTo>
                    <a:pt x="86" y="109"/>
                  </a:lnTo>
                  <a:lnTo>
                    <a:pt x="91" y="106"/>
                  </a:lnTo>
                  <a:lnTo>
                    <a:pt x="95" y="105"/>
                  </a:lnTo>
                  <a:lnTo>
                    <a:pt x="100" y="103"/>
                  </a:lnTo>
                  <a:lnTo>
                    <a:pt x="106" y="101"/>
                  </a:lnTo>
                  <a:lnTo>
                    <a:pt x="110"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69" name="Freeform 17"/>
            <p:cNvSpPr>
              <a:spLocks/>
            </p:cNvSpPr>
            <p:nvPr/>
          </p:nvSpPr>
          <p:spPr bwMode="auto">
            <a:xfrm>
              <a:off x="8158183" y="-1198562"/>
              <a:ext cx="358775" cy="361950"/>
            </a:xfrm>
            <a:custGeom>
              <a:avLst/>
              <a:gdLst/>
              <a:ahLst/>
              <a:cxnLst>
                <a:cxn ang="0">
                  <a:pos x="352" y="50"/>
                </a:cxn>
                <a:cxn ang="0">
                  <a:pos x="307" y="25"/>
                </a:cxn>
                <a:cxn ang="0">
                  <a:pos x="264" y="9"/>
                </a:cxn>
                <a:cxn ang="0">
                  <a:pos x="223" y="1"/>
                </a:cxn>
                <a:cxn ang="0">
                  <a:pos x="184" y="0"/>
                </a:cxn>
                <a:cxn ang="0">
                  <a:pos x="147" y="3"/>
                </a:cxn>
                <a:cxn ang="0">
                  <a:pos x="116" y="9"/>
                </a:cxn>
                <a:cxn ang="0">
                  <a:pos x="89" y="17"/>
                </a:cxn>
                <a:cxn ang="0">
                  <a:pos x="57" y="33"/>
                </a:cxn>
                <a:cxn ang="0">
                  <a:pos x="26" y="65"/>
                </a:cxn>
                <a:cxn ang="0">
                  <a:pos x="8" y="101"/>
                </a:cxn>
                <a:cxn ang="0">
                  <a:pos x="2" y="144"/>
                </a:cxn>
                <a:cxn ang="0">
                  <a:pos x="2" y="182"/>
                </a:cxn>
                <a:cxn ang="0">
                  <a:pos x="8" y="214"/>
                </a:cxn>
                <a:cxn ang="0">
                  <a:pos x="22" y="243"/>
                </a:cxn>
                <a:cxn ang="0">
                  <a:pos x="43" y="270"/>
                </a:cxn>
                <a:cxn ang="0">
                  <a:pos x="70" y="292"/>
                </a:cxn>
                <a:cxn ang="0">
                  <a:pos x="101" y="310"/>
                </a:cxn>
                <a:cxn ang="0">
                  <a:pos x="138" y="323"/>
                </a:cxn>
                <a:cxn ang="0">
                  <a:pos x="179" y="329"/>
                </a:cxn>
                <a:cxn ang="0">
                  <a:pos x="212" y="330"/>
                </a:cxn>
                <a:cxn ang="0">
                  <a:pos x="237" y="329"/>
                </a:cxn>
                <a:cxn ang="0">
                  <a:pos x="259" y="327"/>
                </a:cxn>
                <a:cxn ang="0">
                  <a:pos x="279" y="325"/>
                </a:cxn>
                <a:cxn ang="0">
                  <a:pos x="285" y="376"/>
                </a:cxn>
                <a:cxn ang="0">
                  <a:pos x="289" y="446"/>
                </a:cxn>
                <a:cxn ang="0">
                  <a:pos x="314" y="456"/>
                </a:cxn>
                <a:cxn ang="0">
                  <a:pos x="360" y="453"/>
                </a:cxn>
                <a:cxn ang="0">
                  <a:pos x="408" y="443"/>
                </a:cxn>
                <a:cxn ang="0">
                  <a:pos x="443" y="420"/>
                </a:cxn>
                <a:cxn ang="0">
                  <a:pos x="453" y="378"/>
                </a:cxn>
                <a:cxn ang="0">
                  <a:pos x="449" y="290"/>
                </a:cxn>
                <a:cxn ang="0">
                  <a:pos x="432" y="183"/>
                </a:cxn>
                <a:cxn ang="0">
                  <a:pos x="398" y="92"/>
                </a:cxn>
              </a:cxnLst>
              <a:rect l="0" t="0" r="r" b="b"/>
              <a:pathLst>
                <a:path w="453" h="456">
                  <a:moveTo>
                    <a:pt x="374" y="65"/>
                  </a:moveTo>
                  <a:lnTo>
                    <a:pt x="352" y="50"/>
                  </a:lnTo>
                  <a:lnTo>
                    <a:pt x="329" y="37"/>
                  </a:lnTo>
                  <a:lnTo>
                    <a:pt x="307" y="25"/>
                  </a:lnTo>
                  <a:lnTo>
                    <a:pt x="285" y="16"/>
                  </a:lnTo>
                  <a:lnTo>
                    <a:pt x="264" y="9"/>
                  </a:lnTo>
                  <a:lnTo>
                    <a:pt x="244" y="5"/>
                  </a:lnTo>
                  <a:lnTo>
                    <a:pt x="223" y="1"/>
                  </a:lnTo>
                  <a:lnTo>
                    <a:pt x="203" y="0"/>
                  </a:lnTo>
                  <a:lnTo>
                    <a:pt x="184" y="0"/>
                  </a:lnTo>
                  <a:lnTo>
                    <a:pt x="164" y="1"/>
                  </a:lnTo>
                  <a:lnTo>
                    <a:pt x="147" y="3"/>
                  </a:lnTo>
                  <a:lnTo>
                    <a:pt x="131" y="6"/>
                  </a:lnTo>
                  <a:lnTo>
                    <a:pt x="116" y="9"/>
                  </a:lnTo>
                  <a:lnTo>
                    <a:pt x="102" y="13"/>
                  </a:lnTo>
                  <a:lnTo>
                    <a:pt x="89" y="17"/>
                  </a:lnTo>
                  <a:lnTo>
                    <a:pt x="78" y="22"/>
                  </a:lnTo>
                  <a:lnTo>
                    <a:pt x="57" y="33"/>
                  </a:lnTo>
                  <a:lnTo>
                    <a:pt x="40" y="48"/>
                  </a:lnTo>
                  <a:lnTo>
                    <a:pt x="26" y="65"/>
                  </a:lnTo>
                  <a:lnTo>
                    <a:pt x="15" y="82"/>
                  </a:lnTo>
                  <a:lnTo>
                    <a:pt x="8" y="101"/>
                  </a:lnTo>
                  <a:lnTo>
                    <a:pt x="4" y="122"/>
                  </a:lnTo>
                  <a:lnTo>
                    <a:pt x="2" y="144"/>
                  </a:lnTo>
                  <a:lnTo>
                    <a:pt x="0" y="166"/>
                  </a:lnTo>
                  <a:lnTo>
                    <a:pt x="2" y="182"/>
                  </a:lnTo>
                  <a:lnTo>
                    <a:pt x="4" y="198"/>
                  </a:lnTo>
                  <a:lnTo>
                    <a:pt x="8" y="214"/>
                  </a:lnTo>
                  <a:lnTo>
                    <a:pt x="14" y="229"/>
                  </a:lnTo>
                  <a:lnTo>
                    <a:pt x="22" y="243"/>
                  </a:lnTo>
                  <a:lnTo>
                    <a:pt x="31" y="257"/>
                  </a:lnTo>
                  <a:lnTo>
                    <a:pt x="43" y="270"/>
                  </a:lnTo>
                  <a:lnTo>
                    <a:pt x="56" y="281"/>
                  </a:lnTo>
                  <a:lnTo>
                    <a:pt x="70" y="292"/>
                  </a:lnTo>
                  <a:lnTo>
                    <a:pt x="85" y="302"/>
                  </a:lnTo>
                  <a:lnTo>
                    <a:pt x="101" y="310"/>
                  </a:lnTo>
                  <a:lnTo>
                    <a:pt x="119" y="317"/>
                  </a:lnTo>
                  <a:lnTo>
                    <a:pt x="138" y="323"/>
                  </a:lnTo>
                  <a:lnTo>
                    <a:pt x="157" y="326"/>
                  </a:lnTo>
                  <a:lnTo>
                    <a:pt x="179" y="329"/>
                  </a:lnTo>
                  <a:lnTo>
                    <a:pt x="201" y="330"/>
                  </a:lnTo>
                  <a:lnTo>
                    <a:pt x="212" y="330"/>
                  </a:lnTo>
                  <a:lnTo>
                    <a:pt x="225" y="330"/>
                  </a:lnTo>
                  <a:lnTo>
                    <a:pt x="237" y="329"/>
                  </a:lnTo>
                  <a:lnTo>
                    <a:pt x="247" y="329"/>
                  </a:lnTo>
                  <a:lnTo>
                    <a:pt x="259" y="327"/>
                  </a:lnTo>
                  <a:lnTo>
                    <a:pt x="269" y="326"/>
                  </a:lnTo>
                  <a:lnTo>
                    <a:pt x="279" y="325"/>
                  </a:lnTo>
                  <a:lnTo>
                    <a:pt x="290" y="324"/>
                  </a:lnTo>
                  <a:lnTo>
                    <a:pt x="285" y="376"/>
                  </a:lnTo>
                  <a:lnTo>
                    <a:pt x="285" y="417"/>
                  </a:lnTo>
                  <a:lnTo>
                    <a:pt x="289" y="446"/>
                  </a:lnTo>
                  <a:lnTo>
                    <a:pt x="297" y="456"/>
                  </a:lnTo>
                  <a:lnTo>
                    <a:pt x="314" y="456"/>
                  </a:lnTo>
                  <a:lnTo>
                    <a:pt x="336" y="455"/>
                  </a:lnTo>
                  <a:lnTo>
                    <a:pt x="360" y="453"/>
                  </a:lnTo>
                  <a:lnTo>
                    <a:pt x="384" y="450"/>
                  </a:lnTo>
                  <a:lnTo>
                    <a:pt x="408" y="443"/>
                  </a:lnTo>
                  <a:lnTo>
                    <a:pt x="428" y="432"/>
                  </a:lnTo>
                  <a:lnTo>
                    <a:pt x="443" y="420"/>
                  </a:lnTo>
                  <a:lnTo>
                    <a:pt x="451" y="401"/>
                  </a:lnTo>
                  <a:lnTo>
                    <a:pt x="453" y="378"/>
                  </a:lnTo>
                  <a:lnTo>
                    <a:pt x="452" y="339"/>
                  </a:lnTo>
                  <a:lnTo>
                    <a:pt x="449" y="290"/>
                  </a:lnTo>
                  <a:lnTo>
                    <a:pt x="442" y="237"/>
                  </a:lnTo>
                  <a:lnTo>
                    <a:pt x="432" y="183"/>
                  </a:lnTo>
                  <a:lnTo>
                    <a:pt x="417" y="133"/>
                  </a:lnTo>
                  <a:lnTo>
                    <a:pt x="398" y="92"/>
                  </a:lnTo>
                  <a:lnTo>
                    <a:pt x="3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0" name="Freeform 18"/>
            <p:cNvSpPr>
              <a:spLocks/>
            </p:cNvSpPr>
            <p:nvPr/>
          </p:nvSpPr>
          <p:spPr bwMode="auto">
            <a:xfrm>
              <a:off x="8115320" y="-1147762"/>
              <a:ext cx="387350" cy="341313"/>
            </a:xfrm>
            <a:custGeom>
              <a:avLst/>
              <a:gdLst/>
              <a:ahLst/>
              <a:cxnLst>
                <a:cxn ang="0">
                  <a:pos x="483" y="186"/>
                </a:cxn>
                <a:cxn ang="0">
                  <a:pos x="488" y="208"/>
                </a:cxn>
                <a:cxn ang="0">
                  <a:pos x="488" y="238"/>
                </a:cxn>
                <a:cxn ang="0">
                  <a:pos x="476" y="270"/>
                </a:cxn>
                <a:cxn ang="0">
                  <a:pos x="458" y="295"/>
                </a:cxn>
                <a:cxn ang="0">
                  <a:pos x="431" y="308"/>
                </a:cxn>
                <a:cxn ang="0">
                  <a:pos x="416" y="310"/>
                </a:cxn>
                <a:cxn ang="0">
                  <a:pos x="413" y="310"/>
                </a:cxn>
                <a:cxn ang="0">
                  <a:pos x="405" y="323"/>
                </a:cxn>
                <a:cxn ang="0">
                  <a:pos x="388" y="349"/>
                </a:cxn>
                <a:cxn ang="0">
                  <a:pos x="368" y="370"/>
                </a:cxn>
                <a:cxn ang="0">
                  <a:pos x="345" y="389"/>
                </a:cxn>
                <a:cxn ang="0">
                  <a:pos x="320" y="405"/>
                </a:cxn>
                <a:cxn ang="0">
                  <a:pos x="293" y="417"/>
                </a:cxn>
                <a:cxn ang="0">
                  <a:pos x="263" y="426"/>
                </a:cxn>
                <a:cxn ang="0">
                  <a:pos x="233" y="430"/>
                </a:cxn>
                <a:cxn ang="0">
                  <a:pos x="195" y="429"/>
                </a:cxn>
                <a:cxn ang="0">
                  <a:pos x="152" y="421"/>
                </a:cxn>
                <a:cxn ang="0">
                  <a:pos x="113" y="404"/>
                </a:cxn>
                <a:cxn ang="0">
                  <a:pos x="79" y="381"/>
                </a:cxn>
                <a:cxn ang="0">
                  <a:pos x="50" y="352"/>
                </a:cxn>
                <a:cxn ang="0">
                  <a:pos x="27" y="317"/>
                </a:cxn>
                <a:cxn ang="0">
                  <a:pos x="9" y="278"/>
                </a:cxn>
                <a:cxn ang="0">
                  <a:pos x="1" y="236"/>
                </a:cxn>
                <a:cxn ang="0">
                  <a:pos x="1" y="195"/>
                </a:cxn>
                <a:cxn ang="0">
                  <a:pos x="11" y="146"/>
                </a:cxn>
                <a:cxn ang="0">
                  <a:pos x="29" y="106"/>
                </a:cxn>
                <a:cxn ang="0">
                  <a:pos x="46" y="81"/>
                </a:cxn>
                <a:cxn ang="0">
                  <a:pos x="53" y="72"/>
                </a:cxn>
                <a:cxn ang="0">
                  <a:pos x="62" y="63"/>
                </a:cxn>
                <a:cxn ang="0">
                  <a:pos x="72" y="55"/>
                </a:cxn>
                <a:cxn ang="0">
                  <a:pos x="81" y="45"/>
                </a:cxn>
                <a:cxn ang="0">
                  <a:pos x="95" y="35"/>
                </a:cxn>
                <a:cxn ang="0">
                  <a:pos x="127" y="19"/>
                </a:cxn>
                <a:cxn ang="0">
                  <a:pos x="172" y="5"/>
                </a:cxn>
                <a:cxn ang="0">
                  <a:pos x="228" y="0"/>
                </a:cxn>
                <a:cxn ang="0">
                  <a:pos x="275" y="5"/>
                </a:cxn>
                <a:cxn ang="0">
                  <a:pos x="303" y="15"/>
                </a:cxn>
                <a:cxn ang="0">
                  <a:pos x="333" y="30"/>
                </a:cxn>
                <a:cxn ang="0">
                  <a:pos x="361" y="52"/>
                </a:cxn>
                <a:cxn ang="0">
                  <a:pos x="383" y="71"/>
                </a:cxn>
                <a:cxn ang="0">
                  <a:pos x="406" y="94"/>
                </a:cxn>
                <a:cxn ang="0">
                  <a:pos x="435" y="125"/>
                </a:cxn>
                <a:cxn ang="0">
                  <a:pos x="466" y="159"/>
                </a:cxn>
              </a:cxnLst>
              <a:rect l="0" t="0" r="r" b="b"/>
              <a:pathLst>
                <a:path w="489" h="430">
                  <a:moveTo>
                    <a:pt x="480" y="176"/>
                  </a:moveTo>
                  <a:lnTo>
                    <a:pt x="483" y="186"/>
                  </a:lnTo>
                  <a:lnTo>
                    <a:pt x="487" y="196"/>
                  </a:lnTo>
                  <a:lnTo>
                    <a:pt x="488" y="208"/>
                  </a:lnTo>
                  <a:lnTo>
                    <a:pt x="489" y="219"/>
                  </a:lnTo>
                  <a:lnTo>
                    <a:pt x="488" y="238"/>
                  </a:lnTo>
                  <a:lnTo>
                    <a:pt x="483" y="255"/>
                  </a:lnTo>
                  <a:lnTo>
                    <a:pt x="476" y="270"/>
                  </a:lnTo>
                  <a:lnTo>
                    <a:pt x="468" y="284"/>
                  </a:lnTo>
                  <a:lnTo>
                    <a:pt x="458" y="295"/>
                  </a:lnTo>
                  <a:lnTo>
                    <a:pt x="445" y="304"/>
                  </a:lnTo>
                  <a:lnTo>
                    <a:pt x="431" y="308"/>
                  </a:lnTo>
                  <a:lnTo>
                    <a:pt x="417" y="310"/>
                  </a:lnTo>
                  <a:lnTo>
                    <a:pt x="416" y="310"/>
                  </a:lnTo>
                  <a:lnTo>
                    <a:pt x="414" y="310"/>
                  </a:lnTo>
                  <a:lnTo>
                    <a:pt x="413" y="310"/>
                  </a:lnTo>
                  <a:lnTo>
                    <a:pt x="412" y="310"/>
                  </a:lnTo>
                  <a:lnTo>
                    <a:pt x="405" y="323"/>
                  </a:lnTo>
                  <a:lnTo>
                    <a:pt x="397" y="336"/>
                  </a:lnTo>
                  <a:lnTo>
                    <a:pt x="388" y="349"/>
                  </a:lnTo>
                  <a:lnTo>
                    <a:pt x="378" y="359"/>
                  </a:lnTo>
                  <a:lnTo>
                    <a:pt x="368" y="370"/>
                  </a:lnTo>
                  <a:lnTo>
                    <a:pt x="356" y="380"/>
                  </a:lnTo>
                  <a:lnTo>
                    <a:pt x="345" y="389"/>
                  </a:lnTo>
                  <a:lnTo>
                    <a:pt x="333" y="397"/>
                  </a:lnTo>
                  <a:lnTo>
                    <a:pt x="320" y="405"/>
                  </a:lnTo>
                  <a:lnTo>
                    <a:pt x="307" y="411"/>
                  </a:lnTo>
                  <a:lnTo>
                    <a:pt x="293" y="417"/>
                  </a:lnTo>
                  <a:lnTo>
                    <a:pt x="278" y="421"/>
                  </a:lnTo>
                  <a:lnTo>
                    <a:pt x="263" y="426"/>
                  </a:lnTo>
                  <a:lnTo>
                    <a:pt x="248" y="428"/>
                  </a:lnTo>
                  <a:lnTo>
                    <a:pt x="233" y="430"/>
                  </a:lnTo>
                  <a:lnTo>
                    <a:pt x="217" y="430"/>
                  </a:lnTo>
                  <a:lnTo>
                    <a:pt x="195" y="429"/>
                  </a:lnTo>
                  <a:lnTo>
                    <a:pt x="173" y="426"/>
                  </a:lnTo>
                  <a:lnTo>
                    <a:pt x="152" y="421"/>
                  </a:lnTo>
                  <a:lnTo>
                    <a:pt x="133" y="413"/>
                  </a:lnTo>
                  <a:lnTo>
                    <a:pt x="113" y="404"/>
                  </a:lnTo>
                  <a:lnTo>
                    <a:pt x="96" y="393"/>
                  </a:lnTo>
                  <a:lnTo>
                    <a:pt x="79" y="381"/>
                  </a:lnTo>
                  <a:lnTo>
                    <a:pt x="64" y="367"/>
                  </a:lnTo>
                  <a:lnTo>
                    <a:pt x="50" y="352"/>
                  </a:lnTo>
                  <a:lnTo>
                    <a:pt x="37" y="335"/>
                  </a:lnTo>
                  <a:lnTo>
                    <a:pt x="27" y="317"/>
                  </a:lnTo>
                  <a:lnTo>
                    <a:pt x="17" y="298"/>
                  </a:lnTo>
                  <a:lnTo>
                    <a:pt x="9" y="278"/>
                  </a:lnTo>
                  <a:lnTo>
                    <a:pt x="5" y="257"/>
                  </a:lnTo>
                  <a:lnTo>
                    <a:pt x="1" y="236"/>
                  </a:lnTo>
                  <a:lnTo>
                    <a:pt x="0" y="214"/>
                  </a:lnTo>
                  <a:lnTo>
                    <a:pt x="1" y="195"/>
                  </a:lnTo>
                  <a:lnTo>
                    <a:pt x="5" y="171"/>
                  </a:lnTo>
                  <a:lnTo>
                    <a:pt x="11" y="146"/>
                  </a:lnTo>
                  <a:lnTo>
                    <a:pt x="20" y="124"/>
                  </a:lnTo>
                  <a:lnTo>
                    <a:pt x="29" y="106"/>
                  </a:lnTo>
                  <a:lnTo>
                    <a:pt x="38" y="91"/>
                  </a:lnTo>
                  <a:lnTo>
                    <a:pt x="46" y="81"/>
                  </a:lnTo>
                  <a:lnTo>
                    <a:pt x="50" y="76"/>
                  </a:lnTo>
                  <a:lnTo>
                    <a:pt x="53" y="72"/>
                  </a:lnTo>
                  <a:lnTo>
                    <a:pt x="58" y="67"/>
                  </a:lnTo>
                  <a:lnTo>
                    <a:pt x="62" y="63"/>
                  </a:lnTo>
                  <a:lnTo>
                    <a:pt x="67" y="58"/>
                  </a:lnTo>
                  <a:lnTo>
                    <a:pt x="72" y="55"/>
                  </a:lnTo>
                  <a:lnTo>
                    <a:pt x="76" y="50"/>
                  </a:lnTo>
                  <a:lnTo>
                    <a:pt x="81" y="45"/>
                  </a:lnTo>
                  <a:lnTo>
                    <a:pt x="85" y="42"/>
                  </a:lnTo>
                  <a:lnTo>
                    <a:pt x="95" y="35"/>
                  </a:lnTo>
                  <a:lnTo>
                    <a:pt x="109" y="27"/>
                  </a:lnTo>
                  <a:lnTo>
                    <a:pt x="127" y="19"/>
                  </a:lnTo>
                  <a:lnTo>
                    <a:pt x="148" y="11"/>
                  </a:lnTo>
                  <a:lnTo>
                    <a:pt x="172" y="5"/>
                  </a:lnTo>
                  <a:lnTo>
                    <a:pt x="200" y="2"/>
                  </a:lnTo>
                  <a:lnTo>
                    <a:pt x="228" y="0"/>
                  </a:lnTo>
                  <a:lnTo>
                    <a:pt x="260" y="2"/>
                  </a:lnTo>
                  <a:lnTo>
                    <a:pt x="275" y="5"/>
                  </a:lnTo>
                  <a:lnTo>
                    <a:pt x="290" y="10"/>
                  </a:lnTo>
                  <a:lnTo>
                    <a:pt x="303" y="15"/>
                  </a:lnTo>
                  <a:lnTo>
                    <a:pt x="318" y="22"/>
                  </a:lnTo>
                  <a:lnTo>
                    <a:pt x="333" y="30"/>
                  </a:lnTo>
                  <a:lnTo>
                    <a:pt x="347" y="41"/>
                  </a:lnTo>
                  <a:lnTo>
                    <a:pt x="361" y="52"/>
                  </a:lnTo>
                  <a:lnTo>
                    <a:pt x="375" y="65"/>
                  </a:lnTo>
                  <a:lnTo>
                    <a:pt x="383" y="71"/>
                  </a:lnTo>
                  <a:lnTo>
                    <a:pt x="393" y="81"/>
                  </a:lnTo>
                  <a:lnTo>
                    <a:pt x="406" y="94"/>
                  </a:lnTo>
                  <a:lnTo>
                    <a:pt x="421" y="109"/>
                  </a:lnTo>
                  <a:lnTo>
                    <a:pt x="435" y="125"/>
                  </a:lnTo>
                  <a:lnTo>
                    <a:pt x="451" y="142"/>
                  </a:lnTo>
                  <a:lnTo>
                    <a:pt x="466" y="159"/>
                  </a:lnTo>
                  <a:lnTo>
                    <a:pt x="480" y="17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1" name="Freeform 19"/>
            <p:cNvSpPr>
              <a:spLocks/>
            </p:cNvSpPr>
            <p:nvPr/>
          </p:nvSpPr>
          <p:spPr bwMode="auto">
            <a:xfrm>
              <a:off x="8140720" y="-1123950"/>
              <a:ext cx="341313" cy="290513"/>
            </a:xfrm>
            <a:custGeom>
              <a:avLst/>
              <a:gdLst/>
              <a:ahLst/>
              <a:cxnLst>
                <a:cxn ang="0">
                  <a:pos x="387" y="139"/>
                </a:cxn>
                <a:cxn ang="0">
                  <a:pos x="380" y="140"/>
                </a:cxn>
                <a:cxn ang="0">
                  <a:pos x="373" y="141"/>
                </a:cxn>
                <a:cxn ang="0">
                  <a:pos x="367" y="145"/>
                </a:cxn>
                <a:cxn ang="0">
                  <a:pos x="362" y="149"/>
                </a:cxn>
                <a:cxn ang="0">
                  <a:pos x="354" y="118"/>
                </a:cxn>
                <a:cxn ang="0">
                  <a:pos x="340" y="89"/>
                </a:cxn>
                <a:cxn ang="0">
                  <a:pos x="321" y="64"/>
                </a:cxn>
                <a:cxn ang="0">
                  <a:pos x="299" y="42"/>
                </a:cxn>
                <a:cxn ang="0">
                  <a:pos x="274" y="25"/>
                </a:cxn>
                <a:cxn ang="0">
                  <a:pos x="245" y="11"/>
                </a:cxn>
                <a:cxn ang="0">
                  <a:pos x="215" y="3"/>
                </a:cxn>
                <a:cxn ang="0">
                  <a:pos x="182" y="0"/>
                </a:cxn>
                <a:cxn ang="0">
                  <a:pos x="145" y="3"/>
                </a:cxn>
                <a:cxn ang="0">
                  <a:pos x="111" y="13"/>
                </a:cxn>
                <a:cxn ang="0">
                  <a:pos x="80" y="31"/>
                </a:cxn>
                <a:cxn ang="0">
                  <a:pos x="53" y="53"/>
                </a:cxn>
                <a:cxn ang="0">
                  <a:pos x="31" y="80"/>
                </a:cxn>
                <a:cxn ang="0">
                  <a:pos x="13" y="111"/>
                </a:cxn>
                <a:cxn ang="0">
                  <a:pos x="3" y="145"/>
                </a:cxn>
                <a:cxn ang="0">
                  <a:pos x="0" y="182"/>
                </a:cxn>
                <a:cxn ang="0">
                  <a:pos x="3" y="219"/>
                </a:cxn>
                <a:cxn ang="0">
                  <a:pos x="13" y="253"/>
                </a:cxn>
                <a:cxn ang="0">
                  <a:pos x="31" y="284"/>
                </a:cxn>
                <a:cxn ang="0">
                  <a:pos x="53" y="311"/>
                </a:cxn>
                <a:cxn ang="0">
                  <a:pos x="80" y="334"/>
                </a:cxn>
                <a:cxn ang="0">
                  <a:pos x="111" y="351"/>
                </a:cxn>
                <a:cxn ang="0">
                  <a:pos x="145" y="361"/>
                </a:cxn>
                <a:cxn ang="0">
                  <a:pos x="182" y="365"/>
                </a:cxn>
                <a:cxn ang="0">
                  <a:pos x="213" y="363"/>
                </a:cxn>
                <a:cxn ang="0">
                  <a:pos x="242" y="355"/>
                </a:cxn>
                <a:cxn ang="0">
                  <a:pos x="269" y="343"/>
                </a:cxn>
                <a:cxn ang="0">
                  <a:pos x="294" y="327"/>
                </a:cxn>
                <a:cxn ang="0">
                  <a:pos x="315" y="306"/>
                </a:cxn>
                <a:cxn ang="0">
                  <a:pos x="334" y="284"/>
                </a:cxn>
                <a:cxn ang="0">
                  <a:pos x="348" y="258"/>
                </a:cxn>
                <a:cxn ang="0">
                  <a:pos x="358" y="230"/>
                </a:cxn>
                <a:cxn ang="0">
                  <a:pos x="364" y="236"/>
                </a:cxn>
                <a:cxn ang="0">
                  <a:pos x="371" y="240"/>
                </a:cxn>
                <a:cxn ang="0">
                  <a:pos x="379" y="244"/>
                </a:cxn>
                <a:cxn ang="0">
                  <a:pos x="387" y="245"/>
                </a:cxn>
                <a:cxn ang="0">
                  <a:pos x="395" y="244"/>
                </a:cxn>
                <a:cxn ang="0">
                  <a:pos x="403" y="240"/>
                </a:cxn>
                <a:cxn ang="0">
                  <a:pos x="410" y="236"/>
                </a:cxn>
                <a:cxn ang="0">
                  <a:pos x="417" y="229"/>
                </a:cxn>
                <a:cxn ang="0">
                  <a:pos x="422" y="222"/>
                </a:cxn>
                <a:cxn ang="0">
                  <a:pos x="425" y="213"/>
                </a:cxn>
                <a:cxn ang="0">
                  <a:pos x="427" y="202"/>
                </a:cxn>
                <a:cxn ang="0">
                  <a:pos x="428" y="192"/>
                </a:cxn>
                <a:cxn ang="0">
                  <a:pos x="427" y="182"/>
                </a:cxn>
                <a:cxn ang="0">
                  <a:pos x="425" y="171"/>
                </a:cxn>
                <a:cxn ang="0">
                  <a:pos x="422" y="162"/>
                </a:cxn>
                <a:cxn ang="0">
                  <a:pos x="417" y="154"/>
                </a:cxn>
                <a:cxn ang="0">
                  <a:pos x="410" y="148"/>
                </a:cxn>
                <a:cxn ang="0">
                  <a:pos x="403" y="144"/>
                </a:cxn>
                <a:cxn ang="0">
                  <a:pos x="395" y="140"/>
                </a:cxn>
                <a:cxn ang="0">
                  <a:pos x="387" y="139"/>
                </a:cxn>
              </a:cxnLst>
              <a:rect l="0" t="0" r="r" b="b"/>
              <a:pathLst>
                <a:path w="428" h="365">
                  <a:moveTo>
                    <a:pt x="387" y="139"/>
                  </a:moveTo>
                  <a:lnTo>
                    <a:pt x="380" y="140"/>
                  </a:lnTo>
                  <a:lnTo>
                    <a:pt x="373" y="141"/>
                  </a:lnTo>
                  <a:lnTo>
                    <a:pt x="367" y="145"/>
                  </a:lnTo>
                  <a:lnTo>
                    <a:pt x="362" y="149"/>
                  </a:lnTo>
                  <a:lnTo>
                    <a:pt x="354" y="118"/>
                  </a:lnTo>
                  <a:lnTo>
                    <a:pt x="340" y="89"/>
                  </a:lnTo>
                  <a:lnTo>
                    <a:pt x="321" y="64"/>
                  </a:lnTo>
                  <a:lnTo>
                    <a:pt x="299" y="42"/>
                  </a:lnTo>
                  <a:lnTo>
                    <a:pt x="274" y="25"/>
                  </a:lnTo>
                  <a:lnTo>
                    <a:pt x="245" y="11"/>
                  </a:lnTo>
                  <a:lnTo>
                    <a:pt x="215" y="3"/>
                  </a:lnTo>
                  <a:lnTo>
                    <a:pt x="182" y="0"/>
                  </a:lnTo>
                  <a:lnTo>
                    <a:pt x="145" y="3"/>
                  </a:lnTo>
                  <a:lnTo>
                    <a:pt x="111" y="13"/>
                  </a:lnTo>
                  <a:lnTo>
                    <a:pt x="80" y="31"/>
                  </a:lnTo>
                  <a:lnTo>
                    <a:pt x="53" y="53"/>
                  </a:lnTo>
                  <a:lnTo>
                    <a:pt x="31" y="80"/>
                  </a:lnTo>
                  <a:lnTo>
                    <a:pt x="13" y="111"/>
                  </a:lnTo>
                  <a:lnTo>
                    <a:pt x="3" y="145"/>
                  </a:lnTo>
                  <a:lnTo>
                    <a:pt x="0" y="182"/>
                  </a:lnTo>
                  <a:lnTo>
                    <a:pt x="3" y="219"/>
                  </a:lnTo>
                  <a:lnTo>
                    <a:pt x="13" y="253"/>
                  </a:lnTo>
                  <a:lnTo>
                    <a:pt x="31" y="284"/>
                  </a:lnTo>
                  <a:lnTo>
                    <a:pt x="53" y="311"/>
                  </a:lnTo>
                  <a:lnTo>
                    <a:pt x="80" y="334"/>
                  </a:lnTo>
                  <a:lnTo>
                    <a:pt x="111" y="351"/>
                  </a:lnTo>
                  <a:lnTo>
                    <a:pt x="145" y="361"/>
                  </a:lnTo>
                  <a:lnTo>
                    <a:pt x="182" y="365"/>
                  </a:lnTo>
                  <a:lnTo>
                    <a:pt x="213" y="363"/>
                  </a:lnTo>
                  <a:lnTo>
                    <a:pt x="242" y="355"/>
                  </a:lnTo>
                  <a:lnTo>
                    <a:pt x="269" y="343"/>
                  </a:lnTo>
                  <a:lnTo>
                    <a:pt x="294" y="327"/>
                  </a:lnTo>
                  <a:lnTo>
                    <a:pt x="315" y="306"/>
                  </a:lnTo>
                  <a:lnTo>
                    <a:pt x="334" y="284"/>
                  </a:lnTo>
                  <a:lnTo>
                    <a:pt x="348" y="258"/>
                  </a:lnTo>
                  <a:lnTo>
                    <a:pt x="358" y="230"/>
                  </a:lnTo>
                  <a:lnTo>
                    <a:pt x="364" y="236"/>
                  </a:lnTo>
                  <a:lnTo>
                    <a:pt x="371" y="240"/>
                  </a:lnTo>
                  <a:lnTo>
                    <a:pt x="379" y="244"/>
                  </a:lnTo>
                  <a:lnTo>
                    <a:pt x="387" y="245"/>
                  </a:lnTo>
                  <a:lnTo>
                    <a:pt x="395" y="244"/>
                  </a:lnTo>
                  <a:lnTo>
                    <a:pt x="403" y="240"/>
                  </a:lnTo>
                  <a:lnTo>
                    <a:pt x="410" y="236"/>
                  </a:lnTo>
                  <a:lnTo>
                    <a:pt x="417" y="229"/>
                  </a:lnTo>
                  <a:lnTo>
                    <a:pt x="422" y="222"/>
                  </a:lnTo>
                  <a:lnTo>
                    <a:pt x="425" y="213"/>
                  </a:lnTo>
                  <a:lnTo>
                    <a:pt x="427" y="202"/>
                  </a:lnTo>
                  <a:lnTo>
                    <a:pt x="428" y="192"/>
                  </a:lnTo>
                  <a:lnTo>
                    <a:pt x="427" y="182"/>
                  </a:lnTo>
                  <a:lnTo>
                    <a:pt x="425" y="171"/>
                  </a:lnTo>
                  <a:lnTo>
                    <a:pt x="422" y="162"/>
                  </a:lnTo>
                  <a:lnTo>
                    <a:pt x="417" y="154"/>
                  </a:lnTo>
                  <a:lnTo>
                    <a:pt x="410" y="148"/>
                  </a:lnTo>
                  <a:lnTo>
                    <a:pt x="403" y="144"/>
                  </a:lnTo>
                  <a:lnTo>
                    <a:pt x="395" y="140"/>
                  </a:lnTo>
                  <a:lnTo>
                    <a:pt x="387"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2" name="Freeform 20"/>
            <p:cNvSpPr>
              <a:spLocks/>
            </p:cNvSpPr>
            <p:nvPr/>
          </p:nvSpPr>
          <p:spPr bwMode="auto">
            <a:xfrm>
              <a:off x="8213745" y="-922337"/>
              <a:ext cx="138113" cy="49213"/>
            </a:xfrm>
            <a:custGeom>
              <a:avLst/>
              <a:gdLst/>
              <a:ahLst/>
              <a:cxnLst>
                <a:cxn ang="0">
                  <a:pos x="0" y="0"/>
                </a:cxn>
                <a:cxn ang="0">
                  <a:pos x="3" y="13"/>
                </a:cxn>
                <a:cxn ang="0">
                  <a:pos x="8" y="24"/>
                </a:cxn>
                <a:cxn ang="0">
                  <a:pos x="16" y="37"/>
                </a:cxn>
                <a:cxn ang="0">
                  <a:pos x="31" y="49"/>
                </a:cxn>
                <a:cxn ang="0">
                  <a:pos x="41" y="54"/>
                </a:cxn>
                <a:cxn ang="0">
                  <a:pos x="53" y="58"/>
                </a:cxn>
                <a:cxn ang="0">
                  <a:pos x="64" y="60"/>
                </a:cxn>
                <a:cxn ang="0">
                  <a:pos x="76" y="61"/>
                </a:cxn>
                <a:cxn ang="0">
                  <a:pos x="85" y="61"/>
                </a:cxn>
                <a:cxn ang="0">
                  <a:pos x="92" y="61"/>
                </a:cxn>
                <a:cxn ang="0">
                  <a:pos x="97" y="60"/>
                </a:cxn>
                <a:cxn ang="0">
                  <a:pos x="99" y="60"/>
                </a:cxn>
                <a:cxn ang="0">
                  <a:pos x="175" y="0"/>
                </a:cxn>
                <a:cxn ang="0">
                  <a:pos x="0" y="0"/>
                </a:cxn>
              </a:cxnLst>
              <a:rect l="0" t="0" r="r" b="b"/>
              <a:pathLst>
                <a:path w="175" h="61">
                  <a:moveTo>
                    <a:pt x="0" y="0"/>
                  </a:moveTo>
                  <a:lnTo>
                    <a:pt x="3" y="13"/>
                  </a:lnTo>
                  <a:lnTo>
                    <a:pt x="8" y="24"/>
                  </a:lnTo>
                  <a:lnTo>
                    <a:pt x="16" y="37"/>
                  </a:lnTo>
                  <a:lnTo>
                    <a:pt x="31" y="49"/>
                  </a:lnTo>
                  <a:lnTo>
                    <a:pt x="41" y="54"/>
                  </a:lnTo>
                  <a:lnTo>
                    <a:pt x="53" y="58"/>
                  </a:lnTo>
                  <a:lnTo>
                    <a:pt x="64" y="60"/>
                  </a:lnTo>
                  <a:lnTo>
                    <a:pt x="76" y="61"/>
                  </a:lnTo>
                  <a:lnTo>
                    <a:pt x="85" y="61"/>
                  </a:lnTo>
                  <a:lnTo>
                    <a:pt x="92" y="61"/>
                  </a:lnTo>
                  <a:lnTo>
                    <a:pt x="97" y="60"/>
                  </a:lnTo>
                  <a:lnTo>
                    <a:pt x="99" y="60"/>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3" name="Freeform 21"/>
            <p:cNvSpPr>
              <a:spLocks/>
            </p:cNvSpPr>
            <p:nvPr/>
          </p:nvSpPr>
          <p:spPr bwMode="auto">
            <a:xfrm>
              <a:off x="8231208" y="-911225"/>
              <a:ext cx="82550" cy="14288"/>
            </a:xfrm>
            <a:custGeom>
              <a:avLst/>
              <a:gdLst/>
              <a:ahLst/>
              <a:cxnLst>
                <a:cxn ang="0">
                  <a:pos x="0" y="0"/>
                </a:cxn>
                <a:cxn ang="0">
                  <a:pos x="8" y="18"/>
                </a:cxn>
                <a:cxn ang="0">
                  <a:pos x="77" y="18"/>
                </a:cxn>
                <a:cxn ang="0">
                  <a:pos x="102" y="0"/>
                </a:cxn>
                <a:cxn ang="0">
                  <a:pos x="0" y="0"/>
                </a:cxn>
              </a:cxnLst>
              <a:rect l="0" t="0" r="r" b="b"/>
              <a:pathLst>
                <a:path w="102" h="18">
                  <a:moveTo>
                    <a:pt x="0" y="0"/>
                  </a:moveTo>
                  <a:lnTo>
                    <a:pt x="8" y="18"/>
                  </a:lnTo>
                  <a:lnTo>
                    <a:pt x="77" y="18"/>
                  </a:lnTo>
                  <a:lnTo>
                    <a:pt x="102"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4" name="Freeform 22"/>
            <p:cNvSpPr>
              <a:spLocks/>
            </p:cNvSpPr>
            <p:nvPr/>
          </p:nvSpPr>
          <p:spPr bwMode="auto">
            <a:xfrm>
              <a:off x="8135958" y="-1179512"/>
              <a:ext cx="279400" cy="92075"/>
            </a:xfrm>
            <a:custGeom>
              <a:avLst/>
              <a:gdLst/>
              <a:ahLst/>
              <a:cxnLst>
                <a:cxn ang="0">
                  <a:pos x="283" y="20"/>
                </a:cxn>
                <a:cxn ang="0">
                  <a:pos x="279" y="20"/>
                </a:cxn>
                <a:cxn ang="0">
                  <a:pos x="271" y="19"/>
                </a:cxn>
                <a:cxn ang="0">
                  <a:pos x="260" y="17"/>
                </a:cxn>
                <a:cxn ang="0">
                  <a:pos x="249" y="16"/>
                </a:cxn>
                <a:cxn ang="0">
                  <a:pos x="235" y="15"/>
                </a:cxn>
                <a:cxn ang="0">
                  <a:pos x="221" y="14"/>
                </a:cxn>
                <a:cxn ang="0">
                  <a:pos x="205" y="12"/>
                </a:cxn>
                <a:cxn ang="0">
                  <a:pos x="190" y="9"/>
                </a:cxn>
                <a:cxn ang="0">
                  <a:pos x="174" y="8"/>
                </a:cxn>
                <a:cxn ang="0">
                  <a:pos x="159" y="6"/>
                </a:cxn>
                <a:cxn ang="0">
                  <a:pos x="144" y="5"/>
                </a:cxn>
                <a:cxn ang="0">
                  <a:pos x="130" y="4"/>
                </a:cxn>
                <a:cxn ang="0">
                  <a:pos x="117" y="3"/>
                </a:cxn>
                <a:cxn ang="0">
                  <a:pos x="108" y="1"/>
                </a:cxn>
                <a:cxn ang="0">
                  <a:pos x="100" y="0"/>
                </a:cxn>
                <a:cxn ang="0">
                  <a:pos x="94" y="0"/>
                </a:cxn>
                <a:cxn ang="0">
                  <a:pos x="77" y="4"/>
                </a:cxn>
                <a:cxn ang="0">
                  <a:pos x="60" y="12"/>
                </a:cxn>
                <a:cxn ang="0">
                  <a:pos x="44" y="24"/>
                </a:cxn>
                <a:cxn ang="0">
                  <a:pos x="30" y="39"/>
                </a:cxn>
                <a:cxn ang="0">
                  <a:pos x="17" y="56"/>
                </a:cxn>
                <a:cxn ang="0">
                  <a:pos x="8" y="72"/>
                </a:cxn>
                <a:cxn ang="0">
                  <a:pos x="2" y="87"/>
                </a:cxn>
                <a:cxn ang="0">
                  <a:pos x="0" y="98"/>
                </a:cxn>
                <a:cxn ang="0">
                  <a:pos x="3" y="103"/>
                </a:cxn>
                <a:cxn ang="0">
                  <a:pos x="14" y="106"/>
                </a:cxn>
                <a:cxn ang="0">
                  <a:pos x="30" y="109"/>
                </a:cxn>
                <a:cxn ang="0">
                  <a:pos x="49" y="111"/>
                </a:cxn>
                <a:cxn ang="0">
                  <a:pos x="74" y="113"/>
                </a:cxn>
                <a:cxn ang="0">
                  <a:pos x="101" y="114"/>
                </a:cxn>
                <a:cxn ang="0">
                  <a:pos x="130" y="115"/>
                </a:cxn>
                <a:cxn ang="0">
                  <a:pos x="161" y="115"/>
                </a:cxn>
                <a:cxn ang="0">
                  <a:pos x="191" y="115"/>
                </a:cxn>
                <a:cxn ang="0">
                  <a:pos x="221" y="115"/>
                </a:cxn>
                <a:cxn ang="0">
                  <a:pos x="249" y="115"/>
                </a:cxn>
                <a:cxn ang="0">
                  <a:pos x="274" y="115"/>
                </a:cxn>
                <a:cxn ang="0">
                  <a:pos x="297" y="115"/>
                </a:cxn>
                <a:cxn ang="0">
                  <a:pos x="315" y="114"/>
                </a:cxn>
                <a:cxn ang="0">
                  <a:pos x="327" y="114"/>
                </a:cxn>
                <a:cxn ang="0">
                  <a:pos x="333" y="114"/>
                </a:cxn>
                <a:cxn ang="0">
                  <a:pos x="346" y="110"/>
                </a:cxn>
                <a:cxn ang="0">
                  <a:pos x="351" y="99"/>
                </a:cxn>
                <a:cxn ang="0">
                  <a:pos x="350" y="84"/>
                </a:cxn>
                <a:cxn ang="0">
                  <a:pos x="343" y="67"/>
                </a:cxn>
                <a:cxn ang="0">
                  <a:pos x="332" y="50"/>
                </a:cxn>
                <a:cxn ang="0">
                  <a:pos x="317" y="35"/>
                </a:cxn>
                <a:cxn ang="0">
                  <a:pos x="301" y="24"/>
                </a:cxn>
                <a:cxn ang="0">
                  <a:pos x="283" y="20"/>
                </a:cxn>
              </a:cxnLst>
              <a:rect l="0" t="0" r="r" b="b"/>
              <a:pathLst>
                <a:path w="351" h="115">
                  <a:moveTo>
                    <a:pt x="283" y="20"/>
                  </a:moveTo>
                  <a:lnTo>
                    <a:pt x="279" y="20"/>
                  </a:lnTo>
                  <a:lnTo>
                    <a:pt x="271" y="19"/>
                  </a:lnTo>
                  <a:lnTo>
                    <a:pt x="260" y="17"/>
                  </a:lnTo>
                  <a:lnTo>
                    <a:pt x="249" y="16"/>
                  </a:lnTo>
                  <a:lnTo>
                    <a:pt x="235" y="15"/>
                  </a:lnTo>
                  <a:lnTo>
                    <a:pt x="221" y="14"/>
                  </a:lnTo>
                  <a:lnTo>
                    <a:pt x="205" y="12"/>
                  </a:lnTo>
                  <a:lnTo>
                    <a:pt x="190" y="9"/>
                  </a:lnTo>
                  <a:lnTo>
                    <a:pt x="174" y="8"/>
                  </a:lnTo>
                  <a:lnTo>
                    <a:pt x="159" y="6"/>
                  </a:lnTo>
                  <a:lnTo>
                    <a:pt x="144" y="5"/>
                  </a:lnTo>
                  <a:lnTo>
                    <a:pt x="130" y="4"/>
                  </a:lnTo>
                  <a:lnTo>
                    <a:pt x="117" y="3"/>
                  </a:lnTo>
                  <a:lnTo>
                    <a:pt x="108" y="1"/>
                  </a:lnTo>
                  <a:lnTo>
                    <a:pt x="100" y="0"/>
                  </a:lnTo>
                  <a:lnTo>
                    <a:pt x="94" y="0"/>
                  </a:lnTo>
                  <a:lnTo>
                    <a:pt x="77" y="4"/>
                  </a:lnTo>
                  <a:lnTo>
                    <a:pt x="60" y="12"/>
                  </a:lnTo>
                  <a:lnTo>
                    <a:pt x="44" y="24"/>
                  </a:lnTo>
                  <a:lnTo>
                    <a:pt x="30" y="39"/>
                  </a:lnTo>
                  <a:lnTo>
                    <a:pt x="17" y="56"/>
                  </a:lnTo>
                  <a:lnTo>
                    <a:pt x="8" y="72"/>
                  </a:lnTo>
                  <a:lnTo>
                    <a:pt x="2" y="87"/>
                  </a:lnTo>
                  <a:lnTo>
                    <a:pt x="0" y="98"/>
                  </a:lnTo>
                  <a:lnTo>
                    <a:pt x="3" y="103"/>
                  </a:lnTo>
                  <a:lnTo>
                    <a:pt x="14" y="106"/>
                  </a:lnTo>
                  <a:lnTo>
                    <a:pt x="30" y="109"/>
                  </a:lnTo>
                  <a:lnTo>
                    <a:pt x="49" y="111"/>
                  </a:lnTo>
                  <a:lnTo>
                    <a:pt x="74" y="113"/>
                  </a:lnTo>
                  <a:lnTo>
                    <a:pt x="101" y="114"/>
                  </a:lnTo>
                  <a:lnTo>
                    <a:pt x="130" y="115"/>
                  </a:lnTo>
                  <a:lnTo>
                    <a:pt x="161" y="115"/>
                  </a:lnTo>
                  <a:lnTo>
                    <a:pt x="191" y="115"/>
                  </a:lnTo>
                  <a:lnTo>
                    <a:pt x="221" y="115"/>
                  </a:lnTo>
                  <a:lnTo>
                    <a:pt x="249" y="115"/>
                  </a:lnTo>
                  <a:lnTo>
                    <a:pt x="274" y="115"/>
                  </a:lnTo>
                  <a:lnTo>
                    <a:pt x="297" y="115"/>
                  </a:lnTo>
                  <a:lnTo>
                    <a:pt x="315" y="114"/>
                  </a:lnTo>
                  <a:lnTo>
                    <a:pt x="327" y="114"/>
                  </a:lnTo>
                  <a:lnTo>
                    <a:pt x="333" y="114"/>
                  </a:lnTo>
                  <a:lnTo>
                    <a:pt x="346" y="110"/>
                  </a:lnTo>
                  <a:lnTo>
                    <a:pt x="351" y="99"/>
                  </a:lnTo>
                  <a:lnTo>
                    <a:pt x="350" y="84"/>
                  </a:lnTo>
                  <a:lnTo>
                    <a:pt x="343" y="67"/>
                  </a:lnTo>
                  <a:lnTo>
                    <a:pt x="332" y="50"/>
                  </a:lnTo>
                  <a:lnTo>
                    <a:pt x="317" y="35"/>
                  </a:lnTo>
                  <a:lnTo>
                    <a:pt x="301"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5" name="Freeform 23"/>
            <p:cNvSpPr>
              <a:spLocks/>
            </p:cNvSpPr>
            <p:nvPr/>
          </p:nvSpPr>
          <p:spPr bwMode="auto">
            <a:xfrm>
              <a:off x="8437583" y="-962025"/>
              <a:ext cx="20638" cy="22225"/>
            </a:xfrm>
            <a:custGeom>
              <a:avLst/>
              <a:gdLst/>
              <a:ahLst/>
              <a:cxnLst>
                <a:cxn ang="0">
                  <a:pos x="13" y="26"/>
                </a:cxn>
                <a:cxn ang="0">
                  <a:pos x="19" y="25"/>
                </a:cxn>
                <a:cxn ang="0">
                  <a:pos x="23" y="23"/>
                </a:cxn>
                <a:cxn ang="0">
                  <a:pos x="25" y="18"/>
                </a:cxn>
                <a:cxn ang="0">
                  <a:pos x="27" y="13"/>
                </a:cxn>
                <a:cxn ang="0">
                  <a:pos x="25" y="9"/>
                </a:cxn>
                <a:cxn ang="0">
                  <a:pos x="23" y="4"/>
                </a:cxn>
                <a:cxn ang="0">
                  <a:pos x="19" y="1"/>
                </a:cxn>
                <a:cxn ang="0">
                  <a:pos x="13" y="0"/>
                </a:cxn>
                <a:cxn ang="0">
                  <a:pos x="8" y="1"/>
                </a:cxn>
                <a:cxn ang="0">
                  <a:pos x="4" y="4"/>
                </a:cxn>
                <a:cxn ang="0">
                  <a:pos x="1" y="9"/>
                </a:cxn>
                <a:cxn ang="0">
                  <a:pos x="0" y="13"/>
                </a:cxn>
                <a:cxn ang="0">
                  <a:pos x="1" y="18"/>
                </a:cxn>
                <a:cxn ang="0">
                  <a:pos x="4" y="23"/>
                </a:cxn>
                <a:cxn ang="0">
                  <a:pos x="8" y="25"/>
                </a:cxn>
                <a:cxn ang="0">
                  <a:pos x="13" y="26"/>
                </a:cxn>
              </a:cxnLst>
              <a:rect l="0" t="0" r="r" b="b"/>
              <a:pathLst>
                <a:path w="27" h="26">
                  <a:moveTo>
                    <a:pt x="13" y="26"/>
                  </a:moveTo>
                  <a:lnTo>
                    <a:pt x="19" y="25"/>
                  </a:lnTo>
                  <a:lnTo>
                    <a:pt x="23" y="23"/>
                  </a:lnTo>
                  <a:lnTo>
                    <a:pt x="25" y="18"/>
                  </a:lnTo>
                  <a:lnTo>
                    <a:pt x="27" y="13"/>
                  </a:lnTo>
                  <a:lnTo>
                    <a:pt x="25" y="9"/>
                  </a:lnTo>
                  <a:lnTo>
                    <a:pt x="23" y="4"/>
                  </a:lnTo>
                  <a:lnTo>
                    <a:pt x="19" y="1"/>
                  </a:lnTo>
                  <a:lnTo>
                    <a:pt x="13" y="0"/>
                  </a:lnTo>
                  <a:lnTo>
                    <a:pt x="8" y="1"/>
                  </a:lnTo>
                  <a:lnTo>
                    <a:pt x="4" y="4"/>
                  </a:lnTo>
                  <a:lnTo>
                    <a:pt x="1" y="9"/>
                  </a:lnTo>
                  <a:lnTo>
                    <a:pt x="0" y="13"/>
                  </a:lnTo>
                  <a:lnTo>
                    <a:pt x="1" y="18"/>
                  </a:lnTo>
                  <a:lnTo>
                    <a:pt x="4" y="23"/>
                  </a:lnTo>
                  <a:lnTo>
                    <a:pt x="8" y="25"/>
                  </a:lnTo>
                  <a:lnTo>
                    <a:pt x="1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6" name="Freeform 24"/>
            <p:cNvSpPr>
              <a:spLocks/>
            </p:cNvSpPr>
            <p:nvPr/>
          </p:nvSpPr>
          <p:spPr bwMode="auto">
            <a:xfrm>
              <a:off x="8207395" y="-792162"/>
              <a:ext cx="238125" cy="146050"/>
            </a:xfrm>
            <a:custGeom>
              <a:avLst/>
              <a:gdLst/>
              <a:ahLst/>
              <a:cxnLst>
                <a:cxn ang="0">
                  <a:pos x="290" y="101"/>
                </a:cxn>
                <a:cxn ang="0">
                  <a:pos x="261" y="69"/>
                </a:cxn>
                <a:cxn ang="0">
                  <a:pos x="300" y="41"/>
                </a:cxn>
                <a:cxn ang="0">
                  <a:pos x="268" y="3"/>
                </a:cxn>
                <a:cxn ang="0">
                  <a:pos x="249" y="3"/>
                </a:cxn>
                <a:cxn ang="0">
                  <a:pos x="275" y="38"/>
                </a:cxn>
                <a:cxn ang="0">
                  <a:pos x="237" y="66"/>
                </a:cxn>
                <a:cxn ang="0">
                  <a:pos x="242" y="70"/>
                </a:cxn>
                <a:cxn ang="0">
                  <a:pos x="250" y="80"/>
                </a:cxn>
                <a:cxn ang="0">
                  <a:pos x="259" y="91"/>
                </a:cxn>
                <a:cxn ang="0">
                  <a:pos x="261" y="94"/>
                </a:cxn>
                <a:cxn ang="0">
                  <a:pos x="128" y="166"/>
                </a:cxn>
                <a:cxn ang="0">
                  <a:pos x="35" y="92"/>
                </a:cxn>
                <a:cxn ang="0">
                  <a:pos x="57" y="66"/>
                </a:cxn>
                <a:cxn ang="0">
                  <a:pos x="23" y="39"/>
                </a:cxn>
                <a:cxn ang="0">
                  <a:pos x="43" y="0"/>
                </a:cxn>
                <a:cxn ang="0">
                  <a:pos x="25" y="1"/>
                </a:cxn>
                <a:cxn ang="0">
                  <a:pos x="0" y="42"/>
                </a:cxn>
                <a:cxn ang="0">
                  <a:pos x="35" y="68"/>
                </a:cxn>
                <a:cxn ang="0">
                  <a:pos x="8" y="97"/>
                </a:cxn>
                <a:cxn ang="0">
                  <a:pos x="124" y="184"/>
                </a:cxn>
                <a:cxn ang="0">
                  <a:pos x="290" y="101"/>
                </a:cxn>
              </a:cxnLst>
              <a:rect l="0" t="0" r="r" b="b"/>
              <a:pathLst>
                <a:path w="300" h="184">
                  <a:moveTo>
                    <a:pt x="290" y="101"/>
                  </a:moveTo>
                  <a:lnTo>
                    <a:pt x="261" y="69"/>
                  </a:lnTo>
                  <a:lnTo>
                    <a:pt x="300" y="41"/>
                  </a:lnTo>
                  <a:lnTo>
                    <a:pt x="268" y="3"/>
                  </a:lnTo>
                  <a:lnTo>
                    <a:pt x="249" y="3"/>
                  </a:lnTo>
                  <a:lnTo>
                    <a:pt x="275" y="38"/>
                  </a:lnTo>
                  <a:lnTo>
                    <a:pt x="237" y="66"/>
                  </a:lnTo>
                  <a:lnTo>
                    <a:pt x="242" y="70"/>
                  </a:lnTo>
                  <a:lnTo>
                    <a:pt x="250" y="80"/>
                  </a:lnTo>
                  <a:lnTo>
                    <a:pt x="259" y="91"/>
                  </a:lnTo>
                  <a:lnTo>
                    <a:pt x="261" y="94"/>
                  </a:lnTo>
                  <a:lnTo>
                    <a:pt x="128" y="166"/>
                  </a:lnTo>
                  <a:lnTo>
                    <a:pt x="35" y="92"/>
                  </a:lnTo>
                  <a:lnTo>
                    <a:pt x="57" y="66"/>
                  </a:lnTo>
                  <a:lnTo>
                    <a:pt x="23" y="39"/>
                  </a:lnTo>
                  <a:lnTo>
                    <a:pt x="43" y="0"/>
                  </a:lnTo>
                  <a:lnTo>
                    <a:pt x="25" y="1"/>
                  </a:lnTo>
                  <a:lnTo>
                    <a:pt x="0" y="42"/>
                  </a:lnTo>
                  <a:lnTo>
                    <a:pt x="35" y="68"/>
                  </a:lnTo>
                  <a:lnTo>
                    <a:pt x="8" y="97"/>
                  </a:lnTo>
                  <a:lnTo>
                    <a:pt x="124"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7" name="Freeform 25"/>
            <p:cNvSpPr>
              <a:spLocks/>
            </p:cNvSpPr>
            <p:nvPr/>
          </p:nvSpPr>
          <p:spPr bwMode="auto">
            <a:xfrm>
              <a:off x="8158183" y="-668337"/>
              <a:ext cx="12700" cy="187325"/>
            </a:xfrm>
            <a:custGeom>
              <a:avLst/>
              <a:gdLst/>
              <a:ahLst/>
              <a:cxnLst>
                <a:cxn ang="0">
                  <a:pos x="0" y="237"/>
                </a:cxn>
                <a:cxn ang="0">
                  <a:pos x="0" y="35"/>
                </a:cxn>
                <a:cxn ang="0">
                  <a:pos x="18" y="0"/>
                </a:cxn>
                <a:cxn ang="0">
                  <a:pos x="18" y="234"/>
                </a:cxn>
                <a:cxn ang="0">
                  <a:pos x="0" y="237"/>
                </a:cxn>
              </a:cxnLst>
              <a:rect l="0" t="0" r="r" b="b"/>
              <a:pathLst>
                <a:path w="18" h="237">
                  <a:moveTo>
                    <a:pt x="0" y="237"/>
                  </a:moveTo>
                  <a:lnTo>
                    <a:pt x="0" y="35"/>
                  </a:lnTo>
                  <a:lnTo>
                    <a:pt x="18" y="0"/>
                  </a:lnTo>
                  <a:lnTo>
                    <a:pt x="18" y="234"/>
                  </a:lnTo>
                  <a:lnTo>
                    <a:pt x="0"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8" name="Freeform 53"/>
            <p:cNvSpPr>
              <a:spLocks/>
            </p:cNvSpPr>
            <p:nvPr/>
          </p:nvSpPr>
          <p:spPr bwMode="auto">
            <a:xfrm>
              <a:off x="8213745" y="-1058862"/>
              <a:ext cx="82550" cy="103188"/>
            </a:xfrm>
            <a:custGeom>
              <a:avLst/>
              <a:gdLst/>
              <a:ahLst/>
              <a:cxnLst>
                <a:cxn ang="0">
                  <a:pos x="27" y="112"/>
                </a:cxn>
                <a:cxn ang="0">
                  <a:pos x="73" y="30"/>
                </a:cxn>
                <a:cxn ang="0">
                  <a:pos x="73" y="0"/>
                </a:cxn>
                <a:cxn ang="0">
                  <a:pos x="0" y="129"/>
                </a:cxn>
                <a:cxn ang="0">
                  <a:pos x="103" y="129"/>
                </a:cxn>
                <a:cxn ang="0">
                  <a:pos x="103" y="112"/>
                </a:cxn>
                <a:cxn ang="0">
                  <a:pos x="27" y="112"/>
                </a:cxn>
              </a:cxnLst>
              <a:rect l="0" t="0" r="r" b="b"/>
              <a:pathLst>
                <a:path w="103" h="129">
                  <a:moveTo>
                    <a:pt x="27" y="112"/>
                  </a:moveTo>
                  <a:lnTo>
                    <a:pt x="73" y="30"/>
                  </a:lnTo>
                  <a:lnTo>
                    <a:pt x="73" y="0"/>
                  </a:lnTo>
                  <a:lnTo>
                    <a:pt x="0" y="129"/>
                  </a:lnTo>
                  <a:lnTo>
                    <a:pt x="103" y="129"/>
                  </a:lnTo>
                  <a:lnTo>
                    <a:pt x="103" y="112"/>
                  </a:lnTo>
                  <a:lnTo>
                    <a:pt x="27"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79" name="Freeform 54"/>
            <p:cNvSpPr>
              <a:spLocks/>
            </p:cNvSpPr>
            <p:nvPr/>
          </p:nvSpPr>
          <p:spPr bwMode="auto">
            <a:xfrm>
              <a:off x="8204220" y="-1065212"/>
              <a:ext cx="25400" cy="46038"/>
            </a:xfrm>
            <a:custGeom>
              <a:avLst/>
              <a:gdLst/>
              <a:ahLst/>
              <a:cxnLst>
                <a:cxn ang="0">
                  <a:pos x="13" y="59"/>
                </a:cxn>
                <a:cxn ang="0">
                  <a:pos x="19" y="58"/>
                </a:cxn>
                <a:cxn ang="0">
                  <a:pos x="24" y="52"/>
                </a:cxn>
                <a:cxn ang="0">
                  <a:pos x="29" y="43"/>
                </a:cxn>
                <a:cxn ang="0">
                  <a:pos x="32" y="31"/>
                </a:cxn>
                <a:cxn ang="0">
                  <a:pos x="32" y="20"/>
                </a:cxn>
                <a:cxn ang="0">
                  <a:pos x="30" y="11"/>
                </a:cxn>
                <a:cxn ang="0">
                  <a:pos x="26" y="4"/>
                </a:cxn>
                <a:cxn ang="0">
                  <a:pos x="20" y="0"/>
                </a:cxn>
                <a:cxn ang="0">
                  <a:pos x="13" y="1"/>
                </a:cxn>
                <a:cxn ang="0">
                  <a:pos x="7" y="7"/>
                </a:cxn>
                <a:cxn ang="0">
                  <a:pos x="2" y="15"/>
                </a:cxn>
                <a:cxn ang="0">
                  <a:pos x="0" y="27"/>
                </a:cxn>
                <a:cxn ang="0">
                  <a:pos x="0" y="39"/>
                </a:cxn>
                <a:cxn ang="0">
                  <a:pos x="2" y="49"/>
                </a:cxn>
                <a:cxn ang="0">
                  <a:pos x="7" y="55"/>
                </a:cxn>
                <a:cxn ang="0">
                  <a:pos x="13" y="59"/>
                </a:cxn>
              </a:cxnLst>
              <a:rect l="0" t="0" r="r" b="b"/>
              <a:pathLst>
                <a:path w="32" h="59">
                  <a:moveTo>
                    <a:pt x="13" y="59"/>
                  </a:moveTo>
                  <a:lnTo>
                    <a:pt x="19" y="58"/>
                  </a:lnTo>
                  <a:lnTo>
                    <a:pt x="24" y="52"/>
                  </a:lnTo>
                  <a:lnTo>
                    <a:pt x="29" y="43"/>
                  </a:lnTo>
                  <a:lnTo>
                    <a:pt x="32" y="31"/>
                  </a:lnTo>
                  <a:lnTo>
                    <a:pt x="32" y="20"/>
                  </a:lnTo>
                  <a:lnTo>
                    <a:pt x="30" y="11"/>
                  </a:lnTo>
                  <a:lnTo>
                    <a:pt x="26" y="4"/>
                  </a:lnTo>
                  <a:lnTo>
                    <a:pt x="20" y="0"/>
                  </a:lnTo>
                  <a:lnTo>
                    <a:pt x="13" y="1"/>
                  </a:lnTo>
                  <a:lnTo>
                    <a:pt x="7" y="7"/>
                  </a:lnTo>
                  <a:lnTo>
                    <a:pt x="2" y="15"/>
                  </a:lnTo>
                  <a:lnTo>
                    <a:pt x="0" y="27"/>
                  </a:lnTo>
                  <a:lnTo>
                    <a:pt x="0" y="39"/>
                  </a:lnTo>
                  <a:lnTo>
                    <a:pt x="2" y="49"/>
                  </a:lnTo>
                  <a:lnTo>
                    <a:pt x="7" y="55"/>
                  </a:lnTo>
                  <a:lnTo>
                    <a:pt x="13"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80" name="Freeform 55"/>
            <p:cNvSpPr>
              <a:spLocks/>
            </p:cNvSpPr>
            <p:nvPr/>
          </p:nvSpPr>
          <p:spPr bwMode="auto">
            <a:xfrm>
              <a:off x="8302645" y="-1065212"/>
              <a:ext cx="28575" cy="50800"/>
            </a:xfrm>
            <a:custGeom>
              <a:avLst/>
              <a:gdLst/>
              <a:ahLst/>
              <a:cxnLst>
                <a:cxn ang="0">
                  <a:pos x="12" y="65"/>
                </a:cxn>
                <a:cxn ang="0">
                  <a:pos x="20" y="63"/>
                </a:cxn>
                <a:cxn ang="0">
                  <a:pos x="26" y="57"/>
                </a:cxn>
                <a:cxn ang="0">
                  <a:pos x="32" y="48"/>
                </a:cxn>
                <a:cxn ang="0">
                  <a:pos x="35" y="35"/>
                </a:cxn>
                <a:cxn ang="0">
                  <a:pos x="35" y="22"/>
                </a:cxn>
                <a:cxn ang="0">
                  <a:pos x="33" y="12"/>
                </a:cxn>
                <a:cxn ang="0">
                  <a:pos x="28" y="4"/>
                </a:cxn>
                <a:cxn ang="0">
                  <a:pos x="21" y="0"/>
                </a:cxn>
                <a:cxn ang="0">
                  <a:pos x="14" y="1"/>
                </a:cxn>
                <a:cxn ang="0">
                  <a:pos x="8" y="8"/>
                </a:cxn>
                <a:cxn ang="0">
                  <a:pos x="3" y="18"/>
                </a:cxn>
                <a:cxn ang="0">
                  <a:pos x="0" y="30"/>
                </a:cxn>
                <a:cxn ang="0">
                  <a:pos x="0" y="43"/>
                </a:cxn>
                <a:cxn ang="0">
                  <a:pos x="2" y="53"/>
                </a:cxn>
                <a:cxn ang="0">
                  <a:pos x="6" y="61"/>
                </a:cxn>
                <a:cxn ang="0">
                  <a:pos x="12" y="65"/>
                </a:cxn>
              </a:cxnLst>
              <a:rect l="0" t="0" r="r" b="b"/>
              <a:pathLst>
                <a:path w="35" h="65">
                  <a:moveTo>
                    <a:pt x="12" y="65"/>
                  </a:moveTo>
                  <a:lnTo>
                    <a:pt x="20" y="63"/>
                  </a:lnTo>
                  <a:lnTo>
                    <a:pt x="26" y="57"/>
                  </a:lnTo>
                  <a:lnTo>
                    <a:pt x="32" y="48"/>
                  </a:lnTo>
                  <a:lnTo>
                    <a:pt x="35" y="35"/>
                  </a:lnTo>
                  <a:lnTo>
                    <a:pt x="35" y="22"/>
                  </a:lnTo>
                  <a:lnTo>
                    <a:pt x="33" y="12"/>
                  </a:lnTo>
                  <a:lnTo>
                    <a:pt x="28" y="4"/>
                  </a:lnTo>
                  <a:lnTo>
                    <a:pt x="21" y="0"/>
                  </a:lnTo>
                  <a:lnTo>
                    <a:pt x="14" y="1"/>
                  </a:lnTo>
                  <a:lnTo>
                    <a:pt x="8" y="8"/>
                  </a:lnTo>
                  <a:lnTo>
                    <a:pt x="3" y="18"/>
                  </a:lnTo>
                  <a:lnTo>
                    <a:pt x="0" y="30"/>
                  </a:lnTo>
                  <a:lnTo>
                    <a:pt x="0" y="43"/>
                  </a:lnTo>
                  <a:lnTo>
                    <a:pt x="2" y="53"/>
                  </a:lnTo>
                  <a:lnTo>
                    <a:pt x="6" y="61"/>
                  </a:lnTo>
                  <a:lnTo>
                    <a:pt x="12"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grpSp>
        <p:nvGrpSpPr>
          <p:cNvPr id="30" name="グループ化 182"/>
          <p:cNvGrpSpPr/>
          <p:nvPr/>
        </p:nvGrpSpPr>
        <p:grpSpPr>
          <a:xfrm>
            <a:off x="8621735" y="5792777"/>
            <a:ext cx="287519" cy="382580"/>
            <a:chOff x="8108970" y="-1198562"/>
            <a:chExt cx="473075" cy="779462"/>
          </a:xfrm>
        </p:grpSpPr>
        <p:sp>
          <p:nvSpPr>
            <p:cNvPr id="184" name="Freeform 10"/>
            <p:cNvSpPr>
              <a:spLocks/>
            </p:cNvSpPr>
            <p:nvPr/>
          </p:nvSpPr>
          <p:spPr bwMode="auto">
            <a:xfrm>
              <a:off x="8234383" y="-892175"/>
              <a:ext cx="190500" cy="169863"/>
            </a:xfrm>
            <a:custGeom>
              <a:avLst/>
              <a:gdLst/>
              <a:ahLst/>
              <a:cxnLst>
                <a:cxn ang="0">
                  <a:pos x="241" y="214"/>
                </a:cxn>
                <a:cxn ang="0">
                  <a:pos x="241" y="0"/>
                </a:cxn>
                <a:cxn ang="0">
                  <a:pos x="0" y="50"/>
                </a:cxn>
                <a:cxn ang="0">
                  <a:pos x="0" y="214"/>
                </a:cxn>
                <a:cxn ang="0">
                  <a:pos x="241" y="214"/>
                </a:cxn>
              </a:cxnLst>
              <a:rect l="0" t="0" r="r" b="b"/>
              <a:pathLst>
                <a:path w="241" h="214">
                  <a:moveTo>
                    <a:pt x="241" y="214"/>
                  </a:moveTo>
                  <a:lnTo>
                    <a:pt x="241" y="0"/>
                  </a:lnTo>
                  <a:lnTo>
                    <a:pt x="0" y="50"/>
                  </a:lnTo>
                  <a:lnTo>
                    <a:pt x="0" y="214"/>
                  </a:lnTo>
                  <a:lnTo>
                    <a:pt x="241" y="2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5" name="Freeform 11"/>
            <p:cNvSpPr>
              <a:spLocks/>
            </p:cNvSpPr>
            <p:nvPr/>
          </p:nvSpPr>
          <p:spPr bwMode="auto">
            <a:xfrm>
              <a:off x="8258195" y="-847725"/>
              <a:ext cx="138113" cy="204788"/>
            </a:xfrm>
            <a:custGeom>
              <a:avLst/>
              <a:gdLst/>
              <a:ahLst/>
              <a:cxnLst>
                <a:cxn ang="0">
                  <a:pos x="175" y="0"/>
                </a:cxn>
                <a:cxn ang="0">
                  <a:pos x="0" y="1"/>
                </a:cxn>
                <a:cxn ang="0">
                  <a:pos x="0" y="251"/>
                </a:cxn>
                <a:cxn ang="0">
                  <a:pos x="63" y="257"/>
                </a:cxn>
                <a:cxn ang="0">
                  <a:pos x="175" y="250"/>
                </a:cxn>
                <a:cxn ang="0">
                  <a:pos x="175" y="0"/>
                </a:cxn>
              </a:cxnLst>
              <a:rect l="0" t="0" r="r" b="b"/>
              <a:pathLst>
                <a:path w="175" h="257">
                  <a:moveTo>
                    <a:pt x="175" y="0"/>
                  </a:moveTo>
                  <a:lnTo>
                    <a:pt x="0" y="1"/>
                  </a:lnTo>
                  <a:lnTo>
                    <a:pt x="0" y="251"/>
                  </a:lnTo>
                  <a:lnTo>
                    <a:pt x="63" y="257"/>
                  </a:lnTo>
                  <a:lnTo>
                    <a:pt x="175" y="250"/>
                  </a:lnTo>
                  <a:lnTo>
                    <a:pt x="17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6" name="Freeform 12"/>
            <p:cNvSpPr>
              <a:spLocks/>
            </p:cNvSpPr>
            <p:nvPr/>
          </p:nvSpPr>
          <p:spPr bwMode="auto">
            <a:xfrm>
              <a:off x="8108970" y="-793750"/>
              <a:ext cx="473075" cy="374650"/>
            </a:xfrm>
            <a:custGeom>
              <a:avLst/>
              <a:gdLst/>
              <a:ahLst/>
              <a:cxnLst>
                <a:cxn ang="0">
                  <a:pos x="134" y="1"/>
                </a:cxn>
                <a:cxn ang="0">
                  <a:pos x="128" y="1"/>
                </a:cxn>
                <a:cxn ang="0">
                  <a:pos x="121" y="2"/>
                </a:cxn>
                <a:cxn ang="0">
                  <a:pos x="112" y="3"/>
                </a:cxn>
                <a:cxn ang="0">
                  <a:pos x="102" y="8"/>
                </a:cxn>
                <a:cxn ang="0">
                  <a:pos x="89" y="12"/>
                </a:cxn>
                <a:cxn ang="0">
                  <a:pos x="76" y="20"/>
                </a:cxn>
                <a:cxn ang="0">
                  <a:pos x="62" y="28"/>
                </a:cxn>
                <a:cxn ang="0">
                  <a:pos x="47" y="40"/>
                </a:cxn>
                <a:cxn ang="0">
                  <a:pos x="29" y="69"/>
                </a:cxn>
                <a:cxn ang="0">
                  <a:pos x="16" y="118"/>
                </a:cxn>
                <a:cxn ang="0">
                  <a:pos x="7" y="179"/>
                </a:cxn>
                <a:cxn ang="0">
                  <a:pos x="2" y="247"/>
                </a:cxn>
                <a:cxn ang="0">
                  <a:pos x="0" y="312"/>
                </a:cxn>
                <a:cxn ang="0">
                  <a:pos x="0" y="368"/>
                </a:cxn>
                <a:cxn ang="0">
                  <a:pos x="1" y="406"/>
                </a:cxn>
                <a:cxn ang="0">
                  <a:pos x="1" y="421"/>
                </a:cxn>
                <a:cxn ang="0">
                  <a:pos x="527" y="472"/>
                </a:cxn>
                <a:cxn ang="0">
                  <a:pos x="514" y="340"/>
                </a:cxn>
                <a:cxn ang="0">
                  <a:pos x="517" y="337"/>
                </a:cxn>
                <a:cxn ang="0">
                  <a:pos x="521" y="334"/>
                </a:cxn>
                <a:cxn ang="0">
                  <a:pos x="526" y="330"/>
                </a:cxn>
                <a:cxn ang="0">
                  <a:pos x="530" y="327"/>
                </a:cxn>
                <a:cxn ang="0">
                  <a:pos x="536" y="323"/>
                </a:cxn>
                <a:cxn ang="0">
                  <a:pos x="542" y="319"/>
                </a:cxn>
                <a:cxn ang="0">
                  <a:pos x="548" y="315"/>
                </a:cxn>
                <a:cxn ang="0">
                  <a:pos x="553" y="311"/>
                </a:cxn>
                <a:cxn ang="0">
                  <a:pos x="565" y="300"/>
                </a:cxn>
                <a:cxn ang="0">
                  <a:pos x="577" y="290"/>
                </a:cxn>
                <a:cxn ang="0">
                  <a:pos x="585" y="278"/>
                </a:cxn>
                <a:cxn ang="0">
                  <a:pos x="591" y="266"/>
                </a:cxn>
                <a:cxn ang="0">
                  <a:pos x="596" y="252"/>
                </a:cxn>
                <a:cxn ang="0">
                  <a:pos x="597" y="237"/>
                </a:cxn>
                <a:cxn ang="0">
                  <a:pos x="596" y="220"/>
                </a:cxn>
                <a:cxn ang="0">
                  <a:pos x="591" y="199"/>
                </a:cxn>
                <a:cxn ang="0">
                  <a:pos x="589" y="193"/>
                </a:cxn>
                <a:cxn ang="0">
                  <a:pos x="581" y="176"/>
                </a:cxn>
                <a:cxn ang="0">
                  <a:pos x="568" y="151"/>
                </a:cxn>
                <a:cxn ang="0">
                  <a:pos x="551" y="121"/>
                </a:cxn>
                <a:cxn ang="0">
                  <a:pos x="530" y="89"/>
                </a:cxn>
                <a:cxn ang="0">
                  <a:pos x="504" y="58"/>
                </a:cxn>
                <a:cxn ang="0">
                  <a:pos x="475" y="32"/>
                </a:cxn>
                <a:cxn ang="0">
                  <a:pos x="442" y="12"/>
                </a:cxn>
                <a:cxn ang="0">
                  <a:pos x="436" y="10"/>
                </a:cxn>
                <a:cxn ang="0">
                  <a:pos x="428" y="8"/>
                </a:cxn>
                <a:cxn ang="0">
                  <a:pos x="419" y="5"/>
                </a:cxn>
                <a:cxn ang="0">
                  <a:pos x="408" y="3"/>
                </a:cxn>
                <a:cxn ang="0">
                  <a:pos x="397" y="2"/>
                </a:cxn>
                <a:cxn ang="0">
                  <a:pos x="385" y="1"/>
                </a:cxn>
                <a:cxn ang="0">
                  <a:pos x="374" y="0"/>
                </a:cxn>
                <a:cxn ang="0">
                  <a:pos x="363" y="0"/>
                </a:cxn>
                <a:cxn ang="0">
                  <a:pos x="262" y="123"/>
                </a:cxn>
                <a:cxn ang="0">
                  <a:pos x="186" y="1"/>
                </a:cxn>
                <a:cxn ang="0">
                  <a:pos x="134" y="1"/>
                </a:cxn>
              </a:cxnLst>
              <a:rect l="0" t="0" r="r" b="b"/>
              <a:pathLst>
                <a:path w="597" h="472">
                  <a:moveTo>
                    <a:pt x="134" y="1"/>
                  </a:moveTo>
                  <a:lnTo>
                    <a:pt x="128" y="1"/>
                  </a:lnTo>
                  <a:lnTo>
                    <a:pt x="121" y="2"/>
                  </a:lnTo>
                  <a:lnTo>
                    <a:pt x="112" y="3"/>
                  </a:lnTo>
                  <a:lnTo>
                    <a:pt x="102" y="8"/>
                  </a:lnTo>
                  <a:lnTo>
                    <a:pt x="89" y="12"/>
                  </a:lnTo>
                  <a:lnTo>
                    <a:pt x="76" y="20"/>
                  </a:lnTo>
                  <a:lnTo>
                    <a:pt x="62" y="28"/>
                  </a:lnTo>
                  <a:lnTo>
                    <a:pt x="47" y="40"/>
                  </a:lnTo>
                  <a:lnTo>
                    <a:pt x="29" y="69"/>
                  </a:lnTo>
                  <a:lnTo>
                    <a:pt x="16" y="118"/>
                  </a:lnTo>
                  <a:lnTo>
                    <a:pt x="7" y="179"/>
                  </a:lnTo>
                  <a:lnTo>
                    <a:pt x="2" y="247"/>
                  </a:lnTo>
                  <a:lnTo>
                    <a:pt x="0" y="312"/>
                  </a:lnTo>
                  <a:lnTo>
                    <a:pt x="0" y="368"/>
                  </a:lnTo>
                  <a:lnTo>
                    <a:pt x="1" y="406"/>
                  </a:lnTo>
                  <a:lnTo>
                    <a:pt x="1" y="421"/>
                  </a:lnTo>
                  <a:lnTo>
                    <a:pt x="527" y="472"/>
                  </a:lnTo>
                  <a:lnTo>
                    <a:pt x="514" y="340"/>
                  </a:lnTo>
                  <a:lnTo>
                    <a:pt x="517" y="337"/>
                  </a:lnTo>
                  <a:lnTo>
                    <a:pt x="521" y="334"/>
                  </a:lnTo>
                  <a:lnTo>
                    <a:pt x="526" y="330"/>
                  </a:lnTo>
                  <a:lnTo>
                    <a:pt x="530" y="327"/>
                  </a:lnTo>
                  <a:lnTo>
                    <a:pt x="536" y="323"/>
                  </a:lnTo>
                  <a:lnTo>
                    <a:pt x="542" y="319"/>
                  </a:lnTo>
                  <a:lnTo>
                    <a:pt x="548" y="315"/>
                  </a:lnTo>
                  <a:lnTo>
                    <a:pt x="553" y="311"/>
                  </a:lnTo>
                  <a:lnTo>
                    <a:pt x="565" y="300"/>
                  </a:lnTo>
                  <a:lnTo>
                    <a:pt x="577" y="290"/>
                  </a:lnTo>
                  <a:lnTo>
                    <a:pt x="585" y="278"/>
                  </a:lnTo>
                  <a:lnTo>
                    <a:pt x="591" y="266"/>
                  </a:lnTo>
                  <a:lnTo>
                    <a:pt x="596" y="252"/>
                  </a:lnTo>
                  <a:lnTo>
                    <a:pt x="597" y="237"/>
                  </a:lnTo>
                  <a:lnTo>
                    <a:pt x="596" y="220"/>
                  </a:lnTo>
                  <a:lnTo>
                    <a:pt x="591" y="199"/>
                  </a:lnTo>
                  <a:lnTo>
                    <a:pt x="589" y="193"/>
                  </a:lnTo>
                  <a:lnTo>
                    <a:pt x="581" y="176"/>
                  </a:lnTo>
                  <a:lnTo>
                    <a:pt x="568" y="151"/>
                  </a:lnTo>
                  <a:lnTo>
                    <a:pt x="551" y="121"/>
                  </a:lnTo>
                  <a:lnTo>
                    <a:pt x="530" y="89"/>
                  </a:lnTo>
                  <a:lnTo>
                    <a:pt x="504" y="58"/>
                  </a:lnTo>
                  <a:lnTo>
                    <a:pt x="475" y="32"/>
                  </a:lnTo>
                  <a:lnTo>
                    <a:pt x="442" y="12"/>
                  </a:lnTo>
                  <a:lnTo>
                    <a:pt x="436" y="10"/>
                  </a:lnTo>
                  <a:lnTo>
                    <a:pt x="428" y="8"/>
                  </a:lnTo>
                  <a:lnTo>
                    <a:pt x="419" y="5"/>
                  </a:lnTo>
                  <a:lnTo>
                    <a:pt x="408" y="3"/>
                  </a:lnTo>
                  <a:lnTo>
                    <a:pt x="397" y="2"/>
                  </a:lnTo>
                  <a:lnTo>
                    <a:pt x="385" y="1"/>
                  </a:lnTo>
                  <a:lnTo>
                    <a:pt x="374" y="0"/>
                  </a:lnTo>
                  <a:lnTo>
                    <a:pt x="363" y="0"/>
                  </a:lnTo>
                  <a:lnTo>
                    <a:pt x="262" y="123"/>
                  </a:lnTo>
                  <a:lnTo>
                    <a:pt x="186" y="1"/>
                  </a:lnTo>
                  <a:lnTo>
                    <a:pt x="134" y="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7" name="Freeform 13"/>
            <p:cNvSpPr>
              <a:spLocks/>
            </p:cNvSpPr>
            <p:nvPr/>
          </p:nvSpPr>
          <p:spPr bwMode="auto">
            <a:xfrm>
              <a:off x="8128020" y="-777875"/>
              <a:ext cx="430213" cy="355600"/>
            </a:xfrm>
            <a:custGeom>
              <a:avLst/>
              <a:gdLst/>
              <a:ahLst/>
              <a:cxnLst>
                <a:cxn ang="0">
                  <a:pos x="3" y="391"/>
                </a:cxn>
                <a:cxn ang="0">
                  <a:pos x="0" y="281"/>
                </a:cxn>
                <a:cxn ang="0">
                  <a:pos x="1" y="197"/>
                </a:cxn>
                <a:cxn ang="0">
                  <a:pos x="6" y="136"/>
                </a:cxn>
                <a:cxn ang="0">
                  <a:pos x="12" y="93"/>
                </a:cxn>
                <a:cxn ang="0">
                  <a:pos x="19" y="67"/>
                </a:cxn>
                <a:cxn ang="0">
                  <a:pos x="26" y="52"/>
                </a:cxn>
                <a:cxn ang="0">
                  <a:pos x="29" y="45"/>
                </a:cxn>
                <a:cxn ang="0">
                  <a:pos x="31" y="44"/>
                </a:cxn>
                <a:cxn ang="0">
                  <a:pos x="37" y="37"/>
                </a:cxn>
                <a:cxn ang="0">
                  <a:pos x="44" y="31"/>
                </a:cxn>
                <a:cxn ang="0">
                  <a:pos x="52" y="25"/>
                </a:cxn>
                <a:cxn ang="0">
                  <a:pos x="60" y="20"/>
                </a:cxn>
                <a:cxn ang="0">
                  <a:pos x="68" y="15"/>
                </a:cxn>
                <a:cxn ang="0">
                  <a:pos x="78" y="10"/>
                </a:cxn>
                <a:cxn ang="0">
                  <a:pos x="87" y="7"/>
                </a:cxn>
                <a:cxn ang="0">
                  <a:pos x="96" y="4"/>
                </a:cxn>
                <a:cxn ang="0">
                  <a:pos x="152" y="0"/>
                </a:cxn>
                <a:cxn ang="0">
                  <a:pos x="235" y="135"/>
                </a:cxn>
                <a:cxn ang="0">
                  <a:pos x="347" y="0"/>
                </a:cxn>
                <a:cxn ang="0">
                  <a:pos x="388" y="0"/>
                </a:cxn>
                <a:cxn ang="0">
                  <a:pos x="411" y="7"/>
                </a:cxn>
                <a:cxn ang="0">
                  <a:pos x="435" y="24"/>
                </a:cxn>
                <a:cxn ang="0">
                  <a:pos x="459" y="49"/>
                </a:cxn>
                <a:cxn ang="0">
                  <a:pos x="482" y="75"/>
                </a:cxn>
                <a:cxn ang="0">
                  <a:pos x="501" y="103"/>
                </a:cxn>
                <a:cxn ang="0">
                  <a:pos x="517" y="127"/>
                </a:cxn>
                <a:cxn ang="0">
                  <a:pos x="527" y="143"/>
                </a:cxn>
                <a:cxn ang="0">
                  <a:pos x="531" y="150"/>
                </a:cxn>
                <a:cxn ang="0">
                  <a:pos x="534" y="157"/>
                </a:cxn>
                <a:cxn ang="0">
                  <a:pos x="541" y="175"/>
                </a:cxn>
                <a:cxn ang="0">
                  <a:pos x="543" y="200"/>
                </a:cxn>
                <a:cxn ang="0">
                  <a:pos x="536" y="225"/>
                </a:cxn>
                <a:cxn ang="0">
                  <a:pos x="526" y="241"/>
                </a:cxn>
                <a:cxn ang="0">
                  <a:pos x="513" y="257"/>
                </a:cxn>
                <a:cxn ang="0">
                  <a:pos x="501" y="271"/>
                </a:cxn>
                <a:cxn ang="0">
                  <a:pos x="488" y="284"/>
                </a:cxn>
                <a:cxn ang="0">
                  <a:pos x="476" y="294"/>
                </a:cxn>
                <a:cxn ang="0">
                  <a:pos x="467" y="301"/>
                </a:cxn>
                <a:cxn ang="0">
                  <a:pos x="461" y="307"/>
                </a:cxn>
                <a:cxn ang="0">
                  <a:pos x="459" y="308"/>
                </a:cxn>
                <a:cxn ang="0">
                  <a:pos x="476" y="450"/>
                </a:cxn>
                <a:cxn ang="0">
                  <a:pos x="3" y="391"/>
                </a:cxn>
              </a:cxnLst>
              <a:rect l="0" t="0" r="r" b="b"/>
              <a:pathLst>
                <a:path w="543" h="450">
                  <a:moveTo>
                    <a:pt x="3" y="391"/>
                  </a:moveTo>
                  <a:lnTo>
                    <a:pt x="0" y="281"/>
                  </a:lnTo>
                  <a:lnTo>
                    <a:pt x="1" y="197"/>
                  </a:lnTo>
                  <a:lnTo>
                    <a:pt x="6" y="136"/>
                  </a:lnTo>
                  <a:lnTo>
                    <a:pt x="12" y="93"/>
                  </a:lnTo>
                  <a:lnTo>
                    <a:pt x="19" y="67"/>
                  </a:lnTo>
                  <a:lnTo>
                    <a:pt x="26" y="52"/>
                  </a:lnTo>
                  <a:lnTo>
                    <a:pt x="29" y="45"/>
                  </a:lnTo>
                  <a:lnTo>
                    <a:pt x="31" y="44"/>
                  </a:lnTo>
                  <a:lnTo>
                    <a:pt x="37" y="37"/>
                  </a:lnTo>
                  <a:lnTo>
                    <a:pt x="44" y="31"/>
                  </a:lnTo>
                  <a:lnTo>
                    <a:pt x="52" y="25"/>
                  </a:lnTo>
                  <a:lnTo>
                    <a:pt x="60" y="20"/>
                  </a:lnTo>
                  <a:lnTo>
                    <a:pt x="68" y="15"/>
                  </a:lnTo>
                  <a:lnTo>
                    <a:pt x="78" y="10"/>
                  </a:lnTo>
                  <a:lnTo>
                    <a:pt x="87" y="7"/>
                  </a:lnTo>
                  <a:lnTo>
                    <a:pt x="96" y="4"/>
                  </a:lnTo>
                  <a:lnTo>
                    <a:pt x="152" y="0"/>
                  </a:lnTo>
                  <a:lnTo>
                    <a:pt x="235" y="135"/>
                  </a:lnTo>
                  <a:lnTo>
                    <a:pt x="347" y="0"/>
                  </a:lnTo>
                  <a:lnTo>
                    <a:pt x="388" y="0"/>
                  </a:lnTo>
                  <a:lnTo>
                    <a:pt x="411" y="7"/>
                  </a:lnTo>
                  <a:lnTo>
                    <a:pt x="435" y="24"/>
                  </a:lnTo>
                  <a:lnTo>
                    <a:pt x="459" y="49"/>
                  </a:lnTo>
                  <a:lnTo>
                    <a:pt x="482" y="75"/>
                  </a:lnTo>
                  <a:lnTo>
                    <a:pt x="501" y="103"/>
                  </a:lnTo>
                  <a:lnTo>
                    <a:pt x="517" y="127"/>
                  </a:lnTo>
                  <a:lnTo>
                    <a:pt x="527" y="143"/>
                  </a:lnTo>
                  <a:lnTo>
                    <a:pt x="531" y="150"/>
                  </a:lnTo>
                  <a:lnTo>
                    <a:pt x="534" y="157"/>
                  </a:lnTo>
                  <a:lnTo>
                    <a:pt x="541" y="175"/>
                  </a:lnTo>
                  <a:lnTo>
                    <a:pt x="543" y="200"/>
                  </a:lnTo>
                  <a:lnTo>
                    <a:pt x="536" y="225"/>
                  </a:lnTo>
                  <a:lnTo>
                    <a:pt x="526" y="241"/>
                  </a:lnTo>
                  <a:lnTo>
                    <a:pt x="513" y="257"/>
                  </a:lnTo>
                  <a:lnTo>
                    <a:pt x="501" y="271"/>
                  </a:lnTo>
                  <a:lnTo>
                    <a:pt x="488" y="284"/>
                  </a:lnTo>
                  <a:lnTo>
                    <a:pt x="476" y="294"/>
                  </a:lnTo>
                  <a:lnTo>
                    <a:pt x="467" y="301"/>
                  </a:lnTo>
                  <a:lnTo>
                    <a:pt x="461" y="307"/>
                  </a:lnTo>
                  <a:lnTo>
                    <a:pt x="459" y="308"/>
                  </a:lnTo>
                  <a:lnTo>
                    <a:pt x="476" y="450"/>
                  </a:lnTo>
                  <a:lnTo>
                    <a:pt x="3" y="391"/>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8" name="Freeform 14"/>
            <p:cNvSpPr>
              <a:spLocks/>
            </p:cNvSpPr>
            <p:nvPr/>
          </p:nvSpPr>
          <p:spPr bwMode="auto">
            <a:xfrm>
              <a:off x="8223270" y="-619125"/>
              <a:ext cx="314325" cy="141288"/>
            </a:xfrm>
            <a:custGeom>
              <a:avLst/>
              <a:gdLst/>
              <a:ahLst/>
              <a:cxnLst>
                <a:cxn ang="0">
                  <a:pos x="151" y="175"/>
                </a:cxn>
                <a:cxn ang="0">
                  <a:pos x="160" y="176"/>
                </a:cxn>
                <a:cxn ang="0">
                  <a:pos x="173" y="175"/>
                </a:cxn>
                <a:cxn ang="0">
                  <a:pos x="188" y="173"/>
                </a:cxn>
                <a:cxn ang="0">
                  <a:pos x="204" y="170"/>
                </a:cxn>
                <a:cxn ang="0">
                  <a:pos x="222" y="166"/>
                </a:cxn>
                <a:cxn ang="0">
                  <a:pos x="240" y="161"/>
                </a:cxn>
                <a:cxn ang="0">
                  <a:pos x="260" y="155"/>
                </a:cxn>
                <a:cxn ang="0">
                  <a:pos x="279" y="149"/>
                </a:cxn>
                <a:cxn ang="0">
                  <a:pos x="299" y="142"/>
                </a:cxn>
                <a:cxn ang="0">
                  <a:pos x="317" y="135"/>
                </a:cxn>
                <a:cxn ang="0">
                  <a:pos x="336" y="127"/>
                </a:cxn>
                <a:cxn ang="0">
                  <a:pos x="353" y="119"/>
                </a:cxn>
                <a:cxn ang="0">
                  <a:pos x="367" y="112"/>
                </a:cxn>
                <a:cxn ang="0">
                  <a:pos x="381" y="104"/>
                </a:cxn>
                <a:cxn ang="0">
                  <a:pos x="391" y="95"/>
                </a:cxn>
                <a:cxn ang="0">
                  <a:pos x="398" y="87"/>
                </a:cxn>
                <a:cxn ang="0">
                  <a:pos x="324" y="0"/>
                </a:cxn>
                <a:cxn ang="0">
                  <a:pos x="321" y="8"/>
                </a:cxn>
                <a:cxn ang="0">
                  <a:pos x="317" y="14"/>
                </a:cxn>
                <a:cxn ang="0">
                  <a:pos x="313" y="19"/>
                </a:cxn>
                <a:cxn ang="0">
                  <a:pos x="308" y="24"/>
                </a:cxn>
                <a:cxn ang="0">
                  <a:pos x="302" y="27"/>
                </a:cxn>
                <a:cxn ang="0">
                  <a:pos x="298" y="31"/>
                </a:cxn>
                <a:cxn ang="0">
                  <a:pos x="291" y="34"/>
                </a:cxn>
                <a:cxn ang="0">
                  <a:pos x="284" y="38"/>
                </a:cxn>
                <a:cxn ang="0">
                  <a:pos x="271" y="45"/>
                </a:cxn>
                <a:cxn ang="0">
                  <a:pos x="255" y="52"/>
                </a:cxn>
                <a:cxn ang="0">
                  <a:pos x="235" y="59"/>
                </a:cxn>
                <a:cxn ang="0">
                  <a:pos x="216" y="64"/>
                </a:cxn>
                <a:cxn ang="0">
                  <a:pos x="194" y="70"/>
                </a:cxn>
                <a:cxn ang="0">
                  <a:pos x="173" y="74"/>
                </a:cxn>
                <a:cxn ang="0">
                  <a:pos x="152" y="76"/>
                </a:cxn>
                <a:cxn ang="0">
                  <a:pos x="134" y="77"/>
                </a:cxn>
                <a:cxn ang="0">
                  <a:pos x="125" y="62"/>
                </a:cxn>
                <a:cxn ang="0">
                  <a:pos x="115" y="49"/>
                </a:cxn>
                <a:cxn ang="0">
                  <a:pos x="109" y="38"/>
                </a:cxn>
                <a:cxn ang="0">
                  <a:pos x="102" y="29"/>
                </a:cxn>
                <a:cxn ang="0">
                  <a:pos x="94" y="23"/>
                </a:cxn>
                <a:cxn ang="0">
                  <a:pos x="87" y="18"/>
                </a:cxn>
                <a:cxn ang="0">
                  <a:pos x="79" y="17"/>
                </a:cxn>
                <a:cxn ang="0">
                  <a:pos x="69" y="19"/>
                </a:cxn>
                <a:cxn ang="0">
                  <a:pos x="64" y="30"/>
                </a:cxn>
                <a:cxn ang="0">
                  <a:pos x="64" y="48"/>
                </a:cxn>
                <a:cxn ang="0">
                  <a:pos x="66" y="67"/>
                </a:cxn>
                <a:cxn ang="0">
                  <a:pos x="67" y="75"/>
                </a:cxn>
                <a:cxn ang="0">
                  <a:pos x="0" y="66"/>
                </a:cxn>
                <a:cxn ang="0">
                  <a:pos x="20" y="172"/>
                </a:cxn>
                <a:cxn ang="0">
                  <a:pos x="34" y="173"/>
                </a:cxn>
                <a:cxn ang="0">
                  <a:pos x="53" y="174"/>
                </a:cxn>
                <a:cxn ang="0">
                  <a:pos x="74" y="174"/>
                </a:cxn>
                <a:cxn ang="0">
                  <a:pos x="97" y="175"/>
                </a:cxn>
                <a:cxn ang="0">
                  <a:pos x="118" y="175"/>
                </a:cxn>
                <a:cxn ang="0">
                  <a:pos x="135" y="175"/>
                </a:cxn>
                <a:cxn ang="0">
                  <a:pos x="147" y="175"/>
                </a:cxn>
                <a:cxn ang="0">
                  <a:pos x="151" y="175"/>
                </a:cxn>
              </a:cxnLst>
              <a:rect l="0" t="0" r="r" b="b"/>
              <a:pathLst>
                <a:path w="398" h="176">
                  <a:moveTo>
                    <a:pt x="151" y="175"/>
                  </a:moveTo>
                  <a:lnTo>
                    <a:pt x="160" y="176"/>
                  </a:lnTo>
                  <a:lnTo>
                    <a:pt x="173" y="175"/>
                  </a:lnTo>
                  <a:lnTo>
                    <a:pt x="188" y="173"/>
                  </a:lnTo>
                  <a:lnTo>
                    <a:pt x="204" y="170"/>
                  </a:lnTo>
                  <a:lnTo>
                    <a:pt x="222" y="166"/>
                  </a:lnTo>
                  <a:lnTo>
                    <a:pt x="240" y="161"/>
                  </a:lnTo>
                  <a:lnTo>
                    <a:pt x="260" y="155"/>
                  </a:lnTo>
                  <a:lnTo>
                    <a:pt x="279" y="149"/>
                  </a:lnTo>
                  <a:lnTo>
                    <a:pt x="299" y="142"/>
                  </a:lnTo>
                  <a:lnTo>
                    <a:pt x="317" y="135"/>
                  </a:lnTo>
                  <a:lnTo>
                    <a:pt x="336" y="127"/>
                  </a:lnTo>
                  <a:lnTo>
                    <a:pt x="353" y="119"/>
                  </a:lnTo>
                  <a:lnTo>
                    <a:pt x="367" y="112"/>
                  </a:lnTo>
                  <a:lnTo>
                    <a:pt x="381" y="104"/>
                  </a:lnTo>
                  <a:lnTo>
                    <a:pt x="391" y="95"/>
                  </a:lnTo>
                  <a:lnTo>
                    <a:pt x="398" y="87"/>
                  </a:lnTo>
                  <a:lnTo>
                    <a:pt x="324" y="0"/>
                  </a:lnTo>
                  <a:lnTo>
                    <a:pt x="321" y="8"/>
                  </a:lnTo>
                  <a:lnTo>
                    <a:pt x="317" y="14"/>
                  </a:lnTo>
                  <a:lnTo>
                    <a:pt x="313" y="19"/>
                  </a:lnTo>
                  <a:lnTo>
                    <a:pt x="308" y="24"/>
                  </a:lnTo>
                  <a:lnTo>
                    <a:pt x="302" y="27"/>
                  </a:lnTo>
                  <a:lnTo>
                    <a:pt x="298" y="31"/>
                  </a:lnTo>
                  <a:lnTo>
                    <a:pt x="291" y="34"/>
                  </a:lnTo>
                  <a:lnTo>
                    <a:pt x="284" y="38"/>
                  </a:lnTo>
                  <a:lnTo>
                    <a:pt x="271" y="45"/>
                  </a:lnTo>
                  <a:lnTo>
                    <a:pt x="255" y="52"/>
                  </a:lnTo>
                  <a:lnTo>
                    <a:pt x="235" y="59"/>
                  </a:lnTo>
                  <a:lnTo>
                    <a:pt x="216" y="64"/>
                  </a:lnTo>
                  <a:lnTo>
                    <a:pt x="194" y="70"/>
                  </a:lnTo>
                  <a:lnTo>
                    <a:pt x="173" y="74"/>
                  </a:lnTo>
                  <a:lnTo>
                    <a:pt x="152" y="76"/>
                  </a:lnTo>
                  <a:lnTo>
                    <a:pt x="134" y="77"/>
                  </a:lnTo>
                  <a:lnTo>
                    <a:pt x="125" y="62"/>
                  </a:lnTo>
                  <a:lnTo>
                    <a:pt x="115" y="49"/>
                  </a:lnTo>
                  <a:lnTo>
                    <a:pt x="109" y="38"/>
                  </a:lnTo>
                  <a:lnTo>
                    <a:pt x="102" y="29"/>
                  </a:lnTo>
                  <a:lnTo>
                    <a:pt x="94" y="23"/>
                  </a:lnTo>
                  <a:lnTo>
                    <a:pt x="87" y="18"/>
                  </a:lnTo>
                  <a:lnTo>
                    <a:pt x="79" y="17"/>
                  </a:lnTo>
                  <a:lnTo>
                    <a:pt x="69" y="19"/>
                  </a:lnTo>
                  <a:lnTo>
                    <a:pt x="64" y="30"/>
                  </a:lnTo>
                  <a:lnTo>
                    <a:pt x="64" y="48"/>
                  </a:lnTo>
                  <a:lnTo>
                    <a:pt x="66" y="67"/>
                  </a:lnTo>
                  <a:lnTo>
                    <a:pt x="67" y="75"/>
                  </a:lnTo>
                  <a:lnTo>
                    <a:pt x="0" y="66"/>
                  </a:lnTo>
                  <a:lnTo>
                    <a:pt x="20" y="172"/>
                  </a:lnTo>
                  <a:lnTo>
                    <a:pt x="34" y="173"/>
                  </a:lnTo>
                  <a:lnTo>
                    <a:pt x="53" y="174"/>
                  </a:lnTo>
                  <a:lnTo>
                    <a:pt x="74" y="174"/>
                  </a:lnTo>
                  <a:lnTo>
                    <a:pt x="97" y="175"/>
                  </a:lnTo>
                  <a:lnTo>
                    <a:pt x="118" y="175"/>
                  </a:lnTo>
                  <a:lnTo>
                    <a:pt x="135" y="175"/>
                  </a:lnTo>
                  <a:lnTo>
                    <a:pt x="147" y="175"/>
                  </a:lnTo>
                  <a:lnTo>
                    <a:pt x="151" y="17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89" name="Freeform 15"/>
            <p:cNvSpPr>
              <a:spLocks/>
            </p:cNvSpPr>
            <p:nvPr/>
          </p:nvSpPr>
          <p:spPr bwMode="auto">
            <a:xfrm>
              <a:off x="8337570" y="-646112"/>
              <a:ext cx="223838" cy="149225"/>
            </a:xfrm>
            <a:custGeom>
              <a:avLst/>
              <a:gdLst/>
              <a:ahLst/>
              <a:cxnLst>
                <a:cxn ang="0">
                  <a:pos x="23" y="189"/>
                </a:cxn>
                <a:cxn ang="0">
                  <a:pos x="34" y="188"/>
                </a:cxn>
                <a:cxn ang="0">
                  <a:pos x="45" y="187"/>
                </a:cxn>
                <a:cxn ang="0">
                  <a:pos x="59" y="185"/>
                </a:cxn>
                <a:cxn ang="0">
                  <a:pos x="74" y="180"/>
                </a:cxn>
                <a:cxn ang="0">
                  <a:pos x="89" y="175"/>
                </a:cxn>
                <a:cxn ang="0">
                  <a:pos x="105" y="171"/>
                </a:cxn>
                <a:cxn ang="0">
                  <a:pos x="123" y="165"/>
                </a:cxn>
                <a:cxn ang="0">
                  <a:pos x="140" y="159"/>
                </a:cxn>
                <a:cxn ang="0">
                  <a:pos x="156" y="152"/>
                </a:cxn>
                <a:cxn ang="0">
                  <a:pos x="172" y="145"/>
                </a:cxn>
                <a:cxn ang="0">
                  <a:pos x="187" y="140"/>
                </a:cxn>
                <a:cxn ang="0">
                  <a:pos x="202" y="133"/>
                </a:cxn>
                <a:cxn ang="0">
                  <a:pos x="215" y="127"/>
                </a:cxn>
                <a:cxn ang="0">
                  <a:pos x="226" y="120"/>
                </a:cxn>
                <a:cxn ang="0">
                  <a:pos x="235" y="114"/>
                </a:cxn>
                <a:cxn ang="0">
                  <a:pos x="242" y="110"/>
                </a:cxn>
                <a:cxn ang="0">
                  <a:pos x="257" y="97"/>
                </a:cxn>
                <a:cxn ang="0">
                  <a:pos x="269" y="85"/>
                </a:cxn>
                <a:cxn ang="0">
                  <a:pos x="277" y="74"/>
                </a:cxn>
                <a:cxn ang="0">
                  <a:pos x="283" y="61"/>
                </a:cxn>
                <a:cxn ang="0">
                  <a:pos x="284" y="50"/>
                </a:cxn>
                <a:cxn ang="0">
                  <a:pos x="283" y="35"/>
                </a:cxn>
                <a:cxn ang="0">
                  <a:pos x="279" y="19"/>
                </a:cxn>
                <a:cxn ang="0">
                  <a:pos x="272" y="0"/>
                </a:cxn>
                <a:cxn ang="0">
                  <a:pos x="197" y="32"/>
                </a:cxn>
                <a:cxn ang="0">
                  <a:pos x="197" y="46"/>
                </a:cxn>
                <a:cxn ang="0">
                  <a:pos x="193" y="60"/>
                </a:cxn>
                <a:cxn ang="0">
                  <a:pos x="184" y="72"/>
                </a:cxn>
                <a:cxn ang="0">
                  <a:pos x="174" y="80"/>
                </a:cxn>
                <a:cxn ang="0">
                  <a:pos x="148" y="92"/>
                </a:cxn>
                <a:cxn ang="0">
                  <a:pos x="121" y="103"/>
                </a:cxn>
                <a:cxn ang="0">
                  <a:pos x="96" y="111"/>
                </a:cxn>
                <a:cxn ang="0">
                  <a:pos x="73" y="118"/>
                </a:cxn>
                <a:cxn ang="0">
                  <a:pos x="51" y="122"/>
                </a:cxn>
                <a:cxn ang="0">
                  <a:pos x="31" y="126"/>
                </a:cxn>
                <a:cxn ang="0">
                  <a:pos x="14" y="127"/>
                </a:cxn>
                <a:cxn ang="0">
                  <a:pos x="0" y="128"/>
                </a:cxn>
                <a:cxn ang="0">
                  <a:pos x="23" y="189"/>
                </a:cxn>
              </a:cxnLst>
              <a:rect l="0" t="0" r="r" b="b"/>
              <a:pathLst>
                <a:path w="284" h="189">
                  <a:moveTo>
                    <a:pt x="23" y="189"/>
                  </a:moveTo>
                  <a:lnTo>
                    <a:pt x="34" y="188"/>
                  </a:lnTo>
                  <a:lnTo>
                    <a:pt x="45" y="187"/>
                  </a:lnTo>
                  <a:lnTo>
                    <a:pt x="59" y="185"/>
                  </a:lnTo>
                  <a:lnTo>
                    <a:pt x="74" y="180"/>
                  </a:lnTo>
                  <a:lnTo>
                    <a:pt x="89" y="175"/>
                  </a:lnTo>
                  <a:lnTo>
                    <a:pt x="105" y="171"/>
                  </a:lnTo>
                  <a:lnTo>
                    <a:pt x="123" y="165"/>
                  </a:lnTo>
                  <a:lnTo>
                    <a:pt x="140" y="159"/>
                  </a:lnTo>
                  <a:lnTo>
                    <a:pt x="156" y="152"/>
                  </a:lnTo>
                  <a:lnTo>
                    <a:pt x="172" y="145"/>
                  </a:lnTo>
                  <a:lnTo>
                    <a:pt x="187" y="140"/>
                  </a:lnTo>
                  <a:lnTo>
                    <a:pt x="202" y="133"/>
                  </a:lnTo>
                  <a:lnTo>
                    <a:pt x="215" y="127"/>
                  </a:lnTo>
                  <a:lnTo>
                    <a:pt x="226" y="120"/>
                  </a:lnTo>
                  <a:lnTo>
                    <a:pt x="235" y="114"/>
                  </a:lnTo>
                  <a:lnTo>
                    <a:pt x="242" y="110"/>
                  </a:lnTo>
                  <a:lnTo>
                    <a:pt x="257" y="97"/>
                  </a:lnTo>
                  <a:lnTo>
                    <a:pt x="269" y="85"/>
                  </a:lnTo>
                  <a:lnTo>
                    <a:pt x="277" y="74"/>
                  </a:lnTo>
                  <a:lnTo>
                    <a:pt x="283" y="61"/>
                  </a:lnTo>
                  <a:lnTo>
                    <a:pt x="284" y="50"/>
                  </a:lnTo>
                  <a:lnTo>
                    <a:pt x="283" y="35"/>
                  </a:lnTo>
                  <a:lnTo>
                    <a:pt x="279" y="19"/>
                  </a:lnTo>
                  <a:lnTo>
                    <a:pt x="272" y="0"/>
                  </a:lnTo>
                  <a:lnTo>
                    <a:pt x="197" y="32"/>
                  </a:lnTo>
                  <a:lnTo>
                    <a:pt x="197" y="46"/>
                  </a:lnTo>
                  <a:lnTo>
                    <a:pt x="193" y="60"/>
                  </a:lnTo>
                  <a:lnTo>
                    <a:pt x="184" y="72"/>
                  </a:lnTo>
                  <a:lnTo>
                    <a:pt x="174" y="80"/>
                  </a:lnTo>
                  <a:lnTo>
                    <a:pt x="148" y="92"/>
                  </a:lnTo>
                  <a:lnTo>
                    <a:pt x="121" y="103"/>
                  </a:lnTo>
                  <a:lnTo>
                    <a:pt x="96" y="111"/>
                  </a:lnTo>
                  <a:lnTo>
                    <a:pt x="73" y="118"/>
                  </a:lnTo>
                  <a:lnTo>
                    <a:pt x="51" y="122"/>
                  </a:lnTo>
                  <a:lnTo>
                    <a:pt x="31" y="126"/>
                  </a:lnTo>
                  <a:lnTo>
                    <a:pt x="14" y="127"/>
                  </a:lnTo>
                  <a:lnTo>
                    <a:pt x="0" y="128"/>
                  </a:lnTo>
                  <a:lnTo>
                    <a:pt x="23" y="189"/>
                  </a:lnTo>
                  <a:close/>
                </a:path>
              </a:pathLst>
            </a:custGeom>
            <a:solidFill>
              <a:srgbClr val="FF9E59"/>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0" name="Freeform 16"/>
            <p:cNvSpPr>
              <a:spLocks/>
            </p:cNvSpPr>
            <p:nvPr/>
          </p:nvSpPr>
          <p:spPr bwMode="auto">
            <a:xfrm>
              <a:off x="8242320" y="-585787"/>
              <a:ext cx="88900" cy="87313"/>
            </a:xfrm>
            <a:custGeom>
              <a:avLst/>
              <a:gdLst/>
              <a:ahLst/>
              <a:cxnLst>
                <a:cxn ang="0">
                  <a:pos x="93" y="51"/>
                </a:cxn>
                <a:cxn ang="0">
                  <a:pos x="88" y="42"/>
                </a:cxn>
                <a:cxn ang="0">
                  <a:pos x="84" y="34"/>
                </a:cxn>
                <a:cxn ang="0">
                  <a:pos x="78" y="25"/>
                </a:cxn>
                <a:cxn ang="0">
                  <a:pos x="73" y="16"/>
                </a:cxn>
                <a:cxn ang="0">
                  <a:pos x="68" y="11"/>
                </a:cxn>
                <a:cxn ang="0">
                  <a:pos x="63" y="5"/>
                </a:cxn>
                <a:cxn ang="0">
                  <a:pos x="58" y="1"/>
                </a:cxn>
                <a:cxn ang="0">
                  <a:pos x="55" y="0"/>
                </a:cxn>
                <a:cxn ang="0">
                  <a:pos x="53" y="8"/>
                </a:cxn>
                <a:cxn ang="0">
                  <a:pos x="56" y="26"/>
                </a:cxn>
                <a:cxn ang="0">
                  <a:pos x="61" y="42"/>
                </a:cxn>
                <a:cxn ang="0">
                  <a:pos x="63" y="50"/>
                </a:cxn>
                <a:cxn ang="0">
                  <a:pos x="0" y="50"/>
                </a:cxn>
                <a:cxn ang="0">
                  <a:pos x="9" y="110"/>
                </a:cxn>
                <a:cxn ang="0">
                  <a:pos x="17" y="111"/>
                </a:cxn>
                <a:cxn ang="0">
                  <a:pos x="26" y="111"/>
                </a:cxn>
                <a:cxn ang="0">
                  <a:pos x="36" y="111"/>
                </a:cxn>
                <a:cxn ang="0">
                  <a:pos x="45" y="111"/>
                </a:cxn>
                <a:cxn ang="0">
                  <a:pos x="54" y="111"/>
                </a:cxn>
                <a:cxn ang="0">
                  <a:pos x="61" y="110"/>
                </a:cxn>
                <a:cxn ang="0">
                  <a:pos x="66" y="110"/>
                </a:cxn>
                <a:cxn ang="0">
                  <a:pos x="70" y="110"/>
                </a:cxn>
                <a:cxn ang="0">
                  <a:pos x="76" y="110"/>
                </a:cxn>
                <a:cxn ang="0">
                  <a:pos x="80" y="110"/>
                </a:cxn>
                <a:cxn ang="0">
                  <a:pos x="86" y="109"/>
                </a:cxn>
                <a:cxn ang="0">
                  <a:pos x="91" y="106"/>
                </a:cxn>
                <a:cxn ang="0">
                  <a:pos x="95" y="105"/>
                </a:cxn>
                <a:cxn ang="0">
                  <a:pos x="100" y="103"/>
                </a:cxn>
                <a:cxn ang="0">
                  <a:pos x="106" y="101"/>
                </a:cxn>
                <a:cxn ang="0">
                  <a:pos x="110" y="98"/>
                </a:cxn>
                <a:cxn ang="0">
                  <a:pos x="93" y="51"/>
                </a:cxn>
              </a:cxnLst>
              <a:rect l="0" t="0" r="r" b="b"/>
              <a:pathLst>
                <a:path w="110" h="111">
                  <a:moveTo>
                    <a:pt x="93" y="51"/>
                  </a:moveTo>
                  <a:lnTo>
                    <a:pt x="88" y="42"/>
                  </a:lnTo>
                  <a:lnTo>
                    <a:pt x="84" y="34"/>
                  </a:lnTo>
                  <a:lnTo>
                    <a:pt x="78" y="25"/>
                  </a:lnTo>
                  <a:lnTo>
                    <a:pt x="73" y="16"/>
                  </a:lnTo>
                  <a:lnTo>
                    <a:pt x="68" y="11"/>
                  </a:lnTo>
                  <a:lnTo>
                    <a:pt x="63" y="5"/>
                  </a:lnTo>
                  <a:lnTo>
                    <a:pt x="58" y="1"/>
                  </a:lnTo>
                  <a:lnTo>
                    <a:pt x="55" y="0"/>
                  </a:lnTo>
                  <a:lnTo>
                    <a:pt x="53" y="8"/>
                  </a:lnTo>
                  <a:lnTo>
                    <a:pt x="56" y="26"/>
                  </a:lnTo>
                  <a:lnTo>
                    <a:pt x="61" y="42"/>
                  </a:lnTo>
                  <a:lnTo>
                    <a:pt x="63" y="50"/>
                  </a:lnTo>
                  <a:lnTo>
                    <a:pt x="0" y="50"/>
                  </a:lnTo>
                  <a:lnTo>
                    <a:pt x="9" y="110"/>
                  </a:lnTo>
                  <a:lnTo>
                    <a:pt x="17" y="111"/>
                  </a:lnTo>
                  <a:lnTo>
                    <a:pt x="26" y="111"/>
                  </a:lnTo>
                  <a:lnTo>
                    <a:pt x="36" y="111"/>
                  </a:lnTo>
                  <a:lnTo>
                    <a:pt x="45" y="111"/>
                  </a:lnTo>
                  <a:lnTo>
                    <a:pt x="54" y="111"/>
                  </a:lnTo>
                  <a:lnTo>
                    <a:pt x="61" y="110"/>
                  </a:lnTo>
                  <a:lnTo>
                    <a:pt x="66" y="110"/>
                  </a:lnTo>
                  <a:lnTo>
                    <a:pt x="70" y="110"/>
                  </a:lnTo>
                  <a:lnTo>
                    <a:pt x="76" y="110"/>
                  </a:lnTo>
                  <a:lnTo>
                    <a:pt x="80" y="110"/>
                  </a:lnTo>
                  <a:lnTo>
                    <a:pt x="86" y="109"/>
                  </a:lnTo>
                  <a:lnTo>
                    <a:pt x="91" y="106"/>
                  </a:lnTo>
                  <a:lnTo>
                    <a:pt x="95" y="105"/>
                  </a:lnTo>
                  <a:lnTo>
                    <a:pt x="100" y="103"/>
                  </a:lnTo>
                  <a:lnTo>
                    <a:pt x="106" y="101"/>
                  </a:lnTo>
                  <a:lnTo>
                    <a:pt x="110" y="98"/>
                  </a:lnTo>
                  <a:lnTo>
                    <a:pt x="93" y="51"/>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91" name="Freeform 17"/>
            <p:cNvSpPr>
              <a:spLocks/>
            </p:cNvSpPr>
            <p:nvPr/>
          </p:nvSpPr>
          <p:spPr bwMode="auto">
            <a:xfrm>
              <a:off x="8158183" y="-1198562"/>
              <a:ext cx="358775" cy="361950"/>
            </a:xfrm>
            <a:custGeom>
              <a:avLst/>
              <a:gdLst/>
              <a:ahLst/>
              <a:cxnLst>
                <a:cxn ang="0">
                  <a:pos x="352" y="50"/>
                </a:cxn>
                <a:cxn ang="0">
                  <a:pos x="307" y="25"/>
                </a:cxn>
                <a:cxn ang="0">
                  <a:pos x="264" y="9"/>
                </a:cxn>
                <a:cxn ang="0">
                  <a:pos x="223" y="1"/>
                </a:cxn>
                <a:cxn ang="0">
                  <a:pos x="184" y="0"/>
                </a:cxn>
                <a:cxn ang="0">
                  <a:pos x="147" y="3"/>
                </a:cxn>
                <a:cxn ang="0">
                  <a:pos x="116" y="9"/>
                </a:cxn>
                <a:cxn ang="0">
                  <a:pos x="89" y="17"/>
                </a:cxn>
                <a:cxn ang="0">
                  <a:pos x="57" y="33"/>
                </a:cxn>
                <a:cxn ang="0">
                  <a:pos x="26" y="65"/>
                </a:cxn>
                <a:cxn ang="0">
                  <a:pos x="8" y="101"/>
                </a:cxn>
                <a:cxn ang="0">
                  <a:pos x="2" y="144"/>
                </a:cxn>
                <a:cxn ang="0">
                  <a:pos x="2" y="182"/>
                </a:cxn>
                <a:cxn ang="0">
                  <a:pos x="8" y="214"/>
                </a:cxn>
                <a:cxn ang="0">
                  <a:pos x="22" y="243"/>
                </a:cxn>
                <a:cxn ang="0">
                  <a:pos x="43" y="270"/>
                </a:cxn>
                <a:cxn ang="0">
                  <a:pos x="70" y="292"/>
                </a:cxn>
                <a:cxn ang="0">
                  <a:pos x="101" y="310"/>
                </a:cxn>
                <a:cxn ang="0">
                  <a:pos x="138" y="323"/>
                </a:cxn>
                <a:cxn ang="0">
                  <a:pos x="179" y="329"/>
                </a:cxn>
                <a:cxn ang="0">
                  <a:pos x="212" y="330"/>
                </a:cxn>
                <a:cxn ang="0">
                  <a:pos x="237" y="329"/>
                </a:cxn>
                <a:cxn ang="0">
                  <a:pos x="259" y="327"/>
                </a:cxn>
                <a:cxn ang="0">
                  <a:pos x="279" y="325"/>
                </a:cxn>
                <a:cxn ang="0">
                  <a:pos x="285" y="376"/>
                </a:cxn>
                <a:cxn ang="0">
                  <a:pos x="289" y="446"/>
                </a:cxn>
                <a:cxn ang="0">
                  <a:pos x="314" y="456"/>
                </a:cxn>
                <a:cxn ang="0">
                  <a:pos x="360" y="453"/>
                </a:cxn>
                <a:cxn ang="0">
                  <a:pos x="408" y="443"/>
                </a:cxn>
                <a:cxn ang="0">
                  <a:pos x="443" y="420"/>
                </a:cxn>
                <a:cxn ang="0">
                  <a:pos x="453" y="378"/>
                </a:cxn>
                <a:cxn ang="0">
                  <a:pos x="449" y="290"/>
                </a:cxn>
                <a:cxn ang="0">
                  <a:pos x="432" y="183"/>
                </a:cxn>
                <a:cxn ang="0">
                  <a:pos x="398" y="92"/>
                </a:cxn>
              </a:cxnLst>
              <a:rect l="0" t="0" r="r" b="b"/>
              <a:pathLst>
                <a:path w="453" h="456">
                  <a:moveTo>
                    <a:pt x="374" y="65"/>
                  </a:moveTo>
                  <a:lnTo>
                    <a:pt x="352" y="50"/>
                  </a:lnTo>
                  <a:lnTo>
                    <a:pt x="329" y="37"/>
                  </a:lnTo>
                  <a:lnTo>
                    <a:pt x="307" y="25"/>
                  </a:lnTo>
                  <a:lnTo>
                    <a:pt x="285" y="16"/>
                  </a:lnTo>
                  <a:lnTo>
                    <a:pt x="264" y="9"/>
                  </a:lnTo>
                  <a:lnTo>
                    <a:pt x="244" y="5"/>
                  </a:lnTo>
                  <a:lnTo>
                    <a:pt x="223" y="1"/>
                  </a:lnTo>
                  <a:lnTo>
                    <a:pt x="203" y="0"/>
                  </a:lnTo>
                  <a:lnTo>
                    <a:pt x="184" y="0"/>
                  </a:lnTo>
                  <a:lnTo>
                    <a:pt x="164" y="1"/>
                  </a:lnTo>
                  <a:lnTo>
                    <a:pt x="147" y="3"/>
                  </a:lnTo>
                  <a:lnTo>
                    <a:pt x="131" y="6"/>
                  </a:lnTo>
                  <a:lnTo>
                    <a:pt x="116" y="9"/>
                  </a:lnTo>
                  <a:lnTo>
                    <a:pt x="102" y="13"/>
                  </a:lnTo>
                  <a:lnTo>
                    <a:pt x="89" y="17"/>
                  </a:lnTo>
                  <a:lnTo>
                    <a:pt x="78" y="22"/>
                  </a:lnTo>
                  <a:lnTo>
                    <a:pt x="57" y="33"/>
                  </a:lnTo>
                  <a:lnTo>
                    <a:pt x="40" y="48"/>
                  </a:lnTo>
                  <a:lnTo>
                    <a:pt x="26" y="65"/>
                  </a:lnTo>
                  <a:lnTo>
                    <a:pt x="15" y="82"/>
                  </a:lnTo>
                  <a:lnTo>
                    <a:pt x="8" y="101"/>
                  </a:lnTo>
                  <a:lnTo>
                    <a:pt x="4" y="122"/>
                  </a:lnTo>
                  <a:lnTo>
                    <a:pt x="2" y="144"/>
                  </a:lnTo>
                  <a:lnTo>
                    <a:pt x="0" y="166"/>
                  </a:lnTo>
                  <a:lnTo>
                    <a:pt x="2" y="182"/>
                  </a:lnTo>
                  <a:lnTo>
                    <a:pt x="4" y="198"/>
                  </a:lnTo>
                  <a:lnTo>
                    <a:pt x="8" y="214"/>
                  </a:lnTo>
                  <a:lnTo>
                    <a:pt x="14" y="229"/>
                  </a:lnTo>
                  <a:lnTo>
                    <a:pt x="22" y="243"/>
                  </a:lnTo>
                  <a:lnTo>
                    <a:pt x="31" y="257"/>
                  </a:lnTo>
                  <a:lnTo>
                    <a:pt x="43" y="270"/>
                  </a:lnTo>
                  <a:lnTo>
                    <a:pt x="56" y="281"/>
                  </a:lnTo>
                  <a:lnTo>
                    <a:pt x="70" y="292"/>
                  </a:lnTo>
                  <a:lnTo>
                    <a:pt x="85" y="302"/>
                  </a:lnTo>
                  <a:lnTo>
                    <a:pt x="101" y="310"/>
                  </a:lnTo>
                  <a:lnTo>
                    <a:pt x="119" y="317"/>
                  </a:lnTo>
                  <a:lnTo>
                    <a:pt x="138" y="323"/>
                  </a:lnTo>
                  <a:lnTo>
                    <a:pt x="157" y="326"/>
                  </a:lnTo>
                  <a:lnTo>
                    <a:pt x="179" y="329"/>
                  </a:lnTo>
                  <a:lnTo>
                    <a:pt x="201" y="330"/>
                  </a:lnTo>
                  <a:lnTo>
                    <a:pt x="212" y="330"/>
                  </a:lnTo>
                  <a:lnTo>
                    <a:pt x="225" y="330"/>
                  </a:lnTo>
                  <a:lnTo>
                    <a:pt x="237" y="329"/>
                  </a:lnTo>
                  <a:lnTo>
                    <a:pt x="247" y="329"/>
                  </a:lnTo>
                  <a:lnTo>
                    <a:pt x="259" y="327"/>
                  </a:lnTo>
                  <a:lnTo>
                    <a:pt x="269" y="326"/>
                  </a:lnTo>
                  <a:lnTo>
                    <a:pt x="279" y="325"/>
                  </a:lnTo>
                  <a:lnTo>
                    <a:pt x="290" y="324"/>
                  </a:lnTo>
                  <a:lnTo>
                    <a:pt x="285" y="376"/>
                  </a:lnTo>
                  <a:lnTo>
                    <a:pt x="285" y="417"/>
                  </a:lnTo>
                  <a:lnTo>
                    <a:pt x="289" y="446"/>
                  </a:lnTo>
                  <a:lnTo>
                    <a:pt x="297" y="456"/>
                  </a:lnTo>
                  <a:lnTo>
                    <a:pt x="314" y="456"/>
                  </a:lnTo>
                  <a:lnTo>
                    <a:pt x="336" y="455"/>
                  </a:lnTo>
                  <a:lnTo>
                    <a:pt x="360" y="453"/>
                  </a:lnTo>
                  <a:lnTo>
                    <a:pt x="384" y="450"/>
                  </a:lnTo>
                  <a:lnTo>
                    <a:pt x="408" y="443"/>
                  </a:lnTo>
                  <a:lnTo>
                    <a:pt x="428" y="432"/>
                  </a:lnTo>
                  <a:lnTo>
                    <a:pt x="443" y="420"/>
                  </a:lnTo>
                  <a:lnTo>
                    <a:pt x="451" y="401"/>
                  </a:lnTo>
                  <a:lnTo>
                    <a:pt x="453" y="378"/>
                  </a:lnTo>
                  <a:lnTo>
                    <a:pt x="452" y="339"/>
                  </a:lnTo>
                  <a:lnTo>
                    <a:pt x="449" y="290"/>
                  </a:lnTo>
                  <a:lnTo>
                    <a:pt x="442" y="237"/>
                  </a:lnTo>
                  <a:lnTo>
                    <a:pt x="432" y="183"/>
                  </a:lnTo>
                  <a:lnTo>
                    <a:pt x="417" y="133"/>
                  </a:lnTo>
                  <a:lnTo>
                    <a:pt x="398" y="92"/>
                  </a:lnTo>
                  <a:lnTo>
                    <a:pt x="374"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2" name="Freeform 18"/>
            <p:cNvSpPr>
              <a:spLocks/>
            </p:cNvSpPr>
            <p:nvPr/>
          </p:nvSpPr>
          <p:spPr bwMode="auto">
            <a:xfrm>
              <a:off x="8115320" y="-1147762"/>
              <a:ext cx="387350" cy="341313"/>
            </a:xfrm>
            <a:custGeom>
              <a:avLst/>
              <a:gdLst/>
              <a:ahLst/>
              <a:cxnLst>
                <a:cxn ang="0">
                  <a:pos x="483" y="186"/>
                </a:cxn>
                <a:cxn ang="0">
                  <a:pos x="488" y="208"/>
                </a:cxn>
                <a:cxn ang="0">
                  <a:pos x="488" y="238"/>
                </a:cxn>
                <a:cxn ang="0">
                  <a:pos x="476" y="270"/>
                </a:cxn>
                <a:cxn ang="0">
                  <a:pos x="458" y="295"/>
                </a:cxn>
                <a:cxn ang="0">
                  <a:pos x="431" y="308"/>
                </a:cxn>
                <a:cxn ang="0">
                  <a:pos x="416" y="310"/>
                </a:cxn>
                <a:cxn ang="0">
                  <a:pos x="413" y="310"/>
                </a:cxn>
                <a:cxn ang="0">
                  <a:pos x="405" y="323"/>
                </a:cxn>
                <a:cxn ang="0">
                  <a:pos x="388" y="349"/>
                </a:cxn>
                <a:cxn ang="0">
                  <a:pos x="368" y="370"/>
                </a:cxn>
                <a:cxn ang="0">
                  <a:pos x="345" y="389"/>
                </a:cxn>
                <a:cxn ang="0">
                  <a:pos x="320" y="405"/>
                </a:cxn>
                <a:cxn ang="0">
                  <a:pos x="293" y="417"/>
                </a:cxn>
                <a:cxn ang="0">
                  <a:pos x="263" y="426"/>
                </a:cxn>
                <a:cxn ang="0">
                  <a:pos x="233" y="430"/>
                </a:cxn>
                <a:cxn ang="0">
                  <a:pos x="195" y="429"/>
                </a:cxn>
                <a:cxn ang="0">
                  <a:pos x="152" y="421"/>
                </a:cxn>
                <a:cxn ang="0">
                  <a:pos x="113" y="404"/>
                </a:cxn>
                <a:cxn ang="0">
                  <a:pos x="79" y="381"/>
                </a:cxn>
                <a:cxn ang="0">
                  <a:pos x="50" y="352"/>
                </a:cxn>
                <a:cxn ang="0">
                  <a:pos x="27" y="317"/>
                </a:cxn>
                <a:cxn ang="0">
                  <a:pos x="9" y="278"/>
                </a:cxn>
                <a:cxn ang="0">
                  <a:pos x="1" y="236"/>
                </a:cxn>
                <a:cxn ang="0">
                  <a:pos x="1" y="195"/>
                </a:cxn>
                <a:cxn ang="0">
                  <a:pos x="11" y="146"/>
                </a:cxn>
                <a:cxn ang="0">
                  <a:pos x="29" y="106"/>
                </a:cxn>
                <a:cxn ang="0">
                  <a:pos x="46" y="81"/>
                </a:cxn>
                <a:cxn ang="0">
                  <a:pos x="53" y="72"/>
                </a:cxn>
                <a:cxn ang="0">
                  <a:pos x="62" y="63"/>
                </a:cxn>
                <a:cxn ang="0">
                  <a:pos x="72" y="55"/>
                </a:cxn>
                <a:cxn ang="0">
                  <a:pos x="81" y="45"/>
                </a:cxn>
                <a:cxn ang="0">
                  <a:pos x="95" y="35"/>
                </a:cxn>
                <a:cxn ang="0">
                  <a:pos x="127" y="19"/>
                </a:cxn>
                <a:cxn ang="0">
                  <a:pos x="172" y="5"/>
                </a:cxn>
                <a:cxn ang="0">
                  <a:pos x="228" y="0"/>
                </a:cxn>
                <a:cxn ang="0">
                  <a:pos x="275" y="5"/>
                </a:cxn>
                <a:cxn ang="0">
                  <a:pos x="303" y="15"/>
                </a:cxn>
                <a:cxn ang="0">
                  <a:pos x="333" y="30"/>
                </a:cxn>
                <a:cxn ang="0">
                  <a:pos x="361" y="52"/>
                </a:cxn>
                <a:cxn ang="0">
                  <a:pos x="383" y="71"/>
                </a:cxn>
                <a:cxn ang="0">
                  <a:pos x="406" y="94"/>
                </a:cxn>
                <a:cxn ang="0">
                  <a:pos x="435" y="125"/>
                </a:cxn>
                <a:cxn ang="0">
                  <a:pos x="466" y="159"/>
                </a:cxn>
              </a:cxnLst>
              <a:rect l="0" t="0" r="r" b="b"/>
              <a:pathLst>
                <a:path w="489" h="430">
                  <a:moveTo>
                    <a:pt x="480" y="176"/>
                  </a:moveTo>
                  <a:lnTo>
                    <a:pt x="483" y="186"/>
                  </a:lnTo>
                  <a:lnTo>
                    <a:pt x="487" y="196"/>
                  </a:lnTo>
                  <a:lnTo>
                    <a:pt x="488" y="208"/>
                  </a:lnTo>
                  <a:lnTo>
                    <a:pt x="489" y="219"/>
                  </a:lnTo>
                  <a:lnTo>
                    <a:pt x="488" y="238"/>
                  </a:lnTo>
                  <a:lnTo>
                    <a:pt x="483" y="255"/>
                  </a:lnTo>
                  <a:lnTo>
                    <a:pt x="476" y="270"/>
                  </a:lnTo>
                  <a:lnTo>
                    <a:pt x="468" y="284"/>
                  </a:lnTo>
                  <a:lnTo>
                    <a:pt x="458" y="295"/>
                  </a:lnTo>
                  <a:lnTo>
                    <a:pt x="445" y="304"/>
                  </a:lnTo>
                  <a:lnTo>
                    <a:pt x="431" y="308"/>
                  </a:lnTo>
                  <a:lnTo>
                    <a:pt x="417" y="310"/>
                  </a:lnTo>
                  <a:lnTo>
                    <a:pt x="416" y="310"/>
                  </a:lnTo>
                  <a:lnTo>
                    <a:pt x="414" y="310"/>
                  </a:lnTo>
                  <a:lnTo>
                    <a:pt x="413" y="310"/>
                  </a:lnTo>
                  <a:lnTo>
                    <a:pt x="412" y="310"/>
                  </a:lnTo>
                  <a:lnTo>
                    <a:pt x="405" y="323"/>
                  </a:lnTo>
                  <a:lnTo>
                    <a:pt x="397" y="336"/>
                  </a:lnTo>
                  <a:lnTo>
                    <a:pt x="388" y="349"/>
                  </a:lnTo>
                  <a:lnTo>
                    <a:pt x="378" y="359"/>
                  </a:lnTo>
                  <a:lnTo>
                    <a:pt x="368" y="370"/>
                  </a:lnTo>
                  <a:lnTo>
                    <a:pt x="356" y="380"/>
                  </a:lnTo>
                  <a:lnTo>
                    <a:pt x="345" y="389"/>
                  </a:lnTo>
                  <a:lnTo>
                    <a:pt x="333" y="397"/>
                  </a:lnTo>
                  <a:lnTo>
                    <a:pt x="320" y="405"/>
                  </a:lnTo>
                  <a:lnTo>
                    <a:pt x="307" y="411"/>
                  </a:lnTo>
                  <a:lnTo>
                    <a:pt x="293" y="417"/>
                  </a:lnTo>
                  <a:lnTo>
                    <a:pt x="278" y="421"/>
                  </a:lnTo>
                  <a:lnTo>
                    <a:pt x="263" y="426"/>
                  </a:lnTo>
                  <a:lnTo>
                    <a:pt x="248" y="428"/>
                  </a:lnTo>
                  <a:lnTo>
                    <a:pt x="233" y="430"/>
                  </a:lnTo>
                  <a:lnTo>
                    <a:pt x="217" y="430"/>
                  </a:lnTo>
                  <a:lnTo>
                    <a:pt x="195" y="429"/>
                  </a:lnTo>
                  <a:lnTo>
                    <a:pt x="173" y="426"/>
                  </a:lnTo>
                  <a:lnTo>
                    <a:pt x="152" y="421"/>
                  </a:lnTo>
                  <a:lnTo>
                    <a:pt x="133" y="413"/>
                  </a:lnTo>
                  <a:lnTo>
                    <a:pt x="113" y="404"/>
                  </a:lnTo>
                  <a:lnTo>
                    <a:pt x="96" y="393"/>
                  </a:lnTo>
                  <a:lnTo>
                    <a:pt x="79" y="381"/>
                  </a:lnTo>
                  <a:lnTo>
                    <a:pt x="64" y="367"/>
                  </a:lnTo>
                  <a:lnTo>
                    <a:pt x="50" y="352"/>
                  </a:lnTo>
                  <a:lnTo>
                    <a:pt x="37" y="335"/>
                  </a:lnTo>
                  <a:lnTo>
                    <a:pt x="27" y="317"/>
                  </a:lnTo>
                  <a:lnTo>
                    <a:pt x="17" y="298"/>
                  </a:lnTo>
                  <a:lnTo>
                    <a:pt x="9" y="278"/>
                  </a:lnTo>
                  <a:lnTo>
                    <a:pt x="5" y="257"/>
                  </a:lnTo>
                  <a:lnTo>
                    <a:pt x="1" y="236"/>
                  </a:lnTo>
                  <a:lnTo>
                    <a:pt x="0" y="214"/>
                  </a:lnTo>
                  <a:lnTo>
                    <a:pt x="1" y="195"/>
                  </a:lnTo>
                  <a:lnTo>
                    <a:pt x="5" y="171"/>
                  </a:lnTo>
                  <a:lnTo>
                    <a:pt x="11" y="146"/>
                  </a:lnTo>
                  <a:lnTo>
                    <a:pt x="20" y="124"/>
                  </a:lnTo>
                  <a:lnTo>
                    <a:pt x="29" y="106"/>
                  </a:lnTo>
                  <a:lnTo>
                    <a:pt x="38" y="91"/>
                  </a:lnTo>
                  <a:lnTo>
                    <a:pt x="46" y="81"/>
                  </a:lnTo>
                  <a:lnTo>
                    <a:pt x="50" y="76"/>
                  </a:lnTo>
                  <a:lnTo>
                    <a:pt x="53" y="72"/>
                  </a:lnTo>
                  <a:lnTo>
                    <a:pt x="58" y="67"/>
                  </a:lnTo>
                  <a:lnTo>
                    <a:pt x="62" y="63"/>
                  </a:lnTo>
                  <a:lnTo>
                    <a:pt x="67" y="58"/>
                  </a:lnTo>
                  <a:lnTo>
                    <a:pt x="72" y="55"/>
                  </a:lnTo>
                  <a:lnTo>
                    <a:pt x="76" y="50"/>
                  </a:lnTo>
                  <a:lnTo>
                    <a:pt x="81" y="45"/>
                  </a:lnTo>
                  <a:lnTo>
                    <a:pt x="85" y="42"/>
                  </a:lnTo>
                  <a:lnTo>
                    <a:pt x="95" y="35"/>
                  </a:lnTo>
                  <a:lnTo>
                    <a:pt x="109" y="27"/>
                  </a:lnTo>
                  <a:lnTo>
                    <a:pt x="127" y="19"/>
                  </a:lnTo>
                  <a:lnTo>
                    <a:pt x="148" y="11"/>
                  </a:lnTo>
                  <a:lnTo>
                    <a:pt x="172" y="5"/>
                  </a:lnTo>
                  <a:lnTo>
                    <a:pt x="200" y="2"/>
                  </a:lnTo>
                  <a:lnTo>
                    <a:pt x="228" y="0"/>
                  </a:lnTo>
                  <a:lnTo>
                    <a:pt x="260" y="2"/>
                  </a:lnTo>
                  <a:lnTo>
                    <a:pt x="275" y="5"/>
                  </a:lnTo>
                  <a:lnTo>
                    <a:pt x="290" y="10"/>
                  </a:lnTo>
                  <a:lnTo>
                    <a:pt x="303" y="15"/>
                  </a:lnTo>
                  <a:lnTo>
                    <a:pt x="318" y="22"/>
                  </a:lnTo>
                  <a:lnTo>
                    <a:pt x="333" y="30"/>
                  </a:lnTo>
                  <a:lnTo>
                    <a:pt x="347" y="41"/>
                  </a:lnTo>
                  <a:lnTo>
                    <a:pt x="361" y="52"/>
                  </a:lnTo>
                  <a:lnTo>
                    <a:pt x="375" y="65"/>
                  </a:lnTo>
                  <a:lnTo>
                    <a:pt x="383" y="71"/>
                  </a:lnTo>
                  <a:lnTo>
                    <a:pt x="393" y="81"/>
                  </a:lnTo>
                  <a:lnTo>
                    <a:pt x="406" y="94"/>
                  </a:lnTo>
                  <a:lnTo>
                    <a:pt x="421" y="109"/>
                  </a:lnTo>
                  <a:lnTo>
                    <a:pt x="435" y="125"/>
                  </a:lnTo>
                  <a:lnTo>
                    <a:pt x="451" y="142"/>
                  </a:lnTo>
                  <a:lnTo>
                    <a:pt x="466" y="159"/>
                  </a:lnTo>
                  <a:lnTo>
                    <a:pt x="480" y="17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3" name="Freeform 19"/>
            <p:cNvSpPr>
              <a:spLocks/>
            </p:cNvSpPr>
            <p:nvPr/>
          </p:nvSpPr>
          <p:spPr bwMode="auto">
            <a:xfrm>
              <a:off x="8140720" y="-1123950"/>
              <a:ext cx="341313" cy="290513"/>
            </a:xfrm>
            <a:custGeom>
              <a:avLst/>
              <a:gdLst/>
              <a:ahLst/>
              <a:cxnLst>
                <a:cxn ang="0">
                  <a:pos x="387" y="139"/>
                </a:cxn>
                <a:cxn ang="0">
                  <a:pos x="380" y="140"/>
                </a:cxn>
                <a:cxn ang="0">
                  <a:pos x="373" y="141"/>
                </a:cxn>
                <a:cxn ang="0">
                  <a:pos x="367" y="145"/>
                </a:cxn>
                <a:cxn ang="0">
                  <a:pos x="362" y="149"/>
                </a:cxn>
                <a:cxn ang="0">
                  <a:pos x="354" y="118"/>
                </a:cxn>
                <a:cxn ang="0">
                  <a:pos x="340" y="89"/>
                </a:cxn>
                <a:cxn ang="0">
                  <a:pos x="321" y="64"/>
                </a:cxn>
                <a:cxn ang="0">
                  <a:pos x="299" y="42"/>
                </a:cxn>
                <a:cxn ang="0">
                  <a:pos x="274" y="25"/>
                </a:cxn>
                <a:cxn ang="0">
                  <a:pos x="245" y="11"/>
                </a:cxn>
                <a:cxn ang="0">
                  <a:pos x="215" y="3"/>
                </a:cxn>
                <a:cxn ang="0">
                  <a:pos x="182" y="0"/>
                </a:cxn>
                <a:cxn ang="0">
                  <a:pos x="145" y="3"/>
                </a:cxn>
                <a:cxn ang="0">
                  <a:pos x="111" y="13"/>
                </a:cxn>
                <a:cxn ang="0">
                  <a:pos x="80" y="31"/>
                </a:cxn>
                <a:cxn ang="0">
                  <a:pos x="53" y="53"/>
                </a:cxn>
                <a:cxn ang="0">
                  <a:pos x="31" y="80"/>
                </a:cxn>
                <a:cxn ang="0">
                  <a:pos x="13" y="111"/>
                </a:cxn>
                <a:cxn ang="0">
                  <a:pos x="3" y="145"/>
                </a:cxn>
                <a:cxn ang="0">
                  <a:pos x="0" y="182"/>
                </a:cxn>
                <a:cxn ang="0">
                  <a:pos x="3" y="219"/>
                </a:cxn>
                <a:cxn ang="0">
                  <a:pos x="13" y="253"/>
                </a:cxn>
                <a:cxn ang="0">
                  <a:pos x="31" y="284"/>
                </a:cxn>
                <a:cxn ang="0">
                  <a:pos x="53" y="311"/>
                </a:cxn>
                <a:cxn ang="0">
                  <a:pos x="80" y="334"/>
                </a:cxn>
                <a:cxn ang="0">
                  <a:pos x="111" y="351"/>
                </a:cxn>
                <a:cxn ang="0">
                  <a:pos x="145" y="361"/>
                </a:cxn>
                <a:cxn ang="0">
                  <a:pos x="182" y="365"/>
                </a:cxn>
                <a:cxn ang="0">
                  <a:pos x="213" y="363"/>
                </a:cxn>
                <a:cxn ang="0">
                  <a:pos x="242" y="355"/>
                </a:cxn>
                <a:cxn ang="0">
                  <a:pos x="269" y="343"/>
                </a:cxn>
                <a:cxn ang="0">
                  <a:pos x="294" y="327"/>
                </a:cxn>
                <a:cxn ang="0">
                  <a:pos x="315" y="306"/>
                </a:cxn>
                <a:cxn ang="0">
                  <a:pos x="334" y="284"/>
                </a:cxn>
                <a:cxn ang="0">
                  <a:pos x="348" y="258"/>
                </a:cxn>
                <a:cxn ang="0">
                  <a:pos x="358" y="230"/>
                </a:cxn>
                <a:cxn ang="0">
                  <a:pos x="364" y="236"/>
                </a:cxn>
                <a:cxn ang="0">
                  <a:pos x="371" y="240"/>
                </a:cxn>
                <a:cxn ang="0">
                  <a:pos x="379" y="244"/>
                </a:cxn>
                <a:cxn ang="0">
                  <a:pos x="387" y="245"/>
                </a:cxn>
                <a:cxn ang="0">
                  <a:pos x="395" y="244"/>
                </a:cxn>
                <a:cxn ang="0">
                  <a:pos x="403" y="240"/>
                </a:cxn>
                <a:cxn ang="0">
                  <a:pos x="410" y="236"/>
                </a:cxn>
                <a:cxn ang="0">
                  <a:pos x="417" y="229"/>
                </a:cxn>
                <a:cxn ang="0">
                  <a:pos x="422" y="222"/>
                </a:cxn>
                <a:cxn ang="0">
                  <a:pos x="425" y="213"/>
                </a:cxn>
                <a:cxn ang="0">
                  <a:pos x="427" y="202"/>
                </a:cxn>
                <a:cxn ang="0">
                  <a:pos x="428" y="192"/>
                </a:cxn>
                <a:cxn ang="0">
                  <a:pos x="427" y="182"/>
                </a:cxn>
                <a:cxn ang="0">
                  <a:pos x="425" y="171"/>
                </a:cxn>
                <a:cxn ang="0">
                  <a:pos x="422" y="162"/>
                </a:cxn>
                <a:cxn ang="0">
                  <a:pos x="417" y="154"/>
                </a:cxn>
                <a:cxn ang="0">
                  <a:pos x="410" y="148"/>
                </a:cxn>
                <a:cxn ang="0">
                  <a:pos x="403" y="144"/>
                </a:cxn>
                <a:cxn ang="0">
                  <a:pos x="395" y="140"/>
                </a:cxn>
                <a:cxn ang="0">
                  <a:pos x="387" y="139"/>
                </a:cxn>
              </a:cxnLst>
              <a:rect l="0" t="0" r="r" b="b"/>
              <a:pathLst>
                <a:path w="428" h="365">
                  <a:moveTo>
                    <a:pt x="387" y="139"/>
                  </a:moveTo>
                  <a:lnTo>
                    <a:pt x="380" y="140"/>
                  </a:lnTo>
                  <a:lnTo>
                    <a:pt x="373" y="141"/>
                  </a:lnTo>
                  <a:lnTo>
                    <a:pt x="367" y="145"/>
                  </a:lnTo>
                  <a:lnTo>
                    <a:pt x="362" y="149"/>
                  </a:lnTo>
                  <a:lnTo>
                    <a:pt x="354" y="118"/>
                  </a:lnTo>
                  <a:lnTo>
                    <a:pt x="340" y="89"/>
                  </a:lnTo>
                  <a:lnTo>
                    <a:pt x="321" y="64"/>
                  </a:lnTo>
                  <a:lnTo>
                    <a:pt x="299" y="42"/>
                  </a:lnTo>
                  <a:lnTo>
                    <a:pt x="274" y="25"/>
                  </a:lnTo>
                  <a:lnTo>
                    <a:pt x="245" y="11"/>
                  </a:lnTo>
                  <a:lnTo>
                    <a:pt x="215" y="3"/>
                  </a:lnTo>
                  <a:lnTo>
                    <a:pt x="182" y="0"/>
                  </a:lnTo>
                  <a:lnTo>
                    <a:pt x="145" y="3"/>
                  </a:lnTo>
                  <a:lnTo>
                    <a:pt x="111" y="13"/>
                  </a:lnTo>
                  <a:lnTo>
                    <a:pt x="80" y="31"/>
                  </a:lnTo>
                  <a:lnTo>
                    <a:pt x="53" y="53"/>
                  </a:lnTo>
                  <a:lnTo>
                    <a:pt x="31" y="80"/>
                  </a:lnTo>
                  <a:lnTo>
                    <a:pt x="13" y="111"/>
                  </a:lnTo>
                  <a:lnTo>
                    <a:pt x="3" y="145"/>
                  </a:lnTo>
                  <a:lnTo>
                    <a:pt x="0" y="182"/>
                  </a:lnTo>
                  <a:lnTo>
                    <a:pt x="3" y="219"/>
                  </a:lnTo>
                  <a:lnTo>
                    <a:pt x="13" y="253"/>
                  </a:lnTo>
                  <a:lnTo>
                    <a:pt x="31" y="284"/>
                  </a:lnTo>
                  <a:lnTo>
                    <a:pt x="53" y="311"/>
                  </a:lnTo>
                  <a:lnTo>
                    <a:pt x="80" y="334"/>
                  </a:lnTo>
                  <a:lnTo>
                    <a:pt x="111" y="351"/>
                  </a:lnTo>
                  <a:lnTo>
                    <a:pt x="145" y="361"/>
                  </a:lnTo>
                  <a:lnTo>
                    <a:pt x="182" y="365"/>
                  </a:lnTo>
                  <a:lnTo>
                    <a:pt x="213" y="363"/>
                  </a:lnTo>
                  <a:lnTo>
                    <a:pt x="242" y="355"/>
                  </a:lnTo>
                  <a:lnTo>
                    <a:pt x="269" y="343"/>
                  </a:lnTo>
                  <a:lnTo>
                    <a:pt x="294" y="327"/>
                  </a:lnTo>
                  <a:lnTo>
                    <a:pt x="315" y="306"/>
                  </a:lnTo>
                  <a:lnTo>
                    <a:pt x="334" y="284"/>
                  </a:lnTo>
                  <a:lnTo>
                    <a:pt x="348" y="258"/>
                  </a:lnTo>
                  <a:lnTo>
                    <a:pt x="358" y="230"/>
                  </a:lnTo>
                  <a:lnTo>
                    <a:pt x="364" y="236"/>
                  </a:lnTo>
                  <a:lnTo>
                    <a:pt x="371" y="240"/>
                  </a:lnTo>
                  <a:lnTo>
                    <a:pt x="379" y="244"/>
                  </a:lnTo>
                  <a:lnTo>
                    <a:pt x="387" y="245"/>
                  </a:lnTo>
                  <a:lnTo>
                    <a:pt x="395" y="244"/>
                  </a:lnTo>
                  <a:lnTo>
                    <a:pt x="403" y="240"/>
                  </a:lnTo>
                  <a:lnTo>
                    <a:pt x="410" y="236"/>
                  </a:lnTo>
                  <a:lnTo>
                    <a:pt x="417" y="229"/>
                  </a:lnTo>
                  <a:lnTo>
                    <a:pt x="422" y="222"/>
                  </a:lnTo>
                  <a:lnTo>
                    <a:pt x="425" y="213"/>
                  </a:lnTo>
                  <a:lnTo>
                    <a:pt x="427" y="202"/>
                  </a:lnTo>
                  <a:lnTo>
                    <a:pt x="428" y="192"/>
                  </a:lnTo>
                  <a:lnTo>
                    <a:pt x="427" y="182"/>
                  </a:lnTo>
                  <a:lnTo>
                    <a:pt x="425" y="171"/>
                  </a:lnTo>
                  <a:lnTo>
                    <a:pt x="422" y="162"/>
                  </a:lnTo>
                  <a:lnTo>
                    <a:pt x="417" y="154"/>
                  </a:lnTo>
                  <a:lnTo>
                    <a:pt x="410" y="148"/>
                  </a:lnTo>
                  <a:lnTo>
                    <a:pt x="403" y="144"/>
                  </a:lnTo>
                  <a:lnTo>
                    <a:pt x="395" y="140"/>
                  </a:lnTo>
                  <a:lnTo>
                    <a:pt x="387" y="13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4" name="Freeform 20"/>
            <p:cNvSpPr>
              <a:spLocks/>
            </p:cNvSpPr>
            <p:nvPr/>
          </p:nvSpPr>
          <p:spPr bwMode="auto">
            <a:xfrm>
              <a:off x="8213745" y="-922337"/>
              <a:ext cx="138113" cy="49213"/>
            </a:xfrm>
            <a:custGeom>
              <a:avLst/>
              <a:gdLst/>
              <a:ahLst/>
              <a:cxnLst>
                <a:cxn ang="0">
                  <a:pos x="0" y="0"/>
                </a:cxn>
                <a:cxn ang="0">
                  <a:pos x="3" y="13"/>
                </a:cxn>
                <a:cxn ang="0">
                  <a:pos x="8" y="24"/>
                </a:cxn>
                <a:cxn ang="0">
                  <a:pos x="16" y="37"/>
                </a:cxn>
                <a:cxn ang="0">
                  <a:pos x="31" y="49"/>
                </a:cxn>
                <a:cxn ang="0">
                  <a:pos x="41" y="54"/>
                </a:cxn>
                <a:cxn ang="0">
                  <a:pos x="53" y="58"/>
                </a:cxn>
                <a:cxn ang="0">
                  <a:pos x="64" y="60"/>
                </a:cxn>
                <a:cxn ang="0">
                  <a:pos x="76" y="61"/>
                </a:cxn>
                <a:cxn ang="0">
                  <a:pos x="85" y="61"/>
                </a:cxn>
                <a:cxn ang="0">
                  <a:pos x="92" y="61"/>
                </a:cxn>
                <a:cxn ang="0">
                  <a:pos x="97" y="60"/>
                </a:cxn>
                <a:cxn ang="0">
                  <a:pos x="99" y="60"/>
                </a:cxn>
                <a:cxn ang="0">
                  <a:pos x="175" y="0"/>
                </a:cxn>
                <a:cxn ang="0">
                  <a:pos x="0" y="0"/>
                </a:cxn>
              </a:cxnLst>
              <a:rect l="0" t="0" r="r" b="b"/>
              <a:pathLst>
                <a:path w="175" h="61">
                  <a:moveTo>
                    <a:pt x="0" y="0"/>
                  </a:moveTo>
                  <a:lnTo>
                    <a:pt x="3" y="13"/>
                  </a:lnTo>
                  <a:lnTo>
                    <a:pt x="8" y="24"/>
                  </a:lnTo>
                  <a:lnTo>
                    <a:pt x="16" y="37"/>
                  </a:lnTo>
                  <a:lnTo>
                    <a:pt x="31" y="49"/>
                  </a:lnTo>
                  <a:lnTo>
                    <a:pt x="41" y="54"/>
                  </a:lnTo>
                  <a:lnTo>
                    <a:pt x="53" y="58"/>
                  </a:lnTo>
                  <a:lnTo>
                    <a:pt x="64" y="60"/>
                  </a:lnTo>
                  <a:lnTo>
                    <a:pt x="76" y="61"/>
                  </a:lnTo>
                  <a:lnTo>
                    <a:pt x="85" y="61"/>
                  </a:lnTo>
                  <a:lnTo>
                    <a:pt x="92" y="61"/>
                  </a:lnTo>
                  <a:lnTo>
                    <a:pt x="97" y="60"/>
                  </a:lnTo>
                  <a:lnTo>
                    <a:pt x="99" y="60"/>
                  </a:lnTo>
                  <a:lnTo>
                    <a:pt x="175"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95" name="Freeform 21"/>
            <p:cNvSpPr>
              <a:spLocks/>
            </p:cNvSpPr>
            <p:nvPr/>
          </p:nvSpPr>
          <p:spPr bwMode="auto">
            <a:xfrm>
              <a:off x="8231208" y="-911225"/>
              <a:ext cx="82550" cy="14288"/>
            </a:xfrm>
            <a:custGeom>
              <a:avLst/>
              <a:gdLst/>
              <a:ahLst/>
              <a:cxnLst>
                <a:cxn ang="0">
                  <a:pos x="0" y="0"/>
                </a:cxn>
                <a:cxn ang="0">
                  <a:pos x="8" y="18"/>
                </a:cxn>
                <a:cxn ang="0">
                  <a:pos x="77" y="18"/>
                </a:cxn>
                <a:cxn ang="0">
                  <a:pos x="102" y="0"/>
                </a:cxn>
                <a:cxn ang="0">
                  <a:pos x="0" y="0"/>
                </a:cxn>
              </a:cxnLst>
              <a:rect l="0" t="0" r="r" b="b"/>
              <a:pathLst>
                <a:path w="102" h="18">
                  <a:moveTo>
                    <a:pt x="0" y="0"/>
                  </a:moveTo>
                  <a:lnTo>
                    <a:pt x="8" y="18"/>
                  </a:lnTo>
                  <a:lnTo>
                    <a:pt x="77" y="18"/>
                  </a:lnTo>
                  <a:lnTo>
                    <a:pt x="102" y="0"/>
                  </a:lnTo>
                  <a:lnTo>
                    <a:pt x="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96" name="Freeform 22"/>
            <p:cNvSpPr>
              <a:spLocks/>
            </p:cNvSpPr>
            <p:nvPr/>
          </p:nvSpPr>
          <p:spPr bwMode="auto">
            <a:xfrm>
              <a:off x="8135958" y="-1179512"/>
              <a:ext cx="279400" cy="92075"/>
            </a:xfrm>
            <a:custGeom>
              <a:avLst/>
              <a:gdLst/>
              <a:ahLst/>
              <a:cxnLst>
                <a:cxn ang="0">
                  <a:pos x="283" y="20"/>
                </a:cxn>
                <a:cxn ang="0">
                  <a:pos x="279" y="20"/>
                </a:cxn>
                <a:cxn ang="0">
                  <a:pos x="271" y="19"/>
                </a:cxn>
                <a:cxn ang="0">
                  <a:pos x="260" y="17"/>
                </a:cxn>
                <a:cxn ang="0">
                  <a:pos x="249" y="16"/>
                </a:cxn>
                <a:cxn ang="0">
                  <a:pos x="235" y="15"/>
                </a:cxn>
                <a:cxn ang="0">
                  <a:pos x="221" y="14"/>
                </a:cxn>
                <a:cxn ang="0">
                  <a:pos x="205" y="12"/>
                </a:cxn>
                <a:cxn ang="0">
                  <a:pos x="190" y="9"/>
                </a:cxn>
                <a:cxn ang="0">
                  <a:pos x="174" y="8"/>
                </a:cxn>
                <a:cxn ang="0">
                  <a:pos x="159" y="6"/>
                </a:cxn>
                <a:cxn ang="0">
                  <a:pos x="144" y="5"/>
                </a:cxn>
                <a:cxn ang="0">
                  <a:pos x="130" y="4"/>
                </a:cxn>
                <a:cxn ang="0">
                  <a:pos x="117" y="3"/>
                </a:cxn>
                <a:cxn ang="0">
                  <a:pos x="108" y="1"/>
                </a:cxn>
                <a:cxn ang="0">
                  <a:pos x="100" y="0"/>
                </a:cxn>
                <a:cxn ang="0">
                  <a:pos x="94" y="0"/>
                </a:cxn>
                <a:cxn ang="0">
                  <a:pos x="77" y="4"/>
                </a:cxn>
                <a:cxn ang="0">
                  <a:pos x="60" y="12"/>
                </a:cxn>
                <a:cxn ang="0">
                  <a:pos x="44" y="24"/>
                </a:cxn>
                <a:cxn ang="0">
                  <a:pos x="30" y="39"/>
                </a:cxn>
                <a:cxn ang="0">
                  <a:pos x="17" y="56"/>
                </a:cxn>
                <a:cxn ang="0">
                  <a:pos x="8" y="72"/>
                </a:cxn>
                <a:cxn ang="0">
                  <a:pos x="2" y="87"/>
                </a:cxn>
                <a:cxn ang="0">
                  <a:pos x="0" y="98"/>
                </a:cxn>
                <a:cxn ang="0">
                  <a:pos x="3" y="103"/>
                </a:cxn>
                <a:cxn ang="0">
                  <a:pos x="14" y="106"/>
                </a:cxn>
                <a:cxn ang="0">
                  <a:pos x="30" y="109"/>
                </a:cxn>
                <a:cxn ang="0">
                  <a:pos x="49" y="111"/>
                </a:cxn>
                <a:cxn ang="0">
                  <a:pos x="74" y="113"/>
                </a:cxn>
                <a:cxn ang="0">
                  <a:pos x="101" y="114"/>
                </a:cxn>
                <a:cxn ang="0">
                  <a:pos x="130" y="115"/>
                </a:cxn>
                <a:cxn ang="0">
                  <a:pos x="161" y="115"/>
                </a:cxn>
                <a:cxn ang="0">
                  <a:pos x="191" y="115"/>
                </a:cxn>
                <a:cxn ang="0">
                  <a:pos x="221" y="115"/>
                </a:cxn>
                <a:cxn ang="0">
                  <a:pos x="249" y="115"/>
                </a:cxn>
                <a:cxn ang="0">
                  <a:pos x="274" y="115"/>
                </a:cxn>
                <a:cxn ang="0">
                  <a:pos x="297" y="115"/>
                </a:cxn>
                <a:cxn ang="0">
                  <a:pos x="315" y="114"/>
                </a:cxn>
                <a:cxn ang="0">
                  <a:pos x="327" y="114"/>
                </a:cxn>
                <a:cxn ang="0">
                  <a:pos x="333" y="114"/>
                </a:cxn>
                <a:cxn ang="0">
                  <a:pos x="346" y="110"/>
                </a:cxn>
                <a:cxn ang="0">
                  <a:pos x="351" y="99"/>
                </a:cxn>
                <a:cxn ang="0">
                  <a:pos x="350" y="84"/>
                </a:cxn>
                <a:cxn ang="0">
                  <a:pos x="343" y="67"/>
                </a:cxn>
                <a:cxn ang="0">
                  <a:pos x="332" y="50"/>
                </a:cxn>
                <a:cxn ang="0">
                  <a:pos x="317" y="35"/>
                </a:cxn>
                <a:cxn ang="0">
                  <a:pos x="301" y="24"/>
                </a:cxn>
                <a:cxn ang="0">
                  <a:pos x="283" y="20"/>
                </a:cxn>
              </a:cxnLst>
              <a:rect l="0" t="0" r="r" b="b"/>
              <a:pathLst>
                <a:path w="351" h="115">
                  <a:moveTo>
                    <a:pt x="283" y="20"/>
                  </a:moveTo>
                  <a:lnTo>
                    <a:pt x="279" y="20"/>
                  </a:lnTo>
                  <a:lnTo>
                    <a:pt x="271" y="19"/>
                  </a:lnTo>
                  <a:lnTo>
                    <a:pt x="260" y="17"/>
                  </a:lnTo>
                  <a:lnTo>
                    <a:pt x="249" y="16"/>
                  </a:lnTo>
                  <a:lnTo>
                    <a:pt x="235" y="15"/>
                  </a:lnTo>
                  <a:lnTo>
                    <a:pt x="221" y="14"/>
                  </a:lnTo>
                  <a:lnTo>
                    <a:pt x="205" y="12"/>
                  </a:lnTo>
                  <a:lnTo>
                    <a:pt x="190" y="9"/>
                  </a:lnTo>
                  <a:lnTo>
                    <a:pt x="174" y="8"/>
                  </a:lnTo>
                  <a:lnTo>
                    <a:pt x="159" y="6"/>
                  </a:lnTo>
                  <a:lnTo>
                    <a:pt x="144" y="5"/>
                  </a:lnTo>
                  <a:lnTo>
                    <a:pt x="130" y="4"/>
                  </a:lnTo>
                  <a:lnTo>
                    <a:pt x="117" y="3"/>
                  </a:lnTo>
                  <a:lnTo>
                    <a:pt x="108" y="1"/>
                  </a:lnTo>
                  <a:lnTo>
                    <a:pt x="100" y="0"/>
                  </a:lnTo>
                  <a:lnTo>
                    <a:pt x="94" y="0"/>
                  </a:lnTo>
                  <a:lnTo>
                    <a:pt x="77" y="4"/>
                  </a:lnTo>
                  <a:lnTo>
                    <a:pt x="60" y="12"/>
                  </a:lnTo>
                  <a:lnTo>
                    <a:pt x="44" y="24"/>
                  </a:lnTo>
                  <a:lnTo>
                    <a:pt x="30" y="39"/>
                  </a:lnTo>
                  <a:lnTo>
                    <a:pt x="17" y="56"/>
                  </a:lnTo>
                  <a:lnTo>
                    <a:pt x="8" y="72"/>
                  </a:lnTo>
                  <a:lnTo>
                    <a:pt x="2" y="87"/>
                  </a:lnTo>
                  <a:lnTo>
                    <a:pt x="0" y="98"/>
                  </a:lnTo>
                  <a:lnTo>
                    <a:pt x="3" y="103"/>
                  </a:lnTo>
                  <a:lnTo>
                    <a:pt x="14" y="106"/>
                  </a:lnTo>
                  <a:lnTo>
                    <a:pt x="30" y="109"/>
                  </a:lnTo>
                  <a:lnTo>
                    <a:pt x="49" y="111"/>
                  </a:lnTo>
                  <a:lnTo>
                    <a:pt x="74" y="113"/>
                  </a:lnTo>
                  <a:lnTo>
                    <a:pt x="101" y="114"/>
                  </a:lnTo>
                  <a:lnTo>
                    <a:pt x="130" y="115"/>
                  </a:lnTo>
                  <a:lnTo>
                    <a:pt x="161" y="115"/>
                  </a:lnTo>
                  <a:lnTo>
                    <a:pt x="191" y="115"/>
                  </a:lnTo>
                  <a:lnTo>
                    <a:pt x="221" y="115"/>
                  </a:lnTo>
                  <a:lnTo>
                    <a:pt x="249" y="115"/>
                  </a:lnTo>
                  <a:lnTo>
                    <a:pt x="274" y="115"/>
                  </a:lnTo>
                  <a:lnTo>
                    <a:pt x="297" y="115"/>
                  </a:lnTo>
                  <a:lnTo>
                    <a:pt x="315" y="114"/>
                  </a:lnTo>
                  <a:lnTo>
                    <a:pt x="327" y="114"/>
                  </a:lnTo>
                  <a:lnTo>
                    <a:pt x="333" y="114"/>
                  </a:lnTo>
                  <a:lnTo>
                    <a:pt x="346" y="110"/>
                  </a:lnTo>
                  <a:lnTo>
                    <a:pt x="351" y="99"/>
                  </a:lnTo>
                  <a:lnTo>
                    <a:pt x="350" y="84"/>
                  </a:lnTo>
                  <a:lnTo>
                    <a:pt x="343" y="67"/>
                  </a:lnTo>
                  <a:lnTo>
                    <a:pt x="332" y="50"/>
                  </a:lnTo>
                  <a:lnTo>
                    <a:pt x="317" y="35"/>
                  </a:lnTo>
                  <a:lnTo>
                    <a:pt x="301" y="24"/>
                  </a:lnTo>
                  <a:lnTo>
                    <a:pt x="283"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97" name="Freeform 23"/>
            <p:cNvSpPr>
              <a:spLocks/>
            </p:cNvSpPr>
            <p:nvPr/>
          </p:nvSpPr>
          <p:spPr bwMode="auto">
            <a:xfrm>
              <a:off x="8437583" y="-962025"/>
              <a:ext cx="20638" cy="22225"/>
            </a:xfrm>
            <a:custGeom>
              <a:avLst/>
              <a:gdLst/>
              <a:ahLst/>
              <a:cxnLst>
                <a:cxn ang="0">
                  <a:pos x="13" y="26"/>
                </a:cxn>
                <a:cxn ang="0">
                  <a:pos x="19" y="25"/>
                </a:cxn>
                <a:cxn ang="0">
                  <a:pos x="23" y="23"/>
                </a:cxn>
                <a:cxn ang="0">
                  <a:pos x="25" y="18"/>
                </a:cxn>
                <a:cxn ang="0">
                  <a:pos x="27" y="13"/>
                </a:cxn>
                <a:cxn ang="0">
                  <a:pos x="25" y="9"/>
                </a:cxn>
                <a:cxn ang="0">
                  <a:pos x="23" y="4"/>
                </a:cxn>
                <a:cxn ang="0">
                  <a:pos x="19" y="1"/>
                </a:cxn>
                <a:cxn ang="0">
                  <a:pos x="13" y="0"/>
                </a:cxn>
                <a:cxn ang="0">
                  <a:pos x="8" y="1"/>
                </a:cxn>
                <a:cxn ang="0">
                  <a:pos x="4" y="4"/>
                </a:cxn>
                <a:cxn ang="0">
                  <a:pos x="1" y="9"/>
                </a:cxn>
                <a:cxn ang="0">
                  <a:pos x="0" y="13"/>
                </a:cxn>
                <a:cxn ang="0">
                  <a:pos x="1" y="18"/>
                </a:cxn>
                <a:cxn ang="0">
                  <a:pos x="4" y="23"/>
                </a:cxn>
                <a:cxn ang="0">
                  <a:pos x="8" y="25"/>
                </a:cxn>
                <a:cxn ang="0">
                  <a:pos x="13" y="26"/>
                </a:cxn>
              </a:cxnLst>
              <a:rect l="0" t="0" r="r" b="b"/>
              <a:pathLst>
                <a:path w="27" h="26">
                  <a:moveTo>
                    <a:pt x="13" y="26"/>
                  </a:moveTo>
                  <a:lnTo>
                    <a:pt x="19" y="25"/>
                  </a:lnTo>
                  <a:lnTo>
                    <a:pt x="23" y="23"/>
                  </a:lnTo>
                  <a:lnTo>
                    <a:pt x="25" y="18"/>
                  </a:lnTo>
                  <a:lnTo>
                    <a:pt x="27" y="13"/>
                  </a:lnTo>
                  <a:lnTo>
                    <a:pt x="25" y="9"/>
                  </a:lnTo>
                  <a:lnTo>
                    <a:pt x="23" y="4"/>
                  </a:lnTo>
                  <a:lnTo>
                    <a:pt x="19" y="1"/>
                  </a:lnTo>
                  <a:lnTo>
                    <a:pt x="13" y="0"/>
                  </a:lnTo>
                  <a:lnTo>
                    <a:pt x="8" y="1"/>
                  </a:lnTo>
                  <a:lnTo>
                    <a:pt x="4" y="4"/>
                  </a:lnTo>
                  <a:lnTo>
                    <a:pt x="1" y="9"/>
                  </a:lnTo>
                  <a:lnTo>
                    <a:pt x="0" y="13"/>
                  </a:lnTo>
                  <a:lnTo>
                    <a:pt x="1" y="18"/>
                  </a:lnTo>
                  <a:lnTo>
                    <a:pt x="4" y="23"/>
                  </a:lnTo>
                  <a:lnTo>
                    <a:pt x="8" y="25"/>
                  </a:lnTo>
                  <a:lnTo>
                    <a:pt x="13"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98" name="Freeform 24"/>
            <p:cNvSpPr>
              <a:spLocks/>
            </p:cNvSpPr>
            <p:nvPr/>
          </p:nvSpPr>
          <p:spPr bwMode="auto">
            <a:xfrm>
              <a:off x="8207395" y="-792162"/>
              <a:ext cx="238125" cy="146050"/>
            </a:xfrm>
            <a:custGeom>
              <a:avLst/>
              <a:gdLst/>
              <a:ahLst/>
              <a:cxnLst>
                <a:cxn ang="0">
                  <a:pos x="290" y="101"/>
                </a:cxn>
                <a:cxn ang="0">
                  <a:pos x="261" y="69"/>
                </a:cxn>
                <a:cxn ang="0">
                  <a:pos x="300" y="41"/>
                </a:cxn>
                <a:cxn ang="0">
                  <a:pos x="268" y="3"/>
                </a:cxn>
                <a:cxn ang="0">
                  <a:pos x="249" y="3"/>
                </a:cxn>
                <a:cxn ang="0">
                  <a:pos x="275" y="38"/>
                </a:cxn>
                <a:cxn ang="0">
                  <a:pos x="237" y="66"/>
                </a:cxn>
                <a:cxn ang="0">
                  <a:pos x="242" y="70"/>
                </a:cxn>
                <a:cxn ang="0">
                  <a:pos x="250" y="80"/>
                </a:cxn>
                <a:cxn ang="0">
                  <a:pos x="259" y="91"/>
                </a:cxn>
                <a:cxn ang="0">
                  <a:pos x="261" y="94"/>
                </a:cxn>
                <a:cxn ang="0">
                  <a:pos x="128" y="166"/>
                </a:cxn>
                <a:cxn ang="0">
                  <a:pos x="35" y="92"/>
                </a:cxn>
                <a:cxn ang="0">
                  <a:pos x="57" y="66"/>
                </a:cxn>
                <a:cxn ang="0">
                  <a:pos x="23" y="39"/>
                </a:cxn>
                <a:cxn ang="0">
                  <a:pos x="43" y="0"/>
                </a:cxn>
                <a:cxn ang="0">
                  <a:pos x="25" y="1"/>
                </a:cxn>
                <a:cxn ang="0">
                  <a:pos x="0" y="42"/>
                </a:cxn>
                <a:cxn ang="0">
                  <a:pos x="35" y="68"/>
                </a:cxn>
                <a:cxn ang="0">
                  <a:pos x="8" y="97"/>
                </a:cxn>
                <a:cxn ang="0">
                  <a:pos x="124" y="184"/>
                </a:cxn>
                <a:cxn ang="0">
                  <a:pos x="290" y="101"/>
                </a:cxn>
              </a:cxnLst>
              <a:rect l="0" t="0" r="r" b="b"/>
              <a:pathLst>
                <a:path w="300" h="184">
                  <a:moveTo>
                    <a:pt x="290" y="101"/>
                  </a:moveTo>
                  <a:lnTo>
                    <a:pt x="261" y="69"/>
                  </a:lnTo>
                  <a:lnTo>
                    <a:pt x="300" y="41"/>
                  </a:lnTo>
                  <a:lnTo>
                    <a:pt x="268" y="3"/>
                  </a:lnTo>
                  <a:lnTo>
                    <a:pt x="249" y="3"/>
                  </a:lnTo>
                  <a:lnTo>
                    <a:pt x="275" y="38"/>
                  </a:lnTo>
                  <a:lnTo>
                    <a:pt x="237" y="66"/>
                  </a:lnTo>
                  <a:lnTo>
                    <a:pt x="242" y="70"/>
                  </a:lnTo>
                  <a:lnTo>
                    <a:pt x="250" y="80"/>
                  </a:lnTo>
                  <a:lnTo>
                    <a:pt x="259" y="91"/>
                  </a:lnTo>
                  <a:lnTo>
                    <a:pt x="261" y="94"/>
                  </a:lnTo>
                  <a:lnTo>
                    <a:pt x="128" y="166"/>
                  </a:lnTo>
                  <a:lnTo>
                    <a:pt x="35" y="92"/>
                  </a:lnTo>
                  <a:lnTo>
                    <a:pt x="57" y="66"/>
                  </a:lnTo>
                  <a:lnTo>
                    <a:pt x="23" y="39"/>
                  </a:lnTo>
                  <a:lnTo>
                    <a:pt x="43" y="0"/>
                  </a:lnTo>
                  <a:lnTo>
                    <a:pt x="25" y="1"/>
                  </a:lnTo>
                  <a:lnTo>
                    <a:pt x="0" y="42"/>
                  </a:lnTo>
                  <a:lnTo>
                    <a:pt x="35" y="68"/>
                  </a:lnTo>
                  <a:lnTo>
                    <a:pt x="8" y="97"/>
                  </a:lnTo>
                  <a:lnTo>
                    <a:pt x="124" y="184"/>
                  </a:lnTo>
                  <a:lnTo>
                    <a:pt x="290" y="10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199" name="Freeform 25"/>
            <p:cNvSpPr>
              <a:spLocks/>
            </p:cNvSpPr>
            <p:nvPr/>
          </p:nvSpPr>
          <p:spPr bwMode="auto">
            <a:xfrm>
              <a:off x="8158183" y="-668337"/>
              <a:ext cx="12700" cy="187325"/>
            </a:xfrm>
            <a:custGeom>
              <a:avLst/>
              <a:gdLst/>
              <a:ahLst/>
              <a:cxnLst>
                <a:cxn ang="0">
                  <a:pos x="0" y="237"/>
                </a:cxn>
                <a:cxn ang="0">
                  <a:pos x="0" y="35"/>
                </a:cxn>
                <a:cxn ang="0">
                  <a:pos x="18" y="0"/>
                </a:cxn>
                <a:cxn ang="0">
                  <a:pos x="18" y="234"/>
                </a:cxn>
                <a:cxn ang="0">
                  <a:pos x="0" y="237"/>
                </a:cxn>
              </a:cxnLst>
              <a:rect l="0" t="0" r="r" b="b"/>
              <a:pathLst>
                <a:path w="18" h="237">
                  <a:moveTo>
                    <a:pt x="0" y="237"/>
                  </a:moveTo>
                  <a:lnTo>
                    <a:pt x="0" y="35"/>
                  </a:lnTo>
                  <a:lnTo>
                    <a:pt x="18" y="0"/>
                  </a:lnTo>
                  <a:lnTo>
                    <a:pt x="18" y="234"/>
                  </a:lnTo>
                  <a:lnTo>
                    <a:pt x="0" y="23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200" name="Freeform 53"/>
            <p:cNvSpPr>
              <a:spLocks/>
            </p:cNvSpPr>
            <p:nvPr/>
          </p:nvSpPr>
          <p:spPr bwMode="auto">
            <a:xfrm>
              <a:off x="8213745" y="-1058862"/>
              <a:ext cx="82550" cy="103188"/>
            </a:xfrm>
            <a:custGeom>
              <a:avLst/>
              <a:gdLst/>
              <a:ahLst/>
              <a:cxnLst>
                <a:cxn ang="0">
                  <a:pos x="27" y="112"/>
                </a:cxn>
                <a:cxn ang="0">
                  <a:pos x="73" y="30"/>
                </a:cxn>
                <a:cxn ang="0">
                  <a:pos x="73" y="0"/>
                </a:cxn>
                <a:cxn ang="0">
                  <a:pos x="0" y="129"/>
                </a:cxn>
                <a:cxn ang="0">
                  <a:pos x="103" y="129"/>
                </a:cxn>
                <a:cxn ang="0">
                  <a:pos x="103" y="112"/>
                </a:cxn>
                <a:cxn ang="0">
                  <a:pos x="27" y="112"/>
                </a:cxn>
              </a:cxnLst>
              <a:rect l="0" t="0" r="r" b="b"/>
              <a:pathLst>
                <a:path w="103" h="129">
                  <a:moveTo>
                    <a:pt x="27" y="112"/>
                  </a:moveTo>
                  <a:lnTo>
                    <a:pt x="73" y="30"/>
                  </a:lnTo>
                  <a:lnTo>
                    <a:pt x="73" y="0"/>
                  </a:lnTo>
                  <a:lnTo>
                    <a:pt x="0" y="129"/>
                  </a:lnTo>
                  <a:lnTo>
                    <a:pt x="103" y="129"/>
                  </a:lnTo>
                  <a:lnTo>
                    <a:pt x="103" y="112"/>
                  </a:lnTo>
                  <a:lnTo>
                    <a:pt x="27" y="11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01" name="Freeform 54"/>
            <p:cNvSpPr>
              <a:spLocks/>
            </p:cNvSpPr>
            <p:nvPr/>
          </p:nvSpPr>
          <p:spPr bwMode="auto">
            <a:xfrm>
              <a:off x="8204220" y="-1065212"/>
              <a:ext cx="25400" cy="46038"/>
            </a:xfrm>
            <a:custGeom>
              <a:avLst/>
              <a:gdLst/>
              <a:ahLst/>
              <a:cxnLst>
                <a:cxn ang="0">
                  <a:pos x="13" y="59"/>
                </a:cxn>
                <a:cxn ang="0">
                  <a:pos x="19" y="58"/>
                </a:cxn>
                <a:cxn ang="0">
                  <a:pos x="24" y="52"/>
                </a:cxn>
                <a:cxn ang="0">
                  <a:pos x="29" y="43"/>
                </a:cxn>
                <a:cxn ang="0">
                  <a:pos x="32" y="31"/>
                </a:cxn>
                <a:cxn ang="0">
                  <a:pos x="32" y="20"/>
                </a:cxn>
                <a:cxn ang="0">
                  <a:pos x="30" y="11"/>
                </a:cxn>
                <a:cxn ang="0">
                  <a:pos x="26" y="4"/>
                </a:cxn>
                <a:cxn ang="0">
                  <a:pos x="20" y="0"/>
                </a:cxn>
                <a:cxn ang="0">
                  <a:pos x="13" y="1"/>
                </a:cxn>
                <a:cxn ang="0">
                  <a:pos x="7" y="7"/>
                </a:cxn>
                <a:cxn ang="0">
                  <a:pos x="2" y="15"/>
                </a:cxn>
                <a:cxn ang="0">
                  <a:pos x="0" y="27"/>
                </a:cxn>
                <a:cxn ang="0">
                  <a:pos x="0" y="39"/>
                </a:cxn>
                <a:cxn ang="0">
                  <a:pos x="2" y="49"/>
                </a:cxn>
                <a:cxn ang="0">
                  <a:pos x="7" y="55"/>
                </a:cxn>
                <a:cxn ang="0">
                  <a:pos x="13" y="59"/>
                </a:cxn>
              </a:cxnLst>
              <a:rect l="0" t="0" r="r" b="b"/>
              <a:pathLst>
                <a:path w="32" h="59">
                  <a:moveTo>
                    <a:pt x="13" y="59"/>
                  </a:moveTo>
                  <a:lnTo>
                    <a:pt x="19" y="58"/>
                  </a:lnTo>
                  <a:lnTo>
                    <a:pt x="24" y="52"/>
                  </a:lnTo>
                  <a:lnTo>
                    <a:pt x="29" y="43"/>
                  </a:lnTo>
                  <a:lnTo>
                    <a:pt x="32" y="31"/>
                  </a:lnTo>
                  <a:lnTo>
                    <a:pt x="32" y="20"/>
                  </a:lnTo>
                  <a:lnTo>
                    <a:pt x="30" y="11"/>
                  </a:lnTo>
                  <a:lnTo>
                    <a:pt x="26" y="4"/>
                  </a:lnTo>
                  <a:lnTo>
                    <a:pt x="20" y="0"/>
                  </a:lnTo>
                  <a:lnTo>
                    <a:pt x="13" y="1"/>
                  </a:lnTo>
                  <a:lnTo>
                    <a:pt x="7" y="7"/>
                  </a:lnTo>
                  <a:lnTo>
                    <a:pt x="2" y="15"/>
                  </a:lnTo>
                  <a:lnTo>
                    <a:pt x="0" y="27"/>
                  </a:lnTo>
                  <a:lnTo>
                    <a:pt x="0" y="39"/>
                  </a:lnTo>
                  <a:lnTo>
                    <a:pt x="2" y="49"/>
                  </a:lnTo>
                  <a:lnTo>
                    <a:pt x="7" y="55"/>
                  </a:lnTo>
                  <a:lnTo>
                    <a:pt x="13" y="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sp>
          <p:nvSpPr>
            <p:cNvPr id="202" name="Freeform 55"/>
            <p:cNvSpPr>
              <a:spLocks/>
            </p:cNvSpPr>
            <p:nvPr/>
          </p:nvSpPr>
          <p:spPr bwMode="auto">
            <a:xfrm>
              <a:off x="8302645" y="-1065212"/>
              <a:ext cx="28575" cy="50800"/>
            </a:xfrm>
            <a:custGeom>
              <a:avLst/>
              <a:gdLst/>
              <a:ahLst/>
              <a:cxnLst>
                <a:cxn ang="0">
                  <a:pos x="12" y="65"/>
                </a:cxn>
                <a:cxn ang="0">
                  <a:pos x="20" y="63"/>
                </a:cxn>
                <a:cxn ang="0">
                  <a:pos x="26" y="57"/>
                </a:cxn>
                <a:cxn ang="0">
                  <a:pos x="32" y="48"/>
                </a:cxn>
                <a:cxn ang="0">
                  <a:pos x="35" y="35"/>
                </a:cxn>
                <a:cxn ang="0">
                  <a:pos x="35" y="22"/>
                </a:cxn>
                <a:cxn ang="0">
                  <a:pos x="33" y="12"/>
                </a:cxn>
                <a:cxn ang="0">
                  <a:pos x="28" y="4"/>
                </a:cxn>
                <a:cxn ang="0">
                  <a:pos x="21" y="0"/>
                </a:cxn>
                <a:cxn ang="0">
                  <a:pos x="14" y="1"/>
                </a:cxn>
                <a:cxn ang="0">
                  <a:pos x="8" y="8"/>
                </a:cxn>
                <a:cxn ang="0">
                  <a:pos x="3" y="18"/>
                </a:cxn>
                <a:cxn ang="0">
                  <a:pos x="0" y="30"/>
                </a:cxn>
                <a:cxn ang="0">
                  <a:pos x="0" y="43"/>
                </a:cxn>
                <a:cxn ang="0">
                  <a:pos x="2" y="53"/>
                </a:cxn>
                <a:cxn ang="0">
                  <a:pos x="6" y="61"/>
                </a:cxn>
                <a:cxn ang="0">
                  <a:pos x="12" y="65"/>
                </a:cxn>
              </a:cxnLst>
              <a:rect l="0" t="0" r="r" b="b"/>
              <a:pathLst>
                <a:path w="35" h="65">
                  <a:moveTo>
                    <a:pt x="12" y="65"/>
                  </a:moveTo>
                  <a:lnTo>
                    <a:pt x="20" y="63"/>
                  </a:lnTo>
                  <a:lnTo>
                    <a:pt x="26" y="57"/>
                  </a:lnTo>
                  <a:lnTo>
                    <a:pt x="32" y="48"/>
                  </a:lnTo>
                  <a:lnTo>
                    <a:pt x="35" y="35"/>
                  </a:lnTo>
                  <a:lnTo>
                    <a:pt x="35" y="22"/>
                  </a:lnTo>
                  <a:lnTo>
                    <a:pt x="33" y="12"/>
                  </a:lnTo>
                  <a:lnTo>
                    <a:pt x="28" y="4"/>
                  </a:lnTo>
                  <a:lnTo>
                    <a:pt x="21" y="0"/>
                  </a:lnTo>
                  <a:lnTo>
                    <a:pt x="14" y="1"/>
                  </a:lnTo>
                  <a:lnTo>
                    <a:pt x="8" y="8"/>
                  </a:lnTo>
                  <a:lnTo>
                    <a:pt x="3" y="18"/>
                  </a:lnTo>
                  <a:lnTo>
                    <a:pt x="0" y="30"/>
                  </a:lnTo>
                  <a:lnTo>
                    <a:pt x="0" y="43"/>
                  </a:lnTo>
                  <a:lnTo>
                    <a:pt x="2" y="53"/>
                  </a:lnTo>
                  <a:lnTo>
                    <a:pt x="6" y="61"/>
                  </a:lnTo>
                  <a:lnTo>
                    <a:pt x="12" y="6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dirty="0"/>
            </a:p>
          </p:txBody>
        </p:sp>
      </p:grpSp>
      <p:cxnSp>
        <p:nvCxnSpPr>
          <p:cNvPr id="204" name="直線コネクタ 203"/>
          <p:cNvCxnSpPr/>
          <p:nvPr/>
        </p:nvCxnSpPr>
        <p:spPr bwMode="auto">
          <a:xfrm rot="10800000">
            <a:off x="8228014" y="5786869"/>
            <a:ext cx="288180" cy="74476"/>
          </a:xfrm>
          <a:prstGeom prst="line">
            <a:avLst/>
          </a:prstGeom>
          <a:noFill/>
          <a:ln w="12700" cap="flat" cmpd="sng" algn="ctr">
            <a:solidFill>
              <a:schemeClr val="tx1"/>
            </a:solidFill>
            <a:prstDash val="dash"/>
            <a:round/>
            <a:headEnd type="none" w="med" len="med"/>
            <a:tailEnd type="triangle" w="med" len="med"/>
          </a:ln>
          <a:effectLst/>
        </p:spPr>
      </p:cxnSp>
      <p:sp>
        <p:nvSpPr>
          <p:cNvPr id="208" name="円形吹き出し 207"/>
          <p:cNvSpPr/>
          <p:nvPr/>
        </p:nvSpPr>
        <p:spPr bwMode="auto">
          <a:xfrm>
            <a:off x="6503807" y="2561706"/>
            <a:ext cx="518835"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en-US" altLang="ja-JP" sz="400" b="0" i="0" u="none" strike="noStrike" cap="none" normalizeH="0" baseline="0" dirty="0" smtClean="0">
                <a:ln>
                  <a:noFill/>
                </a:ln>
                <a:solidFill>
                  <a:schemeClr val="tx1"/>
                </a:solidFill>
                <a:effectLst/>
                <a:latin typeface="Arial" charset="0"/>
                <a:ea typeface="ＭＳ Ｐゴシック" pitchFamily="50" charset="-128"/>
              </a:rPr>
              <a:t>I</a:t>
            </a:r>
            <a:r>
              <a:rPr kumimoji="1" lang="en-US" altLang="ja-JP" sz="400" b="0" i="0" u="none" strike="noStrike" cap="none" normalizeH="0" dirty="0" smtClean="0">
                <a:ln>
                  <a:noFill/>
                </a:ln>
                <a:solidFill>
                  <a:schemeClr val="tx1"/>
                </a:solidFill>
                <a:effectLst/>
                <a:latin typeface="Arial" charset="0"/>
                <a:ea typeface="ＭＳ Ｐゴシック" pitchFamily="50" charset="-128"/>
              </a:rPr>
              <a:t> </a:t>
            </a:r>
            <a:r>
              <a:rPr lang="ja-JP" altLang="en-US" sz="400" dirty="0" smtClean="0">
                <a:ea typeface="ＭＳ Ｐゴシック" pitchFamily="50" charset="-128"/>
              </a:rPr>
              <a:t> </a:t>
            </a:r>
            <a:r>
              <a:rPr lang="en-US" altLang="ja-JP" sz="400" dirty="0" smtClean="0">
                <a:ea typeface="ＭＳ Ｐゴシック" pitchFamily="50" charset="-128"/>
              </a:rPr>
              <a:t>m</a:t>
            </a:r>
            <a:r>
              <a:rPr kumimoji="1" lang="en-US" altLang="ja-JP" sz="400" b="0" i="0" u="none" strike="noStrike" cap="none" normalizeH="0" dirty="0" smtClean="0">
                <a:ln>
                  <a:noFill/>
                </a:ln>
                <a:solidFill>
                  <a:schemeClr val="tx1"/>
                </a:solidFill>
                <a:effectLst/>
                <a:latin typeface="Arial" charset="0"/>
                <a:ea typeface="ＭＳ Ｐゴシック" pitchFamily="50" charset="-128"/>
              </a:rPr>
              <a:t>ean</a:t>
            </a:r>
            <a:endParaRPr kumimoji="1" lang="ja-JP" altLang="en-US" sz="4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09" name="円形吹き出し 208"/>
          <p:cNvSpPr/>
          <p:nvPr/>
        </p:nvSpPr>
        <p:spPr bwMode="auto">
          <a:xfrm>
            <a:off x="7295014" y="2561706"/>
            <a:ext cx="467802"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lang="en-US" altLang="ja-JP" sz="500" dirty="0" smtClean="0"/>
              <a:t>I just</a:t>
            </a:r>
            <a:endParaRPr lang="ja-JP" altLang="en-US" sz="500" dirty="0" smtClean="0"/>
          </a:p>
        </p:txBody>
      </p:sp>
      <p:sp>
        <p:nvSpPr>
          <p:cNvPr id="210" name="円形吹き出し 209"/>
          <p:cNvSpPr/>
          <p:nvPr/>
        </p:nvSpPr>
        <p:spPr bwMode="auto">
          <a:xfrm>
            <a:off x="5680705" y="5002617"/>
            <a:ext cx="518835"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en-US" altLang="ja-JP" sz="400" b="0" i="0" u="none" strike="noStrike" cap="none" normalizeH="0" baseline="0" dirty="0" smtClean="0">
                <a:ln>
                  <a:noFill/>
                </a:ln>
                <a:solidFill>
                  <a:schemeClr val="tx1"/>
                </a:solidFill>
                <a:effectLst/>
                <a:latin typeface="Arial" charset="0"/>
                <a:ea typeface="ＭＳ Ｐゴシック" pitchFamily="50" charset="-128"/>
              </a:rPr>
              <a:t>I</a:t>
            </a:r>
            <a:r>
              <a:rPr kumimoji="1" lang="en-US" altLang="ja-JP" sz="400" b="0" i="0" u="none" strike="noStrike" cap="none" normalizeH="0" dirty="0" smtClean="0">
                <a:ln>
                  <a:noFill/>
                </a:ln>
                <a:solidFill>
                  <a:schemeClr val="tx1"/>
                </a:solidFill>
                <a:effectLst/>
                <a:latin typeface="Arial" charset="0"/>
                <a:ea typeface="ＭＳ Ｐゴシック" pitchFamily="50" charset="-128"/>
              </a:rPr>
              <a:t> </a:t>
            </a:r>
            <a:r>
              <a:rPr lang="ja-JP" altLang="en-US" sz="400" dirty="0" smtClean="0">
                <a:ea typeface="ＭＳ Ｐゴシック" pitchFamily="50" charset="-128"/>
              </a:rPr>
              <a:t> </a:t>
            </a:r>
            <a:r>
              <a:rPr lang="en-US" altLang="ja-JP" sz="400" dirty="0" smtClean="0">
                <a:ea typeface="ＭＳ Ｐゴシック" pitchFamily="50" charset="-128"/>
              </a:rPr>
              <a:t>m</a:t>
            </a:r>
            <a:r>
              <a:rPr kumimoji="1" lang="en-US" altLang="ja-JP" sz="400" b="0" i="0" u="none" strike="noStrike" cap="none" normalizeH="0" dirty="0" smtClean="0">
                <a:ln>
                  <a:noFill/>
                </a:ln>
                <a:solidFill>
                  <a:schemeClr val="tx1"/>
                </a:solidFill>
                <a:effectLst/>
                <a:latin typeface="Arial" charset="0"/>
                <a:ea typeface="ＭＳ Ｐゴシック" pitchFamily="50" charset="-128"/>
              </a:rPr>
              <a:t>ean</a:t>
            </a:r>
            <a:endParaRPr kumimoji="1" lang="ja-JP" altLang="en-US" sz="4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11" name="円形吹き出し 210"/>
          <p:cNvSpPr/>
          <p:nvPr/>
        </p:nvSpPr>
        <p:spPr bwMode="auto">
          <a:xfrm>
            <a:off x="6536208" y="4913033"/>
            <a:ext cx="467802" cy="252715"/>
          </a:xfrm>
          <a:prstGeom prst="wedgeEllipseCallou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lang="en-US" altLang="ja-JP" sz="500" dirty="0" smtClean="0"/>
              <a:t>I just</a:t>
            </a:r>
            <a:endParaRPr lang="ja-JP" altLang="en-US" sz="500" dirty="0" smtClean="0"/>
          </a:p>
        </p:txBody>
      </p:sp>
      <p:sp>
        <p:nvSpPr>
          <p:cNvPr id="212" name="円形吹き出し 211"/>
          <p:cNvSpPr/>
          <p:nvPr/>
        </p:nvSpPr>
        <p:spPr bwMode="auto">
          <a:xfrm>
            <a:off x="7509398" y="5014707"/>
            <a:ext cx="518835" cy="252715"/>
          </a:xfrm>
          <a:prstGeom prst="wedgeEllipseCallout">
            <a:avLst/>
          </a:prstGeom>
          <a:noFill/>
          <a:ln w="12700"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r>
              <a:rPr kumimoji="1" lang="en-US" altLang="ja-JP" sz="400" b="0" i="0" u="none" strike="noStrike" cap="none" normalizeH="0" baseline="0" dirty="0" smtClean="0">
                <a:ln>
                  <a:noFill/>
                </a:ln>
                <a:solidFill>
                  <a:schemeClr val="tx1"/>
                </a:solidFill>
                <a:effectLst/>
                <a:latin typeface="Arial" charset="0"/>
                <a:ea typeface="ＭＳ Ｐゴシック" pitchFamily="50" charset="-128"/>
              </a:rPr>
              <a:t>I</a:t>
            </a:r>
            <a:r>
              <a:rPr kumimoji="1" lang="en-US" altLang="ja-JP" sz="400" b="0" i="0" u="none" strike="noStrike" cap="none" normalizeH="0" dirty="0" smtClean="0">
                <a:ln>
                  <a:noFill/>
                </a:ln>
                <a:solidFill>
                  <a:schemeClr val="tx1"/>
                </a:solidFill>
                <a:effectLst/>
                <a:latin typeface="Arial" charset="0"/>
                <a:ea typeface="ＭＳ Ｐゴシック" pitchFamily="50" charset="-128"/>
              </a:rPr>
              <a:t> </a:t>
            </a:r>
            <a:r>
              <a:rPr lang="ja-JP" altLang="en-US" sz="400" dirty="0" smtClean="0">
                <a:ea typeface="ＭＳ Ｐゴシック" pitchFamily="50" charset="-128"/>
              </a:rPr>
              <a:t> </a:t>
            </a:r>
            <a:r>
              <a:rPr lang="en-US" altLang="ja-JP" sz="400" dirty="0" smtClean="0">
                <a:ea typeface="ＭＳ Ｐゴシック" pitchFamily="50" charset="-128"/>
              </a:rPr>
              <a:t>m</a:t>
            </a:r>
            <a:r>
              <a:rPr kumimoji="1" lang="en-US" altLang="ja-JP" sz="400" b="0" i="0" u="none" strike="noStrike" cap="none" normalizeH="0" dirty="0" smtClean="0">
                <a:ln>
                  <a:noFill/>
                </a:ln>
                <a:solidFill>
                  <a:schemeClr val="tx1"/>
                </a:solidFill>
                <a:effectLst/>
                <a:latin typeface="Arial" charset="0"/>
                <a:ea typeface="ＭＳ Ｐゴシック" pitchFamily="50" charset="-128"/>
              </a:rPr>
              <a:t>ean</a:t>
            </a:r>
            <a:endParaRPr kumimoji="1" lang="ja-JP" altLang="en-US" sz="400" b="0" i="0" u="none" strike="noStrike" cap="none" normalizeH="0" baseline="0" dirty="0" smtClean="0">
              <a:ln>
                <a:noFill/>
              </a:ln>
              <a:solidFill>
                <a:schemeClr val="tx1"/>
              </a:solidFill>
              <a:effectLst/>
              <a:latin typeface="Arial" charset="0"/>
              <a:ea typeface="ＭＳ Ｐゴシック" pitchFamily="50" charset="-128"/>
            </a:endParaRPr>
          </a:p>
        </p:txBody>
      </p:sp>
      <p:sp>
        <p:nvSpPr>
          <p:cNvPr id="205" name="正方形/長方形 204"/>
          <p:cNvSpPr/>
          <p:nvPr/>
        </p:nvSpPr>
        <p:spPr bwMode="auto">
          <a:xfrm>
            <a:off x="8516194" y="5526865"/>
            <a:ext cx="461936" cy="914400"/>
          </a:xfrm>
          <a:prstGeom prst="rect">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207" name="テキスト ボックス 206"/>
          <p:cNvSpPr txBox="1"/>
          <p:nvPr/>
        </p:nvSpPr>
        <p:spPr>
          <a:xfrm>
            <a:off x="8429652" y="5500702"/>
            <a:ext cx="745651" cy="246221"/>
          </a:xfrm>
          <a:prstGeom prst="rect">
            <a:avLst/>
          </a:prstGeom>
          <a:solidFill>
            <a:schemeClr val="bg1"/>
          </a:solidFill>
        </p:spPr>
        <p:txBody>
          <a:bodyPr wrap="square" rtlCol="0">
            <a:spAutoFit/>
          </a:bodyPr>
          <a:lstStyle/>
          <a:p>
            <a:pPr>
              <a:buNone/>
            </a:pPr>
            <a:r>
              <a:rPr lang="ja-JP" altLang="en-US" sz="1000" dirty="0" smtClean="0"/>
              <a:t>蚊帳の外</a:t>
            </a:r>
            <a:endParaRPr kumimoji="1" lang="ja-JP" altLang="en-US" sz="1000" dirty="0"/>
          </a:p>
        </p:txBody>
      </p:sp>
      <p:sp>
        <p:nvSpPr>
          <p:cNvPr id="213" name="テキスト ボックス 212"/>
          <p:cNvSpPr txBox="1"/>
          <p:nvPr/>
        </p:nvSpPr>
        <p:spPr>
          <a:xfrm>
            <a:off x="8501090" y="6183175"/>
            <a:ext cx="441146" cy="246221"/>
          </a:xfrm>
          <a:prstGeom prst="rect">
            <a:avLst/>
          </a:prstGeom>
          <a:noFill/>
        </p:spPr>
        <p:txBody>
          <a:bodyPr wrap="none" rtlCol="0">
            <a:spAutoFit/>
          </a:bodyPr>
          <a:lstStyle/>
          <a:p>
            <a:pPr>
              <a:buNone/>
            </a:pPr>
            <a:r>
              <a:rPr kumimoji="1" lang="ja-JP" altLang="en-US" sz="1000" b="1" dirty="0" smtClean="0">
                <a:solidFill>
                  <a:srgbClr val="0033CC"/>
                </a:solidFill>
              </a:rPr>
              <a:t>新人</a:t>
            </a:r>
            <a:endParaRPr kumimoji="1" lang="ja-JP" altLang="en-US" sz="1000" b="1" dirty="0">
              <a:solidFill>
                <a:srgbClr val="0033CC"/>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2008</a:t>
            </a:r>
            <a:r>
              <a:rPr kumimoji="1" lang="ja-JP" altLang="en-US" dirty="0" smtClean="0"/>
              <a:t>年度</a:t>
            </a:r>
            <a:endParaRPr kumimoji="1" lang="ja-JP" altLang="en-US" dirty="0"/>
          </a:p>
        </p:txBody>
      </p:sp>
      <p:sp>
        <p:nvSpPr>
          <p:cNvPr id="3" name="コンテンツ プレースホルダ 2"/>
          <p:cNvSpPr>
            <a:spLocks noGrp="1"/>
          </p:cNvSpPr>
          <p:nvPr>
            <p:ph idx="1"/>
          </p:nvPr>
        </p:nvSpPr>
        <p:spPr/>
        <p:txBody>
          <a:bodyPr/>
          <a:lstStyle/>
          <a:p>
            <a:r>
              <a:rPr lang="ja-JP" altLang="en-US" sz="3200" dirty="0" smtClean="0"/>
              <a:t>論文誌　</a:t>
            </a:r>
            <a:r>
              <a:rPr lang="en-US" altLang="ja-JP" sz="3200" dirty="0" smtClean="0"/>
              <a:t>1</a:t>
            </a:r>
            <a:r>
              <a:rPr lang="ja-JP" altLang="en-US" sz="3200" dirty="0" smtClean="0"/>
              <a:t>本</a:t>
            </a:r>
            <a:endParaRPr lang="en-US" altLang="ja-JP" sz="3200" dirty="0" smtClean="0"/>
          </a:p>
          <a:p>
            <a:r>
              <a:rPr lang="ja-JP" altLang="en-US" sz="3200" dirty="0" smtClean="0"/>
              <a:t>国際会議　</a:t>
            </a:r>
            <a:r>
              <a:rPr lang="en-US" altLang="ja-JP" sz="3200" dirty="0" smtClean="0"/>
              <a:t>2</a:t>
            </a:r>
            <a:r>
              <a:rPr lang="ja-JP" altLang="en-US" sz="3200" dirty="0" smtClean="0"/>
              <a:t>本</a:t>
            </a:r>
            <a:endParaRPr lang="en-US" altLang="ja-JP" sz="3200" dirty="0" smtClean="0"/>
          </a:p>
          <a:p>
            <a:r>
              <a:rPr lang="ja-JP" altLang="en-US" sz="3200" dirty="0" smtClean="0"/>
              <a:t>国内会議　</a:t>
            </a:r>
            <a:r>
              <a:rPr lang="en-US" altLang="ja-JP" sz="3200" dirty="0" smtClean="0"/>
              <a:t>6</a:t>
            </a:r>
            <a:r>
              <a:rPr lang="ja-JP" altLang="en-US" sz="3200" dirty="0" smtClean="0"/>
              <a:t>本</a:t>
            </a:r>
            <a:endParaRPr lang="en-US" altLang="ja-JP" sz="3200" dirty="0" smtClean="0"/>
          </a:p>
          <a:p>
            <a:r>
              <a:rPr lang="ja-JP" altLang="en-US" sz="3200" dirty="0" smtClean="0"/>
              <a:t>表彰・受賞　</a:t>
            </a:r>
            <a:r>
              <a:rPr lang="en-US" altLang="ja-JP" sz="3200" dirty="0" smtClean="0"/>
              <a:t>3</a:t>
            </a:r>
            <a:r>
              <a:rPr lang="ja-JP" altLang="en-US" sz="3200" dirty="0" smtClean="0"/>
              <a:t>件</a:t>
            </a:r>
            <a:endParaRPr lang="en-US" altLang="ja-JP" sz="3200" dirty="0" smtClean="0"/>
          </a:p>
          <a:p>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D4AC92C-5207-4EC4-B15C-EE8DBEE15E65}" type="slidenum">
              <a:rPr lang="en-US" altLang="ja-JP" smtClean="0"/>
              <a:pPr>
                <a:defRPr/>
              </a:pPr>
              <a:t>43</a:t>
            </a:fld>
            <a:endParaRPr lang="en-US" altLang="ja-JP" dirty="0"/>
          </a:p>
        </p:txBody>
      </p:sp>
    </p:spTree>
  </p:cSld>
  <p:clrMapOvr>
    <a:masterClrMapping/>
  </p:clrMapOvr>
  <p:transition xmlns:p14="http://schemas.microsoft.com/office/powerpoint/2010/main">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50800" dist="38100" dir="2700000" algn="tl" rotWithShape="0">
              <a:prstClr val="black">
                <a:alpha val="40000"/>
              </a:prstClr>
            </a:outerShdw>
          </a:effectLst>
        </p:spPr>
        <p:txBody>
          <a:bodyPr/>
          <a:lstStyle/>
          <a:p>
            <a:r>
              <a:rPr lang="ja-JP" altLang="en-US" dirty="0" smtClean="0">
                <a:latin typeface="HGP明朝E" pitchFamily="18" charset="-128"/>
                <a:ea typeface="HGP明朝E" pitchFamily="18" charset="-128"/>
              </a:rPr>
              <a:t>現在取り組んでいる研究</a:t>
            </a:r>
            <a:endParaRPr kumimoji="1" lang="ja-JP" altLang="en-US" dirty="0">
              <a:latin typeface="HGP明朝E" pitchFamily="18" charset="-128"/>
              <a:ea typeface="HGP明朝E" pitchFamily="18" charset="-128"/>
            </a:endParaRPr>
          </a:p>
        </p:txBody>
      </p:sp>
      <p:sp>
        <p:nvSpPr>
          <p:cNvPr id="3" name="コンテンツ プレースホルダ 2"/>
          <p:cNvSpPr>
            <a:spLocks noGrp="1"/>
          </p:cNvSpPr>
          <p:nvPr>
            <p:ph idx="1"/>
          </p:nvPr>
        </p:nvSpPr>
        <p:spPr/>
        <p:txBody>
          <a:bodyPr/>
          <a:lstStyle/>
          <a:p>
            <a:r>
              <a:rPr lang="ja-JP" altLang="en-US" dirty="0" smtClean="0"/>
              <a:t>昨年度の分析に加え，ツールや指標の開発</a:t>
            </a:r>
            <a:endParaRPr lang="en-US" altLang="ja-JP" dirty="0" smtClean="0"/>
          </a:p>
          <a:p>
            <a:pPr lvl="1"/>
            <a:r>
              <a:rPr lang="ja-JP" altLang="en-US" dirty="0" smtClean="0">
                <a:solidFill>
                  <a:srgbClr val="C00000"/>
                </a:solidFill>
              </a:rPr>
              <a:t>バグ管理ツールの開発（伊原）</a:t>
            </a:r>
            <a:endParaRPr lang="en-US" altLang="ja-JP" dirty="0" smtClean="0">
              <a:solidFill>
                <a:srgbClr val="C00000"/>
              </a:solidFill>
            </a:endParaRPr>
          </a:p>
          <a:p>
            <a:pPr lvl="1"/>
            <a:r>
              <a:rPr lang="ja-JP" altLang="en-US" dirty="0" smtClean="0">
                <a:solidFill>
                  <a:srgbClr val="C00000"/>
                </a:solidFill>
              </a:rPr>
              <a:t>コミュニケーションの返信遅延分析（小山）</a:t>
            </a:r>
            <a:endParaRPr lang="en-US" altLang="ja-JP" dirty="0" smtClean="0">
              <a:solidFill>
                <a:srgbClr val="C00000"/>
              </a:solidFill>
            </a:endParaRPr>
          </a:p>
          <a:p>
            <a:pPr lvl="1"/>
            <a:r>
              <a:rPr lang="ja-JP" altLang="en-US" dirty="0" smtClean="0">
                <a:solidFill>
                  <a:srgbClr val="C00000"/>
                </a:solidFill>
              </a:rPr>
              <a:t>コミュニケーション</a:t>
            </a:r>
            <a:r>
              <a:rPr lang="en-US" altLang="ja-JP" dirty="0" smtClean="0">
                <a:solidFill>
                  <a:srgbClr val="C00000"/>
                </a:solidFill>
              </a:rPr>
              <a:t>XXX</a:t>
            </a:r>
            <a:r>
              <a:rPr lang="ja-JP" altLang="en-US" dirty="0" smtClean="0">
                <a:solidFill>
                  <a:srgbClr val="C00000"/>
                </a:solidFill>
              </a:rPr>
              <a:t>ツールの開発（みずきたん）</a:t>
            </a:r>
            <a:endParaRPr lang="en-US" altLang="ja-JP" dirty="0" smtClean="0">
              <a:solidFill>
                <a:srgbClr val="C00000"/>
              </a:solidFill>
            </a:endParaRPr>
          </a:p>
          <a:p>
            <a:pPr lvl="1"/>
            <a:r>
              <a:rPr lang="ja-JP" altLang="en-US" dirty="0" smtClean="0">
                <a:solidFill>
                  <a:srgbClr val="C00000"/>
                </a:solidFill>
              </a:rPr>
              <a:t>コミュニティ媒介指標の開発（大平）</a:t>
            </a:r>
            <a:endParaRPr lang="en-US" altLang="ja-JP" dirty="0" smtClean="0">
              <a:solidFill>
                <a:srgbClr val="C00000"/>
              </a:solidFill>
            </a:endParaRPr>
          </a:p>
          <a:p>
            <a:pPr lvl="1"/>
            <a:r>
              <a:rPr lang="ja-JP" altLang="en-US" dirty="0" smtClean="0"/>
              <a:t>滞留時間予測モデルの開発（伊原）</a:t>
            </a:r>
            <a:endParaRPr lang="en-US" altLang="ja-JP" dirty="0" smtClean="0"/>
          </a:p>
          <a:p>
            <a:pPr lvl="1"/>
            <a:endParaRPr lang="en-US" altLang="ja-JP" dirty="0" smtClean="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44</a:t>
            </a:fld>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s-cool15">
  <a:themeElements>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ool15">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ool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ool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ool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ool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ool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ool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ool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ool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ool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ool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ool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usinessPlaneRound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sign001-blue-">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sign001-blue-">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7168</TotalTime>
  <Words>4044</Words>
  <Application>Microsoft Macintosh PowerPoint</Application>
  <PresentationFormat>On-screen Show (4:3)</PresentationFormat>
  <Paragraphs>497</Paragraphs>
  <Slides>45</Slides>
  <Notes>44</Notes>
  <HiddenSlides>3</HiddenSlides>
  <MMClips>0</MMClips>
  <ScaleCrop>false</ScaleCrop>
  <HeadingPairs>
    <vt:vector size="4" baseType="variant">
      <vt:variant>
        <vt:lpstr>Theme</vt:lpstr>
      </vt:variant>
      <vt:variant>
        <vt:i4>5</vt:i4>
      </vt:variant>
      <vt:variant>
        <vt:lpstr>Slide Titles</vt:lpstr>
      </vt:variant>
      <vt:variant>
        <vt:i4>45</vt:i4>
      </vt:variant>
    </vt:vector>
  </HeadingPairs>
  <TitlesOfParts>
    <vt:vector size="50" baseType="lpstr">
      <vt:lpstr>s-cool15</vt:lpstr>
      <vt:lpstr>businessPlaneRound2</vt:lpstr>
      <vt:lpstr>Default 3</vt:lpstr>
      <vt:lpstr>design001-blue-</vt:lpstr>
      <vt:lpstr>1_design001-blue-</vt:lpstr>
      <vt:lpstr>Open Source Software (OSS) 班の紹介</vt:lpstr>
      <vt:lpstr>目次</vt:lpstr>
      <vt:lpstr>メンバー紹介</vt:lpstr>
      <vt:lpstr>メンバー紹介</vt:lpstr>
      <vt:lpstr>OSS班の野望</vt:lpstr>
      <vt:lpstr>OSS班の野望</vt:lpstr>
      <vt:lpstr>OSS班が取り組んできた研究</vt:lpstr>
      <vt:lpstr>OSS班がこれまで取り組んできた研究</vt:lpstr>
      <vt:lpstr>OSS開発者間のコミュニケーション効率化に向けた研究</vt:lpstr>
      <vt:lpstr>OSS開発における不具合管理に関する研究</vt:lpstr>
      <vt:lpstr>OSS開発における開発者とユーザのコミュニケーション構造</vt:lpstr>
      <vt:lpstr>昨年度の活動成果</vt:lpstr>
      <vt:lpstr>今年度の活動</vt:lpstr>
      <vt:lpstr>OSS班が現在取り組んでいる研究</vt:lpstr>
      <vt:lpstr>Automatic Identification of Source Codes which　Developers Should Fix Using Text Mining</vt:lpstr>
      <vt:lpstr>Why do we need to develop this project?</vt:lpstr>
      <vt:lpstr>System Specification</vt:lpstr>
      <vt:lpstr>Concept of Our Purposed Algorithm</vt:lpstr>
      <vt:lpstr>An Algorithm for Gradual Patch Acceptance Detection in Open Source Software  Repository Mining</vt:lpstr>
      <vt:lpstr>Everyone can participate in OSS developments</vt:lpstr>
      <vt:lpstr>The changed source codes are called patches</vt:lpstr>
      <vt:lpstr>Patch Commitment in Real World</vt:lpstr>
      <vt:lpstr>The Proposed Algorithm</vt:lpstr>
      <vt:lpstr>Case Study Results: Patch Acceptance (1)</vt:lpstr>
      <vt:lpstr>Case Study Results: Patch Acceptance (2)</vt:lpstr>
      <vt:lpstr>Case Study Results: Patch Commitment (1)</vt:lpstr>
      <vt:lpstr>Case Study Results: Patch Commitment (2)</vt:lpstr>
      <vt:lpstr>OSS利用企業のための不具合修正時期の予測</vt:lpstr>
      <vt:lpstr>各企業が考えるOSSのデメリット[7]</vt:lpstr>
      <vt:lpstr>目的と課題</vt:lpstr>
      <vt:lpstr>従来研究 -不具合修正予測モデル-</vt:lpstr>
      <vt:lpstr>修正の進捗情報に関するメトリクス</vt:lpstr>
      <vt:lpstr>課題1: 予測日から次のリリースまでに修正される不具合を予測する． –結果-</vt:lpstr>
      <vt:lpstr>最後に</vt:lpstr>
      <vt:lpstr>定例活動</vt:lpstr>
      <vt:lpstr>PowerPoint Presentation</vt:lpstr>
      <vt:lpstr>昨年度の活動成果</vt:lpstr>
      <vt:lpstr>昨年度の活動成果</vt:lpstr>
      <vt:lpstr>昨年度の活動</vt:lpstr>
      <vt:lpstr>昨年度までの活動</vt:lpstr>
      <vt:lpstr>昨年度までの活動</vt:lpstr>
      <vt:lpstr>昨年度までの活動</vt:lpstr>
      <vt:lpstr>昨年度の活動</vt:lpstr>
      <vt:lpstr>2008年度</vt:lpstr>
      <vt:lpstr>現在取り組んでいる研究</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長命洋史</dc:creator>
  <cp:lastModifiedBy>P PHXz</cp:lastModifiedBy>
  <cp:revision>866</cp:revision>
  <dcterms:created xsi:type="dcterms:W3CDTF">2006-08-02T08:31:51Z</dcterms:created>
  <dcterms:modified xsi:type="dcterms:W3CDTF">2012-05-11T07:27:35Z</dcterms:modified>
</cp:coreProperties>
</file>