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86" r:id="rId2"/>
    <p:sldId id="272" r:id="rId3"/>
    <p:sldId id="257" r:id="rId4"/>
    <p:sldId id="258" r:id="rId5"/>
    <p:sldId id="259" r:id="rId6"/>
    <p:sldId id="260" r:id="rId7"/>
    <p:sldId id="261" r:id="rId8"/>
    <p:sldId id="264" r:id="rId9"/>
    <p:sldId id="262" r:id="rId10"/>
    <p:sldId id="263" r:id="rId11"/>
    <p:sldId id="266" r:id="rId12"/>
    <p:sldId id="265" r:id="rId13"/>
    <p:sldId id="267" r:id="rId14"/>
    <p:sldId id="268" r:id="rId15"/>
    <p:sldId id="270" r:id="rId16"/>
    <p:sldId id="269" r:id="rId17"/>
    <p:sldId id="271" r:id="rId18"/>
    <p:sldId id="273" r:id="rId19"/>
    <p:sldId id="274" r:id="rId20"/>
    <p:sldId id="275" r:id="rId21"/>
    <p:sldId id="277" r:id="rId22"/>
    <p:sldId id="276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7AC3CCA-C797-4891-BE02-D94E43425B78}" styleName="スタイル (中間)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16D9F66E-5EB9-4882-86FB-DCBF35E3C3E4}" styleName="中間スタイル 4 - アクセント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6E25E649-3F16-4E02-A733-19D2CDBF48F0}" styleName="中間スタイル 3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スタイル (淡色)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napVertSplitter="1" vertBarState="minimized" horzBarState="maximized">
    <p:restoredLeft sz="15620" autoAdjust="0"/>
    <p:restoredTop sz="94700" autoAdjust="0"/>
  </p:normalViewPr>
  <p:slideViewPr>
    <p:cSldViewPr>
      <p:cViewPr>
        <p:scale>
          <a:sx n="80" d="100"/>
          <a:sy n="80" d="100"/>
        </p:scale>
        <p:origin x="-1536" y="2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__1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___22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6">
                <a:lumMod val="40000"/>
                <a:lumOff val="60000"/>
              </a:schemeClr>
            </a:solidFill>
            <a:ln w="38100" cap="flat" cmpd="sng" algn="ctr">
              <a:solidFill>
                <a:schemeClr val="tx1"/>
              </a:solidFill>
              <a:prstDash val="solid"/>
            </a:ln>
            <a:effectLst/>
          </c:spPr>
          <c:invertIfNegative val="0"/>
          <c:cat>
            <c:numRef>
              <c:f>Sheet1!$A$2:$A$6</c:f>
              <c:numCache>
                <c:formatCode>General</c:formatCode>
                <c:ptCount val="5"/>
                <c:pt idx="0">
                  <c:v>550</c:v>
                </c:pt>
                <c:pt idx="1">
                  <c:v>650</c:v>
                </c:pt>
                <c:pt idx="2">
                  <c:v>750</c:v>
                </c:pt>
                <c:pt idx="3">
                  <c:v>850</c:v>
                </c:pt>
                <c:pt idx="4">
                  <c:v>950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4</c:v>
                </c:pt>
                <c:pt idx="1">
                  <c:v>13</c:v>
                </c:pt>
                <c:pt idx="2">
                  <c:v>18</c:v>
                </c:pt>
                <c:pt idx="3">
                  <c:v>12</c:v>
                </c:pt>
                <c:pt idx="4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34150272"/>
        <c:axId val="34168832"/>
      </c:barChart>
      <c:catAx>
        <c:axId val="3415027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ja-JP" altLang="en-US" dirty="0" smtClean="0">
                    <a:latin typeface="ＭＳ Ｐゴシック" pitchFamily="50" charset="-128"/>
                    <a:ea typeface="ＭＳ Ｐゴシック" pitchFamily="50" charset="-128"/>
                  </a:rPr>
                  <a:t>ラーメンの値段</a:t>
                </a:r>
                <a:endParaRPr lang="ja-JP" altLang="en-US" dirty="0">
                  <a:latin typeface="ＭＳ Ｐゴシック" pitchFamily="50" charset="-128"/>
                  <a:ea typeface="ＭＳ Ｐゴシック" pitchFamily="50" charset="-128"/>
                </a:endParaRPr>
              </a:p>
            </c:rich>
          </c:tx>
          <c:layout/>
          <c:overlay val="0"/>
        </c:title>
        <c:numFmt formatCode="General" sourceLinked="1"/>
        <c:majorTickMark val="out"/>
        <c:minorTickMark val="cross"/>
        <c:tickLblPos val="nextTo"/>
        <c:txPr>
          <a:bodyPr/>
          <a:lstStyle/>
          <a:p>
            <a:pPr>
              <a:defRPr>
                <a:latin typeface="ＭＳ Ｐゴシック" pitchFamily="50" charset="-128"/>
                <a:ea typeface="ＭＳ Ｐゴシック" pitchFamily="50" charset="-128"/>
              </a:defRPr>
            </a:pPr>
            <a:endParaRPr lang="ja-JP"/>
          </a:p>
        </c:txPr>
        <c:crossAx val="34168832"/>
        <c:crosses val="autoZero"/>
        <c:auto val="1"/>
        <c:lblAlgn val="ctr"/>
        <c:lblOffset val="100"/>
        <c:noMultiLvlLbl val="0"/>
      </c:catAx>
      <c:valAx>
        <c:axId val="34168832"/>
        <c:scaling>
          <c:orientation val="minMax"/>
        </c:scaling>
        <c:delete val="0"/>
        <c:axPos val="l"/>
        <c:title>
          <c:tx>
            <c:rich>
              <a:bodyPr rot="0" vert="wordArtVertRtl"/>
              <a:lstStyle/>
              <a:p>
                <a:pPr>
                  <a:defRPr b="1">
                    <a:latin typeface="ＭＳ Ｐゴシック" pitchFamily="50" charset="-128"/>
                    <a:ea typeface="ＭＳ Ｐゴシック" pitchFamily="50" charset="-128"/>
                  </a:defRPr>
                </a:pPr>
                <a:r>
                  <a:rPr lang="ja-JP" altLang="en-US" b="1" dirty="0" smtClean="0">
                    <a:latin typeface="ＭＳ Ｐゴシック" pitchFamily="50" charset="-128"/>
                    <a:ea typeface="ＭＳ Ｐゴシック" pitchFamily="50" charset="-128"/>
                  </a:rPr>
                  <a:t>度数</a:t>
                </a:r>
                <a:endParaRPr lang="ja-JP" altLang="en-US" b="1" dirty="0">
                  <a:latin typeface="ＭＳ Ｐゴシック" pitchFamily="50" charset="-128"/>
                  <a:ea typeface="ＭＳ Ｐゴシック" pitchFamily="50" charset="-128"/>
                </a:endParaRP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3415027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ja-JP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3141305555421379"/>
          <c:y val="3.5935359034181387E-2"/>
          <c:w val="0.84711590016568206"/>
          <c:h val="0.7576736844054364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6">
                <a:lumMod val="40000"/>
                <a:lumOff val="60000"/>
              </a:schemeClr>
            </a:solidFill>
            <a:ln w="38100" cap="flat" cmpd="sng" algn="ctr">
              <a:solidFill>
                <a:schemeClr val="tx1"/>
              </a:solidFill>
              <a:prstDash val="solid"/>
            </a:ln>
            <a:effectLst/>
          </c:spPr>
          <c:invertIfNegative val="0"/>
          <c:cat>
            <c:numRef>
              <c:f>Sheet1!$A$2:$A$6</c:f>
              <c:numCache>
                <c:formatCode>General</c:formatCode>
                <c:ptCount val="5"/>
                <c:pt idx="0">
                  <c:v>550</c:v>
                </c:pt>
                <c:pt idx="1">
                  <c:v>650</c:v>
                </c:pt>
                <c:pt idx="2">
                  <c:v>750</c:v>
                </c:pt>
                <c:pt idx="3">
                  <c:v>850</c:v>
                </c:pt>
                <c:pt idx="4">
                  <c:v>950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0.08</c:v>
                </c:pt>
                <c:pt idx="1">
                  <c:v>0.26</c:v>
                </c:pt>
                <c:pt idx="2">
                  <c:v>0.36</c:v>
                </c:pt>
                <c:pt idx="3">
                  <c:v>0.24</c:v>
                </c:pt>
                <c:pt idx="4">
                  <c:v>0.06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34178560"/>
        <c:axId val="34180480"/>
      </c:barChart>
      <c:catAx>
        <c:axId val="3417856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ja-JP" altLang="en-US" dirty="0" smtClean="0">
                    <a:latin typeface="ＭＳ Ｐゴシック" pitchFamily="50" charset="-128"/>
                    <a:ea typeface="ＭＳ Ｐゴシック" pitchFamily="50" charset="-128"/>
                  </a:rPr>
                  <a:t>ラーメンの値段</a:t>
                </a:r>
                <a:endParaRPr lang="ja-JP" altLang="en-US" dirty="0">
                  <a:latin typeface="ＭＳ Ｐゴシック" pitchFamily="50" charset="-128"/>
                  <a:ea typeface="ＭＳ Ｐゴシック" pitchFamily="50" charset="-128"/>
                </a:endParaRPr>
              </a:p>
            </c:rich>
          </c:tx>
          <c:layout/>
          <c:overlay val="0"/>
        </c:title>
        <c:numFmt formatCode="General" sourceLinked="1"/>
        <c:majorTickMark val="out"/>
        <c:minorTickMark val="cross"/>
        <c:tickLblPos val="nextTo"/>
        <c:txPr>
          <a:bodyPr/>
          <a:lstStyle/>
          <a:p>
            <a:pPr>
              <a:defRPr>
                <a:latin typeface="ＭＳ Ｐゴシック" pitchFamily="50" charset="-128"/>
                <a:ea typeface="ＭＳ Ｐゴシック" pitchFamily="50" charset="-128"/>
              </a:defRPr>
            </a:pPr>
            <a:endParaRPr lang="ja-JP"/>
          </a:p>
        </c:txPr>
        <c:crossAx val="34180480"/>
        <c:crosses val="autoZero"/>
        <c:auto val="1"/>
        <c:lblAlgn val="ctr"/>
        <c:lblOffset val="100"/>
        <c:noMultiLvlLbl val="0"/>
      </c:catAx>
      <c:valAx>
        <c:axId val="34180480"/>
        <c:scaling>
          <c:orientation val="minMax"/>
          <c:max val="0.4"/>
          <c:min val="0"/>
        </c:scaling>
        <c:delete val="0"/>
        <c:axPos val="l"/>
        <c:title>
          <c:tx>
            <c:rich>
              <a:bodyPr rot="0" vert="wordArtVertRtl"/>
              <a:lstStyle/>
              <a:p>
                <a:pPr>
                  <a:defRPr b="1">
                    <a:latin typeface="ＭＳ Ｐゴシック" pitchFamily="50" charset="-128"/>
                    <a:ea typeface="ＭＳ Ｐゴシック" pitchFamily="50" charset="-128"/>
                  </a:defRPr>
                </a:pPr>
                <a:r>
                  <a:rPr lang="ja-JP" altLang="en-US" b="1" dirty="0" smtClean="0">
                    <a:latin typeface="ＭＳ Ｐゴシック" pitchFamily="50" charset="-128"/>
                    <a:ea typeface="ＭＳ Ｐゴシック" pitchFamily="50" charset="-128"/>
                  </a:rPr>
                  <a:t>相対度数</a:t>
                </a:r>
                <a:endParaRPr lang="ja-JP" altLang="en-US" b="1" dirty="0">
                  <a:latin typeface="ＭＳ Ｐゴシック" pitchFamily="50" charset="-128"/>
                  <a:ea typeface="ＭＳ Ｐゴシック" pitchFamily="50" charset="-128"/>
                </a:endParaRP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3417856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ja-JP"/>
    </a:p>
  </c:txPr>
  <c:externalData r:id="rId2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正方形/長方形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正方形/長方形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正方形/長方形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正方形/長方形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正方形/長方形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角丸四角形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角丸四角形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正方形/長方形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正方形/長方形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正方形/長方形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正方形/長方形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タイトル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9" name="サブタイトル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ja-JP" altLang="en-US" smtClean="0"/>
              <a:t>マスター サブタイトルの書式設定</a:t>
            </a:r>
            <a:endParaRPr kumimoji="0" lang="en-US"/>
          </a:p>
        </p:txBody>
      </p:sp>
      <p:sp>
        <p:nvSpPr>
          <p:cNvPr id="28" name="日付プレースホルダー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2A7E3F3B-DBBF-4766-BDE6-B8A4B537A943}" type="datetimeFigureOut">
              <a:rPr kumimoji="1" lang="ja-JP" altLang="en-US" smtClean="0"/>
              <a:t>2012/11/1</a:t>
            </a:fld>
            <a:endParaRPr kumimoji="1" lang="ja-JP" altLang="en-US"/>
          </a:p>
        </p:txBody>
      </p:sp>
      <p:sp>
        <p:nvSpPr>
          <p:cNvPr id="17" name="フッター プレースホルダー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29" name="スライド番号プレースホルダー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4CDA15C0-C397-42A2-BC2F-A14A5E8AFC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E3F3B-DBBF-4766-BDE6-B8A4B537A943}" type="datetimeFigureOut">
              <a:rPr kumimoji="1" lang="ja-JP" altLang="en-US" smtClean="0"/>
              <a:t>2012/11/1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A15C0-C397-42A2-BC2F-A14A5E8AFC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E3F3B-DBBF-4766-BDE6-B8A4B537A943}" type="datetimeFigureOut">
              <a:rPr kumimoji="1" lang="ja-JP" altLang="en-US" smtClean="0"/>
              <a:t>2012/11/1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A15C0-C397-42A2-BC2F-A14A5E8AFC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E3F3B-DBBF-4766-BDE6-B8A4B537A943}" type="datetimeFigureOut">
              <a:rPr kumimoji="1" lang="ja-JP" altLang="en-US" smtClean="0"/>
              <a:t>2012/11/1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A15C0-C397-42A2-BC2F-A14A5E8AFC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26" name="日付プレースホルダー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2A7E3F3B-DBBF-4766-BDE6-B8A4B537A943}" type="datetimeFigureOut">
              <a:rPr kumimoji="1" lang="ja-JP" altLang="en-US" smtClean="0"/>
              <a:t>2012/11/1</a:t>
            </a:fld>
            <a:endParaRPr kumimoji="1" lang="ja-JP" altLang="en-US"/>
          </a:p>
        </p:txBody>
      </p:sp>
      <p:sp>
        <p:nvSpPr>
          <p:cNvPr id="27" name="スライド番号プレースホルダー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CDA15C0-C397-42A2-BC2F-A14A5E8AFC1A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28" name="フッター プレースホルダー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2A7E3F3B-DBBF-4766-BDE6-B8A4B537A943}" type="datetimeFigureOut">
              <a:rPr kumimoji="1" lang="ja-JP" altLang="en-US" smtClean="0"/>
              <a:t>2012/11/1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4CDA15C0-C397-42A2-BC2F-A14A5E8AFC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E3F3B-DBBF-4766-BDE6-B8A4B537A943}" type="datetimeFigureOut">
              <a:rPr kumimoji="1" lang="ja-JP" altLang="en-US" smtClean="0"/>
              <a:t>2012/11/1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A15C0-C397-42A2-BC2F-A14A5E8AFC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E3F3B-DBBF-4766-BDE6-B8A4B537A943}" type="datetimeFigureOut">
              <a:rPr kumimoji="1" lang="ja-JP" altLang="en-US" smtClean="0"/>
              <a:t>2012/11/1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A15C0-C397-42A2-BC2F-A14A5E8AFC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ja-JP" altLang="en-US" smtClean="0"/>
              <a:t>アイコンをクリックして図を追加</a:t>
            </a:r>
            <a:endParaRPr kumimoji="0" 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E3F3B-DBBF-4766-BDE6-B8A4B537A943}" type="datetimeFigureOut">
              <a:rPr kumimoji="1" lang="ja-JP" altLang="en-US" smtClean="0"/>
              <a:t>2012/11/1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A15C0-C397-42A2-BC2F-A14A5E8AFC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E3F3B-DBBF-4766-BDE6-B8A4B537A943}" type="datetimeFigureOut">
              <a:rPr kumimoji="1" lang="ja-JP" altLang="en-US" smtClean="0"/>
              <a:t>2012/11/1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A15C0-C397-42A2-BC2F-A14A5E8AFC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E3F3B-DBBF-4766-BDE6-B8A4B537A943}" type="datetimeFigureOut">
              <a:rPr kumimoji="1" lang="ja-JP" altLang="en-US" smtClean="0"/>
              <a:t>2012/11/1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A15C0-C397-42A2-BC2F-A14A5E8AFC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正方形/長方形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正方形/長方形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正方形/長方形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正方形/長方形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正方形/長方形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角丸四角形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角丸四角形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正方形/長方形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正方形/長方形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正方形/長方形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正方形/長方形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正方形/長方形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正方形/長方形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タイトル プレースホルダー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  <a:p>
            <a:pPr lvl="1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2 </a:t>
            </a:r>
            <a:r>
              <a:rPr kumimoji="0" lang="ja-JP" altLang="en-US" smtClean="0"/>
              <a:t>レベル</a:t>
            </a:r>
          </a:p>
          <a:p>
            <a:pPr lvl="2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3 </a:t>
            </a:r>
            <a:r>
              <a:rPr kumimoji="0" lang="ja-JP" altLang="en-US" smtClean="0"/>
              <a:t>レベル</a:t>
            </a:r>
          </a:p>
          <a:p>
            <a:pPr lvl="3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4 </a:t>
            </a:r>
            <a:r>
              <a:rPr kumimoji="0" lang="ja-JP" altLang="en-US" smtClean="0"/>
              <a:t>レベル</a:t>
            </a:r>
          </a:p>
          <a:p>
            <a:pPr lvl="4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5 </a:t>
            </a:r>
            <a:r>
              <a:rPr kumimoji="0" lang="ja-JP" altLang="en-US" smtClean="0"/>
              <a:t>レベル</a:t>
            </a:r>
            <a:endParaRPr kumimoji="0" lang="en-US"/>
          </a:p>
        </p:txBody>
      </p:sp>
      <p:sp>
        <p:nvSpPr>
          <p:cNvPr id="14" name="日付プレースホルダー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2A7E3F3B-DBBF-4766-BDE6-B8A4B537A943}" type="datetimeFigureOut">
              <a:rPr kumimoji="1" lang="ja-JP" altLang="en-US" smtClean="0"/>
              <a:t>2012/11/1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23" name="スライド番号プレースホルダー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4CDA15C0-C397-42A2-BC2F-A14A5E8AFC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1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1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1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1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1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1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1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1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1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ja-JP" altLang="en-US" dirty="0" smtClean="0"/>
              <a:t>マンガでわかる統計学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kumimoji="1" lang="en-US" altLang="ja-JP" dirty="0" smtClean="0"/>
              <a:t>60151045</a:t>
            </a:r>
          </a:p>
          <a:p>
            <a:r>
              <a:rPr lang="ja-JP" altLang="en-US" dirty="0" smtClean="0"/>
              <a:t>松本　明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43090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1" lang="ja-JP" altLang="en-US" sz="320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/>
              </a:rPr>
              <a:t>◆第２章◆</a:t>
            </a:r>
            <a:endParaRPr kumimoji="1" lang="ja-JP" altLang="en-US" sz="3200" dirty="0">
              <a:ln w="12700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/>
            </a:endParaRP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kumimoji="1" lang="ja-JP" altLang="en-US" sz="3200" b="1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データ全体の雰囲気をつかもう！</a:t>
            </a:r>
            <a:endParaRPr kumimoji="1" lang="en-US" altLang="ja-JP" sz="3200" b="1" dirty="0" smtClean="0">
              <a:solidFill>
                <a:schemeClr val="tx1"/>
              </a:solidFill>
              <a:latin typeface="ＭＳ Ｐゴシック" pitchFamily="50" charset="-128"/>
              <a:ea typeface="ＭＳ Ｐゴシック" pitchFamily="50" charset="-128"/>
            </a:endParaRPr>
          </a:p>
          <a:p>
            <a:pPr algn="ctr"/>
            <a:r>
              <a:rPr lang="ja-JP" altLang="en-US" sz="3200" b="1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＜数量データ編＞</a:t>
            </a:r>
            <a:endParaRPr kumimoji="1" lang="ja-JP" altLang="en-US" sz="3200" b="1" dirty="0">
              <a:solidFill>
                <a:schemeClr val="tx1"/>
              </a:solidFill>
              <a:latin typeface="ＭＳ Ｐゴシック" pitchFamily="50" charset="-128"/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38622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066800"/>
          </a:xfrm>
        </p:spPr>
        <p:txBody>
          <a:bodyPr>
            <a:normAutofit/>
          </a:bodyPr>
          <a:lstStyle/>
          <a:p>
            <a:r>
              <a:rPr kumimoji="1" lang="en-US" altLang="ja-JP" sz="2000" dirty="0" smtClean="0"/>
              <a:t>『</a:t>
            </a:r>
            <a:r>
              <a:rPr kumimoji="1" lang="ja-JP" altLang="en-US" sz="2000" dirty="0" smtClean="0"/>
              <a:t>美味しいラーメン</a:t>
            </a:r>
            <a:r>
              <a:rPr kumimoji="1" lang="en-US" altLang="ja-JP" sz="2000" dirty="0" smtClean="0"/>
              <a:t>best50』</a:t>
            </a:r>
            <a:r>
              <a:rPr kumimoji="1" lang="ja-JP" altLang="en-US" sz="2000" dirty="0" smtClean="0"/>
              <a:t>に掲載されているラーメン屋のラーメンの値段</a:t>
            </a:r>
            <a:endParaRPr kumimoji="1" lang="ja-JP" altLang="en-US" sz="2000" dirty="0"/>
          </a:p>
        </p:txBody>
      </p:sp>
      <p:graphicFrame>
        <p:nvGraphicFramePr>
          <p:cNvPr id="5" name="コンテンツ プレースホルダー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73808348"/>
              </p:ext>
            </p:extLst>
          </p:nvPr>
        </p:nvGraphicFramePr>
        <p:xfrm>
          <a:off x="2699792" y="1412776"/>
          <a:ext cx="3168352" cy="222504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1728192"/>
                <a:gridCol w="1440160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kumimoji="1" lang="ja-JP" altLang="en-US" b="0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0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値段</a:t>
                      </a:r>
                      <a:r>
                        <a:rPr kumimoji="1" lang="en-US" altLang="ja-JP" b="0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(</a:t>
                      </a:r>
                      <a:r>
                        <a:rPr kumimoji="1" lang="ja-JP" altLang="en-US" b="0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円</a:t>
                      </a:r>
                      <a:r>
                        <a:rPr kumimoji="1" lang="en-US" altLang="ja-JP" b="0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)</a:t>
                      </a:r>
                      <a:endParaRPr kumimoji="1" lang="ja-JP" altLang="en-US" b="0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0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ラーメン屋１</a:t>
                      </a:r>
                      <a:endParaRPr kumimoji="1" lang="ja-JP" altLang="en-US" b="0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0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７００</a:t>
                      </a:r>
                      <a:endParaRPr kumimoji="1" lang="ja-JP" altLang="en-US" b="0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b="0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ラーメン屋２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0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８５０</a:t>
                      </a:r>
                      <a:endParaRPr kumimoji="1" lang="ja-JP" altLang="en-US" b="0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b="0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ラーメン屋３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0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６００</a:t>
                      </a:r>
                      <a:endParaRPr kumimoji="1" lang="ja-JP" altLang="en-US" b="0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b="0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ラーメン屋４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0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６５０</a:t>
                      </a:r>
                      <a:endParaRPr kumimoji="1" lang="ja-JP" altLang="en-US" b="0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b="0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ラーメン屋５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0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９８０</a:t>
                      </a:r>
                      <a:endParaRPr kumimoji="1" lang="ja-JP" altLang="en-US" b="0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コンテンツ プレースホルダー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68546763"/>
              </p:ext>
            </p:extLst>
          </p:nvPr>
        </p:nvGraphicFramePr>
        <p:xfrm>
          <a:off x="2699792" y="4365104"/>
          <a:ext cx="3168352" cy="185420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1728192"/>
                <a:gridCol w="144016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800" b="0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ラーメン屋４６</a:t>
                      </a:r>
                      <a:endParaRPr kumimoji="1" lang="ja-JP" altLang="en-US" sz="1800" b="0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800" b="0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８９０</a:t>
                      </a:r>
                      <a:endParaRPr kumimoji="1" lang="ja-JP" altLang="en-US" sz="1800" b="0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800" b="0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ラーメン屋４７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800" b="0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９３０</a:t>
                      </a:r>
                      <a:endParaRPr kumimoji="1" lang="ja-JP" altLang="en-US" sz="1800" b="0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800" b="0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ラーメン屋４８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800" b="0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６５０</a:t>
                      </a:r>
                      <a:endParaRPr kumimoji="1" lang="ja-JP" altLang="en-US" sz="1800" b="0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800" b="0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ラーメン屋４９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800" b="0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７７７</a:t>
                      </a:r>
                      <a:endParaRPr kumimoji="1" lang="ja-JP" altLang="en-US" sz="1800" b="0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800" b="0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ラーメン屋５０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800" b="0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７００</a:t>
                      </a:r>
                      <a:endParaRPr kumimoji="1" lang="ja-JP" altLang="en-US" sz="1800" b="0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22" name="グループ化 21"/>
          <p:cNvGrpSpPr/>
          <p:nvPr/>
        </p:nvGrpSpPr>
        <p:grpSpPr>
          <a:xfrm>
            <a:off x="4327261" y="3717032"/>
            <a:ext cx="45721" cy="498038"/>
            <a:chOff x="4382263" y="3840777"/>
            <a:chExt cx="45721" cy="498038"/>
          </a:xfrm>
        </p:grpSpPr>
        <p:sp>
          <p:nvSpPr>
            <p:cNvPr id="18" name="円/楕円 17"/>
            <p:cNvSpPr/>
            <p:nvPr/>
          </p:nvSpPr>
          <p:spPr>
            <a:xfrm>
              <a:off x="4382263" y="3840777"/>
              <a:ext cx="45719" cy="45719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20" name="円/楕円 19"/>
            <p:cNvSpPr/>
            <p:nvPr/>
          </p:nvSpPr>
          <p:spPr>
            <a:xfrm>
              <a:off x="4382264" y="4050783"/>
              <a:ext cx="45719" cy="45719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21" name="円/楕円 20"/>
            <p:cNvSpPr/>
            <p:nvPr/>
          </p:nvSpPr>
          <p:spPr>
            <a:xfrm>
              <a:off x="4382265" y="4293096"/>
              <a:ext cx="45719" cy="45719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  <p:sp>
        <p:nvSpPr>
          <p:cNvPr id="23" name="テキスト ボックス 22"/>
          <p:cNvSpPr txBox="1"/>
          <p:nvPr/>
        </p:nvSpPr>
        <p:spPr>
          <a:xfrm>
            <a:off x="899592" y="6309320"/>
            <a:ext cx="7416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 smtClean="0">
                <a:solidFill>
                  <a:srgbClr val="0070C0"/>
                </a:solidFill>
                <a:latin typeface="ＭＳ Ｐゴシック" pitchFamily="50" charset="-128"/>
                <a:ea typeface="ＭＳ Ｐゴシック" pitchFamily="50" charset="-128"/>
              </a:rPr>
              <a:t>バラバラな値段が羅列されているだけでよくわからない</a:t>
            </a:r>
            <a:r>
              <a:rPr kumimoji="1" lang="en-US" altLang="ja-JP" dirty="0" smtClean="0">
                <a:solidFill>
                  <a:srgbClr val="0070C0"/>
                </a:solidFill>
                <a:latin typeface="ＭＳ Ｐゴシック" pitchFamily="50" charset="-128"/>
                <a:ea typeface="ＭＳ Ｐゴシック" pitchFamily="50" charset="-128"/>
              </a:rPr>
              <a:t>…</a:t>
            </a:r>
            <a:endParaRPr kumimoji="1" lang="ja-JP" altLang="en-US" dirty="0">
              <a:solidFill>
                <a:srgbClr val="0070C0"/>
              </a:solidFill>
              <a:latin typeface="ＭＳ Ｐゴシック" pitchFamily="50" charset="-128"/>
              <a:ea typeface="ＭＳ Ｐゴシック" pitchFamily="50" charset="-128"/>
            </a:endParaRPr>
          </a:p>
        </p:txBody>
      </p:sp>
      <p:pic>
        <p:nvPicPr>
          <p:cNvPr id="4100" name="Picture 4" descr="C:\Users\s151045\AppData\Local\Microsoft\Windows\Temporary Internet Files\Content.IE5\R2UC7IES\MC900079166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4822080"/>
            <a:ext cx="1296144" cy="1305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2409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95536" y="548680"/>
            <a:ext cx="8229600" cy="1066800"/>
          </a:xfrm>
        </p:spPr>
        <p:txBody>
          <a:bodyPr>
            <a:normAutofit/>
          </a:bodyPr>
          <a:lstStyle/>
          <a:p>
            <a:r>
              <a:rPr kumimoji="1" lang="ja-JP" altLang="en-US" sz="3200" dirty="0" smtClean="0"/>
              <a:t>度数分布表にまとめてみよう</a:t>
            </a:r>
            <a:endParaRPr kumimoji="1" lang="ja-JP" altLang="en-US" sz="32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95536" y="1700808"/>
            <a:ext cx="8229600" cy="4680520"/>
          </a:xfrm>
        </p:spPr>
        <p:txBody>
          <a:bodyPr>
            <a:normAutofit/>
          </a:bodyPr>
          <a:lstStyle/>
          <a:p>
            <a:r>
              <a:rPr kumimoji="1" lang="ja-JP" altLang="en-US" sz="2400" dirty="0" smtClean="0">
                <a:latin typeface="ＭＳ Ｐゴシック" pitchFamily="50" charset="-128"/>
                <a:ea typeface="ＭＳ Ｐゴシック" pitchFamily="50" charset="-128"/>
              </a:rPr>
              <a:t>まず値段の範囲ごとに区切る</a:t>
            </a:r>
            <a:r>
              <a:rPr lang="ja-JP" altLang="en-US" sz="2400" dirty="0">
                <a:latin typeface="ＭＳ Ｐゴシック" pitchFamily="50" charset="-128"/>
                <a:ea typeface="ＭＳ Ｐゴシック" pitchFamily="50" charset="-128"/>
              </a:rPr>
              <a:t>　</a:t>
            </a:r>
            <a:endParaRPr lang="en-US" altLang="ja-JP" sz="2400" dirty="0">
              <a:latin typeface="ＭＳ Ｐゴシック" pitchFamily="50" charset="-128"/>
              <a:ea typeface="ＭＳ Ｐゴシック" pitchFamily="50" charset="-128"/>
            </a:endParaRPr>
          </a:p>
          <a:p>
            <a:pPr marL="109728" indent="0">
              <a:buNone/>
            </a:pPr>
            <a:r>
              <a:rPr lang="ja-JP" altLang="en-US" sz="2400" dirty="0" smtClean="0">
                <a:latin typeface="ＭＳ Ｐゴシック" pitchFamily="50" charset="-128"/>
                <a:ea typeface="ＭＳ Ｐゴシック" pitchFamily="50" charset="-128"/>
              </a:rPr>
              <a:t>　　・５００円以上６００円未満</a:t>
            </a:r>
            <a:endParaRPr lang="en-US" altLang="ja-JP" sz="2400" dirty="0" smtClean="0">
              <a:latin typeface="ＭＳ Ｐゴシック" pitchFamily="50" charset="-128"/>
              <a:ea typeface="ＭＳ Ｐゴシック" pitchFamily="50" charset="-128"/>
            </a:endParaRPr>
          </a:p>
          <a:p>
            <a:pPr marL="109728" indent="0">
              <a:buNone/>
            </a:pPr>
            <a:r>
              <a:rPr kumimoji="1" lang="ja-JP" altLang="en-US" sz="2400" dirty="0">
                <a:latin typeface="ＭＳ Ｐゴシック" pitchFamily="50" charset="-128"/>
                <a:ea typeface="ＭＳ Ｐゴシック" pitchFamily="50" charset="-128"/>
              </a:rPr>
              <a:t>　</a:t>
            </a:r>
            <a:r>
              <a:rPr kumimoji="1" lang="ja-JP" altLang="en-US" sz="2400" dirty="0" smtClean="0">
                <a:latin typeface="ＭＳ Ｐゴシック" pitchFamily="50" charset="-128"/>
                <a:ea typeface="ＭＳ Ｐゴシック" pitchFamily="50" charset="-128"/>
              </a:rPr>
              <a:t>　・</a:t>
            </a:r>
            <a:r>
              <a:rPr lang="ja-JP" altLang="en-US" sz="2400" dirty="0" smtClean="0">
                <a:latin typeface="ＭＳ Ｐゴシック" pitchFamily="50" charset="-128"/>
                <a:ea typeface="ＭＳ Ｐゴシック" pitchFamily="50" charset="-128"/>
              </a:rPr>
              <a:t>６００円以上７００円未満　</a:t>
            </a:r>
            <a:r>
              <a:rPr lang="en-US" altLang="ja-JP" sz="2400" dirty="0" smtClean="0">
                <a:latin typeface="ＭＳ Ｐゴシック" pitchFamily="50" charset="-128"/>
                <a:ea typeface="ＭＳ Ｐゴシック" pitchFamily="50" charset="-128"/>
              </a:rPr>
              <a:t>…</a:t>
            </a:r>
          </a:p>
          <a:p>
            <a:pPr marL="109728" indent="0">
              <a:buNone/>
            </a:pPr>
            <a:r>
              <a:rPr lang="ja-JP" altLang="en-US" sz="2400" dirty="0" smtClean="0">
                <a:latin typeface="ＭＳ Ｐゴシック" pitchFamily="50" charset="-128"/>
                <a:ea typeface="ＭＳ Ｐゴシック" pitchFamily="50" charset="-128"/>
              </a:rPr>
              <a:t>　このような区切りのことを</a:t>
            </a:r>
            <a:r>
              <a:rPr lang="en-US" altLang="ja-JP" sz="2400" dirty="0" smtClean="0">
                <a:latin typeface="ＭＳ Ｐゴシック" pitchFamily="50" charset="-128"/>
                <a:ea typeface="ＭＳ Ｐゴシック" pitchFamily="50" charset="-128"/>
              </a:rPr>
              <a:t>『</a:t>
            </a:r>
            <a:r>
              <a:rPr lang="ja-JP" altLang="en-US" sz="2400" dirty="0" smtClean="0">
                <a:solidFill>
                  <a:srgbClr val="C00000"/>
                </a:solidFill>
                <a:latin typeface="ＭＳ Ｐゴシック" pitchFamily="50" charset="-128"/>
                <a:ea typeface="ＭＳ Ｐゴシック" pitchFamily="50" charset="-128"/>
              </a:rPr>
              <a:t>階級</a:t>
            </a:r>
            <a:r>
              <a:rPr lang="en-US" altLang="ja-JP" sz="2400" dirty="0" smtClean="0">
                <a:latin typeface="ＭＳ Ｐゴシック" pitchFamily="50" charset="-128"/>
                <a:ea typeface="ＭＳ Ｐゴシック" pitchFamily="50" charset="-128"/>
              </a:rPr>
              <a:t>』</a:t>
            </a:r>
            <a:r>
              <a:rPr lang="ja-JP" altLang="en-US" sz="2400" dirty="0" smtClean="0">
                <a:latin typeface="ＭＳ Ｐゴシック" pitchFamily="50" charset="-128"/>
                <a:ea typeface="ＭＳ Ｐゴシック" pitchFamily="50" charset="-128"/>
              </a:rPr>
              <a:t>という</a:t>
            </a:r>
            <a:endParaRPr lang="en-US" altLang="ja-JP" sz="2400" dirty="0" smtClean="0">
              <a:latin typeface="ＭＳ Ｐゴシック" pitchFamily="50" charset="-128"/>
              <a:ea typeface="ＭＳ Ｐゴシック" pitchFamily="50" charset="-128"/>
            </a:endParaRPr>
          </a:p>
          <a:p>
            <a:pPr marL="109728" indent="0">
              <a:buNone/>
            </a:pPr>
            <a:endParaRPr lang="en-US" altLang="ja-JP" sz="2400" dirty="0" smtClean="0">
              <a:latin typeface="ＭＳ Ｐゴシック" pitchFamily="50" charset="-128"/>
              <a:ea typeface="ＭＳ Ｐゴシック" pitchFamily="50" charset="-128"/>
            </a:endParaRPr>
          </a:p>
          <a:p>
            <a:r>
              <a:rPr lang="ja-JP" altLang="en-US" sz="2400" dirty="0" smtClean="0">
                <a:latin typeface="ＭＳ Ｐゴシック" pitchFamily="50" charset="-128"/>
                <a:ea typeface="ＭＳ Ｐゴシック" pitchFamily="50" charset="-128"/>
              </a:rPr>
              <a:t>各階級の真ん中の値を</a:t>
            </a:r>
            <a:r>
              <a:rPr lang="en-US" altLang="ja-JP" sz="2400" dirty="0" smtClean="0">
                <a:latin typeface="ＭＳ Ｐゴシック" pitchFamily="50" charset="-128"/>
                <a:ea typeface="ＭＳ Ｐゴシック" pitchFamily="50" charset="-128"/>
              </a:rPr>
              <a:t>『</a:t>
            </a:r>
            <a:r>
              <a:rPr lang="ja-JP" altLang="en-US" sz="2400" dirty="0" smtClean="0">
                <a:solidFill>
                  <a:srgbClr val="C00000"/>
                </a:solidFill>
                <a:latin typeface="ＭＳ Ｐゴシック" pitchFamily="50" charset="-128"/>
                <a:ea typeface="ＭＳ Ｐゴシック" pitchFamily="50" charset="-128"/>
              </a:rPr>
              <a:t>階級値</a:t>
            </a:r>
            <a:r>
              <a:rPr lang="en-US" altLang="ja-JP" sz="2400" dirty="0" smtClean="0">
                <a:latin typeface="ＭＳ Ｐゴシック" pitchFamily="50" charset="-128"/>
                <a:ea typeface="ＭＳ Ｐゴシック" pitchFamily="50" charset="-128"/>
              </a:rPr>
              <a:t>』</a:t>
            </a:r>
            <a:r>
              <a:rPr lang="ja-JP" altLang="en-US" sz="2400" dirty="0" smtClean="0">
                <a:latin typeface="ＭＳ Ｐゴシック" pitchFamily="50" charset="-128"/>
                <a:ea typeface="ＭＳ Ｐゴシック" pitchFamily="50" charset="-128"/>
              </a:rPr>
              <a:t>という</a:t>
            </a:r>
            <a:endParaRPr lang="en-US" altLang="ja-JP" sz="2400" dirty="0" smtClean="0">
              <a:latin typeface="ＭＳ Ｐゴシック" pitchFamily="50" charset="-128"/>
              <a:ea typeface="ＭＳ Ｐゴシック" pitchFamily="50" charset="-128"/>
            </a:endParaRPr>
          </a:p>
          <a:p>
            <a:pPr marL="109728" indent="0">
              <a:buNone/>
            </a:pPr>
            <a:r>
              <a:rPr lang="ja-JP" altLang="en-US" sz="2400" dirty="0" smtClean="0">
                <a:latin typeface="ＭＳ Ｐゴシック" pitchFamily="50" charset="-128"/>
                <a:ea typeface="ＭＳ Ｐゴシック" pitchFamily="50" charset="-128"/>
              </a:rPr>
              <a:t>　　・５５０円</a:t>
            </a:r>
            <a:endParaRPr lang="en-US" altLang="ja-JP" sz="2400" dirty="0" smtClean="0">
              <a:latin typeface="ＭＳ Ｐゴシック" pitchFamily="50" charset="-128"/>
              <a:ea typeface="ＭＳ Ｐゴシック" pitchFamily="50" charset="-128"/>
            </a:endParaRPr>
          </a:p>
          <a:p>
            <a:pPr marL="109728" indent="0">
              <a:buNone/>
            </a:pPr>
            <a:r>
              <a:rPr lang="ja-JP" altLang="en-US" sz="2400" dirty="0">
                <a:latin typeface="ＭＳ Ｐゴシック" pitchFamily="50" charset="-128"/>
                <a:ea typeface="ＭＳ Ｐゴシック" pitchFamily="50" charset="-128"/>
              </a:rPr>
              <a:t>　</a:t>
            </a:r>
            <a:r>
              <a:rPr lang="ja-JP" altLang="en-US" sz="2400" dirty="0" smtClean="0">
                <a:latin typeface="ＭＳ Ｐゴシック" pitchFamily="50" charset="-128"/>
                <a:ea typeface="ＭＳ Ｐゴシック" pitchFamily="50" charset="-128"/>
              </a:rPr>
              <a:t>　・６５０円　</a:t>
            </a:r>
            <a:r>
              <a:rPr lang="en-US" altLang="ja-JP" sz="2400" dirty="0" smtClean="0">
                <a:latin typeface="ＭＳ Ｐゴシック" pitchFamily="50" charset="-128"/>
                <a:ea typeface="ＭＳ Ｐゴシック" pitchFamily="50" charset="-128"/>
              </a:rPr>
              <a:t>…</a:t>
            </a:r>
          </a:p>
          <a:p>
            <a:pPr marL="109728" indent="0">
              <a:buNone/>
            </a:pPr>
            <a:endParaRPr lang="en-US" altLang="ja-JP" sz="2400" dirty="0" smtClean="0">
              <a:latin typeface="ＭＳ Ｐゴシック" pitchFamily="50" charset="-128"/>
              <a:ea typeface="ＭＳ Ｐゴシック" pitchFamily="50" charset="-128"/>
            </a:endParaRPr>
          </a:p>
          <a:p>
            <a:r>
              <a:rPr lang="ja-JP" altLang="en-US" sz="2400" dirty="0" smtClean="0">
                <a:latin typeface="ＭＳ Ｐゴシック" pitchFamily="50" charset="-128"/>
                <a:ea typeface="ＭＳ Ｐゴシック" pitchFamily="50" charset="-128"/>
              </a:rPr>
              <a:t>各階級に属するデータの個数を</a:t>
            </a:r>
            <a:r>
              <a:rPr lang="en-US" altLang="ja-JP" sz="2400" dirty="0" smtClean="0">
                <a:latin typeface="ＭＳ Ｐゴシック" pitchFamily="50" charset="-128"/>
                <a:ea typeface="ＭＳ Ｐゴシック" pitchFamily="50" charset="-128"/>
              </a:rPr>
              <a:t>『</a:t>
            </a:r>
            <a:r>
              <a:rPr lang="ja-JP" altLang="en-US" sz="2400" dirty="0" smtClean="0">
                <a:solidFill>
                  <a:srgbClr val="C00000"/>
                </a:solidFill>
                <a:latin typeface="ＭＳ Ｐゴシック" pitchFamily="50" charset="-128"/>
                <a:ea typeface="ＭＳ Ｐゴシック" pitchFamily="50" charset="-128"/>
              </a:rPr>
              <a:t>度数</a:t>
            </a:r>
            <a:r>
              <a:rPr lang="en-US" altLang="ja-JP" sz="2400" dirty="0" smtClean="0">
                <a:latin typeface="ＭＳ Ｐゴシック" pitchFamily="50" charset="-128"/>
                <a:ea typeface="ＭＳ Ｐゴシック" pitchFamily="50" charset="-128"/>
              </a:rPr>
              <a:t>』</a:t>
            </a:r>
            <a:r>
              <a:rPr lang="ja-JP" altLang="en-US" sz="2400" dirty="0" smtClean="0">
                <a:latin typeface="ＭＳ Ｐゴシック" pitchFamily="50" charset="-128"/>
                <a:ea typeface="ＭＳ Ｐゴシック" pitchFamily="50" charset="-128"/>
              </a:rPr>
              <a:t>という</a:t>
            </a:r>
            <a:endParaRPr lang="en-US" altLang="ja-JP" sz="2400" dirty="0" smtClean="0">
              <a:latin typeface="ＭＳ Ｐゴシック" pitchFamily="50" charset="-128"/>
              <a:ea typeface="ＭＳ Ｐゴシック" pitchFamily="50" charset="-128"/>
            </a:endParaRPr>
          </a:p>
          <a:p>
            <a:pPr marL="109728" indent="0">
              <a:buNone/>
            </a:pPr>
            <a:r>
              <a:rPr lang="ja-JP" altLang="en-US" sz="2400" dirty="0" smtClean="0">
                <a:latin typeface="ＭＳ Ｐゴシック" pitchFamily="50" charset="-128"/>
                <a:ea typeface="ＭＳ Ｐゴシック" pitchFamily="50" charset="-128"/>
              </a:rPr>
              <a:t>　　　　　　　　</a:t>
            </a:r>
            <a:endParaRPr lang="en-US" altLang="ja-JP" sz="2400" dirty="0">
              <a:latin typeface="ＭＳ Ｐゴシック" pitchFamily="50" charset="-128"/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33805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95536" y="548680"/>
            <a:ext cx="8229600" cy="1066800"/>
          </a:xfrm>
        </p:spPr>
        <p:txBody>
          <a:bodyPr/>
          <a:lstStyle/>
          <a:p>
            <a:r>
              <a:rPr lang="ja-JP" altLang="en-US" sz="3200" dirty="0">
                <a:solidFill>
                  <a:srgbClr val="424456"/>
                </a:solidFill>
              </a:rPr>
              <a:t>度数分布表にまとめてみよう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>
              <a:xfrm>
                <a:off x="395536" y="1700808"/>
                <a:ext cx="8229600" cy="4325112"/>
              </a:xfrm>
            </p:spPr>
            <p:txBody>
              <a:bodyPr>
                <a:normAutofit/>
              </a:bodyPr>
              <a:lstStyle/>
              <a:p>
                <a:r>
                  <a:rPr kumimoji="1" lang="ja-JP" altLang="en-US" sz="2400" dirty="0" smtClean="0">
                    <a:latin typeface="ＭＳ Ｐゴシック" pitchFamily="50" charset="-128"/>
                    <a:ea typeface="ＭＳ Ｐゴシック" pitchFamily="50" charset="-128"/>
                  </a:rPr>
                  <a:t>全体を１とした割合を</a:t>
                </a:r>
                <a:r>
                  <a:rPr kumimoji="1" lang="en-US" altLang="ja-JP" sz="2400" dirty="0" smtClean="0">
                    <a:latin typeface="ＭＳ Ｐゴシック" pitchFamily="50" charset="-128"/>
                    <a:ea typeface="ＭＳ Ｐゴシック" pitchFamily="50" charset="-128"/>
                  </a:rPr>
                  <a:t>『</a:t>
                </a:r>
                <a:r>
                  <a:rPr kumimoji="1" lang="ja-JP" altLang="en-US" sz="2400" dirty="0" smtClean="0">
                    <a:solidFill>
                      <a:srgbClr val="C00000"/>
                    </a:solidFill>
                    <a:latin typeface="ＭＳ Ｐゴシック" pitchFamily="50" charset="-128"/>
                    <a:ea typeface="ＭＳ Ｐゴシック" pitchFamily="50" charset="-128"/>
                  </a:rPr>
                  <a:t>相対度数</a:t>
                </a:r>
                <a:r>
                  <a:rPr kumimoji="1" lang="en-US" altLang="ja-JP" sz="2400" dirty="0" smtClean="0">
                    <a:latin typeface="ＭＳ Ｐゴシック" pitchFamily="50" charset="-128"/>
                    <a:ea typeface="ＭＳ Ｐゴシック" pitchFamily="50" charset="-128"/>
                  </a:rPr>
                  <a:t>』</a:t>
                </a:r>
                <a:r>
                  <a:rPr kumimoji="1" lang="ja-JP" altLang="en-US" sz="2400" dirty="0" smtClean="0">
                    <a:latin typeface="ＭＳ Ｐゴシック" pitchFamily="50" charset="-128"/>
                    <a:ea typeface="ＭＳ Ｐゴシック" pitchFamily="50" charset="-128"/>
                  </a:rPr>
                  <a:t>という</a:t>
                </a:r>
                <a:endParaRPr kumimoji="1" lang="en-US" altLang="ja-JP" sz="2400" dirty="0" smtClean="0">
                  <a:latin typeface="ＭＳ Ｐゴシック" pitchFamily="50" charset="-128"/>
                  <a:ea typeface="ＭＳ Ｐゴシック" pitchFamily="50" charset="-128"/>
                </a:endParaRPr>
              </a:p>
              <a:p>
                <a:pPr marL="109728" indent="0">
                  <a:buNone/>
                </a:pPr>
                <a:endParaRPr lang="en-US" altLang="ja-JP" sz="2400" dirty="0">
                  <a:latin typeface="ＭＳ Ｐゴシック" pitchFamily="50" charset="-128"/>
                  <a:ea typeface="ＭＳ Ｐゴシック" pitchFamily="50" charset="-128"/>
                </a:endParaRPr>
              </a:p>
              <a:p>
                <a:pPr marL="109728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1" lang="ja-JP" altLang="en-US" sz="2400" dirty="0" smtClean="0">
                          <a:latin typeface="Cambria Math"/>
                          <a:ea typeface="+mj-ea"/>
                        </a:rPr>
                        <m:t>相対度数</m:t>
                      </m:r>
                      <m:r>
                        <a:rPr kumimoji="1" lang="en-US" altLang="ja-JP" sz="2400" i="1" dirty="0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kumimoji="1" lang="en-US" altLang="ja-JP" sz="2400" b="1" i="1" dirty="0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kumimoji="1" lang="ja-JP" altLang="en-US" sz="2400" b="1" i="1" dirty="0" smtClean="0">
                              <a:latin typeface="Cambria Math"/>
                              <a:ea typeface="+mj-ea"/>
                            </a:rPr>
                            <m:t>各</m:t>
                          </m:r>
                          <m:r>
                            <a:rPr lang="ja-JP" altLang="en-US" sz="2400" b="1" i="1" dirty="0">
                              <a:latin typeface="Cambria Math"/>
                              <a:ea typeface="+mj-ea"/>
                            </a:rPr>
                            <m:t>階級に属する</m:t>
                          </m:r>
                          <m:r>
                            <a:rPr lang="ja-JP" altLang="en-US" sz="2400" b="1" i="1" dirty="0" smtClean="0">
                              <a:latin typeface="Cambria Math"/>
                              <a:ea typeface="+mj-ea"/>
                            </a:rPr>
                            <m:t>データの</m:t>
                          </m:r>
                          <m:r>
                            <a:rPr lang="ja-JP" altLang="en-US" sz="2400" b="1" i="1" dirty="0">
                              <a:latin typeface="Cambria Math"/>
                              <a:ea typeface="+mj-ea"/>
                            </a:rPr>
                            <m:t>個数</m:t>
                          </m:r>
                        </m:num>
                        <m:den>
                          <m:r>
                            <a:rPr lang="ja-JP" altLang="en-US" sz="2400" b="1" i="0" dirty="0">
                              <a:latin typeface="Cambria Math"/>
                              <a:ea typeface="+mj-ea"/>
                            </a:rPr>
                            <m:t>全ての</m:t>
                          </m:r>
                          <m:r>
                            <a:rPr lang="ja-JP" altLang="en-US" sz="2400" b="1" i="0" dirty="0" smtClean="0">
                              <a:latin typeface="Cambria Math"/>
                              <a:ea typeface="+mj-ea"/>
                            </a:rPr>
                            <m:t>データの個数</m:t>
                          </m:r>
                        </m:den>
                      </m:f>
                    </m:oMath>
                  </m:oMathPara>
                </a14:m>
                <a:endParaRPr kumimoji="1" lang="en-US" altLang="ja-JP" sz="2400" b="1" dirty="0" smtClean="0">
                  <a:latin typeface="ＭＳ Ｐゴシック" pitchFamily="50" charset="-128"/>
                  <a:ea typeface="ＭＳ Ｐゴシック" pitchFamily="50" charset="-128"/>
                </a:endParaRPr>
              </a:p>
              <a:p>
                <a:pPr marL="109728" indent="0">
                  <a:buNone/>
                </a:pPr>
                <a:endParaRPr lang="en-US" altLang="ja-JP" sz="2400" dirty="0" smtClean="0">
                  <a:latin typeface="ＭＳ Ｐゴシック" pitchFamily="50" charset="-128"/>
                  <a:ea typeface="ＭＳ Ｐゴシック" pitchFamily="50" charset="-128"/>
                </a:endParaRPr>
              </a:p>
              <a:p>
                <a:pPr marL="109728" indent="0">
                  <a:buNone/>
                </a:pPr>
                <a:r>
                  <a:rPr lang="ja-JP" altLang="en-US" sz="2400" dirty="0" smtClean="0">
                    <a:latin typeface="ＭＳ Ｐゴシック" pitchFamily="50" charset="-128"/>
                    <a:ea typeface="ＭＳ Ｐゴシック" pitchFamily="50" charset="-128"/>
                  </a:rPr>
                  <a:t>例）ラーメンの値段が７００円以上８００円未満の階級に属する</a:t>
                </a:r>
                <a:endParaRPr lang="en-US" altLang="ja-JP" sz="2400" dirty="0" smtClean="0">
                  <a:latin typeface="ＭＳ Ｐゴシック" pitchFamily="50" charset="-128"/>
                  <a:ea typeface="ＭＳ Ｐゴシック" pitchFamily="50" charset="-128"/>
                </a:endParaRPr>
              </a:p>
              <a:p>
                <a:pPr marL="109728" indent="0">
                  <a:buNone/>
                </a:pPr>
                <a:r>
                  <a:rPr lang="ja-JP" altLang="en-US" sz="2400" b="1" dirty="0">
                    <a:latin typeface="ＭＳ Ｐゴシック" pitchFamily="50" charset="-128"/>
                    <a:ea typeface="ＭＳ Ｐゴシック" pitchFamily="50" charset="-128"/>
                  </a:rPr>
                  <a:t>　</a:t>
                </a:r>
                <a:r>
                  <a:rPr lang="ja-JP" altLang="en-US" sz="2400" b="1" dirty="0" smtClean="0">
                    <a:latin typeface="ＭＳ Ｐゴシック" pitchFamily="50" charset="-128"/>
                    <a:ea typeface="ＭＳ Ｐゴシック" pitchFamily="50" charset="-128"/>
                  </a:rPr>
                  <a:t>　</a:t>
                </a:r>
                <a:r>
                  <a:rPr lang="ja-JP" altLang="en-US" sz="2400" dirty="0" smtClean="0">
                    <a:latin typeface="ＭＳ Ｐゴシック" pitchFamily="50" charset="-128"/>
                    <a:ea typeface="ＭＳ Ｐゴシック" pitchFamily="50" charset="-128"/>
                  </a:rPr>
                  <a:t>お店が１８店とすると</a:t>
                </a:r>
                <a:endParaRPr lang="en-US" altLang="ja-JP" sz="2400" dirty="0" smtClean="0">
                  <a:latin typeface="ＭＳ Ｐゴシック" pitchFamily="50" charset="-128"/>
                  <a:ea typeface="ＭＳ Ｐゴシック" pitchFamily="50" charset="-128"/>
                </a:endParaRPr>
              </a:p>
              <a:p>
                <a:pPr marL="109728" indent="0">
                  <a:buNone/>
                </a:pPr>
                <a:endParaRPr lang="en-US" altLang="ja-JP" sz="2400" dirty="0">
                  <a:latin typeface="ＭＳ Ｐゴシック" pitchFamily="50" charset="-128"/>
                  <a:ea typeface="ＭＳ Ｐゴシック" pitchFamily="50" charset="-128"/>
                </a:endParaRPr>
              </a:p>
              <a:p>
                <a:pPr marL="109728" indent="0" algn="ctr">
                  <a:buNone/>
                </a:pPr>
                <a:r>
                  <a:rPr lang="ja-JP" altLang="en-US" sz="2400" dirty="0" smtClean="0">
                    <a:latin typeface="+mj-ea"/>
                    <a:ea typeface="+mj-ea"/>
                  </a:rPr>
                  <a:t>相対度数</a:t>
                </a:r>
                <a14:m>
                  <m:oMath xmlns:m="http://schemas.openxmlformats.org/officeDocument/2006/math">
                    <m:r>
                      <a:rPr lang="en-US" altLang="ja-JP" sz="2400" i="1" smtClean="0">
                        <a:latin typeface="Cambria Math"/>
                        <a:ea typeface="+mj-ea"/>
                      </a:rPr>
                      <m:t>=</m:t>
                    </m:r>
                    <m:f>
                      <m:fPr>
                        <m:ctrlPr>
                          <a:rPr lang="en-US" altLang="ja-JP" sz="2400" i="1" smtClean="0">
                            <a:latin typeface="Cambria Math"/>
                            <a:ea typeface="+mj-ea"/>
                          </a:rPr>
                        </m:ctrlPr>
                      </m:fPr>
                      <m:num>
                        <m:r>
                          <a:rPr lang="en-US" altLang="ja-JP" sz="2400" b="0" i="1" smtClean="0">
                            <a:latin typeface="Cambria Math"/>
                            <a:ea typeface="+mj-ea"/>
                          </a:rPr>
                          <m:t>18</m:t>
                        </m:r>
                      </m:num>
                      <m:den>
                        <m:r>
                          <a:rPr lang="en-US" altLang="ja-JP" sz="2400" b="0" i="1" smtClean="0">
                            <a:latin typeface="Cambria Math"/>
                            <a:ea typeface="+mj-ea"/>
                          </a:rPr>
                          <m:t>50</m:t>
                        </m:r>
                      </m:den>
                    </m:f>
                    <m:r>
                      <a:rPr lang="en-US" altLang="ja-JP" sz="2400" i="1" smtClean="0">
                        <a:latin typeface="Cambria Math"/>
                        <a:ea typeface="+mj-ea"/>
                      </a:rPr>
                      <m:t>=</m:t>
                    </m:r>
                    <m:f>
                      <m:fPr>
                        <m:ctrlPr>
                          <a:rPr lang="en-US" altLang="ja-JP" sz="2400" i="1" smtClean="0">
                            <a:latin typeface="Cambria Math"/>
                            <a:ea typeface="+mj-ea"/>
                          </a:rPr>
                        </m:ctrlPr>
                      </m:fPr>
                      <m:num>
                        <m:r>
                          <a:rPr lang="en-US" altLang="ja-JP" sz="2400" b="0" i="1" smtClean="0">
                            <a:latin typeface="Cambria Math"/>
                            <a:ea typeface="+mj-ea"/>
                          </a:rPr>
                          <m:t>36</m:t>
                        </m:r>
                      </m:num>
                      <m:den>
                        <m:r>
                          <a:rPr lang="en-US" altLang="ja-JP" sz="2400" b="0" i="1" smtClean="0">
                            <a:latin typeface="Cambria Math"/>
                            <a:ea typeface="+mj-ea"/>
                          </a:rPr>
                          <m:t>100</m:t>
                        </m:r>
                      </m:den>
                    </m:f>
                    <m:r>
                      <a:rPr lang="en-US" altLang="ja-JP" sz="2400" i="1" smtClean="0">
                        <a:latin typeface="Cambria Math"/>
                        <a:ea typeface="+mj-ea"/>
                      </a:rPr>
                      <m:t>=</m:t>
                    </m:r>
                    <m:r>
                      <a:rPr lang="en-US" altLang="ja-JP" sz="2400" b="0" i="1" smtClean="0">
                        <a:latin typeface="Cambria Math"/>
                        <a:ea typeface="+mj-ea"/>
                      </a:rPr>
                      <m:t>0.36</m:t>
                    </m:r>
                  </m:oMath>
                </a14:m>
                <a:endParaRPr lang="en-US" altLang="ja-JP" sz="2400" dirty="0">
                  <a:latin typeface="+mj-ea"/>
                  <a:ea typeface="+mj-ea"/>
                </a:endParaRPr>
              </a:p>
            </p:txBody>
          </p:sp>
        </mc:Choice>
        <mc:Fallback xmlns=""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95536" y="1700808"/>
                <a:ext cx="8229600" cy="4325112"/>
              </a:xfrm>
              <a:blipFill rotWithShape="1">
                <a:blip r:embed="rId2"/>
                <a:stretch>
                  <a:fillRect t="-112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73947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23528" y="548680"/>
            <a:ext cx="8229600" cy="1066800"/>
          </a:xfrm>
        </p:spPr>
        <p:txBody>
          <a:bodyPr>
            <a:normAutofit/>
          </a:bodyPr>
          <a:lstStyle/>
          <a:p>
            <a:r>
              <a:rPr lang="en-US" altLang="ja-JP" sz="3200" dirty="0"/>
              <a:t>『</a:t>
            </a:r>
            <a:r>
              <a:rPr lang="ja-JP" altLang="en-US" sz="3200" dirty="0"/>
              <a:t>美味しいラーメン</a:t>
            </a:r>
            <a:r>
              <a:rPr lang="en-US" altLang="ja-JP" sz="3200" dirty="0" smtClean="0"/>
              <a:t>best50』</a:t>
            </a:r>
            <a:r>
              <a:rPr lang="ja-JP" altLang="en-US" sz="3200" dirty="0" smtClean="0"/>
              <a:t>の度数分布表</a:t>
            </a:r>
            <a:endParaRPr kumimoji="1" lang="ja-JP" altLang="en-US" sz="3200" dirty="0"/>
          </a:p>
        </p:txBody>
      </p:sp>
      <p:graphicFrame>
        <p:nvGraphicFramePr>
          <p:cNvPr id="4" name="コンテンツ プレースホルダー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78647451"/>
              </p:ext>
            </p:extLst>
          </p:nvPr>
        </p:nvGraphicFramePr>
        <p:xfrm>
          <a:off x="1907704" y="2132856"/>
          <a:ext cx="4896544" cy="2873137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2088604"/>
                <a:gridCol w="936104"/>
                <a:gridCol w="720080"/>
                <a:gridCol w="1151756"/>
              </a:tblGrid>
              <a:tr h="64809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階級</a:t>
                      </a:r>
                      <a:endParaRPr kumimoji="1" lang="en-US" altLang="ja-JP" dirty="0" smtClean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  <a:p>
                      <a:pPr algn="ctr"/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以上　　　　　　未満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階級値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度数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相対度数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５００</a:t>
                      </a:r>
                      <a:r>
                        <a:rPr kumimoji="1" lang="ja-JP" altLang="en-US" baseline="0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  　 </a:t>
                      </a:r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～</a:t>
                      </a:r>
                      <a:r>
                        <a:rPr kumimoji="1" lang="ja-JP" altLang="en-US" baseline="0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 　 </a:t>
                      </a:r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６００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５５０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４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０．０８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６００</a:t>
                      </a:r>
                      <a:r>
                        <a:rPr kumimoji="1" lang="ja-JP" altLang="en-US" baseline="0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   　</a:t>
                      </a:r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～</a:t>
                      </a:r>
                      <a:r>
                        <a:rPr kumimoji="1" lang="ja-JP" altLang="en-US" baseline="0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  　７</a:t>
                      </a:r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００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６５０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１３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０．２６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７００</a:t>
                      </a:r>
                      <a:r>
                        <a:rPr kumimoji="1" lang="ja-JP" altLang="en-US" baseline="0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   　</a:t>
                      </a:r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～</a:t>
                      </a:r>
                      <a:r>
                        <a:rPr kumimoji="1" lang="ja-JP" altLang="en-US" baseline="0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  　８</a:t>
                      </a:r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００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７５０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１８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０．３６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８００</a:t>
                      </a:r>
                      <a:r>
                        <a:rPr kumimoji="1" lang="ja-JP" altLang="en-US" baseline="0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   　</a:t>
                      </a:r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～</a:t>
                      </a:r>
                      <a:r>
                        <a:rPr kumimoji="1" lang="ja-JP" altLang="en-US" baseline="0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  　９</a:t>
                      </a:r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００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８５０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１２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０．２４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９００</a:t>
                      </a:r>
                      <a:r>
                        <a:rPr kumimoji="1" lang="ja-JP" altLang="en-US" baseline="0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 　　</a:t>
                      </a:r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～　</a:t>
                      </a:r>
                      <a:r>
                        <a:rPr kumimoji="1" lang="ja-JP" altLang="en-US" baseline="0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１０</a:t>
                      </a:r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００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９５０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３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０．０６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計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５０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１．００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テキスト ボックス 4"/>
          <p:cNvSpPr txBox="1"/>
          <p:nvPr/>
        </p:nvSpPr>
        <p:spPr>
          <a:xfrm>
            <a:off x="1163787" y="5787776"/>
            <a:ext cx="6768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dirty="0" smtClean="0">
                <a:solidFill>
                  <a:srgbClr val="0070C0"/>
                </a:solidFill>
                <a:latin typeface="ＭＳ Ｐゴシック" pitchFamily="50" charset="-128"/>
                <a:ea typeface="ＭＳ Ｐゴシック" pitchFamily="50" charset="-128"/>
              </a:rPr>
              <a:t>度数分布表</a:t>
            </a:r>
            <a:r>
              <a:rPr kumimoji="1" lang="ja-JP" altLang="en-US" dirty="0" smtClean="0">
                <a:solidFill>
                  <a:srgbClr val="0070C0"/>
                </a:solidFill>
                <a:latin typeface="ＭＳ Ｐゴシック" pitchFamily="50" charset="-128"/>
                <a:ea typeface="ＭＳ Ｐゴシック" pitchFamily="50" charset="-128"/>
              </a:rPr>
              <a:t>にまとめたが、数字ばかりでわかりづらい</a:t>
            </a:r>
            <a:r>
              <a:rPr kumimoji="1" lang="en-US" altLang="ja-JP" dirty="0" smtClean="0">
                <a:solidFill>
                  <a:srgbClr val="0070C0"/>
                </a:solidFill>
                <a:latin typeface="ＭＳ Ｐゴシック" pitchFamily="50" charset="-128"/>
                <a:ea typeface="ＭＳ Ｐゴシック" pitchFamily="50" charset="-128"/>
              </a:rPr>
              <a:t>…</a:t>
            </a:r>
            <a:endParaRPr kumimoji="1" lang="ja-JP" altLang="en-US" dirty="0">
              <a:solidFill>
                <a:srgbClr val="0070C0"/>
              </a:solidFill>
              <a:latin typeface="ＭＳ Ｐゴシック" pitchFamily="50" charset="-128"/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70710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95536" y="620688"/>
            <a:ext cx="8229600" cy="1066800"/>
          </a:xfrm>
        </p:spPr>
        <p:txBody>
          <a:bodyPr>
            <a:normAutofit/>
          </a:bodyPr>
          <a:lstStyle/>
          <a:p>
            <a:r>
              <a:rPr kumimoji="1" lang="en-US" altLang="ja-JP" sz="3200" dirty="0" smtClean="0"/>
              <a:t>『</a:t>
            </a:r>
            <a:r>
              <a:rPr kumimoji="1" lang="ja-JP" altLang="en-US" sz="3200" dirty="0" smtClean="0"/>
              <a:t>ヒストグラム</a:t>
            </a:r>
            <a:r>
              <a:rPr kumimoji="1" lang="en-US" altLang="ja-JP" sz="3200" dirty="0" smtClean="0"/>
              <a:t>』</a:t>
            </a:r>
            <a:r>
              <a:rPr kumimoji="1" lang="ja-JP" altLang="en-US" sz="3200" dirty="0" smtClean="0"/>
              <a:t>にまとめる</a:t>
            </a:r>
            <a:endParaRPr kumimoji="1" lang="ja-JP" altLang="en-US" sz="3200" dirty="0"/>
          </a:p>
        </p:txBody>
      </p:sp>
      <p:graphicFrame>
        <p:nvGraphicFramePr>
          <p:cNvPr id="4" name="コンテンツ プレースホルダー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31824276"/>
              </p:ext>
            </p:extLst>
          </p:nvPr>
        </p:nvGraphicFramePr>
        <p:xfrm>
          <a:off x="611560" y="1700808"/>
          <a:ext cx="8280920" cy="432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55901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95536" y="620688"/>
            <a:ext cx="8229600" cy="1066800"/>
          </a:xfrm>
        </p:spPr>
        <p:txBody>
          <a:bodyPr>
            <a:normAutofit/>
          </a:bodyPr>
          <a:lstStyle/>
          <a:p>
            <a:r>
              <a:rPr kumimoji="1" lang="en-US" altLang="ja-JP" sz="3200" dirty="0" smtClean="0"/>
              <a:t>『</a:t>
            </a:r>
            <a:r>
              <a:rPr kumimoji="1" lang="ja-JP" altLang="en-US" sz="3200" dirty="0" smtClean="0"/>
              <a:t>ヒストグラム</a:t>
            </a:r>
            <a:r>
              <a:rPr kumimoji="1" lang="en-US" altLang="ja-JP" sz="3200" dirty="0" smtClean="0"/>
              <a:t>』</a:t>
            </a:r>
            <a:r>
              <a:rPr kumimoji="1" lang="ja-JP" altLang="en-US" sz="3200" dirty="0" smtClean="0"/>
              <a:t>にまとめる</a:t>
            </a:r>
            <a:endParaRPr kumimoji="1" lang="ja-JP" altLang="en-US" sz="3200" dirty="0"/>
          </a:p>
        </p:txBody>
      </p:sp>
      <p:graphicFrame>
        <p:nvGraphicFramePr>
          <p:cNvPr id="4" name="コンテンツ プレースホルダー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75490524"/>
              </p:ext>
            </p:extLst>
          </p:nvPr>
        </p:nvGraphicFramePr>
        <p:xfrm>
          <a:off x="539552" y="1700808"/>
          <a:ext cx="8352928" cy="4392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2464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5616624"/>
          </a:xfrm>
        </p:spPr>
        <p:txBody>
          <a:bodyPr>
            <a:normAutofit/>
          </a:bodyPr>
          <a:lstStyle/>
          <a:p>
            <a:endParaRPr kumimoji="1" lang="ja-JP" altLang="en-US" sz="32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67544" y="620688"/>
            <a:ext cx="8229600" cy="4325112"/>
          </a:xfrm>
        </p:spPr>
        <p:txBody>
          <a:bodyPr/>
          <a:lstStyle/>
          <a:p>
            <a:pPr marL="109728" indent="0">
              <a:buNone/>
            </a:pPr>
            <a:endParaRPr kumimoji="1" lang="en-US" altLang="ja-JP" dirty="0" smtClean="0">
              <a:latin typeface="ＭＳ Ｐゴシック" pitchFamily="50" charset="-128"/>
              <a:ea typeface="ＭＳ Ｐゴシック" pitchFamily="50" charset="-128"/>
            </a:endParaRPr>
          </a:p>
          <a:p>
            <a:pPr marL="109728" indent="0">
              <a:buNone/>
            </a:pPr>
            <a:r>
              <a:rPr kumimoji="1" lang="ja-JP" altLang="en-US" dirty="0" smtClean="0">
                <a:latin typeface="ＭＳ Ｐゴシック" pitchFamily="50" charset="-128"/>
                <a:ea typeface="ＭＳ Ｐゴシック" pitchFamily="50" charset="-128"/>
              </a:rPr>
              <a:t>ボーリング大会の結果</a:t>
            </a:r>
            <a:endParaRPr kumimoji="1" lang="en-US" altLang="ja-JP" dirty="0" smtClean="0">
              <a:latin typeface="ＭＳ Ｐゴシック" pitchFamily="50" charset="-128"/>
              <a:ea typeface="ＭＳ Ｐゴシック" pitchFamily="50" charset="-128"/>
            </a:endParaRPr>
          </a:p>
          <a:p>
            <a:endParaRPr kumimoji="1" lang="ja-JP" altLang="en-US" dirty="0">
              <a:latin typeface="ＭＳ Ｐゴシック" pitchFamily="50" charset="-128"/>
              <a:ea typeface="ＭＳ Ｐゴシック" pitchFamily="50" charset="-128"/>
            </a:endParaRPr>
          </a:p>
        </p:txBody>
      </p:sp>
      <p:graphicFrame>
        <p:nvGraphicFramePr>
          <p:cNvPr id="4" name="表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3279557"/>
              </p:ext>
            </p:extLst>
          </p:nvPr>
        </p:nvGraphicFramePr>
        <p:xfrm>
          <a:off x="6084168" y="2132856"/>
          <a:ext cx="2615952" cy="33740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7976"/>
                <a:gridCol w="1307976"/>
              </a:tblGrid>
              <a:tr h="421761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C</a:t>
                      </a:r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チーム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</a:tr>
              <a:tr h="421761">
                <a:tc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スコア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</a:tr>
              <a:tr h="42176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しのぶ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２２９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</a:tr>
              <a:tr h="42176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ユキ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７７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</a:tr>
              <a:tr h="42176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ヒトミ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５９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</a:tr>
              <a:tr h="42176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りさこ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９５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</a:tr>
              <a:tr h="42176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まい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７０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</a:tr>
              <a:tr h="42176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こずえ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８８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表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4064927"/>
              </p:ext>
            </p:extLst>
          </p:nvPr>
        </p:nvGraphicFramePr>
        <p:xfrm>
          <a:off x="3347864" y="2132856"/>
          <a:ext cx="2615952" cy="33740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7976"/>
                <a:gridCol w="1307976"/>
              </a:tblGrid>
              <a:tr h="421761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B</a:t>
                      </a:r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チーム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</a:tr>
              <a:tr h="421761">
                <a:tc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スコア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</a:tr>
              <a:tr h="42176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トミー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８４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</a:tr>
              <a:tr h="42176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ハツ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７１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</a:tr>
              <a:tr h="42176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はな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１０３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</a:tr>
              <a:tr h="42176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メイ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８５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</a:tr>
              <a:tr h="42176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カナ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９０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</a:tr>
              <a:tr h="42176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あさみ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８９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表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6472675"/>
              </p:ext>
            </p:extLst>
          </p:nvPr>
        </p:nvGraphicFramePr>
        <p:xfrm>
          <a:off x="611560" y="2132856"/>
          <a:ext cx="2615952" cy="33740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7976"/>
                <a:gridCol w="1307976"/>
              </a:tblGrid>
              <a:tr h="421761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A</a:t>
                      </a:r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チーム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</a:tr>
              <a:tr h="421761">
                <a:tc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スコア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</a:tr>
              <a:tr h="42176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ルイルイ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８６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</a:tr>
              <a:tr h="42176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じゅん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７３</a:t>
                      </a:r>
                      <a:endParaRPr kumimoji="1" lang="en-US" altLang="ja-JP" dirty="0" smtClean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</a:tr>
              <a:tr h="42176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ユミ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１２４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</a:tr>
              <a:tr h="42176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しずか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１１１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</a:tr>
              <a:tr h="42176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トーコ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９０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</a:tr>
              <a:tr h="42176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かえで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３８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28" name="Picture 4" descr="C:\Users\s151045\AppData\Local\Microsoft\Windows\Temporary Internet Files\Content.IE5\3S37AHQ6\MP900405096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764704"/>
            <a:ext cx="1816032" cy="1215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7627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066800"/>
          </a:xfrm>
        </p:spPr>
        <p:txBody>
          <a:bodyPr>
            <a:normAutofit/>
          </a:bodyPr>
          <a:lstStyle/>
          <a:p>
            <a:r>
              <a:rPr kumimoji="1" lang="ja-JP" altLang="en-US" sz="3200" dirty="0" smtClean="0"/>
              <a:t>平均</a:t>
            </a:r>
            <a:endParaRPr kumimoji="1" lang="ja-JP" altLang="en-US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コンテンツ プレースホルダー 4"/>
              <p:cNvSpPr>
                <a:spLocks noGrp="1"/>
              </p:cNvSpPr>
              <p:nvPr>
                <p:ph idx="1"/>
              </p:nvPr>
            </p:nvSpPr>
            <p:spPr>
              <a:xfrm>
                <a:off x="467544" y="1340768"/>
                <a:ext cx="8229600" cy="5400600"/>
              </a:xfrm>
            </p:spPr>
            <p:txBody>
              <a:bodyPr>
                <a:normAutofit/>
              </a:bodyPr>
              <a:lstStyle/>
              <a:p>
                <a:r>
                  <a:rPr lang="ja-JP" altLang="en-US" sz="2400" dirty="0">
                    <a:latin typeface="ＭＳ Ｐゴシック" pitchFamily="50" charset="-128"/>
                    <a:ea typeface="ＭＳ Ｐゴシック" pitchFamily="50" charset="-128"/>
                  </a:rPr>
                  <a:t>平均は「１人あたりが獲得しただいたいのスコア」</a:t>
                </a:r>
              </a:p>
              <a:p>
                <a:pPr marL="109728" indent="0">
                  <a:buNone/>
                </a:pPr>
                <a:endParaRPr kumimoji="1" lang="en-US" altLang="ja-JP" sz="2400" dirty="0" smtClean="0">
                  <a:latin typeface="+mj-ea"/>
                  <a:ea typeface="+mj-ea"/>
                </a:endParaRPr>
              </a:p>
              <a:p>
                <a:r>
                  <a:rPr kumimoji="1" lang="ja-JP" altLang="en-US" sz="2400" dirty="0" smtClean="0">
                    <a:latin typeface="+mj-ea"/>
                    <a:ea typeface="+mj-ea"/>
                  </a:rPr>
                  <a:t>チーム内の平均</a:t>
                </a:r>
                <a14:m>
                  <m:oMath xmlns:m="http://schemas.openxmlformats.org/officeDocument/2006/math">
                    <m:r>
                      <a:rPr lang="ja-JP" altLang="en-US" sz="2400" i="1">
                        <a:latin typeface="Cambria Math"/>
                        <a:ea typeface="+mj-ea"/>
                      </a:rPr>
                      <m:t>スコア</m:t>
                    </m:r>
                    <m:r>
                      <a:rPr kumimoji="1" lang="en-US" altLang="ja-JP" sz="2400" i="1" smtClean="0">
                        <a:latin typeface="Cambria Math"/>
                        <a:ea typeface="+mj-ea"/>
                      </a:rPr>
                      <m:t>=</m:t>
                    </m:r>
                    <m:f>
                      <m:fPr>
                        <m:ctrlPr>
                          <a:rPr kumimoji="1" lang="en-US" altLang="ja-JP" sz="2400" i="1" smtClean="0">
                            <a:latin typeface="Cambria Math"/>
                            <a:ea typeface="+mj-ea"/>
                          </a:rPr>
                        </m:ctrlPr>
                      </m:fPr>
                      <m:num>
                        <m:r>
                          <a:rPr lang="ja-JP" altLang="en-US" sz="2400" i="1">
                            <a:latin typeface="Cambria Math"/>
                            <a:ea typeface="+mj-ea"/>
                          </a:rPr>
                          <m:t>スコア</m:t>
                        </m:r>
                        <m:r>
                          <a:rPr lang="ja-JP" altLang="en-US" sz="2400" b="0" i="1" smtClean="0">
                            <a:latin typeface="Cambria Math"/>
                            <a:ea typeface="+mj-ea"/>
                          </a:rPr>
                          <m:t>の</m:t>
                        </m:r>
                        <m:r>
                          <a:rPr lang="ja-JP" altLang="en-US" sz="2400" i="1">
                            <a:latin typeface="Cambria Math"/>
                            <a:ea typeface="+mj-ea"/>
                          </a:rPr>
                          <m:t>合計</m:t>
                        </m:r>
                      </m:num>
                      <m:den>
                        <m:r>
                          <a:rPr lang="ja-JP" altLang="en-US" sz="2400" i="1">
                            <a:latin typeface="Cambria Math"/>
                            <a:ea typeface="+mj-ea"/>
                          </a:rPr>
                          <m:t>メンバーの</m:t>
                        </m:r>
                        <m:r>
                          <a:rPr lang="ja-JP" altLang="en-US" sz="2400" b="0" i="1" smtClean="0">
                            <a:latin typeface="Cambria Math"/>
                            <a:ea typeface="+mj-ea"/>
                          </a:rPr>
                          <m:t>数</m:t>
                        </m:r>
                      </m:den>
                    </m:f>
                  </m:oMath>
                </a14:m>
                <a:endParaRPr kumimoji="1" lang="en-US" altLang="ja-JP" sz="2400" dirty="0" smtClean="0">
                  <a:latin typeface="+mj-ea"/>
                  <a:ea typeface="+mj-ea"/>
                </a:endParaRPr>
              </a:p>
              <a:p>
                <a:endParaRPr lang="en-US" altLang="ja-JP" sz="2400" dirty="0">
                  <a:latin typeface="+mj-ea"/>
                  <a:ea typeface="+mj-ea"/>
                </a:endParaRPr>
              </a:p>
              <a:p>
                <a:r>
                  <a:rPr kumimoji="1" lang="en-US" altLang="ja-JP" sz="2400" dirty="0" smtClean="0">
                    <a:latin typeface="ＭＳ Ｐゴシック" pitchFamily="50" charset="-128"/>
                    <a:ea typeface="ＭＳ Ｐゴシック" pitchFamily="50" charset="-128"/>
                  </a:rPr>
                  <a:t>A</a:t>
                </a:r>
                <a:r>
                  <a:rPr kumimoji="1" lang="ja-JP" altLang="en-US" sz="2400" dirty="0" smtClean="0">
                    <a:latin typeface="ＭＳ Ｐゴシック" pitchFamily="50" charset="-128"/>
                    <a:ea typeface="ＭＳ Ｐゴシック" pitchFamily="50" charset="-128"/>
                  </a:rPr>
                  <a:t>チーム</a:t>
                </a:r>
                <a:endParaRPr lang="en-US" altLang="ja-JP" sz="2400" dirty="0" smtClean="0">
                  <a:latin typeface="ＭＳ Ｐゴシック" pitchFamily="50" charset="-128"/>
                  <a:ea typeface="ＭＳ Ｐゴシック" pitchFamily="50" charset="-128"/>
                </a:endParaRPr>
              </a:p>
              <a:p>
                <a:pPr marL="109728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1" lang="en-US" altLang="ja-JP" sz="2400" i="1" smtClean="0">
                              <a:latin typeface="Cambria Math"/>
                              <a:ea typeface="+mj-ea"/>
                            </a:rPr>
                          </m:ctrlPr>
                        </m:fPr>
                        <m:num>
                          <m:r>
                            <a:rPr kumimoji="1" lang="en-US" altLang="ja-JP" sz="2400" b="0" i="1" smtClean="0">
                              <a:latin typeface="Cambria Math"/>
                              <a:ea typeface="+mj-ea"/>
                            </a:rPr>
                            <m:t>86+73+124+111+90+38</m:t>
                          </m:r>
                        </m:num>
                        <m:den>
                          <m:r>
                            <a:rPr kumimoji="1" lang="en-US" altLang="ja-JP" sz="2400" b="0" i="1" smtClean="0">
                              <a:latin typeface="Cambria Math"/>
                              <a:ea typeface="+mj-ea"/>
                            </a:rPr>
                            <m:t>6</m:t>
                          </m:r>
                        </m:den>
                      </m:f>
                      <m:r>
                        <a:rPr kumimoji="1" lang="en-US" altLang="ja-JP" sz="2400" i="1" smtClean="0">
                          <a:latin typeface="Cambria Math"/>
                          <a:ea typeface="+mj-ea"/>
                        </a:rPr>
                        <m:t>=</m:t>
                      </m:r>
                      <m:f>
                        <m:fPr>
                          <m:ctrlPr>
                            <a:rPr kumimoji="1" lang="en-US" altLang="ja-JP" sz="2400" i="1" smtClean="0">
                              <a:latin typeface="Cambria Math"/>
                              <a:ea typeface="+mj-ea"/>
                            </a:rPr>
                          </m:ctrlPr>
                        </m:fPr>
                        <m:num>
                          <m:r>
                            <a:rPr kumimoji="1" lang="en-US" altLang="ja-JP" sz="2400" b="0" i="1" smtClean="0">
                              <a:latin typeface="Cambria Math"/>
                              <a:ea typeface="+mj-ea"/>
                            </a:rPr>
                            <m:t>522</m:t>
                          </m:r>
                        </m:num>
                        <m:den>
                          <m:r>
                            <a:rPr kumimoji="1" lang="en-US" altLang="ja-JP" sz="2400" b="0" i="1" smtClean="0">
                              <a:latin typeface="Cambria Math"/>
                              <a:ea typeface="+mj-ea"/>
                            </a:rPr>
                            <m:t>6</m:t>
                          </m:r>
                        </m:den>
                      </m:f>
                      <m:r>
                        <a:rPr kumimoji="1" lang="en-US" altLang="ja-JP" sz="2400" i="1" smtClean="0">
                          <a:latin typeface="Cambria Math"/>
                          <a:ea typeface="+mj-ea"/>
                        </a:rPr>
                        <m:t>=</m:t>
                      </m:r>
                      <m:r>
                        <a:rPr kumimoji="1" lang="en-US" altLang="ja-JP" sz="2400" b="0" i="1" smtClean="0">
                          <a:latin typeface="Cambria Math"/>
                          <a:ea typeface="+mj-ea"/>
                        </a:rPr>
                        <m:t>87</m:t>
                      </m:r>
                    </m:oMath>
                  </m:oMathPara>
                </a14:m>
                <a:endParaRPr kumimoji="1" lang="en-US" altLang="ja-JP" sz="2400" dirty="0" smtClean="0">
                  <a:latin typeface="+mj-ea"/>
                  <a:ea typeface="+mj-ea"/>
                </a:endParaRPr>
              </a:p>
              <a:p>
                <a:r>
                  <a:rPr lang="en-US" altLang="ja-JP" sz="2400" dirty="0" smtClean="0">
                    <a:latin typeface="ＭＳ Ｐゴシック" pitchFamily="50" charset="-128"/>
                    <a:ea typeface="ＭＳ Ｐゴシック" pitchFamily="50" charset="-128"/>
                  </a:rPr>
                  <a:t>B</a:t>
                </a:r>
                <a:r>
                  <a:rPr lang="ja-JP" altLang="en-US" sz="2400" dirty="0" smtClean="0">
                    <a:latin typeface="ＭＳ Ｐゴシック" pitchFamily="50" charset="-128"/>
                    <a:ea typeface="ＭＳ Ｐゴシック" pitchFamily="50" charset="-128"/>
                  </a:rPr>
                  <a:t>チーム</a:t>
                </a:r>
                <a:endParaRPr lang="en-US" altLang="ja-JP" sz="2400" dirty="0">
                  <a:latin typeface="ＭＳ Ｐゴシック" pitchFamily="50" charset="-128"/>
                  <a:ea typeface="ＭＳ Ｐゴシック" pitchFamily="50" charset="-128"/>
                </a:endParaRPr>
              </a:p>
              <a:p>
                <a:pPr marL="109728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ja-JP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ja-JP" sz="2400" i="1">
                              <a:latin typeface="Cambria Math"/>
                            </a:rPr>
                            <m:t>8</m:t>
                          </m:r>
                          <m:r>
                            <a:rPr lang="en-US" altLang="ja-JP" sz="2400" b="0" i="1" smtClean="0">
                              <a:latin typeface="Cambria Math"/>
                            </a:rPr>
                            <m:t>4</m:t>
                          </m:r>
                          <m:r>
                            <a:rPr lang="en-US" altLang="ja-JP" sz="2400" i="1">
                              <a:latin typeface="Cambria Math"/>
                            </a:rPr>
                            <m:t>+</m:t>
                          </m:r>
                          <m:r>
                            <a:rPr lang="en-US" altLang="ja-JP" sz="2400" b="0" i="1" smtClean="0">
                              <a:latin typeface="Cambria Math"/>
                            </a:rPr>
                            <m:t>71</m:t>
                          </m:r>
                          <m:r>
                            <a:rPr lang="en-US" altLang="ja-JP" sz="2400" i="1">
                              <a:latin typeface="Cambria Math"/>
                            </a:rPr>
                            <m:t>+1</m:t>
                          </m:r>
                          <m:r>
                            <a:rPr lang="en-US" altLang="ja-JP" sz="2400" b="0" i="1" smtClean="0">
                              <a:latin typeface="Cambria Math"/>
                            </a:rPr>
                            <m:t>03</m:t>
                          </m:r>
                          <m:r>
                            <a:rPr lang="en-US" altLang="ja-JP" sz="2400" i="1">
                              <a:latin typeface="Cambria Math"/>
                            </a:rPr>
                            <m:t>+</m:t>
                          </m:r>
                          <m:r>
                            <a:rPr lang="en-US" altLang="ja-JP" sz="2400" b="0" i="1" smtClean="0">
                              <a:latin typeface="Cambria Math"/>
                            </a:rPr>
                            <m:t>85</m:t>
                          </m:r>
                          <m:r>
                            <a:rPr lang="en-US" altLang="ja-JP" sz="2400" i="1">
                              <a:latin typeface="Cambria Math"/>
                            </a:rPr>
                            <m:t>+90+</m:t>
                          </m:r>
                          <m:r>
                            <a:rPr lang="en-US" altLang="ja-JP" sz="2400" b="0" i="1" smtClean="0">
                              <a:latin typeface="Cambria Math"/>
                            </a:rPr>
                            <m:t>89</m:t>
                          </m:r>
                        </m:num>
                        <m:den>
                          <m:r>
                            <a:rPr lang="en-US" altLang="ja-JP" sz="2400" i="1">
                              <a:latin typeface="Cambria Math"/>
                            </a:rPr>
                            <m:t>6</m:t>
                          </m:r>
                        </m:den>
                      </m:f>
                      <m:r>
                        <a:rPr lang="en-US" altLang="ja-JP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ja-JP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ja-JP" sz="2400" i="1">
                              <a:latin typeface="Cambria Math"/>
                            </a:rPr>
                            <m:t>522</m:t>
                          </m:r>
                        </m:num>
                        <m:den>
                          <m:r>
                            <a:rPr lang="en-US" altLang="ja-JP" sz="2400" i="1">
                              <a:latin typeface="Cambria Math"/>
                            </a:rPr>
                            <m:t>6</m:t>
                          </m:r>
                        </m:den>
                      </m:f>
                      <m:r>
                        <a:rPr lang="en-US" altLang="ja-JP" sz="2400" i="1">
                          <a:latin typeface="Cambria Math"/>
                        </a:rPr>
                        <m:t>=87</m:t>
                      </m:r>
                    </m:oMath>
                  </m:oMathPara>
                </a14:m>
                <a:endParaRPr lang="ja-JP" altLang="en-US" sz="2400" dirty="0">
                  <a:latin typeface="+mj-ea"/>
                </a:endParaRPr>
              </a:p>
              <a:p>
                <a:r>
                  <a:rPr lang="en-US" altLang="ja-JP" sz="2400" dirty="0" smtClean="0">
                    <a:latin typeface="ＭＳ Ｐゴシック" pitchFamily="50" charset="-128"/>
                    <a:ea typeface="ＭＳ Ｐゴシック" pitchFamily="50" charset="-128"/>
                  </a:rPr>
                  <a:t>C</a:t>
                </a:r>
                <a:r>
                  <a:rPr lang="ja-JP" altLang="en-US" sz="2400" dirty="0" smtClean="0">
                    <a:latin typeface="ＭＳ Ｐゴシック" pitchFamily="50" charset="-128"/>
                    <a:ea typeface="ＭＳ Ｐゴシック" pitchFamily="50" charset="-128"/>
                  </a:rPr>
                  <a:t>チーム</a:t>
                </a:r>
                <a:endParaRPr lang="en-US" altLang="ja-JP" sz="2400" dirty="0">
                  <a:latin typeface="ＭＳ Ｐゴシック" pitchFamily="50" charset="-128"/>
                  <a:ea typeface="ＭＳ Ｐゴシック" pitchFamily="50" charset="-128"/>
                </a:endParaRPr>
              </a:p>
              <a:p>
                <a:pPr marL="109728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ja-JP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ja-JP" sz="2400" b="0" i="1" smtClean="0">
                              <a:latin typeface="Cambria Math"/>
                            </a:rPr>
                            <m:t>229</m:t>
                          </m:r>
                          <m:r>
                            <a:rPr lang="en-US" altLang="ja-JP" sz="2400" i="1">
                              <a:latin typeface="Cambria Math"/>
                            </a:rPr>
                            <m:t>+7</m:t>
                          </m:r>
                          <m:r>
                            <a:rPr lang="en-US" altLang="ja-JP" sz="2400" b="0" i="1" smtClean="0">
                              <a:latin typeface="Cambria Math"/>
                            </a:rPr>
                            <m:t>7</m:t>
                          </m:r>
                          <m:r>
                            <a:rPr lang="en-US" altLang="ja-JP" sz="2400" i="1">
                              <a:latin typeface="Cambria Math"/>
                            </a:rPr>
                            <m:t>+</m:t>
                          </m:r>
                          <m:r>
                            <a:rPr lang="en-US" altLang="ja-JP" sz="2400" b="0" i="1" smtClean="0">
                              <a:latin typeface="Cambria Math"/>
                            </a:rPr>
                            <m:t>59</m:t>
                          </m:r>
                          <m:r>
                            <a:rPr lang="en-US" altLang="ja-JP" sz="2400" i="1">
                              <a:latin typeface="Cambria Math"/>
                            </a:rPr>
                            <m:t>+</m:t>
                          </m:r>
                          <m:r>
                            <a:rPr lang="en-US" altLang="ja-JP" sz="2400" b="0" i="1" smtClean="0">
                              <a:latin typeface="Cambria Math"/>
                            </a:rPr>
                            <m:t>95</m:t>
                          </m:r>
                          <m:r>
                            <a:rPr lang="en-US" altLang="ja-JP" sz="2400" i="1">
                              <a:latin typeface="Cambria Math"/>
                            </a:rPr>
                            <m:t>+</m:t>
                          </m:r>
                          <m:r>
                            <a:rPr lang="en-US" altLang="ja-JP" sz="2400" b="0" i="1" smtClean="0">
                              <a:latin typeface="Cambria Math"/>
                            </a:rPr>
                            <m:t>7</m:t>
                          </m:r>
                          <m:r>
                            <a:rPr lang="en-US" altLang="ja-JP" sz="2400" i="1">
                              <a:latin typeface="Cambria Math"/>
                            </a:rPr>
                            <m:t>0+</m:t>
                          </m:r>
                          <m:r>
                            <a:rPr lang="en-US" altLang="ja-JP" sz="2400" b="0" i="1" smtClean="0">
                              <a:latin typeface="Cambria Math"/>
                            </a:rPr>
                            <m:t>8</m:t>
                          </m:r>
                          <m:r>
                            <a:rPr lang="en-US" altLang="ja-JP" sz="2400" i="1">
                              <a:latin typeface="Cambria Math"/>
                            </a:rPr>
                            <m:t>8</m:t>
                          </m:r>
                        </m:num>
                        <m:den>
                          <m:r>
                            <a:rPr lang="en-US" altLang="ja-JP" sz="2400" i="1">
                              <a:latin typeface="Cambria Math"/>
                            </a:rPr>
                            <m:t>6</m:t>
                          </m:r>
                        </m:den>
                      </m:f>
                      <m:r>
                        <a:rPr lang="en-US" altLang="ja-JP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ja-JP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ja-JP" sz="2400" b="0" i="1" smtClean="0">
                              <a:latin typeface="Cambria Math"/>
                            </a:rPr>
                            <m:t>618</m:t>
                          </m:r>
                        </m:num>
                        <m:den>
                          <m:r>
                            <a:rPr lang="en-US" altLang="ja-JP" sz="2400" i="1">
                              <a:latin typeface="Cambria Math"/>
                            </a:rPr>
                            <m:t>6</m:t>
                          </m:r>
                        </m:den>
                      </m:f>
                      <m:r>
                        <a:rPr lang="en-US" altLang="ja-JP" sz="2400" i="1">
                          <a:latin typeface="Cambria Math"/>
                        </a:rPr>
                        <m:t>=</m:t>
                      </m:r>
                      <m:r>
                        <a:rPr lang="en-US" altLang="ja-JP" sz="2400" b="0" i="1" smtClean="0">
                          <a:latin typeface="Cambria Math"/>
                        </a:rPr>
                        <m:t>103</m:t>
                      </m:r>
                    </m:oMath>
                  </m:oMathPara>
                </a14:m>
                <a:endParaRPr lang="ja-JP" altLang="en-US" sz="2400" dirty="0">
                  <a:latin typeface="+mj-ea"/>
                </a:endParaRPr>
              </a:p>
            </p:txBody>
          </p:sp>
        </mc:Choice>
        <mc:Fallback xmlns="">
          <p:sp>
            <p:nvSpPr>
              <p:cNvPr id="5" name="コンテンツ プレースホルダー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7544" y="1340768"/>
                <a:ext cx="8229600" cy="5400600"/>
              </a:xfrm>
              <a:blipFill rotWithShape="1">
                <a:blip r:embed="rId2"/>
                <a:stretch>
                  <a:fillRect t="-903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54061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5976664"/>
          </a:xfrm>
        </p:spPr>
        <p:txBody>
          <a:bodyPr>
            <a:normAutofit fontScale="90000"/>
          </a:bodyPr>
          <a:lstStyle/>
          <a:p>
            <a:r>
              <a:rPr kumimoji="1" lang="en-US" altLang="ja-JP" sz="3200" dirty="0" smtClean="0"/>
              <a:t/>
            </a:r>
            <a:br>
              <a:rPr kumimoji="1" lang="en-US" altLang="ja-JP" sz="3200" dirty="0" smtClean="0"/>
            </a:br>
            <a:r>
              <a:rPr lang="en-US" altLang="ja-JP" sz="3200" dirty="0" smtClean="0"/>
              <a:t/>
            </a:r>
            <a:br>
              <a:rPr lang="en-US" altLang="ja-JP" sz="3200" dirty="0" smtClean="0"/>
            </a:br>
            <a:r>
              <a:rPr lang="en-US" altLang="ja-JP" sz="3200" dirty="0" smtClean="0"/>
              <a:t/>
            </a:r>
            <a:br>
              <a:rPr lang="en-US" altLang="ja-JP" sz="3200" dirty="0" smtClean="0"/>
            </a:br>
            <a:r>
              <a:rPr lang="en-US" altLang="ja-JP" sz="3200" dirty="0" smtClean="0"/>
              <a:t/>
            </a:r>
            <a:br>
              <a:rPr lang="en-US" altLang="ja-JP" sz="3200" dirty="0" smtClean="0"/>
            </a:br>
            <a:r>
              <a:rPr lang="en-US" altLang="ja-JP" sz="3200" dirty="0" smtClean="0"/>
              <a:t/>
            </a:r>
            <a:br>
              <a:rPr lang="en-US" altLang="ja-JP" sz="3200" dirty="0" smtClean="0"/>
            </a:br>
            <a:r>
              <a:rPr lang="en-US" altLang="ja-JP" sz="3200" dirty="0" smtClean="0"/>
              <a:t/>
            </a:r>
            <a:br>
              <a:rPr lang="en-US" altLang="ja-JP" sz="3200" dirty="0" smtClean="0"/>
            </a:br>
            <a:r>
              <a:rPr lang="en-US" altLang="ja-JP" sz="3200" dirty="0" smtClean="0"/>
              <a:t/>
            </a:r>
            <a:br>
              <a:rPr lang="en-US" altLang="ja-JP" sz="3200" dirty="0" smtClean="0"/>
            </a:br>
            <a:r>
              <a:rPr lang="en-US" altLang="ja-JP" sz="3200" dirty="0" smtClean="0"/>
              <a:t/>
            </a:r>
            <a:br>
              <a:rPr lang="en-US" altLang="ja-JP" sz="3200" dirty="0" smtClean="0"/>
            </a:br>
            <a:r>
              <a:rPr lang="en-US" altLang="ja-JP" sz="3200" dirty="0" smtClean="0"/>
              <a:t/>
            </a:r>
            <a:br>
              <a:rPr lang="en-US" altLang="ja-JP" sz="3200" dirty="0" smtClean="0"/>
            </a:br>
            <a:r>
              <a:rPr lang="en-US" altLang="ja-JP" sz="3200" dirty="0" smtClean="0"/>
              <a:t/>
            </a:r>
            <a:br>
              <a:rPr lang="en-US" altLang="ja-JP" sz="3200" dirty="0" smtClean="0"/>
            </a:br>
            <a:r>
              <a:rPr lang="en-US" altLang="ja-JP" sz="3200" dirty="0" smtClean="0"/>
              <a:t/>
            </a:r>
            <a:br>
              <a:rPr lang="en-US" altLang="ja-JP" sz="3200" dirty="0" smtClean="0"/>
            </a:br>
            <a:r>
              <a:rPr lang="ja-JP" altLang="en-US" sz="3200" dirty="0"/>
              <a:t>　</a:t>
            </a:r>
            <a:r>
              <a:rPr lang="ja-JP" altLang="en-US" sz="24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２ケタのスコアが５人もいるのに平均が１００を超えている！</a:t>
            </a:r>
            <a:r>
              <a:rPr lang="en-US" altLang="ja-JP" sz="24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/>
            </a:r>
            <a:br>
              <a:rPr lang="en-US" altLang="ja-JP" sz="24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</a:br>
            <a:r>
              <a:rPr lang="en-US" altLang="ja-JP" sz="24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/>
            </a:r>
            <a:br>
              <a:rPr lang="en-US" altLang="ja-JP" sz="24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</a:br>
            <a:r>
              <a:rPr lang="ja-JP" altLang="en-US" sz="2400" dirty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⇒「１人あたりが獲得しただいたいのスコア</a:t>
            </a:r>
            <a:r>
              <a:rPr lang="ja-JP" altLang="en-US" sz="24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」とみなすのはかなり無理</a:t>
            </a:r>
            <a:r>
              <a:rPr lang="en-US" altLang="ja-JP" sz="24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/>
            </a:r>
            <a:br>
              <a:rPr lang="en-US" altLang="ja-JP" sz="24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</a:br>
            <a:r>
              <a:rPr lang="ja-JP" altLang="en-US" sz="24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　　があるのでは？</a:t>
            </a:r>
            <a:r>
              <a:rPr lang="ja-JP" altLang="en-US" sz="2400" dirty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/>
            </a:r>
            <a:br>
              <a:rPr lang="ja-JP" altLang="en-US" sz="2400" dirty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</a:br>
            <a:endParaRPr kumimoji="1" lang="ja-JP" altLang="en-US" sz="32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67544" y="620688"/>
            <a:ext cx="8229600" cy="4325112"/>
          </a:xfrm>
        </p:spPr>
        <p:txBody>
          <a:bodyPr/>
          <a:lstStyle/>
          <a:p>
            <a:pPr marL="109728" indent="0">
              <a:buNone/>
            </a:pPr>
            <a:endParaRPr kumimoji="1" lang="en-US" altLang="ja-JP" dirty="0" smtClean="0">
              <a:latin typeface="ＭＳ Ｐゴシック" pitchFamily="50" charset="-128"/>
              <a:ea typeface="ＭＳ Ｐゴシック" pitchFamily="50" charset="-128"/>
            </a:endParaRPr>
          </a:p>
          <a:p>
            <a:pPr marL="109728" indent="0">
              <a:buNone/>
            </a:pPr>
            <a:r>
              <a:rPr kumimoji="1" lang="ja-JP" altLang="en-US" dirty="0" smtClean="0">
                <a:latin typeface="ＭＳ Ｐゴシック" pitchFamily="50" charset="-128"/>
                <a:ea typeface="ＭＳ Ｐゴシック" pitchFamily="50" charset="-128"/>
              </a:rPr>
              <a:t>ボーリング大会の結果</a:t>
            </a:r>
            <a:endParaRPr kumimoji="1" lang="en-US" altLang="ja-JP" dirty="0" smtClean="0">
              <a:latin typeface="ＭＳ Ｐゴシック" pitchFamily="50" charset="-128"/>
              <a:ea typeface="ＭＳ Ｐゴシック" pitchFamily="50" charset="-128"/>
            </a:endParaRPr>
          </a:p>
          <a:p>
            <a:endParaRPr kumimoji="1" lang="ja-JP" altLang="en-US" dirty="0">
              <a:latin typeface="ＭＳ Ｐゴシック" pitchFamily="50" charset="-128"/>
              <a:ea typeface="ＭＳ Ｐゴシック" pitchFamily="50" charset="-128"/>
            </a:endParaRPr>
          </a:p>
        </p:txBody>
      </p:sp>
      <p:graphicFrame>
        <p:nvGraphicFramePr>
          <p:cNvPr id="4" name="表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4810678"/>
              </p:ext>
            </p:extLst>
          </p:nvPr>
        </p:nvGraphicFramePr>
        <p:xfrm>
          <a:off x="6084168" y="1700808"/>
          <a:ext cx="2615952" cy="33740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7976"/>
                <a:gridCol w="1307976"/>
              </a:tblGrid>
              <a:tr h="421761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C</a:t>
                      </a:r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チーム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</a:tr>
              <a:tr h="421761">
                <a:tc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スコア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</a:tr>
              <a:tr h="42176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しのぶ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２２９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</a:tr>
              <a:tr h="42176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ユキ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７７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</a:tr>
              <a:tr h="42176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ヒトミ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５９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</a:tr>
              <a:tr h="42176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りさこ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９５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</a:tr>
              <a:tr h="42176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まい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７０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</a:tr>
              <a:tr h="42176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こずえ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８８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表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9978527"/>
              </p:ext>
            </p:extLst>
          </p:nvPr>
        </p:nvGraphicFramePr>
        <p:xfrm>
          <a:off x="3347864" y="1700808"/>
          <a:ext cx="2615952" cy="33740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7976"/>
                <a:gridCol w="1307976"/>
              </a:tblGrid>
              <a:tr h="421761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B</a:t>
                      </a:r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チーム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</a:tr>
              <a:tr h="421761">
                <a:tc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スコア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</a:tr>
              <a:tr h="42176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トミー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８４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</a:tr>
              <a:tr h="42176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ハツ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７１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</a:tr>
              <a:tr h="42176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はな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１０３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</a:tr>
              <a:tr h="42176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メイ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８５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</a:tr>
              <a:tr h="42176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カナ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９０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</a:tr>
              <a:tr h="42176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あさみ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８９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表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1347813"/>
              </p:ext>
            </p:extLst>
          </p:nvPr>
        </p:nvGraphicFramePr>
        <p:xfrm>
          <a:off x="611560" y="1700808"/>
          <a:ext cx="2615952" cy="33740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7976"/>
                <a:gridCol w="1307976"/>
              </a:tblGrid>
              <a:tr h="421761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A</a:t>
                      </a:r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チーム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</a:tr>
              <a:tr h="421761">
                <a:tc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スコア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</a:tr>
              <a:tr h="42176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ルイルイ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８６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</a:tr>
              <a:tr h="42176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じゅん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７３</a:t>
                      </a:r>
                      <a:endParaRPr kumimoji="1" lang="en-US" altLang="ja-JP" dirty="0" smtClean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</a:tr>
              <a:tr h="42176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ユミ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１２４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</a:tr>
              <a:tr h="42176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しずか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１１１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</a:tr>
              <a:tr h="42176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トーコ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９０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</a:tr>
              <a:tr h="42176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かえで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３８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円/楕円 6"/>
          <p:cNvSpPr/>
          <p:nvPr/>
        </p:nvSpPr>
        <p:spPr>
          <a:xfrm>
            <a:off x="7489721" y="2492896"/>
            <a:ext cx="1080120" cy="2664296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251135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39552" y="476672"/>
            <a:ext cx="8229600" cy="1066800"/>
          </a:xfrm>
        </p:spPr>
        <p:txBody>
          <a:bodyPr/>
          <a:lstStyle/>
          <a:p>
            <a:r>
              <a:rPr lang="ja-JP" altLang="en-US" sz="3200" dirty="0" smtClean="0">
                <a:solidFill>
                  <a:srgbClr val="424456"/>
                </a:solidFill>
              </a:rPr>
              <a:t>中央値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>
              <a:xfrm>
                <a:off x="467544" y="1340768"/>
                <a:ext cx="8229600" cy="5400600"/>
              </a:xfrm>
            </p:spPr>
            <p:txBody>
              <a:bodyPr>
                <a:normAutofit/>
              </a:bodyPr>
              <a:lstStyle/>
              <a:p>
                <a:r>
                  <a:rPr kumimoji="1" lang="ja-JP" altLang="en-US" sz="2400" dirty="0" smtClean="0">
                    <a:latin typeface="ＭＳ Ｐゴシック" pitchFamily="50" charset="-128"/>
                    <a:ea typeface="ＭＳ Ｐゴシック" pitchFamily="50" charset="-128"/>
                  </a:rPr>
                  <a:t>異様に大きかったり小さかったりするデータがある場合、平均よりも</a:t>
                </a:r>
                <a:r>
                  <a:rPr kumimoji="1" lang="en-US" altLang="ja-JP" sz="2400" dirty="0" smtClean="0">
                    <a:latin typeface="ＭＳ Ｐゴシック" pitchFamily="50" charset="-128"/>
                    <a:ea typeface="ＭＳ Ｐゴシック" pitchFamily="50" charset="-128"/>
                  </a:rPr>
                  <a:t>『</a:t>
                </a:r>
                <a:r>
                  <a:rPr kumimoji="1" lang="ja-JP" altLang="en-US" sz="2400" dirty="0" smtClean="0">
                    <a:solidFill>
                      <a:srgbClr val="C00000"/>
                    </a:solidFill>
                    <a:latin typeface="ＭＳ Ｐゴシック" pitchFamily="50" charset="-128"/>
                    <a:ea typeface="ＭＳ Ｐゴシック" pitchFamily="50" charset="-128"/>
                  </a:rPr>
                  <a:t>中央値</a:t>
                </a:r>
                <a:r>
                  <a:rPr kumimoji="1" lang="en-US" altLang="ja-JP" sz="2400" dirty="0" smtClean="0">
                    <a:latin typeface="ＭＳ Ｐゴシック" pitchFamily="50" charset="-128"/>
                    <a:ea typeface="ＭＳ Ｐゴシック" pitchFamily="50" charset="-128"/>
                  </a:rPr>
                  <a:t>』</a:t>
                </a:r>
                <a:r>
                  <a:rPr kumimoji="1" lang="ja-JP" altLang="en-US" sz="2400" dirty="0" smtClean="0">
                    <a:latin typeface="ＭＳ Ｐゴシック" pitchFamily="50" charset="-128"/>
                    <a:ea typeface="ＭＳ Ｐゴシック" pitchFamily="50" charset="-128"/>
                  </a:rPr>
                  <a:t>を求めるほうが妥当</a:t>
                </a:r>
                <a:endParaRPr kumimoji="1" lang="en-US" altLang="ja-JP" sz="2400" dirty="0" smtClean="0">
                  <a:latin typeface="ＭＳ Ｐゴシック" pitchFamily="50" charset="-128"/>
                  <a:ea typeface="ＭＳ Ｐゴシック" pitchFamily="50" charset="-128"/>
                </a:endParaRPr>
              </a:p>
              <a:p>
                <a:endParaRPr lang="en-US" altLang="ja-JP" sz="2400" dirty="0" smtClean="0">
                  <a:latin typeface="ＭＳ Ｐゴシック" pitchFamily="50" charset="-128"/>
                  <a:ea typeface="ＭＳ Ｐゴシック" pitchFamily="50" charset="-128"/>
                </a:endParaRPr>
              </a:p>
              <a:p>
                <a:r>
                  <a:rPr lang="en-US" altLang="ja-JP" sz="2400" dirty="0" smtClean="0">
                    <a:latin typeface="ＭＳ Ｐゴシック" pitchFamily="50" charset="-128"/>
                    <a:ea typeface="ＭＳ Ｐゴシック" pitchFamily="50" charset="-128"/>
                  </a:rPr>
                  <a:t>『</a:t>
                </a:r>
                <a:r>
                  <a:rPr lang="ja-JP" altLang="en-US" sz="2400" dirty="0">
                    <a:latin typeface="ＭＳ Ｐゴシック" pitchFamily="50" charset="-128"/>
                    <a:ea typeface="ＭＳ Ｐゴシック" pitchFamily="50" charset="-128"/>
                  </a:rPr>
                  <a:t>中央値</a:t>
                </a:r>
                <a:r>
                  <a:rPr lang="en-US" altLang="ja-JP" sz="2400" dirty="0" smtClean="0">
                    <a:latin typeface="ＭＳ Ｐゴシック" pitchFamily="50" charset="-128"/>
                    <a:ea typeface="ＭＳ Ｐゴシック" pitchFamily="50" charset="-128"/>
                  </a:rPr>
                  <a:t>』</a:t>
                </a:r>
                <a:r>
                  <a:rPr lang="ja-JP" altLang="en-US" sz="2400" dirty="0" smtClean="0">
                    <a:latin typeface="ＭＳ Ｐゴシック" pitchFamily="50" charset="-128"/>
                    <a:ea typeface="ＭＳ Ｐゴシック" pitchFamily="50" charset="-128"/>
                  </a:rPr>
                  <a:t>とはデータを小さな順に並べたときに真ん中にくる値のこと</a:t>
                </a:r>
                <a:endParaRPr lang="en-US" altLang="ja-JP" sz="2400" dirty="0" smtClean="0">
                  <a:latin typeface="ＭＳ Ｐゴシック" pitchFamily="50" charset="-128"/>
                  <a:ea typeface="ＭＳ Ｐゴシック" pitchFamily="50" charset="-128"/>
                </a:endParaRPr>
              </a:p>
              <a:p>
                <a:endParaRPr lang="en-US" altLang="ja-JP" sz="2400" dirty="0">
                  <a:latin typeface="ＭＳ Ｐゴシック" pitchFamily="50" charset="-128"/>
                  <a:ea typeface="ＭＳ Ｐゴシック" pitchFamily="50" charset="-128"/>
                </a:endParaRPr>
              </a:p>
              <a:p>
                <a:r>
                  <a:rPr lang="ja-JP" altLang="en-US" sz="2400" dirty="0" smtClean="0">
                    <a:latin typeface="ＭＳ Ｐゴシック" pitchFamily="50" charset="-128"/>
                    <a:ea typeface="ＭＳ Ｐゴシック" pitchFamily="50" charset="-128"/>
                  </a:rPr>
                  <a:t>データの個数が奇数ならばちょうど真ん中に</a:t>
                </a:r>
                <a:r>
                  <a:rPr lang="ja-JP" altLang="en-US" sz="2400" dirty="0">
                    <a:latin typeface="ＭＳ Ｐゴシック" pitchFamily="50" charset="-128"/>
                    <a:ea typeface="ＭＳ Ｐゴシック" pitchFamily="50" charset="-128"/>
                  </a:rPr>
                  <a:t>くる</a:t>
                </a:r>
                <a:r>
                  <a:rPr lang="ja-JP" altLang="en-US" sz="2400" dirty="0" smtClean="0">
                    <a:latin typeface="ＭＳ Ｐゴシック" pitchFamily="50" charset="-128"/>
                    <a:ea typeface="ＭＳ Ｐゴシック" pitchFamily="50" charset="-128"/>
                  </a:rPr>
                  <a:t>値が中央値</a:t>
                </a:r>
                <a:endParaRPr lang="en-US" altLang="ja-JP" sz="2400" dirty="0" smtClean="0">
                  <a:latin typeface="ＭＳ Ｐゴシック" pitchFamily="50" charset="-128"/>
                  <a:ea typeface="ＭＳ Ｐゴシック" pitchFamily="50" charset="-128"/>
                </a:endParaRPr>
              </a:p>
              <a:p>
                <a:pPr marL="109728" indent="0">
                  <a:buNone/>
                </a:pPr>
                <a:r>
                  <a:rPr lang="ja-JP" altLang="en-US" sz="2400" dirty="0" smtClean="0">
                    <a:latin typeface="ＭＳ Ｐゴシック" pitchFamily="50" charset="-128"/>
                    <a:ea typeface="ＭＳ Ｐゴシック" pitchFamily="50" charset="-128"/>
                  </a:rPr>
                  <a:t>　今回の</a:t>
                </a:r>
                <a:r>
                  <a:rPr lang="ja-JP" altLang="en-US" sz="2400" dirty="0">
                    <a:latin typeface="ＭＳ Ｐゴシック" pitchFamily="50" charset="-128"/>
                    <a:ea typeface="ＭＳ Ｐゴシック" pitchFamily="50" charset="-128"/>
                  </a:rPr>
                  <a:t>よう</a:t>
                </a:r>
                <a:r>
                  <a:rPr lang="ja-JP" altLang="en-US" sz="2400" dirty="0" smtClean="0">
                    <a:latin typeface="ＭＳ Ｐゴシック" pitchFamily="50" charset="-128"/>
                    <a:ea typeface="ＭＳ Ｐゴシック" pitchFamily="50" charset="-128"/>
                  </a:rPr>
                  <a:t>な偶数の場合、３番目と４番目の平均が中央値</a:t>
                </a:r>
                <a:endParaRPr lang="en-US" altLang="ja-JP" sz="2400" dirty="0">
                  <a:latin typeface="ＭＳ Ｐゴシック" pitchFamily="50" charset="-128"/>
                  <a:ea typeface="ＭＳ Ｐゴシック" pitchFamily="50" charset="-128"/>
                </a:endParaRPr>
              </a:p>
              <a:p>
                <a:pPr marL="109728" indent="0">
                  <a:buNone/>
                </a:pPr>
                <a:endParaRPr lang="en-US" altLang="ja-JP" sz="2400" dirty="0">
                  <a:latin typeface="ＭＳ Ｐゴシック" pitchFamily="50" charset="-128"/>
                  <a:ea typeface="ＭＳ Ｐゴシック" pitchFamily="50" charset="-128"/>
                </a:endParaRPr>
              </a:p>
              <a:p>
                <a:pPr marL="109728" indent="0">
                  <a:buNone/>
                </a:pPr>
                <a:r>
                  <a:rPr lang="ja-JP" altLang="en-US" sz="2400" dirty="0" smtClean="0">
                    <a:latin typeface="ＭＳ Ｐゴシック" pitchFamily="50" charset="-128"/>
                    <a:ea typeface="ＭＳ Ｐゴシック" pitchFamily="50" charset="-128"/>
                  </a:rPr>
                  <a:t>　</a:t>
                </a:r>
                <a:r>
                  <a:rPr lang="en-US" altLang="ja-JP" sz="2400" dirty="0" smtClean="0">
                    <a:latin typeface="ＭＳ Ｐゴシック" pitchFamily="50" charset="-128"/>
                    <a:ea typeface="ＭＳ Ｐゴシック" pitchFamily="50" charset="-128"/>
                  </a:rPr>
                  <a:t>C</a:t>
                </a:r>
                <a:r>
                  <a:rPr lang="ja-JP" altLang="en-US" sz="2400" dirty="0" smtClean="0">
                    <a:latin typeface="ＭＳ Ｐゴシック" pitchFamily="50" charset="-128"/>
                    <a:ea typeface="ＭＳ Ｐゴシック" pitchFamily="50" charset="-128"/>
                  </a:rPr>
                  <a:t>チームのスコア（小さな順）</a:t>
                </a:r>
                <a:endParaRPr lang="en-US" altLang="ja-JP" sz="2400" dirty="0" smtClean="0">
                  <a:latin typeface="ＭＳ Ｐゴシック" pitchFamily="50" charset="-128"/>
                  <a:ea typeface="ＭＳ Ｐゴシック" pitchFamily="50" charset="-128"/>
                </a:endParaRPr>
              </a:p>
              <a:p>
                <a:endParaRPr lang="en-US" altLang="ja-JP" sz="2400" dirty="0" smtClean="0">
                  <a:latin typeface="ＭＳ Ｐゴシック" pitchFamily="50" charset="-128"/>
                  <a:ea typeface="ＭＳ Ｐゴシック" pitchFamily="50" charset="-128"/>
                </a:endParaRPr>
              </a:p>
              <a:p>
                <a:endParaRPr kumimoji="1" lang="en-US" altLang="ja-JP" sz="2400" dirty="0" smtClean="0">
                  <a:latin typeface="ＭＳ Ｐゴシック" pitchFamily="50" charset="-128"/>
                  <a:ea typeface="ＭＳ Ｐゴシック" pitchFamily="50" charset="-128"/>
                </a:endParaRPr>
              </a:p>
              <a:p>
                <a:pPr marL="109728" indent="0">
                  <a:buNone/>
                </a:pPr>
                <a:r>
                  <a:rPr kumimoji="1" lang="en-US" altLang="ja-JP" sz="2400" dirty="0" smtClean="0">
                    <a:ea typeface="ＭＳ Ｐゴシック" pitchFamily="50" charset="-128"/>
                  </a:rPr>
                  <a:t>                                                              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1" lang="en-US" altLang="ja-JP" sz="2400" i="1" smtClean="0">
                            <a:latin typeface="Cambria Math"/>
                            <a:ea typeface="ＭＳ Ｐゴシック" pitchFamily="50" charset="-128"/>
                          </a:rPr>
                        </m:ctrlPr>
                      </m:fPr>
                      <m:num>
                        <m:r>
                          <a:rPr kumimoji="1" lang="en-US" altLang="ja-JP" sz="2400" b="0" i="1" smtClean="0">
                            <a:latin typeface="Cambria Math"/>
                            <a:ea typeface="ＭＳ Ｐゴシック" pitchFamily="50" charset="-128"/>
                          </a:rPr>
                          <m:t>77+88</m:t>
                        </m:r>
                      </m:num>
                      <m:den>
                        <m:r>
                          <a:rPr kumimoji="1" lang="en-US" altLang="ja-JP" sz="2400" b="0" i="1" smtClean="0">
                            <a:latin typeface="Cambria Math"/>
                            <a:ea typeface="ＭＳ Ｐゴシック" pitchFamily="50" charset="-128"/>
                          </a:rPr>
                          <m:t>2</m:t>
                        </m:r>
                      </m:den>
                    </m:f>
                    <m:r>
                      <a:rPr kumimoji="1" lang="en-US" altLang="ja-JP" sz="2400" i="1" smtClean="0">
                        <a:latin typeface="Cambria Math"/>
                        <a:ea typeface="Cambria Math"/>
                      </a:rPr>
                      <m:t>=</m:t>
                    </m:r>
                  </m:oMath>
                </a14:m>
                <a:r>
                  <a:rPr kumimoji="1" lang="en-US" altLang="ja-JP" sz="2400" dirty="0" smtClean="0">
                    <a:latin typeface="ＭＳ Ｐゴシック" pitchFamily="50" charset="-128"/>
                    <a:ea typeface="ＭＳ Ｐゴシック" pitchFamily="50" charset="-128"/>
                  </a:rPr>
                  <a:t>82.5</a:t>
                </a:r>
                <a:endParaRPr kumimoji="1" lang="ja-JP" altLang="en-US" sz="2400" dirty="0">
                  <a:latin typeface="ＭＳ Ｐゴシック" pitchFamily="50" charset="-128"/>
                  <a:ea typeface="ＭＳ Ｐゴシック" pitchFamily="50" charset="-128"/>
                </a:endParaRPr>
              </a:p>
            </p:txBody>
          </p:sp>
        </mc:Choice>
        <mc:Fallback xmlns=""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7544" y="1340768"/>
                <a:ext cx="8229600" cy="5400600"/>
              </a:xfrm>
              <a:blipFill rotWithShape="1">
                <a:blip r:embed="rId2"/>
                <a:stretch>
                  <a:fillRect t="-903" b="-226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" name="表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0343593"/>
              </p:ext>
            </p:extLst>
          </p:nvPr>
        </p:nvGraphicFramePr>
        <p:xfrm>
          <a:off x="1331640" y="5373216"/>
          <a:ext cx="6096000" cy="37084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1016000"/>
                <a:gridCol w="1016000"/>
                <a:gridCol w="1016000"/>
                <a:gridCol w="1016000"/>
                <a:gridCol w="1016000"/>
                <a:gridCol w="1016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５９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７０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７７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８８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９５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２２９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円/楕円 5"/>
          <p:cNvSpPr/>
          <p:nvPr/>
        </p:nvSpPr>
        <p:spPr>
          <a:xfrm>
            <a:off x="3563888" y="5301208"/>
            <a:ext cx="1584176" cy="504056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cxnSp>
        <p:nvCxnSpPr>
          <p:cNvPr id="8" name="カギ線コネクタ 7"/>
          <p:cNvCxnSpPr>
            <a:endCxn id="6" idx="4"/>
          </p:cNvCxnSpPr>
          <p:nvPr/>
        </p:nvCxnSpPr>
        <p:spPr>
          <a:xfrm rot="10800000">
            <a:off x="4355976" y="5805264"/>
            <a:ext cx="360040" cy="144016"/>
          </a:xfrm>
          <a:prstGeom prst="bentConnector2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テキスト ボックス 8"/>
          <p:cNvSpPr txBox="1"/>
          <p:nvPr/>
        </p:nvSpPr>
        <p:spPr>
          <a:xfrm>
            <a:off x="4657700" y="5795392"/>
            <a:ext cx="20162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 smtClean="0">
                <a:latin typeface="ＭＳ Ｐゴシック" pitchFamily="50" charset="-128"/>
                <a:ea typeface="ＭＳ Ｐゴシック" pitchFamily="50" charset="-128"/>
              </a:rPr>
              <a:t>この平均が中央値</a:t>
            </a:r>
            <a:endParaRPr kumimoji="1" lang="ja-JP" altLang="en-US" sz="1400" b="1" dirty="0">
              <a:latin typeface="ＭＳ Ｐゴシック" pitchFamily="50" charset="-128"/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5411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3204" y="476672"/>
            <a:ext cx="8229600" cy="1066800"/>
          </a:xfrm>
        </p:spPr>
        <p:txBody>
          <a:bodyPr>
            <a:normAutofit/>
          </a:bodyPr>
          <a:lstStyle/>
          <a:p>
            <a:r>
              <a:rPr kumimoji="1" lang="ja-JP" altLang="en-US" sz="3200" dirty="0" smtClean="0"/>
              <a:t>スコアに注目してみよう</a:t>
            </a:r>
            <a:endParaRPr kumimoji="1" lang="ja-JP" altLang="en-US" sz="3200" dirty="0"/>
          </a:p>
        </p:txBody>
      </p:sp>
      <p:sp>
        <p:nvSpPr>
          <p:cNvPr id="15" name="コンテンツ プレースホルダー 14"/>
          <p:cNvSpPr>
            <a:spLocks noGrp="1"/>
          </p:cNvSpPr>
          <p:nvPr>
            <p:ph idx="1"/>
          </p:nvPr>
        </p:nvSpPr>
        <p:spPr>
          <a:xfrm>
            <a:off x="539552" y="4898775"/>
            <a:ext cx="8229600" cy="1698577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kumimoji="1" lang="en-US" altLang="ja-JP" sz="2400" dirty="0" smtClean="0">
                <a:latin typeface="ＭＳ Ｐゴシック" pitchFamily="50" charset="-128"/>
                <a:ea typeface="ＭＳ Ｐゴシック" pitchFamily="50" charset="-128"/>
              </a:rPr>
              <a:t>A</a:t>
            </a:r>
            <a:r>
              <a:rPr kumimoji="1" lang="ja-JP" altLang="en-US" sz="2400" dirty="0" smtClean="0">
                <a:latin typeface="ＭＳ Ｐゴシック" pitchFamily="50" charset="-128"/>
                <a:ea typeface="ＭＳ Ｐゴシック" pitchFamily="50" charset="-128"/>
              </a:rPr>
              <a:t>チームと</a:t>
            </a:r>
            <a:r>
              <a:rPr kumimoji="1" lang="en-US" altLang="ja-JP" sz="2400" dirty="0" smtClean="0">
                <a:latin typeface="ＭＳ Ｐゴシック" pitchFamily="50" charset="-128"/>
                <a:ea typeface="ＭＳ Ｐゴシック" pitchFamily="50" charset="-128"/>
              </a:rPr>
              <a:t>B</a:t>
            </a:r>
            <a:r>
              <a:rPr kumimoji="1" lang="ja-JP" altLang="en-US" sz="2400" dirty="0" smtClean="0">
                <a:latin typeface="ＭＳ Ｐゴシック" pitchFamily="50" charset="-128"/>
                <a:ea typeface="ＭＳ Ｐゴシック" pitchFamily="50" charset="-128"/>
              </a:rPr>
              <a:t>チームのスコアの平均はいずれも８７</a:t>
            </a:r>
            <a:endParaRPr kumimoji="1" lang="en-US" altLang="ja-JP" sz="2400" dirty="0" smtClean="0">
              <a:latin typeface="ＭＳ Ｐゴシック" pitchFamily="50" charset="-128"/>
              <a:ea typeface="ＭＳ Ｐゴシック" pitchFamily="50" charset="-128"/>
            </a:endParaRPr>
          </a:p>
          <a:p>
            <a:pPr marL="109728" indent="0">
              <a:buNone/>
            </a:pPr>
            <a:endParaRPr lang="en-US" altLang="ja-JP" sz="2400" dirty="0">
              <a:latin typeface="ＭＳ Ｐゴシック" pitchFamily="50" charset="-128"/>
              <a:ea typeface="ＭＳ Ｐゴシック" pitchFamily="50" charset="-128"/>
            </a:endParaRPr>
          </a:p>
          <a:p>
            <a:pPr marL="109728" indent="0">
              <a:buNone/>
            </a:pPr>
            <a:r>
              <a:rPr kumimoji="1" lang="ja-JP" altLang="en-US" sz="2400" dirty="0" smtClean="0">
                <a:latin typeface="ＭＳ Ｐゴシック" pitchFamily="50" charset="-128"/>
                <a:ea typeface="ＭＳ Ｐゴシック" pitchFamily="50" charset="-128"/>
              </a:rPr>
              <a:t>しかし、</a:t>
            </a:r>
            <a:r>
              <a:rPr kumimoji="1" lang="en-US" altLang="ja-JP" sz="2400" dirty="0" smtClean="0">
                <a:solidFill>
                  <a:srgbClr val="0070C0"/>
                </a:solidFill>
                <a:latin typeface="ＭＳ Ｐゴシック" pitchFamily="50" charset="-128"/>
                <a:ea typeface="ＭＳ Ｐゴシック" pitchFamily="50" charset="-128"/>
              </a:rPr>
              <a:t>A</a:t>
            </a:r>
            <a:r>
              <a:rPr kumimoji="1" lang="ja-JP" altLang="en-US" sz="2400" dirty="0" smtClean="0">
                <a:solidFill>
                  <a:srgbClr val="0070C0"/>
                </a:solidFill>
                <a:latin typeface="ＭＳ Ｐゴシック" pitchFamily="50" charset="-128"/>
                <a:ea typeface="ＭＳ Ｐゴシック" pitchFamily="50" charset="-128"/>
              </a:rPr>
              <a:t>チームは低いスコアから高いスコアまで散らばっていて、</a:t>
            </a:r>
            <a:r>
              <a:rPr kumimoji="1" lang="en-US" altLang="ja-JP" sz="2400" dirty="0" smtClean="0">
                <a:solidFill>
                  <a:srgbClr val="0070C0"/>
                </a:solidFill>
                <a:latin typeface="ＭＳ Ｐゴシック" pitchFamily="50" charset="-128"/>
                <a:ea typeface="ＭＳ Ｐゴシック" pitchFamily="50" charset="-128"/>
              </a:rPr>
              <a:t>B</a:t>
            </a:r>
            <a:r>
              <a:rPr kumimoji="1" lang="ja-JP" altLang="en-US" sz="2400" dirty="0" smtClean="0">
                <a:solidFill>
                  <a:srgbClr val="0070C0"/>
                </a:solidFill>
                <a:latin typeface="ＭＳ Ｐゴシック" pitchFamily="50" charset="-128"/>
                <a:ea typeface="ＭＳ Ｐゴシック" pitchFamily="50" charset="-128"/>
              </a:rPr>
              <a:t>チームはみんな似たようなスコアである</a:t>
            </a:r>
            <a:endParaRPr kumimoji="1" lang="ja-JP" altLang="en-US" sz="2400" dirty="0">
              <a:solidFill>
                <a:srgbClr val="0070C0"/>
              </a:solidFill>
              <a:latin typeface="ＭＳ Ｐゴシック" pitchFamily="50" charset="-128"/>
              <a:ea typeface="ＭＳ Ｐゴシック" pitchFamily="50" charset="-128"/>
            </a:endParaRPr>
          </a:p>
        </p:txBody>
      </p:sp>
      <p:grpSp>
        <p:nvGrpSpPr>
          <p:cNvPr id="2054" name="グループ化 2053"/>
          <p:cNvGrpSpPr/>
          <p:nvPr/>
        </p:nvGrpSpPr>
        <p:grpSpPr>
          <a:xfrm>
            <a:off x="683568" y="1705728"/>
            <a:ext cx="6912768" cy="3193047"/>
            <a:chOff x="683568" y="2099493"/>
            <a:chExt cx="6912768" cy="3193047"/>
          </a:xfrm>
        </p:grpSpPr>
        <p:grpSp>
          <p:nvGrpSpPr>
            <p:cNvPr id="16" name="グループ化 15"/>
            <p:cNvGrpSpPr/>
            <p:nvPr/>
          </p:nvGrpSpPr>
          <p:grpSpPr>
            <a:xfrm>
              <a:off x="1619672" y="3032956"/>
              <a:ext cx="5976664" cy="216024"/>
              <a:chOff x="1619672" y="3032956"/>
              <a:chExt cx="5976664" cy="216024"/>
            </a:xfrm>
          </p:grpSpPr>
          <p:cxnSp>
            <p:nvCxnSpPr>
              <p:cNvPr id="10" name="直線矢印コネクタ 9"/>
              <p:cNvCxnSpPr/>
              <p:nvPr/>
            </p:nvCxnSpPr>
            <p:spPr>
              <a:xfrm>
                <a:off x="1619672" y="3140968"/>
                <a:ext cx="5976664" cy="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直線コネクタ 11"/>
              <p:cNvCxnSpPr/>
              <p:nvPr/>
            </p:nvCxnSpPr>
            <p:spPr>
              <a:xfrm>
                <a:off x="1619672" y="3032956"/>
                <a:ext cx="0" cy="21602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直線コネクタ 13"/>
              <p:cNvCxnSpPr/>
              <p:nvPr/>
            </p:nvCxnSpPr>
            <p:spPr>
              <a:xfrm>
                <a:off x="3707904" y="3032956"/>
                <a:ext cx="0" cy="21602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直線コネクタ 16"/>
              <p:cNvCxnSpPr/>
              <p:nvPr/>
            </p:nvCxnSpPr>
            <p:spPr>
              <a:xfrm>
                <a:off x="5796136" y="3032956"/>
                <a:ext cx="0" cy="21602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6" name="直線コネクタ 25"/>
            <p:cNvCxnSpPr/>
            <p:nvPr/>
          </p:nvCxnSpPr>
          <p:spPr>
            <a:xfrm>
              <a:off x="5292080" y="2708920"/>
              <a:ext cx="0" cy="2448272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テキスト ボックス 26"/>
            <p:cNvSpPr txBox="1"/>
            <p:nvPr/>
          </p:nvSpPr>
          <p:spPr>
            <a:xfrm>
              <a:off x="1457654" y="3259723"/>
              <a:ext cx="32403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600" dirty="0" smtClean="0">
                  <a:latin typeface="ＭＳ Ｐゴシック" pitchFamily="50" charset="-128"/>
                  <a:ea typeface="ＭＳ Ｐゴシック" pitchFamily="50" charset="-128"/>
                </a:rPr>
                <a:t>０</a:t>
              </a:r>
              <a:endParaRPr kumimoji="1" lang="ja-JP" altLang="en-US" sz="1600" dirty="0">
                <a:latin typeface="ＭＳ Ｐゴシック" pitchFamily="50" charset="-128"/>
                <a:ea typeface="ＭＳ Ｐゴシック" pitchFamily="50" charset="-128"/>
              </a:endParaRPr>
            </a:p>
          </p:txBody>
        </p:sp>
        <p:sp>
          <p:nvSpPr>
            <p:cNvPr id="29" name="テキスト ボックス 28"/>
            <p:cNvSpPr txBox="1"/>
            <p:nvPr/>
          </p:nvSpPr>
          <p:spPr>
            <a:xfrm>
              <a:off x="3491880" y="3259723"/>
              <a:ext cx="50405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600" dirty="0" smtClean="0">
                  <a:latin typeface="ＭＳ Ｐゴシック" pitchFamily="50" charset="-128"/>
                  <a:ea typeface="ＭＳ Ｐゴシック" pitchFamily="50" charset="-128"/>
                </a:rPr>
                <a:t>５０</a:t>
              </a:r>
              <a:endParaRPr kumimoji="1" lang="ja-JP" altLang="en-US" sz="1600" dirty="0">
                <a:latin typeface="ＭＳ Ｐゴシック" pitchFamily="50" charset="-128"/>
                <a:ea typeface="ＭＳ Ｐゴシック" pitchFamily="50" charset="-128"/>
              </a:endParaRPr>
            </a:p>
          </p:txBody>
        </p:sp>
        <p:sp>
          <p:nvSpPr>
            <p:cNvPr id="30" name="テキスト ボックス 29"/>
            <p:cNvSpPr txBox="1"/>
            <p:nvPr/>
          </p:nvSpPr>
          <p:spPr>
            <a:xfrm>
              <a:off x="5508104" y="3259723"/>
              <a:ext cx="93610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600" dirty="0" smtClean="0">
                  <a:latin typeface="ＭＳ Ｐゴシック" pitchFamily="50" charset="-128"/>
                  <a:ea typeface="ＭＳ Ｐゴシック" pitchFamily="50" charset="-128"/>
                </a:rPr>
                <a:t>１００</a:t>
              </a:r>
              <a:endParaRPr kumimoji="1" lang="ja-JP" altLang="en-US" sz="1600" dirty="0">
                <a:latin typeface="ＭＳ Ｐゴシック" pitchFamily="50" charset="-128"/>
                <a:ea typeface="ＭＳ Ｐゴシック" pitchFamily="50" charset="-128"/>
              </a:endParaRPr>
            </a:p>
          </p:txBody>
        </p:sp>
        <p:grpSp>
          <p:nvGrpSpPr>
            <p:cNvPr id="2049" name="グループ化 2048"/>
            <p:cNvGrpSpPr/>
            <p:nvPr/>
          </p:nvGrpSpPr>
          <p:grpSpPr>
            <a:xfrm>
              <a:off x="1457654" y="4702449"/>
              <a:ext cx="6138682" cy="590091"/>
              <a:chOff x="1457654" y="4576681"/>
              <a:chExt cx="6138682" cy="590091"/>
            </a:xfrm>
          </p:grpSpPr>
          <p:grpSp>
            <p:nvGrpSpPr>
              <p:cNvPr id="19" name="グループ化 18"/>
              <p:cNvGrpSpPr/>
              <p:nvPr/>
            </p:nvGrpSpPr>
            <p:grpSpPr>
              <a:xfrm>
                <a:off x="1619672" y="4576681"/>
                <a:ext cx="5976664" cy="216024"/>
                <a:chOff x="1619672" y="3032956"/>
                <a:chExt cx="5976664" cy="216024"/>
              </a:xfrm>
            </p:grpSpPr>
            <p:cxnSp>
              <p:nvCxnSpPr>
                <p:cNvPr id="20" name="直線矢印コネクタ 19"/>
                <p:cNvCxnSpPr/>
                <p:nvPr/>
              </p:nvCxnSpPr>
              <p:spPr>
                <a:xfrm>
                  <a:off x="1619672" y="3140968"/>
                  <a:ext cx="5976664" cy="0"/>
                </a:xfrm>
                <a:prstGeom prst="straightConnector1">
                  <a:avLst/>
                </a:prstGeom>
                <a:ln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直線コネクタ 20"/>
                <p:cNvCxnSpPr/>
                <p:nvPr/>
              </p:nvCxnSpPr>
              <p:spPr>
                <a:xfrm>
                  <a:off x="1619672" y="3032956"/>
                  <a:ext cx="0" cy="21602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直線コネクタ 21"/>
                <p:cNvCxnSpPr/>
                <p:nvPr/>
              </p:nvCxnSpPr>
              <p:spPr>
                <a:xfrm>
                  <a:off x="3707904" y="3032956"/>
                  <a:ext cx="0" cy="21602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直線コネクタ 22"/>
                <p:cNvCxnSpPr/>
                <p:nvPr/>
              </p:nvCxnSpPr>
              <p:spPr>
                <a:xfrm>
                  <a:off x="5796136" y="3032956"/>
                  <a:ext cx="0" cy="216024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1" name="テキスト ボックス 30"/>
              <p:cNvSpPr txBox="1"/>
              <p:nvPr/>
            </p:nvSpPr>
            <p:spPr>
              <a:xfrm>
                <a:off x="1457654" y="4828218"/>
                <a:ext cx="32403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 smtClean="0">
                    <a:latin typeface="ＭＳ Ｐゴシック" pitchFamily="50" charset="-128"/>
                    <a:ea typeface="ＭＳ Ｐゴシック" pitchFamily="50" charset="-128"/>
                  </a:rPr>
                  <a:t>０</a:t>
                </a:r>
                <a:endParaRPr kumimoji="1" lang="ja-JP" altLang="en-US" sz="1600" dirty="0">
                  <a:latin typeface="ＭＳ Ｐゴシック" pitchFamily="50" charset="-128"/>
                  <a:ea typeface="ＭＳ Ｐゴシック" pitchFamily="50" charset="-128"/>
                </a:endParaRPr>
              </a:p>
            </p:txBody>
          </p:sp>
          <p:sp>
            <p:nvSpPr>
              <p:cNvPr id="32" name="テキスト ボックス 31"/>
              <p:cNvSpPr txBox="1"/>
              <p:nvPr/>
            </p:nvSpPr>
            <p:spPr>
              <a:xfrm>
                <a:off x="3491880" y="4810743"/>
                <a:ext cx="50405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 smtClean="0">
                    <a:latin typeface="ＭＳ Ｐゴシック" pitchFamily="50" charset="-128"/>
                    <a:ea typeface="ＭＳ Ｐゴシック" pitchFamily="50" charset="-128"/>
                  </a:rPr>
                  <a:t>５０</a:t>
                </a:r>
                <a:endParaRPr kumimoji="1" lang="ja-JP" altLang="en-US" sz="1600" dirty="0">
                  <a:latin typeface="ＭＳ Ｐゴシック" pitchFamily="50" charset="-128"/>
                  <a:ea typeface="ＭＳ Ｐゴシック" pitchFamily="50" charset="-128"/>
                </a:endParaRPr>
              </a:p>
            </p:txBody>
          </p:sp>
          <p:sp>
            <p:nvSpPr>
              <p:cNvPr id="33" name="テキスト ボックス 32"/>
              <p:cNvSpPr txBox="1"/>
              <p:nvPr/>
            </p:nvSpPr>
            <p:spPr>
              <a:xfrm>
                <a:off x="5508104" y="4793602"/>
                <a:ext cx="75608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>
                    <a:latin typeface="ＭＳ Ｐゴシック" pitchFamily="50" charset="-128"/>
                    <a:ea typeface="ＭＳ Ｐゴシック" pitchFamily="50" charset="-128"/>
                  </a:rPr>
                  <a:t>１０</a:t>
                </a:r>
                <a:r>
                  <a:rPr lang="ja-JP" altLang="en-US" sz="1600" dirty="0" smtClean="0">
                    <a:latin typeface="ＭＳ Ｐゴシック" pitchFamily="50" charset="-128"/>
                    <a:ea typeface="ＭＳ Ｐゴシック" pitchFamily="50" charset="-128"/>
                  </a:rPr>
                  <a:t>０</a:t>
                </a:r>
                <a:endParaRPr kumimoji="1" lang="ja-JP" altLang="en-US" sz="1600" dirty="0">
                  <a:latin typeface="ＭＳ Ｐゴシック" pitchFamily="50" charset="-128"/>
                  <a:ea typeface="ＭＳ Ｐゴシック" pitchFamily="50" charset="-128"/>
                </a:endParaRPr>
              </a:p>
            </p:txBody>
          </p:sp>
        </p:grpSp>
        <p:sp>
          <p:nvSpPr>
            <p:cNvPr id="28" name="テキスト ボックス 27"/>
            <p:cNvSpPr txBox="1"/>
            <p:nvPr/>
          </p:nvSpPr>
          <p:spPr>
            <a:xfrm>
              <a:off x="4996871" y="2370366"/>
              <a:ext cx="64807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600" dirty="0" smtClean="0">
                  <a:latin typeface="ＭＳ Ｐゴシック" pitchFamily="50" charset="-128"/>
                  <a:ea typeface="ＭＳ Ｐゴシック" pitchFamily="50" charset="-128"/>
                </a:rPr>
                <a:t>平均</a:t>
              </a:r>
              <a:endParaRPr kumimoji="1" lang="ja-JP" altLang="en-US" sz="1600" dirty="0">
                <a:latin typeface="ＭＳ Ｐゴシック" pitchFamily="50" charset="-128"/>
                <a:ea typeface="ＭＳ Ｐゴシック" pitchFamily="50" charset="-128"/>
              </a:endParaRPr>
            </a:p>
          </p:txBody>
        </p:sp>
        <p:sp>
          <p:nvSpPr>
            <p:cNvPr id="2052" name="円/楕円 2051"/>
            <p:cNvSpPr/>
            <p:nvPr/>
          </p:nvSpPr>
          <p:spPr>
            <a:xfrm>
              <a:off x="3059832" y="3098649"/>
              <a:ext cx="72008" cy="84638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39" name="円/楕円 38"/>
            <p:cNvSpPr/>
            <p:nvPr/>
          </p:nvSpPr>
          <p:spPr>
            <a:xfrm>
              <a:off x="4427984" y="3098649"/>
              <a:ext cx="72008" cy="84638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40" name="円/楕円 39"/>
            <p:cNvSpPr/>
            <p:nvPr/>
          </p:nvSpPr>
          <p:spPr>
            <a:xfrm>
              <a:off x="5220072" y="3104174"/>
              <a:ext cx="72008" cy="84638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41" name="円/楕円 40"/>
            <p:cNvSpPr/>
            <p:nvPr/>
          </p:nvSpPr>
          <p:spPr>
            <a:xfrm>
              <a:off x="5422386" y="3103694"/>
              <a:ext cx="72008" cy="84638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42" name="円/楕円 41"/>
            <p:cNvSpPr/>
            <p:nvPr/>
          </p:nvSpPr>
          <p:spPr>
            <a:xfrm>
              <a:off x="6264188" y="3098649"/>
              <a:ext cx="72008" cy="84638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43" name="円/楕円 42"/>
            <p:cNvSpPr/>
            <p:nvPr/>
          </p:nvSpPr>
          <p:spPr>
            <a:xfrm>
              <a:off x="6876256" y="3094902"/>
              <a:ext cx="72008" cy="84638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44" name="円/楕円 43"/>
            <p:cNvSpPr/>
            <p:nvPr/>
          </p:nvSpPr>
          <p:spPr>
            <a:xfrm>
              <a:off x="4355976" y="4768142"/>
              <a:ext cx="72008" cy="84638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45" name="円/楕円 44"/>
            <p:cNvSpPr/>
            <p:nvPr/>
          </p:nvSpPr>
          <p:spPr>
            <a:xfrm>
              <a:off x="5182825" y="4768142"/>
              <a:ext cx="72008" cy="84638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46" name="円/楕円 45"/>
            <p:cNvSpPr/>
            <p:nvPr/>
          </p:nvSpPr>
          <p:spPr>
            <a:xfrm>
              <a:off x="5074813" y="4768142"/>
              <a:ext cx="72008" cy="84638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47" name="円/楕円 46"/>
            <p:cNvSpPr/>
            <p:nvPr/>
          </p:nvSpPr>
          <p:spPr>
            <a:xfrm>
              <a:off x="5310428" y="4768142"/>
              <a:ext cx="72008" cy="84638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48" name="円/楕円 47"/>
            <p:cNvSpPr/>
            <p:nvPr/>
          </p:nvSpPr>
          <p:spPr>
            <a:xfrm>
              <a:off x="5422386" y="4768142"/>
              <a:ext cx="72008" cy="84638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49" name="円/楕円 48"/>
            <p:cNvSpPr/>
            <p:nvPr/>
          </p:nvSpPr>
          <p:spPr>
            <a:xfrm>
              <a:off x="5886146" y="4768142"/>
              <a:ext cx="72008" cy="84638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2053" name="テキスト ボックス 2052"/>
            <p:cNvSpPr txBox="1"/>
            <p:nvPr/>
          </p:nvSpPr>
          <p:spPr>
            <a:xfrm>
              <a:off x="683568" y="2099493"/>
              <a:ext cx="1368152" cy="3693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altLang="ja-JP" dirty="0">
                  <a:latin typeface="ＭＳ Ｐゴシック" pitchFamily="50" charset="-128"/>
                  <a:ea typeface="ＭＳ Ｐゴシック" pitchFamily="50" charset="-128"/>
                </a:rPr>
                <a:t>A</a:t>
              </a:r>
              <a:r>
                <a:rPr kumimoji="1" lang="ja-JP" altLang="en-US" dirty="0" smtClean="0">
                  <a:latin typeface="ＭＳ Ｐゴシック" pitchFamily="50" charset="-128"/>
                  <a:ea typeface="ＭＳ Ｐゴシック" pitchFamily="50" charset="-128"/>
                </a:rPr>
                <a:t>チーム</a:t>
              </a:r>
              <a:endParaRPr kumimoji="1" lang="ja-JP" altLang="en-US" dirty="0">
                <a:latin typeface="ＭＳ Ｐゴシック" pitchFamily="50" charset="-128"/>
                <a:ea typeface="ＭＳ Ｐゴシック" pitchFamily="50" charset="-128"/>
              </a:endParaRPr>
            </a:p>
          </p:txBody>
        </p:sp>
        <p:sp>
          <p:nvSpPr>
            <p:cNvPr id="51" name="テキスト ボックス 50"/>
            <p:cNvSpPr txBox="1"/>
            <p:nvPr/>
          </p:nvSpPr>
          <p:spPr>
            <a:xfrm>
              <a:off x="683568" y="3861048"/>
              <a:ext cx="1368152" cy="3693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altLang="ja-JP" dirty="0">
                  <a:latin typeface="ＭＳ Ｐゴシック" pitchFamily="50" charset="-128"/>
                  <a:ea typeface="ＭＳ Ｐゴシック" pitchFamily="50" charset="-128"/>
                </a:rPr>
                <a:t>B</a:t>
              </a:r>
              <a:r>
                <a:rPr kumimoji="1" lang="ja-JP" altLang="en-US" dirty="0" smtClean="0">
                  <a:latin typeface="ＭＳ Ｐゴシック" pitchFamily="50" charset="-128"/>
                  <a:ea typeface="ＭＳ Ｐゴシック" pitchFamily="50" charset="-128"/>
                </a:rPr>
                <a:t>チーム</a:t>
              </a:r>
              <a:endParaRPr kumimoji="1" lang="ja-JP" altLang="en-US" dirty="0">
                <a:latin typeface="ＭＳ Ｐゴシック" pitchFamily="50" charset="-128"/>
                <a:ea typeface="ＭＳ Ｐゴシック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50377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066800"/>
          </a:xfrm>
        </p:spPr>
        <p:txBody>
          <a:bodyPr>
            <a:normAutofit/>
          </a:bodyPr>
          <a:lstStyle/>
          <a:p>
            <a:r>
              <a:rPr kumimoji="1" lang="ja-JP" altLang="en-US" sz="3200" dirty="0" smtClean="0"/>
              <a:t>標準偏差</a:t>
            </a:r>
            <a:endParaRPr kumimoji="1" lang="ja-JP" altLang="en-US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>
              <a:xfrm>
                <a:off x="467544" y="1628800"/>
                <a:ext cx="8229600" cy="4325112"/>
              </a:xfrm>
            </p:spPr>
            <p:txBody>
              <a:bodyPr>
                <a:normAutofit/>
              </a:bodyPr>
              <a:lstStyle/>
              <a:p>
                <a:r>
                  <a:rPr kumimoji="1" lang="ja-JP" altLang="en-US" sz="2400" dirty="0" smtClean="0">
                    <a:latin typeface="ＭＳ Ｐゴシック" pitchFamily="50" charset="-128"/>
                    <a:ea typeface="ＭＳ Ｐゴシック" pitchFamily="50" charset="-128"/>
                  </a:rPr>
                  <a:t>こういった「散らばりの程度」を表すのに</a:t>
                </a:r>
                <a:r>
                  <a:rPr lang="ja-JP" altLang="en-US" sz="2400" dirty="0" smtClean="0">
                    <a:latin typeface="ＭＳ Ｐゴシック" pitchFamily="50" charset="-128"/>
                    <a:ea typeface="ＭＳ Ｐゴシック" pitchFamily="50" charset="-128"/>
                  </a:rPr>
                  <a:t>使われるのが</a:t>
                </a:r>
                <a:r>
                  <a:rPr lang="en-US" altLang="ja-JP" sz="2400" dirty="0" smtClean="0">
                    <a:latin typeface="ＭＳ Ｐゴシック" pitchFamily="50" charset="-128"/>
                    <a:ea typeface="ＭＳ Ｐゴシック" pitchFamily="50" charset="-128"/>
                  </a:rPr>
                  <a:t>『</a:t>
                </a:r>
                <a:r>
                  <a:rPr lang="ja-JP" altLang="en-US" sz="2400" dirty="0" smtClean="0">
                    <a:solidFill>
                      <a:srgbClr val="C00000"/>
                    </a:solidFill>
                    <a:latin typeface="ＭＳ Ｐゴシック" pitchFamily="50" charset="-128"/>
                    <a:ea typeface="ＭＳ Ｐゴシック" pitchFamily="50" charset="-128"/>
                  </a:rPr>
                  <a:t>標準偏差</a:t>
                </a:r>
                <a:r>
                  <a:rPr lang="en-US" altLang="ja-JP" sz="2400" dirty="0" smtClean="0">
                    <a:latin typeface="ＭＳ Ｐゴシック" pitchFamily="50" charset="-128"/>
                    <a:ea typeface="ＭＳ Ｐゴシック" pitchFamily="50" charset="-128"/>
                  </a:rPr>
                  <a:t>』</a:t>
                </a:r>
                <a:r>
                  <a:rPr lang="ja-JP" altLang="en-US" sz="2400" dirty="0" smtClean="0">
                    <a:latin typeface="ＭＳ Ｐゴシック" pitchFamily="50" charset="-128"/>
                    <a:ea typeface="ＭＳ Ｐゴシック" pitchFamily="50" charset="-128"/>
                  </a:rPr>
                  <a:t>である</a:t>
                </a:r>
                <a:endParaRPr lang="en-US" altLang="ja-JP" sz="2400" dirty="0" smtClean="0">
                  <a:latin typeface="ＭＳ Ｐゴシック" pitchFamily="50" charset="-128"/>
                  <a:ea typeface="ＭＳ Ｐゴシック" pitchFamily="50" charset="-128"/>
                </a:endParaRPr>
              </a:p>
              <a:p>
                <a:endParaRPr kumimoji="1" lang="en-US" altLang="ja-JP" sz="2400" dirty="0">
                  <a:latin typeface="ＭＳ Ｐゴシック" pitchFamily="50" charset="-128"/>
                  <a:ea typeface="ＭＳ Ｐゴシック" pitchFamily="50" charset="-128"/>
                </a:endParaRPr>
              </a:p>
              <a:p>
                <a:r>
                  <a:rPr lang="ja-JP" altLang="en-US" sz="2400" dirty="0" smtClean="0">
                    <a:latin typeface="ＭＳ Ｐゴシック" pitchFamily="50" charset="-128"/>
                    <a:ea typeface="ＭＳ Ｐゴシック" pitchFamily="50" charset="-128"/>
                  </a:rPr>
                  <a:t>標準偏差は最小値が０であり、データの</a:t>
                </a:r>
                <a:r>
                  <a:rPr lang="ja-JP" altLang="en-US" sz="2400" dirty="0">
                    <a:latin typeface="ＭＳ Ｐゴシック" pitchFamily="50" charset="-128"/>
                    <a:ea typeface="ＭＳ Ｐゴシック" pitchFamily="50" charset="-128"/>
                  </a:rPr>
                  <a:t>「散らばりの程度</a:t>
                </a:r>
                <a:r>
                  <a:rPr lang="ja-JP" altLang="en-US" sz="2400" dirty="0" smtClean="0">
                    <a:latin typeface="ＭＳ Ｐゴシック" pitchFamily="50" charset="-128"/>
                    <a:ea typeface="ＭＳ Ｐゴシック" pitchFamily="50" charset="-128"/>
                  </a:rPr>
                  <a:t>」が大きいほど大きな値になる</a:t>
                </a:r>
                <a:endParaRPr lang="en-US" altLang="ja-JP" sz="2400" dirty="0" smtClean="0">
                  <a:latin typeface="ＭＳ Ｐゴシック" pitchFamily="50" charset="-128"/>
                  <a:ea typeface="ＭＳ Ｐゴシック" pitchFamily="50" charset="-128"/>
                </a:endParaRPr>
              </a:p>
              <a:p>
                <a:endParaRPr lang="en-US" altLang="ja-JP" sz="2400" dirty="0" smtClean="0">
                  <a:latin typeface="ＭＳ Ｐゴシック" pitchFamily="50" charset="-128"/>
                  <a:ea typeface="ＭＳ Ｐゴシック" pitchFamily="50" charset="-128"/>
                </a:endParaRPr>
              </a:p>
              <a:p>
                <a:endParaRPr kumimoji="1" lang="en-US" altLang="ja-JP" sz="2400" dirty="0">
                  <a:latin typeface="ＭＳ Ｐゴシック" pitchFamily="50" charset="-128"/>
                  <a:ea typeface="ＭＳ Ｐゴシック" pitchFamily="50" charset="-128"/>
                </a:endParaRPr>
              </a:p>
              <a:p>
                <a:r>
                  <a:rPr kumimoji="1" lang="ja-JP" altLang="en-US" sz="2400" dirty="0" smtClean="0">
                    <a:latin typeface="+mj-ea"/>
                    <a:ea typeface="+mj-ea"/>
                  </a:rPr>
                  <a:t>標準偏差</a:t>
                </a:r>
                <a14:m>
                  <m:oMath xmlns:m="http://schemas.openxmlformats.org/officeDocument/2006/math">
                    <m:r>
                      <a:rPr kumimoji="1" lang="en-US" altLang="ja-JP" sz="2400" i="1" smtClean="0">
                        <a:latin typeface="Cambria Math"/>
                        <a:ea typeface="+mj-ea"/>
                      </a:rPr>
                      <m:t>=</m:t>
                    </m:r>
                    <m:rad>
                      <m:radPr>
                        <m:degHide m:val="on"/>
                        <m:ctrlPr>
                          <a:rPr kumimoji="1" lang="en-US" altLang="ja-JP" sz="2400" i="1" smtClean="0">
                            <a:latin typeface="Cambria Math"/>
                            <a:ea typeface="+mj-ea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kumimoji="1" lang="en-US" altLang="ja-JP" sz="2400" i="1" smtClean="0">
                                <a:latin typeface="Cambria Math"/>
                                <a:ea typeface="+mj-ea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kumimoji="1" lang="en-US" altLang="ja-JP" sz="2400" i="1" smtClean="0">
                                    <a:latin typeface="Cambria Math"/>
                                    <a:ea typeface="+mj-ea"/>
                                  </a:rPr>
                                </m:ctrlPr>
                              </m:sSupPr>
                              <m:e>
                                <m:r>
                                  <a:rPr kumimoji="1" lang="en-US" altLang="ja-JP" sz="2400" b="0" i="1" smtClean="0">
                                    <a:latin typeface="Cambria Math"/>
                                    <a:ea typeface="+mj-ea"/>
                                  </a:rPr>
                                  <m:t>(</m:t>
                                </m:r>
                                <m:r>
                                  <a:rPr lang="ja-JP" altLang="en-US" sz="2400" i="1">
                                    <a:latin typeface="Cambria Math"/>
                                    <a:ea typeface="+mj-ea"/>
                                  </a:rPr>
                                  <m:t>個々の</m:t>
                                </m:r>
                                <m:r>
                                  <a:rPr lang="ja-JP" altLang="en-US" sz="2400" i="1" smtClean="0">
                                    <a:latin typeface="Cambria Math"/>
                                    <a:ea typeface="+mj-ea"/>
                                  </a:rPr>
                                  <m:t>データ</m:t>
                                </m:r>
                                <m:r>
                                  <a:rPr lang="ja-JP" altLang="en-US" sz="2400" b="0" i="1" smtClean="0">
                                    <a:latin typeface="Cambria Math"/>
                                    <a:ea typeface="+mj-ea"/>
                                  </a:rPr>
                                  <m:t>−</m:t>
                                </m:r>
                                <m:r>
                                  <a:rPr lang="ja-JP" altLang="en-US" sz="2400" i="1">
                                    <a:latin typeface="Cambria Math"/>
                                    <a:ea typeface="+mj-ea"/>
                                  </a:rPr>
                                  <m:t>平均</m:t>
                                </m:r>
                                <m:r>
                                  <a:rPr kumimoji="1" lang="en-US" altLang="ja-JP" sz="2400" b="0" i="1" smtClean="0">
                                    <a:latin typeface="Cambria Math"/>
                                    <a:ea typeface="+mj-ea"/>
                                  </a:rPr>
                                  <m:t>)</m:t>
                                </m:r>
                              </m:e>
                              <m:sup>
                                <m:r>
                                  <a:rPr kumimoji="1" lang="en-US" altLang="ja-JP" sz="2400" b="0" i="1" smtClean="0">
                                    <a:latin typeface="Cambria Math"/>
                                    <a:ea typeface="+mj-ea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kumimoji="1" lang="ja-JP" altLang="en-US" sz="2400" b="0" i="1" smtClean="0">
                                <a:latin typeface="Cambria Math"/>
                                <a:ea typeface="+mj-ea"/>
                              </a:rPr>
                              <m:t>を</m:t>
                            </m:r>
                            <m:r>
                              <a:rPr lang="ja-JP" altLang="en-US" sz="2400" i="1">
                                <a:latin typeface="Cambria Math"/>
                                <a:ea typeface="+mj-ea"/>
                              </a:rPr>
                              <m:t>足したもの</m:t>
                            </m:r>
                          </m:num>
                          <m:den>
                            <m:r>
                              <a:rPr lang="ja-JP" altLang="en-US" sz="2400" i="1">
                                <a:latin typeface="Cambria Math"/>
                                <a:ea typeface="+mj-ea"/>
                              </a:rPr>
                              <m:t>データの個数</m:t>
                            </m:r>
                          </m:den>
                        </m:f>
                      </m:e>
                    </m:rad>
                  </m:oMath>
                </a14:m>
                <a:endParaRPr kumimoji="1" lang="ja-JP" altLang="en-US" sz="2400" dirty="0">
                  <a:latin typeface="+mj-ea"/>
                  <a:ea typeface="+mj-ea"/>
                </a:endParaRPr>
              </a:p>
            </p:txBody>
          </p:sp>
        </mc:Choice>
        <mc:Fallback xmlns=""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7544" y="1628800"/>
                <a:ext cx="8229600" cy="4325112"/>
              </a:xfrm>
              <a:blipFill rotWithShape="1">
                <a:blip r:embed="rId2"/>
                <a:stretch>
                  <a:fillRect t="-1127" r="-889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47527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>
              <a:xfrm>
                <a:off x="395536" y="1673424"/>
                <a:ext cx="8229600" cy="5184576"/>
              </a:xfrm>
            </p:spPr>
            <p:txBody>
              <a:bodyPr>
                <a:noAutofit/>
              </a:bodyPr>
              <a:lstStyle/>
              <a:p>
                <a:r>
                  <a:rPr kumimoji="1" lang="en-US" altLang="ja-JP" sz="1800" dirty="0" smtClean="0">
                    <a:latin typeface="ＭＳ Ｐゴシック" pitchFamily="50" charset="-128"/>
                    <a:ea typeface="ＭＳ Ｐゴシック" pitchFamily="50" charset="-128"/>
                  </a:rPr>
                  <a:t>A</a:t>
                </a:r>
                <a:r>
                  <a:rPr kumimoji="1" lang="ja-JP" altLang="en-US" sz="1800" dirty="0" smtClean="0">
                    <a:latin typeface="ＭＳ Ｐゴシック" pitchFamily="50" charset="-128"/>
                    <a:ea typeface="ＭＳ Ｐゴシック" pitchFamily="50" charset="-128"/>
                  </a:rPr>
                  <a:t>チーム</a:t>
                </a:r>
                <a:endParaRPr kumimoji="1" lang="en-US" altLang="ja-JP" sz="1800" dirty="0" smtClean="0">
                  <a:latin typeface="ＭＳ Ｐゴシック" pitchFamily="50" charset="-128"/>
                  <a:ea typeface="ＭＳ Ｐゴシック" pitchFamily="50" charset="-128"/>
                </a:endParaRPr>
              </a:p>
              <a:p>
                <a:endParaRPr kumimoji="1" lang="en-US" altLang="ja-JP" sz="1800" dirty="0" smtClean="0">
                  <a:latin typeface="ＭＳ Ｐゴシック" pitchFamily="50" charset="-128"/>
                  <a:ea typeface="ＭＳ Ｐゴシック" pitchFamily="50" charset="-128"/>
                </a:endParaRPr>
              </a:p>
              <a:p>
                <a:pPr marL="109728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kumimoji="1" lang="ja-JP" altLang="en-US" sz="1800" i="1" smtClean="0">
                              <a:latin typeface="Cambria Math"/>
                              <a:ea typeface="ＭＳ Ｐゴシック" pitchFamily="50" charset="-128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kumimoji="1" lang="en-US" altLang="ja-JP" sz="1800" i="1" smtClean="0">
                                  <a:latin typeface="Cambria Math"/>
                                  <a:ea typeface="ＭＳ Ｐゴシック" pitchFamily="50" charset="-128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kumimoji="1" lang="en-US" altLang="ja-JP" sz="1800" b="0" i="1" smtClean="0">
                                      <a:latin typeface="Cambria Math"/>
                                      <a:ea typeface="ＭＳ Ｐゴシック" pitchFamily="50" charset="-128"/>
                                    </a:rPr>
                                  </m:ctrlPr>
                                </m:sSupPr>
                                <m:e>
                                  <m:r>
                                    <a:rPr kumimoji="1" lang="en-US" altLang="ja-JP" sz="1800" b="0" i="1" smtClean="0">
                                      <a:latin typeface="Cambria Math"/>
                                      <a:ea typeface="ＭＳ Ｐゴシック" pitchFamily="50" charset="-128"/>
                                    </a:rPr>
                                    <m:t>(86−87)</m:t>
                                  </m:r>
                                  <m:r>
                                    <a:rPr lang="en-US" altLang="ja-JP" sz="1800" i="1" smtClean="0">
                                      <a:latin typeface="Cambria Math"/>
                                      <a:ea typeface="ＭＳ Ｐゴシック" pitchFamily="50" charset="-128"/>
                                    </a:rPr>
                                    <m:t> </m:t>
                                  </m:r>
                                </m:e>
                                <m:sup>
                                  <m:r>
                                    <a:rPr kumimoji="1" lang="en-US" altLang="ja-JP" sz="1800" b="0" i="1" smtClean="0">
                                      <a:latin typeface="Cambria Math"/>
                                      <a:ea typeface="ＭＳ Ｐゴシック" pitchFamily="50" charset="-128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altLang="ja-JP" sz="1800" i="1">
                                      <a:latin typeface="Cambria Math"/>
                                      <a:ea typeface="ＭＳ Ｐゴシック" pitchFamily="50" charset="-128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ja-JP" sz="1800" b="0" i="1" smtClean="0">
                                      <a:latin typeface="Cambria Math"/>
                                      <a:ea typeface="ＭＳ Ｐゴシック" pitchFamily="50" charset="-128"/>
                                    </a:rPr>
                                    <m:t>+</m:t>
                                  </m:r>
                                  <m:r>
                                    <a:rPr lang="en-US" altLang="ja-JP" sz="1800" i="1">
                                      <a:latin typeface="Cambria Math"/>
                                      <a:ea typeface="ＭＳ Ｐゴシック" pitchFamily="50" charset="-128"/>
                                    </a:rPr>
                                    <m:t>(</m:t>
                                  </m:r>
                                  <m:r>
                                    <a:rPr lang="en-US" altLang="ja-JP" sz="1800" b="0" i="1" smtClean="0">
                                      <a:latin typeface="Cambria Math"/>
                                      <a:ea typeface="ＭＳ Ｐゴシック" pitchFamily="50" charset="-128"/>
                                    </a:rPr>
                                    <m:t>73</m:t>
                                  </m:r>
                                  <m:r>
                                    <a:rPr lang="en-US" altLang="ja-JP" sz="1800" i="1">
                                      <a:latin typeface="Cambria Math"/>
                                      <a:ea typeface="ＭＳ Ｐゴシック" pitchFamily="50" charset="-128"/>
                                    </a:rPr>
                                    <m:t>−87)</m:t>
                                  </m:r>
                                </m:e>
                                <m:sup>
                                  <m:r>
                                    <a:rPr lang="en-US" altLang="ja-JP" sz="1800" i="1">
                                      <a:latin typeface="Cambria Math"/>
                                      <a:ea typeface="ＭＳ Ｐゴシック" pitchFamily="50" charset="-128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altLang="ja-JP" sz="1800" b="0" i="1" smtClean="0">
                                  <a:latin typeface="Cambria Math"/>
                                  <a:ea typeface="ＭＳ Ｐゴシック" pitchFamily="50" charset="-128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altLang="ja-JP" sz="1800" i="1">
                                      <a:latin typeface="Cambria Math"/>
                                      <a:ea typeface="ＭＳ Ｐゴシック" pitchFamily="50" charset="-128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ja-JP" sz="1800" i="1">
                                      <a:latin typeface="Cambria Math"/>
                                      <a:ea typeface="ＭＳ Ｐゴシック" pitchFamily="50" charset="-128"/>
                                    </a:rPr>
                                    <m:t>(</m:t>
                                  </m:r>
                                  <m:r>
                                    <a:rPr lang="en-US" altLang="ja-JP" sz="1800" b="0" i="1" smtClean="0">
                                      <a:latin typeface="Cambria Math"/>
                                      <a:ea typeface="ＭＳ Ｐゴシック" pitchFamily="50" charset="-128"/>
                                    </a:rPr>
                                    <m:t>124</m:t>
                                  </m:r>
                                  <m:r>
                                    <a:rPr lang="en-US" altLang="ja-JP" sz="1800" i="1">
                                      <a:latin typeface="Cambria Math"/>
                                      <a:ea typeface="ＭＳ Ｐゴシック" pitchFamily="50" charset="-128"/>
                                    </a:rPr>
                                    <m:t>−87)</m:t>
                                  </m:r>
                                </m:e>
                                <m:sup>
                                  <m:r>
                                    <a:rPr lang="en-US" altLang="ja-JP" sz="1800" i="1">
                                      <a:latin typeface="Cambria Math"/>
                                      <a:ea typeface="ＭＳ Ｐゴシック" pitchFamily="50" charset="-128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altLang="ja-JP" sz="1800" b="0" i="1" smtClean="0">
                                  <a:latin typeface="Cambria Math"/>
                                  <a:ea typeface="ＭＳ Ｐゴシック" pitchFamily="50" charset="-128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altLang="ja-JP" sz="1800" i="1">
                                      <a:latin typeface="Cambria Math"/>
                                      <a:ea typeface="ＭＳ Ｐゴシック" pitchFamily="50" charset="-128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ja-JP" sz="1800" i="1">
                                      <a:latin typeface="Cambria Math"/>
                                      <a:ea typeface="ＭＳ Ｐゴシック" pitchFamily="50" charset="-128"/>
                                    </a:rPr>
                                    <m:t>(</m:t>
                                  </m:r>
                                  <m:r>
                                    <a:rPr lang="en-US" altLang="ja-JP" sz="1800" b="0" i="1" smtClean="0">
                                      <a:latin typeface="Cambria Math"/>
                                      <a:ea typeface="ＭＳ Ｐゴシック" pitchFamily="50" charset="-128"/>
                                    </a:rPr>
                                    <m:t>111</m:t>
                                  </m:r>
                                  <m:r>
                                    <a:rPr lang="en-US" altLang="ja-JP" sz="1800" i="1">
                                      <a:latin typeface="Cambria Math"/>
                                      <a:ea typeface="ＭＳ Ｐゴシック" pitchFamily="50" charset="-128"/>
                                    </a:rPr>
                                    <m:t>−87)</m:t>
                                  </m:r>
                                </m:e>
                                <m:sup>
                                  <m:r>
                                    <a:rPr lang="en-US" altLang="ja-JP" sz="1800" i="1">
                                      <a:latin typeface="Cambria Math"/>
                                      <a:ea typeface="ＭＳ Ｐゴシック" pitchFamily="50" charset="-128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altLang="ja-JP" sz="1800" b="0" i="1" smtClean="0">
                                  <a:latin typeface="Cambria Math"/>
                                  <a:ea typeface="ＭＳ Ｐゴシック" pitchFamily="50" charset="-128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altLang="ja-JP" sz="1800" i="1">
                                      <a:latin typeface="Cambria Math"/>
                                      <a:ea typeface="ＭＳ Ｐゴシック" pitchFamily="50" charset="-128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ja-JP" sz="1800" i="1">
                                      <a:latin typeface="Cambria Math"/>
                                      <a:ea typeface="ＭＳ Ｐゴシック" pitchFamily="50" charset="-128"/>
                                    </a:rPr>
                                    <m:t>(</m:t>
                                  </m:r>
                                  <m:r>
                                    <a:rPr lang="en-US" altLang="ja-JP" sz="1800" b="0" i="1" smtClean="0">
                                      <a:latin typeface="Cambria Math"/>
                                      <a:ea typeface="ＭＳ Ｐゴシック" pitchFamily="50" charset="-128"/>
                                    </a:rPr>
                                    <m:t>90</m:t>
                                  </m:r>
                                  <m:r>
                                    <a:rPr lang="en-US" altLang="ja-JP" sz="1800" i="1">
                                      <a:latin typeface="Cambria Math"/>
                                      <a:ea typeface="ＭＳ Ｐゴシック" pitchFamily="50" charset="-128"/>
                                    </a:rPr>
                                    <m:t>−87)</m:t>
                                  </m:r>
                                </m:e>
                                <m:sup>
                                  <m:r>
                                    <a:rPr lang="en-US" altLang="ja-JP" sz="1800" i="1">
                                      <a:latin typeface="Cambria Math"/>
                                      <a:ea typeface="ＭＳ Ｐゴシック" pitchFamily="50" charset="-128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altLang="ja-JP" sz="1800" b="0" i="1" smtClean="0">
                                  <a:latin typeface="Cambria Math"/>
                                  <a:ea typeface="ＭＳ Ｐゴシック" pitchFamily="50" charset="-128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altLang="ja-JP" sz="1800" i="1">
                                      <a:latin typeface="Cambria Math"/>
                                      <a:ea typeface="ＭＳ Ｐゴシック" pitchFamily="50" charset="-128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ja-JP" sz="1800" i="1">
                                      <a:latin typeface="Cambria Math"/>
                                      <a:ea typeface="ＭＳ Ｐゴシック" pitchFamily="50" charset="-128"/>
                                    </a:rPr>
                                    <m:t>(</m:t>
                                  </m:r>
                                  <m:r>
                                    <a:rPr lang="en-US" altLang="ja-JP" sz="1800" b="0" i="1" smtClean="0">
                                      <a:latin typeface="Cambria Math"/>
                                      <a:ea typeface="ＭＳ Ｐゴシック" pitchFamily="50" charset="-128"/>
                                    </a:rPr>
                                    <m:t>38</m:t>
                                  </m:r>
                                  <m:r>
                                    <a:rPr lang="en-US" altLang="ja-JP" sz="1800" i="1">
                                      <a:latin typeface="Cambria Math"/>
                                      <a:ea typeface="ＭＳ Ｐゴシック" pitchFamily="50" charset="-128"/>
                                    </a:rPr>
                                    <m:t>−87)</m:t>
                                  </m:r>
                                </m:e>
                                <m:sup>
                                  <m:r>
                                    <a:rPr lang="en-US" altLang="ja-JP" sz="1800" i="1">
                                      <a:latin typeface="Cambria Math"/>
                                      <a:ea typeface="ＭＳ Ｐゴシック" pitchFamily="50" charset="-128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kumimoji="1" lang="en-US" altLang="ja-JP" sz="1800" b="0" i="1" smtClean="0">
                                  <a:latin typeface="Cambria Math"/>
                                  <a:ea typeface="ＭＳ Ｐゴシック" pitchFamily="50" charset="-128"/>
                                </a:rPr>
                                <m:t>6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kumimoji="1" lang="en-US" altLang="ja-JP" sz="1800" dirty="0" smtClean="0">
                  <a:latin typeface="ＭＳ Ｐゴシック" pitchFamily="50" charset="-128"/>
                  <a:ea typeface="ＭＳ Ｐゴシック" pitchFamily="50" charset="-128"/>
                </a:endParaRPr>
              </a:p>
              <a:p>
                <a:pPr marL="109728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1" lang="en-US" altLang="ja-JP" sz="1800" i="1" smtClean="0">
                          <a:latin typeface="Cambria Math"/>
                          <a:ea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kumimoji="1" lang="en-US" altLang="ja-JP" sz="1800" i="1" smtClean="0">
                              <a:latin typeface="Cambria Math"/>
                              <a:ea typeface="Cambria Math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kumimoji="1" lang="en-US" altLang="ja-JP" sz="1800" i="1" smtClean="0">
                                  <a:latin typeface="Cambria Math"/>
                                  <a:ea typeface="Cambria Math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kumimoji="1" lang="en-US" altLang="ja-JP" sz="1800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kumimoji="1" lang="en-US" altLang="ja-JP" sz="1800" b="0" i="1" smtClean="0">
                                      <a:latin typeface="Cambria Math"/>
                                      <a:ea typeface="Cambria Math"/>
                                    </a:rPr>
                                    <m:t>(−1)</m:t>
                                  </m:r>
                                </m:e>
                                <m:sup>
                                  <m:r>
                                    <a:rPr kumimoji="1" lang="en-US" altLang="ja-JP" sz="1800" b="0" i="1" smtClean="0">
                                      <a:latin typeface="Cambria Math"/>
                                      <a:ea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kumimoji="1" lang="en-US" altLang="ja-JP" sz="1800" b="0" i="1" smtClean="0"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kumimoji="1" lang="en-US" altLang="ja-JP" sz="1800" b="0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kumimoji="1" lang="en-US" altLang="ja-JP" sz="1800" b="0" i="1" smtClean="0">
                                      <a:latin typeface="Cambria Math"/>
                                      <a:ea typeface="Cambria Math"/>
                                    </a:rPr>
                                    <m:t>(−14)</m:t>
                                  </m:r>
                                </m:e>
                                <m:sup>
                                  <m:r>
                                    <a:rPr kumimoji="1" lang="en-US" altLang="ja-JP" sz="1800" b="0" i="1" smtClean="0">
                                      <a:latin typeface="Cambria Math"/>
                                      <a:ea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kumimoji="1" lang="en-US" altLang="ja-JP" sz="1800" b="0" i="1" smtClean="0"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kumimoji="1" lang="en-US" altLang="ja-JP" sz="1800" b="0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kumimoji="1" lang="en-US" altLang="ja-JP" sz="1800" b="0" i="1" smtClean="0">
                                      <a:latin typeface="Cambria Math"/>
                                      <a:ea typeface="Cambria Math"/>
                                    </a:rPr>
                                    <m:t>37</m:t>
                                  </m:r>
                                </m:e>
                                <m:sup>
                                  <m:r>
                                    <a:rPr kumimoji="1" lang="en-US" altLang="ja-JP" sz="1800" b="0" i="1" smtClean="0">
                                      <a:latin typeface="Cambria Math"/>
                                      <a:ea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kumimoji="1" lang="en-US" altLang="ja-JP" sz="1800" b="0" i="1" smtClean="0"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kumimoji="1" lang="en-US" altLang="ja-JP" sz="1800" b="0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kumimoji="1" lang="en-US" altLang="ja-JP" sz="1800" b="0" i="1" smtClean="0">
                                      <a:latin typeface="Cambria Math"/>
                                      <a:ea typeface="Cambria Math"/>
                                    </a:rPr>
                                    <m:t>24</m:t>
                                  </m:r>
                                </m:e>
                                <m:sup>
                                  <m:r>
                                    <a:rPr kumimoji="1" lang="en-US" altLang="ja-JP" sz="1800" b="0" i="1" smtClean="0">
                                      <a:latin typeface="Cambria Math"/>
                                      <a:ea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kumimoji="1" lang="en-US" altLang="ja-JP" sz="1800" b="0" i="1" smtClean="0"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kumimoji="1" lang="en-US" altLang="ja-JP" sz="1800" b="0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kumimoji="1" lang="en-US" altLang="ja-JP" sz="1800" b="0" i="1" smtClean="0">
                                      <a:latin typeface="Cambria Math"/>
                                      <a:ea typeface="Cambria Math"/>
                                    </a:rPr>
                                    <m:t>3</m:t>
                                  </m:r>
                                </m:e>
                                <m:sup>
                                  <m:r>
                                    <a:rPr kumimoji="1" lang="en-US" altLang="ja-JP" sz="1800" b="0" i="1" smtClean="0">
                                      <a:latin typeface="Cambria Math"/>
                                      <a:ea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kumimoji="1" lang="en-US" altLang="ja-JP" sz="1800" b="0" i="1" smtClean="0"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kumimoji="1" lang="en-US" altLang="ja-JP" sz="1800" b="0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kumimoji="1" lang="en-US" altLang="ja-JP" sz="1800" b="0" i="1" smtClean="0">
                                      <a:latin typeface="Cambria Math"/>
                                      <a:ea typeface="Cambria Math"/>
                                    </a:rPr>
                                    <m:t>(−49)</m:t>
                                  </m:r>
                                </m:e>
                                <m:sup>
                                  <m:r>
                                    <a:rPr kumimoji="1" lang="en-US" altLang="ja-JP" sz="1800" b="0" i="1" smtClean="0">
                                      <a:latin typeface="Cambria Math"/>
                                      <a:ea typeface="Cambria Math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kumimoji="1" lang="en-US" altLang="ja-JP" sz="1800" b="0" i="1" smtClean="0">
                                  <a:latin typeface="Cambria Math"/>
                                  <a:ea typeface="Cambria Math"/>
                                </a:rPr>
                                <m:t>6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kumimoji="1" lang="en-US" altLang="ja-JP" sz="1800" dirty="0" smtClean="0">
                  <a:latin typeface="ＭＳ Ｐゴシック" pitchFamily="50" charset="-128"/>
                  <a:ea typeface="ＭＳ Ｐゴシック" pitchFamily="50" charset="-128"/>
                </a:endParaRPr>
              </a:p>
              <a:p>
                <a:pPr marL="109728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1" lang="en-US" altLang="ja-JP" sz="1800" i="1" smtClean="0">
                          <a:latin typeface="Cambria Math"/>
                          <a:ea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kumimoji="1" lang="en-US" altLang="ja-JP" sz="1800" i="1" smtClean="0">
                              <a:latin typeface="Cambria Math"/>
                              <a:ea typeface="Cambria Math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kumimoji="1" lang="en-US" altLang="ja-JP" sz="1800" i="1" smtClean="0">
                                  <a:latin typeface="Cambria Math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kumimoji="1" lang="en-US" altLang="ja-JP" sz="1800" b="0" i="1" smtClean="0">
                                  <a:latin typeface="Cambria Math"/>
                                  <a:ea typeface="Cambria Math"/>
                                </a:rPr>
                                <m:t>1+196+1369+576+9+2401</m:t>
                              </m:r>
                            </m:num>
                            <m:den>
                              <m:r>
                                <a:rPr kumimoji="1" lang="en-US" altLang="ja-JP" sz="1800" b="0" i="1" smtClean="0">
                                  <a:latin typeface="Cambria Math"/>
                                  <a:ea typeface="Cambria Math"/>
                                </a:rPr>
                                <m:t>6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kumimoji="1" lang="en-US" altLang="ja-JP" sz="1800" dirty="0" smtClean="0">
                  <a:latin typeface="ＭＳ Ｐゴシック" pitchFamily="50" charset="-128"/>
                  <a:ea typeface="ＭＳ Ｐゴシック" pitchFamily="50" charset="-128"/>
                </a:endParaRPr>
              </a:p>
              <a:p>
                <a:pPr marL="109728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1" lang="en-US" altLang="ja-JP" sz="1800" i="1" smtClean="0">
                          <a:latin typeface="Cambria Math"/>
                          <a:ea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kumimoji="1" lang="en-US" altLang="ja-JP" sz="1800" i="1" smtClean="0">
                              <a:latin typeface="Cambria Math"/>
                              <a:ea typeface="Cambria Math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kumimoji="1" lang="en-US" altLang="ja-JP" sz="1800" i="1" smtClean="0">
                                  <a:latin typeface="Cambria Math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kumimoji="1" lang="en-US" altLang="ja-JP" sz="1800" b="0" i="1" smtClean="0">
                                  <a:latin typeface="Cambria Math"/>
                                  <a:ea typeface="Cambria Math"/>
                                </a:rPr>
                                <m:t>4552</m:t>
                              </m:r>
                            </m:num>
                            <m:den>
                              <m:r>
                                <a:rPr kumimoji="1" lang="en-US" altLang="ja-JP" sz="1800" b="0" i="1" smtClean="0">
                                  <a:latin typeface="Cambria Math"/>
                                  <a:ea typeface="Cambria Math"/>
                                </a:rPr>
                                <m:t>6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kumimoji="1" lang="en-US" altLang="ja-JP" sz="1800" dirty="0" smtClean="0">
                  <a:latin typeface="ＭＳ Ｐゴシック" pitchFamily="50" charset="-128"/>
                  <a:ea typeface="ＭＳ Ｐゴシック" pitchFamily="50" charset="-128"/>
                </a:endParaRPr>
              </a:p>
              <a:p>
                <a:pPr marL="109728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1" lang="en-US" altLang="ja-JP" sz="1800" i="1" smtClean="0">
                          <a:latin typeface="Cambria Math"/>
                          <a:ea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kumimoji="1" lang="en-US" altLang="ja-JP" sz="1800" i="1" smtClean="0">
                              <a:latin typeface="Cambria Math"/>
                              <a:ea typeface="Cambria Math"/>
                            </a:rPr>
                          </m:ctrlPr>
                        </m:radPr>
                        <m:deg/>
                        <m:e>
                          <m:r>
                            <a:rPr kumimoji="1" lang="en-US" altLang="ja-JP" sz="1800" b="0" i="1" smtClean="0">
                              <a:latin typeface="Cambria Math"/>
                              <a:ea typeface="Cambria Math"/>
                            </a:rPr>
                            <m:t>758.6⋯</m:t>
                          </m:r>
                        </m:e>
                      </m:rad>
                    </m:oMath>
                  </m:oMathPara>
                </a14:m>
                <a:endParaRPr kumimoji="1" lang="en-US" altLang="ja-JP" sz="1800" dirty="0" smtClean="0">
                  <a:latin typeface="ＭＳ Ｐゴシック" pitchFamily="50" charset="-128"/>
                  <a:ea typeface="ＭＳ Ｐゴシック" pitchFamily="50" charset="-128"/>
                </a:endParaRPr>
              </a:p>
              <a:p>
                <a:pPr marL="109728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1" lang="ja-JP" altLang="en-US" sz="1800" i="1" smtClean="0">
                          <a:latin typeface="Cambria Math"/>
                          <a:ea typeface="ＭＳ Ｐゴシック" pitchFamily="50" charset="-128"/>
                        </a:rPr>
                        <m:t>≅</m:t>
                      </m:r>
                      <m:r>
                        <a:rPr kumimoji="1" lang="en-US" altLang="ja-JP" sz="1800" b="0" i="1" smtClean="0">
                          <a:latin typeface="Cambria Math"/>
                          <a:ea typeface="ＭＳ Ｐゴシック" pitchFamily="50" charset="-128"/>
                        </a:rPr>
                        <m:t>27.5</m:t>
                      </m:r>
                    </m:oMath>
                  </m:oMathPara>
                </a14:m>
                <a:endParaRPr kumimoji="1" lang="ja-JP" altLang="en-US" sz="1800" dirty="0">
                  <a:latin typeface="ＭＳ Ｐゴシック" pitchFamily="50" charset="-128"/>
                  <a:ea typeface="ＭＳ Ｐゴシック" pitchFamily="50" charset="-128"/>
                </a:endParaRPr>
              </a:p>
            </p:txBody>
          </p:sp>
        </mc:Choice>
        <mc:Fallback xmlns=""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95536" y="1673424"/>
                <a:ext cx="8229600" cy="5184576"/>
              </a:xfrm>
              <a:blipFill rotWithShape="1">
                <a:blip r:embed="rId2"/>
                <a:stretch>
                  <a:fillRect t="-588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066800"/>
          </a:xfrm>
        </p:spPr>
        <p:txBody>
          <a:bodyPr>
            <a:normAutofit/>
          </a:bodyPr>
          <a:lstStyle/>
          <a:p>
            <a:r>
              <a:rPr kumimoji="1" lang="ja-JP" altLang="en-US" sz="3200" dirty="0" smtClean="0"/>
              <a:t>標準偏差</a:t>
            </a:r>
            <a:endParaRPr kumimoji="1" lang="ja-JP" altLang="en-US" sz="3200" dirty="0"/>
          </a:p>
        </p:txBody>
      </p:sp>
    </p:spTree>
    <p:extLst>
      <p:ext uri="{BB962C8B-B14F-4D97-AF65-F5344CB8AC3E}">
        <p14:creationId xmlns:p14="http://schemas.microsoft.com/office/powerpoint/2010/main" val="3112197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>
              <a:xfrm>
                <a:off x="395536" y="1673424"/>
                <a:ext cx="8229600" cy="5184576"/>
              </a:xfrm>
            </p:spPr>
            <p:txBody>
              <a:bodyPr>
                <a:noAutofit/>
              </a:bodyPr>
              <a:lstStyle/>
              <a:p>
                <a:r>
                  <a:rPr lang="en-US" altLang="ja-JP" sz="1800" dirty="0" smtClean="0">
                    <a:latin typeface="ＭＳ Ｐゴシック" pitchFamily="50" charset="-128"/>
                    <a:ea typeface="ＭＳ Ｐゴシック" pitchFamily="50" charset="-128"/>
                  </a:rPr>
                  <a:t>B</a:t>
                </a:r>
                <a:r>
                  <a:rPr kumimoji="1" lang="ja-JP" altLang="en-US" sz="1800" dirty="0" smtClean="0">
                    <a:latin typeface="ＭＳ Ｐゴシック" pitchFamily="50" charset="-128"/>
                    <a:ea typeface="ＭＳ Ｐゴシック" pitchFamily="50" charset="-128"/>
                  </a:rPr>
                  <a:t>チーム</a:t>
                </a:r>
                <a:endParaRPr kumimoji="1" lang="en-US" altLang="ja-JP" sz="1800" dirty="0" smtClean="0">
                  <a:latin typeface="ＭＳ Ｐゴシック" pitchFamily="50" charset="-128"/>
                  <a:ea typeface="ＭＳ Ｐゴシック" pitchFamily="50" charset="-128"/>
                </a:endParaRPr>
              </a:p>
              <a:p>
                <a:endParaRPr kumimoji="1" lang="en-US" altLang="ja-JP" sz="1800" dirty="0" smtClean="0">
                  <a:latin typeface="ＭＳ Ｐゴシック" pitchFamily="50" charset="-128"/>
                  <a:ea typeface="ＭＳ Ｐゴシック" pitchFamily="50" charset="-128"/>
                </a:endParaRPr>
              </a:p>
              <a:p>
                <a:pPr marL="109728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kumimoji="1" lang="ja-JP" altLang="en-US" sz="1800" i="1" smtClean="0">
                              <a:latin typeface="Cambria Math"/>
                              <a:ea typeface="ＭＳ Ｐゴシック" pitchFamily="50" charset="-128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kumimoji="1" lang="en-US" altLang="ja-JP" sz="1800" i="1" smtClean="0">
                                  <a:latin typeface="Cambria Math"/>
                                  <a:ea typeface="ＭＳ Ｐゴシック" pitchFamily="50" charset="-128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kumimoji="1" lang="en-US" altLang="ja-JP" sz="1800" b="0" i="1" smtClean="0">
                                      <a:latin typeface="Cambria Math"/>
                                      <a:ea typeface="ＭＳ Ｐゴシック" pitchFamily="50" charset="-128"/>
                                    </a:rPr>
                                  </m:ctrlPr>
                                </m:sSupPr>
                                <m:e>
                                  <m:r>
                                    <a:rPr kumimoji="1" lang="en-US" altLang="ja-JP" sz="1800" b="0" i="1" smtClean="0">
                                      <a:latin typeface="Cambria Math"/>
                                      <a:ea typeface="ＭＳ Ｐゴシック" pitchFamily="50" charset="-128"/>
                                    </a:rPr>
                                    <m:t>(84−87)</m:t>
                                  </m:r>
                                  <m:r>
                                    <a:rPr lang="en-US" altLang="ja-JP" sz="1800" i="1" smtClean="0">
                                      <a:latin typeface="Cambria Math"/>
                                      <a:ea typeface="ＭＳ Ｐゴシック" pitchFamily="50" charset="-128"/>
                                    </a:rPr>
                                    <m:t> </m:t>
                                  </m:r>
                                </m:e>
                                <m:sup>
                                  <m:r>
                                    <a:rPr kumimoji="1" lang="en-US" altLang="ja-JP" sz="1800" b="0" i="1" smtClean="0">
                                      <a:latin typeface="Cambria Math"/>
                                      <a:ea typeface="ＭＳ Ｐゴシック" pitchFamily="50" charset="-128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altLang="ja-JP" sz="1800" i="1">
                                      <a:latin typeface="Cambria Math"/>
                                      <a:ea typeface="ＭＳ Ｐゴシック" pitchFamily="50" charset="-128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ja-JP" sz="1800" b="0" i="1" smtClean="0">
                                      <a:latin typeface="Cambria Math"/>
                                      <a:ea typeface="ＭＳ Ｐゴシック" pitchFamily="50" charset="-128"/>
                                    </a:rPr>
                                    <m:t>+</m:t>
                                  </m:r>
                                  <m:r>
                                    <a:rPr lang="en-US" altLang="ja-JP" sz="1800" i="1">
                                      <a:latin typeface="Cambria Math"/>
                                      <a:ea typeface="ＭＳ Ｐゴシック" pitchFamily="50" charset="-128"/>
                                    </a:rPr>
                                    <m:t>(</m:t>
                                  </m:r>
                                  <m:r>
                                    <a:rPr lang="en-US" altLang="ja-JP" sz="1800" b="0" i="1" smtClean="0">
                                      <a:latin typeface="Cambria Math"/>
                                      <a:ea typeface="ＭＳ Ｐゴシック" pitchFamily="50" charset="-128"/>
                                    </a:rPr>
                                    <m:t>71</m:t>
                                  </m:r>
                                  <m:r>
                                    <a:rPr lang="en-US" altLang="ja-JP" sz="1800" i="1">
                                      <a:latin typeface="Cambria Math"/>
                                      <a:ea typeface="ＭＳ Ｐゴシック" pitchFamily="50" charset="-128"/>
                                    </a:rPr>
                                    <m:t>−87)</m:t>
                                  </m:r>
                                </m:e>
                                <m:sup>
                                  <m:r>
                                    <a:rPr lang="en-US" altLang="ja-JP" sz="1800" i="1">
                                      <a:latin typeface="Cambria Math"/>
                                      <a:ea typeface="ＭＳ Ｐゴシック" pitchFamily="50" charset="-128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altLang="ja-JP" sz="1800" b="0" i="1" smtClean="0">
                                  <a:latin typeface="Cambria Math"/>
                                  <a:ea typeface="ＭＳ Ｐゴシック" pitchFamily="50" charset="-128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altLang="ja-JP" sz="1800" i="1">
                                      <a:latin typeface="Cambria Math"/>
                                      <a:ea typeface="ＭＳ Ｐゴシック" pitchFamily="50" charset="-128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ja-JP" sz="1800" i="1">
                                      <a:latin typeface="Cambria Math"/>
                                      <a:ea typeface="ＭＳ Ｐゴシック" pitchFamily="50" charset="-128"/>
                                    </a:rPr>
                                    <m:t>(</m:t>
                                  </m:r>
                                  <m:r>
                                    <a:rPr lang="en-US" altLang="ja-JP" sz="1800" b="0" i="1" smtClean="0">
                                      <a:latin typeface="Cambria Math"/>
                                      <a:ea typeface="ＭＳ Ｐゴシック" pitchFamily="50" charset="-128"/>
                                    </a:rPr>
                                    <m:t>103</m:t>
                                  </m:r>
                                  <m:r>
                                    <a:rPr lang="en-US" altLang="ja-JP" sz="1800" i="1">
                                      <a:latin typeface="Cambria Math"/>
                                      <a:ea typeface="ＭＳ Ｐゴシック" pitchFamily="50" charset="-128"/>
                                    </a:rPr>
                                    <m:t>−87)</m:t>
                                  </m:r>
                                </m:e>
                                <m:sup>
                                  <m:r>
                                    <a:rPr lang="en-US" altLang="ja-JP" sz="1800" i="1">
                                      <a:latin typeface="Cambria Math"/>
                                      <a:ea typeface="ＭＳ Ｐゴシック" pitchFamily="50" charset="-128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altLang="ja-JP" sz="1800" b="0" i="1" smtClean="0">
                                  <a:latin typeface="Cambria Math"/>
                                  <a:ea typeface="ＭＳ Ｐゴシック" pitchFamily="50" charset="-128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altLang="ja-JP" sz="1800" i="1">
                                      <a:latin typeface="Cambria Math"/>
                                      <a:ea typeface="ＭＳ Ｐゴシック" pitchFamily="50" charset="-128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ja-JP" sz="1800" i="1">
                                      <a:latin typeface="Cambria Math"/>
                                      <a:ea typeface="ＭＳ Ｐゴシック" pitchFamily="50" charset="-128"/>
                                    </a:rPr>
                                    <m:t>(</m:t>
                                  </m:r>
                                  <m:r>
                                    <a:rPr lang="en-US" altLang="ja-JP" sz="1800" b="0" i="1" smtClean="0">
                                      <a:latin typeface="Cambria Math"/>
                                      <a:ea typeface="ＭＳ Ｐゴシック" pitchFamily="50" charset="-128"/>
                                    </a:rPr>
                                    <m:t>85</m:t>
                                  </m:r>
                                  <m:r>
                                    <a:rPr lang="en-US" altLang="ja-JP" sz="1800" i="1">
                                      <a:latin typeface="Cambria Math"/>
                                      <a:ea typeface="ＭＳ Ｐゴシック" pitchFamily="50" charset="-128"/>
                                    </a:rPr>
                                    <m:t>−87)</m:t>
                                  </m:r>
                                </m:e>
                                <m:sup>
                                  <m:r>
                                    <a:rPr lang="en-US" altLang="ja-JP" sz="1800" i="1">
                                      <a:latin typeface="Cambria Math"/>
                                      <a:ea typeface="ＭＳ Ｐゴシック" pitchFamily="50" charset="-128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altLang="ja-JP" sz="1800" b="0" i="1" smtClean="0">
                                  <a:latin typeface="Cambria Math"/>
                                  <a:ea typeface="ＭＳ Ｐゴシック" pitchFamily="50" charset="-128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altLang="ja-JP" sz="1800" i="1">
                                      <a:latin typeface="Cambria Math"/>
                                      <a:ea typeface="ＭＳ Ｐゴシック" pitchFamily="50" charset="-128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ja-JP" sz="1800" i="1">
                                      <a:latin typeface="Cambria Math"/>
                                      <a:ea typeface="ＭＳ Ｐゴシック" pitchFamily="50" charset="-128"/>
                                    </a:rPr>
                                    <m:t>(</m:t>
                                  </m:r>
                                  <m:r>
                                    <a:rPr lang="en-US" altLang="ja-JP" sz="1800" b="0" i="1" smtClean="0">
                                      <a:latin typeface="Cambria Math"/>
                                      <a:ea typeface="ＭＳ Ｐゴシック" pitchFamily="50" charset="-128"/>
                                    </a:rPr>
                                    <m:t>90</m:t>
                                  </m:r>
                                  <m:r>
                                    <a:rPr lang="en-US" altLang="ja-JP" sz="1800" i="1">
                                      <a:latin typeface="Cambria Math"/>
                                      <a:ea typeface="ＭＳ Ｐゴシック" pitchFamily="50" charset="-128"/>
                                    </a:rPr>
                                    <m:t>−87)</m:t>
                                  </m:r>
                                </m:e>
                                <m:sup>
                                  <m:r>
                                    <a:rPr lang="en-US" altLang="ja-JP" sz="1800" i="1">
                                      <a:latin typeface="Cambria Math"/>
                                      <a:ea typeface="ＭＳ Ｐゴシック" pitchFamily="50" charset="-128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altLang="ja-JP" sz="1800" b="0" i="1" smtClean="0">
                                  <a:latin typeface="Cambria Math"/>
                                  <a:ea typeface="ＭＳ Ｐゴシック" pitchFamily="50" charset="-128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altLang="ja-JP" sz="1800" i="1">
                                      <a:latin typeface="Cambria Math"/>
                                      <a:ea typeface="ＭＳ Ｐゴシック" pitchFamily="50" charset="-128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ja-JP" sz="1800" i="1">
                                      <a:latin typeface="Cambria Math"/>
                                      <a:ea typeface="ＭＳ Ｐゴシック" pitchFamily="50" charset="-128"/>
                                    </a:rPr>
                                    <m:t>(</m:t>
                                  </m:r>
                                  <m:r>
                                    <a:rPr lang="en-US" altLang="ja-JP" sz="1800" b="0" i="1" smtClean="0">
                                      <a:latin typeface="Cambria Math"/>
                                      <a:ea typeface="ＭＳ Ｐゴシック" pitchFamily="50" charset="-128"/>
                                    </a:rPr>
                                    <m:t>89</m:t>
                                  </m:r>
                                  <m:r>
                                    <a:rPr lang="en-US" altLang="ja-JP" sz="1800" i="1">
                                      <a:latin typeface="Cambria Math"/>
                                      <a:ea typeface="ＭＳ Ｐゴシック" pitchFamily="50" charset="-128"/>
                                    </a:rPr>
                                    <m:t>−87)</m:t>
                                  </m:r>
                                </m:e>
                                <m:sup>
                                  <m:r>
                                    <a:rPr lang="en-US" altLang="ja-JP" sz="1800" i="1">
                                      <a:latin typeface="Cambria Math"/>
                                      <a:ea typeface="ＭＳ Ｐゴシック" pitchFamily="50" charset="-128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kumimoji="1" lang="en-US" altLang="ja-JP" sz="1800" b="0" i="1" smtClean="0">
                                  <a:latin typeface="Cambria Math"/>
                                  <a:ea typeface="ＭＳ Ｐゴシック" pitchFamily="50" charset="-128"/>
                                </a:rPr>
                                <m:t>6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kumimoji="1" lang="en-US" altLang="ja-JP" sz="1800" dirty="0" smtClean="0">
                  <a:latin typeface="ＭＳ Ｐゴシック" pitchFamily="50" charset="-128"/>
                  <a:ea typeface="ＭＳ Ｐゴシック" pitchFamily="50" charset="-128"/>
                </a:endParaRPr>
              </a:p>
              <a:p>
                <a:pPr marL="109728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1" lang="en-US" altLang="ja-JP" sz="1800" i="1" smtClean="0">
                          <a:latin typeface="Cambria Math"/>
                          <a:ea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kumimoji="1" lang="en-US" altLang="ja-JP" sz="1800" i="1" smtClean="0">
                              <a:latin typeface="Cambria Math"/>
                              <a:ea typeface="Cambria Math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kumimoji="1" lang="en-US" altLang="ja-JP" sz="1800" i="1" smtClean="0">
                                  <a:latin typeface="Cambria Math"/>
                                  <a:ea typeface="Cambria Math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kumimoji="1" lang="en-US" altLang="ja-JP" sz="1800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kumimoji="1" lang="en-US" altLang="ja-JP" sz="1800" b="0" i="1" smtClean="0">
                                      <a:latin typeface="Cambria Math"/>
                                      <a:ea typeface="Cambria Math"/>
                                    </a:rPr>
                                    <m:t>(−3)</m:t>
                                  </m:r>
                                </m:e>
                                <m:sup>
                                  <m:r>
                                    <a:rPr kumimoji="1" lang="en-US" altLang="ja-JP" sz="1800" b="0" i="1" smtClean="0">
                                      <a:latin typeface="Cambria Math"/>
                                      <a:ea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kumimoji="1" lang="en-US" altLang="ja-JP" sz="1800" b="0" i="1" smtClean="0"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kumimoji="1" lang="en-US" altLang="ja-JP" sz="1800" b="0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kumimoji="1" lang="en-US" altLang="ja-JP" sz="1800" b="0" i="1" smtClean="0">
                                      <a:latin typeface="Cambria Math"/>
                                      <a:ea typeface="Cambria Math"/>
                                    </a:rPr>
                                    <m:t>(−16)</m:t>
                                  </m:r>
                                </m:e>
                                <m:sup>
                                  <m:r>
                                    <a:rPr kumimoji="1" lang="en-US" altLang="ja-JP" sz="1800" b="0" i="1" smtClean="0">
                                      <a:latin typeface="Cambria Math"/>
                                      <a:ea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kumimoji="1" lang="en-US" altLang="ja-JP" sz="1800" b="0" i="1" smtClean="0"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kumimoji="1" lang="en-US" altLang="ja-JP" sz="1800" b="0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kumimoji="1" lang="en-US" altLang="ja-JP" sz="1800" b="0" i="1" smtClean="0">
                                      <a:latin typeface="Cambria Math"/>
                                      <a:ea typeface="Cambria Math"/>
                                    </a:rPr>
                                    <m:t>16</m:t>
                                  </m:r>
                                </m:e>
                                <m:sup>
                                  <m:r>
                                    <a:rPr kumimoji="1" lang="en-US" altLang="ja-JP" sz="1800" b="0" i="1" smtClean="0">
                                      <a:latin typeface="Cambria Math"/>
                                      <a:ea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kumimoji="1" lang="en-US" altLang="ja-JP" sz="1800" b="0" i="1" smtClean="0"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kumimoji="1" lang="en-US" altLang="ja-JP" sz="1800" b="0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kumimoji="1" lang="en-US" altLang="ja-JP" sz="1800" b="0" i="1" smtClean="0">
                                      <a:latin typeface="Cambria Math"/>
                                      <a:ea typeface="Cambria Math"/>
                                    </a:rPr>
                                    <m:t>(−2)</m:t>
                                  </m:r>
                                </m:e>
                                <m:sup>
                                  <m:r>
                                    <a:rPr kumimoji="1" lang="en-US" altLang="ja-JP" sz="1800" b="0" i="1" smtClean="0">
                                      <a:latin typeface="Cambria Math"/>
                                      <a:ea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kumimoji="1" lang="en-US" altLang="ja-JP" sz="1800" b="0" i="1" smtClean="0"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kumimoji="1" lang="en-US" altLang="ja-JP" sz="1800" b="0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kumimoji="1" lang="en-US" altLang="ja-JP" sz="1800" b="0" i="1" smtClean="0">
                                      <a:latin typeface="Cambria Math"/>
                                      <a:ea typeface="Cambria Math"/>
                                    </a:rPr>
                                    <m:t>3</m:t>
                                  </m:r>
                                </m:e>
                                <m:sup>
                                  <m:r>
                                    <a:rPr kumimoji="1" lang="en-US" altLang="ja-JP" sz="1800" b="0" i="1" smtClean="0">
                                      <a:latin typeface="Cambria Math"/>
                                      <a:ea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kumimoji="1" lang="en-US" altLang="ja-JP" sz="1800" b="0" i="1" smtClean="0"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kumimoji="1" lang="en-US" altLang="ja-JP" sz="1800" b="0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kumimoji="1" lang="en-US" altLang="ja-JP" sz="1800" b="0" i="1" smtClean="0">
                                      <a:latin typeface="Cambria Math"/>
                                      <a:ea typeface="Cambria Math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kumimoji="1" lang="en-US" altLang="ja-JP" sz="1800" b="0" i="1" smtClean="0">
                                      <a:latin typeface="Cambria Math"/>
                                      <a:ea typeface="Cambria Math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kumimoji="1" lang="en-US" altLang="ja-JP" sz="1800" b="0" i="1" smtClean="0">
                                  <a:latin typeface="Cambria Math"/>
                                  <a:ea typeface="Cambria Math"/>
                                </a:rPr>
                                <m:t>6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kumimoji="1" lang="en-US" altLang="ja-JP" sz="1800" dirty="0" smtClean="0">
                  <a:latin typeface="ＭＳ Ｐゴシック" pitchFamily="50" charset="-128"/>
                  <a:ea typeface="ＭＳ Ｐゴシック" pitchFamily="50" charset="-128"/>
                </a:endParaRPr>
              </a:p>
              <a:p>
                <a:pPr marL="109728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1" lang="en-US" altLang="ja-JP" sz="1800" i="1" smtClean="0">
                          <a:latin typeface="Cambria Math"/>
                          <a:ea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kumimoji="1" lang="en-US" altLang="ja-JP" sz="1800" i="1" smtClean="0">
                              <a:latin typeface="Cambria Math"/>
                              <a:ea typeface="Cambria Math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kumimoji="1" lang="en-US" altLang="ja-JP" sz="1800" i="1" smtClean="0">
                                  <a:latin typeface="Cambria Math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kumimoji="1" lang="en-US" altLang="ja-JP" sz="1800" b="0" i="1" smtClean="0">
                                  <a:latin typeface="Cambria Math"/>
                                  <a:ea typeface="Cambria Math"/>
                                </a:rPr>
                                <m:t>9+256+256+4+9+4</m:t>
                              </m:r>
                            </m:num>
                            <m:den>
                              <m:r>
                                <a:rPr kumimoji="1" lang="en-US" altLang="ja-JP" sz="1800" b="0" i="1" smtClean="0">
                                  <a:latin typeface="Cambria Math"/>
                                  <a:ea typeface="Cambria Math"/>
                                </a:rPr>
                                <m:t>6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kumimoji="1" lang="en-US" altLang="ja-JP" sz="1800" dirty="0" smtClean="0">
                  <a:latin typeface="ＭＳ Ｐゴシック" pitchFamily="50" charset="-128"/>
                  <a:ea typeface="ＭＳ Ｐゴシック" pitchFamily="50" charset="-128"/>
                </a:endParaRPr>
              </a:p>
              <a:p>
                <a:pPr marL="109728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1" lang="en-US" altLang="ja-JP" sz="1800" i="1" smtClean="0">
                          <a:latin typeface="Cambria Math"/>
                          <a:ea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kumimoji="1" lang="en-US" altLang="ja-JP" sz="1800" i="1" smtClean="0">
                              <a:latin typeface="Cambria Math"/>
                              <a:ea typeface="Cambria Math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kumimoji="1" lang="en-US" altLang="ja-JP" sz="1800" i="1" smtClean="0">
                                  <a:latin typeface="Cambria Math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kumimoji="1" lang="en-US" altLang="ja-JP" sz="1800" b="0" i="1" smtClean="0">
                                  <a:latin typeface="Cambria Math"/>
                                  <a:ea typeface="Cambria Math"/>
                                </a:rPr>
                                <m:t>538</m:t>
                              </m:r>
                            </m:num>
                            <m:den>
                              <m:r>
                                <a:rPr kumimoji="1" lang="en-US" altLang="ja-JP" sz="1800" b="0" i="1" smtClean="0">
                                  <a:latin typeface="Cambria Math"/>
                                  <a:ea typeface="Cambria Math"/>
                                </a:rPr>
                                <m:t>6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kumimoji="1" lang="en-US" altLang="ja-JP" sz="1800" dirty="0" smtClean="0">
                  <a:latin typeface="ＭＳ Ｐゴシック" pitchFamily="50" charset="-128"/>
                  <a:ea typeface="ＭＳ Ｐゴシック" pitchFamily="50" charset="-128"/>
                </a:endParaRPr>
              </a:p>
              <a:p>
                <a:pPr marL="109728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1" lang="en-US" altLang="ja-JP" sz="1800" i="1" smtClean="0">
                          <a:latin typeface="Cambria Math"/>
                          <a:ea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kumimoji="1" lang="en-US" altLang="ja-JP" sz="1800" i="1" smtClean="0">
                              <a:latin typeface="Cambria Math"/>
                              <a:ea typeface="Cambria Math"/>
                            </a:rPr>
                          </m:ctrlPr>
                        </m:radPr>
                        <m:deg/>
                        <m:e>
                          <m:r>
                            <a:rPr kumimoji="1" lang="en-US" altLang="ja-JP" sz="1800" b="0" i="1" smtClean="0">
                              <a:latin typeface="Cambria Math"/>
                              <a:ea typeface="Cambria Math"/>
                            </a:rPr>
                            <m:t>89.6⋯</m:t>
                          </m:r>
                        </m:e>
                      </m:rad>
                    </m:oMath>
                  </m:oMathPara>
                </a14:m>
                <a:endParaRPr kumimoji="1" lang="en-US" altLang="ja-JP" sz="1800" dirty="0" smtClean="0">
                  <a:latin typeface="ＭＳ Ｐゴシック" pitchFamily="50" charset="-128"/>
                  <a:ea typeface="ＭＳ Ｐゴシック" pitchFamily="50" charset="-128"/>
                </a:endParaRPr>
              </a:p>
              <a:p>
                <a:pPr marL="109728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1" lang="ja-JP" altLang="en-US" sz="1800" i="1" smtClean="0">
                          <a:latin typeface="Cambria Math"/>
                          <a:ea typeface="ＭＳ Ｐゴシック" pitchFamily="50" charset="-128"/>
                        </a:rPr>
                        <m:t>≅</m:t>
                      </m:r>
                      <m:r>
                        <a:rPr kumimoji="1" lang="en-US" altLang="ja-JP" sz="1800" b="0" i="1" smtClean="0">
                          <a:latin typeface="Cambria Math"/>
                          <a:ea typeface="ＭＳ Ｐゴシック" pitchFamily="50" charset="-128"/>
                        </a:rPr>
                        <m:t>9.5</m:t>
                      </m:r>
                    </m:oMath>
                  </m:oMathPara>
                </a14:m>
                <a:endParaRPr kumimoji="1" lang="ja-JP" altLang="en-US" sz="1800" dirty="0">
                  <a:latin typeface="ＭＳ Ｐゴシック" pitchFamily="50" charset="-128"/>
                  <a:ea typeface="ＭＳ Ｐゴシック" pitchFamily="50" charset="-128"/>
                </a:endParaRPr>
              </a:p>
            </p:txBody>
          </p:sp>
        </mc:Choice>
        <mc:Fallback xmlns=""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95536" y="1673424"/>
                <a:ext cx="8229600" cy="5184576"/>
              </a:xfrm>
              <a:blipFill rotWithShape="1">
                <a:blip r:embed="rId2"/>
                <a:stretch>
                  <a:fillRect t="-588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066800"/>
          </a:xfrm>
        </p:spPr>
        <p:txBody>
          <a:bodyPr>
            <a:normAutofit/>
          </a:bodyPr>
          <a:lstStyle/>
          <a:p>
            <a:r>
              <a:rPr kumimoji="1" lang="ja-JP" altLang="en-US" sz="3200" dirty="0" smtClean="0"/>
              <a:t>標準偏差</a:t>
            </a:r>
            <a:endParaRPr kumimoji="1" lang="ja-JP" altLang="en-US" sz="3200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3851920" y="5301208"/>
            <a:ext cx="43924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dirty="0">
                <a:solidFill>
                  <a:srgbClr val="0070C0"/>
                </a:solidFill>
                <a:latin typeface="ＭＳ Ｐゴシック" pitchFamily="50" charset="-128"/>
                <a:ea typeface="ＭＳ Ｐゴシック" pitchFamily="50" charset="-128"/>
              </a:rPr>
              <a:t>確か</a:t>
            </a:r>
            <a:r>
              <a:rPr lang="ja-JP" altLang="en-US" sz="2000" dirty="0" smtClean="0">
                <a:solidFill>
                  <a:srgbClr val="0070C0"/>
                </a:solidFill>
                <a:latin typeface="ＭＳ Ｐゴシック" pitchFamily="50" charset="-128"/>
                <a:ea typeface="ＭＳ Ｐゴシック" pitchFamily="50" charset="-128"/>
              </a:rPr>
              <a:t>にみんなが似たようなスコアだった</a:t>
            </a:r>
            <a:endParaRPr lang="en-US" altLang="ja-JP" sz="2000" dirty="0" smtClean="0">
              <a:solidFill>
                <a:srgbClr val="0070C0"/>
              </a:solidFill>
              <a:latin typeface="ＭＳ Ｐゴシック" pitchFamily="50" charset="-128"/>
              <a:ea typeface="ＭＳ Ｐゴシック" pitchFamily="50" charset="-128"/>
            </a:endParaRPr>
          </a:p>
          <a:p>
            <a:r>
              <a:rPr lang="en-US" altLang="ja-JP" sz="2000" dirty="0" smtClean="0">
                <a:solidFill>
                  <a:srgbClr val="0070C0"/>
                </a:solidFill>
                <a:latin typeface="ＭＳ Ｐゴシック" pitchFamily="50" charset="-128"/>
                <a:ea typeface="ＭＳ Ｐゴシック" pitchFamily="50" charset="-128"/>
              </a:rPr>
              <a:t>B</a:t>
            </a:r>
            <a:r>
              <a:rPr lang="ja-JP" altLang="en-US" sz="2000" dirty="0" smtClean="0">
                <a:solidFill>
                  <a:srgbClr val="0070C0"/>
                </a:solidFill>
                <a:latin typeface="ＭＳ Ｐゴシック" pitchFamily="50" charset="-128"/>
                <a:ea typeface="ＭＳ Ｐゴシック" pitchFamily="50" charset="-128"/>
              </a:rPr>
              <a:t>チームのほうが標準偏差は小さい！</a:t>
            </a:r>
            <a:endParaRPr kumimoji="1" lang="ja-JP" altLang="en-US" sz="2000" dirty="0">
              <a:solidFill>
                <a:srgbClr val="0070C0"/>
              </a:solidFill>
              <a:latin typeface="ＭＳ Ｐゴシック" pitchFamily="50" charset="-128"/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82942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>
              <a:xfrm>
                <a:off x="395536" y="1484784"/>
                <a:ext cx="8229600" cy="5184576"/>
              </a:xfrm>
            </p:spPr>
            <p:txBody>
              <a:bodyPr>
                <a:noAutofit/>
              </a:bodyPr>
              <a:lstStyle/>
              <a:p>
                <a:r>
                  <a:rPr lang="ja-JP" altLang="en-US" sz="2000" dirty="0">
                    <a:latin typeface="+mj-ea"/>
                    <a:ea typeface="+mj-ea"/>
                  </a:rPr>
                  <a:t>標準偏差</a:t>
                </a:r>
                <a14:m>
                  <m:oMath xmlns:m="http://schemas.openxmlformats.org/officeDocument/2006/math">
                    <m:r>
                      <a:rPr lang="en-US" altLang="ja-JP" sz="2000" i="1">
                        <a:latin typeface="Cambria Math"/>
                        <a:ea typeface="+mj-ea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altLang="ja-JP" sz="2000" i="1">
                            <a:latin typeface="Cambria Math"/>
                            <a:ea typeface="+mj-ea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altLang="ja-JP" sz="2000" i="1">
                                <a:latin typeface="Cambria Math"/>
                                <a:ea typeface="+mj-ea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altLang="ja-JP" sz="2000" i="1">
                                    <a:latin typeface="Cambria Math"/>
                                    <a:ea typeface="+mj-ea"/>
                                  </a:rPr>
                                </m:ctrlPr>
                              </m:sSupPr>
                              <m:e>
                                <m:r>
                                  <a:rPr lang="en-US" altLang="ja-JP" sz="2000" i="1">
                                    <a:latin typeface="Cambria Math"/>
                                    <a:ea typeface="+mj-ea"/>
                                  </a:rPr>
                                  <m:t>(</m:t>
                                </m:r>
                                <m:r>
                                  <a:rPr lang="ja-JP" altLang="en-US" sz="2000" i="1">
                                    <a:latin typeface="Cambria Math"/>
                                    <a:ea typeface="+mj-ea"/>
                                  </a:rPr>
                                  <m:t>個々のデータ</m:t>
                                </m:r>
                                <m:r>
                                  <a:rPr lang="ja-JP" altLang="en-US" sz="2000" i="1">
                                    <a:latin typeface="Cambria Math"/>
                                    <a:ea typeface="+mj-ea"/>
                                  </a:rPr>
                                  <m:t>−</m:t>
                                </m:r>
                                <m:r>
                                  <a:rPr lang="ja-JP" altLang="en-US" sz="2000" i="1">
                                    <a:latin typeface="Cambria Math"/>
                                    <a:ea typeface="+mj-ea"/>
                                  </a:rPr>
                                  <m:t>平均</m:t>
                                </m:r>
                                <m:r>
                                  <a:rPr lang="en-US" altLang="ja-JP" sz="2000" i="1">
                                    <a:latin typeface="Cambria Math"/>
                                    <a:ea typeface="+mj-ea"/>
                                  </a:rPr>
                                  <m:t>)</m:t>
                                </m:r>
                              </m:e>
                              <m:sup>
                                <m:r>
                                  <a:rPr lang="en-US" altLang="ja-JP" sz="2000" i="1">
                                    <a:latin typeface="Cambria Math"/>
                                    <a:ea typeface="+mj-ea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ja-JP" altLang="en-US" sz="2000" i="1">
                                <a:latin typeface="Cambria Math"/>
                                <a:ea typeface="+mj-ea"/>
                              </a:rPr>
                              <m:t>を足したもの</m:t>
                            </m:r>
                          </m:num>
                          <m:den>
                            <m:r>
                              <a:rPr lang="ja-JP" altLang="en-US" sz="2000" i="1">
                                <a:latin typeface="Cambria Math"/>
                                <a:ea typeface="+mj-ea"/>
                              </a:rPr>
                              <m:t>データの個数</m:t>
                            </m:r>
                          </m:den>
                        </m:f>
                      </m:e>
                    </m:rad>
                  </m:oMath>
                </a14:m>
                <a:r>
                  <a:rPr lang="ja-JP" altLang="en-US" sz="2400" dirty="0" smtClean="0">
                    <a:latin typeface="+mj-ea"/>
                    <a:ea typeface="+mj-ea"/>
                  </a:rPr>
                  <a:t>　</a:t>
                </a:r>
                <a:r>
                  <a:rPr lang="ja-JP" altLang="en-US" sz="2400" dirty="0" smtClean="0">
                    <a:latin typeface="ＭＳ Ｐゴシック" pitchFamily="50" charset="-128"/>
                    <a:ea typeface="ＭＳ Ｐゴシック" pitchFamily="50" charset="-128"/>
                  </a:rPr>
                  <a:t>のほかに、</a:t>
                </a:r>
                <a:endParaRPr lang="en-US" altLang="ja-JP" sz="2400" dirty="0" smtClean="0">
                  <a:latin typeface="ＭＳ Ｐゴシック" pitchFamily="50" charset="-128"/>
                  <a:ea typeface="ＭＳ Ｐゴシック" pitchFamily="50" charset="-128"/>
                </a:endParaRPr>
              </a:p>
              <a:p>
                <a:endParaRPr lang="en-US" altLang="ja-JP" sz="2400" dirty="0">
                  <a:latin typeface="+mj-ea"/>
                  <a:ea typeface="+mj-ea"/>
                </a:endParaRPr>
              </a:p>
              <a:p>
                <a:pPr marL="109728" indent="0">
                  <a:buNone/>
                </a:pPr>
                <a:r>
                  <a:rPr lang="ja-JP" altLang="en-US" sz="2000" dirty="0" smtClean="0">
                    <a:latin typeface="+mj-ea"/>
                    <a:ea typeface="+mj-ea"/>
                  </a:rPr>
                  <a:t>　標準偏差</a:t>
                </a:r>
                <a14:m>
                  <m:oMath xmlns:m="http://schemas.openxmlformats.org/officeDocument/2006/math">
                    <m:r>
                      <a:rPr lang="en-US" altLang="ja-JP" sz="2000" i="1">
                        <a:latin typeface="Cambria Math"/>
                        <a:ea typeface="+mj-ea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altLang="ja-JP" sz="2000" i="1">
                            <a:latin typeface="Cambria Math"/>
                            <a:ea typeface="+mj-ea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altLang="ja-JP" sz="2000" i="1">
                                <a:latin typeface="Cambria Math"/>
                                <a:ea typeface="+mj-ea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altLang="ja-JP" sz="2000" i="1">
                                    <a:latin typeface="Cambria Math"/>
                                    <a:ea typeface="+mj-ea"/>
                                  </a:rPr>
                                </m:ctrlPr>
                              </m:sSupPr>
                              <m:e>
                                <m:r>
                                  <a:rPr lang="en-US" altLang="ja-JP" sz="2000" i="1">
                                    <a:latin typeface="Cambria Math"/>
                                    <a:ea typeface="+mj-ea"/>
                                  </a:rPr>
                                  <m:t>(</m:t>
                                </m:r>
                                <m:r>
                                  <a:rPr lang="ja-JP" altLang="en-US" sz="2000" i="1">
                                    <a:latin typeface="Cambria Math"/>
                                    <a:ea typeface="+mj-ea"/>
                                  </a:rPr>
                                  <m:t>個々のデータ</m:t>
                                </m:r>
                                <m:r>
                                  <a:rPr lang="ja-JP" altLang="en-US" sz="2000" i="1">
                                    <a:latin typeface="Cambria Math"/>
                                    <a:ea typeface="+mj-ea"/>
                                  </a:rPr>
                                  <m:t>−</m:t>
                                </m:r>
                                <m:r>
                                  <a:rPr lang="ja-JP" altLang="en-US" sz="2000" i="1">
                                    <a:latin typeface="Cambria Math"/>
                                    <a:ea typeface="+mj-ea"/>
                                  </a:rPr>
                                  <m:t>平均</m:t>
                                </m:r>
                                <m:r>
                                  <a:rPr lang="en-US" altLang="ja-JP" sz="2000" i="1">
                                    <a:latin typeface="Cambria Math"/>
                                    <a:ea typeface="+mj-ea"/>
                                  </a:rPr>
                                  <m:t>)</m:t>
                                </m:r>
                              </m:e>
                              <m:sup>
                                <m:r>
                                  <a:rPr lang="en-US" altLang="ja-JP" sz="2000" i="1">
                                    <a:latin typeface="Cambria Math"/>
                                    <a:ea typeface="+mj-ea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ja-JP" altLang="en-US" sz="2000" i="1">
                                <a:latin typeface="Cambria Math"/>
                                <a:ea typeface="+mj-ea"/>
                              </a:rPr>
                              <m:t>を足したもの</m:t>
                            </m:r>
                          </m:num>
                          <m:den>
                            <m:r>
                              <a:rPr lang="ja-JP" altLang="en-US" sz="2000" i="1">
                                <a:latin typeface="Cambria Math"/>
                                <a:ea typeface="+mj-ea"/>
                              </a:rPr>
                              <m:t>データの個数</m:t>
                            </m:r>
                            <m:r>
                              <a:rPr lang="ja-JP" altLang="en-US" sz="2000" b="0" i="1" smtClean="0">
                                <a:latin typeface="Cambria Math"/>
                                <a:ea typeface="+mj-ea"/>
                              </a:rPr>
                              <m:t>−</m:t>
                            </m:r>
                            <m:r>
                              <a:rPr lang="ja-JP" altLang="en-US" sz="2000" b="0" i="1" smtClean="0">
                                <a:latin typeface="Cambria Math"/>
                                <a:ea typeface="+mj-ea"/>
                              </a:rPr>
                              <m:t>１</m:t>
                            </m:r>
                          </m:den>
                        </m:f>
                      </m:e>
                    </m:rad>
                  </m:oMath>
                </a14:m>
                <a:endParaRPr lang="en-US" altLang="ja-JP" sz="2400" dirty="0" smtClean="0">
                  <a:latin typeface="+mj-ea"/>
                  <a:ea typeface="+mj-ea"/>
                </a:endParaRPr>
              </a:p>
              <a:p>
                <a:pPr marL="109728" indent="0">
                  <a:buNone/>
                </a:pPr>
                <a:r>
                  <a:rPr lang="ja-JP" altLang="en-US" sz="2400" dirty="0">
                    <a:latin typeface="+mj-ea"/>
                    <a:ea typeface="+mj-ea"/>
                  </a:rPr>
                  <a:t>　</a:t>
                </a:r>
                <a:r>
                  <a:rPr lang="ja-JP" altLang="en-US" sz="2400" dirty="0" smtClean="0">
                    <a:latin typeface="ＭＳ Ｐゴシック" pitchFamily="50" charset="-128"/>
                    <a:ea typeface="ＭＳ Ｐゴシック" pitchFamily="50" charset="-128"/>
                  </a:rPr>
                  <a:t>という考え方もある</a:t>
                </a:r>
                <a:endParaRPr lang="en-US" altLang="ja-JP" sz="2400" dirty="0" smtClean="0">
                  <a:latin typeface="ＭＳ Ｐゴシック" pitchFamily="50" charset="-128"/>
                  <a:ea typeface="ＭＳ Ｐゴシック" pitchFamily="50" charset="-128"/>
                </a:endParaRPr>
              </a:p>
              <a:p>
                <a:pPr marL="109728" indent="0">
                  <a:buNone/>
                </a:pPr>
                <a:endParaRPr kumimoji="1" lang="en-US" altLang="ja-JP" sz="2400" dirty="0">
                  <a:latin typeface="+mj-ea"/>
                  <a:ea typeface="+mj-ea"/>
                </a:endParaRPr>
              </a:p>
              <a:p>
                <a:r>
                  <a:rPr kumimoji="1" lang="ja-JP" altLang="en-US" sz="2400" dirty="0" smtClean="0">
                    <a:latin typeface="ＭＳ Ｐゴシック" pitchFamily="50" charset="-128"/>
                    <a:ea typeface="ＭＳ Ｐゴシック" pitchFamily="50" charset="-128"/>
                  </a:rPr>
                  <a:t>大まかに言って、母集団の標準偏差を求める場合は前者の式を、標本の標準偏差を求める場合は後者の式を使う</a:t>
                </a:r>
                <a:endParaRPr kumimoji="1" lang="en-US" altLang="ja-JP" sz="2400" dirty="0" smtClean="0">
                  <a:latin typeface="ＭＳ Ｐゴシック" pitchFamily="50" charset="-128"/>
                  <a:ea typeface="ＭＳ Ｐゴシック" pitchFamily="50" charset="-128"/>
                </a:endParaRPr>
              </a:p>
              <a:p>
                <a:endParaRPr lang="en-US" altLang="ja-JP" sz="2400" dirty="0">
                  <a:latin typeface="ＭＳ Ｐゴシック" pitchFamily="50" charset="-128"/>
                  <a:ea typeface="ＭＳ Ｐゴシック" pitchFamily="50" charset="-128"/>
                </a:endParaRPr>
              </a:p>
              <a:p>
                <a:r>
                  <a:rPr kumimoji="1" lang="ja-JP" altLang="en-US" sz="2400" dirty="0" smtClean="0">
                    <a:latin typeface="ＭＳ Ｐゴシック" pitchFamily="50" charset="-128"/>
                    <a:ea typeface="ＭＳ Ｐゴシック" pitchFamily="50" charset="-128"/>
                  </a:rPr>
                  <a:t>母集団の全データが得られればいいのだが、一般的には難しいので、実際は後者の式を使うことがほとんど</a:t>
                </a:r>
                <a:endParaRPr kumimoji="1" lang="ja-JP" altLang="en-US" sz="2400" dirty="0">
                  <a:latin typeface="ＭＳ Ｐゴシック" pitchFamily="50" charset="-128"/>
                  <a:ea typeface="ＭＳ Ｐゴシック" pitchFamily="50" charset="-128"/>
                </a:endParaRPr>
              </a:p>
            </p:txBody>
          </p:sp>
        </mc:Choice>
        <mc:Fallback xmlns=""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95536" y="1484784"/>
                <a:ext cx="8229600" cy="5184576"/>
              </a:xfrm>
              <a:blipFill rotWithShape="1">
                <a:blip r:embed="rId2"/>
                <a:stretch>
                  <a:fillRect b="-82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066800"/>
          </a:xfrm>
        </p:spPr>
        <p:txBody>
          <a:bodyPr>
            <a:normAutofit/>
          </a:bodyPr>
          <a:lstStyle/>
          <a:p>
            <a:r>
              <a:rPr kumimoji="1" lang="ja-JP" altLang="en-US" sz="3200" dirty="0" smtClean="0"/>
              <a:t>標準偏差</a:t>
            </a:r>
            <a:endParaRPr kumimoji="1" lang="ja-JP" altLang="en-US" sz="3200" dirty="0"/>
          </a:p>
        </p:txBody>
      </p:sp>
    </p:spTree>
    <p:extLst>
      <p:ext uri="{BB962C8B-B14F-4D97-AF65-F5344CB8AC3E}">
        <p14:creationId xmlns:p14="http://schemas.microsoft.com/office/powerpoint/2010/main" val="1738803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1" lang="ja-JP" altLang="en-US" sz="320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/>
              </a:rPr>
              <a:t>◆第３章◆</a:t>
            </a:r>
            <a:endParaRPr kumimoji="1" lang="ja-JP" altLang="en-US" sz="3200" dirty="0">
              <a:ln w="12700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/>
            </a:endParaRP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kumimoji="1" lang="ja-JP" altLang="en-US" sz="3200" b="1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データ全体の雰囲気をつかもう！</a:t>
            </a:r>
            <a:endParaRPr kumimoji="1" lang="en-US" altLang="ja-JP" sz="3200" b="1" dirty="0" smtClean="0">
              <a:solidFill>
                <a:schemeClr val="tx1"/>
              </a:solidFill>
              <a:latin typeface="ＭＳ Ｐゴシック" pitchFamily="50" charset="-128"/>
              <a:ea typeface="ＭＳ Ｐゴシック" pitchFamily="50" charset="-128"/>
            </a:endParaRPr>
          </a:p>
          <a:p>
            <a:pPr algn="ctr"/>
            <a:r>
              <a:rPr lang="ja-JP" altLang="en-US" sz="3200" b="1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＜カテゴリーデータ編＞</a:t>
            </a:r>
            <a:endParaRPr kumimoji="1" lang="ja-JP" altLang="en-US" sz="3200" b="1" dirty="0">
              <a:solidFill>
                <a:schemeClr val="tx1"/>
              </a:solidFill>
              <a:latin typeface="ＭＳ Ｐゴシック" pitchFamily="50" charset="-128"/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23423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>
          <a:xfrm>
            <a:off x="539552" y="548680"/>
            <a:ext cx="8229600" cy="1066800"/>
          </a:xfrm>
        </p:spPr>
        <p:txBody>
          <a:bodyPr>
            <a:normAutofit/>
          </a:bodyPr>
          <a:lstStyle/>
          <a:p>
            <a:r>
              <a:rPr lang="ja-JP" altLang="en-US" sz="2400" dirty="0" smtClean="0">
                <a:solidFill>
                  <a:srgbClr val="424456"/>
                </a:solidFill>
              </a:rPr>
              <a:t>新しい制服のデザインアンケート</a:t>
            </a:r>
            <a:endParaRPr kumimoji="1" lang="ja-JP" altLang="en-US" sz="2400" dirty="0"/>
          </a:p>
        </p:txBody>
      </p:sp>
      <p:graphicFrame>
        <p:nvGraphicFramePr>
          <p:cNvPr id="8" name="コンテンツ プレースホルダー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05145903"/>
              </p:ext>
            </p:extLst>
          </p:nvPr>
        </p:nvGraphicFramePr>
        <p:xfrm>
          <a:off x="3203848" y="1412776"/>
          <a:ext cx="2880320" cy="222504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864096"/>
                <a:gridCol w="2016224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kumimoji="1" lang="ja-JP" altLang="en-US" b="0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0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新しい制服は</a:t>
                      </a:r>
                      <a:r>
                        <a:rPr kumimoji="1" lang="en-US" altLang="ja-JP" b="0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…</a:t>
                      </a:r>
                      <a:endParaRPr kumimoji="1" lang="ja-JP" altLang="en-US" b="0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0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生徒１</a:t>
                      </a:r>
                      <a:endParaRPr kumimoji="1" lang="ja-JP" altLang="en-US" b="0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0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好き</a:t>
                      </a:r>
                      <a:endParaRPr kumimoji="1" lang="ja-JP" altLang="en-US" b="0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b="0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生徒２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0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どちらともいえない</a:t>
                      </a:r>
                      <a:endParaRPr kumimoji="1" lang="ja-JP" altLang="en-US" b="0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b="0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生徒３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0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好き</a:t>
                      </a:r>
                      <a:endParaRPr kumimoji="1" lang="ja-JP" altLang="en-US" b="0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b="0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生徒４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0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どちらともいえない</a:t>
                      </a:r>
                      <a:endParaRPr kumimoji="1" lang="ja-JP" altLang="en-US" b="0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b="0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生徒５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0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きらい</a:t>
                      </a:r>
                      <a:endParaRPr kumimoji="1" lang="ja-JP" altLang="en-US" b="0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9" name="グループ化 8"/>
          <p:cNvGrpSpPr/>
          <p:nvPr/>
        </p:nvGrpSpPr>
        <p:grpSpPr>
          <a:xfrm>
            <a:off x="4644008" y="3700878"/>
            <a:ext cx="45721" cy="498038"/>
            <a:chOff x="4382263" y="3840777"/>
            <a:chExt cx="45721" cy="498038"/>
          </a:xfrm>
        </p:grpSpPr>
        <p:sp>
          <p:nvSpPr>
            <p:cNvPr id="10" name="円/楕円 9"/>
            <p:cNvSpPr/>
            <p:nvPr/>
          </p:nvSpPr>
          <p:spPr>
            <a:xfrm>
              <a:off x="4382263" y="3840777"/>
              <a:ext cx="45719" cy="45719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11" name="円/楕円 10"/>
            <p:cNvSpPr/>
            <p:nvPr/>
          </p:nvSpPr>
          <p:spPr>
            <a:xfrm>
              <a:off x="4382264" y="4050783"/>
              <a:ext cx="45719" cy="45719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12" name="円/楕円 11"/>
            <p:cNvSpPr/>
            <p:nvPr/>
          </p:nvSpPr>
          <p:spPr>
            <a:xfrm>
              <a:off x="4382265" y="4293096"/>
              <a:ext cx="45719" cy="45719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  <p:graphicFrame>
        <p:nvGraphicFramePr>
          <p:cNvPr id="13" name="コンテンツ プレースホルダー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9790883"/>
              </p:ext>
            </p:extLst>
          </p:nvPr>
        </p:nvGraphicFramePr>
        <p:xfrm>
          <a:off x="3146415" y="4293096"/>
          <a:ext cx="3086627" cy="185420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1008112"/>
                <a:gridCol w="2078515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0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生徒３６</a:t>
                      </a:r>
                      <a:endParaRPr kumimoji="1" lang="ja-JP" altLang="en-US" b="0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0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好き</a:t>
                      </a:r>
                      <a:endParaRPr kumimoji="1" lang="ja-JP" altLang="en-US" b="0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b="0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生徒３７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0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どちらともいえない</a:t>
                      </a:r>
                      <a:endParaRPr kumimoji="1" lang="ja-JP" altLang="en-US" b="0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b="0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生徒３８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0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好き</a:t>
                      </a:r>
                      <a:endParaRPr kumimoji="1" lang="ja-JP" altLang="en-US" b="0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b="0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生徒３９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0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どちらともいえない</a:t>
                      </a:r>
                      <a:endParaRPr kumimoji="1" lang="ja-JP" altLang="en-US" b="0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b="0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生徒４０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0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きらい</a:t>
                      </a:r>
                      <a:endParaRPr kumimoji="1" lang="ja-JP" altLang="en-US" b="0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テキスト ボックス 6"/>
          <p:cNvSpPr txBox="1"/>
          <p:nvPr/>
        </p:nvSpPr>
        <p:spPr>
          <a:xfrm>
            <a:off x="3707904" y="6237312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>
                <a:solidFill>
                  <a:srgbClr val="0070C0"/>
                </a:solidFill>
                <a:latin typeface="ＭＳ Ｐゴシック" pitchFamily="50" charset="-128"/>
                <a:ea typeface="ＭＳ Ｐゴシック" pitchFamily="50" charset="-128"/>
              </a:rPr>
              <a:t>カテゴリーデータ</a:t>
            </a:r>
            <a:endParaRPr kumimoji="1" lang="ja-JP" altLang="en-US" dirty="0">
              <a:solidFill>
                <a:srgbClr val="0070C0"/>
              </a:solidFill>
              <a:latin typeface="ＭＳ Ｐゴシック" pitchFamily="50" charset="-128"/>
              <a:ea typeface="ＭＳ Ｐゴシック" pitchFamily="50" charset="-128"/>
            </a:endParaRPr>
          </a:p>
        </p:txBody>
      </p:sp>
      <p:pic>
        <p:nvPicPr>
          <p:cNvPr id="3075" name="Picture 3" descr="C:\Users\s151045\AppData\Local\Microsoft\Windows\Temporary Internet Files\Content.IE5\BK0O2W1V\MC900445730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4653136"/>
            <a:ext cx="703174" cy="1499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5618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066800"/>
          </a:xfrm>
        </p:spPr>
        <p:txBody>
          <a:bodyPr>
            <a:normAutofit/>
          </a:bodyPr>
          <a:lstStyle/>
          <a:p>
            <a:r>
              <a:rPr kumimoji="1" lang="ja-JP" altLang="en-US" sz="3200" dirty="0" smtClean="0"/>
              <a:t>単純集計表</a:t>
            </a:r>
            <a:endParaRPr kumimoji="1" lang="ja-JP" altLang="en-US" sz="32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95536" y="1484784"/>
            <a:ext cx="8229600" cy="4325112"/>
          </a:xfrm>
        </p:spPr>
        <p:txBody>
          <a:bodyPr>
            <a:normAutofit/>
          </a:bodyPr>
          <a:lstStyle/>
          <a:p>
            <a:r>
              <a:rPr kumimoji="1" lang="ja-JP" altLang="en-US" sz="2400" dirty="0" smtClean="0">
                <a:latin typeface="ＭＳ Ｐゴシック" pitchFamily="50" charset="-128"/>
                <a:ea typeface="ＭＳ Ｐゴシック" pitchFamily="50" charset="-128"/>
              </a:rPr>
              <a:t>データ全体の雰囲気をつかむために表をつくってみよう</a:t>
            </a:r>
            <a:endParaRPr kumimoji="1" lang="en-US" altLang="ja-JP" sz="2400" dirty="0" smtClean="0">
              <a:latin typeface="ＭＳ Ｐゴシック" pitchFamily="50" charset="-128"/>
              <a:ea typeface="ＭＳ Ｐゴシック" pitchFamily="50" charset="-128"/>
            </a:endParaRPr>
          </a:p>
          <a:p>
            <a:endParaRPr lang="en-US" altLang="ja-JP" sz="2400" dirty="0">
              <a:latin typeface="ＭＳ Ｐゴシック" pitchFamily="50" charset="-128"/>
              <a:ea typeface="ＭＳ Ｐゴシック" pitchFamily="50" charset="-128"/>
            </a:endParaRPr>
          </a:p>
          <a:p>
            <a:endParaRPr kumimoji="1" lang="ja-JP" altLang="en-US" sz="2400" dirty="0">
              <a:latin typeface="ＭＳ Ｐゴシック" pitchFamily="50" charset="-128"/>
              <a:ea typeface="ＭＳ Ｐゴシック" pitchFamily="50" charset="-128"/>
            </a:endParaRPr>
          </a:p>
        </p:txBody>
      </p:sp>
      <p:graphicFrame>
        <p:nvGraphicFramePr>
          <p:cNvPr id="4" name="表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1385487"/>
              </p:ext>
            </p:extLst>
          </p:nvPr>
        </p:nvGraphicFramePr>
        <p:xfrm>
          <a:off x="2312540" y="2852936"/>
          <a:ext cx="4104456" cy="185420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2304256"/>
                <a:gridCol w="720080"/>
                <a:gridCol w="1080120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kumimoji="1" lang="ja-JP" altLang="en-US" b="0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0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度数</a:t>
                      </a:r>
                      <a:endParaRPr kumimoji="1" lang="ja-JP" altLang="en-US" b="0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0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割合</a:t>
                      </a:r>
                      <a:r>
                        <a:rPr kumimoji="1" lang="en-US" altLang="ja-JP" b="0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(%)</a:t>
                      </a:r>
                      <a:endParaRPr kumimoji="1" lang="ja-JP" altLang="en-US" b="0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0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好き</a:t>
                      </a:r>
                      <a:endParaRPr kumimoji="1" lang="ja-JP" altLang="en-US" b="0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0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２８</a:t>
                      </a:r>
                      <a:endParaRPr kumimoji="1" lang="ja-JP" altLang="en-US" b="0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0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７０</a:t>
                      </a:r>
                      <a:endParaRPr kumimoji="1" lang="ja-JP" altLang="en-US" b="0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0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どちらともいえない</a:t>
                      </a:r>
                      <a:endParaRPr kumimoji="1" lang="ja-JP" altLang="en-US" b="0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0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８</a:t>
                      </a:r>
                      <a:endParaRPr kumimoji="1" lang="ja-JP" altLang="en-US" b="0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0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２０</a:t>
                      </a:r>
                      <a:endParaRPr kumimoji="1" lang="ja-JP" altLang="en-US" b="0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0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きらい</a:t>
                      </a:r>
                      <a:endParaRPr kumimoji="1" lang="ja-JP" altLang="en-US" b="0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0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４</a:t>
                      </a:r>
                      <a:endParaRPr kumimoji="1" lang="ja-JP" altLang="en-US" b="0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0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１０</a:t>
                      </a:r>
                      <a:endParaRPr kumimoji="1" lang="ja-JP" altLang="en-US" b="0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0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計</a:t>
                      </a:r>
                      <a:endParaRPr kumimoji="1" lang="ja-JP" altLang="en-US" b="0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0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４０</a:t>
                      </a:r>
                      <a:endParaRPr kumimoji="1" lang="ja-JP" altLang="en-US" b="0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0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１００</a:t>
                      </a:r>
                      <a:endParaRPr kumimoji="1" lang="ja-JP" altLang="en-US" b="0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テキスト ボックス 4"/>
          <p:cNvSpPr txBox="1"/>
          <p:nvPr/>
        </p:nvSpPr>
        <p:spPr>
          <a:xfrm>
            <a:off x="3680692" y="4869160"/>
            <a:ext cx="14673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 smtClean="0">
                <a:solidFill>
                  <a:srgbClr val="0070C0"/>
                </a:solidFill>
                <a:latin typeface="ＭＳ Ｐゴシック" pitchFamily="50" charset="-128"/>
                <a:ea typeface="ＭＳ Ｐゴシック" pitchFamily="50" charset="-128"/>
              </a:rPr>
              <a:t>単純集計表</a:t>
            </a:r>
            <a:endParaRPr kumimoji="1" lang="ja-JP" altLang="en-US" sz="2000" dirty="0">
              <a:solidFill>
                <a:srgbClr val="0070C0"/>
              </a:solidFill>
              <a:latin typeface="ＭＳ Ｐゴシック" pitchFamily="50" charset="-128"/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30032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1" lang="ja-JP" altLang="en-US" sz="320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/>
              </a:rPr>
              <a:t>◆第４章◆</a:t>
            </a:r>
            <a:endParaRPr kumimoji="1" lang="ja-JP" altLang="en-US" sz="3200" dirty="0">
              <a:ln w="12700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/>
            </a:endParaRP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kumimoji="1" lang="ja-JP" altLang="en-US" sz="3200" b="1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基準値と偏差値</a:t>
            </a:r>
            <a:endParaRPr kumimoji="1" lang="ja-JP" altLang="en-US" sz="3200" b="1" dirty="0">
              <a:solidFill>
                <a:schemeClr val="tx1"/>
              </a:solidFill>
              <a:latin typeface="ＭＳ Ｐゴシック" pitchFamily="50" charset="-128"/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40110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pic>
        <p:nvPicPr>
          <p:cNvPr id="5122" name="Picture 2" descr="C:\Users\s151045\AppData\Local\Microsoft\Windows\Temporary Internet Files\Content.IE5\G1YV18WZ\MP900414035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9428" y="1412776"/>
            <a:ext cx="1237488" cy="1560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Users\s151045\AppData\Local\Microsoft\Windows\Temporary Internet Files\Content.IE5\G1YV18WZ\MP900443667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1533192"/>
            <a:ext cx="2164063" cy="144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グループ化 6"/>
          <p:cNvGrpSpPr/>
          <p:nvPr/>
        </p:nvGrpSpPr>
        <p:grpSpPr>
          <a:xfrm>
            <a:off x="1782215" y="3160231"/>
            <a:ext cx="1800200" cy="1171292"/>
            <a:chOff x="1854720" y="4293096"/>
            <a:chExt cx="1800200" cy="1171292"/>
          </a:xfrm>
        </p:grpSpPr>
        <p:sp>
          <p:nvSpPr>
            <p:cNvPr id="4" name="テキスト ボックス 3"/>
            <p:cNvSpPr txBox="1"/>
            <p:nvPr/>
          </p:nvSpPr>
          <p:spPr>
            <a:xfrm>
              <a:off x="1973936" y="4293096"/>
              <a:ext cx="14167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dirty="0" smtClean="0">
                  <a:latin typeface="ＭＳ Ｐゴシック" pitchFamily="50" charset="-128"/>
                  <a:ea typeface="ＭＳ Ｐゴシック" pitchFamily="50" charset="-128"/>
                </a:rPr>
                <a:t>ルイちゃん</a:t>
              </a:r>
              <a:endParaRPr kumimoji="1" lang="ja-JP" altLang="en-US" dirty="0">
                <a:latin typeface="ＭＳ Ｐゴシック" pitchFamily="50" charset="-128"/>
                <a:ea typeface="ＭＳ Ｐゴシック" pitchFamily="50" charset="-128"/>
              </a:endParaRPr>
            </a:p>
          </p:txBody>
        </p:sp>
        <p:sp>
          <p:nvSpPr>
            <p:cNvPr id="5" name="テキスト ボックス 4"/>
            <p:cNvSpPr txBox="1"/>
            <p:nvPr/>
          </p:nvSpPr>
          <p:spPr>
            <a:xfrm>
              <a:off x="1854720" y="4652386"/>
              <a:ext cx="1800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dirty="0" smtClean="0">
                  <a:latin typeface="ＭＳ Ｐゴシック" pitchFamily="50" charset="-128"/>
                  <a:ea typeface="ＭＳ Ｐゴシック" pitchFamily="50" charset="-128"/>
                </a:rPr>
                <a:t>英語のテスト</a:t>
              </a:r>
              <a:endParaRPr kumimoji="1" lang="ja-JP" altLang="en-US" dirty="0">
                <a:latin typeface="ＭＳ Ｐゴシック" pitchFamily="50" charset="-128"/>
                <a:ea typeface="ＭＳ Ｐゴシック" pitchFamily="50" charset="-128"/>
              </a:endParaRPr>
            </a:p>
          </p:txBody>
        </p:sp>
        <p:sp>
          <p:nvSpPr>
            <p:cNvPr id="6" name="テキスト ボックス 5"/>
            <p:cNvSpPr txBox="1"/>
            <p:nvPr/>
          </p:nvSpPr>
          <p:spPr>
            <a:xfrm>
              <a:off x="2178756" y="4941168"/>
              <a:ext cx="115212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800" dirty="0" smtClean="0">
                  <a:solidFill>
                    <a:srgbClr val="C00000"/>
                  </a:solidFill>
                  <a:latin typeface="ＭＳ Ｐゴシック" pitchFamily="50" charset="-128"/>
                  <a:ea typeface="ＭＳ Ｐゴシック" pitchFamily="50" charset="-128"/>
                </a:rPr>
                <a:t>９０</a:t>
              </a:r>
              <a:r>
                <a:rPr lang="ja-JP" altLang="en-US" dirty="0">
                  <a:latin typeface="ＭＳ Ｐゴシック" pitchFamily="50" charset="-128"/>
                  <a:ea typeface="ＭＳ Ｐゴシック" pitchFamily="50" charset="-128"/>
                </a:rPr>
                <a:t>点</a:t>
              </a:r>
              <a:endParaRPr kumimoji="1" lang="ja-JP" altLang="en-US" dirty="0">
                <a:latin typeface="ＭＳ Ｐゴシック" pitchFamily="50" charset="-128"/>
                <a:ea typeface="ＭＳ Ｐゴシック" pitchFamily="50" charset="-128"/>
              </a:endParaRPr>
            </a:p>
          </p:txBody>
        </p:sp>
      </p:grpSp>
      <p:grpSp>
        <p:nvGrpSpPr>
          <p:cNvPr id="8" name="グループ化 7"/>
          <p:cNvGrpSpPr/>
          <p:nvPr/>
        </p:nvGrpSpPr>
        <p:grpSpPr>
          <a:xfrm>
            <a:off x="5962548" y="3143091"/>
            <a:ext cx="1800200" cy="1160022"/>
            <a:chOff x="5940152" y="4304366"/>
            <a:chExt cx="1800200" cy="1160022"/>
          </a:xfrm>
        </p:grpSpPr>
        <p:sp>
          <p:nvSpPr>
            <p:cNvPr id="13" name="テキスト ボックス 12"/>
            <p:cNvSpPr txBox="1"/>
            <p:nvPr/>
          </p:nvSpPr>
          <p:spPr>
            <a:xfrm>
              <a:off x="6025772" y="4304366"/>
              <a:ext cx="14167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dirty="0">
                  <a:latin typeface="ＭＳ Ｐゴシック" pitchFamily="50" charset="-128"/>
                  <a:ea typeface="ＭＳ Ｐゴシック" pitchFamily="50" charset="-128"/>
                </a:rPr>
                <a:t>ユミ</a:t>
              </a:r>
              <a:r>
                <a:rPr kumimoji="1" lang="ja-JP" altLang="en-US" dirty="0" smtClean="0">
                  <a:latin typeface="ＭＳ Ｐゴシック" pitchFamily="50" charset="-128"/>
                  <a:ea typeface="ＭＳ Ｐゴシック" pitchFamily="50" charset="-128"/>
                </a:rPr>
                <a:t>ちゃん</a:t>
              </a:r>
              <a:endParaRPr kumimoji="1" lang="ja-JP" altLang="en-US" dirty="0">
                <a:latin typeface="ＭＳ Ｐゴシック" pitchFamily="50" charset="-128"/>
                <a:ea typeface="ＭＳ Ｐゴシック" pitchFamily="50" charset="-128"/>
              </a:endParaRPr>
            </a:p>
          </p:txBody>
        </p:sp>
        <p:sp>
          <p:nvSpPr>
            <p:cNvPr id="15" name="テキスト ボックス 14"/>
            <p:cNvSpPr txBox="1"/>
            <p:nvPr/>
          </p:nvSpPr>
          <p:spPr>
            <a:xfrm>
              <a:off x="5940152" y="4662428"/>
              <a:ext cx="1800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dirty="0">
                  <a:latin typeface="ＭＳ Ｐゴシック" pitchFamily="50" charset="-128"/>
                  <a:ea typeface="ＭＳ Ｐゴシック" pitchFamily="50" charset="-128"/>
                </a:rPr>
                <a:t>古典</a:t>
              </a:r>
              <a:r>
                <a:rPr kumimoji="1" lang="ja-JP" altLang="en-US" dirty="0" smtClean="0">
                  <a:latin typeface="ＭＳ Ｐゴシック" pitchFamily="50" charset="-128"/>
                  <a:ea typeface="ＭＳ Ｐゴシック" pitchFamily="50" charset="-128"/>
                </a:rPr>
                <a:t>のテスト</a:t>
              </a:r>
              <a:endParaRPr kumimoji="1" lang="ja-JP" altLang="en-US" dirty="0">
                <a:latin typeface="ＭＳ Ｐゴシック" pitchFamily="50" charset="-128"/>
                <a:ea typeface="ＭＳ Ｐゴシック" pitchFamily="50" charset="-128"/>
              </a:endParaRPr>
            </a:p>
          </p:txBody>
        </p:sp>
        <p:sp>
          <p:nvSpPr>
            <p:cNvPr id="17" name="テキスト ボックス 16"/>
            <p:cNvSpPr txBox="1"/>
            <p:nvPr/>
          </p:nvSpPr>
          <p:spPr>
            <a:xfrm>
              <a:off x="6263862" y="4941168"/>
              <a:ext cx="115212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800" dirty="0" smtClean="0">
                  <a:solidFill>
                    <a:srgbClr val="C00000"/>
                  </a:solidFill>
                  <a:latin typeface="ＭＳ Ｐゴシック" pitchFamily="50" charset="-128"/>
                  <a:ea typeface="ＭＳ Ｐゴシック" pitchFamily="50" charset="-128"/>
                </a:rPr>
                <a:t>９０</a:t>
              </a:r>
              <a:r>
                <a:rPr lang="ja-JP" altLang="en-US" dirty="0">
                  <a:latin typeface="ＭＳ Ｐゴシック" pitchFamily="50" charset="-128"/>
                  <a:ea typeface="ＭＳ Ｐゴシック" pitchFamily="50" charset="-128"/>
                </a:rPr>
                <a:t>点</a:t>
              </a:r>
              <a:endParaRPr kumimoji="1" lang="ja-JP" altLang="en-US" dirty="0">
                <a:latin typeface="ＭＳ Ｐゴシック" pitchFamily="50" charset="-128"/>
                <a:ea typeface="ＭＳ Ｐゴシック" pitchFamily="50" charset="-128"/>
              </a:endParaRPr>
            </a:p>
          </p:txBody>
        </p:sp>
      </p:grpSp>
      <p:sp>
        <p:nvSpPr>
          <p:cNvPr id="9" name="テキスト ボックス 8"/>
          <p:cNvSpPr txBox="1"/>
          <p:nvPr/>
        </p:nvSpPr>
        <p:spPr>
          <a:xfrm>
            <a:off x="2267744" y="5557882"/>
            <a:ext cx="56569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>
                <a:solidFill>
                  <a:srgbClr val="0070C0"/>
                </a:solidFill>
                <a:latin typeface="ＭＳ Ｐゴシック" pitchFamily="50" charset="-128"/>
                <a:ea typeface="ＭＳ Ｐゴシック" pitchFamily="50" charset="-128"/>
              </a:rPr>
              <a:t>偏差値はなぜかユミちゃんの古典のほうが高い！</a:t>
            </a:r>
            <a:endParaRPr kumimoji="1" lang="ja-JP" altLang="en-US" dirty="0">
              <a:solidFill>
                <a:srgbClr val="0070C0"/>
              </a:solidFill>
              <a:latin typeface="ＭＳ Ｐゴシック" pitchFamily="50" charset="-128"/>
              <a:ea typeface="ＭＳ Ｐゴシック" pitchFamily="50" charset="-128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3122410" y="5053826"/>
            <a:ext cx="33217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solidFill>
                  <a:srgbClr val="7030A0"/>
                </a:solidFill>
                <a:latin typeface="ＭＳ Ｐゴシック" pitchFamily="50" charset="-128"/>
                <a:ea typeface="ＭＳ Ｐゴシック" pitchFamily="50" charset="-128"/>
              </a:rPr>
              <a:t>なかよ</a:t>
            </a:r>
            <a:r>
              <a:rPr kumimoji="1" lang="ja-JP" altLang="en-US" dirty="0" smtClean="0">
                <a:solidFill>
                  <a:srgbClr val="7030A0"/>
                </a:solidFill>
                <a:latin typeface="ＭＳ Ｐゴシック" pitchFamily="50" charset="-128"/>
                <a:ea typeface="ＭＳ Ｐゴシック" pitchFamily="50" charset="-128"/>
              </a:rPr>
              <a:t>く同じ</a:t>
            </a:r>
            <a:r>
              <a:rPr kumimoji="1" lang="ja-JP" altLang="en-US" dirty="0" smtClean="0">
                <a:solidFill>
                  <a:srgbClr val="7030A0"/>
                </a:solidFill>
                <a:latin typeface="ＭＳ Ｐゴシック" pitchFamily="50" charset="-128"/>
                <a:ea typeface="ＭＳ Ｐゴシック" pitchFamily="50" charset="-128"/>
              </a:rPr>
              <a:t>点数！の</a:t>
            </a:r>
            <a:r>
              <a:rPr kumimoji="1" lang="ja-JP" altLang="en-US" dirty="0" smtClean="0">
                <a:solidFill>
                  <a:srgbClr val="7030A0"/>
                </a:solidFill>
                <a:latin typeface="ＭＳ Ｐゴシック" pitchFamily="50" charset="-128"/>
                <a:ea typeface="ＭＳ Ｐゴシック" pitchFamily="50" charset="-128"/>
              </a:rPr>
              <a:t>はずが</a:t>
            </a:r>
            <a:r>
              <a:rPr kumimoji="1" lang="en-US" altLang="ja-JP" dirty="0" smtClean="0">
                <a:solidFill>
                  <a:srgbClr val="7030A0"/>
                </a:solidFill>
                <a:latin typeface="ＭＳ Ｐゴシック" pitchFamily="50" charset="-128"/>
                <a:ea typeface="ＭＳ Ｐゴシック" pitchFamily="50" charset="-128"/>
              </a:rPr>
              <a:t>…</a:t>
            </a:r>
            <a:endParaRPr kumimoji="1" lang="ja-JP" altLang="en-US" dirty="0">
              <a:solidFill>
                <a:srgbClr val="7030A0"/>
              </a:solidFill>
              <a:latin typeface="ＭＳ Ｐゴシック" pitchFamily="50" charset="-128"/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08304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179512" y="805830"/>
            <a:ext cx="8229600" cy="4325112"/>
          </a:xfrm>
        </p:spPr>
        <p:txBody>
          <a:bodyPr/>
          <a:lstStyle/>
          <a:p>
            <a:r>
              <a:rPr kumimoji="1" lang="ja-JP" altLang="en-US" dirty="0" smtClean="0">
                <a:latin typeface="ＭＳ Ｐゴシック" pitchFamily="50" charset="-128"/>
                <a:ea typeface="ＭＳ Ｐゴシック" pitchFamily="50" charset="-128"/>
              </a:rPr>
              <a:t>平均点からの離れ具合を比較してみると</a:t>
            </a:r>
            <a:r>
              <a:rPr kumimoji="1" lang="en-US" altLang="ja-JP" dirty="0" smtClean="0">
                <a:latin typeface="ＭＳ Ｐゴシック" pitchFamily="50" charset="-128"/>
                <a:ea typeface="ＭＳ Ｐゴシック" pitchFamily="50" charset="-128"/>
              </a:rPr>
              <a:t>…</a:t>
            </a:r>
          </a:p>
          <a:p>
            <a:pPr marL="109728" indent="0">
              <a:buNone/>
            </a:pPr>
            <a:endParaRPr lang="en-US" altLang="ja-JP" dirty="0" smtClean="0">
              <a:latin typeface="ＭＳ Ｐゴシック" pitchFamily="50" charset="-128"/>
              <a:ea typeface="ＭＳ Ｐゴシック" pitchFamily="50" charset="-128"/>
            </a:endParaRPr>
          </a:p>
          <a:p>
            <a:pPr marL="109728" indent="0">
              <a:buNone/>
            </a:pPr>
            <a:endParaRPr lang="en-US" altLang="ja-JP" dirty="0" smtClean="0">
              <a:latin typeface="ＭＳ Ｐゴシック" pitchFamily="50" charset="-128"/>
              <a:ea typeface="ＭＳ Ｐゴシック" pitchFamily="50" charset="-128"/>
            </a:endParaRPr>
          </a:p>
        </p:txBody>
      </p:sp>
      <p:grpSp>
        <p:nvGrpSpPr>
          <p:cNvPr id="15" name="グループ化 14"/>
          <p:cNvGrpSpPr/>
          <p:nvPr/>
        </p:nvGrpSpPr>
        <p:grpSpPr>
          <a:xfrm>
            <a:off x="1364986" y="2348880"/>
            <a:ext cx="6624736" cy="360040"/>
            <a:chOff x="1364986" y="2348880"/>
            <a:chExt cx="6624736" cy="360040"/>
          </a:xfrm>
        </p:grpSpPr>
        <p:cxnSp>
          <p:nvCxnSpPr>
            <p:cNvPr id="7" name="直線矢印コネクタ 6"/>
            <p:cNvCxnSpPr/>
            <p:nvPr/>
          </p:nvCxnSpPr>
          <p:spPr>
            <a:xfrm>
              <a:off x="1364986" y="2548966"/>
              <a:ext cx="6624736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線コネクタ 11"/>
            <p:cNvCxnSpPr/>
            <p:nvPr/>
          </p:nvCxnSpPr>
          <p:spPr>
            <a:xfrm>
              <a:off x="1364986" y="2348880"/>
              <a:ext cx="0" cy="3600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円/楕円 12"/>
            <p:cNvSpPr/>
            <p:nvPr/>
          </p:nvSpPr>
          <p:spPr>
            <a:xfrm>
              <a:off x="5956136" y="2506647"/>
              <a:ext cx="72008" cy="84638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14" name="円/楕円 13"/>
            <p:cNvSpPr/>
            <p:nvPr/>
          </p:nvSpPr>
          <p:spPr>
            <a:xfrm>
              <a:off x="6858508" y="2506647"/>
              <a:ext cx="72008" cy="84638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  <p:sp>
        <p:nvSpPr>
          <p:cNvPr id="16" name="円/楕円 15"/>
          <p:cNvSpPr/>
          <p:nvPr/>
        </p:nvSpPr>
        <p:spPr>
          <a:xfrm>
            <a:off x="5436096" y="4083024"/>
            <a:ext cx="72008" cy="8463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grpSp>
        <p:nvGrpSpPr>
          <p:cNvPr id="17" name="グループ化 16"/>
          <p:cNvGrpSpPr/>
          <p:nvPr/>
        </p:nvGrpSpPr>
        <p:grpSpPr>
          <a:xfrm>
            <a:off x="1398008" y="3945323"/>
            <a:ext cx="6624736" cy="360040"/>
            <a:chOff x="1364986" y="2348880"/>
            <a:chExt cx="6624736" cy="360040"/>
          </a:xfrm>
        </p:grpSpPr>
        <p:cxnSp>
          <p:nvCxnSpPr>
            <p:cNvPr id="18" name="直線矢印コネクタ 17"/>
            <p:cNvCxnSpPr/>
            <p:nvPr/>
          </p:nvCxnSpPr>
          <p:spPr>
            <a:xfrm>
              <a:off x="1364986" y="2548966"/>
              <a:ext cx="6624736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線コネクタ 18"/>
            <p:cNvCxnSpPr/>
            <p:nvPr/>
          </p:nvCxnSpPr>
          <p:spPr>
            <a:xfrm>
              <a:off x="1364986" y="2348880"/>
              <a:ext cx="0" cy="3600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円/楕円 20"/>
            <p:cNvSpPr/>
            <p:nvPr/>
          </p:nvSpPr>
          <p:spPr>
            <a:xfrm>
              <a:off x="6858508" y="2506647"/>
              <a:ext cx="72008" cy="84638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  <p:sp>
        <p:nvSpPr>
          <p:cNvPr id="22" name="テキスト ボックス 21"/>
          <p:cNvSpPr txBox="1"/>
          <p:nvPr/>
        </p:nvSpPr>
        <p:spPr>
          <a:xfrm>
            <a:off x="5632100" y="2106196"/>
            <a:ext cx="72008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 smtClean="0"/>
              <a:t>平均</a:t>
            </a:r>
            <a:endParaRPr kumimoji="1" lang="ja-JP" altLang="en-US" dirty="0"/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5112060" y="3687404"/>
            <a:ext cx="72008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 smtClean="0"/>
              <a:t>平均</a:t>
            </a:r>
            <a:endParaRPr kumimoji="1" lang="ja-JP" altLang="en-US" dirty="0"/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6671794" y="2599054"/>
            <a:ext cx="7920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ＭＳ Ｐゴシック" pitchFamily="50" charset="-128"/>
                <a:ea typeface="ＭＳ Ｐゴシック" pitchFamily="50" charset="-128"/>
              </a:rPr>
              <a:t>９０</a:t>
            </a:r>
            <a:endParaRPr kumimoji="1" lang="ja-JP" altLang="en-US" sz="1600" dirty="0">
              <a:latin typeface="ＭＳ Ｐゴシック" pitchFamily="50" charset="-128"/>
              <a:ea typeface="ＭＳ Ｐゴシック" pitchFamily="50" charset="-128"/>
            </a:endParaRP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6732240" y="4187728"/>
            <a:ext cx="7920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ＭＳ Ｐゴシック" pitchFamily="50" charset="-128"/>
                <a:ea typeface="ＭＳ Ｐゴシック" pitchFamily="50" charset="-128"/>
              </a:rPr>
              <a:t>９０</a:t>
            </a:r>
            <a:endParaRPr kumimoji="1" lang="ja-JP" altLang="en-US" sz="1600" dirty="0">
              <a:latin typeface="ＭＳ Ｐゴシック" pitchFamily="50" charset="-128"/>
              <a:ea typeface="ＭＳ Ｐゴシック" pitchFamily="50" charset="-128"/>
            </a:endParaRPr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5616238" y="2599054"/>
            <a:ext cx="9361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>
                <a:latin typeface="ＭＳ Ｐゴシック" pitchFamily="50" charset="-128"/>
                <a:ea typeface="ＭＳ Ｐゴシック" pitchFamily="50" charset="-128"/>
              </a:rPr>
              <a:t>８１．３</a:t>
            </a:r>
            <a:endParaRPr kumimoji="1" lang="ja-JP" altLang="en-US" sz="1600" dirty="0">
              <a:latin typeface="ＭＳ Ｐゴシック" pitchFamily="50" charset="-128"/>
              <a:ea typeface="ＭＳ Ｐゴシック" pitchFamily="50" charset="-128"/>
            </a:endParaRPr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5048754" y="4167662"/>
            <a:ext cx="10441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ＭＳ Ｐゴシック" pitchFamily="50" charset="-128"/>
                <a:ea typeface="ＭＳ Ｐゴシック" pitchFamily="50" charset="-128"/>
              </a:rPr>
              <a:t>７４．３</a:t>
            </a:r>
            <a:endParaRPr kumimoji="1" lang="ja-JP" altLang="en-US" sz="1600" dirty="0">
              <a:latin typeface="ＭＳ Ｐゴシック" pitchFamily="50" charset="-128"/>
              <a:ea typeface="ＭＳ Ｐゴシック" pitchFamily="50" charset="-128"/>
            </a:endParaRPr>
          </a:p>
        </p:txBody>
      </p:sp>
      <p:sp>
        <p:nvSpPr>
          <p:cNvPr id="34" name="テキスト ボックス 33"/>
          <p:cNvSpPr txBox="1"/>
          <p:nvPr/>
        </p:nvSpPr>
        <p:spPr>
          <a:xfrm>
            <a:off x="467544" y="1736864"/>
            <a:ext cx="1314786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dirty="0">
                <a:latin typeface="ＭＳ Ｐゴシック" pitchFamily="50" charset="-128"/>
                <a:ea typeface="ＭＳ Ｐゴシック" pitchFamily="50" charset="-128"/>
              </a:rPr>
              <a:t>英語</a:t>
            </a:r>
            <a:endParaRPr kumimoji="1" lang="ja-JP" altLang="en-US" dirty="0">
              <a:latin typeface="ＭＳ Ｐゴシック" pitchFamily="50" charset="-128"/>
              <a:ea typeface="ＭＳ Ｐゴシック" pitchFamily="50" charset="-128"/>
            </a:endParaRPr>
          </a:p>
        </p:txBody>
      </p:sp>
      <p:sp>
        <p:nvSpPr>
          <p:cNvPr id="35" name="テキスト ボックス 34"/>
          <p:cNvSpPr txBox="1"/>
          <p:nvPr/>
        </p:nvSpPr>
        <p:spPr>
          <a:xfrm>
            <a:off x="467544" y="3318072"/>
            <a:ext cx="1314786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dirty="0">
                <a:latin typeface="ＭＳ Ｐゴシック" pitchFamily="50" charset="-128"/>
                <a:ea typeface="ＭＳ Ｐゴシック" pitchFamily="50" charset="-128"/>
              </a:rPr>
              <a:t>古典</a:t>
            </a:r>
            <a:endParaRPr kumimoji="1" lang="ja-JP" altLang="en-US" dirty="0">
              <a:latin typeface="ＭＳ Ｐゴシック" pitchFamily="50" charset="-128"/>
              <a:ea typeface="ＭＳ Ｐゴシック" pitchFamily="50" charset="-128"/>
            </a:endParaRPr>
          </a:p>
        </p:txBody>
      </p:sp>
      <p:grpSp>
        <p:nvGrpSpPr>
          <p:cNvPr id="44" name="グループ化 43"/>
          <p:cNvGrpSpPr/>
          <p:nvPr/>
        </p:nvGrpSpPr>
        <p:grpSpPr>
          <a:xfrm>
            <a:off x="5992140" y="1816928"/>
            <a:ext cx="902372" cy="202889"/>
            <a:chOff x="5992140" y="1816928"/>
            <a:chExt cx="902372" cy="202889"/>
          </a:xfrm>
        </p:grpSpPr>
        <p:cxnSp>
          <p:nvCxnSpPr>
            <p:cNvPr id="37" name="直線コネクタ 36"/>
            <p:cNvCxnSpPr/>
            <p:nvPr/>
          </p:nvCxnSpPr>
          <p:spPr>
            <a:xfrm>
              <a:off x="5992140" y="1816928"/>
              <a:ext cx="0" cy="18466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線コネクタ 40"/>
            <p:cNvCxnSpPr/>
            <p:nvPr/>
          </p:nvCxnSpPr>
          <p:spPr>
            <a:xfrm>
              <a:off x="6894512" y="1835151"/>
              <a:ext cx="0" cy="18466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線矢印コネクタ 42"/>
            <p:cNvCxnSpPr/>
            <p:nvPr/>
          </p:nvCxnSpPr>
          <p:spPr>
            <a:xfrm>
              <a:off x="5992140" y="1927484"/>
              <a:ext cx="899390" cy="0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グループ化 49"/>
          <p:cNvGrpSpPr/>
          <p:nvPr/>
        </p:nvGrpSpPr>
        <p:grpSpPr>
          <a:xfrm>
            <a:off x="5472100" y="3432744"/>
            <a:ext cx="1493068" cy="193778"/>
            <a:chOff x="5992140" y="1816928"/>
            <a:chExt cx="1493068" cy="193778"/>
          </a:xfrm>
        </p:grpSpPr>
        <p:cxnSp>
          <p:nvCxnSpPr>
            <p:cNvPr id="51" name="直線コネクタ 50"/>
            <p:cNvCxnSpPr/>
            <p:nvPr/>
          </p:nvCxnSpPr>
          <p:spPr>
            <a:xfrm>
              <a:off x="5992140" y="1816928"/>
              <a:ext cx="0" cy="18466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線コネクタ 51"/>
            <p:cNvCxnSpPr/>
            <p:nvPr/>
          </p:nvCxnSpPr>
          <p:spPr>
            <a:xfrm>
              <a:off x="7485208" y="1826040"/>
              <a:ext cx="0" cy="18466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線矢印コネクタ 52"/>
            <p:cNvCxnSpPr/>
            <p:nvPr/>
          </p:nvCxnSpPr>
          <p:spPr>
            <a:xfrm>
              <a:off x="5992140" y="1918373"/>
              <a:ext cx="1487140" cy="0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6" name="テキスト ボックス 55"/>
          <p:cNvSpPr txBox="1"/>
          <p:nvPr/>
        </p:nvSpPr>
        <p:spPr>
          <a:xfrm>
            <a:off x="6155410" y="1556004"/>
            <a:ext cx="1296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ＭＳ Ｐゴシック" pitchFamily="50" charset="-128"/>
                <a:ea typeface="ＭＳ Ｐゴシック" pitchFamily="50" charset="-128"/>
              </a:rPr>
              <a:t>８．７</a:t>
            </a:r>
            <a:endParaRPr kumimoji="1" lang="ja-JP" altLang="en-US" sz="1600" dirty="0">
              <a:latin typeface="ＭＳ Ｐゴシック" pitchFamily="50" charset="-128"/>
              <a:ea typeface="ＭＳ Ｐゴシック" pitchFamily="50" charset="-128"/>
            </a:endParaRPr>
          </a:p>
        </p:txBody>
      </p:sp>
      <p:sp>
        <p:nvSpPr>
          <p:cNvPr id="57" name="テキスト ボックス 56"/>
          <p:cNvSpPr txBox="1"/>
          <p:nvPr/>
        </p:nvSpPr>
        <p:spPr>
          <a:xfrm>
            <a:off x="5793763" y="3130586"/>
            <a:ext cx="1296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>
                <a:latin typeface="ＭＳ Ｐゴシック" pitchFamily="50" charset="-128"/>
                <a:ea typeface="ＭＳ Ｐゴシック" pitchFamily="50" charset="-128"/>
              </a:rPr>
              <a:t>１５</a:t>
            </a:r>
            <a:r>
              <a:rPr kumimoji="1" lang="ja-JP" altLang="en-US" sz="1600" dirty="0" smtClean="0">
                <a:latin typeface="ＭＳ Ｐゴシック" pitchFamily="50" charset="-128"/>
                <a:ea typeface="ＭＳ Ｐゴシック" pitchFamily="50" charset="-128"/>
              </a:rPr>
              <a:t>．７</a:t>
            </a:r>
            <a:endParaRPr kumimoji="1" lang="ja-JP" altLang="en-US" sz="1600" dirty="0">
              <a:latin typeface="ＭＳ Ｐゴシック" pitchFamily="50" charset="-128"/>
              <a:ea typeface="ＭＳ Ｐゴシック" pitchFamily="50" charset="-128"/>
            </a:endParaRPr>
          </a:p>
        </p:txBody>
      </p:sp>
      <p:sp>
        <p:nvSpPr>
          <p:cNvPr id="58" name="テキスト ボックス 57"/>
          <p:cNvSpPr txBox="1"/>
          <p:nvPr/>
        </p:nvSpPr>
        <p:spPr>
          <a:xfrm>
            <a:off x="2339752" y="5085184"/>
            <a:ext cx="49541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 smtClean="0">
                <a:solidFill>
                  <a:srgbClr val="002060"/>
                </a:solidFill>
                <a:latin typeface="ＭＳ Ｐゴシック" pitchFamily="50" charset="-128"/>
                <a:ea typeface="ＭＳ Ｐゴシック" pitchFamily="50" charset="-128"/>
              </a:rPr>
              <a:t>英語と古典の９０点の価値が違う！</a:t>
            </a:r>
            <a:endParaRPr kumimoji="1" lang="ja-JP" altLang="en-US" sz="2000" dirty="0">
              <a:solidFill>
                <a:srgbClr val="002060"/>
              </a:solidFill>
              <a:latin typeface="ＭＳ Ｐゴシック" pitchFamily="50" charset="-128"/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13091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pic>
        <p:nvPicPr>
          <p:cNvPr id="5122" name="Picture 2" descr="C:\Users\s151045\AppData\Local\Microsoft\Windows\Temporary Internet Files\Content.IE5\G1YV18WZ\MP900414035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9428" y="1412776"/>
            <a:ext cx="1237488" cy="1560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Users\s151045\AppData\Local\Microsoft\Windows\Temporary Internet Files\Content.IE5\G1YV18WZ\MP900443667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1533192"/>
            <a:ext cx="2164063" cy="144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グループ化 6"/>
          <p:cNvGrpSpPr/>
          <p:nvPr/>
        </p:nvGrpSpPr>
        <p:grpSpPr>
          <a:xfrm>
            <a:off x="1782215" y="3160231"/>
            <a:ext cx="1800200" cy="1171292"/>
            <a:chOff x="1854720" y="4293096"/>
            <a:chExt cx="1800200" cy="1171292"/>
          </a:xfrm>
        </p:grpSpPr>
        <p:sp>
          <p:nvSpPr>
            <p:cNvPr id="4" name="テキスト ボックス 3"/>
            <p:cNvSpPr txBox="1"/>
            <p:nvPr/>
          </p:nvSpPr>
          <p:spPr>
            <a:xfrm>
              <a:off x="1973936" y="4293096"/>
              <a:ext cx="14167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dirty="0" smtClean="0">
                  <a:latin typeface="ＭＳ Ｐゴシック" pitchFamily="50" charset="-128"/>
                  <a:ea typeface="ＭＳ Ｐゴシック" pitchFamily="50" charset="-128"/>
                </a:rPr>
                <a:t>ルイちゃん</a:t>
              </a:r>
              <a:endParaRPr kumimoji="1" lang="ja-JP" altLang="en-US" dirty="0">
                <a:latin typeface="ＭＳ Ｐゴシック" pitchFamily="50" charset="-128"/>
                <a:ea typeface="ＭＳ Ｐゴシック" pitchFamily="50" charset="-128"/>
              </a:endParaRPr>
            </a:p>
          </p:txBody>
        </p:sp>
        <p:sp>
          <p:nvSpPr>
            <p:cNvPr id="5" name="テキスト ボックス 4"/>
            <p:cNvSpPr txBox="1"/>
            <p:nvPr/>
          </p:nvSpPr>
          <p:spPr>
            <a:xfrm>
              <a:off x="1854720" y="4652386"/>
              <a:ext cx="1800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dirty="0">
                  <a:latin typeface="ＭＳ Ｐゴシック" pitchFamily="50" charset="-128"/>
                  <a:ea typeface="ＭＳ Ｐゴシック" pitchFamily="50" charset="-128"/>
                </a:rPr>
                <a:t>日本史</a:t>
              </a:r>
              <a:r>
                <a:rPr kumimoji="1" lang="ja-JP" altLang="en-US" dirty="0" smtClean="0">
                  <a:latin typeface="ＭＳ Ｐゴシック" pitchFamily="50" charset="-128"/>
                  <a:ea typeface="ＭＳ Ｐゴシック" pitchFamily="50" charset="-128"/>
                </a:rPr>
                <a:t>のテスト</a:t>
              </a:r>
              <a:endParaRPr kumimoji="1" lang="ja-JP" altLang="en-US" dirty="0">
                <a:latin typeface="ＭＳ Ｐゴシック" pitchFamily="50" charset="-128"/>
                <a:ea typeface="ＭＳ Ｐゴシック" pitchFamily="50" charset="-128"/>
              </a:endParaRPr>
            </a:p>
          </p:txBody>
        </p:sp>
        <p:sp>
          <p:nvSpPr>
            <p:cNvPr id="6" name="テキスト ボックス 5"/>
            <p:cNvSpPr txBox="1"/>
            <p:nvPr/>
          </p:nvSpPr>
          <p:spPr>
            <a:xfrm>
              <a:off x="2178756" y="4941168"/>
              <a:ext cx="115212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2800" dirty="0">
                  <a:solidFill>
                    <a:srgbClr val="C00000"/>
                  </a:solidFill>
                  <a:latin typeface="ＭＳ Ｐゴシック" pitchFamily="50" charset="-128"/>
                  <a:ea typeface="ＭＳ Ｐゴシック" pitchFamily="50" charset="-128"/>
                </a:rPr>
                <a:t>７３</a:t>
              </a:r>
              <a:r>
                <a:rPr lang="ja-JP" altLang="en-US" dirty="0" smtClean="0">
                  <a:latin typeface="ＭＳ Ｐゴシック" pitchFamily="50" charset="-128"/>
                  <a:ea typeface="ＭＳ Ｐゴシック" pitchFamily="50" charset="-128"/>
                </a:rPr>
                <a:t>点</a:t>
              </a:r>
              <a:endParaRPr kumimoji="1" lang="ja-JP" altLang="en-US" dirty="0">
                <a:latin typeface="ＭＳ Ｐゴシック" pitchFamily="50" charset="-128"/>
                <a:ea typeface="ＭＳ Ｐゴシック" pitchFamily="50" charset="-128"/>
              </a:endParaRPr>
            </a:p>
          </p:txBody>
        </p:sp>
      </p:grpSp>
      <p:grpSp>
        <p:nvGrpSpPr>
          <p:cNvPr id="8" name="グループ化 7"/>
          <p:cNvGrpSpPr/>
          <p:nvPr/>
        </p:nvGrpSpPr>
        <p:grpSpPr>
          <a:xfrm>
            <a:off x="5962548" y="3143091"/>
            <a:ext cx="1800200" cy="1160022"/>
            <a:chOff x="5940152" y="4304366"/>
            <a:chExt cx="1800200" cy="1160022"/>
          </a:xfrm>
        </p:grpSpPr>
        <p:sp>
          <p:nvSpPr>
            <p:cNvPr id="13" name="テキスト ボックス 12"/>
            <p:cNvSpPr txBox="1"/>
            <p:nvPr/>
          </p:nvSpPr>
          <p:spPr>
            <a:xfrm>
              <a:off x="6025772" y="4304366"/>
              <a:ext cx="14167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dirty="0">
                  <a:latin typeface="ＭＳ Ｐゴシック" pitchFamily="50" charset="-128"/>
                  <a:ea typeface="ＭＳ Ｐゴシック" pitchFamily="50" charset="-128"/>
                </a:rPr>
                <a:t>ユミ</a:t>
              </a:r>
              <a:r>
                <a:rPr kumimoji="1" lang="ja-JP" altLang="en-US" dirty="0" smtClean="0">
                  <a:latin typeface="ＭＳ Ｐゴシック" pitchFamily="50" charset="-128"/>
                  <a:ea typeface="ＭＳ Ｐゴシック" pitchFamily="50" charset="-128"/>
                </a:rPr>
                <a:t>ちゃん</a:t>
              </a:r>
              <a:endParaRPr kumimoji="1" lang="ja-JP" altLang="en-US" dirty="0">
                <a:latin typeface="ＭＳ Ｐゴシック" pitchFamily="50" charset="-128"/>
                <a:ea typeface="ＭＳ Ｐゴシック" pitchFamily="50" charset="-128"/>
              </a:endParaRPr>
            </a:p>
          </p:txBody>
        </p:sp>
        <p:sp>
          <p:nvSpPr>
            <p:cNvPr id="15" name="テキスト ボックス 14"/>
            <p:cNvSpPr txBox="1"/>
            <p:nvPr/>
          </p:nvSpPr>
          <p:spPr>
            <a:xfrm>
              <a:off x="5940152" y="4662428"/>
              <a:ext cx="1800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dirty="0">
                  <a:latin typeface="ＭＳ Ｐゴシック" pitchFamily="50" charset="-128"/>
                  <a:ea typeface="ＭＳ Ｐゴシック" pitchFamily="50" charset="-128"/>
                </a:rPr>
                <a:t>生物</a:t>
              </a:r>
              <a:r>
                <a:rPr kumimoji="1" lang="ja-JP" altLang="en-US" dirty="0" smtClean="0">
                  <a:latin typeface="ＭＳ Ｐゴシック" pitchFamily="50" charset="-128"/>
                  <a:ea typeface="ＭＳ Ｐゴシック" pitchFamily="50" charset="-128"/>
                </a:rPr>
                <a:t>のテスト</a:t>
              </a:r>
              <a:endParaRPr kumimoji="1" lang="ja-JP" altLang="en-US" dirty="0">
                <a:latin typeface="ＭＳ Ｐゴシック" pitchFamily="50" charset="-128"/>
                <a:ea typeface="ＭＳ Ｐゴシック" pitchFamily="50" charset="-128"/>
              </a:endParaRPr>
            </a:p>
          </p:txBody>
        </p:sp>
        <p:sp>
          <p:nvSpPr>
            <p:cNvPr id="17" name="テキスト ボックス 16"/>
            <p:cNvSpPr txBox="1"/>
            <p:nvPr/>
          </p:nvSpPr>
          <p:spPr>
            <a:xfrm>
              <a:off x="6263862" y="4941168"/>
              <a:ext cx="115212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2800" dirty="0" smtClean="0">
                  <a:solidFill>
                    <a:srgbClr val="C00000"/>
                  </a:solidFill>
                  <a:latin typeface="ＭＳ Ｐゴシック" pitchFamily="50" charset="-128"/>
                  <a:ea typeface="ＭＳ Ｐゴシック" pitchFamily="50" charset="-128"/>
                </a:rPr>
                <a:t>７３</a:t>
              </a:r>
              <a:r>
                <a:rPr lang="ja-JP" altLang="en-US" dirty="0" smtClean="0">
                  <a:latin typeface="ＭＳ Ｐゴシック" pitchFamily="50" charset="-128"/>
                  <a:ea typeface="ＭＳ Ｐゴシック" pitchFamily="50" charset="-128"/>
                </a:rPr>
                <a:t>点</a:t>
              </a:r>
              <a:endParaRPr kumimoji="1" lang="ja-JP" altLang="en-US" dirty="0">
                <a:latin typeface="ＭＳ Ｐゴシック" pitchFamily="50" charset="-128"/>
                <a:ea typeface="ＭＳ Ｐゴシック" pitchFamily="50" charset="-128"/>
              </a:endParaRPr>
            </a:p>
          </p:txBody>
        </p:sp>
      </p:grpSp>
      <p:sp>
        <p:nvSpPr>
          <p:cNvPr id="9" name="テキスト ボックス 8"/>
          <p:cNvSpPr txBox="1"/>
          <p:nvPr/>
        </p:nvSpPr>
        <p:spPr>
          <a:xfrm>
            <a:off x="1953149" y="5554936"/>
            <a:ext cx="58184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>
                <a:solidFill>
                  <a:srgbClr val="0070C0"/>
                </a:solidFill>
                <a:latin typeface="ＭＳ Ｐゴシック" pitchFamily="50" charset="-128"/>
                <a:ea typeface="ＭＳ Ｐゴシック" pitchFamily="50" charset="-128"/>
              </a:rPr>
              <a:t>やっぱり偏差値</a:t>
            </a:r>
            <a:r>
              <a:rPr kumimoji="1" lang="ja-JP" altLang="en-US" dirty="0" smtClean="0">
                <a:solidFill>
                  <a:srgbClr val="0070C0"/>
                </a:solidFill>
                <a:latin typeface="ＭＳ Ｐゴシック" pitchFamily="50" charset="-128"/>
                <a:ea typeface="ＭＳ Ｐゴシック" pitchFamily="50" charset="-128"/>
              </a:rPr>
              <a:t>はなぜかユミちゃん</a:t>
            </a:r>
            <a:r>
              <a:rPr kumimoji="1" lang="ja-JP" altLang="en-US" dirty="0" smtClean="0">
                <a:solidFill>
                  <a:srgbClr val="0070C0"/>
                </a:solidFill>
                <a:latin typeface="ＭＳ Ｐゴシック" pitchFamily="50" charset="-128"/>
                <a:ea typeface="ＭＳ Ｐゴシック" pitchFamily="50" charset="-128"/>
              </a:rPr>
              <a:t>の</a:t>
            </a:r>
            <a:r>
              <a:rPr lang="ja-JP" altLang="en-US" dirty="0">
                <a:solidFill>
                  <a:srgbClr val="0070C0"/>
                </a:solidFill>
                <a:latin typeface="ＭＳ Ｐゴシック" pitchFamily="50" charset="-128"/>
                <a:ea typeface="ＭＳ Ｐゴシック" pitchFamily="50" charset="-128"/>
              </a:rPr>
              <a:t>生物</a:t>
            </a:r>
            <a:r>
              <a:rPr kumimoji="1" lang="ja-JP" altLang="en-US" dirty="0" smtClean="0">
                <a:solidFill>
                  <a:srgbClr val="0070C0"/>
                </a:solidFill>
                <a:latin typeface="ＭＳ Ｐゴシック" pitchFamily="50" charset="-128"/>
                <a:ea typeface="ＭＳ Ｐゴシック" pitchFamily="50" charset="-128"/>
              </a:rPr>
              <a:t>のほうが</a:t>
            </a:r>
            <a:r>
              <a:rPr kumimoji="1" lang="ja-JP" altLang="en-US" dirty="0" smtClean="0">
                <a:solidFill>
                  <a:srgbClr val="0070C0"/>
                </a:solidFill>
                <a:latin typeface="ＭＳ Ｐゴシック" pitchFamily="50" charset="-128"/>
                <a:ea typeface="ＭＳ Ｐゴシック" pitchFamily="50" charset="-128"/>
              </a:rPr>
              <a:t>高い！</a:t>
            </a:r>
            <a:endParaRPr kumimoji="1" lang="ja-JP" altLang="en-US" dirty="0">
              <a:solidFill>
                <a:srgbClr val="0070C0"/>
              </a:solidFill>
              <a:latin typeface="ＭＳ Ｐゴシック" pitchFamily="50" charset="-128"/>
              <a:ea typeface="ＭＳ Ｐゴシック" pitchFamily="50" charset="-128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2892778" y="4819218"/>
            <a:ext cx="39698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solidFill>
                  <a:srgbClr val="7030A0"/>
                </a:solidFill>
                <a:latin typeface="ＭＳ Ｐゴシック" pitchFamily="50" charset="-128"/>
                <a:ea typeface="ＭＳ Ｐゴシック" pitchFamily="50" charset="-128"/>
              </a:rPr>
              <a:t>なかよ</a:t>
            </a:r>
            <a:r>
              <a:rPr kumimoji="1" lang="ja-JP" altLang="en-US" dirty="0" smtClean="0">
                <a:solidFill>
                  <a:srgbClr val="7030A0"/>
                </a:solidFill>
                <a:latin typeface="ＭＳ Ｐゴシック" pitchFamily="50" charset="-128"/>
                <a:ea typeface="ＭＳ Ｐゴシック" pitchFamily="50" charset="-128"/>
              </a:rPr>
              <a:t>く同じ</a:t>
            </a:r>
            <a:r>
              <a:rPr kumimoji="1" lang="ja-JP" altLang="en-US" dirty="0" smtClean="0">
                <a:solidFill>
                  <a:srgbClr val="7030A0"/>
                </a:solidFill>
                <a:latin typeface="ＭＳ Ｐゴシック" pitchFamily="50" charset="-128"/>
                <a:ea typeface="ＭＳ Ｐゴシック" pitchFamily="50" charset="-128"/>
              </a:rPr>
              <a:t>点数！</a:t>
            </a:r>
            <a:endParaRPr kumimoji="1" lang="en-US" altLang="ja-JP" dirty="0" smtClean="0">
              <a:solidFill>
                <a:srgbClr val="7030A0"/>
              </a:solidFill>
              <a:latin typeface="ＭＳ Ｐゴシック" pitchFamily="50" charset="-128"/>
              <a:ea typeface="ＭＳ Ｐゴシック" pitchFamily="50" charset="-128"/>
            </a:endParaRPr>
          </a:p>
          <a:p>
            <a:r>
              <a:rPr lang="ja-JP" altLang="en-US" dirty="0" smtClean="0">
                <a:solidFill>
                  <a:srgbClr val="7030A0"/>
                </a:solidFill>
                <a:latin typeface="ＭＳ Ｐゴシック" pitchFamily="50" charset="-128"/>
                <a:ea typeface="ＭＳ Ｐゴシック" pitchFamily="50" charset="-128"/>
              </a:rPr>
              <a:t>平均点も全く同じ５３点！</a:t>
            </a:r>
            <a:r>
              <a:rPr kumimoji="1" lang="ja-JP" altLang="en-US" dirty="0" smtClean="0">
                <a:solidFill>
                  <a:srgbClr val="7030A0"/>
                </a:solidFill>
                <a:latin typeface="ＭＳ Ｐゴシック" pitchFamily="50" charset="-128"/>
                <a:ea typeface="ＭＳ Ｐゴシック" pitchFamily="50" charset="-128"/>
              </a:rPr>
              <a:t>の</a:t>
            </a:r>
            <a:r>
              <a:rPr kumimoji="1" lang="ja-JP" altLang="en-US" dirty="0" smtClean="0">
                <a:solidFill>
                  <a:srgbClr val="7030A0"/>
                </a:solidFill>
                <a:latin typeface="ＭＳ Ｐゴシック" pitchFamily="50" charset="-128"/>
                <a:ea typeface="ＭＳ Ｐゴシック" pitchFamily="50" charset="-128"/>
              </a:rPr>
              <a:t>はずが</a:t>
            </a:r>
            <a:r>
              <a:rPr kumimoji="1" lang="en-US" altLang="ja-JP" dirty="0" smtClean="0">
                <a:solidFill>
                  <a:srgbClr val="7030A0"/>
                </a:solidFill>
                <a:latin typeface="ＭＳ Ｐゴシック" pitchFamily="50" charset="-128"/>
                <a:ea typeface="ＭＳ Ｐゴシック" pitchFamily="50" charset="-128"/>
              </a:rPr>
              <a:t>…</a:t>
            </a:r>
          </a:p>
          <a:p>
            <a:endParaRPr kumimoji="1" lang="ja-JP" altLang="en-US" dirty="0">
              <a:solidFill>
                <a:srgbClr val="7030A0"/>
              </a:solidFill>
              <a:latin typeface="ＭＳ Ｐゴシック" pitchFamily="50" charset="-128"/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777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67544" y="980728"/>
            <a:ext cx="8229600" cy="5184576"/>
          </a:xfrm>
        </p:spPr>
        <p:txBody>
          <a:bodyPr>
            <a:normAutofit/>
          </a:bodyPr>
          <a:lstStyle/>
          <a:p>
            <a:r>
              <a:rPr kumimoji="1" lang="ja-JP" altLang="en-US" sz="2400" dirty="0" smtClean="0">
                <a:latin typeface="ＭＳ Ｐゴシック" pitchFamily="50" charset="-128"/>
                <a:ea typeface="ＭＳ Ｐゴシック" pitchFamily="50" charset="-128"/>
              </a:rPr>
              <a:t>それぞれの標準偏差を求めてみると</a:t>
            </a:r>
            <a:r>
              <a:rPr kumimoji="1" lang="en-US" altLang="ja-JP" sz="2400" dirty="0" smtClean="0">
                <a:latin typeface="ＭＳ Ｐゴシック" pitchFamily="50" charset="-128"/>
                <a:ea typeface="ＭＳ Ｐゴシック" pitchFamily="50" charset="-128"/>
              </a:rPr>
              <a:t>…</a:t>
            </a:r>
          </a:p>
          <a:p>
            <a:pPr marL="109728" indent="0">
              <a:buNone/>
            </a:pPr>
            <a:r>
              <a:rPr lang="ja-JP" altLang="en-US" sz="2400" dirty="0" smtClean="0">
                <a:latin typeface="ＭＳ Ｐゴシック" pitchFamily="50" charset="-128"/>
                <a:ea typeface="ＭＳ Ｐゴシック" pitchFamily="50" charset="-128"/>
              </a:rPr>
              <a:t>　　日本史：</a:t>
            </a:r>
            <a:r>
              <a:rPr lang="ja-JP" altLang="en-US" sz="2400" u="sng" dirty="0" smtClean="0">
                <a:latin typeface="ＭＳ Ｐゴシック" pitchFamily="50" charset="-128"/>
                <a:ea typeface="ＭＳ Ｐゴシック" pitchFamily="50" charset="-128"/>
              </a:rPr>
              <a:t>２２．７</a:t>
            </a:r>
            <a:r>
              <a:rPr lang="ja-JP" altLang="en-US" sz="2400" dirty="0" smtClean="0">
                <a:latin typeface="ＭＳ Ｐゴシック" pitchFamily="50" charset="-128"/>
                <a:ea typeface="ＭＳ Ｐゴシック" pitchFamily="50" charset="-128"/>
              </a:rPr>
              <a:t>　　　生物：</a:t>
            </a:r>
            <a:r>
              <a:rPr lang="ja-JP" altLang="en-US" sz="2400" u="sng" dirty="0" smtClean="0">
                <a:latin typeface="ＭＳ Ｐゴシック" pitchFamily="50" charset="-128"/>
                <a:ea typeface="ＭＳ Ｐゴシック" pitchFamily="50" charset="-128"/>
              </a:rPr>
              <a:t>１８．３</a:t>
            </a:r>
            <a:endParaRPr lang="en-US" altLang="ja-JP" sz="2400" u="sng" dirty="0" smtClean="0">
              <a:latin typeface="ＭＳ Ｐゴシック" pitchFamily="50" charset="-128"/>
              <a:ea typeface="ＭＳ Ｐゴシック" pitchFamily="50" charset="-128"/>
            </a:endParaRPr>
          </a:p>
          <a:p>
            <a:pPr marL="109728" indent="0">
              <a:buNone/>
            </a:pPr>
            <a:endParaRPr kumimoji="1" lang="en-US" altLang="ja-JP" sz="2400" u="sng" dirty="0">
              <a:latin typeface="ＭＳ Ｐゴシック" pitchFamily="50" charset="-128"/>
              <a:ea typeface="ＭＳ Ｐゴシック" pitchFamily="50" charset="-128"/>
            </a:endParaRPr>
          </a:p>
          <a:p>
            <a:pPr marL="109728" indent="0">
              <a:buNone/>
            </a:pPr>
            <a:r>
              <a:rPr lang="ja-JP" altLang="en-US" sz="2400" dirty="0" smtClean="0">
                <a:latin typeface="ＭＳ Ｐゴシック" pitchFamily="50" charset="-128"/>
                <a:ea typeface="ＭＳ Ｐゴシック" pitchFamily="50" charset="-128"/>
              </a:rPr>
              <a:t>　標準偏差が小さいほどデータの「散らばりの程度」が小さい</a:t>
            </a:r>
            <a:endParaRPr lang="en-US" altLang="ja-JP" sz="2400" dirty="0" smtClean="0">
              <a:latin typeface="ＭＳ Ｐゴシック" pitchFamily="50" charset="-128"/>
              <a:ea typeface="ＭＳ Ｐゴシック" pitchFamily="50" charset="-128"/>
            </a:endParaRPr>
          </a:p>
          <a:p>
            <a:pPr marL="109728" indent="0">
              <a:buNone/>
            </a:pPr>
            <a:r>
              <a:rPr lang="ja-JP" altLang="en-US" sz="2400" dirty="0" smtClean="0">
                <a:latin typeface="ＭＳ Ｐゴシック" pitchFamily="50" charset="-128"/>
                <a:ea typeface="ＭＳ Ｐゴシック" pitchFamily="50" charset="-128"/>
              </a:rPr>
              <a:t>　</a:t>
            </a:r>
            <a:endParaRPr lang="en-US" altLang="ja-JP" sz="2400" dirty="0" smtClean="0">
              <a:latin typeface="ＭＳ Ｐゴシック" pitchFamily="50" charset="-128"/>
              <a:ea typeface="ＭＳ Ｐゴシック" pitchFamily="50" charset="-128"/>
            </a:endParaRPr>
          </a:p>
          <a:p>
            <a:pPr marL="109728" indent="0">
              <a:buNone/>
            </a:pPr>
            <a:r>
              <a:rPr lang="ja-JP" altLang="en-US" sz="2400" dirty="0" smtClean="0">
                <a:latin typeface="ＭＳ Ｐゴシック" pitchFamily="50" charset="-128"/>
                <a:ea typeface="ＭＳ Ｐゴシック" pitchFamily="50" charset="-128"/>
              </a:rPr>
              <a:t>　⇒日本史よりも生物のほうがみんなの点数が似ている</a:t>
            </a:r>
            <a:endParaRPr lang="en-US" altLang="ja-JP" sz="2400" dirty="0" smtClean="0">
              <a:latin typeface="ＭＳ Ｐゴシック" pitchFamily="50" charset="-128"/>
              <a:ea typeface="ＭＳ Ｐゴシック" pitchFamily="50" charset="-128"/>
            </a:endParaRPr>
          </a:p>
          <a:p>
            <a:pPr marL="109728" indent="0">
              <a:buNone/>
            </a:pPr>
            <a:r>
              <a:rPr kumimoji="1" lang="ja-JP" altLang="en-US" sz="2400" dirty="0" smtClean="0">
                <a:latin typeface="ＭＳ Ｐゴシック" pitchFamily="50" charset="-128"/>
                <a:ea typeface="ＭＳ Ｐゴシック" pitchFamily="50" charset="-128"/>
              </a:rPr>
              <a:t>　</a:t>
            </a:r>
            <a:endParaRPr kumimoji="1" lang="en-US" altLang="ja-JP" sz="2400" dirty="0" smtClean="0">
              <a:latin typeface="ＭＳ Ｐゴシック" pitchFamily="50" charset="-128"/>
              <a:ea typeface="ＭＳ Ｐゴシック" pitchFamily="50" charset="-128"/>
            </a:endParaRPr>
          </a:p>
          <a:p>
            <a:pPr marL="109728" indent="0">
              <a:buNone/>
            </a:pPr>
            <a:r>
              <a:rPr kumimoji="1" lang="ja-JP" altLang="en-US" sz="2400" dirty="0" smtClean="0">
                <a:latin typeface="ＭＳ Ｐゴシック" pitchFamily="50" charset="-128"/>
                <a:ea typeface="ＭＳ Ｐゴシック" pitchFamily="50" charset="-128"/>
              </a:rPr>
              <a:t>　⇒１点２点の差が順位に大きく影響するので、生物の方が</a:t>
            </a:r>
            <a:endParaRPr kumimoji="1" lang="en-US" altLang="ja-JP" sz="2400" dirty="0" smtClean="0">
              <a:latin typeface="ＭＳ Ｐゴシック" pitchFamily="50" charset="-128"/>
              <a:ea typeface="ＭＳ Ｐゴシック" pitchFamily="50" charset="-128"/>
            </a:endParaRPr>
          </a:p>
          <a:p>
            <a:pPr marL="109728" indent="0">
              <a:buNone/>
            </a:pPr>
            <a:r>
              <a:rPr lang="ja-JP" altLang="en-US" sz="2400" dirty="0">
                <a:latin typeface="ＭＳ Ｐゴシック" pitchFamily="50" charset="-128"/>
                <a:ea typeface="ＭＳ Ｐゴシック" pitchFamily="50" charset="-128"/>
              </a:rPr>
              <a:t>　</a:t>
            </a:r>
            <a:r>
              <a:rPr lang="ja-JP" altLang="en-US" sz="2400" dirty="0" smtClean="0">
                <a:latin typeface="ＭＳ Ｐゴシック" pitchFamily="50" charset="-128"/>
                <a:ea typeface="ＭＳ Ｐゴシック" pitchFamily="50" charset="-128"/>
              </a:rPr>
              <a:t>　　１</a:t>
            </a:r>
            <a:r>
              <a:rPr kumimoji="1" lang="ja-JP" altLang="en-US" sz="2400" dirty="0" smtClean="0">
                <a:latin typeface="ＭＳ Ｐゴシック" pitchFamily="50" charset="-128"/>
                <a:ea typeface="ＭＳ Ｐゴシック" pitchFamily="50" charset="-128"/>
              </a:rPr>
              <a:t>点の重みがある！</a:t>
            </a:r>
            <a:endParaRPr kumimoji="1" lang="en-US" altLang="ja-JP" sz="2400" dirty="0" smtClean="0">
              <a:latin typeface="ＭＳ Ｐゴシック" pitchFamily="50" charset="-128"/>
              <a:ea typeface="ＭＳ Ｐゴシック" pitchFamily="50" charset="-128"/>
            </a:endParaRPr>
          </a:p>
          <a:p>
            <a:pPr marL="109728" indent="0">
              <a:buNone/>
            </a:pPr>
            <a:endParaRPr lang="en-US" altLang="ja-JP" sz="2400" dirty="0">
              <a:latin typeface="ＭＳ Ｐゴシック" pitchFamily="50" charset="-128"/>
              <a:ea typeface="ＭＳ Ｐゴシック" pitchFamily="50" charset="-128"/>
            </a:endParaRPr>
          </a:p>
          <a:p>
            <a:pPr marL="109728" indent="0">
              <a:buNone/>
            </a:pPr>
            <a:r>
              <a:rPr lang="ja-JP" altLang="en-US" sz="2400" dirty="0">
                <a:latin typeface="ＭＳ Ｐゴシック" pitchFamily="50" charset="-128"/>
                <a:ea typeface="ＭＳ Ｐゴシック" pitchFamily="50" charset="-128"/>
              </a:rPr>
              <a:t>　</a:t>
            </a:r>
            <a:r>
              <a:rPr lang="ja-JP" altLang="en-US" sz="2400" dirty="0" smtClean="0">
                <a:latin typeface="ＭＳ Ｐゴシック" pitchFamily="50" charset="-128"/>
                <a:ea typeface="ＭＳ Ｐゴシック" pitchFamily="50" charset="-128"/>
              </a:rPr>
              <a:t>　　　</a:t>
            </a:r>
            <a:r>
              <a:rPr kumimoji="1" lang="ja-JP" altLang="en-US" sz="2400" dirty="0" smtClean="0">
                <a:solidFill>
                  <a:srgbClr val="0070C0"/>
                </a:solidFill>
                <a:latin typeface="ＭＳ Ｐゴシック" pitchFamily="50" charset="-128"/>
                <a:ea typeface="ＭＳ Ｐゴシック" pitchFamily="50" charset="-128"/>
              </a:rPr>
              <a:t>それにしても点数を比較するのってめんどう</a:t>
            </a:r>
            <a:r>
              <a:rPr kumimoji="1" lang="en-US" altLang="ja-JP" sz="2400" dirty="0" smtClean="0">
                <a:solidFill>
                  <a:srgbClr val="0070C0"/>
                </a:solidFill>
                <a:latin typeface="ＭＳ Ｐゴシック" pitchFamily="50" charset="-128"/>
                <a:ea typeface="ＭＳ Ｐゴシック" pitchFamily="50" charset="-128"/>
              </a:rPr>
              <a:t>…</a:t>
            </a:r>
          </a:p>
          <a:p>
            <a:pPr marL="109728" indent="0">
              <a:buNone/>
            </a:pPr>
            <a:r>
              <a:rPr lang="ja-JP" altLang="en-US" sz="2400" dirty="0">
                <a:solidFill>
                  <a:srgbClr val="0070C0"/>
                </a:solidFill>
                <a:latin typeface="ＭＳ Ｐゴシック" pitchFamily="50" charset="-128"/>
                <a:ea typeface="ＭＳ Ｐゴシック" pitchFamily="50" charset="-128"/>
              </a:rPr>
              <a:t>　</a:t>
            </a:r>
            <a:r>
              <a:rPr lang="ja-JP" altLang="en-US" sz="2400" dirty="0" smtClean="0">
                <a:solidFill>
                  <a:srgbClr val="0070C0"/>
                </a:solidFill>
                <a:latin typeface="ＭＳ Ｐゴシック" pitchFamily="50" charset="-128"/>
                <a:ea typeface="ＭＳ Ｐゴシック" pitchFamily="50" charset="-128"/>
              </a:rPr>
              <a:t>　　　　</a:t>
            </a:r>
            <a:r>
              <a:rPr lang="ja-JP" altLang="en-US" sz="2400" dirty="0" smtClean="0">
                <a:latin typeface="ＭＳ Ｐゴシック" pitchFamily="50" charset="-128"/>
                <a:ea typeface="ＭＳ Ｐゴシック" pitchFamily="50" charset="-128"/>
              </a:rPr>
              <a:t>そこで考え出されたのが</a:t>
            </a:r>
            <a:r>
              <a:rPr lang="en-US" altLang="ja-JP" sz="2400" dirty="0" smtClean="0">
                <a:latin typeface="ＭＳ Ｐゴシック" pitchFamily="50" charset="-128"/>
                <a:ea typeface="ＭＳ Ｐゴシック" pitchFamily="50" charset="-128"/>
              </a:rPr>
              <a:t>『</a:t>
            </a:r>
            <a:r>
              <a:rPr lang="ja-JP" altLang="en-US" sz="2400" dirty="0" smtClean="0">
                <a:solidFill>
                  <a:srgbClr val="C00000"/>
                </a:solidFill>
                <a:latin typeface="ＭＳ Ｐゴシック" pitchFamily="50" charset="-128"/>
                <a:ea typeface="ＭＳ Ｐゴシック" pitchFamily="50" charset="-128"/>
              </a:rPr>
              <a:t>基準化</a:t>
            </a:r>
            <a:r>
              <a:rPr lang="en-US" altLang="ja-JP" sz="2400" dirty="0" smtClean="0">
                <a:latin typeface="ＭＳ Ｐゴシック" pitchFamily="50" charset="-128"/>
                <a:ea typeface="ＭＳ Ｐゴシック" pitchFamily="50" charset="-128"/>
              </a:rPr>
              <a:t>』</a:t>
            </a:r>
            <a:r>
              <a:rPr lang="ja-JP" altLang="en-US" sz="2400" dirty="0" smtClean="0">
                <a:latin typeface="ＭＳ Ｐゴシック" pitchFamily="50" charset="-128"/>
                <a:ea typeface="ＭＳ Ｐゴシック" pitchFamily="50" charset="-128"/>
              </a:rPr>
              <a:t>！</a:t>
            </a:r>
            <a:endParaRPr lang="en-US" altLang="ja-JP" sz="2400" dirty="0" smtClean="0">
              <a:latin typeface="ＭＳ Ｐゴシック" pitchFamily="50" charset="-128"/>
              <a:ea typeface="ＭＳ Ｐゴシック" pitchFamily="50" charset="-128"/>
            </a:endParaRPr>
          </a:p>
          <a:p>
            <a:pPr marL="109728" indent="0">
              <a:buNone/>
            </a:pPr>
            <a:endParaRPr kumimoji="1" lang="en-US" altLang="ja-JP" sz="2400" dirty="0" smtClean="0">
              <a:solidFill>
                <a:srgbClr val="0070C0"/>
              </a:solidFill>
              <a:latin typeface="ＭＳ Ｐゴシック" pitchFamily="50" charset="-128"/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0021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066800"/>
          </a:xfrm>
        </p:spPr>
        <p:txBody>
          <a:bodyPr>
            <a:normAutofit/>
          </a:bodyPr>
          <a:lstStyle/>
          <a:p>
            <a:r>
              <a:rPr kumimoji="1" lang="ja-JP" altLang="en-US" sz="3200" dirty="0" smtClean="0"/>
              <a:t>基準化</a:t>
            </a:r>
            <a:endParaRPr kumimoji="1" lang="ja-JP" altLang="en-US" sz="32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>
              <a:xfrm>
                <a:off x="467544" y="1700808"/>
                <a:ext cx="8229600" cy="4325112"/>
              </a:xfrm>
            </p:spPr>
            <p:txBody>
              <a:bodyPr>
                <a:normAutofit/>
              </a:bodyPr>
              <a:lstStyle/>
              <a:p>
                <a:r>
                  <a:rPr kumimoji="1" lang="ja-JP" altLang="en-US" sz="2400" dirty="0" smtClean="0"/>
                  <a:t>平均からの離れ具合やデータの「散らばりの程度」をもとに点数の価値を検討しやすくするデータ変換</a:t>
                </a:r>
                <a:endParaRPr kumimoji="1" lang="en-US" altLang="ja-JP" sz="2400" dirty="0" smtClean="0"/>
              </a:p>
              <a:p>
                <a:endParaRPr lang="en-US" altLang="ja-JP" sz="2400" dirty="0"/>
              </a:p>
              <a:p>
                <a:endParaRPr kumimoji="1" lang="en-US" altLang="ja-JP" sz="2400" dirty="0" smtClean="0"/>
              </a:p>
              <a:p>
                <a:r>
                  <a:rPr kumimoji="1" lang="ja-JP" altLang="en-US" sz="2400" dirty="0" smtClean="0"/>
                  <a:t>基準化されたデータを</a:t>
                </a:r>
                <a:r>
                  <a:rPr kumimoji="1" lang="en-US" altLang="ja-JP" sz="2400" dirty="0" smtClean="0"/>
                  <a:t>『</a:t>
                </a:r>
                <a:r>
                  <a:rPr kumimoji="1" lang="ja-JP" altLang="en-US" sz="2400" dirty="0" smtClean="0">
                    <a:solidFill>
                      <a:srgbClr val="C00000"/>
                    </a:solidFill>
                  </a:rPr>
                  <a:t>基準値</a:t>
                </a:r>
                <a:r>
                  <a:rPr kumimoji="1" lang="en-US" altLang="ja-JP" sz="2400" dirty="0" smtClean="0"/>
                  <a:t>』</a:t>
                </a:r>
                <a:r>
                  <a:rPr kumimoji="1" lang="ja-JP" altLang="en-US" sz="2400" dirty="0" smtClean="0"/>
                  <a:t>という</a:t>
                </a:r>
                <a:endParaRPr kumimoji="1" lang="en-US" altLang="ja-JP" sz="2400" dirty="0" smtClean="0"/>
              </a:p>
              <a:p>
                <a:endParaRPr lang="en-US" altLang="ja-JP" sz="2400" dirty="0"/>
              </a:p>
              <a:p>
                <a:endParaRPr kumimoji="1" lang="en-US" altLang="ja-JP" sz="2400" dirty="0" smtClean="0">
                  <a:latin typeface="+mj-ea"/>
                  <a:ea typeface="+mj-ea"/>
                </a:endParaRPr>
              </a:p>
              <a:p>
                <a:r>
                  <a:rPr kumimoji="1" lang="ja-JP" altLang="en-US" sz="2400" dirty="0" smtClean="0">
                    <a:latin typeface="+mj-ea"/>
                    <a:ea typeface="+mj-ea"/>
                  </a:rPr>
                  <a:t>基準値</a:t>
                </a:r>
                <a14:m>
                  <m:oMath xmlns:m="http://schemas.openxmlformats.org/officeDocument/2006/math">
                    <m:r>
                      <a:rPr kumimoji="1" lang="en-US" altLang="ja-JP" sz="2400" i="1" smtClean="0">
                        <a:latin typeface="+mj-ea"/>
                        <a:ea typeface="+mj-ea"/>
                      </a:rPr>
                      <m:t>=</m:t>
                    </m:r>
                    <m:f>
                      <m:fPr>
                        <m:ctrlPr>
                          <a:rPr kumimoji="1" lang="en-US" altLang="ja-JP" sz="2400" i="1" smtClean="0">
                            <a:latin typeface="+mj-ea"/>
                            <a:ea typeface="+mj-ea"/>
                          </a:rPr>
                        </m:ctrlPr>
                      </m:fPr>
                      <m:num>
                        <m:d>
                          <m:dPr>
                            <m:ctrlPr>
                              <a:rPr kumimoji="1" lang="en-US" altLang="ja-JP" sz="2400" b="0" i="1" smtClean="0">
                                <a:latin typeface="+mj-ea"/>
                                <a:ea typeface="+mj-ea"/>
                              </a:rPr>
                            </m:ctrlPr>
                          </m:dPr>
                          <m:e>
                            <m:r>
                              <a:rPr lang="ja-JP" altLang="en-US" sz="2400" i="1">
                                <a:latin typeface="+mj-ea"/>
                                <a:ea typeface="+mj-ea"/>
                              </a:rPr>
                              <m:t>個々の</m:t>
                            </m:r>
                            <m:r>
                              <a:rPr lang="ja-JP" altLang="en-US" sz="2400" i="1" smtClean="0">
                                <a:latin typeface="+mj-ea"/>
                                <a:ea typeface="+mj-ea"/>
                              </a:rPr>
                              <m:t>データ</m:t>
                            </m:r>
                          </m:e>
                        </m:d>
                        <m:r>
                          <a:rPr kumimoji="1" lang="en-US" altLang="ja-JP" sz="2400" b="0" i="1" smtClean="0">
                            <a:latin typeface="+mj-ea"/>
                            <a:ea typeface="+mj-ea"/>
                          </a:rPr>
                          <m:t>−</m:t>
                        </m:r>
                        <m:d>
                          <m:dPr>
                            <m:ctrlPr>
                              <a:rPr lang="en-US" altLang="ja-JP" sz="2400" i="1">
                                <a:latin typeface="+mj-ea"/>
                                <a:ea typeface="+mj-ea"/>
                              </a:rPr>
                            </m:ctrlPr>
                          </m:dPr>
                          <m:e>
                            <m:r>
                              <a:rPr lang="ja-JP" altLang="en-US" sz="2400" i="1" smtClean="0">
                                <a:latin typeface="+mj-ea"/>
                                <a:ea typeface="+mj-ea"/>
                              </a:rPr>
                              <m:t>平均</m:t>
                            </m:r>
                          </m:e>
                        </m:d>
                      </m:num>
                      <m:den>
                        <m:r>
                          <a:rPr lang="ja-JP" altLang="en-US" sz="2400" i="0">
                            <a:latin typeface="+mj-ea"/>
                            <a:ea typeface="+mj-ea"/>
                          </a:rPr>
                          <m:t>標準</m:t>
                        </m:r>
                        <m:r>
                          <a:rPr lang="ja-JP" altLang="en-US" sz="2400" i="1">
                            <a:latin typeface="+mj-ea"/>
                            <a:ea typeface="+mj-ea"/>
                          </a:rPr>
                          <m:t>偏差</m:t>
                        </m:r>
                      </m:den>
                    </m:f>
                  </m:oMath>
                </a14:m>
                <a:endParaRPr kumimoji="1" lang="ja-JP" altLang="en-US" sz="2400" dirty="0">
                  <a:latin typeface="+mj-ea"/>
                  <a:ea typeface="+mj-ea"/>
                </a:endParaRPr>
              </a:p>
            </p:txBody>
          </p:sp>
        </mc:Choice>
        <mc:Fallback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7544" y="1700808"/>
                <a:ext cx="8229600" cy="4325112"/>
              </a:xfrm>
              <a:blipFill rotWithShape="1">
                <a:blip r:embed="rId2"/>
                <a:stretch>
                  <a:fillRect t="-1127" r="-37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19402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>
              <a:xfrm>
                <a:off x="467544" y="1052736"/>
                <a:ext cx="8229600" cy="5112568"/>
              </a:xfrm>
            </p:spPr>
            <p:txBody>
              <a:bodyPr>
                <a:normAutofit/>
              </a:bodyPr>
              <a:lstStyle/>
              <a:p>
                <a:r>
                  <a:rPr kumimoji="1" lang="ja-JP" altLang="en-US" dirty="0" smtClean="0"/>
                  <a:t>ルイちゃんの日本史の基準値</a:t>
                </a:r>
                <a:endParaRPr kumimoji="1" lang="en-US" altLang="ja-JP" dirty="0" smtClean="0"/>
              </a:p>
              <a:p>
                <a:pPr marL="109728" indent="0">
                  <a:buNone/>
                </a:pPr>
                <a:r>
                  <a:rPr lang="ja-JP" altLang="en-US" dirty="0" smtClean="0"/>
                  <a:t>　</a:t>
                </a:r>
                <a:r>
                  <a:rPr lang="ja-JP" altLang="en-US" dirty="0" smtClean="0">
                    <a:latin typeface="+mj-ea"/>
                    <a:ea typeface="+mj-ea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ja-JP" sz="3200" i="1" smtClean="0">
                            <a:latin typeface="+mj-ea"/>
                            <a:ea typeface="+mj-ea"/>
                          </a:rPr>
                        </m:ctrlPr>
                      </m:fPr>
                      <m:num>
                        <m:r>
                          <a:rPr lang="en-US" altLang="ja-JP" sz="3200" b="0" i="1" smtClean="0">
                            <a:latin typeface="+mj-ea"/>
                            <a:ea typeface="+mj-ea"/>
                          </a:rPr>
                          <m:t>73−53</m:t>
                        </m:r>
                      </m:num>
                      <m:den>
                        <m:r>
                          <a:rPr lang="en-US" altLang="ja-JP" sz="3200" b="0" i="1" smtClean="0">
                            <a:latin typeface="+mj-ea"/>
                            <a:ea typeface="+mj-ea"/>
                          </a:rPr>
                          <m:t>22.7</m:t>
                        </m:r>
                      </m:den>
                    </m:f>
                    <m:r>
                      <a:rPr lang="en-US" altLang="ja-JP" sz="3200" i="1" smtClean="0">
                        <a:latin typeface="+mj-ea"/>
                        <a:ea typeface="+mj-ea"/>
                      </a:rPr>
                      <m:t>=</m:t>
                    </m:r>
                    <m:f>
                      <m:fPr>
                        <m:ctrlPr>
                          <a:rPr lang="en-US" altLang="ja-JP" sz="3200" i="1" smtClean="0">
                            <a:latin typeface="+mj-ea"/>
                            <a:ea typeface="+mj-ea"/>
                          </a:rPr>
                        </m:ctrlPr>
                      </m:fPr>
                      <m:num>
                        <m:r>
                          <a:rPr lang="en-US" altLang="ja-JP" sz="3200" b="0" i="1" smtClean="0">
                            <a:latin typeface="+mj-ea"/>
                            <a:ea typeface="+mj-ea"/>
                          </a:rPr>
                          <m:t>20</m:t>
                        </m:r>
                      </m:num>
                      <m:den>
                        <m:r>
                          <a:rPr lang="en-US" altLang="ja-JP" sz="3200" b="0" i="1" smtClean="0">
                            <a:latin typeface="+mj-ea"/>
                            <a:ea typeface="+mj-ea"/>
                          </a:rPr>
                          <m:t>22.7</m:t>
                        </m:r>
                      </m:den>
                    </m:f>
                    <m:r>
                      <a:rPr lang="en-US" altLang="ja-JP" sz="3200" i="1" smtClean="0">
                        <a:latin typeface="+mj-ea"/>
                        <a:ea typeface="+mj-ea"/>
                      </a:rPr>
                      <m:t>=</m:t>
                    </m:r>
                    <m:r>
                      <a:rPr lang="en-US" altLang="ja-JP" sz="3200" b="0" i="1" smtClean="0">
                        <a:latin typeface="+mj-ea"/>
                        <a:ea typeface="+mj-ea"/>
                      </a:rPr>
                      <m:t>0.88</m:t>
                    </m:r>
                  </m:oMath>
                </a14:m>
                <a:endParaRPr kumimoji="1" lang="en-US" altLang="ja-JP" sz="3200" dirty="0" smtClean="0">
                  <a:latin typeface="+mj-ea"/>
                  <a:ea typeface="+mj-ea"/>
                </a:endParaRPr>
              </a:p>
              <a:p>
                <a:pPr marL="109728" indent="0">
                  <a:buNone/>
                </a:pPr>
                <a:endParaRPr lang="en-US" altLang="ja-JP" dirty="0" smtClean="0">
                  <a:latin typeface="+mj-ea"/>
                  <a:ea typeface="+mj-ea"/>
                </a:endParaRPr>
              </a:p>
              <a:p>
                <a:pPr marL="109728" indent="0">
                  <a:buNone/>
                </a:pPr>
                <a:endParaRPr lang="en-US" altLang="ja-JP" dirty="0" smtClean="0">
                  <a:latin typeface="+mj-ea"/>
                  <a:ea typeface="+mj-ea"/>
                </a:endParaRPr>
              </a:p>
              <a:p>
                <a:pPr marL="109728" indent="0">
                  <a:buNone/>
                </a:pPr>
                <a:endParaRPr lang="en-US" altLang="ja-JP" dirty="0">
                  <a:latin typeface="+mj-ea"/>
                  <a:ea typeface="+mj-ea"/>
                </a:endParaRPr>
              </a:p>
              <a:p>
                <a:r>
                  <a:rPr lang="ja-JP" altLang="en-US" dirty="0"/>
                  <a:t>ユミ</a:t>
                </a:r>
                <a:r>
                  <a:rPr lang="ja-JP" altLang="en-US" dirty="0" smtClean="0"/>
                  <a:t>ちゃんの生物の</a:t>
                </a:r>
                <a:r>
                  <a:rPr lang="ja-JP" altLang="en-US" dirty="0"/>
                  <a:t>基準値</a:t>
                </a:r>
                <a:endParaRPr lang="en-US" altLang="ja-JP" dirty="0"/>
              </a:p>
              <a:p>
                <a:pPr marL="109728" indent="0">
                  <a:buNone/>
                </a:pPr>
                <a:r>
                  <a:rPr lang="ja-JP" altLang="en-US" dirty="0"/>
                  <a:t>　</a:t>
                </a:r>
                <a:r>
                  <a:rPr lang="ja-JP" altLang="en-US" sz="3200" dirty="0">
                    <a:latin typeface="+mj-ea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ja-JP" sz="32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altLang="ja-JP" sz="3200" i="1">
                            <a:latin typeface="Cambria Math"/>
                          </a:rPr>
                          <m:t>73−53</m:t>
                        </m:r>
                      </m:num>
                      <m:den>
                        <m:r>
                          <a:rPr lang="en-US" altLang="ja-JP" sz="3200" b="0" i="1" smtClean="0">
                            <a:latin typeface="Cambria Math"/>
                          </a:rPr>
                          <m:t>18.3</m:t>
                        </m:r>
                      </m:den>
                    </m:f>
                    <m:r>
                      <a:rPr lang="en-US" altLang="ja-JP" sz="32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altLang="ja-JP" sz="32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altLang="ja-JP" sz="3200" i="1">
                            <a:latin typeface="Cambria Math"/>
                          </a:rPr>
                          <m:t>20</m:t>
                        </m:r>
                      </m:num>
                      <m:den>
                        <m:r>
                          <a:rPr lang="en-US" altLang="ja-JP" sz="3200" b="0" i="1" smtClean="0">
                            <a:latin typeface="Cambria Math"/>
                          </a:rPr>
                          <m:t>18.3</m:t>
                        </m:r>
                      </m:den>
                    </m:f>
                    <m:r>
                      <a:rPr lang="en-US" altLang="ja-JP" sz="3200" i="1">
                        <a:latin typeface="Cambria Math"/>
                      </a:rPr>
                      <m:t>=</m:t>
                    </m:r>
                    <m:r>
                      <a:rPr lang="en-US" altLang="ja-JP" sz="3200" b="0" i="1" smtClean="0">
                        <a:latin typeface="Cambria Math"/>
                      </a:rPr>
                      <m:t>1.09</m:t>
                    </m:r>
                  </m:oMath>
                </a14:m>
                <a:endParaRPr lang="en-US" altLang="ja-JP" sz="3200" dirty="0">
                  <a:latin typeface="+mj-ea"/>
                </a:endParaRPr>
              </a:p>
              <a:p>
                <a:pPr marL="109728" indent="0">
                  <a:buNone/>
                </a:pPr>
                <a:endParaRPr kumimoji="1" lang="ja-JP" altLang="en-US" dirty="0">
                  <a:latin typeface="+mj-ea"/>
                  <a:ea typeface="+mj-ea"/>
                </a:endParaRPr>
              </a:p>
            </p:txBody>
          </p:sp>
        </mc:Choice>
        <mc:Fallback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7544" y="1052736"/>
                <a:ext cx="8229600" cy="5112568"/>
              </a:xfrm>
              <a:blipFill rotWithShape="1">
                <a:blip r:embed="rId2"/>
                <a:stretch>
                  <a:fillRect l="-74" t="-155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89280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1066800"/>
          </a:xfrm>
        </p:spPr>
        <p:txBody>
          <a:bodyPr>
            <a:normAutofit/>
          </a:bodyPr>
          <a:lstStyle/>
          <a:p>
            <a:r>
              <a:rPr lang="ja-JP" altLang="en-US" sz="3200" dirty="0"/>
              <a:t>基準値</a:t>
            </a:r>
            <a:r>
              <a:rPr lang="ja-JP" altLang="en-US" sz="3200" dirty="0" smtClean="0"/>
              <a:t>の特徴</a:t>
            </a:r>
            <a:endParaRPr kumimoji="1" lang="ja-JP" altLang="en-US" sz="32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683568" y="2060848"/>
            <a:ext cx="8229600" cy="4797152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kumimoji="1" lang="ja-JP" altLang="en-US" dirty="0" smtClean="0">
                <a:latin typeface="ＭＳ Ｐゴシック" pitchFamily="50" charset="-128"/>
                <a:ea typeface="ＭＳ Ｐゴシック" pitchFamily="50" charset="-128"/>
              </a:rPr>
              <a:t>　①満点が何点の変数であろうとも</a:t>
            </a:r>
            <a:endParaRPr kumimoji="1" lang="en-US" altLang="ja-JP" dirty="0" smtClean="0">
              <a:latin typeface="ＭＳ Ｐゴシック" pitchFamily="50" charset="-128"/>
              <a:ea typeface="ＭＳ Ｐゴシック" pitchFamily="50" charset="-128"/>
            </a:endParaRPr>
          </a:p>
          <a:p>
            <a:pPr marL="109728" indent="0">
              <a:buNone/>
            </a:pPr>
            <a:r>
              <a:rPr lang="ja-JP" altLang="en-US" dirty="0">
                <a:latin typeface="ＭＳ Ｐゴシック" pitchFamily="50" charset="-128"/>
                <a:ea typeface="ＭＳ Ｐゴシック" pitchFamily="50" charset="-128"/>
              </a:rPr>
              <a:t>　</a:t>
            </a:r>
            <a:r>
              <a:rPr lang="ja-JP" altLang="en-US" dirty="0" smtClean="0">
                <a:latin typeface="ＭＳ Ｐゴシック" pitchFamily="50" charset="-128"/>
                <a:ea typeface="ＭＳ Ｐゴシック" pitchFamily="50" charset="-128"/>
              </a:rPr>
              <a:t>　　</a:t>
            </a:r>
            <a:r>
              <a:rPr kumimoji="1" lang="ja-JP" altLang="en-US" dirty="0" smtClean="0">
                <a:latin typeface="ＭＳ Ｐゴシック" pitchFamily="50" charset="-128"/>
                <a:ea typeface="ＭＳ Ｐゴシック" pitchFamily="50" charset="-128"/>
              </a:rPr>
              <a:t>その基準値の平均は必ず０、</a:t>
            </a:r>
            <a:endParaRPr lang="en-US" altLang="ja-JP" dirty="0">
              <a:latin typeface="ＭＳ Ｐゴシック" pitchFamily="50" charset="-128"/>
              <a:ea typeface="ＭＳ Ｐゴシック" pitchFamily="50" charset="-128"/>
            </a:endParaRPr>
          </a:p>
          <a:p>
            <a:pPr marL="109728" indent="0">
              <a:buNone/>
            </a:pPr>
            <a:r>
              <a:rPr lang="ja-JP" altLang="en-US" dirty="0" smtClean="0">
                <a:latin typeface="ＭＳ Ｐゴシック" pitchFamily="50" charset="-128"/>
                <a:ea typeface="ＭＳ Ｐゴシック" pitchFamily="50" charset="-128"/>
              </a:rPr>
              <a:t>　　　標準偏差は必ず１である</a:t>
            </a:r>
            <a:endParaRPr lang="en-US" altLang="ja-JP" dirty="0" smtClean="0">
              <a:latin typeface="ＭＳ Ｐゴシック" pitchFamily="50" charset="-128"/>
              <a:ea typeface="ＭＳ Ｐゴシック" pitchFamily="50" charset="-128"/>
            </a:endParaRPr>
          </a:p>
          <a:p>
            <a:pPr marL="109728" indent="0">
              <a:buNone/>
            </a:pPr>
            <a:endParaRPr kumimoji="1" lang="en-US" altLang="ja-JP" dirty="0">
              <a:latin typeface="ＭＳ Ｐゴシック" pitchFamily="50" charset="-128"/>
              <a:ea typeface="ＭＳ Ｐゴシック" pitchFamily="50" charset="-128"/>
            </a:endParaRPr>
          </a:p>
          <a:p>
            <a:pPr marL="109728" indent="0">
              <a:buNone/>
            </a:pPr>
            <a:endParaRPr lang="en-US" altLang="ja-JP" dirty="0" smtClean="0">
              <a:latin typeface="ＭＳ Ｐゴシック" pitchFamily="50" charset="-128"/>
              <a:ea typeface="ＭＳ Ｐゴシック" pitchFamily="50" charset="-128"/>
            </a:endParaRPr>
          </a:p>
          <a:p>
            <a:pPr marL="109728" indent="0">
              <a:buNone/>
            </a:pPr>
            <a:r>
              <a:rPr kumimoji="1" lang="ja-JP" altLang="en-US" dirty="0">
                <a:latin typeface="ＭＳ Ｐゴシック" pitchFamily="50" charset="-128"/>
                <a:ea typeface="ＭＳ Ｐゴシック" pitchFamily="50" charset="-128"/>
              </a:rPr>
              <a:t>　</a:t>
            </a:r>
            <a:r>
              <a:rPr kumimoji="1" lang="ja-JP" altLang="en-US" dirty="0" smtClean="0">
                <a:latin typeface="ＭＳ Ｐゴシック" pitchFamily="50" charset="-128"/>
                <a:ea typeface="ＭＳ Ｐゴシック" pitchFamily="50" charset="-128"/>
              </a:rPr>
              <a:t>②どのような単位の変数であろうとも</a:t>
            </a:r>
            <a:endParaRPr kumimoji="1" lang="en-US" altLang="ja-JP" dirty="0" smtClean="0">
              <a:latin typeface="ＭＳ Ｐゴシック" pitchFamily="50" charset="-128"/>
              <a:ea typeface="ＭＳ Ｐゴシック" pitchFamily="50" charset="-128"/>
            </a:endParaRPr>
          </a:p>
          <a:p>
            <a:pPr marL="109728" indent="0">
              <a:buNone/>
            </a:pPr>
            <a:r>
              <a:rPr lang="ja-JP" altLang="en-US" dirty="0">
                <a:latin typeface="ＭＳ Ｐゴシック" pitchFamily="50" charset="-128"/>
                <a:ea typeface="ＭＳ Ｐゴシック" pitchFamily="50" charset="-128"/>
              </a:rPr>
              <a:t>　</a:t>
            </a:r>
            <a:r>
              <a:rPr lang="ja-JP" altLang="en-US" dirty="0" smtClean="0">
                <a:latin typeface="ＭＳ Ｐゴシック" pitchFamily="50" charset="-128"/>
                <a:ea typeface="ＭＳ Ｐゴシック" pitchFamily="50" charset="-128"/>
              </a:rPr>
              <a:t>　　</a:t>
            </a:r>
            <a:r>
              <a:rPr lang="ja-JP" altLang="en-US" dirty="0">
                <a:latin typeface="ＭＳ Ｐゴシック" pitchFamily="50" charset="-128"/>
                <a:ea typeface="ＭＳ Ｐゴシック" pitchFamily="50" charset="-128"/>
              </a:rPr>
              <a:t>その基準値の平均は必ず０、</a:t>
            </a:r>
            <a:endParaRPr lang="en-US" altLang="ja-JP" dirty="0">
              <a:latin typeface="ＭＳ Ｐゴシック" pitchFamily="50" charset="-128"/>
              <a:ea typeface="ＭＳ Ｐゴシック" pitchFamily="50" charset="-128"/>
            </a:endParaRPr>
          </a:p>
          <a:p>
            <a:pPr marL="109728" indent="0">
              <a:buNone/>
            </a:pPr>
            <a:r>
              <a:rPr lang="ja-JP" altLang="en-US" dirty="0">
                <a:latin typeface="ＭＳ Ｐゴシック" pitchFamily="50" charset="-128"/>
                <a:ea typeface="ＭＳ Ｐゴシック" pitchFamily="50" charset="-128"/>
              </a:rPr>
              <a:t>　　　標準偏差は必ず１である</a:t>
            </a:r>
            <a:endParaRPr lang="en-US" altLang="ja-JP" dirty="0">
              <a:latin typeface="ＭＳ Ｐゴシック" pitchFamily="50" charset="-128"/>
              <a:ea typeface="ＭＳ Ｐゴシック" pitchFamily="50" charset="-128"/>
            </a:endParaRPr>
          </a:p>
          <a:p>
            <a:pPr marL="109728" indent="0">
              <a:buNone/>
            </a:pPr>
            <a:endParaRPr kumimoji="1" lang="en-US" altLang="ja-JP" dirty="0" smtClean="0">
              <a:latin typeface="ＭＳ Ｐゴシック" pitchFamily="50" charset="-128"/>
              <a:ea typeface="ＭＳ Ｐゴシック" pitchFamily="50" charset="-128"/>
            </a:endParaRPr>
          </a:p>
          <a:p>
            <a:pPr marL="109728" indent="0">
              <a:buNone/>
            </a:pPr>
            <a:r>
              <a:rPr lang="ja-JP" altLang="en-US" dirty="0"/>
              <a:t>　</a:t>
            </a:r>
            <a:r>
              <a:rPr lang="ja-JP" altLang="en-US" dirty="0" smtClean="0"/>
              <a:t>　　</a:t>
            </a:r>
            <a:endParaRPr kumimoji="1" lang="ja-JP" altLang="en-US" dirty="0"/>
          </a:p>
        </p:txBody>
      </p:sp>
      <p:sp>
        <p:nvSpPr>
          <p:cNvPr id="4" name="正方形/長方形 3"/>
          <p:cNvSpPr/>
          <p:nvPr/>
        </p:nvSpPr>
        <p:spPr>
          <a:xfrm>
            <a:off x="971600" y="2060848"/>
            <a:ext cx="6552728" cy="1584176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/>
          <p:cNvSpPr/>
          <p:nvPr/>
        </p:nvSpPr>
        <p:spPr>
          <a:xfrm>
            <a:off x="971600" y="4365104"/>
            <a:ext cx="6552728" cy="1584176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6926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1066800"/>
          </a:xfrm>
        </p:spPr>
        <p:txBody>
          <a:bodyPr>
            <a:normAutofit/>
          </a:bodyPr>
          <a:lstStyle/>
          <a:p>
            <a:r>
              <a:rPr kumimoji="1" lang="ja-JP" altLang="en-US" sz="3200" dirty="0" smtClean="0"/>
              <a:t>偏差値</a:t>
            </a:r>
            <a:endParaRPr kumimoji="1" lang="ja-JP" altLang="en-US" sz="32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>
              <a:xfrm>
                <a:off x="611560" y="1772816"/>
                <a:ext cx="8229600" cy="4325112"/>
              </a:xfrm>
            </p:spPr>
            <p:txBody>
              <a:bodyPr>
                <a:normAutofit/>
              </a:bodyPr>
              <a:lstStyle/>
              <a:p>
                <a:r>
                  <a:rPr kumimoji="1" lang="ja-JP" altLang="en-US" dirty="0" smtClean="0">
                    <a:latin typeface="+mj-ea"/>
                    <a:ea typeface="+mj-ea"/>
                  </a:rPr>
                  <a:t>偏差値</a:t>
                </a:r>
                <a14:m>
                  <m:oMath xmlns:m="http://schemas.openxmlformats.org/officeDocument/2006/math">
                    <m:r>
                      <a:rPr kumimoji="1" lang="en-US" altLang="ja-JP" i="1" smtClean="0">
                        <a:latin typeface="+mj-ea"/>
                        <a:ea typeface="+mj-ea"/>
                      </a:rPr>
                      <m:t>=</m:t>
                    </m:r>
                    <m:r>
                      <a:rPr lang="ja-JP" altLang="en-US" i="1">
                        <a:latin typeface="+mj-ea"/>
                        <a:ea typeface="+mj-ea"/>
                      </a:rPr>
                      <m:t>基</m:t>
                    </m:r>
                    <m:r>
                      <a:rPr lang="ja-JP" altLang="en-US" i="1" smtClean="0">
                        <a:latin typeface="+mj-ea"/>
                        <a:ea typeface="+mj-ea"/>
                      </a:rPr>
                      <m:t>準値</m:t>
                    </m:r>
                    <m:r>
                      <a:rPr kumimoji="1" lang="en-US" altLang="ja-JP" i="1" smtClean="0">
                        <a:latin typeface="+mj-ea"/>
                        <a:ea typeface="+mj-ea"/>
                      </a:rPr>
                      <m:t>×</m:t>
                    </m:r>
                    <m:r>
                      <a:rPr kumimoji="1" lang="en-US" altLang="ja-JP" b="0" i="1" smtClean="0">
                        <a:latin typeface="+mj-ea"/>
                        <a:ea typeface="+mj-ea"/>
                      </a:rPr>
                      <m:t>10+</m:t>
                    </m:r>
                    <m:r>
                      <a:rPr kumimoji="1" lang="en-US" altLang="ja-JP" b="0" i="0" smtClean="0">
                        <a:latin typeface="Cambria Math"/>
                        <a:ea typeface="+mj-ea"/>
                      </a:rPr>
                      <m:t>50</m:t>
                    </m:r>
                  </m:oMath>
                </a14:m>
                <a:endParaRPr kumimoji="1" lang="en-US" altLang="ja-JP" b="0" dirty="0" smtClean="0">
                  <a:latin typeface="+mj-ea"/>
                  <a:ea typeface="+mj-ea"/>
                </a:endParaRPr>
              </a:p>
              <a:p>
                <a:endParaRPr kumimoji="1" lang="en-US" altLang="ja-JP" dirty="0" smtClean="0">
                  <a:latin typeface="+mj-ea"/>
                  <a:ea typeface="+mj-ea"/>
                </a:endParaRPr>
              </a:p>
              <a:p>
                <a:r>
                  <a:rPr lang="ja-JP" altLang="en-US" dirty="0">
                    <a:latin typeface="ＭＳ Ｐゴシック" pitchFamily="50" charset="-128"/>
                    <a:ea typeface="ＭＳ Ｐゴシック" pitchFamily="50" charset="-128"/>
                  </a:rPr>
                  <a:t>ルイちゃんの日本史</a:t>
                </a:r>
                <a:r>
                  <a:rPr lang="ja-JP" altLang="en-US" dirty="0" smtClean="0">
                    <a:latin typeface="ＭＳ Ｐゴシック" pitchFamily="50" charset="-128"/>
                    <a:ea typeface="ＭＳ Ｐゴシック" pitchFamily="50" charset="-128"/>
                  </a:rPr>
                  <a:t>の偏差値</a:t>
                </a:r>
                <a:endParaRPr lang="en-US" altLang="ja-JP" dirty="0">
                  <a:latin typeface="ＭＳ Ｐゴシック" pitchFamily="50" charset="-128"/>
                  <a:ea typeface="ＭＳ Ｐゴシック" pitchFamily="50" charset="-128"/>
                </a:endParaRPr>
              </a:p>
              <a:p>
                <a:pPr marL="109728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b="0" i="1" smtClean="0">
                          <a:latin typeface="+mj-ea"/>
                          <a:ea typeface="+mj-ea"/>
                        </a:rPr>
                        <m:t>0.88×10+50=8.8+50=58.8</m:t>
                      </m:r>
                    </m:oMath>
                  </m:oMathPara>
                </a14:m>
                <a:endParaRPr lang="en-US" altLang="ja-JP" dirty="0">
                  <a:latin typeface="+mj-ea"/>
                  <a:ea typeface="+mj-ea"/>
                </a:endParaRPr>
              </a:p>
              <a:p>
                <a:endParaRPr kumimoji="1" lang="en-US" altLang="ja-JP" dirty="0" smtClean="0">
                  <a:latin typeface="+mj-ea"/>
                  <a:ea typeface="+mj-ea"/>
                </a:endParaRPr>
              </a:p>
              <a:p>
                <a:r>
                  <a:rPr lang="ja-JP" altLang="en-US" dirty="0">
                    <a:latin typeface="ＭＳ Ｐゴシック" pitchFamily="50" charset="-128"/>
                    <a:ea typeface="ＭＳ Ｐゴシック" pitchFamily="50" charset="-128"/>
                  </a:rPr>
                  <a:t>ユミちゃんの生物</a:t>
                </a:r>
                <a:r>
                  <a:rPr lang="ja-JP" altLang="en-US" dirty="0" smtClean="0">
                    <a:latin typeface="ＭＳ Ｐゴシック" pitchFamily="50" charset="-128"/>
                    <a:ea typeface="ＭＳ Ｐゴシック" pitchFamily="50" charset="-128"/>
                  </a:rPr>
                  <a:t>の偏差値</a:t>
                </a:r>
                <a:endParaRPr lang="en-US" altLang="ja-JP" dirty="0" smtClean="0">
                  <a:latin typeface="ＭＳ Ｐゴシック" pitchFamily="50" charset="-128"/>
                  <a:ea typeface="ＭＳ Ｐゴシック" pitchFamily="50" charset="-128"/>
                </a:endParaRPr>
              </a:p>
              <a:p>
                <a:pPr marL="109728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b="0" i="1" smtClean="0">
                          <a:latin typeface="+mj-ea"/>
                          <a:ea typeface="+mj-ea"/>
                        </a:rPr>
                        <m:t>1.09×10+50=10.9+50=60.9</m:t>
                      </m:r>
                    </m:oMath>
                  </m:oMathPara>
                </a14:m>
                <a:endParaRPr lang="en-US" altLang="ja-JP" dirty="0">
                  <a:latin typeface="+mj-ea"/>
                  <a:ea typeface="+mj-ea"/>
                </a:endParaRPr>
              </a:p>
              <a:p>
                <a:endParaRPr kumimoji="1" lang="ja-JP" altLang="en-US" dirty="0">
                  <a:latin typeface="+mj-ea"/>
                  <a:ea typeface="+mj-ea"/>
                </a:endParaRPr>
              </a:p>
            </p:txBody>
          </p:sp>
        </mc:Choice>
        <mc:Fallback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11560" y="1772816"/>
                <a:ext cx="8229600" cy="4325112"/>
              </a:xfrm>
              <a:blipFill rotWithShape="1">
                <a:blip r:embed="rId2"/>
                <a:stretch>
                  <a:fillRect t="-1693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99308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1066800"/>
          </a:xfrm>
        </p:spPr>
        <p:txBody>
          <a:bodyPr>
            <a:normAutofit/>
          </a:bodyPr>
          <a:lstStyle/>
          <a:p>
            <a:r>
              <a:rPr lang="ja-JP" altLang="en-US" sz="3200" dirty="0"/>
              <a:t>偏差</a:t>
            </a:r>
            <a:r>
              <a:rPr lang="ja-JP" altLang="en-US" sz="3200" dirty="0" smtClean="0"/>
              <a:t>値の特徴</a:t>
            </a:r>
            <a:endParaRPr kumimoji="1" lang="ja-JP" altLang="en-US" sz="32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683568" y="2060848"/>
            <a:ext cx="8229600" cy="4797152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kumimoji="1" lang="ja-JP" altLang="en-US" dirty="0" smtClean="0">
                <a:latin typeface="ＭＳ Ｐゴシック" pitchFamily="50" charset="-128"/>
                <a:ea typeface="ＭＳ Ｐゴシック" pitchFamily="50" charset="-128"/>
              </a:rPr>
              <a:t>　①満点が何点の変数であろうとも</a:t>
            </a:r>
            <a:endParaRPr kumimoji="1" lang="en-US" altLang="ja-JP" dirty="0" smtClean="0">
              <a:latin typeface="ＭＳ Ｐゴシック" pitchFamily="50" charset="-128"/>
              <a:ea typeface="ＭＳ Ｐゴシック" pitchFamily="50" charset="-128"/>
            </a:endParaRPr>
          </a:p>
          <a:p>
            <a:pPr marL="109728" indent="0">
              <a:buNone/>
            </a:pPr>
            <a:r>
              <a:rPr lang="ja-JP" altLang="en-US" dirty="0">
                <a:latin typeface="ＭＳ Ｐゴシック" pitchFamily="50" charset="-128"/>
                <a:ea typeface="ＭＳ Ｐゴシック" pitchFamily="50" charset="-128"/>
              </a:rPr>
              <a:t>　</a:t>
            </a:r>
            <a:r>
              <a:rPr lang="ja-JP" altLang="en-US" dirty="0" smtClean="0">
                <a:latin typeface="ＭＳ Ｐゴシック" pitchFamily="50" charset="-128"/>
                <a:ea typeface="ＭＳ Ｐゴシック" pitchFamily="50" charset="-128"/>
              </a:rPr>
              <a:t>　　</a:t>
            </a:r>
            <a:r>
              <a:rPr kumimoji="1" lang="ja-JP" altLang="en-US" dirty="0" smtClean="0">
                <a:latin typeface="ＭＳ Ｐゴシック" pitchFamily="50" charset="-128"/>
                <a:ea typeface="ＭＳ Ｐゴシック" pitchFamily="50" charset="-128"/>
              </a:rPr>
              <a:t>その偏差値の平均は必ず５０、</a:t>
            </a:r>
            <a:endParaRPr lang="en-US" altLang="ja-JP" dirty="0">
              <a:latin typeface="ＭＳ Ｐゴシック" pitchFamily="50" charset="-128"/>
              <a:ea typeface="ＭＳ Ｐゴシック" pitchFamily="50" charset="-128"/>
            </a:endParaRPr>
          </a:p>
          <a:p>
            <a:pPr marL="109728" indent="0">
              <a:buNone/>
            </a:pPr>
            <a:r>
              <a:rPr lang="ja-JP" altLang="en-US" dirty="0" smtClean="0">
                <a:latin typeface="ＭＳ Ｐゴシック" pitchFamily="50" charset="-128"/>
                <a:ea typeface="ＭＳ Ｐゴシック" pitchFamily="50" charset="-128"/>
              </a:rPr>
              <a:t>　　　標準偏差は必ず１０である</a:t>
            </a:r>
            <a:endParaRPr lang="en-US" altLang="ja-JP" dirty="0" smtClean="0">
              <a:latin typeface="ＭＳ Ｐゴシック" pitchFamily="50" charset="-128"/>
              <a:ea typeface="ＭＳ Ｐゴシック" pitchFamily="50" charset="-128"/>
            </a:endParaRPr>
          </a:p>
          <a:p>
            <a:pPr marL="109728" indent="0">
              <a:buNone/>
            </a:pPr>
            <a:endParaRPr kumimoji="1" lang="en-US" altLang="ja-JP" dirty="0">
              <a:latin typeface="ＭＳ Ｐゴシック" pitchFamily="50" charset="-128"/>
              <a:ea typeface="ＭＳ Ｐゴシック" pitchFamily="50" charset="-128"/>
            </a:endParaRPr>
          </a:p>
          <a:p>
            <a:pPr marL="109728" indent="0">
              <a:buNone/>
            </a:pPr>
            <a:endParaRPr lang="en-US" altLang="ja-JP" dirty="0" smtClean="0">
              <a:latin typeface="ＭＳ Ｐゴシック" pitchFamily="50" charset="-128"/>
              <a:ea typeface="ＭＳ Ｐゴシック" pitchFamily="50" charset="-128"/>
            </a:endParaRPr>
          </a:p>
          <a:p>
            <a:pPr marL="109728" indent="0">
              <a:buNone/>
            </a:pPr>
            <a:r>
              <a:rPr kumimoji="1" lang="ja-JP" altLang="en-US" dirty="0">
                <a:latin typeface="ＭＳ Ｐゴシック" pitchFamily="50" charset="-128"/>
                <a:ea typeface="ＭＳ Ｐゴシック" pitchFamily="50" charset="-128"/>
              </a:rPr>
              <a:t>　</a:t>
            </a:r>
            <a:r>
              <a:rPr kumimoji="1" lang="ja-JP" altLang="en-US" dirty="0" smtClean="0">
                <a:latin typeface="ＭＳ Ｐゴシック" pitchFamily="50" charset="-128"/>
                <a:ea typeface="ＭＳ Ｐゴシック" pitchFamily="50" charset="-128"/>
              </a:rPr>
              <a:t>②どのような単位の変数であろうとも</a:t>
            </a:r>
            <a:endParaRPr kumimoji="1" lang="en-US" altLang="ja-JP" dirty="0" smtClean="0">
              <a:latin typeface="ＭＳ Ｐゴシック" pitchFamily="50" charset="-128"/>
              <a:ea typeface="ＭＳ Ｐゴシック" pitchFamily="50" charset="-128"/>
            </a:endParaRPr>
          </a:p>
          <a:p>
            <a:pPr marL="109728" indent="0">
              <a:buNone/>
            </a:pPr>
            <a:r>
              <a:rPr lang="ja-JP" altLang="en-US" dirty="0">
                <a:latin typeface="ＭＳ Ｐゴシック" pitchFamily="50" charset="-128"/>
                <a:ea typeface="ＭＳ Ｐゴシック" pitchFamily="50" charset="-128"/>
              </a:rPr>
              <a:t>　</a:t>
            </a:r>
            <a:r>
              <a:rPr lang="ja-JP" altLang="en-US" dirty="0" smtClean="0">
                <a:latin typeface="ＭＳ Ｐゴシック" pitchFamily="50" charset="-128"/>
                <a:ea typeface="ＭＳ Ｐゴシック" pitchFamily="50" charset="-128"/>
              </a:rPr>
              <a:t>　　その</a:t>
            </a:r>
            <a:r>
              <a:rPr lang="ja-JP" altLang="en-US" dirty="0">
                <a:latin typeface="ＭＳ Ｐゴシック" pitchFamily="50" charset="-128"/>
                <a:ea typeface="ＭＳ Ｐゴシック" pitchFamily="50" charset="-128"/>
              </a:rPr>
              <a:t>偏差</a:t>
            </a:r>
            <a:r>
              <a:rPr lang="ja-JP" altLang="en-US" dirty="0" smtClean="0">
                <a:latin typeface="ＭＳ Ｐゴシック" pitchFamily="50" charset="-128"/>
                <a:ea typeface="ＭＳ Ｐゴシック" pitchFamily="50" charset="-128"/>
              </a:rPr>
              <a:t>値</a:t>
            </a:r>
            <a:r>
              <a:rPr lang="ja-JP" altLang="en-US" dirty="0">
                <a:latin typeface="ＭＳ Ｐゴシック" pitchFamily="50" charset="-128"/>
                <a:ea typeface="ＭＳ Ｐゴシック" pitchFamily="50" charset="-128"/>
              </a:rPr>
              <a:t>の平均は</a:t>
            </a:r>
            <a:r>
              <a:rPr lang="ja-JP" altLang="en-US" dirty="0" smtClean="0">
                <a:latin typeface="ＭＳ Ｐゴシック" pitchFamily="50" charset="-128"/>
                <a:ea typeface="ＭＳ Ｐゴシック" pitchFamily="50" charset="-128"/>
              </a:rPr>
              <a:t>必ず５０</a:t>
            </a:r>
            <a:r>
              <a:rPr lang="ja-JP" altLang="en-US" dirty="0">
                <a:latin typeface="ＭＳ Ｐゴシック" pitchFamily="50" charset="-128"/>
                <a:ea typeface="ＭＳ Ｐゴシック" pitchFamily="50" charset="-128"/>
              </a:rPr>
              <a:t>、</a:t>
            </a:r>
            <a:endParaRPr lang="en-US" altLang="ja-JP" dirty="0">
              <a:latin typeface="ＭＳ Ｐゴシック" pitchFamily="50" charset="-128"/>
              <a:ea typeface="ＭＳ Ｐゴシック" pitchFamily="50" charset="-128"/>
            </a:endParaRPr>
          </a:p>
          <a:p>
            <a:pPr marL="109728" indent="0">
              <a:buNone/>
            </a:pPr>
            <a:r>
              <a:rPr lang="ja-JP" altLang="en-US" dirty="0">
                <a:latin typeface="ＭＳ Ｐゴシック" pitchFamily="50" charset="-128"/>
                <a:ea typeface="ＭＳ Ｐゴシック" pitchFamily="50" charset="-128"/>
              </a:rPr>
              <a:t>　　　標準偏差は必ず</a:t>
            </a:r>
            <a:r>
              <a:rPr lang="ja-JP" altLang="en-US" dirty="0" smtClean="0">
                <a:latin typeface="ＭＳ Ｐゴシック" pitchFamily="50" charset="-128"/>
                <a:ea typeface="ＭＳ Ｐゴシック" pitchFamily="50" charset="-128"/>
              </a:rPr>
              <a:t>１０で</a:t>
            </a:r>
            <a:r>
              <a:rPr lang="ja-JP" altLang="en-US" dirty="0">
                <a:latin typeface="ＭＳ Ｐゴシック" pitchFamily="50" charset="-128"/>
                <a:ea typeface="ＭＳ Ｐゴシック" pitchFamily="50" charset="-128"/>
              </a:rPr>
              <a:t>ある</a:t>
            </a:r>
            <a:endParaRPr lang="en-US" altLang="ja-JP" dirty="0">
              <a:latin typeface="ＭＳ Ｐゴシック" pitchFamily="50" charset="-128"/>
              <a:ea typeface="ＭＳ Ｐゴシック" pitchFamily="50" charset="-128"/>
            </a:endParaRPr>
          </a:p>
          <a:p>
            <a:pPr marL="109728" indent="0">
              <a:buNone/>
            </a:pPr>
            <a:endParaRPr kumimoji="1" lang="en-US" altLang="ja-JP" dirty="0" smtClean="0">
              <a:latin typeface="ＭＳ Ｐゴシック" pitchFamily="50" charset="-128"/>
              <a:ea typeface="ＭＳ Ｐゴシック" pitchFamily="50" charset="-128"/>
            </a:endParaRPr>
          </a:p>
          <a:p>
            <a:pPr marL="109728" indent="0">
              <a:buNone/>
            </a:pPr>
            <a:r>
              <a:rPr lang="ja-JP" altLang="en-US" dirty="0"/>
              <a:t>　</a:t>
            </a:r>
            <a:r>
              <a:rPr lang="ja-JP" altLang="en-US" dirty="0" smtClean="0"/>
              <a:t>　　</a:t>
            </a:r>
            <a:endParaRPr kumimoji="1" lang="ja-JP" altLang="en-US" dirty="0"/>
          </a:p>
        </p:txBody>
      </p:sp>
      <p:sp>
        <p:nvSpPr>
          <p:cNvPr id="4" name="正方形/長方形 3"/>
          <p:cNvSpPr/>
          <p:nvPr/>
        </p:nvSpPr>
        <p:spPr>
          <a:xfrm>
            <a:off x="971600" y="2060848"/>
            <a:ext cx="6552728" cy="1584176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/>
          <p:cNvSpPr/>
          <p:nvPr/>
        </p:nvSpPr>
        <p:spPr>
          <a:xfrm>
            <a:off x="971600" y="4365104"/>
            <a:ext cx="6552728" cy="1584176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6417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Overr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アーバン">
  <a:themeElements>
    <a:clrScheme name="アーバン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アーバン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アーバン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アーバン">
    <a:dk1>
      <a:sysClr val="windowText" lastClr="000000"/>
    </a:dk1>
    <a:lt1>
      <a:sysClr val="window" lastClr="FFFFFF"/>
    </a:lt1>
    <a:dk2>
      <a:srgbClr val="424456"/>
    </a:dk2>
    <a:lt2>
      <a:srgbClr val="DEDEDE"/>
    </a:lt2>
    <a:accent1>
      <a:srgbClr val="53548A"/>
    </a:accent1>
    <a:accent2>
      <a:srgbClr val="438086"/>
    </a:accent2>
    <a:accent3>
      <a:srgbClr val="A04DA3"/>
    </a:accent3>
    <a:accent4>
      <a:srgbClr val="C4652D"/>
    </a:accent4>
    <a:accent5>
      <a:srgbClr val="8B5D3D"/>
    </a:accent5>
    <a:accent6>
      <a:srgbClr val="5C92B5"/>
    </a:accent6>
    <a:hlink>
      <a:srgbClr val="67AFBD"/>
    </a:hlink>
    <a:folHlink>
      <a:srgbClr val="C2A874"/>
    </a:folHlink>
  </a:clrScheme>
  <a:fontScheme name="アーバン">
    <a:majorFont>
      <a:latin typeface="Trebuchet MS"/>
      <a:ea typeface=""/>
      <a:cs typeface=""/>
      <a:font script="Jpan" typeface="HGｺﾞｼｯｸM"/>
      <a:font script="Hang" typeface="맑은 고딕"/>
      <a:font script="Hans" typeface="方正姚体"/>
      <a:font script="Hant" typeface="微軟正黑體"/>
      <a:font script="Arab" typeface="Tahoma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Georgia"/>
      <a:ea typeface=""/>
      <a:cs typeface=""/>
      <a:font script="Jpan" typeface="HG明朝B"/>
      <a:font script="Hang" typeface="맑은 고딕"/>
      <a:font script="Hans" typeface="宋体"/>
      <a:font script="Hant" typeface="新細明體"/>
      <a:font script="Arab" typeface="Arial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inorFont>
  </a:fontScheme>
  <a:fmtScheme name="アーバン">
    <a:fillStyleLst>
      <a:solidFill>
        <a:schemeClr val="phClr"/>
      </a:solidFill>
      <a:gradFill rotWithShape="1">
        <a:gsLst>
          <a:gs pos="0">
            <a:schemeClr val="phClr">
              <a:tint val="1000"/>
              <a:satMod val="255000"/>
            </a:schemeClr>
          </a:gs>
          <a:gs pos="55000">
            <a:schemeClr val="phClr">
              <a:tint val="12000"/>
              <a:satMod val="255000"/>
            </a:schemeClr>
          </a:gs>
          <a:gs pos="100000">
            <a:schemeClr val="phClr">
              <a:tint val="45000"/>
              <a:satMod val="250000"/>
            </a:schemeClr>
          </a:gs>
        </a:gsLst>
        <a:path path="circle">
          <a:fillToRect l="-40000" t="-90000" r="140000" b="190000"/>
        </a:path>
      </a:gradFill>
      <a:gradFill rotWithShape="1">
        <a:gsLst>
          <a:gs pos="0">
            <a:schemeClr val="phClr">
              <a:tint val="43000"/>
              <a:satMod val="165000"/>
            </a:schemeClr>
          </a:gs>
          <a:gs pos="55000">
            <a:schemeClr val="phClr">
              <a:tint val="83000"/>
              <a:satMod val="155000"/>
            </a:schemeClr>
          </a:gs>
          <a:gs pos="100000">
            <a:schemeClr val="phClr">
              <a:shade val="85000"/>
            </a:schemeClr>
          </a:gs>
        </a:gsLst>
        <a:path path="circle">
          <a:fillToRect l="-40000" t="-90000" r="140000" b="190000"/>
        </a:path>
      </a:gradFill>
    </a:fillStyleLst>
    <a:lnStyleLst>
      <a:ln w="9525" cap="flat" cmpd="sng" algn="ctr">
        <a:solidFill>
          <a:schemeClr val="phClr"/>
        </a:solidFill>
        <a:prstDash val="solid"/>
      </a:ln>
      <a:ln w="19050" cap="flat" cmpd="sng" algn="ctr">
        <a:solidFill>
          <a:schemeClr val="phClr"/>
        </a:solidFill>
        <a:prstDash val="solid"/>
      </a:ln>
      <a:ln w="3175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51500" dist="25400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25400" dir="5400000" rotWithShape="0">
            <a:srgbClr val="000000">
              <a:alpha val="45000"/>
            </a:srgbClr>
          </a:outerShdw>
        </a:effectLst>
      </a:effectStyle>
      <a:effectStyle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flat" dir="t">
            <a:rot lat="0" lon="0" rev="20040000"/>
          </a:lightRig>
        </a:scene3d>
        <a:sp3d contourW="12700" prstMaterial="dkEdge">
          <a:bevelT w="25400" h="38100" prst="convex"/>
          <a:contourClr>
            <a:schemeClr val="phClr">
              <a:satMod val="115000"/>
            </a:schemeClr>
          </a:contourClr>
        </a:sp3d>
      </a:effectStyle>
    </a:effectStyleLst>
    <a:bgFillStyleLst>
      <a:solidFill>
        <a:schemeClr val="phClr"/>
      </a:solidFill>
      <a:gradFill rotWithShape="1">
        <a:gsLst>
          <a:gs pos="100000">
            <a:schemeClr val="phClr">
              <a:tint val="80000"/>
              <a:satMod val="250000"/>
            </a:schemeClr>
          </a:gs>
          <a:gs pos="60000">
            <a:schemeClr val="phClr">
              <a:shade val="38000"/>
              <a:satMod val="175000"/>
            </a:schemeClr>
          </a:gs>
          <a:gs pos="0">
            <a:schemeClr val="phClr">
              <a:shade val="30000"/>
              <a:satMod val="175000"/>
            </a:schemeClr>
          </a:gs>
        </a:gsLst>
        <a:lin ang="5400000" scaled="0"/>
      </a:gradFill>
      <a:blipFill>
        <a:blip xmlns:r="http://schemas.openxmlformats.org/officeDocument/2006/relationships" r:embed="rId1">
          <a:duotone>
            <a:schemeClr val="phClr">
              <a:shade val="48000"/>
            </a:schemeClr>
            <a:schemeClr val="phClr">
              <a:tint val="96000"/>
              <a:satMod val="150000"/>
            </a:schemeClr>
          </a:duotone>
        </a:blip>
        <a:tile tx="0" ty="0" sx="80000" sy="80000" flip="none" algn="tl"/>
      </a:blip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426</TotalTime>
  <Words>1063</Words>
  <Application>Microsoft Office PowerPoint</Application>
  <PresentationFormat>画面に合わせる (4:3)</PresentationFormat>
  <Paragraphs>385</Paragraphs>
  <Slides>30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30</vt:i4>
      </vt:variant>
    </vt:vector>
  </HeadingPairs>
  <TitlesOfParts>
    <vt:vector size="31" baseType="lpstr">
      <vt:lpstr>アーバン</vt:lpstr>
      <vt:lpstr>マンガでわかる統計学</vt:lpstr>
      <vt:lpstr>◆第２章◆</vt:lpstr>
      <vt:lpstr>『美味しいラーメンbest50』に掲載されているラーメン屋のラーメンの値段</vt:lpstr>
      <vt:lpstr>度数分布表にまとめてみよう</vt:lpstr>
      <vt:lpstr>度数分布表にまとめてみよう</vt:lpstr>
      <vt:lpstr>『美味しいラーメンbest50』の度数分布表</vt:lpstr>
      <vt:lpstr>『ヒストグラム』にまとめる</vt:lpstr>
      <vt:lpstr>『ヒストグラム』にまとめる</vt:lpstr>
      <vt:lpstr>PowerPoint プレゼンテーション</vt:lpstr>
      <vt:lpstr>平均</vt:lpstr>
      <vt:lpstr>           　２ケタのスコアが５人もいるのに平均が１００を超えている！  ⇒「１人あたりが獲得しただいたいのスコア」とみなすのはかなり無理 　　があるのでは？ </vt:lpstr>
      <vt:lpstr>中央値</vt:lpstr>
      <vt:lpstr>スコアに注目してみよう</vt:lpstr>
      <vt:lpstr>標準偏差</vt:lpstr>
      <vt:lpstr>標準偏差</vt:lpstr>
      <vt:lpstr>標準偏差</vt:lpstr>
      <vt:lpstr>標準偏差</vt:lpstr>
      <vt:lpstr>◆第３章◆</vt:lpstr>
      <vt:lpstr>新しい制服のデザインアンケート</vt:lpstr>
      <vt:lpstr>単純集計表</vt:lpstr>
      <vt:lpstr>◆第４章◆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基準化</vt:lpstr>
      <vt:lpstr>PowerPoint プレゼンテーション</vt:lpstr>
      <vt:lpstr>基準値の特徴</vt:lpstr>
      <vt:lpstr>偏差値</vt:lpstr>
      <vt:lpstr>偏差値の特徴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share2</dc:creator>
  <cp:lastModifiedBy>yamatani</cp:lastModifiedBy>
  <cp:revision>39</cp:revision>
  <dcterms:created xsi:type="dcterms:W3CDTF">2012-10-30T05:48:56Z</dcterms:created>
  <dcterms:modified xsi:type="dcterms:W3CDTF">2012-11-01T14:58:57Z</dcterms:modified>
</cp:coreProperties>
</file>