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6"/>
  </p:notesMasterIdLst>
  <p:sldIdLst>
    <p:sldId id="256" r:id="rId2"/>
    <p:sldId id="272" r:id="rId3"/>
    <p:sldId id="273" r:id="rId4"/>
    <p:sldId id="274" r:id="rId5"/>
    <p:sldId id="275" r:id="rId6"/>
    <p:sldId id="276" r:id="rId7"/>
    <p:sldId id="277" r:id="rId8"/>
    <p:sldId id="278" r:id="rId9"/>
    <p:sldId id="279" r:id="rId10"/>
    <p:sldId id="280" r:id="rId11"/>
    <p:sldId id="281" r:id="rId12"/>
    <p:sldId id="282" r:id="rId13"/>
    <p:sldId id="283" r:id="rId14"/>
    <p:sldId id="284" r:id="rId15"/>
    <p:sldId id="285" r:id="rId16"/>
    <p:sldId id="286" r:id="rId17"/>
    <p:sldId id="287" r:id="rId18"/>
    <p:sldId id="288" r:id="rId19"/>
    <p:sldId id="289" r:id="rId20"/>
    <p:sldId id="290" r:id="rId21"/>
    <p:sldId id="291" r:id="rId22"/>
    <p:sldId id="292" r:id="rId23"/>
    <p:sldId id="293" r:id="rId24"/>
    <p:sldId id="294" r:id="rId2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63" autoAdjust="0"/>
    <p:restoredTop sz="94704" autoAdjust="0"/>
  </p:normalViewPr>
  <p:slideViewPr>
    <p:cSldViewPr>
      <p:cViewPr varScale="1">
        <p:scale>
          <a:sx n="77" d="100"/>
          <a:sy n="77" d="100"/>
        </p:scale>
        <p:origin x="-1356"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8BB636-EBEC-4F7F-8CA6-7773CC459AEE}" type="datetimeFigureOut">
              <a:rPr kumimoji="1" lang="ja-JP" altLang="en-US" smtClean="0"/>
              <a:t>2013/1/25</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CA77B3-3509-40E4-B0D1-8EF3F192D79B}" type="slidenum">
              <a:rPr kumimoji="1" lang="ja-JP" altLang="en-US" smtClean="0"/>
              <a:t>‹#›</a:t>
            </a:fld>
            <a:endParaRPr kumimoji="1" lang="ja-JP" altLang="en-US"/>
          </a:p>
        </p:txBody>
      </p:sp>
    </p:spTree>
    <p:extLst>
      <p:ext uri="{BB962C8B-B14F-4D97-AF65-F5344CB8AC3E}">
        <p14:creationId xmlns:p14="http://schemas.microsoft.com/office/powerpoint/2010/main" val="1147703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ja-JP" altLang="en-US" smtClean="0"/>
              <a:t>マスター タイトルの書式設定</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0746DBAB-2C57-4AED-A5A4-F15E054CE8A3}" type="datetimeFigureOut">
              <a:rPr kumimoji="1" lang="ja-JP" altLang="en-US" smtClean="0"/>
              <a:t>2013/1/25</a:t>
            </a:fld>
            <a:endParaRPr kumimoji="1" lang="ja-JP" altLang="en-US"/>
          </a:p>
        </p:txBody>
      </p:sp>
      <p:sp>
        <p:nvSpPr>
          <p:cNvPr id="5" name="Footer Placeholder 4"/>
          <p:cNvSpPr>
            <a:spLocks noGrp="1"/>
          </p:cNvSpPr>
          <p:nvPr>
            <p:ph type="ftr" sz="quarter" idx="11"/>
          </p:nvPr>
        </p:nvSpPr>
        <p:spPr>
          <a:xfrm>
            <a:off x="1174044" y="5357592"/>
            <a:ext cx="5034845" cy="365125"/>
          </a:xfrm>
        </p:spPr>
        <p:txBody>
          <a:bodyPr/>
          <a:lstStyle/>
          <a:p>
            <a:endParaRPr kumimoji="1" lang="ja-JP" alt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2013/1/25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2013/1/25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5" name="Date Placeholder 4"/>
          <p:cNvSpPr>
            <a:spLocks noGrp="1"/>
          </p:cNvSpPr>
          <p:nvPr>
            <p:ph type="dt" sz="half" idx="10"/>
          </p:nvPr>
        </p:nvSpPr>
        <p:spPr/>
        <p:txBody>
          <a:bodyPr/>
          <a:lstStyle/>
          <a:p>
            <a:fld id="{0746DBAB-2C57-4AED-A5A4-F15E054CE8A3}" type="datetimeFigureOut">
              <a:rPr kumimoji="1" lang="ja-JP" altLang="en-US" smtClean="0"/>
              <a:t>2013/1/25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
        <p:nvSpPr>
          <p:cNvPr id="9" name="Content Placeholder 8"/>
          <p:cNvSpPr>
            <a:spLocks noGrp="1"/>
          </p:cNvSpPr>
          <p:nvPr>
            <p:ph sz="quarter" idx="13"/>
          </p:nvPr>
        </p:nvSpPr>
        <p:spPr>
          <a:xfrm>
            <a:off x="1298448" y="2121407"/>
            <a:ext cx="3200400" cy="360273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7" name="Date Placeholder 6"/>
          <p:cNvSpPr>
            <a:spLocks noGrp="1"/>
          </p:cNvSpPr>
          <p:nvPr>
            <p:ph type="dt" sz="half" idx="10"/>
          </p:nvPr>
        </p:nvSpPr>
        <p:spPr/>
        <p:txBody>
          <a:bodyPr/>
          <a:lstStyle/>
          <a:p>
            <a:fld id="{0746DBAB-2C57-4AED-A5A4-F15E054CE8A3}" type="datetimeFigureOut">
              <a:rPr kumimoji="1" lang="ja-JP" altLang="en-US" smtClean="0"/>
              <a:t>2013/1/25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
        <p:nvSpPr>
          <p:cNvPr id="11" name="Content Placeholder 10"/>
          <p:cNvSpPr>
            <a:spLocks noGrp="1"/>
          </p:cNvSpPr>
          <p:nvPr>
            <p:ph sz="quarter" idx="13"/>
          </p:nvPr>
        </p:nvSpPr>
        <p:spPr>
          <a:xfrm>
            <a:off x="1298448" y="2944368"/>
            <a:ext cx="3227832" cy="27797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0746DBAB-2C57-4AED-A5A4-F15E054CE8A3}" type="datetimeFigureOut">
              <a:rPr kumimoji="1" lang="ja-JP" altLang="en-US" smtClean="0"/>
              <a:t>2013/1/25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46DBAB-2C57-4AED-A5A4-F15E054CE8A3}" type="datetimeFigureOut">
              <a:rPr kumimoji="1" lang="ja-JP" altLang="en-US" smtClean="0"/>
              <a:t>2013/1/25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ja-JP" altLang="en-US" smtClean="0"/>
              <a:t>マスター タイトルの書式設定</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rot="60000">
            <a:off x="6341698" y="5885672"/>
            <a:ext cx="1213821" cy="365125"/>
          </a:xfrm>
        </p:spPr>
        <p:txBody>
          <a:bodyPr/>
          <a:lstStyle/>
          <a:p>
            <a:fld id="{0746DBAB-2C57-4AED-A5A4-F15E054CE8A3}" type="datetimeFigureOut">
              <a:rPr kumimoji="1" lang="ja-JP" altLang="en-US" smtClean="0"/>
              <a:t>2013/1/25</a:t>
            </a:fld>
            <a:endParaRPr kumimoji="1" lang="ja-JP" altLang="en-US"/>
          </a:p>
        </p:txBody>
      </p:sp>
      <p:sp>
        <p:nvSpPr>
          <p:cNvPr id="6" name="Footer Placeholder 5"/>
          <p:cNvSpPr>
            <a:spLocks noGrp="1"/>
          </p:cNvSpPr>
          <p:nvPr>
            <p:ph type="ftr" sz="quarter" idx="11"/>
          </p:nvPr>
        </p:nvSpPr>
        <p:spPr>
          <a:xfrm rot="-60000">
            <a:off x="914554" y="5829261"/>
            <a:ext cx="3522607" cy="365125"/>
          </a:xfrm>
        </p:spPr>
        <p:txBody>
          <a:bodyPr/>
          <a:lstStyle/>
          <a:p>
            <a:endParaRPr kumimoji="1" lang="ja-JP" altLang="en-US"/>
          </a:p>
        </p:txBody>
      </p:sp>
      <p:sp>
        <p:nvSpPr>
          <p:cNvPr id="7" name="Slide Number Placeholder 6"/>
          <p:cNvSpPr>
            <a:spLocks noGrp="1"/>
          </p:cNvSpPr>
          <p:nvPr>
            <p:ph type="sldNum" sz="quarter" idx="12"/>
          </p:nvPr>
        </p:nvSpPr>
        <p:spPr>
          <a:xfrm rot="60000">
            <a:off x="7557313" y="5896961"/>
            <a:ext cx="554023" cy="365125"/>
          </a:xfrm>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rot="60000">
            <a:off x="6345936" y="5888737"/>
            <a:ext cx="1213821" cy="365125"/>
          </a:xfrm>
        </p:spPr>
        <p:txBody>
          <a:bodyPr/>
          <a:lstStyle/>
          <a:p>
            <a:fld id="{0746DBAB-2C57-4AED-A5A4-F15E054CE8A3}" type="datetimeFigureOut">
              <a:rPr kumimoji="1" lang="ja-JP" altLang="en-US" smtClean="0"/>
              <a:t>2013/1/25</a:t>
            </a:fld>
            <a:endParaRPr kumimoji="1" lang="ja-JP" altLang="en-US"/>
          </a:p>
        </p:txBody>
      </p:sp>
      <p:sp>
        <p:nvSpPr>
          <p:cNvPr id="6" name="Footer Placeholder 5"/>
          <p:cNvSpPr>
            <a:spLocks noGrp="1"/>
          </p:cNvSpPr>
          <p:nvPr>
            <p:ph type="ftr" sz="quarter" idx="11"/>
          </p:nvPr>
        </p:nvSpPr>
        <p:spPr>
          <a:xfrm rot="-60000">
            <a:off x="914569" y="5831037"/>
            <a:ext cx="3319043" cy="365125"/>
          </a:xfrm>
        </p:spPr>
        <p:txBody>
          <a:bodyPr/>
          <a:lstStyle/>
          <a:p>
            <a:endParaRPr kumimoji="1" lang="ja-JP" altLang="en-US"/>
          </a:p>
        </p:txBody>
      </p:sp>
      <p:sp>
        <p:nvSpPr>
          <p:cNvPr id="7" name="Slide Number Placeholder 6"/>
          <p:cNvSpPr>
            <a:spLocks noGrp="1"/>
          </p:cNvSpPr>
          <p:nvPr>
            <p:ph type="sldNum" sz="quarter" idx="12"/>
          </p:nvPr>
        </p:nvSpPr>
        <p:spPr>
          <a:xfrm rot="60000">
            <a:off x="7562089" y="5900026"/>
            <a:ext cx="554023" cy="365125"/>
          </a:xfrm>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nchor="ct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2013/1/25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0746DBAB-2C57-4AED-A5A4-F15E054CE8A3}" type="datetimeFigureOut">
              <a:rPr kumimoji="1" lang="ja-JP" altLang="en-US" smtClean="0"/>
              <a:t>2013/1/25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969F975-D7EA-4E15-B41C-915D86A8DEA9}"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0746DBAB-2C57-4AED-A5A4-F15E054CE8A3}" type="datetimeFigureOut">
              <a:rPr kumimoji="1" lang="ja-JP" altLang="en-US" smtClean="0"/>
              <a:t>2013/1/25</a:t>
            </a:fld>
            <a:endParaRPr kumimoji="1" lang="ja-JP" alt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kumimoji="1" lang="ja-JP" alt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9969F975-D7EA-4E15-B41C-915D86A8DEA9}"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kumimoji="1"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kumimoji="1"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kumimoji="1"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kumimoji="1"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kumimoji="1" sz="16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ソフトウェアメトリクスの基礎</a:t>
            </a:r>
            <a:r>
              <a:rPr lang="en-US" altLang="ja-JP" dirty="0" smtClean="0"/>
              <a:t>.</a:t>
            </a:r>
            <a:r>
              <a:rPr lang="ja-JP" altLang="en-US" dirty="0" smtClean="0"/>
              <a:t>１１</a:t>
            </a:r>
            <a:endParaRPr kumimoji="1" lang="ja-JP" altLang="en-US" dirty="0"/>
          </a:p>
        </p:txBody>
      </p:sp>
      <p:sp>
        <p:nvSpPr>
          <p:cNvPr id="3" name="サブタイトル 2"/>
          <p:cNvSpPr>
            <a:spLocks noGrp="1"/>
          </p:cNvSpPr>
          <p:nvPr>
            <p:ph type="subTitle" idx="1"/>
          </p:nvPr>
        </p:nvSpPr>
        <p:spPr/>
        <p:txBody>
          <a:bodyPr>
            <a:normAutofit/>
          </a:bodyPr>
          <a:lstStyle/>
          <a:p>
            <a:r>
              <a:rPr kumimoji="1" lang="en-US" altLang="ja-JP" dirty="0" smtClean="0"/>
              <a:t>60151054</a:t>
            </a:r>
          </a:p>
          <a:p>
            <a:r>
              <a:rPr kumimoji="1" lang="ja-JP" altLang="en-US" dirty="0" smtClean="0"/>
              <a:t>吉行　勇人</a:t>
            </a:r>
            <a:endParaRPr kumimoji="1" lang="en-US" altLang="ja-JP" dirty="0" smtClean="0"/>
          </a:p>
          <a:p>
            <a:pPr algn="r"/>
            <a:r>
              <a:rPr lang="en-US" altLang="ja-JP" dirty="0" smtClean="0"/>
              <a:t>2013</a:t>
            </a:r>
            <a:r>
              <a:rPr lang="ja-JP" altLang="en-US" dirty="0" smtClean="0"/>
              <a:t>年</a:t>
            </a:r>
            <a:r>
              <a:rPr lang="en-US" altLang="ja-JP" dirty="0" smtClean="0"/>
              <a:t>01</a:t>
            </a:r>
            <a:r>
              <a:rPr lang="ja-JP" altLang="en-US" dirty="0" smtClean="0"/>
              <a:t>月</a:t>
            </a:r>
            <a:r>
              <a:rPr lang="en-US" altLang="ja-JP" dirty="0"/>
              <a:t>25</a:t>
            </a:r>
            <a:r>
              <a:rPr lang="ja-JP" altLang="en-US" dirty="0" smtClean="0"/>
              <a:t>日</a:t>
            </a:r>
            <a:endParaRPr kumimoji="1" lang="ja-JP" altLang="en-US" dirty="0"/>
          </a:p>
        </p:txBody>
      </p:sp>
    </p:spTree>
    <p:extLst>
      <p:ext uri="{BB962C8B-B14F-4D97-AF65-F5344CB8AC3E}">
        <p14:creationId xmlns:p14="http://schemas.microsoft.com/office/powerpoint/2010/main" val="6859618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第</a:t>
            </a:r>
            <a:r>
              <a:rPr lang="ja-JP" altLang="en-US" dirty="0" smtClean="0"/>
              <a:t>１２</a:t>
            </a:r>
            <a:r>
              <a:rPr kumimoji="1" lang="ja-JP" altLang="en-US" dirty="0" smtClean="0"/>
              <a:t>章</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lgn="ctr">
              <a:buNone/>
            </a:pPr>
            <a:r>
              <a:rPr lang="ja-JP" altLang="en-US" sz="4800" dirty="0" smtClean="0"/>
              <a:t>ソフトウェア技術者の</a:t>
            </a:r>
            <a:endParaRPr lang="en-US" altLang="ja-JP" sz="4800" dirty="0" smtClean="0"/>
          </a:p>
          <a:p>
            <a:pPr marL="0" indent="0" algn="ctr">
              <a:buNone/>
            </a:pPr>
            <a:r>
              <a:rPr lang="ja-JP" altLang="en-US" sz="4800" dirty="0" smtClean="0"/>
              <a:t>ための</a:t>
            </a:r>
            <a:endParaRPr lang="en-US" altLang="ja-JP" sz="4800" dirty="0" smtClean="0"/>
          </a:p>
          <a:p>
            <a:pPr marL="0" indent="0" algn="ctr">
              <a:buNone/>
            </a:pPr>
            <a:r>
              <a:rPr kumimoji="1" lang="ja-JP" altLang="en-US" sz="4800" dirty="0"/>
              <a:t>財務指標</a:t>
            </a:r>
            <a:endParaRPr kumimoji="1" lang="en-US" altLang="ja-JP" sz="4800" dirty="0" smtClean="0"/>
          </a:p>
        </p:txBody>
      </p:sp>
    </p:spTree>
    <p:extLst>
      <p:ext uri="{BB962C8B-B14F-4D97-AF65-F5344CB8AC3E}">
        <p14:creationId xmlns:p14="http://schemas.microsoft.com/office/powerpoint/2010/main" val="6357605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お金の話</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pPr marL="0" indent="0" algn="just">
              <a:buNone/>
            </a:pPr>
            <a:r>
              <a:rPr kumimoji="1" lang="ja-JP" altLang="en-US" dirty="0" smtClean="0"/>
              <a:t>ソフトウェアエンジニアリングにお金の話がでてくるのは不思議に思うかもしれない</a:t>
            </a:r>
            <a:endParaRPr kumimoji="1" lang="en-US" altLang="ja-JP" dirty="0" smtClean="0"/>
          </a:p>
          <a:p>
            <a:pPr marL="0" indent="0" algn="just">
              <a:buNone/>
            </a:pPr>
            <a:endParaRPr lang="en-US" altLang="ja-JP" dirty="0"/>
          </a:p>
          <a:p>
            <a:pPr marL="0" indent="0" algn="just">
              <a:buNone/>
            </a:pPr>
            <a:r>
              <a:rPr kumimoji="1" lang="ja-JP" altLang="en-US" dirty="0" smtClean="0"/>
              <a:t>しかし、どのようなソフトウェアプロジェクトであっても、重要なのは「価値」である</a:t>
            </a:r>
            <a:endParaRPr kumimoji="1" lang="en-US" altLang="ja-JP" dirty="0" smtClean="0"/>
          </a:p>
          <a:p>
            <a:pPr marL="0" indent="0" algn="just">
              <a:buNone/>
            </a:pPr>
            <a:endParaRPr lang="en-US" altLang="ja-JP" dirty="0"/>
          </a:p>
          <a:p>
            <a:pPr marL="0" indent="0" algn="just">
              <a:buNone/>
            </a:pPr>
            <a:r>
              <a:rPr kumimoji="1" lang="ja-JP" altLang="en-US" dirty="0" smtClean="0"/>
              <a:t>「価値」は、顧客にとっての価値であり、ビジネスとしての価値でもある</a:t>
            </a:r>
            <a:endParaRPr kumimoji="1" lang="en-US" altLang="ja-JP" dirty="0" smtClean="0"/>
          </a:p>
          <a:p>
            <a:pPr marL="0" indent="0" algn="just">
              <a:buNone/>
            </a:pPr>
            <a:endParaRPr lang="en-US" altLang="ja-JP" dirty="0"/>
          </a:p>
          <a:p>
            <a:pPr marL="0" indent="0" algn="just">
              <a:buNone/>
            </a:pPr>
            <a:r>
              <a:rPr kumimoji="1" lang="ja-JP" altLang="en-US" dirty="0" smtClean="0"/>
              <a:t>ビジネスにとっての価値を測定するメトリクスは、</a:t>
            </a:r>
            <a:endParaRPr kumimoji="1" lang="en-US" altLang="ja-JP" dirty="0" smtClean="0"/>
          </a:p>
          <a:p>
            <a:pPr marL="0" indent="0" algn="just">
              <a:buNone/>
            </a:pPr>
            <a:r>
              <a:rPr lang="ja-JP" altLang="en-US" dirty="0" smtClean="0"/>
              <a:t>「お金」である</a:t>
            </a:r>
            <a:endParaRPr kumimoji="1" lang="ja-JP" altLang="en-US" dirty="0"/>
          </a:p>
        </p:txBody>
      </p:sp>
    </p:spTree>
    <p:extLst>
      <p:ext uri="{BB962C8B-B14F-4D97-AF65-F5344CB8AC3E}">
        <p14:creationId xmlns:p14="http://schemas.microsoft.com/office/powerpoint/2010/main" val="3831593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財務指標のメトリクス</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kumimoji="1" lang="ja-JP" altLang="en-US" dirty="0" smtClean="0"/>
              <a:t>プロジェクトの選択</a:t>
            </a:r>
            <a:endParaRPr kumimoji="1" lang="en-US" altLang="ja-JP" dirty="0" smtClean="0"/>
          </a:p>
          <a:p>
            <a:pPr marL="0" indent="0">
              <a:buNone/>
            </a:pPr>
            <a:r>
              <a:rPr lang="en-US" altLang="ja-JP" dirty="0"/>
              <a:t>	</a:t>
            </a:r>
            <a:r>
              <a:rPr lang="ja-JP" altLang="en-US" dirty="0" smtClean="0"/>
              <a:t>限られたリソースをどこに使うのがいいの</a:t>
            </a:r>
            <a:r>
              <a:rPr lang="en-US" altLang="ja-JP" dirty="0" smtClean="0"/>
              <a:t>	</a:t>
            </a:r>
            <a:r>
              <a:rPr lang="ja-JP" altLang="en-US" dirty="0" smtClean="0"/>
              <a:t>か？</a:t>
            </a:r>
            <a:endParaRPr lang="en-US" altLang="ja-JP" dirty="0" smtClean="0"/>
          </a:p>
          <a:p>
            <a:r>
              <a:rPr kumimoji="1" lang="ja-JP" altLang="en-US" dirty="0" smtClean="0"/>
              <a:t>製品の価格設定</a:t>
            </a:r>
            <a:endParaRPr kumimoji="1" lang="en-US" altLang="ja-JP" dirty="0" smtClean="0"/>
          </a:p>
          <a:p>
            <a:pPr marL="0" indent="0">
              <a:buNone/>
            </a:pPr>
            <a:r>
              <a:rPr lang="en-US" altLang="ja-JP" dirty="0"/>
              <a:t>	</a:t>
            </a:r>
            <a:r>
              <a:rPr lang="ja-JP" altLang="en-US" dirty="0" smtClean="0"/>
              <a:t>目標の利益が得られる確率を最大化する</a:t>
            </a:r>
            <a:r>
              <a:rPr lang="en-US" altLang="ja-JP" dirty="0" smtClean="0"/>
              <a:t>	</a:t>
            </a:r>
            <a:r>
              <a:rPr lang="ja-JP" altLang="en-US" dirty="0" smtClean="0"/>
              <a:t>は、価格設定をどうすべきなのか？</a:t>
            </a:r>
            <a:endParaRPr lang="en-US" altLang="ja-JP" dirty="0" smtClean="0"/>
          </a:p>
          <a:p>
            <a:r>
              <a:rPr kumimoji="1" lang="ja-JP" altLang="en-US" dirty="0"/>
              <a:t>プロジェクト</a:t>
            </a:r>
            <a:r>
              <a:rPr kumimoji="1" lang="ja-JP" altLang="en-US" dirty="0" smtClean="0"/>
              <a:t>の進捗監視（財務</a:t>
            </a:r>
            <a:r>
              <a:rPr kumimoji="1" lang="en-US" altLang="ja-JP" dirty="0" smtClean="0"/>
              <a:t>ver.</a:t>
            </a:r>
            <a:r>
              <a:rPr kumimoji="1" lang="ja-JP" altLang="en-US" dirty="0" smtClean="0"/>
              <a:t>）</a:t>
            </a:r>
            <a:endParaRPr kumimoji="1" lang="en-US" altLang="ja-JP" dirty="0" smtClean="0"/>
          </a:p>
          <a:p>
            <a:pPr marL="0" indent="0">
              <a:buNone/>
            </a:pPr>
            <a:r>
              <a:rPr lang="en-US" altLang="ja-JP" dirty="0"/>
              <a:t>	</a:t>
            </a:r>
            <a:r>
              <a:rPr lang="ja-JP" altLang="en-US" dirty="0" smtClean="0"/>
              <a:t>プロジェクトが財務目標に対して軌道に</a:t>
            </a:r>
            <a:r>
              <a:rPr lang="ja-JP" altLang="en-US" dirty="0" err="1" smtClean="0"/>
              <a:t>乗っ</a:t>
            </a:r>
            <a:r>
              <a:rPr lang="en-US" altLang="ja-JP" dirty="0" smtClean="0"/>
              <a:t>	</a:t>
            </a:r>
            <a:r>
              <a:rPr lang="ja-JP" altLang="en-US" dirty="0" smtClean="0"/>
              <a:t>ていることを把握するにはどうすればよい</a:t>
            </a:r>
            <a:r>
              <a:rPr lang="en-US" altLang="ja-JP" dirty="0" smtClean="0"/>
              <a:t>	</a:t>
            </a:r>
            <a:r>
              <a:rPr lang="ja-JP" altLang="en-US" dirty="0" smtClean="0"/>
              <a:t>か？</a:t>
            </a:r>
            <a:endParaRPr kumimoji="1" lang="ja-JP" altLang="en-US" dirty="0"/>
          </a:p>
        </p:txBody>
      </p:sp>
    </p:spTree>
    <p:extLst>
      <p:ext uri="{BB962C8B-B14F-4D97-AF65-F5344CB8AC3E}">
        <p14:creationId xmlns:p14="http://schemas.microsoft.com/office/powerpoint/2010/main" val="28154681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財務の基本概念</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pPr marL="0" indent="0" algn="just">
              <a:buNone/>
            </a:pPr>
            <a:r>
              <a:rPr kumimoji="1" lang="ja-JP" altLang="en-US" dirty="0" smtClean="0"/>
              <a:t>財務的考え方に必要な３つの基本概念</a:t>
            </a:r>
            <a:endParaRPr kumimoji="1" lang="en-US" altLang="ja-JP" dirty="0" smtClean="0"/>
          </a:p>
          <a:p>
            <a:pPr algn="just"/>
            <a:r>
              <a:rPr lang="ja-JP" altLang="en-US" dirty="0"/>
              <a:t>採算性</a:t>
            </a:r>
            <a:r>
              <a:rPr lang="ja-JP" altLang="en-US" dirty="0" smtClean="0"/>
              <a:t>が</a:t>
            </a:r>
            <a:r>
              <a:rPr lang="ja-JP" altLang="en-US" dirty="0"/>
              <a:t>目標で</a:t>
            </a:r>
            <a:r>
              <a:rPr lang="ja-JP" altLang="en-US" dirty="0" smtClean="0"/>
              <a:t>ある</a:t>
            </a:r>
            <a:endParaRPr lang="en-US" altLang="ja-JP" dirty="0" smtClean="0"/>
          </a:p>
          <a:p>
            <a:pPr marL="0" indent="0" algn="just">
              <a:buNone/>
            </a:pPr>
            <a:r>
              <a:rPr kumimoji="1" lang="en-US" altLang="ja-JP" dirty="0"/>
              <a:t>	</a:t>
            </a:r>
            <a:r>
              <a:rPr kumimoji="1" lang="ja-JP" altLang="en-US" dirty="0" smtClean="0"/>
              <a:t>プロジェクトによる収益が、プロジェクトの費</a:t>
            </a:r>
            <a:r>
              <a:rPr kumimoji="1" lang="en-US" altLang="ja-JP" dirty="0" smtClean="0"/>
              <a:t>	</a:t>
            </a:r>
            <a:r>
              <a:rPr kumimoji="1" lang="ja-JP" altLang="en-US" dirty="0" smtClean="0"/>
              <a:t>用を上回ること</a:t>
            </a:r>
            <a:endParaRPr kumimoji="1" lang="en-US" altLang="ja-JP" dirty="0" smtClean="0"/>
          </a:p>
          <a:p>
            <a:pPr algn="just"/>
            <a:r>
              <a:rPr kumimoji="1" lang="ja-JP" altLang="en-US" dirty="0" smtClean="0"/>
              <a:t>悲観的に考える</a:t>
            </a:r>
            <a:endParaRPr kumimoji="1" lang="en-US" altLang="ja-JP" dirty="0" smtClean="0"/>
          </a:p>
          <a:p>
            <a:pPr marL="0" indent="0" algn="just">
              <a:buNone/>
            </a:pPr>
            <a:r>
              <a:rPr lang="en-US" altLang="ja-JP" dirty="0"/>
              <a:t>	</a:t>
            </a:r>
            <a:r>
              <a:rPr lang="ja-JP" altLang="en-US" dirty="0"/>
              <a:t>ソフトウェア開発に</a:t>
            </a:r>
            <a:r>
              <a:rPr lang="ja-JP" altLang="en-US" dirty="0" smtClean="0"/>
              <a:t>はリスクがつきもので、</a:t>
            </a:r>
            <a:r>
              <a:rPr lang="en-US" altLang="ja-JP" dirty="0" smtClean="0"/>
              <a:t>	</a:t>
            </a:r>
            <a:r>
              <a:rPr lang="ja-JP" altLang="en-US" dirty="0" smtClean="0"/>
              <a:t>収益の見込み額も不確実性が伴う</a:t>
            </a:r>
            <a:endParaRPr lang="en-US" altLang="ja-JP" dirty="0" smtClean="0"/>
          </a:p>
          <a:p>
            <a:pPr algn="just"/>
            <a:r>
              <a:rPr lang="ja-JP" altLang="en-US" dirty="0"/>
              <a:t>財務の</a:t>
            </a:r>
            <a:r>
              <a:rPr lang="ja-JP" altLang="en-US" dirty="0" smtClean="0"/>
              <a:t>専門家と協力する</a:t>
            </a:r>
            <a:endParaRPr lang="en-US" altLang="ja-JP" dirty="0" smtClean="0"/>
          </a:p>
          <a:p>
            <a:pPr marL="0" indent="0" algn="just">
              <a:buNone/>
            </a:pPr>
            <a:r>
              <a:rPr lang="en-US" altLang="ja-JP" dirty="0"/>
              <a:t>	</a:t>
            </a:r>
            <a:r>
              <a:rPr lang="ja-JP" altLang="en-US" dirty="0" smtClean="0"/>
              <a:t>我々の得意分野はソフトウェア開発のはず</a:t>
            </a:r>
            <a:endParaRPr lang="en-US" altLang="ja-JP" dirty="0" smtClean="0"/>
          </a:p>
          <a:p>
            <a:pPr marL="0" indent="0" algn="just">
              <a:buNone/>
            </a:pPr>
            <a:r>
              <a:rPr lang="en-US" altLang="ja-JP" dirty="0" smtClean="0"/>
              <a:t>	</a:t>
            </a:r>
            <a:r>
              <a:rPr lang="ja-JP" altLang="en-US" dirty="0" smtClean="0"/>
              <a:t>財務の専門家に正しく質問し、正しく答えら</a:t>
            </a:r>
            <a:r>
              <a:rPr lang="en-US" altLang="ja-JP" dirty="0" smtClean="0"/>
              <a:t>	</a:t>
            </a:r>
            <a:r>
              <a:rPr lang="ja-JP" altLang="en-US" dirty="0" smtClean="0"/>
              <a:t>れるよう、知識を身につける必要がある</a:t>
            </a:r>
            <a:endParaRPr lang="en-US" altLang="ja-JP" dirty="0" smtClean="0"/>
          </a:p>
          <a:p>
            <a:pPr marL="0" indent="0">
              <a:buNone/>
            </a:pPr>
            <a:endParaRPr kumimoji="1" lang="ja-JP" altLang="en-US" dirty="0"/>
          </a:p>
        </p:txBody>
      </p:sp>
    </p:spTree>
    <p:extLst>
      <p:ext uri="{BB962C8B-B14F-4D97-AF65-F5344CB8AC3E}">
        <p14:creationId xmlns:p14="http://schemas.microsoft.com/office/powerpoint/2010/main" val="41583690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ビジネスケースの作成</a:t>
            </a:r>
            <a:endParaRPr kumimoji="1" lang="ja-JP" altLang="en-US" dirty="0"/>
          </a:p>
        </p:txBody>
      </p:sp>
      <p:sp>
        <p:nvSpPr>
          <p:cNvPr id="3" name="コンテンツ プレースホルダー 2"/>
          <p:cNvSpPr>
            <a:spLocks noGrp="1"/>
          </p:cNvSpPr>
          <p:nvPr>
            <p:ph idx="1"/>
          </p:nvPr>
        </p:nvSpPr>
        <p:spPr/>
        <p:txBody>
          <a:bodyPr>
            <a:normAutofit fontScale="92500"/>
          </a:bodyPr>
          <a:lstStyle/>
          <a:p>
            <a:pPr marL="0" indent="0" algn="just">
              <a:buNone/>
            </a:pPr>
            <a:r>
              <a:rPr kumimoji="1" lang="ja-JP" altLang="en-US" dirty="0" smtClean="0"/>
              <a:t>ソフトウェアプロジェクトには、アイデアがあふれている</a:t>
            </a:r>
            <a:endParaRPr kumimoji="1" lang="en-US" altLang="ja-JP" dirty="0" smtClean="0"/>
          </a:p>
          <a:p>
            <a:pPr marL="0" indent="0" algn="just">
              <a:buNone/>
            </a:pPr>
            <a:endParaRPr lang="en-US" altLang="ja-JP" dirty="0"/>
          </a:p>
          <a:p>
            <a:pPr marL="0" indent="0" algn="just">
              <a:buNone/>
            </a:pPr>
            <a:r>
              <a:rPr kumimoji="1" lang="ja-JP" altLang="en-US" dirty="0" smtClean="0"/>
              <a:t>投入するお金は限られているので、どのアイデアにお金を使うかという意思決定をするためには、ビジネスケースを作成し、承認してもらう必要がある</a:t>
            </a:r>
            <a:endParaRPr kumimoji="1" lang="en-US" altLang="ja-JP" dirty="0" smtClean="0"/>
          </a:p>
          <a:p>
            <a:pPr marL="0" indent="0" algn="just">
              <a:buNone/>
            </a:pPr>
            <a:endParaRPr lang="en-US" altLang="ja-JP" dirty="0" smtClean="0"/>
          </a:p>
          <a:p>
            <a:pPr marL="0" indent="0" algn="just">
              <a:buNone/>
            </a:pPr>
            <a:r>
              <a:rPr lang="ja-JP" altLang="en-US" dirty="0" smtClean="0"/>
              <a:t>必要な費用と、期待される収益を十分に理解し、伝える</a:t>
            </a:r>
            <a:endParaRPr lang="en-US" altLang="ja-JP" dirty="0"/>
          </a:p>
          <a:p>
            <a:pPr marL="0" indent="0">
              <a:buNone/>
            </a:pPr>
            <a:endParaRPr kumimoji="1" lang="ja-JP" altLang="en-US" dirty="0"/>
          </a:p>
        </p:txBody>
      </p:sp>
    </p:spTree>
    <p:extLst>
      <p:ext uri="{BB962C8B-B14F-4D97-AF65-F5344CB8AC3E}">
        <p14:creationId xmlns:p14="http://schemas.microsoft.com/office/powerpoint/2010/main" val="3900394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費用の把握</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ビジネスケースの費用には、あらゆる費用を含める必要がある</a:t>
            </a:r>
            <a:endParaRPr kumimoji="1" lang="en-US" altLang="ja-JP" dirty="0" smtClean="0"/>
          </a:p>
          <a:p>
            <a:pPr marL="0" indent="0" algn="just">
              <a:buNone/>
            </a:pPr>
            <a:endParaRPr lang="en-US" altLang="ja-JP" dirty="0"/>
          </a:p>
          <a:p>
            <a:pPr algn="just"/>
            <a:r>
              <a:rPr kumimoji="1" lang="ja-JP" altLang="en-US" dirty="0" smtClean="0"/>
              <a:t>給与</a:t>
            </a:r>
            <a:endParaRPr kumimoji="1" lang="en-US" altLang="ja-JP" dirty="0" smtClean="0"/>
          </a:p>
          <a:p>
            <a:pPr marL="0" indent="0" algn="just">
              <a:buNone/>
            </a:pPr>
            <a:r>
              <a:rPr lang="en-US" altLang="ja-JP" dirty="0"/>
              <a:t>	</a:t>
            </a:r>
            <a:r>
              <a:rPr lang="ja-JP" altLang="en-US" dirty="0" smtClean="0"/>
              <a:t>ソフトウェア開発の費用の大部分は</a:t>
            </a:r>
            <a:endParaRPr lang="en-US" altLang="ja-JP" dirty="0" smtClean="0"/>
          </a:p>
          <a:p>
            <a:pPr marL="0" indent="0" algn="just">
              <a:buNone/>
            </a:pPr>
            <a:r>
              <a:rPr lang="en-US" altLang="ja-JP" dirty="0"/>
              <a:t>	</a:t>
            </a:r>
            <a:r>
              <a:rPr lang="ja-JP" altLang="en-US" dirty="0" smtClean="0"/>
              <a:t>人件費である</a:t>
            </a:r>
            <a:endParaRPr lang="en-US" altLang="ja-JP" dirty="0" smtClean="0"/>
          </a:p>
          <a:p>
            <a:pPr marL="0" indent="0" algn="just">
              <a:buNone/>
            </a:pPr>
            <a:r>
              <a:rPr kumimoji="1" lang="en-US" altLang="ja-JP" dirty="0"/>
              <a:t>	</a:t>
            </a:r>
            <a:r>
              <a:rPr kumimoji="1" lang="ja-JP" altLang="en-US" dirty="0" smtClean="0"/>
              <a:t>工数見積もりを金額に換算する</a:t>
            </a:r>
            <a:endParaRPr kumimoji="1" lang="en-US" altLang="ja-JP" dirty="0" smtClean="0"/>
          </a:p>
          <a:p>
            <a:pPr marL="0" indent="0">
              <a:buNone/>
            </a:pPr>
            <a:endParaRPr kumimoji="1" lang="en-US" altLang="ja-JP" dirty="0" smtClean="0"/>
          </a:p>
          <a:p>
            <a:pPr marL="0" indent="0">
              <a:buNone/>
            </a:pPr>
            <a:endParaRPr kumimoji="1" lang="ja-JP" altLang="en-US" dirty="0"/>
          </a:p>
        </p:txBody>
      </p:sp>
    </p:spTree>
    <p:extLst>
      <p:ext uri="{BB962C8B-B14F-4D97-AF65-F5344CB8AC3E}">
        <p14:creationId xmlns:p14="http://schemas.microsoft.com/office/powerpoint/2010/main" val="26686370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費用の把握（２）</a:t>
            </a:r>
            <a:endParaRPr kumimoji="1" lang="ja-JP" altLang="en-US" dirty="0"/>
          </a:p>
        </p:txBody>
      </p:sp>
      <p:sp>
        <p:nvSpPr>
          <p:cNvPr id="3" name="コンテンツ プレースホルダー 2"/>
          <p:cNvSpPr>
            <a:spLocks noGrp="1"/>
          </p:cNvSpPr>
          <p:nvPr>
            <p:ph idx="1"/>
          </p:nvPr>
        </p:nvSpPr>
        <p:spPr/>
        <p:txBody>
          <a:bodyPr>
            <a:normAutofit fontScale="92500"/>
          </a:bodyPr>
          <a:lstStyle/>
          <a:p>
            <a:pPr algn="just"/>
            <a:r>
              <a:rPr kumimoji="1" lang="ja-JP" altLang="en-US" dirty="0" smtClean="0"/>
              <a:t>間接費</a:t>
            </a:r>
            <a:endParaRPr kumimoji="1" lang="en-US" altLang="ja-JP" dirty="0" smtClean="0"/>
          </a:p>
          <a:p>
            <a:pPr marL="0" indent="0" algn="just">
              <a:buNone/>
            </a:pPr>
            <a:r>
              <a:rPr lang="en-US" altLang="ja-JP" dirty="0"/>
              <a:t>	</a:t>
            </a:r>
            <a:r>
              <a:rPr lang="ja-JP" altLang="en-US" dirty="0" smtClean="0"/>
              <a:t>内部税とも呼ばれる</a:t>
            </a:r>
            <a:endParaRPr lang="en-US" altLang="ja-JP" dirty="0" smtClean="0"/>
          </a:p>
          <a:p>
            <a:pPr marL="0" indent="0" algn="just">
              <a:buNone/>
            </a:pPr>
            <a:r>
              <a:rPr kumimoji="1" lang="en-US" altLang="ja-JP" dirty="0"/>
              <a:t>	</a:t>
            </a:r>
            <a:r>
              <a:rPr kumimoji="1" lang="ja-JP" altLang="en-US" dirty="0" smtClean="0"/>
              <a:t>プロジェクト外で必要となる費用</a:t>
            </a:r>
            <a:endParaRPr kumimoji="1" lang="en-US" altLang="ja-JP" dirty="0" smtClean="0"/>
          </a:p>
          <a:p>
            <a:pPr marL="0" indent="0" algn="just">
              <a:buNone/>
            </a:pPr>
            <a:r>
              <a:rPr lang="en-US" altLang="ja-JP" dirty="0"/>
              <a:t>	</a:t>
            </a:r>
            <a:r>
              <a:rPr lang="ja-JP" altLang="en-US" dirty="0" smtClean="0"/>
              <a:t>上級マネージャーの給与、法務サービスな</a:t>
            </a:r>
            <a:r>
              <a:rPr lang="en-US" altLang="ja-JP" dirty="0" smtClean="0"/>
              <a:t>	</a:t>
            </a:r>
            <a:r>
              <a:rPr lang="ja-JP" altLang="en-US" dirty="0" smtClean="0"/>
              <a:t>どの組織的な費用、設備費などを、各プロ</a:t>
            </a:r>
            <a:r>
              <a:rPr lang="en-US" altLang="ja-JP" dirty="0" smtClean="0"/>
              <a:t>	</a:t>
            </a:r>
            <a:r>
              <a:rPr lang="ja-JP" altLang="en-US" dirty="0" smtClean="0"/>
              <a:t>ジェクトから賄わなければならない</a:t>
            </a:r>
            <a:endParaRPr lang="en-US" altLang="ja-JP" dirty="0" smtClean="0"/>
          </a:p>
          <a:p>
            <a:pPr marL="0" indent="0" algn="just">
              <a:buNone/>
            </a:pPr>
            <a:endParaRPr kumimoji="1" lang="en-US" altLang="ja-JP" dirty="0"/>
          </a:p>
          <a:p>
            <a:pPr marL="0" indent="0" algn="just">
              <a:buNone/>
            </a:pPr>
            <a:r>
              <a:rPr lang="ja-JP" altLang="en-US" dirty="0" smtClean="0"/>
              <a:t>プロジェクトの視点では採算が取れているようでも、ビジネス全体では損失が生じている可能性がある</a:t>
            </a:r>
            <a:endParaRPr kumimoji="1" lang="ja-JP" altLang="en-US" dirty="0"/>
          </a:p>
        </p:txBody>
      </p:sp>
    </p:spTree>
    <p:extLst>
      <p:ext uri="{BB962C8B-B14F-4D97-AF65-F5344CB8AC3E}">
        <p14:creationId xmlns:p14="http://schemas.microsoft.com/office/powerpoint/2010/main" val="41435174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費用の把握（３）</a:t>
            </a:r>
            <a:endParaRPr kumimoji="1" lang="ja-JP" altLang="en-US" dirty="0"/>
          </a:p>
        </p:txBody>
      </p:sp>
      <p:sp>
        <p:nvSpPr>
          <p:cNvPr id="3" name="コンテンツ プレースホルダー 2"/>
          <p:cNvSpPr>
            <a:spLocks noGrp="1"/>
          </p:cNvSpPr>
          <p:nvPr>
            <p:ph idx="1"/>
          </p:nvPr>
        </p:nvSpPr>
        <p:spPr/>
        <p:txBody>
          <a:bodyPr/>
          <a:lstStyle/>
          <a:p>
            <a:pPr algn="just"/>
            <a:r>
              <a:rPr kumimoji="1" lang="ja-JP" altLang="en-US" dirty="0" smtClean="0"/>
              <a:t>リスク費用</a:t>
            </a:r>
            <a:endParaRPr kumimoji="1" lang="en-US" altLang="ja-JP" dirty="0" smtClean="0"/>
          </a:p>
          <a:p>
            <a:pPr marL="0" indent="0" algn="just">
              <a:buNone/>
            </a:pPr>
            <a:r>
              <a:rPr lang="en-US" altLang="ja-JP" dirty="0"/>
              <a:t>	</a:t>
            </a:r>
            <a:r>
              <a:rPr lang="ja-JP" altLang="en-US" dirty="0" smtClean="0"/>
              <a:t>ソフトウェア開発におけるリスク費用を</a:t>
            </a:r>
            <a:r>
              <a:rPr lang="en-US" altLang="ja-JP" dirty="0" smtClean="0"/>
              <a:t>	</a:t>
            </a:r>
            <a:r>
              <a:rPr lang="ja-JP" altLang="en-US" dirty="0" smtClean="0"/>
              <a:t>算出する</a:t>
            </a:r>
            <a:endParaRPr lang="en-US" altLang="ja-JP" dirty="0" smtClean="0"/>
          </a:p>
          <a:p>
            <a:pPr marL="0" indent="0" algn="just">
              <a:buNone/>
            </a:pPr>
            <a:endParaRPr kumimoji="1" lang="en-US" altLang="ja-JP" dirty="0" smtClean="0"/>
          </a:p>
          <a:p>
            <a:pPr marL="0" indent="0" algn="just">
              <a:buNone/>
            </a:pPr>
            <a:r>
              <a:rPr lang="ja-JP" altLang="en-US" dirty="0" smtClean="0"/>
              <a:t>リスクを識別し、評価し、対策を立てることで、必要な費用が見えてくる</a:t>
            </a:r>
            <a:endParaRPr kumimoji="1" lang="ja-JP" altLang="en-US" dirty="0"/>
          </a:p>
        </p:txBody>
      </p:sp>
    </p:spTree>
    <p:extLst>
      <p:ext uri="{BB962C8B-B14F-4D97-AF65-F5344CB8AC3E}">
        <p14:creationId xmlns:p14="http://schemas.microsoft.com/office/powerpoint/2010/main" val="25346076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リスクの定量化</a:t>
            </a:r>
            <a:endParaRPr kumimoji="1" lang="ja-JP" altLang="en-US" dirty="0"/>
          </a:p>
        </p:txBody>
      </p:sp>
      <p:graphicFrame>
        <p:nvGraphicFramePr>
          <p:cNvPr id="6" name="コンテンツ プレースホルダー 5"/>
          <p:cNvGraphicFramePr>
            <a:graphicFrameLocks noGrp="1"/>
          </p:cNvGraphicFramePr>
          <p:nvPr>
            <p:ph idx="1"/>
            <p:extLst>
              <p:ext uri="{D42A27DB-BD31-4B8C-83A1-F6EECF244321}">
                <p14:modId xmlns:p14="http://schemas.microsoft.com/office/powerpoint/2010/main" val="2884365525"/>
              </p:ext>
            </p:extLst>
          </p:nvPr>
        </p:nvGraphicFramePr>
        <p:xfrm>
          <a:off x="827584" y="2132856"/>
          <a:ext cx="7488832" cy="2770624"/>
        </p:xfrm>
        <a:graphic>
          <a:graphicData uri="http://schemas.openxmlformats.org/drawingml/2006/table">
            <a:tbl>
              <a:tblPr firstRow="1" bandRow="1">
                <a:tableStyleId>{5C22544A-7EE6-4342-B048-85BDC9FD1C3A}</a:tableStyleId>
              </a:tblPr>
              <a:tblGrid>
                <a:gridCol w="936104"/>
                <a:gridCol w="936104"/>
                <a:gridCol w="576064"/>
                <a:gridCol w="1080120"/>
                <a:gridCol w="1152128"/>
                <a:gridCol w="1080120"/>
                <a:gridCol w="792088"/>
                <a:gridCol w="936104"/>
              </a:tblGrid>
              <a:tr h="576064">
                <a:tc>
                  <a:txBody>
                    <a:bodyPr/>
                    <a:lstStyle/>
                    <a:p>
                      <a:r>
                        <a:rPr kumimoji="1" lang="ja-JP" altLang="en-US" sz="1400" dirty="0" smtClean="0"/>
                        <a:t>リスク</a:t>
                      </a:r>
                      <a:endParaRPr kumimoji="1" lang="ja-JP" altLang="en-US" sz="1400" dirty="0"/>
                    </a:p>
                  </a:txBody>
                  <a:tcPr/>
                </a:tc>
                <a:tc>
                  <a:txBody>
                    <a:bodyPr/>
                    <a:lstStyle/>
                    <a:p>
                      <a:r>
                        <a:rPr kumimoji="1" lang="ja-JP" altLang="en-US" sz="1400" dirty="0" smtClean="0"/>
                        <a:t>費用</a:t>
                      </a:r>
                      <a:endParaRPr kumimoji="1" lang="ja-JP" altLang="en-US" sz="1400" dirty="0"/>
                    </a:p>
                  </a:txBody>
                  <a:tcPr/>
                </a:tc>
                <a:tc>
                  <a:txBody>
                    <a:bodyPr/>
                    <a:lstStyle/>
                    <a:p>
                      <a:r>
                        <a:rPr kumimoji="1" lang="ja-JP" altLang="en-US" sz="1400" dirty="0" smtClean="0"/>
                        <a:t>確率</a:t>
                      </a:r>
                      <a:endParaRPr kumimoji="1" lang="ja-JP" altLang="en-US" sz="1400" dirty="0"/>
                    </a:p>
                  </a:txBody>
                  <a:tcPr/>
                </a:tc>
                <a:tc>
                  <a:txBody>
                    <a:bodyPr/>
                    <a:lstStyle/>
                    <a:p>
                      <a:r>
                        <a:rPr kumimoji="1" lang="ja-JP" altLang="en-US" sz="1400" dirty="0" smtClean="0"/>
                        <a:t>費用期待値</a:t>
                      </a:r>
                      <a:endParaRPr kumimoji="1" lang="ja-JP" altLang="en-US" sz="1400" dirty="0"/>
                    </a:p>
                  </a:txBody>
                  <a:tcPr/>
                </a:tc>
                <a:tc>
                  <a:txBody>
                    <a:bodyPr/>
                    <a:lstStyle/>
                    <a:p>
                      <a:r>
                        <a:rPr kumimoji="1" lang="ja-JP" altLang="en-US" sz="1400" dirty="0" smtClean="0"/>
                        <a:t>低減措置</a:t>
                      </a:r>
                      <a:endParaRPr kumimoji="1" lang="ja-JP" altLang="en-US" sz="1400" dirty="0"/>
                    </a:p>
                  </a:txBody>
                  <a:tcPr/>
                </a:tc>
                <a:tc>
                  <a:txBody>
                    <a:bodyPr/>
                    <a:lstStyle/>
                    <a:p>
                      <a:r>
                        <a:rPr kumimoji="1" lang="ja-JP" altLang="en-US" sz="1400" dirty="0" smtClean="0"/>
                        <a:t>低減に要する費用</a:t>
                      </a:r>
                      <a:endParaRPr kumimoji="1" lang="ja-JP" altLang="en-US" sz="1400" dirty="0"/>
                    </a:p>
                  </a:txBody>
                  <a:tcPr/>
                </a:tc>
                <a:tc>
                  <a:txBody>
                    <a:bodyPr/>
                    <a:lstStyle/>
                    <a:p>
                      <a:r>
                        <a:rPr kumimoji="1" lang="ja-JP" altLang="en-US" sz="1400" dirty="0" smtClean="0"/>
                        <a:t>低減後の確率</a:t>
                      </a:r>
                      <a:endParaRPr kumimoji="1" lang="ja-JP" altLang="en-US" sz="1400" dirty="0"/>
                    </a:p>
                  </a:txBody>
                  <a:tcPr/>
                </a:tc>
                <a:tc>
                  <a:txBody>
                    <a:bodyPr/>
                    <a:lstStyle/>
                    <a:p>
                      <a:r>
                        <a:rPr kumimoji="1" lang="ja-JP" altLang="en-US" sz="1400" dirty="0" smtClean="0"/>
                        <a:t>費用の合計</a:t>
                      </a:r>
                      <a:endParaRPr kumimoji="1" lang="ja-JP" altLang="en-US" sz="1400" dirty="0"/>
                    </a:p>
                  </a:txBody>
                  <a:tcPr/>
                </a:tc>
              </a:tr>
              <a:tr h="489682">
                <a:tc>
                  <a:txBody>
                    <a:bodyPr/>
                    <a:lstStyle/>
                    <a:p>
                      <a:r>
                        <a:rPr kumimoji="1" lang="ja-JP" altLang="en-US" sz="1400" dirty="0" smtClean="0"/>
                        <a:t>主要リソースの欠如</a:t>
                      </a:r>
                      <a:endParaRPr kumimoji="1" lang="ja-JP" altLang="en-US" sz="1400" dirty="0"/>
                    </a:p>
                  </a:txBody>
                  <a:tcPr/>
                </a:tc>
                <a:tc>
                  <a:txBody>
                    <a:bodyPr/>
                    <a:lstStyle/>
                    <a:p>
                      <a:r>
                        <a:rPr kumimoji="1" lang="en-US" altLang="ja-JP" sz="1400" dirty="0" smtClean="0"/>
                        <a:t>384,000</a:t>
                      </a:r>
                      <a:r>
                        <a:rPr kumimoji="1" lang="ja-JP" altLang="en-US" sz="1400" dirty="0" smtClean="0"/>
                        <a:t>ドル</a:t>
                      </a:r>
                      <a:endParaRPr kumimoji="1" lang="ja-JP" altLang="en-US" sz="1400" dirty="0"/>
                    </a:p>
                  </a:txBody>
                  <a:tcPr/>
                </a:tc>
                <a:tc>
                  <a:txBody>
                    <a:bodyPr/>
                    <a:lstStyle/>
                    <a:p>
                      <a:r>
                        <a:rPr kumimoji="1" lang="en-US" altLang="ja-JP" sz="1400" dirty="0" smtClean="0"/>
                        <a:t>20</a:t>
                      </a:r>
                      <a:r>
                        <a:rPr kumimoji="1" lang="ja-JP" altLang="en-US" sz="1400" dirty="0" smtClean="0"/>
                        <a:t>％</a:t>
                      </a:r>
                      <a:endParaRPr kumimoji="1" lang="ja-JP" altLang="en-US" sz="1400" dirty="0"/>
                    </a:p>
                  </a:txBody>
                  <a:tcPr/>
                </a:tc>
                <a:tc>
                  <a:txBody>
                    <a:bodyPr/>
                    <a:lstStyle/>
                    <a:p>
                      <a:r>
                        <a:rPr kumimoji="1" lang="en-US" altLang="ja-JP" sz="1400" dirty="0" smtClean="0"/>
                        <a:t>384,000×20</a:t>
                      </a:r>
                      <a:r>
                        <a:rPr kumimoji="1" lang="ja-JP" altLang="en-US" sz="1400" dirty="0" smtClean="0"/>
                        <a:t>％＝</a:t>
                      </a:r>
                      <a:endParaRPr kumimoji="1" lang="en-US" altLang="ja-JP" sz="1400" dirty="0" smtClean="0"/>
                    </a:p>
                    <a:p>
                      <a:r>
                        <a:rPr kumimoji="1" lang="en-US" altLang="ja-JP" sz="1400" dirty="0" smtClean="0"/>
                        <a:t>76,800</a:t>
                      </a:r>
                      <a:r>
                        <a:rPr kumimoji="1" lang="ja-JP" altLang="en-US" sz="1400" dirty="0" smtClean="0"/>
                        <a:t>ドル</a:t>
                      </a:r>
                      <a:endParaRPr kumimoji="1" lang="ja-JP" altLang="en-US" sz="1400" dirty="0"/>
                    </a:p>
                  </a:txBody>
                  <a:tcPr/>
                </a:tc>
                <a:tc>
                  <a:txBody>
                    <a:bodyPr/>
                    <a:lstStyle/>
                    <a:p>
                      <a:r>
                        <a:rPr kumimoji="1" lang="ja-JP" altLang="en-US" sz="1400" dirty="0" smtClean="0"/>
                        <a:t>バックアップ要因の訓練</a:t>
                      </a:r>
                      <a:endParaRPr kumimoji="1" lang="ja-JP" altLang="en-US" sz="1400" dirty="0"/>
                    </a:p>
                  </a:txBody>
                  <a:tcPr/>
                </a:tc>
                <a:tc>
                  <a:txBody>
                    <a:bodyPr/>
                    <a:lstStyle/>
                    <a:p>
                      <a:r>
                        <a:rPr kumimoji="1" lang="en-US" altLang="ja-JP" sz="1400" dirty="0" smtClean="0"/>
                        <a:t>10</a:t>
                      </a:r>
                      <a:r>
                        <a:rPr kumimoji="1" lang="ja-JP" altLang="en-US" sz="1400" dirty="0" smtClean="0"/>
                        <a:t>日</a:t>
                      </a:r>
                      <a:r>
                        <a:rPr kumimoji="1" lang="en-US" altLang="ja-JP" sz="1400" dirty="0" smtClean="0"/>
                        <a:t>×2</a:t>
                      </a:r>
                      <a:r>
                        <a:rPr kumimoji="1" lang="ja-JP" altLang="en-US" sz="1400" dirty="0" smtClean="0"/>
                        <a:t>人</a:t>
                      </a:r>
                      <a:endParaRPr kumimoji="1" lang="en-US" altLang="ja-JP" sz="1400" dirty="0" smtClean="0"/>
                    </a:p>
                    <a:p>
                      <a:r>
                        <a:rPr kumimoji="1" lang="ja-JP" altLang="en-US" sz="1400" dirty="0" smtClean="0"/>
                        <a:t>＝</a:t>
                      </a:r>
                      <a:r>
                        <a:rPr kumimoji="1" lang="en-US" altLang="ja-JP" sz="1400" dirty="0" smtClean="0"/>
                        <a:t>12,800</a:t>
                      </a:r>
                      <a:endParaRPr kumimoji="1" lang="ja-JP" altLang="en-US" sz="1400" dirty="0"/>
                    </a:p>
                  </a:txBody>
                  <a:tcPr/>
                </a:tc>
                <a:tc>
                  <a:txBody>
                    <a:bodyPr/>
                    <a:lstStyle/>
                    <a:p>
                      <a:r>
                        <a:rPr kumimoji="1" lang="en-US" altLang="ja-JP" sz="1400" dirty="0" smtClean="0"/>
                        <a:t>0</a:t>
                      </a:r>
                      <a:r>
                        <a:rPr kumimoji="1" lang="ja-JP" altLang="en-US" sz="1400" dirty="0" smtClean="0"/>
                        <a:t>％</a:t>
                      </a:r>
                      <a:endParaRPr kumimoji="1" lang="ja-JP" altLang="en-US" sz="1400" dirty="0"/>
                    </a:p>
                  </a:txBody>
                  <a:tcPr/>
                </a:tc>
                <a:tc>
                  <a:txBody>
                    <a:bodyPr/>
                    <a:lstStyle/>
                    <a:p>
                      <a:r>
                        <a:rPr kumimoji="1" lang="en-US" altLang="ja-JP" sz="1400" dirty="0" smtClean="0"/>
                        <a:t>12,800</a:t>
                      </a:r>
                    </a:p>
                    <a:p>
                      <a:r>
                        <a:rPr kumimoji="1" lang="ja-JP" altLang="en-US" sz="1400" dirty="0" smtClean="0"/>
                        <a:t>ドル</a:t>
                      </a:r>
                      <a:endParaRPr kumimoji="1" lang="ja-JP" altLang="en-US" sz="1400" dirty="0"/>
                    </a:p>
                  </a:txBody>
                  <a:tcPr/>
                </a:tc>
              </a:tr>
              <a:tr h="489682">
                <a:tc>
                  <a:txBody>
                    <a:bodyPr/>
                    <a:lstStyle/>
                    <a:p>
                      <a:r>
                        <a:rPr kumimoji="1" lang="ja-JP" altLang="en-US" sz="1400" dirty="0" smtClean="0"/>
                        <a:t>ハードウェア</a:t>
                      </a:r>
                      <a:endParaRPr kumimoji="1" lang="en-US" altLang="ja-JP" sz="1400" dirty="0" smtClean="0"/>
                    </a:p>
                    <a:p>
                      <a:r>
                        <a:rPr kumimoji="1" lang="ja-JP" altLang="en-US" sz="1400" dirty="0" smtClean="0"/>
                        <a:t>出荷遅れ</a:t>
                      </a:r>
                      <a:endParaRPr kumimoji="1" lang="ja-JP" altLang="en-US" sz="1400" dirty="0"/>
                    </a:p>
                  </a:txBody>
                  <a:tcPr/>
                </a:tc>
                <a:tc>
                  <a:txBody>
                    <a:bodyPr/>
                    <a:lstStyle/>
                    <a:p>
                      <a:r>
                        <a:rPr kumimoji="1" lang="en-US" altLang="ja-JP" sz="1400" dirty="0" smtClean="0"/>
                        <a:t>1</a:t>
                      </a:r>
                      <a:r>
                        <a:rPr kumimoji="1" lang="ja-JP" altLang="en-US" sz="1400" dirty="0" smtClean="0"/>
                        <a:t>週間の遅れ＝</a:t>
                      </a:r>
                      <a:endParaRPr kumimoji="1" lang="en-US" altLang="ja-JP" sz="1400" dirty="0" smtClean="0"/>
                    </a:p>
                    <a:p>
                      <a:r>
                        <a:rPr kumimoji="1" lang="en-US" altLang="ja-JP" sz="1400" dirty="0" smtClean="0"/>
                        <a:t>96,000</a:t>
                      </a:r>
                    </a:p>
                    <a:p>
                      <a:r>
                        <a:rPr kumimoji="1" lang="ja-JP" altLang="en-US" sz="1400" dirty="0" smtClean="0"/>
                        <a:t>ドル</a:t>
                      </a:r>
                      <a:endParaRPr kumimoji="1" lang="ja-JP" altLang="en-US" sz="1400" dirty="0"/>
                    </a:p>
                  </a:txBody>
                  <a:tcPr/>
                </a:tc>
                <a:tc>
                  <a:txBody>
                    <a:bodyPr/>
                    <a:lstStyle/>
                    <a:p>
                      <a:r>
                        <a:rPr kumimoji="1" lang="en-US" altLang="ja-JP" sz="1400" dirty="0" smtClean="0"/>
                        <a:t>30</a:t>
                      </a:r>
                      <a:r>
                        <a:rPr kumimoji="1" lang="ja-JP" altLang="en-US" sz="1400" dirty="0" smtClean="0"/>
                        <a:t>％</a:t>
                      </a:r>
                      <a:endParaRPr kumimoji="1" lang="ja-JP" altLang="en-US" sz="1400" dirty="0"/>
                    </a:p>
                  </a:txBody>
                  <a:tcPr/>
                </a:tc>
                <a:tc>
                  <a:txBody>
                    <a:bodyPr/>
                    <a:lstStyle/>
                    <a:p>
                      <a:r>
                        <a:rPr kumimoji="1" lang="en-US" altLang="ja-JP" sz="1400" dirty="0" smtClean="0"/>
                        <a:t>96,000×</a:t>
                      </a:r>
                    </a:p>
                    <a:p>
                      <a:r>
                        <a:rPr kumimoji="1" lang="en-US" altLang="ja-JP" sz="1400" dirty="0" smtClean="0"/>
                        <a:t>30</a:t>
                      </a:r>
                      <a:r>
                        <a:rPr kumimoji="1" lang="ja-JP" altLang="en-US" sz="1400" dirty="0" smtClean="0"/>
                        <a:t>％＝</a:t>
                      </a:r>
                      <a:endParaRPr kumimoji="1" lang="en-US" altLang="ja-JP" sz="1400" dirty="0" smtClean="0"/>
                    </a:p>
                    <a:p>
                      <a:r>
                        <a:rPr kumimoji="1" lang="en-US" altLang="ja-JP" sz="1400" dirty="0" smtClean="0"/>
                        <a:t>28,800</a:t>
                      </a:r>
                      <a:r>
                        <a:rPr kumimoji="1" lang="ja-JP" altLang="en-US" sz="1400" dirty="0" smtClean="0"/>
                        <a:t>ドル</a:t>
                      </a:r>
                      <a:endParaRPr kumimoji="1" lang="ja-JP" altLang="en-US" sz="1400" dirty="0"/>
                    </a:p>
                  </a:txBody>
                  <a:tcPr/>
                </a:tc>
                <a:tc>
                  <a:txBody>
                    <a:bodyPr/>
                    <a:lstStyle/>
                    <a:p>
                      <a:r>
                        <a:rPr kumimoji="1" lang="ja-JP" altLang="en-US" sz="1400" dirty="0" smtClean="0"/>
                        <a:t>外注に対する納期遅れペナルティの設定</a:t>
                      </a:r>
                      <a:endParaRPr kumimoji="1" lang="ja-JP" altLang="en-US" sz="1400" dirty="0"/>
                    </a:p>
                  </a:txBody>
                  <a:tcPr/>
                </a:tc>
                <a:tc>
                  <a:txBody>
                    <a:bodyPr/>
                    <a:lstStyle/>
                    <a:p>
                      <a:r>
                        <a:rPr kumimoji="1" lang="ja-JP" altLang="en-US" sz="1400" dirty="0" smtClean="0"/>
                        <a:t>なし</a:t>
                      </a:r>
                      <a:endParaRPr kumimoji="1" lang="ja-JP" altLang="en-US" sz="1400" dirty="0"/>
                    </a:p>
                  </a:txBody>
                  <a:tcPr/>
                </a:tc>
                <a:tc>
                  <a:txBody>
                    <a:bodyPr/>
                    <a:lstStyle/>
                    <a:p>
                      <a:r>
                        <a:rPr kumimoji="1" lang="en-US" altLang="ja-JP" sz="1400" dirty="0" smtClean="0"/>
                        <a:t>5</a:t>
                      </a:r>
                      <a:r>
                        <a:rPr kumimoji="1" lang="ja-JP" altLang="en-US" sz="1400" dirty="0" smtClean="0"/>
                        <a:t>％</a:t>
                      </a:r>
                      <a:endParaRPr kumimoji="1" lang="ja-JP" altLang="en-US" sz="1400" dirty="0"/>
                    </a:p>
                  </a:txBody>
                  <a:tcPr/>
                </a:tc>
                <a:tc>
                  <a:txBody>
                    <a:bodyPr/>
                    <a:lstStyle/>
                    <a:p>
                      <a:r>
                        <a:rPr kumimoji="1" lang="en-US" altLang="ja-JP" sz="1400" dirty="0" smtClean="0"/>
                        <a:t>4,800</a:t>
                      </a:r>
                    </a:p>
                    <a:p>
                      <a:r>
                        <a:rPr kumimoji="1" lang="ja-JP" altLang="en-US" sz="1400" dirty="0" smtClean="0"/>
                        <a:t>ドル</a:t>
                      </a:r>
                      <a:endParaRPr kumimoji="1" lang="ja-JP" altLang="en-US" sz="1400" dirty="0"/>
                    </a:p>
                  </a:txBody>
                  <a:tcPr/>
                </a:tc>
              </a:tr>
              <a:tr h="489682">
                <a:tc>
                  <a:txBody>
                    <a:bodyPr/>
                    <a:lstStyle/>
                    <a:p>
                      <a:r>
                        <a:rPr kumimoji="1" lang="ja-JP" altLang="en-US" sz="1400" dirty="0" smtClean="0"/>
                        <a:t>合計</a:t>
                      </a:r>
                      <a:endParaRPr kumimoji="1" lang="ja-JP" altLang="en-US" sz="1400" dirty="0"/>
                    </a:p>
                  </a:txBody>
                  <a:tcPr/>
                </a:tc>
                <a:tc>
                  <a:txBody>
                    <a:bodyPr/>
                    <a:lstStyle/>
                    <a:p>
                      <a:endParaRPr kumimoji="1" lang="ja-JP" altLang="en-US" sz="1400" dirty="0"/>
                    </a:p>
                  </a:txBody>
                  <a:tcPr/>
                </a:tc>
                <a:tc>
                  <a:txBody>
                    <a:bodyPr/>
                    <a:lstStyle/>
                    <a:p>
                      <a:endParaRPr kumimoji="1" lang="ja-JP" altLang="en-US" sz="1400" dirty="0"/>
                    </a:p>
                  </a:txBody>
                  <a:tcPr/>
                </a:tc>
                <a:tc>
                  <a:txBody>
                    <a:bodyPr/>
                    <a:lstStyle/>
                    <a:p>
                      <a:r>
                        <a:rPr kumimoji="1" lang="en-US" altLang="ja-JP" sz="1400" dirty="0" smtClean="0"/>
                        <a:t>105,600</a:t>
                      </a:r>
                    </a:p>
                    <a:p>
                      <a:r>
                        <a:rPr kumimoji="1" lang="ja-JP" altLang="en-US" sz="1400" dirty="0" smtClean="0"/>
                        <a:t>ドル</a:t>
                      </a:r>
                      <a:endParaRPr kumimoji="1" lang="ja-JP" altLang="en-US" sz="1400" dirty="0"/>
                    </a:p>
                  </a:txBody>
                  <a:tcPr/>
                </a:tc>
                <a:tc>
                  <a:txBody>
                    <a:bodyPr/>
                    <a:lstStyle/>
                    <a:p>
                      <a:endParaRPr kumimoji="1" lang="ja-JP" altLang="en-US" sz="1400" dirty="0"/>
                    </a:p>
                  </a:txBody>
                  <a:tcPr/>
                </a:tc>
                <a:tc>
                  <a:txBody>
                    <a:bodyPr/>
                    <a:lstStyle/>
                    <a:p>
                      <a:endParaRPr kumimoji="1" lang="ja-JP" altLang="en-US" sz="1400" dirty="0"/>
                    </a:p>
                  </a:txBody>
                  <a:tcPr/>
                </a:tc>
                <a:tc>
                  <a:txBody>
                    <a:bodyPr/>
                    <a:lstStyle/>
                    <a:p>
                      <a:endParaRPr kumimoji="1" lang="ja-JP" altLang="en-US" sz="1400" dirty="0"/>
                    </a:p>
                  </a:txBody>
                  <a:tcPr/>
                </a:tc>
                <a:tc>
                  <a:txBody>
                    <a:bodyPr/>
                    <a:lstStyle/>
                    <a:p>
                      <a:r>
                        <a:rPr kumimoji="1" lang="en-US" altLang="ja-JP" sz="1400" dirty="0" smtClean="0"/>
                        <a:t>17,600</a:t>
                      </a:r>
                    </a:p>
                    <a:p>
                      <a:r>
                        <a:rPr kumimoji="1" lang="ja-JP" altLang="en-US" sz="1400" dirty="0" smtClean="0"/>
                        <a:t>ドル</a:t>
                      </a:r>
                      <a:endParaRPr kumimoji="1" lang="ja-JP" altLang="en-US" sz="1400" dirty="0"/>
                    </a:p>
                  </a:txBody>
                  <a:tcPr/>
                </a:tc>
              </a:tr>
            </a:tbl>
          </a:graphicData>
        </a:graphic>
      </p:graphicFrame>
    </p:spTree>
    <p:extLst>
      <p:ext uri="{BB962C8B-B14F-4D97-AF65-F5344CB8AC3E}">
        <p14:creationId xmlns:p14="http://schemas.microsoft.com/office/powerpoint/2010/main" val="27398184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資本的支出と収益的支出</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資本的支出</a:t>
            </a:r>
            <a:endParaRPr kumimoji="1" lang="en-US" altLang="ja-JP" dirty="0" smtClean="0"/>
          </a:p>
          <a:p>
            <a:pPr marL="0" indent="0">
              <a:buNone/>
            </a:pPr>
            <a:r>
              <a:rPr lang="ja-JP" altLang="en-US" dirty="0" smtClean="0"/>
              <a:t>　　　価値が複数年にわたって生み出される</a:t>
            </a:r>
            <a:endParaRPr lang="en-US" altLang="ja-JP" dirty="0" smtClean="0"/>
          </a:p>
          <a:p>
            <a:pPr marL="0" indent="0">
              <a:buNone/>
            </a:pPr>
            <a:r>
              <a:rPr kumimoji="1" lang="ja-JP" altLang="en-US" dirty="0"/>
              <a:t>　</a:t>
            </a:r>
            <a:r>
              <a:rPr kumimoji="1" lang="ja-JP" altLang="en-US" dirty="0" smtClean="0"/>
              <a:t>　　「資産」への支出</a:t>
            </a:r>
            <a:endParaRPr kumimoji="1" lang="en-US" altLang="ja-JP" dirty="0" smtClean="0"/>
          </a:p>
          <a:p>
            <a:pPr marL="0" indent="0">
              <a:buNone/>
            </a:pPr>
            <a:r>
              <a:rPr lang="ja-JP" altLang="en-US" dirty="0" smtClean="0"/>
              <a:t>　　　例：</a:t>
            </a:r>
            <a:r>
              <a:rPr lang="en-US" altLang="ja-JP" dirty="0" smtClean="0"/>
              <a:t>PC,</a:t>
            </a:r>
            <a:r>
              <a:rPr lang="ja-JP" altLang="en-US" dirty="0" smtClean="0"/>
              <a:t>プリンター</a:t>
            </a:r>
            <a:r>
              <a:rPr lang="en-US" altLang="ja-JP" dirty="0" smtClean="0"/>
              <a:t>,</a:t>
            </a:r>
            <a:r>
              <a:rPr lang="ja-JP" altLang="en-US" dirty="0" smtClean="0"/>
              <a:t>サーバーの購入</a:t>
            </a:r>
            <a:endParaRPr lang="en-US" altLang="ja-JP" dirty="0" smtClean="0"/>
          </a:p>
          <a:p>
            <a:r>
              <a:rPr kumimoji="1" lang="ja-JP" altLang="en-US" dirty="0"/>
              <a:t>収益的</a:t>
            </a:r>
            <a:r>
              <a:rPr kumimoji="1" lang="ja-JP" altLang="en-US" dirty="0" smtClean="0"/>
              <a:t>支出</a:t>
            </a:r>
            <a:endParaRPr kumimoji="1" lang="en-US" altLang="ja-JP" dirty="0" smtClean="0"/>
          </a:p>
          <a:p>
            <a:pPr marL="0" indent="0">
              <a:buNone/>
            </a:pPr>
            <a:r>
              <a:rPr lang="ja-JP" altLang="en-US" dirty="0" smtClean="0"/>
              <a:t>　　　価値が購入年度中に消化される支出</a:t>
            </a:r>
            <a:endParaRPr lang="en-US" altLang="ja-JP" dirty="0" smtClean="0"/>
          </a:p>
          <a:p>
            <a:pPr marL="0" indent="0">
              <a:buNone/>
            </a:pPr>
            <a:r>
              <a:rPr lang="ja-JP" altLang="en-US" dirty="0" smtClean="0"/>
              <a:t>　　　例：雇用者の支出、公共料金の支払い</a:t>
            </a:r>
            <a:endParaRPr lang="en-US" altLang="ja-JP" dirty="0" smtClean="0"/>
          </a:p>
        </p:txBody>
      </p:sp>
    </p:spTree>
    <p:extLst>
      <p:ext uri="{BB962C8B-B14F-4D97-AF65-F5344CB8AC3E}">
        <p14:creationId xmlns:p14="http://schemas.microsoft.com/office/powerpoint/2010/main" val="21232527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資本的支出のキーワード</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耐用年数</a:t>
            </a:r>
            <a:endParaRPr kumimoji="1" lang="en-US" altLang="ja-JP" dirty="0" smtClean="0"/>
          </a:p>
          <a:p>
            <a:pPr marL="0" indent="0">
              <a:buNone/>
            </a:pPr>
            <a:r>
              <a:rPr lang="ja-JP" altLang="en-US" dirty="0" smtClean="0"/>
              <a:t>　　　有形資産が価値を提供する期間</a:t>
            </a:r>
            <a:endParaRPr lang="en-US" altLang="ja-JP" dirty="0" smtClean="0"/>
          </a:p>
          <a:p>
            <a:r>
              <a:rPr lang="ja-JP" altLang="en-US" dirty="0" smtClean="0"/>
              <a:t>減価償却（げんかしょうきゃく）</a:t>
            </a:r>
            <a:endParaRPr lang="en-US" altLang="ja-JP" dirty="0" smtClean="0"/>
          </a:p>
          <a:p>
            <a:pPr marL="0" indent="0">
              <a:buNone/>
            </a:pPr>
            <a:r>
              <a:rPr lang="ja-JP" altLang="en-US" dirty="0"/>
              <a:t>　</a:t>
            </a:r>
            <a:r>
              <a:rPr lang="ja-JP" altLang="en-US" dirty="0" smtClean="0"/>
              <a:t>　　使用期間中毎年少しずつ費用配分する</a:t>
            </a:r>
            <a:endParaRPr lang="en-US" altLang="ja-JP" dirty="0" smtClean="0"/>
          </a:p>
          <a:p>
            <a:pPr marL="0" indent="0">
              <a:buNone/>
            </a:pPr>
            <a:r>
              <a:rPr lang="ja-JP" altLang="en-US" dirty="0" smtClean="0"/>
              <a:t>　　　購入年度に一括計上するのではない</a:t>
            </a:r>
            <a:endParaRPr lang="en-US" altLang="ja-JP" dirty="0" smtClean="0"/>
          </a:p>
          <a:p>
            <a:r>
              <a:rPr lang="ja-JP" altLang="en-US" dirty="0"/>
              <a:t>残存</a:t>
            </a:r>
            <a:r>
              <a:rPr lang="ja-JP" altLang="en-US" dirty="0" smtClean="0"/>
              <a:t>価値</a:t>
            </a:r>
            <a:endParaRPr lang="en-US" altLang="ja-JP" dirty="0" smtClean="0"/>
          </a:p>
          <a:p>
            <a:pPr marL="0" indent="0">
              <a:buNone/>
            </a:pPr>
            <a:r>
              <a:rPr lang="ja-JP" altLang="en-US" dirty="0" smtClean="0"/>
              <a:t>　　　耐用年数が過ぎた後の資産に残った価値</a:t>
            </a:r>
            <a:endParaRPr lang="en-US" altLang="ja-JP" dirty="0" smtClean="0"/>
          </a:p>
          <a:p>
            <a:pPr marL="0" indent="0">
              <a:buNone/>
            </a:pPr>
            <a:r>
              <a:rPr lang="ja-JP" altLang="en-US" dirty="0" smtClean="0"/>
              <a:t>　　　</a:t>
            </a:r>
            <a:endParaRPr kumimoji="1" lang="ja-JP" altLang="en-US" dirty="0"/>
          </a:p>
        </p:txBody>
      </p:sp>
    </p:spTree>
    <p:extLst>
      <p:ext uri="{BB962C8B-B14F-4D97-AF65-F5344CB8AC3E}">
        <p14:creationId xmlns:p14="http://schemas.microsoft.com/office/powerpoint/2010/main" val="20892783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一般的に</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0" indent="0">
              <a:buNone/>
            </a:pPr>
            <a:r>
              <a:rPr kumimoji="1" lang="ja-JP" altLang="en-US" dirty="0" smtClean="0"/>
              <a:t>資本資産の総費用をそのまま減価償却する</a:t>
            </a:r>
            <a:endParaRPr kumimoji="1" lang="en-US" altLang="ja-JP" dirty="0" smtClean="0"/>
          </a:p>
          <a:p>
            <a:pPr marL="0" indent="0">
              <a:buNone/>
            </a:pPr>
            <a:endParaRPr lang="en-US" altLang="ja-JP" dirty="0"/>
          </a:p>
          <a:p>
            <a:pPr marL="0" indent="0" algn="just">
              <a:buNone/>
            </a:pPr>
            <a:r>
              <a:rPr kumimoji="1" lang="ja-JP" altLang="en-US" dirty="0" smtClean="0"/>
              <a:t>減価償却済み資産の残存価値から生み出された収益があれば、「その他収益」として財務報告される</a:t>
            </a:r>
            <a:endParaRPr kumimoji="1" lang="en-US" altLang="ja-JP" dirty="0" smtClean="0"/>
          </a:p>
          <a:p>
            <a:pPr marL="0" indent="0" algn="just">
              <a:buNone/>
            </a:pPr>
            <a:endParaRPr lang="en-US" altLang="ja-JP" dirty="0"/>
          </a:p>
          <a:p>
            <a:pPr marL="0" indent="0" algn="just">
              <a:buNone/>
            </a:pPr>
            <a:r>
              <a:rPr kumimoji="1" lang="ja-JP" altLang="en-US" dirty="0" smtClean="0"/>
              <a:t>これは、数年後という将来における資産価値の予測は、どうしても不正確な見積もりにならざるをえないからである</a:t>
            </a:r>
            <a:endParaRPr kumimoji="1" lang="ja-JP" altLang="en-US" dirty="0"/>
          </a:p>
        </p:txBody>
      </p:sp>
    </p:spTree>
    <p:extLst>
      <p:ext uri="{BB962C8B-B14F-4D97-AF65-F5344CB8AC3E}">
        <p14:creationId xmlns:p14="http://schemas.microsoft.com/office/powerpoint/2010/main" val="8264867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収益</a:t>
            </a:r>
            <a:r>
              <a:rPr kumimoji="1" lang="ja-JP" altLang="en-US" dirty="0" smtClean="0"/>
              <a:t>の把握</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プロジェクトから期待される収益を把握する</a:t>
            </a:r>
            <a:endParaRPr kumimoji="1" lang="en-US" altLang="ja-JP" dirty="0" smtClean="0"/>
          </a:p>
          <a:p>
            <a:pPr marL="0" indent="0" algn="just">
              <a:buNone/>
            </a:pPr>
            <a:endParaRPr lang="en-US" altLang="ja-JP" dirty="0"/>
          </a:p>
          <a:p>
            <a:pPr marL="0" indent="0" algn="just">
              <a:buNone/>
            </a:pPr>
            <a:r>
              <a:rPr kumimoji="1" lang="ja-JP" altLang="en-US" dirty="0" smtClean="0"/>
              <a:t>外部に販売するソフトウェアの場合、販売収益の予測額であらわされる</a:t>
            </a:r>
            <a:endParaRPr kumimoji="1" lang="en-US" altLang="ja-JP" dirty="0" smtClean="0"/>
          </a:p>
          <a:p>
            <a:pPr marL="0" indent="0" algn="just">
              <a:buNone/>
            </a:pPr>
            <a:endParaRPr lang="en-US" altLang="ja-JP" dirty="0"/>
          </a:p>
          <a:p>
            <a:pPr marL="0" indent="0" algn="just">
              <a:buNone/>
            </a:pPr>
            <a:r>
              <a:rPr kumimoji="1" lang="ja-JP" altLang="en-US" dirty="0" smtClean="0"/>
              <a:t>内部で使用するソフトウェアの場合、期待節約や期待収益影響度であらわされる</a:t>
            </a:r>
            <a:endParaRPr kumimoji="1" lang="ja-JP" altLang="en-US" dirty="0"/>
          </a:p>
        </p:txBody>
      </p:sp>
    </p:spTree>
    <p:extLst>
      <p:ext uri="{BB962C8B-B14F-4D97-AF65-F5344CB8AC3E}">
        <p14:creationId xmlns:p14="http://schemas.microsoft.com/office/powerpoint/2010/main" val="37609574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販売収益の予測</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smtClean="0"/>
              <a:t>単価</a:t>
            </a:r>
            <a:r>
              <a:rPr lang="en-US" altLang="ja-JP" dirty="0" smtClean="0"/>
              <a:t>5</a:t>
            </a:r>
            <a:r>
              <a:rPr lang="ja-JP" altLang="en-US" dirty="0" smtClean="0"/>
              <a:t>ドル、段階的な浸透により少しずつ売り込んでいく場合、</a:t>
            </a:r>
            <a:endParaRPr lang="en-US" altLang="ja-JP" dirty="0" smtClean="0"/>
          </a:p>
          <a:p>
            <a:pPr marL="0" indent="0">
              <a:buNone/>
            </a:pPr>
            <a:endParaRPr kumimoji="1" lang="en-US" altLang="ja-JP" dirty="0"/>
          </a:p>
          <a:p>
            <a:pPr marL="0" indent="0">
              <a:buNone/>
            </a:pPr>
            <a:endParaRPr lang="en-US" altLang="ja-JP" dirty="0" smtClean="0"/>
          </a:p>
          <a:p>
            <a:pPr marL="0" indent="0">
              <a:buNone/>
            </a:pPr>
            <a:endParaRPr kumimoji="1" lang="en-US" altLang="ja-JP" dirty="0"/>
          </a:p>
          <a:p>
            <a:pPr marL="0" indent="0">
              <a:buNone/>
            </a:pPr>
            <a:endParaRPr lang="en-US" altLang="ja-JP" dirty="0" smtClean="0"/>
          </a:p>
          <a:p>
            <a:pPr marL="0" indent="0">
              <a:buNone/>
            </a:pPr>
            <a:endParaRPr kumimoji="1" lang="en-US" altLang="ja-JP" dirty="0"/>
          </a:p>
          <a:p>
            <a:pPr marL="0" indent="0">
              <a:buNone/>
            </a:pPr>
            <a:r>
              <a:rPr lang="en-US" altLang="ja-JP" dirty="0"/>
              <a:t>3</a:t>
            </a:r>
            <a:r>
              <a:rPr lang="ja-JP" altLang="en-US" dirty="0"/>
              <a:t>年間</a:t>
            </a:r>
            <a:r>
              <a:rPr lang="ja-JP" altLang="en-US" dirty="0" smtClean="0"/>
              <a:t>の合計予測収益は、</a:t>
            </a:r>
            <a:r>
              <a:rPr lang="en-US" altLang="ja-JP" dirty="0" smtClean="0"/>
              <a:t>155</a:t>
            </a:r>
            <a:r>
              <a:rPr lang="ja-JP" altLang="en-US" dirty="0" smtClean="0"/>
              <a:t>万ドルとなる</a:t>
            </a:r>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2743395197"/>
              </p:ext>
            </p:extLst>
          </p:nvPr>
        </p:nvGraphicFramePr>
        <p:xfrm>
          <a:off x="1475656" y="3068960"/>
          <a:ext cx="6096000" cy="2093848"/>
        </p:xfrm>
        <a:graphic>
          <a:graphicData uri="http://schemas.openxmlformats.org/drawingml/2006/table">
            <a:tbl>
              <a:tblPr firstRow="1" bandRow="1">
                <a:tableStyleId>{5C22544A-7EE6-4342-B048-85BDC9FD1C3A}</a:tableStyleId>
              </a:tblPr>
              <a:tblGrid>
                <a:gridCol w="1224136"/>
                <a:gridCol w="1872208"/>
                <a:gridCol w="1440160"/>
                <a:gridCol w="1559496"/>
              </a:tblGrid>
              <a:tr h="442848">
                <a:tc>
                  <a:txBody>
                    <a:bodyPr/>
                    <a:lstStyle/>
                    <a:p>
                      <a:r>
                        <a:rPr kumimoji="1" lang="ja-JP" altLang="en-US" dirty="0" smtClean="0"/>
                        <a:t>販売地域</a:t>
                      </a:r>
                      <a:endParaRPr kumimoji="1" lang="ja-JP" altLang="en-US" dirty="0"/>
                    </a:p>
                  </a:txBody>
                  <a:tcPr/>
                </a:tc>
                <a:tc>
                  <a:txBody>
                    <a:bodyPr/>
                    <a:lstStyle/>
                    <a:p>
                      <a:r>
                        <a:rPr kumimoji="1" lang="ja-JP" altLang="en-US" dirty="0" smtClean="0"/>
                        <a:t>初年度</a:t>
                      </a:r>
                      <a:endParaRPr kumimoji="1" lang="ja-JP" altLang="en-US" dirty="0"/>
                    </a:p>
                  </a:txBody>
                  <a:tcPr/>
                </a:tc>
                <a:tc>
                  <a:txBody>
                    <a:bodyPr/>
                    <a:lstStyle/>
                    <a:p>
                      <a:r>
                        <a:rPr kumimoji="1" lang="en-US" altLang="ja-JP" dirty="0" smtClean="0"/>
                        <a:t>2</a:t>
                      </a:r>
                      <a:r>
                        <a:rPr kumimoji="1" lang="ja-JP" altLang="en-US" dirty="0" smtClean="0"/>
                        <a:t>年目</a:t>
                      </a:r>
                      <a:endParaRPr kumimoji="1" lang="ja-JP" altLang="en-US" dirty="0"/>
                    </a:p>
                  </a:txBody>
                  <a:tcPr/>
                </a:tc>
                <a:tc>
                  <a:txBody>
                    <a:bodyPr/>
                    <a:lstStyle/>
                    <a:p>
                      <a:r>
                        <a:rPr kumimoji="1" lang="en-US" altLang="ja-JP" dirty="0" smtClean="0"/>
                        <a:t>3</a:t>
                      </a:r>
                      <a:r>
                        <a:rPr kumimoji="1" lang="ja-JP" altLang="en-US" dirty="0" smtClean="0"/>
                        <a:t>年目</a:t>
                      </a:r>
                      <a:endParaRPr kumimoji="1" lang="ja-JP" altLang="en-US" dirty="0"/>
                    </a:p>
                  </a:txBody>
                  <a:tcPr/>
                </a:tc>
              </a:tr>
              <a:tr h="370840">
                <a:tc>
                  <a:txBody>
                    <a:bodyPr/>
                    <a:lstStyle/>
                    <a:p>
                      <a:r>
                        <a:rPr kumimoji="1" lang="ja-JP" altLang="en-US" dirty="0" smtClean="0"/>
                        <a:t>北部</a:t>
                      </a:r>
                      <a:endParaRPr kumimoji="1" lang="ja-JP" altLang="en-US" dirty="0"/>
                    </a:p>
                  </a:txBody>
                  <a:tcPr/>
                </a:tc>
                <a:tc>
                  <a:txBody>
                    <a:bodyPr/>
                    <a:lstStyle/>
                    <a:p>
                      <a:r>
                        <a:rPr kumimoji="1" lang="ja-JP" altLang="en-US" dirty="0" smtClean="0"/>
                        <a:t>２製品</a:t>
                      </a:r>
                      <a:r>
                        <a:rPr kumimoji="1" lang="en-US" altLang="ja-JP" dirty="0" smtClean="0"/>
                        <a:t>×5</a:t>
                      </a:r>
                      <a:r>
                        <a:rPr kumimoji="1" lang="ja-JP" altLang="en-US" dirty="0" smtClean="0"/>
                        <a:t>万ドル＝</a:t>
                      </a:r>
                      <a:r>
                        <a:rPr kumimoji="1" lang="en-US" altLang="ja-JP" dirty="0" smtClean="0"/>
                        <a:t>10</a:t>
                      </a:r>
                      <a:r>
                        <a:rPr kumimoji="1" lang="ja-JP" altLang="en-US" dirty="0" smtClean="0"/>
                        <a:t>万ドル</a:t>
                      </a:r>
                      <a:endParaRPr kumimoji="1" lang="ja-JP" altLang="en-US" dirty="0"/>
                    </a:p>
                  </a:txBody>
                  <a:tcPr/>
                </a:tc>
                <a:tc>
                  <a:txBody>
                    <a:bodyPr/>
                    <a:lstStyle/>
                    <a:p>
                      <a:r>
                        <a:rPr kumimoji="1" lang="en-US" altLang="ja-JP" dirty="0" smtClean="0"/>
                        <a:t>6</a:t>
                      </a:r>
                      <a:r>
                        <a:rPr kumimoji="1" lang="ja-JP" altLang="en-US" dirty="0" smtClean="0"/>
                        <a:t>製品＝</a:t>
                      </a:r>
                      <a:r>
                        <a:rPr kumimoji="1" lang="en-US" altLang="ja-JP" dirty="0" smtClean="0"/>
                        <a:t>30</a:t>
                      </a:r>
                      <a:r>
                        <a:rPr kumimoji="1" lang="ja-JP" altLang="en-US" dirty="0" smtClean="0"/>
                        <a:t>万ドル</a:t>
                      </a:r>
                      <a:endParaRPr kumimoji="1" lang="ja-JP" altLang="en-US" dirty="0"/>
                    </a:p>
                  </a:txBody>
                  <a:tcPr/>
                </a:tc>
                <a:tc>
                  <a:txBody>
                    <a:bodyPr/>
                    <a:lstStyle/>
                    <a:p>
                      <a:r>
                        <a:rPr kumimoji="1" lang="en-US" altLang="ja-JP" dirty="0" smtClean="0"/>
                        <a:t>10</a:t>
                      </a:r>
                      <a:r>
                        <a:rPr kumimoji="1" lang="ja-JP" altLang="en-US" dirty="0" smtClean="0"/>
                        <a:t>製品＝</a:t>
                      </a:r>
                      <a:r>
                        <a:rPr kumimoji="1" lang="en-US" altLang="ja-JP" dirty="0" smtClean="0"/>
                        <a:t>50</a:t>
                      </a:r>
                      <a:r>
                        <a:rPr kumimoji="1" lang="ja-JP" altLang="en-US" dirty="0" smtClean="0"/>
                        <a:t>万ドル</a:t>
                      </a:r>
                      <a:endParaRPr kumimoji="1" lang="ja-JP" altLang="en-US" dirty="0"/>
                    </a:p>
                  </a:txBody>
                  <a:tcPr/>
                </a:tc>
              </a:tr>
              <a:tr h="370840">
                <a:tc>
                  <a:txBody>
                    <a:bodyPr/>
                    <a:lstStyle/>
                    <a:p>
                      <a:r>
                        <a:rPr kumimoji="1" lang="ja-JP" altLang="en-US" dirty="0" smtClean="0"/>
                        <a:t>南部</a:t>
                      </a:r>
                      <a:endParaRPr kumimoji="1" lang="ja-JP" altLang="en-US" dirty="0"/>
                    </a:p>
                  </a:txBody>
                  <a:tcPr/>
                </a:tc>
                <a:tc>
                  <a:txBody>
                    <a:bodyPr/>
                    <a:lstStyle/>
                    <a:p>
                      <a:r>
                        <a:rPr kumimoji="1" lang="en-US" altLang="ja-JP" dirty="0" smtClean="0"/>
                        <a:t>2</a:t>
                      </a:r>
                      <a:r>
                        <a:rPr kumimoji="1" lang="ja-JP" altLang="en-US" dirty="0" smtClean="0"/>
                        <a:t>製品＝</a:t>
                      </a:r>
                      <a:r>
                        <a:rPr kumimoji="1" lang="en-US" altLang="ja-JP" dirty="0" smtClean="0"/>
                        <a:t>10</a:t>
                      </a:r>
                      <a:r>
                        <a:rPr kumimoji="1" lang="ja-JP" altLang="en-US" dirty="0" smtClean="0"/>
                        <a:t>万ドル</a:t>
                      </a:r>
                      <a:endParaRPr kumimoji="1" lang="ja-JP" altLang="en-US" dirty="0"/>
                    </a:p>
                  </a:txBody>
                  <a:tcPr/>
                </a:tc>
                <a:tc>
                  <a:txBody>
                    <a:bodyPr/>
                    <a:lstStyle/>
                    <a:p>
                      <a:r>
                        <a:rPr kumimoji="1" lang="en-US" altLang="ja-JP" dirty="0" smtClean="0"/>
                        <a:t>4</a:t>
                      </a:r>
                      <a:r>
                        <a:rPr kumimoji="1" lang="ja-JP" altLang="en-US" dirty="0" smtClean="0"/>
                        <a:t>製品＝</a:t>
                      </a:r>
                      <a:r>
                        <a:rPr kumimoji="1" lang="en-US" altLang="ja-JP" dirty="0" smtClean="0"/>
                        <a:t>20</a:t>
                      </a:r>
                      <a:r>
                        <a:rPr kumimoji="1" lang="ja-JP" altLang="en-US" dirty="0" smtClean="0"/>
                        <a:t>万ドル</a:t>
                      </a:r>
                      <a:endParaRPr kumimoji="1" lang="ja-JP" altLang="en-US" dirty="0"/>
                    </a:p>
                  </a:txBody>
                  <a:tcPr/>
                </a:tc>
                <a:tc>
                  <a:txBody>
                    <a:bodyPr/>
                    <a:lstStyle/>
                    <a:p>
                      <a:r>
                        <a:rPr kumimoji="1" lang="en-US" altLang="ja-JP" dirty="0" smtClean="0"/>
                        <a:t>7</a:t>
                      </a:r>
                      <a:r>
                        <a:rPr kumimoji="1" lang="ja-JP" altLang="en-US" dirty="0" smtClean="0"/>
                        <a:t>製品＝</a:t>
                      </a:r>
                      <a:r>
                        <a:rPr kumimoji="1" lang="en-US" altLang="ja-JP" dirty="0" smtClean="0"/>
                        <a:t>35</a:t>
                      </a:r>
                      <a:r>
                        <a:rPr kumimoji="1" lang="ja-JP" altLang="en-US" dirty="0" smtClean="0"/>
                        <a:t>万円</a:t>
                      </a:r>
                      <a:endParaRPr kumimoji="1" lang="ja-JP" altLang="en-US" dirty="0"/>
                    </a:p>
                  </a:txBody>
                  <a:tcPr/>
                </a:tc>
              </a:tr>
              <a:tr h="370840">
                <a:tc>
                  <a:txBody>
                    <a:bodyPr/>
                    <a:lstStyle/>
                    <a:p>
                      <a:r>
                        <a:rPr kumimoji="1" lang="ja-JP" altLang="en-US" dirty="0" smtClean="0"/>
                        <a:t>合計</a:t>
                      </a:r>
                      <a:endParaRPr kumimoji="1" lang="ja-JP" altLang="en-US" dirty="0"/>
                    </a:p>
                  </a:txBody>
                  <a:tcPr/>
                </a:tc>
                <a:tc>
                  <a:txBody>
                    <a:bodyPr/>
                    <a:lstStyle/>
                    <a:p>
                      <a:r>
                        <a:rPr kumimoji="1" lang="en-US" altLang="ja-JP" dirty="0" smtClean="0"/>
                        <a:t>20</a:t>
                      </a:r>
                      <a:r>
                        <a:rPr kumimoji="1" lang="ja-JP" altLang="en-US" dirty="0" smtClean="0"/>
                        <a:t>万ドル</a:t>
                      </a:r>
                      <a:endParaRPr kumimoji="1" lang="ja-JP" altLang="en-US" dirty="0"/>
                    </a:p>
                  </a:txBody>
                  <a:tcPr/>
                </a:tc>
                <a:tc>
                  <a:txBody>
                    <a:bodyPr/>
                    <a:lstStyle/>
                    <a:p>
                      <a:r>
                        <a:rPr kumimoji="1" lang="en-US" altLang="ja-JP" dirty="0" smtClean="0"/>
                        <a:t>50</a:t>
                      </a:r>
                      <a:r>
                        <a:rPr kumimoji="1" lang="ja-JP" altLang="en-US" dirty="0" smtClean="0"/>
                        <a:t>万ドル</a:t>
                      </a:r>
                      <a:endParaRPr kumimoji="1" lang="ja-JP" altLang="en-US" dirty="0"/>
                    </a:p>
                  </a:txBody>
                  <a:tcPr/>
                </a:tc>
                <a:tc>
                  <a:txBody>
                    <a:bodyPr/>
                    <a:lstStyle/>
                    <a:p>
                      <a:r>
                        <a:rPr kumimoji="1" lang="en-US" altLang="ja-JP" dirty="0" smtClean="0"/>
                        <a:t>85</a:t>
                      </a:r>
                      <a:r>
                        <a:rPr kumimoji="1" lang="ja-JP" altLang="en-US" dirty="0" smtClean="0"/>
                        <a:t>万ドル</a:t>
                      </a:r>
                      <a:endParaRPr kumimoji="1" lang="ja-JP" altLang="en-US" dirty="0"/>
                    </a:p>
                  </a:txBody>
                  <a:tcPr/>
                </a:tc>
              </a:tr>
            </a:tbl>
          </a:graphicData>
        </a:graphic>
      </p:graphicFrame>
    </p:spTree>
    <p:extLst>
      <p:ext uri="{BB962C8B-B14F-4D97-AF65-F5344CB8AC3E}">
        <p14:creationId xmlns:p14="http://schemas.microsoft.com/office/powerpoint/2010/main" val="4191043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期待節約の予測</a:t>
            </a:r>
            <a:endParaRPr kumimoji="1" lang="ja-JP" altLang="en-US" dirty="0"/>
          </a:p>
        </p:txBody>
      </p:sp>
      <p:sp>
        <p:nvSpPr>
          <p:cNvPr id="3" name="コンテンツ プレースホルダー 2"/>
          <p:cNvSpPr>
            <a:spLocks noGrp="1"/>
          </p:cNvSpPr>
          <p:nvPr>
            <p:ph idx="1"/>
          </p:nvPr>
        </p:nvSpPr>
        <p:spPr/>
        <p:txBody>
          <a:bodyPr/>
          <a:lstStyle/>
          <a:p>
            <a:pPr marL="0" indent="0" algn="just">
              <a:buNone/>
            </a:pPr>
            <a:r>
              <a:rPr kumimoji="1" lang="ja-JP" altLang="en-US" dirty="0" smtClean="0"/>
              <a:t>開発したソフトウェアの導入によって期待される労務費の削減や資材費の削減を予測する</a:t>
            </a:r>
            <a:endParaRPr kumimoji="1" lang="en-US" altLang="ja-JP" dirty="0" smtClean="0"/>
          </a:p>
          <a:p>
            <a:pPr marL="0" indent="0" algn="just">
              <a:buNone/>
            </a:pPr>
            <a:r>
              <a:rPr kumimoji="1" lang="ja-JP" altLang="en-US" dirty="0" smtClean="0"/>
              <a:t>一人当たり</a:t>
            </a:r>
            <a:r>
              <a:rPr kumimoji="1" lang="en-US" altLang="ja-JP" dirty="0" smtClean="0"/>
              <a:t>1</a:t>
            </a:r>
            <a:r>
              <a:rPr kumimoji="1" lang="ja-JP" altLang="en-US" dirty="0" smtClean="0"/>
              <a:t>日</a:t>
            </a:r>
            <a:r>
              <a:rPr kumimoji="1" lang="en-US" altLang="ja-JP" dirty="0" smtClean="0"/>
              <a:t>2</a:t>
            </a:r>
            <a:r>
              <a:rPr kumimoji="1" lang="ja-JP" altLang="en-US" dirty="0" smtClean="0"/>
              <a:t>時間削減されるとする</a:t>
            </a:r>
            <a:endParaRPr kumimoji="1" lang="en-US" altLang="ja-JP" dirty="0" smtClean="0"/>
          </a:p>
          <a:p>
            <a:pPr marL="0" indent="0">
              <a:buNone/>
            </a:pPr>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4269346981"/>
              </p:ext>
            </p:extLst>
          </p:nvPr>
        </p:nvGraphicFramePr>
        <p:xfrm>
          <a:off x="1547664" y="3573016"/>
          <a:ext cx="6096000" cy="2296160"/>
        </p:xfrm>
        <a:graphic>
          <a:graphicData uri="http://schemas.openxmlformats.org/drawingml/2006/table">
            <a:tbl>
              <a:tblPr firstRow="1" bandRow="1">
                <a:tableStyleId>{5C22544A-7EE6-4342-B048-85BDC9FD1C3A}</a:tableStyleId>
              </a:tblPr>
              <a:tblGrid>
                <a:gridCol w="1728192"/>
                <a:gridCol w="2335808"/>
                <a:gridCol w="2032000"/>
              </a:tblGrid>
              <a:tr h="370840">
                <a:tc>
                  <a:txBody>
                    <a:bodyPr/>
                    <a:lstStyle/>
                    <a:p>
                      <a:r>
                        <a:rPr kumimoji="1" lang="ja-JP" altLang="en-US" dirty="0" smtClean="0"/>
                        <a:t>対象要員数</a:t>
                      </a:r>
                      <a:endParaRPr kumimoji="1" lang="ja-JP" altLang="en-US" dirty="0"/>
                    </a:p>
                  </a:txBody>
                  <a:tcPr/>
                </a:tc>
                <a:tc>
                  <a:txBody>
                    <a:bodyPr/>
                    <a:lstStyle/>
                    <a:p>
                      <a:r>
                        <a:rPr kumimoji="1" lang="ja-JP" altLang="en-US" dirty="0" smtClean="0"/>
                        <a:t>初年度</a:t>
                      </a:r>
                      <a:endParaRPr kumimoji="1" lang="ja-JP" altLang="en-US" dirty="0"/>
                    </a:p>
                  </a:txBody>
                  <a:tcPr/>
                </a:tc>
                <a:tc>
                  <a:txBody>
                    <a:bodyPr/>
                    <a:lstStyle/>
                    <a:p>
                      <a:r>
                        <a:rPr kumimoji="1" lang="en-US" altLang="ja-JP" dirty="0" smtClean="0"/>
                        <a:t>2</a:t>
                      </a:r>
                      <a:r>
                        <a:rPr kumimoji="1" lang="ja-JP" altLang="en-US" dirty="0" smtClean="0"/>
                        <a:t>年目</a:t>
                      </a:r>
                      <a:endParaRPr kumimoji="1" lang="ja-JP" altLang="en-US" dirty="0"/>
                    </a:p>
                  </a:txBody>
                  <a:tcPr/>
                </a:tc>
              </a:tr>
              <a:tr h="370840">
                <a:tc>
                  <a:txBody>
                    <a:bodyPr/>
                    <a:lstStyle/>
                    <a:p>
                      <a:r>
                        <a:rPr kumimoji="1" lang="ja-JP" altLang="en-US" dirty="0" smtClean="0"/>
                        <a:t>部門Ａ：</a:t>
                      </a:r>
                      <a:r>
                        <a:rPr kumimoji="1" lang="en-US" altLang="ja-JP" dirty="0" smtClean="0"/>
                        <a:t>30</a:t>
                      </a:r>
                      <a:r>
                        <a:rPr kumimoji="1" lang="ja-JP" altLang="en-US" dirty="0" smtClean="0"/>
                        <a:t>人</a:t>
                      </a:r>
                      <a:endParaRPr kumimoji="1" lang="ja-JP" altLang="en-US" dirty="0"/>
                    </a:p>
                  </a:txBody>
                  <a:tcPr/>
                </a:tc>
                <a:tc>
                  <a:txBody>
                    <a:bodyPr/>
                    <a:lstStyle/>
                    <a:p>
                      <a:r>
                        <a:rPr kumimoji="1" lang="en-US" altLang="ja-JP" dirty="0" smtClean="0"/>
                        <a:t>30</a:t>
                      </a:r>
                      <a:r>
                        <a:rPr kumimoji="1" lang="ja-JP" altLang="en-US" dirty="0" smtClean="0"/>
                        <a:t>人</a:t>
                      </a:r>
                      <a:r>
                        <a:rPr kumimoji="1" lang="en-US" altLang="ja-JP" dirty="0" smtClean="0"/>
                        <a:t>×2</a:t>
                      </a:r>
                      <a:r>
                        <a:rPr kumimoji="1" lang="ja-JP" altLang="en-US" dirty="0" smtClean="0"/>
                        <a:t>時間</a:t>
                      </a:r>
                      <a:r>
                        <a:rPr kumimoji="1" lang="en-US" altLang="ja-JP" dirty="0" smtClean="0"/>
                        <a:t>×240</a:t>
                      </a:r>
                      <a:r>
                        <a:rPr kumimoji="1" lang="ja-JP" altLang="en-US" dirty="0" smtClean="0"/>
                        <a:t>日</a:t>
                      </a:r>
                      <a:r>
                        <a:rPr kumimoji="1" lang="en-US" altLang="ja-JP" dirty="0" smtClean="0"/>
                        <a:t>×20</a:t>
                      </a:r>
                      <a:r>
                        <a:rPr kumimoji="1" lang="ja-JP" altLang="en-US" dirty="0" smtClean="0"/>
                        <a:t>ドル</a:t>
                      </a:r>
                      <a:r>
                        <a:rPr kumimoji="1" lang="en-US" altLang="ja-JP" dirty="0" smtClean="0"/>
                        <a:t>/h</a:t>
                      </a:r>
                      <a:r>
                        <a:rPr kumimoji="1" lang="ja-JP" altLang="en-US" dirty="0" smtClean="0"/>
                        <a:t>＝</a:t>
                      </a:r>
                      <a:endParaRPr kumimoji="1" lang="en-US" altLang="ja-JP" dirty="0" smtClean="0"/>
                    </a:p>
                    <a:p>
                      <a:r>
                        <a:rPr kumimoji="1" lang="en-US" altLang="ja-JP" dirty="0" smtClean="0"/>
                        <a:t>28</a:t>
                      </a:r>
                      <a:r>
                        <a:rPr kumimoji="1" lang="ja-JP" altLang="en-US" dirty="0" smtClean="0"/>
                        <a:t>万</a:t>
                      </a:r>
                      <a:r>
                        <a:rPr kumimoji="1" lang="en-US" altLang="ja-JP" dirty="0" smtClean="0"/>
                        <a:t>8</a:t>
                      </a:r>
                      <a:r>
                        <a:rPr kumimoji="1" lang="ja-JP" altLang="en-US" dirty="0" smtClean="0"/>
                        <a:t>千ドル</a:t>
                      </a:r>
                      <a:endParaRPr kumimoji="1" lang="ja-JP" altLang="en-US" dirty="0"/>
                    </a:p>
                  </a:txBody>
                  <a:tcPr/>
                </a:tc>
                <a:tc>
                  <a:txBody>
                    <a:bodyPr/>
                    <a:lstStyle/>
                    <a:p>
                      <a:r>
                        <a:rPr kumimoji="1" lang="en-US" altLang="ja-JP" dirty="0" smtClean="0"/>
                        <a:t>28</a:t>
                      </a:r>
                      <a:r>
                        <a:rPr kumimoji="1" lang="ja-JP" altLang="en-US" dirty="0" smtClean="0"/>
                        <a:t>万</a:t>
                      </a:r>
                      <a:r>
                        <a:rPr kumimoji="1" lang="en-US" altLang="ja-JP" dirty="0" smtClean="0"/>
                        <a:t>8</a:t>
                      </a:r>
                      <a:r>
                        <a:rPr kumimoji="1" lang="ja-JP" altLang="en-US" dirty="0" smtClean="0"/>
                        <a:t>千ドル</a:t>
                      </a:r>
                      <a:endParaRPr kumimoji="1" lang="ja-JP" altLang="en-US" dirty="0"/>
                    </a:p>
                  </a:txBody>
                  <a:tcPr/>
                </a:tc>
              </a:tr>
              <a:tr h="370840">
                <a:tc>
                  <a:txBody>
                    <a:bodyPr/>
                    <a:lstStyle/>
                    <a:p>
                      <a:r>
                        <a:rPr kumimoji="1" lang="ja-JP" altLang="en-US" dirty="0" smtClean="0"/>
                        <a:t>他部門の合計：</a:t>
                      </a:r>
                      <a:r>
                        <a:rPr kumimoji="1" lang="en-US" altLang="ja-JP" dirty="0" smtClean="0"/>
                        <a:t>120</a:t>
                      </a:r>
                      <a:r>
                        <a:rPr kumimoji="1" lang="ja-JP" altLang="en-US" dirty="0" smtClean="0"/>
                        <a:t>人</a:t>
                      </a:r>
                      <a:endParaRPr kumimoji="1" lang="ja-JP" altLang="en-US" dirty="0"/>
                    </a:p>
                  </a:txBody>
                  <a:tcPr/>
                </a:tc>
                <a:tc>
                  <a:txBody>
                    <a:bodyPr/>
                    <a:lstStyle/>
                    <a:p>
                      <a:r>
                        <a:rPr kumimoji="1" lang="ja-JP" altLang="en-US" dirty="0" smtClean="0"/>
                        <a:t>０</a:t>
                      </a:r>
                      <a:endParaRPr kumimoji="1" lang="ja-JP" altLang="en-US" dirty="0"/>
                    </a:p>
                  </a:txBody>
                  <a:tcPr/>
                </a:tc>
                <a:tc>
                  <a:txBody>
                    <a:bodyPr/>
                    <a:lstStyle/>
                    <a:p>
                      <a:r>
                        <a:rPr kumimoji="1" lang="en-US" altLang="ja-JP" dirty="0" smtClean="0"/>
                        <a:t>120×2×240×20</a:t>
                      </a:r>
                      <a:r>
                        <a:rPr kumimoji="1" lang="ja-JP" altLang="en-US" dirty="0" smtClean="0"/>
                        <a:t>＝</a:t>
                      </a:r>
                      <a:r>
                        <a:rPr kumimoji="1" lang="en-US" altLang="ja-JP" dirty="0" smtClean="0"/>
                        <a:t>115</a:t>
                      </a:r>
                      <a:r>
                        <a:rPr kumimoji="1" lang="ja-JP" altLang="en-US" dirty="0" smtClean="0"/>
                        <a:t>万</a:t>
                      </a:r>
                      <a:r>
                        <a:rPr kumimoji="1" lang="en-US" altLang="ja-JP" dirty="0" smtClean="0"/>
                        <a:t>2</a:t>
                      </a:r>
                      <a:r>
                        <a:rPr kumimoji="1" lang="ja-JP" altLang="en-US" dirty="0" smtClean="0"/>
                        <a:t>千ドル</a:t>
                      </a:r>
                      <a:endParaRPr kumimoji="1" lang="ja-JP" altLang="en-US" dirty="0"/>
                    </a:p>
                  </a:txBody>
                  <a:tcPr/>
                </a:tc>
              </a:tr>
              <a:tr h="370840">
                <a:tc>
                  <a:txBody>
                    <a:bodyPr/>
                    <a:lstStyle/>
                    <a:p>
                      <a:r>
                        <a:rPr kumimoji="1" lang="ja-JP" altLang="en-US" dirty="0" smtClean="0"/>
                        <a:t>合計</a:t>
                      </a:r>
                      <a:endParaRPr kumimoji="1" lang="ja-JP" altLang="en-US" dirty="0"/>
                    </a:p>
                  </a:txBody>
                  <a:tcPr/>
                </a:tc>
                <a:tc>
                  <a:txBody>
                    <a:bodyPr/>
                    <a:lstStyle/>
                    <a:p>
                      <a:r>
                        <a:rPr kumimoji="1" lang="en-US" altLang="ja-JP" dirty="0" smtClean="0"/>
                        <a:t>28</a:t>
                      </a:r>
                      <a:r>
                        <a:rPr kumimoji="1" lang="ja-JP" altLang="en-US" dirty="0" smtClean="0"/>
                        <a:t>万</a:t>
                      </a:r>
                      <a:r>
                        <a:rPr kumimoji="1" lang="en-US" altLang="ja-JP" dirty="0" smtClean="0"/>
                        <a:t>8</a:t>
                      </a:r>
                      <a:r>
                        <a:rPr kumimoji="1" lang="ja-JP" altLang="en-US" dirty="0" smtClean="0"/>
                        <a:t>千ドル</a:t>
                      </a:r>
                      <a:endParaRPr kumimoji="1" lang="ja-JP" altLang="en-US" dirty="0"/>
                    </a:p>
                  </a:txBody>
                  <a:tcPr/>
                </a:tc>
                <a:tc>
                  <a:txBody>
                    <a:bodyPr/>
                    <a:lstStyle/>
                    <a:p>
                      <a:r>
                        <a:rPr kumimoji="1" lang="en-US" altLang="ja-JP" dirty="0" smtClean="0"/>
                        <a:t>144</a:t>
                      </a:r>
                      <a:r>
                        <a:rPr kumimoji="1" lang="ja-JP" altLang="en-US" dirty="0" smtClean="0"/>
                        <a:t>万ドル</a:t>
                      </a:r>
                      <a:endParaRPr kumimoji="1" lang="ja-JP" altLang="en-US" dirty="0"/>
                    </a:p>
                  </a:txBody>
                  <a:tcPr/>
                </a:tc>
              </a:tr>
            </a:tbl>
          </a:graphicData>
        </a:graphic>
      </p:graphicFrame>
    </p:spTree>
    <p:extLst>
      <p:ext uri="{BB962C8B-B14F-4D97-AF65-F5344CB8AC3E}">
        <p14:creationId xmlns:p14="http://schemas.microsoft.com/office/powerpoint/2010/main" val="8736974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期待節約の詳細</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0" indent="0" algn="just">
              <a:buNone/>
            </a:pPr>
            <a:r>
              <a:rPr kumimoji="1" lang="ja-JP" altLang="en-US" dirty="0" smtClean="0"/>
              <a:t>節約額の予測値が実際の収益として得られるわけではない</a:t>
            </a:r>
            <a:endParaRPr kumimoji="1" lang="en-US" altLang="ja-JP" dirty="0" smtClean="0"/>
          </a:p>
          <a:p>
            <a:pPr marL="0" indent="0" algn="just">
              <a:buNone/>
            </a:pPr>
            <a:endParaRPr lang="en-US" altLang="ja-JP" dirty="0"/>
          </a:p>
          <a:p>
            <a:pPr marL="0" indent="0" algn="just">
              <a:buNone/>
            </a:pPr>
            <a:r>
              <a:rPr lang="ja-JP" altLang="en-US" dirty="0"/>
              <a:t>要員</a:t>
            </a:r>
            <a:r>
              <a:rPr kumimoji="1" lang="ja-JP" altLang="en-US" dirty="0" smtClean="0"/>
              <a:t>の生産性向上として効果が表れる</a:t>
            </a:r>
            <a:endParaRPr kumimoji="1" lang="en-US" altLang="ja-JP" dirty="0" smtClean="0"/>
          </a:p>
          <a:p>
            <a:pPr marL="0" indent="0" algn="just">
              <a:buNone/>
            </a:pPr>
            <a:r>
              <a:rPr lang="ja-JP" altLang="en-US" dirty="0" smtClean="0"/>
              <a:t>また、「学習曲線」が存在し、期待される効率アップが即座に得られるわけではない</a:t>
            </a:r>
            <a:endParaRPr lang="en-US" altLang="ja-JP" dirty="0" smtClean="0"/>
          </a:p>
          <a:p>
            <a:pPr marL="0" indent="0" algn="just">
              <a:buNone/>
            </a:pPr>
            <a:endParaRPr lang="en-US" altLang="ja-JP" dirty="0"/>
          </a:p>
          <a:p>
            <a:pPr marL="0" indent="0" algn="just">
              <a:buNone/>
            </a:pPr>
            <a:r>
              <a:rPr kumimoji="1" lang="ja-JP" altLang="en-US" dirty="0" smtClean="0"/>
              <a:t>しかし、価値を定量化するという意味では、妥当である</a:t>
            </a:r>
            <a:endParaRPr kumimoji="1" lang="en-US" altLang="ja-JP" dirty="0" smtClean="0"/>
          </a:p>
        </p:txBody>
      </p:sp>
    </p:spTree>
    <p:extLst>
      <p:ext uri="{BB962C8B-B14F-4D97-AF65-F5344CB8AC3E}">
        <p14:creationId xmlns:p14="http://schemas.microsoft.com/office/powerpoint/2010/main" val="33272805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ビジネスケースの財務指標</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a:t>費用</a:t>
            </a:r>
            <a:r>
              <a:rPr lang="ja-JP" altLang="en-US" dirty="0" smtClean="0"/>
              <a:t>と利益の両面が把握できたら、次にビジネスケースの承認にあたって重要な財務指標を算出する</a:t>
            </a:r>
            <a:endParaRPr lang="en-US" altLang="ja-JP" dirty="0" smtClean="0"/>
          </a:p>
          <a:p>
            <a:pPr marL="0" indent="0">
              <a:buNone/>
            </a:pPr>
            <a:endParaRPr kumimoji="1" lang="en-US" altLang="ja-JP" dirty="0"/>
          </a:p>
          <a:p>
            <a:r>
              <a:rPr lang="ja-JP" altLang="en-US" dirty="0" smtClean="0"/>
              <a:t>投資収益率（</a:t>
            </a:r>
            <a:r>
              <a:rPr lang="en-US" altLang="ja-JP" dirty="0" smtClean="0"/>
              <a:t>ROI)</a:t>
            </a:r>
          </a:p>
          <a:p>
            <a:r>
              <a:rPr kumimoji="1" lang="ja-JP" altLang="en-US" dirty="0" smtClean="0"/>
              <a:t>回収期間</a:t>
            </a:r>
            <a:endParaRPr kumimoji="1" lang="en-US" altLang="ja-JP" dirty="0" smtClean="0"/>
          </a:p>
          <a:p>
            <a:pPr marL="0" indent="0">
              <a:buNone/>
            </a:pPr>
            <a:endParaRPr kumimoji="1" lang="en-US" altLang="ja-JP" dirty="0" smtClean="0"/>
          </a:p>
        </p:txBody>
      </p:sp>
    </p:spTree>
    <p:extLst>
      <p:ext uri="{BB962C8B-B14F-4D97-AF65-F5344CB8AC3E}">
        <p14:creationId xmlns:p14="http://schemas.microsoft.com/office/powerpoint/2010/main" val="1345966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投資収益率（</a:t>
            </a:r>
            <a:r>
              <a:rPr kumimoji="1" lang="en-US" altLang="ja-JP" dirty="0" smtClean="0"/>
              <a:t>ROI)</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lgn="just">
              <a:buNone/>
            </a:pPr>
            <a:r>
              <a:rPr kumimoji="1" lang="en-US" altLang="ja-JP" dirty="0" smtClean="0"/>
              <a:t>ROI</a:t>
            </a:r>
            <a:r>
              <a:rPr kumimoji="1" lang="ja-JP" altLang="en-US" dirty="0" smtClean="0"/>
              <a:t>＝純便益</a:t>
            </a:r>
            <a:r>
              <a:rPr kumimoji="1" lang="en-US" altLang="ja-JP" dirty="0" smtClean="0"/>
              <a:t>÷</a:t>
            </a:r>
            <a:r>
              <a:rPr kumimoji="1" lang="ja-JP" altLang="en-US" dirty="0" smtClean="0"/>
              <a:t>投資</a:t>
            </a:r>
            <a:endParaRPr kumimoji="1" lang="en-US" altLang="ja-JP" dirty="0" smtClean="0"/>
          </a:p>
          <a:p>
            <a:pPr marL="0" indent="0" algn="just">
              <a:buNone/>
            </a:pPr>
            <a:r>
              <a:rPr lang="ja-JP" altLang="en-US" dirty="0" smtClean="0"/>
              <a:t>純便益＝便益</a:t>
            </a:r>
            <a:r>
              <a:rPr lang="ja-JP" altLang="en-US" dirty="0" err="1"/>
              <a:t>ー</a:t>
            </a:r>
            <a:r>
              <a:rPr lang="ja-JP" altLang="en-US" dirty="0" smtClean="0"/>
              <a:t>費用</a:t>
            </a:r>
            <a:endParaRPr lang="en-US" altLang="ja-JP" dirty="0" smtClean="0"/>
          </a:p>
          <a:p>
            <a:pPr marL="0" indent="0" algn="just">
              <a:buNone/>
            </a:pPr>
            <a:endParaRPr lang="en-US" altLang="ja-JP" dirty="0" smtClean="0"/>
          </a:p>
          <a:p>
            <a:pPr marL="0" indent="0" algn="just">
              <a:buNone/>
            </a:pPr>
            <a:r>
              <a:rPr lang="ja-JP" altLang="en-US" dirty="0" smtClean="0"/>
              <a:t>投資あたりどれくらい収益があったか</a:t>
            </a:r>
            <a:endParaRPr lang="en-US" altLang="ja-JP" dirty="0" smtClean="0"/>
          </a:p>
          <a:p>
            <a:pPr marL="0" indent="0" algn="just">
              <a:buNone/>
            </a:pPr>
            <a:endParaRPr kumimoji="1" lang="en-US" altLang="ja-JP" dirty="0" smtClean="0"/>
          </a:p>
          <a:p>
            <a:pPr marL="0" indent="0" algn="just">
              <a:buNone/>
            </a:pPr>
            <a:r>
              <a:rPr lang="en-US" altLang="ja-JP" dirty="0" smtClean="0"/>
              <a:t>ROI</a:t>
            </a:r>
            <a:r>
              <a:rPr lang="ja-JP" altLang="en-US" dirty="0" smtClean="0"/>
              <a:t>をビジネスケース承認の閾値にする場合もある</a:t>
            </a:r>
            <a:endParaRPr lang="en-US" altLang="ja-JP" dirty="0" smtClean="0"/>
          </a:p>
          <a:p>
            <a:pPr marL="0" indent="0" algn="just">
              <a:buNone/>
            </a:pPr>
            <a:r>
              <a:rPr kumimoji="1" lang="ja-JP" altLang="en-US" dirty="0" smtClean="0"/>
              <a:t>例：</a:t>
            </a:r>
            <a:r>
              <a:rPr lang="ja-JP" altLang="en-US" dirty="0"/>
              <a:t>３</a:t>
            </a:r>
            <a:r>
              <a:rPr kumimoji="1" lang="ja-JP" altLang="en-US" dirty="0" smtClean="0"/>
              <a:t>年以内に</a:t>
            </a:r>
            <a:r>
              <a:rPr kumimoji="1" lang="en-US" altLang="ja-JP" dirty="0" smtClean="0"/>
              <a:t>ROI</a:t>
            </a:r>
            <a:r>
              <a:rPr kumimoji="1" lang="ja-JP" altLang="en-US" dirty="0" smtClean="0"/>
              <a:t>を</a:t>
            </a:r>
            <a:r>
              <a:rPr lang="ja-JP" altLang="en-US" dirty="0" smtClean="0"/>
              <a:t>プラスにする</a:t>
            </a:r>
            <a:endParaRPr kumimoji="1" lang="en-US" altLang="ja-JP" dirty="0"/>
          </a:p>
        </p:txBody>
      </p:sp>
    </p:spTree>
    <p:extLst>
      <p:ext uri="{BB962C8B-B14F-4D97-AF65-F5344CB8AC3E}">
        <p14:creationId xmlns:p14="http://schemas.microsoft.com/office/powerpoint/2010/main" val="21351195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ROI</a:t>
            </a:r>
            <a:r>
              <a:rPr kumimoji="1" lang="ja-JP" altLang="en-US" dirty="0" smtClean="0"/>
              <a:t>の例</a:t>
            </a:r>
            <a:endParaRPr kumimoji="1" lang="ja-JP" altLang="en-US" dirty="0"/>
          </a:p>
        </p:txBody>
      </p:sp>
      <p:sp>
        <p:nvSpPr>
          <p:cNvPr id="3" name="コンテンツ プレースホルダー 2"/>
          <p:cNvSpPr>
            <a:spLocks noGrp="1"/>
          </p:cNvSpPr>
          <p:nvPr>
            <p:ph idx="1"/>
          </p:nvPr>
        </p:nvSpPr>
        <p:spPr>
          <a:xfrm>
            <a:off x="899592" y="1772816"/>
            <a:ext cx="7416824" cy="4320480"/>
          </a:xfrm>
        </p:spPr>
        <p:txBody>
          <a:bodyPr>
            <a:normAutofit fontScale="92500"/>
          </a:bodyPr>
          <a:lstStyle/>
          <a:p>
            <a:pPr marL="0" indent="0" algn="just">
              <a:buNone/>
            </a:pPr>
            <a:r>
              <a:rPr kumimoji="1" lang="ja-JP" altLang="en-US" dirty="0" smtClean="0"/>
              <a:t>初年度＝（初年度の純便益）</a:t>
            </a:r>
            <a:r>
              <a:rPr kumimoji="1" lang="en-US" altLang="ja-JP" dirty="0" smtClean="0"/>
              <a:t>÷</a:t>
            </a:r>
            <a:r>
              <a:rPr kumimoji="1" lang="ja-JP" altLang="en-US" dirty="0" smtClean="0"/>
              <a:t>投資</a:t>
            </a:r>
            <a:endParaRPr kumimoji="1" lang="en-US" altLang="ja-JP" dirty="0" smtClean="0"/>
          </a:p>
          <a:p>
            <a:pPr marL="0" indent="0" algn="just">
              <a:buNone/>
            </a:pPr>
            <a:r>
              <a:rPr lang="ja-JP" altLang="en-US" dirty="0"/>
              <a:t>　</a:t>
            </a:r>
            <a:r>
              <a:rPr lang="ja-JP" altLang="en-US" dirty="0" smtClean="0"/>
              <a:t>　　　</a:t>
            </a:r>
            <a:r>
              <a:rPr lang="ja-JP" altLang="en-US" dirty="0"/>
              <a:t> </a:t>
            </a:r>
            <a:r>
              <a:rPr lang="ja-JP" altLang="en-US" dirty="0" smtClean="0"/>
              <a:t>＝</a:t>
            </a:r>
            <a:r>
              <a:rPr lang="en-US" altLang="ja-JP" dirty="0" smtClean="0"/>
              <a:t>(</a:t>
            </a:r>
            <a:r>
              <a:rPr lang="en-US" altLang="ja-JP" dirty="0"/>
              <a:t>5</a:t>
            </a:r>
            <a:r>
              <a:rPr lang="ja-JP" altLang="en-US" dirty="0"/>
              <a:t>万</a:t>
            </a:r>
            <a:r>
              <a:rPr lang="ja-JP" altLang="en-US" dirty="0" smtClean="0"/>
              <a:t>ドルー</a:t>
            </a:r>
            <a:r>
              <a:rPr lang="en-US" altLang="ja-JP" dirty="0" smtClean="0"/>
              <a:t>10</a:t>
            </a:r>
            <a:r>
              <a:rPr lang="ja-JP" altLang="en-US" dirty="0" smtClean="0"/>
              <a:t>万ドル）</a:t>
            </a:r>
            <a:r>
              <a:rPr lang="en-US" altLang="ja-JP" dirty="0" smtClean="0"/>
              <a:t>÷10</a:t>
            </a:r>
            <a:r>
              <a:rPr lang="ja-JP" altLang="en-US" dirty="0" smtClean="0"/>
              <a:t>万ドル</a:t>
            </a:r>
            <a:endParaRPr lang="en-US" altLang="ja-JP" dirty="0" smtClean="0"/>
          </a:p>
          <a:p>
            <a:pPr marL="0" indent="0" algn="just">
              <a:buNone/>
            </a:pPr>
            <a:r>
              <a:rPr lang="ja-JP" altLang="en-US" dirty="0"/>
              <a:t>　</a:t>
            </a:r>
            <a:r>
              <a:rPr lang="ja-JP" altLang="en-US" dirty="0" smtClean="0"/>
              <a:t>　　　＝</a:t>
            </a:r>
            <a:r>
              <a:rPr lang="ja-JP" altLang="en-US" dirty="0" smtClean="0">
                <a:solidFill>
                  <a:srgbClr val="FF0000"/>
                </a:solidFill>
              </a:rPr>
              <a:t>－５０％</a:t>
            </a:r>
            <a:endParaRPr lang="en-US" altLang="ja-JP" dirty="0" smtClean="0">
              <a:solidFill>
                <a:srgbClr val="FF0000"/>
              </a:solidFill>
            </a:endParaRPr>
          </a:p>
          <a:p>
            <a:pPr marL="0" indent="0" algn="just">
              <a:buNone/>
            </a:pPr>
            <a:r>
              <a:rPr lang="en-US" altLang="ja-JP" dirty="0" smtClean="0"/>
              <a:t>2</a:t>
            </a:r>
            <a:r>
              <a:rPr lang="ja-JP" altLang="en-US" dirty="0" smtClean="0"/>
              <a:t>年目＝（</a:t>
            </a:r>
            <a:r>
              <a:rPr lang="en-US" altLang="ja-JP" dirty="0" smtClean="0"/>
              <a:t>2</a:t>
            </a:r>
            <a:r>
              <a:rPr lang="ja-JP" altLang="en-US" dirty="0" smtClean="0"/>
              <a:t>年目までの累積純便益）</a:t>
            </a:r>
            <a:r>
              <a:rPr lang="en-US" altLang="ja-JP" dirty="0" smtClean="0"/>
              <a:t>÷</a:t>
            </a:r>
            <a:r>
              <a:rPr lang="ja-JP" altLang="en-US" dirty="0" smtClean="0"/>
              <a:t>投資</a:t>
            </a:r>
            <a:endParaRPr lang="en-US" altLang="ja-JP" dirty="0" smtClean="0"/>
          </a:p>
          <a:p>
            <a:pPr marL="0" indent="0" algn="just">
              <a:buNone/>
            </a:pPr>
            <a:r>
              <a:rPr lang="ja-JP" altLang="en-US" dirty="0" smtClean="0"/>
              <a:t>　　　　＝（</a:t>
            </a:r>
            <a:r>
              <a:rPr lang="en-US" altLang="ja-JP" dirty="0" smtClean="0"/>
              <a:t>5</a:t>
            </a:r>
            <a:r>
              <a:rPr lang="ja-JP" altLang="en-US" dirty="0" smtClean="0"/>
              <a:t>万＊２－</a:t>
            </a:r>
            <a:r>
              <a:rPr lang="en-US" altLang="ja-JP" dirty="0" smtClean="0"/>
              <a:t>10</a:t>
            </a:r>
            <a:r>
              <a:rPr lang="ja-JP" altLang="en-US" dirty="0" smtClean="0"/>
              <a:t>万</a:t>
            </a:r>
            <a:r>
              <a:rPr lang="ja-JP" altLang="en-US" dirty="0" err="1" smtClean="0"/>
              <a:t>ー</a:t>
            </a:r>
            <a:r>
              <a:rPr lang="en-US" altLang="ja-JP" dirty="0" smtClean="0"/>
              <a:t>1</a:t>
            </a:r>
            <a:r>
              <a:rPr lang="ja-JP" altLang="en-US" dirty="0" smtClean="0"/>
              <a:t>万）</a:t>
            </a:r>
            <a:r>
              <a:rPr lang="en-US" altLang="ja-JP" dirty="0" smtClean="0"/>
              <a:t>÷</a:t>
            </a:r>
            <a:r>
              <a:rPr lang="ja-JP" altLang="en-US" dirty="0" smtClean="0"/>
              <a:t>（</a:t>
            </a:r>
            <a:r>
              <a:rPr lang="en-US" altLang="ja-JP" dirty="0" smtClean="0"/>
              <a:t>10</a:t>
            </a:r>
            <a:r>
              <a:rPr lang="ja-JP" altLang="en-US" dirty="0" smtClean="0"/>
              <a:t>万＋</a:t>
            </a:r>
            <a:r>
              <a:rPr lang="en-US" altLang="ja-JP" dirty="0" smtClean="0"/>
              <a:t>1</a:t>
            </a:r>
            <a:r>
              <a:rPr lang="ja-JP" altLang="en-US" dirty="0" smtClean="0"/>
              <a:t>万）＝</a:t>
            </a:r>
            <a:r>
              <a:rPr lang="ja-JP" altLang="en-US" dirty="0" err="1" smtClean="0">
                <a:solidFill>
                  <a:srgbClr val="FF0000"/>
                </a:solidFill>
              </a:rPr>
              <a:t>ー</a:t>
            </a:r>
            <a:r>
              <a:rPr lang="en-US" altLang="ja-JP" dirty="0" smtClean="0">
                <a:solidFill>
                  <a:srgbClr val="FF0000"/>
                </a:solidFill>
              </a:rPr>
              <a:t>10</a:t>
            </a:r>
            <a:r>
              <a:rPr lang="ja-JP" altLang="en-US" dirty="0" smtClean="0">
                <a:solidFill>
                  <a:srgbClr val="FF0000"/>
                </a:solidFill>
              </a:rPr>
              <a:t>％</a:t>
            </a:r>
            <a:endParaRPr lang="en-US" altLang="ja-JP" dirty="0" smtClean="0">
              <a:solidFill>
                <a:srgbClr val="FF0000"/>
              </a:solidFill>
            </a:endParaRPr>
          </a:p>
          <a:p>
            <a:pPr marL="0" indent="0" algn="just">
              <a:buNone/>
            </a:pPr>
            <a:r>
              <a:rPr lang="en-US" altLang="ja-JP" dirty="0" smtClean="0"/>
              <a:t>3</a:t>
            </a:r>
            <a:r>
              <a:rPr lang="ja-JP" altLang="en-US" dirty="0" smtClean="0"/>
              <a:t>年目＝（</a:t>
            </a:r>
            <a:r>
              <a:rPr lang="en-US" altLang="ja-JP" dirty="0" smtClean="0"/>
              <a:t>5</a:t>
            </a:r>
            <a:r>
              <a:rPr lang="ja-JP" altLang="en-US" dirty="0" smtClean="0"/>
              <a:t>万＊３－</a:t>
            </a:r>
            <a:r>
              <a:rPr lang="en-US" altLang="ja-JP" dirty="0" smtClean="0"/>
              <a:t>10</a:t>
            </a:r>
            <a:r>
              <a:rPr lang="ja-JP" altLang="en-US" dirty="0" smtClean="0"/>
              <a:t>万</a:t>
            </a:r>
            <a:r>
              <a:rPr lang="ja-JP" altLang="en-US" dirty="0" err="1" smtClean="0"/>
              <a:t>ー</a:t>
            </a:r>
            <a:r>
              <a:rPr lang="en-US" altLang="ja-JP" dirty="0" smtClean="0"/>
              <a:t>1</a:t>
            </a:r>
            <a:r>
              <a:rPr lang="ja-JP" altLang="en-US" dirty="0" smtClean="0"/>
              <a:t>万＊２）</a:t>
            </a:r>
            <a:r>
              <a:rPr lang="en-US" altLang="ja-JP" dirty="0" smtClean="0"/>
              <a:t>÷</a:t>
            </a:r>
            <a:r>
              <a:rPr lang="ja-JP" altLang="en-US" dirty="0" smtClean="0"/>
              <a:t>（</a:t>
            </a:r>
            <a:r>
              <a:rPr lang="en-US" altLang="ja-JP" dirty="0" smtClean="0"/>
              <a:t>10</a:t>
            </a:r>
            <a:r>
              <a:rPr lang="ja-JP" altLang="en-US" dirty="0" smtClean="0"/>
              <a:t>万＋</a:t>
            </a:r>
            <a:r>
              <a:rPr lang="en-US" altLang="ja-JP" dirty="0" smtClean="0"/>
              <a:t>1</a:t>
            </a:r>
            <a:r>
              <a:rPr lang="ja-JP" altLang="en-US" dirty="0" smtClean="0"/>
              <a:t>万＊２）</a:t>
            </a:r>
            <a:endParaRPr lang="en-US" altLang="ja-JP" dirty="0" smtClean="0"/>
          </a:p>
          <a:p>
            <a:pPr marL="0" indent="0" algn="just">
              <a:buNone/>
            </a:pPr>
            <a:r>
              <a:rPr lang="ja-JP" altLang="en-US" dirty="0"/>
              <a:t>　</a:t>
            </a:r>
            <a:r>
              <a:rPr lang="ja-JP" altLang="en-US" dirty="0" smtClean="0"/>
              <a:t>　　　＝</a:t>
            </a:r>
            <a:r>
              <a:rPr lang="ja-JP" altLang="en-US" dirty="0" smtClean="0">
                <a:solidFill>
                  <a:srgbClr val="FF0000"/>
                </a:solidFill>
              </a:rPr>
              <a:t>２５％</a:t>
            </a:r>
            <a:endParaRPr lang="en-US" altLang="ja-JP" dirty="0" smtClean="0">
              <a:solidFill>
                <a:srgbClr val="FF0000"/>
              </a:solidFill>
            </a:endParaRPr>
          </a:p>
          <a:p>
            <a:pPr marL="0" indent="0" algn="just">
              <a:buNone/>
            </a:pPr>
            <a:r>
              <a:rPr lang="en-US" altLang="ja-JP" dirty="0"/>
              <a:t>4</a:t>
            </a:r>
            <a:r>
              <a:rPr lang="ja-JP" altLang="en-US" dirty="0" smtClean="0"/>
              <a:t>年目＝</a:t>
            </a:r>
            <a:r>
              <a:rPr lang="en-US" altLang="ja-JP" dirty="0" smtClean="0"/>
              <a:t>7</a:t>
            </a:r>
            <a:r>
              <a:rPr lang="ja-JP" altLang="en-US" dirty="0" smtClean="0"/>
              <a:t>万ドル</a:t>
            </a:r>
            <a:r>
              <a:rPr lang="en-US" altLang="ja-JP" dirty="0" smtClean="0"/>
              <a:t>÷13</a:t>
            </a:r>
            <a:r>
              <a:rPr lang="ja-JP" altLang="en-US" dirty="0" smtClean="0"/>
              <a:t>万ドル＝</a:t>
            </a:r>
            <a:r>
              <a:rPr lang="ja-JP" altLang="en-US" dirty="0" smtClean="0">
                <a:solidFill>
                  <a:srgbClr val="FF0000"/>
                </a:solidFill>
              </a:rPr>
              <a:t>５４％</a:t>
            </a:r>
            <a:endParaRPr lang="en-US" altLang="ja-JP" dirty="0" smtClean="0">
              <a:solidFill>
                <a:srgbClr val="FF0000"/>
              </a:solidFill>
            </a:endParaRPr>
          </a:p>
          <a:p>
            <a:pPr marL="0" indent="0" algn="just">
              <a:buNone/>
            </a:pPr>
            <a:r>
              <a:rPr lang="en-US" altLang="ja-JP" dirty="0"/>
              <a:t>5</a:t>
            </a:r>
            <a:r>
              <a:rPr lang="ja-JP" altLang="en-US" dirty="0" smtClean="0"/>
              <a:t>年目＝</a:t>
            </a:r>
            <a:r>
              <a:rPr lang="en-US" altLang="ja-JP" dirty="0" smtClean="0"/>
              <a:t>11</a:t>
            </a:r>
            <a:r>
              <a:rPr lang="ja-JP" altLang="en-US" dirty="0" smtClean="0"/>
              <a:t>万ドル</a:t>
            </a:r>
            <a:r>
              <a:rPr lang="en-US" altLang="ja-JP" dirty="0" smtClean="0"/>
              <a:t>÷14</a:t>
            </a:r>
            <a:r>
              <a:rPr lang="ja-JP" altLang="en-US" dirty="0" smtClean="0"/>
              <a:t>万ドル＝</a:t>
            </a:r>
            <a:r>
              <a:rPr lang="ja-JP" altLang="en-US" dirty="0" smtClean="0">
                <a:solidFill>
                  <a:srgbClr val="FF0000"/>
                </a:solidFill>
              </a:rPr>
              <a:t>７９％</a:t>
            </a:r>
            <a:endParaRPr lang="en-US" altLang="ja-JP" dirty="0" smtClean="0">
              <a:solidFill>
                <a:srgbClr val="FF0000"/>
              </a:solidFill>
            </a:endParaRPr>
          </a:p>
          <a:p>
            <a:pPr marL="0" indent="0" algn="just">
              <a:buNone/>
            </a:pPr>
            <a:r>
              <a:rPr lang="en-US" altLang="ja-JP" dirty="0"/>
              <a:t>6</a:t>
            </a:r>
            <a:r>
              <a:rPr lang="ja-JP" altLang="en-US" dirty="0" smtClean="0"/>
              <a:t>年目＝</a:t>
            </a:r>
            <a:r>
              <a:rPr lang="en-US" altLang="ja-JP" dirty="0" smtClean="0"/>
              <a:t>15</a:t>
            </a:r>
            <a:r>
              <a:rPr lang="ja-JP" altLang="en-US" dirty="0" smtClean="0"/>
              <a:t>万ドル</a:t>
            </a:r>
            <a:r>
              <a:rPr lang="en-US" altLang="ja-JP" dirty="0" smtClean="0"/>
              <a:t>÷15</a:t>
            </a:r>
            <a:r>
              <a:rPr lang="ja-JP" altLang="en-US" dirty="0" smtClean="0"/>
              <a:t>万ドル＝</a:t>
            </a:r>
            <a:r>
              <a:rPr lang="ja-JP" altLang="en-US" dirty="0" smtClean="0">
                <a:solidFill>
                  <a:srgbClr val="FF0000"/>
                </a:solidFill>
              </a:rPr>
              <a:t>１００％</a:t>
            </a:r>
            <a:endParaRPr lang="en-US" altLang="ja-JP" dirty="0" smtClean="0">
              <a:solidFill>
                <a:srgbClr val="FF0000"/>
              </a:solidFill>
            </a:endParaRPr>
          </a:p>
        </p:txBody>
      </p:sp>
    </p:spTree>
    <p:extLst>
      <p:ext uri="{BB962C8B-B14F-4D97-AF65-F5344CB8AC3E}">
        <p14:creationId xmlns:p14="http://schemas.microsoft.com/office/powerpoint/2010/main" val="26215174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回収期間</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pPr marL="0" indent="0" algn="just">
              <a:buNone/>
            </a:pPr>
            <a:r>
              <a:rPr kumimoji="1" lang="ja-JP" altLang="en-US" dirty="0" smtClean="0"/>
              <a:t>投資額を回収するのに要する時間の長さ</a:t>
            </a:r>
            <a:endParaRPr kumimoji="1" lang="en-US" altLang="ja-JP" dirty="0" smtClean="0"/>
          </a:p>
          <a:p>
            <a:pPr marL="0" indent="0" algn="just">
              <a:buNone/>
            </a:pPr>
            <a:endParaRPr lang="en-US" altLang="ja-JP" dirty="0"/>
          </a:p>
          <a:p>
            <a:pPr marL="0" indent="0" algn="just">
              <a:buNone/>
            </a:pPr>
            <a:r>
              <a:rPr kumimoji="1" lang="ja-JP" altLang="en-US" dirty="0" smtClean="0"/>
              <a:t>つまり、純便益と純費用が等しくなる時点に達するまでの時間</a:t>
            </a:r>
            <a:endParaRPr kumimoji="1" lang="en-US" altLang="ja-JP" dirty="0" smtClean="0"/>
          </a:p>
          <a:p>
            <a:pPr marL="0" indent="0" algn="just">
              <a:buNone/>
            </a:pPr>
            <a:endParaRPr lang="en-US" altLang="ja-JP" dirty="0" smtClean="0"/>
          </a:p>
          <a:p>
            <a:pPr marL="0" indent="0" algn="just">
              <a:buNone/>
            </a:pPr>
            <a:r>
              <a:rPr lang="ja-JP" altLang="en-US" dirty="0"/>
              <a:t>純便益</a:t>
            </a:r>
            <a:r>
              <a:rPr lang="ja-JP" altLang="en-US" dirty="0" smtClean="0"/>
              <a:t>と純費用が等しくなる時点を</a:t>
            </a:r>
            <a:endParaRPr lang="en-US" altLang="ja-JP" dirty="0" smtClean="0"/>
          </a:p>
          <a:p>
            <a:pPr marL="0" indent="0" algn="just">
              <a:buNone/>
            </a:pPr>
            <a:r>
              <a:rPr lang="ja-JP" altLang="en-US" dirty="0" smtClean="0">
                <a:solidFill>
                  <a:srgbClr val="FF0000"/>
                </a:solidFill>
              </a:rPr>
              <a:t>損益分岐点</a:t>
            </a:r>
            <a:r>
              <a:rPr lang="ja-JP" altLang="en-US" dirty="0" smtClean="0"/>
              <a:t>と呼ぶ</a:t>
            </a:r>
            <a:endParaRPr lang="en-US" altLang="ja-JP" dirty="0" smtClean="0"/>
          </a:p>
          <a:p>
            <a:pPr marL="0" indent="0" algn="just">
              <a:buNone/>
            </a:pPr>
            <a:endParaRPr lang="en-US" altLang="ja-JP" dirty="0" smtClean="0"/>
          </a:p>
          <a:p>
            <a:pPr marL="0" indent="0" algn="just">
              <a:buNone/>
            </a:pPr>
            <a:r>
              <a:rPr lang="ja-JP" altLang="en-US" dirty="0" smtClean="0"/>
              <a:t>例：投資</a:t>
            </a:r>
            <a:r>
              <a:rPr lang="en-US" altLang="ja-JP" dirty="0" smtClean="0"/>
              <a:t>5</a:t>
            </a:r>
            <a:r>
              <a:rPr lang="ja-JP" altLang="en-US" dirty="0" smtClean="0"/>
              <a:t>万ドル、年間</a:t>
            </a:r>
            <a:r>
              <a:rPr lang="en-US" altLang="ja-JP" dirty="0" smtClean="0"/>
              <a:t>2.5</a:t>
            </a:r>
            <a:r>
              <a:rPr lang="ja-JP" altLang="en-US" dirty="0"/>
              <a:t>万</a:t>
            </a:r>
            <a:r>
              <a:rPr lang="ja-JP" altLang="en-US" dirty="0" smtClean="0"/>
              <a:t>ドルの収益なら、</a:t>
            </a:r>
            <a:endParaRPr lang="en-US" altLang="ja-JP" dirty="0" smtClean="0"/>
          </a:p>
          <a:p>
            <a:pPr marL="0" indent="0" algn="just">
              <a:buNone/>
            </a:pPr>
            <a:r>
              <a:rPr lang="ja-JP" altLang="en-US" dirty="0" smtClean="0"/>
              <a:t>　　　回収期間は</a:t>
            </a:r>
            <a:r>
              <a:rPr lang="en-US" altLang="ja-JP" dirty="0" smtClean="0"/>
              <a:t>2</a:t>
            </a:r>
            <a:r>
              <a:rPr lang="ja-JP" altLang="en-US" dirty="0" smtClean="0"/>
              <a:t>年</a:t>
            </a:r>
            <a:endParaRPr lang="en-US" altLang="ja-JP" dirty="0"/>
          </a:p>
        </p:txBody>
      </p:sp>
    </p:spTree>
    <p:extLst>
      <p:ext uri="{BB962C8B-B14F-4D97-AF65-F5344CB8AC3E}">
        <p14:creationId xmlns:p14="http://schemas.microsoft.com/office/powerpoint/2010/main" val="10316157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期待値の計算</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0" indent="0" algn="just">
              <a:buNone/>
            </a:pPr>
            <a:r>
              <a:rPr kumimoji="1" lang="ja-JP" altLang="en-US" dirty="0" smtClean="0"/>
              <a:t>プロジェクトの見積もりは、悲観的な見方で調整しなければならない</a:t>
            </a:r>
            <a:endParaRPr kumimoji="1" lang="en-US" altLang="ja-JP" dirty="0" smtClean="0"/>
          </a:p>
          <a:p>
            <a:pPr marL="0" indent="0" algn="just">
              <a:buNone/>
            </a:pPr>
            <a:endParaRPr lang="en-US" altLang="ja-JP" dirty="0"/>
          </a:p>
          <a:p>
            <a:pPr marL="0" indent="0" algn="just">
              <a:buNone/>
            </a:pPr>
            <a:r>
              <a:rPr kumimoji="1" lang="ja-JP" altLang="en-US" dirty="0" smtClean="0"/>
              <a:t>そこで、楽観値、標準値、悲観値の</a:t>
            </a:r>
            <a:r>
              <a:rPr kumimoji="1" lang="en-US" altLang="ja-JP" dirty="0" smtClean="0"/>
              <a:t>3</a:t>
            </a:r>
            <a:r>
              <a:rPr kumimoji="1" lang="ja-JP" altLang="en-US" dirty="0" err="1" smtClean="0"/>
              <a:t>つの</a:t>
            </a:r>
            <a:r>
              <a:rPr kumimoji="1" lang="ja-JP" altLang="en-US" dirty="0" smtClean="0"/>
              <a:t>視点にそれぞれ確率を与え、期待値を計算する</a:t>
            </a:r>
            <a:endParaRPr kumimoji="1" lang="en-US" altLang="ja-JP" dirty="0" smtClean="0"/>
          </a:p>
          <a:p>
            <a:pPr marL="0" indent="0" algn="just">
              <a:buNone/>
            </a:pPr>
            <a:endParaRPr lang="en-US" altLang="ja-JP" dirty="0"/>
          </a:p>
          <a:p>
            <a:pPr marL="0" indent="0" algn="just">
              <a:buNone/>
            </a:pPr>
            <a:r>
              <a:rPr kumimoji="1" lang="ja-JP" altLang="en-US" dirty="0" smtClean="0"/>
              <a:t>期待値＝</a:t>
            </a:r>
            <a:endParaRPr kumimoji="1" lang="en-US" altLang="ja-JP" dirty="0" smtClean="0"/>
          </a:p>
          <a:p>
            <a:pPr marL="0" indent="0" algn="just">
              <a:buNone/>
            </a:pPr>
            <a:r>
              <a:rPr lang="ja-JP" altLang="en-US" dirty="0" smtClean="0"/>
              <a:t>（</a:t>
            </a:r>
            <a:r>
              <a:rPr kumimoji="1" lang="ja-JP" altLang="en-US" dirty="0" smtClean="0"/>
              <a:t>楽観値</a:t>
            </a:r>
            <a:r>
              <a:rPr kumimoji="1" lang="en-US" altLang="ja-JP" dirty="0" smtClean="0"/>
              <a:t>×</a:t>
            </a:r>
            <a:r>
              <a:rPr kumimoji="1" lang="ja-JP" altLang="en-US" dirty="0" smtClean="0"/>
              <a:t>確率）＋（標準値</a:t>
            </a:r>
            <a:r>
              <a:rPr kumimoji="1" lang="en-US" altLang="ja-JP" dirty="0" smtClean="0"/>
              <a:t>×</a:t>
            </a:r>
            <a:r>
              <a:rPr kumimoji="1" lang="ja-JP" altLang="en-US" dirty="0" smtClean="0"/>
              <a:t>確率）＋（悲観値</a:t>
            </a:r>
            <a:r>
              <a:rPr kumimoji="1" lang="en-US" altLang="ja-JP" dirty="0" smtClean="0"/>
              <a:t>×</a:t>
            </a:r>
            <a:r>
              <a:rPr kumimoji="1" lang="ja-JP" altLang="en-US" dirty="0" smtClean="0"/>
              <a:t>確率）</a:t>
            </a:r>
            <a:endParaRPr kumimoji="1" lang="ja-JP" altLang="en-US" dirty="0"/>
          </a:p>
        </p:txBody>
      </p:sp>
    </p:spTree>
    <p:extLst>
      <p:ext uri="{BB962C8B-B14F-4D97-AF65-F5344CB8AC3E}">
        <p14:creationId xmlns:p14="http://schemas.microsoft.com/office/powerpoint/2010/main" val="3987260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ビジネスケースの活用</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0" indent="0">
              <a:buNone/>
            </a:pPr>
            <a:r>
              <a:rPr kumimoji="1" lang="ja-JP" altLang="en-US" dirty="0" smtClean="0"/>
              <a:t>ビジネスケースに示した財務目標を確実に達成できるよう、進捗を監視する</a:t>
            </a:r>
            <a:endParaRPr kumimoji="1" lang="en-US" altLang="ja-JP" dirty="0" smtClean="0"/>
          </a:p>
          <a:p>
            <a:pPr marL="0" indent="0">
              <a:buNone/>
            </a:pPr>
            <a:endParaRPr lang="en-US" altLang="ja-JP" dirty="0"/>
          </a:p>
          <a:p>
            <a:pPr marL="457200" indent="-457200">
              <a:buFont typeface="+mj-lt"/>
              <a:buAutoNum type="arabicPeriod"/>
            </a:pPr>
            <a:r>
              <a:rPr kumimoji="1" lang="ja-JP" altLang="en-US" dirty="0" smtClean="0"/>
              <a:t>費用が発生するたびに、その実績を調査する</a:t>
            </a:r>
            <a:endParaRPr kumimoji="1" lang="en-US" altLang="ja-JP" dirty="0" smtClean="0"/>
          </a:p>
          <a:p>
            <a:pPr marL="457200" indent="-457200">
              <a:buFont typeface="+mj-lt"/>
              <a:buAutoNum type="arabicPeriod"/>
            </a:pPr>
            <a:r>
              <a:rPr lang="ja-JP" altLang="en-US" dirty="0"/>
              <a:t>リスク費用</a:t>
            </a:r>
            <a:r>
              <a:rPr lang="ja-JP" altLang="en-US" dirty="0" smtClean="0"/>
              <a:t>を定期的に確認し、必要に応じて見直す</a:t>
            </a:r>
            <a:endParaRPr lang="en-US" altLang="ja-JP" dirty="0" smtClean="0"/>
          </a:p>
          <a:p>
            <a:pPr marL="457200" indent="-457200">
              <a:buFont typeface="+mj-lt"/>
              <a:buAutoNum type="arabicPeriod"/>
            </a:pPr>
            <a:r>
              <a:rPr kumimoji="1" lang="ja-JP" altLang="en-US" dirty="0"/>
              <a:t>計画</a:t>
            </a:r>
            <a:r>
              <a:rPr kumimoji="1" lang="ja-JP" altLang="en-US" dirty="0" smtClean="0"/>
              <a:t>からはなれてしまったら、迅速に問題を識別し、対応する</a:t>
            </a:r>
            <a:endParaRPr kumimoji="1" lang="ja-JP" altLang="en-US" dirty="0"/>
          </a:p>
        </p:txBody>
      </p:sp>
    </p:spTree>
    <p:extLst>
      <p:ext uri="{BB962C8B-B14F-4D97-AF65-F5344CB8AC3E}">
        <p14:creationId xmlns:p14="http://schemas.microsoft.com/office/powerpoint/2010/main" val="42195586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fontScale="92500"/>
          </a:bodyPr>
          <a:lstStyle/>
          <a:p>
            <a:pPr marL="0" indent="0">
              <a:buNone/>
            </a:pPr>
            <a:r>
              <a:rPr kumimoji="1" lang="ja-JP" altLang="en-US" dirty="0" smtClean="0"/>
              <a:t>ソフトウェア技術者は、自分が関与するプロジェクトのすべての目標を知っておく必要がある</a:t>
            </a:r>
            <a:endParaRPr kumimoji="1" lang="en-US" altLang="ja-JP" dirty="0" smtClean="0"/>
          </a:p>
          <a:p>
            <a:pPr marL="0" indent="0">
              <a:buNone/>
            </a:pPr>
            <a:endParaRPr lang="en-US" altLang="ja-JP" dirty="0"/>
          </a:p>
          <a:p>
            <a:pPr marL="0" indent="0">
              <a:buNone/>
            </a:pPr>
            <a:r>
              <a:rPr kumimoji="1" lang="ja-JP" altLang="en-US" dirty="0" smtClean="0"/>
              <a:t>目標のなかには、採算性に関する財務目標と、ビジネスケースの具現化が含まれる</a:t>
            </a:r>
            <a:endParaRPr kumimoji="1" lang="en-US" altLang="ja-JP" dirty="0" smtClean="0"/>
          </a:p>
          <a:p>
            <a:pPr marL="0" indent="0">
              <a:buNone/>
            </a:pPr>
            <a:endParaRPr lang="en-US" altLang="ja-JP" dirty="0" smtClean="0"/>
          </a:p>
          <a:p>
            <a:pPr marL="0" indent="0">
              <a:buNone/>
            </a:pPr>
            <a:r>
              <a:rPr lang="ja-JP" altLang="en-US" dirty="0" smtClean="0"/>
              <a:t>財務指標を知れば、</a:t>
            </a:r>
            <a:r>
              <a:rPr kumimoji="1" lang="ja-JP" altLang="en-US" dirty="0" smtClean="0"/>
              <a:t>プロジェクトを財務的成功へと導くのに必要となるプロジェクト管理に積極的に関与できるようになる</a:t>
            </a:r>
            <a:endParaRPr kumimoji="1" lang="ja-JP" altLang="en-US" dirty="0"/>
          </a:p>
        </p:txBody>
      </p:sp>
    </p:spTree>
    <p:extLst>
      <p:ext uri="{BB962C8B-B14F-4D97-AF65-F5344CB8AC3E}">
        <p14:creationId xmlns:p14="http://schemas.microsoft.com/office/powerpoint/2010/main" val="111377589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プッシュピン">
  <a:themeElements>
    <a:clrScheme name="プッシュピン">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プッシュピン">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プッシュピン">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42647</TotalTime>
  <Words>962</Words>
  <Application>Microsoft Office PowerPoint</Application>
  <PresentationFormat>画面に合わせる (4:3)</PresentationFormat>
  <Paragraphs>226</Paragraphs>
  <Slides>24</Slides>
  <Notes>0</Notes>
  <HiddenSlides>0</HiddenSlides>
  <MMClips>0</MMClips>
  <ScaleCrop>false</ScaleCrop>
  <HeadingPairs>
    <vt:vector size="4" baseType="variant">
      <vt:variant>
        <vt:lpstr>テーマ</vt:lpstr>
      </vt:variant>
      <vt:variant>
        <vt:i4>1</vt:i4>
      </vt:variant>
      <vt:variant>
        <vt:lpstr>スライド タイトル</vt:lpstr>
      </vt:variant>
      <vt:variant>
        <vt:i4>24</vt:i4>
      </vt:variant>
    </vt:vector>
  </HeadingPairs>
  <TitlesOfParts>
    <vt:vector size="25" baseType="lpstr">
      <vt:lpstr>プッシュピン</vt:lpstr>
      <vt:lpstr>ソフトウェアメトリクスの基礎.１１</vt:lpstr>
      <vt:lpstr>第１２章</vt:lpstr>
      <vt:lpstr>お金の話</vt:lpstr>
      <vt:lpstr>財務指標のメトリクス</vt:lpstr>
      <vt:lpstr>財務の基本概念</vt:lpstr>
      <vt:lpstr>ビジネスケースの作成</vt:lpstr>
      <vt:lpstr>費用の把握</vt:lpstr>
      <vt:lpstr>費用の把握（２）</vt:lpstr>
      <vt:lpstr>費用の把握（３）</vt:lpstr>
      <vt:lpstr>リスクの定量化</vt:lpstr>
      <vt:lpstr>資本的支出と収益的支出</vt:lpstr>
      <vt:lpstr>資本的支出のキーワード</vt:lpstr>
      <vt:lpstr>一般的に</vt:lpstr>
      <vt:lpstr>収益の把握</vt:lpstr>
      <vt:lpstr>販売収益の予測</vt:lpstr>
      <vt:lpstr>期待節約の予測</vt:lpstr>
      <vt:lpstr>期待節約の詳細</vt:lpstr>
      <vt:lpstr>ビジネスケースの財務指標</vt:lpstr>
      <vt:lpstr>投資収益率（ROI)</vt:lpstr>
      <vt:lpstr>ROIの例</vt:lpstr>
      <vt:lpstr>回収期間</vt:lpstr>
      <vt:lpstr>期待値の計算</vt:lpstr>
      <vt:lpstr>ビジネスケースの活用</vt:lpstr>
      <vt:lpstr>まとめ</vt:lpstr>
    </vt:vector>
  </TitlesOfParts>
  <Company>和歌山大学</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ソフトウェアメトリクスの基礎</dc:title>
  <dc:creator>システム情報学センター</dc:creator>
  <cp:lastModifiedBy>Hayato Yoshiyuki</cp:lastModifiedBy>
  <cp:revision>244</cp:revision>
  <dcterms:created xsi:type="dcterms:W3CDTF">2012-10-18T12:09:36Z</dcterms:created>
  <dcterms:modified xsi:type="dcterms:W3CDTF">2013-01-25T03:18:49Z</dcterms:modified>
</cp:coreProperties>
</file>