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B6172BE-C53F-42F4-8C13-FC326B840C94}">
          <p14:sldIdLst>
            <p14:sldId id="256"/>
            <p14:sldId id="257"/>
            <p14:sldId id="258"/>
            <p14:sldId id="259"/>
            <p14:sldId id="260"/>
            <p14:sldId id="261"/>
            <p14:sldId id="262"/>
            <p14:sldId id="263"/>
            <p14:sldId id="264"/>
            <p14:sldId id="265"/>
            <p14:sldId id="266"/>
            <p14:sldId id="267"/>
            <p14:sldId id="268"/>
            <p14:sldId id="269"/>
            <p14:sldId id="270"/>
            <p14:sldId id="271"/>
            <p14:sldId id="2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加藤 寛瑛" initials="加藤" lastIdx="4" clrIdx="0">
    <p:extLst>
      <p:ext uri="{19B8F6BF-5375-455C-9EA6-DF929625EA0E}">
        <p15:presenceInfo xmlns:p15="http://schemas.microsoft.com/office/powerpoint/2012/main" userId="e9a0281d29de4a2a" providerId="Windows Live"/>
      </p:ext>
    </p:extLst>
  </p:cmAuthor>
  <p:cmAuthor id="2" name="Administrator" initials="A" lastIdx="1" clrIdx="1">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04" autoAdjust="0"/>
    <p:restoredTop sz="73958" autoAdjust="0"/>
  </p:normalViewPr>
  <p:slideViewPr>
    <p:cSldViewPr snapToGrid="0">
      <p:cViewPr varScale="1">
        <p:scale>
          <a:sx n="85" d="100"/>
          <a:sy n="85" d="100"/>
        </p:scale>
        <p:origin x="186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08T15:06:08.944" idx="4">
    <p:pos x="10" y="10"/>
    <p:text/>
    <p:extLst>
      <p:ext uri="{C676402C-5697-4E1C-873F-D02D1690AC5C}">
        <p15:threadingInfo xmlns:p15="http://schemas.microsoft.com/office/powerpoint/2012/main" timeZoneBias="-540"/>
      </p:ext>
    </p:extLst>
  </p:cm>
  <p:cm authorId="2" dt="2018-10-12T12:50:59.541" idx="1">
    <p:pos x="146" y="146"/>
    <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90B865-1E5D-4589-A8F4-76C104D49E31}" type="datetimeFigureOut">
              <a:rPr kumimoji="1" lang="ja-JP" altLang="en-US" smtClean="0"/>
              <a:t>2018/10/12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752A4A-B3D1-4AD9-B4C8-940C5CB1EF26}" type="slidenum">
              <a:rPr kumimoji="1" lang="ja-JP" altLang="en-US" smtClean="0"/>
              <a:t>‹#›</a:t>
            </a:fld>
            <a:endParaRPr kumimoji="1" lang="ja-JP" altLang="en-US"/>
          </a:p>
        </p:txBody>
      </p:sp>
    </p:spTree>
    <p:extLst>
      <p:ext uri="{BB962C8B-B14F-4D97-AF65-F5344CB8AC3E}">
        <p14:creationId xmlns:p14="http://schemas.microsoft.com/office/powerpoint/2010/main" val="8332717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従来型：ユーザからのフィードバックをインターネットメディアを通じて取り入れながら</a:t>
            </a:r>
            <a:endParaRPr lang="en-US" altLang="ja-JP" dirty="0"/>
          </a:p>
          <a:p>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ロックイン</a:t>
            </a:r>
            <a:r>
              <a:rPr lang="en-US" altLang="ja-JP" sz="1200" dirty="0"/>
              <a:t>…</a:t>
            </a:r>
            <a:r>
              <a:rPr lang="ja-JP" altLang="en-US" sz="1200" dirty="0"/>
              <a:t>現在利用している製品やサービス、技術などから別の同種のも</a:t>
            </a:r>
            <a:r>
              <a:rPr lang="ja-JP" altLang="en-US" sz="1200" dirty="0" err="1"/>
              <a:t>への</a:t>
            </a:r>
            <a:r>
              <a:rPr lang="ja-JP" altLang="en-US" sz="1200" dirty="0"/>
              <a:t>乗り換えや入れ替えが困難な状態のこと</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4</a:t>
            </a:fld>
            <a:endParaRPr kumimoji="1" lang="ja-JP" altLang="en-US"/>
          </a:p>
        </p:txBody>
      </p:sp>
    </p:spTree>
    <p:extLst>
      <p:ext uri="{BB962C8B-B14F-4D97-AF65-F5344CB8AC3E}">
        <p14:creationId xmlns:p14="http://schemas.microsoft.com/office/powerpoint/2010/main" val="874275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大きなデメリット→緊急時の技術的なサポートが</a:t>
            </a:r>
            <a:r>
              <a:rPr kumimoji="1" lang="ja-JP" altLang="en-US" dirty="0" smtClean="0"/>
              <a:t>得にくい</a:t>
            </a:r>
            <a:endParaRPr kumimoji="1" lang="en-US" altLang="ja-JP" dirty="0" smtClean="0"/>
          </a:p>
          <a:p>
            <a:endParaRPr kumimoji="1"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solidFill>
                  <a:srgbClr val="FF0000"/>
                </a:solidFill>
              </a:rPr>
              <a:t>デメリット　理由：ボランティア開発者主導の</a:t>
            </a:r>
            <a:r>
              <a:rPr lang="en-US" altLang="ja-JP" dirty="0" smtClean="0">
                <a:solidFill>
                  <a:srgbClr val="FF0000"/>
                </a:solidFill>
              </a:rPr>
              <a:t>OSS</a:t>
            </a:r>
            <a:r>
              <a:rPr lang="ja-JP" altLang="en-US" dirty="0" smtClean="0">
                <a:solidFill>
                  <a:srgbClr val="FF0000"/>
                </a:solidFill>
              </a:rPr>
              <a:t>では、品質管理や人的資源管理が不安定になりがち</a:t>
            </a:r>
            <a:endParaRPr kumimoji="1" lang="en-US" altLang="ja-JP" dirty="0" smtClean="0">
              <a:solidFill>
                <a:srgbClr val="FF0000"/>
              </a:solidFill>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6</a:t>
            </a:fld>
            <a:endParaRPr kumimoji="1" lang="ja-JP" altLang="en-US"/>
          </a:p>
        </p:txBody>
      </p:sp>
    </p:spTree>
    <p:extLst>
      <p:ext uri="{BB962C8B-B14F-4D97-AF65-F5344CB8AC3E}">
        <p14:creationId xmlns:p14="http://schemas.microsoft.com/office/powerpoint/2010/main" val="2706883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開発者の行動パターンの把握は重要な課題といえる</a:t>
            </a:r>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7</a:t>
            </a:fld>
            <a:endParaRPr kumimoji="1" lang="ja-JP" altLang="en-US"/>
          </a:p>
        </p:txBody>
      </p:sp>
    </p:spTree>
    <p:extLst>
      <p:ext uri="{BB962C8B-B14F-4D97-AF65-F5344CB8AC3E}">
        <p14:creationId xmlns:p14="http://schemas.microsoft.com/office/powerpoint/2010/main" val="3286113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近年の研究で</a:t>
            </a:r>
            <a:r>
              <a:rPr kumimoji="1" lang="en-US" altLang="ja-JP" dirty="0" smtClean="0"/>
              <a:t>OSS</a:t>
            </a:r>
            <a:r>
              <a:rPr kumimoji="1" lang="ja-JP" altLang="en-US" dirty="0" smtClean="0"/>
              <a:t>開発における作業量は開発者ごとに大きく異なっている</a:t>
            </a:r>
            <a:r>
              <a:rPr kumimoji="1" lang="en-US" altLang="ja-JP" dirty="0" smtClean="0"/>
              <a:t>[12][18][22]</a:t>
            </a:r>
          </a:p>
          <a:p>
            <a:endParaRPr kumimoji="1" lang="en-US" altLang="ja-JP" dirty="0" smtClean="0"/>
          </a:p>
          <a:p>
            <a:endParaRPr kumimoji="1" lang="en-US" altLang="ja-JP" dirty="0" smtClean="0"/>
          </a:p>
          <a:p>
            <a:r>
              <a:rPr kumimoji="1" lang="ja-JP" altLang="en-US" dirty="0" smtClean="0"/>
              <a:t>バザール</a:t>
            </a:r>
            <a:r>
              <a:rPr kumimoji="1" lang="ja-JP" altLang="en-US" dirty="0"/>
              <a:t>方式の有名なたとえ話「目玉の数さえ十分あれば、どんなバグも深刻では</a:t>
            </a:r>
            <a:r>
              <a:rPr kumimoji="1" lang="ja-JP" altLang="en-US" dirty="0" smtClean="0"/>
              <a:t>ない</a:t>
            </a:r>
            <a:endParaRPr kumimoji="1" lang="en-US" altLang="ja-JP" dirty="0"/>
          </a:p>
          <a:p>
            <a:endParaRPr kumimoji="1" lang="en-US" altLang="ja-JP" dirty="0"/>
          </a:p>
          <a:p>
            <a:r>
              <a:rPr kumimoji="1" lang="ja-JP" altLang="en-US" dirty="0"/>
              <a:t>図</a:t>
            </a:r>
            <a:r>
              <a:rPr kumimoji="1" lang="en-US" altLang="ja-JP" dirty="0"/>
              <a:t>1</a:t>
            </a:r>
            <a:r>
              <a:rPr kumimoji="1" lang="ja-JP" altLang="en-US" dirty="0"/>
              <a:t>：</a:t>
            </a:r>
            <a:r>
              <a:rPr kumimoji="1" lang="en-US" altLang="ja-JP" dirty="0"/>
              <a:t>Apache</a:t>
            </a:r>
            <a:r>
              <a:rPr kumimoji="1" lang="ja-JP" altLang="en-US" dirty="0"/>
              <a:t>プロジェクトにおける開発者のコミット数の推移を一年ごとに集計した結果</a:t>
            </a:r>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8</a:t>
            </a:fld>
            <a:endParaRPr kumimoji="1" lang="ja-JP" altLang="en-US"/>
          </a:p>
        </p:txBody>
      </p:sp>
    </p:spTree>
    <p:extLst>
      <p:ext uri="{BB962C8B-B14F-4D97-AF65-F5344CB8AC3E}">
        <p14:creationId xmlns:p14="http://schemas.microsoft.com/office/powerpoint/2010/main" val="109589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ステークホルダ</a:t>
            </a:r>
            <a:r>
              <a:rPr kumimoji="1" lang="en-US" altLang="ja-JP" dirty="0"/>
              <a:t>…</a:t>
            </a:r>
            <a:r>
              <a:rPr kumimoji="1" lang="ja-JP" altLang="en-US" dirty="0"/>
              <a:t>企業・行政・</a:t>
            </a:r>
            <a:r>
              <a:rPr kumimoji="1" lang="en-US" altLang="ja-JP" dirty="0"/>
              <a:t>NPO</a:t>
            </a:r>
            <a:r>
              <a:rPr kumimoji="1" lang="ja-JP" altLang="en-US" dirty="0"/>
              <a:t>などの利害と行動に直接・間接的な利害関係を有する者を</a:t>
            </a:r>
            <a:r>
              <a:rPr kumimoji="1" lang="ja-JP" altLang="en-US" dirty="0" smtClean="0"/>
              <a:t>指す</a:t>
            </a:r>
            <a:endParaRPr kumimoji="1" lang="en-US" altLang="ja-JP" dirty="0" smtClean="0"/>
          </a:p>
          <a:p>
            <a:endParaRPr kumimoji="1" lang="en-US" altLang="ja-JP" dirty="0"/>
          </a:p>
          <a:p>
            <a:r>
              <a:rPr kumimoji="1" lang="ja-JP" altLang="en-US" dirty="0"/>
              <a:t>ボランティアエンジニア</a:t>
            </a:r>
            <a:r>
              <a:rPr kumimoji="1" lang="en-US" altLang="ja-JP" dirty="0"/>
              <a:t>…</a:t>
            </a:r>
            <a:r>
              <a:rPr kumimoji="1" lang="ja-JP" altLang="en-US" dirty="0"/>
              <a:t>技術的な貢献ではなく、不具合報告、ドキュメント作成、翻訳などに取り組む</a:t>
            </a:r>
            <a:r>
              <a:rPr kumimoji="1" lang="ja-JP" altLang="en-US" dirty="0" smtClean="0"/>
              <a:t>人々</a:t>
            </a:r>
            <a:endParaRPr kumimoji="1" lang="en-US" altLang="ja-JP" dirty="0" smtClean="0"/>
          </a:p>
          <a:p>
            <a:endParaRPr kumimoji="1" lang="en-US" altLang="ja-JP" dirty="0"/>
          </a:p>
          <a:p>
            <a:r>
              <a:rPr kumimoji="1" lang="en-US" altLang="ja-JP" dirty="0"/>
              <a:t>OOS</a:t>
            </a:r>
            <a:r>
              <a:rPr kumimoji="1" lang="ja-JP" altLang="en-US" dirty="0"/>
              <a:t>プロジェクト雇用フルタイムエンジニア</a:t>
            </a:r>
            <a:r>
              <a:rPr kumimoji="1" lang="en-US" altLang="ja-JP" dirty="0"/>
              <a:t>…</a:t>
            </a:r>
            <a:r>
              <a:rPr kumimoji="1" lang="ja-JP" altLang="en-US" dirty="0"/>
              <a:t>プロダクトの開発、プロジェクトの運営を行うことで財団やスポンサー企業から対価を得ているエンジニア</a:t>
            </a:r>
            <a:endParaRPr kumimoji="1" lang="en-US" altLang="ja-JP" dirty="0"/>
          </a:p>
          <a:p>
            <a:endParaRPr kumimoji="1" lang="en-US" altLang="ja-JP" dirty="0"/>
          </a:p>
          <a:p>
            <a:r>
              <a:rPr kumimoji="1" lang="en-US" altLang="ja-JP" dirty="0"/>
              <a:t>OSS</a:t>
            </a:r>
            <a:r>
              <a:rPr kumimoji="1" lang="ja-JP" altLang="en-US" dirty="0"/>
              <a:t>開発企業</a:t>
            </a:r>
            <a:r>
              <a:rPr kumimoji="1" lang="en-US" altLang="ja-JP" dirty="0"/>
              <a:t>…OSS</a:t>
            </a:r>
            <a:r>
              <a:rPr kumimoji="1" lang="ja-JP" altLang="en-US" dirty="0"/>
              <a:t>を利用したサービスを開発・供給する企業</a:t>
            </a:r>
            <a:endParaRPr kumimoji="1" lang="en-US" altLang="ja-JP" dirty="0"/>
          </a:p>
          <a:p>
            <a:endParaRPr kumimoji="1" lang="en-US" altLang="ja-JP" dirty="0"/>
          </a:p>
          <a:p>
            <a:r>
              <a:rPr kumimoji="1" lang="en-US" altLang="ja-JP" dirty="0"/>
              <a:t>OSS</a:t>
            </a:r>
            <a:r>
              <a:rPr kumimoji="1" lang="ja-JP" altLang="en-US" dirty="0"/>
              <a:t>利活用企業</a:t>
            </a:r>
            <a:r>
              <a:rPr kumimoji="1" lang="en-US" altLang="ja-JP" dirty="0"/>
              <a:t>…</a:t>
            </a:r>
            <a:r>
              <a:rPr kumimoji="1" lang="ja-JP" altLang="en-US" dirty="0"/>
              <a:t>自らがリリースするソフトウェアの一部として</a:t>
            </a:r>
            <a:r>
              <a:rPr kumimoji="1" lang="en-US" altLang="ja-JP" dirty="0"/>
              <a:t>OSS</a:t>
            </a:r>
            <a:r>
              <a:rPr kumimoji="1" lang="ja-JP" altLang="en-US" dirty="0"/>
              <a:t>の一部もしくは全体を流用・移植し、活用する企業</a:t>
            </a:r>
            <a:endParaRPr kumimoji="1" lang="en-US" altLang="ja-JP" dirty="0"/>
          </a:p>
          <a:p>
            <a:endParaRPr kumimoji="1" lang="en-US" altLang="ja-JP" dirty="0"/>
          </a:p>
          <a:p>
            <a:r>
              <a:rPr kumimoji="1" lang="en-US" altLang="ja-JP" dirty="0"/>
              <a:t>OSS</a:t>
            </a:r>
            <a:r>
              <a:rPr kumimoji="1" lang="ja-JP" altLang="en-US" dirty="0"/>
              <a:t>利用サポート企業</a:t>
            </a:r>
            <a:r>
              <a:rPr kumimoji="1" lang="en-US" altLang="ja-JP" dirty="0"/>
              <a:t>…</a:t>
            </a:r>
            <a:r>
              <a:rPr kumimoji="1" lang="ja-JP" altLang="en-US" dirty="0"/>
              <a:t>企業による</a:t>
            </a:r>
            <a:r>
              <a:rPr kumimoji="1" lang="en-US" altLang="ja-JP" dirty="0"/>
              <a:t>OSS</a:t>
            </a:r>
            <a:r>
              <a:rPr kumimoji="1" lang="ja-JP" altLang="en-US" dirty="0"/>
              <a:t>利活用をサポートする企業</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9</a:t>
            </a:fld>
            <a:endParaRPr kumimoji="1" lang="ja-JP" altLang="en-US"/>
          </a:p>
        </p:txBody>
      </p:sp>
    </p:spTree>
    <p:extLst>
      <p:ext uri="{BB962C8B-B14F-4D97-AF65-F5344CB8AC3E}">
        <p14:creationId xmlns:p14="http://schemas.microsoft.com/office/powerpoint/2010/main" val="2263168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OSS</a:t>
            </a:r>
            <a:r>
              <a:rPr kumimoji="1" lang="ja-JP" altLang="en-US" dirty="0"/>
              <a:t>開発に関する知識を有する専門家が常勤していない組織や個人での利用</a:t>
            </a:r>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10</a:t>
            </a:fld>
            <a:endParaRPr kumimoji="1" lang="ja-JP" altLang="en-US"/>
          </a:p>
        </p:txBody>
      </p:sp>
    </p:spTree>
    <p:extLst>
      <p:ext uri="{BB962C8B-B14F-4D97-AF65-F5344CB8AC3E}">
        <p14:creationId xmlns:p14="http://schemas.microsoft.com/office/powerpoint/2010/main" val="3560515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OSS</a:t>
            </a:r>
            <a:r>
              <a:rPr kumimoji="1" lang="ja-JP" altLang="en-US" sz="1200" dirty="0"/>
              <a:t>工学</a:t>
            </a:r>
            <a:r>
              <a:rPr kumimoji="1" lang="en-US" altLang="ja-JP" sz="1200" dirty="0"/>
              <a:t>…OSS</a:t>
            </a:r>
            <a:r>
              <a:rPr kumimoji="1" lang="ja-JP" altLang="en-US" sz="1200" dirty="0"/>
              <a:t>の利用を通じて得られる知見を開発へとフィードバックするサイクルとしているので、利用者も貢献者と捉える</a:t>
            </a:r>
            <a:endParaRPr kumimoji="1" lang="en-US" altLang="ja-JP"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11</a:t>
            </a:fld>
            <a:endParaRPr kumimoji="1" lang="ja-JP" altLang="en-US"/>
          </a:p>
        </p:txBody>
      </p:sp>
    </p:spTree>
    <p:extLst>
      <p:ext uri="{BB962C8B-B14F-4D97-AF65-F5344CB8AC3E}">
        <p14:creationId xmlns:p14="http://schemas.microsoft.com/office/powerpoint/2010/main" val="2146149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a:t>
            </a:r>
            <a:r>
              <a:rPr kumimoji="1" lang="en-US" altLang="ja-JP" dirty="0" smtClean="0"/>
              <a:t>OSS</a:t>
            </a:r>
            <a:r>
              <a:rPr kumimoji="1" lang="ja-JP" altLang="en-US" dirty="0"/>
              <a:t>工学の研究事例</a:t>
            </a:r>
            <a:endParaRPr kumimoji="1" lang="en-US" altLang="ja-JP" dirty="0"/>
          </a:p>
          <a:p>
            <a:endParaRPr kumimoji="1" lang="en-US" altLang="ja-JP" dirty="0"/>
          </a:p>
          <a:p>
            <a:r>
              <a:rPr kumimoji="1" lang="ja-JP" altLang="en-US" dirty="0"/>
              <a:t>基本的に誰でも、これらのシステムに記録される情報にアクセスすることができる。</a:t>
            </a:r>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12</a:t>
            </a:fld>
            <a:endParaRPr kumimoji="1" lang="ja-JP" altLang="en-US"/>
          </a:p>
        </p:txBody>
      </p:sp>
    </p:spTree>
    <p:extLst>
      <p:ext uri="{BB962C8B-B14F-4D97-AF65-F5344CB8AC3E}">
        <p14:creationId xmlns:p14="http://schemas.microsoft.com/office/powerpoint/2010/main" val="145009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2752A4A-B3D1-4AD9-B4C8-940C5CB1EF26}" type="slidenum">
              <a:rPr kumimoji="1" lang="ja-JP" altLang="en-US" smtClean="0"/>
              <a:t>13</a:t>
            </a:fld>
            <a:endParaRPr kumimoji="1" lang="ja-JP" altLang="en-US"/>
          </a:p>
        </p:txBody>
      </p:sp>
    </p:spTree>
    <p:extLst>
      <p:ext uri="{BB962C8B-B14F-4D97-AF65-F5344CB8AC3E}">
        <p14:creationId xmlns:p14="http://schemas.microsoft.com/office/powerpoint/2010/main" val="3470096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不具合情報を整理する研究が盛んに行われてきた</a:t>
            </a:r>
            <a:endParaRPr kumimoji="1" lang="en-US" altLang="ja-JP" dirty="0"/>
          </a:p>
          <a:p>
            <a:r>
              <a:rPr kumimoji="1" lang="en-US" altLang="ja-JP" dirty="0"/>
              <a:t>Ex)</a:t>
            </a:r>
            <a:r>
              <a:rPr kumimoji="1" lang="ja-JP" altLang="en-US" dirty="0"/>
              <a:t>モジュールや文章をマイニングし、重複した不具合を発見する技術</a:t>
            </a:r>
            <a:endParaRPr kumimoji="1" lang="en-US" altLang="ja-JP" dirty="0"/>
          </a:p>
          <a:p>
            <a:r>
              <a:rPr kumimoji="1" lang="ja-JP" altLang="en-US" dirty="0"/>
              <a:t>　　不具合報告の要約文を作成する技術　</a:t>
            </a:r>
            <a:r>
              <a:rPr kumimoji="1" lang="en-US" altLang="ja-JP" dirty="0"/>
              <a:t>etc.</a:t>
            </a:r>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14</a:t>
            </a:fld>
            <a:endParaRPr kumimoji="1" lang="ja-JP" altLang="en-US"/>
          </a:p>
        </p:txBody>
      </p:sp>
    </p:spTree>
    <p:extLst>
      <p:ext uri="{BB962C8B-B14F-4D97-AF65-F5344CB8AC3E}">
        <p14:creationId xmlns:p14="http://schemas.microsoft.com/office/powerpoint/2010/main" val="2562676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a:t>
            </a:r>
            <a:r>
              <a:rPr lang="en-US" altLang="ja-JP" dirty="0" smtClean="0"/>
              <a:t>OSS</a:t>
            </a:r>
            <a:r>
              <a:rPr lang="ja-JP" altLang="en-US" dirty="0" smtClean="0"/>
              <a:t>工学の研究事例その２</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OSS</a:t>
            </a:r>
            <a:r>
              <a:rPr lang="ja-JP" altLang="en-US" dirty="0"/>
              <a:t>プロジェクトにおける開発者の貢献量はパレートの法則にしたがって</a:t>
            </a:r>
            <a:r>
              <a:rPr lang="ja-JP" altLang="en-US" dirty="0" smtClean="0"/>
              <a:t>います</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したがって</a:t>
            </a:r>
            <a:r>
              <a:rPr lang="ja-JP" altLang="en-US" dirty="0"/>
              <a:t>、</a:t>
            </a:r>
            <a:r>
              <a:rPr lang="en-US" altLang="ja-JP" dirty="0"/>
              <a:t>OSS</a:t>
            </a:r>
            <a:r>
              <a:rPr lang="ja-JP" altLang="en-US" dirty="0"/>
              <a:t>を継続的に開発・保守したいならコア開発者の育成が必要不可欠</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開発者の貢献を計測することで将来的にプロジェクトを支える</a:t>
            </a:r>
            <a:r>
              <a:rPr kumimoji="1" lang="ja-JP" altLang="en-US" dirty="0" smtClean="0"/>
              <a:t>か推測する</a:t>
            </a:r>
            <a:endParaRPr lang="en-US" altLang="ja-JP" dirty="0"/>
          </a:p>
          <a:p>
            <a:endParaRPr kumimoji="1" lang="en-US" altLang="ja-JP" dirty="0"/>
          </a:p>
          <a:p>
            <a:r>
              <a:rPr kumimoji="1" lang="ja-JP" altLang="en-US" dirty="0"/>
              <a:t>コア開発者</a:t>
            </a:r>
            <a:r>
              <a:rPr kumimoji="1" lang="en-US" altLang="ja-JP" dirty="0"/>
              <a:t>…</a:t>
            </a:r>
            <a:r>
              <a:rPr kumimoji="1" lang="ja-JP" altLang="en-US" dirty="0"/>
              <a:t>リリースされるマスターリポジトリへのアクセス権限が与えられる開発者や、開発者とエンドユーザとの仲介や調整をするコーディネータのこと</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15</a:t>
            </a:fld>
            <a:endParaRPr kumimoji="1" lang="ja-JP" altLang="en-US"/>
          </a:p>
        </p:txBody>
      </p:sp>
    </p:spTree>
    <p:extLst>
      <p:ext uri="{BB962C8B-B14F-4D97-AF65-F5344CB8AC3E}">
        <p14:creationId xmlns:p14="http://schemas.microsoft.com/office/powerpoint/2010/main" val="2617174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膨大な</a:t>
            </a:r>
            <a:r>
              <a:rPr lang="en-US" altLang="ja-JP" sz="1200" dirty="0" smtClean="0"/>
              <a:t>OSS</a:t>
            </a:r>
            <a:r>
              <a:rPr lang="ja-JP" altLang="en-US" sz="1200" dirty="0" smtClean="0"/>
              <a:t>開発記録を利用して</a:t>
            </a:r>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16</a:t>
            </a:fld>
            <a:endParaRPr kumimoji="1" lang="ja-JP" altLang="en-US"/>
          </a:p>
        </p:txBody>
      </p:sp>
    </p:spTree>
    <p:extLst>
      <p:ext uri="{BB962C8B-B14F-4D97-AF65-F5344CB8AC3E}">
        <p14:creationId xmlns:p14="http://schemas.microsoft.com/office/powerpoint/2010/main" val="3227278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2752A4A-B3D1-4AD9-B4C8-940C5CB1EF26}" type="slidenum">
              <a:rPr kumimoji="1" lang="ja-JP" altLang="en-US" smtClean="0"/>
              <a:t>17</a:t>
            </a:fld>
            <a:endParaRPr kumimoji="1" lang="ja-JP" altLang="en-US"/>
          </a:p>
        </p:txBody>
      </p:sp>
    </p:spTree>
    <p:extLst>
      <p:ext uri="{BB962C8B-B14F-4D97-AF65-F5344CB8AC3E}">
        <p14:creationId xmlns:p14="http://schemas.microsoft.com/office/powerpoint/2010/main" val="1178565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57952A-3503-473C-950B-A521B40EBD3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D7C870E-86FD-4E84-AAD2-80E862A035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0D02745-8420-4DB4-818D-42BAA0C6AED6}"/>
              </a:ext>
            </a:extLst>
          </p:cNvPr>
          <p:cNvSpPr>
            <a:spLocks noGrp="1"/>
          </p:cNvSpPr>
          <p:nvPr>
            <p:ph type="dt" sz="half" idx="10"/>
          </p:nvPr>
        </p:nvSpPr>
        <p:spPr/>
        <p:txBody>
          <a:bodyPr/>
          <a:lstStyle/>
          <a:p>
            <a:fld id="{6F604096-624B-4E8E-8B4F-2D9DD36003A2}"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5ED1B093-42E2-497F-AB89-874C544576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3C555F-BEA6-444C-B520-49A1E949085B}"/>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3747020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8AC35E-6084-4633-8B5A-3CD265E980C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F4B95F0-204A-4F98-9EA5-9D32825B0EF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648CB76-4CC1-4AA7-B92E-D48F5A3E9560}"/>
              </a:ext>
            </a:extLst>
          </p:cNvPr>
          <p:cNvSpPr>
            <a:spLocks noGrp="1"/>
          </p:cNvSpPr>
          <p:nvPr>
            <p:ph type="dt" sz="half" idx="10"/>
          </p:nvPr>
        </p:nvSpPr>
        <p:spPr/>
        <p:txBody>
          <a:bodyPr/>
          <a:lstStyle/>
          <a:p>
            <a:fld id="{EC863347-D878-44EF-A58C-1465EE7F55FB}"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E4B19CBC-B1FE-4D9F-A4CC-5EE2C1AB8CB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F1F5706-3303-4142-93B8-E382D5BECC27}"/>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2880303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72D1ED-2D18-4FF1-8C33-D1976F7B284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FD59668-9D8E-4947-8C66-51910B9C77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DEB6C17-A390-416E-A460-49D66E35C75B}"/>
              </a:ext>
            </a:extLst>
          </p:cNvPr>
          <p:cNvSpPr>
            <a:spLocks noGrp="1"/>
          </p:cNvSpPr>
          <p:nvPr>
            <p:ph type="dt" sz="half" idx="10"/>
          </p:nvPr>
        </p:nvSpPr>
        <p:spPr/>
        <p:txBody>
          <a:bodyPr/>
          <a:lstStyle/>
          <a:p>
            <a:fld id="{BF30D9F5-C526-4002-9738-46EE247CBA8A}"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CD9467BE-C2C6-4102-BC11-F8F28F31CED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5E7B731-7C00-48EE-9675-3DFDB4F018DA}"/>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3740126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888FD6-986D-42CB-9CED-544B2BBF5F6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9C3C61A-091D-4061-8D8E-8E4C339D9E4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3C18520-9EF7-413B-A029-C377D921E0D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2525F87-3BDD-4388-A444-2E1F6A0146F4}"/>
              </a:ext>
            </a:extLst>
          </p:cNvPr>
          <p:cNvSpPr>
            <a:spLocks noGrp="1"/>
          </p:cNvSpPr>
          <p:nvPr>
            <p:ph type="dt" sz="half" idx="10"/>
          </p:nvPr>
        </p:nvSpPr>
        <p:spPr/>
        <p:txBody>
          <a:bodyPr/>
          <a:lstStyle/>
          <a:p>
            <a:fld id="{E73247F4-0FEB-49AE-9C33-CC9502149951}" type="datetime1">
              <a:rPr kumimoji="1" lang="ja-JP" altLang="en-US" smtClean="0"/>
              <a:t>2018/10/12</a:t>
            </a:fld>
            <a:endParaRPr kumimoji="1" lang="ja-JP" altLang="en-US"/>
          </a:p>
        </p:txBody>
      </p:sp>
      <p:sp>
        <p:nvSpPr>
          <p:cNvPr id="6" name="フッター プレースホルダー 5">
            <a:extLst>
              <a:ext uri="{FF2B5EF4-FFF2-40B4-BE49-F238E27FC236}">
                <a16:creationId xmlns:a16="http://schemas.microsoft.com/office/drawing/2014/main" id="{47A81CE8-7FCB-4084-A5BF-228C370229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3582483-13B1-4582-A113-31BA7F4703A4}"/>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3807017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5A414A-BE1A-4798-9F64-6CD5490A9E2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B141B6C-9A1A-407E-BA1F-E1F0BDBF73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EB7266C-8BD8-432C-A06D-01540B58ABF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C3B3ECD-7F01-4900-99FE-AB04B60D7A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462CD09-5C1D-4C1A-A18F-431F465A11D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7226781-14FE-4A19-9AD8-5CC61406774B}"/>
              </a:ext>
            </a:extLst>
          </p:cNvPr>
          <p:cNvSpPr>
            <a:spLocks noGrp="1"/>
          </p:cNvSpPr>
          <p:nvPr>
            <p:ph type="dt" sz="half" idx="10"/>
          </p:nvPr>
        </p:nvSpPr>
        <p:spPr/>
        <p:txBody>
          <a:bodyPr/>
          <a:lstStyle/>
          <a:p>
            <a:fld id="{8AECF561-C0DD-4B51-9F1A-3A9586241696}" type="datetime1">
              <a:rPr kumimoji="1" lang="ja-JP" altLang="en-US" smtClean="0"/>
              <a:t>2018/10/12</a:t>
            </a:fld>
            <a:endParaRPr kumimoji="1" lang="ja-JP" altLang="en-US"/>
          </a:p>
        </p:txBody>
      </p:sp>
      <p:sp>
        <p:nvSpPr>
          <p:cNvPr id="8" name="フッター プレースホルダー 7">
            <a:extLst>
              <a:ext uri="{FF2B5EF4-FFF2-40B4-BE49-F238E27FC236}">
                <a16:creationId xmlns:a16="http://schemas.microsoft.com/office/drawing/2014/main" id="{F6C4BDF2-2E4C-4A1B-A9A6-6089BC268A1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69771F4-96CF-4D29-8375-851526C37420}"/>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2732340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4CD233-E78D-405C-8175-4F2DE4F8552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D44168E-DCC1-4D09-8C29-C5F3F321F130}"/>
              </a:ext>
            </a:extLst>
          </p:cNvPr>
          <p:cNvSpPr>
            <a:spLocks noGrp="1"/>
          </p:cNvSpPr>
          <p:nvPr>
            <p:ph type="dt" sz="half" idx="10"/>
          </p:nvPr>
        </p:nvSpPr>
        <p:spPr/>
        <p:txBody>
          <a:bodyPr/>
          <a:lstStyle/>
          <a:p>
            <a:fld id="{42A205CE-A896-4F4C-8273-38F285B399BA}" type="datetime1">
              <a:rPr kumimoji="1" lang="ja-JP" altLang="en-US" smtClean="0"/>
              <a:t>2018/10/12</a:t>
            </a:fld>
            <a:endParaRPr kumimoji="1" lang="ja-JP" altLang="en-US"/>
          </a:p>
        </p:txBody>
      </p:sp>
      <p:sp>
        <p:nvSpPr>
          <p:cNvPr id="4" name="フッター プレースホルダー 3">
            <a:extLst>
              <a:ext uri="{FF2B5EF4-FFF2-40B4-BE49-F238E27FC236}">
                <a16:creationId xmlns:a16="http://schemas.microsoft.com/office/drawing/2014/main" id="{4EA3A36C-32C5-4914-895E-FBC72102E4F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D2EED44-D8FA-4B59-8664-2A89BDDA4005}"/>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413555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2FCB987-489B-450C-AE08-2876404CD149}"/>
              </a:ext>
            </a:extLst>
          </p:cNvPr>
          <p:cNvSpPr>
            <a:spLocks noGrp="1"/>
          </p:cNvSpPr>
          <p:nvPr>
            <p:ph type="dt" sz="half" idx="10"/>
          </p:nvPr>
        </p:nvSpPr>
        <p:spPr/>
        <p:txBody>
          <a:bodyPr/>
          <a:lstStyle/>
          <a:p>
            <a:fld id="{993C6F80-C3C6-42A5-B657-A78D21B9C4C5}" type="datetime1">
              <a:rPr kumimoji="1" lang="ja-JP" altLang="en-US" smtClean="0"/>
              <a:t>2018/10/12</a:t>
            </a:fld>
            <a:endParaRPr kumimoji="1" lang="ja-JP" altLang="en-US"/>
          </a:p>
        </p:txBody>
      </p:sp>
      <p:sp>
        <p:nvSpPr>
          <p:cNvPr id="3" name="フッター プレースホルダー 2">
            <a:extLst>
              <a:ext uri="{FF2B5EF4-FFF2-40B4-BE49-F238E27FC236}">
                <a16:creationId xmlns:a16="http://schemas.microsoft.com/office/drawing/2014/main" id="{85F5AF3A-4485-43A8-911C-F86B33900D7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1D1E0BC-2031-437C-8B91-52F47459A35F}"/>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416160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5D0D9-DD9C-47C6-9E19-344863071AB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8BFE2EC-403B-49E6-B51F-8CA9570B0E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CF8085B-BFE3-4E9E-9719-15CF9D45E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D38BD78-258A-4428-B020-1213FD4FA706}"/>
              </a:ext>
            </a:extLst>
          </p:cNvPr>
          <p:cNvSpPr>
            <a:spLocks noGrp="1"/>
          </p:cNvSpPr>
          <p:nvPr>
            <p:ph type="dt" sz="half" idx="10"/>
          </p:nvPr>
        </p:nvSpPr>
        <p:spPr/>
        <p:txBody>
          <a:bodyPr/>
          <a:lstStyle/>
          <a:p>
            <a:fld id="{588BB7EF-7098-4896-B579-70844D1B2F9D}" type="datetime1">
              <a:rPr kumimoji="1" lang="ja-JP" altLang="en-US" smtClean="0"/>
              <a:t>2018/10/12</a:t>
            </a:fld>
            <a:endParaRPr kumimoji="1" lang="ja-JP" altLang="en-US"/>
          </a:p>
        </p:txBody>
      </p:sp>
      <p:sp>
        <p:nvSpPr>
          <p:cNvPr id="6" name="フッター プレースホルダー 5">
            <a:extLst>
              <a:ext uri="{FF2B5EF4-FFF2-40B4-BE49-F238E27FC236}">
                <a16:creationId xmlns:a16="http://schemas.microsoft.com/office/drawing/2014/main" id="{521E036A-A50A-430B-BBF2-CE825722305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6C9545A-E9F7-4BB2-ACA4-CA8E88536398}"/>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1663585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51A333-B7EF-41BB-8B70-D6827C165A4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DBFFF7EC-AE10-4BE6-8BA2-05040766D8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4E2E95F-9DDB-4C4D-B102-11369BE65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C892545-CEAD-4E05-90ED-988881A42C00}"/>
              </a:ext>
            </a:extLst>
          </p:cNvPr>
          <p:cNvSpPr>
            <a:spLocks noGrp="1"/>
          </p:cNvSpPr>
          <p:nvPr>
            <p:ph type="dt" sz="half" idx="10"/>
          </p:nvPr>
        </p:nvSpPr>
        <p:spPr/>
        <p:txBody>
          <a:bodyPr/>
          <a:lstStyle/>
          <a:p>
            <a:fld id="{AFDC94C4-8678-4B74-BBFF-F1E9B590975F}" type="datetime1">
              <a:rPr kumimoji="1" lang="ja-JP" altLang="en-US" smtClean="0"/>
              <a:t>2018/10/12</a:t>
            </a:fld>
            <a:endParaRPr kumimoji="1" lang="ja-JP" altLang="en-US"/>
          </a:p>
        </p:txBody>
      </p:sp>
      <p:sp>
        <p:nvSpPr>
          <p:cNvPr id="6" name="フッター プレースホルダー 5">
            <a:extLst>
              <a:ext uri="{FF2B5EF4-FFF2-40B4-BE49-F238E27FC236}">
                <a16:creationId xmlns:a16="http://schemas.microsoft.com/office/drawing/2014/main" id="{0A2BA149-A48E-4A5D-82DC-C62C42BCC07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1832F87-8292-4607-8304-7CD64F2EC8FC}"/>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3848692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57BD00-0602-4E9B-8AAF-520463DB643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73D9751-F555-4E7D-98AA-1365A235A12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948F970-535D-491D-A18E-52582C3D5628}"/>
              </a:ext>
            </a:extLst>
          </p:cNvPr>
          <p:cNvSpPr>
            <a:spLocks noGrp="1"/>
          </p:cNvSpPr>
          <p:nvPr>
            <p:ph type="dt" sz="half" idx="10"/>
          </p:nvPr>
        </p:nvSpPr>
        <p:spPr/>
        <p:txBody>
          <a:bodyPr/>
          <a:lstStyle/>
          <a:p>
            <a:fld id="{0900393E-4DF2-4074-A21D-9E4D265CB6B0}"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92148DE3-ABAC-4FD3-8DC0-EA1C15ECAD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802B6BF-A9E6-44E2-90C2-8D386AA3CA81}"/>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1760744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977DD27-CE48-4AE7-9FC0-9C8E3147E80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C76A2B1-DBD7-421F-9E37-8AE16E1D5F3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1F1D4E-9044-4264-AAE5-D55891F6E411}"/>
              </a:ext>
            </a:extLst>
          </p:cNvPr>
          <p:cNvSpPr>
            <a:spLocks noGrp="1"/>
          </p:cNvSpPr>
          <p:nvPr>
            <p:ph type="dt" sz="half" idx="10"/>
          </p:nvPr>
        </p:nvSpPr>
        <p:spPr/>
        <p:txBody>
          <a:bodyPr/>
          <a:lstStyle/>
          <a:p>
            <a:fld id="{DED62759-58B1-42FF-99C8-A72E3945F096}"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B1DA0323-8814-405F-8EE4-7F6CC5171E8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0B907F1-65A8-4014-A1C8-07E9CA5C164E}"/>
              </a:ext>
            </a:extLst>
          </p:cNvPr>
          <p:cNvSpPr>
            <a:spLocks noGrp="1"/>
          </p:cNvSpPr>
          <p:nvPr>
            <p:ph type="sldNum" sz="quarter" idx="12"/>
          </p:nvPr>
        </p:nvSpPr>
        <p:spPr/>
        <p:txBody>
          <a:body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1255659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CA17328-131C-4D41-B73B-4BBB0164DC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FA8754B-7EF8-498B-8CA3-E277B282D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D97FE9F-04EF-4D5E-A92D-FD570FF4C9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8379C-88E4-48D3-AB41-9388DF3BA088}" type="datetime1">
              <a:rPr kumimoji="1" lang="ja-JP" altLang="en-US" smtClean="0"/>
              <a:t>2018/10/12</a:t>
            </a:fld>
            <a:endParaRPr kumimoji="1" lang="ja-JP" altLang="en-US"/>
          </a:p>
        </p:txBody>
      </p:sp>
      <p:sp>
        <p:nvSpPr>
          <p:cNvPr id="5" name="フッター プレースホルダー 4">
            <a:extLst>
              <a:ext uri="{FF2B5EF4-FFF2-40B4-BE49-F238E27FC236}">
                <a16:creationId xmlns:a16="http://schemas.microsoft.com/office/drawing/2014/main" id="{7A8F3629-4614-4CD1-91E1-8DFCE8EAE7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B72C05E-7444-4825-9573-D0D1FAE55B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C7F43-7F6F-42E1-9A87-621A09B4FE16}" type="slidenum">
              <a:rPr kumimoji="1" lang="ja-JP" altLang="en-US" smtClean="0"/>
              <a:t>‹#›</a:t>
            </a:fld>
            <a:endParaRPr kumimoji="1" lang="ja-JP" altLang="en-US"/>
          </a:p>
        </p:txBody>
      </p:sp>
    </p:spTree>
    <p:extLst>
      <p:ext uri="{BB962C8B-B14F-4D97-AF65-F5344CB8AC3E}">
        <p14:creationId xmlns:p14="http://schemas.microsoft.com/office/powerpoint/2010/main" val="1704816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EA1B35-A0E6-4947-821B-E3DF8E0C8891}"/>
              </a:ext>
            </a:extLst>
          </p:cNvPr>
          <p:cNvSpPr>
            <a:spLocks noGrp="1"/>
          </p:cNvSpPr>
          <p:nvPr>
            <p:ph type="ctrTitle"/>
          </p:nvPr>
        </p:nvSpPr>
        <p:spPr/>
        <p:txBody>
          <a:bodyPr>
            <a:normAutofit/>
          </a:bodyPr>
          <a:lstStyle/>
          <a:p>
            <a:pPr algn="l"/>
            <a:r>
              <a:rPr kumimoji="1" lang="en-US" altLang="ja-JP" sz="2400" dirty="0"/>
              <a:t>  『</a:t>
            </a:r>
            <a:r>
              <a:rPr kumimoji="1" lang="ja-JP" altLang="en-US" sz="2400" dirty="0"/>
              <a:t>オープンソースソフトウェア工学</a:t>
            </a:r>
            <a:r>
              <a:rPr kumimoji="1" lang="en-US" altLang="ja-JP" sz="2400" dirty="0"/>
              <a:t>』</a:t>
            </a:r>
            <a:r>
              <a:rPr kumimoji="1" lang="ja-JP" altLang="en-US" sz="2400" dirty="0"/>
              <a:t>シリーズ</a:t>
            </a:r>
            <a:r>
              <a:rPr kumimoji="1" lang="en-US" altLang="ja-JP" sz="4400" dirty="0"/>
              <a:t/>
            </a:r>
            <a:br>
              <a:rPr kumimoji="1" lang="en-US" altLang="ja-JP" sz="4400" dirty="0"/>
            </a:br>
            <a:r>
              <a:rPr kumimoji="1" lang="en-US" altLang="ja-JP" sz="4400" dirty="0"/>
              <a:t>  </a:t>
            </a:r>
            <a:r>
              <a:rPr kumimoji="1" lang="ja-JP" altLang="en-US" sz="4400" dirty="0"/>
              <a:t>オープンソースソフトウェア工学</a:t>
            </a:r>
          </a:p>
        </p:txBody>
      </p:sp>
      <p:sp>
        <p:nvSpPr>
          <p:cNvPr id="3" name="字幕 2">
            <a:extLst>
              <a:ext uri="{FF2B5EF4-FFF2-40B4-BE49-F238E27FC236}">
                <a16:creationId xmlns:a16="http://schemas.microsoft.com/office/drawing/2014/main" id="{F0CC1138-FA79-434D-AD63-3141DB6A7DB4}"/>
              </a:ext>
            </a:extLst>
          </p:cNvPr>
          <p:cNvSpPr>
            <a:spLocks noGrp="1"/>
          </p:cNvSpPr>
          <p:nvPr>
            <p:ph type="subTitle" idx="1"/>
          </p:nvPr>
        </p:nvSpPr>
        <p:spPr/>
        <p:txBody>
          <a:bodyPr/>
          <a:lstStyle/>
          <a:p>
            <a:pPr algn="l"/>
            <a:r>
              <a:rPr kumimoji="1" lang="ja-JP" altLang="en-US" dirty="0"/>
              <a:t>　伊原 彰紀　大平 雅雄</a:t>
            </a:r>
            <a:endParaRPr kumimoji="1" lang="en-US" altLang="ja-JP" dirty="0"/>
          </a:p>
          <a:p>
            <a:pPr algn="l"/>
            <a:endParaRPr lang="en-US" altLang="ja-JP" dirty="0"/>
          </a:p>
          <a:p>
            <a:pPr algn="l"/>
            <a:r>
              <a:rPr kumimoji="1" lang="en-US" altLang="ja-JP" dirty="0"/>
              <a:t>60216064 </a:t>
            </a:r>
            <a:r>
              <a:rPr kumimoji="1" lang="ja-JP" altLang="en-US" dirty="0"/>
              <a:t>加藤 寛瑛</a:t>
            </a:r>
          </a:p>
        </p:txBody>
      </p:sp>
      <p:sp>
        <p:nvSpPr>
          <p:cNvPr id="4" name="スライド番号プレースホルダー 3">
            <a:extLst>
              <a:ext uri="{FF2B5EF4-FFF2-40B4-BE49-F238E27FC236}">
                <a16:creationId xmlns:a16="http://schemas.microsoft.com/office/drawing/2014/main" id="{2D7F8D6B-EE0D-456C-B21E-53806BCF6E8F}"/>
              </a:ext>
            </a:extLst>
          </p:cNvPr>
          <p:cNvSpPr>
            <a:spLocks noGrp="1"/>
          </p:cNvSpPr>
          <p:nvPr>
            <p:ph type="sldNum" sz="quarter" idx="12"/>
          </p:nvPr>
        </p:nvSpPr>
        <p:spPr/>
        <p:txBody>
          <a:bodyPr/>
          <a:lstStyle/>
          <a:p>
            <a:fld id="{B38C7F43-7F6F-42E1-9A87-621A09B4FE16}" type="slidenum">
              <a:rPr kumimoji="1" lang="ja-JP" altLang="en-US" smtClean="0"/>
              <a:t>1</a:t>
            </a:fld>
            <a:endParaRPr kumimoji="1" lang="ja-JP" altLang="en-US"/>
          </a:p>
        </p:txBody>
      </p:sp>
    </p:spTree>
    <p:extLst>
      <p:ext uri="{BB962C8B-B14F-4D97-AF65-F5344CB8AC3E}">
        <p14:creationId xmlns:p14="http://schemas.microsoft.com/office/powerpoint/2010/main" val="2110816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4DF920-A0E6-4B79-AEC6-BBE45140B62E}"/>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39B21361-60B7-4EC4-9BC1-1C13D685EBAA}"/>
              </a:ext>
            </a:extLst>
          </p:cNvPr>
          <p:cNvSpPr>
            <a:spLocks noGrp="1"/>
          </p:cNvSpPr>
          <p:nvPr>
            <p:ph idx="1"/>
          </p:nvPr>
        </p:nvSpPr>
        <p:spPr/>
        <p:txBody>
          <a:bodyPr/>
          <a:lstStyle/>
          <a:p>
            <a:r>
              <a:rPr kumimoji="1" lang="en-US" altLang="ja-JP" dirty="0"/>
              <a:t>OSS</a:t>
            </a:r>
            <a:r>
              <a:rPr kumimoji="1" lang="ja-JP" altLang="en-US" dirty="0"/>
              <a:t>工学と</a:t>
            </a:r>
            <a:r>
              <a:rPr kumimoji="1" lang="ja-JP" altLang="en-US" dirty="0" smtClean="0"/>
              <a:t>は</a:t>
            </a:r>
            <a:endParaRPr kumimoji="1" lang="en-US" altLang="ja-JP" dirty="0"/>
          </a:p>
          <a:p>
            <a:r>
              <a:rPr lang="en-US" altLang="ja-JP" dirty="0"/>
              <a:t>OSS</a:t>
            </a:r>
            <a:r>
              <a:rPr lang="ja-JP" altLang="en-US" dirty="0"/>
              <a:t>の開発</a:t>
            </a:r>
            <a:r>
              <a:rPr lang="ja-JP" altLang="en-US" dirty="0" smtClean="0"/>
              <a:t>形態</a:t>
            </a:r>
            <a:endParaRPr lang="en-US" altLang="ja-JP" dirty="0"/>
          </a:p>
          <a:p>
            <a:r>
              <a:rPr lang="ja-JP" altLang="en-US" dirty="0"/>
              <a:t>ソフトウェア工学と</a:t>
            </a:r>
            <a:r>
              <a:rPr lang="en-US" altLang="ja-JP" dirty="0"/>
              <a:t>OSS</a:t>
            </a:r>
            <a:r>
              <a:rPr lang="ja-JP" altLang="en-US" dirty="0"/>
              <a:t>工学の</a:t>
            </a:r>
            <a:r>
              <a:rPr lang="ja-JP" altLang="en-US" dirty="0" smtClean="0"/>
              <a:t>違い</a:t>
            </a:r>
            <a:endParaRPr lang="en-US" altLang="ja-JP" dirty="0"/>
          </a:p>
          <a:p>
            <a:r>
              <a:rPr lang="en-US" altLang="ja-JP" dirty="0"/>
              <a:t>OSS</a:t>
            </a:r>
            <a:r>
              <a:rPr lang="ja-JP" altLang="en-US" dirty="0"/>
              <a:t>工学の研究</a:t>
            </a:r>
            <a:r>
              <a:rPr lang="ja-JP" altLang="en-US" dirty="0" smtClean="0"/>
              <a:t>事例</a:t>
            </a:r>
            <a:endParaRPr lang="en-US" altLang="ja-JP" dirty="0"/>
          </a:p>
          <a:p>
            <a:r>
              <a:rPr lang="en-US" altLang="ja-JP" dirty="0"/>
              <a:t>OSS</a:t>
            </a:r>
            <a:r>
              <a:rPr lang="ja-JP" altLang="en-US" dirty="0"/>
              <a:t>工学分野の</a:t>
            </a:r>
            <a:r>
              <a:rPr lang="ja-JP" altLang="en-US" dirty="0" smtClean="0"/>
              <a:t>展望</a:t>
            </a:r>
            <a:endParaRPr lang="en-US" altLang="ja-JP" dirty="0"/>
          </a:p>
          <a:p>
            <a:r>
              <a:rPr lang="ja-JP" altLang="en-US" dirty="0"/>
              <a:t>まとめ</a:t>
            </a:r>
            <a:endParaRPr lang="en-US" altLang="ja-JP" dirty="0"/>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B63A29F-C3DD-4FAE-8A87-E4AF70956DCA}"/>
              </a:ext>
            </a:extLst>
          </p:cNvPr>
          <p:cNvSpPr>
            <a:spLocks noGrp="1"/>
          </p:cNvSpPr>
          <p:nvPr>
            <p:ph type="sldNum" sz="quarter" idx="12"/>
          </p:nvPr>
        </p:nvSpPr>
        <p:spPr/>
        <p:txBody>
          <a:bodyPr/>
          <a:lstStyle/>
          <a:p>
            <a:fld id="{B38C7F43-7F6F-42E1-9A87-621A09B4FE16}" type="slidenum">
              <a:rPr kumimoji="1" lang="ja-JP" altLang="en-US" smtClean="0"/>
              <a:t>2</a:t>
            </a:fld>
            <a:endParaRPr kumimoji="1" lang="ja-JP" altLang="en-US"/>
          </a:p>
        </p:txBody>
      </p:sp>
    </p:spTree>
    <p:extLst>
      <p:ext uri="{BB962C8B-B14F-4D97-AF65-F5344CB8AC3E}">
        <p14:creationId xmlns:p14="http://schemas.microsoft.com/office/powerpoint/2010/main" val="3603131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82D4C-9111-46C9-AA69-BC218702A9C7}"/>
              </a:ext>
            </a:extLst>
          </p:cNvPr>
          <p:cNvSpPr>
            <a:spLocks noGrp="1"/>
          </p:cNvSpPr>
          <p:nvPr>
            <p:ph type="title"/>
          </p:nvPr>
        </p:nvSpPr>
        <p:spPr/>
        <p:txBody>
          <a:bodyPr>
            <a:normAutofit/>
          </a:bodyPr>
          <a:lstStyle/>
          <a:p>
            <a:r>
              <a:rPr lang="ja-JP" altLang="en-US" sz="3600" dirty="0"/>
              <a:t>オープンソースソフトウェア工学</a:t>
            </a:r>
            <a:r>
              <a:rPr kumimoji="1" lang="ja-JP" altLang="en-US" sz="3600" dirty="0"/>
              <a:t>とは</a:t>
            </a:r>
            <a:r>
              <a:rPr lang="ja-JP" altLang="en-US" sz="3600" dirty="0"/>
              <a:t>？</a:t>
            </a:r>
            <a:endParaRPr kumimoji="1" lang="ja-JP" altLang="en-US" sz="3600" dirty="0"/>
          </a:p>
        </p:txBody>
      </p:sp>
      <p:sp>
        <p:nvSpPr>
          <p:cNvPr id="3" name="コンテンツ プレースホルダー 2">
            <a:extLst>
              <a:ext uri="{FF2B5EF4-FFF2-40B4-BE49-F238E27FC236}">
                <a16:creationId xmlns:a16="http://schemas.microsoft.com/office/drawing/2014/main" id="{CB01D68E-4F60-4A4C-8E9D-A7F0C68BB098}"/>
              </a:ext>
            </a:extLst>
          </p:cNvPr>
          <p:cNvSpPr>
            <a:spLocks noGrp="1"/>
          </p:cNvSpPr>
          <p:nvPr>
            <p:ph idx="1"/>
          </p:nvPr>
        </p:nvSpPr>
        <p:spPr>
          <a:xfrm>
            <a:off x="838200" y="1281595"/>
            <a:ext cx="10515600" cy="4860788"/>
          </a:xfrm>
        </p:spPr>
        <p:txBody>
          <a:bodyPr/>
          <a:lstStyle/>
          <a:p>
            <a:pPr marL="0" indent="0">
              <a:buNone/>
            </a:pPr>
            <a:endParaRPr lang="en-US" altLang="ja-JP" sz="3200" dirty="0"/>
          </a:p>
          <a:p>
            <a:pPr marL="0" indent="0">
              <a:buNone/>
            </a:pPr>
            <a:endParaRPr lang="en-US" altLang="ja-JP" sz="3200" dirty="0"/>
          </a:p>
          <a:p>
            <a:pPr marL="0" indent="0">
              <a:buNone/>
            </a:pPr>
            <a:r>
              <a:rPr kumimoji="1" lang="ja-JP" altLang="en-US" sz="3200" dirty="0"/>
              <a:t>組織・個人および、ベンダ企業が「</a:t>
            </a:r>
            <a:r>
              <a:rPr kumimoji="1" lang="ja-JP" altLang="en-US" sz="3200" b="1" dirty="0">
                <a:solidFill>
                  <a:srgbClr val="FF0000"/>
                </a:solidFill>
              </a:rPr>
              <a:t>安心して安全に</a:t>
            </a:r>
            <a:r>
              <a:rPr kumimoji="1" lang="ja-JP" altLang="en-US" sz="3200" b="1" dirty="0"/>
              <a:t>」</a:t>
            </a:r>
            <a:r>
              <a:rPr lang="en-US" altLang="ja-JP" sz="3200" dirty="0"/>
              <a:t>OSS</a:t>
            </a:r>
            <a:r>
              <a:rPr lang="ja-JP" altLang="en-US" sz="3200" dirty="0" err="1"/>
              <a:t>を利</a:t>
            </a:r>
            <a:r>
              <a:rPr lang="ja-JP" altLang="en-US" sz="3200" dirty="0"/>
              <a:t>活用するための技術方法論の確立を目指す学術分野</a:t>
            </a:r>
            <a:endParaRPr lang="en-US" altLang="ja-JP" sz="3200" dirty="0"/>
          </a:p>
        </p:txBody>
      </p:sp>
      <p:sp>
        <p:nvSpPr>
          <p:cNvPr id="4" name="スライド番号プレースホルダー 3">
            <a:extLst>
              <a:ext uri="{FF2B5EF4-FFF2-40B4-BE49-F238E27FC236}">
                <a16:creationId xmlns:a16="http://schemas.microsoft.com/office/drawing/2014/main" id="{8E8B5404-D326-4402-8204-BD0BD333DFCB}"/>
              </a:ext>
            </a:extLst>
          </p:cNvPr>
          <p:cNvSpPr>
            <a:spLocks noGrp="1"/>
          </p:cNvSpPr>
          <p:nvPr>
            <p:ph type="sldNum" sz="quarter" idx="12"/>
          </p:nvPr>
        </p:nvSpPr>
        <p:spPr/>
        <p:txBody>
          <a:bodyPr/>
          <a:lstStyle/>
          <a:p>
            <a:fld id="{B38C7F43-7F6F-42E1-9A87-621A09B4FE16}" type="slidenum">
              <a:rPr kumimoji="1" lang="ja-JP" altLang="en-US" smtClean="0"/>
              <a:t>3</a:t>
            </a:fld>
            <a:endParaRPr kumimoji="1" lang="ja-JP" altLang="en-US"/>
          </a:p>
        </p:txBody>
      </p:sp>
    </p:spTree>
    <p:extLst>
      <p:ext uri="{BB962C8B-B14F-4D97-AF65-F5344CB8AC3E}">
        <p14:creationId xmlns:p14="http://schemas.microsoft.com/office/powerpoint/2010/main" val="7345614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2AFAAD-8E3E-449D-BF4A-8BA6CB99EC23}"/>
              </a:ext>
            </a:extLst>
          </p:cNvPr>
          <p:cNvSpPr>
            <a:spLocks noGrp="1"/>
          </p:cNvSpPr>
          <p:nvPr>
            <p:ph type="title"/>
          </p:nvPr>
        </p:nvSpPr>
        <p:spPr/>
        <p:txBody>
          <a:bodyPr/>
          <a:lstStyle/>
          <a:p>
            <a:r>
              <a:rPr kumimoji="1" lang="en-US" altLang="ja-JP" dirty="0"/>
              <a:t>OSS</a:t>
            </a:r>
            <a:r>
              <a:rPr kumimoji="1" lang="ja-JP" altLang="en-US" dirty="0"/>
              <a:t>の開発形態</a:t>
            </a:r>
          </a:p>
        </p:txBody>
      </p:sp>
      <p:sp>
        <p:nvSpPr>
          <p:cNvPr id="3" name="コンテンツ プレースホルダー 2">
            <a:extLst>
              <a:ext uri="{FF2B5EF4-FFF2-40B4-BE49-F238E27FC236}">
                <a16:creationId xmlns:a16="http://schemas.microsoft.com/office/drawing/2014/main" id="{6AC1A374-2285-4264-A931-BB99269B805A}"/>
              </a:ext>
            </a:extLst>
          </p:cNvPr>
          <p:cNvSpPr>
            <a:spLocks noGrp="1"/>
          </p:cNvSpPr>
          <p:nvPr>
            <p:ph idx="1"/>
          </p:nvPr>
        </p:nvSpPr>
        <p:spPr>
          <a:xfrm>
            <a:off x="838200" y="1825626"/>
            <a:ext cx="10515600" cy="4895850"/>
          </a:xfrm>
        </p:spPr>
        <p:txBody>
          <a:bodyPr>
            <a:normAutofit/>
          </a:bodyPr>
          <a:lstStyle/>
          <a:p>
            <a:r>
              <a:rPr kumimoji="1" lang="ja-JP" altLang="en-US" dirty="0"/>
              <a:t>従来型</a:t>
            </a:r>
            <a:endParaRPr kumimoji="1" lang="en-US" altLang="ja-JP" dirty="0"/>
          </a:p>
          <a:p>
            <a:pPr marL="0" indent="0">
              <a:buNone/>
            </a:pPr>
            <a:r>
              <a:rPr lang="ja-JP" altLang="en-US" dirty="0"/>
              <a:t>不特定多数の</a:t>
            </a:r>
            <a:r>
              <a:rPr lang="ja-JP" altLang="en-US" b="1" dirty="0">
                <a:solidFill>
                  <a:srgbClr val="0070C0"/>
                </a:solidFill>
              </a:rPr>
              <a:t>ボランティア開発者</a:t>
            </a:r>
            <a:r>
              <a:rPr lang="ja-JP" altLang="en-US" dirty="0"/>
              <a:t>が柔軟に機能拡張を行ったり不具合修正に対応</a:t>
            </a:r>
            <a:endParaRPr lang="en-US" altLang="ja-JP" dirty="0"/>
          </a:p>
          <a:p>
            <a:endParaRPr lang="en-US" altLang="ja-JP" dirty="0"/>
          </a:p>
          <a:p>
            <a:r>
              <a:rPr lang="ja-JP" altLang="en-US" dirty="0"/>
              <a:t>新形態</a:t>
            </a:r>
            <a:endParaRPr lang="en-US" altLang="ja-JP" dirty="0"/>
          </a:p>
          <a:p>
            <a:pPr marL="0" indent="0">
              <a:buNone/>
            </a:pPr>
            <a:r>
              <a:rPr lang="ja-JP" altLang="en-US" b="1" dirty="0">
                <a:solidFill>
                  <a:srgbClr val="0070C0"/>
                </a:solidFill>
              </a:rPr>
              <a:t>ベンダ企業</a:t>
            </a:r>
            <a:r>
              <a:rPr lang="ja-JP" altLang="en-US" dirty="0"/>
              <a:t>と連携して開発</a:t>
            </a:r>
            <a:endParaRPr lang="en-US" altLang="ja-JP" dirty="0"/>
          </a:p>
          <a:p>
            <a:pPr marL="0" indent="0">
              <a:buNone/>
            </a:pPr>
            <a:r>
              <a:rPr lang="ja-JP" altLang="en-US" dirty="0"/>
              <a:t>⇒コスト削減から最新技術の導入、ロックインの回避へと価値認識が変わったため</a:t>
            </a:r>
            <a:endParaRPr lang="en-US" altLang="ja-JP" dirty="0"/>
          </a:p>
          <a:p>
            <a:pPr marL="0" indent="0">
              <a:buNone/>
            </a:pP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9DF55DED-92AD-4F41-AE14-765361FF7EEA}"/>
              </a:ext>
            </a:extLst>
          </p:cNvPr>
          <p:cNvSpPr>
            <a:spLocks noGrp="1"/>
          </p:cNvSpPr>
          <p:nvPr>
            <p:ph type="sldNum" sz="quarter" idx="12"/>
          </p:nvPr>
        </p:nvSpPr>
        <p:spPr/>
        <p:txBody>
          <a:bodyPr/>
          <a:lstStyle/>
          <a:p>
            <a:fld id="{B38C7F43-7F6F-42E1-9A87-621A09B4FE16}" type="slidenum">
              <a:rPr kumimoji="1" lang="ja-JP" altLang="en-US" smtClean="0"/>
              <a:t>4</a:t>
            </a:fld>
            <a:endParaRPr kumimoji="1" lang="ja-JP" altLang="en-US" dirty="0"/>
          </a:p>
        </p:txBody>
      </p:sp>
    </p:spTree>
    <p:extLst>
      <p:ext uri="{BB962C8B-B14F-4D97-AF65-F5344CB8AC3E}">
        <p14:creationId xmlns:p14="http://schemas.microsoft.com/office/powerpoint/2010/main" val="405935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D5D54C-00B4-4FE6-85BD-0DF8B86E6B6F}"/>
              </a:ext>
            </a:extLst>
          </p:cNvPr>
          <p:cNvSpPr>
            <a:spLocks noGrp="1"/>
          </p:cNvSpPr>
          <p:nvPr>
            <p:ph type="title"/>
          </p:nvPr>
        </p:nvSpPr>
        <p:spPr/>
        <p:txBody>
          <a:bodyPr/>
          <a:lstStyle/>
          <a:p>
            <a:r>
              <a:rPr lang="ja-JP" altLang="en-US" dirty="0"/>
              <a:t>従来型 </a:t>
            </a:r>
            <a:r>
              <a:rPr lang="en-US" altLang="ja-JP" dirty="0"/>
              <a:t>1</a:t>
            </a:r>
            <a:r>
              <a:rPr lang="en-US" altLang="ja-JP" sz="2800" dirty="0"/>
              <a:t> /2</a:t>
            </a:r>
            <a:endParaRPr kumimoji="1" lang="ja-JP" altLang="en-US" sz="2800" dirty="0"/>
          </a:p>
        </p:txBody>
      </p:sp>
      <p:sp>
        <p:nvSpPr>
          <p:cNvPr id="3" name="コンテンツ プレースホルダー 2">
            <a:extLst>
              <a:ext uri="{FF2B5EF4-FFF2-40B4-BE49-F238E27FC236}">
                <a16:creationId xmlns:a16="http://schemas.microsoft.com/office/drawing/2014/main" id="{2519475C-9CD1-4041-8BE3-ABF08AEA9A64}"/>
              </a:ext>
            </a:extLst>
          </p:cNvPr>
          <p:cNvSpPr>
            <a:spLocks noGrp="1"/>
          </p:cNvSpPr>
          <p:nvPr>
            <p:ph idx="1"/>
          </p:nvPr>
        </p:nvSpPr>
        <p:spPr/>
        <p:txBody>
          <a:bodyPr/>
          <a:lstStyle/>
          <a:p>
            <a:pPr marL="0" indent="0">
              <a:buNone/>
            </a:pPr>
            <a:endParaRPr lang="en-US" altLang="ja-JP" dirty="0"/>
          </a:p>
          <a:p>
            <a:pPr marL="0" indent="0">
              <a:buNone/>
            </a:pPr>
            <a:r>
              <a:rPr lang="ja-JP" altLang="en-US" dirty="0"/>
              <a:t>●開発者にとってのメリット</a:t>
            </a:r>
            <a:endParaRPr lang="en-US" altLang="ja-JP" dirty="0"/>
          </a:p>
          <a:p>
            <a:pPr marL="0" indent="0">
              <a:buNone/>
            </a:pPr>
            <a:endParaRPr lang="en-US" altLang="ja-JP" dirty="0"/>
          </a:p>
          <a:p>
            <a:pPr marL="0" indent="0">
              <a:buNone/>
            </a:pPr>
            <a:r>
              <a:rPr lang="ja-JP" altLang="en-US" dirty="0"/>
              <a:t>・プロジェクトの参加</a:t>
            </a:r>
            <a:r>
              <a:rPr lang="en-US" altLang="ja-JP" dirty="0"/>
              <a:t>/</a:t>
            </a:r>
            <a:r>
              <a:rPr lang="ja-JP" altLang="en-US" dirty="0"/>
              <a:t>離脱、開発を自由意思で行える</a:t>
            </a:r>
            <a:endParaRPr lang="en-US" altLang="ja-JP" dirty="0"/>
          </a:p>
          <a:p>
            <a:pPr marL="0" indent="0">
              <a:buNone/>
            </a:pPr>
            <a:endParaRPr lang="en-US" altLang="ja-JP" dirty="0"/>
          </a:p>
          <a:p>
            <a:pPr marL="0" indent="0">
              <a:buNone/>
            </a:pPr>
            <a:r>
              <a:rPr lang="ja-JP" altLang="en-US" dirty="0"/>
              <a:t>・他の共同開発者から高度な技術を学べる</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A680D00C-D8AC-464D-AF7A-53B4C25B72B9}"/>
              </a:ext>
            </a:extLst>
          </p:cNvPr>
          <p:cNvSpPr>
            <a:spLocks noGrp="1"/>
          </p:cNvSpPr>
          <p:nvPr>
            <p:ph type="sldNum" sz="quarter" idx="12"/>
          </p:nvPr>
        </p:nvSpPr>
        <p:spPr/>
        <p:txBody>
          <a:bodyPr/>
          <a:lstStyle/>
          <a:p>
            <a:fld id="{B38C7F43-7F6F-42E1-9A87-621A09B4FE16}" type="slidenum">
              <a:rPr kumimoji="1" lang="ja-JP" altLang="en-US" smtClean="0"/>
              <a:t>5</a:t>
            </a:fld>
            <a:endParaRPr kumimoji="1" lang="ja-JP" altLang="en-US"/>
          </a:p>
        </p:txBody>
      </p:sp>
    </p:spTree>
    <p:extLst>
      <p:ext uri="{BB962C8B-B14F-4D97-AF65-F5344CB8AC3E}">
        <p14:creationId xmlns:p14="http://schemas.microsoft.com/office/powerpoint/2010/main" val="1627379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BB4046-5C9F-48A7-A167-A2D0CBF54BD7}"/>
              </a:ext>
            </a:extLst>
          </p:cNvPr>
          <p:cNvSpPr>
            <a:spLocks noGrp="1"/>
          </p:cNvSpPr>
          <p:nvPr>
            <p:ph type="title"/>
          </p:nvPr>
        </p:nvSpPr>
        <p:spPr/>
        <p:txBody>
          <a:bodyPr/>
          <a:lstStyle/>
          <a:p>
            <a:r>
              <a:rPr kumimoji="1" lang="ja-JP" altLang="en-US" dirty="0"/>
              <a:t>従来型 </a:t>
            </a:r>
            <a:r>
              <a:rPr lang="en-US" altLang="ja-JP" dirty="0"/>
              <a:t>2</a:t>
            </a:r>
            <a:r>
              <a:rPr kumimoji="1" lang="en-US" altLang="ja-JP" sz="2800" dirty="0"/>
              <a:t> /2</a:t>
            </a:r>
            <a:endParaRPr kumimoji="1" lang="ja-JP" altLang="en-US" sz="2800" dirty="0"/>
          </a:p>
        </p:txBody>
      </p:sp>
      <p:sp>
        <p:nvSpPr>
          <p:cNvPr id="3" name="コンテンツ プレースホルダー 2">
            <a:extLst>
              <a:ext uri="{FF2B5EF4-FFF2-40B4-BE49-F238E27FC236}">
                <a16:creationId xmlns:a16="http://schemas.microsoft.com/office/drawing/2014/main" id="{6625A17F-E166-475D-83BF-374D7500915A}"/>
              </a:ext>
            </a:extLst>
          </p:cNvPr>
          <p:cNvSpPr>
            <a:spLocks noGrp="1"/>
          </p:cNvSpPr>
          <p:nvPr>
            <p:ph idx="1"/>
          </p:nvPr>
        </p:nvSpPr>
        <p:spPr/>
        <p:txBody>
          <a:bodyPr/>
          <a:lstStyle/>
          <a:p>
            <a:pPr marL="0" indent="0">
              <a:buNone/>
            </a:pPr>
            <a:r>
              <a:rPr kumimoji="1" lang="ja-JP" altLang="en-US" dirty="0"/>
              <a:t>●ユーザにとってのメリット</a:t>
            </a:r>
            <a:r>
              <a:rPr kumimoji="1" lang="en-US" altLang="ja-JP" dirty="0"/>
              <a:t>/</a:t>
            </a:r>
            <a:r>
              <a:rPr kumimoji="1" lang="ja-JP" altLang="en-US" dirty="0"/>
              <a:t>デメリット</a:t>
            </a:r>
            <a:endParaRPr kumimoji="1" lang="en-US" altLang="ja-JP" dirty="0"/>
          </a:p>
          <a:p>
            <a:pPr marL="0" indent="0">
              <a:buNone/>
            </a:pPr>
            <a:endParaRPr kumimoji="1" lang="en-US" altLang="ja-JP" dirty="0"/>
          </a:p>
          <a:p>
            <a:pPr marL="0" indent="0">
              <a:buNone/>
            </a:pPr>
            <a:r>
              <a:rPr lang="ja-JP" altLang="en-US" dirty="0"/>
              <a:t>・多くの</a:t>
            </a:r>
            <a:r>
              <a:rPr lang="en-US" altLang="ja-JP" dirty="0"/>
              <a:t>OSS</a:t>
            </a:r>
            <a:r>
              <a:rPr lang="ja-JP" altLang="en-US" dirty="0"/>
              <a:t>からそれぞれのニーズに合った</a:t>
            </a:r>
            <a:r>
              <a:rPr lang="en-US" altLang="ja-JP" dirty="0"/>
              <a:t>OSS</a:t>
            </a:r>
            <a:r>
              <a:rPr lang="ja-JP" altLang="en-US" dirty="0"/>
              <a:t>を選択できる</a:t>
            </a:r>
            <a:endParaRPr lang="en-US" altLang="ja-JP" dirty="0"/>
          </a:p>
          <a:p>
            <a:pPr marL="0" indent="0">
              <a:buNone/>
            </a:pPr>
            <a:endParaRPr lang="en-US" altLang="ja-JP" dirty="0"/>
          </a:p>
          <a:p>
            <a:pPr marL="0" indent="0">
              <a:buNone/>
            </a:pPr>
            <a:r>
              <a:rPr kumimoji="1" lang="ja-JP" altLang="en-US" dirty="0" smtClean="0"/>
              <a:t>・</a:t>
            </a:r>
            <a:r>
              <a:rPr kumimoji="1" lang="ja-JP" altLang="en-US" dirty="0" smtClean="0">
                <a:solidFill>
                  <a:srgbClr val="FF0000"/>
                </a:solidFill>
              </a:rPr>
              <a:t>安定</a:t>
            </a:r>
            <a:r>
              <a:rPr kumimoji="1" lang="ja-JP" altLang="en-US" dirty="0">
                <a:solidFill>
                  <a:srgbClr val="FF0000"/>
                </a:solidFill>
              </a:rPr>
              <a:t>した品質かつサポートが継続して得られそうなものを選ぶのは容易では</a:t>
            </a:r>
            <a:r>
              <a:rPr kumimoji="1" lang="ja-JP" altLang="en-US" dirty="0" smtClean="0">
                <a:solidFill>
                  <a:srgbClr val="FF0000"/>
                </a:solidFill>
              </a:rPr>
              <a:t>ない</a:t>
            </a:r>
            <a:endParaRPr kumimoji="1" lang="en-US" altLang="ja-JP" dirty="0">
              <a:solidFill>
                <a:srgbClr val="FF0000"/>
              </a:solidFill>
            </a:endParaRPr>
          </a:p>
        </p:txBody>
      </p:sp>
      <p:sp>
        <p:nvSpPr>
          <p:cNvPr id="4" name="スライド番号プレースホルダー 3">
            <a:extLst>
              <a:ext uri="{FF2B5EF4-FFF2-40B4-BE49-F238E27FC236}">
                <a16:creationId xmlns:a16="http://schemas.microsoft.com/office/drawing/2014/main" id="{6DA0F84E-8316-4848-A4CD-92C30818B838}"/>
              </a:ext>
            </a:extLst>
          </p:cNvPr>
          <p:cNvSpPr>
            <a:spLocks noGrp="1"/>
          </p:cNvSpPr>
          <p:nvPr>
            <p:ph type="sldNum" sz="quarter" idx="12"/>
          </p:nvPr>
        </p:nvSpPr>
        <p:spPr/>
        <p:txBody>
          <a:bodyPr/>
          <a:lstStyle/>
          <a:p>
            <a:fld id="{B38C7F43-7F6F-42E1-9A87-621A09B4FE16}" type="slidenum">
              <a:rPr kumimoji="1" lang="ja-JP" altLang="en-US" smtClean="0"/>
              <a:t>6</a:t>
            </a:fld>
            <a:endParaRPr kumimoji="1" lang="ja-JP" altLang="en-US"/>
          </a:p>
        </p:txBody>
      </p:sp>
    </p:spTree>
    <p:extLst>
      <p:ext uri="{BB962C8B-B14F-4D97-AF65-F5344CB8AC3E}">
        <p14:creationId xmlns:p14="http://schemas.microsoft.com/office/powerpoint/2010/main" val="6719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BA027A-352C-4F66-B409-18731D7CBC91}"/>
              </a:ext>
            </a:extLst>
          </p:cNvPr>
          <p:cNvSpPr>
            <a:spLocks noGrp="1"/>
          </p:cNvSpPr>
          <p:nvPr>
            <p:ph type="title"/>
          </p:nvPr>
        </p:nvSpPr>
        <p:spPr>
          <a:xfrm>
            <a:off x="838200" y="365125"/>
            <a:ext cx="10515600" cy="935355"/>
          </a:xfrm>
        </p:spPr>
        <p:txBody>
          <a:bodyPr/>
          <a:lstStyle/>
          <a:p>
            <a:r>
              <a:rPr kumimoji="1" lang="ja-JP" altLang="en-US" dirty="0"/>
              <a:t>従来型の開発</a:t>
            </a:r>
            <a:r>
              <a:rPr kumimoji="1" lang="ja-JP" altLang="en-US" dirty="0" smtClean="0"/>
              <a:t>形態 </a:t>
            </a:r>
            <a:r>
              <a:rPr kumimoji="1" lang="en-US" altLang="ja-JP" dirty="0" smtClean="0"/>
              <a:t>1 </a:t>
            </a:r>
            <a:r>
              <a:rPr kumimoji="1" lang="en-US" altLang="ja-JP" sz="3600" dirty="0" smtClean="0"/>
              <a:t>/2</a:t>
            </a:r>
            <a:endParaRPr kumimoji="1" lang="ja-JP" altLang="en-US" dirty="0"/>
          </a:p>
        </p:txBody>
      </p:sp>
      <p:sp>
        <p:nvSpPr>
          <p:cNvPr id="3" name="コンテンツ プレースホルダー 2">
            <a:extLst>
              <a:ext uri="{FF2B5EF4-FFF2-40B4-BE49-F238E27FC236}">
                <a16:creationId xmlns:a16="http://schemas.microsoft.com/office/drawing/2014/main" id="{42E887BE-C75F-4A76-AB41-9827815D7655}"/>
              </a:ext>
            </a:extLst>
          </p:cNvPr>
          <p:cNvSpPr>
            <a:spLocks noGrp="1"/>
          </p:cNvSpPr>
          <p:nvPr>
            <p:ph idx="1"/>
          </p:nvPr>
        </p:nvSpPr>
        <p:spPr>
          <a:xfrm>
            <a:off x="838200" y="1300481"/>
            <a:ext cx="10515600" cy="5420994"/>
          </a:xfrm>
        </p:spPr>
        <p:txBody>
          <a:bodyPr>
            <a:normAutofit/>
          </a:bodyPr>
          <a:lstStyle/>
          <a:p>
            <a:endParaRPr kumimoji="1" lang="en-US" altLang="ja-JP" dirty="0"/>
          </a:p>
          <a:p>
            <a:pPr marL="0" indent="0">
              <a:buNone/>
            </a:pPr>
            <a:r>
              <a:rPr kumimoji="1" lang="ja-JP" altLang="en-US" dirty="0"/>
              <a:t>●バザール方式</a:t>
            </a:r>
            <a:r>
              <a:rPr lang="en-US" altLang="ja-JP" dirty="0"/>
              <a:t>…</a:t>
            </a:r>
            <a:r>
              <a:rPr lang="ja-JP" altLang="en-US" dirty="0"/>
              <a:t>不特定多数の開発者がそれぞれ拡張したプロダクトを持ち寄り協力して作業を行う</a:t>
            </a:r>
            <a:endParaRPr lang="en-US" altLang="ja-JP" dirty="0"/>
          </a:p>
          <a:p>
            <a:endParaRPr lang="en-US" altLang="ja-JP" dirty="0"/>
          </a:p>
          <a:p>
            <a:r>
              <a:rPr kumimoji="1" lang="ja-JP" altLang="en-US" dirty="0"/>
              <a:t>厳格な指揮系統が存在しない</a:t>
            </a:r>
            <a:endParaRPr kumimoji="1" lang="en-US" altLang="ja-JP" dirty="0"/>
          </a:p>
          <a:p>
            <a:endParaRPr kumimoji="1" lang="en-US" altLang="ja-JP" dirty="0"/>
          </a:p>
          <a:p>
            <a:r>
              <a:rPr lang="ja-JP" altLang="en-US" dirty="0"/>
              <a:t>地理的に離れた世界中の参加者がメーリングリストや掲示板などをつかってコミュニケーションをとりながら開発を行う</a:t>
            </a:r>
            <a:endParaRPr lang="en-US" altLang="ja-JP" dirty="0"/>
          </a:p>
          <a:p>
            <a:pPr marL="0" indent="0">
              <a:buNone/>
            </a:pPr>
            <a:r>
              <a:rPr lang="ja-JP" altLang="en-US" dirty="0"/>
              <a:t>　⇒</a:t>
            </a:r>
            <a:r>
              <a:rPr lang="ja-JP" altLang="en-US" dirty="0">
                <a:solidFill>
                  <a:srgbClr val="0070C0"/>
                </a:solidFill>
              </a:rPr>
              <a:t>開発者の行動パターンの把握</a:t>
            </a:r>
            <a:endParaRPr kumimoji="1" lang="en-US" altLang="ja-JP" dirty="0">
              <a:solidFill>
                <a:srgbClr val="0070C0"/>
              </a:solidFill>
            </a:endParaRPr>
          </a:p>
          <a:p>
            <a:pPr marL="0" indent="0">
              <a:buNone/>
            </a:pPr>
            <a:endParaRPr kumimoji="1" lang="en-US" altLang="ja-JP" dirty="0"/>
          </a:p>
          <a:p>
            <a:pPr marL="0" indent="0">
              <a:buNone/>
            </a:pPr>
            <a:r>
              <a:rPr lang="ja-JP" altLang="en-US" dirty="0"/>
              <a:t>→バグ発生時の対応はどうしているのか？</a:t>
            </a:r>
            <a:endParaRPr lang="en-US" altLang="ja-JP" dirty="0"/>
          </a:p>
        </p:txBody>
      </p:sp>
      <p:sp>
        <p:nvSpPr>
          <p:cNvPr id="4" name="スライド番号プレースホルダー 3">
            <a:extLst>
              <a:ext uri="{FF2B5EF4-FFF2-40B4-BE49-F238E27FC236}">
                <a16:creationId xmlns:a16="http://schemas.microsoft.com/office/drawing/2014/main" id="{AF1064A6-2A96-45E1-A747-E9EC66CF9443}"/>
              </a:ext>
            </a:extLst>
          </p:cNvPr>
          <p:cNvSpPr>
            <a:spLocks noGrp="1"/>
          </p:cNvSpPr>
          <p:nvPr>
            <p:ph type="sldNum" sz="quarter" idx="12"/>
          </p:nvPr>
        </p:nvSpPr>
        <p:spPr/>
        <p:txBody>
          <a:bodyPr/>
          <a:lstStyle/>
          <a:p>
            <a:fld id="{B38C7F43-7F6F-42E1-9A87-621A09B4FE16}" type="slidenum">
              <a:rPr kumimoji="1" lang="ja-JP" altLang="en-US" smtClean="0"/>
              <a:t>7</a:t>
            </a:fld>
            <a:endParaRPr kumimoji="1" lang="ja-JP" altLang="en-US"/>
          </a:p>
        </p:txBody>
      </p:sp>
    </p:spTree>
    <p:extLst>
      <p:ext uri="{BB962C8B-B14F-4D97-AF65-F5344CB8AC3E}">
        <p14:creationId xmlns:p14="http://schemas.microsoft.com/office/powerpoint/2010/main" val="37514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down)">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6">
            <a:extLst>
              <a:ext uri="{FF2B5EF4-FFF2-40B4-BE49-F238E27FC236}">
                <a16:creationId xmlns:a16="http://schemas.microsoft.com/office/drawing/2014/main" id="{A64936A9-D939-4C14-B826-51A0E987AE1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16925" y="405447"/>
            <a:ext cx="7102063" cy="5950903"/>
          </a:xfrm>
        </p:spPr>
      </p:pic>
      <p:sp>
        <p:nvSpPr>
          <p:cNvPr id="4" name="テキスト プレースホルダー 3">
            <a:extLst>
              <a:ext uri="{FF2B5EF4-FFF2-40B4-BE49-F238E27FC236}">
                <a16:creationId xmlns:a16="http://schemas.microsoft.com/office/drawing/2014/main" id="{59F80BAF-D05C-4C98-96AA-D6F0BD272AFE}"/>
              </a:ext>
            </a:extLst>
          </p:cNvPr>
          <p:cNvSpPr>
            <a:spLocks noGrp="1"/>
          </p:cNvSpPr>
          <p:nvPr>
            <p:ph type="body" sz="half" idx="2"/>
          </p:nvPr>
        </p:nvSpPr>
        <p:spPr>
          <a:xfrm>
            <a:off x="809097" y="1517591"/>
            <a:ext cx="3932237" cy="2702560"/>
          </a:xfrm>
        </p:spPr>
        <p:txBody>
          <a:bodyPr>
            <a:normAutofit/>
          </a:bodyPr>
          <a:lstStyle/>
          <a:p>
            <a:r>
              <a:rPr lang="ja-JP" altLang="en-US" sz="2800" dirty="0"/>
              <a:t>・</a:t>
            </a:r>
            <a:r>
              <a:rPr lang="ja-JP" altLang="en-US" sz="2800" dirty="0">
                <a:solidFill>
                  <a:srgbClr val="FF0000"/>
                </a:solidFill>
              </a:rPr>
              <a:t>少数</a:t>
            </a:r>
            <a:r>
              <a:rPr lang="ja-JP" altLang="en-US" sz="2800" dirty="0"/>
              <a:t>の開発者が</a:t>
            </a:r>
            <a:r>
              <a:rPr lang="ja-JP" altLang="en-US" sz="2800" dirty="0">
                <a:solidFill>
                  <a:srgbClr val="FF0000"/>
                </a:solidFill>
              </a:rPr>
              <a:t>大半の作業</a:t>
            </a:r>
            <a:r>
              <a:rPr lang="ja-JP" altLang="en-US" sz="2800" dirty="0"/>
              <a:t>を行っている</a:t>
            </a:r>
            <a:endParaRPr lang="en-US" altLang="ja-JP" sz="2800" dirty="0"/>
          </a:p>
          <a:p>
            <a:endParaRPr lang="en-US" altLang="ja-JP" sz="2800" dirty="0"/>
          </a:p>
          <a:p>
            <a:r>
              <a:rPr lang="ja-JP" altLang="en-US" sz="2800" dirty="0"/>
              <a:t>・ある程度一定したアクティビティを維持している開発者はいない</a:t>
            </a:r>
            <a:endParaRPr lang="en-US" altLang="ja-JP" sz="2800" dirty="0"/>
          </a:p>
          <a:p>
            <a:endParaRPr lang="en-US" altLang="ja-JP" sz="2800" dirty="0"/>
          </a:p>
          <a:p>
            <a:endParaRPr lang="en-US" altLang="ja-JP" sz="2800" dirty="0"/>
          </a:p>
        </p:txBody>
      </p:sp>
      <p:sp>
        <p:nvSpPr>
          <p:cNvPr id="5" name="スライド番号プレースホルダー 4">
            <a:extLst>
              <a:ext uri="{FF2B5EF4-FFF2-40B4-BE49-F238E27FC236}">
                <a16:creationId xmlns:a16="http://schemas.microsoft.com/office/drawing/2014/main" id="{D6A74010-F545-4922-A9CC-D24115A67FC6}"/>
              </a:ext>
            </a:extLst>
          </p:cNvPr>
          <p:cNvSpPr>
            <a:spLocks noGrp="1"/>
          </p:cNvSpPr>
          <p:nvPr>
            <p:ph type="sldNum" sz="quarter" idx="12"/>
          </p:nvPr>
        </p:nvSpPr>
        <p:spPr/>
        <p:txBody>
          <a:bodyPr/>
          <a:lstStyle/>
          <a:p>
            <a:fld id="{B38C7F43-7F6F-42E1-9A87-621A09B4FE16}" type="slidenum">
              <a:rPr kumimoji="1" lang="ja-JP" altLang="en-US" smtClean="0"/>
              <a:t>8</a:t>
            </a:fld>
            <a:endParaRPr kumimoji="1" lang="ja-JP" altLang="en-US"/>
          </a:p>
        </p:txBody>
      </p:sp>
      <p:sp>
        <p:nvSpPr>
          <p:cNvPr id="8" name="テキスト ボックス 7">
            <a:extLst>
              <a:ext uri="{FF2B5EF4-FFF2-40B4-BE49-F238E27FC236}">
                <a16:creationId xmlns:a16="http://schemas.microsoft.com/office/drawing/2014/main" id="{6898B3CD-37FE-4DCD-A5AA-C25625C1AC1E}"/>
              </a:ext>
            </a:extLst>
          </p:cNvPr>
          <p:cNvSpPr txBox="1"/>
          <p:nvPr/>
        </p:nvSpPr>
        <p:spPr>
          <a:xfrm>
            <a:off x="809097" y="4596928"/>
            <a:ext cx="4158932" cy="1384995"/>
          </a:xfrm>
          <a:prstGeom prst="rect">
            <a:avLst/>
          </a:prstGeom>
          <a:noFill/>
        </p:spPr>
        <p:txBody>
          <a:bodyPr wrap="square" rtlCol="0">
            <a:spAutoFit/>
          </a:bodyPr>
          <a:lstStyle/>
          <a:p>
            <a:r>
              <a:rPr kumimoji="1" lang="ja-JP" altLang="en-US" sz="2800" dirty="0">
                <a:solidFill>
                  <a:srgbClr val="FF0000"/>
                </a:solidFill>
              </a:rPr>
              <a:t>継続性の観点から今後大きな問題となる可能性がある</a:t>
            </a:r>
          </a:p>
        </p:txBody>
      </p:sp>
      <p:sp>
        <p:nvSpPr>
          <p:cNvPr id="3" name="テキスト ボックス 2"/>
          <p:cNvSpPr txBox="1"/>
          <p:nvPr/>
        </p:nvSpPr>
        <p:spPr>
          <a:xfrm>
            <a:off x="440268" y="557214"/>
            <a:ext cx="4301066" cy="584775"/>
          </a:xfrm>
          <a:prstGeom prst="rect">
            <a:avLst/>
          </a:prstGeom>
          <a:noFill/>
        </p:spPr>
        <p:txBody>
          <a:bodyPr wrap="square" rtlCol="0">
            <a:spAutoFit/>
          </a:bodyPr>
          <a:lstStyle/>
          <a:p>
            <a:r>
              <a:rPr lang="ja-JP" altLang="en-US" sz="3200" dirty="0"/>
              <a:t>従来型の開発形態 </a:t>
            </a:r>
            <a:r>
              <a:rPr lang="en-US" altLang="ja-JP" sz="3200" dirty="0" smtClean="0"/>
              <a:t>2 </a:t>
            </a:r>
            <a:r>
              <a:rPr lang="en-US" altLang="ja-JP" sz="2400" dirty="0"/>
              <a:t>/2</a:t>
            </a:r>
            <a:endParaRPr kumimoji="1" lang="ja-JP" altLang="en-US" sz="3200" dirty="0"/>
          </a:p>
        </p:txBody>
      </p:sp>
    </p:spTree>
    <p:extLst>
      <p:ext uri="{BB962C8B-B14F-4D97-AF65-F5344CB8AC3E}">
        <p14:creationId xmlns:p14="http://schemas.microsoft.com/office/powerpoint/2010/main" val="2170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4A8EF2-1334-4A07-81AD-33BA0D07EAF1}"/>
              </a:ext>
            </a:extLst>
          </p:cNvPr>
          <p:cNvSpPr>
            <a:spLocks noGrp="1"/>
          </p:cNvSpPr>
          <p:nvPr>
            <p:ph type="title"/>
          </p:nvPr>
        </p:nvSpPr>
        <p:spPr>
          <a:xfrm>
            <a:off x="839788" y="670028"/>
            <a:ext cx="3932237" cy="824023"/>
          </a:xfrm>
        </p:spPr>
        <p:txBody>
          <a:bodyPr/>
          <a:lstStyle/>
          <a:p>
            <a:r>
              <a:rPr lang="ja-JP" altLang="en-US" dirty="0"/>
              <a:t>今日の</a:t>
            </a:r>
            <a:r>
              <a:rPr lang="en-US" altLang="ja-JP" dirty="0"/>
              <a:t>OSS</a:t>
            </a:r>
            <a:r>
              <a:rPr lang="ja-JP" altLang="en-US" dirty="0"/>
              <a:t>開発 </a:t>
            </a:r>
            <a:r>
              <a:rPr lang="en-US" altLang="ja-JP" dirty="0"/>
              <a:t>1 </a:t>
            </a:r>
            <a:r>
              <a:rPr lang="en-US" altLang="ja-JP" sz="2400" dirty="0"/>
              <a:t>/2</a:t>
            </a:r>
            <a:endParaRPr kumimoji="1" lang="ja-JP" altLang="en-US" sz="2400" dirty="0"/>
          </a:p>
        </p:txBody>
      </p:sp>
      <p:pic>
        <p:nvPicPr>
          <p:cNvPr id="7" name="コンテンツ プレースホルダー 6">
            <a:extLst>
              <a:ext uri="{FF2B5EF4-FFF2-40B4-BE49-F238E27FC236}">
                <a16:creationId xmlns:a16="http://schemas.microsoft.com/office/drawing/2014/main" id="{99E04AAE-CEAD-4D62-A6D7-2D39CAB2CAE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05918" y="1082040"/>
            <a:ext cx="6914397" cy="4786948"/>
          </a:xfrm>
        </p:spPr>
      </p:pic>
      <p:sp>
        <p:nvSpPr>
          <p:cNvPr id="4" name="テキスト プレースホルダー 3">
            <a:extLst>
              <a:ext uri="{FF2B5EF4-FFF2-40B4-BE49-F238E27FC236}">
                <a16:creationId xmlns:a16="http://schemas.microsoft.com/office/drawing/2014/main" id="{04910B39-0AF7-475F-A0EB-C8E2E07B4CE8}"/>
              </a:ext>
            </a:extLst>
          </p:cNvPr>
          <p:cNvSpPr>
            <a:spLocks noGrp="1"/>
          </p:cNvSpPr>
          <p:nvPr>
            <p:ph type="body" sz="half" idx="2"/>
          </p:nvPr>
        </p:nvSpPr>
        <p:spPr>
          <a:xfrm>
            <a:off x="839787" y="1494051"/>
            <a:ext cx="3932237" cy="4401702"/>
          </a:xfrm>
        </p:spPr>
        <p:txBody>
          <a:bodyPr>
            <a:normAutofit/>
          </a:bodyPr>
          <a:lstStyle/>
          <a:p>
            <a:endParaRPr lang="en-US" altLang="ja-JP" sz="2400" dirty="0"/>
          </a:p>
          <a:p>
            <a:r>
              <a:rPr lang="ja-JP" altLang="en-US" sz="2400" dirty="0"/>
              <a:t>●ステークホルダ</a:t>
            </a:r>
            <a:endParaRPr lang="en-US" altLang="ja-JP" sz="2400" dirty="0"/>
          </a:p>
          <a:p>
            <a:endParaRPr lang="en-US" altLang="ja-JP" sz="2400" dirty="0"/>
          </a:p>
          <a:p>
            <a:r>
              <a:rPr lang="ja-JP" altLang="en-US" sz="2400" dirty="0"/>
              <a:t>・従来ではボランティア開発者とエンドユーザの</a:t>
            </a:r>
            <a:r>
              <a:rPr lang="en-US" altLang="ja-JP" sz="2400" dirty="0"/>
              <a:t>2</a:t>
            </a:r>
            <a:r>
              <a:rPr lang="ja-JP" altLang="en-US" sz="2400" dirty="0"/>
              <a:t>種類</a:t>
            </a:r>
            <a:endParaRPr lang="en-US" altLang="ja-JP" sz="2400" dirty="0"/>
          </a:p>
          <a:p>
            <a:endParaRPr lang="en-US" altLang="ja-JP" sz="2400" dirty="0"/>
          </a:p>
          <a:p>
            <a:r>
              <a:rPr lang="ja-JP" altLang="en-US" sz="2400" dirty="0"/>
              <a:t>・今日では、</a:t>
            </a:r>
            <a:r>
              <a:rPr lang="ja-JP" altLang="en-US" sz="2400" dirty="0">
                <a:solidFill>
                  <a:srgbClr val="FF0000"/>
                </a:solidFill>
              </a:rPr>
              <a:t>様々な目的で</a:t>
            </a:r>
            <a:r>
              <a:rPr lang="en-US" altLang="ja-JP" sz="2400" dirty="0">
                <a:solidFill>
                  <a:srgbClr val="FF0000"/>
                </a:solidFill>
              </a:rPr>
              <a:t>OSS</a:t>
            </a:r>
            <a:r>
              <a:rPr lang="ja-JP" altLang="en-US" sz="2400" dirty="0" err="1">
                <a:solidFill>
                  <a:srgbClr val="FF0000"/>
                </a:solidFill>
              </a:rPr>
              <a:t>を利</a:t>
            </a:r>
            <a:r>
              <a:rPr lang="ja-JP" altLang="en-US" sz="2400" dirty="0">
                <a:solidFill>
                  <a:srgbClr val="FF0000"/>
                </a:solidFill>
              </a:rPr>
              <a:t>活用する</a:t>
            </a:r>
            <a:r>
              <a:rPr lang="ja-JP" altLang="en-US" sz="2400" dirty="0"/>
              <a:t>ために開発に関わる企業が増加している</a:t>
            </a:r>
            <a:endParaRPr lang="en-US" altLang="ja-JP" sz="2400" dirty="0"/>
          </a:p>
        </p:txBody>
      </p:sp>
      <p:sp>
        <p:nvSpPr>
          <p:cNvPr id="5" name="スライド番号プレースホルダー 4">
            <a:extLst>
              <a:ext uri="{FF2B5EF4-FFF2-40B4-BE49-F238E27FC236}">
                <a16:creationId xmlns:a16="http://schemas.microsoft.com/office/drawing/2014/main" id="{F8FC7C01-47D0-43DE-B29B-085F8309137A}"/>
              </a:ext>
            </a:extLst>
          </p:cNvPr>
          <p:cNvSpPr>
            <a:spLocks noGrp="1"/>
          </p:cNvSpPr>
          <p:nvPr>
            <p:ph type="sldNum" sz="quarter" idx="12"/>
          </p:nvPr>
        </p:nvSpPr>
        <p:spPr/>
        <p:txBody>
          <a:bodyPr/>
          <a:lstStyle/>
          <a:p>
            <a:fld id="{B38C7F43-7F6F-42E1-9A87-621A09B4FE16}" type="slidenum">
              <a:rPr kumimoji="1" lang="ja-JP" altLang="en-US" smtClean="0"/>
              <a:t>9</a:t>
            </a:fld>
            <a:endParaRPr kumimoji="1" lang="ja-JP" altLang="en-US"/>
          </a:p>
        </p:txBody>
      </p:sp>
      <p:cxnSp>
        <p:nvCxnSpPr>
          <p:cNvPr id="17" name="直線コネクタ 16">
            <a:extLst>
              <a:ext uri="{FF2B5EF4-FFF2-40B4-BE49-F238E27FC236}">
                <a16:creationId xmlns:a16="http://schemas.microsoft.com/office/drawing/2014/main" id="{38B43EB6-3D46-4634-A788-531C031DF9DA}"/>
              </a:ext>
            </a:extLst>
          </p:cNvPr>
          <p:cNvCxnSpPr/>
          <p:nvPr/>
        </p:nvCxnSpPr>
        <p:spPr>
          <a:xfrm>
            <a:off x="6563032" y="2035277"/>
            <a:ext cx="693175"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9" name="直線コネクタ 18">
            <a:extLst>
              <a:ext uri="{FF2B5EF4-FFF2-40B4-BE49-F238E27FC236}">
                <a16:creationId xmlns:a16="http://schemas.microsoft.com/office/drawing/2014/main" id="{87C3AF93-63F2-465C-971F-616642DC3CFA}"/>
              </a:ext>
            </a:extLst>
          </p:cNvPr>
          <p:cNvCxnSpPr>
            <a:cxnSpLocks/>
          </p:cNvCxnSpPr>
          <p:nvPr/>
        </p:nvCxnSpPr>
        <p:spPr>
          <a:xfrm>
            <a:off x="6563032" y="3051201"/>
            <a:ext cx="81116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FDD735B-4D75-4021-9CAF-43CA4CCB725C}"/>
              </a:ext>
            </a:extLst>
          </p:cNvPr>
          <p:cNvCxnSpPr>
            <a:cxnSpLocks/>
          </p:cNvCxnSpPr>
          <p:nvPr/>
        </p:nvCxnSpPr>
        <p:spPr>
          <a:xfrm>
            <a:off x="7374194" y="4127834"/>
            <a:ext cx="91286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21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barn(inVertical)">
                                      <p:cBhvr>
                                        <p:cTn id="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22448A-6A46-43EB-A3A5-D1E9FAF8D110}"/>
              </a:ext>
            </a:extLst>
          </p:cNvPr>
          <p:cNvSpPr>
            <a:spLocks noGrp="1"/>
          </p:cNvSpPr>
          <p:nvPr>
            <p:ph type="title"/>
          </p:nvPr>
        </p:nvSpPr>
        <p:spPr>
          <a:xfrm>
            <a:off x="839788" y="457200"/>
            <a:ext cx="3932237" cy="733647"/>
          </a:xfrm>
        </p:spPr>
        <p:txBody>
          <a:bodyPr>
            <a:normAutofit/>
          </a:bodyPr>
          <a:lstStyle/>
          <a:p>
            <a:r>
              <a:rPr lang="ja-JP" altLang="en-US" dirty="0"/>
              <a:t>今日の</a:t>
            </a:r>
            <a:r>
              <a:rPr lang="en-US" altLang="ja-JP" dirty="0"/>
              <a:t>OSS</a:t>
            </a:r>
            <a:r>
              <a:rPr lang="ja-JP" altLang="en-US" dirty="0"/>
              <a:t>開発 </a:t>
            </a:r>
            <a:r>
              <a:rPr lang="en-US" altLang="ja-JP" dirty="0"/>
              <a:t>2 </a:t>
            </a:r>
            <a:r>
              <a:rPr lang="en-US" altLang="ja-JP" sz="2400" dirty="0"/>
              <a:t>/2</a:t>
            </a:r>
            <a:endParaRPr kumimoji="1" lang="ja-JP" altLang="en-US" sz="2400" dirty="0"/>
          </a:p>
        </p:txBody>
      </p:sp>
      <p:pic>
        <p:nvPicPr>
          <p:cNvPr id="7" name="コンテンツ プレースホルダー 6">
            <a:extLst>
              <a:ext uri="{FF2B5EF4-FFF2-40B4-BE49-F238E27FC236}">
                <a16:creationId xmlns:a16="http://schemas.microsoft.com/office/drawing/2014/main" id="{A6D2536A-7194-46E5-A071-C69E5D5ACE2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10876" y="1171408"/>
            <a:ext cx="6981124" cy="4697580"/>
          </a:xfrm>
        </p:spPr>
      </p:pic>
      <p:sp>
        <p:nvSpPr>
          <p:cNvPr id="4" name="テキスト プレースホルダー 3">
            <a:extLst>
              <a:ext uri="{FF2B5EF4-FFF2-40B4-BE49-F238E27FC236}">
                <a16:creationId xmlns:a16="http://schemas.microsoft.com/office/drawing/2014/main" id="{DF553E6F-BB30-4701-8F96-5BDDD0E04427}"/>
              </a:ext>
            </a:extLst>
          </p:cNvPr>
          <p:cNvSpPr>
            <a:spLocks noGrp="1"/>
          </p:cNvSpPr>
          <p:nvPr>
            <p:ph type="body" sz="half" idx="2"/>
          </p:nvPr>
        </p:nvSpPr>
        <p:spPr>
          <a:xfrm>
            <a:off x="839788" y="1523205"/>
            <a:ext cx="4136249" cy="5198269"/>
          </a:xfrm>
        </p:spPr>
        <p:txBody>
          <a:bodyPr>
            <a:normAutofit/>
          </a:bodyPr>
          <a:lstStyle/>
          <a:p>
            <a:r>
              <a:rPr kumimoji="1" lang="ja-JP" altLang="en-US" sz="2400" dirty="0"/>
              <a:t>・</a:t>
            </a:r>
            <a:r>
              <a:rPr kumimoji="1" lang="ja-JP" altLang="en-US" sz="2400" dirty="0">
                <a:solidFill>
                  <a:srgbClr val="FF0000"/>
                </a:solidFill>
              </a:rPr>
              <a:t>「プロジェクトから緊急時の技術的なサポートが得にくい」</a:t>
            </a:r>
            <a:endParaRPr kumimoji="1" lang="en-US" altLang="ja-JP" sz="2400" dirty="0">
              <a:solidFill>
                <a:srgbClr val="FF0000"/>
              </a:solidFill>
            </a:endParaRPr>
          </a:p>
          <a:p>
            <a:r>
              <a:rPr lang="ja-JP" altLang="en-US" sz="2400" dirty="0"/>
              <a:t>・</a:t>
            </a:r>
            <a:r>
              <a:rPr kumimoji="1" lang="ja-JP" altLang="en-US" sz="2400" dirty="0"/>
              <a:t>「セキュリティホールへの対応に不満がある」</a:t>
            </a:r>
            <a:endParaRPr kumimoji="1" lang="en-US" altLang="ja-JP" sz="2400" dirty="0"/>
          </a:p>
          <a:p>
            <a:endParaRPr kumimoji="1" lang="en-US" altLang="ja-JP" sz="2400" dirty="0"/>
          </a:p>
          <a:p>
            <a:endParaRPr lang="en-US" altLang="ja-JP" sz="2400" dirty="0"/>
          </a:p>
          <a:p>
            <a:r>
              <a:rPr kumimoji="1" lang="ja-JP" altLang="en-US" sz="2400" dirty="0"/>
              <a:t>→</a:t>
            </a:r>
            <a:r>
              <a:rPr lang="ja-JP" altLang="en-US" sz="2400" dirty="0"/>
              <a:t>エンドユーザ同士で助け合うために、</a:t>
            </a:r>
            <a:r>
              <a:rPr kumimoji="1" lang="ja-JP" altLang="en-US" sz="2400" dirty="0"/>
              <a:t>ユーザ用</a:t>
            </a:r>
            <a:r>
              <a:rPr kumimoji="1" lang="en-US" altLang="ja-JP" sz="2400" dirty="0"/>
              <a:t>ML</a:t>
            </a:r>
            <a:r>
              <a:rPr kumimoji="1" lang="ja-JP" altLang="en-US" sz="2400" dirty="0"/>
              <a:t>や、</a:t>
            </a:r>
            <a:r>
              <a:rPr kumimoji="1" lang="en-US" altLang="ja-JP" sz="2400" dirty="0"/>
              <a:t>Stack Overflow</a:t>
            </a:r>
            <a:r>
              <a:rPr kumimoji="1" lang="ja-JP" altLang="en-US" sz="2400" dirty="0"/>
              <a:t>といった</a:t>
            </a:r>
            <a:r>
              <a:rPr kumimoji="1" lang="en-US" altLang="ja-JP" sz="2400" dirty="0"/>
              <a:t>Q&amp;A</a:t>
            </a:r>
            <a:r>
              <a:rPr kumimoji="1" lang="ja-JP" altLang="en-US" sz="2400" dirty="0"/>
              <a:t>サービスなどが用意される</a:t>
            </a:r>
          </a:p>
        </p:txBody>
      </p:sp>
      <p:sp>
        <p:nvSpPr>
          <p:cNvPr id="5" name="スライド番号プレースホルダー 4">
            <a:extLst>
              <a:ext uri="{FF2B5EF4-FFF2-40B4-BE49-F238E27FC236}">
                <a16:creationId xmlns:a16="http://schemas.microsoft.com/office/drawing/2014/main" id="{DCB328C6-B4FB-42D3-9FAF-3C76A39E6BF9}"/>
              </a:ext>
            </a:extLst>
          </p:cNvPr>
          <p:cNvSpPr>
            <a:spLocks noGrp="1"/>
          </p:cNvSpPr>
          <p:nvPr>
            <p:ph type="sldNum" sz="quarter" idx="12"/>
          </p:nvPr>
        </p:nvSpPr>
        <p:spPr/>
        <p:txBody>
          <a:bodyPr/>
          <a:lstStyle/>
          <a:p>
            <a:fld id="{B38C7F43-7F6F-42E1-9A87-621A09B4FE16}" type="slidenum">
              <a:rPr kumimoji="1" lang="ja-JP" altLang="en-US" smtClean="0"/>
              <a:t>10</a:t>
            </a:fld>
            <a:endParaRPr kumimoji="1" lang="ja-JP" altLang="en-US"/>
          </a:p>
        </p:txBody>
      </p:sp>
    </p:spTree>
    <p:extLst>
      <p:ext uri="{BB962C8B-B14F-4D97-AF65-F5344CB8AC3E}">
        <p14:creationId xmlns:p14="http://schemas.microsoft.com/office/powerpoint/2010/main" val="358935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up)">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5B1290-9652-4089-8CA5-9954A54C86AD}"/>
              </a:ext>
            </a:extLst>
          </p:cNvPr>
          <p:cNvSpPr>
            <a:spLocks noGrp="1"/>
          </p:cNvSpPr>
          <p:nvPr>
            <p:ph type="title"/>
          </p:nvPr>
        </p:nvSpPr>
        <p:spPr>
          <a:xfrm>
            <a:off x="838200" y="365125"/>
            <a:ext cx="10515600" cy="1325563"/>
          </a:xfrm>
        </p:spPr>
        <p:txBody>
          <a:bodyPr/>
          <a:lstStyle/>
          <a:p>
            <a:r>
              <a:rPr lang="ja-JP" altLang="en-US" dirty="0"/>
              <a:t>ソフトウェア工学と</a:t>
            </a:r>
            <a:r>
              <a:rPr lang="en-US" altLang="ja-JP" dirty="0"/>
              <a:t>OSS</a:t>
            </a:r>
            <a:r>
              <a:rPr lang="ja-JP" altLang="en-US" dirty="0"/>
              <a:t>工学の違い</a:t>
            </a:r>
            <a:endParaRPr kumimoji="1" lang="ja-JP" altLang="en-US" dirty="0"/>
          </a:p>
        </p:txBody>
      </p:sp>
      <p:graphicFrame>
        <p:nvGraphicFramePr>
          <p:cNvPr id="5" name="コンテンツ プレースホルダー 4">
            <a:extLst>
              <a:ext uri="{FF2B5EF4-FFF2-40B4-BE49-F238E27FC236}">
                <a16:creationId xmlns:a16="http://schemas.microsoft.com/office/drawing/2014/main" id="{7C31391A-D9AB-4D2E-AC43-FBB2424E1B7E}"/>
              </a:ext>
            </a:extLst>
          </p:cNvPr>
          <p:cNvGraphicFramePr>
            <a:graphicFrameLocks noGrp="1"/>
          </p:cNvGraphicFramePr>
          <p:nvPr>
            <p:ph idx="1"/>
            <p:extLst>
              <p:ext uri="{D42A27DB-BD31-4B8C-83A1-F6EECF244321}">
                <p14:modId xmlns:p14="http://schemas.microsoft.com/office/powerpoint/2010/main" val="4181685861"/>
              </p:ext>
            </p:extLst>
          </p:nvPr>
        </p:nvGraphicFramePr>
        <p:xfrm>
          <a:off x="838200" y="1653285"/>
          <a:ext cx="10515600" cy="4488723"/>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970467106"/>
                    </a:ext>
                  </a:extLst>
                </a:gridCol>
                <a:gridCol w="5257800">
                  <a:extLst>
                    <a:ext uri="{9D8B030D-6E8A-4147-A177-3AD203B41FA5}">
                      <a16:colId xmlns:a16="http://schemas.microsoft.com/office/drawing/2014/main" val="1819578463"/>
                    </a:ext>
                  </a:extLst>
                </a:gridCol>
              </a:tblGrid>
              <a:tr h="1035913">
                <a:tc>
                  <a:txBody>
                    <a:bodyPr/>
                    <a:lstStyle/>
                    <a:p>
                      <a:pPr algn="ctr"/>
                      <a:r>
                        <a:rPr kumimoji="1" lang="ja-JP" altLang="en-US" sz="3200" dirty="0"/>
                        <a:t>ソフトウェア工学</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3200" dirty="0"/>
                        <a:t>OSS</a:t>
                      </a:r>
                      <a:r>
                        <a:rPr kumimoji="1" lang="ja-JP" altLang="en-US" sz="3200" dirty="0"/>
                        <a:t>工学</a:t>
                      </a:r>
                    </a:p>
                    <a:p>
                      <a:endParaRPr kumimoji="1" lang="ja-JP" altLang="en-US" dirty="0"/>
                    </a:p>
                  </a:txBody>
                  <a:tcPr/>
                </a:tc>
                <a:extLst>
                  <a:ext uri="{0D108BD9-81ED-4DB2-BD59-A6C34878D82A}">
                    <a16:rowId xmlns:a16="http://schemas.microsoft.com/office/drawing/2014/main" val="4026129762"/>
                  </a:ext>
                </a:extLst>
              </a:tr>
              <a:tr h="3452810">
                <a:tc>
                  <a:txBody>
                    <a:bodyPr/>
                    <a:lstStyle/>
                    <a:p>
                      <a:pPr algn="l"/>
                      <a:endParaRPr kumimoji="1" lang="en-US" altLang="ja-JP" sz="2400" dirty="0"/>
                    </a:p>
                    <a:p>
                      <a:pPr algn="l"/>
                      <a:r>
                        <a:rPr kumimoji="1" lang="ja-JP" altLang="en-US" sz="2400" dirty="0"/>
                        <a:t>・</a:t>
                      </a:r>
                      <a:r>
                        <a:rPr kumimoji="1" lang="ja-JP" altLang="en-US" sz="2400" dirty="0">
                          <a:solidFill>
                            <a:srgbClr val="FF0000"/>
                          </a:solidFill>
                        </a:rPr>
                        <a:t>営利活動を目的</a:t>
                      </a:r>
                      <a:r>
                        <a:rPr kumimoji="1" lang="ja-JP" altLang="en-US" sz="2400" dirty="0"/>
                        <a:t>とするソフトウェア開発企業を支援するための諸技術を提供</a:t>
                      </a:r>
                      <a:endParaRPr kumimoji="1" lang="en-US" altLang="ja-JP" sz="2400" dirty="0"/>
                    </a:p>
                    <a:p>
                      <a:pPr algn="l"/>
                      <a:endParaRPr kumimoji="1" lang="en-US" altLang="ja-JP" sz="2400" dirty="0"/>
                    </a:p>
                    <a:p>
                      <a:pPr algn="l"/>
                      <a:r>
                        <a:rPr kumimoji="1" lang="ja-JP" altLang="en-US" sz="2400" dirty="0"/>
                        <a:t>・ソフトウェア開発の生産性と品質を高めることが目的</a:t>
                      </a:r>
                      <a:endParaRPr kumimoji="1" lang="en-US" altLang="ja-JP" sz="2400" dirty="0"/>
                    </a:p>
                  </a:txBody>
                  <a:tcPr/>
                </a:tc>
                <a:tc>
                  <a:txBody>
                    <a:bodyPr/>
                    <a:lstStyle/>
                    <a:p>
                      <a:endParaRPr kumimoji="1" lang="en-US" altLang="ja-JP" sz="2400" dirty="0"/>
                    </a:p>
                    <a:p>
                      <a:r>
                        <a:rPr kumimoji="1" lang="ja-JP" altLang="en-US" sz="2400" dirty="0"/>
                        <a:t>・</a:t>
                      </a:r>
                      <a:r>
                        <a:rPr kumimoji="1" lang="ja-JP" altLang="en-US" sz="2400" dirty="0">
                          <a:solidFill>
                            <a:srgbClr val="FF0000"/>
                          </a:solidFill>
                        </a:rPr>
                        <a:t>営利非営利に関わらず</a:t>
                      </a:r>
                      <a:r>
                        <a:rPr kumimoji="1" lang="ja-JP" altLang="en-US" sz="2400" dirty="0"/>
                        <a:t>、</a:t>
                      </a:r>
                      <a:r>
                        <a:rPr kumimoji="1" lang="en-US" altLang="ja-JP" sz="2400" dirty="0"/>
                        <a:t>OSS</a:t>
                      </a:r>
                      <a:r>
                        <a:rPr kumimoji="1" lang="ja-JP" altLang="en-US" sz="2400" dirty="0"/>
                        <a:t>を開発する組織を支援するための諸技術を提供</a:t>
                      </a:r>
                      <a:endParaRPr kumimoji="1" lang="en-US" altLang="ja-JP" sz="2400" dirty="0"/>
                    </a:p>
                    <a:p>
                      <a:endParaRPr kumimoji="1" lang="en-US" altLang="ja-JP" sz="2400" dirty="0"/>
                    </a:p>
                    <a:p>
                      <a:r>
                        <a:rPr kumimoji="1" lang="ja-JP" altLang="en-US" sz="2400" dirty="0"/>
                        <a:t>・</a:t>
                      </a:r>
                      <a:r>
                        <a:rPr kumimoji="1" lang="en-US" altLang="ja-JP" sz="2400" dirty="0"/>
                        <a:t>OSS</a:t>
                      </a:r>
                      <a:r>
                        <a:rPr kumimoji="1" lang="ja-JP" altLang="en-US" sz="2400" dirty="0"/>
                        <a:t>を</a:t>
                      </a:r>
                      <a:r>
                        <a:rPr kumimoji="1" lang="ja-JP" altLang="en-US" sz="2400" dirty="0">
                          <a:solidFill>
                            <a:srgbClr val="FF0000"/>
                          </a:solidFill>
                        </a:rPr>
                        <a:t>安全に安心して</a:t>
                      </a:r>
                      <a:r>
                        <a:rPr kumimoji="1" lang="ja-JP" altLang="en-US" sz="2400" dirty="0"/>
                        <a:t>利活用できるようにすることが目的</a:t>
                      </a:r>
                    </a:p>
                  </a:txBody>
                  <a:tcPr/>
                </a:tc>
                <a:extLst>
                  <a:ext uri="{0D108BD9-81ED-4DB2-BD59-A6C34878D82A}">
                    <a16:rowId xmlns:a16="http://schemas.microsoft.com/office/drawing/2014/main" val="1839413246"/>
                  </a:ext>
                </a:extLst>
              </a:tr>
            </a:tbl>
          </a:graphicData>
        </a:graphic>
      </p:graphicFrame>
      <p:sp>
        <p:nvSpPr>
          <p:cNvPr id="4" name="スライド番号プレースホルダー 3">
            <a:extLst>
              <a:ext uri="{FF2B5EF4-FFF2-40B4-BE49-F238E27FC236}">
                <a16:creationId xmlns:a16="http://schemas.microsoft.com/office/drawing/2014/main" id="{085A17FC-261D-4B3D-AB99-C46EB72E7DC0}"/>
              </a:ext>
            </a:extLst>
          </p:cNvPr>
          <p:cNvSpPr>
            <a:spLocks noGrp="1"/>
          </p:cNvSpPr>
          <p:nvPr>
            <p:ph type="sldNum" sz="quarter" idx="12"/>
          </p:nvPr>
        </p:nvSpPr>
        <p:spPr/>
        <p:txBody>
          <a:bodyPr/>
          <a:lstStyle/>
          <a:p>
            <a:fld id="{B38C7F43-7F6F-42E1-9A87-621A09B4FE16}" type="slidenum">
              <a:rPr kumimoji="1" lang="ja-JP" altLang="en-US" smtClean="0"/>
              <a:t>11</a:t>
            </a:fld>
            <a:endParaRPr kumimoji="1" lang="ja-JP" altLang="en-US"/>
          </a:p>
        </p:txBody>
      </p:sp>
    </p:spTree>
    <p:extLst>
      <p:ext uri="{BB962C8B-B14F-4D97-AF65-F5344CB8AC3E}">
        <p14:creationId xmlns:p14="http://schemas.microsoft.com/office/powerpoint/2010/main" val="4222097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ECA518-AAC6-4FA6-8877-AC5CAF180999}"/>
              </a:ext>
            </a:extLst>
          </p:cNvPr>
          <p:cNvSpPr>
            <a:spLocks noGrp="1"/>
          </p:cNvSpPr>
          <p:nvPr>
            <p:ph type="title"/>
          </p:nvPr>
        </p:nvSpPr>
        <p:spPr/>
        <p:txBody>
          <a:bodyPr/>
          <a:lstStyle/>
          <a:p>
            <a:r>
              <a:rPr lang="ja-JP" altLang="en-US" dirty="0"/>
              <a:t>品質管理・理解 </a:t>
            </a:r>
            <a:r>
              <a:rPr lang="en-US" altLang="ja-JP" dirty="0"/>
              <a:t>1 </a:t>
            </a:r>
            <a:r>
              <a:rPr lang="en-US" altLang="ja-JP" sz="3600" dirty="0"/>
              <a:t>/3</a:t>
            </a:r>
            <a:endParaRPr kumimoji="1" lang="ja-JP" altLang="en-US" sz="3600" dirty="0"/>
          </a:p>
        </p:txBody>
      </p:sp>
      <p:sp>
        <p:nvSpPr>
          <p:cNvPr id="3" name="コンテンツ プレースホルダー 2">
            <a:extLst>
              <a:ext uri="{FF2B5EF4-FFF2-40B4-BE49-F238E27FC236}">
                <a16:creationId xmlns:a16="http://schemas.microsoft.com/office/drawing/2014/main" id="{E77C4E79-60F2-4F22-AD09-5CF6FEB5CB96}"/>
              </a:ext>
            </a:extLst>
          </p:cNvPr>
          <p:cNvSpPr>
            <a:spLocks noGrp="1"/>
          </p:cNvSpPr>
          <p:nvPr>
            <p:ph idx="1"/>
          </p:nvPr>
        </p:nvSpPr>
        <p:spPr/>
        <p:txBody>
          <a:bodyPr>
            <a:normAutofit fontScale="92500" lnSpcReduction="10000"/>
          </a:bodyPr>
          <a:lstStyle/>
          <a:p>
            <a:pPr marL="0" indent="0">
              <a:buNone/>
            </a:pPr>
            <a:r>
              <a:rPr kumimoji="1" lang="ja-JP" altLang="en-US" dirty="0"/>
              <a:t>●多くの</a:t>
            </a:r>
            <a:r>
              <a:rPr kumimoji="1" lang="en-US" altLang="ja-JP" dirty="0"/>
              <a:t>OSS</a:t>
            </a:r>
            <a:r>
              <a:rPr kumimoji="1" lang="ja-JP" altLang="en-US" dirty="0"/>
              <a:t>開発では、ソースコード、不具合情報、レビュー情報などの共有・追跡のために様々なシステムが利用されている</a:t>
            </a:r>
            <a:endParaRPr kumimoji="1" lang="en-US" altLang="ja-JP" dirty="0"/>
          </a:p>
          <a:p>
            <a:pPr marL="0" indent="0">
              <a:buNone/>
            </a:pPr>
            <a:endParaRPr kumimoji="1" lang="en-US" altLang="ja-JP" dirty="0"/>
          </a:p>
          <a:p>
            <a:r>
              <a:rPr kumimoji="1" lang="ja-JP" altLang="en-US" dirty="0"/>
              <a:t>バージョン管理システム</a:t>
            </a:r>
            <a:r>
              <a:rPr kumimoji="1" lang="en-US" altLang="ja-JP" dirty="0"/>
              <a:t>(Git, Subversion </a:t>
            </a:r>
            <a:r>
              <a:rPr kumimoji="1" lang="ja-JP" altLang="en-US" dirty="0"/>
              <a:t>等</a:t>
            </a:r>
            <a:r>
              <a:rPr kumimoji="1" lang="en-US" altLang="ja-JP" dirty="0"/>
              <a:t>)</a:t>
            </a:r>
          </a:p>
          <a:p>
            <a:endParaRPr lang="en-US" altLang="ja-JP" dirty="0"/>
          </a:p>
          <a:p>
            <a:r>
              <a:rPr kumimoji="1" lang="ja-JP" altLang="en-US" dirty="0"/>
              <a:t>不具合追跡システム</a:t>
            </a:r>
            <a:r>
              <a:rPr kumimoji="1" lang="en-US" altLang="ja-JP" dirty="0"/>
              <a:t>(Bugzilla, JIRA </a:t>
            </a:r>
            <a:r>
              <a:rPr kumimoji="1" lang="ja-JP" altLang="en-US" dirty="0"/>
              <a:t>等</a:t>
            </a:r>
            <a:r>
              <a:rPr kumimoji="1" lang="en-US" altLang="ja-JP" dirty="0"/>
              <a:t>)</a:t>
            </a:r>
          </a:p>
          <a:p>
            <a:endParaRPr lang="en-US" altLang="ja-JP" dirty="0"/>
          </a:p>
          <a:p>
            <a:r>
              <a:rPr kumimoji="1" lang="ja-JP" altLang="en-US" dirty="0"/>
              <a:t>レビュー管理システム</a:t>
            </a:r>
            <a:r>
              <a:rPr kumimoji="1" lang="en-US" altLang="ja-JP" dirty="0"/>
              <a:t>(</a:t>
            </a:r>
            <a:r>
              <a:rPr kumimoji="1" lang="en-US" altLang="ja-JP" dirty="0" err="1"/>
              <a:t>gerrit</a:t>
            </a:r>
            <a:r>
              <a:rPr kumimoji="1" lang="en-US" altLang="ja-JP" dirty="0"/>
              <a:t>, </a:t>
            </a:r>
            <a:r>
              <a:rPr kumimoji="1" lang="en-US" altLang="ja-JP" dirty="0" err="1"/>
              <a:t>rietve</a:t>
            </a:r>
            <a:r>
              <a:rPr kumimoji="1" lang="en-US" altLang="ja-JP" dirty="0"/>
              <a:t> </a:t>
            </a:r>
            <a:r>
              <a:rPr kumimoji="1" lang="ja-JP" altLang="en-US" dirty="0"/>
              <a:t>等</a:t>
            </a:r>
            <a:r>
              <a:rPr kumimoji="1" lang="en-US" altLang="ja-JP" dirty="0"/>
              <a:t>)</a:t>
            </a:r>
          </a:p>
          <a:p>
            <a:endParaRPr lang="en-US" altLang="ja-JP" dirty="0"/>
          </a:p>
          <a:p>
            <a:pPr marL="0" indent="0">
              <a:buNone/>
            </a:pPr>
            <a:r>
              <a:rPr kumimoji="1" lang="ja-JP" altLang="en-US" dirty="0"/>
              <a:t>　→これらは十分に作用しているのか？</a:t>
            </a:r>
          </a:p>
        </p:txBody>
      </p:sp>
      <p:sp>
        <p:nvSpPr>
          <p:cNvPr id="4" name="スライド番号プレースホルダー 3">
            <a:extLst>
              <a:ext uri="{FF2B5EF4-FFF2-40B4-BE49-F238E27FC236}">
                <a16:creationId xmlns:a16="http://schemas.microsoft.com/office/drawing/2014/main" id="{5C3878B4-3B39-4DC4-9905-19D993BA7D94}"/>
              </a:ext>
            </a:extLst>
          </p:cNvPr>
          <p:cNvSpPr>
            <a:spLocks noGrp="1"/>
          </p:cNvSpPr>
          <p:nvPr>
            <p:ph type="sldNum" sz="quarter" idx="12"/>
          </p:nvPr>
        </p:nvSpPr>
        <p:spPr/>
        <p:txBody>
          <a:bodyPr/>
          <a:lstStyle/>
          <a:p>
            <a:fld id="{B38C7F43-7F6F-42E1-9A87-621A09B4FE16}" type="slidenum">
              <a:rPr kumimoji="1" lang="ja-JP" altLang="en-US" smtClean="0"/>
              <a:t>12</a:t>
            </a:fld>
            <a:endParaRPr kumimoji="1" lang="ja-JP" altLang="en-US"/>
          </a:p>
        </p:txBody>
      </p:sp>
    </p:spTree>
    <p:extLst>
      <p:ext uri="{BB962C8B-B14F-4D97-AF65-F5344CB8AC3E}">
        <p14:creationId xmlns:p14="http://schemas.microsoft.com/office/powerpoint/2010/main" val="146674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left)">
                                      <p:cBhvr>
                                        <p:cTn id="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065D6-794B-4C5D-8510-C8E2F0081F2B}"/>
              </a:ext>
            </a:extLst>
          </p:cNvPr>
          <p:cNvSpPr>
            <a:spLocks noGrp="1"/>
          </p:cNvSpPr>
          <p:nvPr>
            <p:ph type="title"/>
          </p:nvPr>
        </p:nvSpPr>
        <p:spPr/>
        <p:txBody>
          <a:bodyPr/>
          <a:lstStyle/>
          <a:p>
            <a:r>
              <a:rPr lang="ja-JP" altLang="en-US" dirty="0"/>
              <a:t>品質管理・理解 </a:t>
            </a:r>
            <a:r>
              <a:rPr lang="en-US" altLang="ja-JP" dirty="0"/>
              <a:t>2 </a:t>
            </a:r>
            <a:r>
              <a:rPr lang="en-US" altLang="ja-JP" sz="3600" dirty="0"/>
              <a:t>/3</a:t>
            </a:r>
            <a:endParaRPr kumimoji="1" lang="ja-JP" altLang="en-US" sz="3600" dirty="0"/>
          </a:p>
        </p:txBody>
      </p:sp>
      <p:sp>
        <p:nvSpPr>
          <p:cNvPr id="3" name="コンテンツ プレースホルダー 2">
            <a:extLst>
              <a:ext uri="{FF2B5EF4-FFF2-40B4-BE49-F238E27FC236}">
                <a16:creationId xmlns:a16="http://schemas.microsoft.com/office/drawing/2014/main" id="{BFC4E536-8C32-44C8-BA1C-BA2DE0C9CFDC}"/>
              </a:ext>
            </a:extLst>
          </p:cNvPr>
          <p:cNvSpPr>
            <a:spLocks noGrp="1"/>
          </p:cNvSpPr>
          <p:nvPr>
            <p:ph idx="1"/>
          </p:nvPr>
        </p:nvSpPr>
        <p:spPr/>
        <p:txBody>
          <a:bodyPr/>
          <a:lstStyle/>
          <a:p>
            <a:r>
              <a:rPr kumimoji="1" lang="ja-JP" altLang="en-US" dirty="0"/>
              <a:t>エンドユーザも含む</a:t>
            </a:r>
            <a:r>
              <a:rPr kumimoji="1" lang="ja-JP" altLang="en-US" dirty="0">
                <a:solidFill>
                  <a:srgbClr val="0070C0"/>
                </a:solidFill>
              </a:rPr>
              <a:t>不特定多数の開発者</a:t>
            </a:r>
            <a:r>
              <a:rPr kumimoji="1" lang="ja-JP" altLang="en-US" dirty="0"/>
              <a:t>がシステムを利用する</a:t>
            </a:r>
            <a:endParaRPr kumimoji="1" lang="en-US" altLang="ja-JP" dirty="0"/>
          </a:p>
          <a:p>
            <a:pPr marL="0" indent="0">
              <a:buNone/>
            </a:pPr>
            <a:r>
              <a:rPr lang="ja-JP" altLang="en-US" dirty="0" smtClean="0"/>
              <a:t>⇒・</a:t>
            </a:r>
            <a:r>
              <a:rPr lang="ja-JP" altLang="en-US" dirty="0" smtClean="0">
                <a:solidFill>
                  <a:srgbClr val="FF0000"/>
                </a:solidFill>
              </a:rPr>
              <a:t>全員</a:t>
            </a:r>
            <a:r>
              <a:rPr lang="ja-JP" altLang="en-US" dirty="0">
                <a:solidFill>
                  <a:srgbClr val="FF0000"/>
                </a:solidFill>
              </a:rPr>
              <a:t>がプロジェクトの運用ルールに従うことは難しい</a:t>
            </a:r>
            <a:endParaRPr lang="en-US" altLang="ja-JP" dirty="0">
              <a:solidFill>
                <a:srgbClr val="FF0000"/>
              </a:solidFill>
            </a:endParaRPr>
          </a:p>
          <a:p>
            <a:pPr marL="0" indent="0">
              <a:buNone/>
            </a:pPr>
            <a:r>
              <a:rPr lang="ja-JP" altLang="en-US" dirty="0"/>
              <a:t>　</a:t>
            </a:r>
            <a:r>
              <a:rPr lang="ja-JP" altLang="en-US" dirty="0" smtClean="0"/>
              <a:t>・一日</a:t>
            </a:r>
            <a:r>
              <a:rPr lang="ja-JP" altLang="en-US" dirty="0"/>
              <a:t>に膨大な量の報告が入る</a:t>
            </a:r>
            <a:endParaRPr lang="en-US" altLang="ja-JP" dirty="0"/>
          </a:p>
          <a:p>
            <a:endParaRPr kumimoji="1" lang="en-US" altLang="ja-JP" dirty="0"/>
          </a:p>
          <a:p>
            <a:r>
              <a:rPr lang="ja-JP" altLang="en-US" dirty="0"/>
              <a:t>その結果</a:t>
            </a:r>
            <a:r>
              <a:rPr lang="en-US" altLang="ja-JP" dirty="0"/>
              <a:t>…</a:t>
            </a:r>
          </a:p>
          <a:p>
            <a:pPr marL="0" indent="0">
              <a:buNone/>
            </a:pPr>
            <a:r>
              <a:rPr lang="ja-JP" altLang="en-US" dirty="0"/>
              <a:t>例として、不具合追跡システムに</a:t>
            </a:r>
            <a:r>
              <a:rPr lang="ja-JP" altLang="en-US" dirty="0">
                <a:solidFill>
                  <a:srgbClr val="0070C0"/>
                </a:solidFill>
              </a:rPr>
              <a:t>同じ内容</a:t>
            </a:r>
            <a:r>
              <a:rPr lang="ja-JP" altLang="en-US" dirty="0"/>
              <a:t>のものや、</a:t>
            </a:r>
            <a:r>
              <a:rPr lang="ja-JP" altLang="en-US" dirty="0">
                <a:solidFill>
                  <a:srgbClr val="0070C0"/>
                </a:solidFill>
              </a:rPr>
              <a:t>修正済みの不具合報告</a:t>
            </a:r>
            <a:r>
              <a:rPr lang="ja-JP" altLang="en-US" dirty="0"/>
              <a:t>が大量に報告され、不具合修正の効率の低下が起きる</a:t>
            </a:r>
            <a:endParaRPr lang="en-US" altLang="ja-JP" dirty="0"/>
          </a:p>
        </p:txBody>
      </p:sp>
      <p:sp>
        <p:nvSpPr>
          <p:cNvPr id="4" name="スライド番号プレースホルダー 3">
            <a:extLst>
              <a:ext uri="{FF2B5EF4-FFF2-40B4-BE49-F238E27FC236}">
                <a16:creationId xmlns:a16="http://schemas.microsoft.com/office/drawing/2014/main" id="{925B8E2A-35C7-485C-8FE8-BF0F4856C516}"/>
              </a:ext>
            </a:extLst>
          </p:cNvPr>
          <p:cNvSpPr>
            <a:spLocks noGrp="1"/>
          </p:cNvSpPr>
          <p:nvPr>
            <p:ph type="sldNum" sz="quarter" idx="12"/>
          </p:nvPr>
        </p:nvSpPr>
        <p:spPr/>
        <p:txBody>
          <a:bodyPr/>
          <a:lstStyle/>
          <a:p>
            <a:fld id="{B38C7F43-7F6F-42E1-9A87-621A09B4FE16}" type="slidenum">
              <a:rPr kumimoji="1" lang="ja-JP" altLang="en-US" smtClean="0"/>
              <a:t>13</a:t>
            </a:fld>
            <a:endParaRPr kumimoji="1" lang="ja-JP" altLang="en-US"/>
          </a:p>
        </p:txBody>
      </p:sp>
    </p:spTree>
    <p:extLst>
      <p:ext uri="{BB962C8B-B14F-4D97-AF65-F5344CB8AC3E}">
        <p14:creationId xmlns:p14="http://schemas.microsoft.com/office/powerpoint/2010/main" val="171777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BDA3C0-5BCD-4C4C-B067-36DD31A478CF}"/>
              </a:ext>
            </a:extLst>
          </p:cNvPr>
          <p:cNvSpPr>
            <a:spLocks noGrp="1"/>
          </p:cNvSpPr>
          <p:nvPr>
            <p:ph type="title"/>
          </p:nvPr>
        </p:nvSpPr>
        <p:spPr>
          <a:xfrm>
            <a:off x="839788" y="457200"/>
            <a:ext cx="3932237" cy="750498"/>
          </a:xfrm>
        </p:spPr>
        <p:txBody>
          <a:bodyPr/>
          <a:lstStyle/>
          <a:p>
            <a:r>
              <a:rPr lang="ja-JP" altLang="en-US" dirty="0"/>
              <a:t>品質管理・理解 </a:t>
            </a:r>
            <a:r>
              <a:rPr lang="en-US" altLang="ja-JP" dirty="0"/>
              <a:t>3 </a:t>
            </a:r>
            <a:r>
              <a:rPr lang="en-US" altLang="ja-JP" sz="2400" dirty="0"/>
              <a:t>/3</a:t>
            </a:r>
            <a:endParaRPr kumimoji="1" lang="ja-JP" altLang="en-US" sz="2400" dirty="0"/>
          </a:p>
        </p:txBody>
      </p:sp>
      <p:pic>
        <p:nvPicPr>
          <p:cNvPr id="7" name="コンテンツ プレースホルダー 6">
            <a:extLst>
              <a:ext uri="{FF2B5EF4-FFF2-40B4-BE49-F238E27FC236}">
                <a16:creationId xmlns:a16="http://schemas.microsoft.com/office/drawing/2014/main" id="{D47D0EE7-8179-431C-9100-B345694DB52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45603" y="626792"/>
            <a:ext cx="4402937" cy="5912120"/>
          </a:xfrm>
        </p:spPr>
      </p:pic>
      <p:sp>
        <p:nvSpPr>
          <p:cNvPr id="4" name="テキスト プレースホルダー 3">
            <a:extLst>
              <a:ext uri="{FF2B5EF4-FFF2-40B4-BE49-F238E27FC236}">
                <a16:creationId xmlns:a16="http://schemas.microsoft.com/office/drawing/2014/main" id="{DD44E2A0-311B-4C54-B893-8EE423F36349}"/>
              </a:ext>
            </a:extLst>
          </p:cNvPr>
          <p:cNvSpPr>
            <a:spLocks noGrp="1"/>
          </p:cNvSpPr>
          <p:nvPr>
            <p:ph type="body" sz="half" idx="2"/>
          </p:nvPr>
        </p:nvSpPr>
        <p:spPr>
          <a:xfrm>
            <a:off x="839786" y="1677058"/>
            <a:ext cx="3932237" cy="3811588"/>
          </a:xfrm>
        </p:spPr>
        <p:txBody>
          <a:bodyPr>
            <a:noAutofit/>
          </a:bodyPr>
          <a:lstStyle/>
          <a:p>
            <a:r>
              <a:rPr kumimoji="1" lang="ja-JP" altLang="en-US" sz="2800" dirty="0"/>
              <a:t>報告者が</a:t>
            </a:r>
            <a:r>
              <a:rPr lang="ja-JP" altLang="en-US" sz="2800" dirty="0"/>
              <a:t>提供</a:t>
            </a:r>
            <a:r>
              <a:rPr kumimoji="1" lang="ja-JP" altLang="en-US" sz="2800" dirty="0"/>
              <a:t>する</a:t>
            </a:r>
            <a:r>
              <a:rPr lang="ja-JP" altLang="en-US" sz="2800" dirty="0"/>
              <a:t>不</a:t>
            </a:r>
            <a:r>
              <a:rPr kumimoji="1" lang="ja-JP" altLang="en-US" sz="2800" dirty="0"/>
              <a:t>具合情報と</a:t>
            </a:r>
            <a:r>
              <a:rPr lang="ja-JP" altLang="en-US" sz="2800" dirty="0"/>
              <a:t>開発者が求める不具合情報に</a:t>
            </a:r>
            <a:r>
              <a:rPr lang="ja-JP" altLang="en-US" sz="2800" dirty="0">
                <a:solidFill>
                  <a:srgbClr val="0070C0"/>
                </a:solidFill>
              </a:rPr>
              <a:t>ギャップが存在</a:t>
            </a:r>
            <a:r>
              <a:rPr lang="ja-JP" altLang="en-US" sz="2800" dirty="0"/>
              <a:t>する</a:t>
            </a:r>
            <a:endParaRPr lang="en-US" altLang="ja-JP" sz="2800" dirty="0"/>
          </a:p>
          <a:p>
            <a:endParaRPr lang="en-US" altLang="ja-JP" sz="2800" dirty="0"/>
          </a:p>
          <a:p>
            <a:endParaRPr lang="en-US" altLang="ja-JP" sz="2800" dirty="0"/>
          </a:p>
          <a:p>
            <a:r>
              <a:rPr lang="ja-JP" altLang="en-US" sz="2800" dirty="0"/>
              <a:t>開発者が不具合を再現したり、不具合を特定することが困難な場合がある</a:t>
            </a:r>
            <a:endParaRPr kumimoji="1" lang="en-US" altLang="ja-JP" sz="2800" dirty="0"/>
          </a:p>
        </p:txBody>
      </p:sp>
      <p:sp>
        <p:nvSpPr>
          <p:cNvPr id="5" name="スライド番号プレースホルダー 4">
            <a:extLst>
              <a:ext uri="{FF2B5EF4-FFF2-40B4-BE49-F238E27FC236}">
                <a16:creationId xmlns:a16="http://schemas.microsoft.com/office/drawing/2014/main" id="{2245DE30-30F9-4285-8315-9EC2EFC882DC}"/>
              </a:ext>
            </a:extLst>
          </p:cNvPr>
          <p:cNvSpPr>
            <a:spLocks noGrp="1"/>
          </p:cNvSpPr>
          <p:nvPr>
            <p:ph type="sldNum" sz="quarter" idx="12"/>
          </p:nvPr>
        </p:nvSpPr>
        <p:spPr/>
        <p:txBody>
          <a:bodyPr/>
          <a:lstStyle/>
          <a:p>
            <a:fld id="{B38C7F43-7F6F-42E1-9A87-621A09B4FE16}" type="slidenum">
              <a:rPr kumimoji="1" lang="ja-JP" altLang="en-US" smtClean="0"/>
              <a:t>14</a:t>
            </a:fld>
            <a:endParaRPr kumimoji="1" lang="ja-JP" altLang="en-US"/>
          </a:p>
        </p:txBody>
      </p:sp>
      <p:sp>
        <p:nvSpPr>
          <p:cNvPr id="8" name="矢印: 下 7">
            <a:extLst>
              <a:ext uri="{FF2B5EF4-FFF2-40B4-BE49-F238E27FC236}">
                <a16:creationId xmlns:a16="http://schemas.microsoft.com/office/drawing/2014/main" id="{9DC2D746-D367-4A0F-93E0-CF45FD6AD4BE}"/>
              </a:ext>
            </a:extLst>
          </p:cNvPr>
          <p:cNvSpPr/>
          <p:nvPr/>
        </p:nvSpPr>
        <p:spPr>
          <a:xfrm>
            <a:off x="2182809" y="3468885"/>
            <a:ext cx="1246189" cy="650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6505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up)">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D77A7B-DC50-4505-B9DD-0ACFB993FFDA}"/>
              </a:ext>
            </a:extLst>
          </p:cNvPr>
          <p:cNvSpPr>
            <a:spLocks noGrp="1"/>
          </p:cNvSpPr>
          <p:nvPr>
            <p:ph type="title"/>
          </p:nvPr>
        </p:nvSpPr>
        <p:spPr/>
        <p:txBody>
          <a:bodyPr/>
          <a:lstStyle/>
          <a:p>
            <a:r>
              <a:rPr kumimoji="1" lang="ja-JP" altLang="en-US" dirty="0"/>
              <a:t>人的管理</a:t>
            </a:r>
          </a:p>
        </p:txBody>
      </p:sp>
      <p:sp>
        <p:nvSpPr>
          <p:cNvPr id="3" name="コンテンツ プレースホルダー 2">
            <a:extLst>
              <a:ext uri="{FF2B5EF4-FFF2-40B4-BE49-F238E27FC236}">
                <a16:creationId xmlns:a16="http://schemas.microsoft.com/office/drawing/2014/main" id="{603311FB-4425-4173-9FF1-8959C68DAE5D}"/>
              </a:ext>
            </a:extLst>
          </p:cNvPr>
          <p:cNvSpPr>
            <a:spLocks noGrp="1"/>
          </p:cNvSpPr>
          <p:nvPr>
            <p:ph idx="1"/>
          </p:nvPr>
        </p:nvSpPr>
        <p:spPr>
          <a:xfrm>
            <a:off x="838200" y="1825625"/>
            <a:ext cx="10515600" cy="4351338"/>
          </a:xfrm>
        </p:spPr>
        <p:txBody>
          <a:bodyPr>
            <a:normAutofit/>
          </a:bodyPr>
          <a:lstStyle/>
          <a:p>
            <a:r>
              <a:rPr lang="ja-JP" altLang="en-US" dirty="0"/>
              <a:t>パレートの法則</a:t>
            </a:r>
            <a:r>
              <a:rPr lang="en-US" altLang="ja-JP" dirty="0"/>
              <a:t>…2</a:t>
            </a:r>
            <a:r>
              <a:rPr lang="ja-JP" altLang="en-US" dirty="0"/>
              <a:t>割の開発者が</a:t>
            </a:r>
            <a:r>
              <a:rPr lang="en-US" altLang="ja-JP" dirty="0"/>
              <a:t>8</a:t>
            </a:r>
            <a:r>
              <a:rPr lang="ja-JP" altLang="en-US" dirty="0"/>
              <a:t>割のプロダクトに、残りの</a:t>
            </a:r>
            <a:r>
              <a:rPr lang="en-US" altLang="ja-JP" dirty="0"/>
              <a:t>8</a:t>
            </a:r>
            <a:r>
              <a:rPr lang="ja-JP" altLang="en-US" dirty="0"/>
              <a:t>割の開発者が</a:t>
            </a:r>
            <a:r>
              <a:rPr lang="en-US" altLang="ja-JP" dirty="0"/>
              <a:t>2</a:t>
            </a:r>
            <a:r>
              <a:rPr lang="ja-JP" altLang="en-US" dirty="0"/>
              <a:t>割のプロダクトに貢献していること</a:t>
            </a:r>
            <a:endParaRPr lang="en-US" altLang="ja-JP" dirty="0"/>
          </a:p>
          <a:p>
            <a:pPr marL="0" indent="0">
              <a:buNone/>
            </a:pPr>
            <a:endParaRPr lang="en-US" altLang="ja-JP" dirty="0"/>
          </a:p>
          <a:p>
            <a:r>
              <a:rPr lang="en-US" altLang="ja-JP" dirty="0"/>
              <a:t>OSS</a:t>
            </a:r>
            <a:r>
              <a:rPr lang="ja-JP" altLang="en-US" dirty="0"/>
              <a:t>を継続的に開発、保守したい</a:t>
            </a:r>
            <a:endParaRPr lang="en-US" altLang="ja-JP" dirty="0"/>
          </a:p>
          <a:p>
            <a:pPr marL="0" indent="0">
              <a:buNone/>
            </a:pPr>
            <a:r>
              <a:rPr lang="ja-JP" altLang="en-US" dirty="0"/>
              <a:t>　⇒</a:t>
            </a:r>
            <a:r>
              <a:rPr lang="ja-JP" altLang="en-US" dirty="0">
                <a:solidFill>
                  <a:srgbClr val="FF0000"/>
                </a:solidFill>
              </a:rPr>
              <a:t>コア開発者</a:t>
            </a:r>
            <a:r>
              <a:rPr lang="ja-JP" altLang="en-US" dirty="0"/>
              <a:t>になりうる開発者を早期に特定する</a:t>
            </a:r>
            <a:endParaRPr lang="en-US" altLang="ja-JP" dirty="0"/>
          </a:p>
          <a:p>
            <a:pPr marL="0" indent="0">
              <a:buNone/>
            </a:pPr>
            <a:endParaRPr lang="en-US" altLang="ja-JP" dirty="0"/>
          </a:p>
          <a:p>
            <a:r>
              <a:rPr kumimoji="1" lang="ja-JP" altLang="en-US" dirty="0"/>
              <a:t>最新の技術や知識を取り込み、プロジェクトを維持・発展させたい</a:t>
            </a:r>
            <a:endParaRPr kumimoji="1" lang="en-US" altLang="ja-JP" dirty="0"/>
          </a:p>
          <a:p>
            <a:pPr marL="0" indent="0">
              <a:buNone/>
            </a:pPr>
            <a:r>
              <a:rPr kumimoji="1" lang="ja-JP" altLang="en-US" dirty="0"/>
              <a:t>　</a:t>
            </a:r>
            <a:r>
              <a:rPr kumimoji="1" lang="ja-JP" altLang="en-US" dirty="0">
                <a:solidFill>
                  <a:srgbClr val="0070C0"/>
                </a:solidFill>
              </a:rPr>
              <a:t>⇒新たな開発者の誘い込みなどが今後の課題</a:t>
            </a:r>
          </a:p>
        </p:txBody>
      </p:sp>
      <p:sp>
        <p:nvSpPr>
          <p:cNvPr id="4" name="スライド番号プレースホルダー 3">
            <a:extLst>
              <a:ext uri="{FF2B5EF4-FFF2-40B4-BE49-F238E27FC236}">
                <a16:creationId xmlns:a16="http://schemas.microsoft.com/office/drawing/2014/main" id="{598BAC01-FE46-4B45-9D5B-34FBB8E1A57E}"/>
              </a:ext>
            </a:extLst>
          </p:cNvPr>
          <p:cNvSpPr>
            <a:spLocks noGrp="1"/>
          </p:cNvSpPr>
          <p:nvPr>
            <p:ph type="sldNum" sz="quarter" idx="12"/>
          </p:nvPr>
        </p:nvSpPr>
        <p:spPr/>
        <p:txBody>
          <a:bodyPr/>
          <a:lstStyle/>
          <a:p>
            <a:fld id="{B38C7F43-7F6F-42E1-9A87-621A09B4FE16}" type="slidenum">
              <a:rPr kumimoji="1" lang="ja-JP" altLang="en-US" smtClean="0"/>
              <a:t>15</a:t>
            </a:fld>
            <a:endParaRPr kumimoji="1" lang="ja-JP" altLang="en-US"/>
          </a:p>
        </p:txBody>
      </p:sp>
    </p:spTree>
    <p:extLst>
      <p:ext uri="{BB962C8B-B14F-4D97-AF65-F5344CB8AC3E}">
        <p14:creationId xmlns:p14="http://schemas.microsoft.com/office/powerpoint/2010/main" val="333209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wipe(left)">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A0ECF6-3BA7-41B0-B999-3983EF3D144C}"/>
              </a:ext>
            </a:extLst>
          </p:cNvPr>
          <p:cNvSpPr>
            <a:spLocks noGrp="1"/>
          </p:cNvSpPr>
          <p:nvPr>
            <p:ph type="title"/>
          </p:nvPr>
        </p:nvSpPr>
        <p:spPr>
          <a:xfrm>
            <a:off x="838200" y="365126"/>
            <a:ext cx="10515600" cy="1094024"/>
          </a:xfrm>
        </p:spPr>
        <p:txBody>
          <a:bodyPr/>
          <a:lstStyle/>
          <a:p>
            <a:r>
              <a:rPr kumimoji="1" lang="en-US" altLang="ja-JP" dirty="0"/>
              <a:t>OSS</a:t>
            </a:r>
            <a:r>
              <a:rPr kumimoji="1" lang="ja-JP" altLang="en-US" dirty="0"/>
              <a:t>工学分野の展望</a:t>
            </a:r>
          </a:p>
        </p:txBody>
      </p:sp>
      <p:sp>
        <p:nvSpPr>
          <p:cNvPr id="3" name="コンテンツ プレースホルダー 2">
            <a:extLst>
              <a:ext uri="{FF2B5EF4-FFF2-40B4-BE49-F238E27FC236}">
                <a16:creationId xmlns:a16="http://schemas.microsoft.com/office/drawing/2014/main" id="{DFA7BE4E-E21B-412C-A532-95963B28A6C5}"/>
              </a:ext>
            </a:extLst>
          </p:cNvPr>
          <p:cNvSpPr>
            <a:spLocks noGrp="1"/>
          </p:cNvSpPr>
          <p:nvPr>
            <p:ph idx="1"/>
          </p:nvPr>
        </p:nvSpPr>
        <p:spPr>
          <a:xfrm>
            <a:off x="838200" y="1303506"/>
            <a:ext cx="10515600" cy="4781205"/>
          </a:xfrm>
        </p:spPr>
        <p:txBody>
          <a:bodyPr>
            <a:normAutofit/>
          </a:bodyPr>
          <a:lstStyle/>
          <a:p>
            <a:pPr marL="0" indent="0">
              <a:buNone/>
            </a:pPr>
            <a:endParaRPr lang="en-US" altLang="ja-JP" dirty="0"/>
          </a:p>
          <a:p>
            <a:pPr marL="0" indent="0">
              <a:buNone/>
            </a:pPr>
            <a:r>
              <a:rPr lang="ja-JP" altLang="en-US" sz="3200" dirty="0"/>
              <a:t>利活用するために</a:t>
            </a:r>
            <a:r>
              <a:rPr kumimoji="1" lang="ja-JP" altLang="en-US" sz="3200" dirty="0"/>
              <a:t>選定した</a:t>
            </a:r>
            <a:r>
              <a:rPr kumimoji="1" lang="en-US" altLang="ja-JP" sz="3200" dirty="0"/>
              <a:t>OSS</a:t>
            </a:r>
            <a:r>
              <a:rPr lang="ja-JP" altLang="en-US" sz="3200" dirty="0"/>
              <a:t>が</a:t>
            </a:r>
            <a:r>
              <a:rPr kumimoji="1" lang="ja-JP" altLang="en-US" sz="3200" dirty="0"/>
              <a:t>機能</a:t>
            </a:r>
            <a:r>
              <a:rPr kumimoji="1" lang="en-US" altLang="ja-JP" sz="3200" dirty="0"/>
              <a:t>,</a:t>
            </a:r>
            <a:r>
              <a:rPr kumimoji="1" lang="ja-JP" altLang="en-US" sz="3200" dirty="0"/>
              <a:t>品質</a:t>
            </a:r>
            <a:r>
              <a:rPr lang="en-US" altLang="ja-JP" sz="3200" dirty="0"/>
              <a:t>,</a:t>
            </a:r>
            <a:r>
              <a:rPr kumimoji="1" lang="ja-JP" altLang="en-US" sz="3200" dirty="0"/>
              <a:t>セキュリティ等の面において、それが</a:t>
            </a:r>
            <a:r>
              <a:rPr kumimoji="1" lang="ja-JP" altLang="en-US" sz="3200" dirty="0">
                <a:solidFill>
                  <a:srgbClr val="FF0000"/>
                </a:solidFill>
              </a:rPr>
              <a:t>恒久的に最適な選択であるという保証はない</a:t>
            </a:r>
            <a:endParaRPr kumimoji="1" lang="en-US" altLang="ja-JP" sz="3200" dirty="0">
              <a:solidFill>
                <a:srgbClr val="FF0000"/>
              </a:solidFill>
            </a:endParaRPr>
          </a:p>
          <a:p>
            <a:pPr marL="0" indent="0">
              <a:buNone/>
            </a:pPr>
            <a:endParaRPr lang="en-US" altLang="ja-JP" sz="3200" dirty="0"/>
          </a:p>
          <a:p>
            <a:pPr marL="0" indent="0">
              <a:buNone/>
            </a:pPr>
            <a:endParaRPr lang="en-US" altLang="ja-JP" sz="3200" dirty="0"/>
          </a:p>
          <a:p>
            <a:pPr marL="0" indent="0">
              <a:buNone/>
            </a:pPr>
            <a:r>
              <a:rPr lang="en-US" altLang="ja-JP" sz="3200" dirty="0" smtClean="0"/>
              <a:t>OSS</a:t>
            </a:r>
            <a:r>
              <a:rPr lang="ja-JP" altLang="en-US" sz="3200" dirty="0"/>
              <a:t>の進化パターンの予測に</a:t>
            </a:r>
            <a:r>
              <a:rPr lang="ja-JP" altLang="en-US" sz="3200" dirty="0" smtClean="0"/>
              <a:t>基づいた、</a:t>
            </a:r>
            <a:r>
              <a:rPr lang="ja-JP" altLang="en-US" sz="3200" b="1" dirty="0" smtClean="0"/>
              <a:t>プロジェクト</a:t>
            </a:r>
            <a:r>
              <a:rPr lang="ja-JP" altLang="en-US" sz="3200" b="1" dirty="0"/>
              <a:t>継続性や品質の推定</a:t>
            </a:r>
            <a:r>
              <a:rPr lang="ja-JP" altLang="en-US" sz="3200" dirty="0"/>
              <a:t>といった技術が求められる</a:t>
            </a:r>
            <a:endParaRPr lang="en-US" altLang="ja-JP" sz="3200" dirty="0"/>
          </a:p>
          <a:p>
            <a:pPr marL="0" indent="0">
              <a:buNone/>
            </a:pPr>
            <a:endParaRPr lang="en-US" altLang="ja-JP" dirty="0"/>
          </a:p>
          <a:p>
            <a:pPr marL="0" indent="0">
              <a:buNone/>
            </a:pPr>
            <a:endParaRPr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067066E6-E7D8-493D-8FC3-F11AFFBC3CDE}"/>
              </a:ext>
            </a:extLst>
          </p:cNvPr>
          <p:cNvSpPr>
            <a:spLocks noGrp="1"/>
          </p:cNvSpPr>
          <p:nvPr>
            <p:ph type="sldNum" sz="quarter" idx="12"/>
          </p:nvPr>
        </p:nvSpPr>
        <p:spPr/>
        <p:txBody>
          <a:bodyPr/>
          <a:lstStyle/>
          <a:p>
            <a:fld id="{B38C7F43-7F6F-42E1-9A87-621A09B4FE16}" type="slidenum">
              <a:rPr kumimoji="1" lang="ja-JP" altLang="en-US" smtClean="0"/>
              <a:t>16</a:t>
            </a:fld>
            <a:endParaRPr kumimoji="1" lang="ja-JP" altLang="en-US"/>
          </a:p>
        </p:txBody>
      </p:sp>
      <p:sp>
        <p:nvSpPr>
          <p:cNvPr id="5" name="矢印: 下 4">
            <a:extLst>
              <a:ext uri="{FF2B5EF4-FFF2-40B4-BE49-F238E27FC236}">
                <a16:creationId xmlns:a16="http://schemas.microsoft.com/office/drawing/2014/main" id="{D65D0336-3F27-4537-8C6B-5F53F05CAE37}"/>
              </a:ext>
            </a:extLst>
          </p:cNvPr>
          <p:cNvSpPr/>
          <p:nvPr/>
        </p:nvSpPr>
        <p:spPr>
          <a:xfrm>
            <a:off x="4860707" y="3499475"/>
            <a:ext cx="1673158" cy="6371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2401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up)">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16D6D6-A1F0-4E94-AC2F-F3C9EFDE27B0}"/>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91BEC2F6-9F9F-4765-93E2-DDCD5684BB50}"/>
              </a:ext>
            </a:extLst>
          </p:cNvPr>
          <p:cNvSpPr>
            <a:spLocks noGrp="1"/>
          </p:cNvSpPr>
          <p:nvPr>
            <p:ph idx="1"/>
          </p:nvPr>
        </p:nvSpPr>
        <p:spPr/>
        <p:txBody>
          <a:bodyPr>
            <a:normAutofit/>
          </a:bodyPr>
          <a:lstStyle/>
          <a:p>
            <a:r>
              <a:rPr kumimoji="1" lang="en-US" altLang="ja-JP" sz="3200" dirty="0"/>
              <a:t>OSS</a:t>
            </a:r>
            <a:r>
              <a:rPr kumimoji="1" lang="ja-JP" altLang="en-US" sz="3200" dirty="0"/>
              <a:t>工学は多くの人が「安心して安全に」</a:t>
            </a:r>
            <a:r>
              <a:rPr kumimoji="1" lang="en-US" altLang="ja-JP" sz="3200" dirty="0"/>
              <a:t>OSS</a:t>
            </a:r>
            <a:r>
              <a:rPr kumimoji="1" lang="ja-JP" altLang="en-US" sz="3200" dirty="0" err="1"/>
              <a:t>を利</a:t>
            </a:r>
            <a:r>
              <a:rPr kumimoji="1" lang="ja-JP" altLang="en-US" sz="3200" dirty="0"/>
              <a:t>活用するための技術的方法論の確立</a:t>
            </a:r>
            <a:r>
              <a:rPr lang="ja-JP" altLang="en-US" sz="3200" dirty="0"/>
              <a:t>を目指す</a:t>
            </a:r>
            <a:endParaRPr lang="en-US" altLang="ja-JP" sz="3200" dirty="0"/>
          </a:p>
          <a:p>
            <a:endParaRPr lang="en-US" altLang="ja-JP" sz="3200" dirty="0"/>
          </a:p>
          <a:p>
            <a:r>
              <a:rPr kumimoji="1" lang="en-US" altLang="ja-JP" sz="3200" dirty="0"/>
              <a:t>OSS</a:t>
            </a:r>
            <a:r>
              <a:rPr kumimoji="1" lang="ja-JP" altLang="en-US" sz="3200" dirty="0"/>
              <a:t>の品質</a:t>
            </a:r>
            <a:r>
              <a:rPr lang="ja-JP" altLang="en-US" sz="3200" dirty="0"/>
              <a:t>、</a:t>
            </a:r>
            <a:r>
              <a:rPr kumimoji="1" lang="ja-JP" altLang="en-US" sz="3200" dirty="0"/>
              <a:t>サポートを継続して得られるようになることが大きな課題</a:t>
            </a:r>
            <a:endParaRPr kumimoji="1" lang="en-US" altLang="ja-JP" sz="3200" dirty="0"/>
          </a:p>
          <a:p>
            <a:endParaRPr kumimoji="1" lang="en-US" altLang="ja-JP" sz="3200" dirty="0"/>
          </a:p>
          <a:p>
            <a:r>
              <a:rPr kumimoji="1" lang="ja-JP" altLang="en-US" sz="3200" dirty="0"/>
              <a:t>ボランティアエンジニア</a:t>
            </a:r>
            <a:r>
              <a:rPr lang="ja-JP" altLang="en-US" sz="3200" dirty="0"/>
              <a:t>、</a:t>
            </a:r>
            <a:r>
              <a:rPr kumimoji="1" lang="ja-JP" altLang="en-US" sz="3200" dirty="0"/>
              <a:t>企業開発者</a:t>
            </a:r>
            <a:r>
              <a:rPr lang="ja-JP" altLang="en-US" sz="3200" dirty="0"/>
              <a:t>、</a:t>
            </a:r>
            <a:r>
              <a:rPr kumimoji="1" lang="ja-JP" altLang="en-US" sz="3200" dirty="0"/>
              <a:t>利活用者らが協力して開発形態を模索していくことが必要不可欠</a:t>
            </a:r>
            <a:endParaRPr kumimoji="1" lang="en-US" altLang="ja-JP" sz="3200" dirty="0"/>
          </a:p>
        </p:txBody>
      </p:sp>
      <p:sp>
        <p:nvSpPr>
          <p:cNvPr id="4" name="スライド番号プレースホルダー 3">
            <a:extLst>
              <a:ext uri="{FF2B5EF4-FFF2-40B4-BE49-F238E27FC236}">
                <a16:creationId xmlns:a16="http://schemas.microsoft.com/office/drawing/2014/main" id="{2B435B3D-0E90-467B-9E39-1DAB0D35E2A2}"/>
              </a:ext>
            </a:extLst>
          </p:cNvPr>
          <p:cNvSpPr>
            <a:spLocks noGrp="1"/>
          </p:cNvSpPr>
          <p:nvPr>
            <p:ph type="sldNum" sz="quarter" idx="12"/>
          </p:nvPr>
        </p:nvSpPr>
        <p:spPr/>
        <p:txBody>
          <a:bodyPr/>
          <a:lstStyle/>
          <a:p>
            <a:fld id="{B38C7F43-7F6F-42E1-9A87-621A09B4FE16}" type="slidenum">
              <a:rPr kumimoji="1" lang="ja-JP" altLang="en-US" smtClean="0"/>
              <a:t>17</a:t>
            </a:fld>
            <a:endParaRPr kumimoji="1" lang="ja-JP" altLang="en-US"/>
          </a:p>
        </p:txBody>
      </p:sp>
    </p:spTree>
    <p:extLst>
      <p:ext uri="{BB962C8B-B14F-4D97-AF65-F5344CB8AC3E}">
        <p14:creationId xmlns:p14="http://schemas.microsoft.com/office/powerpoint/2010/main" val="17855493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2922</TotalTime>
  <Words>1240</Words>
  <Application>Microsoft Office PowerPoint</Application>
  <PresentationFormat>ワイド画面</PresentationFormat>
  <Paragraphs>189</Paragraphs>
  <Slides>17</Slides>
  <Notes>13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17</vt:i4>
      </vt:variant>
    </vt:vector>
  </HeadingPairs>
  <TitlesOfParts>
    <vt:vector size="21" baseType="lpstr">
      <vt:lpstr>游ゴシック</vt:lpstr>
      <vt:lpstr>游ゴシック Light</vt:lpstr>
      <vt:lpstr>Arial</vt:lpstr>
      <vt:lpstr>Office テーマ</vt:lpstr>
      <vt:lpstr>  『オープンソースソフトウェア工学』シリーズ   オープンソースソフトウェア工学</vt:lpstr>
      <vt:lpstr>目次</vt:lpstr>
      <vt:lpstr>オープンソースソフトウェア工学とは？</vt:lpstr>
      <vt:lpstr>OSSの開発形態</vt:lpstr>
      <vt:lpstr>従来型 1 /2</vt:lpstr>
      <vt:lpstr>従来型 2 /2</vt:lpstr>
      <vt:lpstr>従来型の開発形態 1 /2</vt:lpstr>
      <vt:lpstr>PowerPoint プレゼンテーション</vt:lpstr>
      <vt:lpstr>今日のOSS開発 1 /2</vt:lpstr>
      <vt:lpstr>今日のOSS開発 2 /2</vt:lpstr>
      <vt:lpstr>ソフトウェア工学とOSS工学の違い</vt:lpstr>
      <vt:lpstr>品質管理・理解 1 /3</vt:lpstr>
      <vt:lpstr>品質管理・理解 2 /3</vt:lpstr>
      <vt:lpstr>品質管理・理解 3 /3</vt:lpstr>
      <vt:lpstr>人的管理</vt:lpstr>
      <vt:lpstr>OSS工学分野の展望</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『オープンソースソフトウェア工学』シリーズ オープンソースソフトウェア工学</dc:title>
  <dc:creator>加藤 寛瑛</dc:creator>
  <cp:lastModifiedBy>Administrator</cp:lastModifiedBy>
  <cp:revision>55</cp:revision>
  <dcterms:created xsi:type="dcterms:W3CDTF">2018-10-07T16:57:33Z</dcterms:created>
  <dcterms:modified xsi:type="dcterms:W3CDTF">2018-10-12T03:53:53Z</dcterms:modified>
</cp:coreProperties>
</file>