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5" r:id="rId7"/>
    <p:sldId id="268" r:id="rId8"/>
    <p:sldId id="269" r:id="rId9"/>
    <p:sldId id="270" r:id="rId10"/>
    <p:sldId id="273" r:id="rId11"/>
    <p:sldId id="280" r:id="rId12"/>
    <p:sldId id="282" r:id="rId13"/>
    <p:sldId id="275" r:id="rId14"/>
    <p:sldId id="277" r:id="rId15"/>
    <p:sldId id="278" r:id="rId16"/>
    <p:sldId id="279" r:id="rId17"/>
    <p:sldId id="281" r:id="rId18"/>
    <p:sldId id="263" r:id="rId19"/>
    <p:sldId id="274" r:id="rId20"/>
    <p:sldId id="264" r:id="rId21"/>
    <p:sldId id="261" r:id="rId22"/>
    <p:sldId id="262" r:id="rId23"/>
    <p:sldId id="266" r:id="rId24"/>
    <p:sldId id="267" r:id="rId25"/>
    <p:sldId id="271" r:id="rId26"/>
    <p:sldId id="276" r:id="rId27"/>
    <p:sldId id="272" r:id="rId2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p:cViewPr varScale="1">
        <p:scale>
          <a:sx n="88" d="100"/>
          <a:sy n="88" d="100"/>
        </p:scale>
        <p:origin x="-1133"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1549EE-390D-409B-980B-6911E3285F10}" type="datetimeFigureOut">
              <a:rPr kumimoji="1" lang="ja-JP" altLang="en-US" smtClean="0"/>
              <a:t>2016/10/5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03E6B3-3B26-48FA-A948-1ADAB53228FF}" type="slidenum">
              <a:rPr kumimoji="1" lang="ja-JP" altLang="en-US" smtClean="0"/>
              <a:t>‹#›</a:t>
            </a:fld>
            <a:endParaRPr kumimoji="1" lang="ja-JP" altLang="en-US"/>
          </a:p>
        </p:txBody>
      </p:sp>
    </p:spTree>
    <p:extLst>
      <p:ext uri="{BB962C8B-B14F-4D97-AF65-F5344CB8AC3E}">
        <p14:creationId xmlns:p14="http://schemas.microsoft.com/office/powerpoint/2010/main" val="534638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C03E6B3-3B26-48FA-A948-1ADAB53228FF}" type="slidenum">
              <a:rPr kumimoji="1" lang="ja-JP" altLang="en-US" smtClean="0"/>
              <a:t>1</a:t>
            </a:fld>
            <a:endParaRPr kumimoji="1" lang="ja-JP" altLang="en-US"/>
          </a:p>
        </p:txBody>
      </p:sp>
    </p:spTree>
    <p:extLst>
      <p:ext uri="{BB962C8B-B14F-4D97-AF65-F5344CB8AC3E}">
        <p14:creationId xmlns:p14="http://schemas.microsoft.com/office/powerpoint/2010/main" val="519740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MySQL</a:t>
            </a:r>
            <a:r>
              <a:rPr kumimoji="1" lang="ja-JP" altLang="en-US" dirty="0" smtClean="0"/>
              <a:t>（</a:t>
            </a:r>
            <a:r>
              <a:rPr kumimoji="1" lang="en-US" altLang="ja-JP" dirty="0" smtClean="0"/>
              <a:t>GPL</a:t>
            </a:r>
            <a:r>
              <a:rPr kumimoji="1" lang="ja-JP" altLang="en-US" dirty="0" smtClean="0"/>
              <a:t>ライセンスのソフトウェア）のデータベースを使い、</a:t>
            </a:r>
            <a:r>
              <a:rPr kumimoji="1" lang="en-US" altLang="ja-JP" dirty="0" smtClean="0"/>
              <a:t>MySQL</a:t>
            </a:r>
            <a:r>
              <a:rPr kumimoji="1" lang="ja-JP" altLang="en-US" dirty="0" smtClean="0"/>
              <a:t>のライブラリを用いて開発されたソフトウェア</a:t>
            </a:r>
          </a:p>
          <a:p>
            <a:endParaRPr kumimoji="1" lang="ja-JP" altLang="en-US" dirty="0"/>
          </a:p>
        </p:txBody>
      </p:sp>
      <p:sp>
        <p:nvSpPr>
          <p:cNvPr id="4" name="スライド番号プレースホルダー 3"/>
          <p:cNvSpPr>
            <a:spLocks noGrp="1"/>
          </p:cNvSpPr>
          <p:nvPr>
            <p:ph type="sldNum" sz="quarter" idx="10"/>
          </p:nvPr>
        </p:nvSpPr>
        <p:spPr/>
        <p:txBody>
          <a:bodyPr/>
          <a:lstStyle/>
          <a:p>
            <a:fld id="{BC03E6B3-3B26-48FA-A948-1ADAB53228FF}" type="slidenum">
              <a:rPr kumimoji="1" lang="ja-JP" altLang="en-US" smtClean="0"/>
              <a:t>4</a:t>
            </a:fld>
            <a:endParaRPr kumimoji="1" lang="ja-JP" altLang="en-US"/>
          </a:p>
        </p:txBody>
      </p:sp>
    </p:spTree>
    <p:extLst>
      <p:ext uri="{BB962C8B-B14F-4D97-AF65-F5344CB8AC3E}">
        <p14:creationId xmlns:p14="http://schemas.microsoft.com/office/powerpoint/2010/main" val="229773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F703C52-83CA-4449-8581-E90C3EAF137B}" type="datetime1">
              <a:rPr kumimoji="1" lang="ja-JP" altLang="en-US" smtClean="0"/>
              <a:t>2016/10/5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610651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E35473A-3EDD-4AC9-827D-BC56C61F24CA}" type="datetime1">
              <a:rPr kumimoji="1" lang="ja-JP" altLang="en-US" smtClean="0"/>
              <a:t>2016/10/5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953168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ACCB5F9-DF5E-467A-88FB-347A4CA93389}" type="datetime1">
              <a:rPr kumimoji="1" lang="ja-JP" altLang="en-US" smtClean="0"/>
              <a:t>2016/10/5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3932321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299E0B2-4AFE-461B-A56B-F3D87ED9AF16}" type="datetime1">
              <a:rPr kumimoji="1" lang="ja-JP" altLang="en-US" smtClean="0"/>
              <a:t>2016/10/5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69741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EDF2CFE-ABF2-49CF-8DAA-CFEC6C13419F}" type="datetime1">
              <a:rPr kumimoji="1" lang="ja-JP" altLang="en-US" smtClean="0"/>
              <a:t>2016/10/5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749472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84EED9C-5293-4D04-BFC7-C0780C7E9801}" type="datetime1">
              <a:rPr kumimoji="1" lang="ja-JP" altLang="en-US" smtClean="0"/>
              <a:t>2016/10/5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2636114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F8830BA-41FB-44B0-AB8E-E63E5B93386F}" type="datetime1">
              <a:rPr kumimoji="1" lang="ja-JP" altLang="en-US" smtClean="0"/>
              <a:t>2016/10/5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916365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618F9BF-6D03-417B-8A56-1E412E84EC79}" type="datetime1">
              <a:rPr kumimoji="1" lang="ja-JP" altLang="en-US" smtClean="0"/>
              <a:t>2016/10/5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613483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575246F-2BFA-44AD-8A09-BA8E1D80F7A5}" type="datetime1">
              <a:rPr kumimoji="1" lang="ja-JP" altLang="en-US" smtClean="0"/>
              <a:t>2016/10/5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717523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D0CFAA0-7145-4FCC-8B00-03567CADF327}" type="datetime1">
              <a:rPr kumimoji="1" lang="ja-JP" altLang="en-US" smtClean="0"/>
              <a:t>2016/10/5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238325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39C701-D42A-4A6B-92DD-C12A6B57962F}" type="datetime1">
              <a:rPr kumimoji="1" lang="ja-JP" altLang="en-US" smtClean="0"/>
              <a:t>2016/10/5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159260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B5E89E-07FF-47C9-BA3B-7D57879FEA50}" type="datetime1">
              <a:rPr kumimoji="1" lang="ja-JP" altLang="en-US" smtClean="0"/>
              <a:t>2016/10/5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83B4C-13DA-49AA-9D96-2620AA9B6E1B}" type="slidenum">
              <a:rPr kumimoji="1" lang="ja-JP" altLang="en-US" smtClean="0"/>
              <a:t>‹#›</a:t>
            </a:fld>
            <a:endParaRPr kumimoji="1" lang="ja-JP" altLang="en-US"/>
          </a:p>
        </p:txBody>
      </p:sp>
    </p:spTree>
    <p:extLst>
      <p:ext uri="{BB962C8B-B14F-4D97-AF65-F5344CB8AC3E}">
        <p14:creationId xmlns:p14="http://schemas.microsoft.com/office/powerpoint/2010/main" val="3760331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7760" y="1124744"/>
            <a:ext cx="9036496" cy="2378695"/>
          </a:xfrm>
        </p:spPr>
        <p:txBody>
          <a:bodyPr>
            <a:noAutofit/>
          </a:bodyPr>
          <a:lstStyle/>
          <a:p>
            <a:r>
              <a:rPr lang="en-US" altLang="ja-JP" dirty="0" smtClean="0"/>
              <a:t>An</a:t>
            </a:r>
            <a:r>
              <a:rPr lang="ja-JP" altLang="en-US" dirty="0"/>
              <a:t> </a:t>
            </a:r>
            <a:r>
              <a:rPr lang="en-US" altLang="ja-JP" dirty="0" smtClean="0"/>
              <a:t>empirical</a:t>
            </a:r>
            <a:r>
              <a:rPr lang="ja-JP" altLang="en-US" dirty="0" smtClean="0"/>
              <a:t> </a:t>
            </a:r>
            <a:r>
              <a:rPr lang="en-US" altLang="ja-JP" dirty="0" smtClean="0"/>
              <a:t>study</a:t>
            </a:r>
            <a:r>
              <a:rPr lang="ja-JP" altLang="en-US" dirty="0" smtClean="0"/>
              <a:t> </a:t>
            </a:r>
            <a:r>
              <a:rPr lang="en-US" altLang="ja-JP" dirty="0" smtClean="0"/>
              <a:t>of</a:t>
            </a:r>
            <a:r>
              <a:rPr lang="ja-JP" altLang="en-US" dirty="0"/>
              <a:t> </a:t>
            </a:r>
            <a:r>
              <a:rPr lang="en-US" altLang="ja-JP" dirty="0" smtClean="0"/>
              <a:t>the</a:t>
            </a:r>
            <a:r>
              <a:rPr lang="ja-JP" altLang="en-US" dirty="0"/>
              <a:t> </a:t>
            </a:r>
            <a:r>
              <a:rPr lang="en-US" altLang="ja-JP" dirty="0" smtClean="0"/>
              <a:t>reuse</a:t>
            </a:r>
            <a:r>
              <a:rPr lang="ja-JP" altLang="en-US" dirty="0"/>
              <a:t> </a:t>
            </a:r>
            <a:r>
              <a:rPr lang="en-US" altLang="ja-JP" dirty="0" smtClean="0"/>
              <a:t>of</a:t>
            </a:r>
            <a:r>
              <a:rPr lang="ja-JP" altLang="en-US" dirty="0" smtClean="0"/>
              <a:t>　</a:t>
            </a:r>
            <a:r>
              <a:rPr lang="en-US" altLang="ja-JP" dirty="0" smtClean="0"/>
              <a:t>software licensed</a:t>
            </a:r>
            <a:r>
              <a:rPr lang="ja-JP" altLang="en-US" dirty="0"/>
              <a:t> </a:t>
            </a:r>
            <a:r>
              <a:rPr lang="en-US" altLang="ja-JP" dirty="0" smtClean="0"/>
              <a:t>under</a:t>
            </a:r>
            <a:r>
              <a:rPr lang="ja-JP" altLang="en-US" dirty="0"/>
              <a:t> </a:t>
            </a:r>
            <a:r>
              <a:rPr lang="en-US" altLang="ja-JP" dirty="0" smtClean="0"/>
              <a:t>the</a:t>
            </a:r>
            <a:r>
              <a:rPr lang="ja-JP" altLang="en-US" dirty="0"/>
              <a:t> </a:t>
            </a:r>
            <a:r>
              <a:rPr lang="en-US" altLang="ja-JP" dirty="0" smtClean="0"/>
              <a:t>GNU</a:t>
            </a:r>
            <a:r>
              <a:rPr lang="ja-JP" altLang="en-US" dirty="0" smtClean="0"/>
              <a:t>　</a:t>
            </a:r>
            <a:r>
              <a:rPr lang="en-US" altLang="ja-JP" dirty="0" smtClean="0"/>
              <a:t>General</a:t>
            </a:r>
            <a:r>
              <a:rPr lang="ja-JP" altLang="en-US" dirty="0"/>
              <a:t> </a:t>
            </a:r>
            <a:r>
              <a:rPr lang="en-US" altLang="ja-JP" dirty="0" smtClean="0"/>
              <a:t>Public</a:t>
            </a:r>
            <a:r>
              <a:rPr lang="ja-JP" altLang="en-US" dirty="0" smtClean="0"/>
              <a:t> </a:t>
            </a:r>
            <a:r>
              <a:rPr lang="en-US" altLang="ja-JP" dirty="0" smtClean="0"/>
              <a:t>License</a:t>
            </a:r>
            <a:endParaRPr kumimoji="1" lang="ja-JP" altLang="en-US" dirty="0"/>
          </a:p>
        </p:txBody>
      </p:sp>
      <p:sp>
        <p:nvSpPr>
          <p:cNvPr id="3" name="サブタイトル 2"/>
          <p:cNvSpPr>
            <a:spLocks noGrp="1"/>
          </p:cNvSpPr>
          <p:nvPr>
            <p:ph type="subTitle" idx="1"/>
          </p:nvPr>
        </p:nvSpPr>
        <p:spPr/>
        <p:txBody>
          <a:bodyPr/>
          <a:lstStyle/>
          <a:p>
            <a:r>
              <a:rPr lang="en-US" altLang="ja-JP" dirty="0"/>
              <a:t>Daniel M. German and </a:t>
            </a:r>
            <a:r>
              <a:rPr lang="en-US" altLang="ja-JP" dirty="0" err="1"/>
              <a:t>Jes´us</a:t>
            </a:r>
            <a:r>
              <a:rPr lang="en-US" altLang="ja-JP" dirty="0"/>
              <a:t> M. </a:t>
            </a:r>
            <a:r>
              <a:rPr lang="en-US" altLang="ja-JP" dirty="0" err="1"/>
              <a:t>Gonz´alez-Barahona</a:t>
            </a:r>
            <a:endParaRPr kumimoji="1" lang="ja-JP" altLang="en-US" dirty="0"/>
          </a:p>
        </p:txBody>
      </p:sp>
      <p:sp>
        <p:nvSpPr>
          <p:cNvPr id="4" name="テキスト ボックス 3"/>
          <p:cNvSpPr txBox="1"/>
          <p:nvPr/>
        </p:nvSpPr>
        <p:spPr>
          <a:xfrm>
            <a:off x="1259632" y="6237312"/>
            <a:ext cx="7200800" cy="369332"/>
          </a:xfrm>
          <a:prstGeom prst="rect">
            <a:avLst/>
          </a:prstGeom>
          <a:noFill/>
        </p:spPr>
        <p:txBody>
          <a:bodyPr wrap="square" rtlCol="0">
            <a:spAutoFit/>
          </a:bodyPr>
          <a:lstStyle/>
          <a:p>
            <a:r>
              <a:rPr lang="en-US" altLang="ja-JP" dirty="0"/>
              <a:t>Open Source Ecosystems: Diverse Communities Interacting, pp.185-198</a:t>
            </a:r>
            <a:endParaRPr kumimoji="1" lang="ja-JP" altLang="en-US" dirty="0"/>
          </a:p>
        </p:txBody>
      </p:sp>
      <p:sp>
        <p:nvSpPr>
          <p:cNvPr id="5" name="スライド番号プレースホルダー 4"/>
          <p:cNvSpPr>
            <a:spLocks noGrp="1"/>
          </p:cNvSpPr>
          <p:nvPr>
            <p:ph type="sldNum" sz="quarter" idx="12"/>
          </p:nvPr>
        </p:nvSpPr>
        <p:spPr/>
        <p:txBody>
          <a:bodyPr/>
          <a:lstStyle/>
          <a:p>
            <a:fld id="{4B383B4C-13DA-49AA-9D96-2620AA9B6E1B}" type="slidenum">
              <a:rPr kumimoji="1" lang="ja-JP" altLang="en-US" smtClean="0"/>
              <a:t>1</a:t>
            </a:fld>
            <a:endParaRPr kumimoji="1" lang="ja-JP" altLang="en-US"/>
          </a:p>
        </p:txBody>
      </p:sp>
    </p:spTree>
    <p:extLst>
      <p:ext uri="{BB962C8B-B14F-4D97-AF65-F5344CB8AC3E}">
        <p14:creationId xmlns:p14="http://schemas.microsoft.com/office/powerpoint/2010/main" val="4241552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大部分のソフトウェアをゼロから作るのは</a:t>
            </a:r>
            <a:r>
              <a:rPr lang="ja-JP" altLang="en-US" dirty="0" smtClean="0"/>
              <a:t>手間</a:t>
            </a:r>
            <a:endParaRPr kumimoji="1" lang="en-US" altLang="ja-JP" dirty="0" smtClean="0"/>
          </a:p>
          <a:p>
            <a:r>
              <a:rPr lang="ja-JP" altLang="en-US" dirty="0" smtClean="0"/>
              <a:t>開発コスト削減のために</a:t>
            </a:r>
            <a:r>
              <a:rPr lang="en-US" altLang="ja-JP" dirty="0" smtClean="0"/>
              <a:t>FOSS</a:t>
            </a:r>
            <a:r>
              <a:rPr lang="ja-JP" altLang="en-US" dirty="0" smtClean="0"/>
              <a:t>を再利用して開発することがある</a:t>
            </a:r>
            <a:endParaRPr lang="en-US" altLang="ja-JP" dirty="0" smtClean="0"/>
          </a:p>
          <a:p>
            <a:r>
              <a:rPr lang="ja-JP" altLang="en-US" dirty="0" smtClean="0"/>
              <a:t>再利用</a:t>
            </a:r>
            <a:r>
              <a:rPr lang="ja-JP" altLang="en-US" dirty="0"/>
              <a:t>された</a:t>
            </a:r>
            <a:r>
              <a:rPr lang="ja-JP" altLang="en-US" dirty="0" smtClean="0"/>
              <a:t>製品は</a:t>
            </a:r>
            <a:r>
              <a:rPr lang="en-US" altLang="ja-JP" dirty="0" smtClean="0"/>
              <a:t>FOSS</a:t>
            </a:r>
            <a:r>
              <a:rPr lang="ja-JP" altLang="en-US" dirty="0" smtClean="0"/>
              <a:t>の派生物になるので</a:t>
            </a:r>
            <a:r>
              <a:rPr lang="en-US" altLang="ja-JP" dirty="0" smtClean="0"/>
              <a:t>FOSS</a:t>
            </a:r>
            <a:r>
              <a:rPr lang="ja-JP" altLang="en-US" dirty="0" smtClean="0"/>
              <a:t>に記述されているライセンスを遵守しなければならない</a:t>
            </a:r>
            <a:endParaRPr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a:t>
            </a:fld>
            <a:endParaRPr kumimoji="1" lang="ja-JP" altLang="en-US"/>
          </a:p>
        </p:txBody>
      </p:sp>
    </p:spTree>
    <p:extLst>
      <p:ext uri="{BB962C8B-B14F-4D97-AF65-F5344CB8AC3E}">
        <p14:creationId xmlns:p14="http://schemas.microsoft.com/office/powerpoint/2010/main" val="117943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GPL</a:t>
            </a:r>
            <a:r>
              <a:rPr kumimoji="1" lang="ja-JP" altLang="en-US" dirty="0" smtClean="0"/>
              <a:t>（</a:t>
            </a:r>
            <a:r>
              <a:rPr lang="en-US" altLang="ja-JP" dirty="0"/>
              <a:t>General Public License</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457200" y="1600201"/>
            <a:ext cx="8229600" cy="1828800"/>
          </a:xfrm>
        </p:spPr>
        <p:txBody>
          <a:bodyPr>
            <a:normAutofit fontScale="92500"/>
          </a:bodyPr>
          <a:lstStyle/>
          <a:p>
            <a:r>
              <a:rPr lang="ja-JP" altLang="en-US" dirty="0" smtClean="0"/>
              <a:t>ライセンスの一つ</a:t>
            </a:r>
            <a:endParaRPr lang="en-US" altLang="ja-JP" dirty="0" smtClean="0"/>
          </a:p>
          <a:p>
            <a:r>
              <a:rPr lang="en-US" altLang="ja-JP" dirty="0" smtClean="0"/>
              <a:t>GPL</a:t>
            </a:r>
            <a:r>
              <a:rPr lang="ja-JP" altLang="en-US" dirty="0"/>
              <a:t>の</a:t>
            </a:r>
            <a:r>
              <a:rPr lang="ja-JP" altLang="en-US" dirty="0" smtClean="0"/>
              <a:t>ソフトウェアを再利用してソフトを開発したとき、</a:t>
            </a:r>
            <a:r>
              <a:rPr lang="en-US" altLang="ja-JP" dirty="0" smtClean="0"/>
              <a:t>GPL</a:t>
            </a:r>
            <a:r>
              <a:rPr lang="ja-JP" altLang="en-US" dirty="0" smtClean="0"/>
              <a:t>ライセンスで配布しなければならない</a:t>
            </a:r>
            <a:endParaRPr lang="en-US" altLang="ja-JP" dirty="0" smtClean="0"/>
          </a:p>
          <a:p>
            <a:endParaRPr lang="en-US" altLang="ja-JP" dirty="0" smtClean="0"/>
          </a:p>
        </p:txBody>
      </p:sp>
      <p:sp>
        <p:nvSpPr>
          <p:cNvPr id="4" name="正方形/長方形 3"/>
          <p:cNvSpPr/>
          <p:nvPr/>
        </p:nvSpPr>
        <p:spPr>
          <a:xfrm>
            <a:off x="4846267" y="3585338"/>
            <a:ext cx="1259071" cy="1512168"/>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dirty="0"/>
          </a:p>
        </p:txBody>
      </p:sp>
      <p:cxnSp>
        <p:nvCxnSpPr>
          <p:cNvPr id="8" name="直線コネクタ 7"/>
          <p:cNvCxnSpPr/>
          <p:nvPr/>
        </p:nvCxnSpPr>
        <p:spPr>
          <a:xfrm>
            <a:off x="5007482" y="3873370"/>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007482" y="4161402"/>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007482" y="4502825"/>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5007482" y="4809474"/>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4575186" y="5269490"/>
            <a:ext cx="2237948" cy="369332"/>
          </a:xfrm>
          <a:prstGeom prst="rect">
            <a:avLst/>
          </a:prstGeom>
          <a:noFill/>
        </p:spPr>
        <p:txBody>
          <a:bodyPr wrap="square" rtlCol="0">
            <a:spAutoFit/>
          </a:bodyPr>
          <a:lstStyle/>
          <a:p>
            <a:r>
              <a:rPr kumimoji="1" lang="ja-JP" altLang="en-US" dirty="0" smtClean="0"/>
              <a:t>再利用した</a:t>
            </a:r>
            <a:r>
              <a:rPr kumimoji="1" lang="en-US" altLang="ja-JP" dirty="0" smtClean="0"/>
              <a:t>GPL</a:t>
            </a:r>
            <a:r>
              <a:rPr kumimoji="1" lang="ja-JP" altLang="en-US" dirty="0" smtClean="0"/>
              <a:t>ソフト</a:t>
            </a:r>
            <a:endParaRPr kumimoji="1" lang="ja-JP" altLang="en-US" dirty="0"/>
          </a:p>
        </p:txBody>
      </p:sp>
      <p:sp>
        <p:nvSpPr>
          <p:cNvPr id="24" name="正方形/長方形 23"/>
          <p:cNvSpPr/>
          <p:nvPr/>
        </p:nvSpPr>
        <p:spPr>
          <a:xfrm>
            <a:off x="755576" y="3611345"/>
            <a:ext cx="1259071" cy="151216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cxnSp>
        <p:nvCxnSpPr>
          <p:cNvPr id="25" name="直線コネクタ 24"/>
          <p:cNvCxnSpPr/>
          <p:nvPr/>
        </p:nvCxnSpPr>
        <p:spPr>
          <a:xfrm>
            <a:off x="916791" y="3899377"/>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916791" y="4187409"/>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916791" y="4528832"/>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916791" y="4835481"/>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611560" y="5258882"/>
            <a:ext cx="2232248" cy="369332"/>
          </a:xfrm>
          <a:prstGeom prst="rect">
            <a:avLst/>
          </a:prstGeom>
          <a:noFill/>
        </p:spPr>
        <p:txBody>
          <a:bodyPr wrap="square" rtlCol="0">
            <a:spAutoFit/>
          </a:bodyPr>
          <a:lstStyle/>
          <a:p>
            <a:r>
              <a:rPr lang="ja-JP" altLang="en-US" dirty="0"/>
              <a:t>自作</a:t>
            </a:r>
            <a:r>
              <a:rPr lang="ja-JP" altLang="en-US" dirty="0" smtClean="0"/>
              <a:t>中のソフト</a:t>
            </a:r>
            <a:endParaRPr kumimoji="1" lang="ja-JP" altLang="en-US" dirty="0"/>
          </a:p>
        </p:txBody>
      </p:sp>
      <p:sp>
        <p:nvSpPr>
          <p:cNvPr id="30" name="右矢印 29"/>
          <p:cNvSpPr/>
          <p:nvPr/>
        </p:nvSpPr>
        <p:spPr>
          <a:xfrm>
            <a:off x="2699792" y="4187409"/>
            <a:ext cx="1800200" cy="4917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2699792" y="4741222"/>
            <a:ext cx="1800200" cy="646331"/>
          </a:xfrm>
          <a:prstGeom prst="rect">
            <a:avLst/>
          </a:prstGeom>
          <a:noFill/>
        </p:spPr>
        <p:txBody>
          <a:bodyPr wrap="square" rtlCol="0">
            <a:spAutoFit/>
          </a:bodyPr>
          <a:lstStyle/>
          <a:p>
            <a:pPr algn="ctr"/>
            <a:r>
              <a:rPr kumimoji="1" lang="en-US" altLang="ja-JP" dirty="0" smtClean="0"/>
              <a:t>GPL</a:t>
            </a:r>
            <a:r>
              <a:rPr lang="ja-JP" altLang="en-US" dirty="0" smtClean="0"/>
              <a:t>のソフトを</a:t>
            </a:r>
            <a:endParaRPr lang="en-US" altLang="ja-JP" dirty="0" smtClean="0"/>
          </a:p>
          <a:p>
            <a:pPr algn="ctr"/>
            <a:r>
              <a:rPr lang="ja-JP" altLang="en-US" dirty="0" smtClean="0"/>
              <a:t>再利用して開発</a:t>
            </a:r>
            <a:endParaRPr kumimoji="1" lang="ja-JP" altLang="en-US" dirty="0"/>
          </a:p>
        </p:txBody>
      </p:sp>
      <p:sp>
        <p:nvSpPr>
          <p:cNvPr id="32" name="正方形/長方形 31"/>
          <p:cNvSpPr/>
          <p:nvPr/>
        </p:nvSpPr>
        <p:spPr>
          <a:xfrm>
            <a:off x="7020272" y="3552220"/>
            <a:ext cx="1259071" cy="151216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cxnSp>
        <p:nvCxnSpPr>
          <p:cNvPr id="33" name="直線コネクタ 32"/>
          <p:cNvCxnSpPr/>
          <p:nvPr/>
        </p:nvCxnSpPr>
        <p:spPr>
          <a:xfrm>
            <a:off x="7181487" y="3840252"/>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7181487" y="4128284"/>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7181487" y="4469707"/>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7181487" y="4776356"/>
            <a:ext cx="95384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テキスト ボックス 36"/>
          <p:cNvSpPr txBox="1"/>
          <p:nvPr/>
        </p:nvSpPr>
        <p:spPr>
          <a:xfrm>
            <a:off x="6941396" y="5258882"/>
            <a:ext cx="2232248" cy="369332"/>
          </a:xfrm>
          <a:prstGeom prst="rect">
            <a:avLst/>
          </a:prstGeom>
          <a:noFill/>
        </p:spPr>
        <p:txBody>
          <a:bodyPr wrap="square" rtlCol="0">
            <a:spAutoFit/>
          </a:bodyPr>
          <a:lstStyle/>
          <a:p>
            <a:r>
              <a:rPr lang="ja-JP" altLang="en-US" dirty="0"/>
              <a:t>自作中</a:t>
            </a:r>
            <a:r>
              <a:rPr lang="ja-JP" altLang="en-US" dirty="0" smtClean="0"/>
              <a:t>のソフト</a:t>
            </a:r>
            <a:endParaRPr kumimoji="1" lang="ja-JP" altLang="en-US" dirty="0"/>
          </a:p>
        </p:txBody>
      </p:sp>
      <p:sp>
        <p:nvSpPr>
          <p:cNvPr id="38" name="正方形/長方形 37"/>
          <p:cNvSpPr/>
          <p:nvPr/>
        </p:nvSpPr>
        <p:spPr>
          <a:xfrm>
            <a:off x="241583" y="3301647"/>
            <a:ext cx="2304256" cy="240235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9" name="テキスト ボックス 38"/>
          <p:cNvSpPr txBox="1"/>
          <p:nvPr/>
        </p:nvSpPr>
        <p:spPr>
          <a:xfrm>
            <a:off x="4616103" y="6108914"/>
            <a:ext cx="4110171" cy="400110"/>
          </a:xfrm>
          <a:prstGeom prst="rect">
            <a:avLst/>
          </a:prstGeom>
          <a:noFill/>
        </p:spPr>
        <p:txBody>
          <a:bodyPr wrap="square" rtlCol="0">
            <a:spAutoFit/>
          </a:bodyPr>
          <a:lstStyle/>
          <a:p>
            <a:r>
              <a:rPr kumimoji="1" lang="ja-JP" altLang="en-US" sz="2000" dirty="0" smtClean="0"/>
              <a:t>ライセンスは</a:t>
            </a:r>
            <a:r>
              <a:rPr kumimoji="1" lang="en-US" altLang="ja-JP" sz="2000" dirty="0" smtClean="0"/>
              <a:t>GPL</a:t>
            </a:r>
            <a:r>
              <a:rPr kumimoji="1" lang="ja-JP" altLang="en-US" sz="2000" dirty="0" smtClean="0"/>
              <a:t>でなければならない</a:t>
            </a:r>
            <a:endParaRPr kumimoji="1" lang="ja-JP" altLang="en-US" sz="2000" dirty="0"/>
          </a:p>
        </p:txBody>
      </p:sp>
      <p:sp>
        <p:nvSpPr>
          <p:cNvPr id="41" name="正方形/長方形 40"/>
          <p:cNvSpPr/>
          <p:nvPr/>
        </p:nvSpPr>
        <p:spPr>
          <a:xfrm>
            <a:off x="4580384" y="3327654"/>
            <a:ext cx="4181610" cy="24023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2" name="テキスト ボックス 41"/>
          <p:cNvSpPr txBox="1"/>
          <p:nvPr/>
        </p:nvSpPr>
        <p:spPr>
          <a:xfrm>
            <a:off x="214209" y="6136980"/>
            <a:ext cx="2458208" cy="400110"/>
          </a:xfrm>
          <a:prstGeom prst="rect">
            <a:avLst/>
          </a:prstGeom>
          <a:noFill/>
        </p:spPr>
        <p:txBody>
          <a:bodyPr wrap="square" rtlCol="0">
            <a:spAutoFit/>
          </a:bodyPr>
          <a:lstStyle/>
          <a:p>
            <a:r>
              <a:rPr kumimoji="1" lang="ja-JP" altLang="en-US" sz="2000" dirty="0" smtClean="0"/>
              <a:t>ライセンスに制限なし</a:t>
            </a:r>
            <a:endParaRPr kumimoji="1" lang="ja-JP" altLang="en-US" sz="2000" dirty="0"/>
          </a:p>
        </p:txBody>
      </p:sp>
      <p:sp>
        <p:nvSpPr>
          <p:cNvPr id="5" name="加算記号 4"/>
          <p:cNvSpPr/>
          <p:nvPr/>
        </p:nvSpPr>
        <p:spPr>
          <a:xfrm>
            <a:off x="6372200" y="4128284"/>
            <a:ext cx="440933" cy="550859"/>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p:cNvSpPr>
            <a:spLocks noGrp="1"/>
          </p:cNvSpPr>
          <p:nvPr>
            <p:ph type="sldNum" sz="quarter" idx="12"/>
          </p:nvPr>
        </p:nvSpPr>
        <p:spPr/>
        <p:txBody>
          <a:bodyPr/>
          <a:lstStyle/>
          <a:p>
            <a:fld id="{4B383B4C-13DA-49AA-9D96-2620AA9B6E1B}" type="slidenum">
              <a:rPr kumimoji="1" lang="ja-JP" altLang="en-US" smtClean="0"/>
              <a:t>3</a:t>
            </a:fld>
            <a:endParaRPr kumimoji="1" lang="ja-JP" altLang="en-US"/>
          </a:p>
        </p:txBody>
      </p:sp>
    </p:spTree>
    <p:extLst>
      <p:ext uri="{BB962C8B-B14F-4D97-AF65-F5344CB8AC3E}">
        <p14:creationId xmlns:p14="http://schemas.microsoft.com/office/powerpoint/2010/main" val="316139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矛盾しているソフトウェア</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GPL</a:t>
            </a:r>
            <a:r>
              <a:rPr kumimoji="1" lang="ja-JP" altLang="en-US" dirty="0" smtClean="0"/>
              <a:t>のソフトウェア</a:t>
            </a:r>
            <a:r>
              <a:rPr lang="ja-JP" altLang="en-US" dirty="0" smtClean="0"/>
              <a:t>を再利用しているにも関わらず、ライセンスが</a:t>
            </a:r>
            <a:r>
              <a:rPr lang="en-US" altLang="ja-JP" dirty="0" smtClean="0"/>
              <a:t>GPL</a:t>
            </a:r>
            <a:r>
              <a:rPr lang="ja-JP" altLang="en-US" dirty="0" smtClean="0"/>
              <a:t>ではないソフトウェアが存在している</a:t>
            </a:r>
            <a:endParaRPr kumimoji="1" lang="en-US" altLang="ja-JP" dirty="0" smtClean="0"/>
          </a:p>
          <a:p>
            <a:endParaRPr kumimoji="1" lang="en-US" altLang="ja-JP" dirty="0" smtClean="0"/>
          </a:p>
          <a:p>
            <a:r>
              <a:rPr lang="en-US" altLang="ja-JP" dirty="0" smtClean="0"/>
              <a:t>PHP</a:t>
            </a:r>
            <a:r>
              <a:rPr lang="ja-JP" altLang="en-US" dirty="0"/>
              <a:t> </a:t>
            </a:r>
            <a:r>
              <a:rPr lang="en-US" altLang="ja-JP" dirty="0" smtClean="0"/>
              <a:t>run-time engine(PHP license 3.0)</a:t>
            </a:r>
          </a:p>
          <a:p>
            <a:pPr lvl="1"/>
            <a:r>
              <a:rPr kumimoji="1" lang="en-US" altLang="ja-JP" dirty="0" smtClean="0"/>
              <a:t>MySQL</a:t>
            </a:r>
            <a:r>
              <a:rPr kumimoji="1" lang="ja-JP" altLang="en-US" dirty="0" smtClean="0"/>
              <a:t>（</a:t>
            </a:r>
            <a:r>
              <a:rPr lang="en-US" altLang="ja-JP" dirty="0" smtClean="0"/>
              <a:t>GPL version 2.0)</a:t>
            </a:r>
            <a:r>
              <a:rPr lang="ja-JP" altLang="en-US" dirty="0" smtClean="0"/>
              <a:t>のライブラリを使用しており、本来</a:t>
            </a:r>
            <a:r>
              <a:rPr lang="en-US" altLang="ja-JP" dirty="0" smtClean="0"/>
              <a:t>PHP run-time engine</a:t>
            </a:r>
            <a:r>
              <a:rPr lang="ja-JP" altLang="en-US" dirty="0" smtClean="0"/>
              <a:t>は</a:t>
            </a:r>
            <a:r>
              <a:rPr lang="en-US" altLang="ja-JP" dirty="0" smtClean="0"/>
              <a:t>GPL</a:t>
            </a:r>
            <a:r>
              <a:rPr lang="ja-JP" altLang="en-US" dirty="0" err="1" smtClean="0"/>
              <a:t>ｖ</a:t>
            </a:r>
            <a:r>
              <a:rPr lang="en-US" altLang="ja-JP" dirty="0" smtClean="0"/>
              <a:t>2</a:t>
            </a:r>
            <a:r>
              <a:rPr lang="ja-JP" altLang="en-US" dirty="0" smtClean="0"/>
              <a:t>で配布されなければならないが、適用されていない</a:t>
            </a:r>
            <a:endParaRPr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4</a:t>
            </a:fld>
            <a:endParaRPr kumimoji="1" lang="ja-JP" altLang="en-US"/>
          </a:p>
        </p:txBody>
      </p:sp>
    </p:spTree>
    <p:extLst>
      <p:ext uri="{BB962C8B-B14F-4D97-AF65-F5344CB8AC3E}">
        <p14:creationId xmlns:p14="http://schemas.microsoft.com/office/powerpoint/2010/main" val="284006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a:t>
            </a:r>
            <a:r>
              <a:rPr lang="en-US" altLang="ja-JP" dirty="0" err="1" smtClean="0"/>
              <a:t>Reserch</a:t>
            </a:r>
            <a:r>
              <a:rPr lang="en-US" altLang="ja-JP" dirty="0" smtClean="0"/>
              <a:t> Question</a:t>
            </a:r>
            <a:r>
              <a:rPr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en-US" altLang="ja-JP" dirty="0" smtClean="0"/>
              <a:t>GPL</a:t>
            </a:r>
            <a:r>
              <a:rPr lang="ja-JP" altLang="en-US" dirty="0" smtClean="0"/>
              <a:t>のライセンスは他のライセンスのソフトウェアとの間にどのような</a:t>
            </a:r>
            <a:r>
              <a:rPr lang="ja-JP" altLang="en-US" dirty="0"/>
              <a:t>影響</a:t>
            </a:r>
            <a:r>
              <a:rPr lang="ja-JP" altLang="en-US" dirty="0" smtClean="0"/>
              <a:t>を与えているか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5</a:t>
            </a:fld>
            <a:endParaRPr kumimoji="1" lang="ja-JP" altLang="en-US"/>
          </a:p>
        </p:txBody>
      </p:sp>
    </p:spTree>
    <p:extLst>
      <p:ext uri="{BB962C8B-B14F-4D97-AF65-F5344CB8AC3E}">
        <p14:creationId xmlns:p14="http://schemas.microsoft.com/office/powerpoint/2010/main" val="1671297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調査内容</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広く知られている</a:t>
            </a:r>
            <a:r>
              <a:rPr kumimoji="1" lang="en-US" altLang="ja-JP" dirty="0" smtClean="0"/>
              <a:t>FOSS</a:t>
            </a:r>
            <a:r>
              <a:rPr kumimoji="1" lang="ja-JP" altLang="en-US" dirty="0" smtClean="0"/>
              <a:t>の依存関係とライセンス条件を調査し、</a:t>
            </a:r>
            <a:r>
              <a:rPr kumimoji="1" lang="en-US" altLang="ja-JP" dirty="0" smtClean="0"/>
              <a:t>GPL</a:t>
            </a:r>
            <a:r>
              <a:rPr lang="ja-JP" altLang="en-US" dirty="0" smtClean="0"/>
              <a:t>がライセンスにどのような影響を与えているか調査する</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6</a:t>
            </a:fld>
            <a:endParaRPr kumimoji="1" lang="ja-JP" altLang="en-US"/>
          </a:p>
        </p:txBody>
      </p:sp>
    </p:spTree>
    <p:extLst>
      <p:ext uri="{BB962C8B-B14F-4D97-AF65-F5344CB8AC3E}">
        <p14:creationId xmlns:p14="http://schemas.microsoft.com/office/powerpoint/2010/main" val="2871675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調査対象</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広く知られている８つの</a:t>
            </a:r>
            <a:r>
              <a:rPr lang="ja-JP" altLang="en-US" dirty="0" smtClean="0"/>
              <a:t>アプリケーション</a:t>
            </a:r>
            <a:r>
              <a:rPr lang="ja-JP" altLang="en-US" smtClean="0"/>
              <a:t>を</a:t>
            </a:r>
            <a:r>
              <a:rPr lang="ja-JP" altLang="en-US"/>
              <a:t>用いる（合計１２４パッケージ）</a:t>
            </a:r>
            <a:endParaRPr lang="en-US" altLang="ja-JP" dirty="0" smtClean="0"/>
          </a:p>
          <a:p>
            <a:pPr lvl="1"/>
            <a:r>
              <a:rPr lang="en-US" altLang="ja-JP" dirty="0"/>
              <a:t>Apache </a:t>
            </a:r>
            <a:r>
              <a:rPr lang="en-US" altLang="ja-JP" dirty="0" err="1"/>
              <a:t>httpd</a:t>
            </a:r>
            <a:r>
              <a:rPr lang="en-US" altLang="ja-JP" dirty="0"/>
              <a:t> 2.2</a:t>
            </a:r>
          </a:p>
          <a:p>
            <a:pPr lvl="1"/>
            <a:r>
              <a:rPr lang="en-US" altLang="ja-JP" dirty="0"/>
              <a:t>GIMP 2.0</a:t>
            </a:r>
          </a:p>
          <a:p>
            <a:pPr lvl="1"/>
            <a:r>
              <a:rPr lang="en-US" altLang="ja-JP" dirty="0"/>
              <a:t>MySQL 5.0.38</a:t>
            </a:r>
          </a:p>
          <a:p>
            <a:pPr lvl="1"/>
            <a:r>
              <a:rPr lang="en-US" altLang="ja-JP" dirty="0" err="1"/>
              <a:t>KOfﬁce</a:t>
            </a:r>
            <a:r>
              <a:rPr lang="en-US" altLang="ja-JP" dirty="0"/>
              <a:t> 1.6.3</a:t>
            </a:r>
          </a:p>
          <a:p>
            <a:pPr lvl="1"/>
            <a:r>
              <a:rPr lang="en-US" altLang="ja-JP" dirty="0"/>
              <a:t>GNOME</a:t>
            </a:r>
            <a:r>
              <a:rPr lang="ja-JP" altLang="en-US" dirty="0"/>
              <a:t> </a:t>
            </a:r>
            <a:r>
              <a:rPr lang="en-US" altLang="ja-JP" dirty="0"/>
              <a:t>Desktop 2.14.0</a:t>
            </a:r>
          </a:p>
          <a:p>
            <a:pPr lvl="1"/>
            <a:r>
              <a:rPr lang="en-US" altLang="ja-JP" dirty="0"/>
              <a:t>GCC 4.3.2</a:t>
            </a:r>
          </a:p>
          <a:p>
            <a:pPr lvl="1"/>
            <a:r>
              <a:rPr lang="en-US" altLang="ja-JP" dirty="0"/>
              <a:t>PostgreSQL 8.2.4</a:t>
            </a:r>
          </a:p>
          <a:p>
            <a:pPr lvl="1"/>
            <a:r>
              <a:rPr lang="en-US" altLang="ja-JP" dirty="0"/>
              <a:t>Bugzilla 3.0.2</a:t>
            </a:r>
            <a:endParaRPr lang="ja-JP" altLang="en-US" dirty="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7</a:t>
            </a:fld>
            <a:endParaRPr kumimoji="1" lang="ja-JP" altLang="en-US"/>
          </a:p>
        </p:txBody>
      </p:sp>
    </p:spTree>
    <p:extLst>
      <p:ext uri="{BB962C8B-B14F-4D97-AF65-F5344CB8AC3E}">
        <p14:creationId xmlns:p14="http://schemas.microsoft.com/office/powerpoint/2010/main" val="1893496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事前準備</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８つのアプリケーションの依存関係を木構造で作成する</a:t>
            </a:r>
            <a:endParaRPr kumimoji="1" lang="en-US" altLang="ja-JP" dirty="0" smtClean="0"/>
          </a:p>
          <a:p>
            <a:r>
              <a:rPr lang="ja-JP" altLang="en-US" dirty="0" smtClean="0"/>
              <a:t>依存関係の定義</a:t>
            </a:r>
            <a:endParaRPr lang="en-US" altLang="ja-JP" dirty="0" smtClean="0"/>
          </a:p>
          <a:p>
            <a:pPr lvl="1"/>
            <a:r>
              <a:rPr lang="ja-JP" altLang="en-US" dirty="0" smtClean="0"/>
              <a:t>パッケージが別のパッケージを要求しているか</a:t>
            </a:r>
            <a:endParaRPr lang="en-US" altLang="ja-JP" dirty="0" smtClean="0"/>
          </a:p>
          <a:p>
            <a:pPr lvl="1"/>
            <a:r>
              <a:rPr kumimoji="1" lang="ja-JP" altLang="en-US" dirty="0" smtClean="0"/>
              <a:t>別のパッケージのインストールが必要か</a:t>
            </a:r>
            <a:endParaRPr kumimoji="1" lang="en-US" altLang="ja-JP" dirty="0" smtClean="0"/>
          </a:p>
          <a:p>
            <a:pPr lvl="1"/>
            <a:endParaRPr lang="en-US" altLang="ja-JP" dirty="0"/>
          </a:p>
          <a:p>
            <a:r>
              <a:rPr kumimoji="1" lang="ja-JP" altLang="en-US" dirty="0" smtClean="0"/>
              <a:t>依存木の構築の細かい部分は別の論文を参考にした</a:t>
            </a:r>
            <a:endParaRPr kumimoji="1" lang="ja-JP" altLang="en-US" dirty="0"/>
          </a:p>
        </p:txBody>
      </p:sp>
      <p:sp>
        <p:nvSpPr>
          <p:cNvPr id="4" name="テキスト ボックス 3"/>
          <p:cNvSpPr txBox="1"/>
          <p:nvPr/>
        </p:nvSpPr>
        <p:spPr>
          <a:xfrm>
            <a:off x="0" y="5847060"/>
            <a:ext cx="9324528" cy="923330"/>
          </a:xfrm>
          <a:prstGeom prst="rect">
            <a:avLst/>
          </a:prstGeom>
          <a:noFill/>
        </p:spPr>
        <p:txBody>
          <a:bodyPr wrap="square" rtlCol="0">
            <a:spAutoFit/>
          </a:bodyPr>
          <a:lstStyle/>
          <a:p>
            <a:r>
              <a:rPr lang="en-US" altLang="ja-JP" dirty="0"/>
              <a:t>Daniel M. German, </a:t>
            </a:r>
            <a:r>
              <a:rPr lang="en-US" altLang="ja-JP" dirty="0" err="1"/>
              <a:t>Jes´us</a:t>
            </a:r>
            <a:r>
              <a:rPr lang="en-US" altLang="ja-JP" dirty="0"/>
              <a:t> M. </a:t>
            </a:r>
            <a:r>
              <a:rPr lang="en-US" altLang="ja-JP" dirty="0" err="1"/>
              <a:t>Gonz´alez-Barahona</a:t>
            </a:r>
            <a:r>
              <a:rPr lang="en-US" altLang="ja-JP" dirty="0"/>
              <a:t>, and Gregorio Robles. A model to </a:t>
            </a:r>
            <a:r>
              <a:rPr lang="en-US" altLang="ja-JP" dirty="0" smtClean="0"/>
              <a:t>understand</a:t>
            </a:r>
            <a:r>
              <a:rPr lang="ja-JP" altLang="en-US" dirty="0" smtClean="0"/>
              <a:t>　</a:t>
            </a:r>
            <a:r>
              <a:rPr lang="en-US" altLang="ja-JP" dirty="0" smtClean="0"/>
              <a:t>the </a:t>
            </a:r>
            <a:r>
              <a:rPr lang="en-US" altLang="ja-JP" dirty="0"/>
              <a:t>building and running inter-dependencies of software. In ”Proc. 14th Working</a:t>
            </a:r>
          </a:p>
          <a:p>
            <a:r>
              <a:rPr lang="en-US" altLang="ja-JP" dirty="0"/>
              <a:t>Conference on Reverse Engineering”, pages 130–139, 2007.</a:t>
            </a:r>
            <a:endParaRPr kumimoji="1" lang="ja-JP" altLang="en-US" dirty="0"/>
          </a:p>
        </p:txBody>
      </p:sp>
      <p:sp>
        <p:nvSpPr>
          <p:cNvPr id="5" name="スライド番号プレースホルダー 4"/>
          <p:cNvSpPr>
            <a:spLocks noGrp="1"/>
          </p:cNvSpPr>
          <p:nvPr>
            <p:ph type="sldNum" sz="quarter" idx="12"/>
          </p:nvPr>
        </p:nvSpPr>
        <p:spPr/>
        <p:txBody>
          <a:bodyPr/>
          <a:lstStyle/>
          <a:p>
            <a:fld id="{4B383B4C-13DA-49AA-9D96-2620AA9B6E1B}" type="slidenum">
              <a:rPr kumimoji="1" lang="ja-JP" altLang="en-US" smtClean="0"/>
              <a:t>8</a:t>
            </a:fld>
            <a:endParaRPr kumimoji="1" lang="ja-JP" altLang="en-US"/>
          </a:p>
        </p:txBody>
      </p:sp>
    </p:spTree>
    <p:extLst>
      <p:ext uri="{BB962C8B-B14F-4D97-AF65-F5344CB8AC3E}">
        <p14:creationId xmlns:p14="http://schemas.microsoft.com/office/powerpoint/2010/main" val="18335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それぞれ</a:t>
            </a:r>
            <a:r>
              <a:rPr lang="ja-JP" altLang="en-US" dirty="0" smtClean="0"/>
              <a:t>のソースコードをダウンロードし、手作業でライセンス条件を確認す</a:t>
            </a:r>
            <a:r>
              <a:rPr lang="ja-JP" altLang="en-US" dirty="0"/>
              <a:t>る</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9</a:t>
            </a:fld>
            <a:endParaRPr kumimoji="1" lang="ja-JP" altLang="en-US"/>
          </a:p>
        </p:txBody>
      </p:sp>
    </p:spTree>
    <p:extLst>
      <p:ext uri="{BB962C8B-B14F-4D97-AF65-F5344CB8AC3E}">
        <p14:creationId xmlns:p14="http://schemas.microsoft.com/office/powerpoint/2010/main" val="602882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調査結果</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ライセンス情報</a:t>
            </a:r>
            <a:r>
              <a:rPr lang="ja-JP" altLang="en-US" dirty="0" smtClean="0"/>
              <a:t>か</a:t>
            </a:r>
            <a:r>
              <a:rPr lang="ja-JP" altLang="en-US" dirty="0"/>
              <a:t>ら</a:t>
            </a:r>
            <a:r>
              <a:rPr lang="ja-JP" altLang="en-US" dirty="0" smtClean="0"/>
              <a:t>、</a:t>
            </a:r>
            <a:r>
              <a:rPr kumimoji="1" lang="ja-JP" altLang="en-US" dirty="0" smtClean="0"/>
              <a:t>パッケージのライセンスを要求する際に、</a:t>
            </a:r>
            <a:r>
              <a:rPr lang="ja-JP" altLang="en-US" dirty="0"/>
              <a:t>ライセンス</a:t>
            </a:r>
            <a:r>
              <a:rPr lang="ja-JP" altLang="en-US" dirty="0" smtClean="0"/>
              <a:t>情報と</a:t>
            </a:r>
            <a:r>
              <a:rPr kumimoji="1" lang="ja-JP" altLang="en-US" dirty="0" smtClean="0"/>
              <a:t>矛盾するかどうか判断できる</a:t>
            </a:r>
            <a:endParaRPr kumimoji="1" lang="en-US" altLang="ja-JP" dirty="0" smtClean="0"/>
          </a:p>
          <a:p>
            <a:endParaRPr lang="en-US" altLang="ja-JP" dirty="0"/>
          </a:p>
          <a:p>
            <a:r>
              <a:rPr kumimoji="1" lang="ja-JP" altLang="en-US" dirty="0" smtClean="0"/>
              <a:t>例　</a:t>
            </a:r>
            <a:r>
              <a:rPr kumimoji="1" lang="en-US" altLang="ja-JP" dirty="0" err="1" smtClean="0"/>
              <a:t>bugzilla</a:t>
            </a:r>
            <a:r>
              <a:rPr kumimoji="1" lang="ja-JP" altLang="en-US" dirty="0" smtClean="0"/>
              <a:t>は</a:t>
            </a:r>
            <a:r>
              <a:rPr kumimoji="1" lang="en-US" altLang="ja-JP" dirty="0" smtClean="0"/>
              <a:t>MPLv1.1</a:t>
            </a:r>
            <a:r>
              <a:rPr kumimoji="1" lang="ja-JP" altLang="en-US" dirty="0" smtClean="0"/>
              <a:t>（</a:t>
            </a:r>
            <a:r>
              <a:rPr kumimoji="1" lang="en-US" altLang="ja-JP" dirty="0" smtClean="0"/>
              <a:t>GPL</a:t>
            </a:r>
            <a:r>
              <a:rPr lang="ja-JP" altLang="en-US" dirty="0" smtClean="0"/>
              <a:t>よりも制約内容が厳しくないライセンス</a:t>
            </a:r>
            <a:r>
              <a:rPr kumimoji="1" lang="ja-JP" altLang="en-US" dirty="0" smtClean="0"/>
              <a:t>）</a:t>
            </a:r>
            <a:endParaRPr lang="en-US" altLang="ja-JP" dirty="0"/>
          </a:p>
          <a:p>
            <a:r>
              <a:rPr lang="ja-JP" altLang="en-US" dirty="0" smtClean="0"/>
              <a:t>ライセンスが</a:t>
            </a:r>
            <a:r>
              <a:rPr lang="en-US" altLang="ja-JP" dirty="0" smtClean="0"/>
              <a:t>MPL</a:t>
            </a:r>
            <a:r>
              <a:rPr lang="ja-JP" altLang="en-US" dirty="0" err="1" smtClean="0"/>
              <a:t>なの</a:t>
            </a:r>
            <a:r>
              <a:rPr lang="ja-JP" altLang="en-US" dirty="0" smtClean="0"/>
              <a:t>で</a:t>
            </a:r>
            <a:r>
              <a:rPr lang="en-US" altLang="ja-JP" dirty="0" smtClean="0"/>
              <a:t>MySQL</a:t>
            </a:r>
            <a:r>
              <a:rPr lang="ja-JP" altLang="en-US" dirty="0" smtClean="0"/>
              <a:t>（</a:t>
            </a:r>
            <a:r>
              <a:rPr lang="en-US" altLang="ja-JP" dirty="0" smtClean="0"/>
              <a:t>GPL</a:t>
            </a:r>
            <a:r>
              <a:rPr lang="ja-JP" altLang="en-US" dirty="0" smtClean="0"/>
              <a:t>ｖ２）を用いる際、</a:t>
            </a:r>
            <a:r>
              <a:rPr lang="en-US" altLang="ja-JP" dirty="0" smtClean="0"/>
              <a:t>GPLv2</a:t>
            </a:r>
            <a:r>
              <a:rPr lang="ja-JP" altLang="en-US" dirty="0" smtClean="0"/>
              <a:t>として配布すれば用いることができる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10</a:t>
            </a:fld>
            <a:endParaRPr kumimoji="1" lang="ja-JP" altLang="en-US"/>
          </a:p>
        </p:txBody>
      </p:sp>
    </p:spTree>
    <p:extLst>
      <p:ext uri="{BB962C8B-B14F-4D97-AF65-F5344CB8AC3E}">
        <p14:creationId xmlns:p14="http://schemas.microsoft.com/office/powerpoint/2010/main" val="3699193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着眼点</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smtClean="0"/>
          </a:p>
          <a:p>
            <a:endParaRPr lang="en-US" altLang="ja-JP" dirty="0"/>
          </a:p>
          <a:p>
            <a:r>
              <a:rPr lang="en-US" altLang="ja-JP" dirty="0" smtClean="0"/>
              <a:t>GPL</a:t>
            </a:r>
            <a:r>
              <a:rPr lang="ja-JP" altLang="en-US" dirty="0" smtClean="0"/>
              <a:t>のライセンス制約と矛盾していることが分かった際、どのような対応をしているのか？</a:t>
            </a:r>
            <a:endParaRPr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11</a:t>
            </a:fld>
            <a:endParaRPr kumimoji="1" lang="ja-JP" altLang="en-US"/>
          </a:p>
        </p:txBody>
      </p:sp>
    </p:spTree>
    <p:extLst>
      <p:ext uri="{BB962C8B-B14F-4D97-AF65-F5344CB8AC3E}">
        <p14:creationId xmlns:p14="http://schemas.microsoft.com/office/powerpoint/2010/main" val="625929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追加調査</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ウェブサイトなどで調査し、場合によって製作者にメールを送り、どのような対応をしているのか調査した</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12</a:t>
            </a:fld>
            <a:endParaRPr kumimoji="1" lang="ja-JP" altLang="en-US"/>
          </a:p>
        </p:txBody>
      </p:sp>
    </p:spTree>
    <p:extLst>
      <p:ext uri="{BB962C8B-B14F-4D97-AF65-F5344CB8AC3E}">
        <p14:creationId xmlns:p14="http://schemas.microsoft.com/office/powerpoint/2010/main" val="1127193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pic>
        <p:nvPicPr>
          <p:cNvPr id="6" name="図 5"/>
          <p:cNvPicPr>
            <a:picLocks noChangeAspect="1"/>
          </p:cNvPicPr>
          <p:nvPr/>
        </p:nvPicPr>
        <p:blipFill>
          <a:blip r:embed="rId2"/>
          <a:stretch>
            <a:fillRect/>
          </a:stretch>
        </p:blipFill>
        <p:spPr>
          <a:xfrm>
            <a:off x="107504" y="2189586"/>
            <a:ext cx="8882129" cy="2895597"/>
          </a:xfrm>
          <a:prstGeom prst="rect">
            <a:avLst/>
          </a:prstGeom>
        </p:spPr>
      </p:pic>
      <p:sp>
        <p:nvSpPr>
          <p:cNvPr id="7" name="テキスト ボックス 6"/>
          <p:cNvSpPr txBox="1"/>
          <p:nvPr/>
        </p:nvSpPr>
        <p:spPr>
          <a:xfrm>
            <a:off x="611560" y="5336480"/>
            <a:ext cx="8280920" cy="954107"/>
          </a:xfrm>
          <a:prstGeom prst="rect">
            <a:avLst/>
          </a:prstGeom>
          <a:noFill/>
        </p:spPr>
        <p:txBody>
          <a:bodyPr wrap="square" rtlCol="0">
            <a:spAutoFit/>
          </a:bodyPr>
          <a:lstStyle/>
          <a:p>
            <a:r>
              <a:rPr kumimoji="1" lang="en-US" altLang="ja-JP" sz="2800" dirty="0" smtClean="0"/>
              <a:t>GPL</a:t>
            </a:r>
            <a:r>
              <a:rPr lang="ja-JP" altLang="en-US" sz="2800" dirty="0" smtClean="0"/>
              <a:t>ライセンスと明白に矛盾しているライセンスの</a:t>
            </a:r>
            <a:r>
              <a:rPr kumimoji="1" lang="ja-JP" altLang="en-US" sz="2800" dirty="0" smtClean="0"/>
              <a:t>ソフトウェアパッケージがリリースされたときの対処方法</a:t>
            </a:r>
            <a:endParaRPr kumimoji="1" lang="ja-JP" altLang="en-US" sz="2800" dirty="0"/>
          </a:p>
        </p:txBody>
      </p:sp>
      <p:sp>
        <p:nvSpPr>
          <p:cNvPr id="8" name="スライド番号プレースホルダー 7"/>
          <p:cNvSpPr>
            <a:spLocks noGrp="1"/>
          </p:cNvSpPr>
          <p:nvPr>
            <p:ph type="sldNum" sz="quarter" idx="12"/>
          </p:nvPr>
        </p:nvSpPr>
        <p:spPr/>
        <p:txBody>
          <a:bodyPr/>
          <a:lstStyle/>
          <a:p>
            <a:fld id="{4B383B4C-13DA-49AA-9D96-2620AA9B6E1B}" type="slidenum">
              <a:rPr kumimoji="1" lang="ja-JP" altLang="en-US" smtClean="0"/>
              <a:t>13</a:t>
            </a:fld>
            <a:endParaRPr kumimoji="1" lang="ja-JP" altLang="en-US"/>
          </a:p>
        </p:txBody>
      </p:sp>
    </p:spTree>
    <p:extLst>
      <p:ext uri="{BB962C8B-B14F-4D97-AF65-F5344CB8AC3E}">
        <p14:creationId xmlns:p14="http://schemas.microsoft.com/office/powerpoint/2010/main" val="3136761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457200" y="1600200"/>
            <a:ext cx="8579296" cy="4525963"/>
          </a:xfrm>
        </p:spPr>
        <p:txBody>
          <a:bodyPr/>
          <a:lstStyle/>
          <a:p>
            <a:r>
              <a:rPr kumimoji="1" lang="en-US" altLang="ja-JP" dirty="0" smtClean="0"/>
              <a:t>GPL</a:t>
            </a:r>
            <a:r>
              <a:rPr kumimoji="1" lang="ja-JP" altLang="en-US" dirty="0" smtClean="0"/>
              <a:t>と互換性のある</a:t>
            </a:r>
            <a:r>
              <a:rPr lang="ja-JP" altLang="en-US" dirty="0"/>
              <a:t>他</a:t>
            </a:r>
            <a:r>
              <a:rPr lang="ja-JP" altLang="en-US" dirty="0" smtClean="0"/>
              <a:t>の</a:t>
            </a:r>
            <a:r>
              <a:rPr lang="en-US" altLang="ja-JP" dirty="0" smtClean="0"/>
              <a:t>FOSS</a:t>
            </a:r>
            <a:r>
              <a:rPr lang="ja-JP" altLang="en-US" dirty="0" smtClean="0"/>
              <a:t>ライセンスにする</a:t>
            </a:r>
            <a:endParaRPr lang="en-US" altLang="ja-JP" dirty="0" smtClean="0"/>
          </a:p>
          <a:p>
            <a:pPr lvl="1"/>
            <a:r>
              <a:rPr kumimoji="1" lang="en-US" altLang="ja-JP" dirty="0" smtClean="0"/>
              <a:t>GPL</a:t>
            </a:r>
            <a:r>
              <a:rPr lang="ja-JP" altLang="en-US" dirty="0" smtClean="0"/>
              <a:t>として配布したいときもあるが、</a:t>
            </a:r>
            <a:r>
              <a:rPr lang="en-US" altLang="ja-JP" dirty="0" smtClean="0"/>
              <a:t>GPL</a:t>
            </a:r>
            <a:r>
              <a:rPr lang="ja-JP" altLang="en-US" dirty="0" smtClean="0"/>
              <a:t>として配布したいときもあるので互換性があるようにしている</a:t>
            </a:r>
            <a:endParaRPr lang="en-US" altLang="ja-JP" dirty="0" smtClean="0"/>
          </a:p>
          <a:p>
            <a:pPr lvl="1"/>
            <a:endParaRPr lang="en-US" altLang="ja-JP" dirty="0" smtClean="0"/>
          </a:p>
          <a:p>
            <a:r>
              <a:rPr kumimoji="1" lang="ja-JP" altLang="en-US" dirty="0" smtClean="0"/>
              <a:t>デュアルライセンス（</a:t>
            </a:r>
            <a:r>
              <a:rPr lang="ja-JP" altLang="en-US" dirty="0" smtClean="0"/>
              <a:t>ライセンスを</a:t>
            </a:r>
            <a:r>
              <a:rPr kumimoji="1" lang="ja-JP" altLang="en-US" dirty="0" smtClean="0"/>
              <a:t>選択式で選ばせる形式）</a:t>
            </a:r>
            <a:endParaRPr kumimoji="1" lang="en-US" altLang="ja-JP" dirty="0" smtClean="0"/>
          </a:p>
          <a:p>
            <a:pPr lvl="1"/>
            <a:r>
              <a:rPr kumimoji="1" lang="ja-JP" altLang="en-US" dirty="0" smtClean="0"/>
              <a:t>選ばせる形式なので互換性があるものを選択できるから</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14</a:t>
            </a:fld>
            <a:endParaRPr kumimoji="1" lang="ja-JP" altLang="en-US"/>
          </a:p>
        </p:txBody>
      </p:sp>
    </p:spTree>
    <p:extLst>
      <p:ext uri="{BB962C8B-B14F-4D97-AF65-F5344CB8AC3E}">
        <p14:creationId xmlns:p14="http://schemas.microsoft.com/office/powerpoint/2010/main" val="235012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en-US" altLang="ja-JP" dirty="0" smtClean="0"/>
              <a:t>GPL</a:t>
            </a:r>
            <a:r>
              <a:rPr kumimoji="1" lang="ja-JP" altLang="en-US" dirty="0" smtClean="0"/>
              <a:t>の新しいバージョンを用いる</a:t>
            </a:r>
            <a:endParaRPr kumimoji="1" lang="en-US" altLang="ja-JP" dirty="0" smtClean="0"/>
          </a:p>
          <a:p>
            <a:pPr lvl="1"/>
            <a:r>
              <a:rPr lang="ja-JP" altLang="en-US" dirty="0" smtClean="0"/>
              <a:t>昔の</a:t>
            </a:r>
            <a:r>
              <a:rPr lang="en-US" altLang="ja-JP" dirty="0" smtClean="0"/>
              <a:t>GPL</a:t>
            </a:r>
            <a:r>
              <a:rPr lang="ja-JP" altLang="en-US" dirty="0" smtClean="0"/>
              <a:t>では対応できていない時があるから</a:t>
            </a:r>
            <a:endParaRPr lang="en-US" altLang="ja-JP" dirty="0"/>
          </a:p>
          <a:p>
            <a:pPr lvl="1"/>
            <a:r>
              <a:rPr lang="ja-JP" altLang="en-US" dirty="0" smtClean="0"/>
              <a:t>最も推奨されている対応</a:t>
            </a:r>
            <a:endParaRPr lang="en-US" altLang="ja-JP" dirty="0" smtClean="0"/>
          </a:p>
          <a:p>
            <a:pPr lvl="1"/>
            <a:endParaRPr kumimoji="1" lang="en-US" altLang="ja-JP" dirty="0"/>
          </a:p>
          <a:p>
            <a:r>
              <a:rPr lang="ja-JP" altLang="en-US" dirty="0" smtClean="0"/>
              <a:t>依存関係が強い</a:t>
            </a:r>
            <a:r>
              <a:rPr kumimoji="1" lang="ja-JP" altLang="en-US" dirty="0" smtClean="0"/>
              <a:t>ファイルと同じライセンスだと記述する</a:t>
            </a:r>
            <a:endParaRPr kumimoji="1" lang="en-US" altLang="ja-JP" dirty="0" smtClean="0"/>
          </a:p>
          <a:p>
            <a:pPr lvl="1"/>
            <a:r>
              <a:rPr lang="ja-JP" altLang="en-US" dirty="0" smtClean="0"/>
              <a:t>依存関係が強いファイルだと、この様な記述を行うほうが、対象が変更された際に同じライセンスとなるようにできるから</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15</a:t>
            </a:fld>
            <a:endParaRPr kumimoji="1" lang="ja-JP" altLang="en-US"/>
          </a:p>
        </p:txBody>
      </p:sp>
    </p:spTree>
    <p:extLst>
      <p:ext uri="{BB962C8B-B14F-4D97-AF65-F5344CB8AC3E}">
        <p14:creationId xmlns:p14="http://schemas.microsoft.com/office/powerpoint/2010/main" val="283655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条件</a:t>
            </a:r>
            <a:r>
              <a:rPr lang="ja-JP" altLang="en-US" dirty="0" smtClean="0"/>
              <a:t>を明記する</a:t>
            </a:r>
            <a:endParaRPr lang="en-US" altLang="ja-JP" dirty="0" smtClean="0"/>
          </a:p>
          <a:p>
            <a:pPr lvl="1"/>
            <a:r>
              <a:rPr kumimoji="1" lang="ja-JP" altLang="en-US" dirty="0" smtClean="0"/>
              <a:t>ライセンス記述は法的用語で用いられているので、状況によって、意味が曖昧になって</a:t>
            </a:r>
            <a:r>
              <a:rPr lang="ja-JP" altLang="en-US" dirty="0" smtClean="0"/>
              <a:t>しまう時があるから</a:t>
            </a:r>
            <a:endParaRPr lang="en-US" altLang="ja-JP" dirty="0" smtClean="0"/>
          </a:p>
          <a:p>
            <a:pPr lvl="1"/>
            <a:endParaRPr lang="en-US" altLang="ja-JP" dirty="0" smtClean="0"/>
          </a:p>
          <a:p>
            <a:r>
              <a:rPr lang="ja-JP" altLang="en-US" dirty="0" smtClean="0"/>
              <a:t>条項と違反しているライセンスとのリンク</a:t>
            </a:r>
            <a:endParaRPr lang="en-US" altLang="ja-JP" dirty="0" smtClean="0"/>
          </a:p>
          <a:p>
            <a:pPr lvl="1"/>
            <a:r>
              <a:rPr kumimoji="1" lang="en-US" altLang="ja-JP" dirty="0" smtClean="0"/>
              <a:t>GPL</a:t>
            </a:r>
            <a:r>
              <a:rPr kumimoji="1" lang="ja-JP" altLang="en-US" dirty="0" smtClean="0"/>
              <a:t>を適用した開発者がリンクしたいと思っているソフトウェアに例外としてリンクを許可する場合（</a:t>
            </a:r>
            <a:r>
              <a:rPr lang="en-US" altLang="ja-JP" dirty="0" smtClean="0"/>
              <a:t>OpenSSL,</a:t>
            </a:r>
            <a:r>
              <a:rPr lang="en-US" altLang="ja-JP" dirty="0"/>
              <a:t> JDK CLASSPATH</a:t>
            </a:r>
            <a:r>
              <a:rPr kumimoji="1" lang="ja-JP" altLang="en-US" dirty="0" smtClean="0"/>
              <a:t>）</a:t>
            </a:r>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16</a:t>
            </a:fld>
            <a:endParaRPr kumimoji="1" lang="ja-JP" altLang="en-US"/>
          </a:p>
        </p:txBody>
      </p:sp>
    </p:spTree>
    <p:extLst>
      <p:ext uri="{BB962C8B-B14F-4D97-AF65-F5344CB8AC3E}">
        <p14:creationId xmlns:p14="http://schemas.microsoft.com/office/powerpoint/2010/main" val="2451356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en-US" altLang="ja-JP" dirty="0" smtClean="0"/>
              <a:t>GPL</a:t>
            </a:r>
            <a:r>
              <a:rPr kumimoji="1" lang="ja-JP" altLang="en-US" dirty="0" smtClean="0"/>
              <a:t>ライセンス</a:t>
            </a:r>
            <a:r>
              <a:rPr lang="ja-JP" altLang="en-US" dirty="0" smtClean="0"/>
              <a:t>を再利用する際に、どのような影響があるのかを調査した</a:t>
            </a:r>
            <a:endParaRPr lang="en-US" altLang="ja-JP" dirty="0" smtClean="0"/>
          </a:p>
          <a:p>
            <a:endParaRPr kumimoji="1" lang="en-US" altLang="ja-JP" dirty="0" smtClean="0"/>
          </a:p>
          <a:p>
            <a:r>
              <a:rPr lang="ja-JP" altLang="en-US" dirty="0" smtClean="0"/>
              <a:t>再利用する際に、問題がある際は</a:t>
            </a:r>
            <a:r>
              <a:rPr lang="en-US" altLang="ja-JP" dirty="0" smtClean="0"/>
              <a:t>GPL</a:t>
            </a:r>
            <a:r>
              <a:rPr lang="ja-JP" altLang="en-US" dirty="0" smtClean="0"/>
              <a:t>の新しいバージョンを用いて対応するのが推奨されている</a:t>
            </a:r>
            <a:endParaRPr lang="en-US" altLang="ja-JP" dirty="0" smtClean="0"/>
          </a:p>
          <a:p>
            <a:endParaRPr kumimoji="1" lang="en-US" altLang="ja-JP" dirty="0" smtClean="0"/>
          </a:p>
          <a:p>
            <a:r>
              <a:rPr lang="ja-JP" altLang="en-US" dirty="0" smtClean="0"/>
              <a:t>例外として、</a:t>
            </a:r>
            <a:r>
              <a:rPr lang="en-US" altLang="ja-JP" dirty="0" smtClean="0"/>
              <a:t>GPL</a:t>
            </a:r>
            <a:r>
              <a:rPr lang="ja-JP" altLang="en-US" dirty="0" smtClean="0"/>
              <a:t>側が利用したい際は、例外としてリンクを許可する場合がある</a:t>
            </a:r>
            <a:endParaRPr kumimoji="1" lang="en-US" altLang="ja-JP" dirty="0"/>
          </a:p>
          <a:p>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17</a:t>
            </a:fld>
            <a:endParaRPr kumimoji="1" lang="ja-JP" altLang="en-US"/>
          </a:p>
        </p:txBody>
      </p:sp>
    </p:spTree>
    <p:extLst>
      <p:ext uri="{BB962C8B-B14F-4D97-AF65-F5344CB8AC3E}">
        <p14:creationId xmlns:p14="http://schemas.microsoft.com/office/powerpoint/2010/main" val="3302220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使用したデータ</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lang="ja-JP" altLang="en-US" dirty="0" smtClean="0"/>
              <a:t>広く知られている８つのアプリケーション（合計１２４パッケージ）を用いてパッケージの依存関係の木構造を作成し、ライセンス条件を調査した</a:t>
            </a:r>
            <a:endParaRPr lang="en-US" altLang="ja-JP" dirty="0"/>
          </a:p>
          <a:p>
            <a:pPr lvl="1"/>
            <a:r>
              <a:rPr lang="en-US" altLang="ja-JP" dirty="0" smtClean="0"/>
              <a:t>Apache </a:t>
            </a:r>
            <a:r>
              <a:rPr lang="en-US" altLang="ja-JP" dirty="0" err="1"/>
              <a:t>httpd</a:t>
            </a:r>
            <a:r>
              <a:rPr lang="en-US" altLang="ja-JP" dirty="0"/>
              <a:t> </a:t>
            </a:r>
            <a:r>
              <a:rPr lang="en-US" altLang="ja-JP" dirty="0" smtClean="0"/>
              <a:t>2.2</a:t>
            </a:r>
          </a:p>
          <a:p>
            <a:pPr lvl="1"/>
            <a:r>
              <a:rPr lang="en-US" altLang="ja-JP" dirty="0" smtClean="0"/>
              <a:t>GIMP 2.0</a:t>
            </a:r>
          </a:p>
          <a:p>
            <a:pPr lvl="1"/>
            <a:r>
              <a:rPr lang="en-US" altLang="ja-JP" dirty="0" smtClean="0"/>
              <a:t>MySQL 5.0.38</a:t>
            </a:r>
          </a:p>
          <a:p>
            <a:pPr lvl="1"/>
            <a:r>
              <a:rPr lang="en-US" altLang="ja-JP" dirty="0" err="1" smtClean="0"/>
              <a:t>KOfﬁce</a:t>
            </a:r>
            <a:r>
              <a:rPr lang="en-US" altLang="ja-JP" dirty="0" smtClean="0"/>
              <a:t> 1.6.3</a:t>
            </a:r>
          </a:p>
          <a:p>
            <a:pPr lvl="1"/>
            <a:r>
              <a:rPr lang="en-US" altLang="ja-JP" dirty="0" smtClean="0"/>
              <a:t>GNOME</a:t>
            </a:r>
            <a:r>
              <a:rPr lang="ja-JP" altLang="en-US" dirty="0"/>
              <a:t> </a:t>
            </a:r>
            <a:r>
              <a:rPr lang="en-US" altLang="ja-JP" dirty="0" smtClean="0"/>
              <a:t>Desktop 2.14.0</a:t>
            </a:r>
          </a:p>
          <a:p>
            <a:pPr lvl="1"/>
            <a:r>
              <a:rPr lang="en-US" altLang="ja-JP" dirty="0" smtClean="0"/>
              <a:t>GCC 4.3.2</a:t>
            </a:r>
            <a:endParaRPr lang="en-US" altLang="ja-JP" dirty="0"/>
          </a:p>
          <a:p>
            <a:pPr lvl="1"/>
            <a:r>
              <a:rPr lang="en-US" altLang="ja-JP" dirty="0" smtClean="0"/>
              <a:t>PostgreSQL 8.2.4</a:t>
            </a:r>
          </a:p>
          <a:p>
            <a:pPr lvl="1"/>
            <a:r>
              <a:rPr lang="en-US" altLang="ja-JP" dirty="0" smtClean="0"/>
              <a:t>Bugzilla </a:t>
            </a:r>
            <a:r>
              <a:rPr lang="en-US" altLang="ja-JP" dirty="0"/>
              <a:t>3.0.2</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18</a:t>
            </a:fld>
            <a:endParaRPr kumimoji="1" lang="ja-JP" altLang="en-US"/>
          </a:p>
        </p:txBody>
      </p:sp>
    </p:spTree>
    <p:extLst>
      <p:ext uri="{BB962C8B-B14F-4D97-AF65-F5344CB8AC3E}">
        <p14:creationId xmlns:p14="http://schemas.microsoft.com/office/powerpoint/2010/main" val="324014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一つのパッケージが他のパッケージの派生物として考えられているかどうかについて調査する</a:t>
            </a:r>
            <a:endParaRPr kumimoji="1" lang="en-US" altLang="ja-JP" dirty="0" smtClean="0"/>
          </a:p>
          <a:p>
            <a:endParaRPr lang="en-US" altLang="ja-JP" dirty="0"/>
          </a:p>
          <a:p>
            <a:r>
              <a:rPr kumimoji="1" lang="ja-JP" altLang="en-US" dirty="0" smtClean="0"/>
              <a:t>調査方法</a:t>
            </a:r>
            <a:endParaRPr kumimoji="1" lang="en-US" altLang="ja-JP" dirty="0" smtClean="0"/>
          </a:p>
          <a:p>
            <a:r>
              <a:rPr kumimoji="1" lang="ja-JP" altLang="en-US" dirty="0" smtClean="0"/>
              <a:t>ウェブサイトなどを調べ、場合によって著者にメールを送り、ドキュメントにまとめる</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19</a:t>
            </a:fld>
            <a:endParaRPr kumimoji="1" lang="ja-JP" altLang="en-US"/>
          </a:p>
        </p:txBody>
      </p:sp>
    </p:spTree>
    <p:extLst>
      <p:ext uri="{BB962C8B-B14F-4D97-AF65-F5344CB8AC3E}">
        <p14:creationId xmlns:p14="http://schemas.microsoft.com/office/powerpoint/2010/main" val="1391523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調査結果</a:t>
            </a:r>
            <a:endParaRPr kumimoji="1" lang="ja-JP" altLang="en-US" dirty="0"/>
          </a:p>
        </p:txBody>
      </p:sp>
      <p:sp>
        <p:nvSpPr>
          <p:cNvPr id="3" name="コンテンツ プレースホルダー 2"/>
          <p:cNvSpPr>
            <a:spLocks noGrp="1"/>
          </p:cNvSpPr>
          <p:nvPr>
            <p:ph idx="1"/>
          </p:nvPr>
        </p:nvSpPr>
        <p:spPr>
          <a:xfrm>
            <a:off x="482001" y="1556792"/>
            <a:ext cx="8229600" cy="4525963"/>
          </a:xfrm>
        </p:spPr>
        <p:txBody>
          <a:bodyPr>
            <a:normAutofit lnSpcReduction="10000"/>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r>
              <a:rPr lang="ja-JP" altLang="en-US" dirty="0" smtClean="0"/>
              <a:t>全</a:t>
            </a:r>
            <a:r>
              <a:rPr lang="en-US" altLang="ja-JP" dirty="0" smtClean="0"/>
              <a:t>124</a:t>
            </a:r>
            <a:r>
              <a:rPr lang="ja-JP" altLang="en-US" dirty="0" smtClean="0"/>
              <a:t>パッケージ中</a:t>
            </a:r>
            <a:r>
              <a:rPr lang="en-US" altLang="ja-JP" dirty="0" smtClean="0"/>
              <a:t>45</a:t>
            </a:r>
            <a:r>
              <a:rPr lang="ja-JP" altLang="en-US" dirty="0" smtClean="0"/>
              <a:t>（</a:t>
            </a:r>
            <a:r>
              <a:rPr lang="en-US" altLang="ja-JP" dirty="0" smtClean="0"/>
              <a:t>36%</a:t>
            </a:r>
            <a:r>
              <a:rPr lang="ja-JP" altLang="en-US" dirty="0" smtClean="0"/>
              <a:t>）が</a:t>
            </a:r>
            <a:r>
              <a:rPr lang="en-US" altLang="ja-JP" dirty="0" smtClean="0"/>
              <a:t>GPL</a:t>
            </a:r>
            <a:r>
              <a:rPr lang="ja-JP" altLang="en-US" smtClean="0"/>
              <a:t>だった</a:t>
            </a:r>
            <a:endParaRPr kumimoji="1" lang="ja-JP" altLang="en-US" dirty="0"/>
          </a:p>
        </p:txBody>
      </p:sp>
      <p:pic>
        <p:nvPicPr>
          <p:cNvPr id="5" name="図 4"/>
          <p:cNvPicPr>
            <a:picLocks noChangeAspect="1"/>
          </p:cNvPicPr>
          <p:nvPr/>
        </p:nvPicPr>
        <p:blipFill>
          <a:blip r:embed="rId2"/>
          <a:stretch>
            <a:fillRect/>
          </a:stretch>
        </p:blipFill>
        <p:spPr>
          <a:xfrm>
            <a:off x="755576" y="1124744"/>
            <a:ext cx="8147248" cy="3816424"/>
          </a:xfrm>
          <a:prstGeom prst="rect">
            <a:avLst/>
          </a:prstGeom>
        </p:spPr>
      </p:pic>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20</a:t>
            </a:fld>
            <a:endParaRPr kumimoji="1" lang="ja-JP" altLang="en-US"/>
          </a:p>
        </p:txBody>
      </p:sp>
    </p:spTree>
    <p:extLst>
      <p:ext uri="{BB962C8B-B14F-4D97-AF65-F5344CB8AC3E}">
        <p14:creationId xmlns:p14="http://schemas.microsoft.com/office/powerpoint/2010/main" val="361649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メモ</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en-US" altLang="ja-JP" dirty="0" smtClean="0"/>
              <a:t>124</a:t>
            </a:r>
            <a:r>
              <a:rPr kumimoji="1" lang="ja-JP" altLang="en-US" dirty="0" smtClean="0"/>
              <a:t>の</a:t>
            </a:r>
            <a:r>
              <a:rPr kumimoji="1" lang="en-US" altLang="ja-JP" dirty="0" smtClean="0"/>
              <a:t>FOSS</a:t>
            </a:r>
            <a:r>
              <a:rPr kumimoji="1" lang="ja-JP" altLang="en-US" dirty="0" smtClean="0"/>
              <a:t>パッケージを調査した</a:t>
            </a:r>
            <a:endParaRPr kumimoji="1" lang="en-US" altLang="ja-JP" dirty="0" smtClean="0"/>
          </a:p>
          <a:p>
            <a:r>
              <a:rPr lang="en-US" altLang="ja-JP" dirty="0" smtClean="0"/>
              <a:t>45</a:t>
            </a:r>
            <a:r>
              <a:rPr lang="ja-JP" altLang="en-US" dirty="0" smtClean="0"/>
              <a:t>のライセンスが</a:t>
            </a:r>
            <a:r>
              <a:rPr lang="en-US" altLang="ja-JP" dirty="0" smtClean="0"/>
              <a:t>GPL</a:t>
            </a:r>
            <a:r>
              <a:rPr lang="ja-JP" altLang="en-US" dirty="0" smtClean="0"/>
              <a:t>（</a:t>
            </a:r>
            <a:r>
              <a:rPr lang="en-US" altLang="ja-JP" dirty="0" smtClean="0"/>
              <a:t>GPL</a:t>
            </a:r>
            <a:r>
              <a:rPr lang="ja-JP" altLang="en-US" dirty="0" smtClean="0"/>
              <a:t>のはずだが</a:t>
            </a:r>
            <a:r>
              <a:rPr lang="en-US" altLang="ja-JP" dirty="0" err="1" smtClean="0"/>
              <a:t>nonGPL</a:t>
            </a:r>
            <a:r>
              <a:rPr lang="ja-JP" altLang="en-US" dirty="0" smtClean="0"/>
              <a:t>になったライセンス）</a:t>
            </a:r>
            <a:endParaRPr lang="en-US" altLang="ja-JP" dirty="0" smtClean="0"/>
          </a:p>
          <a:p>
            <a:r>
              <a:rPr kumimoji="1" lang="ja-JP" altLang="en-US" dirty="0" smtClean="0"/>
              <a:t>三つの結果がでた</a:t>
            </a:r>
            <a:endParaRPr kumimoji="1" lang="en-US" altLang="ja-JP" dirty="0" smtClean="0"/>
          </a:p>
          <a:p>
            <a:pPr lvl="1"/>
            <a:r>
              <a:rPr lang="ja-JP" altLang="en-US" dirty="0" smtClean="0"/>
              <a:t>それらのソフトウェアに</a:t>
            </a:r>
            <a:r>
              <a:rPr lang="en-US" altLang="ja-JP" dirty="0" smtClean="0"/>
              <a:t>GPL</a:t>
            </a:r>
            <a:r>
              <a:rPr lang="ja-JP" altLang="en-US" dirty="0" smtClean="0"/>
              <a:t>を持っている開発者が他の</a:t>
            </a:r>
            <a:r>
              <a:rPr lang="en-US" altLang="ja-JP" dirty="0" smtClean="0"/>
              <a:t>FOSS</a:t>
            </a:r>
            <a:r>
              <a:rPr lang="ja-JP" altLang="en-US" dirty="0" smtClean="0"/>
              <a:t>を使用している関係が重要</a:t>
            </a:r>
            <a:endParaRPr lang="en-US" altLang="ja-JP" dirty="0" smtClean="0"/>
          </a:p>
          <a:p>
            <a:pPr lvl="1"/>
            <a:r>
              <a:rPr lang="ja-JP" altLang="en-US" dirty="0"/>
              <a:t>ライセンスの条件に背いていない</a:t>
            </a:r>
            <a:r>
              <a:rPr lang="en-US" altLang="ja-JP" dirty="0"/>
              <a:t>GPL</a:t>
            </a:r>
            <a:r>
              <a:rPr lang="ja-JP" altLang="en-US" dirty="0"/>
              <a:t>の構成要素のみ、製品の統合を許可するというマナーが存在</a:t>
            </a:r>
            <a:r>
              <a:rPr lang="ja-JP" altLang="en-US" dirty="0" smtClean="0"/>
              <a:t>する</a:t>
            </a:r>
            <a:endParaRPr lang="en-US" altLang="ja-JP" dirty="0" smtClean="0"/>
          </a:p>
          <a:p>
            <a:pPr lvl="1"/>
            <a:r>
              <a:rPr lang="ja-JP" altLang="en-US" dirty="0" smtClean="0"/>
              <a:t>自分の強い保護として、そのソフトウェアを</a:t>
            </a:r>
            <a:r>
              <a:rPr lang="en-US" altLang="ja-JP" dirty="0" smtClean="0"/>
              <a:t>GPL</a:t>
            </a:r>
            <a:r>
              <a:rPr lang="ja-JP" altLang="en-US" dirty="0"/>
              <a:t>としてリリース</a:t>
            </a:r>
            <a:r>
              <a:rPr lang="ja-JP" altLang="en-US" dirty="0" smtClean="0"/>
              <a:t>すると選んだ会社</a:t>
            </a:r>
            <a:r>
              <a:rPr lang="ja-JP" altLang="en-US" dirty="0"/>
              <a:t>に</a:t>
            </a:r>
            <a:r>
              <a:rPr lang="en-US" altLang="ja-JP" dirty="0"/>
              <a:t>GPL</a:t>
            </a:r>
            <a:r>
              <a:rPr lang="ja-JP" altLang="en-US" dirty="0" err="1"/>
              <a:t>を提</a:t>
            </a:r>
            <a:r>
              <a:rPr lang="ja-JP" altLang="en-US" dirty="0"/>
              <a:t>供する</a:t>
            </a:r>
            <a:endParaRPr lang="en-US" altLang="ja-JP" dirty="0"/>
          </a:p>
          <a:p>
            <a:pPr lvl="1"/>
            <a:endParaRPr lang="ja-JP" altLang="en-US" dirty="0"/>
          </a:p>
          <a:p>
            <a:pPr lvl="1"/>
            <a:endParaRPr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21</a:t>
            </a:fld>
            <a:endParaRPr kumimoji="1" lang="ja-JP" altLang="en-US"/>
          </a:p>
        </p:txBody>
      </p:sp>
    </p:spTree>
    <p:extLst>
      <p:ext uri="{BB962C8B-B14F-4D97-AF65-F5344CB8AC3E}">
        <p14:creationId xmlns:p14="http://schemas.microsoft.com/office/powerpoint/2010/main" val="1706250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normAutofit fontScale="92500" lnSpcReduction="20000"/>
          </a:bodyPr>
          <a:lstStyle/>
          <a:p>
            <a:r>
              <a:rPr lang="ja-JP" altLang="en-US" dirty="0"/>
              <a:t>本紙は、以下の通りに分けられます。</a:t>
            </a:r>
          </a:p>
          <a:p>
            <a:r>
              <a:rPr lang="ja-JP" altLang="en-US" dirty="0"/>
              <a:t>第</a:t>
            </a:r>
            <a:r>
              <a:rPr lang="en-US" altLang="ja-JP" dirty="0"/>
              <a:t>2</a:t>
            </a:r>
            <a:r>
              <a:rPr lang="ja-JP" altLang="en-US" dirty="0"/>
              <a:t>節は、</a:t>
            </a:r>
            <a:r>
              <a:rPr lang="en-US" altLang="ja-JP" dirty="0"/>
              <a:t>FOSS</a:t>
            </a:r>
            <a:r>
              <a:rPr lang="ja-JP" altLang="en-US" dirty="0"/>
              <a:t>ライセンスと二次的著作物を囲んでいる法律問題を記載します。</a:t>
            </a:r>
          </a:p>
          <a:p>
            <a:r>
              <a:rPr lang="en-US" altLang="ja-JP" dirty="0"/>
              <a:t>GNU Public</a:t>
            </a:r>
            <a:r>
              <a:rPr lang="ja-JP" altLang="en-US" dirty="0"/>
              <a:t>ライセンスの異なるバージョンとそれが二次的著作物の作成において他の</a:t>
            </a:r>
            <a:r>
              <a:rPr lang="en-US" altLang="ja-JP" dirty="0"/>
              <a:t>FOSS</a:t>
            </a:r>
            <a:r>
              <a:rPr lang="ja-JP" altLang="en-US" dirty="0"/>
              <a:t>許可と相互作用する方法を、第</a:t>
            </a:r>
            <a:r>
              <a:rPr lang="en-US" altLang="ja-JP" dirty="0"/>
              <a:t>3</a:t>
            </a:r>
            <a:r>
              <a:rPr lang="ja-JP" altLang="en-US" dirty="0"/>
              <a:t>節は記載します。</a:t>
            </a:r>
          </a:p>
          <a:p>
            <a:r>
              <a:rPr lang="ja-JP" altLang="en-US" dirty="0"/>
              <a:t>本紙の推敲のために使われる方法論とデータの説明で、我々は第</a:t>
            </a:r>
            <a:r>
              <a:rPr lang="en-US" altLang="ja-JP" dirty="0"/>
              <a:t>4</a:t>
            </a:r>
            <a:r>
              <a:rPr lang="ja-JP" altLang="en-US" dirty="0"/>
              <a:t>節で続けます。</a:t>
            </a:r>
          </a:p>
          <a:p>
            <a:r>
              <a:rPr lang="ja-JP" altLang="en-US" dirty="0"/>
              <a:t>第</a:t>
            </a:r>
            <a:r>
              <a:rPr lang="en-US" altLang="ja-JP" dirty="0"/>
              <a:t>5</a:t>
            </a:r>
            <a:r>
              <a:rPr lang="ja-JP" altLang="en-US" dirty="0"/>
              <a:t>節は、我々の主要な結果をまとめます。</a:t>
            </a:r>
          </a:p>
          <a:p>
            <a:r>
              <a:rPr lang="ja-JP" altLang="en-US" dirty="0"/>
              <a:t>我々は、結論と将来の仕事で終わります。</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22</a:t>
            </a:fld>
            <a:endParaRPr kumimoji="1" lang="ja-JP" altLang="en-US"/>
          </a:p>
        </p:txBody>
      </p:sp>
    </p:spTree>
    <p:extLst>
      <p:ext uri="{BB962C8B-B14F-4D97-AF65-F5344CB8AC3E}">
        <p14:creationId xmlns:p14="http://schemas.microsoft.com/office/powerpoint/2010/main" val="2984174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四節冒頭</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どのようにしてライセンスの異なったパッケージをより複雑なソフトウェアパッケージに含めるのかということでした</a:t>
            </a:r>
            <a:endParaRPr kumimoji="1" lang="en-US" altLang="ja-JP" dirty="0" smtClean="0"/>
          </a:p>
          <a:p>
            <a:endParaRPr lang="en-US" altLang="ja-JP" dirty="0"/>
          </a:p>
          <a:p>
            <a:r>
              <a:rPr kumimoji="1" lang="ja-JP" altLang="en-US" dirty="0" smtClean="0"/>
              <a:t>パッケージ管理システムは多数の</a:t>
            </a:r>
            <a:r>
              <a:rPr kumimoji="1" lang="en-US" altLang="ja-JP" dirty="0" smtClean="0"/>
              <a:t>FOSS</a:t>
            </a:r>
            <a:r>
              <a:rPr kumimoji="1" lang="ja-JP" altLang="en-US" dirty="0" smtClean="0"/>
              <a:t>の依存情報を維持している</a:t>
            </a:r>
            <a:endParaRPr kumimoji="1" lang="en-US" altLang="ja-JP" dirty="0" smtClean="0"/>
          </a:p>
          <a:p>
            <a:r>
              <a:rPr lang="ja-JP" altLang="en-US" dirty="0" smtClean="0"/>
              <a:t>例えば</a:t>
            </a:r>
            <a:r>
              <a:rPr lang="en-US" altLang="ja-JP" dirty="0" smtClean="0"/>
              <a:t>Debian40</a:t>
            </a:r>
            <a:r>
              <a:rPr lang="ja-JP" altLang="en-US" smtClean="0"/>
              <a:t>は１８０００のパッケージを含んでおり依存木を維持している</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23</a:t>
            </a:fld>
            <a:endParaRPr kumimoji="1" lang="ja-JP" altLang="en-US"/>
          </a:p>
        </p:txBody>
      </p:sp>
    </p:spTree>
    <p:extLst>
      <p:ext uri="{BB962C8B-B14F-4D97-AF65-F5344CB8AC3E}">
        <p14:creationId xmlns:p14="http://schemas.microsoft.com/office/powerpoint/2010/main" val="2601811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依存情報の定義</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ユーザーがパッケージをインストールする時、依存情報は分析されて、パッケージシステムの定義はパッケージが要求したか、インストールが必要かで決まる</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24</a:t>
            </a:fld>
            <a:endParaRPr kumimoji="1" lang="ja-JP" altLang="en-US"/>
          </a:p>
        </p:txBody>
      </p:sp>
    </p:spTree>
    <p:extLst>
      <p:ext uri="{BB962C8B-B14F-4D97-AF65-F5344CB8AC3E}">
        <p14:creationId xmlns:p14="http://schemas.microsoft.com/office/powerpoint/2010/main" val="2993556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パッケージのライセンス条件の定義は簡単な仕事と定義されているが実際は違う</a:t>
            </a:r>
            <a:endParaRPr kumimoji="1" lang="en-US" altLang="ja-JP" dirty="0" smtClean="0"/>
          </a:p>
          <a:p>
            <a:r>
              <a:rPr lang="ja-JP" altLang="en-US" dirty="0" smtClean="0"/>
              <a:t>ライセンス条件が明確に告げられているときと明確でない時がある</a:t>
            </a:r>
            <a:endParaRPr lang="en-US" altLang="ja-JP" dirty="0" smtClean="0"/>
          </a:p>
          <a:p>
            <a:r>
              <a:rPr kumimoji="1" lang="ja-JP" altLang="en-US" dirty="0" smtClean="0"/>
              <a:t>もう</a:t>
            </a:r>
            <a:r>
              <a:rPr kumimoji="1" lang="ja-JP" altLang="en-US" dirty="0"/>
              <a:t>一つ</a:t>
            </a:r>
            <a:r>
              <a:rPr kumimoji="1" lang="ja-JP" altLang="en-US" dirty="0" smtClean="0"/>
              <a:t>の複雑な点はライセンス条件が単純でないとき</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25</a:t>
            </a:fld>
            <a:endParaRPr kumimoji="1" lang="ja-JP" altLang="en-US"/>
          </a:p>
        </p:txBody>
      </p:sp>
    </p:spTree>
    <p:extLst>
      <p:ext uri="{BB962C8B-B14F-4D97-AF65-F5344CB8AC3E}">
        <p14:creationId xmlns:p14="http://schemas.microsoft.com/office/powerpoint/2010/main" val="1117509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176"/>
            <a:ext cx="8229600" cy="1143000"/>
          </a:xfrm>
        </p:spPr>
        <p:txBody>
          <a:bodyPr/>
          <a:lstStyle/>
          <a:p>
            <a:r>
              <a:rPr kumimoji="1" lang="ja-JP" altLang="en-US" smtClean="0"/>
              <a:t>第五説冒頭</a:t>
            </a:r>
            <a:endParaRPr kumimoji="1" lang="ja-JP" altLang="en-US"/>
          </a:p>
        </p:txBody>
      </p:sp>
      <p:sp>
        <p:nvSpPr>
          <p:cNvPr id="3" name="コンテンツ プレースホルダー 2"/>
          <p:cNvSpPr>
            <a:spLocks noGrp="1"/>
          </p:cNvSpPr>
          <p:nvPr>
            <p:ph idx="1"/>
          </p:nvPr>
        </p:nvSpPr>
        <p:spPr/>
        <p:txBody>
          <a:bodyPr/>
          <a:lstStyle/>
          <a:p>
            <a:r>
              <a:rPr lang="en-US" altLang="ja-JP" dirty="0" smtClean="0"/>
              <a:t>GPL</a:t>
            </a:r>
            <a:r>
              <a:rPr lang="ja-JP" altLang="en-US" dirty="0" smtClean="0"/>
              <a:t>のソフトウェアと認可したものと、認可されたものが潜在的に異なっていて、異なった構成要素で作成された際に用いられる方法を発表する</a:t>
            </a:r>
            <a:endParaRPr lang="en-US" altLang="ja-JP" dirty="0" smtClean="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26</a:t>
            </a:fld>
            <a:endParaRPr kumimoji="1" lang="ja-JP" altLang="en-US"/>
          </a:p>
        </p:txBody>
      </p:sp>
    </p:spTree>
    <p:extLst>
      <p:ext uri="{BB962C8B-B14F-4D97-AF65-F5344CB8AC3E}">
        <p14:creationId xmlns:p14="http://schemas.microsoft.com/office/powerpoint/2010/main" val="2422313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例</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Neptom</a:t>
            </a:r>
            <a:r>
              <a:rPr kumimoji="1" lang="ja-JP" altLang="en-US" dirty="0" smtClean="0"/>
              <a:t>はライセンス条件が全てのソースファイルとライセンスが対応しているリストのファイルを用意する</a:t>
            </a:r>
            <a:endParaRPr kumimoji="1" lang="en-US" altLang="ja-JP" dirty="0" smtClean="0"/>
          </a:p>
          <a:p>
            <a:endParaRPr lang="en-US" altLang="ja-JP" dirty="0"/>
          </a:p>
          <a:p>
            <a:r>
              <a:rPr kumimoji="1" lang="ja-JP" altLang="en-US" smtClean="0"/>
              <a:t>パッケージ</a:t>
            </a:r>
            <a:r>
              <a:rPr kumimoji="1" lang="ja-JP" altLang="en-US" dirty="0" smtClean="0"/>
              <a:t>の異なった</a:t>
            </a:r>
            <a:r>
              <a:rPr kumimoji="1" lang="ja-JP" altLang="en-US" smtClean="0"/>
              <a:t>部分は異なったライセンスとして認可される</a:t>
            </a:r>
            <a:endParaRPr kumimoji="1" lang="ja-JP" altLang="en-US" dirty="0"/>
          </a:p>
        </p:txBody>
      </p:sp>
      <p:sp>
        <p:nvSpPr>
          <p:cNvPr id="4" name="スライド番号プレースホルダー 3"/>
          <p:cNvSpPr>
            <a:spLocks noGrp="1"/>
          </p:cNvSpPr>
          <p:nvPr>
            <p:ph type="sldNum" sz="quarter" idx="12"/>
          </p:nvPr>
        </p:nvSpPr>
        <p:spPr/>
        <p:txBody>
          <a:bodyPr/>
          <a:lstStyle/>
          <a:p>
            <a:fld id="{4B383B4C-13DA-49AA-9D96-2620AA9B6E1B}" type="slidenum">
              <a:rPr kumimoji="1" lang="ja-JP" altLang="en-US" smtClean="0"/>
              <a:t>27</a:t>
            </a:fld>
            <a:endParaRPr kumimoji="1" lang="ja-JP" altLang="en-US"/>
          </a:p>
        </p:txBody>
      </p:sp>
    </p:spTree>
    <p:extLst>
      <p:ext uri="{BB962C8B-B14F-4D97-AF65-F5344CB8AC3E}">
        <p14:creationId xmlns:p14="http://schemas.microsoft.com/office/powerpoint/2010/main" val="2869524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2767</TotalTime>
  <Words>1255</Words>
  <Application>Microsoft Office PowerPoint</Application>
  <PresentationFormat>画面に合わせる (4:3)</PresentationFormat>
  <Paragraphs>178</Paragraphs>
  <Slides>27</Slides>
  <Notes>2</Notes>
  <HiddenSlides>11</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Office ​​テーマ</vt:lpstr>
      <vt:lpstr>An empirical study of the reuse of　software licensed under the GNU　General Public License</vt:lpstr>
      <vt:lpstr>背景</vt:lpstr>
      <vt:lpstr>GPL（General Public License）</vt:lpstr>
      <vt:lpstr>矛盾しているソフトウェア</vt:lpstr>
      <vt:lpstr>目的（Reserch Question）</vt:lpstr>
      <vt:lpstr>調査内容</vt:lpstr>
      <vt:lpstr>調査対象</vt:lpstr>
      <vt:lpstr>事前準備</vt:lpstr>
      <vt:lpstr>調査方法</vt:lpstr>
      <vt:lpstr>調査結果</vt:lpstr>
      <vt:lpstr>着眼点</vt:lpstr>
      <vt:lpstr>追加調査</vt:lpstr>
      <vt:lpstr>結果</vt:lpstr>
      <vt:lpstr>結果</vt:lpstr>
      <vt:lpstr>結果</vt:lpstr>
      <vt:lpstr>結果</vt:lpstr>
      <vt:lpstr>まとめ</vt:lpstr>
      <vt:lpstr>使用したデータ</vt:lpstr>
      <vt:lpstr>調査</vt:lpstr>
      <vt:lpstr>調査結果</vt:lpstr>
      <vt:lpstr>メモ</vt:lpstr>
      <vt:lpstr>PowerPoint プレゼンテーション</vt:lpstr>
      <vt:lpstr>四節冒頭</vt:lpstr>
      <vt:lpstr>依存情報の定義</vt:lpstr>
      <vt:lpstr>PowerPoint プレゼンテーション</vt:lpstr>
      <vt:lpstr>第五説冒頭</vt:lpstr>
      <vt:lpstr>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empirical study of the reuse of　software licensed under the GNU　General Public License</dc:title>
  <dc:creator>matsuura</dc:creator>
  <cp:lastModifiedBy>matsuura</cp:lastModifiedBy>
  <cp:revision>54</cp:revision>
  <dcterms:created xsi:type="dcterms:W3CDTF">2016-09-28T08:32:07Z</dcterms:created>
  <dcterms:modified xsi:type="dcterms:W3CDTF">2016-10-05T00:55:31Z</dcterms:modified>
</cp:coreProperties>
</file>