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charts/chart3.xml" ContentType="application/vnd.openxmlformats-officedocument.drawingml.char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3"/>
  </p:notesMasterIdLst>
  <p:handoutMasterIdLst>
    <p:handoutMasterId r:id="rId64"/>
  </p:handoutMasterIdLst>
  <p:sldIdLst>
    <p:sldId id="256" r:id="rId2"/>
    <p:sldId id="259" r:id="rId3"/>
    <p:sldId id="305" r:id="rId4"/>
    <p:sldId id="345" r:id="rId5"/>
    <p:sldId id="346" r:id="rId6"/>
    <p:sldId id="347" r:id="rId7"/>
    <p:sldId id="343" r:id="rId8"/>
    <p:sldId id="344" r:id="rId9"/>
    <p:sldId id="342" r:id="rId10"/>
    <p:sldId id="352" r:id="rId11"/>
    <p:sldId id="329" r:id="rId12"/>
    <p:sldId id="356" r:id="rId13"/>
    <p:sldId id="293" r:id="rId14"/>
    <p:sldId id="338" r:id="rId15"/>
    <p:sldId id="357" r:id="rId16"/>
    <p:sldId id="278" r:id="rId17"/>
    <p:sldId id="294" r:id="rId18"/>
    <p:sldId id="270" r:id="rId19"/>
    <p:sldId id="271" r:id="rId20"/>
    <p:sldId id="303" r:id="rId21"/>
    <p:sldId id="335" r:id="rId22"/>
    <p:sldId id="276" r:id="rId23"/>
    <p:sldId id="328" r:id="rId24"/>
    <p:sldId id="284" r:id="rId25"/>
    <p:sldId id="285" r:id="rId26"/>
    <p:sldId id="277" r:id="rId27"/>
    <p:sldId id="287" r:id="rId28"/>
    <p:sldId id="286" r:id="rId29"/>
    <p:sldId id="299" r:id="rId30"/>
    <p:sldId id="279" r:id="rId31"/>
    <p:sldId id="302" r:id="rId32"/>
    <p:sldId id="316" r:id="rId33"/>
    <p:sldId id="317" r:id="rId34"/>
    <p:sldId id="318" r:id="rId35"/>
    <p:sldId id="282" r:id="rId36"/>
    <p:sldId id="321" r:id="rId37"/>
    <p:sldId id="322" r:id="rId38"/>
    <p:sldId id="323" r:id="rId39"/>
    <p:sldId id="324" r:id="rId40"/>
    <p:sldId id="310" r:id="rId41"/>
    <p:sldId id="313" r:id="rId42"/>
    <p:sldId id="325" r:id="rId43"/>
    <p:sldId id="326" r:id="rId44"/>
    <p:sldId id="327" r:id="rId45"/>
    <p:sldId id="330" r:id="rId46"/>
    <p:sldId id="331" r:id="rId47"/>
    <p:sldId id="332" r:id="rId48"/>
    <p:sldId id="333" r:id="rId49"/>
    <p:sldId id="334" r:id="rId50"/>
    <p:sldId id="340" r:id="rId51"/>
    <p:sldId id="341" r:id="rId52"/>
    <p:sldId id="348" r:id="rId53"/>
    <p:sldId id="349" r:id="rId54"/>
    <p:sldId id="350" r:id="rId55"/>
    <p:sldId id="351" r:id="rId56"/>
    <p:sldId id="353" r:id="rId57"/>
    <p:sldId id="354" r:id="rId58"/>
    <p:sldId id="355" r:id="rId59"/>
    <p:sldId id="358" r:id="rId60"/>
    <p:sldId id="359" r:id="rId61"/>
    <p:sldId id="360" r:id="rId62"/>
  </p:sldIdLst>
  <p:sldSz cx="9144000" cy="6858000" type="screen4x3"/>
  <p:notesSz cx="6807200" cy="9939338"/>
  <p:defaultTextStyle>
    <a:defPPr>
      <a:defRPr lang="en-US"/>
    </a:defPPr>
    <a:lvl1pPr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1pPr>
    <a:lvl2pPr marL="4572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2pPr>
    <a:lvl3pPr marL="9144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3pPr>
    <a:lvl4pPr marL="13716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4pPr>
    <a:lvl5pPr marL="1828800" algn="l" rtl="0" fontAlgn="base">
      <a:spcBef>
        <a:spcPct val="0"/>
      </a:spcBef>
      <a:spcAft>
        <a:spcPct val="0"/>
      </a:spcAft>
      <a:defRPr kumimoji="1" sz="2400" kern="1200">
        <a:solidFill>
          <a:schemeClr val="tx1"/>
        </a:solidFill>
        <a:latin typeface="Times New Roman" pitchFamily="18" charset="0"/>
        <a:ea typeface="ＭＳ Ｐゴシック" charset="-128"/>
        <a:cs typeface="+mn-cs"/>
      </a:defRPr>
    </a:lvl5pPr>
    <a:lvl6pPr marL="2286000" algn="l" defTabSz="914400" rtl="0" eaLnBrk="1" latinLnBrk="0" hangingPunct="1">
      <a:defRPr kumimoji="1" sz="2400" kern="1200">
        <a:solidFill>
          <a:schemeClr val="tx1"/>
        </a:solidFill>
        <a:latin typeface="Times New Roman" pitchFamily="18" charset="0"/>
        <a:ea typeface="ＭＳ Ｐゴシック" charset="-128"/>
        <a:cs typeface="+mn-cs"/>
      </a:defRPr>
    </a:lvl6pPr>
    <a:lvl7pPr marL="2743200" algn="l" defTabSz="914400" rtl="0" eaLnBrk="1" latinLnBrk="0" hangingPunct="1">
      <a:defRPr kumimoji="1" sz="2400" kern="1200">
        <a:solidFill>
          <a:schemeClr val="tx1"/>
        </a:solidFill>
        <a:latin typeface="Times New Roman" pitchFamily="18" charset="0"/>
        <a:ea typeface="ＭＳ Ｐゴシック" charset="-128"/>
        <a:cs typeface="+mn-cs"/>
      </a:defRPr>
    </a:lvl7pPr>
    <a:lvl8pPr marL="3200400" algn="l" defTabSz="914400" rtl="0" eaLnBrk="1" latinLnBrk="0" hangingPunct="1">
      <a:defRPr kumimoji="1" sz="2400" kern="1200">
        <a:solidFill>
          <a:schemeClr val="tx1"/>
        </a:solidFill>
        <a:latin typeface="Times New Roman" pitchFamily="18" charset="0"/>
        <a:ea typeface="ＭＳ Ｐゴシック" charset="-128"/>
        <a:cs typeface="+mn-cs"/>
      </a:defRPr>
    </a:lvl8pPr>
    <a:lvl9pPr marL="3657600" algn="l" defTabSz="914400" rtl="0" eaLnBrk="1" latinLnBrk="0" hangingPunct="1">
      <a:defRPr kumimoji="1" sz="2400" kern="1200">
        <a:solidFill>
          <a:schemeClr val="tx1"/>
        </a:solidFill>
        <a:latin typeface="Times New Roman" pitchFamily="18"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FF66FF"/>
    <a:srgbClr val="FF0066"/>
    <a:srgbClr val="C9E7FF"/>
    <a:srgbClr val="C1E3FF"/>
    <a:srgbClr val="D1EAFF"/>
    <a:srgbClr val="DDF0FF"/>
    <a:srgbClr val="FFFFCD"/>
    <a:srgbClr val="FF00FF"/>
    <a:srgbClr val="FFABAB"/>
    <a:srgbClr val="FFC1C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5165" autoAdjust="0"/>
    <p:restoredTop sz="54195" autoAdjust="0"/>
  </p:normalViewPr>
  <p:slideViewPr>
    <p:cSldViewPr snapToGrid="0" snapToObjects="1">
      <p:cViewPr varScale="1">
        <p:scale>
          <a:sx n="78" d="100"/>
          <a:sy n="78" d="100"/>
        </p:scale>
        <p:origin x="-1326" y="-102"/>
      </p:cViewPr>
      <p:guideLst>
        <p:guide orient="horz" pos="2160"/>
        <p:guide pos="2880"/>
      </p:guideLst>
    </p:cSldViewPr>
  </p:slideViewPr>
  <p:outlineViewPr>
    <p:cViewPr>
      <p:scale>
        <a:sx n="33" d="100"/>
        <a:sy n="33" d="100"/>
      </p:scale>
      <p:origin x="0" y="10104"/>
    </p:cViewPr>
  </p:outlineViewPr>
  <p:notesTextViewPr>
    <p:cViewPr>
      <p:scale>
        <a:sx n="100" d="100"/>
        <a:sy n="100" d="100"/>
      </p:scale>
      <p:origin x="0" y="0"/>
    </p:cViewPr>
  </p:notesTextViewPr>
  <p:notesViewPr>
    <p:cSldViewPr snapToGrid="0" snapToObjects="1">
      <p:cViewPr varScale="1">
        <p:scale>
          <a:sx n="137" d="100"/>
          <a:sy n="137" d="100"/>
        </p:scale>
        <p:origin x="-4626" y="-84"/>
      </p:cViewPr>
      <p:guideLst>
        <p:guide orient="horz" pos="3131"/>
        <p:guide pos="2144"/>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rts/_rels/chart1.xml.rels><?xml version="1.0" encoding="UTF-8" standalone="yes"?>
<Relationships xmlns="http://schemas.openxmlformats.org/package/2006/relationships"><Relationship Id="rId1" Type="http://schemas.openxmlformats.org/officeDocument/2006/relationships/oleObject" Target="file:///D:\SNA\article\DICOMO2008\data\Degree%20analysi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akinori-i\&#12487;&#12473;&#12463;&#12488;&#12483;&#12503;\Degree.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ocuments%20and%20Settings\akinori-i\&#12487;&#12473;&#12463;&#12488;&#12483;&#12503;\Degree%20analysis.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ocuments%20and%20Settings\akinori-i\&#12487;&#12473;&#12463;&#12488;&#12483;&#12503;\Degree.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autoTitleDeleted val="1"/>
    <c:plotArea>
      <c:layout>
        <c:manualLayout>
          <c:layoutTarget val="inner"/>
          <c:xMode val="edge"/>
          <c:yMode val="edge"/>
          <c:x val="9.0002719740910495E-2"/>
          <c:y val="4.1034735789319363E-2"/>
          <c:w val="0.64943205554364969"/>
          <c:h val="0.72990792426926543"/>
        </c:manualLayout>
      </c:layout>
      <c:scatterChart>
        <c:scatterStyle val="lineMarker"/>
        <c:ser>
          <c:idx val="0"/>
          <c:order val="0"/>
          <c:tx>
            <c:v>P(dev∩user∩bug)</c:v>
          </c:tx>
          <c:spPr>
            <a:ln w="28575">
              <a:noFill/>
            </a:ln>
          </c:spPr>
          <c:marker>
            <c:symbol val="diamond"/>
            <c:size val="7"/>
            <c:spPr>
              <a:solidFill>
                <a:srgbClr val="FFC000"/>
              </a:solidFill>
              <a:ln>
                <a:solidFill>
                  <a:srgbClr val="FFC000"/>
                </a:solidFill>
              </a:ln>
            </c:spPr>
          </c:marker>
          <c:xVal>
            <c:numRef>
              <c:f>all!$H$2:$H$31</c:f>
              <c:numCache>
                <c:formatCode>General</c:formatCode>
                <c:ptCount val="30"/>
                <c:pt idx="0">
                  <c:v>1</c:v>
                </c:pt>
                <c:pt idx="1">
                  <c:v>2</c:v>
                </c:pt>
                <c:pt idx="2">
                  <c:v>3</c:v>
                </c:pt>
                <c:pt idx="3">
                  <c:v>4</c:v>
                </c:pt>
                <c:pt idx="4">
                  <c:v>5</c:v>
                </c:pt>
                <c:pt idx="5">
                  <c:v>6</c:v>
                </c:pt>
                <c:pt idx="6">
                  <c:v>7</c:v>
                </c:pt>
                <c:pt idx="7">
                  <c:v>10</c:v>
                </c:pt>
                <c:pt idx="8">
                  <c:v>14</c:v>
                </c:pt>
                <c:pt idx="9">
                  <c:v>15</c:v>
                </c:pt>
                <c:pt idx="10">
                  <c:v>16</c:v>
                </c:pt>
                <c:pt idx="11">
                  <c:v>21</c:v>
                </c:pt>
                <c:pt idx="12">
                  <c:v>22</c:v>
                </c:pt>
                <c:pt idx="13">
                  <c:v>27</c:v>
                </c:pt>
                <c:pt idx="14">
                  <c:v>28</c:v>
                </c:pt>
                <c:pt idx="15">
                  <c:v>29</c:v>
                </c:pt>
                <c:pt idx="16">
                  <c:v>31</c:v>
                </c:pt>
                <c:pt idx="17">
                  <c:v>35</c:v>
                </c:pt>
                <c:pt idx="18">
                  <c:v>37</c:v>
                </c:pt>
                <c:pt idx="19">
                  <c:v>38</c:v>
                </c:pt>
                <c:pt idx="20">
                  <c:v>40</c:v>
                </c:pt>
                <c:pt idx="21">
                  <c:v>48</c:v>
                </c:pt>
                <c:pt idx="22">
                  <c:v>51</c:v>
                </c:pt>
                <c:pt idx="23">
                  <c:v>56</c:v>
                </c:pt>
                <c:pt idx="24">
                  <c:v>101</c:v>
                </c:pt>
                <c:pt idx="25">
                  <c:v>122</c:v>
                </c:pt>
                <c:pt idx="26">
                  <c:v>123</c:v>
                </c:pt>
                <c:pt idx="27">
                  <c:v>137</c:v>
                </c:pt>
                <c:pt idx="28">
                  <c:v>255</c:v>
                </c:pt>
                <c:pt idx="29">
                  <c:v>403</c:v>
                </c:pt>
              </c:numCache>
            </c:numRef>
          </c:xVal>
          <c:yVal>
            <c:numRef>
              <c:f>all!$G$2:$G$31</c:f>
              <c:numCache>
                <c:formatCode>General</c:formatCode>
                <c:ptCount val="30"/>
                <c:pt idx="0">
                  <c:v>764.00003520000053</c:v>
                </c:pt>
                <c:pt idx="1">
                  <c:v>193.99990219999998</c:v>
                </c:pt>
                <c:pt idx="2">
                  <c:v>171.99996859999999</c:v>
                </c:pt>
                <c:pt idx="3">
                  <c:v>144.00003359999999</c:v>
                </c:pt>
                <c:pt idx="4">
                  <c:v>132.00003080000027</c:v>
                </c:pt>
                <c:pt idx="5">
                  <c:v>126.00002940000029</c:v>
                </c:pt>
                <c:pt idx="6">
                  <c:v>114.00002660000027</c:v>
                </c:pt>
                <c:pt idx="7">
                  <c:v>106.99998920000027</c:v>
                </c:pt>
                <c:pt idx="8">
                  <c:v>76.999982200000005</c:v>
                </c:pt>
                <c:pt idx="9">
                  <c:v>75.999946199999982</c:v>
                </c:pt>
                <c:pt idx="10">
                  <c:v>58.999978000000013</c:v>
                </c:pt>
                <c:pt idx="11">
                  <c:v>44.999903200000013</c:v>
                </c:pt>
                <c:pt idx="12">
                  <c:v>44.000081799999997</c:v>
                </c:pt>
                <c:pt idx="13">
                  <c:v>42.000009800000001</c:v>
                </c:pt>
                <c:pt idx="14">
                  <c:v>42.000009800000001</c:v>
                </c:pt>
                <c:pt idx="15">
                  <c:v>40.999973800000063</c:v>
                </c:pt>
                <c:pt idx="16">
                  <c:v>33.999936400000003</c:v>
                </c:pt>
                <c:pt idx="17">
                  <c:v>32.999900400000001</c:v>
                </c:pt>
                <c:pt idx="18">
                  <c:v>31.000043000000002</c:v>
                </c:pt>
                <c:pt idx="19">
                  <c:v>30.000007</c:v>
                </c:pt>
                <c:pt idx="20">
                  <c:v>28.999970999999999</c:v>
                </c:pt>
                <c:pt idx="21">
                  <c:v>25.000041599999989</c:v>
                </c:pt>
                <c:pt idx="22">
                  <c:v>22.9999696</c:v>
                </c:pt>
                <c:pt idx="23">
                  <c:v>20.000076199999999</c:v>
                </c:pt>
                <c:pt idx="24">
                  <c:v>13.0000388</c:v>
                </c:pt>
                <c:pt idx="25">
                  <c:v>9.9999308000000067</c:v>
                </c:pt>
                <c:pt idx="26">
                  <c:v>9.9999308000000067</c:v>
                </c:pt>
                <c:pt idx="27">
                  <c:v>8.9998948000000247</c:v>
                </c:pt>
                <c:pt idx="28">
                  <c:v>3.9999293999999987</c:v>
                </c:pt>
                <c:pt idx="29">
                  <c:v>2.0000719999999998</c:v>
                </c:pt>
              </c:numCache>
            </c:numRef>
          </c:yVal>
        </c:ser>
        <c:ser>
          <c:idx val="1"/>
          <c:order val="1"/>
          <c:tx>
            <c:v>P(dev∩bug)</c:v>
          </c:tx>
          <c:spPr>
            <a:ln w="28575">
              <a:noFill/>
            </a:ln>
          </c:spPr>
          <c:marker>
            <c:symbol val="square"/>
            <c:size val="7"/>
            <c:spPr>
              <a:solidFill>
                <a:schemeClr val="tx1"/>
              </a:solidFill>
              <a:ln>
                <a:noFill/>
              </a:ln>
            </c:spPr>
          </c:marker>
          <c:xVal>
            <c:numRef>
              <c:f>all!$H$32:$H$50</c:f>
              <c:numCache>
                <c:formatCode>General</c:formatCode>
                <c:ptCount val="19"/>
                <c:pt idx="0">
                  <c:v>17</c:v>
                </c:pt>
                <c:pt idx="1">
                  <c:v>19</c:v>
                </c:pt>
                <c:pt idx="2">
                  <c:v>32</c:v>
                </c:pt>
                <c:pt idx="3">
                  <c:v>43</c:v>
                </c:pt>
                <c:pt idx="4">
                  <c:v>50</c:v>
                </c:pt>
                <c:pt idx="5">
                  <c:v>57</c:v>
                </c:pt>
                <c:pt idx="6">
                  <c:v>94</c:v>
                </c:pt>
                <c:pt idx="7">
                  <c:v>113</c:v>
                </c:pt>
                <c:pt idx="8">
                  <c:v>147</c:v>
                </c:pt>
                <c:pt idx="9">
                  <c:v>148</c:v>
                </c:pt>
                <c:pt idx="10">
                  <c:v>170</c:v>
                </c:pt>
                <c:pt idx="11">
                  <c:v>214</c:v>
                </c:pt>
                <c:pt idx="12">
                  <c:v>318</c:v>
                </c:pt>
                <c:pt idx="13">
                  <c:v>404</c:v>
                </c:pt>
                <c:pt idx="14">
                  <c:v>405</c:v>
                </c:pt>
                <c:pt idx="15">
                  <c:v>406</c:v>
                </c:pt>
                <c:pt idx="16">
                  <c:v>407</c:v>
                </c:pt>
                <c:pt idx="17">
                  <c:v>408</c:v>
                </c:pt>
                <c:pt idx="18">
                  <c:v>551</c:v>
                </c:pt>
              </c:numCache>
            </c:numRef>
          </c:xVal>
          <c:yVal>
            <c:numRef>
              <c:f>all!$G$32:$G$50</c:f>
              <c:numCache>
                <c:formatCode>General</c:formatCode>
                <c:ptCount val="19"/>
                <c:pt idx="0">
                  <c:v>57.999942000000011</c:v>
                </c:pt>
                <c:pt idx="1">
                  <c:v>48.000011200000003</c:v>
                </c:pt>
                <c:pt idx="2">
                  <c:v>33.999936400000003</c:v>
                </c:pt>
                <c:pt idx="3">
                  <c:v>26.999899000000003</c:v>
                </c:pt>
                <c:pt idx="4">
                  <c:v>24.000005600000001</c:v>
                </c:pt>
                <c:pt idx="5">
                  <c:v>20.000076199999999</c:v>
                </c:pt>
                <c:pt idx="6">
                  <c:v>14.0000748</c:v>
                </c:pt>
                <c:pt idx="7">
                  <c:v>10.999966800000006</c:v>
                </c:pt>
                <c:pt idx="8">
                  <c:v>8.0000733999999998</c:v>
                </c:pt>
                <c:pt idx="9">
                  <c:v>8.0000733999999998</c:v>
                </c:pt>
                <c:pt idx="10">
                  <c:v>7.0000374000000001</c:v>
                </c:pt>
                <c:pt idx="11">
                  <c:v>4.9999654000000024</c:v>
                </c:pt>
                <c:pt idx="12">
                  <c:v>2.9998933999999977</c:v>
                </c:pt>
                <c:pt idx="13">
                  <c:v>2.0000719999999998</c:v>
                </c:pt>
                <c:pt idx="14">
                  <c:v>2.0000719999999998</c:v>
                </c:pt>
                <c:pt idx="15">
                  <c:v>2.0000719999999998</c:v>
                </c:pt>
                <c:pt idx="16">
                  <c:v>2.0000719999999998</c:v>
                </c:pt>
                <c:pt idx="17">
                  <c:v>2.0000719999999998</c:v>
                </c:pt>
                <c:pt idx="18">
                  <c:v>1.0000359999999999</c:v>
                </c:pt>
              </c:numCache>
            </c:numRef>
          </c:yVal>
        </c:ser>
        <c:ser>
          <c:idx val="2"/>
          <c:order val="2"/>
          <c:tx>
            <c:v>P(dev∩user)</c:v>
          </c:tx>
          <c:spPr>
            <a:ln w="28575">
              <a:noFill/>
            </a:ln>
          </c:spPr>
          <c:marker>
            <c:symbol val="triangle"/>
            <c:size val="7"/>
            <c:spPr>
              <a:solidFill>
                <a:srgbClr val="FF66FF"/>
              </a:solidFill>
              <a:ln>
                <a:noFill/>
              </a:ln>
            </c:spPr>
          </c:marker>
          <c:xVal>
            <c:numRef>
              <c:f>all!$H$51:$H$131</c:f>
              <c:numCache>
                <c:formatCode>General</c:formatCode>
                <c:ptCount val="81"/>
                <c:pt idx="0">
                  <c:v>8</c:v>
                </c:pt>
                <c:pt idx="1">
                  <c:v>9</c:v>
                </c:pt>
                <c:pt idx="2">
                  <c:v>11</c:v>
                </c:pt>
                <c:pt idx="3">
                  <c:v>13</c:v>
                </c:pt>
                <c:pt idx="4">
                  <c:v>18</c:v>
                </c:pt>
                <c:pt idx="5">
                  <c:v>20</c:v>
                </c:pt>
                <c:pt idx="6">
                  <c:v>23</c:v>
                </c:pt>
                <c:pt idx="7">
                  <c:v>24</c:v>
                </c:pt>
                <c:pt idx="8">
                  <c:v>25</c:v>
                </c:pt>
                <c:pt idx="9">
                  <c:v>26</c:v>
                </c:pt>
                <c:pt idx="10">
                  <c:v>30</c:v>
                </c:pt>
                <c:pt idx="11">
                  <c:v>36</c:v>
                </c:pt>
                <c:pt idx="12">
                  <c:v>39</c:v>
                </c:pt>
                <c:pt idx="13">
                  <c:v>42</c:v>
                </c:pt>
                <c:pt idx="14">
                  <c:v>44</c:v>
                </c:pt>
                <c:pt idx="15">
                  <c:v>45</c:v>
                </c:pt>
                <c:pt idx="16">
                  <c:v>46</c:v>
                </c:pt>
                <c:pt idx="17">
                  <c:v>49</c:v>
                </c:pt>
                <c:pt idx="18">
                  <c:v>53</c:v>
                </c:pt>
                <c:pt idx="19">
                  <c:v>54</c:v>
                </c:pt>
                <c:pt idx="20">
                  <c:v>58</c:v>
                </c:pt>
                <c:pt idx="21">
                  <c:v>59</c:v>
                </c:pt>
                <c:pt idx="22">
                  <c:v>60</c:v>
                </c:pt>
                <c:pt idx="23">
                  <c:v>63</c:v>
                </c:pt>
                <c:pt idx="24">
                  <c:v>64</c:v>
                </c:pt>
                <c:pt idx="25">
                  <c:v>65</c:v>
                </c:pt>
                <c:pt idx="26">
                  <c:v>69</c:v>
                </c:pt>
                <c:pt idx="27">
                  <c:v>75</c:v>
                </c:pt>
                <c:pt idx="28">
                  <c:v>81</c:v>
                </c:pt>
                <c:pt idx="29">
                  <c:v>82</c:v>
                </c:pt>
                <c:pt idx="30">
                  <c:v>83</c:v>
                </c:pt>
                <c:pt idx="31">
                  <c:v>84</c:v>
                </c:pt>
                <c:pt idx="32">
                  <c:v>90</c:v>
                </c:pt>
                <c:pt idx="33">
                  <c:v>102</c:v>
                </c:pt>
                <c:pt idx="34">
                  <c:v>103</c:v>
                </c:pt>
                <c:pt idx="35">
                  <c:v>109</c:v>
                </c:pt>
                <c:pt idx="36">
                  <c:v>110</c:v>
                </c:pt>
                <c:pt idx="37">
                  <c:v>114</c:v>
                </c:pt>
                <c:pt idx="38">
                  <c:v>115</c:v>
                </c:pt>
                <c:pt idx="39">
                  <c:v>124</c:v>
                </c:pt>
                <c:pt idx="40">
                  <c:v>125</c:v>
                </c:pt>
                <c:pt idx="41">
                  <c:v>126</c:v>
                </c:pt>
                <c:pt idx="42">
                  <c:v>138</c:v>
                </c:pt>
                <c:pt idx="43">
                  <c:v>139</c:v>
                </c:pt>
                <c:pt idx="44">
                  <c:v>140</c:v>
                </c:pt>
                <c:pt idx="45">
                  <c:v>141</c:v>
                </c:pt>
                <c:pt idx="46">
                  <c:v>149</c:v>
                </c:pt>
                <c:pt idx="47">
                  <c:v>150</c:v>
                </c:pt>
                <c:pt idx="48">
                  <c:v>151</c:v>
                </c:pt>
                <c:pt idx="49">
                  <c:v>171</c:v>
                </c:pt>
                <c:pt idx="50">
                  <c:v>172</c:v>
                </c:pt>
                <c:pt idx="51">
                  <c:v>173</c:v>
                </c:pt>
                <c:pt idx="52">
                  <c:v>174</c:v>
                </c:pt>
                <c:pt idx="53">
                  <c:v>175</c:v>
                </c:pt>
                <c:pt idx="54">
                  <c:v>189</c:v>
                </c:pt>
                <c:pt idx="55">
                  <c:v>190</c:v>
                </c:pt>
                <c:pt idx="56">
                  <c:v>191</c:v>
                </c:pt>
                <c:pt idx="57">
                  <c:v>192</c:v>
                </c:pt>
                <c:pt idx="58">
                  <c:v>215</c:v>
                </c:pt>
                <c:pt idx="59">
                  <c:v>216</c:v>
                </c:pt>
                <c:pt idx="60">
                  <c:v>217</c:v>
                </c:pt>
                <c:pt idx="61">
                  <c:v>256</c:v>
                </c:pt>
                <c:pt idx="62">
                  <c:v>257</c:v>
                </c:pt>
                <c:pt idx="63">
                  <c:v>258</c:v>
                </c:pt>
                <c:pt idx="64">
                  <c:v>259</c:v>
                </c:pt>
                <c:pt idx="65">
                  <c:v>319</c:v>
                </c:pt>
                <c:pt idx="66">
                  <c:v>320</c:v>
                </c:pt>
                <c:pt idx="67">
                  <c:v>321</c:v>
                </c:pt>
                <c:pt idx="68">
                  <c:v>322</c:v>
                </c:pt>
                <c:pt idx="69">
                  <c:v>323</c:v>
                </c:pt>
                <c:pt idx="70">
                  <c:v>409</c:v>
                </c:pt>
                <c:pt idx="71">
                  <c:v>410</c:v>
                </c:pt>
                <c:pt idx="72">
                  <c:v>411</c:v>
                </c:pt>
                <c:pt idx="73">
                  <c:v>552</c:v>
                </c:pt>
                <c:pt idx="74">
                  <c:v>553</c:v>
                </c:pt>
                <c:pt idx="75">
                  <c:v>554</c:v>
                </c:pt>
                <c:pt idx="76">
                  <c:v>555</c:v>
                </c:pt>
                <c:pt idx="77">
                  <c:v>556</c:v>
                </c:pt>
                <c:pt idx="78">
                  <c:v>865</c:v>
                </c:pt>
                <c:pt idx="79">
                  <c:v>866</c:v>
                </c:pt>
                <c:pt idx="80">
                  <c:v>867</c:v>
                </c:pt>
              </c:numCache>
            </c:numRef>
          </c:xVal>
          <c:yVal>
            <c:numRef>
              <c:f>all!$G$51:$G$131</c:f>
              <c:numCache>
                <c:formatCode>General</c:formatCode>
                <c:ptCount val="81"/>
                <c:pt idx="0">
                  <c:v>112.99999059999999</c:v>
                </c:pt>
                <c:pt idx="1">
                  <c:v>110.99991860000027</c:v>
                </c:pt>
                <c:pt idx="2">
                  <c:v>99.999951800000005</c:v>
                </c:pt>
                <c:pt idx="3">
                  <c:v>79.00005419999998</c:v>
                </c:pt>
                <c:pt idx="4">
                  <c:v>57.999942000000011</c:v>
                </c:pt>
                <c:pt idx="5">
                  <c:v>46.999975200000158</c:v>
                </c:pt>
                <c:pt idx="6">
                  <c:v>43.000045800000002</c:v>
                </c:pt>
                <c:pt idx="7">
                  <c:v>43.000045800000002</c:v>
                </c:pt>
                <c:pt idx="8">
                  <c:v>43.000045800000002</c:v>
                </c:pt>
                <c:pt idx="9">
                  <c:v>43.000045800000002</c:v>
                </c:pt>
                <c:pt idx="10">
                  <c:v>39.999937800000012</c:v>
                </c:pt>
                <c:pt idx="11">
                  <c:v>32.000079000000007</c:v>
                </c:pt>
                <c:pt idx="12">
                  <c:v>30.000007</c:v>
                </c:pt>
                <c:pt idx="13">
                  <c:v>27.999935000000001</c:v>
                </c:pt>
                <c:pt idx="14">
                  <c:v>26.999899000000003</c:v>
                </c:pt>
                <c:pt idx="15">
                  <c:v>26.999899000000003</c:v>
                </c:pt>
                <c:pt idx="16">
                  <c:v>26.000077600000001</c:v>
                </c:pt>
                <c:pt idx="17">
                  <c:v>25.000041599999989</c:v>
                </c:pt>
                <c:pt idx="18">
                  <c:v>21.999933599999917</c:v>
                </c:pt>
                <c:pt idx="19">
                  <c:v>20.999897600000001</c:v>
                </c:pt>
                <c:pt idx="20">
                  <c:v>20.000076199999999</c:v>
                </c:pt>
                <c:pt idx="21">
                  <c:v>20.000076199999999</c:v>
                </c:pt>
                <c:pt idx="22">
                  <c:v>20.000076199999999</c:v>
                </c:pt>
                <c:pt idx="23">
                  <c:v>19.000040199999987</c:v>
                </c:pt>
                <c:pt idx="24">
                  <c:v>19.000040199999987</c:v>
                </c:pt>
                <c:pt idx="25">
                  <c:v>19.000040199999987</c:v>
                </c:pt>
                <c:pt idx="26">
                  <c:v>18.000004199999999</c:v>
                </c:pt>
                <c:pt idx="27">
                  <c:v>16.999968200000001</c:v>
                </c:pt>
                <c:pt idx="28">
                  <c:v>15.999932200000037</c:v>
                </c:pt>
                <c:pt idx="29">
                  <c:v>15.999932200000037</c:v>
                </c:pt>
                <c:pt idx="30">
                  <c:v>15.999932200000037</c:v>
                </c:pt>
                <c:pt idx="31">
                  <c:v>15.999932200000037</c:v>
                </c:pt>
                <c:pt idx="32">
                  <c:v>14.999896200000038</c:v>
                </c:pt>
                <c:pt idx="33">
                  <c:v>13.0000388</c:v>
                </c:pt>
                <c:pt idx="34">
                  <c:v>13.0000388</c:v>
                </c:pt>
                <c:pt idx="35">
                  <c:v>12.000002800000004</c:v>
                </c:pt>
                <c:pt idx="36">
                  <c:v>12.000002800000004</c:v>
                </c:pt>
                <c:pt idx="37">
                  <c:v>10.999966800000006</c:v>
                </c:pt>
                <c:pt idx="38">
                  <c:v>10.999966800000006</c:v>
                </c:pt>
                <c:pt idx="39">
                  <c:v>9.9999308000000067</c:v>
                </c:pt>
                <c:pt idx="40">
                  <c:v>9.9999308000000067</c:v>
                </c:pt>
                <c:pt idx="41">
                  <c:v>9.9999308000000067</c:v>
                </c:pt>
                <c:pt idx="42">
                  <c:v>8.9998948000000247</c:v>
                </c:pt>
                <c:pt idx="43">
                  <c:v>8.9998948000000247</c:v>
                </c:pt>
                <c:pt idx="44">
                  <c:v>8.9998948000000247</c:v>
                </c:pt>
                <c:pt idx="45">
                  <c:v>8.9998948000000247</c:v>
                </c:pt>
                <c:pt idx="46">
                  <c:v>8.0000733999999998</c:v>
                </c:pt>
                <c:pt idx="47">
                  <c:v>8.0000733999999998</c:v>
                </c:pt>
                <c:pt idx="48">
                  <c:v>8.0000733999999998</c:v>
                </c:pt>
                <c:pt idx="49">
                  <c:v>7.0000374000000001</c:v>
                </c:pt>
                <c:pt idx="50">
                  <c:v>7.0000374000000001</c:v>
                </c:pt>
                <c:pt idx="51">
                  <c:v>7.0000374000000001</c:v>
                </c:pt>
                <c:pt idx="52">
                  <c:v>7.0000374000000001</c:v>
                </c:pt>
                <c:pt idx="53">
                  <c:v>7.0000374000000001</c:v>
                </c:pt>
                <c:pt idx="54">
                  <c:v>6.0000014000000004</c:v>
                </c:pt>
                <c:pt idx="55">
                  <c:v>6.0000014000000004</c:v>
                </c:pt>
                <c:pt idx="56">
                  <c:v>6.0000014000000004</c:v>
                </c:pt>
                <c:pt idx="57">
                  <c:v>6.0000014000000004</c:v>
                </c:pt>
                <c:pt idx="58">
                  <c:v>4.9999654000000024</c:v>
                </c:pt>
                <c:pt idx="59">
                  <c:v>4.9999654000000024</c:v>
                </c:pt>
                <c:pt idx="60">
                  <c:v>4.9999654000000024</c:v>
                </c:pt>
                <c:pt idx="61">
                  <c:v>3.9999293999999987</c:v>
                </c:pt>
                <c:pt idx="62">
                  <c:v>3.9999293999999987</c:v>
                </c:pt>
                <c:pt idx="63">
                  <c:v>3.9999293999999987</c:v>
                </c:pt>
                <c:pt idx="64">
                  <c:v>3.9999293999999987</c:v>
                </c:pt>
                <c:pt idx="65">
                  <c:v>2.9998933999999977</c:v>
                </c:pt>
                <c:pt idx="66">
                  <c:v>2.9998933999999977</c:v>
                </c:pt>
                <c:pt idx="67">
                  <c:v>2.9998933999999977</c:v>
                </c:pt>
                <c:pt idx="68">
                  <c:v>2.9998933999999977</c:v>
                </c:pt>
                <c:pt idx="69">
                  <c:v>2.9998933999999977</c:v>
                </c:pt>
                <c:pt idx="70">
                  <c:v>2.0000719999999998</c:v>
                </c:pt>
                <c:pt idx="71">
                  <c:v>2.0000719999999998</c:v>
                </c:pt>
                <c:pt idx="72">
                  <c:v>2.0000719999999998</c:v>
                </c:pt>
                <c:pt idx="73">
                  <c:v>1.0000359999999999</c:v>
                </c:pt>
                <c:pt idx="74">
                  <c:v>1.0000359999999999</c:v>
                </c:pt>
                <c:pt idx="75">
                  <c:v>1.0000359999999999</c:v>
                </c:pt>
                <c:pt idx="76">
                  <c:v>1.0000359999999999</c:v>
                </c:pt>
                <c:pt idx="77">
                  <c:v>1.0000359999999999</c:v>
                </c:pt>
                <c:pt idx="78">
                  <c:v>0</c:v>
                </c:pt>
                <c:pt idx="79">
                  <c:v>0</c:v>
                </c:pt>
                <c:pt idx="80">
                  <c:v>0</c:v>
                </c:pt>
              </c:numCache>
            </c:numRef>
          </c:yVal>
        </c:ser>
        <c:ser>
          <c:idx val="3"/>
          <c:order val="3"/>
          <c:tx>
            <c:v>P(user∩bug)</c:v>
          </c:tx>
          <c:spPr>
            <a:ln w="28575">
              <a:noFill/>
            </a:ln>
          </c:spPr>
          <c:marker>
            <c:symbol val="diamond"/>
            <c:size val="7"/>
            <c:spPr>
              <a:solidFill>
                <a:srgbClr val="0070C0"/>
              </a:solidFill>
              <a:ln>
                <a:noFill/>
              </a:ln>
            </c:spPr>
          </c:marker>
          <c:xVal>
            <c:numRef>
              <c:f>all!$H$132:$H$145</c:f>
              <c:numCache>
                <c:formatCode>General</c:formatCode>
                <c:ptCount val="14"/>
                <c:pt idx="0">
                  <c:v>70</c:v>
                </c:pt>
                <c:pt idx="1">
                  <c:v>91</c:v>
                </c:pt>
                <c:pt idx="2">
                  <c:v>193</c:v>
                </c:pt>
                <c:pt idx="3">
                  <c:v>194</c:v>
                </c:pt>
                <c:pt idx="4">
                  <c:v>218</c:v>
                </c:pt>
                <c:pt idx="5">
                  <c:v>260</c:v>
                </c:pt>
                <c:pt idx="6">
                  <c:v>261</c:v>
                </c:pt>
                <c:pt idx="7">
                  <c:v>324</c:v>
                </c:pt>
                <c:pt idx="8">
                  <c:v>325</c:v>
                </c:pt>
                <c:pt idx="9">
                  <c:v>412</c:v>
                </c:pt>
                <c:pt idx="10">
                  <c:v>413</c:v>
                </c:pt>
                <c:pt idx="11">
                  <c:v>414</c:v>
                </c:pt>
                <c:pt idx="12">
                  <c:v>868</c:v>
                </c:pt>
                <c:pt idx="13">
                  <c:v>869</c:v>
                </c:pt>
              </c:numCache>
            </c:numRef>
          </c:xVal>
          <c:yVal>
            <c:numRef>
              <c:f>all!$G$132:$G$145</c:f>
              <c:numCache>
                <c:formatCode>General</c:formatCode>
                <c:ptCount val="14"/>
                <c:pt idx="0">
                  <c:v>18.000004199999999</c:v>
                </c:pt>
                <c:pt idx="1">
                  <c:v>14.999896200000038</c:v>
                </c:pt>
                <c:pt idx="2">
                  <c:v>6.0000014000000004</c:v>
                </c:pt>
                <c:pt idx="3">
                  <c:v>6.0000014000000004</c:v>
                </c:pt>
                <c:pt idx="4">
                  <c:v>4.9999654000000024</c:v>
                </c:pt>
                <c:pt idx="5">
                  <c:v>3.9999293999999987</c:v>
                </c:pt>
                <c:pt idx="6">
                  <c:v>3.9999293999999987</c:v>
                </c:pt>
                <c:pt idx="7">
                  <c:v>2.9998933999999977</c:v>
                </c:pt>
                <c:pt idx="8">
                  <c:v>2.9998933999999977</c:v>
                </c:pt>
                <c:pt idx="9">
                  <c:v>2.0000719999999998</c:v>
                </c:pt>
                <c:pt idx="10">
                  <c:v>2.0000719999999998</c:v>
                </c:pt>
                <c:pt idx="11">
                  <c:v>2.0000719999999998</c:v>
                </c:pt>
                <c:pt idx="12">
                  <c:v>0</c:v>
                </c:pt>
                <c:pt idx="13">
                  <c:v>0</c:v>
                </c:pt>
              </c:numCache>
            </c:numRef>
          </c:yVal>
        </c:ser>
        <c:ser>
          <c:idx val="4"/>
          <c:order val="4"/>
          <c:tx>
            <c:v>P(dev)</c:v>
          </c:tx>
          <c:spPr>
            <a:ln w="28575">
              <a:noFill/>
            </a:ln>
          </c:spPr>
          <c:marker>
            <c:symbol val="square"/>
            <c:size val="7"/>
            <c:spPr>
              <a:solidFill>
                <a:srgbClr val="C00000"/>
              </a:solidFill>
              <a:ln>
                <a:noFill/>
              </a:ln>
            </c:spPr>
          </c:marker>
          <c:xVal>
            <c:numRef>
              <c:f>all!$H$146:$H$307</c:f>
              <c:numCache>
                <c:formatCode>General</c:formatCode>
                <c:ptCount val="162"/>
                <c:pt idx="0">
                  <c:v>33</c:v>
                </c:pt>
                <c:pt idx="1">
                  <c:v>76</c:v>
                </c:pt>
                <c:pt idx="2">
                  <c:v>77</c:v>
                </c:pt>
                <c:pt idx="3">
                  <c:v>85</c:v>
                </c:pt>
                <c:pt idx="4">
                  <c:v>95</c:v>
                </c:pt>
                <c:pt idx="5">
                  <c:v>104</c:v>
                </c:pt>
                <c:pt idx="6">
                  <c:v>111</c:v>
                </c:pt>
                <c:pt idx="7">
                  <c:v>116</c:v>
                </c:pt>
                <c:pt idx="8">
                  <c:v>117</c:v>
                </c:pt>
                <c:pt idx="9">
                  <c:v>127</c:v>
                </c:pt>
                <c:pt idx="10">
                  <c:v>128</c:v>
                </c:pt>
                <c:pt idx="11">
                  <c:v>142</c:v>
                </c:pt>
                <c:pt idx="12">
                  <c:v>143</c:v>
                </c:pt>
                <c:pt idx="13">
                  <c:v>152</c:v>
                </c:pt>
                <c:pt idx="14">
                  <c:v>153</c:v>
                </c:pt>
                <c:pt idx="15">
                  <c:v>154</c:v>
                </c:pt>
                <c:pt idx="16">
                  <c:v>155</c:v>
                </c:pt>
                <c:pt idx="17">
                  <c:v>176</c:v>
                </c:pt>
                <c:pt idx="18">
                  <c:v>177</c:v>
                </c:pt>
                <c:pt idx="19">
                  <c:v>178</c:v>
                </c:pt>
                <c:pt idx="20">
                  <c:v>195</c:v>
                </c:pt>
                <c:pt idx="21">
                  <c:v>196</c:v>
                </c:pt>
                <c:pt idx="22">
                  <c:v>197</c:v>
                </c:pt>
                <c:pt idx="23">
                  <c:v>198</c:v>
                </c:pt>
                <c:pt idx="24">
                  <c:v>199</c:v>
                </c:pt>
                <c:pt idx="25">
                  <c:v>219</c:v>
                </c:pt>
                <c:pt idx="26">
                  <c:v>220</c:v>
                </c:pt>
                <c:pt idx="27">
                  <c:v>221</c:v>
                </c:pt>
                <c:pt idx="28">
                  <c:v>222</c:v>
                </c:pt>
                <c:pt idx="29">
                  <c:v>262</c:v>
                </c:pt>
                <c:pt idx="30">
                  <c:v>263</c:v>
                </c:pt>
                <c:pt idx="31">
                  <c:v>264</c:v>
                </c:pt>
                <c:pt idx="32">
                  <c:v>265</c:v>
                </c:pt>
                <c:pt idx="33">
                  <c:v>266</c:v>
                </c:pt>
                <c:pt idx="34">
                  <c:v>267</c:v>
                </c:pt>
                <c:pt idx="35">
                  <c:v>268</c:v>
                </c:pt>
                <c:pt idx="36">
                  <c:v>269</c:v>
                </c:pt>
                <c:pt idx="37">
                  <c:v>270</c:v>
                </c:pt>
                <c:pt idx="38">
                  <c:v>271</c:v>
                </c:pt>
                <c:pt idx="39">
                  <c:v>272</c:v>
                </c:pt>
                <c:pt idx="40">
                  <c:v>326</c:v>
                </c:pt>
                <c:pt idx="41">
                  <c:v>327</c:v>
                </c:pt>
                <c:pt idx="42">
                  <c:v>328</c:v>
                </c:pt>
                <c:pt idx="43">
                  <c:v>329</c:v>
                </c:pt>
                <c:pt idx="44">
                  <c:v>330</c:v>
                </c:pt>
                <c:pt idx="45">
                  <c:v>331</c:v>
                </c:pt>
                <c:pt idx="46">
                  <c:v>332</c:v>
                </c:pt>
                <c:pt idx="47">
                  <c:v>333</c:v>
                </c:pt>
                <c:pt idx="48">
                  <c:v>334</c:v>
                </c:pt>
                <c:pt idx="49">
                  <c:v>335</c:v>
                </c:pt>
                <c:pt idx="50">
                  <c:v>336</c:v>
                </c:pt>
                <c:pt idx="51">
                  <c:v>337</c:v>
                </c:pt>
                <c:pt idx="52">
                  <c:v>338</c:v>
                </c:pt>
                <c:pt idx="53">
                  <c:v>339</c:v>
                </c:pt>
                <c:pt idx="54">
                  <c:v>340</c:v>
                </c:pt>
                <c:pt idx="55">
                  <c:v>415</c:v>
                </c:pt>
                <c:pt idx="56">
                  <c:v>416</c:v>
                </c:pt>
                <c:pt idx="57">
                  <c:v>417</c:v>
                </c:pt>
                <c:pt idx="58">
                  <c:v>418</c:v>
                </c:pt>
                <c:pt idx="59">
                  <c:v>419</c:v>
                </c:pt>
                <c:pt idx="60">
                  <c:v>420</c:v>
                </c:pt>
                <c:pt idx="61">
                  <c:v>421</c:v>
                </c:pt>
                <c:pt idx="62">
                  <c:v>422</c:v>
                </c:pt>
                <c:pt idx="63">
                  <c:v>423</c:v>
                </c:pt>
                <c:pt idx="64">
                  <c:v>424</c:v>
                </c:pt>
                <c:pt idx="65">
                  <c:v>425</c:v>
                </c:pt>
                <c:pt idx="66">
                  <c:v>426</c:v>
                </c:pt>
                <c:pt idx="67">
                  <c:v>427</c:v>
                </c:pt>
                <c:pt idx="68">
                  <c:v>428</c:v>
                </c:pt>
                <c:pt idx="69">
                  <c:v>429</c:v>
                </c:pt>
                <c:pt idx="70">
                  <c:v>430</c:v>
                </c:pt>
                <c:pt idx="71">
                  <c:v>431</c:v>
                </c:pt>
                <c:pt idx="72">
                  <c:v>432</c:v>
                </c:pt>
                <c:pt idx="73">
                  <c:v>433</c:v>
                </c:pt>
                <c:pt idx="74">
                  <c:v>434</c:v>
                </c:pt>
                <c:pt idx="75">
                  <c:v>435</c:v>
                </c:pt>
                <c:pt idx="76">
                  <c:v>436</c:v>
                </c:pt>
                <c:pt idx="77">
                  <c:v>437</c:v>
                </c:pt>
                <c:pt idx="78">
                  <c:v>438</c:v>
                </c:pt>
                <c:pt idx="79">
                  <c:v>439</c:v>
                </c:pt>
                <c:pt idx="80">
                  <c:v>440</c:v>
                </c:pt>
                <c:pt idx="81">
                  <c:v>441</c:v>
                </c:pt>
                <c:pt idx="82">
                  <c:v>442</c:v>
                </c:pt>
                <c:pt idx="83">
                  <c:v>443</c:v>
                </c:pt>
                <c:pt idx="84">
                  <c:v>444</c:v>
                </c:pt>
                <c:pt idx="85">
                  <c:v>557</c:v>
                </c:pt>
                <c:pt idx="86">
                  <c:v>558</c:v>
                </c:pt>
                <c:pt idx="87">
                  <c:v>559</c:v>
                </c:pt>
                <c:pt idx="88">
                  <c:v>560</c:v>
                </c:pt>
                <c:pt idx="89">
                  <c:v>561</c:v>
                </c:pt>
                <c:pt idx="90">
                  <c:v>562</c:v>
                </c:pt>
                <c:pt idx="91">
                  <c:v>563</c:v>
                </c:pt>
                <c:pt idx="92">
                  <c:v>564</c:v>
                </c:pt>
                <c:pt idx="93">
                  <c:v>565</c:v>
                </c:pt>
                <c:pt idx="94">
                  <c:v>566</c:v>
                </c:pt>
                <c:pt idx="95">
                  <c:v>567</c:v>
                </c:pt>
                <c:pt idx="96">
                  <c:v>568</c:v>
                </c:pt>
                <c:pt idx="97">
                  <c:v>569</c:v>
                </c:pt>
                <c:pt idx="98">
                  <c:v>570</c:v>
                </c:pt>
                <c:pt idx="99">
                  <c:v>571</c:v>
                </c:pt>
                <c:pt idx="100">
                  <c:v>572</c:v>
                </c:pt>
                <c:pt idx="101">
                  <c:v>573</c:v>
                </c:pt>
                <c:pt idx="102">
                  <c:v>574</c:v>
                </c:pt>
                <c:pt idx="103">
                  <c:v>575</c:v>
                </c:pt>
                <c:pt idx="104">
                  <c:v>576</c:v>
                </c:pt>
                <c:pt idx="105">
                  <c:v>577</c:v>
                </c:pt>
                <c:pt idx="106">
                  <c:v>578</c:v>
                </c:pt>
                <c:pt idx="107">
                  <c:v>579</c:v>
                </c:pt>
                <c:pt idx="108">
                  <c:v>580</c:v>
                </c:pt>
                <c:pt idx="109">
                  <c:v>581</c:v>
                </c:pt>
                <c:pt idx="110">
                  <c:v>582</c:v>
                </c:pt>
                <c:pt idx="111">
                  <c:v>583</c:v>
                </c:pt>
                <c:pt idx="112">
                  <c:v>584</c:v>
                </c:pt>
                <c:pt idx="113">
                  <c:v>585</c:v>
                </c:pt>
                <c:pt idx="114">
                  <c:v>586</c:v>
                </c:pt>
                <c:pt idx="115">
                  <c:v>587</c:v>
                </c:pt>
                <c:pt idx="116">
                  <c:v>588</c:v>
                </c:pt>
                <c:pt idx="117">
                  <c:v>589</c:v>
                </c:pt>
                <c:pt idx="118">
                  <c:v>590</c:v>
                </c:pt>
                <c:pt idx="119">
                  <c:v>591</c:v>
                </c:pt>
                <c:pt idx="120">
                  <c:v>592</c:v>
                </c:pt>
                <c:pt idx="121">
                  <c:v>593</c:v>
                </c:pt>
                <c:pt idx="122">
                  <c:v>594</c:v>
                </c:pt>
                <c:pt idx="123">
                  <c:v>595</c:v>
                </c:pt>
                <c:pt idx="124">
                  <c:v>596</c:v>
                </c:pt>
                <c:pt idx="125">
                  <c:v>597</c:v>
                </c:pt>
                <c:pt idx="126">
                  <c:v>598</c:v>
                </c:pt>
                <c:pt idx="127">
                  <c:v>599</c:v>
                </c:pt>
                <c:pt idx="128">
                  <c:v>600</c:v>
                </c:pt>
                <c:pt idx="129">
                  <c:v>601</c:v>
                </c:pt>
                <c:pt idx="130">
                  <c:v>602</c:v>
                </c:pt>
                <c:pt idx="131">
                  <c:v>603</c:v>
                </c:pt>
                <c:pt idx="132">
                  <c:v>604</c:v>
                </c:pt>
                <c:pt idx="133">
                  <c:v>605</c:v>
                </c:pt>
                <c:pt idx="134">
                  <c:v>606</c:v>
                </c:pt>
                <c:pt idx="135">
                  <c:v>607</c:v>
                </c:pt>
                <c:pt idx="136">
                  <c:v>608</c:v>
                </c:pt>
                <c:pt idx="137">
                  <c:v>609</c:v>
                </c:pt>
                <c:pt idx="138">
                  <c:v>870</c:v>
                </c:pt>
                <c:pt idx="139">
                  <c:v>871</c:v>
                </c:pt>
                <c:pt idx="140">
                  <c:v>872</c:v>
                </c:pt>
                <c:pt idx="141">
                  <c:v>873</c:v>
                </c:pt>
                <c:pt idx="142">
                  <c:v>874</c:v>
                </c:pt>
                <c:pt idx="143">
                  <c:v>875</c:v>
                </c:pt>
                <c:pt idx="144">
                  <c:v>876</c:v>
                </c:pt>
                <c:pt idx="145">
                  <c:v>877</c:v>
                </c:pt>
                <c:pt idx="146">
                  <c:v>878</c:v>
                </c:pt>
                <c:pt idx="147">
                  <c:v>879</c:v>
                </c:pt>
                <c:pt idx="148">
                  <c:v>880</c:v>
                </c:pt>
                <c:pt idx="149">
                  <c:v>881</c:v>
                </c:pt>
                <c:pt idx="150">
                  <c:v>882</c:v>
                </c:pt>
                <c:pt idx="151">
                  <c:v>883</c:v>
                </c:pt>
                <c:pt idx="152">
                  <c:v>884</c:v>
                </c:pt>
                <c:pt idx="153">
                  <c:v>885</c:v>
                </c:pt>
                <c:pt idx="154">
                  <c:v>886</c:v>
                </c:pt>
                <c:pt idx="155">
                  <c:v>887</c:v>
                </c:pt>
                <c:pt idx="156">
                  <c:v>888</c:v>
                </c:pt>
                <c:pt idx="157">
                  <c:v>889</c:v>
                </c:pt>
                <c:pt idx="158">
                  <c:v>890</c:v>
                </c:pt>
                <c:pt idx="159">
                  <c:v>891</c:v>
                </c:pt>
                <c:pt idx="160">
                  <c:v>892</c:v>
                </c:pt>
                <c:pt idx="161">
                  <c:v>893</c:v>
                </c:pt>
              </c:numCache>
            </c:numRef>
          </c:xVal>
          <c:yVal>
            <c:numRef>
              <c:f>all!$G$146:$G$307</c:f>
              <c:numCache>
                <c:formatCode>General</c:formatCode>
                <c:ptCount val="162"/>
                <c:pt idx="0">
                  <c:v>33.999936400000003</c:v>
                </c:pt>
                <c:pt idx="1">
                  <c:v>16.999968200000001</c:v>
                </c:pt>
                <c:pt idx="2">
                  <c:v>16.999968200000001</c:v>
                </c:pt>
                <c:pt idx="3">
                  <c:v>15.999932200000037</c:v>
                </c:pt>
                <c:pt idx="4">
                  <c:v>14.0000748</c:v>
                </c:pt>
                <c:pt idx="5">
                  <c:v>13.0000388</c:v>
                </c:pt>
                <c:pt idx="6">
                  <c:v>12.000002800000004</c:v>
                </c:pt>
                <c:pt idx="7">
                  <c:v>10.999966800000006</c:v>
                </c:pt>
                <c:pt idx="8">
                  <c:v>10.999966800000006</c:v>
                </c:pt>
                <c:pt idx="9">
                  <c:v>9.9999308000000067</c:v>
                </c:pt>
                <c:pt idx="10">
                  <c:v>9.9999308000000067</c:v>
                </c:pt>
                <c:pt idx="11">
                  <c:v>8.9998948000000247</c:v>
                </c:pt>
                <c:pt idx="12">
                  <c:v>8.9998948000000247</c:v>
                </c:pt>
                <c:pt idx="13">
                  <c:v>8.0000733999999998</c:v>
                </c:pt>
                <c:pt idx="14">
                  <c:v>8.0000733999999998</c:v>
                </c:pt>
                <c:pt idx="15">
                  <c:v>8.0000733999999998</c:v>
                </c:pt>
                <c:pt idx="16">
                  <c:v>8.0000733999999998</c:v>
                </c:pt>
                <c:pt idx="17">
                  <c:v>7.0000374000000001</c:v>
                </c:pt>
                <c:pt idx="18">
                  <c:v>7.0000374000000001</c:v>
                </c:pt>
                <c:pt idx="19">
                  <c:v>7.0000374000000001</c:v>
                </c:pt>
                <c:pt idx="20">
                  <c:v>6.0000014000000004</c:v>
                </c:pt>
                <c:pt idx="21">
                  <c:v>6.0000014000000004</c:v>
                </c:pt>
                <c:pt idx="22">
                  <c:v>6.0000014000000004</c:v>
                </c:pt>
                <c:pt idx="23">
                  <c:v>6.0000014000000004</c:v>
                </c:pt>
                <c:pt idx="24">
                  <c:v>6.0000014000000004</c:v>
                </c:pt>
                <c:pt idx="25">
                  <c:v>4.9999654000000024</c:v>
                </c:pt>
                <c:pt idx="26">
                  <c:v>4.9999654000000024</c:v>
                </c:pt>
                <c:pt idx="27">
                  <c:v>4.9999654000000024</c:v>
                </c:pt>
                <c:pt idx="28">
                  <c:v>4.9999654000000024</c:v>
                </c:pt>
                <c:pt idx="29">
                  <c:v>3.9999293999999987</c:v>
                </c:pt>
                <c:pt idx="30">
                  <c:v>3.9999293999999987</c:v>
                </c:pt>
                <c:pt idx="31">
                  <c:v>3.9999293999999987</c:v>
                </c:pt>
                <c:pt idx="32">
                  <c:v>3.9999293999999987</c:v>
                </c:pt>
                <c:pt idx="33">
                  <c:v>3.9999293999999987</c:v>
                </c:pt>
                <c:pt idx="34">
                  <c:v>3.9999293999999987</c:v>
                </c:pt>
                <c:pt idx="35">
                  <c:v>3.9999293999999987</c:v>
                </c:pt>
                <c:pt idx="36">
                  <c:v>3.9999293999999987</c:v>
                </c:pt>
                <c:pt idx="37">
                  <c:v>3.9999293999999987</c:v>
                </c:pt>
                <c:pt idx="38">
                  <c:v>3.9999293999999987</c:v>
                </c:pt>
                <c:pt idx="39">
                  <c:v>3.9999293999999987</c:v>
                </c:pt>
                <c:pt idx="40">
                  <c:v>2.9998933999999977</c:v>
                </c:pt>
                <c:pt idx="41">
                  <c:v>2.9998933999999977</c:v>
                </c:pt>
                <c:pt idx="42">
                  <c:v>2.9998933999999977</c:v>
                </c:pt>
                <c:pt idx="43">
                  <c:v>2.9998933999999977</c:v>
                </c:pt>
                <c:pt idx="44">
                  <c:v>2.9998933999999977</c:v>
                </c:pt>
                <c:pt idx="45">
                  <c:v>2.9998933999999977</c:v>
                </c:pt>
                <c:pt idx="46">
                  <c:v>2.9998933999999977</c:v>
                </c:pt>
                <c:pt idx="47">
                  <c:v>2.9998933999999977</c:v>
                </c:pt>
                <c:pt idx="48">
                  <c:v>2.9998933999999977</c:v>
                </c:pt>
                <c:pt idx="49">
                  <c:v>2.9998933999999977</c:v>
                </c:pt>
                <c:pt idx="50">
                  <c:v>2.9998933999999977</c:v>
                </c:pt>
                <c:pt idx="51">
                  <c:v>2.9998933999999977</c:v>
                </c:pt>
                <c:pt idx="52">
                  <c:v>2.9998933999999977</c:v>
                </c:pt>
                <c:pt idx="53">
                  <c:v>2.9998933999999977</c:v>
                </c:pt>
                <c:pt idx="54">
                  <c:v>2.9998933999999977</c:v>
                </c:pt>
                <c:pt idx="55">
                  <c:v>2.0000719999999998</c:v>
                </c:pt>
                <c:pt idx="56">
                  <c:v>2.0000719999999998</c:v>
                </c:pt>
                <c:pt idx="57">
                  <c:v>2.0000719999999998</c:v>
                </c:pt>
                <c:pt idx="58">
                  <c:v>2.0000719999999998</c:v>
                </c:pt>
                <c:pt idx="59">
                  <c:v>2.0000719999999998</c:v>
                </c:pt>
                <c:pt idx="60">
                  <c:v>2.0000719999999998</c:v>
                </c:pt>
                <c:pt idx="61">
                  <c:v>2.0000719999999998</c:v>
                </c:pt>
                <c:pt idx="62">
                  <c:v>2.0000719999999998</c:v>
                </c:pt>
                <c:pt idx="63">
                  <c:v>2.0000719999999998</c:v>
                </c:pt>
                <c:pt idx="64">
                  <c:v>2.0000719999999998</c:v>
                </c:pt>
                <c:pt idx="65">
                  <c:v>2.0000719999999998</c:v>
                </c:pt>
                <c:pt idx="66">
                  <c:v>2.0000719999999998</c:v>
                </c:pt>
                <c:pt idx="67">
                  <c:v>2.0000719999999998</c:v>
                </c:pt>
                <c:pt idx="68">
                  <c:v>2.0000719999999998</c:v>
                </c:pt>
                <c:pt idx="69">
                  <c:v>2.0000719999999998</c:v>
                </c:pt>
                <c:pt idx="70">
                  <c:v>2.0000719999999998</c:v>
                </c:pt>
                <c:pt idx="71">
                  <c:v>2.0000719999999998</c:v>
                </c:pt>
                <c:pt idx="72">
                  <c:v>2.0000719999999998</c:v>
                </c:pt>
                <c:pt idx="73">
                  <c:v>2.0000719999999998</c:v>
                </c:pt>
                <c:pt idx="74">
                  <c:v>2.0000719999999998</c:v>
                </c:pt>
                <c:pt idx="75">
                  <c:v>2.0000719999999998</c:v>
                </c:pt>
                <c:pt idx="76">
                  <c:v>2.0000719999999998</c:v>
                </c:pt>
                <c:pt idx="77">
                  <c:v>2.0000719999999998</c:v>
                </c:pt>
                <c:pt idx="78">
                  <c:v>2.0000719999999998</c:v>
                </c:pt>
                <c:pt idx="79">
                  <c:v>2.0000719999999998</c:v>
                </c:pt>
                <c:pt idx="80">
                  <c:v>2.0000719999999998</c:v>
                </c:pt>
                <c:pt idx="81">
                  <c:v>2.0000719999999998</c:v>
                </c:pt>
                <c:pt idx="82">
                  <c:v>2.0000719999999998</c:v>
                </c:pt>
                <c:pt idx="83">
                  <c:v>2.0000719999999998</c:v>
                </c:pt>
                <c:pt idx="84">
                  <c:v>2.0000719999999998</c:v>
                </c:pt>
                <c:pt idx="85">
                  <c:v>1.0000359999999999</c:v>
                </c:pt>
                <c:pt idx="86">
                  <c:v>1.0000359999999999</c:v>
                </c:pt>
                <c:pt idx="87">
                  <c:v>1.0000359999999999</c:v>
                </c:pt>
                <c:pt idx="88">
                  <c:v>1.0000359999999999</c:v>
                </c:pt>
                <c:pt idx="89">
                  <c:v>1.0000359999999999</c:v>
                </c:pt>
                <c:pt idx="90">
                  <c:v>1.0000359999999999</c:v>
                </c:pt>
                <c:pt idx="91">
                  <c:v>1.0000359999999999</c:v>
                </c:pt>
                <c:pt idx="92">
                  <c:v>1.0000359999999999</c:v>
                </c:pt>
                <c:pt idx="93">
                  <c:v>1.0000359999999999</c:v>
                </c:pt>
                <c:pt idx="94">
                  <c:v>1.0000359999999999</c:v>
                </c:pt>
                <c:pt idx="95">
                  <c:v>1.0000359999999999</c:v>
                </c:pt>
                <c:pt idx="96">
                  <c:v>1.0000359999999999</c:v>
                </c:pt>
                <c:pt idx="97">
                  <c:v>1.0000359999999999</c:v>
                </c:pt>
                <c:pt idx="98">
                  <c:v>1.0000359999999999</c:v>
                </c:pt>
                <c:pt idx="99">
                  <c:v>1.0000359999999999</c:v>
                </c:pt>
                <c:pt idx="100">
                  <c:v>1.0000359999999999</c:v>
                </c:pt>
                <c:pt idx="101">
                  <c:v>1.0000359999999999</c:v>
                </c:pt>
                <c:pt idx="102">
                  <c:v>1.0000359999999999</c:v>
                </c:pt>
                <c:pt idx="103">
                  <c:v>1.0000359999999999</c:v>
                </c:pt>
                <c:pt idx="104">
                  <c:v>1.0000359999999999</c:v>
                </c:pt>
                <c:pt idx="105">
                  <c:v>1.0000359999999999</c:v>
                </c:pt>
                <c:pt idx="106">
                  <c:v>1.0000359999999999</c:v>
                </c:pt>
                <c:pt idx="107">
                  <c:v>1.0000359999999999</c:v>
                </c:pt>
                <c:pt idx="108">
                  <c:v>1.0000359999999999</c:v>
                </c:pt>
                <c:pt idx="109">
                  <c:v>1.0000359999999999</c:v>
                </c:pt>
                <c:pt idx="110">
                  <c:v>1.0000359999999999</c:v>
                </c:pt>
                <c:pt idx="111">
                  <c:v>1.0000359999999999</c:v>
                </c:pt>
                <c:pt idx="112">
                  <c:v>1.0000359999999999</c:v>
                </c:pt>
                <c:pt idx="113">
                  <c:v>1.0000359999999999</c:v>
                </c:pt>
                <c:pt idx="114">
                  <c:v>1.0000359999999999</c:v>
                </c:pt>
                <c:pt idx="115">
                  <c:v>1.0000359999999999</c:v>
                </c:pt>
                <c:pt idx="116">
                  <c:v>1.0000359999999999</c:v>
                </c:pt>
                <c:pt idx="117">
                  <c:v>1.0000359999999999</c:v>
                </c:pt>
                <c:pt idx="118">
                  <c:v>1.0000359999999999</c:v>
                </c:pt>
                <c:pt idx="119">
                  <c:v>1.0000359999999999</c:v>
                </c:pt>
                <c:pt idx="120">
                  <c:v>1.0000359999999999</c:v>
                </c:pt>
                <c:pt idx="121">
                  <c:v>1.0000359999999999</c:v>
                </c:pt>
                <c:pt idx="122">
                  <c:v>1.0000359999999999</c:v>
                </c:pt>
                <c:pt idx="123">
                  <c:v>1.0000359999999999</c:v>
                </c:pt>
                <c:pt idx="124">
                  <c:v>1.0000359999999999</c:v>
                </c:pt>
                <c:pt idx="125">
                  <c:v>1.0000359999999999</c:v>
                </c:pt>
                <c:pt idx="126">
                  <c:v>1.0000359999999999</c:v>
                </c:pt>
                <c:pt idx="127">
                  <c:v>1.0000359999999999</c:v>
                </c:pt>
                <c:pt idx="128">
                  <c:v>1.0000359999999999</c:v>
                </c:pt>
                <c:pt idx="129">
                  <c:v>1.0000359999999999</c:v>
                </c:pt>
                <c:pt idx="130">
                  <c:v>1.0000359999999999</c:v>
                </c:pt>
                <c:pt idx="131">
                  <c:v>1.0000359999999999</c:v>
                </c:pt>
                <c:pt idx="132">
                  <c:v>1.0000359999999999</c:v>
                </c:pt>
                <c:pt idx="133">
                  <c:v>1.0000359999999999</c:v>
                </c:pt>
                <c:pt idx="134">
                  <c:v>1.0000359999999999</c:v>
                </c:pt>
                <c:pt idx="135">
                  <c:v>1.0000359999999999</c:v>
                </c:pt>
                <c:pt idx="136">
                  <c:v>1.0000359999999999</c:v>
                </c:pt>
                <c:pt idx="137">
                  <c:v>1.0000359999999999</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numCache>
            </c:numRef>
          </c:yVal>
        </c:ser>
        <c:ser>
          <c:idx val="5"/>
          <c:order val="5"/>
          <c:tx>
            <c:v>P(user)</c:v>
          </c:tx>
          <c:spPr>
            <a:ln w="28575">
              <a:noFill/>
            </a:ln>
          </c:spPr>
          <c:marker>
            <c:symbol val="triangle"/>
            <c:size val="7"/>
            <c:spPr>
              <a:solidFill>
                <a:srgbClr val="00B050"/>
              </a:solidFill>
              <a:ln>
                <a:noFill/>
              </a:ln>
            </c:spPr>
          </c:marker>
          <c:xVal>
            <c:numRef>
              <c:f>all!$H$308:$H$903</c:f>
              <c:numCache>
                <c:formatCode>General</c:formatCode>
                <c:ptCount val="596"/>
                <c:pt idx="0">
                  <c:v>12</c:v>
                </c:pt>
                <c:pt idx="1">
                  <c:v>34</c:v>
                </c:pt>
                <c:pt idx="2">
                  <c:v>41</c:v>
                </c:pt>
                <c:pt idx="3">
                  <c:v>47</c:v>
                </c:pt>
                <c:pt idx="4">
                  <c:v>52</c:v>
                </c:pt>
                <c:pt idx="5">
                  <c:v>55</c:v>
                </c:pt>
                <c:pt idx="6">
                  <c:v>61</c:v>
                </c:pt>
                <c:pt idx="7">
                  <c:v>62</c:v>
                </c:pt>
                <c:pt idx="8">
                  <c:v>66</c:v>
                </c:pt>
                <c:pt idx="9">
                  <c:v>67</c:v>
                </c:pt>
                <c:pt idx="10">
                  <c:v>68</c:v>
                </c:pt>
                <c:pt idx="11">
                  <c:v>71</c:v>
                </c:pt>
                <c:pt idx="12">
                  <c:v>72</c:v>
                </c:pt>
                <c:pt idx="13">
                  <c:v>73</c:v>
                </c:pt>
                <c:pt idx="14">
                  <c:v>74</c:v>
                </c:pt>
                <c:pt idx="15">
                  <c:v>78</c:v>
                </c:pt>
                <c:pt idx="16">
                  <c:v>79</c:v>
                </c:pt>
                <c:pt idx="17">
                  <c:v>80</c:v>
                </c:pt>
                <c:pt idx="18">
                  <c:v>86</c:v>
                </c:pt>
                <c:pt idx="19">
                  <c:v>87</c:v>
                </c:pt>
                <c:pt idx="20">
                  <c:v>88</c:v>
                </c:pt>
                <c:pt idx="21">
                  <c:v>92</c:v>
                </c:pt>
                <c:pt idx="22">
                  <c:v>93</c:v>
                </c:pt>
                <c:pt idx="23">
                  <c:v>96</c:v>
                </c:pt>
                <c:pt idx="24">
                  <c:v>97</c:v>
                </c:pt>
                <c:pt idx="25">
                  <c:v>98</c:v>
                </c:pt>
                <c:pt idx="26">
                  <c:v>99</c:v>
                </c:pt>
                <c:pt idx="27">
                  <c:v>100</c:v>
                </c:pt>
                <c:pt idx="28">
                  <c:v>105</c:v>
                </c:pt>
                <c:pt idx="29">
                  <c:v>106</c:v>
                </c:pt>
                <c:pt idx="30">
                  <c:v>107</c:v>
                </c:pt>
                <c:pt idx="31">
                  <c:v>108</c:v>
                </c:pt>
                <c:pt idx="32">
                  <c:v>112</c:v>
                </c:pt>
                <c:pt idx="33">
                  <c:v>118</c:v>
                </c:pt>
                <c:pt idx="34">
                  <c:v>119</c:v>
                </c:pt>
                <c:pt idx="35">
                  <c:v>120</c:v>
                </c:pt>
                <c:pt idx="36">
                  <c:v>121</c:v>
                </c:pt>
                <c:pt idx="37">
                  <c:v>129</c:v>
                </c:pt>
                <c:pt idx="38">
                  <c:v>130</c:v>
                </c:pt>
                <c:pt idx="39">
                  <c:v>131</c:v>
                </c:pt>
                <c:pt idx="40">
                  <c:v>132</c:v>
                </c:pt>
                <c:pt idx="41">
                  <c:v>133</c:v>
                </c:pt>
                <c:pt idx="42">
                  <c:v>134</c:v>
                </c:pt>
                <c:pt idx="43">
                  <c:v>135</c:v>
                </c:pt>
                <c:pt idx="44">
                  <c:v>144</c:v>
                </c:pt>
                <c:pt idx="45">
                  <c:v>145</c:v>
                </c:pt>
                <c:pt idx="46">
                  <c:v>146</c:v>
                </c:pt>
                <c:pt idx="47">
                  <c:v>156</c:v>
                </c:pt>
                <c:pt idx="48">
                  <c:v>157</c:v>
                </c:pt>
                <c:pt idx="49">
                  <c:v>158</c:v>
                </c:pt>
                <c:pt idx="50">
                  <c:v>159</c:v>
                </c:pt>
                <c:pt idx="51">
                  <c:v>160</c:v>
                </c:pt>
                <c:pt idx="52">
                  <c:v>161</c:v>
                </c:pt>
                <c:pt idx="53">
                  <c:v>162</c:v>
                </c:pt>
                <c:pt idx="54">
                  <c:v>163</c:v>
                </c:pt>
                <c:pt idx="55">
                  <c:v>164</c:v>
                </c:pt>
                <c:pt idx="56">
                  <c:v>165</c:v>
                </c:pt>
                <c:pt idx="57">
                  <c:v>166</c:v>
                </c:pt>
                <c:pt idx="58">
                  <c:v>167</c:v>
                </c:pt>
                <c:pt idx="59">
                  <c:v>168</c:v>
                </c:pt>
                <c:pt idx="60">
                  <c:v>169</c:v>
                </c:pt>
                <c:pt idx="61">
                  <c:v>179</c:v>
                </c:pt>
                <c:pt idx="62">
                  <c:v>180</c:v>
                </c:pt>
                <c:pt idx="63">
                  <c:v>181</c:v>
                </c:pt>
                <c:pt idx="64">
                  <c:v>182</c:v>
                </c:pt>
                <c:pt idx="65">
                  <c:v>183</c:v>
                </c:pt>
                <c:pt idx="66">
                  <c:v>184</c:v>
                </c:pt>
                <c:pt idx="67">
                  <c:v>185</c:v>
                </c:pt>
                <c:pt idx="68">
                  <c:v>186</c:v>
                </c:pt>
                <c:pt idx="69">
                  <c:v>187</c:v>
                </c:pt>
                <c:pt idx="70">
                  <c:v>188</c:v>
                </c:pt>
                <c:pt idx="71">
                  <c:v>200</c:v>
                </c:pt>
                <c:pt idx="72">
                  <c:v>201</c:v>
                </c:pt>
                <c:pt idx="73">
                  <c:v>202</c:v>
                </c:pt>
                <c:pt idx="74">
                  <c:v>203</c:v>
                </c:pt>
                <c:pt idx="75">
                  <c:v>204</c:v>
                </c:pt>
                <c:pt idx="76">
                  <c:v>205</c:v>
                </c:pt>
                <c:pt idx="77">
                  <c:v>206</c:v>
                </c:pt>
                <c:pt idx="78">
                  <c:v>207</c:v>
                </c:pt>
                <c:pt idx="79">
                  <c:v>208</c:v>
                </c:pt>
                <c:pt idx="80">
                  <c:v>209</c:v>
                </c:pt>
                <c:pt idx="81">
                  <c:v>210</c:v>
                </c:pt>
                <c:pt idx="82">
                  <c:v>211</c:v>
                </c:pt>
                <c:pt idx="83">
                  <c:v>212</c:v>
                </c:pt>
                <c:pt idx="84">
                  <c:v>213</c:v>
                </c:pt>
                <c:pt idx="85">
                  <c:v>223</c:v>
                </c:pt>
                <c:pt idx="86">
                  <c:v>224</c:v>
                </c:pt>
                <c:pt idx="87">
                  <c:v>225</c:v>
                </c:pt>
                <c:pt idx="88">
                  <c:v>226</c:v>
                </c:pt>
                <c:pt idx="89">
                  <c:v>227</c:v>
                </c:pt>
                <c:pt idx="90">
                  <c:v>228</c:v>
                </c:pt>
                <c:pt idx="91">
                  <c:v>229</c:v>
                </c:pt>
                <c:pt idx="92">
                  <c:v>230</c:v>
                </c:pt>
                <c:pt idx="93">
                  <c:v>231</c:v>
                </c:pt>
                <c:pt idx="94">
                  <c:v>232</c:v>
                </c:pt>
                <c:pt idx="95">
                  <c:v>233</c:v>
                </c:pt>
                <c:pt idx="96">
                  <c:v>234</c:v>
                </c:pt>
                <c:pt idx="97">
                  <c:v>235</c:v>
                </c:pt>
                <c:pt idx="98">
                  <c:v>236</c:v>
                </c:pt>
                <c:pt idx="99">
                  <c:v>237</c:v>
                </c:pt>
                <c:pt idx="100">
                  <c:v>238</c:v>
                </c:pt>
                <c:pt idx="101">
                  <c:v>239</c:v>
                </c:pt>
                <c:pt idx="102">
                  <c:v>240</c:v>
                </c:pt>
                <c:pt idx="103">
                  <c:v>241</c:v>
                </c:pt>
                <c:pt idx="104">
                  <c:v>242</c:v>
                </c:pt>
                <c:pt idx="105">
                  <c:v>243</c:v>
                </c:pt>
                <c:pt idx="106">
                  <c:v>244</c:v>
                </c:pt>
                <c:pt idx="107">
                  <c:v>245</c:v>
                </c:pt>
                <c:pt idx="108">
                  <c:v>246</c:v>
                </c:pt>
                <c:pt idx="109">
                  <c:v>247</c:v>
                </c:pt>
                <c:pt idx="110">
                  <c:v>248</c:v>
                </c:pt>
                <c:pt idx="111">
                  <c:v>249</c:v>
                </c:pt>
                <c:pt idx="112">
                  <c:v>250</c:v>
                </c:pt>
                <c:pt idx="113">
                  <c:v>251</c:v>
                </c:pt>
                <c:pt idx="114">
                  <c:v>252</c:v>
                </c:pt>
                <c:pt idx="115">
                  <c:v>273</c:v>
                </c:pt>
                <c:pt idx="116">
                  <c:v>274</c:v>
                </c:pt>
                <c:pt idx="117">
                  <c:v>275</c:v>
                </c:pt>
                <c:pt idx="118">
                  <c:v>276</c:v>
                </c:pt>
                <c:pt idx="119">
                  <c:v>277</c:v>
                </c:pt>
                <c:pt idx="120">
                  <c:v>278</c:v>
                </c:pt>
                <c:pt idx="121">
                  <c:v>279</c:v>
                </c:pt>
                <c:pt idx="122">
                  <c:v>280</c:v>
                </c:pt>
                <c:pt idx="123">
                  <c:v>281</c:v>
                </c:pt>
                <c:pt idx="124">
                  <c:v>282</c:v>
                </c:pt>
                <c:pt idx="125">
                  <c:v>283</c:v>
                </c:pt>
                <c:pt idx="126">
                  <c:v>284</c:v>
                </c:pt>
                <c:pt idx="127">
                  <c:v>285</c:v>
                </c:pt>
                <c:pt idx="128">
                  <c:v>286</c:v>
                </c:pt>
                <c:pt idx="129">
                  <c:v>287</c:v>
                </c:pt>
                <c:pt idx="130">
                  <c:v>288</c:v>
                </c:pt>
                <c:pt idx="131">
                  <c:v>289</c:v>
                </c:pt>
                <c:pt idx="132">
                  <c:v>290</c:v>
                </c:pt>
                <c:pt idx="133">
                  <c:v>291</c:v>
                </c:pt>
                <c:pt idx="134">
                  <c:v>292</c:v>
                </c:pt>
                <c:pt idx="135">
                  <c:v>293</c:v>
                </c:pt>
                <c:pt idx="136">
                  <c:v>294</c:v>
                </c:pt>
                <c:pt idx="137">
                  <c:v>295</c:v>
                </c:pt>
                <c:pt idx="138">
                  <c:v>296</c:v>
                </c:pt>
                <c:pt idx="139">
                  <c:v>297</c:v>
                </c:pt>
                <c:pt idx="140">
                  <c:v>298</c:v>
                </c:pt>
                <c:pt idx="141">
                  <c:v>299</c:v>
                </c:pt>
                <c:pt idx="142">
                  <c:v>300</c:v>
                </c:pt>
                <c:pt idx="143">
                  <c:v>301</c:v>
                </c:pt>
                <c:pt idx="144">
                  <c:v>302</c:v>
                </c:pt>
                <c:pt idx="145">
                  <c:v>303</c:v>
                </c:pt>
                <c:pt idx="146">
                  <c:v>304</c:v>
                </c:pt>
                <c:pt idx="147">
                  <c:v>305</c:v>
                </c:pt>
                <c:pt idx="148">
                  <c:v>306</c:v>
                </c:pt>
                <c:pt idx="149">
                  <c:v>307</c:v>
                </c:pt>
                <c:pt idx="150">
                  <c:v>308</c:v>
                </c:pt>
                <c:pt idx="151">
                  <c:v>309</c:v>
                </c:pt>
                <c:pt idx="152">
                  <c:v>310</c:v>
                </c:pt>
                <c:pt idx="153">
                  <c:v>311</c:v>
                </c:pt>
                <c:pt idx="154">
                  <c:v>312</c:v>
                </c:pt>
                <c:pt idx="155">
                  <c:v>341</c:v>
                </c:pt>
                <c:pt idx="156">
                  <c:v>342</c:v>
                </c:pt>
                <c:pt idx="157">
                  <c:v>343</c:v>
                </c:pt>
                <c:pt idx="158">
                  <c:v>344</c:v>
                </c:pt>
                <c:pt idx="159">
                  <c:v>345</c:v>
                </c:pt>
                <c:pt idx="160">
                  <c:v>346</c:v>
                </c:pt>
                <c:pt idx="161">
                  <c:v>347</c:v>
                </c:pt>
                <c:pt idx="162">
                  <c:v>348</c:v>
                </c:pt>
                <c:pt idx="163">
                  <c:v>349</c:v>
                </c:pt>
                <c:pt idx="164">
                  <c:v>350</c:v>
                </c:pt>
                <c:pt idx="165">
                  <c:v>351</c:v>
                </c:pt>
                <c:pt idx="166">
                  <c:v>352</c:v>
                </c:pt>
                <c:pt idx="167">
                  <c:v>353</c:v>
                </c:pt>
                <c:pt idx="168">
                  <c:v>354</c:v>
                </c:pt>
                <c:pt idx="169">
                  <c:v>355</c:v>
                </c:pt>
                <c:pt idx="170">
                  <c:v>356</c:v>
                </c:pt>
                <c:pt idx="171">
                  <c:v>357</c:v>
                </c:pt>
                <c:pt idx="172">
                  <c:v>358</c:v>
                </c:pt>
                <c:pt idx="173">
                  <c:v>359</c:v>
                </c:pt>
                <c:pt idx="174">
                  <c:v>360</c:v>
                </c:pt>
                <c:pt idx="175">
                  <c:v>361</c:v>
                </c:pt>
                <c:pt idx="176">
                  <c:v>362</c:v>
                </c:pt>
                <c:pt idx="177">
                  <c:v>363</c:v>
                </c:pt>
                <c:pt idx="178">
                  <c:v>364</c:v>
                </c:pt>
                <c:pt idx="179">
                  <c:v>365</c:v>
                </c:pt>
                <c:pt idx="180">
                  <c:v>366</c:v>
                </c:pt>
                <c:pt idx="181">
                  <c:v>367</c:v>
                </c:pt>
                <c:pt idx="182">
                  <c:v>368</c:v>
                </c:pt>
                <c:pt idx="183">
                  <c:v>369</c:v>
                </c:pt>
                <c:pt idx="184">
                  <c:v>370</c:v>
                </c:pt>
                <c:pt idx="185">
                  <c:v>371</c:v>
                </c:pt>
                <c:pt idx="186">
                  <c:v>372</c:v>
                </c:pt>
                <c:pt idx="187">
                  <c:v>373</c:v>
                </c:pt>
                <c:pt idx="188">
                  <c:v>374</c:v>
                </c:pt>
                <c:pt idx="189">
                  <c:v>375</c:v>
                </c:pt>
                <c:pt idx="190">
                  <c:v>376</c:v>
                </c:pt>
                <c:pt idx="191">
                  <c:v>377</c:v>
                </c:pt>
                <c:pt idx="192">
                  <c:v>378</c:v>
                </c:pt>
                <c:pt idx="193">
                  <c:v>379</c:v>
                </c:pt>
                <c:pt idx="194">
                  <c:v>380</c:v>
                </c:pt>
                <c:pt idx="195">
                  <c:v>381</c:v>
                </c:pt>
                <c:pt idx="196">
                  <c:v>382</c:v>
                </c:pt>
                <c:pt idx="197">
                  <c:v>383</c:v>
                </c:pt>
                <c:pt idx="198">
                  <c:v>384</c:v>
                </c:pt>
                <c:pt idx="199">
                  <c:v>385</c:v>
                </c:pt>
                <c:pt idx="200">
                  <c:v>386</c:v>
                </c:pt>
                <c:pt idx="201">
                  <c:v>387</c:v>
                </c:pt>
                <c:pt idx="202">
                  <c:v>388</c:v>
                </c:pt>
                <c:pt idx="203">
                  <c:v>389</c:v>
                </c:pt>
                <c:pt idx="204">
                  <c:v>390</c:v>
                </c:pt>
                <c:pt idx="205">
                  <c:v>391</c:v>
                </c:pt>
                <c:pt idx="206">
                  <c:v>392</c:v>
                </c:pt>
                <c:pt idx="207">
                  <c:v>393</c:v>
                </c:pt>
                <c:pt idx="208">
                  <c:v>394</c:v>
                </c:pt>
                <c:pt idx="209">
                  <c:v>395</c:v>
                </c:pt>
                <c:pt idx="210">
                  <c:v>396</c:v>
                </c:pt>
                <c:pt idx="211">
                  <c:v>397</c:v>
                </c:pt>
                <c:pt idx="212">
                  <c:v>398</c:v>
                </c:pt>
                <c:pt idx="213">
                  <c:v>445</c:v>
                </c:pt>
                <c:pt idx="214">
                  <c:v>446</c:v>
                </c:pt>
                <c:pt idx="215">
                  <c:v>447</c:v>
                </c:pt>
                <c:pt idx="216">
                  <c:v>448</c:v>
                </c:pt>
                <c:pt idx="217">
                  <c:v>449</c:v>
                </c:pt>
                <c:pt idx="218">
                  <c:v>450</c:v>
                </c:pt>
                <c:pt idx="219">
                  <c:v>451</c:v>
                </c:pt>
                <c:pt idx="220">
                  <c:v>452</c:v>
                </c:pt>
                <c:pt idx="221">
                  <c:v>453</c:v>
                </c:pt>
                <c:pt idx="222">
                  <c:v>454</c:v>
                </c:pt>
                <c:pt idx="223">
                  <c:v>455</c:v>
                </c:pt>
                <c:pt idx="224">
                  <c:v>456</c:v>
                </c:pt>
                <c:pt idx="225">
                  <c:v>457</c:v>
                </c:pt>
                <c:pt idx="226">
                  <c:v>458</c:v>
                </c:pt>
                <c:pt idx="227">
                  <c:v>459</c:v>
                </c:pt>
                <c:pt idx="228">
                  <c:v>460</c:v>
                </c:pt>
                <c:pt idx="229">
                  <c:v>461</c:v>
                </c:pt>
                <c:pt idx="230">
                  <c:v>462</c:v>
                </c:pt>
                <c:pt idx="231">
                  <c:v>463</c:v>
                </c:pt>
                <c:pt idx="232">
                  <c:v>464</c:v>
                </c:pt>
                <c:pt idx="233">
                  <c:v>465</c:v>
                </c:pt>
                <c:pt idx="234">
                  <c:v>466</c:v>
                </c:pt>
                <c:pt idx="235">
                  <c:v>467</c:v>
                </c:pt>
                <c:pt idx="236">
                  <c:v>468</c:v>
                </c:pt>
                <c:pt idx="237">
                  <c:v>469</c:v>
                </c:pt>
                <c:pt idx="238">
                  <c:v>470</c:v>
                </c:pt>
                <c:pt idx="239">
                  <c:v>471</c:v>
                </c:pt>
                <c:pt idx="240">
                  <c:v>472</c:v>
                </c:pt>
                <c:pt idx="241">
                  <c:v>473</c:v>
                </c:pt>
                <c:pt idx="242">
                  <c:v>474</c:v>
                </c:pt>
                <c:pt idx="243">
                  <c:v>475</c:v>
                </c:pt>
                <c:pt idx="244">
                  <c:v>476</c:v>
                </c:pt>
                <c:pt idx="245">
                  <c:v>477</c:v>
                </c:pt>
                <c:pt idx="246">
                  <c:v>478</c:v>
                </c:pt>
                <c:pt idx="247">
                  <c:v>479</c:v>
                </c:pt>
                <c:pt idx="248">
                  <c:v>480</c:v>
                </c:pt>
                <c:pt idx="249">
                  <c:v>481</c:v>
                </c:pt>
                <c:pt idx="250">
                  <c:v>482</c:v>
                </c:pt>
                <c:pt idx="251">
                  <c:v>483</c:v>
                </c:pt>
                <c:pt idx="252">
                  <c:v>484</c:v>
                </c:pt>
                <c:pt idx="253">
                  <c:v>485</c:v>
                </c:pt>
                <c:pt idx="254">
                  <c:v>486</c:v>
                </c:pt>
                <c:pt idx="255">
                  <c:v>487</c:v>
                </c:pt>
                <c:pt idx="256">
                  <c:v>488</c:v>
                </c:pt>
                <c:pt idx="257">
                  <c:v>489</c:v>
                </c:pt>
                <c:pt idx="258">
                  <c:v>490</c:v>
                </c:pt>
                <c:pt idx="259">
                  <c:v>491</c:v>
                </c:pt>
                <c:pt idx="260">
                  <c:v>492</c:v>
                </c:pt>
                <c:pt idx="261">
                  <c:v>493</c:v>
                </c:pt>
                <c:pt idx="262">
                  <c:v>494</c:v>
                </c:pt>
                <c:pt idx="263">
                  <c:v>495</c:v>
                </c:pt>
                <c:pt idx="264">
                  <c:v>496</c:v>
                </c:pt>
                <c:pt idx="265">
                  <c:v>497</c:v>
                </c:pt>
                <c:pt idx="266">
                  <c:v>498</c:v>
                </c:pt>
                <c:pt idx="267">
                  <c:v>499</c:v>
                </c:pt>
                <c:pt idx="268">
                  <c:v>500</c:v>
                </c:pt>
                <c:pt idx="269">
                  <c:v>501</c:v>
                </c:pt>
                <c:pt idx="270">
                  <c:v>502</c:v>
                </c:pt>
                <c:pt idx="271">
                  <c:v>503</c:v>
                </c:pt>
                <c:pt idx="272">
                  <c:v>504</c:v>
                </c:pt>
                <c:pt idx="273">
                  <c:v>505</c:v>
                </c:pt>
                <c:pt idx="274">
                  <c:v>506</c:v>
                </c:pt>
                <c:pt idx="275">
                  <c:v>507</c:v>
                </c:pt>
                <c:pt idx="276">
                  <c:v>508</c:v>
                </c:pt>
                <c:pt idx="277">
                  <c:v>509</c:v>
                </c:pt>
                <c:pt idx="278">
                  <c:v>510</c:v>
                </c:pt>
                <c:pt idx="279">
                  <c:v>511</c:v>
                </c:pt>
                <c:pt idx="280">
                  <c:v>512</c:v>
                </c:pt>
                <c:pt idx="281">
                  <c:v>513</c:v>
                </c:pt>
                <c:pt idx="282">
                  <c:v>514</c:v>
                </c:pt>
                <c:pt idx="283">
                  <c:v>515</c:v>
                </c:pt>
                <c:pt idx="284">
                  <c:v>516</c:v>
                </c:pt>
                <c:pt idx="285">
                  <c:v>517</c:v>
                </c:pt>
                <c:pt idx="286">
                  <c:v>518</c:v>
                </c:pt>
                <c:pt idx="287">
                  <c:v>519</c:v>
                </c:pt>
                <c:pt idx="288">
                  <c:v>520</c:v>
                </c:pt>
                <c:pt idx="289">
                  <c:v>521</c:v>
                </c:pt>
                <c:pt idx="290">
                  <c:v>522</c:v>
                </c:pt>
                <c:pt idx="291">
                  <c:v>523</c:v>
                </c:pt>
                <c:pt idx="292">
                  <c:v>524</c:v>
                </c:pt>
                <c:pt idx="293">
                  <c:v>525</c:v>
                </c:pt>
                <c:pt idx="294">
                  <c:v>526</c:v>
                </c:pt>
                <c:pt idx="295">
                  <c:v>527</c:v>
                </c:pt>
                <c:pt idx="296">
                  <c:v>528</c:v>
                </c:pt>
                <c:pt idx="297">
                  <c:v>610</c:v>
                </c:pt>
                <c:pt idx="298">
                  <c:v>611</c:v>
                </c:pt>
                <c:pt idx="299">
                  <c:v>612</c:v>
                </c:pt>
                <c:pt idx="300">
                  <c:v>613</c:v>
                </c:pt>
                <c:pt idx="301">
                  <c:v>614</c:v>
                </c:pt>
                <c:pt idx="302">
                  <c:v>615</c:v>
                </c:pt>
                <c:pt idx="303">
                  <c:v>616</c:v>
                </c:pt>
                <c:pt idx="304">
                  <c:v>617</c:v>
                </c:pt>
                <c:pt idx="305">
                  <c:v>618</c:v>
                </c:pt>
                <c:pt idx="306">
                  <c:v>619</c:v>
                </c:pt>
                <c:pt idx="307">
                  <c:v>620</c:v>
                </c:pt>
                <c:pt idx="308">
                  <c:v>621</c:v>
                </c:pt>
                <c:pt idx="309">
                  <c:v>622</c:v>
                </c:pt>
                <c:pt idx="310">
                  <c:v>623</c:v>
                </c:pt>
                <c:pt idx="311">
                  <c:v>624</c:v>
                </c:pt>
                <c:pt idx="312">
                  <c:v>625</c:v>
                </c:pt>
                <c:pt idx="313">
                  <c:v>626</c:v>
                </c:pt>
                <c:pt idx="314">
                  <c:v>627</c:v>
                </c:pt>
                <c:pt idx="315">
                  <c:v>628</c:v>
                </c:pt>
                <c:pt idx="316">
                  <c:v>629</c:v>
                </c:pt>
                <c:pt idx="317">
                  <c:v>630</c:v>
                </c:pt>
                <c:pt idx="318">
                  <c:v>631</c:v>
                </c:pt>
                <c:pt idx="319">
                  <c:v>632</c:v>
                </c:pt>
                <c:pt idx="320">
                  <c:v>633</c:v>
                </c:pt>
                <c:pt idx="321">
                  <c:v>634</c:v>
                </c:pt>
                <c:pt idx="322">
                  <c:v>635</c:v>
                </c:pt>
                <c:pt idx="323">
                  <c:v>636</c:v>
                </c:pt>
                <c:pt idx="324">
                  <c:v>637</c:v>
                </c:pt>
                <c:pt idx="325">
                  <c:v>638</c:v>
                </c:pt>
                <c:pt idx="326">
                  <c:v>639</c:v>
                </c:pt>
                <c:pt idx="327">
                  <c:v>640</c:v>
                </c:pt>
                <c:pt idx="328">
                  <c:v>641</c:v>
                </c:pt>
                <c:pt idx="329">
                  <c:v>642</c:v>
                </c:pt>
                <c:pt idx="330">
                  <c:v>643</c:v>
                </c:pt>
                <c:pt idx="331">
                  <c:v>644</c:v>
                </c:pt>
                <c:pt idx="332">
                  <c:v>645</c:v>
                </c:pt>
                <c:pt idx="333">
                  <c:v>646</c:v>
                </c:pt>
                <c:pt idx="334">
                  <c:v>647</c:v>
                </c:pt>
                <c:pt idx="335">
                  <c:v>648</c:v>
                </c:pt>
                <c:pt idx="336">
                  <c:v>649</c:v>
                </c:pt>
                <c:pt idx="337">
                  <c:v>650</c:v>
                </c:pt>
                <c:pt idx="338">
                  <c:v>651</c:v>
                </c:pt>
                <c:pt idx="339">
                  <c:v>652</c:v>
                </c:pt>
                <c:pt idx="340">
                  <c:v>653</c:v>
                </c:pt>
                <c:pt idx="341">
                  <c:v>654</c:v>
                </c:pt>
                <c:pt idx="342">
                  <c:v>655</c:v>
                </c:pt>
                <c:pt idx="343">
                  <c:v>656</c:v>
                </c:pt>
                <c:pt idx="344">
                  <c:v>657</c:v>
                </c:pt>
                <c:pt idx="345">
                  <c:v>658</c:v>
                </c:pt>
                <c:pt idx="346">
                  <c:v>659</c:v>
                </c:pt>
                <c:pt idx="347">
                  <c:v>660</c:v>
                </c:pt>
                <c:pt idx="348">
                  <c:v>661</c:v>
                </c:pt>
                <c:pt idx="349">
                  <c:v>662</c:v>
                </c:pt>
                <c:pt idx="350">
                  <c:v>663</c:v>
                </c:pt>
                <c:pt idx="351">
                  <c:v>664</c:v>
                </c:pt>
                <c:pt idx="352">
                  <c:v>665</c:v>
                </c:pt>
                <c:pt idx="353">
                  <c:v>666</c:v>
                </c:pt>
                <c:pt idx="354">
                  <c:v>667</c:v>
                </c:pt>
                <c:pt idx="355">
                  <c:v>668</c:v>
                </c:pt>
                <c:pt idx="356">
                  <c:v>669</c:v>
                </c:pt>
                <c:pt idx="357">
                  <c:v>670</c:v>
                </c:pt>
                <c:pt idx="358">
                  <c:v>671</c:v>
                </c:pt>
                <c:pt idx="359">
                  <c:v>672</c:v>
                </c:pt>
                <c:pt idx="360">
                  <c:v>673</c:v>
                </c:pt>
                <c:pt idx="361">
                  <c:v>674</c:v>
                </c:pt>
                <c:pt idx="362">
                  <c:v>675</c:v>
                </c:pt>
                <c:pt idx="363">
                  <c:v>676</c:v>
                </c:pt>
                <c:pt idx="364">
                  <c:v>677</c:v>
                </c:pt>
                <c:pt idx="365">
                  <c:v>678</c:v>
                </c:pt>
                <c:pt idx="366">
                  <c:v>679</c:v>
                </c:pt>
                <c:pt idx="367">
                  <c:v>680</c:v>
                </c:pt>
                <c:pt idx="368">
                  <c:v>681</c:v>
                </c:pt>
                <c:pt idx="369">
                  <c:v>682</c:v>
                </c:pt>
                <c:pt idx="370">
                  <c:v>683</c:v>
                </c:pt>
                <c:pt idx="371">
                  <c:v>684</c:v>
                </c:pt>
                <c:pt idx="372">
                  <c:v>685</c:v>
                </c:pt>
                <c:pt idx="373">
                  <c:v>686</c:v>
                </c:pt>
                <c:pt idx="374">
                  <c:v>687</c:v>
                </c:pt>
                <c:pt idx="375">
                  <c:v>688</c:v>
                </c:pt>
                <c:pt idx="376">
                  <c:v>689</c:v>
                </c:pt>
                <c:pt idx="377">
                  <c:v>690</c:v>
                </c:pt>
                <c:pt idx="378">
                  <c:v>691</c:v>
                </c:pt>
                <c:pt idx="379">
                  <c:v>692</c:v>
                </c:pt>
                <c:pt idx="380">
                  <c:v>693</c:v>
                </c:pt>
                <c:pt idx="381">
                  <c:v>694</c:v>
                </c:pt>
                <c:pt idx="382">
                  <c:v>695</c:v>
                </c:pt>
                <c:pt idx="383">
                  <c:v>696</c:v>
                </c:pt>
                <c:pt idx="384">
                  <c:v>697</c:v>
                </c:pt>
                <c:pt idx="385">
                  <c:v>698</c:v>
                </c:pt>
                <c:pt idx="386">
                  <c:v>699</c:v>
                </c:pt>
                <c:pt idx="387">
                  <c:v>700</c:v>
                </c:pt>
                <c:pt idx="388">
                  <c:v>701</c:v>
                </c:pt>
                <c:pt idx="389">
                  <c:v>702</c:v>
                </c:pt>
                <c:pt idx="390">
                  <c:v>703</c:v>
                </c:pt>
                <c:pt idx="391">
                  <c:v>704</c:v>
                </c:pt>
                <c:pt idx="392">
                  <c:v>705</c:v>
                </c:pt>
                <c:pt idx="393">
                  <c:v>706</c:v>
                </c:pt>
                <c:pt idx="394">
                  <c:v>707</c:v>
                </c:pt>
                <c:pt idx="395">
                  <c:v>708</c:v>
                </c:pt>
                <c:pt idx="396">
                  <c:v>709</c:v>
                </c:pt>
                <c:pt idx="397">
                  <c:v>710</c:v>
                </c:pt>
                <c:pt idx="398">
                  <c:v>711</c:v>
                </c:pt>
                <c:pt idx="399">
                  <c:v>712</c:v>
                </c:pt>
                <c:pt idx="400">
                  <c:v>713</c:v>
                </c:pt>
                <c:pt idx="401">
                  <c:v>714</c:v>
                </c:pt>
                <c:pt idx="402">
                  <c:v>715</c:v>
                </c:pt>
                <c:pt idx="403">
                  <c:v>716</c:v>
                </c:pt>
                <c:pt idx="404">
                  <c:v>717</c:v>
                </c:pt>
                <c:pt idx="405">
                  <c:v>718</c:v>
                </c:pt>
                <c:pt idx="406">
                  <c:v>719</c:v>
                </c:pt>
                <c:pt idx="407">
                  <c:v>720</c:v>
                </c:pt>
                <c:pt idx="408">
                  <c:v>721</c:v>
                </c:pt>
                <c:pt idx="409">
                  <c:v>722</c:v>
                </c:pt>
                <c:pt idx="410">
                  <c:v>723</c:v>
                </c:pt>
                <c:pt idx="411">
                  <c:v>724</c:v>
                </c:pt>
                <c:pt idx="412">
                  <c:v>725</c:v>
                </c:pt>
                <c:pt idx="413">
                  <c:v>726</c:v>
                </c:pt>
                <c:pt idx="414">
                  <c:v>727</c:v>
                </c:pt>
                <c:pt idx="415">
                  <c:v>728</c:v>
                </c:pt>
                <c:pt idx="416">
                  <c:v>729</c:v>
                </c:pt>
                <c:pt idx="417">
                  <c:v>730</c:v>
                </c:pt>
                <c:pt idx="418">
                  <c:v>731</c:v>
                </c:pt>
                <c:pt idx="419">
                  <c:v>732</c:v>
                </c:pt>
                <c:pt idx="420">
                  <c:v>733</c:v>
                </c:pt>
                <c:pt idx="421">
                  <c:v>734</c:v>
                </c:pt>
                <c:pt idx="422">
                  <c:v>735</c:v>
                </c:pt>
                <c:pt idx="423">
                  <c:v>736</c:v>
                </c:pt>
                <c:pt idx="424">
                  <c:v>737</c:v>
                </c:pt>
                <c:pt idx="425">
                  <c:v>738</c:v>
                </c:pt>
                <c:pt idx="426">
                  <c:v>739</c:v>
                </c:pt>
                <c:pt idx="427">
                  <c:v>740</c:v>
                </c:pt>
                <c:pt idx="428">
                  <c:v>741</c:v>
                </c:pt>
                <c:pt idx="429">
                  <c:v>742</c:v>
                </c:pt>
                <c:pt idx="430">
                  <c:v>743</c:v>
                </c:pt>
                <c:pt idx="431">
                  <c:v>744</c:v>
                </c:pt>
                <c:pt idx="432">
                  <c:v>745</c:v>
                </c:pt>
                <c:pt idx="433">
                  <c:v>746</c:v>
                </c:pt>
                <c:pt idx="434">
                  <c:v>747</c:v>
                </c:pt>
                <c:pt idx="435">
                  <c:v>748</c:v>
                </c:pt>
                <c:pt idx="436">
                  <c:v>749</c:v>
                </c:pt>
                <c:pt idx="437">
                  <c:v>750</c:v>
                </c:pt>
                <c:pt idx="438">
                  <c:v>751</c:v>
                </c:pt>
                <c:pt idx="439">
                  <c:v>752</c:v>
                </c:pt>
                <c:pt idx="440">
                  <c:v>753</c:v>
                </c:pt>
                <c:pt idx="441">
                  <c:v>754</c:v>
                </c:pt>
                <c:pt idx="442">
                  <c:v>755</c:v>
                </c:pt>
                <c:pt idx="443">
                  <c:v>756</c:v>
                </c:pt>
                <c:pt idx="444">
                  <c:v>757</c:v>
                </c:pt>
                <c:pt idx="445">
                  <c:v>758</c:v>
                </c:pt>
                <c:pt idx="446">
                  <c:v>759</c:v>
                </c:pt>
                <c:pt idx="447">
                  <c:v>760</c:v>
                </c:pt>
                <c:pt idx="448">
                  <c:v>761</c:v>
                </c:pt>
                <c:pt idx="449">
                  <c:v>762</c:v>
                </c:pt>
                <c:pt idx="450">
                  <c:v>763</c:v>
                </c:pt>
                <c:pt idx="451">
                  <c:v>764</c:v>
                </c:pt>
                <c:pt idx="452">
                  <c:v>765</c:v>
                </c:pt>
                <c:pt idx="453">
                  <c:v>766</c:v>
                </c:pt>
                <c:pt idx="454">
                  <c:v>767</c:v>
                </c:pt>
                <c:pt idx="455">
                  <c:v>768</c:v>
                </c:pt>
                <c:pt idx="456">
                  <c:v>769</c:v>
                </c:pt>
                <c:pt idx="457">
                  <c:v>770</c:v>
                </c:pt>
                <c:pt idx="458">
                  <c:v>771</c:v>
                </c:pt>
                <c:pt idx="459">
                  <c:v>772</c:v>
                </c:pt>
                <c:pt idx="460">
                  <c:v>773</c:v>
                </c:pt>
                <c:pt idx="461">
                  <c:v>774</c:v>
                </c:pt>
                <c:pt idx="462">
                  <c:v>775</c:v>
                </c:pt>
                <c:pt idx="463">
                  <c:v>776</c:v>
                </c:pt>
                <c:pt idx="464">
                  <c:v>777</c:v>
                </c:pt>
                <c:pt idx="465">
                  <c:v>778</c:v>
                </c:pt>
                <c:pt idx="466">
                  <c:v>779</c:v>
                </c:pt>
                <c:pt idx="467">
                  <c:v>780</c:v>
                </c:pt>
                <c:pt idx="468">
                  <c:v>781</c:v>
                </c:pt>
                <c:pt idx="469">
                  <c:v>782</c:v>
                </c:pt>
                <c:pt idx="470">
                  <c:v>783</c:v>
                </c:pt>
                <c:pt idx="471">
                  <c:v>784</c:v>
                </c:pt>
                <c:pt idx="472">
                  <c:v>785</c:v>
                </c:pt>
                <c:pt idx="473">
                  <c:v>786</c:v>
                </c:pt>
                <c:pt idx="474">
                  <c:v>787</c:v>
                </c:pt>
                <c:pt idx="475">
                  <c:v>788</c:v>
                </c:pt>
                <c:pt idx="476">
                  <c:v>789</c:v>
                </c:pt>
                <c:pt idx="477">
                  <c:v>790</c:v>
                </c:pt>
                <c:pt idx="478">
                  <c:v>791</c:v>
                </c:pt>
                <c:pt idx="479">
                  <c:v>792</c:v>
                </c:pt>
                <c:pt idx="480">
                  <c:v>793</c:v>
                </c:pt>
                <c:pt idx="481">
                  <c:v>794</c:v>
                </c:pt>
                <c:pt idx="482">
                  <c:v>795</c:v>
                </c:pt>
                <c:pt idx="483">
                  <c:v>894</c:v>
                </c:pt>
                <c:pt idx="484">
                  <c:v>895</c:v>
                </c:pt>
                <c:pt idx="485">
                  <c:v>896</c:v>
                </c:pt>
                <c:pt idx="486">
                  <c:v>897</c:v>
                </c:pt>
                <c:pt idx="487">
                  <c:v>898</c:v>
                </c:pt>
                <c:pt idx="488">
                  <c:v>899</c:v>
                </c:pt>
                <c:pt idx="489">
                  <c:v>900</c:v>
                </c:pt>
                <c:pt idx="490">
                  <c:v>901</c:v>
                </c:pt>
                <c:pt idx="491">
                  <c:v>902</c:v>
                </c:pt>
                <c:pt idx="492">
                  <c:v>903</c:v>
                </c:pt>
                <c:pt idx="493">
                  <c:v>904</c:v>
                </c:pt>
                <c:pt idx="494">
                  <c:v>905</c:v>
                </c:pt>
                <c:pt idx="495">
                  <c:v>906</c:v>
                </c:pt>
                <c:pt idx="496">
                  <c:v>907</c:v>
                </c:pt>
                <c:pt idx="497">
                  <c:v>908</c:v>
                </c:pt>
                <c:pt idx="498">
                  <c:v>909</c:v>
                </c:pt>
                <c:pt idx="499">
                  <c:v>910</c:v>
                </c:pt>
                <c:pt idx="500">
                  <c:v>911</c:v>
                </c:pt>
                <c:pt idx="501">
                  <c:v>912</c:v>
                </c:pt>
                <c:pt idx="502">
                  <c:v>913</c:v>
                </c:pt>
                <c:pt idx="503">
                  <c:v>914</c:v>
                </c:pt>
                <c:pt idx="504">
                  <c:v>915</c:v>
                </c:pt>
                <c:pt idx="505">
                  <c:v>916</c:v>
                </c:pt>
                <c:pt idx="506">
                  <c:v>917</c:v>
                </c:pt>
                <c:pt idx="507">
                  <c:v>918</c:v>
                </c:pt>
                <c:pt idx="508">
                  <c:v>919</c:v>
                </c:pt>
                <c:pt idx="509">
                  <c:v>920</c:v>
                </c:pt>
                <c:pt idx="510">
                  <c:v>921</c:v>
                </c:pt>
                <c:pt idx="511">
                  <c:v>922</c:v>
                </c:pt>
                <c:pt idx="512">
                  <c:v>923</c:v>
                </c:pt>
                <c:pt idx="513">
                  <c:v>924</c:v>
                </c:pt>
                <c:pt idx="514">
                  <c:v>925</c:v>
                </c:pt>
                <c:pt idx="515">
                  <c:v>926</c:v>
                </c:pt>
                <c:pt idx="516">
                  <c:v>927</c:v>
                </c:pt>
                <c:pt idx="517">
                  <c:v>928</c:v>
                </c:pt>
                <c:pt idx="518">
                  <c:v>929</c:v>
                </c:pt>
                <c:pt idx="519">
                  <c:v>930</c:v>
                </c:pt>
                <c:pt idx="520">
                  <c:v>931</c:v>
                </c:pt>
                <c:pt idx="521">
                  <c:v>932</c:v>
                </c:pt>
                <c:pt idx="522">
                  <c:v>933</c:v>
                </c:pt>
                <c:pt idx="523">
                  <c:v>934</c:v>
                </c:pt>
                <c:pt idx="524">
                  <c:v>935</c:v>
                </c:pt>
                <c:pt idx="525">
                  <c:v>936</c:v>
                </c:pt>
                <c:pt idx="526">
                  <c:v>937</c:v>
                </c:pt>
                <c:pt idx="527">
                  <c:v>938</c:v>
                </c:pt>
                <c:pt idx="528">
                  <c:v>939</c:v>
                </c:pt>
                <c:pt idx="529">
                  <c:v>940</c:v>
                </c:pt>
                <c:pt idx="530">
                  <c:v>941</c:v>
                </c:pt>
                <c:pt idx="531">
                  <c:v>942</c:v>
                </c:pt>
                <c:pt idx="532">
                  <c:v>943</c:v>
                </c:pt>
                <c:pt idx="533">
                  <c:v>944</c:v>
                </c:pt>
                <c:pt idx="534">
                  <c:v>945</c:v>
                </c:pt>
                <c:pt idx="535">
                  <c:v>946</c:v>
                </c:pt>
                <c:pt idx="536">
                  <c:v>947</c:v>
                </c:pt>
                <c:pt idx="537">
                  <c:v>948</c:v>
                </c:pt>
                <c:pt idx="538">
                  <c:v>949</c:v>
                </c:pt>
                <c:pt idx="539">
                  <c:v>950</c:v>
                </c:pt>
                <c:pt idx="540">
                  <c:v>951</c:v>
                </c:pt>
                <c:pt idx="541">
                  <c:v>952</c:v>
                </c:pt>
                <c:pt idx="542">
                  <c:v>953</c:v>
                </c:pt>
                <c:pt idx="543">
                  <c:v>954</c:v>
                </c:pt>
                <c:pt idx="544">
                  <c:v>955</c:v>
                </c:pt>
                <c:pt idx="545">
                  <c:v>956</c:v>
                </c:pt>
                <c:pt idx="546">
                  <c:v>957</c:v>
                </c:pt>
                <c:pt idx="547">
                  <c:v>958</c:v>
                </c:pt>
                <c:pt idx="548">
                  <c:v>959</c:v>
                </c:pt>
                <c:pt idx="549">
                  <c:v>960</c:v>
                </c:pt>
                <c:pt idx="550">
                  <c:v>961</c:v>
                </c:pt>
                <c:pt idx="551">
                  <c:v>962</c:v>
                </c:pt>
                <c:pt idx="552">
                  <c:v>963</c:v>
                </c:pt>
                <c:pt idx="553">
                  <c:v>964</c:v>
                </c:pt>
                <c:pt idx="554">
                  <c:v>965</c:v>
                </c:pt>
                <c:pt idx="555">
                  <c:v>966</c:v>
                </c:pt>
                <c:pt idx="556">
                  <c:v>967</c:v>
                </c:pt>
                <c:pt idx="557">
                  <c:v>968</c:v>
                </c:pt>
                <c:pt idx="558">
                  <c:v>969</c:v>
                </c:pt>
                <c:pt idx="559">
                  <c:v>970</c:v>
                </c:pt>
                <c:pt idx="560">
                  <c:v>971</c:v>
                </c:pt>
                <c:pt idx="561">
                  <c:v>972</c:v>
                </c:pt>
                <c:pt idx="562">
                  <c:v>973</c:v>
                </c:pt>
                <c:pt idx="563">
                  <c:v>974</c:v>
                </c:pt>
                <c:pt idx="564">
                  <c:v>975</c:v>
                </c:pt>
                <c:pt idx="565">
                  <c:v>976</c:v>
                </c:pt>
                <c:pt idx="566">
                  <c:v>977</c:v>
                </c:pt>
                <c:pt idx="567">
                  <c:v>978</c:v>
                </c:pt>
                <c:pt idx="568">
                  <c:v>979</c:v>
                </c:pt>
                <c:pt idx="569">
                  <c:v>980</c:v>
                </c:pt>
                <c:pt idx="570">
                  <c:v>981</c:v>
                </c:pt>
                <c:pt idx="571">
                  <c:v>982</c:v>
                </c:pt>
                <c:pt idx="572">
                  <c:v>983</c:v>
                </c:pt>
                <c:pt idx="573">
                  <c:v>984</c:v>
                </c:pt>
                <c:pt idx="574">
                  <c:v>985</c:v>
                </c:pt>
                <c:pt idx="575">
                  <c:v>986</c:v>
                </c:pt>
                <c:pt idx="576">
                  <c:v>987</c:v>
                </c:pt>
                <c:pt idx="577">
                  <c:v>988</c:v>
                </c:pt>
                <c:pt idx="578">
                  <c:v>989</c:v>
                </c:pt>
                <c:pt idx="579">
                  <c:v>990</c:v>
                </c:pt>
                <c:pt idx="580">
                  <c:v>991</c:v>
                </c:pt>
                <c:pt idx="581">
                  <c:v>992</c:v>
                </c:pt>
                <c:pt idx="582">
                  <c:v>993</c:v>
                </c:pt>
                <c:pt idx="583">
                  <c:v>994</c:v>
                </c:pt>
                <c:pt idx="584">
                  <c:v>995</c:v>
                </c:pt>
                <c:pt idx="585">
                  <c:v>996</c:v>
                </c:pt>
                <c:pt idx="586">
                  <c:v>997</c:v>
                </c:pt>
                <c:pt idx="587">
                  <c:v>998</c:v>
                </c:pt>
                <c:pt idx="588">
                  <c:v>999</c:v>
                </c:pt>
                <c:pt idx="589">
                  <c:v>1000</c:v>
                </c:pt>
                <c:pt idx="590">
                  <c:v>1001</c:v>
                </c:pt>
                <c:pt idx="591">
                  <c:v>1002</c:v>
                </c:pt>
                <c:pt idx="592">
                  <c:v>1003</c:v>
                </c:pt>
                <c:pt idx="593">
                  <c:v>1004</c:v>
                </c:pt>
                <c:pt idx="594">
                  <c:v>1005</c:v>
                </c:pt>
                <c:pt idx="595">
                  <c:v>1006</c:v>
                </c:pt>
              </c:numCache>
            </c:numRef>
          </c:xVal>
          <c:yVal>
            <c:numRef>
              <c:f>all!$G$308:$G$903</c:f>
              <c:numCache>
                <c:formatCode>General</c:formatCode>
                <c:ptCount val="596"/>
                <c:pt idx="0">
                  <c:v>86.000091600000005</c:v>
                </c:pt>
                <c:pt idx="1">
                  <c:v>33.999936400000003</c:v>
                </c:pt>
                <c:pt idx="2">
                  <c:v>28.999970999999999</c:v>
                </c:pt>
                <c:pt idx="3">
                  <c:v>26.000077600000001</c:v>
                </c:pt>
                <c:pt idx="4">
                  <c:v>22.9999696</c:v>
                </c:pt>
                <c:pt idx="5">
                  <c:v>20.999897600000001</c:v>
                </c:pt>
                <c:pt idx="6">
                  <c:v>20.000076199999999</c:v>
                </c:pt>
                <c:pt idx="7">
                  <c:v>20.000076199999999</c:v>
                </c:pt>
                <c:pt idx="8">
                  <c:v>19.000040199999987</c:v>
                </c:pt>
                <c:pt idx="9">
                  <c:v>19.000040199999987</c:v>
                </c:pt>
                <c:pt idx="10">
                  <c:v>19.000040199999987</c:v>
                </c:pt>
                <c:pt idx="11">
                  <c:v>18.000004199999999</c:v>
                </c:pt>
                <c:pt idx="12">
                  <c:v>18.000004199999999</c:v>
                </c:pt>
                <c:pt idx="13">
                  <c:v>18.000004199999999</c:v>
                </c:pt>
                <c:pt idx="14">
                  <c:v>18.000004199999999</c:v>
                </c:pt>
                <c:pt idx="15">
                  <c:v>16.999968200000001</c:v>
                </c:pt>
                <c:pt idx="16">
                  <c:v>16.999968200000001</c:v>
                </c:pt>
                <c:pt idx="17">
                  <c:v>16.999968200000001</c:v>
                </c:pt>
                <c:pt idx="18">
                  <c:v>15.999932200000037</c:v>
                </c:pt>
                <c:pt idx="19">
                  <c:v>15.999932200000037</c:v>
                </c:pt>
                <c:pt idx="20">
                  <c:v>15.999932200000037</c:v>
                </c:pt>
                <c:pt idx="21">
                  <c:v>14.999896200000038</c:v>
                </c:pt>
                <c:pt idx="22">
                  <c:v>14.999896200000038</c:v>
                </c:pt>
                <c:pt idx="23">
                  <c:v>14.0000748</c:v>
                </c:pt>
                <c:pt idx="24">
                  <c:v>14.0000748</c:v>
                </c:pt>
                <c:pt idx="25">
                  <c:v>14.0000748</c:v>
                </c:pt>
                <c:pt idx="26">
                  <c:v>14.0000748</c:v>
                </c:pt>
                <c:pt idx="27">
                  <c:v>14.0000748</c:v>
                </c:pt>
                <c:pt idx="28">
                  <c:v>13.0000388</c:v>
                </c:pt>
                <c:pt idx="29">
                  <c:v>13.0000388</c:v>
                </c:pt>
                <c:pt idx="30">
                  <c:v>13.0000388</c:v>
                </c:pt>
                <c:pt idx="31">
                  <c:v>13.0000388</c:v>
                </c:pt>
                <c:pt idx="32">
                  <c:v>12.000002800000004</c:v>
                </c:pt>
                <c:pt idx="33">
                  <c:v>10.999966800000006</c:v>
                </c:pt>
                <c:pt idx="34">
                  <c:v>10.999966800000006</c:v>
                </c:pt>
                <c:pt idx="35">
                  <c:v>10.999966800000006</c:v>
                </c:pt>
                <c:pt idx="36">
                  <c:v>10.999966800000006</c:v>
                </c:pt>
                <c:pt idx="37">
                  <c:v>9.9999308000000067</c:v>
                </c:pt>
                <c:pt idx="38">
                  <c:v>9.9999308000000067</c:v>
                </c:pt>
                <c:pt idx="39">
                  <c:v>9.9999308000000067</c:v>
                </c:pt>
                <c:pt idx="40">
                  <c:v>9.9999308000000067</c:v>
                </c:pt>
                <c:pt idx="41">
                  <c:v>9.9999308000000067</c:v>
                </c:pt>
                <c:pt idx="42">
                  <c:v>9.9999308000000067</c:v>
                </c:pt>
                <c:pt idx="43">
                  <c:v>9.9999308000000067</c:v>
                </c:pt>
                <c:pt idx="44">
                  <c:v>8.9998948000000247</c:v>
                </c:pt>
                <c:pt idx="45">
                  <c:v>8.9998948000000247</c:v>
                </c:pt>
                <c:pt idx="46">
                  <c:v>8.9998948000000247</c:v>
                </c:pt>
                <c:pt idx="47">
                  <c:v>8.0000733999999998</c:v>
                </c:pt>
                <c:pt idx="48">
                  <c:v>8.0000733999999998</c:v>
                </c:pt>
                <c:pt idx="49">
                  <c:v>8.0000733999999998</c:v>
                </c:pt>
                <c:pt idx="50">
                  <c:v>8.0000733999999998</c:v>
                </c:pt>
                <c:pt idx="51">
                  <c:v>8.0000733999999998</c:v>
                </c:pt>
                <c:pt idx="52">
                  <c:v>8.0000733999999998</c:v>
                </c:pt>
                <c:pt idx="53">
                  <c:v>8.0000733999999998</c:v>
                </c:pt>
                <c:pt idx="54">
                  <c:v>8.0000733999999998</c:v>
                </c:pt>
                <c:pt idx="55">
                  <c:v>8.0000733999999998</c:v>
                </c:pt>
                <c:pt idx="56">
                  <c:v>8.0000733999999998</c:v>
                </c:pt>
                <c:pt idx="57">
                  <c:v>8.0000733999999998</c:v>
                </c:pt>
                <c:pt idx="58">
                  <c:v>8.0000733999999998</c:v>
                </c:pt>
                <c:pt idx="59">
                  <c:v>8.0000733999999998</c:v>
                </c:pt>
                <c:pt idx="60">
                  <c:v>8.0000733999999998</c:v>
                </c:pt>
                <c:pt idx="61">
                  <c:v>7.0000374000000001</c:v>
                </c:pt>
                <c:pt idx="62">
                  <c:v>7.0000374000000001</c:v>
                </c:pt>
                <c:pt idx="63">
                  <c:v>7.0000374000000001</c:v>
                </c:pt>
                <c:pt idx="64">
                  <c:v>7.0000374000000001</c:v>
                </c:pt>
                <c:pt idx="65">
                  <c:v>7.0000374000000001</c:v>
                </c:pt>
                <c:pt idx="66">
                  <c:v>7.0000374000000001</c:v>
                </c:pt>
                <c:pt idx="67">
                  <c:v>7.0000374000000001</c:v>
                </c:pt>
                <c:pt idx="68">
                  <c:v>7.0000374000000001</c:v>
                </c:pt>
                <c:pt idx="69">
                  <c:v>7.0000374000000001</c:v>
                </c:pt>
                <c:pt idx="70">
                  <c:v>7.0000374000000001</c:v>
                </c:pt>
                <c:pt idx="71">
                  <c:v>6.0000014000000004</c:v>
                </c:pt>
                <c:pt idx="72">
                  <c:v>6.0000014000000004</c:v>
                </c:pt>
                <c:pt idx="73">
                  <c:v>6.0000014000000004</c:v>
                </c:pt>
                <c:pt idx="74">
                  <c:v>6.0000014000000004</c:v>
                </c:pt>
                <c:pt idx="75">
                  <c:v>6.0000014000000004</c:v>
                </c:pt>
                <c:pt idx="76">
                  <c:v>6.0000014000000004</c:v>
                </c:pt>
                <c:pt idx="77">
                  <c:v>6.0000014000000004</c:v>
                </c:pt>
                <c:pt idx="78">
                  <c:v>6.0000014000000004</c:v>
                </c:pt>
                <c:pt idx="79">
                  <c:v>6.0000014000000004</c:v>
                </c:pt>
                <c:pt idx="80">
                  <c:v>6.0000014000000004</c:v>
                </c:pt>
                <c:pt idx="81">
                  <c:v>6.0000014000000004</c:v>
                </c:pt>
                <c:pt idx="82">
                  <c:v>6.0000014000000004</c:v>
                </c:pt>
                <c:pt idx="83">
                  <c:v>6.0000014000000004</c:v>
                </c:pt>
                <c:pt idx="84">
                  <c:v>6.0000014000000004</c:v>
                </c:pt>
                <c:pt idx="85">
                  <c:v>4.9999654000000024</c:v>
                </c:pt>
                <c:pt idx="86">
                  <c:v>4.9999654000000024</c:v>
                </c:pt>
                <c:pt idx="87">
                  <c:v>4.9999654000000024</c:v>
                </c:pt>
                <c:pt idx="88">
                  <c:v>4.9999654000000024</c:v>
                </c:pt>
                <c:pt idx="89">
                  <c:v>4.9999654000000024</c:v>
                </c:pt>
                <c:pt idx="90">
                  <c:v>4.9999654000000024</c:v>
                </c:pt>
                <c:pt idx="91">
                  <c:v>4.9999654000000024</c:v>
                </c:pt>
                <c:pt idx="92">
                  <c:v>4.9999654000000024</c:v>
                </c:pt>
                <c:pt idx="93">
                  <c:v>4.9999654000000024</c:v>
                </c:pt>
                <c:pt idx="94">
                  <c:v>4.9999654000000024</c:v>
                </c:pt>
                <c:pt idx="95">
                  <c:v>4.9999654000000024</c:v>
                </c:pt>
                <c:pt idx="96">
                  <c:v>4.9999654000000024</c:v>
                </c:pt>
                <c:pt idx="97">
                  <c:v>4.9999654000000024</c:v>
                </c:pt>
                <c:pt idx="98">
                  <c:v>4.9999654000000024</c:v>
                </c:pt>
                <c:pt idx="99">
                  <c:v>4.9999654000000024</c:v>
                </c:pt>
                <c:pt idx="100">
                  <c:v>4.9999654000000024</c:v>
                </c:pt>
                <c:pt idx="101">
                  <c:v>4.9999654000000024</c:v>
                </c:pt>
                <c:pt idx="102">
                  <c:v>4.9999654000000024</c:v>
                </c:pt>
                <c:pt idx="103">
                  <c:v>4.9999654000000024</c:v>
                </c:pt>
                <c:pt idx="104">
                  <c:v>4.9999654000000024</c:v>
                </c:pt>
                <c:pt idx="105">
                  <c:v>4.9999654000000024</c:v>
                </c:pt>
                <c:pt idx="106">
                  <c:v>4.9999654000000024</c:v>
                </c:pt>
                <c:pt idx="107">
                  <c:v>4.9999654000000024</c:v>
                </c:pt>
                <c:pt idx="108">
                  <c:v>4.9999654000000024</c:v>
                </c:pt>
                <c:pt idx="109">
                  <c:v>4.9999654000000024</c:v>
                </c:pt>
                <c:pt idx="110">
                  <c:v>4.9999654000000024</c:v>
                </c:pt>
                <c:pt idx="111">
                  <c:v>4.9999654000000024</c:v>
                </c:pt>
                <c:pt idx="112">
                  <c:v>4.9999654000000024</c:v>
                </c:pt>
                <c:pt idx="113">
                  <c:v>4.9999654000000024</c:v>
                </c:pt>
                <c:pt idx="114">
                  <c:v>4.9999654000000024</c:v>
                </c:pt>
                <c:pt idx="115">
                  <c:v>3.9999293999999987</c:v>
                </c:pt>
                <c:pt idx="116">
                  <c:v>3.9999293999999987</c:v>
                </c:pt>
                <c:pt idx="117">
                  <c:v>3.9999293999999987</c:v>
                </c:pt>
                <c:pt idx="118">
                  <c:v>3.9999293999999987</c:v>
                </c:pt>
                <c:pt idx="119">
                  <c:v>3.9999293999999987</c:v>
                </c:pt>
                <c:pt idx="120">
                  <c:v>3.9999293999999987</c:v>
                </c:pt>
                <c:pt idx="121">
                  <c:v>3.9999293999999987</c:v>
                </c:pt>
                <c:pt idx="122">
                  <c:v>3.9999293999999987</c:v>
                </c:pt>
                <c:pt idx="123">
                  <c:v>3.9999293999999987</c:v>
                </c:pt>
                <c:pt idx="124">
                  <c:v>3.9999293999999987</c:v>
                </c:pt>
                <c:pt idx="125">
                  <c:v>3.9999293999999987</c:v>
                </c:pt>
                <c:pt idx="126">
                  <c:v>3.9999293999999987</c:v>
                </c:pt>
                <c:pt idx="127">
                  <c:v>3.9999293999999987</c:v>
                </c:pt>
                <c:pt idx="128">
                  <c:v>3.9999293999999987</c:v>
                </c:pt>
                <c:pt idx="129">
                  <c:v>3.9999293999999987</c:v>
                </c:pt>
                <c:pt idx="130">
                  <c:v>3.9999293999999987</c:v>
                </c:pt>
                <c:pt idx="131">
                  <c:v>3.9999293999999987</c:v>
                </c:pt>
                <c:pt idx="132">
                  <c:v>3.9999293999999987</c:v>
                </c:pt>
                <c:pt idx="133">
                  <c:v>3.9999293999999987</c:v>
                </c:pt>
                <c:pt idx="134">
                  <c:v>3.9999293999999987</c:v>
                </c:pt>
                <c:pt idx="135">
                  <c:v>3.9999293999999987</c:v>
                </c:pt>
                <c:pt idx="136">
                  <c:v>3.9999293999999987</c:v>
                </c:pt>
                <c:pt idx="137">
                  <c:v>3.9999293999999987</c:v>
                </c:pt>
                <c:pt idx="138">
                  <c:v>3.9999293999999987</c:v>
                </c:pt>
                <c:pt idx="139">
                  <c:v>3.9999293999999987</c:v>
                </c:pt>
                <c:pt idx="140">
                  <c:v>3.9999293999999987</c:v>
                </c:pt>
                <c:pt idx="141">
                  <c:v>3.9999293999999987</c:v>
                </c:pt>
                <c:pt idx="142">
                  <c:v>3.9999293999999987</c:v>
                </c:pt>
                <c:pt idx="143">
                  <c:v>3.9999293999999987</c:v>
                </c:pt>
                <c:pt idx="144">
                  <c:v>3.9999293999999987</c:v>
                </c:pt>
                <c:pt idx="145">
                  <c:v>3.9999293999999987</c:v>
                </c:pt>
                <c:pt idx="146">
                  <c:v>3.9999293999999987</c:v>
                </c:pt>
                <c:pt idx="147">
                  <c:v>3.9999293999999987</c:v>
                </c:pt>
                <c:pt idx="148">
                  <c:v>3.9999293999999987</c:v>
                </c:pt>
                <c:pt idx="149">
                  <c:v>3.9999293999999987</c:v>
                </c:pt>
                <c:pt idx="150">
                  <c:v>3.9999293999999987</c:v>
                </c:pt>
                <c:pt idx="151">
                  <c:v>3.9999293999999987</c:v>
                </c:pt>
                <c:pt idx="152">
                  <c:v>3.9999293999999987</c:v>
                </c:pt>
                <c:pt idx="153">
                  <c:v>3.9999293999999987</c:v>
                </c:pt>
                <c:pt idx="154">
                  <c:v>3.9999293999999987</c:v>
                </c:pt>
                <c:pt idx="155">
                  <c:v>2.9998933999999977</c:v>
                </c:pt>
                <c:pt idx="156">
                  <c:v>2.9998933999999977</c:v>
                </c:pt>
                <c:pt idx="157">
                  <c:v>2.9998933999999977</c:v>
                </c:pt>
                <c:pt idx="158">
                  <c:v>2.9998933999999977</c:v>
                </c:pt>
                <c:pt idx="159">
                  <c:v>2.9998933999999977</c:v>
                </c:pt>
                <c:pt idx="160">
                  <c:v>2.9998933999999977</c:v>
                </c:pt>
                <c:pt idx="161">
                  <c:v>2.9998933999999977</c:v>
                </c:pt>
                <c:pt idx="162">
                  <c:v>2.9998933999999977</c:v>
                </c:pt>
                <c:pt idx="163">
                  <c:v>2.9998933999999977</c:v>
                </c:pt>
                <c:pt idx="164">
                  <c:v>2.9998933999999977</c:v>
                </c:pt>
                <c:pt idx="165">
                  <c:v>2.9998933999999977</c:v>
                </c:pt>
                <c:pt idx="166">
                  <c:v>2.9998933999999977</c:v>
                </c:pt>
                <c:pt idx="167">
                  <c:v>2.9998933999999977</c:v>
                </c:pt>
                <c:pt idx="168">
                  <c:v>2.9998933999999977</c:v>
                </c:pt>
                <c:pt idx="169">
                  <c:v>2.9998933999999977</c:v>
                </c:pt>
                <c:pt idx="170">
                  <c:v>2.9998933999999977</c:v>
                </c:pt>
                <c:pt idx="171">
                  <c:v>2.9998933999999977</c:v>
                </c:pt>
                <c:pt idx="172">
                  <c:v>2.9998933999999977</c:v>
                </c:pt>
                <c:pt idx="173">
                  <c:v>2.9998933999999977</c:v>
                </c:pt>
                <c:pt idx="174">
                  <c:v>2.9998933999999977</c:v>
                </c:pt>
                <c:pt idx="175">
                  <c:v>2.9998933999999977</c:v>
                </c:pt>
                <c:pt idx="176">
                  <c:v>2.9998933999999977</c:v>
                </c:pt>
                <c:pt idx="177">
                  <c:v>2.9998933999999977</c:v>
                </c:pt>
                <c:pt idx="178">
                  <c:v>2.9998933999999977</c:v>
                </c:pt>
                <c:pt idx="179">
                  <c:v>2.9998933999999977</c:v>
                </c:pt>
                <c:pt idx="180">
                  <c:v>2.9998933999999977</c:v>
                </c:pt>
                <c:pt idx="181">
                  <c:v>2.9998933999999977</c:v>
                </c:pt>
                <c:pt idx="182">
                  <c:v>2.9998933999999977</c:v>
                </c:pt>
                <c:pt idx="183">
                  <c:v>2.9998933999999977</c:v>
                </c:pt>
                <c:pt idx="184">
                  <c:v>2.9998933999999977</c:v>
                </c:pt>
                <c:pt idx="185">
                  <c:v>2.9998933999999977</c:v>
                </c:pt>
                <c:pt idx="186">
                  <c:v>2.9998933999999977</c:v>
                </c:pt>
                <c:pt idx="187">
                  <c:v>2.9998933999999977</c:v>
                </c:pt>
                <c:pt idx="188">
                  <c:v>2.9998933999999977</c:v>
                </c:pt>
                <c:pt idx="189">
                  <c:v>2.9998933999999977</c:v>
                </c:pt>
                <c:pt idx="190">
                  <c:v>2.9998933999999977</c:v>
                </c:pt>
                <c:pt idx="191">
                  <c:v>2.9998933999999977</c:v>
                </c:pt>
                <c:pt idx="192">
                  <c:v>2.9998933999999977</c:v>
                </c:pt>
                <c:pt idx="193">
                  <c:v>2.9998933999999977</c:v>
                </c:pt>
                <c:pt idx="194">
                  <c:v>2.9998933999999977</c:v>
                </c:pt>
                <c:pt idx="195">
                  <c:v>2.9998933999999977</c:v>
                </c:pt>
                <c:pt idx="196">
                  <c:v>2.9998933999999977</c:v>
                </c:pt>
                <c:pt idx="197">
                  <c:v>2.9998933999999977</c:v>
                </c:pt>
                <c:pt idx="198">
                  <c:v>2.9998933999999977</c:v>
                </c:pt>
                <c:pt idx="199">
                  <c:v>2.9998933999999977</c:v>
                </c:pt>
                <c:pt idx="200">
                  <c:v>2.9998933999999977</c:v>
                </c:pt>
                <c:pt idx="201">
                  <c:v>2.9998933999999977</c:v>
                </c:pt>
                <c:pt idx="202">
                  <c:v>2.9998933999999977</c:v>
                </c:pt>
                <c:pt idx="203">
                  <c:v>2.9998933999999977</c:v>
                </c:pt>
                <c:pt idx="204">
                  <c:v>2.9998933999999977</c:v>
                </c:pt>
                <c:pt idx="205">
                  <c:v>2.9998933999999977</c:v>
                </c:pt>
                <c:pt idx="206">
                  <c:v>2.9998933999999977</c:v>
                </c:pt>
                <c:pt idx="207">
                  <c:v>2.9998933999999977</c:v>
                </c:pt>
                <c:pt idx="208">
                  <c:v>2.9998933999999977</c:v>
                </c:pt>
                <c:pt idx="209">
                  <c:v>2.9998933999999977</c:v>
                </c:pt>
                <c:pt idx="210">
                  <c:v>2.9998933999999977</c:v>
                </c:pt>
                <c:pt idx="211">
                  <c:v>2.9998933999999977</c:v>
                </c:pt>
                <c:pt idx="212">
                  <c:v>2.9998933999999977</c:v>
                </c:pt>
                <c:pt idx="213">
                  <c:v>2.0000719999999998</c:v>
                </c:pt>
                <c:pt idx="214">
                  <c:v>2.0000719999999998</c:v>
                </c:pt>
                <c:pt idx="215">
                  <c:v>2.0000719999999998</c:v>
                </c:pt>
                <c:pt idx="216">
                  <c:v>2.0000719999999998</c:v>
                </c:pt>
                <c:pt idx="217">
                  <c:v>2.0000719999999998</c:v>
                </c:pt>
                <c:pt idx="218">
                  <c:v>2.0000719999999998</c:v>
                </c:pt>
                <c:pt idx="219">
                  <c:v>2.0000719999999998</c:v>
                </c:pt>
                <c:pt idx="220">
                  <c:v>2.0000719999999998</c:v>
                </c:pt>
                <c:pt idx="221">
                  <c:v>2.0000719999999998</c:v>
                </c:pt>
                <c:pt idx="222">
                  <c:v>2.0000719999999998</c:v>
                </c:pt>
                <c:pt idx="223">
                  <c:v>2.0000719999999998</c:v>
                </c:pt>
                <c:pt idx="224">
                  <c:v>2.0000719999999998</c:v>
                </c:pt>
                <c:pt idx="225">
                  <c:v>2.0000719999999998</c:v>
                </c:pt>
                <c:pt idx="226">
                  <c:v>2.0000719999999998</c:v>
                </c:pt>
                <c:pt idx="227">
                  <c:v>2.0000719999999998</c:v>
                </c:pt>
                <c:pt idx="228">
                  <c:v>2.0000719999999998</c:v>
                </c:pt>
                <c:pt idx="229">
                  <c:v>2.0000719999999998</c:v>
                </c:pt>
                <c:pt idx="230">
                  <c:v>2.0000719999999998</c:v>
                </c:pt>
                <c:pt idx="231">
                  <c:v>2.0000719999999998</c:v>
                </c:pt>
                <c:pt idx="232">
                  <c:v>2.0000719999999998</c:v>
                </c:pt>
                <c:pt idx="233">
                  <c:v>2.0000719999999998</c:v>
                </c:pt>
                <c:pt idx="234">
                  <c:v>2.0000719999999998</c:v>
                </c:pt>
                <c:pt idx="235">
                  <c:v>2.0000719999999998</c:v>
                </c:pt>
                <c:pt idx="236">
                  <c:v>2.0000719999999998</c:v>
                </c:pt>
                <c:pt idx="237">
                  <c:v>2.0000719999999998</c:v>
                </c:pt>
                <c:pt idx="238">
                  <c:v>2.0000719999999998</c:v>
                </c:pt>
                <c:pt idx="239">
                  <c:v>2.0000719999999998</c:v>
                </c:pt>
                <c:pt idx="240">
                  <c:v>2.0000719999999998</c:v>
                </c:pt>
                <c:pt idx="241">
                  <c:v>2.0000719999999998</c:v>
                </c:pt>
                <c:pt idx="242">
                  <c:v>2.0000719999999998</c:v>
                </c:pt>
                <c:pt idx="243">
                  <c:v>2.0000719999999998</c:v>
                </c:pt>
                <c:pt idx="244">
                  <c:v>2.0000719999999998</c:v>
                </c:pt>
                <c:pt idx="245">
                  <c:v>2.0000719999999998</c:v>
                </c:pt>
                <c:pt idx="246">
                  <c:v>2.0000719999999998</c:v>
                </c:pt>
                <c:pt idx="247">
                  <c:v>2.0000719999999998</c:v>
                </c:pt>
                <c:pt idx="248">
                  <c:v>2.0000719999999998</c:v>
                </c:pt>
                <c:pt idx="249">
                  <c:v>2.0000719999999998</c:v>
                </c:pt>
                <c:pt idx="250">
                  <c:v>2.0000719999999998</c:v>
                </c:pt>
                <c:pt idx="251">
                  <c:v>2.0000719999999998</c:v>
                </c:pt>
                <c:pt idx="252">
                  <c:v>2.0000719999999998</c:v>
                </c:pt>
                <c:pt idx="253">
                  <c:v>2.0000719999999998</c:v>
                </c:pt>
                <c:pt idx="254">
                  <c:v>2.0000719999999998</c:v>
                </c:pt>
                <c:pt idx="255">
                  <c:v>2.0000719999999998</c:v>
                </c:pt>
                <c:pt idx="256">
                  <c:v>2.0000719999999998</c:v>
                </c:pt>
                <c:pt idx="257">
                  <c:v>2.0000719999999998</c:v>
                </c:pt>
                <c:pt idx="258">
                  <c:v>2.0000719999999998</c:v>
                </c:pt>
                <c:pt idx="259">
                  <c:v>2.0000719999999998</c:v>
                </c:pt>
                <c:pt idx="260">
                  <c:v>2.0000719999999998</c:v>
                </c:pt>
                <c:pt idx="261">
                  <c:v>2.0000719999999998</c:v>
                </c:pt>
                <c:pt idx="262">
                  <c:v>2.0000719999999998</c:v>
                </c:pt>
                <c:pt idx="263">
                  <c:v>2.0000719999999998</c:v>
                </c:pt>
                <c:pt idx="264">
                  <c:v>2.0000719999999998</c:v>
                </c:pt>
                <c:pt idx="265">
                  <c:v>2.0000719999999998</c:v>
                </c:pt>
                <c:pt idx="266">
                  <c:v>2.0000719999999998</c:v>
                </c:pt>
                <c:pt idx="267">
                  <c:v>2.0000719999999998</c:v>
                </c:pt>
                <c:pt idx="268">
                  <c:v>2.0000719999999998</c:v>
                </c:pt>
                <c:pt idx="269">
                  <c:v>2.0000719999999998</c:v>
                </c:pt>
                <c:pt idx="270">
                  <c:v>2.0000719999999998</c:v>
                </c:pt>
                <c:pt idx="271">
                  <c:v>2.0000719999999998</c:v>
                </c:pt>
                <c:pt idx="272">
                  <c:v>2.0000719999999998</c:v>
                </c:pt>
                <c:pt idx="273">
                  <c:v>2.0000719999999998</c:v>
                </c:pt>
                <c:pt idx="274">
                  <c:v>2.0000719999999998</c:v>
                </c:pt>
                <c:pt idx="275">
                  <c:v>2.0000719999999998</c:v>
                </c:pt>
                <c:pt idx="276">
                  <c:v>2.0000719999999998</c:v>
                </c:pt>
                <c:pt idx="277">
                  <c:v>2.0000719999999998</c:v>
                </c:pt>
                <c:pt idx="278">
                  <c:v>2.0000719999999998</c:v>
                </c:pt>
                <c:pt idx="279">
                  <c:v>2.0000719999999998</c:v>
                </c:pt>
                <c:pt idx="280">
                  <c:v>2.0000719999999998</c:v>
                </c:pt>
                <c:pt idx="281">
                  <c:v>2.0000719999999998</c:v>
                </c:pt>
                <c:pt idx="282">
                  <c:v>2.0000719999999998</c:v>
                </c:pt>
                <c:pt idx="283">
                  <c:v>2.0000719999999998</c:v>
                </c:pt>
                <c:pt idx="284">
                  <c:v>2.0000719999999998</c:v>
                </c:pt>
                <c:pt idx="285">
                  <c:v>2.0000719999999998</c:v>
                </c:pt>
                <c:pt idx="286">
                  <c:v>2.0000719999999998</c:v>
                </c:pt>
                <c:pt idx="287">
                  <c:v>2.0000719999999998</c:v>
                </c:pt>
                <c:pt idx="288">
                  <c:v>2.0000719999999998</c:v>
                </c:pt>
                <c:pt idx="289">
                  <c:v>2.0000719999999998</c:v>
                </c:pt>
                <c:pt idx="290">
                  <c:v>2.0000719999999998</c:v>
                </c:pt>
                <c:pt idx="291">
                  <c:v>2.0000719999999998</c:v>
                </c:pt>
                <c:pt idx="292">
                  <c:v>2.0000719999999998</c:v>
                </c:pt>
                <c:pt idx="293">
                  <c:v>2.0000719999999998</c:v>
                </c:pt>
                <c:pt idx="294">
                  <c:v>2.0000719999999998</c:v>
                </c:pt>
                <c:pt idx="295">
                  <c:v>2.0000719999999998</c:v>
                </c:pt>
                <c:pt idx="296">
                  <c:v>2.0000719999999998</c:v>
                </c:pt>
                <c:pt idx="297">
                  <c:v>1.0000359999999999</c:v>
                </c:pt>
                <c:pt idx="298">
                  <c:v>1.0000359999999999</c:v>
                </c:pt>
                <c:pt idx="299">
                  <c:v>1.0000359999999999</c:v>
                </c:pt>
                <c:pt idx="300">
                  <c:v>1.0000359999999999</c:v>
                </c:pt>
                <c:pt idx="301">
                  <c:v>1.0000359999999999</c:v>
                </c:pt>
                <c:pt idx="302">
                  <c:v>1.0000359999999999</c:v>
                </c:pt>
                <c:pt idx="303">
                  <c:v>1.0000359999999999</c:v>
                </c:pt>
                <c:pt idx="304">
                  <c:v>1.0000359999999999</c:v>
                </c:pt>
                <c:pt idx="305">
                  <c:v>1.0000359999999999</c:v>
                </c:pt>
                <c:pt idx="306">
                  <c:v>1.0000359999999999</c:v>
                </c:pt>
                <c:pt idx="307">
                  <c:v>1.0000359999999999</c:v>
                </c:pt>
                <c:pt idx="308">
                  <c:v>1.0000359999999999</c:v>
                </c:pt>
                <c:pt idx="309">
                  <c:v>1.0000359999999999</c:v>
                </c:pt>
                <c:pt idx="310">
                  <c:v>1.0000359999999999</c:v>
                </c:pt>
                <c:pt idx="311">
                  <c:v>1.0000359999999999</c:v>
                </c:pt>
                <c:pt idx="312">
                  <c:v>1.0000359999999999</c:v>
                </c:pt>
                <c:pt idx="313">
                  <c:v>1.0000359999999999</c:v>
                </c:pt>
                <c:pt idx="314">
                  <c:v>1.0000359999999999</c:v>
                </c:pt>
                <c:pt idx="315">
                  <c:v>1.0000359999999999</c:v>
                </c:pt>
                <c:pt idx="316">
                  <c:v>1.0000359999999999</c:v>
                </c:pt>
                <c:pt idx="317">
                  <c:v>1.0000359999999999</c:v>
                </c:pt>
                <c:pt idx="318">
                  <c:v>1.0000359999999999</c:v>
                </c:pt>
                <c:pt idx="319">
                  <c:v>1.0000359999999999</c:v>
                </c:pt>
                <c:pt idx="320">
                  <c:v>1.0000359999999999</c:v>
                </c:pt>
                <c:pt idx="321">
                  <c:v>1.0000359999999999</c:v>
                </c:pt>
                <c:pt idx="322">
                  <c:v>1.0000359999999999</c:v>
                </c:pt>
                <c:pt idx="323">
                  <c:v>1.0000359999999999</c:v>
                </c:pt>
                <c:pt idx="324">
                  <c:v>1.0000359999999999</c:v>
                </c:pt>
                <c:pt idx="325">
                  <c:v>1.0000359999999999</c:v>
                </c:pt>
                <c:pt idx="326">
                  <c:v>1.0000359999999999</c:v>
                </c:pt>
                <c:pt idx="327">
                  <c:v>1.0000359999999999</c:v>
                </c:pt>
                <c:pt idx="328">
                  <c:v>1.0000359999999999</c:v>
                </c:pt>
                <c:pt idx="329">
                  <c:v>1.0000359999999999</c:v>
                </c:pt>
                <c:pt idx="330">
                  <c:v>1.0000359999999999</c:v>
                </c:pt>
                <c:pt idx="331">
                  <c:v>1.0000359999999999</c:v>
                </c:pt>
                <c:pt idx="332">
                  <c:v>1.0000359999999999</c:v>
                </c:pt>
                <c:pt idx="333">
                  <c:v>1.0000359999999999</c:v>
                </c:pt>
                <c:pt idx="334">
                  <c:v>1.0000359999999999</c:v>
                </c:pt>
                <c:pt idx="335">
                  <c:v>1.0000359999999999</c:v>
                </c:pt>
                <c:pt idx="336">
                  <c:v>1.0000359999999999</c:v>
                </c:pt>
                <c:pt idx="337">
                  <c:v>1.0000359999999999</c:v>
                </c:pt>
                <c:pt idx="338">
                  <c:v>1.0000359999999999</c:v>
                </c:pt>
                <c:pt idx="339">
                  <c:v>1.0000359999999999</c:v>
                </c:pt>
                <c:pt idx="340">
                  <c:v>1.0000359999999999</c:v>
                </c:pt>
                <c:pt idx="341">
                  <c:v>1.0000359999999999</c:v>
                </c:pt>
                <c:pt idx="342">
                  <c:v>1.0000359999999999</c:v>
                </c:pt>
                <c:pt idx="343">
                  <c:v>1.0000359999999999</c:v>
                </c:pt>
                <c:pt idx="344">
                  <c:v>1.0000359999999999</c:v>
                </c:pt>
                <c:pt idx="345">
                  <c:v>1.0000359999999999</c:v>
                </c:pt>
                <c:pt idx="346">
                  <c:v>1.0000359999999999</c:v>
                </c:pt>
                <c:pt idx="347">
                  <c:v>1.0000359999999999</c:v>
                </c:pt>
                <c:pt idx="348">
                  <c:v>1.0000359999999999</c:v>
                </c:pt>
                <c:pt idx="349">
                  <c:v>1.0000359999999999</c:v>
                </c:pt>
                <c:pt idx="350">
                  <c:v>1.0000359999999999</c:v>
                </c:pt>
                <c:pt idx="351">
                  <c:v>1.0000359999999999</c:v>
                </c:pt>
                <c:pt idx="352">
                  <c:v>1.0000359999999999</c:v>
                </c:pt>
                <c:pt idx="353">
                  <c:v>1.0000359999999999</c:v>
                </c:pt>
                <c:pt idx="354">
                  <c:v>1.0000359999999999</c:v>
                </c:pt>
                <c:pt idx="355">
                  <c:v>1.0000359999999999</c:v>
                </c:pt>
                <c:pt idx="356">
                  <c:v>1.0000359999999999</c:v>
                </c:pt>
                <c:pt idx="357">
                  <c:v>1.0000359999999999</c:v>
                </c:pt>
                <c:pt idx="358">
                  <c:v>1.0000359999999999</c:v>
                </c:pt>
                <c:pt idx="359">
                  <c:v>1.0000359999999999</c:v>
                </c:pt>
                <c:pt idx="360">
                  <c:v>1.0000359999999999</c:v>
                </c:pt>
                <c:pt idx="361">
                  <c:v>1.0000359999999999</c:v>
                </c:pt>
                <c:pt idx="362">
                  <c:v>1.0000359999999999</c:v>
                </c:pt>
                <c:pt idx="363">
                  <c:v>1.0000359999999999</c:v>
                </c:pt>
                <c:pt idx="364">
                  <c:v>1.0000359999999999</c:v>
                </c:pt>
                <c:pt idx="365">
                  <c:v>1.0000359999999999</c:v>
                </c:pt>
                <c:pt idx="366">
                  <c:v>1.0000359999999999</c:v>
                </c:pt>
                <c:pt idx="367">
                  <c:v>1.0000359999999999</c:v>
                </c:pt>
                <c:pt idx="368">
                  <c:v>1.0000359999999999</c:v>
                </c:pt>
                <c:pt idx="369">
                  <c:v>1.0000359999999999</c:v>
                </c:pt>
                <c:pt idx="370">
                  <c:v>1.0000359999999999</c:v>
                </c:pt>
                <c:pt idx="371">
                  <c:v>1.0000359999999999</c:v>
                </c:pt>
                <c:pt idx="372">
                  <c:v>1.0000359999999999</c:v>
                </c:pt>
                <c:pt idx="373">
                  <c:v>1.0000359999999999</c:v>
                </c:pt>
                <c:pt idx="374">
                  <c:v>1.0000359999999999</c:v>
                </c:pt>
                <c:pt idx="375">
                  <c:v>1.0000359999999999</c:v>
                </c:pt>
                <c:pt idx="376">
                  <c:v>1.0000359999999999</c:v>
                </c:pt>
                <c:pt idx="377">
                  <c:v>1.0000359999999999</c:v>
                </c:pt>
                <c:pt idx="378">
                  <c:v>1.0000359999999999</c:v>
                </c:pt>
                <c:pt idx="379">
                  <c:v>1.0000359999999999</c:v>
                </c:pt>
                <c:pt idx="380">
                  <c:v>1.0000359999999999</c:v>
                </c:pt>
                <c:pt idx="381">
                  <c:v>1.0000359999999999</c:v>
                </c:pt>
                <c:pt idx="382">
                  <c:v>1.0000359999999999</c:v>
                </c:pt>
                <c:pt idx="383">
                  <c:v>1.0000359999999999</c:v>
                </c:pt>
                <c:pt idx="384">
                  <c:v>1.0000359999999999</c:v>
                </c:pt>
                <c:pt idx="385">
                  <c:v>1.0000359999999999</c:v>
                </c:pt>
                <c:pt idx="386">
                  <c:v>1.0000359999999999</c:v>
                </c:pt>
                <c:pt idx="387">
                  <c:v>1.0000359999999999</c:v>
                </c:pt>
                <c:pt idx="388">
                  <c:v>1.0000359999999999</c:v>
                </c:pt>
                <c:pt idx="389">
                  <c:v>1.0000359999999999</c:v>
                </c:pt>
                <c:pt idx="390">
                  <c:v>1.0000359999999999</c:v>
                </c:pt>
                <c:pt idx="391">
                  <c:v>1.0000359999999999</c:v>
                </c:pt>
                <c:pt idx="392">
                  <c:v>1.0000359999999999</c:v>
                </c:pt>
                <c:pt idx="393">
                  <c:v>1.0000359999999999</c:v>
                </c:pt>
                <c:pt idx="394">
                  <c:v>1.0000359999999999</c:v>
                </c:pt>
                <c:pt idx="395">
                  <c:v>1.0000359999999999</c:v>
                </c:pt>
                <c:pt idx="396">
                  <c:v>1.0000359999999999</c:v>
                </c:pt>
                <c:pt idx="397">
                  <c:v>1.0000359999999999</c:v>
                </c:pt>
                <c:pt idx="398">
                  <c:v>1.0000359999999999</c:v>
                </c:pt>
                <c:pt idx="399">
                  <c:v>1.0000359999999999</c:v>
                </c:pt>
                <c:pt idx="400">
                  <c:v>1.0000359999999999</c:v>
                </c:pt>
                <c:pt idx="401">
                  <c:v>1.0000359999999999</c:v>
                </c:pt>
                <c:pt idx="402">
                  <c:v>1.0000359999999999</c:v>
                </c:pt>
                <c:pt idx="403">
                  <c:v>1.0000359999999999</c:v>
                </c:pt>
                <c:pt idx="404">
                  <c:v>1.0000359999999999</c:v>
                </c:pt>
                <c:pt idx="405">
                  <c:v>1.0000359999999999</c:v>
                </c:pt>
                <c:pt idx="406">
                  <c:v>1.0000359999999999</c:v>
                </c:pt>
                <c:pt idx="407">
                  <c:v>1.0000359999999999</c:v>
                </c:pt>
                <c:pt idx="408">
                  <c:v>1.0000359999999999</c:v>
                </c:pt>
                <c:pt idx="409">
                  <c:v>1.0000359999999999</c:v>
                </c:pt>
                <c:pt idx="410">
                  <c:v>1.0000359999999999</c:v>
                </c:pt>
                <c:pt idx="411">
                  <c:v>1.0000359999999999</c:v>
                </c:pt>
                <c:pt idx="412">
                  <c:v>1.0000359999999999</c:v>
                </c:pt>
                <c:pt idx="413">
                  <c:v>1.0000359999999999</c:v>
                </c:pt>
                <c:pt idx="414">
                  <c:v>1.0000359999999999</c:v>
                </c:pt>
                <c:pt idx="415">
                  <c:v>1.0000359999999999</c:v>
                </c:pt>
                <c:pt idx="416">
                  <c:v>1.0000359999999999</c:v>
                </c:pt>
                <c:pt idx="417">
                  <c:v>1.0000359999999999</c:v>
                </c:pt>
                <c:pt idx="418">
                  <c:v>1.0000359999999999</c:v>
                </c:pt>
                <c:pt idx="419">
                  <c:v>1.0000359999999999</c:v>
                </c:pt>
                <c:pt idx="420">
                  <c:v>1.0000359999999999</c:v>
                </c:pt>
                <c:pt idx="421">
                  <c:v>1.0000359999999999</c:v>
                </c:pt>
                <c:pt idx="422">
                  <c:v>1.0000359999999999</c:v>
                </c:pt>
                <c:pt idx="423">
                  <c:v>1.0000359999999999</c:v>
                </c:pt>
                <c:pt idx="424">
                  <c:v>1.0000359999999999</c:v>
                </c:pt>
                <c:pt idx="425">
                  <c:v>1.0000359999999999</c:v>
                </c:pt>
                <c:pt idx="426">
                  <c:v>1.0000359999999999</c:v>
                </c:pt>
                <c:pt idx="427">
                  <c:v>1.0000359999999999</c:v>
                </c:pt>
                <c:pt idx="428">
                  <c:v>1.0000359999999999</c:v>
                </c:pt>
                <c:pt idx="429">
                  <c:v>1.0000359999999999</c:v>
                </c:pt>
                <c:pt idx="430">
                  <c:v>1.0000359999999999</c:v>
                </c:pt>
                <c:pt idx="431">
                  <c:v>1.0000359999999999</c:v>
                </c:pt>
                <c:pt idx="432">
                  <c:v>1.0000359999999999</c:v>
                </c:pt>
                <c:pt idx="433">
                  <c:v>1.0000359999999999</c:v>
                </c:pt>
                <c:pt idx="434">
                  <c:v>1.0000359999999999</c:v>
                </c:pt>
                <c:pt idx="435">
                  <c:v>1.0000359999999999</c:v>
                </c:pt>
                <c:pt idx="436">
                  <c:v>1.0000359999999999</c:v>
                </c:pt>
                <c:pt idx="437">
                  <c:v>1.0000359999999999</c:v>
                </c:pt>
                <c:pt idx="438">
                  <c:v>1.0000359999999999</c:v>
                </c:pt>
                <c:pt idx="439">
                  <c:v>1.0000359999999999</c:v>
                </c:pt>
                <c:pt idx="440">
                  <c:v>1.0000359999999999</c:v>
                </c:pt>
                <c:pt idx="441">
                  <c:v>1.0000359999999999</c:v>
                </c:pt>
                <c:pt idx="442">
                  <c:v>1.0000359999999999</c:v>
                </c:pt>
                <c:pt idx="443">
                  <c:v>1.0000359999999999</c:v>
                </c:pt>
                <c:pt idx="444">
                  <c:v>1.0000359999999999</c:v>
                </c:pt>
                <c:pt idx="445">
                  <c:v>1.0000359999999999</c:v>
                </c:pt>
                <c:pt idx="446">
                  <c:v>1.0000359999999999</c:v>
                </c:pt>
                <c:pt idx="447">
                  <c:v>1.0000359999999999</c:v>
                </c:pt>
                <c:pt idx="448">
                  <c:v>1.0000359999999999</c:v>
                </c:pt>
                <c:pt idx="449">
                  <c:v>1.0000359999999999</c:v>
                </c:pt>
                <c:pt idx="450">
                  <c:v>1.0000359999999999</c:v>
                </c:pt>
                <c:pt idx="451">
                  <c:v>1.0000359999999999</c:v>
                </c:pt>
                <c:pt idx="452">
                  <c:v>1.0000359999999999</c:v>
                </c:pt>
                <c:pt idx="453">
                  <c:v>1.0000359999999999</c:v>
                </c:pt>
                <c:pt idx="454">
                  <c:v>1.0000359999999999</c:v>
                </c:pt>
                <c:pt idx="455">
                  <c:v>1.0000359999999999</c:v>
                </c:pt>
                <c:pt idx="456">
                  <c:v>1.0000359999999999</c:v>
                </c:pt>
                <c:pt idx="457">
                  <c:v>1.0000359999999999</c:v>
                </c:pt>
                <c:pt idx="458">
                  <c:v>1.0000359999999999</c:v>
                </c:pt>
                <c:pt idx="459">
                  <c:v>1.0000359999999999</c:v>
                </c:pt>
                <c:pt idx="460">
                  <c:v>1.0000359999999999</c:v>
                </c:pt>
                <c:pt idx="461">
                  <c:v>1.0000359999999999</c:v>
                </c:pt>
                <c:pt idx="462">
                  <c:v>1.0000359999999999</c:v>
                </c:pt>
                <c:pt idx="463">
                  <c:v>1.0000359999999999</c:v>
                </c:pt>
                <c:pt idx="464">
                  <c:v>1.0000359999999999</c:v>
                </c:pt>
                <c:pt idx="465">
                  <c:v>1.0000359999999999</c:v>
                </c:pt>
                <c:pt idx="466">
                  <c:v>1.0000359999999999</c:v>
                </c:pt>
                <c:pt idx="467">
                  <c:v>1.0000359999999999</c:v>
                </c:pt>
                <c:pt idx="468">
                  <c:v>1.0000359999999999</c:v>
                </c:pt>
                <c:pt idx="469">
                  <c:v>1.0000359999999999</c:v>
                </c:pt>
                <c:pt idx="470">
                  <c:v>1.0000359999999999</c:v>
                </c:pt>
                <c:pt idx="471">
                  <c:v>1.0000359999999999</c:v>
                </c:pt>
                <c:pt idx="472">
                  <c:v>1.0000359999999999</c:v>
                </c:pt>
                <c:pt idx="473">
                  <c:v>1.0000359999999999</c:v>
                </c:pt>
                <c:pt idx="474">
                  <c:v>1.0000359999999999</c:v>
                </c:pt>
                <c:pt idx="475">
                  <c:v>1.0000359999999999</c:v>
                </c:pt>
                <c:pt idx="476">
                  <c:v>1.0000359999999999</c:v>
                </c:pt>
                <c:pt idx="477">
                  <c:v>1.0000359999999999</c:v>
                </c:pt>
                <c:pt idx="478">
                  <c:v>1.0000359999999999</c:v>
                </c:pt>
                <c:pt idx="479">
                  <c:v>1.0000359999999999</c:v>
                </c:pt>
                <c:pt idx="480">
                  <c:v>1.0000359999999999</c:v>
                </c:pt>
                <c:pt idx="481">
                  <c:v>1.0000359999999999</c:v>
                </c:pt>
                <c:pt idx="482">
                  <c:v>1.0000359999999999</c:v>
                </c:pt>
                <c:pt idx="483">
                  <c:v>0</c:v>
                </c:pt>
                <c:pt idx="484">
                  <c:v>0</c:v>
                </c:pt>
                <c:pt idx="485">
                  <c:v>0</c:v>
                </c:pt>
                <c:pt idx="486">
                  <c:v>0</c:v>
                </c:pt>
                <c:pt idx="487">
                  <c:v>0</c:v>
                </c:pt>
                <c:pt idx="488">
                  <c:v>0</c:v>
                </c:pt>
                <c:pt idx="489">
                  <c:v>0</c:v>
                </c:pt>
                <c:pt idx="490">
                  <c:v>0</c:v>
                </c:pt>
                <c:pt idx="491">
                  <c:v>0</c:v>
                </c:pt>
                <c:pt idx="492">
                  <c:v>0</c:v>
                </c:pt>
                <c:pt idx="493">
                  <c:v>0</c:v>
                </c:pt>
                <c:pt idx="494">
                  <c:v>0</c:v>
                </c:pt>
                <c:pt idx="495">
                  <c:v>0</c:v>
                </c:pt>
                <c:pt idx="496">
                  <c:v>0</c:v>
                </c:pt>
                <c:pt idx="497">
                  <c:v>0</c:v>
                </c:pt>
                <c:pt idx="498">
                  <c:v>0</c:v>
                </c:pt>
                <c:pt idx="499">
                  <c:v>0</c:v>
                </c:pt>
                <c:pt idx="500">
                  <c:v>0</c:v>
                </c:pt>
                <c:pt idx="501">
                  <c:v>0</c:v>
                </c:pt>
                <c:pt idx="502">
                  <c:v>0</c:v>
                </c:pt>
                <c:pt idx="503">
                  <c:v>0</c:v>
                </c:pt>
                <c:pt idx="504">
                  <c:v>0</c:v>
                </c:pt>
                <c:pt idx="505">
                  <c:v>0</c:v>
                </c:pt>
                <c:pt idx="506">
                  <c:v>0</c:v>
                </c:pt>
                <c:pt idx="507">
                  <c:v>0</c:v>
                </c:pt>
                <c:pt idx="508">
                  <c:v>0</c:v>
                </c:pt>
                <c:pt idx="509">
                  <c:v>0</c:v>
                </c:pt>
                <c:pt idx="510">
                  <c:v>0</c:v>
                </c:pt>
                <c:pt idx="511">
                  <c:v>0</c:v>
                </c:pt>
                <c:pt idx="512">
                  <c:v>0</c:v>
                </c:pt>
                <c:pt idx="513">
                  <c:v>0</c:v>
                </c:pt>
                <c:pt idx="514">
                  <c:v>0</c:v>
                </c:pt>
                <c:pt idx="515">
                  <c:v>0</c:v>
                </c:pt>
                <c:pt idx="516">
                  <c:v>0</c:v>
                </c:pt>
                <c:pt idx="517">
                  <c:v>0</c:v>
                </c:pt>
                <c:pt idx="518">
                  <c:v>0</c:v>
                </c:pt>
                <c:pt idx="519">
                  <c:v>0</c:v>
                </c:pt>
                <c:pt idx="520">
                  <c:v>0</c:v>
                </c:pt>
                <c:pt idx="521">
                  <c:v>0</c:v>
                </c:pt>
                <c:pt idx="522">
                  <c:v>0</c:v>
                </c:pt>
                <c:pt idx="523">
                  <c:v>0</c:v>
                </c:pt>
                <c:pt idx="524">
                  <c:v>0</c:v>
                </c:pt>
                <c:pt idx="525">
                  <c:v>0</c:v>
                </c:pt>
                <c:pt idx="526">
                  <c:v>0</c:v>
                </c:pt>
                <c:pt idx="527">
                  <c:v>0</c:v>
                </c:pt>
                <c:pt idx="528">
                  <c:v>0</c:v>
                </c:pt>
                <c:pt idx="529">
                  <c:v>0</c:v>
                </c:pt>
                <c:pt idx="530">
                  <c:v>0</c:v>
                </c:pt>
                <c:pt idx="531">
                  <c:v>0</c:v>
                </c:pt>
                <c:pt idx="532">
                  <c:v>0</c:v>
                </c:pt>
                <c:pt idx="533">
                  <c:v>0</c:v>
                </c:pt>
                <c:pt idx="534">
                  <c:v>0</c:v>
                </c:pt>
                <c:pt idx="535">
                  <c:v>0</c:v>
                </c:pt>
                <c:pt idx="536">
                  <c:v>0</c:v>
                </c:pt>
                <c:pt idx="537">
                  <c:v>0</c:v>
                </c:pt>
                <c:pt idx="538">
                  <c:v>0</c:v>
                </c:pt>
                <c:pt idx="539">
                  <c:v>0</c:v>
                </c:pt>
                <c:pt idx="540">
                  <c:v>0</c:v>
                </c:pt>
                <c:pt idx="541">
                  <c:v>0</c:v>
                </c:pt>
                <c:pt idx="542">
                  <c:v>0</c:v>
                </c:pt>
                <c:pt idx="543">
                  <c:v>0</c:v>
                </c:pt>
                <c:pt idx="544">
                  <c:v>0</c:v>
                </c:pt>
                <c:pt idx="545">
                  <c:v>0</c:v>
                </c:pt>
                <c:pt idx="546">
                  <c:v>0</c:v>
                </c:pt>
                <c:pt idx="547">
                  <c:v>0</c:v>
                </c:pt>
                <c:pt idx="548">
                  <c:v>0</c:v>
                </c:pt>
                <c:pt idx="549">
                  <c:v>0</c:v>
                </c:pt>
                <c:pt idx="550">
                  <c:v>0</c:v>
                </c:pt>
                <c:pt idx="551">
                  <c:v>0</c:v>
                </c:pt>
                <c:pt idx="552">
                  <c:v>0</c:v>
                </c:pt>
                <c:pt idx="553">
                  <c:v>0</c:v>
                </c:pt>
                <c:pt idx="554">
                  <c:v>0</c:v>
                </c:pt>
                <c:pt idx="555">
                  <c:v>0</c:v>
                </c:pt>
                <c:pt idx="556">
                  <c:v>0</c:v>
                </c:pt>
                <c:pt idx="557">
                  <c:v>0</c:v>
                </c:pt>
                <c:pt idx="558">
                  <c:v>0</c:v>
                </c:pt>
                <c:pt idx="559">
                  <c:v>0</c:v>
                </c:pt>
                <c:pt idx="560">
                  <c:v>0</c:v>
                </c:pt>
                <c:pt idx="561">
                  <c:v>0</c:v>
                </c:pt>
                <c:pt idx="562">
                  <c:v>0</c:v>
                </c:pt>
                <c:pt idx="563">
                  <c:v>0</c:v>
                </c:pt>
                <c:pt idx="564">
                  <c:v>0</c:v>
                </c:pt>
                <c:pt idx="565">
                  <c:v>0</c:v>
                </c:pt>
                <c:pt idx="566">
                  <c:v>0</c:v>
                </c:pt>
                <c:pt idx="567">
                  <c:v>0</c:v>
                </c:pt>
                <c:pt idx="568">
                  <c:v>0</c:v>
                </c:pt>
                <c:pt idx="569">
                  <c:v>0</c:v>
                </c:pt>
                <c:pt idx="570">
                  <c:v>0</c:v>
                </c:pt>
                <c:pt idx="571">
                  <c:v>0</c:v>
                </c:pt>
                <c:pt idx="572">
                  <c:v>0</c:v>
                </c:pt>
                <c:pt idx="573">
                  <c:v>0</c:v>
                </c:pt>
                <c:pt idx="574">
                  <c:v>0</c:v>
                </c:pt>
                <c:pt idx="575">
                  <c:v>0</c:v>
                </c:pt>
                <c:pt idx="576">
                  <c:v>0</c:v>
                </c:pt>
                <c:pt idx="577">
                  <c:v>0</c:v>
                </c:pt>
                <c:pt idx="578">
                  <c:v>0</c:v>
                </c:pt>
                <c:pt idx="579">
                  <c:v>0</c:v>
                </c:pt>
                <c:pt idx="580">
                  <c:v>0</c:v>
                </c:pt>
                <c:pt idx="581">
                  <c:v>0</c:v>
                </c:pt>
                <c:pt idx="582">
                  <c:v>0</c:v>
                </c:pt>
                <c:pt idx="583">
                  <c:v>0</c:v>
                </c:pt>
                <c:pt idx="584">
                  <c:v>0</c:v>
                </c:pt>
                <c:pt idx="585">
                  <c:v>0</c:v>
                </c:pt>
                <c:pt idx="586">
                  <c:v>0</c:v>
                </c:pt>
                <c:pt idx="587">
                  <c:v>0</c:v>
                </c:pt>
                <c:pt idx="588">
                  <c:v>0</c:v>
                </c:pt>
                <c:pt idx="589">
                  <c:v>0</c:v>
                </c:pt>
                <c:pt idx="590">
                  <c:v>0</c:v>
                </c:pt>
                <c:pt idx="591">
                  <c:v>0</c:v>
                </c:pt>
                <c:pt idx="592">
                  <c:v>0</c:v>
                </c:pt>
                <c:pt idx="593">
                  <c:v>0</c:v>
                </c:pt>
                <c:pt idx="594">
                  <c:v>0</c:v>
                </c:pt>
                <c:pt idx="595">
                  <c:v>0</c:v>
                </c:pt>
              </c:numCache>
            </c:numRef>
          </c:yVal>
        </c:ser>
        <c:ser>
          <c:idx val="6"/>
          <c:order val="6"/>
          <c:tx>
            <c:v>P(bug)</c:v>
          </c:tx>
          <c:spPr>
            <a:ln w="28575">
              <a:noFill/>
            </a:ln>
          </c:spPr>
          <c:marker>
            <c:symbol val="diamond"/>
            <c:size val="7"/>
            <c:spPr>
              <a:solidFill>
                <a:srgbClr val="FFFF00"/>
              </a:solidFill>
              <a:ln>
                <a:solidFill>
                  <a:srgbClr val="FFC000"/>
                </a:solidFill>
              </a:ln>
            </c:spPr>
          </c:marker>
          <c:xVal>
            <c:numRef>
              <c:f>all!$H$904:$H$1075</c:f>
              <c:numCache>
                <c:formatCode>General</c:formatCode>
                <c:ptCount val="172"/>
                <c:pt idx="0">
                  <c:v>89</c:v>
                </c:pt>
                <c:pt idx="1">
                  <c:v>136</c:v>
                </c:pt>
                <c:pt idx="2">
                  <c:v>253</c:v>
                </c:pt>
                <c:pt idx="3">
                  <c:v>254</c:v>
                </c:pt>
                <c:pt idx="4">
                  <c:v>313</c:v>
                </c:pt>
                <c:pt idx="5">
                  <c:v>314</c:v>
                </c:pt>
                <c:pt idx="6">
                  <c:v>315</c:v>
                </c:pt>
                <c:pt idx="7">
                  <c:v>316</c:v>
                </c:pt>
                <c:pt idx="8">
                  <c:v>317</c:v>
                </c:pt>
                <c:pt idx="9">
                  <c:v>399</c:v>
                </c:pt>
                <c:pt idx="10">
                  <c:v>400</c:v>
                </c:pt>
                <c:pt idx="11">
                  <c:v>401</c:v>
                </c:pt>
                <c:pt idx="12">
                  <c:v>402</c:v>
                </c:pt>
                <c:pt idx="13">
                  <c:v>529</c:v>
                </c:pt>
                <c:pt idx="14">
                  <c:v>530</c:v>
                </c:pt>
                <c:pt idx="15">
                  <c:v>531</c:v>
                </c:pt>
                <c:pt idx="16">
                  <c:v>532</c:v>
                </c:pt>
                <c:pt idx="17">
                  <c:v>533</c:v>
                </c:pt>
                <c:pt idx="18">
                  <c:v>534</c:v>
                </c:pt>
                <c:pt idx="19">
                  <c:v>535</c:v>
                </c:pt>
                <c:pt idx="20">
                  <c:v>536</c:v>
                </c:pt>
                <c:pt idx="21">
                  <c:v>537</c:v>
                </c:pt>
                <c:pt idx="22">
                  <c:v>538</c:v>
                </c:pt>
                <c:pt idx="23">
                  <c:v>539</c:v>
                </c:pt>
                <c:pt idx="24">
                  <c:v>540</c:v>
                </c:pt>
                <c:pt idx="25">
                  <c:v>541</c:v>
                </c:pt>
                <c:pt idx="26">
                  <c:v>542</c:v>
                </c:pt>
                <c:pt idx="27">
                  <c:v>543</c:v>
                </c:pt>
                <c:pt idx="28">
                  <c:v>544</c:v>
                </c:pt>
                <c:pt idx="29">
                  <c:v>545</c:v>
                </c:pt>
                <c:pt idx="30">
                  <c:v>546</c:v>
                </c:pt>
                <c:pt idx="31">
                  <c:v>547</c:v>
                </c:pt>
                <c:pt idx="32">
                  <c:v>548</c:v>
                </c:pt>
                <c:pt idx="33">
                  <c:v>549</c:v>
                </c:pt>
                <c:pt idx="34">
                  <c:v>550</c:v>
                </c:pt>
                <c:pt idx="35">
                  <c:v>796</c:v>
                </c:pt>
                <c:pt idx="36">
                  <c:v>797</c:v>
                </c:pt>
                <c:pt idx="37">
                  <c:v>798</c:v>
                </c:pt>
                <c:pt idx="38">
                  <c:v>799</c:v>
                </c:pt>
                <c:pt idx="39">
                  <c:v>800</c:v>
                </c:pt>
                <c:pt idx="40">
                  <c:v>801</c:v>
                </c:pt>
                <c:pt idx="41">
                  <c:v>802</c:v>
                </c:pt>
                <c:pt idx="42">
                  <c:v>803</c:v>
                </c:pt>
                <c:pt idx="43">
                  <c:v>804</c:v>
                </c:pt>
                <c:pt idx="44">
                  <c:v>805</c:v>
                </c:pt>
                <c:pt idx="45">
                  <c:v>806</c:v>
                </c:pt>
                <c:pt idx="46">
                  <c:v>807</c:v>
                </c:pt>
                <c:pt idx="47">
                  <c:v>808</c:v>
                </c:pt>
                <c:pt idx="48">
                  <c:v>809</c:v>
                </c:pt>
                <c:pt idx="49">
                  <c:v>810</c:v>
                </c:pt>
                <c:pt idx="50">
                  <c:v>811</c:v>
                </c:pt>
                <c:pt idx="51">
                  <c:v>812</c:v>
                </c:pt>
                <c:pt idx="52">
                  <c:v>813</c:v>
                </c:pt>
                <c:pt idx="53">
                  <c:v>814</c:v>
                </c:pt>
                <c:pt idx="54">
                  <c:v>815</c:v>
                </c:pt>
                <c:pt idx="55">
                  <c:v>816</c:v>
                </c:pt>
                <c:pt idx="56">
                  <c:v>817</c:v>
                </c:pt>
                <c:pt idx="57">
                  <c:v>818</c:v>
                </c:pt>
                <c:pt idx="58">
                  <c:v>819</c:v>
                </c:pt>
                <c:pt idx="59">
                  <c:v>820</c:v>
                </c:pt>
                <c:pt idx="60">
                  <c:v>821</c:v>
                </c:pt>
                <c:pt idx="61">
                  <c:v>822</c:v>
                </c:pt>
                <c:pt idx="62">
                  <c:v>823</c:v>
                </c:pt>
                <c:pt idx="63">
                  <c:v>824</c:v>
                </c:pt>
                <c:pt idx="64">
                  <c:v>825</c:v>
                </c:pt>
                <c:pt idx="65">
                  <c:v>826</c:v>
                </c:pt>
                <c:pt idx="66">
                  <c:v>827</c:v>
                </c:pt>
                <c:pt idx="67">
                  <c:v>828</c:v>
                </c:pt>
                <c:pt idx="68">
                  <c:v>829</c:v>
                </c:pt>
                <c:pt idx="69">
                  <c:v>830</c:v>
                </c:pt>
                <c:pt idx="70">
                  <c:v>831</c:v>
                </c:pt>
                <c:pt idx="71">
                  <c:v>832</c:v>
                </c:pt>
                <c:pt idx="72">
                  <c:v>833</c:v>
                </c:pt>
                <c:pt idx="73">
                  <c:v>834</c:v>
                </c:pt>
                <c:pt idx="74">
                  <c:v>835</c:v>
                </c:pt>
                <c:pt idx="75">
                  <c:v>836</c:v>
                </c:pt>
                <c:pt idx="76">
                  <c:v>837</c:v>
                </c:pt>
                <c:pt idx="77">
                  <c:v>838</c:v>
                </c:pt>
                <c:pt idx="78">
                  <c:v>839</c:v>
                </c:pt>
                <c:pt idx="79">
                  <c:v>840</c:v>
                </c:pt>
                <c:pt idx="80">
                  <c:v>841</c:v>
                </c:pt>
                <c:pt idx="81">
                  <c:v>842</c:v>
                </c:pt>
                <c:pt idx="82">
                  <c:v>843</c:v>
                </c:pt>
                <c:pt idx="83">
                  <c:v>844</c:v>
                </c:pt>
                <c:pt idx="84">
                  <c:v>845</c:v>
                </c:pt>
                <c:pt idx="85">
                  <c:v>846</c:v>
                </c:pt>
                <c:pt idx="86">
                  <c:v>847</c:v>
                </c:pt>
                <c:pt idx="87">
                  <c:v>848</c:v>
                </c:pt>
                <c:pt idx="88">
                  <c:v>849</c:v>
                </c:pt>
                <c:pt idx="89">
                  <c:v>850</c:v>
                </c:pt>
                <c:pt idx="90">
                  <c:v>851</c:v>
                </c:pt>
                <c:pt idx="91">
                  <c:v>852</c:v>
                </c:pt>
                <c:pt idx="92">
                  <c:v>853</c:v>
                </c:pt>
                <c:pt idx="93">
                  <c:v>854</c:v>
                </c:pt>
                <c:pt idx="94">
                  <c:v>855</c:v>
                </c:pt>
                <c:pt idx="95">
                  <c:v>856</c:v>
                </c:pt>
                <c:pt idx="96">
                  <c:v>857</c:v>
                </c:pt>
                <c:pt idx="97">
                  <c:v>858</c:v>
                </c:pt>
                <c:pt idx="98">
                  <c:v>859</c:v>
                </c:pt>
                <c:pt idx="99">
                  <c:v>860</c:v>
                </c:pt>
                <c:pt idx="100">
                  <c:v>861</c:v>
                </c:pt>
                <c:pt idx="101">
                  <c:v>862</c:v>
                </c:pt>
                <c:pt idx="102">
                  <c:v>863</c:v>
                </c:pt>
                <c:pt idx="103">
                  <c:v>864</c:v>
                </c:pt>
                <c:pt idx="104">
                  <c:v>1007</c:v>
                </c:pt>
                <c:pt idx="105">
                  <c:v>1008</c:v>
                </c:pt>
                <c:pt idx="106">
                  <c:v>1009</c:v>
                </c:pt>
                <c:pt idx="107">
                  <c:v>1010</c:v>
                </c:pt>
                <c:pt idx="108">
                  <c:v>1011</c:v>
                </c:pt>
                <c:pt idx="109">
                  <c:v>1012</c:v>
                </c:pt>
                <c:pt idx="110">
                  <c:v>1013</c:v>
                </c:pt>
                <c:pt idx="111">
                  <c:v>1014</c:v>
                </c:pt>
                <c:pt idx="112">
                  <c:v>1015</c:v>
                </c:pt>
                <c:pt idx="113">
                  <c:v>1016</c:v>
                </c:pt>
                <c:pt idx="114">
                  <c:v>1017</c:v>
                </c:pt>
                <c:pt idx="115">
                  <c:v>1018</c:v>
                </c:pt>
                <c:pt idx="116">
                  <c:v>1019</c:v>
                </c:pt>
                <c:pt idx="117">
                  <c:v>1020</c:v>
                </c:pt>
                <c:pt idx="118">
                  <c:v>1021</c:v>
                </c:pt>
                <c:pt idx="119">
                  <c:v>1022</c:v>
                </c:pt>
                <c:pt idx="120">
                  <c:v>1023</c:v>
                </c:pt>
                <c:pt idx="121">
                  <c:v>1024</c:v>
                </c:pt>
                <c:pt idx="122">
                  <c:v>1025</c:v>
                </c:pt>
                <c:pt idx="123">
                  <c:v>1026</c:v>
                </c:pt>
                <c:pt idx="124">
                  <c:v>1027</c:v>
                </c:pt>
                <c:pt idx="125">
                  <c:v>1028</c:v>
                </c:pt>
                <c:pt idx="126">
                  <c:v>1029</c:v>
                </c:pt>
                <c:pt idx="127">
                  <c:v>1030</c:v>
                </c:pt>
                <c:pt idx="128">
                  <c:v>1031</c:v>
                </c:pt>
                <c:pt idx="129">
                  <c:v>1032</c:v>
                </c:pt>
                <c:pt idx="130">
                  <c:v>1033</c:v>
                </c:pt>
                <c:pt idx="131">
                  <c:v>1034</c:v>
                </c:pt>
                <c:pt idx="132">
                  <c:v>1035</c:v>
                </c:pt>
                <c:pt idx="133">
                  <c:v>1036</c:v>
                </c:pt>
                <c:pt idx="134">
                  <c:v>1037</c:v>
                </c:pt>
                <c:pt idx="135">
                  <c:v>1038</c:v>
                </c:pt>
                <c:pt idx="136">
                  <c:v>1039</c:v>
                </c:pt>
                <c:pt idx="137">
                  <c:v>1040</c:v>
                </c:pt>
                <c:pt idx="138">
                  <c:v>1041</c:v>
                </c:pt>
                <c:pt idx="139">
                  <c:v>1042</c:v>
                </c:pt>
                <c:pt idx="140">
                  <c:v>1043</c:v>
                </c:pt>
                <c:pt idx="141">
                  <c:v>1044</c:v>
                </c:pt>
                <c:pt idx="142">
                  <c:v>1045</c:v>
                </c:pt>
                <c:pt idx="143">
                  <c:v>1046</c:v>
                </c:pt>
                <c:pt idx="144">
                  <c:v>1047</c:v>
                </c:pt>
                <c:pt idx="145">
                  <c:v>1048</c:v>
                </c:pt>
                <c:pt idx="146">
                  <c:v>1049</c:v>
                </c:pt>
                <c:pt idx="147">
                  <c:v>1050</c:v>
                </c:pt>
                <c:pt idx="148">
                  <c:v>1051</c:v>
                </c:pt>
                <c:pt idx="149">
                  <c:v>1052</c:v>
                </c:pt>
                <c:pt idx="150">
                  <c:v>1053</c:v>
                </c:pt>
                <c:pt idx="151">
                  <c:v>1054</c:v>
                </c:pt>
                <c:pt idx="152">
                  <c:v>1055</c:v>
                </c:pt>
                <c:pt idx="153">
                  <c:v>1056</c:v>
                </c:pt>
                <c:pt idx="154">
                  <c:v>1057</c:v>
                </c:pt>
                <c:pt idx="155">
                  <c:v>1058</c:v>
                </c:pt>
                <c:pt idx="156">
                  <c:v>1059</c:v>
                </c:pt>
                <c:pt idx="157">
                  <c:v>1060</c:v>
                </c:pt>
                <c:pt idx="158">
                  <c:v>1061</c:v>
                </c:pt>
                <c:pt idx="159">
                  <c:v>1062</c:v>
                </c:pt>
                <c:pt idx="160">
                  <c:v>1063</c:v>
                </c:pt>
                <c:pt idx="161">
                  <c:v>1064</c:v>
                </c:pt>
                <c:pt idx="162">
                  <c:v>1065</c:v>
                </c:pt>
                <c:pt idx="163">
                  <c:v>1066</c:v>
                </c:pt>
                <c:pt idx="164">
                  <c:v>1067</c:v>
                </c:pt>
                <c:pt idx="165">
                  <c:v>1068</c:v>
                </c:pt>
                <c:pt idx="166">
                  <c:v>1069</c:v>
                </c:pt>
                <c:pt idx="167">
                  <c:v>1070</c:v>
                </c:pt>
                <c:pt idx="168">
                  <c:v>1071</c:v>
                </c:pt>
                <c:pt idx="169">
                  <c:v>1072</c:v>
                </c:pt>
                <c:pt idx="170">
                  <c:v>1073</c:v>
                </c:pt>
                <c:pt idx="171">
                  <c:v>1074</c:v>
                </c:pt>
              </c:numCache>
            </c:numRef>
          </c:xVal>
          <c:yVal>
            <c:numRef>
              <c:f>all!$G$904:$G$1075</c:f>
              <c:numCache>
                <c:formatCode>General</c:formatCode>
                <c:ptCount val="172"/>
                <c:pt idx="0">
                  <c:v>15.999932200000037</c:v>
                </c:pt>
                <c:pt idx="1">
                  <c:v>9.9999308000000067</c:v>
                </c:pt>
                <c:pt idx="2">
                  <c:v>4.9999654000000024</c:v>
                </c:pt>
                <c:pt idx="3">
                  <c:v>4.9999654000000024</c:v>
                </c:pt>
                <c:pt idx="4">
                  <c:v>3.9999293999999987</c:v>
                </c:pt>
                <c:pt idx="5">
                  <c:v>3.9999293999999987</c:v>
                </c:pt>
                <c:pt idx="6">
                  <c:v>3.9999293999999987</c:v>
                </c:pt>
                <c:pt idx="7">
                  <c:v>3.9999293999999987</c:v>
                </c:pt>
                <c:pt idx="8">
                  <c:v>3.9999293999999987</c:v>
                </c:pt>
                <c:pt idx="9">
                  <c:v>2.9998933999999977</c:v>
                </c:pt>
                <c:pt idx="10">
                  <c:v>2.9998933999999977</c:v>
                </c:pt>
                <c:pt idx="11">
                  <c:v>2.9998933999999977</c:v>
                </c:pt>
                <c:pt idx="12">
                  <c:v>2.9998933999999977</c:v>
                </c:pt>
                <c:pt idx="13">
                  <c:v>2.0000719999999998</c:v>
                </c:pt>
                <c:pt idx="14">
                  <c:v>2.0000719999999998</c:v>
                </c:pt>
                <c:pt idx="15">
                  <c:v>2.0000719999999998</c:v>
                </c:pt>
                <c:pt idx="16">
                  <c:v>2.0000719999999998</c:v>
                </c:pt>
                <c:pt idx="17">
                  <c:v>2.0000719999999998</c:v>
                </c:pt>
                <c:pt idx="18">
                  <c:v>2.0000719999999998</c:v>
                </c:pt>
                <c:pt idx="19">
                  <c:v>2.0000719999999998</c:v>
                </c:pt>
                <c:pt idx="20">
                  <c:v>2.0000719999999998</c:v>
                </c:pt>
                <c:pt idx="21">
                  <c:v>2.0000719999999998</c:v>
                </c:pt>
                <c:pt idx="22">
                  <c:v>2.0000719999999998</c:v>
                </c:pt>
                <c:pt idx="23">
                  <c:v>2.0000719999999998</c:v>
                </c:pt>
                <c:pt idx="24">
                  <c:v>2.0000719999999998</c:v>
                </c:pt>
                <c:pt idx="25">
                  <c:v>2.0000719999999998</c:v>
                </c:pt>
                <c:pt idx="26">
                  <c:v>2.0000719999999998</c:v>
                </c:pt>
                <c:pt idx="27">
                  <c:v>2.0000719999999998</c:v>
                </c:pt>
                <c:pt idx="28">
                  <c:v>2.0000719999999998</c:v>
                </c:pt>
                <c:pt idx="29">
                  <c:v>2.0000719999999998</c:v>
                </c:pt>
                <c:pt idx="30">
                  <c:v>2.0000719999999998</c:v>
                </c:pt>
                <c:pt idx="31">
                  <c:v>2.0000719999999998</c:v>
                </c:pt>
                <c:pt idx="32">
                  <c:v>2.0000719999999998</c:v>
                </c:pt>
                <c:pt idx="33">
                  <c:v>2.0000719999999998</c:v>
                </c:pt>
                <c:pt idx="34">
                  <c:v>2.0000719999999998</c:v>
                </c:pt>
                <c:pt idx="35">
                  <c:v>1.0000359999999999</c:v>
                </c:pt>
                <c:pt idx="36">
                  <c:v>1.0000359999999999</c:v>
                </c:pt>
                <c:pt idx="37">
                  <c:v>1.0000359999999999</c:v>
                </c:pt>
                <c:pt idx="38">
                  <c:v>1.0000359999999999</c:v>
                </c:pt>
                <c:pt idx="39">
                  <c:v>1.0000359999999999</c:v>
                </c:pt>
                <c:pt idx="40">
                  <c:v>1.0000359999999999</c:v>
                </c:pt>
                <c:pt idx="41">
                  <c:v>1.0000359999999999</c:v>
                </c:pt>
                <c:pt idx="42">
                  <c:v>1.0000359999999999</c:v>
                </c:pt>
                <c:pt idx="43">
                  <c:v>1.0000359999999999</c:v>
                </c:pt>
                <c:pt idx="44">
                  <c:v>1.0000359999999999</c:v>
                </c:pt>
                <c:pt idx="45">
                  <c:v>1.0000359999999999</c:v>
                </c:pt>
                <c:pt idx="46">
                  <c:v>1.0000359999999999</c:v>
                </c:pt>
                <c:pt idx="47">
                  <c:v>1.0000359999999999</c:v>
                </c:pt>
                <c:pt idx="48">
                  <c:v>1.0000359999999999</c:v>
                </c:pt>
                <c:pt idx="49">
                  <c:v>1.0000359999999999</c:v>
                </c:pt>
                <c:pt idx="50">
                  <c:v>1.0000359999999999</c:v>
                </c:pt>
                <c:pt idx="51">
                  <c:v>1.0000359999999999</c:v>
                </c:pt>
                <c:pt idx="52">
                  <c:v>1.0000359999999999</c:v>
                </c:pt>
                <c:pt idx="53">
                  <c:v>1.0000359999999999</c:v>
                </c:pt>
                <c:pt idx="54">
                  <c:v>1.0000359999999999</c:v>
                </c:pt>
                <c:pt idx="55">
                  <c:v>1.0000359999999999</c:v>
                </c:pt>
                <c:pt idx="56">
                  <c:v>1.0000359999999999</c:v>
                </c:pt>
                <c:pt idx="57">
                  <c:v>1.0000359999999999</c:v>
                </c:pt>
                <c:pt idx="58">
                  <c:v>1.0000359999999999</c:v>
                </c:pt>
                <c:pt idx="59">
                  <c:v>1.0000359999999999</c:v>
                </c:pt>
                <c:pt idx="60">
                  <c:v>1.0000359999999999</c:v>
                </c:pt>
                <c:pt idx="61">
                  <c:v>1.0000359999999999</c:v>
                </c:pt>
                <c:pt idx="62">
                  <c:v>1.0000359999999999</c:v>
                </c:pt>
                <c:pt idx="63">
                  <c:v>1.0000359999999999</c:v>
                </c:pt>
                <c:pt idx="64">
                  <c:v>1.0000359999999999</c:v>
                </c:pt>
                <c:pt idx="65">
                  <c:v>1.0000359999999999</c:v>
                </c:pt>
                <c:pt idx="66">
                  <c:v>1.0000359999999999</c:v>
                </c:pt>
                <c:pt idx="67">
                  <c:v>1.0000359999999999</c:v>
                </c:pt>
                <c:pt idx="68">
                  <c:v>1.0000359999999999</c:v>
                </c:pt>
                <c:pt idx="69">
                  <c:v>1.0000359999999999</c:v>
                </c:pt>
                <c:pt idx="70">
                  <c:v>1.0000359999999999</c:v>
                </c:pt>
                <c:pt idx="71">
                  <c:v>1.0000359999999999</c:v>
                </c:pt>
                <c:pt idx="72">
                  <c:v>1.0000359999999999</c:v>
                </c:pt>
                <c:pt idx="73">
                  <c:v>1.0000359999999999</c:v>
                </c:pt>
                <c:pt idx="74">
                  <c:v>1.0000359999999999</c:v>
                </c:pt>
                <c:pt idx="75">
                  <c:v>1.0000359999999999</c:v>
                </c:pt>
                <c:pt idx="76">
                  <c:v>1.0000359999999999</c:v>
                </c:pt>
                <c:pt idx="77">
                  <c:v>1.0000359999999999</c:v>
                </c:pt>
                <c:pt idx="78">
                  <c:v>1.0000359999999999</c:v>
                </c:pt>
                <c:pt idx="79">
                  <c:v>1.0000359999999999</c:v>
                </c:pt>
                <c:pt idx="80">
                  <c:v>1.0000359999999999</c:v>
                </c:pt>
                <c:pt idx="81">
                  <c:v>1.0000359999999999</c:v>
                </c:pt>
                <c:pt idx="82">
                  <c:v>1.0000359999999999</c:v>
                </c:pt>
                <c:pt idx="83">
                  <c:v>1.0000359999999999</c:v>
                </c:pt>
                <c:pt idx="84">
                  <c:v>1.0000359999999999</c:v>
                </c:pt>
                <c:pt idx="85">
                  <c:v>1.0000359999999999</c:v>
                </c:pt>
                <c:pt idx="86">
                  <c:v>1.0000359999999999</c:v>
                </c:pt>
                <c:pt idx="87">
                  <c:v>1.0000359999999999</c:v>
                </c:pt>
                <c:pt idx="88">
                  <c:v>1.0000359999999999</c:v>
                </c:pt>
                <c:pt idx="89">
                  <c:v>1.0000359999999999</c:v>
                </c:pt>
                <c:pt idx="90">
                  <c:v>1.0000359999999999</c:v>
                </c:pt>
                <c:pt idx="91">
                  <c:v>1.0000359999999999</c:v>
                </c:pt>
                <c:pt idx="92">
                  <c:v>1.0000359999999999</c:v>
                </c:pt>
                <c:pt idx="93">
                  <c:v>1.0000359999999999</c:v>
                </c:pt>
                <c:pt idx="94">
                  <c:v>1.0000359999999999</c:v>
                </c:pt>
                <c:pt idx="95">
                  <c:v>1.0000359999999999</c:v>
                </c:pt>
                <c:pt idx="96">
                  <c:v>1.0000359999999999</c:v>
                </c:pt>
                <c:pt idx="97">
                  <c:v>1.0000359999999999</c:v>
                </c:pt>
                <c:pt idx="98">
                  <c:v>1.0000359999999999</c:v>
                </c:pt>
                <c:pt idx="99">
                  <c:v>1.0000359999999999</c:v>
                </c:pt>
                <c:pt idx="100">
                  <c:v>1.0000359999999999</c:v>
                </c:pt>
                <c:pt idx="101">
                  <c:v>1.0000359999999999</c:v>
                </c:pt>
                <c:pt idx="102">
                  <c:v>1.0000359999999999</c:v>
                </c:pt>
                <c:pt idx="103">
                  <c:v>1.0000359999999999</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numCache>
            </c:numRef>
          </c:yVal>
        </c:ser>
        <c:axId val="126366080"/>
        <c:axId val="126368000"/>
      </c:scatterChart>
      <c:valAx>
        <c:axId val="126366080"/>
        <c:scaling>
          <c:logBase val="10"/>
          <c:orientation val="minMax"/>
        </c:scaling>
        <c:axPos val="b"/>
        <c:title>
          <c:tx>
            <c:rich>
              <a:bodyPr/>
              <a:lstStyle/>
              <a:p>
                <a:pPr>
                  <a:defRPr sz="1200"/>
                </a:pPr>
                <a:r>
                  <a:rPr lang="ja-JP" sz="1200" dirty="0" smtClean="0"/>
                  <a:t>参</a:t>
                </a:r>
                <a:r>
                  <a:rPr lang="en-US" altLang="ja-JP" sz="1200" dirty="0" smtClean="0"/>
                  <a:t>  </a:t>
                </a:r>
                <a:r>
                  <a:rPr lang="ja-JP" sz="1200" dirty="0" smtClean="0"/>
                  <a:t>加</a:t>
                </a:r>
                <a:r>
                  <a:rPr lang="en-US" altLang="ja-JP" sz="1200" dirty="0" smtClean="0"/>
                  <a:t>  </a:t>
                </a:r>
                <a:r>
                  <a:rPr lang="ja-JP" sz="1200" dirty="0" smtClean="0"/>
                  <a:t>者</a:t>
                </a:r>
                <a:endParaRPr lang="ja-JP" sz="1200" dirty="0"/>
              </a:p>
            </c:rich>
          </c:tx>
          <c:layout>
            <c:manualLayout>
              <c:xMode val="edge"/>
              <c:yMode val="edge"/>
              <c:x val="0.38896363178729526"/>
              <c:y val="0.86014191067276013"/>
            </c:manualLayout>
          </c:layout>
        </c:title>
        <c:numFmt formatCode="General" sourceLinked="1"/>
        <c:tickLblPos val="nextTo"/>
        <c:txPr>
          <a:bodyPr rot="0" vert="horz"/>
          <a:lstStyle/>
          <a:p>
            <a:pPr>
              <a:defRPr>
                <a:latin typeface="Arial" pitchFamily="34" charset="0"/>
                <a:cs typeface="Arial" pitchFamily="34" charset="0"/>
              </a:defRPr>
            </a:pPr>
            <a:endParaRPr lang="ja-JP"/>
          </a:p>
        </c:txPr>
        <c:crossAx val="126368000"/>
        <c:crossesAt val="0.1"/>
        <c:crossBetween val="midCat"/>
      </c:valAx>
      <c:valAx>
        <c:axId val="126368000"/>
        <c:scaling>
          <c:logBase val="10"/>
          <c:orientation val="minMax"/>
          <c:min val="0.1"/>
        </c:scaling>
        <c:axPos val="l"/>
        <c:majorGridlines/>
        <c:title>
          <c:tx>
            <c:rich>
              <a:bodyPr rot="-5400000" vert="horz"/>
              <a:lstStyle/>
              <a:p>
                <a:pPr>
                  <a:defRPr sz="1200"/>
                </a:pPr>
                <a:r>
                  <a:rPr lang="ja-JP" altLang="en-US" sz="1200" dirty="0" smtClean="0"/>
                  <a:t>メッセージの送受信数</a:t>
                </a:r>
                <a:endParaRPr lang="ja-JP" sz="1200" dirty="0"/>
              </a:p>
            </c:rich>
          </c:tx>
          <c:layout>
            <c:manualLayout>
              <c:xMode val="edge"/>
              <c:yMode val="edge"/>
              <c:x val="9.0672063368170651E-3"/>
              <c:y val="0.13552084135651568"/>
            </c:manualLayout>
          </c:layout>
        </c:title>
        <c:numFmt formatCode="General" sourceLinked="1"/>
        <c:tickLblPos val="nextTo"/>
        <c:txPr>
          <a:bodyPr/>
          <a:lstStyle/>
          <a:p>
            <a:pPr>
              <a:defRPr>
                <a:latin typeface="Arial" pitchFamily="34" charset="0"/>
                <a:cs typeface="Arial" pitchFamily="34" charset="0"/>
              </a:defRPr>
            </a:pPr>
            <a:endParaRPr lang="ja-JP"/>
          </a:p>
        </c:txPr>
        <c:crossAx val="126366080"/>
        <c:crosses val="autoZero"/>
        <c:crossBetween val="midCat"/>
      </c:valAx>
    </c:plotArea>
    <c:legend>
      <c:legendPos val="r"/>
      <c:layout>
        <c:manualLayout>
          <c:xMode val="edge"/>
          <c:yMode val="edge"/>
          <c:x val="0.77229077689435"/>
          <c:y val="4.24644243645304E-2"/>
          <c:w val="0.22570580489532999"/>
          <c:h val="0.81210382369673162"/>
        </c:manualLayout>
      </c:layout>
      <c:txPr>
        <a:bodyPr/>
        <a:lstStyle/>
        <a:p>
          <a:pPr>
            <a:defRPr sz="1400" baseline="0">
              <a:latin typeface="Arial" pitchFamily="34" charset="0"/>
            </a:defRPr>
          </a:pPr>
          <a:endParaRPr lang="ja-JP"/>
        </a:p>
      </c:txPr>
    </c:legend>
    <c:plotVisOnly val="1"/>
    <c:dispBlanksAs val="gap"/>
  </c:chart>
  <c:txPr>
    <a:bodyPr/>
    <a:lstStyle/>
    <a:p>
      <a:pPr>
        <a:defRPr sz="1000"/>
      </a:pPr>
      <a:endParaRPr lang="ja-JP"/>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2050173557478309"/>
          <c:y val="2.9130276259931809E-2"/>
          <c:w val="0.65611370508120836"/>
          <c:h val="0.7829010405960346"/>
        </c:manualLayout>
      </c:layout>
      <c:lineChart>
        <c:grouping val="standard"/>
        <c:ser>
          <c:idx val="0"/>
          <c:order val="0"/>
          <c:tx>
            <c:strRef>
              <c:f>graph!$M$49</c:f>
              <c:strCache>
                <c:ptCount val="1"/>
                <c:pt idx="0">
                  <c:v>p1</c:v>
                </c:pt>
              </c:strCache>
            </c:strRef>
          </c:tx>
          <c:spPr>
            <a:ln w="25400">
              <a:solidFill>
                <a:srgbClr val="C00000"/>
              </a:solidFill>
            </a:ln>
          </c:spPr>
          <c:marker>
            <c:symbol val="square"/>
            <c:size val="4"/>
            <c:spPr>
              <a:solidFill>
                <a:srgbClr val="C00000"/>
              </a:solidFill>
              <a:ln>
                <a:solidFill>
                  <a:srgbClr val="C0000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graph!$N$49:$W$49</c:f>
              <c:numCache>
                <c:formatCode>General</c:formatCode>
                <c:ptCount val="10"/>
                <c:pt idx="0">
                  <c:v>642.00002119999749</c:v>
                </c:pt>
                <c:pt idx="1">
                  <c:v>621.99997600000052</c:v>
                </c:pt>
                <c:pt idx="2">
                  <c:v>606.00001599999996</c:v>
                </c:pt>
                <c:pt idx="3">
                  <c:v>697.99996379999948</c:v>
                </c:pt>
                <c:pt idx="4">
                  <c:v>711.99995419999948</c:v>
                </c:pt>
                <c:pt idx="5">
                  <c:v>794.00007600000004</c:v>
                </c:pt>
                <c:pt idx="6">
                  <c:v>764.00003520000053</c:v>
                </c:pt>
                <c:pt idx="7">
                  <c:v>770.00009239999997</c:v>
                </c:pt>
                <c:pt idx="8">
                  <c:v>769.99999820000005</c:v>
                </c:pt>
                <c:pt idx="9">
                  <c:v>747.00010799999939</c:v>
                </c:pt>
              </c:numCache>
            </c:numRef>
          </c:val>
        </c:ser>
        <c:ser>
          <c:idx val="1"/>
          <c:order val="1"/>
          <c:tx>
            <c:strRef>
              <c:f>graph!$M$50</c:f>
              <c:strCache>
                <c:ptCount val="1"/>
                <c:pt idx="0">
                  <c:v>p2</c:v>
                </c:pt>
              </c:strCache>
            </c:strRef>
          </c:tx>
          <c:spPr>
            <a:ln w="25400">
              <a:solidFill>
                <a:srgbClr val="0070C0"/>
              </a:solidFill>
              <a:prstDash val="solid"/>
            </a:ln>
          </c:spPr>
          <c:marker>
            <c:symbol val="square"/>
            <c:size val="4"/>
            <c:spPr>
              <a:solidFill>
                <a:srgbClr val="0070C0"/>
              </a:solidFill>
              <a:ln>
                <a:solidFill>
                  <a:srgbClr val="0070C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graph!$N$50:$W$50</c:f>
              <c:numCache>
                <c:formatCode>General</c:formatCode>
                <c:ptCount val="10"/>
                <c:pt idx="0">
                  <c:v>303.99992399999923</c:v>
                </c:pt>
                <c:pt idx="1">
                  <c:v>273.00000639999996</c:v>
                </c:pt>
                <c:pt idx="2">
                  <c:v>270.00003039999996</c:v>
                </c:pt>
                <c:pt idx="3">
                  <c:v>289.99999439999999</c:v>
                </c:pt>
                <c:pt idx="4">
                  <c:v>282.00007859999999</c:v>
                </c:pt>
                <c:pt idx="5">
                  <c:v>252.99997139999999</c:v>
                </c:pt>
                <c:pt idx="6">
                  <c:v>193.99990219999998</c:v>
                </c:pt>
                <c:pt idx="7">
                  <c:v>196.0000196</c:v>
                </c:pt>
                <c:pt idx="8">
                  <c:v>192.99990300000002</c:v>
                </c:pt>
                <c:pt idx="9">
                  <c:v>245.99992</c:v>
                </c:pt>
              </c:numCache>
            </c:numRef>
          </c:val>
        </c:ser>
        <c:ser>
          <c:idx val="2"/>
          <c:order val="2"/>
          <c:tx>
            <c:strRef>
              <c:f>graph!$M$51</c:f>
              <c:strCache>
                <c:ptCount val="1"/>
                <c:pt idx="0">
                  <c:v>p3</c:v>
                </c:pt>
              </c:strCache>
            </c:strRef>
          </c:tx>
          <c:spPr>
            <a:ln w="25400">
              <a:solidFill>
                <a:srgbClr val="00B050"/>
              </a:solidFill>
              <a:prstDash val="solid"/>
            </a:ln>
          </c:spPr>
          <c:marker>
            <c:symbol val="square"/>
            <c:size val="4"/>
            <c:spPr>
              <a:solidFill>
                <a:srgbClr val="00B050"/>
              </a:solidFill>
              <a:ln>
                <a:solidFill>
                  <a:srgbClr val="00B05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graph!$N$51:$W$51</c:f>
              <c:numCache>
                <c:formatCode>General</c:formatCode>
                <c:ptCount val="10"/>
                <c:pt idx="0">
                  <c:v>127.00006599999999</c:v>
                </c:pt>
                <c:pt idx="1">
                  <c:v>113.99994480000002</c:v>
                </c:pt>
                <c:pt idx="9">
                  <c:v>141.00000199999999</c:v>
                </c:pt>
              </c:numCache>
            </c:numRef>
          </c:val>
        </c:ser>
        <c:ser>
          <c:idx val="3"/>
          <c:order val="3"/>
          <c:tx>
            <c:strRef>
              <c:f>graph!$M$52</c:f>
              <c:strCache>
                <c:ptCount val="1"/>
                <c:pt idx="0">
                  <c:v>p4</c:v>
                </c:pt>
              </c:strCache>
            </c:strRef>
          </c:tx>
          <c:spPr>
            <a:ln w="25400">
              <a:solidFill>
                <a:srgbClr val="7030A0"/>
              </a:solidFill>
            </a:ln>
          </c:spPr>
          <c:marker>
            <c:symbol val="square"/>
            <c:size val="4"/>
            <c:spPr>
              <a:solidFill>
                <a:srgbClr val="7030A0"/>
              </a:solidFill>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graph!$N$52:$W$52</c:f>
              <c:numCache>
                <c:formatCode>General</c:formatCode>
                <c:ptCount val="10"/>
                <c:pt idx="0">
                  <c:v>120.00002520000002</c:v>
                </c:pt>
                <c:pt idx="1">
                  <c:v>141.99994079999999</c:v>
                </c:pt>
                <c:pt idx="2">
                  <c:v>121.00003840000001</c:v>
                </c:pt>
                <c:pt idx="3">
                  <c:v>123.00001499999999</c:v>
                </c:pt>
              </c:numCache>
            </c:numRef>
          </c:val>
        </c:ser>
        <c:ser>
          <c:idx val="4"/>
          <c:order val="4"/>
          <c:tx>
            <c:strRef>
              <c:f>graph!$M$53</c:f>
              <c:strCache>
                <c:ptCount val="1"/>
                <c:pt idx="0">
                  <c:v>p5</c:v>
                </c:pt>
              </c:strCache>
            </c:strRef>
          </c:tx>
          <c:spPr>
            <a:ln w="25400">
              <a:solidFill>
                <a:schemeClr val="accent6"/>
              </a:solidFill>
              <a:prstDash val="solid"/>
            </a:ln>
          </c:spPr>
          <c:marker>
            <c:symbol val="square"/>
            <c:size val="4"/>
            <c:spPr>
              <a:solidFill>
                <a:schemeClr val="accent6"/>
              </a:solidFill>
              <a:ln>
                <a:solidFill>
                  <a:schemeClr val="accent6"/>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graph!$N$53:$W$53</c:f>
              <c:numCache>
                <c:formatCode>General</c:formatCode>
                <c:ptCount val="10"/>
                <c:pt idx="2">
                  <c:v>120.00003360000002</c:v>
                </c:pt>
                <c:pt idx="3">
                  <c:v>160.99993140000001</c:v>
                </c:pt>
                <c:pt idx="4">
                  <c:v>209.9999814</c:v>
                </c:pt>
                <c:pt idx="5">
                  <c:v>177.999897</c:v>
                </c:pt>
                <c:pt idx="6">
                  <c:v>171.99996859999999</c:v>
                </c:pt>
                <c:pt idx="7">
                  <c:v>149.00008200000002</c:v>
                </c:pt>
                <c:pt idx="8">
                  <c:v>166.00006319999972</c:v>
                </c:pt>
              </c:numCache>
            </c:numRef>
          </c:val>
        </c:ser>
        <c:ser>
          <c:idx val="5"/>
          <c:order val="5"/>
          <c:tx>
            <c:strRef>
              <c:f>graph!$M$54</c:f>
              <c:strCache>
                <c:ptCount val="1"/>
                <c:pt idx="0">
                  <c:v>p6</c:v>
                </c:pt>
              </c:strCache>
            </c:strRef>
          </c:tx>
          <c:spPr>
            <a:ln w="25400">
              <a:solidFill>
                <a:srgbClr val="66CCFF"/>
              </a:solidFill>
              <a:prstDash val="solid"/>
            </a:ln>
          </c:spPr>
          <c:marker>
            <c:symbol val="square"/>
            <c:size val="4"/>
            <c:spPr>
              <a:solidFill>
                <a:srgbClr val="66CCFF"/>
              </a:solidFill>
              <a:ln>
                <a:solidFill>
                  <a:srgbClr val="66CCFF"/>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graph!$N$54:$W$54</c:f>
              <c:numCache>
                <c:formatCode>General</c:formatCode>
                <c:ptCount val="10"/>
                <c:pt idx="1">
                  <c:v>148.0000048</c:v>
                </c:pt>
                <c:pt idx="2">
                  <c:v>171.99992159999999</c:v>
                </c:pt>
                <c:pt idx="3">
                  <c:v>177.0000594</c:v>
                </c:pt>
                <c:pt idx="4">
                  <c:v>171.00007980000001</c:v>
                </c:pt>
                <c:pt idx="5">
                  <c:v>153.9999918</c:v>
                </c:pt>
                <c:pt idx="6">
                  <c:v>144.00003359999999</c:v>
                </c:pt>
                <c:pt idx="7">
                  <c:v>128.99994800000007</c:v>
                </c:pt>
                <c:pt idx="8">
                  <c:v>152.99999060000002</c:v>
                </c:pt>
                <c:pt idx="9">
                  <c:v>142.999934</c:v>
                </c:pt>
              </c:numCache>
            </c:numRef>
          </c:val>
        </c:ser>
        <c:ser>
          <c:idx val="6"/>
          <c:order val="6"/>
          <c:tx>
            <c:strRef>
              <c:f>graph!$M$55</c:f>
              <c:strCache>
                <c:ptCount val="1"/>
                <c:pt idx="0">
                  <c:v>p7</c:v>
                </c:pt>
              </c:strCache>
            </c:strRef>
          </c:tx>
          <c:spPr>
            <a:ln w="25400">
              <a:solidFill>
                <a:srgbClr val="92D050"/>
              </a:solidFill>
            </a:ln>
          </c:spPr>
          <c:marker>
            <c:symbol val="square"/>
            <c:size val="4"/>
            <c:spPr>
              <a:solidFill>
                <a:srgbClr val="92D050"/>
              </a:solidFill>
              <a:ln>
                <a:solidFill>
                  <a:srgbClr val="92D05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graph!$N$55:$W$55</c:f>
              <c:numCache>
                <c:formatCode>General</c:formatCode>
                <c:ptCount val="10"/>
                <c:pt idx="4">
                  <c:v>140.99993860000001</c:v>
                </c:pt>
                <c:pt idx="5">
                  <c:v>154.99989959999999</c:v>
                </c:pt>
              </c:numCache>
            </c:numRef>
          </c:val>
        </c:ser>
        <c:ser>
          <c:idx val="7"/>
          <c:order val="7"/>
          <c:tx>
            <c:strRef>
              <c:f>graph!$M$56</c:f>
              <c:strCache>
                <c:ptCount val="1"/>
                <c:pt idx="0">
                  <c:v>p8</c:v>
                </c:pt>
              </c:strCache>
            </c:strRef>
          </c:tx>
          <c:spPr>
            <a:ln w="25400">
              <a:solidFill>
                <a:schemeClr val="tx1"/>
              </a:solidFill>
              <a:prstDash val="solid"/>
            </a:ln>
          </c:spPr>
          <c:marker>
            <c:symbol val="square"/>
            <c:size val="4"/>
            <c:spPr>
              <a:solidFill>
                <a:schemeClr val="tx1"/>
              </a:solidFill>
              <a:ln>
                <a:solidFill>
                  <a:schemeClr val="tx1"/>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graph!$N$56:$W$56</c:f>
              <c:numCache>
                <c:formatCode>General</c:formatCode>
                <c:ptCount val="10"/>
                <c:pt idx="6">
                  <c:v>132.00003080000027</c:v>
                </c:pt>
                <c:pt idx="7">
                  <c:v>204.00007319999995</c:v>
                </c:pt>
                <c:pt idx="8">
                  <c:v>260.00010439999994</c:v>
                </c:pt>
                <c:pt idx="9">
                  <c:v>252.99990000000003</c:v>
                </c:pt>
              </c:numCache>
            </c:numRef>
          </c:val>
        </c:ser>
        <c:ser>
          <c:idx val="8"/>
          <c:order val="8"/>
          <c:tx>
            <c:strRef>
              <c:f>graph!$M$57</c:f>
              <c:strCache>
                <c:ptCount val="1"/>
                <c:pt idx="0">
                  <c:v>p9</c:v>
                </c:pt>
              </c:strCache>
            </c:strRef>
          </c:tx>
          <c:spPr>
            <a:ln w="25400">
              <a:solidFill>
                <a:srgbClr val="FF99CC"/>
              </a:solidFill>
              <a:prstDash val="solid"/>
            </a:ln>
          </c:spPr>
          <c:marker>
            <c:symbol val="square"/>
            <c:size val="4"/>
            <c:spPr>
              <a:solidFill>
                <a:srgbClr val="FF99CC"/>
              </a:solidFill>
              <a:ln>
                <a:solidFill>
                  <a:srgbClr val="FF99CC"/>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graph!$N$57:$W$57</c:f>
              <c:numCache>
                <c:formatCode>General</c:formatCode>
                <c:ptCount val="10"/>
                <c:pt idx="0">
                  <c:v>112.999984400001</c:v>
                </c:pt>
              </c:numCache>
            </c:numRef>
          </c:val>
        </c:ser>
        <c:marker val="1"/>
        <c:axId val="145622528"/>
        <c:axId val="145637376"/>
      </c:lineChart>
      <c:catAx>
        <c:axId val="145622528"/>
        <c:scaling>
          <c:orientation val="minMax"/>
        </c:scaling>
        <c:axPos val="b"/>
        <c:title>
          <c:tx>
            <c:rich>
              <a:bodyPr/>
              <a:lstStyle/>
              <a:p>
                <a:pPr>
                  <a:defRPr sz="1200"/>
                </a:pPr>
                <a:r>
                  <a:rPr lang="ja-JP" sz="1200" dirty="0" smtClean="0"/>
                  <a:t>期　　　間</a:t>
                </a:r>
                <a:endParaRPr lang="ja-JP" sz="1200" dirty="0"/>
              </a:p>
            </c:rich>
          </c:tx>
          <c:layout>
            <c:manualLayout>
              <c:xMode val="edge"/>
              <c:yMode val="edge"/>
              <c:x val="0.41091222880883882"/>
              <c:y val="0.92085842584306798"/>
            </c:manualLayout>
          </c:layout>
        </c:title>
        <c:numFmt formatCode="General" sourceLinked="1"/>
        <c:tickLblPos val="nextTo"/>
        <c:crossAx val="145637376"/>
        <c:crosses val="autoZero"/>
        <c:auto val="1"/>
        <c:lblAlgn val="ctr"/>
        <c:lblOffset val="100"/>
        <c:tickLblSkip val="3"/>
      </c:catAx>
      <c:valAx>
        <c:axId val="145637376"/>
        <c:scaling>
          <c:orientation val="minMax"/>
        </c:scaling>
        <c:axPos val="l"/>
        <c:majorGridlines/>
        <c:title>
          <c:tx>
            <c:rich>
              <a:bodyPr rot="-5400000" vert="horz"/>
              <a:lstStyle/>
              <a:p>
                <a:pPr>
                  <a:defRPr sz="1200"/>
                </a:pPr>
                <a:r>
                  <a:rPr lang="ja-JP" altLang="en-US" sz="1200" dirty="0" smtClean="0"/>
                  <a:t>メッセージの送受信数</a:t>
                </a:r>
                <a:endParaRPr lang="ja-JP" sz="1200" dirty="0"/>
              </a:p>
            </c:rich>
          </c:tx>
          <c:layout>
            <c:manualLayout>
              <c:xMode val="edge"/>
              <c:yMode val="edge"/>
              <c:x val="0"/>
              <c:y val="0.18286220465683442"/>
            </c:manualLayout>
          </c:layout>
        </c:title>
        <c:numFmt formatCode="#,##0;[Red]\-#,##0" sourceLinked="0"/>
        <c:tickLblPos val="nextTo"/>
        <c:txPr>
          <a:bodyPr/>
          <a:lstStyle/>
          <a:p>
            <a:pPr>
              <a:defRPr sz="1400"/>
            </a:pPr>
            <a:endParaRPr lang="ja-JP"/>
          </a:p>
        </c:txPr>
        <c:crossAx val="145622528"/>
        <c:crosses val="autoZero"/>
        <c:crossBetween val="between"/>
        <c:majorUnit val="200"/>
      </c:valAx>
    </c:plotArea>
    <c:legend>
      <c:legendPos val="r"/>
      <c:layout>
        <c:manualLayout>
          <c:xMode val="edge"/>
          <c:yMode val="edge"/>
          <c:x val="0.8050148016433839"/>
          <c:y val="0.12490326557508198"/>
          <c:w val="0.19215151069196768"/>
          <c:h val="0.65116630989152058"/>
        </c:manualLayout>
      </c:layout>
      <c:txPr>
        <a:bodyPr/>
        <a:lstStyle/>
        <a:p>
          <a:pPr>
            <a:defRPr sz="1400"/>
          </a:pPr>
          <a:endParaRPr lang="ja-JP"/>
        </a:p>
      </c:txPr>
    </c:legend>
    <c:plotVisOnly val="1"/>
  </c:chart>
  <c:spPr>
    <a:ln>
      <a:noFill/>
    </a:ln>
  </c:spPr>
  <c:txPr>
    <a:bodyPr/>
    <a:lstStyle/>
    <a:p>
      <a:pPr>
        <a:defRPr sz="1200"/>
      </a:pPr>
      <a:endParaRPr lang="ja-JP"/>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ja-JP"/>
  <c:style val="1"/>
  <c:chart>
    <c:autoTitleDeleted val="1"/>
    <c:plotArea>
      <c:layout>
        <c:manualLayout>
          <c:layoutTarget val="inner"/>
          <c:xMode val="edge"/>
          <c:yMode val="edge"/>
          <c:x val="0.13520363079615091"/>
          <c:y val="5.2824074074074086E-2"/>
          <c:w val="0.80467825896762912"/>
          <c:h val="0.76546414055162859"/>
        </c:manualLayout>
      </c:layout>
      <c:scatterChart>
        <c:scatterStyle val="lineMarker"/>
        <c:ser>
          <c:idx val="0"/>
          <c:order val="0"/>
          <c:spPr>
            <a:ln w="28575">
              <a:noFill/>
            </a:ln>
          </c:spPr>
          <c:marker>
            <c:symbol val="square"/>
            <c:size val="4"/>
            <c:spPr>
              <a:solidFill>
                <a:schemeClr val="tx1"/>
              </a:solidFill>
            </c:spPr>
          </c:marker>
          <c:yVal>
            <c:numRef>
              <c:f>all!$G$2:$G$1075</c:f>
              <c:numCache>
                <c:formatCode>General</c:formatCode>
                <c:ptCount val="1074"/>
                <c:pt idx="0">
                  <c:v>764.00003520000053</c:v>
                </c:pt>
                <c:pt idx="1">
                  <c:v>193.99990219999998</c:v>
                </c:pt>
                <c:pt idx="2">
                  <c:v>171.99996859999999</c:v>
                </c:pt>
                <c:pt idx="3">
                  <c:v>144.00003359999999</c:v>
                </c:pt>
                <c:pt idx="4">
                  <c:v>132.00003080000027</c:v>
                </c:pt>
                <c:pt idx="5">
                  <c:v>126.00002940000094</c:v>
                </c:pt>
                <c:pt idx="6">
                  <c:v>114.00002660000042</c:v>
                </c:pt>
                <c:pt idx="7">
                  <c:v>112.99999059999999</c:v>
                </c:pt>
                <c:pt idx="8">
                  <c:v>110.99991860000092</c:v>
                </c:pt>
                <c:pt idx="9">
                  <c:v>106.99998920000093</c:v>
                </c:pt>
                <c:pt idx="10">
                  <c:v>99.999951800000005</c:v>
                </c:pt>
                <c:pt idx="11">
                  <c:v>86.000091600000005</c:v>
                </c:pt>
                <c:pt idx="12">
                  <c:v>79.00005419999998</c:v>
                </c:pt>
                <c:pt idx="13">
                  <c:v>76.999982200000005</c:v>
                </c:pt>
                <c:pt idx="14">
                  <c:v>75.999946199999982</c:v>
                </c:pt>
                <c:pt idx="15">
                  <c:v>58.999978000000013</c:v>
                </c:pt>
                <c:pt idx="16">
                  <c:v>57.999942000000011</c:v>
                </c:pt>
                <c:pt idx="17">
                  <c:v>57.999942000000011</c:v>
                </c:pt>
                <c:pt idx="18">
                  <c:v>48.000011200000003</c:v>
                </c:pt>
                <c:pt idx="19">
                  <c:v>46.999975200000463</c:v>
                </c:pt>
                <c:pt idx="20">
                  <c:v>44.999903200000013</c:v>
                </c:pt>
                <c:pt idx="21">
                  <c:v>44.000081799999997</c:v>
                </c:pt>
                <c:pt idx="22">
                  <c:v>43.000045800000002</c:v>
                </c:pt>
                <c:pt idx="23">
                  <c:v>43.000045800000002</c:v>
                </c:pt>
                <c:pt idx="24">
                  <c:v>43.000045800000002</c:v>
                </c:pt>
                <c:pt idx="25">
                  <c:v>43.000045800000002</c:v>
                </c:pt>
                <c:pt idx="26">
                  <c:v>42.000009800000001</c:v>
                </c:pt>
                <c:pt idx="27">
                  <c:v>42.000009800000001</c:v>
                </c:pt>
                <c:pt idx="28">
                  <c:v>40.999973800000063</c:v>
                </c:pt>
                <c:pt idx="29">
                  <c:v>39.999937800000012</c:v>
                </c:pt>
                <c:pt idx="30">
                  <c:v>33.999936400000003</c:v>
                </c:pt>
                <c:pt idx="31">
                  <c:v>33.999936400000003</c:v>
                </c:pt>
                <c:pt idx="32">
                  <c:v>33.999936400000003</c:v>
                </c:pt>
                <c:pt idx="33">
                  <c:v>33.999936400000003</c:v>
                </c:pt>
                <c:pt idx="34">
                  <c:v>32.999900400000001</c:v>
                </c:pt>
                <c:pt idx="35">
                  <c:v>32.000079000000007</c:v>
                </c:pt>
                <c:pt idx="36">
                  <c:v>31.000043000000002</c:v>
                </c:pt>
                <c:pt idx="37">
                  <c:v>30.000007</c:v>
                </c:pt>
                <c:pt idx="38">
                  <c:v>30.000007</c:v>
                </c:pt>
                <c:pt idx="39">
                  <c:v>28.999970999999999</c:v>
                </c:pt>
                <c:pt idx="40">
                  <c:v>28.999970999999999</c:v>
                </c:pt>
                <c:pt idx="41">
                  <c:v>27.999935000000001</c:v>
                </c:pt>
                <c:pt idx="42">
                  <c:v>26.999899000000003</c:v>
                </c:pt>
                <c:pt idx="43">
                  <c:v>26.999899000000003</c:v>
                </c:pt>
                <c:pt idx="44">
                  <c:v>26.999899000000003</c:v>
                </c:pt>
                <c:pt idx="45">
                  <c:v>26.000077600000001</c:v>
                </c:pt>
                <c:pt idx="46">
                  <c:v>26.000077600000001</c:v>
                </c:pt>
                <c:pt idx="47">
                  <c:v>25.000041599999989</c:v>
                </c:pt>
                <c:pt idx="48">
                  <c:v>25.000041599999989</c:v>
                </c:pt>
                <c:pt idx="49">
                  <c:v>24.000005600000001</c:v>
                </c:pt>
                <c:pt idx="50">
                  <c:v>22.9999696</c:v>
                </c:pt>
                <c:pt idx="51">
                  <c:v>22.9999696</c:v>
                </c:pt>
                <c:pt idx="52">
                  <c:v>21.999933599999789</c:v>
                </c:pt>
                <c:pt idx="53">
                  <c:v>20.999897600000001</c:v>
                </c:pt>
                <c:pt idx="54">
                  <c:v>20.999897600000001</c:v>
                </c:pt>
                <c:pt idx="55">
                  <c:v>20.000076199999999</c:v>
                </c:pt>
                <c:pt idx="56">
                  <c:v>20.000076199999999</c:v>
                </c:pt>
                <c:pt idx="57">
                  <c:v>20.000076199999999</c:v>
                </c:pt>
                <c:pt idx="58">
                  <c:v>20.000076199999999</c:v>
                </c:pt>
                <c:pt idx="59">
                  <c:v>20.000076199999999</c:v>
                </c:pt>
                <c:pt idx="60">
                  <c:v>20.000076199999999</c:v>
                </c:pt>
                <c:pt idx="61">
                  <c:v>20.000076199999999</c:v>
                </c:pt>
                <c:pt idx="62">
                  <c:v>19.000040199999987</c:v>
                </c:pt>
                <c:pt idx="63">
                  <c:v>19.000040199999987</c:v>
                </c:pt>
                <c:pt idx="64">
                  <c:v>19.000040199999987</c:v>
                </c:pt>
                <c:pt idx="65">
                  <c:v>19.000040199999987</c:v>
                </c:pt>
                <c:pt idx="66">
                  <c:v>19.000040199999987</c:v>
                </c:pt>
                <c:pt idx="67">
                  <c:v>19.000040199999987</c:v>
                </c:pt>
                <c:pt idx="68">
                  <c:v>18.000004199999999</c:v>
                </c:pt>
                <c:pt idx="69">
                  <c:v>18.000004199999999</c:v>
                </c:pt>
                <c:pt idx="70">
                  <c:v>18.000004199999999</c:v>
                </c:pt>
                <c:pt idx="71">
                  <c:v>18.000004199999999</c:v>
                </c:pt>
                <c:pt idx="72">
                  <c:v>18.000004199999999</c:v>
                </c:pt>
                <c:pt idx="73">
                  <c:v>18.000004199999999</c:v>
                </c:pt>
                <c:pt idx="74">
                  <c:v>16.999968200000001</c:v>
                </c:pt>
                <c:pt idx="75">
                  <c:v>16.999968200000001</c:v>
                </c:pt>
                <c:pt idx="76">
                  <c:v>16.999968200000001</c:v>
                </c:pt>
                <c:pt idx="77">
                  <c:v>16.999968200000001</c:v>
                </c:pt>
                <c:pt idx="78">
                  <c:v>16.999968200000001</c:v>
                </c:pt>
                <c:pt idx="79">
                  <c:v>16.999968200000001</c:v>
                </c:pt>
                <c:pt idx="80">
                  <c:v>15.999932200000076</c:v>
                </c:pt>
                <c:pt idx="81">
                  <c:v>15.999932200000076</c:v>
                </c:pt>
                <c:pt idx="82">
                  <c:v>15.999932200000076</c:v>
                </c:pt>
                <c:pt idx="83">
                  <c:v>15.999932200000076</c:v>
                </c:pt>
                <c:pt idx="84">
                  <c:v>15.999932200000076</c:v>
                </c:pt>
                <c:pt idx="85">
                  <c:v>15.999932200000076</c:v>
                </c:pt>
                <c:pt idx="86">
                  <c:v>15.999932200000076</c:v>
                </c:pt>
                <c:pt idx="87">
                  <c:v>15.999932200000076</c:v>
                </c:pt>
                <c:pt idx="88">
                  <c:v>15.999932200000076</c:v>
                </c:pt>
                <c:pt idx="89">
                  <c:v>14.999896200000126</c:v>
                </c:pt>
                <c:pt idx="90">
                  <c:v>14.999896200000126</c:v>
                </c:pt>
                <c:pt idx="91">
                  <c:v>14.999896200000126</c:v>
                </c:pt>
                <c:pt idx="92">
                  <c:v>14.999896200000126</c:v>
                </c:pt>
                <c:pt idx="93">
                  <c:v>14.0000748</c:v>
                </c:pt>
                <c:pt idx="94">
                  <c:v>14.0000748</c:v>
                </c:pt>
                <c:pt idx="95">
                  <c:v>14.0000748</c:v>
                </c:pt>
                <c:pt idx="96">
                  <c:v>14.0000748</c:v>
                </c:pt>
                <c:pt idx="97">
                  <c:v>14.0000748</c:v>
                </c:pt>
                <c:pt idx="98">
                  <c:v>14.0000748</c:v>
                </c:pt>
                <c:pt idx="99">
                  <c:v>14.0000748</c:v>
                </c:pt>
                <c:pt idx="100">
                  <c:v>13.0000388</c:v>
                </c:pt>
                <c:pt idx="101">
                  <c:v>13.0000388</c:v>
                </c:pt>
                <c:pt idx="102">
                  <c:v>13.0000388</c:v>
                </c:pt>
                <c:pt idx="103">
                  <c:v>13.0000388</c:v>
                </c:pt>
                <c:pt idx="104">
                  <c:v>13.0000388</c:v>
                </c:pt>
                <c:pt idx="105">
                  <c:v>13.0000388</c:v>
                </c:pt>
                <c:pt idx="106">
                  <c:v>13.0000388</c:v>
                </c:pt>
                <c:pt idx="107">
                  <c:v>13.0000388</c:v>
                </c:pt>
                <c:pt idx="108">
                  <c:v>12.000002800000004</c:v>
                </c:pt>
                <c:pt idx="109">
                  <c:v>12.000002800000004</c:v>
                </c:pt>
                <c:pt idx="110">
                  <c:v>12.000002800000004</c:v>
                </c:pt>
                <c:pt idx="111">
                  <c:v>12.000002800000004</c:v>
                </c:pt>
                <c:pt idx="112">
                  <c:v>10.999966800000006</c:v>
                </c:pt>
                <c:pt idx="113">
                  <c:v>10.999966800000006</c:v>
                </c:pt>
                <c:pt idx="114">
                  <c:v>10.999966800000006</c:v>
                </c:pt>
                <c:pt idx="115">
                  <c:v>10.999966800000006</c:v>
                </c:pt>
                <c:pt idx="116">
                  <c:v>10.999966800000006</c:v>
                </c:pt>
                <c:pt idx="117">
                  <c:v>10.999966800000006</c:v>
                </c:pt>
                <c:pt idx="118">
                  <c:v>10.999966800000006</c:v>
                </c:pt>
                <c:pt idx="119">
                  <c:v>10.999966800000006</c:v>
                </c:pt>
                <c:pt idx="120">
                  <c:v>10.999966800000006</c:v>
                </c:pt>
                <c:pt idx="121">
                  <c:v>9.9999308000000067</c:v>
                </c:pt>
                <c:pt idx="122">
                  <c:v>9.9999308000000067</c:v>
                </c:pt>
                <c:pt idx="123">
                  <c:v>9.9999308000000067</c:v>
                </c:pt>
                <c:pt idx="124">
                  <c:v>9.9999308000000067</c:v>
                </c:pt>
                <c:pt idx="125">
                  <c:v>9.9999308000000067</c:v>
                </c:pt>
                <c:pt idx="126">
                  <c:v>9.9999308000000067</c:v>
                </c:pt>
                <c:pt idx="127">
                  <c:v>9.9999308000000067</c:v>
                </c:pt>
                <c:pt idx="128">
                  <c:v>9.9999308000000067</c:v>
                </c:pt>
                <c:pt idx="129">
                  <c:v>9.9999308000000067</c:v>
                </c:pt>
                <c:pt idx="130">
                  <c:v>9.9999308000000067</c:v>
                </c:pt>
                <c:pt idx="131">
                  <c:v>9.9999308000000067</c:v>
                </c:pt>
                <c:pt idx="132">
                  <c:v>9.9999308000000067</c:v>
                </c:pt>
                <c:pt idx="133">
                  <c:v>9.9999308000000067</c:v>
                </c:pt>
                <c:pt idx="134">
                  <c:v>9.9999308000000067</c:v>
                </c:pt>
                <c:pt idx="135">
                  <c:v>9.9999308000000067</c:v>
                </c:pt>
                <c:pt idx="136">
                  <c:v>8.9998948000000247</c:v>
                </c:pt>
                <c:pt idx="137">
                  <c:v>8.9998948000000247</c:v>
                </c:pt>
                <c:pt idx="138">
                  <c:v>8.9998948000000247</c:v>
                </c:pt>
                <c:pt idx="139">
                  <c:v>8.9998948000000247</c:v>
                </c:pt>
                <c:pt idx="140">
                  <c:v>8.9998948000000247</c:v>
                </c:pt>
                <c:pt idx="141">
                  <c:v>8.9998948000000247</c:v>
                </c:pt>
                <c:pt idx="142">
                  <c:v>8.9998948000000247</c:v>
                </c:pt>
                <c:pt idx="143">
                  <c:v>8.9998948000000247</c:v>
                </c:pt>
                <c:pt idx="144">
                  <c:v>8.9998948000000247</c:v>
                </c:pt>
                <c:pt idx="145">
                  <c:v>8.9998948000000247</c:v>
                </c:pt>
                <c:pt idx="146">
                  <c:v>8.0000733999999998</c:v>
                </c:pt>
                <c:pt idx="147">
                  <c:v>8.0000733999999998</c:v>
                </c:pt>
                <c:pt idx="148">
                  <c:v>8.0000733999999998</c:v>
                </c:pt>
                <c:pt idx="149">
                  <c:v>8.0000733999999998</c:v>
                </c:pt>
                <c:pt idx="150">
                  <c:v>8.0000733999999998</c:v>
                </c:pt>
                <c:pt idx="151">
                  <c:v>8.0000733999999998</c:v>
                </c:pt>
                <c:pt idx="152">
                  <c:v>8.0000733999999998</c:v>
                </c:pt>
                <c:pt idx="153">
                  <c:v>8.0000733999999998</c:v>
                </c:pt>
                <c:pt idx="154">
                  <c:v>8.0000733999999998</c:v>
                </c:pt>
                <c:pt idx="155">
                  <c:v>8.0000733999999998</c:v>
                </c:pt>
                <c:pt idx="156">
                  <c:v>8.0000733999999998</c:v>
                </c:pt>
                <c:pt idx="157">
                  <c:v>8.0000733999999998</c:v>
                </c:pt>
                <c:pt idx="158">
                  <c:v>8.0000733999999998</c:v>
                </c:pt>
                <c:pt idx="159">
                  <c:v>8.0000733999999998</c:v>
                </c:pt>
                <c:pt idx="160">
                  <c:v>8.0000733999999998</c:v>
                </c:pt>
                <c:pt idx="161">
                  <c:v>8.0000733999999998</c:v>
                </c:pt>
                <c:pt idx="162">
                  <c:v>8.0000733999999998</c:v>
                </c:pt>
                <c:pt idx="163">
                  <c:v>8.0000733999999998</c:v>
                </c:pt>
                <c:pt idx="164">
                  <c:v>8.0000733999999998</c:v>
                </c:pt>
                <c:pt idx="165">
                  <c:v>8.0000733999999998</c:v>
                </c:pt>
                <c:pt idx="166">
                  <c:v>8.0000733999999998</c:v>
                </c:pt>
                <c:pt idx="167">
                  <c:v>8.0000733999999998</c:v>
                </c:pt>
                <c:pt idx="168">
                  <c:v>8.0000733999999998</c:v>
                </c:pt>
                <c:pt idx="169">
                  <c:v>7.0000374000000001</c:v>
                </c:pt>
                <c:pt idx="170">
                  <c:v>7.0000374000000001</c:v>
                </c:pt>
                <c:pt idx="171">
                  <c:v>7.0000374000000001</c:v>
                </c:pt>
                <c:pt idx="172">
                  <c:v>7.0000374000000001</c:v>
                </c:pt>
                <c:pt idx="173">
                  <c:v>7.0000374000000001</c:v>
                </c:pt>
                <c:pt idx="174">
                  <c:v>7.0000374000000001</c:v>
                </c:pt>
                <c:pt idx="175">
                  <c:v>7.0000374000000001</c:v>
                </c:pt>
                <c:pt idx="176">
                  <c:v>7.0000374000000001</c:v>
                </c:pt>
                <c:pt idx="177">
                  <c:v>7.0000374000000001</c:v>
                </c:pt>
                <c:pt idx="178">
                  <c:v>7.0000374000000001</c:v>
                </c:pt>
                <c:pt idx="179">
                  <c:v>7.0000374000000001</c:v>
                </c:pt>
                <c:pt idx="180">
                  <c:v>7.0000374000000001</c:v>
                </c:pt>
                <c:pt idx="181">
                  <c:v>7.0000374000000001</c:v>
                </c:pt>
                <c:pt idx="182">
                  <c:v>7.0000374000000001</c:v>
                </c:pt>
                <c:pt idx="183">
                  <c:v>7.0000374000000001</c:v>
                </c:pt>
                <c:pt idx="184">
                  <c:v>7.0000374000000001</c:v>
                </c:pt>
                <c:pt idx="185">
                  <c:v>7.0000374000000001</c:v>
                </c:pt>
                <c:pt idx="186">
                  <c:v>7.0000374000000001</c:v>
                </c:pt>
                <c:pt idx="187">
                  <c:v>7.0000374000000001</c:v>
                </c:pt>
                <c:pt idx="188">
                  <c:v>6.0000014000000004</c:v>
                </c:pt>
                <c:pt idx="189">
                  <c:v>6.0000014000000004</c:v>
                </c:pt>
                <c:pt idx="190">
                  <c:v>6.0000014000000004</c:v>
                </c:pt>
                <c:pt idx="191">
                  <c:v>6.0000014000000004</c:v>
                </c:pt>
                <c:pt idx="192">
                  <c:v>6.0000014000000004</c:v>
                </c:pt>
                <c:pt idx="193">
                  <c:v>6.0000014000000004</c:v>
                </c:pt>
                <c:pt idx="194">
                  <c:v>6.0000014000000004</c:v>
                </c:pt>
                <c:pt idx="195">
                  <c:v>6.0000014000000004</c:v>
                </c:pt>
                <c:pt idx="196">
                  <c:v>6.0000014000000004</c:v>
                </c:pt>
                <c:pt idx="197">
                  <c:v>6.0000014000000004</c:v>
                </c:pt>
                <c:pt idx="198">
                  <c:v>6.0000014000000004</c:v>
                </c:pt>
                <c:pt idx="199">
                  <c:v>6.0000014000000004</c:v>
                </c:pt>
                <c:pt idx="200">
                  <c:v>6.0000014000000004</c:v>
                </c:pt>
                <c:pt idx="201">
                  <c:v>6.0000014000000004</c:v>
                </c:pt>
                <c:pt idx="202">
                  <c:v>6.0000014000000004</c:v>
                </c:pt>
                <c:pt idx="203">
                  <c:v>6.0000014000000004</c:v>
                </c:pt>
                <c:pt idx="204">
                  <c:v>6.0000014000000004</c:v>
                </c:pt>
                <c:pt idx="205">
                  <c:v>6.0000014000000004</c:v>
                </c:pt>
                <c:pt idx="206">
                  <c:v>6.0000014000000004</c:v>
                </c:pt>
                <c:pt idx="207">
                  <c:v>6.0000014000000004</c:v>
                </c:pt>
                <c:pt idx="208">
                  <c:v>6.0000014000000004</c:v>
                </c:pt>
                <c:pt idx="209">
                  <c:v>6.0000014000000004</c:v>
                </c:pt>
                <c:pt idx="210">
                  <c:v>6.0000014000000004</c:v>
                </c:pt>
                <c:pt idx="211">
                  <c:v>6.0000014000000004</c:v>
                </c:pt>
                <c:pt idx="212">
                  <c:v>6.0000014000000004</c:v>
                </c:pt>
                <c:pt idx="213">
                  <c:v>4.9999654000000024</c:v>
                </c:pt>
                <c:pt idx="214">
                  <c:v>4.9999654000000024</c:v>
                </c:pt>
                <c:pt idx="215">
                  <c:v>4.9999654000000024</c:v>
                </c:pt>
                <c:pt idx="216">
                  <c:v>4.9999654000000024</c:v>
                </c:pt>
                <c:pt idx="217">
                  <c:v>4.9999654000000024</c:v>
                </c:pt>
                <c:pt idx="218">
                  <c:v>4.9999654000000024</c:v>
                </c:pt>
                <c:pt idx="219">
                  <c:v>4.9999654000000024</c:v>
                </c:pt>
                <c:pt idx="220">
                  <c:v>4.9999654000000024</c:v>
                </c:pt>
                <c:pt idx="221">
                  <c:v>4.9999654000000024</c:v>
                </c:pt>
                <c:pt idx="222">
                  <c:v>4.9999654000000024</c:v>
                </c:pt>
                <c:pt idx="223">
                  <c:v>4.9999654000000024</c:v>
                </c:pt>
                <c:pt idx="224">
                  <c:v>4.9999654000000024</c:v>
                </c:pt>
                <c:pt idx="225">
                  <c:v>4.9999654000000024</c:v>
                </c:pt>
                <c:pt idx="226">
                  <c:v>4.9999654000000024</c:v>
                </c:pt>
                <c:pt idx="227">
                  <c:v>4.9999654000000024</c:v>
                </c:pt>
                <c:pt idx="228">
                  <c:v>4.9999654000000024</c:v>
                </c:pt>
                <c:pt idx="229">
                  <c:v>4.9999654000000024</c:v>
                </c:pt>
                <c:pt idx="230">
                  <c:v>4.9999654000000024</c:v>
                </c:pt>
                <c:pt idx="231">
                  <c:v>4.9999654000000024</c:v>
                </c:pt>
                <c:pt idx="232">
                  <c:v>4.9999654000000024</c:v>
                </c:pt>
                <c:pt idx="233">
                  <c:v>4.9999654000000024</c:v>
                </c:pt>
                <c:pt idx="234">
                  <c:v>4.9999654000000024</c:v>
                </c:pt>
                <c:pt idx="235">
                  <c:v>4.9999654000000024</c:v>
                </c:pt>
                <c:pt idx="236">
                  <c:v>4.9999654000000024</c:v>
                </c:pt>
                <c:pt idx="237">
                  <c:v>4.9999654000000024</c:v>
                </c:pt>
                <c:pt idx="238">
                  <c:v>4.9999654000000024</c:v>
                </c:pt>
                <c:pt idx="239">
                  <c:v>4.9999654000000024</c:v>
                </c:pt>
                <c:pt idx="240">
                  <c:v>4.9999654000000024</c:v>
                </c:pt>
                <c:pt idx="241">
                  <c:v>4.9999654000000024</c:v>
                </c:pt>
                <c:pt idx="242">
                  <c:v>4.9999654000000024</c:v>
                </c:pt>
                <c:pt idx="243">
                  <c:v>4.9999654000000024</c:v>
                </c:pt>
                <c:pt idx="244">
                  <c:v>4.9999654000000024</c:v>
                </c:pt>
                <c:pt idx="245">
                  <c:v>4.9999654000000024</c:v>
                </c:pt>
                <c:pt idx="246">
                  <c:v>4.9999654000000024</c:v>
                </c:pt>
                <c:pt idx="247">
                  <c:v>4.9999654000000024</c:v>
                </c:pt>
                <c:pt idx="248">
                  <c:v>4.9999654000000024</c:v>
                </c:pt>
                <c:pt idx="249">
                  <c:v>4.9999654000000024</c:v>
                </c:pt>
                <c:pt idx="250">
                  <c:v>4.9999654000000024</c:v>
                </c:pt>
                <c:pt idx="251">
                  <c:v>4.9999654000000024</c:v>
                </c:pt>
                <c:pt idx="252">
                  <c:v>4.9999654000000024</c:v>
                </c:pt>
                <c:pt idx="253">
                  <c:v>4.9999654000000024</c:v>
                </c:pt>
                <c:pt idx="254">
                  <c:v>3.9999293999999987</c:v>
                </c:pt>
                <c:pt idx="255">
                  <c:v>3.9999293999999987</c:v>
                </c:pt>
                <c:pt idx="256">
                  <c:v>3.9999293999999987</c:v>
                </c:pt>
                <c:pt idx="257">
                  <c:v>3.9999293999999987</c:v>
                </c:pt>
                <c:pt idx="258">
                  <c:v>3.9999293999999987</c:v>
                </c:pt>
                <c:pt idx="259">
                  <c:v>3.9999293999999987</c:v>
                </c:pt>
                <c:pt idx="260">
                  <c:v>3.9999293999999987</c:v>
                </c:pt>
                <c:pt idx="261">
                  <c:v>3.9999293999999987</c:v>
                </c:pt>
                <c:pt idx="262">
                  <c:v>3.9999293999999987</c:v>
                </c:pt>
                <c:pt idx="263">
                  <c:v>3.9999293999999987</c:v>
                </c:pt>
                <c:pt idx="264">
                  <c:v>3.9999293999999987</c:v>
                </c:pt>
                <c:pt idx="265">
                  <c:v>3.9999293999999987</c:v>
                </c:pt>
                <c:pt idx="266">
                  <c:v>3.9999293999999987</c:v>
                </c:pt>
                <c:pt idx="267">
                  <c:v>3.9999293999999987</c:v>
                </c:pt>
                <c:pt idx="268">
                  <c:v>3.9999293999999987</c:v>
                </c:pt>
                <c:pt idx="269">
                  <c:v>3.9999293999999987</c:v>
                </c:pt>
                <c:pt idx="270">
                  <c:v>3.9999293999999987</c:v>
                </c:pt>
                <c:pt idx="271">
                  <c:v>3.9999293999999987</c:v>
                </c:pt>
                <c:pt idx="272">
                  <c:v>3.9999293999999987</c:v>
                </c:pt>
                <c:pt idx="273">
                  <c:v>3.9999293999999987</c:v>
                </c:pt>
                <c:pt idx="274">
                  <c:v>3.9999293999999987</c:v>
                </c:pt>
                <c:pt idx="275">
                  <c:v>3.9999293999999987</c:v>
                </c:pt>
                <c:pt idx="276">
                  <c:v>3.9999293999999987</c:v>
                </c:pt>
                <c:pt idx="277">
                  <c:v>3.9999293999999987</c:v>
                </c:pt>
                <c:pt idx="278">
                  <c:v>3.9999293999999987</c:v>
                </c:pt>
                <c:pt idx="279">
                  <c:v>3.9999293999999987</c:v>
                </c:pt>
                <c:pt idx="280">
                  <c:v>3.9999293999999987</c:v>
                </c:pt>
                <c:pt idx="281">
                  <c:v>3.9999293999999987</c:v>
                </c:pt>
                <c:pt idx="282">
                  <c:v>3.9999293999999987</c:v>
                </c:pt>
                <c:pt idx="283">
                  <c:v>3.9999293999999987</c:v>
                </c:pt>
                <c:pt idx="284">
                  <c:v>3.9999293999999987</c:v>
                </c:pt>
                <c:pt idx="285">
                  <c:v>3.9999293999999987</c:v>
                </c:pt>
                <c:pt idx="286">
                  <c:v>3.9999293999999987</c:v>
                </c:pt>
                <c:pt idx="287">
                  <c:v>3.9999293999999987</c:v>
                </c:pt>
                <c:pt idx="288">
                  <c:v>3.9999293999999987</c:v>
                </c:pt>
                <c:pt idx="289">
                  <c:v>3.9999293999999987</c:v>
                </c:pt>
                <c:pt idx="290">
                  <c:v>3.9999293999999987</c:v>
                </c:pt>
                <c:pt idx="291">
                  <c:v>3.9999293999999987</c:v>
                </c:pt>
                <c:pt idx="292">
                  <c:v>3.9999293999999987</c:v>
                </c:pt>
                <c:pt idx="293">
                  <c:v>3.9999293999999987</c:v>
                </c:pt>
                <c:pt idx="294">
                  <c:v>3.9999293999999987</c:v>
                </c:pt>
                <c:pt idx="295">
                  <c:v>3.9999293999999987</c:v>
                </c:pt>
                <c:pt idx="296">
                  <c:v>3.9999293999999987</c:v>
                </c:pt>
                <c:pt idx="297">
                  <c:v>3.9999293999999987</c:v>
                </c:pt>
                <c:pt idx="298">
                  <c:v>3.9999293999999987</c:v>
                </c:pt>
                <c:pt idx="299">
                  <c:v>3.9999293999999987</c:v>
                </c:pt>
                <c:pt idx="300">
                  <c:v>3.9999293999999987</c:v>
                </c:pt>
                <c:pt idx="301">
                  <c:v>3.9999293999999987</c:v>
                </c:pt>
                <c:pt idx="302">
                  <c:v>3.9999293999999987</c:v>
                </c:pt>
                <c:pt idx="303">
                  <c:v>3.9999293999999987</c:v>
                </c:pt>
                <c:pt idx="304">
                  <c:v>3.9999293999999987</c:v>
                </c:pt>
                <c:pt idx="305">
                  <c:v>3.9999293999999987</c:v>
                </c:pt>
                <c:pt idx="306">
                  <c:v>3.9999293999999987</c:v>
                </c:pt>
                <c:pt idx="307">
                  <c:v>3.9999293999999987</c:v>
                </c:pt>
                <c:pt idx="308">
                  <c:v>3.9999293999999987</c:v>
                </c:pt>
                <c:pt idx="309">
                  <c:v>3.9999293999999987</c:v>
                </c:pt>
                <c:pt idx="310">
                  <c:v>3.9999293999999987</c:v>
                </c:pt>
                <c:pt idx="311">
                  <c:v>3.9999293999999987</c:v>
                </c:pt>
                <c:pt idx="312">
                  <c:v>3.9999293999999987</c:v>
                </c:pt>
                <c:pt idx="313">
                  <c:v>3.9999293999999987</c:v>
                </c:pt>
                <c:pt idx="314">
                  <c:v>3.9999293999999987</c:v>
                </c:pt>
                <c:pt idx="315">
                  <c:v>3.9999293999999987</c:v>
                </c:pt>
                <c:pt idx="316">
                  <c:v>3.9999293999999987</c:v>
                </c:pt>
                <c:pt idx="317">
                  <c:v>2.9998933999999977</c:v>
                </c:pt>
                <c:pt idx="318">
                  <c:v>2.9998933999999977</c:v>
                </c:pt>
                <c:pt idx="319">
                  <c:v>2.9998933999999977</c:v>
                </c:pt>
                <c:pt idx="320">
                  <c:v>2.9998933999999977</c:v>
                </c:pt>
                <c:pt idx="321">
                  <c:v>2.9998933999999977</c:v>
                </c:pt>
                <c:pt idx="322">
                  <c:v>2.9998933999999977</c:v>
                </c:pt>
                <c:pt idx="323">
                  <c:v>2.9998933999999977</c:v>
                </c:pt>
                <c:pt idx="324">
                  <c:v>2.9998933999999977</c:v>
                </c:pt>
                <c:pt idx="325">
                  <c:v>2.9998933999999977</c:v>
                </c:pt>
                <c:pt idx="326">
                  <c:v>2.9998933999999977</c:v>
                </c:pt>
                <c:pt idx="327">
                  <c:v>2.9998933999999977</c:v>
                </c:pt>
                <c:pt idx="328">
                  <c:v>2.9998933999999977</c:v>
                </c:pt>
                <c:pt idx="329">
                  <c:v>2.9998933999999977</c:v>
                </c:pt>
                <c:pt idx="330">
                  <c:v>2.9998933999999977</c:v>
                </c:pt>
                <c:pt idx="331">
                  <c:v>2.9998933999999977</c:v>
                </c:pt>
                <c:pt idx="332">
                  <c:v>2.9998933999999977</c:v>
                </c:pt>
                <c:pt idx="333">
                  <c:v>2.9998933999999977</c:v>
                </c:pt>
                <c:pt idx="334">
                  <c:v>2.9998933999999977</c:v>
                </c:pt>
                <c:pt idx="335">
                  <c:v>2.9998933999999977</c:v>
                </c:pt>
                <c:pt idx="336">
                  <c:v>2.9998933999999977</c:v>
                </c:pt>
                <c:pt idx="337">
                  <c:v>2.9998933999999977</c:v>
                </c:pt>
                <c:pt idx="338">
                  <c:v>2.9998933999999977</c:v>
                </c:pt>
                <c:pt idx="339">
                  <c:v>2.9998933999999977</c:v>
                </c:pt>
                <c:pt idx="340">
                  <c:v>2.9998933999999977</c:v>
                </c:pt>
                <c:pt idx="341">
                  <c:v>2.9998933999999977</c:v>
                </c:pt>
                <c:pt idx="342">
                  <c:v>2.9998933999999977</c:v>
                </c:pt>
                <c:pt idx="343">
                  <c:v>2.9998933999999977</c:v>
                </c:pt>
                <c:pt idx="344">
                  <c:v>2.9998933999999977</c:v>
                </c:pt>
                <c:pt idx="345">
                  <c:v>2.9998933999999977</c:v>
                </c:pt>
                <c:pt idx="346">
                  <c:v>2.9998933999999977</c:v>
                </c:pt>
                <c:pt idx="347">
                  <c:v>2.9998933999999977</c:v>
                </c:pt>
                <c:pt idx="348">
                  <c:v>2.9998933999999977</c:v>
                </c:pt>
                <c:pt idx="349">
                  <c:v>2.9998933999999977</c:v>
                </c:pt>
                <c:pt idx="350">
                  <c:v>2.9998933999999977</c:v>
                </c:pt>
                <c:pt idx="351">
                  <c:v>2.9998933999999977</c:v>
                </c:pt>
                <c:pt idx="352">
                  <c:v>2.9998933999999977</c:v>
                </c:pt>
                <c:pt idx="353">
                  <c:v>2.9998933999999977</c:v>
                </c:pt>
                <c:pt idx="354">
                  <c:v>2.9998933999999977</c:v>
                </c:pt>
                <c:pt idx="355">
                  <c:v>2.9998933999999977</c:v>
                </c:pt>
                <c:pt idx="356">
                  <c:v>2.9998933999999977</c:v>
                </c:pt>
                <c:pt idx="357">
                  <c:v>2.9998933999999977</c:v>
                </c:pt>
                <c:pt idx="358">
                  <c:v>2.9998933999999977</c:v>
                </c:pt>
                <c:pt idx="359">
                  <c:v>2.9998933999999977</c:v>
                </c:pt>
                <c:pt idx="360">
                  <c:v>2.9998933999999977</c:v>
                </c:pt>
                <c:pt idx="361">
                  <c:v>2.9998933999999977</c:v>
                </c:pt>
                <c:pt idx="362">
                  <c:v>2.9998933999999977</c:v>
                </c:pt>
                <c:pt idx="363">
                  <c:v>2.9998933999999977</c:v>
                </c:pt>
                <c:pt idx="364">
                  <c:v>2.9998933999999977</c:v>
                </c:pt>
                <c:pt idx="365">
                  <c:v>2.9998933999999977</c:v>
                </c:pt>
                <c:pt idx="366">
                  <c:v>2.9998933999999977</c:v>
                </c:pt>
                <c:pt idx="367">
                  <c:v>2.9998933999999977</c:v>
                </c:pt>
                <c:pt idx="368">
                  <c:v>2.9998933999999977</c:v>
                </c:pt>
                <c:pt idx="369">
                  <c:v>2.9998933999999977</c:v>
                </c:pt>
                <c:pt idx="370">
                  <c:v>2.9998933999999977</c:v>
                </c:pt>
                <c:pt idx="371">
                  <c:v>2.9998933999999977</c:v>
                </c:pt>
                <c:pt idx="372">
                  <c:v>2.9998933999999977</c:v>
                </c:pt>
                <c:pt idx="373">
                  <c:v>2.9998933999999977</c:v>
                </c:pt>
                <c:pt idx="374">
                  <c:v>2.9998933999999977</c:v>
                </c:pt>
                <c:pt idx="375">
                  <c:v>2.9998933999999977</c:v>
                </c:pt>
                <c:pt idx="376">
                  <c:v>2.9998933999999977</c:v>
                </c:pt>
                <c:pt idx="377">
                  <c:v>2.9998933999999977</c:v>
                </c:pt>
                <c:pt idx="378">
                  <c:v>2.9998933999999977</c:v>
                </c:pt>
                <c:pt idx="379">
                  <c:v>2.9998933999999977</c:v>
                </c:pt>
                <c:pt idx="380">
                  <c:v>2.9998933999999977</c:v>
                </c:pt>
                <c:pt idx="381">
                  <c:v>2.9998933999999977</c:v>
                </c:pt>
                <c:pt idx="382">
                  <c:v>2.9998933999999977</c:v>
                </c:pt>
                <c:pt idx="383">
                  <c:v>2.9998933999999977</c:v>
                </c:pt>
                <c:pt idx="384">
                  <c:v>2.9998933999999977</c:v>
                </c:pt>
                <c:pt idx="385">
                  <c:v>2.9998933999999977</c:v>
                </c:pt>
                <c:pt idx="386">
                  <c:v>2.9998933999999977</c:v>
                </c:pt>
                <c:pt idx="387">
                  <c:v>2.9998933999999977</c:v>
                </c:pt>
                <c:pt idx="388">
                  <c:v>2.9998933999999977</c:v>
                </c:pt>
                <c:pt idx="389">
                  <c:v>2.9998933999999977</c:v>
                </c:pt>
                <c:pt idx="390">
                  <c:v>2.9998933999999977</c:v>
                </c:pt>
                <c:pt idx="391">
                  <c:v>2.9998933999999977</c:v>
                </c:pt>
                <c:pt idx="392">
                  <c:v>2.9998933999999977</c:v>
                </c:pt>
                <c:pt idx="393">
                  <c:v>2.9998933999999977</c:v>
                </c:pt>
                <c:pt idx="394">
                  <c:v>2.9998933999999977</c:v>
                </c:pt>
                <c:pt idx="395">
                  <c:v>2.9998933999999977</c:v>
                </c:pt>
                <c:pt idx="396">
                  <c:v>2.9998933999999977</c:v>
                </c:pt>
                <c:pt idx="397">
                  <c:v>2.9998933999999977</c:v>
                </c:pt>
                <c:pt idx="398">
                  <c:v>2.9998933999999977</c:v>
                </c:pt>
                <c:pt idx="399">
                  <c:v>2.9998933999999977</c:v>
                </c:pt>
                <c:pt idx="400">
                  <c:v>2.9998933999999977</c:v>
                </c:pt>
                <c:pt idx="401">
                  <c:v>2.9998933999999977</c:v>
                </c:pt>
                <c:pt idx="402">
                  <c:v>2.0000719999999998</c:v>
                </c:pt>
                <c:pt idx="403">
                  <c:v>2.0000719999999998</c:v>
                </c:pt>
                <c:pt idx="404">
                  <c:v>2.0000719999999998</c:v>
                </c:pt>
                <c:pt idx="405">
                  <c:v>2.0000719999999998</c:v>
                </c:pt>
                <c:pt idx="406">
                  <c:v>2.0000719999999998</c:v>
                </c:pt>
                <c:pt idx="407">
                  <c:v>2.0000719999999998</c:v>
                </c:pt>
                <c:pt idx="408">
                  <c:v>2.0000719999999998</c:v>
                </c:pt>
                <c:pt idx="409">
                  <c:v>2.0000719999999998</c:v>
                </c:pt>
                <c:pt idx="410">
                  <c:v>2.0000719999999998</c:v>
                </c:pt>
                <c:pt idx="411">
                  <c:v>2.0000719999999998</c:v>
                </c:pt>
                <c:pt idx="412">
                  <c:v>2.0000719999999998</c:v>
                </c:pt>
                <c:pt idx="413">
                  <c:v>2.0000719999999998</c:v>
                </c:pt>
                <c:pt idx="414">
                  <c:v>2.0000719999999998</c:v>
                </c:pt>
                <c:pt idx="415">
                  <c:v>2.0000719999999998</c:v>
                </c:pt>
                <c:pt idx="416">
                  <c:v>2.0000719999999998</c:v>
                </c:pt>
                <c:pt idx="417">
                  <c:v>2.0000719999999998</c:v>
                </c:pt>
                <c:pt idx="418">
                  <c:v>2.0000719999999998</c:v>
                </c:pt>
                <c:pt idx="419">
                  <c:v>2.0000719999999998</c:v>
                </c:pt>
                <c:pt idx="420">
                  <c:v>2.0000719999999998</c:v>
                </c:pt>
                <c:pt idx="421">
                  <c:v>2.0000719999999998</c:v>
                </c:pt>
                <c:pt idx="422">
                  <c:v>2.0000719999999998</c:v>
                </c:pt>
                <c:pt idx="423">
                  <c:v>2.0000719999999998</c:v>
                </c:pt>
                <c:pt idx="424">
                  <c:v>2.0000719999999998</c:v>
                </c:pt>
                <c:pt idx="425">
                  <c:v>2.0000719999999998</c:v>
                </c:pt>
                <c:pt idx="426">
                  <c:v>2.0000719999999998</c:v>
                </c:pt>
                <c:pt idx="427">
                  <c:v>2.0000719999999998</c:v>
                </c:pt>
                <c:pt idx="428">
                  <c:v>2.0000719999999998</c:v>
                </c:pt>
                <c:pt idx="429">
                  <c:v>2.0000719999999998</c:v>
                </c:pt>
                <c:pt idx="430">
                  <c:v>2.0000719999999998</c:v>
                </c:pt>
                <c:pt idx="431">
                  <c:v>2.0000719999999998</c:v>
                </c:pt>
                <c:pt idx="432">
                  <c:v>2.0000719999999998</c:v>
                </c:pt>
                <c:pt idx="433">
                  <c:v>2.0000719999999998</c:v>
                </c:pt>
                <c:pt idx="434">
                  <c:v>2.0000719999999998</c:v>
                </c:pt>
                <c:pt idx="435">
                  <c:v>2.0000719999999998</c:v>
                </c:pt>
                <c:pt idx="436">
                  <c:v>2.0000719999999998</c:v>
                </c:pt>
                <c:pt idx="437">
                  <c:v>2.0000719999999998</c:v>
                </c:pt>
                <c:pt idx="438">
                  <c:v>2.0000719999999998</c:v>
                </c:pt>
                <c:pt idx="439">
                  <c:v>2.0000719999999998</c:v>
                </c:pt>
                <c:pt idx="440">
                  <c:v>2.0000719999999998</c:v>
                </c:pt>
                <c:pt idx="441">
                  <c:v>2.0000719999999998</c:v>
                </c:pt>
                <c:pt idx="442">
                  <c:v>2.0000719999999998</c:v>
                </c:pt>
                <c:pt idx="443">
                  <c:v>2.0000719999999998</c:v>
                </c:pt>
                <c:pt idx="444">
                  <c:v>2.0000719999999998</c:v>
                </c:pt>
                <c:pt idx="445">
                  <c:v>2.0000719999999998</c:v>
                </c:pt>
                <c:pt idx="446">
                  <c:v>2.0000719999999998</c:v>
                </c:pt>
                <c:pt idx="447">
                  <c:v>2.0000719999999998</c:v>
                </c:pt>
                <c:pt idx="448">
                  <c:v>2.0000719999999998</c:v>
                </c:pt>
                <c:pt idx="449">
                  <c:v>2.0000719999999998</c:v>
                </c:pt>
                <c:pt idx="450">
                  <c:v>2.0000719999999998</c:v>
                </c:pt>
                <c:pt idx="451">
                  <c:v>2.0000719999999998</c:v>
                </c:pt>
                <c:pt idx="452">
                  <c:v>2.0000719999999998</c:v>
                </c:pt>
                <c:pt idx="453">
                  <c:v>2.0000719999999998</c:v>
                </c:pt>
                <c:pt idx="454">
                  <c:v>2.0000719999999998</c:v>
                </c:pt>
                <c:pt idx="455">
                  <c:v>2.0000719999999998</c:v>
                </c:pt>
                <c:pt idx="456">
                  <c:v>2.0000719999999998</c:v>
                </c:pt>
                <c:pt idx="457">
                  <c:v>2.0000719999999998</c:v>
                </c:pt>
                <c:pt idx="458">
                  <c:v>2.0000719999999998</c:v>
                </c:pt>
                <c:pt idx="459">
                  <c:v>2.0000719999999998</c:v>
                </c:pt>
                <c:pt idx="460">
                  <c:v>2.0000719999999998</c:v>
                </c:pt>
                <c:pt idx="461">
                  <c:v>2.0000719999999998</c:v>
                </c:pt>
                <c:pt idx="462">
                  <c:v>2.0000719999999998</c:v>
                </c:pt>
                <c:pt idx="463">
                  <c:v>2.0000719999999998</c:v>
                </c:pt>
                <c:pt idx="464">
                  <c:v>2.0000719999999998</c:v>
                </c:pt>
                <c:pt idx="465">
                  <c:v>2.0000719999999998</c:v>
                </c:pt>
                <c:pt idx="466">
                  <c:v>2.0000719999999998</c:v>
                </c:pt>
                <c:pt idx="467">
                  <c:v>2.0000719999999998</c:v>
                </c:pt>
                <c:pt idx="468">
                  <c:v>2.0000719999999998</c:v>
                </c:pt>
                <c:pt idx="469">
                  <c:v>2.0000719999999998</c:v>
                </c:pt>
                <c:pt idx="470">
                  <c:v>2.0000719999999998</c:v>
                </c:pt>
                <c:pt idx="471">
                  <c:v>2.0000719999999998</c:v>
                </c:pt>
                <c:pt idx="472">
                  <c:v>2.0000719999999998</c:v>
                </c:pt>
                <c:pt idx="473">
                  <c:v>2.0000719999999998</c:v>
                </c:pt>
                <c:pt idx="474">
                  <c:v>2.0000719999999998</c:v>
                </c:pt>
                <c:pt idx="475">
                  <c:v>2.0000719999999998</c:v>
                </c:pt>
                <c:pt idx="476">
                  <c:v>2.0000719999999998</c:v>
                </c:pt>
                <c:pt idx="477">
                  <c:v>2.0000719999999998</c:v>
                </c:pt>
                <c:pt idx="478">
                  <c:v>2.0000719999999998</c:v>
                </c:pt>
                <c:pt idx="479">
                  <c:v>2.0000719999999998</c:v>
                </c:pt>
                <c:pt idx="480">
                  <c:v>2.0000719999999998</c:v>
                </c:pt>
                <c:pt idx="481">
                  <c:v>2.0000719999999998</c:v>
                </c:pt>
                <c:pt idx="482">
                  <c:v>2.0000719999999998</c:v>
                </c:pt>
                <c:pt idx="483">
                  <c:v>2.0000719999999998</c:v>
                </c:pt>
                <c:pt idx="484">
                  <c:v>2.0000719999999998</c:v>
                </c:pt>
                <c:pt idx="485">
                  <c:v>2.0000719999999998</c:v>
                </c:pt>
                <c:pt idx="486">
                  <c:v>2.0000719999999998</c:v>
                </c:pt>
                <c:pt idx="487">
                  <c:v>2.0000719999999998</c:v>
                </c:pt>
                <c:pt idx="488">
                  <c:v>2.0000719999999998</c:v>
                </c:pt>
                <c:pt idx="489">
                  <c:v>2.0000719999999998</c:v>
                </c:pt>
                <c:pt idx="490">
                  <c:v>2.0000719999999998</c:v>
                </c:pt>
                <c:pt idx="491">
                  <c:v>2.0000719999999998</c:v>
                </c:pt>
                <c:pt idx="492">
                  <c:v>2.0000719999999998</c:v>
                </c:pt>
                <c:pt idx="493">
                  <c:v>2.0000719999999998</c:v>
                </c:pt>
                <c:pt idx="494">
                  <c:v>2.0000719999999998</c:v>
                </c:pt>
                <c:pt idx="495">
                  <c:v>2.0000719999999998</c:v>
                </c:pt>
                <c:pt idx="496">
                  <c:v>2.0000719999999998</c:v>
                </c:pt>
                <c:pt idx="497">
                  <c:v>2.0000719999999998</c:v>
                </c:pt>
                <c:pt idx="498">
                  <c:v>2.0000719999999998</c:v>
                </c:pt>
                <c:pt idx="499">
                  <c:v>2.0000719999999998</c:v>
                </c:pt>
                <c:pt idx="500">
                  <c:v>2.0000719999999998</c:v>
                </c:pt>
                <c:pt idx="501">
                  <c:v>2.0000719999999998</c:v>
                </c:pt>
                <c:pt idx="502">
                  <c:v>2.0000719999999998</c:v>
                </c:pt>
                <c:pt idx="503">
                  <c:v>2.0000719999999998</c:v>
                </c:pt>
                <c:pt idx="504">
                  <c:v>2.0000719999999998</c:v>
                </c:pt>
                <c:pt idx="505">
                  <c:v>2.0000719999999998</c:v>
                </c:pt>
                <c:pt idx="506">
                  <c:v>2.0000719999999998</c:v>
                </c:pt>
                <c:pt idx="507">
                  <c:v>2.0000719999999998</c:v>
                </c:pt>
                <c:pt idx="508">
                  <c:v>2.0000719999999998</c:v>
                </c:pt>
                <c:pt idx="509">
                  <c:v>2.0000719999999998</c:v>
                </c:pt>
                <c:pt idx="510">
                  <c:v>2.0000719999999998</c:v>
                </c:pt>
                <c:pt idx="511">
                  <c:v>2.0000719999999998</c:v>
                </c:pt>
                <c:pt idx="512">
                  <c:v>2.0000719999999998</c:v>
                </c:pt>
                <c:pt idx="513">
                  <c:v>2.0000719999999998</c:v>
                </c:pt>
                <c:pt idx="514">
                  <c:v>2.0000719999999998</c:v>
                </c:pt>
                <c:pt idx="515">
                  <c:v>2.0000719999999998</c:v>
                </c:pt>
                <c:pt idx="516">
                  <c:v>2.0000719999999998</c:v>
                </c:pt>
                <c:pt idx="517">
                  <c:v>2.0000719999999998</c:v>
                </c:pt>
                <c:pt idx="518">
                  <c:v>2.0000719999999998</c:v>
                </c:pt>
                <c:pt idx="519">
                  <c:v>2.0000719999999998</c:v>
                </c:pt>
                <c:pt idx="520">
                  <c:v>2.0000719999999998</c:v>
                </c:pt>
                <c:pt idx="521">
                  <c:v>2.0000719999999998</c:v>
                </c:pt>
                <c:pt idx="522">
                  <c:v>2.0000719999999998</c:v>
                </c:pt>
                <c:pt idx="523">
                  <c:v>2.0000719999999998</c:v>
                </c:pt>
                <c:pt idx="524">
                  <c:v>2.0000719999999998</c:v>
                </c:pt>
                <c:pt idx="525">
                  <c:v>2.0000719999999998</c:v>
                </c:pt>
                <c:pt idx="526">
                  <c:v>2.0000719999999998</c:v>
                </c:pt>
                <c:pt idx="527">
                  <c:v>2.0000719999999998</c:v>
                </c:pt>
                <c:pt idx="528">
                  <c:v>2.0000719999999998</c:v>
                </c:pt>
                <c:pt idx="529">
                  <c:v>2.0000719999999998</c:v>
                </c:pt>
                <c:pt idx="530">
                  <c:v>2.0000719999999998</c:v>
                </c:pt>
                <c:pt idx="531">
                  <c:v>2.0000719999999998</c:v>
                </c:pt>
                <c:pt idx="532">
                  <c:v>2.0000719999999998</c:v>
                </c:pt>
                <c:pt idx="533">
                  <c:v>2.0000719999999998</c:v>
                </c:pt>
                <c:pt idx="534">
                  <c:v>2.0000719999999998</c:v>
                </c:pt>
                <c:pt idx="535">
                  <c:v>2.0000719999999998</c:v>
                </c:pt>
                <c:pt idx="536">
                  <c:v>2.0000719999999998</c:v>
                </c:pt>
                <c:pt idx="537">
                  <c:v>2.0000719999999998</c:v>
                </c:pt>
                <c:pt idx="538">
                  <c:v>2.0000719999999998</c:v>
                </c:pt>
                <c:pt idx="539">
                  <c:v>2.0000719999999998</c:v>
                </c:pt>
                <c:pt idx="540">
                  <c:v>2.0000719999999998</c:v>
                </c:pt>
                <c:pt idx="541">
                  <c:v>2.0000719999999998</c:v>
                </c:pt>
                <c:pt idx="542">
                  <c:v>2.0000719999999998</c:v>
                </c:pt>
                <c:pt idx="543">
                  <c:v>2.0000719999999998</c:v>
                </c:pt>
                <c:pt idx="544">
                  <c:v>2.0000719999999998</c:v>
                </c:pt>
                <c:pt idx="545">
                  <c:v>2.0000719999999998</c:v>
                </c:pt>
                <c:pt idx="546">
                  <c:v>2.0000719999999998</c:v>
                </c:pt>
                <c:pt idx="547">
                  <c:v>2.0000719999999998</c:v>
                </c:pt>
                <c:pt idx="548">
                  <c:v>2.0000719999999998</c:v>
                </c:pt>
                <c:pt idx="549">
                  <c:v>2.0000719999999998</c:v>
                </c:pt>
                <c:pt idx="550">
                  <c:v>1.0000359999999999</c:v>
                </c:pt>
                <c:pt idx="551">
                  <c:v>1.0000359999999999</c:v>
                </c:pt>
                <c:pt idx="552">
                  <c:v>1.0000359999999999</c:v>
                </c:pt>
                <c:pt idx="553">
                  <c:v>1.0000359999999999</c:v>
                </c:pt>
                <c:pt idx="554">
                  <c:v>1.0000359999999999</c:v>
                </c:pt>
                <c:pt idx="555">
                  <c:v>1.0000359999999999</c:v>
                </c:pt>
                <c:pt idx="556">
                  <c:v>1.0000359999999999</c:v>
                </c:pt>
                <c:pt idx="557">
                  <c:v>1.0000359999999999</c:v>
                </c:pt>
                <c:pt idx="558">
                  <c:v>1.0000359999999999</c:v>
                </c:pt>
                <c:pt idx="559">
                  <c:v>1.0000359999999999</c:v>
                </c:pt>
                <c:pt idx="560">
                  <c:v>1.0000359999999999</c:v>
                </c:pt>
                <c:pt idx="561">
                  <c:v>1.0000359999999999</c:v>
                </c:pt>
                <c:pt idx="562">
                  <c:v>1.0000359999999999</c:v>
                </c:pt>
                <c:pt idx="563">
                  <c:v>1.0000359999999999</c:v>
                </c:pt>
                <c:pt idx="564">
                  <c:v>1.0000359999999999</c:v>
                </c:pt>
                <c:pt idx="565">
                  <c:v>1.0000359999999999</c:v>
                </c:pt>
                <c:pt idx="566">
                  <c:v>1.0000359999999999</c:v>
                </c:pt>
                <c:pt idx="567">
                  <c:v>1.0000359999999999</c:v>
                </c:pt>
                <c:pt idx="568">
                  <c:v>1.0000359999999999</c:v>
                </c:pt>
                <c:pt idx="569">
                  <c:v>1.0000359999999999</c:v>
                </c:pt>
                <c:pt idx="570">
                  <c:v>1.0000359999999999</c:v>
                </c:pt>
                <c:pt idx="571">
                  <c:v>1.0000359999999999</c:v>
                </c:pt>
                <c:pt idx="572">
                  <c:v>1.0000359999999999</c:v>
                </c:pt>
                <c:pt idx="573">
                  <c:v>1.0000359999999999</c:v>
                </c:pt>
                <c:pt idx="574">
                  <c:v>1.0000359999999999</c:v>
                </c:pt>
                <c:pt idx="575">
                  <c:v>1.0000359999999999</c:v>
                </c:pt>
                <c:pt idx="576">
                  <c:v>1.0000359999999999</c:v>
                </c:pt>
                <c:pt idx="577">
                  <c:v>1.0000359999999999</c:v>
                </c:pt>
                <c:pt idx="578">
                  <c:v>1.0000359999999999</c:v>
                </c:pt>
                <c:pt idx="579">
                  <c:v>1.0000359999999999</c:v>
                </c:pt>
                <c:pt idx="580">
                  <c:v>1.0000359999999999</c:v>
                </c:pt>
                <c:pt idx="581">
                  <c:v>1.0000359999999999</c:v>
                </c:pt>
                <c:pt idx="582">
                  <c:v>1.0000359999999999</c:v>
                </c:pt>
                <c:pt idx="583">
                  <c:v>1.0000359999999999</c:v>
                </c:pt>
                <c:pt idx="584">
                  <c:v>1.0000359999999999</c:v>
                </c:pt>
                <c:pt idx="585">
                  <c:v>1.0000359999999999</c:v>
                </c:pt>
                <c:pt idx="586">
                  <c:v>1.0000359999999999</c:v>
                </c:pt>
                <c:pt idx="587">
                  <c:v>1.0000359999999999</c:v>
                </c:pt>
                <c:pt idx="588">
                  <c:v>1.0000359999999999</c:v>
                </c:pt>
                <c:pt idx="589">
                  <c:v>1.0000359999999999</c:v>
                </c:pt>
                <c:pt idx="590">
                  <c:v>1.0000359999999999</c:v>
                </c:pt>
                <c:pt idx="591">
                  <c:v>1.0000359999999999</c:v>
                </c:pt>
                <c:pt idx="592">
                  <c:v>1.0000359999999999</c:v>
                </c:pt>
                <c:pt idx="593">
                  <c:v>1.0000359999999999</c:v>
                </c:pt>
                <c:pt idx="594">
                  <c:v>1.0000359999999999</c:v>
                </c:pt>
                <c:pt idx="595">
                  <c:v>1.0000359999999999</c:v>
                </c:pt>
                <c:pt idx="596">
                  <c:v>1.0000359999999999</c:v>
                </c:pt>
                <c:pt idx="597">
                  <c:v>1.0000359999999999</c:v>
                </c:pt>
                <c:pt idx="598">
                  <c:v>1.0000359999999999</c:v>
                </c:pt>
                <c:pt idx="599">
                  <c:v>1.0000359999999999</c:v>
                </c:pt>
                <c:pt idx="600">
                  <c:v>1.0000359999999999</c:v>
                </c:pt>
                <c:pt idx="601">
                  <c:v>1.0000359999999999</c:v>
                </c:pt>
                <c:pt idx="602">
                  <c:v>1.0000359999999999</c:v>
                </c:pt>
                <c:pt idx="603">
                  <c:v>1.0000359999999999</c:v>
                </c:pt>
                <c:pt idx="604">
                  <c:v>1.0000359999999999</c:v>
                </c:pt>
                <c:pt idx="605">
                  <c:v>1.0000359999999999</c:v>
                </c:pt>
                <c:pt idx="606">
                  <c:v>1.0000359999999999</c:v>
                </c:pt>
                <c:pt idx="607">
                  <c:v>1.0000359999999999</c:v>
                </c:pt>
                <c:pt idx="608">
                  <c:v>1.0000359999999999</c:v>
                </c:pt>
                <c:pt idx="609">
                  <c:v>1.0000359999999999</c:v>
                </c:pt>
                <c:pt idx="610">
                  <c:v>1.0000359999999999</c:v>
                </c:pt>
                <c:pt idx="611">
                  <c:v>1.0000359999999999</c:v>
                </c:pt>
                <c:pt idx="612">
                  <c:v>1.0000359999999999</c:v>
                </c:pt>
                <c:pt idx="613">
                  <c:v>1.0000359999999999</c:v>
                </c:pt>
                <c:pt idx="614">
                  <c:v>1.0000359999999999</c:v>
                </c:pt>
                <c:pt idx="615">
                  <c:v>1.0000359999999999</c:v>
                </c:pt>
                <c:pt idx="616">
                  <c:v>1.0000359999999999</c:v>
                </c:pt>
                <c:pt idx="617">
                  <c:v>1.0000359999999999</c:v>
                </c:pt>
                <c:pt idx="618">
                  <c:v>1.0000359999999999</c:v>
                </c:pt>
                <c:pt idx="619">
                  <c:v>1.0000359999999999</c:v>
                </c:pt>
                <c:pt idx="620">
                  <c:v>1.0000359999999999</c:v>
                </c:pt>
                <c:pt idx="621">
                  <c:v>1.0000359999999999</c:v>
                </c:pt>
                <c:pt idx="622">
                  <c:v>1.0000359999999999</c:v>
                </c:pt>
                <c:pt idx="623">
                  <c:v>1.0000359999999999</c:v>
                </c:pt>
                <c:pt idx="624">
                  <c:v>1.0000359999999999</c:v>
                </c:pt>
                <c:pt idx="625">
                  <c:v>1.0000359999999999</c:v>
                </c:pt>
                <c:pt idx="626">
                  <c:v>1.0000359999999999</c:v>
                </c:pt>
                <c:pt idx="627">
                  <c:v>1.0000359999999999</c:v>
                </c:pt>
                <c:pt idx="628">
                  <c:v>1.0000359999999999</c:v>
                </c:pt>
                <c:pt idx="629">
                  <c:v>1.0000359999999999</c:v>
                </c:pt>
                <c:pt idx="630">
                  <c:v>1.0000359999999999</c:v>
                </c:pt>
                <c:pt idx="631">
                  <c:v>1.0000359999999999</c:v>
                </c:pt>
                <c:pt idx="632">
                  <c:v>1.0000359999999999</c:v>
                </c:pt>
                <c:pt idx="633">
                  <c:v>1.0000359999999999</c:v>
                </c:pt>
                <c:pt idx="634">
                  <c:v>1.0000359999999999</c:v>
                </c:pt>
                <c:pt idx="635">
                  <c:v>1.0000359999999999</c:v>
                </c:pt>
                <c:pt idx="636">
                  <c:v>1.0000359999999999</c:v>
                </c:pt>
                <c:pt idx="637">
                  <c:v>1.0000359999999999</c:v>
                </c:pt>
                <c:pt idx="638">
                  <c:v>1.0000359999999999</c:v>
                </c:pt>
                <c:pt idx="639">
                  <c:v>1.0000359999999999</c:v>
                </c:pt>
                <c:pt idx="640">
                  <c:v>1.0000359999999999</c:v>
                </c:pt>
                <c:pt idx="641">
                  <c:v>1.0000359999999999</c:v>
                </c:pt>
                <c:pt idx="642">
                  <c:v>1.0000359999999999</c:v>
                </c:pt>
                <c:pt idx="643">
                  <c:v>1.0000359999999999</c:v>
                </c:pt>
                <c:pt idx="644">
                  <c:v>1.0000359999999999</c:v>
                </c:pt>
                <c:pt idx="645">
                  <c:v>1.0000359999999999</c:v>
                </c:pt>
                <c:pt idx="646">
                  <c:v>1.0000359999999999</c:v>
                </c:pt>
                <c:pt idx="647">
                  <c:v>1.0000359999999999</c:v>
                </c:pt>
                <c:pt idx="648">
                  <c:v>1.0000359999999999</c:v>
                </c:pt>
                <c:pt idx="649">
                  <c:v>1.0000359999999999</c:v>
                </c:pt>
                <c:pt idx="650">
                  <c:v>1.0000359999999999</c:v>
                </c:pt>
                <c:pt idx="651">
                  <c:v>1.0000359999999999</c:v>
                </c:pt>
                <c:pt idx="652">
                  <c:v>1.0000359999999999</c:v>
                </c:pt>
                <c:pt idx="653">
                  <c:v>1.0000359999999999</c:v>
                </c:pt>
                <c:pt idx="654">
                  <c:v>1.0000359999999999</c:v>
                </c:pt>
                <c:pt idx="655">
                  <c:v>1.0000359999999999</c:v>
                </c:pt>
                <c:pt idx="656">
                  <c:v>1.0000359999999999</c:v>
                </c:pt>
                <c:pt idx="657">
                  <c:v>1.0000359999999999</c:v>
                </c:pt>
                <c:pt idx="658">
                  <c:v>1.0000359999999999</c:v>
                </c:pt>
                <c:pt idx="659">
                  <c:v>1.0000359999999999</c:v>
                </c:pt>
                <c:pt idx="660">
                  <c:v>1.0000359999999999</c:v>
                </c:pt>
                <c:pt idx="661">
                  <c:v>1.0000359999999999</c:v>
                </c:pt>
                <c:pt idx="662">
                  <c:v>1.0000359999999999</c:v>
                </c:pt>
                <c:pt idx="663">
                  <c:v>1.0000359999999999</c:v>
                </c:pt>
                <c:pt idx="664">
                  <c:v>1.0000359999999999</c:v>
                </c:pt>
                <c:pt idx="665">
                  <c:v>1.0000359999999999</c:v>
                </c:pt>
                <c:pt idx="666">
                  <c:v>1.0000359999999999</c:v>
                </c:pt>
                <c:pt idx="667">
                  <c:v>1.0000359999999999</c:v>
                </c:pt>
                <c:pt idx="668">
                  <c:v>1.0000359999999999</c:v>
                </c:pt>
                <c:pt idx="669">
                  <c:v>1.0000359999999999</c:v>
                </c:pt>
                <c:pt idx="670">
                  <c:v>1.0000359999999999</c:v>
                </c:pt>
                <c:pt idx="671">
                  <c:v>1.0000359999999999</c:v>
                </c:pt>
                <c:pt idx="672">
                  <c:v>1.0000359999999999</c:v>
                </c:pt>
                <c:pt idx="673">
                  <c:v>1.0000359999999999</c:v>
                </c:pt>
                <c:pt idx="674">
                  <c:v>1.0000359999999999</c:v>
                </c:pt>
                <c:pt idx="675">
                  <c:v>1.0000359999999999</c:v>
                </c:pt>
                <c:pt idx="676">
                  <c:v>1.0000359999999999</c:v>
                </c:pt>
                <c:pt idx="677">
                  <c:v>1.0000359999999999</c:v>
                </c:pt>
                <c:pt idx="678">
                  <c:v>1.0000359999999999</c:v>
                </c:pt>
                <c:pt idx="679">
                  <c:v>1.0000359999999999</c:v>
                </c:pt>
                <c:pt idx="680">
                  <c:v>1.0000359999999999</c:v>
                </c:pt>
                <c:pt idx="681">
                  <c:v>1.0000359999999999</c:v>
                </c:pt>
                <c:pt idx="682">
                  <c:v>1.0000359999999999</c:v>
                </c:pt>
                <c:pt idx="683">
                  <c:v>1.0000359999999999</c:v>
                </c:pt>
                <c:pt idx="684">
                  <c:v>1.0000359999999999</c:v>
                </c:pt>
                <c:pt idx="685">
                  <c:v>1.0000359999999999</c:v>
                </c:pt>
                <c:pt idx="686">
                  <c:v>1.0000359999999999</c:v>
                </c:pt>
                <c:pt idx="687">
                  <c:v>1.0000359999999999</c:v>
                </c:pt>
                <c:pt idx="688">
                  <c:v>1.0000359999999999</c:v>
                </c:pt>
                <c:pt idx="689">
                  <c:v>1.0000359999999999</c:v>
                </c:pt>
                <c:pt idx="690">
                  <c:v>1.0000359999999999</c:v>
                </c:pt>
                <c:pt idx="691">
                  <c:v>1.0000359999999999</c:v>
                </c:pt>
                <c:pt idx="692">
                  <c:v>1.0000359999999999</c:v>
                </c:pt>
                <c:pt idx="693">
                  <c:v>1.0000359999999999</c:v>
                </c:pt>
                <c:pt idx="694">
                  <c:v>1.0000359999999999</c:v>
                </c:pt>
                <c:pt idx="695">
                  <c:v>1.0000359999999999</c:v>
                </c:pt>
                <c:pt idx="696">
                  <c:v>1.0000359999999999</c:v>
                </c:pt>
                <c:pt idx="697">
                  <c:v>1.0000359999999999</c:v>
                </c:pt>
                <c:pt idx="698">
                  <c:v>1.0000359999999999</c:v>
                </c:pt>
                <c:pt idx="699">
                  <c:v>1.0000359999999999</c:v>
                </c:pt>
                <c:pt idx="700">
                  <c:v>1.0000359999999999</c:v>
                </c:pt>
                <c:pt idx="701">
                  <c:v>1.0000359999999999</c:v>
                </c:pt>
                <c:pt idx="702">
                  <c:v>1.0000359999999999</c:v>
                </c:pt>
                <c:pt idx="703">
                  <c:v>1.0000359999999999</c:v>
                </c:pt>
                <c:pt idx="704">
                  <c:v>1.0000359999999999</c:v>
                </c:pt>
                <c:pt idx="705">
                  <c:v>1.0000359999999999</c:v>
                </c:pt>
                <c:pt idx="706">
                  <c:v>1.0000359999999999</c:v>
                </c:pt>
                <c:pt idx="707">
                  <c:v>1.0000359999999999</c:v>
                </c:pt>
                <c:pt idx="708">
                  <c:v>1.0000359999999999</c:v>
                </c:pt>
                <c:pt idx="709">
                  <c:v>1.0000359999999999</c:v>
                </c:pt>
                <c:pt idx="710">
                  <c:v>1.0000359999999999</c:v>
                </c:pt>
                <c:pt idx="711">
                  <c:v>1.0000359999999999</c:v>
                </c:pt>
                <c:pt idx="712">
                  <c:v>1.0000359999999999</c:v>
                </c:pt>
                <c:pt idx="713">
                  <c:v>1.0000359999999999</c:v>
                </c:pt>
                <c:pt idx="714">
                  <c:v>1.0000359999999999</c:v>
                </c:pt>
                <c:pt idx="715">
                  <c:v>1.0000359999999999</c:v>
                </c:pt>
                <c:pt idx="716">
                  <c:v>1.0000359999999999</c:v>
                </c:pt>
                <c:pt idx="717">
                  <c:v>1.0000359999999999</c:v>
                </c:pt>
                <c:pt idx="718">
                  <c:v>1.0000359999999999</c:v>
                </c:pt>
                <c:pt idx="719">
                  <c:v>1.0000359999999999</c:v>
                </c:pt>
                <c:pt idx="720">
                  <c:v>1.0000359999999999</c:v>
                </c:pt>
                <c:pt idx="721">
                  <c:v>1.0000359999999999</c:v>
                </c:pt>
                <c:pt idx="722">
                  <c:v>1.0000359999999999</c:v>
                </c:pt>
                <c:pt idx="723">
                  <c:v>1.0000359999999999</c:v>
                </c:pt>
                <c:pt idx="724">
                  <c:v>1.0000359999999999</c:v>
                </c:pt>
                <c:pt idx="725">
                  <c:v>1.0000359999999999</c:v>
                </c:pt>
                <c:pt idx="726">
                  <c:v>1.0000359999999999</c:v>
                </c:pt>
                <c:pt idx="727">
                  <c:v>1.0000359999999999</c:v>
                </c:pt>
                <c:pt idx="728">
                  <c:v>1.0000359999999999</c:v>
                </c:pt>
                <c:pt idx="729">
                  <c:v>1.0000359999999999</c:v>
                </c:pt>
                <c:pt idx="730">
                  <c:v>1.0000359999999999</c:v>
                </c:pt>
                <c:pt idx="731">
                  <c:v>1.0000359999999999</c:v>
                </c:pt>
                <c:pt idx="732">
                  <c:v>1.0000359999999999</c:v>
                </c:pt>
                <c:pt idx="733">
                  <c:v>1.0000359999999999</c:v>
                </c:pt>
                <c:pt idx="734">
                  <c:v>1.0000359999999999</c:v>
                </c:pt>
                <c:pt idx="735">
                  <c:v>1.0000359999999999</c:v>
                </c:pt>
                <c:pt idx="736">
                  <c:v>1.0000359999999999</c:v>
                </c:pt>
                <c:pt idx="737">
                  <c:v>1.0000359999999999</c:v>
                </c:pt>
                <c:pt idx="738">
                  <c:v>1.0000359999999999</c:v>
                </c:pt>
                <c:pt idx="739">
                  <c:v>1.0000359999999999</c:v>
                </c:pt>
                <c:pt idx="740">
                  <c:v>1.0000359999999999</c:v>
                </c:pt>
                <c:pt idx="741">
                  <c:v>1.0000359999999999</c:v>
                </c:pt>
                <c:pt idx="742">
                  <c:v>1.0000359999999999</c:v>
                </c:pt>
                <c:pt idx="743">
                  <c:v>1.0000359999999999</c:v>
                </c:pt>
                <c:pt idx="744">
                  <c:v>1.0000359999999999</c:v>
                </c:pt>
                <c:pt idx="745">
                  <c:v>1.0000359999999999</c:v>
                </c:pt>
                <c:pt idx="746">
                  <c:v>1.0000359999999999</c:v>
                </c:pt>
                <c:pt idx="747">
                  <c:v>1.0000359999999999</c:v>
                </c:pt>
                <c:pt idx="748">
                  <c:v>1.0000359999999999</c:v>
                </c:pt>
                <c:pt idx="749">
                  <c:v>1.0000359999999999</c:v>
                </c:pt>
                <c:pt idx="750">
                  <c:v>1.0000359999999999</c:v>
                </c:pt>
                <c:pt idx="751">
                  <c:v>1.0000359999999999</c:v>
                </c:pt>
                <c:pt idx="752">
                  <c:v>1.0000359999999999</c:v>
                </c:pt>
                <c:pt idx="753">
                  <c:v>1.0000359999999999</c:v>
                </c:pt>
                <c:pt idx="754">
                  <c:v>1.0000359999999999</c:v>
                </c:pt>
                <c:pt idx="755">
                  <c:v>1.0000359999999999</c:v>
                </c:pt>
                <c:pt idx="756">
                  <c:v>1.0000359999999999</c:v>
                </c:pt>
                <c:pt idx="757">
                  <c:v>1.0000359999999999</c:v>
                </c:pt>
                <c:pt idx="758">
                  <c:v>1.0000359999999999</c:v>
                </c:pt>
                <c:pt idx="759">
                  <c:v>1.0000359999999999</c:v>
                </c:pt>
                <c:pt idx="760">
                  <c:v>1.0000359999999999</c:v>
                </c:pt>
                <c:pt idx="761">
                  <c:v>1.0000359999999999</c:v>
                </c:pt>
                <c:pt idx="762">
                  <c:v>1.0000359999999999</c:v>
                </c:pt>
                <c:pt idx="763">
                  <c:v>1.0000359999999999</c:v>
                </c:pt>
                <c:pt idx="764">
                  <c:v>1.0000359999999999</c:v>
                </c:pt>
                <c:pt idx="765">
                  <c:v>1.0000359999999999</c:v>
                </c:pt>
                <c:pt idx="766">
                  <c:v>1.0000359999999999</c:v>
                </c:pt>
                <c:pt idx="767">
                  <c:v>1.0000359999999999</c:v>
                </c:pt>
                <c:pt idx="768">
                  <c:v>1.0000359999999999</c:v>
                </c:pt>
                <c:pt idx="769">
                  <c:v>1.0000359999999999</c:v>
                </c:pt>
                <c:pt idx="770">
                  <c:v>1.0000359999999999</c:v>
                </c:pt>
                <c:pt idx="771">
                  <c:v>1.0000359999999999</c:v>
                </c:pt>
                <c:pt idx="772">
                  <c:v>1.0000359999999999</c:v>
                </c:pt>
                <c:pt idx="773">
                  <c:v>1.0000359999999999</c:v>
                </c:pt>
                <c:pt idx="774">
                  <c:v>1.0000359999999999</c:v>
                </c:pt>
                <c:pt idx="775">
                  <c:v>1.0000359999999999</c:v>
                </c:pt>
                <c:pt idx="776">
                  <c:v>1.0000359999999999</c:v>
                </c:pt>
                <c:pt idx="777">
                  <c:v>1.0000359999999999</c:v>
                </c:pt>
                <c:pt idx="778">
                  <c:v>1.0000359999999999</c:v>
                </c:pt>
                <c:pt idx="779">
                  <c:v>1.0000359999999999</c:v>
                </c:pt>
                <c:pt idx="780">
                  <c:v>1.0000359999999999</c:v>
                </c:pt>
                <c:pt idx="781">
                  <c:v>1.0000359999999999</c:v>
                </c:pt>
                <c:pt idx="782">
                  <c:v>1.0000359999999999</c:v>
                </c:pt>
                <c:pt idx="783">
                  <c:v>1.0000359999999999</c:v>
                </c:pt>
                <c:pt idx="784">
                  <c:v>1.0000359999999999</c:v>
                </c:pt>
                <c:pt idx="785">
                  <c:v>1.0000359999999999</c:v>
                </c:pt>
                <c:pt idx="786">
                  <c:v>1.0000359999999999</c:v>
                </c:pt>
                <c:pt idx="787">
                  <c:v>1.0000359999999999</c:v>
                </c:pt>
                <c:pt idx="788">
                  <c:v>1.0000359999999999</c:v>
                </c:pt>
                <c:pt idx="789">
                  <c:v>1.0000359999999999</c:v>
                </c:pt>
                <c:pt idx="790">
                  <c:v>1.0000359999999999</c:v>
                </c:pt>
                <c:pt idx="791">
                  <c:v>1.0000359999999999</c:v>
                </c:pt>
                <c:pt idx="792">
                  <c:v>1.0000359999999999</c:v>
                </c:pt>
                <c:pt idx="793">
                  <c:v>1.0000359999999999</c:v>
                </c:pt>
                <c:pt idx="794">
                  <c:v>1.0000359999999999</c:v>
                </c:pt>
                <c:pt idx="795">
                  <c:v>1.0000359999999999</c:v>
                </c:pt>
                <c:pt idx="796">
                  <c:v>1.0000359999999999</c:v>
                </c:pt>
                <c:pt idx="797">
                  <c:v>1.0000359999999999</c:v>
                </c:pt>
                <c:pt idx="798">
                  <c:v>1.0000359999999999</c:v>
                </c:pt>
                <c:pt idx="799">
                  <c:v>1.0000359999999999</c:v>
                </c:pt>
                <c:pt idx="800">
                  <c:v>1.0000359999999999</c:v>
                </c:pt>
                <c:pt idx="801">
                  <c:v>1.0000359999999999</c:v>
                </c:pt>
                <c:pt idx="802">
                  <c:v>1.0000359999999999</c:v>
                </c:pt>
                <c:pt idx="803">
                  <c:v>1.0000359999999999</c:v>
                </c:pt>
                <c:pt idx="804">
                  <c:v>1.0000359999999999</c:v>
                </c:pt>
                <c:pt idx="805">
                  <c:v>1.0000359999999999</c:v>
                </c:pt>
                <c:pt idx="806">
                  <c:v>1.0000359999999999</c:v>
                </c:pt>
                <c:pt idx="807">
                  <c:v>1.0000359999999999</c:v>
                </c:pt>
                <c:pt idx="808">
                  <c:v>1.0000359999999999</c:v>
                </c:pt>
                <c:pt idx="809">
                  <c:v>1.0000359999999999</c:v>
                </c:pt>
                <c:pt idx="810">
                  <c:v>1.0000359999999999</c:v>
                </c:pt>
                <c:pt idx="811">
                  <c:v>1.0000359999999999</c:v>
                </c:pt>
                <c:pt idx="812">
                  <c:v>1.0000359999999999</c:v>
                </c:pt>
                <c:pt idx="813">
                  <c:v>1.0000359999999999</c:v>
                </c:pt>
                <c:pt idx="814">
                  <c:v>1.0000359999999999</c:v>
                </c:pt>
                <c:pt idx="815">
                  <c:v>1.0000359999999999</c:v>
                </c:pt>
                <c:pt idx="816">
                  <c:v>1.0000359999999999</c:v>
                </c:pt>
                <c:pt idx="817">
                  <c:v>1.0000359999999999</c:v>
                </c:pt>
                <c:pt idx="818">
                  <c:v>1.0000359999999999</c:v>
                </c:pt>
                <c:pt idx="819">
                  <c:v>1.0000359999999999</c:v>
                </c:pt>
                <c:pt idx="820">
                  <c:v>1.0000359999999999</c:v>
                </c:pt>
                <c:pt idx="821">
                  <c:v>1.0000359999999999</c:v>
                </c:pt>
                <c:pt idx="822">
                  <c:v>1.0000359999999999</c:v>
                </c:pt>
                <c:pt idx="823">
                  <c:v>1.0000359999999999</c:v>
                </c:pt>
                <c:pt idx="824">
                  <c:v>1.0000359999999999</c:v>
                </c:pt>
                <c:pt idx="825">
                  <c:v>1.0000359999999999</c:v>
                </c:pt>
                <c:pt idx="826">
                  <c:v>1.0000359999999999</c:v>
                </c:pt>
                <c:pt idx="827">
                  <c:v>1.0000359999999999</c:v>
                </c:pt>
                <c:pt idx="828">
                  <c:v>1.0000359999999999</c:v>
                </c:pt>
                <c:pt idx="829">
                  <c:v>1.0000359999999999</c:v>
                </c:pt>
                <c:pt idx="830">
                  <c:v>1.0000359999999999</c:v>
                </c:pt>
                <c:pt idx="831">
                  <c:v>1.0000359999999999</c:v>
                </c:pt>
                <c:pt idx="832">
                  <c:v>1.0000359999999999</c:v>
                </c:pt>
                <c:pt idx="833">
                  <c:v>1.0000359999999999</c:v>
                </c:pt>
                <c:pt idx="834">
                  <c:v>1.0000359999999999</c:v>
                </c:pt>
                <c:pt idx="835">
                  <c:v>1.0000359999999999</c:v>
                </c:pt>
                <c:pt idx="836">
                  <c:v>1.0000359999999999</c:v>
                </c:pt>
                <c:pt idx="837">
                  <c:v>1.0000359999999999</c:v>
                </c:pt>
                <c:pt idx="838">
                  <c:v>1.0000359999999999</c:v>
                </c:pt>
                <c:pt idx="839">
                  <c:v>1.0000359999999999</c:v>
                </c:pt>
                <c:pt idx="840">
                  <c:v>1.0000359999999999</c:v>
                </c:pt>
                <c:pt idx="841">
                  <c:v>1.0000359999999999</c:v>
                </c:pt>
                <c:pt idx="842">
                  <c:v>1.0000359999999999</c:v>
                </c:pt>
                <c:pt idx="843">
                  <c:v>1.0000359999999999</c:v>
                </c:pt>
                <c:pt idx="844">
                  <c:v>1.0000359999999999</c:v>
                </c:pt>
                <c:pt idx="845">
                  <c:v>1.0000359999999999</c:v>
                </c:pt>
                <c:pt idx="846">
                  <c:v>1.0000359999999999</c:v>
                </c:pt>
                <c:pt idx="847">
                  <c:v>1.0000359999999999</c:v>
                </c:pt>
                <c:pt idx="848">
                  <c:v>1.0000359999999999</c:v>
                </c:pt>
                <c:pt idx="849">
                  <c:v>1.0000359999999999</c:v>
                </c:pt>
                <c:pt idx="850">
                  <c:v>1.0000359999999999</c:v>
                </c:pt>
                <c:pt idx="851">
                  <c:v>1.0000359999999999</c:v>
                </c:pt>
                <c:pt idx="852">
                  <c:v>1.0000359999999999</c:v>
                </c:pt>
                <c:pt idx="853">
                  <c:v>1.0000359999999999</c:v>
                </c:pt>
                <c:pt idx="854">
                  <c:v>1.0000359999999999</c:v>
                </c:pt>
                <c:pt idx="855">
                  <c:v>1.0000359999999999</c:v>
                </c:pt>
                <c:pt idx="856">
                  <c:v>1.0000359999999999</c:v>
                </c:pt>
                <c:pt idx="857">
                  <c:v>1.0000359999999999</c:v>
                </c:pt>
                <c:pt idx="858">
                  <c:v>1.0000359999999999</c:v>
                </c:pt>
                <c:pt idx="859">
                  <c:v>1.0000359999999999</c:v>
                </c:pt>
                <c:pt idx="860">
                  <c:v>1.0000359999999999</c:v>
                </c:pt>
                <c:pt idx="861">
                  <c:v>1.0000359999999999</c:v>
                </c:pt>
                <c:pt idx="862">
                  <c:v>1.0000359999999999</c:v>
                </c:pt>
                <c:pt idx="863">
                  <c:v>1.0000359999999999</c:v>
                </c:pt>
                <c:pt idx="864">
                  <c:v>0</c:v>
                </c:pt>
                <c:pt idx="865">
                  <c:v>0</c:v>
                </c:pt>
                <c:pt idx="866">
                  <c:v>0</c:v>
                </c:pt>
                <c:pt idx="867">
                  <c:v>0</c:v>
                </c:pt>
                <c:pt idx="868">
                  <c:v>0</c:v>
                </c:pt>
                <c:pt idx="869">
                  <c:v>0</c:v>
                </c:pt>
                <c:pt idx="870">
                  <c:v>0</c:v>
                </c:pt>
                <c:pt idx="871">
                  <c:v>0</c:v>
                </c:pt>
                <c:pt idx="872">
                  <c:v>0</c:v>
                </c:pt>
                <c:pt idx="873">
                  <c:v>0</c:v>
                </c:pt>
                <c:pt idx="874">
                  <c:v>0</c:v>
                </c:pt>
                <c:pt idx="875">
                  <c:v>0</c:v>
                </c:pt>
                <c:pt idx="876">
                  <c:v>0</c:v>
                </c:pt>
                <c:pt idx="877">
                  <c:v>0</c:v>
                </c:pt>
                <c:pt idx="878">
                  <c:v>0</c:v>
                </c:pt>
                <c:pt idx="879">
                  <c:v>0</c:v>
                </c:pt>
                <c:pt idx="880">
                  <c:v>0</c:v>
                </c:pt>
                <c:pt idx="881">
                  <c:v>0</c:v>
                </c:pt>
                <c:pt idx="882">
                  <c:v>0</c:v>
                </c:pt>
                <c:pt idx="883">
                  <c:v>0</c:v>
                </c:pt>
                <c:pt idx="884">
                  <c:v>0</c:v>
                </c:pt>
                <c:pt idx="885">
                  <c:v>0</c:v>
                </c:pt>
                <c:pt idx="886">
                  <c:v>0</c:v>
                </c:pt>
                <c:pt idx="887">
                  <c:v>0</c:v>
                </c:pt>
                <c:pt idx="888">
                  <c:v>0</c:v>
                </c:pt>
                <c:pt idx="889">
                  <c:v>0</c:v>
                </c:pt>
                <c:pt idx="890">
                  <c:v>0</c:v>
                </c:pt>
                <c:pt idx="891">
                  <c:v>0</c:v>
                </c:pt>
                <c:pt idx="892">
                  <c:v>0</c:v>
                </c:pt>
                <c:pt idx="893">
                  <c:v>0</c:v>
                </c:pt>
                <c:pt idx="894">
                  <c:v>0</c:v>
                </c:pt>
                <c:pt idx="895">
                  <c:v>0</c:v>
                </c:pt>
                <c:pt idx="896">
                  <c:v>0</c:v>
                </c:pt>
                <c:pt idx="897">
                  <c:v>0</c:v>
                </c:pt>
                <c:pt idx="898">
                  <c:v>0</c:v>
                </c:pt>
                <c:pt idx="899">
                  <c:v>0</c:v>
                </c:pt>
                <c:pt idx="900">
                  <c:v>0</c:v>
                </c:pt>
                <c:pt idx="901">
                  <c:v>0</c:v>
                </c:pt>
                <c:pt idx="902">
                  <c:v>0</c:v>
                </c:pt>
                <c:pt idx="903">
                  <c:v>0</c:v>
                </c:pt>
                <c:pt idx="904">
                  <c:v>0</c:v>
                </c:pt>
                <c:pt idx="905">
                  <c:v>0</c:v>
                </c:pt>
                <c:pt idx="906">
                  <c:v>0</c:v>
                </c:pt>
                <c:pt idx="907">
                  <c:v>0</c:v>
                </c:pt>
                <c:pt idx="908">
                  <c:v>0</c:v>
                </c:pt>
                <c:pt idx="909">
                  <c:v>0</c:v>
                </c:pt>
                <c:pt idx="910">
                  <c:v>0</c:v>
                </c:pt>
                <c:pt idx="911">
                  <c:v>0</c:v>
                </c:pt>
                <c:pt idx="912">
                  <c:v>0</c:v>
                </c:pt>
                <c:pt idx="913">
                  <c:v>0</c:v>
                </c:pt>
                <c:pt idx="914">
                  <c:v>0</c:v>
                </c:pt>
                <c:pt idx="915">
                  <c:v>0</c:v>
                </c:pt>
                <c:pt idx="916">
                  <c:v>0</c:v>
                </c:pt>
                <c:pt idx="917">
                  <c:v>0</c:v>
                </c:pt>
                <c:pt idx="918">
                  <c:v>0</c:v>
                </c:pt>
                <c:pt idx="919">
                  <c:v>0</c:v>
                </c:pt>
                <c:pt idx="920">
                  <c:v>0</c:v>
                </c:pt>
                <c:pt idx="921">
                  <c:v>0</c:v>
                </c:pt>
                <c:pt idx="922">
                  <c:v>0</c:v>
                </c:pt>
                <c:pt idx="923">
                  <c:v>0</c:v>
                </c:pt>
                <c:pt idx="924">
                  <c:v>0</c:v>
                </c:pt>
                <c:pt idx="925">
                  <c:v>0</c:v>
                </c:pt>
                <c:pt idx="926">
                  <c:v>0</c:v>
                </c:pt>
                <c:pt idx="927">
                  <c:v>0</c:v>
                </c:pt>
                <c:pt idx="928">
                  <c:v>0</c:v>
                </c:pt>
                <c:pt idx="929">
                  <c:v>0</c:v>
                </c:pt>
                <c:pt idx="930">
                  <c:v>0</c:v>
                </c:pt>
                <c:pt idx="931">
                  <c:v>0</c:v>
                </c:pt>
                <c:pt idx="932">
                  <c:v>0</c:v>
                </c:pt>
                <c:pt idx="933">
                  <c:v>0</c:v>
                </c:pt>
                <c:pt idx="934">
                  <c:v>0</c:v>
                </c:pt>
                <c:pt idx="935">
                  <c:v>0</c:v>
                </c:pt>
                <c:pt idx="936">
                  <c:v>0</c:v>
                </c:pt>
                <c:pt idx="937">
                  <c:v>0</c:v>
                </c:pt>
                <c:pt idx="938">
                  <c:v>0</c:v>
                </c:pt>
                <c:pt idx="939">
                  <c:v>0</c:v>
                </c:pt>
                <c:pt idx="940">
                  <c:v>0</c:v>
                </c:pt>
                <c:pt idx="941">
                  <c:v>0</c:v>
                </c:pt>
                <c:pt idx="942">
                  <c:v>0</c:v>
                </c:pt>
                <c:pt idx="943">
                  <c:v>0</c:v>
                </c:pt>
                <c:pt idx="944">
                  <c:v>0</c:v>
                </c:pt>
                <c:pt idx="945">
                  <c:v>0</c:v>
                </c:pt>
                <c:pt idx="946">
                  <c:v>0</c:v>
                </c:pt>
                <c:pt idx="947">
                  <c:v>0</c:v>
                </c:pt>
                <c:pt idx="948">
                  <c:v>0</c:v>
                </c:pt>
                <c:pt idx="949">
                  <c:v>0</c:v>
                </c:pt>
                <c:pt idx="950">
                  <c:v>0</c:v>
                </c:pt>
                <c:pt idx="951">
                  <c:v>0</c:v>
                </c:pt>
                <c:pt idx="952">
                  <c:v>0</c:v>
                </c:pt>
                <c:pt idx="953">
                  <c:v>0</c:v>
                </c:pt>
                <c:pt idx="954">
                  <c:v>0</c:v>
                </c:pt>
                <c:pt idx="955">
                  <c:v>0</c:v>
                </c:pt>
                <c:pt idx="956">
                  <c:v>0</c:v>
                </c:pt>
                <c:pt idx="957">
                  <c:v>0</c:v>
                </c:pt>
                <c:pt idx="958">
                  <c:v>0</c:v>
                </c:pt>
                <c:pt idx="959">
                  <c:v>0</c:v>
                </c:pt>
                <c:pt idx="960">
                  <c:v>0</c:v>
                </c:pt>
                <c:pt idx="961">
                  <c:v>0</c:v>
                </c:pt>
                <c:pt idx="962">
                  <c:v>0</c:v>
                </c:pt>
                <c:pt idx="963">
                  <c:v>0</c:v>
                </c:pt>
                <c:pt idx="964">
                  <c:v>0</c:v>
                </c:pt>
                <c:pt idx="965">
                  <c:v>0</c:v>
                </c:pt>
                <c:pt idx="966">
                  <c:v>0</c:v>
                </c:pt>
                <c:pt idx="967">
                  <c:v>0</c:v>
                </c:pt>
                <c:pt idx="968">
                  <c:v>0</c:v>
                </c:pt>
                <c:pt idx="969">
                  <c:v>0</c:v>
                </c:pt>
                <c:pt idx="970">
                  <c:v>0</c:v>
                </c:pt>
                <c:pt idx="971">
                  <c:v>0</c:v>
                </c:pt>
                <c:pt idx="972">
                  <c:v>0</c:v>
                </c:pt>
                <c:pt idx="973">
                  <c:v>0</c:v>
                </c:pt>
                <c:pt idx="974">
                  <c:v>0</c:v>
                </c:pt>
                <c:pt idx="975">
                  <c:v>0</c:v>
                </c:pt>
                <c:pt idx="976">
                  <c:v>0</c:v>
                </c:pt>
                <c:pt idx="977">
                  <c:v>0</c:v>
                </c:pt>
                <c:pt idx="978">
                  <c:v>0</c:v>
                </c:pt>
                <c:pt idx="979">
                  <c:v>0</c:v>
                </c:pt>
                <c:pt idx="980">
                  <c:v>0</c:v>
                </c:pt>
                <c:pt idx="981">
                  <c:v>0</c:v>
                </c:pt>
                <c:pt idx="982">
                  <c:v>0</c:v>
                </c:pt>
                <c:pt idx="983">
                  <c:v>0</c:v>
                </c:pt>
                <c:pt idx="984">
                  <c:v>0</c:v>
                </c:pt>
                <c:pt idx="985">
                  <c:v>0</c:v>
                </c:pt>
                <c:pt idx="986">
                  <c:v>0</c:v>
                </c:pt>
                <c:pt idx="987">
                  <c:v>0</c:v>
                </c:pt>
                <c:pt idx="988">
                  <c:v>0</c:v>
                </c:pt>
                <c:pt idx="989">
                  <c:v>0</c:v>
                </c:pt>
                <c:pt idx="990">
                  <c:v>0</c:v>
                </c:pt>
                <c:pt idx="991">
                  <c:v>0</c:v>
                </c:pt>
                <c:pt idx="992">
                  <c:v>0</c:v>
                </c:pt>
                <c:pt idx="993">
                  <c:v>0</c:v>
                </c:pt>
                <c:pt idx="994">
                  <c:v>0</c:v>
                </c:pt>
                <c:pt idx="995">
                  <c:v>0</c:v>
                </c:pt>
                <c:pt idx="996">
                  <c:v>0</c:v>
                </c:pt>
                <c:pt idx="997">
                  <c:v>0</c:v>
                </c:pt>
                <c:pt idx="998">
                  <c:v>0</c:v>
                </c:pt>
                <c:pt idx="999">
                  <c:v>0</c:v>
                </c:pt>
                <c:pt idx="1000">
                  <c:v>0</c:v>
                </c:pt>
                <c:pt idx="1001">
                  <c:v>0</c:v>
                </c:pt>
                <c:pt idx="1002">
                  <c:v>0</c:v>
                </c:pt>
                <c:pt idx="1003">
                  <c:v>0</c:v>
                </c:pt>
                <c:pt idx="1004">
                  <c:v>0</c:v>
                </c:pt>
                <c:pt idx="1005">
                  <c:v>0</c:v>
                </c:pt>
                <c:pt idx="1006">
                  <c:v>0</c:v>
                </c:pt>
                <c:pt idx="1007">
                  <c:v>0</c:v>
                </c:pt>
                <c:pt idx="1008">
                  <c:v>0</c:v>
                </c:pt>
                <c:pt idx="1009">
                  <c:v>0</c:v>
                </c:pt>
                <c:pt idx="1010">
                  <c:v>0</c:v>
                </c:pt>
                <c:pt idx="1011">
                  <c:v>0</c:v>
                </c:pt>
                <c:pt idx="1012">
                  <c:v>0</c:v>
                </c:pt>
                <c:pt idx="1013">
                  <c:v>0</c:v>
                </c:pt>
                <c:pt idx="1014">
                  <c:v>0</c:v>
                </c:pt>
                <c:pt idx="1015">
                  <c:v>0</c:v>
                </c:pt>
                <c:pt idx="1016">
                  <c:v>0</c:v>
                </c:pt>
                <c:pt idx="1017">
                  <c:v>0</c:v>
                </c:pt>
                <c:pt idx="1018">
                  <c:v>0</c:v>
                </c:pt>
                <c:pt idx="1019">
                  <c:v>0</c:v>
                </c:pt>
                <c:pt idx="1020">
                  <c:v>0</c:v>
                </c:pt>
                <c:pt idx="1021">
                  <c:v>0</c:v>
                </c:pt>
                <c:pt idx="1022">
                  <c:v>0</c:v>
                </c:pt>
                <c:pt idx="1023">
                  <c:v>0</c:v>
                </c:pt>
                <c:pt idx="1024">
                  <c:v>0</c:v>
                </c:pt>
                <c:pt idx="1025">
                  <c:v>0</c:v>
                </c:pt>
                <c:pt idx="1026">
                  <c:v>0</c:v>
                </c:pt>
                <c:pt idx="1027">
                  <c:v>0</c:v>
                </c:pt>
                <c:pt idx="1028">
                  <c:v>0</c:v>
                </c:pt>
                <c:pt idx="1029">
                  <c:v>0</c:v>
                </c:pt>
                <c:pt idx="1030">
                  <c:v>0</c:v>
                </c:pt>
                <c:pt idx="1031">
                  <c:v>0</c:v>
                </c:pt>
                <c:pt idx="1032">
                  <c:v>0</c:v>
                </c:pt>
                <c:pt idx="1033">
                  <c:v>0</c:v>
                </c:pt>
                <c:pt idx="1034">
                  <c:v>0</c:v>
                </c:pt>
                <c:pt idx="1035">
                  <c:v>0</c:v>
                </c:pt>
                <c:pt idx="1036">
                  <c:v>0</c:v>
                </c:pt>
                <c:pt idx="1037">
                  <c:v>0</c:v>
                </c:pt>
                <c:pt idx="1038">
                  <c:v>0</c:v>
                </c:pt>
                <c:pt idx="1039">
                  <c:v>0</c:v>
                </c:pt>
                <c:pt idx="1040">
                  <c:v>0</c:v>
                </c:pt>
                <c:pt idx="1041">
                  <c:v>0</c:v>
                </c:pt>
                <c:pt idx="1042">
                  <c:v>0</c:v>
                </c:pt>
                <c:pt idx="1043">
                  <c:v>0</c:v>
                </c:pt>
                <c:pt idx="1044">
                  <c:v>0</c:v>
                </c:pt>
                <c:pt idx="1045">
                  <c:v>0</c:v>
                </c:pt>
                <c:pt idx="1046">
                  <c:v>0</c:v>
                </c:pt>
                <c:pt idx="1047">
                  <c:v>0</c:v>
                </c:pt>
                <c:pt idx="1048">
                  <c:v>0</c:v>
                </c:pt>
                <c:pt idx="1049">
                  <c:v>0</c:v>
                </c:pt>
                <c:pt idx="1050">
                  <c:v>0</c:v>
                </c:pt>
                <c:pt idx="1051">
                  <c:v>0</c:v>
                </c:pt>
                <c:pt idx="1052">
                  <c:v>0</c:v>
                </c:pt>
                <c:pt idx="1053">
                  <c:v>0</c:v>
                </c:pt>
                <c:pt idx="1054">
                  <c:v>0</c:v>
                </c:pt>
                <c:pt idx="1055">
                  <c:v>0</c:v>
                </c:pt>
                <c:pt idx="1056">
                  <c:v>0</c:v>
                </c:pt>
                <c:pt idx="1057">
                  <c:v>0</c:v>
                </c:pt>
                <c:pt idx="1058">
                  <c:v>0</c:v>
                </c:pt>
                <c:pt idx="1059">
                  <c:v>0</c:v>
                </c:pt>
                <c:pt idx="1060">
                  <c:v>0</c:v>
                </c:pt>
                <c:pt idx="1061">
                  <c:v>0</c:v>
                </c:pt>
                <c:pt idx="1062">
                  <c:v>0</c:v>
                </c:pt>
                <c:pt idx="1063">
                  <c:v>0</c:v>
                </c:pt>
                <c:pt idx="1064">
                  <c:v>0</c:v>
                </c:pt>
                <c:pt idx="1065">
                  <c:v>0</c:v>
                </c:pt>
                <c:pt idx="1066">
                  <c:v>0</c:v>
                </c:pt>
                <c:pt idx="1067">
                  <c:v>0</c:v>
                </c:pt>
                <c:pt idx="1068">
                  <c:v>0</c:v>
                </c:pt>
                <c:pt idx="1069">
                  <c:v>0</c:v>
                </c:pt>
                <c:pt idx="1070">
                  <c:v>0</c:v>
                </c:pt>
                <c:pt idx="1071">
                  <c:v>0</c:v>
                </c:pt>
                <c:pt idx="1072">
                  <c:v>0</c:v>
                </c:pt>
                <c:pt idx="1073">
                  <c:v>0</c:v>
                </c:pt>
              </c:numCache>
            </c:numRef>
          </c:yVal>
        </c:ser>
        <c:axId val="145644928"/>
        <c:axId val="145758080"/>
      </c:scatterChart>
      <c:valAx>
        <c:axId val="145644928"/>
        <c:scaling>
          <c:logBase val="10"/>
          <c:orientation val="minMax"/>
        </c:scaling>
        <c:axPos val="b"/>
        <c:title>
          <c:tx>
            <c:rich>
              <a:bodyPr/>
              <a:lstStyle/>
              <a:p>
                <a:pPr>
                  <a:defRPr/>
                </a:pPr>
                <a:r>
                  <a:rPr lang="ja-JP"/>
                  <a:t>参加者</a:t>
                </a:r>
              </a:p>
            </c:rich>
          </c:tx>
          <c:layout/>
        </c:title>
        <c:numFmt formatCode="General" sourceLinked="1"/>
        <c:tickLblPos val="nextTo"/>
        <c:txPr>
          <a:bodyPr rot="0" vert="horz"/>
          <a:lstStyle/>
          <a:p>
            <a:pPr>
              <a:defRPr/>
            </a:pPr>
            <a:endParaRPr lang="ja-JP"/>
          </a:p>
        </c:txPr>
        <c:crossAx val="145758080"/>
        <c:crossesAt val="0.1"/>
        <c:crossBetween val="midCat"/>
      </c:valAx>
      <c:valAx>
        <c:axId val="145758080"/>
        <c:scaling>
          <c:logBase val="10"/>
          <c:orientation val="minMax"/>
          <c:min val="0.1"/>
        </c:scaling>
        <c:axPos val="l"/>
        <c:majorGridlines/>
        <c:title>
          <c:tx>
            <c:rich>
              <a:bodyPr rot="-5400000" vert="horz"/>
              <a:lstStyle/>
              <a:p>
                <a:pPr>
                  <a:defRPr/>
                </a:pPr>
                <a:r>
                  <a:rPr lang="ja-JP"/>
                  <a:t>次　　数</a:t>
                </a:r>
              </a:p>
            </c:rich>
          </c:tx>
          <c:layout>
            <c:manualLayout>
              <c:xMode val="edge"/>
              <c:yMode val="edge"/>
              <c:x val="1.8169181915041823E-2"/>
              <c:y val="0.3405480060338148"/>
            </c:manualLayout>
          </c:layout>
        </c:title>
        <c:numFmt formatCode="General" sourceLinked="1"/>
        <c:tickLblPos val="nextTo"/>
        <c:crossAx val="145644928"/>
        <c:crosses val="autoZero"/>
        <c:crossBetween val="midCat"/>
      </c:valAx>
    </c:plotArea>
    <c:plotVisOnly val="1"/>
    <c:dispBlanksAs val="gap"/>
  </c:chart>
  <c:txPr>
    <a:bodyPr/>
    <a:lstStyle/>
    <a:p>
      <a:pPr>
        <a:defRPr sz="1100"/>
      </a:pPr>
      <a:endParaRPr lang="ja-JP"/>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3249932587845956"/>
          <c:y val="5.7094990040194506E-2"/>
          <c:w val="0.81518718476528618"/>
          <c:h val="0.67935700412073963"/>
        </c:manualLayout>
      </c:layout>
      <c:lineChart>
        <c:grouping val="standard"/>
        <c:ser>
          <c:idx val="0"/>
          <c:order val="0"/>
          <c:tx>
            <c:strRef>
              <c:f>graph!$M$49</c:f>
              <c:strCache>
                <c:ptCount val="1"/>
                <c:pt idx="0">
                  <c:v>p1</c:v>
                </c:pt>
              </c:strCache>
            </c:strRef>
          </c:tx>
          <c:spPr>
            <a:ln w="25400">
              <a:solidFill>
                <a:srgbClr val="C00000"/>
              </a:solidFill>
            </a:ln>
          </c:spPr>
          <c:marker>
            <c:symbol val="square"/>
            <c:size val="4"/>
            <c:spPr>
              <a:solidFill>
                <a:srgbClr val="C00000"/>
              </a:solidFill>
              <a:ln>
                <a:solidFill>
                  <a:srgbClr val="C0000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graph!$N$49:$W$49</c:f>
              <c:numCache>
                <c:formatCode>General</c:formatCode>
                <c:ptCount val="10"/>
                <c:pt idx="0">
                  <c:v>642.00002119999749</c:v>
                </c:pt>
                <c:pt idx="1">
                  <c:v>621.99997600000052</c:v>
                </c:pt>
                <c:pt idx="2">
                  <c:v>606.00001599999996</c:v>
                </c:pt>
                <c:pt idx="3">
                  <c:v>697.99996379999948</c:v>
                </c:pt>
                <c:pt idx="4">
                  <c:v>711.99995419999948</c:v>
                </c:pt>
                <c:pt idx="5">
                  <c:v>794.00007600000004</c:v>
                </c:pt>
                <c:pt idx="6">
                  <c:v>764.00003520000053</c:v>
                </c:pt>
                <c:pt idx="7">
                  <c:v>770.00009239999997</c:v>
                </c:pt>
                <c:pt idx="8">
                  <c:v>769.99999820000005</c:v>
                </c:pt>
                <c:pt idx="9">
                  <c:v>747.00010799999939</c:v>
                </c:pt>
              </c:numCache>
            </c:numRef>
          </c:val>
        </c:ser>
        <c:ser>
          <c:idx val="1"/>
          <c:order val="1"/>
          <c:tx>
            <c:strRef>
              <c:f>graph!$M$50</c:f>
              <c:strCache>
                <c:ptCount val="1"/>
                <c:pt idx="0">
                  <c:v>p2</c:v>
                </c:pt>
              </c:strCache>
            </c:strRef>
          </c:tx>
          <c:spPr>
            <a:ln w="25400">
              <a:solidFill>
                <a:srgbClr val="0070C0"/>
              </a:solidFill>
              <a:prstDash val="lgDash"/>
            </a:ln>
          </c:spPr>
          <c:marker>
            <c:symbol val="square"/>
            <c:size val="4"/>
            <c:spPr>
              <a:solidFill>
                <a:srgbClr val="0070C0"/>
              </a:solidFill>
              <a:ln>
                <a:solidFill>
                  <a:srgbClr val="0070C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graph!$N$50:$W$50</c:f>
              <c:numCache>
                <c:formatCode>General</c:formatCode>
                <c:ptCount val="10"/>
                <c:pt idx="0">
                  <c:v>303.99992399999923</c:v>
                </c:pt>
                <c:pt idx="1">
                  <c:v>273.00000639999996</c:v>
                </c:pt>
                <c:pt idx="2">
                  <c:v>270.00003039999996</c:v>
                </c:pt>
                <c:pt idx="3">
                  <c:v>289.99999439999999</c:v>
                </c:pt>
                <c:pt idx="4">
                  <c:v>282.00007859999999</c:v>
                </c:pt>
                <c:pt idx="5">
                  <c:v>252.99997139999999</c:v>
                </c:pt>
                <c:pt idx="6">
                  <c:v>193.99990219999998</c:v>
                </c:pt>
                <c:pt idx="7">
                  <c:v>196.0000196</c:v>
                </c:pt>
                <c:pt idx="8">
                  <c:v>192.99990300000002</c:v>
                </c:pt>
                <c:pt idx="9">
                  <c:v>245.99992</c:v>
                </c:pt>
              </c:numCache>
            </c:numRef>
          </c:val>
        </c:ser>
        <c:ser>
          <c:idx val="2"/>
          <c:order val="2"/>
          <c:tx>
            <c:strRef>
              <c:f>graph!$M$51</c:f>
              <c:strCache>
                <c:ptCount val="1"/>
                <c:pt idx="0">
                  <c:v>p3</c:v>
                </c:pt>
              </c:strCache>
            </c:strRef>
          </c:tx>
          <c:spPr>
            <a:ln w="25400">
              <a:solidFill>
                <a:srgbClr val="00B050"/>
              </a:solidFill>
              <a:prstDash val="sysDash"/>
            </a:ln>
          </c:spPr>
          <c:marker>
            <c:symbol val="square"/>
            <c:size val="4"/>
            <c:spPr>
              <a:solidFill>
                <a:srgbClr val="00B050"/>
              </a:solidFill>
              <a:ln>
                <a:solidFill>
                  <a:srgbClr val="00B05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graph!$N$51:$W$51</c:f>
              <c:numCache>
                <c:formatCode>General</c:formatCode>
                <c:ptCount val="10"/>
                <c:pt idx="0">
                  <c:v>127.00006599999999</c:v>
                </c:pt>
                <c:pt idx="1">
                  <c:v>113.99994480000002</c:v>
                </c:pt>
                <c:pt idx="9">
                  <c:v>141.00000199999999</c:v>
                </c:pt>
              </c:numCache>
            </c:numRef>
          </c:val>
        </c:ser>
        <c:ser>
          <c:idx val="3"/>
          <c:order val="3"/>
          <c:tx>
            <c:strRef>
              <c:f>graph!$M$52</c:f>
              <c:strCache>
                <c:ptCount val="1"/>
                <c:pt idx="0">
                  <c:v>p4</c:v>
                </c:pt>
              </c:strCache>
            </c:strRef>
          </c:tx>
          <c:spPr>
            <a:ln w="25400">
              <a:solidFill>
                <a:srgbClr val="7030A0"/>
              </a:solidFill>
            </a:ln>
          </c:spPr>
          <c:marker>
            <c:symbol val="square"/>
            <c:size val="4"/>
            <c:spPr>
              <a:solidFill>
                <a:srgbClr val="7030A0"/>
              </a:solidFill>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graph!$N$52:$W$52</c:f>
              <c:numCache>
                <c:formatCode>General</c:formatCode>
                <c:ptCount val="10"/>
                <c:pt idx="0">
                  <c:v>120.00002520000002</c:v>
                </c:pt>
                <c:pt idx="1">
                  <c:v>141.99994079999999</c:v>
                </c:pt>
                <c:pt idx="2">
                  <c:v>121.00003840000001</c:v>
                </c:pt>
                <c:pt idx="3">
                  <c:v>123.00001499999999</c:v>
                </c:pt>
              </c:numCache>
            </c:numRef>
          </c:val>
        </c:ser>
        <c:ser>
          <c:idx val="4"/>
          <c:order val="4"/>
          <c:tx>
            <c:strRef>
              <c:f>graph!$M$53</c:f>
              <c:strCache>
                <c:ptCount val="1"/>
                <c:pt idx="0">
                  <c:v>p5</c:v>
                </c:pt>
              </c:strCache>
            </c:strRef>
          </c:tx>
          <c:spPr>
            <a:ln w="25400">
              <a:solidFill>
                <a:schemeClr val="accent6"/>
              </a:solidFill>
              <a:prstDash val="lgDash"/>
            </a:ln>
          </c:spPr>
          <c:marker>
            <c:symbol val="square"/>
            <c:size val="4"/>
            <c:spPr>
              <a:solidFill>
                <a:schemeClr val="accent6"/>
              </a:solidFill>
              <a:ln>
                <a:solidFill>
                  <a:schemeClr val="accent6"/>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graph!$N$53:$W$53</c:f>
              <c:numCache>
                <c:formatCode>General</c:formatCode>
                <c:ptCount val="10"/>
                <c:pt idx="2">
                  <c:v>120.00003360000002</c:v>
                </c:pt>
                <c:pt idx="3">
                  <c:v>160.99993140000001</c:v>
                </c:pt>
                <c:pt idx="4">
                  <c:v>209.9999814</c:v>
                </c:pt>
                <c:pt idx="5">
                  <c:v>177.999897</c:v>
                </c:pt>
                <c:pt idx="6">
                  <c:v>171.99996859999999</c:v>
                </c:pt>
                <c:pt idx="7">
                  <c:v>149.00008200000002</c:v>
                </c:pt>
                <c:pt idx="8">
                  <c:v>166.00006319999972</c:v>
                </c:pt>
              </c:numCache>
            </c:numRef>
          </c:val>
        </c:ser>
        <c:ser>
          <c:idx val="5"/>
          <c:order val="5"/>
          <c:tx>
            <c:strRef>
              <c:f>graph!$M$54</c:f>
              <c:strCache>
                <c:ptCount val="1"/>
                <c:pt idx="0">
                  <c:v>p6</c:v>
                </c:pt>
              </c:strCache>
            </c:strRef>
          </c:tx>
          <c:spPr>
            <a:ln w="25400">
              <a:solidFill>
                <a:srgbClr val="66CCFF"/>
              </a:solidFill>
              <a:prstDash val="sysDash"/>
            </a:ln>
          </c:spPr>
          <c:marker>
            <c:symbol val="square"/>
            <c:size val="4"/>
            <c:spPr>
              <a:solidFill>
                <a:srgbClr val="66CCFF"/>
              </a:solidFill>
              <a:ln>
                <a:solidFill>
                  <a:srgbClr val="66CCFF"/>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graph!$N$54:$W$54</c:f>
              <c:numCache>
                <c:formatCode>General</c:formatCode>
                <c:ptCount val="10"/>
                <c:pt idx="1">
                  <c:v>148.0000048</c:v>
                </c:pt>
                <c:pt idx="2">
                  <c:v>171.99992159999999</c:v>
                </c:pt>
                <c:pt idx="3">
                  <c:v>177.0000594</c:v>
                </c:pt>
                <c:pt idx="4">
                  <c:v>171.00007980000001</c:v>
                </c:pt>
                <c:pt idx="5">
                  <c:v>153.9999918</c:v>
                </c:pt>
                <c:pt idx="6">
                  <c:v>144.00003359999999</c:v>
                </c:pt>
                <c:pt idx="7">
                  <c:v>128.99994800000007</c:v>
                </c:pt>
                <c:pt idx="8">
                  <c:v>152.99999060000002</c:v>
                </c:pt>
                <c:pt idx="9">
                  <c:v>142.999934</c:v>
                </c:pt>
              </c:numCache>
            </c:numRef>
          </c:val>
        </c:ser>
        <c:ser>
          <c:idx val="6"/>
          <c:order val="6"/>
          <c:tx>
            <c:strRef>
              <c:f>graph!$M$55</c:f>
              <c:strCache>
                <c:ptCount val="1"/>
                <c:pt idx="0">
                  <c:v>p7</c:v>
                </c:pt>
              </c:strCache>
            </c:strRef>
          </c:tx>
          <c:spPr>
            <a:ln w="25400">
              <a:solidFill>
                <a:srgbClr val="92D050"/>
              </a:solidFill>
            </a:ln>
          </c:spPr>
          <c:marker>
            <c:symbol val="square"/>
            <c:size val="4"/>
            <c:spPr>
              <a:solidFill>
                <a:srgbClr val="92D050"/>
              </a:solidFill>
              <a:ln>
                <a:solidFill>
                  <a:srgbClr val="92D050"/>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graph!$N$55:$W$55</c:f>
              <c:numCache>
                <c:formatCode>General</c:formatCode>
                <c:ptCount val="10"/>
                <c:pt idx="4">
                  <c:v>140.99993860000001</c:v>
                </c:pt>
                <c:pt idx="5">
                  <c:v>154.99989959999999</c:v>
                </c:pt>
              </c:numCache>
            </c:numRef>
          </c:val>
        </c:ser>
        <c:ser>
          <c:idx val="7"/>
          <c:order val="7"/>
          <c:tx>
            <c:strRef>
              <c:f>graph!$M$56</c:f>
              <c:strCache>
                <c:ptCount val="1"/>
                <c:pt idx="0">
                  <c:v>p8</c:v>
                </c:pt>
              </c:strCache>
            </c:strRef>
          </c:tx>
          <c:spPr>
            <a:ln w="25400">
              <a:solidFill>
                <a:schemeClr val="tx1"/>
              </a:solidFill>
              <a:prstDash val="lgDash"/>
            </a:ln>
          </c:spPr>
          <c:marker>
            <c:symbol val="square"/>
            <c:size val="4"/>
            <c:spPr>
              <a:solidFill>
                <a:schemeClr val="tx1"/>
              </a:solidFill>
              <a:ln>
                <a:solidFill>
                  <a:schemeClr val="tx1"/>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graph!$N$56:$W$56</c:f>
              <c:numCache>
                <c:formatCode>General</c:formatCode>
                <c:ptCount val="10"/>
                <c:pt idx="6">
                  <c:v>132.00003080000027</c:v>
                </c:pt>
                <c:pt idx="7">
                  <c:v>204.00007319999995</c:v>
                </c:pt>
                <c:pt idx="8">
                  <c:v>260.00010439999994</c:v>
                </c:pt>
                <c:pt idx="9">
                  <c:v>252.99990000000003</c:v>
                </c:pt>
              </c:numCache>
            </c:numRef>
          </c:val>
        </c:ser>
        <c:ser>
          <c:idx val="8"/>
          <c:order val="8"/>
          <c:tx>
            <c:strRef>
              <c:f>graph!$M$57</c:f>
              <c:strCache>
                <c:ptCount val="1"/>
                <c:pt idx="0">
                  <c:v>p9</c:v>
                </c:pt>
              </c:strCache>
            </c:strRef>
          </c:tx>
          <c:spPr>
            <a:ln w="25400">
              <a:solidFill>
                <a:srgbClr val="FF99CC"/>
              </a:solidFill>
              <a:prstDash val="sysDash"/>
            </a:ln>
          </c:spPr>
          <c:marker>
            <c:symbol val="square"/>
            <c:size val="4"/>
            <c:spPr>
              <a:solidFill>
                <a:srgbClr val="FF99CC"/>
              </a:solidFill>
              <a:ln>
                <a:solidFill>
                  <a:srgbClr val="FF99CC"/>
                </a:solidFill>
              </a:ln>
            </c:spPr>
          </c:marker>
          <c:cat>
            <c:numRef>
              <c:f>graph!$N$48:$W$48</c:f>
              <c:numCache>
                <c:formatCode>General</c:formatCode>
                <c:ptCount val="10"/>
                <c:pt idx="0">
                  <c:v>200403</c:v>
                </c:pt>
                <c:pt idx="1">
                  <c:v>200404</c:v>
                </c:pt>
                <c:pt idx="2">
                  <c:v>200405</c:v>
                </c:pt>
                <c:pt idx="3">
                  <c:v>200406</c:v>
                </c:pt>
                <c:pt idx="4">
                  <c:v>200407</c:v>
                </c:pt>
                <c:pt idx="5">
                  <c:v>200408</c:v>
                </c:pt>
                <c:pt idx="6">
                  <c:v>200409</c:v>
                </c:pt>
                <c:pt idx="7">
                  <c:v>200410</c:v>
                </c:pt>
                <c:pt idx="8">
                  <c:v>200411</c:v>
                </c:pt>
                <c:pt idx="9">
                  <c:v>200412</c:v>
                </c:pt>
              </c:numCache>
            </c:numRef>
          </c:cat>
          <c:val>
            <c:numRef>
              <c:f>graph!$N$57:$W$57</c:f>
              <c:numCache>
                <c:formatCode>General</c:formatCode>
                <c:ptCount val="10"/>
                <c:pt idx="0">
                  <c:v>112.99998440000098</c:v>
                </c:pt>
              </c:numCache>
            </c:numRef>
          </c:val>
        </c:ser>
        <c:marker val="1"/>
        <c:axId val="145841536"/>
        <c:axId val="145856384"/>
      </c:lineChart>
      <c:catAx>
        <c:axId val="145841536"/>
        <c:scaling>
          <c:orientation val="minMax"/>
        </c:scaling>
        <c:axPos val="b"/>
        <c:title>
          <c:tx>
            <c:rich>
              <a:bodyPr/>
              <a:lstStyle/>
              <a:p>
                <a:pPr>
                  <a:defRPr/>
                </a:pPr>
                <a:r>
                  <a:rPr lang="ja-JP"/>
                  <a:t>期　　　間</a:t>
                </a:r>
              </a:p>
            </c:rich>
          </c:tx>
          <c:layout>
            <c:manualLayout>
              <c:xMode val="edge"/>
              <c:yMode val="edge"/>
              <c:x val="0.47552386242910688"/>
              <c:y val="0.80173493098910964"/>
            </c:manualLayout>
          </c:layout>
        </c:title>
        <c:numFmt formatCode="General" sourceLinked="1"/>
        <c:tickLblPos val="nextTo"/>
        <c:crossAx val="145856384"/>
        <c:crosses val="autoZero"/>
        <c:auto val="1"/>
        <c:lblAlgn val="ctr"/>
        <c:lblOffset val="100"/>
        <c:tickLblSkip val="3"/>
      </c:catAx>
      <c:valAx>
        <c:axId val="145856384"/>
        <c:scaling>
          <c:orientation val="minMax"/>
        </c:scaling>
        <c:axPos val="l"/>
        <c:majorGridlines/>
        <c:title>
          <c:tx>
            <c:rich>
              <a:bodyPr rot="-5400000" vert="horz"/>
              <a:lstStyle/>
              <a:p>
                <a:pPr>
                  <a:defRPr/>
                </a:pPr>
                <a:r>
                  <a:rPr lang="ja-JP"/>
                  <a:t>次　　数</a:t>
                </a:r>
              </a:p>
            </c:rich>
          </c:tx>
          <c:layout>
            <c:manualLayout>
              <c:xMode val="edge"/>
              <c:yMode val="edge"/>
              <c:x val="6.2348875211629962E-3"/>
              <c:y val="0.30995296620846829"/>
            </c:manualLayout>
          </c:layout>
        </c:title>
        <c:numFmt formatCode="#,##0;[Red]\-#,##0" sourceLinked="0"/>
        <c:tickLblPos val="nextTo"/>
        <c:crossAx val="145841536"/>
        <c:crosses val="autoZero"/>
        <c:crossBetween val="between"/>
      </c:valAx>
    </c:plotArea>
    <c:legend>
      <c:legendPos val="b"/>
      <c:layout>
        <c:manualLayout>
          <c:xMode val="edge"/>
          <c:yMode val="edge"/>
          <c:x val="0.11545372436705797"/>
          <c:y val="0.84332279406389365"/>
          <c:w val="0.7728465142385289"/>
          <c:h val="0.12351409613930961"/>
        </c:manualLayout>
      </c:layout>
    </c:legend>
    <c:plotVisOnly val="1"/>
  </c:chart>
  <c:spPr>
    <a:ln>
      <a:noFill/>
    </a:ln>
  </c:spPr>
  <c:txPr>
    <a:bodyPr/>
    <a:lstStyle/>
    <a:p>
      <a:pPr>
        <a:defRPr sz="1000"/>
      </a:pPr>
      <a:endParaRPr lang="ja-JP"/>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atin typeface="Times New Roman" charset="0"/>
              </a:defRPr>
            </a:lvl1pPr>
          </a:lstStyle>
          <a:p>
            <a:pPr>
              <a:defRPr/>
            </a:pPr>
            <a:endParaRPr lang="ja-JP" altLang="en-US"/>
          </a:p>
        </p:txBody>
      </p:sp>
      <p:sp>
        <p:nvSpPr>
          <p:cNvPr id="3" name="日付プレースホルダ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smtClean="0">
                <a:latin typeface="Times New Roman" charset="0"/>
              </a:defRPr>
            </a:lvl1pPr>
          </a:lstStyle>
          <a:p>
            <a:pPr>
              <a:defRPr/>
            </a:pPr>
            <a:fld id="{51C0BB18-22FB-438D-A7C0-88697E42B8D4}" type="datetimeFigureOut">
              <a:rPr lang="ja-JP" altLang="en-US"/>
              <a:pPr>
                <a:defRPr/>
              </a:pPr>
              <a:t>2008/7/7</a:t>
            </a:fld>
            <a:endParaRPr lang="ja-JP" altLang="en-US"/>
          </a:p>
        </p:txBody>
      </p:sp>
      <p:sp>
        <p:nvSpPr>
          <p:cNvPr id="4" name="フッター プレースホルダ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atin typeface="Times New Roman" charset="0"/>
              </a:defRPr>
            </a:lvl1pPr>
          </a:lstStyle>
          <a:p>
            <a:pPr>
              <a:defRPr/>
            </a:pPr>
            <a:endParaRPr lang="ja-JP" altLang="en-US"/>
          </a:p>
        </p:txBody>
      </p:sp>
      <p:sp>
        <p:nvSpPr>
          <p:cNvPr id="5" name="スライド番号プレースホルダ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smtClean="0">
                <a:latin typeface="Times New Roman" charset="0"/>
              </a:defRPr>
            </a:lvl1pPr>
          </a:lstStyle>
          <a:p>
            <a:pPr>
              <a:defRPr/>
            </a:pPr>
            <a:fld id="{2E03D221-E0A2-4924-8043-910AC9D09334}" type="slidenum">
              <a:rPr lang="ja-JP" altLang="en-US"/>
              <a:pPr>
                <a:defRPr/>
              </a:pPr>
              <a:t>&lt;#&gt;</a:t>
            </a:fld>
            <a:endParaRPr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49787"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atin typeface="Times New Roman" charset="0"/>
              </a:defRPr>
            </a:lvl1pPr>
          </a:lstStyle>
          <a:p>
            <a:pPr>
              <a:defRPr/>
            </a:pPr>
            <a:endParaRPr lang="en-US" altLang="ja-JP"/>
          </a:p>
        </p:txBody>
      </p:sp>
      <p:sp>
        <p:nvSpPr>
          <p:cNvPr id="8195" name="Rectangle 3"/>
          <p:cNvSpPr>
            <a:spLocks noGrp="1" noChangeArrowheads="1"/>
          </p:cNvSpPr>
          <p:nvPr>
            <p:ph type="dt" idx="1"/>
          </p:nvPr>
        </p:nvSpPr>
        <p:spPr bwMode="auto">
          <a:xfrm>
            <a:off x="3855838" y="0"/>
            <a:ext cx="2949787" cy="49696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charset="0"/>
              </a:defRPr>
            </a:lvl1pPr>
          </a:lstStyle>
          <a:p>
            <a:pPr>
              <a:defRPr/>
            </a:pPr>
            <a:endParaRPr lang="en-US" altLang="ja-JP"/>
          </a:p>
        </p:txBody>
      </p:sp>
      <p:sp>
        <p:nvSpPr>
          <p:cNvPr id="31748" name="Rectangle 4"/>
          <p:cNvSpPr>
            <a:spLocks noGrp="1" noRot="1" noChangeAspect="1" noChangeArrowheads="1" noTextEdit="1"/>
          </p:cNvSpPr>
          <p:nvPr>
            <p:ph type="sldImg" idx="2"/>
          </p:nvPr>
        </p:nvSpPr>
        <p:spPr bwMode="auto">
          <a:xfrm>
            <a:off x="920750" y="746125"/>
            <a:ext cx="4965700" cy="3725863"/>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80720" y="4721186"/>
            <a:ext cx="5445760" cy="447270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8198" name="Rectangle 6"/>
          <p:cNvSpPr>
            <a:spLocks noGrp="1" noChangeArrowheads="1"/>
          </p:cNvSpPr>
          <p:nvPr>
            <p:ph type="ftr" sz="quarter" idx="4"/>
          </p:nvPr>
        </p:nvSpPr>
        <p:spPr bwMode="auto">
          <a:xfrm>
            <a:off x="0" y="9440646"/>
            <a:ext cx="2949787"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atin typeface="Times New Roman" charset="0"/>
              </a:defRPr>
            </a:lvl1pPr>
          </a:lstStyle>
          <a:p>
            <a:pPr>
              <a:defRPr/>
            </a:pPr>
            <a:endParaRPr lang="en-US" altLang="ja-JP"/>
          </a:p>
        </p:txBody>
      </p:sp>
      <p:sp>
        <p:nvSpPr>
          <p:cNvPr id="8199" name="Rectangle 7"/>
          <p:cNvSpPr>
            <a:spLocks noGrp="1" noChangeArrowheads="1"/>
          </p:cNvSpPr>
          <p:nvPr>
            <p:ph type="sldNum" sz="quarter" idx="5"/>
          </p:nvPr>
        </p:nvSpPr>
        <p:spPr bwMode="auto">
          <a:xfrm>
            <a:off x="3855838" y="9440646"/>
            <a:ext cx="2949787" cy="49696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BF6DDF87-BFCB-4969-A5DA-99987E200CEA}" type="slidenum">
              <a:rPr lang="ja-JP" altLang="en-US"/>
              <a:pPr>
                <a:defRPr/>
              </a:pPr>
              <a:t>&lt;#&gt;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a:t>
            </a:fld>
            <a:endParaRPr lang="en-US" altLang="ja-JP"/>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p:cNvSpPr>
            <a:spLocks noGrp="1" noRot="1" noChangeAspect="1" noTextEdit="1"/>
          </p:cNvSpPr>
          <p:nvPr>
            <p:ph type="sldImg"/>
          </p:nvPr>
        </p:nvSpPr>
        <p:spPr>
          <a:ln/>
        </p:spPr>
      </p:sp>
      <p:sp>
        <p:nvSpPr>
          <p:cNvPr id="32771" name="ノート プレースホルダ 2"/>
          <p:cNvSpPr>
            <a:spLocks noGrp="1"/>
          </p:cNvSpPr>
          <p:nvPr>
            <p:ph type="body" idx="1"/>
          </p:nvPr>
        </p:nvSpPr>
        <p:spPr>
          <a:noFill/>
          <a:ln/>
        </p:spPr>
        <p:txBody>
          <a:bodyPr/>
          <a:lstStyle/>
          <a:p>
            <a:r>
              <a:rPr lang="ja-JP" altLang="en-US" dirty="0" smtClean="0"/>
              <a:t>■</a:t>
            </a:r>
            <a:r>
              <a:rPr lang="ja-JP" altLang="en-US" dirty="0" smtClean="0">
                <a:latin typeface="Arial" pitchFamily="34" charset="0"/>
              </a:rPr>
              <a:t>近年，オフショア開発を始めとするソフトウェアの</a:t>
            </a:r>
            <a:r>
              <a:rPr lang="ja-JP" altLang="en-US" b="1" dirty="0" smtClean="0">
                <a:latin typeface="Arial" pitchFamily="34" charset="0"/>
              </a:rPr>
              <a:t>分散開発</a:t>
            </a:r>
            <a:r>
              <a:rPr lang="ja-JP" altLang="en-US" dirty="0" smtClean="0">
                <a:latin typeface="Arial" pitchFamily="34" charset="0"/>
              </a:rPr>
              <a:t>が企業においても盛んに行われていますが，開発者同士の</a:t>
            </a:r>
            <a:r>
              <a:rPr lang="ja-JP" altLang="en-US" b="1" dirty="0" smtClean="0">
                <a:latin typeface="Arial" pitchFamily="34" charset="0"/>
              </a:rPr>
              <a:t>情報共有</a:t>
            </a:r>
            <a:r>
              <a:rPr lang="ja-JP" altLang="en-US" dirty="0" smtClean="0">
                <a:latin typeface="Arial" pitchFamily="34" charset="0"/>
              </a:rPr>
              <a:t>が困難であるという問題を抱えています</a:t>
            </a:r>
            <a:endParaRPr lang="en-US" altLang="ja-JP" dirty="0" smtClean="0">
              <a:latin typeface="Arial" pitchFamily="34" charset="0"/>
            </a:endParaRPr>
          </a:p>
          <a:p>
            <a:endParaRPr lang="en-US" altLang="ja-JP" dirty="0" smtClean="0">
              <a:latin typeface="Arial" pitchFamily="34" charset="0"/>
            </a:endParaRPr>
          </a:p>
          <a:p>
            <a:r>
              <a:rPr lang="ja-JP" altLang="en-US" dirty="0" smtClean="0">
                <a:latin typeface="Arial" pitchFamily="34" charset="0"/>
              </a:rPr>
              <a:t>　　　言葉や</a:t>
            </a:r>
            <a:r>
              <a:rPr lang="ja-JP" altLang="en-US" dirty="0" smtClean="0"/>
              <a:t>文化，時差などの違いから開発者の意思疎通や相互理解に支障をきたし，結果，ソフトウェアの</a:t>
            </a:r>
            <a:r>
              <a:rPr lang="ja-JP" altLang="en-US" b="1" dirty="0" smtClean="0"/>
              <a:t>信頼性が低下する</a:t>
            </a:r>
            <a:r>
              <a:rPr lang="ja-JP" altLang="en-US" dirty="0" smtClean="0"/>
              <a:t>という問題があります</a:t>
            </a:r>
            <a:endParaRPr lang="en-US" altLang="ja-JP" dirty="0" smtClean="0"/>
          </a:p>
          <a:p>
            <a:endParaRPr lang="en-US" altLang="ja-JP" dirty="0" smtClean="0">
              <a:latin typeface="Arial" pitchFamily="34" charset="0"/>
            </a:endParaRPr>
          </a:p>
          <a:p>
            <a:r>
              <a:rPr lang="ja-JP" altLang="en-US" dirty="0" smtClean="0">
                <a:latin typeface="Arial" pitchFamily="34" charset="0"/>
              </a:rPr>
              <a:t>一方，</a:t>
            </a:r>
            <a:endParaRPr lang="en-US" altLang="ja-JP" dirty="0" smtClean="0">
              <a:latin typeface="Arial" pitchFamily="34" charset="0"/>
            </a:endParaRPr>
          </a:p>
          <a:p>
            <a:r>
              <a:rPr lang="ja-JP" altLang="en-US" dirty="0" smtClean="0"/>
              <a:t>■代表的な</a:t>
            </a:r>
            <a:r>
              <a:rPr lang="ja-JP" altLang="en-US" dirty="0" smtClean="0">
                <a:latin typeface="Arial" pitchFamily="34" charset="0"/>
              </a:rPr>
              <a:t>オープンソースソフトウェア</a:t>
            </a:r>
            <a:r>
              <a:rPr lang="en-US" altLang="ja-JP" dirty="0" smtClean="0">
                <a:latin typeface="Arial" pitchFamily="34" charset="0"/>
              </a:rPr>
              <a:t>(</a:t>
            </a:r>
            <a:r>
              <a:rPr lang="en-US" altLang="ja-JP" dirty="0" smtClean="0">
                <a:latin typeface="Arial" pitchFamily="34" charset="0"/>
                <a:ea typeface="Arial Unicode MS" pitchFamily="50" charset="-128"/>
                <a:cs typeface="Arial Unicode MS" pitchFamily="50" charset="-128"/>
              </a:rPr>
              <a:t>OSS</a:t>
            </a:r>
            <a:r>
              <a:rPr lang="en-US" altLang="ja-JP" dirty="0" smtClean="0">
                <a:latin typeface="Arial" pitchFamily="34" charset="0"/>
              </a:rPr>
              <a:t>)</a:t>
            </a:r>
            <a:r>
              <a:rPr lang="ja-JP" altLang="en-US" dirty="0" smtClean="0">
                <a:latin typeface="Arial" pitchFamily="34" charset="0"/>
              </a:rPr>
              <a:t>は従来から</a:t>
            </a:r>
            <a:r>
              <a:rPr lang="ja-JP" altLang="en-US" b="1" dirty="0" smtClean="0">
                <a:latin typeface="Arial" pitchFamily="34" charset="0"/>
              </a:rPr>
              <a:t>分散開発</a:t>
            </a:r>
            <a:r>
              <a:rPr lang="ja-JP" altLang="en-US" dirty="0" smtClean="0">
                <a:latin typeface="Arial" pitchFamily="34" charset="0"/>
              </a:rPr>
              <a:t>を行っています</a:t>
            </a:r>
            <a:endParaRPr lang="en-US" altLang="ja-JP" dirty="0" smtClean="0">
              <a:latin typeface="Arial" pitchFamily="34" charset="0"/>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latin typeface="Arial" pitchFamily="34" charset="0"/>
              </a:rPr>
              <a:t>　　　それにも関わらず，商用のソフトウェアに劣らない品質と機能を備え，</a:t>
            </a:r>
            <a:r>
              <a:rPr lang="ja-JP" altLang="en-US" b="1" dirty="0" smtClean="0">
                <a:solidFill>
                  <a:srgbClr val="FF0000"/>
                </a:solidFill>
                <a:latin typeface="Arial" pitchFamily="34" charset="0"/>
              </a:rPr>
              <a:t>信頼性の高い</a:t>
            </a:r>
            <a:r>
              <a:rPr lang="en-US" altLang="ja-JP" dirty="0" smtClean="0">
                <a:latin typeface="Arial" pitchFamily="34" charset="0"/>
              </a:rPr>
              <a:t>OSS</a:t>
            </a:r>
            <a:r>
              <a:rPr lang="ja-JP" altLang="en-US" dirty="0" smtClean="0">
                <a:latin typeface="Arial" pitchFamily="34" charset="0"/>
              </a:rPr>
              <a:t>も数多く存在しています</a:t>
            </a:r>
            <a:endParaRPr lang="en-US" altLang="ja-JP" dirty="0" smtClean="0">
              <a:latin typeface="Arial" pitchFamily="34" charset="0"/>
            </a:endParaRPr>
          </a:p>
          <a:p>
            <a:endParaRPr lang="en-US" altLang="ja-JP" dirty="0" smtClean="0">
              <a:latin typeface="Arial" pitchFamily="34" charset="0"/>
            </a:endParaRPr>
          </a:p>
          <a:p>
            <a:r>
              <a:rPr lang="ja-JP" altLang="en-US" dirty="0" smtClean="0">
                <a:latin typeface="Arial" pitchFamily="34" charset="0"/>
              </a:rPr>
              <a:t>そこで，</a:t>
            </a:r>
            <a:endParaRPr lang="en-US" altLang="ja-JP" dirty="0" smtClean="0">
              <a:latin typeface="Arial" pitchFamily="34" charset="0"/>
            </a:endParaRPr>
          </a:p>
          <a:p>
            <a:r>
              <a:rPr lang="ja-JP" altLang="en-US" dirty="0" smtClean="0"/>
              <a:t>■企業における分散開発を成功に導く知見を得ることを目的として，</a:t>
            </a:r>
            <a:r>
              <a:rPr lang="en-US" altLang="ja-JP" dirty="0" smtClean="0"/>
              <a:t>OSS</a:t>
            </a:r>
            <a:r>
              <a:rPr lang="ja-JP" altLang="en-US" dirty="0" smtClean="0"/>
              <a:t>コミュニティにおける情報共有の方法が研究されています</a:t>
            </a:r>
            <a:endParaRPr lang="en-US" altLang="ja-JP" dirty="0" smtClean="0">
              <a:latin typeface="Arial" pitchFamily="34" charset="0"/>
            </a:endParaRPr>
          </a:p>
        </p:txBody>
      </p:sp>
      <p:sp>
        <p:nvSpPr>
          <p:cNvPr id="32772" name="スライド番号プレースホルダ 3"/>
          <p:cNvSpPr>
            <a:spLocks noGrp="1"/>
          </p:cNvSpPr>
          <p:nvPr>
            <p:ph type="sldNum" sz="quarter" idx="5"/>
          </p:nvPr>
        </p:nvSpPr>
        <p:spPr>
          <a:noFill/>
        </p:spPr>
        <p:txBody>
          <a:bodyPr/>
          <a:lstStyle/>
          <a:p>
            <a:fld id="{D2457698-4B47-4156-BE91-387D8FFC1E3C}" type="slidenum">
              <a:rPr lang="ja-JP" altLang="en-US" smtClean="0">
                <a:latin typeface="Times New Roman" pitchFamily="18" charset="0"/>
              </a:rPr>
              <a:pPr/>
              <a:t>2</a:t>
            </a:fld>
            <a:endParaRPr lang="en-US" altLang="ja-JP"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a:tabLst>
                <a:tab pos="985838" algn="l"/>
                <a:tab pos="6811963" algn="l"/>
              </a:tabLst>
            </a:pPr>
            <a:r>
              <a:rPr lang="ja-JP" altLang="en-US" dirty="0" smtClean="0"/>
              <a:t>■先行研究で</a:t>
            </a:r>
            <a:endParaRPr lang="en-US" altLang="ja-JP" dirty="0" smtClean="0"/>
          </a:p>
          <a:p>
            <a:pPr>
              <a:tabLst>
                <a:tab pos="985838" algn="l"/>
                <a:tab pos="6811963" algn="l"/>
              </a:tabLst>
            </a:pPr>
            <a:r>
              <a:rPr lang="en-US" altLang="ja-JP" dirty="0" smtClean="0"/>
              <a:t>OSS</a:t>
            </a:r>
            <a:r>
              <a:rPr lang="ja-JP" altLang="en-US" dirty="0" smtClean="0"/>
              <a:t>の開発においては開発者とユーザの★</a:t>
            </a:r>
            <a:r>
              <a:rPr lang="ja-JP" altLang="en-US" b="1" dirty="0" smtClean="0"/>
              <a:t>協調的な活動</a:t>
            </a:r>
            <a:r>
              <a:rPr lang="ja-JP" altLang="en-US" dirty="0" smtClean="0"/>
              <a:t>が重要であることが経験的に指摘されてきました</a:t>
            </a:r>
            <a:endParaRPr lang="en-US" altLang="ja-JP" dirty="0" smtClean="0"/>
          </a:p>
          <a:p>
            <a:pPr>
              <a:tabLst>
                <a:tab pos="985838" algn="l"/>
                <a:tab pos="6811963" algn="l"/>
              </a:tabLst>
            </a:pPr>
            <a:endParaRPr lang="en-US" altLang="ja-JP" sz="1000" dirty="0" smtClean="0"/>
          </a:p>
          <a:p>
            <a:pPr marL="0" marR="0" indent="0" algn="l" defTabSz="914400" rtl="0" eaLnBrk="0" fontAlgn="base" latinLnBrk="0" hangingPunct="0">
              <a:lnSpc>
                <a:spcPct val="100000"/>
              </a:lnSpc>
              <a:spcBef>
                <a:spcPct val="30000"/>
              </a:spcBef>
              <a:spcAft>
                <a:spcPct val="0"/>
              </a:spcAft>
              <a:buClrTx/>
              <a:buSzTx/>
              <a:buFontTx/>
              <a:buNone/>
              <a:tabLst>
                <a:tab pos="985838" algn="l"/>
                <a:tab pos="6811963" algn="l"/>
              </a:tabLst>
              <a:defRPr/>
            </a:pPr>
            <a:r>
              <a:rPr lang="ja-JP" altLang="en-US" sz="1000" dirty="0" smtClean="0">
                <a:solidFill>
                  <a:srgbClr val="FF0000"/>
                </a:solidFill>
              </a:rPr>
              <a:t>　　　　＜ユーザ→開発＞</a:t>
            </a:r>
            <a:r>
              <a:rPr lang="ja-JP" altLang="en-US" sz="1000" dirty="0" smtClean="0"/>
              <a:t>★ユーザコミュニティでは</a:t>
            </a:r>
            <a:r>
              <a:rPr lang="en-US" altLang="ja-JP" sz="1000" dirty="0" smtClean="0"/>
              <a:t>OSS</a:t>
            </a:r>
            <a:r>
              <a:rPr lang="ja-JP" altLang="en-US" sz="1000" dirty="0" smtClean="0"/>
              <a:t>を使用する上でのトラブルや，機能の追加要求などの議論を行っており，これらを開発者に伝えることで</a:t>
            </a:r>
            <a:r>
              <a:rPr lang="en-US" altLang="ja-JP" sz="1000" dirty="0" smtClean="0"/>
              <a:t>OSS</a:t>
            </a:r>
            <a:r>
              <a:rPr lang="ja-JP" altLang="en-US" sz="1000" dirty="0" smtClean="0"/>
              <a:t>の更なる改良へとつながっており</a:t>
            </a:r>
            <a:endParaRPr lang="en-US" altLang="ja-JP" sz="1000" dirty="0" smtClean="0">
              <a:solidFill>
                <a:srgbClr val="FF0000"/>
              </a:solidFill>
            </a:endParaRPr>
          </a:p>
          <a:p>
            <a:pPr>
              <a:tabLst>
                <a:tab pos="985838" algn="l"/>
                <a:tab pos="6811963" algn="l"/>
              </a:tabLst>
            </a:pPr>
            <a:r>
              <a:rPr lang="ja-JP" altLang="en-US" sz="1000" dirty="0" smtClean="0">
                <a:solidFill>
                  <a:srgbClr val="FF0000"/>
                </a:solidFill>
              </a:rPr>
              <a:t>　　　　</a:t>
            </a:r>
            <a:r>
              <a:rPr lang="ja-JP" altLang="en-US" dirty="0" smtClean="0">
                <a:solidFill>
                  <a:srgbClr val="FF0000"/>
                </a:solidFill>
              </a:rPr>
              <a:t>＜開発→ユーザ＞</a:t>
            </a:r>
            <a:r>
              <a:rPr lang="ja-JP" altLang="en-US" dirty="0" smtClean="0"/>
              <a:t>★</a:t>
            </a:r>
            <a:r>
              <a:rPr lang="ja-JP" altLang="en-US" dirty="0" smtClean="0">
                <a:solidFill>
                  <a:srgbClr val="FF0000"/>
                </a:solidFill>
              </a:rPr>
              <a:t>開発者コミュニティでは開発についての議論を行っており，ユーザへのサポートが</a:t>
            </a:r>
            <a:r>
              <a:rPr lang="en-US" altLang="ja-JP" dirty="0" smtClean="0">
                <a:solidFill>
                  <a:srgbClr val="FF0000"/>
                </a:solidFill>
              </a:rPr>
              <a:t>OSS</a:t>
            </a:r>
            <a:r>
              <a:rPr lang="ja-JP" altLang="en-US" dirty="0" smtClean="0">
                <a:solidFill>
                  <a:srgbClr val="FF0000"/>
                </a:solidFill>
              </a:rPr>
              <a:t>の普及，利用促進につながっています</a:t>
            </a:r>
            <a:endParaRPr lang="en-US" altLang="ja-JP" dirty="0" smtClean="0">
              <a:solidFill>
                <a:srgbClr val="FF0000"/>
              </a:solidFill>
            </a:endParaRPr>
          </a:p>
          <a:p>
            <a:pPr>
              <a:tabLst>
                <a:tab pos="985838" algn="l"/>
                <a:tab pos="6811963" algn="l"/>
              </a:tabLst>
            </a:pPr>
            <a:endParaRPr lang="en-US" altLang="ja-JP" dirty="0" smtClean="0"/>
          </a:p>
          <a:p>
            <a:pPr>
              <a:tabLst>
                <a:tab pos="985838" algn="l"/>
                <a:tab pos="6811963" algn="l"/>
              </a:tabLst>
            </a:pPr>
            <a:r>
              <a:rPr lang="ja-JP" altLang="en-US" dirty="0" smtClean="0"/>
              <a:t>こういった協調作業が重要であると指摘されています</a:t>
            </a:r>
            <a:endParaRPr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a:t>
            </a:fld>
            <a:endParaRPr lang="en-US"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a:tabLst>
                <a:tab pos="985838" algn="l"/>
                <a:tab pos="6811963" algn="l"/>
              </a:tabLst>
            </a:pPr>
            <a:r>
              <a:rPr lang="ja-JP" altLang="en-US" dirty="0" smtClean="0"/>
              <a:t>■</a:t>
            </a:r>
            <a:r>
              <a:rPr lang="en-US" altLang="ja-JP" dirty="0" smtClean="0"/>
              <a:t>Raymond</a:t>
            </a:r>
            <a:r>
              <a:rPr lang="ja-JP" altLang="en-US" dirty="0" smtClean="0"/>
              <a:t>の経験的な指摘を明らかにするために，</a:t>
            </a:r>
            <a:r>
              <a:rPr lang="en-US" altLang="ja-JP" dirty="0" smtClean="0"/>
              <a:t>Matsumoto</a:t>
            </a:r>
            <a:r>
              <a:rPr lang="ja-JP" altLang="en-US" dirty="0" err="1" smtClean="0"/>
              <a:t>らは</a:t>
            </a:r>
            <a:r>
              <a:rPr lang="ja-JP" altLang="en-US" dirty="0" smtClean="0"/>
              <a:t>ネットワーク分析を用いて開発者とユーザ間の協調作業を分析しています</a:t>
            </a:r>
            <a:endParaRPr lang="en-US" altLang="ja-JP" dirty="0" smtClean="0"/>
          </a:p>
          <a:p>
            <a:pPr>
              <a:tabLst>
                <a:tab pos="985838" algn="l"/>
                <a:tab pos="6811963" algn="l"/>
              </a:tabLst>
            </a:pPr>
            <a:endParaRPr lang="en-US" altLang="ja-JP" sz="1000" dirty="0" smtClean="0"/>
          </a:p>
          <a:p>
            <a:pPr>
              <a:tabLst>
                <a:tab pos="985838" algn="l"/>
                <a:tab pos="6811963" algn="l"/>
              </a:tabLst>
            </a:pPr>
            <a:r>
              <a:rPr lang="ja-JP" altLang="en-US" dirty="0" smtClean="0"/>
              <a:t>分析の結果，活動が活発なコミュニティほど，★</a:t>
            </a:r>
            <a:r>
              <a:rPr lang="en-US" altLang="ja-JP" b="1" dirty="0" smtClean="0">
                <a:solidFill>
                  <a:srgbClr val="FF0000"/>
                </a:solidFill>
              </a:rPr>
              <a:t>2</a:t>
            </a:r>
            <a:r>
              <a:rPr lang="ja-JP" altLang="en-US" b="1" dirty="0" err="1" smtClean="0">
                <a:solidFill>
                  <a:srgbClr val="FF0000"/>
                </a:solidFill>
              </a:rPr>
              <a:t>つのサブ</a:t>
            </a:r>
            <a:r>
              <a:rPr lang="ja-JP" altLang="en-US" b="1" dirty="0" smtClean="0">
                <a:solidFill>
                  <a:srgbClr val="FF0000"/>
                </a:solidFill>
              </a:rPr>
              <a:t>コミュニティに参加する人物</a:t>
            </a:r>
            <a:r>
              <a:rPr lang="ja-JP" altLang="en-US" dirty="0" smtClean="0"/>
              <a:t>が双方のサブコミュニティの参加者と偏りなく交流している傾向があることが明らかになりました</a:t>
            </a:r>
            <a:endParaRPr lang="en-US" altLang="ja-JP" dirty="0" smtClean="0"/>
          </a:p>
          <a:p>
            <a:pPr>
              <a:tabLst>
                <a:tab pos="985838" algn="l"/>
                <a:tab pos="6811963" algn="l"/>
              </a:tabLst>
            </a:pP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tab pos="985838" algn="l"/>
                <a:tab pos="6811963" algn="l"/>
              </a:tabLst>
              <a:defRPr/>
            </a:pPr>
            <a:r>
              <a:rPr lang="ja-JP" altLang="en-US" dirty="0" smtClean="0"/>
              <a:t>これら先行研究では</a:t>
            </a:r>
            <a:r>
              <a:rPr lang="ja-JP" altLang="en-US" sz="1200" dirty="0" smtClean="0">
                <a:solidFill>
                  <a:schemeClr val="tx1"/>
                </a:solidFill>
                <a:latin typeface="Times New Roman" charset="0"/>
                <a:ea typeface="ＭＳ Ｐゴシック" charset="-128"/>
              </a:rPr>
              <a:t>開発者とユーザの協調作業の実態そのものを明らかにすることを目的に分析がおこなわれてきました</a:t>
            </a:r>
            <a:endParaRPr lang="en-US" altLang="ja-JP" sz="1200" dirty="0" smtClean="0">
              <a:solidFill>
                <a:schemeClr val="tx1"/>
              </a:solidFill>
              <a:latin typeface="Times New Roman" charset="0"/>
              <a:ea typeface="ＭＳ Ｐゴシック" charset="-128"/>
            </a:endParaRPr>
          </a:p>
          <a:p>
            <a:pPr marL="0" marR="0" indent="0" algn="l" defTabSz="914400" rtl="0" eaLnBrk="0" fontAlgn="base" latinLnBrk="0" hangingPunct="0">
              <a:lnSpc>
                <a:spcPct val="100000"/>
              </a:lnSpc>
              <a:spcBef>
                <a:spcPct val="30000"/>
              </a:spcBef>
              <a:spcAft>
                <a:spcPct val="0"/>
              </a:spcAft>
              <a:buClrTx/>
              <a:buSzTx/>
              <a:buFontTx/>
              <a:buNone/>
              <a:tabLst>
                <a:tab pos="985838" algn="l"/>
                <a:tab pos="6811963" algn="l"/>
              </a:tabLst>
              <a:defRPr/>
            </a:pPr>
            <a:endParaRPr lang="en-US" altLang="ja-JP" sz="1200" dirty="0" smtClean="0">
              <a:solidFill>
                <a:schemeClr val="tx1"/>
              </a:solidFill>
              <a:latin typeface="Times New Roman" charset="0"/>
              <a:ea typeface="ＭＳ Ｐゴシック" charset="-128"/>
            </a:endParaRPr>
          </a:p>
          <a:p>
            <a:pPr marL="0" marR="0" indent="0" algn="l" defTabSz="914400" rtl="0" eaLnBrk="0" fontAlgn="base" latinLnBrk="0" hangingPunct="0">
              <a:lnSpc>
                <a:spcPct val="100000"/>
              </a:lnSpc>
              <a:spcBef>
                <a:spcPct val="30000"/>
              </a:spcBef>
              <a:spcAft>
                <a:spcPct val="0"/>
              </a:spcAft>
              <a:buClrTx/>
              <a:buSzTx/>
              <a:buFontTx/>
              <a:buNone/>
              <a:tabLst>
                <a:tab pos="985838" algn="l"/>
                <a:tab pos="6811963" algn="l"/>
              </a:tabLst>
              <a:defRPr/>
            </a:pPr>
            <a:r>
              <a:rPr lang="ja-JP" altLang="en-US" sz="1200" dirty="0" smtClean="0">
                <a:solidFill>
                  <a:schemeClr val="tx1"/>
                </a:solidFill>
                <a:latin typeface="Times New Roman" charset="0"/>
                <a:ea typeface="ＭＳ Ｐゴシック" charset="-128"/>
              </a:rPr>
              <a:t>しかしながら，★</a:t>
            </a:r>
            <a:r>
              <a:rPr lang="ja-JP" altLang="en-US" sz="1200" b="1" dirty="0" smtClean="0">
                <a:solidFill>
                  <a:schemeClr val="tx1"/>
                </a:solidFill>
                <a:latin typeface="Times New Roman" charset="0"/>
                <a:ea typeface="ＭＳ Ｐゴシック" charset="-128"/>
              </a:rPr>
              <a:t>分散開発において信頼性の高い</a:t>
            </a:r>
            <a:r>
              <a:rPr lang="en-US" altLang="ja-JP" sz="1200" b="1" dirty="0" smtClean="0">
                <a:solidFill>
                  <a:schemeClr val="tx1"/>
                </a:solidFill>
                <a:latin typeface="Times New Roman" charset="0"/>
                <a:ea typeface="ＭＳ Ｐゴシック" charset="-128"/>
              </a:rPr>
              <a:t>OSS</a:t>
            </a:r>
            <a:r>
              <a:rPr lang="ja-JP" altLang="en-US" sz="1200" b="1" dirty="0" smtClean="0">
                <a:solidFill>
                  <a:schemeClr val="tx1"/>
                </a:solidFill>
                <a:latin typeface="Times New Roman" charset="0"/>
                <a:ea typeface="ＭＳ Ｐゴシック" charset="-128"/>
              </a:rPr>
              <a:t>を実現可能にしている要因についてまでは分析されていません</a:t>
            </a:r>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a:t>
            </a:fld>
            <a:endParaRPr lang="en-US"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そこで本研究では，</a:t>
            </a:r>
            <a:endParaRPr lang="en-US" altLang="ja-JP" dirty="0" smtClean="0"/>
          </a:p>
          <a:p>
            <a:r>
              <a:rPr lang="ja-JP" altLang="en-US" dirty="0" smtClean="0"/>
              <a:t>■信頼性の高い</a:t>
            </a:r>
            <a:r>
              <a:rPr lang="en-US" altLang="ja-JP" dirty="0" smtClean="0"/>
              <a:t>OSS</a:t>
            </a:r>
            <a:r>
              <a:rPr lang="ja-JP" altLang="en-US" dirty="0" smtClean="0"/>
              <a:t>を実現するためには，発見したバグを開発者に報告する</a:t>
            </a:r>
            <a:r>
              <a:rPr lang="ja-JP" altLang="en-US" b="1" dirty="0" smtClean="0">
                <a:solidFill>
                  <a:srgbClr val="FF0000"/>
                </a:solidFill>
              </a:rPr>
              <a:t>バグ報告者</a:t>
            </a:r>
            <a:r>
              <a:rPr lang="ja-JP" altLang="en-US" dirty="0" smtClean="0"/>
              <a:t>が重要な役割を担うと考え，</a:t>
            </a:r>
            <a:endParaRPr lang="en-US" altLang="ja-JP" dirty="0" smtClean="0"/>
          </a:p>
          <a:p>
            <a:endParaRPr lang="en-US" altLang="ja-JP" dirty="0" smtClean="0"/>
          </a:p>
          <a:p>
            <a:r>
              <a:rPr lang="ja-JP" altLang="en-US" dirty="0" smtClean="0"/>
              <a:t>■開発者とユーザに限らず，</a:t>
            </a:r>
            <a:r>
              <a:rPr lang="ja-JP" altLang="en-US" b="1" dirty="0" smtClean="0"/>
              <a:t>バグ報告者も含めた協調作業</a:t>
            </a:r>
            <a:r>
              <a:rPr lang="ja-JP" altLang="en-US" dirty="0" smtClean="0"/>
              <a:t>の分析をおこないます</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a:t>
            </a:fld>
            <a:endParaRPr lang="en-US"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 イメージ プレースホルダ 1"/>
          <p:cNvSpPr>
            <a:spLocks noGrp="1" noRot="1" noChangeAspect="1" noTextEdit="1"/>
          </p:cNvSpPr>
          <p:nvPr>
            <p:ph type="sldImg"/>
          </p:nvPr>
        </p:nvSpPr>
        <p:spPr>
          <a:ln/>
        </p:spPr>
      </p:sp>
      <p:sp>
        <p:nvSpPr>
          <p:cNvPr id="33795" name="ノート プレースホルダ 2"/>
          <p:cNvSpPr>
            <a:spLocks noGrp="1"/>
          </p:cNvSpPr>
          <p:nvPr>
            <p:ph type="body" idx="1"/>
          </p:nvPr>
        </p:nvSpPr>
        <p:spPr>
          <a:noFill/>
          <a:ln/>
        </p:spPr>
        <p:txBody>
          <a:bodyPr/>
          <a:lstStyle/>
          <a:p>
            <a:r>
              <a:rPr lang="ja-JP" altLang="en-US" dirty="0" smtClean="0"/>
              <a:t>■本研究では</a:t>
            </a:r>
            <a:endParaRPr lang="en-US" altLang="ja-JP" dirty="0" smtClean="0"/>
          </a:p>
          <a:p>
            <a:r>
              <a:rPr lang="ja-JP" altLang="en-US" dirty="0" smtClean="0">
                <a:solidFill>
                  <a:srgbClr val="FF0000"/>
                </a:solidFill>
              </a:rPr>
              <a:t>　　　</a:t>
            </a:r>
            <a:r>
              <a:rPr lang="ja-JP" altLang="en-US" b="1" dirty="0" smtClean="0">
                <a:solidFill>
                  <a:srgbClr val="FF0000"/>
                </a:solidFill>
              </a:rPr>
              <a:t>信頼性の高い</a:t>
            </a:r>
            <a:r>
              <a:rPr lang="en-US" altLang="ja-JP" dirty="0" smtClean="0"/>
              <a:t>OSS</a:t>
            </a:r>
            <a:r>
              <a:rPr lang="ja-JP" altLang="en-US" dirty="0" smtClean="0"/>
              <a:t>を開発しているコミュニティの協調作業に関する知見を得る</a:t>
            </a:r>
            <a:endParaRPr lang="en-US" altLang="ja-JP" dirty="0" smtClean="0"/>
          </a:p>
          <a:p>
            <a:r>
              <a:rPr lang="ja-JP" altLang="en-US" dirty="0" smtClean="0"/>
              <a:t>ことを目的とし，</a:t>
            </a:r>
            <a:endParaRPr lang="en-US" altLang="ja-JP" dirty="0" smtClean="0"/>
          </a:p>
          <a:p>
            <a:r>
              <a:rPr lang="ja-JP" altLang="en-US" dirty="0" smtClean="0"/>
              <a:t>　　　サブコミュニティ間で情報共有をどのように行うことが信頼性の向上につながるのか</a:t>
            </a:r>
            <a:endParaRPr lang="en-US" altLang="ja-JP" dirty="0" smtClean="0"/>
          </a:p>
          <a:p>
            <a:r>
              <a:rPr lang="ja-JP" altLang="en-US" dirty="0" smtClean="0"/>
              <a:t>ということを分析していきます</a:t>
            </a:r>
            <a:endParaRPr lang="en-US" altLang="ja-JP" dirty="0" smtClean="0"/>
          </a:p>
          <a:p>
            <a:endParaRPr lang="en-US" altLang="ja-JP" dirty="0" smtClean="0"/>
          </a:p>
          <a:p>
            <a:r>
              <a:rPr lang="ja-JP" altLang="en-US" dirty="0" smtClean="0"/>
              <a:t>■そこで，</a:t>
            </a:r>
            <a:endParaRPr lang="en-US" altLang="ja-JP" dirty="0" smtClean="0"/>
          </a:p>
          <a:p>
            <a:r>
              <a:rPr lang="ja-JP" altLang="en-US" dirty="0" smtClean="0"/>
              <a:t>　　　</a:t>
            </a:r>
            <a:r>
              <a:rPr lang="en-US" altLang="ja-JP" dirty="0" smtClean="0"/>
              <a:t>OSS</a:t>
            </a:r>
            <a:r>
              <a:rPr lang="ja-JP" altLang="en-US" dirty="0" smtClean="0"/>
              <a:t>におけるサブコミュニティ間の協調作業がどのように行われているかをコミュニケーションの形態に着目して３つの分析を行います．</a:t>
            </a:r>
            <a:endParaRPr lang="en-US" altLang="ja-JP" dirty="0" smtClean="0"/>
          </a:p>
          <a:p>
            <a:endParaRPr lang="en-US" altLang="ja-JP" dirty="0" smtClean="0"/>
          </a:p>
          <a:p>
            <a:r>
              <a:rPr lang="ja-JP" altLang="en-US" dirty="0" smtClean="0"/>
              <a:t>分析１では，グループ間における情報共有について分析します</a:t>
            </a:r>
            <a:endParaRPr lang="en-US" altLang="ja-JP" dirty="0" smtClean="0"/>
          </a:p>
          <a:p>
            <a:r>
              <a:rPr lang="ja-JP" altLang="en-US" dirty="0" smtClean="0"/>
              <a:t>これはサブコミュニティの</a:t>
            </a:r>
            <a:r>
              <a:rPr lang="ja-JP" altLang="en-US" b="1" dirty="0" smtClean="0"/>
              <a:t>参加方法の違い</a:t>
            </a:r>
            <a:r>
              <a:rPr lang="ja-JP" altLang="en-US" dirty="0" smtClean="0"/>
              <a:t>で，参加者が</a:t>
            </a:r>
            <a:r>
              <a:rPr lang="ja-JP" altLang="en-US" b="1" dirty="0" smtClean="0"/>
              <a:t>情報共有をどのように行っているのか</a:t>
            </a:r>
            <a:r>
              <a:rPr lang="ja-JP" altLang="en-US" dirty="0" smtClean="0"/>
              <a:t>を分析します</a:t>
            </a:r>
            <a:endParaRPr lang="en-US" altLang="ja-JP" dirty="0" smtClean="0"/>
          </a:p>
          <a:p>
            <a:r>
              <a:rPr lang="ja-JP" altLang="en-US" dirty="0" smtClean="0"/>
              <a:t>（特にバグ報告者コミュニティに参加する人物は開発者やユーザのどういった参加者と情報共有を行っているかを分析します）</a:t>
            </a:r>
            <a:endParaRPr lang="en-US" altLang="ja-JP" dirty="0" smtClean="0"/>
          </a:p>
          <a:p>
            <a:endParaRPr lang="en-US" altLang="ja-JP" dirty="0" smtClean="0"/>
          </a:p>
          <a:p>
            <a:r>
              <a:rPr lang="ja-JP" altLang="en-US" dirty="0" smtClean="0"/>
              <a:t>分析２では，情報共有を行うのに重要な人物は</a:t>
            </a:r>
            <a:r>
              <a:rPr lang="ja-JP" altLang="en-US" b="1" dirty="0" smtClean="0"/>
              <a:t>どのコミュニティに参加しているのか</a:t>
            </a:r>
            <a:r>
              <a:rPr lang="ja-JP" altLang="en-US" dirty="0" smtClean="0"/>
              <a:t>を分析します</a:t>
            </a:r>
            <a:endParaRPr lang="en-US" altLang="ja-JP" dirty="0" smtClean="0"/>
          </a:p>
          <a:p>
            <a:endParaRPr lang="en-US" altLang="ja-JP" dirty="0" smtClean="0"/>
          </a:p>
          <a:p>
            <a:r>
              <a:rPr lang="ja-JP" altLang="en-US" dirty="0" smtClean="0"/>
              <a:t>さらに</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分析３では，情報共有を行うのに重要な人物ら</a:t>
            </a:r>
            <a:r>
              <a:rPr lang="ja-JP" altLang="en-US" b="0" dirty="0" smtClean="0"/>
              <a:t>は</a:t>
            </a:r>
            <a:r>
              <a:rPr lang="ja-JP" altLang="en-US" b="1" dirty="0" smtClean="0"/>
              <a:t>継続して</a:t>
            </a:r>
            <a:r>
              <a:rPr lang="ja-JP" altLang="en-US" b="0" dirty="0" err="1" smtClean="0"/>
              <a:t>活動をを行って</a:t>
            </a:r>
            <a:r>
              <a:rPr lang="ja-JP" altLang="en-US" b="0" dirty="0" smtClean="0"/>
              <a:t>いるのかを</a:t>
            </a:r>
            <a:r>
              <a:rPr lang="ja-JP" altLang="en-US" dirty="0" smtClean="0"/>
              <a:t>分析します</a:t>
            </a:r>
            <a:endParaRPr lang="en-US" altLang="ja-JP" dirty="0" smtClean="0"/>
          </a:p>
        </p:txBody>
      </p:sp>
      <p:sp>
        <p:nvSpPr>
          <p:cNvPr id="33796" name="スライド番号プレースホルダ 3"/>
          <p:cNvSpPr>
            <a:spLocks noGrp="1"/>
          </p:cNvSpPr>
          <p:nvPr>
            <p:ph type="sldNum" sz="quarter" idx="5"/>
          </p:nvPr>
        </p:nvSpPr>
        <p:spPr>
          <a:noFill/>
        </p:spPr>
        <p:txBody>
          <a:bodyPr/>
          <a:lstStyle/>
          <a:p>
            <a:fld id="{829473F2-760D-40AB-A179-BAA26E161AD9}" type="slidenum">
              <a:rPr lang="ja-JP" altLang="en-US" smtClean="0">
                <a:latin typeface="Times New Roman" pitchFamily="18" charset="0"/>
              </a:rPr>
              <a:pPr/>
              <a:t>6</a:t>
            </a:fld>
            <a:endParaRPr lang="en-US" altLang="ja-JP"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分析手法の説明に入る前に，本研究で扱うグループと，グループで形成するネットワークについて説明します</a:t>
            </a:r>
            <a:endParaRPr lang="en-US" altLang="ja-JP" dirty="0" smtClean="0"/>
          </a:p>
          <a:p>
            <a:endParaRPr lang="en-US" altLang="ja-JP" dirty="0" smtClean="0"/>
          </a:p>
          <a:p>
            <a:r>
              <a:rPr lang="ja-JP" altLang="en-US" dirty="0" smtClean="0"/>
              <a:t>■開発者，ユーザ，バグ報告者の</a:t>
            </a:r>
            <a:r>
              <a:rPr lang="en-US" altLang="ja-JP" dirty="0" smtClean="0"/>
              <a:t>3</a:t>
            </a:r>
            <a:r>
              <a:rPr lang="ja-JP" altLang="en-US" dirty="0" err="1" smtClean="0"/>
              <a:t>つのサブ</a:t>
            </a:r>
            <a:r>
              <a:rPr lang="ja-JP" altLang="en-US" dirty="0" smtClean="0"/>
              <a:t>コミュニティへの参加方法の違いによって</a:t>
            </a:r>
            <a:r>
              <a:rPr lang="en-US" altLang="ja-JP" dirty="0" smtClean="0">
                <a:solidFill>
                  <a:srgbClr val="FF0000"/>
                </a:solidFill>
              </a:rPr>
              <a:t>7</a:t>
            </a:r>
            <a:r>
              <a:rPr lang="ja-JP" altLang="en-US" dirty="0" smtClean="0">
                <a:solidFill>
                  <a:srgbClr val="FF0000"/>
                </a:solidFill>
              </a:rPr>
              <a:t>種類のグループ</a:t>
            </a:r>
            <a:r>
              <a:rPr lang="ja-JP" altLang="en-US" dirty="0" smtClean="0"/>
              <a:t>を定義することができる</a:t>
            </a:r>
            <a:endParaRPr lang="en-US" altLang="ja-JP" dirty="0" smtClean="0"/>
          </a:p>
          <a:p>
            <a:endParaRPr lang="en-US" altLang="ja-JP" dirty="0" smtClean="0"/>
          </a:p>
          <a:p>
            <a:r>
              <a:rPr lang="ja-JP" altLang="en-US" dirty="0" smtClean="0"/>
              <a:t>（ベン図を指しながら）</a:t>
            </a:r>
            <a:endParaRPr lang="en-US" altLang="ja-JP" dirty="0" smtClean="0"/>
          </a:p>
          <a:p>
            <a:r>
              <a:rPr lang="ja-JP" altLang="en-US" dirty="0" smtClean="0"/>
              <a:t>３つのサブコミュニティでは</a:t>
            </a:r>
            <a:endParaRPr lang="en-US" altLang="ja-JP" dirty="0" smtClean="0"/>
          </a:p>
          <a:p>
            <a:r>
              <a:rPr lang="ja-JP" altLang="en-US" dirty="0" smtClean="0"/>
              <a:t>参加者は少なくとも１つのサブコミュニティに参加し，最大３つのサブコミュニティに参加することになり，</a:t>
            </a:r>
            <a:endParaRPr lang="en-US" altLang="ja-JP" dirty="0" smtClean="0"/>
          </a:p>
          <a:p>
            <a:r>
              <a:rPr lang="en-US" altLang="ja-JP" dirty="0" smtClean="0"/>
              <a:t>7</a:t>
            </a:r>
            <a:r>
              <a:rPr lang="ja-JP" altLang="en-US" dirty="0" smtClean="0"/>
              <a:t>種類の参加方法が考えられます</a:t>
            </a:r>
            <a:endParaRPr lang="en-US" altLang="ja-JP" dirty="0" smtClean="0"/>
          </a:p>
          <a:p>
            <a:endParaRPr kumimoji="1" lang="en-US" altLang="ja-JP" dirty="0" smtClean="0"/>
          </a:p>
          <a:p>
            <a:r>
              <a:rPr kumimoji="1" lang="ja-JP" altLang="en-US" dirty="0" smtClean="0"/>
              <a:t>■本研究では，</a:t>
            </a:r>
            <a:endParaRPr kumimoji="1" lang="en-US" altLang="ja-JP" dirty="0" smtClean="0"/>
          </a:p>
          <a:p>
            <a:pPr marL="342900" lvl="1" indent="-342900">
              <a:buClr>
                <a:schemeClr val="accent2"/>
              </a:buClr>
              <a:buFont typeface="Times New Roman" pitchFamily="18" charset="0"/>
              <a:buNone/>
            </a:pPr>
            <a:r>
              <a:rPr lang="ja-JP" altLang="en-US" b="1" dirty="0" smtClean="0"/>
              <a:t>グループ間で</a:t>
            </a:r>
            <a:r>
              <a:rPr lang="ja-JP" altLang="en-US" dirty="0" smtClean="0"/>
              <a:t>情報共有の行い方の違いを知るためにグループ間のネットワークを作成する</a:t>
            </a:r>
            <a:endParaRPr lang="en-US" altLang="ja-JP" dirty="0" smtClean="0"/>
          </a:p>
          <a:p>
            <a:pPr marL="342900" lvl="1" indent="-342900">
              <a:buClr>
                <a:schemeClr val="accent2"/>
              </a:buClr>
              <a:buFont typeface="Times New Roman" pitchFamily="18" charset="0"/>
              <a:buNone/>
            </a:pPr>
            <a:r>
              <a:rPr lang="ja-JP" altLang="en-US" dirty="0" smtClean="0"/>
              <a:t>　　　各グループをノードで表し，</a:t>
            </a:r>
            <a:endParaRPr lang="en-US" altLang="ja-JP" dirty="0" smtClean="0"/>
          </a:p>
          <a:p>
            <a:pPr marL="342900" marR="0" lvl="1" indent="-342900" algn="l" defTabSz="914400" rtl="0" eaLnBrk="0" fontAlgn="base" latinLnBrk="0" hangingPunct="0">
              <a:lnSpc>
                <a:spcPct val="100000"/>
              </a:lnSpc>
              <a:spcBef>
                <a:spcPct val="30000"/>
              </a:spcBef>
              <a:spcAft>
                <a:spcPct val="0"/>
              </a:spcAft>
              <a:buClr>
                <a:schemeClr val="accent2"/>
              </a:buClr>
              <a:buSzTx/>
              <a:buFont typeface="Times New Roman" pitchFamily="18" charset="0"/>
              <a:buNone/>
              <a:tabLst/>
              <a:defRPr/>
            </a:pPr>
            <a:r>
              <a:rPr lang="ja-JP" altLang="en-US" dirty="0" smtClean="0"/>
              <a:t>　　　参加者間のメッセージの送受信数をグループ単位でまとめてエッジで表します</a:t>
            </a:r>
            <a:endParaRPr lang="en-US" altLang="ja-JP" dirty="0" smtClean="0"/>
          </a:p>
          <a:p>
            <a:pPr marL="342900" lvl="1" indent="-342900">
              <a:buClr>
                <a:schemeClr val="accent2"/>
              </a:buClr>
              <a:buFont typeface="Times New Roman" pitchFamily="18" charset="0"/>
              <a:buNone/>
            </a:pP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7</a:t>
            </a:fld>
            <a:endParaRPr lang="en-US"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では本研究で行う分析手法について説明します</a:t>
            </a:r>
            <a:endParaRPr lang="en-US" altLang="ja-JP" dirty="0" smtClean="0"/>
          </a:p>
          <a:p>
            <a:r>
              <a:rPr lang="ja-JP" altLang="en-US" dirty="0" smtClean="0"/>
              <a:t>■分析１のグループ間における情報共有では</a:t>
            </a:r>
            <a:endParaRPr lang="en-US" altLang="ja-JP" dirty="0" smtClean="0"/>
          </a:p>
          <a:p>
            <a:r>
              <a:rPr lang="ja-JP" altLang="en-US" dirty="0" smtClean="0"/>
              <a:t>　　　グループ間で行われる送信数と受信数の違いについて分析します</a:t>
            </a:r>
            <a:endParaRPr lang="en-US" altLang="ja-JP" dirty="0" smtClean="0"/>
          </a:p>
          <a:p>
            <a:endParaRPr lang="en-US" altLang="ja-JP" dirty="0" smtClean="0"/>
          </a:p>
          <a:p>
            <a:r>
              <a:rPr lang="ja-JP" altLang="en-US" dirty="0" smtClean="0"/>
              <a:t>■分析２の情報共有の要となる人物の役割では</a:t>
            </a:r>
            <a:endParaRPr lang="en-US" altLang="ja-JP" dirty="0" smtClean="0"/>
          </a:p>
          <a:p>
            <a:r>
              <a:rPr lang="ja-JP" altLang="en-US" dirty="0" smtClean="0"/>
              <a:t>　　　一時期において，参加者の送受信数を分析します</a:t>
            </a:r>
            <a:endParaRPr lang="en-US" altLang="ja-JP" dirty="0" smtClean="0"/>
          </a:p>
          <a:p>
            <a:endParaRPr lang="en-US" altLang="ja-JP" dirty="0" smtClean="0"/>
          </a:p>
          <a:p>
            <a:r>
              <a:rPr lang="ja-JP" altLang="en-US" dirty="0" smtClean="0"/>
              <a:t>■分析３の重要人物の活動の継続性では</a:t>
            </a:r>
            <a:endParaRPr lang="en-US" altLang="ja-JP" dirty="0" smtClean="0"/>
          </a:p>
          <a:p>
            <a:r>
              <a:rPr lang="ja-JP" altLang="en-US" dirty="0" smtClean="0"/>
              <a:t>　　　長期間をいくつかの期間にわけて，各期間で送受信数が上位</a:t>
            </a:r>
            <a:r>
              <a:rPr lang="en-US" altLang="ja-JP" dirty="0" smtClean="0"/>
              <a:t>5</a:t>
            </a:r>
            <a:r>
              <a:rPr lang="ja-JP" altLang="en-US" dirty="0" smtClean="0"/>
              <a:t>名の人物の推移を分析します</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8</a:t>
            </a:fld>
            <a:endParaRPr lang="en-US" altLang="ja-JP"/>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以上の分析を用いてケーススタディを行います．</a:t>
            </a:r>
            <a:endParaRPr kumimoji="1" lang="en-US" altLang="ja-JP" dirty="0" smtClean="0"/>
          </a:p>
          <a:p>
            <a:r>
              <a:rPr kumimoji="1" lang="ja-JP" altLang="en-US" dirty="0" smtClean="0"/>
              <a:t>■ケーススタディでは</a:t>
            </a:r>
            <a:endParaRPr kumimoji="1" lang="en-US" altLang="ja-JP" dirty="0" smtClean="0"/>
          </a:p>
          <a:p>
            <a:r>
              <a:rPr lang="ja-JP" altLang="en-US" dirty="0" smtClean="0"/>
              <a:t>　　　</a:t>
            </a:r>
            <a:r>
              <a:rPr lang="en-US" altLang="ja-JP" dirty="0" err="1" smtClean="0"/>
              <a:t>PostgreSQL</a:t>
            </a:r>
            <a:r>
              <a:rPr lang="ja-JP" altLang="en-US" dirty="0" smtClean="0"/>
              <a:t>のメーリングリストを対象に３つのサブコミュニティの分析を行います</a:t>
            </a:r>
            <a:endParaRPr lang="en-US" altLang="ja-JP" dirty="0" smtClean="0"/>
          </a:p>
          <a:p>
            <a:endParaRPr kumimoji="1" lang="en-US" altLang="ja-JP" dirty="0" smtClean="0"/>
          </a:p>
          <a:p>
            <a:r>
              <a:rPr kumimoji="1" lang="ja-JP" altLang="en-US" dirty="0" smtClean="0"/>
              <a:t>■</a:t>
            </a:r>
            <a:r>
              <a:rPr lang="ja-JP" altLang="en-US" dirty="0" smtClean="0"/>
              <a:t>分析期間は</a:t>
            </a:r>
            <a:endParaRPr lang="en-US" altLang="ja-JP" dirty="0" smtClean="0"/>
          </a:p>
          <a:p>
            <a:r>
              <a:rPr lang="ja-JP" altLang="en-US" dirty="0" smtClean="0"/>
              <a:t>　　　</a:t>
            </a:r>
            <a:r>
              <a:rPr lang="ja-JP" altLang="en-US" b="1" dirty="0" smtClean="0"/>
              <a:t>信頼性を向上させることが必要</a:t>
            </a:r>
            <a:r>
              <a:rPr lang="ja-JP" altLang="en-US" dirty="0" smtClean="0"/>
              <a:t>と考えられる期間（テスト版</a:t>
            </a:r>
            <a:r>
              <a:rPr lang="en-US" altLang="ja-JP" dirty="0" smtClean="0"/>
              <a:t>8.0β</a:t>
            </a:r>
            <a:r>
              <a:rPr lang="ja-JP" altLang="en-US" dirty="0" smtClean="0"/>
              <a:t>リリースから正式版</a:t>
            </a:r>
            <a:r>
              <a:rPr lang="en-US" altLang="ja-JP" dirty="0" smtClean="0"/>
              <a:t>8.0</a:t>
            </a:r>
            <a:r>
              <a:rPr lang="ja-JP" altLang="en-US" dirty="0" smtClean="0"/>
              <a:t>リリースまで</a:t>
            </a:r>
            <a:r>
              <a:rPr lang="en-US" altLang="ja-JP" dirty="0" smtClean="0"/>
              <a:t> </a:t>
            </a:r>
            <a:r>
              <a:rPr lang="ja-JP" altLang="en-US" dirty="0" smtClean="0"/>
              <a:t>）に着目します</a:t>
            </a:r>
            <a:endParaRPr lang="en-US" altLang="ja-JP" dirty="0" smtClean="0"/>
          </a:p>
          <a:p>
            <a:r>
              <a:rPr lang="ja-JP" altLang="en-US" dirty="0" smtClean="0">
                <a:solidFill>
                  <a:srgbClr val="FF0000"/>
                </a:solidFill>
              </a:rPr>
              <a:t>　　　分析１，分析２ではテスト版をリリースしてから，正式版をリリースするまでの期間に着目し，</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9</a:t>
            </a:fld>
            <a:endParaRPr lang="en-US" altLang="ja-JP"/>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lvl="2"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solidFill>
                  <a:srgbClr val="FF0000"/>
                </a:solidFill>
              </a:rPr>
              <a:t>分析３ではテスト版と正式版がリリースされた時期を含む１年間に着目し分析しました</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10</a:t>
            </a:fld>
            <a:endParaRPr lang="en-US" altLang="ja-JP"/>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分析１のグループ間ネットワークモデルの分析の結果と考察を行っていきます．</a:t>
            </a:r>
            <a:endParaRPr kumimoji="1" lang="en-US" altLang="ja-JP" dirty="0" smtClean="0"/>
          </a:p>
          <a:p>
            <a:endParaRPr kumimoji="1" lang="en-US" altLang="ja-JP" dirty="0" smtClean="0"/>
          </a:p>
          <a:p>
            <a:r>
              <a:rPr kumimoji="1" lang="ja-JP" altLang="en-US" dirty="0" smtClean="0"/>
              <a:t>結果と考察をお話しする前に，グループ間ネットワークモデルで着目した点について説明します</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■開発，ユーザ，バグコミュニティの明示</a:t>
            </a:r>
            <a:endParaRPr kumimoji="1" lang="en-US" altLang="ja-JP" dirty="0" smtClean="0"/>
          </a:p>
          <a:p>
            <a:r>
              <a:rPr kumimoji="1" lang="ja-JP" altLang="en-US" i="0" dirty="0" smtClean="0"/>
              <a:t>本研究では</a:t>
            </a:r>
            <a:endParaRPr kumimoji="1" lang="en-US" altLang="ja-JP" i="0" dirty="0" smtClean="0"/>
          </a:p>
          <a:p>
            <a:r>
              <a:rPr kumimoji="1" lang="ja-JP" altLang="en-US" i="0" dirty="0" smtClean="0"/>
              <a:t>開発者，ユーザ，バグ報告者の</a:t>
            </a:r>
            <a:r>
              <a:rPr kumimoji="1" lang="en-US" altLang="ja-JP" i="0" dirty="0" smtClean="0"/>
              <a:t>3</a:t>
            </a:r>
            <a:r>
              <a:rPr kumimoji="1" lang="ja-JP" altLang="en-US" i="0" dirty="0" err="1" smtClean="0"/>
              <a:t>つのサブ</a:t>
            </a:r>
            <a:r>
              <a:rPr kumimoji="1" lang="ja-JP" altLang="en-US" i="0" dirty="0" smtClean="0"/>
              <a:t>コミュニティにおける参加者を７つのグループに分類して分析を行いました</a:t>
            </a:r>
            <a:endParaRPr kumimoji="1" lang="en-US" altLang="ja-JP" i="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i="0" dirty="0" smtClean="0"/>
              <a:t>時間の都合上，今回は</a:t>
            </a:r>
            <a:r>
              <a:rPr kumimoji="1" lang="ja-JP" altLang="en-US" dirty="0" smtClean="0"/>
              <a:t>「バグ報告者コミュニティ」「</a:t>
            </a:r>
            <a:r>
              <a:rPr lang="en-US" altLang="ja-JP" sz="1200" b="0" dirty="0" smtClean="0">
                <a:solidFill>
                  <a:schemeClr val="tx1"/>
                </a:solidFill>
              </a:rPr>
              <a:t>P(dev</a:t>
            </a:r>
            <a:r>
              <a:rPr lang="ja-JP" altLang="en-US" sz="1200" b="0" dirty="0" smtClean="0">
                <a:solidFill>
                  <a:schemeClr val="tx1"/>
                </a:solidFill>
              </a:rPr>
              <a:t>∩</a:t>
            </a:r>
            <a:r>
              <a:rPr lang="en-US" altLang="ja-JP" sz="1200" b="0" dirty="0" smtClean="0">
                <a:solidFill>
                  <a:schemeClr val="tx1"/>
                </a:solidFill>
              </a:rPr>
              <a:t>user</a:t>
            </a:r>
            <a:r>
              <a:rPr lang="ja-JP" altLang="en-US" sz="1200" b="0" dirty="0" smtClean="0">
                <a:solidFill>
                  <a:schemeClr val="tx1"/>
                </a:solidFill>
              </a:rPr>
              <a:t>∩</a:t>
            </a:r>
            <a:r>
              <a:rPr lang="en-US" altLang="ja-JP" sz="1200" b="0" dirty="0" smtClean="0">
                <a:solidFill>
                  <a:schemeClr val="tx1"/>
                </a:solidFill>
              </a:rPr>
              <a:t>bug)</a:t>
            </a:r>
            <a:r>
              <a:rPr kumimoji="1" lang="ja-JP" altLang="en-US" dirty="0" smtClean="0"/>
              <a:t>」について説明を行います</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これ以降のスライドで</a:t>
            </a:r>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ja-JP" sz="1200" b="1" dirty="0" smtClean="0">
                <a:solidFill>
                  <a:schemeClr val="tx1"/>
                </a:solidFill>
              </a:rPr>
              <a:t>3</a:t>
            </a:r>
            <a:r>
              <a:rPr lang="ja-JP" altLang="en-US" sz="1200" b="1" dirty="0" err="1" smtClean="0">
                <a:solidFill>
                  <a:schemeClr val="tx1"/>
                </a:solidFill>
              </a:rPr>
              <a:t>つのサブ</a:t>
            </a:r>
            <a:r>
              <a:rPr lang="ja-JP" altLang="en-US" sz="1200" b="1" dirty="0" smtClean="0">
                <a:solidFill>
                  <a:schemeClr val="tx1"/>
                </a:solidFill>
              </a:rPr>
              <a:t>コミュニティに参加しているグループ</a:t>
            </a:r>
            <a:r>
              <a:rPr lang="ja-JP" altLang="en-US" sz="1200" b="0" dirty="0" smtClean="0">
                <a:solidFill>
                  <a:schemeClr val="tx1"/>
                </a:solidFill>
              </a:rPr>
              <a:t>を</a:t>
            </a:r>
            <a:r>
              <a:rPr lang="en-US" altLang="ja-JP" sz="1200" b="0" dirty="0" smtClean="0">
                <a:solidFill>
                  <a:schemeClr val="tx1"/>
                </a:solidFill>
              </a:rPr>
              <a:t>P(dev</a:t>
            </a:r>
            <a:r>
              <a:rPr lang="ja-JP" altLang="en-US" sz="1200" b="0" dirty="0" smtClean="0">
                <a:solidFill>
                  <a:schemeClr val="tx1"/>
                </a:solidFill>
              </a:rPr>
              <a:t>∩</a:t>
            </a:r>
            <a:r>
              <a:rPr lang="en-US" altLang="ja-JP" sz="1200" b="0" dirty="0" smtClean="0">
                <a:solidFill>
                  <a:schemeClr val="tx1"/>
                </a:solidFill>
              </a:rPr>
              <a:t>user</a:t>
            </a:r>
            <a:r>
              <a:rPr lang="ja-JP" altLang="en-US" sz="1200" b="0" dirty="0" smtClean="0">
                <a:solidFill>
                  <a:schemeClr val="tx1"/>
                </a:solidFill>
              </a:rPr>
              <a:t>∩</a:t>
            </a:r>
            <a:r>
              <a:rPr lang="en-US" altLang="ja-JP" sz="1200" b="0" dirty="0" smtClean="0">
                <a:solidFill>
                  <a:schemeClr val="tx1"/>
                </a:solidFill>
              </a:rPr>
              <a:t>bug)</a:t>
            </a:r>
          </a:p>
          <a:p>
            <a:r>
              <a:rPr lang="ja-JP" altLang="en-US" sz="1200" b="0" dirty="0" smtClean="0">
                <a:solidFill>
                  <a:schemeClr val="tx1"/>
                </a:solidFill>
              </a:rPr>
              <a:t>と表記しています</a:t>
            </a:r>
            <a:endParaRPr lang="en-US" altLang="ja-JP" sz="1200" b="0" dirty="0" smtClean="0">
              <a:solidFill>
                <a:schemeClr val="tx1"/>
              </a:solidFill>
            </a:endParaRPr>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11</a:t>
            </a:fld>
            <a:endParaRPr lang="en-US" altLang="ja-JP"/>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■もう一つ，</a:t>
            </a:r>
            <a:endParaRPr lang="en-US" altLang="ja-JP" dirty="0" smtClean="0"/>
          </a:p>
          <a:p>
            <a:r>
              <a:rPr lang="ja-JP" altLang="en-US" dirty="0" smtClean="0"/>
              <a:t>　　　</a:t>
            </a:r>
            <a:r>
              <a:rPr lang="en-US" altLang="ja-JP" dirty="0" smtClean="0"/>
              <a:t>P(dev</a:t>
            </a:r>
            <a:r>
              <a:rPr lang="ja-JP" altLang="en-US" dirty="0" smtClean="0"/>
              <a:t>∩</a:t>
            </a:r>
            <a:r>
              <a:rPr lang="en-US" altLang="ja-JP" dirty="0" smtClean="0"/>
              <a:t>user</a:t>
            </a:r>
            <a:r>
              <a:rPr lang="ja-JP" altLang="en-US" dirty="0" smtClean="0"/>
              <a:t>∩</a:t>
            </a:r>
            <a:r>
              <a:rPr lang="en-US" altLang="ja-JP" dirty="0" smtClean="0"/>
              <a:t>bug)</a:t>
            </a:r>
            <a:r>
              <a:rPr lang="ja-JP" altLang="en-US" dirty="0" err="1" smtClean="0"/>
              <a:t>，</a:t>
            </a:r>
            <a:r>
              <a:rPr lang="ja-JP" altLang="en-US" dirty="0" smtClean="0"/>
              <a:t>バグ報告者の</a:t>
            </a:r>
            <a:r>
              <a:rPr lang="ja-JP" altLang="en-US" b="1" dirty="0" smtClean="0">
                <a:solidFill>
                  <a:srgbClr val="FF0000"/>
                </a:solidFill>
              </a:rPr>
              <a:t>参加者間の送受信数</a:t>
            </a:r>
            <a:r>
              <a:rPr lang="ja-JP" altLang="en-US" dirty="0" smtClean="0"/>
              <a:t>に</a:t>
            </a:r>
            <a:r>
              <a:rPr lang="en-US" altLang="ja-JP" dirty="0" smtClean="0"/>
              <a:t>2</a:t>
            </a:r>
            <a:r>
              <a:rPr lang="ja-JP" altLang="en-US" dirty="0" smtClean="0"/>
              <a:t>倍以上の差がある</a:t>
            </a:r>
            <a:endParaRPr lang="en-US" altLang="ja-JP" dirty="0" smtClean="0"/>
          </a:p>
          <a:p>
            <a:r>
              <a:rPr lang="ja-JP" altLang="en-US" dirty="0" smtClean="0"/>
              <a:t>といったことがわかりました</a:t>
            </a:r>
            <a:endParaRPr lang="en-US" altLang="ja-JP" dirty="0" smtClean="0"/>
          </a:p>
          <a:p>
            <a:endParaRPr lang="en-US" altLang="ja-JP" dirty="0" smtClean="0"/>
          </a:p>
          <a:p>
            <a:r>
              <a:rPr lang="ja-JP" altLang="en-US" dirty="0" smtClean="0"/>
              <a:t>■この結果から</a:t>
            </a:r>
            <a:endParaRPr lang="en-US" altLang="ja-JP" dirty="0" smtClean="0"/>
          </a:p>
          <a:p>
            <a:r>
              <a:rPr lang="ja-JP" altLang="en-US" dirty="0" smtClean="0"/>
              <a:t>　　　１つのバグ報告に対して症状が的確に伝わっていないなどの理由から，</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a:t>
            </a:r>
            <a:r>
              <a:rPr lang="ja-JP" altLang="en-US" b="1" dirty="0" smtClean="0">
                <a:solidFill>
                  <a:srgbClr val="FF0000"/>
                </a:solidFill>
              </a:rPr>
              <a:t>複数の</a:t>
            </a:r>
            <a:r>
              <a:rPr lang="ja-JP" altLang="en-US" b="1" dirty="0" smtClean="0"/>
              <a:t>参加者</a:t>
            </a:r>
            <a:r>
              <a:rPr lang="ja-JP" altLang="en-US" dirty="0" smtClean="0"/>
              <a:t>が質問を行うため送受信数に差が生じた</a:t>
            </a:r>
            <a:endParaRPr lang="en-US" altLang="ja-JP" dirty="0" smtClean="0"/>
          </a:p>
          <a:p>
            <a:r>
              <a:rPr lang="ja-JP" altLang="en-US" dirty="0" smtClean="0"/>
              <a:t>と考えられます</a:t>
            </a:r>
            <a:endParaRPr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12</a:t>
            </a:fld>
            <a:endParaRPr lang="en-US"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sz="1200" dirty="0" smtClean="0"/>
              <a:t>では，まず</a:t>
            </a:r>
            <a:endParaRPr lang="en-US" altLang="ja-JP" sz="1200" dirty="0" smtClean="0"/>
          </a:p>
          <a:p>
            <a:r>
              <a:rPr lang="ja-JP" altLang="en-US" sz="1200" dirty="0" smtClean="0"/>
              <a:t>分析１：グループ間ネットワークモデルの分析</a:t>
            </a:r>
            <a:r>
              <a:rPr lang="en-US" altLang="ja-JP" sz="1200" b="1" dirty="0" smtClean="0"/>
              <a:t/>
            </a:r>
            <a:br>
              <a:rPr lang="en-US" altLang="ja-JP" sz="1200" b="1" dirty="0" smtClean="0"/>
            </a:br>
            <a:r>
              <a:rPr lang="ja-JP" altLang="en-US" sz="1200" b="0" dirty="0" smtClean="0"/>
              <a:t>の</a:t>
            </a:r>
            <a:endParaRPr lang="en-US" altLang="ja-JP" sz="1200" b="0" dirty="0" smtClean="0"/>
          </a:p>
          <a:p>
            <a:r>
              <a:rPr lang="ja-JP" altLang="en-US" sz="1200" dirty="0" smtClean="0"/>
              <a:t>バグ報告者コミュニティ</a:t>
            </a:r>
            <a:endParaRPr lang="en-US" altLang="ja-JP" sz="1200" dirty="0" smtClean="0"/>
          </a:p>
          <a:p>
            <a:r>
              <a:rPr lang="ja-JP" altLang="en-US" sz="1200" dirty="0" smtClean="0"/>
              <a:t>について説明します</a:t>
            </a:r>
            <a:endParaRPr lang="en-US" altLang="ja-JP" dirty="0" smtClean="0"/>
          </a:p>
          <a:p>
            <a:endParaRPr lang="en-US" altLang="ja-JP" dirty="0" smtClean="0"/>
          </a:p>
          <a:p>
            <a:r>
              <a:rPr lang="ja-JP" altLang="en-US" dirty="0" smtClean="0"/>
              <a:t>■分析した結果，</a:t>
            </a:r>
            <a:endParaRPr lang="en-US" altLang="ja-JP" dirty="0" smtClean="0"/>
          </a:p>
          <a:p>
            <a:r>
              <a:rPr lang="ja-JP" altLang="en-US" dirty="0" smtClean="0">
                <a:ln w="0">
                  <a:solidFill>
                    <a:srgbClr val="BCB800"/>
                  </a:solidFill>
                </a:ln>
                <a:solidFill>
                  <a:srgbClr val="EBE600"/>
                </a:solidFill>
              </a:rPr>
              <a:t>　　　バグ報告者</a:t>
            </a:r>
            <a:r>
              <a:rPr lang="ja-JP" altLang="en-US" dirty="0" smtClean="0"/>
              <a:t>では参加者数が多いにも関わらず，</a:t>
            </a:r>
            <a:r>
              <a:rPr lang="ja-JP" altLang="en-US" b="1" dirty="0" smtClean="0"/>
              <a:t>グループ内</a:t>
            </a:r>
            <a:r>
              <a:rPr lang="ja-JP" altLang="en-US" dirty="0" smtClean="0"/>
              <a:t>の送受信数が少ない</a:t>
            </a:r>
            <a:endParaRPr lang="en-US" altLang="ja-JP" dirty="0" smtClean="0"/>
          </a:p>
          <a:p>
            <a:r>
              <a:rPr lang="ja-JP" altLang="en-US" dirty="0" smtClean="0"/>
              <a:t>といったことがわかりました</a:t>
            </a:r>
            <a:endParaRPr lang="en-US" altLang="ja-JP" dirty="0" smtClean="0"/>
          </a:p>
          <a:p>
            <a:endParaRPr lang="en-US" altLang="ja-JP" dirty="0" smtClean="0">
              <a:ln w="0">
                <a:solidFill>
                  <a:srgbClr val="BCB800"/>
                </a:solidFill>
              </a:ln>
              <a:solidFill>
                <a:srgbClr val="EBE600"/>
              </a:solidFill>
            </a:endParaRPr>
          </a:p>
          <a:p>
            <a:r>
              <a:rPr lang="ja-JP" altLang="en-US" dirty="0" smtClean="0"/>
              <a:t>■</a:t>
            </a:r>
            <a:r>
              <a:rPr lang="ja-JP" altLang="en-US" dirty="0" smtClean="0">
                <a:ln w="0">
                  <a:solidFill>
                    <a:srgbClr val="BCB800"/>
                  </a:solidFill>
                </a:ln>
                <a:solidFill>
                  <a:srgbClr val="EBE600"/>
                </a:solidFill>
              </a:rPr>
              <a:t>この結果から</a:t>
            </a:r>
            <a:endParaRPr lang="en-US" altLang="ja-JP" dirty="0" smtClean="0">
              <a:ln w="0">
                <a:solidFill>
                  <a:srgbClr val="BCB800"/>
                </a:solidFill>
              </a:ln>
              <a:solidFill>
                <a:srgbClr val="EBE600"/>
              </a:solidFill>
            </a:endParaRPr>
          </a:p>
          <a:p>
            <a:r>
              <a:rPr lang="ja-JP" altLang="en-US" dirty="0" smtClean="0">
                <a:ln w="0">
                  <a:solidFill>
                    <a:srgbClr val="BCB800"/>
                  </a:solidFill>
                </a:ln>
                <a:solidFill>
                  <a:srgbClr val="EBE600"/>
                </a:solidFill>
              </a:rPr>
              <a:t>　　　バグ報告者</a:t>
            </a:r>
            <a:r>
              <a:rPr lang="ja-JP" altLang="en-US" dirty="0" smtClean="0"/>
              <a:t>からのバグ報告，</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のサポートという，</a:t>
            </a:r>
            <a:r>
              <a:rPr lang="ja-JP" altLang="en-US" dirty="0" smtClean="0">
                <a:ln w="0">
                  <a:solidFill>
                    <a:srgbClr val="BCB800"/>
                  </a:solidFill>
                </a:ln>
                <a:solidFill>
                  <a:srgbClr val="EBE600"/>
                </a:solidFill>
              </a:rPr>
              <a:t>バグ報告者</a:t>
            </a:r>
            <a:r>
              <a:rPr lang="ja-JP" altLang="en-US" dirty="0" smtClean="0"/>
              <a:t>と</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の間で情報共有が行われるため，</a:t>
            </a:r>
            <a:r>
              <a:rPr lang="ja-JP" altLang="en-US" dirty="0" smtClean="0">
                <a:ln w="0">
                  <a:solidFill>
                    <a:srgbClr val="BCB800"/>
                  </a:solidFill>
                </a:ln>
                <a:solidFill>
                  <a:srgbClr val="EBE600"/>
                </a:solidFill>
              </a:rPr>
              <a:t>バグ報告者</a:t>
            </a:r>
            <a:r>
              <a:rPr lang="ja-JP" altLang="en-US" dirty="0" smtClean="0"/>
              <a:t>同士の情報共有が行われない</a:t>
            </a:r>
            <a:endParaRPr lang="en-US" altLang="ja-JP" dirty="0" smtClean="0"/>
          </a:p>
          <a:p>
            <a:r>
              <a:rPr lang="ja-JP" altLang="en-US" dirty="0" smtClean="0"/>
              <a:t>と考えられます</a:t>
            </a:r>
          </a:p>
          <a:p>
            <a:pPr lvl="1"/>
            <a:endParaRPr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13</a:t>
            </a:fld>
            <a:endParaRPr lang="en-US" altLang="ja-JP"/>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sz="1200" dirty="0" smtClean="0"/>
              <a:t>次に</a:t>
            </a:r>
            <a:endParaRPr lang="en-US" altLang="ja-JP" sz="1200" dirty="0" smtClean="0"/>
          </a:p>
          <a:p>
            <a:r>
              <a:rPr lang="ja-JP" altLang="en-US" sz="1200" dirty="0" smtClean="0"/>
              <a:t>分析１：グループ間ネットワークモデルの分析</a:t>
            </a:r>
            <a:r>
              <a:rPr lang="en-US" altLang="ja-JP" sz="1200" b="1" dirty="0" smtClean="0"/>
              <a:t/>
            </a:r>
            <a:br>
              <a:rPr lang="en-US" altLang="ja-JP" sz="1200" b="1" dirty="0" smtClean="0"/>
            </a:br>
            <a:r>
              <a:rPr lang="ja-JP" altLang="en-US" sz="1200" b="0" dirty="0" smtClean="0"/>
              <a:t>の</a:t>
            </a:r>
            <a:endParaRPr lang="en-US" altLang="ja-JP" sz="1200" b="0" dirty="0" smtClean="0"/>
          </a:p>
          <a:p>
            <a:r>
              <a:rPr lang="ja-JP" altLang="en-US" sz="1200" dirty="0" smtClean="0"/>
              <a:t>３つのサブコミュニティに参加している参加者のグループ</a:t>
            </a:r>
            <a:endParaRPr lang="en-US" altLang="ja-JP" sz="1200" dirty="0" smtClean="0"/>
          </a:p>
          <a:p>
            <a:r>
              <a:rPr lang="ja-JP" altLang="en-US" sz="1200" dirty="0" smtClean="0"/>
              <a:t>について説明します</a:t>
            </a:r>
            <a:endParaRPr lang="en-US" altLang="ja-JP" sz="1200" dirty="0" smtClean="0"/>
          </a:p>
          <a:p>
            <a:endParaRPr lang="en-US" altLang="ja-JP" dirty="0" smtClean="0"/>
          </a:p>
          <a:p>
            <a:r>
              <a:rPr lang="ja-JP" altLang="en-US" dirty="0" smtClean="0"/>
              <a:t>■分析した結果</a:t>
            </a:r>
            <a:endParaRPr lang="en-US" altLang="ja-JP" dirty="0" smtClean="0"/>
          </a:p>
          <a:p>
            <a:r>
              <a:rPr lang="ja-JP" altLang="en-US" dirty="0" smtClean="0"/>
              <a:t>　　　グループの参加者数が少ないにも関わらず，</a:t>
            </a:r>
            <a:r>
              <a:rPr lang="ja-JP" altLang="en-US" b="1" dirty="0" smtClean="0"/>
              <a:t>グループ内</a:t>
            </a:r>
            <a:r>
              <a:rPr lang="ja-JP" altLang="en-US" dirty="0" smtClean="0"/>
              <a:t>の送受信数が多い</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といったことがわかりました</a:t>
            </a:r>
            <a:endParaRPr lang="en-US" altLang="ja-JP" dirty="0" smtClean="0"/>
          </a:p>
          <a:p>
            <a:endParaRPr lang="en-US" altLang="ja-JP" dirty="0" smtClean="0"/>
          </a:p>
          <a:p>
            <a:r>
              <a:rPr lang="ja-JP" altLang="en-US" dirty="0" smtClean="0"/>
              <a:t>■一つ目の参加者数の割にエッジ数が多いという結果は</a:t>
            </a:r>
            <a:endParaRPr lang="en-US" altLang="ja-JP" dirty="0" smtClean="0"/>
          </a:p>
          <a:p>
            <a:r>
              <a:rPr lang="ja-JP" altLang="en-US" dirty="0" smtClean="0">
                <a:ln w="0">
                  <a:noFill/>
                </a:ln>
              </a:rPr>
              <a:t>　　　</a:t>
            </a:r>
            <a:r>
              <a:rPr lang="en-US" altLang="ja-JP" dirty="0" smtClean="0">
                <a:ln w="0">
                  <a:noFill/>
                </a:ln>
              </a:rPr>
              <a:t>1</a:t>
            </a:r>
            <a:r>
              <a:rPr lang="ja-JP" altLang="en-US" dirty="0" err="1" smtClean="0">
                <a:ln w="0">
                  <a:noFill/>
                </a:ln>
              </a:rPr>
              <a:t>つの</a:t>
            </a:r>
            <a:r>
              <a:rPr lang="ja-JP" altLang="en-US" dirty="0" smtClean="0">
                <a:ln w="0">
                  <a:noFill/>
                </a:ln>
              </a:rPr>
              <a:t>議論に対して，</a:t>
            </a:r>
            <a:r>
              <a:rPr lang="en-US" altLang="ja-JP" dirty="0" smtClean="0">
                <a:ln w="0">
                  <a:solidFill>
                    <a:srgbClr val="DA8200"/>
                  </a:solidFill>
                </a:ln>
                <a:solidFill>
                  <a:srgbClr val="FFC301"/>
                </a:solidFill>
              </a:rPr>
              <a:t> </a:t>
            </a:r>
            <a:r>
              <a:rPr lang="en-US" altLang="ja-JP" b="1" dirty="0" smtClean="0">
                <a:solidFill>
                  <a:srgbClr val="FF0000"/>
                </a:solidFill>
              </a:rPr>
              <a:t>P(dev</a:t>
            </a:r>
            <a:r>
              <a:rPr lang="ja-JP" altLang="en-US" b="1" dirty="0" smtClean="0">
                <a:solidFill>
                  <a:srgbClr val="FF0000"/>
                </a:solidFill>
              </a:rPr>
              <a:t>∩</a:t>
            </a:r>
            <a:r>
              <a:rPr lang="en-US" altLang="ja-JP" b="1" dirty="0" smtClean="0">
                <a:solidFill>
                  <a:srgbClr val="FF0000"/>
                </a:solidFill>
              </a:rPr>
              <a:t>user</a:t>
            </a:r>
            <a:r>
              <a:rPr lang="ja-JP" altLang="en-US" b="1" dirty="0" smtClean="0">
                <a:solidFill>
                  <a:srgbClr val="FF0000"/>
                </a:solidFill>
              </a:rPr>
              <a:t>∩</a:t>
            </a:r>
            <a:r>
              <a:rPr lang="en-US" altLang="ja-JP" b="1" dirty="0" smtClean="0">
                <a:solidFill>
                  <a:srgbClr val="FF0000"/>
                </a:solidFill>
              </a:rPr>
              <a:t>bug)</a:t>
            </a:r>
            <a:r>
              <a:rPr lang="ja-JP" altLang="en-US" b="1" dirty="0" smtClean="0">
                <a:ln w="0">
                  <a:noFill/>
                </a:ln>
                <a:solidFill>
                  <a:srgbClr val="FF0000"/>
                </a:solidFill>
              </a:rPr>
              <a:t>の参加者間</a:t>
            </a:r>
            <a:r>
              <a:rPr lang="ja-JP" altLang="en-US" dirty="0" smtClean="0">
                <a:ln w="0">
                  <a:noFill/>
                </a:ln>
              </a:rPr>
              <a:t>で情報共有を行い議論している</a:t>
            </a:r>
            <a:endParaRPr lang="en-US" altLang="ja-JP" dirty="0" smtClean="0"/>
          </a:p>
          <a:p>
            <a:r>
              <a:rPr lang="ja-JP" altLang="en-US" dirty="0" smtClean="0"/>
              <a:t>と考えられます</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14</a:t>
            </a:fld>
            <a:endParaRPr lang="en-US" altLang="ja-JP"/>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smtClean="0"/>
              <a:t>■もう一つ</a:t>
            </a:r>
            <a:endParaRPr lang="en-US" altLang="ja-JP" dirty="0" smtClean="0"/>
          </a:p>
          <a:p>
            <a:r>
              <a:rPr lang="ja-JP" altLang="en-US" dirty="0" smtClean="0"/>
              <a:t>　　　他のグループへの</a:t>
            </a:r>
            <a:r>
              <a:rPr lang="ja-JP" altLang="en-US" b="1" dirty="0" smtClean="0"/>
              <a:t>送信数</a:t>
            </a:r>
            <a:r>
              <a:rPr lang="ja-JP" altLang="en-US" dirty="0" smtClean="0"/>
              <a:t>は受信数に比べ多い</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ということがわかりました</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■この結果から</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　　　モチベーションの高い参加者が</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に集まっており，一つの議論に対して</a:t>
            </a:r>
            <a:r>
              <a:rPr lang="en-US" altLang="ja-JP" dirty="0" smtClean="0">
                <a:ln w="0">
                  <a:solidFill>
                    <a:srgbClr val="DA8200"/>
                  </a:solidFill>
                </a:ln>
                <a:solidFill>
                  <a:srgbClr val="FFC301"/>
                </a:solidFill>
              </a:rPr>
              <a:t> 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a:t>
            </a:r>
            <a:r>
              <a:rPr lang="ja-JP" altLang="en-US" b="1" dirty="0" smtClean="0">
                <a:solidFill>
                  <a:srgbClr val="FF0000"/>
                </a:solidFill>
              </a:rPr>
              <a:t>複数の</a:t>
            </a:r>
            <a:r>
              <a:rPr lang="ja-JP" altLang="en-US" b="1" dirty="0" smtClean="0"/>
              <a:t>参加者</a:t>
            </a:r>
            <a:r>
              <a:rPr lang="ja-JP" altLang="en-US" dirty="0" smtClean="0"/>
              <a:t>が発言するため送受信関係の数に差が生じる</a:t>
            </a:r>
          </a:p>
          <a:p>
            <a:r>
              <a:rPr kumimoji="1" lang="ja-JP" altLang="en-US" b="0" dirty="0" smtClean="0"/>
              <a:t>と考えられます</a:t>
            </a:r>
            <a:endParaRPr lang="en-US" altLang="ja-JP" b="0"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15</a:t>
            </a:fld>
            <a:endParaRPr lang="en-US" altLang="ja-JP"/>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次に</a:t>
            </a:r>
            <a:endParaRPr lang="en-US" altLang="ja-JP" dirty="0" smtClean="0"/>
          </a:p>
          <a:p>
            <a:r>
              <a:rPr lang="ja-JP" altLang="en-US" dirty="0" smtClean="0"/>
              <a:t>分析２の参加者の次数の比較分析</a:t>
            </a:r>
            <a:endParaRPr lang="en-US" altLang="ja-JP" dirty="0" smtClean="0"/>
          </a:p>
          <a:p>
            <a:r>
              <a:rPr lang="ja-JP" altLang="en-US" dirty="0" smtClean="0"/>
              <a:t>について説明します</a:t>
            </a:r>
            <a:endParaRPr lang="en-US" altLang="ja-JP" dirty="0" smtClean="0"/>
          </a:p>
          <a:p>
            <a:endParaRPr lang="en-US" altLang="ja-JP" dirty="0" smtClean="0"/>
          </a:p>
          <a:p>
            <a:r>
              <a:rPr lang="ja-JP" altLang="en-US" dirty="0" smtClean="0"/>
              <a:t>まず</a:t>
            </a:r>
            <a:endParaRPr lang="en-US" altLang="ja-JP" dirty="0" smtClean="0"/>
          </a:p>
          <a:p>
            <a:r>
              <a:rPr lang="ja-JP" altLang="en-US" dirty="0" smtClean="0"/>
              <a:t>■下のグラフは</a:t>
            </a:r>
            <a:r>
              <a:rPr lang="en-US" altLang="ja-JP" dirty="0" err="1" smtClean="0"/>
              <a:t>PostgreSQL</a:t>
            </a:r>
            <a:r>
              <a:rPr lang="ja-JP" altLang="en-US" dirty="0" smtClean="0"/>
              <a:t>コミュニティの参加者を次数の高い順に並べたグラフとなっており</a:t>
            </a:r>
            <a:endParaRPr lang="en-US" altLang="ja-JP" dirty="0" smtClean="0"/>
          </a:p>
          <a:p>
            <a:r>
              <a:rPr lang="ja-JP" altLang="en-US" dirty="0" smtClean="0"/>
              <a:t>横軸は次数の高い参加者を昇順に並べたもので，</a:t>
            </a:r>
            <a:endParaRPr lang="en-US" altLang="ja-JP" dirty="0" smtClean="0"/>
          </a:p>
          <a:p>
            <a:r>
              <a:rPr lang="ja-JP" altLang="en-US" dirty="0" smtClean="0"/>
              <a:t>縦軸は参加者のメッセージの送受信数</a:t>
            </a:r>
            <a:endParaRPr lang="en-US" altLang="ja-JP" dirty="0" smtClean="0"/>
          </a:p>
          <a:p>
            <a:r>
              <a:rPr lang="ja-JP" altLang="en-US" dirty="0" smtClean="0"/>
              <a:t>となっています</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両対数グラフとなっています</a:t>
            </a:r>
            <a:endParaRPr lang="en-US" altLang="ja-JP" dirty="0" smtClean="0"/>
          </a:p>
          <a:p>
            <a:r>
              <a:rPr lang="ja-JP" altLang="en-US" dirty="0" smtClean="0"/>
              <a:t>また，各参加者はグループ別に色で区別しています</a:t>
            </a:r>
            <a:endParaRPr lang="en-US" altLang="ja-JP" dirty="0" smtClean="0"/>
          </a:p>
          <a:p>
            <a:endParaRPr lang="en-US" altLang="ja-JP" dirty="0" smtClean="0"/>
          </a:p>
          <a:p>
            <a:r>
              <a:rPr lang="ja-JP" altLang="en-US" dirty="0" smtClean="0"/>
              <a:t>■分析した結果</a:t>
            </a:r>
            <a:endParaRPr lang="en-US" altLang="ja-JP" dirty="0" smtClean="0"/>
          </a:p>
          <a:p>
            <a:r>
              <a:rPr lang="ja-JP" altLang="en-US" dirty="0" smtClean="0"/>
              <a:t>　　　次数が上位の参加者は</a:t>
            </a:r>
            <a:r>
              <a:rPr lang="en-US" altLang="ja-JP" b="1" dirty="0" smtClean="0">
                <a:ln w="0">
                  <a:solidFill>
                    <a:srgbClr val="DA8200"/>
                  </a:solidFill>
                </a:ln>
                <a:solidFill>
                  <a:srgbClr val="FFC301"/>
                </a:solidFill>
              </a:rPr>
              <a:t>P(dev</a:t>
            </a:r>
            <a:r>
              <a:rPr lang="ja-JP" altLang="en-US" b="1" dirty="0" smtClean="0">
                <a:ln w="0">
                  <a:solidFill>
                    <a:srgbClr val="DA8200"/>
                  </a:solidFill>
                </a:ln>
                <a:solidFill>
                  <a:srgbClr val="FFC301"/>
                </a:solidFill>
              </a:rPr>
              <a:t>∩</a:t>
            </a:r>
            <a:r>
              <a:rPr lang="en-US" altLang="ja-JP" b="1" dirty="0" smtClean="0">
                <a:ln w="0">
                  <a:solidFill>
                    <a:srgbClr val="DA8200"/>
                  </a:solidFill>
                </a:ln>
                <a:solidFill>
                  <a:srgbClr val="FFC301"/>
                </a:solidFill>
              </a:rPr>
              <a:t>user</a:t>
            </a:r>
            <a:r>
              <a:rPr lang="ja-JP" altLang="en-US" b="1" dirty="0" smtClean="0">
                <a:ln w="0">
                  <a:solidFill>
                    <a:srgbClr val="DA8200"/>
                  </a:solidFill>
                </a:ln>
                <a:solidFill>
                  <a:srgbClr val="FFC301"/>
                </a:solidFill>
              </a:rPr>
              <a:t>∩</a:t>
            </a:r>
            <a:r>
              <a:rPr lang="en-US" altLang="ja-JP" b="1" dirty="0" smtClean="0">
                <a:ln w="0">
                  <a:solidFill>
                    <a:srgbClr val="DA8200"/>
                  </a:solidFill>
                </a:ln>
                <a:solidFill>
                  <a:srgbClr val="FFC301"/>
                </a:solidFill>
              </a:rPr>
              <a:t>bug)</a:t>
            </a:r>
            <a:r>
              <a:rPr lang="ja-JP" altLang="en-US" dirty="0" smtClean="0"/>
              <a:t>に属している</a:t>
            </a:r>
            <a:endParaRPr lang="en-US" altLang="ja-JP" dirty="0" smtClean="0"/>
          </a:p>
          <a:p>
            <a:r>
              <a:rPr lang="ja-JP" altLang="en-US" dirty="0" smtClean="0"/>
              <a:t>ことがわかりました</a:t>
            </a:r>
            <a:endParaRPr lang="en-US" altLang="ja-JP" dirty="0" smtClean="0"/>
          </a:p>
          <a:p>
            <a:r>
              <a:rPr lang="ja-JP" altLang="en-US" dirty="0" smtClean="0"/>
              <a:t>　　　参考として，　　　</a:t>
            </a:r>
            <a:endParaRPr lang="en-US" altLang="ja-JP" dirty="0" smtClean="0"/>
          </a:p>
          <a:p>
            <a:r>
              <a:rPr lang="ja-JP" altLang="en-US" dirty="0" smtClean="0"/>
              <a:t>　　　　　　上位</a:t>
            </a:r>
            <a:r>
              <a:rPr lang="en-US" altLang="ja-JP" dirty="0" smtClean="0"/>
              <a:t>10</a:t>
            </a:r>
            <a:r>
              <a:rPr lang="ja-JP" altLang="en-US" dirty="0" smtClean="0"/>
              <a:t>人中</a:t>
            </a:r>
            <a:r>
              <a:rPr lang="en-US" altLang="ja-JP" dirty="0" smtClean="0"/>
              <a:t>8</a:t>
            </a:r>
            <a:r>
              <a:rPr lang="ja-JP" altLang="en-US" dirty="0" smtClean="0"/>
              <a:t>人は</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の参加者でした</a:t>
            </a:r>
            <a:endParaRPr lang="en-US" altLang="ja-JP" dirty="0" smtClean="0"/>
          </a:p>
          <a:p>
            <a:endParaRPr lang="en-US" altLang="ja-JP" dirty="0" smtClean="0"/>
          </a:p>
          <a:p>
            <a:r>
              <a:rPr lang="ja-JP" altLang="en-US" dirty="0" smtClean="0"/>
              <a:t>■この結果から</a:t>
            </a:r>
            <a:endParaRPr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ln w="0">
                  <a:noFill/>
                </a:ln>
              </a:rPr>
              <a:t>　　　モチベーションの</a:t>
            </a:r>
            <a:r>
              <a:rPr lang="ja-JP" altLang="en-US" dirty="0" smtClean="0"/>
              <a:t>高く，情報共有を行うために重要な人物は</a:t>
            </a:r>
            <a:r>
              <a:rPr lang="en-US" altLang="ja-JP" b="1" dirty="0" smtClean="0">
                <a:solidFill>
                  <a:srgbClr val="FF0000"/>
                </a:solidFill>
              </a:rPr>
              <a:t>3</a:t>
            </a:r>
            <a:r>
              <a:rPr lang="ja-JP" altLang="en-US" b="1" dirty="0" err="1" smtClean="0">
                <a:solidFill>
                  <a:srgbClr val="FF0000"/>
                </a:solidFill>
              </a:rPr>
              <a:t>つのサブ</a:t>
            </a:r>
            <a:r>
              <a:rPr lang="ja-JP" altLang="en-US" b="1" dirty="0" smtClean="0">
                <a:solidFill>
                  <a:srgbClr val="FF0000"/>
                </a:solidFill>
              </a:rPr>
              <a:t>コミュニティに参加する</a:t>
            </a:r>
            <a:r>
              <a:rPr lang="ja-JP" altLang="en-US" dirty="0" smtClean="0"/>
              <a:t>傾向がある</a:t>
            </a:r>
            <a:endParaRPr lang="en-US" altLang="ja-JP" dirty="0" smtClean="0"/>
          </a:p>
          <a:p>
            <a:endParaRPr lang="en-US" altLang="ja-JP" dirty="0" smtClean="0"/>
          </a:p>
          <a:p>
            <a:r>
              <a:rPr lang="ja-JP" altLang="en-US" dirty="0" smtClean="0"/>
              <a:t>と考えられます</a:t>
            </a:r>
            <a:endParaRPr lang="en-US" altLang="ja-JP" dirty="0" smtClean="0"/>
          </a:p>
          <a:p>
            <a:endParaRPr kumimoji="1" lang="en-US" altLang="ja-JP" dirty="0" smtClean="0"/>
          </a:p>
          <a:p>
            <a:endParaRPr kumimoji="1" lang="en-US" altLang="ja-JP" dirty="0" smtClean="0"/>
          </a:p>
          <a:p>
            <a:r>
              <a:rPr kumimoji="1" lang="ja-JP" altLang="en-US" dirty="0" smtClean="0"/>
              <a:t>＜メモ＞</a:t>
            </a:r>
            <a:endParaRPr kumimoji="1" lang="en-US" altLang="ja-JP" dirty="0" smtClean="0"/>
          </a:p>
          <a:p>
            <a:r>
              <a:rPr kumimoji="1" lang="en-US" altLang="ja-JP" dirty="0" smtClean="0"/>
              <a:t>1074</a:t>
            </a:r>
            <a:r>
              <a:rPr kumimoji="1" lang="ja-JP" altLang="en-US" dirty="0" smtClean="0"/>
              <a:t>人</a:t>
            </a:r>
            <a:endParaRPr kumimoji="1" lang="en-US" altLang="ja-JP" dirty="0" smtClean="0"/>
          </a:p>
          <a:p>
            <a:pPr algn="l"/>
            <a:r>
              <a:rPr lang="ja-JP" altLang="en-US" sz="1200" dirty="0" smtClean="0">
                <a:latin typeface="Times New Roman" charset="0"/>
              </a:rPr>
              <a:t>発言数が多い人は</a:t>
            </a:r>
            <a:r>
              <a:rPr lang="en-US" altLang="ja-JP" sz="1200" dirty="0" smtClean="0">
                <a:latin typeface="Times New Roman" charset="0"/>
              </a:rPr>
              <a:t>P(</a:t>
            </a:r>
            <a:r>
              <a:rPr lang="en-US" altLang="ja-JP" sz="1200" dirty="0" err="1" smtClean="0">
                <a:latin typeface="Times New Roman" charset="0"/>
              </a:rPr>
              <a:t>dev∩user∩bug</a:t>
            </a:r>
            <a:r>
              <a:rPr lang="en-US" altLang="ja-JP" sz="1200" dirty="0" smtClean="0">
                <a:latin typeface="Times New Roman" charset="0"/>
              </a:rPr>
              <a:t>)</a:t>
            </a:r>
            <a:r>
              <a:rPr lang="ja-JP" altLang="en-US" sz="1200" dirty="0" smtClean="0">
                <a:latin typeface="Times New Roman" charset="0"/>
              </a:rPr>
              <a:t>グループ</a:t>
            </a:r>
            <a:endParaRPr lang="en-US" altLang="ja-JP" sz="1200" dirty="0" smtClean="0">
              <a:latin typeface="Times New Roman" charset="0"/>
            </a:endParaRPr>
          </a:p>
          <a:p>
            <a:pPr algn="l"/>
            <a:r>
              <a:rPr kumimoji="1" lang="en-US" altLang="ja-JP" sz="1200" b="0" i="0" u="none" strike="noStrike" cap="none" normalizeH="0" baseline="0" dirty="0" smtClean="0">
                <a:ln>
                  <a:noFill/>
                </a:ln>
                <a:solidFill>
                  <a:schemeClr val="tx1"/>
                </a:solidFill>
                <a:effectLst/>
                <a:latin typeface="Times New Roman" charset="0"/>
                <a:ea typeface="ＭＳ Ｐゴシック" charset="-128"/>
              </a:rPr>
              <a:t>OSS</a:t>
            </a:r>
            <a:r>
              <a:rPr kumimoji="1" lang="ja-JP" altLang="en-US" sz="1200" b="0" i="0" u="none" strike="noStrike" cap="none" normalizeH="0" baseline="0" dirty="0" smtClean="0">
                <a:ln>
                  <a:noFill/>
                </a:ln>
                <a:solidFill>
                  <a:schemeClr val="tx1"/>
                </a:solidFill>
                <a:effectLst/>
                <a:latin typeface="Times New Roman" charset="0"/>
                <a:ea typeface="ＭＳ Ｐゴシック" charset="-128"/>
              </a:rPr>
              <a:t>コミュの中で発言を多くしてる人は</a:t>
            </a:r>
            <a:r>
              <a:rPr lang="en-US" altLang="ja-JP" sz="1200" dirty="0" smtClean="0">
                <a:latin typeface="Times New Roman" charset="0"/>
              </a:rPr>
              <a:t>P(</a:t>
            </a:r>
            <a:r>
              <a:rPr lang="en-US" altLang="ja-JP" sz="1200" dirty="0" err="1" smtClean="0">
                <a:latin typeface="Times New Roman" charset="0"/>
              </a:rPr>
              <a:t>dev∩user∩bug</a:t>
            </a:r>
            <a:r>
              <a:rPr lang="en-US" altLang="ja-JP" sz="1200" dirty="0" smtClean="0">
                <a:latin typeface="Times New Roman" charset="0"/>
              </a:rPr>
              <a:t>)</a:t>
            </a:r>
            <a:r>
              <a:rPr kumimoji="1" lang="ja-JP" altLang="en-US" sz="1200" b="0" i="0" u="none" strike="noStrike" cap="none" normalizeH="0" baseline="0" dirty="0" smtClean="0">
                <a:ln>
                  <a:noFill/>
                </a:ln>
                <a:solidFill>
                  <a:schemeClr val="tx1"/>
                </a:solidFill>
                <a:effectLst/>
                <a:latin typeface="Times New Roman" charset="0"/>
                <a:ea typeface="ＭＳ Ｐゴシック" charset="-128"/>
              </a:rPr>
              <a:t>グループ</a:t>
            </a:r>
          </a:p>
          <a:p>
            <a:pPr algn="l"/>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16</a:t>
            </a:fld>
            <a:endParaRPr lang="en-US" altLang="ja-JP"/>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次に</a:t>
            </a:r>
            <a:endParaRPr lang="en-US" altLang="ja-JP" dirty="0" smtClean="0"/>
          </a:p>
          <a:p>
            <a:r>
              <a:rPr lang="ja-JP" altLang="en-US" dirty="0" smtClean="0"/>
              <a:t>分析３の重要人物の活動の継続性について</a:t>
            </a:r>
            <a:endParaRPr lang="en-US" altLang="ja-JP" dirty="0" smtClean="0"/>
          </a:p>
          <a:p>
            <a:r>
              <a:rPr lang="ja-JP" altLang="en-US" dirty="0" smtClean="0"/>
              <a:t>説明します</a:t>
            </a:r>
            <a:endParaRPr lang="en-US" altLang="ja-JP" dirty="0" smtClean="0"/>
          </a:p>
          <a:p>
            <a:endParaRPr lang="en-US" altLang="ja-JP" dirty="0" smtClean="0"/>
          </a:p>
          <a:p>
            <a:r>
              <a:rPr lang="ja-JP" altLang="en-US" dirty="0" smtClean="0"/>
              <a:t>■下のグラフは各期間で次数の大きい上位５名の推移を表しており，</a:t>
            </a:r>
            <a:endParaRPr lang="en-US" altLang="ja-JP" dirty="0" smtClean="0"/>
          </a:p>
          <a:p>
            <a:r>
              <a:rPr lang="ja-JP" altLang="en-US" dirty="0" smtClean="0"/>
              <a:t>横軸は各期間を表わしており，</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縦軸は参加者の</a:t>
            </a:r>
            <a:r>
              <a:rPr lang="ja-JP" altLang="en-US" sz="1200" dirty="0" smtClean="0"/>
              <a:t>メッセージの送受信数</a:t>
            </a:r>
          </a:p>
          <a:p>
            <a:endParaRPr lang="en-US" altLang="ja-JP" dirty="0" smtClean="0"/>
          </a:p>
          <a:p>
            <a:r>
              <a:rPr lang="ja-JP" altLang="en-US" dirty="0" smtClean="0"/>
              <a:t>を表わしており，</a:t>
            </a:r>
            <a:endParaRPr lang="en-US" altLang="ja-JP" dirty="0" smtClean="0"/>
          </a:p>
          <a:p>
            <a:r>
              <a:rPr lang="en-US" altLang="ja-JP" dirty="0" smtClean="0"/>
              <a:t>1</a:t>
            </a:r>
            <a:r>
              <a:rPr lang="ja-JP" altLang="en-US" dirty="0" smtClean="0"/>
              <a:t>年間で上位５名に入った参加者は</a:t>
            </a:r>
            <a:r>
              <a:rPr lang="en-US" altLang="ja-JP" dirty="0" smtClean="0"/>
              <a:t>9</a:t>
            </a:r>
            <a:r>
              <a:rPr lang="ja-JP" altLang="en-US" dirty="0" smtClean="0"/>
              <a:t>名でした</a:t>
            </a:r>
            <a:endParaRPr lang="en-US" altLang="ja-JP" dirty="0" smtClean="0"/>
          </a:p>
          <a:p>
            <a:endParaRPr lang="en-US" altLang="ja-JP" dirty="0" smtClean="0"/>
          </a:p>
          <a:p>
            <a:r>
              <a:rPr lang="ja-JP" altLang="en-US" dirty="0" smtClean="0"/>
              <a:t>■分析した結果</a:t>
            </a:r>
            <a:endParaRPr lang="en-US" altLang="ja-JP" dirty="0" smtClean="0"/>
          </a:p>
          <a:p>
            <a:r>
              <a:rPr lang="ja-JP" altLang="en-US" dirty="0" smtClean="0"/>
              <a:t>　　　</a:t>
            </a:r>
            <a:r>
              <a:rPr lang="en-US" altLang="ja-JP" dirty="0" smtClean="0"/>
              <a:t>p1</a:t>
            </a:r>
            <a:r>
              <a:rPr lang="ja-JP" altLang="en-US" dirty="0" smtClean="0"/>
              <a:t>～</a:t>
            </a:r>
            <a:r>
              <a:rPr lang="en-US" altLang="ja-JP" dirty="0" smtClean="0"/>
              <a:t>p8</a:t>
            </a:r>
            <a:r>
              <a:rPr lang="ja-JP" altLang="en-US" dirty="0" smtClean="0"/>
              <a:t>の参加者は各期間で</a:t>
            </a:r>
            <a:r>
              <a:rPr lang="ja-JP" altLang="en-US" b="1" dirty="0" smtClean="0">
                <a:ln w="0">
                  <a:solidFill>
                    <a:srgbClr val="DA8200"/>
                  </a:solidFill>
                </a:ln>
                <a:solidFill>
                  <a:srgbClr val="FFC301"/>
                </a:solidFill>
              </a:rPr>
              <a:t>３つのサブコミュニティに参加している</a:t>
            </a:r>
            <a:r>
              <a:rPr lang="ja-JP" altLang="en-US" b="1" dirty="0" smtClean="0"/>
              <a:t>参加者</a:t>
            </a:r>
            <a:r>
              <a:rPr lang="ja-JP" altLang="en-US" dirty="0" smtClean="0"/>
              <a:t>でした</a:t>
            </a:r>
            <a:endParaRPr lang="en-US" altLang="ja-JP" dirty="0" smtClean="0"/>
          </a:p>
          <a:p>
            <a:endParaRPr lang="en-US" altLang="ja-JP" dirty="0" smtClean="0"/>
          </a:p>
          <a:p>
            <a:r>
              <a:rPr lang="ja-JP" altLang="en-US" dirty="0" smtClean="0"/>
              <a:t>■この結果から</a:t>
            </a:r>
            <a:endParaRPr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　　　</a:t>
            </a:r>
            <a:r>
              <a:rPr lang="ja-JP" altLang="en-US" dirty="0" smtClean="0">
                <a:ln w="0">
                  <a:noFill/>
                </a:ln>
              </a:rPr>
              <a:t>モチベーションが高く</a:t>
            </a:r>
            <a:r>
              <a:rPr lang="ja-JP" altLang="en-US" dirty="0" smtClean="0"/>
              <a:t>，情報共有を行うために重要な人物は</a:t>
            </a:r>
            <a:r>
              <a:rPr lang="ja-JP" altLang="en-US" b="1" dirty="0" smtClean="0">
                <a:solidFill>
                  <a:srgbClr val="FF0000"/>
                </a:solidFill>
              </a:rPr>
              <a:t>常に</a:t>
            </a:r>
            <a:r>
              <a:rPr lang="en-US" altLang="ja-JP" dirty="0" smtClean="0"/>
              <a:t>3</a:t>
            </a:r>
            <a:r>
              <a:rPr lang="ja-JP" altLang="en-US" dirty="0" err="1" smtClean="0"/>
              <a:t>つのサブ</a:t>
            </a:r>
            <a:r>
              <a:rPr lang="ja-JP" altLang="en-US" dirty="0" smtClean="0"/>
              <a:t>コミュニティに参加する傾向がある</a:t>
            </a:r>
            <a:endParaRPr lang="en-US" altLang="ja-JP" dirty="0" smtClean="0"/>
          </a:p>
          <a:p>
            <a:r>
              <a:rPr lang="ja-JP" altLang="en-US" dirty="0" smtClean="0"/>
              <a:t>と考えられます</a:t>
            </a:r>
            <a:endParaRPr lang="en-US" altLang="ja-JP" dirty="0" smtClean="0"/>
          </a:p>
          <a:p>
            <a:endParaRPr kumimoji="1" lang="en-US" altLang="ja-JP" dirty="0" smtClean="0"/>
          </a:p>
          <a:p>
            <a:endParaRPr kumimoji="1" lang="en-US" altLang="ja-JP" dirty="0" smtClean="0"/>
          </a:p>
          <a:p>
            <a:r>
              <a:rPr kumimoji="1" lang="ja-JP" altLang="en-US" dirty="0" smtClean="0"/>
              <a:t>分析３は以上です</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17</a:t>
            </a:fld>
            <a:endParaRPr lang="en-US" altLang="ja-JP"/>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ではまとめです</a:t>
            </a:r>
            <a:endParaRPr lang="en-US" altLang="ja-JP" dirty="0" smtClean="0"/>
          </a:p>
          <a:p>
            <a:endParaRPr lang="en-US" altLang="ja-JP" dirty="0" smtClean="0"/>
          </a:p>
          <a:p>
            <a:pPr marL="342900" lvl="1" indent="-342900">
              <a:buClr>
                <a:schemeClr val="accent2"/>
              </a:buClr>
              <a:buFont typeface="Times New Roman" pitchFamily="18" charset="0"/>
              <a:buNone/>
            </a:pPr>
            <a:r>
              <a:rPr lang="ja-JP" altLang="en-US" dirty="0" smtClean="0"/>
              <a:t>■</a:t>
            </a:r>
            <a:r>
              <a:rPr lang="ja-JP" altLang="en-US" dirty="0" smtClean="0">
                <a:solidFill>
                  <a:srgbClr val="FF0000"/>
                </a:solidFill>
              </a:rPr>
              <a:t>信頼性の高い</a:t>
            </a:r>
            <a:r>
              <a:rPr lang="en-US" altLang="ja-JP" dirty="0" smtClean="0"/>
              <a:t>OSS</a:t>
            </a:r>
            <a:r>
              <a:rPr lang="ja-JP" altLang="en-US" dirty="0" smtClean="0"/>
              <a:t>を開発しているコミュニティの形態についてグループ間のコミュニケーションに着目して分析をしました</a:t>
            </a:r>
            <a:endParaRPr lang="en-US" altLang="ja-JP" dirty="0" smtClean="0"/>
          </a:p>
          <a:p>
            <a:endParaRPr lang="en-US" altLang="ja-JP" dirty="0" smtClean="0"/>
          </a:p>
          <a:p>
            <a:r>
              <a:rPr lang="ja-JP" altLang="en-US" dirty="0" smtClean="0"/>
              <a:t>■</a:t>
            </a:r>
            <a:r>
              <a:rPr lang="en-US" altLang="ja-JP" dirty="0" smtClean="0"/>
              <a:t>3</a:t>
            </a:r>
            <a:r>
              <a:rPr lang="ja-JP" altLang="en-US" dirty="0" smtClean="0"/>
              <a:t>者間のサブコミュニティの参加者が行うコミュニケーションを分析し，</a:t>
            </a:r>
            <a:r>
              <a:rPr lang="en-US" altLang="ja-JP" dirty="0" smtClean="0"/>
              <a:t>2</a:t>
            </a:r>
            <a:r>
              <a:rPr lang="ja-JP" altLang="en-US" dirty="0" err="1" smtClean="0"/>
              <a:t>つの</a:t>
            </a:r>
            <a:r>
              <a:rPr lang="ja-JP" altLang="en-US" dirty="0" smtClean="0"/>
              <a:t>知見を得ました</a:t>
            </a:r>
            <a:endParaRPr lang="en-US" altLang="ja-JP" dirty="0" smtClean="0"/>
          </a:p>
          <a:p>
            <a:pPr lvl="1"/>
            <a:r>
              <a:rPr lang="en-US" altLang="ja-JP" dirty="0" smtClean="0"/>
              <a:t>P(</a:t>
            </a:r>
            <a:r>
              <a:rPr lang="en-US" altLang="ja-JP" dirty="0" err="1" smtClean="0"/>
              <a:t>dev∩user∩bug</a:t>
            </a:r>
            <a:r>
              <a:rPr lang="en-US" altLang="ja-JP" dirty="0" smtClean="0"/>
              <a:t>)</a:t>
            </a:r>
            <a:r>
              <a:rPr lang="ja-JP" altLang="en-US" dirty="0" smtClean="0"/>
              <a:t>の参加者は多数の参加者と</a:t>
            </a:r>
            <a:r>
              <a:rPr lang="ja-JP" altLang="en-US" b="1" dirty="0" smtClean="0">
                <a:solidFill>
                  <a:srgbClr val="FF0000"/>
                </a:solidFill>
              </a:rPr>
              <a:t>常にコミュニケーション</a:t>
            </a:r>
            <a:r>
              <a:rPr lang="ja-JP" altLang="en-US" dirty="0" smtClean="0">
                <a:solidFill>
                  <a:srgbClr val="FF0000"/>
                </a:solidFill>
              </a:rPr>
              <a:t>を行う</a:t>
            </a:r>
            <a:r>
              <a:rPr lang="ja-JP" altLang="en-US" dirty="0" smtClean="0"/>
              <a:t>ことで情報共有を行っている</a:t>
            </a:r>
            <a:endParaRPr lang="en-US" altLang="ja-JP" dirty="0" smtClean="0"/>
          </a:p>
          <a:p>
            <a:pPr marL="457200" marR="0" lvl="1" indent="0" algn="l" defTabSz="914400" rtl="0" eaLnBrk="0" fontAlgn="base" latinLnBrk="0" hangingPunct="0">
              <a:lnSpc>
                <a:spcPct val="100000"/>
              </a:lnSpc>
              <a:spcBef>
                <a:spcPct val="30000"/>
              </a:spcBef>
              <a:spcAft>
                <a:spcPct val="0"/>
              </a:spcAft>
              <a:buClrTx/>
              <a:buSzTx/>
              <a:buFontTx/>
              <a:buNone/>
              <a:tabLst/>
              <a:defRPr/>
            </a:pPr>
            <a:endParaRPr lang="en-US" altLang="ja-JP" dirty="0" smtClean="0">
              <a:ln w="0">
                <a:noFill/>
              </a:ln>
              <a:solidFill>
                <a:schemeClr val="bg1"/>
              </a:solidFill>
            </a:endParaRPr>
          </a:p>
          <a:p>
            <a:pPr lvl="1"/>
            <a:r>
              <a:rPr lang="ja-JP" altLang="en-US" dirty="0" smtClean="0">
                <a:ln w="0">
                  <a:solidFill>
                    <a:srgbClr val="BCB800"/>
                  </a:solidFill>
                </a:ln>
                <a:solidFill>
                  <a:srgbClr val="EBE600"/>
                </a:solidFill>
              </a:rPr>
              <a:t>バグ報告を行う参加者は</a:t>
            </a:r>
            <a:r>
              <a:rPr lang="en-US" altLang="ja-JP" b="1" dirty="0" smtClean="0">
                <a:solidFill>
                  <a:srgbClr val="FF0000"/>
                </a:solidFill>
              </a:rPr>
              <a:t>3</a:t>
            </a:r>
            <a:r>
              <a:rPr lang="ja-JP" altLang="en-US" b="1" dirty="0" err="1" smtClean="0">
                <a:solidFill>
                  <a:srgbClr val="FF0000"/>
                </a:solidFill>
              </a:rPr>
              <a:t>つのサブ</a:t>
            </a:r>
            <a:r>
              <a:rPr lang="ja-JP" altLang="en-US" b="1" dirty="0" smtClean="0">
                <a:solidFill>
                  <a:srgbClr val="FF0000"/>
                </a:solidFill>
              </a:rPr>
              <a:t>コミュニティに参加する人物</a:t>
            </a:r>
            <a:r>
              <a:rPr lang="en-US" altLang="ja-JP" dirty="0" smtClean="0"/>
              <a:t>(</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en-US" altLang="ja-JP" dirty="0" smtClean="0"/>
              <a:t>)</a:t>
            </a:r>
            <a:r>
              <a:rPr lang="ja-JP" altLang="en-US" dirty="0" smtClean="0"/>
              <a:t>と情報共有を行うことが信頼性の向上につながっている可能性がある</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18</a:t>
            </a:fld>
            <a:endParaRPr lang="en-US" altLang="ja-JP"/>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■サブコミュニティ間で情報共有を支える様子を</a:t>
            </a:r>
            <a:r>
              <a:rPr lang="ja-JP" altLang="en-US" b="1" dirty="0" smtClean="0">
                <a:solidFill>
                  <a:srgbClr val="FF0000"/>
                </a:solidFill>
              </a:rPr>
              <a:t>メッセージの内容</a:t>
            </a:r>
            <a:r>
              <a:rPr lang="ja-JP" altLang="en-US" dirty="0" smtClean="0"/>
              <a:t>から分析する必要があります</a:t>
            </a:r>
            <a:endParaRPr lang="en-US" altLang="ja-JP" dirty="0" smtClean="0"/>
          </a:p>
          <a:p>
            <a:r>
              <a:rPr lang="ja-JP" altLang="en-US" dirty="0" smtClean="0"/>
              <a:t>　　　多くのコミュニケーションを行っているからといって，情報共有を支える活動が行われているか確認していません</a:t>
            </a:r>
            <a:endParaRPr lang="en-US" altLang="ja-JP" dirty="0" smtClean="0"/>
          </a:p>
          <a:p>
            <a:endParaRPr lang="en-US" altLang="ja-JP" dirty="0" smtClean="0"/>
          </a:p>
          <a:p>
            <a:r>
              <a:rPr lang="ja-JP" altLang="en-US" dirty="0" smtClean="0"/>
              <a:t>また，</a:t>
            </a:r>
            <a:endParaRPr lang="en-US" altLang="ja-JP" dirty="0" smtClean="0"/>
          </a:p>
          <a:p>
            <a:r>
              <a:rPr lang="ja-JP" altLang="en-US" dirty="0" smtClean="0"/>
              <a:t>■バグの修正状況なども分析する必要がある</a:t>
            </a:r>
            <a:endParaRPr lang="en-US" altLang="ja-JP" dirty="0" smtClean="0"/>
          </a:p>
          <a:p>
            <a:pPr marL="0" marR="0" lvl="1"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　　　本研究ではバグ報告者とのコミュニケーションが</a:t>
            </a:r>
            <a:r>
              <a:rPr lang="ja-JP" altLang="en-US" b="1" dirty="0" smtClean="0"/>
              <a:t>バグの修正</a:t>
            </a:r>
            <a:r>
              <a:rPr lang="ja-JP" altLang="en-US" dirty="0" smtClean="0"/>
              <a:t>にどのようにつながっているのかを確認していません</a:t>
            </a:r>
            <a:endParaRPr lang="en-US" altLang="ja-JP" dirty="0" smtClean="0"/>
          </a:p>
          <a:p>
            <a:endParaRPr lang="en-US" altLang="ja-JP" dirty="0" smtClean="0"/>
          </a:p>
          <a:p>
            <a:r>
              <a:rPr lang="ja-JP" altLang="en-US" dirty="0" smtClean="0"/>
              <a:t>■本研究の妥当性を確認するためにも，他の</a:t>
            </a:r>
            <a:r>
              <a:rPr lang="en-US" altLang="ja-JP" dirty="0" smtClean="0"/>
              <a:t>OSS</a:t>
            </a:r>
            <a:r>
              <a:rPr lang="ja-JP" altLang="en-US" dirty="0" smtClean="0"/>
              <a:t>コミュニティについても分析する必要がある</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19</a:t>
            </a:fld>
            <a:endParaRPr lang="en-US" altLang="ja-JP"/>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20</a:t>
            </a:fld>
            <a:endParaRPr lang="en-US" altLang="ja-JP"/>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21</a:t>
            </a:fld>
            <a:endParaRPr lang="en-US" altLang="ja-JP"/>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22</a:t>
            </a:fld>
            <a:endParaRPr lang="en-US" altLang="ja-JP"/>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23</a:t>
            </a:fld>
            <a:endParaRPr lang="en-US" altLang="ja-JP"/>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24</a:t>
            </a:fld>
            <a:endParaRPr lang="en-US" altLang="ja-JP"/>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25</a:t>
            </a:fld>
            <a:endParaRPr lang="en-US" altLang="ja-JP"/>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26</a:t>
            </a:fld>
            <a:endParaRPr lang="en-US" altLang="ja-JP"/>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27</a:t>
            </a:fld>
            <a:endParaRPr lang="en-US" altLang="ja-JP"/>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28</a:t>
            </a:fld>
            <a:endParaRPr lang="en-US" altLang="ja-JP"/>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 イメージ プレースホルダ 1"/>
          <p:cNvSpPr>
            <a:spLocks noGrp="1" noRot="1" noChangeAspect="1" noTextEdit="1"/>
          </p:cNvSpPr>
          <p:nvPr>
            <p:ph type="sldImg"/>
          </p:nvPr>
        </p:nvSpPr>
        <p:spPr>
          <a:ln/>
        </p:spPr>
      </p:sp>
      <p:sp>
        <p:nvSpPr>
          <p:cNvPr id="33795" name="ノート プレースホルダ 2"/>
          <p:cNvSpPr>
            <a:spLocks noGrp="1"/>
          </p:cNvSpPr>
          <p:nvPr>
            <p:ph type="body" idx="1"/>
          </p:nvPr>
        </p:nvSpPr>
        <p:spPr>
          <a:noFill/>
          <a:ln/>
        </p:spPr>
        <p:txBody>
          <a:bodyPr/>
          <a:lstStyle/>
          <a:p>
            <a:pPr eaLnBrk="1" hangingPunct="1"/>
            <a:r>
              <a:rPr lang="ja-JP" altLang="en-US" smtClean="0">
                <a:latin typeface="Times New Roman" pitchFamily="18" charset="0"/>
                <a:ea typeface="ＭＳ Ｐ明朝" pitchFamily="18" charset="-128"/>
              </a:rPr>
              <a:t>目的は～</a:t>
            </a:r>
            <a:endParaRPr lang="en-US" altLang="ja-JP" smtClean="0">
              <a:latin typeface="Times New Roman" pitchFamily="18" charset="0"/>
              <a:ea typeface="ＭＳ Ｐ明朝" pitchFamily="18" charset="-128"/>
            </a:endParaRPr>
          </a:p>
          <a:p>
            <a:pPr eaLnBrk="1" hangingPunct="1"/>
            <a:endParaRPr lang="en-US" altLang="ja-JP" smtClean="0">
              <a:latin typeface="Times New Roman" pitchFamily="18" charset="0"/>
              <a:ea typeface="ＭＳ Ｐ明朝" pitchFamily="18" charset="-128"/>
            </a:endParaRPr>
          </a:p>
          <a:p>
            <a:pPr eaLnBrk="1" hangingPunct="1"/>
            <a:r>
              <a:rPr lang="ja-JP" altLang="en-US" smtClean="0">
                <a:latin typeface="Times New Roman" pitchFamily="18" charset="0"/>
                <a:ea typeface="ＭＳ Ｐ明朝" pitchFamily="18" charset="-128"/>
              </a:rPr>
              <a:t>アプローチは～</a:t>
            </a:r>
            <a:endParaRPr lang="en-US" altLang="ja-JP" smtClean="0">
              <a:latin typeface="Times New Roman" pitchFamily="18" charset="0"/>
              <a:ea typeface="ＭＳ Ｐ明朝" pitchFamily="18" charset="-128"/>
            </a:endParaRPr>
          </a:p>
          <a:p>
            <a:pPr eaLnBrk="1" hangingPunct="1"/>
            <a:r>
              <a:rPr lang="ja-JP" altLang="en-US" smtClean="0">
                <a:latin typeface="Times New Roman" pitchFamily="18" charset="0"/>
                <a:ea typeface="ＭＳ Ｐ明朝" pitchFamily="18" charset="-128"/>
              </a:rPr>
              <a:t>これを達成するために三つの分析をする</a:t>
            </a:r>
            <a:endParaRPr lang="en-US" altLang="ja-JP" smtClean="0">
              <a:latin typeface="Times New Roman" pitchFamily="18" charset="0"/>
              <a:ea typeface="ＭＳ Ｐ明朝" pitchFamily="18" charset="-128"/>
            </a:endParaRPr>
          </a:p>
          <a:p>
            <a:pPr eaLnBrk="1" hangingPunct="1"/>
            <a:r>
              <a:rPr lang="ja-JP" altLang="en-US" smtClean="0">
                <a:latin typeface="Times New Roman" pitchFamily="18" charset="0"/>
                <a:ea typeface="ＭＳ Ｐ明朝" pitchFamily="18" charset="-128"/>
              </a:rPr>
              <a:t>　　グループ間ネットワークモデルの分析</a:t>
            </a:r>
            <a:endParaRPr lang="en-US" altLang="ja-JP" smtClean="0">
              <a:latin typeface="Times New Roman" pitchFamily="18" charset="0"/>
              <a:ea typeface="ＭＳ Ｐ明朝" pitchFamily="18" charset="-128"/>
            </a:endParaRPr>
          </a:p>
          <a:p>
            <a:pPr eaLnBrk="1" hangingPunct="1"/>
            <a:r>
              <a:rPr lang="ja-JP" altLang="en-US" smtClean="0">
                <a:latin typeface="Times New Roman" pitchFamily="18" charset="0"/>
                <a:ea typeface="ＭＳ Ｐ明朝" pitchFamily="18" charset="-128"/>
              </a:rPr>
              <a:t>　　　　</a:t>
            </a:r>
            <a:endParaRPr lang="en-US" altLang="ja-JP" smtClean="0">
              <a:latin typeface="Times New Roman" pitchFamily="18" charset="0"/>
              <a:ea typeface="ＭＳ Ｐ明朝" pitchFamily="18" charset="-128"/>
            </a:endParaRPr>
          </a:p>
          <a:p>
            <a:pPr eaLnBrk="1" hangingPunct="1"/>
            <a:endParaRPr lang="en-US" altLang="ja-JP" smtClean="0">
              <a:latin typeface="Times New Roman" pitchFamily="18" charset="0"/>
              <a:ea typeface="ＭＳ Ｐ明朝" pitchFamily="18" charset="-128"/>
            </a:endParaRPr>
          </a:p>
          <a:p>
            <a:pPr eaLnBrk="1" hangingPunct="1"/>
            <a:r>
              <a:rPr lang="ja-JP" altLang="en-US" smtClean="0">
                <a:latin typeface="Times New Roman" pitchFamily="18" charset="0"/>
                <a:ea typeface="ＭＳ Ｐ明朝" pitchFamily="18" charset="-128"/>
              </a:rPr>
              <a:t>　　一定期間における参加者の次数の比較</a:t>
            </a:r>
            <a:endParaRPr lang="en-US" altLang="ja-JP" smtClean="0">
              <a:latin typeface="Times New Roman" pitchFamily="18" charset="0"/>
              <a:ea typeface="ＭＳ Ｐ明朝" pitchFamily="18" charset="-128"/>
            </a:endParaRPr>
          </a:p>
          <a:p>
            <a:pPr eaLnBrk="1" hangingPunct="1"/>
            <a:endParaRPr lang="en-US" altLang="ja-JP" smtClean="0">
              <a:latin typeface="Times New Roman" pitchFamily="18" charset="0"/>
              <a:ea typeface="ＭＳ Ｐ明朝" pitchFamily="18" charset="-128"/>
            </a:endParaRPr>
          </a:p>
          <a:p>
            <a:pPr eaLnBrk="1" hangingPunct="1"/>
            <a:endParaRPr lang="en-US" altLang="ja-JP" smtClean="0">
              <a:latin typeface="Times New Roman" pitchFamily="18" charset="0"/>
              <a:ea typeface="ＭＳ Ｐ明朝" pitchFamily="18" charset="-128"/>
            </a:endParaRPr>
          </a:p>
          <a:p>
            <a:pPr eaLnBrk="1" hangingPunct="1"/>
            <a:r>
              <a:rPr lang="ja-JP" altLang="en-US" smtClean="0">
                <a:latin typeface="Times New Roman" pitchFamily="18" charset="0"/>
                <a:ea typeface="ＭＳ Ｐ明朝" pitchFamily="18" charset="-128"/>
              </a:rPr>
              <a:t>　　期間ごとの次数の大きい上位</a:t>
            </a:r>
            <a:r>
              <a:rPr lang="en-US" altLang="ja-JP" smtClean="0">
                <a:latin typeface="Times New Roman" pitchFamily="18" charset="0"/>
                <a:ea typeface="ＭＳ Ｐ明朝" pitchFamily="18" charset="-128"/>
              </a:rPr>
              <a:t>5</a:t>
            </a:r>
            <a:r>
              <a:rPr lang="ja-JP" altLang="en-US" smtClean="0">
                <a:latin typeface="Times New Roman" pitchFamily="18" charset="0"/>
                <a:ea typeface="ＭＳ Ｐ明朝" pitchFamily="18" charset="-128"/>
              </a:rPr>
              <a:t>名の移り変わり</a:t>
            </a:r>
          </a:p>
          <a:p>
            <a:pPr eaLnBrk="1" hangingPunct="1"/>
            <a:endParaRPr lang="ja-JP" altLang="en-US" smtClean="0">
              <a:latin typeface="Times New Roman" pitchFamily="18" charset="0"/>
              <a:ea typeface="ＭＳ Ｐ明朝" pitchFamily="18" charset="-128"/>
            </a:endParaRPr>
          </a:p>
        </p:txBody>
      </p:sp>
      <p:sp>
        <p:nvSpPr>
          <p:cNvPr id="33796" name="スライド番号プレースホルダ 3"/>
          <p:cNvSpPr>
            <a:spLocks noGrp="1"/>
          </p:cNvSpPr>
          <p:nvPr>
            <p:ph type="sldNum" sz="quarter" idx="5"/>
          </p:nvPr>
        </p:nvSpPr>
        <p:spPr>
          <a:noFill/>
        </p:spPr>
        <p:txBody>
          <a:bodyPr/>
          <a:lstStyle/>
          <a:p>
            <a:fld id="{829473F2-760D-40AB-A179-BAA26E161AD9}" type="slidenum">
              <a:rPr lang="ja-JP" altLang="en-US" smtClean="0">
                <a:latin typeface="Times New Roman" pitchFamily="18" charset="0"/>
              </a:rPr>
              <a:pPr/>
              <a:t>29</a:t>
            </a:fld>
            <a:endParaRPr lang="en-US" altLang="ja-JP" smtClean="0">
              <a:latin typeface="Times New Roman"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30</a:t>
            </a:fld>
            <a:endParaRPr lang="en-US" altLang="ja-JP"/>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31</a:t>
            </a:fld>
            <a:endParaRPr lang="en-US" altLang="ja-JP"/>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32</a:t>
            </a:fld>
            <a:endParaRPr lang="en-US" altLang="ja-JP"/>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33</a:t>
            </a:fld>
            <a:endParaRPr lang="en-US" altLang="ja-JP"/>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34</a:t>
            </a:fld>
            <a:endParaRPr lang="en-US" altLang="ja-JP"/>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35</a:t>
            </a:fld>
            <a:endParaRPr lang="en-US" altLang="ja-JP"/>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開発者コミュニティやユーザコミュニティだけではなく，バグ報告者コミュニティも</a:t>
            </a:r>
            <a:r>
              <a:rPr kumimoji="1" lang="en-US" altLang="ja-JP" dirty="0" smtClean="0"/>
              <a:t>OSS</a:t>
            </a:r>
            <a:r>
              <a:rPr kumimoji="1" lang="ja-JP" altLang="en-US" dirty="0" smtClean="0"/>
              <a:t>の品質向上のためには重要な役割を担っているため，</a:t>
            </a:r>
            <a:r>
              <a:rPr kumimoji="1" lang="en-US" altLang="ja-JP" dirty="0" err="1" smtClean="0"/>
              <a:t>PostgreSQL</a:t>
            </a:r>
            <a:r>
              <a:rPr kumimoji="1" lang="ja-JP" altLang="en-US" dirty="0" smtClean="0"/>
              <a:t>コミュニティにおける・・・</a:t>
            </a:r>
            <a:endParaRPr kumimoji="1" lang="en-US" altLang="ja-JP" dirty="0" smtClean="0"/>
          </a:p>
          <a:p>
            <a:endParaRPr kumimoji="1" lang="en-US" altLang="ja-JP" dirty="0" smtClean="0"/>
          </a:p>
          <a:p>
            <a:r>
              <a:rPr kumimoji="1" lang="ja-JP" altLang="en-US" dirty="0" smtClean="0"/>
              <a:t>活動が活発に行われている</a:t>
            </a:r>
            <a:r>
              <a:rPr kumimoji="1" lang="en-US" altLang="ja-JP" dirty="0" err="1" smtClean="0"/>
              <a:t>PostgreSQL</a:t>
            </a:r>
            <a:r>
              <a:rPr kumimoji="1" lang="ja-JP" altLang="en-US" dirty="0" smtClean="0"/>
              <a:t>コミュニティにおいて，開発車，ユーザ，バグ報告者のサブコミュニティに参加している人物を</a:t>
            </a:r>
            <a:r>
              <a:rPr kumimoji="1" lang="en-US" altLang="ja-JP" dirty="0" smtClean="0"/>
              <a:t>7</a:t>
            </a:r>
            <a:r>
              <a:rPr kumimoji="1" lang="ja-JP" altLang="en-US" dirty="0" err="1" smtClean="0"/>
              <a:t>つの</a:t>
            </a:r>
            <a:r>
              <a:rPr kumimoji="1" lang="ja-JP" altLang="en-US" dirty="0" smtClean="0"/>
              <a:t>グループに分類して分析した</a:t>
            </a:r>
            <a:endParaRPr kumimoji="1" lang="en-US" altLang="ja-JP" dirty="0" smtClean="0"/>
          </a:p>
          <a:p>
            <a:r>
              <a:rPr kumimoji="1" lang="ja-JP" altLang="en-US" dirty="0" smtClean="0"/>
              <a:t>それぞれのサブコミュニティのみに参加する人物らを</a:t>
            </a:r>
            <a:r>
              <a:rPr kumimoji="1" lang="en-US" altLang="ja-JP" dirty="0" smtClean="0"/>
              <a:t>3</a:t>
            </a:r>
            <a:r>
              <a:rPr kumimoji="1" lang="ja-JP" altLang="en-US" dirty="0" smtClean="0"/>
              <a:t>つ，複数のサブコミュニティに参加する人物を</a:t>
            </a:r>
            <a:r>
              <a:rPr kumimoji="1" lang="en-US" altLang="ja-JP" dirty="0" smtClean="0"/>
              <a:t>4</a:t>
            </a:r>
            <a:r>
              <a:rPr kumimoji="1" lang="ja-JP" altLang="en-US" dirty="0" err="1" smtClean="0"/>
              <a:t>つに</a:t>
            </a:r>
            <a:r>
              <a:rPr kumimoji="1" lang="ja-JP" altLang="en-US" dirty="0" smtClean="0"/>
              <a:t>分類した．</a:t>
            </a:r>
            <a:endParaRPr kumimoji="1" lang="en-US" altLang="ja-JP" dirty="0" smtClean="0"/>
          </a:p>
          <a:p>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結果，</a:t>
            </a:r>
            <a:r>
              <a:rPr lang="ja-JP" altLang="en-US" dirty="0" smtClean="0"/>
              <a:t>時間の経過に伴い，ユーザ数の増加が安定し始める頃，</a:t>
            </a:r>
            <a:r>
              <a:rPr lang="en-US" altLang="ja-JP" dirty="0" smtClean="0"/>
              <a:t>3</a:t>
            </a:r>
            <a:r>
              <a:rPr lang="ja-JP" altLang="en-US" dirty="0" err="1" smtClean="0"/>
              <a:t>つのサブ</a:t>
            </a:r>
            <a:r>
              <a:rPr lang="ja-JP" altLang="en-US" dirty="0" smtClean="0"/>
              <a:t>コミュニティに参加する人物が増加していることがわかった</a:t>
            </a:r>
            <a:endParaRPr lang="en-US" altLang="ja-JP" dirty="0" smtClean="0"/>
          </a:p>
          <a:p>
            <a:r>
              <a:rPr kumimoji="1" lang="ja-JP" altLang="en-US" dirty="0" smtClean="0"/>
              <a:t>つまり，ユーザが増加し，バグの指摘が増加し，</a:t>
            </a:r>
            <a:endParaRPr kumimoji="1" lang="en-US" altLang="ja-JP" dirty="0" smtClean="0"/>
          </a:p>
          <a:p>
            <a:endParaRPr kumimoji="1" lang="en-US" altLang="ja-JP" dirty="0" smtClean="0"/>
          </a:p>
          <a:p>
            <a:r>
              <a:rPr kumimoji="1" lang="ja-JP" altLang="en-US" dirty="0" smtClean="0"/>
              <a:t>しかし，</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36</a:t>
            </a:fld>
            <a:endParaRPr lang="en-US" altLang="ja-JP"/>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活動が活発に行われている</a:t>
            </a:r>
            <a:r>
              <a:rPr kumimoji="1" lang="en-US" altLang="ja-JP" dirty="0" err="1" smtClean="0"/>
              <a:t>PostgreSQL</a:t>
            </a:r>
            <a:r>
              <a:rPr kumimoji="1" lang="ja-JP" altLang="en-US" dirty="0" smtClean="0"/>
              <a:t>コミュニティにおいて，開発車，ユーザ，バグ報告者のサブコミュニティに参加している人物を</a:t>
            </a:r>
            <a:r>
              <a:rPr kumimoji="1" lang="en-US" altLang="ja-JP" dirty="0" smtClean="0"/>
              <a:t>7</a:t>
            </a:r>
            <a:r>
              <a:rPr kumimoji="1" lang="ja-JP" altLang="en-US" dirty="0" err="1" smtClean="0"/>
              <a:t>つの</a:t>
            </a:r>
            <a:r>
              <a:rPr kumimoji="1" lang="ja-JP" altLang="en-US" dirty="0" smtClean="0"/>
              <a:t>グループに分類して分析した</a:t>
            </a:r>
            <a:endParaRPr kumimoji="1" lang="en-US" altLang="ja-JP" dirty="0" smtClean="0"/>
          </a:p>
          <a:p>
            <a:r>
              <a:rPr kumimoji="1" lang="ja-JP" altLang="en-US" dirty="0" smtClean="0"/>
              <a:t>それぞれのサブコミュニティのみに参加する人物らを</a:t>
            </a:r>
            <a:r>
              <a:rPr kumimoji="1" lang="en-US" altLang="ja-JP" dirty="0" smtClean="0"/>
              <a:t>3</a:t>
            </a:r>
            <a:r>
              <a:rPr kumimoji="1" lang="ja-JP" altLang="en-US" dirty="0" smtClean="0"/>
              <a:t>つ，複数のサブコミュニティに参加する人物を</a:t>
            </a:r>
            <a:r>
              <a:rPr kumimoji="1" lang="en-US" altLang="ja-JP" dirty="0" smtClean="0"/>
              <a:t>4</a:t>
            </a:r>
            <a:r>
              <a:rPr kumimoji="1" lang="ja-JP" altLang="en-US" dirty="0" err="1" smtClean="0"/>
              <a:t>つに</a:t>
            </a:r>
            <a:r>
              <a:rPr kumimoji="1" lang="ja-JP" altLang="en-US" dirty="0" smtClean="0"/>
              <a:t>分類した．</a:t>
            </a:r>
            <a:endParaRPr kumimoji="1" lang="en-US" altLang="ja-JP" dirty="0" smtClean="0"/>
          </a:p>
          <a:p>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結果，</a:t>
            </a:r>
            <a:r>
              <a:rPr lang="ja-JP" altLang="en-US" dirty="0" smtClean="0"/>
              <a:t>時間の経過に伴い，ユーザ数の増加が安定し始める頃，</a:t>
            </a:r>
            <a:r>
              <a:rPr lang="en-US" altLang="ja-JP" dirty="0" smtClean="0"/>
              <a:t>3</a:t>
            </a:r>
            <a:r>
              <a:rPr lang="ja-JP" altLang="en-US" dirty="0" err="1" smtClean="0"/>
              <a:t>つのサブ</a:t>
            </a:r>
            <a:r>
              <a:rPr lang="ja-JP" altLang="en-US" dirty="0" smtClean="0"/>
              <a:t>コミュニティに参加する人物が増加していることがわかった</a:t>
            </a:r>
            <a:endParaRPr lang="en-US" altLang="ja-JP" dirty="0" smtClean="0"/>
          </a:p>
          <a:p>
            <a:r>
              <a:rPr kumimoji="1" lang="ja-JP" altLang="en-US" dirty="0" smtClean="0"/>
              <a:t>つまり，ユーザが増加し，バグの指摘が増加し，</a:t>
            </a:r>
            <a:endParaRPr kumimoji="1" lang="en-US" altLang="ja-JP" dirty="0" smtClean="0"/>
          </a:p>
          <a:p>
            <a:endParaRPr kumimoji="1" lang="en-US" altLang="ja-JP" dirty="0" smtClean="0"/>
          </a:p>
          <a:p>
            <a:r>
              <a:rPr kumimoji="1" lang="ja-JP" altLang="en-US" dirty="0" smtClean="0"/>
              <a:t>しかし，</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37</a:t>
            </a:fld>
            <a:endParaRPr lang="en-US" altLang="ja-JP"/>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活動が活発に行われている</a:t>
            </a:r>
            <a:r>
              <a:rPr kumimoji="1" lang="en-US" altLang="ja-JP" dirty="0" err="1" smtClean="0"/>
              <a:t>PostgreSQL</a:t>
            </a:r>
            <a:r>
              <a:rPr kumimoji="1" lang="ja-JP" altLang="en-US" dirty="0" smtClean="0"/>
              <a:t>コミュニティにおいて，開発車，ユーザ，バグ報告者のサブコミュニティに参加している人物を</a:t>
            </a:r>
            <a:r>
              <a:rPr kumimoji="1" lang="en-US" altLang="ja-JP" dirty="0" smtClean="0"/>
              <a:t>7</a:t>
            </a:r>
            <a:r>
              <a:rPr kumimoji="1" lang="ja-JP" altLang="en-US" dirty="0" err="1" smtClean="0"/>
              <a:t>つの</a:t>
            </a:r>
            <a:r>
              <a:rPr kumimoji="1" lang="ja-JP" altLang="en-US" dirty="0" smtClean="0"/>
              <a:t>グループに分類して分析した</a:t>
            </a:r>
            <a:endParaRPr kumimoji="1" lang="en-US" altLang="ja-JP" dirty="0" smtClean="0"/>
          </a:p>
          <a:p>
            <a:r>
              <a:rPr kumimoji="1" lang="ja-JP" altLang="en-US" dirty="0" smtClean="0"/>
              <a:t>それぞれのサブコミュニティのみに参加する人物らを</a:t>
            </a:r>
            <a:r>
              <a:rPr kumimoji="1" lang="en-US" altLang="ja-JP" dirty="0" smtClean="0"/>
              <a:t>3</a:t>
            </a:r>
            <a:r>
              <a:rPr kumimoji="1" lang="ja-JP" altLang="en-US" dirty="0" smtClean="0"/>
              <a:t>つ，複数のサブコミュニティに参加する人物を</a:t>
            </a:r>
            <a:r>
              <a:rPr kumimoji="1" lang="en-US" altLang="ja-JP" dirty="0" smtClean="0"/>
              <a:t>4</a:t>
            </a:r>
            <a:r>
              <a:rPr kumimoji="1" lang="ja-JP" altLang="en-US" dirty="0" err="1" smtClean="0"/>
              <a:t>つに</a:t>
            </a:r>
            <a:r>
              <a:rPr kumimoji="1" lang="ja-JP" altLang="en-US" dirty="0" smtClean="0"/>
              <a:t>分類した．</a:t>
            </a:r>
            <a:endParaRPr kumimoji="1" lang="en-US" altLang="ja-JP" dirty="0" smtClean="0"/>
          </a:p>
          <a:p>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結果，</a:t>
            </a:r>
            <a:r>
              <a:rPr lang="ja-JP" altLang="en-US" dirty="0" smtClean="0"/>
              <a:t>時間の経過に伴い，ユーザ数の増加が安定し始める頃，</a:t>
            </a:r>
            <a:r>
              <a:rPr lang="en-US" altLang="ja-JP" dirty="0" smtClean="0"/>
              <a:t>3</a:t>
            </a:r>
            <a:r>
              <a:rPr lang="ja-JP" altLang="en-US" dirty="0" err="1" smtClean="0"/>
              <a:t>つのサブ</a:t>
            </a:r>
            <a:r>
              <a:rPr lang="ja-JP" altLang="en-US" dirty="0" smtClean="0"/>
              <a:t>コミュニティに参加する人物が増加していることがわかった</a:t>
            </a:r>
            <a:endParaRPr lang="en-US" altLang="ja-JP" dirty="0" smtClean="0"/>
          </a:p>
          <a:p>
            <a:r>
              <a:rPr kumimoji="1" lang="ja-JP" altLang="en-US" dirty="0" smtClean="0"/>
              <a:t>つまり，ユーザが増加し，バグの指摘が増加し，</a:t>
            </a:r>
            <a:endParaRPr kumimoji="1" lang="en-US" altLang="ja-JP" dirty="0" smtClean="0"/>
          </a:p>
          <a:p>
            <a:endParaRPr kumimoji="1" lang="en-US" altLang="ja-JP" dirty="0" smtClean="0"/>
          </a:p>
          <a:p>
            <a:r>
              <a:rPr kumimoji="1" lang="ja-JP" altLang="en-US" dirty="0" smtClean="0"/>
              <a:t>しかし，</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38</a:t>
            </a:fld>
            <a:endParaRPr lang="en-US" altLang="ja-JP"/>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活動が活発に行われている</a:t>
            </a:r>
            <a:r>
              <a:rPr kumimoji="1" lang="en-US" altLang="ja-JP" dirty="0" err="1" smtClean="0"/>
              <a:t>PostgreSQL</a:t>
            </a:r>
            <a:r>
              <a:rPr kumimoji="1" lang="ja-JP" altLang="en-US" dirty="0" smtClean="0"/>
              <a:t>コミュニティにおいて，開発車，ユーザ，バグ報告者のサブコミュニティに参加している人物を</a:t>
            </a:r>
            <a:r>
              <a:rPr kumimoji="1" lang="en-US" altLang="ja-JP" dirty="0" smtClean="0"/>
              <a:t>7</a:t>
            </a:r>
            <a:r>
              <a:rPr kumimoji="1" lang="ja-JP" altLang="en-US" dirty="0" err="1" smtClean="0"/>
              <a:t>つの</a:t>
            </a:r>
            <a:r>
              <a:rPr kumimoji="1" lang="ja-JP" altLang="en-US" dirty="0" smtClean="0"/>
              <a:t>グループに分類して分析した</a:t>
            </a:r>
            <a:endParaRPr kumimoji="1" lang="en-US" altLang="ja-JP" dirty="0" smtClean="0"/>
          </a:p>
          <a:p>
            <a:r>
              <a:rPr kumimoji="1" lang="ja-JP" altLang="en-US" dirty="0" smtClean="0"/>
              <a:t>それぞれのサブコミュニティのみに参加する人物らを</a:t>
            </a:r>
            <a:r>
              <a:rPr kumimoji="1" lang="en-US" altLang="ja-JP" dirty="0" smtClean="0"/>
              <a:t>3</a:t>
            </a:r>
            <a:r>
              <a:rPr kumimoji="1" lang="ja-JP" altLang="en-US" dirty="0" smtClean="0"/>
              <a:t>つ，複数のサブコミュニティに参加する人物を</a:t>
            </a:r>
            <a:r>
              <a:rPr kumimoji="1" lang="en-US" altLang="ja-JP" dirty="0" smtClean="0"/>
              <a:t>4</a:t>
            </a:r>
            <a:r>
              <a:rPr kumimoji="1" lang="ja-JP" altLang="en-US" dirty="0" err="1" smtClean="0"/>
              <a:t>つに</a:t>
            </a:r>
            <a:r>
              <a:rPr kumimoji="1" lang="ja-JP" altLang="en-US" dirty="0" smtClean="0"/>
              <a:t>分類した．</a:t>
            </a:r>
            <a:endParaRPr kumimoji="1" lang="en-US" altLang="ja-JP" dirty="0" smtClean="0"/>
          </a:p>
          <a:p>
            <a:endParaRPr kumimoji="1"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kumimoji="1" lang="ja-JP" altLang="en-US" dirty="0" smtClean="0"/>
              <a:t>結果，</a:t>
            </a:r>
            <a:r>
              <a:rPr lang="ja-JP" altLang="en-US" dirty="0" smtClean="0"/>
              <a:t>時間の経過に伴い，ユーザ数の増加が安定し始める頃，</a:t>
            </a:r>
            <a:r>
              <a:rPr lang="en-US" altLang="ja-JP" dirty="0" smtClean="0"/>
              <a:t>3</a:t>
            </a:r>
            <a:r>
              <a:rPr lang="ja-JP" altLang="en-US" dirty="0" err="1" smtClean="0"/>
              <a:t>つのサブ</a:t>
            </a:r>
            <a:r>
              <a:rPr lang="ja-JP" altLang="en-US" dirty="0" smtClean="0"/>
              <a:t>コミュニティに参加する人物が増加していることがわかった</a:t>
            </a:r>
            <a:endParaRPr lang="en-US" altLang="ja-JP" dirty="0" smtClean="0"/>
          </a:p>
          <a:p>
            <a:r>
              <a:rPr kumimoji="1" lang="ja-JP" altLang="en-US" dirty="0" smtClean="0"/>
              <a:t>つまり，ユーザが増加し，バグの指摘が</a:t>
            </a:r>
            <a:r>
              <a:rPr kumimoji="1" lang="ja-JP" altLang="en-US" smtClean="0"/>
              <a:t>増加し，</a:t>
            </a:r>
            <a:endParaRPr kumimoji="1" lang="en-US" altLang="ja-JP" dirty="0" smtClean="0"/>
          </a:p>
          <a:p>
            <a:endParaRPr kumimoji="1" lang="en-US" altLang="ja-JP" dirty="0" smtClean="0"/>
          </a:p>
          <a:p>
            <a:r>
              <a:rPr kumimoji="1" lang="ja-JP" altLang="en-US" dirty="0" smtClean="0"/>
              <a:t>しかし，</a:t>
            </a:r>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39</a:t>
            </a:fld>
            <a:endParaRPr lang="en-US" altLang="ja-JP"/>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40</a:t>
            </a:fld>
            <a:endParaRPr lang="en-US" altLang="ja-JP"/>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41</a:t>
            </a:fld>
            <a:endParaRPr lang="en-US" altLang="ja-JP"/>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en-US" altLang="ja-JP" dirty="0" smtClean="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42</a:t>
            </a:fld>
            <a:endParaRPr lang="en-US" altLang="ja-JP"/>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43</a:t>
            </a:fld>
            <a:endParaRPr lang="en-US" altLang="ja-JP"/>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lang="en-US" altLang="ja-JP" dirty="0" smtClean="0"/>
          </a:p>
          <a:p>
            <a:endParaRPr lang="en-US" altLang="ja-JP" dirty="0" smtClean="0"/>
          </a:p>
          <a:p>
            <a:r>
              <a:rPr lang="ja-JP" altLang="en-US" dirty="0" smtClean="0"/>
              <a:t>分析目的</a:t>
            </a:r>
            <a:endParaRPr lang="en-US" altLang="ja-JP" dirty="0" smtClean="0"/>
          </a:p>
          <a:p>
            <a:pPr lvl="1"/>
            <a:r>
              <a:rPr lang="ja-JP" altLang="en-US" dirty="0" smtClean="0"/>
              <a:t>グループ間の関わり方の違いを知る</a:t>
            </a:r>
            <a:endParaRPr lang="en-US" altLang="ja-JP" dirty="0" smtClean="0"/>
          </a:p>
          <a:p>
            <a:r>
              <a:rPr lang="ja-JP" altLang="en-US" dirty="0" smtClean="0"/>
              <a:t>分析手法</a:t>
            </a:r>
            <a:endParaRPr lang="en-US" altLang="ja-JP" dirty="0" smtClean="0"/>
          </a:p>
          <a:p>
            <a:pPr lvl="1"/>
            <a:r>
              <a:rPr lang="ja-JP" altLang="en-US" dirty="0" smtClean="0"/>
              <a:t>各グループをノード，異なるグループの参加者とのメッセージの送受信関係をエッジとしたネットワークモデルを作る</a:t>
            </a:r>
            <a:endParaRPr lang="en-US" altLang="ja-JP" dirty="0" smtClean="0"/>
          </a:p>
          <a:p>
            <a:pPr lvl="1"/>
            <a:r>
              <a:rPr lang="ja-JP" altLang="en-US" dirty="0" smtClean="0"/>
              <a:t>ネットワークを分析する</a:t>
            </a:r>
            <a:endParaRPr lang="en-US" altLang="ja-JP" dirty="0" smtClean="0"/>
          </a:p>
          <a:p>
            <a:r>
              <a:rPr lang="ja-JP" altLang="en-US" dirty="0" smtClean="0"/>
              <a:t>期待される結果</a:t>
            </a:r>
            <a:endParaRPr lang="en-US" altLang="ja-JP" dirty="0" smtClean="0"/>
          </a:p>
          <a:p>
            <a:pPr lvl="1"/>
            <a:r>
              <a:rPr lang="ja-JP" altLang="en-US" dirty="0" smtClean="0"/>
              <a:t>どのグループが情報の提供，収受を行い協調作業を支えているかを知ることができる</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44</a:t>
            </a:fld>
            <a:endParaRPr lang="en-US" altLang="ja-JP"/>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45</a:t>
            </a:fld>
            <a:endParaRPr lang="en-US" altLang="ja-JP"/>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46</a:t>
            </a:fld>
            <a:endParaRPr lang="en-US" altLang="ja-JP"/>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47</a:t>
            </a:fld>
            <a:endParaRPr lang="en-US" altLang="ja-JP"/>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48</a:t>
            </a:fld>
            <a:endParaRPr lang="en-US" altLang="ja-JP"/>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49</a:t>
            </a:fld>
            <a:endParaRPr lang="en-US" altLang="ja-JP"/>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開発者コミュニティやユーザコミュニティだけではなく，バグ報告者コミュニティも</a:t>
            </a:r>
            <a:r>
              <a:rPr kumimoji="1" lang="en-US" altLang="ja-JP" dirty="0" smtClean="0"/>
              <a:t>OSS</a:t>
            </a:r>
            <a:r>
              <a:rPr kumimoji="1" lang="ja-JP" altLang="en-US" dirty="0" smtClean="0"/>
              <a:t>の品質向上のためには重要な役割を担っているため，</a:t>
            </a:r>
            <a:endParaRPr kumimoji="1" lang="en-US" altLang="ja-JP" dirty="0" smtClean="0"/>
          </a:p>
          <a:p>
            <a:endParaRPr kumimoji="1" lang="en-US" altLang="ja-JP" dirty="0" smtClean="0"/>
          </a:p>
          <a:p>
            <a:r>
              <a:rPr kumimoji="1" lang="ja-JP" altLang="en-US" dirty="0" smtClean="0"/>
              <a:t>全ての環境で正常に動作する</a:t>
            </a:r>
            <a:r>
              <a:rPr kumimoji="1" lang="en-US" altLang="ja-JP" dirty="0" smtClean="0"/>
              <a:t>OSS</a:t>
            </a:r>
            <a:r>
              <a:rPr kumimoji="1" lang="ja-JP" altLang="en-US" dirty="0" smtClean="0"/>
              <a:t>を実現するためにバグの報告を開発者に伝える</a:t>
            </a:r>
            <a:endParaRPr kumimoji="1" lang="en-US" altLang="ja-JP" dirty="0" smtClean="0"/>
          </a:p>
          <a:p>
            <a:endParaRPr kumimoji="1" lang="en-US" altLang="ja-JP" dirty="0" smtClean="0"/>
          </a:p>
          <a:p>
            <a:r>
              <a:rPr lang="ja-JP" altLang="en-US" dirty="0" smtClean="0"/>
              <a:t>バグ報告のコミュニティを形成することで，バグの履歴を一元管理することができます</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50</a:t>
            </a:fld>
            <a:endParaRPr lang="en-US" altLang="ja-JP"/>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開発者コミュニティやユーザコミュニティだけではなく，バグ報告者コミュニティも</a:t>
            </a:r>
            <a:r>
              <a:rPr kumimoji="1" lang="en-US" altLang="ja-JP" dirty="0" smtClean="0"/>
              <a:t>OSS</a:t>
            </a:r>
            <a:r>
              <a:rPr kumimoji="1" lang="ja-JP" altLang="en-US" dirty="0" smtClean="0"/>
              <a:t>の品質向上のためには重要な役割を担っているため，</a:t>
            </a:r>
            <a:endParaRPr kumimoji="1" lang="en-US" altLang="ja-JP" dirty="0" smtClean="0"/>
          </a:p>
          <a:p>
            <a:endParaRPr kumimoji="1" lang="en-US" altLang="ja-JP" dirty="0" smtClean="0"/>
          </a:p>
          <a:p>
            <a:r>
              <a:rPr kumimoji="1" lang="ja-JP" altLang="en-US" dirty="0" smtClean="0"/>
              <a:t>全ての環境で正常に動作する</a:t>
            </a:r>
            <a:r>
              <a:rPr kumimoji="1" lang="en-US" altLang="ja-JP" dirty="0" smtClean="0"/>
              <a:t>OSS</a:t>
            </a:r>
            <a:r>
              <a:rPr kumimoji="1" lang="ja-JP" altLang="en-US" dirty="0" smtClean="0"/>
              <a:t>を実現するためにバグの報告を開発者に伝える</a:t>
            </a:r>
            <a:endParaRPr kumimoji="1" lang="en-US" altLang="ja-JP" dirty="0" smtClean="0"/>
          </a:p>
          <a:p>
            <a:endParaRPr kumimoji="1" lang="en-US" altLang="ja-JP" dirty="0" smtClean="0"/>
          </a:p>
          <a:p>
            <a:r>
              <a:rPr lang="ja-JP" altLang="en-US" dirty="0" smtClean="0"/>
              <a:t>バグ報告のコミュニティを形成することで，バグの履歴を一元管理することができます</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51</a:t>
            </a:fld>
            <a:endParaRPr lang="en-US" altLang="ja-JP"/>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スライド イメージ プレースホルダ 1"/>
          <p:cNvSpPr>
            <a:spLocks noGrp="1" noRot="1" noChangeAspect="1" noTextEdit="1"/>
          </p:cNvSpPr>
          <p:nvPr>
            <p:ph type="sldImg"/>
          </p:nvPr>
        </p:nvSpPr>
        <p:spPr>
          <a:ln/>
        </p:spPr>
      </p:sp>
      <p:sp>
        <p:nvSpPr>
          <p:cNvPr id="33795" name="ノート プレースホルダ 2"/>
          <p:cNvSpPr>
            <a:spLocks noGrp="1"/>
          </p:cNvSpPr>
          <p:nvPr>
            <p:ph type="body" idx="1"/>
          </p:nvPr>
        </p:nvSpPr>
        <p:spPr>
          <a:noFill/>
          <a:ln/>
        </p:spPr>
        <p:txBody>
          <a:bodyPr/>
          <a:lstStyle/>
          <a:p>
            <a:r>
              <a:rPr lang="ja-JP" altLang="en-US" dirty="0" smtClean="0"/>
              <a:t>本研究では</a:t>
            </a:r>
            <a:endParaRPr lang="en-US" altLang="ja-JP" dirty="0" smtClean="0"/>
          </a:p>
          <a:p>
            <a:r>
              <a:rPr lang="ja-JP" altLang="en-US" dirty="0" smtClean="0">
                <a:solidFill>
                  <a:srgbClr val="FF0000"/>
                </a:solidFill>
              </a:rPr>
              <a:t>　　信頼性の高い</a:t>
            </a:r>
            <a:r>
              <a:rPr lang="en-US" altLang="ja-JP" dirty="0" smtClean="0"/>
              <a:t>OSS</a:t>
            </a:r>
            <a:r>
              <a:rPr lang="ja-JP" altLang="en-US" dirty="0" smtClean="0"/>
              <a:t>を開発しているコミュニティの形態に関する知見を得る</a:t>
            </a:r>
            <a:endParaRPr lang="en-US" altLang="ja-JP" dirty="0" smtClean="0"/>
          </a:p>
          <a:p>
            <a:r>
              <a:rPr lang="ja-JP" altLang="en-US" dirty="0" smtClean="0"/>
              <a:t>ことを目的とし，</a:t>
            </a:r>
            <a:endParaRPr lang="en-US" altLang="ja-JP" dirty="0" smtClean="0"/>
          </a:p>
          <a:p>
            <a:r>
              <a:rPr lang="ja-JP" altLang="en-US" dirty="0" smtClean="0"/>
              <a:t>　　　　バグ報告者と他のサブコミュニティ間ではどのような協調作業を行うことが必要なのか</a:t>
            </a:r>
            <a:endParaRPr lang="en-US" altLang="ja-JP" dirty="0" smtClean="0"/>
          </a:p>
          <a:p>
            <a:r>
              <a:rPr lang="ja-JP" altLang="en-US" dirty="0" smtClean="0"/>
              <a:t>　　　　サブコミュニティ間で情報共有をどのように行うことが効果的なのか</a:t>
            </a:r>
            <a:endParaRPr lang="en-US" altLang="ja-JP" dirty="0" smtClean="0"/>
          </a:p>
          <a:p>
            <a:r>
              <a:rPr lang="ja-JP" altLang="en-US" dirty="0" smtClean="0"/>
              <a:t>ということを分析していきます</a:t>
            </a:r>
            <a:endParaRPr lang="en-US" altLang="ja-JP" dirty="0" smtClean="0"/>
          </a:p>
          <a:p>
            <a:endParaRPr lang="en-US" altLang="ja-JP" dirty="0" smtClean="0"/>
          </a:p>
          <a:p>
            <a:r>
              <a:rPr lang="ja-JP" altLang="en-US" dirty="0" smtClean="0"/>
              <a:t>そこで，</a:t>
            </a:r>
            <a:endParaRPr lang="en-US" altLang="ja-JP" dirty="0" smtClean="0"/>
          </a:p>
          <a:p>
            <a:r>
              <a:rPr lang="ja-JP" altLang="en-US" dirty="0" smtClean="0"/>
              <a:t>　　</a:t>
            </a:r>
            <a:r>
              <a:rPr lang="en-US" altLang="ja-JP" dirty="0" smtClean="0"/>
              <a:t>OSS</a:t>
            </a:r>
            <a:r>
              <a:rPr lang="ja-JP" altLang="en-US" dirty="0" smtClean="0"/>
              <a:t>におけるサブコミュニティ間の協調作業がどのように行われているかをコミュニケーションの形態に着目して分析を行います．</a:t>
            </a:r>
            <a:endParaRPr lang="en-US" altLang="ja-JP" dirty="0" smtClean="0"/>
          </a:p>
          <a:p>
            <a:r>
              <a:rPr lang="ja-JP" altLang="en-US" dirty="0" smtClean="0"/>
              <a:t>分析は</a:t>
            </a:r>
            <a:endParaRPr lang="en-US" altLang="ja-JP" dirty="0" smtClean="0"/>
          </a:p>
          <a:p>
            <a:r>
              <a:rPr lang="ja-JP" altLang="en-US" dirty="0" smtClean="0"/>
              <a:t>　　以下の１～３を行い，これらの分析については次のスライドから説明いたします．</a:t>
            </a:r>
            <a:endParaRPr lang="en-US" altLang="ja-JP" dirty="0" smtClean="0"/>
          </a:p>
          <a:p>
            <a:pPr eaLnBrk="1" hangingPunct="1"/>
            <a:endParaRPr lang="ja-JP" altLang="en-US" dirty="0" smtClean="0">
              <a:latin typeface="Times New Roman" pitchFamily="18" charset="0"/>
              <a:ea typeface="ＭＳ Ｐ明朝" pitchFamily="18" charset="-128"/>
            </a:endParaRPr>
          </a:p>
        </p:txBody>
      </p:sp>
      <p:sp>
        <p:nvSpPr>
          <p:cNvPr id="33796" name="スライド番号プレースホルダ 3"/>
          <p:cNvSpPr>
            <a:spLocks noGrp="1"/>
          </p:cNvSpPr>
          <p:nvPr>
            <p:ph type="sldNum" sz="quarter" idx="5"/>
          </p:nvPr>
        </p:nvSpPr>
        <p:spPr>
          <a:noFill/>
        </p:spPr>
        <p:txBody>
          <a:bodyPr/>
          <a:lstStyle/>
          <a:p>
            <a:fld id="{829473F2-760D-40AB-A179-BAA26E161AD9}" type="slidenum">
              <a:rPr lang="ja-JP" altLang="en-US" smtClean="0">
                <a:latin typeface="Times New Roman" pitchFamily="18" charset="0"/>
              </a:rPr>
              <a:pPr/>
              <a:t>52</a:t>
            </a:fld>
            <a:endParaRPr lang="en-US" altLang="ja-JP" smtClean="0">
              <a:latin typeface="Times New Roman" pitchFamily="18"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lnSpcReduction="10000"/>
          </a:bodyPr>
          <a:lstStyle/>
          <a:p>
            <a:r>
              <a:rPr lang="ja-JP" altLang="en-US" dirty="0" smtClean="0"/>
              <a:t>まず，</a:t>
            </a:r>
            <a:endParaRPr lang="en-US" altLang="ja-JP" dirty="0" smtClean="0"/>
          </a:p>
          <a:p>
            <a:r>
              <a:rPr lang="ja-JP" altLang="en-US" dirty="0" smtClean="0"/>
              <a:t>分析１：グループ間ネットワークモデルの分析</a:t>
            </a:r>
            <a:endParaRPr lang="en-US" altLang="ja-JP" dirty="0" smtClean="0"/>
          </a:p>
          <a:p>
            <a:r>
              <a:rPr lang="ja-JP" altLang="en-US" dirty="0" smtClean="0"/>
              <a:t>について説明します</a:t>
            </a:r>
            <a:endParaRPr lang="en-US" altLang="ja-JP" dirty="0" smtClean="0"/>
          </a:p>
          <a:p>
            <a:endParaRPr lang="en-US" altLang="ja-JP" dirty="0" smtClean="0"/>
          </a:p>
          <a:p>
            <a:r>
              <a:rPr lang="ja-JP" altLang="en-US" dirty="0" smtClean="0"/>
              <a:t>まず本研究で定義するグループについて説明します．</a:t>
            </a:r>
            <a:endParaRPr lang="en-US" altLang="ja-JP" dirty="0" smtClean="0"/>
          </a:p>
          <a:p>
            <a:r>
              <a:rPr lang="ja-JP" altLang="en-US" dirty="0" smtClean="0"/>
              <a:t>　　本研究では開発者，ユーザ，バグ報告者の３つのサブコミュニティを対象とします</a:t>
            </a:r>
            <a:endParaRPr lang="en-US" altLang="ja-JP" dirty="0" smtClean="0"/>
          </a:p>
          <a:p>
            <a:r>
              <a:rPr lang="ja-JP" altLang="en-US" dirty="0" smtClean="0"/>
              <a:t>　　</a:t>
            </a:r>
            <a:r>
              <a:rPr lang="en-US" altLang="ja-JP" dirty="0" smtClean="0"/>
              <a:t>3</a:t>
            </a:r>
            <a:r>
              <a:rPr lang="ja-JP" altLang="en-US" dirty="0" err="1" smtClean="0"/>
              <a:t>つのサブ</a:t>
            </a:r>
            <a:r>
              <a:rPr lang="ja-JP" altLang="en-US" dirty="0" smtClean="0"/>
              <a:t>コミュニティにおいて，複数のサブコミュニティに参加する人物を考慮すると左下の図のようなベン図を描くことができます．</a:t>
            </a:r>
            <a:endParaRPr lang="en-US" altLang="ja-JP" dirty="0" smtClean="0"/>
          </a:p>
          <a:p>
            <a:r>
              <a:rPr lang="ja-JP" altLang="en-US" dirty="0" smtClean="0"/>
              <a:t>　　複数のサブコミュニティに参加する人物ら４種類</a:t>
            </a:r>
            <a:endParaRPr lang="en-US" altLang="ja-JP" dirty="0" smtClean="0"/>
          </a:p>
          <a:p>
            <a:r>
              <a:rPr lang="ja-JP" altLang="en-US" dirty="0" smtClean="0"/>
              <a:t>　　それぞれのサブコミュニティのみに参加する人物らを３種類</a:t>
            </a:r>
            <a:endParaRPr lang="en-US" altLang="ja-JP" dirty="0" smtClean="0"/>
          </a:p>
          <a:p>
            <a:r>
              <a:rPr lang="ja-JP" altLang="en-US" dirty="0" smtClean="0"/>
              <a:t>　　参加者を合計，７種類に分類することができます．</a:t>
            </a:r>
            <a:endParaRPr lang="en-US" altLang="ja-JP" dirty="0" smtClean="0"/>
          </a:p>
          <a:p>
            <a:r>
              <a:rPr lang="ja-JP" altLang="en-US" dirty="0" smtClean="0"/>
              <a:t>　　この７種類をそれぞれグル</a:t>
            </a:r>
            <a:r>
              <a:rPr lang="en-US" altLang="ja-JP" dirty="0" smtClean="0"/>
              <a:t>―</a:t>
            </a:r>
            <a:r>
              <a:rPr lang="ja-JP" altLang="en-US" dirty="0" smtClean="0"/>
              <a:t>プと呼ぶことにします</a:t>
            </a:r>
            <a:endParaRPr lang="en-US" altLang="ja-JP" dirty="0" smtClean="0"/>
          </a:p>
          <a:p>
            <a:r>
              <a:rPr lang="en-US" altLang="ja-JP" dirty="0" smtClean="0"/>
              <a:t>	</a:t>
            </a:r>
          </a:p>
          <a:p>
            <a:r>
              <a:rPr lang="ja-JP" altLang="en-US" dirty="0" smtClean="0"/>
              <a:t>ここで改めて分析１の説明をします</a:t>
            </a:r>
            <a:endParaRPr lang="en-US" altLang="ja-JP" dirty="0" smtClean="0"/>
          </a:p>
          <a:p>
            <a:r>
              <a:rPr lang="ja-JP" altLang="en-US" dirty="0" smtClean="0"/>
              <a:t>分析１では</a:t>
            </a:r>
            <a:endParaRPr lang="en-US" altLang="ja-JP" dirty="0" smtClean="0"/>
          </a:p>
          <a:p>
            <a:pPr lvl="1"/>
            <a:r>
              <a:rPr lang="ja-JP" altLang="en-US" dirty="0" smtClean="0"/>
              <a:t>グループ間の関わり方の違いを知る</a:t>
            </a:r>
            <a:endParaRPr lang="en-US" altLang="ja-JP" dirty="0" smtClean="0"/>
          </a:p>
          <a:p>
            <a:r>
              <a:rPr lang="ja-JP" altLang="en-US" dirty="0" smtClean="0"/>
              <a:t>ことを目的とします．</a:t>
            </a:r>
            <a:endParaRPr lang="en-US" altLang="ja-JP" dirty="0" smtClean="0"/>
          </a:p>
          <a:p>
            <a:endParaRPr lang="en-US" altLang="ja-JP" dirty="0" smtClean="0"/>
          </a:p>
          <a:p>
            <a:r>
              <a:rPr lang="ja-JP" altLang="en-US" dirty="0" smtClean="0"/>
              <a:t>この分析では</a:t>
            </a:r>
            <a:endParaRPr lang="en-US" altLang="ja-JP" dirty="0" smtClean="0"/>
          </a:p>
          <a:p>
            <a:r>
              <a:rPr lang="ja-JP" altLang="en-US" dirty="0" smtClean="0"/>
              <a:t>まず，各グループをノード，</a:t>
            </a:r>
            <a:endParaRPr lang="en-US" altLang="ja-JP" dirty="0" smtClean="0"/>
          </a:p>
          <a:p>
            <a:r>
              <a:rPr lang="ja-JP" altLang="en-US" dirty="0" smtClean="0"/>
              <a:t>　　　　異なるグループの参加者間，もしくはグループ内で行われる送受信関係を総数をエッジ</a:t>
            </a:r>
            <a:endParaRPr lang="en-US" altLang="ja-JP" dirty="0" smtClean="0"/>
          </a:p>
          <a:p>
            <a:r>
              <a:rPr lang="ja-JP" altLang="en-US" dirty="0" smtClean="0"/>
              <a:t>としてネットワークモデルを作ります</a:t>
            </a:r>
            <a:endParaRPr lang="en-US" altLang="ja-JP" dirty="0" smtClean="0"/>
          </a:p>
          <a:p>
            <a:r>
              <a:rPr lang="ja-JP" altLang="en-US" dirty="0" smtClean="0"/>
              <a:t>次にここで作ったネットワークを分析する</a:t>
            </a:r>
            <a:endParaRPr lang="en-US" altLang="ja-JP" dirty="0" smtClean="0"/>
          </a:p>
          <a:p>
            <a:endParaRPr lang="en-US" altLang="ja-JP" dirty="0" smtClean="0"/>
          </a:p>
          <a:p>
            <a:r>
              <a:rPr lang="ja-JP" altLang="en-US" dirty="0" smtClean="0"/>
              <a:t>分析１で期待される結果</a:t>
            </a:r>
            <a:endParaRPr lang="en-US" altLang="ja-JP" dirty="0" smtClean="0"/>
          </a:p>
          <a:p>
            <a:pPr lvl="1"/>
            <a:r>
              <a:rPr lang="ja-JP" altLang="en-US" dirty="0" smtClean="0"/>
              <a:t>どのグループが情報の提供，収受を行い協調作業を支えているかを知ることができる</a:t>
            </a:r>
            <a:endParaRPr lang="en-US" altLang="ja-JP" dirty="0" smtClean="0"/>
          </a:p>
          <a:p>
            <a:endParaRPr kumimoji="1" lang="en-US" altLang="ja-JP" dirty="0" smtClean="0"/>
          </a:p>
          <a:p>
            <a:endParaRPr kumimoji="1" lang="en-US" altLang="ja-JP" dirty="0" smtClean="0"/>
          </a:p>
          <a:p>
            <a:endParaRPr kumimoji="1" lang="en-US" altLang="ja-JP" dirty="0" smtClean="0"/>
          </a:p>
          <a:p>
            <a:pPr lvl="1"/>
            <a:r>
              <a:rPr lang="ja-JP" altLang="en-US" dirty="0" smtClean="0"/>
              <a:t>グループ間の関わり方の違いを知る</a:t>
            </a:r>
            <a:endParaRPr lang="en-US" altLang="ja-JP" dirty="0" smtClean="0"/>
          </a:p>
          <a:p>
            <a:pPr lvl="1"/>
            <a:r>
              <a:rPr lang="ja-JP" altLang="en-US" dirty="0" smtClean="0"/>
              <a:t>グループ間の情報共有の○○の違いを知る</a:t>
            </a:r>
            <a:endParaRPr lang="en-US" altLang="ja-JP" dirty="0" smtClean="0"/>
          </a:p>
          <a:p>
            <a:pPr lvl="1"/>
            <a:r>
              <a:rPr lang="ja-JP" altLang="en-US" dirty="0" smtClean="0"/>
              <a:t>グループ間の情報伝達の○○の違いを知る</a:t>
            </a:r>
            <a:endParaRPr lang="en-US" altLang="ja-JP" dirty="0" smtClean="0"/>
          </a:p>
          <a:p>
            <a:pPr lvl="1"/>
            <a:r>
              <a:rPr lang="ja-JP" altLang="en-US" dirty="0" smtClean="0"/>
              <a:t>グループ間の情報伝達における○○の違いを知る</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53</a:t>
            </a:fld>
            <a:endParaRPr lang="en-US" altLang="ja-JP"/>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次に分析２の参加者の次数の比較分析について説明します</a:t>
            </a:r>
            <a:endParaRPr lang="en-US" altLang="ja-JP" dirty="0" smtClean="0"/>
          </a:p>
          <a:p>
            <a:r>
              <a:rPr lang="ja-JP" altLang="en-US" dirty="0" smtClean="0"/>
              <a:t>分析２では</a:t>
            </a:r>
            <a:endParaRPr lang="en-US" altLang="ja-JP" dirty="0" smtClean="0"/>
          </a:p>
          <a:p>
            <a:pPr lvl="1"/>
            <a:r>
              <a:rPr lang="en-US" altLang="ja-JP" dirty="0" smtClean="0"/>
              <a:t>OSS</a:t>
            </a:r>
            <a:r>
              <a:rPr lang="ja-JP" altLang="en-US" dirty="0" smtClean="0"/>
              <a:t>コミュニティにおいて多く発言している人物がどのグループに所属するのかを知る</a:t>
            </a:r>
            <a:endParaRPr lang="en-US" altLang="ja-JP" dirty="0" smtClean="0"/>
          </a:p>
          <a:p>
            <a:r>
              <a:rPr lang="ja-JP" altLang="en-US" dirty="0" smtClean="0"/>
              <a:t>ことを目的とします</a:t>
            </a:r>
            <a:endParaRPr lang="en-US" altLang="ja-JP" dirty="0" smtClean="0"/>
          </a:p>
          <a:p>
            <a:endParaRPr lang="en-US" altLang="ja-JP" dirty="0" smtClean="0"/>
          </a:p>
          <a:p>
            <a:r>
              <a:rPr lang="ja-JP" altLang="en-US" dirty="0" smtClean="0"/>
              <a:t>この分析では</a:t>
            </a:r>
            <a:endParaRPr lang="en-US" altLang="ja-JP" dirty="0" smtClean="0"/>
          </a:p>
          <a:p>
            <a:pPr lvl="1"/>
            <a:r>
              <a:rPr lang="ja-JP" altLang="en-US" dirty="0" smtClean="0"/>
              <a:t>ある一時期の</a:t>
            </a:r>
            <a:r>
              <a:rPr lang="en-US" altLang="ja-JP" dirty="0" smtClean="0"/>
              <a:t>OSS</a:t>
            </a:r>
            <a:r>
              <a:rPr lang="ja-JP" altLang="en-US" dirty="0" smtClean="0"/>
              <a:t>コミュニティ参加者の次数を比較する</a:t>
            </a:r>
            <a:endParaRPr lang="en-US" altLang="ja-JP" dirty="0" smtClean="0"/>
          </a:p>
          <a:p>
            <a:pPr lvl="2"/>
            <a:r>
              <a:rPr lang="ja-JP" altLang="en-US" dirty="0" smtClean="0"/>
              <a:t>次数：ノードがもつエッジの総数</a:t>
            </a:r>
            <a:endParaRPr lang="en-US" altLang="ja-JP" dirty="0" smtClean="0"/>
          </a:p>
          <a:p>
            <a:r>
              <a:rPr lang="ja-JP" altLang="en-US" dirty="0" smtClean="0"/>
              <a:t>下の図で黄色の人物は５人の人物とエッジをはっているため次数が５となります</a:t>
            </a:r>
            <a:endParaRPr lang="en-US" altLang="ja-JP" dirty="0" smtClean="0"/>
          </a:p>
          <a:p>
            <a:endParaRPr lang="en-US" altLang="ja-JP" dirty="0" smtClean="0"/>
          </a:p>
          <a:p>
            <a:r>
              <a:rPr lang="ja-JP" altLang="en-US" dirty="0" smtClean="0"/>
              <a:t>分析２で期待される結果は</a:t>
            </a:r>
            <a:endParaRPr lang="en-US" altLang="ja-JP" dirty="0" smtClean="0"/>
          </a:p>
          <a:p>
            <a:pPr lvl="1"/>
            <a:r>
              <a:rPr lang="ja-JP" altLang="en-US" b="1" dirty="0" smtClean="0"/>
              <a:t>どのグループの参加者</a:t>
            </a:r>
            <a:r>
              <a:rPr lang="ja-JP" altLang="en-US" dirty="0" smtClean="0"/>
              <a:t>が多種多様な参加者と会話しているかを知ることができる</a:t>
            </a:r>
            <a:endParaRPr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54</a:t>
            </a:fld>
            <a:endParaRPr lang="en-US" altLang="ja-JP"/>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次に分析３，次数の大きい上位</a:t>
            </a:r>
            <a:r>
              <a:rPr lang="en-US" altLang="ja-JP" dirty="0" smtClean="0"/>
              <a:t>5</a:t>
            </a:r>
            <a:r>
              <a:rPr lang="ja-JP" altLang="en-US" dirty="0" smtClean="0"/>
              <a:t>名の推移の分析について説明いたします</a:t>
            </a:r>
            <a:endParaRPr lang="en-US" altLang="ja-JP" dirty="0" smtClean="0"/>
          </a:p>
          <a:p>
            <a:r>
              <a:rPr lang="ja-JP" altLang="en-US" dirty="0" smtClean="0"/>
              <a:t>分析３では</a:t>
            </a:r>
            <a:endParaRPr lang="en-US" altLang="ja-JP" dirty="0" smtClean="0"/>
          </a:p>
          <a:p>
            <a:pPr lvl="1"/>
            <a:r>
              <a:rPr lang="en-US" altLang="ja-JP" dirty="0" smtClean="0"/>
              <a:t>OSS</a:t>
            </a:r>
            <a:r>
              <a:rPr lang="ja-JP" altLang="en-US" dirty="0" smtClean="0"/>
              <a:t>コミュニティにおいてどのグループの参加者が</a:t>
            </a:r>
            <a:r>
              <a:rPr lang="ja-JP" altLang="en-US" b="1" dirty="0" smtClean="0"/>
              <a:t>継続して</a:t>
            </a:r>
            <a:r>
              <a:rPr lang="ja-JP" altLang="en-US" dirty="0" smtClean="0"/>
              <a:t>発言を行っているかを知る</a:t>
            </a:r>
            <a:endParaRPr lang="en-US" altLang="ja-JP" dirty="0" smtClean="0"/>
          </a:p>
          <a:p>
            <a:r>
              <a:rPr lang="ja-JP" altLang="en-US" dirty="0" smtClean="0"/>
              <a:t>目的とします</a:t>
            </a:r>
            <a:endParaRPr lang="en-US" altLang="ja-JP" dirty="0" smtClean="0"/>
          </a:p>
          <a:p>
            <a:endParaRPr lang="en-US" altLang="ja-JP" dirty="0" smtClean="0"/>
          </a:p>
          <a:p>
            <a:r>
              <a:rPr lang="ja-JP" altLang="en-US" dirty="0" smtClean="0"/>
              <a:t>この分析では</a:t>
            </a:r>
            <a:endParaRPr lang="en-US" altLang="ja-JP" dirty="0" smtClean="0"/>
          </a:p>
          <a:p>
            <a:pPr lvl="1"/>
            <a:r>
              <a:rPr lang="ja-JP" altLang="en-US" dirty="0" smtClean="0"/>
              <a:t>ある分析期間をいくつかの期間にわけて，各期間で次数の大きい上位</a:t>
            </a:r>
            <a:r>
              <a:rPr lang="en-US" altLang="ja-JP" dirty="0" smtClean="0"/>
              <a:t>5</a:t>
            </a:r>
            <a:r>
              <a:rPr lang="ja-JP" altLang="en-US" dirty="0" smtClean="0"/>
              <a:t>名を抽出し，その推移を分析する</a:t>
            </a:r>
            <a:endParaRPr lang="en-US" altLang="ja-JP" dirty="0" smtClean="0"/>
          </a:p>
          <a:p>
            <a:endParaRPr lang="en-US" altLang="ja-JP" dirty="0" smtClean="0"/>
          </a:p>
          <a:p>
            <a:endParaRPr lang="en-US" altLang="ja-JP" dirty="0" smtClean="0"/>
          </a:p>
          <a:p>
            <a:r>
              <a:rPr lang="ja-JP" altLang="en-US" dirty="0" smtClean="0"/>
              <a:t>分析３で</a:t>
            </a:r>
            <a:endParaRPr lang="en-US" altLang="ja-JP" dirty="0" smtClean="0"/>
          </a:p>
          <a:p>
            <a:pPr lvl="1"/>
            <a:r>
              <a:rPr lang="ja-JP" altLang="en-US" dirty="0" smtClean="0"/>
              <a:t>どのグループの参加者が</a:t>
            </a:r>
            <a:r>
              <a:rPr lang="ja-JP" altLang="en-US" b="1" dirty="0" smtClean="0"/>
              <a:t>継続して</a:t>
            </a:r>
            <a:r>
              <a:rPr lang="ja-JP" altLang="en-US" dirty="0" smtClean="0"/>
              <a:t>多種多様な参加者と会話しているかを知ることができる</a:t>
            </a:r>
            <a:endParaRPr lang="en-US" altLang="ja-JP" dirty="0" smtClean="0"/>
          </a:p>
          <a:p>
            <a:r>
              <a:rPr kumimoji="1" lang="ja-JP" altLang="en-US" dirty="0" smtClean="0"/>
              <a:t>と思われます</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55</a:t>
            </a:fld>
            <a:endParaRPr lang="en-US" altLang="ja-JP"/>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では，以上の分析を用いて，ケーススタディ（事例研究）を行う</a:t>
            </a:r>
            <a:endParaRPr lang="en-US" altLang="ja-JP" dirty="0" smtClean="0"/>
          </a:p>
          <a:p>
            <a:r>
              <a:rPr lang="ja-JP" altLang="en-US" dirty="0" smtClean="0"/>
              <a:t>まず，ケーススタディで用いる分析対象データについて説明します</a:t>
            </a:r>
            <a:endParaRPr lang="en-US" altLang="ja-JP" dirty="0" smtClean="0"/>
          </a:p>
          <a:p>
            <a:r>
              <a:rPr lang="ja-JP" altLang="en-US" dirty="0" smtClean="0"/>
              <a:t>＜概要＞</a:t>
            </a:r>
            <a:endParaRPr lang="en-US" altLang="ja-JP" dirty="0" smtClean="0"/>
          </a:p>
          <a:p>
            <a:r>
              <a:rPr lang="ja-JP" altLang="en-US" dirty="0" smtClean="0"/>
              <a:t>本研究では</a:t>
            </a:r>
            <a:endParaRPr lang="en-US" altLang="ja-JP" dirty="0" smtClean="0"/>
          </a:p>
          <a:p>
            <a:pPr lvl="1"/>
            <a:r>
              <a:rPr lang="en-US" altLang="ja-JP" dirty="0" err="1" smtClean="0"/>
              <a:t>PostgreSQL</a:t>
            </a:r>
            <a:r>
              <a:rPr lang="ja-JP" altLang="en-US" dirty="0" smtClean="0"/>
              <a:t>のメーリングリストを対象に３つのサブコミュニティの分析を行った</a:t>
            </a:r>
            <a:endParaRPr lang="en-US" altLang="ja-JP" dirty="0" smtClean="0"/>
          </a:p>
          <a:p>
            <a:endParaRPr lang="en-US" altLang="ja-JP" dirty="0" smtClean="0"/>
          </a:p>
          <a:p>
            <a:r>
              <a:rPr lang="ja-JP" altLang="en-US" dirty="0" smtClean="0"/>
              <a:t>＜対象</a:t>
            </a:r>
            <a:r>
              <a:rPr lang="en-US" altLang="ja-JP" dirty="0" smtClean="0"/>
              <a:t>OSS</a:t>
            </a:r>
            <a:r>
              <a:rPr lang="ja-JP" altLang="en-US" dirty="0" smtClean="0"/>
              <a:t>＞</a:t>
            </a:r>
            <a:endParaRPr lang="en-US" altLang="ja-JP" dirty="0" smtClean="0"/>
          </a:p>
          <a:p>
            <a:r>
              <a:rPr lang="ja-JP" altLang="en-US" dirty="0" smtClean="0"/>
              <a:t>また，本研究が対象とする</a:t>
            </a:r>
            <a:r>
              <a:rPr lang="en-US" altLang="ja-JP" dirty="0" smtClean="0"/>
              <a:t>OSS</a:t>
            </a:r>
            <a:r>
              <a:rPr lang="ja-JP" altLang="en-US" dirty="0" smtClean="0"/>
              <a:t>は</a:t>
            </a:r>
            <a:endParaRPr lang="en-US" altLang="ja-JP" dirty="0" smtClean="0"/>
          </a:p>
          <a:p>
            <a:pPr lvl="1"/>
            <a:r>
              <a:rPr lang="ja-JP" altLang="en-US" dirty="0" smtClean="0"/>
              <a:t>関係データベース管理システムである</a:t>
            </a:r>
            <a:r>
              <a:rPr lang="en-US" altLang="ja-JP" dirty="0" err="1" smtClean="0"/>
              <a:t>PostgreSQL</a:t>
            </a:r>
            <a:endParaRPr lang="en-US" altLang="ja-JP" dirty="0" smtClean="0"/>
          </a:p>
          <a:p>
            <a:r>
              <a:rPr lang="ja-JP" altLang="en-US" dirty="0" smtClean="0"/>
              <a:t>です．</a:t>
            </a:r>
            <a:endParaRPr lang="en-US" altLang="ja-JP" dirty="0" smtClean="0"/>
          </a:p>
          <a:p>
            <a:endParaRPr lang="en-US" altLang="ja-JP" dirty="0" smtClean="0"/>
          </a:p>
          <a:p>
            <a:r>
              <a:rPr lang="ja-JP" altLang="en-US" dirty="0" smtClean="0"/>
              <a:t>＜データセット＞</a:t>
            </a:r>
            <a:endParaRPr lang="en-US" altLang="ja-JP" dirty="0" smtClean="0"/>
          </a:p>
          <a:p>
            <a:r>
              <a:rPr lang="ja-JP" altLang="en-US" dirty="0" smtClean="0"/>
              <a:t>データセットは</a:t>
            </a:r>
            <a:endParaRPr lang="en-US" altLang="ja-JP" dirty="0" smtClean="0"/>
          </a:p>
          <a:p>
            <a:pPr lvl="1"/>
            <a:r>
              <a:rPr lang="en-US" altLang="ja-JP" dirty="0" smtClean="0"/>
              <a:t>2004</a:t>
            </a:r>
            <a:r>
              <a:rPr lang="ja-JP" altLang="en-US" dirty="0" smtClean="0"/>
              <a:t>年</a:t>
            </a:r>
            <a:r>
              <a:rPr lang="en-US" altLang="ja-JP" dirty="0" smtClean="0"/>
              <a:t>3</a:t>
            </a:r>
            <a:r>
              <a:rPr lang="ja-JP" altLang="en-US" dirty="0" smtClean="0"/>
              <a:t>月～</a:t>
            </a:r>
            <a:r>
              <a:rPr lang="en-US" altLang="ja-JP" dirty="0" smtClean="0"/>
              <a:t>2005</a:t>
            </a:r>
            <a:r>
              <a:rPr lang="ja-JP" altLang="en-US" dirty="0" smtClean="0"/>
              <a:t>年</a:t>
            </a:r>
            <a:r>
              <a:rPr lang="en-US" altLang="ja-JP" dirty="0" smtClean="0"/>
              <a:t>2</a:t>
            </a:r>
            <a:r>
              <a:rPr lang="ja-JP" altLang="en-US" dirty="0" smtClean="0"/>
              <a:t>月までのメーリングリストを用います</a:t>
            </a:r>
            <a:endParaRPr lang="en-US" altLang="ja-JP" dirty="0" smtClean="0"/>
          </a:p>
          <a:p>
            <a:endParaRPr lang="en-US" altLang="ja-JP" dirty="0" smtClean="0"/>
          </a:p>
          <a:p>
            <a:r>
              <a:rPr lang="ja-JP" altLang="en-US" dirty="0" smtClean="0"/>
              <a:t>＜分析対象コミュニティ＞</a:t>
            </a:r>
            <a:endParaRPr lang="en-US" altLang="ja-JP" dirty="0" smtClean="0"/>
          </a:p>
          <a:p>
            <a:r>
              <a:rPr lang="ja-JP" altLang="en-US" dirty="0" smtClean="0"/>
              <a:t>分析対象コミュニティは</a:t>
            </a:r>
            <a:endParaRPr lang="en-US" altLang="ja-JP" dirty="0" smtClean="0"/>
          </a:p>
          <a:p>
            <a:pPr lvl="1"/>
            <a:r>
              <a:rPr lang="ja-JP" altLang="en-US" dirty="0" smtClean="0"/>
              <a:t>開発者コミュニティ</a:t>
            </a:r>
            <a:endParaRPr lang="en-US" altLang="ja-JP" dirty="0" smtClean="0"/>
          </a:p>
          <a:p>
            <a:pPr lvl="2"/>
            <a:r>
              <a:rPr lang="ja-JP" altLang="en-US" dirty="0" smtClean="0"/>
              <a:t>（報告されたバグ修正や新規機能についての議論が行われる）</a:t>
            </a:r>
            <a:endParaRPr lang="en-US" altLang="ja-JP" dirty="0" smtClean="0"/>
          </a:p>
          <a:p>
            <a:pPr lvl="1"/>
            <a:r>
              <a:rPr lang="ja-JP" altLang="en-US" dirty="0" smtClean="0"/>
              <a:t>ユーザコミュニティ</a:t>
            </a:r>
            <a:endParaRPr lang="en-US" altLang="ja-JP" dirty="0" smtClean="0"/>
          </a:p>
          <a:p>
            <a:pPr lvl="2"/>
            <a:r>
              <a:rPr lang="ja-JP" altLang="en-US" dirty="0" smtClean="0"/>
              <a:t>（導入時のトラブルやバージョン問題などの質疑が行われる）</a:t>
            </a:r>
            <a:endParaRPr lang="en-US" altLang="ja-JP" dirty="0" smtClean="0"/>
          </a:p>
          <a:p>
            <a:pPr lvl="1"/>
            <a:r>
              <a:rPr lang="ja-JP" altLang="en-US" dirty="0" smtClean="0"/>
              <a:t>バグ報告者コミュニティ</a:t>
            </a:r>
            <a:endParaRPr lang="en-US" altLang="ja-JP" dirty="0" smtClean="0"/>
          </a:p>
          <a:p>
            <a:pPr lvl="2"/>
            <a:r>
              <a:rPr lang="ja-JP" altLang="en-US" dirty="0" smtClean="0"/>
              <a:t>（バグの報告などが行われる）</a:t>
            </a:r>
            <a:endParaRPr lang="en-US" altLang="ja-JP" dirty="0" smtClean="0"/>
          </a:p>
          <a:p>
            <a:r>
              <a:rPr kumimoji="1" lang="ja-JP" altLang="en-US" dirty="0" smtClean="0"/>
              <a:t>です．</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56</a:t>
            </a:fld>
            <a:endParaRPr lang="en-US" altLang="ja-JP"/>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次に各分析で着目する分析期間について説明します</a:t>
            </a:r>
            <a:endParaRPr lang="en-US" altLang="ja-JP" dirty="0" smtClean="0"/>
          </a:p>
          <a:p>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ja-JP" altLang="en-US" dirty="0" smtClean="0"/>
              <a:t>本研究では</a:t>
            </a:r>
            <a:endParaRPr lang="en-US" altLang="ja-JP"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ja-JP" dirty="0" smtClean="0"/>
              <a:t>OSS</a:t>
            </a:r>
            <a:r>
              <a:rPr lang="ja-JP" altLang="en-US" dirty="0" smtClean="0"/>
              <a:t>コミュニティにおいて</a:t>
            </a:r>
            <a:r>
              <a:rPr lang="ja-JP" altLang="en-US" b="1" dirty="0" smtClean="0"/>
              <a:t>バグ報告者との協調作業</a:t>
            </a:r>
            <a:r>
              <a:rPr lang="ja-JP" altLang="en-US" dirty="0" smtClean="0"/>
              <a:t>が必要と考えられるテスト版リリースしてから正式版をリリースした期間に着目した</a:t>
            </a:r>
            <a:endParaRPr lang="en-US" altLang="ja-JP" dirty="0" smtClean="0"/>
          </a:p>
          <a:p>
            <a:r>
              <a:rPr lang="ja-JP" altLang="en-US" dirty="0" smtClean="0">
                <a:solidFill>
                  <a:srgbClr val="FF0000"/>
                </a:solidFill>
              </a:rPr>
              <a:t>　　分析１のグループ間ネットワークモデルの分析</a:t>
            </a:r>
            <a:endParaRPr lang="en-US" altLang="ja-JP" dirty="0" smtClean="0">
              <a:solidFill>
                <a:srgbClr val="FF0000"/>
              </a:solidFill>
            </a:endParaRPr>
          </a:p>
          <a:p>
            <a:r>
              <a:rPr lang="ja-JP" altLang="en-US" dirty="0" smtClean="0">
                <a:solidFill>
                  <a:srgbClr val="FF0000"/>
                </a:solidFill>
              </a:rPr>
              <a:t>　　　と　</a:t>
            </a:r>
            <a:endParaRPr lang="en-US" altLang="ja-JP" dirty="0" smtClean="0">
              <a:solidFill>
                <a:srgbClr val="FF0000"/>
              </a:solidFill>
            </a:endParaRPr>
          </a:p>
          <a:p>
            <a:r>
              <a:rPr lang="ja-JP" altLang="en-US" dirty="0" smtClean="0">
                <a:solidFill>
                  <a:srgbClr val="FF0000"/>
                </a:solidFill>
              </a:rPr>
              <a:t>　　分析２の参加者の次数の比較分析では</a:t>
            </a:r>
            <a:endParaRPr lang="en-US" altLang="ja-JP" dirty="0" smtClean="0">
              <a:solidFill>
                <a:srgbClr val="FF0000"/>
              </a:solidFill>
            </a:endParaRPr>
          </a:p>
          <a:p>
            <a:endParaRPr lang="en-US" altLang="ja-JP" dirty="0" smtClean="0">
              <a:solidFill>
                <a:srgbClr val="FF0000"/>
              </a:solidFill>
            </a:endParaRPr>
          </a:p>
          <a:p>
            <a:r>
              <a:rPr lang="ja-JP" altLang="en-US" dirty="0" smtClean="0">
                <a:solidFill>
                  <a:srgbClr val="FF0000"/>
                </a:solidFill>
              </a:rPr>
              <a:t>テスト版をリリースしてから正式版をリリースまでの期間に着目しました　</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57</a:t>
            </a:fld>
            <a:endParaRPr lang="en-US" altLang="ja-JP"/>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solidFill>
                  <a:srgbClr val="FF0000"/>
                </a:solidFill>
              </a:rPr>
              <a:t>分析３の次数の大きい上位</a:t>
            </a:r>
            <a:r>
              <a:rPr lang="en-US" altLang="ja-JP" dirty="0" smtClean="0">
                <a:solidFill>
                  <a:srgbClr val="FF0000"/>
                </a:solidFill>
              </a:rPr>
              <a:t>5</a:t>
            </a:r>
            <a:r>
              <a:rPr lang="ja-JP" altLang="en-US" dirty="0" smtClean="0">
                <a:solidFill>
                  <a:srgbClr val="FF0000"/>
                </a:solidFill>
              </a:rPr>
              <a:t>名の推移分析では</a:t>
            </a:r>
            <a:endParaRPr lang="en-US" altLang="ja-JP" dirty="0" smtClean="0">
              <a:solidFill>
                <a:srgbClr val="FF0000"/>
              </a:solidFill>
            </a:endParaRPr>
          </a:p>
          <a:p>
            <a:r>
              <a:rPr lang="ja-JP" altLang="en-US" dirty="0" smtClean="0">
                <a:solidFill>
                  <a:srgbClr val="FF0000"/>
                </a:solidFill>
              </a:rPr>
              <a:t>テスト版，正式版がリリースされた時期を含む１年間に着目し，分析しました．</a:t>
            </a:r>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58</a:t>
            </a:fld>
            <a:endParaRPr lang="en-US" altLang="ja-JP"/>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59</a:t>
            </a:fld>
            <a:endParaRPr lang="en-US" altLang="ja-JP"/>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60</a:t>
            </a:fld>
            <a:endParaRPr lang="en-US" altLang="ja-JP"/>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F6DDF87-BFCB-4969-A5DA-99987E200CEA}" type="slidenum">
              <a:rPr lang="ja-JP" altLang="en-US" smtClean="0"/>
              <a:pPr>
                <a:defRPr/>
              </a:pPr>
              <a:t>61</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AutoShape 20"/>
          <p:cNvSpPr>
            <a:spLocks noChangeArrowheads="1"/>
          </p:cNvSpPr>
          <p:nvPr/>
        </p:nvSpPr>
        <p:spPr bwMode="auto">
          <a:xfrm flipH="1">
            <a:off x="1979613" y="5661025"/>
            <a:ext cx="7164387" cy="1196975"/>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5" name="AutoShape 21"/>
          <p:cNvSpPr>
            <a:spLocks noChangeArrowheads="1"/>
          </p:cNvSpPr>
          <p:nvPr/>
        </p:nvSpPr>
        <p:spPr bwMode="auto">
          <a:xfrm flipV="1">
            <a:off x="0" y="0"/>
            <a:ext cx="7164388" cy="1196975"/>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6" name="AutoShape 7"/>
          <p:cNvSpPr>
            <a:spLocks noChangeArrowheads="1"/>
          </p:cNvSpPr>
          <p:nvPr/>
        </p:nvSpPr>
        <p:spPr bwMode="auto">
          <a:xfrm rot="13436319">
            <a:off x="319088" y="2276475"/>
            <a:ext cx="1531937" cy="1462088"/>
          </a:xfrm>
          <a:custGeom>
            <a:avLst/>
            <a:gdLst>
              <a:gd name="G0" fmla="+- 10529 0 0"/>
              <a:gd name="G1" fmla="+- -8374817 0 0"/>
              <a:gd name="G2" fmla="+- 0 0 -8374817"/>
              <a:gd name="T0" fmla="*/ 0 256 1"/>
              <a:gd name="T1" fmla="*/ 180 256 1"/>
              <a:gd name="G3" fmla="+- -8374817 T0 T1"/>
              <a:gd name="T2" fmla="*/ 0 256 1"/>
              <a:gd name="T3" fmla="*/ 90 256 1"/>
              <a:gd name="G4" fmla="+- -8374817 T2 T3"/>
              <a:gd name="G5" fmla="*/ G4 2 1"/>
              <a:gd name="T4" fmla="*/ 90 256 1"/>
              <a:gd name="T5" fmla="*/ 0 256 1"/>
              <a:gd name="G6" fmla="+- -8374817 T4 T5"/>
              <a:gd name="G7" fmla="*/ G6 2 1"/>
              <a:gd name="G8" fmla="abs -83748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529"/>
              <a:gd name="G18" fmla="*/ 10529 1 2"/>
              <a:gd name="G19" fmla="+- G18 5400 0"/>
              <a:gd name="G20" fmla="cos G19 -8374817"/>
              <a:gd name="G21" fmla="sin G19 -8374817"/>
              <a:gd name="G22" fmla="+- G20 10800 0"/>
              <a:gd name="G23" fmla="+- G21 10800 0"/>
              <a:gd name="G24" fmla="+- 10800 0 G20"/>
              <a:gd name="G25" fmla="+- 10529 10800 0"/>
              <a:gd name="G26" fmla="?: G9 G17 G25"/>
              <a:gd name="G27" fmla="?: G9 0 21600"/>
              <a:gd name="G28" fmla="cos 10800 -8374817"/>
              <a:gd name="G29" fmla="sin 10800 -8374817"/>
              <a:gd name="G30" fmla="sin 10529 -8374817"/>
              <a:gd name="G31" fmla="+- G28 10800 0"/>
              <a:gd name="G32" fmla="+- G29 10800 0"/>
              <a:gd name="G33" fmla="+- G30 10800 0"/>
              <a:gd name="G34" fmla="?: G4 0 G31"/>
              <a:gd name="G35" fmla="?: -8374817 G34 0"/>
              <a:gd name="G36" fmla="?: G6 G35 G31"/>
              <a:gd name="G37" fmla="+- 21600 0 G36"/>
              <a:gd name="G38" fmla="?: G4 0 G33"/>
              <a:gd name="G39" fmla="?: -8374817 G38 G32"/>
              <a:gd name="G40" fmla="?: G6 G39 0"/>
              <a:gd name="G41" fmla="?: G4 G32 21600"/>
              <a:gd name="G42" fmla="?: G6 G41 G33"/>
              <a:gd name="T12" fmla="*/ 10800 w 21600"/>
              <a:gd name="T13" fmla="*/ 0 h 21600"/>
              <a:gd name="T14" fmla="*/ 4264 w 21600"/>
              <a:gd name="T15" fmla="*/ 2371 h 21600"/>
              <a:gd name="T16" fmla="*/ 10800 w 21600"/>
              <a:gd name="T17" fmla="*/ 271 h 21600"/>
              <a:gd name="T18" fmla="*/ 17336 w 21600"/>
              <a:gd name="T19" fmla="*/ 237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348" y="2479"/>
                </a:moveTo>
                <a:cubicBezTo>
                  <a:pt x="6194" y="1047"/>
                  <a:pt x="8463" y="270"/>
                  <a:pt x="10800" y="271"/>
                </a:cubicBezTo>
                <a:cubicBezTo>
                  <a:pt x="13136" y="271"/>
                  <a:pt x="15405" y="1047"/>
                  <a:pt x="17251" y="2479"/>
                </a:cubicBezTo>
                <a:lnTo>
                  <a:pt x="17417" y="2265"/>
                </a:lnTo>
                <a:cubicBezTo>
                  <a:pt x="15524" y="796"/>
                  <a:pt x="13196" y="-1"/>
                  <a:pt x="10799" y="0"/>
                </a:cubicBezTo>
                <a:cubicBezTo>
                  <a:pt x="8403" y="0"/>
                  <a:pt x="6075" y="796"/>
                  <a:pt x="4182" y="2265"/>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7" name="AutoShape 8"/>
          <p:cNvSpPr>
            <a:spLocks noChangeArrowheads="1"/>
          </p:cNvSpPr>
          <p:nvPr/>
        </p:nvSpPr>
        <p:spPr bwMode="auto">
          <a:xfrm rot="21310680">
            <a:off x="469900" y="2128838"/>
            <a:ext cx="1446213" cy="1384300"/>
          </a:xfrm>
          <a:custGeom>
            <a:avLst/>
            <a:gdLst>
              <a:gd name="G0" fmla="+- 10466 0 0"/>
              <a:gd name="G1" fmla="+- -8214226 0 0"/>
              <a:gd name="G2" fmla="+- 0 0 -8214226"/>
              <a:gd name="T0" fmla="*/ 0 256 1"/>
              <a:gd name="T1" fmla="*/ 180 256 1"/>
              <a:gd name="G3" fmla="+- -8214226 T0 T1"/>
              <a:gd name="T2" fmla="*/ 0 256 1"/>
              <a:gd name="T3" fmla="*/ 90 256 1"/>
              <a:gd name="G4" fmla="+- -8214226 T2 T3"/>
              <a:gd name="G5" fmla="*/ G4 2 1"/>
              <a:gd name="T4" fmla="*/ 90 256 1"/>
              <a:gd name="T5" fmla="*/ 0 256 1"/>
              <a:gd name="G6" fmla="+- -8214226 T4 T5"/>
              <a:gd name="G7" fmla="*/ G6 2 1"/>
              <a:gd name="G8" fmla="abs -821422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66"/>
              <a:gd name="G18" fmla="*/ 10466 1 2"/>
              <a:gd name="G19" fmla="+- G18 5400 0"/>
              <a:gd name="G20" fmla="cos G19 -8214226"/>
              <a:gd name="G21" fmla="sin G19 -8214226"/>
              <a:gd name="G22" fmla="+- G20 10800 0"/>
              <a:gd name="G23" fmla="+- G21 10800 0"/>
              <a:gd name="G24" fmla="+- 10800 0 G20"/>
              <a:gd name="G25" fmla="+- 10466 10800 0"/>
              <a:gd name="G26" fmla="?: G9 G17 G25"/>
              <a:gd name="G27" fmla="?: G9 0 21600"/>
              <a:gd name="G28" fmla="cos 10800 -8214226"/>
              <a:gd name="G29" fmla="sin 10800 -8214226"/>
              <a:gd name="G30" fmla="sin 10466 -8214226"/>
              <a:gd name="G31" fmla="+- G28 10800 0"/>
              <a:gd name="G32" fmla="+- G29 10800 0"/>
              <a:gd name="G33" fmla="+- G30 10800 0"/>
              <a:gd name="G34" fmla="?: G4 0 G31"/>
              <a:gd name="G35" fmla="?: -8214226 G34 0"/>
              <a:gd name="G36" fmla="?: G6 G35 G31"/>
              <a:gd name="G37" fmla="+- 21600 0 G36"/>
              <a:gd name="G38" fmla="?: G4 0 G33"/>
              <a:gd name="G39" fmla="?: -8214226 G38 G32"/>
              <a:gd name="G40" fmla="?: G6 G39 0"/>
              <a:gd name="G41" fmla="?: G4 G32 21600"/>
              <a:gd name="G42" fmla="?: G6 G41 G33"/>
              <a:gd name="T12" fmla="*/ 10800 w 21600"/>
              <a:gd name="T13" fmla="*/ 0 h 21600"/>
              <a:gd name="T14" fmla="*/ 4649 w 21600"/>
              <a:gd name="T15" fmla="*/ 2126 h 21600"/>
              <a:gd name="T16" fmla="*/ 10800 w 21600"/>
              <a:gd name="T17" fmla="*/ 334 h 21600"/>
              <a:gd name="T18" fmla="*/ 16951 w 21600"/>
              <a:gd name="T19" fmla="*/ 212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746" y="2262"/>
                </a:moveTo>
                <a:cubicBezTo>
                  <a:pt x="6515" y="1007"/>
                  <a:pt x="8631" y="333"/>
                  <a:pt x="10800" y="334"/>
                </a:cubicBezTo>
                <a:cubicBezTo>
                  <a:pt x="12968" y="334"/>
                  <a:pt x="15084" y="1007"/>
                  <a:pt x="16853" y="2262"/>
                </a:cubicBezTo>
                <a:lnTo>
                  <a:pt x="17046" y="1989"/>
                </a:lnTo>
                <a:cubicBezTo>
                  <a:pt x="15221" y="695"/>
                  <a:pt x="13038" y="-1"/>
                  <a:pt x="10799" y="0"/>
                </a:cubicBezTo>
                <a:cubicBezTo>
                  <a:pt x="8561" y="0"/>
                  <a:pt x="6378" y="695"/>
                  <a:pt x="4553" y="1989"/>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8" name="Freeform 9"/>
          <p:cNvSpPr>
            <a:spLocks/>
          </p:cNvSpPr>
          <p:nvPr/>
        </p:nvSpPr>
        <p:spPr bwMode="auto">
          <a:xfrm>
            <a:off x="12700" y="2160588"/>
            <a:ext cx="9131300" cy="1241425"/>
          </a:xfrm>
          <a:custGeom>
            <a:avLst/>
            <a:gdLst/>
            <a:ahLst/>
            <a:cxnLst>
              <a:cxn ang="0">
                <a:pos x="0" y="0"/>
              </a:cxn>
              <a:cxn ang="0">
                <a:pos x="618" y="782"/>
              </a:cxn>
              <a:cxn ang="0">
                <a:pos x="5752" y="781"/>
              </a:cxn>
            </a:cxnLst>
            <a:rect l="0" t="0" r="r" b="b"/>
            <a:pathLst>
              <a:path w="5752" h="782">
                <a:moveTo>
                  <a:pt x="0" y="0"/>
                </a:moveTo>
                <a:lnTo>
                  <a:pt x="618" y="782"/>
                </a:lnTo>
                <a:lnTo>
                  <a:pt x="5752" y="781"/>
                </a:lnTo>
              </a:path>
            </a:pathLst>
          </a:custGeom>
          <a:noFill/>
          <a:ln w="28575" cmpd="sng">
            <a:solidFill>
              <a:schemeClr val="hlink"/>
            </a:solidFill>
            <a:round/>
            <a:headEnd/>
            <a:tailEnd/>
          </a:ln>
          <a:effectLst/>
        </p:spPr>
        <p:txBody>
          <a:bodyPr/>
          <a:lstStyle/>
          <a:p>
            <a:pPr algn="ctr">
              <a:defRPr/>
            </a:pPr>
            <a:endParaRPr lang="ja-JP" altLang="en-US">
              <a:latin typeface="Times New Roman" charset="0"/>
            </a:endParaRPr>
          </a:p>
        </p:txBody>
      </p:sp>
      <p:sp>
        <p:nvSpPr>
          <p:cNvPr id="9" name="AutoShape 10"/>
          <p:cNvSpPr>
            <a:spLocks noChangeArrowheads="1"/>
          </p:cNvSpPr>
          <p:nvPr/>
        </p:nvSpPr>
        <p:spPr bwMode="auto">
          <a:xfrm rot="16200000">
            <a:off x="481013" y="2246313"/>
            <a:ext cx="1411287" cy="1404937"/>
          </a:xfrm>
          <a:custGeom>
            <a:avLst/>
            <a:gdLst>
              <a:gd name="G0" fmla="+- 10258 0 0"/>
              <a:gd name="G1" fmla="+- 11793917 0 0"/>
              <a:gd name="G2" fmla="+- 0 0 11793917"/>
              <a:gd name="T0" fmla="*/ 0 256 1"/>
              <a:gd name="T1" fmla="*/ 180 256 1"/>
              <a:gd name="G3" fmla="+- 11793917 T0 T1"/>
              <a:gd name="T2" fmla="*/ 0 256 1"/>
              <a:gd name="T3" fmla="*/ 90 256 1"/>
              <a:gd name="G4" fmla="+- 11793917 T2 T3"/>
              <a:gd name="G5" fmla="*/ G4 2 1"/>
              <a:gd name="T4" fmla="*/ 90 256 1"/>
              <a:gd name="T5" fmla="*/ 0 256 1"/>
              <a:gd name="G6" fmla="+- 11793917 T4 T5"/>
              <a:gd name="G7" fmla="*/ G6 2 1"/>
              <a:gd name="G8" fmla="abs 117939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258"/>
              <a:gd name="G18" fmla="*/ 10258 1 2"/>
              <a:gd name="G19" fmla="+- G18 5400 0"/>
              <a:gd name="G20" fmla="cos G19 11793917"/>
              <a:gd name="G21" fmla="sin G19 11793917"/>
              <a:gd name="G22" fmla="+- G20 10800 0"/>
              <a:gd name="G23" fmla="+- G21 10800 0"/>
              <a:gd name="G24" fmla="+- 10800 0 G20"/>
              <a:gd name="G25" fmla="+- 10258 10800 0"/>
              <a:gd name="G26" fmla="?: G9 G17 G25"/>
              <a:gd name="G27" fmla="?: G9 0 21600"/>
              <a:gd name="G28" fmla="cos 10800 11793917"/>
              <a:gd name="G29" fmla="sin 10800 11793917"/>
              <a:gd name="G30" fmla="sin 10258 11793917"/>
              <a:gd name="G31" fmla="+- G28 10800 0"/>
              <a:gd name="G32" fmla="+- G29 10800 0"/>
              <a:gd name="G33" fmla="+- G30 10800 0"/>
              <a:gd name="G34" fmla="?: G4 0 G31"/>
              <a:gd name="G35" fmla="?: 11793917 G34 0"/>
              <a:gd name="G36" fmla="?: G6 G35 G31"/>
              <a:gd name="G37" fmla="+- 21600 0 G36"/>
              <a:gd name="G38" fmla="?: G4 0 G33"/>
              <a:gd name="G39" fmla="?: 11793917 G38 G32"/>
              <a:gd name="G40" fmla="?: G6 G39 0"/>
              <a:gd name="G41" fmla="?: G4 G32 21600"/>
              <a:gd name="G42" fmla="?: G6 G41 G33"/>
              <a:gd name="T12" fmla="*/ 10800 w 21600"/>
              <a:gd name="T13" fmla="*/ 0 h 21600"/>
              <a:gd name="T14" fmla="*/ 271 w 21600"/>
              <a:gd name="T15" fmla="*/ 10807 h 21600"/>
              <a:gd name="T16" fmla="*/ 10800 w 21600"/>
              <a:gd name="T17" fmla="*/ 542 h 21600"/>
              <a:gd name="T18" fmla="*/ 21329 w 21600"/>
              <a:gd name="T19" fmla="*/ 1080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2" y="10807"/>
                </a:moveTo>
                <a:cubicBezTo>
                  <a:pt x="542" y="10804"/>
                  <a:pt x="542" y="10802"/>
                  <a:pt x="542" y="10800"/>
                </a:cubicBezTo>
                <a:cubicBezTo>
                  <a:pt x="542" y="5134"/>
                  <a:pt x="5134" y="542"/>
                  <a:pt x="10800" y="542"/>
                </a:cubicBezTo>
                <a:cubicBezTo>
                  <a:pt x="16465" y="542"/>
                  <a:pt x="21058" y="5134"/>
                  <a:pt x="21058" y="10800"/>
                </a:cubicBezTo>
                <a:cubicBezTo>
                  <a:pt x="21058" y="10802"/>
                  <a:pt x="21057" y="10804"/>
                  <a:pt x="21057" y="10807"/>
                </a:cubicBezTo>
                <a:lnTo>
                  <a:pt x="21599" y="10807"/>
                </a:lnTo>
                <a:cubicBezTo>
                  <a:pt x="21599" y="10804"/>
                  <a:pt x="21600" y="10802"/>
                  <a:pt x="21600" y="10800"/>
                </a:cubicBezTo>
                <a:cubicBezTo>
                  <a:pt x="21600" y="4835"/>
                  <a:pt x="16764" y="0"/>
                  <a:pt x="10800" y="0"/>
                </a:cubicBezTo>
                <a:cubicBezTo>
                  <a:pt x="4835" y="0"/>
                  <a:pt x="0" y="4835"/>
                  <a:pt x="0" y="10800"/>
                </a:cubicBezTo>
                <a:cubicBezTo>
                  <a:pt x="-1" y="10802"/>
                  <a:pt x="0" y="10804"/>
                  <a:pt x="0" y="10807"/>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10" name="AutoShape 11"/>
          <p:cNvSpPr>
            <a:spLocks noChangeArrowheads="1"/>
          </p:cNvSpPr>
          <p:nvPr/>
        </p:nvSpPr>
        <p:spPr bwMode="auto">
          <a:xfrm rot="8466482">
            <a:off x="515938" y="2228850"/>
            <a:ext cx="1390650" cy="1439863"/>
          </a:xfrm>
          <a:custGeom>
            <a:avLst/>
            <a:gdLst>
              <a:gd name="G0" fmla="+- 10357 0 0"/>
              <a:gd name="G1" fmla="+- -7501370 0 0"/>
              <a:gd name="G2" fmla="+- 0 0 -7501370"/>
              <a:gd name="T0" fmla="*/ 0 256 1"/>
              <a:gd name="T1" fmla="*/ 180 256 1"/>
              <a:gd name="G3" fmla="+- -7501370 T0 T1"/>
              <a:gd name="T2" fmla="*/ 0 256 1"/>
              <a:gd name="T3" fmla="*/ 90 256 1"/>
              <a:gd name="G4" fmla="+- -7501370 T2 T3"/>
              <a:gd name="G5" fmla="*/ G4 2 1"/>
              <a:gd name="T4" fmla="*/ 90 256 1"/>
              <a:gd name="T5" fmla="*/ 0 256 1"/>
              <a:gd name="G6" fmla="+- -7501370 T4 T5"/>
              <a:gd name="G7" fmla="*/ G6 2 1"/>
              <a:gd name="G8" fmla="abs -750137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357"/>
              <a:gd name="G18" fmla="*/ 10357 1 2"/>
              <a:gd name="G19" fmla="+- G18 5400 0"/>
              <a:gd name="G20" fmla="cos G19 -7501370"/>
              <a:gd name="G21" fmla="sin G19 -7501370"/>
              <a:gd name="G22" fmla="+- G20 10800 0"/>
              <a:gd name="G23" fmla="+- G21 10800 0"/>
              <a:gd name="G24" fmla="+- 10800 0 G20"/>
              <a:gd name="G25" fmla="+- 10357 10800 0"/>
              <a:gd name="G26" fmla="?: G9 G17 G25"/>
              <a:gd name="G27" fmla="?: G9 0 21600"/>
              <a:gd name="G28" fmla="cos 10800 -7501370"/>
              <a:gd name="G29" fmla="sin 10800 -7501370"/>
              <a:gd name="G30" fmla="sin 10357 -7501370"/>
              <a:gd name="G31" fmla="+- G28 10800 0"/>
              <a:gd name="G32" fmla="+- G29 10800 0"/>
              <a:gd name="G33" fmla="+- G30 10800 0"/>
              <a:gd name="G34" fmla="?: G4 0 G31"/>
              <a:gd name="G35" fmla="?: -7501370 G34 0"/>
              <a:gd name="G36" fmla="?: G6 G35 G31"/>
              <a:gd name="G37" fmla="+- 21600 0 G36"/>
              <a:gd name="G38" fmla="?: G4 0 G33"/>
              <a:gd name="G39" fmla="?: -7501370 G38 G32"/>
              <a:gd name="G40" fmla="?: G6 G39 0"/>
              <a:gd name="G41" fmla="?: G4 G32 21600"/>
              <a:gd name="G42" fmla="?: G6 G41 G33"/>
              <a:gd name="T12" fmla="*/ 10800 w 21600"/>
              <a:gd name="T13" fmla="*/ 0 h 21600"/>
              <a:gd name="T14" fmla="*/ 6419 w 21600"/>
              <a:gd name="T15" fmla="*/ 1170 h 21600"/>
              <a:gd name="T16" fmla="*/ 10800 w 21600"/>
              <a:gd name="T17" fmla="*/ 443 h 21600"/>
              <a:gd name="T18" fmla="*/ 15181 w 21600"/>
              <a:gd name="T19" fmla="*/ 117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511" y="1372"/>
                </a:moveTo>
                <a:cubicBezTo>
                  <a:pt x="7858" y="760"/>
                  <a:pt x="9320" y="442"/>
                  <a:pt x="10800" y="443"/>
                </a:cubicBezTo>
                <a:cubicBezTo>
                  <a:pt x="12279" y="443"/>
                  <a:pt x="13741" y="760"/>
                  <a:pt x="15088" y="1372"/>
                </a:cubicBezTo>
                <a:lnTo>
                  <a:pt x="15272" y="969"/>
                </a:lnTo>
                <a:cubicBezTo>
                  <a:pt x="13867" y="330"/>
                  <a:pt x="12342" y="-1"/>
                  <a:pt x="10799" y="0"/>
                </a:cubicBezTo>
                <a:cubicBezTo>
                  <a:pt x="9257" y="0"/>
                  <a:pt x="7732" y="330"/>
                  <a:pt x="6327" y="969"/>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11" name="Freeform 13"/>
          <p:cNvSpPr>
            <a:spLocks/>
          </p:cNvSpPr>
          <p:nvPr/>
        </p:nvSpPr>
        <p:spPr bwMode="auto">
          <a:xfrm>
            <a:off x="1908175" y="3822700"/>
            <a:ext cx="7234238" cy="3038475"/>
          </a:xfrm>
          <a:custGeom>
            <a:avLst/>
            <a:gdLst/>
            <a:ahLst/>
            <a:cxnLst>
              <a:cxn ang="0">
                <a:pos x="4557" y="0"/>
              </a:cxn>
              <a:cxn ang="0">
                <a:pos x="2045" y="0"/>
              </a:cxn>
              <a:cxn ang="0">
                <a:pos x="0" y="1914"/>
              </a:cxn>
            </a:cxnLst>
            <a:rect l="0" t="0" r="r" b="b"/>
            <a:pathLst>
              <a:path w="4557" h="1914">
                <a:moveTo>
                  <a:pt x="4557" y="0"/>
                </a:moveTo>
                <a:lnTo>
                  <a:pt x="2045" y="0"/>
                </a:lnTo>
                <a:lnTo>
                  <a:pt x="0" y="1914"/>
                </a:lnTo>
              </a:path>
            </a:pathLst>
          </a:custGeom>
          <a:noFill/>
          <a:ln w="28575" cap="flat" cmpd="sng">
            <a:solidFill>
              <a:schemeClr val="hlink"/>
            </a:solid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12" name="Line 17"/>
          <p:cNvSpPr>
            <a:spLocks noChangeShapeType="1"/>
          </p:cNvSpPr>
          <p:nvPr/>
        </p:nvSpPr>
        <p:spPr bwMode="auto">
          <a:xfrm flipH="1">
            <a:off x="6978650" y="115888"/>
            <a:ext cx="2165350" cy="2011362"/>
          </a:xfrm>
          <a:prstGeom prst="line">
            <a:avLst/>
          </a:prstGeom>
          <a:noFill/>
          <a:ln w="28575">
            <a:solidFill>
              <a:schemeClr val="hlink"/>
            </a:solidFill>
            <a:round/>
            <a:headEnd/>
            <a:tailEnd/>
          </a:ln>
          <a:effectLst/>
        </p:spPr>
        <p:txBody>
          <a:bodyPr/>
          <a:lstStyle/>
          <a:p>
            <a:pPr algn="ctr">
              <a:defRPr/>
            </a:pPr>
            <a:endParaRPr lang="ja-JP" altLang="en-US">
              <a:latin typeface="Times New Roman" charset="0"/>
            </a:endParaRPr>
          </a:p>
        </p:txBody>
      </p:sp>
      <p:sp>
        <p:nvSpPr>
          <p:cNvPr id="13" name="Line 18"/>
          <p:cNvSpPr>
            <a:spLocks noChangeShapeType="1"/>
          </p:cNvSpPr>
          <p:nvPr/>
        </p:nvSpPr>
        <p:spPr bwMode="auto">
          <a:xfrm flipH="1" flipV="1">
            <a:off x="0" y="5661025"/>
            <a:ext cx="9144000" cy="0"/>
          </a:xfrm>
          <a:prstGeom prst="line">
            <a:avLst/>
          </a:prstGeom>
          <a:noFill/>
          <a:ln w="9525">
            <a:solidFill>
              <a:schemeClr val="hlink"/>
            </a:solidFill>
            <a:round/>
            <a:headEnd/>
            <a:tailEnd/>
          </a:ln>
          <a:effectLst/>
        </p:spPr>
        <p:txBody>
          <a:bodyPr/>
          <a:lstStyle/>
          <a:p>
            <a:pPr algn="ctr">
              <a:defRPr/>
            </a:pPr>
            <a:endParaRPr lang="ja-JP" altLang="en-US">
              <a:latin typeface="Times New Roman" charset="0"/>
            </a:endParaRPr>
          </a:p>
        </p:txBody>
      </p:sp>
      <p:sp>
        <p:nvSpPr>
          <p:cNvPr id="6146" name="Rectangle 2"/>
          <p:cNvSpPr>
            <a:spLocks noGrp="1" noChangeArrowheads="1"/>
          </p:cNvSpPr>
          <p:nvPr>
            <p:ph type="ctrTitle"/>
          </p:nvPr>
        </p:nvSpPr>
        <p:spPr>
          <a:xfrm>
            <a:off x="1187450" y="2130425"/>
            <a:ext cx="7270750" cy="1470025"/>
          </a:xfrm>
        </p:spPr>
        <p:txBody>
          <a:bodyPr/>
          <a:lstStyle>
            <a:lvl1pPr>
              <a:defRPr baseline="0">
                <a:latin typeface="Arial" pitchFamily="34" charset="0"/>
              </a:defRPr>
            </a:lvl1pPr>
          </a:lstStyle>
          <a:p>
            <a:r>
              <a:rPr lang="ja-JP" altLang="en-US" smtClean="0"/>
              <a:t>マスタ タイトルの書式設定</a:t>
            </a:r>
            <a:endParaRPr lang="ja-JP" altLang="en-US"/>
          </a:p>
        </p:txBody>
      </p:sp>
      <p:sp>
        <p:nvSpPr>
          <p:cNvPr id="6147" name="Rectangle 3"/>
          <p:cNvSpPr>
            <a:spLocks noGrp="1" noChangeArrowheads="1"/>
          </p:cNvSpPr>
          <p:nvPr>
            <p:ph type="subTitle" idx="1"/>
          </p:nvPr>
        </p:nvSpPr>
        <p:spPr>
          <a:xfrm>
            <a:off x="1371600" y="3886200"/>
            <a:ext cx="6400800" cy="1752600"/>
          </a:xfrm>
        </p:spPr>
        <p:txBody>
          <a:bodyPr anchor="b"/>
          <a:lstStyle>
            <a:lvl1pPr marL="0" indent="0" algn="r">
              <a:buFont typeface="Times New Roman" charset="0"/>
              <a:buNone/>
              <a:defRPr sz="2400" baseline="0">
                <a:latin typeface="Arial" pitchFamily="34" charset="0"/>
              </a:defRPr>
            </a:lvl1pPr>
          </a:lstStyle>
          <a:p>
            <a:r>
              <a:rPr lang="ja-JP" altLang="en-US" smtClean="0"/>
              <a:t>マスタ サブタイトルの書式設定</a:t>
            </a:r>
            <a:endParaRPr lang="ja-JP" altLang="en-US"/>
          </a:p>
        </p:txBody>
      </p:sp>
      <p:sp>
        <p:nvSpPr>
          <p:cNvPr id="14" name="Rectangle 4"/>
          <p:cNvSpPr>
            <a:spLocks noGrp="1" noChangeArrowheads="1"/>
          </p:cNvSpPr>
          <p:nvPr>
            <p:ph type="dt" sz="half" idx="10"/>
          </p:nvPr>
        </p:nvSpPr>
        <p:spPr>
          <a:xfrm>
            <a:off x="457200" y="6245225"/>
            <a:ext cx="2133600" cy="476250"/>
          </a:xfrm>
          <a:prstGeom prst="rect">
            <a:avLst/>
          </a:prstGeom>
        </p:spPr>
        <p:txBody>
          <a:bodyPr/>
          <a:lstStyle>
            <a:lvl1pPr algn="ctr">
              <a:defRPr smtClean="0">
                <a:latin typeface="Times New Roman" charset="0"/>
              </a:defRPr>
            </a:lvl1pPr>
          </a:lstStyle>
          <a:p>
            <a:pPr>
              <a:defRPr/>
            </a:pPr>
            <a:r>
              <a:rPr lang="en-US" altLang="ja-JP"/>
              <a:t>2008/07/09</a:t>
            </a:r>
          </a:p>
        </p:txBody>
      </p:sp>
      <p:sp>
        <p:nvSpPr>
          <p:cNvPr id="15" name="Rectangle 5"/>
          <p:cNvSpPr>
            <a:spLocks noGrp="1" noChangeArrowheads="1"/>
          </p:cNvSpPr>
          <p:nvPr>
            <p:ph type="ftr" sz="quarter" idx="11"/>
          </p:nvPr>
        </p:nvSpPr>
        <p:spPr>
          <a:xfrm>
            <a:off x="3124200" y="6245225"/>
            <a:ext cx="2895600" cy="476250"/>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16" name="Rectangle 23"/>
          <p:cNvSpPr>
            <a:spLocks noGrp="1" noChangeArrowheads="1"/>
          </p:cNvSpPr>
          <p:nvPr>
            <p:ph type="sldNum" sz="quarter" idx="12"/>
          </p:nvPr>
        </p:nvSpPr>
        <p:spPr/>
        <p:txBody>
          <a:bodyPr/>
          <a:lstStyle>
            <a:lvl1pPr>
              <a:defRPr>
                <a:solidFill>
                  <a:schemeClr val="bg1"/>
                </a:solidFill>
              </a:defRPr>
            </a:lvl1pPr>
          </a:lstStyle>
          <a:p>
            <a:pPr>
              <a:defRPr/>
            </a:pPr>
            <a:fld id="{31905AF4-EECD-4DF6-A8E9-983AF31371B6}" type="slidenum">
              <a:rPr lang="ja-JP" altLang="en-US"/>
              <a:pPr>
                <a:defRPr/>
              </a:pPr>
              <a:t>&lt;#&gt;</a:t>
            </a:fld>
            <a:endParaRPr lang="en-US" altLang="ja-JP"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0289" y="209528"/>
            <a:ext cx="8099429" cy="642942"/>
          </a:xfrm>
        </p:spPr>
        <p:txBody>
          <a:bodyPr/>
          <a:lstStyle>
            <a:lvl1pPr>
              <a:defRPr sz="2800" b="0" baseline="0">
                <a:latin typeface="Arial" pitchFamily="34" charset="0"/>
              </a:defRPr>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a:xfrm>
            <a:off x="214282" y="990584"/>
            <a:ext cx="8715436" cy="5438812"/>
          </a:xfrm>
        </p:spPr>
        <p:txBody>
          <a:bodyPr/>
          <a:lstStyle>
            <a:lvl1pPr>
              <a:tabLst/>
              <a:defRPr sz="2400" baseline="0">
                <a:latin typeface="Arial" pitchFamily="34" charset="0"/>
              </a:defRPr>
            </a:lvl1pPr>
            <a:lvl2pPr>
              <a:defRPr sz="2200" baseline="0">
                <a:latin typeface="Arial" pitchFamily="34" charset="0"/>
              </a:defRPr>
            </a:lvl2pPr>
            <a:lvl3pPr>
              <a:defRPr sz="2000" baseline="0">
                <a:latin typeface="Arial" pitchFamily="34" charset="0"/>
              </a:defRPr>
            </a:lvl3pPr>
            <a:lvl4pPr>
              <a:defRPr sz="1800" baseline="0">
                <a:latin typeface="Arial" pitchFamily="34" charset="0"/>
              </a:defRPr>
            </a:lvl4pPr>
            <a:lvl5pPr>
              <a:defRPr sz="1600" baseline="0">
                <a:latin typeface="Arial" pitchFamily="34" charset="0"/>
              </a:defRPr>
            </a:lvl5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フッター プレースホルダ 4"/>
          <p:cNvSpPr>
            <a:spLocks noGrp="1"/>
          </p:cNvSpPr>
          <p:nvPr>
            <p:ph type="ftr" sz="quarter" idx="10"/>
          </p:nvPr>
        </p:nvSpPr>
        <p:spPr>
          <a:xfrm>
            <a:off x="0" y="6451600"/>
            <a:ext cx="9144000" cy="276225"/>
          </a:xfrm>
          <a:prstGeom prst="rect">
            <a:avLst/>
          </a:prstGeom>
        </p:spPr>
        <p:txBody>
          <a:bodyPr/>
          <a:lstStyle>
            <a:lvl1pPr algn="ctr">
              <a:defRPr sz="1200" smtClean="0">
                <a:latin typeface="Times New Roman" charset="0"/>
              </a:defRPr>
            </a:lvl1pPr>
          </a:lstStyle>
          <a:p>
            <a:pPr>
              <a:defRPr/>
            </a:pPr>
            <a:r>
              <a:rPr lang="en-US" altLang="ja-JP"/>
              <a:t>DICOMO2008</a:t>
            </a:r>
            <a:endParaRPr lang="en-US" altLang="ja-JP" dirty="0"/>
          </a:p>
        </p:txBody>
      </p:sp>
      <p:sp>
        <p:nvSpPr>
          <p:cNvPr id="5" name="日付プレースホルダ 3"/>
          <p:cNvSpPr>
            <a:spLocks noGrp="1"/>
          </p:cNvSpPr>
          <p:nvPr>
            <p:ph type="dt" sz="half" idx="11"/>
          </p:nvPr>
        </p:nvSpPr>
        <p:spPr>
          <a:xfrm>
            <a:off x="-9525" y="6440488"/>
            <a:ext cx="1330325" cy="276225"/>
          </a:xfrm>
          <a:prstGeom prst="rect">
            <a:avLst/>
          </a:prstGeom>
        </p:spPr>
        <p:txBody>
          <a:bodyPr/>
          <a:lstStyle>
            <a:lvl1pPr algn="ctr">
              <a:defRPr sz="1400" smtClean="0">
                <a:latin typeface="Times New Roman" charset="0"/>
              </a:defRPr>
            </a:lvl1pPr>
          </a:lstStyle>
          <a:p>
            <a:pPr>
              <a:defRPr/>
            </a:pPr>
            <a:r>
              <a:rPr lang="en-US" altLang="ja-JP"/>
              <a:t>2008/07/09</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pPr>
              <a:defRPr/>
            </a:pPr>
            <a:fld id="{2FE2DC3D-A132-4D9D-898F-105E24610479}" type="slidenum">
              <a:rPr lang="ja-JP" altLang="en-US"/>
              <a:pPr>
                <a:defRPr/>
              </a:pPr>
              <a:t>&lt;#&gt;</a:t>
            </a:fld>
            <a:endParaRPr lang="en-US" altLang="ja-JP"/>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6" name="スライド番号プレースホルダ 5"/>
          <p:cNvSpPr>
            <a:spLocks noGrp="1"/>
          </p:cNvSpPr>
          <p:nvPr>
            <p:ph type="sldNum" sz="quarter" idx="12"/>
          </p:nvPr>
        </p:nvSpPr>
        <p:spPr/>
        <p:txBody>
          <a:bodyPr/>
          <a:lstStyle>
            <a:lvl1pPr>
              <a:defRPr/>
            </a:lvl1pPr>
          </a:lstStyle>
          <a:p>
            <a:pPr>
              <a:defRPr/>
            </a:pPr>
            <a:fld id="{59010B27-1F89-4A2C-BC78-C5364A5301CD}" type="slidenum">
              <a:rPr lang="ja-JP" altLang="en-US"/>
              <a:pPr>
                <a:defRPr/>
              </a:pPr>
              <a:t>&lt;#&gt;</a:t>
            </a:fld>
            <a:endParaRPr lang="en-US" altLang="ja-JP"/>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7" name="スライド番号プレースホルダ 6"/>
          <p:cNvSpPr>
            <a:spLocks noGrp="1"/>
          </p:cNvSpPr>
          <p:nvPr>
            <p:ph type="sldNum" sz="quarter" idx="12"/>
          </p:nvPr>
        </p:nvSpPr>
        <p:spPr/>
        <p:txBody>
          <a:bodyPr/>
          <a:lstStyle>
            <a:lvl1pPr>
              <a:defRPr/>
            </a:lvl1pPr>
          </a:lstStyle>
          <a:p>
            <a:pPr>
              <a:defRPr/>
            </a:pPr>
            <a:fld id="{32EE230A-66BD-4BCB-AFC8-8C9A15793F3E}" type="slidenum">
              <a:rPr lang="ja-JP" altLang="en-US"/>
              <a:pPr>
                <a:defRPr/>
              </a:pPr>
              <a:t>&lt;#&gt;</a:t>
            </a:fld>
            <a:endParaRPr lang="en-US" altLang="ja-JP"/>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8" name="フッター プレースホルダ 7"/>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9" name="スライド番号プレースホルダ 8"/>
          <p:cNvSpPr>
            <a:spLocks noGrp="1"/>
          </p:cNvSpPr>
          <p:nvPr>
            <p:ph type="sldNum" sz="quarter" idx="12"/>
          </p:nvPr>
        </p:nvSpPr>
        <p:spPr/>
        <p:txBody>
          <a:bodyPr/>
          <a:lstStyle>
            <a:lvl1pPr>
              <a:defRPr/>
            </a:lvl1pPr>
          </a:lstStyle>
          <a:p>
            <a:pPr>
              <a:defRPr/>
            </a:pPr>
            <a:fld id="{518B8AB2-448B-4E86-971C-0F991AB7B177}" type="slidenum">
              <a:rPr lang="ja-JP" altLang="en-US"/>
              <a:pPr>
                <a:defRPr/>
              </a:pPr>
              <a:t>&lt;#&gt;</a:t>
            </a:fld>
            <a:endParaRPr lang="en-US" altLang="ja-JP"/>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4" name="フッター プレースホルダ 3"/>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5" name="スライド番号プレースホルダ 4"/>
          <p:cNvSpPr>
            <a:spLocks noGrp="1"/>
          </p:cNvSpPr>
          <p:nvPr>
            <p:ph type="sldNum" sz="quarter" idx="12"/>
          </p:nvPr>
        </p:nvSpPr>
        <p:spPr/>
        <p:txBody>
          <a:bodyPr/>
          <a:lstStyle>
            <a:lvl1pPr>
              <a:defRPr/>
            </a:lvl1pPr>
          </a:lstStyle>
          <a:p>
            <a:pPr>
              <a:defRPr/>
            </a:pPr>
            <a:fld id="{9F9C2E0E-C234-4017-9864-BDA776EE7F50}" type="slidenum">
              <a:rPr lang="ja-JP" altLang="en-US"/>
              <a:pPr>
                <a:defRPr/>
              </a:pPr>
              <a:t>&lt;#&gt;</a:t>
            </a:fld>
            <a:endParaRPr lang="en-US" altLang="ja-JP"/>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3" name="フッター プレースホルダ 2"/>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4" name="スライド番号プレースホルダ 3"/>
          <p:cNvSpPr>
            <a:spLocks noGrp="1"/>
          </p:cNvSpPr>
          <p:nvPr>
            <p:ph type="sldNum" sz="quarter" idx="12"/>
          </p:nvPr>
        </p:nvSpPr>
        <p:spPr/>
        <p:txBody>
          <a:bodyPr/>
          <a:lstStyle>
            <a:lvl1pPr>
              <a:defRPr/>
            </a:lvl1pPr>
          </a:lstStyle>
          <a:p>
            <a:pPr>
              <a:defRPr/>
            </a:pPr>
            <a:fld id="{40B0EB47-D9DC-42FD-8E7B-EE4343B59FF3}" type="slidenum">
              <a:rPr lang="ja-JP" altLang="en-US"/>
              <a:pPr>
                <a:defRPr/>
              </a:pPr>
              <a:t>&lt;#&gt;</a:t>
            </a:fld>
            <a:endParaRPr lang="en-US" altLang="ja-JP"/>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7" name="スライド番号プレースホルダ 6"/>
          <p:cNvSpPr>
            <a:spLocks noGrp="1"/>
          </p:cNvSpPr>
          <p:nvPr>
            <p:ph type="sldNum" sz="quarter" idx="12"/>
          </p:nvPr>
        </p:nvSpPr>
        <p:spPr/>
        <p:txBody>
          <a:bodyPr/>
          <a:lstStyle>
            <a:lvl1pPr>
              <a:defRPr/>
            </a:lvl1pPr>
          </a:lstStyle>
          <a:p>
            <a:pPr>
              <a:defRPr/>
            </a:pPr>
            <a:fld id="{322275BA-BA0B-466D-94FD-DF81A289E077}" type="slidenum">
              <a:rPr lang="ja-JP" altLang="en-US"/>
              <a:pPr>
                <a:defRPr/>
              </a:pPr>
              <a:t>&lt;#&gt;</a:t>
            </a:fld>
            <a:endParaRPr lang="en-US" altLang="ja-JP"/>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6" name="フッター プレースホルダ 5"/>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7" name="スライド番号プレースホルダ 6"/>
          <p:cNvSpPr>
            <a:spLocks noGrp="1"/>
          </p:cNvSpPr>
          <p:nvPr>
            <p:ph type="sldNum" sz="quarter" idx="12"/>
          </p:nvPr>
        </p:nvSpPr>
        <p:spPr/>
        <p:txBody>
          <a:bodyPr/>
          <a:lstStyle>
            <a:lvl1pPr>
              <a:defRPr/>
            </a:lvl1pPr>
          </a:lstStyle>
          <a:p>
            <a:pPr>
              <a:defRPr/>
            </a:pPr>
            <a:fld id="{433B4BEC-4E3E-4530-A2FF-D2AB065180C6}" type="slidenum">
              <a:rPr lang="ja-JP" altLang="en-US"/>
              <a:pPr>
                <a:defRPr/>
              </a:pPr>
              <a:t>&lt;#&gt;</a:t>
            </a:fld>
            <a:endParaRPr lang="en-US" altLang="ja-JP"/>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6" name="スライド番号プレースホルダ 5"/>
          <p:cNvSpPr>
            <a:spLocks noGrp="1"/>
          </p:cNvSpPr>
          <p:nvPr>
            <p:ph type="sldNum" sz="quarter" idx="12"/>
          </p:nvPr>
        </p:nvSpPr>
        <p:spPr/>
        <p:txBody>
          <a:bodyPr/>
          <a:lstStyle>
            <a:lvl1pPr>
              <a:defRPr/>
            </a:lvl1pPr>
          </a:lstStyle>
          <a:p>
            <a:pPr>
              <a:defRPr/>
            </a:pPr>
            <a:fld id="{7B6F6AD4-A03C-4ED3-974E-93B15BB220CC}" type="slidenum">
              <a:rPr lang="ja-JP" altLang="en-US"/>
              <a:pPr>
                <a:defRPr/>
              </a:pPr>
              <a:t>&lt;#&gt;</a:t>
            </a:fld>
            <a:endParaRPr lang="en-US" altLang="ja-JP"/>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685800" y="609600"/>
            <a:ext cx="5676900" cy="54864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a:xfrm>
            <a:off x="142875" y="6429375"/>
            <a:ext cx="1905000" cy="276225"/>
          </a:xfrm>
          <a:prstGeom prst="rect">
            <a:avLst/>
          </a:prstGeom>
        </p:spPr>
        <p:txBody>
          <a:bodyPr/>
          <a:lstStyle>
            <a:lvl1pPr algn="ctr">
              <a:defRPr smtClean="0">
                <a:latin typeface="Times New Roman" charset="0"/>
              </a:defRPr>
            </a:lvl1pPr>
          </a:lstStyle>
          <a:p>
            <a:pPr>
              <a:defRPr/>
            </a:pPr>
            <a:r>
              <a:rPr lang="en-US" altLang="ja-JP"/>
              <a:t>2008/07/09</a:t>
            </a:r>
          </a:p>
        </p:txBody>
      </p:sp>
      <p:sp>
        <p:nvSpPr>
          <p:cNvPr id="5" name="フッター プレースホルダ 4"/>
          <p:cNvSpPr>
            <a:spLocks noGrp="1"/>
          </p:cNvSpPr>
          <p:nvPr>
            <p:ph type="ftr" sz="quarter" idx="11"/>
          </p:nvPr>
        </p:nvSpPr>
        <p:spPr>
          <a:xfrm>
            <a:off x="3124200" y="6451600"/>
            <a:ext cx="2895600" cy="276225"/>
          </a:xfrm>
          <a:prstGeom prst="rect">
            <a:avLst/>
          </a:prstGeom>
        </p:spPr>
        <p:txBody>
          <a:bodyPr/>
          <a:lstStyle>
            <a:lvl1pPr algn="ctr">
              <a:defRPr smtClean="0">
                <a:latin typeface="Times New Roman" charset="0"/>
              </a:defRPr>
            </a:lvl1pPr>
          </a:lstStyle>
          <a:p>
            <a:pPr>
              <a:defRPr/>
            </a:pPr>
            <a:r>
              <a:rPr lang="en-US" altLang="ja-JP"/>
              <a:t>DICOMO2008</a:t>
            </a:r>
          </a:p>
        </p:txBody>
      </p:sp>
      <p:sp>
        <p:nvSpPr>
          <p:cNvPr id="6" name="スライド番号プレースホルダ 5"/>
          <p:cNvSpPr>
            <a:spLocks noGrp="1"/>
          </p:cNvSpPr>
          <p:nvPr>
            <p:ph type="sldNum" sz="quarter" idx="12"/>
          </p:nvPr>
        </p:nvSpPr>
        <p:spPr/>
        <p:txBody>
          <a:bodyPr/>
          <a:lstStyle>
            <a:lvl1pPr>
              <a:defRPr/>
            </a:lvl1pPr>
          </a:lstStyle>
          <a:p>
            <a:pPr>
              <a:defRPr/>
            </a:pPr>
            <a:fld id="{48C9EC4B-9191-4348-9771-5DAC3BE731FA}" type="slidenum">
              <a:rPr lang="ja-JP" altLang="en-US"/>
              <a:pPr>
                <a:defRPr/>
              </a:pPr>
              <a:t>&lt;#&gt;</a:t>
            </a:fld>
            <a:endParaRPr lang="en-US" altLang="ja-JP"/>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3" name="AutoShape 19"/>
          <p:cNvSpPr>
            <a:spLocks noChangeArrowheads="1"/>
          </p:cNvSpPr>
          <p:nvPr/>
        </p:nvSpPr>
        <p:spPr bwMode="auto">
          <a:xfrm flipH="1">
            <a:off x="2003425" y="6215063"/>
            <a:ext cx="7164388" cy="642937"/>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30" name="Freeform 9"/>
          <p:cNvSpPr>
            <a:spLocks/>
          </p:cNvSpPr>
          <p:nvPr/>
        </p:nvSpPr>
        <p:spPr bwMode="auto">
          <a:xfrm flipH="1">
            <a:off x="8364538" y="6426200"/>
            <a:ext cx="795337" cy="354013"/>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chemeClr val="accent6">
              <a:lumMod val="20000"/>
              <a:lumOff val="80000"/>
            </a:schemeClr>
          </a:solidFill>
          <a:ln w="19050" cap="flat" cmpd="sng">
            <a:solidFill>
              <a:schemeClr val="accent6">
                <a:lumMod val="20000"/>
                <a:lumOff val="80000"/>
              </a:schemeClr>
            </a:solid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47" name="Freeform 11"/>
          <p:cNvSpPr>
            <a:spLocks/>
          </p:cNvSpPr>
          <p:nvPr/>
        </p:nvSpPr>
        <p:spPr bwMode="auto">
          <a:xfrm>
            <a:off x="6121400" y="6343650"/>
            <a:ext cx="692150" cy="431800"/>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rgbClr val="E9E9FF"/>
          </a:solidFill>
          <a:ln w="28575" cap="flat" cmpd="sng">
            <a:noFill/>
            <a:prstDash val="solid"/>
            <a:round/>
            <a:headEnd type="none" w="med" len="med"/>
            <a:tailEnd type="none" w="med" len="med"/>
          </a:ln>
          <a:effectLst/>
        </p:spPr>
        <p:txBody>
          <a:bodyPr/>
          <a:lstStyle/>
          <a:p>
            <a:pPr algn="ctr">
              <a:defRPr/>
            </a:pPr>
            <a:endParaRPr lang="ja-JP" altLang="en-US" dirty="0">
              <a:latin typeface="Times New Roman" charset="0"/>
            </a:endParaRPr>
          </a:p>
        </p:txBody>
      </p:sp>
      <p:grpSp>
        <p:nvGrpSpPr>
          <p:cNvPr id="1029" name="グループ化 52"/>
          <p:cNvGrpSpPr>
            <a:grpSpLocks/>
          </p:cNvGrpSpPr>
          <p:nvPr/>
        </p:nvGrpSpPr>
        <p:grpSpPr bwMode="auto">
          <a:xfrm>
            <a:off x="4763" y="6342063"/>
            <a:ext cx="6484937" cy="441325"/>
            <a:chOff x="-12192" y="6310904"/>
            <a:chExt cx="6485138" cy="442278"/>
          </a:xfrm>
        </p:grpSpPr>
        <p:sp>
          <p:nvSpPr>
            <p:cNvPr id="51" name="Freeform 11"/>
            <p:cNvSpPr>
              <a:spLocks/>
            </p:cNvSpPr>
            <p:nvPr userDrawn="1"/>
          </p:nvSpPr>
          <p:spPr bwMode="auto">
            <a:xfrm flipH="1">
              <a:off x="2286579" y="6310904"/>
              <a:ext cx="4186367" cy="431141"/>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rgbClr val="E9E9FF"/>
            </a:solidFill>
            <a:ln w="28575" cap="flat" cmpd="sng">
              <a:no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52" name="Freeform 11"/>
            <p:cNvSpPr>
              <a:spLocks/>
            </p:cNvSpPr>
            <p:nvPr userDrawn="1"/>
          </p:nvSpPr>
          <p:spPr bwMode="auto">
            <a:xfrm rot="10800000" flipH="1">
              <a:off x="-12192" y="6322040"/>
              <a:ext cx="4186367" cy="431142"/>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rgbClr val="E9E9FF"/>
            </a:solidFill>
            <a:ln w="28575" cap="flat" cmpd="sng">
              <a:noFill/>
              <a:prstDash val="solid"/>
              <a:round/>
              <a:headEnd type="none" w="med" len="med"/>
              <a:tailEnd type="none" w="med" len="med"/>
            </a:ln>
            <a:effectLst/>
          </p:spPr>
          <p:txBody>
            <a:bodyPr/>
            <a:lstStyle/>
            <a:p>
              <a:pPr algn="ctr">
                <a:defRPr/>
              </a:pPr>
              <a:endParaRPr lang="ja-JP" altLang="en-US">
                <a:latin typeface="Times New Roman" charset="0"/>
              </a:endParaRPr>
            </a:p>
          </p:txBody>
        </p:sp>
      </p:grpSp>
      <p:sp>
        <p:nvSpPr>
          <p:cNvPr id="1044" name="AutoShape 20"/>
          <p:cNvSpPr>
            <a:spLocks noChangeArrowheads="1"/>
          </p:cNvSpPr>
          <p:nvPr/>
        </p:nvSpPr>
        <p:spPr bwMode="auto">
          <a:xfrm flipV="1">
            <a:off x="0" y="0"/>
            <a:ext cx="7164388" cy="500063"/>
          </a:xfrm>
          <a:prstGeom prst="rtTriangle">
            <a:avLst/>
          </a:prstGeom>
          <a:gradFill rotWithShape="1">
            <a:gsLst>
              <a:gs pos="0">
                <a:schemeClr val="accent2"/>
              </a:gs>
              <a:gs pos="50000">
                <a:schemeClr val="bg1"/>
              </a:gs>
              <a:gs pos="100000">
                <a:schemeClr val="accent2"/>
              </a:gs>
            </a:gsLst>
            <a:lin ang="18900000" scaled="1"/>
          </a:gradFill>
          <a:ln w="9525">
            <a:noFill/>
            <a:miter lim="800000"/>
            <a:headEnd/>
            <a:tailEnd/>
          </a:ln>
          <a:effectLst/>
        </p:spPr>
        <p:txBody>
          <a:bodyPr wrap="none" anchor="ctr"/>
          <a:lstStyle/>
          <a:p>
            <a:pPr algn="ctr">
              <a:defRPr/>
            </a:pPr>
            <a:endParaRPr lang="ja-JP" altLang="en-US">
              <a:latin typeface="Times New Roman" charset="0"/>
            </a:endParaRPr>
          </a:p>
        </p:txBody>
      </p:sp>
      <p:sp>
        <p:nvSpPr>
          <p:cNvPr id="1034" name="Freeform 10"/>
          <p:cNvSpPr>
            <a:spLocks/>
          </p:cNvSpPr>
          <p:nvPr/>
        </p:nvSpPr>
        <p:spPr bwMode="auto">
          <a:xfrm>
            <a:off x="322263" y="404813"/>
            <a:ext cx="8642350" cy="6264275"/>
          </a:xfrm>
          <a:custGeom>
            <a:avLst/>
            <a:gdLst/>
            <a:ahLst/>
            <a:cxnLst>
              <a:cxn ang="0">
                <a:pos x="0" y="0"/>
              </a:cxn>
              <a:cxn ang="0">
                <a:pos x="0" y="3946"/>
              </a:cxn>
              <a:cxn ang="0">
                <a:pos x="3856" y="3946"/>
              </a:cxn>
              <a:cxn ang="0">
                <a:pos x="4037" y="3674"/>
              </a:cxn>
              <a:cxn ang="0">
                <a:pos x="5444" y="3674"/>
              </a:cxn>
              <a:cxn ang="0">
                <a:pos x="5443" y="180"/>
              </a:cxn>
              <a:cxn ang="0">
                <a:pos x="5444" y="0"/>
              </a:cxn>
              <a:cxn ang="0">
                <a:pos x="0" y="0"/>
              </a:cxn>
            </a:cxnLst>
            <a:rect l="0" t="0" r="r" b="b"/>
            <a:pathLst>
              <a:path w="5444" h="3946">
                <a:moveTo>
                  <a:pt x="0" y="0"/>
                </a:moveTo>
                <a:lnTo>
                  <a:pt x="0" y="3946"/>
                </a:lnTo>
                <a:lnTo>
                  <a:pt x="3856" y="3946"/>
                </a:lnTo>
                <a:lnTo>
                  <a:pt x="4037" y="3674"/>
                </a:lnTo>
                <a:lnTo>
                  <a:pt x="5444" y="3674"/>
                </a:lnTo>
                <a:lnTo>
                  <a:pt x="5443" y="180"/>
                </a:lnTo>
                <a:lnTo>
                  <a:pt x="5444" y="0"/>
                </a:lnTo>
                <a:lnTo>
                  <a:pt x="0" y="0"/>
                </a:lnTo>
                <a:close/>
              </a:path>
            </a:pathLst>
          </a:custGeom>
          <a:solidFill>
            <a:srgbClr val="E9E9FF"/>
          </a:solidFill>
          <a:ln w="28575" cmpd="sng">
            <a:noFill/>
            <a:round/>
            <a:headEnd/>
            <a:tailEnd/>
          </a:ln>
          <a:effectLst/>
        </p:spPr>
        <p:txBody>
          <a:bodyPr/>
          <a:lstStyle/>
          <a:p>
            <a:pPr algn="ctr">
              <a:defRPr/>
            </a:pPr>
            <a:endParaRPr lang="ja-JP" altLang="en-US">
              <a:latin typeface="Times New Roman" charset="0"/>
            </a:endParaRPr>
          </a:p>
        </p:txBody>
      </p:sp>
      <p:sp>
        <p:nvSpPr>
          <p:cNvPr id="1033" name="Freeform 9"/>
          <p:cNvSpPr>
            <a:spLocks/>
          </p:cNvSpPr>
          <p:nvPr/>
        </p:nvSpPr>
        <p:spPr bwMode="auto">
          <a:xfrm flipH="1">
            <a:off x="8205788" y="6308725"/>
            <a:ext cx="969962" cy="431800"/>
          </a:xfrm>
          <a:custGeom>
            <a:avLst/>
            <a:gdLst/>
            <a:ahLst/>
            <a:cxnLst>
              <a:cxn ang="0">
                <a:pos x="453" y="0"/>
              </a:cxn>
              <a:cxn ang="0">
                <a:pos x="272" y="272"/>
              </a:cxn>
              <a:cxn ang="0">
                <a:pos x="0" y="272"/>
              </a:cxn>
              <a:cxn ang="0">
                <a:pos x="0" y="0"/>
              </a:cxn>
              <a:cxn ang="0">
                <a:pos x="453" y="0"/>
              </a:cxn>
            </a:cxnLst>
            <a:rect l="0" t="0" r="r" b="b"/>
            <a:pathLst>
              <a:path w="453" h="272">
                <a:moveTo>
                  <a:pt x="453" y="0"/>
                </a:moveTo>
                <a:lnTo>
                  <a:pt x="272" y="272"/>
                </a:lnTo>
                <a:lnTo>
                  <a:pt x="0" y="272"/>
                </a:lnTo>
                <a:lnTo>
                  <a:pt x="0" y="0"/>
                </a:lnTo>
                <a:lnTo>
                  <a:pt x="453" y="0"/>
                </a:lnTo>
                <a:close/>
              </a:path>
            </a:pathLst>
          </a:custGeom>
          <a:solidFill>
            <a:schemeClr val="bg1"/>
          </a:solidFill>
          <a:ln w="19050" cap="flat" cmpd="sng">
            <a:solidFill>
              <a:schemeClr val="accent2"/>
            </a:solidFill>
            <a:prstDash val="solid"/>
            <a:round/>
            <a:headEnd type="none" w="med" len="med"/>
            <a:tailEnd type="none" w="med" len="med"/>
          </a:ln>
          <a:effectLst/>
        </p:spPr>
        <p:txBody>
          <a:bodyPr/>
          <a:lstStyle/>
          <a:p>
            <a:pPr algn="ctr">
              <a:defRPr/>
            </a:pPr>
            <a:endParaRPr lang="ja-JP" altLang="en-US">
              <a:latin typeface="Times New Roman" charset="0"/>
            </a:endParaRPr>
          </a:p>
        </p:txBody>
      </p:sp>
      <p:sp>
        <p:nvSpPr>
          <p:cNvPr id="1031" name="Freeform 7"/>
          <p:cNvSpPr>
            <a:spLocks/>
          </p:cNvSpPr>
          <p:nvPr/>
        </p:nvSpPr>
        <p:spPr bwMode="auto">
          <a:xfrm>
            <a:off x="0" y="142875"/>
            <a:ext cx="9144000" cy="6551613"/>
          </a:xfrm>
          <a:custGeom>
            <a:avLst/>
            <a:gdLst/>
            <a:ahLst/>
            <a:cxnLst>
              <a:cxn ang="0">
                <a:pos x="0" y="0"/>
              </a:cxn>
              <a:cxn ang="0">
                <a:pos x="0" y="3946"/>
              </a:cxn>
              <a:cxn ang="0">
                <a:pos x="3856" y="3946"/>
              </a:cxn>
              <a:cxn ang="0">
                <a:pos x="4037" y="3674"/>
              </a:cxn>
              <a:cxn ang="0">
                <a:pos x="5444" y="3674"/>
              </a:cxn>
              <a:cxn ang="0">
                <a:pos x="5443" y="180"/>
              </a:cxn>
              <a:cxn ang="0">
                <a:pos x="5444" y="0"/>
              </a:cxn>
              <a:cxn ang="0">
                <a:pos x="0" y="0"/>
              </a:cxn>
            </a:cxnLst>
            <a:rect l="0" t="0" r="r" b="b"/>
            <a:pathLst>
              <a:path w="5444" h="3946">
                <a:moveTo>
                  <a:pt x="0" y="0"/>
                </a:moveTo>
                <a:lnTo>
                  <a:pt x="0" y="3946"/>
                </a:lnTo>
                <a:lnTo>
                  <a:pt x="3856" y="3946"/>
                </a:lnTo>
                <a:lnTo>
                  <a:pt x="4037" y="3674"/>
                </a:lnTo>
                <a:lnTo>
                  <a:pt x="5444" y="3674"/>
                </a:lnTo>
                <a:lnTo>
                  <a:pt x="5443" y="180"/>
                </a:lnTo>
                <a:lnTo>
                  <a:pt x="5444" y="0"/>
                </a:lnTo>
                <a:lnTo>
                  <a:pt x="0" y="0"/>
                </a:lnTo>
                <a:close/>
              </a:path>
            </a:pathLst>
          </a:custGeom>
          <a:solidFill>
            <a:schemeClr val="bg1"/>
          </a:solidFill>
          <a:ln w="28575" cmpd="sng">
            <a:solidFill>
              <a:schemeClr val="bg1"/>
            </a:solidFill>
            <a:round/>
            <a:headEnd/>
            <a:tailEnd/>
          </a:ln>
          <a:effectLst/>
        </p:spPr>
        <p:txBody>
          <a:bodyPr/>
          <a:lstStyle/>
          <a:p>
            <a:pPr algn="ctr">
              <a:defRPr/>
            </a:pPr>
            <a:endParaRPr lang="ja-JP" altLang="en-US" b="1" dirty="0">
              <a:latin typeface="Times New Roman" charset="0"/>
            </a:endParaRPr>
          </a:p>
        </p:txBody>
      </p:sp>
      <p:sp>
        <p:nvSpPr>
          <p:cNvPr id="2" name="Rectangle 2"/>
          <p:cNvSpPr>
            <a:spLocks noGrp="1" noChangeArrowheads="1"/>
          </p:cNvSpPr>
          <p:nvPr>
            <p:ph type="title"/>
          </p:nvPr>
        </p:nvSpPr>
        <p:spPr bwMode="auto">
          <a:xfrm>
            <a:off x="849313" y="200025"/>
            <a:ext cx="8008937" cy="6429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30" name="Rectangle 6"/>
          <p:cNvSpPr>
            <a:spLocks noGrp="1" noChangeArrowheads="1"/>
          </p:cNvSpPr>
          <p:nvPr>
            <p:ph type="sldNum" sz="quarter" idx="4"/>
          </p:nvPr>
        </p:nvSpPr>
        <p:spPr bwMode="auto">
          <a:xfrm>
            <a:off x="8497888" y="6459538"/>
            <a:ext cx="646112" cy="349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400">
                <a:latin typeface="Times New Roman" charset="0"/>
              </a:defRPr>
            </a:lvl1pPr>
          </a:lstStyle>
          <a:p>
            <a:pPr>
              <a:defRPr/>
            </a:pPr>
            <a:fld id="{29DC1870-00BF-4AF3-8BE4-6EA2D75822D1}" type="slidenum">
              <a:rPr lang="ja-JP" altLang="en-US"/>
              <a:pPr>
                <a:defRPr/>
              </a:pPr>
              <a:t>&lt;#&gt;</a:t>
            </a:fld>
            <a:endParaRPr lang="en-US" altLang="ja-JP"/>
          </a:p>
        </p:txBody>
      </p:sp>
      <p:sp>
        <p:nvSpPr>
          <p:cNvPr id="1041" name="Freeform 17"/>
          <p:cNvSpPr>
            <a:spLocks/>
          </p:cNvSpPr>
          <p:nvPr/>
        </p:nvSpPr>
        <p:spPr bwMode="auto">
          <a:xfrm>
            <a:off x="301625" y="471488"/>
            <a:ext cx="5500688" cy="377825"/>
          </a:xfrm>
          <a:custGeom>
            <a:avLst/>
            <a:gdLst/>
            <a:ahLst/>
            <a:cxnLst>
              <a:cxn ang="0">
                <a:pos x="0" y="0"/>
              </a:cxn>
              <a:cxn ang="0">
                <a:pos x="462" y="576"/>
              </a:cxn>
              <a:cxn ang="0">
                <a:pos x="5161" y="576"/>
              </a:cxn>
            </a:cxnLst>
            <a:rect l="0" t="0" r="r" b="b"/>
            <a:pathLst>
              <a:path w="5161" h="576">
                <a:moveTo>
                  <a:pt x="0" y="0"/>
                </a:moveTo>
                <a:lnTo>
                  <a:pt x="462" y="576"/>
                </a:lnTo>
                <a:lnTo>
                  <a:pt x="5161" y="576"/>
                </a:lnTo>
              </a:path>
            </a:pathLst>
          </a:custGeom>
          <a:noFill/>
          <a:ln w="28575" cmpd="sng">
            <a:solidFill>
              <a:schemeClr val="hlink"/>
            </a:solidFill>
            <a:round/>
            <a:headEnd/>
            <a:tailEnd/>
          </a:ln>
          <a:effectLst/>
        </p:spPr>
        <p:txBody>
          <a:bodyPr/>
          <a:lstStyle/>
          <a:p>
            <a:pPr algn="ctr">
              <a:defRPr/>
            </a:pPr>
            <a:endParaRPr lang="ja-JP" altLang="en-US">
              <a:latin typeface="Times New Roman" charset="0"/>
            </a:endParaRPr>
          </a:p>
        </p:txBody>
      </p:sp>
      <p:grpSp>
        <p:nvGrpSpPr>
          <p:cNvPr id="1037" name="グループ化 32"/>
          <p:cNvGrpSpPr>
            <a:grpSpLocks/>
          </p:cNvGrpSpPr>
          <p:nvPr/>
        </p:nvGrpSpPr>
        <p:grpSpPr bwMode="auto">
          <a:xfrm>
            <a:off x="333375" y="214313"/>
            <a:ext cx="842963" cy="836612"/>
            <a:chOff x="530225" y="444500"/>
            <a:chExt cx="1489075" cy="1477963"/>
          </a:xfrm>
        </p:grpSpPr>
        <p:sp>
          <p:nvSpPr>
            <p:cNvPr id="3" name="AutoShape 14"/>
            <p:cNvSpPr>
              <a:spLocks noChangeArrowheads="1"/>
            </p:cNvSpPr>
            <p:nvPr/>
          </p:nvSpPr>
          <p:spPr bwMode="auto">
            <a:xfrm rot="13436319">
              <a:off x="530225" y="579115"/>
              <a:ext cx="1427381" cy="1343348"/>
            </a:xfrm>
            <a:custGeom>
              <a:avLst/>
              <a:gdLst>
                <a:gd name="G0" fmla="+- 10529 0 0"/>
                <a:gd name="G1" fmla="+- -8374817 0 0"/>
                <a:gd name="G2" fmla="+- 0 0 -8374817"/>
                <a:gd name="T0" fmla="*/ 0 256 1"/>
                <a:gd name="T1" fmla="*/ 180 256 1"/>
                <a:gd name="G3" fmla="+- -8374817 T0 T1"/>
                <a:gd name="T2" fmla="*/ 0 256 1"/>
                <a:gd name="T3" fmla="*/ 90 256 1"/>
                <a:gd name="G4" fmla="+- -8374817 T2 T3"/>
                <a:gd name="G5" fmla="*/ G4 2 1"/>
                <a:gd name="T4" fmla="*/ 90 256 1"/>
                <a:gd name="T5" fmla="*/ 0 256 1"/>
                <a:gd name="G6" fmla="+- -8374817 T4 T5"/>
                <a:gd name="G7" fmla="*/ G6 2 1"/>
                <a:gd name="G8" fmla="abs -83748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529"/>
                <a:gd name="G18" fmla="*/ 10529 1 2"/>
                <a:gd name="G19" fmla="+- G18 5400 0"/>
                <a:gd name="G20" fmla="cos G19 -8374817"/>
                <a:gd name="G21" fmla="sin G19 -8374817"/>
                <a:gd name="G22" fmla="+- G20 10800 0"/>
                <a:gd name="G23" fmla="+- G21 10800 0"/>
                <a:gd name="G24" fmla="+- 10800 0 G20"/>
                <a:gd name="G25" fmla="+- 10529 10800 0"/>
                <a:gd name="G26" fmla="?: G9 G17 G25"/>
                <a:gd name="G27" fmla="?: G9 0 21600"/>
                <a:gd name="G28" fmla="cos 10800 -8374817"/>
                <a:gd name="G29" fmla="sin 10800 -8374817"/>
                <a:gd name="G30" fmla="sin 10529 -8374817"/>
                <a:gd name="G31" fmla="+- G28 10800 0"/>
                <a:gd name="G32" fmla="+- G29 10800 0"/>
                <a:gd name="G33" fmla="+- G30 10800 0"/>
                <a:gd name="G34" fmla="?: G4 0 G31"/>
                <a:gd name="G35" fmla="?: -8374817 G34 0"/>
                <a:gd name="G36" fmla="?: G6 G35 G31"/>
                <a:gd name="G37" fmla="+- 21600 0 G36"/>
                <a:gd name="G38" fmla="?: G4 0 G33"/>
                <a:gd name="G39" fmla="?: -8374817 G38 G32"/>
                <a:gd name="G40" fmla="?: G6 G39 0"/>
                <a:gd name="G41" fmla="?: G4 G32 21600"/>
                <a:gd name="G42" fmla="?: G6 G41 G33"/>
                <a:gd name="T12" fmla="*/ 10800 w 21600"/>
                <a:gd name="T13" fmla="*/ 0 h 21600"/>
                <a:gd name="T14" fmla="*/ 4264 w 21600"/>
                <a:gd name="T15" fmla="*/ 2371 h 21600"/>
                <a:gd name="T16" fmla="*/ 10800 w 21600"/>
                <a:gd name="T17" fmla="*/ 271 h 21600"/>
                <a:gd name="T18" fmla="*/ 17336 w 21600"/>
                <a:gd name="T19" fmla="*/ 2371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348" y="2479"/>
                  </a:moveTo>
                  <a:cubicBezTo>
                    <a:pt x="6194" y="1047"/>
                    <a:pt x="8463" y="270"/>
                    <a:pt x="10800" y="271"/>
                  </a:cubicBezTo>
                  <a:cubicBezTo>
                    <a:pt x="13136" y="271"/>
                    <a:pt x="15405" y="1047"/>
                    <a:pt x="17251" y="2479"/>
                  </a:cubicBezTo>
                  <a:lnTo>
                    <a:pt x="17417" y="2265"/>
                  </a:lnTo>
                  <a:cubicBezTo>
                    <a:pt x="15524" y="796"/>
                    <a:pt x="13196" y="-1"/>
                    <a:pt x="10799" y="0"/>
                  </a:cubicBezTo>
                  <a:cubicBezTo>
                    <a:pt x="8403" y="0"/>
                    <a:pt x="6075" y="796"/>
                    <a:pt x="4182" y="2265"/>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grpSp>
          <p:nvGrpSpPr>
            <p:cNvPr id="1047" name="グループ化 31"/>
            <p:cNvGrpSpPr>
              <a:grpSpLocks/>
            </p:cNvGrpSpPr>
            <p:nvPr userDrawn="1"/>
          </p:nvGrpSpPr>
          <p:grpSpPr bwMode="auto">
            <a:xfrm>
              <a:off x="671513" y="444500"/>
              <a:ext cx="1347787" cy="1414463"/>
              <a:chOff x="671513" y="444500"/>
              <a:chExt cx="1347787" cy="1414463"/>
            </a:xfrm>
          </p:grpSpPr>
          <p:sp>
            <p:nvSpPr>
              <p:cNvPr id="1040" name="AutoShape 16"/>
              <p:cNvSpPr>
                <a:spLocks noChangeArrowheads="1"/>
              </p:cNvSpPr>
              <p:nvPr/>
            </p:nvSpPr>
            <p:spPr bwMode="auto">
              <a:xfrm rot="21310680">
                <a:off x="670439" y="444500"/>
                <a:ext cx="1348861" cy="1270432"/>
              </a:xfrm>
              <a:custGeom>
                <a:avLst/>
                <a:gdLst>
                  <a:gd name="G0" fmla="+- 10466 0 0"/>
                  <a:gd name="G1" fmla="+- -8214226 0 0"/>
                  <a:gd name="G2" fmla="+- 0 0 -8214226"/>
                  <a:gd name="T0" fmla="*/ 0 256 1"/>
                  <a:gd name="T1" fmla="*/ 180 256 1"/>
                  <a:gd name="G3" fmla="+- -8214226 T0 T1"/>
                  <a:gd name="T2" fmla="*/ 0 256 1"/>
                  <a:gd name="T3" fmla="*/ 90 256 1"/>
                  <a:gd name="G4" fmla="+- -8214226 T2 T3"/>
                  <a:gd name="G5" fmla="*/ G4 2 1"/>
                  <a:gd name="T4" fmla="*/ 90 256 1"/>
                  <a:gd name="T5" fmla="*/ 0 256 1"/>
                  <a:gd name="G6" fmla="+- -8214226 T4 T5"/>
                  <a:gd name="G7" fmla="*/ G6 2 1"/>
                  <a:gd name="G8" fmla="abs -8214226"/>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466"/>
                  <a:gd name="G18" fmla="*/ 10466 1 2"/>
                  <a:gd name="G19" fmla="+- G18 5400 0"/>
                  <a:gd name="G20" fmla="cos G19 -8214226"/>
                  <a:gd name="G21" fmla="sin G19 -8214226"/>
                  <a:gd name="G22" fmla="+- G20 10800 0"/>
                  <a:gd name="G23" fmla="+- G21 10800 0"/>
                  <a:gd name="G24" fmla="+- 10800 0 G20"/>
                  <a:gd name="G25" fmla="+- 10466 10800 0"/>
                  <a:gd name="G26" fmla="?: G9 G17 G25"/>
                  <a:gd name="G27" fmla="?: G9 0 21600"/>
                  <a:gd name="G28" fmla="cos 10800 -8214226"/>
                  <a:gd name="G29" fmla="sin 10800 -8214226"/>
                  <a:gd name="G30" fmla="sin 10466 -8214226"/>
                  <a:gd name="G31" fmla="+- G28 10800 0"/>
                  <a:gd name="G32" fmla="+- G29 10800 0"/>
                  <a:gd name="G33" fmla="+- G30 10800 0"/>
                  <a:gd name="G34" fmla="?: G4 0 G31"/>
                  <a:gd name="G35" fmla="?: -8214226 G34 0"/>
                  <a:gd name="G36" fmla="?: G6 G35 G31"/>
                  <a:gd name="G37" fmla="+- 21600 0 G36"/>
                  <a:gd name="G38" fmla="?: G4 0 G33"/>
                  <a:gd name="G39" fmla="?: -8214226 G38 G32"/>
                  <a:gd name="G40" fmla="?: G6 G39 0"/>
                  <a:gd name="G41" fmla="?: G4 G32 21600"/>
                  <a:gd name="G42" fmla="?: G6 G41 G33"/>
                  <a:gd name="T12" fmla="*/ 10800 w 21600"/>
                  <a:gd name="T13" fmla="*/ 0 h 21600"/>
                  <a:gd name="T14" fmla="*/ 4649 w 21600"/>
                  <a:gd name="T15" fmla="*/ 2126 h 21600"/>
                  <a:gd name="T16" fmla="*/ 10800 w 21600"/>
                  <a:gd name="T17" fmla="*/ 334 h 21600"/>
                  <a:gd name="T18" fmla="*/ 16951 w 21600"/>
                  <a:gd name="T19" fmla="*/ 212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4746" y="2262"/>
                    </a:moveTo>
                    <a:cubicBezTo>
                      <a:pt x="6515" y="1007"/>
                      <a:pt x="8631" y="333"/>
                      <a:pt x="10800" y="334"/>
                    </a:cubicBezTo>
                    <a:cubicBezTo>
                      <a:pt x="12968" y="334"/>
                      <a:pt x="15084" y="1007"/>
                      <a:pt x="16853" y="2262"/>
                    </a:cubicBezTo>
                    <a:lnTo>
                      <a:pt x="17046" y="1989"/>
                    </a:lnTo>
                    <a:cubicBezTo>
                      <a:pt x="15221" y="695"/>
                      <a:pt x="13038" y="-1"/>
                      <a:pt x="10799" y="0"/>
                    </a:cubicBezTo>
                    <a:cubicBezTo>
                      <a:pt x="8561" y="0"/>
                      <a:pt x="6378" y="695"/>
                      <a:pt x="4553" y="1989"/>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4" name="AutoShape 13"/>
              <p:cNvSpPr>
                <a:spLocks noChangeArrowheads="1"/>
              </p:cNvSpPr>
              <p:nvPr/>
            </p:nvSpPr>
            <p:spPr bwMode="auto">
              <a:xfrm rot="16200000">
                <a:off x="697032" y="541303"/>
                <a:ext cx="1295673" cy="1309599"/>
              </a:xfrm>
              <a:custGeom>
                <a:avLst/>
                <a:gdLst>
                  <a:gd name="G0" fmla="+- 10258 0 0"/>
                  <a:gd name="G1" fmla="+- 11793917 0 0"/>
                  <a:gd name="G2" fmla="+- 0 0 11793917"/>
                  <a:gd name="T0" fmla="*/ 0 256 1"/>
                  <a:gd name="T1" fmla="*/ 180 256 1"/>
                  <a:gd name="G3" fmla="+- 11793917 T0 T1"/>
                  <a:gd name="T2" fmla="*/ 0 256 1"/>
                  <a:gd name="T3" fmla="*/ 90 256 1"/>
                  <a:gd name="G4" fmla="+- 11793917 T2 T3"/>
                  <a:gd name="G5" fmla="*/ G4 2 1"/>
                  <a:gd name="T4" fmla="*/ 90 256 1"/>
                  <a:gd name="T5" fmla="*/ 0 256 1"/>
                  <a:gd name="G6" fmla="+- 11793917 T4 T5"/>
                  <a:gd name="G7" fmla="*/ G6 2 1"/>
                  <a:gd name="G8" fmla="abs 11793917"/>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258"/>
                  <a:gd name="G18" fmla="*/ 10258 1 2"/>
                  <a:gd name="G19" fmla="+- G18 5400 0"/>
                  <a:gd name="G20" fmla="cos G19 11793917"/>
                  <a:gd name="G21" fmla="sin G19 11793917"/>
                  <a:gd name="G22" fmla="+- G20 10800 0"/>
                  <a:gd name="G23" fmla="+- G21 10800 0"/>
                  <a:gd name="G24" fmla="+- 10800 0 G20"/>
                  <a:gd name="G25" fmla="+- 10258 10800 0"/>
                  <a:gd name="G26" fmla="?: G9 G17 G25"/>
                  <a:gd name="G27" fmla="?: G9 0 21600"/>
                  <a:gd name="G28" fmla="cos 10800 11793917"/>
                  <a:gd name="G29" fmla="sin 10800 11793917"/>
                  <a:gd name="G30" fmla="sin 10258 11793917"/>
                  <a:gd name="G31" fmla="+- G28 10800 0"/>
                  <a:gd name="G32" fmla="+- G29 10800 0"/>
                  <a:gd name="G33" fmla="+- G30 10800 0"/>
                  <a:gd name="G34" fmla="?: G4 0 G31"/>
                  <a:gd name="G35" fmla="?: 11793917 G34 0"/>
                  <a:gd name="G36" fmla="?: G6 G35 G31"/>
                  <a:gd name="G37" fmla="+- 21600 0 G36"/>
                  <a:gd name="G38" fmla="?: G4 0 G33"/>
                  <a:gd name="G39" fmla="?: 11793917 G38 G32"/>
                  <a:gd name="G40" fmla="?: G6 G39 0"/>
                  <a:gd name="G41" fmla="?: G4 G32 21600"/>
                  <a:gd name="G42" fmla="?: G6 G41 G33"/>
                  <a:gd name="T12" fmla="*/ 10800 w 21600"/>
                  <a:gd name="T13" fmla="*/ 0 h 21600"/>
                  <a:gd name="T14" fmla="*/ 271 w 21600"/>
                  <a:gd name="T15" fmla="*/ 10807 h 21600"/>
                  <a:gd name="T16" fmla="*/ 10800 w 21600"/>
                  <a:gd name="T17" fmla="*/ 542 h 21600"/>
                  <a:gd name="T18" fmla="*/ 21329 w 21600"/>
                  <a:gd name="T19" fmla="*/ 1080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42" y="10807"/>
                    </a:moveTo>
                    <a:cubicBezTo>
                      <a:pt x="542" y="10804"/>
                      <a:pt x="542" y="10802"/>
                      <a:pt x="542" y="10800"/>
                    </a:cubicBezTo>
                    <a:cubicBezTo>
                      <a:pt x="542" y="5134"/>
                      <a:pt x="5134" y="542"/>
                      <a:pt x="10800" y="542"/>
                    </a:cubicBezTo>
                    <a:cubicBezTo>
                      <a:pt x="16465" y="542"/>
                      <a:pt x="21058" y="5134"/>
                      <a:pt x="21058" y="10800"/>
                    </a:cubicBezTo>
                    <a:cubicBezTo>
                      <a:pt x="21058" y="10802"/>
                      <a:pt x="21057" y="10804"/>
                      <a:pt x="21057" y="10807"/>
                    </a:cubicBezTo>
                    <a:lnTo>
                      <a:pt x="21599" y="10807"/>
                    </a:lnTo>
                    <a:cubicBezTo>
                      <a:pt x="21599" y="10804"/>
                      <a:pt x="21600" y="10802"/>
                      <a:pt x="21600" y="10800"/>
                    </a:cubicBezTo>
                    <a:cubicBezTo>
                      <a:pt x="21600" y="4835"/>
                      <a:pt x="16764" y="0"/>
                      <a:pt x="10800" y="0"/>
                    </a:cubicBezTo>
                    <a:cubicBezTo>
                      <a:pt x="4835" y="0"/>
                      <a:pt x="0" y="4835"/>
                      <a:pt x="0" y="10800"/>
                    </a:cubicBezTo>
                    <a:cubicBezTo>
                      <a:pt x="-1" y="10802"/>
                      <a:pt x="0" y="10804"/>
                      <a:pt x="0" y="10807"/>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sp>
            <p:nvSpPr>
              <p:cNvPr id="5" name="AutoShape 18"/>
              <p:cNvSpPr>
                <a:spLocks noChangeArrowheads="1"/>
              </p:cNvSpPr>
              <p:nvPr/>
            </p:nvSpPr>
            <p:spPr bwMode="auto">
              <a:xfrm rot="8466482">
                <a:off x="712504" y="537047"/>
                <a:ext cx="1298382" cy="1320914"/>
              </a:xfrm>
              <a:custGeom>
                <a:avLst/>
                <a:gdLst>
                  <a:gd name="G0" fmla="+- 10357 0 0"/>
                  <a:gd name="G1" fmla="+- -7501370 0 0"/>
                  <a:gd name="G2" fmla="+- 0 0 -7501370"/>
                  <a:gd name="T0" fmla="*/ 0 256 1"/>
                  <a:gd name="T1" fmla="*/ 180 256 1"/>
                  <a:gd name="G3" fmla="+- -7501370 T0 T1"/>
                  <a:gd name="T2" fmla="*/ 0 256 1"/>
                  <a:gd name="T3" fmla="*/ 90 256 1"/>
                  <a:gd name="G4" fmla="+- -7501370 T2 T3"/>
                  <a:gd name="G5" fmla="*/ G4 2 1"/>
                  <a:gd name="T4" fmla="*/ 90 256 1"/>
                  <a:gd name="T5" fmla="*/ 0 256 1"/>
                  <a:gd name="G6" fmla="+- -7501370 T4 T5"/>
                  <a:gd name="G7" fmla="*/ G6 2 1"/>
                  <a:gd name="G8" fmla="abs -750137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10357"/>
                  <a:gd name="G18" fmla="*/ 10357 1 2"/>
                  <a:gd name="G19" fmla="+- G18 5400 0"/>
                  <a:gd name="G20" fmla="cos G19 -7501370"/>
                  <a:gd name="G21" fmla="sin G19 -7501370"/>
                  <a:gd name="G22" fmla="+- G20 10800 0"/>
                  <a:gd name="G23" fmla="+- G21 10800 0"/>
                  <a:gd name="G24" fmla="+- 10800 0 G20"/>
                  <a:gd name="G25" fmla="+- 10357 10800 0"/>
                  <a:gd name="G26" fmla="?: G9 G17 G25"/>
                  <a:gd name="G27" fmla="?: G9 0 21600"/>
                  <a:gd name="G28" fmla="cos 10800 -7501370"/>
                  <a:gd name="G29" fmla="sin 10800 -7501370"/>
                  <a:gd name="G30" fmla="sin 10357 -7501370"/>
                  <a:gd name="G31" fmla="+- G28 10800 0"/>
                  <a:gd name="G32" fmla="+- G29 10800 0"/>
                  <a:gd name="G33" fmla="+- G30 10800 0"/>
                  <a:gd name="G34" fmla="?: G4 0 G31"/>
                  <a:gd name="G35" fmla="?: -7501370 G34 0"/>
                  <a:gd name="G36" fmla="?: G6 G35 G31"/>
                  <a:gd name="G37" fmla="+- 21600 0 G36"/>
                  <a:gd name="G38" fmla="?: G4 0 G33"/>
                  <a:gd name="G39" fmla="?: -7501370 G38 G32"/>
                  <a:gd name="G40" fmla="?: G6 G39 0"/>
                  <a:gd name="G41" fmla="?: G4 G32 21600"/>
                  <a:gd name="G42" fmla="?: G6 G41 G33"/>
                  <a:gd name="T12" fmla="*/ 10800 w 21600"/>
                  <a:gd name="T13" fmla="*/ 0 h 21600"/>
                  <a:gd name="T14" fmla="*/ 6419 w 21600"/>
                  <a:gd name="T15" fmla="*/ 1170 h 21600"/>
                  <a:gd name="T16" fmla="*/ 10800 w 21600"/>
                  <a:gd name="T17" fmla="*/ 443 h 21600"/>
                  <a:gd name="T18" fmla="*/ 15181 w 21600"/>
                  <a:gd name="T19" fmla="*/ 117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511" y="1372"/>
                    </a:moveTo>
                    <a:cubicBezTo>
                      <a:pt x="7858" y="760"/>
                      <a:pt x="9320" y="442"/>
                      <a:pt x="10800" y="443"/>
                    </a:cubicBezTo>
                    <a:cubicBezTo>
                      <a:pt x="12279" y="443"/>
                      <a:pt x="13741" y="760"/>
                      <a:pt x="15088" y="1372"/>
                    </a:cubicBezTo>
                    <a:lnTo>
                      <a:pt x="15272" y="969"/>
                    </a:lnTo>
                    <a:cubicBezTo>
                      <a:pt x="13867" y="330"/>
                      <a:pt x="12342" y="-1"/>
                      <a:pt x="10799" y="0"/>
                    </a:cubicBezTo>
                    <a:cubicBezTo>
                      <a:pt x="9257" y="0"/>
                      <a:pt x="7732" y="330"/>
                      <a:pt x="6327" y="969"/>
                    </a:cubicBezTo>
                    <a:close/>
                  </a:path>
                </a:pathLst>
              </a:custGeom>
              <a:solidFill>
                <a:srgbClr val="9999FF"/>
              </a:solidFill>
              <a:ln w="9525">
                <a:noFill/>
                <a:miter lim="800000"/>
                <a:headEnd/>
                <a:tailEnd/>
              </a:ln>
              <a:effectLst/>
            </p:spPr>
            <p:txBody>
              <a:bodyPr wrap="none" anchor="ctr"/>
              <a:lstStyle/>
              <a:p>
                <a:pPr algn="ctr">
                  <a:defRPr/>
                </a:pPr>
                <a:endParaRPr lang="ja-JP" altLang="en-US">
                  <a:latin typeface="Times New Roman" charset="0"/>
                </a:endParaRPr>
              </a:p>
            </p:txBody>
          </p:sp>
        </p:grpSp>
      </p:grpSp>
      <p:cxnSp>
        <p:nvCxnSpPr>
          <p:cNvPr id="1038" name="直線コネクタ 18"/>
          <p:cNvCxnSpPr>
            <a:cxnSpLocks noChangeShapeType="1"/>
          </p:cNvCxnSpPr>
          <p:nvPr/>
        </p:nvCxnSpPr>
        <p:spPr bwMode="auto">
          <a:xfrm>
            <a:off x="-12700" y="136525"/>
            <a:ext cx="9156700" cy="1588"/>
          </a:xfrm>
          <a:prstGeom prst="line">
            <a:avLst/>
          </a:prstGeom>
          <a:noFill/>
          <a:ln w="19050" algn="ctr">
            <a:solidFill>
              <a:schemeClr val="accent2"/>
            </a:solidFill>
            <a:round/>
            <a:headEnd/>
            <a:tailEnd/>
          </a:ln>
        </p:spPr>
      </p:cxnSp>
      <p:cxnSp>
        <p:nvCxnSpPr>
          <p:cNvPr id="1039" name="直線コネクタ 33"/>
          <p:cNvCxnSpPr>
            <a:cxnSpLocks noChangeShapeType="1"/>
          </p:cNvCxnSpPr>
          <p:nvPr/>
        </p:nvCxnSpPr>
        <p:spPr bwMode="auto">
          <a:xfrm>
            <a:off x="9525" y="6475413"/>
            <a:ext cx="9180513" cy="1587"/>
          </a:xfrm>
          <a:prstGeom prst="line">
            <a:avLst/>
          </a:prstGeom>
          <a:noFill/>
          <a:ln w="19050" algn="ctr">
            <a:solidFill>
              <a:schemeClr val="accent2"/>
            </a:solidFill>
            <a:round/>
            <a:headEnd/>
            <a:tailEnd/>
          </a:ln>
        </p:spPr>
      </p:cxnSp>
      <p:sp>
        <p:nvSpPr>
          <p:cNvPr id="36" name="正方形/長方形 35"/>
          <p:cNvSpPr/>
          <p:nvPr/>
        </p:nvSpPr>
        <p:spPr bwMode="auto">
          <a:xfrm>
            <a:off x="1588" y="5988050"/>
            <a:ext cx="6645275" cy="50006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cxnSp>
        <p:nvCxnSpPr>
          <p:cNvPr id="6" name="直線コネクタ 42"/>
          <p:cNvCxnSpPr>
            <a:cxnSpLocks noChangeShapeType="1"/>
          </p:cNvCxnSpPr>
          <p:nvPr/>
        </p:nvCxnSpPr>
        <p:spPr bwMode="auto">
          <a:xfrm>
            <a:off x="-9525" y="6715125"/>
            <a:ext cx="6515100" cy="1588"/>
          </a:xfrm>
          <a:prstGeom prst="line">
            <a:avLst/>
          </a:prstGeom>
          <a:noFill/>
          <a:ln w="19050" algn="ctr">
            <a:solidFill>
              <a:schemeClr val="accent2"/>
            </a:solidFill>
            <a:round/>
            <a:headEnd/>
            <a:tailEnd/>
          </a:ln>
        </p:spPr>
      </p:cxnSp>
      <p:cxnSp>
        <p:nvCxnSpPr>
          <p:cNvPr id="1042" name="直線コネクタ 43"/>
          <p:cNvCxnSpPr>
            <a:cxnSpLocks noChangeShapeType="1"/>
          </p:cNvCxnSpPr>
          <p:nvPr/>
        </p:nvCxnSpPr>
        <p:spPr bwMode="auto">
          <a:xfrm rot="6660000">
            <a:off x="6355556" y="6363494"/>
            <a:ext cx="658813" cy="142875"/>
          </a:xfrm>
          <a:prstGeom prst="line">
            <a:avLst/>
          </a:prstGeom>
          <a:noFill/>
          <a:ln w="19050" algn="ctr">
            <a:solidFill>
              <a:schemeClr val="accent2"/>
            </a:solidFill>
            <a:round/>
            <a:headEnd/>
            <a:tailEnd/>
          </a:ln>
        </p:spPr>
      </p:cxnSp>
      <p:sp>
        <p:nvSpPr>
          <p:cNvPr id="35" name="正方形/長方形 34"/>
          <p:cNvSpPr/>
          <p:nvPr/>
        </p:nvSpPr>
        <p:spPr bwMode="auto">
          <a:xfrm>
            <a:off x="5227638" y="5962650"/>
            <a:ext cx="3929062" cy="50006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 name="Rectangle 3"/>
          <p:cNvSpPr>
            <a:spLocks noGrp="1" noChangeArrowheads="1"/>
          </p:cNvSpPr>
          <p:nvPr>
            <p:ph type="body" idx="1"/>
          </p:nvPr>
        </p:nvSpPr>
        <p:spPr bwMode="auto">
          <a:xfrm>
            <a:off x="214313" y="1000125"/>
            <a:ext cx="8643937" cy="55006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smtClean="0"/>
              <a:t>マスタテキストの書式設定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cxnSp>
        <p:nvCxnSpPr>
          <p:cNvPr id="29" name="直線コネクタ 28"/>
          <p:cNvCxnSpPr/>
          <p:nvPr/>
        </p:nvCxnSpPr>
        <p:spPr bwMode="auto">
          <a:xfrm>
            <a:off x="1547813" y="849313"/>
            <a:ext cx="7239000" cy="7937"/>
          </a:xfrm>
          <a:prstGeom prst="line">
            <a:avLst/>
          </a:prstGeom>
          <a:solidFill>
            <a:srgbClr val="9999FF"/>
          </a:solidFill>
          <a:ln w="28575" cap="flat" cmpd="sng" algn="ctr">
            <a:solidFill>
              <a:schemeClr val="accent6">
                <a:lumMod val="20000"/>
                <a:lumOff val="80000"/>
              </a:schemeClr>
            </a:solidFill>
            <a:prstDash val="solid"/>
            <a:round/>
            <a:headEnd type="none" w="med" len="med"/>
            <a:tailEnd type="none" w="med" len="med"/>
          </a:ln>
          <a:effectLst/>
        </p:spPr>
      </p:cxn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ransition/>
  <p:hf hdr="0"/>
  <p:txStyles>
    <p:titleStyle>
      <a:lvl1pPr algn="l" rtl="0" fontAlgn="base">
        <a:spcBef>
          <a:spcPct val="0"/>
        </a:spcBef>
        <a:spcAft>
          <a:spcPct val="0"/>
        </a:spcAft>
        <a:defRPr kumimoji="1" sz="2800">
          <a:solidFill>
            <a:schemeClr val="tx2"/>
          </a:solidFill>
          <a:latin typeface="+mj-lt"/>
          <a:ea typeface="+mj-ea"/>
          <a:cs typeface="+mj-cs"/>
        </a:defRPr>
      </a:lvl1pPr>
      <a:lvl2pPr algn="l" rtl="0" fontAlgn="base">
        <a:spcBef>
          <a:spcPct val="0"/>
        </a:spcBef>
        <a:spcAft>
          <a:spcPct val="0"/>
        </a:spcAft>
        <a:defRPr kumimoji="1" sz="2800">
          <a:solidFill>
            <a:schemeClr val="tx2"/>
          </a:solidFill>
          <a:latin typeface="Times New Roman" charset="0"/>
          <a:ea typeface="ＭＳ Ｐゴシック" charset="-128"/>
        </a:defRPr>
      </a:lvl2pPr>
      <a:lvl3pPr algn="l" rtl="0" fontAlgn="base">
        <a:spcBef>
          <a:spcPct val="0"/>
        </a:spcBef>
        <a:spcAft>
          <a:spcPct val="0"/>
        </a:spcAft>
        <a:defRPr kumimoji="1" sz="2800">
          <a:solidFill>
            <a:schemeClr val="tx2"/>
          </a:solidFill>
          <a:latin typeface="Times New Roman" charset="0"/>
          <a:ea typeface="ＭＳ Ｐゴシック" charset="-128"/>
        </a:defRPr>
      </a:lvl3pPr>
      <a:lvl4pPr algn="l" rtl="0" fontAlgn="base">
        <a:spcBef>
          <a:spcPct val="0"/>
        </a:spcBef>
        <a:spcAft>
          <a:spcPct val="0"/>
        </a:spcAft>
        <a:defRPr kumimoji="1" sz="2800">
          <a:solidFill>
            <a:schemeClr val="tx2"/>
          </a:solidFill>
          <a:latin typeface="Times New Roman" charset="0"/>
          <a:ea typeface="ＭＳ Ｐゴシック" charset="-128"/>
        </a:defRPr>
      </a:lvl4pPr>
      <a:lvl5pPr algn="l" rtl="0" fontAlgn="base">
        <a:spcBef>
          <a:spcPct val="0"/>
        </a:spcBef>
        <a:spcAft>
          <a:spcPct val="0"/>
        </a:spcAft>
        <a:defRPr kumimoji="1" sz="2800">
          <a:solidFill>
            <a:schemeClr val="tx2"/>
          </a:solidFill>
          <a:latin typeface="Times New Roman" charset="0"/>
          <a:ea typeface="ＭＳ Ｐゴシック" charset="-128"/>
        </a:defRPr>
      </a:lvl5pPr>
      <a:lvl6pPr marL="457200" algn="l" rtl="0" eaLnBrk="1" fontAlgn="base" hangingPunct="1">
        <a:spcBef>
          <a:spcPct val="0"/>
        </a:spcBef>
        <a:spcAft>
          <a:spcPct val="0"/>
        </a:spcAft>
        <a:defRPr kumimoji="1" sz="4000">
          <a:solidFill>
            <a:schemeClr val="tx2"/>
          </a:solidFill>
          <a:latin typeface="Times New Roman" charset="0"/>
          <a:ea typeface="ＭＳ Ｐゴシック" charset="-128"/>
        </a:defRPr>
      </a:lvl6pPr>
      <a:lvl7pPr marL="914400" algn="l" rtl="0" eaLnBrk="1" fontAlgn="base" hangingPunct="1">
        <a:spcBef>
          <a:spcPct val="0"/>
        </a:spcBef>
        <a:spcAft>
          <a:spcPct val="0"/>
        </a:spcAft>
        <a:defRPr kumimoji="1" sz="4000">
          <a:solidFill>
            <a:schemeClr val="tx2"/>
          </a:solidFill>
          <a:latin typeface="Times New Roman" charset="0"/>
          <a:ea typeface="ＭＳ Ｐゴシック" charset="-128"/>
        </a:defRPr>
      </a:lvl7pPr>
      <a:lvl8pPr marL="1371600" algn="l" rtl="0" eaLnBrk="1" fontAlgn="base" hangingPunct="1">
        <a:spcBef>
          <a:spcPct val="0"/>
        </a:spcBef>
        <a:spcAft>
          <a:spcPct val="0"/>
        </a:spcAft>
        <a:defRPr kumimoji="1" sz="4000">
          <a:solidFill>
            <a:schemeClr val="tx2"/>
          </a:solidFill>
          <a:latin typeface="Times New Roman" charset="0"/>
          <a:ea typeface="ＭＳ Ｐゴシック" charset="-128"/>
        </a:defRPr>
      </a:lvl8pPr>
      <a:lvl9pPr marL="1828800" algn="l" rtl="0" eaLnBrk="1" fontAlgn="base" hangingPunct="1">
        <a:spcBef>
          <a:spcPct val="0"/>
        </a:spcBef>
        <a:spcAft>
          <a:spcPct val="0"/>
        </a:spcAft>
        <a:defRPr kumimoji="1" sz="4000">
          <a:solidFill>
            <a:schemeClr val="tx2"/>
          </a:solidFill>
          <a:latin typeface="Times New Roman" charset="0"/>
          <a:ea typeface="ＭＳ Ｐゴシック" charset="-128"/>
        </a:defRPr>
      </a:lvl9pPr>
    </p:titleStyle>
    <p:bodyStyle>
      <a:lvl1pPr marL="342900" indent="-342900" algn="l" rtl="0" fontAlgn="base">
        <a:spcBef>
          <a:spcPct val="20000"/>
        </a:spcBef>
        <a:spcAft>
          <a:spcPct val="0"/>
        </a:spcAft>
        <a:buClr>
          <a:schemeClr val="accent2"/>
        </a:buClr>
        <a:buFont typeface="Times New Roman" pitchFamily="18" charset="0"/>
        <a:buChar char="ﻪ"/>
        <a:defRPr kumimoji="1" sz="2400">
          <a:solidFill>
            <a:schemeClr val="tx1"/>
          </a:solidFill>
          <a:latin typeface="+mn-lt"/>
          <a:ea typeface="+mn-ea"/>
          <a:cs typeface="+mn-cs"/>
        </a:defRPr>
      </a:lvl1pPr>
      <a:lvl2pPr marL="742950" indent="-285750" algn="l" rtl="0" fontAlgn="base">
        <a:spcBef>
          <a:spcPct val="20000"/>
        </a:spcBef>
        <a:spcAft>
          <a:spcPct val="0"/>
        </a:spcAft>
        <a:buClr>
          <a:srgbClr val="CCCCFF"/>
        </a:buClr>
        <a:buFont typeface="Times New Roman" pitchFamily="18" charset="0"/>
        <a:buChar char="ﻩ"/>
        <a:defRPr kumimoji="1" sz="2200">
          <a:solidFill>
            <a:schemeClr val="tx1"/>
          </a:solidFill>
          <a:latin typeface="+mn-lt"/>
          <a:ea typeface="+mn-ea"/>
        </a:defRPr>
      </a:lvl2pPr>
      <a:lvl3pPr marL="1143000" indent="-228600" algn="l" rtl="0" fontAlgn="base">
        <a:spcBef>
          <a:spcPct val="20000"/>
        </a:spcBef>
        <a:spcAft>
          <a:spcPct val="0"/>
        </a:spcAft>
        <a:buClr>
          <a:srgbClr val="9966FF"/>
        </a:buClr>
        <a:buFont typeface="Times New Roman" pitchFamily="18" charset="0"/>
        <a:buChar char="ﻯ"/>
        <a:defRPr kumimoji="1" sz="2000">
          <a:solidFill>
            <a:schemeClr val="tx1"/>
          </a:solidFill>
          <a:latin typeface="+mn-lt"/>
          <a:ea typeface="+mn-ea"/>
        </a:defRPr>
      </a:lvl3pPr>
      <a:lvl4pPr marL="1600200" indent="-228600" algn="l" rtl="0" fontAlgn="base">
        <a:spcBef>
          <a:spcPct val="20000"/>
        </a:spcBef>
        <a:spcAft>
          <a:spcPct val="0"/>
        </a:spcAft>
        <a:buClr>
          <a:srgbClr val="66CCFF"/>
        </a:buClr>
        <a:buFont typeface="Times New Roman" pitchFamily="18" charset="0"/>
        <a:buChar char="ﻳ"/>
        <a:defRPr kumimoji="1">
          <a:solidFill>
            <a:schemeClr val="tx1"/>
          </a:solidFill>
          <a:latin typeface="+mn-lt"/>
          <a:ea typeface="+mn-ea"/>
        </a:defRPr>
      </a:lvl4pPr>
      <a:lvl5pPr marL="2057400" indent="-228600" algn="l" rtl="0" fontAlgn="base">
        <a:spcBef>
          <a:spcPct val="20000"/>
        </a:spcBef>
        <a:spcAft>
          <a:spcPct val="0"/>
        </a:spcAft>
        <a:buClr>
          <a:srgbClr val="CC00CC"/>
        </a:buClr>
        <a:buFont typeface="Times New Roman" pitchFamily="18" charset="0"/>
        <a:buChar char="ﻬ"/>
        <a:defRPr kumimoji="1" sz="1600">
          <a:solidFill>
            <a:schemeClr val="tx1"/>
          </a:solidFill>
          <a:latin typeface="+mn-lt"/>
          <a:ea typeface="+mn-ea"/>
        </a:defRPr>
      </a:lvl5pPr>
      <a:lvl6pPr marL="25146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6pPr>
      <a:lvl7pPr marL="29718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7pPr>
      <a:lvl8pPr marL="34290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8pPr>
      <a:lvl9pPr marL="3886200" indent="-228600" algn="l" rtl="0" eaLnBrk="1" fontAlgn="base" hangingPunct="1">
        <a:spcBef>
          <a:spcPct val="20000"/>
        </a:spcBef>
        <a:spcAft>
          <a:spcPct val="0"/>
        </a:spcAft>
        <a:buClr>
          <a:srgbClr val="CC00CC"/>
        </a:buClr>
        <a:buFont typeface="Times New Roman" charset="0"/>
        <a:buChar char="ﻬ"/>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1187450" y="2027238"/>
            <a:ext cx="7270750" cy="1470025"/>
          </a:xfrm>
        </p:spPr>
        <p:txBody>
          <a:bodyPr/>
          <a:lstStyle/>
          <a:p>
            <a:r>
              <a:rPr lang="ja-JP" altLang="en-US" dirty="0" smtClean="0"/>
              <a:t>複数のサブコミュニティを有する</a:t>
            </a:r>
            <a:r>
              <a:rPr lang="en-US" altLang="ja-JP" dirty="0" smtClean="0">
                <a:latin typeface="Arial Unicode MS" pitchFamily="50" charset="-128"/>
                <a:ea typeface="Arial Unicode MS" pitchFamily="50" charset="-128"/>
                <a:cs typeface="Arial Unicode MS" pitchFamily="50" charset="-128"/>
              </a:rPr>
              <a:t>OSS</a:t>
            </a:r>
            <a:r>
              <a:rPr lang="ja-JP" altLang="en-US" dirty="0" smtClean="0"/>
              <a:t>コミュニティを対象としたネットワーク分析</a:t>
            </a:r>
            <a:endParaRPr lang="en-US" altLang="ja-JP" dirty="0" smtClean="0"/>
          </a:p>
        </p:txBody>
      </p:sp>
      <p:sp>
        <p:nvSpPr>
          <p:cNvPr id="13315" name="Rectangle 3"/>
          <p:cNvSpPr>
            <a:spLocks noGrp="1" noChangeArrowheads="1"/>
          </p:cNvSpPr>
          <p:nvPr>
            <p:ph type="subTitle" idx="1"/>
          </p:nvPr>
        </p:nvSpPr>
        <p:spPr>
          <a:xfrm>
            <a:off x="4214813" y="3886200"/>
            <a:ext cx="4929187" cy="1752600"/>
          </a:xfrm>
        </p:spPr>
        <p:txBody>
          <a:bodyPr/>
          <a:lstStyle/>
          <a:p>
            <a:pPr>
              <a:buFont typeface="Times New Roman" pitchFamily="18" charset="0"/>
              <a:buNone/>
            </a:pPr>
            <a:r>
              <a:rPr lang="ja-JP" altLang="en-US" dirty="0" smtClean="0"/>
              <a:t>奈良先端科学技術大学院大学</a:t>
            </a:r>
            <a:endParaRPr lang="en-US" altLang="ja-JP" dirty="0" smtClean="0"/>
          </a:p>
          <a:p>
            <a:pPr>
              <a:buFont typeface="Times New Roman" pitchFamily="18" charset="0"/>
              <a:buNone/>
            </a:pPr>
            <a:r>
              <a:rPr lang="ja-JP" altLang="en-US" dirty="0" smtClean="0"/>
              <a:t>情報科学研究科</a:t>
            </a:r>
            <a:endParaRPr lang="en-US" altLang="ja-JP" dirty="0" smtClean="0"/>
          </a:p>
          <a:p>
            <a:r>
              <a:rPr lang="ja-JP" altLang="en-US" dirty="0" smtClean="0"/>
              <a:t>◎伊原彰紀，大平雅雄，柗本真佑</a:t>
            </a:r>
            <a:endParaRPr lang="en-US" altLang="ja-JP" dirty="0" smtClean="0"/>
          </a:p>
          <a:p>
            <a:pPr>
              <a:buFont typeface="Times New Roman" pitchFamily="18" charset="0"/>
              <a:buNone/>
            </a:pPr>
            <a:r>
              <a:rPr lang="ja-JP" altLang="en-US" dirty="0" smtClean="0"/>
              <a:t>亀井靖高，松本健一</a:t>
            </a:r>
            <a:endParaRPr lang="en-US" altLang="ja-JP" dirty="0"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スライド番号プレースホルダ 5"/>
          <p:cNvSpPr>
            <a:spLocks noGrp="1"/>
          </p:cNvSpPr>
          <p:nvPr>
            <p:ph type="sldNum" sz="quarter" idx="12"/>
          </p:nvPr>
        </p:nvSpPr>
        <p:spPr>
          <a:noFill/>
        </p:spPr>
        <p:txBody>
          <a:bodyPr/>
          <a:lstStyle/>
          <a:p>
            <a:fld id="{E9E5B6A4-7BD5-4526-A074-9B356390A94E}" type="slidenum">
              <a:rPr lang="ja-JP" altLang="en-US" smtClean="0">
                <a:latin typeface="Times New Roman" pitchFamily="18" charset="0"/>
              </a:rPr>
              <a:pPr/>
              <a:t>2</a:t>
            </a:fld>
            <a:endParaRPr lang="en-US" altLang="ja-JP" smtClean="0">
              <a:latin typeface="Times New Roman" pitchFamily="18" charset="0"/>
            </a:endParaRPr>
          </a:p>
        </p:txBody>
      </p:sp>
      <p:sp>
        <p:nvSpPr>
          <p:cNvPr id="14339" name="Rectangle 2"/>
          <p:cNvSpPr>
            <a:spLocks noGrp="1" noChangeArrowheads="1"/>
          </p:cNvSpPr>
          <p:nvPr>
            <p:ph type="title"/>
          </p:nvPr>
        </p:nvSpPr>
        <p:spPr>
          <a:xfrm>
            <a:off x="830263" y="209550"/>
            <a:ext cx="8099425" cy="642938"/>
          </a:xfrm>
        </p:spPr>
        <p:txBody>
          <a:bodyPr/>
          <a:lstStyle/>
          <a:p>
            <a:r>
              <a:rPr lang="ja-JP" altLang="en-US" dirty="0" smtClean="0"/>
              <a:t>背景</a:t>
            </a:r>
            <a:endParaRPr lang="en-US" altLang="ja-JP" dirty="0" smtClean="0">
              <a:solidFill>
                <a:srgbClr val="FF0000"/>
              </a:solidFill>
            </a:endParaRPr>
          </a:p>
        </p:txBody>
      </p:sp>
      <p:sp>
        <p:nvSpPr>
          <p:cNvPr id="14340" name="Rectangle 3"/>
          <p:cNvSpPr>
            <a:spLocks noGrp="1" noChangeArrowheads="1"/>
          </p:cNvSpPr>
          <p:nvPr>
            <p:ph type="body" idx="1"/>
          </p:nvPr>
        </p:nvSpPr>
        <p:spPr>
          <a:xfrm>
            <a:off x="214313" y="990600"/>
            <a:ext cx="8715375" cy="5438775"/>
          </a:xfrm>
          <a:ln>
            <a:noFill/>
          </a:ln>
        </p:spPr>
        <p:txBody>
          <a:bodyPr/>
          <a:lstStyle/>
          <a:p>
            <a:r>
              <a:rPr lang="ja-JP" altLang="en-US" dirty="0" smtClean="0">
                <a:latin typeface="Arial" pitchFamily="34" charset="0"/>
              </a:rPr>
              <a:t>近年，オフショア開発をはじめとする</a:t>
            </a:r>
            <a:r>
              <a:rPr lang="ja-JP" altLang="en-US" dirty="0" smtClean="0">
                <a:solidFill>
                  <a:srgbClr val="FF0000"/>
                </a:solidFill>
                <a:latin typeface="Arial" pitchFamily="34" charset="0"/>
              </a:rPr>
              <a:t>ソフトウェアの分散開発</a:t>
            </a:r>
            <a:r>
              <a:rPr lang="ja-JP" altLang="en-US" dirty="0" smtClean="0">
                <a:latin typeface="Arial" pitchFamily="34" charset="0"/>
              </a:rPr>
              <a:t>が企業においても盛んに行われるようになったが，</a:t>
            </a:r>
            <a:r>
              <a:rPr lang="ja-JP" altLang="en-US" dirty="0" smtClean="0"/>
              <a:t>開発者同士の</a:t>
            </a:r>
            <a:r>
              <a:rPr lang="ja-JP" altLang="en-US" dirty="0" smtClean="0">
                <a:solidFill>
                  <a:srgbClr val="FF0000"/>
                </a:solidFill>
              </a:rPr>
              <a:t>情報共有</a:t>
            </a:r>
            <a:r>
              <a:rPr lang="ja-JP" altLang="en-US" dirty="0" smtClean="0"/>
              <a:t>が困難であるという問題を抱えている</a:t>
            </a:r>
            <a:endParaRPr lang="en-US" altLang="ja-JP" dirty="0" smtClean="0"/>
          </a:p>
          <a:p>
            <a:pPr lvl="1"/>
            <a:r>
              <a:rPr lang="ja-JP" altLang="en-US" dirty="0" smtClean="0"/>
              <a:t>開発者の意思疎通や相互理解に支障をきたすため，結果的に</a:t>
            </a:r>
            <a:r>
              <a:rPr lang="en-US" altLang="ja-JP" dirty="0" smtClean="0"/>
              <a:t/>
            </a:r>
            <a:br>
              <a:rPr lang="en-US" altLang="ja-JP" dirty="0" smtClean="0"/>
            </a:br>
            <a:r>
              <a:rPr lang="ja-JP" altLang="en-US" dirty="0" smtClean="0"/>
              <a:t>ソフトウェアの</a:t>
            </a:r>
            <a:r>
              <a:rPr lang="ja-JP" altLang="en-US" dirty="0" smtClean="0">
                <a:solidFill>
                  <a:srgbClr val="FF0000"/>
                </a:solidFill>
              </a:rPr>
              <a:t>信頼性が低下</a:t>
            </a:r>
            <a:r>
              <a:rPr lang="ja-JP" altLang="en-US" dirty="0" smtClean="0"/>
              <a:t>する</a:t>
            </a:r>
            <a:endParaRPr lang="en-US" altLang="ja-JP" dirty="0" smtClean="0"/>
          </a:p>
          <a:p>
            <a:pPr lvl="1"/>
            <a:endParaRPr lang="en-US" altLang="ja-JP" dirty="0" smtClean="0"/>
          </a:p>
          <a:p>
            <a:r>
              <a:rPr lang="ja-JP" altLang="en-US" dirty="0" smtClean="0">
                <a:latin typeface="Arial" pitchFamily="34" charset="0"/>
              </a:rPr>
              <a:t>一方，代表的なオープンソースソフトウェア</a:t>
            </a:r>
            <a:r>
              <a:rPr lang="en-US" altLang="ja-JP" dirty="0" smtClean="0">
                <a:latin typeface="Arial" pitchFamily="34" charset="0"/>
              </a:rPr>
              <a:t>(</a:t>
            </a:r>
            <a:r>
              <a:rPr lang="en-US" altLang="ja-JP" dirty="0" smtClean="0">
                <a:latin typeface="Arial" pitchFamily="34" charset="0"/>
                <a:ea typeface="Arial Unicode MS" pitchFamily="50" charset="-128"/>
                <a:cs typeface="Arial Unicode MS" pitchFamily="50" charset="-128"/>
              </a:rPr>
              <a:t>OSS</a:t>
            </a:r>
            <a:r>
              <a:rPr lang="en-US" altLang="ja-JP" dirty="0" smtClean="0">
                <a:latin typeface="Arial" pitchFamily="34" charset="0"/>
              </a:rPr>
              <a:t>)</a:t>
            </a:r>
            <a:r>
              <a:rPr lang="ja-JP" altLang="en-US" dirty="0" smtClean="0"/>
              <a:t>は，従来から</a:t>
            </a:r>
            <a:r>
              <a:rPr lang="ja-JP" altLang="en-US" dirty="0" smtClean="0">
                <a:solidFill>
                  <a:srgbClr val="FF0000"/>
                </a:solidFill>
                <a:latin typeface="Arial" pitchFamily="34" charset="0"/>
              </a:rPr>
              <a:t>分散開発</a:t>
            </a:r>
            <a:r>
              <a:rPr lang="ja-JP" altLang="en-US" dirty="0" smtClean="0">
                <a:latin typeface="Arial" pitchFamily="34" charset="0"/>
              </a:rPr>
              <a:t>よって開発されている</a:t>
            </a:r>
            <a:endParaRPr lang="en-US" altLang="ja-JP" dirty="0" smtClean="0">
              <a:latin typeface="Arial" pitchFamily="34" charset="0"/>
            </a:endParaRPr>
          </a:p>
          <a:p>
            <a:pPr lvl="1"/>
            <a:r>
              <a:rPr lang="ja-JP" altLang="en-US" dirty="0" smtClean="0">
                <a:latin typeface="Arial" pitchFamily="34" charset="0"/>
              </a:rPr>
              <a:t>商用のソフトウェアに劣らない品質と機能を備え，</a:t>
            </a:r>
            <a:r>
              <a:rPr lang="ja-JP" altLang="en-US" dirty="0" smtClean="0">
                <a:solidFill>
                  <a:srgbClr val="FF0000"/>
                </a:solidFill>
                <a:latin typeface="Arial" pitchFamily="34" charset="0"/>
              </a:rPr>
              <a:t>信頼性の高い</a:t>
            </a:r>
            <a:r>
              <a:rPr lang="en-US" altLang="ja-JP" dirty="0" smtClean="0">
                <a:latin typeface="Arial" pitchFamily="34" charset="0"/>
              </a:rPr>
              <a:t>OSS</a:t>
            </a:r>
            <a:r>
              <a:rPr lang="ja-JP" altLang="en-US" dirty="0" smtClean="0">
                <a:latin typeface="Arial" pitchFamily="34" charset="0"/>
              </a:rPr>
              <a:t>も数多く存在する</a:t>
            </a:r>
            <a:endParaRPr lang="en-US" altLang="ja-JP" dirty="0" smtClean="0">
              <a:latin typeface="Arial" pitchFamily="34" charset="0"/>
            </a:endParaRPr>
          </a:p>
          <a:p>
            <a:pPr lvl="1"/>
            <a:endParaRPr lang="en-US" altLang="ja-JP" dirty="0" smtClean="0">
              <a:latin typeface="Arial" pitchFamily="34" charset="0"/>
            </a:endParaRPr>
          </a:p>
          <a:p>
            <a:r>
              <a:rPr lang="ja-JP" altLang="en-US" dirty="0" smtClean="0">
                <a:latin typeface="Arial" pitchFamily="34" charset="0"/>
              </a:rPr>
              <a:t>企業における分散開発を成功に導く</a:t>
            </a:r>
            <a:r>
              <a:rPr lang="ja-JP" altLang="en-US" dirty="0" smtClean="0"/>
              <a:t>知見を得ることを目的として，</a:t>
            </a:r>
            <a:r>
              <a:rPr lang="en-US" altLang="ja-JP" dirty="0" smtClean="0">
                <a:latin typeface="Arial" pitchFamily="34" charset="0"/>
              </a:rPr>
              <a:t>OSS</a:t>
            </a:r>
            <a:r>
              <a:rPr lang="ja-JP" altLang="en-US" dirty="0" smtClean="0">
                <a:latin typeface="Arial" pitchFamily="34" charset="0"/>
              </a:rPr>
              <a:t>コミュニティにおける情報共有の方法が研究されている</a:t>
            </a:r>
            <a:endParaRPr lang="en-US" altLang="ja-JP" dirty="0" smtClean="0">
              <a:latin typeface="Arial" pitchFamily="34" charset="0"/>
            </a:endParaRPr>
          </a:p>
        </p:txBody>
      </p:sp>
      <p:sp>
        <p:nvSpPr>
          <p:cNvPr id="14341" name="フッター プレースホルダ 4"/>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4342" name="日付プレースホルダ 5"/>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コンテンツ プレースホルダ 3"/>
          <p:cNvSpPr>
            <a:spLocks noGrp="1"/>
          </p:cNvSpPr>
          <p:nvPr>
            <p:ph idx="1"/>
          </p:nvPr>
        </p:nvSpPr>
        <p:spPr>
          <a:xfrm>
            <a:off x="214313" y="990600"/>
            <a:ext cx="8715375" cy="5438775"/>
          </a:xfrm>
          <a:ln>
            <a:noFill/>
          </a:ln>
        </p:spPr>
        <p:txBody>
          <a:bodyPr/>
          <a:lstStyle/>
          <a:p>
            <a:pPr>
              <a:tabLst>
                <a:tab pos="985838" algn="l"/>
                <a:tab pos="6811963" algn="l"/>
              </a:tabLst>
            </a:pPr>
            <a:r>
              <a:rPr lang="en-US" altLang="ja-JP" dirty="0" smtClean="0"/>
              <a:t>OSS</a:t>
            </a:r>
            <a:r>
              <a:rPr lang="ja-JP" altLang="en-US" dirty="0" smtClean="0"/>
              <a:t>開発では，開発者とユーザの</a:t>
            </a:r>
            <a:r>
              <a:rPr lang="ja-JP" altLang="en-US" dirty="0" smtClean="0">
                <a:solidFill>
                  <a:srgbClr val="FF0000"/>
                </a:solidFill>
              </a:rPr>
              <a:t>協調的な活動</a:t>
            </a:r>
            <a:r>
              <a:rPr lang="ja-JP" altLang="en-US" dirty="0" smtClean="0"/>
              <a:t>が重要であると指摘されている</a:t>
            </a:r>
            <a:r>
              <a:rPr lang="en-US" altLang="ja-JP" sz="1050" dirty="0" smtClean="0"/>
              <a:t>[Raymond1999]</a:t>
            </a:r>
            <a:endParaRPr lang="en-US" altLang="ja-JP" sz="1000" dirty="0" smtClean="0"/>
          </a:p>
          <a:p>
            <a:pPr lvl="1">
              <a:tabLst>
                <a:tab pos="985838" algn="l"/>
                <a:tab pos="6811963" algn="l"/>
              </a:tabLst>
            </a:pPr>
            <a:r>
              <a:rPr lang="ja-JP" altLang="en-US" dirty="0" smtClean="0">
                <a:solidFill>
                  <a:srgbClr val="FF0000"/>
                </a:solidFill>
              </a:rPr>
              <a:t>ユーザから開発者へのフィードバック</a:t>
            </a:r>
            <a:r>
              <a:rPr lang="ja-JP" altLang="en-US" dirty="0" smtClean="0"/>
              <a:t>（</a:t>
            </a:r>
            <a:r>
              <a:rPr lang="en-US" altLang="ja-JP" dirty="0" smtClean="0"/>
              <a:t>OSS</a:t>
            </a:r>
            <a:r>
              <a:rPr lang="ja-JP" altLang="en-US" dirty="0" smtClean="0"/>
              <a:t>使用中のトラブルや機能の追加要求）が</a:t>
            </a:r>
            <a:r>
              <a:rPr lang="en-US" altLang="ja-JP" dirty="0" smtClean="0"/>
              <a:t>OSS</a:t>
            </a:r>
            <a:r>
              <a:rPr lang="ja-JP" altLang="en-US" dirty="0" smtClean="0"/>
              <a:t>の改良へとつながる</a:t>
            </a:r>
            <a:endParaRPr lang="en-US" altLang="ja-JP" dirty="0" smtClean="0"/>
          </a:p>
          <a:p>
            <a:pPr lvl="1">
              <a:tabLst>
                <a:tab pos="985838" algn="l"/>
                <a:tab pos="6811963" algn="l"/>
              </a:tabLst>
            </a:pPr>
            <a:r>
              <a:rPr lang="ja-JP" altLang="en-US" dirty="0" smtClean="0">
                <a:solidFill>
                  <a:srgbClr val="FF0000"/>
                </a:solidFill>
              </a:rPr>
              <a:t>開発者からユーザへのサポート</a:t>
            </a:r>
            <a:r>
              <a:rPr lang="ja-JP" altLang="en-US" dirty="0" smtClean="0"/>
              <a:t>が</a:t>
            </a:r>
            <a:r>
              <a:rPr lang="en-US" altLang="ja-JP" dirty="0" smtClean="0"/>
              <a:t>OSS</a:t>
            </a:r>
            <a:r>
              <a:rPr lang="ja-JP" altLang="en-US" dirty="0" smtClean="0"/>
              <a:t>の利用促進につながる</a:t>
            </a:r>
            <a:endParaRPr lang="en-US" altLang="ja-JP" dirty="0" smtClean="0"/>
          </a:p>
          <a:p>
            <a:pPr lvl="1">
              <a:tabLst>
                <a:tab pos="985838" algn="l"/>
                <a:tab pos="6811963" algn="l"/>
              </a:tabLst>
            </a:pPr>
            <a:endParaRPr lang="en-US" altLang="ja-JP" dirty="0" smtClean="0"/>
          </a:p>
        </p:txBody>
      </p:sp>
      <p:sp>
        <p:nvSpPr>
          <p:cNvPr id="1638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6389" name="タイトル 2"/>
          <p:cNvSpPr>
            <a:spLocks noGrp="1"/>
          </p:cNvSpPr>
          <p:nvPr>
            <p:ph type="title"/>
          </p:nvPr>
        </p:nvSpPr>
        <p:spPr>
          <a:xfrm>
            <a:off x="830263" y="209550"/>
            <a:ext cx="8099425" cy="642938"/>
          </a:xfrm>
        </p:spPr>
        <p:txBody>
          <a:bodyPr/>
          <a:lstStyle/>
          <a:p>
            <a:r>
              <a:rPr lang="ja-JP" altLang="en-US" dirty="0" smtClean="0"/>
              <a:t>先行研究</a:t>
            </a:r>
            <a:endParaRPr lang="ja-JP" altLang="en-US" dirty="0" smtClean="0">
              <a:solidFill>
                <a:srgbClr val="FF0000"/>
              </a:solidFill>
            </a:endParaRPr>
          </a:p>
        </p:txBody>
      </p:sp>
      <p:sp>
        <p:nvSpPr>
          <p:cNvPr id="1639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6392" name="スライド番号プレースホルダ 5"/>
          <p:cNvSpPr>
            <a:spLocks noGrp="1"/>
          </p:cNvSpPr>
          <p:nvPr>
            <p:ph type="sldNum" sz="quarter" idx="12"/>
          </p:nvPr>
        </p:nvSpPr>
        <p:spPr>
          <a:noFill/>
        </p:spPr>
        <p:txBody>
          <a:bodyPr/>
          <a:lstStyle/>
          <a:p>
            <a:fld id="{B3EB8B90-3DB3-4794-BBB8-A5A9CA57D751}" type="slidenum">
              <a:rPr lang="ja-JP" altLang="en-US" smtClean="0">
                <a:latin typeface="Times New Roman" pitchFamily="18" charset="0"/>
              </a:rPr>
              <a:pPr/>
              <a:t>3</a:t>
            </a:fld>
            <a:endParaRPr lang="en-US" altLang="ja-JP" smtClean="0">
              <a:latin typeface="Times New Roman" pitchFamily="18" charset="0"/>
            </a:endParaRPr>
          </a:p>
        </p:txBody>
      </p:sp>
      <p:sp>
        <p:nvSpPr>
          <p:cNvPr id="58" name="正方形/長方形 57"/>
          <p:cNvSpPr/>
          <p:nvPr/>
        </p:nvSpPr>
        <p:spPr>
          <a:xfrm>
            <a:off x="0" y="6226328"/>
            <a:ext cx="9144000" cy="253916"/>
          </a:xfrm>
          <a:prstGeom prst="rect">
            <a:avLst/>
          </a:prstGeom>
        </p:spPr>
        <p:txBody>
          <a:bodyPr wrap="square">
            <a:spAutoFit/>
          </a:bodyPr>
          <a:lstStyle/>
          <a:p>
            <a:pPr marL="893763" indent="-893763">
              <a:buNone/>
            </a:pPr>
            <a:r>
              <a:rPr lang="en-US" altLang="ja-JP" sz="1050" dirty="0" smtClean="0"/>
              <a:t>[Raymond1999]	 Raymond, E. S.: The Cathedral and the Bazaar: Musings on Linux and Open Source by an Accidental Revolutionary, O’Reilly and Associates (1999).</a:t>
            </a:r>
          </a:p>
        </p:txBody>
      </p:sp>
      <p:sp>
        <p:nvSpPr>
          <p:cNvPr id="122" name="テキスト ボックス 121"/>
          <p:cNvSpPr txBox="1"/>
          <p:nvPr/>
        </p:nvSpPr>
        <p:spPr>
          <a:xfrm>
            <a:off x="7147879" y="4084084"/>
            <a:ext cx="2107332" cy="307777"/>
          </a:xfrm>
          <a:prstGeom prst="rect">
            <a:avLst/>
          </a:prstGeom>
          <a:noFill/>
        </p:spPr>
        <p:txBody>
          <a:bodyPr wrap="square" rtlCol="0">
            <a:spAutoFit/>
          </a:bodyPr>
          <a:lstStyle/>
          <a:p>
            <a:r>
              <a:rPr kumimoji="1" lang="ja-JP" altLang="en-US" sz="1400" dirty="0" smtClean="0"/>
              <a:t>ユーザコミュニティ</a:t>
            </a:r>
            <a:endParaRPr kumimoji="1" lang="ja-JP" altLang="en-US" sz="1400" dirty="0"/>
          </a:p>
        </p:txBody>
      </p:sp>
      <p:sp>
        <p:nvSpPr>
          <p:cNvPr id="75" name="テキスト ボックス 74"/>
          <p:cNvSpPr txBox="1"/>
          <p:nvPr/>
        </p:nvSpPr>
        <p:spPr>
          <a:xfrm>
            <a:off x="343168" y="4070716"/>
            <a:ext cx="1631399" cy="307777"/>
          </a:xfrm>
          <a:prstGeom prst="rect">
            <a:avLst/>
          </a:prstGeom>
          <a:noFill/>
        </p:spPr>
        <p:txBody>
          <a:bodyPr wrap="square" rtlCol="0">
            <a:spAutoFit/>
          </a:bodyPr>
          <a:lstStyle/>
          <a:p>
            <a:r>
              <a:rPr kumimoji="1" lang="ja-JP" altLang="en-US" sz="1400" dirty="0" smtClean="0"/>
              <a:t>開発者コミュニティ</a:t>
            </a:r>
            <a:endParaRPr kumimoji="1" lang="ja-JP" altLang="en-US" sz="1400" dirty="0"/>
          </a:p>
        </p:txBody>
      </p:sp>
      <p:sp>
        <p:nvSpPr>
          <p:cNvPr id="43" name="月 42"/>
          <p:cNvSpPr/>
          <p:nvPr/>
        </p:nvSpPr>
        <p:spPr bwMode="auto">
          <a:xfrm rot="1980000">
            <a:off x="2526497" y="3699180"/>
            <a:ext cx="648000" cy="809892"/>
          </a:xfrm>
          <a:prstGeom prst="moon">
            <a:avLst>
              <a:gd name="adj" fmla="val 87500"/>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nvGrpSpPr>
          <p:cNvPr id="81" name="グループ化 80"/>
          <p:cNvGrpSpPr/>
          <p:nvPr/>
        </p:nvGrpSpPr>
        <p:grpSpPr>
          <a:xfrm>
            <a:off x="3777611" y="4055707"/>
            <a:ext cx="1660967" cy="938938"/>
            <a:chOff x="3777611" y="4055707"/>
            <a:chExt cx="1660967" cy="938938"/>
          </a:xfrm>
        </p:grpSpPr>
        <p:sp>
          <p:nvSpPr>
            <p:cNvPr id="84" name="左右矢印 83"/>
            <p:cNvSpPr/>
            <p:nvPr/>
          </p:nvSpPr>
          <p:spPr bwMode="auto">
            <a:xfrm>
              <a:off x="3935392" y="4468626"/>
              <a:ext cx="1192193" cy="526019"/>
            </a:xfrm>
            <a:prstGeom prst="leftRightArrow">
              <a:avLst/>
            </a:prstGeom>
            <a:solidFill>
              <a:srgbClr val="9999FF"/>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5" name="テキスト ボックス 84"/>
            <p:cNvSpPr txBox="1"/>
            <p:nvPr/>
          </p:nvSpPr>
          <p:spPr>
            <a:xfrm>
              <a:off x="3777611" y="4055707"/>
              <a:ext cx="1660967" cy="369332"/>
            </a:xfrm>
            <a:prstGeom prst="rect">
              <a:avLst/>
            </a:prstGeom>
            <a:noFill/>
          </p:spPr>
          <p:txBody>
            <a:bodyPr wrap="square" rtlCol="0">
              <a:spAutoFit/>
            </a:bodyPr>
            <a:lstStyle/>
            <a:p>
              <a:r>
                <a:rPr kumimoji="1" lang="ja-JP" altLang="en-US" sz="1800" dirty="0" smtClean="0">
                  <a:solidFill>
                    <a:srgbClr val="FF0000"/>
                  </a:solidFill>
                </a:rPr>
                <a:t>協調的な活動</a:t>
              </a:r>
              <a:endParaRPr kumimoji="1" lang="ja-JP" altLang="en-US" sz="1800" dirty="0">
                <a:solidFill>
                  <a:srgbClr val="FF0000"/>
                </a:solidFill>
              </a:endParaRPr>
            </a:p>
          </p:txBody>
        </p:sp>
      </p:grpSp>
      <p:grpSp>
        <p:nvGrpSpPr>
          <p:cNvPr id="8" name="グループ化 92"/>
          <p:cNvGrpSpPr/>
          <p:nvPr/>
        </p:nvGrpSpPr>
        <p:grpSpPr>
          <a:xfrm>
            <a:off x="1709283" y="3753830"/>
            <a:ext cx="2074862" cy="2108994"/>
            <a:chOff x="1709283" y="4059396"/>
            <a:chExt cx="2074862" cy="2108994"/>
          </a:xfrm>
        </p:grpSpPr>
        <p:sp>
          <p:nvSpPr>
            <p:cNvPr id="42" name="パイ 41"/>
            <p:cNvSpPr/>
            <p:nvPr/>
          </p:nvSpPr>
          <p:spPr bwMode="auto">
            <a:xfrm>
              <a:off x="1715262" y="4059422"/>
              <a:ext cx="2068052" cy="2056448"/>
            </a:xfrm>
            <a:prstGeom prst="pie">
              <a:avLst>
                <a:gd name="adj1" fmla="val 3578039"/>
                <a:gd name="adj2" fmla="val 3434930"/>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4" name="月 43"/>
            <p:cNvSpPr/>
            <p:nvPr/>
          </p:nvSpPr>
          <p:spPr bwMode="auto">
            <a:xfrm>
              <a:off x="2634337" y="4625196"/>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5" name="月 44"/>
            <p:cNvSpPr/>
            <p:nvPr/>
          </p:nvSpPr>
          <p:spPr bwMode="auto">
            <a:xfrm rot="21360344">
              <a:off x="2647409" y="4568126"/>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6" name="月 45"/>
            <p:cNvSpPr/>
            <p:nvPr/>
          </p:nvSpPr>
          <p:spPr bwMode="auto">
            <a:xfrm rot="20846847">
              <a:off x="2671326" y="4685659"/>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7" name="月 46"/>
            <p:cNvSpPr/>
            <p:nvPr/>
          </p:nvSpPr>
          <p:spPr bwMode="auto">
            <a:xfrm rot="19592044">
              <a:off x="2565383" y="5358498"/>
              <a:ext cx="648000" cy="809892"/>
            </a:xfrm>
            <a:prstGeom prst="moon">
              <a:avLst>
                <a:gd name="adj" fmla="val 87500"/>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8" name="Line 57"/>
            <p:cNvSpPr>
              <a:spLocks noChangeShapeType="1"/>
            </p:cNvSpPr>
            <p:nvPr/>
          </p:nvSpPr>
          <p:spPr bwMode="auto">
            <a:xfrm flipV="1">
              <a:off x="2125717" y="4510936"/>
              <a:ext cx="371804" cy="456880"/>
            </a:xfrm>
            <a:prstGeom prst="line">
              <a:avLst/>
            </a:prstGeom>
            <a:noFill/>
            <a:ln w="25400">
              <a:solidFill>
                <a:schemeClr val="tx1"/>
              </a:solidFill>
              <a:round/>
              <a:headEnd/>
              <a:tailEnd type="triangle" w="med" len="med"/>
            </a:ln>
          </p:spPr>
          <p:txBody>
            <a:bodyPr/>
            <a:lstStyle/>
            <a:p>
              <a:endParaRPr lang="ja-JP" altLang="en-US"/>
            </a:p>
          </p:txBody>
        </p:sp>
        <p:sp>
          <p:nvSpPr>
            <p:cNvPr id="49" name="Line 59"/>
            <p:cNvSpPr>
              <a:spLocks noChangeShapeType="1"/>
            </p:cNvSpPr>
            <p:nvPr/>
          </p:nvSpPr>
          <p:spPr bwMode="auto">
            <a:xfrm flipH="1">
              <a:off x="3273788" y="4879834"/>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50" name="Line 59"/>
            <p:cNvSpPr>
              <a:spLocks noChangeShapeType="1"/>
            </p:cNvSpPr>
            <p:nvPr/>
          </p:nvSpPr>
          <p:spPr bwMode="auto">
            <a:xfrm flipV="1">
              <a:off x="2606622" y="5391149"/>
              <a:ext cx="483541" cy="18362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51" name="Line 60"/>
            <p:cNvSpPr>
              <a:spLocks noChangeShapeType="1"/>
            </p:cNvSpPr>
            <p:nvPr/>
          </p:nvSpPr>
          <p:spPr bwMode="auto">
            <a:xfrm flipH="1" flipV="1">
              <a:off x="2698062" y="4455523"/>
              <a:ext cx="544833" cy="229379"/>
            </a:xfrm>
            <a:prstGeom prst="line">
              <a:avLst/>
            </a:prstGeom>
            <a:noFill/>
            <a:ln w="25400">
              <a:solidFill>
                <a:schemeClr val="tx1"/>
              </a:solidFill>
              <a:round/>
              <a:headEnd/>
              <a:tailEnd type="triangle" w="med" len="med"/>
            </a:ln>
          </p:spPr>
          <p:txBody>
            <a:bodyPr/>
            <a:lstStyle/>
            <a:p>
              <a:endParaRPr lang="ja-JP" altLang="en-US"/>
            </a:p>
          </p:txBody>
        </p:sp>
        <p:grpSp>
          <p:nvGrpSpPr>
            <p:cNvPr id="9" name="グループ化 208"/>
            <p:cNvGrpSpPr>
              <a:grpSpLocks noChangeAspect="1"/>
            </p:cNvGrpSpPr>
            <p:nvPr/>
          </p:nvGrpSpPr>
          <p:grpSpPr bwMode="auto">
            <a:xfrm>
              <a:off x="2358218" y="5496190"/>
              <a:ext cx="139304" cy="250745"/>
              <a:chOff x="499828" y="4357935"/>
              <a:chExt cx="214338" cy="385710"/>
            </a:xfrm>
          </p:grpSpPr>
          <p:sp>
            <p:nvSpPr>
              <p:cNvPr id="53" name="二等辺三角形 52"/>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4" name="円/楕円 53"/>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55" name="Line 56"/>
            <p:cNvSpPr>
              <a:spLocks noChangeShapeType="1"/>
            </p:cNvSpPr>
            <p:nvPr/>
          </p:nvSpPr>
          <p:spPr bwMode="auto">
            <a:xfrm flipV="1">
              <a:off x="2243916" y="4784914"/>
              <a:ext cx="976120" cy="310059"/>
            </a:xfrm>
            <a:prstGeom prst="line">
              <a:avLst/>
            </a:prstGeom>
            <a:noFill/>
            <a:ln w="25400">
              <a:solidFill>
                <a:schemeClr val="tx1"/>
              </a:solidFill>
              <a:round/>
              <a:headEnd/>
              <a:tailEnd type="triangle" w="med" len="med"/>
            </a:ln>
          </p:spPr>
          <p:txBody>
            <a:bodyPr/>
            <a:lstStyle/>
            <a:p>
              <a:endParaRPr lang="ja-JP" altLang="en-US"/>
            </a:p>
          </p:txBody>
        </p:sp>
        <p:grpSp>
          <p:nvGrpSpPr>
            <p:cNvPr id="10" name="グループ化 202"/>
            <p:cNvGrpSpPr>
              <a:grpSpLocks noChangeAspect="1"/>
            </p:cNvGrpSpPr>
            <p:nvPr/>
          </p:nvGrpSpPr>
          <p:grpSpPr bwMode="auto">
            <a:xfrm>
              <a:off x="3166247" y="5230319"/>
              <a:ext cx="139304" cy="250746"/>
              <a:chOff x="1785918" y="2928934"/>
              <a:chExt cx="214314" cy="385765"/>
            </a:xfrm>
          </p:grpSpPr>
          <p:sp>
            <p:nvSpPr>
              <p:cNvPr id="67" name="二等辺三角形 66"/>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8" name="円/楕円 67"/>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1" name="グループ化 208"/>
            <p:cNvGrpSpPr>
              <a:grpSpLocks noChangeAspect="1"/>
            </p:cNvGrpSpPr>
            <p:nvPr/>
          </p:nvGrpSpPr>
          <p:grpSpPr bwMode="auto">
            <a:xfrm>
              <a:off x="2535899" y="4339080"/>
              <a:ext cx="139304" cy="250745"/>
              <a:chOff x="499828" y="4357935"/>
              <a:chExt cx="214338" cy="385710"/>
            </a:xfrm>
          </p:grpSpPr>
          <p:sp>
            <p:nvSpPr>
              <p:cNvPr id="70" name="二等辺三角形 69"/>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1" name="円/楕円 70"/>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2" name="グループ化 208"/>
            <p:cNvGrpSpPr>
              <a:grpSpLocks noChangeAspect="1"/>
            </p:cNvGrpSpPr>
            <p:nvPr/>
          </p:nvGrpSpPr>
          <p:grpSpPr bwMode="auto">
            <a:xfrm>
              <a:off x="1986415" y="4989962"/>
              <a:ext cx="139304" cy="250745"/>
              <a:chOff x="499828" y="4357935"/>
              <a:chExt cx="214338" cy="385710"/>
            </a:xfrm>
          </p:grpSpPr>
          <p:sp>
            <p:nvSpPr>
              <p:cNvPr id="73" name="二等辺三角形 72"/>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4" name="円/楕円 73"/>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76" name="円/楕円 134"/>
            <p:cNvSpPr>
              <a:spLocks noChangeArrowheads="1"/>
            </p:cNvSpPr>
            <p:nvPr/>
          </p:nvSpPr>
          <p:spPr bwMode="auto">
            <a:xfrm>
              <a:off x="1709283" y="4059396"/>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nvGrpSpPr>
            <p:cNvPr id="13" name="グループ化 208"/>
            <p:cNvGrpSpPr>
              <a:grpSpLocks noChangeAspect="1"/>
            </p:cNvGrpSpPr>
            <p:nvPr/>
          </p:nvGrpSpPr>
          <p:grpSpPr bwMode="auto">
            <a:xfrm>
              <a:off x="3170938" y="5232413"/>
              <a:ext cx="139304" cy="250745"/>
              <a:chOff x="499828" y="4357935"/>
              <a:chExt cx="214338" cy="385710"/>
            </a:xfrm>
          </p:grpSpPr>
          <p:sp>
            <p:nvSpPr>
              <p:cNvPr id="78" name="二等辺三角形 77"/>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9" name="円/楕円 78"/>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91" name="二等辺三角形 90"/>
            <p:cNvSpPr/>
            <p:nvPr/>
          </p:nvSpPr>
          <p:spPr bwMode="auto">
            <a:xfrm>
              <a:off x="3302551" y="4623152"/>
              <a:ext cx="139304" cy="195025"/>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2" name="円/楕円 91"/>
            <p:cNvSpPr/>
            <p:nvPr/>
          </p:nvSpPr>
          <p:spPr bwMode="auto">
            <a:xfrm>
              <a:off x="3302551" y="4567421"/>
              <a:ext cx="139304" cy="13930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96" name="グループ化 95"/>
          <p:cNvGrpSpPr/>
          <p:nvPr/>
        </p:nvGrpSpPr>
        <p:grpSpPr>
          <a:xfrm>
            <a:off x="3964420" y="4789606"/>
            <a:ext cx="1192193" cy="633082"/>
            <a:chOff x="3964420" y="4895110"/>
            <a:chExt cx="1192193" cy="633082"/>
          </a:xfrm>
        </p:grpSpPr>
        <p:sp>
          <p:nvSpPr>
            <p:cNvPr id="83" name="右矢印 82"/>
            <p:cNvSpPr/>
            <p:nvPr/>
          </p:nvSpPr>
          <p:spPr bwMode="auto">
            <a:xfrm>
              <a:off x="3964420" y="4895110"/>
              <a:ext cx="1192193" cy="309624"/>
            </a:xfrm>
            <a:prstGeom prst="rightArrow">
              <a:avLst>
                <a:gd name="adj1" fmla="val 50000"/>
                <a:gd name="adj2" fmla="val 81501"/>
              </a:avLst>
            </a:prstGeom>
            <a:solidFill>
              <a:srgbClr val="9999FF"/>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7" name="テキスト ボックス 86"/>
            <p:cNvSpPr txBox="1"/>
            <p:nvPr/>
          </p:nvSpPr>
          <p:spPr>
            <a:xfrm>
              <a:off x="4065323" y="5189638"/>
              <a:ext cx="1058216" cy="338554"/>
            </a:xfrm>
            <a:prstGeom prst="rect">
              <a:avLst/>
            </a:prstGeom>
            <a:noFill/>
          </p:spPr>
          <p:txBody>
            <a:bodyPr wrap="square" rtlCol="0">
              <a:spAutoFit/>
            </a:bodyPr>
            <a:lstStyle/>
            <a:p>
              <a:r>
                <a:rPr kumimoji="1" lang="ja-JP" altLang="en-US" sz="1600" dirty="0" smtClean="0">
                  <a:solidFill>
                    <a:srgbClr val="FF0000"/>
                  </a:solidFill>
                </a:rPr>
                <a:t>サポート</a:t>
              </a:r>
              <a:endParaRPr kumimoji="1" lang="ja-JP" altLang="en-US" sz="1600" dirty="0">
                <a:solidFill>
                  <a:srgbClr val="FF0000"/>
                </a:solidFill>
              </a:endParaRPr>
            </a:p>
          </p:txBody>
        </p:sp>
      </p:grpSp>
      <p:grpSp>
        <p:nvGrpSpPr>
          <p:cNvPr id="93" name="グループ化 92"/>
          <p:cNvGrpSpPr/>
          <p:nvPr/>
        </p:nvGrpSpPr>
        <p:grpSpPr>
          <a:xfrm>
            <a:off x="3769227" y="3913037"/>
            <a:ext cx="1695221" cy="828939"/>
            <a:chOff x="3769227" y="3913037"/>
            <a:chExt cx="1695221" cy="828939"/>
          </a:xfrm>
        </p:grpSpPr>
        <p:sp>
          <p:nvSpPr>
            <p:cNvPr id="97" name="右矢印 96"/>
            <p:cNvSpPr/>
            <p:nvPr/>
          </p:nvSpPr>
          <p:spPr bwMode="auto">
            <a:xfrm rot="10800000">
              <a:off x="3929453" y="4432352"/>
              <a:ext cx="1192193" cy="309624"/>
            </a:xfrm>
            <a:prstGeom prst="rightArrow">
              <a:avLst>
                <a:gd name="adj1" fmla="val 50000"/>
                <a:gd name="adj2" fmla="val 81501"/>
              </a:avLst>
            </a:prstGeom>
            <a:solidFill>
              <a:srgbClr val="9999FF"/>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98" name="テキスト ボックス 97"/>
            <p:cNvSpPr txBox="1"/>
            <p:nvPr/>
          </p:nvSpPr>
          <p:spPr>
            <a:xfrm>
              <a:off x="3769227" y="3913037"/>
              <a:ext cx="1695221" cy="584775"/>
            </a:xfrm>
            <a:prstGeom prst="rect">
              <a:avLst/>
            </a:prstGeom>
            <a:noFill/>
          </p:spPr>
          <p:txBody>
            <a:bodyPr wrap="square" rtlCol="0">
              <a:spAutoFit/>
            </a:bodyPr>
            <a:lstStyle/>
            <a:p>
              <a:r>
                <a:rPr lang="ja-JP" altLang="en-US" sz="1600" dirty="0" smtClean="0">
                  <a:solidFill>
                    <a:srgbClr val="FF0000"/>
                  </a:solidFill>
                </a:rPr>
                <a:t>　　　トラブル</a:t>
              </a:r>
              <a:endParaRPr lang="en-US" altLang="ja-JP" sz="1600" dirty="0" smtClean="0">
                <a:solidFill>
                  <a:srgbClr val="FF0000"/>
                </a:solidFill>
              </a:endParaRPr>
            </a:p>
            <a:p>
              <a:r>
                <a:rPr lang="ja-JP" altLang="en-US" sz="1600" dirty="0" smtClean="0">
                  <a:solidFill>
                    <a:srgbClr val="FF0000"/>
                  </a:solidFill>
                </a:rPr>
                <a:t>機能の追加要求</a:t>
              </a:r>
              <a:endParaRPr lang="en-US" altLang="ja-JP" sz="1600" dirty="0" smtClean="0">
                <a:solidFill>
                  <a:srgbClr val="FF0000"/>
                </a:solidFill>
              </a:endParaRPr>
            </a:p>
          </p:txBody>
        </p:sp>
      </p:grpSp>
      <p:grpSp>
        <p:nvGrpSpPr>
          <p:cNvPr id="99" name="グループ化 98"/>
          <p:cNvGrpSpPr/>
          <p:nvPr/>
        </p:nvGrpSpPr>
        <p:grpSpPr>
          <a:xfrm>
            <a:off x="5238507" y="3658641"/>
            <a:ext cx="2077258" cy="2158881"/>
            <a:chOff x="5238507" y="3658641"/>
            <a:chExt cx="2077258" cy="2158881"/>
          </a:xfrm>
        </p:grpSpPr>
        <p:sp>
          <p:nvSpPr>
            <p:cNvPr id="100" name="円/楕円 134"/>
            <p:cNvSpPr>
              <a:spLocks noChangeAspect="1" noChangeArrowheads="1"/>
            </p:cNvSpPr>
            <p:nvPr/>
          </p:nvSpPr>
          <p:spPr bwMode="auto">
            <a:xfrm>
              <a:off x="5240903" y="3738665"/>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sp>
          <p:nvSpPr>
            <p:cNvPr id="101" name="パイ 100"/>
            <p:cNvSpPr>
              <a:spLocks noChangeAspect="1"/>
            </p:cNvSpPr>
            <p:nvPr/>
          </p:nvSpPr>
          <p:spPr bwMode="auto">
            <a:xfrm rot="10800000">
              <a:off x="5239533" y="3741298"/>
              <a:ext cx="2068052" cy="2056448"/>
            </a:xfrm>
            <a:prstGeom prst="pie">
              <a:avLst>
                <a:gd name="adj1" fmla="val 18168862"/>
                <a:gd name="adj2" fmla="val 17954558"/>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04" name="月 103"/>
            <p:cNvSpPr/>
            <p:nvPr/>
          </p:nvSpPr>
          <p:spPr bwMode="auto">
            <a:xfrm rot="12780000">
              <a:off x="5809212" y="5007630"/>
              <a:ext cx="648000" cy="809892"/>
            </a:xfrm>
            <a:prstGeom prst="moon">
              <a:avLst>
                <a:gd name="adj" fmla="val 87500"/>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08" name="月 107"/>
            <p:cNvSpPr/>
            <p:nvPr/>
          </p:nvSpPr>
          <p:spPr bwMode="auto">
            <a:xfrm rot="10800000">
              <a:off x="6070634" y="3982714"/>
              <a:ext cx="359756" cy="1214358"/>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1" name="月 110"/>
            <p:cNvSpPr/>
            <p:nvPr/>
          </p:nvSpPr>
          <p:spPr bwMode="auto">
            <a:xfrm rot="10560344">
              <a:off x="6057562" y="4039784"/>
              <a:ext cx="359756" cy="1214358"/>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4" name="月 113"/>
            <p:cNvSpPr/>
            <p:nvPr/>
          </p:nvSpPr>
          <p:spPr bwMode="auto">
            <a:xfrm rot="10046847">
              <a:off x="6033645" y="3922251"/>
              <a:ext cx="359756" cy="1214358"/>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5" name="月 114"/>
            <p:cNvSpPr/>
            <p:nvPr/>
          </p:nvSpPr>
          <p:spPr bwMode="auto">
            <a:xfrm rot="8880000">
              <a:off x="5895505" y="3658641"/>
              <a:ext cx="648000" cy="809892"/>
            </a:xfrm>
            <a:prstGeom prst="moon">
              <a:avLst>
                <a:gd name="adj" fmla="val 87500"/>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6" name="Line 56"/>
            <p:cNvSpPr>
              <a:spLocks noChangeShapeType="1"/>
            </p:cNvSpPr>
            <p:nvPr/>
          </p:nvSpPr>
          <p:spPr bwMode="auto">
            <a:xfrm flipH="1">
              <a:off x="5905982" y="4212092"/>
              <a:ext cx="415067" cy="139303"/>
            </a:xfrm>
            <a:prstGeom prst="line">
              <a:avLst/>
            </a:prstGeom>
            <a:noFill/>
            <a:ln w="25400">
              <a:solidFill>
                <a:schemeClr val="tx1"/>
              </a:solidFill>
              <a:round/>
              <a:headEnd/>
              <a:tailEnd type="triangle" w="med" len="med"/>
            </a:ln>
          </p:spPr>
          <p:txBody>
            <a:bodyPr/>
            <a:lstStyle/>
            <a:p>
              <a:endParaRPr lang="ja-JP" altLang="en-US"/>
            </a:p>
          </p:txBody>
        </p:sp>
        <p:sp>
          <p:nvSpPr>
            <p:cNvPr id="117" name="Line 59"/>
            <p:cNvSpPr>
              <a:spLocks noChangeShapeType="1"/>
            </p:cNvSpPr>
            <p:nvPr/>
          </p:nvSpPr>
          <p:spPr bwMode="auto">
            <a:xfrm flipH="1">
              <a:off x="5654237" y="4523468"/>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118" name="Line 60"/>
            <p:cNvSpPr>
              <a:spLocks noChangeShapeType="1"/>
            </p:cNvSpPr>
            <p:nvPr/>
          </p:nvSpPr>
          <p:spPr bwMode="auto">
            <a:xfrm flipH="1">
              <a:off x="5730148" y="4750752"/>
              <a:ext cx="978712" cy="136593"/>
            </a:xfrm>
            <a:prstGeom prst="line">
              <a:avLst/>
            </a:prstGeom>
            <a:noFill/>
            <a:ln w="25400">
              <a:solidFill>
                <a:schemeClr val="tx1"/>
              </a:solidFill>
              <a:round/>
              <a:headEnd/>
              <a:tailEnd type="triangle" w="med" len="med"/>
            </a:ln>
          </p:spPr>
          <p:txBody>
            <a:bodyPr/>
            <a:lstStyle/>
            <a:p>
              <a:endParaRPr lang="ja-JP" altLang="en-US"/>
            </a:p>
          </p:txBody>
        </p:sp>
        <p:sp>
          <p:nvSpPr>
            <p:cNvPr id="119" name="Line 58"/>
            <p:cNvSpPr>
              <a:spLocks noChangeShapeType="1"/>
            </p:cNvSpPr>
            <p:nvPr/>
          </p:nvSpPr>
          <p:spPr bwMode="auto">
            <a:xfrm>
              <a:off x="5730148" y="4988858"/>
              <a:ext cx="590900" cy="401710"/>
            </a:xfrm>
            <a:prstGeom prst="line">
              <a:avLst/>
            </a:prstGeom>
            <a:noFill/>
            <a:ln w="25400">
              <a:solidFill>
                <a:schemeClr val="tx1"/>
              </a:solidFill>
              <a:round/>
              <a:headEnd/>
              <a:tailEnd type="triangle" w="med" len="med"/>
            </a:ln>
          </p:spPr>
          <p:txBody>
            <a:bodyPr/>
            <a:lstStyle/>
            <a:p>
              <a:endParaRPr lang="ja-JP" altLang="en-US"/>
            </a:p>
          </p:txBody>
        </p:sp>
        <p:grpSp>
          <p:nvGrpSpPr>
            <p:cNvPr id="121" name="グループ化 218"/>
            <p:cNvGrpSpPr>
              <a:grpSpLocks/>
            </p:cNvGrpSpPr>
            <p:nvPr/>
          </p:nvGrpSpPr>
          <p:grpSpPr bwMode="auto">
            <a:xfrm>
              <a:off x="6401604" y="4015278"/>
              <a:ext cx="139303" cy="250747"/>
              <a:chOff x="3357554" y="4995817"/>
              <a:chExt cx="214315" cy="385766"/>
            </a:xfrm>
          </p:grpSpPr>
          <p:sp>
            <p:nvSpPr>
              <p:cNvPr id="139" name="二等辺三角形 138"/>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40" name="円/楕円 139"/>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23" name="グループ化 218"/>
            <p:cNvGrpSpPr>
              <a:grpSpLocks/>
            </p:cNvGrpSpPr>
            <p:nvPr/>
          </p:nvGrpSpPr>
          <p:grpSpPr bwMode="auto">
            <a:xfrm>
              <a:off x="6864794" y="4611462"/>
              <a:ext cx="139303" cy="250747"/>
              <a:chOff x="3357554" y="4995817"/>
              <a:chExt cx="214315" cy="385766"/>
            </a:xfrm>
          </p:grpSpPr>
          <p:sp>
            <p:nvSpPr>
              <p:cNvPr id="137" name="二等辺三角形 136"/>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8" name="円/楕円 137"/>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26" name="グループ化 218"/>
            <p:cNvGrpSpPr>
              <a:grpSpLocks/>
            </p:cNvGrpSpPr>
            <p:nvPr/>
          </p:nvGrpSpPr>
          <p:grpSpPr bwMode="auto">
            <a:xfrm>
              <a:off x="6360738" y="5272780"/>
              <a:ext cx="139303" cy="250747"/>
              <a:chOff x="3357554" y="4995817"/>
              <a:chExt cx="214315" cy="385766"/>
            </a:xfrm>
          </p:grpSpPr>
          <p:sp>
            <p:nvSpPr>
              <p:cNvPr id="135" name="二等辺三角形 134"/>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6" name="円/楕円 135"/>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27" name="Line 57"/>
            <p:cNvSpPr>
              <a:spLocks noChangeShapeType="1"/>
            </p:cNvSpPr>
            <p:nvPr/>
          </p:nvSpPr>
          <p:spPr bwMode="auto">
            <a:xfrm flipV="1">
              <a:off x="6563766" y="4957632"/>
              <a:ext cx="323887" cy="399688"/>
            </a:xfrm>
            <a:prstGeom prst="line">
              <a:avLst/>
            </a:prstGeom>
            <a:noFill/>
            <a:ln w="25400">
              <a:solidFill>
                <a:schemeClr val="tx1"/>
              </a:solidFill>
              <a:round/>
              <a:headEnd/>
              <a:tailEnd type="triangle" w="med" len="med"/>
            </a:ln>
          </p:spPr>
          <p:txBody>
            <a:bodyPr/>
            <a:lstStyle/>
            <a:p>
              <a:endParaRPr lang="ja-JP" altLang="en-US"/>
            </a:p>
          </p:txBody>
        </p:sp>
        <p:grpSp>
          <p:nvGrpSpPr>
            <p:cNvPr id="128" name="グループ化 218"/>
            <p:cNvGrpSpPr>
              <a:grpSpLocks/>
            </p:cNvGrpSpPr>
            <p:nvPr/>
          </p:nvGrpSpPr>
          <p:grpSpPr bwMode="auto">
            <a:xfrm>
              <a:off x="5536869" y="4870425"/>
              <a:ext cx="139303" cy="250747"/>
              <a:chOff x="3357554" y="4995817"/>
              <a:chExt cx="214315" cy="385766"/>
            </a:xfrm>
          </p:grpSpPr>
          <p:sp>
            <p:nvSpPr>
              <p:cNvPr id="133" name="二等辺三角形 132"/>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4" name="円/楕円 133"/>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29" name="グループ化 218"/>
            <p:cNvGrpSpPr>
              <a:grpSpLocks/>
            </p:cNvGrpSpPr>
            <p:nvPr/>
          </p:nvGrpSpPr>
          <p:grpSpPr bwMode="auto">
            <a:xfrm>
              <a:off x="5679073" y="4212106"/>
              <a:ext cx="139303" cy="250747"/>
              <a:chOff x="3357554" y="4995817"/>
              <a:chExt cx="214315" cy="385766"/>
            </a:xfrm>
          </p:grpSpPr>
          <p:sp>
            <p:nvSpPr>
              <p:cNvPr id="131" name="二等辺三角形 130"/>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2" name="円/楕円 131"/>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30" name="円/楕円 134"/>
            <p:cNvSpPr>
              <a:spLocks noChangeArrowheads="1"/>
            </p:cNvSpPr>
            <p:nvPr/>
          </p:nvSpPr>
          <p:spPr bwMode="auto">
            <a:xfrm>
              <a:off x="5238507" y="3739955"/>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blinds(horizontal)">
                                      <p:cBhvr>
                                        <p:cTn id="7" dur="500"/>
                                        <p:tgtEl>
                                          <p:spTgt spid="8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nodeType="clickEffect">
                                  <p:stCondLst>
                                    <p:cond delay="0"/>
                                  </p:stCondLst>
                                  <p:childTnLst>
                                    <p:animEffect transition="out" filter="blinds(horizontal)">
                                      <p:cBhvr>
                                        <p:cTn id="11" dur="500"/>
                                        <p:tgtEl>
                                          <p:spTgt spid="81"/>
                                        </p:tgtEl>
                                      </p:cBhvr>
                                    </p:animEffect>
                                    <p:set>
                                      <p:cBhvr>
                                        <p:cTn id="12" dur="1" fill="hold">
                                          <p:stCondLst>
                                            <p:cond delay="499"/>
                                          </p:stCondLst>
                                        </p:cTn>
                                        <p:tgtEl>
                                          <p:spTgt spid="81"/>
                                        </p:tgtEl>
                                        <p:attrNameLst>
                                          <p:attrName>style.visibility</p:attrName>
                                        </p:attrNameLst>
                                      </p:cBhvr>
                                      <p:to>
                                        <p:strVal val="hidden"/>
                                      </p:to>
                                    </p:se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93"/>
                                        </p:tgtEl>
                                        <p:attrNameLst>
                                          <p:attrName>style.visibility</p:attrName>
                                        </p:attrNameLst>
                                      </p:cBhvr>
                                      <p:to>
                                        <p:strVal val="visible"/>
                                      </p:to>
                                    </p:set>
                                    <p:animEffect transition="in" filter="blinds(horizontal)">
                                      <p:cBhvr>
                                        <p:cTn id="16" dur="500"/>
                                        <p:tgtEl>
                                          <p:spTgt spid="93"/>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96"/>
                                        </p:tgtEl>
                                        <p:attrNameLst>
                                          <p:attrName>style.visibility</p:attrName>
                                        </p:attrNameLst>
                                      </p:cBhvr>
                                      <p:to>
                                        <p:strVal val="visible"/>
                                      </p:to>
                                    </p:set>
                                    <p:animEffect transition="in" filter="blinds(horizontal)">
                                      <p:cBhvr>
                                        <p:cTn id="21"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コンテンツ プレースホルダ 3"/>
          <p:cNvSpPr>
            <a:spLocks noGrp="1"/>
          </p:cNvSpPr>
          <p:nvPr>
            <p:ph idx="1"/>
          </p:nvPr>
        </p:nvSpPr>
        <p:spPr>
          <a:xfrm>
            <a:off x="214313" y="990600"/>
            <a:ext cx="8715375" cy="5438775"/>
          </a:xfrm>
          <a:ln>
            <a:noFill/>
          </a:ln>
        </p:spPr>
        <p:txBody>
          <a:bodyPr/>
          <a:lstStyle/>
          <a:p>
            <a:pPr>
              <a:tabLst>
                <a:tab pos="985838" algn="l"/>
                <a:tab pos="6811963" algn="l"/>
              </a:tabLst>
            </a:pPr>
            <a:r>
              <a:rPr lang="ja-JP" altLang="en-US" dirty="0" smtClean="0"/>
              <a:t>ネットワーク分析に基づく開発者とユーザ間の協調作業の分析が行われている</a:t>
            </a:r>
            <a:r>
              <a:rPr lang="ja-JP" altLang="en-US" dirty="0" smtClean="0">
                <a:solidFill>
                  <a:srgbClr val="FF0000"/>
                </a:solidFill>
              </a:rPr>
              <a:t> </a:t>
            </a:r>
            <a:r>
              <a:rPr lang="en-US" altLang="ja-JP" sz="1050" dirty="0" smtClean="0"/>
              <a:t>[Matsumoto2008]</a:t>
            </a:r>
            <a:endParaRPr lang="en-US" altLang="ja-JP" sz="1000" dirty="0" smtClean="0"/>
          </a:p>
          <a:p>
            <a:pPr lvl="1">
              <a:tabLst>
                <a:tab pos="985838" algn="l"/>
                <a:tab pos="6811963" algn="l"/>
              </a:tabLst>
            </a:pPr>
            <a:r>
              <a:rPr lang="ja-JP" altLang="en-US" dirty="0" smtClean="0"/>
              <a:t>活動が活発なコミュニティほど，</a:t>
            </a:r>
            <a:r>
              <a:rPr lang="en-US" altLang="ja-JP" dirty="0" smtClean="0">
                <a:solidFill>
                  <a:srgbClr val="FF0000"/>
                </a:solidFill>
              </a:rPr>
              <a:t>2</a:t>
            </a:r>
            <a:r>
              <a:rPr lang="ja-JP" altLang="en-US" dirty="0" err="1" smtClean="0">
                <a:solidFill>
                  <a:srgbClr val="FF0000"/>
                </a:solidFill>
              </a:rPr>
              <a:t>つのサブ</a:t>
            </a:r>
            <a:r>
              <a:rPr lang="ja-JP" altLang="en-US" dirty="0" smtClean="0">
                <a:solidFill>
                  <a:srgbClr val="FF0000"/>
                </a:solidFill>
              </a:rPr>
              <a:t>コミュニティに参加する人物</a:t>
            </a:r>
            <a:r>
              <a:rPr lang="ja-JP" altLang="en-US" dirty="0" smtClean="0"/>
              <a:t>が双方のサブコミュニティの参加者と偏りなく交流する傾向がある</a:t>
            </a:r>
            <a:endParaRPr lang="en-US" altLang="ja-JP" dirty="0" smtClean="0"/>
          </a:p>
        </p:txBody>
      </p:sp>
      <p:sp>
        <p:nvSpPr>
          <p:cNvPr id="1638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6389" name="タイトル 2"/>
          <p:cNvSpPr>
            <a:spLocks noGrp="1"/>
          </p:cNvSpPr>
          <p:nvPr>
            <p:ph type="title"/>
          </p:nvPr>
        </p:nvSpPr>
        <p:spPr>
          <a:xfrm>
            <a:off x="830263" y="209550"/>
            <a:ext cx="8099425" cy="642938"/>
          </a:xfrm>
        </p:spPr>
        <p:txBody>
          <a:bodyPr/>
          <a:lstStyle/>
          <a:p>
            <a:r>
              <a:rPr lang="ja-JP" altLang="en-US" dirty="0" smtClean="0"/>
              <a:t>先行研究</a:t>
            </a:r>
            <a:endParaRPr lang="ja-JP" altLang="en-US" dirty="0" smtClean="0">
              <a:solidFill>
                <a:srgbClr val="FF0000"/>
              </a:solidFill>
            </a:endParaRPr>
          </a:p>
        </p:txBody>
      </p:sp>
      <p:sp>
        <p:nvSpPr>
          <p:cNvPr id="1639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6392" name="スライド番号プレースホルダ 5"/>
          <p:cNvSpPr>
            <a:spLocks noGrp="1"/>
          </p:cNvSpPr>
          <p:nvPr>
            <p:ph type="sldNum" sz="quarter" idx="12"/>
          </p:nvPr>
        </p:nvSpPr>
        <p:spPr>
          <a:noFill/>
        </p:spPr>
        <p:txBody>
          <a:bodyPr/>
          <a:lstStyle/>
          <a:p>
            <a:fld id="{B3EB8B90-3DB3-4794-BBB8-A5A9CA57D751}" type="slidenum">
              <a:rPr lang="ja-JP" altLang="en-US" smtClean="0">
                <a:latin typeface="Times New Roman" pitchFamily="18" charset="0"/>
              </a:rPr>
              <a:pPr/>
              <a:t>4</a:t>
            </a:fld>
            <a:endParaRPr lang="en-US" altLang="ja-JP" smtClean="0">
              <a:latin typeface="Times New Roman" pitchFamily="18" charset="0"/>
            </a:endParaRPr>
          </a:p>
        </p:txBody>
      </p:sp>
      <p:sp>
        <p:nvSpPr>
          <p:cNvPr id="58" name="正方形/長方形 57"/>
          <p:cNvSpPr/>
          <p:nvPr/>
        </p:nvSpPr>
        <p:spPr>
          <a:xfrm>
            <a:off x="-9525" y="6142611"/>
            <a:ext cx="9153525" cy="415498"/>
          </a:xfrm>
          <a:prstGeom prst="rect">
            <a:avLst/>
          </a:prstGeom>
        </p:spPr>
        <p:txBody>
          <a:bodyPr wrap="square">
            <a:spAutoFit/>
          </a:bodyPr>
          <a:lstStyle/>
          <a:p>
            <a:pPr marL="1074738" indent="-1074738">
              <a:buNone/>
            </a:pPr>
            <a:r>
              <a:rPr lang="en-US" altLang="ja-JP" sz="1050" dirty="0" smtClean="0"/>
              <a:t>[Matsumoto2008]</a:t>
            </a:r>
            <a:r>
              <a:rPr lang="ja-JP" altLang="en-US" sz="1050" dirty="0" smtClean="0"/>
              <a:t>　</a:t>
            </a:r>
            <a:r>
              <a:rPr lang="en-US" altLang="ja-JP" sz="1050" dirty="0" smtClean="0"/>
              <a:t>Matsumoto, S., Kamei, Y., </a:t>
            </a:r>
            <a:r>
              <a:rPr lang="en-US" altLang="ja-JP" sz="1050" dirty="0" err="1" smtClean="0"/>
              <a:t>Ohira</a:t>
            </a:r>
            <a:r>
              <a:rPr lang="en-US" altLang="ja-JP" sz="1050" dirty="0" smtClean="0"/>
              <a:t>, M. and Matsumoto, K.: A Comparison Study on the Coordination between Developers and Users in Foss</a:t>
            </a:r>
            <a:r>
              <a:rPr lang="ja-JP" altLang="en-US" sz="1050" dirty="0" smtClean="0"/>
              <a:t>　　　　　</a:t>
            </a:r>
            <a:r>
              <a:rPr lang="en-US" altLang="ja-JP" sz="1050" dirty="0" smtClean="0"/>
              <a:t>Communities, Socio-Technical Congruence (STC 2008), No.8, pp.1-9 (2008).</a:t>
            </a:r>
          </a:p>
        </p:txBody>
      </p:sp>
      <p:grpSp>
        <p:nvGrpSpPr>
          <p:cNvPr id="2" name="グループ化 56"/>
          <p:cNvGrpSpPr/>
          <p:nvPr/>
        </p:nvGrpSpPr>
        <p:grpSpPr>
          <a:xfrm>
            <a:off x="4094328" y="2519185"/>
            <a:ext cx="2068052" cy="2158881"/>
            <a:chOff x="6538858" y="2727227"/>
            <a:chExt cx="2068052" cy="2158881"/>
          </a:xfrm>
          <a:solidFill>
            <a:srgbClr val="F7FFF7"/>
          </a:solidFill>
        </p:grpSpPr>
        <p:sp>
          <p:nvSpPr>
            <p:cNvPr id="60" name="パイ 59"/>
            <p:cNvSpPr/>
            <p:nvPr/>
          </p:nvSpPr>
          <p:spPr bwMode="auto">
            <a:xfrm rot="10800000">
              <a:off x="6538858" y="2774984"/>
              <a:ext cx="2068052" cy="2056448"/>
            </a:xfrm>
            <a:prstGeom prst="pie">
              <a:avLst>
                <a:gd name="adj1" fmla="val 3907078"/>
                <a:gd name="adj2" fmla="val 17954558"/>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1" name="月 60"/>
            <p:cNvSpPr/>
            <p:nvPr/>
          </p:nvSpPr>
          <p:spPr bwMode="auto">
            <a:xfrm rot="12780000">
              <a:off x="7147675" y="4076216"/>
              <a:ext cx="648000" cy="809892"/>
            </a:xfrm>
            <a:prstGeom prst="moon">
              <a:avLst>
                <a:gd name="adj" fmla="val 87500"/>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2" name="月 61"/>
            <p:cNvSpPr/>
            <p:nvPr/>
          </p:nvSpPr>
          <p:spPr bwMode="auto">
            <a:xfrm rot="10800000">
              <a:off x="7328079" y="3051300"/>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3" name="月 62"/>
            <p:cNvSpPr/>
            <p:nvPr/>
          </p:nvSpPr>
          <p:spPr bwMode="auto">
            <a:xfrm rot="10560344">
              <a:off x="7315007" y="3108370"/>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4" name="月 63"/>
            <p:cNvSpPr/>
            <p:nvPr/>
          </p:nvSpPr>
          <p:spPr bwMode="auto">
            <a:xfrm rot="10046847">
              <a:off x="7291090" y="2990837"/>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5" name="月 64"/>
            <p:cNvSpPr/>
            <p:nvPr/>
          </p:nvSpPr>
          <p:spPr bwMode="auto">
            <a:xfrm rot="8880000">
              <a:off x="7152950" y="2727227"/>
              <a:ext cx="648000" cy="809892"/>
            </a:xfrm>
            <a:prstGeom prst="moon">
              <a:avLst>
                <a:gd name="adj" fmla="val 87500"/>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 name="グループ化 65"/>
          <p:cNvGrpSpPr/>
          <p:nvPr/>
        </p:nvGrpSpPr>
        <p:grpSpPr>
          <a:xfrm>
            <a:off x="2908626" y="2508924"/>
            <a:ext cx="2068052" cy="2163644"/>
            <a:chOff x="3535786" y="1173916"/>
            <a:chExt cx="2068052" cy="2163644"/>
          </a:xfrm>
          <a:solidFill>
            <a:srgbClr val="FFEFFF"/>
          </a:solidFill>
        </p:grpSpPr>
        <p:sp>
          <p:nvSpPr>
            <p:cNvPr id="67" name="パイ 66"/>
            <p:cNvSpPr/>
            <p:nvPr/>
          </p:nvSpPr>
          <p:spPr bwMode="auto">
            <a:xfrm>
              <a:off x="3535786" y="1228592"/>
              <a:ext cx="2068052" cy="2056448"/>
            </a:xfrm>
            <a:prstGeom prst="pie">
              <a:avLst>
                <a:gd name="adj1" fmla="val 3578039"/>
                <a:gd name="adj2" fmla="val 17954558"/>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8" name="月 67"/>
            <p:cNvSpPr/>
            <p:nvPr/>
          </p:nvSpPr>
          <p:spPr bwMode="auto">
            <a:xfrm rot="1980000">
              <a:off x="4347021" y="1173916"/>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69" name="月 68"/>
            <p:cNvSpPr/>
            <p:nvPr/>
          </p:nvSpPr>
          <p:spPr bwMode="auto">
            <a:xfrm>
              <a:off x="4454861" y="179436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0" name="月 69"/>
            <p:cNvSpPr/>
            <p:nvPr/>
          </p:nvSpPr>
          <p:spPr bwMode="auto">
            <a:xfrm rot="21360344">
              <a:off x="4467933" y="173729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1" name="月 70"/>
            <p:cNvSpPr/>
            <p:nvPr/>
          </p:nvSpPr>
          <p:spPr bwMode="auto">
            <a:xfrm rot="20846847">
              <a:off x="4491850" y="1854829"/>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2" name="月 71"/>
            <p:cNvSpPr/>
            <p:nvPr/>
          </p:nvSpPr>
          <p:spPr bwMode="auto">
            <a:xfrm rot="19592044">
              <a:off x="4351272" y="2527668"/>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 name="グループ化 72"/>
          <p:cNvGrpSpPr/>
          <p:nvPr/>
        </p:nvGrpSpPr>
        <p:grpSpPr>
          <a:xfrm>
            <a:off x="4111249" y="2710516"/>
            <a:ext cx="854129" cy="1762859"/>
            <a:chOff x="6555779" y="2918558"/>
            <a:chExt cx="854129" cy="1762859"/>
          </a:xfrm>
          <a:solidFill>
            <a:srgbClr val="FFFFC9"/>
          </a:solidFill>
        </p:grpSpPr>
        <p:grpSp>
          <p:nvGrpSpPr>
            <p:cNvPr id="5" name="グループ化 143"/>
            <p:cNvGrpSpPr/>
            <p:nvPr/>
          </p:nvGrpSpPr>
          <p:grpSpPr>
            <a:xfrm>
              <a:off x="6555779" y="2924228"/>
              <a:ext cx="483434" cy="1749438"/>
              <a:chOff x="6555779" y="2924228"/>
              <a:chExt cx="483434" cy="1749438"/>
            </a:xfrm>
            <a:grpFill/>
          </p:grpSpPr>
          <p:sp>
            <p:nvSpPr>
              <p:cNvPr id="82" name="月 81"/>
              <p:cNvSpPr/>
              <p:nvPr/>
            </p:nvSpPr>
            <p:spPr bwMode="auto">
              <a:xfrm>
                <a:off x="6796638" y="2966256"/>
                <a:ext cx="182758" cy="1657180"/>
              </a:xfrm>
              <a:prstGeom prst="moon">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3" name="月 82"/>
              <p:cNvSpPr/>
              <p:nvPr/>
            </p:nvSpPr>
            <p:spPr bwMode="auto">
              <a:xfrm>
                <a:off x="6555779" y="3060826"/>
                <a:ext cx="483434" cy="14860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4" name="月 83"/>
              <p:cNvSpPr/>
              <p:nvPr/>
            </p:nvSpPr>
            <p:spPr bwMode="auto">
              <a:xfrm rot="20122007">
                <a:off x="6674105" y="3805659"/>
                <a:ext cx="213479"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5" name="月 84"/>
              <p:cNvSpPr/>
              <p:nvPr/>
            </p:nvSpPr>
            <p:spPr bwMode="auto">
              <a:xfrm rot="1380000">
                <a:off x="6638434" y="2924228"/>
                <a:ext cx="213479"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75" name="月 74"/>
            <p:cNvSpPr/>
            <p:nvPr/>
          </p:nvSpPr>
          <p:spPr bwMode="auto">
            <a:xfrm rot="10800000">
              <a:off x="6986291" y="2976027"/>
              <a:ext cx="182758" cy="1657180"/>
            </a:xfrm>
            <a:prstGeom prst="moon">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6" name="月 75"/>
            <p:cNvSpPr/>
            <p:nvPr/>
          </p:nvSpPr>
          <p:spPr bwMode="auto">
            <a:xfrm rot="10800000">
              <a:off x="6926474" y="3052618"/>
              <a:ext cx="483434" cy="14860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7" name="月 76"/>
            <p:cNvSpPr/>
            <p:nvPr/>
          </p:nvSpPr>
          <p:spPr bwMode="auto">
            <a:xfrm rot="9322007">
              <a:off x="7082866" y="2930560"/>
              <a:ext cx="213479"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8" name="月 77"/>
            <p:cNvSpPr/>
            <p:nvPr/>
          </p:nvSpPr>
          <p:spPr bwMode="auto">
            <a:xfrm rot="12180000">
              <a:off x="7113774" y="3692316"/>
              <a:ext cx="213479"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79" name="月 78"/>
            <p:cNvSpPr/>
            <p:nvPr/>
          </p:nvSpPr>
          <p:spPr bwMode="auto">
            <a:xfrm rot="9322007">
              <a:off x="7144120" y="2918558"/>
              <a:ext cx="107280"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0" name="月 79"/>
            <p:cNvSpPr/>
            <p:nvPr/>
          </p:nvSpPr>
          <p:spPr bwMode="auto">
            <a:xfrm rot="12180000">
              <a:off x="7162044" y="3698498"/>
              <a:ext cx="55761"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1" name="月 80"/>
            <p:cNvSpPr/>
            <p:nvPr/>
          </p:nvSpPr>
          <p:spPr bwMode="auto">
            <a:xfrm rot="12180000">
              <a:off x="7199481" y="3823851"/>
              <a:ext cx="50324" cy="818022"/>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86" name="Line 56"/>
          <p:cNvSpPr>
            <a:spLocks noChangeShapeType="1"/>
          </p:cNvSpPr>
          <p:nvPr/>
        </p:nvSpPr>
        <p:spPr bwMode="auto">
          <a:xfrm flipH="1">
            <a:off x="4718897" y="3072636"/>
            <a:ext cx="415067" cy="139303"/>
          </a:xfrm>
          <a:prstGeom prst="line">
            <a:avLst/>
          </a:prstGeom>
          <a:noFill/>
          <a:ln w="25400">
            <a:solidFill>
              <a:schemeClr val="tx1"/>
            </a:solidFill>
            <a:round/>
            <a:headEnd/>
            <a:tailEnd type="triangle" w="med" len="med"/>
          </a:ln>
        </p:spPr>
        <p:txBody>
          <a:bodyPr/>
          <a:lstStyle/>
          <a:p>
            <a:endParaRPr lang="ja-JP" altLang="en-US"/>
          </a:p>
        </p:txBody>
      </p:sp>
      <p:sp>
        <p:nvSpPr>
          <p:cNvPr id="87" name="Line 57"/>
          <p:cNvSpPr>
            <a:spLocks noChangeShapeType="1"/>
          </p:cNvSpPr>
          <p:nvPr/>
        </p:nvSpPr>
        <p:spPr bwMode="auto">
          <a:xfrm flipV="1">
            <a:off x="3319081" y="3015114"/>
            <a:ext cx="371804" cy="456880"/>
          </a:xfrm>
          <a:prstGeom prst="line">
            <a:avLst/>
          </a:prstGeom>
          <a:noFill/>
          <a:ln w="25400">
            <a:solidFill>
              <a:schemeClr val="tx1"/>
            </a:solidFill>
            <a:round/>
            <a:headEnd/>
            <a:tailEnd type="triangle" w="med" len="med"/>
          </a:ln>
        </p:spPr>
        <p:txBody>
          <a:bodyPr/>
          <a:lstStyle/>
          <a:p>
            <a:endParaRPr lang="ja-JP" altLang="en-US"/>
          </a:p>
        </p:txBody>
      </p:sp>
      <p:sp>
        <p:nvSpPr>
          <p:cNvPr id="88" name="Line 59"/>
          <p:cNvSpPr>
            <a:spLocks noChangeShapeType="1"/>
          </p:cNvSpPr>
          <p:nvPr/>
        </p:nvSpPr>
        <p:spPr bwMode="auto">
          <a:xfrm flipH="1">
            <a:off x="4467152" y="3384012"/>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89" name="Line 60"/>
          <p:cNvSpPr>
            <a:spLocks noChangeShapeType="1"/>
          </p:cNvSpPr>
          <p:nvPr/>
        </p:nvSpPr>
        <p:spPr bwMode="auto">
          <a:xfrm flipH="1">
            <a:off x="4543063" y="3611296"/>
            <a:ext cx="978712" cy="136593"/>
          </a:xfrm>
          <a:prstGeom prst="line">
            <a:avLst/>
          </a:prstGeom>
          <a:noFill/>
          <a:ln w="25400">
            <a:solidFill>
              <a:schemeClr val="tx1"/>
            </a:solidFill>
            <a:round/>
            <a:headEnd/>
            <a:tailEnd type="triangle" w="med" len="med"/>
          </a:ln>
        </p:spPr>
        <p:txBody>
          <a:bodyPr/>
          <a:lstStyle/>
          <a:p>
            <a:endParaRPr lang="ja-JP" altLang="en-US"/>
          </a:p>
        </p:txBody>
      </p:sp>
      <p:sp>
        <p:nvSpPr>
          <p:cNvPr id="90" name="Line 58"/>
          <p:cNvSpPr>
            <a:spLocks noChangeShapeType="1"/>
          </p:cNvSpPr>
          <p:nvPr/>
        </p:nvSpPr>
        <p:spPr bwMode="auto">
          <a:xfrm>
            <a:off x="4543063" y="3849402"/>
            <a:ext cx="590900" cy="401710"/>
          </a:xfrm>
          <a:prstGeom prst="line">
            <a:avLst/>
          </a:prstGeom>
          <a:noFill/>
          <a:ln w="25400">
            <a:solidFill>
              <a:schemeClr val="tx1"/>
            </a:solidFill>
            <a:round/>
            <a:headEnd/>
            <a:tailEnd type="triangle" w="med" len="med"/>
          </a:ln>
        </p:spPr>
        <p:txBody>
          <a:bodyPr/>
          <a:lstStyle/>
          <a:p>
            <a:endParaRPr lang="ja-JP" altLang="en-US"/>
          </a:p>
        </p:txBody>
      </p:sp>
      <p:sp>
        <p:nvSpPr>
          <p:cNvPr id="91" name="Line 59"/>
          <p:cNvSpPr>
            <a:spLocks noChangeShapeType="1"/>
          </p:cNvSpPr>
          <p:nvPr/>
        </p:nvSpPr>
        <p:spPr bwMode="auto">
          <a:xfrm flipV="1">
            <a:off x="3799986" y="3895327"/>
            <a:ext cx="483541" cy="18362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92" name="Line 60"/>
          <p:cNvSpPr>
            <a:spLocks noChangeShapeType="1"/>
          </p:cNvSpPr>
          <p:nvPr/>
        </p:nvSpPr>
        <p:spPr bwMode="auto">
          <a:xfrm flipH="1" flipV="1">
            <a:off x="3891426" y="2959701"/>
            <a:ext cx="544833" cy="229379"/>
          </a:xfrm>
          <a:prstGeom prst="line">
            <a:avLst/>
          </a:prstGeom>
          <a:noFill/>
          <a:ln w="25400">
            <a:solidFill>
              <a:schemeClr val="tx1"/>
            </a:solidFill>
            <a:round/>
            <a:headEnd/>
            <a:tailEnd type="triangle" w="med" len="med"/>
          </a:ln>
        </p:spPr>
        <p:txBody>
          <a:bodyPr/>
          <a:lstStyle/>
          <a:p>
            <a:endParaRPr lang="ja-JP" altLang="en-US"/>
          </a:p>
        </p:txBody>
      </p:sp>
      <p:grpSp>
        <p:nvGrpSpPr>
          <p:cNvPr id="6" name="グループ化 208"/>
          <p:cNvGrpSpPr>
            <a:grpSpLocks noChangeAspect="1"/>
          </p:cNvGrpSpPr>
          <p:nvPr/>
        </p:nvGrpSpPr>
        <p:grpSpPr bwMode="auto">
          <a:xfrm>
            <a:off x="3551582" y="4000368"/>
            <a:ext cx="139304" cy="250745"/>
            <a:chOff x="499828" y="4357935"/>
            <a:chExt cx="214338" cy="385710"/>
          </a:xfrm>
        </p:grpSpPr>
        <p:sp>
          <p:nvSpPr>
            <p:cNvPr id="94" name="二等辺三角形 93"/>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5" name="円/楕円 94"/>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96" name="Line 56"/>
          <p:cNvSpPr>
            <a:spLocks noChangeShapeType="1"/>
          </p:cNvSpPr>
          <p:nvPr/>
        </p:nvSpPr>
        <p:spPr bwMode="auto">
          <a:xfrm flipV="1">
            <a:off x="3437280" y="3289092"/>
            <a:ext cx="976120" cy="310059"/>
          </a:xfrm>
          <a:prstGeom prst="line">
            <a:avLst/>
          </a:prstGeom>
          <a:noFill/>
          <a:ln w="25400">
            <a:solidFill>
              <a:schemeClr val="tx1"/>
            </a:solidFill>
            <a:round/>
            <a:headEnd/>
            <a:tailEnd type="triangle" w="med" len="med"/>
          </a:ln>
        </p:spPr>
        <p:txBody>
          <a:bodyPr/>
          <a:lstStyle/>
          <a:p>
            <a:endParaRPr lang="ja-JP" altLang="en-US"/>
          </a:p>
        </p:txBody>
      </p:sp>
      <p:grpSp>
        <p:nvGrpSpPr>
          <p:cNvPr id="7" name="グループ化 202"/>
          <p:cNvGrpSpPr>
            <a:grpSpLocks noChangeAspect="1"/>
          </p:cNvGrpSpPr>
          <p:nvPr/>
        </p:nvGrpSpPr>
        <p:grpSpPr bwMode="auto">
          <a:xfrm>
            <a:off x="4492489" y="3072637"/>
            <a:ext cx="139304" cy="250746"/>
            <a:chOff x="1785918" y="2928934"/>
            <a:chExt cx="214314" cy="385765"/>
          </a:xfrm>
        </p:grpSpPr>
        <p:sp>
          <p:nvSpPr>
            <p:cNvPr id="98" name="二等辺三角形 97"/>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9" name="円/楕円 98"/>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00" name="円/楕円 134"/>
          <p:cNvSpPr>
            <a:spLocks noChangeArrowheads="1"/>
          </p:cNvSpPr>
          <p:nvPr/>
        </p:nvSpPr>
        <p:spPr bwMode="auto">
          <a:xfrm>
            <a:off x="2902647" y="2563574"/>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nvGrpSpPr>
          <p:cNvPr id="8" name="グループ化 202"/>
          <p:cNvGrpSpPr>
            <a:grpSpLocks noChangeAspect="1"/>
          </p:cNvGrpSpPr>
          <p:nvPr/>
        </p:nvGrpSpPr>
        <p:grpSpPr bwMode="auto">
          <a:xfrm>
            <a:off x="4359611" y="3734497"/>
            <a:ext cx="139304" cy="250746"/>
            <a:chOff x="1785918" y="2928934"/>
            <a:chExt cx="214314" cy="385765"/>
          </a:xfrm>
        </p:grpSpPr>
        <p:sp>
          <p:nvSpPr>
            <p:cNvPr id="102" name="二等辺三角形 101"/>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3" name="円/楕円 102"/>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9" name="グループ化 218"/>
          <p:cNvGrpSpPr>
            <a:grpSpLocks/>
          </p:cNvGrpSpPr>
          <p:nvPr/>
        </p:nvGrpSpPr>
        <p:grpSpPr bwMode="auto">
          <a:xfrm>
            <a:off x="5214519" y="2875809"/>
            <a:ext cx="139303" cy="250746"/>
            <a:chOff x="3357554" y="4995817"/>
            <a:chExt cx="214315" cy="385766"/>
          </a:xfrm>
        </p:grpSpPr>
        <p:sp>
          <p:nvSpPr>
            <p:cNvPr id="105" name="二等辺三角形 104"/>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6" name="円/楕円 105"/>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07" name="円/楕円 134"/>
          <p:cNvSpPr>
            <a:spLocks noChangeArrowheads="1"/>
          </p:cNvSpPr>
          <p:nvPr/>
        </p:nvSpPr>
        <p:spPr bwMode="auto">
          <a:xfrm>
            <a:off x="4094327" y="2569129"/>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nvGrpSpPr>
          <p:cNvPr id="10" name="グループ化 218"/>
          <p:cNvGrpSpPr>
            <a:grpSpLocks/>
          </p:cNvGrpSpPr>
          <p:nvPr/>
        </p:nvGrpSpPr>
        <p:grpSpPr bwMode="auto">
          <a:xfrm>
            <a:off x="5677709" y="3471993"/>
            <a:ext cx="139303" cy="250746"/>
            <a:chOff x="3357554" y="4995817"/>
            <a:chExt cx="214315" cy="385766"/>
          </a:xfrm>
        </p:grpSpPr>
        <p:sp>
          <p:nvSpPr>
            <p:cNvPr id="109" name="二等辺三角形 108"/>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0" name="円/楕円 109"/>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1" name="グループ化 218"/>
          <p:cNvGrpSpPr>
            <a:grpSpLocks/>
          </p:cNvGrpSpPr>
          <p:nvPr/>
        </p:nvGrpSpPr>
        <p:grpSpPr bwMode="auto">
          <a:xfrm>
            <a:off x="5173653" y="4133311"/>
            <a:ext cx="139303" cy="250746"/>
            <a:chOff x="3357554" y="4995817"/>
            <a:chExt cx="214315" cy="385766"/>
          </a:xfrm>
        </p:grpSpPr>
        <p:sp>
          <p:nvSpPr>
            <p:cNvPr id="112" name="二等辺三角形 111"/>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3" name="円/楕円 112"/>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2" name="グループ化 208"/>
          <p:cNvGrpSpPr>
            <a:grpSpLocks noChangeAspect="1"/>
          </p:cNvGrpSpPr>
          <p:nvPr/>
        </p:nvGrpSpPr>
        <p:grpSpPr bwMode="auto">
          <a:xfrm>
            <a:off x="3729263" y="2843258"/>
            <a:ext cx="139304" cy="250745"/>
            <a:chOff x="499828" y="4357935"/>
            <a:chExt cx="214338" cy="385710"/>
          </a:xfrm>
        </p:grpSpPr>
        <p:sp>
          <p:nvSpPr>
            <p:cNvPr id="115" name="二等辺三角形 114"/>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6" name="円/楕円 115"/>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3" name="グループ化 208"/>
          <p:cNvGrpSpPr>
            <a:grpSpLocks noChangeAspect="1"/>
          </p:cNvGrpSpPr>
          <p:nvPr/>
        </p:nvGrpSpPr>
        <p:grpSpPr bwMode="auto">
          <a:xfrm>
            <a:off x="3179779" y="3494140"/>
            <a:ext cx="139304" cy="250745"/>
            <a:chOff x="499828" y="4357935"/>
            <a:chExt cx="214338" cy="385710"/>
          </a:xfrm>
        </p:grpSpPr>
        <p:sp>
          <p:nvSpPr>
            <p:cNvPr id="118" name="二等辺三角形 117"/>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9" name="円/楕円 118"/>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20" name="Line 57"/>
          <p:cNvSpPr>
            <a:spLocks noChangeShapeType="1"/>
          </p:cNvSpPr>
          <p:nvPr/>
        </p:nvSpPr>
        <p:spPr bwMode="auto">
          <a:xfrm flipV="1">
            <a:off x="5376681" y="3818176"/>
            <a:ext cx="323887" cy="399688"/>
          </a:xfrm>
          <a:prstGeom prst="line">
            <a:avLst/>
          </a:prstGeom>
          <a:noFill/>
          <a:ln w="25400">
            <a:solidFill>
              <a:schemeClr val="tx1"/>
            </a:solidFill>
            <a:round/>
            <a:headEnd/>
            <a:tailEnd type="triangle" w="med" len="med"/>
          </a:ln>
        </p:spPr>
        <p:txBody>
          <a:bodyPr/>
          <a:lstStyle/>
          <a:p>
            <a:endParaRPr lang="ja-JP" altLang="en-US"/>
          </a:p>
        </p:txBody>
      </p:sp>
      <p:sp>
        <p:nvSpPr>
          <p:cNvPr id="59" name="正方形/長方形 58"/>
          <p:cNvSpPr/>
          <p:nvPr/>
        </p:nvSpPr>
        <p:spPr bwMode="auto">
          <a:xfrm>
            <a:off x="1896533" y="4789201"/>
            <a:ext cx="5503334" cy="707886"/>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rtlCol="0" anchor="ctr" anchorCtr="0" compatLnSpc="1">
            <a:prstTxWarp prst="textNoShape">
              <a:avLst/>
            </a:prstTxWarp>
            <a:spAutoFit/>
          </a:bodyPr>
          <a:lstStyle/>
          <a:p>
            <a:pPr algn="just"/>
            <a:r>
              <a:rPr lang="ja-JP" altLang="en-US" sz="2000" dirty="0" smtClean="0">
                <a:solidFill>
                  <a:schemeClr val="tx1"/>
                </a:solidFill>
                <a:latin typeface="Times New Roman" charset="0"/>
                <a:ea typeface="ＭＳ Ｐゴシック" charset="-128"/>
              </a:rPr>
              <a:t>分散開発によって信頼性の高い</a:t>
            </a:r>
            <a:r>
              <a:rPr lang="en-US" altLang="ja-JP" sz="2000" dirty="0" smtClean="0">
                <a:solidFill>
                  <a:schemeClr val="tx1"/>
                </a:solidFill>
                <a:latin typeface="Times New Roman" charset="0"/>
                <a:ea typeface="ＭＳ Ｐゴシック" charset="-128"/>
              </a:rPr>
              <a:t>OSS</a:t>
            </a:r>
            <a:r>
              <a:rPr lang="ja-JP" altLang="en-US" sz="2000" dirty="0" smtClean="0">
                <a:solidFill>
                  <a:schemeClr val="tx1"/>
                </a:solidFill>
                <a:latin typeface="Times New Roman" charset="0"/>
                <a:ea typeface="ＭＳ Ｐゴシック" charset="-128"/>
              </a:rPr>
              <a:t>を実現可能にしている要因についての分析は行われていない</a:t>
            </a:r>
          </a:p>
        </p:txBody>
      </p:sp>
      <p:sp>
        <p:nvSpPr>
          <p:cNvPr id="73" name="テキスト ボックス 72"/>
          <p:cNvSpPr txBox="1"/>
          <p:nvPr/>
        </p:nvSpPr>
        <p:spPr>
          <a:xfrm>
            <a:off x="6006918" y="2815620"/>
            <a:ext cx="2107332" cy="307777"/>
          </a:xfrm>
          <a:prstGeom prst="rect">
            <a:avLst/>
          </a:prstGeom>
          <a:noFill/>
        </p:spPr>
        <p:txBody>
          <a:bodyPr wrap="square" rtlCol="0">
            <a:spAutoFit/>
          </a:bodyPr>
          <a:lstStyle/>
          <a:p>
            <a:r>
              <a:rPr kumimoji="1" lang="ja-JP" altLang="en-US" sz="1400" dirty="0" smtClean="0"/>
              <a:t>ユーザコミュニティ</a:t>
            </a:r>
            <a:endParaRPr kumimoji="1" lang="ja-JP" altLang="en-US" sz="1400" dirty="0"/>
          </a:p>
        </p:txBody>
      </p:sp>
      <p:sp>
        <p:nvSpPr>
          <p:cNvPr id="74" name="テキスト ボックス 73"/>
          <p:cNvSpPr txBox="1"/>
          <p:nvPr/>
        </p:nvSpPr>
        <p:spPr>
          <a:xfrm>
            <a:off x="1483728" y="2790220"/>
            <a:ext cx="1631399" cy="307777"/>
          </a:xfrm>
          <a:prstGeom prst="rect">
            <a:avLst/>
          </a:prstGeom>
          <a:noFill/>
        </p:spPr>
        <p:txBody>
          <a:bodyPr wrap="square" rtlCol="0">
            <a:spAutoFit/>
          </a:bodyPr>
          <a:lstStyle/>
          <a:p>
            <a:r>
              <a:rPr kumimoji="1" lang="ja-JP" altLang="en-US" sz="1400" dirty="0" smtClean="0"/>
              <a:t>開発者コミュニティ</a:t>
            </a:r>
            <a:endParaRPr kumimoji="1" lang="ja-JP" altLang="en-US" sz="1400" dirty="0"/>
          </a:p>
        </p:txBody>
      </p:sp>
      <p:sp>
        <p:nvSpPr>
          <p:cNvPr id="93" name="円/楕円 92"/>
          <p:cNvSpPr/>
          <p:nvPr/>
        </p:nvSpPr>
        <p:spPr bwMode="auto">
          <a:xfrm>
            <a:off x="4328960" y="2976208"/>
            <a:ext cx="445625" cy="448315"/>
          </a:xfrm>
          <a:prstGeom prst="ellipse">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97" name="円/楕円 96"/>
          <p:cNvSpPr/>
          <p:nvPr/>
        </p:nvSpPr>
        <p:spPr bwMode="auto">
          <a:xfrm>
            <a:off x="4207948" y="3648021"/>
            <a:ext cx="445625" cy="448315"/>
          </a:xfrm>
          <a:prstGeom prst="ellipse">
            <a:avLst/>
          </a:prstGeom>
          <a:noFill/>
          <a:ln w="2540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wipe(up)">
                                      <p:cBhvr>
                                        <p:cTn id="7" dur="500"/>
                                        <p:tgtEl>
                                          <p:spTgt spid="9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7"/>
                                        </p:tgtEl>
                                        <p:attrNameLst>
                                          <p:attrName>style.visibility</p:attrName>
                                        </p:attrNameLst>
                                      </p:cBhvr>
                                      <p:to>
                                        <p:strVal val="visible"/>
                                      </p:to>
                                    </p:set>
                                    <p:animEffect transition="in" filter="wipe(up)">
                                      <p:cBhvr>
                                        <p:cTn id="10" dur="500"/>
                                        <p:tgtEl>
                                          <p:spTgt spid="97"/>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59"/>
                                        </p:tgtEl>
                                        <p:attrNameLst>
                                          <p:attrName>style.visibility</p:attrName>
                                        </p:attrNameLst>
                                      </p:cBhvr>
                                      <p:to>
                                        <p:strVal val="visible"/>
                                      </p:to>
                                    </p:set>
                                    <p:animEffect transition="in" filter="blinds(horizontal)">
                                      <p:cBhvr>
                                        <p:cTn id="1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93" grpId="0" animBg="1"/>
      <p:bldP spid="9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バグ報告者との協調作業</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信頼性の高い</a:t>
            </a:r>
            <a:r>
              <a:rPr lang="en-US" altLang="ja-JP" dirty="0" smtClean="0"/>
              <a:t>OSS</a:t>
            </a:r>
            <a:r>
              <a:rPr lang="ja-JP" altLang="en-US" dirty="0" smtClean="0"/>
              <a:t>を実現するためには，発見したバグを開発者に報告する</a:t>
            </a:r>
            <a:r>
              <a:rPr lang="ja-JP" altLang="en-US" dirty="0" smtClean="0">
                <a:solidFill>
                  <a:srgbClr val="FF0000"/>
                </a:solidFill>
              </a:rPr>
              <a:t>バグ報告者</a:t>
            </a:r>
            <a:r>
              <a:rPr lang="ja-JP" altLang="en-US" dirty="0" smtClean="0"/>
              <a:t>が重要な役割を担っている</a:t>
            </a:r>
            <a:endParaRPr lang="en-US" altLang="ja-JP" dirty="0" smtClean="0"/>
          </a:p>
          <a:p>
            <a:r>
              <a:rPr lang="ja-JP" altLang="en-US" dirty="0" smtClean="0"/>
              <a:t>信頼性の高い</a:t>
            </a:r>
            <a:r>
              <a:rPr lang="en-US" altLang="ja-JP" dirty="0" smtClean="0"/>
              <a:t>OSS</a:t>
            </a:r>
            <a:r>
              <a:rPr lang="ja-JP" altLang="en-US" dirty="0" smtClean="0"/>
              <a:t>を分析するには開発者とユーザに限らず，</a:t>
            </a:r>
            <a:r>
              <a:rPr lang="ja-JP" altLang="en-US" dirty="0" smtClean="0">
                <a:solidFill>
                  <a:srgbClr val="FF0000"/>
                </a:solidFill>
              </a:rPr>
              <a:t>バグ報告者も含めた協調作業</a:t>
            </a:r>
            <a:r>
              <a:rPr lang="ja-JP" altLang="en-US" dirty="0" smtClean="0"/>
              <a:t>の分析を行う必要がある</a:t>
            </a:r>
            <a:endParaRPr lang="en-US" altLang="ja-JP" dirty="0" smtClean="0"/>
          </a:p>
          <a:p>
            <a:pPr lvl="1"/>
            <a:endParaRPr lang="en-US" altLang="ja-JP" dirty="0" smtClean="0"/>
          </a:p>
          <a:p>
            <a:pPr lvl="1"/>
            <a:endParaRPr kumimoji="1" lang="en-US" altLang="ja-JP" dirty="0" smtClean="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5</a:t>
            </a:fld>
            <a:endParaRPr lang="en-US" altLang="ja-JP"/>
          </a:p>
        </p:txBody>
      </p:sp>
      <p:grpSp>
        <p:nvGrpSpPr>
          <p:cNvPr id="23" name="グループ化 92"/>
          <p:cNvGrpSpPr>
            <a:grpSpLocks noChangeAspect="1"/>
          </p:cNvGrpSpPr>
          <p:nvPr/>
        </p:nvGrpSpPr>
        <p:grpSpPr>
          <a:xfrm>
            <a:off x="2183846" y="5154651"/>
            <a:ext cx="1152235" cy="1171189"/>
            <a:chOff x="1709283" y="4059396"/>
            <a:chExt cx="2074862" cy="2108994"/>
          </a:xfrm>
        </p:grpSpPr>
        <p:sp>
          <p:nvSpPr>
            <p:cNvPr id="8" name="パイ 7"/>
            <p:cNvSpPr/>
            <p:nvPr/>
          </p:nvSpPr>
          <p:spPr bwMode="auto">
            <a:xfrm>
              <a:off x="1715262" y="4059422"/>
              <a:ext cx="2068052" cy="2056448"/>
            </a:xfrm>
            <a:prstGeom prst="pie">
              <a:avLst>
                <a:gd name="adj1" fmla="val 3578039"/>
                <a:gd name="adj2" fmla="val 3434930"/>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9" name="月 8"/>
            <p:cNvSpPr/>
            <p:nvPr/>
          </p:nvSpPr>
          <p:spPr bwMode="auto">
            <a:xfrm>
              <a:off x="2634337" y="4625196"/>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0" name="月 9"/>
            <p:cNvSpPr/>
            <p:nvPr/>
          </p:nvSpPr>
          <p:spPr bwMode="auto">
            <a:xfrm rot="21360344">
              <a:off x="2647409" y="4568126"/>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 name="月 10"/>
            <p:cNvSpPr/>
            <p:nvPr/>
          </p:nvSpPr>
          <p:spPr bwMode="auto">
            <a:xfrm rot="20846847">
              <a:off x="2671326" y="4685659"/>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 name="月 11"/>
            <p:cNvSpPr/>
            <p:nvPr/>
          </p:nvSpPr>
          <p:spPr bwMode="auto">
            <a:xfrm rot="19592044">
              <a:off x="2565383" y="5358498"/>
              <a:ext cx="648000" cy="809892"/>
            </a:xfrm>
            <a:prstGeom prst="moon">
              <a:avLst>
                <a:gd name="adj" fmla="val 87500"/>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 name="Line 57"/>
            <p:cNvSpPr>
              <a:spLocks noChangeShapeType="1"/>
            </p:cNvSpPr>
            <p:nvPr/>
          </p:nvSpPr>
          <p:spPr bwMode="auto">
            <a:xfrm flipV="1">
              <a:off x="2125717" y="4510936"/>
              <a:ext cx="371804" cy="456880"/>
            </a:xfrm>
            <a:prstGeom prst="line">
              <a:avLst/>
            </a:prstGeom>
            <a:noFill/>
            <a:ln w="25400">
              <a:solidFill>
                <a:schemeClr val="tx1"/>
              </a:solidFill>
              <a:round/>
              <a:headEnd/>
              <a:tailEnd type="triangle" w="med" len="med"/>
            </a:ln>
          </p:spPr>
          <p:txBody>
            <a:bodyPr/>
            <a:lstStyle/>
            <a:p>
              <a:endParaRPr lang="ja-JP" altLang="en-US"/>
            </a:p>
          </p:txBody>
        </p:sp>
        <p:sp>
          <p:nvSpPr>
            <p:cNvPr id="14" name="Line 59"/>
            <p:cNvSpPr>
              <a:spLocks noChangeShapeType="1"/>
            </p:cNvSpPr>
            <p:nvPr/>
          </p:nvSpPr>
          <p:spPr bwMode="auto">
            <a:xfrm flipH="1">
              <a:off x="3273788" y="4879834"/>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15" name="Line 59"/>
            <p:cNvSpPr>
              <a:spLocks noChangeShapeType="1"/>
            </p:cNvSpPr>
            <p:nvPr/>
          </p:nvSpPr>
          <p:spPr bwMode="auto">
            <a:xfrm flipV="1">
              <a:off x="2606622" y="5391149"/>
              <a:ext cx="483541" cy="18362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16" name="Line 60"/>
            <p:cNvSpPr>
              <a:spLocks noChangeShapeType="1"/>
            </p:cNvSpPr>
            <p:nvPr/>
          </p:nvSpPr>
          <p:spPr bwMode="auto">
            <a:xfrm flipH="1" flipV="1">
              <a:off x="2698062" y="4455523"/>
              <a:ext cx="544833" cy="229379"/>
            </a:xfrm>
            <a:prstGeom prst="line">
              <a:avLst/>
            </a:prstGeom>
            <a:noFill/>
            <a:ln w="25400">
              <a:solidFill>
                <a:schemeClr val="tx1"/>
              </a:solidFill>
              <a:round/>
              <a:headEnd/>
              <a:tailEnd type="triangle" w="med" len="med"/>
            </a:ln>
          </p:spPr>
          <p:txBody>
            <a:bodyPr/>
            <a:lstStyle/>
            <a:p>
              <a:endParaRPr lang="ja-JP" altLang="en-US"/>
            </a:p>
          </p:txBody>
        </p:sp>
        <p:grpSp>
          <p:nvGrpSpPr>
            <p:cNvPr id="36" name="グループ化 208"/>
            <p:cNvGrpSpPr>
              <a:grpSpLocks noChangeAspect="1"/>
            </p:cNvGrpSpPr>
            <p:nvPr/>
          </p:nvGrpSpPr>
          <p:grpSpPr bwMode="auto">
            <a:xfrm>
              <a:off x="2358218" y="5496190"/>
              <a:ext cx="139304" cy="250745"/>
              <a:chOff x="499828" y="4357935"/>
              <a:chExt cx="214338" cy="385710"/>
            </a:xfrm>
          </p:grpSpPr>
          <p:sp>
            <p:nvSpPr>
              <p:cNvPr id="34" name="二等辺三角形 33"/>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5" name="円/楕円 34"/>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8" name="Line 56"/>
            <p:cNvSpPr>
              <a:spLocks noChangeShapeType="1"/>
            </p:cNvSpPr>
            <p:nvPr/>
          </p:nvSpPr>
          <p:spPr bwMode="auto">
            <a:xfrm flipV="1">
              <a:off x="2243916" y="4784914"/>
              <a:ext cx="976120" cy="310059"/>
            </a:xfrm>
            <a:prstGeom prst="line">
              <a:avLst/>
            </a:prstGeom>
            <a:noFill/>
            <a:ln w="25400">
              <a:solidFill>
                <a:schemeClr val="tx1"/>
              </a:solidFill>
              <a:round/>
              <a:headEnd/>
              <a:tailEnd type="triangle" w="med" len="med"/>
            </a:ln>
          </p:spPr>
          <p:txBody>
            <a:bodyPr/>
            <a:lstStyle/>
            <a:p>
              <a:endParaRPr lang="ja-JP" altLang="en-US"/>
            </a:p>
          </p:txBody>
        </p:sp>
        <p:grpSp>
          <p:nvGrpSpPr>
            <p:cNvPr id="38" name="グループ化 202"/>
            <p:cNvGrpSpPr>
              <a:grpSpLocks noChangeAspect="1"/>
            </p:cNvGrpSpPr>
            <p:nvPr/>
          </p:nvGrpSpPr>
          <p:grpSpPr bwMode="auto">
            <a:xfrm>
              <a:off x="3166247" y="5230319"/>
              <a:ext cx="139304" cy="250746"/>
              <a:chOff x="1785918" y="2928934"/>
              <a:chExt cx="214314" cy="385765"/>
            </a:xfrm>
          </p:grpSpPr>
          <p:sp>
            <p:nvSpPr>
              <p:cNvPr id="32" name="二等辺三角形 31"/>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3" name="円/楕円 32"/>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0" name="グループ化 208"/>
            <p:cNvGrpSpPr>
              <a:grpSpLocks noChangeAspect="1"/>
            </p:cNvGrpSpPr>
            <p:nvPr/>
          </p:nvGrpSpPr>
          <p:grpSpPr bwMode="auto">
            <a:xfrm>
              <a:off x="2535899" y="4339080"/>
              <a:ext cx="139304" cy="250745"/>
              <a:chOff x="499828" y="4357935"/>
              <a:chExt cx="214338" cy="385710"/>
            </a:xfrm>
          </p:grpSpPr>
          <p:sp>
            <p:nvSpPr>
              <p:cNvPr id="30" name="二等辺三角形 29"/>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1" name="円/楕円 30"/>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1" name="グループ化 208"/>
            <p:cNvGrpSpPr>
              <a:grpSpLocks noChangeAspect="1"/>
            </p:cNvGrpSpPr>
            <p:nvPr/>
          </p:nvGrpSpPr>
          <p:grpSpPr bwMode="auto">
            <a:xfrm>
              <a:off x="1986415" y="4989962"/>
              <a:ext cx="139304" cy="250745"/>
              <a:chOff x="499828" y="4357935"/>
              <a:chExt cx="214338" cy="385710"/>
            </a:xfrm>
          </p:grpSpPr>
          <p:sp>
            <p:nvSpPr>
              <p:cNvPr id="28" name="二等辺三角形 27"/>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9" name="円/楕円 28"/>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2" name="円/楕円 134"/>
            <p:cNvSpPr>
              <a:spLocks noChangeArrowheads="1"/>
            </p:cNvSpPr>
            <p:nvPr/>
          </p:nvSpPr>
          <p:spPr bwMode="auto">
            <a:xfrm>
              <a:off x="1709283" y="4059396"/>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nvGrpSpPr>
            <p:cNvPr id="52" name="グループ化 208"/>
            <p:cNvGrpSpPr>
              <a:grpSpLocks noChangeAspect="1"/>
            </p:cNvGrpSpPr>
            <p:nvPr/>
          </p:nvGrpSpPr>
          <p:grpSpPr bwMode="auto">
            <a:xfrm>
              <a:off x="3170938" y="5232413"/>
              <a:ext cx="139304" cy="250745"/>
              <a:chOff x="499828" y="4357935"/>
              <a:chExt cx="214338" cy="385710"/>
            </a:xfrm>
          </p:grpSpPr>
          <p:sp>
            <p:nvSpPr>
              <p:cNvPr id="26" name="二等辺三角形 25"/>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7" name="円/楕円 26"/>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4" name="二等辺三角形 23"/>
            <p:cNvSpPr/>
            <p:nvPr/>
          </p:nvSpPr>
          <p:spPr bwMode="auto">
            <a:xfrm>
              <a:off x="3302551" y="4623152"/>
              <a:ext cx="139304" cy="195025"/>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 name="円/楕円 24"/>
            <p:cNvSpPr/>
            <p:nvPr/>
          </p:nvSpPr>
          <p:spPr bwMode="auto">
            <a:xfrm>
              <a:off x="3302551" y="4567421"/>
              <a:ext cx="139304" cy="13930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86" name="左右矢印 85"/>
          <p:cNvSpPr/>
          <p:nvPr/>
        </p:nvSpPr>
        <p:spPr bwMode="auto">
          <a:xfrm>
            <a:off x="3556002" y="5497537"/>
            <a:ext cx="2027111" cy="526019"/>
          </a:xfrm>
          <a:prstGeom prst="leftRightArrow">
            <a:avLst/>
          </a:prstGeom>
          <a:solidFill>
            <a:srgbClr val="9999FF"/>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7" name="テキスト ボックス 86"/>
          <p:cNvSpPr txBox="1"/>
          <p:nvPr/>
        </p:nvSpPr>
        <p:spPr>
          <a:xfrm>
            <a:off x="1964259" y="6251885"/>
            <a:ext cx="1631399" cy="307777"/>
          </a:xfrm>
          <a:prstGeom prst="rect">
            <a:avLst/>
          </a:prstGeom>
          <a:noFill/>
        </p:spPr>
        <p:txBody>
          <a:bodyPr wrap="square" rtlCol="0">
            <a:spAutoFit/>
          </a:bodyPr>
          <a:lstStyle/>
          <a:p>
            <a:r>
              <a:rPr kumimoji="1" lang="ja-JP" altLang="en-US" sz="1400" dirty="0" smtClean="0"/>
              <a:t>開発者コミュニティ</a:t>
            </a:r>
            <a:endParaRPr kumimoji="1" lang="ja-JP" altLang="en-US" sz="1400" dirty="0"/>
          </a:p>
        </p:txBody>
      </p:sp>
      <p:sp>
        <p:nvSpPr>
          <p:cNvPr id="88" name="テキスト ボックス 87"/>
          <p:cNvSpPr txBox="1"/>
          <p:nvPr/>
        </p:nvSpPr>
        <p:spPr>
          <a:xfrm>
            <a:off x="5599350" y="6219025"/>
            <a:ext cx="2107332" cy="307777"/>
          </a:xfrm>
          <a:prstGeom prst="rect">
            <a:avLst/>
          </a:prstGeom>
          <a:noFill/>
        </p:spPr>
        <p:txBody>
          <a:bodyPr wrap="square" rtlCol="0">
            <a:spAutoFit/>
          </a:bodyPr>
          <a:lstStyle/>
          <a:p>
            <a:r>
              <a:rPr kumimoji="1" lang="ja-JP" altLang="en-US" sz="1400" dirty="0" smtClean="0"/>
              <a:t>ユーザコミュニティ</a:t>
            </a:r>
            <a:endParaRPr kumimoji="1" lang="ja-JP" altLang="en-US" sz="1400" dirty="0"/>
          </a:p>
        </p:txBody>
      </p:sp>
      <p:sp>
        <p:nvSpPr>
          <p:cNvPr id="85" name="左右矢印 84"/>
          <p:cNvSpPr/>
          <p:nvPr/>
        </p:nvSpPr>
        <p:spPr bwMode="auto">
          <a:xfrm rot="18391238">
            <a:off x="2827900" y="4295046"/>
            <a:ext cx="1453260" cy="526019"/>
          </a:xfrm>
          <a:prstGeom prst="leftRightArrow">
            <a:avLst/>
          </a:prstGeom>
          <a:solidFill>
            <a:srgbClr val="FFABAB"/>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9" name="テキスト ボックス 88"/>
          <p:cNvSpPr txBox="1"/>
          <p:nvPr/>
        </p:nvSpPr>
        <p:spPr>
          <a:xfrm>
            <a:off x="3524664" y="2590241"/>
            <a:ext cx="2107332" cy="307777"/>
          </a:xfrm>
          <a:prstGeom prst="rect">
            <a:avLst/>
          </a:prstGeom>
          <a:noFill/>
        </p:spPr>
        <p:txBody>
          <a:bodyPr wrap="square" rtlCol="0">
            <a:spAutoFit/>
          </a:bodyPr>
          <a:lstStyle/>
          <a:p>
            <a:r>
              <a:rPr lang="ja-JP" altLang="en-US" sz="1400" dirty="0" smtClean="0"/>
              <a:t>バグ報告者</a:t>
            </a:r>
            <a:r>
              <a:rPr kumimoji="1" lang="ja-JP" altLang="en-US" sz="1400" dirty="0" smtClean="0"/>
              <a:t>コミュニティ</a:t>
            </a:r>
            <a:endParaRPr kumimoji="1" lang="ja-JP" altLang="en-US" sz="1400" dirty="0"/>
          </a:p>
        </p:txBody>
      </p:sp>
      <p:grpSp>
        <p:nvGrpSpPr>
          <p:cNvPr id="55" name="グループ化 96"/>
          <p:cNvGrpSpPr/>
          <p:nvPr/>
        </p:nvGrpSpPr>
        <p:grpSpPr>
          <a:xfrm>
            <a:off x="3945460" y="2874937"/>
            <a:ext cx="1134621" cy="1134621"/>
            <a:chOff x="5410683" y="3101573"/>
            <a:chExt cx="1440000" cy="1440000"/>
          </a:xfrm>
        </p:grpSpPr>
        <p:grpSp>
          <p:nvGrpSpPr>
            <p:cNvPr id="56" name="グループ化 69"/>
            <p:cNvGrpSpPr/>
            <p:nvPr/>
          </p:nvGrpSpPr>
          <p:grpSpPr>
            <a:xfrm>
              <a:off x="5410683" y="3101573"/>
              <a:ext cx="1440000" cy="1440000"/>
              <a:chOff x="6106562" y="1706463"/>
              <a:chExt cx="1680513" cy="1678816"/>
            </a:xfrm>
          </p:grpSpPr>
          <p:sp>
            <p:nvSpPr>
              <p:cNvPr id="83" name="円/楕円 70"/>
              <p:cNvSpPr/>
              <p:nvPr/>
            </p:nvSpPr>
            <p:spPr bwMode="auto">
              <a:xfrm>
                <a:off x="6111650" y="1709855"/>
                <a:ext cx="1675425" cy="1675424"/>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4" name="円/楕円 71"/>
              <p:cNvSpPr/>
              <p:nvPr/>
            </p:nvSpPr>
            <p:spPr bwMode="auto">
              <a:xfrm>
                <a:off x="6106562" y="1706463"/>
                <a:ext cx="1677121" cy="1675424"/>
              </a:xfrm>
              <a:prstGeom prst="ellipse">
                <a:avLst/>
              </a:prstGeom>
              <a:noFill/>
              <a:ln w="9525">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59" name="グループ化 72"/>
            <p:cNvGrpSpPr/>
            <p:nvPr/>
          </p:nvGrpSpPr>
          <p:grpSpPr>
            <a:xfrm>
              <a:off x="6370587" y="3320770"/>
              <a:ext cx="93600" cy="169200"/>
              <a:chOff x="3526584" y="4293246"/>
              <a:chExt cx="131564" cy="236814"/>
            </a:xfrm>
          </p:grpSpPr>
          <p:sp>
            <p:nvSpPr>
              <p:cNvPr id="81" name="二等辺三角形 80"/>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2" name="円/楕円 81"/>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60" name="グループ化 75"/>
            <p:cNvGrpSpPr/>
            <p:nvPr/>
          </p:nvGrpSpPr>
          <p:grpSpPr>
            <a:xfrm>
              <a:off x="5661024" y="3534130"/>
              <a:ext cx="93600" cy="169200"/>
              <a:chOff x="3526584" y="4293246"/>
              <a:chExt cx="131564" cy="236814"/>
            </a:xfrm>
          </p:grpSpPr>
          <p:sp>
            <p:nvSpPr>
              <p:cNvPr id="79" name="二等辺三角形 78"/>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0" name="円/楕円 79"/>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67" name="グループ化 78"/>
            <p:cNvGrpSpPr/>
            <p:nvPr/>
          </p:nvGrpSpPr>
          <p:grpSpPr>
            <a:xfrm>
              <a:off x="5854205" y="4133660"/>
              <a:ext cx="93600" cy="169200"/>
              <a:chOff x="3526584" y="4293246"/>
              <a:chExt cx="131564" cy="236814"/>
            </a:xfrm>
          </p:grpSpPr>
          <p:sp>
            <p:nvSpPr>
              <p:cNvPr id="77" name="二等辺三角形 76"/>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8" name="円/楕円 77"/>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74" name="Line 56"/>
            <p:cNvSpPr>
              <a:spLocks noChangeShapeType="1"/>
            </p:cNvSpPr>
            <p:nvPr/>
          </p:nvSpPr>
          <p:spPr bwMode="auto">
            <a:xfrm flipH="1">
              <a:off x="5827774" y="3477778"/>
              <a:ext cx="475760" cy="130315"/>
            </a:xfrm>
            <a:prstGeom prst="line">
              <a:avLst/>
            </a:prstGeom>
            <a:noFill/>
            <a:ln w="28575">
              <a:solidFill>
                <a:schemeClr val="tx1"/>
              </a:solidFill>
              <a:round/>
              <a:headEnd/>
              <a:tailEnd type="triangle" w="med" len="med"/>
            </a:ln>
          </p:spPr>
          <p:txBody>
            <a:bodyPr/>
            <a:lstStyle/>
            <a:p>
              <a:endParaRPr lang="ja-JP" altLang="en-US"/>
            </a:p>
          </p:txBody>
        </p:sp>
        <p:sp>
          <p:nvSpPr>
            <p:cNvPr id="75" name="Line 56"/>
            <p:cNvSpPr>
              <a:spLocks noChangeShapeType="1"/>
            </p:cNvSpPr>
            <p:nvPr/>
          </p:nvSpPr>
          <p:spPr bwMode="auto">
            <a:xfrm rot="-360000" flipH="1" flipV="1">
              <a:off x="5827772" y="3639548"/>
              <a:ext cx="482565" cy="466888"/>
            </a:xfrm>
            <a:prstGeom prst="line">
              <a:avLst/>
            </a:prstGeom>
            <a:noFill/>
            <a:ln w="28575">
              <a:solidFill>
                <a:schemeClr val="tx1"/>
              </a:solidFill>
              <a:round/>
              <a:headEnd type="triangle"/>
              <a:tailEnd type="triangle" w="med" len="med"/>
            </a:ln>
          </p:spPr>
          <p:txBody>
            <a:bodyPr/>
            <a:lstStyle/>
            <a:p>
              <a:endParaRPr lang="ja-JP" altLang="en-US"/>
            </a:p>
          </p:txBody>
        </p:sp>
        <p:sp>
          <p:nvSpPr>
            <p:cNvPr id="76" name="Line 56"/>
            <p:cNvSpPr>
              <a:spLocks noChangeShapeType="1"/>
            </p:cNvSpPr>
            <p:nvPr/>
          </p:nvSpPr>
          <p:spPr bwMode="auto">
            <a:xfrm rot="-480000" flipV="1">
              <a:off x="6416943" y="3547346"/>
              <a:ext cx="45719" cy="483890"/>
            </a:xfrm>
            <a:prstGeom prst="line">
              <a:avLst/>
            </a:prstGeom>
            <a:noFill/>
            <a:ln w="28575">
              <a:solidFill>
                <a:schemeClr val="tx1"/>
              </a:solidFill>
              <a:round/>
              <a:headEnd/>
              <a:tailEnd type="triangle" w="med" len="med"/>
            </a:ln>
          </p:spPr>
          <p:txBody>
            <a:bodyPr/>
            <a:lstStyle/>
            <a:p>
              <a:endParaRPr lang="ja-JP" altLang="en-US"/>
            </a:p>
          </p:txBody>
        </p:sp>
        <p:grpSp>
          <p:nvGrpSpPr>
            <p:cNvPr id="68" name="グループ化 78"/>
            <p:cNvGrpSpPr/>
            <p:nvPr/>
          </p:nvGrpSpPr>
          <p:grpSpPr>
            <a:xfrm>
              <a:off x="6394517" y="4091202"/>
              <a:ext cx="93600" cy="169200"/>
              <a:chOff x="3526584" y="4293246"/>
              <a:chExt cx="131564" cy="236814"/>
            </a:xfrm>
          </p:grpSpPr>
          <p:sp>
            <p:nvSpPr>
              <p:cNvPr id="91" name="二等辺三角形 90"/>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2" name="円/楕円 91"/>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93" name="Line 56"/>
            <p:cNvSpPr>
              <a:spLocks noChangeShapeType="1"/>
            </p:cNvSpPr>
            <p:nvPr/>
          </p:nvSpPr>
          <p:spPr bwMode="auto">
            <a:xfrm rot="360000" flipH="1">
              <a:off x="5957999" y="4169492"/>
              <a:ext cx="405239" cy="97257"/>
            </a:xfrm>
            <a:prstGeom prst="line">
              <a:avLst/>
            </a:prstGeom>
            <a:noFill/>
            <a:ln w="28575">
              <a:solidFill>
                <a:schemeClr val="tx1"/>
              </a:solidFill>
              <a:round/>
              <a:headEnd/>
              <a:tailEnd type="triangle" w="med" len="med"/>
            </a:ln>
          </p:spPr>
          <p:txBody>
            <a:bodyPr/>
            <a:lstStyle/>
            <a:p>
              <a:endParaRPr lang="ja-JP" altLang="en-US"/>
            </a:p>
          </p:txBody>
        </p:sp>
      </p:grpSp>
      <p:sp>
        <p:nvSpPr>
          <p:cNvPr id="94" name="テキスト ボックス 93"/>
          <p:cNvSpPr txBox="1"/>
          <p:nvPr/>
        </p:nvSpPr>
        <p:spPr>
          <a:xfrm>
            <a:off x="3599577" y="4732752"/>
            <a:ext cx="2233540" cy="461665"/>
          </a:xfrm>
          <a:prstGeom prst="rect">
            <a:avLst/>
          </a:prstGeom>
          <a:noFill/>
        </p:spPr>
        <p:txBody>
          <a:bodyPr wrap="square" rtlCol="0">
            <a:spAutoFit/>
          </a:bodyPr>
          <a:lstStyle/>
          <a:p>
            <a:r>
              <a:rPr kumimoji="1" lang="ja-JP" altLang="en-US" dirty="0" smtClean="0">
                <a:solidFill>
                  <a:srgbClr val="FF0000"/>
                </a:solidFill>
              </a:rPr>
              <a:t>協調的な活動</a:t>
            </a:r>
            <a:endParaRPr kumimoji="1" lang="ja-JP" altLang="en-US" dirty="0">
              <a:solidFill>
                <a:srgbClr val="FF0000"/>
              </a:solidFill>
            </a:endParaRPr>
          </a:p>
        </p:txBody>
      </p:sp>
      <p:grpSp>
        <p:nvGrpSpPr>
          <p:cNvPr id="95" name="グループ化 94"/>
          <p:cNvGrpSpPr/>
          <p:nvPr/>
        </p:nvGrpSpPr>
        <p:grpSpPr>
          <a:xfrm>
            <a:off x="5755346" y="5065135"/>
            <a:ext cx="1202850" cy="1202846"/>
            <a:chOff x="5490485" y="4638945"/>
            <a:chExt cx="1440005" cy="1440000"/>
          </a:xfrm>
        </p:grpSpPr>
        <p:grpSp>
          <p:nvGrpSpPr>
            <p:cNvPr id="7" name="グループ化 76"/>
            <p:cNvGrpSpPr/>
            <p:nvPr/>
          </p:nvGrpSpPr>
          <p:grpSpPr>
            <a:xfrm>
              <a:off x="5519758" y="4638945"/>
              <a:ext cx="1410732" cy="1440000"/>
              <a:chOff x="5281418" y="3964218"/>
              <a:chExt cx="2068054" cy="2158886"/>
            </a:xfrm>
          </p:grpSpPr>
          <p:sp>
            <p:nvSpPr>
              <p:cNvPr id="40" name="パイ 39"/>
              <p:cNvSpPr>
                <a:spLocks noChangeAspect="1"/>
              </p:cNvSpPr>
              <p:nvPr/>
            </p:nvSpPr>
            <p:spPr bwMode="auto">
              <a:xfrm rot="10800000">
                <a:off x="5281418" y="4011976"/>
                <a:ext cx="2068054" cy="2056453"/>
              </a:xfrm>
              <a:prstGeom prst="pie">
                <a:avLst>
                  <a:gd name="adj1" fmla="val 18168862"/>
                  <a:gd name="adj2" fmla="val 17954558"/>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1" name="月 40"/>
              <p:cNvSpPr/>
              <p:nvPr/>
            </p:nvSpPr>
            <p:spPr bwMode="auto">
              <a:xfrm rot="12780000">
                <a:off x="5809216" y="5313210"/>
                <a:ext cx="648000" cy="809894"/>
              </a:xfrm>
              <a:prstGeom prst="moon">
                <a:avLst>
                  <a:gd name="adj" fmla="val 87500"/>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2" name="月 41"/>
              <p:cNvSpPr/>
              <p:nvPr/>
            </p:nvSpPr>
            <p:spPr bwMode="auto">
              <a:xfrm rot="10800000">
                <a:off x="6070640" y="4288292"/>
                <a:ext cx="359756" cy="1214361"/>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3" name="月 42"/>
              <p:cNvSpPr/>
              <p:nvPr/>
            </p:nvSpPr>
            <p:spPr bwMode="auto">
              <a:xfrm rot="10560344">
                <a:off x="6057568" y="4345362"/>
                <a:ext cx="359756" cy="1214361"/>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4" name="月 43"/>
              <p:cNvSpPr/>
              <p:nvPr/>
            </p:nvSpPr>
            <p:spPr bwMode="auto">
              <a:xfrm rot="10046847">
                <a:off x="6033650" y="4227828"/>
                <a:ext cx="359756" cy="1214361"/>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5" name="月 44"/>
              <p:cNvSpPr/>
              <p:nvPr/>
            </p:nvSpPr>
            <p:spPr bwMode="auto">
              <a:xfrm rot="8880000">
                <a:off x="5895511" y="3964218"/>
                <a:ext cx="648000" cy="809894"/>
              </a:xfrm>
              <a:prstGeom prst="moon">
                <a:avLst>
                  <a:gd name="adj" fmla="val 87500"/>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6" name="Line 56"/>
              <p:cNvSpPr>
                <a:spLocks noChangeShapeType="1"/>
              </p:cNvSpPr>
              <p:nvPr/>
            </p:nvSpPr>
            <p:spPr bwMode="auto">
              <a:xfrm flipH="1">
                <a:off x="5905988" y="4517671"/>
                <a:ext cx="415068" cy="139304"/>
              </a:xfrm>
              <a:prstGeom prst="line">
                <a:avLst/>
              </a:prstGeom>
              <a:noFill/>
              <a:ln w="25400">
                <a:solidFill>
                  <a:schemeClr val="tx1"/>
                </a:solidFill>
                <a:round/>
                <a:headEnd/>
                <a:tailEnd type="triangle" w="med" len="med"/>
              </a:ln>
            </p:spPr>
            <p:txBody>
              <a:bodyPr/>
              <a:lstStyle/>
              <a:p>
                <a:endParaRPr lang="ja-JP" altLang="en-US"/>
              </a:p>
            </p:txBody>
          </p:sp>
          <p:sp>
            <p:nvSpPr>
              <p:cNvPr id="47" name="Line 59"/>
              <p:cNvSpPr>
                <a:spLocks noChangeShapeType="1"/>
              </p:cNvSpPr>
              <p:nvPr/>
            </p:nvSpPr>
            <p:spPr bwMode="auto">
              <a:xfrm flipH="1">
                <a:off x="5654243" y="4829047"/>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48" name="Line 60"/>
              <p:cNvSpPr>
                <a:spLocks noChangeShapeType="1"/>
              </p:cNvSpPr>
              <p:nvPr/>
            </p:nvSpPr>
            <p:spPr bwMode="auto">
              <a:xfrm flipH="1">
                <a:off x="5730154" y="5056331"/>
                <a:ext cx="978713" cy="136593"/>
              </a:xfrm>
              <a:prstGeom prst="line">
                <a:avLst/>
              </a:prstGeom>
              <a:noFill/>
              <a:ln w="25400">
                <a:solidFill>
                  <a:schemeClr val="tx1"/>
                </a:solidFill>
                <a:round/>
                <a:headEnd/>
                <a:tailEnd type="triangle" w="med" len="med"/>
              </a:ln>
            </p:spPr>
            <p:txBody>
              <a:bodyPr/>
              <a:lstStyle/>
              <a:p>
                <a:endParaRPr lang="ja-JP" altLang="en-US"/>
              </a:p>
            </p:txBody>
          </p:sp>
          <p:sp>
            <p:nvSpPr>
              <p:cNvPr id="49" name="Line 58"/>
              <p:cNvSpPr>
                <a:spLocks noChangeShapeType="1"/>
              </p:cNvSpPr>
              <p:nvPr/>
            </p:nvSpPr>
            <p:spPr bwMode="auto">
              <a:xfrm>
                <a:off x="5730154" y="5294438"/>
                <a:ext cx="590900" cy="401710"/>
              </a:xfrm>
              <a:prstGeom prst="line">
                <a:avLst/>
              </a:prstGeom>
              <a:noFill/>
              <a:ln w="25400">
                <a:solidFill>
                  <a:schemeClr val="tx1"/>
                </a:solidFill>
                <a:round/>
                <a:headEnd/>
                <a:tailEnd type="triangle" w="med" len="med"/>
              </a:ln>
            </p:spPr>
            <p:txBody>
              <a:bodyPr/>
              <a:lstStyle/>
              <a:p>
                <a:endParaRPr lang="ja-JP" altLang="en-US"/>
              </a:p>
            </p:txBody>
          </p:sp>
          <p:grpSp>
            <p:nvGrpSpPr>
              <p:cNvPr id="17" name="グループ化 218"/>
              <p:cNvGrpSpPr>
                <a:grpSpLocks/>
              </p:cNvGrpSpPr>
              <p:nvPr/>
            </p:nvGrpSpPr>
            <p:grpSpPr bwMode="auto">
              <a:xfrm>
                <a:off x="6401609" y="4320857"/>
                <a:ext cx="139303" cy="250747"/>
                <a:chOff x="3357554" y="4995817"/>
                <a:chExt cx="214315" cy="385766"/>
              </a:xfrm>
            </p:grpSpPr>
            <p:sp>
              <p:nvSpPr>
                <p:cNvPr id="65" name="二等辺三角形 64"/>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6" name="円/楕円 65"/>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9" name="グループ化 218"/>
              <p:cNvGrpSpPr>
                <a:grpSpLocks/>
              </p:cNvGrpSpPr>
              <p:nvPr/>
            </p:nvGrpSpPr>
            <p:grpSpPr bwMode="auto">
              <a:xfrm>
                <a:off x="6864799" y="4917042"/>
                <a:ext cx="139303" cy="250747"/>
                <a:chOff x="3357554" y="4995817"/>
                <a:chExt cx="214315" cy="385766"/>
              </a:xfrm>
            </p:grpSpPr>
            <p:sp>
              <p:nvSpPr>
                <p:cNvPr id="63" name="二等辺三角形 62"/>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4" name="円/楕円 63"/>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0" name="グループ化 218"/>
              <p:cNvGrpSpPr>
                <a:grpSpLocks/>
              </p:cNvGrpSpPr>
              <p:nvPr/>
            </p:nvGrpSpPr>
            <p:grpSpPr bwMode="auto">
              <a:xfrm>
                <a:off x="6360743" y="5578360"/>
                <a:ext cx="139303" cy="250747"/>
                <a:chOff x="3357554" y="4995817"/>
                <a:chExt cx="214315" cy="385766"/>
              </a:xfrm>
            </p:grpSpPr>
            <p:sp>
              <p:nvSpPr>
                <p:cNvPr id="61" name="二等辺三角形 60"/>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2" name="円/楕円 61"/>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54" name="Line 57"/>
              <p:cNvSpPr>
                <a:spLocks noChangeShapeType="1"/>
              </p:cNvSpPr>
              <p:nvPr/>
            </p:nvSpPr>
            <p:spPr bwMode="auto">
              <a:xfrm flipV="1">
                <a:off x="6563772" y="5263212"/>
                <a:ext cx="323887" cy="399689"/>
              </a:xfrm>
              <a:prstGeom prst="line">
                <a:avLst/>
              </a:prstGeom>
              <a:noFill/>
              <a:ln w="25400">
                <a:solidFill>
                  <a:schemeClr val="tx1"/>
                </a:solidFill>
                <a:round/>
                <a:headEnd/>
                <a:tailEnd type="triangle" w="med" len="med"/>
              </a:ln>
            </p:spPr>
            <p:txBody>
              <a:bodyPr/>
              <a:lstStyle/>
              <a:p>
                <a:endParaRPr lang="ja-JP" altLang="en-US"/>
              </a:p>
            </p:txBody>
          </p:sp>
          <p:grpSp>
            <p:nvGrpSpPr>
              <p:cNvPr id="21" name="グループ化 218"/>
              <p:cNvGrpSpPr>
                <a:grpSpLocks/>
              </p:cNvGrpSpPr>
              <p:nvPr/>
            </p:nvGrpSpPr>
            <p:grpSpPr bwMode="auto">
              <a:xfrm>
                <a:off x="5679074" y="4517672"/>
                <a:ext cx="139303" cy="250747"/>
                <a:chOff x="3357554" y="4995817"/>
                <a:chExt cx="214315" cy="385766"/>
              </a:xfrm>
            </p:grpSpPr>
            <p:sp>
              <p:nvSpPr>
                <p:cNvPr id="57" name="二等辺三角形 56"/>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8" name="円/楕円 57"/>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sp>
          <p:nvSpPr>
            <p:cNvPr id="39" name="円/楕円 134"/>
            <p:cNvSpPr>
              <a:spLocks noChangeArrowheads="1"/>
            </p:cNvSpPr>
            <p:nvPr/>
          </p:nvSpPr>
          <p:spPr bwMode="auto">
            <a:xfrm>
              <a:off x="5490485" y="4693182"/>
              <a:ext cx="1415377" cy="1373370"/>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sp>
          <p:nvSpPr>
            <p:cNvPr id="99" name="二等辺三角形 98"/>
            <p:cNvSpPr/>
            <p:nvPr/>
          </p:nvSpPr>
          <p:spPr bwMode="auto">
            <a:xfrm>
              <a:off x="5694018" y="5484385"/>
              <a:ext cx="95026" cy="130084"/>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0" name="円/楕円 99"/>
            <p:cNvSpPr/>
            <p:nvPr/>
          </p:nvSpPr>
          <p:spPr bwMode="auto">
            <a:xfrm>
              <a:off x="5694018" y="5447214"/>
              <a:ext cx="95026" cy="92917"/>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96" name="左右矢印 95"/>
          <p:cNvSpPr/>
          <p:nvPr/>
        </p:nvSpPr>
        <p:spPr bwMode="auto">
          <a:xfrm rot="3045201">
            <a:off x="4816023" y="4227020"/>
            <a:ext cx="1467460" cy="526019"/>
          </a:xfrm>
          <a:prstGeom prst="leftRightArrow">
            <a:avLst/>
          </a:prstGeom>
          <a:solidFill>
            <a:srgbClr val="FFABAB"/>
          </a:solidFill>
          <a:ln w="952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8435" name="タイトル 2"/>
          <p:cNvSpPr>
            <a:spLocks noGrp="1"/>
          </p:cNvSpPr>
          <p:nvPr>
            <p:ph type="title"/>
          </p:nvPr>
        </p:nvSpPr>
        <p:spPr>
          <a:xfrm>
            <a:off x="830263" y="209550"/>
            <a:ext cx="8099425" cy="642938"/>
          </a:xfrm>
        </p:spPr>
        <p:txBody>
          <a:bodyPr/>
          <a:lstStyle/>
          <a:p>
            <a:r>
              <a:rPr lang="ja-JP" altLang="en-US" dirty="0" smtClean="0"/>
              <a:t>目的とアプローチ</a:t>
            </a:r>
          </a:p>
        </p:txBody>
      </p:sp>
      <p:sp>
        <p:nvSpPr>
          <p:cNvPr id="18436" name="コンテンツ プレースホルダ 3"/>
          <p:cNvSpPr>
            <a:spLocks noGrp="1"/>
          </p:cNvSpPr>
          <p:nvPr>
            <p:ph idx="1"/>
          </p:nvPr>
        </p:nvSpPr>
        <p:spPr>
          <a:xfrm>
            <a:off x="214313" y="990600"/>
            <a:ext cx="8715375" cy="5438775"/>
          </a:xfrm>
        </p:spPr>
        <p:txBody>
          <a:bodyPr/>
          <a:lstStyle/>
          <a:p>
            <a:r>
              <a:rPr lang="ja-JP" altLang="en-US" dirty="0" smtClean="0"/>
              <a:t>目的</a:t>
            </a:r>
            <a:endParaRPr lang="en-US" altLang="ja-JP" dirty="0" smtClean="0"/>
          </a:p>
          <a:p>
            <a:pPr lvl="1"/>
            <a:r>
              <a:rPr lang="ja-JP" altLang="en-US" dirty="0" smtClean="0">
                <a:solidFill>
                  <a:srgbClr val="FF0000"/>
                </a:solidFill>
              </a:rPr>
              <a:t>信頼性の高い</a:t>
            </a:r>
            <a:r>
              <a:rPr lang="en-US" altLang="ja-JP" dirty="0" smtClean="0"/>
              <a:t>OSS</a:t>
            </a:r>
            <a:r>
              <a:rPr lang="ja-JP" altLang="en-US" dirty="0" smtClean="0"/>
              <a:t>を開発しているコミュニティの協調作業に関する知見を得る</a:t>
            </a:r>
            <a:endParaRPr lang="en-US" altLang="ja-JP" dirty="0" smtClean="0"/>
          </a:p>
          <a:p>
            <a:pPr lvl="2"/>
            <a:r>
              <a:rPr lang="ja-JP" altLang="en-US" dirty="0" smtClean="0"/>
              <a:t>サブコミュニティ間で情報共有をどのように行うことが信頼性の向上につながるのか</a:t>
            </a:r>
            <a:endParaRPr lang="en-US" altLang="ja-JP" dirty="0" smtClean="0"/>
          </a:p>
          <a:p>
            <a:r>
              <a:rPr lang="ja-JP" altLang="en-US" dirty="0" smtClean="0"/>
              <a:t>アプローチ</a:t>
            </a:r>
            <a:endParaRPr lang="en-US" altLang="ja-JP" dirty="0" smtClean="0"/>
          </a:p>
          <a:p>
            <a:pPr lvl="1"/>
            <a:r>
              <a:rPr lang="en-US" altLang="ja-JP" dirty="0" smtClean="0"/>
              <a:t>OSS</a:t>
            </a:r>
            <a:r>
              <a:rPr lang="ja-JP" altLang="en-US" dirty="0" smtClean="0"/>
              <a:t>におけるサブコミュニティ間の協調作業がどのように行われているかを分析する</a:t>
            </a:r>
            <a:endParaRPr lang="en-US" altLang="ja-JP" dirty="0" smtClean="0"/>
          </a:p>
          <a:p>
            <a:pPr lvl="2"/>
            <a:r>
              <a:rPr lang="ja-JP" altLang="en-US" dirty="0" smtClean="0"/>
              <a:t>分析１：グループ間における情報共有</a:t>
            </a:r>
            <a:endParaRPr lang="en-US" altLang="ja-JP" dirty="0" smtClean="0"/>
          </a:p>
          <a:p>
            <a:pPr lvl="2"/>
            <a:r>
              <a:rPr lang="ja-JP" altLang="en-US" dirty="0" smtClean="0"/>
              <a:t>分析２：情報共有の要となる人物の役割</a:t>
            </a:r>
            <a:endParaRPr lang="en-US" altLang="ja-JP" dirty="0" smtClean="0"/>
          </a:p>
          <a:p>
            <a:pPr lvl="2"/>
            <a:r>
              <a:rPr lang="ja-JP" altLang="en-US" dirty="0" smtClean="0"/>
              <a:t>分析３：重要人物の活動の継続性</a:t>
            </a:r>
          </a:p>
          <a:p>
            <a:pPr lvl="2"/>
            <a:endParaRPr lang="en-US" altLang="ja-JP" dirty="0" smtClean="0"/>
          </a:p>
          <a:p>
            <a:pPr lvl="2"/>
            <a:endParaRPr lang="en-US" altLang="ja-JP" dirty="0" smtClean="0"/>
          </a:p>
          <a:p>
            <a:pPr lvl="1"/>
            <a:endParaRPr lang="ja-JP" altLang="en-US" dirty="0" smtClean="0"/>
          </a:p>
        </p:txBody>
      </p:sp>
      <p:sp>
        <p:nvSpPr>
          <p:cNvPr id="18437"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8438" name="スライド番号プレースホルダ 5"/>
          <p:cNvSpPr>
            <a:spLocks noGrp="1"/>
          </p:cNvSpPr>
          <p:nvPr>
            <p:ph type="sldNum" sz="quarter" idx="12"/>
          </p:nvPr>
        </p:nvSpPr>
        <p:spPr>
          <a:noFill/>
        </p:spPr>
        <p:txBody>
          <a:bodyPr/>
          <a:lstStyle/>
          <a:p>
            <a:fld id="{83290729-53A8-4217-B856-17E198F8BA04}" type="slidenum">
              <a:rPr lang="ja-JP" altLang="en-US" smtClean="0">
                <a:latin typeface="Times New Roman" pitchFamily="18" charset="0"/>
              </a:rPr>
              <a:pPr/>
              <a:t>6</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グループ</a:t>
            </a:r>
            <a:r>
              <a:rPr lang="ja-JP" altLang="en-US" dirty="0" smtClean="0"/>
              <a:t>間のネットワーク</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3</a:t>
            </a:r>
            <a:r>
              <a:rPr lang="ja-JP" altLang="en-US" dirty="0" err="1" smtClean="0"/>
              <a:t>つのサブ</a:t>
            </a:r>
            <a:r>
              <a:rPr lang="ja-JP" altLang="en-US" dirty="0" smtClean="0"/>
              <a:t>コミュニティへの参加方法の違いによって</a:t>
            </a:r>
            <a:r>
              <a:rPr lang="en-US" altLang="ja-JP" dirty="0" smtClean="0">
                <a:solidFill>
                  <a:srgbClr val="FF0000"/>
                </a:solidFill>
              </a:rPr>
              <a:t>7</a:t>
            </a:r>
            <a:r>
              <a:rPr lang="ja-JP" altLang="en-US" dirty="0" smtClean="0">
                <a:solidFill>
                  <a:srgbClr val="FF0000"/>
                </a:solidFill>
              </a:rPr>
              <a:t>種類のグループ</a:t>
            </a:r>
            <a:r>
              <a:rPr lang="ja-JP" altLang="en-US" dirty="0" smtClean="0"/>
              <a:t>を定義することができる</a:t>
            </a:r>
            <a:endParaRPr lang="en-US" altLang="ja-JP" dirty="0" smtClean="0"/>
          </a:p>
          <a:p>
            <a:pPr marL="342900" lvl="1" indent="-342900">
              <a:buClr>
                <a:schemeClr val="accent2"/>
              </a:buClr>
              <a:buFont typeface="Times New Roman" pitchFamily="18" charset="0"/>
              <a:buChar char="ﻪ"/>
            </a:pPr>
            <a:r>
              <a:rPr lang="ja-JP" altLang="en-US" dirty="0" smtClean="0"/>
              <a:t>グループ間で情報共有の行い方の違いを知るためにグループ間のネットワークを作成する</a:t>
            </a:r>
            <a:endParaRPr lang="en-US" altLang="ja-JP" dirty="0" smtClean="0"/>
          </a:p>
          <a:p>
            <a:pPr marL="742950" lvl="2" indent="-342900">
              <a:buClr>
                <a:schemeClr val="accent2"/>
              </a:buClr>
              <a:buFont typeface="Times New Roman" pitchFamily="18" charset="0"/>
              <a:buChar char="ﻪ"/>
            </a:pPr>
            <a:r>
              <a:rPr lang="ja-JP" altLang="en-US" dirty="0" smtClean="0"/>
              <a:t>各グループをノードで表す</a:t>
            </a:r>
            <a:endParaRPr lang="en-US" altLang="ja-JP" dirty="0" smtClean="0"/>
          </a:p>
          <a:p>
            <a:pPr marL="742950" lvl="2" indent="-342900">
              <a:buClr>
                <a:schemeClr val="accent2"/>
              </a:buClr>
              <a:buFont typeface="Times New Roman" pitchFamily="18" charset="0"/>
              <a:buChar char="ﻪ"/>
            </a:pPr>
            <a:r>
              <a:rPr lang="ja-JP" altLang="en-US" dirty="0" smtClean="0"/>
              <a:t>参加者間のメッセージの送受信数をグループ単位でまとめてエッジで表す</a:t>
            </a:r>
            <a:endParaRPr lang="en-US" altLang="ja-JP" dirty="0" smtClean="0"/>
          </a:p>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7</a:t>
            </a:fld>
            <a:endParaRPr lang="en-US" altLang="ja-JP"/>
          </a:p>
        </p:txBody>
      </p:sp>
      <p:sp>
        <p:nvSpPr>
          <p:cNvPr id="7" name="左矢印 6"/>
          <p:cNvSpPr/>
          <p:nvPr/>
        </p:nvSpPr>
        <p:spPr bwMode="auto">
          <a:xfrm rot="10800000">
            <a:off x="4254473" y="4850293"/>
            <a:ext cx="931768" cy="653886"/>
          </a:xfrm>
          <a:prstGeom prst="leftArrow">
            <a:avLst/>
          </a:prstGeom>
          <a:gradFill>
            <a:gsLst>
              <a:gs pos="28000">
                <a:schemeClr val="accent6">
                  <a:lumMod val="40000"/>
                  <a:lumOff val="60000"/>
                </a:schemeClr>
              </a:gs>
              <a:gs pos="100000">
                <a:schemeClr val="accent1">
                  <a:tint val="23500"/>
                  <a:satMod val="160000"/>
                </a:schemeClr>
              </a:gs>
            </a:gsLst>
            <a:lin ang="5400000" scaled="0"/>
          </a:gra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nvGrpSpPr>
          <p:cNvPr id="8" name="グループ化 7"/>
          <p:cNvGrpSpPr/>
          <p:nvPr/>
        </p:nvGrpSpPr>
        <p:grpSpPr>
          <a:xfrm>
            <a:off x="5516191" y="3961821"/>
            <a:ext cx="2561896" cy="1915177"/>
            <a:chOff x="5938231" y="4706423"/>
            <a:chExt cx="2169734" cy="1622011"/>
          </a:xfrm>
        </p:grpSpPr>
        <p:sp>
          <p:nvSpPr>
            <p:cNvPr id="9" name="円/楕円 8"/>
            <p:cNvSpPr/>
            <p:nvPr/>
          </p:nvSpPr>
          <p:spPr bwMode="auto">
            <a:xfrm>
              <a:off x="6816092" y="4706423"/>
              <a:ext cx="288000" cy="288000"/>
            </a:xfrm>
            <a:prstGeom prst="ellipse">
              <a:avLst/>
            </a:prstGeom>
            <a:solidFill>
              <a:srgbClr val="FFFFC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0" name="円/楕円 9"/>
            <p:cNvSpPr/>
            <p:nvPr/>
          </p:nvSpPr>
          <p:spPr bwMode="auto">
            <a:xfrm>
              <a:off x="6846900" y="5390301"/>
              <a:ext cx="288000" cy="288000"/>
            </a:xfrm>
            <a:prstGeom prst="ellipse">
              <a:avLst/>
            </a:prstGeom>
            <a:solidFill>
              <a:srgbClr val="FFEAA7"/>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1" name="曲線コネクタ 10"/>
            <p:cNvCxnSpPr>
              <a:stCxn id="9" idx="1"/>
              <a:endCxn id="9" idx="7"/>
            </p:cNvCxnSpPr>
            <p:nvPr/>
          </p:nvCxnSpPr>
          <p:spPr bwMode="auto">
            <a:xfrm rot="5400000" flipH="1" flipV="1">
              <a:off x="6960092" y="4646777"/>
              <a:ext cx="1588" cy="203646"/>
            </a:xfrm>
            <a:prstGeom prst="curvedConnector3">
              <a:avLst>
                <a:gd name="adj1" fmla="val 9423704"/>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曲線コネクタ 11"/>
            <p:cNvCxnSpPr>
              <a:stCxn id="15" idx="3"/>
              <a:endCxn id="15" idx="5"/>
            </p:cNvCxnSpPr>
            <p:nvPr/>
          </p:nvCxnSpPr>
          <p:spPr bwMode="auto">
            <a:xfrm rot="16200000" flipH="1">
              <a:off x="6082231" y="6184434"/>
              <a:ext cx="1588" cy="203646"/>
            </a:xfrm>
            <a:prstGeom prst="curvedConnector3">
              <a:avLst>
                <a:gd name="adj1" fmla="val 5605040"/>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円/楕円 12"/>
            <p:cNvSpPr/>
            <p:nvPr/>
          </p:nvSpPr>
          <p:spPr bwMode="auto">
            <a:xfrm>
              <a:off x="7819965" y="6026509"/>
              <a:ext cx="288000" cy="288000"/>
            </a:xfrm>
            <a:prstGeom prst="ellipse">
              <a:avLst/>
            </a:prstGeom>
            <a:solidFill>
              <a:srgbClr val="DDFFD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4" name="曲線コネクタ 13"/>
            <p:cNvCxnSpPr>
              <a:stCxn id="13" idx="3"/>
              <a:endCxn id="13" idx="5"/>
            </p:cNvCxnSpPr>
            <p:nvPr/>
          </p:nvCxnSpPr>
          <p:spPr bwMode="auto">
            <a:xfrm rot="16200000" flipH="1">
              <a:off x="7963965" y="6170509"/>
              <a:ext cx="1588" cy="203646"/>
            </a:xfrm>
            <a:prstGeom prst="curvedConnector3">
              <a:avLst>
                <a:gd name="adj1" fmla="val 5305102"/>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円/楕円 14"/>
            <p:cNvSpPr/>
            <p:nvPr/>
          </p:nvSpPr>
          <p:spPr bwMode="auto">
            <a:xfrm>
              <a:off x="5938231" y="6040434"/>
              <a:ext cx="288000" cy="288000"/>
            </a:xfrm>
            <a:prstGeom prst="ellipse">
              <a:avLst/>
            </a:prstGeom>
            <a:solidFill>
              <a:srgbClr val="FFC1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6" name="円/楕円 15"/>
            <p:cNvSpPr/>
            <p:nvPr/>
          </p:nvSpPr>
          <p:spPr bwMode="auto">
            <a:xfrm>
              <a:off x="7686475" y="4959809"/>
              <a:ext cx="288000" cy="288000"/>
            </a:xfrm>
            <a:prstGeom prst="ellipse">
              <a:avLst/>
            </a:prstGeom>
            <a:solidFill>
              <a:srgbClr val="DDF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7" name="円/楕円 16"/>
            <p:cNvSpPr/>
            <p:nvPr/>
          </p:nvSpPr>
          <p:spPr bwMode="auto">
            <a:xfrm>
              <a:off x="6011177" y="4994423"/>
              <a:ext cx="288000" cy="288000"/>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8" name="円/楕円 17"/>
            <p:cNvSpPr/>
            <p:nvPr/>
          </p:nvSpPr>
          <p:spPr bwMode="auto">
            <a:xfrm>
              <a:off x="6848489" y="6026509"/>
              <a:ext cx="288000" cy="288000"/>
            </a:xfrm>
            <a:prstGeom prst="ellipse">
              <a:avLst/>
            </a:prstGeom>
            <a:solidFill>
              <a:srgbClr val="FFE1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9" name="曲線コネクタ 35"/>
            <p:cNvCxnSpPr>
              <a:stCxn id="17" idx="3"/>
              <a:endCxn id="17" idx="2"/>
            </p:cNvCxnSpPr>
            <p:nvPr/>
          </p:nvCxnSpPr>
          <p:spPr bwMode="auto">
            <a:xfrm rot="5400000" flipH="1">
              <a:off x="5981354" y="5168247"/>
              <a:ext cx="101823" cy="42177"/>
            </a:xfrm>
            <a:prstGeom prst="curvedConnector4">
              <a:avLst>
                <a:gd name="adj1" fmla="val -116258"/>
                <a:gd name="adj2" fmla="val 476390"/>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曲線コネクタ 40"/>
            <p:cNvCxnSpPr>
              <a:stCxn id="16" idx="5"/>
              <a:endCxn id="16" idx="6"/>
            </p:cNvCxnSpPr>
            <p:nvPr/>
          </p:nvCxnSpPr>
          <p:spPr bwMode="auto">
            <a:xfrm rot="5400000" flipH="1" flipV="1">
              <a:off x="7902474" y="5133632"/>
              <a:ext cx="101823" cy="42177"/>
            </a:xfrm>
            <a:prstGeom prst="curvedConnector4">
              <a:avLst>
                <a:gd name="adj1" fmla="val -116258"/>
                <a:gd name="adj2" fmla="val 401112"/>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曲線コネクタ 40"/>
            <p:cNvCxnSpPr>
              <a:stCxn id="18" idx="3"/>
              <a:endCxn id="18" idx="5"/>
            </p:cNvCxnSpPr>
            <p:nvPr/>
          </p:nvCxnSpPr>
          <p:spPr bwMode="auto">
            <a:xfrm rot="16200000" flipH="1">
              <a:off x="6992489" y="6170509"/>
              <a:ext cx="1588" cy="203646"/>
            </a:xfrm>
            <a:prstGeom prst="curvedConnector3">
              <a:avLst>
                <a:gd name="adj1" fmla="val 6154914"/>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p:nvPr/>
          </p:nvCxnSpPr>
          <p:spPr bwMode="auto">
            <a:xfrm rot="5400000">
              <a:off x="6893064" y="5211904"/>
              <a:ext cx="252000" cy="0"/>
            </a:xfrm>
            <a:prstGeom prst="straightConnector1">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p:nvPr/>
          </p:nvCxnSpPr>
          <p:spPr bwMode="auto">
            <a:xfrm rot="5400000">
              <a:off x="6798513" y="5202378"/>
              <a:ext cx="252000"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p:nvPr/>
          </p:nvCxnSpPr>
          <p:spPr bwMode="auto">
            <a:xfrm rot="-960000">
              <a:off x="7214791" y="4745967"/>
              <a:ext cx="432000" cy="307750"/>
            </a:xfrm>
            <a:prstGeom prst="straightConnector1">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p:nvPr/>
          </p:nvCxnSpPr>
          <p:spPr bwMode="auto">
            <a:xfrm rot="-960000">
              <a:off x="7169742" y="4792315"/>
              <a:ext cx="432000" cy="309604"/>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bwMode="auto">
            <a:xfrm rot="16200000" flipH="1">
              <a:off x="7537348" y="5601928"/>
              <a:ext cx="648000" cy="72302"/>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bwMode="auto">
            <a:xfrm rot="5400000">
              <a:off x="5744934" y="5639285"/>
              <a:ext cx="648000" cy="72302"/>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p:nvPr/>
          </p:nvCxnSpPr>
          <p:spPr bwMode="auto">
            <a:xfrm rot="420000" flipV="1">
              <a:off x="6341125" y="4779837"/>
              <a:ext cx="396000" cy="309605"/>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bwMode="auto">
            <a:xfrm rot="360000" flipV="1">
              <a:off x="6367077" y="4857056"/>
              <a:ext cx="396000" cy="283649"/>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bwMode="auto">
            <a:xfrm rot="5400000" flipH="1" flipV="1">
              <a:off x="5840411" y="5640212"/>
              <a:ext cx="648000" cy="70449"/>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bwMode="auto">
            <a:xfrm rot="16200000" flipV="1">
              <a:off x="7616470" y="5626027"/>
              <a:ext cx="648000" cy="723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直線矢印コネクタ 31"/>
            <p:cNvCxnSpPr/>
            <p:nvPr/>
          </p:nvCxnSpPr>
          <p:spPr bwMode="auto">
            <a:xfrm rot="5400000" flipH="1" flipV="1">
              <a:off x="6905115" y="5858200"/>
              <a:ext cx="252000" cy="185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bwMode="auto">
            <a:xfrm rot="5400000">
              <a:off x="6809638" y="5835026"/>
              <a:ext cx="252000"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bwMode="auto">
            <a:xfrm rot="10800000" flipV="1">
              <a:off x="7211493" y="5140705"/>
              <a:ext cx="355952" cy="2614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bwMode="auto">
            <a:xfrm rot="10800000">
              <a:off x="7180744" y="6156603"/>
              <a:ext cx="595107"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bwMode="auto">
            <a:xfrm>
              <a:off x="7181573" y="6240325"/>
              <a:ext cx="571006"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bwMode="auto">
            <a:xfrm>
              <a:off x="6293287" y="6240325"/>
              <a:ext cx="522804"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bwMode="auto">
            <a:xfrm rot="10800000">
              <a:off x="6293288" y="6156604"/>
              <a:ext cx="522804"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bwMode="auto">
            <a:xfrm rot="9660000">
              <a:off x="7278249" y="5518076"/>
              <a:ext cx="396000" cy="500557"/>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bwMode="auto">
            <a:xfrm rot="9660000">
              <a:off x="7247108" y="5602596"/>
              <a:ext cx="396000" cy="500557"/>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bwMode="auto">
            <a:xfrm rot="11460000" flipV="1">
              <a:off x="6358849" y="5631143"/>
              <a:ext cx="360000" cy="476457"/>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bwMode="auto">
            <a:xfrm rot="11460000" flipV="1">
              <a:off x="6289295" y="5558552"/>
              <a:ext cx="360000" cy="476457"/>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bwMode="auto">
            <a:xfrm flipV="1">
              <a:off x="7254133" y="5185199"/>
              <a:ext cx="357806" cy="2614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bwMode="auto">
            <a:xfrm rot="10200000">
              <a:off x="6398949" y="5200494"/>
              <a:ext cx="360000" cy="237301"/>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bwMode="auto">
            <a:xfrm rot="-540000">
              <a:off x="6367794" y="5274656"/>
              <a:ext cx="360000" cy="213201"/>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46" name="グループ化 64"/>
          <p:cNvGrpSpPr/>
          <p:nvPr/>
        </p:nvGrpSpPr>
        <p:grpSpPr>
          <a:xfrm>
            <a:off x="160095" y="3817186"/>
            <a:ext cx="4458867" cy="2173416"/>
            <a:chOff x="4362918" y="3628307"/>
            <a:chExt cx="4739942" cy="2310422"/>
          </a:xfrm>
        </p:grpSpPr>
        <p:grpSp>
          <p:nvGrpSpPr>
            <p:cNvPr id="47" name="グループ化 73"/>
            <p:cNvGrpSpPr/>
            <p:nvPr/>
          </p:nvGrpSpPr>
          <p:grpSpPr>
            <a:xfrm>
              <a:off x="5773403" y="3719438"/>
              <a:ext cx="2367351" cy="2219291"/>
              <a:chOff x="4599599" y="2985306"/>
              <a:chExt cx="3619580" cy="3393202"/>
            </a:xfrm>
          </p:grpSpPr>
          <p:sp>
            <p:nvSpPr>
              <p:cNvPr id="51" name="円/楕円 50"/>
              <p:cNvSpPr/>
              <p:nvPr/>
            </p:nvSpPr>
            <p:spPr bwMode="auto">
              <a:xfrm>
                <a:off x="4604468" y="3973570"/>
                <a:ext cx="2407374" cy="2404938"/>
              </a:xfrm>
              <a:prstGeom prst="ellipse">
                <a:avLst/>
              </a:prstGeom>
              <a:solidFill>
                <a:srgbClr val="FFD1D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52" name="円/楕円 51"/>
              <p:cNvSpPr/>
              <p:nvPr/>
            </p:nvSpPr>
            <p:spPr bwMode="auto">
              <a:xfrm>
                <a:off x="5814240" y="3973570"/>
                <a:ext cx="2404939" cy="2404938"/>
              </a:xfrm>
              <a:prstGeom prst="ellipse">
                <a:avLst/>
              </a:prstGeom>
              <a:solidFill>
                <a:srgbClr val="EBFFEB"/>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53" name="円/楕円 52"/>
              <p:cNvSpPr/>
              <p:nvPr/>
            </p:nvSpPr>
            <p:spPr bwMode="auto">
              <a:xfrm>
                <a:off x="5210571" y="2990175"/>
                <a:ext cx="2404939" cy="2404938"/>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54" name="グループ化 175"/>
              <p:cNvGrpSpPr/>
              <p:nvPr/>
            </p:nvGrpSpPr>
            <p:grpSpPr bwMode="auto">
              <a:xfrm>
                <a:off x="5213429" y="3835866"/>
                <a:ext cx="937662" cy="1229662"/>
                <a:chOff x="5483001" y="171617"/>
                <a:chExt cx="1234913" cy="1620000"/>
              </a:xfrm>
              <a:solidFill>
                <a:schemeClr val="bg1"/>
              </a:solidFill>
            </p:grpSpPr>
            <p:sp>
              <p:nvSpPr>
                <p:cNvPr id="79" name="月 78"/>
                <p:cNvSpPr/>
                <p:nvPr/>
              </p:nvSpPr>
              <p:spPr>
                <a:xfrm rot="1740000">
                  <a:off x="5590981" y="171617"/>
                  <a:ext cx="1126933" cy="1620000"/>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80" name="涙形 79"/>
                <p:cNvSpPr>
                  <a:spLocks noChangeAspect="1"/>
                </p:cNvSpPr>
                <p:nvPr/>
              </p:nvSpPr>
              <p:spPr>
                <a:xfrm rot="15360000">
                  <a:off x="5552590" y="370212"/>
                  <a:ext cx="937650" cy="986791"/>
                </a:xfrm>
                <a:prstGeom prst="teardrop">
                  <a:avLst>
                    <a:gd name="adj" fmla="val 8962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81" name="月 80"/>
                <p:cNvSpPr/>
                <p:nvPr/>
              </p:nvSpPr>
              <p:spPr>
                <a:xfrm rot="4980000">
                  <a:off x="5911085" y="-61110"/>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82" name="月 81"/>
                <p:cNvSpPr/>
                <p:nvPr/>
              </p:nvSpPr>
              <p:spPr>
                <a:xfrm rot="20040000">
                  <a:off x="5590758" y="559756"/>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grpSp>
          <p:grpSp>
            <p:nvGrpSpPr>
              <p:cNvPr id="55" name="グループ化 41"/>
              <p:cNvGrpSpPr>
                <a:grpSpLocks/>
              </p:cNvGrpSpPr>
              <p:nvPr/>
            </p:nvGrpSpPr>
            <p:grpSpPr bwMode="auto">
              <a:xfrm>
                <a:off x="6634548" y="3846994"/>
                <a:ext cx="924973" cy="1229245"/>
                <a:chOff x="6053741" y="159874"/>
                <a:chExt cx="1218207" cy="1619451"/>
              </a:xfrm>
              <a:solidFill>
                <a:srgbClr val="D9E8FF"/>
              </a:solidFill>
            </p:grpSpPr>
            <p:sp>
              <p:nvSpPr>
                <p:cNvPr id="75" name="月 74"/>
                <p:cNvSpPr/>
                <p:nvPr/>
              </p:nvSpPr>
              <p:spPr>
                <a:xfrm rot="9060000">
                  <a:off x="6114651" y="159874"/>
                  <a:ext cx="1080358" cy="1619451"/>
                </a:xfrm>
                <a:prstGeom prst="moon">
                  <a:avLst>
                    <a:gd name="adj" fmla="val 8135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76" name="涙形 75"/>
                <p:cNvSpPr>
                  <a:spLocks noChangeAspect="1"/>
                </p:cNvSpPr>
                <p:nvPr/>
              </p:nvSpPr>
              <p:spPr>
                <a:xfrm rot="960000">
                  <a:off x="6332646" y="365112"/>
                  <a:ext cx="939302" cy="987704"/>
                </a:xfrm>
                <a:prstGeom prst="teardrop">
                  <a:avLst>
                    <a:gd name="adj" fmla="val 89628"/>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77" name="月 76"/>
                <p:cNvSpPr/>
                <p:nvPr/>
              </p:nvSpPr>
              <p:spPr>
                <a:xfrm rot="12180000">
                  <a:off x="6906486" y="503006"/>
                  <a:ext cx="333404" cy="118652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78" name="月 77"/>
                <p:cNvSpPr/>
                <p:nvPr/>
              </p:nvSpPr>
              <p:spPr>
                <a:xfrm rot="5640000">
                  <a:off x="6483268" y="-93277"/>
                  <a:ext cx="330303" cy="118935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grpSp>
          <p:grpSp>
            <p:nvGrpSpPr>
              <p:cNvPr id="56" name="グループ化 47"/>
              <p:cNvGrpSpPr>
                <a:grpSpLocks/>
              </p:cNvGrpSpPr>
              <p:nvPr/>
            </p:nvGrpSpPr>
            <p:grpSpPr bwMode="auto">
              <a:xfrm>
                <a:off x="5828845" y="5249074"/>
                <a:ext cx="1146484" cy="990698"/>
                <a:chOff x="7787602" y="4430427"/>
                <a:chExt cx="1509936" cy="1305181"/>
              </a:xfrm>
              <a:solidFill>
                <a:srgbClr val="FFEBFF"/>
              </a:solidFill>
            </p:grpSpPr>
            <p:sp>
              <p:nvSpPr>
                <p:cNvPr id="71" name="月 70"/>
                <p:cNvSpPr/>
                <p:nvPr/>
              </p:nvSpPr>
              <p:spPr>
                <a:xfrm rot="16200000">
                  <a:off x="8039097" y="4178932"/>
                  <a:ext cx="1006945" cy="1509936"/>
                </a:xfrm>
                <a:prstGeom prst="moon">
                  <a:avLst>
                    <a:gd name="adj" fmla="val 8135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72" name="涙形 71"/>
                <p:cNvSpPr>
                  <a:spLocks noChangeAspect="1"/>
                </p:cNvSpPr>
                <p:nvPr/>
              </p:nvSpPr>
              <p:spPr>
                <a:xfrm rot="8250701">
                  <a:off x="8092154" y="4632458"/>
                  <a:ext cx="888011" cy="933187"/>
                </a:xfrm>
                <a:prstGeom prst="teardrop">
                  <a:avLst>
                    <a:gd name="adj" fmla="val 89628"/>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73" name="月 72"/>
                <p:cNvSpPr/>
                <p:nvPr/>
              </p:nvSpPr>
              <p:spPr>
                <a:xfrm rot="19470701">
                  <a:off x="8021626" y="4529840"/>
                  <a:ext cx="330200" cy="1186528"/>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74" name="月 73"/>
                <p:cNvSpPr/>
                <p:nvPr/>
              </p:nvSpPr>
              <p:spPr>
                <a:xfrm rot="12930701">
                  <a:off x="8662788" y="4709422"/>
                  <a:ext cx="333404" cy="1026186"/>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grpSp>
          <p:grpSp>
            <p:nvGrpSpPr>
              <p:cNvPr id="57" name="グループ化 61"/>
              <p:cNvGrpSpPr/>
              <p:nvPr/>
            </p:nvGrpSpPr>
            <p:grpSpPr bwMode="auto">
              <a:xfrm>
                <a:off x="5846238" y="4049712"/>
                <a:ext cx="1128553" cy="1312450"/>
                <a:chOff x="4742422" y="-20445"/>
                <a:chExt cx="1486326" cy="1729068"/>
              </a:xfrm>
              <a:solidFill>
                <a:srgbClr val="FFEEB7"/>
              </a:solidFill>
            </p:grpSpPr>
            <p:sp>
              <p:nvSpPr>
                <p:cNvPr id="61" name="月 60"/>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62" name="月 61"/>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63" name="月 62"/>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64" name="月 63"/>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65" name="月 64"/>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66" name="月 65"/>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67" name="月 66"/>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68" name="月 67"/>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69" name="月 68"/>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sp>
              <p:nvSpPr>
                <p:cNvPr id="70" name="二等辺三角形 69"/>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2800"/>
                </a:p>
              </p:txBody>
            </p:sp>
          </p:grpSp>
          <p:sp>
            <p:nvSpPr>
              <p:cNvPr id="58" name="円/楕円 57"/>
              <p:cNvSpPr/>
              <p:nvPr/>
            </p:nvSpPr>
            <p:spPr bwMode="auto">
              <a:xfrm>
                <a:off x="5809372"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59" name="円/楕円 58"/>
              <p:cNvSpPr/>
              <p:nvPr/>
            </p:nvSpPr>
            <p:spPr bwMode="auto">
              <a:xfrm>
                <a:off x="4599599"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60" name="円/楕円 59"/>
              <p:cNvSpPr/>
              <p:nvPr/>
            </p:nvSpPr>
            <p:spPr bwMode="auto">
              <a:xfrm>
                <a:off x="5203268" y="2985306"/>
                <a:ext cx="2407374"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sp>
          <p:nvSpPr>
            <p:cNvPr id="48" name="テキスト ボックス 47"/>
            <p:cNvSpPr txBox="1"/>
            <p:nvPr/>
          </p:nvSpPr>
          <p:spPr>
            <a:xfrm>
              <a:off x="6047828" y="3628307"/>
              <a:ext cx="2367351" cy="268654"/>
            </a:xfrm>
            <a:prstGeom prst="rect">
              <a:avLst/>
            </a:prstGeom>
            <a:solidFill>
              <a:schemeClr val="bg1">
                <a:alpha val="90000"/>
              </a:schemeClr>
            </a:solidFill>
          </p:spPr>
          <p:txBody>
            <a:bodyPr wrap="square" rtlCol="0">
              <a:spAutoFit/>
            </a:bodyPr>
            <a:lstStyle/>
            <a:p>
              <a:pPr>
                <a:lnSpc>
                  <a:spcPts val="1320"/>
                </a:lnSpc>
              </a:pPr>
              <a:r>
                <a:rPr kumimoji="1" lang="ja-JP" altLang="en-US" sz="1200" b="1" dirty="0" smtClean="0"/>
                <a:t>バグ報告者コミュニティ</a:t>
              </a:r>
              <a:endParaRPr kumimoji="1" lang="ja-JP" altLang="en-US" sz="1200" b="1" dirty="0"/>
            </a:p>
          </p:txBody>
        </p:sp>
        <p:sp>
          <p:nvSpPr>
            <p:cNvPr id="49" name="テキスト ボックス 48"/>
            <p:cNvSpPr txBox="1"/>
            <p:nvPr/>
          </p:nvSpPr>
          <p:spPr>
            <a:xfrm>
              <a:off x="7419314" y="5623091"/>
              <a:ext cx="1683546" cy="268654"/>
            </a:xfrm>
            <a:prstGeom prst="rect">
              <a:avLst/>
            </a:prstGeom>
            <a:solidFill>
              <a:schemeClr val="bg1">
                <a:alpha val="90000"/>
              </a:schemeClr>
            </a:solidFill>
          </p:spPr>
          <p:txBody>
            <a:bodyPr wrap="square" rtlCol="0">
              <a:spAutoFit/>
            </a:bodyPr>
            <a:lstStyle/>
            <a:p>
              <a:pPr>
                <a:lnSpc>
                  <a:spcPts val="1320"/>
                </a:lnSpc>
              </a:pPr>
              <a:r>
                <a:rPr kumimoji="1" lang="ja-JP" altLang="en-US" sz="1200" b="1" dirty="0" smtClean="0"/>
                <a:t>ユーザコミュニティ</a:t>
              </a:r>
              <a:endParaRPr kumimoji="1" lang="ja-JP" altLang="en-US" sz="1200" b="1" dirty="0"/>
            </a:p>
          </p:txBody>
        </p:sp>
        <p:sp>
          <p:nvSpPr>
            <p:cNvPr id="50" name="テキスト ボックス 49"/>
            <p:cNvSpPr txBox="1"/>
            <p:nvPr/>
          </p:nvSpPr>
          <p:spPr>
            <a:xfrm>
              <a:off x="4362918" y="5606976"/>
              <a:ext cx="2046107" cy="268654"/>
            </a:xfrm>
            <a:prstGeom prst="rect">
              <a:avLst/>
            </a:prstGeom>
            <a:solidFill>
              <a:schemeClr val="bg1">
                <a:alpha val="90000"/>
              </a:schemeClr>
            </a:solidFill>
          </p:spPr>
          <p:txBody>
            <a:bodyPr wrap="square" rtlCol="0">
              <a:spAutoFit/>
            </a:bodyPr>
            <a:lstStyle/>
            <a:p>
              <a:pPr algn="r">
                <a:lnSpc>
                  <a:spcPts val="1320"/>
                </a:lnSpc>
              </a:pPr>
              <a:r>
                <a:rPr lang="ja-JP" altLang="en-US" sz="1200" b="1" dirty="0" smtClean="0"/>
                <a:t>開発者</a:t>
              </a:r>
              <a:r>
                <a:rPr kumimoji="1" lang="ja-JP" altLang="en-US" sz="1200" b="1" dirty="0" smtClean="0"/>
                <a:t>コミュニティ</a:t>
              </a:r>
              <a:endParaRPr kumimoji="1" lang="ja-JP" altLang="en-US" sz="1200" b="1" dirty="0"/>
            </a:p>
          </p:txBody>
        </p:sp>
      </p:gr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分析手法</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分析１：グループ間における情報共有</a:t>
            </a:r>
            <a:endParaRPr lang="en-US" altLang="ja-JP" dirty="0" smtClean="0"/>
          </a:p>
          <a:p>
            <a:pPr lvl="1"/>
            <a:r>
              <a:rPr lang="ja-JP" altLang="en-US" dirty="0" smtClean="0"/>
              <a:t>グループ間で行われる送信数と受信数の違いを分析する</a:t>
            </a:r>
            <a:endParaRPr lang="en-US" altLang="ja-JP" dirty="0" smtClean="0"/>
          </a:p>
          <a:p>
            <a:r>
              <a:rPr lang="ja-JP" altLang="en-US" dirty="0" smtClean="0"/>
              <a:t>分析２：情報共有の要となる人物の役割</a:t>
            </a:r>
            <a:endParaRPr lang="en-US" altLang="ja-JP" dirty="0" smtClean="0"/>
          </a:p>
          <a:p>
            <a:pPr lvl="1"/>
            <a:r>
              <a:rPr lang="ja-JP" altLang="en-US" dirty="0" smtClean="0"/>
              <a:t>一時期において，参加者の送受信数を分析する</a:t>
            </a:r>
            <a:endParaRPr lang="en-US" altLang="ja-JP" dirty="0" smtClean="0"/>
          </a:p>
          <a:p>
            <a:r>
              <a:rPr lang="ja-JP" altLang="en-US" dirty="0" smtClean="0"/>
              <a:t>分析３：重要人物の活動の継続性</a:t>
            </a:r>
            <a:endParaRPr lang="en-US" altLang="ja-JP" dirty="0" smtClean="0"/>
          </a:p>
          <a:p>
            <a:pPr lvl="1"/>
            <a:r>
              <a:rPr lang="ja-JP" altLang="en-US" dirty="0" smtClean="0"/>
              <a:t>長期間をいくつかの期間にわけて，各期間で送受信数が上位</a:t>
            </a:r>
            <a:r>
              <a:rPr lang="en-US" altLang="ja-JP" dirty="0" smtClean="0"/>
              <a:t>5</a:t>
            </a:r>
            <a:r>
              <a:rPr lang="ja-JP" altLang="en-US" dirty="0" smtClean="0"/>
              <a:t>名の人物の推移を分析する</a:t>
            </a:r>
            <a:endParaRPr lang="en-US" altLang="ja-JP" dirty="0" smtClean="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8</a:t>
            </a:fld>
            <a:endParaRPr lang="en-US" altLang="ja-JP"/>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角丸四角形 6"/>
          <p:cNvSpPr/>
          <p:nvPr/>
        </p:nvSpPr>
        <p:spPr bwMode="auto">
          <a:xfrm>
            <a:off x="4712870" y="5316251"/>
            <a:ext cx="1502701" cy="471043"/>
          </a:xfrm>
          <a:prstGeom prst="roundRect">
            <a:avLst/>
          </a:prstGeom>
          <a:solidFill>
            <a:srgbClr val="9999FF">
              <a:alpha val="52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 name="タイトル 1"/>
          <p:cNvSpPr>
            <a:spLocks noGrp="1"/>
          </p:cNvSpPr>
          <p:nvPr>
            <p:ph type="title"/>
          </p:nvPr>
        </p:nvSpPr>
        <p:spPr/>
        <p:txBody>
          <a:bodyPr/>
          <a:lstStyle/>
          <a:p>
            <a:r>
              <a:rPr kumimoji="1" lang="ja-JP" altLang="en-US" dirty="0" smtClean="0"/>
              <a:t>分析対象データ</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概要</a:t>
            </a:r>
            <a:endParaRPr kumimoji="1" lang="en-US" altLang="ja-JP" dirty="0" smtClean="0"/>
          </a:p>
          <a:p>
            <a:pPr marL="742950" lvl="2" indent="-342900">
              <a:buClr>
                <a:schemeClr val="accent2"/>
              </a:buClr>
              <a:buFont typeface="Times New Roman" pitchFamily="18" charset="0"/>
              <a:buChar char="ﻪ"/>
            </a:pPr>
            <a:r>
              <a:rPr lang="en-US" altLang="ja-JP" sz="2200" dirty="0" err="1" smtClean="0"/>
              <a:t>PostgreSQL</a:t>
            </a:r>
            <a:r>
              <a:rPr lang="ja-JP" altLang="en-US" sz="2200" dirty="0" smtClean="0"/>
              <a:t>のメーリングリストを対象に３つのサブコミュニティの分析を行った</a:t>
            </a:r>
            <a:endParaRPr lang="en-US" altLang="ja-JP" sz="2200" dirty="0" smtClean="0"/>
          </a:p>
          <a:p>
            <a:r>
              <a:rPr lang="ja-JP" altLang="en-US" dirty="0" smtClean="0"/>
              <a:t>分析期間</a:t>
            </a:r>
            <a:endParaRPr lang="en-US" altLang="ja-JP" dirty="0" smtClean="0"/>
          </a:p>
          <a:p>
            <a:pPr lvl="1"/>
            <a:r>
              <a:rPr lang="ja-JP" altLang="en-US" dirty="0" smtClean="0"/>
              <a:t>信頼性を向上させることが必要と考えられる期間（テスト版</a:t>
            </a:r>
            <a:r>
              <a:rPr lang="en-US" altLang="ja-JP" dirty="0" smtClean="0"/>
              <a:t>8.0β</a:t>
            </a:r>
            <a:r>
              <a:rPr lang="ja-JP" altLang="en-US" dirty="0" smtClean="0"/>
              <a:t>リリースから正式版</a:t>
            </a:r>
            <a:r>
              <a:rPr lang="en-US" altLang="ja-JP" dirty="0" smtClean="0"/>
              <a:t>8.0</a:t>
            </a:r>
            <a:r>
              <a:rPr lang="ja-JP" altLang="en-US" dirty="0" smtClean="0"/>
              <a:t>リリースまで</a:t>
            </a:r>
            <a:r>
              <a:rPr lang="en-US" altLang="ja-JP" dirty="0" smtClean="0"/>
              <a:t> </a:t>
            </a:r>
            <a:r>
              <a:rPr lang="ja-JP" altLang="en-US" dirty="0" smtClean="0"/>
              <a:t>）に着目した</a:t>
            </a:r>
            <a:endParaRPr lang="en-US" altLang="ja-JP" dirty="0" smtClean="0"/>
          </a:p>
          <a:p>
            <a:pPr lvl="2"/>
            <a:r>
              <a:rPr lang="ja-JP" altLang="en-US" dirty="0" smtClean="0">
                <a:solidFill>
                  <a:srgbClr val="FF0000"/>
                </a:solidFill>
              </a:rPr>
              <a:t>分析１：グループ間における情報共有（</a:t>
            </a:r>
            <a:r>
              <a:rPr lang="en-US" altLang="ja-JP" dirty="0" smtClean="0">
                <a:solidFill>
                  <a:srgbClr val="FF0000"/>
                </a:solidFill>
              </a:rPr>
              <a:t>2004</a:t>
            </a:r>
            <a:r>
              <a:rPr lang="ja-JP" altLang="en-US" dirty="0" smtClean="0">
                <a:solidFill>
                  <a:srgbClr val="FF0000"/>
                </a:solidFill>
              </a:rPr>
              <a:t>年</a:t>
            </a:r>
            <a:r>
              <a:rPr lang="en-US" altLang="ja-JP" dirty="0" smtClean="0">
                <a:solidFill>
                  <a:srgbClr val="FF0000"/>
                </a:solidFill>
              </a:rPr>
              <a:t>9</a:t>
            </a:r>
            <a:r>
              <a:rPr lang="ja-JP" altLang="en-US" dirty="0" smtClean="0">
                <a:solidFill>
                  <a:srgbClr val="FF0000"/>
                </a:solidFill>
              </a:rPr>
              <a:t>月～</a:t>
            </a:r>
            <a:r>
              <a:rPr lang="en-US" altLang="ja-JP" dirty="0" smtClean="0">
                <a:solidFill>
                  <a:srgbClr val="FF0000"/>
                </a:solidFill>
              </a:rPr>
              <a:t>11</a:t>
            </a:r>
            <a:r>
              <a:rPr lang="ja-JP" altLang="en-US" dirty="0" smtClean="0">
                <a:solidFill>
                  <a:srgbClr val="FF0000"/>
                </a:solidFill>
              </a:rPr>
              <a:t>月）</a:t>
            </a:r>
            <a:endParaRPr lang="en-US" altLang="ja-JP" dirty="0" smtClean="0">
              <a:solidFill>
                <a:srgbClr val="FF0000"/>
              </a:solidFill>
            </a:endParaRPr>
          </a:p>
          <a:p>
            <a:pPr lvl="2"/>
            <a:r>
              <a:rPr lang="ja-JP" altLang="en-US" dirty="0" smtClean="0">
                <a:solidFill>
                  <a:srgbClr val="FF0000"/>
                </a:solidFill>
              </a:rPr>
              <a:t>分析２：情報共有を行うのに重要な人物の役割（</a:t>
            </a:r>
            <a:r>
              <a:rPr lang="en-US" altLang="ja-JP" dirty="0" smtClean="0">
                <a:solidFill>
                  <a:srgbClr val="FF0000"/>
                </a:solidFill>
              </a:rPr>
              <a:t>2004</a:t>
            </a:r>
            <a:r>
              <a:rPr lang="ja-JP" altLang="en-US" dirty="0" smtClean="0">
                <a:solidFill>
                  <a:srgbClr val="FF0000"/>
                </a:solidFill>
              </a:rPr>
              <a:t>年</a:t>
            </a:r>
            <a:r>
              <a:rPr lang="en-US" altLang="ja-JP" dirty="0" smtClean="0">
                <a:solidFill>
                  <a:srgbClr val="FF0000"/>
                </a:solidFill>
              </a:rPr>
              <a:t>9</a:t>
            </a:r>
            <a:r>
              <a:rPr lang="ja-JP" altLang="en-US" dirty="0" smtClean="0">
                <a:solidFill>
                  <a:srgbClr val="FF0000"/>
                </a:solidFill>
              </a:rPr>
              <a:t>月～</a:t>
            </a:r>
            <a:r>
              <a:rPr lang="en-US" altLang="ja-JP" dirty="0" smtClean="0">
                <a:solidFill>
                  <a:srgbClr val="FF0000"/>
                </a:solidFill>
              </a:rPr>
              <a:t>11</a:t>
            </a:r>
            <a:r>
              <a:rPr lang="ja-JP" altLang="en-US" dirty="0" smtClean="0">
                <a:solidFill>
                  <a:srgbClr val="FF0000"/>
                </a:solidFill>
              </a:rPr>
              <a:t>月）</a:t>
            </a:r>
            <a:endParaRPr lang="en-US" altLang="ja-JP" dirty="0" smtClean="0">
              <a:solidFill>
                <a:srgbClr val="FF0000"/>
              </a:solidFill>
            </a:endParaRPr>
          </a:p>
          <a:p>
            <a:pPr lvl="2"/>
            <a:r>
              <a:rPr lang="ja-JP" altLang="en-US" dirty="0" smtClean="0"/>
              <a:t>分析３：情報共有を行うのに重要な役割をもつ人物の継続性（</a:t>
            </a:r>
            <a:r>
              <a:rPr lang="en-US" altLang="ja-JP" dirty="0" smtClean="0"/>
              <a:t>2004</a:t>
            </a:r>
            <a:r>
              <a:rPr lang="ja-JP" altLang="en-US" dirty="0" smtClean="0"/>
              <a:t>年</a:t>
            </a:r>
            <a:r>
              <a:rPr lang="en-US" altLang="ja-JP" dirty="0" smtClean="0"/>
              <a:t>3</a:t>
            </a:r>
            <a:r>
              <a:rPr lang="ja-JP" altLang="en-US" dirty="0" smtClean="0"/>
              <a:t>月～</a:t>
            </a:r>
            <a:r>
              <a:rPr lang="en-US" altLang="ja-JP" dirty="0" smtClean="0"/>
              <a:t>2005</a:t>
            </a:r>
            <a:r>
              <a:rPr lang="ja-JP" altLang="en-US" dirty="0" smtClean="0"/>
              <a:t>年</a:t>
            </a:r>
            <a:r>
              <a:rPr lang="en-US" altLang="ja-JP" dirty="0" smtClean="0"/>
              <a:t>2</a:t>
            </a:r>
            <a:r>
              <a:rPr lang="ja-JP" altLang="en-US" dirty="0" smtClean="0"/>
              <a:t>月）</a:t>
            </a:r>
          </a:p>
          <a:p>
            <a:pPr lvl="1"/>
            <a:endParaRPr lang="en-US" altLang="ja-JP" dirty="0" smtClean="0"/>
          </a:p>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9</a:t>
            </a:fld>
            <a:endParaRPr lang="en-US" altLang="ja-JP"/>
          </a:p>
        </p:txBody>
      </p:sp>
      <p:grpSp>
        <p:nvGrpSpPr>
          <p:cNvPr id="8" name="グループ化 7"/>
          <p:cNvGrpSpPr/>
          <p:nvPr/>
        </p:nvGrpSpPr>
        <p:grpSpPr>
          <a:xfrm>
            <a:off x="830263" y="5516343"/>
            <a:ext cx="7084360" cy="523074"/>
            <a:chOff x="830263" y="5611239"/>
            <a:chExt cx="7084360" cy="523074"/>
          </a:xfrm>
        </p:grpSpPr>
        <p:sp>
          <p:nvSpPr>
            <p:cNvPr id="9" name="テキスト ボックス 8"/>
            <p:cNvSpPr txBox="1"/>
            <p:nvPr/>
          </p:nvSpPr>
          <p:spPr>
            <a:xfrm>
              <a:off x="7041227" y="5777370"/>
              <a:ext cx="528528" cy="338554"/>
            </a:xfrm>
            <a:prstGeom prst="rect">
              <a:avLst/>
            </a:prstGeom>
            <a:noFill/>
          </p:spPr>
          <p:txBody>
            <a:bodyPr wrap="square" rtlCol="0">
              <a:spAutoFit/>
            </a:bodyPr>
            <a:lstStyle/>
            <a:p>
              <a:r>
                <a:rPr lang="en-US" altLang="ja-JP" sz="1600" dirty="0" smtClean="0"/>
                <a:t>2</a:t>
              </a:r>
              <a:r>
                <a:rPr kumimoji="1" lang="ja-JP" altLang="en-US" sz="1600" dirty="0" smtClean="0"/>
                <a:t>月</a:t>
              </a:r>
              <a:endParaRPr kumimoji="1" lang="ja-JP" altLang="en-US" sz="1600" dirty="0"/>
            </a:p>
          </p:txBody>
        </p:sp>
        <p:grpSp>
          <p:nvGrpSpPr>
            <p:cNvPr id="10" name="グループ化 44"/>
            <p:cNvGrpSpPr/>
            <p:nvPr/>
          </p:nvGrpSpPr>
          <p:grpSpPr>
            <a:xfrm>
              <a:off x="830263" y="5611239"/>
              <a:ext cx="7084360" cy="193374"/>
              <a:chOff x="2103019" y="5534634"/>
              <a:chExt cx="4449547" cy="193374"/>
            </a:xfrm>
          </p:grpSpPr>
          <p:cxnSp>
            <p:nvCxnSpPr>
              <p:cNvPr id="14" name="直線矢印コネクタ 13"/>
              <p:cNvCxnSpPr/>
              <p:nvPr/>
            </p:nvCxnSpPr>
            <p:spPr>
              <a:xfrm>
                <a:off x="2103019" y="5632201"/>
                <a:ext cx="4449547" cy="1588"/>
              </a:xfrm>
              <a:prstGeom prst="straightConnector1">
                <a:avLst/>
              </a:prstGeom>
              <a:ln w="25400">
                <a:solidFill>
                  <a:schemeClr val="tx1"/>
                </a:solidFill>
                <a:round/>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rot="16200000" flipH="1">
                <a:off x="3548099" y="5632167"/>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rot="16200000" flipH="1">
                <a:off x="4780727" y="5626705"/>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rot="16200000" flipH="1">
                <a:off x="6036588" y="5635869"/>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rot="16200000" flipH="1">
                <a:off x="2257590" y="5632167"/>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 name="テキスト ボックス 10"/>
            <p:cNvSpPr txBox="1"/>
            <p:nvPr/>
          </p:nvSpPr>
          <p:spPr>
            <a:xfrm>
              <a:off x="958799" y="5777370"/>
              <a:ext cx="528528" cy="338554"/>
            </a:xfrm>
            <a:prstGeom prst="rect">
              <a:avLst/>
            </a:prstGeom>
            <a:noFill/>
          </p:spPr>
          <p:txBody>
            <a:bodyPr wrap="square" rtlCol="0">
              <a:spAutoFit/>
            </a:bodyPr>
            <a:lstStyle/>
            <a:p>
              <a:r>
                <a:rPr kumimoji="1" lang="en-US" altLang="ja-JP" sz="1600" dirty="0" smtClean="0"/>
                <a:t>3</a:t>
              </a:r>
              <a:r>
                <a:rPr kumimoji="1" lang="ja-JP" altLang="en-US" sz="1600" dirty="0" smtClean="0"/>
                <a:t>月</a:t>
              </a:r>
              <a:endParaRPr kumimoji="1" lang="ja-JP" altLang="en-US" sz="1600" dirty="0"/>
            </a:p>
          </p:txBody>
        </p:sp>
        <p:sp>
          <p:nvSpPr>
            <p:cNvPr id="12" name="テキスト ボックス 11"/>
            <p:cNvSpPr txBox="1"/>
            <p:nvPr/>
          </p:nvSpPr>
          <p:spPr>
            <a:xfrm>
              <a:off x="3013379" y="5777370"/>
              <a:ext cx="528528" cy="338554"/>
            </a:xfrm>
            <a:prstGeom prst="rect">
              <a:avLst/>
            </a:prstGeom>
            <a:noFill/>
          </p:spPr>
          <p:txBody>
            <a:bodyPr wrap="square" rtlCol="0">
              <a:spAutoFit/>
            </a:bodyPr>
            <a:lstStyle/>
            <a:p>
              <a:r>
                <a:rPr lang="en-US" altLang="ja-JP" sz="1600" dirty="0" smtClean="0"/>
                <a:t>6</a:t>
              </a:r>
              <a:r>
                <a:rPr kumimoji="1" lang="ja-JP" altLang="en-US" sz="1600" dirty="0" smtClean="0"/>
                <a:t>月</a:t>
              </a:r>
              <a:endParaRPr kumimoji="1" lang="ja-JP" altLang="en-US" sz="1600" dirty="0"/>
            </a:p>
          </p:txBody>
        </p:sp>
        <p:sp>
          <p:nvSpPr>
            <p:cNvPr id="13" name="テキスト ボックス 12"/>
            <p:cNvSpPr txBox="1"/>
            <p:nvPr/>
          </p:nvSpPr>
          <p:spPr>
            <a:xfrm>
              <a:off x="4923827" y="5795759"/>
              <a:ext cx="707259" cy="338554"/>
            </a:xfrm>
            <a:prstGeom prst="rect">
              <a:avLst/>
            </a:prstGeom>
            <a:noFill/>
          </p:spPr>
          <p:txBody>
            <a:bodyPr wrap="square" rtlCol="0">
              <a:spAutoFit/>
            </a:bodyPr>
            <a:lstStyle/>
            <a:p>
              <a:r>
                <a:rPr kumimoji="1" lang="en-US" altLang="ja-JP" sz="1600" dirty="0" smtClean="0"/>
                <a:t>10</a:t>
              </a:r>
              <a:r>
                <a:rPr kumimoji="1" lang="ja-JP" altLang="en-US" sz="1600" dirty="0" smtClean="0"/>
                <a:t>月</a:t>
              </a:r>
              <a:endParaRPr kumimoji="1" lang="ja-JP" altLang="en-US" sz="1600" dirty="0"/>
            </a:p>
          </p:txBody>
        </p:sp>
      </p:grpSp>
      <p:sp>
        <p:nvSpPr>
          <p:cNvPr id="19" name="テキスト ボックス 18"/>
          <p:cNvSpPr txBox="1"/>
          <p:nvPr/>
        </p:nvSpPr>
        <p:spPr>
          <a:xfrm>
            <a:off x="7922877" y="5417963"/>
            <a:ext cx="758141" cy="369332"/>
          </a:xfrm>
          <a:prstGeom prst="rect">
            <a:avLst/>
          </a:prstGeom>
          <a:noFill/>
        </p:spPr>
        <p:txBody>
          <a:bodyPr wrap="square" rtlCol="0">
            <a:spAutoFit/>
          </a:bodyPr>
          <a:lstStyle/>
          <a:p>
            <a:r>
              <a:rPr kumimoji="1" lang="ja-JP" altLang="en-US" sz="1800" dirty="0" smtClean="0"/>
              <a:t>時間</a:t>
            </a:r>
            <a:endParaRPr kumimoji="1" lang="ja-JP" altLang="en-US" sz="1800" dirty="0"/>
          </a:p>
        </p:txBody>
      </p:sp>
      <p:sp>
        <p:nvSpPr>
          <p:cNvPr id="20" name="テキスト ボックス 19"/>
          <p:cNvSpPr txBox="1"/>
          <p:nvPr/>
        </p:nvSpPr>
        <p:spPr>
          <a:xfrm>
            <a:off x="3502808" y="5059467"/>
            <a:ext cx="1401714" cy="523220"/>
          </a:xfrm>
          <a:prstGeom prst="rect">
            <a:avLst/>
          </a:prstGeom>
          <a:noFill/>
        </p:spPr>
        <p:txBody>
          <a:bodyPr wrap="square" rtlCol="0">
            <a:spAutoFit/>
          </a:bodyPr>
          <a:lstStyle/>
          <a:p>
            <a:r>
              <a:rPr lang="en-US" altLang="ja-JP" sz="1400" dirty="0" smtClean="0"/>
              <a:t>2004</a:t>
            </a:r>
            <a:r>
              <a:rPr lang="ja-JP" altLang="en-US" sz="1400" dirty="0" smtClean="0"/>
              <a:t>年</a:t>
            </a:r>
            <a:r>
              <a:rPr lang="en-US" altLang="ja-JP" sz="1400" dirty="0" smtClean="0"/>
              <a:t>8</a:t>
            </a:r>
            <a:r>
              <a:rPr lang="ja-JP" altLang="en-US" sz="1400" dirty="0" smtClean="0"/>
              <a:t>月</a:t>
            </a:r>
            <a:endParaRPr lang="en-US" altLang="ja-JP" sz="1400" dirty="0" smtClean="0"/>
          </a:p>
          <a:p>
            <a:r>
              <a:rPr lang="en-US" altLang="ja-JP" sz="1400" dirty="0" smtClean="0"/>
              <a:t>ver8.0β</a:t>
            </a:r>
            <a:r>
              <a:rPr lang="ja-JP" altLang="en-US" sz="1400" dirty="0" smtClean="0"/>
              <a:t>リリース</a:t>
            </a:r>
            <a:endParaRPr kumimoji="1" lang="ja-JP" altLang="en-US" sz="1400" dirty="0"/>
          </a:p>
        </p:txBody>
      </p:sp>
      <p:cxnSp>
        <p:nvCxnSpPr>
          <p:cNvPr id="21" name="直線コネクタ 20"/>
          <p:cNvCxnSpPr/>
          <p:nvPr/>
        </p:nvCxnSpPr>
        <p:spPr>
          <a:xfrm rot="16200000" flipH="1">
            <a:off x="4132708" y="5617558"/>
            <a:ext cx="184210" cy="10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6075251" y="5090690"/>
            <a:ext cx="1292021" cy="523220"/>
          </a:xfrm>
          <a:prstGeom prst="rect">
            <a:avLst/>
          </a:prstGeom>
          <a:noFill/>
        </p:spPr>
        <p:txBody>
          <a:bodyPr wrap="square" rtlCol="0">
            <a:spAutoFit/>
          </a:bodyPr>
          <a:lstStyle/>
          <a:p>
            <a:r>
              <a:rPr lang="en-US" altLang="ja-JP" sz="1400" dirty="0" smtClean="0"/>
              <a:t>2005</a:t>
            </a:r>
            <a:r>
              <a:rPr lang="ja-JP" altLang="en-US" sz="1400" dirty="0" smtClean="0"/>
              <a:t>年</a:t>
            </a:r>
            <a:r>
              <a:rPr lang="en-US" altLang="ja-JP" sz="1400" dirty="0" smtClean="0"/>
              <a:t>1</a:t>
            </a:r>
            <a:r>
              <a:rPr lang="ja-JP" altLang="en-US" sz="1400" dirty="0" smtClean="0"/>
              <a:t>月</a:t>
            </a:r>
            <a:endParaRPr lang="en-US" altLang="ja-JP" sz="1400" dirty="0" smtClean="0"/>
          </a:p>
          <a:p>
            <a:r>
              <a:rPr lang="en-US" altLang="ja-JP" sz="1400" dirty="0" smtClean="0"/>
              <a:t>ver8.0</a:t>
            </a:r>
            <a:r>
              <a:rPr lang="ja-JP" altLang="en-US" sz="1400" dirty="0" smtClean="0"/>
              <a:t>リリース</a:t>
            </a:r>
            <a:endParaRPr kumimoji="1" lang="ja-JP" altLang="en-US" sz="1400" dirty="0"/>
          </a:p>
        </p:txBody>
      </p:sp>
      <p:cxnSp>
        <p:nvCxnSpPr>
          <p:cNvPr id="23" name="直線コネクタ 22"/>
          <p:cNvCxnSpPr/>
          <p:nvPr/>
        </p:nvCxnSpPr>
        <p:spPr>
          <a:xfrm rot="16200000" flipH="1">
            <a:off x="6632853" y="5625429"/>
            <a:ext cx="184210" cy="10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角丸四角形 57"/>
          <p:cNvSpPr/>
          <p:nvPr/>
        </p:nvSpPr>
        <p:spPr bwMode="auto">
          <a:xfrm>
            <a:off x="1222956" y="5352827"/>
            <a:ext cx="6016742" cy="471043"/>
          </a:xfrm>
          <a:prstGeom prst="roundRect">
            <a:avLst/>
          </a:prstGeom>
          <a:solidFill>
            <a:srgbClr val="9999FF">
              <a:alpha val="52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 name="タイトル 1"/>
          <p:cNvSpPr>
            <a:spLocks noGrp="1"/>
          </p:cNvSpPr>
          <p:nvPr>
            <p:ph type="title"/>
          </p:nvPr>
        </p:nvSpPr>
        <p:spPr/>
        <p:txBody>
          <a:bodyPr/>
          <a:lstStyle/>
          <a:p>
            <a:r>
              <a:rPr kumimoji="1" lang="ja-JP" altLang="en-US" dirty="0" smtClean="0"/>
              <a:t>分析対象データ</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概要</a:t>
            </a:r>
            <a:endParaRPr kumimoji="1" lang="en-US" altLang="ja-JP" dirty="0" smtClean="0"/>
          </a:p>
          <a:p>
            <a:pPr marL="742950" lvl="2" indent="-342900">
              <a:buClr>
                <a:schemeClr val="accent2"/>
              </a:buClr>
              <a:buFont typeface="Times New Roman" pitchFamily="18" charset="0"/>
              <a:buChar char="ﻪ"/>
            </a:pPr>
            <a:r>
              <a:rPr lang="en-US" altLang="ja-JP" sz="2200" dirty="0" err="1" smtClean="0"/>
              <a:t>PostgreSQL</a:t>
            </a:r>
            <a:r>
              <a:rPr lang="ja-JP" altLang="en-US" sz="2200" dirty="0" smtClean="0"/>
              <a:t>のメーリングリストを対象に３つのサブコミュニティの分析を行った</a:t>
            </a:r>
            <a:endParaRPr kumimoji="1" lang="en-US" altLang="ja-JP" sz="2200" dirty="0" smtClean="0"/>
          </a:p>
          <a:p>
            <a:r>
              <a:rPr lang="ja-JP" altLang="en-US" dirty="0" smtClean="0"/>
              <a:t>分析期間</a:t>
            </a:r>
            <a:endParaRPr lang="en-US" altLang="ja-JP" dirty="0" smtClean="0"/>
          </a:p>
          <a:p>
            <a:pPr lvl="1"/>
            <a:r>
              <a:rPr lang="ja-JP" altLang="en-US" dirty="0" smtClean="0"/>
              <a:t>信頼性を向上させることが必要と考えられる期間（テスト版</a:t>
            </a:r>
            <a:r>
              <a:rPr lang="en-US" altLang="ja-JP" dirty="0" smtClean="0"/>
              <a:t>8.0β</a:t>
            </a:r>
            <a:r>
              <a:rPr lang="ja-JP" altLang="en-US" dirty="0" smtClean="0"/>
              <a:t>リリースから正式版</a:t>
            </a:r>
            <a:r>
              <a:rPr lang="en-US" altLang="ja-JP" dirty="0" smtClean="0"/>
              <a:t>8.0</a:t>
            </a:r>
            <a:r>
              <a:rPr lang="ja-JP" altLang="en-US" dirty="0" smtClean="0"/>
              <a:t>リリースまで</a:t>
            </a:r>
            <a:r>
              <a:rPr lang="en-US" altLang="ja-JP" dirty="0" smtClean="0"/>
              <a:t> </a:t>
            </a:r>
            <a:r>
              <a:rPr lang="ja-JP" altLang="en-US" dirty="0" smtClean="0"/>
              <a:t>）に着目した</a:t>
            </a:r>
            <a:endParaRPr lang="en-US" altLang="ja-JP" dirty="0" smtClean="0"/>
          </a:p>
          <a:p>
            <a:pPr lvl="2"/>
            <a:r>
              <a:rPr lang="ja-JP" altLang="en-US" dirty="0" smtClean="0"/>
              <a:t>分析１：グループ間における情報共有（</a:t>
            </a:r>
            <a:r>
              <a:rPr lang="en-US" altLang="ja-JP" dirty="0" smtClean="0"/>
              <a:t>2004</a:t>
            </a:r>
            <a:r>
              <a:rPr lang="ja-JP" altLang="en-US" dirty="0" smtClean="0"/>
              <a:t>年</a:t>
            </a:r>
            <a:r>
              <a:rPr lang="en-US" altLang="ja-JP" dirty="0" smtClean="0"/>
              <a:t>9</a:t>
            </a:r>
            <a:r>
              <a:rPr lang="ja-JP" altLang="en-US" dirty="0" smtClean="0"/>
              <a:t>月～</a:t>
            </a:r>
            <a:r>
              <a:rPr lang="en-US" altLang="ja-JP" dirty="0" smtClean="0"/>
              <a:t>11</a:t>
            </a:r>
            <a:r>
              <a:rPr lang="ja-JP" altLang="en-US" dirty="0" smtClean="0"/>
              <a:t>月）</a:t>
            </a:r>
            <a:endParaRPr lang="en-US" altLang="ja-JP" dirty="0" smtClean="0"/>
          </a:p>
          <a:p>
            <a:pPr lvl="2"/>
            <a:r>
              <a:rPr lang="ja-JP" altLang="en-US" dirty="0" smtClean="0"/>
              <a:t>分析２：情報共有を行うのに重要な人物の役割（</a:t>
            </a:r>
            <a:r>
              <a:rPr lang="en-US" altLang="ja-JP" dirty="0" smtClean="0"/>
              <a:t>2004</a:t>
            </a:r>
            <a:r>
              <a:rPr lang="ja-JP" altLang="en-US" dirty="0" smtClean="0"/>
              <a:t>年</a:t>
            </a:r>
            <a:r>
              <a:rPr lang="en-US" altLang="ja-JP" dirty="0" smtClean="0"/>
              <a:t>9</a:t>
            </a:r>
            <a:r>
              <a:rPr lang="ja-JP" altLang="en-US" dirty="0" smtClean="0"/>
              <a:t>月～</a:t>
            </a:r>
            <a:r>
              <a:rPr lang="en-US" altLang="ja-JP" dirty="0" smtClean="0"/>
              <a:t>11</a:t>
            </a:r>
            <a:r>
              <a:rPr lang="ja-JP" altLang="en-US" dirty="0" smtClean="0"/>
              <a:t>月）</a:t>
            </a:r>
            <a:endParaRPr lang="en-US" altLang="ja-JP" dirty="0" smtClean="0"/>
          </a:p>
          <a:p>
            <a:pPr lvl="2"/>
            <a:r>
              <a:rPr lang="ja-JP" altLang="en-US" dirty="0" smtClean="0">
                <a:solidFill>
                  <a:srgbClr val="FF0000"/>
                </a:solidFill>
              </a:rPr>
              <a:t>分析３：情報共有を行うのに重要な役割をもつ人物の継続性（</a:t>
            </a:r>
            <a:r>
              <a:rPr lang="en-US" altLang="ja-JP" dirty="0" smtClean="0">
                <a:solidFill>
                  <a:srgbClr val="FF0000"/>
                </a:solidFill>
              </a:rPr>
              <a:t>2004</a:t>
            </a:r>
            <a:r>
              <a:rPr lang="ja-JP" altLang="en-US" dirty="0" smtClean="0">
                <a:solidFill>
                  <a:srgbClr val="FF0000"/>
                </a:solidFill>
              </a:rPr>
              <a:t>年</a:t>
            </a:r>
            <a:r>
              <a:rPr lang="en-US" altLang="ja-JP" dirty="0" smtClean="0">
                <a:solidFill>
                  <a:srgbClr val="FF0000"/>
                </a:solidFill>
              </a:rPr>
              <a:t>3</a:t>
            </a:r>
            <a:r>
              <a:rPr lang="ja-JP" altLang="en-US" dirty="0" smtClean="0">
                <a:solidFill>
                  <a:srgbClr val="FF0000"/>
                </a:solidFill>
              </a:rPr>
              <a:t>月～</a:t>
            </a:r>
            <a:r>
              <a:rPr lang="en-US" altLang="ja-JP" dirty="0" smtClean="0">
                <a:solidFill>
                  <a:srgbClr val="FF0000"/>
                </a:solidFill>
              </a:rPr>
              <a:t>2005</a:t>
            </a:r>
            <a:r>
              <a:rPr lang="ja-JP" altLang="en-US" dirty="0" smtClean="0">
                <a:solidFill>
                  <a:srgbClr val="FF0000"/>
                </a:solidFill>
              </a:rPr>
              <a:t>年</a:t>
            </a:r>
            <a:r>
              <a:rPr lang="en-US" altLang="ja-JP" dirty="0" smtClean="0">
                <a:solidFill>
                  <a:srgbClr val="FF0000"/>
                </a:solidFill>
              </a:rPr>
              <a:t>2</a:t>
            </a:r>
            <a:r>
              <a:rPr lang="ja-JP" altLang="en-US" dirty="0" smtClean="0">
                <a:solidFill>
                  <a:srgbClr val="FF0000"/>
                </a:solidFill>
              </a:rPr>
              <a:t>月）</a:t>
            </a:r>
          </a:p>
          <a:p>
            <a:pPr lvl="1"/>
            <a:endParaRPr lang="en-US" altLang="ja-JP" dirty="0" smtClean="0"/>
          </a:p>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10</a:t>
            </a:fld>
            <a:endParaRPr lang="en-US" altLang="ja-JP"/>
          </a:p>
        </p:txBody>
      </p:sp>
      <p:grpSp>
        <p:nvGrpSpPr>
          <p:cNvPr id="42" name="グループ化 41"/>
          <p:cNvGrpSpPr/>
          <p:nvPr/>
        </p:nvGrpSpPr>
        <p:grpSpPr>
          <a:xfrm>
            <a:off x="830263" y="5516343"/>
            <a:ext cx="7084360" cy="523074"/>
            <a:chOff x="830263" y="5611239"/>
            <a:chExt cx="7084360" cy="523074"/>
          </a:xfrm>
        </p:grpSpPr>
        <p:sp>
          <p:nvSpPr>
            <p:cNvPr id="43" name="テキスト ボックス 42"/>
            <p:cNvSpPr txBox="1"/>
            <p:nvPr/>
          </p:nvSpPr>
          <p:spPr>
            <a:xfrm>
              <a:off x="7041227" y="5777370"/>
              <a:ext cx="528528" cy="338554"/>
            </a:xfrm>
            <a:prstGeom prst="rect">
              <a:avLst/>
            </a:prstGeom>
            <a:noFill/>
          </p:spPr>
          <p:txBody>
            <a:bodyPr wrap="square" rtlCol="0">
              <a:spAutoFit/>
            </a:bodyPr>
            <a:lstStyle/>
            <a:p>
              <a:r>
                <a:rPr lang="en-US" altLang="ja-JP" sz="1600" dirty="0" smtClean="0"/>
                <a:t>2</a:t>
              </a:r>
              <a:r>
                <a:rPr kumimoji="1" lang="ja-JP" altLang="en-US" sz="1600" dirty="0" smtClean="0"/>
                <a:t>月</a:t>
              </a:r>
              <a:endParaRPr kumimoji="1" lang="ja-JP" altLang="en-US" sz="1600" dirty="0"/>
            </a:p>
          </p:txBody>
        </p:sp>
        <p:grpSp>
          <p:nvGrpSpPr>
            <p:cNvPr id="44" name="グループ化 44"/>
            <p:cNvGrpSpPr/>
            <p:nvPr/>
          </p:nvGrpSpPr>
          <p:grpSpPr>
            <a:xfrm>
              <a:off x="830263" y="5611239"/>
              <a:ext cx="7084360" cy="193374"/>
              <a:chOff x="2103019" y="5534634"/>
              <a:chExt cx="4449547" cy="193374"/>
            </a:xfrm>
          </p:grpSpPr>
          <p:cxnSp>
            <p:nvCxnSpPr>
              <p:cNvPr id="48" name="直線矢印コネクタ 47"/>
              <p:cNvCxnSpPr/>
              <p:nvPr/>
            </p:nvCxnSpPr>
            <p:spPr>
              <a:xfrm>
                <a:off x="2103019" y="5632201"/>
                <a:ext cx="4449547" cy="1588"/>
              </a:xfrm>
              <a:prstGeom prst="straightConnector1">
                <a:avLst/>
              </a:prstGeom>
              <a:ln w="25400">
                <a:solidFill>
                  <a:schemeClr val="tx1"/>
                </a:solidFill>
                <a:round/>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rot="16200000" flipH="1">
                <a:off x="3548099" y="5632167"/>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p:cNvCxnSpPr/>
              <p:nvPr/>
            </p:nvCxnSpPr>
            <p:spPr>
              <a:xfrm rot="16200000" flipH="1">
                <a:off x="4780727" y="5626705"/>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rot="16200000" flipH="1">
                <a:off x="6036588" y="5635869"/>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rot="16200000" flipH="1">
                <a:off x="2257590" y="5632167"/>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 name="テキスト ボックス 44"/>
            <p:cNvSpPr txBox="1"/>
            <p:nvPr/>
          </p:nvSpPr>
          <p:spPr>
            <a:xfrm>
              <a:off x="958799" y="5777370"/>
              <a:ext cx="528528" cy="338554"/>
            </a:xfrm>
            <a:prstGeom prst="rect">
              <a:avLst/>
            </a:prstGeom>
            <a:noFill/>
          </p:spPr>
          <p:txBody>
            <a:bodyPr wrap="square" rtlCol="0">
              <a:spAutoFit/>
            </a:bodyPr>
            <a:lstStyle/>
            <a:p>
              <a:r>
                <a:rPr kumimoji="1" lang="en-US" altLang="ja-JP" sz="1600" dirty="0" smtClean="0"/>
                <a:t>3</a:t>
              </a:r>
              <a:r>
                <a:rPr kumimoji="1" lang="ja-JP" altLang="en-US" sz="1600" dirty="0" smtClean="0"/>
                <a:t>月</a:t>
              </a:r>
              <a:endParaRPr kumimoji="1" lang="ja-JP" altLang="en-US" sz="1600" dirty="0"/>
            </a:p>
          </p:txBody>
        </p:sp>
        <p:sp>
          <p:nvSpPr>
            <p:cNvPr id="46" name="テキスト ボックス 45"/>
            <p:cNvSpPr txBox="1"/>
            <p:nvPr/>
          </p:nvSpPr>
          <p:spPr>
            <a:xfrm>
              <a:off x="3013379" y="5777370"/>
              <a:ext cx="528528" cy="338554"/>
            </a:xfrm>
            <a:prstGeom prst="rect">
              <a:avLst/>
            </a:prstGeom>
            <a:noFill/>
          </p:spPr>
          <p:txBody>
            <a:bodyPr wrap="square" rtlCol="0">
              <a:spAutoFit/>
            </a:bodyPr>
            <a:lstStyle/>
            <a:p>
              <a:r>
                <a:rPr lang="en-US" altLang="ja-JP" sz="1600" dirty="0" smtClean="0"/>
                <a:t>6</a:t>
              </a:r>
              <a:r>
                <a:rPr kumimoji="1" lang="ja-JP" altLang="en-US" sz="1600" dirty="0" smtClean="0"/>
                <a:t>月</a:t>
              </a:r>
              <a:endParaRPr kumimoji="1" lang="ja-JP" altLang="en-US" sz="1600" dirty="0"/>
            </a:p>
          </p:txBody>
        </p:sp>
        <p:sp>
          <p:nvSpPr>
            <p:cNvPr id="47" name="テキスト ボックス 46"/>
            <p:cNvSpPr txBox="1"/>
            <p:nvPr/>
          </p:nvSpPr>
          <p:spPr>
            <a:xfrm>
              <a:off x="4923827" y="5795759"/>
              <a:ext cx="707259" cy="338554"/>
            </a:xfrm>
            <a:prstGeom prst="rect">
              <a:avLst/>
            </a:prstGeom>
            <a:noFill/>
          </p:spPr>
          <p:txBody>
            <a:bodyPr wrap="square" rtlCol="0">
              <a:spAutoFit/>
            </a:bodyPr>
            <a:lstStyle/>
            <a:p>
              <a:r>
                <a:rPr kumimoji="1" lang="en-US" altLang="ja-JP" sz="1600" dirty="0" smtClean="0"/>
                <a:t>10</a:t>
              </a:r>
              <a:r>
                <a:rPr kumimoji="1" lang="ja-JP" altLang="en-US" sz="1600" dirty="0" smtClean="0"/>
                <a:t>月</a:t>
              </a:r>
              <a:endParaRPr kumimoji="1" lang="ja-JP" altLang="en-US" sz="1600" dirty="0"/>
            </a:p>
          </p:txBody>
        </p:sp>
      </p:grpSp>
      <p:sp>
        <p:nvSpPr>
          <p:cNvPr id="53" name="テキスト ボックス 52"/>
          <p:cNvSpPr txBox="1"/>
          <p:nvPr/>
        </p:nvSpPr>
        <p:spPr>
          <a:xfrm>
            <a:off x="7922877" y="5417963"/>
            <a:ext cx="758141" cy="369332"/>
          </a:xfrm>
          <a:prstGeom prst="rect">
            <a:avLst/>
          </a:prstGeom>
          <a:noFill/>
        </p:spPr>
        <p:txBody>
          <a:bodyPr wrap="square" rtlCol="0">
            <a:spAutoFit/>
          </a:bodyPr>
          <a:lstStyle/>
          <a:p>
            <a:r>
              <a:rPr kumimoji="1" lang="ja-JP" altLang="en-US" sz="1800" dirty="0" smtClean="0"/>
              <a:t>時間</a:t>
            </a:r>
            <a:endParaRPr kumimoji="1" lang="ja-JP" altLang="en-US" sz="1800" dirty="0"/>
          </a:p>
        </p:txBody>
      </p:sp>
      <p:sp>
        <p:nvSpPr>
          <p:cNvPr id="54" name="テキスト ボックス 53"/>
          <p:cNvSpPr txBox="1"/>
          <p:nvPr/>
        </p:nvSpPr>
        <p:spPr>
          <a:xfrm>
            <a:off x="3502808" y="5059467"/>
            <a:ext cx="1401714" cy="523220"/>
          </a:xfrm>
          <a:prstGeom prst="rect">
            <a:avLst/>
          </a:prstGeom>
          <a:noFill/>
        </p:spPr>
        <p:txBody>
          <a:bodyPr wrap="square" rtlCol="0">
            <a:spAutoFit/>
          </a:bodyPr>
          <a:lstStyle/>
          <a:p>
            <a:r>
              <a:rPr lang="en-US" altLang="ja-JP" sz="1400" dirty="0" smtClean="0"/>
              <a:t>2004</a:t>
            </a:r>
            <a:r>
              <a:rPr lang="ja-JP" altLang="en-US" sz="1400" dirty="0" smtClean="0"/>
              <a:t>年</a:t>
            </a:r>
            <a:r>
              <a:rPr lang="en-US" altLang="ja-JP" sz="1400" dirty="0" smtClean="0"/>
              <a:t>8</a:t>
            </a:r>
            <a:r>
              <a:rPr lang="ja-JP" altLang="en-US" sz="1400" dirty="0" smtClean="0"/>
              <a:t>月</a:t>
            </a:r>
            <a:endParaRPr lang="en-US" altLang="ja-JP" sz="1400" dirty="0" smtClean="0"/>
          </a:p>
          <a:p>
            <a:r>
              <a:rPr lang="en-US" altLang="ja-JP" sz="1400" dirty="0" smtClean="0"/>
              <a:t>ver8.0β</a:t>
            </a:r>
            <a:r>
              <a:rPr lang="ja-JP" altLang="en-US" sz="1400" dirty="0" smtClean="0"/>
              <a:t>リリース</a:t>
            </a:r>
            <a:endParaRPr kumimoji="1" lang="ja-JP" altLang="en-US" sz="1400" dirty="0"/>
          </a:p>
        </p:txBody>
      </p:sp>
      <p:cxnSp>
        <p:nvCxnSpPr>
          <p:cNvPr id="55" name="直線コネクタ 54"/>
          <p:cNvCxnSpPr/>
          <p:nvPr/>
        </p:nvCxnSpPr>
        <p:spPr>
          <a:xfrm rot="16200000" flipH="1">
            <a:off x="4132708" y="5617558"/>
            <a:ext cx="184210" cy="10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56" name="テキスト ボックス 55"/>
          <p:cNvSpPr txBox="1"/>
          <p:nvPr/>
        </p:nvSpPr>
        <p:spPr>
          <a:xfrm>
            <a:off x="6075251" y="5090690"/>
            <a:ext cx="1292021" cy="523220"/>
          </a:xfrm>
          <a:prstGeom prst="rect">
            <a:avLst/>
          </a:prstGeom>
          <a:noFill/>
        </p:spPr>
        <p:txBody>
          <a:bodyPr wrap="square" rtlCol="0">
            <a:spAutoFit/>
          </a:bodyPr>
          <a:lstStyle/>
          <a:p>
            <a:r>
              <a:rPr lang="en-US" altLang="ja-JP" sz="1400" dirty="0" smtClean="0"/>
              <a:t>2005</a:t>
            </a:r>
            <a:r>
              <a:rPr lang="ja-JP" altLang="en-US" sz="1400" dirty="0" smtClean="0"/>
              <a:t>年</a:t>
            </a:r>
            <a:r>
              <a:rPr lang="en-US" altLang="ja-JP" sz="1400" dirty="0" smtClean="0"/>
              <a:t>1</a:t>
            </a:r>
            <a:r>
              <a:rPr lang="ja-JP" altLang="en-US" sz="1400" dirty="0" smtClean="0"/>
              <a:t>月</a:t>
            </a:r>
            <a:endParaRPr lang="en-US" altLang="ja-JP" sz="1400" dirty="0" smtClean="0"/>
          </a:p>
          <a:p>
            <a:r>
              <a:rPr lang="en-US" altLang="ja-JP" sz="1400" dirty="0" smtClean="0"/>
              <a:t>ver8.0</a:t>
            </a:r>
            <a:r>
              <a:rPr lang="ja-JP" altLang="en-US" sz="1400" dirty="0" smtClean="0"/>
              <a:t>リリース</a:t>
            </a:r>
            <a:endParaRPr kumimoji="1" lang="ja-JP" altLang="en-US" sz="1400" dirty="0"/>
          </a:p>
        </p:txBody>
      </p:sp>
      <p:cxnSp>
        <p:nvCxnSpPr>
          <p:cNvPr id="57" name="直線コネクタ 56"/>
          <p:cNvCxnSpPr/>
          <p:nvPr/>
        </p:nvCxnSpPr>
        <p:spPr>
          <a:xfrm rot="16200000" flipH="1">
            <a:off x="6632853" y="5625429"/>
            <a:ext cx="184210" cy="10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円/楕円 70"/>
          <p:cNvSpPr/>
          <p:nvPr/>
        </p:nvSpPr>
        <p:spPr bwMode="auto">
          <a:xfrm>
            <a:off x="2929569" y="2596512"/>
            <a:ext cx="6041301" cy="3762492"/>
          </a:xfrm>
          <a:prstGeom prst="ellipse">
            <a:avLst/>
          </a:prstGeom>
          <a:solidFill>
            <a:srgbClr val="DDFFDD">
              <a:alpha val="32000"/>
            </a:srgbClr>
          </a:solidFill>
          <a:ln>
            <a:solidFill>
              <a:schemeClr val="accent1">
                <a:lumMod val="75000"/>
              </a:schemeClr>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3" name="円/楕円 72"/>
          <p:cNvSpPr/>
          <p:nvPr/>
        </p:nvSpPr>
        <p:spPr bwMode="auto">
          <a:xfrm>
            <a:off x="1574212" y="1094781"/>
            <a:ext cx="6047418" cy="3674276"/>
          </a:xfrm>
          <a:prstGeom prst="ellipse">
            <a:avLst/>
          </a:prstGeom>
          <a:solidFill>
            <a:srgbClr val="FFFFCD">
              <a:alpha val="34000"/>
            </a:srgbClr>
          </a:solidFill>
          <a:ln>
            <a:solidFill>
              <a:srgbClr val="FFC000"/>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2" name="円/楕円 71"/>
          <p:cNvSpPr/>
          <p:nvPr/>
        </p:nvSpPr>
        <p:spPr bwMode="auto">
          <a:xfrm>
            <a:off x="275730" y="2629882"/>
            <a:ext cx="6041301" cy="3762492"/>
          </a:xfrm>
          <a:prstGeom prst="ellipse">
            <a:avLst/>
          </a:prstGeom>
          <a:solidFill>
            <a:srgbClr val="FFE1FF">
              <a:alpha val="19000"/>
            </a:srgbClr>
          </a:solidFill>
          <a:ln>
            <a:solidFill>
              <a:srgbClr val="FF0000">
                <a:alpha val="64000"/>
              </a:srgbClr>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cxnSp>
        <p:nvCxnSpPr>
          <p:cNvPr id="11" name="曲線コネクタ 10"/>
          <p:cNvCxnSpPr>
            <a:stCxn id="16" idx="3"/>
            <a:endCxn id="16" idx="5"/>
          </p:cNvCxnSpPr>
          <p:nvPr/>
        </p:nvCxnSpPr>
        <p:spPr>
          <a:xfrm rot="16200000" flipH="1">
            <a:off x="1991068" y="5415636"/>
            <a:ext cx="1228" cy="742282"/>
          </a:xfrm>
          <a:prstGeom prst="curvedConnector3">
            <a:avLst>
              <a:gd name="adj1" fmla="val 22301071"/>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1466196" y="5220887"/>
            <a:ext cx="1049745" cy="662981"/>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a:t>
            </a:r>
            <a:endParaRPr lang="en-US" altLang="ja-JP" sz="1200" b="1" dirty="0" smtClean="0">
              <a:solidFill>
                <a:schemeClr val="tx1"/>
              </a:solidFill>
            </a:endParaRPr>
          </a:p>
        </p:txBody>
      </p:sp>
      <p:cxnSp>
        <p:nvCxnSpPr>
          <p:cNvPr id="20" name="曲線コネクタ 35"/>
          <p:cNvCxnSpPr>
            <a:stCxn id="18" idx="3"/>
            <a:endCxn id="18" idx="2"/>
          </p:cNvCxnSpPr>
          <p:nvPr/>
        </p:nvCxnSpPr>
        <p:spPr>
          <a:xfrm rot="5400000" flipH="1">
            <a:off x="1755528" y="2952528"/>
            <a:ext cx="195333" cy="321597"/>
          </a:xfrm>
          <a:prstGeom prst="curvedConnector4">
            <a:avLst>
              <a:gd name="adj1" fmla="val -158452"/>
              <a:gd name="adj2" fmla="val 171083"/>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曲線コネクタ 40"/>
          <p:cNvCxnSpPr>
            <a:stCxn id="19" idx="3"/>
            <a:endCxn id="19" idx="5"/>
          </p:cNvCxnSpPr>
          <p:nvPr/>
        </p:nvCxnSpPr>
        <p:spPr>
          <a:xfrm rot="16200000" flipH="1">
            <a:off x="4648229" y="5124758"/>
            <a:ext cx="1588" cy="1356402"/>
          </a:xfrm>
          <a:prstGeom prst="curvedConnector3">
            <a:avLst>
              <a:gd name="adj1" fmla="val 19490491"/>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rot="5400000">
            <a:off x="1217600" y="4143541"/>
            <a:ext cx="1767951" cy="165745"/>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rot="5400000" flipH="1" flipV="1">
            <a:off x="1369169" y="4171166"/>
            <a:ext cx="1823200" cy="165745"/>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rot="5400000" flipH="1" flipV="1">
            <a:off x="4228644" y="4835023"/>
            <a:ext cx="994473" cy="2455"/>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rot="5400000">
            <a:off x="4034660" y="4751888"/>
            <a:ext cx="939225" cy="1227"/>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2547861" y="5718124"/>
            <a:ext cx="1080000" cy="1227"/>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rot="10800000">
            <a:off x="2585791" y="5552378"/>
            <a:ext cx="1080000" cy="1228"/>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rot="10800000" flipV="1">
            <a:off x="2395309" y="4181300"/>
            <a:ext cx="1325965" cy="1104970"/>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flipV="1">
            <a:off x="2502909" y="4302146"/>
            <a:ext cx="1325965" cy="1104970"/>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rot="10800000">
            <a:off x="3627861" y="3234939"/>
            <a:ext cx="334362" cy="328494"/>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3453819" y="3342438"/>
            <a:ext cx="332838" cy="276866"/>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p:txBody>
          <a:bodyPr/>
          <a:lstStyle/>
          <a:p>
            <a:r>
              <a:rPr lang="ja-JP" altLang="en-US" dirty="0" smtClean="0"/>
              <a:t>分析１：グループ間における情報共有</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11</a:t>
            </a:fld>
            <a:endParaRPr lang="en-US" altLang="ja-JP"/>
          </a:p>
        </p:txBody>
      </p:sp>
      <p:sp>
        <p:nvSpPr>
          <p:cNvPr id="7" name="円/楕円 6"/>
          <p:cNvSpPr/>
          <p:nvPr/>
        </p:nvSpPr>
        <p:spPr>
          <a:xfrm>
            <a:off x="4104641" y="1429612"/>
            <a:ext cx="1063240" cy="662981"/>
          </a:xfrm>
          <a:prstGeom prst="ellipse">
            <a:avLst/>
          </a:prstGeom>
          <a:solidFill>
            <a:srgbClr val="FFFF7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バグ</a:t>
            </a:r>
            <a:endParaRPr lang="en-US" altLang="ja-JP" sz="1200" b="1" dirty="0" smtClean="0">
              <a:solidFill>
                <a:schemeClr val="tx1"/>
              </a:solidFill>
            </a:endParaRPr>
          </a:p>
          <a:p>
            <a:pPr algn="ctr" fontAlgn="auto">
              <a:spcBef>
                <a:spcPts val="0"/>
              </a:spcBef>
              <a:spcAft>
                <a:spcPts val="0"/>
              </a:spcAft>
              <a:defRPr/>
            </a:pPr>
            <a:r>
              <a:rPr lang="ja-JP" altLang="en-US" sz="1200" b="1" dirty="0" smtClean="0">
                <a:solidFill>
                  <a:schemeClr val="tx1"/>
                </a:solidFill>
              </a:rPr>
              <a:t>報告者</a:t>
            </a:r>
            <a:endParaRPr lang="en-US" altLang="ja-JP" sz="1200" b="1" dirty="0" smtClean="0">
              <a:solidFill>
                <a:schemeClr val="tx1"/>
              </a:solidFill>
            </a:endParaRPr>
          </a:p>
        </p:txBody>
      </p:sp>
      <p:sp>
        <p:nvSpPr>
          <p:cNvPr id="8" name="円/楕円 7"/>
          <p:cNvSpPr/>
          <p:nvPr/>
        </p:nvSpPr>
        <p:spPr>
          <a:xfrm>
            <a:off x="3314725" y="3598197"/>
            <a:ext cx="2481486" cy="66298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開発者＆ユーザ＆バグ報告者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r>
              <a:rPr lang="ja-JP" altLang="en-US" sz="1200" b="1" dirty="0" smtClean="0">
                <a:solidFill>
                  <a:schemeClr val="tx1"/>
                </a:solidFill>
              </a:rPr>
              <a:t>∩</a:t>
            </a:r>
            <a:r>
              <a:rPr lang="en-US" altLang="ja-JP" sz="1200" b="1" dirty="0" smtClean="0">
                <a:solidFill>
                  <a:schemeClr val="tx1"/>
                </a:solidFill>
              </a:rPr>
              <a:t>user</a:t>
            </a:r>
            <a:r>
              <a:rPr lang="ja-JP" altLang="en-US" sz="1200" b="1" dirty="0" smtClean="0">
                <a:solidFill>
                  <a:schemeClr val="tx1"/>
                </a:solidFill>
              </a:rPr>
              <a:t>∩</a:t>
            </a:r>
            <a:r>
              <a:rPr lang="en-US" altLang="ja-JP" sz="1200" b="1" dirty="0" smtClean="0">
                <a:solidFill>
                  <a:schemeClr val="tx1"/>
                </a:solidFill>
              </a:rPr>
              <a:t>bug)</a:t>
            </a:r>
          </a:p>
        </p:txBody>
      </p:sp>
      <p:cxnSp>
        <p:nvCxnSpPr>
          <p:cNvPr id="9" name="曲線コネクタ 8"/>
          <p:cNvCxnSpPr>
            <a:stCxn id="7" idx="1"/>
            <a:endCxn id="7" idx="7"/>
          </p:cNvCxnSpPr>
          <p:nvPr/>
        </p:nvCxnSpPr>
        <p:spPr>
          <a:xfrm rot="5400000" flipH="1" flipV="1">
            <a:off x="4636260" y="1150792"/>
            <a:ext cx="2075" cy="751825"/>
          </a:xfrm>
          <a:prstGeom prst="curvedConnector3">
            <a:avLst>
              <a:gd name="adj1" fmla="val 12493203"/>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円/楕円 13"/>
          <p:cNvSpPr/>
          <p:nvPr/>
        </p:nvSpPr>
        <p:spPr>
          <a:xfrm>
            <a:off x="6935823" y="5220887"/>
            <a:ext cx="1151278" cy="662981"/>
          </a:xfrm>
          <a:prstGeom prst="ellipse">
            <a:avLst/>
          </a:prstGeom>
          <a:solidFill>
            <a:srgbClr val="ABFFD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ユーザ</a:t>
            </a:r>
            <a:endParaRPr lang="en-US" altLang="ja-JP" sz="1200" b="1" dirty="0" smtClean="0">
              <a:solidFill>
                <a:schemeClr val="tx1"/>
              </a:solidFill>
            </a:endParaRPr>
          </a:p>
        </p:txBody>
      </p:sp>
      <p:cxnSp>
        <p:nvCxnSpPr>
          <p:cNvPr id="15" name="曲線コネクタ 14"/>
          <p:cNvCxnSpPr>
            <a:stCxn id="14" idx="3"/>
            <a:endCxn id="14" idx="5"/>
          </p:cNvCxnSpPr>
          <p:nvPr/>
        </p:nvCxnSpPr>
        <p:spPr>
          <a:xfrm rot="16200000" flipH="1">
            <a:off x="7511462" y="5379739"/>
            <a:ext cx="2075" cy="814077"/>
          </a:xfrm>
          <a:prstGeom prst="curvedConnector3">
            <a:avLst>
              <a:gd name="adj1" fmla="val 13151390"/>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円/楕円 16"/>
          <p:cNvSpPr/>
          <p:nvPr/>
        </p:nvSpPr>
        <p:spPr>
          <a:xfrm>
            <a:off x="5316267" y="2729479"/>
            <a:ext cx="2196000" cy="552485"/>
          </a:xfrm>
          <a:prstGeom prst="ellipse">
            <a:avLst/>
          </a:prstGeom>
          <a:solidFill>
            <a:srgbClr val="C9E7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ユーザ＆バグ報告者</a:t>
            </a:r>
            <a:endParaRPr lang="en-US" altLang="ja-JP" sz="1200" b="1" dirty="0" smtClean="0">
              <a:solidFill>
                <a:schemeClr val="tx1"/>
              </a:solidFill>
            </a:endParaRPr>
          </a:p>
        </p:txBody>
      </p:sp>
      <p:sp>
        <p:nvSpPr>
          <p:cNvPr id="18" name="円/楕円 17"/>
          <p:cNvSpPr/>
          <p:nvPr/>
        </p:nvSpPr>
        <p:spPr>
          <a:xfrm>
            <a:off x="1692396" y="2739416"/>
            <a:ext cx="2196000" cy="55248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開発者＆バグ報告者</a:t>
            </a:r>
            <a:endParaRPr lang="en-US" altLang="ja-JP" sz="1200" b="1" dirty="0" smtClean="0">
              <a:solidFill>
                <a:schemeClr val="tx1"/>
              </a:solidFill>
            </a:endParaRPr>
          </a:p>
        </p:txBody>
      </p:sp>
      <p:sp>
        <p:nvSpPr>
          <p:cNvPr id="19" name="円/楕円 18"/>
          <p:cNvSpPr/>
          <p:nvPr/>
        </p:nvSpPr>
        <p:spPr>
          <a:xfrm>
            <a:off x="3689108" y="5331383"/>
            <a:ext cx="1918242" cy="552485"/>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開発者＆ユーザ</a:t>
            </a:r>
            <a:endParaRPr lang="en-US" altLang="ja-JP" sz="1200" b="1" dirty="0" smtClean="0">
              <a:solidFill>
                <a:schemeClr val="tx1"/>
              </a:solidFill>
            </a:endParaRPr>
          </a:p>
        </p:txBody>
      </p:sp>
      <p:cxnSp>
        <p:nvCxnSpPr>
          <p:cNvPr id="22" name="曲線コネクタ 40"/>
          <p:cNvCxnSpPr>
            <a:stCxn id="17" idx="5"/>
            <a:endCxn id="17" idx="6"/>
          </p:cNvCxnSpPr>
          <p:nvPr/>
        </p:nvCxnSpPr>
        <p:spPr>
          <a:xfrm rot="5400000" flipH="1" flipV="1">
            <a:off x="7253801" y="2942590"/>
            <a:ext cx="195333" cy="321597"/>
          </a:xfrm>
          <a:prstGeom prst="curvedConnector4">
            <a:avLst>
              <a:gd name="adj1" fmla="val -158452"/>
              <a:gd name="adj2" fmla="val 171083"/>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rot="5400000">
            <a:off x="4118148" y="2872212"/>
            <a:ext cx="1160217" cy="1227"/>
          </a:xfrm>
          <a:prstGeom prst="straightConnector1">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5400000">
            <a:off x="3898381" y="2872212"/>
            <a:ext cx="1160217" cy="1228"/>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a:off x="5208849" y="1884861"/>
            <a:ext cx="1270210" cy="705672"/>
          </a:xfrm>
          <a:prstGeom prst="straightConnector1">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rot="21480000">
            <a:off x="5084060" y="2009022"/>
            <a:ext cx="1223165" cy="718230"/>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rot="16200000" flipH="1">
            <a:off x="6162342" y="4115918"/>
            <a:ext cx="1823200" cy="165745"/>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rot="10800000" flipV="1">
            <a:off x="2571188" y="1740232"/>
            <a:ext cx="1491710" cy="718230"/>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flipV="1">
            <a:off x="2681686" y="1905977"/>
            <a:ext cx="1381213" cy="662981"/>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rot="16200000" flipV="1">
            <a:off x="6308687" y="4143543"/>
            <a:ext cx="1878449" cy="165745"/>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10800000" flipV="1">
            <a:off x="5497609" y="3287189"/>
            <a:ext cx="396353" cy="368323"/>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rot="10800000">
            <a:off x="5687266" y="5525367"/>
            <a:ext cx="1224000" cy="1228"/>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a:off x="5633472" y="5698737"/>
            <a:ext cx="1260000" cy="1227"/>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rot="10800000">
            <a:off x="5653354" y="4123984"/>
            <a:ext cx="1436461" cy="1160219"/>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a:off x="5477786" y="4204841"/>
            <a:ext cx="1436461" cy="1160217"/>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V="1">
            <a:off x="5613166" y="3342438"/>
            <a:ext cx="416649" cy="399056"/>
          </a:xfrm>
          <a:prstGeom prst="straightConnector1">
            <a:avLst/>
          </a:prstGeom>
          <a:ln w="25400">
            <a:solidFill>
              <a:schemeClr val="bg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4" name="曲線コネクタ 73"/>
          <p:cNvCxnSpPr>
            <a:stCxn id="8" idx="0"/>
            <a:endCxn id="8" idx="7"/>
          </p:cNvCxnSpPr>
          <p:nvPr/>
        </p:nvCxnSpPr>
        <p:spPr>
          <a:xfrm rot="16200000" flipH="1">
            <a:off x="4945591" y="3208074"/>
            <a:ext cx="97092" cy="877338"/>
          </a:xfrm>
          <a:prstGeom prst="curvedConnector3">
            <a:avLst>
              <a:gd name="adj1" fmla="val -147547"/>
            </a:avLst>
          </a:prstGeom>
          <a:ln w="25400">
            <a:solidFill>
              <a:schemeClr val="bg2"/>
            </a:solidFill>
            <a:tailEnd type="triangle" w="lg" len="lg"/>
          </a:ln>
        </p:spPr>
        <p:style>
          <a:lnRef idx="1">
            <a:schemeClr val="accent1"/>
          </a:lnRef>
          <a:fillRef idx="0">
            <a:schemeClr val="accent1"/>
          </a:fillRef>
          <a:effectRef idx="0">
            <a:schemeClr val="accent1"/>
          </a:effectRef>
          <a:fontRef idx="minor">
            <a:schemeClr val="tx1"/>
          </a:fontRef>
        </p:style>
      </p:cxnSp>
      <p:sp>
        <p:nvSpPr>
          <p:cNvPr id="109" name="正方形/長方形 108"/>
          <p:cNvSpPr/>
          <p:nvPr/>
        </p:nvSpPr>
        <p:spPr bwMode="auto">
          <a:xfrm>
            <a:off x="3400888" y="883820"/>
            <a:ext cx="2581376" cy="349313"/>
          </a:xfrm>
          <a:prstGeom prst="rect">
            <a:avLst/>
          </a:prstGeom>
          <a:solidFill>
            <a:srgbClr val="FFFFFF">
              <a:alpha val="77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08" name="テキスト ボックス 107"/>
          <p:cNvSpPr txBox="1"/>
          <p:nvPr/>
        </p:nvSpPr>
        <p:spPr>
          <a:xfrm>
            <a:off x="2975119" y="852470"/>
            <a:ext cx="3495792" cy="461665"/>
          </a:xfrm>
          <a:prstGeom prst="rect">
            <a:avLst/>
          </a:prstGeom>
          <a:noFill/>
        </p:spPr>
        <p:txBody>
          <a:bodyPr wrap="square" rtlCol="0">
            <a:spAutoFit/>
          </a:bodyPr>
          <a:lstStyle/>
          <a:p>
            <a:r>
              <a:rPr lang="ja-JP" altLang="en-US" dirty="0" smtClean="0">
                <a:solidFill>
                  <a:srgbClr val="FFC000"/>
                </a:solidFill>
              </a:rPr>
              <a:t>バグ報告者</a:t>
            </a:r>
            <a:r>
              <a:rPr kumimoji="1" lang="ja-JP" altLang="en-US" dirty="0" smtClean="0">
                <a:solidFill>
                  <a:srgbClr val="FFC000"/>
                </a:solidFill>
              </a:rPr>
              <a:t>コミュニティ</a:t>
            </a:r>
            <a:endParaRPr kumimoji="1" lang="ja-JP" altLang="en-US" dirty="0">
              <a:solidFill>
                <a:srgbClr val="FFC000"/>
              </a:solidFill>
            </a:endParaRPr>
          </a:p>
        </p:txBody>
      </p:sp>
      <p:sp>
        <p:nvSpPr>
          <p:cNvPr id="111" name="正方形/長方形 110"/>
          <p:cNvSpPr/>
          <p:nvPr/>
        </p:nvSpPr>
        <p:spPr bwMode="auto">
          <a:xfrm>
            <a:off x="5985072" y="6088548"/>
            <a:ext cx="2581376" cy="349313"/>
          </a:xfrm>
          <a:prstGeom prst="rect">
            <a:avLst/>
          </a:prstGeom>
          <a:solidFill>
            <a:srgbClr val="FFFFFF">
              <a:alpha val="77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2" name="テキスト ボックス 111"/>
          <p:cNvSpPr txBox="1"/>
          <p:nvPr/>
        </p:nvSpPr>
        <p:spPr>
          <a:xfrm>
            <a:off x="5985072" y="6070696"/>
            <a:ext cx="3495792" cy="461665"/>
          </a:xfrm>
          <a:prstGeom prst="rect">
            <a:avLst/>
          </a:prstGeom>
          <a:noFill/>
        </p:spPr>
        <p:txBody>
          <a:bodyPr wrap="square" rtlCol="0">
            <a:spAutoFit/>
          </a:bodyPr>
          <a:lstStyle/>
          <a:p>
            <a:r>
              <a:rPr kumimoji="1" lang="ja-JP" altLang="en-US" dirty="0" smtClean="0">
                <a:solidFill>
                  <a:schemeClr val="accent1">
                    <a:lumMod val="75000"/>
                  </a:schemeClr>
                </a:solidFill>
              </a:rPr>
              <a:t>ユーザコミュニティ</a:t>
            </a:r>
            <a:endParaRPr kumimoji="1" lang="ja-JP" altLang="en-US" dirty="0">
              <a:solidFill>
                <a:schemeClr val="accent1">
                  <a:lumMod val="75000"/>
                </a:schemeClr>
              </a:solidFill>
            </a:endParaRPr>
          </a:p>
        </p:txBody>
      </p:sp>
      <p:sp>
        <p:nvSpPr>
          <p:cNvPr id="113" name="正方形/長方形 112"/>
          <p:cNvSpPr/>
          <p:nvPr/>
        </p:nvSpPr>
        <p:spPr bwMode="auto">
          <a:xfrm>
            <a:off x="180820" y="6070696"/>
            <a:ext cx="2581376" cy="349313"/>
          </a:xfrm>
          <a:prstGeom prst="rect">
            <a:avLst/>
          </a:prstGeom>
          <a:solidFill>
            <a:srgbClr val="FFFFFF">
              <a:alpha val="77000"/>
            </a:srgb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4" name="テキスト ボックス 113"/>
          <p:cNvSpPr txBox="1"/>
          <p:nvPr/>
        </p:nvSpPr>
        <p:spPr>
          <a:xfrm>
            <a:off x="180820" y="6026719"/>
            <a:ext cx="3495792" cy="461665"/>
          </a:xfrm>
          <a:prstGeom prst="rect">
            <a:avLst/>
          </a:prstGeom>
          <a:noFill/>
        </p:spPr>
        <p:txBody>
          <a:bodyPr wrap="square" rtlCol="0">
            <a:spAutoFit/>
          </a:bodyPr>
          <a:lstStyle/>
          <a:p>
            <a:r>
              <a:rPr kumimoji="1" lang="ja-JP" altLang="en-US" dirty="0" smtClean="0">
                <a:solidFill>
                  <a:srgbClr val="FF0000"/>
                </a:solidFill>
              </a:rPr>
              <a:t>開発者コミュニティ</a:t>
            </a:r>
            <a:endParaRPr kumimoji="1" lang="ja-JP" altLang="en-US" dirty="0">
              <a:solidFill>
                <a:srgbClr val="FF0000"/>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コンテンツ プレースホルダ 3"/>
          <p:cNvSpPr>
            <a:spLocks noGrp="1"/>
          </p:cNvSpPr>
          <p:nvPr>
            <p:ph idx="1"/>
          </p:nvPr>
        </p:nvSpPr>
        <p:spPr>
          <a:xfrm>
            <a:off x="214313" y="1001713"/>
            <a:ext cx="8715375" cy="5438775"/>
          </a:xfrm>
        </p:spPr>
        <p:txBody>
          <a:bodyPr/>
          <a:lstStyle/>
          <a:p>
            <a:r>
              <a:rPr lang="ja-JP" altLang="en-US" dirty="0" smtClean="0"/>
              <a:t>結果</a:t>
            </a:r>
            <a:r>
              <a:rPr lang="en-US" altLang="ja-JP" dirty="0" smtClean="0"/>
              <a:t>1</a:t>
            </a:r>
          </a:p>
          <a:p>
            <a:pPr lvl="1"/>
            <a:r>
              <a:rPr lang="en-US" altLang="ja-JP" dirty="0" smtClean="0"/>
              <a:t>P(dev</a:t>
            </a:r>
            <a:r>
              <a:rPr lang="ja-JP" altLang="en-US" dirty="0" smtClean="0"/>
              <a:t>∩</a:t>
            </a:r>
            <a:r>
              <a:rPr lang="en-US" altLang="ja-JP" dirty="0" smtClean="0"/>
              <a:t>user</a:t>
            </a:r>
            <a:r>
              <a:rPr lang="ja-JP" altLang="en-US" dirty="0" smtClean="0"/>
              <a:t>∩</a:t>
            </a:r>
            <a:r>
              <a:rPr lang="en-US" altLang="ja-JP" dirty="0" smtClean="0"/>
              <a:t>bug)</a:t>
            </a:r>
            <a:r>
              <a:rPr lang="ja-JP" altLang="en-US" dirty="0" err="1" smtClean="0"/>
              <a:t>，</a:t>
            </a:r>
            <a:r>
              <a:rPr lang="ja-JP" altLang="en-US" dirty="0" smtClean="0"/>
              <a:t>バグ報告者の</a:t>
            </a:r>
            <a:r>
              <a:rPr lang="ja-JP" altLang="en-US" dirty="0" smtClean="0">
                <a:solidFill>
                  <a:srgbClr val="FF0000"/>
                </a:solidFill>
              </a:rPr>
              <a:t>参加者間の送受信数</a:t>
            </a:r>
            <a:r>
              <a:rPr lang="ja-JP" altLang="en-US" dirty="0" smtClean="0"/>
              <a:t>に</a:t>
            </a:r>
            <a:r>
              <a:rPr lang="en-US" altLang="ja-JP" dirty="0" smtClean="0"/>
              <a:t>2</a:t>
            </a:r>
            <a:r>
              <a:rPr lang="ja-JP" altLang="en-US" dirty="0" smtClean="0"/>
              <a:t>倍以上の差がある</a:t>
            </a:r>
            <a:endParaRPr lang="en-US" altLang="ja-JP" dirty="0" smtClean="0"/>
          </a:p>
          <a:p>
            <a:r>
              <a:rPr lang="ja-JP" altLang="en-US" dirty="0" smtClean="0"/>
              <a:t>考察</a:t>
            </a:r>
            <a:r>
              <a:rPr lang="en-US" altLang="ja-JP" dirty="0" smtClean="0"/>
              <a:t>1</a:t>
            </a:r>
          </a:p>
          <a:p>
            <a:pPr lvl="1"/>
            <a:r>
              <a:rPr lang="ja-JP" altLang="en-US" dirty="0" smtClean="0"/>
              <a:t>１つのバグ報告に対して症状が的確に伝わっていないなどの理由から，</a:t>
            </a:r>
            <a:r>
              <a:rPr lang="en-US" altLang="ja-JP" dirty="0" smtClean="0"/>
              <a:t>P(dev</a:t>
            </a:r>
            <a:r>
              <a:rPr lang="ja-JP" altLang="en-US" dirty="0" smtClean="0"/>
              <a:t>∩</a:t>
            </a:r>
            <a:r>
              <a:rPr lang="en-US" altLang="ja-JP" dirty="0" smtClean="0"/>
              <a:t>user</a:t>
            </a:r>
            <a:r>
              <a:rPr lang="ja-JP" altLang="en-US" dirty="0" smtClean="0"/>
              <a:t>∩</a:t>
            </a:r>
            <a:r>
              <a:rPr lang="en-US" altLang="ja-JP" dirty="0" smtClean="0"/>
              <a:t>bug)</a:t>
            </a:r>
            <a:r>
              <a:rPr lang="ja-JP" altLang="en-US" dirty="0" smtClean="0"/>
              <a:t>の</a:t>
            </a:r>
            <a:r>
              <a:rPr lang="ja-JP" altLang="en-US" dirty="0" smtClean="0">
                <a:solidFill>
                  <a:srgbClr val="FF0000"/>
                </a:solidFill>
              </a:rPr>
              <a:t>複数の参加者</a:t>
            </a:r>
            <a:r>
              <a:rPr lang="ja-JP" altLang="en-US" dirty="0" smtClean="0"/>
              <a:t>が質問を行うため送受信数に差が生じた</a:t>
            </a:r>
            <a:endParaRPr lang="en-US" altLang="ja-JP" dirty="0" smtClean="0"/>
          </a:p>
        </p:txBody>
      </p:sp>
      <p:sp>
        <p:nvSpPr>
          <p:cNvPr id="24579" name="タイトル 2"/>
          <p:cNvSpPr>
            <a:spLocks noGrp="1"/>
          </p:cNvSpPr>
          <p:nvPr>
            <p:ph type="title"/>
          </p:nvPr>
        </p:nvSpPr>
        <p:spPr>
          <a:xfrm>
            <a:off x="830263" y="209550"/>
            <a:ext cx="8099425" cy="642938"/>
          </a:xfrm>
        </p:spPr>
        <p:txBody>
          <a:bodyPr/>
          <a:lstStyle/>
          <a:p>
            <a:pPr>
              <a:lnSpc>
                <a:spcPts val="2600"/>
              </a:lnSpc>
            </a:pPr>
            <a:r>
              <a:rPr lang="ja-JP" altLang="en-US" sz="2400" dirty="0" smtClean="0"/>
              <a:t>分析１：グループ間における情報共有</a:t>
            </a:r>
            <a:r>
              <a:rPr lang="en-US" altLang="ja-JP" sz="2400" dirty="0" smtClean="0"/>
              <a:t/>
            </a:r>
            <a:br>
              <a:rPr lang="en-US" altLang="ja-JP" sz="2400" dirty="0" smtClean="0"/>
            </a:br>
            <a:r>
              <a:rPr lang="ja-JP" altLang="en-US" sz="2400" dirty="0" smtClean="0"/>
              <a:t>～バグ報告者コミュニティ～</a:t>
            </a:r>
            <a:endParaRPr lang="ja-JP" altLang="en-US" sz="3600" dirty="0" smtClean="0"/>
          </a:p>
        </p:txBody>
      </p:sp>
      <p:sp>
        <p:nvSpPr>
          <p:cNvPr id="2458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81"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CBE411A6-2D69-4060-BE69-CBA2926CC7EA}" type="slidenum">
              <a:rPr kumimoji="0" lang="ja-JP" altLang="en-US" sz="1400"/>
              <a:pPr algn="r"/>
              <a:t>12</a:t>
            </a:fld>
            <a:endParaRPr kumimoji="0" lang="en-US" altLang="ja-JP" sz="1400" dirty="0"/>
          </a:p>
        </p:txBody>
      </p:sp>
      <p:sp>
        <p:nvSpPr>
          <p:cNvPr id="2457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dirty="0">
                <a:latin typeface="Times New Roman" pitchFamily="18" charset="0"/>
              </a:rPr>
              <a:t>DICOMO2008</a:t>
            </a:r>
          </a:p>
        </p:txBody>
      </p:sp>
      <p:grpSp>
        <p:nvGrpSpPr>
          <p:cNvPr id="418" name="グループ化 417"/>
          <p:cNvGrpSpPr>
            <a:grpSpLocks noChangeAspect="1"/>
          </p:cNvGrpSpPr>
          <p:nvPr/>
        </p:nvGrpSpPr>
        <p:grpSpPr>
          <a:xfrm>
            <a:off x="1649433" y="3223972"/>
            <a:ext cx="5939477" cy="3409509"/>
            <a:chOff x="1913195" y="3599741"/>
            <a:chExt cx="5164762" cy="2964790"/>
          </a:xfrm>
        </p:grpSpPr>
        <p:sp>
          <p:nvSpPr>
            <p:cNvPr id="419" name="円/楕円 418"/>
            <p:cNvSpPr/>
            <p:nvPr/>
          </p:nvSpPr>
          <p:spPr>
            <a:xfrm>
              <a:off x="3737109" y="4944544"/>
              <a:ext cx="1620000" cy="373775"/>
            </a:xfrm>
            <a:prstGeom prst="ellipse">
              <a:avLst/>
            </a:prstGeom>
            <a:solidFill>
              <a:srgbClr val="FFEAA7"/>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00" b="1" dirty="0" smtClean="0">
                  <a:solidFill>
                    <a:schemeClr val="tx1"/>
                  </a:solidFill>
                </a:rPr>
                <a:t>P(</a:t>
              </a:r>
              <a:r>
                <a:rPr lang="en-US" altLang="ja-JP" sz="1050" b="1" dirty="0" smtClean="0">
                  <a:solidFill>
                    <a:schemeClr val="tx1"/>
                  </a:solidFill>
                </a:rPr>
                <a:t>dev</a:t>
              </a:r>
              <a:r>
                <a:rPr lang="ja-JP" altLang="en-US" sz="1050" b="1" dirty="0" smtClean="0">
                  <a:solidFill>
                    <a:schemeClr val="tx1"/>
                  </a:solidFill>
                </a:rPr>
                <a:t>∩</a:t>
              </a:r>
              <a:r>
                <a:rPr lang="en-US" altLang="ja-JP" sz="1050" b="1" dirty="0" smtClean="0">
                  <a:solidFill>
                    <a:schemeClr val="tx1"/>
                  </a:solidFill>
                </a:rPr>
                <a:t>user</a:t>
              </a:r>
              <a:r>
                <a:rPr lang="ja-JP" altLang="en-US" sz="1050" b="1" dirty="0" smtClean="0">
                  <a:solidFill>
                    <a:schemeClr val="tx1"/>
                  </a:solidFill>
                </a:rPr>
                <a:t>∩</a:t>
              </a:r>
              <a:r>
                <a:rPr lang="en-US" altLang="ja-JP" sz="1050" b="1" dirty="0" smtClean="0">
                  <a:solidFill>
                    <a:schemeClr val="tx1"/>
                  </a:solidFill>
                </a:rPr>
                <a:t>bug</a:t>
              </a:r>
              <a:r>
                <a:rPr lang="en-US" altLang="ja-JP" sz="1000" b="1" dirty="0" smtClean="0">
                  <a:solidFill>
                    <a:schemeClr val="tx1"/>
                  </a:solidFill>
                </a:rPr>
                <a:t>)</a:t>
              </a:r>
            </a:p>
            <a:p>
              <a:pPr algn="ctr" fontAlgn="auto">
                <a:spcBef>
                  <a:spcPts val="0"/>
                </a:spcBef>
                <a:spcAft>
                  <a:spcPts val="0"/>
                </a:spcAft>
                <a:defRPr/>
              </a:pPr>
              <a:r>
                <a:rPr lang="en-US" altLang="ja-JP" sz="1100" b="1" dirty="0" smtClean="0">
                  <a:solidFill>
                    <a:schemeClr val="tx1"/>
                  </a:solidFill>
                </a:rPr>
                <a:t>30</a:t>
              </a:r>
              <a:r>
                <a:rPr lang="ja-JP" altLang="en-US" sz="1100" b="1" dirty="0">
                  <a:solidFill>
                    <a:schemeClr val="tx1"/>
                  </a:solidFill>
                </a:rPr>
                <a:t>人</a:t>
              </a:r>
            </a:p>
          </p:txBody>
        </p:sp>
        <p:cxnSp>
          <p:nvCxnSpPr>
            <p:cNvPr id="420" name="曲線コネクタ 419"/>
            <p:cNvCxnSpPr>
              <a:stCxn id="487" idx="1"/>
              <a:endCxn id="487" idx="7"/>
            </p:cNvCxnSpPr>
            <p:nvPr/>
          </p:nvCxnSpPr>
          <p:spPr>
            <a:xfrm rot="5400000" flipH="1" flipV="1">
              <a:off x="4486654" y="3541658"/>
              <a:ext cx="1588" cy="814586"/>
            </a:xfrm>
            <a:prstGeom prst="curvedConnector3">
              <a:avLst>
                <a:gd name="adj1" fmla="val 10476578"/>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421" name="テキスト ボックス 5"/>
            <p:cNvSpPr txBox="1">
              <a:spLocks noChangeArrowheads="1"/>
            </p:cNvSpPr>
            <p:nvPr/>
          </p:nvSpPr>
          <p:spPr bwMode="auto">
            <a:xfrm>
              <a:off x="4323461" y="3599741"/>
              <a:ext cx="332243" cy="227487"/>
            </a:xfrm>
            <a:prstGeom prst="rect">
              <a:avLst/>
            </a:prstGeom>
            <a:noFill/>
            <a:ln w="9525">
              <a:noFill/>
              <a:miter lim="800000"/>
              <a:headEnd/>
              <a:tailEnd/>
            </a:ln>
          </p:spPr>
          <p:txBody>
            <a:bodyPr wrap="square">
              <a:spAutoFit/>
            </a:bodyPr>
            <a:lstStyle/>
            <a:p>
              <a:r>
                <a:rPr lang="en-US" altLang="ja-JP" sz="1100" b="1" dirty="0">
                  <a:latin typeface="Calibri" pitchFamily="34" charset="0"/>
                </a:rPr>
                <a:t>13</a:t>
              </a:r>
              <a:endParaRPr lang="ja-JP" altLang="en-US" sz="1100" b="1" dirty="0">
                <a:latin typeface="Calibri" pitchFamily="34" charset="0"/>
              </a:endParaRPr>
            </a:p>
          </p:txBody>
        </p:sp>
        <p:cxnSp>
          <p:nvCxnSpPr>
            <p:cNvPr id="422" name="曲線コネクタ 421"/>
            <p:cNvCxnSpPr>
              <a:stCxn id="427" idx="3"/>
              <a:endCxn id="427" idx="5"/>
            </p:cNvCxnSpPr>
            <p:nvPr/>
          </p:nvCxnSpPr>
          <p:spPr>
            <a:xfrm rot="16200000" flipH="1">
              <a:off x="2764232" y="5934661"/>
              <a:ext cx="1588" cy="534572"/>
            </a:xfrm>
            <a:prstGeom prst="curvedConnector3">
              <a:avLst>
                <a:gd name="adj1" fmla="val 1074383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423" name="テキスト ボックス 7"/>
            <p:cNvSpPr txBox="1">
              <a:spLocks noChangeArrowheads="1"/>
            </p:cNvSpPr>
            <p:nvPr/>
          </p:nvSpPr>
          <p:spPr bwMode="auto">
            <a:xfrm>
              <a:off x="2621518" y="6312916"/>
              <a:ext cx="373786"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37</a:t>
              </a:r>
              <a:endParaRPr lang="ja-JP" altLang="en-US" sz="1100" b="1" dirty="0">
                <a:solidFill>
                  <a:schemeClr val="bg2">
                    <a:lumMod val="60000"/>
                    <a:lumOff val="40000"/>
                  </a:schemeClr>
                </a:solidFill>
                <a:latin typeface="Calibri" pitchFamily="34" charset="0"/>
              </a:endParaRPr>
            </a:p>
          </p:txBody>
        </p:sp>
        <p:sp>
          <p:nvSpPr>
            <p:cNvPr id="424" name="テキスト ボックス 8"/>
            <p:cNvSpPr txBox="1">
              <a:spLocks noChangeArrowheads="1"/>
            </p:cNvSpPr>
            <p:nvPr/>
          </p:nvSpPr>
          <p:spPr bwMode="auto">
            <a:xfrm>
              <a:off x="6111596" y="6323963"/>
              <a:ext cx="52015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355</a:t>
              </a:r>
              <a:endParaRPr lang="ja-JP" altLang="en-US" sz="1100" b="1" dirty="0">
                <a:solidFill>
                  <a:schemeClr val="bg2">
                    <a:lumMod val="60000"/>
                    <a:lumOff val="40000"/>
                  </a:schemeClr>
                </a:solidFill>
                <a:latin typeface="Calibri" pitchFamily="34" charset="0"/>
              </a:endParaRPr>
            </a:p>
          </p:txBody>
        </p:sp>
        <p:sp>
          <p:nvSpPr>
            <p:cNvPr id="425" name="円/楕円 424"/>
            <p:cNvSpPr/>
            <p:nvPr/>
          </p:nvSpPr>
          <p:spPr>
            <a:xfrm>
              <a:off x="5913076" y="5938520"/>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ユーザ</a:t>
              </a:r>
              <a:endParaRPr lang="en-US" altLang="ja-JP" sz="1000" b="1" dirty="0" smtClean="0">
                <a:solidFill>
                  <a:schemeClr val="bg2">
                    <a:lumMod val="60000"/>
                    <a:lumOff val="40000"/>
                  </a:schemeClr>
                </a:solidFill>
              </a:endParaRPr>
            </a:p>
            <a:p>
              <a:pPr algn="ctr" fontAlgn="auto">
                <a:spcBef>
                  <a:spcPts val="0"/>
                </a:spcBef>
                <a:spcAft>
                  <a:spcPts val="0"/>
                </a:spcAft>
                <a:defRPr/>
              </a:pPr>
              <a:r>
                <a:rPr lang="en-US" altLang="ja-JP" sz="1100" b="1" dirty="0" smtClean="0">
                  <a:solidFill>
                    <a:schemeClr val="bg2">
                      <a:lumMod val="60000"/>
                      <a:lumOff val="40000"/>
                    </a:schemeClr>
                  </a:solidFill>
                </a:rPr>
                <a:t>596</a:t>
              </a:r>
              <a:r>
                <a:rPr lang="ja-JP" altLang="en-US" sz="1100" b="1" dirty="0" smtClean="0">
                  <a:solidFill>
                    <a:schemeClr val="bg2">
                      <a:lumMod val="60000"/>
                      <a:lumOff val="40000"/>
                    </a:schemeClr>
                  </a:solidFill>
                </a:rPr>
                <a:t>人</a:t>
              </a:r>
              <a:endParaRPr lang="ja-JP" altLang="en-US" sz="1100" b="1" dirty="0">
                <a:solidFill>
                  <a:schemeClr val="bg2">
                    <a:lumMod val="60000"/>
                    <a:lumOff val="40000"/>
                  </a:schemeClr>
                </a:solidFill>
              </a:endParaRPr>
            </a:p>
          </p:txBody>
        </p:sp>
        <p:cxnSp>
          <p:nvCxnSpPr>
            <p:cNvPr id="426" name="曲線コネクタ 425"/>
            <p:cNvCxnSpPr>
              <a:stCxn id="425" idx="3"/>
              <a:endCxn id="425" idx="5"/>
            </p:cNvCxnSpPr>
            <p:nvPr/>
          </p:nvCxnSpPr>
          <p:spPr>
            <a:xfrm rot="16200000" flipH="1">
              <a:off x="6291076" y="5942345"/>
              <a:ext cx="1588" cy="534572"/>
            </a:xfrm>
            <a:prstGeom prst="curvedConnector3">
              <a:avLst>
                <a:gd name="adj1" fmla="val 1041480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427" name="円/楕円 426"/>
            <p:cNvSpPr/>
            <p:nvPr/>
          </p:nvSpPr>
          <p:spPr>
            <a:xfrm>
              <a:off x="2386232" y="5930836"/>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開発者</a:t>
              </a:r>
              <a:endParaRPr lang="en-US" altLang="ja-JP" sz="1000" b="1" dirty="0">
                <a:solidFill>
                  <a:schemeClr val="bg2">
                    <a:lumMod val="60000"/>
                    <a:lumOff val="40000"/>
                  </a:schemeClr>
                </a:solidFill>
              </a:endParaRPr>
            </a:p>
            <a:p>
              <a:pPr algn="ctr" fontAlgn="auto">
                <a:spcBef>
                  <a:spcPts val="0"/>
                </a:spcBef>
                <a:spcAft>
                  <a:spcPts val="0"/>
                </a:spcAft>
                <a:defRPr/>
              </a:pPr>
              <a:r>
                <a:rPr lang="en-US" altLang="ja-JP" sz="1100" b="1" dirty="0">
                  <a:solidFill>
                    <a:schemeClr val="bg2">
                      <a:lumMod val="60000"/>
                      <a:lumOff val="40000"/>
                    </a:schemeClr>
                  </a:solidFill>
                </a:rPr>
                <a:t>162</a:t>
              </a:r>
              <a:r>
                <a:rPr lang="ja-JP" altLang="en-US" sz="1100" b="1" dirty="0">
                  <a:solidFill>
                    <a:schemeClr val="bg2">
                      <a:lumMod val="60000"/>
                      <a:lumOff val="40000"/>
                    </a:schemeClr>
                  </a:solidFill>
                </a:rPr>
                <a:t>人</a:t>
              </a:r>
            </a:p>
          </p:txBody>
        </p:sp>
        <p:sp>
          <p:nvSpPr>
            <p:cNvPr id="428" name="円/楕円 427"/>
            <p:cNvSpPr/>
            <p:nvPr/>
          </p:nvSpPr>
          <p:spPr>
            <a:xfrm>
              <a:off x="5667071" y="4227150"/>
              <a:ext cx="1224000" cy="468000"/>
            </a:xfrm>
            <a:prstGeom prst="ellipse">
              <a:avLst/>
            </a:prstGeom>
            <a:solidFill>
              <a:srgbClr val="C9E7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tx1"/>
                  </a:solidFill>
                </a:rPr>
                <a:t>ユーザ＆バグ報告者</a:t>
              </a:r>
              <a:endParaRPr lang="en-US" altLang="ja-JP" sz="1000" b="1" dirty="0">
                <a:solidFill>
                  <a:schemeClr val="tx1"/>
                </a:solidFill>
              </a:endParaRPr>
            </a:p>
            <a:p>
              <a:pPr algn="ctr" fontAlgn="auto">
                <a:spcBef>
                  <a:spcPts val="0"/>
                </a:spcBef>
                <a:spcAft>
                  <a:spcPts val="0"/>
                </a:spcAft>
                <a:defRPr/>
              </a:pPr>
              <a:r>
                <a:rPr lang="en-US" altLang="ja-JP" sz="1100" b="1" dirty="0">
                  <a:solidFill>
                    <a:schemeClr val="tx1"/>
                  </a:solidFill>
                </a:rPr>
                <a:t>14</a:t>
              </a:r>
              <a:r>
                <a:rPr lang="ja-JP" altLang="en-US" sz="1100" b="1" dirty="0">
                  <a:solidFill>
                    <a:schemeClr val="tx1"/>
                  </a:solidFill>
                </a:rPr>
                <a:t>人</a:t>
              </a:r>
            </a:p>
          </p:txBody>
        </p:sp>
        <p:sp>
          <p:nvSpPr>
            <p:cNvPr id="429" name="円/楕円 428"/>
            <p:cNvSpPr/>
            <p:nvPr/>
          </p:nvSpPr>
          <p:spPr>
            <a:xfrm>
              <a:off x="2205550" y="4284940"/>
              <a:ext cx="1224000" cy="46800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tx1"/>
                  </a:solidFill>
                </a:rPr>
                <a:t>開発者＆バグ報告者</a:t>
              </a:r>
              <a:endParaRPr lang="en-US" altLang="ja-JP" sz="1000" b="1" dirty="0">
                <a:solidFill>
                  <a:schemeClr val="tx1"/>
                </a:solidFill>
              </a:endParaRPr>
            </a:p>
            <a:p>
              <a:pPr algn="ctr" fontAlgn="auto">
                <a:spcBef>
                  <a:spcPts val="0"/>
                </a:spcBef>
                <a:spcAft>
                  <a:spcPts val="0"/>
                </a:spcAft>
                <a:defRPr/>
              </a:pPr>
              <a:r>
                <a:rPr lang="en-US" altLang="ja-JP" sz="1100" b="1" dirty="0">
                  <a:solidFill>
                    <a:schemeClr val="tx1"/>
                  </a:solidFill>
                </a:rPr>
                <a:t>19</a:t>
              </a:r>
              <a:r>
                <a:rPr lang="ja-JP" altLang="en-US" sz="1100" b="1" dirty="0">
                  <a:solidFill>
                    <a:schemeClr val="tx1"/>
                  </a:solidFill>
                </a:rPr>
                <a:t>人</a:t>
              </a:r>
            </a:p>
          </p:txBody>
        </p:sp>
        <p:sp>
          <p:nvSpPr>
            <p:cNvPr id="430" name="円/楕円 429"/>
            <p:cNvSpPr/>
            <p:nvPr/>
          </p:nvSpPr>
          <p:spPr>
            <a:xfrm>
              <a:off x="3808479" y="5895549"/>
              <a:ext cx="1404000" cy="360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開発者＆ユーザ</a:t>
              </a:r>
              <a:endParaRPr lang="en-US" altLang="ja-JP" sz="1000" b="1" dirty="0" smtClean="0">
                <a:solidFill>
                  <a:schemeClr val="bg2">
                    <a:lumMod val="60000"/>
                    <a:lumOff val="40000"/>
                  </a:schemeClr>
                </a:solidFill>
              </a:endParaRPr>
            </a:p>
            <a:p>
              <a:pPr algn="ctr" fontAlgn="auto">
                <a:spcBef>
                  <a:spcPts val="0"/>
                </a:spcBef>
                <a:spcAft>
                  <a:spcPts val="0"/>
                </a:spcAft>
                <a:defRPr/>
              </a:pPr>
              <a:r>
                <a:rPr lang="en-US" altLang="ja-JP" sz="1100" b="1" dirty="0" smtClean="0">
                  <a:solidFill>
                    <a:schemeClr val="bg2">
                      <a:lumMod val="60000"/>
                      <a:lumOff val="40000"/>
                    </a:schemeClr>
                  </a:solidFill>
                </a:rPr>
                <a:t>81</a:t>
              </a:r>
              <a:r>
                <a:rPr lang="ja-JP" altLang="en-US" sz="1100" b="1" dirty="0">
                  <a:solidFill>
                    <a:schemeClr val="bg2">
                      <a:lumMod val="60000"/>
                      <a:lumOff val="40000"/>
                    </a:schemeClr>
                  </a:solidFill>
                </a:rPr>
                <a:t>人</a:t>
              </a:r>
            </a:p>
          </p:txBody>
        </p:sp>
        <p:cxnSp>
          <p:nvCxnSpPr>
            <p:cNvPr id="431" name="曲線コネクタ 35"/>
            <p:cNvCxnSpPr>
              <a:stCxn id="429" idx="3"/>
              <a:endCxn id="429" idx="2"/>
            </p:cNvCxnSpPr>
            <p:nvPr/>
          </p:nvCxnSpPr>
          <p:spPr>
            <a:xfrm rot="5400000" flipH="1">
              <a:off x="2212444" y="4512047"/>
              <a:ext cx="165463" cy="179251"/>
            </a:xfrm>
            <a:prstGeom prst="curvedConnector4">
              <a:avLst>
                <a:gd name="adj1" fmla="val -75369"/>
                <a:gd name="adj2" fmla="val 163402"/>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432" name="テキスト ボックス 16"/>
            <p:cNvSpPr txBox="1">
              <a:spLocks noChangeArrowheads="1"/>
            </p:cNvSpPr>
            <p:nvPr/>
          </p:nvSpPr>
          <p:spPr bwMode="auto">
            <a:xfrm>
              <a:off x="1913195" y="4735898"/>
              <a:ext cx="373762" cy="227487"/>
            </a:xfrm>
            <a:prstGeom prst="rect">
              <a:avLst/>
            </a:prstGeom>
            <a:noFill/>
            <a:ln w="9525">
              <a:noFill/>
              <a:miter lim="800000"/>
              <a:headEnd/>
              <a:tailEnd/>
            </a:ln>
          </p:spPr>
          <p:txBody>
            <a:bodyPr wrap="square">
              <a:spAutoFit/>
            </a:bodyPr>
            <a:lstStyle/>
            <a:p>
              <a:r>
                <a:rPr lang="en-US" altLang="ja-JP" sz="1100" b="1" dirty="0">
                  <a:latin typeface="Calibri" pitchFamily="34" charset="0"/>
                </a:rPr>
                <a:t>14</a:t>
              </a:r>
              <a:endParaRPr lang="ja-JP" altLang="en-US" sz="1100" b="1" dirty="0">
                <a:latin typeface="Calibri" pitchFamily="34" charset="0"/>
              </a:endParaRPr>
            </a:p>
          </p:txBody>
        </p:sp>
        <p:cxnSp>
          <p:nvCxnSpPr>
            <p:cNvPr id="433" name="曲線コネクタ 40"/>
            <p:cNvCxnSpPr>
              <a:stCxn id="428" idx="5"/>
              <a:endCxn id="428" idx="6"/>
            </p:cNvCxnSpPr>
            <p:nvPr/>
          </p:nvCxnSpPr>
          <p:spPr>
            <a:xfrm rot="5400000" flipH="1" flipV="1">
              <a:off x="6718713" y="4454256"/>
              <a:ext cx="165463" cy="179251"/>
            </a:xfrm>
            <a:prstGeom prst="curvedConnector4">
              <a:avLst>
                <a:gd name="adj1" fmla="val -91158"/>
                <a:gd name="adj2" fmla="val 177977"/>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434" name="テキスト ボックス 18"/>
            <p:cNvSpPr txBox="1">
              <a:spLocks noChangeArrowheads="1"/>
            </p:cNvSpPr>
            <p:nvPr/>
          </p:nvSpPr>
          <p:spPr bwMode="auto">
            <a:xfrm>
              <a:off x="6891070" y="4720388"/>
              <a:ext cx="186887" cy="227487"/>
            </a:xfrm>
            <a:prstGeom prst="rect">
              <a:avLst/>
            </a:prstGeom>
            <a:noFill/>
            <a:ln w="9525">
              <a:noFill/>
              <a:miter lim="800000"/>
              <a:headEnd/>
              <a:tailEnd/>
            </a:ln>
          </p:spPr>
          <p:txBody>
            <a:bodyPr>
              <a:spAutoFit/>
            </a:bodyPr>
            <a:lstStyle/>
            <a:p>
              <a:r>
                <a:rPr lang="en-US" altLang="ja-JP" sz="1100" b="1" dirty="0">
                  <a:latin typeface="Calibri" pitchFamily="34" charset="0"/>
                </a:rPr>
                <a:t>0</a:t>
              </a:r>
              <a:endParaRPr lang="ja-JP" altLang="en-US" sz="1100" b="1" dirty="0">
                <a:latin typeface="Calibri" pitchFamily="34" charset="0"/>
              </a:endParaRPr>
            </a:p>
          </p:txBody>
        </p:sp>
        <p:cxnSp>
          <p:nvCxnSpPr>
            <p:cNvPr id="435" name="曲線コネクタ 40"/>
            <p:cNvCxnSpPr>
              <a:stCxn id="430" idx="3"/>
              <a:endCxn id="430" idx="5"/>
            </p:cNvCxnSpPr>
            <p:nvPr/>
          </p:nvCxnSpPr>
          <p:spPr>
            <a:xfrm rot="16200000" flipH="1">
              <a:off x="4510479" y="5706439"/>
              <a:ext cx="1588" cy="992778"/>
            </a:xfrm>
            <a:prstGeom prst="curvedConnector3">
              <a:avLst>
                <a:gd name="adj1" fmla="val 12450823"/>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436" name="テキスト ボックス 20"/>
            <p:cNvSpPr txBox="1">
              <a:spLocks noChangeArrowheads="1"/>
            </p:cNvSpPr>
            <p:nvPr/>
          </p:nvSpPr>
          <p:spPr bwMode="auto">
            <a:xfrm>
              <a:off x="4307751" y="6337044"/>
              <a:ext cx="539965"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184</a:t>
              </a:r>
              <a:endParaRPr lang="ja-JP" altLang="en-US" sz="1100" b="1" dirty="0">
                <a:solidFill>
                  <a:schemeClr val="bg2">
                    <a:lumMod val="60000"/>
                    <a:lumOff val="40000"/>
                  </a:schemeClr>
                </a:solidFill>
                <a:latin typeface="Calibri" pitchFamily="34" charset="0"/>
              </a:endParaRPr>
            </a:p>
          </p:txBody>
        </p:sp>
        <p:sp>
          <p:nvSpPr>
            <p:cNvPr id="437" name="テキスト ボックス 22"/>
            <p:cNvSpPr txBox="1">
              <a:spLocks noChangeArrowheads="1"/>
            </p:cNvSpPr>
            <p:nvPr/>
          </p:nvSpPr>
          <p:spPr bwMode="auto">
            <a:xfrm>
              <a:off x="4709640" y="4649619"/>
              <a:ext cx="401565" cy="227487"/>
            </a:xfrm>
            <a:prstGeom prst="rect">
              <a:avLst/>
            </a:prstGeom>
            <a:noFill/>
            <a:ln w="9525">
              <a:noFill/>
              <a:miter lim="800000"/>
              <a:headEnd/>
              <a:tailEnd/>
            </a:ln>
          </p:spPr>
          <p:txBody>
            <a:bodyPr wrap="square">
              <a:spAutoFit/>
            </a:bodyPr>
            <a:lstStyle/>
            <a:p>
              <a:r>
                <a:rPr lang="en-US" altLang="ja-JP" sz="1100" b="1" dirty="0" smtClean="0">
                  <a:latin typeface="Calibri" pitchFamily="34" charset="0"/>
                </a:rPr>
                <a:t>301</a:t>
              </a:r>
              <a:endParaRPr lang="ja-JP" altLang="en-US" sz="1100" b="1" dirty="0">
                <a:latin typeface="Calibri" pitchFamily="34" charset="0"/>
              </a:endParaRPr>
            </a:p>
          </p:txBody>
        </p:sp>
        <p:cxnSp>
          <p:nvCxnSpPr>
            <p:cNvPr id="438" name="直線矢印コネクタ 437"/>
            <p:cNvCxnSpPr/>
            <p:nvPr/>
          </p:nvCxnSpPr>
          <p:spPr>
            <a:xfrm rot="5400000">
              <a:off x="4236853" y="4607024"/>
              <a:ext cx="610023" cy="692"/>
            </a:xfrm>
            <a:prstGeom prst="straightConnector1">
              <a:avLst/>
            </a:prstGeom>
            <a:ln w="190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39" name="直線矢印コネクタ 438"/>
            <p:cNvCxnSpPr/>
            <p:nvPr/>
          </p:nvCxnSpPr>
          <p:spPr>
            <a:xfrm rot="5400000">
              <a:off x="4112954" y="4603175"/>
              <a:ext cx="610023" cy="693"/>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440" name="テキスト ボックス 25"/>
            <p:cNvSpPr txBox="1">
              <a:spLocks noChangeArrowheads="1"/>
            </p:cNvSpPr>
            <p:nvPr/>
          </p:nvSpPr>
          <p:spPr bwMode="auto">
            <a:xfrm>
              <a:off x="4502372" y="4494303"/>
              <a:ext cx="672595" cy="227487"/>
            </a:xfrm>
            <a:prstGeom prst="rect">
              <a:avLst/>
            </a:prstGeom>
            <a:noFill/>
            <a:ln w="9525">
              <a:noFill/>
              <a:miter lim="800000"/>
              <a:headEnd/>
              <a:tailEnd/>
            </a:ln>
          </p:spPr>
          <p:txBody>
            <a:bodyPr wrap="square">
              <a:spAutoFit/>
            </a:bodyPr>
            <a:lstStyle/>
            <a:p>
              <a:r>
                <a:rPr lang="en-US" altLang="ja-JP" sz="1100" b="1" dirty="0">
                  <a:solidFill>
                    <a:srgbClr val="FF0000"/>
                  </a:solidFill>
                  <a:latin typeface="Calibri" pitchFamily="34" charset="0"/>
                </a:rPr>
                <a:t>39</a:t>
              </a:r>
              <a:endParaRPr lang="ja-JP" altLang="en-US" sz="1100" b="1" dirty="0">
                <a:solidFill>
                  <a:srgbClr val="FF0000"/>
                </a:solidFill>
                <a:latin typeface="Calibri" pitchFamily="34" charset="0"/>
              </a:endParaRPr>
            </a:p>
          </p:txBody>
        </p:sp>
        <p:sp>
          <p:nvSpPr>
            <p:cNvPr id="441" name="テキスト ボックス 26"/>
            <p:cNvSpPr txBox="1">
              <a:spLocks noChangeArrowheads="1"/>
            </p:cNvSpPr>
            <p:nvPr/>
          </p:nvSpPr>
          <p:spPr bwMode="auto">
            <a:xfrm>
              <a:off x="4083079" y="4494303"/>
              <a:ext cx="537788" cy="227487"/>
            </a:xfrm>
            <a:prstGeom prst="rect">
              <a:avLst/>
            </a:prstGeom>
            <a:noFill/>
            <a:ln w="9525">
              <a:noFill/>
              <a:miter lim="800000"/>
              <a:headEnd/>
              <a:tailEnd/>
            </a:ln>
          </p:spPr>
          <p:txBody>
            <a:bodyPr wrap="square">
              <a:spAutoFit/>
            </a:bodyPr>
            <a:lstStyle/>
            <a:p>
              <a:r>
                <a:rPr lang="en-US" altLang="ja-JP" sz="1100" b="1" dirty="0">
                  <a:solidFill>
                    <a:srgbClr val="FF0000"/>
                  </a:solidFill>
                  <a:latin typeface="Calibri" pitchFamily="34" charset="0"/>
                </a:rPr>
                <a:t>105</a:t>
              </a:r>
              <a:endParaRPr lang="ja-JP" altLang="en-US" sz="1100" b="1" dirty="0">
                <a:solidFill>
                  <a:srgbClr val="FF0000"/>
                </a:solidFill>
                <a:latin typeface="Calibri" pitchFamily="34" charset="0"/>
              </a:endParaRPr>
            </a:p>
          </p:txBody>
        </p:sp>
        <p:cxnSp>
          <p:nvCxnSpPr>
            <p:cNvPr id="442" name="直線矢印コネクタ 441"/>
            <p:cNvCxnSpPr/>
            <p:nvPr/>
          </p:nvCxnSpPr>
          <p:spPr>
            <a:xfrm rot="20700000">
              <a:off x="5155956" y="4011461"/>
              <a:ext cx="468000" cy="397841"/>
            </a:xfrm>
            <a:prstGeom prst="straightConnector1">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43" name="直線矢印コネクタ 442"/>
            <p:cNvCxnSpPr/>
            <p:nvPr/>
          </p:nvCxnSpPr>
          <p:spPr>
            <a:xfrm rot="20580000">
              <a:off x="5090957" y="4074335"/>
              <a:ext cx="468000" cy="404921"/>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444" name="テキスト ボックス 29"/>
            <p:cNvSpPr txBox="1">
              <a:spLocks noChangeArrowheads="1"/>
            </p:cNvSpPr>
            <p:nvPr/>
          </p:nvSpPr>
          <p:spPr bwMode="auto">
            <a:xfrm>
              <a:off x="5255366" y="3985155"/>
              <a:ext cx="311478" cy="227487"/>
            </a:xfrm>
            <a:prstGeom prst="rect">
              <a:avLst/>
            </a:prstGeom>
            <a:noFill/>
            <a:ln w="9525">
              <a:noFill/>
              <a:miter lim="800000"/>
              <a:headEnd/>
              <a:tailEnd/>
            </a:ln>
          </p:spPr>
          <p:txBody>
            <a:bodyPr>
              <a:spAutoFit/>
            </a:bodyPr>
            <a:lstStyle/>
            <a:p>
              <a:r>
                <a:rPr lang="en-US" altLang="ja-JP" sz="1100" b="1" dirty="0">
                  <a:latin typeface="Calibri" pitchFamily="34" charset="0"/>
                </a:rPr>
                <a:t>0</a:t>
              </a:r>
              <a:endParaRPr lang="ja-JP" altLang="en-US" sz="1100" b="1" dirty="0">
                <a:latin typeface="Calibri" pitchFamily="34" charset="0"/>
              </a:endParaRPr>
            </a:p>
          </p:txBody>
        </p:sp>
        <p:sp>
          <p:nvSpPr>
            <p:cNvPr id="445" name="テキスト ボックス 30"/>
            <p:cNvSpPr txBox="1">
              <a:spLocks noChangeArrowheads="1"/>
            </p:cNvSpPr>
            <p:nvPr/>
          </p:nvSpPr>
          <p:spPr bwMode="auto">
            <a:xfrm>
              <a:off x="5143294" y="4235332"/>
              <a:ext cx="311478" cy="227487"/>
            </a:xfrm>
            <a:prstGeom prst="rect">
              <a:avLst/>
            </a:prstGeom>
            <a:noFill/>
            <a:ln w="9525">
              <a:noFill/>
              <a:miter lim="800000"/>
              <a:headEnd/>
              <a:tailEnd/>
            </a:ln>
          </p:spPr>
          <p:txBody>
            <a:bodyPr>
              <a:spAutoFit/>
            </a:bodyPr>
            <a:lstStyle/>
            <a:p>
              <a:r>
                <a:rPr lang="en-US" altLang="ja-JP" sz="1100" b="1" dirty="0">
                  <a:latin typeface="Calibri" pitchFamily="34" charset="0"/>
                </a:rPr>
                <a:t>1</a:t>
              </a:r>
              <a:endParaRPr lang="ja-JP" altLang="en-US" sz="1100" b="1" dirty="0">
                <a:latin typeface="Calibri" pitchFamily="34" charset="0"/>
              </a:endParaRPr>
            </a:p>
          </p:txBody>
        </p:sp>
        <p:cxnSp>
          <p:nvCxnSpPr>
            <p:cNvPr id="446" name="直線矢印コネクタ 445"/>
            <p:cNvCxnSpPr/>
            <p:nvPr/>
          </p:nvCxnSpPr>
          <p:spPr>
            <a:xfrm rot="16320000" flipH="1">
              <a:off x="5623970" y="5296128"/>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47" name="直線矢印コネクタ 446"/>
            <p:cNvCxnSpPr/>
            <p:nvPr/>
          </p:nvCxnSpPr>
          <p:spPr>
            <a:xfrm rot="5280000">
              <a:off x="2217730"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48" name="直線矢印コネクタ 447"/>
            <p:cNvCxnSpPr/>
            <p:nvPr/>
          </p:nvCxnSpPr>
          <p:spPr>
            <a:xfrm rot="540000" flipV="1">
              <a:off x="3401944" y="4013784"/>
              <a:ext cx="449970" cy="404921"/>
            </a:xfrm>
            <a:prstGeom prst="straightConnector1">
              <a:avLst/>
            </a:prstGeom>
            <a:ln w="19050">
              <a:solidFill>
                <a:schemeClr val="tx1"/>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49" name="直線矢印コネクタ 448"/>
            <p:cNvCxnSpPr/>
            <p:nvPr/>
          </p:nvCxnSpPr>
          <p:spPr>
            <a:xfrm rot="660000" flipV="1">
              <a:off x="3466637" y="4119006"/>
              <a:ext cx="396000" cy="373773"/>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0" name="直線矢印コネクタ 449"/>
            <p:cNvCxnSpPr/>
            <p:nvPr/>
          </p:nvCxnSpPr>
          <p:spPr>
            <a:xfrm rot="5280000" flipH="1" flipV="1">
              <a:off x="2342321"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1" name="直線矢印コネクタ 450"/>
            <p:cNvCxnSpPr/>
            <p:nvPr/>
          </p:nvCxnSpPr>
          <p:spPr>
            <a:xfrm rot="16320000" flipV="1">
              <a:off x="5740335" y="5325574"/>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2" name="直線矢印コネクタ 451"/>
            <p:cNvCxnSpPr/>
            <p:nvPr/>
          </p:nvCxnSpPr>
          <p:spPr>
            <a:xfrm rot="5400000" flipH="1" flipV="1">
              <a:off x="4300215" y="5629182"/>
              <a:ext cx="504000" cy="1384"/>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3" name="直線矢印コネクタ 452"/>
            <p:cNvCxnSpPr/>
            <p:nvPr/>
          </p:nvCxnSpPr>
          <p:spPr>
            <a:xfrm rot="5400000">
              <a:off x="4162521" y="5610643"/>
              <a:ext cx="529513"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4" name="直線矢印コネクタ 453"/>
            <p:cNvCxnSpPr/>
            <p:nvPr/>
          </p:nvCxnSpPr>
          <p:spPr>
            <a:xfrm rot="10800000" flipV="1">
              <a:off x="5238094" y="4602882"/>
              <a:ext cx="467217" cy="342626"/>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5" name="直線矢印コネクタ 454"/>
            <p:cNvCxnSpPr/>
            <p:nvPr/>
          </p:nvCxnSpPr>
          <p:spPr>
            <a:xfrm rot="10800000">
              <a:off x="5260447" y="6087129"/>
              <a:ext cx="635252"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6" name="直線矢印コネクタ 455"/>
            <p:cNvCxnSpPr/>
            <p:nvPr/>
          </p:nvCxnSpPr>
          <p:spPr>
            <a:xfrm>
              <a:off x="5245682" y="6178599"/>
              <a:ext cx="635252"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7" name="直線矢印コネクタ 456"/>
            <p:cNvCxnSpPr/>
            <p:nvPr/>
          </p:nvCxnSpPr>
          <p:spPr>
            <a:xfrm>
              <a:off x="3203050" y="6155383"/>
              <a:ext cx="529377"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8" name="直線矢印コネクタ 457"/>
            <p:cNvCxnSpPr/>
            <p:nvPr/>
          </p:nvCxnSpPr>
          <p:spPr>
            <a:xfrm rot="10800000">
              <a:off x="3220623" y="6061940"/>
              <a:ext cx="529377"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59" name="直線矢印コネクタ 458"/>
            <p:cNvCxnSpPr/>
            <p:nvPr/>
          </p:nvCxnSpPr>
          <p:spPr>
            <a:xfrm rot="10500000">
              <a:off x="5440718" y="5261870"/>
              <a:ext cx="648000" cy="654104"/>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60" name="直線矢印コネクタ 459"/>
            <p:cNvCxnSpPr/>
            <p:nvPr/>
          </p:nvCxnSpPr>
          <p:spPr>
            <a:xfrm rot="10500000">
              <a:off x="5352320" y="5302231"/>
              <a:ext cx="648000" cy="654103"/>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461" name="直線矢印コネクタ 460"/>
            <p:cNvCxnSpPr/>
            <p:nvPr/>
          </p:nvCxnSpPr>
          <p:spPr>
            <a:xfrm rot="10800000" flipV="1">
              <a:off x="3081544" y="5268059"/>
              <a:ext cx="747547" cy="62295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62" name="直線矢印コネクタ 461"/>
            <p:cNvCxnSpPr/>
            <p:nvPr/>
          </p:nvCxnSpPr>
          <p:spPr>
            <a:xfrm flipV="1">
              <a:off x="3142207" y="5336189"/>
              <a:ext cx="747547" cy="62295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63" name="直線矢印コネクタ 462"/>
            <p:cNvCxnSpPr/>
            <p:nvPr/>
          </p:nvCxnSpPr>
          <p:spPr>
            <a:xfrm flipV="1">
              <a:off x="5303244" y="4651355"/>
              <a:ext cx="467216" cy="342625"/>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64" name="直線矢印コネクタ 463"/>
            <p:cNvCxnSpPr/>
            <p:nvPr/>
          </p:nvCxnSpPr>
          <p:spPr>
            <a:xfrm rot="-240000">
              <a:off x="3394201" y="4663205"/>
              <a:ext cx="432000" cy="311478"/>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465" name="直線矢印コネクタ 464"/>
            <p:cNvCxnSpPr/>
            <p:nvPr/>
          </p:nvCxnSpPr>
          <p:spPr>
            <a:xfrm rot="120000">
              <a:off x="3445932" y="4644242"/>
              <a:ext cx="504000" cy="280330"/>
            </a:xfrm>
            <a:prstGeom prst="straightConnector1">
              <a:avLst/>
            </a:prstGeom>
            <a:ln w="19050">
              <a:solidFill>
                <a:schemeClr val="tx1"/>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sp>
          <p:nvSpPr>
            <p:cNvPr id="466" name="テキスト ボックス 51"/>
            <p:cNvSpPr txBox="1">
              <a:spLocks noChangeArrowheads="1"/>
            </p:cNvSpPr>
            <p:nvPr/>
          </p:nvSpPr>
          <p:spPr bwMode="auto">
            <a:xfrm>
              <a:off x="3428255" y="4046949"/>
              <a:ext cx="311478" cy="227487"/>
            </a:xfrm>
            <a:prstGeom prst="rect">
              <a:avLst/>
            </a:prstGeom>
            <a:noFill/>
            <a:ln w="9525">
              <a:noFill/>
              <a:miter lim="800000"/>
              <a:headEnd/>
              <a:tailEnd/>
            </a:ln>
          </p:spPr>
          <p:txBody>
            <a:bodyPr>
              <a:spAutoFit/>
            </a:bodyPr>
            <a:lstStyle/>
            <a:p>
              <a:r>
                <a:rPr lang="en-US" altLang="ja-JP" sz="1100" b="1" dirty="0">
                  <a:latin typeface="Calibri" pitchFamily="34" charset="0"/>
                </a:rPr>
                <a:t>7</a:t>
              </a:r>
              <a:endParaRPr lang="ja-JP" altLang="en-US" sz="1100" b="1" dirty="0">
                <a:latin typeface="Calibri" pitchFamily="34" charset="0"/>
              </a:endParaRPr>
            </a:p>
          </p:txBody>
        </p:sp>
        <p:sp>
          <p:nvSpPr>
            <p:cNvPr id="467" name="テキスト ボックス 52"/>
            <p:cNvSpPr txBox="1">
              <a:spLocks noChangeArrowheads="1"/>
            </p:cNvSpPr>
            <p:nvPr/>
          </p:nvSpPr>
          <p:spPr bwMode="auto">
            <a:xfrm>
              <a:off x="3637776" y="4206638"/>
              <a:ext cx="311478" cy="227487"/>
            </a:xfrm>
            <a:prstGeom prst="rect">
              <a:avLst/>
            </a:prstGeom>
            <a:noFill/>
            <a:ln w="9525">
              <a:noFill/>
              <a:miter lim="800000"/>
              <a:headEnd/>
              <a:tailEnd/>
            </a:ln>
          </p:spPr>
          <p:txBody>
            <a:bodyPr>
              <a:spAutoFit/>
            </a:bodyPr>
            <a:lstStyle/>
            <a:p>
              <a:r>
                <a:rPr lang="en-US" altLang="ja-JP" sz="1100" b="1" dirty="0">
                  <a:latin typeface="Calibri" pitchFamily="34" charset="0"/>
                </a:rPr>
                <a:t>3</a:t>
              </a:r>
              <a:endParaRPr lang="ja-JP" altLang="en-US" sz="1100" b="1" dirty="0">
                <a:latin typeface="Calibri" pitchFamily="34" charset="0"/>
              </a:endParaRPr>
            </a:p>
          </p:txBody>
        </p:sp>
        <p:sp>
          <p:nvSpPr>
            <p:cNvPr id="468" name="テキスト ボックス 53"/>
            <p:cNvSpPr txBox="1">
              <a:spLocks noChangeArrowheads="1"/>
            </p:cNvSpPr>
            <p:nvPr/>
          </p:nvSpPr>
          <p:spPr bwMode="auto">
            <a:xfrm>
              <a:off x="3605512" y="4597277"/>
              <a:ext cx="420124" cy="227487"/>
            </a:xfrm>
            <a:prstGeom prst="rect">
              <a:avLst/>
            </a:prstGeom>
            <a:noFill/>
            <a:ln w="9525">
              <a:noFill/>
              <a:miter lim="800000"/>
              <a:headEnd/>
              <a:tailEnd/>
            </a:ln>
          </p:spPr>
          <p:txBody>
            <a:bodyPr wrap="square">
              <a:spAutoFit/>
            </a:bodyPr>
            <a:lstStyle/>
            <a:p>
              <a:r>
                <a:rPr lang="en-US" altLang="ja-JP" sz="1100" b="1" dirty="0" smtClean="0">
                  <a:latin typeface="Calibri" pitchFamily="34" charset="0"/>
                </a:rPr>
                <a:t>68</a:t>
              </a:r>
              <a:endParaRPr lang="ja-JP" altLang="en-US" sz="1100" b="1" dirty="0">
                <a:latin typeface="Calibri" pitchFamily="34" charset="0"/>
              </a:endParaRPr>
            </a:p>
          </p:txBody>
        </p:sp>
        <p:sp>
          <p:nvSpPr>
            <p:cNvPr id="469" name="テキスト ボックス 54"/>
            <p:cNvSpPr txBox="1">
              <a:spLocks noChangeArrowheads="1"/>
            </p:cNvSpPr>
            <p:nvPr/>
          </p:nvSpPr>
          <p:spPr bwMode="auto">
            <a:xfrm>
              <a:off x="3413601" y="4779453"/>
              <a:ext cx="394854" cy="227487"/>
            </a:xfrm>
            <a:prstGeom prst="rect">
              <a:avLst/>
            </a:prstGeom>
            <a:noFill/>
            <a:ln w="9525">
              <a:noFill/>
              <a:miter lim="800000"/>
              <a:headEnd/>
              <a:tailEnd/>
            </a:ln>
          </p:spPr>
          <p:txBody>
            <a:bodyPr wrap="square">
              <a:spAutoFit/>
            </a:bodyPr>
            <a:lstStyle/>
            <a:p>
              <a:r>
                <a:rPr lang="en-US" altLang="ja-JP" sz="1100" b="1" dirty="0" smtClean="0">
                  <a:latin typeface="Calibri" pitchFamily="34" charset="0"/>
                </a:rPr>
                <a:t>88</a:t>
              </a:r>
              <a:endParaRPr lang="ja-JP" altLang="en-US" sz="1100" b="1" dirty="0">
                <a:latin typeface="Calibri" pitchFamily="34" charset="0"/>
              </a:endParaRPr>
            </a:p>
          </p:txBody>
        </p:sp>
        <p:sp>
          <p:nvSpPr>
            <p:cNvPr id="470" name="テキスト ボックス 55"/>
            <p:cNvSpPr txBox="1">
              <a:spLocks noChangeArrowheads="1"/>
            </p:cNvSpPr>
            <p:nvPr/>
          </p:nvSpPr>
          <p:spPr bwMode="auto">
            <a:xfrm>
              <a:off x="5239157" y="4585879"/>
              <a:ext cx="513763" cy="227487"/>
            </a:xfrm>
            <a:prstGeom prst="rect">
              <a:avLst/>
            </a:prstGeom>
            <a:noFill/>
            <a:ln w="9525">
              <a:noFill/>
              <a:miter lim="800000"/>
              <a:headEnd/>
              <a:tailEnd/>
            </a:ln>
          </p:spPr>
          <p:txBody>
            <a:bodyPr wrap="square">
              <a:spAutoFit/>
            </a:bodyPr>
            <a:lstStyle/>
            <a:p>
              <a:r>
                <a:rPr lang="en-US" altLang="ja-JP" sz="1100" b="1" dirty="0" smtClean="0">
                  <a:latin typeface="Calibri" pitchFamily="34" charset="0"/>
                </a:rPr>
                <a:t>31</a:t>
              </a:r>
              <a:endParaRPr lang="ja-JP" altLang="en-US" sz="1100" b="1" dirty="0">
                <a:latin typeface="Calibri" pitchFamily="34" charset="0"/>
              </a:endParaRPr>
            </a:p>
          </p:txBody>
        </p:sp>
        <p:sp>
          <p:nvSpPr>
            <p:cNvPr id="471" name="テキスト ボックス 56"/>
            <p:cNvSpPr txBox="1">
              <a:spLocks noChangeArrowheads="1"/>
            </p:cNvSpPr>
            <p:nvPr/>
          </p:nvSpPr>
          <p:spPr bwMode="auto">
            <a:xfrm>
              <a:off x="5451893" y="4757837"/>
              <a:ext cx="493768" cy="227487"/>
            </a:xfrm>
            <a:prstGeom prst="rect">
              <a:avLst/>
            </a:prstGeom>
            <a:noFill/>
            <a:ln w="9525">
              <a:noFill/>
              <a:miter lim="800000"/>
              <a:headEnd/>
              <a:tailEnd/>
            </a:ln>
          </p:spPr>
          <p:txBody>
            <a:bodyPr wrap="square">
              <a:spAutoFit/>
            </a:bodyPr>
            <a:lstStyle/>
            <a:p>
              <a:r>
                <a:rPr lang="en-US" altLang="ja-JP" sz="1100" b="1" dirty="0">
                  <a:latin typeface="Calibri" pitchFamily="34" charset="0"/>
                </a:rPr>
                <a:t>12</a:t>
              </a:r>
              <a:endParaRPr lang="ja-JP" altLang="en-US" sz="1100" b="1" dirty="0">
                <a:latin typeface="Calibri" pitchFamily="34" charset="0"/>
              </a:endParaRPr>
            </a:p>
          </p:txBody>
        </p:sp>
        <p:sp>
          <p:nvSpPr>
            <p:cNvPr id="472" name="テキスト ボックス 57"/>
            <p:cNvSpPr txBox="1">
              <a:spLocks noChangeArrowheads="1"/>
            </p:cNvSpPr>
            <p:nvPr/>
          </p:nvSpPr>
          <p:spPr bwMode="auto">
            <a:xfrm>
              <a:off x="5903070" y="5179001"/>
              <a:ext cx="435397"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12</a:t>
              </a:r>
              <a:endParaRPr lang="ja-JP" altLang="en-US" sz="1100" b="1" dirty="0">
                <a:solidFill>
                  <a:schemeClr val="bg2">
                    <a:lumMod val="60000"/>
                    <a:lumOff val="40000"/>
                  </a:schemeClr>
                </a:solidFill>
                <a:latin typeface="Calibri" pitchFamily="34" charset="0"/>
              </a:endParaRPr>
            </a:p>
          </p:txBody>
        </p:sp>
        <p:sp>
          <p:nvSpPr>
            <p:cNvPr id="473" name="テキスト ボックス 58"/>
            <p:cNvSpPr txBox="1">
              <a:spLocks noChangeArrowheads="1"/>
            </p:cNvSpPr>
            <p:nvPr/>
          </p:nvSpPr>
          <p:spPr bwMode="auto">
            <a:xfrm>
              <a:off x="6267162" y="5174126"/>
              <a:ext cx="311478" cy="227487"/>
            </a:xfrm>
            <a:prstGeom prst="rect">
              <a:avLst/>
            </a:prstGeom>
            <a:noFill/>
            <a:ln w="9525">
              <a:noFill/>
              <a:miter lim="800000"/>
              <a:headEnd/>
              <a:tailEnd/>
            </a:ln>
          </p:spPr>
          <p:txBody>
            <a:bodyPr>
              <a:spAutoFit/>
            </a:bodyPr>
            <a:lstStyle/>
            <a:p>
              <a:r>
                <a:rPr lang="en-US" altLang="ja-JP" sz="1100" b="1" dirty="0">
                  <a:solidFill>
                    <a:schemeClr val="bg2">
                      <a:lumMod val="60000"/>
                      <a:lumOff val="40000"/>
                    </a:schemeClr>
                  </a:solidFill>
                  <a:latin typeface="Calibri" pitchFamily="34" charset="0"/>
                </a:rPr>
                <a:t>9</a:t>
              </a:r>
              <a:endParaRPr lang="ja-JP" altLang="en-US" sz="1100" b="1" dirty="0">
                <a:solidFill>
                  <a:schemeClr val="bg2">
                    <a:lumMod val="60000"/>
                    <a:lumOff val="40000"/>
                  </a:schemeClr>
                </a:solidFill>
                <a:latin typeface="Calibri" pitchFamily="34" charset="0"/>
              </a:endParaRPr>
            </a:p>
          </p:txBody>
        </p:sp>
        <p:sp>
          <p:nvSpPr>
            <p:cNvPr id="474" name="テキスト ボックス 59"/>
            <p:cNvSpPr txBox="1">
              <a:spLocks noChangeArrowheads="1"/>
            </p:cNvSpPr>
            <p:nvPr/>
          </p:nvSpPr>
          <p:spPr bwMode="auto">
            <a:xfrm>
              <a:off x="5623104" y="5350049"/>
              <a:ext cx="40492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537</a:t>
              </a:r>
              <a:endParaRPr lang="ja-JP" altLang="en-US" sz="1100" b="1" dirty="0">
                <a:solidFill>
                  <a:schemeClr val="bg2">
                    <a:lumMod val="60000"/>
                    <a:lumOff val="40000"/>
                  </a:schemeClr>
                </a:solidFill>
                <a:latin typeface="Calibri" pitchFamily="34" charset="0"/>
              </a:endParaRPr>
            </a:p>
          </p:txBody>
        </p:sp>
        <p:sp>
          <p:nvSpPr>
            <p:cNvPr id="475" name="テキスト ボックス 60"/>
            <p:cNvSpPr txBox="1">
              <a:spLocks noChangeArrowheads="1"/>
            </p:cNvSpPr>
            <p:nvPr/>
          </p:nvSpPr>
          <p:spPr bwMode="auto">
            <a:xfrm>
              <a:off x="5363877" y="5548103"/>
              <a:ext cx="445143"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208</a:t>
              </a:r>
              <a:endParaRPr lang="ja-JP" altLang="en-US" sz="1100" b="1" dirty="0">
                <a:solidFill>
                  <a:schemeClr val="bg2">
                    <a:lumMod val="60000"/>
                    <a:lumOff val="40000"/>
                  </a:schemeClr>
                </a:solidFill>
                <a:latin typeface="Calibri" pitchFamily="34" charset="0"/>
              </a:endParaRPr>
            </a:p>
          </p:txBody>
        </p:sp>
        <p:sp>
          <p:nvSpPr>
            <p:cNvPr id="476" name="テキスト ボックス 61"/>
            <p:cNvSpPr txBox="1">
              <a:spLocks noChangeArrowheads="1"/>
            </p:cNvSpPr>
            <p:nvPr/>
          </p:nvSpPr>
          <p:spPr bwMode="auto">
            <a:xfrm>
              <a:off x="4518578" y="5518143"/>
              <a:ext cx="467992" cy="227487"/>
            </a:xfrm>
            <a:prstGeom prst="rect">
              <a:avLst/>
            </a:prstGeom>
            <a:noFill/>
            <a:ln w="9525">
              <a:noFill/>
              <a:miter lim="800000"/>
              <a:headEnd/>
              <a:tailEnd/>
            </a:ln>
          </p:spPr>
          <p:txBody>
            <a:bodyPr wrap="square">
              <a:spAutoFit/>
            </a:bodyPr>
            <a:lstStyle/>
            <a:p>
              <a:r>
                <a:rPr lang="en-US" altLang="ja-JP" sz="1100" b="1" dirty="0" smtClean="0">
                  <a:solidFill>
                    <a:schemeClr val="bg2">
                      <a:lumMod val="60000"/>
                      <a:lumOff val="40000"/>
                    </a:schemeClr>
                  </a:solidFill>
                  <a:latin typeface="Calibri" pitchFamily="34" charset="0"/>
                </a:rPr>
                <a:t>269</a:t>
              </a:r>
              <a:endParaRPr lang="ja-JP" altLang="en-US" sz="1100" b="1" dirty="0">
                <a:solidFill>
                  <a:schemeClr val="bg2">
                    <a:lumMod val="60000"/>
                    <a:lumOff val="40000"/>
                  </a:schemeClr>
                </a:solidFill>
                <a:latin typeface="Calibri" pitchFamily="34" charset="0"/>
              </a:endParaRPr>
            </a:p>
          </p:txBody>
        </p:sp>
        <p:sp>
          <p:nvSpPr>
            <p:cNvPr id="477" name="テキスト ボックス 62"/>
            <p:cNvSpPr txBox="1">
              <a:spLocks noChangeArrowheads="1"/>
            </p:cNvSpPr>
            <p:nvPr/>
          </p:nvSpPr>
          <p:spPr bwMode="auto">
            <a:xfrm>
              <a:off x="4072359" y="5513413"/>
              <a:ext cx="467322" cy="227487"/>
            </a:xfrm>
            <a:prstGeom prst="rect">
              <a:avLst/>
            </a:prstGeom>
            <a:noFill/>
            <a:ln w="9525">
              <a:noFill/>
              <a:miter lim="800000"/>
              <a:headEnd/>
              <a:tailEnd/>
            </a:ln>
          </p:spPr>
          <p:txBody>
            <a:bodyPr wrap="square">
              <a:spAutoFit/>
            </a:bodyPr>
            <a:lstStyle/>
            <a:p>
              <a:r>
                <a:rPr lang="en-US" altLang="ja-JP" sz="1100" b="1" dirty="0" smtClean="0">
                  <a:solidFill>
                    <a:schemeClr val="bg2">
                      <a:lumMod val="60000"/>
                      <a:lumOff val="40000"/>
                    </a:schemeClr>
                  </a:solidFill>
                  <a:latin typeface="Calibri" pitchFamily="34" charset="0"/>
                </a:rPr>
                <a:t>228</a:t>
              </a:r>
              <a:endParaRPr lang="ja-JP" altLang="en-US" sz="1100" b="1" dirty="0">
                <a:solidFill>
                  <a:schemeClr val="bg2">
                    <a:lumMod val="60000"/>
                    <a:lumOff val="40000"/>
                  </a:schemeClr>
                </a:solidFill>
                <a:latin typeface="Calibri" pitchFamily="34" charset="0"/>
              </a:endParaRPr>
            </a:p>
          </p:txBody>
        </p:sp>
        <p:sp>
          <p:nvSpPr>
            <p:cNvPr id="478" name="テキスト ボックス 63"/>
            <p:cNvSpPr txBox="1">
              <a:spLocks noChangeArrowheads="1"/>
            </p:cNvSpPr>
            <p:nvPr/>
          </p:nvSpPr>
          <p:spPr bwMode="auto">
            <a:xfrm>
              <a:off x="3481525" y="5542676"/>
              <a:ext cx="473453" cy="227487"/>
            </a:xfrm>
            <a:prstGeom prst="rect">
              <a:avLst/>
            </a:prstGeom>
            <a:noFill/>
            <a:ln w="9525">
              <a:noFill/>
              <a:miter lim="800000"/>
              <a:headEnd/>
              <a:tailEnd/>
            </a:ln>
          </p:spPr>
          <p:txBody>
            <a:bodyPr wrap="square">
              <a:spAutoFit/>
            </a:bodyPr>
            <a:lstStyle/>
            <a:p>
              <a:r>
                <a:rPr lang="en-US" altLang="ja-JP" sz="1100" b="1" dirty="0" smtClean="0">
                  <a:solidFill>
                    <a:schemeClr val="bg2">
                      <a:lumMod val="60000"/>
                      <a:lumOff val="40000"/>
                    </a:schemeClr>
                  </a:solidFill>
                  <a:latin typeface="Calibri" pitchFamily="34" charset="0"/>
                </a:rPr>
                <a:t>164</a:t>
              </a:r>
              <a:endParaRPr lang="en-US" altLang="ja-JP" sz="1100" b="1" dirty="0">
                <a:solidFill>
                  <a:schemeClr val="bg2">
                    <a:lumMod val="60000"/>
                    <a:lumOff val="40000"/>
                  </a:schemeClr>
                </a:solidFill>
                <a:latin typeface="Calibri" pitchFamily="34" charset="0"/>
              </a:endParaRPr>
            </a:p>
          </p:txBody>
        </p:sp>
        <p:sp>
          <p:nvSpPr>
            <p:cNvPr id="479" name="テキスト ボックス 64"/>
            <p:cNvSpPr txBox="1">
              <a:spLocks noChangeArrowheads="1"/>
            </p:cNvSpPr>
            <p:nvPr/>
          </p:nvSpPr>
          <p:spPr bwMode="auto">
            <a:xfrm>
              <a:off x="3164225" y="5375996"/>
              <a:ext cx="461212" cy="227487"/>
            </a:xfrm>
            <a:prstGeom prst="rect">
              <a:avLst/>
            </a:prstGeom>
            <a:noFill/>
            <a:ln w="9525">
              <a:noFill/>
              <a:miter lim="800000"/>
              <a:headEnd/>
              <a:tailEnd/>
            </a:ln>
          </p:spPr>
          <p:txBody>
            <a:bodyPr wrap="square">
              <a:spAutoFit/>
            </a:bodyPr>
            <a:lstStyle/>
            <a:p>
              <a:r>
                <a:rPr lang="en-US" altLang="ja-JP" sz="1100" b="1" dirty="0" smtClean="0">
                  <a:solidFill>
                    <a:schemeClr val="bg2">
                      <a:lumMod val="60000"/>
                      <a:lumOff val="40000"/>
                    </a:schemeClr>
                  </a:solidFill>
                  <a:latin typeface="Calibri" pitchFamily="34" charset="0"/>
                </a:rPr>
                <a:t>101</a:t>
              </a:r>
              <a:endParaRPr lang="ja-JP" altLang="en-US" sz="1100" b="1" dirty="0">
                <a:solidFill>
                  <a:schemeClr val="bg2">
                    <a:lumMod val="60000"/>
                    <a:lumOff val="40000"/>
                  </a:schemeClr>
                </a:solidFill>
                <a:latin typeface="Calibri" pitchFamily="34" charset="0"/>
              </a:endParaRPr>
            </a:p>
          </p:txBody>
        </p:sp>
        <p:sp>
          <p:nvSpPr>
            <p:cNvPr id="480" name="テキスト ボックス 65"/>
            <p:cNvSpPr txBox="1">
              <a:spLocks noChangeArrowheads="1"/>
            </p:cNvSpPr>
            <p:nvPr/>
          </p:nvSpPr>
          <p:spPr bwMode="auto">
            <a:xfrm>
              <a:off x="2831945" y="5226376"/>
              <a:ext cx="43648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14</a:t>
              </a:r>
              <a:endParaRPr lang="ja-JP" altLang="en-US" sz="1100" b="1" dirty="0">
                <a:solidFill>
                  <a:schemeClr val="bg2">
                    <a:lumMod val="60000"/>
                    <a:lumOff val="40000"/>
                  </a:schemeClr>
                </a:solidFill>
                <a:latin typeface="Calibri" pitchFamily="34" charset="0"/>
              </a:endParaRPr>
            </a:p>
          </p:txBody>
        </p:sp>
        <p:sp>
          <p:nvSpPr>
            <p:cNvPr id="481" name="テキスト ボックス 66"/>
            <p:cNvSpPr txBox="1">
              <a:spLocks noChangeArrowheads="1"/>
            </p:cNvSpPr>
            <p:nvPr/>
          </p:nvSpPr>
          <p:spPr bwMode="auto">
            <a:xfrm>
              <a:off x="2437493" y="5226376"/>
              <a:ext cx="40278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14</a:t>
              </a:r>
              <a:endParaRPr lang="ja-JP" altLang="en-US" sz="1100" b="1" dirty="0">
                <a:solidFill>
                  <a:schemeClr val="bg2">
                    <a:lumMod val="60000"/>
                    <a:lumOff val="40000"/>
                  </a:schemeClr>
                </a:solidFill>
                <a:latin typeface="Calibri" pitchFamily="34" charset="0"/>
              </a:endParaRPr>
            </a:p>
          </p:txBody>
        </p:sp>
        <p:sp>
          <p:nvSpPr>
            <p:cNvPr id="482" name="テキスト ボックス 67"/>
            <p:cNvSpPr txBox="1">
              <a:spLocks noChangeArrowheads="1"/>
            </p:cNvSpPr>
            <p:nvPr/>
          </p:nvSpPr>
          <p:spPr bwMode="auto">
            <a:xfrm>
              <a:off x="3309502" y="5870709"/>
              <a:ext cx="515318"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51</a:t>
              </a:r>
              <a:endParaRPr lang="ja-JP" altLang="en-US" sz="1100" b="1" dirty="0">
                <a:solidFill>
                  <a:schemeClr val="bg2">
                    <a:lumMod val="60000"/>
                    <a:lumOff val="40000"/>
                  </a:schemeClr>
                </a:solidFill>
                <a:latin typeface="Calibri" pitchFamily="34" charset="0"/>
              </a:endParaRPr>
            </a:p>
          </p:txBody>
        </p:sp>
        <p:sp>
          <p:nvSpPr>
            <p:cNvPr id="483" name="テキスト ボックス 68"/>
            <p:cNvSpPr txBox="1">
              <a:spLocks noChangeArrowheads="1"/>
            </p:cNvSpPr>
            <p:nvPr/>
          </p:nvSpPr>
          <p:spPr bwMode="auto">
            <a:xfrm>
              <a:off x="3310227" y="6108426"/>
              <a:ext cx="456451"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70</a:t>
              </a:r>
              <a:endParaRPr lang="ja-JP" altLang="en-US" sz="1100" b="1" dirty="0">
                <a:solidFill>
                  <a:schemeClr val="bg2">
                    <a:lumMod val="60000"/>
                    <a:lumOff val="40000"/>
                  </a:schemeClr>
                </a:solidFill>
                <a:latin typeface="Calibri" pitchFamily="34" charset="0"/>
              </a:endParaRPr>
            </a:p>
          </p:txBody>
        </p:sp>
        <p:sp>
          <p:nvSpPr>
            <p:cNvPr id="484" name="テキスト ボックス 69"/>
            <p:cNvSpPr txBox="1">
              <a:spLocks noChangeArrowheads="1"/>
            </p:cNvSpPr>
            <p:nvPr/>
          </p:nvSpPr>
          <p:spPr bwMode="auto">
            <a:xfrm>
              <a:off x="5371459" y="6142472"/>
              <a:ext cx="492890"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148</a:t>
              </a:r>
              <a:endParaRPr lang="ja-JP" altLang="en-US" sz="1100" b="1" dirty="0">
                <a:solidFill>
                  <a:schemeClr val="bg2">
                    <a:lumMod val="60000"/>
                    <a:lumOff val="40000"/>
                  </a:schemeClr>
                </a:solidFill>
                <a:latin typeface="Calibri" pitchFamily="34" charset="0"/>
              </a:endParaRPr>
            </a:p>
          </p:txBody>
        </p:sp>
        <p:sp>
          <p:nvSpPr>
            <p:cNvPr id="485" name="テキスト ボックス 70"/>
            <p:cNvSpPr txBox="1">
              <a:spLocks noChangeArrowheads="1"/>
            </p:cNvSpPr>
            <p:nvPr/>
          </p:nvSpPr>
          <p:spPr bwMode="auto">
            <a:xfrm>
              <a:off x="5361245" y="5893128"/>
              <a:ext cx="404070"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272</a:t>
              </a:r>
              <a:endParaRPr lang="ja-JP" altLang="en-US" sz="1100" b="1" dirty="0">
                <a:solidFill>
                  <a:schemeClr val="bg2">
                    <a:lumMod val="60000"/>
                    <a:lumOff val="40000"/>
                  </a:schemeClr>
                </a:solidFill>
                <a:latin typeface="Calibri" pitchFamily="34" charset="0"/>
              </a:endParaRPr>
            </a:p>
          </p:txBody>
        </p:sp>
        <p:cxnSp>
          <p:nvCxnSpPr>
            <p:cNvPr id="486" name="曲線コネクタ 485"/>
            <p:cNvCxnSpPr>
              <a:stCxn id="419" idx="0"/>
              <a:endCxn id="419" idx="7"/>
            </p:cNvCxnSpPr>
            <p:nvPr/>
          </p:nvCxnSpPr>
          <p:spPr>
            <a:xfrm rot="16200000" flipH="1">
              <a:off x="4806118" y="4685535"/>
              <a:ext cx="54738" cy="572756"/>
            </a:xfrm>
            <a:prstGeom prst="curvedConnector3">
              <a:avLst>
                <a:gd name="adj1" fmla="val -159891"/>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487" name="円/楕円 486"/>
            <p:cNvSpPr/>
            <p:nvPr/>
          </p:nvSpPr>
          <p:spPr>
            <a:xfrm>
              <a:off x="3910654" y="3896230"/>
              <a:ext cx="1152000" cy="360000"/>
            </a:xfrm>
            <a:prstGeom prst="ellipse">
              <a:avLst/>
            </a:prstGeom>
            <a:solidFill>
              <a:srgbClr val="FFFFC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tx1"/>
                  </a:solidFill>
                </a:rPr>
                <a:t>バグ報告者</a:t>
              </a:r>
              <a:endParaRPr lang="en-US" altLang="ja-JP" sz="1000" b="1" dirty="0">
                <a:solidFill>
                  <a:schemeClr val="tx1"/>
                </a:solidFill>
              </a:endParaRPr>
            </a:p>
            <a:p>
              <a:pPr algn="ctr" fontAlgn="auto">
                <a:spcBef>
                  <a:spcPts val="0"/>
                </a:spcBef>
                <a:spcAft>
                  <a:spcPts val="0"/>
                </a:spcAft>
                <a:defRPr/>
              </a:pPr>
              <a:r>
                <a:rPr lang="en-US" altLang="ja-JP" sz="1100" b="1" dirty="0">
                  <a:solidFill>
                    <a:schemeClr val="tx1"/>
                  </a:solidFill>
                </a:rPr>
                <a:t>172</a:t>
              </a:r>
              <a:r>
                <a:rPr lang="ja-JP" altLang="en-US" sz="1100" b="1" dirty="0">
                  <a:solidFill>
                    <a:schemeClr val="tx1"/>
                  </a:solidFill>
                </a:rPr>
                <a:t>人</a:t>
              </a:r>
            </a:p>
          </p:txBody>
        </p:sp>
      </p:gr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コンテンツ プレースホルダ 3"/>
          <p:cNvSpPr>
            <a:spLocks noGrp="1"/>
          </p:cNvSpPr>
          <p:nvPr>
            <p:ph idx="1"/>
          </p:nvPr>
        </p:nvSpPr>
        <p:spPr>
          <a:xfrm>
            <a:off x="214313" y="1001713"/>
            <a:ext cx="8715375" cy="5438775"/>
          </a:xfrm>
        </p:spPr>
        <p:txBody>
          <a:bodyPr/>
          <a:lstStyle/>
          <a:p>
            <a:r>
              <a:rPr lang="ja-JP" altLang="en-US" dirty="0" smtClean="0"/>
              <a:t>結果</a:t>
            </a:r>
            <a:r>
              <a:rPr lang="en-US" altLang="ja-JP" dirty="0" smtClean="0"/>
              <a:t>2</a:t>
            </a:r>
          </a:p>
          <a:p>
            <a:pPr lvl="1"/>
            <a:r>
              <a:rPr lang="ja-JP" altLang="en-US" dirty="0" smtClean="0">
                <a:ln w="0">
                  <a:noFill/>
                </a:ln>
              </a:rPr>
              <a:t>バグ報告者の</a:t>
            </a:r>
            <a:r>
              <a:rPr lang="ja-JP" altLang="en-US" dirty="0" smtClean="0"/>
              <a:t>数は多いが，</a:t>
            </a:r>
            <a:r>
              <a:rPr lang="ja-JP" altLang="en-US" dirty="0" smtClean="0">
                <a:solidFill>
                  <a:srgbClr val="FF0000"/>
                </a:solidFill>
              </a:rPr>
              <a:t>グループ内</a:t>
            </a:r>
            <a:r>
              <a:rPr lang="ja-JP" altLang="en-US" dirty="0" smtClean="0"/>
              <a:t>の送受信数が少ない</a:t>
            </a:r>
            <a:endParaRPr lang="en-US" altLang="ja-JP" dirty="0" smtClean="0"/>
          </a:p>
          <a:p>
            <a:r>
              <a:rPr lang="ja-JP" altLang="en-US" dirty="0" smtClean="0"/>
              <a:t>考察</a:t>
            </a:r>
            <a:r>
              <a:rPr lang="en-US" altLang="ja-JP" dirty="0" smtClean="0"/>
              <a:t>2</a:t>
            </a:r>
          </a:p>
          <a:p>
            <a:pPr lvl="1"/>
            <a:r>
              <a:rPr lang="ja-JP" altLang="en-US" dirty="0" smtClean="0"/>
              <a:t>バグ報告者と</a:t>
            </a:r>
            <a:r>
              <a:rPr lang="en-US" altLang="ja-JP" dirty="0" smtClean="0"/>
              <a:t>P(dev</a:t>
            </a:r>
            <a:r>
              <a:rPr lang="ja-JP" altLang="en-US" dirty="0" smtClean="0"/>
              <a:t>∩</a:t>
            </a:r>
            <a:r>
              <a:rPr lang="en-US" altLang="ja-JP" dirty="0" smtClean="0"/>
              <a:t>user</a:t>
            </a:r>
            <a:r>
              <a:rPr lang="ja-JP" altLang="en-US" dirty="0" smtClean="0"/>
              <a:t>∩</a:t>
            </a:r>
            <a:r>
              <a:rPr lang="en-US" altLang="ja-JP" dirty="0" smtClean="0"/>
              <a:t>bug)</a:t>
            </a:r>
            <a:r>
              <a:rPr lang="ja-JP" altLang="en-US" dirty="0" smtClean="0"/>
              <a:t>の間で</a:t>
            </a:r>
            <a:r>
              <a:rPr lang="ja-JP" altLang="en-US" dirty="0" smtClean="0">
                <a:solidFill>
                  <a:srgbClr val="FF0000"/>
                </a:solidFill>
              </a:rPr>
              <a:t>バグに関する情報共有</a:t>
            </a:r>
            <a:r>
              <a:rPr lang="ja-JP" altLang="en-US" dirty="0" smtClean="0"/>
              <a:t>が行われるため，バグ報告者間の送受信数が少ない</a:t>
            </a:r>
          </a:p>
        </p:txBody>
      </p:sp>
      <p:sp>
        <p:nvSpPr>
          <p:cNvPr id="24579" name="タイトル 2"/>
          <p:cNvSpPr>
            <a:spLocks noGrp="1"/>
          </p:cNvSpPr>
          <p:nvPr>
            <p:ph type="title"/>
          </p:nvPr>
        </p:nvSpPr>
        <p:spPr>
          <a:xfrm>
            <a:off x="830263" y="209550"/>
            <a:ext cx="8099425" cy="642938"/>
          </a:xfrm>
        </p:spPr>
        <p:txBody>
          <a:bodyPr/>
          <a:lstStyle/>
          <a:p>
            <a:pPr>
              <a:lnSpc>
                <a:spcPts val="2600"/>
              </a:lnSpc>
            </a:pPr>
            <a:r>
              <a:rPr lang="ja-JP" altLang="en-US" sz="2400" dirty="0" smtClean="0"/>
              <a:t>分析１：グループ間における情報共有</a:t>
            </a:r>
            <a:r>
              <a:rPr lang="en-US" altLang="ja-JP" sz="2400" dirty="0" smtClean="0"/>
              <a:t/>
            </a:r>
            <a:br>
              <a:rPr lang="en-US" altLang="ja-JP" sz="2400" dirty="0" smtClean="0"/>
            </a:br>
            <a:r>
              <a:rPr lang="ja-JP" altLang="en-US" sz="2400" dirty="0" smtClean="0"/>
              <a:t>～バグ報告者コミュニティ～</a:t>
            </a:r>
            <a:endParaRPr lang="ja-JP" altLang="en-US" sz="3600" dirty="0" smtClean="0"/>
          </a:p>
        </p:txBody>
      </p:sp>
      <p:sp>
        <p:nvSpPr>
          <p:cNvPr id="2458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81"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CBE411A6-2D69-4060-BE69-CBA2926CC7EA}" type="slidenum">
              <a:rPr kumimoji="0" lang="ja-JP" altLang="en-US" sz="1400"/>
              <a:pPr algn="r"/>
              <a:t>13</a:t>
            </a:fld>
            <a:endParaRPr kumimoji="0" lang="en-US" altLang="ja-JP" sz="1400" dirty="0"/>
          </a:p>
        </p:txBody>
      </p:sp>
      <p:sp>
        <p:nvSpPr>
          <p:cNvPr id="2457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dirty="0">
                <a:latin typeface="Times New Roman" pitchFamily="18" charset="0"/>
              </a:rPr>
              <a:t>DICOMO2008</a:t>
            </a:r>
          </a:p>
        </p:txBody>
      </p:sp>
      <p:grpSp>
        <p:nvGrpSpPr>
          <p:cNvPr id="371" name="グループ化 370"/>
          <p:cNvGrpSpPr>
            <a:grpSpLocks noChangeAspect="1"/>
          </p:cNvGrpSpPr>
          <p:nvPr/>
        </p:nvGrpSpPr>
        <p:grpSpPr>
          <a:xfrm>
            <a:off x="1649433" y="3206388"/>
            <a:ext cx="5939477" cy="3427094"/>
            <a:chOff x="1913195" y="3584450"/>
            <a:chExt cx="5164762" cy="2980081"/>
          </a:xfrm>
        </p:grpSpPr>
        <p:sp>
          <p:nvSpPr>
            <p:cNvPr id="277" name="円/楕円 276"/>
            <p:cNvSpPr/>
            <p:nvPr/>
          </p:nvSpPr>
          <p:spPr>
            <a:xfrm>
              <a:off x="3737109" y="4944544"/>
              <a:ext cx="1620000" cy="373775"/>
            </a:xfrm>
            <a:prstGeom prst="ellipse">
              <a:avLst/>
            </a:prstGeom>
            <a:solidFill>
              <a:srgbClr val="FFEAA7"/>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00" b="1" dirty="0" smtClean="0">
                  <a:solidFill>
                    <a:schemeClr val="tx1"/>
                  </a:solidFill>
                </a:rPr>
                <a:t>P(</a:t>
              </a:r>
              <a:r>
                <a:rPr lang="en-US" altLang="ja-JP" sz="1050" b="1" dirty="0" smtClean="0">
                  <a:solidFill>
                    <a:schemeClr val="tx1"/>
                  </a:solidFill>
                </a:rPr>
                <a:t>dev</a:t>
              </a:r>
              <a:r>
                <a:rPr lang="ja-JP" altLang="en-US" sz="1050" b="1" dirty="0" smtClean="0">
                  <a:solidFill>
                    <a:schemeClr val="tx1"/>
                  </a:solidFill>
                </a:rPr>
                <a:t>∩</a:t>
              </a:r>
              <a:r>
                <a:rPr lang="en-US" altLang="ja-JP" sz="1050" b="1" dirty="0" smtClean="0">
                  <a:solidFill>
                    <a:schemeClr val="tx1"/>
                  </a:solidFill>
                </a:rPr>
                <a:t>user</a:t>
              </a:r>
              <a:r>
                <a:rPr lang="ja-JP" altLang="en-US" sz="1050" b="1" dirty="0" smtClean="0">
                  <a:solidFill>
                    <a:schemeClr val="tx1"/>
                  </a:solidFill>
                </a:rPr>
                <a:t>∩</a:t>
              </a:r>
              <a:r>
                <a:rPr lang="en-US" altLang="ja-JP" sz="1050" b="1" dirty="0" smtClean="0">
                  <a:solidFill>
                    <a:schemeClr val="tx1"/>
                  </a:solidFill>
                </a:rPr>
                <a:t>bug</a:t>
              </a:r>
              <a:r>
                <a:rPr lang="en-US" altLang="ja-JP" sz="1000" b="1" dirty="0" smtClean="0">
                  <a:solidFill>
                    <a:schemeClr val="tx1"/>
                  </a:solidFill>
                </a:rPr>
                <a:t>)</a:t>
              </a:r>
            </a:p>
            <a:p>
              <a:pPr algn="ctr" fontAlgn="auto">
                <a:spcBef>
                  <a:spcPts val="0"/>
                </a:spcBef>
                <a:spcAft>
                  <a:spcPts val="0"/>
                </a:spcAft>
                <a:defRPr/>
              </a:pPr>
              <a:r>
                <a:rPr lang="en-US" altLang="ja-JP" sz="1100" b="1" dirty="0" smtClean="0">
                  <a:solidFill>
                    <a:schemeClr val="tx1"/>
                  </a:solidFill>
                </a:rPr>
                <a:t>30</a:t>
              </a:r>
              <a:r>
                <a:rPr lang="ja-JP" altLang="en-US" sz="1100" b="1" dirty="0">
                  <a:solidFill>
                    <a:schemeClr val="tx1"/>
                  </a:solidFill>
                </a:rPr>
                <a:t>人</a:t>
              </a:r>
            </a:p>
          </p:txBody>
        </p:sp>
        <p:cxnSp>
          <p:nvCxnSpPr>
            <p:cNvPr id="278" name="曲線コネクタ 277"/>
            <p:cNvCxnSpPr>
              <a:stCxn id="345" idx="1"/>
              <a:endCxn id="345" idx="7"/>
            </p:cNvCxnSpPr>
            <p:nvPr/>
          </p:nvCxnSpPr>
          <p:spPr>
            <a:xfrm rot="5400000" flipH="1" flipV="1">
              <a:off x="4486654" y="3541658"/>
              <a:ext cx="1588" cy="814586"/>
            </a:xfrm>
            <a:prstGeom prst="curvedConnector3">
              <a:avLst>
                <a:gd name="adj1" fmla="val 10476578"/>
              </a:avLst>
            </a:prstGeom>
            <a:ln w="190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79" name="テキスト ボックス 5"/>
            <p:cNvSpPr txBox="1">
              <a:spLocks noChangeArrowheads="1"/>
            </p:cNvSpPr>
            <p:nvPr/>
          </p:nvSpPr>
          <p:spPr bwMode="auto">
            <a:xfrm>
              <a:off x="4323461" y="3584450"/>
              <a:ext cx="332243" cy="227487"/>
            </a:xfrm>
            <a:prstGeom prst="rect">
              <a:avLst/>
            </a:prstGeom>
            <a:noFill/>
            <a:ln w="9525">
              <a:noFill/>
              <a:miter lim="800000"/>
              <a:headEnd/>
              <a:tailEnd/>
            </a:ln>
          </p:spPr>
          <p:txBody>
            <a:bodyPr wrap="square">
              <a:spAutoFit/>
            </a:bodyPr>
            <a:lstStyle/>
            <a:p>
              <a:r>
                <a:rPr lang="en-US" altLang="ja-JP" sz="1100" b="1" dirty="0">
                  <a:solidFill>
                    <a:srgbClr val="FF0000"/>
                  </a:solidFill>
                  <a:latin typeface="Calibri" pitchFamily="34" charset="0"/>
                </a:rPr>
                <a:t>13</a:t>
              </a:r>
              <a:endParaRPr lang="ja-JP" altLang="en-US" sz="1100" b="1" dirty="0">
                <a:solidFill>
                  <a:srgbClr val="FF0000"/>
                </a:solidFill>
                <a:latin typeface="Calibri" pitchFamily="34" charset="0"/>
              </a:endParaRPr>
            </a:p>
          </p:txBody>
        </p:sp>
        <p:cxnSp>
          <p:nvCxnSpPr>
            <p:cNvPr id="280" name="曲線コネクタ 279"/>
            <p:cNvCxnSpPr>
              <a:stCxn id="285" idx="3"/>
              <a:endCxn id="285" idx="5"/>
            </p:cNvCxnSpPr>
            <p:nvPr/>
          </p:nvCxnSpPr>
          <p:spPr>
            <a:xfrm rot="16200000" flipH="1">
              <a:off x="2764232" y="5934661"/>
              <a:ext cx="1588" cy="534572"/>
            </a:xfrm>
            <a:prstGeom prst="curvedConnector3">
              <a:avLst>
                <a:gd name="adj1" fmla="val 1074383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81" name="テキスト ボックス 7"/>
            <p:cNvSpPr txBox="1">
              <a:spLocks noChangeArrowheads="1"/>
            </p:cNvSpPr>
            <p:nvPr/>
          </p:nvSpPr>
          <p:spPr bwMode="auto">
            <a:xfrm>
              <a:off x="2621518" y="6312916"/>
              <a:ext cx="373786"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37</a:t>
              </a:r>
              <a:endParaRPr lang="ja-JP" altLang="en-US" sz="1100" b="1" dirty="0">
                <a:solidFill>
                  <a:schemeClr val="bg2">
                    <a:lumMod val="60000"/>
                    <a:lumOff val="40000"/>
                  </a:schemeClr>
                </a:solidFill>
                <a:latin typeface="Calibri" pitchFamily="34" charset="0"/>
              </a:endParaRPr>
            </a:p>
          </p:txBody>
        </p:sp>
        <p:sp>
          <p:nvSpPr>
            <p:cNvPr id="282" name="テキスト ボックス 8"/>
            <p:cNvSpPr txBox="1">
              <a:spLocks noChangeArrowheads="1"/>
            </p:cNvSpPr>
            <p:nvPr/>
          </p:nvSpPr>
          <p:spPr bwMode="auto">
            <a:xfrm>
              <a:off x="6111596" y="6323963"/>
              <a:ext cx="52015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355</a:t>
              </a:r>
              <a:endParaRPr lang="ja-JP" altLang="en-US" sz="1100" b="1" dirty="0">
                <a:solidFill>
                  <a:schemeClr val="bg2">
                    <a:lumMod val="60000"/>
                    <a:lumOff val="40000"/>
                  </a:schemeClr>
                </a:solidFill>
                <a:latin typeface="Calibri" pitchFamily="34" charset="0"/>
              </a:endParaRPr>
            </a:p>
          </p:txBody>
        </p:sp>
        <p:sp>
          <p:nvSpPr>
            <p:cNvPr id="283" name="円/楕円 282"/>
            <p:cNvSpPr/>
            <p:nvPr/>
          </p:nvSpPr>
          <p:spPr>
            <a:xfrm>
              <a:off x="5913076" y="5938520"/>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ユーザ</a:t>
              </a:r>
              <a:endParaRPr lang="en-US" altLang="ja-JP" sz="1000" b="1" dirty="0" smtClean="0">
                <a:solidFill>
                  <a:schemeClr val="bg2">
                    <a:lumMod val="60000"/>
                    <a:lumOff val="40000"/>
                  </a:schemeClr>
                </a:solidFill>
              </a:endParaRPr>
            </a:p>
            <a:p>
              <a:pPr algn="ctr" fontAlgn="auto">
                <a:spcBef>
                  <a:spcPts val="0"/>
                </a:spcBef>
                <a:spcAft>
                  <a:spcPts val="0"/>
                </a:spcAft>
                <a:defRPr/>
              </a:pPr>
              <a:r>
                <a:rPr lang="en-US" altLang="ja-JP" sz="1100" b="1" dirty="0" smtClean="0">
                  <a:solidFill>
                    <a:schemeClr val="bg2">
                      <a:lumMod val="60000"/>
                      <a:lumOff val="40000"/>
                    </a:schemeClr>
                  </a:solidFill>
                </a:rPr>
                <a:t>596</a:t>
              </a:r>
              <a:r>
                <a:rPr lang="ja-JP" altLang="en-US" sz="1100" b="1" dirty="0" smtClean="0">
                  <a:solidFill>
                    <a:schemeClr val="bg2">
                      <a:lumMod val="60000"/>
                      <a:lumOff val="40000"/>
                    </a:schemeClr>
                  </a:solidFill>
                </a:rPr>
                <a:t>人</a:t>
              </a:r>
              <a:endParaRPr lang="ja-JP" altLang="en-US" sz="1100" b="1" dirty="0">
                <a:solidFill>
                  <a:schemeClr val="bg2">
                    <a:lumMod val="60000"/>
                    <a:lumOff val="40000"/>
                  </a:schemeClr>
                </a:solidFill>
              </a:endParaRPr>
            </a:p>
          </p:txBody>
        </p:sp>
        <p:cxnSp>
          <p:nvCxnSpPr>
            <p:cNvPr id="284" name="曲線コネクタ 283"/>
            <p:cNvCxnSpPr>
              <a:stCxn id="283" idx="3"/>
              <a:endCxn id="283" idx="5"/>
            </p:cNvCxnSpPr>
            <p:nvPr/>
          </p:nvCxnSpPr>
          <p:spPr>
            <a:xfrm rot="16200000" flipH="1">
              <a:off x="6291076" y="5942345"/>
              <a:ext cx="1588" cy="534572"/>
            </a:xfrm>
            <a:prstGeom prst="curvedConnector3">
              <a:avLst>
                <a:gd name="adj1" fmla="val 1041480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85" name="円/楕円 284"/>
            <p:cNvSpPr/>
            <p:nvPr/>
          </p:nvSpPr>
          <p:spPr>
            <a:xfrm>
              <a:off x="2386232" y="5930836"/>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開発者</a:t>
              </a:r>
              <a:endParaRPr lang="en-US" altLang="ja-JP" sz="1000" b="1" dirty="0">
                <a:solidFill>
                  <a:schemeClr val="bg2">
                    <a:lumMod val="60000"/>
                    <a:lumOff val="40000"/>
                  </a:schemeClr>
                </a:solidFill>
              </a:endParaRPr>
            </a:p>
            <a:p>
              <a:pPr algn="ctr" fontAlgn="auto">
                <a:spcBef>
                  <a:spcPts val="0"/>
                </a:spcBef>
                <a:spcAft>
                  <a:spcPts val="0"/>
                </a:spcAft>
                <a:defRPr/>
              </a:pPr>
              <a:r>
                <a:rPr lang="en-US" altLang="ja-JP" sz="1100" b="1" dirty="0">
                  <a:solidFill>
                    <a:schemeClr val="bg2">
                      <a:lumMod val="60000"/>
                      <a:lumOff val="40000"/>
                    </a:schemeClr>
                  </a:solidFill>
                </a:rPr>
                <a:t>162</a:t>
              </a:r>
              <a:r>
                <a:rPr lang="ja-JP" altLang="en-US" sz="1100" b="1" dirty="0">
                  <a:solidFill>
                    <a:schemeClr val="bg2">
                      <a:lumMod val="60000"/>
                      <a:lumOff val="40000"/>
                    </a:schemeClr>
                  </a:solidFill>
                </a:rPr>
                <a:t>人</a:t>
              </a:r>
            </a:p>
          </p:txBody>
        </p:sp>
        <p:sp>
          <p:nvSpPr>
            <p:cNvPr id="286" name="円/楕円 285"/>
            <p:cNvSpPr/>
            <p:nvPr/>
          </p:nvSpPr>
          <p:spPr>
            <a:xfrm>
              <a:off x="5667071" y="4227150"/>
              <a:ext cx="1224000" cy="468000"/>
            </a:xfrm>
            <a:prstGeom prst="ellipse">
              <a:avLst/>
            </a:prstGeom>
            <a:solidFill>
              <a:srgbClr val="C9E7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tx1"/>
                  </a:solidFill>
                </a:rPr>
                <a:t>ユーザ＆バグ報告者</a:t>
              </a:r>
              <a:endParaRPr lang="en-US" altLang="ja-JP" sz="1000" b="1" dirty="0">
                <a:solidFill>
                  <a:schemeClr val="tx1"/>
                </a:solidFill>
              </a:endParaRPr>
            </a:p>
            <a:p>
              <a:pPr algn="ctr" fontAlgn="auto">
                <a:spcBef>
                  <a:spcPts val="0"/>
                </a:spcBef>
                <a:spcAft>
                  <a:spcPts val="0"/>
                </a:spcAft>
                <a:defRPr/>
              </a:pPr>
              <a:r>
                <a:rPr lang="en-US" altLang="ja-JP" sz="1100" b="1" dirty="0">
                  <a:solidFill>
                    <a:schemeClr val="tx1"/>
                  </a:solidFill>
                </a:rPr>
                <a:t>14</a:t>
              </a:r>
              <a:r>
                <a:rPr lang="ja-JP" altLang="en-US" sz="1100" b="1" dirty="0">
                  <a:solidFill>
                    <a:schemeClr val="tx1"/>
                  </a:solidFill>
                </a:rPr>
                <a:t>人</a:t>
              </a:r>
            </a:p>
          </p:txBody>
        </p:sp>
        <p:sp>
          <p:nvSpPr>
            <p:cNvPr id="287" name="円/楕円 286"/>
            <p:cNvSpPr/>
            <p:nvPr/>
          </p:nvSpPr>
          <p:spPr>
            <a:xfrm>
              <a:off x="2205550" y="4284940"/>
              <a:ext cx="1224000" cy="46800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tx1"/>
                  </a:solidFill>
                </a:rPr>
                <a:t>開発者＆バグ報告者</a:t>
              </a:r>
              <a:endParaRPr lang="en-US" altLang="ja-JP" sz="1000" b="1" dirty="0">
                <a:solidFill>
                  <a:schemeClr val="tx1"/>
                </a:solidFill>
              </a:endParaRPr>
            </a:p>
            <a:p>
              <a:pPr algn="ctr" fontAlgn="auto">
                <a:spcBef>
                  <a:spcPts val="0"/>
                </a:spcBef>
                <a:spcAft>
                  <a:spcPts val="0"/>
                </a:spcAft>
                <a:defRPr/>
              </a:pPr>
              <a:r>
                <a:rPr lang="en-US" altLang="ja-JP" sz="1100" b="1" dirty="0">
                  <a:solidFill>
                    <a:schemeClr val="tx1"/>
                  </a:solidFill>
                </a:rPr>
                <a:t>19</a:t>
              </a:r>
              <a:r>
                <a:rPr lang="ja-JP" altLang="en-US" sz="1100" b="1" dirty="0">
                  <a:solidFill>
                    <a:schemeClr val="tx1"/>
                  </a:solidFill>
                </a:rPr>
                <a:t>人</a:t>
              </a:r>
            </a:p>
          </p:txBody>
        </p:sp>
        <p:sp>
          <p:nvSpPr>
            <p:cNvPr id="288" name="円/楕円 287"/>
            <p:cNvSpPr/>
            <p:nvPr/>
          </p:nvSpPr>
          <p:spPr>
            <a:xfrm>
              <a:off x="3808479" y="5895549"/>
              <a:ext cx="1404000" cy="360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開発者＆ユーザ</a:t>
              </a:r>
              <a:endParaRPr lang="en-US" altLang="ja-JP" sz="1000" b="1" dirty="0" smtClean="0">
                <a:solidFill>
                  <a:schemeClr val="bg2">
                    <a:lumMod val="60000"/>
                    <a:lumOff val="40000"/>
                  </a:schemeClr>
                </a:solidFill>
              </a:endParaRPr>
            </a:p>
            <a:p>
              <a:pPr algn="ctr" fontAlgn="auto">
                <a:spcBef>
                  <a:spcPts val="0"/>
                </a:spcBef>
                <a:spcAft>
                  <a:spcPts val="0"/>
                </a:spcAft>
                <a:defRPr/>
              </a:pPr>
              <a:r>
                <a:rPr lang="en-US" altLang="ja-JP" sz="1100" b="1" dirty="0" smtClean="0">
                  <a:solidFill>
                    <a:schemeClr val="bg2">
                      <a:lumMod val="60000"/>
                      <a:lumOff val="40000"/>
                    </a:schemeClr>
                  </a:solidFill>
                </a:rPr>
                <a:t>81</a:t>
              </a:r>
              <a:r>
                <a:rPr lang="ja-JP" altLang="en-US" sz="1100" b="1" dirty="0">
                  <a:solidFill>
                    <a:schemeClr val="bg2">
                      <a:lumMod val="60000"/>
                      <a:lumOff val="40000"/>
                    </a:schemeClr>
                  </a:solidFill>
                </a:rPr>
                <a:t>人</a:t>
              </a:r>
            </a:p>
          </p:txBody>
        </p:sp>
        <p:cxnSp>
          <p:nvCxnSpPr>
            <p:cNvPr id="289" name="曲線コネクタ 35"/>
            <p:cNvCxnSpPr>
              <a:stCxn id="287" idx="3"/>
              <a:endCxn id="287" idx="2"/>
            </p:cNvCxnSpPr>
            <p:nvPr/>
          </p:nvCxnSpPr>
          <p:spPr>
            <a:xfrm rot="5400000" flipH="1">
              <a:off x="2212444" y="4512047"/>
              <a:ext cx="165463" cy="179251"/>
            </a:xfrm>
            <a:prstGeom prst="curvedConnector4">
              <a:avLst>
                <a:gd name="adj1" fmla="val -75369"/>
                <a:gd name="adj2" fmla="val 163402"/>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90" name="テキスト ボックス 16"/>
            <p:cNvSpPr txBox="1">
              <a:spLocks noChangeArrowheads="1"/>
            </p:cNvSpPr>
            <p:nvPr/>
          </p:nvSpPr>
          <p:spPr bwMode="auto">
            <a:xfrm>
              <a:off x="1913195" y="4735898"/>
              <a:ext cx="373762" cy="227487"/>
            </a:xfrm>
            <a:prstGeom prst="rect">
              <a:avLst/>
            </a:prstGeom>
            <a:noFill/>
            <a:ln w="9525">
              <a:noFill/>
              <a:miter lim="800000"/>
              <a:headEnd/>
              <a:tailEnd/>
            </a:ln>
          </p:spPr>
          <p:txBody>
            <a:bodyPr wrap="square">
              <a:spAutoFit/>
            </a:bodyPr>
            <a:lstStyle/>
            <a:p>
              <a:r>
                <a:rPr lang="en-US" altLang="ja-JP" sz="1100" b="1" dirty="0">
                  <a:latin typeface="Calibri" pitchFamily="34" charset="0"/>
                </a:rPr>
                <a:t>14</a:t>
              </a:r>
              <a:endParaRPr lang="ja-JP" altLang="en-US" sz="1100" b="1" dirty="0">
                <a:latin typeface="Calibri" pitchFamily="34" charset="0"/>
              </a:endParaRPr>
            </a:p>
          </p:txBody>
        </p:sp>
        <p:cxnSp>
          <p:nvCxnSpPr>
            <p:cNvPr id="291" name="曲線コネクタ 40"/>
            <p:cNvCxnSpPr>
              <a:stCxn id="286" idx="5"/>
              <a:endCxn id="286" idx="6"/>
            </p:cNvCxnSpPr>
            <p:nvPr/>
          </p:nvCxnSpPr>
          <p:spPr>
            <a:xfrm rot="5400000" flipH="1" flipV="1">
              <a:off x="6718713" y="4454256"/>
              <a:ext cx="165463" cy="179251"/>
            </a:xfrm>
            <a:prstGeom prst="curvedConnector4">
              <a:avLst>
                <a:gd name="adj1" fmla="val -91158"/>
                <a:gd name="adj2" fmla="val 177977"/>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92" name="テキスト ボックス 18"/>
            <p:cNvSpPr txBox="1">
              <a:spLocks noChangeArrowheads="1"/>
            </p:cNvSpPr>
            <p:nvPr/>
          </p:nvSpPr>
          <p:spPr bwMode="auto">
            <a:xfrm>
              <a:off x="6891070" y="4720388"/>
              <a:ext cx="186887" cy="227487"/>
            </a:xfrm>
            <a:prstGeom prst="rect">
              <a:avLst/>
            </a:prstGeom>
            <a:noFill/>
            <a:ln w="9525">
              <a:noFill/>
              <a:miter lim="800000"/>
              <a:headEnd/>
              <a:tailEnd/>
            </a:ln>
          </p:spPr>
          <p:txBody>
            <a:bodyPr>
              <a:spAutoFit/>
            </a:bodyPr>
            <a:lstStyle/>
            <a:p>
              <a:r>
                <a:rPr lang="en-US" altLang="ja-JP" sz="1100" b="1" dirty="0">
                  <a:latin typeface="Calibri" pitchFamily="34" charset="0"/>
                </a:rPr>
                <a:t>0</a:t>
              </a:r>
              <a:endParaRPr lang="ja-JP" altLang="en-US" sz="1100" b="1" dirty="0">
                <a:latin typeface="Calibri" pitchFamily="34" charset="0"/>
              </a:endParaRPr>
            </a:p>
          </p:txBody>
        </p:sp>
        <p:cxnSp>
          <p:nvCxnSpPr>
            <p:cNvPr id="293" name="曲線コネクタ 40"/>
            <p:cNvCxnSpPr>
              <a:stCxn id="288" idx="3"/>
              <a:endCxn id="288" idx="5"/>
            </p:cNvCxnSpPr>
            <p:nvPr/>
          </p:nvCxnSpPr>
          <p:spPr>
            <a:xfrm rot="16200000" flipH="1">
              <a:off x="4510479" y="5706439"/>
              <a:ext cx="1588" cy="992778"/>
            </a:xfrm>
            <a:prstGeom prst="curvedConnector3">
              <a:avLst>
                <a:gd name="adj1" fmla="val 12450823"/>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94" name="テキスト ボックス 20"/>
            <p:cNvSpPr txBox="1">
              <a:spLocks noChangeArrowheads="1"/>
            </p:cNvSpPr>
            <p:nvPr/>
          </p:nvSpPr>
          <p:spPr bwMode="auto">
            <a:xfrm>
              <a:off x="4307751" y="6337044"/>
              <a:ext cx="539965"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184</a:t>
              </a:r>
              <a:endParaRPr lang="ja-JP" altLang="en-US" sz="1100" b="1" dirty="0">
                <a:solidFill>
                  <a:schemeClr val="bg2">
                    <a:lumMod val="60000"/>
                    <a:lumOff val="40000"/>
                  </a:schemeClr>
                </a:solidFill>
                <a:latin typeface="Calibri" pitchFamily="34" charset="0"/>
              </a:endParaRPr>
            </a:p>
          </p:txBody>
        </p:sp>
        <p:sp>
          <p:nvSpPr>
            <p:cNvPr id="295" name="テキスト ボックス 22"/>
            <p:cNvSpPr txBox="1">
              <a:spLocks noChangeArrowheads="1"/>
            </p:cNvSpPr>
            <p:nvPr/>
          </p:nvSpPr>
          <p:spPr bwMode="auto">
            <a:xfrm>
              <a:off x="4709640" y="4649619"/>
              <a:ext cx="401565" cy="227487"/>
            </a:xfrm>
            <a:prstGeom prst="rect">
              <a:avLst/>
            </a:prstGeom>
            <a:noFill/>
            <a:ln w="9525">
              <a:noFill/>
              <a:miter lim="800000"/>
              <a:headEnd/>
              <a:tailEnd/>
            </a:ln>
          </p:spPr>
          <p:txBody>
            <a:bodyPr wrap="square">
              <a:spAutoFit/>
            </a:bodyPr>
            <a:lstStyle/>
            <a:p>
              <a:r>
                <a:rPr lang="en-US" altLang="ja-JP" sz="1100" b="1" dirty="0" smtClean="0">
                  <a:latin typeface="Calibri" pitchFamily="34" charset="0"/>
                </a:rPr>
                <a:t>301</a:t>
              </a:r>
              <a:endParaRPr lang="ja-JP" altLang="en-US" sz="1100" b="1" dirty="0">
                <a:latin typeface="Calibri" pitchFamily="34" charset="0"/>
              </a:endParaRPr>
            </a:p>
          </p:txBody>
        </p:sp>
        <p:cxnSp>
          <p:nvCxnSpPr>
            <p:cNvPr id="296" name="直線矢印コネクタ 295"/>
            <p:cNvCxnSpPr/>
            <p:nvPr/>
          </p:nvCxnSpPr>
          <p:spPr>
            <a:xfrm rot="5400000">
              <a:off x="4236853" y="4607024"/>
              <a:ext cx="610023" cy="692"/>
            </a:xfrm>
            <a:prstGeom prst="straightConnector1">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97" name="直線矢印コネクタ 296"/>
            <p:cNvCxnSpPr/>
            <p:nvPr/>
          </p:nvCxnSpPr>
          <p:spPr>
            <a:xfrm rot="5400000">
              <a:off x="4112954" y="4603175"/>
              <a:ext cx="610023" cy="693"/>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298" name="テキスト ボックス 25"/>
            <p:cNvSpPr txBox="1">
              <a:spLocks noChangeArrowheads="1"/>
            </p:cNvSpPr>
            <p:nvPr/>
          </p:nvSpPr>
          <p:spPr bwMode="auto">
            <a:xfrm>
              <a:off x="4502372" y="4494303"/>
              <a:ext cx="672595" cy="227487"/>
            </a:xfrm>
            <a:prstGeom prst="rect">
              <a:avLst/>
            </a:prstGeom>
            <a:noFill/>
            <a:ln w="9525">
              <a:noFill/>
              <a:miter lim="800000"/>
              <a:headEnd/>
              <a:tailEnd/>
            </a:ln>
          </p:spPr>
          <p:txBody>
            <a:bodyPr wrap="square">
              <a:spAutoFit/>
            </a:bodyPr>
            <a:lstStyle/>
            <a:p>
              <a:r>
                <a:rPr lang="en-US" altLang="ja-JP" sz="1100" b="1" dirty="0">
                  <a:latin typeface="Calibri" pitchFamily="34" charset="0"/>
                </a:rPr>
                <a:t>39</a:t>
              </a:r>
              <a:endParaRPr lang="ja-JP" altLang="en-US" sz="1100" b="1" dirty="0">
                <a:latin typeface="Calibri" pitchFamily="34" charset="0"/>
              </a:endParaRPr>
            </a:p>
          </p:txBody>
        </p:sp>
        <p:sp>
          <p:nvSpPr>
            <p:cNvPr id="299" name="テキスト ボックス 26"/>
            <p:cNvSpPr txBox="1">
              <a:spLocks noChangeArrowheads="1"/>
            </p:cNvSpPr>
            <p:nvPr/>
          </p:nvSpPr>
          <p:spPr bwMode="auto">
            <a:xfrm>
              <a:off x="4083079" y="4494303"/>
              <a:ext cx="537788" cy="227487"/>
            </a:xfrm>
            <a:prstGeom prst="rect">
              <a:avLst/>
            </a:prstGeom>
            <a:noFill/>
            <a:ln w="9525">
              <a:noFill/>
              <a:miter lim="800000"/>
              <a:headEnd/>
              <a:tailEnd/>
            </a:ln>
          </p:spPr>
          <p:txBody>
            <a:bodyPr wrap="square">
              <a:spAutoFit/>
            </a:bodyPr>
            <a:lstStyle/>
            <a:p>
              <a:r>
                <a:rPr lang="en-US" altLang="ja-JP" sz="1100" b="1" dirty="0">
                  <a:latin typeface="Calibri" pitchFamily="34" charset="0"/>
                </a:rPr>
                <a:t>105</a:t>
              </a:r>
              <a:endParaRPr lang="ja-JP" altLang="en-US" sz="1100" b="1" dirty="0">
                <a:latin typeface="Calibri" pitchFamily="34" charset="0"/>
              </a:endParaRPr>
            </a:p>
          </p:txBody>
        </p:sp>
        <p:cxnSp>
          <p:nvCxnSpPr>
            <p:cNvPr id="300" name="直線矢印コネクタ 299"/>
            <p:cNvCxnSpPr/>
            <p:nvPr/>
          </p:nvCxnSpPr>
          <p:spPr>
            <a:xfrm rot="20700000">
              <a:off x="5155956" y="4011461"/>
              <a:ext cx="468000" cy="397841"/>
            </a:xfrm>
            <a:prstGeom prst="straightConnector1">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01" name="直線矢印コネクタ 300"/>
            <p:cNvCxnSpPr/>
            <p:nvPr/>
          </p:nvCxnSpPr>
          <p:spPr>
            <a:xfrm rot="20580000">
              <a:off x="5090957" y="4074335"/>
              <a:ext cx="468000" cy="404921"/>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302" name="テキスト ボックス 29"/>
            <p:cNvSpPr txBox="1">
              <a:spLocks noChangeArrowheads="1"/>
            </p:cNvSpPr>
            <p:nvPr/>
          </p:nvSpPr>
          <p:spPr bwMode="auto">
            <a:xfrm>
              <a:off x="5255366" y="3985155"/>
              <a:ext cx="311478" cy="227487"/>
            </a:xfrm>
            <a:prstGeom prst="rect">
              <a:avLst/>
            </a:prstGeom>
            <a:noFill/>
            <a:ln w="9525">
              <a:noFill/>
              <a:miter lim="800000"/>
              <a:headEnd/>
              <a:tailEnd/>
            </a:ln>
          </p:spPr>
          <p:txBody>
            <a:bodyPr>
              <a:spAutoFit/>
            </a:bodyPr>
            <a:lstStyle/>
            <a:p>
              <a:r>
                <a:rPr lang="en-US" altLang="ja-JP" sz="1100" b="1" dirty="0">
                  <a:latin typeface="Calibri" pitchFamily="34" charset="0"/>
                </a:rPr>
                <a:t>0</a:t>
              </a:r>
              <a:endParaRPr lang="ja-JP" altLang="en-US" sz="1100" b="1" dirty="0">
                <a:latin typeface="Calibri" pitchFamily="34" charset="0"/>
              </a:endParaRPr>
            </a:p>
          </p:txBody>
        </p:sp>
        <p:sp>
          <p:nvSpPr>
            <p:cNvPr id="303" name="テキスト ボックス 30"/>
            <p:cNvSpPr txBox="1">
              <a:spLocks noChangeArrowheads="1"/>
            </p:cNvSpPr>
            <p:nvPr/>
          </p:nvSpPr>
          <p:spPr bwMode="auto">
            <a:xfrm>
              <a:off x="5143294" y="4235332"/>
              <a:ext cx="311478" cy="227487"/>
            </a:xfrm>
            <a:prstGeom prst="rect">
              <a:avLst/>
            </a:prstGeom>
            <a:noFill/>
            <a:ln w="9525">
              <a:noFill/>
              <a:miter lim="800000"/>
              <a:headEnd/>
              <a:tailEnd/>
            </a:ln>
          </p:spPr>
          <p:txBody>
            <a:bodyPr>
              <a:spAutoFit/>
            </a:bodyPr>
            <a:lstStyle/>
            <a:p>
              <a:r>
                <a:rPr lang="en-US" altLang="ja-JP" sz="1100" b="1" dirty="0">
                  <a:latin typeface="Calibri" pitchFamily="34" charset="0"/>
                </a:rPr>
                <a:t>1</a:t>
              </a:r>
              <a:endParaRPr lang="ja-JP" altLang="en-US" sz="1100" b="1" dirty="0">
                <a:latin typeface="Calibri" pitchFamily="34" charset="0"/>
              </a:endParaRPr>
            </a:p>
          </p:txBody>
        </p:sp>
        <p:cxnSp>
          <p:nvCxnSpPr>
            <p:cNvPr id="304" name="直線矢印コネクタ 303"/>
            <p:cNvCxnSpPr/>
            <p:nvPr/>
          </p:nvCxnSpPr>
          <p:spPr>
            <a:xfrm rot="16320000" flipH="1">
              <a:off x="5623970" y="5296128"/>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05" name="直線矢印コネクタ 304"/>
            <p:cNvCxnSpPr/>
            <p:nvPr/>
          </p:nvCxnSpPr>
          <p:spPr>
            <a:xfrm rot="5280000">
              <a:off x="2217730"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06" name="直線矢印コネクタ 305"/>
            <p:cNvCxnSpPr/>
            <p:nvPr/>
          </p:nvCxnSpPr>
          <p:spPr>
            <a:xfrm rot="540000" flipV="1">
              <a:off x="3401944" y="4013784"/>
              <a:ext cx="449970" cy="404921"/>
            </a:xfrm>
            <a:prstGeom prst="straightConnector1">
              <a:avLst/>
            </a:prstGeom>
            <a:ln w="19050">
              <a:solidFill>
                <a:schemeClr val="tx1"/>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07" name="直線矢印コネクタ 306"/>
            <p:cNvCxnSpPr/>
            <p:nvPr/>
          </p:nvCxnSpPr>
          <p:spPr>
            <a:xfrm rot="660000" flipV="1">
              <a:off x="3466637" y="4119006"/>
              <a:ext cx="396000" cy="373773"/>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08" name="直線矢印コネクタ 307"/>
            <p:cNvCxnSpPr/>
            <p:nvPr/>
          </p:nvCxnSpPr>
          <p:spPr>
            <a:xfrm rot="5280000" flipH="1" flipV="1">
              <a:off x="2342321"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09" name="直線矢印コネクタ 308"/>
            <p:cNvCxnSpPr/>
            <p:nvPr/>
          </p:nvCxnSpPr>
          <p:spPr>
            <a:xfrm rot="16320000" flipV="1">
              <a:off x="5740335" y="5325574"/>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0" name="直線矢印コネクタ 309"/>
            <p:cNvCxnSpPr/>
            <p:nvPr/>
          </p:nvCxnSpPr>
          <p:spPr>
            <a:xfrm rot="5400000" flipH="1" flipV="1">
              <a:off x="4300215" y="5629182"/>
              <a:ext cx="504000" cy="1384"/>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1" name="直線矢印コネクタ 310"/>
            <p:cNvCxnSpPr/>
            <p:nvPr/>
          </p:nvCxnSpPr>
          <p:spPr>
            <a:xfrm rot="5400000">
              <a:off x="4162521" y="5610643"/>
              <a:ext cx="529513"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2" name="直線矢印コネクタ 311"/>
            <p:cNvCxnSpPr/>
            <p:nvPr/>
          </p:nvCxnSpPr>
          <p:spPr>
            <a:xfrm rot="10800000" flipV="1">
              <a:off x="5238094" y="4602882"/>
              <a:ext cx="467217" cy="342626"/>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3" name="直線矢印コネクタ 312"/>
            <p:cNvCxnSpPr/>
            <p:nvPr/>
          </p:nvCxnSpPr>
          <p:spPr>
            <a:xfrm rot="10800000">
              <a:off x="5260447" y="6087129"/>
              <a:ext cx="635252"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4" name="直線矢印コネクタ 313"/>
            <p:cNvCxnSpPr/>
            <p:nvPr/>
          </p:nvCxnSpPr>
          <p:spPr>
            <a:xfrm>
              <a:off x="5245682" y="6178599"/>
              <a:ext cx="635252"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5" name="直線矢印コネクタ 314"/>
            <p:cNvCxnSpPr/>
            <p:nvPr/>
          </p:nvCxnSpPr>
          <p:spPr>
            <a:xfrm>
              <a:off x="3203050" y="6155383"/>
              <a:ext cx="529377"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6" name="直線矢印コネクタ 315"/>
            <p:cNvCxnSpPr/>
            <p:nvPr/>
          </p:nvCxnSpPr>
          <p:spPr>
            <a:xfrm rot="10800000">
              <a:off x="3220623" y="6061940"/>
              <a:ext cx="529377"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7" name="直線矢印コネクタ 316"/>
            <p:cNvCxnSpPr/>
            <p:nvPr/>
          </p:nvCxnSpPr>
          <p:spPr>
            <a:xfrm rot="10500000">
              <a:off x="5440718" y="5261870"/>
              <a:ext cx="648000" cy="654104"/>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18" name="直線矢印コネクタ 317"/>
            <p:cNvCxnSpPr/>
            <p:nvPr/>
          </p:nvCxnSpPr>
          <p:spPr>
            <a:xfrm rot="10500000">
              <a:off x="5352320" y="5302231"/>
              <a:ext cx="648000" cy="654103"/>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19" name="直線矢印コネクタ 318"/>
            <p:cNvCxnSpPr/>
            <p:nvPr/>
          </p:nvCxnSpPr>
          <p:spPr>
            <a:xfrm rot="10800000" flipV="1">
              <a:off x="3081544" y="5268059"/>
              <a:ext cx="747547" cy="62295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20" name="直線矢印コネクタ 319"/>
            <p:cNvCxnSpPr/>
            <p:nvPr/>
          </p:nvCxnSpPr>
          <p:spPr>
            <a:xfrm flipV="1">
              <a:off x="3142207" y="5336189"/>
              <a:ext cx="747547" cy="62295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21" name="直線矢印コネクタ 320"/>
            <p:cNvCxnSpPr/>
            <p:nvPr/>
          </p:nvCxnSpPr>
          <p:spPr>
            <a:xfrm flipV="1">
              <a:off x="5303244" y="4651355"/>
              <a:ext cx="467216" cy="342625"/>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22" name="直線矢印コネクタ 321"/>
            <p:cNvCxnSpPr/>
            <p:nvPr/>
          </p:nvCxnSpPr>
          <p:spPr>
            <a:xfrm rot="-240000">
              <a:off x="3394201" y="4663205"/>
              <a:ext cx="432000" cy="311478"/>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323" name="直線矢印コネクタ 322"/>
            <p:cNvCxnSpPr/>
            <p:nvPr/>
          </p:nvCxnSpPr>
          <p:spPr>
            <a:xfrm rot="120000">
              <a:off x="3445932" y="4644242"/>
              <a:ext cx="504000" cy="280330"/>
            </a:xfrm>
            <a:prstGeom prst="straightConnector1">
              <a:avLst/>
            </a:prstGeom>
            <a:ln w="19050">
              <a:solidFill>
                <a:schemeClr val="tx1"/>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sp>
          <p:nvSpPr>
            <p:cNvPr id="324" name="テキスト ボックス 51"/>
            <p:cNvSpPr txBox="1">
              <a:spLocks noChangeArrowheads="1"/>
            </p:cNvSpPr>
            <p:nvPr/>
          </p:nvSpPr>
          <p:spPr bwMode="auto">
            <a:xfrm>
              <a:off x="3428255" y="4046949"/>
              <a:ext cx="311478" cy="227487"/>
            </a:xfrm>
            <a:prstGeom prst="rect">
              <a:avLst/>
            </a:prstGeom>
            <a:noFill/>
            <a:ln w="9525">
              <a:noFill/>
              <a:miter lim="800000"/>
              <a:headEnd/>
              <a:tailEnd/>
            </a:ln>
          </p:spPr>
          <p:txBody>
            <a:bodyPr>
              <a:spAutoFit/>
            </a:bodyPr>
            <a:lstStyle/>
            <a:p>
              <a:r>
                <a:rPr lang="en-US" altLang="ja-JP" sz="1100" b="1" dirty="0">
                  <a:latin typeface="Calibri" pitchFamily="34" charset="0"/>
                </a:rPr>
                <a:t>7</a:t>
              </a:r>
              <a:endParaRPr lang="ja-JP" altLang="en-US" sz="1100" b="1" dirty="0">
                <a:latin typeface="Calibri" pitchFamily="34" charset="0"/>
              </a:endParaRPr>
            </a:p>
          </p:txBody>
        </p:sp>
        <p:sp>
          <p:nvSpPr>
            <p:cNvPr id="325" name="テキスト ボックス 52"/>
            <p:cNvSpPr txBox="1">
              <a:spLocks noChangeArrowheads="1"/>
            </p:cNvSpPr>
            <p:nvPr/>
          </p:nvSpPr>
          <p:spPr bwMode="auto">
            <a:xfrm>
              <a:off x="3637776" y="4206638"/>
              <a:ext cx="311478" cy="227487"/>
            </a:xfrm>
            <a:prstGeom prst="rect">
              <a:avLst/>
            </a:prstGeom>
            <a:noFill/>
            <a:ln w="9525">
              <a:noFill/>
              <a:miter lim="800000"/>
              <a:headEnd/>
              <a:tailEnd/>
            </a:ln>
          </p:spPr>
          <p:txBody>
            <a:bodyPr>
              <a:spAutoFit/>
            </a:bodyPr>
            <a:lstStyle/>
            <a:p>
              <a:r>
                <a:rPr lang="en-US" altLang="ja-JP" sz="1100" b="1" dirty="0">
                  <a:latin typeface="Calibri" pitchFamily="34" charset="0"/>
                </a:rPr>
                <a:t>3</a:t>
              </a:r>
              <a:endParaRPr lang="ja-JP" altLang="en-US" sz="1100" b="1" dirty="0">
                <a:latin typeface="Calibri" pitchFamily="34" charset="0"/>
              </a:endParaRPr>
            </a:p>
          </p:txBody>
        </p:sp>
        <p:sp>
          <p:nvSpPr>
            <p:cNvPr id="326" name="テキスト ボックス 53"/>
            <p:cNvSpPr txBox="1">
              <a:spLocks noChangeArrowheads="1"/>
            </p:cNvSpPr>
            <p:nvPr/>
          </p:nvSpPr>
          <p:spPr bwMode="auto">
            <a:xfrm>
              <a:off x="3605512" y="4597277"/>
              <a:ext cx="420124" cy="227487"/>
            </a:xfrm>
            <a:prstGeom prst="rect">
              <a:avLst/>
            </a:prstGeom>
            <a:noFill/>
            <a:ln w="9525">
              <a:noFill/>
              <a:miter lim="800000"/>
              <a:headEnd/>
              <a:tailEnd/>
            </a:ln>
          </p:spPr>
          <p:txBody>
            <a:bodyPr wrap="square">
              <a:spAutoFit/>
            </a:bodyPr>
            <a:lstStyle/>
            <a:p>
              <a:r>
                <a:rPr lang="en-US" altLang="ja-JP" sz="1100" b="1" dirty="0" smtClean="0">
                  <a:latin typeface="Calibri" pitchFamily="34" charset="0"/>
                </a:rPr>
                <a:t>68</a:t>
              </a:r>
              <a:endParaRPr lang="ja-JP" altLang="en-US" sz="1100" b="1" dirty="0">
                <a:latin typeface="Calibri" pitchFamily="34" charset="0"/>
              </a:endParaRPr>
            </a:p>
          </p:txBody>
        </p:sp>
        <p:sp>
          <p:nvSpPr>
            <p:cNvPr id="327" name="テキスト ボックス 54"/>
            <p:cNvSpPr txBox="1">
              <a:spLocks noChangeArrowheads="1"/>
            </p:cNvSpPr>
            <p:nvPr/>
          </p:nvSpPr>
          <p:spPr bwMode="auto">
            <a:xfrm>
              <a:off x="3413601" y="4779453"/>
              <a:ext cx="394854" cy="227487"/>
            </a:xfrm>
            <a:prstGeom prst="rect">
              <a:avLst/>
            </a:prstGeom>
            <a:noFill/>
            <a:ln w="9525">
              <a:noFill/>
              <a:miter lim="800000"/>
              <a:headEnd/>
              <a:tailEnd/>
            </a:ln>
          </p:spPr>
          <p:txBody>
            <a:bodyPr wrap="square">
              <a:spAutoFit/>
            </a:bodyPr>
            <a:lstStyle/>
            <a:p>
              <a:r>
                <a:rPr lang="en-US" altLang="ja-JP" sz="1100" b="1" dirty="0" smtClean="0">
                  <a:latin typeface="Calibri" pitchFamily="34" charset="0"/>
                </a:rPr>
                <a:t>88</a:t>
              </a:r>
              <a:endParaRPr lang="ja-JP" altLang="en-US" sz="1100" b="1" dirty="0">
                <a:latin typeface="Calibri" pitchFamily="34" charset="0"/>
              </a:endParaRPr>
            </a:p>
          </p:txBody>
        </p:sp>
        <p:sp>
          <p:nvSpPr>
            <p:cNvPr id="328" name="テキスト ボックス 55"/>
            <p:cNvSpPr txBox="1">
              <a:spLocks noChangeArrowheads="1"/>
            </p:cNvSpPr>
            <p:nvPr/>
          </p:nvSpPr>
          <p:spPr bwMode="auto">
            <a:xfrm>
              <a:off x="5239157" y="4585879"/>
              <a:ext cx="513763" cy="227487"/>
            </a:xfrm>
            <a:prstGeom prst="rect">
              <a:avLst/>
            </a:prstGeom>
            <a:noFill/>
            <a:ln w="9525">
              <a:noFill/>
              <a:miter lim="800000"/>
              <a:headEnd/>
              <a:tailEnd/>
            </a:ln>
          </p:spPr>
          <p:txBody>
            <a:bodyPr wrap="square">
              <a:spAutoFit/>
            </a:bodyPr>
            <a:lstStyle/>
            <a:p>
              <a:r>
                <a:rPr lang="en-US" altLang="ja-JP" sz="1100" b="1" dirty="0" smtClean="0">
                  <a:latin typeface="Calibri" pitchFamily="34" charset="0"/>
                </a:rPr>
                <a:t>31</a:t>
              </a:r>
              <a:endParaRPr lang="ja-JP" altLang="en-US" sz="1100" b="1" dirty="0">
                <a:latin typeface="Calibri" pitchFamily="34" charset="0"/>
              </a:endParaRPr>
            </a:p>
          </p:txBody>
        </p:sp>
        <p:sp>
          <p:nvSpPr>
            <p:cNvPr id="329" name="テキスト ボックス 56"/>
            <p:cNvSpPr txBox="1">
              <a:spLocks noChangeArrowheads="1"/>
            </p:cNvSpPr>
            <p:nvPr/>
          </p:nvSpPr>
          <p:spPr bwMode="auto">
            <a:xfrm>
              <a:off x="5451893" y="4757837"/>
              <a:ext cx="493768" cy="227487"/>
            </a:xfrm>
            <a:prstGeom prst="rect">
              <a:avLst/>
            </a:prstGeom>
            <a:noFill/>
            <a:ln w="9525">
              <a:noFill/>
              <a:miter lim="800000"/>
              <a:headEnd/>
              <a:tailEnd/>
            </a:ln>
          </p:spPr>
          <p:txBody>
            <a:bodyPr wrap="square">
              <a:spAutoFit/>
            </a:bodyPr>
            <a:lstStyle/>
            <a:p>
              <a:r>
                <a:rPr lang="en-US" altLang="ja-JP" sz="1100" b="1" dirty="0">
                  <a:latin typeface="Calibri" pitchFamily="34" charset="0"/>
                </a:rPr>
                <a:t>12</a:t>
              </a:r>
              <a:endParaRPr lang="ja-JP" altLang="en-US" sz="1100" b="1" dirty="0">
                <a:latin typeface="Calibri" pitchFamily="34" charset="0"/>
              </a:endParaRPr>
            </a:p>
          </p:txBody>
        </p:sp>
        <p:sp>
          <p:nvSpPr>
            <p:cNvPr id="330" name="テキスト ボックス 57"/>
            <p:cNvSpPr txBox="1">
              <a:spLocks noChangeArrowheads="1"/>
            </p:cNvSpPr>
            <p:nvPr/>
          </p:nvSpPr>
          <p:spPr bwMode="auto">
            <a:xfrm>
              <a:off x="5903070" y="5179001"/>
              <a:ext cx="435397"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12</a:t>
              </a:r>
              <a:endParaRPr lang="ja-JP" altLang="en-US" sz="1100" b="1" dirty="0">
                <a:solidFill>
                  <a:schemeClr val="bg2">
                    <a:lumMod val="60000"/>
                    <a:lumOff val="40000"/>
                  </a:schemeClr>
                </a:solidFill>
                <a:latin typeface="Calibri" pitchFamily="34" charset="0"/>
              </a:endParaRPr>
            </a:p>
          </p:txBody>
        </p:sp>
        <p:sp>
          <p:nvSpPr>
            <p:cNvPr id="331" name="テキスト ボックス 58"/>
            <p:cNvSpPr txBox="1">
              <a:spLocks noChangeArrowheads="1"/>
            </p:cNvSpPr>
            <p:nvPr/>
          </p:nvSpPr>
          <p:spPr bwMode="auto">
            <a:xfrm>
              <a:off x="6267162" y="5174126"/>
              <a:ext cx="311478" cy="227487"/>
            </a:xfrm>
            <a:prstGeom prst="rect">
              <a:avLst/>
            </a:prstGeom>
            <a:noFill/>
            <a:ln w="9525">
              <a:noFill/>
              <a:miter lim="800000"/>
              <a:headEnd/>
              <a:tailEnd/>
            </a:ln>
          </p:spPr>
          <p:txBody>
            <a:bodyPr>
              <a:spAutoFit/>
            </a:bodyPr>
            <a:lstStyle/>
            <a:p>
              <a:r>
                <a:rPr lang="en-US" altLang="ja-JP" sz="1100" b="1" dirty="0">
                  <a:solidFill>
                    <a:schemeClr val="bg2">
                      <a:lumMod val="60000"/>
                      <a:lumOff val="40000"/>
                    </a:schemeClr>
                  </a:solidFill>
                  <a:latin typeface="Calibri" pitchFamily="34" charset="0"/>
                </a:rPr>
                <a:t>9</a:t>
              </a:r>
              <a:endParaRPr lang="ja-JP" altLang="en-US" sz="1100" b="1" dirty="0">
                <a:solidFill>
                  <a:schemeClr val="bg2">
                    <a:lumMod val="60000"/>
                    <a:lumOff val="40000"/>
                  </a:schemeClr>
                </a:solidFill>
                <a:latin typeface="Calibri" pitchFamily="34" charset="0"/>
              </a:endParaRPr>
            </a:p>
          </p:txBody>
        </p:sp>
        <p:sp>
          <p:nvSpPr>
            <p:cNvPr id="332" name="テキスト ボックス 59"/>
            <p:cNvSpPr txBox="1">
              <a:spLocks noChangeArrowheads="1"/>
            </p:cNvSpPr>
            <p:nvPr/>
          </p:nvSpPr>
          <p:spPr bwMode="auto">
            <a:xfrm>
              <a:off x="5623104" y="5350049"/>
              <a:ext cx="40492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537</a:t>
              </a:r>
              <a:endParaRPr lang="ja-JP" altLang="en-US" sz="1100" b="1" dirty="0">
                <a:solidFill>
                  <a:schemeClr val="bg2">
                    <a:lumMod val="60000"/>
                    <a:lumOff val="40000"/>
                  </a:schemeClr>
                </a:solidFill>
                <a:latin typeface="Calibri" pitchFamily="34" charset="0"/>
              </a:endParaRPr>
            </a:p>
          </p:txBody>
        </p:sp>
        <p:sp>
          <p:nvSpPr>
            <p:cNvPr id="333" name="テキスト ボックス 60"/>
            <p:cNvSpPr txBox="1">
              <a:spLocks noChangeArrowheads="1"/>
            </p:cNvSpPr>
            <p:nvPr/>
          </p:nvSpPr>
          <p:spPr bwMode="auto">
            <a:xfrm>
              <a:off x="5363877" y="5548103"/>
              <a:ext cx="445143"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208</a:t>
              </a:r>
              <a:endParaRPr lang="ja-JP" altLang="en-US" sz="1100" b="1" dirty="0">
                <a:solidFill>
                  <a:schemeClr val="bg2">
                    <a:lumMod val="60000"/>
                    <a:lumOff val="40000"/>
                  </a:schemeClr>
                </a:solidFill>
                <a:latin typeface="Calibri" pitchFamily="34" charset="0"/>
              </a:endParaRPr>
            </a:p>
          </p:txBody>
        </p:sp>
        <p:sp>
          <p:nvSpPr>
            <p:cNvPr id="334" name="テキスト ボックス 61"/>
            <p:cNvSpPr txBox="1">
              <a:spLocks noChangeArrowheads="1"/>
            </p:cNvSpPr>
            <p:nvPr/>
          </p:nvSpPr>
          <p:spPr bwMode="auto">
            <a:xfrm>
              <a:off x="4518578" y="5518143"/>
              <a:ext cx="467992" cy="227487"/>
            </a:xfrm>
            <a:prstGeom prst="rect">
              <a:avLst/>
            </a:prstGeom>
            <a:noFill/>
            <a:ln w="9525">
              <a:noFill/>
              <a:miter lim="800000"/>
              <a:headEnd/>
              <a:tailEnd/>
            </a:ln>
          </p:spPr>
          <p:txBody>
            <a:bodyPr wrap="square">
              <a:spAutoFit/>
            </a:bodyPr>
            <a:lstStyle/>
            <a:p>
              <a:r>
                <a:rPr lang="en-US" altLang="ja-JP" sz="1100" b="1" dirty="0" smtClean="0">
                  <a:solidFill>
                    <a:schemeClr val="bg2">
                      <a:lumMod val="60000"/>
                      <a:lumOff val="40000"/>
                    </a:schemeClr>
                  </a:solidFill>
                  <a:latin typeface="Calibri" pitchFamily="34" charset="0"/>
                </a:rPr>
                <a:t>269</a:t>
              </a:r>
              <a:endParaRPr lang="ja-JP" altLang="en-US" sz="1100" b="1" dirty="0">
                <a:solidFill>
                  <a:schemeClr val="bg2">
                    <a:lumMod val="60000"/>
                    <a:lumOff val="40000"/>
                  </a:schemeClr>
                </a:solidFill>
                <a:latin typeface="Calibri" pitchFamily="34" charset="0"/>
              </a:endParaRPr>
            </a:p>
          </p:txBody>
        </p:sp>
        <p:sp>
          <p:nvSpPr>
            <p:cNvPr id="335" name="テキスト ボックス 62"/>
            <p:cNvSpPr txBox="1">
              <a:spLocks noChangeArrowheads="1"/>
            </p:cNvSpPr>
            <p:nvPr/>
          </p:nvSpPr>
          <p:spPr bwMode="auto">
            <a:xfrm>
              <a:off x="4072359" y="5513413"/>
              <a:ext cx="467322" cy="227487"/>
            </a:xfrm>
            <a:prstGeom prst="rect">
              <a:avLst/>
            </a:prstGeom>
            <a:noFill/>
            <a:ln w="9525">
              <a:noFill/>
              <a:miter lim="800000"/>
              <a:headEnd/>
              <a:tailEnd/>
            </a:ln>
          </p:spPr>
          <p:txBody>
            <a:bodyPr wrap="square">
              <a:spAutoFit/>
            </a:bodyPr>
            <a:lstStyle/>
            <a:p>
              <a:r>
                <a:rPr lang="en-US" altLang="ja-JP" sz="1100" b="1" dirty="0" smtClean="0">
                  <a:solidFill>
                    <a:schemeClr val="bg2">
                      <a:lumMod val="60000"/>
                      <a:lumOff val="40000"/>
                    </a:schemeClr>
                  </a:solidFill>
                  <a:latin typeface="Calibri" pitchFamily="34" charset="0"/>
                </a:rPr>
                <a:t>228</a:t>
              </a:r>
              <a:endParaRPr lang="ja-JP" altLang="en-US" sz="1100" b="1" dirty="0">
                <a:solidFill>
                  <a:schemeClr val="bg2">
                    <a:lumMod val="60000"/>
                    <a:lumOff val="40000"/>
                  </a:schemeClr>
                </a:solidFill>
                <a:latin typeface="Calibri" pitchFamily="34" charset="0"/>
              </a:endParaRPr>
            </a:p>
          </p:txBody>
        </p:sp>
        <p:sp>
          <p:nvSpPr>
            <p:cNvPr id="336" name="テキスト ボックス 63"/>
            <p:cNvSpPr txBox="1">
              <a:spLocks noChangeArrowheads="1"/>
            </p:cNvSpPr>
            <p:nvPr/>
          </p:nvSpPr>
          <p:spPr bwMode="auto">
            <a:xfrm>
              <a:off x="3481525" y="5542676"/>
              <a:ext cx="473453" cy="227487"/>
            </a:xfrm>
            <a:prstGeom prst="rect">
              <a:avLst/>
            </a:prstGeom>
            <a:noFill/>
            <a:ln w="9525">
              <a:noFill/>
              <a:miter lim="800000"/>
              <a:headEnd/>
              <a:tailEnd/>
            </a:ln>
          </p:spPr>
          <p:txBody>
            <a:bodyPr wrap="square">
              <a:spAutoFit/>
            </a:bodyPr>
            <a:lstStyle/>
            <a:p>
              <a:r>
                <a:rPr lang="en-US" altLang="ja-JP" sz="1100" b="1" dirty="0" smtClean="0">
                  <a:solidFill>
                    <a:schemeClr val="bg2">
                      <a:lumMod val="60000"/>
                      <a:lumOff val="40000"/>
                    </a:schemeClr>
                  </a:solidFill>
                  <a:latin typeface="Calibri" pitchFamily="34" charset="0"/>
                </a:rPr>
                <a:t>164</a:t>
              </a:r>
              <a:endParaRPr lang="en-US" altLang="ja-JP" sz="1100" b="1" dirty="0">
                <a:solidFill>
                  <a:schemeClr val="bg2">
                    <a:lumMod val="60000"/>
                    <a:lumOff val="40000"/>
                  </a:schemeClr>
                </a:solidFill>
                <a:latin typeface="Calibri" pitchFamily="34" charset="0"/>
              </a:endParaRPr>
            </a:p>
          </p:txBody>
        </p:sp>
        <p:sp>
          <p:nvSpPr>
            <p:cNvPr id="337" name="テキスト ボックス 64"/>
            <p:cNvSpPr txBox="1">
              <a:spLocks noChangeArrowheads="1"/>
            </p:cNvSpPr>
            <p:nvPr/>
          </p:nvSpPr>
          <p:spPr bwMode="auto">
            <a:xfrm>
              <a:off x="3164225" y="5375996"/>
              <a:ext cx="461212" cy="227487"/>
            </a:xfrm>
            <a:prstGeom prst="rect">
              <a:avLst/>
            </a:prstGeom>
            <a:noFill/>
            <a:ln w="9525">
              <a:noFill/>
              <a:miter lim="800000"/>
              <a:headEnd/>
              <a:tailEnd/>
            </a:ln>
          </p:spPr>
          <p:txBody>
            <a:bodyPr wrap="square">
              <a:spAutoFit/>
            </a:bodyPr>
            <a:lstStyle/>
            <a:p>
              <a:r>
                <a:rPr lang="en-US" altLang="ja-JP" sz="1100" b="1" dirty="0" smtClean="0">
                  <a:solidFill>
                    <a:schemeClr val="bg2">
                      <a:lumMod val="60000"/>
                      <a:lumOff val="40000"/>
                    </a:schemeClr>
                  </a:solidFill>
                  <a:latin typeface="Calibri" pitchFamily="34" charset="0"/>
                </a:rPr>
                <a:t>101</a:t>
              </a:r>
              <a:endParaRPr lang="ja-JP" altLang="en-US" sz="1100" b="1" dirty="0">
                <a:solidFill>
                  <a:schemeClr val="bg2">
                    <a:lumMod val="60000"/>
                    <a:lumOff val="40000"/>
                  </a:schemeClr>
                </a:solidFill>
                <a:latin typeface="Calibri" pitchFamily="34" charset="0"/>
              </a:endParaRPr>
            </a:p>
          </p:txBody>
        </p:sp>
        <p:sp>
          <p:nvSpPr>
            <p:cNvPr id="338" name="テキスト ボックス 65"/>
            <p:cNvSpPr txBox="1">
              <a:spLocks noChangeArrowheads="1"/>
            </p:cNvSpPr>
            <p:nvPr/>
          </p:nvSpPr>
          <p:spPr bwMode="auto">
            <a:xfrm>
              <a:off x="2831945" y="5226376"/>
              <a:ext cx="43648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14</a:t>
              </a:r>
              <a:endParaRPr lang="ja-JP" altLang="en-US" sz="1100" b="1" dirty="0">
                <a:solidFill>
                  <a:schemeClr val="bg2">
                    <a:lumMod val="60000"/>
                    <a:lumOff val="40000"/>
                  </a:schemeClr>
                </a:solidFill>
                <a:latin typeface="Calibri" pitchFamily="34" charset="0"/>
              </a:endParaRPr>
            </a:p>
          </p:txBody>
        </p:sp>
        <p:sp>
          <p:nvSpPr>
            <p:cNvPr id="339" name="テキスト ボックス 66"/>
            <p:cNvSpPr txBox="1">
              <a:spLocks noChangeArrowheads="1"/>
            </p:cNvSpPr>
            <p:nvPr/>
          </p:nvSpPr>
          <p:spPr bwMode="auto">
            <a:xfrm>
              <a:off x="2437493" y="5226376"/>
              <a:ext cx="40278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14</a:t>
              </a:r>
              <a:endParaRPr lang="ja-JP" altLang="en-US" sz="1100" b="1" dirty="0">
                <a:solidFill>
                  <a:schemeClr val="bg2">
                    <a:lumMod val="60000"/>
                    <a:lumOff val="40000"/>
                  </a:schemeClr>
                </a:solidFill>
                <a:latin typeface="Calibri" pitchFamily="34" charset="0"/>
              </a:endParaRPr>
            </a:p>
          </p:txBody>
        </p:sp>
        <p:sp>
          <p:nvSpPr>
            <p:cNvPr id="340" name="テキスト ボックス 67"/>
            <p:cNvSpPr txBox="1">
              <a:spLocks noChangeArrowheads="1"/>
            </p:cNvSpPr>
            <p:nvPr/>
          </p:nvSpPr>
          <p:spPr bwMode="auto">
            <a:xfrm>
              <a:off x="3309502" y="5870709"/>
              <a:ext cx="515318"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51</a:t>
              </a:r>
              <a:endParaRPr lang="ja-JP" altLang="en-US" sz="1100" b="1" dirty="0">
                <a:solidFill>
                  <a:schemeClr val="bg2">
                    <a:lumMod val="60000"/>
                    <a:lumOff val="40000"/>
                  </a:schemeClr>
                </a:solidFill>
                <a:latin typeface="Calibri" pitchFamily="34" charset="0"/>
              </a:endParaRPr>
            </a:p>
          </p:txBody>
        </p:sp>
        <p:sp>
          <p:nvSpPr>
            <p:cNvPr id="341" name="テキスト ボックス 68"/>
            <p:cNvSpPr txBox="1">
              <a:spLocks noChangeArrowheads="1"/>
            </p:cNvSpPr>
            <p:nvPr/>
          </p:nvSpPr>
          <p:spPr bwMode="auto">
            <a:xfrm>
              <a:off x="3310227" y="6108426"/>
              <a:ext cx="456451"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70</a:t>
              </a:r>
              <a:endParaRPr lang="ja-JP" altLang="en-US" sz="1100" b="1" dirty="0">
                <a:solidFill>
                  <a:schemeClr val="bg2">
                    <a:lumMod val="60000"/>
                    <a:lumOff val="40000"/>
                  </a:schemeClr>
                </a:solidFill>
                <a:latin typeface="Calibri" pitchFamily="34" charset="0"/>
              </a:endParaRPr>
            </a:p>
          </p:txBody>
        </p:sp>
        <p:sp>
          <p:nvSpPr>
            <p:cNvPr id="342" name="テキスト ボックス 69"/>
            <p:cNvSpPr txBox="1">
              <a:spLocks noChangeArrowheads="1"/>
            </p:cNvSpPr>
            <p:nvPr/>
          </p:nvSpPr>
          <p:spPr bwMode="auto">
            <a:xfrm>
              <a:off x="5371459" y="6142472"/>
              <a:ext cx="492890"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148</a:t>
              </a:r>
              <a:endParaRPr lang="ja-JP" altLang="en-US" sz="1100" b="1" dirty="0">
                <a:solidFill>
                  <a:schemeClr val="bg2">
                    <a:lumMod val="60000"/>
                    <a:lumOff val="40000"/>
                  </a:schemeClr>
                </a:solidFill>
                <a:latin typeface="Calibri" pitchFamily="34" charset="0"/>
              </a:endParaRPr>
            </a:p>
          </p:txBody>
        </p:sp>
        <p:sp>
          <p:nvSpPr>
            <p:cNvPr id="343" name="テキスト ボックス 70"/>
            <p:cNvSpPr txBox="1">
              <a:spLocks noChangeArrowheads="1"/>
            </p:cNvSpPr>
            <p:nvPr/>
          </p:nvSpPr>
          <p:spPr bwMode="auto">
            <a:xfrm>
              <a:off x="5361245" y="5893128"/>
              <a:ext cx="404070"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272</a:t>
              </a:r>
              <a:endParaRPr lang="ja-JP" altLang="en-US" sz="1100" b="1" dirty="0">
                <a:solidFill>
                  <a:schemeClr val="bg2">
                    <a:lumMod val="60000"/>
                    <a:lumOff val="40000"/>
                  </a:schemeClr>
                </a:solidFill>
                <a:latin typeface="Calibri" pitchFamily="34" charset="0"/>
              </a:endParaRPr>
            </a:p>
          </p:txBody>
        </p:sp>
        <p:cxnSp>
          <p:nvCxnSpPr>
            <p:cNvPr id="344" name="曲線コネクタ 343"/>
            <p:cNvCxnSpPr>
              <a:stCxn id="277" idx="0"/>
              <a:endCxn id="277" idx="7"/>
            </p:cNvCxnSpPr>
            <p:nvPr/>
          </p:nvCxnSpPr>
          <p:spPr>
            <a:xfrm rot="16200000" flipH="1">
              <a:off x="4806118" y="4685535"/>
              <a:ext cx="54738" cy="572756"/>
            </a:xfrm>
            <a:prstGeom prst="curvedConnector3">
              <a:avLst>
                <a:gd name="adj1" fmla="val -159891"/>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345" name="円/楕円 344"/>
            <p:cNvSpPr/>
            <p:nvPr/>
          </p:nvSpPr>
          <p:spPr>
            <a:xfrm>
              <a:off x="3910654" y="3896230"/>
              <a:ext cx="1152000" cy="360000"/>
            </a:xfrm>
            <a:prstGeom prst="ellipse">
              <a:avLst/>
            </a:prstGeom>
            <a:solidFill>
              <a:srgbClr val="FFFFC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tx1"/>
                  </a:solidFill>
                </a:rPr>
                <a:t>バグ報告者</a:t>
              </a:r>
              <a:endParaRPr lang="en-US" altLang="ja-JP" sz="1000" b="1" dirty="0">
                <a:solidFill>
                  <a:schemeClr val="tx1"/>
                </a:solidFill>
              </a:endParaRPr>
            </a:p>
            <a:p>
              <a:pPr algn="ctr" fontAlgn="auto">
                <a:spcBef>
                  <a:spcPts val="0"/>
                </a:spcBef>
                <a:spcAft>
                  <a:spcPts val="0"/>
                </a:spcAft>
                <a:defRPr/>
              </a:pPr>
              <a:r>
                <a:rPr lang="en-US" altLang="ja-JP" sz="1100" b="1" dirty="0">
                  <a:solidFill>
                    <a:srgbClr val="FF0000"/>
                  </a:solidFill>
                </a:rPr>
                <a:t>172</a:t>
              </a:r>
              <a:r>
                <a:rPr lang="ja-JP" altLang="en-US" sz="1100" b="1" dirty="0">
                  <a:solidFill>
                    <a:srgbClr val="FF0000"/>
                  </a:solidFill>
                </a:rPr>
                <a:t>人</a:t>
              </a:r>
            </a:p>
          </p:txBody>
        </p:sp>
      </p:gr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4579" name="タイトル 2"/>
          <p:cNvSpPr>
            <a:spLocks noGrp="1"/>
          </p:cNvSpPr>
          <p:nvPr>
            <p:ph type="title"/>
          </p:nvPr>
        </p:nvSpPr>
        <p:spPr>
          <a:xfrm>
            <a:off x="830263" y="209550"/>
            <a:ext cx="8099425" cy="642938"/>
          </a:xfrm>
        </p:spPr>
        <p:txBody>
          <a:bodyPr/>
          <a:lstStyle/>
          <a:p>
            <a:pPr>
              <a:lnSpc>
                <a:spcPts val="2600"/>
              </a:lnSpc>
            </a:pPr>
            <a:r>
              <a:rPr lang="ja-JP" altLang="en-US" sz="2400" dirty="0" smtClean="0"/>
              <a:t>分析１：グループ間における情報共有</a:t>
            </a:r>
            <a:r>
              <a:rPr lang="en-US" altLang="ja-JP" sz="2400" b="1" dirty="0" smtClean="0"/>
              <a:t/>
            </a:r>
            <a:br>
              <a:rPr lang="en-US" altLang="ja-JP" sz="2400" b="1" dirty="0" smtClean="0"/>
            </a:br>
            <a:r>
              <a:rPr lang="ja-JP" altLang="en-US" sz="2400" dirty="0" smtClean="0">
                <a:solidFill>
                  <a:srgbClr val="000000"/>
                </a:solidFill>
              </a:rPr>
              <a:t> ～</a:t>
            </a:r>
            <a:r>
              <a:rPr lang="en-US" altLang="ja-JP" sz="2400" dirty="0" smtClean="0"/>
              <a:t>P(dev</a:t>
            </a:r>
            <a:r>
              <a:rPr lang="ja-JP" altLang="en-US" sz="2400" dirty="0" smtClean="0"/>
              <a:t>∩</a:t>
            </a:r>
            <a:r>
              <a:rPr lang="en-US" altLang="ja-JP" sz="2400" dirty="0" smtClean="0"/>
              <a:t>user</a:t>
            </a:r>
            <a:r>
              <a:rPr lang="ja-JP" altLang="en-US" sz="2400" dirty="0" smtClean="0"/>
              <a:t>∩</a:t>
            </a:r>
            <a:r>
              <a:rPr lang="en-US" altLang="ja-JP" sz="2400" dirty="0" smtClean="0"/>
              <a:t>bug)</a:t>
            </a:r>
            <a:r>
              <a:rPr lang="ja-JP" altLang="en-US" sz="2400" dirty="0" smtClean="0"/>
              <a:t>～</a:t>
            </a:r>
          </a:p>
        </p:txBody>
      </p:sp>
      <p:sp>
        <p:nvSpPr>
          <p:cNvPr id="2458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4583"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CBE411A6-2D69-4060-BE69-CBA2926CC7EA}" type="slidenum">
              <a:rPr kumimoji="0" lang="ja-JP" altLang="en-US" sz="1400"/>
              <a:pPr algn="r"/>
              <a:t>14</a:t>
            </a:fld>
            <a:endParaRPr kumimoji="0" lang="en-US" altLang="ja-JP" sz="1400"/>
          </a:p>
        </p:txBody>
      </p:sp>
      <p:sp>
        <p:nvSpPr>
          <p:cNvPr id="24580" name="コンテンツ プレースホルダ 3"/>
          <p:cNvSpPr>
            <a:spLocks noGrp="1"/>
          </p:cNvSpPr>
          <p:nvPr>
            <p:ph idx="1"/>
          </p:nvPr>
        </p:nvSpPr>
        <p:spPr>
          <a:xfrm>
            <a:off x="214313" y="1001713"/>
            <a:ext cx="8715375" cy="5438775"/>
          </a:xfrm>
        </p:spPr>
        <p:txBody>
          <a:bodyPr/>
          <a:lstStyle/>
          <a:p>
            <a:r>
              <a:rPr lang="ja-JP" altLang="en-US" dirty="0" smtClean="0"/>
              <a:t>結果</a:t>
            </a:r>
            <a:r>
              <a:rPr lang="en-US" altLang="ja-JP" dirty="0" smtClean="0"/>
              <a:t>1</a:t>
            </a:r>
          </a:p>
          <a:p>
            <a:pPr lvl="1"/>
            <a:r>
              <a:rPr lang="ja-JP" altLang="en-US" dirty="0" smtClean="0"/>
              <a:t>グループの参加者数が少ないにも関わらず，</a:t>
            </a:r>
            <a:r>
              <a:rPr lang="ja-JP" altLang="en-US" dirty="0" smtClean="0">
                <a:solidFill>
                  <a:srgbClr val="FF0000"/>
                </a:solidFill>
              </a:rPr>
              <a:t>グループ内</a:t>
            </a:r>
            <a:r>
              <a:rPr lang="ja-JP" altLang="en-US" dirty="0" smtClean="0"/>
              <a:t>の送受信数が多い</a:t>
            </a:r>
            <a:endParaRPr lang="en-US" altLang="ja-JP" dirty="0" smtClean="0"/>
          </a:p>
          <a:p>
            <a:r>
              <a:rPr lang="ja-JP" altLang="en-US" dirty="0" smtClean="0">
                <a:ln w="0">
                  <a:noFill/>
                </a:ln>
              </a:rPr>
              <a:t>考察</a:t>
            </a:r>
            <a:r>
              <a:rPr lang="en-US" altLang="ja-JP" dirty="0" smtClean="0">
                <a:ln w="0">
                  <a:noFill/>
                </a:ln>
              </a:rPr>
              <a:t>1</a:t>
            </a:r>
          </a:p>
          <a:p>
            <a:pPr lvl="1"/>
            <a:r>
              <a:rPr lang="en-US" altLang="ja-JP" dirty="0" smtClean="0">
                <a:ln w="0">
                  <a:noFill/>
                </a:ln>
              </a:rPr>
              <a:t>1</a:t>
            </a:r>
            <a:r>
              <a:rPr lang="ja-JP" altLang="en-US" dirty="0" err="1" smtClean="0">
                <a:ln w="0">
                  <a:noFill/>
                </a:ln>
              </a:rPr>
              <a:t>つの</a:t>
            </a:r>
            <a:r>
              <a:rPr lang="ja-JP" altLang="en-US" dirty="0" smtClean="0">
                <a:ln w="0">
                  <a:noFill/>
                </a:ln>
              </a:rPr>
              <a:t>話題に対して，</a:t>
            </a:r>
            <a:r>
              <a:rPr lang="en-US" altLang="ja-JP" dirty="0" smtClean="0">
                <a:ln w="0">
                  <a:solidFill>
                    <a:srgbClr val="DA8200"/>
                  </a:solidFill>
                </a:ln>
                <a:solidFill>
                  <a:srgbClr val="FFC301"/>
                </a:solidFill>
              </a:rPr>
              <a:t> </a:t>
            </a:r>
            <a:r>
              <a:rPr lang="en-US" altLang="ja-JP" dirty="0" smtClean="0">
                <a:solidFill>
                  <a:srgbClr val="FF0000"/>
                </a:solidFill>
              </a:rPr>
              <a:t>P(dev</a:t>
            </a:r>
            <a:r>
              <a:rPr lang="ja-JP" altLang="en-US" dirty="0" smtClean="0">
                <a:solidFill>
                  <a:srgbClr val="FF0000"/>
                </a:solidFill>
              </a:rPr>
              <a:t>∩</a:t>
            </a:r>
            <a:r>
              <a:rPr lang="en-US" altLang="ja-JP" dirty="0" smtClean="0">
                <a:solidFill>
                  <a:srgbClr val="FF0000"/>
                </a:solidFill>
              </a:rPr>
              <a:t>user</a:t>
            </a:r>
            <a:r>
              <a:rPr lang="ja-JP" altLang="en-US" dirty="0" smtClean="0">
                <a:solidFill>
                  <a:srgbClr val="FF0000"/>
                </a:solidFill>
              </a:rPr>
              <a:t>∩</a:t>
            </a:r>
            <a:r>
              <a:rPr lang="en-US" altLang="ja-JP" dirty="0" smtClean="0">
                <a:solidFill>
                  <a:srgbClr val="FF0000"/>
                </a:solidFill>
              </a:rPr>
              <a:t>bug)</a:t>
            </a:r>
            <a:r>
              <a:rPr lang="ja-JP" altLang="en-US" dirty="0" smtClean="0">
                <a:ln w="0">
                  <a:noFill/>
                </a:ln>
                <a:solidFill>
                  <a:srgbClr val="FF0000"/>
                </a:solidFill>
              </a:rPr>
              <a:t>の参加者間</a:t>
            </a:r>
            <a:r>
              <a:rPr lang="ja-JP" altLang="en-US" dirty="0" smtClean="0">
                <a:ln w="0">
                  <a:noFill/>
                </a:ln>
              </a:rPr>
              <a:t>で情報共有を行い議論している</a:t>
            </a:r>
            <a:endParaRPr lang="en-US" altLang="ja-JP" dirty="0" smtClean="0"/>
          </a:p>
        </p:txBody>
      </p:sp>
      <p:grpSp>
        <p:nvGrpSpPr>
          <p:cNvPr id="217" name="グループ化 216"/>
          <p:cNvGrpSpPr>
            <a:grpSpLocks noChangeAspect="1"/>
          </p:cNvGrpSpPr>
          <p:nvPr/>
        </p:nvGrpSpPr>
        <p:grpSpPr>
          <a:xfrm>
            <a:off x="1649433" y="3206388"/>
            <a:ext cx="5939477" cy="3427094"/>
            <a:chOff x="1913195" y="3584450"/>
            <a:chExt cx="5164762" cy="2980081"/>
          </a:xfrm>
        </p:grpSpPr>
        <p:sp>
          <p:nvSpPr>
            <p:cNvPr id="218" name="円/楕円 217"/>
            <p:cNvSpPr/>
            <p:nvPr/>
          </p:nvSpPr>
          <p:spPr>
            <a:xfrm>
              <a:off x="3737109" y="4944544"/>
              <a:ext cx="1620000" cy="373775"/>
            </a:xfrm>
            <a:prstGeom prst="ellipse">
              <a:avLst/>
            </a:prstGeom>
            <a:solidFill>
              <a:srgbClr val="FFEAA7"/>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00" b="1" dirty="0" smtClean="0">
                  <a:solidFill>
                    <a:schemeClr val="tx1"/>
                  </a:solidFill>
                </a:rPr>
                <a:t>P(</a:t>
              </a:r>
              <a:r>
                <a:rPr lang="en-US" altLang="ja-JP" sz="1050" b="1" dirty="0" smtClean="0">
                  <a:solidFill>
                    <a:schemeClr val="tx1"/>
                  </a:solidFill>
                </a:rPr>
                <a:t>dev</a:t>
              </a:r>
              <a:r>
                <a:rPr lang="ja-JP" altLang="en-US" sz="1050" b="1" dirty="0" smtClean="0">
                  <a:solidFill>
                    <a:schemeClr val="tx1"/>
                  </a:solidFill>
                </a:rPr>
                <a:t>∩</a:t>
              </a:r>
              <a:r>
                <a:rPr lang="en-US" altLang="ja-JP" sz="1050" b="1" dirty="0" smtClean="0">
                  <a:solidFill>
                    <a:schemeClr val="tx1"/>
                  </a:solidFill>
                </a:rPr>
                <a:t>user</a:t>
              </a:r>
              <a:r>
                <a:rPr lang="ja-JP" altLang="en-US" sz="1050" b="1" dirty="0" smtClean="0">
                  <a:solidFill>
                    <a:schemeClr val="tx1"/>
                  </a:solidFill>
                </a:rPr>
                <a:t>∩</a:t>
              </a:r>
              <a:r>
                <a:rPr lang="en-US" altLang="ja-JP" sz="1050" b="1" dirty="0" smtClean="0">
                  <a:solidFill>
                    <a:schemeClr val="tx1"/>
                  </a:solidFill>
                </a:rPr>
                <a:t>bug</a:t>
              </a:r>
              <a:r>
                <a:rPr lang="en-US" altLang="ja-JP" sz="1000" b="1" dirty="0" smtClean="0">
                  <a:solidFill>
                    <a:schemeClr val="tx1"/>
                  </a:solidFill>
                </a:rPr>
                <a:t>)</a:t>
              </a:r>
            </a:p>
            <a:p>
              <a:pPr algn="ctr" fontAlgn="auto">
                <a:spcBef>
                  <a:spcPts val="0"/>
                </a:spcBef>
                <a:spcAft>
                  <a:spcPts val="0"/>
                </a:spcAft>
                <a:defRPr/>
              </a:pPr>
              <a:r>
                <a:rPr lang="en-US" altLang="ja-JP" sz="1100" b="1" dirty="0" smtClean="0">
                  <a:solidFill>
                    <a:srgbClr val="FF0000"/>
                  </a:solidFill>
                </a:rPr>
                <a:t>30</a:t>
              </a:r>
              <a:r>
                <a:rPr lang="ja-JP" altLang="en-US" sz="1100" b="1" dirty="0">
                  <a:solidFill>
                    <a:srgbClr val="FF0000"/>
                  </a:solidFill>
                </a:rPr>
                <a:t>人</a:t>
              </a:r>
            </a:p>
          </p:txBody>
        </p:sp>
        <p:cxnSp>
          <p:nvCxnSpPr>
            <p:cNvPr id="219" name="曲線コネクタ 218"/>
            <p:cNvCxnSpPr>
              <a:stCxn id="286" idx="1"/>
              <a:endCxn id="286" idx="7"/>
            </p:cNvCxnSpPr>
            <p:nvPr/>
          </p:nvCxnSpPr>
          <p:spPr>
            <a:xfrm rot="5400000" flipH="1" flipV="1">
              <a:off x="4486654" y="3541658"/>
              <a:ext cx="1588" cy="814586"/>
            </a:xfrm>
            <a:prstGeom prst="curvedConnector3">
              <a:avLst>
                <a:gd name="adj1" fmla="val 10476578"/>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20" name="テキスト ボックス 5"/>
            <p:cNvSpPr txBox="1">
              <a:spLocks noChangeArrowheads="1"/>
            </p:cNvSpPr>
            <p:nvPr/>
          </p:nvSpPr>
          <p:spPr bwMode="auto">
            <a:xfrm>
              <a:off x="4323461" y="3584450"/>
              <a:ext cx="332243"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13</a:t>
              </a:r>
              <a:endParaRPr lang="ja-JP" altLang="en-US" sz="1100" b="1" dirty="0">
                <a:solidFill>
                  <a:schemeClr val="bg2">
                    <a:lumMod val="60000"/>
                    <a:lumOff val="40000"/>
                  </a:schemeClr>
                </a:solidFill>
                <a:latin typeface="Calibri" pitchFamily="34" charset="0"/>
              </a:endParaRPr>
            </a:p>
          </p:txBody>
        </p:sp>
        <p:cxnSp>
          <p:nvCxnSpPr>
            <p:cNvPr id="221" name="曲線コネクタ 220"/>
            <p:cNvCxnSpPr>
              <a:stCxn id="226" idx="3"/>
              <a:endCxn id="226" idx="5"/>
            </p:cNvCxnSpPr>
            <p:nvPr/>
          </p:nvCxnSpPr>
          <p:spPr>
            <a:xfrm rot="16200000" flipH="1">
              <a:off x="2764232" y="5934661"/>
              <a:ext cx="1588" cy="534572"/>
            </a:xfrm>
            <a:prstGeom prst="curvedConnector3">
              <a:avLst>
                <a:gd name="adj1" fmla="val 1074383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22" name="テキスト ボックス 7"/>
            <p:cNvSpPr txBox="1">
              <a:spLocks noChangeArrowheads="1"/>
            </p:cNvSpPr>
            <p:nvPr/>
          </p:nvSpPr>
          <p:spPr bwMode="auto">
            <a:xfrm>
              <a:off x="2621518" y="6312916"/>
              <a:ext cx="373786"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37</a:t>
              </a:r>
              <a:endParaRPr lang="ja-JP" altLang="en-US" sz="1100" b="1" dirty="0">
                <a:solidFill>
                  <a:schemeClr val="bg2">
                    <a:lumMod val="60000"/>
                    <a:lumOff val="40000"/>
                  </a:schemeClr>
                </a:solidFill>
                <a:latin typeface="Calibri" pitchFamily="34" charset="0"/>
              </a:endParaRPr>
            </a:p>
          </p:txBody>
        </p:sp>
        <p:sp>
          <p:nvSpPr>
            <p:cNvPr id="223" name="テキスト ボックス 8"/>
            <p:cNvSpPr txBox="1">
              <a:spLocks noChangeArrowheads="1"/>
            </p:cNvSpPr>
            <p:nvPr/>
          </p:nvSpPr>
          <p:spPr bwMode="auto">
            <a:xfrm>
              <a:off x="6111596" y="6323963"/>
              <a:ext cx="52015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355</a:t>
              </a:r>
              <a:endParaRPr lang="ja-JP" altLang="en-US" sz="1100" b="1" dirty="0">
                <a:solidFill>
                  <a:schemeClr val="bg2">
                    <a:lumMod val="60000"/>
                    <a:lumOff val="40000"/>
                  </a:schemeClr>
                </a:solidFill>
                <a:latin typeface="Calibri" pitchFamily="34" charset="0"/>
              </a:endParaRPr>
            </a:p>
          </p:txBody>
        </p:sp>
        <p:sp>
          <p:nvSpPr>
            <p:cNvPr id="224" name="円/楕円 223"/>
            <p:cNvSpPr/>
            <p:nvPr/>
          </p:nvSpPr>
          <p:spPr>
            <a:xfrm>
              <a:off x="5913076" y="5938520"/>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ユーザ</a:t>
              </a:r>
              <a:endParaRPr lang="en-US" altLang="ja-JP" sz="1000" b="1" dirty="0" smtClean="0">
                <a:solidFill>
                  <a:schemeClr val="bg2">
                    <a:lumMod val="60000"/>
                    <a:lumOff val="40000"/>
                  </a:schemeClr>
                </a:solidFill>
              </a:endParaRPr>
            </a:p>
            <a:p>
              <a:pPr algn="ctr" fontAlgn="auto">
                <a:spcBef>
                  <a:spcPts val="0"/>
                </a:spcBef>
                <a:spcAft>
                  <a:spcPts val="0"/>
                </a:spcAft>
                <a:defRPr/>
              </a:pPr>
              <a:r>
                <a:rPr lang="en-US" altLang="ja-JP" sz="1100" b="1" dirty="0" smtClean="0">
                  <a:solidFill>
                    <a:schemeClr val="bg2">
                      <a:lumMod val="60000"/>
                      <a:lumOff val="40000"/>
                    </a:schemeClr>
                  </a:solidFill>
                </a:rPr>
                <a:t>596</a:t>
              </a:r>
              <a:r>
                <a:rPr lang="ja-JP" altLang="en-US" sz="1100" b="1" dirty="0" smtClean="0">
                  <a:solidFill>
                    <a:schemeClr val="bg2">
                      <a:lumMod val="60000"/>
                      <a:lumOff val="40000"/>
                    </a:schemeClr>
                  </a:solidFill>
                </a:rPr>
                <a:t>人</a:t>
              </a:r>
              <a:endParaRPr lang="ja-JP" altLang="en-US" sz="1100" b="1" dirty="0">
                <a:solidFill>
                  <a:schemeClr val="bg2">
                    <a:lumMod val="60000"/>
                    <a:lumOff val="40000"/>
                  </a:schemeClr>
                </a:solidFill>
              </a:endParaRPr>
            </a:p>
          </p:txBody>
        </p:sp>
        <p:cxnSp>
          <p:nvCxnSpPr>
            <p:cNvPr id="225" name="曲線コネクタ 224"/>
            <p:cNvCxnSpPr>
              <a:stCxn id="224" idx="3"/>
              <a:endCxn id="224" idx="5"/>
            </p:cNvCxnSpPr>
            <p:nvPr/>
          </p:nvCxnSpPr>
          <p:spPr>
            <a:xfrm rot="16200000" flipH="1">
              <a:off x="6291076" y="5942345"/>
              <a:ext cx="1588" cy="534572"/>
            </a:xfrm>
            <a:prstGeom prst="curvedConnector3">
              <a:avLst>
                <a:gd name="adj1" fmla="val 1041480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26" name="円/楕円 225"/>
            <p:cNvSpPr/>
            <p:nvPr/>
          </p:nvSpPr>
          <p:spPr>
            <a:xfrm>
              <a:off x="2386232" y="5930836"/>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開発者</a:t>
              </a:r>
              <a:endParaRPr lang="en-US" altLang="ja-JP" sz="1000" b="1" dirty="0">
                <a:solidFill>
                  <a:schemeClr val="bg2">
                    <a:lumMod val="60000"/>
                    <a:lumOff val="40000"/>
                  </a:schemeClr>
                </a:solidFill>
              </a:endParaRPr>
            </a:p>
            <a:p>
              <a:pPr algn="ctr" fontAlgn="auto">
                <a:spcBef>
                  <a:spcPts val="0"/>
                </a:spcBef>
                <a:spcAft>
                  <a:spcPts val="0"/>
                </a:spcAft>
                <a:defRPr/>
              </a:pPr>
              <a:r>
                <a:rPr lang="en-US" altLang="ja-JP" sz="1100" b="1" dirty="0">
                  <a:solidFill>
                    <a:schemeClr val="bg2">
                      <a:lumMod val="60000"/>
                      <a:lumOff val="40000"/>
                    </a:schemeClr>
                  </a:solidFill>
                </a:rPr>
                <a:t>162</a:t>
              </a:r>
              <a:r>
                <a:rPr lang="ja-JP" altLang="en-US" sz="1100" b="1" dirty="0">
                  <a:solidFill>
                    <a:schemeClr val="bg2">
                      <a:lumMod val="60000"/>
                      <a:lumOff val="40000"/>
                    </a:schemeClr>
                  </a:solidFill>
                </a:rPr>
                <a:t>人</a:t>
              </a:r>
            </a:p>
          </p:txBody>
        </p:sp>
        <p:sp>
          <p:nvSpPr>
            <p:cNvPr id="227" name="円/楕円 226"/>
            <p:cNvSpPr/>
            <p:nvPr/>
          </p:nvSpPr>
          <p:spPr>
            <a:xfrm>
              <a:off x="5667071" y="4227150"/>
              <a:ext cx="1224000" cy="468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ユーザ＆バグ報告者</a:t>
              </a:r>
              <a:endParaRPr lang="en-US" altLang="ja-JP" sz="1000" b="1" dirty="0">
                <a:solidFill>
                  <a:schemeClr val="bg2">
                    <a:lumMod val="60000"/>
                    <a:lumOff val="40000"/>
                  </a:schemeClr>
                </a:solidFill>
              </a:endParaRPr>
            </a:p>
            <a:p>
              <a:pPr algn="ctr" fontAlgn="auto">
                <a:spcBef>
                  <a:spcPts val="0"/>
                </a:spcBef>
                <a:spcAft>
                  <a:spcPts val="0"/>
                </a:spcAft>
                <a:defRPr/>
              </a:pPr>
              <a:r>
                <a:rPr lang="en-US" altLang="ja-JP" sz="1100" b="1" dirty="0">
                  <a:solidFill>
                    <a:schemeClr val="bg2">
                      <a:lumMod val="60000"/>
                      <a:lumOff val="40000"/>
                    </a:schemeClr>
                  </a:solidFill>
                </a:rPr>
                <a:t>14</a:t>
              </a:r>
              <a:r>
                <a:rPr lang="ja-JP" altLang="en-US" sz="1100" b="1" dirty="0">
                  <a:solidFill>
                    <a:schemeClr val="bg2">
                      <a:lumMod val="60000"/>
                      <a:lumOff val="40000"/>
                    </a:schemeClr>
                  </a:solidFill>
                </a:rPr>
                <a:t>人</a:t>
              </a:r>
            </a:p>
          </p:txBody>
        </p:sp>
        <p:sp>
          <p:nvSpPr>
            <p:cNvPr id="228" name="円/楕円 227"/>
            <p:cNvSpPr/>
            <p:nvPr/>
          </p:nvSpPr>
          <p:spPr>
            <a:xfrm>
              <a:off x="2205550" y="4284940"/>
              <a:ext cx="1224000" cy="468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開発者＆バグ報告者</a:t>
              </a:r>
              <a:endParaRPr lang="en-US" altLang="ja-JP" sz="1000" b="1" dirty="0">
                <a:solidFill>
                  <a:schemeClr val="bg2">
                    <a:lumMod val="60000"/>
                    <a:lumOff val="40000"/>
                  </a:schemeClr>
                </a:solidFill>
              </a:endParaRPr>
            </a:p>
            <a:p>
              <a:pPr algn="ctr" fontAlgn="auto">
                <a:spcBef>
                  <a:spcPts val="0"/>
                </a:spcBef>
                <a:spcAft>
                  <a:spcPts val="0"/>
                </a:spcAft>
                <a:defRPr/>
              </a:pPr>
              <a:r>
                <a:rPr lang="en-US" altLang="ja-JP" sz="1100" b="1" dirty="0">
                  <a:solidFill>
                    <a:schemeClr val="bg2">
                      <a:lumMod val="60000"/>
                      <a:lumOff val="40000"/>
                    </a:schemeClr>
                  </a:solidFill>
                </a:rPr>
                <a:t>19</a:t>
              </a:r>
              <a:r>
                <a:rPr lang="ja-JP" altLang="en-US" sz="1100" b="1" dirty="0">
                  <a:solidFill>
                    <a:schemeClr val="bg2">
                      <a:lumMod val="60000"/>
                      <a:lumOff val="40000"/>
                    </a:schemeClr>
                  </a:solidFill>
                </a:rPr>
                <a:t>人</a:t>
              </a:r>
            </a:p>
          </p:txBody>
        </p:sp>
        <p:sp>
          <p:nvSpPr>
            <p:cNvPr id="229" name="円/楕円 228"/>
            <p:cNvSpPr/>
            <p:nvPr/>
          </p:nvSpPr>
          <p:spPr>
            <a:xfrm>
              <a:off x="3808479" y="5895549"/>
              <a:ext cx="1404000" cy="360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開発者＆ユーザ</a:t>
              </a:r>
              <a:endParaRPr lang="en-US" altLang="ja-JP" sz="1000" b="1" dirty="0" smtClean="0">
                <a:solidFill>
                  <a:schemeClr val="bg2">
                    <a:lumMod val="60000"/>
                    <a:lumOff val="40000"/>
                  </a:schemeClr>
                </a:solidFill>
              </a:endParaRPr>
            </a:p>
            <a:p>
              <a:pPr algn="ctr" fontAlgn="auto">
                <a:spcBef>
                  <a:spcPts val="0"/>
                </a:spcBef>
                <a:spcAft>
                  <a:spcPts val="0"/>
                </a:spcAft>
                <a:defRPr/>
              </a:pPr>
              <a:r>
                <a:rPr lang="en-US" altLang="ja-JP" sz="1100" b="1" dirty="0" smtClean="0">
                  <a:solidFill>
                    <a:schemeClr val="bg2">
                      <a:lumMod val="60000"/>
                      <a:lumOff val="40000"/>
                    </a:schemeClr>
                  </a:solidFill>
                </a:rPr>
                <a:t>81</a:t>
              </a:r>
              <a:r>
                <a:rPr lang="ja-JP" altLang="en-US" sz="1100" b="1" dirty="0">
                  <a:solidFill>
                    <a:schemeClr val="bg2">
                      <a:lumMod val="60000"/>
                      <a:lumOff val="40000"/>
                    </a:schemeClr>
                  </a:solidFill>
                </a:rPr>
                <a:t>人</a:t>
              </a:r>
            </a:p>
          </p:txBody>
        </p:sp>
        <p:cxnSp>
          <p:nvCxnSpPr>
            <p:cNvPr id="230" name="曲線コネクタ 35"/>
            <p:cNvCxnSpPr>
              <a:stCxn id="228" idx="3"/>
              <a:endCxn id="228" idx="2"/>
            </p:cNvCxnSpPr>
            <p:nvPr/>
          </p:nvCxnSpPr>
          <p:spPr>
            <a:xfrm rot="5400000" flipH="1">
              <a:off x="2212444" y="4512047"/>
              <a:ext cx="165463" cy="179251"/>
            </a:xfrm>
            <a:prstGeom prst="curvedConnector4">
              <a:avLst>
                <a:gd name="adj1" fmla="val -75369"/>
                <a:gd name="adj2" fmla="val 16340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31" name="テキスト ボックス 16"/>
            <p:cNvSpPr txBox="1">
              <a:spLocks noChangeArrowheads="1"/>
            </p:cNvSpPr>
            <p:nvPr/>
          </p:nvSpPr>
          <p:spPr bwMode="auto">
            <a:xfrm>
              <a:off x="1913195" y="4735898"/>
              <a:ext cx="37376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14</a:t>
              </a:r>
              <a:endParaRPr lang="ja-JP" altLang="en-US" sz="1100" b="1" dirty="0">
                <a:solidFill>
                  <a:schemeClr val="bg2">
                    <a:lumMod val="60000"/>
                    <a:lumOff val="40000"/>
                  </a:schemeClr>
                </a:solidFill>
                <a:latin typeface="Calibri" pitchFamily="34" charset="0"/>
              </a:endParaRPr>
            </a:p>
          </p:txBody>
        </p:sp>
        <p:cxnSp>
          <p:nvCxnSpPr>
            <p:cNvPr id="232" name="曲線コネクタ 40"/>
            <p:cNvCxnSpPr>
              <a:stCxn id="227" idx="5"/>
              <a:endCxn id="227" idx="6"/>
            </p:cNvCxnSpPr>
            <p:nvPr/>
          </p:nvCxnSpPr>
          <p:spPr>
            <a:xfrm rot="5400000" flipH="1" flipV="1">
              <a:off x="6718713" y="4454256"/>
              <a:ext cx="165463" cy="179251"/>
            </a:xfrm>
            <a:prstGeom prst="curvedConnector4">
              <a:avLst>
                <a:gd name="adj1" fmla="val -91158"/>
                <a:gd name="adj2" fmla="val 177977"/>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33" name="テキスト ボックス 18"/>
            <p:cNvSpPr txBox="1">
              <a:spLocks noChangeArrowheads="1"/>
            </p:cNvSpPr>
            <p:nvPr/>
          </p:nvSpPr>
          <p:spPr bwMode="auto">
            <a:xfrm>
              <a:off x="6891070" y="4720388"/>
              <a:ext cx="186887" cy="227487"/>
            </a:xfrm>
            <a:prstGeom prst="rect">
              <a:avLst/>
            </a:prstGeom>
            <a:noFill/>
            <a:ln w="9525">
              <a:noFill/>
              <a:miter lim="800000"/>
              <a:headEnd/>
              <a:tailEnd/>
            </a:ln>
          </p:spPr>
          <p:txBody>
            <a:bodyPr>
              <a:spAutoFit/>
            </a:bodyPr>
            <a:lstStyle/>
            <a:p>
              <a:r>
                <a:rPr lang="en-US" altLang="ja-JP" sz="1100" b="1" dirty="0">
                  <a:solidFill>
                    <a:schemeClr val="bg2">
                      <a:lumMod val="60000"/>
                      <a:lumOff val="40000"/>
                    </a:schemeClr>
                  </a:solidFill>
                  <a:latin typeface="Calibri" pitchFamily="34" charset="0"/>
                </a:rPr>
                <a:t>0</a:t>
              </a:r>
              <a:endParaRPr lang="ja-JP" altLang="en-US" sz="1100" b="1" dirty="0">
                <a:solidFill>
                  <a:schemeClr val="bg2">
                    <a:lumMod val="60000"/>
                    <a:lumOff val="40000"/>
                  </a:schemeClr>
                </a:solidFill>
                <a:latin typeface="Calibri" pitchFamily="34" charset="0"/>
              </a:endParaRPr>
            </a:p>
          </p:txBody>
        </p:sp>
        <p:cxnSp>
          <p:nvCxnSpPr>
            <p:cNvPr id="234" name="曲線コネクタ 40"/>
            <p:cNvCxnSpPr>
              <a:stCxn id="229" idx="3"/>
              <a:endCxn id="229" idx="5"/>
            </p:cNvCxnSpPr>
            <p:nvPr/>
          </p:nvCxnSpPr>
          <p:spPr>
            <a:xfrm rot="16200000" flipH="1">
              <a:off x="4510479" y="5706439"/>
              <a:ext cx="1588" cy="992778"/>
            </a:xfrm>
            <a:prstGeom prst="curvedConnector3">
              <a:avLst>
                <a:gd name="adj1" fmla="val 12450823"/>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35" name="テキスト ボックス 20"/>
            <p:cNvSpPr txBox="1">
              <a:spLocks noChangeArrowheads="1"/>
            </p:cNvSpPr>
            <p:nvPr/>
          </p:nvSpPr>
          <p:spPr bwMode="auto">
            <a:xfrm>
              <a:off x="4307751" y="6337044"/>
              <a:ext cx="539965"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184</a:t>
              </a:r>
              <a:endParaRPr lang="ja-JP" altLang="en-US" sz="1100" b="1" dirty="0">
                <a:solidFill>
                  <a:schemeClr val="bg2">
                    <a:lumMod val="60000"/>
                    <a:lumOff val="40000"/>
                  </a:schemeClr>
                </a:solidFill>
                <a:latin typeface="Calibri" pitchFamily="34" charset="0"/>
              </a:endParaRPr>
            </a:p>
          </p:txBody>
        </p:sp>
        <p:sp>
          <p:nvSpPr>
            <p:cNvPr id="236" name="テキスト ボックス 22"/>
            <p:cNvSpPr txBox="1">
              <a:spLocks noChangeArrowheads="1"/>
            </p:cNvSpPr>
            <p:nvPr/>
          </p:nvSpPr>
          <p:spPr bwMode="auto">
            <a:xfrm>
              <a:off x="4709640" y="4649619"/>
              <a:ext cx="401565" cy="227487"/>
            </a:xfrm>
            <a:prstGeom prst="rect">
              <a:avLst/>
            </a:prstGeom>
            <a:noFill/>
            <a:ln w="9525">
              <a:noFill/>
              <a:miter lim="800000"/>
              <a:headEnd/>
              <a:tailEnd/>
            </a:ln>
          </p:spPr>
          <p:txBody>
            <a:bodyPr wrap="square">
              <a:spAutoFit/>
            </a:bodyPr>
            <a:lstStyle/>
            <a:p>
              <a:r>
                <a:rPr lang="en-US" altLang="ja-JP" sz="1100" b="1" dirty="0" smtClean="0">
                  <a:solidFill>
                    <a:srgbClr val="FF0000"/>
                  </a:solidFill>
                  <a:latin typeface="Calibri" pitchFamily="34" charset="0"/>
                </a:rPr>
                <a:t>301</a:t>
              </a:r>
              <a:endParaRPr lang="ja-JP" altLang="en-US" sz="1100" b="1" dirty="0">
                <a:solidFill>
                  <a:srgbClr val="FF0000"/>
                </a:solidFill>
                <a:latin typeface="Calibri" pitchFamily="34" charset="0"/>
              </a:endParaRPr>
            </a:p>
          </p:txBody>
        </p:sp>
        <p:cxnSp>
          <p:nvCxnSpPr>
            <p:cNvPr id="237" name="直線矢印コネクタ 236"/>
            <p:cNvCxnSpPr/>
            <p:nvPr/>
          </p:nvCxnSpPr>
          <p:spPr>
            <a:xfrm rot="5400000">
              <a:off x="4236853" y="4607024"/>
              <a:ext cx="610023" cy="692"/>
            </a:xfrm>
            <a:prstGeom prst="straightConnector1">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38" name="直線矢印コネクタ 237"/>
            <p:cNvCxnSpPr/>
            <p:nvPr/>
          </p:nvCxnSpPr>
          <p:spPr>
            <a:xfrm rot="5400000">
              <a:off x="4112954" y="4603175"/>
              <a:ext cx="610023"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239" name="テキスト ボックス 25"/>
            <p:cNvSpPr txBox="1">
              <a:spLocks noChangeArrowheads="1"/>
            </p:cNvSpPr>
            <p:nvPr/>
          </p:nvSpPr>
          <p:spPr bwMode="auto">
            <a:xfrm>
              <a:off x="4502372" y="4494303"/>
              <a:ext cx="672595"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39</a:t>
              </a:r>
              <a:endParaRPr lang="ja-JP" altLang="en-US" sz="1100" b="1" dirty="0">
                <a:solidFill>
                  <a:schemeClr val="bg2">
                    <a:lumMod val="60000"/>
                    <a:lumOff val="40000"/>
                  </a:schemeClr>
                </a:solidFill>
                <a:latin typeface="Calibri" pitchFamily="34" charset="0"/>
              </a:endParaRPr>
            </a:p>
          </p:txBody>
        </p:sp>
        <p:sp>
          <p:nvSpPr>
            <p:cNvPr id="240" name="テキスト ボックス 26"/>
            <p:cNvSpPr txBox="1">
              <a:spLocks noChangeArrowheads="1"/>
            </p:cNvSpPr>
            <p:nvPr/>
          </p:nvSpPr>
          <p:spPr bwMode="auto">
            <a:xfrm>
              <a:off x="4083079" y="4494303"/>
              <a:ext cx="537788"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105</a:t>
              </a:r>
              <a:endParaRPr lang="ja-JP" altLang="en-US" sz="1100" b="1" dirty="0">
                <a:solidFill>
                  <a:schemeClr val="bg2">
                    <a:lumMod val="60000"/>
                    <a:lumOff val="40000"/>
                  </a:schemeClr>
                </a:solidFill>
                <a:latin typeface="Calibri" pitchFamily="34" charset="0"/>
              </a:endParaRPr>
            </a:p>
          </p:txBody>
        </p:sp>
        <p:cxnSp>
          <p:nvCxnSpPr>
            <p:cNvPr id="241" name="直線矢印コネクタ 240"/>
            <p:cNvCxnSpPr/>
            <p:nvPr/>
          </p:nvCxnSpPr>
          <p:spPr>
            <a:xfrm rot="20700000">
              <a:off x="5155956" y="4011461"/>
              <a:ext cx="468000" cy="397841"/>
            </a:xfrm>
            <a:prstGeom prst="straightConnector1">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42" name="直線矢印コネクタ 241"/>
            <p:cNvCxnSpPr/>
            <p:nvPr/>
          </p:nvCxnSpPr>
          <p:spPr>
            <a:xfrm rot="20580000">
              <a:off x="5090957" y="4074335"/>
              <a:ext cx="468000" cy="404921"/>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243" name="テキスト ボックス 29"/>
            <p:cNvSpPr txBox="1">
              <a:spLocks noChangeArrowheads="1"/>
            </p:cNvSpPr>
            <p:nvPr/>
          </p:nvSpPr>
          <p:spPr bwMode="auto">
            <a:xfrm>
              <a:off x="5255366" y="3985155"/>
              <a:ext cx="311478" cy="227487"/>
            </a:xfrm>
            <a:prstGeom prst="rect">
              <a:avLst/>
            </a:prstGeom>
            <a:noFill/>
            <a:ln w="9525">
              <a:noFill/>
              <a:miter lim="800000"/>
              <a:headEnd/>
              <a:tailEnd/>
            </a:ln>
          </p:spPr>
          <p:txBody>
            <a:bodyPr>
              <a:spAutoFit/>
            </a:bodyPr>
            <a:lstStyle/>
            <a:p>
              <a:r>
                <a:rPr lang="en-US" altLang="ja-JP" sz="1100" b="1" dirty="0">
                  <a:solidFill>
                    <a:schemeClr val="bg2">
                      <a:lumMod val="60000"/>
                      <a:lumOff val="40000"/>
                    </a:schemeClr>
                  </a:solidFill>
                  <a:latin typeface="Calibri" pitchFamily="34" charset="0"/>
                </a:rPr>
                <a:t>0</a:t>
              </a:r>
              <a:endParaRPr lang="ja-JP" altLang="en-US" sz="1100" b="1" dirty="0">
                <a:solidFill>
                  <a:schemeClr val="bg2">
                    <a:lumMod val="60000"/>
                    <a:lumOff val="40000"/>
                  </a:schemeClr>
                </a:solidFill>
                <a:latin typeface="Calibri" pitchFamily="34" charset="0"/>
              </a:endParaRPr>
            </a:p>
          </p:txBody>
        </p:sp>
        <p:sp>
          <p:nvSpPr>
            <p:cNvPr id="244" name="テキスト ボックス 30"/>
            <p:cNvSpPr txBox="1">
              <a:spLocks noChangeArrowheads="1"/>
            </p:cNvSpPr>
            <p:nvPr/>
          </p:nvSpPr>
          <p:spPr bwMode="auto">
            <a:xfrm>
              <a:off x="5143294" y="4235332"/>
              <a:ext cx="311478" cy="227487"/>
            </a:xfrm>
            <a:prstGeom prst="rect">
              <a:avLst/>
            </a:prstGeom>
            <a:noFill/>
            <a:ln w="9525">
              <a:noFill/>
              <a:miter lim="800000"/>
              <a:headEnd/>
              <a:tailEnd/>
            </a:ln>
          </p:spPr>
          <p:txBody>
            <a:bodyPr>
              <a:spAutoFit/>
            </a:bodyPr>
            <a:lstStyle/>
            <a:p>
              <a:r>
                <a:rPr lang="en-US" altLang="ja-JP" sz="1100" b="1" dirty="0">
                  <a:solidFill>
                    <a:schemeClr val="bg2">
                      <a:lumMod val="60000"/>
                      <a:lumOff val="40000"/>
                    </a:schemeClr>
                  </a:solidFill>
                  <a:latin typeface="Calibri" pitchFamily="34" charset="0"/>
                </a:rPr>
                <a:t>1</a:t>
              </a:r>
              <a:endParaRPr lang="ja-JP" altLang="en-US" sz="1100" b="1" dirty="0">
                <a:solidFill>
                  <a:schemeClr val="bg2">
                    <a:lumMod val="60000"/>
                    <a:lumOff val="40000"/>
                  </a:schemeClr>
                </a:solidFill>
                <a:latin typeface="Calibri" pitchFamily="34" charset="0"/>
              </a:endParaRPr>
            </a:p>
          </p:txBody>
        </p:sp>
        <p:cxnSp>
          <p:nvCxnSpPr>
            <p:cNvPr id="245" name="直線矢印コネクタ 244"/>
            <p:cNvCxnSpPr/>
            <p:nvPr/>
          </p:nvCxnSpPr>
          <p:spPr>
            <a:xfrm rot="16320000" flipH="1">
              <a:off x="5623970" y="5296128"/>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46" name="直線矢印コネクタ 245"/>
            <p:cNvCxnSpPr/>
            <p:nvPr/>
          </p:nvCxnSpPr>
          <p:spPr>
            <a:xfrm rot="5280000">
              <a:off x="2217730"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47" name="直線矢印コネクタ 246"/>
            <p:cNvCxnSpPr/>
            <p:nvPr/>
          </p:nvCxnSpPr>
          <p:spPr>
            <a:xfrm rot="540000" flipV="1">
              <a:off x="3401944" y="4013784"/>
              <a:ext cx="449970" cy="404921"/>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48" name="直線矢印コネクタ 247"/>
            <p:cNvCxnSpPr/>
            <p:nvPr/>
          </p:nvCxnSpPr>
          <p:spPr>
            <a:xfrm rot="660000" flipV="1">
              <a:off x="3466637" y="4119006"/>
              <a:ext cx="396000" cy="37377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49" name="直線矢印コネクタ 248"/>
            <p:cNvCxnSpPr/>
            <p:nvPr/>
          </p:nvCxnSpPr>
          <p:spPr>
            <a:xfrm rot="5280000" flipH="1" flipV="1">
              <a:off x="2342321"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0" name="直線矢印コネクタ 249"/>
            <p:cNvCxnSpPr/>
            <p:nvPr/>
          </p:nvCxnSpPr>
          <p:spPr>
            <a:xfrm rot="16320000" flipV="1">
              <a:off x="5740335" y="5325574"/>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1" name="直線矢印コネクタ 250"/>
            <p:cNvCxnSpPr/>
            <p:nvPr/>
          </p:nvCxnSpPr>
          <p:spPr>
            <a:xfrm rot="5400000" flipH="1" flipV="1">
              <a:off x="4300215" y="5629182"/>
              <a:ext cx="504000" cy="1384"/>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2" name="直線矢印コネクタ 251"/>
            <p:cNvCxnSpPr/>
            <p:nvPr/>
          </p:nvCxnSpPr>
          <p:spPr>
            <a:xfrm rot="5400000">
              <a:off x="4162521" y="5610643"/>
              <a:ext cx="529513"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3" name="直線矢印コネクタ 252"/>
            <p:cNvCxnSpPr/>
            <p:nvPr/>
          </p:nvCxnSpPr>
          <p:spPr>
            <a:xfrm rot="10800000" flipV="1">
              <a:off x="5238094" y="4602882"/>
              <a:ext cx="467217" cy="34262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4" name="直線矢印コネクタ 253"/>
            <p:cNvCxnSpPr/>
            <p:nvPr/>
          </p:nvCxnSpPr>
          <p:spPr>
            <a:xfrm rot="10800000">
              <a:off x="5260447" y="6087129"/>
              <a:ext cx="635252"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5" name="直線矢印コネクタ 254"/>
            <p:cNvCxnSpPr/>
            <p:nvPr/>
          </p:nvCxnSpPr>
          <p:spPr>
            <a:xfrm>
              <a:off x="5245682" y="6178599"/>
              <a:ext cx="635252"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6" name="直線矢印コネクタ 255"/>
            <p:cNvCxnSpPr/>
            <p:nvPr/>
          </p:nvCxnSpPr>
          <p:spPr>
            <a:xfrm>
              <a:off x="3203050" y="6155383"/>
              <a:ext cx="529377"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7" name="直線矢印コネクタ 256"/>
            <p:cNvCxnSpPr/>
            <p:nvPr/>
          </p:nvCxnSpPr>
          <p:spPr>
            <a:xfrm rot="10800000">
              <a:off x="3220623" y="6061940"/>
              <a:ext cx="529377"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8" name="直線矢印コネクタ 257"/>
            <p:cNvCxnSpPr/>
            <p:nvPr/>
          </p:nvCxnSpPr>
          <p:spPr>
            <a:xfrm rot="10500000">
              <a:off x="5440718" y="5261870"/>
              <a:ext cx="648000" cy="654104"/>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59" name="直線矢印コネクタ 258"/>
            <p:cNvCxnSpPr/>
            <p:nvPr/>
          </p:nvCxnSpPr>
          <p:spPr>
            <a:xfrm rot="10500000">
              <a:off x="5352320" y="5302231"/>
              <a:ext cx="648000" cy="654103"/>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260" name="直線矢印コネクタ 259"/>
            <p:cNvCxnSpPr/>
            <p:nvPr/>
          </p:nvCxnSpPr>
          <p:spPr>
            <a:xfrm rot="10800000" flipV="1">
              <a:off x="3081544" y="5268059"/>
              <a:ext cx="747547" cy="62295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61" name="直線矢印コネクタ 260"/>
            <p:cNvCxnSpPr/>
            <p:nvPr/>
          </p:nvCxnSpPr>
          <p:spPr>
            <a:xfrm flipV="1">
              <a:off x="3142207" y="5336189"/>
              <a:ext cx="747547" cy="62295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62" name="直線矢印コネクタ 261"/>
            <p:cNvCxnSpPr/>
            <p:nvPr/>
          </p:nvCxnSpPr>
          <p:spPr>
            <a:xfrm flipV="1">
              <a:off x="5303244" y="4651355"/>
              <a:ext cx="467216" cy="342625"/>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63" name="直線矢印コネクタ 262"/>
            <p:cNvCxnSpPr/>
            <p:nvPr/>
          </p:nvCxnSpPr>
          <p:spPr>
            <a:xfrm rot="-240000">
              <a:off x="3394201" y="4663205"/>
              <a:ext cx="432000" cy="311478"/>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264" name="直線矢印コネクタ 263"/>
            <p:cNvCxnSpPr/>
            <p:nvPr/>
          </p:nvCxnSpPr>
          <p:spPr>
            <a:xfrm rot="120000">
              <a:off x="3445932" y="4644242"/>
              <a:ext cx="504000" cy="280330"/>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sp>
          <p:nvSpPr>
            <p:cNvPr id="265" name="テキスト ボックス 51"/>
            <p:cNvSpPr txBox="1">
              <a:spLocks noChangeArrowheads="1"/>
            </p:cNvSpPr>
            <p:nvPr/>
          </p:nvSpPr>
          <p:spPr bwMode="auto">
            <a:xfrm>
              <a:off x="3428255" y="4046949"/>
              <a:ext cx="311478" cy="227487"/>
            </a:xfrm>
            <a:prstGeom prst="rect">
              <a:avLst/>
            </a:prstGeom>
            <a:noFill/>
            <a:ln w="9525">
              <a:noFill/>
              <a:miter lim="800000"/>
              <a:headEnd/>
              <a:tailEnd/>
            </a:ln>
          </p:spPr>
          <p:txBody>
            <a:bodyPr>
              <a:spAutoFit/>
            </a:bodyPr>
            <a:lstStyle/>
            <a:p>
              <a:r>
                <a:rPr lang="en-US" altLang="ja-JP" sz="1100" b="1" dirty="0">
                  <a:solidFill>
                    <a:schemeClr val="bg2">
                      <a:lumMod val="60000"/>
                      <a:lumOff val="40000"/>
                    </a:schemeClr>
                  </a:solidFill>
                  <a:latin typeface="Calibri" pitchFamily="34" charset="0"/>
                </a:rPr>
                <a:t>7</a:t>
              </a:r>
              <a:endParaRPr lang="ja-JP" altLang="en-US" sz="1100" b="1" dirty="0">
                <a:solidFill>
                  <a:schemeClr val="bg2">
                    <a:lumMod val="60000"/>
                    <a:lumOff val="40000"/>
                  </a:schemeClr>
                </a:solidFill>
                <a:latin typeface="Calibri" pitchFamily="34" charset="0"/>
              </a:endParaRPr>
            </a:p>
          </p:txBody>
        </p:sp>
        <p:sp>
          <p:nvSpPr>
            <p:cNvPr id="266" name="テキスト ボックス 52"/>
            <p:cNvSpPr txBox="1">
              <a:spLocks noChangeArrowheads="1"/>
            </p:cNvSpPr>
            <p:nvPr/>
          </p:nvSpPr>
          <p:spPr bwMode="auto">
            <a:xfrm>
              <a:off x="3637776" y="4206638"/>
              <a:ext cx="311478" cy="227487"/>
            </a:xfrm>
            <a:prstGeom prst="rect">
              <a:avLst/>
            </a:prstGeom>
            <a:noFill/>
            <a:ln w="9525">
              <a:noFill/>
              <a:miter lim="800000"/>
              <a:headEnd/>
              <a:tailEnd/>
            </a:ln>
          </p:spPr>
          <p:txBody>
            <a:bodyPr>
              <a:spAutoFit/>
            </a:bodyPr>
            <a:lstStyle/>
            <a:p>
              <a:r>
                <a:rPr lang="en-US" altLang="ja-JP" sz="1100" b="1" dirty="0">
                  <a:solidFill>
                    <a:schemeClr val="bg2">
                      <a:lumMod val="60000"/>
                      <a:lumOff val="40000"/>
                    </a:schemeClr>
                  </a:solidFill>
                  <a:latin typeface="Calibri" pitchFamily="34" charset="0"/>
                </a:rPr>
                <a:t>3</a:t>
              </a:r>
              <a:endParaRPr lang="ja-JP" altLang="en-US" sz="1100" b="1" dirty="0">
                <a:solidFill>
                  <a:schemeClr val="bg2">
                    <a:lumMod val="60000"/>
                    <a:lumOff val="40000"/>
                  </a:schemeClr>
                </a:solidFill>
                <a:latin typeface="Calibri" pitchFamily="34" charset="0"/>
              </a:endParaRPr>
            </a:p>
          </p:txBody>
        </p:sp>
        <p:sp>
          <p:nvSpPr>
            <p:cNvPr id="267" name="テキスト ボックス 53"/>
            <p:cNvSpPr txBox="1">
              <a:spLocks noChangeArrowheads="1"/>
            </p:cNvSpPr>
            <p:nvPr/>
          </p:nvSpPr>
          <p:spPr bwMode="auto">
            <a:xfrm>
              <a:off x="3605512" y="4597277"/>
              <a:ext cx="420124" cy="227487"/>
            </a:xfrm>
            <a:prstGeom prst="rect">
              <a:avLst/>
            </a:prstGeom>
            <a:noFill/>
            <a:ln w="9525">
              <a:noFill/>
              <a:miter lim="800000"/>
              <a:headEnd/>
              <a:tailEnd/>
            </a:ln>
          </p:spPr>
          <p:txBody>
            <a:bodyPr wrap="square">
              <a:spAutoFit/>
            </a:bodyPr>
            <a:lstStyle/>
            <a:p>
              <a:r>
                <a:rPr lang="en-US" altLang="ja-JP" sz="1100" b="1" dirty="0" smtClean="0">
                  <a:solidFill>
                    <a:schemeClr val="bg2">
                      <a:lumMod val="60000"/>
                      <a:lumOff val="40000"/>
                    </a:schemeClr>
                  </a:solidFill>
                  <a:latin typeface="Calibri" pitchFamily="34" charset="0"/>
                </a:rPr>
                <a:t>68</a:t>
              </a:r>
              <a:endParaRPr lang="ja-JP" altLang="en-US" sz="1100" b="1" dirty="0">
                <a:solidFill>
                  <a:schemeClr val="bg2">
                    <a:lumMod val="60000"/>
                    <a:lumOff val="40000"/>
                  </a:schemeClr>
                </a:solidFill>
                <a:latin typeface="Calibri" pitchFamily="34" charset="0"/>
              </a:endParaRPr>
            </a:p>
          </p:txBody>
        </p:sp>
        <p:sp>
          <p:nvSpPr>
            <p:cNvPr id="268" name="テキスト ボックス 54"/>
            <p:cNvSpPr txBox="1">
              <a:spLocks noChangeArrowheads="1"/>
            </p:cNvSpPr>
            <p:nvPr/>
          </p:nvSpPr>
          <p:spPr bwMode="auto">
            <a:xfrm>
              <a:off x="3413601" y="4779453"/>
              <a:ext cx="394854" cy="227487"/>
            </a:xfrm>
            <a:prstGeom prst="rect">
              <a:avLst/>
            </a:prstGeom>
            <a:noFill/>
            <a:ln w="9525">
              <a:noFill/>
              <a:miter lim="800000"/>
              <a:headEnd/>
              <a:tailEnd/>
            </a:ln>
          </p:spPr>
          <p:txBody>
            <a:bodyPr wrap="square">
              <a:spAutoFit/>
            </a:bodyPr>
            <a:lstStyle/>
            <a:p>
              <a:r>
                <a:rPr lang="en-US" altLang="ja-JP" sz="1100" b="1" dirty="0" smtClean="0">
                  <a:solidFill>
                    <a:schemeClr val="bg2">
                      <a:lumMod val="60000"/>
                      <a:lumOff val="40000"/>
                    </a:schemeClr>
                  </a:solidFill>
                  <a:latin typeface="Calibri" pitchFamily="34" charset="0"/>
                </a:rPr>
                <a:t>88</a:t>
              </a:r>
              <a:endParaRPr lang="ja-JP" altLang="en-US" sz="1100" b="1" dirty="0">
                <a:solidFill>
                  <a:schemeClr val="bg2">
                    <a:lumMod val="60000"/>
                    <a:lumOff val="40000"/>
                  </a:schemeClr>
                </a:solidFill>
                <a:latin typeface="Calibri" pitchFamily="34" charset="0"/>
              </a:endParaRPr>
            </a:p>
          </p:txBody>
        </p:sp>
        <p:sp>
          <p:nvSpPr>
            <p:cNvPr id="269" name="テキスト ボックス 55"/>
            <p:cNvSpPr txBox="1">
              <a:spLocks noChangeArrowheads="1"/>
            </p:cNvSpPr>
            <p:nvPr/>
          </p:nvSpPr>
          <p:spPr bwMode="auto">
            <a:xfrm>
              <a:off x="5239157" y="4585879"/>
              <a:ext cx="513763" cy="227487"/>
            </a:xfrm>
            <a:prstGeom prst="rect">
              <a:avLst/>
            </a:prstGeom>
            <a:noFill/>
            <a:ln w="9525">
              <a:noFill/>
              <a:miter lim="800000"/>
              <a:headEnd/>
              <a:tailEnd/>
            </a:ln>
          </p:spPr>
          <p:txBody>
            <a:bodyPr wrap="square">
              <a:spAutoFit/>
            </a:bodyPr>
            <a:lstStyle/>
            <a:p>
              <a:r>
                <a:rPr lang="en-US" altLang="ja-JP" sz="1100" b="1" dirty="0" smtClean="0">
                  <a:solidFill>
                    <a:schemeClr val="bg2">
                      <a:lumMod val="60000"/>
                      <a:lumOff val="40000"/>
                    </a:schemeClr>
                  </a:solidFill>
                  <a:latin typeface="Calibri" pitchFamily="34" charset="0"/>
                </a:rPr>
                <a:t>31</a:t>
              </a:r>
              <a:endParaRPr lang="ja-JP" altLang="en-US" sz="1100" b="1" dirty="0">
                <a:solidFill>
                  <a:schemeClr val="bg2">
                    <a:lumMod val="60000"/>
                    <a:lumOff val="40000"/>
                  </a:schemeClr>
                </a:solidFill>
                <a:latin typeface="Calibri" pitchFamily="34" charset="0"/>
              </a:endParaRPr>
            </a:p>
          </p:txBody>
        </p:sp>
        <p:sp>
          <p:nvSpPr>
            <p:cNvPr id="270" name="テキスト ボックス 56"/>
            <p:cNvSpPr txBox="1">
              <a:spLocks noChangeArrowheads="1"/>
            </p:cNvSpPr>
            <p:nvPr/>
          </p:nvSpPr>
          <p:spPr bwMode="auto">
            <a:xfrm>
              <a:off x="5451893" y="4757837"/>
              <a:ext cx="493768"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12</a:t>
              </a:r>
              <a:endParaRPr lang="ja-JP" altLang="en-US" sz="1100" b="1" dirty="0">
                <a:solidFill>
                  <a:schemeClr val="bg2">
                    <a:lumMod val="60000"/>
                    <a:lumOff val="40000"/>
                  </a:schemeClr>
                </a:solidFill>
                <a:latin typeface="Calibri" pitchFamily="34" charset="0"/>
              </a:endParaRPr>
            </a:p>
          </p:txBody>
        </p:sp>
        <p:sp>
          <p:nvSpPr>
            <p:cNvPr id="271" name="テキスト ボックス 57"/>
            <p:cNvSpPr txBox="1">
              <a:spLocks noChangeArrowheads="1"/>
            </p:cNvSpPr>
            <p:nvPr/>
          </p:nvSpPr>
          <p:spPr bwMode="auto">
            <a:xfrm>
              <a:off x="5903070" y="5179001"/>
              <a:ext cx="435397"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12</a:t>
              </a:r>
              <a:endParaRPr lang="ja-JP" altLang="en-US" sz="1100" b="1" dirty="0">
                <a:solidFill>
                  <a:schemeClr val="bg2">
                    <a:lumMod val="60000"/>
                    <a:lumOff val="40000"/>
                  </a:schemeClr>
                </a:solidFill>
                <a:latin typeface="Calibri" pitchFamily="34" charset="0"/>
              </a:endParaRPr>
            </a:p>
          </p:txBody>
        </p:sp>
        <p:sp>
          <p:nvSpPr>
            <p:cNvPr id="272" name="テキスト ボックス 58"/>
            <p:cNvSpPr txBox="1">
              <a:spLocks noChangeArrowheads="1"/>
            </p:cNvSpPr>
            <p:nvPr/>
          </p:nvSpPr>
          <p:spPr bwMode="auto">
            <a:xfrm>
              <a:off x="6267162" y="5174126"/>
              <a:ext cx="311478" cy="227487"/>
            </a:xfrm>
            <a:prstGeom prst="rect">
              <a:avLst/>
            </a:prstGeom>
            <a:noFill/>
            <a:ln w="9525">
              <a:noFill/>
              <a:miter lim="800000"/>
              <a:headEnd/>
              <a:tailEnd/>
            </a:ln>
          </p:spPr>
          <p:txBody>
            <a:bodyPr>
              <a:spAutoFit/>
            </a:bodyPr>
            <a:lstStyle/>
            <a:p>
              <a:r>
                <a:rPr lang="en-US" altLang="ja-JP" sz="1100" b="1" dirty="0">
                  <a:solidFill>
                    <a:schemeClr val="bg2">
                      <a:lumMod val="60000"/>
                      <a:lumOff val="40000"/>
                    </a:schemeClr>
                  </a:solidFill>
                  <a:latin typeface="Calibri" pitchFamily="34" charset="0"/>
                </a:rPr>
                <a:t>9</a:t>
              </a:r>
              <a:endParaRPr lang="ja-JP" altLang="en-US" sz="1100" b="1" dirty="0">
                <a:solidFill>
                  <a:schemeClr val="bg2">
                    <a:lumMod val="60000"/>
                    <a:lumOff val="40000"/>
                  </a:schemeClr>
                </a:solidFill>
                <a:latin typeface="Calibri" pitchFamily="34" charset="0"/>
              </a:endParaRPr>
            </a:p>
          </p:txBody>
        </p:sp>
        <p:sp>
          <p:nvSpPr>
            <p:cNvPr id="273" name="テキスト ボックス 59"/>
            <p:cNvSpPr txBox="1">
              <a:spLocks noChangeArrowheads="1"/>
            </p:cNvSpPr>
            <p:nvPr/>
          </p:nvSpPr>
          <p:spPr bwMode="auto">
            <a:xfrm>
              <a:off x="5623104" y="5350049"/>
              <a:ext cx="40492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537</a:t>
              </a:r>
              <a:endParaRPr lang="ja-JP" altLang="en-US" sz="1100" b="1" dirty="0">
                <a:solidFill>
                  <a:schemeClr val="bg2">
                    <a:lumMod val="60000"/>
                    <a:lumOff val="40000"/>
                  </a:schemeClr>
                </a:solidFill>
                <a:latin typeface="Calibri" pitchFamily="34" charset="0"/>
              </a:endParaRPr>
            </a:p>
          </p:txBody>
        </p:sp>
        <p:sp>
          <p:nvSpPr>
            <p:cNvPr id="274" name="テキスト ボックス 60"/>
            <p:cNvSpPr txBox="1">
              <a:spLocks noChangeArrowheads="1"/>
            </p:cNvSpPr>
            <p:nvPr/>
          </p:nvSpPr>
          <p:spPr bwMode="auto">
            <a:xfrm>
              <a:off x="5363877" y="5548103"/>
              <a:ext cx="445143"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208</a:t>
              </a:r>
              <a:endParaRPr lang="ja-JP" altLang="en-US" sz="1100" b="1" dirty="0">
                <a:solidFill>
                  <a:schemeClr val="bg2">
                    <a:lumMod val="60000"/>
                    <a:lumOff val="40000"/>
                  </a:schemeClr>
                </a:solidFill>
                <a:latin typeface="Calibri" pitchFamily="34" charset="0"/>
              </a:endParaRPr>
            </a:p>
          </p:txBody>
        </p:sp>
        <p:sp>
          <p:nvSpPr>
            <p:cNvPr id="275" name="テキスト ボックス 61"/>
            <p:cNvSpPr txBox="1">
              <a:spLocks noChangeArrowheads="1"/>
            </p:cNvSpPr>
            <p:nvPr/>
          </p:nvSpPr>
          <p:spPr bwMode="auto">
            <a:xfrm>
              <a:off x="4518578" y="5518143"/>
              <a:ext cx="467992" cy="227487"/>
            </a:xfrm>
            <a:prstGeom prst="rect">
              <a:avLst/>
            </a:prstGeom>
            <a:noFill/>
            <a:ln w="9525">
              <a:noFill/>
              <a:miter lim="800000"/>
              <a:headEnd/>
              <a:tailEnd/>
            </a:ln>
          </p:spPr>
          <p:txBody>
            <a:bodyPr wrap="square">
              <a:spAutoFit/>
            </a:bodyPr>
            <a:lstStyle/>
            <a:p>
              <a:r>
                <a:rPr lang="en-US" altLang="ja-JP" sz="1100" b="1" dirty="0" smtClean="0">
                  <a:solidFill>
                    <a:schemeClr val="bg2">
                      <a:lumMod val="60000"/>
                      <a:lumOff val="40000"/>
                    </a:schemeClr>
                  </a:solidFill>
                  <a:latin typeface="Calibri" pitchFamily="34" charset="0"/>
                </a:rPr>
                <a:t>269</a:t>
              </a:r>
              <a:endParaRPr lang="ja-JP" altLang="en-US" sz="1100" b="1" dirty="0">
                <a:solidFill>
                  <a:schemeClr val="bg2">
                    <a:lumMod val="60000"/>
                    <a:lumOff val="40000"/>
                  </a:schemeClr>
                </a:solidFill>
                <a:latin typeface="Calibri" pitchFamily="34" charset="0"/>
              </a:endParaRPr>
            </a:p>
          </p:txBody>
        </p:sp>
        <p:sp>
          <p:nvSpPr>
            <p:cNvPr id="276" name="テキスト ボックス 62"/>
            <p:cNvSpPr txBox="1">
              <a:spLocks noChangeArrowheads="1"/>
            </p:cNvSpPr>
            <p:nvPr/>
          </p:nvSpPr>
          <p:spPr bwMode="auto">
            <a:xfrm>
              <a:off x="4072359" y="5513413"/>
              <a:ext cx="467322" cy="227487"/>
            </a:xfrm>
            <a:prstGeom prst="rect">
              <a:avLst/>
            </a:prstGeom>
            <a:noFill/>
            <a:ln w="9525">
              <a:noFill/>
              <a:miter lim="800000"/>
              <a:headEnd/>
              <a:tailEnd/>
            </a:ln>
          </p:spPr>
          <p:txBody>
            <a:bodyPr wrap="square">
              <a:spAutoFit/>
            </a:bodyPr>
            <a:lstStyle/>
            <a:p>
              <a:r>
                <a:rPr lang="en-US" altLang="ja-JP" sz="1100" b="1" dirty="0" smtClean="0">
                  <a:solidFill>
                    <a:schemeClr val="bg2">
                      <a:lumMod val="60000"/>
                      <a:lumOff val="40000"/>
                    </a:schemeClr>
                  </a:solidFill>
                  <a:latin typeface="Calibri" pitchFamily="34" charset="0"/>
                </a:rPr>
                <a:t>228</a:t>
              </a:r>
              <a:endParaRPr lang="ja-JP" altLang="en-US" sz="1100" b="1" dirty="0">
                <a:solidFill>
                  <a:schemeClr val="bg2">
                    <a:lumMod val="60000"/>
                    <a:lumOff val="40000"/>
                  </a:schemeClr>
                </a:solidFill>
                <a:latin typeface="Calibri" pitchFamily="34" charset="0"/>
              </a:endParaRPr>
            </a:p>
          </p:txBody>
        </p:sp>
        <p:sp>
          <p:nvSpPr>
            <p:cNvPr id="277" name="テキスト ボックス 63"/>
            <p:cNvSpPr txBox="1">
              <a:spLocks noChangeArrowheads="1"/>
            </p:cNvSpPr>
            <p:nvPr/>
          </p:nvSpPr>
          <p:spPr bwMode="auto">
            <a:xfrm>
              <a:off x="3481525" y="5542676"/>
              <a:ext cx="473453" cy="227487"/>
            </a:xfrm>
            <a:prstGeom prst="rect">
              <a:avLst/>
            </a:prstGeom>
            <a:noFill/>
            <a:ln w="9525">
              <a:noFill/>
              <a:miter lim="800000"/>
              <a:headEnd/>
              <a:tailEnd/>
            </a:ln>
          </p:spPr>
          <p:txBody>
            <a:bodyPr wrap="square">
              <a:spAutoFit/>
            </a:bodyPr>
            <a:lstStyle/>
            <a:p>
              <a:r>
                <a:rPr lang="en-US" altLang="ja-JP" sz="1100" b="1" dirty="0" smtClean="0">
                  <a:solidFill>
                    <a:schemeClr val="bg2">
                      <a:lumMod val="60000"/>
                      <a:lumOff val="40000"/>
                    </a:schemeClr>
                  </a:solidFill>
                  <a:latin typeface="Calibri" pitchFamily="34" charset="0"/>
                </a:rPr>
                <a:t>164</a:t>
              </a:r>
              <a:endParaRPr lang="en-US" altLang="ja-JP" sz="1100" b="1" dirty="0">
                <a:solidFill>
                  <a:schemeClr val="bg2">
                    <a:lumMod val="60000"/>
                    <a:lumOff val="40000"/>
                  </a:schemeClr>
                </a:solidFill>
                <a:latin typeface="Calibri" pitchFamily="34" charset="0"/>
              </a:endParaRPr>
            </a:p>
          </p:txBody>
        </p:sp>
        <p:sp>
          <p:nvSpPr>
            <p:cNvPr id="278" name="テキスト ボックス 64"/>
            <p:cNvSpPr txBox="1">
              <a:spLocks noChangeArrowheads="1"/>
            </p:cNvSpPr>
            <p:nvPr/>
          </p:nvSpPr>
          <p:spPr bwMode="auto">
            <a:xfrm>
              <a:off x="3164225" y="5375996"/>
              <a:ext cx="461212" cy="227487"/>
            </a:xfrm>
            <a:prstGeom prst="rect">
              <a:avLst/>
            </a:prstGeom>
            <a:noFill/>
            <a:ln w="9525">
              <a:noFill/>
              <a:miter lim="800000"/>
              <a:headEnd/>
              <a:tailEnd/>
            </a:ln>
          </p:spPr>
          <p:txBody>
            <a:bodyPr wrap="square">
              <a:spAutoFit/>
            </a:bodyPr>
            <a:lstStyle/>
            <a:p>
              <a:r>
                <a:rPr lang="en-US" altLang="ja-JP" sz="1100" b="1" dirty="0" smtClean="0">
                  <a:solidFill>
                    <a:schemeClr val="bg2">
                      <a:lumMod val="60000"/>
                      <a:lumOff val="40000"/>
                    </a:schemeClr>
                  </a:solidFill>
                  <a:latin typeface="Calibri" pitchFamily="34" charset="0"/>
                </a:rPr>
                <a:t>101</a:t>
              </a:r>
              <a:endParaRPr lang="ja-JP" altLang="en-US" sz="1100" b="1" dirty="0">
                <a:solidFill>
                  <a:schemeClr val="bg2">
                    <a:lumMod val="60000"/>
                    <a:lumOff val="40000"/>
                  </a:schemeClr>
                </a:solidFill>
                <a:latin typeface="Calibri" pitchFamily="34" charset="0"/>
              </a:endParaRPr>
            </a:p>
          </p:txBody>
        </p:sp>
        <p:sp>
          <p:nvSpPr>
            <p:cNvPr id="279" name="テキスト ボックス 65"/>
            <p:cNvSpPr txBox="1">
              <a:spLocks noChangeArrowheads="1"/>
            </p:cNvSpPr>
            <p:nvPr/>
          </p:nvSpPr>
          <p:spPr bwMode="auto">
            <a:xfrm>
              <a:off x="2831945" y="5226376"/>
              <a:ext cx="43648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14</a:t>
              </a:r>
              <a:endParaRPr lang="ja-JP" altLang="en-US" sz="1100" b="1" dirty="0">
                <a:solidFill>
                  <a:schemeClr val="bg2">
                    <a:lumMod val="60000"/>
                    <a:lumOff val="40000"/>
                  </a:schemeClr>
                </a:solidFill>
                <a:latin typeface="Calibri" pitchFamily="34" charset="0"/>
              </a:endParaRPr>
            </a:p>
          </p:txBody>
        </p:sp>
        <p:sp>
          <p:nvSpPr>
            <p:cNvPr id="280" name="テキスト ボックス 66"/>
            <p:cNvSpPr txBox="1">
              <a:spLocks noChangeArrowheads="1"/>
            </p:cNvSpPr>
            <p:nvPr/>
          </p:nvSpPr>
          <p:spPr bwMode="auto">
            <a:xfrm>
              <a:off x="2437493" y="5226376"/>
              <a:ext cx="40278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14</a:t>
              </a:r>
              <a:endParaRPr lang="ja-JP" altLang="en-US" sz="1100" b="1" dirty="0">
                <a:solidFill>
                  <a:schemeClr val="bg2">
                    <a:lumMod val="60000"/>
                    <a:lumOff val="40000"/>
                  </a:schemeClr>
                </a:solidFill>
                <a:latin typeface="Calibri" pitchFamily="34" charset="0"/>
              </a:endParaRPr>
            </a:p>
          </p:txBody>
        </p:sp>
        <p:sp>
          <p:nvSpPr>
            <p:cNvPr id="281" name="テキスト ボックス 67"/>
            <p:cNvSpPr txBox="1">
              <a:spLocks noChangeArrowheads="1"/>
            </p:cNvSpPr>
            <p:nvPr/>
          </p:nvSpPr>
          <p:spPr bwMode="auto">
            <a:xfrm>
              <a:off x="3309502" y="5870709"/>
              <a:ext cx="515318"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51</a:t>
              </a:r>
              <a:endParaRPr lang="ja-JP" altLang="en-US" sz="1100" b="1" dirty="0">
                <a:solidFill>
                  <a:schemeClr val="bg2">
                    <a:lumMod val="60000"/>
                    <a:lumOff val="40000"/>
                  </a:schemeClr>
                </a:solidFill>
                <a:latin typeface="Calibri" pitchFamily="34" charset="0"/>
              </a:endParaRPr>
            </a:p>
          </p:txBody>
        </p:sp>
        <p:sp>
          <p:nvSpPr>
            <p:cNvPr id="282" name="テキスト ボックス 68"/>
            <p:cNvSpPr txBox="1">
              <a:spLocks noChangeArrowheads="1"/>
            </p:cNvSpPr>
            <p:nvPr/>
          </p:nvSpPr>
          <p:spPr bwMode="auto">
            <a:xfrm>
              <a:off x="3310227" y="6108426"/>
              <a:ext cx="456451"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70</a:t>
              </a:r>
              <a:endParaRPr lang="ja-JP" altLang="en-US" sz="1100" b="1" dirty="0">
                <a:solidFill>
                  <a:schemeClr val="bg2">
                    <a:lumMod val="60000"/>
                    <a:lumOff val="40000"/>
                  </a:schemeClr>
                </a:solidFill>
                <a:latin typeface="Calibri" pitchFamily="34" charset="0"/>
              </a:endParaRPr>
            </a:p>
          </p:txBody>
        </p:sp>
        <p:sp>
          <p:nvSpPr>
            <p:cNvPr id="283" name="テキスト ボックス 69"/>
            <p:cNvSpPr txBox="1">
              <a:spLocks noChangeArrowheads="1"/>
            </p:cNvSpPr>
            <p:nvPr/>
          </p:nvSpPr>
          <p:spPr bwMode="auto">
            <a:xfrm>
              <a:off x="5371459" y="6142472"/>
              <a:ext cx="492890"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148</a:t>
              </a:r>
              <a:endParaRPr lang="ja-JP" altLang="en-US" sz="1100" b="1" dirty="0">
                <a:solidFill>
                  <a:schemeClr val="bg2">
                    <a:lumMod val="60000"/>
                    <a:lumOff val="40000"/>
                  </a:schemeClr>
                </a:solidFill>
                <a:latin typeface="Calibri" pitchFamily="34" charset="0"/>
              </a:endParaRPr>
            </a:p>
          </p:txBody>
        </p:sp>
        <p:sp>
          <p:nvSpPr>
            <p:cNvPr id="284" name="テキスト ボックス 70"/>
            <p:cNvSpPr txBox="1">
              <a:spLocks noChangeArrowheads="1"/>
            </p:cNvSpPr>
            <p:nvPr/>
          </p:nvSpPr>
          <p:spPr bwMode="auto">
            <a:xfrm>
              <a:off x="5361245" y="5893128"/>
              <a:ext cx="404070"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272</a:t>
              </a:r>
              <a:endParaRPr lang="ja-JP" altLang="en-US" sz="1100" b="1" dirty="0">
                <a:solidFill>
                  <a:schemeClr val="bg2">
                    <a:lumMod val="60000"/>
                    <a:lumOff val="40000"/>
                  </a:schemeClr>
                </a:solidFill>
                <a:latin typeface="Calibri" pitchFamily="34" charset="0"/>
              </a:endParaRPr>
            </a:p>
          </p:txBody>
        </p:sp>
        <p:cxnSp>
          <p:nvCxnSpPr>
            <p:cNvPr id="285" name="曲線コネクタ 284"/>
            <p:cNvCxnSpPr>
              <a:stCxn id="218" idx="0"/>
              <a:endCxn id="218" idx="7"/>
            </p:cNvCxnSpPr>
            <p:nvPr/>
          </p:nvCxnSpPr>
          <p:spPr>
            <a:xfrm rot="16200000" flipH="1">
              <a:off x="4806118" y="4685535"/>
              <a:ext cx="54738" cy="572756"/>
            </a:xfrm>
            <a:prstGeom prst="curvedConnector3">
              <a:avLst>
                <a:gd name="adj1" fmla="val -159891"/>
              </a:avLst>
            </a:prstGeom>
            <a:ln w="190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86" name="円/楕円 285"/>
            <p:cNvSpPr/>
            <p:nvPr/>
          </p:nvSpPr>
          <p:spPr>
            <a:xfrm>
              <a:off x="3910654" y="3896230"/>
              <a:ext cx="1152000" cy="360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バグ報告者</a:t>
              </a:r>
              <a:endParaRPr lang="en-US" altLang="ja-JP" sz="1000" b="1" dirty="0">
                <a:solidFill>
                  <a:schemeClr val="bg2">
                    <a:lumMod val="60000"/>
                    <a:lumOff val="40000"/>
                  </a:schemeClr>
                </a:solidFill>
              </a:endParaRPr>
            </a:p>
            <a:p>
              <a:pPr algn="ctr" fontAlgn="auto">
                <a:spcBef>
                  <a:spcPts val="0"/>
                </a:spcBef>
                <a:spcAft>
                  <a:spcPts val="0"/>
                </a:spcAft>
                <a:defRPr/>
              </a:pPr>
              <a:r>
                <a:rPr lang="en-US" altLang="ja-JP" sz="1100" b="1" dirty="0">
                  <a:solidFill>
                    <a:schemeClr val="bg2">
                      <a:lumMod val="60000"/>
                      <a:lumOff val="40000"/>
                    </a:schemeClr>
                  </a:solidFill>
                </a:rPr>
                <a:t>172</a:t>
              </a:r>
              <a:r>
                <a:rPr lang="ja-JP" altLang="en-US" sz="1100" b="1" dirty="0">
                  <a:solidFill>
                    <a:schemeClr val="bg2">
                      <a:lumMod val="60000"/>
                      <a:lumOff val="40000"/>
                    </a:schemeClr>
                  </a:solidFill>
                </a:rPr>
                <a:t>人</a:t>
              </a:r>
            </a:p>
          </p:txBody>
        </p:sp>
      </p:gr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4579" name="タイトル 2"/>
          <p:cNvSpPr>
            <a:spLocks noGrp="1"/>
          </p:cNvSpPr>
          <p:nvPr>
            <p:ph type="title"/>
          </p:nvPr>
        </p:nvSpPr>
        <p:spPr>
          <a:xfrm>
            <a:off x="830263" y="209550"/>
            <a:ext cx="8099425" cy="642938"/>
          </a:xfrm>
        </p:spPr>
        <p:txBody>
          <a:bodyPr/>
          <a:lstStyle/>
          <a:p>
            <a:pPr>
              <a:lnSpc>
                <a:spcPts val="2600"/>
              </a:lnSpc>
            </a:pPr>
            <a:r>
              <a:rPr lang="ja-JP" altLang="en-US" sz="2400" dirty="0" smtClean="0"/>
              <a:t>分析１：グループ間における情報共有</a:t>
            </a:r>
            <a:r>
              <a:rPr lang="en-US" altLang="ja-JP" sz="2400" b="1" dirty="0" smtClean="0"/>
              <a:t/>
            </a:r>
            <a:br>
              <a:rPr lang="en-US" altLang="ja-JP" sz="2400" b="1" dirty="0" smtClean="0"/>
            </a:br>
            <a:r>
              <a:rPr lang="ja-JP" altLang="en-US" sz="2400" dirty="0" smtClean="0">
                <a:solidFill>
                  <a:srgbClr val="000000"/>
                </a:solidFill>
              </a:rPr>
              <a:t> ～</a:t>
            </a:r>
            <a:r>
              <a:rPr lang="en-US" altLang="ja-JP" sz="2400" dirty="0" smtClean="0"/>
              <a:t>P(dev</a:t>
            </a:r>
            <a:r>
              <a:rPr lang="ja-JP" altLang="en-US" sz="2400" dirty="0" smtClean="0"/>
              <a:t>∩</a:t>
            </a:r>
            <a:r>
              <a:rPr lang="en-US" altLang="ja-JP" sz="2400" dirty="0" smtClean="0"/>
              <a:t>user</a:t>
            </a:r>
            <a:r>
              <a:rPr lang="ja-JP" altLang="en-US" sz="2400" dirty="0" smtClean="0"/>
              <a:t>∩</a:t>
            </a:r>
            <a:r>
              <a:rPr lang="en-US" altLang="ja-JP" sz="2400" dirty="0" smtClean="0"/>
              <a:t>bug)</a:t>
            </a:r>
            <a:r>
              <a:rPr lang="ja-JP" altLang="en-US" sz="2400" dirty="0" smtClean="0"/>
              <a:t>～</a:t>
            </a:r>
            <a:endParaRPr lang="ja-JP" altLang="en-US" sz="3200" dirty="0" smtClean="0"/>
          </a:p>
        </p:txBody>
      </p:sp>
      <p:sp>
        <p:nvSpPr>
          <p:cNvPr id="2458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4583"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CBE411A6-2D69-4060-BE69-CBA2926CC7EA}" type="slidenum">
              <a:rPr kumimoji="0" lang="ja-JP" altLang="en-US" sz="1400"/>
              <a:pPr algn="r"/>
              <a:t>15</a:t>
            </a:fld>
            <a:endParaRPr kumimoji="0" lang="en-US" altLang="ja-JP" sz="1400"/>
          </a:p>
        </p:txBody>
      </p:sp>
      <p:sp>
        <p:nvSpPr>
          <p:cNvPr id="81" name="正方形/長方形 80"/>
          <p:cNvSpPr/>
          <p:nvPr/>
        </p:nvSpPr>
        <p:spPr bwMode="auto">
          <a:xfrm>
            <a:off x="1996950" y="3848245"/>
            <a:ext cx="3307413" cy="276999"/>
          </a:xfrm>
          <a:prstGeom prst="rect">
            <a:avLst/>
          </a:prstGeom>
          <a:solidFill>
            <a:schemeClr val="bg1">
              <a:alpha val="78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580" name="コンテンツ プレースホルダ 3"/>
          <p:cNvSpPr>
            <a:spLocks noGrp="1"/>
          </p:cNvSpPr>
          <p:nvPr>
            <p:ph idx="1"/>
          </p:nvPr>
        </p:nvSpPr>
        <p:spPr>
          <a:xfrm>
            <a:off x="214313" y="1001713"/>
            <a:ext cx="8715375" cy="5438775"/>
          </a:xfrm>
        </p:spPr>
        <p:txBody>
          <a:bodyPr/>
          <a:lstStyle/>
          <a:p>
            <a:r>
              <a:rPr lang="ja-JP" altLang="en-US" dirty="0" smtClean="0"/>
              <a:t>結果</a:t>
            </a:r>
            <a:r>
              <a:rPr lang="en-US" altLang="ja-JP" dirty="0" smtClean="0"/>
              <a:t>2</a:t>
            </a:r>
          </a:p>
          <a:p>
            <a:pPr lvl="1"/>
            <a:r>
              <a:rPr lang="ja-JP" altLang="en-US" dirty="0" smtClean="0"/>
              <a:t>他のグループへの</a:t>
            </a:r>
            <a:r>
              <a:rPr lang="ja-JP" altLang="en-US" dirty="0" smtClean="0">
                <a:solidFill>
                  <a:srgbClr val="FF0000"/>
                </a:solidFill>
              </a:rPr>
              <a:t>送信数</a:t>
            </a:r>
            <a:r>
              <a:rPr lang="ja-JP" altLang="en-US" dirty="0" smtClean="0"/>
              <a:t>は受信数に比べ多い</a:t>
            </a:r>
            <a:endParaRPr lang="en-US" altLang="ja-JP" dirty="0" smtClean="0"/>
          </a:p>
          <a:p>
            <a:r>
              <a:rPr lang="ja-JP" altLang="en-US" dirty="0" smtClean="0"/>
              <a:t>考察</a:t>
            </a:r>
            <a:r>
              <a:rPr lang="en-US" altLang="ja-JP" dirty="0" smtClean="0"/>
              <a:t>2</a:t>
            </a:r>
          </a:p>
          <a:p>
            <a:pPr lvl="1"/>
            <a:r>
              <a:rPr lang="ja-JP" altLang="en-US" dirty="0" smtClean="0"/>
              <a:t>モチベーションの高い参加者が</a:t>
            </a:r>
            <a:r>
              <a:rPr lang="en-US" altLang="ja-JP" dirty="0" smtClean="0"/>
              <a:t>3</a:t>
            </a:r>
            <a:r>
              <a:rPr lang="ja-JP" altLang="en-US" dirty="0" err="1" smtClean="0"/>
              <a:t>つのサブ</a:t>
            </a:r>
            <a:r>
              <a:rPr lang="ja-JP" altLang="en-US" dirty="0" smtClean="0"/>
              <a:t>コミュニティに参加する傾向があり，一つの議論に対して</a:t>
            </a:r>
            <a:r>
              <a:rPr lang="en-US" altLang="ja-JP" dirty="0" smtClean="0"/>
              <a:t> P(dev</a:t>
            </a:r>
            <a:r>
              <a:rPr lang="ja-JP" altLang="en-US" dirty="0" smtClean="0"/>
              <a:t>∩</a:t>
            </a:r>
            <a:r>
              <a:rPr lang="en-US" altLang="ja-JP" dirty="0" smtClean="0"/>
              <a:t>user</a:t>
            </a:r>
            <a:r>
              <a:rPr lang="ja-JP" altLang="en-US" dirty="0" smtClean="0"/>
              <a:t>∩</a:t>
            </a:r>
            <a:r>
              <a:rPr lang="en-US" altLang="ja-JP" dirty="0" smtClean="0"/>
              <a:t>bug)</a:t>
            </a:r>
            <a:r>
              <a:rPr lang="ja-JP" altLang="en-US" dirty="0" smtClean="0"/>
              <a:t>の</a:t>
            </a:r>
            <a:r>
              <a:rPr lang="ja-JP" altLang="en-US" dirty="0" smtClean="0">
                <a:solidFill>
                  <a:srgbClr val="FF0000"/>
                </a:solidFill>
              </a:rPr>
              <a:t>複数の参加者</a:t>
            </a:r>
            <a:r>
              <a:rPr lang="ja-JP" altLang="en-US" dirty="0" smtClean="0"/>
              <a:t>が発言するため送受信数に差が生じる</a:t>
            </a:r>
          </a:p>
        </p:txBody>
      </p:sp>
      <p:grpSp>
        <p:nvGrpSpPr>
          <p:cNvPr id="89" name="グループ化 88"/>
          <p:cNvGrpSpPr>
            <a:grpSpLocks noChangeAspect="1"/>
          </p:cNvGrpSpPr>
          <p:nvPr/>
        </p:nvGrpSpPr>
        <p:grpSpPr>
          <a:xfrm>
            <a:off x="1649434" y="3206392"/>
            <a:ext cx="5939478" cy="3427094"/>
            <a:chOff x="1913195" y="3584450"/>
            <a:chExt cx="5164762" cy="2980081"/>
          </a:xfrm>
        </p:grpSpPr>
        <p:sp>
          <p:nvSpPr>
            <p:cNvPr id="90" name="円/楕円 89"/>
            <p:cNvSpPr/>
            <p:nvPr/>
          </p:nvSpPr>
          <p:spPr>
            <a:xfrm>
              <a:off x="3737109" y="4944544"/>
              <a:ext cx="1620000" cy="373775"/>
            </a:xfrm>
            <a:prstGeom prst="ellipse">
              <a:avLst/>
            </a:prstGeom>
            <a:solidFill>
              <a:srgbClr val="FFEAA7"/>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00" b="1" dirty="0" smtClean="0">
                  <a:solidFill>
                    <a:schemeClr val="tx1"/>
                  </a:solidFill>
                </a:rPr>
                <a:t>P(</a:t>
              </a:r>
              <a:r>
                <a:rPr lang="en-US" altLang="ja-JP" sz="1050" b="1" dirty="0" smtClean="0">
                  <a:solidFill>
                    <a:schemeClr val="tx1"/>
                  </a:solidFill>
                </a:rPr>
                <a:t>dev</a:t>
              </a:r>
              <a:r>
                <a:rPr lang="ja-JP" altLang="en-US" sz="1050" b="1" dirty="0" smtClean="0">
                  <a:solidFill>
                    <a:schemeClr val="tx1"/>
                  </a:solidFill>
                </a:rPr>
                <a:t>∩</a:t>
              </a:r>
              <a:r>
                <a:rPr lang="en-US" altLang="ja-JP" sz="1050" b="1" dirty="0" smtClean="0">
                  <a:solidFill>
                    <a:schemeClr val="tx1"/>
                  </a:solidFill>
                </a:rPr>
                <a:t>user</a:t>
              </a:r>
              <a:r>
                <a:rPr lang="ja-JP" altLang="en-US" sz="1050" b="1" dirty="0" smtClean="0">
                  <a:solidFill>
                    <a:schemeClr val="tx1"/>
                  </a:solidFill>
                </a:rPr>
                <a:t>∩</a:t>
              </a:r>
              <a:r>
                <a:rPr lang="en-US" altLang="ja-JP" sz="1050" b="1" dirty="0" smtClean="0">
                  <a:solidFill>
                    <a:schemeClr val="tx1"/>
                  </a:solidFill>
                </a:rPr>
                <a:t>bug</a:t>
              </a:r>
              <a:r>
                <a:rPr lang="en-US" altLang="ja-JP" sz="1000" b="1" dirty="0" smtClean="0">
                  <a:solidFill>
                    <a:schemeClr val="tx1"/>
                  </a:solidFill>
                </a:rPr>
                <a:t>)</a:t>
              </a:r>
            </a:p>
            <a:p>
              <a:pPr algn="ctr" fontAlgn="auto">
                <a:spcBef>
                  <a:spcPts val="0"/>
                </a:spcBef>
                <a:spcAft>
                  <a:spcPts val="0"/>
                </a:spcAft>
                <a:defRPr/>
              </a:pPr>
              <a:r>
                <a:rPr lang="en-US" altLang="ja-JP" sz="1100" b="1" dirty="0" smtClean="0">
                  <a:solidFill>
                    <a:schemeClr val="tx1"/>
                  </a:solidFill>
                </a:rPr>
                <a:t>30</a:t>
              </a:r>
              <a:r>
                <a:rPr lang="ja-JP" altLang="en-US" sz="1100" b="1" dirty="0">
                  <a:solidFill>
                    <a:schemeClr val="tx1"/>
                  </a:solidFill>
                </a:rPr>
                <a:t>人</a:t>
              </a:r>
            </a:p>
          </p:txBody>
        </p:sp>
        <p:cxnSp>
          <p:nvCxnSpPr>
            <p:cNvPr id="91" name="曲線コネクタ 90"/>
            <p:cNvCxnSpPr>
              <a:stCxn id="217" idx="1"/>
              <a:endCxn id="217" idx="7"/>
            </p:cNvCxnSpPr>
            <p:nvPr/>
          </p:nvCxnSpPr>
          <p:spPr>
            <a:xfrm rot="5400000" flipH="1" flipV="1">
              <a:off x="4486654" y="3541658"/>
              <a:ext cx="1588" cy="814586"/>
            </a:xfrm>
            <a:prstGeom prst="curvedConnector3">
              <a:avLst>
                <a:gd name="adj1" fmla="val 10476578"/>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92" name="テキスト ボックス 5"/>
            <p:cNvSpPr txBox="1">
              <a:spLocks noChangeArrowheads="1"/>
            </p:cNvSpPr>
            <p:nvPr/>
          </p:nvSpPr>
          <p:spPr bwMode="auto">
            <a:xfrm>
              <a:off x="4323461" y="3584450"/>
              <a:ext cx="332243"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13</a:t>
              </a:r>
              <a:endParaRPr lang="ja-JP" altLang="en-US" sz="1100" b="1" dirty="0">
                <a:solidFill>
                  <a:schemeClr val="bg2">
                    <a:lumMod val="60000"/>
                    <a:lumOff val="40000"/>
                  </a:schemeClr>
                </a:solidFill>
                <a:latin typeface="Calibri" pitchFamily="34" charset="0"/>
              </a:endParaRPr>
            </a:p>
          </p:txBody>
        </p:sp>
        <p:cxnSp>
          <p:nvCxnSpPr>
            <p:cNvPr id="152" name="曲線コネクタ 151"/>
            <p:cNvCxnSpPr>
              <a:stCxn id="157" idx="3"/>
              <a:endCxn id="157" idx="5"/>
            </p:cNvCxnSpPr>
            <p:nvPr/>
          </p:nvCxnSpPr>
          <p:spPr>
            <a:xfrm rot="16200000" flipH="1">
              <a:off x="2764232" y="5934661"/>
              <a:ext cx="1588" cy="534572"/>
            </a:xfrm>
            <a:prstGeom prst="curvedConnector3">
              <a:avLst>
                <a:gd name="adj1" fmla="val 1074383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153" name="テキスト ボックス 7"/>
            <p:cNvSpPr txBox="1">
              <a:spLocks noChangeArrowheads="1"/>
            </p:cNvSpPr>
            <p:nvPr/>
          </p:nvSpPr>
          <p:spPr bwMode="auto">
            <a:xfrm>
              <a:off x="2621518" y="6312916"/>
              <a:ext cx="373786"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37</a:t>
              </a:r>
              <a:endParaRPr lang="ja-JP" altLang="en-US" sz="1100" b="1" dirty="0">
                <a:solidFill>
                  <a:schemeClr val="bg2">
                    <a:lumMod val="60000"/>
                    <a:lumOff val="40000"/>
                  </a:schemeClr>
                </a:solidFill>
                <a:latin typeface="Calibri" pitchFamily="34" charset="0"/>
              </a:endParaRPr>
            </a:p>
          </p:txBody>
        </p:sp>
        <p:sp>
          <p:nvSpPr>
            <p:cNvPr id="154" name="テキスト ボックス 8"/>
            <p:cNvSpPr txBox="1">
              <a:spLocks noChangeArrowheads="1"/>
            </p:cNvSpPr>
            <p:nvPr/>
          </p:nvSpPr>
          <p:spPr bwMode="auto">
            <a:xfrm>
              <a:off x="6111596" y="6323963"/>
              <a:ext cx="52015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355</a:t>
              </a:r>
              <a:endParaRPr lang="ja-JP" altLang="en-US" sz="1100" b="1" dirty="0">
                <a:solidFill>
                  <a:schemeClr val="bg2">
                    <a:lumMod val="60000"/>
                    <a:lumOff val="40000"/>
                  </a:schemeClr>
                </a:solidFill>
                <a:latin typeface="Calibri" pitchFamily="34" charset="0"/>
              </a:endParaRPr>
            </a:p>
          </p:txBody>
        </p:sp>
        <p:sp>
          <p:nvSpPr>
            <p:cNvPr id="155" name="円/楕円 154"/>
            <p:cNvSpPr/>
            <p:nvPr/>
          </p:nvSpPr>
          <p:spPr>
            <a:xfrm>
              <a:off x="5913076" y="5938520"/>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ユーザ</a:t>
              </a:r>
              <a:endParaRPr lang="en-US" altLang="ja-JP" sz="1000" b="1" dirty="0" smtClean="0">
                <a:solidFill>
                  <a:schemeClr val="bg2">
                    <a:lumMod val="60000"/>
                    <a:lumOff val="40000"/>
                  </a:schemeClr>
                </a:solidFill>
              </a:endParaRPr>
            </a:p>
            <a:p>
              <a:pPr algn="ctr" fontAlgn="auto">
                <a:spcBef>
                  <a:spcPts val="0"/>
                </a:spcBef>
                <a:spcAft>
                  <a:spcPts val="0"/>
                </a:spcAft>
                <a:defRPr/>
              </a:pPr>
              <a:r>
                <a:rPr lang="en-US" altLang="ja-JP" sz="1100" b="1" dirty="0" smtClean="0">
                  <a:solidFill>
                    <a:schemeClr val="bg2">
                      <a:lumMod val="60000"/>
                      <a:lumOff val="40000"/>
                    </a:schemeClr>
                  </a:solidFill>
                </a:rPr>
                <a:t>596</a:t>
              </a:r>
              <a:r>
                <a:rPr lang="ja-JP" altLang="en-US" sz="1100" b="1" dirty="0" smtClean="0">
                  <a:solidFill>
                    <a:schemeClr val="bg2">
                      <a:lumMod val="60000"/>
                      <a:lumOff val="40000"/>
                    </a:schemeClr>
                  </a:solidFill>
                </a:rPr>
                <a:t>人</a:t>
              </a:r>
              <a:endParaRPr lang="ja-JP" altLang="en-US" sz="1100" b="1" dirty="0">
                <a:solidFill>
                  <a:schemeClr val="bg2">
                    <a:lumMod val="60000"/>
                    <a:lumOff val="40000"/>
                  </a:schemeClr>
                </a:solidFill>
              </a:endParaRPr>
            </a:p>
          </p:txBody>
        </p:sp>
        <p:cxnSp>
          <p:nvCxnSpPr>
            <p:cNvPr id="156" name="曲線コネクタ 155"/>
            <p:cNvCxnSpPr>
              <a:stCxn id="155" idx="3"/>
              <a:endCxn id="155" idx="5"/>
            </p:cNvCxnSpPr>
            <p:nvPr/>
          </p:nvCxnSpPr>
          <p:spPr>
            <a:xfrm rot="16200000" flipH="1">
              <a:off x="6291076" y="5942345"/>
              <a:ext cx="1588" cy="534572"/>
            </a:xfrm>
            <a:prstGeom prst="curvedConnector3">
              <a:avLst>
                <a:gd name="adj1" fmla="val 1041480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157" name="円/楕円 156"/>
            <p:cNvSpPr/>
            <p:nvPr/>
          </p:nvSpPr>
          <p:spPr>
            <a:xfrm>
              <a:off x="2386232" y="5930836"/>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開発者</a:t>
              </a:r>
              <a:endParaRPr lang="en-US" altLang="ja-JP" sz="1000" b="1" dirty="0">
                <a:solidFill>
                  <a:schemeClr val="bg2">
                    <a:lumMod val="60000"/>
                    <a:lumOff val="40000"/>
                  </a:schemeClr>
                </a:solidFill>
              </a:endParaRPr>
            </a:p>
            <a:p>
              <a:pPr algn="ctr" fontAlgn="auto">
                <a:spcBef>
                  <a:spcPts val="0"/>
                </a:spcBef>
                <a:spcAft>
                  <a:spcPts val="0"/>
                </a:spcAft>
                <a:defRPr/>
              </a:pPr>
              <a:r>
                <a:rPr lang="en-US" altLang="ja-JP" sz="1100" b="1" dirty="0">
                  <a:solidFill>
                    <a:schemeClr val="bg2">
                      <a:lumMod val="60000"/>
                      <a:lumOff val="40000"/>
                    </a:schemeClr>
                  </a:solidFill>
                </a:rPr>
                <a:t>162</a:t>
              </a:r>
              <a:r>
                <a:rPr lang="ja-JP" altLang="en-US" sz="1100" b="1" dirty="0">
                  <a:solidFill>
                    <a:schemeClr val="bg2">
                      <a:lumMod val="60000"/>
                      <a:lumOff val="40000"/>
                    </a:schemeClr>
                  </a:solidFill>
                </a:rPr>
                <a:t>人</a:t>
              </a:r>
            </a:p>
          </p:txBody>
        </p:sp>
        <p:sp>
          <p:nvSpPr>
            <p:cNvPr id="158" name="円/楕円 157"/>
            <p:cNvSpPr/>
            <p:nvPr/>
          </p:nvSpPr>
          <p:spPr>
            <a:xfrm>
              <a:off x="5667071" y="4227150"/>
              <a:ext cx="1224000" cy="468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ユーザ＆バグ報告者</a:t>
              </a:r>
              <a:endParaRPr lang="en-US" altLang="ja-JP" sz="1000" b="1" dirty="0">
                <a:solidFill>
                  <a:schemeClr val="bg2">
                    <a:lumMod val="60000"/>
                    <a:lumOff val="40000"/>
                  </a:schemeClr>
                </a:solidFill>
              </a:endParaRPr>
            </a:p>
            <a:p>
              <a:pPr algn="ctr" fontAlgn="auto">
                <a:spcBef>
                  <a:spcPts val="0"/>
                </a:spcBef>
                <a:spcAft>
                  <a:spcPts val="0"/>
                </a:spcAft>
                <a:defRPr/>
              </a:pPr>
              <a:r>
                <a:rPr lang="en-US" altLang="ja-JP" sz="1100" b="1" dirty="0">
                  <a:solidFill>
                    <a:schemeClr val="bg2">
                      <a:lumMod val="60000"/>
                      <a:lumOff val="40000"/>
                    </a:schemeClr>
                  </a:solidFill>
                </a:rPr>
                <a:t>14</a:t>
              </a:r>
              <a:r>
                <a:rPr lang="ja-JP" altLang="en-US" sz="1100" b="1" dirty="0">
                  <a:solidFill>
                    <a:schemeClr val="bg2">
                      <a:lumMod val="60000"/>
                      <a:lumOff val="40000"/>
                    </a:schemeClr>
                  </a:solidFill>
                </a:rPr>
                <a:t>人</a:t>
              </a:r>
            </a:p>
          </p:txBody>
        </p:sp>
        <p:sp>
          <p:nvSpPr>
            <p:cNvPr id="159" name="円/楕円 158"/>
            <p:cNvSpPr/>
            <p:nvPr/>
          </p:nvSpPr>
          <p:spPr>
            <a:xfrm>
              <a:off x="2205550" y="4284940"/>
              <a:ext cx="1224000" cy="468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開発者＆バグ報告者</a:t>
              </a:r>
              <a:endParaRPr lang="en-US" altLang="ja-JP" sz="1000" b="1" dirty="0">
                <a:solidFill>
                  <a:schemeClr val="bg2">
                    <a:lumMod val="60000"/>
                    <a:lumOff val="40000"/>
                  </a:schemeClr>
                </a:solidFill>
              </a:endParaRPr>
            </a:p>
            <a:p>
              <a:pPr algn="ctr" fontAlgn="auto">
                <a:spcBef>
                  <a:spcPts val="0"/>
                </a:spcBef>
                <a:spcAft>
                  <a:spcPts val="0"/>
                </a:spcAft>
                <a:defRPr/>
              </a:pPr>
              <a:r>
                <a:rPr lang="en-US" altLang="ja-JP" sz="1100" b="1" dirty="0">
                  <a:solidFill>
                    <a:schemeClr val="bg2">
                      <a:lumMod val="60000"/>
                      <a:lumOff val="40000"/>
                    </a:schemeClr>
                  </a:solidFill>
                </a:rPr>
                <a:t>19</a:t>
              </a:r>
              <a:r>
                <a:rPr lang="ja-JP" altLang="en-US" sz="1100" b="1" dirty="0">
                  <a:solidFill>
                    <a:schemeClr val="bg2">
                      <a:lumMod val="60000"/>
                      <a:lumOff val="40000"/>
                    </a:schemeClr>
                  </a:solidFill>
                </a:rPr>
                <a:t>人</a:t>
              </a:r>
            </a:p>
          </p:txBody>
        </p:sp>
        <p:sp>
          <p:nvSpPr>
            <p:cNvPr id="160" name="円/楕円 159"/>
            <p:cNvSpPr/>
            <p:nvPr/>
          </p:nvSpPr>
          <p:spPr>
            <a:xfrm>
              <a:off x="3808479" y="5895549"/>
              <a:ext cx="1404000" cy="360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開発者＆ユーザ</a:t>
              </a:r>
              <a:endParaRPr lang="en-US" altLang="ja-JP" sz="1000" b="1" dirty="0" smtClean="0">
                <a:solidFill>
                  <a:schemeClr val="bg2">
                    <a:lumMod val="60000"/>
                    <a:lumOff val="40000"/>
                  </a:schemeClr>
                </a:solidFill>
              </a:endParaRPr>
            </a:p>
            <a:p>
              <a:pPr algn="ctr" fontAlgn="auto">
                <a:spcBef>
                  <a:spcPts val="0"/>
                </a:spcBef>
                <a:spcAft>
                  <a:spcPts val="0"/>
                </a:spcAft>
                <a:defRPr/>
              </a:pPr>
              <a:r>
                <a:rPr lang="en-US" altLang="ja-JP" sz="1100" b="1" dirty="0" smtClean="0">
                  <a:solidFill>
                    <a:schemeClr val="bg2">
                      <a:lumMod val="60000"/>
                      <a:lumOff val="40000"/>
                    </a:schemeClr>
                  </a:solidFill>
                </a:rPr>
                <a:t>81</a:t>
              </a:r>
              <a:r>
                <a:rPr lang="ja-JP" altLang="en-US" sz="1100" b="1" dirty="0">
                  <a:solidFill>
                    <a:schemeClr val="bg2">
                      <a:lumMod val="60000"/>
                      <a:lumOff val="40000"/>
                    </a:schemeClr>
                  </a:solidFill>
                </a:rPr>
                <a:t>人</a:t>
              </a:r>
            </a:p>
          </p:txBody>
        </p:sp>
        <p:cxnSp>
          <p:nvCxnSpPr>
            <p:cNvPr id="161" name="曲線コネクタ 35"/>
            <p:cNvCxnSpPr>
              <a:stCxn id="159" idx="3"/>
              <a:endCxn id="159" idx="2"/>
            </p:cNvCxnSpPr>
            <p:nvPr/>
          </p:nvCxnSpPr>
          <p:spPr>
            <a:xfrm rot="5400000" flipH="1">
              <a:off x="2212444" y="4512047"/>
              <a:ext cx="165463" cy="179251"/>
            </a:xfrm>
            <a:prstGeom prst="curvedConnector4">
              <a:avLst>
                <a:gd name="adj1" fmla="val -75369"/>
                <a:gd name="adj2" fmla="val 16340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162" name="テキスト ボックス 16"/>
            <p:cNvSpPr txBox="1">
              <a:spLocks noChangeArrowheads="1"/>
            </p:cNvSpPr>
            <p:nvPr/>
          </p:nvSpPr>
          <p:spPr bwMode="auto">
            <a:xfrm>
              <a:off x="1913195" y="4735898"/>
              <a:ext cx="37376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14</a:t>
              </a:r>
              <a:endParaRPr lang="ja-JP" altLang="en-US" sz="1100" b="1" dirty="0">
                <a:solidFill>
                  <a:schemeClr val="bg2">
                    <a:lumMod val="60000"/>
                    <a:lumOff val="40000"/>
                  </a:schemeClr>
                </a:solidFill>
                <a:latin typeface="Calibri" pitchFamily="34" charset="0"/>
              </a:endParaRPr>
            </a:p>
          </p:txBody>
        </p:sp>
        <p:cxnSp>
          <p:nvCxnSpPr>
            <p:cNvPr id="163" name="曲線コネクタ 40"/>
            <p:cNvCxnSpPr>
              <a:stCxn id="158" idx="5"/>
              <a:endCxn id="158" idx="6"/>
            </p:cNvCxnSpPr>
            <p:nvPr/>
          </p:nvCxnSpPr>
          <p:spPr>
            <a:xfrm rot="5400000" flipH="1" flipV="1">
              <a:off x="6718713" y="4454256"/>
              <a:ext cx="165463" cy="179251"/>
            </a:xfrm>
            <a:prstGeom prst="curvedConnector4">
              <a:avLst>
                <a:gd name="adj1" fmla="val -91158"/>
                <a:gd name="adj2" fmla="val 177977"/>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164" name="テキスト ボックス 18"/>
            <p:cNvSpPr txBox="1">
              <a:spLocks noChangeArrowheads="1"/>
            </p:cNvSpPr>
            <p:nvPr/>
          </p:nvSpPr>
          <p:spPr bwMode="auto">
            <a:xfrm>
              <a:off x="6891070" y="4720388"/>
              <a:ext cx="186887" cy="227487"/>
            </a:xfrm>
            <a:prstGeom prst="rect">
              <a:avLst/>
            </a:prstGeom>
            <a:noFill/>
            <a:ln w="9525">
              <a:noFill/>
              <a:miter lim="800000"/>
              <a:headEnd/>
              <a:tailEnd/>
            </a:ln>
          </p:spPr>
          <p:txBody>
            <a:bodyPr>
              <a:spAutoFit/>
            </a:bodyPr>
            <a:lstStyle/>
            <a:p>
              <a:r>
                <a:rPr lang="en-US" altLang="ja-JP" sz="1100" b="1" dirty="0">
                  <a:solidFill>
                    <a:schemeClr val="bg2">
                      <a:lumMod val="60000"/>
                      <a:lumOff val="40000"/>
                    </a:schemeClr>
                  </a:solidFill>
                  <a:latin typeface="Calibri" pitchFamily="34" charset="0"/>
                </a:rPr>
                <a:t>0</a:t>
              </a:r>
              <a:endParaRPr lang="ja-JP" altLang="en-US" sz="1100" b="1" dirty="0">
                <a:solidFill>
                  <a:schemeClr val="bg2">
                    <a:lumMod val="60000"/>
                    <a:lumOff val="40000"/>
                  </a:schemeClr>
                </a:solidFill>
                <a:latin typeface="Calibri" pitchFamily="34" charset="0"/>
              </a:endParaRPr>
            </a:p>
          </p:txBody>
        </p:sp>
        <p:cxnSp>
          <p:nvCxnSpPr>
            <p:cNvPr id="165" name="曲線コネクタ 40"/>
            <p:cNvCxnSpPr>
              <a:stCxn id="160" idx="3"/>
              <a:endCxn id="160" idx="5"/>
            </p:cNvCxnSpPr>
            <p:nvPr/>
          </p:nvCxnSpPr>
          <p:spPr>
            <a:xfrm rot="16200000" flipH="1">
              <a:off x="4510479" y="5706439"/>
              <a:ext cx="1588" cy="992778"/>
            </a:xfrm>
            <a:prstGeom prst="curvedConnector3">
              <a:avLst>
                <a:gd name="adj1" fmla="val 12450823"/>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166" name="テキスト ボックス 20"/>
            <p:cNvSpPr txBox="1">
              <a:spLocks noChangeArrowheads="1"/>
            </p:cNvSpPr>
            <p:nvPr/>
          </p:nvSpPr>
          <p:spPr bwMode="auto">
            <a:xfrm>
              <a:off x="4307751" y="6337044"/>
              <a:ext cx="539965"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184</a:t>
              </a:r>
              <a:endParaRPr lang="ja-JP" altLang="en-US" sz="1100" b="1" dirty="0">
                <a:solidFill>
                  <a:schemeClr val="bg2">
                    <a:lumMod val="60000"/>
                    <a:lumOff val="40000"/>
                  </a:schemeClr>
                </a:solidFill>
                <a:latin typeface="Calibri" pitchFamily="34" charset="0"/>
              </a:endParaRPr>
            </a:p>
          </p:txBody>
        </p:sp>
        <p:sp>
          <p:nvSpPr>
            <p:cNvPr id="167" name="テキスト ボックス 22"/>
            <p:cNvSpPr txBox="1">
              <a:spLocks noChangeArrowheads="1"/>
            </p:cNvSpPr>
            <p:nvPr/>
          </p:nvSpPr>
          <p:spPr bwMode="auto">
            <a:xfrm>
              <a:off x="4709640" y="4649619"/>
              <a:ext cx="401565" cy="227487"/>
            </a:xfrm>
            <a:prstGeom prst="rect">
              <a:avLst/>
            </a:prstGeom>
            <a:noFill/>
            <a:ln w="9525">
              <a:noFill/>
              <a:miter lim="800000"/>
              <a:headEnd/>
              <a:tailEnd/>
            </a:ln>
          </p:spPr>
          <p:txBody>
            <a:bodyPr wrap="square">
              <a:spAutoFit/>
            </a:bodyPr>
            <a:lstStyle/>
            <a:p>
              <a:r>
                <a:rPr lang="en-US" altLang="ja-JP" sz="1100" b="1" dirty="0" smtClean="0">
                  <a:latin typeface="Calibri" pitchFamily="34" charset="0"/>
                </a:rPr>
                <a:t>301</a:t>
              </a:r>
              <a:endParaRPr lang="ja-JP" altLang="en-US" sz="1100" b="1" dirty="0">
                <a:latin typeface="Calibri" pitchFamily="34" charset="0"/>
              </a:endParaRPr>
            </a:p>
          </p:txBody>
        </p:sp>
        <p:cxnSp>
          <p:nvCxnSpPr>
            <p:cNvPr id="168" name="直線矢印コネクタ 167"/>
            <p:cNvCxnSpPr/>
            <p:nvPr/>
          </p:nvCxnSpPr>
          <p:spPr>
            <a:xfrm rot="5400000">
              <a:off x="4236853" y="4607024"/>
              <a:ext cx="610023" cy="692"/>
            </a:xfrm>
            <a:prstGeom prst="straightConnector1">
              <a:avLst/>
            </a:prstGeom>
            <a:ln w="190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69" name="直線矢印コネクタ 168"/>
            <p:cNvCxnSpPr/>
            <p:nvPr/>
          </p:nvCxnSpPr>
          <p:spPr>
            <a:xfrm rot="5400000">
              <a:off x="4112954" y="4603175"/>
              <a:ext cx="610023" cy="693"/>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170" name="テキスト ボックス 25"/>
            <p:cNvSpPr txBox="1">
              <a:spLocks noChangeArrowheads="1"/>
            </p:cNvSpPr>
            <p:nvPr/>
          </p:nvSpPr>
          <p:spPr bwMode="auto">
            <a:xfrm>
              <a:off x="4502372" y="4494303"/>
              <a:ext cx="672595" cy="227487"/>
            </a:xfrm>
            <a:prstGeom prst="rect">
              <a:avLst/>
            </a:prstGeom>
            <a:noFill/>
            <a:ln w="9525">
              <a:noFill/>
              <a:miter lim="800000"/>
              <a:headEnd/>
              <a:tailEnd/>
            </a:ln>
          </p:spPr>
          <p:txBody>
            <a:bodyPr wrap="square">
              <a:spAutoFit/>
            </a:bodyPr>
            <a:lstStyle/>
            <a:p>
              <a:r>
                <a:rPr lang="en-US" altLang="ja-JP" sz="1100" b="1" dirty="0">
                  <a:solidFill>
                    <a:srgbClr val="FF0000"/>
                  </a:solidFill>
                  <a:latin typeface="Calibri" pitchFamily="34" charset="0"/>
                </a:rPr>
                <a:t>39</a:t>
              </a:r>
              <a:endParaRPr lang="ja-JP" altLang="en-US" sz="1100" b="1" dirty="0">
                <a:solidFill>
                  <a:srgbClr val="FF0000"/>
                </a:solidFill>
                <a:latin typeface="Calibri" pitchFamily="34" charset="0"/>
              </a:endParaRPr>
            </a:p>
          </p:txBody>
        </p:sp>
        <p:sp>
          <p:nvSpPr>
            <p:cNvPr id="171" name="テキスト ボックス 26"/>
            <p:cNvSpPr txBox="1">
              <a:spLocks noChangeArrowheads="1"/>
            </p:cNvSpPr>
            <p:nvPr/>
          </p:nvSpPr>
          <p:spPr bwMode="auto">
            <a:xfrm>
              <a:off x="4083079" y="4494303"/>
              <a:ext cx="537788" cy="227487"/>
            </a:xfrm>
            <a:prstGeom prst="rect">
              <a:avLst/>
            </a:prstGeom>
            <a:noFill/>
            <a:ln w="9525">
              <a:noFill/>
              <a:miter lim="800000"/>
              <a:headEnd/>
              <a:tailEnd/>
            </a:ln>
          </p:spPr>
          <p:txBody>
            <a:bodyPr wrap="square">
              <a:spAutoFit/>
            </a:bodyPr>
            <a:lstStyle/>
            <a:p>
              <a:r>
                <a:rPr lang="en-US" altLang="ja-JP" sz="1100" b="1" dirty="0">
                  <a:solidFill>
                    <a:srgbClr val="FF0000"/>
                  </a:solidFill>
                  <a:latin typeface="Calibri" pitchFamily="34" charset="0"/>
                </a:rPr>
                <a:t>105</a:t>
              </a:r>
              <a:endParaRPr lang="ja-JP" altLang="en-US" sz="1100" b="1" dirty="0">
                <a:solidFill>
                  <a:srgbClr val="FF0000"/>
                </a:solidFill>
                <a:latin typeface="Calibri" pitchFamily="34" charset="0"/>
              </a:endParaRPr>
            </a:p>
          </p:txBody>
        </p:sp>
        <p:cxnSp>
          <p:nvCxnSpPr>
            <p:cNvPr id="172" name="直線矢印コネクタ 171"/>
            <p:cNvCxnSpPr/>
            <p:nvPr/>
          </p:nvCxnSpPr>
          <p:spPr>
            <a:xfrm rot="20700000">
              <a:off x="5155956" y="4011461"/>
              <a:ext cx="468000" cy="397841"/>
            </a:xfrm>
            <a:prstGeom prst="straightConnector1">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73" name="直線矢印コネクタ 172"/>
            <p:cNvCxnSpPr/>
            <p:nvPr/>
          </p:nvCxnSpPr>
          <p:spPr>
            <a:xfrm rot="20580000">
              <a:off x="5090957" y="4074335"/>
              <a:ext cx="468000" cy="404921"/>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174" name="テキスト ボックス 29"/>
            <p:cNvSpPr txBox="1">
              <a:spLocks noChangeArrowheads="1"/>
            </p:cNvSpPr>
            <p:nvPr/>
          </p:nvSpPr>
          <p:spPr bwMode="auto">
            <a:xfrm>
              <a:off x="5255366" y="3985155"/>
              <a:ext cx="311478" cy="227487"/>
            </a:xfrm>
            <a:prstGeom prst="rect">
              <a:avLst/>
            </a:prstGeom>
            <a:noFill/>
            <a:ln w="9525">
              <a:noFill/>
              <a:miter lim="800000"/>
              <a:headEnd/>
              <a:tailEnd/>
            </a:ln>
          </p:spPr>
          <p:txBody>
            <a:bodyPr>
              <a:spAutoFit/>
            </a:bodyPr>
            <a:lstStyle/>
            <a:p>
              <a:r>
                <a:rPr lang="en-US" altLang="ja-JP" sz="1100" b="1" dirty="0">
                  <a:solidFill>
                    <a:schemeClr val="bg2">
                      <a:lumMod val="60000"/>
                      <a:lumOff val="40000"/>
                    </a:schemeClr>
                  </a:solidFill>
                  <a:latin typeface="Calibri" pitchFamily="34" charset="0"/>
                </a:rPr>
                <a:t>0</a:t>
              </a:r>
              <a:endParaRPr lang="ja-JP" altLang="en-US" sz="1100" b="1" dirty="0">
                <a:solidFill>
                  <a:schemeClr val="bg2">
                    <a:lumMod val="60000"/>
                    <a:lumOff val="40000"/>
                  </a:schemeClr>
                </a:solidFill>
                <a:latin typeface="Calibri" pitchFamily="34" charset="0"/>
              </a:endParaRPr>
            </a:p>
          </p:txBody>
        </p:sp>
        <p:sp>
          <p:nvSpPr>
            <p:cNvPr id="175" name="テキスト ボックス 30"/>
            <p:cNvSpPr txBox="1">
              <a:spLocks noChangeArrowheads="1"/>
            </p:cNvSpPr>
            <p:nvPr/>
          </p:nvSpPr>
          <p:spPr bwMode="auto">
            <a:xfrm>
              <a:off x="5143294" y="4235332"/>
              <a:ext cx="311478" cy="227487"/>
            </a:xfrm>
            <a:prstGeom prst="rect">
              <a:avLst/>
            </a:prstGeom>
            <a:noFill/>
            <a:ln w="9525">
              <a:noFill/>
              <a:miter lim="800000"/>
              <a:headEnd/>
              <a:tailEnd/>
            </a:ln>
          </p:spPr>
          <p:txBody>
            <a:bodyPr>
              <a:spAutoFit/>
            </a:bodyPr>
            <a:lstStyle/>
            <a:p>
              <a:r>
                <a:rPr lang="en-US" altLang="ja-JP" sz="1100" b="1" dirty="0">
                  <a:solidFill>
                    <a:schemeClr val="bg2">
                      <a:lumMod val="60000"/>
                      <a:lumOff val="40000"/>
                    </a:schemeClr>
                  </a:solidFill>
                  <a:latin typeface="Calibri" pitchFamily="34" charset="0"/>
                </a:rPr>
                <a:t>1</a:t>
              </a:r>
              <a:endParaRPr lang="ja-JP" altLang="en-US" sz="1100" b="1" dirty="0">
                <a:solidFill>
                  <a:schemeClr val="bg2">
                    <a:lumMod val="60000"/>
                    <a:lumOff val="40000"/>
                  </a:schemeClr>
                </a:solidFill>
                <a:latin typeface="Calibri" pitchFamily="34" charset="0"/>
              </a:endParaRPr>
            </a:p>
          </p:txBody>
        </p:sp>
        <p:cxnSp>
          <p:nvCxnSpPr>
            <p:cNvPr id="176" name="直線矢印コネクタ 175"/>
            <p:cNvCxnSpPr/>
            <p:nvPr/>
          </p:nvCxnSpPr>
          <p:spPr>
            <a:xfrm rot="16320000" flipH="1">
              <a:off x="5623970" y="5296128"/>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77" name="直線矢印コネクタ 176"/>
            <p:cNvCxnSpPr/>
            <p:nvPr/>
          </p:nvCxnSpPr>
          <p:spPr>
            <a:xfrm rot="5280000">
              <a:off x="2217730"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78" name="直線矢印コネクタ 177"/>
            <p:cNvCxnSpPr/>
            <p:nvPr/>
          </p:nvCxnSpPr>
          <p:spPr>
            <a:xfrm rot="540000" flipV="1">
              <a:off x="3401944" y="4013784"/>
              <a:ext cx="449970" cy="404921"/>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79" name="直線矢印コネクタ 178"/>
            <p:cNvCxnSpPr/>
            <p:nvPr/>
          </p:nvCxnSpPr>
          <p:spPr>
            <a:xfrm rot="660000" flipV="1">
              <a:off x="3466637" y="4119006"/>
              <a:ext cx="396000" cy="37377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0" name="直線矢印コネクタ 179"/>
            <p:cNvCxnSpPr/>
            <p:nvPr/>
          </p:nvCxnSpPr>
          <p:spPr>
            <a:xfrm rot="5280000" flipH="1" flipV="1">
              <a:off x="2342321"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1" name="直線矢印コネクタ 180"/>
            <p:cNvCxnSpPr/>
            <p:nvPr/>
          </p:nvCxnSpPr>
          <p:spPr>
            <a:xfrm rot="16320000" flipV="1">
              <a:off x="5740335" y="5325574"/>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2" name="直線矢印コネクタ 181"/>
            <p:cNvCxnSpPr/>
            <p:nvPr/>
          </p:nvCxnSpPr>
          <p:spPr>
            <a:xfrm rot="5400000" flipH="1" flipV="1">
              <a:off x="4300215" y="5629182"/>
              <a:ext cx="504000" cy="1384"/>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3" name="直線矢印コネクタ 182"/>
            <p:cNvCxnSpPr/>
            <p:nvPr/>
          </p:nvCxnSpPr>
          <p:spPr>
            <a:xfrm rot="5400000">
              <a:off x="4162521" y="5610643"/>
              <a:ext cx="529513" cy="692"/>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4" name="直線矢印コネクタ 183"/>
            <p:cNvCxnSpPr/>
            <p:nvPr/>
          </p:nvCxnSpPr>
          <p:spPr>
            <a:xfrm rot="10800000" flipV="1">
              <a:off x="5238094" y="4602882"/>
              <a:ext cx="467217" cy="342626"/>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5" name="直線矢印コネクタ 184"/>
            <p:cNvCxnSpPr/>
            <p:nvPr/>
          </p:nvCxnSpPr>
          <p:spPr>
            <a:xfrm rot="10800000">
              <a:off x="5260447" y="6087129"/>
              <a:ext cx="635252"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6" name="直線矢印コネクタ 185"/>
            <p:cNvCxnSpPr/>
            <p:nvPr/>
          </p:nvCxnSpPr>
          <p:spPr>
            <a:xfrm>
              <a:off x="5245682" y="6178599"/>
              <a:ext cx="635252"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7" name="直線矢印コネクタ 186"/>
            <p:cNvCxnSpPr/>
            <p:nvPr/>
          </p:nvCxnSpPr>
          <p:spPr>
            <a:xfrm>
              <a:off x="3203050" y="6155383"/>
              <a:ext cx="529377"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8" name="直線矢印コネクタ 187"/>
            <p:cNvCxnSpPr/>
            <p:nvPr/>
          </p:nvCxnSpPr>
          <p:spPr>
            <a:xfrm rot="10800000">
              <a:off x="3220623" y="6061940"/>
              <a:ext cx="529377"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89" name="直線矢印コネクタ 188"/>
            <p:cNvCxnSpPr/>
            <p:nvPr/>
          </p:nvCxnSpPr>
          <p:spPr>
            <a:xfrm rot="10500000">
              <a:off x="5440718" y="5261870"/>
              <a:ext cx="648000" cy="654104"/>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90" name="直線矢印コネクタ 189"/>
            <p:cNvCxnSpPr/>
            <p:nvPr/>
          </p:nvCxnSpPr>
          <p:spPr>
            <a:xfrm rot="10500000">
              <a:off x="5352320" y="5302231"/>
              <a:ext cx="648000" cy="654103"/>
            </a:xfrm>
            <a:prstGeom prst="straightConnector1">
              <a:avLst/>
            </a:prstGeom>
            <a:ln w="19050">
              <a:solidFill>
                <a:srgbClr val="FF0000"/>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91" name="直線矢印コネクタ 190"/>
            <p:cNvCxnSpPr/>
            <p:nvPr/>
          </p:nvCxnSpPr>
          <p:spPr>
            <a:xfrm rot="10800000" flipV="1">
              <a:off x="3081544" y="5268059"/>
              <a:ext cx="747547" cy="622956"/>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92" name="直線矢印コネクタ 191"/>
            <p:cNvCxnSpPr/>
            <p:nvPr/>
          </p:nvCxnSpPr>
          <p:spPr>
            <a:xfrm flipV="1">
              <a:off x="3142207" y="5336189"/>
              <a:ext cx="747547" cy="622956"/>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93" name="直線矢印コネクタ 192"/>
            <p:cNvCxnSpPr/>
            <p:nvPr/>
          </p:nvCxnSpPr>
          <p:spPr>
            <a:xfrm flipV="1">
              <a:off x="5303244" y="4651355"/>
              <a:ext cx="467216" cy="342625"/>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94" name="直線矢印コネクタ 193"/>
            <p:cNvCxnSpPr/>
            <p:nvPr/>
          </p:nvCxnSpPr>
          <p:spPr>
            <a:xfrm rot="-240000">
              <a:off x="3394201" y="4663205"/>
              <a:ext cx="432000" cy="311478"/>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95" name="直線矢印コネクタ 194"/>
            <p:cNvCxnSpPr/>
            <p:nvPr/>
          </p:nvCxnSpPr>
          <p:spPr>
            <a:xfrm rot="120000">
              <a:off x="3445932" y="4644242"/>
              <a:ext cx="504000" cy="280330"/>
            </a:xfrm>
            <a:prstGeom prst="straightConnector1">
              <a:avLst/>
            </a:prstGeom>
            <a:ln w="19050">
              <a:solidFill>
                <a:srgbClr val="FF0000"/>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sp>
          <p:nvSpPr>
            <p:cNvPr id="196" name="テキスト ボックス 51"/>
            <p:cNvSpPr txBox="1">
              <a:spLocks noChangeArrowheads="1"/>
            </p:cNvSpPr>
            <p:nvPr/>
          </p:nvSpPr>
          <p:spPr bwMode="auto">
            <a:xfrm>
              <a:off x="3428255" y="4046949"/>
              <a:ext cx="311478" cy="227487"/>
            </a:xfrm>
            <a:prstGeom prst="rect">
              <a:avLst/>
            </a:prstGeom>
            <a:noFill/>
            <a:ln w="9525">
              <a:noFill/>
              <a:miter lim="800000"/>
              <a:headEnd/>
              <a:tailEnd/>
            </a:ln>
          </p:spPr>
          <p:txBody>
            <a:bodyPr>
              <a:spAutoFit/>
            </a:bodyPr>
            <a:lstStyle/>
            <a:p>
              <a:r>
                <a:rPr lang="en-US" altLang="ja-JP" sz="1100" b="1" dirty="0">
                  <a:solidFill>
                    <a:schemeClr val="bg2">
                      <a:lumMod val="60000"/>
                      <a:lumOff val="40000"/>
                    </a:schemeClr>
                  </a:solidFill>
                  <a:latin typeface="Calibri" pitchFamily="34" charset="0"/>
                </a:rPr>
                <a:t>7</a:t>
              </a:r>
              <a:endParaRPr lang="ja-JP" altLang="en-US" sz="1100" b="1" dirty="0">
                <a:solidFill>
                  <a:schemeClr val="bg2">
                    <a:lumMod val="60000"/>
                    <a:lumOff val="40000"/>
                  </a:schemeClr>
                </a:solidFill>
                <a:latin typeface="Calibri" pitchFamily="34" charset="0"/>
              </a:endParaRPr>
            </a:p>
          </p:txBody>
        </p:sp>
        <p:sp>
          <p:nvSpPr>
            <p:cNvPr id="197" name="テキスト ボックス 52"/>
            <p:cNvSpPr txBox="1">
              <a:spLocks noChangeArrowheads="1"/>
            </p:cNvSpPr>
            <p:nvPr/>
          </p:nvSpPr>
          <p:spPr bwMode="auto">
            <a:xfrm>
              <a:off x="3637776" y="4206638"/>
              <a:ext cx="311478" cy="227487"/>
            </a:xfrm>
            <a:prstGeom prst="rect">
              <a:avLst/>
            </a:prstGeom>
            <a:noFill/>
            <a:ln w="9525">
              <a:noFill/>
              <a:miter lim="800000"/>
              <a:headEnd/>
              <a:tailEnd/>
            </a:ln>
          </p:spPr>
          <p:txBody>
            <a:bodyPr>
              <a:spAutoFit/>
            </a:bodyPr>
            <a:lstStyle/>
            <a:p>
              <a:r>
                <a:rPr lang="en-US" altLang="ja-JP" sz="1100" b="1" dirty="0">
                  <a:solidFill>
                    <a:schemeClr val="bg2">
                      <a:lumMod val="60000"/>
                      <a:lumOff val="40000"/>
                    </a:schemeClr>
                  </a:solidFill>
                  <a:latin typeface="Calibri" pitchFamily="34" charset="0"/>
                </a:rPr>
                <a:t>3</a:t>
              </a:r>
              <a:endParaRPr lang="ja-JP" altLang="en-US" sz="1100" b="1" dirty="0">
                <a:solidFill>
                  <a:schemeClr val="bg2">
                    <a:lumMod val="60000"/>
                    <a:lumOff val="40000"/>
                  </a:schemeClr>
                </a:solidFill>
                <a:latin typeface="Calibri" pitchFamily="34" charset="0"/>
              </a:endParaRPr>
            </a:p>
          </p:txBody>
        </p:sp>
        <p:sp>
          <p:nvSpPr>
            <p:cNvPr id="198" name="テキスト ボックス 53"/>
            <p:cNvSpPr txBox="1">
              <a:spLocks noChangeArrowheads="1"/>
            </p:cNvSpPr>
            <p:nvPr/>
          </p:nvSpPr>
          <p:spPr bwMode="auto">
            <a:xfrm>
              <a:off x="3605512" y="4597277"/>
              <a:ext cx="420124" cy="227487"/>
            </a:xfrm>
            <a:prstGeom prst="rect">
              <a:avLst/>
            </a:prstGeom>
            <a:noFill/>
            <a:ln w="9525">
              <a:noFill/>
              <a:miter lim="800000"/>
              <a:headEnd/>
              <a:tailEnd/>
            </a:ln>
          </p:spPr>
          <p:txBody>
            <a:bodyPr wrap="square">
              <a:spAutoFit/>
            </a:bodyPr>
            <a:lstStyle/>
            <a:p>
              <a:r>
                <a:rPr lang="en-US" altLang="ja-JP" sz="1100" b="1" dirty="0" smtClean="0">
                  <a:solidFill>
                    <a:srgbClr val="FF0000"/>
                  </a:solidFill>
                  <a:latin typeface="Calibri" pitchFamily="34" charset="0"/>
                </a:rPr>
                <a:t>68</a:t>
              </a:r>
              <a:endParaRPr lang="ja-JP" altLang="en-US" sz="1100" b="1" dirty="0">
                <a:solidFill>
                  <a:srgbClr val="FF0000"/>
                </a:solidFill>
                <a:latin typeface="Calibri" pitchFamily="34" charset="0"/>
              </a:endParaRPr>
            </a:p>
          </p:txBody>
        </p:sp>
        <p:sp>
          <p:nvSpPr>
            <p:cNvPr id="199" name="テキスト ボックス 54"/>
            <p:cNvSpPr txBox="1">
              <a:spLocks noChangeArrowheads="1"/>
            </p:cNvSpPr>
            <p:nvPr/>
          </p:nvSpPr>
          <p:spPr bwMode="auto">
            <a:xfrm>
              <a:off x="3413601" y="4779453"/>
              <a:ext cx="394854" cy="227487"/>
            </a:xfrm>
            <a:prstGeom prst="rect">
              <a:avLst/>
            </a:prstGeom>
            <a:noFill/>
            <a:ln w="9525">
              <a:noFill/>
              <a:miter lim="800000"/>
              <a:headEnd/>
              <a:tailEnd/>
            </a:ln>
          </p:spPr>
          <p:txBody>
            <a:bodyPr wrap="square">
              <a:spAutoFit/>
            </a:bodyPr>
            <a:lstStyle/>
            <a:p>
              <a:r>
                <a:rPr lang="en-US" altLang="ja-JP" sz="1100" b="1" dirty="0" smtClean="0">
                  <a:solidFill>
                    <a:srgbClr val="FF0000"/>
                  </a:solidFill>
                  <a:latin typeface="Calibri" pitchFamily="34" charset="0"/>
                </a:rPr>
                <a:t>88</a:t>
              </a:r>
              <a:endParaRPr lang="ja-JP" altLang="en-US" sz="1100" b="1" dirty="0">
                <a:solidFill>
                  <a:srgbClr val="FF0000"/>
                </a:solidFill>
                <a:latin typeface="Calibri" pitchFamily="34" charset="0"/>
              </a:endParaRPr>
            </a:p>
          </p:txBody>
        </p:sp>
        <p:sp>
          <p:nvSpPr>
            <p:cNvPr id="200" name="テキスト ボックス 55"/>
            <p:cNvSpPr txBox="1">
              <a:spLocks noChangeArrowheads="1"/>
            </p:cNvSpPr>
            <p:nvPr/>
          </p:nvSpPr>
          <p:spPr bwMode="auto">
            <a:xfrm>
              <a:off x="5239157" y="4585879"/>
              <a:ext cx="513763" cy="227487"/>
            </a:xfrm>
            <a:prstGeom prst="rect">
              <a:avLst/>
            </a:prstGeom>
            <a:noFill/>
            <a:ln w="9525">
              <a:noFill/>
              <a:miter lim="800000"/>
              <a:headEnd/>
              <a:tailEnd/>
            </a:ln>
          </p:spPr>
          <p:txBody>
            <a:bodyPr wrap="square">
              <a:spAutoFit/>
            </a:bodyPr>
            <a:lstStyle/>
            <a:p>
              <a:r>
                <a:rPr lang="en-US" altLang="ja-JP" sz="1100" b="1" dirty="0" smtClean="0">
                  <a:solidFill>
                    <a:srgbClr val="FF0000"/>
                  </a:solidFill>
                  <a:latin typeface="Calibri" pitchFamily="34" charset="0"/>
                </a:rPr>
                <a:t>31</a:t>
              </a:r>
              <a:endParaRPr lang="ja-JP" altLang="en-US" sz="1100" b="1" dirty="0">
                <a:solidFill>
                  <a:srgbClr val="FF0000"/>
                </a:solidFill>
                <a:latin typeface="Calibri" pitchFamily="34" charset="0"/>
              </a:endParaRPr>
            </a:p>
          </p:txBody>
        </p:sp>
        <p:sp>
          <p:nvSpPr>
            <p:cNvPr id="201" name="テキスト ボックス 56"/>
            <p:cNvSpPr txBox="1">
              <a:spLocks noChangeArrowheads="1"/>
            </p:cNvSpPr>
            <p:nvPr/>
          </p:nvSpPr>
          <p:spPr bwMode="auto">
            <a:xfrm>
              <a:off x="5451893" y="4757837"/>
              <a:ext cx="493768" cy="227487"/>
            </a:xfrm>
            <a:prstGeom prst="rect">
              <a:avLst/>
            </a:prstGeom>
            <a:noFill/>
            <a:ln w="9525">
              <a:noFill/>
              <a:miter lim="800000"/>
              <a:headEnd/>
              <a:tailEnd/>
            </a:ln>
          </p:spPr>
          <p:txBody>
            <a:bodyPr wrap="square">
              <a:spAutoFit/>
            </a:bodyPr>
            <a:lstStyle/>
            <a:p>
              <a:r>
                <a:rPr lang="en-US" altLang="ja-JP" sz="1100" b="1" dirty="0">
                  <a:solidFill>
                    <a:srgbClr val="FF0000"/>
                  </a:solidFill>
                  <a:latin typeface="Calibri" pitchFamily="34" charset="0"/>
                </a:rPr>
                <a:t>12</a:t>
              </a:r>
              <a:endParaRPr lang="ja-JP" altLang="en-US" sz="1100" b="1" dirty="0">
                <a:solidFill>
                  <a:srgbClr val="FF0000"/>
                </a:solidFill>
                <a:latin typeface="Calibri" pitchFamily="34" charset="0"/>
              </a:endParaRPr>
            </a:p>
          </p:txBody>
        </p:sp>
        <p:sp>
          <p:nvSpPr>
            <p:cNvPr id="202" name="テキスト ボックス 57"/>
            <p:cNvSpPr txBox="1">
              <a:spLocks noChangeArrowheads="1"/>
            </p:cNvSpPr>
            <p:nvPr/>
          </p:nvSpPr>
          <p:spPr bwMode="auto">
            <a:xfrm>
              <a:off x="5903070" y="5179001"/>
              <a:ext cx="435397"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12</a:t>
              </a:r>
              <a:endParaRPr lang="ja-JP" altLang="en-US" sz="1100" b="1" dirty="0">
                <a:solidFill>
                  <a:schemeClr val="bg2">
                    <a:lumMod val="60000"/>
                    <a:lumOff val="40000"/>
                  </a:schemeClr>
                </a:solidFill>
                <a:latin typeface="Calibri" pitchFamily="34" charset="0"/>
              </a:endParaRPr>
            </a:p>
          </p:txBody>
        </p:sp>
        <p:sp>
          <p:nvSpPr>
            <p:cNvPr id="203" name="テキスト ボックス 58"/>
            <p:cNvSpPr txBox="1">
              <a:spLocks noChangeArrowheads="1"/>
            </p:cNvSpPr>
            <p:nvPr/>
          </p:nvSpPr>
          <p:spPr bwMode="auto">
            <a:xfrm>
              <a:off x="6267162" y="5174126"/>
              <a:ext cx="311478" cy="227487"/>
            </a:xfrm>
            <a:prstGeom prst="rect">
              <a:avLst/>
            </a:prstGeom>
            <a:noFill/>
            <a:ln w="9525">
              <a:noFill/>
              <a:miter lim="800000"/>
              <a:headEnd/>
              <a:tailEnd/>
            </a:ln>
          </p:spPr>
          <p:txBody>
            <a:bodyPr>
              <a:spAutoFit/>
            </a:bodyPr>
            <a:lstStyle/>
            <a:p>
              <a:r>
                <a:rPr lang="en-US" altLang="ja-JP" sz="1100" b="1" dirty="0">
                  <a:solidFill>
                    <a:schemeClr val="bg2">
                      <a:lumMod val="60000"/>
                      <a:lumOff val="40000"/>
                    </a:schemeClr>
                  </a:solidFill>
                  <a:latin typeface="Calibri" pitchFamily="34" charset="0"/>
                </a:rPr>
                <a:t>9</a:t>
              </a:r>
              <a:endParaRPr lang="ja-JP" altLang="en-US" sz="1100" b="1" dirty="0">
                <a:solidFill>
                  <a:schemeClr val="bg2">
                    <a:lumMod val="60000"/>
                    <a:lumOff val="40000"/>
                  </a:schemeClr>
                </a:solidFill>
                <a:latin typeface="Calibri" pitchFamily="34" charset="0"/>
              </a:endParaRPr>
            </a:p>
          </p:txBody>
        </p:sp>
        <p:sp>
          <p:nvSpPr>
            <p:cNvPr id="204" name="テキスト ボックス 59"/>
            <p:cNvSpPr txBox="1">
              <a:spLocks noChangeArrowheads="1"/>
            </p:cNvSpPr>
            <p:nvPr/>
          </p:nvSpPr>
          <p:spPr bwMode="auto">
            <a:xfrm>
              <a:off x="5623104" y="5350049"/>
              <a:ext cx="404922" cy="227487"/>
            </a:xfrm>
            <a:prstGeom prst="rect">
              <a:avLst/>
            </a:prstGeom>
            <a:noFill/>
            <a:ln w="9525">
              <a:noFill/>
              <a:miter lim="800000"/>
              <a:headEnd/>
              <a:tailEnd/>
            </a:ln>
          </p:spPr>
          <p:txBody>
            <a:bodyPr wrap="square">
              <a:spAutoFit/>
            </a:bodyPr>
            <a:lstStyle/>
            <a:p>
              <a:r>
                <a:rPr lang="en-US" altLang="ja-JP" sz="1100" b="1" dirty="0">
                  <a:solidFill>
                    <a:srgbClr val="FF0000"/>
                  </a:solidFill>
                  <a:latin typeface="Calibri" pitchFamily="34" charset="0"/>
                </a:rPr>
                <a:t>537</a:t>
              </a:r>
              <a:endParaRPr lang="ja-JP" altLang="en-US" sz="1100" b="1" dirty="0">
                <a:solidFill>
                  <a:srgbClr val="FF0000"/>
                </a:solidFill>
                <a:latin typeface="Calibri" pitchFamily="34" charset="0"/>
              </a:endParaRPr>
            </a:p>
          </p:txBody>
        </p:sp>
        <p:sp>
          <p:nvSpPr>
            <p:cNvPr id="205" name="テキスト ボックス 60"/>
            <p:cNvSpPr txBox="1">
              <a:spLocks noChangeArrowheads="1"/>
            </p:cNvSpPr>
            <p:nvPr/>
          </p:nvSpPr>
          <p:spPr bwMode="auto">
            <a:xfrm>
              <a:off x="5363877" y="5548103"/>
              <a:ext cx="445143" cy="227487"/>
            </a:xfrm>
            <a:prstGeom prst="rect">
              <a:avLst/>
            </a:prstGeom>
            <a:noFill/>
            <a:ln w="9525">
              <a:noFill/>
              <a:miter lim="800000"/>
              <a:headEnd/>
              <a:tailEnd/>
            </a:ln>
          </p:spPr>
          <p:txBody>
            <a:bodyPr wrap="square">
              <a:spAutoFit/>
            </a:bodyPr>
            <a:lstStyle/>
            <a:p>
              <a:r>
                <a:rPr lang="en-US" altLang="ja-JP" sz="1100" b="1" dirty="0">
                  <a:solidFill>
                    <a:srgbClr val="FF0000"/>
                  </a:solidFill>
                  <a:latin typeface="Calibri" pitchFamily="34" charset="0"/>
                </a:rPr>
                <a:t>208</a:t>
              </a:r>
              <a:endParaRPr lang="ja-JP" altLang="en-US" sz="1100" b="1" dirty="0">
                <a:solidFill>
                  <a:srgbClr val="FF0000"/>
                </a:solidFill>
                <a:latin typeface="Calibri" pitchFamily="34" charset="0"/>
              </a:endParaRPr>
            </a:p>
          </p:txBody>
        </p:sp>
        <p:sp>
          <p:nvSpPr>
            <p:cNvPr id="206" name="テキスト ボックス 61"/>
            <p:cNvSpPr txBox="1">
              <a:spLocks noChangeArrowheads="1"/>
            </p:cNvSpPr>
            <p:nvPr/>
          </p:nvSpPr>
          <p:spPr bwMode="auto">
            <a:xfrm>
              <a:off x="4518578" y="5518143"/>
              <a:ext cx="467992" cy="227487"/>
            </a:xfrm>
            <a:prstGeom prst="rect">
              <a:avLst/>
            </a:prstGeom>
            <a:noFill/>
            <a:ln w="9525">
              <a:noFill/>
              <a:miter lim="800000"/>
              <a:headEnd/>
              <a:tailEnd/>
            </a:ln>
          </p:spPr>
          <p:txBody>
            <a:bodyPr wrap="square">
              <a:spAutoFit/>
            </a:bodyPr>
            <a:lstStyle/>
            <a:p>
              <a:r>
                <a:rPr lang="en-US" altLang="ja-JP" sz="1100" b="1" dirty="0" smtClean="0">
                  <a:solidFill>
                    <a:srgbClr val="FF0000"/>
                  </a:solidFill>
                  <a:latin typeface="Calibri" pitchFamily="34" charset="0"/>
                </a:rPr>
                <a:t>269</a:t>
              </a:r>
              <a:endParaRPr lang="ja-JP" altLang="en-US" sz="1100" b="1" dirty="0">
                <a:solidFill>
                  <a:srgbClr val="FF0000"/>
                </a:solidFill>
                <a:latin typeface="Calibri" pitchFamily="34" charset="0"/>
              </a:endParaRPr>
            </a:p>
          </p:txBody>
        </p:sp>
        <p:sp>
          <p:nvSpPr>
            <p:cNvPr id="207" name="テキスト ボックス 62"/>
            <p:cNvSpPr txBox="1">
              <a:spLocks noChangeArrowheads="1"/>
            </p:cNvSpPr>
            <p:nvPr/>
          </p:nvSpPr>
          <p:spPr bwMode="auto">
            <a:xfrm>
              <a:off x="4072359" y="5513413"/>
              <a:ext cx="467322" cy="227487"/>
            </a:xfrm>
            <a:prstGeom prst="rect">
              <a:avLst/>
            </a:prstGeom>
            <a:noFill/>
            <a:ln w="9525">
              <a:noFill/>
              <a:miter lim="800000"/>
              <a:headEnd/>
              <a:tailEnd/>
            </a:ln>
          </p:spPr>
          <p:txBody>
            <a:bodyPr wrap="square">
              <a:spAutoFit/>
            </a:bodyPr>
            <a:lstStyle/>
            <a:p>
              <a:r>
                <a:rPr lang="en-US" altLang="ja-JP" sz="1100" b="1" dirty="0" smtClean="0">
                  <a:solidFill>
                    <a:srgbClr val="FF0000"/>
                  </a:solidFill>
                  <a:latin typeface="Calibri" pitchFamily="34" charset="0"/>
                </a:rPr>
                <a:t>228</a:t>
              </a:r>
              <a:endParaRPr lang="ja-JP" altLang="en-US" sz="1100" b="1" dirty="0">
                <a:solidFill>
                  <a:srgbClr val="FF0000"/>
                </a:solidFill>
                <a:latin typeface="Calibri" pitchFamily="34" charset="0"/>
              </a:endParaRPr>
            </a:p>
          </p:txBody>
        </p:sp>
        <p:sp>
          <p:nvSpPr>
            <p:cNvPr id="208" name="テキスト ボックス 63"/>
            <p:cNvSpPr txBox="1">
              <a:spLocks noChangeArrowheads="1"/>
            </p:cNvSpPr>
            <p:nvPr/>
          </p:nvSpPr>
          <p:spPr bwMode="auto">
            <a:xfrm>
              <a:off x="3481525" y="5542676"/>
              <a:ext cx="473453" cy="227487"/>
            </a:xfrm>
            <a:prstGeom prst="rect">
              <a:avLst/>
            </a:prstGeom>
            <a:noFill/>
            <a:ln w="9525">
              <a:noFill/>
              <a:miter lim="800000"/>
              <a:headEnd/>
              <a:tailEnd/>
            </a:ln>
          </p:spPr>
          <p:txBody>
            <a:bodyPr wrap="square">
              <a:spAutoFit/>
            </a:bodyPr>
            <a:lstStyle/>
            <a:p>
              <a:r>
                <a:rPr lang="en-US" altLang="ja-JP" sz="1100" b="1" dirty="0" smtClean="0">
                  <a:solidFill>
                    <a:srgbClr val="FF0000"/>
                  </a:solidFill>
                  <a:latin typeface="Calibri" pitchFamily="34" charset="0"/>
                </a:rPr>
                <a:t>164</a:t>
              </a:r>
              <a:endParaRPr lang="en-US" altLang="ja-JP" sz="1100" b="1" dirty="0">
                <a:solidFill>
                  <a:srgbClr val="FF0000"/>
                </a:solidFill>
                <a:latin typeface="Calibri" pitchFamily="34" charset="0"/>
              </a:endParaRPr>
            </a:p>
          </p:txBody>
        </p:sp>
        <p:sp>
          <p:nvSpPr>
            <p:cNvPr id="209" name="テキスト ボックス 64"/>
            <p:cNvSpPr txBox="1">
              <a:spLocks noChangeArrowheads="1"/>
            </p:cNvSpPr>
            <p:nvPr/>
          </p:nvSpPr>
          <p:spPr bwMode="auto">
            <a:xfrm>
              <a:off x="3164225" y="5375996"/>
              <a:ext cx="461212" cy="227487"/>
            </a:xfrm>
            <a:prstGeom prst="rect">
              <a:avLst/>
            </a:prstGeom>
            <a:noFill/>
            <a:ln w="9525">
              <a:noFill/>
              <a:miter lim="800000"/>
              <a:headEnd/>
              <a:tailEnd/>
            </a:ln>
          </p:spPr>
          <p:txBody>
            <a:bodyPr wrap="square">
              <a:spAutoFit/>
            </a:bodyPr>
            <a:lstStyle/>
            <a:p>
              <a:r>
                <a:rPr lang="en-US" altLang="ja-JP" sz="1100" b="1" dirty="0" smtClean="0">
                  <a:solidFill>
                    <a:srgbClr val="FF0000"/>
                  </a:solidFill>
                  <a:latin typeface="Calibri" pitchFamily="34" charset="0"/>
                </a:rPr>
                <a:t>101</a:t>
              </a:r>
              <a:endParaRPr lang="ja-JP" altLang="en-US" sz="1100" b="1" dirty="0">
                <a:solidFill>
                  <a:srgbClr val="FF0000"/>
                </a:solidFill>
                <a:latin typeface="Calibri" pitchFamily="34" charset="0"/>
              </a:endParaRPr>
            </a:p>
          </p:txBody>
        </p:sp>
        <p:sp>
          <p:nvSpPr>
            <p:cNvPr id="210" name="テキスト ボックス 65"/>
            <p:cNvSpPr txBox="1">
              <a:spLocks noChangeArrowheads="1"/>
            </p:cNvSpPr>
            <p:nvPr/>
          </p:nvSpPr>
          <p:spPr bwMode="auto">
            <a:xfrm>
              <a:off x="2831945" y="5226376"/>
              <a:ext cx="43648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14</a:t>
              </a:r>
              <a:endParaRPr lang="ja-JP" altLang="en-US" sz="1100" b="1" dirty="0">
                <a:solidFill>
                  <a:schemeClr val="bg2">
                    <a:lumMod val="60000"/>
                    <a:lumOff val="40000"/>
                  </a:schemeClr>
                </a:solidFill>
                <a:latin typeface="Calibri" pitchFamily="34" charset="0"/>
              </a:endParaRPr>
            </a:p>
          </p:txBody>
        </p:sp>
        <p:sp>
          <p:nvSpPr>
            <p:cNvPr id="211" name="テキスト ボックス 66"/>
            <p:cNvSpPr txBox="1">
              <a:spLocks noChangeArrowheads="1"/>
            </p:cNvSpPr>
            <p:nvPr/>
          </p:nvSpPr>
          <p:spPr bwMode="auto">
            <a:xfrm>
              <a:off x="2437493" y="5226376"/>
              <a:ext cx="402782"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14</a:t>
              </a:r>
              <a:endParaRPr lang="ja-JP" altLang="en-US" sz="1100" b="1" dirty="0">
                <a:solidFill>
                  <a:schemeClr val="bg2">
                    <a:lumMod val="60000"/>
                    <a:lumOff val="40000"/>
                  </a:schemeClr>
                </a:solidFill>
                <a:latin typeface="Calibri" pitchFamily="34" charset="0"/>
              </a:endParaRPr>
            </a:p>
          </p:txBody>
        </p:sp>
        <p:sp>
          <p:nvSpPr>
            <p:cNvPr id="212" name="テキスト ボックス 67"/>
            <p:cNvSpPr txBox="1">
              <a:spLocks noChangeArrowheads="1"/>
            </p:cNvSpPr>
            <p:nvPr/>
          </p:nvSpPr>
          <p:spPr bwMode="auto">
            <a:xfrm>
              <a:off x="3309502" y="5870709"/>
              <a:ext cx="515318"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51</a:t>
              </a:r>
              <a:endParaRPr lang="ja-JP" altLang="en-US" sz="1100" b="1" dirty="0">
                <a:solidFill>
                  <a:schemeClr val="bg2">
                    <a:lumMod val="60000"/>
                    <a:lumOff val="40000"/>
                  </a:schemeClr>
                </a:solidFill>
                <a:latin typeface="Calibri" pitchFamily="34" charset="0"/>
              </a:endParaRPr>
            </a:p>
          </p:txBody>
        </p:sp>
        <p:sp>
          <p:nvSpPr>
            <p:cNvPr id="213" name="テキスト ボックス 68"/>
            <p:cNvSpPr txBox="1">
              <a:spLocks noChangeArrowheads="1"/>
            </p:cNvSpPr>
            <p:nvPr/>
          </p:nvSpPr>
          <p:spPr bwMode="auto">
            <a:xfrm>
              <a:off x="3310227" y="6108426"/>
              <a:ext cx="456451"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70</a:t>
              </a:r>
              <a:endParaRPr lang="ja-JP" altLang="en-US" sz="1100" b="1" dirty="0">
                <a:solidFill>
                  <a:schemeClr val="bg2">
                    <a:lumMod val="60000"/>
                    <a:lumOff val="40000"/>
                  </a:schemeClr>
                </a:solidFill>
                <a:latin typeface="Calibri" pitchFamily="34" charset="0"/>
              </a:endParaRPr>
            </a:p>
          </p:txBody>
        </p:sp>
        <p:sp>
          <p:nvSpPr>
            <p:cNvPr id="214" name="テキスト ボックス 69"/>
            <p:cNvSpPr txBox="1">
              <a:spLocks noChangeArrowheads="1"/>
            </p:cNvSpPr>
            <p:nvPr/>
          </p:nvSpPr>
          <p:spPr bwMode="auto">
            <a:xfrm>
              <a:off x="5371459" y="6142472"/>
              <a:ext cx="492890"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148</a:t>
              </a:r>
              <a:endParaRPr lang="ja-JP" altLang="en-US" sz="1100" b="1" dirty="0">
                <a:solidFill>
                  <a:schemeClr val="bg2">
                    <a:lumMod val="60000"/>
                    <a:lumOff val="40000"/>
                  </a:schemeClr>
                </a:solidFill>
                <a:latin typeface="Calibri" pitchFamily="34" charset="0"/>
              </a:endParaRPr>
            </a:p>
          </p:txBody>
        </p:sp>
        <p:sp>
          <p:nvSpPr>
            <p:cNvPr id="215" name="テキスト ボックス 70"/>
            <p:cNvSpPr txBox="1">
              <a:spLocks noChangeArrowheads="1"/>
            </p:cNvSpPr>
            <p:nvPr/>
          </p:nvSpPr>
          <p:spPr bwMode="auto">
            <a:xfrm>
              <a:off x="5361245" y="5893128"/>
              <a:ext cx="404070" cy="227487"/>
            </a:xfrm>
            <a:prstGeom prst="rect">
              <a:avLst/>
            </a:prstGeom>
            <a:noFill/>
            <a:ln w="9525">
              <a:noFill/>
              <a:miter lim="800000"/>
              <a:headEnd/>
              <a:tailEnd/>
            </a:ln>
          </p:spPr>
          <p:txBody>
            <a:bodyPr wrap="square">
              <a:spAutoFit/>
            </a:bodyPr>
            <a:lstStyle/>
            <a:p>
              <a:r>
                <a:rPr lang="en-US" altLang="ja-JP" sz="1100" b="1" dirty="0">
                  <a:solidFill>
                    <a:schemeClr val="bg2">
                      <a:lumMod val="60000"/>
                      <a:lumOff val="40000"/>
                    </a:schemeClr>
                  </a:solidFill>
                  <a:latin typeface="Calibri" pitchFamily="34" charset="0"/>
                </a:rPr>
                <a:t>272</a:t>
              </a:r>
              <a:endParaRPr lang="ja-JP" altLang="en-US" sz="1100" b="1" dirty="0">
                <a:solidFill>
                  <a:schemeClr val="bg2">
                    <a:lumMod val="60000"/>
                    <a:lumOff val="40000"/>
                  </a:schemeClr>
                </a:solidFill>
                <a:latin typeface="Calibri" pitchFamily="34" charset="0"/>
              </a:endParaRPr>
            </a:p>
          </p:txBody>
        </p:sp>
        <p:cxnSp>
          <p:nvCxnSpPr>
            <p:cNvPr id="216" name="曲線コネクタ 215"/>
            <p:cNvCxnSpPr>
              <a:stCxn id="90" idx="0"/>
              <a:endCxn id="90" idx="7"/>
            </p:cNvCxnSpPr>
            <p:nvPr/>
          </p:nvCxnSpPr>
          <p:spPr>
            <a:xfrm rot="16200000" flipH="1">
              <a:off x="4806118" y="4685535"/>
              <a:ext cx="54738" cy="572756"/>
            </a:xfrm>
            <a:prstGeom prst="curvedConnector3">
              <a:avLst>
                <a:gd name="adj1" fmla="val -159891"/>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217" name="円/楕円 216"/>
            <p:cNvSpPr/>
            <p:nvPr/>
          </p:nvSpPr>
          <p:spPr>
            <a:xfrm>
              <a:off x="3910654" y="3896230"/>
              <a:ext cx="1152000" cy="360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00" b="1" dirty="0" smtClean="0">
                  <a:solidFill>
                    <a:schemeClr val="bg2">
                      <a:lumMod val="60000"/>
                      <a:lumOff val="40000"/>
                    </a:schemeClr>
                  </a:solidFill>
                </a:rPr>
                <a:t>バグ報告者</a:t>
              </a:r>
              <a:endParaRPr lang="en-US" altLang="ja-JP" sz="1000" b="1" dirty="0">
                <a:solidFill>
                  <a:schemeClr val="bg2">
                    <a:lumMod val="60000"/>
                    <a:lumOff val="40000"/>
                  </a:schemeClr>
                </a:solidFill>
              </a:endParaRPr>
            </a:p>
            <a:p>
              <a:pPr algn="ctr" fontAlgn="auto">
                <a:spcBef>
                  <a:spcPts val="0"/>
                </a:spcBef>
                <a:spcAft>
                  <a:spcPts val="0"/>
                </a:spcAft>
                <a:defRPr/>
              </a:pPr>
              <a:r>
                <a:rPr lang="en-US" altLang="ja-JP" sz="1100" b="1" dirty="0">
                  <a:solidFill>
                    <a:schemeClr val="bg2">
                      <a:lumMod val="60000"/>
                      <a:lumOff val="40000"/>
                    </a:schemeClr>
                  </a:solidFill>
                </a:rPr>
                <a:t>172</a:t>
              </a:r>
              <a:r>
                <a:rPr lang="ja-JP" altLang="en-US" sz="1100" b="1" dirty="0">
                  <a:solidFill>
                    <a:schemeClr val="bg2">
                      <a:lumMod val="60000"/>
                      <a:lumOff val="40000"/>
                    </a:schemeClr>
                  </a:solidFill>
                </a:rPr>
                <a:t>人</a:t>
              </a:r>
            </a:p>
          </p:txBody>
        </p:sp>
      </p:gr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dirty="0">
                <a:latin typeface="Times New Roman" pitchFamily="18" charset="0"/>
              </a:rPr>
              <a:t>DICOMO2008</a:t>
            </a:r>
          </a:p>
        </p:txBody>
      </p:sp>
      <p:sp>
        <p:nvSpPr>
          <p:cNvPr id="25603" name="タイトル 2"/>
          <p:cNvSpPr>
            <a:spLocks noGrp="1"/>
          </p:cNvSpPr>
          <p:nvPr>
            <p:ph type="title"/>
          </p:nvPr>
        </p:nvSpPr>
        <p:spPr>
          <a:xfrm>
            <a:off x="830263" y="209550"/>
            <a:ext cx="8099425" cy="642938"/>
          </a:xfrm>
        </p:spPr>
        <p:txBody>
          <a:bodyPr/>
          <a:lstStyle/>
          <a:p>
            <a:pPr marL="342900" lvl="2" indent="-342900"/>
            <a:r>
              <a:rPr lang="ja-JP" altLang="en-US" dirty="0" smtClean="0"/>
              <a:t>分析２：情報共有の要となる人物の役割</a:t>
            </a:r>
            <a:endParaRPr lang="en-US" altLang="ja-JP" dirty="0" smtClean="0"/>
          </a:p>
        </p:txBody>
      </p:sp>
      <p:sp>
        <p:nvSpPr>
          <p:cNvPr id="25604" name="コンテンツ プレースホルダ 3"/>
          <p:cNvSpPr>
            <a:spLocks noGrp="1"/>
          </p:cNvSpPr>
          <p:nvPr>
            <p:ph idx="1"/>
          </p:nvPr>
        </p:nvSpPr>
        <p:spPr>
          <a:xfrm>
            <a:off x="214313" y="990600"/>
            <a:ext cx="8715375" cy="5438775"/>
          </a:xfrm>
        </p:spPr>
        <p:txBody>
          <a:bodyPr/>
          <a:lstStyle/>
          <a:p>
            <a:r>
              <a:rPr lang="ja-JP" altLang="en-US" dirty="0" smtClean="0"/>
              <a:t>結果</a:t>
            </a:r>
            <a:endParaRPr lang="en-US" altLang="ja-JP" dirty="0" smtClean="0"/>
          </a:p>
          <a:p>
            <a:pPr lvl="1"/>
            <a:r>
              <a:rPr lang="ja-JP" altLang="en-US" dirty="0" smtClean="0"/>
              <a:t>メッセージの送受信数</a:t>
            </a:r>
            <a:r>
              <a:rPr lang="ja-JP" altLang="en-US" dirty="0" smtClean="0"/>
              <a:t>が</a:t>
            </a:r>
            <a:r>
              <a:rPr lang="ja-JP" altLang="en-US" dirty="0" smtClean="0"/>
              <a:t>上位の参加者は</a:t>
            </a:r>
            <a:r>
              <a:rPr lang="en-US" altLang="ja-JP" dirty="0" smtClean="0">
                <a:solidFill>
                  <a:srgbClr val="FF0000"/>
                </a:solidFill>
              </a:rPr>
              <a:t>P(dev</a:t>
            </a:r>
            <a:r>
              <a:rPr lang="ja-JP" altLang="en-US" dirty="0" smtClean="0">
                <a:solidFill>
                  <a:srgbClr val="FF0000"/>
                </a:solidFill>
              </a:rPr>
              <a:t>∩</a:t>
            </a:r>
            <a:r>
              <a:rPr lang="en-US" altLang="ja-JP" dirty="0" smtClean="0">
                <a:solidFill>
                  <a:srgbClr val="FF0000"/>
                </a:solidFill>
              </a:rPr>
              <a:t>user</a:t>
            </a:r>
            <a:r>
              <a:rPr lang="ja-JP" altLang="en-US" dirty="0" smtClean="0">
                <a:solidFill>
                  <a:srgbClr val="FF0000"/>
                </a:solidFill>
              </a:rPr>
              <a:t>∩</a:t>
            </a:r>
            <a:r>
              <a:rPr lang="en-US" altLang="ja-JP" dirty="0" smtClean="0">
                <a:solidFill>
                  <a:srgbClr val="FF0000"/>
                </a:solidFill>
              </a:rPr>
              <a:t>bug)</a:t>
            </a:r>
            <a:r>
              <a:rPr lang="ja-JP" altLang="en-US" dirty="0" smtClean="0"/>
              <a:t>に属している</a:t>
            </a:r>
            <a:endParaRPr lang="en-US" altLang="ja-JP" dirty="0" smtClean="0"/>
          </a:p>
          <a:p>
            <a:pPr lvl="2"/>
            <a:r>
              <a:rPr lang="ja-JP" altLang="en-US" dirty="0" smtClean="0"/>
              <a:t>上位</a:t>
            </a:r>
            <a:r>
              <a:rPr lang="en-US" altLang="ja-JP" dirty="0" smtClean="0"/>
              <a:t>10</a:t>
            </a:r>
            <a:r>
              <a:rPr lang="ja-JP" altLang="en-US" dirty="0" smtClean="0"/>
              <a:t>人中</a:t>
            </a:r>
            <a:r>
              <a:rPr lang="en-US" altLang="ja-JP" dirty="0" smtClean="0"/>
              <a:t>8</a:t>
            </a:r>
            <a:r>
              <a:rPr lang="ja-JP" altLang="en-US" dirty="0" smtClean="0"/>
              <a:t>人は</a:t>
            </a:r>
            <a:r>
              <a:rPr lang="en-US" altLang="ja-JP" dirty="0" smtClean="0"/>
              <a:t>P(dev</a:t>
            </a:r>
            <a:r>
              <a:rPr lang="ja-JP" altLang="en-US" dirty="0" smtClean="0"/>
              <a:t>∩</a:t>
            </a:r>
            <a:r>
              <a:rPr lang="en-US" altLang="ja-JP" dirty="0" smtClean="0"/>
              <a:t>user</a:t>
            </a:r>
            <a:r>
              <a:rPr lang="ja-JP" altLang="en-US" dirty="0" smtClean="0"/>
              <a:t>∩</a:t>
            </a:r>
            <a:r>
              <a:rPr lang="en-US" altLang="ja-JP" dirty="0" smtClean="0"/>
              <a:t>bug)</a:t>
            </a:r>
            <a:r>
              <a:rPr lang="ja-JP" altLang="en-US" dirty="0" smtClean="0"/>
              <a:t>の参加者である</a:t>
            </a:r>
            <a:endParaRPr lang="en-US" altLang="ja-JP" dirty="0" smtClean="0"/>
          </a:p>
          <a:p>
            <a:r>
              <a:rPr lang="ja-JP" altLang="en-US" dirty="0" smtClean="0"/>
              <a:t>考察</a:t>
            </a:r>
            <a:endParaRPr lang="en-US" altLang="ja-JP" dirty="0" smtClean="0"/>
          </a:p>
          <a:p>
            <a:pPr lvl="1"/>
            <a:r>
              <a:rPr lang="ja-JP" altLang="en-US" dirty="0" smtClean="0">
                <a:ln w="0">
                  <a:noFill/>
                </a:ln>
              </a:rPr>
              <a:t>モチベーションの</a:t>
            </a:r>
            <a:r>
              <a:rPr lang="ja-JP" altLang="en-US" dirty="0" smtClean="0"/>
              <a:t>高く，情報共有を行うために重要な人物は</a:t>
            </a:r>
            <a:r>
              <a:rPr lang="en-US" altLang="ja-JP" dirty="0" smtClean="0">
                <a:solidFill>
                  <a:srgbClr val="FF0000"/>
                </a:solidFill>
              </a:rPr>
              <a:t>3</a:t>
            </a:r>
            <a:r>
              <a:rPr lang="ja-JP" altLang="en-US" dirty="0" err="1" smtClean="0">
                <a:solidFill>
                  <a:srgbClr val="FF0000"/>
                </a:solidFill>
              </a:rPr>
              <a:t>つのサブ</a:t>
            </a:r>
            <a:r>
              <a:rPr lang="ja-JP" altLang="en-US" dirty="0" smtClean="0">
                <a:solidFill>
                  <a:srgbClr val="FF0000"/>
                </a:solidFill>
              </a:rPr>
              <a:t>コミュニティに参加する</a:t>
            </a:r>
            <a:r>
              <a:rPr lang="ja-JP" altLang="en-US" dirty="0" smtClean="0"/>
              <a:t>傾向がある</a:t>
            </a:r>
            <a:endParaRPr lang="en-US" altLang="ja-JP" dirty="0" smtClean="0"/>
          </a:p>
        </p:txBody>
      </p:sp>
      <p:sp>
        <p:nvSpPr>
          <p:cNvPr id="25605"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5606" name="スライド番号プレースホルダ 5"/>
          <p:cNvSpPr>
            <a:spLocks noGrp="1"/>
          </p:cNvSpPr>
          <p:nvPr>
            <p:ph type="sldNum" sz="quarter" idx="12"/>
          </p:nvPr>
        </p:nvSpPr>
        <p:spPr>
          <a:noFill/>
        </p:spPr>
        <p:txBody>
          <a:bodyPr/>
          <a:lstStyle/>
          <a:p>
            <a:fld id="{D19FD1C4-2AAB-44C5-B6EE-94927889EDC2}" type="slidenum">
              <a:rPr lang="ja-JP" altLang="en-US" smtClean="0">
                <a:latin typeface="Times New Roman" pitchFamily="18" charset="0"/>
              </a:rPr>
              <a:pPr/>
              <a:t>16</a:t>
            </a:fld>
            <a:endParaRPr lang="en-US" altLang="ja-JP" smtClean="0">
              <a:latin typeface="Times New Roman" pitchFamily="18" charset="0"/>
            </a:endParaRPr>
          </a:p>
        </p:txBody>
      </p:sp>
      <p:graphicFrame>
        <p:nvGraphicFramePr>
          <p:cNvPr id="10" name="グラフ 9"/>
          <p:cNvGraphicFramePr>
            <a:graphicFrameLocks/>
          </p:cNvGraphicFramePr>
          <p:nvPr/>
        </p:nvGraphicFramePr>
        <p:xfrm>
          <a:off x="1397946" y="3756541"/>
          <a:ext cx="7274567" cy="2960172"/>
        </p:xfrm>
        <a:graphic>
          <a:graphicData uri="http://schemas.openxmlformats.org/drawingml/2006/chart">
            <c:chart xmlns:c="http://schemas.openxmlformats.org/drawingml/2006/chart" xmlns:r="http://schemas.openxmlformats.org/officeDocument/2006/relationships" r:id="rId3"/>
          </a:graphicData>
        </a:graphic>
      </p:graphicFrame>
      <p:sp>
        <p:nvSpPr>
          <p:cNvPr id="20" name="円/楕円 19"/>
          <p:cNvSpPr/>
          <p:nvPr/>
        </p:nvSpPr>
        <p:spPr bwMode="auto">
          <a:xfrm rot="1144090">
            <a:off x="1900069" y="3858397"/>
            <a:ext cx="1440000" cy="658102"/>
          </a:xfrm>
          <a:prstGeom prst="ellipse">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6627" name="タイトル 2"/>
          <p:cNvSpPr>
            <a:spLocks noGrp="1"/>
          </p:cNvSpPr>
          <p:nvPr>
            <p:ph type="title"/>
          </p:nvPr>
        </p:nvSpPr>
        <p:spPr>
          <a:xfrm>
            <a:off x="830263" y="209550"/>
            <a:ext cx="8099425" cy="642938"/>
          </a:xfrm>
        </p:spPr>
        <p:txBody>
          <a:bodyPr/>
          <a:lstStyle/>
          <a:p>
            <a:r>
              <a:rPr lang="ja-JP" altLang="en-US" dirty="0" smtClean="0"/>
              <a:t>分析３：重要人物の活動の継続性</a:t>
            </a:r>
          </a:p>
        </p:txBody>
      </p:sp>
      <p:sp>
        <p:nvSpPr>
          <p:cNvPr id="26628" name="コンテンツ プレースホルダ 3"/>
          <p:cNvSpPr>
            <a:spLocks noGrp="1"/>
          </p:cNvSpPr>
          <p:nvPr>
            <p:ph idx="1"/>
          </p:nvPr>
        </p:nvSpPr>
        <p:spPr>
          <a:xfrm>
            <a:off x="214313" y="990600"/>
            <a:ext cx="8715375" cy="5438775"/>
          </a:xfrm>
        </p:spPr>
        <p:txBody>
          <a:bodyPr/>
          <a:lstStyle/>
          <a:p>
            <a:r>
              <a:rPr lang="ja-JP" altLang="en-US" dirty="0" smtClean="0"/>
              <a:t>結果</a:t>
            </a:r>
            <a:endParaRPr lang="en-US" altLang="ja-JP" dirty="0" smtClean="0"/>
          </a:p>
          <a:p>
            <a:pPr lvl="1"/>
            <a:r>
              <a:rPr lang="ja-JP" altLang="en-US" dirty="0" smtClean="0"/>
              <a:t>メッセージの送受信数が上位の参加者</a:t>
            </a:r>
            <a:r>
              <a:rPr lang="ja-JP" altLang="en-US" dirty="0" smtClean="0"/>
              <a:t>は</a:t>
            </a:r>
            <a:r>
              <a:rPr lang="ja-JP" altLang="en-US" dirty="0" smtClean="0">
                <a:solidFill>
                  <a:srgbClr val="FF0000"/>
                </a:solidFill>
              </a:rPr>
              <a:t>常に</a:t>
            </a:r>
            <a:r>
              <a:rPr lang="en-US" altLang="ja-JP" dirty="0" smtClean="0">
                <a:solidFill>
                  <a:srgbClr val="FF0000"/>
                </a:solidFill>
              </a:rPr>
              <a:t>P(dev</a:t>
            </a:r>
            <a:r>
              <a:rPr lang="ja-JP" altLang="en-US" dirty="0" smtClean="0">
                <a:solidFill>
                  <a:srgbClr val="FF0000"/>
                </a:solidFill>
              </a:rPr>
              <a:t>∩</a:t>
            </a:r>
            <a:r>
              <a:rPr lang="en-US" altLang="ja-JP" dirty="0" smtClean="0">
                <a:solidFill>
                  <a:srgbClr val="FF0000"/>
                </a:solidFill>
              </a:rPr>
              <a:t>user</a:t>
            </a:r>
            <a:r>
              <a:rPr lang="ja-JP" altLang="en-US" dirty="0" smtClean="0">
                <a:solidFill>
                  <a:srgbClr val="FF0000"/>
                </a:solidFill>
              </a:rPr>
              <a:t>∩</a:t>
            </a:r>
            <a:r>
              <a:rPr lang="en-US" altLang="ja-JP" dirty="0" smtClean="0">
                <a:solidFill>
                  <a:srgbClr val="FF0000"/>
                </a:solidFill>
              </a:rPr>
              <a:t>bug)</a:t>
            </a:r>
            <a:r>
              <a:rPr lang="ja-JP" altLang="en-US" dirty="0" smtClean="0"/>
              <a:t>に属している</a:t>
            </a:r>
            <a:endParaRPr lang="en-US" altLang="ja-JP" dirty="0" smtClean="0"/>
          </a:p>
          <a:p>
            <a:pPr lvl="2"/>
            <a:r>
              <a:rPr lang="en-US" altLang="ja-JP" dirty="0" smtClean="0"/>
              <a:t>p1</a:t>
            </a:r>
            <a:r>
              <a:rPr lang="ja-JP" altLang="en-US" dirty="0" smtClean="0"/>
              <a:t>～</a:t>
            </a:r>
            <a:r>
              <a:rPr lang="en-US" altLang="ja-JP" dirty="0" smtClean="0"/>
              <a:t>p8</a:t>
            </a:r>
            <a:r>
              <a:rPr lang="ja-JP" altLang="en-US" dirty="0" smtClean="0"/>
              <a:t>の参加者は</a:t>
            </a:r>
            <a:r>
              <a:rPr lang="en-US" altLang="ja-JP" dirty="0" smtClean="0"/>
              <a:t>P(dev</a:t>
            </a:r>
            <a:r>
              <a:rPr lang="ja-JP" altLang="en-US" dirty="0" smtClean="0"/>
              <a:t>∩</a:t>
            </a:r>
            <a:r>
              <a:rPr lang="en-US" altLang="ja-JP" dirty="0" smtClean="0"/>
              <a:t>user</a:t>
            </a:r>
            <a:r>
              <a:rPr lang="ja-JP" altLang="en-US" dirty="0" smtClean="0"/>
              <a:t>∩</a:t>
            </a:r>
            <a:r>
              <a:rPr lang="en-US" altLang="ja-JP" dirty="0" smtClean="0"/>
              <a:t>bug)</a:t>
            </a:r>
            <a:r>
              <a:rPr lang="ja-JP" altLang="en-US" dirty="0" smtClean="0"/>
              <a:t>の参加者である</a:t>
            </a:r>
            <a:endParaRPr lang="en-US" altLang="ja-JP" dirty="0" smtClean="0"/>
          </a:p>
          <a:p>
            <a:r>
              <a:rPr lang="ja-JP" altLang="en-US" dirty="0" smtClean="0"/>
              <a:t>考察</a:t>
            </a:r>
            <a:endParaRPr lang="en-US" altLang="ja-JP" dirty="0" smtClean="0"/>
          </a:p>
          <a:p>
            <a:pPr lvl="1"/>
            <a:r>
              <a:rPr lang="ja-JP" altLang="en-US" dirty="0" smtClean="0">
                <a:ln w="0">
                  <a:noFill/>
                </a:ln>
              </a:rPr>
              <a:t>モチベーションが高く</a:t>
            </a:r>
            <a:r>
              <a:rPr lang="ja-JP" altLang="en-US" dirty="0" smtClean="0"/>
              <a:t>，情報共有の要となる人物は</a:t>
            </a:r>
            <a:r>
              <a:rPr lang="ja-JP" altLang="en-US" dirty="0" smtClean="0">
                <a:solidFill>
                  <a:srgbClr val="FF0000"/>
                </a:solidFill>
              </a:rPr>
              <a:t>常に</a:t>
            </a:r>
            <a:r>
              <a:rPr lang="en-US" altLang="ja-JP" dirty="0" smtClean="0"/>
              <a:t>3</a:t>
            </a:r>
            <a:r>
              <a:rPr lang="ja-JP" altLang="en-US" dirty="0" err="1" smtClean="0"/>
              <a:t>つのサブ</a:t>
            </a:r>
            <a:r>
              <a:rPr lang="ja-JP" altLang="en-US" dirty="0" smtClean="0"/>
              <a:t>コミュニティに参加する傾向がある</a:t>
            </a:r>
            <a:endParaRPr lang="en-US" altLang="ja-JP" dirty="0" smtClean="0"/>
          </a:p>
          <a:p>
            <a:pPr lvl="1"/>
            <a:endParaRPr lang="en-US" altLang="ja-JP" dirty="0" smtClean="0"/>
          </a:p>
          <a:p>
            <a:pPr lvl="1"/>
            <a:endParaRPr lang="ja-JP" altLang="en-US" dirty="0" smtClean="0"/>
          </a:p>
        </p:txBody>
      </p:sp>
      <p:sp>
        <p:nvSpPr>
          <p:cNvPr id="26629"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6630" name="スライド番号プレースホルダ 5"/>
          <p:cNvSpPr>
            <a:spLocks noGrp="1"/>
          </p:cNvSpPr>
          <p:nvPr>
            <p:ph type="sldNum" sz="quarter" idx="12"/>
          </p:nvPr>
        </p:nvSpPr>
        <p:spPr>
          <a:noFill/>
        </p:spPr>
        <p:txBody>
          <a:bodyPr/>
          <a:lstStyle/>
          <a:p>
            <a:fld id="{68B70E2D-033B-4723-92A5-E53904E3FCFC}" type="slidenum">
              <a:rPr lang="ja-JP" altLang="en-US" smtClean="0">
                <a:latin typeface="Times New Roman" pitchFamily="18" charset="0"/>
              </a:rPr>
              <a:pPr/>
              <a:t>17</a:t>
            </a:fld>
            <a:endParaRPr lang="en-US" altLang="ja-JP" smtClean="0">
              <a:latin typeface="Times New Roman" pitchFamily="18" charset="0"/>
            </a:endParaRPr>
          </a:p>
        </p:txBody>
      </p:sp>
      <p:graphicFrame>
        <p:nvGraphicFramePr>
          <p:cNvPr id="8" name="グラフ 7"/>
          <p:cNvGraphicFramePr/>
          <p:nvPr/>
        </p:nvGraphicFramePr>
        <p:xfrm>
          <a:off x="1749488" y="3779520"/>
          <a:ext cx="6577648" cy="268001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7651" name="タイトル 2"/>
          <p:cNvSpPr>
            <a:spLocks noGrp="1"/>
          </p:cNvSpPr>
          <p:nvPr>
            <p:ph type="title"/>
          </p:nvPr>
        </p:nvSpPr>
        <p:spPr>
          <a:xfrm>
            <a:off x="830263" y="209550"/>
            <a:ext cx="8099425" cy="642938"/>
          </a:xfrm>
        </p:spPr>
        <p:txBody>
          <a:bodyPr/>
          <a:lstStyle/>
          <a:p>
            <a:r>
              <a:rPr lang="ja-JP" altLang="en-US" dirty="0" smtClean="0"/>
              <a:t>まとめ</a:t>
            </a:r>
          </a:p>
        </p:txBody>
      </p:sp>
      <p:sp>
        <p:nvSpPr>
          <p:cNvPr id="27652" name="コンテンツ プレースホルダ 3"/>
          <p:cNvSpPr>
            <a:spLocks noGrp="1"/>
          </p:cNvSpPr>
          <p:nvPr>
            <p:ph idx="1"/>
          </p:nvPr>
        </p:nvSpPr>
        <p:spPr>
          <a:xfrm>
            <a:off x="214313" y="990600"/>
            <a:ext cx="8715375" cy="5438775"/>
          </a:xfrm>
        </p:spPr>
        <p:txBody>
          <a:bodyPr/>
          <a:lstStyle/>
          <a:p>
            <a:pPr marL="342900" lvl="1" indent="-342900">
              <a:buClr>
                <a:schemeClr val="accent2"/>
              </a:buClr>
              <a:buFont typeface="Times New Roman" pitchFamily="18" charset="0"/>
              <a:buChar char="ﻪ"/>
            </a:pPr>
            <a:r>
              <a:rPr lang="ja-JP" altLang="en-US" dirty="0" smtClean="0">
                <a:solidFill>
                  <a:srgbClr val="FF0000"/>
                </a:solidFill>
              </a:rPr>
              <a:t>信頼性の高い</a:t>
            </a:r>
            <a:r>
              <a:rPr lang="en-US" altLang="ja-JP" dirty="0" smtClean="0"/>
              <a:t>OSS</a:t>
            </a:r>
            <a:r>
              <a:rPr lang="ja-JP" altLang="en-US" dirty="0" smtClean="0"/>
              <a:t>を開発しているコミュニティの形態についてグループ間のコミュニケーションに着目して分析した</a:t>
            </a:r>
            <a:endParaRPr lang="en-US" altLang="ja-JP" dirty="0" smtClean="0"/>
          </a:p>
          <a:p>
            <a:pPr marL="342900" lvl="1" indent="-342900">
              <a:buClr>
                <a:schemeClr val="accent2"/>
              </a:buClr>
              <a:buFont typeface="Times New Roman" pitchFamily="18" charset="0"/>
              <a:buChar char="ﻪ"/>
            </a:pPr>
            <a:endParaRPr lang="en-US" altLang="ja-JP" dirty="0" smtClean="0"/>
          </a:p>
          <a:p>
            <a:r>
              <a:rPr lang="en-US" altLang="ja-JP" dirty="0" smtClean="0"/>
              <a:t>3</a:t>
            </a:r>
            <a:r>
              <a:rPr lang="ja-JP" altLang="en-US" dirty="0" smtClean="0"/>
              <a:t>者間のサブコミュニティの参加者が行うコミュニケーションを分析し，以下の知見を得た</a:t>
            </a:r>
            <a:endParaRPr lang="en-US" altLang="ja-JP" dirty="0" smtClean="0"/>
          </a:p>
          <a:p>
            <a:pPr lvl="1"/>
            <a:r>
              <a:rPr lang="en-US" altLang="ja-JP" dirty="0" smtClean="0"/>
              <a:t>P(</a:t>
            </a:r>
            <a:r>
              <a:rPr lang="en-US" altLang="ja-JP" dirty="0" err="1" smtClean="0"/>
              <a:t>dev∩user∩bug</a:t>
            </a:r>
            <a:r>
              <a:rPr lang="en-US" altLang="ja-JP" dirty="0" smtClean="0"/>
              <a:t>)</a:t>
            </a:r>
            <a:r>
              <a:rPr lang="ja-JP" altLang="en-US" dirty="0" smtClean="0"/>
              <a:t>の参加者が多数の参加者と</a:t>
            </a:r>
            <a:r>
              <a:rPr lang="ja-JP" altLang="en-US" dirty="0" smtClean="0">
                <a:solidFill>
                  <a:srgbClr val="FF0000"/>
                </a:solidFill>
              </a:rPr>
              <a:t>常にコミュニケーションを行う</a:t>
            </a:r>
            <a:r>
              <a:rPr lang="ja-JP" altLang="en-US" dirty="0" smtClean="0"/>
              <a:t>ことで情報共有を行っている</a:t>
            </a:r>
            <a:endParaRPr lang="en-US" altLang="ja-JP" dirty="0" smtClean="0"/>
          </a:p>
          <a:p>
            <a:pPr lvl="1"/>
            <a:r>
              <a:rPr lang="ja-JP" altLang="en-US" dirty="0" smtClean="0"/>
              <a:t>バグ報告者の参加者が</a:t>
            </a:r>
            <a:r>
              <a:rPr lang="en-US" altLang="ja-JP" dirty="0" smtClean="0">
                <a:solidFill>
                  <a:srgbClr val="FF0000"/>
                </a:solidFill>
              </a:rPr>
              <a:t>P(dev</a:t>
            </a:r>
            <a:r>
              <a:rPr lang="ja-JP" altLang="en-US" dirty="0" smtClean="0">
                <a:solidFill>
                  <a:srgbClr val="FF0000"/>
                </a:solidFill>
              </a:rPr>
              <a:t>∩</a:t>
            </a:r>
            <a:r>
              <a:rPr lang="en-US" altLang="ja-JP" dirty="0" smtClean="0">
                <a:solidFill>
                  <a:srgbClr val="FF0000"/>
                </a:solidFill>
              </a:rPr>
              <a:t>user</a:t>
            </a:r>
            <a:r>
              <a:rPr lang="ja-JP" altLang="en-US" dirty="0" smtClean="0">
                <a:solidFill>
                  <a:srgbClr val="FF0000"/>
                </a:solidFill>
              </a:rPr>
              <a:t>∩</a:t>
            </a:r>
            <a:r>
              <a:rPr lang="en-US" altLang="ja-JP" dirty="0" smtClean="0">
                <a:solidFill>
                  <a:srgbClr val="FF0000"/>
                </a:solidFill>
              </a:rPr>
              <a:t>bug)</a:t>
            </a:r>
            <a:r>
              <a:rPr lang="ja-JP" altLang="en-US" dirty="0" smtClean="0"/>
              <a:t>と情報共有を行うことで信頼性の向上につながっている可能性がある</a:t>
            </a:r>
            <a:endParaRPr lang="en-US" altLang="ja-JP" dirty="0" smtClean="0"/>
          </a:p>
          <a:p>
            <a:pPr lvl="1"/>
            <a:endParaRPr lang="en-US" altLang="ja-JP" dirty="0" smtClean="0"/>
          </a:p>
        </p:txBody>
      </p:sp>
      <p:sp>
        <p:nvSpPr>
          <p:cNvPr id="2765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7654" name="スライド番号プレースホルダ 5"/>
          <p:cNvSpPr>
            <a:spLocks noGrp="1"/>
          </p:cNvSpPr>
          <p:nvPr>
            <p:ph type="sldNum" sz="quarter" idx="12"/>
          </p:nvPr>
        </p:nvSpPr>
        <p:spPr>
          <a:noFill/>
        </p:spPr>
        <p:txBody>
          <a:bodyPr/>
          <a:lstStyle/>
          <a:p>
            <a:fld id="{1C9822F3-1D9F-40D0-B557-DFC087D5A9FD}" type="slidenum">
              <a:rPr lang="ja-JP" altLang="en-US" smtClean="0">
                <a:latin typeface="Times New Roman" pitchFamily="18" charset="0"/>
              </a:rPr>
              <a:pPr/>
              <a:t>18</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8675" name="タイトル 2"/>
          <p:cNvSpPr>
            <a:spLocks noGrp="1"/>
          </p:cNvSpPr>
          <p:nvPr>
            <p:ph type="title"/>
          </p:nvPr>
        </p:nvSpPr>
        <p:spPr>
          <a:xfrm>
            <a:off x="830263" y="209550"/>
            <a:ext cx="8099425" cy="642938"/>
          </a:xfrm>
        </p:spPr>
        <p:txBody>
          <a:bodyPr/>
          <a:lstStyle/>
          <a:p>
            <a:r>
              <a:rPr lang="ja-JP" altLang="en-US" smtClean="0"/>
              <a:t>今後の課題</a:t>
            </a:r>
          </a:p>
        </p:txBody>
      </p:sp>
      <p:sp>
        <p:nvSpPr>
          <p:cNvPr id="28676" name="コンテンツ プレースホルダ 3"/>
          <p:cNvSpPr>
            <a:spLocks noGrp="1"/>
          </p:cNvSpPr>
          <p:nvPr>
            <p:ph idx="1"/>
          </p:nvPr>
        </p:nvSpPr>
        <p:spPr>
          <a:xfrm>
            <a:off x="214313" y="990600"/>
            <a:ext cx="8715375" cy="5438775"/>
          </a:xfrm>
        </p:spPr>
        <p:txBody>
          <a:bodyPr/>
          <a:lstStyle/>
          <a:p>
            <a:r>
              <a:rPr lang="ja-JP" altLang="en-US" dirty="0" smtClean="0"/>
              <a:t>サブコミュニティ間で情報共有を支える様子を</a:t>
            </a:r>
            <a:r>
              <a:rPr lang="ja-JP" altLang="en-US" dirty="0" smtClean="0">
                <a:solidFill>
                  <a:srgbClr val="FF0000"/>
                </a:solidFill>
              </a:rPr>
              <a:t>メッセージの内容</a:t>
            </a:r>
            <a:r>
              <a:rPr lang="ja-JP" altLang="en-US" dirty="0" smtClean="0"/>
              <a:t>から分析する必要がある</a:t>
            </a:r>
            <a:endParaRPr lang="en-US" altLang="ja-JP" dirty="0" smtClean="0"/>
          </a:p>
          <a:p>
            <a:pPr lvl="1"/>
            <a:r>
              <a:rPr lang="ja-JP" altLang="en-US" dirty="0" smtClean="0"/>
              <a:t>多くのコミュニケーションを行っているからといって，情報共有を支える活動が行われているか確認していない</a:t>
            </a:r>
            <a:endParaRPr lang="en-US" altLang="ja-JP" dirty="0" smtClean="0"/>
          </a:p>
          <a:p>
            <a:endParaRPr lang="en-US" altLang="ja-JP" dirty="0" smtClean="0"/>
          </a:p>
          <a:p>
            <a:r>
              <a:rPr lang="ja-JP" altLang="en-US" dirty="0" smtClean="0"/>
              <a:t>バグの修正状況も分析する必要がある</a:t>
            </a:r>
            <a:endParaRPr lang="en-US" altLang="ja-JP" dirty="0" smtClean="0"/>
          </a:p>
          <a:p>
            <a:pPr lvl="1"/>
            <a:r>
              <a:rPr lang="ja-JP" altLang="en-US" dirty="0" smtClean="0"/>
              <a:t>バグ報告者とのコミュニケーションが</a:t>
            </a:r>
            <a:r>
              <a:rPr lang="ja-JP" altLang="en-US" dirty="0" smtClean="0">
                <a:solidFill>
                  <a:srgbClr val="FF0000"/>
                </a:solidFill>
              </a:rPr>
              <a:t>バグの修正</a:t>
            </a:r>
            <a:r>
              <a:rPr lang="ja-JP" altLang="en-US" dirty="0" smtClean="0"/>
              <a:t>にどのようにつながっているのかを確認していない</a:t>
            </a:r>
            <a:endParaRPr lang="en-US" altLang="ja-JP" dirty="0" smtClean="0"/>
          </a:p>
          <a:p>
            <a:endParaRPr lang="en-US" altLang="ja-JP" dirty="0" smtClean="0"/>
          </a:p>
          <a:p>
            <a:r>
              <a:rPr lang="ja-JP" altLang="en-US" dirty="0" smtClean="0"/>
              <a:t>本研究の妥当性を確認するためにも，他の</a:t>
            </a:r>
            <a:r>
              <a:rPr lang="en-US" altLang="ja-JP" dirty="0" smtClean="0"/>
              <a:t>OSS</a:t>
            </a:r>
            <a:r>
              <a:rPr lang="ja-JP" altLang="en-US" dirty="0" smtClean="0"/>
              <a:t>コミュニティについても分析する必要がある</a:t>
            </a:r>
            <a:endParaRPr lang="en-US" altLang="ja-JP" dirty="0" smtClean="0"/>
          </a:p>
        </p:txBody>
      </p:sp>
      <p:sp>
        <p:nvSpPr>
          <p:cNvPr id="28677"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8678" name="スライド番号プレースホルダ 5"/>
          <p:cNvSpPr>
            <a:spLocks noGrp="1"/>
          </p:cNvSpPr>
          <p:nvPr>
            <p:ph type="sldNum" sz="quarter" idx="12"/>
          </p:nvPr>
        </p:nvSpPr>
        <p:spPr>
          <a:noFill/>
        </p:spPr>
        <p:txBody>
          <a:bodyPr/>
          <a:lstStyle/>
          <a:p>
            <a:fld id="{42ECE4CE-C9DD-4C6A-BC4D-37B38D4FF52C}" type="slidenum">
              <a:rPr lang="ja-JP" altLang="en-US" smtClean="0">
                <a:latin typeface="Times New Roman" pitchFamily="18" charset="0"/>
              </a:rPr>
              <a:pPr/>
              <a:t>19</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20</a:t>
            </a:fld>
            <a:endParaRPr lang="en-US" altLang="ja-JP"/>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5603" name="タイトル 2"/>
          <p:cNvSpPr>
            <a:spLocks noGrp="1"/>
          </p:cNvSpPr>
          <p:nvPr>
            <p:ph type="title"/>
          </p:nvPr>
        </p:nvSpPr>
        <p:spPr>
          <a:xfrm>
            <a:off x="830263" y="209550"/>
            <a:ext cx="8099425" cy="642938"/>
          </a:xfrm>
        </p:spPr>
        <p:txBody>
          <a:bodyPr/>
          <a:lstStyle/>
          <a:p>
            <a:pPr marL="342900" indent="-342900"/>
            <a:r>
              <a:rPr lang="ja-JP" altLang="en-US" dirty="0" smtClean="0"/>
              <a:t>分析２：参加者の次数の比較の分析</a:t>
            </a:r>
            <a:endParaRPr lang="en-US" altLang="ja-JP" dirty="0" smtClean="0"/>
          </a:p>
        </p:txBody>
      </p:sp>
      <p:sp>
        <p:nvSpPr>
          <p:cNvPr id="25604" name="コンテンツ プレースホルダ 3"/>
          <p:cNvSpPr>
            <a:spLocks noGrp="1"/>
          </p:cNvSpPr>
          <p:nvPr>
            <p:ph idx="1"/>
          </p:nvPr>
        </p:nvSpPr>
        <p:spPr>
          <a:xfrm>
            <a:off x="214313" y="990600"/>
            <a:ext cx="8715375" cy="5438775"/>
          </a:xfrm>
        </p:spPr>
        <p:txBody>
          <a:bodyPr/>
          <a:lstStyle/>
          <a:p>
            <a:r>
              <a:rPr lang="ja-JP" altLang="en-US" dirty="0" smtClean="0"/>
              <a:t>結果</a:t>
            </a:r>
            <a:endParaRPr lang="en-US" altLang="ja-JP" dirty="0" smtClean="0"/>
          </a:p>
          <a:p>
            <a:pPr lvl="1"/>
            <a:r>
              <a:rPr lang="ja-JP" altLang="en-US" dirty="0" smtClean="0"/>
              <a:t>他の参加者に比べ，一人高い次数をとる人物の存在が確認できる（この人物は</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のグループの参加者である）</a:t>
            </a:r>
            <a:endParaRPr lang="en-US" altLang="ja-JP" dirty="0" smtClean="0"/>
          </a:p>
          <a:p>
            <a:pPr lvl="1"/>
            <a:r>
              <a:rPr lang="ja-JP" altLang="en-US" dirty="0" smtClean="0"/>
              <a:t>次数が</a:t>
            </a:r>
            <a:r>
              <a:rPr lang="en-US" altLang="ja-JP" dirty="0" smtClean="0"/>
              <a:t>100</a:t>
            </a:r>
            <a:r>
              <a:rPr lang="ja-JP" altLang="en-US" dirty="0" smtClean="0"/>
              <a:t>以上の人物は</a:t>
            </a:r>
            <a:r>
              <a:rPr lang="en-US" altLang="ja-JP" dirty="0" smtClean="0"/>
              <a:t>11</a:t>
            </a:r>
            <a:r>
              <a:rPr lang="ja-JP" altLang="en-US" dirty="0" smtClean="0"/>
              <a:t>人存在し，そのうち</a:t>
            </a:r>
            <a:r>
              <a:rPr lang="en-US" altLang="ja-JP" dirty="0" smtClean="0"/>
              <a:t>8</a:t>
            </a:r>
            <a:r>
              <a:rPr lang="ja-JP" altLang="en-US" dirty="0" smtClean="0"/>
              <a:t>人は</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のグループの参加者である</a:t>
            </a:r>
            <a:endParaRPr lang="en-US" altLang="ja-JP" dirty="0" smtClean="0"/>
          </a:p>
          <a:p>
            <a:r>
              <a:rPr lang="ja-JP" altLang="en-US" dirty="0" smtClean="0"/>
              <a:t>考察</a:t>
            </a:r>
            <a:endParaRPr lang="en-US" altLang="ja-JP" dirty="0" smtClean="0"/>
          </a:p>
          <a:p>
            <a:pPr lvl="1"/>
            <a:r>
              <a:rPr lang="ja-JP" altLang="en-US" dirty="0" smtClean="0"/>
              <a:t>一人高い次数をもつ人物は多くの議論に参加して，</a:t>
            </a:r>
            <a:r>
              <a:rPr lang="en-US" altLang="ja-JP" dirty="0" smtClean="0"/>
              <a:t>OSS</a:t>
            </a:r>
            <a:r>
              <a:rPr lang="ja-JP" altLang="en-US" dirty="0" smtClean="0"/>
              <a:t>コミュニティを支えていると考えられる</a:t>
            </a:r>
            <a:endParaRPr lang="en-US" altLang="ja-JP" dirty="0" smtClean="0"/>
          </a:p>
          <a:p>
            <a:pPr lvl="1"/>
            <a:r>
              <a:rPr lang="en-US" altLang="ja-JP" dirty="0" smtClean="0">
                <a:ln w="0">
                  <a:noFill/>
                </a:ln>
                <a:solidFill>
                  <a:schemeClr val="bg1"/>
                </a:solidFill>
              </a:rPr>
              <a:t>P</a:t>
            </a:r>
            <a:r>
              <a:rPr lang="en-US" altLang="ja-JP" dirty="0" smtClean="0">
                <a:ln w="0">
                  <a:solidFill>
                    <a:srgbClr val="DA8200"/>
                  </a:solidFill>
                </a:ln>
                <a:solidFill>
                  <a:srgbClr val="FFC301"/>
                </a:solidFill>
              </a:rPr>
              <a:t>(dev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ln w="0">
                  <a:noFill/>
                </a:ln>
              </a:rPr>
              <a:t>の</a:t>
            </a:r>
            <a:r>
              <a:rPr lang="ja-JP" altLang="en-US" dirty="0" smtClean="0"/>
              <a:t>人物らが中心　　　　　　　　　　　　　　　　　　　　となりコミュニティの協調作業を支　　　　　　　　　　　　　　　　　　　　　えている</a:t>
            </a:r>
            <a:endParaRPr lang="ja-JP" altLang="en-US" dirty="0" smtClean="0">
              <a:ln w="0">
                <a:noFill/>
              </a:ln>
            </a:endParaRPr>
          </a:p>
          <a:p>
            <a:pPr lvl="1"/>
            <a:endParaRPr lang="en-US" altLang="ja-JP" dirty="0" smtClean="0"/>
          </a:p>
        </p:txBody>
      </p:sp>
      <p:sp>
        <p:nvSpPr>
          <p:cNvPr id="25605"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5606" name="スライド番号プレースホルダ 5"/>
          <p:cNvSpPr>
            <a:spLocks noGrp="1"/>
          </p:cNvSpPr>
          <p:nvPr>
            <p:ph type="sldNum" sz="quarter" idx="12"/>
          </p:nvPr>
        </p:nvSpPr>
        <p:spPr>
          <a:noFill/>
        </p:spPr>
        <p:txBody>
          <a:bodyPr/>
          <a:lstStyle/>
          <a:p>
            <a:fld id="{D19FD1C4-2AAB-44C5-B6EE-94927889EDC2}" type="slidenum">
              <a:rPr lang="ja-JP" altLang="en-US" smtClean="0">
                <a:latin typeface="Times New Roman" pitchFamily="18" charset="0"/>
              </a:rPr>
              <a:pPr/>
              <a:t>21</a:t>
            </a:fld>
            <a:endParaRPr lang="en-US" altLang="ja-JP" smtClean="0">
              <a:latin typeface="Times New Roman" pitchFamily="18" charset="0"/>
            </a:endParaRPr>
          </a:p>
        </p:txBody>
      </p:sp>
      <p:graphicFrame>
        <p:nvGraphicFramePr>
          <p:cNvPr id="8" name="グラフ 7"/>
          <p:cNvGraphicFramePr>
            <a:graphicFrameLocks/>
          </p:cNvGraphicFramePr>
          <p:nvPr/>
        </p:nvGraphicFramePr>
        <p:xfrm>
          <a:off x="5116631" y="3703072"/>
          <a:ext cx="4027369" cy="2756466"/>
        </p:xfrm>
        <a:graphic>
          <a:graphicData uri="http://schemas.openxmlformats.org/drawingml/2006/chart">
            <c:chart xmlns:c="http://schemas.openxmlformats.org/drawingml/2006/chart" xmlns:r="http://schemas.openxmlformats.org/officeDocument/2006/relationships" r:id="rId3"/>
          </a:graphicData>
        </a:graphic>
      </p:graphicFrame>
      <p:sp>
        <p:nvSpPr>
          <p:cNvPr id="9" name="テキスト ボックス 8"/>
          <p:cNvSpPr txBox="1"/>
          <p:nvPr/>
        </p:nvSpPr>
        <p:spPr>
          <a:xfrm>
            <a:off x="963613" y="4084320"/>
            <a:ext cx="441007" cy="430887"/>
          </a:xfrm>
          <a:prstGeom prst="rect">
            <a:avLst/>
          </a:prstGeom>
          <a:noFill/>
        </p:spPr>
        <p:txBody>
          <a:bodyPr wrap="square" rtlCol="0">
            <a:spAutoFit/>
          </a:bodyPr>
          <a:lstStyle/>
          <a:p>
            <a:r>
              <a:rPr lang="en-US" altLang="ja-JP" sz="2200" dirty="0" smtClean="0">
                <a:ln w="0">
                  <a:solidFill>
                    <a:srgbClr val="DA8200"/>
                  </a:solidFill>
                </a:ln>
                <a:solidFill>
                  <a:srgbClr val="FFC301"/>
                </a:solidFill>
                <a:latin typeface="Arial" pitchFamily="34" charset="0"/>
                <a:cs typeface="Arial" pitchFamily="34" charset="0"/>
              </a:rPr>
              <a:t>P</a:t>
            </a:r>
            <a:endParaRPr kumimoji="1" lang="ja-JP" altLang="en-US" sz="22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円/楕円 100"/>
          <p:cNvSpPr>
            <a:spLocks noChangeArrowheads="1"/>
          </p:cNvSpPr>
          <p:nvPr/>
        </p:nvSpPr>
        <p:spPr bwMode="auto">
          <a:xfrm>
            <a:off x="6753225" y="4214813"/>
            <a:ext cx="571500" cy="1630362"/>
          </a:xfrm>
          <a:prstGeom prst="ellipse">
            <a:avLst/>
          </a:prstGeom>
          <a:solidFill>
            <a:srgbClr val="FFE389">
              <a:alpha val="36862"/>
            </a:srgbClr>
          </a:solidFill>
          <a:ln w="9525" algn="ctr">
            <a:solidFill>
              <a:schemeClr val="accent2"/>
            </a:solidFill>
            <a:round/>
            <a:headEnd/>
            <a:tailEnd/>
          </a:ln>
        </p:spPr>
        <p:txBody>
          <a:bodyPr wrap="none" anchor="ctr"/>
          <a:lstStyle/>
          <a:p>
            <a:pPr algn="ctr"/>
            <a:endParaRPr lang="ja-JP" altLang="en-US"/>
          </a:p>
        </p:txBody>
      </p:sp>
      <p:sp>
        <p:nvSpPr>
          <p:cNvPr id="29699"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9700" name="タイトル 2"/>
          <p:cNvSpPr>
            <a:spLocks noGrp="1"/>
          </p:cNvSpPr>
          <p:nvPr>
            <p:ph type="title"/>
          </p:nvPr>
        </p:nvSpPr>
        <p:spPr>
          <a:xfrm>
            <a:off x="830263" y="209550"/>
            <a:ext cx="8099425" cy="642938"/>
          </a:xfrm>
        </p:spPr>
        <p:txBody>
          <a:bodyPr/>
          <a:lstStyle/>
          <a:p>
            <a:endParaRPr lang="ja-JP" altLang="en-US" smtClean="0"/>
          </a:p>
        </p:txBody>
      </p:sp>
      <p:sp>
        <p:nvSpPr>
          <p:cNvPr id="2970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9702" name="スライド番号プレースホルダ 5"/>
          <p:cNvSpPr>
            <a:spLocks noGrp="1"/>
          </p:cNvSpPr>
          <p:nvPr>
            <p:ph type="sldNum" sz="quarter" idx="12"/>
          </p:nvPr>
        </p:nvSpPr>
        <p:spPr>
          <a:noFill/>
        </p:spPr>
        <p:txBody>
          <a:bodyPr/>
          <a:lstStyle/>
          <a:p>
            <a:fld id="{CF6B1AF2-08D2-4C99-BEAB-436969F5B750}" type="slidenum">
              <a:rPr lang="ja-JP" altLang="en-US" smtClean="0">
                <a:latin typeface="Times New Roman" pitchFamily="18" charset="0"/>
              </a:rPr>
              <a:pPr/>
              <a:t>22</a:t>
            </a:fld>
            <a:endParaRPr lang="en-US" altLang="ja-JP" smtClean="0">
              <a:latin typeface="Times New Roman" pitchFamily="18" charset="0"/>
            </a:endParaRPr>
          </a:p>
        </p:txBody>
      </p:sp>
      <p:sp>
        <p:nvSpPr>
          <p:cNvPr id="29703" name="円/楕円 6"/>
          <p:cNvSpPr>
            <a:spLocks noChangeArrowheads="1"/>
          </p:cNvSpPr>
          <p:nvPr/>
        </p:nvSpPr>
        <p:spPr bwMode="auto">
          <a:xfrm>
            <a:off x="7429500" y="4214813"/>
            <a:ext cx="1381125" cy="1714500"/>
          </a:xfrm>
          <a:prstGeom prst="ellipse">
            <a:avLst/>
          </a:prstGeom>
          <a:solidFill>
            <a:srgbClr val="C1FFC1">
              <a:alpha val="45882"/>
            </a:srgbClr>
          </a:solidFill>
          <a:ln w="9525" algn="ctr">
            <a:solidFill>
              <a:schemeClr val="accent2"/>
            </a:solidFill>
            <a:round/>
            <a:headEnd/>
            <a:tailEnd/>
          </a:ln>
        </p:spPr>
        <p:txBody>
          <a:bodyPr wrap="none" anchor="ctr"/>
          <a:lstStyle/>
          <a:p>
            <a:pPr algn="ctr"/>
            <a:endParaRPr lang="ja-JP" altLang="en-US"/>
          </a:p>
        </p:txBody>
      </p:sp>
      <p:sp>
        <p:nvSpPr>
          <p:cNvPr id="29704" name="円/楕円 7"/>
          <p:cNvSpPr>
            <a:spLocks noChangeArrowheads="1"/>
          </p:cNvSpPr>
          <p:nvPr/>
        </p:nvSpPr>
        <p:spPr bwMode="auto">
          <a:xfrm>
            <a:off x="5286375" y="4214813"/>
            <a:ext cx="1357313" cy="1630362"/>
          </a:xfrm>
          <a:prstGeom prst="ellipse">
            <a:avLst/>
          </a:prstGeom>
          <a:solidFill>
            <a:srgbClr val="FFD5D5">
              <a:alpha val="36862"/>
            </a:srgbClr>
          </a:solidFill>
          <a:ln w="9525" algn="ctr">
            <a:solidFill>
              <a:schemeClr val="accent2"/>
            </a:solidFill>
            <a:round/>
            <a:headEnd/>
            <a:tailEnd/>
          </a:ln>
        </p:spPr>
        <p:txBody>
          <a:bodyPr wrap="none" anchor="ctr"/>
          <a:lstStyle/>
          <a:p>
            <a:pPr algn="ctr"/>
            <a:endParaRPr lang="ja-JP" altLang="en-US"/>
          </a:p>
        </p:txBody>
      </p:sp>
      <p:sp>
        <p:nvSpPr>
          <p:cNvPr id="29705" name="Line 56"/>
          <p:cNvSpPr>
            <a:spLocks noChangeShapeType="1"/>
          </p:cNvSpPr>
          <p:nvPr/>
        </p:nvSpPr>
        <p:spPr bwMode="auto">
          <a:xfrm flipH="1" flipV="1">
            <a:off x="746125" y="4640263"/>
            <a:ext cx="774700" cy="0"/>
          </a:xfrm>
          <a:prstGeom prst="line">
            <a:avLst/>
          </a:prstGeom>
          <a:noFill/>
          <a:ln w="28575">
            <a:solidFill>
              <a:schemeClr val="tx1"/>
            </a:solidFill>
            <a:round/>
            <a:headEnd/>
            <a:tailEnd type="triangle" w="med" len="med"/>
          </a:ln>
        </p:spPr>
        <p:txBody>
          <a:bodyPr/>
          <a:lstStyle/>
          <a:p>
            <a:endParaRPr lang="ja-JP" altLang="en-US"/>
          </a:p>
        </p:txBody>
      </p:sp>
      <p:sp>
        <p:nvSpPr>
          <p:cNvPr id="29706" name="Line 57"/>
          <p:cNvSpPr>
            <a:spLocks noChangeShapeType="1"/>
          </p:cNvSpPr>
          <p:nvPr/>
        </p:nvSpPr>
        <p:spPr bwMode="auto">
          <a:xfrm flipH="1" flipV="1">
            <a:off x="1320800" y="5449888"/>
            <a:ext cx="322263" cy="222250"/>
          </a:xfrm>
          <a:prstGeom prst="line">
            <a:avLst/>
          </a:prstGeom>
          <a:noFill/>
          <a:ln w="28575">
            <a:solidFill>
              <a:schemeClr val="tx1"/>
            </a:solidFill>
            <a:round/>
            <a:headEnd/>
            <a:tailEnd type="triangle" w="med" len="med"/>
          </a:ln>
        </p:spPr>
        <p:txBody>
          <a:bodyPr/>
          <a:lstStyle/>
          <a:p>
            <a:endParaRPr lang="ja-JP" altLang="en-US"/>
          </a:p>
        </p:txBody>
      </p:sp>
      <p:sp>
        <p:nvSpPr>
          <p:cNvPr id="29707" name="Line 58"/>
          <p:cNvSpPr>
            <a:spLocks noChangeShapeType="1"/>
          </p:cNvSpPr>
          <p:nvPr/>
        </p:nvSpPr>
        <p:spPr bwMode="auto">
          <a:xfrm flipV="1">
            <a:off x="642938" y="5429250"/>
            <a:ext cx="258762" cy="171450"/>
          </a:xfrm>
          <a:prstGeom prst="line">
            <a:avLst/>
          </a:prstGeom>
          <a:noFill/>
          <a:ln w="28575">
            <a:solidFill>
              <a:schemeClr val="tx1"/>
            </a:solidFill>
            <a:round/>
            <a:headEnd/>
            <a:tailEnd type="triangle" w="med" len="med"/>
          </a:ln>
        </p:spPr>
        <p:txBody>
          <a:bodyPr/>
          <a:lstStyle/>
          <a:p>
            <a:endParaRPr lang="ja-JP" altLang="en-US"/>
          </a:p>
        </p:txBody>
      </p:sp>
      <p:sp>
        <p:nvSpPr>
          <p:cNvPr id="29708" name="Line 59"/>
          <p:cNvSpPr>
            <a:spLocks noChangeShapeType="1"/>
          </p:cNvSpPr>
          <p:nvPr/>
        </p:nvSpPr>
        <p:spPr bwMode="auto">
          <a:xfrm>
            <a:off x="765175" y="4764088"/>
            <a:ext cx="258763" cy="220662"/>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29709" name="Line 60"/>
          <p:cNvSpPr>
            <a:spLocks noChangeShapeType="1"/>
          </p:cNvSpPr>
          <p:nvPr/>
        </p:nvSpPr>
        <p:spPr bwMode="auto">
          <a:xfrm flipH="1">
            <a:off x="1196975" y="4787900"/>
            <a:ext cx="407988" cy="319088"/>
          </a:xfrm>
          <a:prstGeom prst="line">
            <a:avLst/>
          </a:prstGeom>
          <a:noFill/>
          <a:ln w="28575">
            <a:solidFill>
              <a:schemeClr val="tx1"/>
            </a:solidFill>
            <a:round/>
            <a:headEnd/>
            <a:tailEnd type="triangle" w="med" len="med"/>
          </a:ln>
        </p:spPr>
        <p:txBody>
          <a:bodyPr/>
          <a:lstStyle/>
          <a:p>
            <a:endParaRPr lang="ja-JP" altLang="en-US"/>
          </a:p>
        </p:txBody>
      </p:sp>
      <p:sp>
        <p:nvSpPr>
          <p:cNvPr id="29710" name="Text Box 61"/>
          <p:cNvSpPr txBox="1">
            <a:spLocks noChangeArrowheads="1"/>
          </p:cNvSpPr>
          <p:nvPr/>
        </p:nvSpPr>
        <p:spPr bwMode="auto">
          <a:xfrm>
            <a:off x="952500" y="5357813"/>
            <a:ext cx="228600" cy="242887"/>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29711" name="Text Box 62"/>
          <p:cNvSpPr txBox="1">
            <a:spLocks noChangeArrowheads="1"/>
          </p:cNvSpPr>
          <p:nvPr/>
        </p:nvSpPr>
        <p:spPr bwMode="auto">
          <a:xfrm>
            <a:off x="1555750" y="5656263"/>
            <a:ext cx="230188" cy="242887"/>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B</a:t>
            </a:r>
          </a:p>
        </p:txBody>
      </p:sp>
      <p:sp>
        <p:nvSpPr>
          <p:cNvPr id="29712" name="Text Box 63"/>
          <p:cNvSpPr txBox="1">
            <a:spLocks noChangeArrowheads="1"/>
          </p:cNvSpPr>
          <p:nvPr/>
        </p:nvSpPr>
        <p:spPr bwMode="auto">
          <a:xfrm>
            <a:off x="1528763" y="4724400"/>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C</a:t>
            </a:r>
          </a:p>
        </p:txBody>
      </p:sp>
      <p:sp>
        <p:nvSpPr>
          <p:cNvPr id="29713" name="Text Box 64"/>
          <p:cNvSpPr txBox="1">
            <a:spLocks noChangeArrowheads="1"/>
          </p:cNvSpPr>
          <p:nvPr/>
        </p:nvSpPr>
        <p:spPr bwMode="auto">
          <a:xfrm>
            <a:off x="484188" y="4760913"/>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E</a:t>
            </a:r>
          </a:p>
        </p:txBody>
      </p:sp>
      <p:sp>
        <p:nvSpPr>
          <p:cNvPr id="29714" name="Text Box 65"/>
          <p:cNvSpPr txBox="1">
            <a:spLocks noChangeArrowheads="1"/>
          </p:cNvSpPr>
          <p:nvPr/>
        </p:nvSpPr>
        <p:spPr bwMode="auto">
          <a:xfrm>
            <a:off x="455613" y="5646738"/>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D</a:t>
            </a:r>
          </a:p>
        </p:txBody>
      </p:sp>
      <p:grpSp>
        <p:nvGrpSpPr>
          <p:cNvPr id="29715" name="グループ化 107"/>
          <p:cNvGrpSpPr>
            <a:grpSpLocks/>
          </p:cNvGrpSpPr>
          <p:nvPr/>
        </p:nvGrpSpPr>
        <p:grpSpPr bwMode="auto">
          <a:xfrm>
            <a:off x="500063" y="4357688"/>
            <a:ext cx="214312" cy="385762"/>
            <a:chOff x="500034" y="4357694"/>
            <a:chExt cx="214314" cy="385765"/>
          </a:xfrm>
        </p:grpSpPr>
        <p:sp>
          <p:nvSpPr>
            <p:cNvPr id="23" name="二等辺三角形 22"/>
            <p:cNvSpPr/>
            <p:nvPr/>
          </p:nvSpPr>
          <p:spPr bwMode="auto">
            <a:xfrm>
              <a:off x="500034" y="4443420"/>
              <a:ext cx="214314" cy="300039"/>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4" name="円/楕円 23"/>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16" name="グループ化 114"/>
          <p:cNvGrpSpPr>
            <a:grpSpLocks/>
          </p:cNvGrpSpPr>
          <p:nvPr/>
        </p:nvGrpSpPr>
        <p:grpSpPr bwMode="auto">
          <a:xfrm>
            <a:off x="3357563" y="4995863"/>
            <a:ext cx="214312" cy="385762"/>
            <a:chOff x="3357554" y="4995817"/>
            <a:chExt cx="214314" cy="385764"/>
          </a:xfrm>
        </p:grpSpPr>
        <p:sp>
          <p:nvSpPr>
            <p:cNvPr id="26" name="二等辺三角形 25"/>
            <p:cNvSpPr/>
            <p:nvPr/>
          </p:nvSpPr>
          <p:spPr bwMode="auto">
            <a:xfrm>
              <a:off x="3357554" y="5081542"/>
              <a:ext cx="214314" cy="300039"/>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7" name="円/楕円 26"/>
            <p:cNvSpPr/>
            <p:nvPr/>
          </p:nvSpPr>
          <p:spPr bwMode="auto">
            <a:xfrm>
              <a:off x="3357554" y="4995817"/>
              <a:ext cx="214314" cy="214313"/>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9717" name="Line 56"/>
          <p:cNvSpPr>
            <a:spLocks noChangeShapeType="1"/>
          </p:cNvSpPr>
          <p:nvPr/>
        </p:nvSpPr>
        <p:spPr bwMode="auto">
          <a:xfrm flipH="1" flipV="1">
            <a:off x="3094038" y="4640263"/>
            <a:ext cx="774700" cy="0"/>
          </a:xfrm>
          <a:prstGeom prst="line">
            <a:avLst/>
          </a:prstGeom>
          <a:noFill/>
          <a:ln w="28575">
            <a:solidFill>
              <a:schemeClr val="tx1"/>
            </a:solidFill>
            <a:round/>
            <a:headEnd/>
            <a:tailEnd type="triangle" w="med" len="med"/>
          </a:ln>
        </p:spPr>
        <p:txBody>
          <a:bodyPr/>
          <a:lstStyle/>
          <a:p>
            <a:endParaRPr lang="ja-JP" altLang="en-US"/>
          </a:p>
        </p:txBody>
      </p:sp>
      <p:sp>
        <p:nvSpPr>
          <p:cNvPr id="29718" name="Line 57"/>
          <p:cNvSpPr>
            <a:spLocks noChangeShapeType="1"/>
          </p:cNvSpPr>
          <p:nvPr/>
        </p:nvSpPr>
        <p:spPr bwMode="auto">
          <a:xfrm flipH="1" flipV="1">
            <a:off x="3668713" y="5449888"/>
            <a:ext cx="322262" cy="222250"/>
          </a:xfrm>
          <a:prstGeom prst="line">
            <a:avLst/>
          </a:prstGeom>
          <a:noFill/>
          <a:ln w="28575">
            <a:solidFill>
              <a:schemeClr val="tx1"/>
            </a:solidFill>
            <a:round/>
            <a:headEnd/>
            <a:tailEnd type="triangle" w="med" len="med"/>
          </a:ln>
        </p:spPr>
        <p:txBody>
          <a:bodyPr/>
          <a:lstStyle/>
          <a:p>
            <a:endParaRPr lang="ja-JP" altLang="en-US"/>
          </a:p>
        </p:txBody>
      </p:sp>
      <p:sp>
        <p:nvSpPr>
          <p:cNvPr id="29719" name="Line 58"/>
          <p:cNvSpPr>
            <a:spLocks noChangeShapeType="1"/>
          </p:cNvSpPr>
          <p:nvPr/>
        </p:nvSpPr>
        <p:spPr bwMode="auto">
          <a:xfrm flipV="1">
            <a:off x="2990850" y="5429250"/>
            <a:ext cx="258763" cy="171450"/>
          </a:xfrm>
          <a:prstGeom prst="line">
            <a:avLst/>
          </a:prstGeom>
          <a:noFill/>
          <a:ln w="28575">
            <a:solidFill>
              <a:schemeClr val="tx1"/>
            </a:solidFill>
            <a:round/>
            <a:headEnd/>
            <a:tailEnd type="triangle" w="med" len="med"/>
          </a:ln>
        </p:spPr>
        <p:txBody>
          <a:bodyPr/>
          <a:lstStyle/>
          <a:p>
            <a:endParaRPr lang="ja-JP" altLang="en-US"/>
          </a:p>
        </p:txBody>
      </p:sp>
      <p:sp>
        <p:nvSpPr>
          <p:cNvPr id="29720" name="Line 59"/>
          <p:cNvSpPr>
            <a:spLocks noChangeShapeType="1"/>
          </p:cNvSpPr>
          <p:nvPr/>
        </p:nvSpPr>
        <p:spPr bwMode="auto">
          <a:xfrm>
            <a:off x="3113088" y="4764088"/>
            <a:ext cx="258762" cy="220662"/>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29721" name="Line 60"/>
          <p:cNvSpPr>
            <a:spLocks noChangeShapeType="1"/>
          </p:cNvSpPr>
          <p:nvPr/>
        </p:nvSpPr>
        <p:spPr bwMode="auto">
          <a:xfrm flipH="1">
            <a:off x="3544888" y="4787900"/>
            <a:ext cx="407987" cy="319088"/>
          </a:xfrm>
          <a:prstGeom prst="line">
            <a:avLst/>
          </a:prstGeom>
          <a:noFill/>
          <a:ln w="28575">
            <a:solidFill>
              <a:schemeClr val="tx1"/>
            </a:solidFill>
            <a:round/>
            <a:headEnd/>
            <a:tailEnd type="triangle" w="med" len="med"/>
          </a:ln>
        </p:spPr>
        <p:txBody>
          <a:bodyPr/>
          <a:lstStyle/>
          <a:p>
            <a:endParaRPr lang="ja-JP" altLang="en-US"/>
          </a:p>
        </p:txBody>
      </p:sp>
      <p:sp>
        <p:nvSpPr>
          <p:cNvPr id="29722" name="Text Box 61"/>
          <p:cNvSpPr txBox="1">
            <a:spLocks noChangeArrowheads="1"/>
          </p:cNvSpPr>
          <p:nvPr/>
        </p:nvSpPr>
        <p:spPr bwMode="auto">
          <a:xfrm>
            <a:off x="3300413" y="5357813"/>
            <a:ext cx="228600" cy="242887"/>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29723" name="Text Box 62"/>
          <p:cNvSpPr txBox="1">
            <a:spLocks noChangeArrowheads="1"/>
          </p:cNvSpPr>
          <p:nvPr/>
        </p:nvSpPr>
        <p:spPr bwMode="auto">
          <a:xfrm>
            <a:off x="3903663" y="5656263"/>
            <a:ext cx="230187" cy="246062"/>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G</a:t>
            </a:r>
          </a:p>
        </p:txBody>
      </p:sp>
      <p:sp>
        <p:nvSpPr>
          <p:cNvPr id="29724" name="Text Box 63"/>
          <p:cNvSpPr txBox="1">
            <a:spLocks noChangeArrowheads="1"/>
          </p:cNvSpPr>
          <p:nvPr/>
        </p:nvSpPr>
        <p:spPr bwMode="auto">
          <a:xfrm>
            <a:off x="3876675" y="4724400"/>
            <a:ext cx="231775" cy="247650"/>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F</a:t>
            </a:r>
          </a:p>
        </p:txBody>
      </p:sp>
      <p:sp>
        <p:nvSpPr>
          <p:cNvPr id="29725" name="Text Box 64"/>
          <p:cNvSpPr txBox="1">
            <a:spLocks noChangeArrowheads="1"/>
          </p:cNvSpPr>
          <p:nvPr/>
        </p:nvSpPr>
        <p:spPr bwMode="auto">
          <a:xfrm>
            <a:off x="2832100" y="4760913"/>
            <a:ext cx="231775" cy="246062"/>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C</a:t>
            </a:r>
          </a:p>
        </p:txBody>
      </p:sp>
      <p:sp>
        <p:nvSpPr>
          <p:cNvPr id="29726" name="Text Box 65"/>
          <p:cNvSpPr txBox="1">
            <a:spLocks noChangeArrowheads="1"/>
          </p:cNvSpPr>
          <p:nvPr/>
        </p:nvSpPr>
        <p:spPr bwMode="auto">
          <a:xfrm>
            <a:off x="2803525" y="5646738"/>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B</a:t>
            </a:r>
          </a:p>
        </p:txBody>
      </p:sp>
      <p:grpSp>
        <p:nvGrpSpPr>
          <p:cNvPr id="29727" name="グループ化 46"/>
          <p:cNvGrpSpPr>
            <a:grpSpLocks/>
          </p:cNvGrpSpPr>
          <p:nvPr/>
        </p:nvGrpSpPr>
        <p:grpSpPr bwMode="auto">
          <a:xfrm>
            <a:off x="3143250" y="3571875"/>
            <a:ext cx="214313" cy="385763"/>
            <a:chOff x="4062409" y="5072074"/>
            <a:chExt cx="214314" cy="385765"/>
          </a:xfrm>
        </p:grpSpPr>
        <p:sp>
          <p:nvSpPr>
            <p:cNvPr id="48" name="二等辺三角形 47"/>
            <p:cNvSpPr/>
            <p:nvPr/>
          </p:nvSpPr>
          <p:spPr bwMode="auto">
            <a:xfrm>
              <a:off x="4062409" y="5157799"/>
              <a:ext cx="214314" cy="300040"/>
            </a:xfrm>
            <a:prstGeom prst="triangle">
              <a:avLst/>
            </a:prstGeom>
            <a:gradFill>
              <a:gsLst>
                <a:gs pos="50000">
                  <a:schemeClr val="accent6">
                    <a:lumMod val="40000"/>
                    <a:lumOff val="60000"/>
                  </a:schemeClr>
                </a:gs>
                <a:gs pos="50000">
                  <a:schemeClr val="accent1">
                    <a:tint val="44500"/>
                    <a:satMod val="160000"/>
                  </a:schemeClr>
                </a:gs>
                <a:gs pos="100000">
                  <a:schemeClr val="accent1">
                    <a:tint val="23500"/>
                    <a:satMod val="160000"/>
                  </a:schemeClr>
                </a:gs>
              </a:gsLst>
              <a:lin ang="5400000" scaled="0"/>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9" name="円/楕円 48"/>
            <p:cNvSpPr/>
            <p:nvPr/>
          </p:nvSpPr>
          <p:spPr bwMode="auto">
            <a:xfrm>
              <a:off x="4062409" y="5072074"/>
              <a:ext cx="214314" cy="214314"/>
            </a:xfrm>
            <a:prstGeom prst="ellipse">
              <a:avLst/>
            </a:prstGeom>
            <a:gradFill flip="none" rotWithShape="1">
              <a:gsLst>
                <a:gs pos="33000">
                  <a:schemeClr val="accent6">
                    <a:lumMod val="40000"/>
                    <a:lumOff val="60000"/>
                  </a:schemeClr>
                </a:gs>
                <a:gs pos="33000">
                  <a:schemeClr val="accent6">
                    <a:lumMod val="40000"/>
                    <a:lumOff val="60000"/>
                  </a:schemeClr>
                </a:gs>
                <a:gs pos="50000">
                  <a:schemeClr val="accent6">
                    <a:lumMod val="40000"/>
                    <a:lumOff val="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9728" name="AutoShape 42"/>
          <p:cNvSpPr>
            <a:spLocks noChangeArrowheads="1"/>
          </p:cNvSpPr>
          <p:nvPr/>
        </p:nvSpPr>
        <p:spPr bwMode="auto">
          <a:xfrm>
            <a:off x="4376738" y="5070475"/>
            <a:ext cx="539750" cy="358775"/>
          </a:xfrm>
          <a:prstGeom prst="rightArrow">
            <a:avLst>
              <a:gd name="adj1" fmla="val 50000"/>
              <a:gd name="adj2" fmla="val 37611"/>
            </a:avLst>
          </a:prstGeom>
          <a:solidFill>
            <a:srgbClr val="FF5050"/>
          </a:solidFill>
          <a:ln w="9525" algn="ctr">
            <a:noFill/>
            <a:miter lim="800000"/>
            <a:headEnd/>
            <a:tailEnd/>
          </a:ln>
        </p:spPr>
        <p:txBody>
          <a:bodyPr wrap="none" anchor="ctr">
            <a:spAutoFit/>
          </a:bodyPr>
          <a:lstStyle/>
          <a:p>
            <a:pPr algn="ctr"/>
            <a:endParaRPr lang="ja-JP" altLang="en-US"/>
          </a:p>
        </p:txBody>
      </p:sp>
      <p:sp>
        <p:nvSpPr>
          <p:cNvPr id="29729" name="Text Box 43"/>
          <p:cNvSpPr txBox="1">
            <a:spLocks noChangeArrowheads="1"/>
          </p:cNvSpPr>
          <p:nvPr/>
        </p:nvSpPr>
        <p:spPr bwMode="auto">
          <a:xfrm>
            <a:off x="3948113" y="4838700"/>
            <a:ext cx="1436687" cy="246063"/>
          </a:xfrm>
          <a:prstGeom prst="rect">
            <a:avLst/>
          </a:prstGeom>
          <a:noFill/>
          <a:ln w="9525" algn="ctr">
            <a:noFill/>
            <a:miter lim="800000"/>
            <a:headEnd/>
            <a:tailEnd/>
          </a:ln>
        </p:spPr>
        <p:txBody>
          <a:bodyPr>
            <a:spAutoFit/>
          </a:bodyPr>
          <a:lstStyle/>
          <a:p>
            <a:pPr algn="ctr" defTabSz="244475">
              <a:spcBef>
                <a:spcPct val="50000"/>
              </a:spcBef>
            </a:pPr>
            <a:r>
              <a:rPr lang="ja-JP" altLang="en-US" sz="1000"/>
              <a:t>コミュニティの再構成</a:t>
            </a:r>
          </a:p>
        </p:txBody>
      </p:sp>
      <p:sp>
        <p:nvSpPr>
          <p:cNvPr id="29730" name="Line 57"/>
          <p:cNvSpPr>
            <a:spLocks noChangeShapeType="1"/>
          </p:cNvSpPr>
          <p:nvPr/>
        </p:nvSpPr>
        <p:spPr bwMode="auto">
          <a:xfrm flipH="1" flipV="1">
            <a:off x="6616700" y="5349875"/>
            <a:ext cx="322263" cy="222250"/>
          </a:xfrm>
          <a:prstGeom prst="line">
            <a:avLst/>
          </a:prstGeom>
          <a:noFill/>
          <a:ln w="28575">
            <a:solidFill>
              <a:schemeClr val="tx1"/>
            </a:solidFill>
            <a:round/>
            <a:headEnd/>
            <a:tailEnd type="triangle" w="med" len="med"/>
          </a:ln>
        </p:spPr>
        <p:txBody>
          <a:bodyPr/>
          <a:lstStyle/>
          <a:p>
            <a:endParaRPr lang="ja-JP" altLang="en-US"/>
          </a:p>
        </p:txBody>
      </p:sp>
      <p:sp>
        <p:nvSpPr>
          <p:cNvPr id="29731" name="Line 58"/>
          <p:cNvSpPr>
            <a:spLocks noChangeShapeType="1"/>
          </p:cNvSpPr>
          <p:nvPr/>
        </p:nvSpPr>
        <p:spPr bwMode="auto">
          <a:xfrm flipV="1">
            <a:off x="5938838" y="5329238"/>
            <a:ext cx="258762" cy="171450"/>
          </a:xfrm>
          <a:prstGeom prst="line">
            <a:avLst/>
          </a:prstGeom>
          <a:noFill/>
          <a:ln w="28575">
            <a:solidFill>
              <a:schemeClr val="tx1"/>
            </a:solidFill>
            <a:round/>
            <a:headEnd/>
            <a:tailEnd type="triangle" w="med" len="med"/>
          </a:ln>
        </p:spPr>
        <p:txBody>
          <a:bodyPr/>
          <a:lstStyle/>
          <a:p>
            <a:endParaRPr lang="ja-JP" altLang="en-US"/>
          </a:p>
        </p:txBody>
      </p:sp>
      <p:sp>
        <p:nvSpPr>
          <p:cNvPr id="29732" name="Line 59"/>
          <p:cNvSpPr>
            <a:spLocks noChangeShapeType="1"/>
          </p:cNvSpPr>
          <p:nvPr/>
        </p:nvSpPr>
        <p:spPr bwMode="auto">
          <a:xfrm>
            <a:off x="6061075" y="4664075"/>
            <a:ext cx="258763" cy="220663"/>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29733" name="Line 60"/>
          <p:cNvSpPr>
            <a:spLocks noChangeShapeType="1"/>
          </p:cNvSpPr>
          <p:nvPr/>
        </p:nvSpPr>
        <p:spPr bwMode="auto">
          <a:xfrm flipH="1">
            <a:off x="6492875" y="4687888"/>
            <a:ext cx="407988" cy="319087"/>
          </a:xfrm>
          <a:prstGeom prst="line">
            <a:avLst/>
          </a:prstGeom>
          <a:noFill/>
          <a:ln w="28575">
            <a:solidFill>
              <a:schemeClr val="tx1"/>
            </a:solidFill>
            <a:round/>
            <a:headEnd/>
            <a:tailEnd type="triangle" w="med" len="med"/>
          </a:ln>
        </p:spPr>
        <p:txBody>
          <a:bodyPr/>
          <a:lstStyle/>
          <a:p>
            <a:endParaRPr lang="ja-JP" altLang="en-US"/>
          </a:p>
        </p:txBody>
      </p:sp>
      <p:sp>
        <p:nvSpPr>
          <p:cNvPr id="29734" name="Text Box 61"/>
          <p:cNvSpPr txBox="1">
            <a:spLocks noChangeArrowheads="1"/>
          </p:cNvSpPr>
          <p:nvPr/>
        </p:nvSpPr>
        <p:spPr bwMode="auto">
          <a:xfrm>
            <a:off x="6248400" y="5257800"/>
            <a:ext cx="228600" cy="242888"/>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29735" name="Text Box 62"/>
          <p:cNvSpPr txBox="1">
            <a:spLocks noChangeArrowheads="1"/>
          </p:cNvSpPr>
          <p:nvPr/>
        </p:nvSpPr>
        <p:spPr bwMode="auto">
          <a:xfrm>
            <a:off x="6851650" y="5556250"/>
            <a:ext cx="230188" cy="242888"/>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B</a:t>
            </a:r>
          </a:p>
        </p:txBody>
      </p:sp>
      <p:sp>
        <p:nvSpPr>
          <p:cNvPr id="29736" name="Text Box 63"/>
          <p:cNvSpPr txBox="1">
            <a:spLocks noChangeArrowheads="1"/>
          </p:cNvSpPr>
          <p:nvPr/>
        </p:nvSpPr>
        <p:spPr bwMode="auto">
          <a:xfrm>
            <a:off x="6824663" y="4624388"/>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C</a:t>
            </a:r>
          </a:p>
        </p:txBody>
      </p:sp>
      <p:sp>
        <p:nvSpPr>
          <p:cNvPr id="29737" name="Text Box 64"/>
          <p:cNvSpPr txBox="1">
            <a:spLocks noChangeArrowheads="1"/>
          </p:cNvSpPr>
          <p:nvPr/>
        </p:nvSpPr>
        <p:spPr bwMode="auto">
          <a:xfrm>
            <a:off x="5780088" y="4660900"/>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E</a:t>
            </a:r>
          </a:p>
        </p:txBody>
      </p:sp>
      <p:sp>
        <p:nvSpPr>
          <p:cNvPr id="29738" name="Text Box 65"/>
          <p:cNvSpPr txBox="1">
            <a:spLocks noChangeArrowheads="1"/>
          </p:cNvSpPr>
          <p:nvPr/>
        </p:nvSpPr>
        <p:spPr bwMode="auto">
          <a:xfrm>
            <a:off x="5751513" y="5546725"/>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D</a:t>
            </a:r>
          </a:p>
        </p:txBody>
      </p:sp>
      <p:sp>
        <p:nvSpPr>
          <p:cNvPr id="29739" name="Line 56"/>
          <p:cNvSpPr>
            <a:spLocks noChangeShapeType="1"/>
          </p:cNvSpPr>
          <p:nvPr/>
        </p:nvSpPr>
        <p:spPr bwMode="auto">
          <a:xfrm flipH="1" flipV="1">
            <a:off x="7219950" y="4540250"/>
            <a:ext cx="773113" cy="0"/>
          </a:xfrm>
          <a:prstGeom prst="line">
            <a:avLst/>
          </a:prstGeom>
          <a:noFill/>
          <a:ln w="28575">
            <a:solidFill>
              <a:schemeClr val="tx1"/>
            </a:solidFill>
            <a:round/>
            <a:headEnd/>
            <a:tailEnd type="triangle" w="med" len="med"/>
          </a:ln>
        </p:spPr>
        <p:txBody>
          <a:bodyPr/>
          <a:lstStyle/>
          <a:p>
            <a:endParaRPr lang="ja-JP" altLang="en-US"/>
          </a:p>
        </p:txBody>
      </p:sp>
      <p:sp>
        <p:nvSpPr>
          <p:cNvPr id="29740" name="Line 57"/>
          <p:cNvSpPr>
            <a:spLocks noChangeShapeType="1"/>
          </p:cNvSpPr>
          <p:nvPr/>
        </p:nvSpPr>
        <p:spPr bwMode="auto">
          <a:xfrm flipH="1" flipV="1">
            <a:off x="7794625" y="5349875"/>
            <a:ext cx="322263" cy="222250"/>
          </a:xfrm>
          <a:prstGeom prst="line">
            <a:avLst/>
          </a:prstGeom>
          <a:noFill/>
          <a:ln w="28575">
            <a:solidFill>
              <a:schemeClr val="tx1"/>
            </a:solidFill>
            <a:round/>
            <a:headEnd/>
            <a:tailEnd type="triangle" w="med" len="med"/>
          </a:ln>
        </p:spPr>
        <p:txBody>
          <a:bodyPr/>
          <a:lstStyle/>
          <a:p>
            <a:endParaRPr lang="ja-JP" altLang="en-US"/>
          </a:p>
        </p:txBody>
      </p:sp>
      <p:sp>
        <p:nvSpPr>
          <p:cNvPr id="29741" name="Line 58"/>
          <p:cNvSpPr>
            <a:spLocks noChangeShapeType="1"/>
          </p:cNvSpPr>
          <p:nvPr/>
        </p:nvSpPr>
        <p:spPr bwMode="auto">
          <a:xfrm flipV="1">
            <a:off x="7116763" y="5329238"/>
            <a:ext cx="257175" cy="171450"/>
          </a:xfrm>
          <a:prstGeom prst="line">
            <a:avLst/>
          </a:prstGeom>
          <a:noFill/>
          <a:ln w="28575">
            <a:solidFill>
              <a:schemeClr val="tx1"/>
            </a:solidFill>
            <a:round/>
            <a:headEnd/>
            <a:tailEnd type="triangle" w="med" len="med"/>
          </a:ln>
        </p:spPr>
        <p:txBody>
          <a:bodyPr/>
          <a:lstStyle/>
          <a:p>
            <a:endParaRPr lang="ja-JP" altLang="en-US"/>
          </a:p>
        </p:txBody>
      </p:sp>
      <p:sp>
        <p:nvSpPr>
          <p:cNvPr id="29742" name="Line 59"/>
          <p:cNvSpPr>
            <a:spLocks noChangeShapeType="1"/>
          </p:cNvSpPr>
          <p:nvPr/>
        </p:nvSpPr>
        <p:spPr bwMode="auto">
          <a:xfrm>
            <a:off x="7239000" y="4664075"/>
            <a:ext cx="258763" cy="220663"/>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29743" name="Line 60"/>
          <p:cNvSpPr>
            <a:spLocks noChangeShapeType="1"/>
          </p:cNvSpPr>
          <p:nvPr/>
        </p:nvSpPr>
        <p:spPr bwMode="auto">
          <a:xfrm flipH="1">
            <a:off x="7670800" y="4687888"/>
            <a:ext cx="407988" cy="319087"/>
          </a:xfrm>
          <a:prstGeom prst="line">
            <a:avLst/>
          </a:prstGeom>
          <a:noFill/>
          <a:ln w="28575">
            <a:solidFill>
              <a:schemeClr val="tx1"/>
            </a:solidFill>
            <a:round/>
            <a:headEnd/>
            <a:tailEnd type="triangle" w="med" len="med"/>
          </a:ln>
        </p:spPr>
        <p:txBody>
          <a:bodyPr/>
          <a:lstStyle/>
          <a:p>
            <a:endParaRPr lang="ja-JP" altLang="en-US"/>
          </a:p>
        </p:txBody>
      </p:sp>
      <p:sp>
        <p:nvSpPr>
          <p:cNvPr id="29744" name="Text Box 61"/>
          <p:cNvSpPr txBox="1">
            <a:spLocks noChangeArrowheads="1"/>
          </p:cNvSpPr>
          <p:nvPr/>
        </p:nvSpPr>
        <p:spPr bwMode="auto">
          <a:xfrm>
            <a:off x="7426325" y="5257800"/>
            <a:ext cx="228600" cy="242888"/>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29745" name="Text Box 62"/>
          <p:cNvSpPr txBox="1">
            <a:spLocks noChangeArrowheads="1"/>
          </p:cNvSpPr>
          <p:nvPr/>
        </p:nvSpPr>
        <p:spPr bwMode="auto">
          <a:xfrm>
            <a:off x="8029575" y="5556250"/>
            <a:ext cx="230188" cy="246063"/>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G</a:t>
            </a:r>
          </a:p>
        </p:txBody>
      </p:sp>
      <p:sp>
        <p:nvSpPr>
          <p:cNvPr id="29746" name="Text Box 63"/>
          <p:cNvSpPr txBox="1">
            <a:spLocks noChangeArrowheads="1"/>
          </p:cNvSpPr>
          <p:nvPr/>
        </p:nvSpPr>
        <p:spPr bwMode="auto">
          <a:xfrm>
            <a:off x="8002588" y="4624388"/>
            <a:ext cx="230187" cy="247650"/>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F</a:t>
            </a:r>
          </a:p>
        </p:txBody>
      </p:sp>
      <p:grpSp>
        <p:nvGrpSpPr>
          <p:cNvPr id="29747" name="グループ化 108"/>
          <p:cNvGrpSpPr>
            <a:grpSpLocks/>
          </p:cNvGrpSpPr>
          <p:nvPr/>
        </p:nvGrpSpPr>
        <p:grpSpPr bwMode="auto">
          <a:xfrm>
            <a:off x="1000125" y="5000625"/>
            <a:ext cx="214313" cy="385763"/>
            <a:chOff x="500034" y="4357694"/>
            <a:chExt cx="214314" cy="385765"/>
          </a:xfrm>
        </p:grpSpPr>
        <p:sp>
          <p:nvSpPr>
            <p:cNvPr id="110" name="二等辺三角形 109"/>
            <p:cNvSpPr/>
            <p:nvPr/>
          </p:nvSpPr>
          <p:spPr bwMode="auto">
            <a:xfrm>
              <a:off x="500034" y="4443419"/>
              <a:ext cx="214314" cy="300040"/>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1" name="円/楕円 110"/>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48" name="グループ化 111"/>
          <p:cNvGrpSpPr>
            <a:grpSpLocks/>
          </p:cNvGrpSpPr>
          <p:nvPr/>
        </p:nvGrpSpPr>
        <p:grpSpPr bwMode="auto">
          <a:xfrm>
            <a:off x="357188" y="5214938"/>
            <a:ext cx="214312" cy="385762"/>
            <a:chOff x="500034" y="4357694"/>
            <a:chExt cx="214314" cy="385765"/>
          </a:xfrm>
        </p:grpSpPr>
        <p:sp>
          <p:nvSpPr>
            <p:cNvPr id="113" name="二等辺三角形 112"/>
            <p:cNvSpPr/>
            <p:nvPr/>
          </p:nvSpPr>
          <p:spPr bwMode="auto">
            <a:xfrm>
              <a:off x="500034" y="4443420"/>
              <a:ext cx="214314" cy="300039"/>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4" name="円/楕円 113"/>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49" name="グループ化 115"/>
          <p:cNvGrpSpPr>
            <a:grpSpLocks/>
          </p:cNvGrpSpPr>
          <p:nvPr/>
        </p:nvGrpSpPr>
        <p:grpSpPr bwMode="auto">
          <a:xfrm>
            <a:off x="4071938" y="5500688"/>
            <a:ext cx="214312" cy="385762"/>
            <a:chOff x="3357554" y="4995817"/>
            <a:chExt cx="214314" cy="385764"/>
          </a:xfrm>
        </p:grpSpPr>
        <p:sp>
          <p:nvSpPr>
            <p:cNvPr id="117" name="二等辺三角形 116"/>
            <p:cNvSpPr/>
            <p:nvPr/>
          </p:nvSpPr>
          <p:spPr bwMode="auto">
            <a:xfrm>
              <a:off x="3357554" y="5081542"/>
              <a:ext cx="214314" cy="300039"/>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8" name="円/楕円 117"/>
            <p:cNvSpPr/>
            <p:nvPr/>
          </p:nvSpPr>
          <p:spPr bwMode="auto">
            <a:xfrm>
              <a:off x="3357554" y="4995817"/>
              <a:ext cx="214314" cy="214313"/>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50" name="グループ化 118"/>
          <p:cNvGrpSpPr>
            <a:grpSpLocks/>
          </p:cNvGrpSpPr>
          <p:nvPr/>
        </p:nvGrpSpPr>
        <p:grpSpPr bwMode="auto">
          <a:xfrm>
            <a:off x="3929063" y="4357688"/>
            <a:ext cx="214312" cy="385762"/>
            <a:chOff x="3357554" y="4995817"/>
            <a:chExt cx="214314" cy="385764"/>
          </a:xfrm>
        </p:grpSpPr>
        <p:sp>
          <p:nvSpPr>
            <p:cNvPr id="120" name="二等辺三角形 119"/>
            <p:cNvSpPr/>
            <p:nvPr/>
          </p:nvSpPr>
          <p:spPr bwMode="auto">
            <a:xfrm>
              <a:off x="3357554" y="5081542"/>
              <a:ext cx="214314" cy="300039"/>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1" name="円/楕円 120"/>
            <p:cNvSpPr/>
            <p:nvPr/>
          </p:nvSpPr>
          <p:spPr bwMode="auto">
            <a:xfrm>
              <a:off x="3357554" y="4995817"/>
              <a:ext cx="214314" cy="214313"/>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51" name="グループ化 122"/>
          <p:cNvGrpSpPr>
            <a:grpSpLocks/>
          </p:cNvGrpSpPr>
          <p:nvPr/>
        </p:nvGrpSpPr>
        <p:grpSpPr bwMode="auto">
          <a:xfrm>
            <a:off x="2214563" y="4429125"/>
            <a:ext cx="214312" cy="385763"/>
            <a:chOff x="1785918" y="2928934"/>
            <a:chExt cx="214314" cy="385765"/>
          </a:xfrm>
        </p:grpSpPr>
        <p:sp>
          <p:nvSpPr>
            <p:cNvPr id="124" name="二等辺三角形 123"/>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5" name="円/楕円 124"/>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52" name="グループ化 125"/>
          <p:cNvGrpSpPr>
            <a:grpSpLocks/>
          </p:cNvGrpSpPr>
          <p:nvPr/>
        </p:nvGrpSpPr>
        <p:grpSpPr bwMode="auto">
          <a:xfrm>
            <a:off x="7000875" y="4429125"/>
            <a:ext cx="214313" cy="385763"/>
            <a:chOff x="1785918" y="2928934"/>
            <a:chExt cx="214314" cy="385765"/>
          </a:xfrm>
        </p:grpSpPr>
        <p:sp>
          <p:nvSpPr>
            <p:cNvPr id="127" name="二等辺三角形 126"/>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8" name="円/楕円 127"/>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53" name="グループ化 128"/>
          <p:cNvGrpSpPr>
            <a:grpSpLocks/>
          </p:cNvGrpSpPr>
          <p:nvPr/>
        </p:nvGrpSpPr>
        <p:grpSpPr bwMode="auto">
          <a:xfrm>
            <a:off x="6929438" y="5143500"/>
            <a:ext cx="214312" cy="385763"/>
            <a:chOff x="1785918" y="2928934"/>
            <a:chExt cx="214314" cy="385765"/>
          </a:xfrm>
        </p:grpSpPr>
        <p:sp>
          <p:nvSpPr>
            <p:cNvPr id="130" name="二等辺三角形 129"/>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1" name="円/楕円 130"/>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54" name="グループ化 131"/>
          <p:cNvGrpSpPr>
            <a:grpSpLocks/>
          </p:cNvGrpSpPr>
          <p:nvPr/>
        </p:nvGrpSpPr>
        <p:grpSpPr bwMode="auto">
          <a:xfrm>
            <a:off x="5643563" y="4357688"/>
            <a:ext cx="214312" cy="385762"/>
            <a:chOff x="500034" y="4357694"/>
            <a:chExt cx="214314" cy="385765"/>
          </a:xfrm>
        </p:grpSpPr>
        <p:sp>
          <p:nvSpPr>
            <p:cNvPr id="133" name="二等辺三角形 132"/>
            <p:cNvSpPr/>
            <p:nvPr/>
          </p:nvSpPr>
          <p:spPr bwMode="auto">
            <a:xfrm>
              <a:off x="500034" y="4443420"/>
              <a:ext cx="214314" cy="300039"/>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4" name="円/楕円 133"/>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55" name="グループ化 134"/>
          <p:cNvGrpSpPr>
            <a:grpSpLocks/>
          </p:cNvGrpSpPr>
          <p:nvPr/>
        </p:nvGrpSpPr>
        <p:grpSpPr bwMode="auto">
          <a:xfrm>
            <a:off x="5572125" y="5286375"/>
            <a:ext cx="214313" cy="385763"/>
            <a:chOff x="500034" y="4357694"/>
            <a:chExt cx="214314" cy="385765"/>
          </a:xfrm>
        </p:grpSpPr>
        <p:sp>
          <p:nvSpPr>
            <p:cNvPr id="136" name="二等辺三角形 135"/>
            <p:cNvSpPr/>
            <p:nvPr/>
          </p:nvSpPr>
          <p:spPr bwMode="auto">
            <a:xfrm>
              <a:off x="500034" y="4443419"/>
              <a:ext cx="214314" cy="300040"/>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7" name="円/楕円 136"/>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56" name="グループ化 137"/>
          <p:cNvGrpSpPr>
            <a:grpSpLocks/>
          </p:cNvGrpSpPr>
          <p:nvPr/>
        </p:nvGrpSpPr>
        <p:grpSpPr bwMode="auto">
          <a:xfrm>
            <a:off x="6286500" y="4929188"/>
            <a:ext cx="214313" cy="385762"/>
            <a:chOff x="500034" y="4357694"/>
            <a:chExt cx="214314" cy="385765"/>
          </a:xfrm>
        </p:grpSpPr>
        <p:sp>
          <p:nvSpPr>
            <p:cNvPr id="139" name="二等辺三角形 138"/>
            <p:cNvSpPr/>
            <p:nvPr/>
          </p:nvSpPr>
          <p:spPr bwMode="auto">
            <a:xfrm>
              <a:off x="500034" y="4443420"/>
              <a:ext cx="214314" cy="300039"/>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40" name="円/楕円 139"/>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9757" name="Line 56"/>
          <p:cNvSpPr>
            <a:spLocks noChangeShapeType="1"/>
          </p:cNvSpPr>
          <p:nvPr/>
        </p:nvSpPr>
        <p:spPr bwMode="auto">
          <a:xfrm flipH="1" flipV="1">
            <a:off x="6080125" y="4540250"/>
            <a:ext cx="774700" cy="0"/>
          </a:xfrm>
          <a:prstGeom prst="line">
            <a:avLst/>
          </a:prstGeom>
          <a:noFill/>
          <a:ln w="28575">
            <a:solidFill>
              <a:schemeClr val="tx1"/>
            </a:solidFill>
            <a:round/>
            <a:headEnd/>
            <a:tailEnd type="triangle" w="med" len="med"/>
          </a:ln>
        </p:spPr>
        <p:txBody>
          <a:bodyPr/>
          <a:lstStyle/>
          <a:p>
            <a:endParaRPr lang="ja-JP" altLang="en-US"/>
          </a:p>
        </p:txBody>
      </p:sp>
      <p:grpSp>
        <p:nvGrpSpPr>
          <p:cNvPr id="29758" name="グループ化 140"/>
          <p:cNvGrpSpPr>
            <a:grpSpLocks/>
          </p:cNvGrpSpPr>
          <p:nvPr/>
        </p:nvGrpSpPr>
        <p:grpSpPr bwMode="auto">
          <a:xfrm>
            <a:off x="8001000" y="4286250"/>
            <a:ext cx="214313" cy="385763"/>
            <a:chOff x="3357554" y="4995817"/>
            <a:chExt cx="214314" cy="385764"/>
          </a:xfrm>
        </p:grpSpPr>
        <p:sp>
          <p:nvSpPr>
            <p:cNvPr id="142" name="二等辺三角形 141"/>
            <p:cNvSpPr/>
            <p:nvPr/>
          </p:nvSpPr>
          <p:spPr bwMode="auto">
            <a:xfrm>
              <a:off x="3357554" y="5081542"/>
              <a:ext cx="214314" cy="300039"/>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43" name="円/楕円 142"/>
            <p:cNvSpPr/>
            <p:nvPr/>
          </p:nvSpPr>
          <p:spPr bwMode="auto">
            <a:xfrm>
              <a:off x="3357554" y="4995817"/>
              <a:ext cx="214314" cy="21431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59" name="グループ化 143"/>
          <p:cNvGrpSpPr>
            <a:grpSpLocks/>
          </p:cNvGrpSpPr>
          <p:nvPr/>
        </p:nvGrpSpPr>
        <p:grpSpPr bwMode="auto">
          <a:xfrm>
            <a:off x="7462838" y="4943475"/>
            <a:ext cx="214312" cy="385763"/>
            <a:chOff x="3357554" y="4995817"/>
            <a:chExt cx="214314" cy="385764"/>
          </a:xfrm>
        </p:grpSpPr>
        <p:sp>
          <p:nvSpPr>
            <p:cNvPr id="145" name="二等辺三角形 144"/>
            <p:cNvSpPr/>
            <p:nvPr/>
          </p:nvSpPr>
          <p:spPr bwMode="auto">
            <a:xfrm>
              <a:off x="3357554" y="5081542"/>
              <a:ext cx="214314" cy="300039"/>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46" name="円/楕円 145"/>
            <p:cNvSpPr/>
            <p:nvPr/>
          </p:nvSpPr>
          <p:spPr bwMode="auto">
            <a:xfrm>
              <a:off x="3357554" y="4995817"/>
              <a:ext cx="214314" cy="21431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60" name="グループ化 146"/>
          <p:cNvGrpSpPr>
            <a:grpSpLocks/>
          </p:cNvGrpSpPr>
          <p:nvPr/>
        </p:nvGrpSpPr>
        <p:grpSpPr bwMode="auto">
          <a:xfrm>
            <a:off x="8215313" y="5357813"/>
            <a:ext cx="214312" cy="385762"/>
            <a:chOff x="3357554" y="4995817"/>
            <a:chExt cx="214314" cy="385764"/>
          </a:xfrm>
        </p:grpSpPr>
        <p:sp>
          <p:nvSpPr>
            <p:cNvPr id="148" name="二等辺三角形 147"/>
            <p:cNvSpPr/>
            <p:nvPr/>
          </p:nvSpPr>
          <p:spPr bwMode="auto">
            <a:xfrm>
              <a:off x="3357554" y="5081542"/>
              <a:ext cx="214314" cy="300039"/>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49" name="円/楕円 148"/>
            <p:cNvSpPr/>
            <p:nvPr/>
          </p:nvSpPr>
          <p:spPr bwMode="auto">
            <a:xfrm>
              <a:off x="3357554" y="4995817"/>
              <a:ext cx="214314" cy="214313"/>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51" name="二等辺三角形 150"/>
          <p:cNvSpPr/>
          <p:nvPr/>
        </p:nvSpPr>
        <p:spPr bwMode="auto">
          <a:xfrm>
            <a:off x="2286000" y="5843588"/>
            <a:ext cx="214313" cy="300037"/>
          </a:xfrm>
          <a:prstGeom prst="triangle">
            <a:avLst/>
          </a:prstGeom>
          <a:gradFill flip="none" rotWithShape="1">
            <a:gsLst>
              <a:gs pos="50000">
                <a:srgbClr val="FF9F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52" name="円/楕円 151"/>
          <p:cNvSpPr/>
          <p:nvPr/>
        </p:nvSpPr>
        <p:spPr bwMode="auto">
          <a:xfrm>
            <a:off x="2286000" y="5757863"/>
            <a:ext cx="214313" cy="214312"/>
          </a:xfrm>
          <a:prstGeom prst="ellipse">
            <a:avLst/>
          </a:prstGeom>
          <a:gradFill flip="none" rotWithShape="1">
            <a:gsLst>
              <a:gs pos="50000">
                <a:srgbClr val="FFC1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nvGrpSpPr>
          <p:cNvPr id="29763" name="グループ化 158"/>
          <p:cNvGrpSpPr>
            <a:grpSpLocks/>
          </p:cNvGrpSpPr>
          <p:nvPr/>
        </p:nvGrpSpPr>
        <p:grpSpPr bwMode="auto">
          <a:xfrm>
            <a:off x="1500188" y="3571875"/>
            <a:ext cx="214312" cy="385763"/>
            <a:chOff x="1500166" y="3571876"/>
            <a:chExt cx="214314" cy="385765"/>
          </a:xfrm>
        </p:grpSpPr>
        <p:sp>
          <p:nvSpPr>
            <p:cNvPr id="154" name="二等辺三角形 153"/>
            <p:cNvSpPr/>
            <p:nvPr/>
          </p:nvSpPr>
          <p:spPr bwMode="auto">
            <a:xfrm>
              <a:off x="1500166" y="3657601"/>
              <a:ext cx="214314" cy="300040"/>
            </a:xfrm>
            <a:prstGeom prst="triangle">
              <a:avLst/>
            </a:prstGeom>
            <a:gradFill flip="none" rotWithShape="1">
              <a:gsLst>
                <a:gs pos="50000">
                  <a:schemeClr val="accent3">
                    <a:lumMod val="85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55" name="円/楕円 154"/>
            <p:cNvSpPr/>
            <p:nvPr/>
          </p:nvSpPr>
          <p:spPr bwMode="auto">
            <a:xfrm>
              <a:off x="1500166" y="3571876"/>
              <a:ext cx="214314" cy="214314"/>
            </a:xfrm>
            <a:prstGeom prst="ellipse">
              <a:avLst/>
            </a:prstGeom>
            <a:gradFill flip="none" rotWithShape="1">
              <a:gsLst>
                <a:gs pos="50000">
                  <a:schemeClr val="accent3">
                    <a:lumMod val="85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9764" name="グループ化 162"/>
          <p:cNvGrpSpPr>
            <a:grpSpLocks/>
          </p:cNvGrpSpPr>
          <p:nvPr/>
        </p:nvGrpSpPr>
        <p:grpSpPr bwMode="auto">
          <a:xfrm>
            <a:off x="2286000" y="3000375"/>
            <a:ext cx="214313" cy="385763"/>
            <a:chOff x="2143108" y="3000372"/>
            <a:chExt cx="214314" cy="385765"/>
          </a:xfrm>
        </p:grpSpPr>
        <p:sp>
          <p:nvSpPr>
            <p:cNvPr id="161" name="二等辺三角形 160"/>
            <p:cNvSpPr/>
            <p:nvPr/>
          </p:nvSpPr>
          <p:spPr bwMode="auto">
            <a:xfrm>
              <a:off x="2143108" y="3086097"/>
              <a:ext cx="214314" cy="300040"/>
            </a:xfrm>
            <a:prstGeom prst="triangle">
              <a:avLst/>
            </a:prstGeom>
            <a:gradFill flip="none" rotWithShape="1">
              <a:gsLst>
                <a:gs pos="50000">
                  <a:srgbClr val="F4F165"/>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2" name="円/楕円 161"/>
            <p:cNvSpPr/>
            <p:nvPr/>
          </p:nvSpPr>
          <p:spPr bwMode="auto">
            <a:xfrm>
              <a:off x="2143108" y="3000372"/>
              <a:ext cx="214314" cy="214314"/>
            </a:xfrm>
            <a:prstGeom prst="ellipse">
              <a:avLst/>
            </a:prstGeom>
            <a:gradFill flip="none" rotWithShape="1">
              <a:gsLst>
                <a:gs pos="50000">
                  <a:srgbClr val="F4F165"/>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7651" name="タイトル 2"/>
          <p:cNvSpPr>
            <a:spLocks noGrp="1"/>
          </p:cNvSpPr>
          <p:nvPr>
            <p:ph type="title"/>
          </p:nvPr>
        </p:nvSpPr>
        <p:spPr>
          <a:xfrm>
            <a:off x="830263" y="209550"/>
            <a:ext cx="8099425" cy="642938"/>
          </a:xfrm>
        </p:spPr>
        <p:txBody>
          <a:bodyPr/>
          <a:lstStyle/>
          <a:p>
            <a:r>
              <a:rPr lang="ja-JP" altLang="en-US" dirty="0" smtClean="0"/>
              <a:t>まとめ</a:t>
            </a:r>
          </a:p>
        </p:txBody>
      </p:sp>
      <p:sp>
        <p:nvSpPr>
          <p:cNvPr id="27652" name="コンテンツ プレースホルダ 3"/>
          <p:cNvSpPr>
            <a:spLocks noGrp="1"/>
          </p:cNvSpPr>
          <p:nvPr>
            <p:ph idx="1"/>
          </p:nvPr>
        </p:nvSpPr>
        <p:spPr>
          <a:xfrm>
            <a:off x="214313" y="990600"/>
            <a:ext cx="8715375" cy="5438775"/>
          </a:xfrm>
        </p:spPr>
        <p:txBody>
          <a:bodyPr/>
          <a:lstStyle/>
          <a:p>
            <a:r>
              <a:rPr lang="en-US" altLang="ja-JP" dirty="0" smtClean="0"/>
              <a:t>OSS</a:t>
            </a:r>
            <a:r>
              <a:rPr lang="ja-JP" altLang="en-US" dirty="0" smtClean="0"/>
              <a:t>におけるサブコミュニティ間の協調作業がどのように行われているかをグループ間のコミュニケーションに着目して分析した</a:t>
            </a:r>
            <a:endParaRPr lang="en-US" altLang="ja-JP" dirty="0" smtClean="0"/>
          </a:p>
          <a:p>
            <a:r>
              <a:rPr lang="en-US" altLang="ja-JP" dirty="0" smtClean="0"/>
              <a:t>3</a:t>
            </a:r>
            <a:r>
              <a:rPr lang="ja-JP" altLang="en-US" dirty="0" smtClean="0"/>
              <a:t>者間のサブコミュニティの参加者が行うコミュニケーションを分析し，以下の知見を得た</a:t>
            </a:r>
            <a:endParaRPr lang="en-US" altLang="ja-JP" dirty="0" smtClean="0"/>
          </a:p>
          <a:p>
            <a:pPr lvl="1"/>
            <a:r>
              <a:rPr lang="en-US" altLang="ja-JP" dirty="0" smtClean="0">
                <a:ln w="0">
                  <a:noFill/>
                </a:ln>
                <a:solidFill>
                  <a:schemeClr val="bg1"/>
                </a:solidFill>
              </a:rPr>
              <a:t>P</a:t>
            </a:r>
            <a:r>
              <a:rPr lang="en-US" altLang="ja-JP" dirty="0" smtClean="0">
                <a:ln w="0">
                  <a:solidFill>
                    <a:srgbClr val="DA8200"/>
                  </a:solidFill>
                </a:ln>
                <a:solidFill>
                  <a:srgbClr val="FFC301"/>
                </a:solidFill>
              </a:rPr>
              <a:t>(dev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の参加者が多数の参加者と</a:t>
            </a:r>
            <a:r>
              <a:rPr lang="ja-JP" altLang="en-US" dirty="0" smtClean="0">
                <a:solidFill>
                  <a:srgbClr val="FF0000"/>
                </a:solidFill>
              </a:rPr>
              <a:t>常にコミュニケーションを行う</a:t>
            </a:r>
            <a:r>
              <a:rPr lang="ja-JP" altLang="en-US" dirty="0" smtClean="0"/>
              <a:t>ことで円滑な活動が行われている様子が見られる</a:t>
            </a:r>
            <a:endParaRPr lang="en-US" altLang="ja-JP" dirty="0" smtClean="0"/>
          </a:p>
          <a:p>
            <a:pPr lvl="1"/>
            <a:r>
              <a:rPr lang="en-US" altLang="ja-JP" dirty="0" smtClean="0">
                <a:ln w="0">
                  <a:noFill/>
                </a:ln>
                <a:solidFill>
                  <a:schemeClr val="bg1"/>
                </a:solidFill>
              </a:rPr>
              <a:t>P</a:t>
            </a:r>
            <a:r>
              <a:rPr lang="en-US" altLang="ja-JP" dirty="0" smtClean="0">
                <a:ln w="0">
                  <a:solidFill>
                    <a:srgbClr val="008000"/>
                  </a:solidFill>
                </a:ln>
                <a:solidFill>
                  <a:srgbClr val="00B050"/>
                </a:solidFill>
              </a:rPr>
              <a:t>(user)</a:t>
            </a:r>
            <a:r>
              <a:rPr lang="ja-JP" altLang="en-US" dirty="0" smtClean="0"/>
              <a:t>の参加者は複数のサブコミュニティに参加する人物への送信エッジ数よりも，</a:t>
            </a:r>
            <a:r>
              <a:rPr lang="ja-JP" altLang="en-US" dirty="0" smtClean="0">
                <a:solidFill>
                  <a:srgbClr val="FF0000"/>
                </a:solidFill>
              </a:rPr>
              <a:t>受信エッジ数</a:t>
            </a:r>
            <a:r>
              <a:rPr lang="ja-JP" altLang="en-US" dirty="0" smtClean="0"/>
              <a:t>の方が多い</a:t>
            </a:r>
            <a:endParaRPr lang="en-US" altLang="ja-JP" dirty="0" smtClean="0"/>
          </a:p>
          <a:p>
            <a:pPr lvl="1"/>
            <a:r>
              <a:rPr lang="en-US" altLang="ja-JP" dirty="0" smtClean="0">
                <a:ln w="0">
                  <a:noFill/>
                </a:ln>
                <a:solidFill>
                  <a:schemeClr val="bg1"/>
                </a:solidFill>
              </a:rPr>
              <a:t>P</a:t>
            </a:r>
            <a:r>
              <a:rPr lang="en-US" altLang="ja-JP" dirty="0" smtClean="0">
                <a:ln w="0">
                  <a:solidFill>
                    <a:srgbClr val="BCB800"/>
                  </a:solidFill>
                </a:ln>
                <a:solidFill>
                  <a:srgbClr val="EBE600"/>
                </a:solidFill>
              </a:rPr>
              <a:t>(bug)</a:t>
            </a:r>
            <a:r>
              <a:rPr lang="ja-JP" altLang="en-US" dirty="0" smtClean="0"/>
              <a:t>に参加する人物らで議論をすることは少なく，</a:t>
            </a:r>
            <a:r>
              <a:rPr lang="en-US" altLang="ja-JP" dirty="0" smtClean="0">
                <a:solidFill>
                  <a:srgbClr val="FF0000"/>
                </a:solidFill>
              </a:rPr>
              <a:t>3</a:t>
            </a:r>
            <a:r>
              <a:rPr lang="ja-JP" altLang="en-US" dirty="0" err="1" smtClean="0">
                <a:solidFill>
                  <a:srgbClr val="FF0000"/>
                </a:solidFill>
              </a:rPr>
              <a:t>つのサブ</a:t>
            </a:r>
            <a:r>
              <a:rPr lang="ja-JP" altLang="en-US" dirty="0" smtClean="0">
                <a:solidFill>
                  <a:srgbClr val="FF0000"/>
                </a:solidFill>
              </a:rPr>
              <a:t>コミュニティに参加する人物ら</a:t>
            </a:r>
            <a:r>
              <a:rPr lang="en-US" altLang="ja-JP" dirty="0" smtClean="0"/>
              <a:t>(</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en-US" altLang="ja-JP" dirty="0" smtClean="0"/>
              <a:t>)</a:t>
            </a:r>
            <a:r>
              <a:rPr lang="ja-JP" altLang="en-US" dirty="0" smtClean="0"/>
              <a:t>と議論をしている</a:t>
            </a:r>
            <a:endParaRPr lang="en-US" altLang="ja-JP" dirty="0" smtClean="0"/>
          </a:p>
          <a:p>
            <a:pPr lvl="1"/>
            <a:endParaRPr lang="en-US" altLang="ja-JP" dirty="0" smtClean="0"/>
          </a:p>
        </p:txBody>
      </p:sp>
      <p:sp>
        <p:nvSpPr>
          <p:cNvPr id="2765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7654" name="スライド番号プレースホルダ 5"/>
          <p:cNvSpPr>
            <a:spLocks noGrp="1"/>
          </p:cNvSpPr>
          <p:nvPr>
            <p:ph type="sldNum" sz="quarter" idx="12"/>
          </p:nvPr>
        </p:nvSpPr>
        <p:spPr>
          <a:noFill/>
        </p:spPr>
        <p:txBody>
          <a:bodyPr/>
          <a:lstStyle/>
          <a:p>
            <a:fld id="{1C9822F3-1D9F-40D0-B557-DFC087D5A9FD}" type="slidenum">
              <a:rPr lang="ja-JP" altLang="en-US" smtClean="0">
                <a:latin typeface="Times New Roman" pitchFamily="18" charset="0"/>
              </a:rPr>
              <a:pPr/>
              <a:t>23</a:t>
            </a:fld>
            <a:endParaRPr lang="en-US" altLang="ja-JP" smtClean="0">
              <a:latin typeface="Times New Roman" pitchFamily="18" charset="0"/>
            </a:endParaRPr>
          </a:p>
        </p:txBody>
      </p:sp>
      <p:sp>
        <p:nvSpPr>
          <p:cNvPr id="7" name="テキスト ボックス 6"/>
          <p:cNvSpPr txBox="1"/>
          <p:nvPr/>
        </p:nvSpPr>
        <p:spPr>
          <a:xfrm>
            <a:off x="957577" y="2598520"/>
            <a:ext cx="441007" cy="430887"/>
          </a:xfrm>
          <a:prstGeom prst="rect">
            <a:avLst/>
          </a:prstGeom>
          <a:noFill/>
        </p:spPr>
        <p:txBody>
          <a:bodyPr wrap="square" rtlCol="0">
            <a:spAutoFit/>
          </a:bodyPr>
          <a:lstStyle/>
          <a:p>
            <a:r>
              <a:rPr lang="en-US" altLang="ja-JP" sz="2200" dirty="0" smtClean="0">
                <a:ln w="0">
                  <a:solidFill>
                    <a:srgbClr val="DA8200"/>
                  </a:solidFill>
                </a:ln>
                <a:solidFill>
                  <a:srgbClr val="FFC301"/>
                </a:solidFill>
              </a:rPr>
              <a:t>P</a:t>
            </a:r>
            <a:endParaRPr kumimoji="1" lang="ja-JP" altLang="en-US" sz="2200" dirty="0"/>
          </a:p>
        </p:txBody>
      </p:sp>
      <p:sp>
        <p:nvSpPr>
          <p:cNvPr id="8" name="テキスト ボックス 7"/>
          <p:cNvSpPr txBox="1"/>
          <p:nvPr/>
        </p:nvSpPr>
        <p:spPr>
          <a:xfrm>
            <a:off x="964824" y="4091651"/>
            <a:ext cx="396485" cy="400110"/>
          </a:xfrm>
          <a:prstGeom prst="rect">
            <a:avLst/>
          </a:prstGeom>
          <a:noFill/>
        </p:spPr>
        <p:txBody>
          <a:bodyPr wrap="square" rtlCol="0">
            <a:spAutoFit/>
          </a:bodyPr>
          <a:lstStyle/>
          <a:p>
            <a:r>
              <a:rPr lang="en-US" altLang="ja-JP" sz="2000" dirty="0" smtClean="0">
                <a:ln w="0">
                  <a:solidFill>
                    <a:srgbClr val="BCB800"/>
                  </a:solidFill>
                </a:ln>
                <a:solidFill>
                  <a:srgbClr val="EBE600"/>
                </a:solidFill>
              </a:rPr>
              <a:t>P</a:t>
            </a:r>
            <a:endParaRPr kumimoji="1" lang="ja-JP" altLang="en-US" sz="2000" dirty="0"/>
          </a:p>
        </p:txBody>
      </p:sp>
      <p:sp>
        <p:nvSpPr>
          <p:cNvPr id="9" name="テキスト ボックス 8"/>
          <p:cNvSpPr txBox="1"/>
          <p:nvPr/>
        </p:nvSpPr>
        <p:spPr>
          <a:xfrm>
            <a:off x="963364" y="3353497"/>
            <a:ext cx="396485" cy="400110"/>
          </a:xfrm>
          <a:prstGeom prst="rect">
            <a:avLst/>
          </a:prstGeom>
          <a:noFill/>
        </p:spPr>
        <p:txBody>
          <a:bodyPr wrap="square" rtlCol="0">
            <a:spAutoFit/>
          </a:bodyPr>
          <a:lstStyle/>
          <a:p>
            <a:r>
              <a:rPr lang="en-US" altLang="ja-JP" sz="2000" dirty="0" smtClean="0">
                <a:ln w="0">
                  <a:solidFill>
                    <a:srgbClr val="008000"/>
                  </a:solidFill>
                </a:ln>
                <a:solidFill>
                  <a:srgbClr val="00B050"/>
                </a:solidFill>
              </a:rPr>
              <a:t>P</a:t>
            </a:r>
            <a:endParaRPr kumimoji="1" lang="ja-JP" altLang="en-US" sz="2000"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30723" name="タイトル 2"/>
          <p:cNvSpPr>
            <a:spLocks noGrp="1"/>
          </p:cNvSpPr>
          <p:nvPr>
            <p:ph type="title"/>
          </p:nvPr>
        </p:nvSpPr>
        <p:spPr>
          <a:xfrm>
            <a:off x="830263" y="209550"/>
            <a:ext cx="8099425" cy="642938"/>
          </a:xfrm>
        </p:spPr>
        <p:txBody>
          <a:bodyPr/>
          <a:lstStyle/>
          <a:p>
            <a:r>
              <a:rPr lang="ja-JP" altLang="en-US" smtClean="0"/>
              <a:t>先行研究</a:t>
            </a:r>
            <a:r>
              <a:rPr lang="ja-JP" altLang="en-US" smtClean="0">
                <a:solidFill>
                  <a:srgbClr val="FF0000"/>
                </a:solidFill>
              </a:rPr>
              <a:t>（送受信関係のネットワーク化）</a:t>
            </a:r>
          </a:p>
        </p:txBody>
      </p:sp>
      <p:sp>
        <p:nvSpPr>
          <p:cNvPr id="30724" name="コンテンツ プレースホルダ 3"/>
          <p:cNvSpPr>
            <a:spLocks noGrp="1"/>
          </p:cNvSpPr>
          <p:nvPr>
            <p:ph idx="1"/>
          </p:nvPr>
        </p:nvSpPr>
        <p:spPr>
          <a:xfrm>
            <a:off x="214313" y="990600"/>
            <a:ext cx="8715375" cy="5438775"/>
          </a:xfrm>
        </p:spPr>
        <p:txBody>
          <a:bodyPr/>
          <a:lstStyle/>
          <a:p>
            <a:r>
              <a:rPr lang="en-US" altLang="ja-JP" smtClean="0"/>
              <a:t>Howison</a:t>
            </a:r>
            <a:r>
              <a:rPr lang="ja-JP" altLang="en-US" smtClean="0"/>
              <a:t>は開発者間の送受信関係をネットワーク化</a:t>
            </a:r>
            <a:endParaRPr lang="en-US" altLang="ja-JP" smtClean="0"/>
          </a:p>
          <a:p>
            <a:endParaRPr lang="en-US" altLang="ja-JP" smtClean="0"/>
          </a:p>
          <a:p>
            <a:endParaRPr lang="en-US" altLang="ja-JP" smtClean="0"/>
          </a:p>
          <a:p>
            <a:endParaRPr lang="en-US" altLang="ja-JP" smtClean="0"/>
          </a:p>
          <a:p>
            <a:r>
              <a:rPr lang="en-US" altLang="ja-JP" smtClean="0"/>
              <a:t>Raymond</a:t>
            </a:r>
            <a:r>
              <a:rPr lang="ja-JP" altLang="en-US" smtClean="0"/>
              <a:t>は開発者だけでなくユーザも重要とコミュニティ間の協調作業が重要と言ってる</a:t>
            </a:r>
            <a:endParaRPr lang="en-US" altLang="ja-JP" smtClean="0"/>
          </a:p>
          <a:p>
            <a:r>
              <a:rPr lang="en-US" altLang="ja-JP" smtClean="0"/>
              <a:t>Matsumoto</a:t>
            </a:r>
            <a:r>
              <a:rPr lang="ja-JP" altLang="en-US" smtClean="0"/>
              <a:t>は開発者とユーザ間で協調的な活動を支えていると考えられる人物を分析した．</a:t>
            </a:r>
            <a:endParaRPr lang="en-US" altLang="ja-JP" smtClean="0"/>
          </a:p>
          <a:p>
            <a:endParaRPr lang="en-US" altLang="ja-JP" smtClean="0"/>
          </a:p>
          <a:p>
            <a:pPr>
              <a:buFont typeface="Times New Roman" pitchFamily="18" charset="0"/>
              <a:buNone/>
            </a:pPr>
            <a:endParaRPr lang="en-US" altLang="ja-JP" smtClean="0"/>
          </a:p>
          <a:p>
            <a:endParaRPr lang="ja-JP" altLang="en-US" smtClean="0"/>
          </a:p>
        </p:txBody>
      </p:sp>
      <p:sp>
        <p:nvSpPr>
          <p:cNvPr id="30725"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30726" name="スライド番号プレースホルダ 5"/>
          <p:cNvSpPr>
            <a:spLocks noGrp="1"/>
          </p:cNvSpPr>
          <p:nvPr>
            <p:ph type="sldNum" sz="quarter" idx="12"/>
          </p:nvPr>
        </p:nvSpPr>
        <p:spPr>
          <a:noFill/>
        </p:spPr>
        <p:txBody>
          <a:bodyPr/>
          <a:lstStyle/>
          <a:p>
            <a:fld id="{164BAB2B-09E5-4460-8C17-3A5EB34F61F8}" type="slidenum">
              <a:rPr lang="ja-JP" altLang="en-US" smtClean="0">
                <a:latin typeface="Times New Roman" pitchFamily="18" charset="0"/>
              </a:rPr>
              <a:pPr/>
              <a:t>24</a:t>
            </a:fld>
            <a:endParaRPr lang="en-US" altLang="ja-JP" smtClean="0">
              <a:latin typeface="Times New Roman" pitchFamily="18" charset="0"/>
            </a:endParaRPr>
          </a:p>
        </p:txBody>
      </p:sp>
      <p:sp>
        <p:nvSpPr>
          <p:cNvPr id="30727" name="AutoShape 42"/>
          <p:cNvSpPr>
            <a:spLocks noChangeArrowheads="1"/>
          </p:cNvSpPr>
          <p:nvPr/>
        </p:nvSpPr>
        <p:spPr bwMode="auto">
          <a:xfrm>
            <a:off x="4076700" y="2228850"/>
            <a:ext cx="539750" cy="358775"/>
          </a:xfrm>
          <a:prstGeom prst="rightArrow">
            <a:avLst>
              <a:gd name="adj1" fmla="val 50000"/>
              <a:gd name="adj2" fmla="val 37611"/>
            </a:avLst>
          </a:prstGeom>
          <a:solidFill>
            <a:srgbClr val="FF5050"/>
          </a:solidFill>
          <a:ln w="9525" algn="ctr">
            <a:noFill/>
            <a:miter lim="800000"/>
            <a:headEnd/>
            <a:tailEnd/>
          </a:ln>
        </p:spPr>
        <p:txBody>
          <a:bodyPr wrap="none" anchor="ctr">
            <a:spAutoFit/>
          </a:bodyPr>
          <a:lstStyle/>
          <a:p>
            <a:pPr algn="ctr"/>
            <a:endParaRPr lang="ja-JP" altLang="en-US"/>
          </a:p>
        </p:txBody>
      </p:sp>
      <p:sp>
        <p:nvSpPr>
          <p:cNvPr id="30728" name="Text Box 43"/>
          <p:cNvSpPr txBox="1">
            <a:spLocks noChangeArrowheads="1"/>
          </p:cNvSpPr>
          <p:nvPr/>
        </p:nvSpPr>
        <p:spPr bwMode="auto">
          <a:xfrm>
            <a:off x="3897313" y="1997075"/>
            <a:ext cx="1079500" cy="244475"/>
          </a:xfrm>
          <a:prstGeom prst="rect">
            <a:avLst/>
          </a:prstGeom>
          <a:noFill/>
          <a:ln w="9525" algn="ctr">
            <a:noFill/>
            <a:miter lim="800000"/>
            <a:headEnd/>
            <a:tailEnd/>
          </a:ln>
        </p:spPr>
        <p:txBody>
          <a:bodyPr>
            <a:spAutoFit/>
          </a:bodyPr>
          <a:lstStyle/>
          <a:p>
            <a:pPr algn="ctr" defTabSz="244475">
              <a:spcBef>
                <a:spcPct val="50000"/>
              </a:spcBef>
            </a:pPr>
            <a:r>
              <a:rPr lang="ja-JP" altLang="en-US" sz="1000"/>
              <a:t>関係の可視化</a:t>
            </a:r>
          </a:p>
        </p:txBody>
      </p:sp>
      <p:grpSp>
        <p:nvGrpSpPr>
          <p:cNvPr id="30729" name="Group 101"/>
          <p:cNvGrpSpPr>
            <a:grpSpLocks/>
          </p:cNvGrpSpPr>
          <p:nvPr/>
        </p:nvGrpSpPr>
        <p:grpSpPr bwMode="auto">
          <a:xfrm>
            <a:off x="2214563" y="1524000"/>
            <a:ext cx="1376362" cy="1328738"/>
            <a:chOff x="346" y="2666"/>
            <a:chExt cx="940" cy="907"/>
          </a:xfrm>
        </p:grpSpPr>
        <p:sp>
          <p:nvSpPr>
            <p:cNvPr id="30809" name="Rectangle 102"/>
            <p:cNvSpPr>
              <a:spLocks noChangeArrowheads="1"/>
            </p:cNvSpPr>
            <p:nvPr/>
          </p:nvSpPr>
          <p:spPr bwMode="auto">
            <a:xfrm>
              <a:off x="346" y="2666"/>
              <a:ext cx="907" cy="907"/>
            </a:xfrm>
            <a:prstGeom prst="rect">
              <a:avLst/>
            </a:prstGeom>
            <a:noFill/>
            <a:ln w="9525" algn="ctr">
              <a:solidFill>
                <a:schemeClr val="tx1"/>
              </a:solidFill>
              <a:miter lim="800000"/>
              <a:headEnd/>
              <a:tailEnd/>
            </a:ln>
          </p:spPr>
          <p:txBody>
            <a:bodyPr anchor="ctr">
              <a:spAutoFit/>
            </a:bodyPr>
            <a:lstStyle/>
            <a:p>
              <a:pPr algn="ctr"/>
              <a:endParaRPr lang="ja-JP" altLang="en-US"/>
            </a:p>
          </p:txBody>
        </p:sp>
        <p:sp>
          <p:nvSpPr>
            <p:cNvPr id="30810" name="Text Box 103"/>
            <p:cNvSpPr txBox="1">
              <a:spLocks noChangeArrowheads="1"/>
            </p:cNvSpPr>
            <p:nvPr/>
          </p:nvSpPr>
          <p:spPr bwMode="auto">
            <a:xfrm>
              <a:off x="346" y="2666"/>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A</a:t>
              </a:r>
              <a:r>
                <a:rPr lang="ja-JP" altLang="en-US" sz="1000"/>
                <a:t>： ＿＿＿＿＿</a:t>
              </a:r>
            </a:p>
          </p:txBody>
        </p:sp>
        <p:sp>
          <p:nvSpPr>
            <p:cNvPr id="30811" name="Text Box 104"/>
            <p:cNvSpPr txBox="1">
              <a:spLocks noChangeArrowheads="1"/>
            </p:cNvSpPr>
            <p:nvPr/>
          </p:nvSpPr>
          <p:spPr bwMode="auto">
            <a:xfrm>
              <a:off x="448" y="2779"/>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B</a:t>
              </a:r>
              <a:r>
                <a:rPr lang="ja-JP" altLang="en-US" sz="1000"/>
                <a:t>：</a:t>
              </a:r>
              <a:r>
                <a:rPr lang="en-US" altLang="ja-JP" sz="1000"/>
                <a:t>Re </a:t>
              </a:r>
              <a:r>
                <a:rPr lang="ja-JP" altLang="en-US" sz="1000"/>
                <a:t>＿＿＿＿</a:t>
              </a:r>
            </a:p>
          </p:txBody>
        </p:sp>
        <p:sp>
          <p:nvSpPr>
            <p:cNvPr id="30812" name="Text Box 105"/>
            <p:cNvSpPr txBox="1">
              <a:spLocks noChangeArrowheads="1"/>
            </p:cNvSpPr>
            <p:nvPr/>
          </p:nvSpPr>
          <p:spPr bwMode="auto">
            <a:xfrm>
              <a:off x="550" y="2892"/>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C</a:t>
              </a:r>
              <a:r>
                <a:rPr lang="ja-JP" altLang="en-US" sz="1000"/>
                <a:t>：</a:t>
              </a:r>
              <a:r>
                <a:rPr lang="en-US" altLang="ja-JP" sz="1000"/>
                <a:t>Re </a:t>
              </a:r>
              <a:r>
                <a:rPr lang="ja-JP" altLang="en-US" sz="1000"/>
                <a:t>＿＿＿＿</a:t>
              </a:r>
            </a:p>
          </p:txBody>
        </p:sp>
        <p:sp>
          <p:nvSpPr>
            <p:cNvPr id="30813" name="Text Box 106"/>
            <p:cNvSpPr txBox="1">
              <a:spLocks noChangeArrowheads="1"/>
            </p:cNvSpPr>
            <p:nvPr/>
          </p:nvSpPr>
          <p:spPr bwMode="auto">
            <a:xfrm>
              <a:off x="448" y="3005"/>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D</a:t>
              </a:r>
              <a:r>
                <a:rPr lang="ja-JP" altLang="en-US" sz="1000"/>
                <a:t>：</a:t>
              </a:r>
              <a:r>
                <a:rPr lang="en-US" altLang="ja-JP" sz="1000"/>
                <a:t>Re </a:t>
              </a:r>
              <a:r>
                <a:rPr lang="ja-JP" altLang="en-US" sz="1000"/>
                <a:t>＿＿＿＿</a:t>
              </a:r>
            </a:p>
          </p:txBody>
        </p:sp>
        <p:sp>
          <p:nvSpPr>
            <p:cNvPr id="30814" name="Text Box 107"/>
            <p:cNvSpPr txBox="1">
              <a:spLocks noChangeArrowheads="1"/>
            </p:cNvSpPr>
            <p:nvPr/>
          </p:nvSpPr>
          <p:spPr bwMode="auto">
            <a:xfrm>
              <a:off x="448" y="3118"/>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E</a:t>
              </a:r>
              <a:r>
                <a:rPr lang="ja-JP" altLang="en-US" sz="1000"/>
                <a:t>：</a:t>
              </a:r>
              <a:r>
                <a:rPr lang="en-US" altLang="ja-JP" sz="1000"/>
                <a:t>Re </a:t>
              </a:r>
              <a:r>
                <a:rPr lang="ja-JP" altLang="en-US" sz="1000"/>
                <a:t>＿＿＿＿</a:t>
              </a:r>
            </a:p>
          </p:txBody>
        </p:sp>
        <p:sp>
          <p:nvSpPr>
            <p:cNvPr id="30815" name="Text Box 108"/>
            <p:cNvSpPr txBox="1">
              <a:spLocks noChangeArrowheads="1"/>
            </p:cNvSpPr>
            <p:nvPr/>
          </p:nvSpPr>
          <p:spPr bwMode="auto">
            <a:xfrm>
              <a:off x="572" y="3231"/>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C</a:t>
              </a:r>
              <a:r>
                <a:rPr lang="ja-JP" altLang="en-US" sz="1000"/>
                <a:t>：</a:t>
              </a:r>
              <a:r>
                <a:rPr lang="en-US" altLang="ja-JP" sz="1000"/>
                <a:t>Re </a:t>
              </a:r>
              <a:r>
                <a:rPr lang="ja-JP" altLang="en-US" sz="1000"/>
                <a:t>＿＿＿＿</a:t>
              </a:r>
            </a:p>
          </p:txBody>
        </p:sp>
        <p:sp>
          <p:nvSpPr>
            <p:cNvPr id="30816" name="Text Box 109"/>
            <p:cNvSpPr txBox="1">
              <a:spLocks noChangeArrowheads="1"/>
            </p:cNvSpPr>
            <p:nvPr/>
          </p:nvSpPr>
          <p:spPr bwMode="auto">
            <a:xfrm>
              <a:off x="572" y="3346"/>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A</a:t>
              </a:r>
              <a:r>
                <a:rPr lang="ja-JP" altLang="en-US" sz="1000"/>
                <a:t>：</a:t>
              </a:r>
              <a:r>
                <a:rPr lang="en-US" altLang="ja-JP" sz="1000"/>
                <a:t>Re </a:t>
              </a:r>
              <a:r>
                <a:rPr lang="ja-JP" altLang="en-US" sz="1000"/>
                <a:t>＿＿＿＿</a:t>
              </a:r>
            </a:p>
          </p:txBody>
        </p:sp>
      </p:grpSp>
      <p:sp>
        <p:nvSpPr>
          <p:cNvPr id="30730" name="Text Box 110"/>
          <p:cNvSpPr txBox="1">
            <a:spLocks noChangeArrowheads="1"/>
          </p:cNvSpPr>
          <p:nvPr/>
        </p:nvSpPr>
        <p:spPr bwMode="auto">
          <a:xfrm>
            <a:off x="2143125" y="2852738"/>
            <a:ext cx="1620838" cy="244475"/>
          </a:xfrm>
          <a:prstGeom prst="rect">
            <a:avLst/>
          </a:prstGeom>
          <a:noFill/>
          <a:ln w="9525" algn="ctr">
            <a:noFill/>
            <a:miter lim="800000"/>
            <a:headEnd/>
            <a:tailEnd/>
          </a:ln>
        </p:spPr>
        <p:txBody>
          <a:bodyPr>
            <a:spAutoFit/>
          </a:bodyPr>
          <a:lstStyle/>
          <a:p>
            <a:pPr algn="ctr" defTabSz="244475">
              <a:spcBef>
                <a:spcPct val="50000"/>
              </a:spcBef>
            </a:pPr>
            <a:r>
              <a:rPr lang="ja-JP" altLang="en-US" sz="1000"/>
              <a:t>図</a:t>
            </a:r>
            <a:r>
              <a:rPr lang="en-US" altLang="ja-JP" sz="1000"/>
              <a:t>1</a:t>
            </a:r>
            <a:r>
              <a:rPr lang="ja-JP" altLang="en-US" sz="1000"/>
              <a:t>．</a:t>
            </a:r>
            <a:r>
              <a:rPr lang="en-US" altLang="ja-JP" sz="1000"/>
              <a:t>ML</a:t>
            </a:r>
            <a:r>
              <a:rPr lang="ja-JP" altLang="en-US" sz="1000"/>
              <a:t>内での</a:t>
            </a:r>
            <a:r>
              <a:rPr lang="en-US" altLang="ja-JP" sz="1000"/>
              <a:t>Reply</a:t>
            </a:r>
            <a:r>
              <a:rPr lang="ja-JP" altLang="en-US" sz="1000"/>
              <a:t>関係</a:t>
            </a:r>
          </a:p>
        </p:txBody>
      </p:sp>
      <p:sp>
        <p:nvSpPr>
          <p:cNvPr id="30731" name="Text Box 48"/>
          <p:cNvSpPr txBox="1">
            <a:spLocks noChangeArrowheads="1"/>
          </p:cNvSpPr>
          <p:nvPr/>
        </p:nvSpPr>
        <p:spPr bwMode="auto">
          <a:xfrm>
            <a:off x="4286250" y="2671763"/>
            <a:ext cx="2643188" cy="400050"/>
          </a:xfrm>
          <a:prstGeom prst="rect">
            <a:avLst/>
          </a:prstGeom>
          <a:noFill/>
          <a:ln w="9525" algn="ctr">
            <a:noFill/>
            <a:miter lim="800000"/>
            <a:headEnd/>
            <a:tailEnd/>
          </a:ln>
        </p:spPr>
        <p:txBody>
          <a:bodyPr>
            <a:spAutoFit/>
          </a:bodyPr>
          <a:lstStyle/>
          <a:p>
            <a:pPr algn="ctr" defTabSz="244475">
              <a:spcBef>
                <a:spcPct val="50000"/>
              </a:spcBef>
            </a:pPr>
            <a:r>
              <a:rPr lang="ja-JP" altLang="en-US" sz="1000"/>
              <a:t>図</a:t>
            </a:r>
            <a:r>
              <a:rPr lang="en-US" altLang="ja-JP" sz="1000"/>
              <a:t>2</a:t>
            </a:r>
            <a:r>
              <a:rPr lang="ja-JP" altLang="en-US" sz="1000"/>
              <a:t>．コミュニケーション</a:t>
            </a:r>
            <a:br>
              <a:rPr lang="ja-JP" altLang="en-US" sz="1000"/>
            </a:br>
            <a:r>
              <a:rPr lang="ja-JP" altLang="en-US" sz="1000"/>
              <a:t>　　　ネットワーク構造</a:t>
            </a:r>
          </a:p>
        </p:txBody>
      </p:sp>
      <p:grpSp>
        <p:nvGrpSpPr>
          <p:cNvPr id="30732" name="グループ化 109"/>
          <p:cNvGrpSpPr>
            <a:grpSpLocks/>
          </p:cNvGrpSpPr>
          <p:nvPr/>
        </p:nvGrpSpPr>
        <p:grpSpPr bwMode="auto">
          <a:xfrm>
            <a:off x="4994275" y="1598613"/>
            <a:ext cx="1127125" cy="1084262"/>
            <a:chOff x="4994910" y="1571612"/>
            <a:chExt cx="1274859" cy="1227200"/>
          </a:xfrm>
        </p:grpSpPr>
        <p:sp>
          <p:nvSpPr>
            <p:cNvPr id="30784" name="Line 56"/>
            <p:cNvSpPr>
              <a:spLocks noChangeShapeType="1"/>
            </p:cNvSpPr>
            <p:nvPr/>
          </p:nvSpPr>
          <p:spPr bwMode="auto">
            <a:xfrm flipH="1" flipV="1">
              <a:off x="5310121" y="1778225"/>
              <a:ext cx="628135" cy="0"/>
            </a:xfrm>
            <a:prstGeom prst="line">
              <a:avLst/>
            </a:prstGeom>
            <a:noFill/>
            <a:ln w="28575">
              <a:solidFill>
                <a:schemeClr val="tx1"/>
              </a:solidFill>
              <a:round/>
              <a:headEnd/>
              <a:tailEnd type="triangle" w="med" len="med"/>
            </a:ln>
          </p:spPr>
          <p:txBody>
            <a:bodyPr/>
            <a:lstStyle/>
            <a:p>
              <a:endParaRPr lang="ja-JP" altLang="en-US"/>
            </a:p>
          </p:txBody>
        </p:sp>
        <p:sp>
          <p:nvSpPr>
            <p:cNvPr id="30785" name="Line 57"/>
            <p:cNvSpPr>
              <a:spLocks noChangeShapeType="1"/>
            </p:cNvSpPr>
            <p:nvPr/>
          </p:nvSpPr>
          <p:spPr bwMode="auto">
            <a:xfrm flipH="1" flipV="1">
              <a:off x="5776934" y="2434660"/>
              <a:ext cx="261043" cy="180018"/>
            </a:xfrm>
            <a:prstGeom prst="line">
              <a:avLst/>
            </a:prstGeom>
            <a:noFill/>
            <a:ln w="28575">
              <a:solidFill>
                <a:schemeClr val="tx1"/>
              </a:solidFill>
              <a:round/>
              <a:headEnd/>
              <a:tailEnd type="triangle" w="med" len="med"/>
            </a:ln>
          </p:spPr>
          <p:txBody>
            <a:bodyPr/>
            <a:lstStyle/>
            <a:p>
              <a:endParaRPr lang="ja-JP" altLang="en-US"/>
            </a:p>
          </p:txBody>
        </p:sp>
        <p:sp>
          <p:nvSpPr>
            <p:cNvPr id="30786" name="Line 58"/>
            <p:cNvSpPr>
              <a:spLocks noChangeShapeType="1"/>
            </p:cNvSpPr>
            <p:nvPr/>
          </p:nvSpPr>
          <p:spPr bwMode="auto">
            <a:xfrm flipV="1">
              <a:off x="5226703" y="2417361"/>
              <a:ext cx="209378" cy="139369"/>
            </a:xfrm>
            <a:prstGeom prst="line">
              <a:avLst/>
            </a:prstGeom>
            <a:noFill/>
            <a:ln w="28575">
              <a:solidFill>
                <a:schemeClr val="tx1"/>
              </a:solidFill>
              <a:round/>
              <a:headEnd/>
              <a:tailEnd type="triangle" w="med" len="med"/>
            </a:ln>
          </p:spPr>
          <p:txBody>
            <a:bodyPr/>
            <a:lstStyle/>
            <a:p>
              <a:endParaRPr lang="ja-JP" altLang="en-US"/>
            </a:p>
          </p:txBody>
        </p:sp>
        <p:sp>
          <p:nvSpPr>
            <p:cNvPr id="30787" name="Line 59"/>
            <p:cNvSpPr>
              <a:spLocks noChangeShapeType="1"/>
            </p:cNvSpPr>
            <p:nvPr/>
          </p:nvSpPr>
          <p:spPr bwMode="auto">
            <a:xfrm>
              <a:off x="5326436" y="1878397"/>
              <a:ext cx="209378" cy="178566"/>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30788" name="Line 60"/>
            <p:cNvSpPr>
              <a:spLocks noChangeShapeType="1"/>
            </p:cNvSpPr>
            <p:nvPr/>
          </p:nvSpPr>
          <p:spPr bwMode="auto">
            <a:xfrm flipH="1">
              <a:off x="5675853" y="1897270"/>
              <a:ext cx="331743" cy="258413"/>
            </a:xfrm>
            <a:prstGeom prst="line">
              <a:avLst/>
            </a:prstGeom>
            <a:noFill/>
            <a:ln w="28575">
              <a:solidFill>
                <a:schemeClr val="tx1"/>
              </a:solidFill>
              <a:round/>
              <a:headEnd/>
              <a:tailEnd type="triangle" w="med" len="med"/>
            </a:ln>
          </p:spPr>
          <p:txBody>
            <a:bodyPr/>
            <a:lstStyle/>
            <a:p>
              <a:endParaRPr lang="ja-JP" altLang="en-US"/>
            </a:p>
          </p:txBody>
        </p:sp>
        <p:sp>
          <p:nvSpPr>
            <p:cNvPr id="30789" name="Text Box 61"/>
            <p:cNvSpPr txBox="1">
              <a:spLocks noChangeArrowheads="1"/>
            </p:cNvSpPr>
            <p:nvPr/>
          </p:nvSpPr>
          <p:spPr bwMode="auto">
            <a:xfrm>
              <a:off x="5477352" y="2359292"/>
              <a:ext cx="186265" cy="197439"/>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30790" name="Text Box 62"/>
            <p:cNvSpPr txBox="1">
              <a:spLocks noChangeArrowheads="1"/>
            </p:cNvSpPr>
            <p:nvPr/>
          </p:nvSpPr>
          <p:spPr bwMode="auto">
            <a:xfrm>
              <a:off x="5966808" y="2601373"/>
              <a:ext cx="187625" cy="197439"/>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B</a:t>
              </a:r>
            </a:p>
          </p:txBody>
        </p:sp>
        <p:sp>
          <p:nvSpPr>
            <p:cNvPr id="30791" name="Text Box 63"/>
            <p:cNvSpPr txBox="1">
              <a:spLocks noChangeArrowheads="1"/>
            </p:cNvSpPr>
            <p:nvPr/>
          </p:nvSpPr>
          <p:spPr bwMode="auto">
            <a:xfrm>
              <a:off x="5945054" y="1846458"/>
              <a:ext cx="187625" cy="197439"/>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C</a:t>
              </a:r>
            </a:p>
          </p:txBody>
        </p:sp>
        <p:sp>
          <p:nvSpPr>
            <p:cNvPr id="30792" name="Text Box 64"/>
            <p:cNvSpPr txBox="1">
              <a:spLocks noChangeArrowheads="1"/>
            </p:cNvSpPr>
            <p:nvPr/>
          </p:nvSpPr>
          <p:spPr bwMode="auto">
            <a:xfrm>
              <a:off x="5098520" y="1875912"/>
              <a:ext cx="187625" cy="197439"/>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E</a:t>
              </a:r>
            </a:p>
          </p:txBody>
        </p:sp>
        <p:sp>
          <p:nvSpPr>
            <p:cNvPr id="30793" name="Text Box 65"/>
            <p:cNvSpPr txBox="1">
              <a:spLocks noChangeArrowheads="1"/>
            </p:cNvSpPr>
            <p:nvPr/>
          </p:nvSpPr>
          <p:spPr bwMode="auto">
            <a:xfrm>
              <a:off x="5074910" y="2594114"/>
              <a:ext cx="187625" cy="198891"/>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D</a:t>
              </a:r>
            </a:p>
          </p:txBody>
        </p:sp>
        <p:grpSp>
          <p:nvGrpSpPr>
            <p:cNvPr id="30794" name="グループ化 52"/>
            <p:cNvGrpSpPr>
              <a:grpSpLocks/>
            </p:cNvGrpSpPr>
            <p:nvPr/>
          </p:nvGrpSpPr>
          <p:grpSpPr bwMode="auto">
            <a:xfrm>
              <a:off x="5110806" y="1571612"/>
              <a:ext cx="173844" cy="312920"/>
              <a:chOff x="500034" y="4357694"/>
              <a:chExt cx="214314" cy="385765"/>
            </a:xfrm>
          </p:grpSpPr>
          <p:sp>
            <p:nvSpPr>
              <p:cNvPr id="54" name="二等辺三角形 53"/>
              <p:cNvSpPr/>
              <p:nvPr/>
            </p:nvSpPr>
            <p:spPr bwMode="auto">
              <a:xfrm>
                <a:off x="501041" y="4444080"/>
                <a:ext cx="212503" cy="299033"/>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5" name="円/楕円 54"/>
              <p:cNvSpPr/>
              <p:nvPr/>
            </p:nvSpPr>
            <p:spPr bwMode="auto">
              <a:xfrm>
                <a:off x="501041" y="4357694"/>
                <a:ext cx="212503" cy="214859"/>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95" name="グループ化 55"/>
            <p:cNvGrpSpPr>
              <a:grpSpLocks/>
            </p:cNvGrpSpPr>
            <p:nvPr/>
          </p:nvGrpSpPr>
          <p:grpSpPr bwMode="auto">
            <a:xfrm>
              <a:off x="5980029" y="1571612"/>
              <a:ext cx="173844" cy="312920"/>
              <a:chOff x="500034" y="4357694"/>
              <a:chExt cx="214314" cy="385765"/>
            </a:xfrm>
          </p:grpSpPr>
          <p:sp>
            <p:nvSpPr>
              <p:cNvPr id="57" name="二等辺三角形 56"/>
              <p:cNvSpPr/>
              <p:nvPr/>
            </p:nvSpPr>
            <p:spPr bwMode="auto">
              <a:xfrm>
                <a:off x="500839" y="4444080"/>
                <a:ext cx="212503" cy="299033"/>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8" name="円/楕円 57"/>
              <p:cNvSpPr/>
              <p:nvPr/>
            </p:nvSpPr>
            <p:spPr bwMode="auto">
              <a:xfrm>
                <a:off x="500839" y="4357694"/>
                <a:ext cx="212503" cy="214859"/>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96" name="グループ化 58"/>
            <p:cNvGrpSpPr>
              <a:grpSpLocks/>
            </p:cNvGrpSpPr>
            <p:nvPr/>
          </p:nvGrpSpPr>
          <p:grpSpPr bwMode="auto">
            <a:xfrm>
              <a:off x="5516443" y="2035197"/>
              <a:ext cx="173844" cy="312920"/>
              <a:chOff x="500034" y="4357694"/>
              <a:chExt cx="214314" cy="385765"/>
            </a:xfrm>
          </p:grpSpPr>
          <p:sp>
            <p:nvSpPr>
              <p:cNvPr id="60" name="二等辺三角形 59"/>
              <p:cNvSpPr/>
              <p:nvPr/>
            </p:nvSpPr>
            <p:spPr bwMode="auto">
              <a:xfrm>
                <a:off x="499029" y="4444061"/>
                <a:ext cx="214717" cy="299033"/>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1" name="円/楕円 60"/>
              <p:cNvSpPr/>
              <p:nvPr/>
            </p:nvSpPr>
            <p:spPr bwMode="auto">
              <a:xfrm>
                <a:off x="499029" y="4357674"/>
                <a:ext cx="214717" cy="214859"/>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97" name="グループ化 61"/>
            <p:cNvGrpSpPr>
              <a:grpSpLocks/>
            </p:cNvGrpSpPr>
            <p:nvPr/>
          </p:nvGrpSpPr>
          <p:grpSpPr bwMode="auto">
            <a:xfrm>
              <a:off x="6095925" y="2440834"/>
              <a:ext cx="173844" cy="312920"/>
              <a:chOff x="500034" y="4357694"/>
              <a:chExt cx="214314" cy="385765"/>
            </a:xfrm>
          </p:grpSpPr>
          <p:sp>
            <p:nvSpPr>
              <p:cNvPr id="63" name="二等辺三角形 62"/>
              <p:cNvSpPr/>
              <p:nvPr/>
            </p:nvSpPr>
            <p:spPr bwMode="auto">
              <a:xfrm>
                <a:off x="499632" y="4444598"/>
                <a:ext cx="214716" cy="299033"/>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4" name="円/楕円 63"/>
              <p:cNvSpPr/>
              <p:nvPr/>
            </p:nvSpPr>
            <p:spPr bwMode="auto">
              <a:xfrm>
                <a:off x="499632" y="4358212"/>
                <a:ext cx="214716" cy="214859"/>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98" name="グループ化 64"/>
            <p:cNvGrpSpPr>
              <a:grpSpLocks/>
            </p:cNvGrpSpPr>
            <p:nvPr/>
          </p:nvGrpSpPr>
          <p:grpSpPr bwMode="auto">
            <a:xfrm>
              <a:off x="4994910" y="2324938"/>
              <a:ext cx="173844" cy="312920"/>
              <a:chOff x="500034" y="4357694"/>
              <a:chExt cx="214314" cy="385765"/>
            </a:xfrm>
          </p:grpSpPr>
          <p:sp>
            <p:nvSpPr>
              <p:cNvPr id="66" name="二等辺三角形 65"/>
              <p:cNvSpPr/>
              <p:nvPr/>
            </p:nvSpPr>
            <p:spPr bwMode="auto">
              <a:xfrm>
                <a:off x="500034" y="4443496"/>
                <a:ext cx="214717" cy="299031"/>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7" name="円/楕円 66"/>
              <p:cNvSpPr/>
              <p:nvPr/>
            </p:nvSpPr>
            <p:spPr bwMode="auto">
              <a:xfrm>
                <a:off x="500034" y="4357108"/>
                <a:ext cx="214717" cy="214861"/>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grpSp>
        <p:nvGrpSpPr>
          <p:cNvPr id="30733" name="グループ化 110"/>
          <p:cNvGrpSpPr>
            <a:grpSpLocks/>
          </p:cNvGrpSpPr>
          <p:nvPr/>
        </p:nvGrpSpPr>
        <p:grpSpPr bwMode="auto">
          <a:xfrm>
            <a:off x="3357563" y="4921250"/>
            <a:ext cx="2428875" cy="1436688"/>
            <a:chOff x="6132747" y="4740256"/>
            <a:chExt cx="2494380" cy="1474826"/>
          </a:xfrm>
        </p:grpSpPr>
        <p:grpSp>
          <p:nvGrpSpPr>
            <p:cNvPr id="30738" name="グループ化 101"/>
            <p:cNvGrpSpPr>
              <a:grpSpLocks/>
            </p:cNvGrpSpPr>
            <p:nvPr/>
          </p:nvGrpSpPr>
          <p:grpSpPr bwMode="auto">
            <a:xfrm>
              <a:off x="7050588" y="4740256"/>
              <a:ext cx="1576539" cy="1474826"/>
              <a:chOff x="4075349" y="4000504"/>
              <a:chExt cx="2214578" cy="2071702"/>
            </a:xfrm>
          </p:grpSpPr>
          <p:sp>
            <p:nvSpPr>
              <p:cNvPr id="30766" name="円/楕円 91"/>
              <p:cNvSpPr>
                <a:spLocks noChangeArrowheads="1"/>
              </p:cNvSpPr>
              <p:nvPr/>
            </p:nvSpPr>
            <p:spPr bwMode="auto">
              <a:xfrm>
                <a:off x="4075349" y="4000504"/>
                <a:ext cx="2214578" cy="2071702"/>
              </a:xfrm>
              <a:prstGeom prst="ellipse">
                <a:avLst/>
              </a:prstGeom>
              <a:solidFill>
                <a:srgbClr val="C1FFC1">
                  <a:alpha val="45882"/>
                </a:srgbClr>
              </a:solidFill>
              <a:ln w="9525" algn="ctr">
                <a:solidFill>
                  <a:schemeClr val="accent2"/>
                </a:solidFill>
                <a:round/>
                <a:headEnd/>
                <a:tailEnd/>
              </a:ln>
            </p:spPr>
            <p:txBody>
              <a:bodyPr wrap="none" anchor="ctr"/>
              <a:lstStyle/>
              <a:p>
                <a:pPr algn="ctr"/>
                <a:endParaRPr lang="ja-JP" altLang="en-US"/>
              </a:p>
            </p:txBody>
          </p:sp>
          <p:sp>
            <p:nvSpPr>
              <p:cNvPr id="30767" name="Line 56"/>
              <p:cNvSpPr>
                <a:spLocks noChangeShapeType="1"/>
              </p:cNvSpPr>
              <p:nvPr/>
            </p:nvSpPr>
            <p:spPr bwMode="auto">
              <a:xfrm flipH="1" flipV="1">
                <a:off x="4651067" y="4540967"/>
                <a:ext cx="774360" cy="0"/>
              </a:xfrm>
              <a:prstGeom prst="line">
                <a:avLst/>
              </a:prstGeom>
              <a:noFill/>
              <a:ln w="28575">
                <a:solidFill>
                  <a:schemeClr val="tx1"/>
                </a:solidFill>
                <a:round/>
                <a:headEnd/>
                <a:tailEnd type="triangle" w="med" len="med"/>
              </a:ln>
            </p:spPr>
            <p:txBody>
              <a:bodyPr/>
              <a:lstStyle/>
              <a:p>
                <a:endParaRPr lang="ja-JP" altLang="en-US"/>
              </a:p>
            </p:txBody>
          </p:sp>
          <p:sp>
            <p:nvSpPr>
              <p:cNvPr id="30768" name="Line 57"/>
              <p:cNvSpPr>
                <a:spLocks noChangeShapeType="1"/>
              </p:cNvSpPr>
              <p:nvPr/>
            </p:nvSpPr>
            <p:spPr bwMode="auto">
              <a:xfrm flipH="1" flipV="1">
                <a:off x="5226550" y="5350215"/>
                <a:ext cx="321812" cy="221925"/>
              </a:xfrm>
              <a:prstGeom prst="line">
                <a:avLst/>
              </a:prstGeom>
              <a:noFill/>
              <a:ln w="28575">
                <a:solidFill>
                  <a:schemeClr val="tx1"/>
                </a:solidFill>
                <a:round/>
                <a:headEnd/>
                <a:tailEnd type="triangle" w="med" len="med"/>
              </a:ln>
            </p:spPr>
            <p:txBody>
              <a:bodyPr/>
              <a:lstStyle/>
              <a:p>
                <a:endParaRPr lang="ja-JP" altLang="en-US"/>
              </a:p>
            </p:txBody>
          </p:sp>
          <p:sp>
            <p:nvSpPr>
              <p:cNvPr id="30769" name="Line 58"/>
              <p:cNvSpPr>
                <a:spLocks noChangeShapeType="1"/>
              </p:cNvSpPr>
              <p:nvPr/>
            </p:nvSpPr>
            <p:spPr bwMode="auto">
              <a:xfrm flipV="1">
                <a:off x="4548230" y="5328889"/>
                <a:ext cx="258120" cy="171813"/>
              </a:xfrm>
              <a:prstGeom prst="line">
                <a:avLst/>
              </a:prstGeom>
              <a:noFill/>
              <a:ln w="28575">
                <a:solidFill>
                  <a:schemeClr val="tx1"/>
                </a:solidFill>
                <a:round/>
                <a:headEnd/>
                <a:tailEnd type="triangle" w="med" len="med"/>
              </a:ln>
            </p:spPr>
            <p:txBody>
              <a:bodyPr/>
              <a:lstStyle/>
              <a:p>
                <a:endParaRPr lang="ja-JP" altLang="en-US"/>
              </a:p>
            </p:txBody>
          </p:sp>
          <p:sp>
            <p:nvSpPr>
              <p:cNvPr id="30770" name="Line 59"/>
              <p:cNvSpPr>
                <a:spLocks noChangeShapeType="1"/>
              </p:cNvSpPr>
              <p:nvPr/>
            </p:nvSpPr>
            <p:spPr bwMode="auto">
              <a:xfrm>
                <a:off x="4671180" y="4664458"/>
                <a:ext cx="258120" cy="220135"/>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30771" name="Line 60"/>
              <p:cNvSpPr>
                <a:spLocks noChangeShapeType="1"/>
              </p:cNvSpPr>
              <p:nvPr/>
            </p:nvSpPr>
            <p:spPr bwMode="auto">
              <a:xfrm flipH="1">
                <a:off x="5101939" y="4687724"/>
                <a:ext cx="408970" cy="318570"/>
              </a:xfrm>
              <a:prstGeom prst="line">
                <a:avLst/>
              </a:prstGeom>
              <a:noFill/>
              <a:ln w="28575">
                <a:solidFill>
                  <a:schemeClr val="tx1"/>
                </a:solidFill>
                <a:round/>
                <a:headEnd/>
                <a:tailEnd type="triangle" w="med" len="med"/>
              </a:ln>
            </p:spPr>
            <p:txBody>
              <a:bodyPr/>
              <a:lstStyle/>
              <a:p>
                <a:endParaRPr lang="ja-JP" altLang="en-US"/>
              </a:p>
            </p:txBody>
          </p:sp>
          <p:sp>
            <p:nvSpPr>
              <p:cNvPr id="30772" name="Text Box 61"/>
              <p:cNvSpPr txBox="1">
                <a:spLocks noChangeArrowheads="1"/>
              </p:cNvSpPr>
              <p:nvPr/>
            </p:nvSpPr>
            <p:spPr bwMode="auto">
              <a:xfrm>
                <a:off x="4857228" y="5257301"/>
                <a:ext cx="229626" cy="243401"/>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30773" name="Text Box 62"/>
              <p:cNvSpPr txBox="1">
                <a:spLocks noChangeArrowheads="1"/>
              </p:cNvSpPr>
              <p:nvPr/>
            </p:nvSpPr>
            <p:spPr bwMode="auto">
              <a:xfrm>
                <a:off x="5460626" y="5555737"/>
                <a:ext cx="231302" cy="246221"/>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G</a:t>
                </a:r>
              </a:p>
            </p:txBody>
          </p:sp>
          <p:sp>
            <p:nvSpPr>
              <p:cNvPr id="30774" name="Text Box 63"/>
              <p:cNvSpPr txBox="1">
                <a:spLocks noChangeArrowheads="1"/>
              </p:cNvSpPr>
              <p:nvPr/>
            </p:nvSpPr>
            <p:spPr bwMode="auto">
              <a:xfrm>
                <a:off x="5433808" y="4625084"/>
                <a:ext cx="231302" cy="246221"/>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F</a:t>
                </a:r>
              </a:p>
            </p:txBody>
          </p:sp>
          <p:grpSp>
            <p:nvGrpSpPr>
              <p:cNvPr id="30775" name="グループ化 218"/>
              <p:cNvGrpSpPr>
                <a:grpSpLocks/>
              </p:cNvGrpSpPr>
              <p:nvPr/>
            </p:nvGrpSpPr>
            <p:grpSpPr bwMode="auto">
              <a:xfrm>
                <a:off x="5432671" y="4286256"/>
                <a:ext cx="214314" cy="385764"/>
                <a:chOff x="3357554" y="4995817"/>
                <a:chExt cx="214314" cy="385764"/>
              </a:xfrm>
            </p:grpSpPr>
            <p:sp>
              <p:nvSpPr>
                <p:cNvPr id="108" name="二等辺三角形 107"/>
                <p:cNvSpPr/>
                <p:nvPr/>
              </p:nvSpPr>
              <p:spPr bwMode="auto">
                <a:xfrm>
                  <a:off x="3358307" y="5080911"/>
                  <a:ext cx="212980" cy="299883"/>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9" name="円/楕円 108"/>
                <p:cNvSpPr/>
                <p:nvPr/>
              </p:nvSpPr>
              <p:spPr bwMode="auto">
                <a:xfrm>
                  <a:off x="3358307" y="4996212"/>
                  <a:ext cx="212980" cy="212893"/>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76" name="グループ化 221"/>
              <p:cNvGrpSpPr>
                <a:grpSpLocks/>
              </p:cNvGrpSpPr>
              <p:nvPr/>
            </p:nvGrpSpPr>
            <p:grpSpPr bwMode="auto">
              <a:xfrm>
                <a:off x="4894505" y="4943485"/>
                <a:ext cx="214314" cy="385764"/>
                <a:chOff x="3357554" y="4995817"/>
                <a:chExt cx="214314" cy="385764"/>
              </a:xfrm>
            </p:grpSpPr>
            <p:sp>
              <p:nvSpPr>
                <p:cNvPr id="106" name="二等辺三角形 105"/>
                <p:cNvSpPr/>
                <p:nvPr/>
              </p:nvSpPr>
              <p:spPr bwMode="auto">
                <a:xfrm>
                  <a:off x="3358294" y="5080676"/>
                  <a:ext cx="212981" cy="299881"/>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7" name="円/楕円 106"/>
                <p:cNvSpPr/>
                <p:nvPr/>
              </p:nvSpPr>
              <p:spPr bwMode="auto">
                <a:xfrm>
                  <a:off x="3358294" y="4995976"/>
                  <a:ext cx="212981" cy="21289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77" name="グループ化 224"/>
              <p:cNvGrpSpPr>
                <a:grpSpLocks/>
              </p:cNvGrpSpPr>
              <p:nvPr/>
            </p:nvGrpSpPr>
            <p:grpSpPr bwMode="auto">
              <a:xfrm>
                <a:off x="5646985" y="5357826"/>
                <a:ext cx="214314" cy="385764"/>
                <a:chOff x="3357554" y="4995817"/>
                <a:chExt cx="214314" cy="385764"/>
              </a:xfrm>
            </p:grpSpPr>
            <p:sp>
              <p:nvSpPr>
                <p:cNvPr id="104" name="二等辺三角形 103"/>
                <p:cNvSpPr/>
                <p:nvPr/>
              </p:nvSpPr>
              <p:spPr bwMode="auto">
                <a:xfrm>
                  <a:off x="3356973" y="5080674"/>
                  <a:ext cx="215270" cy="299883"/>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5" name="円/楕円 104"/>
                <p:cNvSpPr/>
                <p:nvPr/>
              </p:nvSpPr>
              <p:spPr bwMode="auto">
                <a:xfrm>
                  <a:off x="3356973" y="4995976"/>
                  <a:ext cx="215270" cy="212893"/>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grpSp>
          <p:nvGrpSpPr>
            <p:cNvPr id="30739" name="グループ化 100"/>
            <p:cNvGrpSpPr>
              <a:grpSpLocks/>
            </p:cNvGrpSpPr>
            <p:nvPr/>
          </p:nvGrpSpPr>
          <p:grpSpPr bwMode="auto">
            <a:xfrm>
              <a:off x="6132747" y="4749502"/>
              <a:ext cx="1477258" cy="1465580"/>
              <a:chOff x="2786050" y="4013493"/>
              <a:chExt cx="2075117" cy="2058713"/>
            </a:xfrm>
          </p:grpSpPr>
          <p:sp>
            <p:nvSpPr>
              <p:cNvPr id="30748" name="円/楕円 73"/>
              <p:cNvSpPr>
                <a:spLocks noChangeArrowheads="1"/>
              </p:cNvSpPr>
              <p:nvPr/>
            </p:nvSpPr>
            <p:spPr bwMode="auto">
              <a:xfrm>
                <a:off x="2786050" y="4013493"/>
                <a:ext cx="2075117" cy="2058713"/>
              </a:xfrm>
              <a:prstGeom prst="ellipse">
                <a:avLst/>
              </a:prstGeom>
              <a:solidFill>
                <a:srgbClr val="FFD5D5">
                  <a:alpha val="36862"/>
                </a:srgbClr>
              </a:solidFill>
              <a:ln w="9525" algn="ctr">
                <a:solidFill>
                  <a:schemeClr val="accent2"/>
                </a:solidFill>
                <a:round/>
                <a:headEnd/>
                <a:tailEnd/>
              </a:ln>
            </p:spPr>
            <p:txBody>
              <a:bodyPr wrap="none" anchor="ctr"/>
              <a:lstStyle/>
              <a:p>
                <a:pPr algn="ctr"/>
                <a:endParaRPr lang="ja-JP" altLang="en-US"/>
              </a:p>
            </p:txBody>
          </p:sp>
          <p:sp>
            <p:nvSpPr>
              <p:cNvPr id="30749" name="Line 57"/>
              <p:cNvSpPr>
                <a:spLocks noChangeShapeType="1"/>
              </p:cNvSpPr>
              <p:nvPr/>
            </p:nvSpPr>
            <p:spPr bwMode="auto">
              <a:xfrm flipH="1" flipV="1">
                <a:off x="4048782" y="5350215"/>
                <a:ext cx="321812" cy="221925"/>
              </a:xfrm>
              <a:prstGeom prst="line">
                <a:avLst/>
              </a:prstGeom>
              <a:noFill/>
              <a:ln w="28575">
                <a:solidFill>
                  <a:schemeClr val="tx1"/>
                </a:solidFill>
                <a:round/>
                <a:headEnd/>
                <a:tailEnd type="triangle" w="med" len="med"/>
              </a:ln>
            </p:spPr>
            <p:txBody>
              <a:bodyPr/>
              <a:lstStyle/>
              <a:p>
                <a:endParaRPr lang="ja-JP" altLang="en-US"/>
              </a:p>
            </p:txBody>
          </p:sp>
          <p:sp>
            <p:nvSpPr>
              <p:cNvPr id="30750" name="Line 58"/>
              <p:cNvSpPr>
                <a:spLocks noChangeShapeType="1"/>
              </p:cNvSpPr>
              <p:nvPr/>
            </p:nvSpPr>
            <p:spPr bwMode="auto">
              <a:xfrm flipV="1">
                <a:off x="3370462" y="5328889"/>
                <a:ext cx="258120" cy="171813"/>
              </a:xfrm>
              <a:prstGeom prst="line">
                <a:avLst/>
              </a:prstGeom>
              <a:noFill/>
              <a:ln w="28575">
                <a:solidFill>
                  <a:schemeClr val="tx1"/>
                </a:solidFill>
                <a:round/>
                <a:headEnd/>
                <a:tailEnd type="triangle" w="med" len="med"/>
              </a:ln>
            </p:spPr>
            <p:txBody>
              <a:bodyPr/>
              <a:lstStyle/>
              <a:p>
                <a:endParaRPr lang="ja-JP" altLang="en-US"/>
              </a:p>
            </p:txBody>
          </p:sp>
          <p:sp>
            <p:nvSpPr>
              <p:cNvPr id="30751" name="Line 59"/>
              <p:cNvSpPr>
                <a:spLocks noChangeShapeType="1"/>
              </p:cNvSpPr>
              <p:nvPr/>
            </p:nvSpPr>
            <p:spPr bwMode="auto">
              <a:xfrm>
                <a:off x="3493412" y="4664458"/>
                <a:ext cx="258120" cy="220135"/>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30752" name="Line 60"/>
              <p:cNvSpPr>
                <a:spLocks noChangeShapeType="1"/>
              </p:cNvSpPr>
              <p:nvPr/>
            </p:nvSpPr>
            <p:spPr bwMode="auto">
              <a:xfrm flipH="1">
                <a:off x="3924171" y="4687724"/>
                <a:ext cx="408970" cy="318570"/>
              </a:xfrm>
              <a:prstGeom prst="line">
                <a:avLst/>
              </a:prstGeom>
              <a:noFill/>
              <a:ln w="28575">
                <a:solidFill>
                  <a:schemeClr val="tx1"/>
                </a:solidFill>
                <a:round/>
                <a:headEnd/>
                <a:tailEnd type="triangle" w="med" len="med"/>
              </a:ln>
            </p:spPr>
            <p:txBody>
              <a:bodyPr/>
              <a:lstStyle/>
              <a:p>
                <a:endParaRPr lang="ja-JP" altLang="en-US"/>
              </a:p>
            </p:txBody>
          </p:sp>
          <p:sp>
            <p:nvSpPr>
              <p:cNvPr id="30753" name="Text Box 61"/>
              <p:cNvSpPr txBox="1">
                <a:spLocks noChangeArrowheads="1"/>
              </p:cNvSpPr>
              <p:nvPr/>
            </p:nvSpPr>
            <p:spPr bwMode="auto">
              <a:xfrm>
                <a:off x="3679460" y="5257301"/>
                <a:ext cx="229626" cy="243401"/>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30754" name="Text Box 64"/>
              <p:cNvSpPr txBox="1">
                <a:spLocks noChangeArrowheads="1"/>
              </p:cNvSpPr>
              <p:nvPr/>
            </p:nvSpPr>
            <p:spPr bwMode="auto">
              <a:xfrm>
                <a:off x="3212440" y="4661394"/>
                <a:ext cx="231302" cy="243401"/>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E</a:t>
                </a:r>
              </a:p>
            </p:txBody>
          </p:sp>
          <p:sp>
            <p:nvSpPr>
              <p:cNvPr id="30755" name="Text Box 65"/>
              <p:cNvSpPr txBox="1">
                <a:spLocks noChangeArrowheads="1"/>
              </p:cNvSpPr>
              <p:nvPr/>
            </p:nvSpPr>
            <p:spPr bwMode="auto">
              <a:xfrm>
                <a:off x="3183333" y="5546788"/>
                <a:ext cx="231302" cy="245191"/>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D</a:t>
                </a:r>
              </a:p>
            </p:txBody>
          </p:sp>
          <p:grpSp>
            <p:nvGrpSpPr>
              <p:cNvPr id="30756" name="グループ化 208"/>
              <p:cNvGrpSpPr>
                <a:grpSpLocks/>
              </p:cNvGrpSpPr>
              <p:nvPr/>
            </p:nvGrpSpPr>
            <p:grpSpPr bwMode="auto">
              <a:xfrm>
                <a:off x="3075217" y="4357694"/>
                <a:ext cx="214314" cy="385765"/>
                <a:chOff x="500034" y="4357694"/>
                <a:chExt cx="214314" cy="385765"/>
              </a:xfrm>
            </p:grpSpPr>
            <p:sp>
              <p:nvSpPr>
                <p:cNvPr id="90" name="二等辺三角形 89"/>
                <p:cNvSpPr/>
                <p:nvPr/>
              </p:nvSpPr>
              <p:spPr bwMode="auto">
                <a:xfrm>
                  <a:off x="499421" y="4444605"/>
                  <a:ext cx="215270" cy="299882"/>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1" name="円/楕円 90"/>
                <p:cNvSpPr/>
                <p:nvPr/>
              </p:nvSpPr>
              <p:spPr bwMode="auto">
                <a:xfrm>
                  <a:off x="499421" y="4357616"/>
                  <a:ext cx="215270" cy="215182"/>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57" name="グループ化 211"/>
              <p:cNvGrpSpPr>
                <a:grpSpLocks/>
              </p:cNvGrpSpPr>
              <p:nvPr/>
            </p:nvGrpSpPr>
            <p:grpSpPr bwMode="auto">
              <a:xfrm>
                <a:off x="3003779" y="5286388"/>
                <a:ext cx="214314" cy="385765"/>
                <a:chOff x="500034" y="4357694"/>
                <a:chExt cx="214314" cy="385765"/>
              </a:xfrm>
            </p:grpSpPr>
            <p:sp>
              <p:nvSpPr>
                <p:cNvPr id="88" name="二等辺三角形 87"/>
                <p:cNvSpPr/>
                <p:nvPr/>
              </p:nvSpPr>
              <p:spPr bwMode="auto">
                <a:xfrm>
                  <a:off x="499865" y="4443026"/>
                  <a:ext cx="215270" cy="299881"/>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9" name="円/楕円 88"/>
                <p:cNvSpPr/>
                <p:nvPr/>
              </p:nvSpPr>
              <p:spPr bwMode="auto">
                <a:xfrm>
                  <a:off x="499865" y="4358326"/>
                  <a:ext cx="215270" cy="21289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58" name="グループ化 214"/>
              <p:cNvGrpSpPr>
                <a:grpSpLocks/>
              </p:cNvGrpSpPr>
              <p:nvPr/>
            </p:nvGrpSpPr>
            <p:grpSpPr bwMode="auto">
              <a:xfrm>
                <a:off x="3718159" y="4929198"/>
                <a:ext cx="214314" cy="385765"/>
                <a:chOff x="500034" y="4357694"/>
                <a:chExt cx="214314" cy="385765"/>
              </a:xfrm>
            </p:grpSpPr>
            <p:sp>
              <p:nvSpPr>
                <p:cNvPr id="86" name="二等辺三角形 85"/>
                <p:cNvSpPr/>
                <p:nvPr/>
              </p:nvSpPr>
              <p:spPr bwMode="auto">
                <a:xfrm>
                  <a:off x="500001" y="4443105"/>
                  <a:ext cx="215270" cy="299881"/>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7" name="円/楕円 86"/>
                <p:cNvSpPr/>
                <p:nvPr/>
              </p:nvSpPr>
              <p:spPr bwMode="auto">
                <a:xfrm>
                  <a:off x="500001" y="4358405"/>
                  <a:ext cx="215270" cy="21289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30759" name="Line 56"/>
              <p:cNvSpPr>
                <a:spLocks noChangeShapeType="1"/>
              </p:cNvSpPr>
              <p:nvPr/>
            </p:nvSpPr>
            <p:spPr bwMode="auto">
              <a:xfrm flipH="1" flipV="1">
                <a:off x="3511399" y="4540967"/>
                <a:ext cx="774360" cy="0"/>
              </a:xfrm>
              <a:prstGeom prst="line">
                <a:avLst/>
              </a:prstGeom>
              <a:noFill/>
              <a:ln w="28575">
                <a:solidFill>
                  <a:schemeClr val="tx1"/>
                </a:solidFill>
                <a:round/>
                <a:headEnd/>
                <a:tailEnd type="triangle" w="med" len="med"/>
              </a:ln>
            </p:spPr>
            <p:txBody>
              <a:bodyPr/>
              <a:lstStyle/>
              <a:p>
                <a:endParaRPr lang="ja-JP" altLang="en-US"/>
              </a:p>
            </p:txBody>
          </p:sp>
        </p:grpSp>
        <p:sp>
          <p:nvSpPr>
            <p:cNvPr id="30740" name="Text Box 62"/>
            <p:cNvSpPr txBox="1">
              <a:spLocks noChangeArrowheads="1"/>
            </p:cNvSpPr>
            <p:nvPr/>
          </p:nvSpPr>
          <p:spPr bwMode="auto">
            <a:xfrm>
              <a:off x="7198312" y="5847412"/>
              <a:ext cx="164662" cy="1732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B</a:t>
              </a:r>
            </a:p>
          </p:txBody>
        </p:sp>
        <p:sp>
          <p:nvSpPr>
            <p:cNvPr id="30741" name="Text Box 63"/>
            <p:cNvSpPr txBox="1">
              <a:spLocks noChangeArrowheads="1"/>
            </p:cNvSpPr>
            <p:nvPr/>
          </p:nvSpPr>
          <p:spPr bwMode="auto">
            <a:xfrm>
              <a:off x="7179220" y="5184889"/>
              <a:ext cx="164662" cy="1732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C</a:t>
              </a:r>
            </a:p>
          </p:txBody>
        </p:sp>
        <p:grpSp>
          <p:nvGrpSpPr>
            <p:cNvPr id="30742" name="グループ化 202"/>
            <p:cNvGrpSpPr>
              <a:grpSpLocks/>
            </p:cNvGrpSpPr>
            <p:nvPr/>
          </p:nvGrpSpPr>
          <p:grpSpPr bwMode="auto">
            <a:xfrm>
              <a:off x="7304869" y="5045392"/>
              <a:ext cx="152568" cy="274623"/>
              <a:chOff x="1785918" y="2928934"/>
              <a:chExt cx="214314" cy="385765"/>
            </a:xfrm>
          </p:grpSpPr>
          <p:sp>
            <p:nvSpPr>
              <p:cNvPr id="72" name="二等辺三角形 71"/>
              <p:cNvSpPr/>
              <p:nvPr/>
            </p:nvSpPr>
            <p:spPr bwMode="auto">
              <a:xfrm>
                <a:off x="1786020" y="3015372"/>
                <a:ext cx="215272" cy="299881"/>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3" name="円/楕円 72"/>
              <p:cNvSpPr/>
              <p:nvPr/>
            </p:nvSpPr>
            <p:spPr bwMode="auto">
              <a:xfrm>
                <a:off x="1786020" y="2928383"/>
                <a:ext cx="215272" cy="215182"/>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0743" name="グループ化 205"/>
            <p:cNvGrpSpPr>
              <a:grpSpLocks/>
            </p:cNvGrpSpPr>
            <p:nvPr/>
          </p:nvGrpSpPr>
          <p:grpSpPr bwMode="auto">
            <a:xfrm>
              <a:off x="7254012" y="5553953"/>
              <a:ext cx="152568" cy="274623"/>
              <a:chOff x="1785918" y="2928934"/>
              <a:chExt cx="214314" cy="385765"/>
            </a:xfrm>
          </p:grpSpPr>
          <p:sp>
            <p:nvSpPr>
              <p:cNvPr id="70" name="二等辺三角形 69"/>
              <p:cNvSpPr/>
              <p:nvPr/>
            </p:nvSpPr>
            <p:spPr bwMode="auto">
              <a:xfrm>
                <a:off x="1786468" y="3015213"/>
                <a:ext cx="212981" cy="299881"/>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1" name="円/楕円 70"/>
              <p:cNvSpPr/>
              <p:nvPr/>
            </p:nvSpPr>
            <p:spPr bwMode="auto">
              <a:xfrm>
                <a:off x="1786468" y="2928225"/>
                <a:ext cx="212981" cy="215182"/>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sp>
        <p:nvSpPr>
          <p:cNvPr id="30734" name="テキスト ボックス 67"/>
          <p:cNvSpPr txBox="1">
            <a:spLocks noChangeArrowheads="1"/>
          </p:cNvSpPr>
          <p:nvPr/>
        </p:nvSpPr>
        <p:spPr bwMode="auto">
          <a:xfrm>
            <a:off x="2000250" y="5357813"/>
            <a:ext cx="1271588" cy="523875"/>
          </a:xfrm>
          <a:prstGeom prst="rect">
            <a:avLst/>
          </a:prstGeom>
          <a:noFill/>
          <a:ln w="9525">
            <a:noFill/>
            <a:miter lim="800000"/>
            <a:headEnd/>
            <a:tailEnd/>
          </a:ln>
        </p:spPr>
        <p:txBody>
          <a:bodyPr>
            <a:spAutoFit/>
          </a:bodyPr>
          <a:lstStyle/>
          <a:p>
            <a:pPr algn="ctr"/>
            <a:r>
              <a:rPr lang="ja-JP" altLang="en-US" sz="1400"/>
              <a:t>開発者</a:t>
            </a:r>
            <a:endParaRPr lang="en-US" altLang="ja-JP" sz="1400"/>
          </a:p>
          <a:p>
            <a:pPr algn="ctr"/>
            <a:r>
              <a:rPr lang="ja-JP" altLang="en-US" sz="1400"/>
              <a:t>コミュニティ</a:t>
            </a:r>
          </a:p>
        </p:txBody>
      </p:sp>
      <p:sp>
        <p:nvSpPr>
          <p:cNvPr id="30735" name="テキスト ボックス 68"/>
          <p:cNvSpPr txBox="1">
            <a:spLocks noChangeArrowheads="1"/>
          </p:cNvSpPr>
          <p:nvPr/>
        </p:nvSpPr>
        <p:spPr bwMode="auto">
          <a:xfrm>
            <a:off x="6000750" y="5357813"/>
            <a:ext cx="1352550" cy="523875"/>
          </a:xfrm>
          <a:prstGeom prst="rect">
            <a:avLst/>
          </a:prstGeom>
          <a:noFill/>
          <a:ln w="9525">
            <a:noFill/>
            <a:miter lim="800000"/>
            <a:headEnd/>
            <a:tailEnd/>
          </a:ln>
        </p:spPr>
        <p:txBody>
          <a:bodyPr>
            <a:spAutoFit/>
          </a:bodyPr>
          <a:lstStyle/>
          <a:p>
            <a:pPr algn="ctr"/>
            <a:r>
              <a:rPr lang="ja-JP" altLang="en-US" sz="1400" dirty="0" smtClean="0"/>
              <a:t>ユーザ</a:t>
            </a:r>
            <a:endParaRPr lang="en-US" altLang="ja-JP" sz="1400" dirty="0"/>
          </a:p>
          <a:p>
            <a:pPr algn="ctr"/>
            <a:r>
              <a:rPr lang="ja-JP" altLang="en-US" sz="1400" dirty="0"/>
              <a:t>コミュニティ</a:t>
            </a:r>
          </a:p>
        </p:txBody>
      </p:sp>
      <p:cxnSp>
        <p:nvCxnSpPr>
          <p:cNvPr id="30736" name="直線矢印コネクタ 112"/>
          <p:cNvCxnSpPr>
            <a:cxnSpLocks noChangeShapeType="1"/>
          </p:cNvCxnSpPr>
          <p:nvPr/>
        </p:nvCxnSpPr>
        <p:spPr bwMode="auto">
          <a:xfrm rot="10800000" flipV="1">
            <a:off x="6000750" y="5000625"/>
            <a:ext cx="1143000" cy="214313"/>
          </a:xfrm>
          <a:prstGeom prst="straightConnector1">
            <a:avLst/>
          </a:prstGeom>
          <a:noFill/>
          <a:ln w="9525" algn="ctr">
            <a:solidFill>
              <a:schemeClr val="accent2"/>
            </a:solidFill>
            <a:round/>
            <a:headEnd/>
            <a:tailEnd type="arrow" w="med" len="med"/>
          </a:ln>
        </p:spPr>
      </p:cxnSp>
      <p:sp>
        <p:nvSpPr>
          <p:cNvPr id="30737" name="テキスト ボックス 115"/>
          <p:cNvSpPr txBox="1">
            <a:spLocks noChangeArrowheads="1"/>
          </p:cNvSpPr>
          <p:nvPr/>
        </p:nvSpPr>
        <p:spPr bwMode="auto">
          <a:xfrm>
            <a:off x="7000875" y="4805363"/>
            <a:ext cx="1500188" cy="338137"/>
          </a:xfrm>
          <a:prstGeom prst="rect">
            <a:avLst/>
          </a:prstGeom>
          <a:noFill/>
          <a:ln w="9525">
            <a:noFill/>
            <a:miter lim="800000"/>
            <a:headEnd/>
            <a:tailEnd/>
          </a:ln>
        </p:spPr>
        <p:txBody>
          <a:bodyPr>
            <a:spAutoFit/>
          </a:bodyPr>
          <a:lstStyle/>
          <a:p>
            <a:pPr algn="ctr"/>
            <a:r>
              <a:rPr lang="ja-JP" altLang="en-US" sz="1600"/>
              <a:t>アニメーション</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01"/>
          <p:cNvGrpSpPr>
            <a:grpSpLocks/>
          </p:cNvGrpSpPr>
          <p:nvPr/>
        </p:nvGrpSpPr>
        <p:grpSpPr bwMode="auto">
          <a:xfrm>
            <a:off x="4075113" y="4000500"/>
            <a:ext cx="2214562" cy="2071688"/>
            <a:chOff x="4075349" y="4000504"/>
            <a:chExt cx="2214578" cy="2071702"/>
          </a:xfrm>
        </p:grpSpPr>
        <p:sp>
          <p:nvSpPr>
            <p:cNvPr id="16421" name="円/楕円 133"/>
            <p:cNvSpPr>
              <a:spLocks noChangeArrowheads="1"/>
            </p:cNvSpPr>
            <p:nvPr/>
          </p:nvSpPr>
          <p:spPr bwMode="auto">
            <a:xfrm>
              <a:off x="4075349" y="4000504"/>
              <a:ext cx="2214578" cy="2071702"/>
            </a:xfrm>
            <a:prstGeom prst="ellipse">
              <a:avLst/>
            </a:prstGeom>
            <a:solidFill>
              <a:srgbClr val="C1FFC1">
                <a:alpha val="45882"/>
              </a:srgbClr>
            </a:solidFill>
            <a:ln w="9525" algn="ctr">
              <a:solidFill>
                <a:schemeClr val="tx1"/>
              </a:solidFill>
              <a:round/>
              <a:headEnd/>
              <a:tailEnd/>
            </a:ln>
          </p:spPr>
          <p:txBody>
            <a:bodyPr wrap="none" anchor="ctr"/>
            <a:lstStyle/>
            <a:p>
              <a:pPr algn="ctr"/>
              <a:endParaRPr lang="ja-JP" altLang="en-US"/>
            </a:p>
          </p:txBody>
        </p:sp>
        <p:sp>
          <p:nvSpPr>
            <p:cNvPr id="16422" name="Line 56"/>
            <p:cNvSpPr>
              <a:spLocks noChangeShapeType="1"/>
            </p:cNvSpPr>
            <p:nvPr/>
          </p:nvSpPr>
          <p:spPr bwMode="auto">
            <a:xfrm flipH="1" flipV="1">
              <a:off x="4651067" y="4540967"/>
              <a:ext cx="774360" cy="0"/>
            </a:xfrm>
            <a:prstGeom prst="line">
              <a:avLst/>
            </a:prstGeom>
            <a:noFill/>
            <a:ln w="28575">
              <a:solidFill>
                <a:schemeClr val="tx1"/>
              </a:solidFill>
              <a:round/>
              <a:headEnd/>
              <a:tailEnd type="triangle" w="med" len="med"/>
            </a:ln>
          </p:spPr>
          <p:txBody>
            <a:bodyPr/>
            <a:lstStyle/>
            <a:p>
              <a:endParaRPr lang="ja-JP" altLang="en-US"/>
            </a:p>
          </p:txBody>
        </p:sp>
        <p:sp>
          <p:nvSpPr>
            <p:cNvPr id="16423" name="Line 57"/>
            <p:cNvSpPr>
              <a:spLocks noChangeShapeType="1"/>
            </p:cNvSpPr>
            <p:nvPr/>
          </p:nvSpPr>
          <p:spPr bwMode="auto">
            <a:xfrm flipH="1" flipV="1">
              <a:off x="5226550" y="5350215"/>
              <a:ext cx="321812" cy="221925"/>
            </a:xfrm>
            <a:prstGeom prst="line">
              <a:avLst/>
            </a:prstGeom>
            <a:noFill/>
            <a:ln w="28575">
              <a:solidFill>
                <a:schemeClr val="tx1"/>
              </a:solidFill>
              <a:round/>
              <a:headEnd/>
              <a:tailEnd type="triangle" w="med" len="med"/>
            </a:ln>
          </p:spPr>
          <p:txBody>
            <a:bodyPr/>
            <a:lstStyle/>
            <a:p>
              <a:endParaRPr lang="ja-JP" altLang="en-US"/>
            </a:p>
          </p:txBody>
        </p:sp>
        <p:sp>
          <p:nvSpPr>
            <p:cNvPr id="16424" name="Line 58"/>
            <p:cNvSpPr>
              <a:spLocks noChangeShapeType="1"/>
            </p:cNvSpPr>
            <p:nvPr/>
          </p:nvSpPr>
          <p:spPr bwMode="auto">
            <a:xfrm flipV="1">
              <a:off x="4548230" y="5328889"/>
              <a:ext cx="258120" cy="171813"/>
            </a:xfrm>
            <a:prstGeom prst="line">
              <a:avLst/>
            </a:prstGeom>
            <a:noFill/>
            <a:ln w="28575">
              <a:solidFill>
                <a:schemeClr val="tx1"/>
              </a:solidFill>
              <a:round/>
              <a:headEnd/>
              <a:tailEnd type="triangle" w="med" len="med"/>
            </a:ln>
          </p:spPr>
          <p:txBody>
            <a:bodyPr/>
            <a:lstStyle/>
            <a:p>
              <a:endParaRPr lang="ja-JP" altLang="en-US"/>
            </a:p>
          </p:txBody>
        </p:sp>
        <p:sp>
          <p:nvSpPr>
            <p:cNvPr id="16425" name="Line 59"/>
            <p:cNvSpPr>
              <a:spLocks noChangeShapeType="1"/>
            </p:cNvSpPr>
            <p:nvPr/>
          </p:nvSpPr>
          <p:spPr bwMode="auto">
            <a:xfrm>
              <a:off x="4671180" y="4664458"/>
              <a:ext cx="258120" cy="220135"/>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16426" name="Line 60"/>
            <p:cNvSpPr>
              <a:spLocks noChangeShapeType="1"/>
            </p:cNvSpPr>
            <p:nvPr/>
          </p:nvSpPr>
          <p:spPr bwMode="auto">
            <a:xfrm flipH="1">
              <a:off x="5101939" y="4687724"/>
              <a:ext cx="408970" cy="318570"/>
            </a:xfrm>
            <a:prstGeom prst="line">
              <a:avLst/>
            </a:prstGeom>
            <a:noFill/>
            <a:ln w="28575">
              <a:solidFill>
                <a:schemeClr val="tx1"/>
              </a:solidFill>
              <a:round/>
              <a:headEnd/>
              <a:tailEnd type="triangle" w="med" len="med"/>
            </a:ln>
          </p:spPr>
          <p:txBody>
            <a:bodyPr/>
            <a:lstStyle/>
            <a:p>
              <a:endParaRPr lang="ja-JP" altLang="en-US"/>
            </a:p>
          </p:txBody>
        </p:sp>
        <p:sp>
          <p:nvSpPr>
            <p:cNvPr id="16427" name="Text Box 61"/>
            <p:cNvSpPr txBox="1">
              <a:spLocks noChangeArrowheads="1"/>
            </p:cNvSpPr>
            <p:nvPr/>
          </p:nvSpPr>
          <p:spPr bwMode="auto">
            <a:xfrm>
              <a:off x="4857228" y="5257301"/>
              <a:ext cx="229626" cy="243401"/>
            </a:xfrm>
            <a:prstGeom prst="rect">
              <a:avLst/>
            </a:prstGeom>
            <a:noFill/>
            <a:ln w="9525">
              <a:solidFill>
                <a:schemeClr val="tx1"/>
              </a:solidFill>
              <a:miter lim="800000"/>
              <a:headEnd/>
              <a:tailEnd/>
            </a:ln>
          </p:spPr>
          <p:txBody>
            <a:bodyPr>
              <a:spAutoFit/>
            </a:bodyPr>
            <a:lstStyle/>
            <a:p>
              <a:pPr algn="ctr">
                <a:spcBef>
                  <a:spcPct val="50000"/>
                </a:spcBef>
              </a:pPr>
              <a:r>
                <a:rPr lang="en-US" altLang="ja-JP" sz="1000">
                  <a:latin typeface="Arial" charset="0"/>
                </a:rPr>
                <a:t>A</a:t>
              </a:r>
            </a:p>
          </p:txBody>
        </p:sp>
        <p:sp>
          <p:nvSpPr>
            <p:cNvPr id="16428" name="Text Box 62"/>
            <p:cNvSpPr txBox="1">
              <a:spLocks noChangeArrowheads="1"/>
            </p:cNvSpPr>
            <p:nvPr/>
          </p:nvSpPr>
          <p:spPr bwMode="auto">
            <a:xfrm>
              <a:off x="5460626" y="5555737"/>
              <a:ext cx="231302" cy="246221"/>
            </a:xfrm>
            <a:prstGeom prst="rect">
              <a:avLst/>
            </a:prstGeom>
            <a:noFill/>
            <a:ln w="9525">
              <a:solidFill>
                <a:schemeClr val="tx1"/>
              </a:solidFill>
              <a:miter lim="800000"/>
              <a:headEnd/>
              <a:tailEnd/>
            </a:ln>
          </p:spPr>
          <p:txBody>
            <a:bodyPr>
              <a:spAutoFit/>
            </a:bodyPr>
            <a:lstStyle/>
            <a:p>
              <a:pPr algn="ctr">
                <a:spcBef>
                  <a:spcPct val="50000"/>
                </a:spcBef>
              </a:pPr>
              <a:r>
                <a:rPr lang="en-US" altLang="ja-JP" sz="1000">
                  <a:latin typeface="Arial" charset="0"/>
                </a:rPr>
                <a:t>G</a:t>
              </a:r>
            </a:p>
          </p:txBody>
        </p:sp>
        <p:sp>
          <p:nvSpPr>
            <p:cNvPr id="16429" name="Text Box 63"/>
            <p:cNvSpPr txBox="1">
              <a:spLocks noChangeArrowheads="1"/>
            </p:cNvSpPr>
            <p:nvPr/>
          </p:nvSpPr>
          <p:spPr bwMode="auto">
            <a:xfrm>
              <a:off x="5433808" y="4625084"/>
              <a:ext cx="231302" cy="246221"/>
            </a:xfrm>
            <a:prstGeom prst="rect">
              <a:avLst/>
            </a:prstGeom>
            <a:noFill/>
            <a:ln w="9525">
              <a:solidFill>
                <a:schemeClr val="tx1"/>
              </a:solidFill>
              <a:miter lim="800000"/>
              <a:headEnd/>
              <a:tailEnd/>
            </a:ln>
          </p:spPr>
          <p:txBody>
            <a:bodyPr>
              <a:spAutoFit/>
            </a:bodyPr>
            <a:lstStyle/>
            <a:p>
              <a:pPr algn="ctr">
                <a:spcBef>
                  <a:spcPct val="50000"/>
                </a:spcBef>
              </a:pPr>
              <a:r>
                <a:rPr lang="en-US" altLang="ja-JP" sz="1000">
                  <a:latin typeface="Arial" charset="0"/>
                </a:rPr>
                <a:t>F</a:t>
              </a:r>
            </a:p>
          </p:txBody>
        </p:sp>
        <p:grpSp>
          <p:nvGrpSpPr>
            <p:cNvPr id="3" name="グループ化 218"/>
            <p:cNvGrpSpPr>
              <a:grpSpLocks/>
            </p:cNvGrpSpPr>
            <p:nvPr/>
          </p:nvGrpSpPr>
          <p:grpSpPr bwMode="auto">
            <a:xfrm>
              <a:off x="5432671" y="4286256"/>
              <a:ext cx="214314" cy="385764"/>
              <a:chOff x="3357554" y="4995817"/>
              <a:chExt cx="214314" cy="385764"/>
            </a:xfrm>
          </p:grpSpPr>
          <p:sp>
            <p:nvSpPr>
              <p:cNvPr id="220" name="二等辺三角形 219"/>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1" name="円/楕円 220"/>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 name="グループ化 221"/>
            <p:cNvGrpSpPr>
              <a:grpSpLocks/>
            </p:cNvGrpSpPr>
            <p:nvPr/>
          </p:nvGrpSpPr>
          <p:grpSpPr bwMode="auto">
            <a:xfrm>
              <a:off x="4894505" y="4943485"/>
              <a:ext cx="214314" cy="385764"/>
              <a:chOff x="3357554" y="4995817"/>
              <a:chExt cx="214314" cy="385764"/>
            </a:xfrm>
          </p:grpSpPr>
          <p:sp>
            <p:nvSpPr>
              <p:cNvPr id="223" name="二等辺三角形 222"/>
              <p:cNvSpPr/>
              <p:nvPr/>
            </p:nvSpPr>
            <p:spPr bwMode="auto">
              <a:xfrm>
                <a:off x="3357554" y="5081543"/>
                <a:ext cx="214314"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4" name="円/楕円 223"/>
              <p:cNvSpPr/>
              <p:nvPr/>
            </p:nvSpPr>
            <p:spPr bwMode="auto">
              <a:xfrm>
                <a:off x="3357554" y="4995817"/>
                <a:ext cx="214314"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 name="グループ化 224"/>
            <p:cNvGrpSpPr>
              <a:grpSpLocks/>
            </p:cNvGrpSpPr>
            <p:nvPr/>
          </p:nvGrpSpPr>
          <p:grpSpPr bwMode="auto">
            <a:xfrm>
              <a:off x="5646985" y="5357826"/>
              <a:ext cx="214314" cy="385764"/>
              <a:chOff x="3357554" y="4995817"/>
              <a:chExt cx="214314" cy="385764"/>
            </a:xfrm>
          </p:grpSpPr>
          <p:sp>
            <p:nvSpPr>
              <p:cNvPr id="226" name="二等辺三角形 225"/>
              <p:cNvSpPr/>
              <p:nvPr/>
            </p:nvSpPr>
            <p:spPr bwMode="auto">
              <a:xfrm>
                <a:off x="3357554" y="5081543"/>
                <a:ext cx="214314" cy="300039"/>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7" name="円/楕円 226"/>
              <p:cNvSpPr/>
              <p:nvPr/>
            </p:nvSpPr>
            <p:spPr bwMode="auto">
              <a:xfrm>
                <a:off x="3357554" y="4995817"/>
                <a:ext cx="214314" cy="21431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grpSp>
        <p:nvGrpSpPr>
          <p:cNvPr id="6" name="グループ化 100"/>
          <p:cNvGrpSpPr>
            <a:grpSpLocks/>
          </p:cNvGrpSpPr>
          <p:nvPr/>
        </p:nvGrpSpPr>
        <p:grpSpPr bwMode="auto">
          <a:xfrm>
            <a:off x="2786063" y="4013200"/>
            <a:ext cx="2074862" cy="2058988"/>
            <a:chOff x="2786050" y="4013493"/>
            <a:chExt cx="2075117" cy="2058713"/>
          </a:xfrm>
        </p:grpSpPr>
        <p:sp>
          <p:nvSpPr>
            <p:cNvPr id="16403" name="円/楕円 134"/>
            <p:cNvSpPr>
              <a:spLocks noChangeArrowheads="1"/>
            </p:cNvSpPr>
            <p:nvPr/>
          </p:nvSpPr>
          <p:spPr bwMode="auto">
            <a:xfrm>
              <a:off x="2786050" y="4013493"/>
              <a:ext cx="2075117" cy="2058713"/>
            </a:xfrm>
            <a:prstGeom prst="ellipse">
              <a:avLst/>
            </a:prstGeom>
            <a:solidFill>
              <a:srgbClr val="FFD5D5">
                <a:alpha val="36862"/>
              </a:srgbClr>
            </a:solidFill>
            <a:ln w="9525" algn="ctr">
              <a:solidFill>
                <a:schemeClr val="tx1"/>
              </a:solidFill>
              <a:round/>
              <a:headEnd/>
              <a:tailEnd/>
            </a:ln>
          </p:spPr>
          <p:txBody>
            <a:bodyPr wrap="none" anchor="ctr"/>
            <a:lstStyle/>
            <a:p>
              <a:pPr algn="ctr"/>
              <a:endParaRPr lang="ja-JP" altLang="en-US"/>
            </a:p>
          </p:txBody>
        </p:sp>
        <p:sp>
          <p:nvSpPr>
            <p:cNvPr id="16404" name="Line 57"/>
            <p:cNvSpPr>
              <a:spLocks noChangeShapeType="1"/>
            </p:cNvSpPr>
            <p:nvPr/>
          </p:nvSpPr>
          <p:spPr bwMode="auto">
            <a:xfrm flipH="1" flipV="1">
              <a:off x="4048782" y="5350215"/>
              <a:ext cx="321812" cy="221925"/>
            </a:xfrm>
            <a:prstGeom prst="line">
              <a:avLst/>
            </a:prstGeom>
            <a:noFill/>
            <a:ln w="28575">
              <a:solidFill>
                <a:schemeClr val="tx1"/>
              </a:solidFill>
              <a:round/>
              <a:headEnd/>
              <a:tailEnd type="triangle" w="med" len="med"/>
            </a:ln>
          </p:spPr>
          <p:txBody>
            <a:bodyPr/>
            <a:lstStyle/>
            <a:p>
              <a:endParaRPr lang="ja-JP" altLang="en-US"/>
            </a:p>
          </p:txBody>
        </p:sp>
        <p:sp>
          <p:nvSpPr>
            <p:cNvPr id="16405" name="Line 58"/>
            <p:cNvSpPr>
              <a:spLocks noChangeShapeType="1"/>
            </p:cNvSpPr>
            <p:nvPr/>
          </p:nvSpPr>
          <p:spPr bwMode="auto">
            <a:xfrm flipV="1">
              <a:off x="3370462" y="5328889"/>
              <a:ext cx="258120" cy="171813"/>
            </a:xfrm>
            <a:prstGeom prst="line">
              <a:avLst/>
            </a:prstGeom>
            <a:noFill/>
            <a:ln w="28575">
              <a:solidFill>
                <a:schemeClr val="tx1"/>
              </a:solidFill>
              <a:round/>
              <a:headEnd/>
              <a:tailEnd type="triangle" w="med" len="med"/>
            </a:ln>
          </p:spPr>
          <p:txBody>
            <a:bodyPr/>
            <a:lstStyle/>
            <a:p>
              <a:endParaRPr lang="ja-JP" altLang="en-US"/>
            </a:p>
          </p:txBody>
        </p:sp>
        <p:sp>
          <p:nvSpPr>
            <p:cNvPr id="16406" name="Line 59"/>
            <p:cNvSpPr>
              <a:spLocks noChangeShapeType="1"/>
            </p:cNvSpPr>
            <p:nvPr/>
          </p:nvSpPr>
          <p:spPr bwMode="auto">
            <a:xfrm>
              <a:off x="3493412" y="4664458"/>
              <a:ext cx="258120" cy="220135"/>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16407" name="Line 60"/>
            <p:cNvSpPr>
              <a:spLocks noChangeShapeType="1"/>
            </p:cNvSpPr>
            <p:nvPr/>
          </p:nvSpPr>
          <p:spPr bwMode="auto">
            <a:xfrm flipH="1">
              <a:off x="3924171" y="4687724"/>
              <a:ext cx="408970" cy="318570"/>
            </a:xfrm>
            <a:prstGeom prst="line">
              <a:avLst/>
            </a:prstGeom>
            <a:noFill/>
            <a:ln w="28575">
              <a:solidFill>
                <a:schemeClr val="tx1"/>
              </a:solidFill>
              <a:round/>
              <a:headEnd/>
              <a:tailEnd type="triangle" w="med" len="med"/>
            </a:ln>
          </p:spPr>
          <p:txBody>
            <a:bodyPr/>
            <a:lstStyle/>
            <a:p>
              <a:endParaRPr lang="ja-JP" altLang="en-US"/>
            </a:p>
          </p:txBody>
        </p:sp>
        <p:sp>
          <p:nvSpPr>
            <p:cNvPr id="16408" name="Text Box 61"/>
            <p:cNvSpPr txBox="1">
              <a:spLocks noChangeArrowheads="1"/>
            </p:cNvSpPr>
            <p:nvPr/>
          </p:nvSpPr>
          <p:spPr bwMode="auto">
            <a:xfrm>
              <a:off x="3679460" y="5257301"/>
              <a:ext cx="229626" cy="243401"/>
            </a:xfrm>
            <a:prstGeom prst="rect">
              <a:avLst/>
            </a:prstGeom>
            <a:noFill/>
            <a:ln w="9525">
              <a:solidFill>
                <a:schemeClr val="tx1"/>
              </a:solidFill>
              <a:miter lim="800000"/>
              <a:headEnd/>
              <a:tailEnd/>
            </a:ln>
          </p:spPr>
          <p:txBody>
            <a:bodyPr>
              <a:spAutoFit/>
            </a:bodyPr>
            <a:lstStyle/>
            <a:p>
              <a:pPr algn="ctr">
                <a:spcBef>
                  <a:spcPct val="50000"/>
                </a:spcBef>
              </a:pPr>
              <a:r>
                <a:rPr lang="en-US" altLang="ja-JP" sz="1000">
                  <a:latin typeface="Arial" charset="0"/>
                </a:rPr>
                <a:t>A</a:t>
              </a:r>
            </a:p>
          </p:txBody>
        </p:sp>
        <p:sp>
          <p:nvSpPr>
            <p:cNvPr id="16409" name="Text Box 64"/>
            <p:cNvSpPr txBox="1">
              <a:spLocks noChangeArrowheads="1"/>
            </p:cNvSpPr>
            <p:nvPr/>
          </p:nvSpPr>
          <p:spPr bwMode="auto">
            <a:xfrm>
              <a:off x="3212440" y="4661394"/>
              <a:ext cx="231302" cy="243401"/>
            </a:xfrm>
            <a:prstGeom prst="rect">
              <a:avLst/>
            </a:prstGeom>
            <a:noFill/>
            <a:ln w="9525">
              <a:solidFill>
                <a:schemeClr val="tx1"/>
              </a:solidFill>
              <a:miter lim="800000"/>
              <a:headEnd/>
              <a:tailEnd/>
            </a:ln>
          </p:spPr>
          <p:txBody>
            <a:bodyPr>
              <a:spAutoFit/>
            </a:bodyPr>
            <a:lstStyle/>
            <a:p>
              <a:pPr algn="ctr">
                <a:spcBef>
                  <a:spcPct val="50000"/>
                </a:spcBef>
              </a:pPr>
              <a:r>
                <a:rPr lang="en-US" altLang="ja-JP" sz="1000">
                  <a:latin typeface="Arial" charset="0"/>
                </a:rPr>
                <a:t>E</a:t>
              </a:r>
            </a:p>
          </p:txBody>
        </p:sp>
        <p:sp>
          <p:nvSpPr>
            <p:cNvPr id="16410" name="Text Box 65"/>
            <p:cNvSpPr txBox="1">
              <a:spLocks noChangeArrowheads="1"/>
            </p:cNvSpPr>
            <p:nvPr/>
          </p:nvSpPr>
          <p:spPr bwMode="auto">
            <a:xfrm>
              <a:off x="3183333" y="5546788"/>
              <a:ext cx="231302" cy="245191"/>
            </a:xfrm>
            <a:prstGeom prst="rect">
              <a:avLst/>
            </a:prstGeom>
            <a:noFill/>
            <a:ln w="9525">
              <a:solidFill>
                <a:schemeClr val="tx1"/>
              </a:solidFill>
              <a:miter lim="800000"/>
              <a:headEnd/>
              <a:tailEnd/>
            </a:ln>
          </p:spPr>
          <p:txBody>
            <a:bodyPr>
              <a:spAutoFit/>
            </a:bodyPr>
            <a:lstStyle/>
            <a:p>
              <a:pPr algn="ctr">
                <a:spcBef>
                  <a:spcPct val="50000"/>
                </a:spcBef>
              </a:pPr>
              <a:r>
                <a:rPr lang="en-US" altLang="ja-JP" sz="1000">
                  <a:latin typeface="Arial" charset="0"/>
                </a:rPr>
                <a:t>D</a:t>
              </a:r>
            </a:p>
          </p:txBody>
        </p:sp>
        <p:grpSp>
          <p:nvGrpSpPr>
            <p:cNvPr id="7" name="グループ化 208"/>
            <p:cNvGrpSpPr>
              <a:grpSpLocks/>
            </p:cNvGrpSpPr>
            <p:nvPr/>
          </p:nvGrpSpPr>
          <p:grpSpPr bwMode="auto">
            <a:xfrm>
              <a:off x="3075217" y="4357694"/>
              <a:ext cx="214314" cy="385765"/>
              <a:chOff x="500034" y="4357694"/>
              <a:chExt cx="214314" cy="385765"/>
            </a:xfrm>
          </p:grpSpPr>
          <p:sp>
            <p:nvSpPr>
              <p:cNvPr id="210" name="二等辺三角形 209"/>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11" name="円/楕円 210"/>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8" name="グループ化 211"/>
            <p:cNvGrpSpPr>
              <a:grpSpLocks/>
            </p:cNvGrpSpPr>
            <p:nvPr/>
          </p:nvGrpSpPr>
          <p:grpSpPr bwMode="auto">
            <a:xfrm>
              <a:off x="3003779" y="5286388"/>
              <a:ext cx="214314" cy="385765"/>
              <a:chOff x="500034" y="4357694"/>
              <a:chExt cx="214314" cy="385765"/>
            </a:xfrm>
          </p:grpSpPr>
          <p:sp>
            <p:nvSpPr>
              <p:cNvPr id="213" name="二等辺三角形 212"/>
              <p:cNvSpPr/>
              <p:nvPr/>
            </p:nvSpPr>
            <p:spPr bwMode="auto">
              <a:xfrm>
                <a:off x="499819" y="4443517"/>
                <a:ext cx="214339" cy="299998"/>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14" name="円/楕円 213"/>
              <p:cNvSpPr/>
              <p:nvPr/>
            </p:nvSpPr>
            <p:spPr bwMode="auto">
              <a:xfrm>
                <a:off x="499819" y="4357804"/>
                <a:ext cx="214339" cy="21428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9" name="グループ化 214"/>
            <p:cNvGrpSpPr>
              <a:grpSpLocks/>
            </p:cNvGrpSpPr>
            <p:nvPr/>
          </p:nvGrpSpPr>
          <p:grpSpPr bwMode="auto">
            <a:xfrm>
              <a:off x="3718159" y="4929198"/>
              <a:ext cx="214314" cy="385765"/>
              <a:chOff x="500034" y="4357694"/>
              <a:chExt cx="214314" cy="385765"/>
            </a:xfrm>
          </p:grpSpPr>
          <p:sp>
            <p:nvSpPr>
              <p:cNvPr id="216" name="二等辺三角形 215"/>
              <p:cNvSpPr/>
              <p:nvPr/>
            </p:nvSpPr>
            <p:spPr bwMode="auto">
              <a:xfrm>
                <a:off x="499902" y="4443568"/>
                <a:ext cx="214339"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17" name="円/楕円 216"/>
              <p:cNvSpPr/>
              <p:nvPr/>
            </p:nvSpPr>
            <p:spPr bwMode="auto">
              <a:xfrm>
                <a:off x="499902" y="4357855"/>
                <a:ext cx="214339"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6414" name="Line 56"/>
            <p:cNvSpPr>
              <a:spLocks noChangeShapeType="1"/>
            </p:cNvSpPr>
            <p:nvPr/>
          </p:nvSpPr>
          <p:spPr bwMode="auto">
            <a:xfrm flipH="1" flipV="1">
              <a:off x="3511399" y="4540967"/>
              <a:ext cx="774360" cy="0"/>
            </a:xfrm>
            <a:prstGeom prst="line">
              <a:avLst/>
            </a:prstGeom>
            <a:noFill/>
            <a:ln w="28575">
              <a:solidFill>
                <a:schemeClr val="tx1"/>
              </a:solidFill>
              <a:round/>
              <a:headEnd/>
              <a:tailEnd type="triangle" w="med" len="med"/>
            </a:ln>
          </p:spPr>
          <p:txBody>
            <a:bodyPr/>
            <a:lstStyle/>
            <a:p>
              <a:endParaRPr lang="ja-JP" altLang="en-US"/>
            </a:p>
          </p:txBody>
        </p:sp>
      </p:grpSp>
      <p:sp>
        <p:nvSpPr>
          <p:cNvPr id="1638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6389" name="タイトル 2"/>
          <p:cNvSpPr>
            <a:spLocks noGrp="1"/>
          </p:cNvSpPr>
          <p:nvPr>
            <p:ph type="title"/>
          </p:nvPr>
        </p:nvSpPr>
        <p:spPr>
          <a:xfrm>
            <a:off x="830263" y="209550"/>
            <a:ext cx="8099425" cy="642938"/>
          </a:xfrm>
        </p:spPr>
        <p:txBody>
          <a:bodyPr/>
          <a:lstStyle/>
          <a:p>
            <a:r>
              <a:rPr lang="ja-JP" altLang="en-US" smtClean="0"/>
              <a:t>先行研究</a:t>
            </a:r>
            <a:r>
              <a:rPr lang="en-US" altLang="ja-JP" smtClean="0">
                <a:solidFill>
                  <a:srgbClr val="FF0000"/>
                </a:solidFill>
              </a:rPr>
              <a:t>(</a:t>
            </a:r>
            <a:r>
              <a:rPr lang="ja-JP" altLang="en-US" smtClean="0">
                <a:solidFill>
                  <a:srgbClr val="FF0000"/>
                </a:solidFill>
              </a:rPr>
              <a:t>協調作業を行う人物の存在</a:t>
            </a:r>
            <a:r>
              <a:rPr lang="en-US" altLang="ja-JP" smtClean="0">
                <a:solidFill>
                  <a:srgbClr val="FF0000"/>
                </a:solidFill>
              </a:rPr>
              <a:t>)</a:t>
            </a:r>
            <a:endParaRPr lang="ja-JP" altLang="en-US" smtClean="0">
              <a:solidFill>
                <a:srgbClr val="FF0000"/>
              </a:solidFill>
            </a:endParaRPr>
          </a:p>
        </p:txBody>
      </p:sp>
      <p:sp>
        <p:nvSpPr>
          <p:cNvPr id="16390" name="コンテンツ プレースホルダ 3"/>
          <p:cNvSpPr>
            <a:spLocks noGrp="1"/>
          </p:cNvSpPr>
          <p:nvPr>
            <p:ph idx="1"/>
          </p:nvPr>
        </p:nvSpPr>
        <p:spPr>
          <a:xfrm>
            <a:off x="214313" y="990600"/>
            <a:ext cx="8715375" cy="5438775"/>
          </a:xfrm>
          <a:ln>
            <a:solidFill>
              <a:schemeClr val="bg1"/>
            </a:solidFill>
          </a:ln>
        </p:spPr>
        <p:txBody>
          <a:bodyPr/>
          <a:lstStyle/>
          <a:p>
            <a:pPr>
              <a:tabLst>
                <a:tab pos="985838" algn="l"/>
                <a:tab pos="6811963" algn="l"/>
              </a:tabLst>
            </a:pPr>
            <a:r>
              <a:rPr lang="en-US" altLang="ja-JP" dirty="0" smtClean="0"/>
              <a:t>Raymond</a:t>
            </a:r>
            <a:r>
              <a:rPr lang="ja-JP" altLang="en-US" dirty="0" smtClean="0"/>
              <a:t>は開発者だけでなくユーザも重要な役割を担いコミュニティ間の協調作業が重要と言ってる</a:t>
            </a:r>
            <a:endParaRPr lang="en-US" altLang="ja-JP" dirty="0" smtClean="0"/>
          </a:p>
          <a:p>
            <a:pPr>
              <a:tabLst>
                <a:tab pos="985838" algn="l"/>
                <a:tab pos="6811963" algn="l"/>
              </a:tabLst>
            </a:pPr>
            <a:r>
              <a:rPr lang="en-US" altLang="ja-JP" dirty="0" smtClean="0"/>
              <a:t>Matsumoto</a:t>
            </a:r>
            <a:r>
              <a:rPr lang="ja-JP" altLang="en-US" dirty="0" smtClean="0"/>
              <a:t>は開発者とユーザ間で協調的な活動を支えていると考えられる人物を分析した．</a:t>
            </a:r>
            <a:endParaRPr lang="en-US" altLang="ja-JP" dirty="0" smtClean="0"/>
          </a:p>
          <a:p>
            <a:pPr lvl="1">
              <a:tabLst>
                <a:tab pos="985838" algn="l"/>
                <a:tab pos="6811963" algn="l"/>
              </a:tabLst>
            </a:pPr>
            <a:r>
              <a:rPr lang="ja-JP" altLang="en-US" dirty="0" smtClean="0"/>
              <a:t>コーディネータの活動に違いがある．</a:t>
            </a:r>
            <a:endParaRPr lang="en-US" altLang="ja-JP" dirty="0" smtClean="0"/>
          </a:p>
          <a:p>
            <a:pPr>
              <a:tabLst>
                <a:tab pos="985838" algn="l"/>
                <a:tab pos="6811963" algn="l"/>
              </a:tabLst>
            </a:pPr>
            <a:r>
              <a:rPr lang="ja-JP" altLang="en-US" dirty="0" smtClean="0"/>
              <a:t>でも開発者とユーザしか見ていない</a:t>
            </a:r>
            <a:endParaRPr lang="en-US" altLang="ja-JP" dirty="0" smtClean="0"/>
          </a:p>
          <a:p>
            <a:pPr>
              <a:tabLst>
                <a:tab pos="985838" algn="l"/>
                <a:tab pos="6811963" algn="l"/>
              </a:tabLst>
            </a:pPr>
            <a:endParaRPr lang="ja-JP" altLang="en-US" dirty="0" smtClean="0"/>
          </a:p>
        </p:txBody>
      </p:sp>
      <p:sp>
        <p:nvSpPr>
          <p:cNvPr id="1639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6392" name="スライド番号プレースホルダ 5"/>
          <p:cNvSpPr>
            <a:spLocks noGrp="1"/>
          </p:cNvSpPr>
          <p:nvPr>
            <p:ph type="sldNum" sz="quarter" idx="12"/>
          </p:nvPr>
        </p:nvSpPr>
        <p:spPr>
          <a:noFill/>
        </p:spPr>
        <p:txBody>
          <a:bodyPr/>
          <a:lstStyle/>
          <a:p>
            <a:fld id="{B3EB8B90-3DB3-4794-BBB8-A5A9CA57D751}" type="slidenum">
              <a:rPr lang="ja-JP" altLang="en-US" smtClean="0">
                <a:latin typeface="Times New Roman" pitchFamily="18" charset="0"/>
              </a:rPr>
              <a:pPr/>
              <a:t>25</a:t>
            </a:fld>
            <a:endParaRPr lang="en-US" altLang="ja-JP" smtClean="0">
              <a:latin typeface="Times New Roman" pitchFamily="18" charset="0"/>
            </a:endParaRPr>
          </a:p>
        </p:txBody>
      </p:sp>
      <p:sp>
        <p:nvSpPr>
          <p:cNvPr id="16393" name="Text Box 62"/>
          <p:cNvSpPr txBox="1">
            <a:spLocks noChangeArrowheads="1"/>
          </p:cNvSpPr>
          <p:nvPr/>
        </p:nvSpPr>
        <p:spPr bwMode="auto">
          <a:xfrm>
            <a:off x="4283075" y="5556250"/>
            <a:ext cx="231775" cy="242888"/>
          </a:xfrm>
          <a:prstGeom prst="rect">
            <a:avLst/>
          </a:prstGeom>
          <a:noFill/>
          <a:ln w="9525">
            <a:solidFill>
              <a:schemeClr val="tx1"/>
            </a:solidFill>
            <a:miter lim="800000"/>
            <a:headEnd/>
            <a:tailEnd/>
          </a:ln>
        </p:spPr>
        <p:txBody>
          <a:bodyPr>
            <a:spAutoFit/>
          </a:bodyPr>
          <a:lstStyle/>
          <a:p>
            <a:pPr algn="ctr">
              <a:spcBef>
                <a:spcPct val="50000"/>
              </a:spcBef>
            </a:pPr>
            <a:r>
              <a:rPr lang="en-US" altLang="ja-JP" sz="1000">
                <a:latin typeface="Arial" charset="0"/>
              </a:rPr>
              <a:t>B</a:t>
            </a:r>
          </a:p>
        </p:txBody>
      </p:sp>
      <p:sp>
        <p:nvSpPr>
          <p:cNvPr id="16394" name="Text Box 63"/>
          <p:cNvSpPr txBox="1">
            <a:spLocks noChangeArrowheads="1"/>
          </p:cNvSpPr>
          <p:nvPr/>
        </p:nvSpPr>
        <p:spPr bwMode="auto">
          <a:xfrm>
            <a:off x="4256088" y="4624388"/>
            <a:ext cx="231775" cy="244475"/>
          </a:xfrm>
          <a:prstGeom prst="rect">
            <a:avLst/>
          </a:prstGeom>
          <a:noFill/>
          <a:ln w="9525">
            <a:solidFill>
              <a:schemeClr val="tx1"/>
            </a:solidFill>
            <a:miter lim="800000"/>
            <a:headEnd/>
            <a:tailEnd/>
          </a:ln>
        </p:spPr>
        <p:txBody>
          <a:bodyPr>
            <a:spAutoFit/>
          </a:bodyPr>
          <a:lstStyle/>
          <a:p>
            <a:pPr algn="ctr">
              <a:spcBef>
                <a:spcPct val="50000"/>
              </a:spcBef>
            </a:pPr>
            <a:r>
              <a:rPr lang="en-US" altLang="ja-JP" sz="1000">
                <a:latin typeface="Arial" charset="0"/>
              </a:rPr>
              <a:t>C</a:t>
            </a:r>
          </a:p>
        </p:txBody>
      </p:sp>
      <p:grpSp>
        <p:nvGrpSpPr>
          <p:cNvPr id="10" name="グループ化 202"/>
          <p:cNvGrpSpPr>
            <a:grpSpLocks/>
          </p:cNvGrpSpPr>
          <p:nvPr/>
        </p:nvGrpSpPr>
        <p:grpSpPr bwMode="auto">
          <a:xfrm>
            <a:off x="4432300" y="4429125"/>
            <a:ext cx="214313" cy="385763"/>
            <a:chOff x="1785918" y="2928934"/>
            <a:chExt cx="214314" cy="385765"/>
          </a:xfrm>
        </p:grpSpPr>
        <p:sp>
          <p:nvSpPr>
            <p:cNvPr id="204" name="二等辺三角形 203"/>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05" name="円/楕円 204"/>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1" name="グループ化 205"/>
          <p:cNvGrpSpPr>
            <a:grpSpLocks/>
          </p:cNvGrpSpPr>
          <p:nvPr/>
        </p:nvGrpSpPr>
        <p:grpSpPr bwMode="auto">
          <a:xfrm>
            <a:off x="4360863" y="5143500"/>
            <a:ext cx="214312" cy="385763"/>
            <a:chOff x="1785918" y="2928934"/>
            <a:chExt cx="214314" cy="385765"/>
          </a:xfrm>
        </p:grpSpPr>
        <p:sp>
          <p:nvSpPr>
            <p:cNvPr id="207" name="二等辺三角形 206"/>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08" name="円/楕円 207"/>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6397" name="テキスト ボックス 102"/>
          <p:cNvSpPr txBox="1">
            <a:spLocks noChangeArrowheads="1"/>
          </p:cNvSpPr>
          <p:nvPr/>
        </p:nvSpPr>
        <p:spPr bwMode="auto">
          <a:xfrm>
            <a:off x="2500313" y="3786188"/>
            <a:ext cx="1785937" cy="307975"/>
          </a:xfrm>
          <a:prstGeom prst="rect">
            <a:avLst/>
          </a:prstGeom>
          <a:noFill/>
          <a:ln w="9525">
            <a:noFill/>
            <a:miter lim="800000"/>
            <a:headEnd/>
            <a:tailEnd/>
          </a:ln>
        </p:spPr>
        <p:txBody>
          <a:bodyPr>
            <a:spAutoFit/>
          </a:bodyPr>
          <a:lstStyle/>
          <a:p>
            <a:pPr algn="ctr"/>
            <a:r>
              <a:rPr lang="ja-JP" altLang="en-US" sz="1400"/>
              <a:t>開発者コミュニティ</a:t>
            </a:r>
          </a:p>
        </p:txBody>
      </p:sp>
      <p:sp>
        <p:nvSpPr>
          <p:cNvPr id="16398" name="テキスト ボックス 103"/>
          <p:cNvSpPr txBox="1">
            <a:spLocks noChangeArrowheads="1"/>
          </p:cNvSpPr>
          <p:nvPr/>
        </p:nvSpPr>
        <p:spPr bwMode="auto">
          <a:xfrm>
            <a:off x="4714875" y="3763963"/>
            <a:ext cx="1785938" cy="307975"/>
          </a:xfrm>
          <a:prstGeom prst="rect">
            <a:avLst/>
          </a:prstGeom>
          <a:noFill/>
          <a:ln w="9525">
            <a:noFill/>
            <a:miter lim="800000"/>
            <a:headEnd/>
            <a:tailEnd/>
          </a:ln>
        </p:spPr>
        <p:txBody>
          <a:bodyPr>
            <a:spAutoFit/>
          </a:bodyPr>
          <a:lstStyle/>
          <a:p>
            <a:pPr algn="ctr"/>
            <a:r>
              <a:rPr lang="ja-JP" altLang="en-US" sz="1400" dirty="0" smtClean="0"/>
              <a:t>ユーザコミュニティ</a:t>
            </a:r>
            <a:endParaRPr lang="ja-JP" altLang="en-US" sz="1400"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4579" name="タイトル 2"/>
          <p:cNvSpPr>
            <a:spLocks noGrp="1"/>
          </p:cNvSpPr>
          <p:nvPr>
            <p:ph type="title"/>
          </p:nvPr>
        </p:nvSpPr>
        <p:spPr>
          <a:xfrm>
            <a:off x="830263" y="209550"/>
            <a:ext cx="8099425" cy="642938"/>
          </a:xfrm>
        </p:spPr>
        <p:txBody>
          <a:bodyPr/>
          <a:lstStyle/>
          <a:p>
            <a:r>
              <a:rPr lang="ja-JP" altLang="en-US" smtClean="0"/>
              <a:t>グループ間ネットワークモデルの分析</a:t>
            </a:r>
            <a:endParaRPr lang="ja-JP" altLang="en-US" sz="3600" smtClean="0"/>
          </a:p>
        </p:txBody>
      </p:sp>
      <p:sp>
        <p:nvSpPr>
          <p:cNvPr id="24580" name="コンテンツ プレースホルダ 3"/>
          <p:cNvSpPr>
            <a:spLocks noGrp="1"/>
          </p:cNvSpPr>
          <p:nvPr>
            <p:ph idx="1"/>
          </p:nvPr>
        </p:nvSpPr>
        <p:spPr>
          <a:xfrm>
            <a:off x="214313" y="1001713"/>
            <a:ext cx="8715375" cy="5438775"/>
          </a:xfrm>
        </p:spPr>
        <p:txBody>
          <a:bodyPr/>
          <a:lstStyle/>
          <a:p>
            <a:r>
              <a:rPr lang="ja-JP" altLang="en-US" dirty="0" smtClean="0"/>
              <a:t>結果</a:t>
            </a:r>
            <a:endParaRPr lang="en-US" altLang="ja-JP" dirty="0" smtClean="0"/>
          </a:p>
          <a:p>
            <a:pPr lvl="1"/>
            <a:endParaRPr lang="en-US" altLang="ja-JP" dirty="0" smtClean="0"/>
          </a:p>
          <a:p>
            <a:r>
              <a:rPr lang="ja-JP" altLang="en-US" dirty="0" smtClean="0"/>
              <a:t>考察</a:t>
            </a:r>
          </a:p>
        </p:txBody>
      </p:sp>
      <p:sp>
        <p:nvSpPr>
          <p:cNvPr id="2458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4583"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CBE411A6-2D69-4060-BE69-CBA2926CC7EA}" type="slidenum">
              <a:rPr kumimoji="0" lang="ja-JP" altLang="en-US" sz="1400"/>
              <a:pPr algn="r"/>
              <a:t>26</a:t>
            </a:fld>
            <a:endParaRPr kumimoji="0" lang="en-US" altLang="ja-JP" sz="1400"/>
          </a:p>
        </p:txBody>
      </p:sp>
      <p:grpSp>
        <p:nvGrpSpPr>
          <p:cNvPr id="48" name="グループ化 72"/>
          <p:cNvGrpSpPr/>
          <p:nvPr/>
        </p:nvGrpSpPr>
        <p:grpSpPr>
          <a:xfrm>
            <a:off x="3835254" y="2383309"/>
            <a:ext cx="5296615" cy="4160844"/>
            <a:chOff x="124412" y="-61803"/>
            <a:chExt cx="8949799" cy="7030664"/>
          </a:xfrm>
        </p:grpSpPr>
        <p:sp>
          <p:nvSpPr>
            <p:cNvPr id="50" name="円/楕円 49"/>
            <p:cNvSpPr/>
            <p:nvPr/>
          </p:nvSpPr>
          <p:spPr>
            <a:xfrm>
              <a:off x="3768724" y="527049"/>
              <a:ext cx="1374792" cy="857249"/>
            </a:xfrm>
            <a:prstGeom prst="ellipse">
              <a:avLst/>
            </a:prstGeom>
            <a:solidFill>
              <a:srgbClr val="FFFF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tx1"/>
                  </a:solidFill>
                </a:rPr>
                <a:t>P(bug)</a:t>
              </a:r>
            </a:p>
            <a:p>
              <a:pPr algn="ctr" fontAlgn="auto">
                <a:spcBef>
                  <a:spcPts val="0"/>
                </a:spcBef>
                <a:spcAft>
                  <a:spcPts val="0"/>
                </a:spcAft>
                <a:defRPr/>
              </a:pPr>
              <a:r>
                <a:rPr lang="en-US" altLang="ja-JP" sz="1200" b="1" dirty="0">
                  <a:solidFill>
                    <a:schemeClr val="tx1"/>
                  </a:solidFill>
                </a:rPr>
                <a:t>172</a:t>
              </a:r>
              <a:r>
                <a:rPr lang="ja-JP" altLang="en-US" sz="1200" b="1" dirty="0">
                  <a:solidFill>
                    <a:schemeClr val="tx1"/>
                  </a:solidFill>
                </a:rPr>
                <a:t>人</a:t>
              </a:r>
            </a:p>
          </p:txBody>
        </p:sp>
        <p:sp>
          <p:nvSpPr>
            <p:cNvPr id="51" name="円/楕円 50"/>
            <p:cNvSpPr/>
            <p:nvPr/>
          </p:nvSpPr>
          <p:spPr>
            <a:xfrm>
              <a:off x="2810405" y="3331077"/>
              <a:ext cx="3085205" cy="857254"/>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59" name="曲線コネクタ 58"/>
            <p:cNvCxnSpPr>
              <a:stCxn id="50" idx="1"/>
              <a:endCxn id="50" idx="7"/>
            </p:cNvCxnSpPr>
            <p:nvPr/>
          </p:nvCxnSpPr>
          <p:spPr>
            <a:xfrm rot="5400000" flipH="1" flipV="1">
              <a:off x="4456119" y="166529"/>
              <a:ext cx="2683" cy="972125"/>
            </a:xfrm>
            <a:prstGeom prst="curvedConnector3">
              <a:avLst>
                <a:gd name="adj1" fmla="val 1249320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1" name="テキスト ボックス 5"/>
            <p:cNvSpPr txBox="1">
              <a:spLocks noChangeArrowheads="1"/>
            </p:cNvSpPr>
            <p:nvPr/>
          </p:nvSpPr>
          <p:spPr bwMode="auto">
            <a:xfrm>
              <a:off x="4167189" y="-61803"/>
              <a:ext cx="762001" cy="468051"/>
            </a:xfrm>
            <a:prstGeom prst="rect">
              <a:avLst/>
            </a:prstGeom>
            <a:noFill/>
            <a:ln w="9525">
              <a:noFill/>
              <a:miter lim="800000"/>
              <a:headEnd/>
              <a:tailEnd/>
            </a:ln>
          </p:spPr>
          <p:txBody>
            <a:bodyPr wrap="square">
              <a:spAutoFit/>
            </a:bodyPr>
            <a:lstStyle/>
            <a:p>
              <a:r>
                <a:rPr lang="en-US" altLang="ja-JP" sz="1200" b="1" dirty="0">
                  <a:latin typeface="Calibri" pitchFamily="34" charset="0"/>
                </a:rPr>
                <a:t>13</a:t>
              </a:r>
              <a:endParaRPr lang="ja-JP" altLang="en-US" sz="1200" b="1" dirty="0">
                <a:latin typeface="Calibri" pitchFamily="34" charset="0"/>
              </a:endParaRPr>
            </a:p>
          </p:txBody>
        </p:sp>
        <p:cxnSp>
          <p:nvCxnSpPr>
            <p:cNvPr id="63" name="曲線コネクタ 62"/>
            <p:cNvCxnSpPr>
              <a:stCxn id="72" idx="3"/>
              <a:endCxn id="72" idx="5"/>
            </p:cNvCxnSpPr>
            <p:nvPr/>
          </p:nvCxnSpPr>
          <p:spPr>
            <a:xfrm rot="16200000" flipH="1">
              <a:off x="1035830" y="5681066"/>
              <a:ext cx="1588" cy="959786"/>
            </a:xfrm>
            <a:prstGeom prst="curvedConnector3">
              <a:avLst>
                <a:gd name="adj1" fmla="val 2230107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64" name="テキスト ボックス 7"/>
            <p:cNvSpPr txBox="1">
              <a:spLocks noChangeArrowheads="1"/>
            </p:cNvSpPr>
            <p:nvPr/>
          </p:nvSpPr>
          <p:spPr bwMode="auto">
            <a:xfrm>
              <a:off x="785762" y="6488112"/>
              <a:ext cx="857280" cy="468051"/>
            </a:xfrm>
            <a:prstGeom prst="rect">
              <a:avLst/>
            </a:prstGeom>
            <a:noFill/>
            <a:ln w="9525">
              <a:noFill/>
              <a:miter lim="800000"/>
              <a:headEnd/>
              <a:tailEnd/>
            </a:ln>
          </p:spPr>
          <p:txBody>
            <a:bodyPr wrap="square">
              <a:spAutoFit/>
            </a:bodyPr>
            <a:lstStyle/>
            <a:p>
              <a:r>
                <a:rPr lang="en-US" altLang="ja-JP" sz="1200" b="1">
                  <a:latin typeface="Calibri" pitchFamily="34" charset="0"/>
                </a:rPr>
                <a:t>37</a:t>
              </a:r>
              <a:endParaRPr lang="ja-JP" altLang="en-US" sz="1200" b="1">
                <a:latin typeface="Calibri" pitchFamily="34" charset="0"/>
              </a:endParaRPr>
            </a:p>
          </p:txBody>
        </p:sp>
        <p:sp>
          <p:nvSpPr>
            <p:cNvPr id="67" name="テキスト ボックス 8"/>
            <p:cNvSpPr txBox="1">
              <a:spLocks noChangeArrowheads="1"/>
            </p:cNvSpPr>
            <p:nvPr/>
          </p:nvSpPr>
          <p:spPr bwMode="auto">
            <a:xfrm>
              <a:off x="7848511" y="6474324"/>
              <a:ext cx="714375" cy="468051"/>
            </a:xfrm>
            <a:prstGeom prst="rect">
              <a:avLst/>
            </a:prstGeom>
            <a:noFill/>
            <a:ln w="9525">
              <a:noFill/>
              <a:miter lim="800000"/>
              <a:headEnd/>
              <a:tailEnd/>
            </a:ln>
          </p:spPr>
          <p:txBody>
            <a:bodyPr>
              <a:spAutoFit/>
            </a:bodyPr>
            <a:lstStyle/>
            <a:p>
              <a:r>
                <a:rPr lang="en-US" altLang="ja-JP" sz="1200" b="1" dirty="0">
                  <a:latin typeface="Calibri" pitchFamily="34" charset="0"/>
                </a:rPr>
                <a:t>355</a:t>
              </a:r>
              <a:endParaRPr lang="ja-JP" altLang="en-US" sz="1200" b="1" dirty="0">
                <a:latin typeface="Calibri" pitchFamily="34" charset="0"/>
              </a:endParaRPr>
            </a:p>
          </p:txBody>
        </p:sp>
        <p:sp>
          <p:nvSpPr>
            <p:cNvPr id="68" name="円/楕円 67"/>
            <p:cNvSpPr/>
            <p:nvPr/>
          </p:nvSpPr>
          <p:spPr>
            <a:xfrm>
              <a:off x="7429501" y="5429250"/>
              <a:ext cx="1488627" cy="857249"/>
            </a:xfrm>
            <a:prstGeom prst="ellipse">
              <a:avLst/>
            </a:prstGeom>
            <a:solidFill>
              <a:srgbClr val="E5FF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tx1"/>
                  </a:solidFill>
                </a:rPr>
                <a:t>P(user)</a:t>
              </a:r>
              <a:endParaRPr lang="en-US" altLang="ja-JP" sz="900" b="1" dirty="0">
                <a:solidFill>
                  <a:schemeClr val="tx1"/>
                </a:solidFill>
              </a:endParaRPr>
            </a:p>
            <a:p>
              <a:pPr algn="ctr" fontAlgn="auto">
                <a:spcBef>
                  <a:spcPts val="0"/>
                </a:spcBef>
                <a:spcAft>
                  <a:spcPts val="0"/>
                </a:spcAft>
                <a:defRPr/>
              </a:pPr>
              <a:r>
                <a:rPr lang="en-US" altLang="ja-JP" sz="1200" b="1" dirty="0" smtClean="0">
                  <a:solidFill>
                    <a:schemeClr val="tx1"/>
                  </a:solidFill>
                </a:rPr>
                <a:t>596</a:t>
              </a:r>
              <a:r>
                <a:rPr lang="ja-JP" altLang="en-US" sz="1200" b="1" dirty="0" smtClean="0">
                  <a:solidFill>
                    <a:schemeClr val="tx1"/>
                  </a:solidFill>
                </a:rPr>
                <a:t>人</a:t>
              </a:r>
              <a:endParaRPr lang="ja-JP" altLang="en-US" sz="1200" b="1" dirty="0">
                <a:solidFill>
                  <a:schemeClr val="tx1"/>
                </a:solidFill>
              </a:endParaRPr>
            </a:p>
          </p:txBody>
        </p:sp>
        <p:cxnSp>
          <p:nvCxnSpPr>
            <p:cNvPr id="71" name="曲線コネクタ 70"/>
            <p:cNvCxnSpPr>
              <a:stCxn id="68" idx="3"/>
              <a:endCxn id="68" idx="5"/>
            </p:cNvCxnSpPr>
            <p:nvPr/>
          </p:nvCxnSpPr>
          <p:spPr>
            <a:xfrm rot="16200000" flipH="1">
              <a:off x="8173815" y="5634649"/>
              <a:ext cx="2683" cy="1052618"/>
            </a:xfrm>
            <a:prstGeom prst="curvedConnector3">
              <a:avLst>
                <a:gd name="adj1" fmla="val 1315139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2" name="円/楕円 71"/>
            <p:cNvSpPr/>
            <p:nvPr/>
          </p:nvSpPr>
          <p:spPr>
            <a:xfrm>
              <a:off x="357159" y="5429250"/>
              <a:ext cx="1357342" cy="857250"/>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tx1"/>
                  </a:solidFill>
                </a:rPr>
                <a:t>P(dev)</a:t>
              </a:r>
              <a:endParaRPr lang="en-US" altLang="ja-JP" sz="900" b="1" dirty="0">
                <a:solidFill>
                  <a:schemeClr val="tx1"/>
                </a:solidFill>
              </a:endParaRPr>
            </a:p>
            <a:p>
              <a:pPr algn="ctr" fontAlgn="auto">
                <a:spcBef>
                  <a:spcPts val="0"/>
                </a:spcBef>
                <a:spcAft>
                  <a:spcPts val="0"/>
                </a:spcAft>
                <a:defRPr/>
              </a:pPr>
              <a:r>
                <a:rPr lang="en-US" altLang="ja-JP" sz="1200" b="1" dirty="0">
                  <a:solidFill>
                    <a:schemeClr val="tx1"/>
                  </a:solidFill>
                </a:rPr>
                <a:t>162</a:t>
              </a:r>
              <a:r>
                <a:rPr lang="ja-JP" altLang="en-US" sz="1200" b="1" dirty="0">
                  <a:solidFill>
                    <a:schemeClr val="tx1"/>
                  </a:solidFill>
                </a:rPr>
                <a:t>人</a:t>
              </a:r>
            </a:p>
          </p:txBody>
        </p:sp>
        <p:sp>
          <p:nvSpPr>
            <p:cNvPr id="93" name="円/楕円 92"/>
            <p:cNvSpPr/>
            <p:nvPr/>
          </p:nvSpPr>
          <p:spPr>
            <a:xfrm>
              <a:off x="6538926" y="2058982"/>
              <a:ext cx="2247920" cy="714375"/>
            </a:xfrm>
            <a:prstGeom prst="ellipse">
              <a:avLst/>
            </a:prstGeom>
            <a:solidFill>
              <a:srgbClr val="C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14</a:t>
              </a:r>
              <a:r>
                <a:rPr lang="ja-JP" altLang="en-US" sz="1200" b="1" dirty="0">
                  <a:solidFill>
                    <a:schemeClr val="tx1"/>
                  </a:solidFill>
                </a:rPr>
                <a:t>人</a:t>
              </a:r>
            </a:p>
          </p:txBody>
        </p:sp>
        <p:sp>
          <p:nvSpPr>
            <p:cNvPr id="94" name="円/楕円 93"/>
            <p:cNvSpPr/>
            <p:nvPr/>
          </p:nvSpPr>
          <p:spPr>
            <a:xfrm>
              <a:off x="556733" y="2071687"/>
              <a:ext cx="2157882" cy="71437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bug</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19</a:t>
              </a:r>
              <a:r>
                <a:rPr lang="ja-JP" altLang="en-US" sz="1200" b="1" dirty="0">
                  <a:solidFill>
                    <a:schemeClr val="tx1"/>
                  </a:solidFill>
                </a:rPr>
                <a:t>人</a:t>
              </a:r>
            </a:p>
          </p:txBody>
        </p:sp>
        <p:sp>
          <p:nvSpPr>
            <p:cNvPr id="95" name="円/楕円 94"/>
            <p:cNvSpPr/>
            <p:nvPr/>
          </p:nvSpPr>
          <p:spPr>
            <a:xfrm>
              <a:off x="3357554" y="5572125"/>
              <a:ext cx="2214578" cy="714375"/>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81</a:t>
              </a:r>
              <a:r>
                <a:rPr lang="ja-JP" altLang="en-US" sz="1200" b="1" dirty="0">
                  <a:solidFill>
                    <a:schemeClr val="tx1"/>
                  </a:solidFill>
                </a:rPr>
                <a:t>人</a:t>
              </a:r>
            </a:p>
          </p:txBody>
        </p:sp>
        <p:cxnSp>
          <p:nvCxnSpPr>
            <p:cNvPr id="96" name="曲線コネクタ 35"/>
            <p:cNvCxnSpPr>
              <a:stCxn id="94" idx="3"/>
              <a:endCxn id="94" idx="2"/>
            </p:cNvCxnSpPr>
            <p:nvPr/>
          </p:nvCxnSpPr>
          <p:spPr>
            <a:xfrm rot="5400000" flipH="1">
              <a:off x="588455" y="2397153"/>
              <a:ext cx="252569" cy="316015"/>
            </a:xfrm>
            <a:prstGeom prst="curvedConnector4">
              <a:avLst>
                <a:gd name="adj1" fmla="val -61522"/>
                <a:gd name="adj2" fmla="val 149592"/>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7" name="テキスト ボックス 16"/>
            <p:cNvSpPr txBox="1">
              <a:spLocks noChangeArrowheads="1"/>
            </p:cNvSpPr>
            <p:nvPr/>
          </p:nvSpPr>
          <p:spPr bwMode="auto">
            <a:xfrm>
              <a:off x="124412" y="2759576"/>
              <a:ext cx="857224" cy="468051"/>
            </a:xfrm>
            <a:prstGeom prst="rect">
              <a:avLst/>
            </a:prstGeom>
            <a:noFill/>
            <a:ln w="9525">
              <a:noFill/>
              <a:miter lim="800000"/>
              <a:headEnd/>
              <a:tailEnd/>
            </a:ln>
          </p:spPr>
          <p:txBody>
            <a:bodyPr wrap="square">
              <a:spAutoFit/>
            </a:bodyPr>
            <a:lstStyle/>
            <a:p>
              <a:r>
                <a:rPr lang="en-US" altLang="ja-JP" sz="1200" b="1" dirty="0">
                  <a:latin typeface="Calibri" pitchFamily="34" charset="0"/>
                </a:rPr>
                <a:t>14</a:t>
              </a:r>
              <a:endParaRPr lang="ja-JP" altLang="en-US" sz="1200" b="1" dirty="0">
                <a:latin typeface="Calibri" pitchFamily="34" charset="0"/>
              </a:endParaRPr>
            </a:p>
          </p:txBody>
        </p:sp>
        <p:cxnSp>
          <p:nvCxnSpPr>
            <p:cNvPr id="98" name="曲線コネクタ 40"/>
            <p:cNvCxnSpPr>
              <a:stCxn id="93" idx="5"/>
              <a:endCxn id="93" idx="6"/>
            </p:cNvCxnSpPr>
            <p:nvPr/>
          </p:nvCxnSpPr>
          <p:spPr>
            <a:xfrm rot="5400000" flipH="1" flipV="1">
              <a:off x="8495960" y="2377855"/>
              <a:ext cx="252569" cy="329200"/>
            </a:xfrm>
            <a:prstGeom prst="curvedConnector4">
              <a:avLst>
                <a:gd name="adj1" fmla="val -79000"/>
                <a:gd name="adj2" fmla="val 1636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9" name="テキスト ボックス 18"/>
            <p:cNvSpPr txBox="1">
              <a:spLocks noChangeArrowheads="1"/>
            </p:cNvSpPr>
            <p:nvPr/>
          </p:nvSpPr>
          <p:spPr bwMode="auto">
            <a:xfrm>
              <a:off x="8645586" y="2770431"/>
              <a:ext cx="428625" cy="468051"/>
            </a:xfrm>
            <a:prstGeom prst="rect">
              <a:avLst/>
            </a:prstGeom>
            <a:noFill/>
            <a:ln w="9525">
              <a:noFill/>
              <a:miter lim="800000"/>
              <a:headEnd/>
              <a:tailEnd/>
            </a:ln>
          </p:spPr>
          <p:txBody>
            <a:bodyPr>
              <a:spAutoFit/>
            </a:bodyPr>
            <a:lstStyle/>
            <a:p>
              <a:r>
                <a:rPr lang="en-US" altLang="ja-JP" sz="1200" b="1" dirty="0">
                  <a:latin typeface="Calibri" pitchFamily="34" charset="0"/>
                </a:rPr>
                <a:t>0</a:t>
              </a:r>
              <a:endParaRPr lang="ja-JP" altLang="en-US" sz="1200" b="1" dirty="0">
                <a:latin typeface="Calibri" pitchFamily="34" charset="0"/>
              </a:endParaRPr>
            </a:p>
          </p:txBody>
        </p:sp>
        <p:cxnSp>
          <p:nvCxnSpPr>
            <p:cNvPr id="100" name="曲線コネクタ 40"/>
            <p:cNvCxnSpPr>
              <a:stCxn id="95" idx="3"/>
              <a:endCxn id="95" idx="5"/>
            </p:cNvCxnSpPr>
            <p:nvPr/>
          </p:nvCxnSpPr>
          <p:spPr>
            <a:xfrm rot="16200000" flipH="1">
              <a:off x="4464843" y="5398911"/>
              <a:ext cx="1588" cy="1565942"/>
            </a:xfrm>
            <a:prstGeom prst="curvedConnector3">
              <a:avLst>
                <a:gd name="adj1" fmla="val 2098350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1" name="テキスト ボックス 20"/>
            <p:cNvSpPr txBox="1">
              <a:spLocks noChangeArrowheads="1"/>
            </p:cNvSpPr>
            <p:nvPr/>
          </p:nvSpPr>
          <p:spPr bwMode="auto">
            <a:xfrm>
              <a:off x="4079963" y="6500810"/>
              <a:ext cx="750540" cy="468051"/>
            </a:xfrm>
            <a:prstGeom prst="rect">
              <a:avLst/>
            </a:prstGeom>
            <a:noFill/>
            <a:ln w="9525">
              <a:noFill/>
              <a:miter lim="800000"/>
              <a:headEnd/>
              <a:tailEnd/>
            </a:ln>
          </p:spPr>
          <p:txBody>
            <a:bodyPr wrap="square">
              <a:spAutoFit/>
            </a:bodyPr>
            <a:lstStyle/>
            <a:p>
              <a:r>
                <a:rPr lang="en-US" altLang="ja-JP" sz="1200" b="1" dirty="0">
                  <a:latin typeface="Calibri" pitchFamily="34" charset="0"/>
                </a:rPr>
                <a:t>184</a:t>
              </a:r>
              <a:endParaRPr lang="ja-JP" altLang="en-US" sz="1200" b="1" dirty="0">
                <a:latin typeface="Calibri" pitchFamily="34" charset="0"/>
              </a:endParaRPr>
            </a:p>
          </p:txBody>
        </p:sp>
        <p:sp>
          <p:nvSpPr>
            <p:cNvPr id="102" name="テキスト ボックス 22"/>
            <p:cNvSpPr txBox="1">
              <a:spLocks noChangeArrowheads="1"/>
            </p:cNvSpPr>
            <p:nvPr/>
          </p:nvSpPr>
          <p:spPr bwMode="auto">
            <a:xfrm>
              <a:off x="4843236" y="2813958"/>
              <a:ext cx="714375" cy="468051"/>
            </a:xfrm>
            <a:prstGeom prst="rect">
              <a:avLst/>
            </a:prstGeom>
            <a:noFill/>
            <a:ln w="9525">
              <a:noFill/>
              <a:miter lim="800000"/>
              <a:headEnd/>
              <a:tailEnd/>
            </a:ln>
          </p:spPr>
          <p:txBody>
            <a:bodyPr>
              <a:spAutoFit/>
            </a:bodyPr>
            <a:lstStyle/>
            <a:p>
              <a:r>
                <a:rPr lang="en-US" altLang="ja-JP" sz="1200" b="1" dirty="0" smtClean="0">
                  <a:latin typeface="Calibri" pitchFamily="34" charset="0"/>
                </a:rPr>
                <a:t>301</a:t>
              </a:r>
              <a:endParaRPr lang="ja-JP" altLang="en-US" sz="1200" b="1" dirty="0">
                <a:latin typeface="Calibri" pitchFamily="34" charset="0"/>
              </a:endParaRPr>
            </a:p>
          </p:txBody>
        </p:sp>
        <p:cxnSp>
          <p:nvCxnSpPr>
            <p:cNvPr id="103" name="直線矢印コネクタ 102"/>
            <p:cNvCxnSpPr/>
            <p:nvPr/>
          </p:nvCxnSpPr>
          <p:spPr>
            <a:xfrm rot="5400000">
              <a:off x="3786188" y="2392363"/>
              <a:ext cx="1500187" cy="158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4" name="直線矢印コネクタ 103"/>
            <p:cNvCxnSpPr/>
            <p:nvPr/>
          </p:nvCxnSpPr>
          <p:spPr>
            <a:xfrm rot="5400000">
              <a:off x="3502025" y="2392363"/>
              <a:ext cx="1500187" cy="158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05" name="テキスト ボックス 25"/>
            <p:cNvSpPr txBox="1">
              <a:spLocks noChangeArrowheads="1"/>
            </p:cNvSpPr>
            <p:nvPr/>
          </p:nvSpPr>
          <p:spPr bwMode="auto">
            <a:xfrm>
              <a:off x="4529591" y="2214563"/>
              <a:ext cx="714375" cy="468051"/>
            </a:xfrm>
            <a:prstGeom prst="rect">
              <a:avLst/>
            </a:prstGeom>
            <a:noFill/>
            <a:ln w="9525">
              <a:noFill/>
              <a:miter lim="800000"/>
              <a:headEnd/>
              <a:tailEnd/>
            </a:ln>
          </p:spPr>
          <p:txBody>
            <a:bodyPr>
              <a:spAutoFit/>
            </a:bodyPr>
            <a:lstStyle/>
            <a:p>
              <a:r>
                <a:rPr lang="en-US" altLang="ja-JP" sz="1200" b="1" dirty="0">
                  <a:latin typeface="Calibri" pitchFamily="34" charset="0"/>
                </a:rPr>
                <a:t>39</a:t>
              </a:r>
              <a:endParaRPr lang="ja-JP" altLang="en-US" sz="1200" b="1" dirty="0">
                <a:latin typeface="Calibri" pitchFamily="34" charset="0"/>
              </a:endParaRPr>
            </a:p>
          </p:txBody>
        </p:sp>
        <p:sp>
          <p:nvSpPr>
            <p:cNvPr id="106" name="テキスト ボックス 26"/>
            <p:cNvSpPr txBox="1">
              <a:spLocks noChangeArrowheads="1"/>
            </p:cNvSpPr>
            <p:nvPr/>
          </p:nvSpPr>
          <p:spPr bwMode="auto">
            <a:xfrm>
              <a:off x="3621715" y="2214563"/>
              <a:ext cx="714375" cy="468051"/>
            </a:xfrm>
            <a:prstGeom prst="rect">
              <a:avLst/>
            </a:prstGeom>
            <a:noFill/>
            <a:ln w="9525">
              <a:noFill/>
              <a:miter lim="800000"/>
              <a:headEnd/>
              <a:tailEnd/>
            </a:ln>
          </p:spPr>
          <p:txBody>
            <a:bodyPr>
              <a:spAutoFit/>
            </a:bodyPr>
            <a:lstStyle/>
            <a:p>
              <a:r>
                <a:rPr lang="en-US" altLang="ja-JP" sz="1200" b="1" dirty="0">
                  <a:latin typeface="Calibri" pitchFamily="34" charset="0"/>
                </a:rPr>
                <a:t>105</a:t>
              </a:r>
              <a:endParaRPr lang="ja-JP" altLang="en-US" sz="1200" b="1" dirty="0">
                <a:latin typeface="Calibri" pitchFamily="34" charset="0"/>
              </a:endParaRPr>
            </a:p>
          </p:txBody>
        </p:sp>
        <p:cxnSp>
          <p:nvCxnSpPr>
            <p:cNvPr id="107" name="直線矢印コネクタ 106"/>
            <p:cNvCxnSpPr/>
            <p:nvPr/>
          </p:nvCxnSpPr>
          <p:spPr>
            <a:xfrm>
              <a:off x="5196489" y="1115696"/>
              <a:ext cx="1642408" cy="912449"/>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8" name="直線矢印コネクタ 107"/>
            <p:cNvCxnSpPr/>
            <p:nvPr/>
          </p:nvCxnSpPr>
          <p:spPr>
            <a:xfrm rot="21480000">
              <a:off x="5035134" y="1276239"/>
              <a:ext cx="1581578" cy="92868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09" name="テキスト ボックス 29"/>
            <p:cNvSpPr txBox="1">
              <a:spLocks noChangeArrowheads="1"/>
            </p:cNvSpPr>
            <p:nvPr/>
          </p:nvSpPr>
          <p:spPr bwMode="auto">
            <a:xfrm>
              <a:off x="5643563" y="1000124"/>
              <a:ext cx="714375" cy="468051"/>
            </a:xfrm>
            <a:prstGeom prst="rect">
              <a:avLst/>
            </a:prstGeom>
            <a:noFill/>
            <a:ln w="9525">
              <a:noFill/>
              <a:miter lim="800000"/>
              <a:headEnd/>
              <a:tailEnd/>
            </a:ln>
          </p:spPr>
          <p:txBody>
            <a:bodyPr>
              <a:spAutoFit/>
            </a:bodyPr>
            <a:lstStyle/>
            <a:p>
              <a:r>
                <a:rPr lang="en-US" altLang="ja-JP" sz="1200" b="1">
                  <a:latin typeface="Calibri" pitchFamily="34" charset="0"/>
                </a:rPr>
                <a:t>0</a:t>
              </a:r>
              <a:endParaRPr lang="ja-JP" altLang="en-US" sz="1200" b="1">
                <a:latin typeface="Calibri" pitchFamily="34" charset="0"/>
              </a:endParaRPr>
            </a:p>
          </p:txBody>
        </p:sp>
        <p:sp>
          <p:nvSpPr>
            <p:cNvPr id="110" name="テキスト ボックス 30"/>
            <p:cNvSpPr txBox="1">
              <a:spLocks noChangeArrowheads="1"/>
            </p:cNvSpPr>
            <p:nvPr/>
          </p:nvSpPr>
          <p:spPr bwMode="auto">
            <a:xfrm>
              <a:off x="5357811" y="1571625"/>
              <a:ext cx="714375" cy="468051"/>
            </a:xfrm>
            <a:prstGeom prst="rect">
              <a:avLst/>
            </a:prstGeom>
            <a:noFill/>
            <a:ln w="9525">
              <a:noFill/>
              <a:miter lim="800000"/>
              <a:headEnd/>
              <a:tailEnd/>
            </a:ln>
          </p:spPr>
          <p:txBody>
            <a:bodyPr>
              <a:spAutoFit/>
            </a:bodyPr>
            <a:lstStyle/>
            <a:p>
              <a:r>
                <a:rPr lang="en-US" altLang="ja-JP" sz="1200" b="1">
                  <a:latin typeface="Calibri" pitchFamily="34" charset="0"/>
                </a:rPr>
                <a:t>1</a:t>
              </a:r>
              <a:endParaRPr lang="ja-JP" altLang="en-US" sz="1200" b="1">
                <a:latin typeface="Calibri" pitchFamily="34" charset="0"/>
              </a:endParaRPr>
            </a:p>
          </p:txBody>
        </p:sp>
        <p:cxnSp>
          <p:nvCxnSpPr>
            <p:cNvPr id="111" name="直線矢印コネクタ 110"/>
            <p:cNvCxnSpPr/>
            <p:nvPr/>
          </p:nvCxnSpPr>
          <p:spPr>
            <a:xfrm rot="16200000" flipH="1">
              <a:off x="6429375" y="4000501"/>
              <a:ext cx="2357437" cy="214312"/>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2" name="直線矢印コネクタ 111"/>
            <p:cNvCxnSpPr/>
            <p:nvPr/>
          </p:nvCxnSpPr>
          <p:spPr>
            <a:xfrm rot="5400000">
              <a:off x="35719" y="4036219"/>
              <a:ext cx="2286000" cy="214312"/>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3" name="直線矢印コネクタ 112"/>
            <p:cNvCxnSpPr/>
            <p:nvPr/>
          </p:nvCxnSpPr>
          <p:spPr>
            <a:xfrm rot="10800000" flipV="1">
              <a:off x="1785938" y="928688"/>
              <a:ext cx="1928812" cy="92868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4" name="直線矢印コネクタ 113"/>
            <p:cNvCxnSpPr/>
            <p:nvPr/>
          </p:nvCxnSpPr>
          <p:spPr>
            <a:xfrm flipV="1">
              <a:off x="1928813" y="1143000"/>
              <a:ext cx="1785937" cy="85725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5" name="直線矢印コネクタ 114"/>
            <p:cNvCxnSpPr/>
            <p:nvPr/>
          </p:nvCxnSpPr>
          <p:spPr>
            <a:xfrm rot="5400000" flipH="1" flipV="1">
              <a:off x="285750" y="4071938"/>
              <a:ext cx="2357438" cy="214312"/>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6" name="直線矢印コネクタ 115"/>
            <p:cNvCxnSpPr/>
            <p:nvPr/>
          </p:nvCxnSpPr>
          <p:spPr>
            <a:xfrm rot="16200000" flipV="1">
              <a:off x="6679406" y="4036220"/>
              <a:ext cx="2428875" cy="214312"/>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7" name="直線矢印コネクタ 116"/>
            <p:cNvCxnSpPr/>
            <p:nvPr/>
          </p:nvCxnSpPr>
          <p:spPr>
            <a:xfrm rot="5400000" flipH="1" flipV="1">
              <a:off x="3929063" y="4930320"/>
              <a:ext cx="1285875" cy="317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8" name="直線矢印コネクタ 117"/>
            <p:cNvCxnSpPr/>
            <p:nvPr/>
          </p:nvCxnSpPr>
          <p:spPr>
            <a:xfrm rot="5400000">
              <a:off x="3678238" y="4822825"/>
              <a:ext cx="1214438" cy="158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9" name="直線矢印コネクタ 118"/>
            <p:cNvCxnSpPr/>
            <p:nvPr/>
          </p:nvCxnSpPr>
          <p:spPr>
            <a:xfrm rot="10800000" flipV="1">
              <a:off x="5569856" y="2619375"/>
              <a:ext cx="1071563" cy="785813"/>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0" name="直線矢印コネクタ 119"/>
            <p:cNvCxnSpPr/>
            <p:nvPr/>
          </p:nvCxnSpPr>
          <p:spPr>
            <a:xfrm rot="10800000">
              <a:off x="5611813" y="5822950"/>
              <a:ext cx="1785937" cy="158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1" name="直線矢印コネクタ 120"/>
            <p:cNvCxnSpPr/>
            <p:nvPr/>
          </p:nvCxnSpPr>
          <p:spPr>
            <a:xfrm>
              <a:off x="5572125" y="6094413"/>
              <a:ext cx="1714500" cy="158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2" name="直線矢印コネクタ 121"/>
            <p:cNvCxnSpPr/>
            <p:nvPr/>
          </p:nvCxnSpPr>
          <p:spPr>
            <a:xfrm>
              <a:off x="1755775" y="6072188"/>
              <a:ext cx="1571625" cy="158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3" name="直線矢印コネクタ 122"/>
            <p:cNvCxnSpPr/>
            <p:nvPr/>
          </p:nvCxnSpPr>
          <p:spPr>
            <a:xfrm rot="10800000">
              <a:off x="1755775" y="5857875"/>
              <a:ext cx="1571625" cy="158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4" name="直線矢印コネクタ 123"/>
            <p:cNvCxnSpPr/>
            <p:nvPr/>
          </p:nvCxnSpPr>
          <p:spPr>
            <a:xfrm rot="10800000">
              <a:off x="5771242" y="4010931"/>
              <a:ext cx="1857375" cy="150018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5" name="直線矢印コネクタ 124"/>
            <p:cNvCxnSpPr/>
            <p:nvPr/>
          </p:nvCxnSpPr>
          <p:spPr>
            <a:xfrm>
              <a:off x="5544230" y="4115480"/>
              <a:ext cx="1857375" cy="150018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6" name="直線矢印コネクタ 125"/>
            <p:cNvCxnSpPr/>
            <p:nvPr/>
          </p:nvCxnSpPr>
          <p:spPr>
            <a:xfrm rot="10800000" flipV="1">
              <a:off x="1558522" y="4085042"/>
              <a:ext cx="1714500" cy="142875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7" name="直線矢印コネクタ 126"/>
            <p:cNvCxnSpPr/>
            <p:nvPr/>
          </p:nvCxnSpPr>
          <p:spPr>
            <a:xfrm flipV="1">
              <a:off x="1697652" y="4241299"/>
              <a:ext cx="1714500" cy="142875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8" name="直線矢印コネクタ 127"/>
            <p:cNvCxnSpPr/>
            <p:nvPr/>
          </p:nvCxnSpPr>
          <p:spPr>
            <a:xfrm flipV="1">
              <a:off x="5719278" y="2730548"/>
              <a:ext cx="1071562" cy="785811"/>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9" name="直線矢印コネクタ 128"/>
            <p:cNvCxnSpPr/>
            <p:nvPr/>
          </p:nvCxnSpPr>
          <p:spPr>
            <a:xfrm rot="10800000">
              <a:off x="2727325" y="2571750"/>
              <a:ext cx="857250" cy="71437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30" name="直線矢印コネクタ 129"/>
            <p:cNvCxnSpPr/>
            <p:nvPr/>
          </p:nvCxnSpPr>
          <p:spPr>
            <a:xfrm>
              <a:off x="2571751" y="2715432"/>
              <a:ext cx="785813" cy="64293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31" name="テキスト ボックス 51"/>
            <p:cNvSpPr txBox="1">
              <a:spLocks noChangeArrowheads="1"/>
            </p:cNvSpPr>
            <p:nvPr/>
          </p:nvSpPr>
          <p:spPr bwMode="auto">
            <a:xfrm>
              <a:off x="2500315" y="1006697"/>
              <a:ext cx="714375" cy="468051"/>
            </a:xfrm>
            <a:prstGeom prst="rect">
              <a:avLst/>
            </a:prstGeom>
            <a:noFill/>
            <a:ln w="9525">
              <a:noFill/>
              <a:miter lim="800000"/>
              <a:headEnd/>
              <a:tailEnd/>
            </a:ln>
          </p:spPr>
          <p:txBody>
            <a:bodyPr>
              <a:spAutoFit/>
            </a:bodyPr>
            <a:lstStyle/>
            <a:p>
              <a:r>
                <a:rPr lang="en-US" altLang="ja-JP" sz="1200" b="1" dirty="0">
                  <a:latin typeface="Calibri" pitchFamily="34" charset="0"/>
                </a:rPr>
                <a:t>7</a:t>
              </a:r>
              <a:endParaRPr lang="ja-JP" altLang="en-US" sz="1200" b="1" dirty="0">
                <a:latin typeface="Calibri" pitchFamily="34" charset="0"/>
              </a:endParaRPr>
            </a:p>
          </p:txBody>
        </p:sp>
        <p:sp>
          <p:nvSpPr>
            <p:cNvPr id="132" name="テキスト ボックス 52"/>
            <p:cNvSpPr txBox="1">
              <a:spLocks noChangeArrowheads="1"/>
            </p:cNvSpPr>
            <p:nvPr/>
          </p:nvSpPr>
          <p:spPr bwMode="auto">
            <a:xfrm>
              <a:off x="2857500" y="1487487"/>
              <a:ext cx="714375" cy="468051"/>
            </a:xfrm>
            <a:prstGeom prst="rect">
              <a:avLst/>
            </a:prstGeom>
            <a:noFill/>
            <a:ln w="9525">
              <a:noFill/>
              <a:miter lim="800000"/>
              <a:headEnd/>
              <a:tailEnd/>
            </a:ln>
          </p:spPr>
          <p:txBody>
            <a:bodyPr>
              <a:spAutoFit/>
            </a:bodyPr>
            <a:lstStyle/>
            <a:p>
              <a:r>
                <a:rPr lang="en-US" altLang="ja-JP" sz="1200" b="1">
                  <a:latin typeface="Calibri" pitchFamily="34" charset="0"/>
                </a:rPr>
                <a:t>3</a:t>
              </a:r>
              <a:endParaRPr lang="ja-JP" altLang="en-US" sz="1200" b="1">
                <a:latin typeface="Calibri" pitchFamily="34" charset="0"/>
              </a:endParaRPr>
            </a:p>
          </p:txBody>
        </p:sp>
        <p:sp>
          <p:nvSpPr>
            <p:cNvPr id="133" name="テキスト ボックス 53"/>
            <p:cNvSpPr txBox="1">
              <a:spLocks noChangeArrowheads="1"/>
            </p:cNvSpPr>
            <p:nvPr/>
          </p:nvSpPr>
          <p:spPr bwMode="auto">
            <a:xfrm>
              <a:off x="3071814" y="2630486"/>
              <a:ext cx="714375" cy="468051"/>
            </a:xfrm>
            <a:prstGeom prst="rect">
              <a:avLst/>
            </a:prstGeom>
            <a:noFill/>
            <a:ln w="9525">
              <a:noFill/>
              <a:miter lim="800000"/>
              <a:headEnd/>
              <a:tailEnd/>
            </a:ln>
          </p:spPr>
          <p:txBody>
            <a:bodyPr>
              <a:spAutoFit/>
            </a:bodyPr>
            <a:lstStyle/>
            <a:p>
              <a:r>
                <a:rPr lang="en-US" altLang="ja-JP" sz="1200" b="1" dirty="0" smtClean="0">
                  <a:latin typeface="Calibri" pitchFamily="34" charset="0"/>
                </a:rPr>
                <a:t>68</a:t>
              </a:r>
              <a:endParaRPr lang="ja-JP" altLang="en-US" sz="1200" b="1" dirty="0">
                <a:latin typeface="Calibri" pitchFamily="34" charset="0"/>
              </a:endParaRPr>
            </a:p>
          </p:txBody>
        </p:sp>
        <p:sp>
          <p:nvSpPr>
            <p:cNvPr id="134" name="テキスト ボックス 54"/>
            <p:cNvSpPr txBox="1">
              <a:spLocks noChangeArrowheads="1"/>
            </p:cNvSpPr>
            <p:nvPr/>
          </p:nvSpPr>
          <p:spPr bwMode="auto">
            <a:xfrm>
              <a:off x="2571749" y="3000373"/>
              <a:ext cx="714375" cy="468051"/>
            </a:xfrm>
            <a:prstGeom prst="rect">
              <a:avLst/>
            </a:prstGeom>
            <a:noFill/>
            <a:ln w="9525">
              <a:noFill/>
              <a:miter lim="800000"/>
              <a:headEnd/>
              <a:tailEnd/>
            </a:ln>
          </p:spPr>
          <p:txBody>
            <a:bodyPr>
              <a:spAutoFit/>
            </a:bodyPr>
            <a:lstStyle/>
            <a:p>
              <a:r>
                <a:rPr lang="en-US" altLang="ja-JP" sz="1200" b="1" dirty="0" smtClean="0">
                  <a:latin typeface="Calibri" pitchFamily="34" charset="0"/>
                </a:rPr>
                <a:t>88</a:t>
              </a:r>
              <a:endParaRPr lang="ja-JP" altLang="en-US" sz="1200" b="1" dirty="0">
                <a:latin typeface="Calibri" pitchFamily="34" charset="0"/>
              </a:endParaRPr>
            </a:p>
          </p:txBody>
        </p:sp>
        <p:sp>
          <p:nvSpPr>
            <p:cNvPr id="135" name="テキスト ボックス 55"/>
            <p:cNvSpPr txBox="1">
              <a:spLocks noChangeArrowheads="1"/>
            </p:cNvSpPr>
            <p:nvPr/>
          </p:nvSpPr>
          <p:spPr bwMode="auto">
            <a:xfrm>
              <a:off x="5608248" y="2676246"/>
              <a:ext cx="714375" cy="468051"/>
            </a:xfrm>
            <a:prstGeom prst="rect">
              <a:avLst/>
            </a:prstGeom>
            <a:noFill/>
            <a:ln w="9525">
              <a:noFill/>
              <a:miter lim="800000"/>
              <a:headEnd/>
              <a:tailEnd/>
            </a:ln>
          </p:spPr>
          <p:txBody>
            <a:bodyPr>
              <a:spAutoFit/>
            </a:bodyPr>
            <a:lstStyle/>
            <a:p>
              <a:r>
                <a:rPr lang="en-US" altLang="ja-JP" sz="1200" b="1" dirty="0" smtClean="0">
                  <a:latin typeface="Calibri" pitchFamily="34" charset="0"/>
                </a:rPr>
                <a:t>31</a:t>
              </a:r>
              <a:endParaRPr lang="ja-JP" altLang="en-US" sz="1200" b="1" dirty="0">
                <a:latin typeface="Calibri" pitchFamily="34" charset="0"/>
              </a:endParaRPr>
            </a:p>
          </p:txBody>
        </p:sp>
        <p:sp>
          <p:nvSpPr>
            <p:cNvPr id="136" name="テキスト ボックス 56"/>
            <p:cNvSpPr txBox="1">
              <a:spLocks noChangeArrowheads="1"/>
            </p:cNvSpPr>
            <p:nvPr/>
          </p:nvSpPr>
          <p:spPr bwMode="auto">
            <a:xfrm>
              <a:off x="6072190" y="3130549"/>
              <a:ext cx="714375" cy="468051"/>
            </a:xfrm>
            <a:prstGeom prst="rect">
              <a:avLst/>
            </a:prstGeom>
            <a:noFill/>
            <a:ln w="9525">
              <a:noFill/>
              <a:miter lim="800000"/>
              <a:headEnd/>
              <a:tailEnd/>
            </a:ln>
          </p:spPr>
          <p:txBody>
            <a:bodyPr>
              <a:spAutoFit/>
            </a:bodyPr>
            <a:lstStyle/>
            <a:p>
              <a:r>
                <a:rPr lang="en-US" altLang="ja-JP" sz="1200" b="1" dirty="0">
                  <a:latin typeface="Calibri" pitchFamily="34" charset="0"/>
                </a:rPr>
                <a:t>12</a:t>
              </a:r>
              <a:endParaRPr lang="ja-JP" altLang="en-US" sz="1200" b="1" dirty="0">
                <a:latin typeface="Calibri" pitchFamily="34" charset="0"/>
              </a:endParaRPr>
            </a:p>
          </p:txBody>
        </p:sp>
        <p:sp>
          <p:nvSpPr>
            <p:cNvPr id="137" name="テキスト ボックス 57"/>
            <p:cNvSpPr txBox="1">
              <a:spLocks noChangeArrowheads="1"/>
            </p:cNvSpPr>
            <p:nvPr/>
          </p:nvSpPr>
          <p:spPr bwMode="auto">
            <a:xfrm>
              <a:off x="7091584" y="3856820"/>
              <a:ext cx="714375" cy="468051"/>
            </a:xfrm>
            <a:prstGeom prst="rect">
              <a:avLst/>
            </a:prstGeom>
            <a:noFill/>
            <a:ln w="9525">
              <a:noFill/>
              <a:miter lim="800000"/>
              <a:headEnd/>
              <a:tailEnd/>
            </a:ln>
          </p:spPr>
          <p:txBody>
            <a:bodyPr>
              <a:spAutoFit/>
            </a:bodyPr>
            <a:lstStyle/>
            <a:p>
              <a:r>
                <a:rPr lang="en-US" altLang="ja-JP" sz="1200" b="1" dirty="0">
                  <a:latin typeface="Calibri" pitchFamily="34" charset="0"/>
                </a:rPr>
                <a:t>12</a:t>
              </a:r>
              <a:endParaRPr lang="ja-JP" altLang="en-US" sz="1200" b="1" dirty="0">
                <a:latin typeface="Calibri" pitchFamily="34" charset="0"/>
              </a:endParaRPr>
            </a:p>
          </p:txBody>
        </p:sp>
        <p:sp>
          <p:nvSpPr>
            <p:cNvPr id="138" name="テキスト ボックス 58"/>
            <p:cNvSpPr txBox="1">
              <a:spLocks noChangeArrowheads="1"/>
            </p:cNvSpPr>
            <p:nvPr/>
          </p:nvSpPr>
          <p:spPr bwMode="auto">
            <a:xfrm>
              <a:off x="7858124" y="3857622"/>
              <a:ext cx="714375" cy="468051"/>
            </a:xfrm>
            <a:prstGeom prst="rect">
              <a:avLst/>
            </a:prstGeom>
            <a:noFill/>
            <a:ln w="9525">
              <a:noFill/>
              <a:miter lim="800000"/>
              <a:headEnd/>
              <a:tailEnd/>
            </a:ln>
          </p:spPr>
          <p:txBody>
            <a:bodyPr>
              <a:spAutoFit/>
            </a:bodyPr>
            <a:lstStyle/>
            <a:p>
              <a:r>
                <a:rPr lang="en-US" altLang="ja-JP" sz="1200" b="1">
                  <a:latin typeface="Calibri" pitchFamily="34" charset="0"/>
                </a:rPr>
                <a:t>9</a:t>
              </a:r>
              <a:endParaRPr lang="ja-JP" altLang="en-US" sz="1200" b="1">
                <a:latin typeface="Calibri" pitchFamily="34" charset="0"/>
              </a:endParaRPr>
            </a:p>
          </p:txBody>
        </p:sp>
        <p:sp>
          <p:nvSpPr>
            <p:cNvPr id="139" name="テキスト ボックス 59"/>
            <p:cNvSpPr txBox="1">
              <a:spLocks noChangeArrowheads="1"/>
            </p:cNvSpPr>
            <p:nvPr/>
          </p:nvSpPr>
          <p:spPr bwMode="auto">
            <a:xfrm>
              <a:off x="6500812" y="4344987"/>
              <a:ext cx="714375" cy="468051"/>
            </a:xfrm>
            <a:prstGeom prst="rect">
              <a:avLst/>
            </a:prstGeom>
            <a:noFill/>
            <a:ln w="9525">
              <a:noFill/>
              <a:miter lim="800000"/>
              <a:headEnd/>
              <a:tailEnd/>
            </a:ln>
          </p:spPr>
          <p:txBody>
            <a:bodyPr>
              <a:spAutoFit/>
            </a:bodyPr>
            <a:lstStyle/>
            <a:p>
              <a:r>
                <a:rPr lang="en-US" altLang="ja-JP" sz="1200" b="1">
                  <a:latin typeface="Calibri" pitchFamily="34" charset="0"/>
                </a:rPr>
                <a:t>537</a:t>
              </a:r>
              <a:endParaRPr lang="ja-JP" altLang="en-US" sz="1200" b="1">
                <a:latin typeface="Calibri" pitchFamily="34" charset="0"/>
              </a:endParaRPr>
            </a:p>
          </p:txBody>
        </p:sp>
        <p:sp>
          <p:nvSpPr>
            <p:cNvPr id="140" name="テキスト ボックス 60"/>
            <p:cNvSpPr txBox="1">
              <a:spLocks noChangeArrowheads="1"/>
            </p:cNvSpPr>
            <p:nvPr/>
          </p:nvSpPr>
          <p:spPr bwMode="auto">
            <a:xfrm>
              <a:off x="5786439" y="4643439"/>
              <a:ext cx="714375" cy="468051"/>
            </a:xfrm>
            <a:prstGeom prst="rect">
              <a:avLst/>
            </a:prstGeom>
            <a:noFill/>
            <a:ln w="9525">
              <a:noFill/>
              <a:miter lim="800000"/>
              <a:headEnd/>
              <a:tailEnd/>
            </a:ln>
          </p:spPr>
          <p:txBody>
            <a:bodyPr>
              <a:spAutoFit/>
            </a:bodyPr>
            <a:lstStyle/>
            <a:p>
              <a:r>
                <a:rPr lang="en-US" altLang="ja-JP" sz="1200" b="1">
                  <a:latin typeface="Calibri" pitchFamily="34" charset="0"/>
                </a:rPr>
                <a:t>208</a:t>
              </a:r>
              <a:endParaRPr lang="ja-JP" altLang="en-US" sz="1200" b="1">
                <a:latin typeface="Calibri" pitchFamily="34" charset="0"/>
              </a:endParaRPr>
            </a:p>
          </p:txBody>
        </p:sp>
        <p:sp>
          <p:nvSpPr>
            <p:cNvPr id="141" name="テキスト ボックス 61"/>
            <p:cNvSpPr txBox="1">
              <a:spLocks noChangeArrowheads="1"/>
            </p:cNvSpPr>
            <p:nvPr/>
          </p:nvSpPr>
          <p:spPr bwMode="auto">
            <a:xfrm>
              <a:off x="4573132" y="4643439"/>
              <a:ext cx="714375" cy="468051"/>
            </a:xfrm>
            <a:prstGeom prst="rect">
              <a:avLst/>
            </a:prstGeom>
            <a:noFill/>
            <a:ln w="9525">
              <a:noFill/>
              <a:miter lim="800000"/>
              <a:headEnd/>
              <a:tailEnd/>
            </a:ln>
          </p:spPr>
          <p:txBody>
            <a:bodyPr>
              <a:spAutoFit/>
            </a:bodyPr>
            <a:lstStyle/>
            <a:p>
              <a:r>
                <a:rPr lang="en-US" altLang="ja-JP" sz="1200" b="1" dirty="0" smtClean="0">
                  <a:latin typeface="Calibri" pitchFamily="34" charset="0"/>
                </a:rPr>
                <a:t>269</a:t>
              </a:r>
              <a:endParaRPr lang="ja-JP" altLang="en-US" sz="1200" b="1" dirty="0">
                <a:latin typeface="Calibri" pitchFamily="34" charset="0"/>
              </a:endParaRPr>
            </a:p>
          </p:txBody>
        </p:sp>
        <p:sp>
          <p:nvSpPr>
            <p:cNvPr id="142" name="テキスト ボックス 62"/>
            <p:cNvSpPr txBox="1">
              <a:spLocks noChangeArrowheads="1"/>
            </p:cNvSpPr>
            <p:nvPr/>
          </p:nvSpPr>
          <p:spPr bwMode="auto">
            <a:xfrm>
              <a:off x="3661773" y="4683712"/>
              <a:ext cx="714375" cy="468051"/>
            </a:xfrm>
            <a:prstGeom prst="rect">
              <a:avLst/>
            </a:prstGeom>
            <a:noFill/>
            <a:ln w="9525">
              <a:noFill/>
              <a:miter lim="800000"/>
              <a:headEnd/>
              <a:tailEnd/>
            </a:ln>
          </p:spPr>
          <p:txBody>
            <a:bodyPr>
              <a:spAutoFit/>
            </a:bodyPr>
            <a:lstStyle/>
            <a:p>
              <a:r>
                <a:rPr lang="en-US" altLang="ja-JP" sz="1200" b="1" dirty="0" smtClean="0">
                  <a:latin typeface="Calibri" pitchFamily="34" charset="0"/>
                </a:rPr>
                <a:t>228</a:t>
              </a:r>
              <a:endParaRPr lang="ja-JP" altLang="en-US" sz="1200" b="1" dirty="0">
                <a:latin typeface="Calibri" pitchFamily="34" charset="0"/>
              </a:endParaRPr>
            </a:p>
          </p:txBody>
        </p:sp>
        <p:sp>
          <p:nvSpPr>
            <p:cNvPr id="143" name="テキスト ボックス 63"/>
            <p:cNvSpPr txBox="1">
              <a:spLocks noChangeArrowheads="1"/>
            </p:cNvSpPr>
            <p:nvPr/>
          </p:nvSpPr>
          <p:spPr bwMode="auto">
            <a:xfrm>
              <a:off x="2714625" y="4714875"/>
              <a:ext cx="714375" cy="468051"/>
            </a:xfrm>
            <a:prstGeom prst="rect">
              <a:avLst/>
            </a:prstGeom>
            <a:noFill/>
            <a:ln w="9525">
              <a:noFill/>
              <a:miter lim="800000"/>
              <a:headEnd/>
              <a:tailEnd/>
            </a:ln>
          </p:spPr>
          <p:txBody>
            <a:bodyPr>
              <a:spAutoFit/>
            </a:bodyPr>
            <a:lstStyle/>
            <a:p>
              <a:r>
                <a:rPr lang="en-US" altLang="ja-JP" sz="1200" b="1" dirty="0" smtClean="0">
                  <a:latin typeface="Calibri" pitchFamily="34" charset="0"/>
                </a:rPr>
                <a:t>164</a:t>
              </a:r>
              <a:endParaRPr lang="en-US" altLang="ja-JP" sz="1200" b="1" dirty="0">
                <a:latin typeface="Calibri" pitchFamily="34" charset="0"/>
              </a:endParaRPr>
            </a:p>
          </p:txBody>
        </p:sp>
        <p:sp>
          <p:nvSpPr>
            <p:cNvPr id="144" name="テキスト ボックス 64"/>
            <p:cNvSpPr txBox="1">
              <a:spLocks noChangeArrowheads="1"/>
            </p:cNvSpPr>
            <p:nvPr/>
          </p:nvSpPr>
          <p:spPr bwMode="auto">
            <a:xfrm>
              <a:off x="2027546" y="4322370"/>
              <a:ext cx="714375" cy="468051"/>
            </a:xfrm>
            <a:prstGeom prst="rect">
              <a:avLst/>
            </a:prstGeom>
            <a:noFill/>
            <a:ln w="9525">
              <a:noFill/>
              <a:miter lim="800000"/>
              <a:headEnd/>
              <a:tailEnd/>
            </a:ln>
          </p:spPr>
          <p:txBody>
            <a:bodyPr>
              <a:spAutoFit/>
            </a:bodyPr>
            <a:lstStyle/>
            <a:p>
              <a:r>
                <a:rPr lang="en-US" altLang="ja-JP" sz="1200" b="1" dirty="0" smtClean="0">
                  <a:latin typeface="Calibri" pitchFamily="34" charset="0"/>
                </a:rPr>
                <a:t>101</a:t>
              </a:r>
              <a:endParaRPr lang="ja-JP" altLang="en-US" sz="1200" b="1" dirty="0">
                <a:latin typeface="Calibri" pitchFamily="34" charset="0"/>
              </a:endParaRPr>
            </a:p>
          </p:txBody>
        </p:sp>
        <p:sp>
          <p:nvSpPr>
            <p:cNvPr id="145" name="テキスト ボックス 65"/>
            <p:cNvSpPr txBox="1">
              <a:spLocks noChangeArrowheads="1"/>
            </p:cNvSpPr>
            <p:nvPr/>
          </p:nvSpPr>
          <p:spPr bwMode="auto">
            <a:xfrm>
              <a:off x="1428750" y="3857622"/>
              <a:ext cx="714375" cy="468051"/>
            </a:xfrm>
            <a:prstGeom prst="rect">
              <a:avLst/>
            </a:prstGeom>
            <a:noFill/>
            <a:ln w="9525">
              <a:noFill/>
              <a:miter lim="800000"/>
              <a:headEnd/>
              <a:tailEnd/>
            </a:ln>
          </p:spPr>
          <p:txBody>
            <a:bodyPr>
              <a:spAutoFit/>
            </a:bodyPr>
            <a:lstStyle/>
            <a:p>
              <a:r>
                <a:rPr lang="en-US" altLang="ja-JP" sz="1200" b="1">
                  <a:latin typeface="Calibri" pitchFamily="34" charset="0"/>
                </a:rPr>
                <a:t>14</a:t>
              </a:r>
              <a:endParaRPr lang="ja-JP" altLang="en-US" sz="1200" b="1">
                <a:latin typeface="Calibri" pitchFamily="34" charset="0"/>
              </a:endParaRPr>
            </a:p>
          </p:txBody>
        </p:sp>
        <p:sp>
          <p:nvSpPr>
            <p:cNvPr id="146" name="テキスト ボックス 66"/>
            <p:cNvSpPr txBox="1">
              <a:spLocks noChangeArrowheads="1"/>
            </p:cNvSpPr>
            <p:nvPr/>
          </p:nvSpPr>
          <p:spPr bwMode="auto">
            <a:xfrm>
              <a:off x="697526" y="3857622"/>
              <a:ext cx="714375" cy="468051"/>
            </a:xfrm>
            <a:prstGeom prst="rect">
              <a:avLst/>
            </a:prstGeom>
            <a:noFill/>
            <a:ln w="9525">
              <a:noFill/>
              <a:miter lim="800000"/>
              <a:headEnd/>
              <a:tailEnd/>
            </a:ln>
          </p:spPr>
          <p:txBody>
            <a:bodyPr>
              <a:spAutoFit/>
            </a:bodyPr>
            <a:lstStyle/>
            <a:p>
              <a:r>
                <a:rPr lang="en-US" altLang="ja-JP" sz="1200" b="1" dirty="0">
                  <a:latin typeface="Calibri" pitchFamily="34" charset="0"/>
                </a:rPr>
                <a:t>14</a:t>
              </a:r>
              <a:endParaRPr lang="ja-JP" altLang="en-US" sz="1200" b="1" dirty="0">
                <a:latin typeface="Calibri" pitchFamily="34" charset="0"/>
              </a:endParaRPr>
            </a:p>
          </p:txBody>
        </p:sp>
        <p:sp>
          <p:nvSpPr>
            <p:cNvPr id="147" name="テキスト ボックス 67"/>
            <p:cNvSpPr txBox="1">
              <a:spLocks noChangeArrowheads="1"/>
            </p:cNvSpPr>
            <p:nvPr/>
          </p:nvSpPr>
          <p:spPr bwMode="auto">
            <a:xfrm>
              <a:off x="2428875" y="5487986"/>
              <a:ext cx="714375" cy="468051"/>
            </a:xfrm>
            <a:prstGeom prst="rect">
              <a:avLst/>
            </a:prstGeom>
            <a:noFill/>
            <a:ln w="9525">
              <a:noFill/>
              <a:miter lim="800000"/>
              <a:headEnd/>
              <a:tailEnd/>
            </a:ln>
          </p:spPr>
          <p:txBody>
            <a:bodyPr>
              <a:spAutoFit/>
            </a:bodyPr>
            <a:lstStyle/>
            <a:p>
              <a:r>
                <a:rPr lang="en-US" altLang="ja-JP" sz="1200" b="1">
                  <a:latin typeface="Calibri" pitchFamily="34" charset="0"/>
                </a:rPr>
                <a:t>51</a:t>
              </a:r>
              <a:endParaRPr lang="ja-JP" altLang="en-US" sz="1200" b="1">
                <a:latin typeface="Calibri" pitchFamily="34" charset="0"/>
              </a:endParaRPr>
            </a:p>
          </p:txBody>
        </p:sp>
        <p:sp>
          <p:nvSpPr>
            <p:cNvPr id="148" name="テキスト ボックス 68"/>
            <p:cNvSpPr txBox="1">
              <a:spLocks noChangeArrowheads="1"/>
            </p:cNvSpPr>
            <p:nvPr/>
          </p:nvSpPr>
          <p:spPr bwMode="auto">
            <a:xfrm>
              <a:off x="2428875" y="6048376"/>
              <a:ext cx="714375" cy="468051"/>
            </a:xfrm>
            <a:prstGeom prst="rect">
              <a:avLst/>
            </a:prstGeom>
            <a:noFill/>
            <a:ln w="9525">
              <a:noFill/>
              <a:miter lim="800000"/>
              <a:headEnd/>
              <a:tailEnd/>
            </a:ln>
          </p:spPr>
          <p:txBody>
            <a:bodyPr>
              <a:spAutoFit/>
            </a:bodyPr>
            <a:lstStyle/>
            <a:p>
              <a:r>
                <a:rPr lang="en-US" altLang="ja-JP" sz="1200" b="1">
                  <a:latin typeface="Calibri" pitchFamily="34" charset="0"/>
                </a:rPr>
                <a:t>70</a:t>
              </a:r>
              <a:endParaRPr lang="ja-JP" altLang="en-US" sz="1200" b="1">
                <a:latin typeface="Calibri" pitchFamily="34" charset="0"/>
              </a:endParaRPr>
            </a:p>
          </p:txBody>
        </p:sp>
        <p:sp>
          <p:nvSpPr>
            <p:cNvPr id="149" name="テキスト ボックス 69"/>
            <p:cNvSpPr txBox="1">
              <a:spLocks noChangeArrowheads="1"/>
            </p:cNvSpPr>
            <p:nvPr/>
          </p:nvSpPr>
          <p:spPr bwMode="auto">
            <a:xfrm>
              <a:off x="6143624" y="6059491"/>
              <a:ext cx="714375" cy="468051"/>
            </a:xfrm>
            <a:prstGeom prst="rect">
              <a:avLst/>
            </a:prstGeom>
            <a:noFill/>
            <a:ln w="9525">
              <a:noFill/>
              <a:miter lim="800000"/>
              <a:headEnd/>
              <a:tailEnd/>
            </a:ln>
          </p:spPr>
          <p:txBody>
            <a:bodyPr>
              <a:spAutoFit/>
            </a:bodyPr>
            <a:lstStyle/>
            <a:p>
              <a:r>
                <a:rPr lang="en-US" altLang="ja-JP" sz="1200" b="1">
                  <a:latin typeface="Calibri" pitchFamily="34" charset="0"/>
                </a:rPr>
                <a:t>148</a:t>
              </a:r>
              <a:endParaRPr lang="ja-JP" altLang="en-US" sz="1200" b="1">
                <a:latin typeface="Calibri" pitchFamily="34" charset="0"/>
              </a:endParaRPr>
            </a:p>
          </p:txBody>
        </p:sp>
        <p:sp>
          <p:nvSpPr>
            <p:cNvPr id="150" name="テキスト ボックス 70"/>
            <p:cNvSpPr txBox="1">
              <a:spLocks noChangeArrowheads="1"/>
            </p:cNvSpPr>
            <p:nvPr/>
          </p:nvSpPr>
          <p:spPr bwMode="auto">
            <a:xfrm>
              <a:off x="6117139" y="5465371"/>
              <a:ext cx="714375" cy="468051"/>
            </a:xfrm>
            <a:prstGeom prst="rect">
              <a:avLst/>
            </a:prstGeom>
            <a:noFill/>
            <a:ln w="9525">
              <a:noFill/>
              <a:miter lim="800000"/>
              <a:headEnd/>
              <a:tailEnd/>
            </a:ln>
          </p:spPr>
          <p:txBody>
            <a:bodyPr>
              <a:spAutoFit/>
            </a:bodyPr>
            <a:lstStyle/>
            <a:p>
              <a:r>
                <a:rPr lang="en-US" altLang="ja-JP" sz="1200" b="1" dirty="0">
                  <a:latin typeface="Calibri" pitchFamily="34" charset="0"/>
                </a:rPr>
                <a:t>272</a:t>
              </a:r>
              <a:endParaRPr lang="ja-JP" altLang="en-US" sz="1200" b="1" dirty="0">
                <a:latin typeface="Calibri" pitchFamily="34" charset="0"/>
              </a:endParaRPr>
            </a:p>
          </p:txBody>
        </p:sp>
      </p:grpSp>
      <p:cxnSp>
        <p:nvCxnSpPr>
          <p:cNvPr id="151" name="曲線コネクタ 150"/>
          <p:cNvCxnSpPr>
            <a:stCxn id="51" idx="0"/>
            <a:endCxn id="51" idx="7"/>
          </p:cNvCxnSpPr>
          <p:nvPr/>
        </p:nvCxnSpPr>
        <p:spPr>
          <a:xfrm rot="16200000" flipH="1">
            <a:off x="6623417" y="4105640"/>
            <a:ext cx="74297" cy="645541"/>
          </a:xfrm>
          <a:prstGeom prst="curvedConnector3">
            <a:avLst>
              <a:gd name="adj1" fmla="val -1388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7411" name="タイトル 2"/>
          <p:cNvSpPr>
            <a:spLocks noGrp="1"/>
          </p:cNvSpPr>
          <p:nvPr>
            <p:ph type="title"/>
          </p:nvPr>
        </p:nvSpPr>
        <p:spPr>
          <a:xfrm>
            <a:off x="830263" y="209550"/>
            <a:ext cx="8099425" cy="642938"/>
          </a:xfrm>
        </p:spPr>
        <p:txBody>
          <a:bodyPr/>
          <a:lstStyle/>
          <a:p>
            <a:r>
              <a:rPr lang="ja-JP" altLang="en-US" sz="2800" dirty="0" smtClean="0">
                <a:solidFill>
                  <a:schemeClr val="tx1"/>
                </a:solidFill>
              </a:rPr>
              <a:t>課題</a:t>
            </a:r>
            <a:r>
              <a:rPr lang="ja-JP" altLang="en-US" sz="2800" dirty="0" smtClean="0">
                <a:solidFill>
                  <a:srgbClr val="FF0000"/>
                </a:solidFill>
              </a:rPr>
              <a:t>（</a:t>
            </a:r>
            <a:r>
              <a:rPr lang="en-US" altLang="ja-JP" sz="2800" dirty="0" smtClean="0">
                <a:solidFill>
                  <a:srgbClr val="FF0000"/>
                </a:solidFill>
              </a:rPr>
              <a:t>3</a:t>
            </a:r>
            <a:r>
              <a:rPr lang="ja-JP" altLang="en-US" sz="2800" dirty="0" err="1" smtClean="0">
                <a:solidFill>
                  <a:srgbClr val="FF0000"/>
                </a:solidFill>
              </a:rPr>
              <a:t>つのサブ</a:t>
            </a:r>
            <a:r>
              <a:rPr lang="ja-JP" altLang="en-US" sz="2800" dirty="0" smtClean="0">
                <a:solidFill>
                  <a:srgbClr val="FF0000"/>
                </a:solidFill>
              </a:rPr>
              <a:t>コミュニティを見る）</a:t>
            </a:r>
          </a:p>
        </p:txBody>
      </p:sp>
      <p:sp>
        <p:nvSpPr>
          <p:cNvPr id="1741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7414" name="スライド番号プレースホルダ 5"/>
          <p:cNvSpPr>
            <a:spLocks noGrp="1"/>
          </p:cNvSpPr>
          <p:nvPr>
            <p:ph type="sldNum" sz="quarter" idx="12"/>
          </p:nvPr>
        </p:nvSpPr>
        <p:spPr>
          <a:noFill/>
        </p:spPr>
        <p:txBody>
          <a:bodyPr/>
          <a:lstStyle/>
          <a:p>
            <a:fld id="{874B1A99-608B-4ACF-9028-ABD3E453680E}" type="slidenum">
              <a:rPr lang="ja-JP" altLang="en-US" smtClean="0">
                <a:latin typeface="Times New Roman" pitchFamily="18" charset="0"/>
              </a:rPr>
              <a:pPr/>
              <a:t>27</a:t>
            </a:fld>
            <a:endParaRPr lang="en-US" altLang="ja-JP" smtClean="0">
              <a:latin typeface="Times New Roman" pitchFamily="18" charset="0"/>
            </a:endParaRPr>
          </a:p>
        </p:txBody>
      </p:sp>
      <p:sp>
        <p:nvSpPr>
          <p:cNvPr id="8" name="円/楕円 7"/>
          <p:cNvSpPr/>
          <p:nvPr/>
        </p:nvSpPr>
        <p:spPr bwMode="auto">
          <a:xfrm>
            <a:off x="4602991" y="4703084"/>
            <a:ext cx="1677121" cy="1675424"/>
          </a:xfrm>
          <a:prstGeom prst="ellipse">
            <a:avLst/>
          </a:prstGeom>
          <a:solidFill>
            <a:srgbClr val="FFD5D5"/>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9" name="円/楕円 8"/>
          <p:cNvSpPr/>
          <p:nvPr/>
        </p:nvSpPr>
        <p:spPr bwMode="auto">
          <a:xfrm>
            <a:off x="5445791" y="4703084"/>
            <a:ext cx="1675425" cy="1675424"/>
          </a:xfrm>
          <a:prstGeom prst="ellipse">
            <a:avLst/>
          </a:prstGeom>
          <a:solidFill>
            <a:srgbClr val="EBFFEB"/>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0" name="円/楕円 9"/>
          <p:cNvSpPr/>
          <p:nvPr/>
        </p:nvSpPr>
        <p:spPr bwMode="auto">
          <a:xfrm>
            <a:off x="5025239" y="4017992"/>
            <a:ext cx="1675425" cy="1675424"/>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3" name="グループ化 35"/>
          <p:cNvGrpSpPr/>
          <p:nvPr/>
        </p:nvGrpSpPr>
        <p:grpSpPr bwMode="auto">
          <a:xfrm>
            <a:off x="5027224" y="4607151"/>
            <a:ext cx="653230" cy="856656"/>
            <a:chOff x="5483001" y="171617"/>
            <a:chExt cx="1234913" cy="1620000"/>
          </a:xfrm>
          <a:solidFill>
            <a:schemeClr val="bg1"/>
          </a:solidFill>
        </p:grpSpPr>
        <p:sp>
          <p:nvSpPr>
            <p:cNvPr id="36" name="月 35"/>
            <p:cNvSpPr/>
            <p:nvPr/>
          </p:nvSpPr>
          <p:spPr>
            <a:xfrm rot="1740000">
              <a:off x="5590981" y="171617"/>
              <a:ext cx="1126933" cy="1620000"/>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7" name="涙形 36"/>
            <p:cNvSpPr>
              <a:spLocks noChangeAspect="1"/>
            </p:cNvSpPr>
            <p:nvPr/>
          </p:nvSpPr>
          <p:spPr>
            <a:xfrm rot="15360000">
              <a:off x="5552590" y="370212"/>
              <a:ext cx="937650" cy="986791"/>
            </a:xfrm>
            <a:prstGeom prst="teardrop">
              <a:avLst>
                <a:gd name="adj" fmla="val 8962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8" name="月 37"/>
            <p:cNvSpPr/>
            <p:nvPr/>
          </p:nvSpPr>
          <p:spPr>
            <a:xfrm rot="4980000">
              <a:off x="5911085" y="-61110"/>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9" name="月 38"/>
            <p:cNvSpPr/>
            <p:nvPr/>
          </p:nvSpPr>
          <p:spPr>
            <a:xfrm rot="20040000">
              <a:off x="5590758" y="559756"/>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 name="グループ化 41"/>
          <p:cNvGrpSpPr>
            <a:grpSpLocks/>
          </p:cNvGrpSpPr>
          <p:nvPr/>
        </p:nvGrpSpPr>
        <p:grpSpPr bwMode="auto">
          <a:xfrm>
            <a:off x="6017282" y="4615097"/>
            <a:ext cx="643644" cy="856656"/>
            <a:chOff x="6053770" y="160240"/>
            <a:chExt cx="1216791" cy="1620000"/>
          </a:xfrm>
          <a:solidFill>
            <a:srgbClr val="D9E8FF"/>
          </a:solidFill>
        </p:grpSpPr>
        <p:sp>
          <p:nvSpPr>
            <p:cNvPr id="32" name="月 31"/>
            <p:cNvSpPr/>
            <p:nvPr/>
          </p:nvSpPr>
          <p:spPr>
            <a:xfrm rot="9060000">
              <a:off x="6114651" y="159874"/>
              <a:ext cx="1080358" cy="1619451"/>
            </a:xfrm>
            <a:prstGeom prst="moon">
              <a:avLst>
                <a:gd name="adj" fmla="val 8135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3" name="涙形 32"/>
            <p:cNvSpPr>
              <a:spLocks noChangeAspect="1"/>
            </p:cNvSpPr>
            <p:nvPr/>
          </p:nvSpPr>
          <p:spPr>
            <a:xfrm rot="960000">
              <a:off x="6332646" y="365112"/>
              <a:ext cx="939302" cy="987704"/>
            </a:xfrm>
            <a:prstGeom prst="teardrop">
              <a:avLst>
                <a:gd name="adj" fmla="val 89628"/>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4" name="月 33"/>
            <p:cNvSpPr/>
            <p:nvPr/>
          </p:nvSpPr>
          <p:spPr>
            <a:xfrm rot="12180000">
              <a:off x="6906486" y="503006"/>
              <a:ext cx="333404" cy="118652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5" name="月 34"/>
            <p:cNvSpPr/>
            <p:nvPr/>
          </p:nvSpPr>
          <p:spPr>
            <a:xfrm rot="5640000">
              <a:off x="6483268" y="-93277"/>
              <a:ext cx="330303" cy="118935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47"/>
          <p:cNvGrpSpPr>
            <a:grpSpLocks/>
          </p:cNvGrpSpPr>
          <p:nvPr/>
        </p:nvGrpSpPr>
        <p:grpSpPr bwMode="auto">
          <a:xfrm>
            <a:off x="5455493" y="5590984"/>
            <a:ext cx="799801" cy="691312"/>
            <a:chOff x="7786710" y="4429132"/>
            <a:chExt cx="1512000" cy="1307323"/>
          </a:xfrm>
          <a:solidFill>
            <a:srgbClr val="FFEBFF"/>
          </a:solidFill>
        </p:grpSpPr>
        <p:sp>
          <p:nvSpPr>
            <p:cNvPr id="28" name="月 27"/>
            <p:cNvSpPr/>
            <p:nvPr/>
          </p:nvSpPr>
          <p:spPr>
            <a:xfrm rot="16200000">
              <a:off x="8039097" y="4178932"/>
              <a:ext cx="1006945" cy="1509936"/>
            </a:xfrm>
            <a:prstGeom prst="moon">
              <a:avLst>
                <a:gd name="adj" fmla="val 8135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9" name="涙形 28"/>
            <p:cNvSpPr>
              <a:spLocks noChangeAspect="1"/>
            </p:cNvSpPr>
            <p:nvPr/>
          </p:nvSpPr>
          <p:spPr>
            <a:xfrm rot="8250701">
              <a:off x="8092154" y="4632458"/>
              <a:ext cx="888011" cy="933187"/>
            </a:xfrm>
            <a:prstGeom prst="teardrop">
              <a:avLst>
                <a:gd name="adj" fmla="val 89628"/>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0" name="月 29"/>
            <p:cNvSpPr/>
            <p:nvPr/>
          </p:nvSpPr>
          <p:spPr>
            <a:xfrm rot="19470701">
              <a:off x="8021626" y="4529840"/>
              <a:ext cx="330200" cy="1186528"/>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1" name="月 30"/>
            <p:cNvSpPr/>
            <p:nvPr/>
          </p:nvSpPr>
          <p:spPr>
            <a:xfrm rot="12930701">
              <a:off x="8662788" y="4709422"/>
              <a:ext cx="333404" cy="1026186"/>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61"/>
          <p:cNvGrpSpPr/>
          <p:nvPr/>
        </p:nvGrpSpPr>
        <p:grpSpPr bwMode="auto">
          <a:xfrm>
            <a:off x="5468090" y="4756129"/>
            <a:ext cx="786220" cy="914331"/>
            <a:chOff x="4742422" y="-20445"/>
            <a:chExt cx="1486326" cy="1729068"/>
          </a:xfrm>
          <a:solidFill>
            <a:srgbClr val="FFF3CD"/>
          </a:solidFill>
        </p:grpSpPr>
        <p:sp>
          <p:nvSpPr>
            <p:cNvPr id="18" name="月 17"/>
            <p:cNvSpPr/>
            <p:nvPr/>
          </p:nvSpPr>
          <p:spPr>
            <a:xfrm rot="2600647">
              <a:off x="5025364" y="167868"/>
              <a:ext cx="252300" cy="1476801"/>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 name="月 18"/>
            <p:cNvSpPr/>
            <p:nvPr/>
          </p:nvSpPr>
          <p:spPr>
            <a:xfrm rot="180000">
              <a:off x="5179018" y="102546"/>
              <a:ext cx="248515" cy="1476801"/>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 name="月 19"/>
            <p:cNvSpPr/>
            <p:nvPr/>
          </p:nvSpPr>
          <p:spPr>
            <a:xfrm rot="1740000">
              <a:off x="4894790" y="-20445"/>
              <a:ext cx="325248" cy="1583769"/>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1" name="月 20"/>
            <p:cNvSpPr/>
            <p:nvPr/>
          </p:nvSpPr>
          <p:spPr>
            <a:xfrm rot="9000000">
              <a:off x="5817100" y="2374"/>
              <a:ext cx="248515" cy="1476801"/>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 name="月 21"/>
            <p:cNvSpPr/>
            <p:nvPr/>
          </p:nvSpPr>
          <p:spPr>
            <a:xfrm rot="10471063">
              <a:off x="5539167" y="92913"/>
              <a:ext cx="248515" cy="1476801"/>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3" name="月 22"/>
            <p:cNvSpPr/>
            <p:nvPr/>
          </p:nvSpPr>
          <p:spPr>
            <a:xfrm rot="16200000">
              <a:off x="5362357" y="917403"/>
              <a:ext cx="248515" cy="1333925"/>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4" name="月 23"/>
            <p:cNvSpPr/>
            <p:nvPr/>
          </p:nvSpPr>
          <p:spPr>
            <a:xfrm rot="15660000">
              <a:off x="5356565" y="764655"/>
              <a:ext cx="248515" cy="1476801"/>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 name="月 24"/>
            <p:cNvSpPr/>
            <p:nvPr/>
          </p:nvSpPr>
          <p:spPr>
            <a:xfrm rot="17090766">
              <a:off x="5366090" y="687160"/>
              <a:ext cx="248515" cy="1476801"/>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6" name="月 25"/>
            <p:cNvSpPr/>
            <p:nvPr/>
          </p:nvSpPr>
          <p:spPr>
            <a:xfrm rot="8160000">
              <a:off x="5695160" y="173382"/>
              <a:ext cx="248515" cy="1476801"/>
            </a:xfrm>
            <a:prstGeom prst="moon">
              <a:avLst>
                <a:gd name="adj" fmla="val 87500"/>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7" name="二等辺三角形 26"/>
            <p:cNvSpPr/>
            <p:nvPr/>
          </p:nvSpPr>
          <p:spPr>
            <a:xfrm>
              <a:off x="4786314" y="239822"/>
              <a:ext cx="1357322" cy="1214446"/>
            </a:xfrm>
            <a:prstGeom prst="triangle">
              <a:avLst/>
            </a:prstGeom>
            <a:grpFill/>
            <a:ln>
              <a:solidFill>
                <a:srgbClr val="FFF3C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15" name="円/楕円 14"/>
          <p:cNvSpPr/>
          <p:nvPr/>
        </p:nvSpPr>
        <p:spPr bwMode="auto">
          <a:xfrm>
            <a:off x="5442400" y="4694606"/>
            <a:ext cx="1675425" cy="1675424"/>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6" name="円/楕円 15"/>
          <p:cNvSpPr/>
          <p:nvPr/>
        </p:nvSpPr>
        <p:spPr bwMode="auto">
          <a:xfrm>
            <a:off x="4599599" y="4694606"/>
            <a:ext cx="1675425" cy="1675424"/>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7" name="円/楕円 16"/>
          <p:cNvSpPr/>
          <p:nvPr/>
        </p:nvSpPr>
        <p:spPr bwMode="auto">
          <a:xfrm>
            <a:off x="5020151" y="4014600"/>
            <a:ext cx="1677121" cy="1675424"/>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71" name="グループ化 70"/>
          <p:cNvGrpSpPr/>
          <p:nvPr/>
        </p:nvGrpSpPr>
        <p:grpSpPr>
          <a:xfrm>
            <a:off x="2232248" y="2297064"/>
            <a:ext cx="2367351" cy="2219290"/>
            <a:chOff x="4599599" y="2985306"/>
            <a:chExt cx="3619580" cy="3393202"/>
          </a:xfrm>
        </p:grpSpPr>
        <p:sp>
          <p:nvSpPr>
            <p:cNvPr id="72" name="円/楕円 71"/>
            <p:cNvSpPr/>
            <p:nvPr/>
          </p:nvSpPr>
          <p:spPr bwMode="auto">
            <a:xfrm>
              <a:off x="4604468" y="3973570"/>
              <a:ext cx="2407374" cy="2404938"/>
            </a:xfrm>
            <a:prstGeom prst="ellipse">
              <a:avLst/>
            </a:prstGeom>
            <a:solidFill>
              <a:srgbClr val="FFD1D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3" name="円/楕円 72"/>
            <p:cNvSpPr/>
            <p:nvPr/>
          </p:nvSpPr>
          <p:spPr bwMode="auto">
            <a:xfrm>
              <a:off x="5814240" y="3973570"/>
              <a:ext cx="2404939" cy="2404938"/>
            </a:xfrm>
            <a:prstGeom prst="ellipse">
              <a:avLst/>
            </a:prstGeom>
            <a:solidFill>
              <a:srgbClr val="EBFFEB"/>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4" name="円/楕円 73"/>
            <p:cNvSpPr/>
            <p:nvPr/>
          </p:nvSpPr>
          <p:spPr bwMode="auto">
            <a:xfrm>
              <a:off x="5210571" y="2990175"/>
              <a:ext cx="2404939" cy="2404938"/>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75" name="グループ化 35"/>
            <p:cNvGrpSpPr/>
            <p:nvPr/>
          </p:nvGrpSpPr>
          <p:grpSpPr bwMode="auto">
            <a:xfrm>
              <a:off x="5213429" y="3835866"/>
              <a:ext cx="937662" cy="1229662"/>
              <a:chOff x="5483001" y="171617"/>
              <a:chExt cx="1234913" cy="1620000"/>
            </a:xfrm>
            <a:solidFill>
              <a:schemeClr val="bg1"/>
            </a:solidFill>
          </p:grpSpPr>
          <p:sp>
            <p:nvSpPr>
              <p:cNvPr id="100" name="月 99"/>
              <p:cNvSpPr/>
              <p:nvPr/>
            </p:nvSpPr>
            <p:spPr>
              <a:xfrm rot="1740000">
                <a:off x="5590981" y="171617"/>
                <a:ext cx="1126933" cy="1620000"/>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1" name="涙形 100"/>
              <p:cNvSpPr>
                <a:spLocks noChangeAspect="1"/>
              </p:cNvSpPr>
              <p:nvPr/>
            </p:nvSpPr>
            <p:spPr>
              <a:xfrm rot="15360000">
                <a:off x="5552590" y="370212"/>
                <a:ext cx="937650" cy="986791"/>
              </a:xfrm>
              <a:prstGeom prst="teardrop">
                <a:avLst>
                  <a:gd name="adj" fmla="val 8962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2" name="月 101"/>
              <p:cNvSpPr/>
              <p:nvPr/>
            </p:nvSpPr>
            <p:spPr>
              <a:xfrm rot="4980000">
                <a:off x="5911085" y="-61110"/>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3" name="月 102"/>
              <p:cNvSpPr/>
              <p:nvPr/>
            </p:nvSpPr>
            <p:spPr>
              <a:xfrm rot="20040000">
                <a:off x="5590758" y="559756"/>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76" name="グループ化 41"/>
            <p:cNvGrpSpPr>
              <a:grpSpLocks/>
            </p:cNvGrpSpPr>
            <p:nvPr/>
          </p:nvGrpSpPr>
          <p:grpSpPr bwMode="auto">
            <a:xfrm>
              <a:off x="6634540" y="3846994"/>
              <a:ext cx="924973" cy="1229245"/>
              <a:chOff x="6053741" y="159874"/>
              <a:chExt cx="1218207" cy="1619451"/>
            </a:xfrm>
            <a:solidFill>
              <a:srgbClr val="D9E8FF"/>
            </a:solidFill>
          </p:grpSpPr>
          <p:sp>
            <p:nvSpPr>
              <p:cNvPr id="96" name="月 95"/>
              <p:cNvSpPr/>
              <p:nvPr/>
            </p:nvSpPr>
            <p:spPr>
              <a:xfrm rot="9060000">
                <a:off x="6114651" y="159874"/>
                <a:ext cx="1080358" cy="1619451"/>
              </a:xfrm>
              <a:prstGeom prst="moon">
                <a:avLst>
                  <a:gd name="adj" fmla="val 8135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7" name="涙形 96"/>
              <p:cNvSpPr>
                <a:spLocks noChangeAspect="1"/>
              </p:cNvSpPr>
              <p:nvPr/>
            </p:nvSpPr>
            <p:spPr>
              <a:xfrm rot="960000">
                <a:off x="6332646" y="365112"/>
                <a:ext cx="939302" cy="987704"/>
              </a:xfrm>
              <a:prstGeom prst="teardrop">
                <a:avLst>
                  <a:gd name="adj" fmla="val 89628"/>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8" name="月 97"/>
              <p:cNvSpPr/>
              <p:nvPr/>
            </p:nvSpPr>
            <p:spPr>
              <a:xfrm rot="12180000">
                <a:off x="6906486" y="503006"/>
                <a:ext cx="333404" cy="118652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9" name="月 98"/>
              <p:cNvSpPr/>
              <p:nvPr/>
            </p:nvSpPr>
            <p:spPr>
              <a:xfrm rot="5640000">
                <a:off x="6483268" y="-93277"/>
                <a:ext cx="330303" cy="118935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77" name="グループ化 47"/>
            <p:cNvGrpSpPr>
              <a:grpSpLocks/>
            </p:cNvGrpSpPr>
            <p:nvPr/>
          </p:nvGrpSpPr>
          <p:grpSpPr bwMode="auto">
            <a:xfrm>
              <a:off x="5828845" y="5249066"/>
              <a:ext cx="1146484" cy="990698"/>
              <a:chOff x="7787602" y="4430427"/>
              <a:chExt cx="1509936" cy="1305181"/>
            </a:xfrm>
            <a:solidFill>
              <a:srgbClr val="FFEBFF"/>
            </a:solidFill>
          </p:grpSpPr>
          <p:sp>
            <p:nvSpPr>
              <p:cNvPr id="92" name="月 91"/>
              <p:cNvSpPr/>
              <p:nvPr/>
            </p:nvSpPr>
            <p:spPr>
              <a:xfrm rot="16200000">
                <a:off x="8039097" y="4178932"/>
                <a:ext cx="1006945" cy="1509936"/>
              </a:xfrm>
              <a:prstGeom prst="moon">
                <a:avLst>
                  <a:gd name="adj" fmla="val 8135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3" name="涙形 92"/>
              <p:cNvSpPr>
                <a:spLocks noChangeAspect="1"/>
              </p:cNvSpPr>
              <p:nvPr/>
            </p:nvSpPr>
            <p:spPr>
              <a:xfrm rot="8250701">
                <a:off x="8092154" y="4632458"/>
                <a:ext cx="888011" cy="933187"/>
              </a:xfrm>
              <a:prstGeom prst="teardrop">
                <a:avLst>
                  <a:gd name="adj" fmla="val 89628"/>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4" name="月 93"/>
              <p:cNvSpPr/>
              <p:nvPr/>
            </p:nvSpPr>
            <p:spPr>
              <a:xfrm rot="19470701">
                <a:off x="8021626" y="4529840"/>
                <a:ext cx="330200" cy="1186528"/>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5" name="月 94"/>
              <p:cNvSpPr/>
              <p:nvPr/>
            </p:nvSpPr>
            <p:spPr>
              <a:xfrm rot="12930701">
                <a:off x="8662788" y="4709422"/>
                <a:ext cx="333404" cy="1026186"/>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78" name="グループ化 61"/>
            <p:cNvGrpSpPr/>
            <p:nvPr/>
          </p:nvGrpSpPr>
          <p:grpSpPr bwMode="auto">
            <a:xfrm>
              <a:off x="5846238" y="4049712"/>
              <a:ext cx="1128553" cy="1312450"/>
              <a:chOff x="4742422" y="-20445"/>
              <a:chExt cx="1486326" cy="1729068"/>
            </a:xfrm>
            <a:solidFill>
              <a:srgbClr val="FFEEB7"/>
            </a:solidFill>
          </p:grpSpPr>
          <p:sp>
            <p:nvSpPr>
              <p:cNvPr id="82" name="月 81"/>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3" name="月 82"/>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4" name="月 83"/>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5" name="月 84"/>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6" name="月 85"/>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7" name="月 86"/>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8" name="月 87"/>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9" name="月 88"/>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0" name="月 89"/>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1" name="二等辺三角形 90"/>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79" name="円/楕円 78"/>
            <p:cNvSpPr/>
            <p:nvPr/>
          </p:nvSpPr>
          <p:spPr bwMode="auto">
            <a:xfrm>
              <a:off x="5809372"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0" name="円/楕円 79"/>
            <p:cNvSpPr/>
            <p:nvPr/>
          </p:nvSpPr>
          <p:spPr bwMode="auto">
            <a:xfrm>
              <a:off x="4599599"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1" name="円/楕円 80"/>
            <p:cNvSpPr/>
            <p:nvPr/>
          </p:nvSpPr>
          <p:spPr bwMode="auto">
            <a:xfrm>
              <a:off x="5203268" y="2985306"/>
              <a:ext cx="2407374"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70" name="グループ化 69"/>
          <p:cNvGrpSpPr/>
          <p:nvPr/>
        </p:nvGrpSpPr>
        <p:grpSpPr>
          <a:xfrm>
            <a:off x="3333691" y="2544175"/>
            <a:ext cx="131564" cy="236814"/>
            <a:chOff x="3526584" y="4293246"/>
            <a:chExt cx="131564" cy="236814"/>
          </a:xfrm>
        </p:grpSpPr>
        <p:sp>
          <p:nvSpPr>
            <p:cNvPr id="60" name="二等辺三角形 59"/>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1" name="円/楕円 60"/>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5" name="グループ化 202"/>
          <p:cNvGrpSpPr>
            <a:grpSpLocks noChangeAspect="1"/>
          </p:cNvGrpSpPr>
          <p:nvPr/>
        </p:nvGrpSpPr>
        <p:grpSpPr bwMode="auto">
          <a:xfrm>
            <a:off x="3338877" y="3391717"/>
            <a:ext cx="139304" cy="250746"/>
            <a:chOff x="1785918" y="2928934"/>
            <a:chExt cx="214314" cy="385765"/>
          </a:xfrm>
        </p:grpSpPr>
        <p:sp>
          <p:nvSpPr>
            <p:cNvPr id="46" name="二等辺三角形 45"/>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7" name="円/楕円 46"/>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63" name="グループ化 62"/>
          <p:cNvGrpSpPr/>
          <p:nvPr/>
        </p:nvGrpSpPr>
        <p:grpSpPr>
          <a:xfrm>
            <a:off x="3878160" y="3122437"/>
            <a:ext cx="131564" cy="236814"/>
            <a:chOff x="3526584" y="4293246"/>
            <a:chExt cx="131564" cy="236814"/>
          </a:xfrm>
        </p:grpSpPr>
        <p:sp>
          <p:nvSpPr>
            <p:cNvPr id="64" name="二等辺三角形 63"/>
            <p:cNvSpPr/>
            <p:nvPr/>
          </p:nvSpPr>
          <p:spPr bwMode="auto">
            <a:xfrm>
              <a:off x="3526584" y="4345871"/>
              <a:ext cx="131564" cy="184189"/>
            </a:xfrm>
            <a:prstGeom prst="triangle">
              <a:avLst/>
            </a:prstGeom>
            <a:gradFill flip="none" rotWithShape="1">
              <a:gsLst>
                <a:gs pos="50000">
                  <a:srgbClr val="1D9E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5" name="円/楕円 64"/>
            <p:cNvSpPr/>
            <p:nvPr/>
          </p:nvSpPr>
          <p:spPr bwMode="auto">
            <a:xfrm>
              <a:off x="3526584" y="4293246"/>
              <a:ext cx="131564" cy="131564"/>
            </a:xfrm>
            <a:prstGeom prst="ellipse">
              <a:avLst/>
            </a:prstGeom>
            <a:gradFill>
              <a:gsLst>
                <a:gs pos="50000">
                  <a:srgbClr val="33A8FF"/>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2" name="グループ化 218"/>
          <p:cNvGrpSpPr>
            <a:grpSpLocks noChangeAspect="1"/>
          </p:cNvGrpSpPr>
          <p:nvPr/>
        </p:nvGrpSpPr>
        <p:grpSpPr bwMode="auto">
          <a:xfrm>
            <a:off x="4140695" y="3851624"/>
            <a:ext cx="128159" cy="230686"/>
            <a:chOff x="3357554" y="4995817"/>
            <a:chExt cx="214315" cy="385766"/>
          </a:xfrm>
        </p:grpSpPr>
        <p:sp>
          <p:nvSpPr>
            <p:cNvPr id="43" name="二等辺三角形 42"/>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44" name="円/楕円 43"/>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5" name="グループ化 54"/>
          <p:cNvGrpSpPr/>
          <p:nvPr/>
        </p:nvGrpSpPr>
        <p:grpSpPr>
          <a:xfrm>
            <a:off x="3366393" y="3963903"/>
            <a:ext cx="131564" cy="236814"/>
            <a:chOff x="3887506" y="3641925"/>
            <a:chExt cx="139304" cy="250745"/>
          </a:xfrm>
        </p:grpSpPr>
        <p:sp>
          <p:nvSpPr>
            <p:cNvPr id="56" name="二等辺三角形 55"/>
            <p:cNvSpPr/>
            <p:nvPr/>
          </p:nvSpPr>
          <p:spPr bwMode="auto">
            <a:xfrm>
              <a:off x="3887506" y="3697646"/>
              <a:ext cx="139304" cy="195024"/>
            </a:xfrm>
            <a:prstGeom prst="triangle">
              <a:avLst/>
            </a:prstGeom>
            <a:gradFill flip="none" rotWithShape="1">
              <a:gsLst>
                <a:gs pos="50000">
                  <a:srgbClr val="FF9B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7" name="円/楕円 56"/>
            <p:cNvSpPr/>
            <p:nvPr/>
          </p:nvSpPr>
          <p:spPr bwMode="auto">
            <a:xfrm>
              <a:off x="3887506" y="3641925"/>
              <a:ext cx="139304" cy="139303"/>
            </a:xfrm>
            <a:prstGeom prst="ellipse">
              <a:avLst/>
            </a:prstGeom>
            <a:gradFill>
              <a:gsLst>
                <a:gs pos="50000">
                  <a:srgbClr val="FF9BFF"/>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8" name="グループ化 208"/>
          <p:cNvGrpSpPr>
            <a:grpSpLocks noChangeAspect="1"/>
          </p:cNvGrpSpPr>
          <p:nvPr/>
        </p:nvGrpSpPr>
        <p:grpSpPr bwMode="auto">
          <a:xfrm>
            <a:off x="2566247" y="3831565"/>
            <a:ext cx="139304" cy="250745"/>
            <a:chOff x="499828" y="4357935"/>
            <a:chExt cx="214338" cy="385710"/>
          </a:xfrm>
        </p:grpSpPr>
        <p:sp>
          <p:nvSpPr>
            <p:cNvPr id="49" name="二等辺三角形 48"/>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0" name="円/楕円 49"/>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67" name="グループ化 66"/>
          <p:cNvGrpSpPr/>
          <p:nvPr/>
        </p:nvGrpSpPr>
        <p:grpSpPr>
          <a:xfrm>
            <a:off x="2841743" y="3122437"/>
            <a:ext cx="131564" cy="236814"/>
            <a:chOff x="3526584" y="4293246"/>
            <a:chExt cx="131564" cy="236814"/>
          </a:xfrm>
        </p:grpSpPr>
        <p:sp>
          <p:nvSpPr>
            <p:cNvPr id="68" name="二等辺三角形 67"/>
            <p:cNvSpPr/>
            <p:nvPr/>
          </p:nvSpPr>
          <p:spPr bwMode="auto">
            <a:xfrm>
              <a:off x="3526584" y="4345871"/>
              <a:ext cx="131564" cy="184189"/>
            </a:xfrm>
            <a:prstGeom prst="triangle">
              <a:avLst/>
            </a:prstGeom>
            <a:gradFill flip="none" rotWithShape="1">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9" name="円/楕円 68"/>
            <p:cNvSpPr/>
            <p:nvPr/>
          </p:nvSpPr>
          <p:spPr bwMode="auto">
            <a:xfrm>
              <a:off x="3526584" y="4293246"/>
              <a:ext cx="131564" cy="131564"/>
            </a:xfrm>
            <a:prstGeom prst="ellipse">
              <a:avLst/>
            </a:prstGeom>
            <a:gradFill>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28" name="グループ化 127"/>
          <p:cNvGrpSpPr/>
          <p:nvPr/>
        </p:nvGrpSpPr>
        <p:grpSpPr>
          <a:xfrm>
            <a:off x="6106562" y="1706463"/>
            <a:ext cx="1680513" cy="1678816"/>
            <a:chOff x="6106562" y="1706463"/>
            <a:chExt cx="1680513" cy="1678816"/>
          </a:xfrm>
        </p:grpSpPr>
        <p:sp>
          <p:nvSpPr>
            <p:cNvPr id="105" name="円/楕円 104"/>
            <p:cNvSpPr/>
            <p:nvPr/>
          </p:nvSpPr>
          <p:spPr bwMode="auto">
            <a:xfrm>
              <a:off x="6111650" y="1709855"/>
              <a:ext cx="1675425" cy="1675424"/>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27" name="円/楕円 126"/>
            <p:cNvSpPr/>
            <p:nvPr/>
          </p:nvSpPr>
          <p:spPr bwMode="auto">
            <a:xfrm>
              <a:off x="6106562" y="1706463"/>
              <a:ext cx="1677121" cy="1675424"/>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129" name="グループ化 128"/>
          <p:cNvGrpSpPr/>
          <p:nvPr/>
        </p:nvGrpSpPr>
        <p:grpSpPr>
          <a:xfrm>
            <a:off x="7121216" y="2768121"/>
            <a:ext cx="131564" cy="236814"/>
            <a:chOff x="3526584" y="4293246"/>
            <a:chExt cx="131564" cy="236814"/>
          </a:xfrm>
        </p:grpSpPr>
        <p:sp>
          <p:nvSpPr>
            <p:cNvPr id="130" name="二等辺三角形 129"/>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1" name="円/楕円 130"/>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54" name="グループ化 153"/>
          <p:cNvGrpSpPr/>
          <p:nvPr/>
        </p:nvGrpSpPr>
        <p:grpSpPr>
          <a:xfrm>
            <a:off x="6555779" y="2918558"/>
            <a:ext cx="854129" cy="1762859"/>
            <a:chOff x="6555779" y="2918558"/>
            <a:chExt cx="854129" cy="1762859"/>
          </a:xfrm>
          <a:solidFill>
            <a:srgbClr val="FFFFC9"/>
          </a:solidFill>
        </p:grpSpPr>
        <p:grpSp>
          <p:nvGrpSpPr>
            <p:cNvPr id="144" name="グループ化 143"/>
            <p:cNvGrpSpPr/>
            <p:nvPr/>
          </p:nvGrpSpPr>
          <p:grpSpPr>
            <a:xfrm>
              <a:off x="6555779" y="2924228"/>
              <a:ext cx="483434" cy="1749438"/>
              <a:chOff x="6555779" y="2924228"/>
              <a:chExt cx="483434" cy="1749438"/>
            </a:xfrm>
            <a:grpFill/>
          </p:grpSpPr>
          <p:sp>
            <p:nvSpPr>
              <p:cNvPr id="140" name="月 139"/>
              <p:cNvSpPr/>
              <p:nvPr/>
            </p:nvSpPr>
            <p:spPr bwMode="auto">
              <a:xfrm>
                <a:off x="6796638" y="2966256"/>
                <a:ext cx="182758" cy="1657180"/>
              </a:xfrm>
              <a:prstGeom prst="moon">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1" name="月 140"/>
              <p:cNvSpPr/>
              <p:nvPr/>
            </p:nvSpPr>
            <p:spPr bwMode="auto">
              <a:xfrm>
                <a:off x="6555779" y="3060826"/>
                <a:ext cx="483434" cy="14860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2" name="月 141"/>
              <p:cNvSpPr/>
              <p:nvPr/>
            </p:nvSpPr>
            <p:spPr bwMode="auto">
              <a:xfrm rot="20122007">
                <a:off x="6674105" y="3805659"/>
                <a:ext cx="213479"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3" name="月 142"/>
              <p:cNvSpPr/>
              <p:nvPr/>
            </p:nvSpPr>
            <p:spPr bwMode="auto">
              <a:xfrm rot="1380000">
                <a:off x="6638434" y="2924228"/>
                <a:ext cx="213479"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146" name="月 145"/>
            <p:cNvSpPr/>
            <p:nvPr/>
          </p:nvSpPr>
          <p:spPr bwMode="auto">
            <a:xfrm rot="10800000">
              <a:off x="6986291" y="2976027"/>
              <a:ext cx="182758" cy="1657180"/>
            </a:xfrm>
            <a:prstGeom prst="moon">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7" name="月 146"/>
            <p:cNvSpPr/>
            <p:nvPr/>
          </p:nvSpPr>
          <p:spPr bwMode="auto">
            <a:xfrm rot="10800000">
              <a:off x="6926474" y="3052618"/>
              <a:ext cx="483434" cy="14860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8" name="月 147"/>
            <p:cNvSpPr/>
            <p:nvPr/>
          </p:nvSpPr>
          <p:spPr bwMode="auto">
            <a:xfrm rot="9322007">
              <a:off x="7082866" y="2930560"/>
              <a:ext cx="213479"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49" name="月 148"/>
            <p:cNvSpPr/>
            <p:nvPr/>
          </p:nvSpPr>
          <p:spPr bwMode="auto">
            <a:xfrm rot="12180000">
              <a:off x="7113774" y="3692316"/>
              <a:ext cx="213479"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50" name="月 149"/>
            <p:cNvSpPr/>
            <p:nvPr/>
          </p:nvSpPr>
          <p:spPr bwMode="auto">
            <a:xfrm rot="9322007">
              <a:off x="7144120" y="2918558"/>
              <a:ext cx="107280" cy="868007"/>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52" name="月 151"/>
            <p:cNvSpPr/>
            <p:nvPr/>
          </p:nvSpPr>
          <p:spPr bwMode="auto">
            <a:xfrm rot="12180000">
              <a:off x="7162044" y="3698498"/>
              <a:ext cx="55761" cy="982919"/>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53" name="月 152"/>
            <p:cNvSpPr/>
            <p:nvPr/>
          </p:nvSpPr>
          <p:spPr bwMode="auto">
            <a:xfrm rot="12180000">
              <a:off x="7199481" y="3823851"/>
              <a:ext cx="50324" cy="818022"/>
            </a:xfrm>
            <a:prstGeom prst="moon">
              <a:avLst>
                <a:gd name="adj" fmla="val 87500"/>
              </a:avLst>
            </a:prstGeom>
            <a:grpFill/>
            <a:ln w="9525" cap="flat" cmpd="sng" algn="ctr">
              <a:solidFill>
                <a:srgbClr val="FFFFC9"/>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80" name="円/楕円 134"/>
          <p:cNvSpPr>
            <a:spLocks noChangeArrowheads="1"/>
          </p:cNvSpPr>
          <p:nvPr/>
        </p:nvSpPr>
        <p:spPr bwMode="auto">
          <a:xfrm>
            <a:off x="5347177" y="2771616"/>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sp>
        <p:nvSpPr>
          <p:cNvPr id="137" name="円/楕円 134"/>
          <p:cNvSpPr>
            <a:spLocks noChangeArrowheads="1"/>
          </p:cNvSpPr>
          <p:nvPr/>
        </p:nvSpPr>
        <p:spPr bwMode="auto">
          <a:xfrm>
            <a:off x="6538857" y="2777171"/>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nvGrpSpPr>
          <p:cNvPr id="135" name="グループ化 134"/>
          <p:cNvGrpSpPr/>
          <p:nvPr/>
        </p:nvGrpSpPr>
        <p:grpSpPr>
          <a:xfrm>
            <a:off x="6538858" y="2727227"/>
            <a:ext cx="2068052" cy="2158881"/>
            <a:chOff x="6538858" y="2727227"/>
            <a:chExt cx="2068052" cy="2158881"/>
          </a:xfrm>
          <a:solidFill>
            <a:srgbClr val="F7FFF7"/>
          </a:solidFill>
        </p:grpSpPr>
        <p:sp>
          <p:nvSpPr>
            <p:cNvPr id="128" name="パイ 127"/>
            <p:cNvSpPr/>
            <p:nvPr/>
          </p:nvSpPr>
          <p:spPr bwMode="auto">
            <a:xfrm rot="10800000">
              <a:off x="6538858" y="2774984"/>
              <a:ext cx="2068052" cy="2056448"/>
            </a:xfrm>
            <a:prstGeom prst="pie">
              <a:avLst>
                <a:gd name="adj1" fmla="val 3907078"/>
                <a:gd name="adj2" fmla="val 17954558"/>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9" name="月 128"/>
            <p:cNvSpPr/>
            <p:nvPr/>
          </p:nvSpPr>
          <p:spPr bwMode="auto">
            <a:xfrm rot="12780000">
              <a:off x="7147675" y="4076216"/>
              <a:ext cx="648000" cy="809892"/>
            </a:xfrm>
            <a:prstGeom prst="moon">
              <a:avLst>
                <a:gd name="adj" fmla="val 87500"/>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0" name="月 129"/>
            <p:cNvSpPr/>
            <p:nvPr/>
          </p:nvSpPr>
          <p:spPr bwMode="auto">
            <a:xfrm rot="10800000">
              <a:off x="7328079" y="3051300"/>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1" name="月 130"/>
            <p:cNvSpPr/>
            <p:nvPr/>
          </p:nvSpPr>
          <p:spPr bwMode="auto">
            <a:xfrm rot="10560344">
              <a:off x="7315007" y="3108370"/>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2" name="月 131"/>
            <p:cNvSpPr/>
            <p:nvPr/>
          </p:nvSpPr>
          <p:spPr bwMode="auto">
            <a:xfrm rot="10046847">
              <a:off x="7291090" y="2990837"/>
              <a:ext cx="359756" cy="1214358"/>
            </a:xfrm>
            <a:prstGeom prst="moon">
              <a:avLst>
                <a:gd name="adj" fmla="val 68967"/>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3" name="月 132"/>
            <p:cNvSpPr/>
            <p:nvPr/>
          </p:nvSpPr>
          <p:spPr bwMode="auto">
            <a:xfrm rot="8880000">
              <a:off x="7152950" y="2727227"/>
              <a:ext cx="648000" cy="809892"/>
            </a:xfrm>
            <a:prstGeom prst="moon">
              <a:avLst>
                <a:gd name="adj" fmla="val 87500"/>
              </a:avLst>
            </a:prstGeom>
            <a:grp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126" name="グループ化 125"/>
          <p:cNvGrpSpPr/>
          <p:nvPr/>
        </p:nvGrpSpPr>
        <p:grpSpPr>
          <a:xfrm>
            <a:off x="5353156" y="2716966"/>
            <a:ext cx="2068052" cy="2163644"/>
            <a:chOff x="3535786" y="1173916"/>
            <a:chExt cx="2068052" cy="2163644"/>
          </a:xfrm>
          <a:solidFill>
            <a:srgbClr val="FFEFFF"/>
          </a:solidFill>
        </p:grpSpPr>
        <p:sp>
          <p:nvSpPr>
            <p:cNvPr id="119" name="パイ 118"/>
            <p:cNvSpPr/>
            <p:nvPr/>
          </p:nvSpPr>
          <p:spPr bwMode="auto">
            <a:xfrm>
              <a:off x="3535786" y="1228592"/>
              <a:ext cx="2068052" cy="2056448"/>
            </a:xfrm>
            <a:prstGeom prst="pie">
              <a:avLst>
                <a:gd name="adj1" fmla="val 3578039"/>
                <a:gd name="adj2" fmla="val 17954558"/>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0" name="月 119"/>
            <p:cNvSpPr/>
            <p:nvPr/>
          </p:nvSpPr>
          <p:spPr bwMode="auto">
            <a:xfrm rot="1980000">
              <a:off x="4347021" y="1173916"/>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1" name="月 120"/>
            <p:cNvSpPr/>
            <p:nvPr/>
          </p:nvSpPr>
          <p:spPr bwMode="auto">
            <a:xfrm>
              <a:off x="4454861" y="179436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2" name="月 121"/>
            <p:cNvSpPr/>
            <p:nvPr/>
          </p:nvSpPr>
          <p:spPr bwMode="auto">
            <a:xfrm rot="21360344">
              <a:off x="4467933" y="1737296"/>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3" name="月 122"/>
            <p:cNvSpPr/>
            <p:nvPr/>
          </p:nvSpPr>
          <p:spPr bwMode="auto">
            <a:xfrm rot="20846847">
              <a:off x="4491850" y="1854829"/>
              <a:ext cx="359756" cy="1214358"/>
            </a:xfrm>
            <a:prstGeom prst="moon">
              <a:avLst>
                <a:gd name="adj" fmla="val 68967"/>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4" name="月 123"/>
            <p:cNvSpPr/>
            <p:nvPr/>
          </p:nvSpPr>
          <p:spPr bwMode="auto">
            <a:xfrm rot="19592044">
              <a:off x="4351272" y="2527668"/>
              <a:ext cx="648000" cy="809892"/>
            </a:xfrm>
            <a:prstGeom prst="moon">
              <a:avLst>
                <a:gd name="adj" fmla="val 87500"/>
              </a:avLst>
            </a:prstGeom>
            <a:grp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sp>
        <p:nvSpPr>
          <p:cNvPr id="1638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6389" name="タイトル 2"/>
          <p:cNvSpPr>
            <a:spLocks noGrp="1"/>
          </p:cNvSpPr>
          <p:nvPr>
            <p:ph type="title"/>
          </p:nvPr>
        </p:nvSpPr>
        <p:spPr>
          <a:xfrm>
            <a:off x="830263" y="209550"/>
            <a:ext cx="8099425" cy="642938"/>
          </a:xfrm>
        </p:spPr>
        <p:txBody>
          <a:bodyPr/>
          <a:lstStyle/>
          <a:p>
            <a:r>
              <a:rPr lang="ja-JP" altLang="en-US" dirty="0" smtClean="0"/>
              <a:t>先行研究</a:t>
            </a:r>
            <a:endParaRPr lang="ja-JP" altLang="en-US" dirty="0" smtClean="0">
              <a:solidFill>
                <a:srgbClr val="FF0000"/>
              </a:solidFill>
            </a:endParaRPr>
          </a:p>
        </p:txBody>
      </p:sp>
      <p:sp>
        <p:nvSpPr>
          <p:cNvPr id="1639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6392" name="スライド番号プレースホルダ 5"/>
          <p:cNvSpPr>
            <a:spLocks noGrp="1"/>
          </p:cNvSpPr>
          <p:nvPr>
            <p:ph type="sldNum" sz="quarter" idx="12"/>
          </p:nvPr>
        </p:nvSpPr>
        <p:spPr>
          <a:noFill/>
        </p:spPr>
        <p:txBody>
          <a:bodyPr/>
          <a:lstStyle/>
          <a:p>
            <a:fld id="{B3EB8B90-3DB3-4794-BBB8-A5A9CA57D751}" type="slidenum">
              <a:rPr lang="ja-JP" altLang="en-US" smtClean="0">
                <a:latin typeface="Times New Roman" pitchFamily="18" charset="0"/>
              </a:rPr>
              <a:pPr/>
              <a:t>28</a:t>
            </a:fld>
            <a:endParaRPr lang="en-US" altLang="ja-JP" smtClean="0">
              <a:latin typeface="Times New Roman" pitchFamily="18" charset="0"/>
            </a:endParaRPr>
          </a:p>
        </p:txBody>
      </p:sp>
      <p:sp>
        <p:nvSpPr>
          <p:cNvPr id="58" name="正方形/長方形 57"/>
          <p:cNvSpPr/>
          <p:nvPr/>
        </p:nvSpPr>
        <p:spPr>
          <a:xfrm>
            <a:off x="0" y="6091367"/>
            <a:ext cx="9144000" cy="461665"/>
          </a:xfrm>
          <a:prstGeom prst="rect">
            <a:avLst/>
          </a:prstGeom>
        </p:spPr>
        <p:txBody>
          <a:bodyPr wrap="square">
            <a:spAutoFit/>
          </a:bodyPr>
          <a:lstStyle/>
          <a:p>
            <a:pPr marL="893763" indent="-893763">
              <a:buNone/>
            </a:pPr>
            <a:r>
              <a:rPr lang="en-US" altLang="ja-JP" sz="800" dirty="0" smtClean="0"/>
              <a:t>[Raymond1999]	 Raymond, E. S.: The Cathedral and the Bazaar: Musings on Linux and Open Source by an Accidental Revolutionary, O’Reilly and Associates (1999).</a:t>
            </a:r>
          </a:p>
          <a:p>
            <a:pPr marL="893763" indent="-893763">
              <a:buNone/>
            </a:pPr>
            <a:r>
              <a:rPr lang="en-US" altLang="ja-JP" sz="800" dirty="0" smtClean="0"/>
              <a:t>[Matsumoto2008]	 Matsumoto, S., Kamei, Y., </a:t>
            </a:r>
            <a:r>
              <a:rPr lang="en-US" altLang="ja-JP" sz="800" dirty="0" err="1" smtClean="0"/>
              <a:t>Ohira</a:t>
            </a:r>
            <a:r>
              <a:rPr lang="en-US" altLang="ja-JP" sz="800" dirty="0" smtClean="0"/>
              <a:t>, M. and Matsumoto, K.: A Comparison Study on the Coordination between Developers and Users in Foss Communities, Socio-Technical Congruence (STC 2008), No.8, pp.1-9 (2008).</a:t>
            </a:r>
          </a:p>
        </p:txBody>
      </p:sp>
      <p:sp>
        <p:nvSpPr>
          <p:cNvPr id="62" name="Line 56"/>
          <p:cNvSpPr>
            <a:spLocks noChangeShapeType="1"/>
          </p:cNvSpPr>
          <p:nvPr/>
        </p:nvSpPr>
        <p:spPr bwMode="auto">
          <a:xfrm flipH="1">
            <a:off x="7163427" y="3280678"/>
            <a:ext cx="415067" cy="139303"/>
          </a:xfrm>
          <a:prstGeom prst="line">
            <a:avLst/>
          </a:prstGeom>
          <a:noFill/>
          <a:ln w="25400">
            <a:solidFill>
              <a:schemeClr val="tx1"/>
            </a:solidFill>
            <a:round/>
            <a:headEnd/>
            <a:tailEnd type="triangle" w="med" len="med"/>
          </a:ln>
        </p:spPr>
        <p:txBody>
          <a:bodyPr/>
          <a:lstStyle/>
          <a:p>
            <a:endParaRPr lang="ja-JP" altLang="en-US"/>
          </a:p>
        </p:txBody>
      </p:sp>
      <p:sp>
        <p:nvSpPr>
          <p:cNvPr id="63" name="Line 57"/>
          <p:cNvSpPr>
            <a:spLocks noChangeShapeType="1"/>
          </p:cNvSpPr>
          <p:nvPr/>
        </p:nvSpPr>
        <p:spPr bwMode="auto">
          <a:xfrm flipV="1">
            <a:off x="5763611" y="3223156"/>
            <a:ext cx="371804" cy="456880"/>
          </a:xfrm>
          <a:prstGeom prst="line">
            <a:avLst/>
          </a:prstGeom>
          <a:noFill/>
          <a:ln w="25400">
            <a:solidFill>
              <a:schemeClr val="tx1"/>
            </a:solidFill>
            <a:round/>
            <a:headEnd/>
            <a:tailEnd type="triangle" w="med" len="med"/>
          </a:ln>
        </p:spPr>
        <p:txBody>
          <a:bodyPr/>
          <a:lstStyle/>
          <a:p>
            <a:endParaRPr lang="ja-JP" altLang="en-US"/>
          </a:p>
        </p:txBody>
      </p:sp>
      <p:sp>
        <p:nvSpPr>
          <p:cNvPr id="64" name="Line 58"/>
          <p:cNvSpPr>
            <a:spLocks noChangeShapeType="1"/>
          </p:cNvSpPr>
          <p:nvPr/>
        </p:nvSpPr>
        <p:spPr bwMode="auto">
          <a:xfrm flipV="1">
            <a:off x="2982081" y="4380186"/>
            <a:ext cx="258118" cy="171812"/>
          </a:xfrm>
          <a:prstGeom prst="line">
            <a:avLst/>
          </a:prstGeom>
          <a:noFill/>
          <a:ln w="28575">
            <a:solidFill>
              <a:schemeClr val="tx1"/>
            </a:solidFill>
            <a:round/>
            <a:headEnd/>
            <a:tailEnd type="triangle" w="med" len="med"/>
          </a:ln>
        </p:spPr>
        <p:txBody>
          <a:bodyPr/>
          <a:lstStyle/>
          <a:p>
            <a:endParaRPr lang="ja-JP" altLang="en-US"/>
          </a:p>
        </p:txBody>
      </p:sp>
      <p:sp>
        <p:nvSpPr>
          <p:cNvPr id="65" name="Line 59"/>
          <p:cNvSpPr>
            <a:spLocks noChangeShapeType="1"/>
          </p:cNvSpPr>
          <p:nvPr/>
        </p:nvSpPr>
        <p:spPr bwMode="auto">
          <a:xfrm flipH="1">
            <a:off x="6911682" y="3592054"/>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66" name="Line 60"/>
          <p:cNvSpPr>
            <a:spLocks noChangeShapeType="1"/>
          </p:cNvSpPr>
          <p:nvPr/>
        </p:nvSpPr>
        <p:spPr bwMode="auto">
          <a:xfrm flipH="1">
            <a:off x="6987593" y="3819338"/>
            <a:ext cx="978712" cy="136593"/>
          </a:xfrm>
          <a:prstGeom prst="line">
            <a:avLst/>
          </a:prstGeom>
          <a:noFill/>
          <a:ln w="25400">
            <a:solidFill>
              <a:schemeClr val="tx1"/>
            </a:solidFill>
            <a:round/>
            <a:headEnd/>
            <a:tailEnd type="triangle" w="med" len="med"/>
          </a:ln>
        </p:spPr>
        <p:txBody>
          <a:bodyPr/>
          <a:lstStyle/>
          <a:p>
            <a:endParaRPr lang="ja-JP" altLang="en-US"/>
          </a:p>
        </p:txBody>
      </p:sp>
      <p:sp>
        <p:nvSpPr>
          <p:cNvPr id="67" name="Text Box 61"/>
          <p:cNvSpPr txBox="1">
            <a:spLocks noChangeArrowheads="1"/>
          </p:cNvSpPr>
          <p:nvPr/>
        </p:nvSpPr>
        <p:spPr bwMode="auto">
          <a:xfrm>
            <a:off x="3291076" y="4308599"/>
            <a:ext cx="229624" cy="243399"/>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68" name="Text Box 62"/>
          <p:cNvSpPr txBox="1">
            <a:spLocks noChangeArrowheads="1"/>
          </p:cNvSpPr>
          <p:nvPr/>
        </p:nvSpPr>
        <p:spPr bwMode="auto">
          <a:xfrm>
            <a:off x="3894470" y="4607032"/>
            <a:ext cx="231300" cy="246219"/>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G</a:t>
            </a:r>
          </a:p>
        </p:txBody>
      </p:sp>
      <p:sp>
        <p:nvSpPr>
          <p:cNvPr id="69" name="Text Box 63"/>
          <p:cNvSpPr txBox="1">
            <a:spLocks noChangeArrowheads="1"/>
          </p:cNvSpPr>
          <p:nvPr/>
        </p:nvSpPr>
        <p:spPr bwMode="auto">
          <a:xfrm>
            <a:off x="3867652" y="3676386"/>
            <a:ext cx="231300" cy="246219"/>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F</a:t>
            </a:r>
          </a:p>
        </p:txBody>
      </p:sp>
      <p:grpSp>
        <p:nvGrpSpPr>
          <p:cNvPr id="70" name="グループ化 218"/>
          <p:cNvGrpSpPr>
            <a:grpSpLocks/>
          </p:cNvGrpSpPr>
          <p:nvPr/>
        </p:nvGrpSpPr>
        <p:grpSpPr bwMode="auto">
          <a:xfrm>
            <a:off x="3991802" y="3301843"/>
            <a:ext cx="139303" cy="250746"/>
            <a:chOff x="3357554" y="4995817"/>
            <a:chExt cx="214315" cy="385766"/>
          </a:xfrm>
        </p:grpSpPr>
        <p:sp>
          <p:nvSpPr>
            <p:cNvPr id="77" name="二等辺三角形 76"/>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8" name="円/楕円 77"/>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71" name="グループ化 221"/>
          <p:cNvGrpSpPr>
            <a:grpSpLocks/>
          </p:cNvGrpSpPr>
          <p:nvPr/>
        </p:nvGrpSpPr>
        <p:grpSpPr bwMode="auto">
          <a:xfrm>
            <a:off x="3328353" y="3994785"/>
            <a:ext cx="214312" cy="385763"/>
            <a:chOff x="3357554" y="4995817"/>
            <a:chExt cx="214314" cy="385766"/>
          </a:xfrm>
        </p:grpSpPr>
        <p:sp>
          <p:nvSpPr>
            <p:cNvPr id="75" name="二等辺三角形 74"/>
            <p:cNvSpPr/>
            <p:nvPr/>
          </p:nvSpPr>
          <p:spPr bwMode="auto">
            <a:xfrm>
              <a:off x="3357554" y="5081543"/>
              <a:ext cx="214314"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6" name="円/楕円 75"/>
            <p:cNvSpPr/>
            <p:nvPr/>
          </p:nvSpPr>
          <p:spPr bwMode="auto">
            <a:xfrm>
              <a:off x="3357554" y="4995817"/>
              <a:ext cx="214314"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72" name="グループ化 224"/>
          <p:cNvGrpSpPr>
            <a:grpSpLocks/>
          </p:cNvGrpSpPr>
          <p:nvPr/>
        </p:nvGrpSpPr>
        <p:grpSpPr bwMode="auto">
          <a:xfrm>
            <a:off x="4080828" y="4409123"/>
            <a:ext cx="214312" cy="385762"/>
            <a:chOff x="3357554" y="4995817"/>
            <a:chExt cx="214314" cy="385765"/>
          </a:xfrm>
        </p:grpSpPr>
        <p:sp>
          <p:nvSpPr>
            <p:cNvPr id="73" name="二等辺三角形 72"/>
            <p:cNvSpPr/>
            <p:nvPr/>
          </p:nvSpPr>
          <p:spPr bwMode="auto">
            <a:xfrm>
              <a:off x="3357554" y="5081543"/>
              <a:ext cx="214314" cy="300039"/>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4" name="円/楕円 73"/>
            <p:cNvSpPr/>
            <p:nvPr/>
          </p:nvSpPr>
          <p:spPr bwMode="auto">
            <a:xfrm>
              <a:off x="3357554" y="4995817"/>
              <a:ext cx="214314" cy="214314"/>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81" name="Line 57"/>
          <p:cNvSpPr>
            <a:spLocks noChangeShapeType="1"/>
          </p:cNvSpPr>
          <p:nvPr/>
        </p:nvSpPr>
        <p:spPr bwMode="auto">
          <a:xfrm flipH="1" flipV="1">
            <a:off x="2437010" y="4401411"/>
            <a:ext cx="321772" cy="221955"/>
          </a:xfrm>
          <a:prstGeom prst="line">
            <a:avLst/>
          </a:prstGeom>
          <a:noFill/>
          <a:ln w="28575">
            <a:solidFill>
              <a:schemeClr val="tx1"/>
            </a:solidFill>
            <a:round/>
            <a:headEnd/>
            <a:tailEnd type="triangle" w="med" len="med"/>
          </a:ln>
        </p:spPr>
        <p:txBody>
          <a:bodyPr/>
          <a:lstStyle/>
          <a:p>
            <a:endParaRPr lang="ja-JP" altLang="en-US"/>
          </a:p>
        </p:txBody>
      </p:sp>
      <p:sp>
        <p:nvSpPr>
          <p:cNvPr id="82" name="Line 58"/>
          <p:cNvSpPr>
            <a:spLocks noChangeShapeType="1"/>
          </p:cNvSpPr>
          <p:nvPr/>
        </p:nvSpPr>
        <p:spPr bwMode="auto">
          <a:xfrm>
            <a:off x="6987593" y="4057444"/>
            <a:ext cx="590900" cy="401710"/>
          </a:xfrm>
          <a:prstGeom prst="line">
            <a:avLst/>
          </a:prstGeom>
          <a:noFill/>
          <a:ln w="25400">
            <a:solidFill>
              <a:schemeClr val="tx1"/>
            </a:solidFill>
            <a:round/>
            <a:headEnd/>
            <a:tailEnd type="triangle" w="med" len="med"/>
          </a:ln>
        </p:spPr>
        <p:txBody>
          <a:bodyPr/>
          <a:lstStyle/>
          <a:p>
            <a:endParaRPr lang="ja-JP" altLang="en-US"/>
          </a:p>
        </p:txBody>
      </p:sp>
      <p:sp>
        <p:nvSpPr>
          <p:cNvPr id="83" name="Line 59"/>
          <p:cNvSpPr>
            <a:spLocks noChangeShapeType="1"/>
          </p:cNvSpPr>
          <p:nvPr/>
        </p:nvSpPr>
        <p:spPr bwMode="auto">
          <a:xfrm flipV="1">
            <a:off x="6244516" y="4103369"/>
            <a:ext cx="483541" cy="18362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84" name="Line 60"/>
          <p:cNvSpPr>
            <a:spLocks noChangeShapeType="1"/>
          </p:cNvSpPr>
          <p:nvPr/>
        </p:nvSpPr>
        <p:spPr bwMode="auto">
          <a:xfrm flipH="1" flipV="1">
            <a:off x="6335956" y="3167743"/>
            <a:ext cx="544833" cy="229379"/>
          </a:xfrm>
          <a:prstGeom prst="line">
            <a:avLst/>
          </a:prstGeom>
          <a:noFill/>
          <a:ln w="25400">
            <a:solidFill>
              <a:schemeClr val="tx1"/>
            </a:solidFill>
            <a:round/>
            <a:headEnd/>
            <a:tailEnd type="triangle" w="med" len="med"/>
          </a:ln>
        </p:spPr>
        <p:txBody>
          <a:bodyPr/>
          <a:lstStyle/>
          <a:p>
            <a:endParaRPr lang="ja-JP" altLang="en-US"/>
          </a:p>
        </p:txBody>
      </p:sp>
      <p:sp>
        <p:nvSpPr>
          <p:cNvPr id="85" name="Text Box 61"/>
          <p:cNvSpPr txBox="1">
            <a:spLocks noChangeArrowheads="1"/>
          </p:cNvSpPr>
          <p:nvPr/>
        </p:nvSpPr>
        <p:spPr bwMode="auto">
          <a:xfrm>
            <a:off x="2067733" y="4308484"/>
            <a:ext cx="229598" cy="243434"/>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86" name="Text Box 64"/>
          <p:cNvSpPr txBox="1">
            <a:spLocks noChangeArrowheads="1"/>
          </p:cNvSpPr>
          <p:nvPr/>
        </p:nvSpPr>
        <p:spPr bwMode="auto">
          <a:xfrm>
            <a:off x="1600771" y="3712498"/>
            <a:ext cx="231274" cy="243434"/>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E</a:t>
            </a:r>
          </a:p>
        </p:txBody>
      </p:sp>
      <p:sp>
        <p:nvSpPr>
          <p:cNvPr id="87" name="Text Box 65"/>
          <p:cNvSpPr txBox="1">
            <a:spLocks noChangeArrowheads="1"/>
          </p:cNvSpPr>
          <p:nvPr/>
        </p:nvSpPr>
        <p:spPr bwMode="auto">
          <a:xfrm>
            <a:off x="1571667" y="4598010"/>
            <a:ext cx="231274" cy="245224"/>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D</a:t>
            </a:r>
          </a:p>
        </p:txBody>
      </p:sp>
      <p:grpSp>
        <p:nvGrpSpPr>
          <p:cNvPr id="88" name="グループ化 208"/>
          <p:cNvGrpSpPr>
            <a:grpSpLocks noChangeAspect="1"/>
          </p:cNvGrpSpPr>
          <p:nvPr/>
        </p:nvGrpSpPr>
        <p:grpSpPr bwMode="auto">
          <a:xfrm>
            <a:off x="5996112" y="4208410"/>
            <a:ext cx="139304" cy="250745"/>
            <a:chOff x="499828" y="4357935"/>
            <a:chExt cx="214338" cy="385710"/>
          </a:xfrm>
        </p:grpSpPr>
        <p:sp>
          <p:nvSpPr>
            <p:cNvPr id="96" name="二等辺三角形 95"/>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7" name="円/楕円 96"/>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89" name="グループ化 211"/>
          <p:cNvGrpSpPr>
            <a:grpSpLocks/>
          </p:cNvGrpSpPr>
          <p:nvPr/>
        </p:nvGrpSpPr>
        <p:grpSpPr bwMode="auto">
          <a:xfrm>
            <a:off x="1391920" y="4337685"/>
            <a:ext cx="214313" cy="385763"/>
            <a:chOff x="499819" y="4357804"/>
            <a:chExt cx="214339" cy="385711"/>
          </a:xfrm>
        </p:grpSpPr>
        <p:sp>
          <p:nvSpPr>
            <p:cNvPr id="94" name="二等辺三角形 93"/>
            <p:cNvSpPr/>
            <p:nvPr/>
          </p:nvSpPr>
          <p:spPr bwMode="auto">
            <a:xfrm>
              <a:off x="499819" y="4443517"/>
              <a:ext cx="214339" cy="299998"/>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5" name="円/楕円 94"/>
            <p:cNvSpPr/>
            <p:nvPr/>
          </p:nvSpPr>
          <p:spPr bwMode="auto">
            <a:xfrm>
              <a:off x="499819" y="4357804"/>
              <a:ext cx="214339" cy="21428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90" name="グループ化 214"/>
          <p:cNvGrpSpPr>
            <a:grpSpLocks/>
          </p:cNvGrpSpPr>
          <p:nvPr/>
        </p:nvGrpSpPr>
        <p:grpSpPr bwMode="auto">
          <a:xfrm>
            <a:off x="2106295" y="3980498"/>
            <a:ext cx="214313" cy="385762"/>
            <a:chOff x="499902" y="4357855"/>
            <a:chExt cx="214339" cy="385710"/>
          </a:xfrm>
        </p:grpSpPr>
        <p:sp>
          <p:nvSpPr>
            <p:cNvPr id="92" name="二等辺三角形 91"/>
            <p:cNvSpPr/>
            <p:nvPr/>
          </p:nvSpPr>
          <p:spPr bwMode="auto">
            <a:xfrm>
              <a:off x="499902" y="4443568"/>
              <a:ext cx="214339"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93" name="円/楕円 92"/>
            <p:cNvSpPr/>
            <p:nvPr/>
          </p:nvSpPr>
          <p:spPr bwMode="auto">
            <a:xfrm>
              <a:off x="499902" y="4357855"/>
              <a:ext cx="214339"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91" name="Line 56"/>
          <p:cNvSpPr>
            <a:spLocks noChangeShapeType="1"/>
          </p:cNvSpPr>
          <p:nvPr/>
        </p:nvSpPr>
        <p:spPr bwMode="auto">
          <a:xfrm flipV="1">
            <a:off x="5881810" y="3497134"/>
            <a:ext cx="976120" cy="310059"/>
          </a:xfrm>
          <a:prstGeom prst="line">
            <a:avLst/>
          </a:prstGeom>
          <a:noFill/>
          <a:ln w="25400">
            <a:solidFill>
              <a:schemeClr val="tx1"/>
            </a:solidFill>
            <a:round/>
            <a:headEnd/>
            <a:tailEnd type="triangle" w="med" len="med"/>
          </a:ln>
        </p:spPr>
        <p:txBody>
          <a:bodyPr/>
          <a:lstStyle/>
          <a:p>
            <a:endParaRPr lang="ja-JP" altLang="en-US"/>
          </a:p>
        </p:txBody>
      </p:sp>
      <p:sp>
        <p:nvSpPr>
          <p:cNvPr id="98" name="Text Box 62"/>
          <p:cNvSpPr txBox="1">
            <a:spLocks noChangeArrowheads="1"/>
          </p:cNvSpPr>
          <p:nvPr/>
        </p:nvSpPr>
        <p:spPr bwMode="auto">
          <a:xfrm>
            <a:off x="2671445" y="4607560"/>
            <a:ext cx="231775" cy="242888"/>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B</a:t>
            </a:r>
          </a:p>
        </p:txBody>
      </p:sp>
      <p:sp>
        <p:nvSpPr>
          <p:cNvPr id="99" name="Text Box 63"/>
          <p:cNvSpPr txBox="1">
            <a:spLocks noChangeArrowheads="1"/>
          </p:cNvSpPr>
          <p:nvPr/>
        </p:nvSpPr>
        <p:spPr bwMode="auto">
          <a:xfrm>
            <a:off x="2644458" y="3675698"/>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C</a:t>
            </a:r>
          </a:p>
        </p:txBody>
      </p:sp>
      <p:grpSp>
        <p:nvGrpSpPr>
          <p:cNvPr id="100" name="グループ化 202"/>
          <p:cNvGrpSpPr>
            <a:grpSpLocks noChangeAspect="1"/>
          </p:cNvGrpSpPr>
          <p:nvPr/>
        </p:nvGrpSpPr>
        <p:grpSpPr bwMode="auto">
          <a:xfrm>
            <a:off x="6937019" y="3280679"/>
            <a:ext cx="139304" cy="250746"/>
            <a:chOff x="1785918" y="2928934"/>
            <a:chExt cx="214314" cy="385765"/>
          </a:xfrm>
        </p:grpSpPr>
        <p:sp>
          <p:nvSpPr>
            <p:cNvPr id="101" name="二等辺三角形 100"/>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2" name="円/楕円 101"/>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03" name="グループ化 205"/>
          <p:cNvGrpSpPr>
            <a:grpSpLocks/>
          </p:cNvGrpSpPr>
          <p:nvPr/>
        </p:nvGrpSpPr>
        <p:grpSpPr bwMode="auto">
          <a:xfrm>
            <a:off x="2749233" y="4194810"/>
            <a:ext cx="214312" cy="385763"/>
            <a:chOff x="1785918" y="2928934"/>
            <a:chExt cx="214314" cy="385765"/>
          </a:xfrm>
        </p:grpSpPr>
        <p:sp>
          <p:nvSpPr>
            <p:cNvPr id="104" name="二等辺三角形 103"/>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5" name="円/楕円 104"/>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06" name="テキスト ボックス 102"/>
          <p:cNvSpPr txBox="1">
            <a:spLocks noChangeArrowheads="1"/>
          </p:cNvSpPr>
          <p:nvPr/>
        </p:nvSpPr>
        <p:spPr bwMode="auto">
          <a:xfrm>
            <a:off x="888683" y="2528888"/>
            <a:ext cx="1785937" cy="307975"/>
          </a:xfrm>
          <a:prstGeom prst="rect">
            <a:avLst/>
          </a:prstGeom>
          <a:noFill/>
          <a:ln w="9525">
            <a:noFill/>
            <a:miter lim="800000"/>
            <a:headEnd/>
            <a:tailEnd/>
          </a:ln>
        </p:spPr>
        <p:txBody>
          <a:bodyPr>
            <a:spAutoFit/>
          </a:bodyPr>
          <a:lstStyle/>
          <a:p>
            <a:pPr algn="ctr"/>
            <a:r>
              <a:rPr lang="ja-JP" altLang="en-US" sz="1400" dirty="0"/>
              <a:t>開発者コミュニティ</a:t>
            </a:r>
          </a:p>
        </p:txBody>
      </p:sp>
      <p:sp>
        <p:nvSpPr>
          <p:cNvPr id="107" name="テキスト ボックス 103"/>
          <p:cNvSpPr txBox="1">
            <a:spLocks noChangeArrowheads="1"/>
          </p:cNvSpPr>
          <p:nvPr/>
        </p:nvSpPr>
        <p:spPr bwMode="auto">
          <a:xfrm>
            <a:off x="2016861" y="1828800"/>
            <a:ext cx="1785938" cy="307975"/>
          </a:xfrm>
          <a:prstGeom prst="rect">
            <a:avLst/>
          </a:prstGeom>
          <a:noFill/>
          <a:ln w="9525">
            <a:noFill/>
            <a:miter lim="800000"/>
            <a:headEnd/>
            <a:tailEnd/>
          </a:ln>
        </p:spPr>
        <p:txBody>
          <a:bodyPr>
            <a:spAutoFit/>
          </a:bodyPr>
          <a:lstStyle/>
          <a:p>
            <a:pPr algn="ctr"/>
            <a:r>
              <a:rPr lang="ja-JP" altLang="en-US" sz="1400" dirty="0" smtClean="0"/>
              <a:t>ユーザコミュニティ</a:t>
            </a:r>
            <a:endParaRPr lang="ja-JP" altLang="en-US" sz="1400" dirty="0"/>
          </a:p>
        </p:txBody>
      </p:sp>
      <p:grpSp>
        <p:nvGrpSpPr>
          <p:cNvPr id="160" name="グループ化 202"/>
          <p:cNvGrpSpPr>
            <a:grpSpLocks noChangeAspect="1"/>
          </p:cNvGrpSpPr>
          <p:nvPr/>
        </p:nvGrpSpPr>
        <p:grpSpPr bwMode="auto">
          <a:xfrm>
            <a:off x="6804141" y="3942539"/>
            <a:ext cx="139304" cy="250746"/>
            <a:chOff x="1785918" y="2928934"/>
            <a:chExt cx="214314" cy="385765"/>
          </a:xfrm>
        </p:grpSpPr>
        <p:sp>
          <p:nvSpPr>
            <p:cNvPr id="161" name="二等辺三角形 160"/>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2" name="円/楕円 161"/>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66" name="グループ化 218"/>
          <p:cNvGrpSpPr>
            <a:grpSpLocks/>
          </p:cNvGrpSpPr>
          <p:nvPr/>
        </p:nvGrpSpPr>
        <p:grpSpPr bwMode="auto">
          <a:xfrm>
            <a:off x="7659049" y="3083851"/>
            <a:ext cx="139303" cy="250746"/>
            <a:chOff x="3357554" y="4995817"/>
            <a:chExt cx="214315" cy="385766"/>
          </a:xfrm>
        </p:grpSpPr>
        <p:sp>
          <p:nvSpPr>
            <p:cNvPr id="167" name="二等辺三角形 166"/>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8" name="円/楕円 167"/>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69" name="グループ化 218"/>
          <p:cNvGrpSpPr>
            <a:grpSpLocks/>
          </p:cNvGrpSpPr>
          <p:nvPr/>
        </p:nvGrpSpPr>
        <p:grpSpPr bwMode="auto">
          <a:xfrm>
            <a:off x="8122239" y="3680035"/>
            <a:ext cx="139303" cy="250746"/>
            <a:chOff x="3357554" y="4995817"/>
            <a:chExt cx="214315" cy="385766"/>
          </a:xfrm>
        </p:grpSpPr>
        <p:sp>
          <p:nvSpPr>
            <p:cNvPr id="170" name="二等辺三角形 169"/>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71" name="円/楕円 170"/>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72" name="グループ化 218"/>
          <p:cNvGrpSpPr>
            <a:grpSpLocks/>
          </p:cNvGrpSpPr>
          <p:nvPr/>
        </p:nvGrpSpPr>
        <p:grpSpPr bwMode="auto">
          <a:xfrm>
            <a:off x="7618183" y="4341353"/>
            <a:ext cx="139303" cy="250746"/>
            <a:chOff x="3357554" y="4995817"/>
            <a:chExt cx="214315" cy="385766"/>
          </a:xfrm>
        </p:grpSpPr>
        <p:sp>
          <p:nvSpPr>
            <p:cNvPr id="173" name="二等辺三角形 172"/>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74" name="円/楕円 173"/>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78" name="グループ化 208"/>
          <p:cNvGrpSpPr>
            <a:grpSpLocks noChangeAspect="1"/>
          </p:cNvGrpSpPr>
          <p:nvPr/>
        </p:nvGrpSpPr>
        <p:grpSpPr bwMode="auto">
          <a:xfrm>
            <a:off x="6173793" y="3051300"/>
            <a:ext cx="139304" cy="250745"/>
            <a:chOff x="499828" y="4357935"/>
            <a:chExt cx="214338" cy="385710"/>
          </a:xfrm>
        </p:grpSpPr>
        <p:sp>
          <p:nvSpPr>
            <p:cNvPr id="179" name="二等辺三角形 178"/>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80" name="円/楕円 179"/>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81" name="グループ化 208"/>
          <p:cNvGrpSpPr>
            <a:grpSpLocks noChangeAspect="1"/>
          </p:cNvGrpSpPr>
          <p:nvPr/>
        </p:nvGrpSpPr>
        <p:grpSpPr bwMode="auto">
          <a:xfrm>
            <a:off x="5624309" y="3702182"/>
            <a:ext cx="139304" cy="250745"/>
            <a:chOff x="499828" y="4357935"/>
            <a:chExt cx="214338" cy="385710"/>
          </a:xfrm>
        </p:grpSpPr>
        <p:sp>
          <p:nvSpPr>
            <p:cNvPr id="182" name="二等辺三角形 181"/>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83" name="円/楕円 182"/>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87" name="Line 57"/>
          <p:cNvSpPr>
            <a:spLocks noChangeShapeType="1"/>
          </p:cNvSpPr>
          <p:nvPr/>
        </p:nvSpPr>
        <p:spPr bwMode="auto">
          <a:xfrm flipV="1">
            <a:off x="7821211" y="4026218"/>
            <a:ext cx="323887" cy="399688"/>
          </a:xfrm>
          <a:prstGeom prst="line">
            <a:avLst/>
          </a:prstGeom>
          <a:noFill/>
          <a:ln w="25400">
            <a:solidFill>
              <a:schemeClr val="tx1"/>
            </a:solidFill>
            <a:round/>
            <a:headEnd/>
            <a:tailEnd type="triangle" w="med" len="med"/>
          </a:ln>
        </p:spPr>
        <p:txBody>
          <a:bodyPr/>
          <a:lstStyle/>
          <a:p>
            <a:endParaRPr lang="ja-JP" alt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8435" name="タイトル 2"/>
          <p:cNvSpPr>
            <a:spLocks noGrp="1"/>
          </p:cNvSpPr>
          <p:nvPr>
            <p:ph type="title"/>
          </p:nvPr>
        </p:nvSpPr>
        <p:spPr>
          <a:xfrm>
            <a:off x="830263" y="209550"/>
            <a:ext cx="8099425" cy="642938"/>
          </a:xfrm>
        </p:spPr>
        <p:txBody>
          <a:bodyPr/>
          <a:lstStyle/>
          <a:p>
            <a:r>
              <a:rPr lang="ja-JP" altLang="en-US" dirty="0" smtClean="0"/>
              <a:t>目的とアプローチ</a:t>
            </a:r>
          </a:p>
        </p:txBody>
      </p:sp>
      <p:sp>
        <p:nvSpPr>
          <p:cNvPr id="18436" name="コンテンツ プレースホルダ 3"/>
          <p:cNvSpPr>
            <a:spLocks noGrp="1"/>
          </p:cNvSpPr>
          <p:nvPr>
            <p:ph idx="1"/>
          </p:nvPr>
        </p:nvSpPr>
        <p:spPr>
          <a:xfrm>
            <a:off x="214313" y="990600"/>
            <a:ext cx="8715375" cy="5438775"/>
          </a:xfrm>
        </p:spPr>
        <p:txBody>
          <a:bodyPr/>
          <a:lstStyle/>
          <a:p>
            <a:r>
              <a:rPr lang="ja-JP" altLang="en-US" dirty="0" smtClean="0"/>
              <a:t>目的</a:t>
            </a:r>
            <a:endParaRPr lang="en-US" altLang="ja-JP" dirty="0" smtClean="0"/>
          </a:p>
          <a:p>
            <a:pPr lvl="1"/>
            <a:r>
              <a:rPr lang="ja-JP" altLang="en-US" dirty="0" smtClean="0"/>
              <a:t>効果的な分散開発のための方法論構築へ向けた知見を得る</a:t>
            </a:r>
            <a:endParaRPr lang="en-US" altLang="ja-JP" dirty="0" smtClean="0"/>
          </a:p>
          <a:p>
            <a:pPr lvl="2"/>
            <a:r>
              <a:rPr lang="ja-JP" altLang="en-US" dirty="0" smtClean="0"/>
              <a:t>情報共有をどのように行うべきなのか</a:t>
            </a:r>
            <a:endParaRPr lang="en-US" altLang="ja-JP" dirty="0" smtClean="0"/>
          </a:p>
          <a:p>
            <a:pPr lvl="2"/>
            <a:r>
              <a:rPr lang="ja-JP" altLang="en-US" dirty="0" smtClean="0"/>
              <a:t>開発に携わる人物らの関係をどう維持すべきなのか</a:t>
            </a:r>
            <a:endParaRPr lang="en-US" altLang="ja-JP" dirty="0" smtClean="0"/>
          </a:p>
          <a:p>
            <a:pPr lvl="2"/>
            <a:r>
              <a:rPr lang="ja-JP" altLang="en-US" dirty="0" smtClean="0"/>
              <a:t>Ｈｈｈ（結果をもう少し抽象化して）</a:t>
            </a:r>
            <a:endParaRPr lang="en-US" altLang="ja-JP" dirty="0" smtClean="0"/>
          </a:p>
          <a:p>
            <a:pPr lvl="2"/>
            <a:r>
              <a:rPr lang="ja-JP" altLang="en-US" dirty="0" smtClean="0"/>
              <a:t>Ｈｈｈ（サブゴールを書くとアプローチにつながりやすい）</a:t>
            </a:r>
            <a:endParaRPr lang="en-US" altLang="ja-JP" dirty="0" smtClean="0"/>
          </a:p>
          <a:p>
            <a:pPr lvl="1"/>
            <a:endParaRPr lang="en-US" altLang="ja-JP" dirty="0" smtClean="0"/>
          </a:p>
          <a:p>
            <a:r>
              <a:rPr lang="ja-JP" altLang="en-US" dirty="0" smtClean="0"/>
              <a:t>アプローチ</a:t>
            </a:r>
            <a:endParaRPr lang="en-US" altLang="ja-JP" dirty="0" smtClean="0"/>
          </a:p>
          <a:p>
            <a:pPr lvl="1"/>
            <a:r>
              <a:rPr lang="en-US" altLang="ja-JP" dirty="0" smtClean="0"/>
              <a:t>OSS</a:t>
            </a:r>
            <a:r>
              <a:rPr lang="ja-JP" altLang="en-US" dirty="0" smtClean="0"/>
              <a:t>におけるサブコミュニティ間の協調作業がどのように行われているかをコミュニケーションの形態に着目して分析する</a:t>
            </a:r>
            <a:endParaRPr lang="en-US" altLang="ja-JP" dirty="0" smtClean="0"/>
          </a:p>
          <a:p>
            <a:pPr lvl="2"/>
            <a:r>
              <a:rPr lang="ja-JP" altLang="en-US" dirty="0" smtClean="0"/>
              <a:t>グループ間ネットワークモデルの分析</a:t>
            </a:r>
            <a:endParaRPr lang="en-US" altLang="ja-JP" dirty="0" smtClean="0"/>
          </a:p>
          <a:p>
            <a:pPr lvl="2"/>
            <a:r>
              <a:rPr lang="ja-JP" altLang="en-US" dirty="0" smtClean="0"/>
              <a:t>一定期間における参加者の次数の比較</a:t>
            </a:r>
            <a:endParaRPr lang="en-US" altLang="ja-JP" dirty="0" smtClean="0"/>
          </a:p>
          <a:p>
            <a:pPr lvl="2"/>
            <a:r>
              <a:rPr lang="ja-JP" altLang="en-US" dirty="0" smtClean="0"/>
              <a:t>期間ごとの次数の大きい上位</a:t>
            </a:r>
            <a:r>
              <a:rPr lang="en-US" altLang="ja-JP" dirty="0" smtClean="0"/>
              <a:t>5</a:t>
            </a:r>
            <a:r>
              <a:rPr lang="ja-JP" altLang="en-US" dirty="0" smtClean="0"/>
              <a:t>名の移り変わり</a:t>
            </a:r>
          </a:p>
          <a:p>
            <a:pPr lvl="2"/>
            <a:endParaRPr lang="en-US" altLang="ja-JP" dirty="0" smtClean="0"/>
          </a:p>
          <a:p>
            <a:pPr lvl="2"/>
            <a:endParaRPr lang="en-US" altLang="ja-JP" dirty="0" smtClean="0"/>
          </a:p>
          <a:p>
            <a:pPr lvl="1"/>
            <a:endParaRPr lang="ja-JP" altLang="en-US" dirty="0" smtClean="0"/>
          </a:p>
        </p:txBody>
      </p:sp>
      <p:sp>
        <p:nvSpPr>
          <p:cNvPr id="18437"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8438" name="スライド番号プレースホルダ 5"/>
          <p:cNvSpPr>
            <a:spLocks noGrp="1"/>
          </p:cNvSpPr>
          <p:nvPr>
            <p:ph type="sldNum" sz="quarter" idx="12"/>
          </p:nvPr>
        </p:nvSpPr>
        <p:spPr>
          <a:noFill/>
        </p:spPr>
        <p:txBody>
          <a:bodyPr/>
          <a:lstStyle/>
          <a:p>
            <a:fld id="{83290729-53A8-4217-B856-17E198F8BA04}" type="slidenum">
              <a:rPr lang="ja-JP" altLang="en-US" smtClean="0">
                <a:latin typeface="Times New Roman" pitchFamily="18" charset="0"/>
              </a:rPr>
              <a:pPr/>
              <a:t>29</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6627" name="タイトル 2"/>
          <p:cNvSpPr>
            <a:spLocks noGrp="1"/>
          </p:cNvSpPr>
          <p:nvPr>
            <p:ph type="title"/>
          </p:nvPr>
        </p:nvSpPr>
        <p:spPr>
          <a:xfrm>
            <a:off x="830263" y="209550"/>
            <a:ext cx="8099425" cy="642938"/>
          </a:xfrm>
        </p:spPr>
        <p:txBody>
          <a:bodyPr/>
          <a:lstStyle/>
          <a:p>
            <a:r>
              <a:rPr lang="ja-JP" altLang="en-US" smtClean="0"/>
              <a:t>期間ごとの次数の大きい上位</a:t>
            </a:r>
            <a:r>
              <a:rPr lang="en-US" altLang="ja-JP" smtClean="0"/>
              <a:t>5</a:t>
            </a:r>
            <a:r>
              <a:rPr lang="ja-JP" altLang="en-US" smtClean="0"/>
              <a:t>名の移り変わり</a:t>
            </a:r>
          </a:p>
        </p:txBody>
      </p:sp>
      <p:sp>
        <p:nvSpPr>
          <p:cNvPr id="26628" name="コンテンツ プレースホルダ 3"/>
          <p:cNvSpPr>
            <a:spLocks noGrp="1"/>
          </p:cNvSpPr>
          <p:nvPr>
            <p:ph idx="1"/>
          </p:nvPr>
        </p:nvSpPr>
        <p:spPr>
          <a:xfrm>
            <a:off x="214313" y="990600"/>
            <a:ext cx="8715375" cy="5438775"/>
          </a:xfrm>
        </p:spPr>
        <p:txBody>
          <a:bodyPr/>
          <a:lstStyle/>
          <a:p>
            <a:r>
              <a:rPr lang="ja-JP" altLang="en-US" dirty="0" smtClean="0"/>
              <a:t>考察</a:t>
            </a:r>
            <a:endParaRPr lang="en-US" altLang="ja-JP" dirty="0" smtClean="0"/>
          </a:p>
          <a:p>
            <a:pPr lvl="1"/>
            <a:r>
              <a:rPr lang="en-US" altLang="ja-JP" dirty="0" err="1" smtClean="0"/>
              <a:t>PostgreSQL</a:t>
            </a:r>
            <a:r>
              <a:rPr lang="ja-JP" altLang="en-US" dirty="0" smtClean="0"/>
              <a:t>コミュニティは</a:t>
            </a:r>
            <a:r>
              <a:rPr lang="en-US" altLang="ja-JP" dirty="0" smtClean="0"/>
              <a:t>p1</a:t>
            </a:r>
            <a:r>
              <a:rPr lang="ja-JP" altLang="en-US" dirty="0" smtClean="0"/>
              <a:t>の人物が中心となりコミュニティの協調作業を支えている</a:t>
            </a:r>
            <a:endParaRPr lang="en-US" altLang="ja-JP" dirty="0" smtClean="0"/>
          </a:p>
          <a:p>
            <a:pPr lvl="1"/>
            <a:r>
              <a:rPr lang="en-US" altLang="ja-JP" dirty="0" smtClean="0"/>
              <a:t>p1</a:t>
            </a:r>
            <a:r>
              <a:rPr lang="ja-JP" altLang="en-US" dirty="0" err="1" smtClean="0"/>
              <a:t>だけで</a:t>
            </a:r>
            <a:r>
              <a:rPr lang="ja-JP" altLang="en-US" dirty="0" smtClean="0"/>
              <a:t>なく，</a:t>
            </a:r>
            <a:r>
              <a:rPr lang="en-US" altLang="ja-JP" dirty="0" smtClean="0"/>
              <a:t> </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の参加者がサブコミュニティで行われる議論に参加し，サブコミュニティの協調作業を支えていると考えられる</a:t>
            </a:r>
            <a:endParaRPr lang="en-US" altLang="ja-JP" dirty="0" smtClean="0"/>
          </a:p>
          <a:p>
            <a:pPr lvl="1"/>
            <a:endParaRPr lang="ja-JP" altLang="en-US" dirty="0" smtClean="0"/>
          </a:p>
        </p:txBody>
      </p:sp>
      <p:sp>
        <p:nvSpPr>
          <p:cNvPr id="26629"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6630" name="スライド番号プレースホルダ 5"/>
          <p:cNvSpPr>
            <a:spLocks noGrp="1"/>
          </p:cNvSpPr>
          <p:nvPr>
            <p:ph type="sldNum" sz="quarter" idx="12"/>
          </p:nvPr>
        </p:nvSpPr>
        <p:spPr>
          <a:noFill/>
        </p:spPr>
        <p:txBody>
          <a:bodyPr/>
          <a:lstStyle/>
          <a:p>
            <a:fld id="{68B70E2D-033B-4723-92A5-E53904E3FCFC}" type="slidenum">
              <a:rPr lang="ja-JP" altLang="en-US" smtClean="0">
                <a:latin typeface="Times New Roman" pitchFamily="18" charset="0"/>
              </a:rPr>
              <a:pPr/>
              <a:t>30</a:t>
            </a:fld>
            <a:endParaRPr lang="en-US" altLang="ja-JP" smtClean="0">
              <a:latin typeface="Times New Roman" pitchFamily="18" charset="0"/>
            </a:endParaRPr>
          </a:p>
        </p:txBody>
      </p:sp>
      <p:graphicFrame>
        <p:nvGraphicFramePr>
          <p:cNvPr id="8" name="グラフ 7"/>
          <p:cNvGraphicFramePr/>
          <p:nvPr/>
        </p:nvGraphicFramePr>
        <p:xfrm>
          <a:off x="5064045" y="3584143"/>
          <a:ext cx="4079955" cy="284523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65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7651" name="タイトル 2"/>
          <p:cNvSpPr>
            <a:spLocks noGrp="1"/>
          </p:cNvSpPr>
          <p:nvPr>
            <p:ph type="title"/>
          </p:nvPr>
        </p:nvSpPr>
        <p:spPr>
          <a:xfrm>
            <a:off x="830263" y="209550"/>
            <a:ext cx="8099425" cy="642938"/>
          </a:xfrm>
        </p:spPr>
        <p:txBody>
          <a:bodyPr/>
          <a:lstStyle/>
          <a:p>
            <a:r>
              <a:rPr lang="ja-JP" altLang="en-US" dirty="0" smtClean="0"/>
              <a:t>まとめ</a:t>
            </a:r>
          </a:p>
        </p:txBody>
      </p:sp>
      <p:sp>
        <p:nvSpPr>
          <p:cNvPr id="27652" name="コンテンツ プレースホルダ 3"/>
          <p:cNvSpPr>
            <a:spLocks noGrp="1"/>
          </p:cNvSpPr>
          <p:nvPr>
            <p:ph idx="1"/>
          </p:nvPr>
        </p:nvSpPr>
        <p:spPr>
          <a:xfrm>
            <a:off x="214313" y="990600"/>
            <a:ext cx="8715375" cy="5438775"/>
          </a:xfrm>
        </p:spPr>
        <p:txBody>
          <a:bodyPr/>
          <a:lstStyle/>
          <a:p>
            <a:r>
              <a:rPr lang="en-US" altLang="ja-JP" dirty="0" smtClean="0"/>
              <a:t>OSS</a:t>
            </a:r>
            <a:r>
              <a:rPr lang="ja-JP" altLang="en-US" dirty="0" smtClean="0"/>
              <a:t>におけるサブコミュニティ間の協調作業がどのように行われているかをグループ間のコミュニケーションに着目して分析した</a:t>
            </a:r>
            <a:endParaRPr lang="en-US" altLang="ja-JP" dirty="0" smtClean="0"/>
          </a:p>
          <a:p>
            <a:r>
              <a:rPr lang="en-US" altLang="ja-JP" dirty="0" smtClean="0"/>
              <a:t>3</a:t>
            </a:r>
            <a:r>
              <a:rPr lang="ja-JP" altLang="en-US" dirty="0" smtClean="0"/>
              <a:t>者間のサブコミュニティの参加者が行うコミュニケーションを分析し，以下の知見を得た</a:t>
            </a:r>
            <a:endParaRPr lang="en-US" altLang="ja-JP" dirty="0" smtClean="0"/>
          </a:p>
          <a:p>
            <a:pPr lvl="1"/>
            <a:r>
              <a:rPr lang="ja-JP" altLang="en-US" b="1" dirty="0" smtClean="0">
                <a:solidFill>
                  <a:srgbClr val="C00000"/>
                </a:solidFill>
              </a:rPr>
              <a:t>開発者</a:t>
            </a:r>
            <a:r>
              <a:rPr lang="ja-JP" altLang="en-US" dirty="0" smtClean="0"/>
              <a:t>，</a:t>
            </a:r>
            <a:r>
              <a:rPr lang="ja-JP" altLang="en-US" b="1" dirty="0" smtClean="0">
                <a:solidFill>
                  <a:srgbClr val="008000"/>
                </a:solidFill>
              </a:rPr>
              <a:t>ユーザ</a:t>
            </a:r>
            <a:r>
              <a:rPr lang="ja-JP" altLang="en-US" dirty="0" smtClean="0"/>
              <a:t>，</a:t>
            </a:r>
            <a:r>
              <a:rPr lang="ja-JP" altLang="en-US" b="1" dirty="0" smtClean="0">
                <a:solidFill>
                  <a:srgbClr val="FFC301"/>
                </a:solidFill>
              </a:rPr>
              <a:t>バグ報告者</a:t>
            </a:r>
            <a:r>
              <a:rPr lang="ja-JP" altLang="en-US" dirty="0" smtClean="0"/>
              <a:t>の</a:t>
            </a:r>
            <a:r>
              <a:rPr lang="en-US" altLang="ja-JP" dirty="0" smtClean="0"/>
              <a:t>3</a:t>
            </a:r>
            <a:r>
              <a:rPr lang="ja-JP" altLang="en-US" dirty="0" smtClean="0"/>
              <a:t>者間を橋渡しする人物らが多数の参加者と</a:t>
            </a:r>
            <a:r>
              <a:rPr lang="ja-JP" altLang="en-US" b="1" dirty="0" smtClean="0">
                <a:solidFill>
                  <a:srgbClr val="FF0000"/>
                </a:solidFill>
              </a:rPr>
              <a:t>常にコミュニケーションを行う</a:t>
            </a:r>
            <a:r>
              <a:rPr lang="ja-JP" altLang="en-US" dirty="0" smtClean="0"/>
              <a:t>ことで円滑な活動が行われている様子が見られる</a:t>
            </a:r>
            <a:endParaRPr lang="en-US" altLang="ja-JP" dirty="0" smtClean="0"/>
          </a:p>
          <a:p>
            <a:pPr lvl="1"/>
            <a:r>
              <a:rPr lang="ja-JP" altLang="en-US" dirty="0" smtClean="0"/>
              <a:t>ユーザコミュニティのみに参加する人物</a:t>
            </a:r>
            <a:r>
              <a:rPr lang="en-US" altLang="ja-JP" dirty="0" smtClean="0"/>
              <a:t>(</a:t>
            </a:r>
            <a:r>
              <a:rPr lang="en-US" altLang="ja-JP" dirty="0" smtClean="0">
                <a:ln w="0">
                  <a:solidFill>
                    <a:srgbClr val="008000"/>
                  </a:solidFill>
                </a:ln>
                <a:solidFill>
                  <a:srgbClr val="00B050"/>
                </a:solidFill>
              </a:rPr>
              <a:t>P(user)</a:t>
            </a:r>
            <a:r>
              <a:rPr lang="en-US" altLang="ja-JP" dirty="0" smtClean="0"/>
              <a:t>)</a:t>
            </a:r>
            <a:r>
              <a:rPr lang="ja-JP" altLang="en-US" dirty="0" smtClean="0"/>
              <a:t>は複数のサブコミュニティに参加する人物への送信エッジ数よりも，</a:t>
            </a:r>
            <a:r>
              <a:rPr lang="ja-JP" altLang="en-US" b="1" dirty="0" smtClean="0">
                <a:solidFill>
                  <a:srgbClr val="FF0000"/>
                </a:solidFill>
              </a:rPr>
              <a:t>受信エッジ数</a:t>
            </a:r>
            <a:r>
              <a:rPr lang="ja-JP" altLang="en-US" dirty="0" smtClean="0"/>
              <a:t>の方が多い．</a:t>
            </a:r>
            <a:endParaRPr lang="en-US" altLang="ja-JP" dirty="0" smtClean="0"/>
          </a:p>
          <a:p>
            <a:pPr lvl="1"/>
            <a:r>
              <a:rPr lang="ja-JP" altLang="en-US" dirty="0" smtClean="0"/>
              <a:t>バグ報告者コミュニティのみ</a:t>
            </a:r>
            <a:r>
              <a:rPr lang="en-US" altLang="ja-JP" dirty="0" smtClean="0"/>
              <a:t>(</a:t>
            </a:r>
            <a:r>
              <a:rPr lang="en-US" altLang="ja-JP" dirty="0" smtClean="0">
                <a:ln w="0">
                  <a:solidFill>
                    <a:srgbClr val="BCB800"/>
                  </a:solidFill>
                </a:ln>
                <a:solidFill>
                  <a:srgbClr val="EBE600"/>
                </a:solidFill>
              </a:rPr>
              <a:t>P(bug)</a:t>
            </a:r>
            <a:r>
              <a:rPr lang="en-US" altLang="ja-JP" dirty="0" smtClean="0"/>
              <a:t>)</a:t>
            </a:r>
            <a:r>
              <a:rPr lang="ja-JP" altLang="en-US" dirty="0" smtClean="0"/>
              <a:t>に参加する人物らで議論をすることは少なく，</a:t>
            </a:r>
            <a:r>
              <a:rPr lang="en-US" altLang="ja-JP" b="1" dirty="0" smtClean="0">
                <a:solidFill>
                  <a:srgbClr val="C00000"/>
                </a:solidFill>
              </a:rPr>
              <a:t>3</a:t>
            </a:r>
            <a:r>
              <a:rPr lang="ja-JP" altLang="en-US" b="1" dirty="0" err="1" smtClean="0">
                <a:solidFill>
                  <a:srgbClr val="C00000"/>
                </a:solidFill>
              </a:rPr>
              <a:t>つのサブ</a:t>
            </a:r>
            <a:r>
              <a:rPr lang="ja-JP" altLang="en-US" b="1" dirty="0" smtClean="0">
                <a:solidFill>
                  <a:srgbClr val="C00000"/>
                </a:solidFill>
              </a:rPr>
              <a:t>コミュニティに参加する人物ら</a:t>
            </a:r>
            <a:r>
              <a:rPr lang="en-US" altLang="ja-JP" dirty="0" smtClean="0"/>
              <a:t>(</a:t>
            </a:r>
            <a:r>
              <a:rPr lang="en-US" altLang="ja-JP" dirty="0" smtClean="0">
                <a:ln w="0">
                  <a:solidFill>
                    <a:srgbClr val="DA8200"/>
                  </a:solidFill>
                </a:ln>
                <a:solidFill>
                  <a:srgbClr val="FFC301"/>
                </a:solidFill>
              </a:rPr>
              <a:t>P(dev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en-US" altLang="ja-JP" dirty="0" smtClean="0"/>
              <a:t>)</a:t>
            </a:r>
            <a:r>
              <a:rPr lang="ja-JP" altLang="en-US" dirty="0" smtClean="0"/>
              <a:t>と議論をしている</a:t>
            </a:r>
            <a:endParaRPr lang="en-US" altLang="ja-JP" dirty="0" smtClean="0"/>
          </a:p>
          <a:p>
            <a:pPr lvl="1"/>
            <a:endParaRPr lang="en-US" altLang="ja-JP" dirty="0" smtClean="0"/>
          </a:p>
        </p:txBody>
      </p:sp>
      <p:sp>
        <p:nvSpPr>
          <p:cNvPr id="2765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7654" name="スライド番号プレースホルダ 5"/>
          <p:cNvSpPr>
            <a:spLocks noGrp="1"/>
          </p:cNvSpPr>
          <p:nvPr>
            <p:ph type="sldNum" sz="quarter" idx="12"/>
          </p:nvPr>
        </p:nvSpPr>
        <p:spPr>
          <a:noFill/>
        </p:spPr>
        <p:txBody>
          <a:bodyPr/>
          <a:lstStyle/>
          <a:p>
            <a:fld id="{1C9822F3-1D9F-40D0-B557-DFC087D5A9FD}" type="slidenum">
              <a:rPr lang="ja-JP" altLang="en-US" smtClean="0">
                <a:latin typeface="Times New Roman" pitchFamily="18" charset="0"/>
              </a:rPr>
              <a:pPr/>
              <a:t>31</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円/楕円 75"/>
          <p:cNvSpPr/>
          <p:nvPr/>
        </p:nvSpPr>
        <p:spPr bwMode="auto">
          <a:xfrm>
            <a:off x="97536" y="2550487"/>
            <a:ext cx="6060634" cy="4108378"/>
          </a:xfrm>
          <a:prstGeom prst="ellipse">
            <a:avLst/>
          </a:prstGeom>
          <a:solidFill>
            <a:srgbClr val="9999FF">
              <a:alpha val="38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 name="タイトル 1"/>
          <p:cNvSpPr>
            <a:spLocks noGrp="1"/>
          </p:cNvSpPr>
          <p:nvPr>
            <p:ph type="title"/>
          </p:nvPr>
        </p:nvSpPr>
        <p:spPr/>
        <p:txBody>
          <a:bodyPr/>
          <a:lstStyle/>
          <a:p>
            <a:r>
              <a:rPr lang="ja-JP" altLang="en-US" dirty="0" smtClean="0"/>
              <a:t>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32</a:t>
            </a:fld>
            <a:endParaRPr lang="en-US" altLang="ja-JP"/>
          </a:p>
        </p:txBody>
      </p:sp>
      <p:sp>
        <p:nvSpPr>
          <p:cNvPr id="7" name="円/楕円 6"/>
          <p:cNvSpPr/>
          <p:nvPr/>
        </p:nvSpPr>
        <p:spPr>
          <a:xfrm>
            <a:off x="4104641" y="1602037"/>
            <a:ext cx="1063240" cy="662981"/>
          </a:xfrm>
          <a:prstGeom prst="ellipse">
            <a:avLst/>
          </a:prstGeom>
          <a:solidFill>
            <a:srgbClr val="FFFF7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P(bug)</a:t>
            </a:r>
          </a:p>
          <a:p>
            <a:pPr algn="ctr" fontAlgn="auto">
              <a:spcBef>
                <a:spcPts val="0"/>
              </a:spcBef>
              <a:spcAft>
                <a:spcPts val="0"/>
              </a:spcAft>
              <a:defRPr/>
            </a:pPr>
            <a:r>
              <a:rPr lang="en-US" altLang="ja-JP" sz="1600" b="1" dirty="0" smtClean="0">
                <a:solidFill>
                  <a:schemeClr val="tx1"/>
                </a:solidFill>
              </a:rPr>
              <a:t>172</a:t>
            </a:r>
            <a:r>
              <a:rPr lang="ja-JP" altLang="en-US" sz="1600" b="1" dirty="0" smtClean="0">
                <a:solidFill>
                  <a:schemeClr val="tx1"/>
                </a:solidFill>
              </a:rPr>
              <a:t>人</a:t>
            </a:r>
            <a:endParaRPr lang="ja-JP" altLang="en-US" sz="1600" b="1" dirty="0">
              <a:solidFill>
                <a:schemeClr val="tx1"/>
              </a:solidFill>
            </a:endParaRPr>
          </a:p>
        </p:txBody>
      </p:sp>
      <p:sp>
        <p:nvSpPr>
          <p:cNvPr id="8" name="円/楕円 7"/>
          <p:cNvSpPr/>
          <p:nvPr/>
        </p:nvSpPr>
        <p:spPr>
          <a:xfrm>
            <a:off x="3363494" y="3770622"/>
            <a:ext cx="2386044" cy="66298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p>
          <a:p>
            <a:pPr algn="ctr" fontAlgn="auto">
              <a:spcBef>
                <a:spcPts val="0"/>
              </a:spcBef>
              <a:spcAft>
                <a:spcPts val="0"/>
              </a:spcAft>
              <a:defRPr/>
            </a:pPr>
            <a:r>
              <a:rPr lang="en-US" altLang="ja-JP" sz="1600" b="1" dirty="0" smtClean="0">
                <a:solidFill>
                  <a:schemeClr val="tx1"/>
                </a:solidFill>
              </a:rPr>
              <a:t>30</a:t>
            </a:r>
            <a:r>
              <a:rPr lang="ja-JP" altLang="en-US" sz="1600" b="1" dirty="0">
                <a:solidFill>
                  <a:schemeClr val="tx1"/>
                </a:solidFill>
              </a:rPr>
              <a:t>人</a:t>
            </a:r>
          </a:p>
        </p:txBody>
      </p:sp>
      <p:cxnSp>
        <p:nvCxnSpPr>
          <p:cNvPr id="9" name="曲線コネクタ 8"/>
          <p:cNvCxnSpPr>
            <a:stCxn id="7" idx="1"/>
            <a:endCxn id="7" idx="7"/>
          </p:cNvCxnSpPr>
          <p:nvPr/>
        </p:nvCxnSpPr>
        <p:spPr>
          <a:xfrm rot="5400000" flipH="1" flipV="1">
            <a:off x="4636260" y="1323217"/>
            <a:ext cx="2075" cy="751825"/>
          </a:xfrm>
          <a:prstGeom prst="curvedConnector3">
            <a:avLst>
              <a:gd name="adj1" fmla="val 1249320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テキスト ボックス 5"/>
          <p:cNvSpPr txBox="1">
            <a:spLocks noChangeArrowheads="1"/>
          </p:cNvSpPr>
          <p:nvPr/>
        </p:nvSpPr>
        <p:spPr bwMode="auto">
          <a:xfrm>
            <a:off x="4412806" y="1146629"/>
            <a:ext cx="589319" cy="338554"/>
          </a:xfrm>
          <a:prstGeom prst="rect">
            <a:avLst/>
          </a:prstGeom>
          <a:noFill/>
          <a:ln w="9525">
            <a:noFill/>
            <a:miter lim="800000"/>
            <a:headEnd/>
            <a:tailEnd/>
          </a:ln>
        </p:spPr>
        <p:txBody>
          <a:bodyPr wrap="square">
            <a:spAutoFit/>
          </a:bodyPr>
          <a:lstStyle/>
          <a:p>
            <a:r>
              <a:rPr lang="en-US" altLang="ja-JP" sz="1600" b="1" dirty="0">
                <a:latin typeface="Calibri" pitchFamily="34" charset="0"/>
              </a:rPr>
              <a:t>13</a:t>
            </a:r>
            <a:endParaRPr lang="ja-JP" altLang="en-US" sz="1600" b="1" dirty="0">
              <a:latin typeface="Calibri" pitchFamily="34" charset="0"/>
            </a:endParaRPr>
          </a:p>
        </p:txBody>
      </p:sp>
      <p:cxnSp>
        <p:nvCxnSpPr>
          <p:cNvPr id="11" name="曲線コネクタ 10"/>
          <p:cNvCxnSpPr>
            <a:stCxn id="16" idx="3"/>
            <a:endCxn id="16" idx="5"/>
          </p:cNvCxnSpPr>
          <p:nvPr/>
        </p:nvCxnSpPr>
        <p:spPr>
          <a:xfrm rot="16200000" flipH="1">
            <a:off x="1991068" y="5588061"/>
            <a:ext cx="1228" cy="742282"/>
          </a:xfrm>
          <a:prstGeom prst="curvedConnector3">
            <a:avLst>
              <a:gd name="adj1" fmla="val 2230107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テキスト ボックス 7"/>
          <p:cNvSpPr txBox="1">
            <a:spLocks noChangeArrowheads="1"/>
          </p:cNvSpPr>
          <p:nvPr/>
        </p:nvSpPr>
        <p:spPr bwMode="auto">
          <a:xfrm>
            <a:off x="1797670" y="6212217"/>
            <a:ext cx="663005" cy="338554"/>
          </a:xfrm>
          <a:prstGeom prst="rect">
            <a:avLst/>
          </a:prstGeom>
          <a:noFill/>
          <a:ln w="9525">
            <a:noFill/>
            <a:miter lim="800000"/>
            <a:headEnd/>
            <a:tailEnd/>
          </a:ln>
        </p:spPr>
        <p:txBody>
          <a:bodyPr wrap="square">
            <a:spAutoFit/>
          </a:bodyPr>
          <a:lstStyle/>
          <a:p>
            <a:r>
              <a:rPr lang="en-US" altLang="ja-JP" sz="1600" b="1">
                <a:latin typeface="Calibri" pitchFamily="34" charset="0"/>
              </a:rPr>
              <a:t>37</a:t>
            </a:r>
            <a:endParaRPr lang="ja-JP" altLang="en-US" sz="1600" b="1">
              <a:latin typeface="Calibri" pitchFamily="34" charset="0"/>
            </a:endParaRPr>
          </a:p>
        </p:txBody>
      </p:sp>
      <p:sp>
        <p:nvSpPr>
          <p:cNvPr id="13" name="テキスト ボックス 8"/>
          <p:cNvSpPr txBox="1">
            <a:spLocks noChangeArrowheads="1"/>
          </p:cNvSpPr>
          <p:nvPr/>
        </p:nvSpPr>
        <p:spPr bwMode="auto">
          <a:xfrm>
            <a:off x="7259878" y="6201553"/>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355</a:t>
            </a:r>
            <a:endParaRPr lang="ja-JP" altLang="en-US" sz="1600" b="1" dirty="0">
              <a:latin typeface="Calibri" pitchFamily="34" charset="0"/>
            </a:endParaRPr>
          </a:p>
        </p:txBody>
      </p:sp>
      <p:sp>
        <p:nvSpPr>
          <p:cNvPr id="14" name="円/楕円 13"/>
          <p:cNvSpPr/>
          <p:nvPr/>
        </p:nvSpPr>
        <p:spPr>
          <a:xfrm>
            <a:off x="6935823" y="5393312"/>
            <a:ext cx="1151278" cy="662981"/>
          </a:xfrm>
          <a:prstGeom prst="ellipse">
            <a:avLst/>
          </a:prstGeom>
          <a:solidFill>
            <a:srgbClr val="ABFFD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P(user)</a:t>
            </a:r>
            <a:endParaRPr lang="en-US" altLang="ja-JP" sz="1050" b="1" dirty="0">
              <a:solidFill>
                <a:schemeClr val="tx1"/>
              </a:solidFill>
            </a:endParaRPr>
          </a:p>
          <a:p>
            <a:pPr algn="ctr" fontAlgn="auto">
              <a:spcBef>
                <a:spcPts val="0"/>
              </a:spcBef>
              <a:spcAft>
                <a:spcPts val="0"/>
              </a:spcAft>
              <a:defRPr/>
            </a:pPr>
            <a:r>
              <a:rPr lang="en-US" altLang="ja-JP" sz="1600" b="1" dirty="0" smtClean="0">
                <a:solidFill>
                  <a:schemeClr val="tx1"/>
                </a:solidFill>
              </a:rPr>
              <a:t>596</a:t>
            </a:r>
            <a:r>
              <a:rPr lang="ja-JP" altLang="en-US" sz="1600" b="1" dirty="0" smtClean="0">
                <a:solidFill>
                  <a:schemeClr val="tx1"/>
                </a:solidFill>
              </a:rPr>
              <a:t>人</a:t>
            </a:r>
            <a:endParaRPr lang="ja-JP" altLang="en-US" sz="1600" b="1" dirty="0">
              <a:solidFill>
                <a:schemeClr val="tx1"/>
              </a:solidFill>
            </a:endParaRPr>
          </a:p>
        </p:txBody>
      </p:sp>
      <p:cxnSp>
        <p:nvCxnSpPr>
          <p:cNvPr id="15" name="曲線コネクタ 14"/>
          <p:cNvCxnSpPr>
            <a:stCxn id="14" idx="3"/>
            <a:endCxn id="14" idx="5"/>
          </p:cNvCxnSpPr>
          <p:nvPr/>
        </p:nvCxnSpPr>
        <p:spPr>
          <a:xfrm rot="16200000" flipH="1">
            <a:off x="7511462" y="5552164"/>
            <a:ext cx="2075" cy="814077"/>
          </a:xfrm>
          <a:prstGeom prst="curvedConnector3">
            <a:avLst>
              <a:gd name="adj1" fmla="val 1315139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1466196" y="5393312"/>
            <a:ext cx="1049745" cy="662981"/>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P(dev)</a:t>
            </a:r>
            <a:endParaRPr lang="en-US" altLang="ja-JP" sz="1050" b="1" dirty="0">
              <a:solidFill>
                <a:schemeClr val="tx1"/>
              </a:solidFill>
            </a:endParaRPr>
          </a:p>
          <a:p>
            <a:pPr algn="ctr" fontAlgn="auto">
              <a:spcBef>
                <a:spcPts val="0"/>
              </a:spcBef>
              <a:spcAft>
                <a:spcPts val="0"/>
              </a:spcAft>
              <a:defRPr/>
            </a:pPr>
            <a:r>
              <a:rPr lang="en-US" altLang="ja-JP" sz="1600" b="1" dirty="0">
                <a:solidFill>
                  <a:schemeClr val="tx1"/>
                </a:solidFill>
              </a:rPr>
              <a:t>162</a:t>
            </a:r>
            <a:r>
              <a:rPr lang="ja-JP" altLang="en-US" sz="1600" b="1" dirty="0">
                <a:solidFill>
                  <a:schemeClr val="tx1"/>
                </a:solidFill>
              </a:rPr>
              <a:t>人</a:t>
            </a:r>
          </a:p>
        </p:txBody>
      </p:sp>
      <p:sp>
        <p:nvSpPr>
          <p:cNvPr id="17" name="円/楕円 16"/>
          <p:cNvSpPr/>
          <p:nvPr/>
        </p:nvSpPr>
        <p:spPr>
          <a:xfrm>
            <a:off x="6247067" y="2786807"/>
            <a:ext cx="1738502" cy="552485"/>
          </a:xfrm>
          <a:prstGeom prst="ellipse">
            <a:avLst/>
          </a:prstGeom>
          <a:solidFill>
            <a:srgbClr val="B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14</a:t>
            </a:r>
            <a:r>
              <a:rPr lang="ja-JP" altLang="en-US" sz="1600" b="1" dirty="0">
                <a:solidFill>
                  <a:schemeClr val="tx1"/>
                </a:solidFill>
              </a:rPr>
              <a:t>人</a:t>
            </a:r>
          </a:p>
        </p:txBody>
      </p:sp>
      <p:sp>
        <p:nvSpPr>
          <p:cNvPr id="18" name="円/楕円 17"/>
          <p:cNvSpPr/>
          <p:nvPr/>
        </p:nvSpPr>
        <p:spPr>
          <a:xfrm>
            <a:off x="1620543" y="2796632"/>
            <a:ext cx="1668868" cy="55248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bug</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19</a:t>
            </a:r>
            <a:r>
              <a:rPr lang="ja-JP" altLang="en-US" sz="1600" b="1" dirty="0">
                <a:solidFill>
                  <a:schemeClr val="tx1"/>
                </a:solidFill>
              </a:rPr>
              <a:t>人</a:t>
            </a:r>
          </a:p>
        </p:txBody>
      </p:sp>
      <p:sp>
        <p:nvSpPr>
          <p:cNvPr id="19" name="円/楕円 18"/>
          <p:cNvSpPr/>
          <p:nvPr/>
        </p:nvSpPr>
        <p:spPr>
          <a:xfrm>
            <a:off x="3786649" y="5503808"/>
            <a:ext cx="1712716" cy="552485"/>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81</a:t>
            </a:r>
            <a:r>
              <a:rPr lang="ja-JP" altLang="en-US" sz="1600" b="1" dirty="0">
                <a:solidFill>
                  <a:schemeClr val="tx1"/>
                </a:solidFill>
              </a:rPr>
              <a:t>人</a:t>
            </a:r>
          </a:p>
        </p:txBody>
      </p:sp>
      <p:cxnSp>
        <p:nvCxnSpPr>
          <p:cNvPr id="20" name="曲線コネクタ 35"/>
          <p:cNvCxnSpPr>
            <a:stCxn id="18" idx="3"/>
            <a:endCxn id="18" idx="2"/>
          </p:cNvCxnSpPr>
          <p:nvPr/>
        </p:nvCxnSpPr>
        <p:spPr>
          <a:xfrm rot="5400000" flipH="1">
            <a:off x="1645076" y="3048342"/>
            <a:ext cx="195333" cy="244400"/>
          </a:xfrm>
          <a:prstGeom prst="curvedConnector4">
            <a:avLst>
              <a:gd name="adj1" fmla="val -61522"/>
              <a:gd name="adj2" fmla="val 149592"/>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テキスト ボックス 16"/>
          <p:cNvSpPr txBox="1">
            <a:spLocks noChangeArrowheads="1"/>
          </p:cNvSpPr>
          <p:nvPr/>
        </p:nvSpPr>
        <p:spPr bwMode="auto">
          <a:xfrm>
            <a:off x="1286193" y="3328633"/>
            <a:ext cx="662962" cy="338554"/>
          </a:xfrm>
          <a:prstGeom prst="rect">
            <a:avLst/>
          </a:prstGeom>
          <a:noFill/>
          <a:ln w="9525">
            <a:noFill/>
            <a:miter lim="800000"/>
            <a:headEnd/>
            <a:tailEnd/>
          </a:ln>
        </p:spPr>
        <p:txBody>
          <a:bodyPr wrap="square">
            <a:spAutoFit/>
          </a:bodyPr>
          <a:lstStyle/>
          <a:p>
            <a:r>
              <a:rPr lang="en-US" altLang="ja-JP" sz="1600" b="1" dirty="0">
                <a:latin typeface="Calibri" pitchFamily="34" charset="0"/>
              </a:rPr>
              <a:t>14</a:t>
            </a:r>
            <a:endParaRPr lang="ja-JP" altLang="en-US" sz="1600" b="1" dirty="0">
              <a:latin typeface="Calibri" pitchFamily="34" charset="0"/>
            </a:endParaRPr>
          </a:p>
        </p:txBody>
      </p:sp>
      <p:cxnSp>
        <p:nvCxnSpPr>
          <p:cNvPr id="22" name="曲線コネクタ 40"/>
          <p:cNvCxnSpPr>
            <a:stCxn id="17" idx="5"/>
            <a:endCxn id="17" idx="6"/>
          </p:cNvCxnSpPr>
          <p:nvPr/>
        </p:nvCxnSpPr>
        <p:spPr>
          <a:xfrm rot="5400000" flipH="1" flipV="1">
            <a:off x="7760604" y="3033417"/>
            <a:ext cx="195333" cy="254597"/>
          </a:xfrm>
          <a:prstGeom prst="curvedConnector4">
            <a:avLst>
              <a:gd name="adj1" fmla="val -79000"/>
              <a:gd name="adj2" fmla="val 1636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テキスト ボックス 18"/>
          <p:cNvSpPr txBox="1">
            <a:spLocks noChangeArrowheads="1"/>
          </p:cNvSpPr>
          <p:nvPr/>
        </p:nvSpPr>
        <p:spPr bwMode="auto">
          <a:xfrm>
            <a:off x="7876322" y="3337028"/>
            <a:ext cx="331491" cy="338554"/>
          </a:xfrm>
          <a:prstGeom prst="rect">
            <a:avLst/>
          </a:prstGeom>
          <a:noFill/>
          <a:ln w="9525">
            <a:noFill/>
            <a:miter lim="800000"/>
            <a:headEnd/>
            <a:tailEnd/>
          </a:ln>
        </p:spPr>
        <p:txBody>
          <a:bodyPr>
            <a:spAutoFit/>
          </a:bodyPr>
          <a:lstStyle/>
          <a:p>
            <a:r>
              <a:rPr lang="en-US" altLang="ja-JP" sz="1600" b="1" dirty="0">
                <a:latin typeface="Calibri" pitchFamily="34" charset="0"/>
              </a:rPr>
              <a:t>0</a:t>
            </a:r>
            <a:endParaRPr lang="ja-JP" altLang="en-US" sz="1600" b="1" dirty="0">
              <a:latin typeface="Calibri" pitchFamily="34" charset="0"/>
            </a:endParaRPr>
          </a:p>
        </p:txBody>
      </p:sp>
      <p:cxnSp>
        <p:nvCxnSpPr>
          <p:cNvPr id="24" name="曲線コネクタ 40"/>
          <p:cNvCxnSpPr>
            <a:stCxn id="19" idx="3"/>
            <a:endCxn id="19" idx="5"/>
          </p:cNvCxnSpPr>
          <p:nvPr/>
        </p:nvCxnSpPr>
        <p:spPr>
          <a:xfrm rot="16200000" flipH="1">
            <a:off x="4643007" y="5369848"/>
            <a:ext cx="1228" cy="1211072"/>
          </a:xfrm>
          <a:prstGeom prst="curvedConnector3">
            <a:avLst>
              <a:gd name="adj1" fmla="val 2098350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テキスト ボックス 22"/>
          <p:cNvSpPr txBox="1">
            <a:spLocks noChangeArrowheads="1"/>
          </p:cNvSpPr>
          <p:nvPr/>
        </p:nvSpPr>
        <p:spPr bwMode="auto">
          <a:xfrm>
            <a:off x="4935649" y="3370691"/>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301</a:t>
            </a:r>
            <a:endParaRPr lang="ja-JP" altLang="en-US" sz="1600" b="1" dirty="0">
              <a:latin typeface="Calibri" pitchFamily="34" charset="0"/>
            </a:endParaRPr>
          </a:p>
        </p:txBody>
      </p:sp>
      <p:cxnSp>
        <p:nvCxnSpPr>
          <p:cNvPr id="26" name="直線矢印コネクタ 25"/>
          <p:cNvCxnSpPr/>
          <p:nvPr/>
        </p:nvCxnSpPr>
        <p:spPr>
          <a:xfrm rot="5400000">
            <a:off x="4118148" y="3044637"/>
            <a:ext cx="1160217" cy="122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5400000">
            <a:off x="3898381" y="3044637"/>
            <a:ext cx="1160217"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8" name="テキスト ボックス 25"/>
          <p:cNvSpPr txBox="1">
            <a:spLocks noChangeArrowheads="1"/>
          </p:cNvSpPr>
          <p:nvPr/>
        </p:nvSpPr>
        <p:spPr bwMode="auto">
          <a:xfrm>
            <a:off x="4693082" y="2907130"/>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39</a:t>
            </a:r>
            <a:endParaRPr lang="ja-JP" altLang="en-US" sz="1600" b="1" dirty="0">
              <a:latin typeface="Calibri" pitchFamily="34" charset="0"/>
            </a:endParaRPr>
          </a:p>
        </p:txBody>
      </p:sp>
      <p:sp>
        <p:nvSpPr>
          <p:cNvPr id="29" name="テキスト ボックス 26"/>
          <p:cNvSpPr txBox="1">
            <a:spLocks noChangeArrowheads="1"/>
          </p:cNvSpPr>
          <p:nvPr/>
        </p:nvSpPr>
        <p:spPr bwMode="auto">
          <a:xfrm>
            <a:off x="3990946" y="2907130"/>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105</a:t>
            </a:r>
            <a:endParaRPr lang="ja-JP" altLang="en-US" sz="1600" b="1" dirty="0">
              <a:latin typeface="Calibri" pitchFamily="34" charset="0"/>
            </a:endParaRPr>
          </a:p>
        </p:txBody>
      </p:sp>
      <p:cxnSp>
        <p:nvCxnSpPr>
          <p:cNvPr id="30" name="直線矢印コネクタ 29"/>
          <p:cNvCxnSpPr/>
          <p:nvPr/>
        </p:nvCxnSpPr>
        <p:spPr>
          <a:xfrm>
            <a:off x="5208849" y="2057286"/>
            <a:ext cx="1270210" cy="70567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rot="21480000">
            <a:off x="5084060" y="2181447"/>
            <a:ext cx="1223165"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32" name="テキスト ボックス 29"/>
          <p:cNvSpPr txBox="1">
            <a:spLocks noChangeArrowheads="1"/>
          </p:cNvSpPr>
          <p:nvPr/>
        </p:nvSpPr>
        <p:spPr bwMode="auto">
          <a:xfrm>
            <a:off x="5554609" y="1967904"/>
            <a:ext cx="552485" cy="338554"/>
          </a:xfrm>
          <a:prstGeom prst="rect">
            <a:avLst/>
          </a:prstGeom>
          <a:noFill/>
          <a:ln w="9525">
            <a:noFill/>
            <a:miter lim="800000"/>
            <a:headEnd/>
            <a:tailEnd/>
          </a:ln>
        </p:spPr>
        <p:txBody>
          <a:bodyPr>
            <a:spAutoFit/>
          </a:bodyPr>
          <a:lstStyle/>
          <a:p>
            <a:r>
              <a:rPr lang="en-US" altLang="ja-JP" sz="1600" b="1">
                <a:latin typeface="Calibri" pitchFamily="34" charset="0"/>
              </a:rPr>
              <a:t>0</a:t>
            </a:r>
            <a:endParaRPr lang="ja-JP" altLang="en-US" sz="1600" b="1">
              <a:latin typeface="Calibri" pitchFamily="34" charset="0"/>
            </a:endParaRPr>
          </a:p>
        </p:txBody>
      </p:sp>
      <p:sp>
        <p:nvSpPr>
          <p:cNvPr id="33" name="テキスト ボックス 30"/>
          <p:cNvSpPr txBox="1">
            <a:spLocks noChangeArrowheads="1"/>
          </p:cNvSpPr>
          <p:nvPr/>
        </p:nvSpPr>
        <p:spPr bwMode="auto">
          <a:xfrm>
            <a:off x="5333613" y="2409893"/>
            <a:ext cx="552485" cy="338554"/>
          </a:xfrm>
          <a:prstGeom prst="rect">
            <a:avLst/>
          </a:prstGeom>
          <a:noFill/>
          <a:ln w="9525">
            <a:noFill/>
            <a:miter lim="800000"/>
            <a:headEnd/>
            <a:tailEnd/>
          </a:ln>
        </p:spPr>
        <p:txBody>
          <a:bodyPr>
            <a:spAutoFit/>
          </a:bodyPr>
          <a:lstStyle/>
          <a:p>
            <a:r>
              <a:rPr lang="en-US" altLang="ja-JP" sz="1600" b="1">
                <a:latin typeface="Calibri" pitchFamily="34" charset="0"/>
              </a:rPr>
              <a:t>1</a:t>
            </a:r>
            <a:endParaRPr lang="ja-JP" altLang="en-US" sz="1600" b="1">
              <a:latin typeface="Calibri" pitchFamily="34" charset="0"/>
            </a:endParaRPr>
          </a:p>
        </p:txBody>
      </p:sp>
      <p:cxnSp>
        <p:nvCxnSpPr>
          <p:cNvPr id="34" name="直線矢印コネクタ 33"/>
          <p:cNvCxnSpPr/>
          <p:nvPr/>
        </p:nvCxnSpPr>
        <p:spPr>
          <a:xfrm rot="16200000" flipH="1">
            <a:off x="6162342" y="4288343"/>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rot="5400000">
            <a:off x="1217600" y="4315966"/>
            <a:ext cx="1767951"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rot="10800000" flipV="1">
            <a:off x="2571188" y="1912657"/>
            <a:ext cx="1491710"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flipV="1">
            <a:off x="2681686" y="2078402"/>
            <a:ext cx="1381213" cy="662981"/>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rot="5400000" flipH="1" flipV="1">
            <a:off x="1410969" y="4343591"/>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rot="16200000" flipV="1">
            <a:off x="6355712" y="4315968"/>
            <a:ext cx="1878449"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rot="5400000" flipH="1" flipV="1">
            <a:off x="4228644" y="5007448"/>
            <a:ext cx="994473" cy="245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rot="5400000">
            <a:off x="4034660" y="4924313"/>
            <a:ext cx="939225"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10800000" flipV="1">
            <a:off x="5497605" y="3220204"/>
            <a:ext cx="828729" cy="607734"/>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rot="10800000">
            <a:off x="5530054" y="5697792"/>
            <a:ext cx="1381213"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a:off x="5499360" y="5907738"/>
            <a:ext cx="1325965"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2547861" y="5890549"/>
            <a:ext cx="1215467"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rot="10800000">
            <a:off x="2547861" y="5724803"/>
            <a:ext cx="1215467"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rot="10800000">
            <a:off x="5653354" y="4296409"/>
            <a:ext cx="1436461" cy="116021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a:off x="5477786" y="4377266"/>
            <a:ext cx="1436461" cy="116021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rot="10800000" flipV="1">
            <a:off x="2395309" y="4353725"/>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flipV="1">
            <a:off x="2502909" y="4474571"/>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V="1">
            <a:off x="5613166" y="3306184"/>
            <a:ext cx="828727" cy="607733"/>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rot="10800000">
            <a:off x="3299241" y="3183372"/>
            <a:ext cx="662982" cy="55248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3178923" y="3294493"/>
            <a:ext cx="607734" cy="497236"/>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54" name="テキスト ボックス 51"/>
          <p:cNvSpPr txBox="1">
            <a:spLocks noChangeArrowheads="1"/>
          </p:cNvSpPr>
          <p:nvPr/>
        </p:nvSpPr>
        <p:spPr bwMode="auto">
          <a:xfrm>
            <a:off x="3123675" y="1972988"/>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7</a:t>
            </a:r>
            <a:endParaRPr lang="ja-JP" altLang="en-US" sz="1600" b="1" dirty="0">
              <a:latin typeface="Calibri" pitchFamily="34" charset="0"/>
            </a:endParaRPr>
          </a:p>
        </p:txBody>
      </p:sp>
      <p:sp>
        <p:nvSpPr>
          <p:cNvPr id="55" name="テキスト ボックス 52"/>
          <p:cNvSpPr txBox="1">
            <a:spLocks noChangeArrowheads="1"/>
          </p:cNvSpPr>
          <p:nvPr/>
        </p:nvSpPr>
        <p:spPr bwMode="auto">
          <a:xfrm>
            <a:off x="3399916" y="2344822"/>
            <a:ext cx="552485" cy="338554"/>
          </a:xfrm>
          <a:prstGeom prst="rect">
            <a:avLst/>
          </a:prstGeom>
          <a:noFill/>
          <a:ln w="9525">
            <a:noFill/>
            <a:miter lim="800000"/>
            <a:headEnd/>
            <a:tailEnd/>
          </a:ln>
        </p:spPr>
        <p:txBody>
          <a:bodyPr>
            <a:spAutoFit/>
          </a:bodyPr>
          <a:lstStyle/>
          <a:p>
            <a:r>
              <a:rPr lang="en-US" altLang="ja-JP" sz="1600" b="1">
                <a:latin typeface="Calibri" pitchFamily="34" charset="0"/>
              </a:rPr>
              <a:t>3</a:t>
            </a:r>
            <a:endParaRPr lang="ja-JP" altLang="en-US" sz="1600" b="1">
              <a:latin typeface="Calibri" pitchFamily="34" charset="0"/>
            </a:endParaRPr>
          </a:p>
        </p:txBody>
      </p:sp>
      <p:sp>
        <p:nvSpPr>
          <p:cNvPr id="56" name="テキスト ボックス 53"/>
          <p:cNvSpPr txBox="1">
            <a:spLocks noChangeArrowheads="1"/>
          </p:cNvSpPr>
          <p:nvPr/>
        </p:nvSpPr>
        <p:spPr bwMode="auto">
          <a:xfrm>
            <a:off x="3565662" y="3228798"/>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68</a:t>
            </a:r>
            <a:endParaRPr lang="ja-JP" altLang="en-US" sz="1600" b="1" dirty="0">
              <a:latin typeface="Calibri" pitchFamily="34" charset="0"/>
            </a:endParaRPr>
          </a:p>
        </p:txBody>
      </p:sp>
      <p:sp>
        <p:nvSpPr>
          <p:cNvPr id="57" name="テキスト ボックス 54"/>
          <p:cNvSpPr txBox="1">
            <a:spLocks noChangeArrowheads="1"/>
          </p:cNvSpPr>
          <p:nvPr/>
        </p:nvSpPr>
        <p:spPr bwMode="auto">
          <a:xfrm>
            <a:off x="3178921" y="3514861"/>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88</a:t>
            </a:r>
            <a:endParaRPr lang="ja-JP" altLang="en-US" sz="1600" b="1" dirty="0">
              <a:latin typeface="Calibri" pitchFamily="34" charset="0"/>
            </a:endParaRPr>
          </a:p>
        </p:txBody>
      </p:sp>
      <p:sp>
        <p:nvSpPr>
          <p:cNvPr id="58" name="テキスト ボックス 55"/>
          <p:cNvSpPr txBox="1">
            <a:spLocks noChangeArrowheads="1"/>
          </p:cNvSpPr>
          <p:nvPr/>
        </p:nvSpPr>
        <p:spPr bwMode="auto">
          <a:xfrm>
            <a:off x="5527297" y="3264187"/>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31</a:t>
            </a:r>
            <a:endParaRPr lang="ja-JP" altLang="en-US" sz="1600" b="1" dirty="0">
              <a:latin typeface="Calibri" pitchFamily="34" charset="0"/>
            </a:endParaRPr>
          </a:p>
        </p:txBody>
      </p:sp>
      <p:sp>
        <p:nvSpPr>
          <p:cNvPr id="59" name="テキスト ボックス 56"/>
          <p:cNvSpPr txBox="1">
            <a:spLocks noChangeArrowheads="1"/>
          </p:cNvSpPr>
          <p:nvPr/>
        </p:nvSpPr>
        <p:spPr bwMode="auto">
          <a:xfrm>
            <a:off x="5886101" y="3615537"/>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12</a:t>
            </a:r>
            <a:endParaRPr lang="ja-JP" altLang="en-US" sz="1600" b="1" dirty="0">
              <a:latin typeface="Calibri" pitchFamily="34" charset="0"/>
            </a:endParaRPr>
          </a:p>
        </p:txBody>
      </p:sp>
      <p:sp>
        <p:nvSpPr>
          <p:cNvPr id="60" name="テキスト ボックス 57"/>
          <p:cNvSpPr txBox="1">
            <a:spLocks noChangeArrowheads="1"/>
          </p:cNvSpPr>
          <p:nvPr/>
        </p:nvSpPr>
        <p:spPr bwMode="auto">
          <a:xfrm>
            <a:off x="6674484" y="4177222"/>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12</a:t>
            </a:r>
            <a:endParaRPr lang="ja-JP" altLang="en-US" sz="1600" b="1" dirty="0">
              <a:latin typeface="Calibri" pitchFamily="34" charset="0"/>
            </a:endParaRPr>
          </a:p>
        </p:txBody>
      </p:sp>
      <p:sp>
        <p:nvSpPr>
          <p:cNvPr id="61" name="テキスト ボックス 58"/>
          <p:cNvSpPr txBox="1">
            <a:spLocks noChangeArrowheads="1"/>
          </p:cNvSpPr>
          <p:nvPr/>
        </p:nvSpPr>
        <p:spPr bwMode="auto">
          <a:xfrm>
            <a:off x="7267312" y="4177843"/>
            <a:ext cx="552485" cy="338554"/>
          </a:xfrm>
          <a:prstGeom prst="rect">
            <a:avLst/>
          </a:prstGeom>
          <a:noFill/>
          <a:ln w="9525">
            <a:noFill/>
            <a:miter lim="800000"/>
            <a:headEnd/>
            <a:tailEnd/>
          </a:ln>
        </p:spPr>
        <p:txBody>
          <a:bodyPr>
            <a:spAutoFit/>
          </a:bodyPr>
          <a:lstStyle/>
          <a:p>
            <a:r>
              <a:rPr lang="en-US" altLang="ja-JP" sz="1600" b="1">
                <a:latin typeface="Calibri" pitchFamily="34" charset="0"/>
              </a:rPr>
              <a:t>9</a:t>
            </a:r>
            <a:endParaRPr lang="ja-JP" altLang="en-US" sz="1600" b="1">
              <a:latin typeface="Calibri" pitchFamily="34" charset="0"/>
            </a:endParaRPr>
          </a:p>
        </p:txBody>
      </p:sp>
      <p:sp>
        <p:nvSpPr>
          <p:cNvPr id="62" name="テキスト ボックス 59"/>
          <p:cNvSpPr txBox="1">
            <a:spLocks noChangeArrowheads="1"/>
          </p:cNvSpPr>
          <p:nvPr/>
        </p:nvSpPr>
        <p:spPr bwMode="auto">
          <a:xfrm>
            <a:off x="6217591" y="4554762"/>
            <a:ext cx="552485" cy="338554"/>
          </a:xfrm>
          <a:prstGeom prst="rect">
            <a:avLst/>
          </a:prstGeom>
          <a:noFill/>
          <a:ln w="9525">
            <a:noFill/>
            <a:miter lim="800000"/>
            <a:headEnd/>
            <a:tailEnd/>
          </a:ln>
        </p:spPr>
        <p:txBody>
          <a:bodyPr>
            <a:spAutoFit/>
          </a:bodyPr>
          <a:lstStyle/>
          <a:p>
            <a:r>
              <a:rPr lang="en-US" altLang="ja-JP" sz="1600" b="1">
                <a:latin typeface="Calibri" pitchFamily="34" charset="0"/>
              </a:rPr>
              <a:t>537</a:t>
            </a:r>
            <a:endParaRPr lang="ja-JP" altLang="en-US" sz="1600" b="1">
              <a:latin typeface="Calibri" pitchFamily="34" charset="0"/>
            </a:endParaRPr>
          </a:p>
        </p:txBody>
      </p:sp>
      <p:sp>
        <p:nvSpPr>
          <p:cNvPr id="63" name="テキスト ボックス 60"/>
          <p:cNvSpPr txBox="1">
            <a:spLocks noChangeArrowheads="1"/>
          </p:cNvSpPr>
          <p:nvPr/>
        </p:nvSpPr>
        <p:spPr bwMode="auto">
          <a:xfrm>
            <a:off x="5665107" y="4785579"/>
            <a:ext cx="552485" cy="338554"/>
          </a:xfrm>
          <a:prstGeom prst="rect">
            <a:avLst/>
          </a:prstGeom>
          <a:noFill/>
          <a:ln w="9525">
            <a:noFill/>
            <a:miter lim="800000"/>
            <a:headEnd/>
            <a:tailEnd/>
          </a:ln>
        </p:spPr>
        <p:txBody>
          <a:bodyPr>
            <a:spAutoFit/>
          </a:bodyPr>
          <a:lstStyle/>
          <a:p>
            <a:r>
              <a:rPr lang="en-US" altLang="ja-JP" sz="1600" b="1">
                <a:latin typeface="Calibri" pitchFamily="34" charset="0"/>
              </a:rPr>
              <a:t>208</a:t>
            </a:r>
            <a:endParaRPr lang="ja-JP" altLang="en-US" sz="1600" b="1">
              <a:latin typeface="Calibri" pitchFamily="34" charset="0"/>
            </a:endParaRPr>
          </a:p>
        </p:txBody>
      </p:sp>
      <p:sp>
        <p:nvSpPr>
          <p:cNvPr id="64" name="テキスト ボックス 61"/>
          <p:cNvSpPr txBox="1">
            <a:spLocks noChangeArrowheads="1"/>
          </p:cNvSpPr>
          <p:nvPr/>
        </p:nvSpPr>
        <p:spPr bwMode="auto">
          <a:xfrm>
            <a:off x="4726756" y="4785579"/>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269</a:t>
            </a:r>
            <a:endParaRPr lang="ja-JP" altLang="en-US" sz="1600" b="1" dirty="0">
              <a:latin typeface="Calibri" pitchFamily="34" charset="0"/>
            </a:endParaRPr>
          </a:p>
        </p:txBody>
      </p:sp>
      <p:sp>
        <p:nvSpPr>
          <p:cNvPr id="65" name="テキスト ボックス 62"/>
          <p:cNvSpPr txBox="1">
            <a:spLocks noChangeArrowheads="1"/>
          </p:cNvSpPr>
          <p:nvPr/>
        </p:nvSpPr>
        <p:spPr bwMode="auto">
          <a:xfrm>
            <a:off x="4021927" y="4816726"/>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228</a:t>
            </a:r>
            <a:endParaRPr lang="ja-JP" altLang="en-US" sz="1600" b="1" dirty="0">
              <a:latin typeface="Calibri" pitchFamily="34" charset="0"/>
            </a:endParaRPr>
          </a:p>
        </p:txBody>
      </p:sp>
      <p:sp>
        <p:nvSpPr>
          <p:cNvPr id="66" name="テキスト ボックス 63"/>
          <p:cNvSpPr txBox="1">
            <a:spLocks noChangeArrowheads="1"/>
          </p:cNvSpPr>
          <p:nvPr/>
        </p:nvSpPr>
        <p:spPr bwMode="auto">
          <a:xfrm>
            <a:off x="3289419" y="4840827"/>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164</a:t>
            </a:r>
            <a:endParaRPr lang="en-US" altLang="ja-JP" sz="1600" b="1" dirty="0">
              <a:latin typeface="Calibri" pitchFamily="34" charset="0"/>
            </a:endParaRPr>
          </a:p>
        </p:txBody>
      </p:sp>
      <p:sp>
        <p:nvSpPr>
          <p:cNvPr id="67" name="テキスト ボックス 64"/>
          <p:cNvSpPr txBox="1">
            <a:spLocks noChangeArrowheads="1"/>
          </p:cNvSpPr>
          <p:nvPr/>
        </p:nvSpPr>
        <p:spPr bwMode="auto">
          <a:xfrm>
            <a:off x="2758044" y="4537270"/>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101</a:t>
            </a:r>
            <a:endParaRPr lang="ja-JP" altLang="en-US" sz="1600" b="1" dirty="0">
              <a:latin typeface="Calibri" pitchFamily="34" charset="0"/>
            </a:endParaRPr>
          </a:p>
        </p:txBody>
      </p:sp>
      <p:sp>
        <p:nvSpPr>
          <p:cNvPr id="68" name="テキスト ボックス 65"/>
          <p:cNvSpPr txBox="1">
            <a:spLocks noChangeArrowheads="1"/>
          </p:cNvSpPr>
          <p:nvPr/>
        </p:nvSpPr>
        <p:spPr bwMode="auto">
          <a:xfrm>
            <a:off x="2294945" y="4177843"/>
            <a:ext cx="552485" cy="338554"/>
          </a:xfrm>
          <a:prstGeom prst="rect">
            <a:avLst/>
          </a:prstGeom>
          <a:noFill/>
          <a:ln w="9525">
            <a:noFill/>
            <a:miter lim="800000"/>
            <a:headEnd/>
            <a:tailEnd/>
          </a:ln>
        </p:spPr>
        <p:txBody>
          <a:bodyPr>
            <a:spAutoFit/>
          </a:bodyPr>
          <a:lstStyle/>
          <a:p>
            <a:r>
              <a:rPr lang="en-US" altLang="ja-JP" sz="1600" b="1">
                <a:latin typeface="Calibri" pitchFamily="34" charset="0"/>
              </a:rPr>
              <a:t>14</a:t>
            </a:r>
            <a:endParaRPr lang="ja-JP" altLang="en-US" sz="1600" b="1">
              <a:latin typeface="Calibri" pitchFamily="34" charset="0"/>
            </a:endParaRPr>
          </a:p>
        </p:txBody>
      </p:sp>
      <p:sp>
        <p:nvSpPr>
          <p:cNvPr id="69" name="テキスト ボックス 66"/>
          <p:cNvSpPr txBox="1">
            <a:spLocks noChangeArrowheads="1"/>
          </p:cNvSpPr>
          <p:nvPr/>
        </p:nvSpPr>
        <p:spPr bwMode="auto">
          <a:xfrm>
            <a:off x="1729430" y="4177843"/>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14</a:t>
            </a:r>
            <a:endParaRPr lang="ja-JP" altLang="en-US" sz="1600" b="1" dirty="0">
              <a:latin typeface="Calibri" pitchFamily="34" charset="0"/>
            </a:endParaRPr>
          </a:p>
        </p:txBody>
      </p:sp>
      <p:sp>
        <p:nvSpPr>
          <p:cNvPr id="70" name="テキスト ボックス 67"/>
          <p:cNvSpPr txBox="1">
            <a:spLocks noChangeArrowheads="1"/>
          </p:cNvSpPr>
          <p:nvPr/>
        </p:nvSpPr>
        <p:spPr bwMode="auto">
          <a:xfrm>
            <a:off x="3068425" y="5438738"/>
            <a:ext cx="552485" cy="338554"/>
          </a:xfrm>
          <a:prstGeom prst="rect">
            <a:avLst/>
          </a:prstGeom>
          <a:noFill/>
          <a:ln w="9525">
            <a:noFill/>
            <a:miter lim="800000"/>
            <a:headEnd/>
            <a:tailEnd/>
          </a:ln>
        </p:spPr>
        <p:txBody>
          <a:bodyPr>
            <a:spAutoFit/>
          </a:bodyPr>
          <a:lstStyle/>
          <a:p>
            <a:r>
              <a:rPr lang="en-US" altLang="ja-JP" sz="1600" b="1">
                <a:latin typeface="Calibri" pitchFamily="34" charset="0"/>
              </a:rPr>
              <a:t>51</a:t>
            </a:r>
            <a:endParaRPr lang="ja-JP" altLang="en-US" sz="1600" b="1">
              <a:latin typeface="Calibri" pitchFamily="34" charset="0"/>
            </a:endParaRPr>
          </a:p>
        </p:txBody>
      </p:sp>
      <p:sp>
        <p:nvSpPr>
          <p:cNvPr id="71" name="テキスト ボックス 68"/>
          <p:cNvSpPr txBox="1">
            <a:spLocks noChangeArrowheads="1"/>
          </p:cNvSpPr>
          <p:nvPr/>
        </p:nvSpPr>
        <p:spPr bwMode="auto">
          <a:xfrm>
            <a:off x="3068425" y="5872133"/>
            <a:ext cx="552485" cy="338554"/>
          </a:xfrm>
          <a:prstGeom prst="rect">
            <a:avLst/>
          </a:prstGeom>
          <a:noFill/>
          <a:ln w="9525">
            <a:noFill/>
            <a:miter lim="800000"/>
            <a:headEnd/>
            <a:tailEnd/>
          </a:ln>
        </p:spPr>
        <p:txBody>
          <a:bodyPr>
            <a:spAutoFit/>
          </a:bodyPr>
          <a:lstStyle/>
          <a:p>
            <a:r>
              <a:rPr lang="en-US" altLang="ja-JP" sz="1600" b="1">
                <a:latin typeface="Calibri" pitchFamily="34" charset="0"/>
              </a:rPr>
              <a:t>70</a:t>
            </a:r>
            <a:endParaRPr lang="ja-JP" altLang="en-US" sz="1600" b="1">
              <a:latin typeface="Calibri" pitchFamily="34" charset="0"/>
            </a:endParaRPr>
          </a:p>
        </p:txBody>
      </p:sp>
      <p:sp>
        <p:nvSpPr>
          <p:cNvPr id="72" name="テキスト ボックス 69"/>
          <p:cNvSpPr txBox="1">
            <a:spLocks noChangeArrowheads="1"/>
          </p:cNvSpPr>
          <p:nvPr/>
        </p:nvSpPr>
        <p:spPr bwMode="auto">
          <a:xfrm>
            <a:off x="5941348" y="5880729"/>
            <a:ext cx="552485" cy="338554"/>
          </a:xfrm>
          <a:prstGeom prst="rect">
            <a:avLst/>
          </a:prstGeom>
          <a:noFill/>
          <a:ln w="9525">
            <a:noFill/>
            <a:miter lim="800000"/>
            <a:headEnd/>
            <a:tailEnd/>
          </a:ln>
        </p:spPr>
        <p:txBody>
          <a:bodyPr>
            <a:spAutoFit/>
          </a:bodyPr>
          <a:lstStyle/>
          <a:p>
            <a:r>
              <a:rPr lang="en-US" altLang="ja-JP" sz="1600" b="1">
                <a:latin typeface="Calibri" pitchFamily="34" charset="0"/>
              </a:rPr>
              <a:t>148</a:t>
            </a:r>
            <a:endParaRPr lang="ja-JP" altLang="en-US" sz="1600" b="1">
              <a:latin typeface="Calibri" pitchFamily="34" charset="0"/>
            </a:endParaRPr>
          </a:p>
        </p:txBody>
      </p:sp>
      <p:sp>
        <p:nvSpPr>
          <p:cNvPr id="73" name="テキスト ボックス 70"/>
          <p:cNvSpPr txBox="1">
            <a:spLocks noChangeArrowheads="1"/>
          </p:cNvSpPr>
          <p:nvPr/>
        </p:nvSpPr>
        <p:spPr bwMode="auto">
          <a:xfrm>
            <a:off x="5920865" y="5421247"/>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272</a:t>
            </a:r>
            <a:endParaRPr lang="ja-JP" altLang="en-US" sz="1600" b="1" dirty="0">
              <a:latin typeface="Calibri" pitchFamily="34" charset="0"/>
            </a:endParaRPr>
          </a:p>
        </p:txBody>
      </p:sp>
      <p:cxnSp>
        <p:nvCxnSpPr>
          <p:cNvPr id="74" name="曲線コネクタ 73"/>
          <p:cNvCxnSpPr>
            <a:stCxn id="8" idx="0"/>
            <a:endCxn id="8" idx="7"/>
          </p:cNvCxnSpPr>
          <p:nvPr/>
        </p:nvCxnSpPr>
        <p:spPr>
          <a:xfrm rot="16200000" flipH="1">
            <a:off x="4929766" y="3397371"/>
            <a:ext cx="97091" cy="843593"/>
          </a:xfrm>
          <a:prstGeom prst="curvedConnector3">
            <a:avLst>
              <a:gd name="adj1" fmla="val -1388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9" name="コンテンツ プレースホルダ 3"/>
          <p:cNvSpPr>
            <a:spLocks noGrp="1"/>
          </p:cNvSpPr>
          <p:nvPr>
            <p:ph idx="1"/>
          </p:nvPr>
        </p:nvSpPr>
        <p:spPr>
          <a:xfrm>
            <a:off x="214313" y="990600"/>
            <a:ext cx="8715375" cy="5438775"/>
          </a:xfrm>
        </p:spPr>
        <p:txBody>
          <a:bodyPr/>
          <a:lstStyle/>
          <a:p>
            <a:r>
              <a:rPr lang="ja-JP" altLang="en-US" dirty="0" smtClean="0"/>
              <a:t>開発者コミュニティ</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1000" fill="hold"/>
                                        <p:tgtEl>
                                          <p:spTgt spid="76"/>
                                        </p:tgtEl>
                                        <p:attrNameLst>
                                          <p:attrName>ppt_w</p:attrName>
                                        </p:attrNameLst>
                                      </p:cBhvr>
                                      <p:tavLst>
                                        <p:tav tm="0">
                                          <p:val>
                                            <p:strVal val="#ppt_w*0.70"/>
                                          </p:val>
                                        </p:tav>
                                        <p:tav tm="100000">
                                          <p:val>
                                            <p:strVal val="#ppt_w"/>
                                          </p:val>
                                        </p:tav>
                                      </p:tavLst>
                                    </p:anim>
                                    <p:anim calcmode="lin" valueType="num">
                                      <p:cBhvr>
                                        <p:cTn id="8" dur="1000" fill="hold"/>
                                        <p:tgtEl>
                                          <p:spTgt spid="76"/>
                                        </p:tgtEl>
                                        <p:attrNameLst>
                                          <p:attrName>ppt_h</p:attrName>
                                        </p:attrNameLst>
                                      </p:cBhvr>
                                      <p:tavLst>
                                        <p:tav tm="0">
                                          <p:val>
                                            <p:strVal val="#ppt_h"/>
                                          </p:val>
                                        </p:tav>
                                        <p:tav tm="100000">
                                          <p:val>
                                            <p:strVal val="#ppt_h"/>
                                          </p:val>
                                        </p:tav>
                                      </p:tavLst>
                                    </p:anim>
                                    <p:animEffect transition="in" filter="fade">
                                      <p:cBhvr>
                                        <p:cTn id="9"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円/楕円 75"/>
          <p:cNvSpPr/>
          <p:nvPr/>
        </p:nvSpPr>
        <p:spPr bwMode="auto">
          <a:xfrm>
            <a:off x="3129385" y="2537149"/>
            <a:ext cx="6060634" cy="4108378"/>
          </a:xfrm>
          <a:prstGeom prst="ellipse">
            <a:avLst/>
          </a:prstGeom>
          <a:solidFill>
            <a:srgbClr val="9999FF">
              <a:alpha val="38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 name="タイトル 1"/>
          <p:cNvSpPr>
            <a:spLocks noGrp="1"/>
          </p:cNvSpPr>
          <p:nvPr>
            <p:ph type="title"/>
          </p:nvPr>
        </p:nvSpPr>
        <p:spPr/>
        <p:txBody>
          <a:bodyPr/>
          <a:lstStyle/>
          <a:p>
            <a:r>
              <a:rPr lang="ja-JP" altLang="en-US" dirty="0" smtClean="0"/>
              <a:t>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33</a:t>
            </a:fld>
            <a:endParaRPr lang="en-US" altLang="ja-JP"/>
          </a:p>
        </p:txBody>
      </p:sp>
      <p:sp>
        <p:nvSpPr>
          <p:cNvPr id="7" name="円/楕円 6"/>
          <p:cNvSpPr/>
          <p:nvPr/>
        </p:nvSpPr>
        <p:spPr>
          <a:xfrm>
            <a:off x="4104641" y="1602037"/>
            <a:ext cx="1063240" cy="662981"/>
          </a:xfrm>
          <a:prstGeom prst="ellipse">
            <a:avLst/>
          </a:prstGeom>
          <a:solidFill>
            <a:srgbClr val="FFFF7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P(bug)</a:t>
            </a:r>
          </a:p>
          <a:p>
            <a:pPr algn="ctr" fontAlgn="auto">
              <a:spcBef>
                <a:spcPts val="0"/>
              </a:spcBef>
              <a:spcAft>
                <a:spcPts val="0"/>
              </a:spcAft>
              <a:defRPr/>
            </a:pPr>
            <a:r>
              <a:rPr lang="en-US" altLang="ja-JP" sz="1600" b="1" dirty="0">
                <a:solidFill>
                  <a:schemeClr val="tx1"/>
                </a:solidFill>
              </a:rPr>
              <a:t>172</a:t>
            </a:r>
            <a:r>
              <a:rPr lang="ja-JP" altLang="en-US" sz="1600" b="1" dirty="0">
                <a:solidFill>
                  <a:schemeClr val="tx1"/>
                </a:solidFill>
              </a:rPr>
              <a:t>人</a:t>
            </a:r>
          </a:p>
        </p:txBody>
      </p:sp>
      <p:sp>
        <p:nvSpPr>
          <p:cNvPr id="8" name="円/楕円 7"/>
          <p:cNvSpPr/>
          <p:nvPr/>
        </p:nvSpPr>
        <p:spPr>
          <a:xfrm>
            <a:off x="3363494" y="3770622"/>
            <a:ext cx="2386044" cy="66298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p>
          <a:p>
            <a:pPr algn="ctr" fontAlgn="auto">
              <a:spcBef>
                <a:spcPts val="0"/>
              </a:spcBef>
              <a:spcAft>
                <a:spcPts val="0"/>
              </a:spcAft>
              <a:defRPr/>
            </a:pPr>
            <a:r>
              <a:rPr lang="en-US" altLang="ja-JP" sz="1600" b="1" dirty="0" smtClean="0">
                <a:solidFill>
                  <a:schemeClr val="tx1"/>
                </a:solidFill>
              </a:rPr>
              <a:t>30</a:t>
            </a:r>
            <a:r>
              <a:rPr lang="ja-JP" altLang="en-US" sz="1600" b="1" dirty="0">
                <a:solidFill>
                  <a:schemeClr val="tx1"/>
                </a:solidFill>
              </a:rPr>
              <a:t>人</a:t>
            </a:r>
          </a:p>
        </p:txBody>
      </p:sp>
      <p:cxnSp>
        <p:nvCxnSpPr>
          <p:cNvPr id="9" name="曲線コネクタ 8"/>
          <p:cNvCxnSpPr>
            <a:stCxn id="7" idx="1"/>
            <a:endCxn id="7" idx="7"/>
          </p:cNvCxnSpPr>
          <p:nvPr/>
        </p:nvCxnSpPr>
        <p:spPr>
          <a:xfrm rot="5400000" flipH="1" flipV="1">
            <a:off x="4636260" y="1323217"/>
            <a:ext cx="2075" cy="751825"/>
          </a:xfrm>
          <a:prstGeom prst="curvedConnector3">
            <a:avLst>
              <a:gd name="adj1" fmla="val 1249320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テキスト ボックス 5"/>
          <p:cNvSpPr txBox="1">
            <a:spLocks noChangeArrowheads="1"/>
          </p:cNvSpPr>
          <p:nvPr/>
        </p:nvSpPr>
        <p:spPr bwMode="auto">
          <a:xfrm>
            <a:off x="4412806" y="1146629"/>
            <a:ext cx="589319" cy="338554"/>
          </a:xfrm>
          <a:prstGeom prst="rect">
            <a:avLst/>
          </a:prstGeom>
          <a:noFill/>
          <a:ln w="9525">
            <a:noFill/>
            <a:miter lim="800000"/>
            <a:headEnd/>
            <a:tailEnd/>
          </a:ln>
        </p:spPr>
        <p:txBody>
          <a:bodyPr wrap="square">
            <a:spAutoFit/>
          </a:bodyPr>
          <a:lstStyle/>
          <a:p>
            <a:r>
              <a:rPr lang="en-US" altLang="ja-JP" sz="1600" b="1" dirty="0">
                <a:latin typeface="Calibri" pitchFamily="34" charset="0"/>
              </a:rPr>
              <a:t>13</a:t>
            </a:r>
            <a:endParaRPr lang="ja-JP" altLang="en-US" sz="1600" b="1" dirty="0">
              <a:latin typeface="Calibri" pitchFamily="34" charset="0"/>
            </a:endParaRPr>
          </a:p>
        </p:txBody>
      </p:sp>
      <p:cxnSp>
        <p:nvCxnSpPr>
          <p:cNvPr id="11" name="曲線コネクタ 10"/>
          <p:cNvCxnSpPr>
            <a:stCxn id="16" idx="3"/>
            <a:endCxn id="16" idx="5"/>
          </p:cNvCxnSpPr>
          <p:nvPr/>
        </p:nvCxnSpPr>
        <p:spPr>
          <a:xfrm rot="16200000" flipH="1">
            <a:off x="1991068" y="5588061"/>
            <a:ext cx="1228" cy="742282"/>
          </a:xfrm>
          <a:prstGeom prst="curvedConnector3">
            <a:avLst>
              <a:gd name="adj1" fmla="val 2230107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テキスト ボックス 7"/>
          <p:cNvSpPr txBox="1">
            <a:spLocks noChangeArrowheads="1"/>
          </p:cNvSpPr>
          <p:nvPr/>
        </p:nvSpPr>
        <p:spPr bwMode="auto">
          <a:xfrm>
            <a:off x="1797670" y="6212217"/>
            <a:ext cx="663005" cy="338554"/>
          </a:xfrm>
          <a:prstGeom prst="rect">
            <a:avLst/>
          </a:prstGeom>
          <a:noFill/>
          <a:ln w="9525">
            <a:noFill/>
            <a:miter lim="800000"/>
            <a:headEnd/>
            <a:tailEnd/>
          </a:ln>
        </p:spPr>
        <p:txBody>
          <a:bodyPr wrap="square">
            <a:spAutoFit/>
          </a:bodyPr>
          <a:lstStyle/>
          <a:p>
            <a:r>
              <a:rPr lang="en-US" altLang="ja-JP" sz="1600" b="1">
                <a:latin typeface="Calibri" pitchFamily="34" charset="0"/>
              </a:rPr>
              <a:t>37</a:t>
            </a:r>
            <a:endParaRPr lang="ja-JP" altLang="en-US" sz="1600" b="1">
              <a:latin typeface="Calibri" pitchFamily="34" charset="0"/>
            </a:endParaRPr>
          </a:p>
        </p:txBody>
      </p:sp>
      <p:sp>
        <p:nvSpPr>
          <p:cNvPr id="13" name="テキスト ボックス 8"/>
          <p:cNvSpPr txBox="1">
            <a:spLocks noChangeArrowheads="1"/>
          </p:cNvSpPr>
          <p:nvPr/>
        </p:nvSpPr>
        <p:spPr bwMode="auto">
          <a:xfrm>
            <a:off x="7259878" y="6201553"/>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355</a:t>
            </a:r>
            <a:endParaRPr lang="ja-JP" altLang="en-US" sz="1600" b="1" dirty="0">
              <a:latin typeface="Calibri" pitchFamily="34" charset="0"/>
            </a:endParaRPr>
          </a:p>
        </p:txBody>
      </p:sp>
      <p:sp>
        <p:nvSpPr>
          <p:cNvPr id="14" name="円/楕円 13"/>
          <p:cNvSpPr/>
          <p:nvPr/>
        </p:nvSpPr>
        <p:spPr>
          <a:xfrm>
            <a:off x="6935823" y="5393312"/>
            <a:ext cx="1151278" cy="662981"/>
          </a:xfrm>
          <a:prstGeom prst="ellipse">
            <a:avLst/>
          </a:prstGeom>
          <a:solidFill>
            <a:srgbClr val="ABFFD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P(user)</a:t>
            </a:r>
            <a:endParaRPr lang="en-US" altLang="ja-JP" sz="1050" b="1" dirty="0">
              <a:solidFill>
                <a:schemeClr val="tx1"/>
              </a:solidFill>
            </a:endParaRPr>
          </a:p>
          <a:p>
            <a:pPr algn="ctr" fontAlgn="auto">
              <a:spcBef>
                <a:spcPts val="0"/>
              </a:spcBef>
              <a:spcAft>
                <a:spcPts val="0"/>
              </a:spcAft>
              <a:defRPr/>
            </a:pPr>
            <a:r>
              <a:rPr lang="en-US" altLang="ja-JP" sz="1600" b="1" dirty="0" smtClean="0">
                <a:solidFill>
                  <a:schemeClr val="tx1"/>
                </a:solidFill>
              </a:rPr>
              <a:t>596</a:t>
            </a:r>
            <a:r>
              <a:rPr lang="ja-JP" altLang="en-US" sz="1600" b="1" dirty="0" smtClean="0">
                <a:solidFill>
                  <a:schemeClr val="tx1"/>
                </a:solidFill>
              </a:rPr>
              <a:t>人</a:t>
            </a:r>
            <a:endParaRPr lang="ja-JP" altLang="en-US" sz="1600" b="1" dirty="0">
              <a:solidFill>
                <a:schemeClr val="tx1"/>
              </a:solidFill>
            </a:endParaRPr>
          </a:p>
        </p:txBody>
      </p:sp>
      <p:cxnSp>
        <p:nvCxnSpPr>
          <p:cNvPr id="15" name="曲線コネクタ 14"/>
          <p:cNvCxnSpPr>
            <a:stCxn id="14" idx="3"/>
            <a:endCxn id="14" idx="5"/>
          </p:cNvCxnSpPr>
          <p:nvPr/>
        </p:nvCxnSpPr>
        <p:spPr>
          <a:xfrm rot="16200000" flipH="1">
            <a:off x="7511462" y="5552164"/>
            <a:ext cx="2075" cy="814077"/>
          </a:xfrm>
          <a:prstGeom prst="curvedConnector3">
            <a:avLst>
              <a:gd name="adj1" fmla="val 1315139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1466196" y="5393312"/>
            <a:ext cx="1049745" cy="662981"/>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P(dev)</a:t>
            </a:r>
            <a:endParaRPr lang="en-US" altLang="ja-JP" sz="1050" b="1" dirty="0">
              <a:solidFill>
                <a:schemeClr val="tx1"/>
              </a:solidFill>
            </a:endParaRPr>
          </a:p>
          <a:p>
            <a:pPr algn="ctr" fontAlgn="auto">
              <a:spcBef>
                <a:spcPts val="0"/>
              </a:spcBef>
              <a:spcAft>
                <a:spcPts val="0"/>
              </a:spcAft>
              <a:defRPr/>
            </a:pPr>
            <a:r>
              <a:rPr lang="en-US" altLang="ja-JP" sz="1600" b="1" dirty="0">
                <a:solidFill>
                  <a:schemeClr val="tx1"/>
                </a:solidFill>
              </a:rPr>
              <a:t>162</a:t>
            </a:r>
            <a:r>
              <a:rPr lang="ja-JP" altLang="en-US" sz="1600" b="1" dirty="0">
                <a:solidFill>
                  <a:schemeClr val="tx1"/>
                </a:solidFill>
              </a:rPr>
              <a:t>人</a:t>
            </a:r>
          </a:p>
        </p:txBody>
      </p:sp>
      <p:sp>
        <p:nvSpPr>
          <p:cNvPr id="17" name="円/楕円 16"/>
          <p:cNvSpPr/>
          <p:nvPr/>
        </p:nvSpPr>
        <p:spPr>
          <a:xfrm>
            <a:off x="6247067" y="2786807"/>
            <a:ext cx="1738502" cy="552485"/>
          </a:xfrm>
          <a:prstGeom prst="ellipse">
            <a:avLst/>
          </a:prstGeom>
          <a:solidFill>
            <a:srgbClr val="B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14</a:t>
            </a:r>
            <a:r>
              <a:rPr lang="ja-JP" altLang="en-US" sz="1600" b="1" dirty="0">
                <a:solidFill>
                  <a:schemeClr val="tx1"/>
                </a:solidFill>
              </a:rPr>
              <a:t>人</a:t>
            </a:r>
          </a:p>
        </p:txBody>
      </p:sp>
      <p:sp>
        <p:nvSpPr>
          <p:cNvPr id="18" name="円/楕円 17"/>
          <p:cNvSpPr/>
          <p:nvPr/>
        </p:nvSpPr>
        <p:spPr>
          <a:xfrm>
            <a:off x="1620543" y="2796632"/>
            <a:ext cx="1668868" cy="55248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bug</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19</a:t>
            </a:r>
            <a:r>
              <a:rPr lang="ja-JP" altLang="en-US" sz="1600" b="1" dirty="0">
                <a:solidFill>
                  <a:schemeClr val="tx1"/>
                </a:solidFill>
              </a:rPr>
              <a:t>人</a:t>
            </a:r>
          </a:p>
        </p:txBody>
      </p:sp>
      <p:sp>
        <p:nvSpPr>
          <p:cNvPr id="19" name="円/楕円 18"/>
          <p:cNvSpPr/>
          <p:nvPr/>
        </p:nvSpPr>
        <p:spPr>
          <a:xfrm>
            <a:off x="3786649" y="5503808"/>
            <a:ext cx="1712716" cy="552485"/>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81</a:t>
            </a:r>
            <a:r>
              <a:rPr lang="ja-JP" altLang="en-US" sz="1600" b="1" dirty="0">
                <a:solidFill>
                  <a:schemeClr val="tx1"/>
                </a:solidFill>
              </a:rPr>
              <a:t>人</a:t>
            </a:r>
          </a:p>
        </p:txBody>
      </p:sp>
      <p:cxnSp>
        <p:nvCxnSpPr>
          <p:cNvPr id="20" name="曲線コネクタ 35"/>
          <p:cNvCxnSpPr>
            <a:stCxn id="18" idx="3"/>
            <a:endCxn id="18" idx="2"/>
          </p:cNvCxnSpPr>
          <p:nvPr/>
        </p:nvCxnSpPr>
        <p:spPr>
          <a:xfrm rot="5400000" flipH="1">
            <a:off x="1645076" y="3048342"/>
            <a:ext cx="195333" cy="244400"/>
          </a:xfrm>
          <a:prstGeom prst="curvedConnector4">
            <a:avLst>
              <a:gd name="adj1" fmla="val -61522"/>
              <a:gd name="adj2" fmla="val 149592"/>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テキスト ボックス 16"/>
          <p:cNvSpPr txBox="1">
            <a:spLocks noChangeArrowheads="1"/>
          </p:cNvSpPr>
          <p:nvPr/>
        </p:nvSpPr>
        <p:spPr bwMode="auto">
          <a:xfrm>
            <a:off x="1286193" y="3328633"/>
            <a:ext cx="662962" cy="338554"/>
          </a:xfrm>
          <a:prstGeom prst="rect">
            <a:avLst/>
          </a:prstGeom>
          <a:noFill/>
          <a:ln w="9525">
            <a:noFill/>
            <a:miter lim="800000"/>
            <a:headEnd/>
            <a:tailEnd/>
          </a:ln>
        </p:spPr>
        <p:txBody>
          <a:bodyPr wrap="square">
            <a:spAutoFit/>
          </a:bodyPr>
          <a:lstStyle/>
          <a:p>
            <a:r>
              <a:rPr lang="en-US" altLang="ja-JP" sz="1600" b="1" dirty="0">
                <a:latin typeface="Calibri" pitchFamily="34" charset="0"/>
              </a:rPr>
              <a:t>14</a:t>
            </a:r>
            <a:endParaRPr lang="ja-JP" altLang="en-US" sz="1600" b="1" dirty="0">
              <a:latin typeface="Calibri" pitchFamily="34" charset="0"/>
            </a:endParaRPr>
          </a:p>
        </p:txBody>
      </p:sp>
      <p:cxnSp>
        <p:nvCxnSpPr>
          <p:cNvPr id="22" name="曲線コネクタ 40"/>
          <p:cNvCxnSpPr>
            <a:stCxn id="17" idx="5"/>
            <a:endCxn id="17" idx="6"/>
          </p:cNvCxnSpPr>
          <p:nvPr/>
        </p:nvCxnSpPr>
        <p:spPr>
          <a:xfrm rot="5400000" flipH="1" flipV="1">
            <a:off x="7760604" y="3033417"/>
            <a:ext cx="195333" cy="254597"/>
          </a:xfrm>
          <a:prstGeom prst="curvedConnector4">
            <a:avLst>
              <a:gd name="adj1" fmla="val -79000"/>
              <a:gd name="adj2" fmla="val 1636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テキスト ボックス 18"/>
          <p:cNvSpPr txBox="1">
            <a:spLocks noChangeArrowheads="1"/>
          </p:cNvSpPr>
          <p:nvPr/>
        </p:nvSpPr>
        <p:spPr bwMode="auto">
          <a:xfrm>
            <a:off x="7876322" y="3337028"/>
            <a:ext cx="331491" cy="338554"/>
          </a:xfrm>
          <a:prstGeom prst="rect">
            <a:avLst/>
          </a:prstGeom>
          <a:noFill/>
          <a:ln w="9525">
            <a:noFill/>
            <a:miter lim="800000"/>
            <a:headEnd/>
            <a:tailEnd/>
          </a:ln>
        </p:spPr>
        <p:txBody>
          <a:bodyPr>
            <a:spAutoFit/>
          </a:bodyPr>
          <a:lstStyle/>
          <a:p>
            <a:r>
              <a:rPr lang="en-US" altLang="ja-JP" sz="1600" b="1" dirty="0">
                <a:latin typeface="Calibri" pitchFamily="34" charset="0"/>
              </a:rPr>
              <a:t>0</a:t>
            </a:r>
            <a:endParaRPr lang="ja-JP" altLang="en-US" sz="1600" b="1" dirty="0">
              <a:latin typeface="Calibri" pitchFamily="34" charset="0"/>
            </a:endParaRPr>
          </a:p>
        </p:txBody>
      </p:sp>
      <p:cxnSp>
        <p:nvCxnSpPr>
          <p:cNvPr id="24" name="曲線コネクタ 40"/>
          <p:cNvCxnSpPr>
            <a:stCxn id="19" idx="3"/>
            <a:endCxn id="19" idx="5"/>
          </p:cNvCxnSpPr>
          <p:nvPr/>
        </p:nvCxnSpPr>
        <p:spPr>
          <a:xfrm rot="16200000" flipH="1">
            <a:off x="4643007" y="5369848"/>
            <a:ext cx="1228" cy="1211072"/>
          </a:xfrm>
          <a:prstGeom prst="curvedConnector3">
            <a:avLst>
              <a:gd name="adj1" fmla="val 2098350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テキスト ボックス 22"/>
          <p:cNvSpPr txBox="1">
            <a:spLocks noChangeArrowheads="1"/>
          </p:cNvSpPr>
          <p:nvPr/>
        </p:nvSpPr>
        <p:spPr bwMode="auto">
          <a:xfrm>
            <a:off x="4935649" y="3370691"/>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301</a:t>
            </a:r>
            <a:endParaRPr lang="ja-JP" altLang="en-US" sz="1600" b="1" dirty="0">
              <a:latin typeface="Calibri" pitchFamily="34" charset="0"/>
            </a:endParaRPr>
          </a:p>
        </p:txBody>
      </p:sp>
      <p:cxnSp>
        <p:nvCxnSpPr>
          <p:cNvPr id="26" name="直線矢印コネクタ 25"/>
          <p:cNvCxnSpPr/>
          <p:nvPr/>
        </p:nvCxnSpPr>
        <p:spPr>
          <a:xfrm rot="5400000">
            <a:off x="4118148" y="3044637"/>
            <a:ext cx="1160217" cy="122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5400000">
            <a:off x="3898381" y="3044637"/>
            <a:ext cx="1160217"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8" name="テキスト ボックス 25"/>
          <p:cNvSpPr txBox="1">
            <a:spLocks noChangeArrowheads="1"/>
          </p:cNvSpPr>
          <p:nvPr/>
        </p:nvSpPr>
        <p:spPr bwMode="auto">
          <a:xfrm>
            <a:off x="4693082" y="2907130"/>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39</a:t>
            </a:r>
            <a:endParaRPr lang="ja-JP" altLang="en-US" sz="1600" b="1" dirty="0">
              <a:latin typeface="Calibri" pitchFamily="34" charset="0"/>
            </a:endParaRPr>
          </a:p>
        </p:txBody>
      </p:sp>
      <p:sp>
        <p:nvSpPr>
          <p:cNvPr id="29" name="テキスト ボックス 26"/>
          <p:cNvSpPr txBox="1">
            <a:spLocks noChangeArrowheads="1"/>
          </p:cNvSpPr>
          <p:nvPr/>
        </p:nvSpPr>
        <p:spPr bwMode="auto">
          <a:xfrm>
            <a:off x="3990946" y="2907130"/>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105</a:t>
            </a:r>
            <a:endParaRPr lang="ja-JP" altLang="en-US" sz="1600" b="1" dirty="0">
              <a:latin typeface="Calibri" pitchFamily="34" charset="0"/>
            </a:endParaRPr>
          </a:p>
        </p:txBody>
      </p:sp>
      <p:cxnSp>
        <p:nvCxnSpPr>
          <p:cNvPr id="30" name="直線矢印コネクタ 29"/>
          <p:cNvCxnSpPr/>
          <p:nvPr/>
        </p:nvCxnSpPr>
        <p:spPr>
          <a:xfrm>
            <a:off x="5208849" y="2057286"/>
            <a:ext cx="1270210" cy="70567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rot="21480000">
            <a:off x="5084060" y="2181447"/>
            <a:ext cx="1223165"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32" name="テキスト ボックス 29"/>
          <p:cNvSpPr txBox="1">
            <a:spLocks noChangeArrowheads="1"/>
          </p:cNvSpPr>
          <p:nvPr/>
        </p:nvSpPr>
        <p:spPr bwMode="auto">
          <a:xfrm>
            <a:off x="5554609" y="1967904"/>
            <a:ext cx="552485" cy="338554"/>
          </a:xfrm>
          <a:prstGeom prst="rect">
            <a:avLst/>
          </a:prstGeom>
          <a:noFill/>
          <a:ln w="9525">
            <a:noFill/>
            <a:miter lim="800000"/>
            <a:headEnd/>
            <a:tailEnd/>
          </a:ln>
        </p:spPr>
        <p:txBody>
          <a:bodyPr>
            <a:spAutoFit/>
          </a:bodyPr>
          <a:lstStyle/>
          <a:p>
            <a:r>
              <a:rPr lang="en-US" altLang="ja-JP" sz="1600" b="1">
                <a:latin typeface="Calibri" pitchFamily="34" charset="0"/>
              </a:rPr>
              <a:t>0</a:t>
            </a:r>
            <a:endParaRPr lang="ja-JP" altLang="en-US" sz="1600" b="1">
              <a:latin typeface="Calibri" pitchFamily="34" charset="0"/>
            </a:endParaRPr>
          </a:p>
        </p:txBody>
      </p:sp>
      <p:sp>
        <p:nvSpPr>
          <p:cNvPr id="33" name="テキスト ボックス 30"/>
          <p:cNvSpPr txBox="1">
            <a:spLocks noChangeArrowheads="1"/>
          </p:cNvSpPr>
          <p:nvPr/>
        </p:nvSpPr>
        <p:spPr bwMode="auto">
          <a:xfrm>
            <a:off x="5333613" y="2409893"/>
            <a:ext cx="552485" cy="338554"/>
          </a:xfrm>
          <a:prstGeom prst="rect">
            <a:avLst/>
          </a:prstGeom>
          <a:noFill/>
          <a:ln w="9525">
            <a:noFill/>
            <a:miter lim="800000"/>
            <a:headEnd/>
            <a:tailEnd/>
          </a:ln>
        </p:spPr>
        <p:txBody>
          <a:bodyPr>
            <a:spAutoFit/>
          </a:bodyPr>
          <a:lstStyle/>
          <a:p>
            <a:r>
              <a:rPr lang="en-US" altLang="ja-JP" sz="1600" b="1">
                <a:latin typeface="Calibri" pitchFamily="34" charset="0"/>
              </a:rPr>
              <a:t>1</a:t>
            </a:r>
            <a:endParaRPr lang="ja-JP" altLang="en-US" sz="1600" b="1">
              <a:latin typeface="Calibri" pitchFamily="34" charset="0"/>
            </a:endParaRPr>
          </a:p>
        </p:txBody>
      </p:sp>
      <p:cxnSp>
        <p:nvCxnSpPr>
          <p:cNvPr id="34" name="直線矢印コネクタ 33"/>
          <p:cNvCxnSpPr/>
          <p:nvPr/>
        </p:nvCxnSpPr>
        <p:spPr>
          <a:xfrm rot="16200000" flipH="1">
            <a:off x="6162342" y="4288343"/>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rot="5400000">
            <a:off x="1217600" y="4315966"/>
            <a:ext cx="1767951"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rot="10800000" flipV="1">
            <a:off x="2571188" y="1912657"/>
            <a:ext cx="1491710"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flipV="1">
            <a:off x="2681686" y="2078402"/>
            <a:ext cx="1381213" cy="662981"/>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rot="5400000" flipH="1" flipV="1">
            <a:off x="1410969" y="4343591"/>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rot="16200000" flipV="1">
            <a:off x="6355712" y="4315968"/>
            <a:ext cx="1878449"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rot="5400000" flipH="1" flipV="1">
            <a:off x="4228644" y="5007448"/>
            <a:ext cx="994473" cy="245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rot="5400000">
            <a:off x="4034660" y="4924313"/>
            <a:ext cx="939225"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10800000" flipV="1">
            <a:off x="5497605" y="3220204"/>
            <a:ext cx="828729" cy="607734"/>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rot="10800000">
            <a:off x="5530054" y="5697792"/>
            <a:ext cx="1381213"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a:off x="5499360" y="5907738"/>
            <a:ext cx="1325965"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2547861" y="5890549"/>
            <a:ext cx="1215467"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rot="10800000">
            <a:off x="2547861" y="5724803"/>
            <a:ext cx="1215467"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rot="10800000">
            <a:off x="5653354" y="4296409"/>
            <a:ext cx="1436461" cy="116021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a:off x="5477786" y="4377266"/>
            <a:ext cx="1436461" cy="116021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rot="10800000" flipV="1">
            <a:off x="2395309" y="4353725"/>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flipV="1">
            <a:off x="2502909" y="4474571"/>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V="1">
            <a:off x="5613166" y="3306184"/>
            <a:ext cx="828727" cy="607733"/>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rot="10800000">
            <a:off x="3299241" y="3183372"/>
            <a:ext cx="662982" cy="55248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3178923" y="3294493"/>
            <a:ext cx="607734" cy="497236"/>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54" name="テキスト ボックス 51"/>
          <p:cNvSpPr txBox="1">
            <a:spLocks noChangeArrowheads="1"/>
          </p:cNvSpPr>
          <p:nvPr/>
        </p:nvSpPr>
        <p:spPr bwMode="auto">
          <a:xfrm>
            <a:off x="3123675" y="1972988"/>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7</a:t>
            </a:r>
            <a:endParaRPr lang="ja-JP" altLang="en-US" sz="1600" b="1" dirty="0">
              <a:latin typeface="Calibri" pitchFamily="34" charset="0"/>
            </a:endParaRPr>
          </a:p>
        </p:txBody>
      </p:sp>
      <p:sp>
        <p:nvSpPr>
          <p:cNvPr id="55" name="テキスト ボックス 52"/>
          <p:cNvSpPr txBox="1">
            <a:spLocks noChangeArrowheads="1"/>
          </p:cNvSpPr>
          <p:nvPr/>
        </p:nvSpPr>
        <p:spPr bwMode="auto">
          <a:xfrm>
            <a:off x="3399916" y="2344822"/>
            <a:ext cx="552485" cy="338554"/>
          </a:xfrm>
          <a:prstGeom prst="rect">
            <a:avLst/>
          </a:prstGeom>
          <a:noFill/>
          <a:ln w="9525">
            <a:noFill/>
            <a:miter lim="800000"/>
            <a:headEnd/>
            <a:tailEnd/>
          </a:ln>
        </p:spPr>
        <p:txBody>
          <a:bodyPr>
            <a:spAutoFit/>
          </a:bodyPr>
          <a:lstStyle/>
          <a:p>
            <a:r>
              <a:rPr lang="en-US" altLang="ja-JP" sz="1600" b="1">
                <a:latin typeface="Calibri" pitchFamily="34" charset="0"/>
              </a:rPr>
              <a:t>3</a:t>
            </a:r>
            <a:endParaRPr lang="ja-JP" altLang="en-US" sz="1600" b="1">
              <a:latin typeface="Calibri" pitchFamily="34" charset="0"/>
            </a:endParaRPr>
          </a:p>
        </p:txBody>
      </p:sp>
      <p:sp>
        <p:nvSpPr>
          <p:cNvPr id="56" name="テキスト ボックス 53"/>
          <p:cNvSpPr txBox="1">
            <a:spLocks noChangeArrowheads="1"/>
          </p:cNvSpPr>
          <p:nvPr/>
        </p:nvSpPr>
        <p:spPr bwMode="auto">
          <a:xfrm>
            <a:off x="3565662" y="3228798"/>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68</a:t>
            </a:r>
            <a:endParaRPr lang="ja-JP" altLang="en-US" sz="1600" b="1" dirty="0">
              <a:latin typeface="Calibri" pitchFamily="34" charset="0"/>
            </a:endParaRPr>
          </a:p>
        </p:txBody>
      </p:sp>
      <p:sp>
        <p:nvSpPr>
          <p:cNvPr id="57" name="テキスト ボックス 54"/>
          <p:cNvSpPr txBox="1">
            <a:spLocks noChangeArrowheads="1"/>
          </p:cNvSpPr>
          <p:nvPr/>
        </p:nvSpPr>
        <p:spPr bwMode="auto">
          <a:xfrm>
            <a:off x="3178921" y="3514861"/>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88</a:t>
            </a:r>
            <a:endParaRPr lang="ja-JP" altLang="en-US" sz="1600" b="1" dirty="0">
              <a:latin typeface="Calibri" pitchFamily="34" charset="0"/>
            </a:endParaRPr>
          </a:p>
        </p:txBody>
      </p:sp>
      <p:sp>
        <p:nvSpPr>
          <p:cNvPr id="58" name="テキスト ボックス 55"/>
          <p:cNvSpPr txBox="1">
            <a:spLocks noChangeArrowheads="1"/>
          </p:cNvSpPr>
          <p:nvPr/>
        </p:nvSpPr>
        <p:spPr bwMode="auto">
          <a:xfrm>
            <a:off x="5527297" y="3264187"/>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31</a:t>
            </a:r>
            <a:endParaRPr lang="ja-JP" altLang="en-US" sz="1600" b="1" dirty="0">
              <a:latin typeface="Calibri" pitchFamily="34" charset="0"/>
            </a:endParaRPr>
          </a:p>
        </p:txBody>
      </p:sp>
      <p:sp>
        <p:nvSpPr>
          <p:cNvPr id="59" name="テキスト ボックス 56"/>
          <p:cNvSpPr txBox="1">
            <a:spLocks noChangeArrowheads="1"/>
          </p:cNvSpPr>
          <p:nvPr/>
        </p:nvSpPr>
        <p:spPr bwMode="auto">
          <a:xfrm>
            <a:off x="5886101" y="3615537"/>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12</a:t>
            </a:r>
            <a:endParaRPr lang="ja-JP" altLang="en-US" sz="1600" b="1" dirty="0">
              <a:latin typeface="Calibri" pitchFamily="34" charset="0"/>
            </a:endParaRPr>
          </a:p>
        </p:txBody>
      </p:sp>
      <p:sp>
        <p:nvSpPr>
          <p:cNvPr id="60" name="テキスト ボックス 57"/>
          <p:cNvSpPr txBox="1">
            <a:spLocks noChangeArrowheads="1"/>
          </p:cNvSpPr>
          <p:nvPr/>
        </p:nvSpPr>
        <p:spPr bwMode="auto">
          <a:xfrm>
            <a:off x="6674484" y="4177222"/>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12</a:t>
            </a:r>
            <a:endParaRPr lang="ja-JP" altLang="en-US" sz="1600" b="1" dirty="0">
              <a:latin typeface="Calibri" pitchFamily="34" charset="0"/>
            </a:endParaRPr>
          </a:p>
        </p:txBody>
      </p:sp>
      <p:sp>
        <p:nvSpPr>
          <p:cNvPr id="61" name="テキスト ボックス 58"/>
          <p:cNvSpPr txBox="1">
            <a:spLocks noChangeArrowheads="1"/>
          </p:cNvSpPr>
          <p:nvPr/>
        </p:nvSpPr>
        <p:spPr bwMode="auto">
          <a:xfrm>
            <a:off x="7267312" y="4177843"/>
            <a:ext cx="552485" cy="338554"/>
          </a:xfrm>
          <a:prstGeom prst="rect">
            <a:avLst/>
          </a:prstGeom>
          <a:noFill/>
          <a:ln w="9525">
            <a:noFill/>
            <a:miter lim="800000"/>
            <a:headEnd/>
            <a:tailEnd/>
          </a:ln>
        </p:spPr>
        <p:txBody>
          <a:bodyPr>
            <a:spAutoFit/>
          </a:bodyPr>
          <a:lstStyle/>
          <a:p>
            <a:r>
              <a:rPr lang="en-US" altLang="ja-JP" sz="1600" b="1">
                <a:latin typeface="Calibri" pitchFamily="34" charset="0"/>
              </a:rPr>
              <a:t>9</a:t>
            </a:r>
            <a:endParaRPr lang="ja-JP" altLang="en-US" sz="1600" b="1">
              <a:latin typeface="Calibri" pitchFamily="34" charset="0"/>
            </a:endParaRPr>
          </a:p>
        </p:txBody>
      </p:sp>
      <p:sp>
        <p:nvSpPr>
          <p:cNvPr id="62" name="テキスト ボックス 59"/>
          <p:cNvSpPr txBox="1">
            <a:spLocks noChangeArrowheads="1"/>
          </p:cNvSpPr>
          <p:nvPr/>
        </p:nvSpPr>
        <p:spPr bwMode="auto">
          <a:xfrm>
            <a:off x="6217591" y="4554762"/>
            <a:ext cx="552485" cy="338554"/>
          </a:xfrm>
          <a:prstGeom prst="rect">
            <a:avLst/>
          </a:prstGeom>
          <a:noFill/>
          <a:ln w="9525">
            <a:noFill/>
            <a:miter lim="800000"/>
            <a:headEnd/>
            <a:tailEnd/>
          </a:ln>
        </p:spPr>
        <p:txBody>
          <a:bodyPr>
            <a:spAutoFit/>
          </a:bodyPr>
          <a:lstStyle/>
          <a:p>
            <a:r>
              <a:rPr lang="en-US" altLang="ja-JP" sz="1600" b="1">
                <a:latin typeface="Calibri" pitchFamily="34" charset="0"/>
              </a:rPr>
              <a:t>537</a:t>
            </a:r>
            <a:endParaRPr lang="ja-JP" altLang="en-US" sz="1600" b="1">
              <a:latin typeface="Calibri" pitchFamily="34" charset="0"/>
            </a:endParaRPr>
          </a:p>
        </p:txBody>
      </p:sp>
      <p:sp>
        <p:nvSpPr>
          <p:cNvPr id="63" name="テキスト ボックス 60"/>
          <p:cNvSpPr txBox="1">
            <a:spLocks noChangeArrowheads="1"/>
          </p:cNvSpPr>
          <p:nvPr/>
        </p:nvSpPr>
        <p:spPr bwMode="auto">
          <a:xfrm>
            <a:off x="5665107" y="4785579"/>
            <a:ext cx="552485" cy="338554"/>
          </a:xfrm>
          <a:prstGeom prst="rect">
            <a:avLst/>
          </a:prstGeom>
          <a:noFill/>
          <a:ln w="9525">
            <a:noFill/>
            <a:miter lim="800000"/>
            <a:headEnd/>
            <a:tailEnd/>
          </a:ln>
        </p:spPr>
        <p:txBody>
          <a:bodyPr>
            <a:spAutoFit/>
          </a:bodyPr>
          <a:lstStyle/>
          <a:p>
            <a:r>
              <a:rPr lang="en-US" altLang="ja-JP" sz="1600" b="1">
                <a:latin typeface="Calibri" pitchFamily="34" charset="0"/>
              </a:rPr>
              <a:t>208</a:t>
            </a:r>
            <a:endParaRPr lang="ja-JP" altLang="en-US" sz="1600" b="1">
              <a:latin typeface="Calibri" pitchFamily="34" charset="0"/>
            </a:endParaRPr>
          </a:p>
        </p:txBody>
      </p:sp>
      <p:sp>
        <p:nvSpPr>
          <p:cNvPr id="64" name="テキスト ボックス 61"/>
          <p:cNvSpPr txBox="1">
            <a:spLocks noChangeArrowheads="1"/>
          </p:cNvSpPr>
          <p:nvPr/>
        </p:nvSpPr>
        <p:spPr bwMode="auto">
          <a:xfrm>
            <a:off x="4726756" y="4785579"/>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269</a:t>
            </a:r>
            <a:endParaRPr lang="ja-JP" altLang="en-US" sz="1600" b="1" dirty="0">
              <a:latin typeface="Calibri" pitchFamily="34" charset="0"/>
            </a:endParaRPr>
          </a:p>
        </p:txBody>
      </p:sp>
      <p:sp>
        <p:nvSpPr>
          <p:cNvPr id="65" name="テキスト ボックス 62"/>
          <p:cNvSpPr txBox="1">
            <a:spLocks noChangeArrowheads="1"/>
          </p:cNvSpPr>
          <p:nvPr/>
        </p:nvSpPr>
        <p:spPr bwMode="auto">
          <a:xfrm>
            <a:off x="4021927" y="4816726"/>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228</a:t>
            </a:r>
            <a:endParaRPr lang="ja-JP" altLang="en-US" sz="1600" b="1" dirty="0">
              <a:latin typeface="Calibri" pitchFamily="34" charset="0"/>
            </a:endParaRPr>
          </a:p>
        </p:txBody>
      </p:sp>
      <p:sp>
        <p:nvSpPr>
          <p:cNvPr id="66" name="テキスト ボックス 63"/>
          <p:cNvSpPr txBox="1">
            <a:spLocks noChangeArrowheads="1"/>
          </p:cNvSpPr>
          <p:nvPr/>
        </p:nvSpPr>
        <p:spPr bwMode="auto">
          <a:xfrm>
            <a:off x="3289419" y="4840827"/>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164</a:t>
            </a:r>
            <a:endParaRPr lang="en-US" altLang="ja-JP" sz="1600" b="1" dirty="0">
              <a:latin typeface="Calibri" pitchFamily="34" charset="0"/>
            </a:endParaRPr>
          </a:p>
        </p:txBody>
      </p:sp>
      <p:sp>
        <p:nvSpPr>
          <p:cNvPr id="67" name="テキスト ボックス 64"/>
          <p:cNvSpPr txBox="1">
            <a:spLocks noChangeArrowheads="1"/>
          </p:cNvSpPr>
          <p:nvPr/>
        </p:nvSpPr>
        <p:spPr bwMode="auto">
          <a:xfrm>
            <a:off x="2758044" y="4537270"/>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101</a:t>
            </a:r>
            <a:endParaRPr lang="ja-JP" altLang="en-US" sz="1600" b="1" dirty="0">
              <a:latin typeface="Calibri" pitchFamily="34" charset="0"/>
            </a:endParaRPr>
          </a:p>
        </p:txBody>
      </p:sp>
      <p:sp>
        <p:nvSpPr>
          <p:cNvPr id="68" name="テキスト ボックス 65"/>
          <p:cNvSpPr txBox="1">
            <a:spLocks noChangeArrowheads="1"/>
          </p:cNvSpPr>
          <p:nvPr/>
        </p:nvSpPr>
        <p:spPr bwMode="auto">
          <a:xfrm>
            <a:off x="2294945" y="4177843"/>
            <a:ext cx="552485" cy="338554"/>
          </a:xfrm>
          <a:prstGeom prst="rect">
            <a:avLst/>
          </a:prstGeom>
          <a:noFill/>
          <a:ln w="9525">
            <a:noFill/>
            <a:miter lim="800000"/>
            <a:headEnd/>
            <a:tailEnd/>
          </a:ln>
        </p:spPr>
        <p:txBody>
          <a:bodyPr>
            <a:spAutoFit/>
          </a:bodyPr>
          <a:lstStyle/>
          <a:p>
            <a:r>
              <a:rPr lang="en-US" altLang="ja-JP" sz="1600" b="1">
                <a:latin typeface="Calibri" pitchFamily="34" charset="0"/>
              </a:rPr>
              <a:t>14</a:t>
            </a:r>
            <a:endParaRPr lang="ja-JP" altLang="en-US" sz="1600" b="1">
              <a:latin typeface="Calibri" pitchFamily="34" charset="0"/>
            </a:endParaRPr>
          </a:p>
        </p:txBody>
      </p:sp>
      <p:sp>
        <p:nvSpPr>
          <p:cNvPr id="69" name="テキスト ボックス 66"/>
          <p:cNvSpPr txBox="1">
            <a:spLocks noChangeArrowheads="1"/>
          </p:cNvSpPr>
          <p:nvPr/>
        </p:nvSpPr>
        <p:spPr bwMode="auto">
          <a:xfrm>
            <a:off x="1729430" y="4177843"/>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14</a:t>
            </a:r>
            <a:endParaRPr lang="ja-JP" altLang="en-US" sz="1600" b="1" dirty="0">
              <a:latin typeface="Calibri" pitchFamily="34" charset="0"/>
            </a:endParaRPr>
          </a:p>
        </p:txBody>
      </p:sp>
      <p:sp>
        <p:nvSpPr>
          <p:cNvPr id="70" name="テキスト ボックス 67"/>
          <p:cNvSpPr txBox="1">
            <a:spLocks noChangeArrowheads="1"/>
          </p:cNvSpPr>
          <p:nvPr/>
        </p:nvSpPr>
        <p:spPr bwMode="auto">
          <a:xfrm>
            <a:off x="3068425" y="5438738"/>
            <a:ext cx="552485" cy="338554"/>
          </a:xfrm>
          <a:prstGeom prst="rect">
            <a:avLst/>
          </a:prstGeom>
          <a:noFill/>
          <a:ln w="9525">
            <a:noFill/>
            <a:miter lim="800000"/>
            <a:headEnd/>
            <a:tailEnd/>
          </a:ln>
        </p:spPr>
        <p:txBody>
          <a:bodyPr>
            <a:spAutoFit/>
          </a:bodyPr>
          <a:lstStyle/>
          <a:p>
            <a:r>
              <a:rPr lang="en-US" altLang="ja-JP" sz="1600" b="1">
                <a:latin typeface="Calibri" pitchFamily="34" charset="0"/>
              </a:rPr>
              <a:t>51</a:t>
            </a:r>
            <a:endParaRPr lang="ja-JP" altLang="en-US" sz="1600" b="1">
              <a:latin typeface="Calibri" pitchFamily="34" charset="0"/>
            </a:endParaRPr>
          </a:p>
        </p:txBody>
      </p:sp>
      <p:sp>
        <p:nvSpPr>
          <p:cNvPr id="71" name="テキスト ボックス 68"/>
          <p:cNvSpPr txBox="1">
            <a:spLocks noChangeArrowheads="1"/>
          </p:cNvSpPr>
          <p:nvPr/>
        </p:nvSpPr>
        <p:spPr bwMode="auto">
          <a:xfrm>
            <a:off x="3068425" y="5872133"/>
            <a:ext cx="552485" cy="338554"/>
          </a:xfrm>
          <a:prstGeom prst="rect">
            <a:avLst/>
          </a:prstGeom>
          <a:noFill/>
          <a:ln w="9525">
            <a:noFill/>
            <a:miter lim="800000"/>
            <a:headEnd/>
            <a:tailEnd/>
          </a:ln>
        </p:spPr>
        <p:txBody>
          <a:bodyPr>
            <a:spAutoFit/>
          </a:bodyPr>
          <a:lstStyle/>
          <a:p>
            <a:r>
              <a:rPr lang="en-US" altLang="ja-JP" sz="1600" b="1">
                <a:latin typeface="Calibri" pitchFamily="34" charset="0"/>
              </a:rPr>
              <a:t>70</a:t>
            </a:r>
            <a:endParaRPr lang="ja-JP" altLang="en-US" sz="1600" b="1">
              <a:latin typeface="Calibri" pitchFamily="34" charset="0"/>
            </a:endParaRPr>
          </a:p>
        </p:txBody>
      </p:sp>
      <p:sp>
        <p:nvSpPr>
          <p:cNvPr id="72" name="テキスト ボックス 69"/>
          <p:cNvSpPr txBox="1">
            <a:spLocks noChangeArrowheads="1"/>
          </p:cNvSpPr>
          <p:nvPr/>
        </p:nvSpPr>
        <p:spPr bwMode="auto">
          <a:xfrm>
            <a:off x="5941348" y="5880729"/>
            <a:ext cx="552485" cy="338554"/>
          </a:xfrm>
          <a:prstGeom prst="rect">
            <a:avLst/>
          </a:prstGeom>
          <a:noFill/>
          <a:ln w="9525">
            <a:noFill/>
            <a:miter lim="800000"/>
            <a:headEnd/>
            <a:tailEnd/>
          </a:ln>
        </p:spPr>
        <p:txBody>
          <a:bodyPr>
            <a:spAutoFit/>
          </a:bodyPr>
          <a:lstStyle/>
          <a:p>
            <a:r>
              <a:rPr lang="en-US" altLang="ja-JP" sz="1600" b="1">
                <a:latin typeface="Calibri" pitchFamily="34" charset="0"/>
              </a:rPr>
              <a:t>148</a:t>
            </a:r>
            <a:endParaRPr lang="ja-JP" altLang="en-US" sz="1600" b="1">
              <a:latin typeface="Calibri" pitchFamily="34" charset="0"/>
            </a:endParaRPr>
          </a:p>
        </p:txBody>
      </p:sp>
      <p:sp>
        <p:nvSpPr>
          <p:cNvPr id="73" name="テキスト ボックス 70"/>
          <p:cNvSpPr txBox="1">
            <a:spLocks noChangeArrowheads="1"/>
          </p:cNvSpPr>
          <p:nvPr/>
        </p:nvSpPr>
        <p:spPr bwMode="auto">
          <a:xfrm>
            <a:off x="5920865" y="5421247"/>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272</a:t>
            </a:r>
            <a:endParaRPr lang="ja-JP" altLang="en-US" sz="1600" b="1" dirty="0">
              <a:latin typeface="Calibri" pitchFamily="34" charset="0"/>
            </a:endParaRPr>
          </a:p>
        </p:txBody>
      </p:sp>
      <p:cxnSp>
        <p:nvCxnSpPr>
          <p:cNvPr id="74" name="曲線コネクタ 73"/>
          <p:cNvCxnSpPr>
            <a:stCxn id="8" idx="0"/>
            <a:endCxn id="8" idx="7"/>
          </p:cNvCxnSpPr>
          <p:nvPr/>
        </p:nvCxnSpPr>
        <p:spPr>
          <a:xfrm rot="16200000" flipH="1">
            <a:off x="4929766" y="3397371"/>
            <a:ext cx="97091" cy="843593"/>
          </a:xfrm>
          <a:prstGeom prst="curvedConnector3">
            <a:avLst>
              <a:gd name="adj1" fmla="val -1388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8" name="コンテンツ プレースホルダ 3"/>
          <p:cNvSpPr>
            <a:spLocks noGrp="1"/>
          </p:cNvSpPr>
          <p:nvPr>
            <p:ph idx="1"/>
          </p:nvPr>
        </p:nvSpPr>
        <p:spPr>
          <a:xfrm>
            <a:off x="214313" y="990600"/>
            <a:ext cx="8715375" cy="5438775"/>
          </a:xfrm>
        </p:spPr>
        <p:txBody>
          <a:bodyPr/>
          <a:lstStyle/>
          <a:p>
            <a:r>
              <a:rPr lang="ja-JP" altLang="en-US" dirty="0" smtClean="0"/>
              <a:t>ユーザコミュニティ</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1000" fill="hold"/>
                                        <p:tgtEl>
                                          <p:spTgt spid="76"/>
                                        </p:tgtEl>
                                        <p:attrNameLst>
                                          <p:attrName>ppt_w</p:attrName>
                                        </p:attrNameLst>
                                      </p:cBhvr>
                                      <p:tavLst>
                                        <p:tav tm="0">
                                          <p:val>
                                            <p:strVal val="#ppt_w*0.70"/>
                                          </p:val>
                                        </p:tav>
                                        <p:tav tm="100000">
                                          <p:val>
                                            <p:strVal val="#ppt_w"/>
                                          </p:val>
                                        </p:tav>
                                      </p:tavLst>
                                    </p:anim>
                                    <p:anim calcmode="lin" valueType="num">
                                      <p:cBhvr>
                                        <p:cTn id="8" dur="1000" fill="hold"/>
                                        <p:tgtEl>
                                          <p:spTgt spid="76"/>
                                        </p:tgtEl>
                                        <p:attrNameLst>
                                          <p:attrName>ppt_h</p:attrName>
                                        </p:attrNameLst>
                                      </p:cBhvr>
                                      <p:tavLst>
                                        <p:tav tm="0">
                                          <p:val>
                                            <p:strVal val="#ppt_h"/>
                                          </p:val>
                                        </p:tav>
                                        <p:tav tm="100000">
                                          <p:val>
                                            <p:strVal val="#ppt_h"/>
                                          </p:val>
                                        </p:tav>
                                      </p:tavLst>
                                    </p:anim>
                                    <p:animEffect transition="in" filter="fade">
                                      <p:cBhvr>
                                        <p:cTn id="9"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円/楕円 75"/>
          <p:cNvSpPr/>
          <p:nvPr/>
        </p:nvSpPr>
        <p:spPr bwMode="auto">
          <a:xfrm>
            <a:off x="1127044" y="1387647"/>
            <a:ext cx="7346459" cy="3197200"/>
          </a:xfrm>
          <a:prstGeom prst="ellipse">
            <a:avLst/>
          </a:prstGeom>
          <a:solidFill>
            <a:srgbClr val="9999FF">
              <a:alpha val="38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 name="タイトル 1"/>
          <p:cNvSpPr>
            <a:spLocks noGrp="1"/>
          </p:cNvSpPr>
          <p:nvPr>
            <p:ph type="title"/>
          </p:nvPr>
        </p:nvSpPr>
        <p:spPr/>
        <p:txBody>
          <a:bodyPr/>
          <a:lstStyle/>
          <a:p>
            <a:r>
              <a:rPr lang="ja-JP" altLang="en-US" dirty="0" smtClean="0"/>
              <a:t>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34</a:t>
            </a:fld>
            <a:endParaRPr lang="en-US" altLang="ja-JP"/>
          </a:p>
        </p:txBody>
      </p:sp>
      <p:sp>
        <p:nvSpPr>
          <p:cNvPr id="7" name="円/楕円 6"/>
          <p:cNvSpPr/>
          <p:nvPr/>
        </p:nvSpPr>
        <p:spPr>
          <a:xfrm>
            <a:off x="4104641" y="1602037"/>
            <a:ext cx="1063240" cy="662981"/>
          </a:xfrm>
          <a:prstGeom prst="ellipse">
            <a:avLst/>
          </a:prstGeom>
          <a:solidFill>
            <a:srgbClr val="FFFF7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P(bug)</a:t>
            </a:r>
          </a:p>
          <a:p>
            <a:pPr algn="ctr" fontAlgn="auto">
              <a:spcBef>
                <a:spcPts val="0"/>
              </a:spcBef>
              <a:spcAft>
                <a:spcPts val="0"/>
              </a:spcAft>
              <a:defRPr/>
            </a:pPr>
            <a:r>
              <a:rPr lang="en-US" altLang="ja-JP" sz="1600" b="1" dirty="0">
                <a:solidFill>
                  <a:schemeClr val="tx1"/>
                </a:solidFill>
              </a:rPr>
              <a:t>172</a:t>
            </a:r>
            <a:r>
              <a:rPr lang="ja-JP" altLang="en-US" sz="1600" b="1" dirty="0">
                <a:solidFill>
                  <a:schemeClr val="tx1"/>
                </a:solidFill>
              </a:rPr>
              <a:t>人</a:t>
            </a:r>
          </a:p>
        </p:txBody>
      </p:sp>
      <p:sp>
        <p:nvSpPr>
          <p:cNvPr id="8" name="円/楕円 7"/>
          <p:cNvSpPr/>
          <p:nvPr/>
        </p:nvSpPr>
        <p:spPr>
          <a:xfrm>
            <a:off x="3363494" y="3770622"/>
            <a:ext cx="2386044" cy="66298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p>
          <a:p>
            <a:pPr algn="ctr" fontAlgn="auto">
              <a:spcBef>
                <a:spcPts val="0"/>
              </a:spcBef>
              <a:spcAft>
                <a:spcPts val="0"/>
              </a:spcAft>
              <a:defRPr/>
            </a:pPr>
            <a:r>
              <a:rPr lang="en-US" altLang="ja-JP" sz="1600" b="1" dirty="0" smtClean="0">
                <a:solidFill>
                  <a:schemeClr val="tx1"/>
                </a:solidFill>
              </a:rPr>
              <a:t>30</a:t>
            </a:r>
            <a:r>
              <a:rPr lang="ja-JP" altLang="en-US" sz="1600" b="1" dirty="0">
                <a:solidFill>
                  <a:schemeClr val="tx1"/>
                </a:solidFill>
              </a:rPr>
              <a:t>人</a:t>
            </a:r>
          </a:p>
        </p:txBody>
      </p:sp>
      <p:cxnSp>
        <p:nvCxnSpPr>
          <p:cNvPr id="9" name="曲線コネクタ 8"/>
          <p:cNvCxnSpPr>
            <a:stCxn id="7" idx="1"/>
            <a:endCxn id="7" idx="7"/>
          </p:cNvCxnSpPr>
          <p:nvPr/>
        </p:nvCxnSpPr>
        <p:spPr>
          <a:xfrm rot="5400000" flipH="1" flipV="1">
            <a:off x="4636260" y="1323217"/>
            <a:ext cx="2075" cy="751825"/>
          </a:xfrm>
          <a:prstGeom prst="curvedConnector3">
            <a:avLst>
              <a:gd name="adj1" fmla="val 1249320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テキスト ボックス 5"/>
          <p:cNvSpPr txBox="1">
            <a:spLocks noChangeArrowheads="1"/>
          </p:cNvSpPr>
          <p:nvPr/>
        </p:nvSpPr>
        <p:spPr bwMode="auto">
          <a:xfrm>
            <a:off x="4412806" y="1146629"/>
            <a:ext cx="589319" cy="338554"/>
          </a:xfrm>
          <a:prstGeom prst="rect">
            <a:avLst/>
          </a:prstGeom>
          <a:noFill/>
          <a:ln w="9525">
            <a:noFill/>
            <a:miter lim="800000"/>
            <a:headEnd/>
            <a:tailEnd/>
          </a:ln>
        </p:spPr>
        <p:txBody>
          <a:bodyPr wrap="square">
            <a:spAutoFit/>
          </a:bodyPr>
          <a:lstStyle/>
          <a:p>
            <a:r>
              <a:rPr lang="en-US" altLang="ja-JP" sz="1600" b="1" dirty="0">
                <a:latin typeface="Calibri" pitchFamily="34" charset="0"/>
              </a:rPr>
              <a:t>13</a:t>
            </a:r>
            <a:endParaRPr lang="ja-JP" altLang="en-US" sz="1600" b="1" dirty="0">
              <a:latin typeface="Calibri" pitchFamily="34" charset="0"/>
            </a:endParaRPr>
          </a:p>
        </p:txBody>
      </p:sp>
      <p:cxnSp>
        <p:nvCxnSpPr>
          <p:cNvPr id="11" name="曲線コネクタ 10"/>
          <p:cNvCxnSpPr>
            <a:stCxn id="16" idx="3"/>
            <a:endCxn id="16" idx="5"/>
          </p:cNvCxnSpPr>
          <p:nvPr/>
        </p:nvCxnSpPr>
        <p:spPr>
          <a:xfrm rot="16200000" flipH="1">
            <a:off x="1991068" y="5588061"/>
            <a:ext cx="1228" cy="742282"/>
          </a:xfrm>
          <a:prstGeom prst="curvedConnector3">
            <a:avLst>
              <a:gd name="adj1" fmla="val 2230107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テキスト ボックス 7"/>
          <p:cNvSpPr txBox="1">
            <a:spLocks noChangeArrowheads="1"/>
          </p:cNvSpPr>
          <p:nvPr/>
        </p:nvSpPr>
        <p:spPr bwMode="auto">
          <a:xfrm>
            <a:off x="1797670" y="6212217"/>
            <a:ext cx="663005" cy="338554"/>
          </a:xfrm>
          <a:prstGeom prst="rect">
            <a:avLst/>
          </a:prstGeom>
          <a:noFill/>
          <a:ln w="9525">
            <a:noFill/>
            <a:miter lim="800000"/>
            <a:headEnd/>
            <a:tailEnd/>
          </a:ln>
        </p:spPr>
        <p:txBody>
          <a:bodyPr wrap="square">
            <a:spAutoFit/>
          </a:bodyPr>
          <a:lstStyle/>
          <a:p>
            <a:r>
              <a:rPr lang="en-US" altLang="ja-JP" sz="1600" b="1">
                <a:latin typeface="Calibri" pitchFamily="34" charset="0"/>
              </a:rPr>
              <a:t>37</a:t>
            </a:r>
            <a:endParaRPr lang="ja-JP" altLang="en-US" sz="1600" b="1">
              <a:latin typeface="Calibri" pitchFamily="34" charset="0"/>
            </a:endParaRPr>
          </a:p>
        </p:txBody>
      </p:sp>
      <p:sp>
        <p:nvSpPr>
          <p:cNvPr id="13" name="テキスト ボックス 8"/>
          <p:cNvSpPr txBox="1">
            <a:spLocks noChangeArrowheads="1"/>
          </p:cNvSpPr>
          <p:nvPr/>
        </p:nvSpPr>
        <p:spPr bwMode="auto">
          <a:xfrm>
            <a:off x="7259878" y="6201553"/>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355</a:t>
            </a:r>
            <a:endParaRPr lang="ja-JP" altLang="en-US" sz="1600" b="1" dirty="0">
              <a:latin typeface="Calibri" pitchFamily="34" charset="0"/>
            </a:endParaRPr>
          </a:p>
        </p:txBody>
      </p:sp>
      <p:sp>
        <p:nvSpPr>
          <p:cNvPr id="14" name="円/楕円 13"/>
          <p:cNvSpPr/>
          <p:nvPr/>
        </p:nvSpPr>
        <p:spPr>
          <a:xfrm>
            <a:off x="6935823" y="5393312"/>
            <a:ext cx="1151278" cy="662981"/>
          </a:xfrm>
          <a:prstGeom prst="ellipse">
            <a:avLst/>
          </a:prstGeom>
          <a:solidFill>
            <a:srgbClr val="ABFFD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P(user)</a:t>
            </a:r>
            <a:endParaRPr lang="en-US" altLang="ja-JP" sz="1050" b="1" dirty="0">
              <a:solidFill>
                <a:schemeClr val="tx1"/>
              </a:solidFill>
            </a:endParaRPr>
          </a:p>
          <a:p>
            <a:pPr algn="ctr" fontAlgn="auto">
              <a:spcBef>
                <a:spcPts val="0"/>
              </a:spcBef>
              <a:spcAft>
                <a:spcPts val="0"/>
              </a:spcAft>
              <a:defRPr/>
            </a:pPr>
            <a:r>
              <a:rPr lang="en-US" altLang="ja-JP" sz="1600" b="1" dirty="0" smtClean="0">
                <a:solidFill>
                  <a:schemeClr val="tx1"/>
                </a:solidFill>
              </a:rPr>
              <a:t>596</a:t>
            </a:r>
            <a:r>
              <a:rPr lang="ja-JP" altLang="en-US" sz="1600" b="1" dirty="0" smtClean="0">
                <a:solidFill>
                  <a:schemeClr val="tx1"/>
                </a:solidFill>
              </a:rPr>
              <a:t>人</a:t>
            </a:r>
            <a:endParaRPr lang="ja-JP" altLang="en-US" sz="1600" b="1" dirty="0">
              <a:solidFill>
                <a:schemeClr val="tx1"/>
              </a:solidFill>
            </a:endParaRPr>
          </a:p>
        </p:txBody>
      </p:sp>
      <p:cxnSp>
        <p:nvCxnSpPr>
          <p:cNvPr id="15" name="曲線コネクタ 14"/>
          <p:cNvCxnSpPr>
            <a:stCxn id="14" idx="3"/>
            <a:endCxn id="14" idx="5"/>
          </p:cNvCxnSpPr>
          <p:nvPr/>
        </p:nvCxnSpPr>
        <p:spPr>
          <a:xfrm rot="16200000" flipH="1">
            <a:off x="7511462" y="5552164"/>
            <a:ext cx="2075" cy="814077"/>
          </a:xfrm>
          <a:prstGeom prst="curvedConnector3">
            <a:avLst>
              <a:gd name="adj1" fmla="val 1315139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1466196" y="5393312"/>
            <a:ext cx="1049745" cy="662981"/>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P(dev)</a:t>
            </a:r>
            <a:endParaRPr lang="en-US" altLang="ja-JP" sz="1050" b="1" dirty="0">
              <a:solidFill>
                <a:schemeClr val="tx1"/>
              </a:solidFill>
            </a:endParaRPr>
          </a:p>
          <a:p>
            <a:pPr algn="ctr" fontAlgn="auto">
              <a:spcBef>
                <a:spcPts val="0"/>
              </a:spcBef>
              <a:spcAft>
                <a:spcPts val="0"/>
              </a:spcAft>
              <a:defRPr/>
            </a:pPr>
            <a:r>
              <a:rPr lang="en-US" altLang="ja-JP" sz="1600" b="1" dirty="0">
                <a:solidFill>
                  <a:schemeClr val="tx1"/>
                </a:solidFill>
              </a:rPr>
              <a:t>162</a:t>
            </a:r>
            <a:r>
              <a:rPr lang="ja-JP" altLang="en-US" sz="1600" b="1" dirty="0">
                <a:solidFill>
                  <a:schemeClr val="tx1"/>
                </a:solidFill>
              </a:rPr>
              <a:t>人</a:t>
            </a:r>
          </a:p>
        </p:txBody>
      </p:sp>
      <p:sp>
        <p:nvSpPr>
          <p:cNvPr id="17" name="円/楕円 16"/>
          <p:cNvSpPr/>
          <p:nvPr/>
        </p:nvSpPr>
        <p:spPr>
          <a:xfrm>
            <a:off x="6247067" y="2786807"/>
            <a:ext cx="1738502" cy="552485"/>
          </a:xfrm>
          <a:prstGeom prst="ellipse">
            <a:avLst/>
          </a:prstGeom>
          <a:solidFill>
            <a:srgbClr val="B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14</a:t>
            </a:r>
            <a:r>
              <a:rPr lang="ja-JP" altLang="en-US" sz="1600" b="1" dirty="0">
                <a:solidFill>
                  <a:schemeClr val="tx1"/>
                </a:solidFill>
              </a:rPr>
              <a:t>人</a:t>
            </a:r>
          </a:p>
        </p:txBody>
      </p:sp>
      <p:sp>
        <p:nvSpPr>
          <p:cNvPr id="18" name="円/楕円 17"/>
          <p:cNvSpPr/>
          <p:nvPr/>
        </p:nvSpPr>
        <p:spPr>
          <a:xfrm>
            <a:off x="1620543" y="2796632"/>
            <a:ext cx="1668868" cy="55248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bug</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19</a:t>
            </a:r>
            <a:r>
              <a:rPr lang="ja-JP" altLang="en-US" sz="1600" b="1" dirty="0">
                <a:solidFill>
                  <a:schemeClr val="tx1"/>
                </a:solidFill>
              </a:rPr>
              <a:t>人</a:t>
            </a:r>
          </a:p>
        </p:txBody>
      </p:sp>
      <p:sp>
        <p:nvSpPr>
          <p:cNvPr id="19" name="円/楕円 18"/>
          <p:cNvSpPr/>
          <p:nvPr/>
        </p:nvSpPr>
        <p:spPr>
          <a:xfrm>
            <a:off x="3786649" y="5503808"/>
            <a:ext cx="1712716" cy="552485"/>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en-US" altLang="ja-JP" sz="1200" b="1" dirty="0">
                <a:solidFill>
                  <a:schemeClr val="tx1"/>
                </a:solidFill>
              </a:rPr>
              <a:t>)</a:t>
            </a:r>
          </a:p>
          <a:p>
            <a:pPr algn="ctr" fontAlgn="auto">
              <a:spcBef>
                <a:spcPts val="0"/>
              </a:spcBef>
              <a:spcAft>
                <a:spcPts val="0"/>
              </a:spcAft>
              <a:defRPr/>
            </a:pPr>
            <a:r>
              <a:rPr lang="en-US" altLang="ja-JP" sz="1600" b="1" dirty="0">
                <a:solidFill>
                  <a:schemeClr val="tx1"/>
                </a:solidFill>
              </a:rPr>
              <a:t>81</a:t>
            </a:r>
            <a:r>
              <a:rPr lang="ja-JP" altLang="en-US" sz="1600" b="1" dirty="0">
                <a:solidFill>
                  <a:schemeClr val="tx1"/>
                </a:solidFill>
              </a:rPr>
              <a:t>人</a:t>
            </a:r>
          </a:p>
        </p:txBody>
      </p:sp>
      <p:cxnSp>
        <p:nvCxnSpPr>
          <p:cNvPr id="20" name="曲線コネクタ 35"/>
          <p:cNvCxnSpPr>
            <a:stCxn id="18" idx="3"/>
            <a:endCxn id="18" idx="2"/>
          </p:cNvCxnSpPr>
          <p:nvPr/>
        </p:nvCxnSpPr>
        <p:spPr>
          <a:xfrm rot="5400000" flipH="1">
            <a:off x="1645076" y="3048342"/>
            <a:ext cx="195333" cy="244400"/>
          </a:xfrm>
          <a:prstGeom prst="curvedConnector4">
            <a:avLst>
              <a:gd name="adj1" fmla="val -61522"/>
              <a:gd name="adj2" fmla="val 149592"/>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テキスト ボックス 16"/>
          <p:cNvSpPr txBox="1">
            <a:spLocks noChangeArrowheads="1"/>
          </p:cNvSpPr>
          <p:nvPr/>
        </p:nvSpPr>
        <p:spPr bwMode="auto">
          <a:xfrm>
            <a:off x="1286193" y="3328633"/>
            <a:ext cx="662962" cy="338554"/>
          </a:xfrm>
          <a:prstGeom prst="rect">
            <a:avLst/>
          </a:prstGeom>
          <a:noFill/>
          <a:ln w="9525">
            <a:noFill/>
            <a:miter lim="800000"/>
            <a:headEnd/>
            <a:tailEnd/>
          </a:ln>
        </p:spPr>
        <p:txBody>
          <a:bodyPr wrap="square">
            <a:spAutoFit/>
          </a:bodyPr>
          <a:lstStyle/>
          <a:p>
            <a:r>
              <a:rPr lang="en-US" altLang="ja-JP" sz="1600" b="1" dirty="0">
                <a:latin typeface="Calibri" pitchFamily="34" charset="0"/>
              </a:rPr>
              <a:t>14</a:t>
            </a:r>
            <a:endParaRPr lang="ja-JP" altLang="en-US" sz="1600" b="1" dirty="0">
              <a:latin typeface="Calibri" pitchFamily="34" charset="0"/>
            </a:endParaRPr>
          </a:p>
        </p:txBody>
      </p:sp>
      <p:cxnSp>
        <p:nvCxnSpPr>
          <p:cNvPr id="22" name="曲線コネクタ 40"/>
          <p:cNvCxnSpPr>
            <a:stCxn id="17" idx="5"/>
            <a:endCxn id="17" idx="6"/>
          </p:cNvCxnSpPr>
          <p:nvPr/>
        </p:nvCxnSpPr>
        <p:spPr>
          <a:xfrm rot="5400000" flipH="1" flipV="1">
            <a:off x="7760604" y="3033417"/>
            <a:ext cx="195333" cy="254597"/>
          </a:xfrm>
          <a:prstGeom prst="curvedConnector4">
            <a:avLst>
              <a:gd name="adj1" fmla="val -79000"/>
              <a:gd name="adj2" fmla="val 1636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テキスト ボックス 18"/>
          <p:cNvSpPr txBox="1">
            <a:spLocks noChangeArrowheads="1"/>
          </p:cNvSpPr>
          <p:nvPr/>
        </p:nvSpPr>
        <p:spPr bwMode="auto">
          <a:xfrm>
            <a:off x="7876322" y="3337028"/>
            <a:ext cx="331491" cy="338554"/>
          </a:xfrm>
          <a:prstGeom prst="rect">
            <a:avLst/>
          </a:prstGeom>
          <a:noFill/>
          <a:ln w="9525">
            <a:noFill/>
            <a:miter lim="800000"/>
            <a:headEnd/>
            <a:tailEnd/>
          </a:ln>
        </p:spPr>
        <p:txBody>
          <a:bodyPr>
            <a:spAutoFit/>
          </a:bodyPr>
          <a:lstStyle/>
          <a:p>
            <a:r>
              <a:rPr lang="en-US" altLang="ja-JP" sz="1600" b="1" dirty="0">
                <a:latin typeface="Calibri" pitchFamily="34" charset="0"/>
              </a:rPr>
              <a:t>0</a:t>
            </a:r>
            <a:endParaRPr lang="ja-JP" altLang="en-US" sz="1600" b="1" dirty="0">
              <a:latin typeface="Calibri" pitchFamily="34" charset="0"/>
            </a:endParaRPr>
          </a:p>
        </p:txBody>
      </p:sp>
      <p:cxnSp>
        <p:nvCxnSpPr>
          <p:cNvPr id="24" name="曲線コネクタ 40"/>
          <p:cNvCxnSpPr>
            <a:stCxn id="19" idx="3"/>
            <a:endCxn id="19" idx="5"/>
          </p:cNvCxnSpPr>
          <p:nvPr/>
        </p:nvCxnSpPr>
        <p:spPr>
          <a:xfrm rot="16200000" flipH="1">
            <a:off x="4643007" y="5369848"/>
            <a:ext cx="1228" cy="1211072"/>
          </a:xfrm>
          <a:prstGeom prst="curvedConnector3">
            <a:avLst>
              <a:gd name="adj1" fmla="val 2098350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テキスト ボックス 22"/>
          <p:cNvSpPr txBox="1">
            <a:spLocks noChangeArrowheads="1"/>
          </p:cNvSpPr>
          <p:nvPr/>
        </p:nvSpPr>
        <p:spPr bwMode="auto">
          <a:xfrm>
            <a:off x="4935649" y="3370691"/>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301</a:t>
            </a:r>
            <a:endParaRPr lang="ja-JP" altLang="en-US" sz="1600" b="1" dirty="0">
              <a:latin typeface="Calibri" pitchFamily="34" charset="0"/>
            </a:endParaRPr>
          </a:p>
        </p:txBody>
      </p:sp>
      <p:cxnSp>
        <p:nvCxnSpPr>
          <p:cNvPr id="26" name="直線矢印コネクタ 25"/>
          <p:cNvCxnSpPr/>
          <p:nvPr/>
        </p:nvCxnSpPr>
        <p:spPr>
          <a:xfrm rot="5400000">
            <a:off x="4118148" y="3044637"/>
            <a:ext cx="1160217" cy="122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5400000">
            <a:off x="3898381" y="3044637"/>
            <a:ext cx="1160217"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8" name="テキスト ボックス 25"/>
          <p:cNvSpPr txBox="1">
            <a:spLocks noChangeArrowheads="1"/>
          </p:cNvSpPr>
          <p:nvPr/>
        </p:nvSpPr>
        <p:spPr bwMode="auto">
          <a:xfrm>
            <a:off x="4693082" y="2907130"/>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39</a:t>
            </a:r>
            <a:endParaRPr lang="ja-JP" altLang="en-US" sz="1600" b="1" dirty="0">
              <a:latin typeface="Calibri" pitchFamily="34" charset="0"/>
            </a:endParaRPr>
          </a:p>
        </p:txBody>
      </p:sp>
      <p:sp>
        <p:nvSpPr>
          <p:cNvPr id="29" name="テキスト ボックス 26"/>
          <p:cNvSpPr txBox="1">
            <a:spLocks noChangeArrowheads="1"/>
          </p:cNvSpPr>
          <p:nvPr/>
        </p:nvSpPr>
        <p:spPr bwMode="auto">
          <a:xfrm>
            <a:off x="3990946" y="2907130"/>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105</a:t>
            </a:r>
            <a:endParaRPr lang="ja-JP" altLang="en-US" sz="1600" b="1" dirty="0">
              <a:latin typeface="Calibri" pitchFamily="34" charset="0"/>
            </a:endParaRPr>
          </a:p>
        </p:txBody>
      </p:sp>
      <p:cxnSp>
        <p:nvCxnSpPr>
          <p:cNvPr id="30" name="直線矢印コネクタ 29"/>
          <p:cNvCxnSpPr/>
          <p:nvPr/>
        </p:nvCxnSpPr>
        <p:spPr>
          <a:xfrm>
            <a:off x="5208849" y="2057286"/>
            <a:ext cx="1270210" cy="70567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rot="21480000">
            <a:off x="5084060" y="2181447"/>
            <a:ext cx="1223165"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32" name="テキスト ボックス 29"/>
          <p:cNvSpPr txBox="1">
            <a:spLocks noChangeArrowheads="1"/>
          </p:cNvSpPr>
          <p:nvPr/>
        </p:nvSpPr>
        <p:spPr bwMode="auto">
          <a:xfrm>
            <a:off x="5554609" y="1967904"/>
            <a:ext cx="552485" cy="338554"/>
          </a:xfrm>
          <a:prstGeom prst="rect">
            <a:avLst/>
          </a:prstGeom>
          <a:noFill/>
          <a:ln w="9525">
            <a:noFill/>
            <a:miter lim="800000"/>
            <a:headEnd/>
            <a:tailEnd/>
          </a:ln>
        </p:spPr>
        <p:txBody>
          <a:bodyPr>
            <a:spAutoFit/>
          </a:bodyPr>
          <a:lstStyle/>
          <a:p>
            <a:r>
              <a:rPr lang="en-US" altLang="ja-JP" sz="1600" b="1">
                <a:latin typeface="Calibri" pitchFamily="34" charset="0"/>
              </a:rPr>
              <a:t>0</a:t>
            </a:r>
            <a:endParaRPr lang="ja-JP" altLang="en-US" sz="1600" b="1">
              <a:latin typeface="Calibri" pitchFamily="34" charset="0"/>
            </a:endParaRPr>
          </a:p>
        </p:txBody>
      </p:sp>
      <p:sp>
        <p:nvSpPr>
          <p:cNvPr id="33" name="テキスト ボックス 30"/>
          <p:cNvSpPr txBox="1">
            <a:spLocks noChangeArrowheads="1"/>
          </p:cNvSpPr>
          <p:nvPr/>
        </p:nvSpPr>
        <p:spPr bwMode="auto">
          <a:xfrm>
            <a:off x="5333613" y="2409893"/>
            <a:ext cx="552485" cy="338554"/>
          </a:xfrm>
          <a:prstGeom prst="rect">
            <a:avLst/>
          </a:prstGeom>
          <a:noFill/>
          <a:ln w="9525">
            <a:noFill/>
            <a:miter lim="800000"/>
            <a:headEnd/>
            <a:tailEnd/>
          </a:ln>
        </p:spPr>
        <p:txBody>
          <a:bodyPr>
            <a:spAutoFit/>
          </a:bodyPr>
          <a:lstStyle/>
          <a:p>
            <a:r>
              <a:rPr lang="en-US" altLang="ja-JP" sz="1600" b="1">
                <a:latin typeface="Calibri" pitchFamily="34" charset="0"/>
              </a:rPr>
              <a:t>1</a:t>
            </a:r>
            <a:endParaRPr lang="ja-JP" altLang="en-US" sz="1600" b="1">
              <a:latin typeface="Calibri" pitchFamily="34" charset="0"/>
            </a:endParaRPr>
          </a:p>
        </p:txBody>
      </p:sp>
      <p:cxnSp>
        <p:nvCxnSpPr>
          <p:cNvPr id="34" name="直線矢印コネクタ 33"/>
          <p:cNvCxnSpPr/>
          <p:nvPr/>
        </p:nvCxnSpPr>
        <p:spPr>
          <a:xfrm rot="16200000" flipH="1">
            <a:off x="6162342" y="4288343"/>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rot="5400000">
            <a:off x="1217600" y="4315966"/>
            <a:ext cx="1767951"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rot="10800000" flipV="1">
            <a:off x="2571188" y="1912657"/>
            <a:ext cx="1491710"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flipV="1">
            <a:off x="2681686" y="2078402"/>
            <a:ext cx="1381213" cy="662981"/>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rot="5400000" flipH="1" flipV="1">
            <a:off x="1410969" y="4343591"/>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rot="16200000" flipV="1">
            <a:off x="6355712" y="4315968"/>
            <a:ext cx="1878449"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rot="5400000" flipH="1" flipV="1">
            <a:off x="4228644" y="5007448"/>
            <a:ext cx="994473" cy="245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rot="5400000">
            <a:off x="4034660" y="4924313"/>
            <a:ext cx="939225"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10800000" flipV="1">
            <a:off x="5497605" y="3220204"/>
            <a:ext cx="828729" cy="607734"/>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rot="10800000">
            <a:off x="5530054" y="5697792"/>
            <a:ext cx="1381213"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a:off x="5499360" y="5907738"/>
            <a:ext cx="1325965"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2547861" y="5890549"/>
            <a:ext cx="1215467"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rot="10800000">
            <a:off x="2547861" y="5724803"/>
            <a:ext cx="1215467"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rot="10800000">
            <a:off x="5653354" y="4296409"/>
            <a:ext cx="1436461" cy="116021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a:off x="5477786" y="4377266"/>
            <a:ext cx="1436461" cy="116021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rot="10800000" flipV="1">
            <a:off x="2395309" y="4353725"/>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flipV="1">
            <a:off x="2502909" y="4474571"/>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V="1">
            <a:off x="5613166" y="3306184"/>
            <a:ext cx="828727" cy="607733"/>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rot="10800000">
            <a:off x="3299241" y="3183372"/>
            <a:ext cx="662982" cy="55248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3178923" y="3294493"/>
            <a:ext cx="607734" cy="497236"/>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54" name="テキスト ボックス 51"/>
          <p:cNvSpPr txBox="1">
            <a:spLocks noChangeArrowheads="1"/>
          </p:cNvSpPr>
          <p:nvPr/>
        </p:nvSpPr>
        <p:spPr bwMode="auto">
          <a:xfrm>
            <a:off x="3123675" y="1972988"/>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7</a:t>
            </a:r>
            <a:endParaRPr lang="ja-JP" altLang="en-US" sz="1600" b="1" dirty="0">
              <a:latin typeface="Calibri" pitchFamily="34" charset="0"/>
            </a:endParaRPr>
          </a:p>
        </p:txBody>
      </p:sp>
      <p:sp>
        <p:nvSpPr>
          <p:cNvPr id="55" name="テキスト ボックス 52"/>
          <p:cNvSpPr txBox="1">
            <a:spLocks noChangeArrowheads="1"/>
          </p:cNvSpPr>
          <p:nvPr/>
        </p:nvSpPr>
        <p:spPr bwMode="auto">
          <a:xfrm>
            <a:off x="3399916" y="2344822"/>
            <a:ext cx="552485" cy="338554"/>
          </a:xfrm>
          <a:prstGeom prst="rect">
            <a:avLst/>
          </a:prstGeom>
          <a:noFill/>
          <a:ln w="9525">
            <a:noFill/>
            <a:miter lim="800000"/>
            <a:headEnd/>
            <a:tailEnd/>
          </a:ln>
        </p:spPr>
        <p:txBody>
          <a:bodyPr>
            <a:spAutoFit/>
          </a:bodyPr>
          <a:lstStyle/>
          <a:p>
            <a:r>
              <a:rPr lang="en-US" altLang="ja-JP" sz="1600" b="1">
                <a:latin typeface="Calibri" pitchFamily="34" charset="0"/>
              </a:rPr>
              <a:t>3</a:t>
            </a:r>
            <a:endParaRPr lang="ja-JP" altLang="en-US" sz="1600" b="1">
              <a:latin typeface="Calibri" pitchFamily="34" charset="0"/>
            </a:endParaRPr>
          </a:p>
        </p:txBody>
      </p:sp>
      <p:sp>
        <p:nvSpPr>
          <p:cNvPr id="56" name="テキスト ボックス 53"/>
          <p:cNvSpPr txBox="1">
            <a:spLocks noChangeArrowheads="1"/>
          </p:cNvSpPr>
          <p:nvPr/>
        </p:nvSpPr>
        <p:spPr bwMode="auto">
          <a:xfrm>
            <a:off x="3565662" y="3228798"/>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68</a:t>
            </a:r>
            <a:endParaRPr lang="ja-JP" altLang="en-US" sz="1600" b="1" dirty="0">
              <a:latin typeface="Calibri" pitchFamily="34" charset="0"/>
            </a:endParaRPr>
          </a:p>
        </p:txBody>
      </p:sp>
      <p:sp>
        <p:nvSpPr>
          <p:cNvPr id="57" name="テキスト ボックス 54"/>
          <p:cNvSpPr txBox="1">
            <a:spLocks noChangeArrowheads="1"/>
          </p:cNvSpPr>
          <p:nvPr/>
        </p:nvSpPr>
        <p:spPr bwMode="auto">
          <a:xfrm>
            <a:off x="3178921" y="3514861"/>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88</a:t>
            </a:r>
            <a:endParaRPr lang="ja-JP" altLang="en-US" sz="1600" b="1" dirty="0">
              <a:latin typeface="Calibri" pitchFamily="34" charset="0"/>
            </a:endParaRPr>
          </a:p>
        </p:txBody>
      </p:sp>
      <p:sp>
        <p:nvSpPr>
          <p:cNvPr id="58" name="テキスト ボックス 55"/>
          <p:cNvSpPr txBox="1">
            <a:spLocks noChangeArrowheads="1"/>
          </p:cNvSpPr>
          <p:nvPr/>
        </p:nvSpPr>
        <p:spPr bwMode="auto">
          <a:xfrm>
            <a:off x="5527297" y="3264187"/>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31</a:t>
            </a:r>
            <a:endParaRPr lang="ja-JP" altLang="en-US" sz="1600" b="1" dirty="0">
              <a:latin typeface="Calibri" pitchFamily="34" charset="0"/>
            </a:endParaRPr>
          </a:p>
        </p:txBody>
      </p:sp>
      <p:sp>
        <p:nvSpPr>
          <p:cNvPr id="59" name="テキスト ボックス 56"/>
          <p:cNvSpPr txBox="1">
            <a:spLocks noChangeArrowheads="1"/>
          </p:cNvSpPr>
          <p:nvPr/>
        </p:nvSpPr>
        <p:spPr bwMode="auto">
          <a:xfrm>
            <a:off x="5886101" y="3615537"/>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12</a:t>
            </a:r>
            <a:endParaRPr lang="ja-JP" altLang="en-US" sz="1600" b="1" dirty="0">
              <a:latin typeface="Calibri" pitchFamily="34" charset="0"/>
            </a:endParaRPr>
          </a:p>
        </p:txBody>
      </p:sp>
      <p:sp>
        <p:nvSpPr>
          <p:cNvPr id="60" name="テキスト ボックス 57"/>
          <p:cNvSpPr txBox="1">
            <a:spLocks noChangeArrowheads="1"/>
          </p:cNvSpPr>
          <p:nvPr/>
        </p:nvSpPr>
        <p:spPr bwMode="auto">
          <a:xfrm>
            <a:off x="6674484" y="4177222"/>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12</a:t>
            </a:r>
            <a:endParaRPr lang="ja-JP" altLang="en-US" sz="1600" b="1" dirty="0">
              <a:latin typeface="Calibri" pitchFamily="34" charset="0"/>
            </a:endParaRPr>
          </a:p>
        </p:txBody>
      </p:sp>
      <p:sp>
        <p:nvSpPr>
          <p:cNvPr id="61" name="テキスト ボックス 58"/>
          <p:cNvSpPr txBox="1">
            <a:spLocks noChangeArrowheads="1"/>
          </p:cNvSpPr>
          <p:nvPr/>
        </p:nvSpPr>
        <p:spPr bwMode="auto">
          <a:xfrm>
            <a:off x="7267312" y="4177843"/>
            <a:ext cx="552485" cy="338554"/>
          </a:xfrm>
          <a:prstGeom prst="rect">
            <a:avLst/>
          </a:prstGeom>
          <a:noFill/>
          <a:ln w="9525">
            <a:noFill/>
            <a:miter lim="800000"/>
            <a:headEnd/>
            <a:tailEnd/>
          </a:ln>
        </p:spPr>
        <p:txBody>
          <a:bodyPr>
            <a:spAutoFit/>
          </a:bodyPr>
          <a:lstStyle/>
          <a:p>
            <a:r>
              <a:rPr lang="en-US" altLang="ja-JP" sz="1600" b="1">
                <a:latin typeface="Calibri" pitchFamily="34" charset="0"/>
              </a:rPr>
              <a:t>9</a:t>
            </a:r>
            <a:endParaRPr lang="ja-JP" altLang="en-US" sz="1600" b="1">
              <a:latin typeface="Calibri" pitchFamily="34" charset="0"/>
            </a:endParaRPr>
          </a:p>
        </p:txBody>
      </p:sp>
      <p:sp>
        <p:nvSpPr>
          <p:cNvPr id="62" name="テキスト ボックス 59"/>
          <p:cNvSpPr txBox="1">
            <a:spLocks noChangeArrowheads="1"/>
          </p:cNvSpPr>
          <p:nvPr/>
        </p:nvSpPr>
        <p:spPr bwMode="auto">
          <a:xfrm>
            <a:off x="6217591" y="4554762"/>
            <a:ext cx="552485" cy="338554"/>
          </a:xfrm>
          <a:prstGeom prst="rect">
            <a:avLst/>
          </a:prstGeom>
          <a:noFill/>
          <a:ln w="9525">
            <a:noFill/>
            <a:miter lim="800000"/>
            <a:headEnd/>
            <a:tailEnd/>
          </a:ln>
        </p:spPr>
        <p:txBody>
          <a:bodyPr>
            <a:spAutoFit/>
          </a:bodyPr>
          <a:lstStyle/>
          <a:p>
            <a:r>
              <a:rPr lang="en-US" altLang="ja-JP" sz="1600" b="1">
                <a:latin typeface="Calibri" pitchFamily="34" charset="0"/>
              </a:rPr>
              <a:t>537</a:t>
            </a:r>
            <a:endParaRPr lang="ja-JP" altLang="en-US" sz="1600" b="1">
              <a:latin typeface="Calibri" pitchFamily="34" charset="0"/>
            </a:endParaRPr>
          </a:p>
        </p:txBody>
      </p:sp>
      <p:sp>
        <p:nvSpPr>
          <p:cNvPr id="63" name="テキスト ボックス 60"/>
          <p:cNvSpPr txBox="1">
            <a:spLocks noChangeArrowheads="1"/>
          </p:cNvSpPr>
          <p:nvPr/>
        </p:nvSpPr>
        <p:spPr bwMode="auto">
          <a:xfrm>
            <a:off x="5665107" y="4785579"/>
            <a:ext cx="552485" cy="338554"/>
          </a:xfrm>
          <a:prstGeom prst="rect">
            <a:avLst/>
          </a:prstGeom>
          <a:noFill/>
          <a:ln w="9525">
            <a:noFill/>
            <a:miter lim="800000"/>
            <a:headEnd/>
            <a:tailEnd/>
          </a:ln>
        </p:spPr>
        <p:txBody>
          <a:bodyPr>
            <a:spAutoFit/>
          </a:bodyPr>
          <a:lstStyle/>
          <a:p>
            <a:r>
              <a:rPr lang="en-US" altLang="ja-JP" sz="1600" b="1">
                <a:latin typeface="Calibri" pitchFamily="34" charset="0"/>
              </a:rPr>
              <a:t>208</a:t>
            </a:r>
            <a:endParaRPr lang="ja-JP" altLang="en-US" sz="1600" b="1">
              <a:latin typeface="Calibri" pitchFamily="34" charset="0"/>
            </a:endParaRPr>
          </a:p>
        </p:txBody>
      </p:sp>
      <p:sp>
        <p:nvSpPr>
          <p:cNvPr id="64" name="テキスト ボックス 61"/>
          <p:cNvSpPr txBox="1">
            <a:spLocks noChangeArrowheads="1"/>
          </p:cNvSpPr>
          <p:nvPr/>
        </p:nvSpPr>
        <p:spPr bwMode="auto">
          <a:xfrm>
            <a:off x="4726756" y="4785579"/>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269</a:t>
            </a:r>
            <a:endParaRPr lang="ja-JP" altLang="en-US" sz="1600" b="1" dirty="0">
              <a:latin typeface="Calibri" pitchFamily="34" charset="0"/>
            </a:endParaRPr>
          </a:p>
        </p:txBody>
      </p:sp>
      <p:sp>
        <p:nvSpPr>
          <p:cNvPr id="65" name="テキスト ボックス 62"/>
          <p:cNvSpPr txBox="1">
            <a:spLocks noChangeArrowheads="1"/>
          </p:cNvSpPr>
          <p:nvPr/>
        </p:nvSpPr>
        <p:spPr bwMode="auto">
          <a:xfrm>
            <a:off x="4021927" y="4816726"/>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228</a:t>
            </a:r>
            <a:endParaRPr lang="ja-JP" altLang="en-US" sz="1600" b="1" dirty="0">
              <a:latin typeface="Calibri" pitchFamily="34" charset="0"/>
            </a:endParaRPr>
          </a:p>
        </p:txBody>
      </p:sp>
      <p:sp>
        <p:nvSpPr>
          <p:cNvPr id="66" name="テキスト ボックス 63"/>
          <p:cNvSpPr txBox="1">
            <a:spLocks noChangeArrowheads="1"/>
          </p:cNvSpPr>
          <p:nvPr/>
        </p:nvSpPr>
        <p:spPr bwMode="auto">
          <a:xfrm>
            <a:off x="3289419" y="4840827"/>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164</a:t>
            </a:r>
            <a:endParaRPr lang="en-US" altLang="ja-JP" sz="1600" b="1" dirty="0">
              <a:latin typeface="Calibri" pitchFamily="34" charset="0"/>
            </a:endParaRPr>
          </a:p>
        </p:txBody>
      </p:sp>
      <p:sp>
        <p:nvSpPr>
          <p:cNvPr id="67" name="テキスト ボックス 64"/>
          <p:cNvSpPr txBox="1">
            <a:spLocks noChangeArrowheads="1"/>
          </p:cNvSpPr>
          <p:nvPr/>
        </p:nvSpPr>
        <p:spPr bwMode="auto">
          <a:xfrm>
            <a:off x="2758044" y="4537270"/>
            <a:ext cx="552485" cy="338554"/>
          </a:xfrm>
          <a:prstGeom prst="rect">
            <a:avLst/>
          </a:prstGeom>
          <a:noFill/>
          <a:ln w="9525">
            <a:noFill/>
            <a:miter lim="800000"/>
            <a:headEnd/>
            <a:tailEnd/>
          </a:ln>
        </p:spPr>
        <p:txBody>
          <a:bodyPr>
            <a:spAutoFit/>
          </a:bodyPr>
          <a:lstStyle/>
          <a:p>
            <a:r>
              <a:rPr lang="en-US" altLang="ja-JP" sz="1600" b="1" dirty="0" smtClean="0">
                <a:latin typeface="Calibri" pitchFamily="34" charset="0"/>
              </a:rPr>
              <a:t>101</a:t>
            </a:r>
            <a:endParaRPr lang="ja-JP" altLang="en-US" sz="1600" b="1" dirty="0">
              <a:latin typeface="Calibri" pitchFamily="34" charset="0"/>
            </a:endParaRPr>
          </a:p>
        </p:txBody>
      </p:sp>
      <p:sp>
        <p:nvSpPr>
          <p:cNvPr id="68" name="テキスト ボックス 65"/>
          <p:cNvSpPr txBox="1">
            <a:spLocks noChangeArrowheads="1"/>
          </p:cNvSpPr>
          <p:nvPr/>
        </p:nvSpPr>
        <p:spPr bwMode="auto">
          <a:xfrm>
            <a:off x="2294945" y="4177843"/>
            <a:ext cx="552485" cy="338554"/>
          </a:xfrm>
          <a:prstGeom prst="rect">
            <a:avLst/>
          </a:prstGeom>
          <a:noFill/>
          <a:ln w="9525">
            <a:noFill/>
            <a:miter lim="800000"/>
            <a:headEnd/>
            <a:tailEnd/>
          </a:ln>
        </p:spPr>
        <p:txBody>
          <a:bodyPr>
            <a:spAutoFit/>
          </a:bodyPr>
          <a:lstStyle/>
          <a:p>
            <a:r>
              <a:rPr lang="en-US" altLang="ja-JP" sz="1600" b="1">
                <a:latin typeface="Calibri" pitchFamily="34" charset="0"/>
              </a:rPr>
              <a:t>14</a:t>
            </a:r>
            <a:endParaRPr lang="ja-JP" altLang="en-US" sz="1600" b="1">
              <a:latin typeface="Calibri" pitchFamily="34" charset="0"/>
            </a:endParaRPr>
          </a:p>
        </p:txBody>
      </p:sp>
      <p:sp>
        <p:nvSpPr>
          <p:cNvPr id="69" name="テキスト ボックス 66"/>
          <p:cNvSpPr txBox="1">
            <a:spLocks noChangeArrowheads="1"/>
          </p:cNvSpPr>
          <p:nvPr/>
        </p:nvSpPr>
        <p:spPr bwMode="auto">
          <a:xfrm>
            <a:off x="1729430" y="4177843"/>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14</a:t>
            </a:r>
            <a:endParaRPr lang="ja-JP" altLang="en-US" sz="1600" b="1" dirty="0">
              <a:latin typeface="Calibri" pitchFamily="34" charset="0"/>
            </a:endParaRPr>
          </a:p>
        </p:txBody>
      </p:sp>
      <p:sp>
        <p:nvSpPr>
          <p:cNvPr id="70" name="テキスト ボックス 67"/>
          <p:cNvSpPr txBox="1">
            <a:spLocks noChangeArrowheads="1"/>
          </p:cNvSpPr>
          <p:nvPr/>
        </p:nvSpPr>
        <p:spPr bwMode="auto">
          <a:xfrm>
            <a:off x="3068425" y="5438738"/>
            <a:ext cx="552485" cy="338554"/>
          </a:xfrm>
          <a:prstGeom prst="rect">
            <a:avLst/>
          </a:prstGeom>
          <a:noFill/>
          <a:ln w="9525">
            <a:noFill/>
            <a:miter lim="800000"/>
            <a:headEnd/>
            <a:tailEnd/>
          </a:ln>
        </p:spPr>
        <p:txBody>
          <a:bodyPr>
            <a:spAutoFit/>
          </a:bodyPr>
          <a:lstStyle/>
          <a:p>
            <a:r>
              <a:rPr lang="en-US" altLang="ja-JP" sz="1600" b="1">
                <a:latin typeface="Calibri" pitchFamily="34" charset="0"/>
              </a:rPr>
              <a:t>51</a:t>
            </a:r>
            <a:endParaRPr lang="ja-JP" altLang="en-US" sz="1600" b="1">
              <a:latin typeface="Calibri" pitchFamily="34" charset="0"/>
            </a:endParaRPr>
          </a:p>
        </p:txBody>
      </p:sp>
      <p:sp>
        <p:nvSpPr>
          <p:cNvPr id="71" name="テキスト ボックス 68"/>
          <p:cNvSpPr txBox="1">
            <a:spLocks noChangeArrowheads="1"/>
          </p:cNvSpPr>
          <p:nvPr/>
        </p:nvSpPr>
        <p:spPr bwMode="auto">
          <a:xfrm>
            <a:off x="3068425" y="5872133"/>
            <a:ext cx="552485" cy="338554"/>
          </a:xfrm>
          <a:prstGeom prst="rect">
            <a:avLst/>
          </a:prstGeom>
          <a:noFill/>
          <a:ln w="9525">
            <a:noFill/>
            <a:miter lim="800000"/>
            <a:headEnd/>
            <a:tailEnd/>
          </a:ln>
        </p:spPr>
        <p:txBody>
          <a:bodyPr>
            <a:spAutoFit/>
          </a:bodyPr>
          <a:lstStyle/>
          <a:p>
            <a:r>
              <a:rPr lang="en-US" altLang="ja-JP" sz="1600" b="1">
                <a:latin typeface="Calibri" pitchFamily="34" charset="0"/>
              </a:rPr>
              <a:t>70</a:t>
            </a:r>
            <a:endParaRPr lang="ja-JP" altLang="en-US" sz="1600" b="1">
              <a:latin typeface="Calibri" pitchFamily="34" charset="0"/>
            </a:endParaRPr>
          </a:p>
        </p:txBody>
      </p:sp>
      <p:sp>
        <p:nvSpPr>
          <p:cNvPr id="72" name="テキスト ボックス 69"/>
          <p:cNvSpPr txBox="1">
            <a:spLocks noChangeArrowheads="1"/>
          </p:cNvSpPr>
          <p:nvPr/>
        </p:nvSpPr>
        <p:spPr bwMode="auto">
          <a:xfrm>
            <a:off x="5941348" y="5880729"/>
            <a:ext cx="552485" cy="338554"/>
          </a:xfrm>
          <a:prstGeom prst="rect">
            <a:avLst/>
          </a:prstGeom>
          <a:noFill/>
          <a:ln w="9525">
            <a:noFill/>
            <a:miter lim="800000"/>
            <a:headEnd/>
            <a:tailEnd/>
          </a:ln>
        </p:spPr>
        <p:txBody>
          <a:bodyPr>
            <a:spAutoFit/>
          </a:bodyPr>
          <a:lstStyle/>
          <a:p>
            <a:r>
              <a:rPr lang="en-US" altLang="ja-JP" sz="1600" b="1">
                <a:latin typeface="Calibri" pitchFamily="34" charset="0"/>
              </a:rPr>
              <a:t>148</a:t>
            </a:r>
            <a:endParaRPr lang="ja-JP" altLang="en-US" sz="1600" b="1">
              <a:latin typeface="Calibri" pitchFamily="34" charset="0"/>
            </a:endParaRPr>
          </a:p>
        </p:txBody>
      </p:sp>
      <p:sp>
        <p:nvSpPr>
          <p:cNvPr id="73" name="テキスト ボックス 70"/>
          <p:cNvSpPr txBox="1">
            <a:spLocks noChangeArrowheads="1"/>
          </p:cNvSpPr>
          <p:nvPr/>
        </p:nvSpPr>
        <p:spPr bwMode="auto">
          <a:xfrm>
            <a:off x="5920865" y="5421247"/>
            <a:ext cx="552485" cy="338554"/>
          </a:xfrm>
          <a:prstGeom prst="rect">
            <a:avLst/>
          </a:prstGeom>
          <a:noFill/>
          <a:ln w="9525">
            <a:noFill/>
            <a:miter lim="800000"/>
            <a:headEnd/>
            <a:tailEnd/>
          </a:ln>
        </p:spPr>
        <p:txBody>
          <a:bodyPr>
            <a:spAutoFit/>
          </a:bodyPr>
          <a:lstStyle/>
          <a:p>
            <a:r>
              <a:rPr lang="en-US" altLang="ja-JP" sz="1600" b="1" dirty="0">
                <a:latin typeface="Calibri" pitchFamily="34" charset="0"/>
              </a:rPr>
              <a:t>272</a:t>
            </a:r>
            <a:endParaRPr lang="ja-JP" altLang="en-US" sz="1600" b="1" dirty="0">
              <a:latin typeface="Calibri" pitchFamily="34" charset="0"/>
            </a:endParaRPr>
          </a:p>
        </p:txBody>
      </p:sp>
      <p:cxnSp>
        <p:nvCxnSpPr>
          <p:cNvPr id="74" name="曲線コネクタ 73"/>
          <p:cNvCxnSpPr>
            <a:stCxn id="8" idx="0"/>
            <a:endCxn id="8" idx="7"/>
          </p:cNvCxnSpPr>
          <p:nvPr/>
        </p:nvCxnSpPr>
        <p:spPr>
          <a:xfrm rot="16200000" flipH="1">
            <a:off x="4929766" y="3397371"/>
            <a:ext cx="97091" cy="843593"/>
          </a:xfrm>
          <a:prstGeom prst="curvedConnector3">
            <a:avLst>
              <a:gd name="adj1" fmla="val -1388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8" name="コンテンツ プレースホルダ 3"/>
          <p:cNvSpPr>
            <a:spLocks noGrp="1"/>
          </p:cNvSpPr>
          <p:nvPr>
            <p:ph idx="1"/>
          </p:nvPr>
        </p:nvSpPr>
        <p:spPr>
          <a:xfrm>
            <a:off x="214313" y="990600"/>
            <a:ext cx="8715375" cy="5438775"/>
          </a:xfrm>
        </p:spPr>
        <p:txBody>
          <a:bodyPr/>
          <a:lstStyle/>
          <a:p>
            <a:r>
              <a:rPr lang="ja-JP" altLang="en-US" dirty="0" smtClean="0"/>
              <a:t>バグ報告者コミュニティ</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1000" fill="hold"/>
                                        <p:tgtEl>
                                          <p:spTgt spid="76"/>
                                        </p:tgtEl>
                                        <p:attrNameLst>
                                          <p:attrName>ppt_w</p:attrName>
                                        </p:attrNameLst>
                                      </p:cBhvr>
                                      <p:tavLst>
                                        <p:tav tm="0">
                                          <p:val>
                                            <p:strVal val="#ppt_w*0.70"/>
                                          </p:val>
                                        </p:tav>
                                        <p:tav tm="100000">
                                          <p:val>
                                            <p:strVal val="#ppt_w"/>
                                          </p:val>
                                        </p:tav>
                                      </p:tavLst>
                                    </p:anim>
                                    <p:anim calcmode="lin" valueType="num">
                                      <p:cBhvr>
                                        <p:cTn id="8" dur="1000" fill="hold"/>
                                        <p:tgtEl>
                                          <p:spTgt spid="76"/>
                                        </p:tgtEl>
                                        <p:attrNameLst>
                                          <p:attrName>ppt_h</p:attrName>
                                        </p:attrNameLst>
                                      </p:cBhvr>
                                      <p:tavLst>
                                        <p:tav tm="0">
                                          <p:val>
                                            <p:strVal val="#ppt_h"/>
                                          </p:val>
                                        </p:tav>
                                        <p:tav tm="100000">
                                          <p:val>
                                            <p:strVal val="#ppt_h"/>
                                          </p:val>
                                        </p:tav>
                                      </p:tavLst>
                                    </p:anim>
                                    <p:animEffect transition="in" filter="fade">
                                      <p:cBhvr>
                                        <p:cTn id="9" dur="1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362"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5363" name="タイトル 2"/>
          <p:cNvSpPr>
            <a:spLocks noGrp="1"/>
          </p:cNvSpPr>
          <p:nvPr>
            <p:ph type="title"/>
          </p:nvPr>
        </p:nvSpPr>
        <p:spPr>
          <a:xfrm>
            <a:off x="830263" y="209550"/>
            <a:ext cx="8099425" cy="642938"/>
          </a:xfrm>
        </p:spPr>
        <p:txBody>
          <a:bodyPr/>
          <a:lstStyle/>
          <a:p>
            <a:r>
              <a:rPr lang="ja-JP" altLang="en-US" dirty="0" smtClean="0">
                <a:solidFill>
                  <a:schemeClr val="tx1"/>
                </a:solidFill>
              </a:rPr>
              <a:t>送受信関係のネットワーク化</a:t>
            </a:r>
          </a:p>
        </p:txBody>
      </p:sp>
      <p:sp>
        <p:nvSpPr>
          <p:cNvPr id="15364" name="コンテンツ プレースホルダ 3"/>
          <p:cNvSpPr>
            <a:spLocks noGrp="1"/>
          </p:cNvSpPr>
          <p:nvPr>
            <p:ph idx="1"/>
          </p:nvPr>
        </p:nvSpPr>
        <p:spPr>
          <a:xfrm>
            <a:off x="214313" y="990600"/>
            <a:ext cx="8715375" cy="5438775"/>
          </a:xfrm>
        </p:spPr>
        <p:txBody>
          <a:bodyPr/>
          <a:lstStyle/>
          <a:p>
            <a:r>
              <a:rPr lang="en-US" altLang="ja-JP" dirty="0" smtClean="0"/>
              <a:t>OS</a:t>
            </a:r>
          </a:p>
          <a:p>
            <a:endParaRPr lang="en-US" altLang="ja-JP" dirty="0" smtClean="0"/>
          </a:p>
          <a:p>
            <a:endParaRPr lang="en-US" altLang="ja-JP" dirty="0" smtClean="0"/>
          </a:p>
          <a:p>
            <a:endParaRPr lang="en-US" altLang="ja-JP" dirty="0" smtClean="0"/>
          </a:p>
          <a:p>
            <a:endParaRPr lang="en-US" altLang="ja-JP" dirty="0" smtClean="0"/>
          </a:p>
          <a:p>
            <a:pPr>
              <a:buFont typeface="Times New Roman" pitchFamily="18" charset="0"/>
              <a:buNone/>
            </a:pPr>
            <a:endParaRPr lang="en-US" altLang="ja-JP" dirty="0" smtClean="0"/>
          </a:p>
          <a:p>
            <a:endParaRPr lang="ja-JP" altLang="en-US" dirty="0" smtClean="0"/>
          </a:p>
        </p:txBody>
      </p:sp>
      <p:sp>
        <p:nvSpPr>
          <p:cNvPr id="15365"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5366" name="スライド番号プレースホルダ 5"/>
          <p:cNvSpPr>
            <a:spLocks noGrp="1"/>
          </p:cNvSpPr>
          <p:nvPr>
            <p:ph type="sldNum" sz="quarter" idx="12"/>
          </p:nvPr>
        </p:nvSpPr>
        <p:spPr>
          <a:noFill/>
        </p:spPr>
        <p:txBody>
          <a:bodyPr/>
          <a:lstStyle/>
          <a:p>
            <a:fld id="{4AD7D27B-6195-476F-A767-575AB04C89E3}" type="slidenum">
              <a:rPr lang="ja-JP" altLang="en-US" smtClean="0">
                <a:latin typeface="Times New Roman" pitchFamily="18" charset="0"/>
              </a:rPr>
              <a:pPr/>
              <a:t>35</a:t>
            </a:fld>
            <a:endParaRPr lang="en-US" altLang="ja-JP" smtClean="0">
              <a:latin typeface="Times New Roman" pitchFamily="18" charset="0"/>
            </a:endParaRPr>
          </a:p>
        </p:txBody>
      </p:sp>
      <p:sp>
        <p:nvSpPr>
          <p:cNvPr id="15367" name="AutoShape 42"/>
          <p:cNvSpPr>
            <a:spLocks noChangeArrowheads="1"/>
          </p:cNvSpPr>
          <p:nvPr/>
        </p:nvSpPr>
        <p:spPr bwMode="auto">
          <a:xfrm>
            <a:off x="4076700" y="4630738"/>
            <a:ext cx="539750" cy="358775"/>
          </a:xfrm>
          <a:prstGeom prst="rightArrow">
            <a:avLst>
              <a:gd name="adj1" fmla="val 50000"/>
              <a:gd name="adj2" fmla="val 37611"/>
            </a:avLst>
          </a:prstGeom>
          <a:solidFill>
            <a:srgbClr val="FF5050"/>
          </a:solidFill>
          <a:ln w="9525" algn="ctr">
            <a:noFill/>
            <a:miter lim="800000"/>
            <a:headEnd/>
            <a:tailEnd/>
          </a:ln>
        </p:spPr>
        <p:txBody>
          <a:bodyPr wrap="none" anchor="ctr">
            <a:spAutoFit/>
          </a:bodyPr>
          <a:lstStyle/>
          <a:p>
            <a:pPr algn="ctr"/>
            <a:endParaRPr lang="ja-JP" altLang="en-US"/>
          </a:p>
        </p:txBody>
      </p:sp>
      <p:sp>
        <p:nvSpPr>
          <p:cNvPr id="15368" name="Text Box 43"/>
          <p:cNvSpPr txBox="1">
            <a:spLocks noChangeArrowheads="1"/>
          </p:cNvSpPr>
          <p:nvPr/>
        </p:nvSpPr>
        <p:spPr bwMode="auto">
          <a:xfrm>
            <a:off x="3897313" y="4398963"/>
            <a:ext cx="1079500" cy="244475"/>
          </a:xfrm>
          <a:prstGeom prst="rect">
            <a:avLst/>
          </a:prstGeom>
          <a:noFill/>
          <a:ln w="9525" algn="ctr">
            <a:noFill/>
            <a:miter lim="800000"/>
            <a:headEnd/>
            <a:tailEnd/>
          </a:ln>
        </p:spPr>
        <p:txBody>
          <a:bodyPr>
            <a:spAutoFit/>
          </a:bodyPr>
          <a:lstStyle/>
          <a:p>
            <a:pPr algn="ctr" defTabSz="244475">
              <a:spcBef>
                <a:spcPct val="50000"/>
              </a:spcBef>
            </a:pPr>
            <a:r>
              <a:rPr lang="ja-JP" altLang="en-US" sz="1000"/>
              <a:t>関係の可視化</a:t>
            </a:r>
          </a:p>
        </p:txBody>
      </p:sp>
      <p:sp>
        <p:nvSpPr>
          <p:cNvPr id="15369" name="Text Box 48"/>
          <p:cNvSpPr txBox="1">
            <a:spLocks noChangeArrowheads="1"/>
          </p:cNvSpPr>
          <p:nvPr/>
        </p:nvSpPr>
        <p:spPr bwMode="auto">
          <a:xfrm>
            <a:off x="4749800" y="5461000"/>
            <a:ext cx="1527175" cy="396875"/>
          </a:xfrm>
          <a:prstGeom prst="rect">
            <a:avLst/>
          </a:prstGeom>
          <a:noFill/>
          <a:ln w="9525" algn="ctr">
            <a:noFill/>
            <a:miter lim="800000"/>
            <a:headEnd/>
            <a:tailEnd/>
          </a:ln>
        </p:spPr>
        <p:txBody>
          <a:bodyPr>
            <a:spAutoFit/>
          </a:bodyPr>
          <a:lstStyle/>
          <a:p>
            <a:pPr algn="ctr" defTabSz="244475">
              <a:spcBef>
                <a:spcPct val="50000"/>
              </a:spcBef>
            </a:pPr>
            <a:r>
              <a:rPr lang="ja-JP" altLang="en-US" sz="1000"/>
              <a:t>図</a:t>
            </a:r>
            <a:r>
              <a:rPr lang="en-US" altLang="ja-JP" sz="1000"/>
              <a:t>2</a:t>
            </a:r>
            <a:r>
              <a:rPr lang="ja-JP" altLang="en-US" sz="1000"/>
              <a:t>．コミュニケーション</a:t>
            </a:r>
            <a:br>
              <a:rPr lang="ja-JP" altLang="en-US" sz="1000"/>
            </a:br>
            <a:r>
              <a:rPr lang="ja-JP" altLang="en-US" sz="1000"/>
              <a:t>　　　ネットワーク構造</a:t>
            </a:r>
          </a:p>
        </p:txBody>
      </p:sp>
      <p:sp>
        <p:nvSpPr>
          <p:cNvPr id="15370" name="Line 56"/>
          <p:cNvSpPr>
            <a:spLocks noChangeShapeType="1"/>
          </p:cNvSpPr>
          <p:nvPr/>
        </p:nvSpPr>
        <p:spPr bwMode="auto">
          <a:xfrm flipH="1" flipV="1">
            <a:off x="5073650" y="4262438"/>
            <a:ext cx="774700" cy="0"/>
          </a:xfrm>
          <a:prstGeom prst="line">
            <a:avLst/>
          </a:prstGeom>
          <a:noFill/>
          <a:ln w="28575">
            <a:solidFill>
              <a:schemeClr val="tx1"/>
            </a:solidFill>
            <a:round/>
            <a:headEnd/>
            <a:tailEnd type="triangle" w="med" len="med"/>
          </a:ln>
        </p:spPr>
        <p:txBody>
          <a:bodyPr/>
          <a:lstStyle/>
          <a:p>
            <a:endParaRPr lang="ja-JP" altLang="en-US"/>
          </a:p>
        </p:txBody>
      </p:sp>
      <p:sp>
        <p:nvSpPr>
          <p:cNvPr id="15371" name="Line 57"/>
          <p:cNvSpPr>
            <a:spLocks noChangeShapeType="1"/>
          </p:cNvSpPr>
          <p:nvPr/>
        </p:nvSpPr>
        <p:spPr bwMode="auto">
          <a:xfrm flipH="1" flipV="1">
            <a:off x="5648325" y="5072063"/>
            <a:ext cx="322263" cy="222250"/>
          </a:xfrm>
          <a:prstGeom prst="line">
            <a:avLst/>
          </a:prstGeom>
          <a:noFill/>
          <a:ln w="28575">
            <a:solidFill>
              <a:schemeClr val="tx1"/>
            </a:solidFill>
            <a:round/>
            <a:headEnd/>
            <a:tailEnd type="triangle" w="med" len="med"/>
          </a:ln>
        </p:spPr>
        <p:txBody>
          <a:bodyPr/>
          <a:lstStyle/>
          <a:p>
            <a:endParaRPr lang="ja-JP" altLang="en-US"/>
          </a:p>
        </p:txBody>
      </p:sp>
      <p:sp>
        <p:nvSpPr>
          <p:cNvPr id="15372" name="Line 58"/>
          <p:cNvSpPr>
            <a:spLocks noChangeShapeType="1"/>
          </p:cNvSpPr>
          <p:nvPr/>
        </p:nvSpPr>
        <p:spPr bwMode="auto">
          <a:xfrm flipV="1">
            <a:off x="4970463" y="5051425"/>
            <a:ext cx="258762" cy="171450"/>
          </a:xfrm>
          <a:prstGeom prst="line">
            <a:avLst/>
          </a:prstGeom>
          <a:noFill/>
          <a:ln w="28575">
            <a:solidFill>
              <a:schemeClr val="tx1"/>
            </a:solidFill>
            <a:round/>
            <a:headEnd/>
            <a:tailEnd type="triangle" w="med" len="med"/>
          </a:ln>
        </p:spPr>
        <p:txBody>
          <a:bodyPr/>
          <a:lstStyle/>
          <a:p>
            <a:endParaRPr lang="ja-JP" altLang="en-US"/>
          </a:p>
        </p:txBody>
      </p:sp>
      <p:sp>
        <p:nvSpPr>
          <p:cNvPr id="15373" name="Line 59"/>
          <p:cNvSpPr>
            <a:spLocks noChangeShapeType="1"/>
          </p:cNvSpPr>
          <p:nvPr/>
        </p:nvSpPr>
        <p:spPr bwMode="auto">
          <a:xfrm>
            <a:off x="5092700" y="4386263"/>
            <a:ext cx="258763" cy="220662"/>
          </a:xfrm>
          <a:prstGeom prst="line">
            <a:avLst/>
          </a:prstGeom>
          <a:noFill/>
          <a:ln w="28575">
            <a:solidFill>
              <a:schemeClr val="tx1"/>
            </a:solidFill>
            <a:round/>
            <a:headEnd type="triangle" w="med" len="med"/>
            <a:tailEnd type="triangle" w="med" len="med"/>
          </a:ln>
        </p:spPr>
        <p:txBody>
          <a:bodyPr/>
          <a:lstStyle/>
          <a:p>
            <a:endParaRPr lang="ja-JP" altLang="en-US"/>
          </a:p>
        </p:txBody>
      </p:sp>
      <p:sp>
        <p:nvSpPr>
          <p:cNvPr id="15374" name="Line 60"/>
          <p:cNvSpPr>
            <a:spLocks noChangeShapeType="1"/>
          </p:cNvSpPr>
          <p:nvPr/>
        </p:nvSpPr>
        <p:spPr bwMode="auto">
          <a:xfrm flipH="1">
            <a:off x="5524500" y="4410075"/>
            <a:ext cx="407988" cy="319088"/>
          </a:xfrm>
          <a:prstGeom prst="line">
            <a:avLst/>
          </a:prstGeom>
          <a:noFill/>
          <a:ln w="28575">
            <a:solidFill>
              <a:schemeClr val="tx1"/>
            </a:solidFill>
            <a:round/>
            <a:headEnd/>
            <a:tailEnd type="triangle" w="med" len="med"/>
          </a:ln>
        </p:spPr>
        <p:txBody>
          <a:bodyPr/>
          <a:lstStyle/>
          <a:p>
            <a:endParaRPr lang="ja-JP" altLang="en-US"/>
          </a:p>
        </p:txBody>
      </p:sp>
      <p:sp>
        <p:nvSpPr>
          <p:cNvPr id="15375" name="Text Box 61"/>
          <p:cNvSpPr txBox="1">
            <a:spLocks noChangeArrowheads="1"/>
          </p:cNvSpPr>
          <p:nvPr/>
        </p:nvSpPr>
        <p:spPr bwMode="auto">
          <a:xfrm>
            <a:off x="5280025" y="4979988"/>
            <a:ext cx="228600" cy="242887"/>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A</a:t>
            </a:r>
          </a:p>
        </p:txBody>
      </p:sp>
      <p:sp>
        <p:nvSpPr>
          <p:cNvPr id="15376" name="Text Box 62"/>
          <p:cNvSpPr txBox="1">
            <a:spLocks noChangeArrowheads="1"/>
          </p:cNvSpPr>
          <p:nvPr/>
        </p:nvSpPr>
        <p:spPr bwMode="auto">
          <a:xfrm>
            <a:off x="5883275" y="5278438"/>
            <a:ext cx="230188" cy="242887"/>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B</a:t>
            </a:r>
          </a:p>
        </p:txBody>
      </p:sp>
      <p:sp>
        <p:nvSpPr>
          <p:cNvPr id="15377" name="Text Box 63"/>
          <p:cNvSpPr txBox="1">
            <a:spLocks noChangeArrowheads="1"/>
          </p:cNvSpPr>
          <p:nvPr/>
        </p:nvSpPr>
        <p:spPr bwMode="auto">
          <a:xfrm>
            <a:off x="5856288" y="4346575"/>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C</a:t>
            </a:r>
          </a:p>
        </p:txBody>
      </p:sp>
      <p:sp>
        <p:nvSpPr>
          <p:cNvPr id="15378" name="Text Box 64"/>
          <p:cNvSpPr txBox="1">
            <a:spLocks noChangeArrowheads="1"/>
          </p:cNvSpPr>
          <p:nvPr/>
        </p:nvSpPr>
        <p:spPr bwMode="auto">
          <a:xfrm>
            <a:off x="4811713" y="4383088"/>
            <a:ext cx="231775" cy="244475"/>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E</a:t>
            </a:r>
          </a:p>
        </p:txBody>
      </p:sp>
      <p:sp>
        <p:nvSpPr>
          <p:cNvPr id="15379" name="Text Box 65"/>
          <p:cNvSpPr txBox="1">
            <a:spLocks noChangeArrowheads="1"/>
          </p:cNvSpPr>
          <p:nvPr/>
        </p:nvSpPr>
        <p:spPr bwMode="auto">
          <a:xfrm>
            <a:off x="4783138" y="5268913"/>
            <a:ext cx="231775" cy="246062"/>
          </a:xfrm>
          <a:prstGeom prst="rect">
            <a:avLst/>
          </a:prstGeom>
          <a:noFill/>
          <a:ln w="9525">
            <a:noFill/>
            <a:miter lim="800000"/>
            <a:headEnd/>
            <a:tailEnd/>
          </a:ln>
        </p:spPr>
        <p:txBody>
          <a:bodyPr>
            <a:spAutoFit/>
          </a:bodyPr>
          <a:lstStyle/>
          <a:p>
            <a:pPr algn="ctr">
              <a:spcBef>
                <a:spcPct val="50000"/>
              </a:spcBef>
            </a:pPr>
            <a:r>
              <a:rPr lang="en-US" altLang="ja-JP" sz="1000">
                <a:latin typeface="Arial" charset="0"/>
              </a:rPr>
              <a:t>D</a:t>
            </a:r>
          </a:p>
        </p:txBody>
      </p:sp>
      <p:grpSp>
        <p:nvGrpSpPr>
          <p:cNvPr id="15380" name="Group 101"/>
          <p:cNvGrpSpPr>
            <a:grpSpLocks/>
          </p:cNvGrpSpPr>
          <p:nvPr/>
        </p:nvGrpSpPr>
        <p:grpSpPr bwMode="auto">
          <a:xfrm>
            <a:off x="2457450" y="4103688"/>
            <a:ext cx="1492250" cy="1439862"/>
            <a:chOff x="346" y="2666"/>
            <a:chExt cx="940" cy="907"/>
          </a:xfrm>
        </p:grpSpPr>
        <p:sp>
          <p:nvSpPr>
            <p:cNvPr id="15397" name="Rectangle 102"/>
            <p:cNvSpPr>
              <a:spLocks noChangeArrowheads="1"/>
            </p:cNvSpPr>
            <p:nvPr/>
          </p:nvSpPr>
          <p:spPr bwMode="auto">
            <a:xfrm>
              <a:off x="346" y="2666"/>
              <a:ext cx="907" cy="907"/>
            </a:xfrm>
            <a:prstGeom prst="rect">
              <a:avLst/>
            </a:prstGeom>
            <a:noFill/>
            <a:ln w="9525" algn="ctr">
              <a:solidFill>
                <a:schemeClr val="tx1"/>
              </a:solidFill>
              <a:miter lim="800000"/>
              <a:headEnd/>
              <a:tailEnd/>
            </a:ln>
          </p:spPr>
          <p:txBody>
            <a:bodyPr anchor="ctr">
              <a:spAutoFit/>
            </a:bodyPr>
            <a:lstStyle/>
            <a:p>
              <a:pPr algn="ctr"/>
              <a:endParaRPr lang="ja-JP" altLang="en-US"/>
            </a:p>
          </p:txBody>
        </p:sp>
        <p:sp>
          <p:nvSpPr>
            <p:cNvPr id="15398" name="Text Box 103"/>
            <p:cNvSpPr txBox="1">
              <a:spLocks noChangeArrowheads="1"/>
            </p:cNvSpPr>
            <p:nvPr/>
          </p:nvSpPr>
          <p:spPr bwMode="auto">
            <a:xfrm>
              <a:off x="346" y="2666"/>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A</a:t>
              </a:r>
              <a:r>
                <a:rPr lang="ja-JP" altLang="en-US" sz="1000"/>
                <a:t>： ＿＿＿＿＿</a:t>
              </a:r>
            </a:p>
          </p:txBody>
        </p:sp>
        <p:sp>
          <p:nvSpPr>
            <p:cNvPr id="15399" name="Text Box 104"/>
            <p:cNvSpPr txBox="1">
              <a:spLocks noChangeArrowheads="1"/>
            </p:cNvSpPr>
            <p:nvPr/>
          </p:nvSpPr>
          <p:spPr bwMode="auto">
            <a:xfrm>
              <a:off x="448" y="2779"/>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B</a:t>
              </a:r>
              <a:r>
                <a:rPr lang="ja-JP" altLang="en-US" sz="1000"/>
                <a:t>：</a:t>
              </a:r>
              <a:r>
                <a:rPr lang="en-US" altLang="ja-JP" sz="1000"/>
                <a:t>Re </a:t>
              </a:r>
              <a:r>
                <a:rPr lang="ja-JP" altLang="en-US" sz="1000"/>
                <a:t>＿＿＿＿</a:t>
              </a:r>
            </a:p>
          </p:txBody>
        </p:sp>
        <p:sp>
          <p:nvSpPr>
            <p:cNvPr id="15400" name="Text Box 105"/>
            <p:cNvSpPr txBox="1">
              <a:spLocks noChangeArrowheads="1"/>
            </p:cNvSpPr>
            <p:nvPr/>
          </p:nvSpPr>
          <p:spPr bwMode="auto">
            <a:xfrm>
              <a:off x="550" y="2892"/>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C</a:t>
              </a:r>
              <a:r>
                <a:rPr lang="ja-JP" altLang="en-US" sz="1000"/>
                <a:t>：</a:t>
              </a:r>
              <a:r>
                <a:rPr lang="en-US" altLang="ja-JP" sz="1000"/>
                <a:t>Re </a:t>
              </a:r>
              <a:r>
                <a:rPr lang="ja-JP" altLang="en-US" sz="1000"/>
                <a:t>＿＿＿＿</a:t>
              </a:r>
            </a:p>
          </p:txBody>
        </p:sp>
        <p:sp>
          <p:nvSpPr>
            <p:cNvPr id="15401" name="Text Box 106"/>
            <p:cNvSpPr txBox="1">
              <a:spLocks noChangeArrowheads="1"/>
            </p:cNvSpPr>
            <p:nvPr/>
          </p:nvSpPr>
          <p:spPr bwMode="auto">
            <a:xfrm>
              <a:off x="448" y="3005"/>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D</a:t>
              </a:r>
              <a:r>
                <a:rPr lang="ja-JP" altLang="en-US" sz="1000"/>
                <a:t>：</a:t>
              </a:r>
              <a:r>
                <a:rPr lang="en-US" altLang="ja-JP" sz="1000"/>
                <a:t>Re </a:t>
              </a:r>
              <a:r>
                <a:rPr lang="ja-JP" altLang="en-US" sz="1000"/>
                <a:t>＿＿＿＿</a:t>
              </a:r>
            </a:p>
          </p:txBody>
        </p:sp>
        <p:sp>
          <p:nvSpPr>
            <p:cNvPr id="15402" name="Text Box 107"/>
            <p:cNvSpPr txBox="1">
              <a:spLocks noChangeArrowheads="1"/>
            </p:cNvSpPr>
            <p:nvPr/>
          </p:nvSpPr>
          <p:spPr bwMode="auto">
            <a:xfrm>
              <a:off x="448" y="3118"/>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E</a:t>
              </a:r>
              <a:r>
                <a:rPr lang="ja-JP" altLang="en-US" sz="1000"/>
                <a:t>：</a:t>
              </a:r>
              <a:r>
                <a:rPr lang="en-US" altLang="ja-JP" sz="1000"/>
                <a:t>Re </a:t>
              </a:r>
              <a:r>
                <a:rPr lang="ja-JP" altLang="en-US" sz="1000"/>
                <a:t>＿＿＿＿</a:t>
              </a:r>
            </a:p>
          </p:txBody>
        </p:sp>
        <p:sp>
          <p:nvSpPr>
            <p:cNvPr id="15403" name="Text Box 108"/>
            <p:cNvSpPr txBox="1">
              <a:spLocks noChangeArrowheads="1"/>
            </p:cNvSpPr>
            <p:nvPr/>
          </p:nvSpPr>
          <p:spPr bwMode="auto">
            <a:xfrm>
              <a:off x="572" y="3231"/>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C</a:t>
              </a:r>
              <a:r>
                <a:rPr lang="ja-JP" altLang="en-US" sz="1000"/>
                <a:t>：</a:t>
              </a:r>
              <a:r>
                <a:rPr lang="en-US" altLang="ja-JP" sz="1000"/>
                <a:t>Re </a:t>
              </a:r>
              <a:r>
                <a:rPr lang="ja-JP" altLang="en-US" sz="1000"/>
                <a:t>＿＿＿＿</a:t>
              </a:r>
            </a:p>
          </p:txBody>
        </p:sp>
        <p:sp>
          <p:nvSpPr>
            <p:cNvPr id="15404" name="Text Box 109"/>
            <p:cNvSpPr txBox="1">
              <a:spLocks noChangeArrowheads="1"/>
            </p:cNvSpPr>
            <p:nvPr/>
          </p:nvSpPr>
          <p:spPr bwMode="auto">
            <a:xfrm>
              <a:off x="572" y="3346"/>
              <a:ext cx="714" cy="154"/>
            </a:xfrm>
            <a:prstGeom prst="rect">
              <a:avLst/>
            </a:prstGeom>
            <a:noFill/>
            <a:ln w="9525" algn="ctr">
              <a:noFill/>
              <a:miter lim="800000"/>
              <a:headEnd/>
              <a:tailEnd/>
            </a:ln>
          </p:spPr>
          <p:txBody>
            <a:bodyPr>
              <a:spAutoFit/>
            </a:bodyPr>
            <a:lstStyle/>
            <a:p>
              <a:pPr algn="ctr" defTabSz="244475">
                <a:spcBef>
                  <a:spcPct val="50000"/>
                </a:spcBef>
              </a:pPr>
              <a:r>
                <a:rPr lang="en-US" altLang="ja-JP" sz="1000"/>
                <a:t>A</a:t>
              </a:r>
              <a:r>
                <a:rPr lang="ja-JP" altLang="en-US" sz="1000"/>
                <a:t>：</a:t>
              </a:r>
              <a:r>
                <a:rPr lang="en-US" altLang="ja-JP" sz="1000"/>
                <a:t>Re </a:t>
              </a:r>
              <a:r>
                <a:rPr lang="ja-JP" altLang="en-US" sz="1000"/>
                <a:t>＿＿＿＿</a:t>
              </a:r>
            </a:p>
          </p:txBody>
        </p:sp>
      </p:grpSp>
      <p:sp>
        <p:nvSpPr>
          <p:cNvPr id="15381" name="Text Box 110"/>
          <p:cNvSpPr txBox="1">
            <a:spLocks noChangeArrowheads="1"/>
          </p:cNvSpPr>
          <p:nvPr/>
        </p:nvSpPr>
        <p:spPr bwMode="auto">
          <a:xfrm>
            <a:off x="2428875" y="5507038"/>
            <a:ext cx="1620838" cy="244475"/>
          </a:xfrm>
          <a:prstGeom prst="rect">
            <a:avLst/>
          </a:prstGeom>
          <a:noFill/>
          <a:ln w="9525" algn="ctr">
            <a:noFill/>
            <a:miter lim="800000"/>
            <a:headEnd/>
            <a:tailEnd/>
          </a:ln>
        </p:spPr>
        <p:txBody>
          <a:bodyPr>
            <a:spAutoFit/>
          </a:bodyPr>
          <a:lstStyle/>
          <a:p>
            <a:pPr algn="ctr" defTabSz="244475">
              <a:spcBef>
                <a:spcPct val="50000"/>
              </a:spcBef>
            </a:pPr>
            <a:r>
              <a:rPr lang="ja-JP" altLang="en-US" sz="1000"/>
              <a:t>図</a:t>
            </a:r>
            <a:r>
              <a:rPr lang="en-US" altLang="ja-JP" sz="1000"/>
              <a:t>1</a:t>
            </a:r>
            <a:r>
              <a:rPr lang="ja-JP" altLang="en-US" sz="1000"/>
              <a:t>．</a:t>
            </a:r>
            <a:r>
              <a:rPr lang="en-US" altLang="ja-JP" sz="1000"/>
              <a:t>ML</a:t>
            </a:r>
            <a:r>
              <a:rPr lang="ja-JP" altLang="en-US" sz="1000"/>
              <a:t>内での</a:t>
            </a:r>
            <a:r>
              <a:rPr lang="en-US" altLang="ja-JP" sz="1000"/>
              <a:t>Reply</a:t>
            </a:r>
            <a:r>
              <a:rPr lang="ja-JP" altLang="en-US" sz="1000"/>
              <a:t>関係</a:t>
            </a:r>
          </a:p>
        </p:txBody>
      </p:sp>
      <p:grpSp>
        <p:nvGrpSpPr>
          <p:cNvPr id="15382" name="グループ化 52"/>
          <p:cNvGrpSpPr>
            <a:grpSpLocks/>
          </p:cNvGrpSpPr>
          <p:nvPr/>
        </p:nvGrpSpPr>
        <p:grpSpPr bwMode="auto">
          <a:xfrm>
            <a:off x="4827588" y="4008438"/>
            <a:ext cx="214312" cy="385762"/>
            <a:chOff x="500034" y="4357694"/>
            <a:chExt cx="214314" cy="385765"/>
          </a:xfrm>
        </p:grpSpPr>
        <p:sp>
          <p:nvSpPr>
            <p:cNvPr id="54" name="二等辺三角形 53"/>
            <p:cNvSpPr/>
            <p:nvPr/>
          </p:nvSpPr>
          <p:spPr bwMode="auto">
            <a:xfrm>
              <a:off x="500034" y="4443420"/>
              <a:ext cx="214314" cy="300039"/>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5" name="円/楕円 54"/>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5383" name="グループ化 55"/>
          <p:cNvGrpSpPr>
            <a:grpSpLocks/>
          </p:cNvGrpSpPr>
          <p:nvPr/>
        </p:nvGrpSpPr>
        <p:grpSpPr bwMode="auto">
          <a:xfrm>
            <a:off x="5899150" y="4008438"/>
            <a:ext cx="214313" cy="385762"/>
            <a:chOff x="500034" y="4357694"/>
            <a:chExt cx="214314" cy="385765"/>
          </a:xfrm>
        </p:grpSpPr>
        <p:sp>
          <p:nvSpPr>
            <p:cNvPr id="57" name="二等辺三角形 56"/>
            <p:cNvSpPr/>
            <p:nvPr/>
          </p:nvSpPr>
          <p:spPr bwMode="auto">
            <a:xfrm>
              <a:off x="500034" y="4443420"/>
              <a:ext cx="214314" cy="300039"/>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8" name="円/楕円 57"/>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5384" name="グループ化 58"/>
          <p:cNvGrpSpPr>
            <a:grpSpLocks/>
          </p:cNvGrpSpPr>
          <p:nvPr/>
        </p:nvGrpSpPr>
        <p:grpSpPr bwMode="auto">
          <a:xfrm>
            <a:off x="5327650" y="4579938"/>
            <a:ext cx="214313" cy="385762"/>
            <a:chOff x="500034" y="4357694"/>
            <a:chExt cx="214314" cy="385765"/>
          </a:xfrm>
        </p:grpSpPr>
        <p:sp>
          <p:nvSpPr>
            <p:cNvPr id="60" name="二等辺三角形 59"/>
            <p:cNvSpPr/>
            <p:nvPr/>
          </p:nvSpPr>
          <p:spPr bwMode="auto">
            <a:xfrm>
              <a:off x="500034" y="4443420"/>
              <a:ext cx="214314" cy="300039"/>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1" name="円/楕円 60"/>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5385" name="グループ化 61"/>
          <p:cNvGrpSpPr>
            <a:grpSpLocks/>
          </p:cNvGrpSpPr>
          <p:nvPr/>
        </p:nvGrpSpPr>
        <p:grpSpPr bwMode="auto">
          <a:xfrm>
            <a:off x="6042025" y="5080000"/>
            <a:ext cx="214313" cy="385763"/>
            <a:chOff x="500034" y="4357694"/>
            <a:chExt cx="214314" cy="385765"/>
          </a:xfrm>
        </p:grpSpPr>
        <p:sp>
          <p:nvSpPr>
            <p:cNvPr id="63" name="二等辺三角形 62"/>
            <p:cNvSpPr/>
            <p:nvPr/>
          </p:nvSpPr>
          <p:spPr bwMode="auto">
            <a:xfrm>
              <a:off x="500034" y="4443419"/>
              <a:ext cx="214314" cy="300040"/>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4" name="円/楕円 63"/>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5386" name="グループ化 64"/>
          <p:cNvGrpSpPr>
            <a:grpSpLocks/>
          </p:cNvGrpSpPr>
          <p:nvPr/>
        </p:nvGrpSpPr>
        <p:grpSpPr bwMode="auto">
          <a:xfrm>
            <a:off x="4684713" y="4937125"/>
            <a:ext cx="214312" cy="385763"/>
            <a:chOff x="500034" y="4357694"/>
            <a:chExt cx="214314" cy="385765"/>
          </a:xfrm>
        </p:grpSpPr>
        <p:sp>
          <p:nvSpPr>
            <p:cNvPr id="66" name="二等辺三角形 65"/>
            <p:cNvSpPr/>
            <p:nvPr/>
          </p:nvSpPr>
          <p:spPr bwMode="auto">
            <a:xfrm>
              <a:off x="500034" y="4443419"/>
              <a:ext cx="214314" cy="300040"/>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7" name="円/楕円 66"/>
            <p:cNvSpPr/>
            <p:nvPr/>
          </p:nvSpPr>
          <p:spPr bwMode="auto">
            <a:xfrm>
              <a:off x="500034" y="4357694"/>
              <a:ext cx="214314" cy="214314"/>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accent2"/>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7411" name="タイトル 2"/>
          <p:cNvSpPr>
            <a:spLocks noGrp="1"/>
          </p:cNvSpPr>
          <p:nvPr>
            <p:ph type="title"/>
          </p:nvPr>
        </p:nvSpPr>
        <p:spPr>
          <a:xfrm>
            <a:off x="830263" y="209550"/>
            <a:ext cx="8099425" cy="642938"/>
          </a:xfrm>
        </p:spPr>
        <p:txBody>
          <a:bodyPr/>
          <a:lstStyle/>
          <a:p>
            <a:r>
              <a:rPr lang="ja-JP" altLang="en-US" sz="2800" dirty="0" smtClean="0">
                <a:solidFill>
                  <a:schemeClr val="tx1"/>
                </a:solidFill>
              </a:rPr>
              <a:t>課題</a:t>
            </a:r>
            <a:endParaRPr lang="ja-JP" altLang="en-US" sz="2800" dirty="0" smtClean="0">
              <a:solidFill>
                <a:srgbClr val="FF0000"/>
              </a:solidFill>
            </a:endParaRPr>
          </a:p>
        </p:txBody>
      </p:sp>
      <p:sp>
        <p:nvSpPr>
          <p:cNvPr id="17412" name="コンテンツ プレースホルダ 3"/>
          <p:cNvSpPr>
            <a:spLocks noGrp="1"/>
          </p:cNvSpPr>
          <p:nvPr>
            <p:ph idx="1"/>
          </p:nvPr>
        </p:nvSpPr>
        <p:spPr>
          <a:xfrm>
            <a:off x="214313" y="990600"/>
            <a:ext cx="8715375" cy="5438775"/>
          </a:xfrm>
        </p:spPr>
        <p:txBody>
          <a:bodyPr/>
          <a:lstStyle/>
          <a:p>
            <a:r>
              <a:rPr lang="en-US" altLang="ja-JP" dirty="0" err="1" smtClean="0"/>
              <a:t>PostgreSQL</a:t>
            </a:r>
            <a:r>
              <a:rPr lang="ja-JP" altLang="en-US" dirty="0" smtClean="0"/>
              <a:t>コミュニティにおける開発者，ユーザ，バグ報告者の</a:t>
            </a:r>
            <a:r>
              <a:rPr lang="en-US" altLang="ja-JP" dirty="0" smtClean="0"/>
              <a:t>3</a:t>
            </a:r>
            <a:r>
              <a:rPr lang="ja-JP" altLang="en-US" dirty="0" err="1" smtClean="0"/>
              <a:t>つのサブ</a:t>
            </a:r>
            <a:r>
              <a:rPr lang="ja-JP" altLang="en-US" dirty="0" smtClean="0"/>
              <a:t>コミュニティに参加する人物に着目し，</a:t>
            </a:r>
            <a:r>
              <a:rPr lang="en-US" altLang="ja-JP" dirty="0" smtClean="0">
                <a:solidFill>
                  <a:srgbClr val="FF0000"/>
                </a:solidFill>
              </a:rPr>
              <a:t>7</a:t>
            </a:r>
            <a:r>
              <a:rPr lang="ja-JP" altLang="en-US" dirty="0" err="1" smtClean="0">
                <a:solidFill>
                  <a:srgbClr val="FF0000"/>
                </a:solidFill>
              </a:rPr>
              <a:t>つの</a:t>
            </a:r>
            <a:r>
              <a:rPr lang="ja-JP" altLang="en-US" dirty="0" smtClean="0">
                <a:solidFill>
                  <a:srgbClr val="FF0000"/>
                </a:solidFill>
              </a:rPr>
              <a:t>グループ</a:t>
            </a:r>
            <a:r>
              <a:rPr lang="ja-JP" altLang="en-US" dirty="0" smtClean="0"/>
              <a:t>に分類し，それぞれのグループの参加者数の推移を分析した</a:t>
            </a:r>
            <a:endParaRPr lang="en-US" altLang="ja-JP" dirty="0" smtClean="0"/>
          </a:p>
          <a:p>
            <a:r>
              <a:rPr lang="ja-JP" altLang="en-US" dirty="0" smtClean="0"/>
              <a:t>時間の経過に伴い，</a:t>
            </a:r>
            <a:r>
              <a:rPr lang="en-US" altLang="ja-JP" dirty="0" smtClean="0"/>
              <a:t>3</a:t>
            </a:r>
            <a:r>
              <a:rPr lang="ja-JP" altLang="en-US" dirty="0" err="1" smtClean="0"/>
              <a:t>つのサブ</a:t>
            </a:r>
            <a:r>
              <a:rPr lang="ja-JP" altLang="en-US" dirty="0" smtClean="0"/>
              <a:t>コミュニティに参加する人数が増加していることがわかった</a:t>
            </a:r>
            <a:endParaRPr lang="en-US" altLang="ja-JP" dirty="0" smtClean="0"/>
          </a:p>
          <a:p>
            <a:pPr lvl="1"/>
            <a:r>
              <a:rPr lang="ja-JP" altLang="en-US" dirty="0" smtClean="0"/>
              <a:t>ユーザが増加し，バグの指摘や質問が増加したため，サポートを行う参加者が増加したと考えられる</a:t>
            </a:r>
            <a:endParaRPr lang="en-US" altLang="ja-JP" dirty="0" smtClean="0"/>
          </a:p>
          <a:p>
            <a:pPr lvl="1"/>
            <a:endParaRPr lang="en-US" altLang="ja-JP" dirty="0" smtClean="0"/>
          </a:p>
        </p:txBody>
      </p:sp>
      <p:sp>
        <p:nvSpPr>
          <p:cNvPr id="1741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7414" name="スライド番号プレースホルダ 5"/>
          <p:cNvSpPr>
            <a:spLocks noGrp="1"/>
          </p:cNvSpPr>
          <p:nvPr>
            <p:ph type="sldNum" sz="quarter" idx="12"/>
          </p:nvPr>
        </p:nvSpPr>
        <p:spPr>
          <a:noFill/>
        </p:spPr>
        <p:txBody>
          <a:bodyPr/>
          <a:lstStyle/>
          <a:p>
            <a:fld id="{874B1A99-608B-4ACF-9028-ABD3E453680E}" type="slidenum">
              <a:rPr lang="ja-JP" altLang="en-US" smtClean="0">
                <a:latin typeface="Times New Roman" pitchFamily="18" charset="0"/>
              </a:rPr>
              <a:pPr/>
              <a:t>36</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7411" name="タイトル 2"/>
          <p:cNvSpPr>
            <a:spLocks noGrp="1"/>
          </p:cNvSpPr>
          <p:nvPr>
            <p:ph type="title"/>
          </p:nvPr>
        </p:nvSpPr>
        <p:spPr>
          <a:xfrm>
            <a:off x="830263" y="209550"/>
            <a:ext cx="8099425" cy="642938"/>
          </a:xfrm>
        </p:spPr>
        <p:txBody>
          <a:bodyPr/>
          <a:lstStyle/>
          <a:p>
            <a:r>
              <a:rPr lang="ja-JP" altLang="en-US" sz="2800" dirty="0" smtClean="0">
                <a:solidFill>
                  <a:schemeClr val="tx1"/>
                </a:solidFill>
              </a:rPr>
              <a:t>課題</a:t>
            </a:r>
            <a:endParaRPr lang="ja-JP" altLang="en-US" sz="2800" dirty="0" smtClean="0">
              <a:solidFill>
                <a:srgbClr val="FF0000"/>
              </a:solidFill>
            </a:endParaRPr>
          </a:p>
        </p:txBody>
      </p:sp>
      <p:sp>
        <p:nvSpPr>
          <p:cNvPr id="17412" name="コンテンツ プレースホルダ 3"/>
          <p:cNvSpPr>
            <a:spLocks noGrp="1"/>
          </p:cNvSpPr>
          <p:nvPr>
            <p:ph idx="1"/>
          </p:nvPr>
        </p:nvSpPr>
        <p:spPr>
          <a:xfrm>
            <a:off x="214313" y="990600"/>
            <a:ext cx="8715375" cy="5438775"/>
          </a:xfrm>
        </p:spPr>
        <p:txBody>
          <a:bodyPr/>
          <a:lstStyle/>
          <a:p>
            <a:r>
              <a:rPr lang="en-US" altLang="ja-JP" dirty="0" err="1" smtClean="0"/>
              <a:t>PostgreSQL</a:t>
            </a:r>
            <a:r>
              <a:rPr lang="ja-JP" altLang="en-US" dirty="0" smtClean="0"/>
              <a:t>コミュニティにおける開発者，ユーザ，バグ報告者の</a:t>
            </a:r>
            <a:r>
              <a:rPr lang="en-US" altLang="ja-JP" dirty="0" smtClean="0"/>
              <a:t>3</a:t>
            </a:r>
            <a:r>
              <a:rPr lang="ja-JP" altLang="en-US" dirty="0" err="1" smtClean="0"/>
              <a:t>つのサブ</a:t>
            </a:r>
            <a:r>
              <a:rPr lang="ja-JP" altLang="en-US" dirty="0" smtClean="0"/>
              <a:t>コミュニティに参加する人物に着目し，</a:t>
            </a:r>
            <a:r>
              <a:rPr lang="en-US" altLang="ja-JP" dirty="0" smtClean="0">
                <a:solidFill>
                  <a:srgbClr val="FF0000"/>
                </a:solidFill>
              </a:rPr>
              <a:t>7</a:t>
            </a:r>
            <a:r>
              <a:rPr lang="ja-JP" altLang="en-US" dirty="0" err="1" smtClean="0">
                <a:solidFill>
                  <a:srgbClr val="FF0000"/>
                </a:solidFill>
              </a:rPr>
              <a:t>つの</a:t>
            </a:r>
            <a:r>
              <a:rPr lang="ja-JP" altLang="en-US" dirty="0" smtClean="0">
                <a:solidFill>
                  <a:srgbClr val="FF0000"/>
                </a:solidFill>
              </a:rPr>
              <a:t>グループ</a:t>
            </a:r>
            <a:r>
              <a:rPr lang="ja-JP" altLang="en-US" dirty="0" smtClean="0"/>
              <a:t>に分類し，それぞれのグループの参加者数の推移を分析した</a:t>
            </a:r>
            <a:endParaRPr lang="en-US" altLang="ja-JP" dirty="0" smtClean="0"/>
          </a:p>
          <a:p>
            <a:r>
              <a:rPr lang="ja-JP" altLang="en-US" dirty="0" smtClean="0"/>
              <a:t>時間の経過に伴い，</a:t>
            </a:r>
            <a:r>
              <a:rPr lang="en-US" altLang="ja-JP" dirty="0" smtClean="0"/>
              <a:t>3</a:t>
            </a:r>
            <a:r>
              <a:rPr lang="ja-JP" altLang="en-US" dirty="0" err="1" smtClean="0"/>
              <a:t>つのサブ</a:t>
            </a:r>
            <a:r>
              <a:rPr lang="ja-JP" altLang="en-US" dirty="0" smtClean="0"/>
              <a:t>コミュニティに参加する人数が増加していることがわかった</a:t>
            </a:r>
            <a:endParaRPr lang="en-US" altLang="ja-JP" dirty="0" smtClean="0"/>
          </a:p>
          <a:p>
            <a:pPr lvl="1"/>
            <a:r>
              <a:rPr lang="ja-JP" altLang="en-US" dirty="0" smtClean="0"/>
              <a:t>ユーザが増加し，バグの指摘や質問が増加したため，サポートを行う参加者が増加したと考えられる</a:t>
            </a:r>
            <a:endParaRPr lang="en-US" altLang="ja-JP" dirty="0" smtClean="0"/>
          </a:p>
          <a:p>
            <a:pPr lvl="1"/>
            <a:endParaRPr lang="en-US" altLang="ja-JP" dirty="0" smtClean="0"/>
          </a:p>
        </p:txBody>
      </p:sp>
      <p:sp>
        <p:nvSpPr>
          <p:cNvPr id="1741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7414" name="スライド番号プレースホルダ 5"/>
          <p:cNvSpPr>
            <a:spLocks noGrp="1"/>
          </p:cNvSpPr>
          <p:nvPr>
            <p:ph type="sldNum" sz="quarter" idx="12"/>
          </p:nvPr>
        </p:nvSpPr>
        <p:spPr>
          <a:noFill/>
        </p:spPr>
        <p:txBody>
          <a:bodyPr/>
          <a:lstStyle/>
          <a:p>
            <a:fld id="{874B1A99-608B-4ACF-9028-ABD3E453680E}" type="slidenum">
              <a:rPr lang="ja-JP" altLang="en-US" smtClean="0">
                <a:latin typeface="Times New Roman" pitchFamily="18" charset="0"/>
              </a:rPr>
              <a:pPr/>
              <a:t>37</a:t>
            </a:fld>
            <a:endParaRPr lang="en-US" altLang="ja-JP" smtClean="0">
              <a:latin typeface="Times New Roman" pitchFamily="18" charset="0"/>
            </a:endParaRPr>
          </a:p>
        </p:txBody>
      </p:sp>
      <p:grpSp>
        <p:nvGrpSpPr>
          <p:cNvPr id="2" name="グループ化 132"/>
          <p:cNvGrpSpPr/>
          <p:nvPr/>
        </p:nvGrpSpPr>
        <p:grpSpPr>
          <a:xfrm>
            <a:off x="5145178" y="4357842"/>
            <a:ext cx="2268272" cy="1580885"/>
            <a:chOff x="5082835" y="4357842"/>
            <a:chExt cx="2268272" cy="1580885"/>
          </a:xfrm>
        </p:grpSpPr>
        <p:sp>
          <p:nvSpPr>
            <p:cNvPr id="75" name="円/楕円 74"/>
            <p:cNvSpPr/>
            <p:nvPr/>
          </p:nvSpPr>
          <p:spPr bwMode="auto">
            <a:xfrm>
              <a:off x="5776588" y="4365801"/>
              <a:ext cx="1574519" cy="1572926"/>
            </a:xfrm>
            <a:prstGeom prst="ellipse">
              <a:avLst/>
            </a:prstGeom>
            <a:solidFill>
              <a:srgbClr val="FFD1D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3" name="円/楕円 82"/>
            <p:cNvSpPr/>
            <p:nvPr/>
          </p:nvSpPr>
          <p:spPr bwMode="auto">
            <a:xfrm>
              <a:off x="5773403" y="4357842"/>
              <a:ext cx="1572927" cy="1572926"/>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3" name="グループ化 202"/>
            <p:cNvGrpSpPr>
              <a:grpSpLocks noChangeAspect="1"/>
            </p:cNvGrpSpPr>
            <p:nvPr/>
          </p:nvGrpSpPr>
          <p:grpSpPr bwMode="auto">
            <a:xfrm>
              <a:off x="6880032" y="4814090"/>
              <a:ext cx="139304" cy="250746"/>
              <a:chOff x="1785918" y="2928934"/>
              <a:chExt cx="214314" cy="385765"/>
            </a:xfrm>
          </p:grpSpPr>
          <p:sp>
            <p:nvSpPr>
              <p:cNvPr id="111" name="二等辺三角形 110"/>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2" name="円/楕円 111"/>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 name="グループ化 118"/>
            <p:cNvGrpSpPr/>
            <p:nvPr/>
          </p:nvGrpSpPr>
          <p:grpSpPr>
            <a:xfrm>
              <a:off x="6907548" y="5386276"/>
              <a:ext cx="131564" cy="236814"/>
              <a:chOff x="3887506" y="3641925"/>
              <a:chExt cx="139304" cy="250745"/>
            </a:xfrm>
          </p:grpSpPr>
          <p:sp>
            <p:nvSpPr>
              <p:cNvPr id="120" name="二等辺三角形 119"/>
              <p:cNvSpPr/>
              <p:nvPr/>
            </p:nvSpPr>
            <p:spPr bwMode="auto">
              <a:xfrm>
                <a:off x="3887506" y="3697646"/>
                <a:ext cx="139304" cy="195024"/>
              </a:xfrm>
              <a:prstGeom prst="triangle">
                <a:avLst/>
              </a:prstGeom>
              <a:gradFill flip="none" rotWithShape="1">
                <a:gsLst>
                  <a:gs pos="50000">
                    <a:srgbClr val="FF9B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1" name="円/楕円 120"/>
              <p:cNvSpPr/>
              <p:nvPr/>
            </p:nvSpPr>
            <p:spPr bwMode="auto">
              <a:xfrm>
                <a:off x="3887506" y="3641925"/>
                <a:ext cx="139304" cy="139303"/>
              </a:xfrm>
              <a:prstGeom prst="ellipse">
                <a:avLst/>
              </a:prstGeom>
              <a:gradFill>
                <a:gsLst>
                  <a:gs pos="50000">
                    <a:srgbClr val="FF9BFF"/>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 name="グループ化 208"/>
            <p:cNvGrpSpPr>
              <a:grpSpLocks noChangeAspect="1"/>
            </p:cNvGrpSpPr>
            <p:nvPr/>
          </p:nvGrpSpPr>
          <p:grpSpPr bwMode="auto">
            <a:xfrm>
              <a:off x="6107402" y="5253938"/>
              <a:ext cx="139304" cy="250745"/>
              <a:chOff x="499828" y="4357935"/>
              <a:chExt cx="214338" cy="385710"/>
            </a:xfrm>
          </p:grpSpPr>
          <p:sp>
            <p:nvSpPr>
              <p:cNvPr id="123" name="二等辺三角形 122"/>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4" name="円/楕円 123"/>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6" name="グループ化 124"/>
            <p:cNvGrpSpPr/>
            <p:nvPr/>
          </p:nvGrpSpPr>
          <p:grpSpPr>
            <a:xfrm>
              <a:off x="6382898" y="4544810"/>
              <a:ext cx="131564" cy="236814"/>
              <a:chOff x="3526584" y="4293246"/>
              <a:chExt cx="131564" cy="236814"/>
            </a:xfrm>
          </p:grpSpPr>
          <p:sp>
            <p:nvSpPr>
              <p:cNvPr id="126" name="二等辺三角形 125"/>
              <p:cNvSpPr/>
              <p:nvPr/>
            </p:nvSpPr>
            <p:spPr bwMode="auto">
              <a:xfrm>
                <a:off x="3526584" y="4345871"/>
                <a:ext cx="131564" cy="184189"/>
              </a:xfrm>
              <a:prstGeom prst="triangle">
                <a:avLst/>
              </a:prstGeom>
              <a:gradFill flip="none" rotWithShape="1">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7" name="円/楕円 126"/>
              <p:cNvSpPr/>
              <p:nvPr/>
            </p:nvSpPr>
            <p:spPr bwMode="auto">
              <a:xfrm>
                <a:off x="3526584" y="4293246"/>
                <a:ext cx="131564" cy="131564"/>
              </a:xfrm>
              <a:prstGeom prst="ellipse">
                <a:avLst/>
              </a:prstGeom>
              <a:gradFill>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31" name="テキスト ボックス 130"/>
            <p:cNvSpPr txBox="1"/>
            <p:nvPr/>
          </p:nvSpPr>
          <p:spPr>
            <a:xfrm>
              <a:off x="5082835" y="5606977"/>
              <a:ext cx="1326188" cy="259045"/>
            </a:xfrm>
            <a:prstGeom prst="rect">
              <a:avLst/>
            </a:prstGeom>
            <a:solidFill>
              <a:schemeClr val="bg1">
                <a:alpha val="90000"/>
              </a:schemeClr>
            </a:solidFill>
          </p:spPr>
          <p:txBody>
            <a:bodyPr wrap="square" rtlCol="0">
              <a:spAutoFit/>
            </a:bodyPr>
            <a:lstStyle/>
            <a:p>
              <a:pPr algn="r">
                <a:lnSpc>
                  <a:spcPts val="1320"/>
                </a:lnSpc>
              </a:pPr>
              <a:r>
                <a:rPr lang="ja-JP" altLang="en-US" sz="1100" b="1" dirty="0" smtClean="0"/>
                <a:t>開発者</a:t>
              </a:r>
              <a:r>
                <a:rPr kumimoji="1" lang="ja-JP" altLang="en-US" sz="1100" b="1" dirty="0" smtClean="0"/>
                <a:t>コミュニティ</a:t>
              </a:r>
              <a:endParaRPr kumimoji="1" lang="ja-JP" altLang="en-US" sz="1100" b="1" dirty="0"/>
            </a:p>
          </p:txBody>
        </p:sp>
        <p:grpSp>
          <p:nvGrpSpPr>
            <p:cNvPr id="7" name="グループ化 208"/>
            <p:cNvGrpSpPr>
              <a:grpSpLocks noChangeAspect="1"/>
            </p:cNvGrpSpPr>
            <p:nvPr/>
          </p:nvGrpSpPr>
          <p:grpSpPr bwMode="auto">
            <a:xfrm>
              <a:off x="6904013" y="5378630"/>
              <a:ext cx="139304" cy="250745"/>
              <a:chOff x="499828" y="4357935"/>
              <a:chExt cx="214338" cy="385710"/>
            </a:xfrm>
          </p:grpSpPr>
          <p:sp>
            <p:nvSpPr>
              <p:cNvPr id="67" name="二等辺三角形 66"/>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8" name="円/楕円 67"/>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8" name="グループ化 208"/>
            <p:cNvGrpSpPr>
              <a:grpSpLocks noChangeAspect="1"/>
            </p:cNvGrpSpPr>
            <p:nvPr/>
          </p:nvGrpSpPr>
          <p:grpSpPr bwMode="auto">
            <a:xfrm>
              <a:off x="6879268" y="4813708"/>
              <a:ext cx="139304" cy="250745"/>
              <a:chOff x="499828" y="4357935"/>
              <a:chExt cx="214338" cy="385710"/>
            </a:xfrm>
          </p:grpSpPr>
          <p:sp>
            <p:nvSpPr>
              <p:cNvPr id="70" name="二等辺三角形 69"/>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1" name="円/楕円 70"/>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9" name="グループ化 208"/>
            <p:cNvGrpSpPr>
              <a:grpSpLocks noChangeAspect="1"/>
            </p:cNvGrpSpPr>
            <p:nvPr/>
          </p:nvGrpSpPr>
          <p:grpSpPr bwMode="auto">
            <a:xfrm>
              <a:off x="6382085" y="4537806"/>
              <a:ext cx="139304" cy="250745"/>
              <a:chOff x="499828" y="4357935"/>
              <a:chExt cx="214338" cy="385710"/>
            </a:xfrm>
          </p:grpSpPr>
          <p:sp>
            <p:nvSpPr>
              <p:cNvPr id="73" name="二等辺三角形 72"/>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2" name="円/楕円 131"/>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7411" name="タイトル 2"/>
          <p:cNvSpPr>
            <a:spLocks noGrp="1"/>
          </p:cNvSpPr>
          <p:nvPr>
            <p:ph type="title"/>
          </p:nvPr>
        </p:nvSpPr>
        <p:spPr>
          <a:xfrm>
            <a:off x="830263" y="209550"/>
            <a:ext cx="8099425" cy="642938"/>
          </a:xfrm>
        </p:spPr>
        <p:txBody>
          <a:bodyPr/>
          <a:lstStyle/>
          <a:p>
            <a:r>
              <a:rPr lang="ja-JP" altLang="en-US" sz="2800" dirty="0" smtClean="0">
                <a:solidFill>
                  <a:schemeClr val="tx1"/>
                </a:solidFill>
              </a:rPr>
              <a:t>課題</a:t>
            </a:r>
            <a:endParaRPr lang="ja-JP" altLang="en-US" sz="2800" dirty="0" smtClean="0">
              <a:solidFill>
                <a:srgbClr val="FF0000"/>
              </a:solidFill>
            </a:endParaRPr>
          </a:p>
        </p:txBody>
      </p:sp>
      <p:sp>
        <p:nvSpPr>
          <p:cNvPr id="17412" name="コンテンツ プレースホルダ 3"/>
          <p:cNvSpPr>
            <a:spLocks noGrp="1"/>
          </p:cNvSpPr>
          <p:nvPr>
            <p:ph idx="1"/>
          </p:nvPr>
        </p:nvSpPr>
        <p:spPr>
          <a:xfrm>
            <a:off x="214313" y="990600"/>
            <a:ext cx="8715375" cy="5438775"/>
          </a:xfrm>
        </p:spPr>
        <p:txBody>
          <a:bodyPr/>
          <a:lstStyle/>
          <a:p>
            <a:r>
              <a:rPr lang="en-US" altLang="ja-JP" dirty="0" err="1" smtClean="0"/>
              <a:t>PostgreSQL</a:t>
            </a:r>
            <a:r>
              <a:rPr lang="ja-JP" altLang="en-US" dirty="0" smtClean="0"/>
              <a:t>コミュニティにおける開発者，ユーザ，バグ報告者の</a:t>
            </a:r>
            <a:r>
              <a:rPr lang="en-US" altLang="ja-JP" dirty="0" smtClean="0"/>
              <a:t>3</a:t>
            </a:r>
            <a:r>
              <a:rPr lang="ja-JP" altLang="en-US" dirty="0" err="1" smtClean="0"/>
              <a:t>つのサブ</a:t>
            </a:r>
            <a:r>
              <a:rPr lang="ja-JP" altLang="en-US" dirty="0" smtClean="0"/>
              <a:t>コミュニティに参加する人物に着目し，</a:t>
            </a:r>
            <a:r>
              <a:rPr lang="en-US" altLang="ja-JP" dirty="0" smtClean="0">
                <a:solidFill>
                  <a:srgbClr val="FF0000"/>
                </a:solidFill>
              </a:rPr>
              <a:t>7</a:t>
            </a:r>
            <a:r>
              <a:rPr lang="ja-JP" altLang="en-US" dirty="0" err="1" smtClean="0">
                <a:solidFill>
                  <a:srgbClr val="FF0000"/>
                </a:solidFill>
              </a:rPr>
              <a:t>つの</a:t>
            </a:r>
            <a:r>
              <a:rPr lang="ja-JP" altLang="en-US" dirty="0" smtClean="0">
                <a:solidFill>
                  <a:srgbClr val="FF0000"/>
                </a:solidFill>
              </a:rPr>
              <a:t>グループ</a:t>
            </a:r>
            <a:r>
              <a:rPr lang="ja-JP" altLang="en-US" dirty="0" smtClean="0"/>
              <a:t>に分類し，それぞれのグループの参加者数の推移を分析した</a:t>
            </a:r>
            <a:endParaRPr lang="en-US" altLang="ja-JP" dirty="0" smtClean="0"/>
          </a:p>
          <a:p>
            <a:r>
              <a:rPr lang="ja-JP" altLang="en-US" dirty="0" smtClean="0"/>
              <a:t>時間の経過に伴い，</a:t>
            </a:r>
            <a:r>
              <a:rPr lang="en-US" altLang="ja-JP" dirty="0" smtClean="0"/>
              <a:t>3</a:t>
            </a:r>
            <a:r>
              <a:rPr lang="ja-JP" altLang="en-US" dirty="0" err="1" smtClean="0"/>
              <a:t>つのサブ</a:t>
            </a:r>
            <a:r>
              <a:rPr lang="ja-JP" altLang="en-US" dirty="0" smtClean="0"/>
              <a:t>コミュニティに参加する人数が増加していることがわかった</a:t>
            </a:r>
            <a:endParaRPr lang="en-US" altLang="ja-JP" dirty="0" smtClean="0"/>
          </a:p>
          <a:p>
            <a:pPr lvl="1"/>
            <a:r>
              <a:rPr lang="ja-JP" altLang="en-US" dirty="0" smtClean="0"/>
              <a:t>ユーザが増加し，バグの指摘や質問が増加したため，サポートを行う参加者が増加したと考えられる</a:t>
            </a:r>
            <a:endParaRPr lang="en-US" altLang="ja-JP" dirty="0" smtClean="0"/>
          </a:p>
          <a:p>
            <a:pPr lvl="1"/>
            <a:endParaRPr lang="en-US" altLang="ja-JP" dirty="0" smtClean="0"/>
          </a:p>
        </p:txBody>
      </p:sp>
      <p:sp>
        <p:nvSpPr>
          <p:cNvPr id="1741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7414" name="スライド番号プレースホルダ 5"/>
          <p:cNvSpPr>
            <a:spLocks noGrp="1"/>
          </p:cNvSpPr>
          <p:nvPr>
            <p:ph type="sldNum" sz="quarter" idx="12"/>
          </p:nvPr>
        </p:nvSpPr>
        <p:spPr>
          <a:noFill/>
        </p:spPr>
        <p:txBody>
          <a:bodyPr/>
          <a:lstStyle/>
          <a:p>
            <a:fld id="{874B1A99-608B-4ACF-9028-ABD3E453680E}" type="slidenum">
              <a:rPr lang="ja-JP" altLang="en-US" smtClean="0">
                <a:latin typeface="Times New Roman" pitchFamily="18" charset="0"/>
              </a:rPr>
              <a:pPr/>
              <a:t>38</a:t>
            </a:fld>
            <a:endParaRPr lang="en-US" altLang="ja-JP" smtClean="0">
              <a:latin typeface="Times New Roman" pitchFamily="18" charset="0"/>
            </a:endParaRPr>
          </a:p>
        </p:txBody>
      </p:sp>
      <p:grpSp>
        <p:nvGrpSpPr>
          <p:cNvPr id="2" name="グループ化 140"/>
          <p:cNvGrpSpPr/>
          <p:nvPr/>
        </p:nvGrpSpPr>
        <p:grpSpPr>
          <a:xfrm>
            <a:off x="5145178" y="4357842"/>
            <a:ext cx="3949703" cy="1580885"/>
            <a:chOff x="5082835" y="4357842"/>
            <a:chExt cx="3949703" cy="1580885"/>
          </a:xfrm>
        </p:grpSpPr>
        <p:sp>
          <p:nvSpPr>
            <p:cNvPr id="76" name="円/楕円 75"/>
            <p:cNvSpPr/>
            <p:nvPr/>
          </p:nvSpPr>
          <p:spPr bwMode="auto">
            <a:xfrm>
              <a:off x="6567827" y="4365801"/>
              <a:ext cx="1572927" cy="1572926"/>
            </a:xfrm>
            <a:prstGeom prst="ellipse">
              <a:avLst/>
            </a:prstGeom>
            <a:solidFill>
              <a:srgbClr val="EBFFEB"/>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5" name="円/楕円 74"/>
            <p:cNvSpPr/>
            <p:nvPr/>
          </p:nvSpPr>
          <p:spPr bwMode="auto">
            <a:xfrm>
              <a:off x="5776588" y="4365801"/>
              <a:ext cx="1574519" cy="1572926"/>
            </a:xfrm>
            <a:prstGeom prst="ellipse">
              <a:avLst/>
            </a:prstGeom>
            <a:solidFill>
              <a:srgbClr val="FFD1D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3" name="グループ化 61"/>
            <p:cNvGrpSpPr/>
            <p:nvPr/>
          </p:nvGrpSpPr>
          <p:grpSpPr bwMode="auto">
            <a:xfrm rot="10800000">
              <a:off x="6587551" y="4996032"/>
              <a:ext cx="738119" cy="858395"/>
              <a:chOff x="4742422" y="-20445"/>
              <a:chExt cx="1486326" cy="1729068"/>
            </a:xfrm>
            <a:solidFill>
              <a:srgbClr val="FFEEB7"/>
            </a:solidFill>
          </p:grpSpPr>
          <p:sp>
            <p:nvSpPr>
              <p:cNvPr id="128" name="月 127"/>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2" name="月 131"/>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3" name="月 132"/>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4" name="月 133"/>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5" name="月 134"/>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6" name="月 135"/>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7" name="月 136"/>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8" name="月 137"/>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9" name="月 138"/>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40" name="二等辺三角形 139"/>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 name="グループ化 61"/>
            <p:cNvGrpSpPr/>
            <p:nvPr/>
          </p:nvGrpSpPr>
          <p:grpSpPr bwMode="auto">
            <a:xfrm rot="10800000">
              <a:off x="6588761" y="4997475"/>
              <a:ext cx="738119" cy="858395"/>
              <a:chOff x="4742422" y="-20445"/>
              <a:chExt cx="1486326" cy="1729068"/>
            </a:xfrm>
            <a:solidFill>
              <a:srgbClr val="FFEEB7"/>
            </a:solidFill>
          </p:grpSpPr>
          <p:sp>
            <p:nvSpPr>
              <p:cNvPr id="66" name="月 65"/>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7" name="月 66"/>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8" name="月 67"/>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9" name="月 68"/>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0" name="月 69"/>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1" name="月 70"/>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2" name="月 71"/>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3" name="月 72"/>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4" name="月 73"/>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8" name="二等辺三角形 77"/>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61"/>
            <p:cNvGrpSpPr/>
            <p:nvPr/>
          </p:nvGrpSpPr>
          <p:grpSpPr bwMode="auto">
            <a:xfrm>
              <a:off x="6588755" y="4415601"/>
              <a:ext cx="738119" cy="858395"/>
              <a:chOff x="4742422" y="-20445"/>
              <a:chExt cx="1486326" cy="1729068"/>
            </a:xfrm>
            <a:solidFill>
              <a:srgbClr val="FFEEB7"/>
            </a:solidFill>
          </p:grpSpPr>
          <p:sp>
            <p:nvSpPr>
              <p:cNvPr id="85" name="月 84"/>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6" name="月 85"/>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7" name="月 86"/>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8" name="月 87"/>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9" name="月 88"/>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0" name="月 89"/>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1" name="月 90"/>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2" name="月 91"/>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3" name="月 92"/>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4" name="二等辺三角形 93"/>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218"/>
            <p:cNvGrpSpPr>
              <a:grpSpLocks noChangeAspect="1"/>
            </p:cNvGrpSpPr>
            <p:nvPr/>
          </p:nvGrpSpPr>
          <p:grpSpPr bwMode="auto">
            <a:xfrm>
              <a:off x="7681850" y="5273997"/>
              <a:ext cx="128159" cy="230686"/>
              <a:chOff x="3357554" y="4995817"/>
              <a:chExt cx="214315" cy="385766"/>
            </a:xfrm>
          </p:grpSpPr>
          <p:sp>
            <p:nvSpPr>
              <p:cNvPr id="117" name="二等辺三角形 116"/>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8" name="円/楕円 117"/>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7" name="グループ化 208"/>
            <p:cNvGrpSpPr>
              <a:grpSpLocks noChangeAspect="1"/>
            </p:cNvGrpSpPr>
            <p:nvPr/>
          </p:nvGrpSpPr>
          <p:grpSpPr bwMode="auto">
            <a:xfrm>
              <a:off x="6107402" y="5253938"/>
              <a:ext cx="139304" cy="250745"/>
              <a:chOff x="499828" y="4357935"/>
              <a:chExt cx="214338" cy="385710"/>
            </a:xfrm>
          </p:grpSpPr>
          <p:sp>
            <p:nvSpPr>
              <p:cNvPr id="123" name="二等辺三角形 122"/>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4" name="円/楕円 123"/>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8" name="グループ化 124"/>
            <p:cNvGrpSpPr/>
            <p:nvPr/>
          </p:nvGrpSpPr>
          <p:grpSpPr>
            <a:xfrm>
              <a:off x="6382898" y="4544810"/>
              <a:ext cx="131564" cy="236814"/>
              <a:chOff x="3526584" y="4293246"/>
              <a:chExt cx="131564" cy="236814"/>
            </a:xfrm>
          </p:grpSpPr>
          <p:sp>
            <p:nvSpPr>
              <p:cNvPr id="126" name="二等辺三角形 125"/>
              <p:cNvSpPr/>
              <p:nvPr/>
            </p:nvSpPr>
            <p:spPr bwMode="auto">
              <a:xfrm>
                <a:off x="3526584" y="4345871"/>
                <a:ext cx="131564" cy="184189"/>
              </a:xfrm>
              <a:prstGeom prst="triangle">
                <a:avLst/>
              </a:prstGeom>
              <a:gradFill flip="none" rotWithShape="1">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7" name="円/楕円 126"/>
              <p:cNvSpPr/>
              <p:nvPr/>
            </p:nvSpPr>
            <p:spPr bwMode="auto">
              <a:xfrm>
                <a:off x="3526584" y="4293246"/>
                <a:ext cx="131564" cy="131564"/>
              </a:xfrm>
              <a:prstGeom prst="ellipse">
                <a:avLst/>
              </a:prstGeom>
              <a:gradFill>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9" name="グループ化 202"/>
            <p:cNvGrpSpPr>
              <a:grpSpLocks noChangeAspect="1"/>
            </p:cNvGrpSpPr>
            <p:nvPr/>
          </p:nvGrpSpPr>
          <p:grpSpPr bwMode="auto">
            <a:xfrm>
              <a:off x="6880032" y="4814090"/>
              <a:ext cx="139304" cy="250746"/>
              <a:chOff x="1785918" y="2928934"/>
              <a:chExt cx="214314" cy="385765"/>
            </a:xfrm>
          </p:grpSpPr>
          <p:sp>
            <p:nvSpPr>
              <p:cNvPr id="111" name="二等辺三角形 110"/>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2" name="円/楕円 111"/>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0" name="グループ化 208"/>
            <p:cNvGrpSpPr>
              <a:grpSpLocks noChangeAspect="1"/>
            </p:cNvGrpSpPr>
            <p:nvPr/>
          </p:nvGrpSpPr>
          <p:grpSpPr bwMode="auto">
            <a:xfrm>
              <a:off x="6375971" y="4530879"/>
              <a:ext cx="139304" cy="250745"/>
              <a:chOff x="499828" y="4357935"/>
              <a:chExt cx="214338" cy="385710"/>
            </a:xfrm>
          </p:grpSpPr>
          <p:sp>
            <p:nvSpPr>
              <p:cNvPr id="80" name="二等辺三角形 79"/>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1" name="円/楕円 80"/>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1" name="グループ化 118"/>
            <p:cNvGrpSpPr/>
            <p:nvPr/>
          </p:nvGrpSpPr>
          <p:grpSpPr>
            <a:xfrm>
              <a:off x="6907548" y="5386276"/>
              <a:ext cx="131564" cy="236814"/>
              <a:chOff x="3887506" y="3641925"/>
              <a:chExt cx="139304" cy="250745"/>
            </a:xfrm>
          </p:grpSpPr>
          <p:sp>
            <p:nvSpPr>
              <p:cNvPr id="120" name="二等辺三角形 119"/>
              <p:cNvSpPr/>
              <p:nvPr/>
            </p:nvSpPr>
            <p:spPr bwMode="auto">
              <a:xfrm>
                <a:off x="3887506" y="3697646"/>
                <a:ext cx="139304" cy="195024"/>
              </a:xfrm>
              <a:prstGeom prst="triangle">
                <a:avLst/>
              </a:prstGeom>
              <a:gradFill flip="none" rotWithShape="1">
                <a:gsLst>
                  <a:gs pos="50000">
                    <a:srgbClr val="FF9B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1" name="円/楕円 120"/>
              <p:cNvSpPr/>
              <p:nvPr/>
            </p:nvSpPr>
            <p:spPr bwMode="auto">
              <a:xfrm>
                <a:off x="3887506" y="3641925"/>
                <a:ext cx="139304" cy="139303"/>
              </a:xfrm>
              <a:prstGeom prst="ellipse">
                <a:avLst/>
              </a:prstGeom>
              <a:gradFill>
                <a:gsLst>
                  <a:gs pos="50000">
                    <a:srgbClr val="FF9BFF"/>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2" name="グループ化 202"/>
            <p:cNvGrpSpPr>
              <a:grpSpLocks noChangeAspect="1"/>
            </p:cNvGrpSpPr>
            <p:nvPr/>
          </p:nvGrpSpPr>
          <p:grpSpPr bwMode="auto">
            <a:xfrm>
              <a:off x="6896299" y="5379271"/>
              <a:ext cx="139304" cy="250746"/>
              <a:chOff x="1785918" y="2928934"/>
              <a:chExt cx="214314" cy="385765"/>
            </a:xfrm>
          </p:grpSpPr>
          <p:sp>
            <p:nvSpPr>
              <p:cNvPr id="119" name="二等辺三角形 118"/>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2" name="円/楕円 121"/>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82" name="円/楕円 81"/>
            <p:cNvSpPr/>
            <p:nvPr/>
          </p:nvSpPr>
          <p:spPr bwMode="auto">
            <a:xfrm>
              <a:off x="6564643" y="4357842"/>
              <a:ext cx="1572927" cy="1572926"/>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3" name="円/楕円 82"/>
            <p:cNvSpPr/>
            <p:nvPr/>
          </p:nvSpPr>
          <p:spPr bwMode="auto">
            <a:xfrm>
              <a:off x="5773403" y="4357842"/>
              <a:ext cx="1572927" cy="1572926"/>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31" name="テキスト ボックス 130"/>
            <p:cNvSpPr txBox="1"/>
            <p:nvPr/>
          </p:nvSpPr>
          <p:spPr>
            <a:xfrm>
              <a:off x="5082835" y="5606977"/>
              <a:ext cx="1326188" cy="259045"/>
            </a:xfrm>
            <a:prstGeom prst="rect">
              <a:avLst/>
            </a:prstGeom>
            <a:solidFill>
              <a:schemeClr val="bg1">
                <a:alpha val="90000"/>
              </a:schemeClr>
            </a:solidFill>
          </p:spPr>
          <p:txBody>
            <a:bodyPr wrap="square" rtlCol="0">
              <a:spAutoFit/>
            </a:bodyPr>
            <a:lstStyle/>
            <a:p>
              <a:pPr algn="r">
                <a:lnSpc>
                  <a:spcPts val="1320"/>
                </a:lnSpc>
              </a:pPr>
              <a:r>
                <a:rPr lang="ja-JP" altLang="en-US" sz="1100" b="1" dirty="0" smtClean="0"/>
                <a:t>開発者</a:t>
              </a:r>
              <a:r>
                <a:rPr kumimoji="1" lang="ja-JP" altLang="en-US" sz="1100" b="1" dirty="0" smtClean="0"/>
                <a:t>コミュニティ</a:t>
              </a:r>
              <a:endParaRPr kumimoji="1" lang="ja-JP" altLang="en-US" sz="1100" b="1" dirty="0"/>
            </a:p>
          </p:txBody>
        </p:sp>
        <p:sp>
          <p:nvSpPr>
            <p:cNvPr id="130" name="テキスト ボックス 129"/>
            <p:cNvSpPr txBox="1"/>
            <p:nvPr/>
          </p:nvSpPr>
          <p:spPr>
            <a:xfrm>
              <a:off x="7419315" y="5623090"/>
              <a:ext cx="1613223" cy="259045"/>
            </a:xfrm>
            <a:prstGeom prst="rect">
              <a:avLst/>
            </a:prstGeom>
            <a:solidFill>
              <a:schemeClr val="bg1">
                <a:alpha val="90000"/>
              </a:schemeClr>
            </a:solidFill>
          </p:spPr>
          <p:txBody>
            <a:bodyPr wrap="square" rtlCol="0">
              <a:spAutoFit/>
            </a:bodyPr>
            <a:lstStyle/>
            <a:p>
              <a:pPr>
                <a:lnSpc>
                  <a:spcPts val="1320"/>
                </a:lnSpc>
              </a:pPr>
              <a:r>
                <a:rPr kumimoji="1" lang="ja-JP" altLang="en-US" sz="1100" b="1" dirty="0" smtClean="0"/>
                <a:t>ユーザコミュニティ</a:t>
              </a:r>
              <a:endParaRPr kumimoji="1" lang="ja-JP" altLang="en-US" sz="1100" b="1" dirty="0"/>
            </a:p>
          </p:txBody>
        </p:sp>
      </p:grpSp>
      <p:sp>
        <p:nvSpPr>
          <p:cNvPr id="77" name="二等辺三角形 76"/>
          <p:cNvSpPr/>
          <p:nvPr/>
        </p:nvSpPr>
        <p:spPr bwMode="auto">
          <a:xfrm>
            <a:off x="7488008" y="4595997"/>
            <a:ext cx="128159" cy="179422"/>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4" name="円/楕円 83"/>
          <p:cNvSpPr/>
          <p:nvPr/>
        </p:nvSpPr>
        <p:spPr bwMode="auto">
          <a:xfrm>
            <a:off x="7488008" y="4544733"/>
            <a:ext cx="128159" cy="128159"/>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7411" name="タイトル 2"/>
          <p:cNvSpPr>
            <a:spLocks noGrp="1"/>
          </p:cNvSpPr>
          <p:nvPr>
            <p:ph type="title"/>
          </p:nvPr>
        </p:nvSpPr>
        <p:spPr>
          <a:xfrm>
            <a:off x="830263" y="209550"/>
            <a:ext cx="8099425" cy="642938"/>
          </a:xfrm>
        </p:spPr>
        <p:txBody>
          <a:bodyPr/>
          <a:lstStyle/>
          <a:p>
            <a:r>
              <a:rPr lang="ja-JP" altLang="en-US" sz="2800" smtClean="0">
                <a:solidFill>
                  <a:schemeClr val="tx1"/>
                </a:solidFill>
              </a:rPr>
              <a:t>課題</a:t>
            </a:r>
            <a:endParaRPr lang="ja-JP" altLang="en-US" sz="2800" dirty="0" smtClean="0">
              <a:solidFill>
                <a:srgbClr val="FF0000"/>
              </a:solidFill>
            </a:endParaRPr>
          </a:p>
        </p:txBody>
      </p:sp>
      <p:sp>
        <p:nvSpPr>
          <p:cNvPr id="17412" name="コンテンツ プレースホルダ 3"/>
          <p:cNvSpPr>
            <a:spLocks noGrp="1"/>
          </p:cNvSpPr>
          <p:nvPr>
            <p:ph idx="1"/>
          </p:nvPr>
        </p:nvSpPr>
        <p:spPr>
          <a:xfrm>
            <a:off x="214313" y="990600"/>
            <a:ext cx="8715375" cy="5438775"/>
          </a:xfrm>
        </p:spPr>
        <p:txBody>
          <a:bodyPr/>
          <a:lstStyle/>
          <a:p>
            <a:r>
              <a:rPr lang="en-US" altLang="ja-JP" dirty="0" err="1" smtClean="0"/>
              <a:t>PostgreSQL</a:t>
            </a:r>
            <a:r>
              <a:rPr lang="ja-JP" altLang="en-US" dirty="0" smtClean="0"/>
              <a:t>コミュニティにおける開発者，ユーザ，バグ報告者の</a:t>
            </a:r>
            <a:r>
              <a:rPr lang="en-US" altLang="ja-JP" dirty="0" smtClean="0"/>
              <a:t>3</a:t>
            </a:r>
            <a:r>
              <a:rPr lang="ja-JP" altLang="en-US" dirty="0" err="1" smtClean="0"/>
              <a:t>つのサブ</a:t>
            </a:r>
            <a:r>
              <a:rPr lang="ja-JP" altLang="en-US" dirty="0" smtClean="0"/>
              <a:t>コミュニティに参加する人物に着目し，</a:t>
            </a:r>
            <a:r>
              <a:rPr lang="en-US" altLang="ja-JP" dirty="0" smtClean="0">
                <a:solidFill>
                  <a:srgbClr val="FF0000"/>
                </a:solidFill>
              </a:rPr>
              <a:t>7</a:t>
            </a:r>
            <a:r>
              <a:rPr lang="ja-JP" altLang="en-US" dirty="0" err="1" smtClean="0">
                <a:solidFill>
                  <a:srgbClr val="FF0000"/>
                </a:solidFill>
              </a:rPr>
              <a:t>つの</a:t>
            </a:r>
            <a:r>
              <a:rPr lang="ja-JP" altLang="en-US" dirty="0" smtClean="0">
                <a:solidFill>
                  <a:srgbClr val="FF0000"/>
                </a:solidFill>
              </a:rPr>
              <a:t>グループ</a:t>
            </a:r>
            <a:r>
              <a:rPr lang="ja-JP" altLang="en-US" dirty="0" smtClean="0"/>
              <a:t>に分類し，それぞれのグループの参加者数の推移を分析した</a:t>
            </a:r>
            <a:endParaRPr lang="en-US" altLang="ja-JP" dirty="0" smtClean="0"/>
          </a:p>
          <a:p>
            <a:r>
              <a:rPr lang="ja-JP" altLang="en-US" dirty="0" smtClean="0"/>
              <a:t>時間の経過に伴い，</a:t>
            </a:r>
            <a:r>
              <a:rPr lang="en-US" altLang="ja-JP" dirty="0" smtClean="0"/>
              <a:t>3</a:t>
            </a:r>
            <a:r>
              <a:rPr lang="ja-JP" altLang="en-US" dirty="0" err="1" smtClean="0"/>
              <a:t>つのサブ</a:t>
            </a:r>
            <a:r>
              <a:rPr lang="ja-JP" altLang="en-US" dirty="0" smtClean="0"/>
              <a:t>コミュニティに参加する人数が増加していることがわかった</a:t>
            </a:r>
            <a:endParaRPr lang="en-US" altLang="ja-JP" dirty="0" smtClean="0"/>
          </a:p>
          <a:p>
            <a:pPr lvl="1"/>
            <a:r>
              <a:rPr lang="ja-JP" altLang="en-US" dirty="0" smtClean="0"/>
              <a:t>ユーザが増加し，バグの指摘や質問が増加したため，サポートを行う参加者が増加したと考えられる</a:t>
            </a:r>
            <a:endParaRPr lang="en-US" altLang="ja-JP" dirty="0" smtClean="0"/>
          </a:p>
          <a:p>
            <a:pPr lvl="1"/>
            <a:endParaRPr lang="en-US" altLang="ja-JP" dirty="0" smtClean="0"/>
          </a:p>
        </p:txBody>
      </p:sp>
      <p:sp>
        <p:nvSpPr>
          <p:cNvPr id="1741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7414" name="スライド番号プレースホルダ 5"/>
          <p:cNvSpPr>
            <a:spLocks noGrp="1"/>
          </p:cNvSpPr>
          <p:nvPr>
            <p:ph type="sldNum" sz="quarter" idx="12"/>
          </p:nvPr>
        </p:nvSpPr>
        <p:spPr>
          <a:noFill/>
        </p:spPr>
        <p:txBody>
          <a:bodyPr/>
          <a:lstStyle/>
          <a:p>
            <a:fld id="{874B1A99-608B-4ACF-9028-ABD3E453680E}" type="slidenum">
              <a:rPr lang="ja-JP" altLang="en-US" smtClean="0">
                <a:latin typeface="Times New Roman" pitchFamily="18" charset="0"/>
              </a:rPr>
              <a:pPr/>
              <a:t>39</a:t>
            </a:fld>
            <a:endParaRPr lang="en-US" altLang="ja-JP" smtClean="0">
              <a:latin typeface="Times New Roman" pitchFamily="18" charset="0"/>
            </a:endParaRPr>
          </a:p>
        </p:txBody>
      </p:sp>
      <p:sp>
        <p:nvSpPr>
          <p:cNvPr id="40" name="正方形/長方形 39"/>
          <p:cNvSpPr/>
          <p:nvPr/>
        </p:nvSpPr>
        <p:spPr bwMode="auto">
          <a:xfrm>
            <a:off x="131189" y="4144192"/>
            <a:ext cx="5556102" cy="1242084"/>
          </a:xfrm>
          <a:prstGeom prst="rect">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vert="horz" wrap="none" lIns="91440" tIns="45720" rIns="91440" bIns="45720" numCol="1" rtlCol="0" anchor="ctr" anchorCtr="0" compatLnSpc="1">
            <a:prstTxWarp prst="textNoShape">
              <a:avLst/>
            </a:prstTxWarp>
          </a:bodyPr>
          <a:lstStyle/>
          <a:p>
            <a:r>
              <a:rPr lang="en-US" altLang="ja-JP" sz="2000" dirty="0" smtClean="0"/>
              <a:t>3</a:t>
            </a:r>
            <a:r>
              <a:rPr lang="ja-JP" altLang="en-US" sz="2000" dirty="0" err="1" smtClean="0"/>
              <a:t>つのサブ</a:t>
            </a:r>
            <a:r>
              <a:rPr lang="ja-JP" altLang="en-US" sz="2000" dirty="0" smtClean="0"/>
              <a:t>コミュニティに参加する人物がどのように</a:t>
            </a:r>
            <a:endParaRPr lang="en-US" altLang="ja-JP" sz="2000" dirty="0" smtClean="0"/>
          </a:p>
          <a:p>
            <a:r>
              <a:rPr lang="ja-JP" altLang="en-US" sz="2000" dirty="0" smtClean="0"/>
              <a:t>協調作業を支えているかを理解するには，</a:t>
            </a:r>
            <a:r>
              <a:rPr lang="ja-JP" altLang="en-US" sz="2000" dirty="0" smtClean="0">
                <a:solidFill>
                  <a:srgbClr val="FF0000"/>
                </a:solidFill>
              </a:rPr>
              <a:t>情報伝</a:t>
            </a:r>
            <a:endParaRPr lang="en-US" altLang="ja-JP" sz="2000" dirty="0" smtClean="0">
              <a:solidFill>
                <a:srgbClr val="FF0000"/>
              </a:solidFill>
            </a:endParaRPr>
          </a:p>
          <a:p>
            <a:r>
              <a:rPr lang="ja-JP" altLang="en-US" sz="2000" dirty="0" smtClean="0">
                <a:solidFill>
                  <a:srgbClr val="FF0000"/>
                </a:solidFill>
              </a:rPr>
              <a:t>達の様子</a:t>
            </a:r>
            <a:r>
              <a:rPr lang="ja-JP" altLang="en-US" sz="2000" dirty="0" smtClean="0"/>
              <a:t>をより詳細に分析することが必要</a:t>
            </a:r>
            <a:endParaRPr lang="en-US" altLang="ja-JP" sz="2000" dirty="0" smtClean="0"/>
          </a:p>
        </p:txBody>
      </p:sp>
      <p:grpSp>
        <p:nvGrpSpPr>
          <p:cNvPr id="2" name="グループ化 64"/>
          <p:cNvGrpSpPr/>
          <p:nvPr/>
        </p:nvGrpSpPr>
        <p:grpSpPr>
          <a:xfrm>
            <a:off x="5145178" y="3667190"/>
            <a:ext cx="3949703" cy="2271537"/>
            <a:chOff x="5082835" y="3667190"/>
            <a:chExt cx="3949703" cy="2271537"/>
          </a:xfrm>
        </p:grpSpPr>
        <p:grpSp>
          <p:nvGrpSpPr>
            <p:cNvPr id="3" name="グループ化 73"/>
            <p:cNvGrpSpPr/>
            <p:nvPr/>
          </p:nvGrpSpPr>
          <p:grpSpPr>
            <a:xfrm>
              <a:off x="5773403" y="3719437"/>
              <a:ext cx="2367351" cy="2219290"/>
              <a:chOff x="4599599" y="2985306"/>
              <a:chExt cx="3619580" cy="3393202"/>
            </a:xfrm>
          </p:grpSpPr>
          <p:sp>
            <p:nvSpPr>
              <p:cNvPr id="75" name="円/楕円 74"/>
              <p:cNvSpPr/>
              <p:nvPr/>
            </p:nvSpPr>
            <p:spPr bwMode="auto">
              <a:xfrm>
                <a:off x="4604468" y="3973570"/>
                <a:ext cx="2407374" cy="2404938"/>
              </a:xfrm>
              <a:prstGeom prst="ellipse">
                <a:avLst/>
              </a:prstGeom>
              <a:solidFill>
                <a:srgbClr val="FFD1D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6" name="円/楕円 75"/>
              <p:cNvSpPr/>
              <p:nvPr/>
            </p:nvSpPr>
            <p:spPr bwMode="auto">
              <a:xfrm>
                <a:off x="5814240" y="3973570"/>
                <a:ext cx="2404939" cy="2404938"/>
              </a:xfrm>
              <a:prstGeom prst="ellipse">
                <a:avLst/>
              </a:prstGeom>
              <a:solidFill>
                <a:srgbClr val="EBFFEB"/>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7" name="円/楕円 76"/>
              <p:cNvSpPr/>
              <p:nvPr/>
            </p:nvSpPr>
            <p:spPr bwMode="auto">
              <a:xfrm>
                <a:off x="5210571" y="2990175"/>
                <a:ext cx="2404939" cy="2404938"/>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4" name="グループ化 35"/>
              <p:cNvGrpSpPr/>
              <p:nvPr/>
            </p:nvGrpSpPr>
            <p:grpSpPr bwMode="auto">
              <a:xfrm>
                <a:off x="5213429" y="3835866"/>
                <a:ext cx="937662" cy="1229662"/>
                <a:chOff x="5483001" y="171617"/>
                <a:chExt cx="1234913" cy="1620000"/>
              </a:xfrm>
              <a:solidFill>
                <a:schemeClr val="bg1"/>
              </a:solidFill>
            </p:grpSpPr>
            <p:sp>
              <p:nvSpPr>
                <p:cNvPr id="103" name="月 102"/>
                <p:cNvSpPr/>
                <p:nvPr/>
              </p:nvSpPr>
              <p:spPr>
                <a:xfrm rot="1740000">
                  <a:off x="5590981" y="171617"/>
                  <a:ext cx="1126933" cy="1620000"/>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4" name="涙形 103"/>
                <p:cNvSpPr>
                  <a:spLocks noChangeAspect="1"/>
                </p:cNvSpPr>
                <p:nvPr/>
              </p:nvSpPr>
              <p:spPr>
                <a:xfrm rot="15360000">
                  <a:off x="5552590" y="370212"/>
                  <a:ext cx="937650" cy="986791"/>
                </a:xfrm>
                <a:prstGeom prst="teardrop">
                  <a:avLst>
                    <a:gd name="adj" fmla="val 8962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5" name="月 104"/>
                <p:cNvSpPr/>
                <p:nvPr/>
              </p:nvSpPr>
              <p:spPr>
                <a:xfrm rot="4980000">
                  <a:off x="5911085" y="-61110"/>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6" name="月 105"/>
                <p:cNvSpPr/>
                <p:nvPr/>
              </p:nvSpPr>
              <p:spPr>
                <a:xfrm rot="20040000">
                  <a:off x="5590758" y="559756"/>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41"/>
              <p:cNvGrpSpPr>
                <a:grpSpLocks/>
              </p:cNvGrpSpPr>
              <p:nvPr/>
            </p:nvGrpSpPr>
            <p:grpSpPr bwMode="auto">
              <a:xfrm>
                <a:off x="6634542" y="3846994"/>
                <a:ext cx="924973" cy="1229245"/>
                <a:chOff x="6053741" y="159874"/>
                <a:chExt cx="1218207" cy="1619451"/>
              </a:xfrm>
              <a:solidFill>
                <a:srgbClr val="D9E8FF"/>
              </a:solidFill>
            </p:grpSpPr>
            <p:sp>
              <p:nvSpPr>
                <p:cNvPr id="99" name="月 98"/>
                <p:cNvSpPr/>
                <p:nvPr/>
              </p:nvSpPr>
              <p:spPr>
                <a:xfrm rot="9060000">
                  <a:off x="6114651" y="159874"/>
                  <a:ext cx="1080358" cy="1619451"/>
                </a:xfrm>
                <a:prstGeom prst="moon">
                  <a:avLst>
                    <a:gd name="adj" fmla="val 8135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0" name="涙形 99"/>
                <p:cNvSpPr>
                  <a:spLocks noChangeAspect="1"/>
                </p:cNvSpPr>
                <p:nvPr/>
              </p:nvSpPr>
              <p:spPr>
                <a:xfrm rot="960000">
                  <a:off x="6332646" y="365112"/>
                  <a:ext cx="939302" cy="987704"/>
                </a:xfrm>
                <a:prstGeom prst="teardrop">
                  <a:avLst>
                    <a:gd name="adj" fmla="val 89628"/>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1" name="月 100"/>
                <p:cNvSpPr/>
                <p:nvPr/>
              </p:nvSpPr>
              <p:spPr>
                <a:xfrm rot="12180000">
                  <a:off x="6906486" y="503006"/>
                  <a:ext cx="333404" cy="118652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2" name="月 101"/>
                <p:cNvSpPr/>
                <p:nvPr/>
              </p:nvSpPr>
              <p:spPr>
                <a:xfrm rot="5640000">
                  <a:off x="6483268" y="-93277"/>
                  <a:ext cx="330303" cy="118935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47"/>
              <p:cNvGrpSpPr>
                <a:grpSpLocks/>
              </p:cNvGrpSpPr>
              <p:nvPr/>
            </p:nvGrpSpPr>
            <p:grpSpPr bwMode="auto">
              <a:xfrm>
                <a:off x="5828845" y="5249068"/>
                <a:ext cx="1146484" cy="990698"/>
                <a:chOff x="7787602" y="4430427"/>
                <a:chExt cx="1509936" cy="1305181"/>
              </a:xfrm>
              <a:solidFill>
                <a:srgbClr val="FFEBFF"/>
              </a:solidFill>
            </p:grpSpPr>
            <p:sp>
              <p:nvSpPr>
                <p:cNvPr id="95" name="月 94"/>
                <p:cNvSpPr/>
                <p:nvPr/>
              </p:nvSpPr>
              <p:spPr>
                <a:xfrm rot="16200000">
                  <a:off x="8039097" y="4178932"/>
                  <a:ext cx="1006945" cy="1509936"/>
                </a:xfrm>
                <a:prstGeom prst="moon">
                  <a:avLst>
                    <a:gd name="adj" fmla="val 8135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6" name="涙形 95"/>
                <p:cNvSpPr>
                  <a:spLocks noChangeAspect="1"/>
                </p:cNvSpPr>
                <p:nvPr/>
              </p:nvSpPr>
              <p:spPr>
                <a:xfrm rot="8250701">
                  <a:off x="8092154" y="4632458"/>
                  <a:ext cx="888011" cy="933187"/>
                </a:xfrm>
                <a:prstGeom prst="teardrop">
                  <a:avLst>
                    <a:gd name="adj" fmla="val 89628"/>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7" name="月 96"/>
                <p:cNvSpPr/>
                <p:nvPr/>
              </p:nvSpPr>
              <p:spPr>
                <a:xfrm rot="19470701">
                  <a:off x="8021626" y="4529840"/>
                  <a:ext cx="330200" cy="1186528"/>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8" name="月 97"/>
                <p:cNvSpPr/>
                <p:nvPr/>
              </p:nvSpPr>
              <p:spPr>
                <a:xfrm rot="12930701">
                  <a:off x="8662788" y="4709422"/>
                  <a:ext cx="333404" cy="1026186"/>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7" name="グループ化 61"/>
              <p:cNvGrpSpPr/>
              <p:nvPr/>
            </p:nvGrpSpPr>
            <p:grpSpPr bwMode="auto">
              <a:xfrm>
                <a:off x="5846238" y="4049712"/>
                <a:ext cx="1128553" cy="1312450"/>
                <a:chOff x="4742422" y="-20445"/>
                <a:chExt cx="1486326" cy="1729068"/>
              </a:xfrm>
              <a:solidFill>
                <a:srgbClr val="FFEEB7"/>
              </a:solidFill>
            </p:grpSpPr>
            <p:sp>
              <p:nvSpPr>
                <p:cNvPr id="85" name="月 84"/>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6" name="月 85"/>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7" name="月 86"/>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8" name="月 87"/>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9" name="月 88"/>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0" name="月 89"/>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1" name="月 90"/>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2" name="月 91"/>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3" name="月 92"/>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4" name="二等辺三角形 93"/>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82" name="円/楕円 81"/>
              <p:cNvSpPr/>
              <p:nvPr/>
            </p:nvSpPr>
            <p:spPr bwMode="auto">
              <a:xfrm>
                <a:off x="5809372"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3" name="円/楕円 82"/>
              <p:cNvSpPr/>
              <p:nvPr/>
            </p:nvSpPr>
            <p:spPr bwMode="auto">
              <a:xfrm>
                <a:off x="4599599"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4" name="円/楕円 83"/>
              <p:cNvSpPr/>
              <p:nvPr/>
            </p:nvSpPr>
            <p:spPr bwMode="auto">
              <a:xfrm>
                <a:off x="5203268" y="2985306"/>
                <a:ext cx="2407374"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8" name="グループ化 106"/>
            <p:cNvGrpSpPr/>
            <p:nvPr/>
          </p:nvGrpSpPr>
          <p:grpSpPr>
            <a:xfrm>
              <a:off x="6874846" y="4018798"/>
              <a:ext cx="131564" cy="236814"/>
              <a:chOff x="3526584" y="4345496"/>
              <a:chExt cx="131564" cy="236814"/>
            </a:xfrm>
          </p:grpSpPr>
          <p:sp>
            <p:nvSpPr>
              <p:cNvPr id="108" name="二等辺三角形 107"/>
              <p:cNvSpPr/>
              <p:nvPr/>
            </p:nvSpPr>
            <p:spPr bwMode="auto">
              <a:xfrm>
                <a:off x="3526584" y="439812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9" name="円/楕円 108"/>
              <p:cNvSpPr/>
              <p:nvPr/>
            </p:nvSpPr>
            <p:spPr bwMode="auto">
              <a:xfrm>
                <a:off x="3526584" y="434549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9" name="グループ化 202"/>
            <p:cNvGrpSpPr>
              <a:grpSpLocks noChangeAspect="1"/>
            </p:cNvGrpSpPr>
            <p:nvPr/>
          </p:nvGrpSpPr>
          <p:grpSpPr bwMode="auto">
            <a:xfrm>
              <a:off x="6880032" y="4814090"/>
              <a:ext cx="139304" cy="250746"/>
              <a:chOff x="1785918" y="2928934"/>
              <a:chExt cx="214314" cy="385765"/>
            </a:xfrm>
          </p:grpSpPr>
          <p:sp>
            <p:nvSpPr>
              <p:cNvPr id="111" name="二等辺三角形 110"/>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2" name="円/楕円 111"/>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0" name="グループ化 112"/>
            <p:cNvGrpSpPr/>
            <p:nvPr/>
          </p:nvGrpSpPr>
          <p:grpSpPr>
            <a:xfrm>
              <a:off x="7419315" y="4544810"/>
              <a:ext cx="131564" cy="236814"/>
              <a:chOff x="3526584" y="4293246"/>
              <a:chExt cx="131564" cy="236814"/>
            </a:xfrm>
          </p:grpSpPr>
          <p:sp>
            <p:nvSpPr>
              <p:cNvPr id="114" name="二等辺三角形 113"/>
              <p:cNvSpPr/>
              <p:nvPr/>
            </p:nvSpPr>
            <p:spPr bwMode="auto">
              <a:xfrm>
                <a:off x="3526584" y="4345871"/>
                <a:ext cx="131564" cy="184189"/>
              </a:xfrm>
              <a:prstGeom prst="triangle">
                <a:avLst/>
              </a:prstGeom>
              <a:gradFill flip="none" rotWithShape="1">
                <a:gsLst>
                  <a:gs pos="50000">
                    <a:srgbClr val="1D9E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5" name="円/楕円 114"/>
              <p:cNvSpPr/>
              <p:nvPr/>
            </p:nvSpPr>
            <p:spPr bwMode="auto">
              <a:xfrm>
                <a:off x="3526584" y="4293246"/>
                <a:ext cx="131564" cy="131564"/>
              </a:xfrm>
              <a:prstGeom prst="ellipse">
                <a:avLst/>
              </a:prstGeom>
              <a:gradFill>
                <a:gsLst>
                  <a:gs pos="50000">
                    <a:srgbClr val="33A8FF"/>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1" name="グループ化 218"/>
            <p:cNvGrpSpPr>
              <a:grpSpLocks noChangeAspect="1"/>
            </p:cNvGrpSpPr>
            <p:nvPr/>
          </p:nvGrpSpPr>
          <p:grpSpPr bwMode="auto">
            <a:xfrm>
              <a:off x="7681850" y="5273997"/>
              <a:ext cx="128159" cy="230686"/>
              <a:chOff x="3357554" y="4995817"/>
              <a:chExt cx="214315" cy="385766"/>
            </a:xfrm>
          </p:grpSpPr>
          <p:sp>
            <p:nvSpPr>
              <p:cNvPr id="117" name="二等辺三角形 116"/>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18" name="円/楕円 117"/>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2" name="グループ化 118"/>
            <p:cNvGrpSpPr/>
            <p:nvPr/>
          </p:nvGrpSpPr>
          <p:grpSpPr>
            <a:xfrm>
              <a:off x="6907548" y="5386276"/>
              <a:ext cx="131564" cy="236814"/>
              <a:chOff x="3887506" y="3641925"/>
              <a:chExt cx="139304" cy="250745"/>
            </a:xfrm>
          </p:grpSpPr>
          <p:sp>
            <p:nvSpPr>
              <p:cNvPr id="120" name="二等辺三角形 119"/>
              <p:cNvSpPr/>
              <p:nvPr/>
            </p:nvSpPr>
            <p:spPr bwMode="auto">
              <a:xfrm>
                <a:off x="3887506" y="3697646"/>
                <a:ext cx="139304" cy="195024"/>
              </a:xfrm>
              <a:prstGeom prst="triangle">
                <a:avLst/>
              </a:prstGeom>
              <a:gradFill flip="none" rotWithShape="1">
                <a:gsLst>
                  <a:gs pos="50000">
                    <a:srgbClr val="FF9B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1" name="円/楕円 120"/>
              <p:cNvSpPr/>
              <p:nvPr/>
            </p:nvSpPr>
            <p:spPr bwMode="auto">
              <a:xfrm>
                <a:off x="3887506" y="3641925"/>
                <a:ext cx="139304" cy="139303"/>
              </a:xfrm>
              <a:prstGeom prst="ellipse">
                <a:avLst/>
              </a:prstGeom>
              <a:gradFill>
                <a:gsLst>
                  <a:gs pos="50000">
                    <a:srgbClr val="FF9BFF"/>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3" name="グループ化 208"/>
            <p:cNvGrpSpPr>
              <a:grpSpLocks noChangeAspect="1"/>
            </p:cNvGrpSpPr>
            <p:nvPr/>
          </p:nvGrpSpPr>
          <p:grpSpPr bwMode="auto">
            <a:xfrm>
              <a:off x="6107402" y="5253938"/>
              <a:ext cx="139304" cy="250745"/>
              <a:chOff x="499828" y="4357935"/>
              <a:chExt cx="214338" cy="385710"/>
            </a:xfrm>
          </p:grpSpPr>
          <p:sp>
            <p:nvSpPr>
              <p:cNvPr id="123" name="二等辺三角形 122"/>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4" name="円/楕円 123"/>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4" name="グループ化 124"/>
            <p:cNvGrpSpPr/>
            <p:nvPr/>
          </p:nvGrpSpPr>
          <p:grpSpPr>
            <a:xfrm>
              <a:off x="6382898" y="4544810"/>
              <a:ext cx="131564" cy="236814"/>
              <a:chOff x="3526584" y="4293246"/>
              <a:chExt cx="131564" cy="236814"/>
            </a:xfrm>
          </p:grpSpPr>
          <p:sp>
            <p:nvSpPr>
              <p:cNvPr id="126" name="二等辺三角形 125"/>
              <p:cNvSpPr/>
              <p:nvPr/>
            </p:nvSpPr>
            <p:spPr bwMode="auto">
              <a:xfrm>
                <a:off x="3526584" y="4345871"/>
                <a:ext cx="131564" cy="184189"/>
              </a:xfrm>
              <a:prstGeom prst="triangle">
                <a:avLst/>
              </a:prstGeom>
              <a:gradFill flip="none" rotWithShape="1">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27" name="円/楕円 126"/>
              <p:cNvSpPr/>
              <p:nvPr/>
            </p:nvSpPr>
            <p:spPr bwMode="auto">
              <a:xfrm>
                <a:off x="3526584" y="4293246"/>
                <a:ext cx="131564" cy="131564"/>
              </a:xfrm>
              <a:prstGeom prst="ellipse">
                <a:avLst/>
              </a:prstGeom>
              <a:gradFill>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29" name="テキスト ボックス 128"/>
            <p:cNvSpPr txBox="1"/>
            <p:nvPr/>
          </p:nvSpPr>
          <p:spPr>
            <a:xfrm>
              <a:off x="6157452" y="3667190"/>
              <a:ext cx="1613223" cy="259045"/>
            </a:xfrm>
            <a:prstGeom prst="rect">
              <a:avLst/>
            </a:prstGeom>
            <a:solidFill>
              <a:schemeClr val="bg1">
                <a:alpha val="90000"/>
              </a:schemeClr>
            </a:solidFill>
          </p:spPr>
          <p:txBody>
            <a:bodyPr wrap="square" rtlCol="0">
              <a:spAutoFit/>
            </a:bodyPr>
            <a:lstStyle/>
            <a:p>
              <a:pPr>
                <a:lnSpc>
                  <a:spcPts val="1320"/>
                </a:lnSpc>
              </a:pPr>
              <a:r>
                <a:rPr kumimoji="1" lang="ja-JP" altLang="en-US" sz="1100" b="1" dirty="0" smtClean="0"/>
                <a:t>バグ報告者コミュニティ</a:t>
              </a:r>
              <a:endParaRPr kumimoji="1" lang="ja-JP" altLang="en-US" sz="1100" b="1" dirty="0"/>
            </a:p>
          </p:txBody>
        </p:sp>
        <p:sp>
          <p:nvSpPr>
            <p:cNvPr id="130" name="テキスト ボックス 129"/>
            <p:cNvSpPr txBox="1"/>
            <p:nvPr/>
          </p:nvSpPr>
          <p:spPr>
            <a:xfrm>
              <a:off x="7419315" y="5623090"/>
              <a:ext cx="1613223" cy="259045"/>
            </a:xfrm>
            <a:prstGeom prst="rect">
              <a:avLst/>
            </a:prstGeom>
            <a:solidFill>
              <a:schemeClr val="bg1">
                <a:alpha val="90000"/>
              </a:schemeClr>
            </a:solidFill>
          </p:spPr>
          <p:txBody>
            <a:bodyPr wrap="square" rtlCol="0">
              <a:spAutoFit/>
            </a:bodyPr>
            <a:lstStyle/>
            <a:p>
              <a:pPr>
                <a:lnSpc>
                  <a:spcPts val="1320"/>
                </a:lnSpc>
              </a:pPr>
              <a:r>
                <a:rPr kumimoji="1" lang="ja-JP" altLang="en-US" sz="1100" b="1" dirty="0" smtClean="0"/>
                <a:t>ユーザコミュニティ</a:t>
              </a:r>
              <a:endParaRPr kumimoji="1" lang="ja-JP" altLang="en-US" sz="1100" b="1" dirty="0"/>
            </a:p>
          </p:txBody>
        </p:sp>
        <p:sp>
          <p:nvSpPr>
            <p:cNvPr id="131" name="テキスト ボックス 130"/>
            <p:cNvSpPr txBox="1"/>
            <p:nvPr/>
          </p:nvSpPr>
          <p:spPr>
            <a:xfrm>
              <a:off x="5082835" y="5606977"/>
              <a:ext cx="1326188" cy="259045"/>
            </a:xfrm>
            <a:prstGeom prst="rect">
              <a:avLst/>
            </a:prstGeom>
            <a:solidFill>
              <a:schemeClr val="bg1">
                <a:alpha val="90000"/>
              </a:schemeClr>
            </a:solidFill>
          </p:spPr>
          <p:txBody>
            <a:bodyPr wrap="square" rtlCol="0">
              <a:spAutoFit/>
            </a:bodyPr>
            <a:lstStyle/>
            <a:p>
              <a:pPr algn="r">
                <a:lnSpc>
                  <a:spcPts val="1320"/>
                </a:lnSpc>
              </a:pPr>
              <a:r>
                <a:rPr lang="ja-JP" altLang="en-US" sz="1100" b="1" dirty="0" smtClean="0"/>
                <a:t>開発者</a:t>
              </a:r>
              <a:r>
                <a:rPr kumimoji="1" lang="ja-JP" altLang="en-US" sz="1100" b="1" dirty="0" smtClean="0"/>
                <a:t>コミュニティ</a:t>
              </a:r>
              <a:endParaRPr kumimoji="1" lang="ja-JP" altLang="en-US" sz="1100" b="1" dirty="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linds(horizontal)">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コンテンツ プレースホルダ 3"/>
          <p:cNvSpPr>
            <a:spLocks noGrp="1"/>
          </p:cNvSpPr>
          <p:nvPr>
            <p:ph idx="1"/>
          </p:nvPr>
        </p:nvSpPr>
        <p:spPr>
          <a:xfrm>
            <a:off x="214313" y="1001713"/>
            <a:ext cx="8715375" cy="5438775"/>
          </a:xfrm>
        </p:spPr>
        <p:txBody>
          <a:bodyPr/>
          <a:lstStyle/>
          <a:p>
            <a:r>
              <a:rPr lang="ja-JP" altLang="en-US" dirty="0" smtClean="0">
                <a:ln w="0">
                  <a:noFill/>
                </a:ln>
                <a:solidFill>
                  <a:srgbClr val="FF0000"/>
                </a:solidFill>
              </a:rPr>
              <a:t>開発者コミュニティ</a:t>
            </a:r>
            <a:endParaRPr lang="en-US" altLang="ja-JP" dirty="0" smtClean="0">
              <a:ln w="0">
                <a:noFill/>
              </a:ln>
              <a:solidFill>
                <a:srgbClr val="FF0000"/>
              </a:solidFill>
            </a:endParaRPr>
          </a:p>
          <a:p>
            <a:r>
              <a:rPr lang="ja-JP" altLang="en-US" dirty="0" smtClean="0">
                <a:ln w="0">
                  <a:noFill/>
                </a:ln>
              </a:rPr>
              <a:t>ユーザコミュニティ</a:t>
            </a:r>
            <a:endParaRPr lang="en-US" altLang="ja-JP" dirty="0" smtClean="0">
              <a:ln w="0">
                <a:noFill/>
              </a:ln>
            </a:endParaRPr>
          </a:p>
          <a:p>
            <a:r>
              <a:rPr lang="ja-JP" altLang="en-US" dirty="0" smtClean="0">
                <a:ln w="0">
                  <a:noFill/>
                </a:ln>
              </a:rPr>
              <a:t>バグ報告者コミュニティ</a:t>
            </a:r>
            <a:endParaRPr lang="en-US" altLang="ja-JP" dirty="0" smtClean="0">
              <a:ln w="0">
                <a:noFill/>
              </a:ln>
            </a:endParaRPr>
          </a:p>
          <a:p>
            <a:r>
              <a:rPr lang="en-US" altLang="ja-JP" dirty="0" smtClean="0">
                <a:ln w="0">
                  <a:noFill/>
                </a:ln>
              </a:rPr>
              <a:t>P(dev</a:t>
            </a:r>
            <a:r>
              <a:rPr lang="ja-JP" altLang="en-US" dirty="0" smtClean="0">
                <a:ln w="0">
                  <a:noFill/>
                </a:ln>
              </a:rPr>
              <a:t>∩</a:t>
            </a:r>
            <a:r>
              <a:rPr lang="en-US" altLang="ja-JP" dirty="0" smtClean="0">
                <a:ln w="0">
                  <a:noFill/>
                </a:ln>
              </a:rPr>
              <a:t>user</a:t>
            </a:r>
            <a:r>
              <a:rPr lang="ja-JP" altLang="en-US" dirty="0" smtClean="0">
                <a:ln w="0">
                  <a:noFill/>
                </a:ln>
              </a:rPr>
              <a:t>∩</a:t>
            </a:r>
            <a:r>
              <a:rPr lang="en-US" altLang="ja-JP" dirty="0" smtClean="0">
                <a:ln w="0">
                  <a:noFill/>
                </a:ln>
              </a:rPr>
              <a:t>bug) </a:t>
            </a:r>
          </a:p>
        </p:txBody>
      </p:sp>
      <p:sp>
        <p:nvSpPr>
          <p:cNvPr id="2" name="タイトル 1"/>
          <p:cNvSpPr>
            <a:spLocks noGrp="1"/>
          </p:cNvSpPr>
          <p:nvPr>
            <p:ph type="title"/>
          </p:nvPr>
        </p:nvSpPr>
        <p:spPr/>
        <p:txBody>
          <a:bodyPr/>
          <a:lstStyle/>
          <a:p>
            <a:r>
              <a:rPr lang="ja-JP" altLang="en-US" dirty="0" smtClean="0"/>
              <a:t>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40</a:t>
            </a:fld>
            <a:endParaRPr lang="en-US" altLang="ja-JP"/>
          </a:p>
        </p:txBody>
      </p:sp>
      <p:sp>
        <p:nvSpPr>
          <p:cNvPr id="81" name="円/楕円 80"/>
          <p:cNvSpPr/>
          <p:nvPr/>
        </p:nvSpPr>
        <p:spPr>
          <a:xfrm>
            <a:off x="5687208" y="2353848"/>
            <a:ext cx="813621"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P(bug)</a:t>
            </a:r>
          </a:p>
          <a:p>
            <a:pPr algn="ctr" fontAlgn="auto">
              <a:spcBef>
                <a:spcPts val="0"/>
              </a:spcBef>
              <a:spcAft>
                <a:spcPts val="0"/>
              </a:spcAft>
              <a:defRPr/>
            </a:pPr>
            <a:r>
              <a:rPr lang="en-US" altLang="ja-JP" sz="1200" b="1" dirty="0">
                <a:solidFill>
                  <a:schemeClr val="bg2">
                    <a:lumMod val="60000"/>
                    <a:lumOff val="40000"/>
                  </a:schemeClr>
                </a:solidFill>
              </a:rPr>
              <a:t>172</a:t>
            </a:r>
            <a:r>
              <a:rPr lang="ja-JP" altLang="en-US" sz="1200" b="1" dirty="0">
                <a:solidFill>
                  <a:schemeClr val="bg2">
                    <a:lumMod val="60000"/>
                    <a:lumOff val="40000"/>
                  </a:schemeClr>
                </a:solidFill>
              </a:rPr>
              <a:t>人</a:t>
            </a:r>
          </a:p>
        </p:txBody>
      </p:sp>
      <p:sp>
        <p:nvSpPr>
          <p:cNvPr id="82" name="円/楕円 81"/>
          <p:cNvSpPr/>
          <p:nvPr/>
        </p:nvSpPr>
        <p:spPr>
          <a:xfrm>
            <a:off x="5120062" y="4013310"/>
            <a:ext cx="1825867" cy="50733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83" name="曲線コネクタ 82"/>
          <p:cNvCxnSpPr>
            <a:stCxn id="81" idx="1"/>
            <a:endCxn id="81" idx="7"/>
          </p:cNvCxnSpPr>
          <p:nvPr/>
        </p:nvCxnSpPr>
        <p:spPr>
          <a:xfrm rot="5400000" flipH="1" flipV="1">
            <a:off x="6094018" y="2140487"/>
            <a:ext cx="1588" cy="575317"/>
          </a:xfrm>
          <a:prstGeom prst="curvedConnector3">
            <a:avLst>
              <a:gd name="adj1" fmla="val 12493203"/>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4" name="テキスト ボックス 5"/>
          <p:cNvSpPr txBox="1">
            <a:spLocks noChangeArrowheads="1"/>
          </p:cNvSpPr>
          <p:nvPr/>
        </p:nvSpPr>
        <p:spPr bwMode="auto">
          <a:xfrm>
            <a:off x="5923025" y="2005357"/>
            <a:ext cx="450963"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13</a:t>
            </a:r>
            <a:endParaRPr lang="ja-JP" altLang="en-US" sz="1200" b="1" dirty="0">
              <a:solidFill>
                <a:schemeClr val="bg2">
                  <a:lumMod val="60000"/>
                  <a:lumOff val="40000"/>
                </a:schemeClr>
              </a:solidFill>
              <a:latin typeface="Calibri" pitchFamily="34" charset="0"/>
            </a:endParaRPr>
          </a:p>
        </p:txBody>
      </p:sp>
      <p:cxnSp>
        <p:nvCxnSpPr>
          <p:cNvPr id="85" name="曲線コネクタ 84"/>
          <p:cNvCxnSpPr>
            <a:stCxn id="90" idx="3"/>
            <a:endCxn id="90" idx="5"/>
          </p:cNvCxnSpPr>
          <p:nvPr/>
        </p:nvCxnSpPr>
        <p:spPr>
          <a:xfrm rot="16200000" flipH="1">
            <a:off x="4069844" y="5404066"/>
            <a:ext cx="940" cy="568015"/>
          </a:xfrm>
          <a:prstGeom prst="curvedConnector3">
            <a:avLst>
              <a:gd name="adj1" fmla="val 2230107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6" name="テキスト ボックス 7"/>
          <p:cNvSpPr txBox="1">
            <a:spLocks noChangeArrowheads="1"/>
          </p:cNvSpPr>
          <p:nvPr/>
        </p:nvSpPr>
        <p:spPr bwMode="auto">
          <a:xfrm>
            <a:off x="3921850" y="5881687"/>
            <a:ext cx="507350" cy="276999"/>
          </a:xfrm>
          <a:prstGeom prst="rect">
            <a:avLst/>
          </a:prstGeom>
          <a:noFill/>
          <a:ln w="9525">
            <a:noFill/>
            <a:miter lim="800000"/>
            <a:headEnd/>
            <a:tailEnd/>
          </a:ln>
        </p:spPr>
        <p:txBody>
          <a:bodyPr wrap="square">
            <a:spAutoFit/>
          </a:bodyPr>
          <a:lstStyle/>
          <a:p>
            <a:r>
              <a:rPr lang="en-US" altLang="ja-JP" sz="1200" b="1">
                <a:solidFill>
                  <a:schemeClr val="bg2">
                    <a:lumMod val="60000"/>
                    <a:lumOff val="40000"/>
                  </a:schemeClr>
                </a:solidFill>
                <a:latin typeface="Calibri" pitchFamily="34" charset="0"/>
              </a:rPr>
              <a:t>37</a:t>
            </a:r>
            <a:endParaRPr lang="ja-JP" altLang="en-US" sz="1200" b="1">
              <a:solidFill>
                <a:schemeClr val="bg2">
                  <a:lumMod val="60000"/>
                  <a:lumOff val="40000"/>
                </a:schemeClr>
              </a:solidFill>
              <a:latin typeface="Calibri" pitchFamily="34" charset="0"/>
            </a:endParaRPr>
          </a:p>
        </p:txBody>
      </p:sp>
      <p:sp>
        <p:nvSpPr>
          <p:cNvPr id="87" name="テキスト ボックス 8"/>
          <p:cNvSpPr txBox="1">
            <a:spLocks noChangeArrowheads="1"/>
          </p:cNvSpPr>
          <p:nvPr/>
        </p:nvSpPr>
        <p:spPr bwMode="auto">
          <a:xfrm>
            <a:off x="8101683" y="587352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355</a:t>
            </a:r>
            <a:endParaRPr lang="ja-JP" altLang="en-US" sz="1200" b="1" dirty="0">
              <a:solidFill>
                <a:schemeClr val="bg2">
                  <a:lumMod val="60000"/>
                  <a:lumOff val="40000"/>
                </a:schemeClr>
              </a:solidFill>
              <a:latin typeface="Calibri" pitchFamily="34" charset="0"/>
            </a:endParaRPr>
          </a:p>
        </p:txBody>
      </p:sp>
      <p:sp>
        <p:nvSpPr>
          <p:cNvPr id="88" name="円/楕円 87"/>
          <p:cNvSpPr/>
          <p:nvPr/>
        </p:nvSpPr>
        <p:spPr>
          <a:xfrm>
            <a:off x="7853707" y="5255038"/>
            <a:ext cx="880990"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P(user)</a:t>
            </a:r>
            <a:endParaRPr lang="en-US" altLang="ja-JP" sz="900" b="1" dirty="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596</a:t>
            </a:r>
            <a:r>
              <a:rPr lang="ja-JP" altLang="en-US" sz="1200" b="1" dirty="0" smtClean="0">
                <a:solidFill>
                  <a:schemeClr val="bg2">
                    <a:lumMod val="60000"/>
                    <a:lumOff val="40000"/>
                  </a:schemeClr>
                </a:solidFill>
              </a:rPr>
              <a:t>人</a:t>
            </a:r>
            <a:endParaRPr lang="ja-JP" altLang="en-US" sz="1200" b="1" dirty="0">
              <a:solidFill>
                <a:schemeClr val="bg2">
                  <a:lumMod val="60000"/>
                  <a:lumOff val="40000"/>
                </a:schemeClr>
              </a:solidFill>
            </a:endParaRPr>
          </a:p>
        </p:txBody>
      </p:sp>
      <p:cxnSp>
        <p:nvCxnSpPr>
          <p:cNvPr id="89" name="曲線コネクタ 88"/>
          <p:cNvCxnSpPr>
            <a:stCxn id="88" idx="3"/>
            <a:endCxn id="88" idx="5"/>
          </p:cNvCxnSpPr>
          <p:nvPr/>
        </p:nvCxnSpPr>
        <p:spPr>
          <a:xfrm rot="16200000" flipH="1">
            <a:off x="8294202" y="5376596"/>
            <a:ext cx="1588" cy="622954"/>
          </a:xfrm>
          <a:prstGeom prst="curvedConnector3">
            <a:avLst>
              <a:gd name="adj1" fmla="val 13151390"/>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0" name="円/楕円 89"/>
          <p:cNvSpPr/>
          <p:nvPr/>
        </p:nvSpPr>
        <p:spPr>
          <a:xfrm>
            <a:off x="3668197" y="5255038"/>
            <a:ext cx="803294" cy="507332"/>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tx1"/>
                </a:solidFill>
              </a:rPr>
              <a:t>P(dev)</a:t>
            </a:r>
            <a:endParaRPr lang="en-US" altLang="ja-JP" sz="900" b="1" dirty="0">
              <a:solidFill>
                <a:schemeClr val="tx1"/>
              </a:solidFill>
            </a:endParaRPr>
          </a:p>
          <a:p>
            <a:pPr algn="ctr" fontAlgn="auto">
              <a:spcBef>
                <a:spcPts val="0"/>
              </a:spcBef>
              <a:spcAft>
                <a:spcPts val="0"/>
              </a:spcAft>
              <a:defRPr/>
            </a:pPr>
            <a:r>
              <a:rPr lang="en-US" altLang="ja-JP" sz="1200" b="1" dirty="0">
                <a:solidFill>
                  <a:schemeClr val="tx1"/>
                </a:solidFill>
              </a:rPr>
              <a:t>162</a:t>
            </a:r>
            <a:r>
              <a:rPr lang="ja-JP" altLang="en-US" sz="1200" b="1" dirty="0">
                <a:solidFill>
                  <a:schemeClr val="tx1"/>
                </a:solidFill>
              </a:rPr>
              <a:t>人</a:t>
            </a:r>
          </a:p>
        </p:txBody>
      </p:sp>
      <p:sp>
        <p:nvSpPr>
          <p:cNvPr id="91" name="円/楕円 90"/>
          <p:cNvSpPr/>
          <p:nvPr/>
        </p:nvSpPr>
        <p:spPr>
          <a:xfrm>
            <a:off x="7326652" y="3260467"/>
            <a:ext cx="1330350" cy="422777"/>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bg2">
                    <a:lumMod val="60000"/>
                    <a:lumOff val="40000"/>
                  </a:schemeClr>
                </a:solidFill>
              </a:rPr>
              <a:t>P(</a:t>
            </a:r>
            <a:r>
              <a:rPr lang="en-US" altLang="ja-JP" sz="1100" b="1" dirty="0" smtClean="0">
                <a:solidFill>
                  <a:schemeClr val="bg2">
                    <a:lumMod val="60000"/>
                    <a:lumOff val="40000"/>
                  </a:schemeClr>
                </a:solidFill>
              </a:rPr>
              <a:t>user</a:t>
            </a:r>
            <a:r>
              <a:rPr lang="ja-JP" altLang="en-US" sz="1100" b="1" dirty="0" smtClean="0">
                <a:solidFill>
                  <a:schemeClr val="bg2">
                    <a:lumMod val="60000"/>
                    <a:lumOff val="40000"/>
                  </a:schemeClr>
                </a:solidFill>
              </a:rPr>
              <a:t>∩</a:t>
            </a:r>
            <a:r>
              <a:rPr lang="en-US" altLang="ja-JP" sz="1100" b="1" dirty="0" smtClean="0">
                <a:solidFill>
                  <a:schemeClr val="bg2">
                    <a:lumMod val="60000"/>
                    <a:lumOff val="40000"/>
                  </a:schemeClr>
                </a:solidFill>
              </a:rPr>
              <a:t>bug</a:t>
            </a:r>
            <a:r>
              <a:rPr lang="en-US" altLang="ja-JP" sz="1050" b="1" dirty="0">
                <a:solidFill>
                  <a:schemeClr val="bg2">
                    <a:lumMod val="60000"/>
                    <a:lumOff val="40000"/>
                  </a:schemeClr>
                </a:solidFill>
              </a:rPr>
              <a:t>)</a:t>
            </a:r>
          </a:p>
          <a:p>
            <a:pPr algn="ctr" fontAlgn="auto">
              <a:spcBef>
                <a:spcPts val="0"/>
              </a:spcBef>
              <a:spcAft>
                <a:spcPts val="0"/>
              </a:spcAft>
              <a:defRPr/>
            </a:pPr>
            <a:r>
              <a:rPr lang="en-US" altLang="ja-JP" sz="1200" b="1" dirty="0">
                <a:solidFill>
                  <a:schemeClr val="bg2">
                    <a:lumMod val="60000"/>
                    <a:lumOff val="40000"/>
                  </a:schemeClr>
                </a:solidFill>
              </a:rPr>
              <a:t>14</a:t>
            </a:r>
            <a:r>
              <a:rPr lang="ja-JP" altLang="en-US" sz="1200" b="1" dirty="0">
                <a:solidFill>
                  <a:schemeClr val="bg2">
                    <a:lumMod val="60000"/>
                    <a:lumOff val="40000"/>
                  </a:schemeClr>
                </a:solidFill>
              </a:rPr>
              <a:t>人</a:t>
            </a:r>
          </a:p>
        </p:txBody>
      </p:sp>
      <p:sp>
        <p:nvSpPr>
          <p:cNvPr id="92" name="円/楕円 91"/>
          <p:cNvSpPr/>
          <p:nvPr/>
        </p:nvSpPr>
        <p:spPr>
          <a:xfrm>
            <a:off x="3786308" y="3267986"/>
            <a:ext cx="1277064" cy="4227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bug</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19</a:t>
            </a:r>
            <a:r>
              <a:rPr lang="ja-JP" altLang="en-US" sz="1200" b="1" dirty="0">
                <a:solidFill>
                  <a:schemeClr val="tx1"/>
                </a:solidFill>
              </a:rPr>
              <a:t>人</a:t>
            </a:r>
          </a:p>
        </p:txBody>
      </p:sp>
      <p:sp>
        <p:nvSpPr>
          <p:cNvPr id="93" name="円/楕円 92"/>
          <p:cNvSpPr/>
          <p:nvPr/>
        </p:nvSpPr>
        <p:spPr>
          <a:xfrm>
            <a:off x="5443872" y="5339593"/>
            <a:ext cx="1310618" cy="422777"/>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81</a:t>
            </a:r>
            <a:r>
              <a:rPr lang="ja-JP" altLang="en-US" sz="1200" b="1" dirty="0">
                <a:solidFill>
                  <a:schemeClr val="tx1"/>
                </a:solidFill>
              </a:rPr>
              <a:t>人</a:t>
            </a:r>
          </a:p>
        </p:txBody>
      </p:sp>
      <p:cxnSp>
        <p:nvCxnSpPr>
          <p:cNvPr id="94" name="曲線コネクタ 35"/>
          <p:cNvCxnSpPr>
            <a:stCxn id="92" idx="3"/>
            <a:endCxn id="92" idx="2"/>
          </p:cNvCxnSpPr>
          <p:nvPr/>
        </p:nvCxnSpPr>
        <p:spPr>
          <a:xfrm rot="5400000" flipH="1">
            <a:off x="3805081" y="3460601"/>
            <a:ext cx="149474" cy="187022"/>
          </a:xfrm>
          <a:prstGeom prst="curvedConnector4">
            <a:avLst>
              <a:gd name="adj1" fmla="val -61522"/>
              <a:gd name="adj2" fmla="val 149592"/>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5" name="テキスト ボックス 16"/>
          <p:cNvSpPr txBox="1">
            <a:spLocks noChangeArrowheads="1"/>
          </p:cNvSpPr>
          <p:nvPr/>
        </p:nvSpPr>
        <p:spPr bwMode="auto">
          <a:xfrm>
            <a:off x="3530454" y="3675088"/>
            <a:ext cx="507317"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cxnSp>
        <p:nvCxnSpPr>
          <p:cNvPr id="96" name="曲線コネクタ 40"/>
          <p:cNvCxnSpPr>
            <a:stCxn id="91" idx="5"/>
            <a:endCxn id="91" idx="6"/>
          </p:cNvCxnSpPr>
          <p:nvPr/>
        </p:nvCxnSpPr>
        <p:spPr>
          <a:xfrm rot="5400000" flipH="1" flipV="1">
            <a:off x="8484852" y="3449180"/>
            <a:ext cx="149474" cy="194825"/>
          </a:xfrm>
          <a:prstGeom prst="curvedConnector4">
            <a:avLst>
              <a:gd name="adj1" fmla="val -79000"/>
              <a:gd name="adj2" fmla="val 1636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7" name="テキスト ボックス 18"/>
          <p:cNvSpPr txBox="1">
            <a:spLocks noChangeArrowheads="1"/>
          </p:cNvSpPr>
          <p:nvPr/>
        </p:nvSpPr>
        <p:spPr bwMode="auto">
          <a:xfrm>
            <a:off x="8573403" y="3681512"/>
            <a:ext cx="253666"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0</a:t>
            </a:r>
            <a:endParaRPr lang="ja-JP" altLang="en-US" sz="1200" b="1" dirty="0">
              <a:solidFill>
                <a:schemeClr val="bg2">
                  <a:lumMod val="60000"/>
                  <a:lumOff val="40000"/>
                </a:schemeClr>
              </a:solidFill>
              <a:latin typeface="Calibri" pitchFamily="34" charset="0"/>
            </a:endParaRPr>
          </a:p>
        </p:txBody>
      </p:sp>
      <p:cxnSp>
        <p:nvCxnSpPr>
          <p:cNvPr id="98" name="曲線コネクタ 40"/>
          <p:cNvCxnSpPr>
            <a:stCxn id="93" idx="3"/>
            <a:endCxn id="93" idx="5"/>
          </p:cNvCxnSpPr>
          <p:nvPr/>
        </p:nvCxnSpPr>
        <p:spPr>
          <a:xfrm rot="16200000" flipH="1">
            <a:off x="6099181" y="5237083"/>
            <a:ext cx="940" cy="926746"/>
          </a:xfrm>
          <a:prstGeom prst="curvedConnector3">
            <a:avLst>
              <a:gd name="adj1" fmla="val 2098350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9" name="テキスト ボックス 20"/>
          <p:cNvSpPr txBox="1">
            <a:spLocks noChangeArrowheads="1"/>
          </p:cNvSpPr>
          <p:nvPr/>
        </p:nvSpPr>
        <p:spPr bwMode="auto">
          <a:xfrm>
            <a:off x="5871404" y="5889202"/>
            <a:ext cx="444180"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184</a:t>
            </a:r>
            <a:endParaRPr lang="ja-JP" altLang="en-US" sz="1200" b="1" dirty="0">
              <a:solidFill>
                <a:schemeClr val="bg2">
                  <a:lumMod val="60000"/>
                  <a:lumOff val="40000"/>
                </a:schemeClr>
              </a:solidFill>
              <a:latin typeface="Calibri" pitchFamily="34" charset="0"/>
            </a:endParaRPr>
          </a:p>
        </p:txBody>
      </p:sp>
      <p:sp>
        <p:nvSpPr>
          <p:cNvPr id="100" name="テキスト ボックス 22"/>
          <p:cNvSpPr txBox="1">
            <a:spLocks noChangeArrowheads="1"/>
          </p:cNvSpPr>
          <p:nvPr/>
        </p:nvSpPr>
        <p:spPr bwMode="auto">
          <a:xfrm>
            <a:off x="6323119" y="3707272"/>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301</a:t>
            </a:r>
            <a:endParaRPr lang="ja-JP" altLang="en-US" sz="1200" b="1" dirty="0">
              <a:solidFill>
                <a:schemeClr val="bg2">
                  <a:lumMod val="60000"/>
                  <a:lumOff val="40000"/>
                </a:schemeClr>
              </a:solidFill>
              <a:latin typeface="Calibri" pitchFamily="34" charset="0"/>
            </a:endParaRPr>
          </a:p>
        </p:txBody>
      </p:sp>
      <p:cxnSp>
        <p:nvCxnSpPr>
          <p:cNvPr id="101" name="直線矢印コネクタ 100"/>
          <p:cNvCxnSpPr/>
          <p:nvPr/>
        </p:nvCxnSpPr>
        <p:spPr>
          <a:xfrm rot="5400000">
            <a:off x="5697544" y="3457766"/>
            <a:ext cx="887831" cy="939"/>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2" name="直線矢印コネクタ 101"/>
          <p:cNvCxnSpPr/>
          <p:nvPr/>
        </p:nvCxnSpPr>
        <p:spPr>
          <a:xfrm rot="5400000">
            <a:off x="5529372" y="3457766"/>
            <a:ext cx="887831"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03" name="テキスト ボックス 25"/>
          <p:cNvSpPr txBox="1">
            <a:spLocks noChangeArrowheads="1"/>
          </p:cNvSpPr>
          <p:nvPr/>
        </p:nvSpPr>
        <p:spPr bwMode="auto">
          <a:xfrm>
            <a:off x="6137500" y="3352542"/>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39</a:t>
            </a:r>
            <a:endParaRPr lang="ja-JP" altLang="en-US" sz="1200" b="1" dirty="0">
              <a:solidFill>
                <a:schemeClr val="bg2">
                  <a:lumMod val="60000"/>
                  <a:lumOff val="40000"/>
                </a:schemeClr>
              </a:solidFill>
              <a:latin typeface="Calibri" pitchFamily="34" charset="0"/>
            </a:endParaRPr>
          </a:p>
        </p:txBody>
      </p:sp>
      <p:sp>
        <p:nvSpPr>
          <p:cNvPr id="104" name="テキスト ボックス 26"/>
          <p:cNvSpPr txBox="1">
            <a:spLocks noChangeArrowheads="1"/>
          </p:cNvSpPr>
          <p:nvPr/>
        </p:nvSpPr>
        <p:spPr bwMode="auto">
          <a:xfrm>
            <a:off x="5600206" y="3352542"/>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105</a:t>
            </a:r>
            <a:endParaRPr lang="ja-JP" altLang="en-US" sz="1200" b="1" dirty="0">
              <a:solidFill>
                <a:schemeClr val="bg2">
                  <a:lumMod val="60000"/>
                  <a:lumOff val="40000"/>
                </a:schemeClr>
              </a:solidFill>
              <a:latin typeface="Calibri" pitchFamily="34" charset="0"/>
            </a:endParaRPr>
          </a:p>
        </p:txBody>
      </p:sp>
      <p:cxnSp>
        <p:nvCxnSpPr>
          <p:cNvPr id="105" name="直線矢印コネクタ 104"/>
          <p:cNvCxnSpPr/>
          <p:nvPr/>
        </p:nvCxnSpPr>
        <p:spPr>
          <a:xfrm>
            <a:off x="6532179" y="2702217"/>
            <a:ext cx="972000" cy="540000"/>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6" name="直線矢印コネクタ 105"/>
          <p:cNvCxnSpPr/>
          <p:nvPr/>
        </p:nvCxnSpPr>
        <p:spPr>
          <a:xfrm rot="21480000">
            <a:off x="6436687" y="2797229"/>
            <a:ext cx="936000"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07" name="テキスト ボックス 29"/>
          <p:cNvSpPr txBox="1">
            <a:spLocks noChangeArrowheads="1"/>
          </p:cNvSpPr>
          <p:nvPr/>
        </p:nvSpPr>
        <p:spPr bwMode="auto">
          <a:xfrm>
            <a:off x="6796764" y="2633820"/>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0</a:t>
            </a:r>
            <a:endParaRPr lang="ja-JP" altLang="en-US" sz="1200" b="1">
              <a:solidFill>
                <a:schemeClr val="bg2">
                  <a:lumMod val="60000"/>
                  <a:lumOff val="40000"/>
                </a:schemeClr>
              </a:solidFill>
              <a:latin typeface="Calibri" pitchFamily="34" charset="0"/>
            </a:endParaRPr>
          </a:p>
        </p:txBody>
      </p:sp>
      <p:sp>
        <p:nvSpPr>
          <p:cNvPr id="108" name="テキスト ボックス 30"/>
          <p:cNvSpPr txBox="1">
            <a:spLocks noChangeArrowheads="1"/>
          </p:cNvSpPr>
          <p:nvPr/>
        </p:nvSpPr>
        <p:spPr bwMode="auto">
          <a:xfrm>
            <a:off x="6627652" y="2972042"/>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a:t>
            </a:r>
            <a:endParaRPr lang="ja-JP" altLang="en-US" sz="1200" b="1">
              <a:solidFill>
                <a:schemeClr val="bg2">
                  <a:lumMod val="60000"/>
                  <a:lumOff val="40000"/>
                </a:schemeClr>
              </a:solidFill>
              <a:latin typeface="Calibri" pitchFamily="34" charset="0"/>
            </a:endParaRPr>
          </a:p>
        </p:txBody>
      </p:sp>
      <p:cxnSp>
        <p:nvCxnSpPr>
          <p:cNvPr id="109" name="直線矢印コネクタ 108"/>
          <p:cNvCxnSpPr/>
          <p:nvPr/>
        </p:nvCxnSpPr>
        <p:spPr>
          <a:xfrm rot="16200000" flipH="1">
            <a:off x="7261818" y="4409485"/>
            <a:ext cx="1395164"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0" name="直線矢印コネクタ 109"/>
          <p:cNvCxnSpPr/>
          <p:nvPr/>
        </p:nvCxnSpPr>
        <p:spPr>
          <a:xfrm rot="5400000">
            <a:off x="3477964" y="4430623"/>
            <a:ext cx="1352886"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1" name="直線矢印コネクタ 110"/>
          <p:cNvCxnSpPr/>
          <p:nvPr/>
        </p:nvCxnSpPr>
        <p:spPr>
          <a:xfrm rot="10800000" flipV="1">
            <a:off x="4513768" y="2591543"/>
            <a:ext cx="1141498"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2" name="直線矢印コネクタ 111"/>
          <p:cNvCxnSpPr/>
          <p:nvPr/>
        </p:nvCxnSpPr>
        <p:spPr>
          <a:xfrm flipV="1">
            <a:off x="4598324" y="2718376"/>
            <a:ext cx="1056942" cy="5073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3" name="直線矢印コネクタ 112"/>
          <p:cNvCxnSpPr/>
          <p:nvPr/>
        </p:nvCxnSpPr>
        <p:spPr>
          <a:xfrm rot="5400000" flipH="1" flipV="1">
            <a:off x="3625936" y="4451762"/>
            <a:ext cx="1395164"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4" name="直線矢印コネクタ 113"/>
          <p:cNvCxnSpPr/>
          <p:nvPr/>
        </p:nvCxnSpPr>
        <p:spPr>
          <a:xfrm rot="16200000" flipV="1">
            <a:off x="7409790" y="4430624"/>
            <a:ext cx="1437442"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5" name="直線矢印コネクタ 114"/>
          <p:cNvCxnSpPr/>
          <p:nvPr/>
        </p:nvCxnSpPr>
        <p:spPr>
          <a:xfrm rot="5400000" flipH="1" flipV="1">
            <a:off x="5782099" y="4959764"/>
            <a:ext cx="760999" cy="187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6" name="直線矢印コネクタ 115"/>
          <p:cNvCxnSpPr/>
          <p:nvPr/>
        </p:nvCxnSpPr>
        <p:spPr>
          <a:xfrm rot="5400000">
            <a:off x="5633657" y="4896147"/>
            <a:ext cx="718721"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7" name="直線矢印コネクタ 116"/>
          <p:cNvCxnSpPr/>
          <p:nvPr/>
        </p:nvCxnSpPr>
        <p:spPr>
          <a:xfrm rot="10800000" flipV="1">
            <a:off x="6753143" y="3592115"/>
            <a:ext cx="634166" cy="46505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8" name="直線矢印コネクタ 117"/>
          <p:cNvCxnSpPr/>
          <p:nvPr/>
        </p:nvCxnSpPr>
        <p:spPr>
          <a:xfrm rot="10800000">
            <a:off x="6777974" y="5488035"/>
            <a:ext cx="1056942"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9" name="直線矢印コネクタ 118"/>
          <p:cNvCxnSpPr/>
          <p:nvPr/>
        </p:nvCxnSpPr>
        <p:spPr>
          <a:xfrm>
            <a:off x="6754486" y="5648691"/>
            <a:ext cx="1014665"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0" name="直線矢印コネクタ 119"/>
          <p:cNvCxnSpPr/>
          <p:nvPr/>
        </p:nvCxnSpPr>
        <p:spPr>
          <a:xfrm>
            <a:off x="4495917" y="5635538"/>
            <a:ext cx="930109"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1" name="直線矢印コネクタ 120"/>
          <p:cNvCxnSpPr/>
          <p:nvPr/>
        </p:nvCxnSpPr>
        <p:spPr>
          <a:xfrm rot="10800000">
            <a:off x="4495917" y="5508704"/>
            <a:ext cx="930109"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2" name="直線矢印コネクタ 121"/>
          <p:cNvCxnSpPr/>
          <p:nvPr/>
        </p:nvCxnSpPr>
        <p:spPr>
          <a:xfrm rot="10800000">
            <a:off x="6872326" y="4415657"/>
            <a:ext cx="1099220" cy="8878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3" name="直線矢印コネクタ 122"/>
          <p:cNvCxnSpPr/>
          <p:nvPr/>
        </p:nvCxnSpPr>
        <p:spPr>
          <a:xfrm>
            <a:off x="6737977" y="4477531"/>
            <a:ext cx="1099220" cy="88783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4" name="直線矢印コネクタ 123"/>
          <p:cNvCxnSpPr/>
          <p:nvPr/>
        </p:nvCxnSpPr>
        <p:spPr>
          <a:xfrm rot="10800000" flipV="1">
            <a:off x="4379180" y="4459517"/>
            <a:ext cx="1014665" cy="8455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5" name="直線矢印コネクタ 124"/>
          <p:cNvCxnSpPr/>
          <p:nvPr/>
        </p:nvCxnSpPr>
        <p:spPr>
          <a:xfrm flipV="1">
            <a:off x="4461519" y="4551992"/>
            <a:ext cx="1014665" cy="8455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6" name="直線矢印コネクタ 125"/>
          <p:cNvCxnSpPr/>
          <p:nvPr/>
        </p:nvCxnSpPr>
        <p:spPr>
          <a:xfrm flipV="1">
            <a:off x="6841573" y="3657909"/>
            <a:ext cx="634165" cy="4650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7" name="直線矢印コネクタ 126"/>
          <p:cNvCxnSpPr/>
          <p:nvPr/>
        </p:nvCxnSpPr>
        <p:spPr>
          <a:xfrm rot="10800000">
            <a:off x="5070894" y="3563930"/>
            <a:ext cx="507332" cy="422777"/>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8" name="直線矢印コネクタ 127"/>
          <p:cNvCxnSpPr/>
          <p:nvPr/>
        </p:nvCxnSpPr>
        <p:spPr>
          <a:xfrm>
            <a:off x="4978823" y="3648963"/>
            <a:ext cx="465055" cy="38049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29" name="テキスト ボックス 51"/>
          <p:cNvSpPr txBox="1">
            <a:spLocks noChangeArrowheads="1"/>
          </p:cNvSpPr>
          <p:nvPr/>
        </p:nvSpPr>
        <p:spPr bwMode="auto">
          <a:xfrm>
            <a:off x="4936546" y="2637710"/>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7</a:t>
            </a:r>
            <a:endParaRPr lang="ja-JP" altLang="en-US" sz="1200" b="1" dirty="0">
              <a:solidFill>
                <a:schemeClr val="bg2">
                  <a:lumMod val="60000"/>
                  <a:lumOff val="40000"/>
                </a:schemeClr>
              </a:solidFill>
              <a:latin typeface="Calibri" pitchFamily="34" charset="0"/>
            </a:endParaRPr>
          </a:p>
        </p:txBody>
      </p:sp>
      <p:sp>
        <p:nvSpPr>
          <p:cNvPr id="130" name="テキスト ボックス 52"/>
          <p:cNvSpPr txBox="1">
            <a:spLocks noChangeArrowheads="1"/>
          </p:cNvSpPr>
          <p:nvPr/>
        </p:nvSpPr>
        <p:spPr bwMode="auto">
          <a:xfrm>
            <a:off x="5147933" y="2922248"/>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3</a:t>
            </a:r>
            <a:endParaRPr lang="ja-JP" altLang="en-US" sz="1200" b="1">
              <a:solidFill>
                <a:schemeClr val="bg2">
                  <a:lumMod val="60000"/>
                  <a:lumOff val="40000"/>
                </a:schemeClr>
              </a:solidFill>
              <a:latin typeface="Calibri" pitchFamily="34" charset="0"/>
            </a:endParaRPr>
          </a:p>
        </p:txBody>
      </p:sp>
      <p:sp>
        <p:nvSpPr>
          <p:cNvPr id="131" name="テキスト ボックス 53"/>
          <p:cNvSpPr txBox="1">
            <a:spLocks noChangeArrowheads="1"/>
          </p:cNvSpPr>
          <p:nvPr/>
        </p:nvSpPr>
        <p:spPr bwMode="auto">
          <a:xfrm>
            <a:off x="5274767" y="3598691"/>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68</a:t>
            </a:r>
            <a:endParaRPr lang="ja-JP" altLang="en-US" sz="1200" b="1" dirty="0">
              <a:solidFill>
                <a:schemeClr val="bg2">
                  <a:lumMod val="60000"/>
                  <a:lumOff val="40000"/>
                </a:schemeClr>
              </a:solidFill>
              <a:latin typeface="Calibri" pitchFamily="34" charset="0"/>
            </a:endParaRPr>
          </a:p>
        </p:txBody>
      </p:sp>
      <p:sp>
        <p:nvSpPr>
          <p:cNvPr id="132" name="テキスト ボックス 54"/>
          <p:cNvSpPr txBox="1">
            <a:spLocks noChangeArrowheads="1"/>
          </p:cNvSpPr>
          <p:nvPr/>
        </p:nvSpPr>
        <p:spPr bwMode="auto">
          <a:xfrm>
            <a:off x="4978822" y="3817595"/>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88</a:t>
            </a:r>
            <a:endParaRPr lang="ja-JP" altLang="en-US" sz="1200" b="1" dirty="0">
              <a:solidFill>
                <a:schemeClr val="bg2">
                  <a:lumMod val="60000"/>
                  <a:lumOff val="40000"/>
                </a:schemeClr>
              </a:solidFill>
              <a:latin typeface="Calibri" pitchFamily="34" charset="0"/>
            </a:endParaRPr>
          </a:p>
        </p:txBody>
      </p:sp>
      <p:sp>
        <p:nvSpPr>
          <p:cNvPr id="133" name="テキスト ボックス 55"/>
          <p:cNvSpPr txBox="1">
            <a:spLocks noChangeArrowheads="1"/>
          </p:cNvSpPr>
          <p:nvPr/>
        </p:nvSpPr>
        <p:spPr bwMode="auto">
          <a:xfrm>
            <a:off x="6775864" y="3625772"/>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31</a:t>
            </a:r>
            <a:endParaRPr lang="ja-JP" altLang="en-US" sz="1200" b="1" dirty="0">
              <a:solidFill>
                <a:schemeClr val="bg2">
                  <a:lumMod val="60000"/>
                  <a:lumOff val="40000"/>
                </a:schemeClr>
              </a:solidFill>
              <a:latin typeface="Calibri" pitchFamily="34" charset="0"/>
            </a:endParaRPr>
          </a:p>
        </p:txBody>
      </p:sp>
      <p:sp>
        <p:nvSpPr>
          <p:cNvPr id="134" name="テキスト ボックス 56"/>
          <p:cNvSpPr txBox="1">
            <a:spLocks noChangeArrowheads="1"/>
          </p:cNvSpPr>
          <p:nvPr/>
        </p:nvSpPr>
        <p:spPr bwMode="auto">
          <a:xfrm>
            <a:off x="7050431" y="3894635"/>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135" name="テキスト ボックス 57"/>
          <p:cNvSpPr txBox="1">
            <a:spLocks noChangeArrowheads="1"/>
          </p:cNvSpPr>
          <p:nvPr/>
        </p:nvSpPr>
        <p:spPr bwMode="auto">
          <a:xfrm>
            <a:off x="7653723" y="4324452"/>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136" name="テキスト ボックス 58"/>
          <p:cNvSpPr txBox="1">
            <a:spLocks noChangeArrowheads="1"/>
          </p:cNvSpPr>
          <p:nvPr/>
        </p:nvSpPr>
        <p:spPr bwMode="auto">
          <a:xfrm>
            <a:off x="8107372" y="4324927"/>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9</a:t>
            </a:r>
            <a:endParaRPr lang="ja-JP" altLang="en-US" sz="1200" b="1">
              <a:solidFill>
                <a:schemeClr val="bg2">
                  <a:lumMod val="60000"/>
                  <a:lumOff val="40000"/>
                </a:schemeClr>
              </a:solidFill>
              <a:latin typeface="Calibri" pitchFamily="34" charset="0"/>
            </a:endParaRPr>
          </a:p>
        </p:txBody>
      </p:sp>
      <p:sp>
        <p:nvSpPr>
          <p:cNvPr id="137" name="テキスト ボックス 59"/>
          <p:cNvSpPr txBox="1">
            <a:spLocks noChangeArrowheads="1"/>
          </p:cNvSpPr>
          <p:nvPr/>
        </p:nvSpPr>
        <p:spPr bwMode="auto">
          <a:xfrm>
            <a:off x="7304096" y="4613356"/>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537</a:t>
            </a:r>
            <a:endParaRPr lang="ja-JP" altLang="en-US" sz="1200" b="1">
              <a:solidFill>
                <a:schemeClr val="bg2">
                  <a:lumMod val="60000"/>
                  <a:lumOff val="40000"/>
                </a:schemeClr>
              </a:solidFill>
              <a:latin typeface="Calibri" pitchFamily="34" charset="0"/>
            </a:endParaRPr>
          </a:p>
        </p:txBody>
      </p:sp>
      <p:sp>
        <p:nvSpPr>
          <p:cNvPr id="138" name="テキスト ボックス 60"/>
          <p:cNvSpPr txBox="1">
            <a:spLocks noChangeArrowheads="1"/>
          </p:cNvSpPr>
          <p:nvPr/>
        </p:nvSpPr>
        <p:spPr bwMode="auto">
          <a:xfrm>
            <a:off x="6881320" y="4789984"/>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208</a:t>
            </a:r>
            <a:endParaRPr lang="ja-JP" altLang="en-US" sz="1200" b="1">
              <a:solidFill>
                <a:schemeClr val="bg2">
                  <a:lumMod val="60000"/>
                  <a:lumOff val="40000"/>
                </a:schemeClr>
              </a:solidFill>
              <a:latin typeface="Calibri" pitchFamily="34" charset="0"/>
            </a:endParaRPr>
          </a:p>
        </p:txBody>
      </p:sp>
      <p:sp>
        <p:nvSpPr>
          <p:cNvPr id="139" name="テキスト ボックス 61"/>
          <p:cNvSpPr txBox="1">
            <a:spLocks noChangeArrowheads="1"/>
          </p:cNvSpPr>
          <p:nvPr/>
        </p:nvSpPr>
        <p:spPr bwMode="auto">
          <a:xfrm>
            <a:off x="6163268" y="4789984"/>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269</a:t>
            </a:r>
            <a:endParaRPr lang="ja-JP" altLang="en-US" sz="1200" b="1" dirty="0">
              <a:solidFill>
                <a:schemeClr val="bg2">
                  <a:lumMod val="60000"/>
                  <a:lumOff val="40000"/>
                </a:schemeClr>
              </a:solidFill>
              <a:latin typeface="Calibri" pitchFamily="34" charset="0"/>
            </a:endParaRPr>
          </a:p>
        </p:txBody>
      </p:sp>
      <p:sp>
        <p:nvSpPr>
          <p:cNvPr id="140" name="テキスト ボックス 62"/>
          <p:cNvSpPr txBox="1">
            <a:spLocks noChangeArrowheads="1"/>
          </p:cNvSpPr>
          <p:nvPr/>
        </p:nvSpPr>
        <p:spPr bwMode="auto">
          <a:xfrm>
            <a:off x="5623913" y="4813818"/>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228</a:t>
            </a:r>
            <a:endParaRPr lang="ja-JP" altLang="en-US" sz="1200" b="1" dirty="0">
              <a:solidFill>
                <a:schemeClr val="bg2">
                  <a:lumMod val="60000"/>
                  <a:lumOff val="40000"/>
                </a:schemeClr>
              </a:solidFill>
              <a:latin typeface="Calibri" pitchFamily="34" charset="0"/>
            </a:endParaRPr>
          </a:p>
        </p:txBody>
      </p:sp>
      <p:sp>
        <p:nvSpPr>
          <p:cNvPr id="141" name="テキスト ボックス 63"/>
          <p:cNvSpPr txBox="1">
            <a:spLocks noChangeArrowheads="1"/>
          </p:cNvSpPr>
          <p:nvPr/>
        </p:nvSpPr>
        <p:spPr bwMode="auto">
          <a:xfrm>
            <a:off x="5063378" y="4832261"/>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164</a:t>
            </a:r>
            <a:endParaRPr lang="en-US" altLang="ja-JP" sz="1200" b="1" dirty="0">
              <a:solidFill>
                <a:schemeClr val="bg2">
                  <a:lumMod val="60000"/>
                  <a:lumOff val="40000"/>
                </a:schemeClr>
              </a:solidFill>
              <a:latin typeface="Calibri" pitchFamily="34" charset="0"/>
            </a:endParaRPr>
          </a:p>
        </p:txBody>
      </p:sp>
      <p:sp>
        <p:nvSpPr>
          <p:cNvPr id="142" name="テキスト ボックス 64"/>
          <p:cNvSpPr txBox="1">
            <a:spLocks noChangeArrowheads="1"/>
          </p:cNvSpPr>
          <p:nvPr/>
        </p:nvSpPr>
        <p:spPr bwMode="auto">
          <a:xfrm>
            <a:off x="4656755" y="4599971"/>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101</a:t>
            </a:r>
            <a:endParaRPr lang="ja-JP" altLang="en-US" sz="1200" b="1" dirty="0">
              <a:solidFill>
                <a:schemeClr val="bg2">
                  <a:lumMod val="60000"/>
                  <a:lumOff val="40000"/>
                </a:schemeClr>
              </a:solidFill>
              <a:latin typeface="Calibri" pitchFamily="34" charset="0"/>
            </a:endParaRPr>
          </a:p>
        </p:txBody>
      </p:sp>
      <p:sp>
        <p:nvSpPr>
          <p:cNvPr id="143" name="テキスト ボックス 65"/>
          <p:cNvSpPr txBox="1">
            <a:spLocks noChangeArrowheads="1"/>
          </p:cNvSpPr>
          <p:nvPr/>
        </p:nvSpPr>
        <p:spPr bwMode="auto">
          <a:xfrm>
            <a:off x="4302379" y="4324927"/>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14</a:t>
            </a:r>
            <a:endParaRPr lang="ja-JP" altLang="en-US" sz="1200" b="1">
              <a:solidFill>
                <a:schemeClr val="bg2">
                  <a:lumMod val="60000"/>
                  <a:lumOff val="40000"/>
                </a:schemeClr>
              </a:solidFill>
              <a:latin typeface="Calibri" pitchFamily="34" charset="0"/>
            </a:endParaRPr>
          </a:p>
        </p:txBody>
      </p:sp>
      <p:sp>
        <p:nvSpPr>
          <p:cNvPr id="144" name="テキスト ボックス 66"/>
          <p:cNvSpPr txBox="1">
            <a:spLocks noChangeArrowheads="1"/>
          </p:cNvSpPr>
          <p:nvPr/>
        </p:nvSpPr>
        <p:spPr bwMode="auto">
          <a:xfrm>
            <a:off x="3869631" y="432492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sp>
        <p:nvSpPr>
          <p:cNvPr id="145" name="テキスト ボックス 67"/>
          <p:cNvSpPr txBox="1">
            <a:spLocks noChangeArrowheads="1"/>
          </p:cNvSpPr>
          <p:nvPr/>
        </p:nvSpPr>
        <p:spPr bwMode="auto">
          <a:xfrm>
            <a:off x="4894267" y="5289799"/>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51</a:t>
            </a:r>
            <a:endParaRPr lang="ja-JP" altLang="en-US" sz="1200" b="1">
              <a:solidFill>
                <a:schemeClr val="bg2">
                  <a:lumMod val="60000"/>
                  <a:lumOff val="40000"/>
                </a:schemeClr>
              </a:solidFill>
              <a:latin typeface="Calibri" pitchFamily="34" charset="0"/>
            </a:endParaRPr>
          </a:p>
        </p:txBody>
      </p:sp>
      <p:sp>
        <p:nvSpPr>
          <p:cNvPr id="146" name="テキスト ボックス 68"/>
          <p:cNvSpPr txBox="1">
            <a:spLocks noChangeArrowheads="1"/>
          </p:cNvSpPr>
          <p:nvPr/>
        </p:nvSpPr>
        <p:spPr bwMode="auto">
          <a:xfrm>
            <a:off x="4894267" y="5621445"/>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70</a:t>
            </a:r>
            <a:endParaRPr lang="ja-JP" altLang="en-US" sz="1200" b="1">
              <a:solidFill>
                <a:schemeClr val="bg2">
                  <a:lumMod val="60000"/>
                  <a:lumOff val="40000"/>
                </a:schemeClr>
              </a:solidFill>
              <a:latin typeface="Calibri" pitchFamily="34" charset="0"/>
            </a:endParaRPr>
          </a:p>
        </p:txBody>
      </p:sp>
      <p:sp>
        <p:nvSpPr>
          <p:cNvPr id="147" name="テキスト ボックス 69"/>
          <p:cNvSpPr txBox="1">
            <a:spLocks noChangeArrowheads="1"/>
          </p:cNvSpPr>
          <p:nvPr/>
        </p:nvSpPr>
        <p:spPr bwMode="auto">
          <a:xfrm>
            <a:off x="7092707" y="5628023"/>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148</a:t>
            </a:r>
            <a:endParaRPr lang="ja-JP" altLang="en-US" sz="1200" b="1">
              <a:solidFill>
                <a:schemeClr val="bg2">
                  <a:lumMod val="60000"/>
                  <a:lumOff val="40000"/>
                </a:schemeClr>
              </a:solidFill>
              <a:latin typeface="Calibri" pitchFamily="34" charset="0"/>
            </a:endParaRPr>
          </a:p>
        </p:txBody>
      </p:sp>
      <p:sp>
        <p:nvSpPr>
          <p:cNvPr id="148" name="テキスト ボックス 70"/>
          <p:cNvSpPr txBox="1">
            <a:spLocks noChangeArrowheads="1"/>
          </p:cNvSpPr>
          <p:nvPr/>
        </p:nvSpPr>
        <p:spPr bwMode="auto">
          <a:xfrm>
            <a:off x="7077033" y="5276415"/>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272</a:t>
            </a:r>
            <a:endParaRPr lang="ja-JP" altLang="en-US" sz="1200" b="1" dirty="0">
              <a:solidFill>
                <a:schemeClr val="bg2">
                  <a:lumMod val="60000"/>
                  <a:lumOff val="40000"/>
                </a:schemeClr>
              </a:solidFill>
              <a:latin typeface="Calibri" pitchFamily="34" charset="0"/>
            </a:endParaRPr>
          </a:p>
        </p:txBody>
      </p:sp>
      <p:cxnSp>
        <p:nvCxnSpPr>
          <p:cNvPr id="149" name="曲線コネクタ 148"/>
          <p:cNvCxnSpPr>
            <a:stCxn id="82" idx="0"/>
            <a:endCxn id="82" idx="7"/>
          </p:cNvCxnSpPr>
          <p:nvPr/>
        </p:nvCxnSpPr>
        <p:spPr>
          <a:xfrm rot="16200000" flipH="1">
            <a:off x="6318617" y="3727688"/>
            <a:ext cx="74297" cy="645541"/>
          </a:xfrm>
          <a:prstGeom prst="curvedConnector3">
            <a:avLst>
              <a:gd name="adj1" fmla="val -1388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コンテンツ プレースホルダ 3"/>
          <p:cNvSpPr>
            <a:spLocks noGrp="1"/>
          </p:cNvSpPr>
          <p:nvPr>
            <p:ph idx="1"/>
          </p:nvPr>
        </p:nvSpPr>
        <p:spPr>
          <a:xfrm>
            <a:off x="214313" y="1001713"/>
            <a:ext cx="8715375" cy="5438775"/>
          </a:xfrm>
        </p:spPr>
        <p:txBody>
          <a:bodyPr/>
          <a:lstStyle/>
          <a:p>
            <a:r>
              <a:rPr lang="ja-JP" altLang="en-US" dirty="0" smtClean="0">
                <a:ln w="0">
                  <a:noFill/>
                </a:ln>
              </a:rPr>
              <a:t>開発者コミュニティ</a:t>
            </a:r>
            <a:endParaRPr lang="en-US" altLang="ja-JP" dirty="0" smtClean="0">
              <a:ln w="0">
                <a:noFill/>
              </a:ln>
            </a:endParaRPr>
          </a:p>
          <a:p>
            <a:r>
              <a:rPr lang="ja-JP" altLang="en-US" dirty="0" smtClean="0">
                <a:ln w="0">
                  <a:noFill/>
                </a:ln>
                <a:solidFill>
                  <a:srgbClr val="FF0000"/>
                </a:solidFill>
              </a:rPr>
              <a:t>ユーザコミュニティ</a:t>
            </a:r>
            <a:endParaRPr lang="en-US" altLang="ja-JP" dirty="0" smtClean="0">
              <a:ln w="0">
                <a:noFill/>
              </a:ln>
              <a:solidFill>
                <a:srgbClr val="FF0000"/>
              </a:solidFill>
            </a:endParaRPr>
          </a:p>
          <a:p>
            <a:r>
              <a:rPr lang="ja-JP" altLang="en-US" dirty="0" smtClean="0">
                <a:ln w="0">
                  <a:noFill/>
                </a:ln>
              </a:rPr>
              <a:t>バグ報告者コミュニティ</a:t>
            </a:r>
            <a:endParaRPr lang="en-US" altLang="ja-JP" dirty="0" smtClean="0">
              <a:ln w="0">
                <a:noFill/>
              </a:ln>
            </a:endParaRPr>
          </a:p>
          <a:p>
            <a:r>
              <a:rPr lang="en-US" altLang="ja-JP" dirty="0" smtClean="0">
                <a:ln w="0">
                  <a:noFill/>
                </a:ln>
              </a:rPr>
              <a:t>P(dev</a:t>
            </a:r>
            <a:r>
              <a:rPr lang="ja-JP" altLang="en-US" dirty="0" smtClean="0">
                <a:ln w="0">
                  <a:noFill/>
                </a:ln>
              </a:rPr>
              <a:t>∩</a:t>
            </a:r>
            <a:r>
              <a:rPr lang="en-US" altLang="ja-JP" dirty="0" smtClean="0">
                <a:ln w="0">
                  <a:noFill/>
                </a:ln>
              </a:rPr>
              <a:t>user</a:t>
            </a:r>
            <a:r>
              <a:rPr lang="ja-JP" altLang="en-US" dirty="0" smtClean="0">
                <a:ln w="0">
                  <a:noFill/>
                </a:ln>
              </a:rPr>
              <a:t>∩</a:t>
            </a:r>
            <a:r>
              <a:rPr lang="en-US" altLang="ja-JP" dirty="0" smtClean="0">
                <a:ln w="0">
                  <a:noFill/>
                </a:ln>
              </a:rPr>
              <a:t>bug) </a:t>
            </a:r>
          </a:p>
        </p:txBody>
      </p:sp>
      <p:grpSp>
        <p:nvGrpSpPr>
          <p:cNvPr id="77" name="グループ化 76"/>
          <p:cNvGrpSpPr/>
          <p:nvPr/>
        </p:nvGrpSpPr>
        <p:grpSpPr>
          <a:xfrm>
            <a:off x="3530454" y="2005357"/>
            <a:ext cx="5296615" cy="4160844"/>
            <a:chOff x="3835254" y="2383309"/>
            <a:chExt cx="5296615" cy="4160844"/>
          </a:xfrm>
        </p:grpSpPr>
        <p:sp>
          <p:nvSpPr>
            <p:cNvPr id="78" name="円/楕円 77"/>
            <p:cNvSpPr/>
            <p:nvPr/>
          </p:nvSpPr>
          <p:spPr>
            <a:xfrm>
              <a:off x="5992008" y="2731800"/>
              <a:ext cx="813621"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P(bug)</a:t>
              </a:r>
            </a:p>
            <a:p>
              <a:pPr algn="ctr" fontAlgn="auto">
                <a:spcBef>
                  <a:spcPts val="0"/>
                </a:spcBef>
                <a:spcAft>
                  <a:spcPts val="0"/>
                </a:spcAft>
                <a:defRPr/>
              </a:pPr>
              <a:r>
                <a:rPr lang="en-US" altLang="ja-JP" sz="1200" b="1" dirty="0">
                  <a:solidFill>
                    <a:schemeClr val="bg2">
                      <a:lumMod val="60000"/>
                      <a:lumOff val="40000"/>
                    </a:schemeClr>
                  </a:solidFill>
                </a:rPr>
                <a:t>172</a:t>
              </a:r>
              <a:r>
                <a:rPr lang="ja-JP" altLang="en-US" sz="1200" b="1" dirty="0">
                  <a:solidFill>
                    <a:schemeClr val="bg2">
                      <a:lumMod val="60000"/>
                      <a:lumOff val="40000"/>
                    </a:schemeClr>
                  </a:solidFill>
                </a:rPr>
                <a:t>人</a:t>
              </a:r>
            </a:p>
          </p:txBody>
        </p:sp>
        <p:sp>
          <p:nvSpPr>
            <p:cNvPr id="79" name="円/楕円 78"/>
            <p:cNvSpPr/>
            <p:nvPr/>
          </p:nvSpPr>
          <p:spPr>
            <a:xfrm>
              <a:off x="5424862" y="4391262"/>
              <a:ext cx="1825867" cy="507335"/>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80" name="曲線コネクタ 79"/>
            <p:cNvCxnSpPr>
              <a:stCxn id="78" idx="1"/>
              <a:endCxn id="78" idx="7"/>
            </p:cNvCxnSpPr>
            <p:nvPr/>
          </p:nvCxnSpPr>
          <p:spPr>
            <a:xfrm rot="5400000" flipH="1" flipV="1">
              <a:off x="6398818" y="2518439"/>
              <a:ext cx="1588" cy="575317"/>
            </a:xfrm>
            <a:prstGeom prst="curvedConnector3">
              <a:avLst>
                <a:gd name="adj1" fmla="val 12493203"/>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50" name="テキスト ボックス 5"/>
            <p:cNvSpPr txBox="1">
              <a:spLocks noChangeArrowheads="1"/>
            </p:cNvSpPr>
            <p:nvPr/>
          </p:nvSpPr>
          <p:spPr bwMode="auto">
            <a:xfrm>
              <a:off x="6227825" y="2383309"/>
              <a:ext cx="450963"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13</a:t>
              </a:r>
              <a:endParaRPr lang="ja-JP" altLang="en-US" sz="1200" b="1" dirty="0">
                <a:solidFill>
                  <a:schemeClr val="bg2">
                    <a:lumMod val="60000"/>
                    <a:lumOff val="40000"/>
                  </a:schemeClr>
                </a:solidFill>
                <a:latin typeface="Calibri" pitchFamily="34" charset="0"/>
              </a:endParaRPr>
            </a:p>
          </p:txBody>
        </p:sp>
        <p:cxnSp>
          <p:nvCxnSpPr>
            <p:cNvPr id="151" name="曲線コネクタ 150"/>
            <p:cNvCxnSpPr>
              <a:stCxn id="156" idx="3"/>
              <a:endCxn id="156" idx="5"/>
            </p:cNvCxnSpPr>
            <p:nvPr/>
          </p:nvCxnSpPr>
          <p:spPr>
            <a:xfrm rot="16200000" flipH="1">
              <a:off x="4374644" y="5782018"/>
              <a:ext cx="940" cy="568015"/>
            </a:xfrm>
            <a:prstGeom prst="curvedConnector3">
              <a:avLst>
                <a:gd name="adj1" fmla="val 2230107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52" name="テキスト ボックス 7"/>
            <p:cNvSpPr txBox="1">
              <a:spLocks noChangeArrowheads="1"/>
            </p:cNvSpPr>
            <p:nvPr/>
          </p:nvSpPr>
          <p:spPr bwMode="auto">
            <a:xfrm>
              <a:off x="4226650" y="6259639"/>
              <a:ext cx="507350" cy="276999"/>
            </a:xfrm>
            <a:prstGeom prst="rect">
              <a:avLst/>
            </a:prstGeom>
            <a:noFill/>
            <a:ln w="9525">
              <a:noFill/>
              <a:miter lim="800000"/>
              <a:headEnd/>
              <a:tailEnd/>
            </a:ln>
          </p:spPr>
          <p:txBody>
            <a:bodyPr wrap="square">
              <a:spAutoFit/>
            </a:bodyPr>
            <a:lstStyle/>
            <a:p>
              <a:r>
                <a:rPr lang="en-US" altLang="ja-JP" sz="1200" b="1">
                  <a:solidFill>
                    <a:schemeClr val="bg2">
                      <a:lumMod val="60000"/>
                      <a:lumOff val="40000"/>
                    </a:schemeClr>
                  </a:solidFill>
                  <a:latin typeface="Calibri" pitchFamily="34" charset="0"/>
                </a:rPr>
                <a:t>37</a:t>
              </a:r>
              <a:endParaRPr lang="ja-JP" altLang="en-US" sz="1200" b="1">
                <a:solidFill>
                  <a:schemeClr val="bg2">
                    <a:lumMod val="60000"/>
                    <a:lumOff val="40000"/>
                  </a:schemeClr>
                </a:solidFill>
                <a:latin typeface="Calibri" pitchFamily="34" charset="0"/>
              </a:endParaRPr>
            </a:p>
          </p:txBody>
        </p:sp>
        <p:sp>
          <p:nvSpPr>
            <p:cNvPr id="153" name="テキスト ボックス 8"/>
            <p:cNvSpPr txBox="1">
              <a:spLocks noChangeArrowheads="1"/>
            </p:cNvSpPr>
            <p:nvPr/>
          </p:nvSpPr>
          <p:spPr bwMode="auto">
            <a:xfrm>
              <a:off x="8406483" y="6251479"/>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355</a:t>
              </a:r>
              <a:endParaRPr lang="ja-JP" altLang="en-US" sz="1200" b="1" dirty="0">
                <a:solidFill>
                  <a:schemeClr val="bg2">
                    <a:lumMod val="60000"/>
                    <a:lumOff val="40000"/>
                  </a:schemeClr>
                </a:solidFill>
                <a:latin typeface="Calibri" pitchFamily="34" charset="0"/>
              </a:endParaRPr>
            </a:p>
          </p:txBody>
        </p:sp>
        <p:sp>
          <p:nvSpPr>
            <p:cNvPr id="154" name="円/楕円 153"/>
            <p:cNvSpPr/>
            <p:nvPr/>
          </p:nvSpPr>
          <p:spPr>
            <a:xfrm>
              <a:off x="8158507" y="5632990"/>
              <a:ext cx="880990" cy="507332"/>
            </a:xfrm>
            <a:prstGeom prst="ellipse">
              <a:avLst/>
            </a:prstGeom>
            <a:solidFill>
              <a:srgbClr val="E5FF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tx1"/>
                  </a:solidFill>
                </a:rPr>
                <a:t>P(user)</a:t>
              </a:r>
              <a:endParaRPr lang="en-US" altLang="ja-JP" sz="900" b="1" dirty="0">
                <a:solidFill>
                  <a:schemeClr val="tx1"/>
                </a:solidFill>
              </a:endParaRPr>
            </a:p>
            <a:p>
              <a:pPr algn="ctr" fontAlgn="auto">
                <a:spcBef>
                  <a:spcPts val="0"/>
                </a:spcBef>
                <a:spcAft>
                  <a:spcPts val="0"/>
                </a:spcAft>
                <a:defRPr/>
              </a:pPr>
              <a:r>
                <a:rPr lang="en-US" altLang="ja-JP" sz="1200" b="1" dirty="0" smtClean="0">
                  <a:solidFill>
                    <a:schemeClr val="tx1"/>
                  </a:solidFill>
                </a:rPr>
                <a:t>596</a:t>
              </a:r>
              <a:r>
                <a:rPr lang="ja-JP" altLang="en-US" sz="1200" b="1" dirty="0" smtClean="0">
                  <a:solidFill>
                    <a:schemeClr val="tx1"/>
                  </a:solidFill>
                </a:rPr>
                <a:t>人</a:t>
              </a:r>
              <a:endParaRPr lang="ja-JP" altLang="en-US" sz="1200" b="1" dirty="0">
                <a:solidFill>
                  <a:schemeClr val="tx1"/>
                </a:solidFill>
              </a:endParaRPr>
            </a:p>
          </p:txBody>
        </p:sp>
        <p:cxnSp>
          <p:nvCxnSpPr>
            <p:cNvPr id="155" name="曲線コネクタ 154"/>
            <p:cNvCxnSpPr>
              <a:stCxn id="154" idx="3"/>
              <a:endCxn id="154" idx="5"/>
            </p:cNvCxnSpPr>
            <p:nvPr/>
          </p:nvCxnSpPr>
          <p:spPr>
            <a:xfrm rot="16200000" flipH="1">
              <a:off x="8599002" y="5754548"/>
              <a:ext cx="1588" cy="622954"/>
            </a:xfrm>
            <a:prstGeom prst="curvedConnector3">
              <a:avLst>
                <a:gd name="adj1" fmla="val 13151390"/>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56" name="円/楕円 155"/>
            <p:cNvSpPr/>
            <p:nvPr/>
          </p:nvSpPr>
          <p:spPr>
            <a:xfrm>
              <a:off x="3972997" y="5632990"/>
              <a:ext cx="803294"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P(dev)</a:t>
              </a:r>
              <a:endParaRPr lang="en-US" altLang="ja-JP" sz="90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162</a:t>
              </a:r>
              <a:r>
                <a:rPr lang="ja-JP" altLang="en-US" sz="1200" b="1" dirty="0">
                  <a:solidFill>
                    <a:schemeClr val="bg2">
                      <a:lumMod val="60000"/>
                      <a:lumOff val="40000"/>
                    </a:schemeClr>
                  </a:solidFill>
                </a:rPr>
                <a:t>人</a:t>
              </a:r>
            </a:p>
          </p:txBody>
        </p:sp>
        <p:sp>
          <p:nvSpPr>
            <p:cNvPr id="157" name="円/楕円 156"/>
            <p:cNvSpPr/>
            <p:nvPr/>
          </p:nvSpPr>
          <p:spPr>
            <a:xfrm>
              <a:off x="7631452" y="3638419"/>
              <a:ext cx="1330350" cy="422777"/>
            </a:xfrm>
            <a:prstGeom prst="ellipse">
              <a:avLst/>
            </a:prstGeom>
            <a:solidFill>
              <a:srgbClr val="C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14</a:t>
              </a:r>
              <a:r>
                <a:rPr lang="ja-JP" altLang="en-US" sz="1200" b="1" dirty="0">
                  <a:solidFill>
                    <a:schemeClr val="tx1"/>
                  </a:solidFill>
                </a:rPr>
                <a:t>人</a:t>
              </a:r>
            </a:p>
          </p:txBody>
        </p:sp>
        <p:sp>
          <p:nvSpPr>
            <p:cNvPr id="158" name="円/楕円 157"/>
            <p:cNvSpPr/>
            <p:nvPr/>
          </p:nvSpPr>
          <p:spPr>
            <a:xfrm>
              <a:off x="4091108" y="3645938"/>
              <a:ext cx="1277064" cy="422777"/>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bg2">
                      <a:lumMod val="60000"/>
                      <a:lumOff val="40000"/>
                    </a:schemeClr>
                  </a:solidFill>
                </a:rPr>
                <a:t>P(</a:t>
              </a:r>
              <a:r>
                <a:rPr lang="en-US" altLang="ja-JP" sz="1100" b="1" dirty="0" smtClean="0">
                  <a:solidFill>
                    <a:schemeClr val="bg2">
                      <a:lumMod val="60000"/>
                      <a:lumOff val="40000"/>
                    </a:schemeClr>
                  </a:solidFill>
                </a:rPr>
                <a:t>dev</a:t>
              </a:r>
              <a:r>
                <a:rPr lang="ja-JP" altLang="en-US" sz="1100" b="1" dirty="0" smtClean="0">
                  <a:solidFill>
                    <a:schemeClr val="bg2">
                      <a:lumMod val="60000"/>
                      <a:lumOff val="40000"/>
                    </a:schemeClr>
                  </a:solidFill>
                </a:rPr>
                <a:t>∩</a:t>
              </a:r>
              <a:r>
                <a:rPr lang="en-US" altLang="ja-JP" sz="1100" b="1" dirty="0" smtClean="0">
                  <a:solidFill>
                    <a:schemeClr val="bg2">
                      <a:lumMod val="60000"/>
                      <a:lumOff val="40000"/>
                    </a:schemeClr>
                  </a:solidFill>
                </a:rPr>
                <a:t>bug</a:t>
              </a:r>
              <a:r>
                <a:rPr lang="en-US" altLang="ja-JP" sz="1050" b="1" dirty="0">
                  <a:solidFill>
                    <a:schemeClr val="bg2">
                      <a:lumMod val="60000"/>
                      <a:lumOff val="40000"/>
                    </a:schemeClr>
                  </a:solidFill>
                </a:rPr>
                <a:t>)</a:t>
              </a:r>
            </a:p>
            <a:p>
              <a:pPr algn="ctr" fontAlgn="auto">
                <a:spcBef>
                  <a:spcPts val="0"/>
                </a:spcBef>
                <a:spcAft>
                  <a:spcPts val="0"/>
                </a:spcAft>
                <a:defRPr/>
              </a:pPr>
              <a:r>
                <a:rPr lang="en-US" altLang="ja-JP" sz="1200" b="1" dirty="0">
                  <a:solidFill>
                    <a:schemeClr val="bg2">
                      <a:lumMod val="60000"/>
                      <a:lumOff val="40000"/>
                    </a:schemeClr>
                  </a:solidFill>
                </a:rPr>
                <a:t>19</a:t>
              </a:r>
              <a:r>
                <a:rPr lang="ja-JP" altLang="en-US" sz="1200" b="1" dirty="0">
                  <a:solidFill>
                    <a:schemeClr val="bg2">
                      <a:lumMod val="60000"/>
                      <a:lumOff val="40000"/>
                    </a:schemeClr>
                  </a:solidFill>
                </a:rPr>
                <a:t>人</a:t>
              </a:r>
            </a:p>
          </p:txBody>
        </p:sp>
        <p:sp>
          <p:nvSpPr>
            <p:cNvPr id="159" name="円/楕円 158"/>
            <p:cNvSpPr/>
            <p:nvPr/>
          </p:nvSpPr>
          <p:spPr>
            <a:xfrm>
              <a:off x="5748672" y="5717545"/>
              <a:ext cx="1310618" cy="422777"/>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81</a:t>
              </a:r>
              <a:r>
                <a:rPr lang="ja-JP" altLang="en-US" sz="1200" b="1" dirty="0">
                  <a:solidFill>
                    <a:schemeClr val="tx1"/>
                  </a:solidFill>
                </a:rPr>
                <a:t>人</a:t>
              </a:r>
            </a:p>
          </p:txBody>
        </p:sp>
        <p:cxnSp>
          <p:nvCxnSpPr>
            <p:cNvPr id="160" name="曲線コネクタ 35"/>
            <p:cNvCxnSpPr>
              <a:stCxn id="158" idx="3"/>
              <a:endCxn id="158" idx="2"/>
            </p:cNvCxnSpPr>
            <p:nvPr/>
          </p:nvCxnSpPr>
          <p:spPr>
            <a:xfrm rot="5400000" flipH="1">
              <a:off x="4109881" y="3838553"/>
              <a:ext cx="149474" cy="187022"/>
            </a:xfrm>
            <a:prstGeom prst="curvedConnector4">
              <a:avLst>
                <a:gd name="adj1" fmla="val -61522"/>
                <a:gd name="adj2" fmla="val 149592"/>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61" name="テキスト ボックス 16"/>
            <p:cNvSpPr txBox="1">
              <a:spLocks noChangeArrowheads="1"/>
            </p:cNvSpPr>
            <p:nvPr/>
          </p:nvSpPr>
          <p:spPr bwMode="auto">
            <a:xfrm>
              <a:off x="3835254" y="4053040"/>
              <a:ext cx="507317"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cxnSp>
          <p:nvCxnSpPr>
            <p:cNvPr id="162" name="曲線コネクタ 40"/>
            <p:cNvCxnSpPr>
              <a:stCxn id="157" idx="5"/>
              <a:endCxn id="157" idx="6"/>
            </p:cNvCxnSpPr>
            <p:nvPr/>
          </p:nvCxnSpPr>
          <p:spPr>
            <a:xfrm rot="5400000" flipH="1" flipV="1">
              <a:off x="8789652" y="3827132"/>
              <a:ext cx="149474" cy="194825"/>
            </a:xfrm>
            <a:prstGeom prst="curvedConnector4">
              <a:avLst>
                <a:gd name="adj1" fmla="val -79000"/>
                <a:gd name="adj2" fmla="val 1636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63" name="テキスト ボックス 18"/>
            <p:cNvSpPr txBox="1">
              <a:spLocks noChangeArrowheads="1"/>
            </p:cNvSpPr>
            <p:nvPr/>
          </p:nvSpPr>
          <p:spPr bwMode="auto">
            <a:xfrm>
              <a:off x="8878203" y="4059464"/>
              <a:ext cx="253666"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0</a:t>
              </a:r>
              <a:endParaRPr lang="ja-JP" altLang="en-US" sz="1200" b="1" dirty="0">
                <a:solidFill>
                  <a:schemeClr val="bg2">
                    <a:lumMod val="60000"/>
                    <a:lumOff val="40000"/>
                  </a:schemeClr>
                </a:solidFill>
                <a:latin typeface="Calibri" pitchFamily="34" charset="0"/>
              </a:endParaRPr>
            </a:p>
          </p:txBody>
        </p:sp>
        <p:cxnSp>
          <p:nvCxnSpPr>
            <p:cNvPr id="164" name="曲線コネクタ 40"/>
            <p:cNvCxnSpPr>
              <a:stCxn id="159" idx="3"/>
              <a:endCxn id="159" idx="5"/>
            </p:cNvCxnSpPr>
            <p:nvPr/>
          </p:nvCxnSpPr>
          <p:spPr>
            <a:xfrm rot="16200000" flipH="1">
              <a:off x="6403981" y="5615035"/>
              <a:ext cx="940" cy="926746"/>
            </a:xfrm>
            <a:prstGeom prst="curvedConnector3">
              <a:avLst>
                <a:gd name="adj1" fmla="val 2098350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65" name="テキスト ボックス 20"/>
            <p:cNvSpPr txBox="1">
              <a:spLocks noChangeArrowheads="1"/>
            </p:cNvSpPr>
            <p:nvPr/>
          </p:nvSpPr>
          <p:spPr bwMode="auto">
            <a:xfrm>
              <a:off x="6176204" y="6267154"/>
              <a:ext cx="444180"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184</a:t>
              </a:r>
              <a:endParaRPr lang="ja-JP" altLang="en-US" sz="1200" b="1" dirty="0">
                <a:solidFill>
                  <a:schemeClr val="bg2">
                    <a:lumMod val="60000"/>
                    <a:lumOff val="40000"/>
                  </a:schemeClr>
                </a:solidFill>
                <a:latin typeface="Calibri" pitchFamily="34" charset="0"/>
              </a:endParaRPr>
            </a:p>
          </p:txBody>
        </p:sp>
        <p:sp>
          <p:nvSpPr>
            <p:cNvPr id="166" name="テキスト ボックス 22"/>
            <p:cNvSpPr txBox="1">
              <a:spLocks noChangeArrowheads="1"/>
            </p:cNvSpPr>
            <p:nvPr/>
          </p:nvSpPr>
          <p:spPr bwMode="auto">
            <a:xfrm>
              <a:off x="6627919" y="4085224"/>
              <a:ext cx="422777" cy="276999"/>
            </a:xfrm>
            <a:prstGeom prst="rect">
              <a:avLst/>
            </a:prstGeom>
            <a:noFill/>
            <a:ln w="9525">
              <a:noFill/>
              <a:miter lim="800000"/>
              <a:headEnd/>
              <a:tailEnd/>
            </a:ln>
          </p:spPr>
          <p:txBody>
            <a:bodyPr>
              <a:spAutoFit/>
            </a:bodyPr>
            <a:lstStyle/>
            <a:p>
              <a:r>
                <a:rPr lang="en-US" altLang="ja-JP" sz="1200" b="1" dirty="0" smtClean="0">
                  <a:latin typeface="Calibri" pitchFamily="34" charset="0"/>
                </a:rPr>
                <a:t>301</a:t>
              </a:r>
              <a:endParaRPr lang="ja-JP" altLang="en-US" sz="1200" b="1" dirty="0">
                <a:latin typeface="Calibri" pitchFamily="34" charset="0"/>
              </a:endParaRPr>
            </a:p>
          </p:txBody>
        </p:sp>
        <p:cxnSp>
          <p:nvCxnSpPr>
            <p:cNvPr id="167" name="直線矢印コネクタ 166"/>
            <p:cNvCxnSpPr/>
            <p:nvPr/>
          </p:nvCxnSpPr>
          <p:spPr>
            <a:xfrm rot="5400000">
              <a:off x="6002344" y="3835718"/>
              <a:ext cx="887831" cy="939"/>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8" name="直線矢印コネクタ 167"/>
            <p:cNvCxnSpPr/>
            <p:nvPr/>
          </p:nvCxnSpPr>
          <p:spPr>
            <a:xfrm rot="5400000">
              <a:off x="5834172" y="3835718"/>
              <a:ext cx="887831"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69" name="テキスト ボックス 25"/>
            <p:cNvSpPr txBox="1">
              <a:spLocks noChangeArrowheads="1"/>
            </p:cNvSpPr>
            <p:nvPr/>
          </p:nvSpPr>
          <p:spPr bwMode="auto">
            <a:xfrm>
              <a:off x="6442300" y="3730494"/>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39</a:t>
              </a:r>
              <a:endParaRPr lang="ja-JP" altLang="en-US" sz="1200" b="1" dirty="0">
                <a:solidFill>
                  <a:schemeClr val="bg2">
                    <a:lumMod val="60000"/>
                    <a:lumOff val="40000"/>
                  </a:schemeClr>
                </a:solidFill>
                <a:latin typeface="Calibri" pitchFamily="34" charset="0"/>
              </a:endParaRPr>
            </a:p>
          </p:txBody>
        </p:sp>
        <p:sp>
          <p:nvSpPr>
            <p:cNvPr id="170" name="テキスト ボックス 26"/>
            <p:cNvSpPr txBox="1">
              <a:spLocks noChangeArrowheads="1"/>
            </p:cNvSpPr>
            <p:nvPr/>
          </p:nvSpPr>
          <p:spPr bwMode="auto">
            <a:xfrm>
              <a:off x="5905006" y="3730494"/>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105</a:t>
              </a:r>
              <a:endParaRPr lang="ja-JP" altLang="en-US" sz="1200" b="1" dirty="0">
                <a:solidFill>
                  <a:schemeClr val="bg2">
                    <a:lumMod val="60000"/>
                    <a:lumOff val="40000"/>
                  </a:schemeClr>
                </a:solidFill>
                <a:latin typeface="Calibri" pitchFamily="34" charset="0"/>
              </a:endParaRPr>
            </a:p>
          </p:txBody>
        </p:sp>
        <p:cxnSp>
          <p:nvCxnSpPr>
            <p:cNvPr id="171" name="直線矢印コネクタ 170"/>
            <p:cNvCxnSpPr/>
            <p:nvPr/>
          </p:nvCxnSpPr>
          <p:spPr>
            <a:xfrm>
              <a:off x="6836979" y="3080169"/>
              <a:ext cx="972000" cy="540000"/>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2" name="直線矢印コネクタ 171"/>
            <p:cNvCxnSpPr/>
            <p:nvPr/>
          </p:nvCxnSpPr>
          <p:spPr>
            <a:xfrm rot="21480000">
              <a:off x="6741487" y="3175181"/>
              <a:ext cx="936000"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73" name="テキスト ボックス 29"/>
            <p:cNvSpPr txBox="1">
              <a:spLocks noChangeArrowheads="1"/>
            </p:cNvSpPr>
            <p:nvPr/>
          </p:nvSpPr>
          <p:spPr bwMode="auto">
            <a:xfrm>
              <a:off x="7101564" y="3011772"/>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0</a:t>
              </a:r>
              <a:endParaRPr lang="ja-JP" altLang="en-US" sz="1200" b="1">
                <a:solidFill>
                  <a:schemeClr val="bg2">
                    <a:lumMod val="60000"/>
                    <a:lumOff val="40000"/>
                  </a:schemeClr>
                </a:solidFill>
                <a:latin typeface="Calibri" pitchFamily="34" charset="0"/>
              </a:endParaRPr>
            </a:p>
          </p:txBody>
        </p:sp>
        <p:sp>
          <p:nvSpPr>
            <p:cNvPr id="174" name="テキスト ボックス 30"/>
            <p:cNvSpPr txBox="1">
              <a:spLocks noChangeArrowheads="1"/>
            </p:cNvSpPr>
            <p:nvPr/>
          </p:nvSpPr>
          <p:spPr bwMode="auto">
            <a:xfrm>
              <a:off x="6932452" y="3349994"/>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a:t>
              </a:r>
              <a:endParaRPr lang="ja-JP" altLang="en-US" sz="1200" b="1">
                <a:solidFill>
                  <a:schemeClr val="bg2">
                    <a:lumMod val="60000"/>
                    <a:lumOff val="40000"/>
                  </a:schemeClr>
                </a:solidFill>
                <a:latin typeface="Calibri" pitchFamily="34" charset="0"/>
              </a:endParaRPr>
            </a:p>
          </p:txBody>
        </p:sp>
        <p:cxnSp>
          <p:nvCxnSpPr>
            <p:cNvPr id="175" name="直線矢印コネクタ 174"/>
            <p:cNvCxnSpPr/>
            <p:nvPr/>
          </p:nvCxnSpPr>
          <p:spPr>
            <a:xfrm rot="16200000" flipH="1">
              <a:off x="7566618" y="4787437"/>
              <a:ext cx="1395164"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6" name="直線矢印コネクタ 175"/>
            <p:cNvCxnSpPr/>
            <p:nvPr/>
          </p:nvCxnSpPr>
          <p:spPr>
            <a:xfrm rot="5400000">
              <a:off x="3782764" y="4808575"/>
              <a:ext cx="1352886"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7" name="直線矢印コネクタ 176"/>
            <p:cNvCxnSpPr/>
            <p:nvPr/>
          </p:nvCxnSpPr>
          <p:spPr>
            <a:xfrm rot="10800000" flipV="1">
              <a:off x="4818568" y="2969495"/>
              <a:ext cx="1141498"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8" name="直線矢印コネクタ 177"/>
            <p:cNvCxnSpPr/>
            <p:nvPr/>
          </p:nvCxnSpPr>
          <p:spPr>
            <a:xfrm flipV="1">
              <a:off x="4903124" y="3096328"/>
              <a:ext cx="1056942" cy="5073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9" name="直線矢印コネクタ 178"/>
            <p:cNvCxnSpPr/>
            <p:nvPr/>
          </p:nvCxnSpPr>
          <p:spPr>
            <a:xfrm rot="5400000" flipH="1" flipV="1">
              <a:off x="3930736" y="4829714"/>
              <a:ext cx="1395164"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0" name="直線矢印コネクタ 179"/>
            <p:cNvCxnSpPr/>
            <p:nvPr/>
          </p:nvCxnSpPr>
          <p:spPr>
            <a:xfrm rot="16200000" flipV="1">
              <a:off x="7714590" y="4808576"/>
              <a:ext cx="1437442"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1" name="直線矢印コネクタ 180"/>
            <p:cNvCxnSpPr/>
            <p:nvPr/>
          </p:nvCxnSpPr>
          <p:spPr>
            <a:xfrm rot="5400000" flipH="1" flipV="1">
              <a:off x="6086899" y="5337716"/>
              <a:ext cx="760999" cy="187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2" name="直線矢印コネクタ 181"/>
            <p:cNvCxnSpPr/>
            <p:nvPr/>
          </p:nvCxnSpPr>
          <p:spPr>
            <a:xfrm rot="5400000">
              <a:off x="5938457" y="5274099"/>
              <a:ext cx="718721"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3" name="直線矢印コネクタ 182"/>
            <p:cNvCxnSpPr/>
            <p:nvPr/>
          </p:nvCxnSpPr>
          <p:spPr>
            <a:xfrm rot="10800000" flipV="1">
              <a:off x="7057943" y="3970067"/>
              <a:ext cx="634166" cy="46505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4" name="直線矢印コネクタ 183"/>
            <p:cNvCxnSpPr/>
            <p:nvPr/>
          </p:nvCxnSpPr>
          <p:spPr>
            <a:xfrm rot="10800000">
              <a:off x="7082774" y="5865987"/>
              <a:ext cx="1056942"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5" name="直線矢印コネクタ 184"/>
            <p:cNvCxnSpPr/>
            <p:nvPr/>
          </p:nvCxnSpPr>
          <p:spPr>
            <a:xfrm>
              <a:off x="7059286" y="6026643"/>
              <a:ext cx="1014665"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6" name="直線矢印コネクタ 185"/>
            <p:cNvCxnSpPr/>
            <p:nvPr/>
          </p:nvCxnSpPr>
          <p:spPr>
            <a:xfrm>
              <a:off x="4800717" y="6013490"/>
              <a:ext cx="930109"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7" name="直線矢印コネクタ 186"/>
            <p:cNvCxnSpPr/>
            <p:nvPr/>
          </p:nvCxnSpPr>
          <p:spPr>
            <a:xfrm rot="10800000">
              <a:off x="4800717" y="5886656"/>
              <a:ext cx="930109"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8" name="直線矢印コネクタ 187"/>
            <p:cNvCxnSpPr/>
            <p:nvPr/>
          </p:nvCxnSpPr>
          <p:spPr>
            <a:xfrm rot="10800000">
              <a:off x="7177126" y="4793609"/>
              <a:ext cx="1099220" cy="8878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9" name="直線矢印コネクタ 188"/>
            <p:cNvCxnSpPr/>
            <p:nvPr/>
          </p:nvCxnSpPr>
          <p:spPr>
            <a:xfrm>
              <a:off x="7042777" y="4855483"/>
              <a:ext cx="1099220" cy="88783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0" name="直線矢印コネクタ 189"/>
            <p:cNvCxnSpPr/>
            <p:nvPr/>
          </p:nvCxnSpPr>
          <p:spPr>
            <a:xfrm rot="10800000" flipV="1">
              <a:off x="4683980" y="4837469"/>
              <a:ext cx="1014665" cy="8455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1" name="直線矢印コネクタ 190"/>
            <p:cNvCxnSpPr/>
            <p:nvPr/>
          </p:nvCxnSpPr>
          <p:spPr>
            <a:xfrm flipV="1">
              <a:off x="4766319" y="4929944"/>
              <a:ext cx="1014665" cy="8455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2" name="直線矢印コネクタ 191"/>
            <p:cNvCxnSpPr/>
            <p:nvPr/>
          </p:nvCxnSpPr>
          <p:spPr>
            <a:xfrm flipV="1">
              <a:off x="7146373" y="4035861"/>
              <a:ext cx="634165" cy="4650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3" name="直線矢印コネクタ 192"/>
            <p:cNvCxnSpPr/>
            <p:nvPr/>
          </p:nvCxnSpPr>
          <p:spPr>
            <a:xfrm rot="10800000">
              <a:off x="5375694" y="3941882"/>
              <a:ext cx="507332" cy="422777"/>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4" name="直線矢印コネクタ 193"/>
            <p:cNvCxnSpPr/>
            <p:nvPr/>
          </p:nvCxnSpPr>
          <p:spPr>
            <a:xfrm>
              <a:off x="5283623" y="4026915"/>
              <a:ext cx="465055" cy="38049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95" name="テキスト ボックス 51"/>
            <p:cNvSpPr txBox="1">
              <a:spLocks noChangeArrowheads="1"/>
            </p:cNvSpPr>
            <p:nvPr/>
          </p:nvSpPr>
          <p:spPr bwMode="auto">
            <a:xfrm>
              <a:off x="5241346" y="3015662"/>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7</a:t>
              </a:r>
              <a:endParaRPr lang="ja-JP" altLang="en-US" sz="1200" b="1" dirty="0">
                <a:solidFill>
                  <a:schemeClr val="bg2">
                    <a:lumMod val="60000"/>
                    <a:lumOff val="40000"/>
                  </a:schemeClr>
                </a:solidFill>
                <a:latin typeface="Calibri" pitchFamily="34" charset="0"/>
              </a:endParaRPr>
            </a:p>
          </p:txBody>
        </p:sp>
        <p:sp>
          <p:nvSpPr>
            <p:cNvPr id="196" name="テキスト ボックス 52"/>
            <p:cNvSpPr txBox="1">
              <a:spLocks noChangeArrowheads="1"/>
            </p:cNvSpPr>
            <p:nvPr/>
          </p:nvSpPr>
          <p:spPr bwMode="auto">
            <a:xfrm>
              <a:off x="5452733" y="3300200"/>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3</a:t>
              </a:r>
              <a:endParaRPr lang="ja-JP" altLang="en-US" sz="1200" b="1">
                <a:solidFill>
                  <a:schemeClr val="bg2">
                    <a:lumMod val="60000"/>
                    <a:lumOff val="40000"/>
                  </a:schemeClr>
                </a:solidFill>
                <a:latin typeface="Calibri" pitchFamily="34" charset="0"/>
              </a:endParaRPr>
            </a:p>
          </p:txBody>
        </p:sp>
        <p:sp>
          <p:nvSpPr>
            <p:cNvPr id="197" name="テキスト ボックス 53"/>
            <p:cNvSpPr txBox="1">
              <a:spLocks noChangeArrowheads="1"/>
            </p:cNvSpPr>
            <p:nvPr/>
          </p:nvSpPr>
          <p:spPr bwMode="auto">
            <a:xfrm>
              <a:off x="5579567" y="3976643"/>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68</a:t>
              </a:r>
              <a:endParaRPr lang="ja-JP" altLang="en-US" sz="1200" b="1" dirty="0">
                <a:solidFill>
                  <a:schemeClr val="bg2">
                    <a:lumMod val="60000"/>
                    <a:lumOff val="40000"/>
                  </a:schemeClr>
                </a:solidFill>
                <a:latin typeface="Calibri" pitchFamily="34" charset="0"/>
              </a:endParaRPr>
            </a:p>
          </p:txBody>
        </p:sp>
        <p:sp>
          <p:nvSpPr>
            <p:cNvPr id="198" name="テキスト ボックス 54"/>
            <p:cNvSpPr txBox="1">
              <a:spLocks noChangeArrowheads="1"/>
            </p:cNvSpPr>
            <p:nvPr/>
          </p:nvSpPr>
          <p:spPr bwMode="auto">
            <a:xfrm>
              <a:off x="5283622" y="4195547"/>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88</a:t>
              </a:r>
              <a:endParaRPr lang="ja-JP" altLang="en-US" sz="1200" b="1" dirty="0">
                <a:solidFill>
                  <a:schemeClr val="bg2">
                    <a:lumMod val="60000"/>
                    <a:lumOff val="40000"/>
                  </a:schemeClr>
                </a:solidFill>
                <a:latin typeface="Calibri" pitchFamily="34" charset="0"/>
              </a:endParaRPr>
            </a:p>
          </p:txBody>
        </p:sp>
        <p:sp>
          <p:nvSpPr>
            <p:cNvPr id="199" name="テキスト ボックス 55"/>
            <p:cNvSpPr txBox="1">
              <a:spLocks noChangeArrowheads="1"/>
            </p:cNvSpPr>
            <p:nvPr/>
          </p:nvSpPr>
          <p:spPr bwMode="auto">
            <a:xfrm>
              <a:off x="7080664" y="4003724"/>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31</a:t>
              </a:r>
              <a:endParaRPr lang="ja-JP" altLang="en-US" sz="1200" b="1" dirty="0">
                <a:solidFill>
                  <a:schemeClr val="bg2">
                    <a:lumMod val="60000"/>
                    <a:lumOff val="40000"/>
                  </a:schemeClr>
                </a:solidFill>
                <a:latin typeface="Calibri" pitchFamily="34" charset="0"/>
              </a:endParaRPr>
            </a:p>
          </p:txBody>
        </p:sp>
        <p:sp>
          <p:nvSpPr>
            <p:cNvPr id="200" name="テキスト ボックス 56"/>
            <p:cNvSpPr txBox="1">
              <a:spLocks noChangeArrowheads="1"/>
            </p:cNvSpPr>
            <p:nvPr/>
          </p:nvSpPr>
          <p:spPr bwMode="auto">
            <a:xfrm>
              <a:off x="7355231" y="427258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201" name="テキスト ボックス 57"/>
            <p:cNvSpPr txBox="1">
              <a:spLocks noChangeArrowheads="1"/>
            </p:cNvSpPr>
            <p:nvPr/>
          </p:nvSpPr>
          <p:spPr bwMode="auto">
            <a:xfrm>
              <a:off x="7958523" y="4702404"/>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202" name="テキスト ボックス 58"/>
            <p:cNvSpPr txBox="1">
              <a:spLocks noChangeArrowheads="1"/>
            </p:cNvSpPr>
            <p:nvPr/>
          </p:nvSpPr>
          <p:spPr bwMode="auto">
            <a:xfrm>
              <a:off x="8412172" y="4702879"/>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9</a:t>
              </a:r>
              <a:endParaRPr lang="ja-JP" altLang="en-US" sz="1200" b="1">
                <a:solidFill>
                  <a:schemeClr val="bg2">
                    <a:lumMod val="60000"/>
                    <a:lumOff val="40000"/>
                  </a:schemeClr>
                </a:solidFill>
                <a:latin typeface="Calibri" pitchFamily="34" charset="0"/>
              </a:endParaRPr>
            </a:p>
          </p:txBody>
        </p:sp>
        <p:sp>
          <p:nvSpPr>
            <p:cNvPr id="203" name="テキスト ボックス 59"/>
            <p:cNvSpPr txBox="1">
              <a:spLocks noChangeArrowheads="1"/>
            </p:cNvSpPr>
            <p:nvPr/>
          </p:nvSpPr>
          <p:spPr bwMode="auto">
            <a:xfrm>
              <a:off x="7608896" y="4991308"/>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537</a:t>
              </a:r>
              <a:endParaRPr lang="ja-JP" altLang="en-US" sz="1200" b="1" dirty="0">
                <a:solidFill>
                  <a:schemeClr val="bg2">
                    <a:lumMod val="60000"/>
                    <a:lumOff val="40000"/>
                  </a:schemeClr>
                </a:solidFill>
                <a:latin typeface="Calibri" pitchFamily="34" charset="0"/>
              </a:endParaRPr>
            </a:p>
          </p:txBody>
        </p:sp>
        <p:sp>
          <p:nvSpPr>
            <p:cNvPr id="204" name="テキスト ボックス 60"/>
            <p:cNvSpPr txBox="1">
              <a:spLocks noChangeArrowheads="1"/>
            </p:cNvSpPr>
            <p:nvPr/>
          </p:nvSpPr>
          <p:spPr bwMode="auto">
            <a:xfrm>
              <a:off x="7186120" y="5167936"/>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208</a:t>
              </a:r>
              <a:endParaRPr lang="ja-JP" altLang="en-US" sz="1200" b="1">
                <a:solidFill>
                  <a:schemeClr val="bg2">
                    <a:lumMod val="60000"/>
                    <a:lumOff val="40000"/>
                  </a:schemeClr>
                </a:solidFill>
                <a:latin typeface="Calibri" pitchFamily="34" charset="0"/>
              </a:endParaRPr>
            </a:p>
          </p:txBody>
        </p:sp>
        <p:sp>
          <p:nvSpPr>
            <p:cNvPr id="205" name="テキスト ボックス 61"/>
            <p:cNvSpPr txBox="1">
              <a:spLocks noChangeArrowheads="1"/>
            </p:cNvSpPr>
            <p:nvPr/>
          </p:nvSpPr>
          <p:spPr bwMode="auto">
            <a:xfrm>
              <a:off x="6468068" y="5167936"/>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269</a:t>
              </a:r>
              <a:endParaRPr lang="ja-JP" altLang="en-US" sz="1200" b="1" dirty="0">
                <a:solidFill>
                  <a:schemeClr val="bg2">
                    <a:lumMod val="60000"/>
                    <a:lumOff val="40000"/>
                  </a:schemeClr>
                </a:solidFill>
                <a:latin typeface="Calibri" pitchFamily="34" charset="0"/>
              </a:endParaRPr>
            </a:p>
          </p:txBody>
        </p:sp>
        <p:sp>
          <p:nvSpPr>
            <p:cNvPr id="206" name="テキスト ボックス 62"/>
            <p:cNvSpPr txBox="1">
              <a:spLocks noChangeArrowheads="1"/>
            </p:cNvSpPr>
            <p:nvPr/>
          </p:nvSpPr>
          <p:spPr bwMode="auto">
            <a:xfrm>
              <a:off x="5928713" y="5191770"/>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228</a:t>
              </a:r>
              <a:endParaRPr lang="ja-JP" altLang="en-US" sz="1200" b="1" dirty="0">
                <a:solidFill>
                  <a:schemeClr val="bg2">
                    <a:lumMod val="60000"/>
                    <a:lumOff val="40000"/>
                  </a:schemeClr>
                </a:solidFill>
                <a:latin typeface="Calibri" pitchFamily="34" charset="0"/>
              </a:endParaRPr>
            </a:p>
          </p:txBody>
        </p:sp>
        <p:sp>
          <p:nvSpPr>
            <p:cNvPr id="207" name="テキスト ボックス 63"/>
            <p:cNvSpPr txBox="1">
              <a:spLocks noChangeArrowheads="1"/>
            </p:cNvSpPr>
            <p:nvPr/>
          </p:nvSpPr>
          <p:spPr bwMode="auto">
            <a:xfrm>
              <a:off x="5368178" y="5210213"/>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164</a:t>
              </a:r>
              <a:endParaRPr lang="en-US" altLang="ja-JP" sz="1200" b="1" dirty="0">
                <a:solidFill>
                  <a:schemeClr val="bg2">
                    <a:lumMod val="60000"/>
                    <a:lumOff val="40000"/>
                  </a:schemeClr>
                </a:solidFill>
                <a:latin typeface="Calibri" pitchFamily="34" charset="0"/>
              </a:endParaRPr>
            </a:p>
          </p:txBody>
        </p:sp>
        <p:sp>
          <p:nvSpPr>
            <p:cNvPr id="208" name="テキスト ボックス 64"/>
            <p:cNvSpPr txBox="1">
              <a:spLocks noChangeArrowheads="1"/>
            </p:cNvSpPr>
            <p:nvPr/>
          </p:nvSpPr>
          <p:spPr bwMode="auto">
            <a:xfrm>
              <a:off x="4961554" y="4972698"/>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101</a:t>
              </a:r>
              <a:endParaRPr lang="ja-JP" altLang="en-US" sz="1200" b="1" dirty="0">
                <a:solidFill>
                  <a:schemeClr val="bg2">
                    <a:lumMod val="60000"/>
                    <a:lumOff val="40000"/>
                  </a:schemeClr>
                </a:solidFill>
                <a:latin typeface="Calibri" pitchFamily="34" charset="0"/>
              </a:endParaRPr>
            </a:p>
          </p:txBody>
        </p:sp>
        <p:sp>
          <p:nvSpPr>
            <p:cNvPr id="209" name="テキスト ボックス 65"/>
            <p:cNvSpPr txBox="1">
              <a:spLocks noChangeArrowheads="1"/>
            </p:cNvSpPr>
            <p:nvPr/>
          </p:nvSpPr>
          <p:spPr bwMode="auto">
            <a:xfrm>
              <a:off x="4607179" y="4702879"/>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14</a:t>
              </a:r>
              <a:endParaRPr lang="ja-JP" altLang="en-US" sz="1200" b="1">
                <a:solidFill>
                  <a:schemeClr val="bg2">
                    <a:lumMod val="60000"/>
                    <a:lumOff val="40000"/>
                  </a:schemeClr>
                </a:solidFill>
                <a:latin typeface="Calibri" pitchFamily="34" charset="0"/>
              </a:endParaRPr>
            </a:p>
          </p:txBody>
        </p:sp>
        <p:sp>
          <p:nvSpPr>
            <p:cNvPr id="210" name="テキスト ボックス 66"/>
            <p:cNvSpPr txBox="1">
              <a:spLocks noChangeArrowheads="1"/>
            </p:cNvSpPr>
            <p:nvPr/>
          </p:nvSpPr>
          <p:spPr bwMode="auto">
            <a:xfrm>
              <a:off x="4179655" y="4702879"/>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sp>
          <p:nvSpPr>
            <p:cNvPr id="211" name="テキスト ボックス 67"/>
            <p:cNvSpPr txBox="1">
              <a:spLocks noChangeArrowheads="1"/>
            </p:cNvSpPr>
            <p:nvPr/>
          </p:nvSpPr>
          <p:spPr bwMode="auto">
            <a:xfrm>
              <a:off x="5199067" y="5667751"/>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51</a:t>
              </a:r>
              <a:endParaRPr lang="ja-JP" altLang="en-US" sz="1200" b="1">
                <a:solidFill>
                  <a:schemeClr val="bg2">
                    <a:lumMod val="60000"/>
                    <a:lumOff val="40000"/>
                  </a:schemeClr>
                </a:solidFill>
                <a:latin typeface="Calibri" pitchFamily="34" charset="0"/>
              </a:endParaRPr>
            </a:p>
          </p:txBody>
        </p:sp>
        <p:sp>
          <p:nvSpPr>
            <p:cNvPr id="212" name="テキスト ボックス 68"/>
            <p:cNvSpPr txBox="1">
              <a:spLocks noChangeArrowheads="1"/>
            </p:cNvSpPr>
            <p:nvPr/>
          </p:nvSpPr>
          <p:spPr bwMode="auto">
            <a:xfrm>
              <a:off x="5199067" y="5999397"/>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70</a:t>
              </a:r>
              <a:endParaRPr lang="ja-JP" altLang="en-US" sz="1200" b="1">
                <a:solidFill>
                  <a:schemeClr val="bg2">
                    <a:lumMod val="60000"/>
                    <a:lumOff val="40000"/>
                  </a:schemeClr>
                </a:solidFill>
                <a:latin typeface="Calibri" pitchFamily="34" charset="0"/>
              </a:endParaRPr>
            </a:p>
          </p:txBody>
        </p:sp>
        <p:sp>
          <p:nvSpPr>
            <p:cNvPr id="213" name="テキスト ボックス 69"/>
            <p:cNvSpPr txBox="1">
              <a:spLocks noChangeArrowheads="1"/>
            </p:cNvSpPr>
            <p:nvPr/>
          </p:nvSpPr>
          <p:spPr bwMode="auto">
            <a:xfrm>
              <a:off x="7397507" y="6005975"/>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148</a:t>
              </a:r>
              <a:endParaRPr lang="ja-JP" altLang="en-US" sz="1200" b="1">
                <a:solidFill>
                  <a:schemeClr val="bg2">
                    <a:lumMod val="60000"/>
                    <a:lumOff val="40000"/>
                  </a:schemeClr>
                </a:solidFill>
                <a:latin typeface="Calibri" pitchFamily="34" charset="0"/>
              </a:endParaRPr>
            </a:p>
          </p:txBody>
        </p:sp>
        <p:sp>
          <p:nvSpPr>
            <p:cNvPr id="214" name="テキスト ボックス 70"/>
            <p:cNvSpPr txBox="1">
              <a:spLocks noChangeArrowheads="1"/>
            </p:cNvSpPr>
            <p:nvPr/>
          </p:nvSpPr>
          <p:spPr bwMode="auto">
            <a:xfrm>
              <a:off x="7381833" y="565436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272</a:t>
              </a:r>
              <a:endParaRPr lang="ja-JP" altLang="en-US" sz="1200" b="1" dirty="0">
                <a:solidFill>
                  <a:schemeClr val="bg2">
                    <a:lumMod val="60000"/>
                    <a:lumOff val="40000"/>
                  </a:schemeClr>
                </a:solidFill>
                <a:latin typeface="Calibri" pitchFamily="34" charset="0"/>
              </a:endParaRPr>
            </a:p>
          </p:txBody>
        </p:sp>
        <p:sp>
          <p:nvSpPr>
            <p:cNvPr id="215" name="円/楕円 214"/>
            <p:cNvSpPr/>
            <p:nvPr/>
          </p:nvSpPr>
          <p:spPr>
            <a:xfrm>
              <a:off x="5425737" y="4392137"/>
              <a:ext cx="1825867" cy="50733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sp>
          <p:nvSpPr>
            <p:cNvPr id="216" name="テキスト ボックス 22"/>
            <p:cNvSpPr txBox="1">
              <a:spLocks noChangeArrowheads="1"/>
            </p:cNvSpPr>
            <p:nvPr/>
          </p:nvSpPr>
          <p:spPr bwMode="auto">
            <a:xfrm>
              <a:off x="6628794" y="4086099"/>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301</a:t>
              </a:r>
              <a:endParaRPr lang="ja-JP" altLang="en-US" sz="1200" b="1" dirty="0">
                <a:solidFill>
                  <a:schemeClr val="bg2">
                    <a:lumMod val="60000"/>
                    <a:lumOff val="40000"/>
                  </a:schemeClr>
                </a:solidFill>
                <a:latin typeface="Calibri" pitchFamily="34" charset="0"/>
              </a:endParaRPr>
            </a:p>
          </p:txBody>
        </p:sp>
        <p:cxnSp>
          <p:nvCxnSpPr>
            <p:cNvPr id="217" name="曲線コネクタ 216"/>
            <p:cNvCxnSpPr>
              <a:stCxn id="215" idx="0"/>
              <a:endCxn id="215" idx="7"/>
            </p:cNvCxnSpPr>
            <p:nvPr/>
          </p:nvCxnSpPr>
          <p:spPr>
            <a:xfrm rot="16200000" flipH="1">
              <a:off x="6624292" y="4106515"/>
              <a:ext cx="74297" cy="645541"/>
            </a:xfrm>
            <a:prstGeom prst="curvedConnector3">
              <a:avLst>
                <a:gd name="adj1" fmla="val -1388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2" name="タイトル 1"/>
          <p:cNvSpPr>
            <a:spLocks noGrp="1"/>
          </p:cNvSpPr>
          <p:nvPr>
            <p:ph type="title"/>
          </p:nvPr>
        </p:nvSpPr>
        <p:spPr/>
        <p:txBody>
          <a:bodyPr/>
          <a:lstStyle/>
          <a:p>
            <a:r>
              <a:rPr lang="ja-JP" altLang="en-US" dirty="0" smtClean="0"/>
              <a:t>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41</a:t>
            </a:fld>
            <a:endParaRPr lang="en-US" altLang="ja-JP"/>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4579" name="タイトル 2"/>
          <p:cNvSpPr>
            <a:spLocks noGrp="1"/>
          </p:cNvSpPr>
          <p:nvPr>
            <p:ph type="title"/>
          </p:nvPr>
        </p:nvSpPr>
        <p:spPr>
          <a:xfrm>
            <a:off x="830263" y="209550"/>
            <a:ext cx="8099425" cy="642938"/>
          </a:xfrm>
        </p:spPr>
        <p:txBody>
          <a:bodyPr/>
          <a:lstStyle/>
          <a:p>
            <a:r>
              <a:rPr lang="ja-JP" altLang="en-US" dirty="0" smtClean="0"/>
              <a:t>グループ間ネットワークモデルの分析</a:t>
            </a:r>
            <a:endParaRPr lang="ja-JP" altLang="en-US" sz="3600" dirty="0" smtClean="0"/>
          </a:p>
        </p:txBody>
      </p:sp>
      <p:sp>
        <p:nvSpPr>
          <p:cNvPr id="2458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4583"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CBE411A6-2D69-4060-BE69-CBA2926CC7EA}" type="slidenum">
              <a:rPr kumimoji="0" lang="ja-JP" altLang="en-US" sz="1400"/>
              <a:pPr algn="r"/>
              <a:t>42</a:t>
            </a:fld>
            <a:endParaRPr kumimoji="0" lang="en-US" altLang="ja-JP" sz="1400"/>
          </a:p>
        </p:txBody>
      </p:sp>
      <p:sp>
        <p:nvSpPr>
          <p:cNvPr id="78" name="円/楕円 77"/>
          <p:cNvSpPr/>
          <p:nvPr/>
        </p:nvSpPr>
        <p:spPr>
          <a:xfrm>
            <a:off x="5992008" y="2731800"/>
            <a:ext cx="813621"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P(bug)</a:t>
            </a:r>
          </a:p>
          <a:p>
            <a:pPr algn="ctr" fontAlgn="auto">
              <a:spcBef>
                <a:spcPts val="0"/>
              </a:spcBef>
              <a:spcAft>
                <a:spcPts val="0"/>
              </a:spcAft>
              <a:defRPr/>
            </a:pPr>
            <a:r>
              <a:rPr lang="en-US" altLang="ja-JP" sz="1200" b="1" dirty="0">
                <a:solidFill>
                  <a:schemeClr val="bg2">
                    <a:lumMod val="60000"/>
                    <a:lumOff val="40000"/>
                  </a:schemeClr>
                </a:solidFill>
              </a:rPr>
              <a:t>172</a:t>
            </a:r>
            <a:r>
              <a:rPr lang="ja-JP" altLang="en-US" sz="1200" b="1" dirty="0">
                <a:solidFill>
                  <a:schemeClr val="bg2">
                    <a:lumMod val="60000"/>
                    <a:lumOff val="40000"/>
                  </a:schemeClr>
                </a:solidFill>
              </a:rPr>
              <a:t>人</a:t>
            </a:r>
          </a:p>
        </p:txBody>
      </p:sp>
      <p:sp>
        <p:nvSpPr>
          <p:cNvPr id="79" name="円/楕円 78"/>
          <p:cNvSpPr/>
          <p:nvPr/>
        </p:nvSpPr>
        <p:spPr>
          <a:xfrm>
            <a:off x="5424862" y="4391262"/>
            <a:ext cx="1825867" cy="50733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80" name="曲線コネクタ 79"/>
          <p:cNvCxnSpPr>
            <a:stCxn id="78" idx="1"/>
            <a:endCxn id="78" idx="7"/>
          </p:cNvCxnSpPr>
          <p:nvPr/>
        </p:nvCxnSpPr>
        <p:spPr>
          <a:xfrm rot="5400000" flipH="1" flipV="1">
            <a:off x="6398818" y="2518439"/>
            <a:ext cx="1588" cy="575317"/>
          </a:xfrm>
          <a:prstGeom prst="curvedConnector3">
            <a:avLst>
              <a:gd name="adj1" fmla="val 12493203"/>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1" name="テキスト ボックス 5"/>
          <p:cNvSpPr txBox="1">
            <a:spLocks noChangeArrowheads="1"/>
          </p:cNvSpPr>
          <p:nvPr/>
        </p:nvSpPr>
        <p:spPr bwMode="auto">
          <a:xfrm>
            <a:off x="6227825" y="2383309"/>
            <a:ext cx="450963"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13</a:t>
            </a:r>
            <a:endParaRPr lang="ja-JP" altLang="en-US" sz="1200" b="1" dirty="0">
              <a:solidFill>
                <a:schemeClr val="bg2">
                  <a:lumMod val="60000"/>
                  <a:lumOff val="40000"/>
                </a:schemeClr>
              </a:solidFill>
              <a:latin typeface="Calibri" pitchFamily="34" charset="0"/>
            </a:endParaRPr>
          </a:p>
        </p:txBody>
      </p:sp>
      <p:cxnSp>
        <p:nvCxnSpPr>
          <p:cNvPr id="82" name="曲線コネクタ 81"/>
          <p:cNvCxnSpPr>
            <a:stCxn id="87" idx="3"/>
            <a:endCxn id="87" idx="5"/>
          </p:cNvCxnSpPr>
          <p:nvPr/>
        </p:nvCxnSpPr>
        <p:spPr>
          <a:xfrm rot="16200000" flipH="1">
            <a:off x="4374644" y="5782018"/>
            <a:ext cx="940" cy="568015"/>
          </a:xfrm>
          <a:prstGeom prst="curvedConnector3">
            <a:avLst>
              <a:gd name="adj1" fmla="val 2230107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3" name="テキスト ボックス 7"/>
          <p:cNvSpPr txBox="1">
            <a:spLocks noChangeArrowheads="1"/>
          </p:cNvSpPr>
          <p:nvPr/>
        </p:nvSpPr>
        <p:spPr bwMode="auto">
          <a:xfrm>
            <a:off x="4226650" y="6259639"/>
            <a:ext cx="507350" cy="276999"/>
          </a:xfrm>
          <a:prstGeom prst="rect">
            <a:avLst/>
          </a:prstGeom>
          <a:noFill/>
          <a:ln w="9525">
            <a:noFill/>
            <a:miter lim="800000"/>
            <a:headEnd/>
            <a:tailEnd/>
          </a:ln>
        </p:spPr>
        <p:txBody>
          <a:bodyPr wrap="square">
            <a:spAutoFit/>
          </a:bodyPr>
          <a:lstStyle/>
          <a:p>
            <a:r>
              <a:rPr lang="en-US" altLang="ja-JP" sz="1200" b="1">
                <a:latin typeface="Calibri" pitchFamily="34" charset="0"/>
              </a:rPr>
              <a:t>37</a:t>
            </a:r>
            <a:endParaRPr lang="ja-JP" altLang="en-US" sz="1200" b="1">
              <a:latin typeface="Calibri" pitchFamily="34" charset="0"/>
            </a:endParaRPr>
          </a:p>
        </p:txBody>
      </p:sp>
      <p:sp>
        <p:nvSpPr>
          <p:cNvPr id="84" name="テキスト ボックス 8"/>
          <p:cNvSpPr txBox="1">
            <a:spLocks noChangeArrowheads="1"/>
          </p:cNvSpPr>
          <p:nvPr/>
        </p:nvSpPr>
        <p:spPr bwMode="auto">
          <a:xfrm>
            <a:off x="8406483" y="6251479"/>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355</a:t>
            </a:r>
            <a:endParaRPr lang="ja-JP" altLang="en-US" sz="1200" b="1" dirty="0">
              <a:solidFill>
                <a:schemeClr val="bg2">
                  <a:lumMod val="60000"/>
                  <a:lumOff val="40000"/>
                </a:schemeClr>
              </a:solidFill>
              <a:latin typeface="Calibri" pitchFamily="34" charset="0"/>
            </a:endParaRPr>
          </a:p>
        </p:txBody>
      </p:sp>
      <p:sp>
        <p:nvSpPr>
          <p:cNvPr id="85" name="円/楕円 84"/>
          <p:cNvSpPr/>
          <p:nvPr/>
        </p:nvSpPr>
        <p:spPr>
          <a:xfrm>
            <a:off x="8158507" y="5632990"/>
            <a:ext cx="880990"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P(user)</a:t>
            </a:r>
            <a:endParaRPr lang="en-US" altLang="ja-JP" sz="900" b="1" dirty="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596</a:t>
            </a:r>
            <a:r>
              <a:rPr lang="ja-JP" altLang="en-US" sz="1200" b="1" dirty="0" smtClean="0">
                <a:solidFill>
                  <a:schemeClr val="bg2">
                    <a:lumMod val="60000"/>
                    <a:lumOff val="40000"/>
                  </a:schemeClr>
                </a:solidFill>
              </a:rPr>
              <a:t>人</a:t>
            </a:r>
            <a:endParaRPr lang="ja-JP" altLang="en-US" sz="1200" b="1" dirty="0">
              <a:solidFill>
                <a:schemeClr val="bg2">
                  <a:lumMod val="60000"/>
                  <a:lumOff val="40000"/>
                </a:schemeClr>
              </a:solidFill>
            </a:endParaRPr>
          </a:p>
        </p:txBody>
      </p:sp>
      <p:cxnSp>
        <p:nvCxnSpPr>
          <p:cNvPr id="86" name="曲線コネクタ 85"/>
          <p:cNvCxnSpPr>
            <a:stCxn id="85" idx="3"/>
            <a:endCxn id="85" idx="5"/>
          </p:cNvCxnSpPr>
          <p:nvPr/>
        </p:nvCxnSpPr>
        <p:spPr>
          <a:xfrm rot="16200000" flipH="1">
            <a:off x="8599002" y="5754548"/>
            <a:ext cx="1588" cy="622954"/>
          </a:xfrm>
          <a:prstGeom prst="curvedConnector3">
            <a:avLst>
              <a:gd name="adj1" fmla="val 13151390"/>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7" name="円/楕円 86"/>
          <p:cNvSpPr/>
          <p:nvPr/>
        </p:nvSpPr>
        <p:spPr>
          <a:xfrm>
            <a:off x="3972997" y="5632990"/>
            <a:ext cx="803294" cy="507332"/>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tx1"/>
                </a:solidFill>
              </a:rPr>
              <a:t>P(dev)</a:t>
            </a:r>
            <a:endParaRPr lang="en-US" altLang="ja-JP" sz="900" b="1" dirty="0">
              <a:solidFill>
                <a:schemeClr val="tx1"/>
              </a:solidFill>
            </a:endParaRPr>
          </a:p>
          <a:p>
            <a:pPr algn="ctr" fontAlgn="auto">
              <a:spcBef>
                <a:spcPts val="0"/>
              </a:spcBef>
              <a:spcAft>
                <a:spcPts val="0"/>
              </a:spcAft>
              <a:defRPr/>
            </a:pPr>
            <a:r>
              <a:rPr lang="en-US" altLang="ja-JP" sz="1200" b="1" dirty="0">
                <a:solidFill>
                  <a:schemeClr val="tx1"/>
                </a:solidFill>
              </a:rPr>
              <a:t>162</a:t>
            </a:r>
            <a:r>
              <a:rPr lang="ja-JP" altLang="en-US" sz="1200" b="1" dirty="0">
                <a:solidFill>
                  <a:schemeClr val="tx1"/>
                </a:solidFill>
              </a:rPr>
              <a:t>人</a:t>
            </a:r>
          </a:p>
        </p:txBody>
      </p:sp>
      <p:sp>
        <p:nvSpPr>
          <p:cNvPr id="88" name="円/楕円 87"/>
          <p:cNvSpPr/>
          <p:nvPr/>
        </p:nvSpPr>
        <p:spPr>
          <a:xfrm>
            <a:off x="7631452" y="3638419"/>
            <a:ext cx="1330350" cy="422777"/>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bg2">
                    <a:lumMod val="60000"/>
                    <a:lumOff val="40000"/>
                  </a:schemeClr>
                </a:solidFill>
              </a:rPr>
              <a:t>P(</a:t>
            </a:r>
            <a:r>
              <a:rPr lang="en-US" altLang="ja-JP" sz="1100" b="1" dirty="0" smtClean="0">
                <a:solidFill>
                  <a:schemeClr val="bg2">
                    <a:lumMod val="60000"/>
                    <a:lumOff val="40000"/>
                  </a:schemeClr>
                </a:solidFill>
              </a:rPr>
              <a:t>user</a:t>
            </a:r>
            <a:r>
              <a:rPr lang="ja-JP" altLang="en-US" sz="1100" b="1" dirty="0" smtClean="0">
                <a:solidFill>
                  <a:schemeClr val="bg2">
                    <a:lumMod val="60000"/>
                    <a:lumOff val="40000"/>
                  </a:schemeClr>
                </a:solidFill>
              </a:rPr>
              <a:t>∩</a:t>
            </a:r>
            <a:r>
              <a:rPr lang="en-US" altLang="ja-JP" sz="1100" b="1" dirty="0" smtClean="0">
                <a:solidFill>
                  <a:schemeClr val="bg2">
                    <a:lumMod val="60000"/>
                    <a:lumOff val="40000"/>
                  </a:schemeClr>
                </a:solidFill>
              </a:rPr>
              <a:t>bug</a:t>
            </a:r>
            <a:r>
              <a:rPr lang="en-US" altLang="ja-JP" sz="1050" b="1" dirty="0">
                <a:solidFill>
                  <a:schemeClr val="bg2">
                    <a:lumMod val="60000"/>
                    <a:lumOff val="40000"/>
                  </a:schemeClr>
                </a:solidFill>
              </a:rPr>
              <a:t>)</a:t>
            </a:r>
          </a:p>
          <a:p>
            <a:pPr algn="ctr" fontAlgn="auto">
              <a:spcBef>
                <a:spcPts val="0"/>
              </a:spcBef>
              <a:spcAft>
                <a:spcPts val="0"/>
              </a:spcAft>
              <a:defRPr/>
            </a:pPr>
            <a:r>
              <a:rPr lang="en-US" altLang="ja-JP" sz="1200" b="1" dirty="0">
                <a:solidFill>
                  <a:schemeClr val="bg2">
                    <a:lumMod val="60000"/>
                    <a:lumOff val="40000"/>
                  </a:schemeClr>
                </a:solidFill>
              </a:rPr>
              <a:t>14</a:t>
            </a:r>
            <a:r>
              <a:rPr lang="ja-JP" altLang="en-US" sz="1200" b="1" dirty="0">
                <a:solidFill>
                  <a:schemeClr val="bg2">
                    <a:lumMod val="60000"/>
                    <a:lumOff val="40000"/>
                  </a:schemeClr>
                </a:solidFill>
              </a:rPr>
              <a:t>人</a:t>
            </a:r>
          </a:p>
        </p:txBody>
      </p:sp>
      <p:sp>
        <p:nvSpPr>
          <p:cNvPr id="89" name="円/楕円 88"/>
          <p:cNvSpPr/>
          <p:nvPr/>
        </p:nvSpPr>
        <p:spPr>
          <a:xfrm>
            <a:off x="4091108" y="3645938"/>
            <a:ext cx="1277064" cy="42277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bug</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19</a:t>
            </a:r>
            <a:r>
              <a:rPr lang="ja-JP" altLang="en-US" sz="1200" b="1" dirty="0">
                <a:solidFill>
                  <a:schemeClr val="tx1"/>
                </a:solidFill>
              </a:rPr>
              <a:t>人</a:t>
            </a:r>
          </a:p>
        </p:txBody>
      </p:sp>
      <p:sp>
        <p:nvSpPr>
          <p:cNvPr id="90" name="円/楕円 89"/>
          <p:cNvSpPr/>
          <p:nvPr/>
        </p:nvSpPr>
        <p:spPr>
          <a:xfrm>
            <a:off x="5748672" y="5717545"/>
            <a:ext cx="1310618" cy="422777"/>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81</a:t>
            </a:r>
            <a:r>
              <a:rPr lang="ja-JP" altLang="en-US" sz="1200" b="1" dirty="0">
                <a:solidFill>
                  <a:schemeClr val="tx1"/>
                </a:solidFill>
              </a:rPr>
              <a:t>人</a:t>
            </a:r>
          </a:p>
        </p:txBody>
      </p:sp>
      <p:cxnSp>
        <p:nvCxnSpPr>
          <p:cNvPr id="91" name="曲線コネクタ 35"/>
          <p:cNvCxnSpPr>
            <a:stCxn id="89" idx="3"/>
            <a:endCxn id="89" idx="2"/>
          </p:cNvCxnSpPr>
          <p:nvPr/>
        </p:nvCxnSpPr>
        <p:spPr>
          <a:xfrm rot="5400000" flipH="1">
            <a:off x="4109881" y="3838553"/>
            <a:ext cx="149474" cy="187022"/>
          </a:xfrm>
          <a:prstGeom prst="curvedConnector4">
            <a:avLst>
              <a:gd name="adj1" fmla="val -61522"/>
              <a:gd name="adj2" fmla="val 149592"/>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2" name="テキスト ボックス 16"/>
          <p:cNvSpPr txBox="1">
            <a:spLocks noChangeArrowheads="1"/>
          </p:cNvSpPr>
          <p:nvPr/>
        </p:nvSpPr>
        <p:spPr bwMode="auto">
          <a:xfrm>
            <a:off x="3835254" y="4053040"/>
            <a:ext cx="507317" cy="276999"/>
          </a:xfrm>
          <a:prstGeom prst="rect">
            <a:avLst/>
          </a:prstGeom>
          <a:noFill/>
          <a:ln w="9525">
            <a:noFill/>
            <a:miter lim="800000"/>
            <a:headEnd/>
            <a:tailEnd/>
          </a:ln>
        </p:spPr>
        <p:txBody>
          <a:bodyPr wrap="square">
            <a:spAutoFit/>
          </a:bodyPr>
          <a:lstStyle/>
          <a:p>
            <a:r>
              <a:rPr lang="en-US" altLang="ja-JP" sz="1200" b="1" dirty="0">
                <a:latin typeface="Calibri" pitchFamily="34" charset="0"/>
              </a:rPr>
              <a:t>14</a:t>
            </a:r>
            <a:endParaRPr lang="ja-JP" altLang="en-US" sz="1200" b="1" dirty="0">
              <a:latin typeface="Calibri" pitchFamily="34" charset="0"/>
            </a:endParaRPr>
          </a:p>
        </p:txBody>
      </p:sp>
      <p:cxnSp>
        <p:nvCxnSpPr>
          <p:cNvPr id="152" name="曲線コネクタ 40"/>
          <p:cNvCxnSpPr>
            <a:stCxn id="88" idx="5"/>
            <a:endCxn id="88" idx="6"/>
          </p:cNvCxnSpPr>
          <p:nvPr/>
        </p:nvCxnSpPr>
        <p:spPr>
          <a:xfrm rot="5400000" flipH="1" flipV="1">
            <a:off x="8789652" y="3827132"/>
            <a:ext cx="149474" cy="194825"/>
          </a:xfrm>
          <a:prstGeom prst="curvedConnector4">
            <a:avLst>
              <a:gd name="adj1" fmla="val -79000"/>
              <a:gd name="adj2" fmla="val 1636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53" name="テキスト ボックス 18"/>
          <p:cNvSpPr txBox="1">
            <a:spLocks noChangeArrowheads="1"/>
          </p:cNvSpPr>
          <p:nvPr/>
        </p:nvSpPr>
        <p:spPr bwMode="auto">
          <a:xfrm>
            <a:off x="8878203" y="4059464"/>
            <a:ext cx="253666"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0</a:t>
            </a:r>
            <a:endParaRPr lang="ja-JP" altLang="en-US" sz="1200" b="1" dirty="0">
              <a:solidFill>
                <a:schemeClr val="bg2">
                  <a:lumMod val="60000"/>
                  <a:lumOff val="40000"/>
                </a:schemeClr>
              </a:solidFill>
              <a:latin typeface="Calibri" pitchFamily="34" charset="0"/>
            </a:endParaRPr>
          </a:p>
        </p:txBody>
      </p:sp>
      <p:cxnSp>
        <p:nvCxnSpPr>
          <p:cNvPr id="154" name="曲線コネクタ 40"/>
          <p:cNvCxnSpPr>
            <a:stCxn id="90" idx="3"/>
            <a:endCxn id="90" idx="5"/>
          </p:cNvCxnSpPr>
          <p:nvPr/>
        </p:nvCxnSpPr>
        <p:spPr>
          <a:xfrm rot="16200000" flipH="1">
            <a:off x="6403981" y="5615035"/>
            <a:ext cx="940" cy="926746"/>
          </a:xfrm>
          <a:prstGeom prst="curvedConnector3">
            <a:avLst>
              <a:gd name="adj1" fmla="val 2098350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5" name="テキスト ボックス 20"/>
          <p:cNvSpPr txBox="1">
            <a:spLocks noChangeArrowheads="1"/>
          </p:cNvSpPr>
          <p:nvPr/>
        </p:nvSpPr>
        <p:spPr bwMode="auto">
          <a:xfrm>
            <a:off x="6176204" y="6267154"/>
            <a:ext cx="444180" cy="276999"/>
          </a:xfrm>
          <a:prstGeom prst="rect">
            <a:avLst/>
          </a:prstGeom>
          <a:noFill/>
          <a:ln w="9525">
            <a:noFill/>
            <a:miter lim="800000"/>
            <a:headEnd/>
            <a:tailEnd/>
          </a:ln>
        </p:spPr>
        <p:txBody>
          <a:bodyPr wrap="square">
            <a:spAutoFit/>
          </a:bodyPr>
          <a:lstStyle/>
          <a:p>
            <a:r>
              <a:rPr lang="en-US" altLang="ja-JP" sz="1200" b="1" dirty="0">
                <a:latin typeface="Calibri" pitchFamily="34" charset="0"/>
              </a:rPr>
              <a:t>184</a:t>
            </a:r>
            <a:endParaRPr lang="ja-JP" altLang="en-US" sz="1200" b="1" dirty="0">
              <a:latin typeface="Calibri" pitchFamily="34" charset="0"/>
            </a:endParaRPr>
          </a:p>
        </p:txBody>
      </p:sp>
      <p:sp>
        <p:nvSpPr>
          <p:cNvPr id="156" name="テキスト ボックス 22"/>
          <p:cNvSpPr txBox="1">
            <a:spLocks noChangeArrowheads="1"/>
          </p:cNvSpPr>
          <p:nvPr/>
        </p:nvSpPr>
        <p:spPr bwMode="auto">
          <a:xfrm>
            <a:off x="6627919" y="4085224"/>
            <a:ext cx="422777" cy="276999"/>
          </a:xfrm>
          <a:prstGeom prst="rect">
            <a:avLst/>
          </a:prstGeom>
          <a:noFill/>
          <a:ln w="9525">
            <a:noFill/>
            <a:miter lim="800000"/>
            <a:headEnd/>
            <a:tailEnd/>
          </a:ln>
        </p:spPr>
        <p:txBody>
          <a:bodyPr>
            <a:spAutoFit/>
          </a:bodyPr>
          <a:lstStyle/>
          <a:p>
            <a:r>
              <a:rPr lang="en-US" altLang="ja-JP" sz="1200" b="1" dirty="0" smtClean="0">
                <a:latin typeface="Calibri" pitchFamily="34" charset="0"/>
              </a:rPr>
              <a:t>301</a:t>
            </a:r>
            <a:endParaRPr lang="ja-JP" altLang="en-US" sz="1200" b="1" dirty="0">
              <a:latin typeface="Calibri" pitchFamily="34" charset="0"/>
            </a:endParaRPr>
          </a:p>
        </p:txBody>
      </p:sp>
      <p:cxnSp>
        <p:nvCxnSpPr>
          <p:cNvPr id="157" name="直線矢印コネクタ 156"/>
          <p:cNvCxnSpPr/>
          <p:nvPr/>
        </p:nvCxnSpPr>
        <p:spPr>
          <a:xfrm rot="5400000">
            <a:off x="6002344" y="3835718"/>
            <a:ext cx="887831" cy="939"/>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8" name="直線矢印コネクタ 157"/>
          <p:cNvCxnSpPr/>
          <p:nvPr/>
        </p:nvCxnSpPr>
        <p:spPr>
          <a:xfrm rot="5400000">
            <a:off x="5834172" y="3835718"/>
            <a:ext cx="887831"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59" name="テキスト ボックス 25"/>
          <p:cNvSpPr txBox="1">
            <a:spLocks noChangeArrowheads="1"/>
          </p:cNvSpPr>
          <p:nvPr/>
        </p:nvSpPr>
        <p:spPr bwMode="auto">
          <a:xfrm>
            <a:off x="6442300" y="3730494"/>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39</a:t>
            </a:r>
            <a:endParaRPr lang="ja-JP" altLang="en-US" sz="1200" b="1" dirty="0">
              <a:solidFill>
                <a:schemeClr val="bg2">
                  <a:lumMod val="60000"/>
                  <a:lumOff val="40000"/>
                </a:schemeClr>
              </a:solidFill>
              <a:latin typeface="Calibri" pitchFamily="34" charset="0"/>
            </a:endParaRPr>
          </a:p>
        </p:txBody>
      </p:sp>
      <p:sp>
        <p:nvSpPr>
          <p:cNvPr id="160" name="テキスト ボックス 26"/>
          <p:cNvSpPr txBox="1">
            <a:spLocks noChangeArrowheads="1"/>
          </p:cNvSpPr>
          <p:nvPr/>
        </p:nvSpPr>
        <p:spPr bwMode="auto">
          <a:xfrm>
            <a:off x="5905006" y="3730494"/>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105</a:t>
            </a:r>
            <a:endParaRPr lang="ja-JP" altLang="en-US" sz="1200" b="1" dirty="0">
              <a:solidFill>
                <a:schemeClr val="bg2">
                  <a:lumMod val="60000"/>
                  <a:lumOff val="40000"/>
                </a:schemeClr>
              </a:solidFill>
              <a:latin typeface="Calibri" pitchFamily="34" charset="0"/>
            </a:endParaRPr>
          </a:p>
        </p:txBody>
      </p:sp>
      <p:cxnSp>
        <p:nvCxnSpPr>
          <p:cNvPr id="161" name="直線矢印コネクタ 160"/>
          <p:cNvCxnSpPr/>
          <p:nvPr/>
        </p:nvCxnSpPr>
        <p:spPr>
          <a:xfrm>
            <a:off x="6836979" y="3080169"/>
            <a:ext cx="972000" cy="540000"/>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2" name="直線矢印コネクタ 161"/>
          <p:cNvCxnSpPr/>
          <p:nvPr/>
        </p:nvCxnSpPr>
        <p:spPr>
          <a:xfrm rot="21480000">
            <a:off x="6741487" y="3175181"/>
            <a:ext cx="936000"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63" name="テキスト ボックス 29"/>
          <p:cNvSpPr txBox="1">
            <a:spLocks noChangeArrowheads="1"/>
          </p:cNvSpPr>
          <p:nvPr/>
        </p:nvSpPr>
        <p:spPr bwMode="auto">
          <a:xfrm>
            <a:off x="7101564" y="3011772"/>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0</a:t>
            </a:r>
            <a:endParaRPr lang="ja-JP" altLang="en-US" sz="1200" b="1">
              <a:solidFill>
                <a:schemeClr val="bg2">
                  <a:lumMod val="60000"/>
                  <a:lumOff val="40000"/>
                </a:schemeClr>
              </a:solidFill>
              <a:latin typeface="Calibri" pitchFamily="34" charset="0"/>
            </a:endParaRPr>
          </a:p>
        </p:txBody>
      </p:sp>
      <p:sp>
        <p:nvSpPr>
          <p:cNvPr id="164" name="テキスト ボックス 30"/>
          <p:cNvSpPr txBox="1">
            <a:spLocks noChangeArrowheads="1"/>
          </p:cNvSpPr>
          <p:nvPr/>
        </p:nvSpPr>
        <p:spPr bwMode="auto">
          <a:xfrm>
            <a:off x="6932452" y="3349994"/>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a:t>
            </a:r>
            <a:endParaRPr lang="ja-JP" altLang="en-US" sz="1200" b="1">
              <a:solidFill>
                <a:schemeClr val="bg2">
                  <a:lumMod val="60000"/>
                  <a:lumOff val="40000"/>
                </a:schemeClr>
              </a:solidFill>
              <a:latin typeface="Calibri" pitchFamily="34" charset="0"/>
            </a:endParaRPr>
          </a:p>
        </p:txBody>
      </p:sp>
      <p:cxnSp>
        <p:nvCxnSpPr>
          <p:cNvPr id="165" name="直線矢印コネクタ 164"/>
          <p:cNvCxnSpPr/>
          <p:nvPr/>
        </p:nvCxnSpPr>
        <p:spPr>
          <a:xfrm rot="16200000" flipH="1">
            <a:off x="7566618" y="4787437"/>
            <a:ext cx="1395164"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6" name="直線矢印コネクタ 165"/>
          <p:cNvCxnSpPr/>
          <p:nvPr/>
        </p:nvCxnSpPr>
        <p:spPr>
          <a:xfrm rot="5400000">
            <a:off x="3782764" y="4808575"/>
            <a:ext cx="1352886" cy="126833"/>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7" name="直線矢印コネクタ 166"/>
          <p:cNvCxnSpPr/>
          <p:nvPr/>
        </p:nvCxnSpPr>
        <p:spPr>
          <a:xfrm rot="10800000" flipV="1">
            <a:off x="4818568" y="2969495"/>
            <a:ext cx="1141498"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8" name="直線矢印コネクタ 167"/>
          <p:cNvCxnSpPr/>
          <p:nvPr/>
        </p:nvCxnSpPr>
        <p:spPr>
          <a:xfrm flipV="1">
            <a:off x="4903124" y="3096328"/>
            <a:ext cx="1056942" cy="5073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9" name="直線矢印コネクタ 168"/>
          <p:cNvCxnSpPr/>
          <p:nvPr/>
        </p:nvCxnSpPr>
        <p:spPr>
          <a:xfrm rot="5400000" flipH="1" flipV="1">
            <a:off x="3930736" y="4829714"/>
            <a:ext cx="1395164" cy="126833"/>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0" name="直線矢印コネクタ 169"/>
          <p:cNvCxnSpPr/>
          <p:nvPr/>
        </p:nvCxnSpPr>
        <p:spPr>
          <a:xfrm rot="16200000" flipV="1">
            <a:off x="7714590" y="4808576"/>
            <a:ext cx="1437442"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1" name="直線矢印コネクタ 170"/>
          <p:cNvCxnSpPr/>
          <p:nvPr/>
        </p:nvCxnSpPr>
        <p:spPr>
          <a:xfrm rot="5400000" flipH="1" flipV="1">
            <a:off x="6086899" y="5337716"/>
            <a:ext cx="760999" cy="1879"/>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2" name="直線矢印コネクタ 171"/>
          <p:cNvCxnSpPr/>
          <p:nvPr/>
        </p:nvCxnSpPr>
        <p:spPr>
          <a:xfrm rot="5400000">
            <a:off x="5938457" y="5274099"/>
            <a:ext cx="718721" cy="939"/>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3" name="直線矢印コネクタ 172"/>
          <p:cNvCxnSpPr/>
          <p:nvPr/>
        </p:nvCxnSpPr>
        <p:spPr>
          <a:xfrm rot="10800000" flipV="1">
            <a:off x="7057943" y="3970067"/>
            <a:ext cx="634166" cy="46505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4" name="直線矢印コネクタ 173"/>
          <p:cNvCxnSpPr/>
          <p:nvPr/>
        </p:nvCxnSpPr>
        <p:spPr>
          <a:xfrm rot="10800000">
            <a:off x="7082774" y="5865987"/>
            <a:ext cx="1056942"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5" name="直線矢印コネクタ 174"/>
          <p:cNvCxnSpPr/>
          <p:nvPr/>
        </p:nvCxnSpPr>
        <p:spPr>
          <a:xfrm>
            <a:off x="7059286" y="6026643"/>
            <a:ext cx="1014665"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6" name="直線矢印コネクタ 175"/>
          <p:cNvCxnSpPr/>
          <p:nvPr/>
        </p:nvCxnSpPr>
        <p:spPr>
          <a:xfrm>
            <a:off x="4800717" y="6013490"/>
            <a:ext cx="930109" cy="939"/>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7" name="直線矢印コネクタ 176"/>
          <p:cNvCxnSpPr/>
          <p:nvPr/>
        </p:nvCxnSpPr>
        <p:spPr>
          <a:xfrm rot="10800000">
            <a:off x="4800717" y="5886656"/>
            <a:ext cx="930109" cy="940"/>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8" name="直線矢印コネクタ 177"/>
          <p:cNvCxnSpPr/>
          <p:nvPr/>
        </p:nvCxnSpPr>
        <p:spPr>
          <a:xfrm rot="10800000">
            <a:off x="7177126" y="4793609"/>
            <a:ext cx="1099220" cy="8878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9" name="直線矢印コネクタ 178"/>
          <p:cNvCxnSpPr/>
          <p:nvPr/>
        </p:nvCxnSpPr>
        <p:spPr>
          <a:xfrm>
            <a:off x="7042777" y="4855483"/>
            <a:ext cx="1099220" cy="88783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0" name="直線矢印コネクタ 179"/>
          <p:cNvCxnSpPr/>
          <p:nvPr/>
        </p:nvCxnSpPr>
        <p:spPr>
          <a:xfrm rot="10800000" flipV="1">
            <a:off x="4683980" y="4837469"/>
            <a:ext cx="1014665" cy="845554"/>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1" name="直線矢印コネクタ 180"/>
          <p:cNvCxnSpPr/>
          <p:nvPr/>
        </p:nvCxnSpPr>
        <p:spPr>
          <a:xfrm flipV="1">
            <a:off x="4766319" y="4929944"/>
            <a:ext cx="1014665" cy="845554"/>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2" name="直線矢印コネクタ 181"/>
          <p:cNvCxnSpPr/>
          <p:nvPr/>
        </p:nvCxnSpPr>
        <p:spPr>
          <a:xfrm flipV="1">
            <a:off x="7146373" y="4035861"/>
            <a:ext cx="634165" cy="4650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3" name="直線矢印コネクタ 182"/>
          <p:cNvCxnSpPr/>
          <p:nvPr/>
        </p:nvCxnSpPr>
        <p:spPr>
          <a:xfrm rot="10800000">
            <a:off x="5375694" y="3941882"/>
            <a:ext cx="507332" cy="422777"/>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4" name="直線矢印コネクタ 183"/>
          <p:cNvCxnSpPr/>
          <p:nvPr/>
        </p:nvCxnSpPr>
        <p:spPr>
          <a:xfrm>
            <a:off x="5283623" y="4026915"/>
            <a:ext cx="465055" cy="380499"/>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85" name="テキスト ボックス 51"/>
          <p:cNvSpPr txBox="1">
            <a:spLocks noChangeArrowheads="1"/>
          </p:cNvSpPr>
          <p:nvPr/>
        </p:nvSpPr>
        <p:spPr bwMode="auto">
          <a:xfrm>
            <a:off x="5241346" y="3015662"/>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7</a:t>
            </a:r>
            <a:endParaRPr lang="ja-JP" altLang="en-US" sz="1200" b="1" dirty="0">
              <a:solidFill>
                <a:schemeClr val="bg2">
                  <a:lumMod val="60000"/>
                  <a:lumOff val="40000"/>
                </a:schemeClr>
              </a:solidFill>
              <a:latin typeface="Calibri" pitchFamily="34" charset="0"/>
            </a:endParaRPr>
          </a:p>
        </p:txBody>
      </p:sp>
      <p:sp>
        <p:nvSpPr>
          <p:cNvPr id="186" name="テキスト ボックス 52"/>
          <p:cNvSpPr txBox="1">
            <a:spLocks noChangeArrowheads="1"/>
          </p:cNvSpPr>
          <p:nvPr/>
        </p:nvSpPr>
        <p:spPr bwMode="auto">
          <a:xfrm>
            <a:off x="5452733" y="3300200"/>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3</a:t>
            </a:r>
            <a:endParaRPr lang="ja-JP" altLang="en-US" sz="1200" b="1">
              <a:solidFill>
                <a:schemeClr val="bg2">
                  <a:lumMod val="60000"/>
                  <a:lumOff val="40000"/>
                </a:schemeClr>
              </a:solidFill>
              <a:latin typeface="Calibri" pitchFamily="34" charset="0"/>
            </a:endParaRPr>
          </a:p>
        </p:txBody>
      </p:sp>
      <p:sp>
        <p:nvSpPr>
          <p:cNvPr id="187" name="テキスト ボックス 53"/>
          <p:cNvSpPr txBox="1">
            <a:spLocks noChangeArrowheads="1"/>
          </p:cNvSpPr>
          <p:nvPr/>
        </p:nvSpPr>
        <p:spPr bwMode="auto">
          <a:xfrm>
            <a:off x="5579567" y="3976643"/>
            <a:ext cx="422777" cy="276999"/>
          </a:xfrm>
          <a:prstGeom prst="rect">
            <a:avLst/>
          </a:prstGeom>
          <a:noFill/>
          <a:ln w="9525">
            <a:noFill/>
            <a:miter lim="800000"/>
            <a:headEnd/>
            <a:tailEnd/>
          </a:ln>
        </p:spPr>
        <p:txBody>
          <a:bodyPr>
            <a:spAutoFit/>
          </a:bodyPr>
          <a:lstStyle/>
          <a:p>
            <a:r>
              <a:rPr lang="en-US" altLang="ja-JP" sz="1200" b="1" dirty="0" smtClean="0">
                <a:solidFill>
                  <a:srgbClr val="C00000"/>
                </a:solidFill>
                <a:latin typeface="Calibri" pitchFamily="34" charset="0"/>
              </a:rPr>
              <a:t>68</a:t>
            </a:r>
            <a:endParaRPr lang="ja-JP" altLang="en-US" sz="1200" b="1" dirty="0">
              <a:solidFill>
                <a:srgbClr val="C00000"/>
              </a:solidFill>
              <a:latin typeface="Calibri" pitchFamily="34" charset="0"/>
            </a:endParaRPr>
          </a:p>
        </p:txBody>
      </p:sp>
      <p:sp>
        <p:nvSpPr>
          <p:cNvPr id="188" name="テキスト ボックス 54"/>
          <p:cNvSpPr txBox="1">
            <a:spLocks noChangeArrowheads="1"/>
          </p:cNvSpPr>
          <p:nvPr/>
        </p:nvSpPr>
        <p:spPr bwMode="auto">
          <a:xfrm>
            <a:off x="5283622" y="4195547"/>
            <a:ext cx="422777" cy="276999"/>
          </a:xfrm>
          <a:prstGeom prst="rect">
            <a:avLst/>
          </a:prstGeom>
          <a:noFill/>
          <a:ln w="9525">
            <a:noFill/>
            <a:miter lim="800000"/>
            <a:headEnd/>
            <a:tailEnd/>
          </a:ln>
        </p:spPr>
        <p:txBody>
          <a:bodyPr>
            <a:spAutoFit/>
          </a:bodyPr>
          <a:lstStyle/>
          <a:p>
            <a:r>
              <a:rPr lang="en-US" altLang="ja-JP" sz="1200" b="1" dirty="0" smtClean="0">
                <a:solidFill>
                  <a:srgbClr val="C00000"/>
                </a:solidFill>
                <a:latin typeface="Calibri" pitchFamily="34" charset="0"/>
              </a:rPr>
              <a:t>88</a:t>
            </a:r>
            <a:endParaRPr lang="ja-JP" altLang="en-US" sz="1200" b="1" dirty="0">
              <a:solidFill>
                <a:srgbClr val="C00000"/>
              </a:solidFill>
              <a:latin typeface="Calibri" pitchFamily="34" charset="0"/>
            </a:endParaRPr>
          </a:p>
        </p:txBody>
      </p:sp>
      <p:sp>
        <p:nvSpPr>
          <p:cNvPr id="189" name="テキスト ボックス 55"/>
          <p:cNvSpPr txBox="1">
            <a:spLocks noChangeArrowheads="1"/>
          </p:cNvSpPr>
          <p:nvPr/>
        </p:nvSpPr>
        <p:spPr bwMode="auto">
          <a:xfrm>
            <a:off x="7080664" y="4003724"/>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31</a:t>
            </a:r>
            <a:endParaRPr lang="ja-JP" altLang="en-US" sz="1200" b="1" dirty="0">
              <a:solidFill>
                <a:schemeClr val="bg2">
                  <a:lumMod val="60000"/>
                  <a:lumOff val="40000"/>
                </a:schemeClr>
              </a:solidFill>
              <a:latin typeface="Calibri" pitchFamily="34" charset="0"/>
            </a:endParaRPr>
          </a:p>
        </p:txBody>
      </p:sp>
      <p:sp>
        <p:nvSpPr>
          <p:cNvPr id="190" name="テキスト ボックス 56"/>
          <p:cNvSpPr txBox="1">
            <a:spLocks noChangeArrowheads="1"/>
          </p:cNvSpPr>
          <p:nvPr/>
        </p:nvSpPr>
        <p:spPr bwMode="auto">
          <a:xfrm>
            <a:off x="7355231" y="427258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191" name="テキスト ボックス 57"/>
          <p:cNvSpPr txBox="1">
            <a:spLocks noChangeArrowheads="1"/>
          </p:cNvSpPr>
          <p:nvPr/>
        </p:nvSpPr>
        <p:spPr bwMode="auto">
          <a:xfrm>
            <a:off x="7958523" y="4702404"/>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192" name="テキスト ボックス 58"/>
          <p:cNvSpPr txBox="1">
            <a:spLocks noChangeArrowheads="1"/>
          </p:cNvSpPr>
          <p:nvPr/>
        </p:nvSpPr>
        <p:spPr bwMode="auto">
          <a:xfrm>
            <a:off x="8412172" y="4702879"/>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9</a:t>
            </a:r>
            <a:endParaRPr lang="ja-JP" altLang="en-US" sz="1200" b="1">
              <a:solidFill>
                <a:schemeClr val="bg2">
                  <a:lumMod val="60000"/>
                  <a:lumOff val="40000"/>
                </a:schemeClr>
              </a:solidFill>
              <a:latin typeface="Calibri" pitchFamily="34" charset="0"/>
            </a:endParaRPr>
          </a:p>
        </p:txBody>
      </p:sp>
      <p:sp>
        <p:nvSpPr>
          <p:cNvPr id="193" name="テキスト ボックス 59"/>
          <p:cNvSpPr txBox="1">
            <a:spLocks noChangeArrowheads="1"/>
          </p:cNvSpPr>
          <p:nvPr/>
        </p:nvSpPr>
        <p:spPr bwMode="auto">
          <a:xfrm>
            <a:off x="7608896" y="4991308"/>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537</a:t>
            </a:r>
            <a:endParaRPr lang="ja-JP" altLang="en-US" sz="1200" b="1">
              <a:solidFill>
                <a:schemeClr val="bg2">
                  <a:lumMod val="60000"/>
                  <a:lumOff val="40000"/>
                </a:schemeClr>
              </a:solidFill>
              <a:latin typeface="Calibri" pitchFamily="34" charset="0"/>
            </a:endParaRPr>
          </a:p>
        </p:txBody>
      </p:sp>
      <p:sp>
        <p:nvSpPr>
          <p:cNvPr id="194" name="テキスト ボックス 60"/>
          <p:cNvSpPr txBox="1">
            <a:spLocks noChangeArrowheads="1"/>
          </p:cNvSpPr>
          <p:nvPr/>
        </p:nvSpPr>
        <p:spPr bwMode="auto">
          <a:xfrm>
            <a:off x="7186120" y="5167936"/>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208</a:t>
            </a:r>
            <a:endParaRPr lang="ja-JP" altLang="en-US" sz="1200" b="1">
              <a:solidFill>
                <a:schemeClr val="bg2">
                  <a:lumMod val="60000"/>
                  <a:lumOff val="40000"/>
                </a:schemeClr>
              </a:solidFill>
              <a:latin typeface="Calibri" pitchFamily="34" charset="0"/>
            </a:endParaRPr>
          </a:p>
        </p:txBody>
      </p:sp>
      <p:sp>
        <p:nvSpPr>
          <p:cNvPr id="195" name="テキスト ボックス 61"/>
          <p:cNvSpPr txBox="1">
            <a:spLocks noChangeArrowheads="1"/>
          </p:cNvSpPr>
          <p:nvPr/>
        </p:nvSpPr>
        <p:spPr bwMode="auto">
          <a:xfrm>
            <a:off x="6468068" y="5167936"/>
            <a:ext cx="422777" cy="276999"/>
          </a:xfrm>
          <a:prstGeom prst="rect">
            <a:avLst/>
          </a:prstGeom>
          <a:noFill/>
          <a:ln w="9525">
            <a:noFill/>
            <a:miter lim="800000"/>
            <a:headEnd/>
            <a:tailEnd/>
          </a:ln>
        </p:spPr>
        <p:txBody>
          <a:bodyPr>
            <a:spAutoFit/>
          </a:bodyPr>
          <a:lstStyle/>
          <a:p>
            <a:r>
              <a:rPr lang="en-US" altLang="ja-JP" sz="1200" b="1" dirty="0" smtClean="0">
                <a:solidFill>
                  <a:srgbClr val="C00000"/>
                </a:solidFill>
                <a:latin typeface="Calibri" pitchFamily="34" charset="0"/>
              </a:rPr>
              <a:t>269</a:t>
            </a:r>
            <a:endParaRPr lang="ja-JP" altLang="en-US" sz="1200" b="1" dirty="0">
              <a:solidFill>
                <a:srgbClr val="C00000"/>
              </a:solidFill>
              <a:latin typeface="Calibri" pitchFamily="34" charset="0"/>
            </a:endParaRPr>
          </a:p>
        </p:txBody>
      </p:sp>
      <p:sp>
        <p:nvSpPr>
          <p:cNvPr id="196" name="テキスト ボックス 62"/>
          <p:cNvSpPr txBox="1">
            <a:spLocks noChangeArrowheads="1"/>
          </p:cNvSpPr>
          <p:nvPr/>
        </p:nvSpPr>
        <p:spPr bwMode="auto">
          <a:xfrm>
            <a:off x="5928713" y="5191770"/>
            <a:ext cx="422777" cy="276999"/>
          </a:xfrm>
          <a:prstGeom prst="rect">
            <a:avLst/>
          </a:prstGeom>
          <a:noFill/>
          <a:ln w="9525">
            <a:noFill/>
            <a:miter lim="800000"/>
            <a:headEnd/>
            <a:tailEnd/>
          </a:ln>
        </p:spPr>
        <p:txBody>
          <a:bodyPr>
            <a:spAutoFit/>
          </a:bodyPr>
          <a:lstStyle/>
          <a:p>
            <a:r>
              <a:rPr lang="en-US" altLang="ja-JP" sz="1200" b="1" dirty="0" smtClean="0">
                <a:solidFill>
                  <a:srgbClr val="C00000"/>
                </a:solidFill>
                <a:latin typeface="Calibri" pitchFamily="34" charset="0"/>
              </a:rPr>
              <a:t>228</a:t>
            </a:r>
            <a:endParaRPr lang="ja-JP" altLang="en-US" sz="1200" b="1" dirty="0">
              <a:solidFill>
                <a:srgbClr val="C00000"/>
              </a:solidFill>
              <a:latin typeface="Calibri" pitchFamily="34" charset="0"/>
            </a:endParaRPr>
          </a:p>
        </p:txBody>
      </p:sp>
      <p:sp>
        <p:nvSpPr>
          <p:cNvPr id="197" name="テキスト ボックス 63"/>
          <p:cNvSpPr txBox="1">
            <a:spLocks noChangeArrowheads="1"/>
          </p:cNvSpPr>
          <p:nvPr/>
        </p:nvSpPr>
        <p:spPr bwMode="auto">
          <a:xfrm>
            <a:off x="5368178" y="5210213"/>
            <a:ext cx="422777" cy="276999"/>
          </a:xfrm>
          <a:prstGeom prst="rect">
            <a:avLst/>
          </a:prstGeom>
          <a:noFill/>
          <a:ln w="9525">
            <a:noFill/>
            <a:miter lim="800000"/>
            <a:headEnd/>
            <a:tailEnd/>
          </a:ln>
        </p:spPr>
        <p:txBody>
          <a:bodyPr>
            <a:spAutoFit/>
          </a:bodyPr>
          <a:lstStyle/>
          <a:p>
            <a:r>
              <a:rPr lang="en-US" altLang="ja-JP" sz="1200" b="1" dirty="0" smtClean="0">
                <a:solidFill>
                  <a:srgbClr val="C00000"/>
                </a:solidFill>
                <a:latin typeface="Calibri" pitchFamily="34" charset="0"/>
              </a:rPr>
              <a:t>164</a:t>
            </a:r>
            <a:endParaRPr lang="en-US" altLang="ja-JP" sz="1200" b="1" dirty="0">
              <a:solidFill>
                <a:srgbClr val="C00000"/>
              </a:solidFill>
              <a:latin typeface="Calibri" pitchFamily="34" charset="0"/>
            </a:endParaRPr>
          </a:p>
        </p:txBody>
      </p:sp>
      <p:sp>
        <p:nvSpPr>
          <p:cNvPr id="198" name="テキスト ボックス 64"/>
          <p:cNvSpPr txBox="1">
            <a:spLocks noChangeArrowheads="1"/>
          </p:cNvSpPr>
          <p:nvPr/>
        </p:nvSpPr>
        <p:spPr bwMode="auto">
          <a:xfrm>
            <a:off x="4961555" y="4977923"/>
            <a:ext cx="422777" cy="276999"/>
          </a:xfrm>
          <a:prstGeom prst="rect">
            <a:avLst/>
          </a:prstGeom>
          <a:noFill/>
          <a:ln w="9525">
            <a:noFill/>
            <a:miter lim="800000"/>
            <a:headEnd/>
            <a:tailEnd/>
          </a:ln>
        </p:spPr>
        <p:txBody>
          <a:bodyPr>
            <a:spAutoFit/>
          </a:bodyPr>
          <a:lstStyle/>
          <a:p>
            <a:r>
              <a:rPr lang="en-US" altLang="ja-JP" sz="1200" b="1" dirty="0" smtClean="0">
                <a:solidFill>
                  <a:srgbClr val="C00000"/>
                </a:solidFill>
                <a:latin typeface="Calibri" pitchFamily="34" charset="0"/>
              </a:rPr>
              <a:t>101</a:t>
            </a:r>
            <a:endParaRPr lang="ja-JP" altLang="en-US" sz="1200" b="1" dirty="0">
              <a:solidFill>
                <a:srgbClr val="C00000"/>
              </a:solidFill>
              <a:latin typeface="Calibri" pitchFamily="34" charset="0"/>
            </a:endParaRPr>
          </a:p>
        </p:txBody>
      </p:sp>
      <p:sp>
        <p:nvSpPr>
          <p:cNvPr id="199" name="テキスト ボックス 65"/>
          <p:cNvSpPr txBox="1">
            <a:spLocks noChangeArrowheads="1"/>
          </p:cNvSpPr>
          <p:nvPr/>
        </p:nvSpPr>
        <p:spPr bwMode="auto">
          <a:xfrm>
            <a:off x="4607179" y="4702879"/>
            <a:ext cx="422777" cy="276999"/>
          </a:xfrm>
          <a:prstGeom prst="rect">
            <a:avLst/>
          </a:prstGeom>
          <a:noFill/>
          <a:ln w="9525">
            <a:noFill/>
            <a:miter lim="800000"/>
            <a:headEnd/>
            <a:tailEnd/>
          </a:ln>
        </p:spPr>
        <p:txBody>
          <a:bodyPr>
            <a:spAutoFit/>
          </a:bodyPr>
          <a:lstStyle/>
          <a:p>
            <a:r>
              <a:rPr lang="en-US" altLang="ja-JP" sz="1200" b="1">
                <a:solidFill>
                  <a:srgbClr val="C00000"/>
                </a:solidFill>
                <a:latin typeface="Calibri" pitchFamily="34" charset="0"/>
              </a:rPr>
              <a:t>14</a:t>
            </a:r>
            <a:endParaRPr lang="ja-JP" altLang="en-US" sz="1200" b="1">
              <a:solidFill>
                <a:srgbClr val="C00000"/>
              </a:solidFill>
              <a:latin typeface="Calibri" pitchFamily="34" charset="0"/>
            </a:endParaRPr>
          </a:p>
        </p:txBody>
      </p:sp>
      <p:sp>
        <p:nvSpPr>
          <p:cNvPr id="200" name="テキスト ボックス 66"/>
          <p:cNvSpPr txBox="1">
            <a:spLocks noChangeArrowheads="1"/>
          </p:cNvSpPr>
          <p:nvPr/>
        </p:nvSpPr>
        <p:spPr bwMode="auto">
          <a:xfrm>
            <a:off x="4174431" y="4702879"/>
            <a:ext cx="422777" cy="276999"/>
          </a:xfrm>
          <a:prstGeom prst="rect">
            <a:avLst/>
          </a:prstGeom>
          <a:noFill/>
          <a:ln w="9525">
            <a:noFill/>
            <a:miter lim="800000"/>
            <a:headEnd/>
            <a:tailEnd/>
          </a:ln>
        </p:spPr>
        <p:txBody>
          <a:bodyPr>
            <a:spAutoFit/>
          </a:bodyPr>
          <a:lstStyle/>
          <a:p>
            <a:r>
              <a:rPr lang="en-US" altLang="ja-JP" sz="1200" b="1" dirty="0">
                <a:solidFill>
                  <a:srgbClr val="C00000"/>
                </a:solidFill>
                <a:latin typeface="Calibri" pitchFamily="34" charset="0"/>
              </a:rPr>
              <a:t>14</a:t>
            </a:r>
            <a:endParaRPr lang="ja-JP" altLang="en-US" sz="1200" b="1" dirty="0">
              <a:solidFill>
                <a:srgbClr val="C00000"/>
              </a:solidFill>
              <a:latin typeface="Calibri" pitchFamily="34" charset="0"/>
            </a:endParaRPr>
          </a:p>
        </p:txBody>
      </p:sp>
      <p:sp>
        <p:nvSpPr>
          <p:cNvPr id="201" name="テキスト ボックス 67"/>
          <p:cNvSpPr txBox="1">
            <a:spLocks noChangeArrowheads="1"/>
          </p:cNvSpPr>
          <p:nvPr/>
        </p:nvSpPr>
        <p:spPr bwMode="auto">
          <a:xfrm>
            <a:off x="5199067" y="5667751"/>
            <a:ext cx="422777" cy="276999"/>
          </a:xfrm>
          <a:prstGeom prst="rect">
            <a:avLst/>
          </a:prstGeom>
          <a:noFill/>
          <a:ln w="9525">
            <a:noFill/>
            <a:miter lim="800000"/>
            <a:headEnd/>
            <a:tailEnd/>
          </a:ln>
        </p:spPr>
        <p:txBody>
          <a:bodyPr>
            <a:spAutoFit/>
          </a:bodyPr>
          <a:lstStyle/>
          <a:p>
            <a:r>
              <a:rPr lang="en-US" altLang="ja-JP" sz="1200" b="1">
                <a:solidFill>
                  <a:srgbClr val="C00000"/>
                </a:solidFill>
                <a:latin typeface="Calibri" pitchFamily="34" charset="0"/>
              </a:rPr>
              <a:t>51</a:t>
            </a:r>
            <a:endParaRPr lang="ja-JP" altLang="en-US" sz="1200" b="1">
              <a:solidFill>
                <a:srgbClr val="C00000"/>
              </a:solidFill>
              <a:latin typeface="Calibri" pitchFamily="34" charset="0"/>
            </a:endParaRPr>
          </a:p>
        </p:txBody>
      </p:sp>
      <p:sp>
        <p:nvSpPr>
          <p:cNvPr id="202" name="テキスト ボックス 68"/>
          <p:cNvSpPr txBox="1">
            <a:spLocks noChangeArrowheads="1"/>
          </p:cNvSpPr>
          <p:nvPr/>
        </p:nvSpPr>
        <p:spPr bwMode="auto">
          <a:xfrm>
            <a:off x="5199067" y="5999397"/>
            <a:ext cx="422777" cy="276999"/>
          </a:xfrm>
          <a:prstGeom prst="rect">
            <a:avLst/>
          </a:prstGeom>
          <a:noFill/>
          <a:ln w="9525">
            <a:noFill/>
            <a:miter lim="800000"/>
            <a:headEnd/>
            <a:tailEnd/>
          </a:ln>
        </p:spPr>
        <p:txBody>
          <a:bodyPr>
            <a:spAutoFit/>
          </a:bodyPr>
          <a:lstStyle/>
          <a:p>
            <a:r>
              <a:rPr lang="en-US" altLang="ja-JP" sz="1200" b="1">
                <a:solidFill>
                  <a:srgbClr val="C00000"/>
                </a:solidFill>
                <a:latin typeface="Calibri" pitchFamily="34" charset="0"/>
              </a:rPr>
              <a:t>70</a:t>
            </a:r>
            <a:endParaRPr lang="ja-JP" altLang="en-US" sz="1200" b="1">
              <a:solidFill>
                <a:srgbClr val="C00000"/>
              </a:solidFill>
              <a:latin typeface="Calibri" pitchFamily="34" charset="0"/>
            </a:endParaRPr>
          </a:p>
        </p:txBody>
      </p:sp>
      <p:sp>
        <p:nvSpPr>
          <p:cNvPr id="203" name="テキスト ボックス 69"/>
          <p:cNvSpPr txBox="1">
            <a:spLocks noChangeArrowheads="1"/>
          </p:cNvSpPr>
          <p:nvPr/>
        </p:nvSpPr>
        <p:spPr bwMode="auto">
          <a:xfrm>
            <a:off x="7397507" y="6005975"/>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148</a:t>
            </a:r>
            <a:endParaRPr lang="ja-JP" altLang="en-US" sz="1200" b="1">
              <a:solidFill>
                <a:schemeClr val="bg2">
                  <a:lumMod val="60000"/>
                  <a:lumOff val="40000"/>
                </a:schemeClr>
              </a:solidFill>
              <a:latin typeface="Calibri" pitchFamily="34" charset="0"/>
            </a:endParaRPr>
          </a:p>
        </p:txBody>
      </p:sp>
      <p:sp>
        <p:nvSpPr>
          <p:cNvPr id="204" name="テキスト ボックス 70"/>
          <p:cNvSpPr txBox="1">
            <a:spLocks noChangeArrowheads="1"/>
          </p:cNvSpPr>
          <p:nvPr/>
        </p:nvSpPr>
        <p:spPr bwMode="auto">
          <a:xfrm>
            <a:off x="7381833" y="565436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272</a:t>
            </a:r>
            <a:endParaRPr lang="ja-JP" altLang="en-US" sz="1200" b="1" dirty="0">
              <a:solidFill>
                <a:schemeClr val="bg2">
                  <a:lumMod val="60000"/>
                  <a:lumOff val="40000"/>
                </a:schemeClr>
              </a:solidFill>
              <a:latin typeface="Calibri" pitchFamily="34" charset="0"/>
            </a:endParaRPr>
          </a:p>
        </p:txBody>
      </p:sp>
      <p:cxnSp>
        <p:nvCxnSpPr>
          <p:cNvPr id="205" name="曲線コネクタ 204"/>
          <p:cNvCxnSpPr>
            <a:stCxn id="79" idx="0"/>
            <a:endCxn id="79" idx="7"/>
          </p:cNvCxnSpPr>
          <p:nvPr/>
        </p:nvCxnSpPr>
        <p:spPr>
          <a:xfrm rot="16200000" flipH="1">
            <a:off x="6623417" y="4105640"/>
            <a:ext cx="74297" cy="645541"/>
          </a:xfrm>
          <a:prstGeom prst="curvedConnector3">
            <a:avLst>
              <a:gd name="adj1" fmla="val -1388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06" name="正方形/長方形 205"/>
          <p:cNvSpPr/>
          <p:nvPr/>
        </p:nvSpPr>
        <p:spPr bwMode="auto">
          <a:xfrm>
            <a:off x="1422410" y="2669386"/>
            <a:ext cx="7391591" cy="276999"/>
          </a:xfrm>
          <a:prstGeom prst="rect">
            <a:avLst/>
          </a:prstGeom>
          <a:solidFill>
            <a:schemeClr val="bg1">
              <a:alpha val="78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580" name="コンテンツ プレースホルダ 3"/>
          <p:cNvSpPr>
            <a:spLocks noGrp="1"/>
          </p:cNvSpPr>
          <p:nvPr>
            <p:ph idx="1"/>
          </p:nvPr>
        </p:nvSpPr>
        <p:spPr>
          <a:xfrm>
            <a:off x="214313" y="1001713"/>
            <a:ext cx="8715375" cy="5438775"/>
          </a:xfrm>
        </p:spPr>
        <p:txBody>
          <a:bodyPr/>
          <a:lstStyle/>
          <a:p>
            <a:r>
              <a:rPr lang="ja-JP" altLang="en-US" dirty="0" smtClean="0"/>
              <a:t>開発者コミュニティ</a:t>
            </a:r>
            <a:endParaRPr lang="en-US" altLang="ja-JP" dirty="0" smtClean="0"/>
          </a:p>
          <a:p>
            <a:pPr lvl="1"/>
            <a:r>
              <a:rPr lang="ja-JP" altLang="en-US" dirty="0" smtClean="0"/>
              <a:t>結果</a:t>
            </a:r>
            <a:endParaRPr lang="en-US" altLang="ja-JP" dirty="0" smtClean="0"/>
          </a:p>
          <a:p>
            <a:pPr lvl="2"/>
            <a:r>
              <a:rPr lang="ja-JP" altLang="en-US" dirty="0" smtClean="0"/>
              <a:t>送受信エッジ数の差が他のグループ間の差に比べ少ない</a:t>
            </a:r>
            <a:endParaRPr lang="en-US" altLang="ja-JP" dirty="0" smtClean="0"/>
          </a:p>
          <a:p>
            <a:pPr lvl="1"/>
            <a:r>
              <a:rPr lang="ja-JP" altLang="en-US" dirty="0" smtClean="0"/>
              <a:t>考察</a:t>
            </a:r>
            <a:endParaRPr lang="en-US" altLang="ja-JP" dirty="0" smtClean="0"/>
          </a:p>
          <a:p>
            <a:pPr lvl="2"/>
            <a:r>
              <a:rPr lang="ja-JP" altLang="en-US" dirty="0" smtClean="0">
                <a:solidFill>
                  <a:srgbClr val="FF0000"/>
                </a:solidFill>
              </a:rPr>
              <a:t>グループに関係なく</a:t>
            </a:r>
            <a:r>
              <a:rPr lang="ja-JP" altLang="en-US" dirty="0" smtClean="0"/>
              <a:t>コミュニティ内で議論が行われているため差が表れないと考えられる</a:t>
            </a:r>
            <a:endParaRPr lang="en-US" altLang="ja-JP" dirty="0" smtClean="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4579" name="タイトル 2"/>
          <p:cNvSpPr>
            <a:spLocks noGrp="1"/>
          </p:cNvSpPr>
          <p:nvPr>
            <p:ph type="title"/>
          </p:nvPr>
        </p:nvSpPr>
        <p:spPr>
          <a:xfrm>
            <a:off x="830263" y="209550"/>
            <a:ext cx="8099425" cy="642938"/>
          </a:xfrm>
        </p:spPr>
        <p:txBody>
          <a:bodyPr/>
          <a:lstStyle/>
          <a:p>
            <a:r>
              <a:rPr lang="ja-JP" altLang="en-US" smtClean="0"/>
              <a:t>グループ間ネットワークモデルの分析</a:t>
            </a:r>
            <a:endParaRPr lang="ja-JP" altLang="en-US" sz="3600" smtClean="0"/>
          </a:p>
        </p:txBody>
      </p:sp>
      <p:sp>
        <p:nvSpPr>
          <p:cNvPr id="2458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4583"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CBE411A6-2D69-4060-BE69-CBA2926CC7EA}" type="slidenum">
              <a:rPr kumimoji="0" lang="ja-JP" altLang="en-US" sz="1400"/>
              <a:pPr algn="r"/>
              <a:t>43</a:t>
            </a:fld>
            <a:endParaRPr kumimoji="0" lang="en-US" altLang="ja-JP" sz="1400" dirty="0"/>
          </a:p>
        </p:txBody>
      </p:sp>
      <p:grpSp>
        <p:nvGrpSpPr>
          <p:cNvPr id="2" name="グループ化 83"/>
          <p:cNvGrpSpPr/>
          <p:nvPr/>
        </p:nvGrpSpPr>
        <p:grpSpPr>
          <a:xfrm>
            <a:off x="3835254" y="2383309"/>
            <a:ext cx="5296615" cy="4160844"/>
            <a:chOff x="3835254" y="2383309"/>
            <a:chExt cx="5296615" cy="4160844"/>
          </a:xfrm>
        </p:grpSpPr>
        <p:sp>
          <p:nvSpPr>
            <p:cNvPr id="50" name="円/楕円 49"/>
            <p:cNvSpPr/>
            <p:nvPr/>
          </p:nvSpPr>
          <p:spPr>
            <a:xfrm>
              <a:off x="5992008" y="2731800"/>
              <a:ext cx="813621"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P(bug)</a:t>
              </a:r>
            </a:p>
            <a:p>
              <a:pPr algn="ctr" fontAlgn="auto">
                <a:spcBef>
                  <a:spcPts val="0"/>
                </a:spcBef>
                <a:spcAft>
                  <a:spcPts val="0"/>
                </a:spcAft>
                <a:defRPr/>
              </a:pPr>
              <a:r>
                <a:rPr lang="en-US" altLang="ja-JP" sz="1200" b="1" dirty="0">
                  <a:solidFill>
                    <a:schemeClr val="bg2">
                      <a:lumMod val="60000"/>
                      <a:lumOff val="40000"/>
                    </a:schemeClr>
                  </a:solidFill>
                </a:rPr>
                <a:t>172</a:t>
              </a:r>
              <a:r>
                <a:rPr lang="ja-JP" altLang="en-US" sz="1200" b="1" dirty="0">
                  <a:solidFill>
                    <a:schemeClr val="bg2">
                      <a:lumMod val="60000"/>
                      <a:lumOff val="40000"/>
                    </a:schemeClr>
                  </a:solidFill>
                </a:rPr>
                <a:t>人</a:t>
              </a:r>
            </a:p>
          </p:txBody>
        </p:sp>
        <p:sp>
          <p:nvSpPr>
            <p:cNvPr id="51" name="円/楕円 50"/>
            <p:cNvSpPr/>
            <p:nvPr/>
          </p:nvSpPr>
          <p:spPr>
            <a:xfrm>
              <a:off x="5424862" y="4391262"/>
              <a:ext cx="1825867" cy="507335"/>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59" name="曲線コネクタ 58"/>
            <p:cNvCxnSpPr>
              <a:stCxn id="50" idx="1"/>
              <a:endCxn id="50" idx="7"/>
            </p:cNvCxnSpPr>
            <p:nvPr/>
          </p:nvCxnSpPr>
          <p:spPr>
            <a:xfrm rot="5400000" flipH="1" flipV="1">
              <a:off x="6398818" y="2518439"/>
              <a:ext cx="1588" cy="575317"/>
            </a:xfrm>
            <a:prstGeom prst="curvedConnector3">
              <a:avLst>
                <a:gd name="adj1" fmla="val 12493203"/>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61" name="テキスト ボックス 5"/>
            <p:cNvSpPr txBox="1">
              <a:spLocks noChangeArrowheads="1"/>
            </p:cNvSpPr>
            <p:nvPr/>
          </p:nvSpPr>
          <p:spPr bwMode="auto">
            <a:xfrm>
              <a:off x="6227825" y="2383309"/>
              <a:ext cx="450963"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13</a:t>
              </a:r>
              <a:endParaRPr lang="ja-JP" altLang="en-US" sz="1200" b="1" dirty="0">
                <a:solidFill>
                  <a:schemeClr val="bg2">
                    <a:lumMod val="60000"/>
                    <a:lumOff val="40000"/>
                  </a:schemeClr>
                </a:solidFill>
                <a:latin typeface="Calibri" pitchFamily="34" charset="0"/>
              </a:endParaRPr>
            </a:p>
          </p:txBody>
        </p:sp>
        <p:cxnSp>
          <p:nvCxnSpPr>
            <p:cNvPr id="63" name="曲線コネクタ 62"/>
            <p:cNvCxnSpPr>
              <a:stCxn id="72" idx="3"/>
              <a:endCxn id="72" idx="5"/>
            </p:cNvCxnSpPr>
            <p:nvPr/>
          </p:nvCxnSpPr>
          <p:spPr>
            <a:xfrm rot="16200000" flipH="1">
              <a:off x="4374644" y="5782018"/>
              <a:ext cx="940" cy="568015"/>
            </a:xfrm>
            <a:prstGeom prst="curvedConnector3">
              <a:avLst>
                <a:gd name="adj1" fmla="val 2230107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64" name="テキスト ボックス 7"/>
            <p:cNvSpPr txBox="1">
              <a:spLocks noChangeArrowheads="1"/>
            </p:cNvSpPr>
            <p:nvPr/>
          </p:nvSpPr>
          <p:spPr bwMode="auto">
            <a:xfrm>
              <a:off x="4226650" y="6259639"/>
              <a:ext cx="507350" cy="276999"/>
            </a:xfrm>
            <a:prstGeom prst="rect">
              <a:avLst/>
            </a:prstGeom>
            <a:noFill/>
            <a:ln w="9525">
              <a:noFill/>
              <a:miter lim="800000"/>
              <a:headEnd/>
              <a:tailEnd/>
            </a:ln>
          </p:spPr>
          <p:txBody>
            <a:bodyPr wrap="square">
              <a:spAutoFit/>
            </a:bodyPr>
            <a:lstStyle/>
            <a:p>
              <a:r>
                <a:rPr lang="en-US" altLang="ja-JP" sz="1200" b="1">
                  <a:solidFill>
                    <a:schemeClr val="bg2">
                      <a:lumMod val="60000"/>
                      <a:lumOff val="40000"/>
                    </a:schemeClr>
                  </a:solidFill>
                  <a:latin typeface="Calibri" pitchFamily="34" charset="0"/>
                </a:rPr>
                <a:t>37</a:t>
              </a:r>
              <a:endParaRPr lang="ja-JP" altLang="en-US" sz="1200" b="1">
                <a:solidFill>
                  <a:schemeClr val="bg2">
                    <a:lumMod val="60000"/>
                    <a:lumOff val="40000"/>
                  </a:schemeClr>
                </a:solidFill>
                <a:latin typeface="Calibri" pitchFamily="34" charset="0"/>
              </a:endParaRPr>
            </a:p>
          </p:txBody>
        </p:sp>
        <p:sp>
          <p:nvSpPr>
            <p:cNvPr id="67" name="テキスト ボックス 8"/>
            <p:cNvSpPr txBox="1">
              <a:spLocks noChangeArrowheads="1"/>
            </p:cNvSpPr>
            <p:nvPr/>
          </p:nvSpPr>
          <p:spPr bwMode="auto">
            <a:xfrm>
              <a:off x="8406483" y="6251479"/>
              <a:ext cx="422777" cy="276999"/>
            </a:xfrm>
            <a:prstGeom prst="rect">
              <a:avLst/>
            </a:prstGeom>
            <a:noFill/>
            <a:ln w="9525">
              <a:noFill/>
              <a:miter lim="800000"/>
              <a:headEnd/>
              <a:tailEnd/>
            </a:ln>
          </p:spPr>
          <p:txBody>
            <a:bodyPr>
              <a:spAutoFit/>
            </a:bodyPr>
            <a:lstStyle/>
            <a:p>
              <a:r>
                <a:rPr lang="en-US" altLang="ja-JP" sz="1200" b="1" dirty="0">
                  <a:latin typeface="Calibri" pitchFamily="34" charset="0"/>
                </a:rPr>
                <a:t>355</a:t>
              </a:r>
              <a:endParaRPr lang="ja-JP" altLang="en-US" sz="1200" b="1" dirty="0">
                <a:latin typeface="Calibri" pitchFamily="34" charset="0"/>
              </a:endParaRPr>
            </a:p>
          </p:txBody>
        </p:sp>
        <p:sp>
          <p:nvSpPr>
            <p:cNvPr id="68" name="円/楕円 67"/>
            <p:cNvSpPr/>
            <p:nvPr/>
          </p:nvSpPr>
          <p:spPr>
            <a:xfrm>
              <a:off x="8158507" y="5632990"/>
              <a:ext cx="880990" cy="507332"/>
            </a:xfrm>
            <a:prstGeom prst="ellipse">
              <a:avLst/>
            </a:prstGeom>
            <a:solidFill>
              <a:srgbClr val="E5FF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tx1"/>
                  </a:solidFill>
                </a:rPr>
                <a:t>P(user)</a:t>
              </a:r>
              <a:endParaRPr lang="en-US" altLang="ja-JP" sz="900" b="1" dirty="0">
                <a:solidFill>
                  <a:schemeClr val="tx1"/>
                </a:solidFill>
              </a:endParaRPr>
            </a:p>
            <a:p>
              <a:pPr algn="ctr" fontAlgn="auto">
                <a:spcBef>
                  <a:spcPts val="0"/>
                </a:spcBef>
                <a:spcAft>
                  <a:spcPts val="0"/>
                </a:spcAft>
                <a:defRPr/>
              </a:pPr>
              <a:r>
                <a:rPr lang="en-US" altLang="ja-JP" sz="1200" b="1" dirty="0" smtClean="0">
                  <a:solidFill>
                    <a:schemeClr val="tx1"/>
                  </a:solidFill>
                </a:rPr>
                <a:t>596</a:t>
              </a:r>
              <a:r>
                <a:rPr lang="ja-JP" altLang="en-US" sz="1200" b="1" dirty="0" smtClean="0">
                  <a:solidFill>
                    <a:schemeClr val="tx1"/>
                  </a:solidFill>
                </a:rPr>
                <a:t>人</a:t>
              </a:r>
              <a:endParaRPr lang="ja-JP" altLang="en-US" sz="1200" b="1" dirty="0">
                <a:solidFill>
                  <a:schemeClr val="tx1"/>
                </a:solidFill>
              </a:endParaRPr>
            </a:p>
          </p:txBody>
        </p:sp>
        <p:cxnSp>
          <p:nvCxnSpPr>
            <p:cNvPr id="71" name="曲線コネクタ 70"/>
            <p:cNvCxnSpPr>
              <a:stCxn id="68" idx="3"/>
              <a:endCxn id="68" idx="5"/>
            </p:cNvCxnSpPr>
            <p:nvPr/>
          </p:nvCxnSpPr>
          <p:spPr>
            <a:xfrm rot="16200000" flipH="1">
              <a:off x="8599002" y="5754548"/>
              <a:ext cx="1588" cy="622954"/>
            </a:xfrm>
            <a:prstGeom prst="curvedConnector3">
              <a:avLst>
                <a:gd name="adj1" fmla="val 1315139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2" name="円/楕円 71"/>
            <p:cNvSpPr/>
            <p:nvPr/>
          </p:nvSpPr>
          <p:spPr>
            <a:xfrm>
              <a:off x="3972997" y="5632990"/>
              <a:ext cx="803294"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P(dev)</a:t>
              </a:r>
              <a:endParaRPr lang="en-US" altLang="ja-JP" sz="90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162</a:t>
              </a:r>
              <a:r>
                <a:rPr lang="ja-JP" altLang="en-US" sz="1200" b="1" dirty="0">
                  <a:solidFill>
                    <a:schemeClr val="bg2">
                      <a:lumMod val="60000"/>
                      <a:lumOff val="40000"/>
                    </a:schemeClr>
                  </a:solidFill>
                </a:rPr>
                <a:t>人</a:t>
              </a:r>
            </a:p>
          </p:txBody>
        </p:sp>
        <p:sp>
          <p:nvSpPr>
            <p:cNvPr id="93" name="円/楕円 92"/>
            <p:cNvSpPr/>
            <p:nvPr/>
          </p:nvSpPr>
          <p:spPr>
            <a:xfrm>
              <a:off x="7631452" y="3638419"/>
              <a:ext cx="1330350" cy="422777"/>
            </a:xfrm>
            <a:prstGeom prst="ellipse">
              <a:avLst/>
            </a:prstGeom>
            <a:solidFill>
              <a:srgbClr val="C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14</a:t>
              </a:r>
              <a:r>
                <a:rPr lang="ja-JP" altLang="en-US" sz="1200" b="1" dirty="0">
                  <a:solidFill>
                    <a:schemeClr val="tx1"/>
                  </a:solidFill>
                </a:rPr>
                <a:t>人</a:t>
              </a:r>
            </a:p>
          </p:txBody>
        </p:sp>
        <p:sp>
          <p:nvSpPr>
            <p:cNvPr id="94" name="円/楕円 93"/>
            <p:cNvSpPr/>
            <p:nvPr/>
          </p:nvSpPr>
          <p:spPr>
            <a:xfrm>
              <a:off x="4091108" y="3645938"/>
              <a:ext cx="1277064" cy="422777"/>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bg2">
                      <a:lumMod val="60000"/>
                      <a:lumOff val="40000"/>
                    </a:schemeClr>
                  </a:solidFill>
                </a:rPr>
                <a:t>P(</a:t>
              </a:r>
              <a:r>
                <a:rPr lang="en-US" altLang="ja-JP" sz="1100" b="1" dirty="0" smtClean="0">
                  <a:solidFill>
                    <a:schemeClr val="bg2">
                      <a:lumMod val="60000"/>
                      <a:lumOff val="40000"/>
                    </a:schemeClr>
                  </a:solidFill>
                </a:rPr>
                <a:t>dev</a:t>
              </a:r>
              <a:r>
                <a:rPr lang="ja-JP" altLang="en-US" sz="1100" b="1" dirty="0" smtClean="0">
                  <a:solidFill>
                    <a:schemeClr val="bg2">
                      <a:lumMod val="60000"/>
                      <a:lumOff val="40000"/>
                    </a:schemeClr>
                  </a:solidFill>
                </a:rPr>
                <a:t>∩</a:t>
              </a:r>
              <a:r>
                <a:rPr lang="en-US" altLang="ja-JP" sz="1100" b="1" dirty="0" smtClean="0">
                  <a:solidFill>
                    <a:schemeClr val="bg2">
                      <a:lumMod val="60000"/>
                      <a:lumOff val="40000"/>
                    </a:schemeClr>
                  </a:solidFill>
                </a:rPr>
                <a:t>bug</a:t>
              </a:r>
              <a:r>
                <a:rPr lang="en-US" altLang="ja-JP" sz="1050" b="1" dirty="0">
                  <a:solidFill>
                    <a:schemeClr val="bg2">
                      <a:lumMod val="60000"/>
                      <a:lumOff val="40000"/>
                    </a:schemeClr>
                  </a:solidFill>
                </a:rPr>
                <a:t>)</a:t>
              </a:r>
            </a:p>
            <a:p>
              <a:pPr algn="ctr" fontAlgn="auto">
                <a:spcBef>
                  <a:spcPts val="0"/>
                </a:spcBef>
                <a:spcAft>
                  <a:spcPts val="0"/>
                </a:spcAft>
                <a:defRPr/>
              </a:pPr>
              <a:r>
                <a:rPr lang="en-US" altLang="ja-JP" sz="1200" b="1" dirty="0">
                  <a:solidFill>
                    <a:schemeClr val="bg2">
                      <a:lumMod val="60000"/>
                      <a:lumOff val="40000"/>
                    </a:schemeClr>
                  </a:solidFill>
                </a:rPr>
                <a:t>19</a:t>
              </a:r>
              <a:r>
                <a:rPr lang="ja-JP" altLang="en-US" sz="1200" b="1" dirty="0">
                  <a:solidFill>
                    <a:schemeClr val="bg2">
                      <a:lumMod val="60000"/>
                      <a:lumOff val="40000"/>
                    </a:schemeClr>
                  </a:solidFill>
                </a:rPr>
                <a:t>人</a:t>
              </a:r>
            </a:p>
          </p:txBody>
        </p:sp>
        <p:sp>
          <p:nvSpPr>
            <p:cNvPr id="95" name="円/楕円 94"/>
            <p:cNvSpPr/>
            <p:nvPr/>
          </p:nvSpPr>
          <p:spPr>
            <a:xfrm>
              <a:off x="5748672" y="5717545"/>
              <a:ext cx="1310618" cy="422777"/>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en-US" altLang="ja-JP" sz="1050" b="1" dirty="0">
                  <a:solidFill>
                    <a:schemeClr val="tx1"/>
                  </a:solidFill>
                </a:rPr>
                <a:t>)</a:t>
              </a:r>
            </a:p>
            <a:p>
              <a:pPr algn="ctr" fontAlgn="auto">
                <a:spcBef>
                  <a:spcPts val="0"/>
                </a:spcBef>
                <a:spcAft>
                  <a:spcPts val="0"/>
                </a:spcAft>
                <a:defRPr/>
              </a:pPr>
              <a:r>
                <a:rPr lang="en-US" altLang="ja-JP" sz="1200" b="1" dirty="0">
                  <a:solidFill>
                    <a:schemeClr val="tx1"/>
                  </a:solidFill>
                </a:rPr>
                <a:t>81</a:t>
              </a:r>
              <a:r>
                <a:rPr lang="ja-JP" altLang="en-US" sz="1200" b="1" dirty="0">
                  <a:solidFill>
                    <a:schemeClr val="tx1"/>
                  </a:solidFill>
                </a:rPr>
                <a:t>人</a:t>
              </a:r>
            </a:p>
          </p:txBody>
        </p:sp>
        <p:cxnSp>
          <p:nvCxnSpPr>
            <p:cNvPr id="96" name="曲線コネクタ 35"/>
            <p:cNvCxnSpPr>
              <a:stCxn id="94" idx="3"/>
              <a:endCxn id="94" idx="2"/>
            </p:cNvCxnSpPr>
            <p:nvPr/>
          </p:nvCxnSpPr>
          <p:spPr>
            <a:xfrm rot="5400000" flipH="1">
              <a:off x="4109881" y="3838553"/>
              <a:ext cx="149474" cy="187022"/>
            </a:xfrm>
            <a:prstGeom prst="curvedConnector4">
              <a:avLst>
                <a:gd name="adj1" fmla="val -61522"/>
                <a:gd name="adj2" fmla="val 149592"/>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7" name="テキスト ボックス 16"/>
            <p:cNvSpPr txBox="1">
              <a:spLocks noChangeArrowheads="1"/>
            </p:cNvSpPr>
            <p:nvPr/>
          </p:nvSpPr>
          <p:spPr bwMode="auto">
            <a:xfrm>
              <a:off x="3835254" y="4053040"/>
              <a:ext cx="507317"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cxnSp>
          <p:nvCxnSpPr>
            <p:cNvPr id="98" name="曲線コネクタ 40"/>
            <p:cNvCxnSpPr>
              <a:stCxn id="93" idx="5"/>
              <a:endCxn id="93" idx="6"/>
            </p:cNvCxnSpPr>
            <p:nvPr/>
          </p:nvCxnSpPr>
          <p:spPr>
            <a:xfrm rot="5400000" flipH="1" flipV="1">
              <a:off x="8789652" y="3827132"/>
              <a:ext cx="149474" cy="194825"/>
            </a:xfrm>
            <a:prstGeom prst="curvedConnector4">
              <a:avLst>
                <a:gd name="adj1" fmla="val -79000"/>
                <a:gd name="adj2" fmla="val 1636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99" name="テキスト ボックス 18"/>
            <p:cNvSpPr txBox="1">
              <a:spLocks noChangeArrowheads="1"/>
            </p:cNvSpPr>
            <p:nvPr/>
          </p:nvSpPr>
          <p:spPr bwMode="auto">
            <a:xfrm>
              <a:off x="8878203" y="4059464"/>
              <a:ext cx="253666" cy="276999"/>
            </a:xfrm>
            <a:prstGeom prst="rect">
              <a:avLst/>
            </a:prstGeom>
            <a:noFill/>
            <a:ln w="9525">
              <a:noFill/>
              <a:miter lim="800000"/>
              <a:headEnd/>
              <a:tailEnd/>
            </a:ln>
          </p:spPr>
          <p:txBody>
            <a:bodyPr>
              <a:spAutoFit/>
            </a:bodyPr>
            <a:lstStyle/>
            <a:p>
              <a:r>
                <a:rPr lang="en-US" altLang="ja-JP" sz="1200" b="1" dirty="0">
                  <a:latin typeface="Calibri" pitchFamily="34" charset="0"/>
                </a:rPr>
                <a:t>0</a:t>
              </a:r>
              <a:endParaRPr lang="ja-JP" altLang="en-US" sz="1200" b="1" dirty="0">
                <a:latin typeface="Calibri" pitchFamily="34" charset="0"/>
              </a:endParaRPr>
            </a:p>
          </p:txBody>
        </p:sp>
        <p:cxnSp>
          <p:nvCxnSpPr>
            <p:cNvPr id="100" name="曲線コネクタ 40"/>
            <p:cNvCxnSpPr>
              <a:stCxn id="95" idx="3"/>
              <a:endCxn id="95" idx="5"/>
            </p:cNvCxnSpPr>
            <p:nvPr/>
          </p:nvCxnSpPr>
          <p:spPr>
            <a:xfrm rot="16200000" flipH="1">
              <a:off x="6403981" y="5615035"/>
              <a:ext cx="940" cy="926746"/>
            </a:xfrm>
            <a:prstGeom prst="curvedConnector3">
              <a:avLst>
                <a:gd name="adj1" fmla="val 2098350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1" name="テキスト ボックス 20"/>
            <p:cNvSpPr txBox="1">
              <a:spLocks noChangeArrowheads="1"/>
            </p:cNvSpPr>
            <p:nvPr/>
          </p:nvSpPr>
          <p:spPr bwMode="auto">
            <a:xfrm>
              <a:off x="6176204" y="6267154"/>
              <a:ext cx="444180" cy="276999"/>
            </a:xfrm>
            <a:prstGeom prst="rect">
              <a:avLst/>
            </a:prstGeom>
            <a:noFill/>
            <a:ln w="9525">
              <a:noFill/>
              <a:miter lim="800000"/>
              <a:headEnd/>
              <a:tailEnd/>
            </a:ln>
          </p:spPr>
          <p:txBody>
            <a:bodyPr wrap="square">
              <a:spAutoFit/>
            </a:bodyPr>
            <a:lstStyle/>
            <a:p>
              <a:r>
                <a:rPr lang="en-US" altLang="ja-JP" sz="1200" b="1" dirty="0">
                  <a:latin typeface="Calibri" pitchFamily="34" charset="0"/>
                </a:rPr>
                <a:t>184</a:t>
              </a:r>
              <a:endParaRPr lang="ja-JP" altLang="en-US" sz="1200" b="1" dirty="0">
                <a:latin typeface="Calibri" pitchFamily="34" charset="0"/>
              </a:endParaRPr>
            </a:p>
          </p:txBody>
        </p:sp>
        <p:sp>
          <p:nvSpPr>
            <p:cNvPr id="102" name="テキスト ボックス 22"/>
            <p:cNvSpPr txBox="1">
              <a:spLocks noChangeArrowheads="1"/>
            </p:cNvSpPr>
            <p:nvPr/>
          </p:nvSpPr>
          <p:spPr bwMode="auto">
            <a:xfrm>
              <a:off x="6627919" y="4085224"/>
              <a:ext cx="422777" cy="276999"/>
            </a:xfrm>
            <a:prstGeom prst="rect">
              <a:avLst/>
            </a:prstGeom>
            <a:noFill/>
            <a:ln w="9525">
              <a:noFill/>
              <a:miter lim="800000"/>
              <a:headEnd/>
              <a:tailEnd/>
            </a:ln>
          </p:spPr>
          <p:txBody>
            <a:bodyPr>
              <a:spAutoFit/>
            </a:bodyPr>
            <a:lstStyle/>
            <a:p>
              <a:r>
                <a:rPr lang="en-US" altLang="ja-JP" sz="1200" b="1" dirty="0" smtClean="0">
                  <a:latin typeface="Calibri" pitchFamily="34" charset="0"/>
                </a:rPr>
                <a:t>301</a:t>
              </a:r>
              <a:endParaRPr lang="ja-JP" altLang="en-US" sz="1200" b="1" dirty="0">
                <a:latin typeface="Calibri" pitchFamily="34" charset="0"/>
              </a:endParaRPr>
            </a:p>
          </p:txBody>
        </p:sp>
        <p:cxnSp>
          <p:nvCxnSpPr>
            <p:cNvPr id="103" name="直線矢印コネクタ 102"/>
            <p:cNvCxnSpPr/>
            <p:nvPr/>
          </p:nvCxnSpPr>
          <p:spPr>
            <a:xfrm rot="5400000">
              <a:off x="6002344" y="3835718"/>
              <a:ext cx="887831" cy="939"/>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4" name="直線矢印コネクタ 103"/>
            <p:cNvCxnSpPr/>
            <p:nvPr/>
          </p:nvCxnSpPr>
          <p:spPr>
            <a:xfrm rot="5400000">
              <a:off x="5834172" y="3835718"/>
              <a:ext cx="887831"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05" name="テキスト ボックス 25"/>
            <p:cNvSpPr txBox="1">
              <a:spLocks noChangeArrowheads="1"/>
            </p:cNvSpPr>
            <p:nvPr/>
          </p:nvSpPr>
          <p:spPr bwMode="auto">
            <a:xfrm>
              <a:off x="6442300" y="3730494"/>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39</a:t>
              </a:r>
              <a:endParaRPr lang="ja-JP" altLang="en-US" sz="1200" b="1" dirty="0">
                <a:solidFill>
                  <a:schemeClr val="bg2">
                    <a:lumMod val="60000"/>
                    <a:lumOff val="40000"/>
                  </a:schemeClr>
                </a:solidFill>
                <a:latin typeface="Calibri" pitchFamily="34" charset="0"/>
              </a:endParaRPr>
            </a:p>
          </p:txBody>
        </p:sp>
        <p:sp>
          <p:nvSpPr>
            <p:cNvPr id="106" name="テキスト ボックス 26"/>
            <p:cNvSpPr txBox="1">
              <a:spLocks noChangeArrowheads="1"/>
            </p:cNvSpPr>
            <p:nvPr/>
          </p:nvSpPr>
          <p:spPr bwMode="auto">
            <a:xfrm>
              <a:off x="5905006" y="3730494"/>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105</a:t>
              </a:r>
              <a:endParaRPr lang="ja-JP" altLang="en-US" sz="1200" b="1" dirty="0">
                <a:solidFill>
                  <a:schemeClr val="bg2">
                    <a:lumMod val="60000"/>
                    <a:lumOff val="40000"/>
                  </a:schemeClr>
                </a:solidFill>
                <a:latin typeface="Calibri" pitchFamily="34" charset="0"/>
              </a:endParaRPr>
            </a:p>
          </p:txBody>
        </p:sp>
        <p:cxnSp>
          <p:nvCxnSpPr>
            <p:cNvPr id="107" name="直線矢印コネクタ 106"/>
            <p:cNvCxnSpPr/>
            <p:nvPr/>
          </p:nvCxnSpPr>
          <p:spPr>
            <a:xfrm>
              <a:off x="6836979" y="3080169"/>
              <a:ext cx="972000" cy="540000"/>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8" name="直線矢印コネクタ 107"/>
            <p:cNvCxnSpPr/>
            <p:nvPr/>
          </p:nvCxnSpPr>
          <p:spPr>
            <a:xfrm rot="21480000">
              <a:off x="6741487" y="3175181"/>
              <a:ext cx="936000"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09" name="テキスト ボックス 29"/>
            <p:cNvSpPr txBox="1">
              <a:spLocks noChangeArrowheads="1"/>
            </p:cNvSpPr>
            <p:nvPr/>
          </p:nvSpPr>
          <p:spPr bwMode="auto">
            <a:xfrm>
              <a:off x="7101564" y="3011772"/>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0</a:t>
              </a:r>
              <a:endParaRPr lang="ja-JP" altLang="en-US" sz="1200" b="1">
                <a:solidFill>
                  <a:schemeClr val="bg2">
                    <a:lumMod val="60000"/>
                    <a:lumOff val="40000"/>
                  </a:schemeClr>
                </a:solidFill>
                <a:latin typeface="Calibri" pitchFamily="34" charset="0"/>
              </a:endParaRPr>
            </a:p>
          </p:txBody>
        </p:sp>
        <p:sp>
          <p:nvSpPr>
            <p:cNvPr id="110" name="テキスト ボックス 30"/>
            <p:cNvSpPr txBox="1">
              <a:spLocks noChangeArrowheads="1"/>
            </p:cNvSpPr>
            <p:nvPr/>
          </p:nvSpPr>
          <p:spPr bwMode="auto">
            <a:xfrm>
              <a:off x="6932452" y="3349994"/>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a:t>
              </a:r>
              <a:endParaRPr lang="ja-JP" altLang="en-US" sz="1200" b="1">
                <a:solidFill>
                  <a:schemeClr val="bg2">
                    <a:lumMod val="60000"/>
                    <a:lumOff val="40000"/>
                  </a:schemeClr>
                </a:solidFill>
                <a:latin typeface="Calibri" pitchFamily="34" charset="0"/>
              </a:endParaRPr>
            </a:p>
          </p:txBody>
        </p:sp>
        <p:cxnSp>
          <p:nvCxnSpPr>
            <p:cNvPr id="111" name="直線矢印コネクタ 110"/>
            <p:cNvCxnSpPr/>
            <p:nvPr/>
          </p:nvCxnSpPr>
          <p:spPr>
            <a:xfrm rot="16200000" flipH="1">
              <a:off x="7566618" y="4787437"/>
              <a:ext cx="1395164" cy="126833"/>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2" name="直線矢印コネクタ 111"/>
            <p:cNvCxnSpPr/>
            <p:nvPr/>
          </p:nvCxnSpPr>
          <p:spPr>
            <a:xfrm rot="5400000">
              <a:off x="3782764" y="4808575"/>
              <a:ext cx="1352886"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3" name="直線矢印コネクタ 112"/>
            <p:cNvCxnSpPr/>
            <p:nvPr/>
          </p:nvCxnSpPr>
          <p:spPr>
            <a:xfrm rot="10800000" flipV="1">
              <a:off x="4818568" y="2969495"/>
              <a:ext cx="1141498"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4" name="直線矢印コネクタ 113"/>
            <p:cNvCxnSpPr/>
            <p:nvPr/>
          </p:nvCxnSpPr>
          <p:spPr>
            <a:xfrm flipV="1">
              <a:off x="4903124" y="3096328"/>
              <a:ext cx="1056942" cy="5073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5" name="直線矢印コネクタ 114"/>
            <p:cNvCxnSpPr/>
            <p:nvPr/>
          </p:nvCxnSpPr>
          <p:spPr>
            <a:xfrm rot="5400000" flipH="1" flipV="1">
              <a:off x="3930736" y="4829714"/>
              <a:ext cx="1395164"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6" name="直線矢印コネクタ 115"/>
            <p:cNvCxnSpPr/>
            <p:nvPr/>
          </p:nvCxnSpPr>
          <p:spPr>
            <a:xfrm rot="16200000" flipV="1">
              <a:off x="7714590" y="4808576"/>
              <a:ext cx="1437442" cy="126833"/>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7" name="直線矢印コネクタ 116"/>
            <p:cNvCxnSpPr/>
            <p:nvPr/>
          </p:nvCxnSpPr>
          <p:spPr>
            <a:xfrm rot="5400000" flipH="1" flipV="1">
              <a:off x="6086899" y="5337716"/>
              <a:ext cx="760999" cy="187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8" name="直線矢印コネクタ 117"/>
            <p:cNvCxnSpPr/>
            <p:nvPr/>
          </p:nvCxnSpPr>
          <p:spPr>
            <a:xfrm rot="5400000">
              <a:off x="5938457" y="5274099"/>
              <a:ext cx="718721" cy="93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9" name="直線矢印コネクタ 118"/>
            <p:cNvCxnSpPr/>
            <p:nvPr/>
          </p:nvCxnSpPr>
          <p:spPr>
            <a:xfrm rot="10800000" flipV="1">
              <a:off x="7057943" y="3970067"/>
              <a:ext cx="634166" cy="46505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0" name="直線矢印コネクタ 119"/>
            <p:cNvCxnSpPr/>
            <p:nvPr/>
          </p:nvCxnSpPr>
          <p:spPr>
            <a:xfrm rot="10800000">
              <a:off x="7082774" y="5865987"/>
              <a:ext cx="1056942" cy="940"/>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1" name="直線矢印コネクタ 120"/>
            <p:cNvCxnSpPr/>
            <p:nvPr/>
          </p:nvCxnSpPr>
          <p:spPr>
            <a:xfrm>
              <a:off x="7059286" y="6026643"/>
              <a:ext cx="1014665" cy="939"/>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2" name="直線矢印コネクタ 121"/>
            <p:cNvCxnSpPr/>
            <p:nvPr/>
          </p:nvCxnSpPr>
          <p:spPr>
            <a:xfrm>
              <a:off x="4800717" y="6013490"/>
              <a:ext cx="930109"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3" name="直線矢印コネクタ 122"/>
            <p:cNvCxnSpPr/>
            <p:nvPr/>
          </p:nvCxnSpPr>
          <p:spPr>
            <a:xfrm rot="10800000">
              <a:off x="4800717" y="5886656"/>
              <a:ext cx="930109"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4" name="直線矢印コネクタ 123"/>
            <p:cNvCxnSpPr/>
            <p:nvPr/>
          </p:nvCxnSpPr>
          <p:spPr>
            <a:xfrm rot="10800000">
              <a:off x="7177126" y="4793609"/>
              <a:ext cx="1099220" cy="887832"/>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5" name="直線矢印コネクタ 124"/>
            <p:cNvCxnSpPr/>
            <p:nvPr/>
          </p:nvCxnSpPr>
          <p:spPr>
            <a:xfrm>
              <a:off x="7042777" y="4855483"/>
              <a:ext cx="1099220" cy="887831"/>
            </a:xfrm>
            <a:prstGeom prst="straightConnector1">
              <a:avLst/>
            </a:prstGeom>
            <a:ln w="25400">
              <a:solidFill>
                <a:srgbClr val="C0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6" name="直線矢印コネクタ 125"/>
            <p:cNvCxnSpPr/>
            <p:nvPr/>
          </p:nvCxnSpPr>
          <p:spPr>
            <a:xfrm rot="10800000" flipV="1">
              <a:off x="4683980" y="4837469"/>
              <a:ext cx="1014665" cy="8455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7" name="直線矢印コネクタ 126"/>
            <p:cNvCxnSpPr/>
            <p:nvPr/>
          </p:nvCxnSpPr>
          <p:spPr>
            <a:xfrm flipV="1">
              <a:off x="4766319" y="4929944"/>
              <a:ext cx="1014665" cy="8455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8" name="直線矢印コネクタ 127"/>
            <p:cNvCxnSpPr/>
            <p:nvPr/>
          </p:nvCxnSpPr>
          <p:spPr>
            <a:xfrm flipV="1">
              <a:off x="7146373" y="4035861"/>
              <a:ext cx="634165" cy="465054"/>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9" name="直線矢印コネクタ 128"/>
            <p:cNvCxnSpPr/>
            <p:nvPr/>
          </p:nvCxnSpPr>
          <p:spPr>
            <a:xfrm rot="10800000">
              <a:off x="5375694" y="3941882"/>
              <a:ext cx="507332" cy="422777"/>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30" name="直線矢印コネクタ 129"/>
            <p:cNvCxnSpPr/>
            <p:nvPr/>
          </p:nvCxnSpPr>
          <p:spPr>
            <a:xfrm>
              <a:off x="5283623" y="4026915"/>
              <a:ext cx="465055" cy="38049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31" name="テキスト ボックス 51"/>
            <p:cNvSpPr txBox="1">
              <a:spLocks noChangeArrowheads="1"/>
            </p:cNvSpPr>
            <p:nvPr/>
          </p:nvSpPr>
          <p:spPr bwMode="auto">
            <a:xfrm>
              <a:off x="5241346" y="3015662"/>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7</a:t>
              </a:r>
              <a:endParaRPr lang="ja-JP" altLang="en-US" sz="1200" b="1" dirty="0">
                <a:solidFill>
                  <a:schemeClr val="bg2">
                    <a:lumMod val="60000"/>
                    <a:lumOff val="40000"/>
                  </a:schemeClr>
                </a:solidFill>
                <a:latin typeface="Calibri" pitchFamily="34" charset="0"/>
              </a:endParaRPr>
            </a:p>
          </p:txBody>
        </p:sp>
        <p:sp>
          <p:nvSpPr>
            <p:cNvPr id="132" name="テキスト ボックス 52"/>
            <p:cNvSpPr txBox="1">
              <a:spLocks noChangeArrowheads="1"/>
            </p:cNvSpPr>
            <p:nvPr/>
          </p:nvSpPr>
          <p:spPr bwMode="auto">
            <a:xfrm>
              <a:off x="5452733" y="3300200"/>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3</a:t>
              </a:r>
              <a:endParaRPr lang="ja-JP" altLang="en-US" sz="1200" b="1">
                <a:solidFill>
                  <a:schemeClr val="bg2">
                    <a:lumMod val="60000"/>
                    <a:lumOff val="40000"/>
                  </a:schemeClr>
                </a:solidFill>
                <a:latin typeface="Calibri" pitchFamily="34" charset="0"/>
              </a:endParaRPr>
            </a:p>
          </p:txBody>
        </p:sp>
        <p:sp>
          <p:nvSpPr>
            <p:cNvPr id="133" name="テキスト ボックス 53"/>
            <p:cNvSpPr txBox="1">
              <a:spLocks noChangeArrowheads="1"/>
            </p:cNvSpPr>
            <p:nvPr/>
          </p:nvSpPr>
          <p:spPr bwMode="auto">
            <a:xfrm>
              <a:off x="5579567" y="3976643"/>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68</a:t>
              </a:r>
              <a:endParaRPr lang="ja-JP" altLang="en-US" sz="1200" b="1" dirty="0">
                <a:solidFill>
                  <a:schemeClr val="bg2">
                    <a:lumMod val="60000"/>
                    <a:lumOff val="40000"/>
                  </a:schemeClr>
                </a:solidFill>
                <a:latin typeface="Calibri" pitchFamily="34" charset="0"/>
              </a:endParaRPr>
            </a:p>
          </p:txBody>
        </p:sp>
        <p:sp>
          <p:nvSpPr>
            <p:cNvPr id="134" name="テキスト ボックス 54"/>
            <p:cNvSpPr txBox="1">
              <a:spLocks noChangeArrowheads="1"/>
            </p:cNvSpPr>
            <p:nvPr/>
          </p:nvSpPr>
          <p:spPr bwMode="auto">
            <a:xfrm>
              <a:off x="5283622" y="4195547"/>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88</a:t>
              </a:r>
              <a:endParaRPr lang="ja-JP" altLang="en-US" sz="1200" b="1" dirty="0">
                <a:solidFill>
                  <a:schemeClr val="bg2">
                    <a:lumMod val="60000"/>
                    <a:lumOff val="40000"/>
                  </a:schemeClr>
                </a:solidFill>
                <a:latin typeface="Calibri" pitchFamily="34" charset="0"/>
              </a:endParaRPr>
            </a:p>
          </p:txBody>
        </p:sp>
        <p:sp>
          <p:nvSpPr>
            <p:cNvPr id="135" name="テキスト ボックス 55"/>
            <p:cNvSpPr txBox="1">
              <a:spLocks noChangeArrowheads="1"/>
            </p:cNvSpPr>
            <p:nvPr/>
          </p:nvSpPr>
          <p:spPr bwMode="auto">
            <a:xfrm>
              <a:off x="7080664" y="4003724"/>
              <a:ext cx="422777" cy="276999"/>
            </a:xfrm>
            <a:prstGeom prst="rect">
              <a:avLst/>
            </a:prstGeom>
            <a:noFill/>
            <a:ln w="9525">
              <a:noFill/>
              <a:miter lim="800000"/>
              <a:headEnd/>
              <a:tailEnd/>
            </a:ln>
          </p:spPr>
          <p:txBody>
            <a:bodyPr>
              <a:spAutoFit/>
            </a:bodyPr>
            <a:lstStyle/>
            <a:p>
              <a:r>
                <a:rPr lang="en-US" altLang="ja-JP" sz="1200" b="1" dirty="0" smtClean="0">
                  <a:latin typeface="Calibri" pitchFamily="34" charset="0"/>
                </a:rPr>
                <a:t>31</a:t>
              </a:r>
              <a:endParaRPr lang="ja-JP" altLang="en-US" sz="1200" b="1" dirty="0">
                <a:latin typeface="Calibri" pitchFamily="34" charset="0"/>
              </a:endParaRPr>
            </a:p>
          </p:txBody>
        </p:sp>
        <p:sp>
          <p:nvSpPr>
            <p:cNvPr id="136" name="テキスト ボックス 56"/>
            <p:cNvSpPr txBox="1">
              <a:spLocks noChangeArrowheads="1"/>
            </p:cNvSpPr>
            <p:nvPr/>
          </p:nvSpPr>
          <p:spPr bwMode="auto">
            <a:xfrm>
              <a:off x="7355231" y="4272587"/>
              <a:ext cx="422777" cy="276999"/>
            </a:xfrm>
            <a:prstGeom prst="rect">
              <a:avLst/>
            </a:prstGeom>
            <a:noFill/>
            <a:ln w="9525">
              <a:noFill/>
              <a:miter lim="800000"/>
              <a:headEnd/>
              <a:tailEnd/>
            </a:ln>
          </p:spPr>
          <p:txBody>
            <a:bodyPr>
              <a:spAutoFit/>
            </a:bodyPr>
            <a:lstStyle/>
            <a:p>
              <a:r>
                <a:rPr lang="en-US" altLang="ja-JP" sz="1200" b="1" dirty="0">
                  <a:latin typeface="Calibri" pitchFamily="34" charset="0"/>
                </a:rPr>
                <a:t>12</a:t>
              </a:r>
              <a:endParaRPr lang="ja-JP" altLang="en-US" sz="1200" b="1" dirty="0">
                <a:latin typeface="Calibri" pitchFamily="34" charset="0"/>
              </a:endParaRPr>
            </a:p>
          </p:txBody>
        </p:sp>
        <p:sp>
          <p:nvSpPr>
            <p:cNvPr id="137" name="テキスト ボックス 57"/>
            <p:cNvSpPr txBox="1">
              <a:spLocks noChangeArrowheads="1"/>
            </p:cNvSpPr>
            <p:nvPr/>
          </p:nvSpPr>
          <p:spPr bwMode="auto">
            <a:xfrm>
              <a:off x="7958523" y="4702404"/>
              <a:ext cx="422777" cy="276999"/>
            </a:xfrm>
            <a:prstGeom prst="rect">
              <a:avLst/>
            </a:prstGeom>
            <a:noFill/>
            <a:ln w="9525">
              <a:noFill/>
              <a:miter lim="800000"/>
              <a:headEnd/>
              <a:tailEnd/>
            </a:ln>
          </p:spPr>
          <p:txBody>
            <a:bodyPr>
              <a:spAutoFit/>
            </a:bodyPr>
            <a:lstStyle/>
            <a:p>
              <a:r>
                <a:rPr lang="en-US" altLang="ja-JP" sz="1200" b="1" dirty="0">
                  <a:latin typeface="Calibri" pitchFamily="34" charset="0"/>
                </a:rPr>
                <a:t>12</a:t>
              </a:r>
              <a:endParaRPr lang="ja-JP" altLang="en-US" sz="1200" b="1" dirty="0">
                <a:latin typeface="Calibri" pitchFamily="34" charset="0"/>
              </a:endParaRPr>
            </a:p>
          </p:txBody>
        </p:sp>
        <p:sp>
          <p:nvSpPr>
            <p:cNvPr id="138" name="テキスト ボックス 58"/>
            <p:cNvSpPr txBox="1">
              <a:spLocks noChangeArrowheads="1"/>
            </p:cNvSpPr>
            <p:nvPr/>
          </p:nvSpPr>
          <p:spPr bwMode="auto">
            <a:xfrm>
              <a:off x="8412172" y="4702879"/>
              <a:ext cx="422777" cy="276999"/>
            </a:xfrm>
            <a:prstGeom prst="rect">
              <a:avLst/>
            </a:prstGeom>
            <a:noFill/>
            <a:ln w="9525">
              <a:noFill/>
              <a:miter lim="800000"/>
              <a:headEnd/>
              <a:tailEnd/>
            </a:ln>
          </p:spPr>
          <p:txBody>
            <a:bodyPr>
              <a:spAutoFit/>
            </a:bodyPr>
            <a:lstStyle/>
            <a:p>
              <a:r>
                <a:rPr lang="en-US" altLang="ja-JP" sz="1200" b="1">
                  <a:latin typeface="Calibri" pitchFamily="34" charset="0"/>
                </a:rPr>
                <a:t>9</a:t>
              </a:r>
              <a:endParaRPr lang="ja-JP" altLang="en-US" sz="1200" b="1">
                <a:latin typeface="Calibri" pitchFamily="34" charset="0"/>
              </a:endParaRPr>
            </a:p>
          </p:txBody>
        </p:sp>
        <p:sp>
          <p:nvSpPr>
            <p:cNvPr id="139" name="テキスト ボックス 59"/>
            <p:cNvSpPr txBox="1">
              <a:spLocks noChangeArrowheads="1"/>
            </p:cNvSpPr>
            <p:nvPr/>
          </p:nvSpPr>
          <p:spPr bwMode="auto">
            <a:xfrm>
              <a:off x="7608896" y="4991308"/>
              <a:ext cx="422777" cy="276999"/>
            </a:xfrm>
            <a:prstGeom prst="rect">
              <a:avLst/>
            </a:prstGeom>
            <a:noFill/>
            <a:ln w="9525">
              <a:noFill/>
              <a:miter lim="800000"/>
              <a:headEnd/>
              <a:tailEnd/>
            </a:ln>
          </p:spPr>
          <p:txBody>
            <a:bodyPr>
              <a:spAutoFit/>
            </a:bodyPr>
            <a:lstStyle/>
            <a:p>
              <a:r>
                <a:rPr lang="en-US" altLang="ja-JP" sz="1200" b="1">
                  <a:solidFill>
                    <a:srgbClr val="C00000"/>
                  </a:solidFill>
                  <a:latin typeface="Calibri" pitchFamily="34" charset="0"/>
                </a:rPr>
                <a:t>537</a:t>
              </a:r>
              <a:endParaRPr lang="ja-JP" altLang="en-US" sz="1200" b="1">
                <a:solidFill>
                  <a:srgbClr val="C00000"/>
                </a:solidFill>
                <a:latin typeface="Calibri" pitchFamily="34" charset="0"/>
              </a:endParaRPr>
            </a:p>
          </p:txBody>
        </p:sp>
        <p:sp>
          <p:nvSpPr>
            <p:cNvPr id="140" name="テキスト ボックス 60"/>
            <p:cNvSpPr txBox="1">
              <a:spLocks noChangeArrowheads="1"/>
            </p:cNvSpPr>
            <p:nvPr/>
          </p:nvSpPr>
          <p:spPr bwMode="auto">
            <a:xfrm>
              <a:off x="7186120" y="5167936"/>
              <a:ext cx="422777" cy="276999"/>
            </a:xfrm>
            <a:prstGeom prst="rect">
              <a:avLst/>
            </a:prstGeom>
            <a:noFill/>
            <a:ln w="9525">
              <a:noFill/>
              <a:miter lim="800000"/>
              <a:headEnd/>
              <a:tailEnd/>
            </a:ln>
          </p:spPr>
          <p:txBody>
            <a:bodyPr>
              <a:spAutoFit/>
            </a:bodyPr>
            <a:lstStyle/>
            <a:p>
              <a:r>
                <a:rPr lang="en-US" altLang="ja-JP" sz="1200" b="1">
                  <a:solidFill>
                    <a:srgbClr val="C00000"/>
                  </a:solidFill>
                  <a:latin typeface="Calibri" pitchFamily="34" charset="0"/>
                </a:rPr>
                <a:t>208</a:t>
              </a:r>
              <a:endParaRPr lang="ja-JP" altLang="en-US" sz="1200" b="1">
                <a:solidFill>
                  <a:srgbClr val="C00000"/>
                </a:solidFill>
                <a:latin typeface="Calibri" pitchFamily="34" charset="0"/>
              </a:endParaRPr>
            </a:p>
          </p:txBody>
        </p:sp>
        <p:sp>
          <p:nvSpPr>
            <p:cNvPr id="141" name="テキスト ボックス 61"/>
            <p:cNvSpPr txBox="1">
              <a:spLocks noChangeArrowheads="1"/>
            </p:cNvSpPr>
            <p:nvPr/>
          </p:nvSpPr>
          <p:spPr bwMode="auto">
            <a:xfrm>
              <a:off x="6468068" y="5167936"/>
              <a:ext cx="422777" cy="276999"/>
            </a:xfrm>
            <a:prstGeom prst="rect">
              <a:avLst/>
            </a:prstGeom>
            <a:noFill/>
            <a:ln w="9525">
              <a:noFill/>
              <a:miter lim="800000"/>
              <a:headEnd/>
              <a:tailEnd/>
            </a:ln>
          </p:spPr>
          <p:txBody>
            <a:bodyPr>
              <a:spAutoFit/>
            </a:bodyPr>
            <a:lstStyle/>
            <a:p>
              <a:r>
                <a:rPr lang="en-US" altLang="ja-JP" sz="1200" b="1" dirty="0" smtClean="0">
                  <a:latin typeface="Calibri" pitchFamily="34" charset="0"/>
                </a:rPr>
                <a:t>269</a:t>
              </a:r>
              <a:endParaRPr lang="ja-JP" altLang="en-US" sz="1200" b="1" dirty="0">
                <a:latin typeface="Calibri" pitchFamily="34" charset="0"/>
              </a:endParaRPr>
            </a:p>
          </p:txBody>
        </p:sp>
        <p:sp>
          <p:nvSpPr>
            <p:cNvPr id="142" name="テキスト ボックス 62"/>
            <p:cNvSpPr txBox="1">
              <a:spLocks noChangeArrowheads="1"/>
            </p:cNvSpPr>
            <p:nvPr/>
          </p:nvSpPr>
          <p:spPr bwMode="auto">
            <a:xfrm>
              <a:off x="5928713" y="5191770"/>
              <a:ext cx="422777" cy="276999"/>
            </a:xfrm>
            <a:prstGeom prst="rect">
              <a:avLst/>
            </a:prstGeom>
            <a:noFill/>
            <a:ln w="9525">
              <a:noFill/>
              <a:miter lim="800000"/>
              <a:headEnd/>
              <a:tailEnd/>
            </a:ln>
          </p:spPr>
          <p:txBody>
            <a:bodyPr>
              <a:spAutoFit/>
            </a:bodyPr>
            <a:lstStyle/>
            <a:p>
              <a:r>
                <a:rPr lang="en-US" altLang="ja-JP" sz="1200" b="1" dirty="0" smtClean="0">
                  <a:latin typeface="Calibri" pitchFamily="34" charset="0"/>
                </a:rPr>
                <a:t>228</a:t>
              </a:r>
              <a:endParaRPr lang="ja-JP" altLang="en-US" sz="1200" b="1" dirty="0">
                <a:latin typeface="Calibri" pitchFamily="34" charset="0"/>
              </a:endParaRPr>
            </a:p>
          </p:txBody>
        </p:sp>
        <p:sp>
          <p:nvSpPr>
            <p:cNvPr id="143" name="テキスト ボックス 63"/>
            <p:cNvSpPr txBox="1">
              <a:spLocks noChangeArrowheads="1"/>
            </p:cNvSpPr>
            <p:nvPr/>
          </p:nvSpPr>
          <p:spPr bwMode="auto">
            <a:xfrm>
              <a:off x="5368178" y="5210213"/>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164</a:t>
              </a:r>
              <a:endParaRPr lang="en-US" altLang="ja-JP" sz="1200" b="1" dirty="0">
                <a:solidFill>
                  <a:schemeClr val="bg2">
                    <a:lumMod val="60000"/>
                    <a:lumOff val="40000"/>
                  </a:schemeClr>
                </a:solidFill>
                <a:latin typeface="Calibri" pitchFamily="34" charset="0"/>
              </a:endParaRPr>
            </a:p>
          </p:txBody>
        </p:sp>
        <p:sp>
          <p:nvSpPr>
            <p:cNvPr id="144" name="テキスト ボックス 64"/>
            <p:cNvSpPr txBox="1">
              <a:spLocks noChangeArrowheads="1"/>
            </p:cNvSpPr>
            <p:nvPr/>
          </p:nvSpPr>
          <p:spPr bwMode="auto">
            <a:xfrm>
              <a:off x="4961554" y="4972698"/>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101</a:t>
              </a:r>
              <a:endParaRPr lang="ja-JP" altLang="en-US" sz="1200" b="1" dirty="0">
                <a:solidFill>
                  <a:schemeClr val="bg2">
                    <a:lumMod val="60000"/>
                    <a:lumOff val="40000"/>
                  </a:schemeClr>
                </a:solidFill>
                <a:latin typeface="Calibri" pitchFamily="34" charset="0"/>
              </a:endParaRPr>
            </a:p>
          </p:txBody>
        </p:sp>
        <p:sp>
          <p:nvSpPr>
            <p:cNvPr id="145" name="テキスト ボックス 65"/>
            <p:cNvSpPr txBox="1">
              <a:spLocks noChangeArrowheads="1"/>
            </p:cNvSpPr>
            <p:nvPr/>
          </p:nvSpPr>
          <p:spPr bwMode="auto">
            <a:xfrm>
              <a:off x="4607179" y="4702879"/>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14</a:t>
              </a:r>
              <a:endParaRPr lang="ja-JP" altLang="en-US" sz="1200" b="1">
                <a:solidFill>
                  <a:schemeClr val="bg2">
                    <a:lumMod val="60000"/>
                    <a:lumOff val="40000"/>
                  </a:schemeClr>
                </a:solidFill>
                <a:latin typeface="Calibri" pitchFamily="34" charset="0"/>
              </a:endParaRPr>
            </a:p>
          </p:txBody>
        </p:sp>
        <p:sp>
          <p:nvSpPr>
            <p:cNvPr id="146" name="テキスト ボックス 66"/>
            <p:cNvSpPr txBox="1">
              <a:spLocks noChangeArrowheads="1"/>
            </p:cNvSpPr>
            <p:nvPr/>
          </p:nvSpPr>
          <p:spPr bwMode="auto">
            <a:xfrm>
              <a:off x="4179655" y="4702879"/>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sp>
          <p:nvSpPr>
            <p:cNvPr id="147" name="テキスト ボックス 67"/>
            <p:cNvSpPr txBox="1">
              <a:spLocks noChangeArrowheads="1"/>
            </p:cNvSpPr>
            <p:nvPr/>
          </p:nvSpPr>
          <p:spPr bwMode="auto">
            <a:xfrm>
              <a:off x="5199067" y="5667751"/>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51</a:t>
              </a:r>
              <a:endParaRPr lang="ja-JP" altLang="en-US" sz="1200" b="1">
                <a:solidFill>
                  <a:schemeClr val="bg2">
                    <a:lumMod val="60000"/>
                    <a:lumOff val="40000"/>
                  </a:schemeClr>
                </a:solidFill>
                <a:latin typeface="Calibri" pitchFamily="34" charset="0"/>
              </a:endParaRPr>
            </a:p>
          </p:txBody>
        </p:sp>
        <p:sp>
          <p:nvSpPr>
            <p:cNvPr id="148" name="テキスト ボックス 68"/>
            <p:cNvSpPr txBox="1">
              <a:spLocks noChangeArrowheads="1"/>
            </p:cNvSpPr>
            <p:nvPr/>
          </p:nvSpPr>
          <p:spPr bwMode="auto">
            <a:xfrm>
              <a:off x="5199067" y="5999397"/>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70</a:t>
              </a:r>
              <a:endParaRPr lang="ja-JP" altLang="en-US" sz="1200" b="1">
                <a:solidFill>
                  <a:schemeClr val="bg2">
                    <a:lumMod val="60000"/>
                    <a:lumOff val="40000"/>
                  </a:schemeClr>
                </a:solidFill>
                <a:latin typeface="Calibri" pitchFamily="34" charset="0"/>
              </a:endParaRPr>
            </a:p>
          </p:txBody>
        </p:sp>
        <p:sp>
          <p:nvSpPr>
            <p:cNvPr id="149" name="テキスト ボックス 69"/>
            <p:cNvSpPr txBox="1">
              <a:spLocks noChangeArrowheads="1"/>
            </p:cNvSpPr>
            <p:nvPr/>
          </p:nvSpPr>
          <p:spPr bwMode="auto">
            <a:xfrm>
              <a:off x="7397507" y="6005975"/>
              <a:ext cx="422777" cy="276999"/>
            </a:xfrm>
            <a:prstGeom prst="rect">
              <a:avLst/>
            </a:prstGeom>
            <a:noFill/>
            <a:ln w="9525">
              <a:noFill/>
              <a:miter lim="800000"/>
              <a:headEnd/>
              <a:tailEnd/>
            </a:ln>
          </p:spPr>
          <p:txBody>
            <a:bodyPr>
              <a:spAutoFit/>
            </a:bodyPr>
            <a:lstStyle/>
            <a:p>
              <a:r>
                <a:rPr lang="en-US" altLang="ja-JP" sz="1200" b="1">
                  <a:solidFill>
                    <a:srgbClr val="C00000"/>
                  </a:solidFill>
                  <a:latin typeface="Calibri" pitchFamily="34" charset="0"/>
                </a:rPr>
                <a:t>148</a:t>
              </a:r>
              <a:endParaRPr lang="ja-JP" altLang="en-US" sz="1200" b="1">
                <a:solidFill>
                  <a:srgbClr val="C00000"/>
                </a:solidFill>
                <a:latin typeface="Calibri" pitchFamily="34" charset="0"/>
              </a:endParaRPr>
            </a:p>
          </p:txBody>
        </p:sp>
        <p:sp>
          <p:nvSpPr>
            <p:cNvPr id="150" name="テキスト ボックス 70"/>
            <p:cNvSpPr txBox="1">
              <a:spLocks noChangeArrowheads="1"/>
            </p:cNvSpPr>
            <p:nvPr/>
          </p:nvSpPr>
          <p:spPr bwMode="auto">
            <a:xfrm>
              <a:off x="7381833" y="5654367"/>
              <a:ext cx="422777" cy="276999"/>
            </a:xfrm>
            <a:prstGeom prst="rect">
              <a:avLst/>
            </a:prstGeom>
            <a:noFill/>
            <a:ln w="9525">
              <a:noFill/>
              <a:miter lim="800000"/>
              <a:headEnd/>
              <a:tailEnd/>
            </a:ln>
          </p:spPr>
          <p:txBody>
            <a:bodyPr>
              <a:spAutoFit/>
            </a:bodyPr>
            <a:lstStyle/>
            <a:p>
              <a:r>
                <a:rPr lang="en-US" altLang="ja-JP" sz="1200" b="1" dirty="0">
                  <a:solidFill>
                    <a:srgbClr val="C00000"/>
                  </a:solidFill>
                  <a:latin typeface="Calibri" pitchFamily="34" charset="0"/>
                </a:rPr>
                <a:t>272</a:t>
              </a:r>
              <a:endParaRPr lang="ja-JP" altLang="en-US" sz="1200" b="1" dirty="0">
                <a:solidFill>
                  <a:srgbClr val="C00000"/>
                </a:solidFill>
                <a:latin typeface="Calibri" pitchFamily="34" charset="0"/>
              </a:endParaRPr>
            </a:p>
          </p:txBody>
        </p:sp>
        <p:sp>
          <p:nvSpPr>
            <p:cNvPr id="77" name="円/楕円 76"/>
            <p:cNvSpPr/>
            <p:nvPr/>
          </p:nvSpPr>
          <p:spPr>
            <a:xfrm>
              <a:off x="5425737" y="4392137"/>
              <a:ext cx="1825867" cy="50733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sp>
          <p:nvSpPr>
            <p:cNvPr id="78" name="テキスト ボックス 22"/>
            <p:cNvSpPr txBox="1">
              <a:spLocks noChangeArrowheads="1"/>
            </p:cNvSpPr>
            <p:nvPr/>
          </p:nvSpPr>
          <p:spPr bwMode="auto">
            <a:xfrm>
              <a:off x="6628794" y="4086099"/>
              <a:ext cx="422777" cy="276999"/>
            </a:xfrm>
            <a:prstGeom prst="rect">
              <a:avLst/>
            </a:prstGeom>
            <a:noFill/>
            <a:ln w="9525">
              <a:noFill/>
              <a:miter lim="800000"/>
              <a:headEnd/>
              <a:tailEnd/>
            </a:ln>
          </p:spPr>
          <p:txBody>
            <a:bodyPr>
              <a:spAutoFit/>
            </a:bodyPr>
            <a:lstStyle/>
            <a:p>
              <a:r>
                <a:rPr lang="en-US" altLang="ja-JP" sz="1200" b="1" dirty="0" smtClean="0">
                  <a:latin typeface="Calibri" pitchFamily="34" charset="0"/>
                </a:rPr>
                <a:t>301</a:t>
              </a:r>
              <a:endParaRPr lang="ja-JP" altLang="en-US" sz="1200" b="1" dirty="0">
                <a:latin typeface="Calibri" pitchFamily="34" charset="0"/>
              </a:endParaRPr>
            </a:p>
          </p:txBody>
        </p:sp>
        <p:cxnSp>
          <p:nvCxnSpPr>
            <p:cNvPr id="79" name="曲線コネクタ 78"/>
            <p:cNvCxnSpPr>
              <a:stCxn id="77" idx="0"/>
              <a:endCxn id="77" idx="7"/>
            </p:cNvCxnSpPr>
            <p:nvPr/>
          </p:nvCxnSpPr>
          <p:spPr>
            <a:xfrm rot="16200000" flipH="1">
              <a:off x="6624292" y="4106515"/>
              <a:ext cx="74297" cy="645541"/>
            </a:xfrm>
            <a:prstGeom prst="curvedConnector3">
              <a:avLst>
                <a:gd name="adj1" fmla="val -1388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sp>
        <p:nvSpPr>
          <p:cNvPr id="80" name="正方形/長方形 79"/>
          <p:cNvSpPr/>
          <p:nvPr/>
        </p:nvSpPr>
        <p:spPr bwMode="auto">
          <a:xfrm>
            <a:off x="1421239" y="2258805"/>
            <a:ext cx="6356769" cy="276999"/>
          </a:xfrm>
          <a:prstGeom prst="rect">
            <a:avLst/>
          </a:prstGeom>
          <a:solidFill>
            <a:schemeClr val="bg1">
              <a:alpha val="78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2" name="正方形/長方形 81"/>
          <p:cNvSpPr/>
          <p:nvPr/>
        </p:nvSpPr>
        <p:spPr bwMode="auto">
          <a:xfrm>
            <a:off x="1305942" y="3343549"/>
            <a:ext cx="4921883" cy="276999"/>
          </a:xfrm>
          <a:prstGeom prst="rect">
            <a:avLst/>
          </a:prstGeom>
          <a:solidFill>
            <a:schemeClr val="bg1">
              <a:alpha val="78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1" name="正方形/長方形 80"/>
          <p:cNvSpPr/>
          <p:nvPr/>
        </p:nvSpPr>
        <p:spPr bwMode="auto">
          <a:xfrm>
            <a:off x="1442894" y="3039194"/>
            <a:ext cx="7391591" cy="276999"/>
          </a:xfrm>
          <a:prstGeom prst="rect">
            <a:avLst/>
          </a:prstGeom>
          <a:solidFill>
            <a:schemeClr val="bg1">
              <a:alpha val="78000"/>
            </a:schemeClr>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4580" name="コンテンツ プレースホルダ 3"/>
          <p:cNvSpPr>
            <a:spLocks noGrp="1"/>
          </p:cNvSpPr>
          <p:nvPr>
            <p:ph idx="1"/>
          </p:nvPr>
        </p:nvSpPr>
        <p:spPr>
          <a:xfrm>
            <a:off x="214313" y="1001713"/>
            <a:ext cx="8715375" cy="5438775"/>
          </a:xfrm>
          <a:noFill/>
        </p:spPr>
        <p:txBody>
          <a:bodyPr/>
          <a:lstStyle/>
          <a:p>
            <a:r>
              <a:rPr lang="ja-JP" altLang="en-US" dirty="0" smtClean="0"/>
              <a:t>ユーザコミュニティ</a:t>
            </a:r>
            <a:endParaRPr lang="en-US" altLang="ja-JP" dirty="0" smtClean="0"/>
          </a:p>
          <a:p>
            <a:pPr lvl="1"/>
            <a:r>
              <a:rPr lang="ja-JP" altLang="en-US" dirty="0" smtClean="0"/>
              <a:t>結果</a:t>
            </a:r>
            <a:endParaRPr lang="en-US" altLang="ja-JP" dirty="0" smtClean="0"/>
          </a:p>
          <a:p>
            <a:pPr lvl="2"/>
            <a:r>
              <a:rPr lang="ja-JP" altLang="en-US" dirty="0" smtClean="0"/>
              <a:t>送受信エッジ数の差が他のグループ間の差に比べ大きい</a:t>
            </a:r>
            <a:endParaRPr lang="en-US" altLang="ja-JP" dirty="0" smtClean="0"/>
          </a:p>
          <a:p>
            <a:pPr lvl="2"/>
            <a:r>
              <a:rPr lang="ja-JP" altLang="en-US" dirty="0" smtClean="0"/>
              <a:t>特に，</a:t>
            </a:r>
            <a:r>
              <a:rPr lang="en-US" altLang="ja-JP" dirty="0" smtClean="0">
                <a:ln w="0">
                  <a:solidFill>
                    <a:srgbClr val="008000"/>
                  </a:solidFill>
                </a:ln>
                <a:solidFill>
                  <a:srgbClr val="00B050"/>
                </a:solidFill>
              </a:rPr>
              <a:t>P(user)</a:t>
            </a:r>
            <a:r>
              <a:rPr lang="ja-JP" altLang="en-US" dirty="0" smtClean="0"/>
              <a:t>では送信に比べ</a:t>
            </a:r>
            <a:r>
              <a:rPr lang="ja-JP" altLang="en-US" dirty="0" smtClean="0">
                <a:solidFill>
                  <a:srgbClr val="FF0000"/>
                </a:solidFill>
              </a:rPr>
              <a:t>受信の方が多い</a:t>
            </a:r>
            <a:r>
              <a:rPr lang="ja-JP" altLang="en-US" dirty="0" smtClean="0"/>
              <a:t>ことがわかる</a:t>
            </a:r>
            <a:endParaRPr lang="en-US" altLang="ja-JP" dirty="0" smtClean="0"/>
          </a:p>
          <a:p>
            <a:pPr lvl="1"/>
            <a:r>
              <a:rPr lang="ja-JP" altLang="en-US" dirty="0" smtClean="0"/>
              <a:t>考察</a:t>
            </a:r>
            <a:endParaRPr lang="en-US" altLang="ja-JP" dirty="0" smtClean="0"/>
          </a:p>
          <a:p>
            <a:pPr lvl="2"/>
            <a:r>
              <a:rPr lang="en-US" altLang="ja-JP" dirty="0" smtClean="0">
                <a:ln w="0">
                  <a:noFill/>
                </a:ln>
                <a:solidFill>
                  <a:schemeClr val="bg1"/>
                </a:solidFill>
              </a:rPr>
              <a:t>P</a:t>
            </a:r>
            <a:r>
              <a:rPr lang="en-US" altLang="ja-JP" dirty="0" smtClean="0">
                <a:ln w="0">
                  <a:solidFill>
                    <a:srgbClr val="DA8200"/>
                  </a:solidFill>
                </a:ln>
                <a:solidFill>
                  <a:srgbClr val="FFC301"/>
                </a:solidFill>
              </a:rPr>
              <a:t>(dev</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user</a:t>
            </a:r>
            <a:r>
              <a:rPr lang="ja-JP" altLang="en-US" dirty="0" smtClean="0">
                <a:ln w="0">
                  <a:solidFill>
                    <a:srgbClr val="DA8200"/>
                  </a:solidFill>
                </a:ln>
                <a:solidFill>
                  <a:srgbClr val="FFC301"/>
                </a:solidFill>
              </a:rPr>
              <a:t>∩</a:t>
            </a:r>
            <a:r>
              <a:rPr lang="en-US" altLang="ja-JP" dirty="0" smtClean="0">
                <a:ln w="0">
                  <a:solidFill>
                    <a:srgbClr val="DA8200"/>
                  </a:solidFill>
                </a:ln>
                <a:solidFill>
                  <a:srgbClr val="FFC301"/>
                </a:solidFill>
              </a:rPr>
              <a:t>bug)</a:t>
            </a:r>
            <a:r>
              <a:rPr lang="ja-JP" altLang="en-US" dirty="0" smtClean="0"/>
              <a:t>や</a:t>
            </a:r>
            <a:r>
              <a:rPr lang="en-US" altLang="ja-JP" dirty="0" smtClean="0">
                <a:ln w="0">
                  <a:solidFill>
                    <a:srgbClr val="D20000"/>
                  </a:solidFill>
                </a:ln>
                <a:solidFill>
                  <a:srgbClr val="C00000"/>
                </a:solidFill>
              </a:rPr>
              <a:t>P(dev</a:t>
            </a:r>
            <a:r>
              <a:rPr lang="ja-JP" altLang="en-US" dirty="0" smtClean="0">
                <a:ln w="0">
                  <a:solidFill>
                    <a:srgbClr val="D20000"/>
                  </a:solidFill>
                </a:ln>
                <a:solidFill>
                  <a:srgbClr val="C00000"/>
                </a:solidFill>
              </a:rPr>
              <a:t>∩</a:t>
            </a:r>
            <a:r>
              <a:rPr lang="en-US" altLang="ja-JP" dirty="0" smtClean="0">
                <a:ln w="0">
                  <a:solidFill>
                    <a:srgbClr val="D20000"/>
                  </a:solidFill>
                </a:ln>
                <a:solidFill>
                  <a:srgbClr val="C00000"/>
                </a:solidFill>
              </a:rPr>
              <a:t>user)</a:t>
            </a:r>
            <a:r>
              <a:rPr lang="ja-JP" altLang="en-US" dirty="0" smtClean="0"/>
              <a:t>の参加者からのサポートや情報の提供，収受が頻繁に行われていると考えられる</a:t>
            </a:r>
          </a:p>
        </p:txBody>
      </p:sp>
      <p:sp>
        <p:nvSpPr>
          <p:cNvPr id="85" name="テキスト ボックス 84"/>
          <p:cNvSpPr txBox="1"/>
          <p:nvPr/>
        </p:nvSpPr>
        <p:spPr>
          <a:xfrm>
            <a:off x="1360279" y="2969495"/>
            <a:ext cx="396485" cy="400110"/>
          </a:xfrm>
          <a:prstGeom prst="rect">
            <a:avLst/>
          </a:prstGeom>
          <a:noFill/>
        </p:spPr>
        <p:txBody>
          <a:bodyPr wrap="square" rtlCol="0">
            <a:spAutoFit/>
          </a:bodyPr>
          <a:lstStyle/>
          <a:p>
            <a:r>
              <a:rPr lang="en-US" altLang="ja-JP" sz="2000" dirty="0" smtClean="0">
                <a:ln w="0">
                  <a:solidFill>
                    <a:srgbClr val="DA8200"/>
                  </a:solidFill>
                </a:ln>
                <a:solidFill>
                  <a:srgbClr val="FFC301"/>
                </a:solidFill>
              </a:rPr>
              <a:t>P</a:t>
            </a:r>
            <a:endParaRPr kumimoji="1" lang="ja-JP" altLang="en-US" sz="2000" dirty="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コンテンツ プレースホルダ 3"/>
          <p:cNvSpPr>
            <a:spLocks noGrp="1"/>
          </p:cNvSpPr>
          <p:nvPr>
            <p:ph idx="1"/>
          </p:nvPr>
        </p:nvSpPr>
        <p:spPr>
          <a:xfrm>
            <a:off x="214313" y="990600"/>
            <a:ext cx="8715375" cy="5438775"/>
          </a:xfrm>
        </p:spPr>
        <p:txBody>
          <a:bodyPr/>
          <a:lstStyle/>
          <a:p>
            <a:r>
              <a:rPr lang="ja-JP" altLang="en-US" dirty="0" smtClean="0"/>
              <a:t>分析目的</a:t>
            </a:r>
            <a:endParaRPr lang="en-US" altLang="ja-JP" dirty="0" smtClean="0"/>
          </a:p>
          <a:p>
            <a:pPr lvl="1"/>
            <a:r>
              <a:rPr lang="ja-JP" altLang="en-US" dirty="0" smtClean="0"/>
              <a:t>グループ間の関わり方の違いを知る</a:t>
            </a:r>
            <a:endParaRPr lang="en-US" altLang="ja-JP" dirty="0" smtClean="0"/>
          </a:p>
          <a:p>
            <a:r>
              <a:rPr lang="ja-JP" altLang="en-US" dirty="0" smtClean="0"/>
              <a:t>分析手法</a:t>
            </a:r>
            <a:endParaRPr lang="en-US" altLang="ja-JP" dirty="0" smtClean="0"/>
          </a:p>
          <a:p>
            <a:pPr lvl="1"/>
            <a:r>
              <a:rPr lang="ja-JP" altLang="en-US" dirty="0" smtClean="0"/>
              <a:t>各グループをノード，異なるグループの参加者とのメッセージの送受信関係をエッジとしたネットワークモデルを作る</a:t>
            </a:r>
            <a:endParaRPr lang="en-US" altLang="ja-JP" dirty="0" smtClean="0"/>
          </a:p>
          <a:p>
            <a:pPr lvl="1"/>
            <a:r>
              <a:rPr lang="ja-JP" altLang="en-US" dirty="0" smtClean="0"/>
              <a:t>ネットワークを分析する</a:t>
            </a:r>
            <a:endParaRPr lang="en-US" altLang="ja-JP" dirty="0" smtClean="0"/>
          </a:p>
          <a:p>
            <a:r>
              <a:rPr lang="ja-JP" altLang="en-US" dirty="0" smtClean="0"/>
              <a:t>期待される結果</a:t>
            </a:r>
            <a:endParaRPr lang="en-US" altLang="ja-JP" dirty="0" smtClean="0"/>
          </a:p>
          <a:p>
            <a:pPr lvl="1"/>
            <a:r>
              <a:rPr lang="ja-JP" altLang="en-US" dirty="0" smtClean="0"/>
              <a:t>どのグループが情報の提供，収受を行い協調作業を支えているかを知ることができる</a:t>
            </a:r>
            <a:endParaRPr lang="en-US" altLang="ja-JP" dirty="0" smtClean="0"/>
          </a:p>
          <a:p>
            <a:endParaRPr lang="en-US" altLang="ja-JP" dirty="0" smtClean="0"/>
          </a:p>
          <a:p>
            <a:endParaRPr lang="en-US" altLang="ja-JP" dirty="0" smtClean="0"/>
          </a:p>
          <a:p>
            <a:endParaRPr lang="en-US" altLang="ja-JP" dirty="0" smtClean="0"/>
          </a:p>
          <a:p>
            <a:pPr>
              <a:buFont typeface="Times New Roman" pitchFamily="18" charset="0"/>
              <a:buNone/>
            </a:pPr>
            <a:endParaRPr lang="en-US" altLang="ja-JP" dirty="0" smtClean="0"/>
          </a:p>
          <a:p>
            <a:endParaRPr lang="ja-JP" altLang="en-US" dirty="0" smtClean="0"/>
          </a:p>
        </p:txBody>
      </p:sp>
      <p:sp>
        <p:nvSpPr>
          <p:cNvPr id="1945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dirty="0">
                <a:latin typeface="Times New Roman" pitchFamily="18" charset="0"/>
              </a:rPr>
              <a:t>DICOMO2008</a:t>
            </a:r>
          </a:p>
        </p:txBody>
      </p:sp>
      <p:sp>
        <p:nvSpPr>
          <p:cNvPr id="19459" name="タイトル 2"/>
          <p:cNvSpPr>
            <a:spLocks noGrp="1"/>
          </p:cNvSpPr>
          <p:nvPr>
            <p:ph type="title"/>
          </p:nvPr>
        </p:nvSpPr>
        <p:spPr>
          <a:xfrm>
            <a:off x="830263" y="209550"/>
            <a:ext cx="8099425" cy="642938"/>
          </a:xfrm>
        </p:spPr>
        <p:txBody>
          <a:bodyPr/>
          <a:lstStyle/>
          <a:p>
            <a:pPr lvl="2"/>
            <a:r>
              <a:rPr lang="ja-JP" altLang="en-US" dirty="0" smtClean="0"/>
              <a:t>分析１：グループ間ネットワークモデルの分析</a:t>
            </a:r>
            <a:endParaRPr lang="en-US" altLang="ja-JP" dirty="0" smtClean="0"/>
          </a:p>
        </p:txBody>
      </p:sp>
      <p:sp>
        <p:nvSpPr>
          <p:cNvPr id="1946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9465"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23F511C1-AC51-45DB-9C89-E70994879FE5}" type="slidenum">
              <a:rPr kumimoji="0" lang="ja-JP" altLang="en-US" sz="1400"/>
              <a:pPr algn="r"/>
              <a:t>44</a:t>
            </a:fld>
            <a:endParaRPr kumimoji="0" lang="en-US" altLang="ja-JP" sz="1400"/>
          </a:p>
        </p:txBody>
      </p:sp>
      <p:sp>
        <p:nvSpPr>
          <p:cNvPr id="98" name="左矢印 97"/>
          <p:cNvSpPr/>
          <p:nvPr/>
        </p:nvSpPr>
        <p:spPr bwMode="auto">
          <a:xfrm rot="10800000">
            <a:off x="4108999" y="5351437"/>
            <a:ext cx="931768" cy="653886"/>
          </a:xfrm>
          <a:prstGeom prst="leftArrow">
            <a:avLst/>
          </a:prstGeom>
          <a:gradFill>
            <a:gsLst>
              <a:gs pos="28000">
                <a:schemeClr val="accent6">
                  <a:lumMod val="40000"/>
                  <a:lumOff val="60000"/>
                </a:schemeClr>
              </a:gs>
              <a:gs pos="100000">
                <a:schemeClr val="accent1">
                  <a:tint val="23500"/>
                  <a:satMod val="160000"/>
                </a:schemeClr>
              </a:gs>
            </a:gsLst>
            <a:lin ang="5400000" scaled="0"/>
          </a:gra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nvGrpSpPr>
          <p:cNvPr id="2" name="グループ化 73"/>
          <p:cNvGrpSpPr>
            <a:grpSpLocks noChangeAspect="1"/>
          </p:cNvGrpSpPr>
          <p:nvPr/>
        </p:nvGrpSpPr>
        <p:grpSpPr>
          <a:xfrm>
            <a:off x="1872792" y="4997028"/>
            <a:ext cx="1799097" cy="1686575"/>
            <a:chOff x="4599599" y="2985306"/>
            <a:chExt cx="3619580" cy="3393202"/>
          </a:xfrm>
        </p:grpSpPr>
        <p:sp>
          <p:nvSpPr>
            <p:cNvPr id="95" name="円/楕円 94"/>
            <p:cNvSpPr/>
            <p:nvPr/>
          </p:nvSpPr>
          <p:spPr bwMode="auto">
            <a:xfrm>
              <a:off x="4604468" y="3973570"/>
              <a:ext cx="2407374" cy="2404938"/>
            </a:xfrm>
            <a:prstGeom prst="ellipse">
              <a:avLst/>
            </a:prstGeom>
            <a:solidFill>
              <a:srgbClr val="FFD1D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96" name="円/楕円 95"/>
            <p:cNvSpPr/>
            <p:nvPr/>
          </p:nvSpPr>
          <p:spPr bwMode="auto">
            <a:xfrm>
              <a:off x="5814240" y="3973570"/>
              <a:ext cx="2404939" cy="2404938"/>
            </a:xfrm>
            <a:prstGeom prst="ellipse">
              <a:avLst/>
            </a:prstGeom>
            <a:solidFill>
              <a:srgbClr val="EBFFEB"/>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97" name="円/楕円 96"/>
            <p:cNvSpPr/>
            <p:nvPr/>
          </p:nvSpPr>
          <p:spPr bwMode="auto">
            <a:xfrm>
              <a:off x="5210571" y="2990175"/>
              <a:ext cx="2404939" cy="2404938"/>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3" name="グループ化 35"/>
            <p:cNvGrpSpPr/>
            <p:nvPr/>
          </p:nvGrpSpPr>
          <p:grpSpPr bwMode="auto">
            <a:xfrm>
              <a:off x="5213429" y="3835866"/>
              <a:ext cx="937662" cy="1229662"/>
              <a:chOff x="5483001" y="171617"/>
              <a:chExt cx="1234913" cy="1620000"/>
            </a:xfrm>
            <a:solidFill>
              <a:schemeClr val="bg1"/>
            </a:solidFill>
          </p:grpSpPr>
          <p:sp>
            <p:nvSpPr>
              <p:cNvPr id="156" name="月 155"/>
              <p:cNvSpPr/>
              <p:nvPr/>
            </p:nvSpPr>
            <p:spPr>
              <a:xfrm rot="1740000">
                <a:off x="5590981" y="171617"/>
                <a:ext cx="1126933" cy="1620000"/>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7" name="涙形 156"/>
              <p:cNvSpPr>
                <a:spLocks noChangeAspect="1"/>
              </p:cNvSpPr>
              <p:nvPr/>
            </p:nvSpPr>
            <p:spPr>
              <a:xfrm rot="15360000">
                <a:off x="5552590" y="370212"/>
                <a:ext cx="937650" cy="986791"/>
              </a:xfrm>
              <a:prstGeom prst="teardrop">
                <a:avLst>
                  <a:gd name="adj" fmla="val 8962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8" name="月 157"/>
              <p:cNvSpPr/>
              <p:nvPr/>
            </p:nvSpPr>
            <p:spPr>
              <a:xfrm rot="4980000">
                <a:off x="5911085" y="-61110"/>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9" name="月 158"/>
              <p:cNvSpPr/>
              <p:nvPr/>
            </p:nvSpPr>
            <p:spPr>
              <a:xfrm rot="20040000">
                <a:off x="5590758" y="559756"/>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 name="グループ化 41"/>
            <p:cNvGrpSpPr>
              <a:grpSpLocks/>
            </p:cNvGrpSpPr>
            <p:nvPr/>
          </p:nvGrpSpPr>
          <p:grpSpPr bwMode="auto">
            <a:xfrm>
              <a:off x="6634545" y="3846994"/>
              <a:ext cx="924973" cy="1229245"/>
              <a:chOff x="6053741" y="159874"/>
              <a:chExt cx="1218207" cy="1619451"/>
            </a:xfrm>
            <a:solidFill>
              <a:srgbClr val="D9E8FF"/>
            </a:solidFill>
          </p:grpSpPr>
          <p:sp>
            <p:nvSpPr>
              <p:cNvPr id="152" name="月 151"/>
              <p:cNvSpPr/>
              <p:nvPr/>
            </p:nvSpPr>
            <p:spPr>
              <a:xfrm rot="9060000">
                <a:off x="6114651" y="159874"/>
                <a:ext cx="1080358" cy="1619451"/>
              </a:xfrm>
              <a:prstGeom prst="moon">
                <a:avLst>
                  <a:gd name="adj" fmla="val 8135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3" name="涙形 152"/>
              <p:cNvSpPr>
                <a:spLocks noChangeAspect="1"/>
              </p:cNvSpPr>
              <p:nvPr/>
            </p:nvSpPr>
            <p:spPr>
              <a:xfrm rot="960000">
                <a:off x="6332646" y="365112"/>
                <a:ext cx="939302" cy="987704"/>
              </a:xfrm>
              <a:prstGeom prst="teardrop">
                <a:avLst>
                  <a:gd name="adj" fmla="val 89628"/>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4" name="月 153"/>
              <p:cNvSpPr/>
              <p:nvPr/>
            </p:nvSpPr>
            <p:spPr>
              <a:xfrm rot="12180000">
                <a:off x="6906486" y="503006"/>
                <a:ext cx="333404" cy="118652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5" name="月 154"/>
              <p:cNvSpPr/>
              <p:nvPr/>
            </p:nvSpPr>
            <p:spPr>
              <a:xfrm rot="5640000">
                <a:off x="6483268" y="-93277"/>
                <a:ext cx="330303" cy="118935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 name="グループ化 47"/>
            <p:cNvGrpSpPr>
              <a:grpSpLocks/>
            </p:cNvGrpSpPr>
            <p:nvPr/>
          </p:nvGrpSpPr>
          <p:grpSpPr bwMode="auto">
            <a:xfrm>
              <a:off x="5828845" y="5249071"/>
              <a:ext cx="1146484" cy="990698"/>
              <a:chOff x="7787602" y="4430427"/>
              <a:chExt cx="1509936" cy="1305181"/>
            </a:xfrm>
            <a:solidFill>
              <a:srgbClr val="FFEBFF"/>
            </a:solidFill>
          </p:grpSpPr>
          <p:sp>
            <p:nvSpPr>
              <p:cNvPr id="116" name="月 115"/>
              <p:cNvSpPr/>
              <p:nvPr/>
            </p:nvSpPr>
            <p:spPr>
              <a:xfrm rot="16200000">
                <a:off x="8039097" y="4178932"/>
                <a:ext cx="1006945" cy="1509936"/>
              </a:xfrm>
              <a:prstGeom prst="moon">
                <a:avLst>
                  <a:gd name="adj" fmla="val 8135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7" name="涙形 116"/>
              <p:cNvSpPr>
                <a:spLocks noChangeAspect="1"/>
              </p:cNvSpPr>
              <p:nvPr/>
            </p:nvSpPr>
            <p:spPr>
              <a:xfrm rot="8250701">
                <a:off x="8092154" y="4632458"/>
                <a:ext cx="888011" cy="933187"/>
              </a:xfrm>
              <a:prstGeom prst="teardrop">
                <a:avLst>
                  <a:gd name="adj" fmla="val 89628"/>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8" name="月 117"/>
              <p:cNvSpPr/>
              <p:nvPr/>
            </p:nvSpPr>
            <p:spPr>
              <a:xfrm rot="19470701">
                <a:off x="8021626" y="4529840"/>
                <a:ext cx="330200" cy="1186528"/>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51" name="月 150"/>
              <p:cNvSpPr/>
              <p:nvPr/>
            </p:nvSpPr>
            <p:spPr>
              <a:xfrm rot="12930701">
                <a:off x="8662788" y="4709422"/>
                <a:ext cx="333404" cy="1026186"/>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61"/>
            <p:cNvGrpSpPr/>
            <p:nvPr/>
          </p:nvGrpSpPr>
          <p:grpSpPr bwMode="auto">
            <a:xfrm>
              <a:off x="5846238" y="4049712"/>
              <a:ext cx="1128553" cy="1312450"/>
              <a:chOff x="4742422" y="-20445"/>
              <a:chExt cx="1486326" cy="1729068"/>
            </a:xfrm>
            <a:solidFill>
              <a:srgbClr val="FFEEB7"/>
            </a:solidFill>
          </p:grpSpPr>
          <p:sp>
            <p:nvSpPr>
              <p:cNvPr id="106" name="月 105"/>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7" name="月 106"/>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8" name="月 107"/>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9" name="月 108"/>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0" name="月 109"/>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1" name="月 110"/>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2" name="月 111"/>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3" name="月 112"/>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4" name="月 113"/>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5" name="二等辺三角形 114"/>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103" name="円/楕円 102"/>
            <p:cNvSpPr/>
            <p:nvPr/>
          </p:nvSpPr>
          <p:spPr bwMode="auto">
            <a:xfrm>
              <a:off x="5809372"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04" name="円/楕円 103"/>
            <p:cNvSpPr/>
            <p:nvPr/>
          </p:nvSpPr>
          <p:spPr bwMode="auto">
            <a:xfrm>
              <a:off x="4599599"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05" name="円/楕円 104"/>
            <p:cNvSpPr/>
            <p:nvPr/>
          </p:nvSpPr>
          <p:spPr bwMode="auto">
            <a:xfrm>
              <a:off x="5203268" y="2985306"/>
              <a:ext cx="2407374"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7" name="グループ化 92"/>
          <p:cNvGrpSpPr/>
          <p:nvPr/>
        </p:nvGrpSpPr>
        <p:grpSpPr>
          <a:xfrm>
            <a:off x="5516191" y="4804899"/>
            <a:ext cx="2169734" cy="1622011"/>
            <a:chOff x="5938231" y="4706423"/>
            <a:chExt cx="2169734" cy="1622011"/>
          </a:xfrm>
        </p:grpSpPr>
        <p:sp>
          <p:nvSpPr>
            <p:cNvPr id="124" name="円/楕円 123"/>
            <p:cNvSpPr/>
            <p:nvPr/>
          </p:nvSpPr>
          <p:spPr bwMode="auto">
            <a:xfrm>
              <a:off x="6816092" y="4706423"/>
              <a:ext cx="288000" cy="288000"/>
            </a:xfrm>
            <a:prstGeom prst="ellipse">
              <a:avLst/>
            </a:prstGeom>
            <a:solidFill>
              <a:srgbClr val="FFFFC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25" name="円/楕円 124"/>
            <p:cNvSpPr/>
            <p:nvPr/>
          </p:nvSpPr>
          <p:spPr bwMode="auto">
            <a:xfrm>
              <a:off x="6846900" y="5390301"/>
              <a:ext cx="288000" cy="288000"/>
            </a:xfrm>
            <a:prstGeom prst="ellipse">
              <a:avLst/>
            </a:prstGeom>
            <a:solidFill>
              <a:srgbClr val="FFEAA7"/>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26" name="曲線コネクタ 125"/>
            <p:cNvCxnSpPr>
              <a:stCxn id="124" idx="1"/>
              <a:endCxn id="124" idx="7"/>
            </p:cNvCxnSpPr>
            <p:nvPr/>
          </p:nvCxnSpPr>
          <p:spPr bwMode="auto">
            <a:xfrm rot="5400000" flipH="1" flipV="1">
              <a:off x="6960092" y="4646777"/>
              <a:ext cx="1588" cy="203646"/>
            </a:xfrm>
            <a:prstGeom prst="curvedConnector3">
              <a:avLst>
                <a:gd name="adj1" fmla="val 10653467"/>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7" name="曲線コネクタ 126"/>
            <p:cNvCxnSpPr>
              <a:stCxn id="130" idx="3"/>
              <a:endCxn id="130" idx="5"/>
            </p:cNvCxnSpPr>
            <p:nvPr/>
          </p:nvCxnSpPr>
          <p:spPr bwMode="auto">
            <a:xfrm rot="16200000" flipH="1">
              <a:off x="6082231" y="6184434"/>
              <a:ext cx="1588" cy="203646"/>
            </a:xfrm>
            <a:prstGeom prst="curvedConnector3">
              <a:avLst>
                <a:gd name="adj1" fmla="val 5605040"/>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8" name="円/楕円 127"/>
            <p:cNvSpPr/>
            <p:nvPr/>
          </p:nvSpPr>
          <p:spPr bwMode="auto">
            <a:xfrm>
              <a:off x="7819965" y="6026509"/>
              <a:ext cx="288000" cy="288000"/>
            </a:xfrm>
            <a:prstGeom prst="ellipse">
              <a:avLst/>
            </a:prstGeom>
            <a:solidFill>
              <a:srgbClr val="DDFFD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29" name="曲線コネクタ 128"/>
            <p:cNvCxnSpPr>
              <a:stCxn id="128" idx="3"/>
              <a:endCxn id="128" idx="5"/>
            </p:cNvCxnSpPr>
            <p:nvPr/>
          </p:nvCxnSpPr>
          <p:spPr bwMode="auto">
            <a:xfrm rot="16200000" flipH="1">
              <a:off x="7963965" y="6170509"/>
              <a:ext cx="1588" cy="203646"/>
            </a:xfrm>
            <a:prstGeom prst="curvedConnector3">
              <a:avLst>
                <a:gd name="adj1" fmla="val 5305102"/>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0" name="円/楕円 129"/>
            <p:cNvSpPr/>
            <p:nvPr/>
          </p:nvSpPr>
          <p:spPr bwMode="auto">
            <a:xfrm>
              <a:off x="5938231" y="6040434"/>
              <a:ext cx="288000" cy="288000"/>
            </a:xfrm>
            <a:prstGeom prst="ellipse">
              <a:avLst/>
            </a:prstGeom>
            <a:solidFill>
              <a:srgbClr val="FFC1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31" name="円/楕円 130"/>
            <p:cNvSpPr/>
            <p:nvPr/>
          </p:nvSpPr>
          <p:spPr bwMode="auto">
            <a:xfrm>
              <a:off x="7686475" y="4959809"/>
              <a:ext cx="288000" cy="288000"/>
            </a:xfrm>
            <a:prstGeom prst="ellipse">
              <a:avLst/>
            </a:prstGeom>
            <a:solidFill>
              <a:srgbClr val="DDF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32" name="円/楕円 131"/>
            <p:cNvSpPr/>
            <p:nvPr/>
          </p:nvSpPr>
          <p:spPr bwMode="auto">
            <a:xfrm>
              <a:off x="6011177" y="4994423"/>
              <a:ext cx="288000" cy="288000"/>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33" name="円/楕円 132"/>
            <p:cNvSpPr/>
            <p:nvPr/>
          </p:nvSpPr>
          <p:spPr bwMode="auto">
            <a:xfrm>
              <a:off x="6848489" y="6026509"/>
              <a:ext cx="288000" cy="288000"/>
            </a:xfrm>
            <a:prstGeom prst="ellipse">
              <a:avLst/>
            </a:prstGeom>
            <a:solidFill>
              <a:srgbClr val="FFE1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34" name="曲線コネクタ 35"/>
            <p:cNvCxnSpPr>
              <a:stCxn id="132" idx="3"/>
              <a:endCxn id="132" idx="2"/>
            </p:cNvCxnSpPr>
            <p:nvPr/>
          </p:nvCxnSpPr>
          <p:spPr bwMode="auto">
            <a:xfrm rot="5400000" flipH="1">
              <a:off x="5981354" y="5168247"/>
              <a:ext cx="101823" cy="42177"/>
            </a:xfrm>
            <a:prstGeom prst="curvedConnector4">
              <a:avLst>
                <a:gd name="adj1" fmla="val -116258"/>
                <a:gd name="adj2" fmla="val 476390"/>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5" name="曲線コネクタ 40"/>
            <p:cNvCxnSpPr>
              <a:stCxn id="131" idx="5"/>
              <a:endCxn id="131" idx="6"/>
            </p:cNvCxnSpPr>
            <p:nvPr/>
          </p:nvCxnSpPr>
          <p:spPr bwMode="auto">
            <a:xfrm rot="5400000" flipH="1" flipV="1">
              <a:off x="7902474" y="5133632"/>
              <a:ext cx="101823" cy="42177"/>
            </a:xfrm>
            <a:prstGeom prst="curvedConnector4">
              <a:avLst>
                <a:gd name="adj1" fmla="val -116258"/>
                <a:gd name="adj2" fmla="val 401112"/>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6" name="曲線コネクタ 40"/>
            <p:cNvCxnSpPr>
              <a:stCxn id="133" idx="3"/>
              <a:endCxn id="133" idx="5"/>
            </p:cNvCxnSpPr>
            <p:nvPr/>
          </p:nvCxnSpPr>
          <p:spPr bwMode="auto">
            <a:xfrm rot="16200000" flipH="1">
              <a:off x="6992489" y="6170509"/>
              <a:ext cx="1588" cy="203646"/>
            </a:xfrm>
            <a:prstGeom prst="curvedConnector3">
              <a:avLst>
                <a:gd name="adj1" fmla="val 6154914"/>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7" name="直線矢印コネクタ 136"/>
            <p:cNvCxnSpPr/>
            <p:nvPr/>
          </p:nvCxnSpPr>
          <p:spPr bwMode="auto">
            <a:xfrm rot="5400000">
              <a:off x="6893064" y="5211904"/>
              <a:ext cx="252000" cy="0"/>
            </a:xfrm>
            <a:prstGeom prst="straightConnector1">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8" name="直線矢印コネクタ 137"/>
            <p:cNvCxnSpPr/>
            <p:nvPr/>
          </p:nvCxnSpPr>
          <p:spPr bwMode="auto">
            <a:xfrm rot="5400000">
              <a:off x="6798513" y="5202378"/>
              <a:ext cx="252000"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9" name="直線矢印コネクタ 138"/>
            <p:cNvCxnSpPr/>
            <p:nvPr/>
          </p:nvCxnSpPr>
          <p:spPr bwMode="auto">
            <a:xfrm rot="-960000">
              <a:off x="7214791" y="4745967"/>
              <a:ext cx="432000" cy="307750"/>
            </a:xfrm>
            <a:prstGeom prst="straightConnector1">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0" name="直線矢印コネクタ 139"/>
            <p:cNvCxnSpPr/>
            <p:nvPr/>
          </p:nvCxnSpPr>
          <p:spPr bwMode="auto">
            <a:xfrm rot="-960000">
              <a:off x="7169742" y="4792315"/>
              <a:ext cx="432000" cy="309604"/>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直線矢印コネクタ 140"/>
            <p:cNvCxnSpPr/>
            <p:nvPr/>
          </p:nvCxnSpPr>
          <p:spPr bwMode="auto">
            <a:xfrm rot="16200000" flipH="1">
              <a:off x="7537348" y="5601928"/>
              <a:ext cx="648000" cy="72302"/>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直線矢印コネクタ 141"/>
            <p:cNvCxnSpPr/>
            <p:nvPr/>
          </p:nvCxnSpPr>
          <p:spPr bwMode="auto">
            <a:xfrm rot="5400000">
              <a:off x="5744934" y="5639285"/>
              <a:ext cx="648000" cy="72302"/>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3" name="直線矢印コネクタ 142"/>
            <p:cNvCxnSpPr/>
            <p:nvPr/>
          </p:nvCxnSpPr>
          <p:spPr bwMode="auto">
            <a:xfrm rot="420000" flipV="1">
              <a:off x="6341125" y="4779837"/>
              <a:ext cx="396000" cy="309605"/>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4" name="直線矢印コネクタ 143"/>
            <p:cNvCxnSpPr/>
            <p:nvPr/>
          </p:nvCxnSpPr>
          <p:spPr bwMode="auto">
            <a:xfrm rot="360000" flipV="1">
              <a:off x="6367077" y="4857056"/>
              <a:ext cx="396000" cy="283649"/>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5" name="直線矢印コネクタ 144"/>
            <p:cNvCxnSpPr/>
            <p:nvPr/>
          </p:nvCxnSpPr>
          <p:spPr bwMode="auto">
            <a:xfrm rot="5400000" flipH="1" flipV="1">
              <a:off x="5840411" y="5640212"/>
              <a:ext cx="648000" cy="70449"/>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6" name="直線矢印コネクタ 145"/>
            <p:cNvCxnSpPr/>
            <p:nvPr/>
          </p:nvCxnSpPr>
          <p:spPr bwMode="auto">
            <a:xfrm rot="16200000" flipV="1">
              <a:off x="7616470" y="5626027"/>
              <a:ext cx="648000" cy="723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7" name="直線矢印コネクタ 146"/>
            <p:cNvCxnSpPr/>
            <p:nvPr/>
          </p:nvCxnSpPr>
          <p:spPr bwMode="auto">
            <a:xfrm rot="5400000" flipH="1" flipV="1">
              <a:off x="6905115" y="5858200"/>
              <a:ext cx="252000" cy="185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8" name="直線矢印コネクタ 147"/>
            <p:cNvCxnSpPr/>
            <p:nvPr/>
          </p:nvCxnSpPr>
          <p:spPr bwMode="auto">
            <a:xfrm rot="5400000">
              <a:off x="6809638" y="5835026"/>
              <a:ext cx="252000"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9" name="直線矢印コネクタ 148"/>
            <p:cNvCxnSpPr/>
            <p:nvPr/>
          </p:nvCxnSpPr>
          <p:spPr bwMode="auto">
            <a:xfrm rot="10800000" flipV="1">
              <a:off x="7211493" y="5140705"/>
              <a:ext cx="355952" cy="2614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0" name="直線矢印コネクタ 149"/>
            <p:cNvCxnSpPr/>
            <p:nvPr/>
          </p:nvCxnSpPr>
          <p:spPr bwMode="auto">
            <a:xfrm rot="10800000">
              <a:off x="7180744" y="6156603"/>
              <a:ext cx="595107"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0" name="直線矢印コネクタ 159"/>
            <p:cNvCxnSpPr/>
            <p:nvPr/>
          </p:nvCxnSpPr>
          <p:spPr bwMode="auto">
            <a:xfrm>
              <a:off x="7181573" y="6240325"/>
              <a:ext cx="571006"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1" name="直線矢印コネクタ 160"/>
            <p:cNvCxnSpPr/>
            <p:nvPr/>
          </p:nvCxnSpPr>
          <p:spPr bwMode="auto">
            <a:xfrm>
              <a:off x="6293287" y="6240325"/>
              <a:ext cx="522804"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2" name="直線矢印コネクタ 161"/>
            <p:cNvCxnSpPr/>
            <p:nvPr/>
          </p:nvCxnSpPr>
          <p:spPr bwMode="auto">
            <a:xfrm rot="10800000">
              <a:off x="6293288" y="6156604"/>
              <a:ext cx="522804"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3" name="直線矢印コネクタ 162"/>
            <p:cNvCxnSpPr/>
            <p:nvPr/>
          </p:nvCxnSpPr>
          <p:spPr bwMode="auto">
            <a:xfrm rot="9660000">
              <a:off x="7278249" y="5518076"/>
              <a:ext cx="396000" cy="500557"/>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4" name="直線矢印コネクタ 163"/>
            <p:cNvCxnSpPr/>
            <p:nvPr/>
          </p:nvCxnSpPr>
          <p:spPr bwMode="auto">
            <a:xfrm rot="9660000">
              <a:off x="7247108" y="5602596"/>
              <a:ext cx="396000" cy="500557"/>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5" name="直線矢印コネクタ 164"/>
            <p:cNvCxnSpPr/>
            <p:nvPr/>
          </p:nvCxnSpPr>
          <p:spPr bwMode="auto">
            <a:xfrm rot="11460000" flipV="1">
              <a:off x="6358849" y="5631143"/>
              <a:ext cx="360000" cy="476457"/>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6" name="直線矢印コネクタ 165"/>
            <p:cNvCxnSpPr/>
            <p:nvPr/>
          </p:nvCxnSpPr>
          <p:spPr bwMode="auto">
            <a:xfrm rot="11460000" flipV="1">
              <a:off x="6289295" y="5558552"/>
              <a:ext cx="360000" cy="476457"/>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7" name="直線矢印コネクタ 166"/>
            <p:cNvCxnSpPr/>
            <p:nvPr/>
          </p:nvCxnSpPr>
          <p:spPr bwMode="auto">
            <a:xfrm flipV="1">
              <a:off x="7254133" y="5185199"/>
              <a:ext cx="357806" cy="2614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8" name="直線矢印コネクタ 167"/>
            <p:cNvCxnSpPr/>
            <p:nvPr/>
          </p:nvCxnSpPr>
          <p:spPr bwMode="auto">
            <a:xfrm rot="10200000">
              <a:off x="6398949" y="5200494"/>
              <a:ext cx="360000" cy="237301"/>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9" name="直線矢印コネクタ 168"/>
            <p:cNvCxnSpPr/>
            <p:nvPr/>
          </p:nvCxnSpPr>
          <p:spPr bwMode="auto">
            <a:xfrm rot="-540000">
              <a:off x="6367794" y="5274656"/>
              <a:ext cx="360000" cy="213201"/>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コンテンツ プレースホルダ 3"/>
          <p:cNvSpPr>
            <a:spLocks noGrp="1"/>
          </p:cNvSpPr>
          <p:nvPr>
            <p:ph idx="1"/>
          </p:nvPr>
        </p:nvSpPr>
        <p:spPr>
          <a:xfrm>
            <a:off x="173743" y="990600"/>
            <a:ext cx="8715375" cy="5438775"/>
          </a:xfrm>
        </p:spPr>
        <p:txBody>
          <a:bodyPr/>
          <a:lstStyle/>
          <a:p>
            <a:endParaRPr lang="ja-JP" altLang="en-US" dirty="0" smtClean="0"/>
          </a:p>
        </p:txBody>
      </p:sp>
      <p:sp>
        <p:nvSpPr>
          <p:cNvPr id="2" name="タイトル 1"/>
          <p:cNvSpPr>
            <a:spLocks noGrp="1"/>
          </p:cNvSpPr>
          <p:nvPr>
            <p:ph type="title"/>
          </p:nvPr>
        </p:nvSpPr>
        <p:spPr/>
        <p:txBody>
          <a:bodyPr/>
          <a:lstStyle/>
          <a:p>
            <a:r>
              <a:rPr lang="ja-JP" altLang="en-US" dirty="0" smtClean="0"/>
              <a:t>分析１：グループ間ネットワークモデルの分析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45</a:t>
            </a:fld>
            <a:endParaRPr lang="en-US" altLang="ja-JP"/>
          </a:p>
        </p:txBody>
      </p:sp>
      <p:sp>
        <p:nvSpPr>
          <p:cNvPr id="7" name="円/楕円 6"/>
          <p:cNvSpPr/>
          <p:nvPr/>
        </p:nvSpPr>
        <p:spPr>
          <a:xfrm>
            <a:off x="4104641" y="1602037"/>
            <a:ext cx="1063240" cy="662981"/>
          </a:xfrm>
          <a:prstGeom prst="ellipse">
            <a:avLst/>
          </a:prstGeom>
          <a:solidFill>
            <a:srgbClr val="FFFF7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バグ</a:t>
            </a:r>
            <a:endParaRPr lang="en-US" altLang="ja-JP" sz="1200" b="1" dirty="0" smtClean="0">
              <a:solidFill>
                <a:schemeClr val="tx1"/>
              </a:solidFill>
            </a:endParaRPr>
          </a:p>
          <a:p>
            <a:pPr algn="ctr" fontAlgn="auto">
              <a:spcBef>
                <a:spcPts val="0"/>
              </a:spcBef>
              <a:spcAft>
                <a:spcPts val="0"/>
              </a:spcAft>
              <a:defRPr/>
            </a:pPr>
            <a:r>
              <a:rPr lang="ja-JP" altLang="en-US" sz="1200" b="1" dirty="0" smtClean="0">
                <a:solidFill>
                  <a:schemeClr val="tx1"/>
                </a:solidFill>
              </a:rPr>
              <a:t>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P(bug)</a:t>
            </a:r>
            <a:endParaRPr lang="en-US" altLang="ja-JP" sz="1200" b="1" dirty="0">
              <a:solidFill>
                <a:schemeClr val="tx1"/>
              </a:solidFill>
            </a:endParaRPr>
          </a:p>
        </p:txBody>
      </p:sp>
      <p:sp>
        <p:nvSpPr>
          <p:cNvPr id="8" name="円/楕円 7"/>
          <p:cNvSpPr/>
          <p:nvPr/>
        </p:nvSpPr>
        <p:spPr>
          <a:xfrm>
            <a:off x="3314725" y="3770622"/>
            <a:ext cx="2481486" cy="66298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開発者＆ユーザ＆バグ報告者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r>
              <a:rPr lang="ja-JP" altLang="en-US" sz="1200" b="1" dirty="0" smtClean="0">
                <a:solidFill>
                  <a:schemeClr val="tx1"/>
                </a:solidFill>
              </a:rPr>
              <a:t>∩</a:t>
            </a:r>
            <a:r>
              <a:rPr lang="en-US" altLang="ja-JP" sz="1200" b="1" dirty="0" smtClean="0">
                <a:solidFill>
                  <a:schemeClr val="tx1"/>
                </a:solidFill>
              </a:rPr>
              <a:t>user</a:t>
            </a:r>
            <a:r>
              <a:rPr lang="ja-JP" altLang="en-US" sz="1200" b="1" dirty="0" smtClean="0">
                <a:solidFill>
                  <a:schemeClr val="tx1"/>
                </a:solidFill>
              </a:rPr>
              <a:t>∩</a:t>
            </a:r>
            <a:r>
              <a:rPr lang="en-US" altLang="ja-JP" sz="1200" b="1" dirty="0" smtClean="0">
                <a:solidFill>
                  <a:schemeClr val="tx1"/>
                </a:solidFill>
              </a:rPr>
              <a:t>bug)</a:t>
            </a:r>
          </a:p>
        </p:txBody>
      </p:sp>
      <p:cxnSp>
        <p:nvCxnSpPr>
          <p:cNvPr id="9" name="曲線コネクタ 8"/>
          <p:cNvCxnSpPr>
            <a:stCxn id="7" idx="1"/>
            <a:endCxn id="7" idx="7"/>
          </p:cNvCxnSpPr>
          <p:nvPr/>
        </p:nvCxnSpPr>
        <p:spPr>
          <a:xfrm rot="5400000" flipH="1" flipV="1">
            <a:off x="4636260" y="1323217"/>
            <a:ext cx="2075" cy="751825"/>
          </a:xfrm>
          <a:prstGeom prst="curvedConnector3">
            <a:avLst>
              <a:gd name="adj1" fmla="val 1249320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曲線コネクタ 10"/>
          <p:cNvCxnSpPr>
            <a:stCxn id="16" idx="3"/>
            <a:endCxn id="16" idx="5"/>
          </p:cNvCxnSpPr>
          <p:nvPr/>
        </p:nvCxnSpPr>
        <p:spPr>
          <a:xfrm rot="16200000" flipH="1">
            <a:off x="1991068" y="5588061"/>
            <a:ext cx="1228" cy="742282"/>
          </a:xfrm>
          <a:prstGeom prst="curvedConnector3">
            <a:avLst>
              <a:gd name="adj1" fmla="val 2230107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円/楕円 13"/>
          <p:cNvSpPr/>
          <p:nvPr/>
        </p:nvSpPr>
        <p:spPr>
          <a:xfrm>
            <a:off x="6935823" y="5393312"/>
            <a:ext cx="1151278" cy="662981"/>
          </a:xfrm>
          <a:prstGeom prst="ellipse">
            <a:avLst/>
          </a:prstGeom>
          <a:solidFill>
            <a:srgbClr val="ABFFD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ユーザ</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P(user)</a:t>
            </a:r>
            <a:endParaRPr lang="en-US" altLang="ja-JP" sz="1050" b="1" dirty="0">
              <a:solidFill>
                <a:schemeClr val="tx1"/>
              </a:solidFill>
            </a:endParaRPr>
          </a:p>
        </p:txBody>
      </p:sp>
      <p:cxnSp>
        <p:nvCxnSpPr>
          <p:cNvPr id="15" name="曲線コネクタ 14"/>
          <p:cNvCxnSpPr>
            <a:stCxn id="14" idx="3"/>
            <a:endCxn id="14" idx="5"/>
          </p:cNvCxnSpPr>
          <p:nvPr/>
        </p:nvCxnSpPr>
        <p:spPr>
          <a:xfrm rot="16200000" flipH="1">
            <a:off x="7511462" y="5552164"/>
            <a:ext cx="2075" cy="814077"/>
          </a:xfrm>
          <a:prstGeom prst="curvedConnector3">
            <a:avLst>
              <a:gd name="adj1" fmla="val 1315139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1466196" y="5393312"/>
            <a:ext cx="1049745" cy="662981"/>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endParaRPr lang="en-US" altLang="ja-JP" sz="1050" b="1" dirty="0">
              <a:solidFill>
                <a:schemeClr val="tx1"/>
              </a:solidFill>
            </a:endParaRPr>
          </a:p>
        </p:txBody>
      </p:sp>
      <p:sp>
        <p:nvSpPr>
          <p:cNvPr id="17" name="円/楕円 16"/>
          <p:cNvSpPr/>
          <p:nvPr/>
        </p:nvSpPr>
        <p:spPr>
          <a:xfrm>
            <a:off x="6247067" y="2786807"/>
            <a:ext cx="2196000" cy="552485"/>
          </a:xfrm>
          <a:prstGeom prst="ellipse">
            <a:avLst/>
          </a:prstGeom>
          <a:solidFill>
            <a:srgbClr val="B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ユーザ＆バグ報告者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P(user</a:t>
            </a:r>
            <a:r>
              <a:rPr lang="ja-JP" altLang="en-US" sz="1200" b="1" dirty="0" smtClean="0">
                <a:solidFill>
                  <a:schemeClr val="tx1"/>
                </a:solidFill>
              </a:rPr>
              <a:t>∩</a:t>
            </a:r>
            <a:r>
              <a:rPr lang="en-US" altLang="ja-JP" sz="1200" b="1" dirty="0" smtClean="0">
                <a:solidFill>
                  <a:schemeClr val="tx1"/>
                </a:solidFill>
              </a:rPr>
              <a:t>bug)</a:t>
            </a:r>
            <a:endParaRPr lang="en-US" altLang="ja-JP" sz="1200" b="1" dirty="0">
              <a:solidFill>
                <a:schemeClr val="tx1"/>
              </a:solidFill>
            </a:endParaRPr>
          </a:p>
        </p:txBody>
      </p:sp>
      <p:sp>
        <p:nvSpPr>
          <p:cNvPr id="18" name="円/楕円 17"/>
          <p:cNvSpPr/>
          <p:nvPr/>
        </p:nvSpPr>
        <p:spPr>
          <a:xfrm>
            <a:off x="1099042" y="2796632"/>
            <a:ext cx="2196000" cy="55248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開発者＆バグ報告者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r>
              <a:rPr lang="ja-JP" altLang="en-US" sz="1200" b="1" dirty="0" smtClean="0">
                <a:solidFill>
                  <a:schemeClr val="tx1"/>
                </a:solidFill>
              </a:rPr>
              <a:t>∩</a:t>
            </a:r>
            <a:r>
              <a:rPr lang="en-US" altLang="ja-JP" sz="1200" b="1" dirty="0" smtClean="0">
                <a:solidFill>
                  <a:schemeClr val="tx1"/>
                </a:solidFill>
              </a:rPr>
              <a:t>bug)</a:t>
            </a:r>
            <a:endParaRPr lang="en-US" altLang="ja-JP" sz="1200" b="1" dirty="0">
              <a:solidFill>
                <a:schemeClr val="tx1"/>
              </a:solidFill>
            </a:endParaRPr>
          </a:p>
        </p:txBody>
      </p:sp>
      <p:sp>
        <p:nvSpPr>
          <p:cNvPr id="19" name="円/楕円 18"/>
          <p:cNvSpPr/>
          <p:nvPr/>
        </p:nvSpPr>
        <p:spPr>
          <a:xfrm>
            <a:off x="3689108" y="5503808"/>
            <a:ext cx="1918242" cy="552485"/>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開発者＆ユーザ</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r>
              <a:rPr lang="ja-JP" altLang="en-US" sz="1200" b="1" dirty="0" smtClean="0">
                <a:solidFill>
                  <a:schemeClr val="tx1"/>
                </a:solidFill>
              </a:rPr>
              <a:t>∩</a:t>
            </a:r>
            <a:r>
              <a:rPr lang="en-US" altLang="ja-JP" sz="1200" b="1" dirty="0" smtClean="0">
                <a:solidFill>
                  <a:schemeClr val="tx1"/>
                </a:solidFill>
              </a:rPr>
              <a:t>user)</a:t>
            </a:r>
            <a:endParaRPr lang="en-US" altLang="ja-JP" sz="1200" b="1" dirty="0">
              <a:solidFill>
                <a:schemeClr val="tx1"/>
              </a:solidFill>
            </a:endParaRPr>
          </a:p>
        </p:txBody>
      </p:sp>
      <p:cxnSp>
        <p:nvCxnSpPr>
          <p:cNvPr id="20" name="曲線コネクタ 35"/>
          <p:cNvCxnSpPr>
            <a:stCxn id="18" idx="3"/>
            <a:endCxn id="18" idx="2"/>
          </p:cNvCxnSpPr>
          <p:nvPr/>
        </p:nvCxnSpPr>
        <p:spPr>
          <a:xfrm rot="5400000" flipH="1">
            <a:off x="1162174" y="3009744"/>
            <a:ext cx="195333" cy="321597"/>
          </a:xfrm>
          <a:prstGeom prst="curvedConnector4">
            <a:avLst>
              <a:gd name="adj1" fmla="val -158452"/>
              <a:gd name="adj2" fmla="val 17108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2" name="曲線コネクタ 40"/>
          <p:cNvCxnSpPr>
            <a:stCxn id="17" idx="5"/>
            <a:endCxn id="17" idx="6"/>
          </p:cNvCxnSpPr>
          <p:nvPr/>
        </p:nvCxnSpPr>
        <p:spPr>
          <a:xfrm rot="5400000" flipH="1" flipV="1">
            <a:off x="8184601" y="2999918"/>
            <a:ext cx="195333" cy="321597"/>
          </a:xfrm>
          <a:prstGeom prst="curvedConnector4">
            <a:avLst>
              <a:gd name="adj1" fmla="val -158452"/>
              <a:gd name="adj2" fmla="val 17108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曲線コネクタ 40"/>
          <p:cNvCxnSpPr>
            <a:stCxn id="19" idx="3"/>
            <a:endCxn id="19" idx="5"/>
          </p:cNvCxnSpPr>
          <p:nvPr/>
        </p:nvCxnSpPr>
        <p:spPr>
          <a:xfrm rot="16200000" flipH="1">
            <a:off x="4648229" y="5297183"/>
            <a:ext cx="1588" cy="1356402"/>
          </a:xfrm>
          <a:prstGeom prst="curvedConnector3">
            <a:avLst>
              <a:gd name="adj1" fmla="val 1949049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rot="5400000">
            <a:off x="4118148" y="3044637"/>
            <a:ext cx="1160217" cy="122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5400000">
            <a:off x="3898381" y="3044637"/>
            <a:ext cx="1160217"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a:off x="5208849" y="2057286"/>
            <a:ext cx="1270210" cy="70567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rot="21480000">
            <a:off x="5084060" y="2181447"/>
            <a:ext cx="1223165"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rot="16200000" flipH="1">
            <a:off x="6162342" y="4288343"/>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rot="5400000">
            <a:off x="1217600" y="4315966"/>
            <a:ext cx="1767951"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rot="10800000" flipV="1">
            <a:off x="2571188" y="1912657"/>
            <a:ext cx="1491710"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flipV="1">
            <a:off x="2681686" y="2078402"/>
            <a:ext cx="1381213" cy="662981"/>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rot="5400000" flipH="1" flipV="1">
            <a:off x="1410969" y="4343591"/>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rot="16200000" flipV="1">
            <a:off x="6355712" y="4315968"/>
            <a:ext cx="1878449"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rot="5400000" flipH="1" flipV="1">
            <a:off x="4228644" y="5007448"/>
            <a:ext cx="994473" cy="245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rot="5400000">
            <a:off x="4034660" y="4924313"/>
            <a:ext cx="939225"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10800000" flipV="1">
            <a:off x="5497605" y="3220204"/>
            <a:ext cx="828729" cy="607734"/>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rot="10800000">
            <a:off x="5687266" y="5697792"/>
            <a:ext cx="1224000"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a:off x="5633472" y="5871162"/>
            <a:ext cx="1260000"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2547861" y="5890549"/>
            <a:ext cx="1080000"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rot="10800000">
            <a:off x="2585791" y="5724803"/>
            <a:ext cx="1080000"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rot="10800000">
            <a:off x="5653354" y="4296409"/>
            <a:ext cx="1436461" cy="116021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a:off x="5477786" y="4377266"/>
            <a:ext cx="1436461" cy="116021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rot="10800000" flipV="1">
            <a:off x="2395309" y="4353725"/>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flipV="1">
            <a:off x="2502909" y="4474571"/>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V="1">
            <a:off x="5613166" y="3306184"/>
            <a:ext cx="828727" cy="607733"/>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rot="10800000">
            <a:off x="3299241" y="3183372"/>
            <a:ext cx="662982" cy="55248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3178923" y="3294493"/>
            <a:ext cx="607734" cy="497236"/>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4" name="曲線コネクタ 73"/>
          <p:cNvCxnSpPr>
            <a:stCxn id="8" idx="0"/>
            <a:endCxn id="8" idx="7"/>
          </p:cNvCxnSpPr>
          <p:nvPr/>
        </p:nvCxnSpPr>
        <p:spPr>
          <a:xfrm rot="16200000" flipH="1">
            <a:off x="4945591" y="3380499"/>
            <a:ext cx="97092" cy="877338"/>
          </a:xfrm>
          <a:prstGeom prst="curvedConnector3">
            <a:avLst>
              <a:gd name="adj1" fmla="val -14754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曲線コネクタ 10"/>
          <p:cNvCxnSpPr>
            <a:stCxn id="16" idx="3"/>
            <a:endCxn id="16" idx="5"/>
          </p:cNvCxnSpPr>
          <p:nvPr/>
        </p:nvCxnSpPr>
        <p:spPr>
          <a:xfrm rot="16200000" flipH="1">
            <a:off x="1991068" y="5415636"/>
            <a:ext cx="1228" cy="742282"/>
          </a:xfrm>
          <a:prstGeom prst="curvedConnector3">
            <a:avLst>
              <a:gd name="adj1" fmla="val 2230107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1466196" y="5220887"/>
            <a:ext cx="1049745" cy="662981"/>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endParaRPr lang="en-US" altLang="ja-JP" sz="1050" b="1" dirty="0">
              <a:solidFill>
                <a:schemeClr val="tx1"/>
              </a:solidFill>
            </a:endParaRPr>
          </a:p>
        </p:txBody>
      </p:sp>
      <p:cxnSp>
        <p:nvCxnSpPr>
          <p:cNvPr id="20" name="曲線コネクタ 35"/>
          <p:cNvCxnSpPr>
            <a:stCxn id="18" idx="3"/>
            <a:endCxn id="18" idx="2"/>
          </p:cNvCxnSpPr>
          <p:nvPr/>
        </p:nvCxnSpPr>
        <p:spPr>
          <a:xfrm rot="5400000" flipH="1">
            <a:off x="1788898" y="2919158"/>
            <a:ext cx="195333" cy="321597"/>
          </a:xfrm>
          <a:prstGeom prst="curvedConnector4">
            <a:avLst>
              <a:gd name="adj1" fmla="val -158452"/>
              <a:gd name="adj2" fmla="val 17108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 name="曲線コネクタ 40"/>
          <p:cNvCxnSpPr>
            <a:stCxn id="19" idx="3"/>
            <a:endCxn id="19" idx="5"/>
          </p:cNvCxnSpPr>
          <p:nvPr/>
        </p:nvCxnSpPr>
        <p:spPr>
          <a:xfrm rot="16200000" flipH="1">
            <a:off x="4648229" y="5124758"/>
            <a:ext cx="1588" cy="1356402"/>
          </a:xfrm>
          <a:prstGeom prst="curvedConnector3">
            <a:avLst>
              <a:gd name="adj1" fmla="val 1949049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rot="5400000">
            <a:off x="1217600" y="4143541"/>
            <a:ext cx="1767951"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rot="5400000" flipH="1" flipV="1">
            <a:off x="1369169" y="4171166"/>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rot="5400000" flipH="1" flipV="1">
            <a:off x="4228644" y="4835023"/>
            <a:ext cx="994473" cy="245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rot="5400000">
            <a:off x="4034660" y="4751888"/>
            <a:ext cx="939225"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2547861" y="5718124"/>
            <a:ext cx="1080000"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rot="10800000">
            <a:off x="2585791" y="5552378"/>
            <a:ext cx="1080000"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rot="10800000" flipV="1">
            <a:off x="2395309" y="4181300"/>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flipV="1">
            <a:off x="2502909" y="4302146"/>
            <a:ext cx="1325965" cy="110497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rot="10800000">
            <a:off x="3627861" y="3234939"/>
            <a:ext cx="334362" cy="328494"/>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a:off x="3453819" y="3342438"/>
            <a:ext cx="332838" cy="276866"/>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p:txBody>
          <a:bodyPr/>
          <a:lstStyle/>
          <a:p>
            <a:r>
              <a:rPr lang="ja-JP" altLang="en-US" dirty="0" smtClean="0"/>
              <a:t>分析１：グループ間ネットワークモデルの分析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46</a:t>
            </a:fld>
            <a:endParaRPr lang="en-US" altLang="ja-JP"/>
          </a:p>
        </p:txBody>
      </p:sp>
      <p:sp>
        <p:nvSpPr>
          <p:cNvPr id="7" name="円/楕円 6"/>
          <p:cNvSpPr/>
          <p:nvPr/>
        </p:nvSpPr>
        <p:spPr>
          <a:xfrm>
            <a:off x="4104641" y="1429612"/>
            <a:ext cx="1063240" cy="662981"/>
          </a:xfrm>
          <a:prstGeom prst="ellipse">
            <a:avLst/>
          </a:prstGeom>
          <a:solidFill>
            <a:srgbClr val="FFFF7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バグ</a:t>
            </a:r>
            <a:endParaRPr lang="en-US" altLang="ja-JP" sz="1200" b="1" dirty="0" smtClean="0">
              <a:solidFill>
                <a:schemeClr val="tx1"/>
              </a:solidFill>
            </a:endParaRPr>
          </a:p>
          <a:p>
            <a:pPr algn="ctr" fontAlgn="auto">
              <a:spcBef>
                <a:spcPts val="0"/>
              </a:spcBef>
              <a:spcAft>
                <a:spcPts val="0"/>
              </a:spcAft>
              <a:defRPr/>
            </a:pPr>
            <a:r>
              <a:rPr lang="ja-JP" altLang="en-US" sz="1200" b="1" dirty="0" smtClean="0">
                <a:solidFill>
                  <a:schemeClr val="tx1"/>
                </a:solidFill>
              </a:rPr>
              <a:t>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P(bug)</a:t>
            </a:r>
            <a:endParaRPr lang="en-US" altLang="ja-JP" sz="1200" b="1" dirty="0">
              <a:solidFill>
                <a:schemeClr val="tx1"/>
              </a:solidFill>
            </a:endParaRPr>
          </a:p>
        </p:txBody>
      </p:sp>
      <p:sp>
        <p:nvSpPr>
          <p:cNvPr id="8" name="円/楕円 7"/>
          <p:cNvSpPr/>
          <p:nvPr/>
        </p:nvSpPr>
        <p:spPr>
          <a:xfrm>
            <a:off x="3314725" y="3598197"/>
            <a:ext cx="2481486" cy="66298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開発者＆ユーザ＆バグ報告者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r>
              <a:rPr lang="ja-JP" altLang="en-US" sz="1200" b="1" dirty="0" smtClean="0">
                <a:solidFill>
                  <a:schemeClr val="tx1"/>
                </a:solidFill>
              </a:rPr>
              <a:t>∩</a:t>
            </a:r>
            <a:r>
              <a:rPr lang="en-US" altLang="ja-JP" sz="1200" b="1" dirty="0" smtClean="0">
                <a:solidFill>
                  <a:schemeClr val="tx1"/>
                </a:solidFill>
              </a:rPr>
              <a:t>user</a:t>
            </a:r>
            <a:r>
              <a:rPr lang="ja-JP" altLang="en-US" sz="1200" b="1" dirty="0" smtClean="0">
                <a:solidFill>
                  <a:schemeClr val="tx1"/>
                </a:solidFill>
              </a:rPr>
              <a:t>∩</a:t>
            </a:r>
            <a:r>
              <a:rPr lang="en-US" altLang="ja-JP" sz="1200" b="1" dirty="0" smtClean="0">
                <a:solidFill>
                  <a:schemeClr val="tx1"/>
                </a:solidFill>
              </a:rPr>
              <a:t>bug)</a:t>
            </a:r>
          </a:p>
        </p:txBody>
      </p:sp>
      <p:cxnSp>
        <p:nvCxnSpPr>
          <p:cNvPr id="9" name="曲線コネクタ 8"/>
          <p:cNvCxnSpPr>
            <a:stCxn id="7" idx="1"/>
            <a:endCxn id="7" idx="7"/>
          </p:cNvCxnSpPr>
          <p:nvPr/>
        </p:nvCxnSpPr>
        <p:spPr>
          <a:xfrm rot="5400000" flipH="1" flipV="1">
            <a:off x="4636260" y="1150792"/>
            <a:ext cx="2075" cy="751825"/>
          </a:xfrm>
          <a:prstGeom prst="curvedConnector3">
            <a:avLst>
              <a:gd name="adj1" fmla="val 1249320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円/楕円 13"/>
          <p:cNvSpPr/>
          <p:nvPr/>
        </p:nvSpPr>
        <p:spPr>
          <a:xfrm>
            <a:off x="6935823" y="5220887"/>
            <a:ext cx="1151278" cy="662981"/>
          </a:xfrm>
          <a:prstGeom prst="ellipse">
            <a:avLst/>
          </a:prstGeom>
          <a:solidFill>
            <a:srgbClr val="ABFFD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ユーザ</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P(user)</a:t>
            </a:r>
            <a:endParaRPr lang="en-US" altLang="ja-JP" sz="1050" b="1" dirty="0">
              <a:solidFill>
                <a:schemeClr val="tx1"/>
              </a:solidFill>
            </a:endParaRPr>
          </a:p>
        </p:txBody>
      </p:sp>
      <p:cxnSp>
        <p:nvCxnSpPr>
          <p:cNvPr id="15" name="曲線コネクタ 14"/>
          <p:cNvCxnSpPr>
            <a:stCxn id="14" idx="3"/>
            <a:endCxn id="14" idx="5"/>
          </p:cNvCxnSpPr>
          <p:nvPr/>
        </p:nvCxnSpPr>
        <p:spPr>
          <a:xfrm rot="16200000" flipH="1">
            <a:off x="7511462" y="5379739"/>
            <a:ext cx="2075" cy="814077"/>
          </a:xfrm>
          <a:prstGeom prst="curvedConnector3">
            <a:avLst>
              <a:gd name="adj1" fmla="val 13151390"/>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円/楕円 16"/>
          <p:cNvSpPr/>
          <p:nvPr/>
        </p:nvSpPr>
        <p:spPr>
          <a:xfrm>
            <a:off x="5316267" y="2729479"/>
            <a:ext cx="2196000" cy="552485"/>
          </a:xfrm>
          <a:prstGeom prst="ellipse">
            <a:avLst/>
          </a:prstGeom>
          <a:solidFill>
            <a:srgbClr val="B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ユーザ＆バグ報告者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P(user</a:t>
            </a:r>
            <a:r>
              <a:rPr lang="ja-JP" altLang="en-US" sz="1200" b="1" dirty="0" smtClean="0">
                <a:solidFill>
                  <a:schemeClr val="tx1"/>
                </a:solidFill>
              </a:rPr>
              <a:t>∩</a:t>
            </a:r>
            <a:r>
              <a:rPr lang="en-US" altLang="ja-JP" sz="1200" b="1" dirty="0" smtClean="0">
                <a:solidFill>
                  <a:schemeClr val="tx1"/>
                </a:solidFill>
              </a:rPr>
              <a:t>bug)</a:t>
            </a:r>
            <a:endParaRPr lang="en-US" altLang="ja-JP" sz="1200" b="1" dirty="0">
              <a:solidFill>
                <a:schemeClr val="tx1"/>
              </a:solidFill>
            </a:endParaRPr>
          </a:p>
        </p:txBody>
      </p:sp>
      <p:sp>
        <p:nvSpPr>
          <p:cNvPr id="18" name="円/楕円 17"/>
          <p:cNvSpPr/>
          <p:nvPr/>
        </p:nvSpPr>
        <p:spPr>
          <a:xfrm>
            <a:off x="1725766" y="2706046"/>
            <a:ext cx="2196000" cy="55248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開発者＆バグ報告者</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r>
              <a:rPr lang="ja-JP" altLang="en-US" sz="1200" b="1" dirty="0" smtClean="0">
                <a:solidFill>
                  <a:schemeClr val="tx1"/>
                </a:solidFill>
              </a:rPr>
              <a:t>∩</a:t>
            </a:r>
            <a:r>
              <a:rPr lang="en-US" altLang="ja-JP" sz="1200" b="1" dirty="0" smtClean="0">
                <a:solidFill>
                  <a:schemeClr val="tx1"/>
                </a:solidFill>
              </a:rPr>
              <a:t>bug)</a:t>
            </a:r>
            <a:endParaRPr lang="en-US" altLang="ja-JP" sz="1200" b="1" dirty="0">
              <a:solidFill>
                <a:schemeClr val="tx1"/>
              </a:solidFill>
            </a:endParaRPr>
          </a:p>
        </p:txBody>
      </p:sp>
      <p:sp>
        <p:nvSpPr>
          <p:cNvPr id="19" name="円/楕円 18"/>
          <p:cNvSpPr/>
          <p:nvPr/>
        </p:nvSpPr>
        <p:spPr>
          <a:xfrm>
            <a:off x="3689108" y="5331383"/>
            <a:ext cx="1918242" cy="552485"/>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00" b="1" dirty="0" smtClean="0">
                <a:solidFill>
                  <a:schemeClr val="tx1"/>
                </a:solidFill>
              </a:rPr>
              <a:t>開発者＆ユーザ</a:t>
            </a:r>
            <a:endParaRPr lang="en-US" altLang="ja-JP" sz="1200" b="1" dirty="0" smtClean="0">
              <a:solidFill>
                <a:schemeClr val="tx1"/>
              </a:solidFill>
            </a:endParaRPr>
          </a:p>
          <a:p>
            <a:pPr algn="ctr" fontAlgn="auto">
              <a:spcBef>
                <a:spcPts val="0"/>
              </a:spcBef>
              <a:spcAft>
                <a:spcPts val="0"/>
              </a:spcAft>
              <a:defRPr/>
            </a:pPr>
            <a:r>
              <a:rPr lang="en-US" altLang="ja-JP" sz="1200" b="1" dirty="0" smtClean="0">
                <a:solidFill>
                  <a:schemeClr val="tx1"/>
                </a:solidFill>
              </a:rPr>
              <a:t>P(dev</a:t>
            </a:r>
            <a:r>
              <a:rPr lang="ja-JP" altLang="en-US" sz="1200" b="1" dirty="0" smtClean="0">
                <a:solidFill>
                  <a:schemeClr val="tx1"/>
                </a:solidFill>
              </a:rPr>
              <a:t>∩</a:t>
            </a:r>
            <a:r>
              <a:rPr lang="en-US" altLang="ja-JP" sz="1200" b="1" dirty="0" smtClean="0">
                <a:solidFill>
                  <a:schemeClr val="tx1"/>
                </a:solidFill>
              </a:rPr>
              <a:t>user)</a:t>
            </a:r>
            <a:endParaRPr lang="en-US" altLang="ja-JP" sz="1200" b="1" dirty="0">
              <a:solidFill>
                <a:schemeClr val="tx1"/>
              </a:solidFill>
            </a:endParaRPr>
          </a:p>
        </p:txBody>
      </p:sp>
      <p:cxnSp>
        <p:nvCxnSpPr>
          <p:cNvPr id="22" name="曲線コネクタ 40"/>
          <p:cNvCxnSpPr>
            <a:stCxn id="17" idx="5"/>
            <a:endCxn id="17" idx="6"/>
          </p:cNvCxnSpPr>
          <p:nvPr/>
        </p:nvCxnSpPr>
        <p:spPr>
          <a:xfrm rot="5400000" flipH="1" flipV="1">
            <a:off x="7253801" y="2942590"/>
            <a:ext cx="195333" cy="321597"/>
          </a:xfrm>
          <a:prstGeom prst="curvedConnector4">
            <a:avLst>
              <a:gd name="adj1" fmla="val -158452"/>
              <a:gd name="adj2" fmla="val 171083"/>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rot="5400000">
            <a:off x="4118148" y="2872212"/>
            <a:ext cx="1160217" cy="122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rot="5400000">
            <a:off x="3898381" y="2872212"/>
            <a:ext cx="1160217"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a:off x="5208849" y="1884861"/>
            <a:ext cx="1270210" cy="705672"/>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rot="21480000">
            <a:off x="5084060" y="2009022"/>
            <a:ext cx="1223165"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rot="16200000" flipH="1">
            <a:off x="6162342" y="4115918"/>
            <a:ext cx="1823200"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rot="10800000" flipV="1">
            <a:off x="2571188" y="1740232"/>
            <a:ext cx="1491710" cy="718230"/>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flipV="1">
            <a:off x="2681686" y="1905977"/>
            <a:ext cx="1381213" cy="662981"/>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rot="16200000" flipV="1">
            <a:off x="6308687" y="4143543"/>
            <a:ext cx="1878449" cy="16574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10800000" flipV="1">
            <a:off x="5497609" y="3287189"/>
            <a:ext cx="396353" cy="368323"/>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rot="10800000">
            <a:off x="5687266" y="5525367"/>
            <a:ext cx="1224000" cy="122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a:off x="5633472" y="5698737"/>
            <a:ext cx="1260000" cy="122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rot="10800000">
            <a:off x="5653354" y="4123984"/>
            <a:ext cx="1436461" cy="116021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a:off x="5477786" y="4204841"/>
            <a:ext cx="1436461" cy="1160217"/>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V="1">
            <a:off x="5613166" y="3342438"/>
            <a:ext cx="416649" cy="399056"/>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4" name="曲線コネクタ 73"/>
          <p:cNvCxnSpPr>
            <a:stCxn id="8" idx="0"/>
            <a:endCxn id="8" idx="7"/>
          </p:cNvCxnSpPr>
          <p:nvPr/>
        </p:nvCxnSpPr>
        <p:spPr>
          <a:xfrm rot="16200000" flipH="1">
            <a:off x="4945591" y="3208074"/>
            <a:ext cx="97092" cy="877338"/>
          </a:xfrm>
          <a:prstGeom prst="curvedConnector3">
            <a:avLst>
              <a:gd name="adj1" fmla="val -14754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コンテンツ プレースホルダ 3"/>
          <p:cNvSpPr>
            <a:spLocks noGrp="1"/>
          </p:cNvSpPr>
          <p:nvPr>
            <p:ph idx="1"/>
          </p:nvPr>
        </p:nvSpPr>
        <p:spPr>
          <a:xfrm>
            <a:off x="214313" y="1001713"/>
            <a:ext cx="8715375" cy="5438775"/>
          </a:xfrm>
        </p:spPr>
        <p:txBody>
          <a:bodyPr/>
          <a:lstStyle/>
          <a:p>
            <a:r>
              <a:rPr lang="ja-JP" altLang="en-US" dirty="0" smtClean="0">
                <a:ln w="0">
                  <a:noFill/>
                </a:ln>
              </a:rPr>
              <a:t>バグ報告者コミュニティ</a:t>
            </a:r>
            <a:endParaRPr lang="en-US" altLang="ja-JP" dirty="0" smtClean="0">
              <a:ln w="0">
                <a:noFill/>
              </a:ln>
            </a:endParaRPr>
          </a:p>
          <a:p>
            <a:r>
              <a:rPr lang="en-US" altLang="ja-JP" dirty="0" smtClean="0">
                <a:ln w="0">
                  <a:noFill/>
                </a:ln>
              </a:rPr>
              <a:t>P(dev</a:t>
            </a:r>
            <a:r>
              <a:rPr lang="ja-JP" altLang="en-US" dirty="0" smtClean="0">
                <a:ln w="0">
                  <a:noFill/>
                </a:ln>
              </a:rPr>
              <a:t>∩</a:t>
            </a:r>
            <a:r>
              <a:rPr lang="en-US" altLang="ja-JP" dirty="0" smtClean="0">
                <a:ln w="0">
                  <a:noFill/>
                </a:ln>
              </a:rPr>
              <a:t>user</a:t>
            </a:r>
            <a:r>
              <a:rPr lang="ja-JP" altLang="en-US" dirty="0" smtClean="0">
                <a:ln w="0">
                  <a:noFill/>
                </a:ln>
              </a:rPr>
              <a:t>∩</a:t>
            </a:r>
            <a:r>
              <a:rPr lang="en-US" altLang="ja-JP" dirty="0" smtClean="0">
                <a:ln w="0">
                  <a:noFill/>
                </a:ln>
              </a:rPr>
              <a:t>bug) </a:t>
            </a:r>
          </a:p>
        </p:txBody>
      </p:sp>
      <p:sp>
        <p:nvSpPr>
          <p:cNvPr id="2" name="タイトル 1"/>
          <p:cNvSpPr>
            <a:spLocks noGrp="1"/>
          </p:cNvSpPr>
          <p:nvPr>
            <p:ph type="title"/>
          </p:nvPr>
        </p:nvSpPr>
        <p:spPr/>
        <p:txBody>
          <a:bodyPr/>
          <a:lstStyle/>
          <a:p>
            <a:r>
              <a:rPr lang="ja-JP" altLang="en-US" dirty="0" smtClean="0"/>
              <a:t>分析１：グループ間ネットワークモデルの分析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47</a:t>
            </a:fld>
            <a:endParaRPr lang="en-US" altLang="ja-JP"/>
          </a:p>
        </p:txBody>
      </p:sp>
      <p:grpSp>
        <p:nvGrpSpPr>
          <p:cNvPr id="3" name="グループ化 159"/>
          <p:cNvGrpSpPr/>
          <p:nvPr/>
        </p:nvGrpSpPr>
        <p:grpSpPr>
          <a:xfrm>
            <a:off x="2789868" y="2194560"/>
            <a:ext cx="5630184" cy="3775074"/>
            <a:chOff x="2789868" y="2194560"/>
            <a:chExt cx="5630184" cy="3775074"/>
          </a:xfrm>
        </p:grpSpPr>
        <p:sp>
          <p:nvSpPr>
            <p:cNvPr id="81" name="円/楕円 80"/>
            <p:cNvSpPr/>
            <p:nvPr/>
          </p:nvSpPr>
          <p:spPr>
            <a:xfrm>
              <a:off x="5022856" y="2199873"/>
              <a:ext cx="899849" cy="561100"/>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bg2">
                      <a:lumMod val="60000"/>
                      <a:lumOff val="40000"/>
                    </a:schemeClr>
                  </a:solidFill>
                </a:rPr>
                <a:t>P(bug)</a:t>
              </a:r>
            </a:p>
            <a:p>
              <a:pPr algn="ctr" fontAlgn="auto">
                <a:spcBef>
                  <a:spcPts val="0"/>
                </a:spcBef>
                <a:spcAft>
                  <a:spcPts val="0"/>
                </a:spcAft>
                <a:defRPr/>
              </a:pPr>
              <a:r>
                <a:rPr lang="en-US" altLang="ja-JP" sz="1600" b="1" dirty="0">
                  <a:solidFill>
                    <a:schemeClr val="bg2">
                      <a:lumMod val="60000"/>
                      <a:lumOff val="40000"/>
                    </a:schemeClr>
                  </a:solidFill>
                </a:rPr>
                <a:t>172</a:t>
              </a:r>
              <a:r>
                <a:rPr lang="ja-JP" altLang="en-US" sz="1600" b="1" dirty="0">
                  <a:solidFill>
                    <a:schemeClr val="bg2">
                      <a:lumMod val="60000"/>
                      <a:lumOff val="40000"/>
                    </a:schemeClr>
                  </a:solidFill>
                </a:rPr>
                <a:t>人</a:t>
              </a:r>
            </a:p>
          </p:txBody>
        </p:sp>
        <p:sp>
          <p:nvSpPr>
            <p:cNvPr id="82" name="円/楕円 81"/>
            <p:cNvSpPr/>
            <p:nvPr/>
          </p:nvSpPr>
          <p:spPr>
            <a:xfrm>
              <a:off x="4395603" y="4035207"/>
              <a:ext cx="2160000" cy="561103"/>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p>
          </p:txBody>
        </p:sp>
        <p:cxnSp>
          <p:nvCxnSpPr>
            <p:cNvPr id="83" name="曲線コネクタ 82"/>
            <p:cNvCxnSpPr>
              <a:stCxn id="81" idx="1"/>
              <a:endCxn id="81" idx="7"/>
            </p:cNvCxnSpPr>
            <p:nvPr/>
          </p:nvCxnSpPr>
          <p:spPr>
            <a:xfrm rot="5400000" flipH="1" flipV="1">
              <a:off x="5472780" y="1963900"/>
              <a:ext cx="1756" cy="636290"/>
            </a:xfrm>
            <a:prstGeom prst="curvedConnector3">
              <a:avLst>
                <a:gd name="adj1" fmla="val 12493203"/>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5" name="曲線コネクタ 84"/>
            <p:cNvCxnSpPr>
              <a:stCxn id="90" idx="3"/>
              <a:endCxn id="90" idx="5"/>
            </p:cNvCxnSpPr>
            <p:nvPr/>
          </p:nvCxnSpPr>
          <p:spPr>
            <a:xfrm rot="16200000" flipH="1">
              <a:off x="3234082" y="5573357"/>
              <a:ext cx="1040" cy="628214"/>
            </a:xfrm>
            <a:prstGeom prst="curvedConnector3">
              <a:avLst>
                <a:gd name="adj1" fmla="val 2230107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8" name="円/楕円 87"/>
            <p:cNvSpPr/>
            <p:nvPr/>
          </p:nvSpPr>
          <p:spPr>
            <a:xfrm>
              <a:off x="7418963" y="5408534"/>
              <a:ext cx="974358" cy="561100"/>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bg2">
                      <a:lumMod val="60000"/>
                      <a:lumOff val="40000"/>
                    </a:schemeClr>
                  </a:solidFill>
                </a:rPr>
                <a:t>P(user)</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600" b="1" dirty="0" smtClean="0">
                  <a:solidFill>
                    <a:schemeClr val="bg2">
                      <a:lumMod val="60000"/>
                      <a:lumOff val="40000"/>
                    </a:schemeClr>
                  </a:solidFill>
                </a:rPr>
                <a:t>596</a:t>
              </a:r>
              <a:r>
                <a:rPr lang="ja-JP" altLang="en-US" sz="1600" b="1" dirty="0" smtClean="0">
                  <a:solidFill>
                    <a:schemeClr val="bg2">
                      <a:lumMod val="60000"/>
                      <a:lumOff val="40000"/>
                    </a:schemeClr>
                  </a:solidFill>
                </a:rPr>
                <a:t>人</a:t>
              </a:r>
              <a:endParaRPr lang="ja-JP" altLang="en-US" sz="1600" b="1" dirty="0">
                <a:solidFill>
                  <a:schemeClr val="bg2">
                    <a:lumMod val="60000"/>
                    <a:lumOff val="40000"/>
                  </a:schemeClr>
                </a:solidFill>
              </a:endParaRPr>
            </a:p>
          </p:txBody>
        </p:sp>
        <p:cxnSp>
          <p:nvCxnSpPr>
            <p:cNvPr id="89" name="曲線コネクタ 88"/>
            <p:cNvCxnSpPr>
              <a:stCxn id="88" idx="3"/>
              <a:endCxn id="88" idx="5"/>
            </p:cNvCxnSpPr>
            <p:nvPr/>
          </p:nvCxnSpPr>
          <p:spPr>
            <a:xfrm rot="16200000" flipH="1">
              <a:off x="7906142" y="5542975"/>
              <a:ext cx="1756" cy="688975"/>
            </a:xfrm>
            <a:prstGeom prst="curvedConnector3">
              <a:avLst>
                <a:gd name="adj1" fmla="val 13151390"/>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0" name="円/楕円 89"/>
            <p:cNvSpPr/>
            <p:nvPr/>
          </p:nvSpPr>
          <p:spPr>
            <a:xfrm>
              <a:off x="2789868" y="5408534"/>
              <a:ext cx="888428" cy="561100"/>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P(dev</a:t>
              </a:r>
              <a:r>
                <a:rPr lang="en-US" altLang="ja-JP" sz="1200" b="1" dirty="0" smtClean="0">
                  <a:solidFill>
                    <a:schemeClr val="tx1"/>
                  </a:solidFill>
                </a:rPr>
                <a:t>)</a:t>
              </a:r>
              <a:endParaRPr lang="en-US" altLang="ja-JP" sz="1050" b="1" dirty="0">
                <a:solidFill>
                  <a:schemeClr val="tx1"/>
                </a:solidFill>
              </a:endParaRPr>
            </a:p>
          </p:txBody>
        </p:sp>
        <p:sp>
          <p:nvSpPr>
            <p:cNvPr id="92" name="円/楕円 91"/>
            <p:cNvSpPr/>
            <p:nvPr/>
          </p:nvSpPr>
          <p:spPr>
            <a:xfrm>
              <a:off x="2822960" y="3210892"/>
              <a:ext cx="1512000" cy="46758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endParaRPr lang="en-US" altLang="ja-JP" sz="1200" b="1" dirty="0">
                <a:solidFill>
                  <a:schemeClr val="tx1"/>
                </a:solidFill>
              </a:endParaRPr>
            </a:p>
          </p:txBody>
        </p:sp>
        <p:sp>
          <p:nvSpPr>
            <p:cNvPr id="93" name="円/楕円 92"/>
            <p:cNvSpPr/>
            <p:nvPr/>
          </p:nvSpPr>
          <p:spPr>
            <a:xfrm>
              <a:off x="4753730" y="5502051"/>
              <a:ext cx="1584000" cy="467583"/>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en-US" altLang="ja-JP" sz="1200" b="1" dirty="0" smtClean="0">
                  <a:solidFill>
                    <a:schemeClr val="tx1"/>
                  </a:solidFill>
                </a:rPr>
                <a:t>)</a:t>
              </a:r>
              <a:endParaRPr lang="en-US" altLang="ja-JP" sz="1200" b="1" dirty="0">
                <a:solidFill>
                  <a:schemeClr val="tx1"/>
                </a:solidFill>
              </a:endParaRPr>
            </a:p>
          </p:txBody>
        </p:sp>
        <p:cxnSp>
          <p:nvCxnSpPr>
            <p:cNvPr id="94" name="曲線コネクタ 35"/>
            <p:cNvCxnSpPr>
              <a:stCxn id="92" idx="3"/>
              <a:endCxn id="92" idx="2"/>
            </p:cNvCxnSpPr>
            <p:nvPr/>
          </p:nvCxnSpPr>
          <p:spPr>
            <a:xfrm rot="5400000" flipH="1">
              <a:off x="2851016" y="3416629"/>
              <a:ext cx="165315" cy="221427"/>
            </a:xfrm>
            <a:prstGeom prst="curvedConnector4">
              <a:avLst>
                <a:gd name="adj1" fmla="val -179703"/>
                <a:gd name="adj2" fmla="val 203239"/>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6" name="曲線コネクタ 40"/>
            <p:cNvCxnSpPr>
              <a:stCxn id="150" idx="5"/>
              <a:endCxn id="150" idx="6"/>
            </p:cNvCxnSpPr>
            <p:nvPr/>
          </p:nvCxnSpPr>
          <p:spPr>
            <a:xfrm rot="5400000" flipH="1" flipV="1">
              <a:off x="8221408" y="3410371"/>
              <a:ext cx="165315" cy="231972"/>
            </a:xfrm>
            <a:prstGeom prst="curvedConnector4">
              <a:avLst>
                <a:gd name="adj1" fmla="val -179703"/>
                <a:gd name="adj2" fmla="val 198546"/>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8" name="曲線コネクタ 40"/>
            <p:cNvCxnSpPr>
              <a:stCxn id="93" idx="3"/>
              <a:endCxn id="93" idx="5"/>
            </p:cNvCxnSpPr>
            <p:nvPr/>
          </p:nvCxnSpPr>
          <p:spPr>
            <a:xfrm rot="16200000" flipH="1">
              <a:off x="5545730" y="5341130"/>
              <a:ext cx="1588" cy="1120056"/>
            </a:xfrm>
            <a:prstGeom prst="curvedConnector3">
              <a:avLst>
                <a:gd name="adj1" fmla="val 1870755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1" name="直線矢印コネクタ 100"/>
            <p:cNvCxnSpPr/>
            <p:nvPr/>
          </p:nvCxnSpPr>
          <p:spPr>
            <a:xfrm rot="5400000">
              <a:off x="5034287" y="3420786"/>
              <a:ext cx="981924" cy="1039"/>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2" name="直線矢印コネクタ 101"/>
            <p:cNvCxnSpPr/>
            <p:nvPr/>
          </p:nvCxnSpPr>
          <p:spPr>
            <a:xfrm rot="5400000">
              <a:off x="4848292" y="3420786"/>
              <a:ext cx="981924" cy="10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05" name="直線矢印コネクタ 104"/>
            <p:cNvCxnSpPr/>
            <p:nvPr/>
          </p:nvCxnSpPr>
          <p:spPr>
            <a:xfrm>
              <a:off x="5957378" y="2585163"/>
              <a:ext cx="1075014" cy="597230"/>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6" name="直線矢印コネクタ 105"/>
            <p:cNvCxnSpPr/>
            <p:nvPr/>
          </p:nvCxnSpPr>
          <p:spPr>
            <a:xfrm rot="21480000">
              <a:off x="5851765" y="2690244"/>
              <a:ext cx="1035198" cy="607858"/>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09" name="直線矢印コネクタ 108"/>
            <p:cNvCxnSpPr/>
            <p:nvPr/>
          </p:nvCxnSpPr>
          <p:spPr>
            <a:xfrm rot="16200000" flipH="1">
              <a:off x="6764345" y="4473369"/>
              <a:ext cx="1543025" cy="14027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0" name="直線矢印コネクタ 109"/>
            <p:cNvCxnSpPr/>
            <p:nvPr/>
          </p:nvCxnSpPr>
          <p:spPr>
            <a:xfrm rot="5400000">
              <a:off x="2579474" y="4496747"/>
              <a:ext cx="1496266" cy="14027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1" name="直線矢印コネクタ 110"/>
            <p:cNvCxnSpPr/>
            <p:nvPr/>
          </p:nvCxnSpPr>
          <p:spPr>
            <a:xfrm rot="10800000" flipV="1">
              <a:off x="3725054" y="2462759"/>
              <a:ext cx="1262475" cy="607858"/>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2" name="直線矢印コネクタ 111"/>
            <p:cNvCxnSpPr/>
            <p:nvPr/>
          </p:nvCxnSpPr>
          <p:spPr>
            <a:xfrm flipV="1">
              <a:off x="3818571" y="2603034"/>
              <a:ext cx="1168958" cy="56110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3" name="直線矢印コネクタ 112"/>
            <p:cNvCxnSpPr/>
            <p:nvPr/>
          </p:nvCxnSpPr>
          <p:spPr>
            <a:xfrm rot="5400000" flipH="1" flipV="1">
              <a:off x="2743128" y="4520126"/>
              <a:ext cx="1543025" cy="14027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4" name="直線矢印コネクタ 113"/>
            <p:cNvCxnSpPr/>
            <p:nvPr/>
          </p:nvCxnSpPr>
          <p:spPr>
            <a:xfrm rot="16200000" flipV="1">
              <a:off x="6927999" y="4496748"/>
              <a:ext cx="1589784" cy="14027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5" name="直線矢印コネクタ 114"/>
            <p:cNvCxnSpPr/>
            <p:nvPr/>
          </p:nvCxnSpPr>
          <p:spPr>
            <a:xfrm rot="5400000" flipH="1" flipV="1">
              <a:off x="5188629" y="5069910"/>
              <a:ext cx="720000" cy="2078"/>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6" name="直線矢印コネクタ 115"/>
            <p:cNvCxnSpPr/>
            <p:nvPr/>
          </p:nvCxnSpPr>
          <p:spPr>
            <a:xfrm rot="5400000">
              <a:off x="5001076" y="5022930"/>
              <a:ext cx="720000" cy="10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7" name="直線矢印コネクタ 116"/>
            <p:cNvCxnSpPr/>
            <p:nvPr/>
          </p:nvCxnSpPr>
          <p:spPr>
            <a:xfrm rot="11220000" flipV="1">
              <a:off x="6570661" y="3701897"/>
              <a:ext cx="432000" cy="51434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8" name="直線矢印コネクタ 117"/>
            <p:cNvCxnSpPr/>
            <p:nvPr/>
          </p:nvCxnSpPr>
          <p:spPr>
            <a:xfrm rot="10800000">
              <a:off x="6413412" y="5666225"/>
              <a:ext cx="936000" cy="10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19" name="直線矢印コネクタ 118"/>
            <p:cNvCxnSpPr/>
            <p:nvPr/>
          </p:nvCxnSpPr>
          <p:spPr>
            <a:xfrm>
              <a:off x="6398317" y="5819523"/>
              <a:ext cx="936000" cy="10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0" name="直線矢印コネクタ 119"/>
            <p:cNvCxnSpPr/>
            <p:nvPr/>
          </p:nvCxnSpPr>
          <p:spPr>
            <a:xfrm>
              <a:off x="3705311" y="5829360"/>
              <a:ext cx="1028683" cy="10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1" name="直線矢印コネクタ 120"/>
            <p:cNvCxnSpPr/>
            <p:nvPr/>
          </p:nvCxnSpPr>
          <p:spPr>
            <a:xfrm rot="10800000">
              <a:off x="3797993" y="5689084"/>
              <a:ext cx="936000" cy="10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2" name="直線矢印コネクタ 121"/>
            <p:cNvCxnSpPr/>
            <p:nvPr/>
          </p:nvCxnSpPr>
          <p:spPr>
            <a:xfrm rot="10800000">
              <a:off x="6649290" y="4480195"/>
              <a:ext cx="900000" cy="98192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3" name="直線矢印コネクタ 122"/>
            <p:cNvCxnSpPr/>
            <p:nvPr/>
          </p:nvCxnSpPr>
          <p:spPr>
            <a:xfrm>
              <a:off x="6470317" y="4548626"/>
              <a:ext cx="864000" cy="98192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4" name="直線矢印コネクタ 123"/>
            <p:cNvCxnSpPr/>
            <p:nvPr/>
          </p:nvCxnSpPr>
          <p:spPr>
            <a:xfrm rot="10800000" flipV="1">
              <a:off x="3584779" y="4480195"/>
              <a:ext cx="936000" cy="935167"/>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5" name="直線矢印コネクタ 124"/>
            <p:cNvCxnSpPr/>
            <p:nvPr/>
          </p:nvCxnSpPr>
          <p:spPr>
            <a:xfrm flipV="1">
              <a:off x="3705311" y="4596310"/>
              <a:ext cx="900000" cy="935167"/>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6" name="直線矢印コネクタ 125"/>
            <p:cNvCxnSpPr/>
            <p:nvPr/>
          </p:nvCxnSpPr>
          <p:spPr>
            <a:xfrm rot="600000" flipV="1">
              <a:off x="6459607" y="3616068"/>
              <a:ext cx="396000" cy="51434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7" name="直線矢印コネクタ 126"/>
            <p:cNvCxnSpPr/>
            <p:nvPr/>
          </p:nvCxnSpPr>
          <p:spPr>
            <a:xfrm rot="10800000">
              <a:off x="4341224" y="3538201"/>
              <a:ext cx="561100" cy="46758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8" name="直線矢印コネクタ 127"/>
            <p:cNvCxnSpPr/>
            <p:nvPr/>
          </p:nvCxnSpPr>
          <p:spPr>
            <a:xfrm>
              <a:off x="4239396" y="3632246"/>
              <a:ext cx="514342" cy="42082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49" name="曲線コネクタ 148"/>
            <p:cNvCxnSpPr>
              <a:stCxn id="82" idx="0"/>
              <a:endCxn id="82" idx="7"/>
            </p:cNvCxnSpPr>
            <p:nvPr/>
          </p:nvCxnSpPr>
          <p:spPr>
            <a:xfrm rot="16200000" flipH="1">
              <a:off x="5816354" y="3694456"/>
              <a:ext cx="82172" cy="763675"/>
            </a:xfrm>
            <a:prstGeom prst="curvedConnector3">
              <a:avLst>
                <a:gd name="adj1" fmla="val -2781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76" name="円/楕円 75"/>
            <p:cNvSpPr/>
            <p:nvPr/>
          </p:nvSpPr>
          <p:spPr>
            <a:xfrm>
              <a:off x="5022665" y="2194560"/>
              <a:ext cx="899849" cy="561100"/>
            </a:xfrm>
            <a:prstGeom prst="ellipse">
              <a:avLst/>
            </a:prstGeom>
            <a:solidFill>
              <a:srgbClr val="FFFF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P(bug</a:t>
              </a:r>
              <a:r>
                <a:rPr lang="en-US" altLang="ja-JP" sz="1200" b="1" dirty="0" smtClean="0">
                  <a:solidFill>
                    <a:schemeClr val="tx1"/>
                  </a:solidFill>
                </a:rPr>
                <a:t>)</a:t>
              </a:r>
              <a:endParaRPr lang="en-US" altLang="ja-JP" sz="1200" b="1" dirty="0">
                <a:solidFill>
                  <a:schemeClr val="tx1"/>
                </a:solidFill>
              </a:endParaRPr>
            </a:p>
          </p:txBody>
        </p:sp>
        <p:sp>
          <p:nvSpPr>
            <p:cNvPr id="79" name="円/楕円 78"/>
            <p:cNvSpPr/>
            <p:nvPr/>
          </p:nvSpPr>
          <p:spPr>
            <a:xfrm>
              <a:off x="7411637" y="5401208"/>
              <a:ext cx="974358" cy="561100"/>
            </a:xfrm>
            <a:prstGeom prst="ellipse">
              <a:avLst/>
            </a:prstGeom>
            <a:solidFill>
              <a:srgbClr val="E5FF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P(user</a:t>
              </a:r>
              <a:r>
                <a:rPr lang="en-US" altLang="ja-JP" sz="1200" b="1" dirty="0" smtClean="0">
                  <a:solidFill>
                    <a:schemeClr val="tx1"/>
                  </a:solidFill>
                </a:rPr>
                <a:t>)</a:t>
              </a:r>
              <a:endParaRPr lang="en-US" altLang="ja-JP" sz="1050" b="1" dirty="0">
                <a:solidFill>
                  <a:schemeClr val="tx1"/>
                </a:solidFill>
              </a:endParaRPr>
            </a:p>
          </p:txBody>
        </p:sp>
        <p:sp>
          <p:nvSpPr>
            <p:cNvPr id="150" name="円/楕円 149"/>
            <p:cNvSpPr/>
            <p:nvPr/>
          </p:nvSpPr>
          <p:spPr>
            <a:xfrm>
              <a:off x="6836052" y="3209907"/>
              <a:ext cx="1584000" cy="467583"/>
            </a:xfrm>
            <a:prstGeom prst="ellipse">
              <a:avLst/>
            </a:prstGeom>
            <a:solidFill>
              <a:srgbClr val="C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endParaRPr lang="en-US" altLang="ja-JP" sz="1200" b="1" dirty="0">
                <a:solidFill>
                  <a:schemeClr val="tx1"/>
                </a:solidFill>
              </a:endParaRPr>
            </a:p>
          </p:txBody>
        </p:sp>
      </p:gr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コンテンツ プレースホルダ 3"/>
          <p:cNvSpPr>
            <a:spLocks noGrp="1"/>
          </p:cNvSpPr>
          <p:nvPr>
            <p:ph idx="1"/>
          </p:nvPr>
        </p:nvSpPr>
        <p:spPr>
          <a:xfrm>
            <a:off x="214313" y="1001713"/>
            <a:ext cx="8715375" cy="5438775"/>
          </a:xfrm>
        </p:spPr>
        <p:txBody>
          <a:bodyPr/>
          <a:lstStyle/>
          <a:p>
            <a:r>
              <a:rPr lang="ja-JP" altLang="en-US" dirty="0" smtClean="0">
                <a:ln w="0">
                  <a:noFill/>
                </a:ln>
                <a:solidFill>
                  <a:srgbClr val="FF0000"/>
                </a:solidFill>
              </a:rPr>
              <a:t>バグ報告者コミュニティ</a:t>
            </a:r>
            <a:endParaRPr lang="en-US" altLang="ja-JP" dirty="0" smtClean="0">
              <a:ln w="0">
                <a:noFill/>
              </a:ln>
              <a:solidFill>
                <a:srgbClr val="FF0000"/>
              </a:solidFill>
            </a:endParaRPr>
          </a:p>
          <a:p>
            <a:r>
              <a:rPr lang="en-US" altLang="ja-JP" dirty="0" smtClean="0">
                <a:ln w="0">
                  <a:noFill/>
                </a:ln>
              </a:rPr>
              <a:t>P(dev</a:t>
            </a:r>
            <a:r>
              <a:rPr lang="ja-JP" altLang="en-US" dirty="0" smtClean="0">
                <a:ln w="0">
                  <a:noFill/>
                </a:ln>
              </a:rPr>
              <a:t>∩</a:t>
            </a:r>
            <a:r>
              <a:rPr lang="en-US" altLang="ja-JP" dirty="0" smtClean="0">
                <a:ln w="0">
                  <a:noFill/>
                </a:ln>
              </a:rPr>
              <a:t>user</a:t>
            </a:r>
            <a:r>
              <a:rPr lang="ja-JP" altLang="en-US" dirty="0" smtClean="0">
                <a:ln w="0">
                  <a:noFill/>
                </a:ln>
              </a:rPr>
              <a:t>∩</a:t>
            </a:r>
            <a:r>
              <a:rPr lang="en-US" altLang="ja-JP" dirty="0" smtClean="0">
                <a:ln w="0">
                  <a:noFill/>
                </a:ln>
              </a:rPr>
              <a:t>bug) </a:t>
            </a:r>
          </a:p>
        </p:txBody>
      </p:sp>
      <p:sp>
        <p:nvSpPr>
          <p:cNvPr id="2" name="タイトル 1"/>
          <p:cNvSpPr>
            <a:spLocks noGrp="1"/>
          </p:cNvSpPr>
          <p:nvPr>
            <p:ph type="title"/>
          </p:nvPr>
        </p:nvSpPr>
        <p:spPr/>
        <p:txBody>
          <a:bodyPr/>
          <a:lstStyle/>
          <a:p>
            <a:r>
              <a:rPr lang="ja-JP" altLang="en-US" dirty="0" smtClean="0"/>
              <a:t>分析１：グループ間ネットワークモデルの分析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48</a:t>
            </a:fld>
            <a:endParaRPr lang="en-US" altLang="ja-JP"/>
          </a:p>
        </p:txBody>
      </p:sp>
      <p:grpSp>
        <p:nvGrpSpPr>
          <p:cNvPr id="3" name="グループ化 75"/>
          <p:cNvGrpSpPr/>
          <p:nvPr/>
        </p:nvGrpSpPr>
        <p:grpSpPr>
          <a:xfrm>
            <a:off x="2789868" y="2194560"/>
            <a:ext cx="5630184" cy="3775074"/>
            <a:chOff x="2789868" y="2194560"/>
            <a:chExt cx="5630184" cy="3775074"/>
          </a:xfrm>
        </p:grpSpPr>
        <p:sp>
          <p:nvSpPr>
            <p:cNvPr id="77" name="円/楕円 76"/>
            <p:cNvSpPr/>
            <p:nvPr/>
          </p:nvSpPr>
          <p:spPr>
            <a:xfrm>
              <a:off x="5022856" y="2199873"/>
              <a:ext cx="899849" cy="561100"/>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bg2">
                      <a:lumMod val="60000"/>
                      <a:lumOff val="40000"/>
                    </a:schemeClr>
                  </a:solidFill>
                </a:rPr>
                <a:t>P(bug)</a:t>
              </a:r>
            </a:p>
            <a:p>
              <a:pPr algn="ctr" fontAlgn="auto">
                <a:spcBef>
                  <a:spcPts val="0"/>
                </a:spcBef>
                <a:spcAft>
                  <a:spcPts val="0"/>
                </a:spcAft>
                <a:defRPr/>
              </a:pPr>
              <a:r>
                <a:rPr lang="en-US" altLang="ja-JP" sz="1600" b="1" dirty="0">
                  <a:solidFill>
                    <a:schemeClr val="bg2">
                      <a:lumMod val="60000"/>
                      <a:lumOff val="40000"/>
                    </a:schemeClr>
                  </a:solidFill>
                </a:rPr>
                <a:t>172</a:t>
              </a:r>
              <a:r>
                <a:rPr lang="ja-JP" altLang="en-US" sz="1600" b="1" dirty="0">
                  <a:solidFill>
                    <a:schemeClr val="bg2">
                      <a:lumMod val="60000"/>
                      <a:lumOff val="40000"/>
                    </a:schemeClr>
                  </a:solidFill>
                </a:rPr>
                <a:t>人</a:t>
              </a:r>
            </a:p>
          </p:txBody>
        </p:sp>
        <p:sp>
          <p:nvSpPr>
            <p:cNvPr id="78" name="円/楕円 77"/>
            <p:cNvSpPr/>
            <p:nvPr/>
          </p:nvSpPr>
          <p:spPr>
            <a:xfrm>
              <a:off x="4395603" y="4035207"/>
              <a:ext cx="2019374" cy="561103"/>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p>
          </p:txBody>
        </p:sp>
        <p:cxnSp>
          <p:nvCxnSpPr>
            <p:cNvPr id="79" name="曲線コネクタ 78"/>
            <p:cNvCxnSpPr>
              <a:stCxn id="77" idx="1"/>
              <a:endCxn id="77" idx="7"/>
            </p:cNvCxnSpPr>
            <p:nvPr/>
          </p:nvCxnSpPr>
          <p:spPr>
            <a:xfrm rot="5400000" flipH="1" flipV="1">
              <a:off x="5472780" y="1963900"/>
              <a:ext cx="1756" cy="636290"/>
            </a:xfrm>
            <a:prstGeom prst="curvedConnector3">
              <a:avLst>
                <a:gd name="adj1" fmla="val 12493203"/>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0" name="曲線コネクタ 79"/>
            <p:cNvCxnSpPr>
              <a:stCxn id="151" idx="3"/>
              <a:endCxn id="151" idx="5"/>
            </p:cNvCxnSpPr>
            <p:nvPr/>
          </p:nvCxnSpPr>
          <p:spPr>
            <a:xfrm rot="16200000" flipH="1">
              <a:off x="3234082" y="5573357"/>
              <a:ext cx="1040" cy="628214"/>
            </a:xfrm>
            <a:prstGeom prst="curvedConnector3">
              <a:avLst>
                <a:gd name="adj1" fmla="val 2230107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1" name="円/楕円 80"/>
            <p:cNvSpPr/>
            <p:nvPr/>
          </p:nvSpPr>
          <p:spPr>
            <a:xfrm>
              <a:off x="7418963" y="5408534"/>
              <a:ext cx="974358" cy="561100"/>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bg2">
                      <a:lumMod val="60000"/>
                      <a:lumOff val="40000"/>
                    </a:schemeClr>
                  </a:solidFill>
                </a:rPr>
                <a:t>P(user)</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600" b="1" dirty="0" smtClean="0">
                  <a:solidFill>
                    <a:schemeClr val="bg2">
                      <a:lumMod val="60000"/>
                      <a:lumOff val="40000"/>
                    </a:schemeClr>
                  </a:solidFill>
                </a:rPr>
                <a:t>596</a:t>
              </a:r>
              <a:r>
                <a:rPr lang="ja-JP" altLang="en-US" sz="1600" b="1" dirty="0" smtClean="0">
                  <a:solidFill>
                    <a:schemeClr val="bg2">
                      <a:lumMod val="60000"/>
                      <a:lumOff val="40000"/>
                    </a:schemeClr>
                  </a:solidFill>
                </a:rPr>
                <a:t>人</a:t>
              </a:r>
              <a:endParaRPr lang="ja-JP" altLang="en-US" sz="1600" b="1" dirty="0">
                <a:solidFill>
                  <a:schemeClr val="bg2">
                    <a:lumMod val="60000"/>
                    <a:lumOff val="40000"/>
                  </a:schemeClr>
                </a:solidFill>
              </a:endParaRPr>
            </a:p>
          </p:txBody>
        </p:sp>
        <p:cxnSp>
          <p:nvCxnSpPr>
            <p:cNvPr id="150" name="曲線コネクタ 149"/>
            <p:cNvCxnSpPr>
              <a:stCxn id="81" idx="3"/>
              <a:endCxn id="81" idx="5"/>
            </p:cNvCxnSpPr>
            <p:nvPr/>
          </p:nvCxnSpPr>
          <p:spPr>
            <a:xfrm rot="16200000" flipH="1">
              <a:off x="7906142" y="5542975"/>
              <a:ext cx="1756" cy="688975"/>
            </a:xfrm>
            <a:prstGeom prst="curvedConnector3">
              <a:avLst>
                <a:gd name="adj1" fmla="val 13151390"/>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51" name="円/楕円 150"/>
            <p:cNvSpPr/>
            <p:nvPr/>
          </p:nvSpPr>
          <p:spPr>
            <a:xfrm>
              <a:off x="2789868" y="5408534"/>
              <a:ext cx="888428" cy="561100"/>
            </a:xfrm>
            <a:prstGeom prst="ellipse">
              <a:avLst/>
            </a:prstGeom>
            <a:solidFill>
              <a:srgbClr val="FFCD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P(dev</a:t>
              </a:r>
              <a:r>
                <a:rPr lang="en-US" altLang="ja-JP" sz="1200" b="1" dirty="0" smtClean="0">
                  <a:solidFill>
                    <a:schemeClr val="tx1"/>
                  </a:solidFill>
                </a:rPr>
                <a:t>)</a:t>
              </a:r>
              <a:endParaRPr lang="en-US" altLang="ja-JP" sz="1050" b="1" dirty="0">
                <a:solidFill>
                  <a:schemeClr val="tx1"/>
                </a:solidFill>
              </a:endParaRPr>
            </a:p>
          </p:txBody>
        </p:sp>
        <p:sp>
          <p:nvSpPr>
            <p:cNvPr id="152" name="円/楕円 151"/>
            <p:cNvSpPr/>
            <p:nvPr/>
          </p:nvSpPr>
          <p:spPr>
            <a:xfrm>
              <a:off x="2822960" y="3210892"/>
              <a:ext cx="1512000" cy="46758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endParaRPr lang="en-US" altLang="ja-JP" sz="1200" b="1" dirty="0">
                <a:solidFill>
                  <a:schemeClr val="tx1"/>
                </a:solidFill>
              </a:endParaRPr>
            </a:p>
          </p:txBody>
        </p:sp>
        <p:sp>
          <p:nvSpPr>
            <p:cNvPr id="153" name="円/楕円 152"/>
            <p:cNvSpPr/>
            <p:nvPr/>
          </p:nvSpPr>
          <p:spPr>
            <a:xfrm>
              <a:off x="4753730" y="5502051"/>
              <a:ext cx="1584000" cy="467583"/>
            </a:xfrm>
            <a:prstGeom prst="ellipse">
              <a:avLst/>
            </a:prstGeom>
            <a:solidFill>
              <a:srgbClr val="FFE5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dev</a:t>
              </a:r>
              <a:r>
                <a:rPr lang="ja-JP" altLang="en-US" sz="1400" b="1" dirty="0" smtClean="0">
                  <a:solidFill>
                    <a:schemeClr val="tx1"/>
                  </a:solidFill>
                </a:rPr>
                <a:t>∩</a:t>
              </a:r>
              <a:r>
                <a:rPr lang="en-US" altLang="ja-JP" sz="1400" b="1" dirty="0" smtClean="0">
                  <a:solidFill>
                    <a:schemeClr val="tx1"/>
                  </a:solidFill>
                </a:rPr>
                <a:t>user</a:t>
              </a:r>
              <a:r>
                <a:rPr lang="en-US" altLang="ja-JP" sz="1200" b="1" dirty="0" smtClean="0">
                  <a:solidFill>
                    <a:schemeClr val="tx1"/>
                  </a:solidFill>
                </a:rPr>
                <a:t>)</a:t>
              </a:r>
              <a:endParaRPr lang="en-US" altLang="ja-JP" sz="1200" b="1" dirty="0">
                <a:solidFill>
                  <a:schemeClr val="tx1"/>
                </a:solidFill>
              </a:endParaRPr>
            </a:p>
          </p:txBody>
        </p:sp>
        <p:cxnSp>
          <p:nvCxnSpPr>
            <p:cNvPr id="154" name="曲線コネクタ 35"/>
            <p:cNvCxnSpPr>
              <a:stCxn id="152" idx="3"/>
              <a:endCxn id="152" idx="2"/>
            </p:cNvCxnSpPr>
            <p:nvPr/>
          </p:nvCxnSpPr>
          <p:spPr>
            <a:xfrm rot="5400000" flipH="1">
              <a:off x="2851016" y="3416629"/>
              <a:ext cx="165315" cy="221427"/>
            </a:xfrm>
            <a:prstGeom prst="curvedConnector4">
              <a:avLst>
                <a:gd name="adj1" fmla="val -179703"/>
                <a:gd name="adj2" fmla="val 203239"/>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5" name="曲線コネクタ 40"/>
            <p:cNvCxnSpPr>
              <a:stCxn id="184" idx="5"/>
              <a:endCxn id="184" idx="6"/>
            </p:cNvCxnSpPr>
            <p:nvPr/>
          </p:nvCxnSpPr>
          <p:spPr>
            <a:xfrm rot="5400000" flipH="1" flipV="1">
              <a:off x="8221408" y="3410371"/>
              <a:ext cx="165315" cy="231972"/>
            </a:xfrm>
            <a:prstGeom prst="curvedConnector4">
              <a:avLst>
                <a:gd name="adj1" fmla="val -179703"/>
                <a:gd name="adj2" fmla="val 198546"/>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6" name="曲線コネクタ 40"/>
            <p:cNvCxnSpPr>
              <a:stCxn id="153" idx="3"/>
              <a:endCxn id="153" idx="5"/>
            </p:cNvCxnSpPr>
            <p:nvPr/>
          </p:nvCxnSpPr>
          <p:spPr>
            <a:xfrm rot="16200000" flipH="1">
              <a:off x="5545730" y="5341130"/>
              <a:ext cx="1588" cy="1120056"/>
            </a:xfrm>
            <a:prstGeom prst="curvedConnector3">
              <a:avLst>
                <a:gd name="adj1" fmla="val 1870755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7" name="直線矢印コネクタ 156"/>
            <p:cNvCxnSpPr/>
            <p:nvPr/>
          </p:nvCxnSpPr>
          <p:spPr>
            <a:xfrm rot="5400000">
              <a:off x="5034287" y="3420786"/>
              <a:ext cx="981924" cy="1039"/>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58" name="直線矢印コネクタ 157"/>
            <p:cNvCxnSpPr/>
            <p:nvPr/>
          </p:nvCxnSpPr>
          <p:spPr>
            <a:xfrm rot="5400000">
              <a:off x="4848292" y="3420786"/>
              <a:ext cx="981924" cy="10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59" name="直線矢印コネクタ 158"/>
            <p:cNvCxnSpPr/>
            <p:nvPr/>
          </p:nvCxnSpPr>
          <p:spPr>
            <a:xfrm>
              <a:off x="5957378" y="2585163"/>
              <a:ext cx="1075014" cy="597230"/>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0" name="直線矢印コネクタ 159"/>
            <p:cNvCxnSpPr/>
            <p:nvPr/>
          </p:nvCxnSpPr>
          <p:spPr>
            <a:xfrm rot="21480000">
              <a:off x="5851765" y="2690244"/>
              <a:ext cx="1035198" cy="607858"/>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1" name="直線矢印コネクタ 160"/>
            <p:cNvCxnSpPr/>
            <p:nvPr/>
          </p:nvCxnSpPr>
          <p:spPr>
            <a:xfrm rot="16200000" flipH="1">
              <a:off x="6764345" y="4473369"/>
              <a:ext cx="1543025" cy="14027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2" name="直線矢印コネクタ 161"/>
            <p:cNvCxnSpPr/>
            <p:nvPr/>
          </p:nvCxnSpPr>
          <p:spPr>
            <a:xfrm rot="5400000">
              <a:off x="2579474" y="4496747"/>
              <a:ext cx="1496266" cy="14027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3" name="直線矢印コネクタ 162"/>
            <p:cNvCxnSpPr/>
            <p:nvPr/>
          </p:nvCxnSpPr>
          <p:spPr>
            <a:xfrm rot="10800000" flipV="1">
              <a:off x="3725054" y="2462759"/>
              <a:ext cx="1262475" cy="607858"/>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4" name="直線矢印コネクタ 163"/>
            <p:cNvCxnSpPr/>
            <p:nvPr/>
          </p:nvCxnSpPr>
          <p:spPr>
            <a:xfrm flipV="1">
              <a:off x="3818571" y="2603034"/>
              <a:ext cx="1168958" cy="56110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5" name="直線矢印コネクタ 164"/>
            <p:cNvCxnSpPr/>
            <p:nvPr/>
          </p:nvCxnSpPr>
          <p:spPr>
            <a:xfrm rot="5400000" flipH="1" flipV="1">
              <a:off x="2743128" y="4520126"/>
              <a:ext cx="1543025" cy="14027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6" name="直線矢印コネクタ 165"/>
            <p:cNvCxnSpPr/>
            <p:nvPr/>
          </p:nvCxnSpPr>
          <p:spPr>
            <a:xfrm rot="16200000" flipV="1">
              <a:off x="6927999" y="4496748"/>
              <a:ext cx="1589784" cy="14027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7" name="直線矢印コネクタ 166"/>
            <p:cNvCxnSpPr/>
            <p:nvPr/>
          </p:nvCxnSpPr>
          <p:spPr>
            <a:xfrm rot="5400000" flipH="1" flipV="1">
              <a:off x="5127804" y="5081967"/>
              <a:ext cx="841651" cy="2078"/>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8" name="直線矢印コネクタ 167"/>
            <p:cNvCxnSpPr/>
            <p:nvPr/>
          </p:nvCxnSpPr>
          <p:spPr>
            <a:xfrm rot="5400000">
              <a:off x="4963630" y="5011608"/>
              <a:ext cx="794892" cy="10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69" name="直線矢印コネクタ 168"/>
            <p:cNvCxnSpPr/>
            <p:nvPr/>
          </p:nvCxnSpPr>
          <p:spPr>
            <a:xfrm rot="10800000" flipV="1">
              <a:off x="6201760" y="3569373"/>
              <a:ext cx="701376" cy="51434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0" name="直線矢印コネクタ 169"/>
            <p:cNvCxnSpPr/>
            <p:nvPr/>
          </p:nvCxnSpPr>
          <p:spPr>
            <a:xfrm rot="10800000">
              <a:off x="6413412" y="5666225"/>
              <a:ext cx="936000" cy="10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1" name="直線矢印コネクタ 170"/>
            <p:cNvCxnSpPr/>
            <p:nvPr/>
          </p:nvCxnSpPr>
          <p:spPr>
            <a:xfrm>
              <a:off x="6398317" y="5819523"/>
              <a:ext cx="936000" cy="10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2" name="直線矢印コネクタ 171"/>
            <p:cNvCxnSpPr/>
            <p:nvPr/>
          </p:nvCxnSpPr>
          <p:spPr>
            <a:xfrm>
              <a:off x="3705311" y="5829360"/>
              <a:ext cx="1028683" cy="10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3" name="直線矢印コネクタ 172"/>
            <p:cNvCxnSpPr/>
            <p:nvPr/>
          </p:nvCxnSpPr>
          <p:spPr>
            <a:xfrm rot="10800000">
              <a:off x="3797993" y="5689084"/>
              <a:ext cx="936000" cy="10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4" name="直線矢印コネクタ 173"/>
            <p:cNvCxnSpPr/>
            <p:nvPr/>
          </p:nvCxnSpPr>
          <p:spPr>
            <a:xfrm rot="10800000">
              <a:off x="6333574" y="4480195"/>
              <a:ext cx="1215716" cy="98192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5" name="直線矢印コネクタ 174"/>
            <p:cNvCxnSpPr/>
            <p:nvPr/>
          </p:nvCxnSpPr>
          <p:spPr>
            <a:xfrm>
              <a:off x="6184987" y="4548626"/>
              <a:ext cx="1215716" cy="98192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6" name="直線矢印コネクタ 175"/>
            <p:cNvCxnSpPr/>
            <p:nvPr/>
          </p:nvCxnSpPr>
          <p:spPr>
            <a:xfrm rot="10800000" flipV="1">
              <a:off x="3576202" y="4528703"/>
              <a:ext cx="1122200" cy="935167"/>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7" name="直線矢印コネクタ 176"/>
            <p:cNvCxnSpPr/>
            <p:nvPr/>
          </p:nvCxnSpPr>
          <p:spPr>
            <a:xfrm flipV="1">
              <a:off x="3667267" y="4630979"/>
              <a:ext cx="1122200" cy="935167"/>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8" name="直線矢印コネクタ 177"/>
            <p:cNvCxnSpPr/>
            <p:nvPr/>
          </p:nvCxnSpPr>
          <p:spPr>
            <a:xfrm flipV="1">
              <a:off x="6299562" y="3642140"/>
              <a:ext cx="701374" cy="51434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79" name="直線矢印コネクタ 178"/>
            <p:cNvCxnSpPr/>
            <p:nvPr/>
          </p:nvCxnSpPr>
          <p:spPr>
            <a:xfrm rot="10800000">
              <a:off x="4341224" y="3538201"/>
              <a:ext cx="561100" cy="46758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0" name="直線矢印コネクタ 179"/>
            <p:cNvCxnSpPr/>
            <p:nvPr/>
          </p:nvCxnSpPr>
          <p:spPr>
            <a:xfrm>
              <a:off x="4239396" y="3632246"/>
              <a:ext cx="514342" cy="42082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1" name="曲線コネクタ 180"/>
            <p:cNvCxnSpPr>
              <a:stCxn id="78" idx="0"/>
              <a:endCxn id="78" idx="7"/>
            </p:cNvCxnSpPr>
            <p:nvPr/>
          </p:nvCxnSpPr>
          <p:spPr>
            <a:xfrm rot="16200000" flipH="1">
              <a:off x="5721182" y="3719314"/>
              <a:ext cx="82171" cy="713956"/>
            </a:xfrm>
            <a:prstGeom prst="curvedConnector3">
              <a:avLst>
                <a:gd name="adj1" fmla="val -1388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82" name="円/楕円 181"/>
            <p:cNvSpPr/>
            <p:nvPr/>
          </p:nvSpPr>
          <p:spPr>
            <a:xfrm>
              <a:off x="5022665" y="2194560"/>
              <a:ext cx="899849" cy="561100"/>
            </a:xfrm>
            <a:prstGeom prst="ellipse">
              <a:avLst/>
            </a:prstGeom>
            <a:solidFill>
              <a:srgbClr val="FFFF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P(bug</a:t>
              </a:r>
              <a:r>
                <a:rPr lang="en-US" altLang="ja-JP" sz="1200" b="1" dirty="0" smtClean="0">
                  <a:solidFill>
                    <a:schemeClr val="tx1"/>
                  </a:solidFill>
                </a:rPr>
                <a:t>)</a:t>
              </a:r>
              <a:endParaRPr lang="en-US" altLang="ja-JP" sz="1200" b="1" dirty="0">
                <a:solidFill>
                  <a:schemeClr val="tx1"/>
                </a:solidFill>
              </a:endParaRPr>
            </a:p>
          </p:txBody>
        </p:sp>
        <p:sp>
          <p:nvSpPr>
            <p:cNvPr id="183" name="円/楕円 182"/>
            <p:cNvSpPr/>
            <p:nvPr/>
          </p:nvSpPr>
          <p:spPr>
            <a:xfrm>
              <a:off x="7411637" y="5401208"/>
              <a:ext cx="974358" cy="561100"/>
            </a:xfrm>
            <a:prstGeom prst="ellipse">
              <a:avLst/>
            </a:prstGeom>
            <a:solidFill>
              <a:srgbClr val="E5FF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a:solidFill>
                    <a:schemeClr val="tx1"/>
                  </a:solidFill>
                </a:rPr>
                <a:t>P(user</a:t>
              </a:r>
              <a:r>
                <a:rPr lang="en-US" altLang="ja-JP" sz="1200" b="1" dirty="0" smtClean="0">
                  <a:solidFill>
                    <a:schemeClr val="tx1"/>
                  </a:solidFill>
                </a:rPr>
                <a:t>)</a:t>
              </a:r>
              <a:endParaRPr lang="en-US" altLang="ja-JP" sz="1050" b="1" dirty="0">
                <a:solidFill>
                  <a:schemeClr val="tx1"/>
                </a:solidFill>
              </a:endParaRPr>
            </a:p>
          </p:txBody>
        </p:sp>
        <p:sp>
          <p:nvSpPr>
            <p:cNvPr id="184" name="円/楕円 183"/>
            <p:cNvSpPr/>
            <p:nvPr/>
          </p:nvSpPr>
          <p:spPr>
            <a:xfrm>
              <a:off x="6836052" y="3209907"/>
              <a:ext cx="1584000" cy="467583"/>
            </a:xfrm>
            <a:prstGeom prst="ellipse">
              <a:avLst/>
            </a:prstGeom>
            <a:solidFill>
              <a:srgbClr val="CDE1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200" b="1" dirty="0" smtClean="0">
                  <a:solidFill>
                    <a:schemeClr val="tx1"/>
                  </a:solidFill>
                </a:rPr>
                <a:t>P(</a:t>
              </a:r>
              <a:r>
                <a:rPr lang="en-US" altLang="ja-JP" sz="1400" b="1" dirty="0" smtClean="0">
                  <a:solidFill>
                    <a:schemeClr val="tx1"/>
                  </a:solidFill>
                </a:rPr>
                <a:t>user</a:t>
              </a:r>
              <a:r>
                <a:rPr lang="ja-JP" altLang="en-US" sz="1400" b="1" dirty="0" smtClean="0">
                  <a:solidFill>
                    <a:schemeClr val="tx1"/>
                  </a:solidFill>
                </a:rPr>
                <a:t>∩</a:t>
              </a:r>
              <a:r>
                <a:rPr lang="en-US" altLang="ja-JP" sz="1400" b="1" dirty="0" smtClean="0">
                  <a:solidFill>
                    <a:schemeClr val="tx1"/>
                  </a:solidFill>
                </a:rPr>
                <a:t>bug</a:t>
              </a:r>
              <a:r>
                <a:rPr lang="en-US" altLang="ja-JP" sz="1200" b="1" dirty="0" smtClean="0">
                  <a:solidFill>
                    <a:schemeClr val="tx1"/>
                  </a:solidFill>
                </a:rPr>
                <a:t>)</a:t>
              </a:r>
              <a:endParaRPr lang="en-US" altLang="ja-JP" sz="1200" b="1" dirty="0">
                <a:solidFill>
                  <a:schemeClr val="tx1"/>
                </a:solidFill>
              </a:endParaRPr>
            </a:p>
          </p:txBody>
        </p:sp>
      </p:gr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コンテンツ プレースホルダ 3"/>
          <p:cNvSpPr>
            <a:spLocks noGrp="1"/>
          </p:cNvSpPr>
          <p:nvPr>
            <p:ph idx="1"/>
          </p:nvPr>
        </p:nvSpPr>
        <p:spPr>
          <a:xfrm>
            <a:off x="214313" y="1001713"/>
            <a:ext cx="8715375" cy="5438775"/>
          </a:xfrm>
        </p:spPr>
        <p:txBody>
          <a:bodyPr/>
          <a:lstStyle/>
          <a:p>
            <a:r>
              <a:rPr lang="ja-JP" altLang="en-US" dirty="0" smtClean="0">
                <a:ln w="0">
                  <a:noFill/>
                </a:ln>
              </a:rPr>
              <a:t>バグ報告者コミュニティ</a:t>
            </a:r>
            <a:endParaRPr lang="en-US" altLang="ja-JP" dirty="0" smtClean="0">
              <a:ln w="0">
                <a:noFill/>
              </a:ln>
            </a:endParaRPr>
          </a:p>
          <a:p>
            <a:r>
              <a:rPr lang="en-US" altLang="ja-JP" dirty="0" smtClean="0">
                <a:ln w="0">
                  <a:noFill/>
                </a:ln>
                <a:solidFill>
                  <a:srgbClr val="FF0000"/>
                </a:solidFill>
              </a:rPr>
              <a:t>P(dev</a:t>
            </a:r>
            <a:r>
              <a:rPr lang="ja-JP" altLang="en-US" dirty="0" smtClean="0">
                <a:ln w="0">
                  <a:noFill/>
                </a:ln>
                <a:solidFill>
                  <a:srgbClr val="FF0000"/>
                </a:solidFill>
              </a:rPr>
              <a:t>∩</a:t>
            </a:r>
            <a:r>
              <a:rPr lang="en-US" altLang="ja-JP" dirty="0" smtClean="0">
                <a:ln w="0">
                  <a:noFill/>
                </a:ln>
                <a:solidFill>
                  <a:srgbClr val="FF0000"/>
                </a:solidFill>
              </a:rPr>
              <a:t>user</a:t>
            </a:r>
            <a:r>
              <a:rPr lang="ja-JP" altLang="en-US" dirty="0" smtClean="0">
                <a:ln w="0">
                  <a:noFill/>
                </a:ln>
                <a:solidFill>
                  <a:srgbClr val="FF0000"/>
                </a:solidFill>
              </a:rPr>
              <a:t>∩</a:t>
            </a:r>
            <a:r>
              <a:rPr lang="en-US" altLang="ja-JP" dirty="0" smtClean="0">
                <a:ln w="0">
                  <a:noFill/>
                </a:ln>
                <a:solidFill>
                  <a:srgbClr val="FF0000"/>
                </a:solidFill>
              </a:rPr>
              <a:t>bug) </a:t>
            </a:r>
          </a:p>
        </p:txBody>
      </p:sp>
      <p:sp>
        <p:nvSpPr>
          <p:cNvPr id="216" name="円/楕円 215"/>
          <p:cNvSpPr/>
          <p:nvPr/>
        </p:nvSpPr>
        <p:spPr>
          <a:xfrm>
            <a:off x="5687503" y="2351023"/>
            <a:ext cx="813621"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P(bug)</a:t>
            </a:r>
          </a:p>
          <a:p>
            <a:pPr algn="ctr" fontAlgn="auto">
              <a:spcBef>
                <a:spcPts val="0"/>
              </a:spcBef>
              <a:spcAft>
                <a:spcPts val="0"/>
              </a:spcAft>
              <a:defRPr/>
            </a:pPr>
            <a:r>
              <a:rPr lang="en-US" altLang="ja-JP" sz="1200" b="1" dirty="0">
                <a:solidFill>
                  <a:schemeClr val="bg2">
                    <a:lumMod val="60000"/>
                    <a:lumOff val="40000"/>
                  </a:schemeClr>
                </a:solidFill>
              </a:rPr>
              <a:t>172</a:t>
            </a:r>
            <a:r>
              <a:rPr lang="ja-JP" altLang="en-US" sz="1200" b="1" dirty="0">
                <a:solidFill>
                  <a:schemeClr val="bg2">
                    <a:lumMod val="60000"/>
                    <a:lumOff val="40000"/>
                  </a:schemeClr>
                </a:solidFill>
              </a:rPr>
              <a:t>人</a:t>
            </a:r>
          </a:p>
        </p:txBody>
      </p:sp>
      <p:sp>
        <p:nvSpPr>
          <p:cNvPr id="217" name="円/楕円 216"/>
          <p:cNvSpPr/>
          <p:nvPr/>
        </p:nvSpPr>
        <p:spPr>
          <a:xfrm>
            <a:off x="5120357" y="4010485"/>
            <a:ext cx="1825867" cy="507335"/>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219" name="曲線コネクタ 218"/>
          <p:cNvCxnSpPr>
            <a:stCxn id="216" idx="1"/>
            <a:endCxn id="216" idx="7"/>
          </p:cNvCxnSpPr>
          <p:nvPr/>
        </p:nvCxnSpPr>
        <p:spPr>
          <a:xfrm rot="5400000" flipH="1" flipV="1">
            <a:off x="6094313" y="2137662"/>
            <a:ext cx="1588" cy="575317"/>
          </a:xfrm>
          <a:prstGeom prst="curvedConnector3">
            <a:avLst>
              <a:gd name="adj1" fmla="val 12493203"/>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20" name="テキスト ボックス 5"/>
          <p:cNvSpPr txBox="1">
            <a:spLocks noChangeArrowheads="1"/>
          </p:cNvSpPr>
          <p:nvPr/>
        </p:nvSpPr>
        <p:spPr bwMode="auto">
          <a:xfrm>
            <a:off x="5923320" y="2002532"/>
            <a:ext cx="450963"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13</a:t>
            </a:r>
            <a:endParaRPr lang="ja-JP" altLang="en-US" sz="1200" b="1" dirty="0">
              <a:solidFill>
                <a:schemeClr val="bg2">
                  <a:lumMod val="60000"/>
                  <a:lumOff val="40000"/>
                </a:schemeClr>
              </a:solidFill>
              <a:latin typeface="Calibri" pitchFamily="34" charset="0"/>
            </a:endParaRPr>
          </a:p>
        </p:txBody>
      </p:sp>
      <p:cxnSp>
        <p:nvCxnSpPr>
          <p:cNvPr id="221" name="曲線コネクタ 220"/>
          <p:cNvCxnSpPr>
            <a:stCxn id="226" idx="3"/>
            <a:endCxn id="226" idx="5"/>
          </p:cNvCxnSpPr>
          <p:nvPr/>
        </p:nvCxnSpPr>
        <p:spPr>
          <a:xfrm rot="16200000" flipH="1">
            <a:off x="4070139" y="5401241"/>
            <a:ext cx="940" cy="568015"/>
          </a:xfrm>
          <a:prstGeom prst="curvedConnector3">
            <a:avLst>
              <a:gd name="adj1" fmla="val 2230107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22" name="テキスト ボックス 7"/>
          <p:cNvSpPr txBox="1">
            <a:spLocks noChangeArrowheads="1"/>
          </p:cNvSpPr>
          <p:nvPr/>
        </p:nvSpPr>
        <p:spPr bwMode="auto">
          <a:xfrm>
            <a:off x="3922145" y="5878862"/>
            <a:ext cx="507350" cy="276999"/>
          </a:xfrm>
          <a:prstGeom prst="rect">
            <a:avLst/>
          </a:prstGeom>
          <a:noFill/>
          <a:ln w="9525">
            <a:noFill/>
            <a:miter lim="800000"/>
            <a:headEnd/>
            <a:tailEnd/>
          </a:ln>
        </p:spPr>
        <p:txBody>
          <a:bodyPr wrap="square">
            <a:spAutoFit/>
          </a:bodyPr>
          <a:lstStyle/>
          <a:p>
            <a:r>
              <a:rPr lang="en-US" altLang="ja-JP" sz="1200" b="1">
                <a:solidFill>
                  <a:schemeClr val="bg2">
                    <a:lumMod val="60000"/>
                    <a:lumOff val="40000"/>
                  </a:schemeClr>
                </a:solidFill>
                <a:latin typeface="Calibri" pitchFamily="34" charset="0"/>
              </a:rPr>
              <a:t>37</a:t>
            </a:r>
            <a:endParaRPr lang="ja-JP" altLang="en-US" sz="1200" b="1">
              <a:solidFill>
                <a:schemeClr val="bg2">
                  <a:lumMod val="60000"/>
                  <a:lumOff val="40000"/>
                </a:schemeClr>
              </a:solidFill>
              <a:latin typeface="Calibri" pitchFamily="34" charset="0"/>
            </a:endParaRPr>
          </a:p>
        </p:txBody>
      </p:sp>
      <p:sp>
        <p:nvSpPr>
          <p:cNvPr id="223" name="テキスト ボックス 8"/>
          <p:cNvSpPr txBox="1">
            <a:spLocks noChangeArrowheads="1"/>
          </p:cNvSpPr>
          <p:nvPr/>
        </p:nvSpPr>
        <p:spPr bwMode="auto">
          <a:xfrm>
            <a:off x="8101978" y="5870702"/>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355</a:t>
            </a:r>
            <a:endParaRPr lang="ja-JP" altLang="en-US" sz="1200" b="1" dirty="0">
              <a:solidFill>
                <a:schemeClr val="bg2">
                  <a:lumMod val="60000"/>
                  <a:lumOff val="40000"/>
                </a:schemeClr>
              </a:solidFill>
              <a:latin typeface="Calibri" pitchFamily="34" charset="0"/>
            </a:endParaRPr>
          </a:p>
        </p:txBody>
      </p:sp>
      <p:sp>
        <p:nvSpPr>
          <p:cNvPr id="224" name="円/楕円 223"/>
          <p:cNvSpPr/>
          <p:nvPr/>
        </p:nvSpPr>
        <p:spPr>
          <a:xfrm>
            <a:off x="7854002" y="5252213"/>
            <a:ext cx="880990"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P(user)</a:t>
            </a:r>
            <a:endParaRPr lang="en-US" altLang="ja-JP" sz="900" b="1" dirty="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596</a:t>
            </a:r>
            <a:r>
              <a:rPr lang="ja-JP" altLang="en-US" sz="1200" b="1" dirty="0" smtClean="0">
                <a:solidFill>
                  <a:schemeClr val="bg2">
                    <a:lumMod val="60000"/>
                    <a:lumOff val="40000"/>
                  </a:schemeClr>
                </a:solidFill>
              </a:rPr>
              <a:t>人</a:t>
            </a:r>
            <a:endParaRPr lang="ja-JP" altLang="en-US" sz="1200" b="1" dirty="0">
              <a:solidFill>
                <a:schemeClr val="bg2">
                  <a:lumMod val="60000"/>
                  <a:lumOff val="40000"/>
                </a:schemeClr>
              </a:solidFill>
            </a:endParaRPr>
          </a:p>
        </p:txBody>
      </p:sp>
      <p:cxnSp>
        <p:nvCxnSpPr>
          <p:cNvPr id="225" name="曲線コネクタ 224"/>
          <p:cNvCxnSpPr>
            <a:stCxn id="224" idx="3"/>
            <a:endCxn id="224" idx="5"/>
          </p:cNvCxnSpPr>
          <p:nvPr/>
        </p:nvCxnSpPr>
        <p:spPr>
          <a:xfrm rot="16200000" flipH="1">
            <a:off x="8294497" y="5373771"/>
            <a:ext cx="1588" cy="622954"/>
          </a:xfrm>
          <a:prstGeom prst="curvedConnector3">
            <a:avLst>
              <a:gd name="adj1" fmla="val 13151390"/>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26" name="円/楕円 225"/>
          <p:cNvSpPr/>
          <p:nvPr/>
        </p:nvSpPr>
        <p:spPr>
          <a:xfrm>
            <a:off x="3668492" y="5252213"/>
            <a:ext cx="803294" cy="507332"/>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a:solidFill>
                  <a:schemeClr val="bg2">
                    <a:lumMod val="60000"/>
                    <a:lumOff val="40000"/>
                  </a:schemeClr>
                </a:solidFill>
              </a:rPr>
              <a:t>P(dev)</a:t>
            </a:r>
            <a:endParaRPr lang="en-US" altLang="ja-JP" sz="90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162</a:t>
            </a:r>
            <a:r>
              <a:rPr lang="ja-JP" altLang="en-US" sz="1200" b="1" dirty="0">
                <a:solidFill>
                  <a:schemeClr val="bg2">
                    <a:lumMod val="60000"/>
                    <a:lumOff val="40000"/>
                  </a:schemeClr>
                </a:solidFill>
              </a:rPr>
              <a:t>人</a:t>
            </a:r>
          </a:p>
        </p:txBody>
      </p:sp>
      <p:sp>
        <p:nvSpPr>
          <p:cNvPr id="227" name="円/楕円 226"/>
          <p:cNvSpPr/>
          <p:nvPr/>
        </p:nvSpPr>
        <p:spPr>
          <a:xfrm>
            <a:off x="7326947" y="3257642"/>
            <a:ext cx="1330350" cy="422777"/>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bg2">
                    <a:lumMod val="60000"/>
                    <a:lumOff val="40000"/>
                  </a:schemeClr>
                </a:solidFill>
              </a:rPr>
              <a:t>P(</a:t>
            </a:r>
            <a:r>
              <a:rPr lang="en-US" altLang="ja-JP" sz="1100" b="1" dirty="0" smtClean="0">
                <a:solidFill>
                  <a:schemeClr val="bg2">
                    <a:lumMod val="60000"/>
                    <a:lumOff val="40000"/>
                  </a:schemeClr>
                </a:solidFill>
              </a:rPr>
              <a:t>user</a:t>
            </a:r>
            <a:r>
              <a:rPr lang="ja-JP" altLang="en-US" sz="1100" b="1" dirty="0" smtClean="0">
                <a:solidFill>
                  <a:schemeClr val="bg2">
                    <a:lumMod val="60000"/>
                    <a:lumOff val="40000"/>
                  </a:schemeClr>
                </a:solidFill>
              </a:rPr>
              <a:t>∩</a:t>
            </a:r>
            <a:r>
              <a:rPr lang="en-US" altLang="ja-JP" sz="1100" b="1" dirty="0" smtClean="0">
                <a:solidFill>
                  <a:schemeClr val="bg2">
                    <a:lumMod val="60000"/>
                    <a:lumOff val="40000"/>
                  </a:schemeClr>
                </a:solidFill>
              </a:rPr>
              <a:t>bug</a:t>
            </a:r>
            <a:r>
              <a:rPr lang="en-US" altLang="ja-JP" sz="1050" b="1" dirty="0">
                <a:solidFill>
                  <a:schemeClr val="bg2">
                    <a:lumMod val="60000"/>
                    <a:lumOff val="40000"/>
                  </a:schemeClr>
                </a:solidFill>
              </a:rPr>
              <a:t>)</a:t>
            </a:r>
          </a:p>
          <a:p>
            <a:pPr algn="ctr" fontAlgn="auto">
              <a:spcBef>
                <a:spcPts val="0"/>
              </a:spcBef>
              <a:spcAft>
                <a:spcPts val="0"/>
              </a:spcAft>
              <a:defRPr/>
            </a:pPr>
            <a:r>
              <a:rPr lang="en-US" altLang="ja-JP" sz="1200" b="1" dirty="0">
                <a:solidFill>
                  <a:schemeClr val="bg2">
                    <a:lumMod val="60000"/>
                    <a:lumOff val="40000"/>
                  </a:schemeClr>
                </a:solidFill>
              </a:rPr>
              <a:t>14</a:t>
            </a:r>
            <a:r>
              <a:rPr lang="ja-JP" altLang="en-US" sz="1200" b="1" dirty="0">
                <a:solidFill>
                  <a:schemeClr val="bg2">
                    <a:lumMod val="60000"/>
                    <a:lumOff val="40000"/>
                  </a:schemeClr>
                </a:solidFill>
              </a:rPr>
              <a:t>人</a:t>
            </a:r>
          </a:p>
        </p:txBody>
      </p:sp>
      <p:sp>
        <p:nvSpPr>
          <p:cNvPr id="228" name="円/楕円 227"/>
          <p:cNvSpPr/>
          <p:nvPr/>
        </p:nvSpPr>
        <p:spPr>
          <a:xfrm>
            <a:off x="3786603" y="3265161"/>
            <a:ext cx="1277064" cy="422777"/>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bg2">
                    <a:lumMod val="60000"/>
                    <a:lumOff val="40000"/>
                  </a:schemeClr>
                </a:solidFill>
              </a:rPr>
              <a:t>P(</a:t>
            </a:r>
            <a:r>
              <a:rPr lang="en-US" altLang="ja-JP" sz="1100" b="1" dirty="0" smtClean="0">
                <a:solidFill>
                  <a:schemeClr val="bg2">
                    <a:lumMod val="60000"/>
                    <a:lumOff val="40000"/>
                  </a:schemeClr>
                </a:solidFill>
              </a:rPr>
              <a:t>dev</a:t>
            </a:r>
            <a:r>
              <a:rPr lang="ja-JP" altLang="en-US" sz="1100" b="1" dirty="0" smtClean="0">
                <a:solidFill>
                  <a:schemeClr val="bg2">
                    <a:lumMod val="60000"/>
                    <a:lumOff val="40000"/>
                  </a:schemeClr>
                </a:solidFill>
              </a:rPr>
              <a:t>∩</a:t>
            </a:r>
            <a:r>
              <a:rPr lang="en-US" altLang="ja-JP" sz="1100" b="1" dirty="0" smtClean="0">
                <a:solidFill>
                  <a:schemeClr val="bg2">
                    <a:lumMod val="60000"/>
                    <a:lumOff val="40000"/>
                  </a:schemeClr>
                </a:solidFill>
              </a:rPr>
              <a:t>bug</a:t>
            </a:r>
            <a:r>
              <a:rPr lang="en-US" altLang="ja-JP" sz="1050" b="1" dirty="0">
                <a:solidFill>
                  <a:schemeClr val="bg2">
                    <a:lumMod val="60000"/>
                    <a:lumOff val="40000"/>
                  </a:schemeClr>
                </a:solidFill>
              </a:rPr>
              <a:t>)</a:t>
            </a:r>
          </a:p>
          <a:p>
            <a:pPr algn="ctr" fontAlgn="auto">
              <a:spcBef>
                <a:spcPts val="0"/>
              </a:spcBef>
              <a:spcAft>
                <a:spcPts val="0"/>
              </a:spcAft>
              <a:defRPr/>
            </a:pPr>
            <a:r>
              <a:rPr lang="en-US" altLang="ja-JP" sz="1200" b="1" dirty="0">
                <a:solidFill>
                  <a:schemeClr val="bg2">
                    <a:lumMod val="60000"/>
                    <a:lumOff val="40000"/>
                  </a:schemeClr>
                </a:solidFill>
              </a:rPr>
              <a:t>19</a:t>
            </a:r>
            <a:r>
              <a:rPr lang="ja-JP" altLang="en-US" sz="1200" b="1" dirty="0">
                <a:solidFill>
                  <a:schemeClr val="bg2">
                    <a:lumMod val="60000"/>
                    <a:lumOff val="40000"/>
                  </a:schemeClr>
                </a:solidFill>
              </a:rPr>
              <a:t>人</a:t>
            </a:r>
          </a:p>
        </p:txBody>
      </p:sp>
      <p:sp>
        <p:nvSpPr>
          <p:cNvPr id="229" name="円/楕円 228"/>
          <p:cNvSpPr/>
          <p:nvPr/>
        </p:nvSpPr>
        <p:spPr>
          <a:xfrm>
            <a:off x="5444167" y="5336768"/>
            <a:ext cx="1310618" cy="422777"/>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bg2">
                    <a:lumMod val="60000"/>
                    <a:lumOff val="40000"/>
                  </a:schemeClr>
                </a:solidFill>
              </a:rPr>
              <a:t>P(</a:t>
            </a:r>
            <a:r>
              <a:rPr lang="en-US" altLang="ja-JP" sz="1100" b="1" dirty="0" smtClean="0">
                <a:solidFill>
                  <a:schemeClr val="bg2">
                    <a:lumMod val="60000"/>
                    <a:lumOff val="40000"/>
                  </a:schemeClr>
                </a:solidFill>
              </a:rPr>
              <a:t>dev</a:t>
            </a:r>
            <a:r>
              <a:rPr lang="ja-JP" altLang="en-US" sz="1100" b="1" dirty="0" smtClean="0">
                <a:solidFill>
                  <a:schemeClr val="bg2">
                    <a:lumMod val="60000"/>
                    <a:lumOff val="40000"/>
                  </a:schemeClr>
                </a:solidFill>
              </a:rPr>
              <a:t>∩</a:t>
            </a:r>
            <a:r>
              <a:rPr lang="en-US" altLang="ja-JP" sz="1100" b="1" dirty="0" smtClean="0">
                <a:solidFill>
                  <a:schemeClr val="bg2">
                    <a:lumMod val="60000"/>
                    <a:lumOff val="40000"/>
                  </a:schemeClr>
                </a:solidFill>
              </a:rPr>
              <a:t>user</a:t>
            </a:r>
            <a:r>
              <a:rPr lang="en-US" altLang="ja-JP" sz="1050" b="1" dirty="0">
                <a:solidFill>
                  <a:schemeClr val="bg2">
                    <a:lumMod val="60000"/>
                    <a:lumOff val="40000"/>
                  </a:schemeClr>
                </a:solidFill>
              </a:rPr>
              <a:t>)</a:t>
            </a:r>
          </a:p>
          <a:p>
            <a:pPr algn="ctr" fontAlgn="auto">
              <a:spcBef>
                <a:spcPts val="0"/>
              </a:spcBef>
              <a:spcAft>
                <a:spcPts val="0"/>
              </a:spcAft>
              <a:defRPr/>
            </a:pPr>
            <a:r>
              <a:rPr lang="en-US" altLang="ja-JP" sz="1200" b="1" dirty="0">
                <a:solidFill>
                  <a:schemeClr val="bg2">
                    <a:lumMod val="60000"/>
                    <a:lumOff val="40000"/>
                  </a:schemeClr>
                </a:solidFill>
              </a:rPr>
              <a:t>81</a:t>
            </a:r>
            <a:r>
              <a:rPr lang="ja-JP" altLang="en-US" sz="1200" b="1" dirty="0">
                <a:solidFill>
                  <a:schemeClr val="bg2">
                    <a:lumMod val="60000"/>
                    <a:lumOff val="40000"/>
                  </a:schemeClr>
                </a:solidFill>
              </a:rPr>
              <a:t>人</a:t>
            </a:r>
          </a:p>
        </p:txBody>
      </p:sp>
      <p:cxnSp>
        <p:nvCxnSpPr>
          <p:cNvPr id="230" name="曲線コネクタ 35"/>
          <p:cNvCxnSpPr>
            <a:stCxn id="228" idx="3"/>
            <a:endCxn id="228" idx="2"/>
          </p:cNvCxnSpPr>
          <p:nvPr/>
        </p:nvCxnSpPr>
        <p:spPr>
          <a:xfrm rot="5400000" flipH="1">
            <a:off x="3805376" y="3457776"/>
            <a:ext cx="149474" cy="187022"/>
          </a:xfrm>
          <a:prstGeom prst="curvedConnector4">
            <a:avLst>
              <a:gd name="adj1" fmla="val -61522"/>
              <a:gd name="adj2" fmla="val 149592"/>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31" name="テキスト ボックス 16"/>
          <p:cNvSpPr txBox="1">
            <a:spLocks noChangeArrowheads="1"/>
          </p:cNvSpPr>
          <p:nvPr/>
        </p:nvSpPr>
        <p:spPr bwMode="auto">
          <a:xfrm>
            <a:off x="3530749" y="3672263"/>
            <a:ext cx="507317"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cxnSp>
        <p:nvCxnSpPr>
          <p:cNvPr id="232" name="曲線コネクタ 40"/>
          <p:cNvCxnSpPr>
            <a:stCxn id="227" idx="5"/>
            <a:endCxn id="227" idx="6"/>
          </p:cNvCxnSpPr>
          <p:nvPr/>
        </p:nvCxnSpPr>
        <p:spPr>
          <a:xfrm rot="5400000" flipH="1" flipV="1">
            <a:off x="8485147" y="3446355"/>
            <a:ext cx="149474" cy="194825"/>
          </a:xfrm>
          <a:prstGeom prst="curvedConnector4">
            <a:avLst>
              <a:gd name="adj1" fmla="val -79000"/>
              <a:gd name="adj2" fmla="val 1636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33" name="テキスト ボックス 18"/>
          <p:cNvSpPr txBox="1">
            <a:spLocks noChangeArrowheads="1"/>
          </p:cNvSpPr>
          <p:nvPr/>
        </p:nvSpPr>
        <p:spPr bwMode="auto">
          <a:xfrm>
            <a:off x="8573698" y="3678687"/>
            <a:ext cx="253666"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0</a:t>
            </a:r>
            <a:endParaRPr lang="ja-JP" altLang="en-US" sz="1200" b="1" dirty="0">
              <a:solidFill>
                <a:schemeClr val="bg2">
                  <a:lumMod val="60000"/>
                  <a:lumOff val="40000"/>
                </a:schemeClr>
              </a:solidFill>
              <a:latin typeface="Calibri" pitchFamily="34" charset="0"/>
            </a:endParaRPr>
          </a:p>
        </p:txBody>
      </p:sp>
      <p:cxnSp>
        <p:nvCxnSpPr>
          <p:cNvPr id="234" name="曲線コネクタ 40"/>
          <p:cNvCxnSpPr>
            <a:stCxn id="229" idx="3"/>
            <a:endCxn id="229" idx="5"/>
          </p:cNvCxnSpPr>
          <p:nvPr/>
        </p:nvCxnSpPr>
        <p:spPr>
          <a:xfrm rot="16200000" flipH="1">
            <a:off x="6099476" y="5234258"/>
            <a:ext cx="940" cy="926746"/>
          </a:xfrm>
          <a:prstGeom prst="curvedConnector3">
            <a:avLst>
              <a:gd name="adj1" fmla="val 2098350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35" name="テキスト ボックス 20"/>
          <p:cNvSpPr txBox="1">
            <a:spLocks noChangeArrowheads="1"/>
          </p:cNvSpPr>
          <p:nvPr/>
        </p:nvSpPr>
        <p:spPr bwMode="auto">
          <a:xfrm>
            <a:off x="5871699" y="5886377"/>
            <a:ext cx="444180" cy="276999"/>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184</a:t>
            </a:r>
            <a:endParaRPr lang="ja-JP" altLang="en-US" sz="1200" b="1" dirty="0">
              <a:solidFill>
                <a:schemeClr val="bg2">
                  <a:lumMod val="60000"/>
                  <a:lumOff val="40000"/>
                </a:schemeClr>
              </a:solidFill>
              <a:latin typeface="Calibri" pitchFamily="34" charset="0"/>
            </a:endParaRPr>
          </a:p>
        </p:txBody>
      </p:sp>
      <p:sp>
        <p:nvSpPr>
          <p:cNvPr id="236" name="テキスト ボックス 22"/>
          <p:cNvSpPr txBox="1">
            <a:spLocks noChangeArrowheads="1"/>
          </p:cNvSpPr>
          <p:nvPr/>
        </p:nvSpPr>
        <p:spPr bwMode="auto">
          <a:xfrm>
            <a:off x="6323414" y="3704447"/>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301</a:t>
            </a:r>
            <a:endParaRPr lang="ja-JP" altLang="en-US" sz="1200" b="1" dirty="0">
              <a:solidFill>
                <a:schemeClr val="bg2">
                  <a:lumMod val="60000"/>
                  <a:lumOff val="40000"/>
                </a:schemeClr>
              </a:solidFill>
              <a:latin typeface="Calibri" pitchFamily="34" charset="0"/>
            </a:endParaRPr>
          </a:p>
        </p:txBody>
      </p:sp>
      <p:sp>
        <p:nvSpPr>
          <p:cNvPr id="239" name="テキスト ボックス 25"/>
          <p:cNvSpPr txBox="1">
            <a:spLocks noChangeArrowheads="1"/>
          </p:cNvSpPr>
          <p:nvPr/>
        </p:nvSpPr>
        <p:spPr bwMode="auto">
          <a:xfrm>
            <a:off x="6137795" y="334971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39</a:t>
            </a:r>
            <a:endParaRPr lang="ja-JP" altLang="en-US" sz="1200" b="1" dirty="0">
              <a:solidFill>
                <a:schemeClr val="bg2">
                  <a:lumMod val="60000"/>
                  <a:lumOff val="40000"/>
                </a:schemeClr>
              </a:solidFill>
              <a:latin typeface="Calibri" pitchFamily="34" charset="0"/>
            </a:endParaRPr>
          </a:p>
        </p:txBody>
      </p:sp>
      <p:sp>
        <p:nvSpPr>
          <p:cNvPr id="240" name="テキスト ボックス 26"/>
          <p:cNvSpPr txBox="1">
            <a:spLocks noChangeArrowheads="1"/>
          </p:cNvSpPr>
          <p:nvPr/>
        </p:nvSpPr>
        <p:spPr bwMode="auto">
          <a:xfrm>
            <a:off x="5600501" y="334971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105</a:t>
            </a:r>
            <a:endParaRPr lang="ja-JP" altLang="en-US" sz="1200" b="1" dirty="0">
              <a:solidFill>
                <a:schemeClr val="bg2">
                  <a:lumMod val="60000"/>
                  <a:lumOff val="40000"/>
                </a:schemeClr>
              </a:solidFill>
              <a:latin typeface="Calibri" pitchFamily="34" charset="0"/>
            </a:endParaRPr>
          </a:p>
        </p:txBody>
      </p:sp>
      <p:cxnSp>
        <p:nvCxnSpPr>
          <p:cNvPr id="241" name="直線矢印コネクタ 240"/>
          <p:cNvCxnSpPr/>
          <p:nvPr/>
        </p:nvCxnSpPr>
        <p:spPr>
          <a:xfrm>
            <a:off x="6532474" y="2699392"/>
            <a:ext cx="972000" cy="540000"/>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42" name="直線矢印コネクタ 241"/>
          <p:cNvCxnSpPr/>
          <p:nvPr/>
        </p:nvCxnSpPr>
        <p:spPr>
          <a:xfrm rot="21480000">
            <a:off x="6436982" y="2794404"/>
            <a:ext cx="936000"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43" name="テキスト ボックス 29"/>
          <p:cNvSpPr txBox="1">
            <a:spLocks noChangeArrowheads="1"/>
          </p:cNvSpPr>
          <p:nvPr/>
        </p:nvSpPr>
        <p:spPr bwMode="auto">
          <a:xfrm>
            <a:off x="6797059" y="2630995"/>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0</a:t>
            </a:r>
            <a:endParaRPr lang="ja-JP" altLang="en-US" sz="1200" b="1">
              <a:solidFill>
                <a:schemeClr val="bg2">
                  <a:lumMod val="60000"/>
                  <a:lumOff val="40000"/>
                </a:schemeClr>
              </a:solidFill>
              <a:latin typeface="Calibri" pitchFamily="34" charset="0"/>
            </a:endParaRPr>
          </a:p>
        </p:txBody>
      </p:sp>
      <p:sp>
        <p:nvSpPr>
          <p:cNvPr id="244" name="テキスト ボックス 30"/>
          <p:cNvSpPr txBox="1">
            <a:spLocks noChangeArrowheads="1"/>
          </p:cNvSpPr>
          <p:nvPr/>
        </p:nvSpPr>
        <p:spPr bwMode="auto">
          <a:xfrm>
            <a:off x="6627947" y="2969217"/>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a:t>
            </a:r>
            <a:endParaRPr lang="ja-JP" altLang="en-US" sz="1200" b="1">
              <a:solidFill>
                <a:schemeClr val="bg2">
                  <a:lumMod val="60000"/>
                  <a:lumOff val="40000"/>
                </a:schemeClr>
              </a:solidFill>
              <a:latin typeface="Calibri" pitchFamily="34" charset="0"/>
            </a:endParaRPr>
          </a:p>
        </p:txBody>
      </p:sp>
      <p:cxnSp>
        <p:nvCxnSpPr>
          <p:cNvPr id="245" name="直線矢印コネクタ 244"/>
          <p:cNvCxnSpPr/>
          <p:nvPr/>
        </p:nvCxnSpPr>
        <p:spPr>
          <a:xfrm rot="16200000" flipH="1">
            <a:off x="7262113" y="4406660"/>
            <a:ext cx="1395164"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46" name="直線矢印コネクタ 245"/>
          <p:cNvCxnSpPr/>
          <p:nvPr/>
        </p:nvCxnSpPr>
        <p:spPr>
          <a:xfrm rot="5400000">
            <a:off x="3478259" y="4427798"/>
            <a:ext cx="1352886"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47" name="直線矢印コネクタ 246"/>
          <p:cNvCxnSpPr/>
          <p:nvPr/>
        </p:nvCxnSpPr>
        <p:spPr>
          <a:xfrm rot="10800000" flipV="1">
            <a:off x="4514063" y="2588718"/>
            <a:ext cx="1141498" cy="54961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48" name="直線矢印コネクタ 247"/>
          <p:cNvCxnSpPr/>
          <p:nvPr/>
        </p:nvCxnSpPr>
        <p:spPr>
          <a:xfrm flipV="1">
            <a:off x="4598619" y="2715551"/>
            <a:ext cx="1056942" cy="5073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49" name="直線矢印コネクタ 248"/>
          <p:cNvCxnSpPr/>
          <p:nvPr/>
        </p:nvCxnSpPr>
        <p:spPr>
          <a:xfrm rot="5400000" flipH="1" flipV="1">
            <a:off x="3626231" y="4448937"/>
            <a:ext cx="1395164"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0" name="直線矢印コネクタ 249"/>
          <p:cNvCxnSpPr/>
          <p:nvPr/>
        </p:nvCxnSpPr>
        <p:spPr>
          <a:xfrm rot="16200000" flipV="1">
            <a:off x="7410085" y="4427799"/>
            <a:ext cx="1437442" cy="12683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1" name="直線矢印コネクタ 250"/>
          <p:cNvCxnSpPr/>
          <p:nvPr/>
        </p:nvCxnSpPr>
        <p:spPr>
          <a:xfrm rot="5400000" flipH="1" flipV="1">
            <a:off x="5782394" y="4956939"/>
            <a:ext cx="760999" cy="187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2" name="直線矢印コネクタ 251"/>
          <p:cNvCxnSpPr/>
          <p:nvPr/>
        </p:nvCxnSpPr>
        <p:spPr>
          <a:xfrm rot="5400000">
            <a:off x="5633952" y="4893322"/>
            <a:ext cx="718721"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3" name="直線矢印コネクタ 252"/>
          <p:cNvCxnSpPr/>
          <p:nvPr/>
        </p:nvCxnSpPr>
        <p:spPr>
          <a:xfrm rot="10800000" flipV="1">
            <a:off x="6753438" y="3589290"/>
            <a:ext cx="634166" cy="465055"/>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4" name="直線矢印コネクタ 253"/>
          <p:cNvCxnSpPr/>
          <p:nvPr/>
        </p:nvCxnSpPr>
        <p:spPr>
          <a:xfrm rot="10800000">
            <a:off x="6778269" y="5485210"/>
            <a:ext cx="1056942"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5" name="直線矢印コネクタ 254"/>
          <p:cNvCxnSpPr/>
          <p:nvPr/>
        </p:nvCxnSpPr>
        <p:spPr>
          <a:xfrm>
            <a:off x="6754781" y="5645866"/>
            <a:ext cx="1014665"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6" name="直線矢印コネクタ 255"/>
          <p:cNvCxnSpPr/>
          <p:nvPr/>
        </p:nvCxnSpPr>
        <p:spPr>
          <a:xfrm>
            <a:off x="4496212" y="5632713"/>
            <a:ext cx="930109" cy="9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7" name="直線矢印コネクタ 256"/>
          <p:cNvCxnSpPr/>
          <p:nvPr/>
        </p:nvCxnSpPr>
        <p:spPr>
          <a:xfrm rot="10800000">
            <a:off x="4496212" y="5505879"/>
            <a:ext cx="930109"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8" name="直線矢印コネクタ 257"/>
          <p:cNvCxnSpPr/>
          <p:nvPr/>
        </p:nvCxnSpPr>
        <p:spPr>
          <a:xfrm rot="10800000">
            <a:off x="6872621" y="4412832"/>
            <a:ext cx="1099220" cy="88783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59" name="直線矢印コネクタ 258"/>
          <p:cNvCxnSpPr/>
          <p:nvPr/>
        </p:nvCxnSpPr>
        <p:spPr>
          <a:xfrm>
            <a:off x="6738272" y="4474706"/>
            <a:ext cx="1099220" cy="88783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60" name="直線矢印コネクタ 259"/>
          <p:cNvCxnSpPr/>
          <p:nvPr/>
        </p:nvCxnSpPr>
        <p:spPr>
          <a:xfrm rot="10800000" flipV="1">
            <a:off x="4379475" y="4456692"/>
            <a:ext cx="1014665" cy="8455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61" name="直線矢印コネクタ 260"/>
          <p:cNvCxnSpPr/>
          <p:nvPr/>
        </p:nvCxnSpPr>
        <p:spPr>
          <a:xfrm flipV="1">
            <a:off x="4461814" y="4549167"/>
            <a:ext cx="1014665" cy="8455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62" name="直線矢印コネクタ 261"/>
          <p:cNvCxnSpPr/>
          <p:nvPr/>
        </p:nvCxnSpPr>
        <p:spPr>
          <a:xfrm flipV="1">
            <a:off x="6841868" y="3655084"/>
            <a:ext cx="634165" cy="465054"/>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63" name="直線矢印コネクタ 262"/>
          <p:cNvCxnSpPr/>
          <p:nvPr/>
        </p:nvCxnSpPr>
        <p:spPr>
          <a:xfrm rot="10800000">
            <a:off x="5071189" y="3561105"/>
            <a:ext cx="507332" cy="422777"/>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64" name="直線矢印コネクタ 263"/>
          <p:cNvCxnSpPr/>
          <p:nvPr/>
        </p:nvCxnSpPr>
        <p:spPr>
          <a:xfrm>
            <a:off x="4979118" y="3646138"/>
            <a:ext cx="465055" cy="38049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65" name="テキスト ボックス 51"/>
          <p:cNvSpPr txBox="1">
            <a:spLocks noChangeArrowheads="1"/>
          </p:cNvSpPr>
          <p:nvPr/>
        </p:nvSpPr>
        <p:spPr bwMode="auto">
          <a:xfrm>
            <a:off x="4936841" y="2634885"/>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7</a:t>
            </a:r>
            <a:endParaRPr lang="ja-JP" altLang="en-US" sz="1200" b="1" dirty="0">
              <a:solidFill>
                <a:schemeClr val="bg2">
                  <a:lumMod val="60000"/>
                  <a:lumOff val="40000"/>
                </a:schemeClr>
              </a:solidFill>
              <a:latin typeface="Calibri" pitchFamily="34" charset="0"/>
            </a:endParaRPr>
          </a:p>
        </p:txBody>
      </p:sp>
      <p:sp>
        <p:nvSpPr>
          <p:cNvPr id="266" name="テキスト ボックス 52"/>
          <p:cNvSpPr txBox="1">
            <a:spLocks noChangeArrowheads="1"/>
          </p:cNvSpPr>
          <p:nvPr/>
        </p:nvSpPr>
        <p:spPr bwMode="auto">
          <a:xfrm>
            <a:off x="5148228" y="2919423"/>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3</a:t>
            </a:r>
            <a:endParaRPr lang="ja-JP" altLang="en-US" sz="1200" b="1">
              <a:solidFill>
                <a:schemeClr val="bg2">
                  <a:lumMod val="60000"/>
                  <a:lumOff val="40000"/>
                </a:schemeClr>
              </a:solidFill>
              <a:latin typeface="Calibri" pitchFamily="34" charset="0"/>
            </a:endParaRPr>
          </a:p>
        </p:txBody>
      </p:sp>
      <p:sp>
        <p:nvSpPr>
          <p:cNvPr id="267" name="テキスト ボックス 53"/>
          <p:cNvSpPr txBox="1">
            <a:spLocks noChangeArrowheads="1"/>
          </p:cNvSpPr>
          <p:nvPr/>
        </p:nvSpPr>
        <p:spPr bwMode="auto">
          <a:xfrm>
            <a:off x="5275062" y="3595866"/>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68</a:t>
            </a:r>
            <a:endParaRPr lang="ja-JP" altLang="en-US" sz="1200" b="1" dirty="0">
              <a:solidFill>
                <a:schemeClr val="bg2">
                  <a:lumMod val="60000"/>
                  <a:lumOff val="40000"/>
                </a:schemeClr>
              </a:solidFill>
              <a:latin typeface="Calibri" pitchFamily="34" charset="0"/>
            </a:endParaRPr>
          </a:p>
        </p:txBody>
      </p:sp>
      <p:sp>
        <p:nvSpPr>
          <p:cNvPr id="268" name="テキスト ボックス 54"/>
          <p:cNvSpPr txBox="1">
            <a:spLocks noChangeArrowheads="1"/>
          </p:cNvSpPr>
          <p:nvPr/>
        </p:nvSpPr>
        <p:spPr bwMode="auto">
          <a:xfrm>
            <a:off x="4979117" y="3814770"/>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88</a:t>
            </a:r>
            <a:endParaRPr lang="ja-JP" altLang="en-US" sz="1200" b="1" dirty="0">
              <a:solidFill>
                <a:schemeClr val="bg2">
                  <a:lumMod val="60000"/>
                  <a:lumOff val="40000"/>
                </a:schemeClr>
              </a:solidFill>
              <a:latin typeface="Calibri" pitchFamily="34" charset="0"/>
            </a:endParaRPr>
          </a:p>
        </p:txBody>
      </p:sp>
      <p:sp>
        <p:nvSpPr>
          <p:cNvPr id="269" name="テキスト ボックス 55"/>
          <p:cNvSpPr txBox="1">
            <a:spLocks noChangeArrowheads="1"/>
          </p:cNvSpPr>
          <p:nvPr/>
        </p:nvSpPr>
        <p:spPr bwMode="auto">
          <a:xfrm>
            <a:off x="6776159" y="3622947"/>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31</a:t>
            </a:r>
            <a:endParaRPr lang="ja-JP" altLang="en-US" sz="1200" b="1" dirty="0">
              <a:solidFill>
                <a:schemeClr val="bg2">
                  <a:lumMod val="60000"/>
                  <a:lumOff val="40000"/>
                </a:schemeClr>
              </a:solidFill>
              <a:latin typeface="Calibri" pitchFamily="34" charset="0"/>
            </a:endParaRPr>
          </a:p>
        </p:txBody>
      </p:sp>
      <p:sp>
        <p:nvSpPr>
          <p:cNvPr id="270" name="テキスト ボックス 56"/>
          <p:cNvSpPr txBox="1">
            <a:spLocks noChangeArrowheads="1"/>
          </p:cNvSpPr>
          <p:nvPr/>
        </p:nvSpPr>
        <p:spPr bwMode="auto">
          <a:xfrm>
            <a:off x="7050726" y="3891810"/>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271" name="テキスト ボックス 57"/>
          <p:cNvSpPr txBox="1">
            <a:spLocks noChangeArrowheads="1"/>
          </p:cNvSpPr>
          <p:nvPr/>
        </p:nvSpPr>
        <p:spPr bwMode="auto">
          <a:xfrm>
            <a:off x="7654018" y="4321627"/>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272" name="テキスト ボックス 58"/>
          <p:cNvSpPr txBox="1">
            <a:spLocks noChangeArrowheads="1"/>
          </p:cNvSpPr>
          <p:nvPr/>
        </p:nvSpPr>
        <p:spPr bwMode="auto">
          <a:xfrm>
            <a:off x="8107667" y="4322102"/>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9</a:t>
            </a:r>
            <a:endParaRPr lang="ja-JP" altLang="en-US" sz="1200" b="1">
              <a:solidFill>
                <a:schemeClr val="bg2">
                  <a:lumMod val="60000"/>
                  <a:lumOff val="40000"/>
                </a:schemeClr>
              </a:solidFill>
              <a:latin typeface="Calibri" pitchFamily="34" charset="0"/>
            </a:endParaRPr>
          </a:p>
        </p:txBody>
      </p:sp>
      <p:sp>
        <p:nvSpPr>
          <p:cNvPr id="273" name="テキスト ボックス 59"/>
          <p:cNvSpPr txBox="1">
            <a:spLocks noChangeArrowheads="1"/>
          </p:cNvSpPr>
          <p:nvPr/>
        </p:nvSpPr>
        <p:spPr bwMode="auto">
          <a:xfrm>
            <a:off x="7304391" y="4610531"/>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537</a:t>
            </a:r>
            <a:endParaRPr lang="ja-JP" altLang="en-US" sz="1200" b="1">
              <a:solidFill>
                <a:schemeClr val="bg2">
                  <a:lumMod val="60000"/>
                  <a:lumOff val="40000"/>
                </a:schemeClr>
              </a:solidFill>
              <a:latin typeface="Calibri" pitchFamily="34" charset="0"/>
            </a:endParaRPr>
          </a:p>
        </p:txBody>
      </p:sp>
      <p:sp>
        <p:nvSpPr>
          <p:cNvPr id="274" name="テキスト ボックス 60"/>
          <p:cNvSpPr txBox="1">
            <a:spLocks noChangeArrowheads="1"/>
          </p:cNvSpPr>
          <p:nvPr/>
        </p:nvSpPr>
        <p:spPr bwMode="auto">
          <a:xfrm>
            <a:off x="6881615" y="4787159"/>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208</a:t>
            </a:r>
            <a:endParaRPr lang="ja-JP" altLang="en-US" sz="1200" b="1">
              <a:solidFill>
                <a:schemeClr val="bg2">
                  <a:lumMod val="60000"/>
                  <a:lumOff val="40000"/>
                </a:schemeClr>
              </a:solidFill>
              <a:latin typeface="Calibri" pitchFamily="34" charset="0"/>
            </a:endParaRPr>
          </a:p>
        </p:txBody>
      </p:sp>
      <p:sp>
        <p:nvSpPr>
          <p:cNvPr id="275" name="テキスト ボックス 61"/>
          <p:cNvSpPr txBox="1">
            <a:spLocks noChangeArrowheads="1"/>
          </p:cNvSpPr>
          <p:nvPr/>
        </p:nvSpPr>
        <p:spPr bwMode="auto">
          <a:xfrm>
            <a:off x="6163563" y="4787159"/>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269</a:t>
            </a:r>
            <a:endParaRPr lang="ja-JP" altLang="en-US" sz="1200" b="1" dirty="0">
              <a:solidFill>
                <a:schemeClr val="bg2">
                  <a:lumMod val="60000"/>
                  <a:lumOff val="40000"/>
                </a:schemeClr>
              </a:solidFill>
              <a:latin typeface="Calibri" pitchFamily="34" charset="0"/>
            </a:endParaRPr>
          </a:p>
        </p:txBody>
      </p:sp>
      <p:sp>
        <p:nvSpPr>
          <p:cNvPr id="276" name="テキスト ボックス 62"/>
          <p:cNvSpPr txBox="1">
            <a:spLocks noChangeArrowheads="1"/>
          </p:cNvSpPr>
          <p:nvPr/>
        </p:nvSpPr>
        <p:spPr bwMode="auto">
          <a:xfrm>
            <a:off x="5624208" y="4810993"/>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228</a:t>
            </a:r>
            <a:endParaRPr lang="ja-JP" altLang="en-US" sz="1200" b="1" dirty="0">
              <a:solidFill>
                <a:schemeClr val="bg2">
                  <a:lumMod val="60000"/>
                  <a:lumOff val="40000"/>
                </a:schemeClr>
              </a:solidFill>
              <a:latin typeface="Calibri" pitchFamily="34" charset="0"/>
            </a:endParaRPr>
          </a:p>
        </p:txBody>
      </p:sp>
      <p:sp>
        <p:nvSpPr>
          <p:cNvPr id="277" name="テキスト ボックス 63"/>
          <p:cNvSpPr txBox="1">
            <a:spLocks noChangeArrowheads="1"/>
          </p:cNvSpPr>
          <p:nvPr/>
        </p:nvSpPr>
        <p:spPr bwMode="auto">
          <a:xfrm>
            <a:off x="5063673" y="4829436"/>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164</a:t>
            </a:r>
            <a:endParaRPr lang="en-US" altLang="ja-JP" sz="1200" b="1" dirty="0">
              <a:solidFill>
                <a:schemeClr val="bg2">
                  <a:lumMod val="60000"/>
                  <a:lumOff val="40000"/>
                </a:schemeClr>
              </a:solidFill>
              <a:latin typeface="Calibri" pitchFamily="34" charset="0"/>
            </a:endParaRPr>
          </a:p>
        </p:txBody>
      </p:sp>
      <p:sp>
        <p:nvSpPr>
          <p:cNvPr id="278" name="テキスト ボックス 64"/>
          <p:cNvSpPr txBox="1">
            <a:spLocks noChangeArrowheads="1"/>
          </p:cNvSpPr>
          <p:nvPr/>
        </p:nvSpPr>
        <p:spPr bwMode="auto">
          <a:xfrm>
            <a:off x="4657050" y="4597146"/>
            <a:ext cx="422777" cy="276999"/>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101</a:t>
            </a:r>
            <a:endParaRPr lang="ja-JP" altLang="en-US" sz="1200" b="1" dirty="0">
              <a:solidFill>
                <a:schemeClr val="bg2">
                  <a:lumMod val="60000"/>
                  <a:lumOff val="40000"/>
                </a:schemeClr>
              </a:solidFill>
              <a:latin typeface="Calibri" pitchFamily="34" charset="0"/>
            </a:endParaRPr>
          </a:p>
        </p:txBody>
      </p:sp>
      <p:sp>
        <p:nvSpPr>
          <p:cNvPr id="279" name="テキスト ボックス 65"/>
          <p:cNvSpPr txBox="1">
            <a:spLocks noChangeArrowheads="1"/>
          </p:cNvSpPr>
          <p:nvPr/>
        </p:nvSpPr>
        <p:spPr bwMode="auto">
          <a:xfrm>
            <a:off x="4302674" y="4322102"/>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14</a:t>
            </a:r>
            <a:endParaRPr lang="ja-JP" altLang="en-US" sz="1200" b="1">
              <a:solidFill>
                <a:schemeClr val="bg2">
                  <a:lumMod val="60000"/>
                  <a:lumOff val="40000"/>
                </a:schemeClr>
              </a:solidFill>
              <a:latin typeface="Calibri" pitchFamily="34" charset="0"/>
            </a:endParaRPr>
          </a:p>
        </p:txBody>
      </p:sp>
      <p:sp>
        <p:nvSpPr>
          <p:cNvPr id="280" name="テキスト ボックス 66"/>
          <p:cNvSpPr txBox="1">
            <a:spLocks noChangeArrowheads="1"/>
          </p:cNvSpPr>
          <p:nvPr/>
        </p:nvSpPr>
        <p:spPr bwMode="auto">
          <a:xfrm>
            <a:off x="3869926" y="4322102"/>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sp>
        <p:nvSpPr>
          <p:cNvPr id="281" name="テキスト ボックス 67"/>
          <p:cNvSpPr txBox="1">
            <a:spLocks noChangeArrowheads="1"/>
          </p:cNvSpPr>
          <p:nvPr/>
        </p:nvSpPr>
        <p:spPr bwMode="auto">
          <a:xfrm>
            <a:off x="4894562" y="5286974"/>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51</a:t>
            </a:r>
            <a:endParaRPr lang="ja-JP" altLang="en-US" sz="1200" b="1">
              <a:solidFill>
                <a:schemeClr val="bg2">
                  <a:lumMod val="60000"/>
                  <a:lumOff val="40000"/>
                </a:schemeClr>
              </a:solidFill>
              <a:latin typeface="Calibri" pitchFamily="34" charset="0"/>
            </a:endParaRPr>
          </a:p>
        </p:txBody>
      </p:sp>
      <p:sp>
        <p:nvSpPr>
          <p:cNvPr id="282" name="テキスト ボックス 68"/>
          <p:cNvSpPr txBox="1">
            <a:spLocks noChangeArrowheads="1"/>
          </p:cNvSpPr>
          <p:nvPr/>
        </p:nvSpPr>
        <p:spPr bwMode="auto">
          <a:xfrm>
            <a:off x="4894562" y="5618620"/>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70</a:t>
            </a:r>
            <a:endParaRPr lang="ja-JP" altLang="en-US" sz="1200" b="1">
              <a:solidFill>
                <a:schemeClr val="bg2">
                  <a:lumMod val="60000"/>
                  <a:lumOff val="40000"/>
                </a:schemeClr>
              </a:solidFill>
              <a:latin typeface="Calibri" pitchFamily="34" charset="0"/>
            </a:endParaRPr>
          </a:p>
        </p:txBody>
      </p:sp>
      <p:sp>
        <p:nvSpPr>
          <p:cNvPr id="283" name="テキスト ボックス 69"/>
          <p:cNvSpPr txBox="1">
            <a:spLocks noChangeArrowheads="1"/>
          </p:cNvSpPr>
          <p:nvPr/>
        </p:nvSpPr>
        <p:spPr bwMode="auto">
          <a:xfrm>
            <a:off x="7093002" y="5625198"/>
            <a:ext cx="422777" cy="276999"/>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148</a:t>
            </a:r>
            <a:endParaRPr lang="ja-JP" altLang="en-US" sz="1200" b="1">
              <a:solidFill>
                <a:schemeClr val="bg2">
                  <a:lumMod val="60000"/>
                  <a:lumOff val="40000"/>
                </a:schemeClr>
              </a:solidFill>
              <a:latin typeface="Calibri" pitchFamily="34" charset="0"/>
            </a:endParaRPr>
          </a:p>
        </p:txBody>
      </p:sp>
      <p:sp>
        <p:nvSpPr>
          <p:cNvPr id="284" name="テキスト ボックス 70"/>
          <p:cNvSpPr txBox="1">
            <a:spLocks noChangeArrowheads="1"/>
          </p:cNvSpPr>
          <p:nvPr/>
        </p:nvSpPr>
        <p:spPr bwMode="auto">
          <a:xfrm>
            <a:off x="7077328" y="5273590"/>
            <a:ext cx="422777" cy="276999"/>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272</a:t>
            </a:r>
            <a:endParaRPr lang="ja-JP" altLang="en-US" sz="1200" b="1" dirty="0">
              <a:solidFill>
                <a:schemeClr val="bg2">
                  <a:lumMod val="60000"/>
                  <a:lumOff val="40000"/>
                </a:schemeClr>
              </a:solidFill>
              <a:latin typeface="Calibri" pitchFamily="34" charset="0"/>
            </a:endParaRPr>
          </a:p>
        </p:txBody>
      </p:sp>
      <p:cxnSp>
        <p:nvCxnSpPr>
          <p:cNvPr id="285" name="曲線コネクタ 284"/>
          <p:cNvCxnSpPr>
            <a:stCxn id="217" idx="0"/>
            <a:endCxn id="217" idx="7"/>
          </p:cNvCxnSpPr>
          <p:nvPr/>
        </p:nvCxnSpPr>
        <p:spPr>
          <a:xfrm rot="16200000" flipH="1">
            <a:off x="6318912" y="3724863"/>
            <a:ext cx="74297" cy="645541"/>
          </a:xfrm>
          <a:prstGeom prst="curvedConnector3">
            <a:avLst>
              <a:gd name="adj1" fmla="val -138897"/>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p:txBody>
          <a:bodyPr/>
          <a:lstStyle/>
          <a:p>
            <a:r>
              <a:rPr lang="ja-JP" altLang="en-US" dirty="0" smtClean="0"/>
              <a:t>分析１：グループ間ネットワークモデルの分析</a:t>
            </a:r>
            <a:endParaRPr kumimoji="1" lang="ja-JP" altLang="en-US" dirty="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49</a:t>
            </a:fld>
            <a:endParaRPr lang="en-US" altLang="ja-JP"/>
          </a:p>
        </p:txBody>
      </p:sp>
      <p:cxnSp>
        <p:nvCxnSpPr>
          <p:cNvPr id="77" name="直線矢印コネクタ 76"/>
          <p:cNvCxnSpPr/>
          <p:nvPr/>
        </p:nvCxnSpPr>
        <p:spPr>
          <a:xfrm rot="5400000">
            <a:off x="5698310" y="3452962"/>
            <a:ext cx="887831" cy="939"/>
          </a:xfrm>
          <a:prstGeom prst="straightConnector1">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8" name="直線矢印コネクタ 77"/>
          <p:cNvCxnSpPr/>
          <p:nvPr/>
        </p:nvCxnSpPr>
        <p:spPr>
          <a:xfrm rot="5400000">
            <a:off x="5529199" y="3452962"/>
            <a:ext cx="887831" cy="9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バグ報告者の重要性</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solidFill>
                  <a:srgbClr val="FF0000"/>
                </a:solidFill>
              </a:rPr>
              <a:t>バグ報告者</a:t>
            </a:r>
            <a:r>
              <a:rPr kumimoji="1" lang="ja-JP" altLang="en-US" dirty="0" smtClean="0"/>
              <a:t>が品質の高い</a:t>
            </a:r>
            <a:r>
              <a:rPr kumimoji="1" lang="en-US" altLang="ja-JP" dirty="0" smtClean="0"/>
              <a:t>OSS</a:t>
            </a:r>
            <a:r>
              <a:rPr kumimoji="1" lang="ja-JP" altLang="en-US" dirty="0" smtClean="0"/>
              <a:t>実現のため，重要な役割を担っている</a:t>
            </a:r>
            <a:endParaRPr kumimoji="1" lang="en-US" altLang="ja-JP" dirty="0" smtClean="0"/>
          </a:p>
          <a:p>
            <a:pPr lvl="1"/>
            <a:r>
              <a:rPr kumimoji="1" lang="ja-JP" altLang="en-US" dirty="0" smtClean="0"/>
              <a:t>全ての環境で正常に動作する</a:t>
            </a:r>
            <a:r>
              <a:rPr kumimoji="1" lang="en-US" altLang="ja-JP" dirty="0" smtClean="0"/>
              <a:t>OSS</a:t>
            </a:r>
            <a:r>
              <a:rPr kumimoji="1" lang="ja-JP" altLang="en-US" dirty="0" smtClean="0"/>
              <a:t>を実現するためにバグの報告を開発者に伝える</a:t>
            </a:r>
            <a:endParaRPr kumimoji="1" lang="en-US" altLang="ja-JP" dirty="0" smtClean="0"/>
          </a:p>
          <a:p>
            <a:pPr lvl="1"/>
            <a:r>
              <a:rPr lang="ja-JP" altLang="en-US" dirty="0" smtClean="0"/>
              <a:t>バグの履歴を一元管理する</a:t>
            </a:r>
            <a:endParaRPr lang="en-US" altLang="ja-JP" dirty="0" smtClean="0"/>
          </a:p>
          <a:p>
            <a:pPr lvl="1"/>
            <a:endParaRPr kumimoji="1" lang="en-US" altLang="ja-JP" dirty="0" smtClean="0"/>
          </a:p>
          <a:p>
            <a:pPr>
              <a:buNone/>
            </a:pPr>
            <a:r>
              <a:rPr lang="ja-JP" altLang="en-US" dirty="0" smtClean="0"/>
              <a:t>バグ報告者と，その他がどうからんでいるかがみたい．</a:t>
            </a:r>
            <a:endParaRPr kumimoji="1" lang="en-US" altLang="ja-JP" dirty="0" smtClean="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50</a:t>
            </a:fld>
            <a:endParaRPr lang="en-US" altLang="ja-JP"/>
          </a:p>
        </p:txBody>
      </p:sp>
      <p:grpSp>
        <p:nvGrpSpPr>
          <p:cNvPr id="7" name="グループ化 92"/>
          <p:cNvGrpSpPr>
            <a:grpSpLocks noChangeAspect="1"/>
          </p:cNvGrpSpPr>
          <p:nvPr/>
        </p:nvGrpSpPr>
        <p:grpSpPr>
          <a:xfrm>
            <a:off x="2123815" y="5216873"/>
            <a:ext cx="1440000" cy="1463688"/>
            <a:chOff x="1709283" y="4059396"/>
            <a:chExt cx="2074862" cy="2108994"/>
          </a:xfrm>
        </p:grpSpPr>
        <p:sp>
          <p:nvSpPr>
            <p:cNvPr id="8" name="パイ 7"/>
            <p:cNvSpPr/>
            <p:nvPr/>
          </p:nvSpPr>
          <p:spPr bwMode="auto">
            <a:xfrm>
              <a:off x="1715262" y="4059422"/>
              <a:ext cx="2068052" cy="2056448"/>
            </a:xfrm>
            <a:prstGeom prst="pie">
              <a:avLst>
                <a:gd name="adj1" fmla="val 3578039"/>
                <a:gd name="adj2" fmla="val 3434930"/>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9" name="月 8"/>
            <p:cNvSpPr/>
            <p:nvPr/>
          </p:nvSpPr>
          <p:spPr bwMode="auto">
            <a:xfrm>
              <a:off x="2634337" y="4625196"/>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0" name="月 9"/>
            <p:cNvSpPr/>
            <p:nvPr/>
          </p:nvSpPr>
          <p:spPr bwMode="auto">
            <a:xfrm rot="21360344">
              <a:off x="2647409" y="4568126"/>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1" name="月 10"/>
            <p:cNvSpPr/>
            <p:nvPr/>
          </p:nvSpPr>
          <p:spPr bwMode="auto">
            <a:xfrm rot="20846847">
              <a:off x="2671326" y="4685659"/>
              <a:ext cx="359756" cy="1214358"/>
            </a:xfrm>
            <a:prstGeom prst="moon">
              <a:avLst>
                <a:gd name="adj" fmla="val 68967"/>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2" name="月 11"/>
            <p:cNvSpPr/>
            <p:nvPr/>
          </p:nvSpPr>
          <p:spPr bwMode="auto">
            <a:xfrm rot="19592044">
              <a:off x="2565383" y="5358498"/>
              <a:ext cx="648000" cy="809892"/>
            </a:xfrm>
            <a:prstGeom prst="moon">
              <a:avLst>
                <a:gd name="adj" fmla="val 87500"/>
              </a:avLst>
            </a:prstGeom>
            <a:solidFill>
              <a:srgbClr val="FFEFFF"/>
            </a:solidFill>
            <a:ln w="9525" cap="flat" cmpd="sng" algn="ctr">
              <a:solidFill>
                <a:srgbClr val="FFEF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13" name="Line 57"/>
            <p:cNvSpPr>
              <a:spLocks noChangeShapeType="1"/>
            </p:cNvSpPr>
            <p:nvPr/>
          </p:nvSpPr>
          <p:spPr bwMode="auto">
            <a:xfrm flipV="1">
              <a:off x="2125717" y="4510936"/>
              <a:ext cx="371804" cy="456880"/>
            </a:xfrm>
            <a:prstGeom prst="line">
              <a:avLst/>
            </a:prstGeom>
            <a:noFill/>
            <a:ln w="25400">
              <a:solidFill>
                <a:schemeClr val="tx1"/>
              </a:solidFill>
              <a:round/>
              <a:headEnd/>
              <a:tailEnd type="triangle" w="med" len="med"/>
            </a:ln>
          </p:spPr>
          <p:txBody>
            <a:bodyPr/>
            <a:lstStyle/>
            <a:p>
              <a:endParaRPr lang="ja-JP" altLang="en-US"/>
            </a:p>
          </p:txBody>
        </p:sp>
        <p:sp>
          <p:nvSpPr>
            <p:cNvPr id="14" name="Line 59"/>
            <p:cNvSpPr>
              <a:spLocks noChangeShapeType="1"/>
            </p:cNvSpPr>
            <p:nvPr/>
          </p:nvSpPr>
          <p:spPr bwMode="auto">
            <a:xfrm flipH="1">
              <a:off x="3273788" y="4879834"/>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15" name="Line 59"/>
            <p:cNvSpPr>
              <a:spLocks noChangeShapeType="1"/>
            </p:cNvSpPr>
            <p:nvPr/>
          </p:nvSpPr>
          <p:spPr bwMode="auto">
            <a:xfrm flipV="1">
              <a:off x="2606622" y="5391149"/>
              <a:ext cx="483541" cy="18362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16" name="Line 60"/>
            <p:cNvSpPr>
              <a:spLocks noChangeShapeType="1"/>
            </p:cNvSpPr>
            <p:nvPr/>
          </p:nvSpPr>
          <p:spPr bwMode="auto">
            <a:xfrm flipH="1" flipV="1">
              <a:off x="2698062" y="4455523"/>
              <a:ext cx="544833" cy="229379"/>
            </a:xfrm>
            <a:prstGeom prst="line">
              <a:avLst/>
            </a:prstGeom>
            <a:noFill/>
            <a:ln w="25400">
              <a:solidFill>
                <a:schemeClr val="tx1"/>
              </a:solidFill>
              <a:round/>
              <a:headEnd/>
              <a:tailEnd type="triangle" w="med" len="med"/>
            </a:ln>
          </p:spPr>
          <p:txBody>
            <a:bodyPr/>
            <a:lstStyle/>
            <a:p>
              <a:endParaRPr lang="ja-JP" altLang="en-US"/>
            </a:p>
          </p:txBody>
        </p:sp>
        <p:grpSp>
          <p:nvGrpSpPr>
            <p:cNvPr id="17" name="グループ化 208"/>
            <p:cNvGrpSpPr>
              <a:grpSpLocks noChangeAspect="1"/>
            </p:cNvGrpSpPr>
            <p:nvPr/>
          </p:nvGrpSpPr>
          <p:grpSpPr bwMode="auto">
            <a:xfrm>
              <a:off x="2358218" y="5496190"/>
              <a:ext cx="139304" cy="250745"/>
              <a:chOff x="499828" y="4357935"/>
              <a:chExt cx="214338" cy="385710"/>
            </a:xfrm>
          </p:grpSpPr>
          <p:sp>
            <p:nvSpPr>
              <p:cNvPr id="34" name="二等辺三角形 33"/>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5" name="円/楕円 34"/>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8" name="Line 56"/>
            <p:cNvSpPr>
              <a:spLocks noChangeShapeType="1"/>
            </p:cNvSpPr>
            <p:nvPr/>
          </p:nvSpPr>
          <p:spPr bwMode="auto">
            <a:xfrm flipV="1">
              <a:off x="2243916" y="4784914"/>
              <a:ext cx="976120" cy="310059"/>
            </a:xfrm>
            <a:prstGeom prst="line">
              <a:avLst/>
            </a:prstGeom>
            <a:noFill/>
            <a:ln w="25400">
              <a:solidFill>
                <a:schemeClr val="tx1"/>
              </a:solidFill>
              <a:round/>
              <a:headEnd/>
              <a:tailEnd type="triangle" w="med" len="med"/>
            </a:ln>
          </p:spPr>
          <p:txBody>
            <a:bodyPr/>
            <a:lstStyle/>
            <a:p>
              <a:endParaRPr lang="ja-JP" altLang="en-US"/>
            </a:p>
          </p:txBody>
        </p:sp>
        <p:grpSp>
          <p:nvGrpSpPr>
            <p:cNvPr id="19" name="グループ化 202"/>
            <p:cNvGrpSpPr>
              <a:grpSpLocks noChangeAspect="1"/>
            </p:cNvGrpSpPr>
            <p:nvPr/>
          </p:nvGrpSpPr>
          <p:grpSpPr bwMode="auto">
            <a:xfrm>
              <a:off x="3166247" y="5230319"/>
              <a:ext cx="139304" cy="250746"/>
              <a:chOff x="1785918" y="2928934"/>
              <a:chExt cx="214314" cy="385765"/>
            </a:xfrm>
          </p:grpSpPr>
          <p:sp>
            <p:nvSpPr>
              <p:cNvPr id="32" name="二等辺三角形 31"/>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3" name="円/楕円 32"/>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0" name="グループ化 208"/>
            <p:cNvGrpSpPr>
              <a:grpSpLocks noChangeAspect="1"/>
            </p:cNvGrpSpPr>
            <p:nvPr/>
          </p:nvGrpSpPr>
          <p:grpSpPr bwMode="auto">
            <a:xfrm>
              <a:off x="2535899" y="4339080"/>
              <a:ext cx="139304" cy="250745"/>
              <a:chOff x="499828" y="4357935"/>
              <a:chExt cx="214338" cy="385710"/>
            </a:xfrm>
          </p:grpSpPr>
          <p:sp>
            <p:nvSpPr>
              <p:cNvPr id="30" name="二等辺三角形 29"/>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1" name="円/楕円 30"/>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21" name="グループ化 208"/>
            <p:cNvGrpSpPr>
              <a:grpSpLocks noChangeAspect="1"/>
            </p:cNvGrpSpPr>
            <p:nvPr/>
          </p:nvGrpSpPr>
          <p:grpSpPr bwMode="auto">
            <a:xfrm>
              <a:off x="1986415" y="4989962"/>
              <a:ext cx="139304" cy="250745"/>
              <a:chOff x="499828" y="4357935"/>
              <a:chExt cx="214338" cy="385710"/>
            </a:xfrm>
          </p:grpSpPr>
          <p:sp>
            <p:nvSpPr>
              <p:cNvPr id="28" name="二等辺三角形 27"/>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9" name="円/楕円 28"/>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2" name="円/楕円 134"/>
            <p:cNvSpPr>
              <a:spLocks noChangeArrowheads="1"/>
            </p:cNvSpPr>
            <p:nvPr/>
          </p:nvSpPr>
          <p:spPr bwMode="auto">
            <a:xfrm>
              <a:off x="1709283" y="4059396"/>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nvGrpSpPr>
            <p:cNvPr id="23" name="グループ化 208"/>
            <p:cNvGrpSpPr>
              <a:grpSpLocks noChangeAspect="1"/>
            </p:cNvGrpSpPr>
            <p:nvPr/>
          </p:nvGrpSpPr>
          <p:grpSpPr bwMode="auto">
            <a:xfrm>
              <a:off x="3170938" y="5232413"/>
              <a:ext cx="139304" cy="250745"/>
              <a:chOff x="499828" y="4357935"/>
              <a:chExt cx="214338" cy="385710"/>
            </a:xfrm>
          </p:grpSpPr>
          <p:sp>
            <p:nvSpPr>
              <p:cNvPr id="26" name="二等辺三角形 25"/>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7" name="円/楕円 26"/>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4" name="二等辺三角形 23"/>
            <p:cNvSpPr/>
            <p:nvPr/>
          </p:nvSpPr>
          <p:spPr bwMode="auto">
            <a:xfrm>
              <a:off x="3302551" y="4623152"/>
              <a:ext cx="139304" cy="195025"/>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 name="円/楕円 24"/>
            <p:cNvSpPr/>
            <p:nvPr/>
          </p:nvSpPr>
          <p:spPr bwMode="auto">
            <a:xfrm>
              <a:off x="3302551" y="4567421"/>
              <a:ext cx="139304" cy="13930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6" name="グループ化 36"/>
          <p:cNvGrpSpPr/>
          <p:nvPr/>
        </p:nvGrpSpPr>
        <p:grpSpPr>
          <a:xfrm>
            <a:off x="5149109" y="5175393"/>
            <a:ext cx="1440000" cy="1440000"/>
            <a:chOff x="5238507" y="3658642"/>
            <a:chExt cx="2110958" cy="2158881"/>
          </a:xfrm>
        </p:grpSpPr>
        <p:sp>
          <p:nvSpPr>
            <p:cNvPr id="38" name="円/楕円 134"/>
            <p:cNvSpPr>
              <a:spLocks noChangeAspect="1" noChangeArrowheads="1"/>
            </p:cNvSpPr>
            <p:nvPr/>
          </p:nvSpPr>
          <p:spPr bwMode="auto">
            <a:xfrm>
              <a:off x="5240902" y="3738666"/>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nvGrpSpPr>
            <p:cNvPr id="37" name="グループ化 76"/>
            <p:cNvGrpSpPr/>
            <p:nvPr/>
          </p:nvGrpSpPr>
          <p:grpSpPr>
            <a:xfrm>
              <a:off x="5281414" y="3658642"/>
              <a:ext cx="2068051" cy="2158881"/>
              <a:chOff x="5281418" y="3964218"/>
              <a:chExt cx="2068054" cy="2158886"/>
            </a:xfrm>
          </p:grpSpPr>
          <p:sp>
            <p:nvSpPr>
              <p:cNvPr id="41" name="パイ 40"/>
              <p:cNvSpPr>
                <a:spLocks noChangeAspect="1"/>
              </p:cNvSpPr>
              <p:nvPr/>
            </p:nvSpPr>
            <p:spPr bwMode="auto">
              <a:xfrm rot="10800000">
                <a:off x="5281418" y="4011976"/>
                <a:ext cx="2068054" cy="2056453"/>
              </a:xfrm>
              <a:prstGeom prst="pie">
                <a:avLst>
                  <a:gd name="adj1" fmla="val 18168862"/>
                  <a:gd name="adj2" fmla="val 17954558"/>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2" name="月 41"/>
              <p:cNvSpPr/>
              <p:nvPr/>
            </p:nvSpPr>
            <p:spPr bwMode="auto">
              <a:xfrm rot="12780000">
                <a:off x="5809216" y="5313210"/>
                <a:ext cx="648000" cy="809894"/>
              </a:xfrm>
              <a:prstGeom prst="moon">
                <a:avLst>
                  <a:gd name="adj" fmla="val 87500"/>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3" name="月 42"/>
              <p:cNvSpPr/>
              <p:nvPr/>
            </p:nvSpPr>
            <p:spPr bwMode="auto">
              <a:xfrm rot="10800000">
                <a:off x="6070640" y="4288292"/>
                <a:ext cx="359756" cy="1214361"/>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4" name="月 43"/>
              <p:cNvSpPr/>
              <p:nvPr/>
            </p:nvSpPr>
            <p:spPr bwMode="auto">
              <a:xfrm rot="10560344">
                <a:off x="6057568" y="4345362"/>
                <a:ext cx="359756" cy="1214361"/>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5" name="月 44"/>
              <p:cNvSpPr/>
              <p:nvPr/>
            </p:nvSpPr>
            <p:spPr bwMode="auto">
              <a:xfrm rot="10046847">
                <a:off x="6033650" y="4227828"/>
                <a:ext cx="359756" cy="1214361"/>
              </a:xfrm>
              <a:prstGeom prst="moon">
                <a:avLst>
                  <a:gd name="adj" fmla="val 68967"/>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6" name="月 45"/>
              <p:cNvSpPr/>
              <p:nvPr/>
            </p:nvSpPr>
            <p:spPr bwMode="auto">
              <a:xfrm rot="8880000">
                <a:off x="5895511" y="3964218"/>
                <a:ext cx="648000" cy="809894"/>
              </a:xfrm>
              <a:prstGeom prst="moon">
                <a:avLst>
                  <a:gd name="adj" fmla="val 87500"/>
                </a:avLst>
              </a:prstGeom>
              <a:solidFill>
                <a:srgbClr val="F7FFF7"/>
              </a:solidFill>
              <a:ln w="9525" cap="flat" cmpd="sng" algn="ctr">
                <a:solidFill>
                  <a:srgbClr val="F7FFF7"/>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47" name="Line 56"/>
              <p:cNvSpPr>
                <a:spLocks noChangeShapeType="1"/>
              </p:cNvSpPr>
              <p:nvPr/>
            </p:nvSpPr>
            <p:spPr bwMode="auto">
              <a:xfrm flipH="1">
                <a:off x="5905988" y="4517671"/>
                <a:ext cx="415068" cy="139304"/>
              </a:xfrm>
              <a:prstGeom prst="line">
                <a:avLst/>
              </a:prstGeom>
              <a:noFill/>
              <a:ln w="25400">
                <a:solidFill>
                  <a:schemeClr val="tx1"/>
                </a:solidFill>
                <a:round/>
                <a:headEnd/>
                <a:tailEnd type="triangle" w="med" len="med"/>
              </a:ln>
            </p:spPr>
            <p:txBody>
              <a:bodyPr/>
              <a:lstStyle/>
              <a:p>
                <a:endParaRPr lang="ja-JP" altLang="en-US"/>
              </a:p>
            </p:txBody>
          </p:sp>
          <p:sp>
            <p:nvSpPr>
              <p:cNvPr id="48" name="Line 59"/>
              <p:cNvSpPr>
                <a:spLocks noChangeShapeType="1"/>
              </p:cNvSpPr>
              <p:nvPr/>
            </p:nvSpPr>
            <p:spPr bwMode="auto">
              <a:xfrm flipH="1">
                <a:off x="5654243" y="4829047"/>
                <a:ext cx="75911" cy="317731"/>
              </a:xfrm>
              <a:prstGeom prst="line">
                <a:avLst/>
              </a:prstGeom>
              <a:noFill/>
              <a:ln w="25400">
                <a:solidFill>
                  <a:schemeClr val="tx1"/>
                </a:solidFill>
                <a:round/>
                <a:headEnd type="triangle" w="med" len="med"/>
                <a:tailEnd type="triangle" w="med" len="med"/>
              </a:ln>
            </p:spPr>
            <p:txBody>
              <a:bodyPr/>
              <a:lstStyle/>
              <a:p>
                <a:endParaRPr lang="ja-JP" altLang="en-US"/>
              </a:p>
            </p:txBody>
          </p:sp>
          <p:sp>
            <p:nvSpPr>
              <p:cNvPr id="49" name="Line 60"/>
              <p:cNvSpPr>
                <a:spLocks noChangeShapeType="1"/>
              </p:cNvSpPr>
              <p:nvPr/>
            </p:nvSpPr>
            <p:spPr bwMode="auto">
              <a:xfrm flipH="1">
                <a:off x="5730154" y="5056331"/>
                <a:ext cx="978713" cy="136593"/>
              </a:xfrm>
              <a:prstGeom prst="line">
                <a:avLst/>
              </a:prstGeom>
              <a:noFill/>
              <a:ln w="25400">
                <a:solidFill>
                  <a:schemeClr val="tx1"/>
                </a:solidFill>
                <a:round/>
                <a:headEnd/>
                <a:tailEnd type="triangle" w="med" len="med"/>
              </a:ln>
            </p:spPr>
            <p:txBody>
              <a:bodyPr/>
              <a:lstStyle/>
              <a:p>
                <a:endParaRPr lang="ja-JP" altLang="en-US"/>
              </a:p>
            </p:txBody>
          </p:sp>
          <p:sp>
            <p:nvSpPr>
              <p:cNvPr id="50" name="Line 58"/>
              <p:cNvSpPr>
                <a:spLocks noChangeShapeType="1"/>
              </p:cNvSpPr>
              <p:nvPr/>
            </p:nvSpPr>
            <p:spPr bwMode="auto">
              <a:xfrm>
                <a:off x="5730154" y="5294438"/>
                <a:ext cx="590900" cy="401710"/>
              </a:xfrm>
              <a:prstGeom prst="line">
                <a:avLst/>
              </a:prstGeom>
              <a:noFill/>
              <a:ln w="25400">
                <a:solidFill>
                  <a:schemeClr val="tx1"/>
                </a:solidFill>
                <a:round/>
                <a:headEnd/>
                <a:tailEnd type="triangle" w="med" len="med"/>
              </a:ln>
            </p:spPr>
            <p:txBody>
              <a:bodyPr/>
              <a:lstStyle/>
              <a:p>
                <a:endParaRPr lang="ja-JP" altLang="en-US"/>
              </a:p>
            </p:txBody>
          </p:sp>
          <p:grpSp>
            <p:nvGrpSpPr>
              <p:cNvPr id="39" name="グループ化 202"/>
              <p:cNvGrpSpPr>
                <a:grpSpLocks noChangeAspect="1"/>
              </p:cNvGrpSpPr>
              <p:nvPr/>
            </p:nvGrpSpPr>
            <p:grpSpPr bwMode="auto">
              <a:xfrm>
                <a:off x="5546701" y="5179533"/>
                <a:ext cx="139304" cy="250747"/>
                <a:chOff x="1785918" y="2928934"/>
                <a:chExt cx="214314" cy="385765"/>
              </a:xfrm>
            </p:grpSpPr>
            <p:sp>
              <p:nvSpPr>
                <p:cNvPr id="68" name="二等辺三角形 67"/>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9" name="円/楕円 68"/>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1" name="グループ化 218"/>
              <p:cNvGrpSpPr>
                <a:grpSpLocks/>
              </p:cNvGrpSpPr>
              <p:nvPr/>
            </p:nvGrpSpPr>
            <p:grpSpPr bwMode="auto">
              <a:xfrm>
                <a:off x="6401609" y="4320857"/>
                <a:ext cx="139303" cy="250747"/>
                <a:chOff x="3357554" y="4995817"/>
                <a:chExt cx="214315" cy="385766"/>
              </a:xfrm>
            </p:grpSpPr>
            <p:sp>
              <p:nvSpPr>
                <p:cNvPr id="66" name="二等辺三角形 65"/>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7" name="円/楕円 66"/>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2" name="グループ化 218"/>
              <p:cNvGrpSpPr>
                <a:grpSpLocks/>
              </p:cNvGrpSpPr>
              <p:nvPr/>
            </p:nvGrpSpPr>
            <p:grpSpPr bwMode="auto">
              <a:xfrm>
                <a:off x="6864799" y="4917042"/>
                <a:ext cx="139303" cy="250747"/>
                <a:chOff x="3357554" y="4995817"/>
                <a:chExt cx="214315" cy="385766"/>
              </a:xfrm>
            </p:grpSpPr>
            <p:sp>
              <p:nvSpPr>
                <p:cNvPr id="64" name="二等辺三角形 63"/>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5" name="円/楕円 64"/>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3" name="グループ化 218"/>
              <p:cNvGrpSpPr>
                <a:grpSpLocks/>
              </p:cNvGrpSpPr>
              <p:nvPr/>
            </p:nvGrpSpPr>
            <p:grpSpPr bwMode="auto">
              <a:xfrm>
                <a:off x="6360743" y="5578360"/>
                <a:ext cx="139303" cy="250747"/>
                <a:chOff x="3357554" y="4995817"/>
                <a:chExt cx="214315" cy="385766"/>
              </a:xfrm>
            </p:grpSpPr>
            <p:sp>
              <p:nvSpPr>
                <p:cNvPr id="62" name="二等辺三角形 61"/>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3" name="円/楕円 62"/>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55" name="Line 57"/>
              <p:cNvSpPr>
                <a:spLocks noChangeShapeType="1"/>
              </p:cNvSpPr>
              <p:nvPr/>
            </p:nvSpPr>
            <p:spPr bwMode="auto">
              <a:xfrm flipV="1">
                <a:off x="6563772" y="5263212"/>
                <a:ext cx="323887" cy="399689"/>
              </a:xfrm>
              <a:prstGeom prst="line">
                <a:avLst/>
              </a:prstGeom>
              <a:noFill/>
              <a:ln w="25400">
                <a:solidFill>
                  <a:schemeClr val="tx1"/>
                </a:solidFill>
                <a:round/>
                <a:headEnd/>
                <a:tailEnd type="triangle" w="med" len="med"/>
              </a:ln>
            </p:spPr>
            <p:txBody>
              <a:bodyPr/>
              <a:lstStyle/>
              <a:p>
                <a:endParaRPr lang="ja-JP" altLang="en-US"/>
              </a:p>
            </p:txBody>
          </p:sp>
          <p:grpSp>
            <p:nvGrpSpPr>
              <p:cNvPr id="54" name="グループ化 218"/>
              <p:cNvGrpSpPr>
                <a:grpSpLocks/>
              </p:cNvGrpSpPr>
              <p:nvPr/>
            </p:nvGrpSpPr>
            <p:grpSpPr bwMode="auto">
              <a:xfrm>
                <a:off x="5536879" y="5176002"/>
                <a:ext cx="139303" cy="250747"/>
                <a:chOff x="3357554" y="4995817"/>
                <a:chExt cx="214315" cy="385766"/>
              </a:xfrm>
            </p:grpSpPr>
            <p:sp>
              <p:nvSpPr>
                <p:cNvPr id="60" name="二等辺三角形 59"/>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61" name="円/楕円 60"/>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6" name="グループ化 218"/>
              <p:cNvGrpSpPr>
                <a:grpSpLocks/>
              </p:cNvGrpSpPr>
              <p:nvPr/>
            </p:nvGrpSpPr>
            <p:grpSpPr bwMode="auto">
              <a:xfrm>
                <a:off x="5679074" y="4517672"/>
                <a:ext cx="139303" cy="250747"/>
                <a:chOff x="3357554" y="4995817"/>
                <a:chExt cx="214315" cy="385766"/>
              </a:xfrm>
            </p:grpSpPr>
            <p:sp>
              <p:nvSpPr>
                <p:cNvPr id="58" name="二等辺三角形 57"/>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59" name="円/楕円 58"/>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sp>
          <p:nvSpPr>
            <p:cNvPr id="40" name="円/楕円 134"/>
            <p:cNvSpPr>
              <a:spLocks noChangeArrowheads="1"/>
            </p:cNvSpPr>
            <p:nvPr/>
          </p:nvSpPr>
          <p:spPr bwMode="auto">
            <a:xfrm>
              <a:off x="5238507" y="3739954"/>
              <a:ext cx="2074862" cy="2058988"/>
            </a:xfrm>
            <a:prstGeom prst="ellipse">
              <a:avLst/>
            </a:prstGeom>
            <a:solidFill>
              <a:srgbClr val="FFD5D5">
                <a:alpha val="0"/>
              </a:srgbClr>
            </a:solidFill>
            <a:ln w="9525" algn="ctr">
              <a:solidFill>
                <a:schemeClr val="tx1"/>
              </a:solidFill>
              <a:round/>
              <a:headEnd/>
              <a:tailEnd/>
            </a:ln>
          </p:spPr>
          <p:txBody>
            <a:bodyPr wrap="none" anchor="ctr"/>
            <a:lstStyle/>
            <a:p>
              <a:pPr algn="ctr"/>
              <a:endParaRPr lang="ja-JP" altLang="en-US"/>
            </a:p>
          </p:txBody>
        </p:sp>
      </p:grpSp>
      <p:grpSp>
        <p:nvGrpSpPr>
          <p:cNvPr id="57" name="グループ化 84"/>
          <p:cNvGrpSpPr/>
          <p:nvPr/>
        </p:nvGrpSpPr>
        <p:grpSpPr>
          <a:xfrm>
            <a:off x="4593819" y="3759941"/>
            <a:ext cx="1440000" cy="1440000"/>
            <a:chOff x="3923259" y="3759941"/>
            <a:chExt cx="1440000" cy="1440000"/>
          </a:xfrm>
        </p:grpSpPr>
        <p:grpSp>
          <p:nvGrpSpPr>
            <p:cNvPr id="70" name="グループ化 69"/>
            <p:cNvGrpSpPr/>
            <p:nvPr/>
          </p:nvGrpSpPr>
          <p:grpSpPr>
            <a:xfrm>
              <a:off x="3923259" y="3759941"/>
              <a:ext cx="1440000" cy="1440000"/>
              <a:chOff x="6106562" y="1706463"/>
              <a:chExt cx="1680513" cy="1678816"/>
            </a:xfrm>
          </p:grpSpPr>
          <p:sp>
            <p:nvSpPr>
              <p:cNvPr id="71" name="円/楕円 70"/>
              <p:cNvSpPr/>
              <p:nvPr/>
            </p:nvSpPr>
            <p:spPr bwMode="auto">
              <a:xfrm>
                <a:off x="6111650" y="1709855"/>
                <a:ext cx="1675425" cy="1675424"/>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72" name="円/楕円 71"/>
              <p:cNvSpPr/>
              <p:nvPr/>
            </p:nvSpPr>
            <p:spPr bwMode="auto">
              <a:xfrm>
                <a:off x="6106562" y="1706463"/>
                <a:ext cx="1677121" cy="1675424"/>
              </a:xfrm>
              <a:prstGeom prst="ellipse">
                <a:avLst/>
              </a:prstGeom>
              <a:noFill/>
              <a:ln w="9525">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73" name="グループ化 72"/>
            <p:cNvGrpSpPr/>
            <p:nvPr/>
          </p:nvGrpSpPr>
          <p:grpSpPr>
            <a:xfrm>
              <a:off x="4736859" y="3979138"/>
              <a:ext cx="93600" cy="169200"/>
              <a:chOff x="3526584" y="4293246"/>
              <a:chExt cx="131564" cy="236814"/>
            </a:xfrm>
          </p:grpSpPr>
          <p:sp>
            <p:nvSpPr>
              <p:cNvPr id="74" name="二等辺三角形 73"/>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5" name="円/楕円 74"/>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76" name="グループ化 75"/>
            <p:cNvGrpSpPr/>
            <p:nvPr/>
          </p:nvGrpSpPr>
          <p:grpSpPr>
            <a:xfrm>
              <a:off x="4234560" y="4131538"/>
              <a:ext cx="93600" cy="169200"/>
              <a:chOff x="3526584" y="4293246"/>
              <a:chExt cx="131564" cy="236814"/>
            </a:xfrm>
          </p:grpSpPr>
          <p:sp>
            <p:nvSpPr>
              <p:cNvPr id="77" name="二等辺三角形 76"/>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78" name="円/楕円 77"/>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79" name="グループ化 78"/>
            <p:cNvGrpSpPr/>
            <p:nvPr/>
          </p:nvGrpSpPr>
          <p:grpSpPr>
            <a:xfrm>
              <a:off x="4641291" y="4789188"/>
              <a:ext cx="93600" cy="169200"/>
              <a:chOff x="3526584" y="4293246"/>
              <a:chExt cx="131564" cy="236814"/>
            </a:xfrm>
          </p:grpSpPr>
          <p:sp>
            <p:nvSpPr>
              <p:cNvPr id="80" name="二等辺三角形 79"/>
              <p:cNvSpPr/>
              <p:nvPr/>
            </p:nvSpPr>
            <p:spPr bwMode="auto">
              <a:xfrm>
                <a:off x="3526584" y="434587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81" name="円/楕円 80"/>
              <p:cNvSpPr/>
              <p:nvPr/>
            </p:nvSpPr>
            <p:spPr bwMode="auto">
              <a:xfrm>
                <a:off x="3526584" y="429324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82" name="Line 56"/>
            <p:cNvSpPr>
              <a:spLocks noChangeShapeType="1"/>
            </p:cNvSpPr>
            <p:nvPr/>
          </p:nvSpPr>
          <p:spPr bwMode="auto">
            <a:xfrm flipH="1">
              <a:off x="4352543" y="4075186"/>
              <a:ext cx="367945" cy="130315"/>
            </a:xfrm>
            <a:prstGeom prst="line">
              <a:avLst/>
            </a:prstGeom>
            <a:noFill/>
            <a:ln w="28575">
              <a:solidFill>
                <a:schemeClr val="tx1"/>
              </a:solidFill>
              <a:round/>
              <a:headEnd/>
              <a:tailEnd type="triangle" w="med" len="med"/>
            </a:ln>
          </p:spPr>
          <p:txBody>
            <a:bodyPr/>
            <a:lstStyle/>
            <a:p>
              <a:endParaRPr lang="ja-JP" altLang="en-US"/>
            </a:p>
          </p:txBody>
        </p:sp>
        <p:sp>
          <p:nvSpPr>
            <p:cNvPr id="83" name="Line 56"/>
            <p:cNvSpPr>
              <a:spLocks noChangeShapeType="1"/>
            </p:cNvSpPr>
            <p:nvPr/>
          </p:nvSpPr>
          <p:spPr bwMode="auto">
            <a:xfrm flipH="1" flipV="1">
              <a:off x="4352541" y="4322300"/>
              <a:ext cx="288749" cy="466888"/>
            </a:xfrm>
            <a:prstGeom prst="line">
              <a:avLst/>
            </a:prstGeom>
            <a:noFill/>
            <a:ln w="28575">
              <a:solidFill>
                <a:schemeClr val="tx1"/>
              </a:solidFill>
              <a:round/>
              <a:headEnd type="triangle"/>
              <a:tailEnd type="triangle" w="med" len="med"/>
            </a:ln>
          </p:spPr>
          <p:txBody>
            <a:bodyPr/>
            <a:lstStyle/>
            <a:p>
              <a:endParaRPr lang="ja-JP" altLang="en-US"/>
            </a:p>
          </p:txBody>
        </p:sp>
        <p:sp>
          <p:nvSpPr>
            <p:cNvPr id="84" name="Line 56"/>
            <p:cNvSpPr>
              <a:spLocks noChangeShapeType="1"/>
            </p:cNvSpPr>
            <p:nvPr/>
          </p:nvSpPr>
          <p:spPr bwMode="auto">
            <a:xfrm flipV="1">
              <a:off x="4734889" y="4225538"/>
              <a:ext cx="45719" cy="534736"/>
            </a:xfrm>
            <a:prstGeom prst="line">
              <a:avLst/>
            </a:prstGeom>
            <a:noFill/>
            <a:ln w="28575">
              <a:solidFill>
                <a:schemeClr val="tx1"/>
              </a:solidFill>
              <a:round/>
              <a:headEnd/>
              <a:tailEnd type="triangle" w="med" len="med"/>
            </a:ln>
          </p:spPr>
          <p:txBody>
            <a:bodyPr/>
            <a:lstStyle/>
            <a:p>
              <a:endParaRPr lang="ja-JP" altLang="en-US"/>
            </a:p>
          </p:txBody>
        </p:sp>
      </p:grpSp>
      <p:sp>
        <p:nvSpPr>
          <p:cNvPr id="86" name="左右矢印 85"/>
          <p:cNvSpPr/>
          <p:nvPr/>
        </p:nvSpPr>
        <p:spPr bwMode="auto">
          <a:xfrm rot="19682054">
            <a:off x="3440681" y="4783739"/>
            <a:ext cx="1192193" cy="526019"/>
          </a:xfrm>
          <a:prstGeom prst="leftRightArrow">
            <a:avLst/>
          </a:prstGeom>
          <a:solidFill>
            <a:srgbClr val="9999FF"/>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87" name="左右矢印 86"/>
          <p:cNvSpPr/>
          <p:nvPr/>
        </p:nvSpPr>
        <p:spPr bwMode="auto">
          <a:xfrm>
            <a:off x="3696799" y="5644589"/>
            <a:ext cx="1326304" cy="526019"/>
          </a:xfrm>
          <a:prstGeom prst="leftRightArrow">
            <a:avLst/>
          </a:prstGeom>
          <a:solidFill>
            <a:srgbClr val="9999FF"/>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blinds(horizontal)">
                                      <p:cBhvr>
                                        <p:cTn id="7" dur="500"/>
                                        <p:tgtEl>
                                          <p:spTgt spid="8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7"/>
                                        </p:tgtEl>
                                        <p:attrNameLst>
                                          <p:attrName>style.visibility</p:attrName>
                                        </p:attrNameLst>
                                      </p:cBhvr>
                                      <p:to>
                                        <p:strVal val="visible"/>
                                      </p:to>
                                    </p:set>
                                    <p:animEffect transition="in" filter="blinds(horizontal)">
                                      <p:cBhvr>
                                        <p:cTn id="1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animBg="1"/>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信頼性の高い</a:t>
            </a:r>
            <a:r>
              <a:rPr kumimoji="1" lang="en-US" altLang="ja-JP" dirty="0" smtClean="0"/>
              <a:t>OSS</a:t>
            </a:r>
            <a:r>
              <a:rPr lang="ja-JP" altLang="en-US" dirty="0" smtClean="0"/>
              <a:t>の</a:t>
            </a:r>
            <a:r>
              <a:rPr kumimoji="1" lang="ja-JP" altLang="en-US" dirty="0" smtClean="0"/>
              <a:t>実現</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solidFill>
                  <a:srgbClr val="FF0000"/>
                </a:solidFill>
              </a:rPr>
              <a:t>バグ報告者</a:t>
            </a:r>
            <a:r>
              <a:rPr kumimoji="1" lang="ja-JP" altLang="en-US" dirty="0" smtClean="0"/>
              <a:t>が重要な役割を担っている</a:t>
            </a:r>
            <a:endParaRPr kumimoji="1" lang="en-US" altLang="ja-JP" dirty="0" smtClean="0"/>
          </a:p>
          <a:p>
            <a:pPr lvl="1"/>
            <a:r>
              <a:rPr kumimoji="1" lang="ja-JP" altLang="en-US" dirty="0" smtClean="0"/>
              <a:t>全ての環境で正常に動作する</a:t>
            </a:r>
            <a:r>
              <a:rPr kumimoji="1" lang="en-US" altLang="ja-JP" dirty="0" smtClean="0"/>
              <a:t>OSS</a:t>
            </a:r>
            <a:r>
              <a:rPr kumimoji="1" lang="ja-JP" altLang="en-US" dirty="0" smtClean="0"/>
              <a:t>を実現するためにバグの報告を開発者に伝える</a:t>
            </a:r>
            <a:endParaRPr kumimoji="1" lang="en-US" altLang="ja-JP" dirty="0" smtClean="0"/>
          </a:p>
          <a:p>
            <a:pPr lvl="1"/>
            <a:r>
              <a:rPr lang="ja-JP" altLang="en-US" dirty="0" smtClean="0"/>
              <a:t>バグの履歴を一元管理する</a:t>
            </a:r>
            <a:endParaRPr lang="en-US" altLang="ja-JP" dirty="0" smtClean="0"/>
          </a:p>
          <a:p>
            <a:pPr lvl="1"/>
            <a:endParaRPr kumimoji="1" lang="en-US" altLang="ja-JP" dirty="0" smtClean="0"/>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51</a:t>
            </a:fld>
            <a:endParaRPr lang="en-US" altLang="ja-JP"/>
          </a:p>
        </p:txBody>
      </p:sp>
      <p:grpSp>
        <p:nvGrpSpPr>
          <p:cNvPr id="7" name="グループ化 64"/>
          <p:cNvGrpSpPr/>
          <p:nvPr/>
        </p:nvGrpSpPr>
        <p:grpSpPr>
          <a:xfrm>
            <a:off x="2592730" y="3481123"/>
            <a:ext cx="4109012" cy="2909757"/>
            <a:chOff x="5289562" y="3667189"/>
            <a:chExt cx="3207754" cy="2271540"/>
          </a:xfrm>
        </p:grpSpPr>
        <p:grpSp>
          <p:nvGrpSpPr>
            <p:cNvPr id="8" name="グループ化 73"/>
            <p:cNvGrpSpPr/>
            <p:nvPr/>
          </p:nvGrpSpPr>
          <p:grpSpPr>
            <a:xfrm>
              <a:off x="5773403" y="3719438"/>
              <a:ext cx="2367351" cy="2219291"/>
              <a:chOff x="4599599" y="2985306"/>
              <a:chExt cx="3619580" cy="3393202"/>
            </a:xfrm>
          </p:grpSpPr>
          <p:sp>
            <p:nvSpPr>
              <p:cNvPr id="33" name="円/楕円 32"/>
              <p:cNvSpPr/>
              <p:nvPr/>
            </p:nvSpPr>
            <p:spPr bwMode="auto">
              <a:xfrm>
                <a:off x="4604468" y="3973570"/>
                <a:ext cx="2407374" cy="2404938"/>
              </a:xfrm>
              <a:prstGeom prst="ellipse">
                <a:avLst/>
              </a:prstGeom>
              <a:solidFill>
                <a:srgbClr val="FFD1D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34" name="円/楕円 33"/>
              <p:cNvSpPr/>
              <p:nvPr/>
            </p:nvSpPr>
            <p:spPr bwMode="auto">
              <a:xfrm>
                <a:off x="5814240" y="3973570"/>
                <a:ext cx="2404939" cy="2404938"/>
              </a:xfrm>
              <a:prstGeom prst="ellipse">
                <a:avLst/>
              </a:prstGeom>
              <a:solidFill>
                <a:srgbClr val="EBFFEB"/>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35" name="円/楕円 34"/>
              <p:cNvSpPr/>
              <p:nvPr/>
            </p:nvSpPr>
            <p:spPr bwMode="auto">
              <a:xfrm>
                <a:off x="5210571" y="2990175"/>
                <a:ext cx="2404939" cy="2404938"/>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9" name="グループ化 35"/>
              <p:cNvGrpSpPr/>
              <p:nvPr/>
            </p:nvGrpSpPr>
            <p:grpSpPr bwMode="auto">
              <a:xfrm>
                <a:off x="5213429" y="3835866"/>
                <a:ext cx="937662" cy="1229662"/>
                <a:chOff x="5483001" y="171617"/>
                <a:chExt cx="1234913" cy="1620000"/>
              </a:xfrm>
              <a:solidFill>
                <a:schemeClr val="bg1"/>
              </a:solidFill>
            </p:grpSpPr>
            <p:sp>
              <p:nvSpPr>
                <p:cNvPr id="61" name="月 60"/>
                <p:cNvSpPr/>
                <p:nvPr/>
              </p:nvSpPr>
              <p:spPr>
                <a:xfrm rot="1740000">
                  <a:off x="5590981" y="171617"/>
                  <a:ext cx="1126933" cy="1620000"/>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2" name="涙形 61"/>
                <p:cNvSpPr>
                  <a:spLocks noChangeAspect="1"/>
                </p:cNvSpPr>
                <p:nvPr/>
              </p:nvSpPr>
              <p:spPr>
                <a:xfrm rot="15360000">
                  <a:off x="5552590" y="370212"/>
                  <a:ext cx="937650" cy="986791"/>
                </a:xfrm>
                <a:prstGeom prst="teardrop">
                  <a:avLst>
                    <a:gd name="adj" fmla="val 8962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3" name="月 62"/>
                <p:cNvSpPr/>
                <p:nvPr/>
              </p:nvSpPr>
              <p:spPr>
                <a:xfrm rot="4980000">
                  <a:off x="5911085" y="-61110"/>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4" name="月 63"/>
                <p:cNvSpPr/>
                <p:nvPr/>
              </p:nvSpPr>
              <p:spPr>
                <a:xfrm rot="20040000">
                  <a:off x="5590758" y="559756"/>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0" name="グループ化 41"/>
              <p:cNvGrpSpPr>
                <a:grpSpLocks/>
              </p:cNvGrpSpPr>
              <p:nvPr/>
            </p:nvGrpSpPr>
            <p:grpSpPr bwMode="auto">
              <a:xfrm>
                <a:off x="6634544" y="3846994"/>
                <a:ext cx="924973" cy="1229245"/>
                <a:chOff x="6053741" y="159874"/>
                <a:chExt cx="1218207" cy="1619451"/>
              </a:xfrm>
              <a:solidFill>
                <a:srgbClr val="D9E8FF"/>
              </a:solidFill>
            </p:grpSpPr>
            <p:sp>
              <p:nvSpPr>
                <p:cNvPr id="57" name="月 56"/>
                <p:cNvSpPr/>
                <p:nvPr/>
              </p:nvSpPr>
              <p:spPr>
                <a:xfrm rot="9060000">
                  <a:off x="6114651" y="159874"/>
                  <a:ext cx="1080358" cy="1619451"/>
                </a:xfrm>
                <a:prstGeom prst="moon">
                  <a:avLst>
                    <a:gd name="adj" fmla="val 8135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8" name="涙形 57"/>
                <p:cNvSpPr>
                  <a:spLocks noChangeAspect="1"/>
                </p:cNvSpPr>
                <p:nvPr/>
              </p:nvSpPr>
              <p:spPr>
                <a:xfrm rot="960000">
                  <a:off x="6332646" y="365112"/>
                  <a:ext cx="939302" cy="987704"/>
                </a:xfrm>
                <a:prstGeom prst="teardrop">
                  <a:avLst>
                    <a:gd name="adj" fmla="val 89628"/>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9" name="月 58"/>
                <p:cNvSpPr/>
                <p:nvPr/>
              </p:nvSpPr>
              <p:spPr>
                <a:xfrm rot="12180000">
                  <a:off x="6906486" y="503006"/>
                  <a:ext cx="333404" cy="118652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 name="月 59"/>
                <p:cNvSpPr/>
                <p:nvPr/>
              </p:nvSpPr>
              <p:spPr>
                <a:xfrm rot="5640000">
                  <a:off x="6483268" y="-93277"/>
                  <a:ext cx="330303" cy="118935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1" name="グループ化 47"/>
              <p:cNvGrpSpPr>
                <a:grpSpLocks/>
              </p:cNvGrpSpPr>
              <p:nvPr/>
            </p:nvGrpSpPr>
            <p:grpSpPr bwMode="auto">
              <a:xfrm>
                <a:off x="5828845" y="5249070"/>
                <a:ext cx="1146484" cy="990698"/>
                <a:chOff x="7787602" y="4430427"/>
                <a:chExt cx="1509936" cy="1305181"/>
              </a:xfrm>
              <a:solidFill>
                <a:srgbClr val="FFEBFF"/>
              </a:solidFill>
            </p:grpSpPr>
            <p:sp>
              <p:nvSpPr>
                <p:cNvPr id="53" name="月 52"/>
                <p:cNvSpPr/>
                <p:nvPr/>
              </p:nvSpPr>
              <p:spPr>
                <a:xfrm rot="16200000">
                  <a:off x="8039097" y="4178932"/>
                  <a:ext cx="1006945" cy="1509936"/>
                </a:xfrm>
                <a:prstGeom prst="moon">
                  <a:avLst>
                    <a:gd name="adj" fmla="val 8135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4" name="涙形 53"/>
                <p:cNvSpPr>
                  <a:spLocks noChangeAspect="1"/>
                </p:cNvSpPr>
                <p:nvPr/>
              </p:nvSpPr>
              <p:spPr>
                <a:xfrm rot="8250701">
                  <a:off x="8092154" y="4632458"/>
                  <a:ext cx="888011" cy="933187"/>
                </a:xfrm>
                <a:prstGeom prst="teardrop">
                  <a:avLst>
                    <a:gd name="adj" fmla="val 89628"/>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5" name="月 54"/>
                <p:cNvSpPr/>
                <p:nvPr/>
              </p:nvSpPr>
              <p:spPr>
                <a:xfrm rot="19470701">
                  <a:off x="8021626" y="4529840"/>
                  <a:ext cx="330200" cy="1186528"/>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6" name="月 55"/>
                <p:cNvSpPr/>
                <p:nvPr/>
              </p:nvSpPr>
              <p:spPr>
                <a:xfrm rot="12930701">
                  <a:off x="8662788" y="4709422"/>
                  <a:ext cx="333404" cy="1026186"/>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2" name="グループ化 61"/>
              <p:cNvGrpSpPr/>
              <p:nvPr/>
            </p:nvGrpSpPr>
            <p:grpSpPr bwMode="auto">
              <a:xfrm>
                <a:off x="5846238" y="4049712"/>
                <a:ext cx="1128553" cy="1312450"/>
                <a:chOff x="4742422" y="-20445"/>
                <a:chExt cx="1486326" cy="1729068"/>
              </a:xfrm>
              <a:solidFill>
                <a:srgbClr val="FFEEB7"/>
              </a:solidFill>
            </p:grpSpPr>
            <p:sp>
              <p:nvSpPr>
                <p:cNvPr id="43" name="月 42"/>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4" name="月 43"/>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5" name="月 44"/>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6" name="月 45"/>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7" name="月 46"/>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8" name="月 47"/>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9" name="月 48"/>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0" name="月 49"/>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1" name="月 50"/>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2" name="二等辺三角形 51"/>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40" name="円/楕円 39"/>
              <p:cNvSpPr/>
              <p:nvPr/>
            </p:nvSpPr>
            <p:spPr bwMode="auto">
              <a:xfrm>
                <a:off x="5809372"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41" name="円/楕円 40"/>
              <p:cNvSpPr/>
              <p:nvPr/>
            </p:nvSpPr>
            <p:spPr bwMode="auto">
              <a:xfrm>
                <a:off x="4599599"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42" name="円/楕円 41"/>
              <p:cNvSpPr/>
              <p:nvPr/>
            </p:nvSpPr>
            <p:spPr bwMode="auto">
              <a:xfrm>
                <a:off x="5203268" y="2985306"/>
                <a:ext cx="2407374"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grpSp>
          <p:nvGrpSpPr>
            <p:cNvPr id="13" name="グループ化 106"/>
            <p:cNvGrpSpPr/>
            <p:nvPr/>
          </p:nvGrpSpPr>
          <p:grpSpPr>
            <a:xfrm>
              <a:off x="6874846" y="4018798"/>
              <a:ext cx="131564" cy="236814"/>
              <a:chOff x="3526584" y="4345496"/>
              <a:chExt cx="131564" cy="236814"/>
            </a:xfrm>
          </p:grpSpPr>
          <p:sp>
            <p:nvSpPr>
              <p:cNvPr id="31" name="二等辺三角形 30"/>
              <p:cNvSpPr/>
              <p:nvPr/>
            </p:nvSpPr>
            <p:spPr bwMode="auto">
              <a:xfrm>
                <a:off x="3526584" y="4398121"/>
                <a:ext cx="131564" cy="184189"/>
              </a:xfrm>
              <a:prstGeom prst="triangle">
                <a:avLst/>
              </a:prstGeom>
              <a:gradFill flip="none" rotWithShape="1">
                <a:gsLst>
                  <a:gs pos="50000">
                    <a:srgbClr val="FFFF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2" name="円/楕円 31"/>
              <p:cNvSpPr/>
              <p:nvPr/>
            </p:nvSpPr>
            <p:spPr bwMode="auto">
              <a:xfrm>
                <a:off x="3526584" y="4345496"/>
                <a:ext cx="131564" cy="131564"/>
              </a:xfrm>
              <a:prstGeom prst="ellipse">
                <a:avLst/>
              </a:prstGeom>
              <a:gradFill>
                <a:gsLst>
                  <a:gs pos="50000">
                    <a:srgbClr val="FFFF00"/>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4" name="グループ化 202"/>
            <p:cNvGrpSpPr>
              <a:grpSpLocks noChangeAspect="1"/>
            </p:cNvGrpSpPr>
            <p:nvPr/>
          </p:nvGrpSpPr>
          <p:grpSpPr bwMode="auto">
            <a:xfrm>
              <a:off x="6880032" y="4814090"/>
              <a:ext cx="139304" cy="250746"/>
              <a:chOff x="1785918" y="2928934"/>
              <a:chExt cx="214314" cy="385765"/>
            </a:xfrm>
          </p:grpSpPr>
          <p:sp>
            <p:nvSpPr>
              <p:cNvPr id="29" name="二等辺三角形 28"/>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30" name="円/楕円 29"/>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15" name="グループ化 112"/>
            <p:cNvGrpSpPr/>
            <p:nvPr/>
          </p:nvGrpSpPr>
          <p:grpSpPr>
            <a:xfrm>
              <a:off x="7419315" y="4544810"/>
              <a:ext cx="131564" cy="236814"/>
              <a:chOff x="3526584" y="4293246"/>
              <a:chExt cx="131564" cy="236814"/>
            </a:xfrm>
          </p:grpSpPr>
          <p:sp>
            <p:nvSpPr>
              <p:cNvPr id="27" name="二等辺三角形 26"/>
              <p:cNvSpPr/>
              <p:nvPr/>
            </p:nvSpPr>
            <p:spPr bwMode="auto">
              <a:xfrm>
                <a:off x="3526584" y="4345871"/>
                <a:ext cx="131564" cy="184189"/>
              </a:xfrm>
              <a:prstGeom prst="triangle">
                <a:avLst/>
              </a:prstGeom>
              <a:gradFill flip="none" rotWithShape="1">
                <a:gsLst>
                  <a:gs pos="50000">
                    <a:srgbClr val="1D9E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8" name="円/楕円 27"/>
              <p:cNvSpPr/>
              <p:nvPr/>
            </p:nvSpPr>
            <p:spPr bwMode="auto">
              <a:xfrm>
                <a:off x="3526584" y="4293246"/>
                <a:ext cx="131564" cy="131564"/>
              </a:xfrm>
              <a:prstGeom prst="ellipse">
                <a:avLst/>
              </a:prstGeom>
              <a:gradFill>
                <a:gsLst>
                  <a:gs pos="50000">
                    <a:srgbClr val="33A8FF"/>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6" name="グループ化 218"/>
            <p:cNvGrpSpPr>
              <a:grpSpLocks noChangeAspect="1"/>
            </p:cNvGrpSpPr>
            <p:nvPr/>
          </p:nvGrpSpPr>
          <p:grpSpPr bwMode="auto">
            <a:xfrm>
              <a:off x="7681850" y="5273997"/>
              <a:ext cx="128159" cy="230686"/>
              <a:chOff x="3357554" y="4995817"/>
              <a:chExt cx="214315" cy="385766"/>
            </a:xfrm>
          </p:grpSpPr>
          <p:sp>
            <p:nvSpPr>
              <p:cNvPr id="25" name="二等辺三角形 24"/>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6" name="円/楕円 25"/>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7" name="グループ化 118"/>
            <p:cNvGrpSpPr/>
            <p:nvPr/>
          </p:nvGrpSpPr>
          <p:grpSpPr>
            <a:xfrm>
              <a:off x="6907548" y="5386276"/>
              <a:ext cx="131564" cy="236814"/>
              <a:chOff x="3887506" y="3641925"/>
              <a:chExt cx="139304" cy="250745"/>
            </a:xfrm>
          </p:grpSpPr>
          <p:sp>
            <p:nvSpPr>
              <p:cNvPr id="23" name="二等辺三角形 22"/>
              <p:cNvSpPr/>
              <p:nvPr/>
            </p:nvSpPr>
            <p:spPr bwMode="auto">
              <a:xfrm>
                <a:off x="3887506" y="3697646"/>
                <a:ext cx="139304" cy="195024"/>
              </a:xfrm>
              <a:prstGeom prst="triangle">
                <a:avLst/>
              </a:prstGeom>
              <a:gradFill flip="none" rotWithShape="1">
                <a:gsLst>
                  <a:gs pos="50000">
                    <a:srgbClr val="FF9BFF"/>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4" name="円/楕円 23"/>
              <p:cNvSpPr/>
              <p:nvPr/>
            </p:nvSpPr>
            <p:spPr bwMode="auto">
              <a:xfrm>
                <a:off x="3887506" y="3641925"/>
                <a:ext cx="139304" cy="139303"/>
              </a:xfrm>
              <a:prstGeom prst="ellipse">
                <a:avLst/>
              </a:prstGeom>
              <a:gradFill>
                <a:gsLst>
                  <a:gs pos="50000">
                    <a:srgbClr val="FF9BFF"/>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8" name="グループ化 208"/>
            <p:cNvGrpSpPr>
              <a:grpSpLocks noChangeAspect="1"/>
            </p:cNvGrpSpPr>
            <p:nvPr/>
          </p:nvGrpSpPr>
          <p:grpSpPr bwMode="auto">
            <a:xfrm>
              <a:off x="6107402" y="5253938"/>
              <a:ext cx="139304" cy="250745"/>
              <a:chOff x="499828" y="4357935"/>
              <a:chExt cx="214338" cy="385710"/>
            </a:xfrm>
          </p:grpSpPr>
          <p:sp>
            <p:nvSpPr>
              <p:cNvPr id="21" name="二等辺三角形 20"/>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 name="円/楕円 21"/>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9" name="グループ化 124"/>
            <p:cNvGrpSpPr/>
            <p:nvPr/>
          </p:nvGrpSpPr>
          <p:grpSpPr>
            <a:xfrm>
              <a:off x="6382898" y="4544810"/>
              <a:ext cx="131564" cy="236814"/>
              <a:chOff x="3526584" y="4293246"/>
              <a:chExt cx="131564" cy="236814"/>
            </a:xfrm>
          </p:grpSpPr>
          <p:sp>
            <p:nvSpPr>
              <p:cNvPr id="19" name="二等辺三角形 18"/>
              <p:cNvSpPr/>
              <p:nvPr/>
            </p:nvSpPr>
            <p:spPr bwMode="auto">
              <a:xfrm>
                <a:off x="3526584" y="4345871"/>
                <a:ext cx="131564" cy="184189"/>
              </a:xfrm>
              <a:prstGeom prst="triangle">
                <a:avLst/>
              </a:prstGeom>
              <a:gradFill flip="none" rotWithShape="1">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0" name="円/楕円 19"/>
              <p:cNvSpPr/>
              <p:nvPr/>
            </p:nvSpPr>
            <p:spPr bwMode="auto">
              <a:xfrm>
                <a:off x="3526584" y="4293246"/>
                <a:ext cx="131564" cy="131564"/>
              </a:xfrm>
              <a:prstGeom prst="ellipse">
                <a:avLst/>
              </a:prstGeom>
              <a:gradFill>
                <a:gsLst>
                  <a:gs pos="50000">
                    <a:schemeClr val="bg2">
                      <a:lumMod val="60000"/>
                      <a:lumOff val="40000"/>
                    </a:schemeClr>
                  </a:gs>
                  <a:gs pos="50000">
                    <a:schemeClr val="accent1">
                      <a:tint val="44500"/>
                      <a:satMod val="160000"/>
                    </a:schemeClr>
                  </a:gs>
                  <a:gs pos="100000">
                    <a:schemeClr val="accent1">
                      <a:tint val="23500"/>
                      <a:satMod val="160000"/>
                    </a:schemeClr>
                  </a:gs>
                </a:gsLst>
                <a:lin ang="2700000" scaled="1"/>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16" name="テキスト ボックス 15"/>
            <p:cNvSpPr txBox="1"/>
            <p:nvPr/>
          </p:nvSpPr>
          <p:spPr>
            <a:xfrm>
              <a:off x="6351713" y="3667189"/>
              <a:ext cx="1261862" cy="202227"/>
            </a:xfrm>
            <a:prstGeom prst="rect">
              <a:avLst/>
            </a:prstGeom>
            <a:solidFill>
              <a:schemeClr val="bg1">
                <a:alpha val="90000"/>
              </a:schemeClr>
            </a:solidFill>
          </p:spPr>
          <p:txBody>
            <a:bodyPr wrap="square" rtlCol="0">
              <a:spAutoFit/>
            </a:bodyPr>
            <a:lstStyle/>
            <a:p>
              <a:pPr>
                <a:lnSpc>
                  <a:spcPts val="1320"/>
                </a:lnSpc>
              </a:pPr>
              <a:r>
                <a:rPr kumimoji="1" lang="ja-JP" altLang="en-US" sz="1100" b="1" dirty="0" smtClean="0"/>
                <a:t>バグ報告者コミュニティ</a:t>
              </a:r>
              <a:endParaRPr kumimoji="1" lang="ja-JP" altLang="en-US" sz="1100" b="1" dirty="0"/>
            </a:p>
          </p:txBody>
        </p:sp>
        <p:sp>
          <p:nvSpPr>
            <p:cNvPr id="17" name="テキスト ボックス 16"/>
            <p:cNvSpPr txBox="1"/>
            <p:nvPr/>
          </p:nvSpPr>
          <p:spPr>
            <a:xfrm>
              <a:off x="7419314" y="5623091"/>
              <a:ext cx="1078002" cy="202227"/>
            </a:xfrm>
            <a:prstGeom prst="rect">
              <a:avLst/>
            </a:prstGeom>
            <a:solidFill>
              <a:schemeClr val="bg1">
                <a:alpha val="90000"/>
              </a:schemeClr>
            </a:solidFill>
          </p:spPr>
          <p:txBody>
            <a:bodyPr wrap="square" rtlCol="0">
              <a:spAutoFit/>
            </a:bodyPr>
            <a:lstStyle/>
            <a:p>
              <a:pPr>
                <a:lnSpc>
                  <a:spcPts val="1320"/>
                </a:lnSpc>
              </a:pPr>
              <a:r>
                <a:rPr kumimoji="1" lang="ja-JP" altLang="en-US" sz="1100" b="1" dirty="0" smtClean="0"/>
                <a:t>ユーザコミュニティ</a:t>
              </a:r>
              <a:endParaRPr kumimoji="1" lang="ja-JP" altLang="en-US" sz="1100" b="1" dirty="0"/>
            </a:p>
          </p:txBody>
        </p:sp>
        <p:sp>
          <p:nvSpPr>
            <p:cNvPr id="18" name="テキスト ボックス 17"/>
            <p:cNvSpPr txBox="1"/>
            <p:nvPr/>
          </p:nvSpPr>
          <p:spPr>
            <a:xfrm>
              <a:off x="5289562" y="5606978"/>
              <a:ext cx="1119462" cy="202227"/>
            </a:xfrm>
            <a:prstGeom prst="rect">
              <a:avLst/>
            </a:prstGeom>
            <a:solidFill>
              <a:schemeClr val="bg1">
                <a:alpha val="90000"/>
              </a:schemeClr>
            </a:solidFill>
          </p:spPr>
          <p:txBody>
            <a:bodyPr wrap="square" rtlCol="0">
              <a:spAutoFit/>
            </a:bodyPr>
            <a:lstStyle/>
            <a:p>
              <a:pPr algn="r">
                <a:lnSpc>
                  <a:spcPts val="1320"/>
                </a:lnSpc>
              </a:pPr>
              <a:r>
                <a:rPr lang="ja-JP" altLang="en-US" sz="1100" b="1" dirty="0" smtClean="0"/>
                <a:t>開発者</a:t>
              </a:r>
              <a:r>
                <a:rPr kumimoji="1" lang="ja-JP" altLang="en-US" sz="1100" b="1" dirty="0" smtClean="0"/>
                <a:t>コミュニティ</a:t>
              </a:r>
              <a:endParaRPr kumimoji="1" lang="ja-JP" altLang="en-US" sz="1100" b="1" dirty="0"/>
            </a:p>
          </p:txBody>
        </p:sp>
      </p:grpSp>
      <p:sp>
        <p:nvSpPr>
          <p:cNvPr id="65" name="線吹き出し 2 (枠付き) 64"/>
          <p:cNvSpPr/>
          <p:nvPr/>
        </p:nvSpPr>
        <p:spPr bwMode="auto">
          <a:xfrm>
            <a:off x="6244999" y="3481123"/>
            <a:ext cx="3559401" cy="1773057"/>
          </a:xfrm>
          <a:prstGeom prst="borderCallout2">
            <a:avLst>
              <a:gd name="adj1" fmla="val 16840"/>
              <a:gd name="adj2" fmla="val 7366"/>
              <a:gd name="adj3" fmla="val 18750"/>
              <a:gd name="adj4" fmla="val -16667"/>
              <a:gd name="adj5" fmla="val 112500"/>
              <a:gd name="adj6" fmla="val -46667"/>
            </a:avLst>
          </a:prstGeom>
          <a:solidFill>
            <a:srgbClr val="9999FF"/>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400" b="0" i="0" u="none" strike="noStrike" cap="none" normalizeH="0" baseline="0" dirty="0" smtClean="0">
                <a:ln>
                  <a:noFill/>
                </a:ln>
                <a:solidFill>
                  <a:schemeClr val="tx1"/>
                </a:solidFill>
                <a:effectLst/>
                <a:latin typeface="Times New Roman" charset="0"/>
                <a:ea typeface="ＭＳ Ｐゴシック" charset="-128"/>
              </a:rPr>
              <a:t>この図を出す</a:t>
            </a:r>
            <a:endParaRPr kumimoji="1" lang="en-US" altLang="ja-JP" sz="2400" b="0" i="0" u="none" strike="noStrike" cap="none" normalizeH="0" baseline="0" dirty="0" smtClean="0">
              <a:ln>
                <a:noFill/>
              </a:ln>
              <a:solidFill>
                <a:schemeClr val="tx1"/>
              </a:solidFill>
              <a:effectLst/>
              <a:latin typeface="Times New Roman" charset="0"/>
              <a:ea typeface="ＭＳ Ｐゴシック" charset="-128"/>
            </a:endParaRPr>
          </a:p>
          <a:p>
            <a:pPr marL="0" marR="0" indent="0" algn="ctr" defTabSz="914400" rtl="0" eaLnBrk="1" fontAlgn="base" latinLnBrk="0" hangingPunct="1">
              <a:lnSpc>
                <a:spcPct val="100000"/>
              </a:lnSpc>
              <a:spcBef>
                <a:spcPct val="0"/>
              </a:spcBef>
              <a:spcAft>
                <a:spcPct val="0"/>
              </a:spcAft>
              <a:buClrTx/>
              <a:buSzTx/>
              <a:buFontTx/>
              <a:buNone/>
              <a:tabLst/>
            </a:pPr>
            <a:r>
              <a:rPr kumimoji="1" lang="ja-JP" altLang="en-US" sz="2400" b="0" i="0" u="none" strike="noStrike" cap="none" normalizeH="0" baseline="0" dirty="0" smtClean="0">
                <a:ln>
                  <a:noFill/>
                </a:ln>
                <a:solidFill>
                  <a:schemeClr val="tx1"/>
                </a:solidFill>
                <a:effectLst/>
                <a:latin typeface="Times New Roman" charset="0"/>
                <a:ea typeface="ＭＳ Ｐゴシック" charset="-128"/>
              </a:rPr>
              <a:t>理由がわからない</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18435" name="タイトル 2"/>
          <p:cNvSpPr>
            <a:spLocks noGrp="1"/>
          </p:cNvSpPr>
          <p:nvPr>
            <p:ph type="title"/>
          </p:nvPr>
        </p:nvSpPr>
        <p:spPr>
          <a:xfrm>
            <a:off x="830263" y="209550"/>
            <a:ext cx="8099425" cy="642938"/>
          </a:xfrm>
        </p:spPr>
        <p:txBody>
          <a:bodyPr/>
          <a:lstStyle/>
          <a:p>
            <a:r>
              <a:rPr lang="ja-JP" altLang="en-US" dirty="0" smtClean="0"/>
              <a:t>目的とアプローチ</a:t>
            </a:r>
          </a:p>
        </p:txBody>
      </p:sp>
      <p:sp>
        <p:nvSpPr>
          <p:cNvPr id="18436" name="コンテンツ プレースホルダ 3"/>
          <p:cNvSpPr>
            <a:spLocks noGrp="1"/>
          </p:cNvSpPr>
          <p:nvPr>
            <p:ph idx="1"/>
          </p:nvPr>
        </p:nvSpPr>
        <p:spPr>
          <a:xfrm>
            <a:off x="214313" y="990600"/>
            <a:ext cx="8715375" cy="5438775"/>
          </a:xfrm>
        </p:spPr>
        <p:txBody>
          <a:bodyPr/>
          <a:lstStyle/>
          <a:p>
            <a:r>
              <a:rPr lang="ja-JP" altLang="en-US" dirty="0" smtClean="0"/>
              <a:t>目的</a:t>
            </a:r>
            <a:endParaRPr lang="en-US" altLang="ja-JP" dirty="0" smtClean="0"/>
          </a:p>
          <a:p>
            <a:pPr lvl="1"/>
            <a:r>
              <a:rPr lang="ja-JP" altLang="en-US" dirty="0" smtClean="0">
                <a:solidFill>
                  <a:srgbClr val="FF0000"/>
                </a:solidFill>
              </a:rPr>
              <a:t>信頼性の高い</a:t>
            </a:r>
            <a:r>
              <a:rPr lang="en-US" altLang="ja-JP" dirty="0" smtClean="0"/>
              <a:t>OSS</a:t>
            </a:r>
            <a:r>
              <a:rPr lang="ja-JP" altLang="en-US" dirty="0" smtClean="0"/>
              <a:t>を開発しているコミュニティの形態に関する知見を得る</a:t>
            </a:r>
            <a:endParaRPr lang="en-US" altLang="ja-JP" dirty="0" smtClean="0"/>
          </a:p>
          <a:p>
            <a:pPr lvl="2"/>
            <a:r>
              <a:rPr lang="ja-JP" altLang="en-US" dirty="0" smtClean="0"/>
              <a:t>バグ報告者と他のサブコミュニティ間においてどのような協調作業を行うことが必要なのか</a:t>
            </a:r>
            <a:endParaRPr lang="en-US" altLang="ja-JP" dirty="0" smtClean="0"/>
          </a:p>
          <a:p>
            <a:pPr lvl="2"/>
            <a:r>
              <a:rPr lang="ja-JP" altLang="en-US" dirty="0" smtClean="0"/>
              <a:t>サブコミュニティ間で情報共有をどのように行うことが効果的なのか</a:t>
            </a:r>
            <a:endParaRPr lang="en-US" altLang="ja-JP" dirty="0" smtClean="0"/>
          </a:p>
          <a:p>
            <a:r>
              <a:rPr lang="ja-JP" altLang="en-US" dirty="0" smtClean="0"/>
              <a:t>アプローチ</a:t>
            </a:r>
            <a:endParaRPr lang="en-US" altLang="ja-JP" dirty="0" smtClean="0"/>
          </a:p>
          <a:p>
            <a:pPr lvl="1"/>
            <a:r>
              <a:rPr lang="en-US" altLang="ja-JP" dirty="0" smtClean="0"/>
              <a:t>OSS</a:t>
            </a:r>
            <a:r>
              <a:rPr lang="ja-JP" altLang="en-US" dirty="0" smtClean="0"/>
              <a:t>におけるサブコミュニティ間の協調作業がどのように行われているかを分析する</a:t>
            </a:r>
            <a:endParaRPr lang="en-US" altLang="ja-JP" dirty="0" smtClean="0"/>
          </a:p>
          <a:p>
            <a:pPr lvl="2"/>
            <a:r>
              <a:rPr lang="ja-JP" altLang="en-US" dirty="0" smtClean="0"/>
              <a:t>分析１：グループ間における情報共有</a:t>
            </a:r>
            <a:endParaRPr lang="en-US" altLang="ja-JP" dirty="0" smtClean="0"/>
          </a:p>
          <a:p>
            <a:pPr lvl="2"/>
            <a:r>
              <a:rPr lang="ja-JP" altLang="en-US" dirty="0" smtClean="0"/>
              <a:t>分析２：情報共有を行うのに重要な人物の役割</a:t>
            </a:r>
            <a:endParaRPr lang="en-US" altLang="ja-JP" dirty="0" smtClean="0"/>
          </a:p>
          <a:p>
            <a:pPr lvl="2"/>
            <a:r>
              <a:rPr lang="ja-JP" altLang="en-US" dirty="0" smtClean="0"/>
              <a:t>分析３：中心人物の○○な活動の継続性の分析</a:t>
            </a:r>
            <a:endParaRPr lang="en-US" altLang="ja-JP" dirty="0" smtClean="0"/>
          </a:p>
          <a:p>
            <a:pPr lvl="2"/>
            <a:r>
              <a:rPr lang="ja-JP" altLang="en-US" dirty="0" smtClean="0"/>
              <a:t>継続的に情報共有にかかわっている参加者の役割</a:t>
            </a:r>
          </a:p>
          <a:p>
            <a:pPr lvl="2"/>
            <a:endParaRPr lang="en-US" altLang="ja-JP" dirty="0" smtClean="0"/>
          </a:p>
          <a:p>
            <a:pPr lvl="2"/>
            <a:endParaRPr lang="en-US" altLang="ja-JP" dirty="0" smtClean="0"/>
          </a:p>
          <a:p>
            <a:pPr lvl="1"/>
            <a:endParaRPr lang="ja-JP" altLang="en-US" dirty="0" smtClean="0"/>
          </a:p>
        </p:txBody>
      </p:sp>
      <p:sp>
        <p:nvSpPr>
          <p:cNvPr id="18437"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8438" name="スライド番号プレースホルダ 5"/>
          <p:cNvSpPr>
            <a:spLocks noGrp="1"/>
          </p:cNvSpPr>
          <p:nvPr>
            <p:ph type="sldNum" sz="quarter" idx="12"/>
          </p:nvPr>
        </p:nvSpPr>
        <p:spPr>
          <a:noFill/>
        </p:spPr>
        <p:txBody>
          <a:bodyPr/>
          <a:lstStyle/>
          <a:p>
            <a:fld id="{83290729-53A8-4217-B856-17E198F8BA04}" type="slidenum">
              <a:rPr lang="ja-JP" altLang="en-US" smtClean="0">
                <a:latin typeface="Times New Roman" pitchFamily="18" charset="0"/>
              </a:rPr>
              <a:pPr/>
              <a:t>52</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コンテンツ プレースホルダ 3"/>
          <p:cNvSpPr>
            <a:spLocks noGrp="1"/>
          </p:cNvSpPr>
          <p:nvPr>
            <p:ph idx="1"/>
          </p:nvPr>
        </p:nvSpPr>
        <p:spPr>
          <a:xfrm>
            <a:off x="214313" y="990600"/>
            <a:ext cx="8715375" cy="5438775"/>
          </a:xfrm>
        </p:spPr>
        <p:txBody>
          <a:bodyPr/>
          <a:lstStyle/>
          <a:p>
            <a:r>
              <a:rPr lang="ja-JP" altLang="en-US" dirty="0" smtClean="0"/>
              <a:t>分析目的</a:t>
            </a:r>
            <a:endParaRPr lang="en-US" altLang="ja-JP" dirty="0" smtClean="0"/>
          </a:p>
          <a:p>
            <a:pPr lvl="1"/>
            <a:r>
              <a:rPr lang="ja-JP" altLang="en-US" dirty="0" smtClean="0"/>
              <a:t>グループ間の情報伝達の量の違いを知る</a:t>
            </a:r>
            <a:endParaRPr lang="en-US" altLang="ja-JP" dirty="0" smtClean="0"/>
          </a:p>
          <a:p>
            <a:r>
              <a:rPr lang="ja-JP" altLang="en-US" dirty="0" smtClean="0"/>
              <a:t>分析手法</a:t>
            </a:r>
            <a:endParaRPr lang="en-US" altLang="ja-JP" dirty="0" smtClean="0"/>
          </a:p>
          <a:p>
            <a:pPr lvl="1"/>
            <a:r>
              <a:rPr lang="ja-JP" altLang="en-US" dirty="0" smtClean="0"/>
              <a:t>各グループをノード，異なるグループの参加者とのメッセージの送受信関係をエッジとしたネットワークモデルを作る</a:t>
            </a:r>
            <a:endParaRPr lang="en-US" altLang="ja-JP" dirty="0" smtClean="0"/>
          </a:p>
          <a:p>
            <a:pPr lvl="1"/>
            <a:r>
              <a:rPr lang="ja-JP" altLang="en-US" dirty="0" smtClean="0"/>
              <a:t>ネットワークを分析する</a:t>
            </a:r>
            <a:endParaRPr lang="en-US" altLang="ja-JP" dirty="0" smtClean="0"/>
          </a:p>
          <a:p>
            <a:r>
              <a:rPr lang="ja-JP" altLang="en-US" dirty="0" smtClean="0"/>
              <a:t>期待される結果</a:t>
            </a:r>
            <a:endParaRPr lang="en-US" altLang="ja-JP" dirty="0" smtClean="0"/>
          </a:p>
          <a:p>
            <a:pPr lvl="1"/>
            <a:r>
              <a:rPr lang="ja-JP" altLang="en-US" dirty="0" smtClean="0"/>
              <a:t>どのグループが情報の提供</a:t>
            </a:r>
            <a:r>
              <a:rPr lang="ja-JP" altLang="en-US" dirty="0" smtClean="0">
                <a:solidFill>
                  <a:srgbClr val="FF0000"/>
                </a:solidFill>
              </a:rPr>
              <a:t>，収受</a:t>
            </a:r>
            <a:r>
              <a:rPr lang="ja-JP" altLang="en-US" dirty="0" smtClean="0"/>
              <a:t>を行い協調作業を支えているかを知ることができる</a:t>
            </a:r>
            <a:endParaRPr lang="en-US" altLang="ja-JP" dirty="0" smtClean="0"/>
          </a:p>
          <a:p>
            <a:endParaRPr lang="en-US" altLang="ja-JP" dirty="0" smtClean="0"/>
          </a:p>
          <a:p>
            <a:endParaRPr lang="en-US" altLang="ja-JP" dirty="0" smtClean="0"/>
          </a:p>
          <a:p>
            <a:endParaRPr lang="en-US" altLang="ja-JP" dirty="0" smtClean="0"/>
          </a:p>
          <a:p>
            <a:pPr>
              <a:buFont typeface="Times New Roman" pitchFamily="18" charset="0"/>
              <a:buNone/>
            </a:pPr>
            <a:endParaRPr lang="en-US" altLang="ja-JP" dirty="0" smtClean="0"/>
          </a:p>
          <a:p>
            <a:endParaRPr lang="ja-JP" altLang="en-US" dirty="0" smtClean="0"/>
          </a:p>
        </p:txBody>
      </p:sp>
      <p:sp>
        <p:nvSpPr>
          <p:cNvPr id="19458"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dirty="0">
                <a:latin typeface="Times New Roman" pitchFamily="18" charset="0"/>
              </a:rPr>
              <a:t>DICOMO2008</a:t>
            </a:r>
          </a:p>
        </p:txBody>
      </p:sp>
      <p:sp>
        <p:nvSpPr>
          <p:cNvPr id="19459" name="タイトル 2"/>
          <p:cNvSpPr>
            <a:spLocks noGrp="1"/>
          </p:cNvSpPr>
          <p:nvPr>
            <p:ph type="title"/>
          </p:nvPr>
        </p:nvSpPr>
        <p:spPr>
          <a:xfrm>
            <a:off x="830263" y="209550"/>
            <a:ext cx="8099425" cy="642938"/>
          </a:xfrm>
        </p:spPr>
        <p:txBody>
          <a:bodyPr/>
          <a:lstStyle/>
          <a:p>
            <a:pPr lvl="2"/>
            <a:r>
              <a:rPr lang="ja-JP" altLang="en-US" dirty="0" smtClean="0"/>
              <a:t>分析１：グループ間の情報共有</a:t>
            </a:r>
            <a:endParaRPr lang="en-US" altLang="ja-JP" dirty="0" smtClean="0"/>
          </a:p>
        </p:txBody>
      </p:sp>
      <p:sp>
        <p:nvSpPr>
          <p:cNvPr id="19461"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19465" name="スライド番号プレースホルダ 5"/>
          <p:cNvSpPr txBox="1">
            <a:spLocks/>
          </p:cNvSpPr>
          <p:nvPr/>
        </p:nvSpPr>
        <p:spPr bwMode="auto">
          <a:xfrm>
            <a:off x="8497888" y="6459538"/>
            <a:ext cx="646112" cy="349250"/>
          </a:xfrm>
          <a:prstGeom prst="rect">
            <a:avLst/>
          </a:prstGeom>
          <a:noFill/>
          <a:ln w="9525">
            <a:noFill/>
            <a:miter lim="800000"/>
            <a:headEnd/>
            <a:tailEnd/>
          </a:ln>
        </p:spPr>
        <p:txBody>
          <a:bodyPr/>
          <a:lstStyle/>
          <a:p>
            <a:pPr algn="r"/>
            <a:fld id="{23F511C1-AC51-45DB-9C89-E70994879FE5}" type="slidenum">
              <a:rPr kumimoji="0" lang="ja-JP" altLang="en-US" sz="1400"/>
              <a:pPr algn="r"/>
              <a:t>53</a:t>
            </a:fld>
            <a:endParaRPr kumimoji="0" lang="en-US" altLang="ja-JP" sz="1400"/>
          </a:p>
        </p:txBody>
      </p:sp>
      <p:sp>
        <p:nvSpPr>
          <p:cNvPr id="98" name="左矢印 97"/>
          <p:cNvSpPr/>
          <p:nvPr/>
        </p:nvSpPr>
        <p:spPr bwMode="auto">
          <a:xfrm rot="10800000">
            <a:off x="4254473" y="5351437"/>
            <a:ext cx="931768" cy="653886"/>
          </a:xfrm>
          <a:prstGeom prst="leftArrow">
            <a:avLst/>
          </a:prstGeom>
          <a:gradFill>
            <a:gsLst>
              <a:gs pos="28000">
                <a:schemeClr val="accent6">
                  <a:lumMod val="40000"/>
                  <a:lumOff val="60000"/>
                </a:schemeClr>
              </a:gs>
              <a:gs pos="100000">
                <a:schemeClr val="accent1">
                  <a:tint val="23500"/>
                  <a:satMod val="160000"/>
                </a:schemeClr>
              </a:gs>
            </a:gsLst>
            <a:lin ang="5400000" scaled="0"/>
          </a:gra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grpSp>
        <p:nvGrpSpPr>
          <p:cNvPr id="2" name="グループ化 92"/>
          <p:cNvGrpSpPr/>
          <p:nvPr/>
        </p:nvGrpSpPr>
        <p:grpSpPr>
          <a:xfrm>
            <a:off x="5516191" y="4804899"/>
            <a:ext cx="2169734" cy="1622011"/>
            <a:chOff x="5938231" y="4706423"/>
            <a:chExt cx="2169734" cy="1622011"/>
          </a:xfrm>
        </p:grpSpPr>
        <p:sp>
          <p:nvSpPr>
            <p:cNvPr id="124" name="円/楕円 123"/>
            <p:cNvSpPr/>
            <p:nvPr/>
          </p:nvSpPr>
          <p:spPr bwMode="auto">
            <a:xfrm>
              <a:off x="6816092" y="4706423"/>
              <a:ext cx="288000" cy="288000"/>
            </a:xfrm>
            <a:prstGeom prst="ellipse">
              <a:avLst/>
            </a:prstGeom>
            <a:solidFill>
              <a:srgbClr val="FFFFC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25" name="円/楕円 124"/>
            <p:cNvSpPr/>
            <p:nvPr/>
          </p:nvSpPr>
          <p:spPr bwMode="auto">
            <a:xfrm>
              <a:off x="6846900" y="5390301"/>
              <a:ext cx="288000" cy="288000"/>
            </a:xfrm>
            <a:prstGeom prst="ellipse">
              <a:avLst/>
            </a:prstGeom>
            <a:solidFill>
              <a:srgbClr val="FFEAA7"/>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26" name="曲線コネクタ 125"/>
            <p:cNvCxnSpPr>
              <a:stCxn id="124" idx="1"/>
              <a:endCxn id="124" idx="7"/>
            </p:cNvCxnSpPr>
            <p:nvPr/>
          </p:nvCxnSpPr>
          <p:spPr bwMode="auto">
            <a:xfrm rot="5400000" flipH="1" flipV="1">
              <a:off x="6960092" y="4646777"/>
              <a:ext cx="1588" cy="203646"/>
            </a:xfrm>
            <a:prstGeom prst="curvedConnector3">
              <a:avLst>
                <a:gd name="adj1" fmla="val 10653467"/>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7" name="曲線コネクタ 126"/>
            <p:cNvCxnSpPr>
              <a:stCxn id="130" idx="3"/>
              <a:endCxn id="130" idx="5"/>
            </p:cNvCxnSpPr>
            <p:nvPr/>
          </p:nvCxnSpPr>
          <p:spPr bwMode="auto">
            <a:xfrm rot="16200000" flipH="1">
              <a:off x="6082231" y="6184434"/>
              <a:ext cx="1588" cy="203646"/>
            </a:xfrm>
            <a:prstGeom prst="curvedConnector3">
              <a:avLst>
                <a:gd name="adj1" fmla="val 5605040"/>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8" name="円/楕円 127"/>
            <p:cNvSpPr/>
            <p:nvPr/>
          </p:nvSpPr>
          <p:spPr bwMode="auto">
            <a:xfrm>
              <a:off x="7819965" y="6026509"/>
              <a:ext cx="288000" cy="288000"/>
            </a:xfrm>
            <a:prstGeom prst="ellipse">
              <a:avLst/>
            </a:prstGeom>
            <a:solidFill>
              <a:srgbClr val="DDFFD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29" name="曲線コネクタ 128"/>
            <p:cNvCxnSpPr>
              <a:stCxn id="128" idx="3"/>
              <a:endCxn id="128" idx="5"/>
            </p:cNvCxnSpPr>
            <p:nvPr/>
          </p:nvCxnSpPr>
          <p:spPr bwMode="auto">
            <a:xfrm rot="16200000" flipH="1">
              <a:off x="7963965" y="6170509"/>
              <a:ext cx="1588" cy="203646"/>
            </a:xfrm>
            <a:prstGeom prst="curvedConnector3">
              <a:avLst>
                <a:gd name="adj1" fmla="val 5305102"/>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0" name="円/楕円 129"/>
            <p:cNvSpPr/>
            <p:nvPr/>
          </p:nvSpPr>
          <p:spPr bwMode="auto">
            <a:xfrm>
              <a:off x="5938231" y="6040434"/>
              <a:ext cx="288000" cy="288000"/>
            </a:xfrm>
            <a:prstGeom prst="ellipse">
              <a:avLst/>
            </a:prstGeom>
            <a:solidFill>
              <a:srgbClr val="FFC1C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31" name="円/楕円 130"/>
            <p:cNvSpPr/>
            <p:nvPr/>
          </p:nvSpPr>
          <p:spPr bwMode="auto">
            <a:xfrm>
              <a:off x="7686475" y="4959809"/>
              <a:ext cx="288000" cy="288000"/>
            </a:xfrm>
            <a:prstGeom prst="ellipse">
              <a:avLst/>
            </a:prstGeom>
            <a:solidFill>
              <a:srgbClr val="DDF0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32" name="円/楕円 131"/>
            <p:cNvSpPr/>
            <p:nvPr/>
          </p:nvSpPr>
          <p:spPr bwMode="auto">
            <a:xfrm>
              <a:off x="6011177" y="4994423"/>
              <a:ext cx="288000" cy="288000"/>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sp>
          <p:nvSpPr>
            <p:cNvPr id="133" name="円/楕円 132"/>
            <p:cNvSpPr/>
            <p:nvPr/>
          </p:nvSpPr>
          <p:spPr bwMode="auto">
            <a:xfrm>
              <a:off x="6848489" y="6026509"/>
              <a:ext cx="288000" cy="288000"/>
            </a:xfrm>
            <a:prstGeom prst="ellipse">
              <a:avLst/>
            </a:prstGeom>
            <a:solidFill>
              <a:srgbClr val="FFE1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2000" b="1" dirty="0">
                <a:solidFill>
                  <a:schemeClr val="tx1"/>
                </a:solidFill>
              </a:endParaRPr>
            </a:p>
          </p:txBody>
        </p:sp>
        <p:cxnSp>
          <p:nvCxnSpPr>
            <p:cNvPr id="134" name="曲線コネクタ 35"/>
            <p:cNvCxnSpPr>
              <a:stCxn id="132" idx="3"/>
              <a:endCxn id="132" idx="2"/>
            </p:cNvCxnSpPr>
            <p:nvPr/>
          </p:nvCxnSpPr>
          <p:spPr bwMode="auto">
            <a:xfrm rot="5400000" flipH="1">
              <a:off x="5981354" y="5168247"/>
              <a:ext cx="101823" cy="42177"/>
            </a:xfrm>
            <a:prstGeom prst="curvedConnector4">
              <a:avLst>
                <a:gd name="adj1" fmla="val -116258"/>
                <a:gd name="adj2" fmla="val 476390"/>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5" name="曲線コネクタ 40"/>
            <p:cNvCxnSpPr>
              <a:stCxn id="131" idx="5"/>
              <a:endCxn id="131" idx="6"/>
            </p:cNvCxnSpPr>
            <p:nvPr/>
          </p:nvCxnSpPr>
          <p:spPr bwMode="auto">
            <a:xfrm rot="5400000" flipH="1" flipV="1">
              <a:off x="7902474" y="5133632"/>
              <a:ext cx="101823" cy="42177"/>
            </a:xfrm>
            <a:prstGeom prst="curvedConnector4">
              <a:avLst>
                <a:gd name="adj1" fmla="val -116258"/>
                <a:gd name="adj2" fmla="val 401112"/>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6" name="曲線コネクタ 40"/>
            <p:cNvCxnSpPr>
              <a:stCxn id="133" idx="3"/>
              <a:endCxn id="133" idx="5"/>
            </p:cNvCxnSpPr>
            <p:nvPr/>
          </p:nvCxnSpPr>
          <p:spPr bwMode="auto">
            <a:xfrm rot="16200000" flipH="1">
              <a:off x="6992489" y="6170509"/>
              <a:ext cx="1588" cy="203646"/>
            </a:xfrm>
            <a:prstGeom prst="curvedConnector3">
              <a:avLst>
                <a:gd name="adj1" fmla="val 6154914"/>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7" name="直線矢印コネクタ 136"/>
            <p:cNvCxnSpPr/>
            <p:nvPr/>
          </p:nvCxnSpPr>
          <p:spPr bwMode="auto">
            <a:xfrm rot="5400000">
              <a:off x="6893064" y="5211904"/>
              <a:ext cx="252000" cy="0"/>
            </a:xfrm>
            <a:prstGeom prst="straightConnector1">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8" name="直線矢印コネクタ 137"/>
            <p:cNvCxnSpPr/>
            <p:nvPr/>
          </p:nvCxnSpPr>
          <p:spPr bwMode="auto">
            <a:xfrm rot="5400000">
              <a:off x="6798513" y="5202378"/>
              <a:ext cx="252000"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9" name="直線矢印コネクタ 138"/>
            <p:cNvCxnSpPr/>
            <p:nvPr/>
          </p:nvCxnSpPr>
          <p:spPr bwMode="auto">
            <a:xfrm rot="-960000">
              <a:off x="7214791" y="4745967"/>
              <a:ext cx="432000" cy="307750"/>
            </a:xfrm>
            <a:prstGeom prst="straightConnector1">
              <a:avLst/>
            </a:prstGeom>
            <a:ln w="12700">
              <a:solidFill>
                <a:schemeClr val="tx1"/>
              </a:solidFill>
              <a:headEnd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0" name="直線矢印コネクタ 139"/>
            <p:cNvCxnSpPr/>
            <p:nvPr/>
          </p:nvCxnSpPr>
          <p:spPr bwMode="auto">
            <a:xfrm rot="-960000">
              <a:off x="7169742" y="4792315"/>
              <a:ext cx="432000" cy="309604"/>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1" name="直線矢印コネクタ 140"/>
            <p:cNvCxnSpPr/>
            <p:nvPr/>
          </p:nvCxnSpPr>
          <p:spPr bwMode="auto">
            <a:xfrm rot="16200000" flipH="1">
              <a:off x="7537348" y="5601928"/>
              <a:ext cx="648000" cy="72302"/>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直線矢印コネクタ 141"/>
            <p:cNvCxnSpPr/>
            <p:nvPr/>
          </p:nvCxnSpPr>
          <p:spPr bwMode="auto">
            <a:xfrm rot="5400000">
              <a:off x="5744934" y="5639285"/>
              <a:ext cx="648000" cy="72302"/>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3" name="直線矢印コネクタ 142"/>
            <p:cNvCxnSpPr/>
            <p:nvPr/>
          </p:nvCxnSpPr>
          <p:spPr bwMode="auto">
            <a:xfrm rot="420000" flipV="1">
              <a:off x="6341125" y="4779837"/>
              <a:ext cx="396000" cy="309605"/>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4" name="直線矢印コネクタ 143"/>
            <p:cNvCxnSpPr/>
            <p:nvPr/>
          </p:nvCxnSpPr>
          <p:spPr bwMode="auto">
            <a:xfrm rot="360000" flipV="1">
              <a:off x="6367077" y="4857056"/>
              <a:ext cx="396000" cy="283649"/>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5" name="直線矢印コネクタ 144"/>
            <p:cNvCxnSpPr/>
            <p:nvPr/>
          </p:nvCxnSpPr>
          <p:spPr bwMode="auto">
            <a:xfrm rot="5400000" flipH="1" flipV="1">
              <a:off x="5840411" y="5640212"/>
              <a:ext cx="648000" cy="70449"/>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6" name="直線矢印コネクタ 145"/>
            <p:cNvCxnSpPr/>
            <p:nvPr/>
          </p:nvCxnSpPr>
          <p:spPr bwMode="auto">
            <a:xfrm rot="16200000" flipV="1">
              <a:off x="7616470" y="5626027"/>
              <a:ext cx="648000" cy="723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7" name="直線矢印コネクタ 146"/>
            <p:cNvCxnSpPr/>
            <p:nvPr/>
          </p:nvCxnSpPr>
          <p:spPr bwMode="auto">
            <a:xfrm rot="5400000" flipH="1" flipV="1">
              <a:off x="6905115" y="5858200"/>
              <a:ext cx="252000" cy="185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8" name="直線矢印コネクタ 147"/>
            <p:cNvCxnSpPr/>
            <p:nvPr/>
          </p:nvCxnSpPr>
          <p:spPr bwMode="auto">
            <a:xfrm rot="5400000">
              <a:off x="6809638" y="5835026"/>
              <a:ext cx="252000"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9" name="直線矢印コネクタ 148"/>
            <p:cNvCxnSpPr/>
            <p:nvPr/>
          </p:nvCxnSpPr>
          <p:spPr bwMode="auto">
            <a:xfrm rot="10800000" flipV="1">
              <a:off x="7211493" y="5140705"/>
              <a:ext cx="355952" cy="2614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0" name="直線矢印コネクタ 149"/>
            <p:cNvCxnSpPr/>
            <p:nvPr/>
          </p:nvCxnSpPr>
          <p:spPr bwMode="auto">
            <a:xfrm rot="10800000">
              <a:off x="7180744" y="6156603"/>
              <a:ext cx="595107"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0" name="直線矢印コネクタ 159"/>
            <p:cNvCxnSpPr/>
            <p:nvPr/>
          </p:nvCxnSpPr>
          <p:spPr bwMode="auto">
            <a:xfrm>
              <a:off x="7181573" y="6240325"/>
              <a:ext cx="571006"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1" name="直線矢印コネクタ 160"/>
            <p:cNvCxnSpPr/>
            <p:nvPr/>
          </p:nvCxnSpPr>
          <p:spPr bwMode="auto">
            <a:xfrm>
              <a:off x="6293287" y="6240325"/>
              <a:ext cx="522804"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2" name="直線矢印コネクタ 161"/>
            <p:cNvCxnSpPr/>
            <p:nvPr/>
          </p:nvCxnSpPr>
          <p:spPr bwMode="auto">
            <a:xfrm rot="10800000">
              <a:off x="6293288" y="6156604"/>
              <a:ext cx="522804" cy="0"/>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3" name="直線矢印コネクタ 162"/>
            <p:cNvCxnSpPr/>
            <p:nvPr/>
          </p:nvCxnSpPr>
          <p:spPr bwMode="auto">
            <a:xfrm rot="9660000">
              <a:off x="7278249" y="5518076"/>
              <a:ext cx="396000" cy="500557"/>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4" name="直線矢印コネクタ 163"/>
            <p:cNvCxnSpPr/>
            <p:nvPr/>
          </p:nvCxnSpPr>
          <p:spPr bwMode="auto">
            <a:xfrm rot="9660000">
              <a:off x="7247108" y="5602596"/>
              <a:ext cx="396000" cy="500557"/>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5" name="直線矢印コネクタ 164"/>
            <p:cNvCxnSpPr/>
            <p:nvPr/>
          </p:nvCxnSpPr>
          <p:spPr bwMode="auto">
            <a:xfrm rot="11460000" flipV="1">
              <a:off x="6358849" y="5631143"/>
              <a:ext cx="360000" cy="476457"/>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6" name="直線矢印コネクタ 165"/>
            <p:cNvCxnSpPr/>
            <p:nvPr/>
          </p:nvCxnSpPr>
          <p:spPr bwMode="auto">
            <a:xfrm rot="11460000" flipV="1">
              <a:off x="6289295" y="5558552"/>
              <a:ext cx="360000" cy="476457"/>
            </a:xfrm>
            <a:prstGeom prst="straightConnector1">
              <a:avLst/>
            </a:prstGeom>
            <a:ln w="127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7" name="直線矢印コネクタ 166"/>
            <p:cNvCxnSpPr/>
            <p:nvPr/>
          </p:nvCxnSpPr>
          <p:spPr bwMode="auto">
            <a:xfrm flipV="1">
              <a:off x="7254133" y="5185199"/>
              <a:ext cx="357806" cy="261403"/>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8" name="直線矢印コネクタ 167"/>
            <p:cNvCxnSpPr/>
            <p:nvPr/>
          </p:nvCxnSpPr>
          <p:spPr bwMode="auto">
            <a:xfrm rot="10200000">
              <a:off x="6398949" y="5200494"/>
              <a:ext cx="360000" cy="237301"/>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9" name="直線矢印コネクタ 168"/>
            <p:cNvCxnSpPr/>
            <p:nvPr/>
          </p:nvCxnSpPr>
          <p:spPr bwMode="auto">
            <a:xfrm rot="-540000">
              <a:off x="6367794" y="5274656"/>
              <a:ext cx="360000" cy="213201"/>
            </a:xfrm>
            <a:prstGeom prst="straightConnector1">
              <a:avLst/>
            </a:prstGeom>
            <a:ln w="127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3" name="グループ化 64"/>
          <p:cNvGrpSpPr/>
          <p:nvPr/>
        </p:nvGrpSpPr>
        <p:grpSpPr>
          <a:xfrm>
            <a:off x="830263" y="4627803"/>
            <a:ext cx="3790505" cy="1823169"/>
            <a:chOff x="4362918" y="3667189"/>
            <a:chExt cx="4739942" cy="2279832"/>
          </a:xfrm>
        </p:grpSpPr>
        <p:grpSp>
          <p:nvGrpSpPr>
            <p:cNvPr id="4" name="グループ化 73"/>
            <p:cNvGrpSpPr/>
            <p:nvPr/>
          </p:nvGrpSpPr>
          <p:grpSpPr>
            <a:xfrm>
              <a:off x="5773403" y="3719438"/>
              <a:ext cx="2367351" cy="2219291"/>
              <a:chOff x="4599599" y="2985306"/>
              <a:chExt cx="3619580" cy="3393202"/>
            </a:xfrm>
          </p:grpSpPr>
          <p:sp>
            <p:nvSpPr>
              <p:cNvPr id="173" name="円/楕円 172"/>
              <p:cNvSpPr/>
              <p:nvPr/>
            </p:nvSpPr>
            <p:spPr bwMode="auto">
              <a:xfrm>
                <a:off x="4604468" y="3973570"/>
                <a:ext cx="2407374" cy="2404938"/>
              </a:xfrm>
              <a:prstGeom prst="ellipse">
                <a:avLst/>
              </a:prstGeom>
              <a:solidFill>
                <a:srgbClr val="FFD1D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74" name="円/楕円 173"/>
              <p:cNvSpPr/>
              <p:nvPr/>
            </p:nvSpPr>
            <p:spPr bwMode="auto">
              <a:xfrm>
                <a:off x="5814240" y="3973570"/>
                <a:ext cx="2404939" cy="2404938"/>
              </a:xfrm>
              <a:prstGeom prst="ellipse">
                <a:avLst/>
              </a:prstGeom>
              <a:solidFill>
                <a:srgbClr val="EBFFEB"/>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75" name="円/楕円 174"/>
              <p:cNvSpPr/>
              <p:nvPr/>
            </p:nvSpPr>
            <p:spPr bwMode="auto">
              <a:xfrm>
                <a:off x="5210571" y="2990175"/>
                <a:ext cx="2404939" cy="2404938"/>
              </a:xfrm>
              <a:prstGeom prst="ellipse">
                <a:avLst/>
              </a:prstGeom>
              <a:solidFill>
                <a:srgbClr val="FFFFE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nvGrpSpPr>
              <p:cNvPr id="5" name="グループ化 175"/>
              <p:cNvGrpSpPr/>
              <p:nvPr/>
            </p:nvGrpSpPr>
            <p:grpSpPr bwMode="auto">
              <a:xfrm>
                <a:off x="5213429" y="3835866"/>
                <a:ext cx="937662" cy="1229662"/>
                <a:chOff x="5483001" y="171617"/>
                <a:chExt cx="1234913" cy="1620000"/>
              </a:xfrm>
              <a:solidFill>
                <a:schemeClr val="bg1"/>
              </a:solidFill>
            </p:grpSpPr>
            <p:sp>
              <p:nvSpPr>
                <p:cNvPr id="201" name="月 200"/>
                <p:cNvSpPr/>
                <p:nvPr/>
              </p:nvSpPr>
              <p:spPr>
                <a:xfrm rot="1740000">
                  <a:off x="5590981" y="171617"/>
                  <a:ext cx="1126933" cy="1620000"/>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2" name="涙形 201"/>
                <p:cNvSpPr>
                  <a:spLocks noChangeAspect="1"/>
                </p:cNvSpPr>
                <p:nvPr/>
              </p:nvSpPr>
              <p:spPr>
                <a:xfrm rot="15360000">
                  <a:off x="5552590" y="370212"/>
                  <a:ext cx="937650" cy="986791"/>
                </a:xfrm>
                <a:prstGeom prst="teardrop">
                  <a:avLst>
                    <a:gd name="adj" fmla="val 89628"/>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3" name="月 202"/>
                <p:cNvSpPr/>
                <p:nvPr/>
              </p:nvSpPr>
              <p:spPr>
                <a:xfrm rot="4980000">
                  <a:off x="5911085" y="-61110"/>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4" name="月 203"/>
                <p:cNvSpPr/>
                <p:nvPr/>
              </p:nvSpPr>
              <p:spPr>
                <a:xfrm rot="20040000">
                  <a:off x="5590758" y="559756"/>
                  <a:ext cx="332438" cy="1188605"/>
                </a:xfrm>
                <a:prstGeom prst="moon">
                  <a:avLst>
                    <a:gd name="adj" fmla="val 8028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41"/>
              <p:cNvGrpSpPr>
                <a:grpSpLocks/>
              </p:cNvGrpSpPr>
              <p:nvPr/>
            </p:nvGrpSpPr>
            <p:grpSpPr bwMode="auto">
              <a:xfrm>
                <a:off x="6634546" y="3846994"/>
                <a:ext cx="924973" cy="1229245"/>
                <a:chOff x="6053741" y="159874"/>
                <a:chExt cx="1218207" cy="1619451"/>
              </a:xfrm>
              <a:solidFill>
                <a:srgbClr val="D9E8FF"/>
              </a:solidFill>
            </p:grpSpPr>
            <p:sp>
              <p:nvSpPr>
                <p:cNvPr id="197" name="月 196"/>
                <p:cNvSpPr/>
                <p:nvPr/>
              </p:nvSpPr>
              <p:spPr>
                <a:xfrm rot="9060000">
                  <a:off x="6114651" y="159874"/>
                  <a:ext cx="1080358" cy="1619451"/>
                </a:xfrm>
                <a:prstGeom prst="moon">
                  <a:avLst>
                    <a:gd name="adj" fmla="val 8135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8" name="涙形 197"/>
                <p:cNvSpPr>
                  <a:spLocks noChangeAspect="1"/>
                </p:cNvSpPr>
                <p:nvPr/>
              </p:nvSpPr>
              <p:spPr>
                <a:xfrm rot="960000">
                  <a:off x="6332646" y="365112"/>
                  <a:ext cx="939302" cy="987704"/>
                </a:xfrm>
                <a:prstGeom prst="teardrop">
                  <a:avLst>
                    <a:gd name="adj" fmla="val 89628"/>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9" name="月 198"/>
                <p:cNvSpPr/>
                <p:nvPr/>
              </p:nvSpPr>
              <p:spPr>
                <a:xfrm rot="12180000">
                  <a:off x="6906486" y="503006"/>
                  <a:ext cx="333404" cy="118652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00" name="月 199"/>
                <p:cNvSpPr/>
                <p:nvPr/>
              </p:nvSpPr>
              <p:spPr>
                <a:xfrm rot="5640000">
                  <a:off x="6483268" y="-93277"/>
                  <a:ext cx="330303" cy="1189357"/>
                </a:xfrm>
                <a:prstGeom prst="moon">
                  <a:avLst>
                    <a:gd name="adj" fmla="val 80289"/>
                  </a:avLst>
                </a:prstGeom>
                <a:grpFill/>
                <a:ln>
                  <a:solidFill>
                    <a:srgbClr val="D9E8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7" name="グループ化 47"/>
              <p:cNvGrpSpPr>
                <a:grpSpLocks/>
              </p:cNvGrpSpPr>
              <p:nvPr/>
            </p:nvGrpSpPr>
            <p:grpSpPr bwMode="auto">
              <a:xfrm>
                <a:off x="5828845" y="5249072"/>
                <a:ext cx="1146484" cy="990698"/>
                <a:chOff x="7787602" y="4430427"/>
                <a:chExt cx="1509936" cy="1305181"/>
              </a:xfrm>
              <a:solidFill>
                <a:srgbClr val="FFEBFF"/>
              </a:solidFill>
            </p:grpSpPr>
            <p:sp>
              <p:nvSpPr>
                <p:cNvPr id="193" name="月 192"/>
                <p:cNvSpPr/>
                <p:nvPr/>
              </p:nvSpPr>
              <p:spPr>
                <a:xfrm rot="16200000">
                  <a:off x="8039097" y="4178932"/>
                  <a:ext cx="1006945" cy="1509936"/>
                </a:xfrm>
                <a:prstGeom prst="moon">
                  <a:avLst>
                    <a:gd name="adj" fmla="val 8135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4" name="涙形 193"/>
                <p:cNvSpPr>
                  <a:spLocks noChangeAspect="1"/>
                </p:cNvSpPr>
                <p:nvPr/>
              </p:nvSpPr>
              <p:spPr>
                <a:xfrm rot="8250701">
                  <a:off x="8092154" y="4632458"/>
                  <a:ext cx="888011" cy="933187"/>
                </a:xfrm>
                <a:prstGeom prst="teardrop">
                  <a:avLst>
                    <a:gd name="adj" fmla="val 89628"/>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5" name="月 194"/>
                <p:cNvSpPr/>
                <p:nvPr/>
              </p:nvSpPr>
              <p:spPr>
                <a:xfrm rot="19470701">
                  <a:off x="8021626" y="4529840"/>
                  <a:ext cx="330200" cy="1186528"/>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6" name="月 195"/>
                <p:cNvSpPr/>
                <p:nvPr/>
              </p:nvSpPr>
              <p:spPr>
                <a:xfrm rot="12930701">
                  <a:off x="8662788" y="4709422"/>
                  <a:ext cx="333404" cy="1026186"/>
                </a:xfrm>
                <a:prstGeom prst="moon">
                  <a:avLst>
                    <a:gd name="adj" fmla="val 80289"/>
                  </a:avLst>
                </a:prstGeom>
                <a:grpFill/>
                <a:ln>
                  <a:solidFill>
                    <a:srgbClr val="FFEB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8" name="グループ化 61"/>
              <p:cNvGrpSpPr/>
              <p:nvPr/>
            </p:nvGrpSpPr>
            <p:grpSpPr bwMode="auto">
              <a:xfrm>
                <a:off x="5846238" y="4049712"/>
                <a:ext cx="1128553" cy="1312450"/>
                <a:chOff x="4742422" y="-20445"/>
                <a:chExt cx="1486326" cy="1729068"/>
              </a:xfrm>
              <a:solidFill>
                <a:srgbClr val="FFEEB7"/>
              </a:solidFill>
            </p:grpSpPr>
            <p:sp>
              <p:nvSpPr>
                <p:cNvPr id="183" name="月 182"/>
                <p:cNvSpPr/>
                <p:nvPr/>
              </p:nvSpPr>
              <p:spPr>
                <a:xfrm rot="2600647">
                  <a:off x="5025364" y="167868"/>
                  <a:ext cx="252300"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4" name="月 183"/>
                <p:cNvSpPr/>
                <p:nvPr/>
              </p:nvSpPr>
              <p:spPr>
                <a:xfrm rot="180000">
                  <a:off x="5179018" y="102546"/>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5" name="月 184"/>
                <p:cNvSpPr/>
                <p:nvPr/>
              </p:nvSpPr>
              <p:spPr>
                <a:xfrm rot="1740000">
                  <a:off x="4894790" y="-20445"/>
                  <a:ext cx="325248" cy="1583769"/>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6" name="月 185"/>
                <p:cNvSpPr/>
                <p:nvPr/>
              </p:nvSpPr>
              <p:spPr>
                <a:xfrm rot="9000000">
                  <a:off x="5817100" y="2374"/>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7" name="月 186"/>
                <p:cNvSpPr/>
                <p:nvPr/>
              </p:nvSpPr>
              <p:spPr>
                <a:xfrm rot="10471063">
                  <a:off x="5539167" y="92913"/>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8" name="月 187"/>
                <p:cNvSpPr/>
                <p:nvPr/>
              </p:nvSpPr>
              <p:spPr>
                <a:xfrm rot="16200000">
                  <a:off x="5362357" y="917403"/>
                  <a:ext cx="248515" cy="1333925"/>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9" name="月 188"/>
                <p:cNvSpPr/>
                <p:nvPr/>
              </p:nvSpPr>
              <p:spPr>
                <a:xfrm rot="15660000">
                  <a:off x="5356565" y="764655"/>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0" name="月 189"/>
                <p:cNvSpPr/>
                <p:nvPr/>
              </p:nvSpPr>
              <p:spPr>
                <a:xfrm rot="17090766">
                  <a:off x="5366090" y="687160"/>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1" name="月 190"/>
                <p:cNvSpPr/>
                <p:nvPr/>
              </p:nvSpPr>
              <p:spPr>
                <a:xfrm rot="8160000">
                  <a:off x="5695160" y="173382"/>
                  <a:ext cx="248515" cy="1476801"/>
                </a:xfrm>
                <a:prstGeom prst="moon">
                  <a:avLst>
                    <a:gd name="adj" fmla="val 87500"/>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2" name="二等辺三角形 191"/>
                <p:cNvSpPr/>
                <p:nvPr/>
              </p:nvSpPr>
              <p:spPr>
                <a:xfrm>
                  <a:off x="4786314" y="239822"/>
                  <a:ext cx="1357322" cy="1214446"/>
                </a:xfrm>
                <a:prstGeom prst="triangle">
                  <a:avLst/>
                </a:prstGeom>
                <a:grpFill/>
                <a:ln>
                  <a:solidFill>
                    <a:srgbClr val="FFEE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180" name="円/楕円 179"/>
              <p:cNvSpPr/>
              <p:nvPr/>
            </p:nvSpPr>
            <p:spPr bwMode="auto">
              <a:xfrm>
                <a:off x="5809372"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81" name="円/楕円 180"/>
              <p:cNvSpPr/>
              <p:nvPr/>
            </p:nvSpPr>
            <p:spPr bwMode="auto">
              <a:xfrm>
                <a:off x="4599599" y="3961400"/>
                <a:ext cx="2404939"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82" name="円/楕円 181"/>
              <p:cNvSpPr/>
              <p:nvPr/>
            </p:nvSpPr>
            <p:spPr bwMode="auto">
              <a:xfrm>
                <a:off x="5203268" y="2985306"/>
                <a:ext cx="2407374" cy="2404938"/>
              </a:xfrm>
              <a:prstGeom prst="ellipse">
                <a:avLst/>
              </a:prstGeom>
              <a:noFill/>
              <a:ln>
                <a:solidFill>
                  <a:schemeClr val="tx1"/>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grpSp>
        <p:sp>
          <p:nvSpPr>
            <p:cNvPr id="88" name="テキスト ボックス 87"/>
            <p:cNvSpPr txBox="1"/>
            <p:nvPr/>
          </p:nvSpPr>
          <p:spPr>
            <a:xfrm>
              <a:off x="6047828" y="3667189"/>
              <a:ext cx="2367351" cy="323930"/>
            </a:xfrm>
            <a:prstGeom prst="rect">
              <a:avLst/>
            </a:prstGeom>
            <a:solidFill>
              <a:schemeClr val="bg1">
                <a:alpha val="90000"/>
              </a:schemeClr>
            </a:solidFill>
          </p:spPr>
          <p:txBody>
            <a:bodyPr wrap="square" rtlCol="0">
              <a:spAutoFit/>
            </a:bodyPr>
            <a:lstStyle/>
            <a:p>
              <a:pPr>
                <a:lnSpc>
                  <a:spcPts val="1320"/>
                </a:lnSpc>
              </a:pPr>
              <a:r>
                <a:rPr kumimoji="1" lang="ja-JP" altLang="en-US" sz="1100" b="1" dirty="0" smtClean="0"/>
                <a:t>バグ報告者コミュニティ</a:t>
              </a:r>
              <a:endParaRPr kumimoji="1" lang="ja-JP" altLang="en-US" sz="1100" b="1" dirty="0"/>
            </a:p>
          </p:txBody>
        </p:sp>
        <p:sp>
          <p:nvSpPr>
            <p:cNvPr id="89" name="テキスト ボックス 88"/>
            <p:cNvSpPr txBox="1"/>
            <p:nvPr/>
          </p:nvSpPr>
          <p:spPr>
            <a:xfrm>
              <a:off x="7419314" y="5623091"/>
              <a:ext cx="1683546" cy="323930"/>
            </a:xfrm>
            <a:prstGeom prst="rect">
              <a:avLst/>
            </a:prstGeom>
            <a:solidFill>
              <a:schemeClr val="bg1">
                <a:alpha val="90000"/>
              </a:schemeClr>
            </a:solidFill>
          </p:spPr>
          <p:txBody>
            <a:bodyPr wrap="square" rtlCol="0">
              <a:spAutoFit/>
            </a:bodyPr>
            <a:lstStyle/>
            <a:p>
              <a:pPr>
                <a:lnSpc>
                  <a:spcPts val="1320"/>
                </a:lnSpc>
              </a:pPr>
              <a:r>
                <a:rPr kumimoji="1" lang="ja-JP" altLang="en-US" sz="1100" b="1" dirty="0" smtClean="0"/>
                <a:t>ユーザコミュニティ</a:t>
              </a:r>
              <a:endParaRPr kumimoji="1" lang="ja-JP" altLang="en-US" sz="1100" b="1" dirty="0"/>
            </a:p>
          </p:txBody>
        </p:sp>
        <p:sp>
          <p:nvSpPr>
            <p:cNvPr id="90" name="テキスト ボックス 89"/>
            <p:cNvSpPr txBox="1"/>
            <p:nvPr/>
          </p:nvSpPr>
          <p:spPr>
            <a:xfrm>
              <a:off x="4362918" y="5606977"/>
              <a:ext cx="2046107" cy="323930"/>
            </a:xfrm>
            <a:prstGeom prst="rect">
              <a:avLst/>
            </a:prstGeom>
            <a:solidFill>
              <a:schemeClr val="bg1">
                <a:alpha val="90000"/>
              </a:schemeClr>
            </a:solidFill>
          </p:spPr>
          <p:txBody>
            <a:bodyPr wrap="square" rtlCol="0">
              <a:spAutoFit/>
            </a:bodyPr>
            <a:lstStyle/>
            <a:p>
              <a:pPr algn="r">
                <a:lnSpc>
                  <a:spcPts val="1320"/>
                </a:lnSpc>
              </a:pPr>
              <a:r>
                <a:rPr lang="ja-JP" altLang="en-US" sz="1100" b="1" dirty="0" smtClean="0"/>
                <a:t>開発者</a:t>
              </a:r>
              <a:r>
                <a:rPr kumimoji="1" lang="ja-JP" altLang="en-US" sz="1100" b="1" dirty="0" smtClean="0"/>
                <a:t>コミュニティ</a:t>
              </a:r>
              <a:endParaRPr kumimoji="1" lang="ja-JP" altLang="en-US" sz="1100" b="1" dirty="0"/>
            </a:p>
          </p:txBody>
        </p:sp>
      </p:gr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0483" name="タイトル 2"/>
          <p:cNvSpPr>
            <a:spLocks noGrp="1"/>
          </p:cNvSpPr>
          <p:nvPr>
            <p:ph type="title"/>
          </p:nvPr>
        </p:nvSpPr>
        <p:spPr>
          <a:xfrm>
            <a:off x="830263" y="209550"/>
            <a:ext cx="8099425" cy="642938"/>
          </a:xfrm>
        </p:spPr>
        <p:txBody>
          <a:bodyPr/>
          <a:lstStyle/>
          <a:p>
            <a:pPr lvl="2"/>
            <a:r>
              <a:rPr lang="ja-JP" altLang="en-US" dirty="0" smtClean="0"/>
              <a:t>分析２：情報共有を行うのに重要な人物の役割</a:t>
            </a:r>
            <a:endParaRPr lang="en-US" altLang="ja-JP" dirty="0" smtClean="0"/>
          </a:p>
        </p:txBody>
      </p:sp>
      <p:sp>
        <p:nvSpPr>
          <p:cNvPr id="20484" name="コンテンツ プレースホルダ 3"/>
          <p:cNvSpPr>
            <a:spLocks noGrp="1"/>
          </p:cNvSpPr>
          <p:nvPr>
            <p:ph idx="1"/>
          </p:nvPr>
        </p:nvSpPr>
        <p:spPr>
          <a:xfrm>
            <a:off x="214313" y="990600"/>
            <a:ext cx="8715375" cy="5438775"/>
          </a:xfrm>
        </p:spPr>
        <p:txBody>
          <a:bodyPr/>
          <a:lstStyle/>
          <a:p>
            <a:r>
              <a:rPr lang="ja-JP" altLang="en-US" dirty="0" smtClean="0"/>
              <a:t>分析目的</a:t>
            </a:r>
            <a:endParaRPr lang="en-US" altLang="ja-JP" dirty="0" smtClean="0"/>
          </a:p>
          <a:p>
            <a:pPr lvl="1"/>
            <a:r>
              <a:rPr lang="en-US" altLang="ja-JP" dirty="0" smtClean="0"/>
              <a:t>OSS</a:t>
            </a:r>
            <a:r>
              <a:rPr lang="ja-JP" altLang="en-US" dirty="0" smtClean="0"/>
              <a:t>コミュニティにおいて多く発言している人物がどのグループに所属するのかを知る</a:t>
            </a:r>
            <a:endParaRPr lang="en-US" altLang="ja-JP" dirty="0" smtClean="0"/>
          </a:p>
          <a:p>
            <a:r>
              <a:rPr lang="ja-JP" altLang="en-US" dirty="0" smtClean="0"/>
              <a:t>分析手法</a:t>
            </a:r>
            <a:endParaRPr lang="en-US" altLang="ja-JP" dirty="0" smtClean="0"/>
          </a:p>
          <a:p>
            <a:pPr lvl="1"/>
            <a:r>
              <a:rPr lang="ja-JP" altLang="en-US" dirty="0" smtClean="0"/>
              <a:t>ある一時期の</a:t>
            </a:r>
            <a:r>
              <a:rPr lang="en-US" altLang="ja-JP" dirty="0" smtClean="0"/>
              <a:t>OSS</a:t>
            </a:r>
            <a:r>
              <a:rPr lang="ja-JP" altLang="en-US" dirty="0" smtClean="0"/>
              <a:t>コミュニティ参加者の次数を比較する</a:t>
            </a:r>
            <a:endParaRPr lang="en-US" altLang="ja-JP" dirty="0" smtClean="0"/>
          </a:p>
          <a:p>
            <a:pPr lvl="2"/>
            <a:r>
              <a:rPr lang="ja-JP" altLang="en-US" dirty="0" smtClean="0"/>
              <a:t>次数：ノードがもつエッジの総数</a:t>
            </a:r>
            <a:endParaRPr lang="en-US" altLang="ja-JP" dirty="0" smtClean="0"/>
          </a:p>
          <a:p>
            <a:r>
              <a:rPr lang="ja-JP" altLang="en-US" dirty="0" smtClean="0"/>
              <a:t>期待される結果</a:t>
            </a:r>
            <a:endParaRPr lang="en-US" altLang="ja-JP" dirty="0" smtClean="0"/>
          </a:p>
          <a:p>
            <a:pPr lvl="1"/>
            <a:r>
              <a:rPr lang="ja-JP" altLang="en-US" dirty="0" smtClean="0"/>
              <a:t>どのグループの参加者が多種多様な参加者と会話しているかを知ることができる</a:t>
            </a:r>
            <a:endParaRPr lang="en-US" altLang="ja-JP" dirty="0" smtClean="0"/>
          </a:p>
          <a:p>
            <a:endParaRPr lang="ja-JP" altLang="en-US" dirty="0" smtClean="0"/>
          </a:p>
        </p:txBody>
      </p:sp>
      <p:sp>
        <p:nvSpPr>
          <p:cNvPr id="20485"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0486" name="スライド番号プレースホルダ 5"/>
          <p:cNvSpPr>
            <a:spLocks noGrp="1"/>
          </p:cNvSpPr>
          <p:nvPr>
            <p:ph type="sldNum" sz="quarter" idx="12"/>
          </p:nvPr>
        </p:nvSpPr>
        <p:spPr>
          <a:noFill/>
        </p:spPr>
        <p:txBody>
          <a:bodyPr/>
          <a:lstStyle/>
          <a:p>
            <a:fld id="{95F1EB99-6A2F-43FE-8868-AF082FE194B1}" type="slidenum">
              <a:rPr lang="ja-JP" altLang="en-US" smtClean="0">
                <a:latin typeface="Times New Roman" pitchFamily="18" charset="0"/>
              </a:rPr>
              <a:pPr/>
              <a:t>54</a:t>
            </a:fld>
            <a:endParaRPr lang="en-US" altLang="ja-JP" smtClean="0">
              <a:latin typeface="Times New Roman" pitchFamily="18" charset="0"/>
            </a:endParaRPr>
          </a:p>
        </p:txBody>
      </p:sp>
      <p:grpSp>
        <p:nvGrpSpPr>
          <p:cNvPr id="2" name="グループ化 202"/>
          <p:cNvGrpSpPr>
            <a:grpSpLocks noChangeAspect="1"/>
          </p:cNvGrpSpPr>
          <p:nvPr/>
        </p:nvGrpSpPr>
        <p:grpSpPr bwMode="auto">
          <a:xfrm>
            <a:off x="4576363" y="5394641"/>
            <a:ext cx="139304" cy="250746"/>
            <a:chOff x="1785918" y="2928934"/>
            <a:chExt cx="214314" cy="385765"/>
          </a:xfrm>
        </p:grpSpPr>
        <p:sp>
          <p:nvSpPr>
            <p:cNvPr id="9" name="二等辺三角形 8"/>
            <p:cNvSpPr/>
            <p:nvPr/>
          </p:nvSpPr>
          <p:spPr bwMode="auto">
            <a:xfrm>
              <a:off x="1785918" y="3014659"/>
              <a:ext cx="214314" cy="300040"/>
            </a:xfrm>
            <a:prstGeom prst="triangl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0" name="円/楕円 9"/>
            <p:cNvSpPr/>
            <p:nvPr/>
          </p:nvSpPr>
          <p:spPr bwMode="auto">
            <a:xfrm>
              <a:off x="1785918" y="2928934"/>
              <a:ext cx="214314" cy="214314"/>
            </a:xfrm>
            <a:prstGeom prst="ellipse">
              <a:avLst/>
            </a:prstGeom>
            <a:gradFill flip="none" rotWithShape="1">
              <a:gsLst>
                <a:gs pos="50000">
                  <a:srgbClr val="FFC000"/>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3" name="グループ化 218"/>
          <p:cNvGrpSpPr>
            <a:grpSpLocks/>
          </p:cNvGrpSpPr>
          <p:nvPr/>
        </p:nvGrpSpPr>
        <p:grpSpPr bwMode="auto">
          <a:xfrm>
            <a:off x="5431909" y="4580286"/>
            <a:ext cx="139303" cy="250746"/>
            <a:chOff x="3357554" y="4995817"/>
            <a:chExt cx="214315" cy="385766"/>
          </a:xfrm>
        </p:grpSpPr>
        <p:sp>
          <p:nvSpPr>
            <p:cNvPr id="12" name="二等辺三角形 11"/>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3" name="円/楕円 12"/>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4" name="グループ化 218"/>
          <p:cNvGrpSpPr>
            <a:grpSpLocks/>
          </p:cNvGrpSpPr>
          <p:nvPr/>
        </p:nvGrpSpPr>
        <p:grpSpPr bwMode="auto">
          <a:xfrm>
            <a:off x="6128795" y="5496866"/>
            <a:ext cx="139303" cy="250746"/>
            <a:chOff x="3357554" y="4995817"/>
            <a:chExt cx="214315" cy="385766"/>
          </a:xfrm>
        </p:grpSpPr>
        <p:sp>
          <p:nvSpPr>
            <p:cNvPr id="15" name="二等辺三角形 14"/>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6" name="円/楕円 15"/>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5" name="グループ化 208"/>
          <p:cNvGrpSpPr>
            <a:grpSpLocks noChangeAspect="1"/>
          </p:cNvGrpSpPr>
          <p:nvPr/>
        </p:nvGrpSpPr>
        <p:grpSpPr bwMode="auto">
          <a:xfrm>
            <a:off x="3536474" y="4705659"/>
            <a:ext cx="139304" cy="250745"/>
            <a:chOff x="499828" y="4357935"/>
            <a:chExt cx="214338" cy="385710"/>
          </a:xfrm>
        </p:grpSpPr>
        <p:sp>
          <p:nvSpPr>
            <p:cNvPr id="18" name="二等辺三角形 17"/>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19" name="円/楕円 18"/>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6" name="グループ化 208"/>
          <p:cNvGrpSpPr>
            <a:grpSpLocks noChangeAspect="1"/>
          </p:cNvGrpSpPr>
          <p:nvPr/>
        </p:nvGrpSpPr>
        <p:grpSpPr bwMode="auto">
          <a:xfrm>
            <a:off x="3257866" y="5574735"/>
            <a:ext cx="139304" cy="250745"/>
            <a:chOff x="499828" y="4357935"/>
            <a:chExt cx="214338" cy="385710"/>
          </a:xfrm>
        </p:grpSpPr>
        <p:sp>
          <p:nvSpPr>
            <p:cNvPr id="21" name="二等辺三角形 20"/>
            <p:cNvSpPr/>
            <p:nvPr/>
          </p:nvSpPr>
          <p:spPr bwMode="auto">
            <a:xfrm>
              <a:off x="499828" y="4443648"/>
              <a:ext cx="214338" cy="299997"/>
            </a:xfrm>
            <a:prstGeom prst="triangl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2" name="円/楕円 21"/>
            <p:cNvSpPr/>
            <p:nvPr/>
          </p:nvSpPr>
          <p:spPr bwMode="auto">
            <a:xfrm>
              <a:off x="499828" y="4357935"/>
              <a:ext cx="214338" cy="214283"/>
            </a:xfrm>
            <a:prstGeom prst="ellipse">
              <a:avLst/>
            </a:prstGeom>
            <a:gradFill flip="none" rotWithShape="1">
              <a:gsLst>
                <a:gs pos="50000">
                  <a:srgbClr val="FF5757"/>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grpSp>
        <p:nvGrpSpPr>
          <p:cNvPr id="7" name="グループ化 218"/>
          <p:cNvGrpSpPr>
            <a:grpSpLocks/>
          </p:cNvGrpSpPr>
          <p:nvPr/>
        </p:nvGrpSpPr>
        <p:grpSpPr bwMode="auto">
          <a:xfrm>
            <a:off x="5431909" y="6172313"/>
            <a:ext cx="139303" cy="250746"/>
            <a:chOff x="3357554" y="4995817"/>
            <a:chExt cx="214315" cy="385766"/>
          </a:xfrm>
        </p:grpSpPr>
        <p:sp>
          <p:nvSpPr>
            <p:cNvPr id="24" name="二等辺三角形 23"/>
            <p:cNvSpPr/>
            <p:nvPr/>
          </p:nvSpPr>
          <p:spPr bwMode="auto">
            <a:xfrm>
              <a:off x="3357554" y="5081543"/>
              <a:ext cx="214315" cy="300040"/>
            </a:xfrm>
            <a:prstGeom prst="triangl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sp>
          <p:nvSpPr>
            <p:cNvPr id="25" name="円/楕円 24"/>
            <p:cNvSpPr/>
            <p:nvPr/>
          </p:nvSpPr>
          <p:spPr bwMode="auto">
            <a:xfrm>
              <a:off x="3357554" y="4995817"/>
              <a:ext cx="214315" cy="214315"/>
            </a:xfrm>
            <a:prstGeom prst="ellipse">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w="9525" cap="flat" cmpd="sng" algn="ctr">
              <a:solidFill>
                <a:schemeClr val="tx1"/>
              </a:solidFill>
              <a:prstDash val="solid"/>
              <a:round/>
              <a:headEnd type="none" w="med" len="med"/>
              <a:tailEnd type="none" w="med" len="med"/>
            </a:ln>
            <a:effectLst/>
          </p:spPr>
          <p:txBody>
            <a:bodyPr wrap="none" anchor="ctr"/>
            <a:lstStyle/>
            <a:p>
              <a:pPr algn="ctr">
                <a:defRPr/>
              </a:pPr>
              <a:endParaRPr lang="ja-JP" altLang="en-US">
                <a:latin typeface="Times New Roman" charset="0"/>
              </a:endParaRPr>
            </a:p>
          </p:txBody>
        </p:sp>
      </p:grpSp>
      <p:sp>
        <p:nvSpPr>
          <p:cNvPr id="26" name="Line 56"/>
          <p:cNvSpPr>
            <a:spLocks noChangeShapeType="1"/>
          </p:cNvSpPr>
          <p:nvPr/>
        </p:nvSpPr>
        <p:spPr bwMode="auto">
          <a:xfrm flipH="1">
            <a:off x="4786132" y="4831031"/>
            <a:ext cx="561372" cy="540461"/>
          </a:xfrm>
          <a:prstGeom prst="line">
            <a:avLst/>
          </a:prstGeom>
          <a:noFill/>
          <a:ln w="25400">
            <a:solidFill>
              <a:schemeClr val="tx1"/>
            </a:solidFill>
            <a:round/>
            <a:headEnd/>
            <a:tailEnd type="triangle" w="med" len="med"/>
          </a:ln>
        </p:spPr>
        <p:txBody>
          <a:bodyPr/>
          <a:lstStyle/>
          <a:p>
            <a:endParaRPr lang="ja-JP" altLang="en-US"/>
          </a:p>
        </p:txBody>
      </p:sp>
      <p:sp>
        <p:nvSpPr>
          <p:cNvPr id="27" name="Line 56"/>
          <p:cNvSpPr>
            <a:spLocks noChangeShapeType="1"/>
          </p:cNvSpPr>
          <p:nvPr/>
        </p:nvSpPr>
        <p:spPr bwMode="auto">
          <a:xfrm flipH="1" flipV="1">
            <a:off x="4786132" y="5552585"/>
            <a:ext cx="1250065" cy="134855"/>
          </a:xfrm>
          <a:prstGeom prst="line">
            <a:avLst/>
          </a:prstGeom>
          <a:noFill/>
          <a:ln w="25400">
            <a:solidFill>
              <a:schemeClr val="tx1"/>
            </a:solidFill>
            <a:round/>
            <a:headEnd/>
            <a:tailEnd type="triangle" w="med" len="med"/>
          </a:ln>
        </p:spPr>
        <p:txBody>
          <a:bodyPr/>
          <a:lstStyle/>
          <a:p>
            <a:endParaRPr lang="ja-JP" altLang="en-US"/>
          </a:p>
        </p:txBody>
      </p:sp>
      <p:sp>
        <p:nvSpPr>
          <p:cNvPr id="28" name="Line 56"/>
          <p:cNvSpPr>
            <a:spLocks noChangeShapeType="1"/>
          </p:cNvSpPr>
          <p:nvPr/>
        </p:nvSpPr>
        <p:spPr bwMode="auto">
          <a:xfrm flipH="1" flipV="1">
            <a:off x="4734048" y="5685103"/>
            <a:ext cx="645777" cy="513995"/>
          </a:xfrm>
          <a:prstGeom prst="line">
            <a:avLst/>
          </a:prstGeom>
          <a:noFill/>
          <a:ln w="25400">
            <a:solidFill>
              <a:schemeClr val="tx1"/>
            </a:solidFill>
            <a:round/>
            <a:headEnd/>
            <a:tailEnd type="triangle" w="med" len="med"/>
          </a:ln>
        </p:spPr>
        <p:txBody>
          <a:bodyPr/>
          <a:lstStyle/>
          <a:p>
            <a:endParaRPr lang="ja-JP" altLang="en-US"/>
          </a:p>
        </p:txBody>
      </p:sp>
      <p:sp>
        <p:nvSpPr>
          <p:cNvPr id="29" name="Line 56"/>
          <p:cNvSpPr>
            <a:spLocks noChangeShapeType="1"/>
          </p:cNvSpPr>
          <p:nvPr/>
        </p:nvSpPr>
        <p:spPr bwMode="auto">
          <a:xfrm>
            <a:off x="3761770" y="4844961"/>
            <a:ext cx="808805" cy="526531"/>
          </a:xfrm>
          <a:prstGeom prst="line">
            <a:avLst/>
          </a:prstGeom>
          <a:noFill/>
          <a:ln w="25400">
            <a:solidFill>
              <a:schemeClr val="tx1"/>
            </a:solidFill>
            <a:round/>
            <a:headEnd type="triangle"/>
            <a:tailEnd type="triangle" w="med" len="med"/>
          </a:ln>
        </p:spPr>
        <p:txBody>
          <a:bodyPr/>
          <a:lstStyle/>
          <a:p>
            <a:endParaRPr lang="ja-JP" altLang="en-US"/>
          </a:p>
        </p:txBody>
      </p:sp>
      <p:sp>
        <p:nvSpPr>
          <p:cNvPr id="30" name="Line 56"/>
          <p:cNvSpPr>
            <a:spLocks noChangeShapeType="1"/>
          </p:cNvSpPr>
          <p:nvPr/>
        </p:nvSpPr>
        <p:spPr bwMode="auto">
          <a:xfrm flipV="1">
            <a:off x="3466617" y="5552583"/>
            <a:ext cx="1030147" cy="161453"/>
          </a:xfrm>
          <a:prstGeom prst="line">
            <a:avLst/>
          </a:prstGeom>
          <a:noFill/>
          <a:ln w="25400">
            <a:solidFill>
              <a:schemeClr val="tx1"/>
            </a:solidFill>
            <a:round/>
            <a:headEnd/>
            <a:tailEnd type="triangle" w="med" len="med"/>
          </a:ln>
        </p:spPr>
        <p:txBody>
          <a:bodyPr/>
          <a:lstStyle/>
          <a:p>
            <a:endParaRPr lang="ja-JP" altLang="en-US"/>
          </a:p>
        </p:txBody>
      </p:sp>
      <p:sp>
        <p:nvSpPr>
          <p:cNvPr id="31" name="Line 56"/>
          <p:cNvSpPr>
            <a:spLocks noChangeShapeType="1"/>
          </p:cNvSpPr>
          <p:nvPr/>
        </p:nvSpPr>
        <p:spPr bwMode="auto">
          <a:xfrm rot="240000" flipH="1">
            <a:off x="3385596" y="5009467"/>
            <a:ext cx="139304" cy="530546"/>
          </a:xfrm>
          <a:prstGeom prst="line">
            <a:avLst/>
          </a:prstGeom>
          <a:noFill/>
          <a:ln w="25400">
            <a:solidFill>
              <a:schemeClr val="tx1"/>
            </a:solidFill>
            <a:round/>
            <a:headEnd type="triangle"/>
            <a:tailEnd type="triangle" w="med" len="med"/>
          </a:ln>
        </p:spPr>
        <p:txBody>
          <a:bodyPr/>
          <a:lstStyle/>
          <a:p>
            <a:endParaRPr lang="ja-JP" altLang="en-US"/>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1507" name="タイトル 2"/>
          <p:cNvSpPr>
            <a:spLocks noGrp="1"/>
          </p:cNvSpPr>
          <p:nvPr>
            <p:ph type="title"/>
          </p:nvPr>
        </p:nvSpPr>
        <p:spPr>
          <a:xfrm>
            <a:off x="830263" y="209550"/>
            <a:ext cx="8099425" cy="642938"/>
          </a:xfrm>
        </p:spPr>
        <p:txBody>
          <a:bodyPr/>
          <a:lstStyle/>
          <a:p>
            <a:pPr lvl="2"/>
            <a:r>
              <a:rPr lang="ja-JP" altLang="en-US" dirty="0" smtClean="0"/>
              <a:t>分析３：次数の大きい上位</a:t>
            </a:r>
            <a:r>
              <a:rPr lang="en-US" altLang="ja-JP" dirty="0" smtClean="0"/>
              <a:t>5</a:t>
            </a:r>
            <a:r>
              <a:rPr lang="ja-JP" altLang="en-US" dirty="0" smtClean="0"/>
              <a:t>名の推移の分析</a:t>
            </a:r>
          </a:p>
        </p:txBody>
      </p:sp>
      <p:sp>
        <p:nvSpPr>
          <p:cNvPr id="21508" name="コンテンツ プレースホルダ 3"/>
          <p:cNvSpPr>
            <a:spLocks noGrp="1"/>
          </p:cNvSpPr>
          <p:nvPr>
            <p:ph idx="1"/>
          </p:nvPr>
        </p:nvSpPr>
        <p:spPr>
          <a:xfrm>
            <a:off x="214313" y="990600"/>
            <a:ext cx="8715375" cy="5438775"/>
          </a:xfrm>
        </p:spPr>
        <p:txBody>
          <a:bodyPr/>
          <a:lstStyle/>
          <a:p>
            <a:r>
              <a:rPr lang="ja-JP" altLang="en-US" dirty="0" smtClean="0"/>
              <a:t>分析目的</a:t>
            </a:r>
            <a:endParaRPr lang="en-US" altLang="ja-JP" dirty="0" smtClean="0"/>
          </a:p>
          <a:p>
            <a:pPr lvl="1"/>
            <a:r>
              <a:rPr lang="en-US" altLang="ja-JP" dirty="0" smtClean="0"/>
              <a:t>OSS</a:t>
            </a:r>
            <a:r>
              <a:rPr lang="ja-JP" altLang="en-US" dirty="0" smtClean="0"/>
              <a:t>コミュニティにおいてどのグループの参加者が継続して発言を行っているかを知る</a:t>
            </a:r>
            <a:endParaRPr lang="en-US" altLang="ja-JP" dirty="0" smtClean="0"/>
          </a:p>
          <a:p>
            <a:r>
              <a:rPr lang="ja-JP" altLang="en-US" dirty="0" smtClean="0"/>
              <a:t>分析手法</a:t>
            </a:r>
            <a:endParaRPr lang="en-US" altLang="ja-JP" dirty="0" smtClean="0"/>
          </a:p>
          <a:p>
            <a:pPr lvl="1"/>
            <a:r>
              <a:rPr lang="ja-JP" altLang="en-US" dirty="0" smtClean="0"/>
              <a:t>ある分析期間をいくつかの期間にわけて，各期間で次数の大きい上位</a:t>
            </a:r>
            <a:r>
              <a:rPr lang="en-US" altLang="ja-JP" dirty="0" smtClean="0"/>
              <a:t>5</a:t>
            </a:r>
            <a:r>
              <a:rPr lang="ja-JP" altLang="en-US" dirty="0" smtClean="0"/>
              <a:t>名の推移を分析する</a:t>
            </a:r>
            <a:endParaRPr lang="en-US" altLang="ja-JP" dirty="0" smtClean="0"/>
          </a:p>
          <a:p>
            <a:r>
              <a:rPr lang="ja-JP" altLang="en-US" dirty="0" smtClean="0"/>
              <a:t>期待される結果</a:t>
            </a:r>
            <a:endParaRPr lang="en-US" altLang="ja-JP" dirty="0" smtClean="0"/>
          </a:p>
          <a:p>
            <a:pPr lvl="1"/>
            <a:r>
              <a:rPr lang="ja-JP" altLang="en-US" dirty="0" smtClean="0"/>
              <a:t>どのグループの参加者が継続して多種多様な参加者と会話しているかを知ることができる</a:t>
            </a:r>
            <a:endParaRPr lang="en-US" altLang="ja-JP" dirty="0" smtClean="0"/>
          </a:p>
          <a:p>
            <a:endParaRPr lang="ja-JP" altLang="en-US" dirty="0" smtClean="0"/>
          </a:p>
        </p:txBody>
      </p:sp>
      <p:sp>
        <p:nvSpPr>
          <p:cNvPr id="21509"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1510" name="スライド番号プレースホルダ 5"/>
          <p:cNvSpPr>
            <a:spLocks noGrp="1"/>
          </p:cNvSpPr>
          <p:nvPr>
            <p:ph type="sldNum" sz="quarter" idx="12"/>
          </p:nvPr>
        </p:nvSpPr>
        <p:spPr>
          <a:noFill/>
        </p:spPr>
        <p:txBody>
          <a:bodyPr/>
          <a:lstStyle/>
          <a:p>
            <a:fld id="{A1C80AFE-353F-466E-AD22-F483C3782B61}" type="slidenum">
              <a:rPr lang="ja-JP" altLang="en-US" smtClean="0">
                <a:latin typeface="Times New Roman" pitchFamily="18" charset="0"/>
              </a:rPr>
              <a:pPr/>
              <a:t>55</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2531" name="タイトル 2"/>
          <p:cNvSpPr>
            <a:spLocks noGrp="1"/>
          </p:cNvSpPr>
          <p:nvPr>
            <p:ph type="title"/>
          </p:nvPr>
        </p:nvSpPr>
        <p:spPr>
          <a:xfrm>
            <a:off x="830263" y="209550"/>
            <a:ext cx="8099425" cy="642938"/>
          </a:xfrm>
        </p:spPr>
        <p:txBody>
          <a:bodyPr/>
          <a:lstStyle/>
          <a:p>
            <a:r>
              <a:rPr lang="ja-JP" altLang="en-US" dirty="0" smtClean="0"/>
              <a:t>分析対象データ</a:t>
            </a:r>
          </a:p>
        </p:txBody>
      </p:sp>
      <p:sp>
        <p:nvSpPr>
          <p:cNvPr id="22532" name="コンテンツ プレースホルダ 3"/>
          <p:cNvSpPr>
            <a:spLocks noGrp="1"/>
          </p:cNvSpPr>
          <p:nvPr>
            <p:ph idx="1"/>
          </p:nvPr>
        </p:nvSpPr>
        <p:spPr>
          <a:xfrm>
            <a:off x="214313" y="990600"/>
            <a:ext cx="8715375" cy="5562600"/>
          </a:xfrm>
        </p:spPr>
        <p:txBody>
          <a:bodyPr/>
          <a:lstStyle/>
          <a:p>
            <a:r>
              <a:rPr lang="ja-JP" altLang="en-US" dirty="0" smtClean="0"/>
              <a:t>概要</a:t>
            </a:r>
            <a:endParaRPr lang="en-US" altLang="ja-JP" dirty="0" smtClean="0"/>
          </a:p>
          <a:p>
            <a:pPr lvl="1"/>
            <a:r>
              <a:rPr lang="en-US" altLang="ja-JP" dirty="0" err="1" smtClean="0"/>
              <a:t>PostgreSQL</a:t>
            </a:r>
            <a:r>
              <a:rPr lang="ja-JP" altLang="en-US" dirty="0" smtClean="0"/>
              <a:t>のメーリングリストを対象に３つのサブコミュニティの分析を行った</a:t>
            </a:r>
            <a:endParaRPr lang="en-US" altLang="ja-JP" dirty="0" smtClean="0"/>
          </a:p>
          <a:p>
            <a:r>
              <a:rPr lang="ja-JP" altLang="en-US" dirty="0" smtClean="0"/>
              <a:t>対象</a:t>
            </a:r>
            <a:r>
              <a:rPr lang="en-US" altLang="ja-JP" dirty="0" smtClean="0"/>
              <a:t>OSS</a:t>
            </a:r>
          </a:p>
          <a:p>
            <a:pPr lvl="1"/>
            <a:r>
              <a:rPr lang="en-US" altLang="ja-JP" dirty="0" err="1" smtClean="0"/>
              <a:t>PostgreSQL</a:t>
            </a:r>
            <a:endParaRPr lang="en-US" altLang="ja-JP" dirty="0" smtClean="0"/>
          </a:p>
          <a:p>
            <a:r>
              <a:rPr lang="ja-JP" altLang="en-US" dirty="0" smtClean="0"/>
              <a:t>データセット</a:t>
            </a:r>
            <a:endParaRPr lang="en-US" altLang="ja-JP" dirty="0" smtClean="0"/>
          </a:p>
          <a:p>
            <a:pPr lvl="1"/>
            <a:r>
              <a:rPr lang="ja-JP" altLang="en-US" dirty="0" smtClean="0"/>
              <a:t>メーリングリスト（</a:t>
            </a:r>
            <a:r>
              <a:rPr lang="en-US" altLang="ja-JP" dirty="0" smtClean="0"/>
              <a:t>2004</a:t>
            </a:r>
            <a:r>
              <a:rPr lang="ja-JP" altLang="en-US" dirty="0" smtClean="0"/>
              <a:t>年</a:t>
            </a:r>
            <a:r>
              <a:rPr lang="en-US" altLang="ja-JP" dirty="0" smtClean="0"/>
              <a:t>3</a:t>
            </a:r>
            <a:r>
              <a:rPr lang="ja-JP" altLang="en-US" dirty="0" smtClean="0"/>
              <a:t>月～</a:t>
            </a:r>
            <a:r>
              <a:rPr lang="en-US" altLang="ja-JP" dirty="0" smtClean="0"/>
              <a:t>2005</a:t>
            </a:r>
            <a:r>
              <a:rPr lang="ja-JP" altLang="en-US" dirty="0" smtClean="0"/>
              <a:t>年</a:t>
            </a:r>
            <a:r>
              <a:rPr lang="en-US" altLang="ja-JP" dirty="0" smtClean="0"/>
              <a:t>2</a:t>
            </a:r>
            <a:r>
              <a:rPr lang="ja-JP" altLang="en-US" dirty="0" smtClean="0"/>
              <a:t>月）</a:t>
            </a:r>
            <a:endParaRPr lang="en-US" altLang="ja-JP" dirty="0" smtClean="0"/>
          </a:p>
          <a:p>
            <a:r>
              <a:rPr lang="ja-JP" altLang="en-US" dirty="0" smtClean="0"/>
              <a:t>分析対象コミュニティ</a:t>
            </a:r>
            <a:endParaRPr lang="en-US" altLang="ja-JP" dirty="0" smtClean="0"/>
          </a:p>
          <a:p>
            <a:pPr lvl="1"/>
            <a:r>
              <a:rPr lang="ja-JP" altLang="en-US" dirty="0" smtClean="0"/>
              <a:t>開発者コミュニティ</a:t>
            </a:r>
            <a:endParaRPr lang="en-US" altLang="ja-JP" dirty="0" smtClean="0"/>
          </a:p>
          <a:p>
            <a:pPr lvl="2"/>
            <a:r>
              <a:rPr lang="ja-JP" altLang="en-US" dirty="0" smtClean="0"/>
              <a:t>報告されたバグ修正や新規機能についての議論が行われる</a:t>
            </a:r>
            <a:endParaRPr lang="en-US" altLang="ja-JP" dirty="0" smtClean="0"/>
          </a:p>
          <a:p>
            <a:pPr lvl="1"/>
            <a:r>
              <a:rPr lang="ja-JP" altLang="en-US" dirty="0" smtClean="0"/>
              <a:t>ユーザコミュニティ</a:t>
            </a:r>
            <a:endParaRPr lang="en-US" altLang="ja-JP" dirty="0" smtClean="0"/>
          </a:p>
          <a:p>
            <a:pPr lvl="2"/>
            <a:r>
              <a:rPr lang="ja-JP" altLang="en-US" dirty="0" smtClean="0"/>
              <a:t>導入時のトラブルやバージョン問題などの質疑が行われる</a:t>
            </a:r>
            <a:endParaRPr lang="en-US" altLang="ja-JP" dirty="0" smtClean="0"/>
          </a:p>
          <a:p>
            <a:pPr lvl="1"/>
            <a:r>
              <a:rPr lang="ja-JP" altLang="en-US" dirty="0" smtClean="0"/>
              <a:t>バグ報告者コミュニティ</a:t>
            </a:r>
            <a:endParaRPr lang="en-US" altLang="ja-JP" dirty="0" smtClean="0"/>
          </a:p>
          <a:p>
            <a:pPr lvl="2"/>
            <a:r>
              <a:rPr lang="ja-JP" altLang="en-US" dirty="0" smtClean="0"/>
              <a:t>バグの報告などが行われる</a:t>
            </a:r>
            <a:endParaRPr lang="en-US" altLang="ja-JP" dirty="0" smtClean="0"/>
          </a:p>
        </p:txBody>
      </p:sp>
      <p:sp>
        <p:nvSpPr>
          <p:cNvPr id="22533"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2534" name="スライド番号プレースホルダ 5"/>
          <p:cNvSpPr>
            <a:spLocks noGrp="1"/>
          </p:cNvSpPr>
          <p:nvPr>
            <p:ph type="sldNum" sz="quarter" idx="12"/>
          </p:nvPr>
        </p:nvSpPr>
        <p:spPr>
          <a:noFill/>
        </p:spPr>
        <p:txBody>
          <a:bodyPr/>
          <a:lstStyle/>
          <a:p>
            <a:fld id="{6F8A27C5-CAF2-4168-959A-DB419520B99E}" type="slidenum">
              <a:rPr lang="ja-JP" altLang="en-US" smtClean="0">
                <a:latin typeface="Times New Roman" pitchFamily="18" charset="0"/>
              </a:rPr>
              <a:pPr/>
              <a:t>56</a:t>
            </a:fld>
            <a:endParaRPr lang="en-US" altLang="ja-JP" smtClean="0">
              <a:latin typeface="Times New Roman" pitchFamily="18" charset="0"/>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角丸四角形 55"/>
          <p:cNvSpPr/>
          <p:nvPr/>
        </p:nvSpPr>
        <p:spPr bwMode="auto">
          <a:xfrm>
            <a:off x="4712870" y="5133371"/>
            <a:ext cx="1502701" cy="471043"/>
          </a:xfrm>
          <a:prstGeom prst="roundRect">
            <a:avLst/>
          </a:prstGeom>
          <a:solidFill>
            <a:srgbClr val="9999FF">
              <a:alpha val="52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3554"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3555" name="タイトル 2"/>
          <p:cNvSpPr>
            <a:spLocks noGrp="1"/>
          </p:cNvSpPr>
          <p:nvPr>
            <p:ph type="title"/>
          </p:nvPr>
        </p:nvSpPr>
        <p:spPr>
          <a:xfrm>
            <a:off x="830263" y="209550"/>
            <a:ext cx="8099425" cy="642938"/>
          </a:xfrm>
        </p:spPr>
        <p:txBody>
          <a:bodyPr/>
          <a:lstStyle/>
          <a:p>
            <a:r>
              <a:rPr lang="ja-JP" altLang="en-US" smtClean="0"/>
              <a:t>分析期間</a:t>
            </a:r>
          </a:p>
        </p:txBody>
      </p:sp>
      <p:sp>
        <p:nvSpPr>
          <p:cNvPr id="23556" name="コンテンツ プレースホルダ 3"/>
          <p:cNvSpPr>
            <a:spLocks noGrp="1"/>
          </p:cNvSpPr>
          <p:nvPr>
            <p:ph idx="1"/>
          </p:nvPr>
        </p:nvSpPr>
        <p:spPr>
          <a:xfrm>
            <a:off x="214313" y="990600"/>
            <a:ext cx="8715375" cy="5438775"/>
          </a:xfrm>
        </p:spPr>
        <p:txBody>
          <a:bodyPr/>
          <a:lstStyle/>
          <a:p>
            <a:r>
              <a:rPr lang="ja-JP" altLang="en-US" dirty="0" smtClean="0"/>
              <a:t>バグ報告者との情報共有が必要と考えられるテスト版</a:t>
            </a:r>
            <a:r>
              <a:rPr lang="en-US" altLang="ja-JP" dirty="0" smtClean="0"/>
              <a:t>8.0β</a:t>
            </a:r>
            <a:r>
              <a:rPr lang="ja-JP" altLang="en-US" dirty="0" err="1" smtClean="0"/>
              <a:t>をリ</a:t>
            </a:r>
            <a:r>
              <a:rPr lang="ja-JP" altLang="en-US" dirty="0" smtClean="0"/>
              <a:t>リース</a:t>
            </a:r>
            <a:r>
              <a:rPr lang="en-US" altLang="ja-JP" dirty="0" smtClean="0"/>
              <a:t>(2004</a:t>
            </a:r>
            <a:r>
              <a:rPr lang="ja-JP" altLang="en-US" dirty="0" smtClean="0"/>
              <a:t>年</a:t>
            </a:r>
            <a:r>
              <a:rPr lang="en-US" altLang="ja-JP" dirty="0" smtClean="0"/>
              <a:t>8</a:t>
            </a:r>
            <a:r>
              <a:rPr lang="ja-JP" altLang="en-US" dirty="0" smtClean="0"/>
              <a:t>月</a:t>
            </a:r>
            <a:r>
              <a:rPr lang="en-US" altLang="ja-JP" dirty="0" smtClean="0"/>
              <a:t>)</a:t>
            </a:r>
            <a:r>
              <a:rPr lang="ja-JP" altLang="en-US" dirty="0" smtClean="0"/>
              <a:t>してから正式版</a:t>
            </a:r>
            <a:r>
              <a:rPr lang="en-US" altLang="ja-JP" dirty="0" smtClean="0"/>
              <a:t>8.0</a:t>
            </a:r>
            <a:r>
              <a:rPr lang="ja-JP" altLang="en-US" dirty="0" err="1" smtClean="0"/>
              <a:t>をリ</a:t>
            </a:r>
            <a:r>
              <a:rPr lang="ja-JP" altLang="en-US" dirty="0" smtClean="0"/>
              <a:t>リース</a:t>
            </a:r>
            <a:r>
              <a:rPr lang="en-US" altLang="ja-JP" dirty="0" smtClean="0"/>
              <a:t>(2005</a:t>
            </a:r>
            <a:r>
              <a:rPr lang="ja-JP" altLang="en-US" dirty="0" smtClean="0"/>
              <a:t>年</a:t>
            </a:r>
            <a:r>
              <a:rPr lang="en-US" altLang="ja-JP" dirty="0" smtClean="0"/>
              <a:t>1</a:t>
            </a:r>
            <a:r>
              <a:rPr lang="ja-JP" altLang="en-US" dirty="0" smtClean="0"/>
              <a:t>月</a:t>
            </a:r>
            <a:r>
              <a:rPr lang="en-US" altLang="ja-JP" dirty="0" smtClean="0"/>
              <a:t>)</a:t>
            </a:r>
            <a:r>
              <a:rPr lang="ja-JP" altLang="en-US" dirty="0" smtClean="0"/>
              <a:t>した期間に着目した</a:t>
            </a:r>
            <a:endParaRPr lang="en-US" altLang="ja-JP" dirty="0" smtClean="0"/>
          </a:p>
          <a:p>
            <a:pPr lvl="1"/>
            <a:r>
              <a:rPr lang="ja-JP" altLang="en-US" dirty="0" smtClean="0">
                <a:solidFill>
                  <a:srgbClr val="FF0000"/>
                </a:solidFill>
              </a:rPr>
              <a:t>分析１：グループ間ネットワークモデルの分析</a:t>
            </a:r>
            <a:endParaRPr lang="en-US" altLang="ja-JP" dirty="0" smtClean="0">
              <a:solidFill>
                <a:srgbClr val="FF0000"/>
              </a:solidFill>
            </a:endParaRPr>
          </a:p>
          <a:p>
            <a:pPr lvl="2"/>
            <a:r>
              <a:rPr lang="en-US" altLang="ja-JP" dirty="0" smtClean="0">
                <a:solidFill>
                  <a:srgbClr val="FF0000"/>
                </a:solidFill>
              </a:rPr>
              <a:t>2004</a:t>
            </a:r>
            <a:r>
              <a:rPr lang="ja-JP" altLang="en-US" dirty="0" smtClean="0">
                <a:solidFill>
                  <a:srgbClr val="FF0000"/>
                </a:solidFill>
              </a:rPr>
              <a:t>年</a:t>
            </a:r>
            <a:r>
              <a:rPr lang="en-US" altLang="ja-JP" dirty="0" smtClean="0">
                <a:solidFill>
                  <a:srgbClr val="FF0000"/>
                </a:solidFill>
              </a:rPr>
              <a:t>9</a:t>
            </a:r>
            <a:r>
              <a:rPr lang="ja-JP" altLang="en-US" dirty="0" smtClean="0">
                <a:solidFill>
                  <a:srgbClr val="FF0000"/>
                </a:solidFill>
              </a:rPr>
              <a:t>月～</a:t>
            </a:r>
            <a:r>
              <a:rPr lang="en-US" altLang="ja-JP" dirty="0" smtClean="0">
                <a:solidFill>
                  <a:srgbClr val="FF0000"/>
                </a:solidFill>
              </a:rPr>
              <a:t>11</a:t>
            </a:r>
            <a:r>
              <a:rPr lang="ja-JP" altLang="en-US" dirty="0" smtClean="0">
                <a:solidFill>
                  <a:srgbClr val="FF0000"/>
                </a:solidFill>
              </a:rPr>
              <a:t>月</a:t>
            </a:r>
            <a:endParaRPr lang="en-US" altLang="ja-JP" dirty="0" smtClean="0">
              <a:solidFill>
                <a:srgbClr val="FF0000"/>
              </a:solidFill>
            </a:endParaRPr>
          </a:p>
          <a:p>
            <a:pPr lvl="1"/>
            <a:r>
              <a:rPr lang="ja-JP" altLang="en-US" dirty="0" smtClean="0">
                <a:solidFill>
                  <a:srgbClr val="FF0000"/>
                </a:solidFill>
              </a:rPr>
              <a:t>分析２：参加者の次数の比較分析</a:t>
            </a:r>
            <a:endParaRPr lang="en-US" altLang="ja-JP" dirty="0" smtClean="0">
              <a:solidFill>
                <a:srgbClr val="FF0000"/>
              </a:solidFill>
            </a:endParaRPr>
          </a:p>
          <a:p>
            <a:pPr lvl="2"/>
            <a:r>
              <a:rPr lang="en-US" altLang="ja-JP" dirty="0" smtClean="0">
                <a:solidFill>
                  <a:srgbClr val="FF0000"/>
                </a:solidFill>
              </a:rPr>
              <a:t>2004</a:t>
            </a:r>
            <a:r>
              <a:rPr lang="ja-JP" altLang="en-US" dirty="0" smtClean="0">
                <a:solidFill>
                  <a:srgbClr val="FF0000"/>
                </a:solidFill>
              </a:rPr>
              <a:t>年</a:t>
            </a:r>
            <a:r>
              <a:rPr lang="en-US" altLang="ja-JP" dirty="0" smtClean="0">
                <a:solidFill>
                  <a:srgbClr val="FF0000"/>
                </a:solidFill>
              </a:rPr>
              <a:t>9</a:t>
            </a:r>
            <a:r>
              <a:rPr lang="ja-JP" altLang="en-US" dirty="0" smtClean="0">
                <a:solidFill>
                  <a:srgbClr val="FF0000"/>
                </a:solidFill>
              </a:rPr>
              <a:t>月～</a:t>
            </a:r>
            <a:r>
              <a:rPr lang="en-US" altLang="ja-JP" dirty="0" smtClean="0">
                <a:solidFill>
                  <a:srgbClr val="FF0000"/>
                </a:solidFill>
              </a:rPr>
              <a:t>11</a:t>
            </a:r>
            <a:r>
              <a:rPr lang="ja-JP" altLang="en-US" dirty="0" smtClean="0">
                <a:solidFill>
                  <a:srgbClr val="FF0000"/>
                </a:solidFill>
              </a:rPr>
              <a:t>月</a:t>
            </a:r>
            <a:endParaRPr lang="en-US" altLang="ja-JP" dirty="0" smtClean="0">
              <a:solidFill>
                <a:srgbClr val="FF0000"/>
              </a:solidFill>
            </a:endParaRPr>
          </a:p>
          <a:p>
            <a:pPr lvl="1"/>
            <a:r>
              <a:rPr lang="ja-JP" altLang="en-US" dirty="0" smtClean="0"/>
              <a:t>分析３：次数の大きい上位</a:t>
            </a:r>
            <a:r>
              <a:rPr lang="en-US" altLang="ja-JP" dirty="0" smtClean="0"/>
              <a:t>5</a:t>
            </a:r>
            <a:r>
              <a:rPr lang="ja-JP" altLang="en-US" dirty="0" smtClean="0"/>
              <a:t>名の推移の分析</a:t>
            </a:r>
          </a:p>
          <a:p>
            <a:pPr lvl="2"/>
            <a:r>
              <a:rPr lang="en-US" altLang="ja-JP" dirty="0" smtClean="0"/>
              <a:t>2004</a:t>
            </a:r>
            <a:r>
              <a:rPr lang="ja-JP" altLang="en-US" dirty="0" smtClean="0"/>
              <a:t>年</a:t>
            </a:r>
            <a:r>
              <a:rPr lang="en-US" altLang="ja-JP" dirty="0" smtClean="0"/>
              <a:t>3</a:t>
            </a:r>
            <a:r>
              <a:rPr lang="ja-JP" altLang="en-US" dirty="0" smtClean="0"/>
              <a:t>月～</a:t>
            </a:r>
            <a:r>
              <a:rPr lang="en-US" altLang="ja-JP" dirty="0" smtClean="0"/>
              <a:t>2005</a:t>
            </a:r>
            <a:r>
              <a:rPr lang="ja-JP" altLang="en-US" dirty="0" smtClean="0"/>
              <a:t>年</a:t>
            </a:r>
            <a:r>
              <a:rPr lang="en-US" altLang="ja-JP" dirty="0" smtClean="0"/>
              <a:t>2</a:t>
            </a:r>
            <a:r>
              <a:rPr lang="ja-JP" altLang="en-US" dirty="0" smtClean="0"/>
              <a:t>月</a:t>
            </a:r>
          </a:p>
        </p:txBody>
      </p:sp>
      <p:sp>
        <p:nvSpPr>
          <p:cNvPr id="23557"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3558" name="スライド番号プレースホルダ 5"/>
          <p:cNvSpPr>
            <a:spLocks noGrp="1"/>
          </p:cNvSpPr>
          <p:nvPr>
            <p:ph type="sldNum" sz="quarter" idx="12"/>
          </p:nvPr>
        </p:nvSpPr>
        <p:spPr>
          <a:noFill/>
        </p:spPr>
        <p:txBody>
          <a:bodyPr/>
          <a:lstStyle/>
          <a:p>
            <a:fld id="{B63D5940-7DD2-43AF-8609-4252F8812CFD}" type="slidenum">
              <a:rPr lang="ja-JP" altLang="en-US" smtClean="0">
                <a:latin typeface="Times New Roman" pitchFamily="18" charset="0"/>
              </a:rPr>
              <a:pPr/>
              <a:t>57</a:t>
            </a:fld>
            <a:endParaRPr lang="en-US" altLang="ja-JP" smtClean="0">
              <a:latin typeface="Times New Roman" pitchFamily="18" charset="0"/>
            </a:endParaRPr>
          </a:p>
        </p:txBody>
      </p:sp>
      <p:grpSp>
        <p:nvGrpSpPr>
          <p:cNvPr id="2" name="グループ化 48"/>
          <p:cNvGrpSpPr/>
          <p:nvPr/>
        </p:nvGrpSpPr>
        <p:grpSpPr>
          <a:xfrm>
            <a:off x="830263" y="5333463"/>
            <a:ext cx="7084360" cy="523074"/>
            <a:chOff x="830263" y="5611239"/>
            <a:chExt cx="7084360" cy="523074"/>
          </a:xfrm>
        </p:grpSpPr>
        <p:sp>
          <p:nvSpPr>
            <p:cNvPr id="14" name="テキスト ボックス 13"/>
            <p:cNvSpPr txBox="1"/>
            <p:nvPr/>
          </p:nvSpPr>
          <p:spPr>
            <a:xfrm>
              <a:off x="7041227" y="5777370"/>
              <a:ext cx="528528" cy="338554"/>
            </a:xfrm>
            <a:prstGeom prst="rect">
              <a:avLst/>
            </a:prstGeom>
            <a:noFill/>
          </p:spPr>
          <p:txBody>
            <a:bodyPr wrap="square" rtlCol="0">
              <a:spAutoFit/>
            </a:bodyPr>
            <a:lstStyle/>
            <a:p>
              <a:r>
                <a:rPr lang="en-US" altLang="ja-JP" sz="1600" dirty="0" smtClean="0"/>
                <a:t>2</a:t>
              </a:r>
              <a:r>
                <a:rPr kumimoji="1" lang="ja-JP" altLang="en-US" sz="1600" dirty="0" smtClean="0"/>
                <a:t>月</a:t>
              </a:r>
              <a:endParaRPr kumimoji="1" lang="ja-JP" altLang="en-US" sz="1600" dirty="0"/>
            </a:p>
          </p:txBody>
        </p:sp>
        <p:grpSp>
          <p:nvGrpSpPr>
            <p:cNvPr id="3" name="グループ化 44"/>
            <p:cNvGrpSpPr/>
            <p:nvPr/>
          </p:nvGrpSpPr>
          <p:grpSpPr>
            <a:xfrm>
              <a:off x="830263" y="5611239"/>
              <a:ext cx="7084360" cy="193374"/>
              <a:chOff x="2103019" y="5534634"/>
              <a:chExt cx="4449547" cy="193374"/>
            </a:xfrm>
          </p:grpSpPr>
          <p:cxnSp>
            <p:nvCxnSpPr>
              <p:cNvPr id="9" name="直線矢印コネクタ 8"/>
              <p:cNvCxnSpPr/>
              <p:nvPr/>
            </p:nvCxnSpPr>
            <p:spPr>
              <a:xfrm>
                <a:off x="2103019" y="5632201"/>
                <a:ext cx="4449547" cy="1588"/>
              </a:xfrm>
              <a:prstGeom prst="straightConnector1">
                <a:avLst/>
              </a:prstGeom>
              <a:ln w="25400">
                <a:solidFill>
                  <a:schemeClr val="tx1"/>
                </a:solidFill>
                <a:round/>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rot="16200000" flipH="1">
                <a:off x="3548099" y="5632167"/>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rot="16200000" flipH="1">
                <a:off x="4780727" y="5626705"/>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rot="16200000" flipH="1">
                <a:off x="6036588" y="5635869"/>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rot="16200000" flipH="1">
                <a:off x="2257590" y="5632167"/>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テキスト ボックス 45"/>
            <p:cNvSpPr txBox="1"/>
            <p:nvPr/>
          </p:nvSpPr>
          <p:spPr>
            <a:xfrm>
              <a:off x="958799" y="5777370"/>
              <a:ext cx="528528" cy="338554"/>
            </a:xfrm>
            <a:prstGeom prst="rect">
              <a:avLst/>
            </a:prstGeom>
            <a:noFill/>
          </p:spPr>
          <p:txBody>
            <a:bodyPr wrap="square" rtlCol="0">
              <a:spAutoFit/>
            </a:bodyPr>
            <a:lstStyle/>
            <a:p>
              <a:r>
                <a:rPr kumimoji="1" lang="en-US" altLang="ja-JP" sz="1600" dirty="0" smtClean="0"/>
                <a:t>3</a:t>
              </a:r>
              <a:r>
                <a:rPr kumimoji="1" lang="ja-JP" altLang="en-US" sz="1600" dirty="0" smtClean="0"/>
                <a:t>月</a:t>
              </a:r>
              <a:endParaRPr kumimoji="1" lang="ja-JP" altLang="en-US" sz="1600" dirty="0"/>
            </a:p>
          </p:txBody>
        </p:sp>
        <p:sp>
          <p:nvSpPr>
            <p:cNvPr id="47" name="テキスト ボックス 46"/>
            <p:cNvSpPr txBox="1"/>
            <p:nvPr/>
          </p:nvSpPr>
          <p:spPr>
            <a:xfrm>
              <a:off x="3013379" y="5777370"/>
              <a:ext cx="528528" cy="338554"/>
            </a:xfrm>
            <a:prstGeom prst="rect">
              <a:avLst/>
            </a:prstGeom>
            <a:noFill/>
          </p:spPr>
          <p:txBody>
            <a:bodyPr wrap="square" rtlCol="0">
              <a:spAutoFit/>
            </a:bodyPr>
            <a:lstStyle/>
            <a:p>
              <a:r>
                <a:rPr lang="en-US" altLang="ja-JP" sz="1600" dirty="0" smtClean="0"/>
                <a:t>6</a:t>
              </a:r>
              <a:r>
                <a:rPr kumimoji="1" lang="ja-JP" altLang="en-US" sz="1600" dirty="0" smtClean="0"/>
                <a:t>月</a:t>
              </a:r>
              <a:endParaRPr kumimoji="1" lang="ja-JP" altLang="en-US" sz="1600" dirty="0"/>
            </a:p>
          </p:txBody>
        </p:sp>
        <p:sp>
          <p:nvSpPr>
            <p:cNvPr id="48" name="テキスト ボックス 47"/>
            <p:cNvSpPr txBox="1"/>
            <p:nvPr/>
          </p:nvSpPr>
          <p:spPr>
            <a:xfrm>
              <a:off x="4923827" y="5795759"/>
              <a:ext cx="707259" cy="338554"/>
            </a:xfrm>
            <a:prstGeom prst="rect">
              <a:avLst/>
            </a:prstGeom>
            <a:noFill/>
          </p:spPr>
          <p:txBody>
            <a:bodyPr wrap="square" rtlCol="0">
              <a:spAutoFit/>
            </a:bodyPr>
            <a:lstStyle/>
            <a:p>
              <a:r>
                <a:rPr kumimoji="1" lang="en-US" altLang="ja-JP" sz="1600" dirty="0" smtClean="0"/>
                <a:t>10</a:t>
              </a:r>
              <a:r>
                <a:rPr kumimoji="1" lang="ja-JP" altLang="en-US" sz="1600" dirty="0" smtClean="0"/>
                <a:t>月</a:t>
              </a:r>
              <a:endParaRPr kumimoji="1" lang="ja-JP" altLang="en-US" sz="1600" dirty="0"/>
            </a:p>
          </p:txBody>
        </p:sp>
      </p:grpSp>
      <p:sp>
        <p:nvSpPr>
          <p:cNvPr id="50" name="テキスト ボックス 49"/>
          <p:cNvSpPr txBox="1"/>
          <p:nvPr/>
        </p:nvSpPr>
        <p:spPr>
          <a:xfrm>
            <a:off x="7922877" y="5235083"/>
            <a:ext cx="758141" cy="369332"/>
          </a:xfrm>
          <a:prstGeom prst="rect">
            <a:avLst/>
          </a:prstGeom>
          <a:noFill/>
        </p:spPr>
        <p:txBody>
          <a:bodyPr wrap="square" rtlCol="0">
            <a:spAutoFit/>
          </a:bodyPr>
          <a:lstStyle/>
          <a:p>
            <a:r>
              <a:rPr kumimoji="1" lang="ja-JP" altLang="en-US" sz="1800" dirty="0" smtClean="0"/>
              <a:t>時間</a:t>
            </a:r>
            <a:endParaRPr kumimoji="1" lang="ja-JP" altLang="en-US" sz="1800" dirty="0"/>
          </a:p>
        </p:txBody>
      </p:sp>
      <p:sp>
        <p:nvSpPr>
          <p:cNvPr id="52" name="テキスト ボックス 51"/>
          <p:cNvSpPr txBox="1"/>
          <p:nvPr/>
        </p:nvSpPr>
        <p:spPr>
          <a:xfrm>
            <a:off x="3502808" y="4876587"/>
            <a:ext cx="1401714" cy="523220"/>
          </a:xfrm>
          <a:prstGeom prst="rect">
            <a:avLst/>
          </a:prstGeom>
          <a:noFill/>
        </p:spPr>
        <p:txBody>
          <a:bodyPr wrap="square" rtlCol="0">
            <a:spAutoFit/>
          </a:bodyPr>
          <a:lstStyle/>
          <a:p>
            <a:r>
              <a:rPr lang="en-US" altLang="ja-JP" sz="1400" dirty="0" smtClean="0"/>
              <a:t>2004</a:t>
            </a:r>
            <a:r>
              <a:rPr lang="ja-JP" altLang="en-US" sz="1400" dirty="0" smtClean="0"/>
              <a:t>年</a:t>
            </a:r>
            <a:r>
              <a:rPr lang="en-US" altLang="ja-JP" sz="1400" dirty="0" smtClean="0"/>
              <a:t>8</a:t>
            </a:r>
            <a:r>
              <a:rPr lang="ja-JP" altLang="en-US" sz="1400" dirty="0" smtClean="0"/>
              <a:t>月</a:t>
            </a:r>
            <a:endParaRPr lang="en-US" altLang="ja-JP" sz="1400" dirty="0" smtClean="0"/>
          </a:p>
          <a:p>
            <a:r>
              <a:rPr lang="en-US" altLang="ja-JP" sz="1400" dirty="0" smtClean="0"/>
              <a:t>ver8.0β</a:t>
            </a:r>
            <a:r>
              <a:rPr lang="ja-JP" altLang="en-US" sz="1400" dirty="0" smtClean="0"/>
              <a:t>リリース</a:t>
            </a:r>
            <a:endParaRPr kumimoji="1" lang="ja-JP" altLang="en-US" sz="1400" dirty="0"/>
          </a:p>
        </p:txBody>
      </p:sp>
      <p:cxnSp>
        <p:nvCxnSpPr>
          <p:cNvPr id="53" name="直線コネクタ 52"/>
          <p:cNvCxnSpPr/>
          <p:nvPr/>
        </p:nvCxnSpPr>
        <p:spPr>
          <a:xfrm rot="16200000" flipH="1">
            <a:off x="4132708" y="5434678"/>
            <a:ext cx="184210" cy="10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54" name="テキスト ボックス 53"/>
          <p:cNvSpPr txBox="1"/>
          <p:nvPr/>
        </p:nvSpPr>
        <p:spPr>
          <a:xfrm>
            <a:off x="6075251" y="4907810"/>
            <a:ext cx="1292021" cy="523220"/>
          </a:xfrm>
          <a:prstGeom prst="rect">
            <a:avLst/>
          </a:prstGeom>
          <a:noFill/>
        </p:spPr>
        <p:txBody>
          <a:bodyPr wrap="square" rtlCol="0">
            <a:spAutoFit/>
          </a:bodyPr>
          <a:lstStyle/>
          <a:p>
            <a:r>
              <a:rPr lang="en-US" altLang="ja-JP" sz="1400" dirty="0" smtClean="0"/>
              <a:t>2005</a:t>
            </a:r>
            <a:r>
              <a:rPr lang="ja-JP" altLang="en-US" sz="1400" dirty="0" smtClean="0"/>
              <a:t>年</a:t>
            </a:r>
            <a:r>
              <a:rPr lang="en-US" altLang="ja-JP" sz="1400" dirty="0" smtClean="0"/>
              <a:t>1</a:t>
            </a:r>
            <a:r>
              <a:rPr lang="ja-JP" altLang="en-US" sz="1400" dirty="0" smtClean="0"/>
              <a:t>月</a:t>
            </a:r>
            <a:endParaRPr lang="en-US" altLang="ja-JP" sz="1400" dirty="0" smtClean="0"/>
          </a:p>
          <a:p>
            <a:r>
              <a:rPr lang="en-US" altLang="ja-JP" sz="1400" dirty="0" smtClean="0"/>
              <a:t>ver8.0</a:t>
            </a:r>
            <a:r>
              <a:rPr lang="ja-JP" altLang="en-US" sz="1400" dirty="0" smtClean="0"/>
              <a:t>リリース</a:t>
            </a:r>
            <a:endParaRPr kumimoji="1" lang="ja-JP" altLang="en-US" sz="1400" dirty="0"/>
          </a:p>
        </p:txBody>
      </p:sp>
      <p:cxnSp>
        <p:nvCxnSpPr>
          <p:cNvPr id="55" name="直線コネクタ 54"/>
          <p:cNvCxnSpPr/>
          <p:nvPr/>
        </p:nvCxnSpPr>
        <p:spPr>
          <a:xfrm rot="16200000" flipH="1">
            <a:off x="6632853" y="5442549"/>
            <a:ext cx="184210" cy="10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角丸四角形 55"/>
          <p:cNvSpPr/>
          <p:nvPr/>
        </p:nvSpPr>
        <p:spPr bwMode="auto">
          <a:xfrm>
            <a:off x="1222956" y="5133371"/>
            <a:ext cx="6016742" cy="471043"/>
          </a:xfrm>
          <a:prstGeom prst="roundRect">
            <a:avLst/>
          </a:prstGeom>
          <a:solidFill>
            <a:srgbClr val="9999FF">
              <a:alpha val="52000"/>
            </a:srgbClr>
          </a:solidFill>
          <a:ln w="9525" cap="flat" cmpd="sng" algn="ctr">
            <a:solidFill>
              <a:schemeClr val="accent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1" lang="ja-JP" altLang="en-US" sz="2400" b="0" i="0" u="none" strike="noStrike" cap="none" normalizeH="0" baseline="0" smtClean="0">
              <a:ln>
                <a:noFill/>
              </a:ln>
              <a:solidFill>
                <a:schemeClr val="tx1"/>
              </a:solidFill>
              <a:effectLst/>
              <a:latin typeface="Times New Roman" charset="0"/>
              <a:ea typeface="ＭＳ Ｐゴシック" charset="-128"/>
            </a:endParaRPr>
          </a:p>
        </p:txBody>
      </p:sp>
      <p:sp>
        <p:nvSpPr>
          <p:cNvPr id="23554" name="フッター プレースホルダ 1"/>
          <p:cNvSpPr>
            <a:spLocks noGrp="1"/>
          </p:cNvSpPr>
          <p:nvPr>
            <p:ph type="ftr"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DICOMO2008</a:t>
            </a:r>
          </a:p>
        </p:txBody>
      </p:sp>
      <p:sp>
        <p:nvSpPr>
          <p:cNvPr id="23555" name="タイトル 2"/>
          <p:cNvSpPr>
            <a:spLocks noGrp="1"/>
          </p:cNvSpPr>
          <p:nvPr>
            <p:ph type="title"/>
          </p:nvPr>
        </p:nvSpPr>
        <p:spPr>
          <a:xfrm>
            <a:off x="830263" y="209550"/>
            <a:ext cx="8099425" cy="642938"/>
          </a:xfrm>
        </p:spPr>
        <p:txBody>
          <a:bodyPr/>
          <a:lstStyle/>
          <a:p>
            <a:r>
              <a:rPr lang="ja-JP" altLang="en-US" smtClean="0"/>
              <a:t>分析期間</a:t>
            </a:r>
          </a:p>
        </p:txBody>
      </p:sp>
      <p:sp>
        <p:nvSpPr>
          <p:cNvPr id="23556" name="コンテンツ プレースホルダ 3"/>
          <p:cNvSpPr>
            <a:spLocks noGrp="1"/>
          </p:cNvSpPr>
          <p:nvPr>
            <p:ph idx="1"/>
          </p:nvPr>
        </p:nvSpPr>
        <p:spPr>
          <a:xfrm>
            <a:off x="214313" y="990600"/>
            <a:ext cx="8715375" cy="5438775"/>
          </a:xfrm>
        </p:spPr>
        <p:txBody>
          <a:bodyPr/>
          <a:lstStyle/>
          <a:p>
            <a:r>
              <a:rPr lang="en-US" altLang="ja-JP" dirty="0" smtClean="0"/>
              <a:t>OSS</a:t>
            </a:r>
            <a:r>
              <a:rPr lang="ja-JP" altLang="en-US" dirty="0" smtClean="0"/>
              <a:t>コミュニティにおいてバグ報告者との情報共有が必要と考えられるテスト版</a:t>
            </a:r>
            <a:r>
              <a:rPr lang="en-US" altLang="ja-JP" dirty="0" smtClean="0"/>
              <a:t>8.0β</a:t>
            </a:r>
            <a:r>
              <a:rPr lang="ja-JP" altLang="en-US" dirty="0" err="1" smtClean="0"/>
              <a:t>をリ</a:t>
            </a:r>
            <a:r>
              <a:rPr lang="ja-JP" altLang="en-US" dirty="0" smtClean="0"/>
              <a:t>リース</a:t>
            </a:r>
            <a:r>
              <a:rPr lang="en-US" altLang="ja-JP" dirty="0" smtClean="0"/>
              <a:t>(2004</a:t>
            </a:r>
            <a:r>
              <a:rPr lang="ja-JP" altLang="en-US" dirty="0" smtClean="0"/>
              <a:t>年</a:t>
            </a:r>
            <a:r>
              <a:rPr lang="en-US" altLang="ja-JP" dirty="0" smtClean="0"/>
              <a:t>8</a:t>
            </a:r>
            <a:r>
              <a:rPr lang="ja-JP" altLang="en-US" dirty="0" smtClean="0"/>
              <a:t>月</a:t>
            </a:r>
            <a:r>
              <a:rPr lang="en-US" altLang="ja-JP" dirty="0" smtClean="0"/>
              <a:t>)</a:t>
            </a:r>
            <a:r>
              <a:rPr lang="ja-JP" altLang="en-US" dirty="0" smtClean="0"/>
              <a:t>してから正式版</a:t>
            </a:r>
            <a:r>
              <a:rPr lang="en-US" altLang="ja-JP" dirty="0" smtClean="0"/>
              <a:t>8.0</a:t>
            </a:r>
            <a:r>
              <a:rPr lang="ja-JP" altLang="en-US" dirty="0" err="1" smtClean="0"/>
              <a:t>をリ</a:t>
            </a:r>
            <a:r>
              <a:rPr lang="ja-JP" altLang="en-US" dirty="0" smtClean="0"/>
              <a:t>リース</a:t>
            </a:r>
            <a:r>
              <a:rPr lang="en-US" altLang="ja-JP" dirty="0" smtClean="0"/>
              <a:t>(2005</a:t>
            </a:r>
            <a:r>
              <a:rPr lang="ja-JP" altLang="en-US" dirty="0" smtClean="0"/>
              <a:t>年</a:t>
            </a:r>
            <a:r>
              <a:rPr lang="en-US" altLang="ja-JP" dirty="0" smtClean="0"/>
              <a:t>1</a:t>
            </a:r>
            <a:r>
              <a:rPr lang="ja-JP" altLang="en-US" dirty="0" smtClean="0"/>
              <a:t>月</a:t>
            </a:r>
            <a:r>
              <a:rPr lang="en-US" altLang="ja-JP" dirty="0" smtClean="0"/>
              <a:t>)</a:t>
            </a:r>
            <a:r>
              <a:rPr lang="ja-JP" altLang="en-US" dirty="0" smtClean="0"/>
              <a:t>した期間に着目した</a:t>
            </a:r>
            <a:endParaRPr lang="en-US" altLang="ja-JP" dirty="0" smtClean="0"/>
          </a:p>
          <a:p>
            <a:pPr lvl="1"/>
            <a:r>
              <a:rPr lang="ja-JP" altLang="en-US" dirty="0" smtClean="0"/>
              <a:t>分析１：グループ間ネットワークモデルの分析</a:t>
            </a:r>
            <a:endParaRPr lang="en-US" altLang="ja-JP" dirty="0" smtClean="0"/>
          </a:p>
          <a:p>
            <a:pPr lvl="2"/>
            <a:r>
              <a:rPr lang="en-US" altLang="ja-JP" dirty="0" smtClean="0"/>
              <a:t>2004</a:t>
            </a:r>
            <a:r>
              <a:rPr lang="ja-JP" altLang="en-US" dirty="0" smtClean="0"/>
              <a:t>年</a:t>
            </a:r>
            <a:r>
              <a:rPr lang="en-US" altLang="ja-JP" dirty="0" smtClean="0"/>
              <a:t>9</a:t>
            </a:r>
            <a:r>
              <a:rPr lang="ja-JP" altLang="en-US" dirty="0" smtClean="0"/>
              <a:t>月～</a:t>
            </a:r>
            <a:r>
              <a:rPr lang="en-US" altLang="ja-JP" dirty="0" smtClean="0"/>
              <a:t>11</a:t>
            </a:r>
            <a:r>
              <a:rPr lang="ja-JP" altLang="en-US" dirty="0" smtClean="0"/>
              <a:t>月</a:t>
            </a:r>
            <a:endParaRPr lang="en-US" altLang="ja-JP" dirty="0" smtClean="0"/>
          </a:p>
          <a:p>
            <a:pPr lvl="1"/>
            <a:r>
              <a:rPr lang="ja-JP" altLang="en-US" dirty="0" smtClean="0"/>
              <a:t>分析２：参加者の次数の比較分析</a:t>
            </a:r>
            <a:endParaRPr lang="en-US" altLang="ja-JP" dirty="0" smtClean="0"/>
          </a:p>
          <a:p>
            <a:pPr lvl="2"/>
            <a:r>
              <a:rPr lang="en-US" altLang="ja-JP" dirty="0" smtClean="0"/>
              <a:t>2004</a:t>
            </a:r>
            <a:r>
              <a:rPr lang="ja-JP" altLang="en-US" dirty="0" smtClean="0"/>
              <a:t>年</a:t>
            </a:r>
            <a:r>
              <a:rPr lang="en-US" altLang="ja-JP" dirty="0" smtClean="0"/>
              <a:t>9</a:t>
            </a:r>
            <a:r>
              <a:rPr lang="ja-JP" altLang="en-US" dirty="0" smtClean="0"/>
              <a:t>月～</a:t>
            </a:r>
            <a:r>
              <a:rPr lang="en-US" altLang="ja-JP" dirty="0" smtClean="0"/>
              <a:t>11</a:t>
            </a:r>
            <a:r>
              <a:rPr lang="ja-JP" altLang="en-US" dirty="0" smtClean="0"/>
              <a:t>月</a:t>
            </a:r>
            <a:endParaRPr lang="en-US" altLang="ja-JP" dirty="0" smtClean="0"/>
          </a:p>
          <a:p>
            <a:pPr lvl="1"/>
            <a:r>
              <a:rPr lang="ja-JP" altLang="en-US" dirty="0" smtClean="0">
                <a:solidFill>
                  <a:srgbClr val="FF0000"/>
                </a:solidFill>
              </a:rPr>
              <a:t>分析３：次数の大きい上位</a:t>
            </a:r>
            <a:r>
              <a:rPr lang="en-US" altLang="ja-JP" dirty="0" smtClean="0">
                <a:solidFill>
                  <a:srgbClr val="FF0000"/>
                </a:solidFill>
              </a:rPr>
              <a:t>5</a:t>
            </a:r>
            <a:r>
              <a:rPr lang="ja-JP" altLang="en-US" dirty="0" smtClean="0">
                <a:solidFill>
                  <a:srgbClr val="FF0000"/>
                </a:solidFill>
              </a:rPr>
              <a:t>名の推移分析</a:t>
            </a:r>
          </a:p>
          <a:p>
            <a:pPr lvl="2"/>
            <a:r>
              <a:rPr lang="en-US" altLang="ja-JP" dirty="0" smtClean="0">
                <a:solidFill>
                  <a:srgbClr val="FF0000"/>
                </a:solidFill>
              </a:rPr>
              <a:t>2004</a:t>
            </a:r>
            <a:r>
              <a:rPr lang="ja-JP" altLang="en-US" dirty="0" smtClean="0">
                <a:solidFill>
                  <a:srgbClr val="FF0000"/>
                </a:solidFill>
              </a:rPr>
              <a:t>年</a:t>
            </a:r>
            <a:r>
              <a:rPr lang="en-US" altLang="ja-JP" dirty="0" smtClean="0">
                <a:solidFill>
                  <a:srgbClr val="FF0000"/>
                </a:solidFill>
              </a:rPr>
              <a:t>3</a:t>
            </a:r>
            <a:r>
              <a:rPr lang="ja-JP" altLang="en-US" dirty="0" smtClean="0">
                <a:solidFill>
                  <a:srgbClr val="FF0000"/>
                </a:solidFill>
              </a:rPr>
              <a:t>月～</a:t>
            </a:r>
            <a:r>
              <a:rPr lang="en-US" altLang="ja-JP" dirty="0" smtClean="0">
                <a:solidFill>
                  <a:srgbClr val="FF0000"/>
                </a:solidFill>
              </a:rPr>
              <a:t>2005</a:t>
            </a:r>
            <a:r>
              <a:rPr lang="ja-JP" altLang="en-US" dirty="0" smtClean="0">
                <a:solidFill>
                  <a:srgbClr val="FF0000"/>
                </a:solidFill>
              </a:rPr>
              <a:t>年</a:t>
            </a:r>
            <a:r>
              <a:rPr lang="en-US" altLang="ja-JP" dirty="0" smtClean="0">
                <a:solidFill>
                  <a:srgbClr val="FF0000"/>
                </a:solidFill>
              </a:rPr>
              <a:t>2</a:t>
            </a:r>
            <a:r>
              <a:rPr lang="ja-JP" altLang="en-US" dirty="0" smtClean="0">
                <a:solidFill>
                  <a:srgbClr val="FF0000"/>
                </a:solidFill>
              </a:rPr>
              <a:t>月</a:t>
            </a:r>
          </a:p>
        </p:txBody>
      </p:sp>
      <p:sp>
        <p:nvSpPr>
          <p:cNvPr id="23557" name="日付プレースホルダ 4"/>
          <p:cNvSpPr>
            <a:spLocks noGrp="1"/>
          </p:cNvSpPr>
          <p:nvPr>
            <p:ph type="dt" sz="quarter" idx="11"/>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altLang="ja-JP">
                <a:latin typeface="Times New Roman" pitchFamily="18" charset="0"/>
              </a:rPr>
              <a:t>2008/07/09</a:t>
            </a:r>
          </a:p>
        </p:txBody>
      </p:sp>
      <p:sp>
        <p:nvSpPr>
          <p:cNvPr id="23558" name="スライド番号プレースホルダ 5"/>
          <p:cNvSpPr>
            <a:spLocks noGrp="1"/>
          </p:cNvSpPr>
          <p:nvPr>
            <p:ph type="sldNum" sz="quarter" idx="12"/>
          </p:nvPr>
        </p:nvSpPr>
        <p:spPr>
          <a:noFill/>
        </p:spPr>
        <p:txBody>
          <a:bodyPr/>
          <a:lstStyle/>
          <a:p>
            <a:fld id="{B63D5940-7DD2-43AF-8609-4252F8812CFD}" type="slidenum">
              <a:rPr lang="ja-JP" altLang="en-US" smtClean="0">
                <a:latin typeface="Times New Roman" pitchFamily="18" charset="0"/>
              </a:rPr>
              <a:pPr/>
              <a:t>58</a:t>
            </a:fld>
            <a:endParaRPr lang="en-US" altLang="ja-JP" smtClean="0">
              <a:latin typeface="Times New Roman" pitchFamily="18" charset="0"/>
            </a:endParaRPr>
          </a:p>
        </p:txBody>
      </p:sp>
      <p:grpSp>
        <p:nvGrpSpPr>
          <p:cNvPr id="2" name="グループ化 48"/>
          <p:cNvGrpSpPr/>
          <p:nvPr/>
        </p:nvGrpSpPr>
        <p:grpSpPr>
          <a:xfrm>
            <a:off x="830263" y="5333463"/>
            <a:ext cx="7084360" cy="523074"/>
            <a:chOff x="830263" y="5611239"/>
            <a:chExt cx="7084360" cy="523074"/>
          </a:xfrm>
        </p:grpSpPr>
        <p:sp>
          <p:nvSpPr>
            <p:cNvPr id="14" name="テキスト ボックス 13"/>
            <p:cNvSpPr txBox="1"/>
            <p:nvPr/>
          </p:nvSpPr>
          <p:spPr>
            <a:xfrm>
              <a:off x="7041227" y="5777370"/>
              <a:ext cx="528528" cy="338554"/>
            </a:xfrm>
            <a:prstGeom prst="rect">
              <a:avLst/>
            </a:prstGeom>
            <a:noFill/>
          </p:spPr>
          <p:txBody>
            <a:bodyPr wrap="square" rtlCol="0">
              <a:spAutoFit/>
            </a:bodyPr>
            <a:lstStyle/>
            <a:p>
              <a:r>
                <a:rPr lang="en-US" altLang="ja-JP" sz="1600" dirty="0" smtClean="0"/>
                <a:t>2</a:t>
              </a:r>
              <a:r>
                <a:rPr kumimoji="1" lang="ja-JP" altLang="en-US" sz="1600" dirty="0" smtClean="0"/>
                <a:t>月</a:t>
              </a:r>
              <a:endParaRPr kumimoji="1" lang="ja-JP" altLang="en-US" sz="1600" dirty="0"/>
            </a:p>
          </p:txBody>
        </p:sp>
        <p:grpSp>
          <p:nvGrpSpPr>
            <p:cNvPr id="3" name="グループ化 44"/>
            <p:cNvGrpSpPr/>
            <p:nvPr/>
          </p:nvGrpSpPr>
          <p:grpSpPr>
            <a:xfrm>
              <a:off x="830263" y="5611239"/>
              <a:ext cx="7084360" cy="193374"/>
              <a:chOff x="2103019" y="5534634"/>
              <a:chExt cx="4449547" cy="193374"/>
            </a:xfrm>
          </p:grpSpPr>
          <p:cxnSp>
            <p:nvCxnSpPr>
              <p:cNvPr id="9" name="直線矢印コネクタ 8"/>
              <p:cNvCxnSpPr/>
              <p:nvPr/>
            </p:nvCxnSpPr>
            <p:spPr>
              <a:xfrm>
                <a:off x="2103019" y="5632201"/>
                <a:ext cx="4449547" cy="1588"/>
              </a:xfrm>
              <a:prstGeom prst="straightConnector1">
                <a:avLst/>
              </a:prstGeom>
              <a:ln w="25400">
                <a:solidFill>
                  <a:schemeClr val="tx1"/>
                </a:solidFill>
                <a:round/>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rot="16200000" flipH="1">
                <a:off x="3548099" y="5632167"/>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rot="16200000" flipH="1">
                <a:off x="4780727" y="5626705"/>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rot="16200000" flipH="1">
                <a:off x="6036588" y="5635869"/>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rot="16200000" flipH="1">
                <a:off x="2257590" y="5632167"/>
                <a:ext cx="184210" cy="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テキスト ボックス 45"/>
            <p:cNvSpPr txBox="1"/>
            <p:nvPr/>
          </p:nvSpPr>
          <p:spPr>
            <a:xfrm>
              <a:off x="958799" y="5777370"/>
              <a:ext cx="528528" cy="338554"/>
            </a:xfrm>
            <a:prstGeom prst="rect">
              <a:avLst/>
            </a:prstGeom>
            <a:noFill/>
          </p:spPr>
          <p:txBody>
            <a:bodyPr wrap="square" rtlCol="0">
              <a:spAutoFit/>
            </a:bodyPr>
            <a:lstStyle/>
            <a:p>
              <a:r>
                <a:rPr kumimoji="1" lang="en-US" altLang="ja-JP" sz="1600" dirty="0" smtClean="0"/>
                <a:t>3</a:t>
              </a:r>
              <a:r>
                <a:rPr kumimoji="1" lang="ja-JP" altLang="en-US" sz="1600" dirty="0" smtClean="0"/>
                <a:t>月</a:t>
              </a:r>
              <a:endParaRPr kumimoji="1" lang="ja-JP" altLang="en-US" sz="1600" dirty="0"/>
            </a:p>
          </p:txBody>
        </p:sp>
        <p:sp>
          <p:nvSpPr>
            <p:cNvPr id="47" name="テキスト ボックス 46"/>
            <p:cNvSpPr txBox="1"/>
            <p:nvPr/>
          </p:nvSpPr>
          <p:spPr>
            <a:xfrm>
              <a:off x="3013379" y="5777370"/>
              <a:ext cx="528528" cy="338554"/>
            </a:xfrm>
            <a:prstGeom prst="rect">
              <a:avLst/>
            </a:prstGeom>
            <a:noFill/>
          </p:spPr>
          <p:txBody>
            <a:bodyPr wrap="square" rtlCol="0">
              <a:spAutoFit/>
            </a:bodyPr>
            <a:lstStyle/>
            <a:p>
              <a:r>
                <a:rPr lang="en-US" altLang="ja-JP" sz="1600" dirty="0" smtClean="0"/>
                <a:t>6</a:t>
              </a:r>
              <a:r>
                <a:rPr kumimoji="1" lang="ja-JP" altLang="en-US" sz="1600" dirty="0" smtClean="0"/>
                <a:t>月</a:t>
              </a:r>
              <a:endParaRPr kumimoji="1" lang="ja-JP" altLang="en-US" sz="1600" dirty="0"/>
            </a:p>
          </p:txBody>
        </p:sp>
        <p:sp>
          <p:nvSpPr>
            <p:cNvPr id="48" name="テキスト ボックス 47"/>
            <p:cNvSpPr txBox="1"/>
            <p:nvPr/>
          </p:nvSpPr>
          <p:spPr>
            <a:xfrm>
              <a:off x="4923827" y="5795759"/>
              <a:ext cx="707259" cy="338554"/>
            </a:xfrm>
            <a:prstGeom prst="rect">
              <a:avLst/>
            </a:prstGeom>
            <a:noFill/>
          </p:spPr>
          <p:txBody>
            <a:bodyPr wrap="square" rtlCol="0">
              <a:spAutoFit/>
            </a:bodyPr>
            <a:lstStyle/>
            <a:p>
              <a:r>
                <a:rPr kumimoji="1" lang="en-US" altLang="ja-JP" sz="1600" dirty="0" smtClean="0"/>
                <a:t>10</a:t>
              </a:r>
              <a:r>
                <a:rPr kumimoji="1" lang="ja-JP" altLang="en-US" sz="1600" dirty="0" smtClean="0"/>
                <a:t>月</a:t>
              </a:r>
              <a:endParaRPr kumimoji="1" lang="ja-JP" altLang="en-US" sz="1600" dirty="0"/>
            </a:p>
          </p:txBody>
        </p:sp>
      </p:grpSp>
      <p:sp>
        <p:nvSpPr>
          <p:cNvPr id="50" name="テキスト ボックス 49"/>
          <p:cNvSpPr txBox="1"/>
          <p:nvPr/>
        </p:nvSpPr>
        <p:spPr>
          <a:xfrm>
            <a:off x="7922877" y="5235083"/>
            <a:ext cx="758141" cy="369332"/>
          </a:xfrm>
          <a:prstGeom prst="rect">
            <a:avLst/>
          </a:prstGeom>
          <a:noFill/>
        </p:spPr>
        <p:txBody>
          <a:bodyPr wrap="square" rtlCol="0">
            <a:spAutoFit/>
          </a:bodyPr>
          <a:lstStyle/>
          <a:p>
            <a:r>
              <a:rPr kumimoji="1" lang="ja-JP" altLang="en-US" sz="1800" dirty="0" smtClean="0"/>
              <a:t>時間</a:t>
            </a:r>
            <a:endParaRPr kumimoji="1" lang="ja-JP" altLang="en-US" sz="1800" dirty="0"/>
          </a:p>
        </p:txBody>
      </p:sp>
      <p:sp>
        <p:nvSpPr>
          <p:cNvPr id="52" name="テキスト ボックス 51"/>
          <p:cNvSpPr txBox="1"/>
          <p:nvPr/>
        </p:nvSpPr>
        <p:spPr>
          <a:xfrm>
            <a:off x="3502808" y="4876587"/>
            <a:ext cx="1401714" cy="523220"/>
          </a:xfrm>
          <a:prstGeom prst="rect">
            <a:avLst/>
          </a:prstGeom>
          <a:noFill/>
        </p:spPr>
        <p:txBody>
          <a:bodyPr wrap="square" rtlCol="0">
            <a:spAutoFit/>
          </a:bodyPr>
          <a:lstStyle/>
          <a:p>
            <a:r>
              <a:rPr lang="en-US" altLang="ja-JP" sz="1400" dirty="0" smtClean="0"/>
              <a:t>2004</a:t>
            </a:r>
            <a:r>
              <a:rPr lang="ja-JP" altLang="en-US" sz="1400" dirty="0" smtClean="0"/>
              <a:t>年</a:t>
            </a:r>
            <a:r>
              <a:rPr lang="en-US" altLang="ja-JP" sz="1400" dirty="0" smtClean="0"/>
              <a:t>8</a:t>
            </a:r>
            <a:r>
              <a:rPr lang="ja-JP" altLang="en-US" sz="1400" dirty="0" smtClean="0"/>
              <a:t>月</a:t>
            </a:r>
            <a:endParaRPr lang="en-US" altLang="ja-JP" sz="1400" dirty="0" smtClean="0"/>
          </a:p>
          <a:p>
            <a:r>
              <a:rPr lang="en-US" altLang="ja-JP" sz="1400" dirty="0" smtClean="0"/>
              <a:t>ver8.0β</a:t>
            </a:r>
            <a:r>
              <a:rPr lang="ja-JP" altLang="en-US" sz="1400" dirty="0" smtClean="0"/>
              <a:t>リリース</a:t>
            </a:r>
            <a:endParaRPr kumimoji="1" lang="ja-JP" altLang="en-US" sz="1400" dirty="0"/>
          </a:p>
        </p:txBody>
      </p:sp>
      <p:cxnSp>
        <p:nvCxnSpPr>
          <p:cNvPr id="53" name="直線コネクタ 52"/>
          <p:cNvCxnSpPr/>
          <p:nvPr/>
        </p:nvCxnSpPr>
        <p:spPr>
          <a:xfrm rot="16200000" flipH="1">
            <a:off x="4132708" y="5434678"/>
            <a:ext cx="184210" cy="10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54" name="テキスト ボックス 53"/>
          <p:cNvSpPr txBox="1"/>
          <p:nvPr/>
        </p:nvSpPr>
        <p:spPr>
          <a:xfrm>
            <a:off x="6075251" y="4907810"/>
            <a:ext cx="1292021" cy="523220"/>
          </a:xfrm>
          <a:prstGeom prst="rect">
            <a:avLst/>
          </a:prstGeom>
          <a:noFill/>
        </p:spPr>
        <p:txBody>
          <a:bodyPr wrap="square" rtlCol="0">
            <a:spAutoFit/>
          </a:bodyPr>
          <a:lstStyle/>
          <a:p>
            <a:r>
              <a:rPr lang="en-US" altLang="ja-JP" sz="1400" dirty="0" smtClean="0"/>
              <a:t>2005</a:t>
            </a:r>
            <a:r>
              <a:rPr lang="ja-JP" altLang="en-US" sz="1400" dirty="0" smtClean="0"/>
              <a:t>年</a:t>
            </a:r>
            <a:r>
              <a:rPr lang="en-US" altLang="ja-JP" sz="1400" dirty="0" smtClean="0"/>
              <a:t>1</a:t>
            </a:r>
            <a:r>
              <a:rPr lang="ja-JP" altLang="en-US" sz="1400" dirty="0" smtClean="0"/>
              <a:t>月</a:t>
            </a:r>
            <a:endParaRPr lang="en-US" altLang="ja-JP" sz="1400" dirty="0" smtClean="0"/>
          </a:p>
          <a:p>
            <a:r>
              <a:rPr lang="en-US" altLang="ja-JP" sz="1400" dirty="0" smtClean="0"/>
              <a:t>ver8.0</a:t>
            </a:r>
            <a:r>
              <a:rPr lang="ja-JP" altLang="en-US" sz="1400" dirty="0" smtClean="0"/>
              <a:t>リリース</a:t>
            </a:r>
            <a:endParaRPr kumimoji="1" lang="ja-JP" altLang="en-US" sz="1400" dirty="0"/>
          </a:p>
        </p:txBody>
      </p:sp>
      <p:cxnSp>
        <p:nvCxnSpPr>
          <p:cNvPr id="55" name="直線コネクタ 54"/>
          <p:cNvCxnSpPr/>
          <p:nvPr/>
        </p:nvCxnSpPr>
        <p:spPr>
          <a:xfrm rot="16200000" flipH="1">
            <a:off x="6632853" y="5442549"/>
            <a:ext cx="184210" cy="10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59</a:t>
            </a:fld>
            <a:endParaRPr lang="en-US" altLang="ja-JP"/>
          </a:p>
        </p:txBody>
      </p:sp>
      <p:grpSp>
        <p:nvGrpSpPr>
          <p:cNvPr id="3" name="グループ化 156"/>
          <p:cNvGrpSpPr/>
          <p:nvPr/>
        </p:nvGrpSpPr>
        <p:grpSpPr>
          <a:xfrm>
            <a:off x="1650230" y="1630245"/>
            <a:ext cx="5721105" cy="4106617"/>
            <a:chOff x="4067866" y="3097902"/>
            <a:chExt cx="5721105" cy="4106617"/>
          </a:xfrm>
        </p:grpSpPr>
        <p:sp>
          <p:nvSpPr>
            <p:cNvPr id="158" name="円/楕円 157"/>
            <p:cNvSpPr/>
            <p:nvPr/>
          </p:nvSpPr>
          <p:spPr>
            <a:xfrm>
              <a:off x="5870993" y="5047244"/>
              <a:ext cx="1829585" cy="508368"/>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1050" b="1" dirty="0" smtClean="0">
                  <a:solidFill>
                    <a:schemeClr val="tx1"/>
                  </a:solidFill>
                </a:rPr>
                <a:t>P(</a:t>
              </a:r>
              <a:r>
                <a:rPr lang="en-US" altLang="ja-JP" sz="1100" b="1" dirty="0" smtClean="0">
                  <a:solidFill>
                    <a:schemeClr val="tx1"/>
                  </a:solidFill>
                </a:rPr>
                <a:t>dev</a:t>
              </a:r>
              <a:r>
                <a:rPr lang="ja-JP" altLang="en-US" sz="1100" b="1" dirty="0" smtClean="0">
                  <a:solidFill>
                    <a:schemeClr val="tx1"/>
                  </a:solidFill>
                </a:rPr>
                <a:t>∩</a:t>
              </a:r>
              <a:r>
                <a:rPr lang="en-US" altLang="ja-JP" sz="1100" b="1" dirty="0" smtClean="0">
                  <a:solidFill>
                    <a:schemeClr val="tx1"/>
                  </a:solidFill>
                </a:rPr>
                <a:t>user</a:t>
              </a:r>
              <a:r>
                <a:rPr lang="ja-JP" altLang="en-US" sz="1100" b="1" dirty="0" smtClean="0">
                  <a:solidFill>
                    <a:schemeClr val="tx1"/>
                  </a:solidFill>
                </a:rPr>
                <a:t>∩</a:t>
              </a:r>
              <a:r>
                <a:rPr lang="en-US" altLang="ja-JP" sz="1100" b="1" dirty="0" smtClean="0">
                  <a:solidFill>
                    <a:schemeClr val="tx1"/>
                  </a:solidFill>
                </a:rPr>
                <a:t>bug</a:t>
              </a:r>
              <a:r>
                <a:rPr lang="en-US" altLang="ja-JP" sz="1050" b="1" dirty="0" smtClean="0">
                  <a:solidFill>
                    <a:schemeClr val="tx1"/>
                  </a:solidFill>
                </a:rPr>
                <a:t>)</a:t>
              </a:r>
            </a:p>
            <a:p>
              <a:pPr algn="ctr" fontAlgn="auto">
                <a:spcBef>
                  <a:spcPts val="0"/>
                </a:spcBef>
                <a:spcAft>
                  <a:spcPts val="0"/>
                </a:spcAft>
                <a:defRPr/>
              </a:pPr>
              <a:r>
                <a:rPr lang="en-US" altLang="ja-JP" sz="1200" b="1" dirty="0" smtClean="0">
                  <a:solidFill>
                    <a:schemeClr val="tx1"/>
                  </a:solidFill>
                </a:rPr>
                <a:t>30</a:t>
              </a:r>
              <a:r>
                <a:rPr lang="ja-JP" altLang="en-US" sz="1200" b="1" dirty="0">
                  <a:solidFill>
                    <a:schemeClr val="tx1"/>
                  </a:solidFill>
                </a:rPr>
                <a:t>人</a:t>
              </a:r>
            </a:p>
          </p:txBody>
        </p:sp>
        <p:cxnSp>
          <p:nvCxnSpPr>
            <p:cNvPr id="159" name="曲線コネクタ 158"/>
            <p:cNvCxnSpPr>
              <a:stCxn id="226" idx="1"/>
              <a:endCxn id="226" idx="7"/>
            </p:cNvCxnSpPr>
            <p:nvPr/>
          </p:nvCxnSpPr>
          <p:spPr>
            <a:xfrm rot="5400000" flipH="1" flipV="1">
              <a:off x="6839840" y="3131148"/>
              <a:ext cx="1588" cy="865498"/>
            </a:xfrm>
            <a:prstGeom prst="curvedConnector3">
              <a:avLst>
                <a:gd name="adj1" fmla="val 14430987"/>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60" name="テキスト ボックス 5"/>
            <p:cNvSpPr txBox="1">
              <a:spLocks noChangeArrowheads="1"/>
            </p:cNvSpPr>
            <p:nvPr/>
          </p:nvSpPr>
          <p:spPr bwMode="auto">
            <a:xfrm>
              <a:off x="6675591" y="3097902"/>
              <a:ext cx="451881" cy="277563"/>
            </a:xfrm>
            <a:prstGeom prst="rect">
              <a:avLst/>
            </a:prstGeom>
            <a:noFill/>
            <a:ln w="9525">
              <a:noFill/>
              <a:miter lim="800000"/>
              <a:headEnd/>
              <a:tailEnd/>
            </a:ln>
          </p:spPr>
          <p:txBody>
            <a:bodyPr wrap="square">
              <a:spAutoFit/>
            </a:bodyPr>
            <a:lstStyle/>
            <a:p>
              <a:r>
                <a:rPr lang="en-US" altLang="ja-JP" sz="1200" b="1" dirty="0">
                  <a:solidFill>
                    <a:srgbClr val="FF0000"/>
                  </a:solidFill>
                  <a:latin typeface="Calibri" pitchFamily="34" charset="0"/>
                </a:rPr>
                <a:t>13</a:t>
              </a:r>
              <a:endParaRPr lang="ja-JP" altLang="en-US" sz="1200" b="1" dirty="0">
                <a:solidFill>
                  <a:srgbClr val="FF0000"/>
                </a:solidFill>
                <a:latin typeface="Calibri" pitchFamily="34" charset="0"/>
              </a:endParaRPr>
            </a:p>
          </p:txBody>
        </p:sp>
        <p:cxnSp>
          <p:nvCxnSpPr>
            <p:cNvPr id="161" name="曲線コネクタ 160"/>
            <p:cNvCxnSpPr>
              <a:stCxn id="166" idx="3"/>
              <a:endCxn id="166" idx="5"/>
            </p:cNvCxnSpPr>
            <p:nvPr/>
          </p:nvCxnSpPr>
          <p:spPr>
            <a:xfrm rot="16200000" flipH="1">
              <a:off x="4767471" y="6393618"/>
              <a:ext cx="1588" cy="585484"/>
            </a:xfrm>
            <a:prstGeom prst="curvedConnector3">
              <a:avLst>
                <a:gd name="adj1" fmla="val 13114803"/>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62" name="テキスト ボックス 7"/>
            <p:cNvSpPr txBox="1">
              <a:spLocks noChangeArrowheads="1"/>
            </p:cNvSpPr>
            <p:nvPr/>
          </p:nvSpPr>
          <p:spPr bwMode="auto">
            <a:xfrm>
              <a:off x="4602416" y="6851501"/>
              <a:ext cx="508383" cy="277563"/>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37</a:t>
              </a:r>
              <a:endParaRPr lang="ja-JP" altLang="en-US" sz="1200" b="1" dirty="0">
                <a:solidFill>
                  <a:schemeClr val="bg2">
                    <a:lumMod val="60000"/>
                    <a:lumOff val="40000"/>
                  </a:schemeClr>
                </a:solidFill>
                <a:latin typeface="Calibri" pitchFamily="34" charset="0"/>
              </a:endParaRPr>
            </a:p>
          </p:txBody>
        </p:sp>
        <p:sp>
          <p:nvSpPr>
            <p:cNvPr id="163" name="テキスト ボックス 8"/>
            <p:cNvSpPr txBox="1">
              <a:spLocks noChangeArrowheads="1"/>
            </p:cNvSpPr>
            <p:nvPr/>
          </p:nvSpPr>
          <p:spPr bwMode="auto">
            <a:xfrm>
              <a:off x="8827335" y="6838099"/>
              <a:ext cx="423638" cy="277563"/>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355</a:t>
              </a:r>
              <a:endParaRPr lang="ja-JP" altLang="en-US" sz="1200" b="1" dirty="0">
                <a:solidFill>
                  <a:schemeClr val="bg2">
                    <a:lumMod val="60000"/>
                    <a:lumOff val="40000"/>
                  </a:schemeClr>
                </a:solidFill>
                <a:latin typeface="Calibri" pitchFamily="34" charset="0"/>
              </a:endParaRPr>
            </a:p>
          </p:txBody>
        </p:sp>
        <p:sp>
          <p:nvSpPr>
            <p:cNvPr id="164" name="円/楕円 163"/>
            <p:cNvSpPr/>
            <p:nvPr/>
          </p:nvSpPr>
          <p:spPr>
            <a:xfrm>
              <a:off x="8610204" y="6328076"/>
              <a:ext cx="828000" cy="432000"/>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ユーザ</a:t>
              </a:r>
              <a:endParaRPr lang="en-US" altLang="ja-JP" sz="1050" b="1" dirty="0" smtClean="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596</a:t>
              </a:r>
              <a:r>
                <a:rPr lang="ja-JP" altLang="en-US" sz="1200" b="1" dirty="0" smtClean="0">
                  <a:solidFill>
                    <a:schemeClr val="bg2">
                      <a:lumMod val="60000"/>
                      <a:lumOff val="40000"/>
                    </a:schemeClr>
                  </a:solidFill>
                </a:rPr>
                <a:t>人</a:t>
              </a:r>
              <a:endParaRPr lang="ja-JP" altLang="en-US" sz="1200" b="1" dirty="0">
                <a:solidFill>
                  <a:schemeClr val="bg2">
                    <a:lumMod val="60000"/>
                    <a:lumOff val="40000"/>
                  </a:schemeClr>
                </a:solidFill>
              </a:endParaRPr>
            </a:p>
          </p:txBody>
        </p:sp>
        <p:cxnSp>
          <p:nvCxnSpPr>
            <p:cNvPr id="165" name="曲線コネクタ 164"/>
            <p:cNvCxnSpPr>
              <a:stCxn id="164" idx="3"/>
              <a:endCxn id="164" idx="5"/>
            </p:cNvCxnSpPr>
            <p:nvPr/>
          </p:nvCxnSpPr>
          <p:spPr>
            <a:xfrm rot="16200000" flipH="1">
              <a:off x="9024204" y="6404069"/>
              <a:ext cx="1588" cy="585484"/>
            </a:xfrm>
            <a:prstGeom prst="curvedConnector3">
              <a:avLst>
                <a:gd name="adj1" fmla="val 11469588"/>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66" name="円/楕円 165"/>
            <p:cNvSpPr/>
            <p:nvPr/>
          </p:nvSpPr>
          <p:spPr>
            <a:xfrm>
              <a:off x="4353471" y="6317625"/>
              <a:ext cx="828000" cy="432000"/>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開発者</a:t>
              </a:r>
              <a:endParaRPr lang="en-US" altLang="ja-JP" sz="1050" b="1" dirty="0">
                <a:solidFill>
                  <a:schemeClr val="bg2">
                    <a:lumMod val="60000"/>
                    <a:lumOff val="40000"/>
                  </a:schemeClr>
                </a:solidFill>
              </a:endParaRPr>
            </a:p>
            <a:p>
              <a:pPr algn="ctr" fontAlgn="auto">
                <a:spcBef>
                  <a:spcPts val="0"/>
                </a:spcBef>
                <a:spcAft>
                  <a:spcPts val="0"/>
                </a:spcAft>
                <a:defRPr/>
              </a:pPr>
              <a:r>
                <a:rPr lang="en-US" altLang="ja-JP" sz="1200" b="1" dirty="0">
                  <a:solidFill>
                    <a:schemeClr val="bg2">
                      <a:lumMod val="60000"/>
                      <a:lumOff val="40000"/>
                    </a:schemeClr>
                  </a:solidFill>
                </a:rPr>
                <a:t>162</a:t>
              </a:r>
              <a:r>
                <a:rPr lang="ja-JP" altLang="en-US" sz="1200" b="1" dirty="0">
                  <a:solidFill>
                    <a:schemeClr val="bg2">
                      <a:lumMod val="60000"/>
                      <a:lumOff val="40000"/>
                    </a:schemeClr>
                  </a:solidFill>
                </a:rPr>
                <a:t>人</a:t>
              </a:r>
            </a:p>
          </p:txBody>
        </p:sp>
        <p:sp>
          <p:nvSpPr>
            <p:cNvPr id="167" name="円/楕円 166"/>
            <p:cNvSpPr/>
            <p:nvPr/>
          </p:nvSpPr>
          <p:spPr>
            <a:xfrm>
              <a:off x="8176125" y="4256293"/>
              <a:ext cx="1368000" cy="576000"/>
            </a:xfrm>
            <a:prstGeom prst="ellipse">
              <a:avLst/>
            </a:prstGeom>
            <a:solidFill>
              <a:srgbClr val="C9E7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tx1"/>
                  </a:solidFill>
                </a:rPr>
                <a:t>ユーザ＆バグ報告者</a:t>
              </a:r>
              <a:endParaRPr lang="en-US" altLang="ja-JP" sz="1050" b="1" dirty="0">
                <a:solidFill>
                  <a:schemeClr val="tx1"/>
                </a:solidFill>
              </a:endParaRPr>
            </a:p>
            <a:p>
              <a:pPr algn="ctr" fontAlgn="auto">
                <a:spcBef>
                  <a:spcPts val="0"/>
                </a:spcBef>
                <a:spcAft>
                  <a:spcPts val="0"/>
                </a:spcAft>
                <a:defRPr/>
              </a:pPr>
              <a:r>
                <a:rPr lang="en-US" altLang="ja-JP" sz="1200" b="1" dirty="0">
                  <a:solidFill>
                    <a:schemeClr val="tx1"/>
                  </a:solidFill>
                </a:rPr>
                <a:t>14</a:t>
              </a:r>
              <a:r>
                <a:rPr lang="ja-JP" altLang="en-US" sz="1200" b="1" dirty="0">
                  <a:solidFill>
                    <a:schemeClr val="tx1"/>
                  </a:solidFill>
                </a:rPr>
                <a:t>人</a:t>
              </a:r>
            </a:p>
          </p:txBody>
        </p:sp>
        <p:sp>
          <p:nvSpPr>
            <p:cNvPr id="168" name="円/楕円 167"/>
            <p:cNvSpPr/>
            <p:nvPr/>
          </p:nvSpPr>
          <p:spPr>
            <a:xfrm>
              <a:off x="4377773" y="4263827"/>
              <a:ext cx="1404000" cy="576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tx1"/>
                  </a:solidFill>
                </a:rPr>
                <a:t>開発者＆バグ報告者</a:t>
              </a:r>
              <a:endParaRPr lang="en-US" altLang="ja-JP" sz="1050" b="1" dirty="0">
                <a:solidFill>
                  <a:schemeClr val="tx1"/>
                </a:solidFill>
              </a:endParaRPr>
            </a:p>
            <a:p>
              <a:pPr algn="ctr" fontAlgn="auto">
                <a:spcBef>
                  <a:spcPts val="0"/>
                </a:spcBef>
                <a:spcAft>
                  <a:spcPts val="0"/>
                </a:spcAft>
                <a:defRPr/>
              </a:pPr>
              <a:r>
                <a:rPr lang="en-US" altLang="ja-JP" sz="1200" b="1" dirty="0">
                  <a:solidFill>
                    <a:schemeClr val="tx1"/>
                  </a:solidFill>
                </a:rPr>
                <a:t>19</a:t>
              </a:r>
              <a:r>
                <a:rPr lang="ja-JP" altLang="en-US" sz="1200" b="1" dirty="0">
                  <a:solidFill>
                    <a:schemeClr val="tx1"/>
                  </a:solidFill>
                </a:rPr>
                <a:t>人</a:t>
              </a:r>
            </a:p>
          </p:txBody>
        </p:sp>
        <p:sp>
          <p:nvSpPr>
            <p:cNvPr id="169" name="円/楕円 168"/>
            <p:cNvSpPr/>
            <p:nvPr/>
          </p:nvSpPr>
          <p:spPr>
            <a:xfrm>
              <a:off x="6017811" y="6376228"/>
              <a:ext cx="1584000" cy="423638"/>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bg2">
                      <a:lumMod val="60000"/>
                      <a:lumOff val="40000"/>
                    </a:schemeClr>
                  </a:solidFill>
                </a:rPr>
                <a:t>開発者＆ユーザ</a:t>
              </a:r>
              <a:endParaRPr lang="en-US" altLang="ja-JP" sz="1050" b="1" dirty="0" smtClean="0">
                <a:solidFill>
                  <a:schemeClr val="bg2">
                    <a:lumMod val="60000"/>
                    <a:lumOff val="40000"/>
                  </a:schemeClr>
                </a:solidFill>
              </a:endParaRPr>
            </a:p>
            <a:p>
              <a:pPr algn="ctr" fontAlgn="auto">
                <a:spcBef>
                  <a:spcPts val="0"/>
                </a:spcBef>
                <a:spcAft>
                  <a:spcPts val="0"/>
                </a:spcAft>
                <a:defRPr/>
              </a:pPr>
              <a:r>
                <a:rPr lang="en-US" altLang="ja-JP" sz="1200" b="1" dirty="0" smtClean="0">
                  <a:solidFill>
                    <a:schemeClr val="bg2">
                      <a:lumMod val="60000"/>
                      <a:lumOff val="40000"/>
                    </a:schemeClr>
                  </a:solidFill>
                </a:rPr>
                <a:t>81</a:t>
              </a:r>
              <a:r>
                <a:rPr lang="ja-JP" altLang="en-US" sz="1200" b="1" dirty="0">
                  <a:solidFill>
                    <a:schemeClr val="bg2">
                      <a:lumMod val="60000"/>
                      <a:lumOff val="40000"/>
                    </a:schemeClr>
                  </a:solidFill>
                </a:rPr>
                <a:t>人</a:t>
              </a:r>
            </a:p>
          </p:txBody>
        </p:sp>
        <p:cxnSp>
          <p:nvCxnSpPr>
            <p:cNvPr id="170" name="曲線コネクタ 35"/>
            <p:cNvCxnSpPr>
              <a:stCxn id="168" idx="3"/>
              <a:endCxn id="168" idx="2"/>
            </p:cNvCxnSpPr>
            <p:nvPr/>
          </p:nvCxnSpPr>
          <p:spPr>
            <a:xfrm rot="5400000" flipH="1">
              <a:off x="4378755" y="4550846"/>
              <a:ext cx="203647" cy="205611"/>
            </a:xfrm>
            <a:prstGeom prst="curvedConnector4">
              <a:avLst>
                <a:gd name="adj1" fmla="val -84398"/>
                <a:gd name="adj2" fmla="val 180685"/>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1" name="テキスト ボックス 16"/>
            <p:cNvSpPr txBox="1">
              <a:spLocks noChangeArrowheads="1"/>
            </p:cNvSpPr>
            <p:nvPr/>
          </p:nvSpPr>
          <p:spPr bwMode="auto">
            <a:xfrm>
              <a:off x="4067866" y="4834530"/>
              <a:ext cx="508350" cy="277563"/>
            </a:xfrm>
            <a:prstGeom prst="rect">
              <a:avLst/>
            </a:prstGeom>
            <a:noFill/>
            <a:ln w="9525">
              <a:noFill/>
              <a:miter lim="800000"/>
              <a:headEnd/>
              <a:tailEnd/>
            </a:ln>
          </p:spPr>
          <p:txBody>
            <a:bodyPr wrap="square">
              <a:spAutoFit/>
            </a:bodyPr>
            <a:lstStyle/>
            <a:p>
              <a:r>
                <a:rPr lang="en-US" altLang="ja-JP" sz="1200" b="1" dirty="0">
                  <a:latin typeface="Calibri" pitchFamily="34" charset="0"/>
                </a:rPr>
                <a:t>14</a:t>
              </a:r>
              <a:endParaRPr lang="ja-JP" altLang="en-US" sz="1200" b="1" dirty="0">
                <a:latin typeface="Calibri" pitchFamily="34" charset="0"/>
              </a:endParaRPr>
            </a:p>
          </p:txBody>
        </p:sp>
        <p:cxnSp>
          <p:nvCxnSpPr>
            <p:cNvPr id="172" name="曲線コネクタ 40"/>
            <p:cNvCxnSpPr>
              <a:stCxn id="167" idx="5"/>
              <a:endCxn id="167" idx="6"/>
            </p:cNvCxnSpPr>
            <p:nvPr/>
          </p:nvCxnSpPr>
          <p:spPr>
            <a:xfrm rot="5400000" flipH="1" flipV="1">
              <a:off x="9342131" y="4545947"/>
              <a:ext cx="203647" cy="200339"/>
            </a:xfrm>
            <a:prstGeom prst="curvedConnector4">
              <a:avLst>
                <a:gd name="adj1" fmla="val -79266"/>
                <a:gd name="adj2" fmla="val 17237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3" name="テキスト ボックス 18"/>
            <p:cNvSpPr txBox="1">
              <a:spLocks noChangeArrowheads="1"/>
            </p:cNvSpPr>
            <p:nvPr/>
          </p:nvSpPr>
          <p:spPr bwMode="auto">
            <a:xfrm>
              <a:off x="9534788" y="4813630"/>
              <a:ext cx="254183" cy="277563"/>
            </a:xfrm>
            <a:prstGeom prst="rect">
              <a:avLst/>
            </a:prstGeom>
            <a:noFill/>
            <a:ln w="9525">
              <a:noFill/>
              <a:miter lim="800000"/>
              <a:headEnd/>
              <a:tailEnd/>
            </a:ln>
          </p:spPr>
          <p:txBody>
            <a:bodyPr>
              <a:spAutoFit/>
            </a:bodyPr>
            <a:lstStyle/>
            <a:p>
              <a:r>
                <a:rPr lang="en-US" altLang="ja-JP" sz="1200" b="1" dirty="0">
                  <a:latin typeface="Calibri" pitchFamily="34" charset="0"/>
                </a:rPr>
                <a:t>0</a:t>
              </a:r>
              <a:endParaRPr lang="ja-JP" altLang="en-US" sz="1200" b="1" dirty="0">
                <a:latin typeface="Calibri" pitchFamily="34" charset="0"/>
              </a:endParaRPr>
            </a:p>
          </p:txBody>
        </p:sp>
        <p:cxnSp>
          <p:nvCxnSpPr>
            <p:cNvPr id="174" name="曲線コネクタ 40"/>
            <p:cNvCxnSpPr>
              <a:stCxn id="169" idx="3"/>
              <a:endCxn id="169" idx="5"/>
            </p:cNvCxnSpPr>
            <p:nvPr/>
          </p:nvCxnSpPr>
          <p:spPr>
            <a:xfrm rot="16200000" flipH="1">
              <a:off x="6809811" y="6177798"/>
              <a:ext cx="1588" cy="1120056"/>
            </a:xfrm>
            <a:prstGeom prst="curvedConnector3">
              <a:avLst>
                <a:gd name="adj1" fmla="val 13366629"/>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75" name="テキスト ボックス 20"/>
            <p:cNvSpPr txBox="1">
              <a:spLocks noChangeArrowheads="1"/>
            </p:cNvSpPr>
            <p:nvPr/>
          </p:nvSpPr>
          <p:spPr bwMode="auto">
            <a:xfrm>
              <a:off x="6623865" y="6926956"/>
              <a:ext cx="445084" cy="277563"/>
            </a:xfrm>
            <a:prstGeom prst="rect">
              <a:avLst/>
            </a:prstGeom>
            <a:noFill/>
            <a:ln w="9525">
              <a:noFill/>
              <a:miter lim="800000"/>
              <a:headEnd/>
              <a:tailEnd/>
            </a:ln>
          </p:spPr>
          <p:txBody>
            <a:bodyPr wrap="square">
              <a:spAutoFit/>
            </a:bodyPr>
            <a:lstStyle/>
            <a:p>
              <a:r>
                <a:rPr lang="en-US" altLang="ja-JP" sz="1200" b="1" dirty="0">
                  <a:solidFill>
                    <a:schemeClr val="bg2">
                      <a:lumMod val="60000"/>
                      <a:lumOff val="40000"/>
                    </a:schemeClr>
                  </a:solidFill>
                  <a:latin typeface="Calibri" pitchFamily="34" charset="0"/>
                </a:rPr>
                <a:t>184</a:t>
              </a:r>
              <a:endParaRPr lang="ja-JP" altLang="en-US" sz="1200" b="1" dirty="0">
                <a:solidFill>
                  <a:schemeClr val="bg2">
                    <a:lumMod val="60000"/>
                    <a:lumOff val="40000"/>
                  </a:schemeClr>
                </a:solidFill>
                <a:latin typeface="Calibri" pitchFamily="34" charset="0"/>
              </a:endParaRPr>
            </a:p>
          </p:txBody>
        </p:sp>
        <p:sp>
          <p:nvSpPr>
            <p:cNvPr id="176" name="テキスト ボックス 22"/>
            <p:cNvSpPr txBox="1">
              <a:spLocks noChangeArrowheads="1"/>
            </p:cNvSpPr>
            <p:nvPr/>
          </p:nvSpPr>
          <p:spPr bwMode="auto">
            <a:xfrm>
              <a:off x="7076499" y="4740583"/>
              <a:ext cx="423638" cy="277563"/>
            </a:xfrm>
            <a:prstGeom prst="rect">
              <a:avLst/>
            </a:prstGeom>
            <a:noFill/>
            <a:ln w="9525">
              <a:noFill/>
              <a:miter lim="800000"/>
              <a:headEnd/>
              <a:tailEnd/>
            </a:ln>
          </p:spPr>
          <p:txBody>
            <a:bodyPr>
              <a:spAutoFit/>
            </a:bodyPr>
            <a:lstStyle/>
            <a:p>
              <a:r>
                <a:rPr lang="en-US" altLang="ja-JP" sz="1200" b="1" dirty="0" smtClean="0">
                  <a:latin typeface="Calibri" pitchFamily="34" charset="0"/>
                </a:rPr>
                <a:t>301</a:t>
              </a:r>
              <a:endParaRPr lang="ja-JP" altLang="en-US" sz="1200" b="1" dirty="0">
                <a:latin typeface="Calibri" pitchFamily="34" charset="0"/>
              </a:endParaRPr>
            </a:p>
          </p:txBody>
        </p:sp>
        <p:cxnSp>
          <p:nvCxnSpPr>
            <p:cNvPr id="177" name="直線矢印コネクタ 176"/>
            <p:cNvCxnSpPr/>
            <p:nvPr/>
          </p:nvCxnSpPr>
          <p:spPr>
            <a:xfrm rot="5400000">
              <a:off x="6479626" y="4481588"/>
              <a:ext cx="829686" cy="941"/>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8" name="直線矢印コネクタ 177"/>
            <p:cNvCxnSpPr/>
            <p:nvPr/>
          </p:nvCxnSpPr>
          <p:spPr>
            <a:xfrm rot="5400000">
              <a:off x="6311112" y="4476353"/>
              <a:ext cx="829686" cy="942"/>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79" name="テキスト ボックス 25"/>
            <p:cNvSpPr txBox="1">
              <a:spLocks noChangeArrowheads="1"/>
            </p:cNvSpPr>
            <p:nvPr/>
          </p:nvSpPr>
          <p:spPr bwMode="auto">
            <a:xfrm>
              <a:off x="6890502" y="4385130"/>
              <a:ext cx="423638" cy="277563"/>
            </a:xfrm>
            <a:prstGeom prst="rect">
              <a:avLst/>
            </a:prstGeom>
            <a:noFill/>
            <a:ln w="9525">
              <a:noFill/>
              <a:miter lim="800000"/>
              <a:headEnd/>
              <a:tailEnd/>
            </a:ln>
          </p:spPr>
          <p:txBody>
            <a:bodyPr>
              <a:spAutoFit/>
            </a:bodyPr>
            <a:lstStyle/>
            <a:p>
              <a:r>
                <a:rPr lang="en-US" altLang="ja-JP" sz="1200" b="1" dirty="0">
                  <a:latin typeface="Calibri" pitchFamily="34" charset="0"/>
                </a:rPr>
                <a:t>39</a:t>
              </a:r>
              <a:endParaRPr lang="ja-JP" altLang="en-US" sz="1200" b="1" dirty="0">
                <a:latin typeface="Calibri" pitchFamily="34" charset="0"/>
              </a:endParaRPr>
            </a:p>
          </p:txBody>
        </p:sp>
        <p:sp>
          <p:nvSpPr>
            <p:cNvPr id="180" name="テキスト ボックス 26"/>
            <p:cNvSpPr txBox="1">
              <a:spLocks noChangeArrowheads="1"/>
            </p:cNvSpPr>
            <p:nvPr/>
          </p:nvSpPr>
          <p:spPr bwMode="auto">
            <a:xfrm>
              <a:off x="6352114" y="4385130"/>
              <a:ext cx="423638" cy="277563"/>
            </a:xfrm>
            <a:prstGeom prst="rect">
              <a:avLst/>
            </a:prstGeom>
            <a:noFill/>
            <a:ln w="9525">
              <a:noFill/>
              <a:miter lim="800000"/>
              <a:headEnd/>
              <a:tailEnd/>
            </a:ln>
          </p:spPr>
          <p:txBody>
            <a:bodyPr>
              <a:spAutoFit/>
            </a:bodyPr>
            <a:lstStyle/>
            <a:p>
              <a:r>
                <a:rPr lang="en-US" altLang="ja-JP" sz="1200" b="1" dirty="0">
                  <a:latin typeface="Calibri" pitchFamily="34" charset="0"/>
                </a:rPr>
                <a:t>105</a:t>
              </a:r>
              <a:endParaRPr lang="ja-JP" altLang="en-US" sz="1200" b="1" dirty="0">
                <a:latin typeface="Calibri" pitchFamily="34" charset="0"/>
              </a:endParaRPr>
            </a:p>
          </p:txBody>
        </p:sp>
        <p:cxnSp>
          <p:nvCxnSpPr>
            <p:cNvPr id="181" name="直線矢印コネクタ 180"/>
            <p:cNvCxnSpPr/>
            <p:nvPr/>
          </p:nvCxnSpPr>
          <p:spPr>
            <a:xfrm rot="21300000">
              <a:off x="7594260" y="3743931"/>
              <a:ext cx="720000" cy="54110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82" name="直線矢印コネクタ 181"/>
            <p:cNvCxnSpPr/>
            <p:nvPr/>
          </p:nvCxnSpPr>
          <p:spPr>
            <a:xfrm rot="21300000">
              <a:off x="7498641" y="3842938"/>
              <a:ext cx="720000" cy="55072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183" name="テキスト ボックス 29"/>
            <p:cNvSpPr txBox="1">
              <a:spLocks noChangeArrowheads="1"/>
            </p:cNvSpPr>
            <p:nvPr/>
          </p:nvSpPr>
          <p:spPr bwMode="auto">
            <a:xfrm>
              <a:off x="7808043" y="3721068"/>
              <a:ext cx="423638" cy="277563"/>
            </a:xfrm>
            <a:prstGeom prst="rect">
              <a:avLst/>
            </a:prstGeom>
            <a:noFill/>
            <a:ln w="9525">
              <a:noFill/>
              <a:miter lim="800000"/>
              <a:headEnd/>
              <a:tailEnd/>
            </a:ln>
          </p:spPr>
          <p:txBody>
            <a:bodyPr>
              <a:spAutoFit/>
            </a:bodyPr>
            <a:lstStyle/>
            <a:p>
              <a:r>
                <a:rPr lang="en-US" altLang="ja-JP" sz="1200" b="1" dirty="0">
                  <a:latin typeface="Calibri" pitchFamily="34" charset="0"/>
                </a:rPr>
                <a:t>0</a:t>
              </a:r>
              <a:endParaRPr lang="ja-JP" altLang="en-US" sz="1200" b="1" dirty="0">
                <a:latin typeface="Calibri" pitchFamily="34" charset="0"/>
              </a:endParaRPr>
            </a:p>
          </p:txBody>
        </p:sp>
        <p:sp>
          <p:nvSpPr>
            <p:cNvPr id="184" name="テキスト ボックス 30"/>
            <p:cNvSpPr txBox="1">
              <a:spLocks noChangeArrowheads="1"/>
            </p:cNvSpPr>
            <p:nvPr/>
          </p:nvSpPr>
          <p:spPr bwMode="auto">
            <a:xfrm>
              <a:off x="7655615" y="4061331"/>
              <a:ext cx="423638" cy="277563"/>
            </a:xfrm>
            <a:prstGeom prst="rect">
              <a:avLst/>
            </a:prstGeom>
            <a:noFill/>
            <a:ln w="9525">
              <a:noFill/>
              <a:miter lim="800000"/>
              <a:headEnd/>
              <a:tailEnd/>
            </a:ln>
          </p:spPr>
          <p:txBody>
            <a:bodyPr>
              <a:spAutoFit/>
            </a:bodyPr>
            <a:lstStyle/>
            <a:p>
              <a:r>
                <a:rPr lang="en-US" altLang="ja-JP" sz="1200" b="1" dirty="0">
                  <a:latin typeface="Calibri" pitchFamily="34" charset="0"/>
                </a:rPr>
                <a:t>1</a:t>
              </a:r>
              <a:endParaRPr lang="ja-JP" altLang="en-US" sz="1200" b="1" dirty="0">
                <a:latin typeface="Calibri" pitchFamily="34" charset="0"/>
              </a:endParaRPr>
            </a:p>
          </p:txBody>
        </p:sp>
        <p:cxnSp>
          <p:nvCxnSpPr>
            <p:cNvPr id="185" name="直線矢印コネクタ 184"/>
            <p:cNvCxnSpPr/>
            <p:nvPr/>
          </p:nvCxnSpPr>
          <p:spPr>
            <a:xfrm rot="16200000" flipH="1">
              <a:off x="8038010" y="5475576"/>
              <a:ext cx="1398005" cy="12709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6" name="直線矢印コネクタ 185"/>
            <p:cNvCxnSpPr/>
            <p:nvPr/>
          </p:nvCxnSpPr>
          <p:spPr>
            <a:xfrm rot="5400000">
              <a:off x="4216471" y="5511061"/>
              <a:ext cx="1332000" cy="12709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7" name="直線矢印コネクタ 186"/>
            <p:cNvCxnSpPr/>
            <p:nvPr/>
          </p:nvCxnSpPr>
          <p:spPr>
            <a:xfrm rot="360000" flipV="1">
              <a:off x="5500417" y="3703155"/>
              <a:ext cx="612000" cy="550729"/>
            </a:xfrm>
            <a:prstGeom prst="straightConnector1">
              <a:avLst/>
            </a:prstGeom>
            <a:ln w="2540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88" name="直線矢印コネクタ 187"/>
            <p:cNvCxnSpPr/>
            <p:nvPr/>
          </p:nvCxnSpPr>
          <p:spPr>
            <a:xfrm rot="360000" flipV="1">
              <a:off x="5609523" y="3814571"/>
              <a:ext cx="612000" cy="50836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89" name="直線矢印コネクタ 188"/>
            <p:cNvCxnSpPr/>
            <p:nvPr/>
          </p:nvCxnSpPr>
          <p:spPr>
            <a:xfrm rot="5400000" flipH="1" flipV="1">
              <a:off x="4385926" y="5511062"/>
              <a:ext cx="1332000" cy="12709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0" name="直線矢印コネクタ 189"/>
            <p:cNvCxnSpPr/>
            <p:nvPr/>
          </p:nvCxnSpPr>
          <p:spPr>
            <a:xfrm rot="16200000" flipV="1">
              <a:off x="8175833" y="5522883"/>
              <a:ext cx="1440369" cy="12709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1" name="直線矢印コネクタ 190"/>
            <p:cNvCxnSpPr/>
            <p:nvPr/>
          </p:nvCxnSpPr>
          <p:spPr>
            <a:xfrm rot="5400000" flipH="1" flipV="1">
              <a:off x="6534378" y="5995625"/>
              <a:ext cx="762549" cy="188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2" name="直線矢印コネクタ 191"/>
            <p:cNvCxnSpPr/>
            <p:nvPr/>
          </p:nvCxnSpPr>
          <p:spPr>
            <a:xfrm rot="5400000">
              <a:off x="6385633" y="5931879"/>
              <a:ext cx="720185" cy="94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3" name="直線矢印コネクタ 192"/>
            <p:cNvCxnSpPr/>
            <p:nvPr/>
          </p:nvCxnSpPr>
          <p:spPr>
            <a:xfrm rot="10800000" flipV="1">
              <a:off x="7507399" y="4625191"/>
              <a:ext cx="635457" cy="466002"/>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4" name="直線矢印コネクタ 193"/>
            <p:cNvCxnSpPr/>
            <p:nvPr/>
          </p:nvCxnSpPr>
          <p:spPr>
            <a:xfrm rot="10800000">
              <a:off x="7701250" y="6530197"/>
              <a:ext cx="864000" cy="94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5" name="直線矢印コネクタ 194"/>
            <p:cNvCxnSpPr/>
            <p:nvPr/>
          </p:nvCxnSpPr>
          <p:spPr>
            <a:xfrm>
              <a:off x="7681169" y="6654605"/>
              <a:ext cx="864000" cy="94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6" name="直線矢印コネクタ 195"/>
            <p:cNvCxnSpPr/>
            <p:nvPr/>
          </p:nvCxnSpPr>
          <p:spPr>
            <a:xfrm>
              <a:off x="5229902" y="6672775"/>
              <a:ext cx="720000" cy="94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7" name="直線矢印コネクタ 196"/>
            <p:cNvCxnSpPr/>
            <p:nvPr/>
          </p:nvCxnSpPr>
          <p:spPr>
            <a:xfrm rot="10800000">
              <a:off x="5253804" y="6545683"/>
              <a:ext cx="720000" cy="94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8" name="直線矢印コネクタ 197"/>
            <p:cNvCxnSpPr/>
            <p:nvPr/>
          </p:nvCxnSpPr>
          <p:spPr>
            <a:xfrm rot="10800000">
              <a:off x="7626825" y="5450410"/>
              <a:ext cx="1101458" cy="8896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9" name="直線矢印コネクタ 198"/>
            <p:cNvCxnSpPr/>
            <p:nvPr/>
          </p:nvCxnSpPr>
          <p:spPr>
            <a:xfrm>
              <a:off x="7492202" y="5512410"/>
              <a:ext cx="1101458" cy="8896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00" name="直線矢印コネクタ 199"/>
            <p:cNvCxnSpPr/>
            <p:nvPr/>
          </p:nvCxnSpPr>
          <p:spPr>
            <a:xfrm rot="10800000" flipV="1">
              <a:off x="5128602" y="5494360"/>
              <a:ext cx="1016731" cy="847276"/>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01" name="直線矢印コネクタ 200"/>
            <p:cNvCxnSpPr/>
            <p:nvPr/>
          </p:nvCxnSpPr>
          <p:spPr>
            <a:xfrm flipV="1">
              <a:off x="5211109" y="5587023"/>
              <a:ext cx="1016731" cy="847276"/>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02" name="直線矢印コネクタ 201"/>
            <p:cNvCxnSpPr/>
            <p:nvPr/>
          </p:nvCxnSpPr>
          <p:spPr>
            <a:xfrm flipV="1">
              <a:off x="7596009" y="4691119"/>
              <a:ext cx="635456" cy="466001"/>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03" name="直線矢印コネクタ 202"/>
            <p:cNvCxnSpPr/>
            <p:nvPr/>
          </p:nvCxnSpPr>
          <p:spPr>
            <a:xfrm rot="10800000">
              <a:off x="5821725" y="4596949"/>
              <a:ext cx="508365" cy="42363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204" name="直線矢印コネクタ 203"/>
            <p:cNvCxnSpPr/>
            <p:nvPr/>
          </p:nvCxnSpPr>
          <p:spPr>
            <a:xfrm>
              <a:off x="5729466" y="4682155"/>
              <a:ext cx="466002" cy="381274"/>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05" name="テキスト ボックス 51"/>
            <p:cNvSpPr txBox="1">
              <a:spLocks noChangeArrowheads="1"/>
            </p:cNvSpPr>
            <p:nvPr/>
          </p:nvSpPr>
          <p:spPr bwMode="auto">
            <a:xfrm>
              <a:off x="5593053" y="3783793"/>
              <a:ext cx="423638" cy="277563"/>
            </a:xfrm>
            <a:prstGeom prst="rect">
              <a:avLst/>
            </a:prstGeom>
            <a:noFill/>
            <a:ln w="9525">
              <a:noFill/>
              <a:miter lim="800000"/>
              <a:headEnd/>
              <a:tailEnd/>
            </a:ln>
          </p:spPr>
          <p:txBody>
            <a:bodyPr>
              <a:spAutoFit/>
            </a:bodyPr>
            <a:lstStyle/>
            <a:p>
              <a:r>
                <a:rPr lang="en-US" altLang="ja-JP" sz="1200" b="1" dirty="0">
                  <a:latin typeface="Calibri" pitchFamily="34" charset="0"/>
                </a:rPr>
                <a:t>7</a:t>
              </a:r>
              <a:endParaRPr lang="ja-JP" altLang="en-US" sz="1200" b="1" dirty="0">
                <a:latin typeface="Calibri" pitchFamily="34" charset="0"/>
              </a:endParaRPr>
            </a:p>
          </p:txBody>
        </p:sp>
        <p:sp>
          <p:nvSpPr>
            <p:cNvPr id="206" name="テキスト ボックス 52"/>
            <p:cNvSpPr txBox="1">
              <a:spLocks noChangeArrowheads="1"/>
            </p:cNvSpPr>
            <p:nvPr/>
          </p:nvSpPr>
          <p:spPr bwMode="auto">
            <a:xfrm>
              <a:off x="5878021" y="4000985"/>
              <a:ext cx="423638" cy="277563"/>
            </a:xfrm>
            <a:prstGeom prst="rect">
              <a:avLst/>
            </a:prstGeom>
            <a:noFill/>
            <a:ln w="9525">
              <a:noFill/>
              <a:miter lim="800000"/>
              <a:headEnd/>
              <a:tailEnd/>
            </a:ln>
          </p:spPr>
          <p:txBody>
            <a:bodyPr>
              <a:spAutoFit/>
            </a:bodyPr>
            <a:lstStyle/>
            <a:p>
              <a:r>
                <a:rPr lang="en-US" altLang="ja-JP" sz="1200" b="1" dirty="0">
                  <a:latin typeface="Calibri" pitchFamily="34" charset="0"/>
                </a:rPr>
                <a:t>3</a:t>
              </a:r>
              <a:endParaRPr lang="ja-JP" altLang="en-US" sz="1200" b="1" dirty="0">
                <a:latin typeface="Calibri" pitchFamily="34" charset="0"/>
              </a:endParaRPr>
            </a:p>
          </p:txBody>
        </p:sp>
        <p:sp>
          <p:nvSpPr>
            <p:cNvPr id="207" name="テキスト ボックス 53"/>
            <p:cNvSpPr txBox="1">
              <a:spLocks noChangeArrowheads="1"/>
            </p:cNvSpPr>
            <p:nvPr/>
          </p:nvSpPr>
          <p:spPr bwMode="auto">
            <a:xfrm>
              <a:off x="6026013" y="4631781"/>
              <a:ext cx="423638" cy="277563"/>
            </a:xfrm>
            <a:prstGeom prst="rect">
              <a:avLst/>
            </a:prstGeom>
            <a:noFill/>
            <a:ln w="9525">
              <a:noFill/>
              <a:miter lim="800000"/>
              <a:headEnd/>
              <a:tailEnd/>
            </a:ln>
          </p:spPr>
          <p:txBody>
            <a:bodyPr>
              <a:spAutoFit/>
            </a:bodyPr>
            <a:lstStyle/>
            <a:p>
              <a:r>
                <a:rPr lang="en-US" altLang="ja-JP" sz="1200" b="1" dirty="0" smtClean="0">
                  <a:latin typeface="Calibri" pitchFamily="34" charset="0"/>
                </a:rPr>
                <a:t>68</a:t>
              </a:r>
              <a:endParaRPr lang="ja-JP" altLang="en-US" sz="1200" b="1" dirty="0">
                <a:latin typeface="Calibri" pitchFamily="34" charset="0"/>
              </a:endParaRPr>
            </a:p>
          </p:txBody>
        </p:sp>
        <p:sp>
          <p:nvSpPr>
            <p:cNvPr id="208" name="テキスト ボックス 54"/>
            <p:cNvSpPr txBox="1">
              <a:spLocks noChangeArrowheads="1"/>
            </p:cNvSpPr>
            <p:nvPr/>
          </p:nvSpPr>
          <p:spPr bwMode="auto">
            <a:xfrm>
              <a:off x="5729465" y="4851130"/>
              <a:ext cx="423638" cy="277563"/>
            </a:xfrm>
            <a:prstGeom prst="rect">
              <a:avLst/>
            </a:prstGeom>
            <a:noFill/>
            <a:ln w="9525">
              <a:noFill/>
              <a:miter lim="800000"/>
              <a:headEnd/>
              <a:tailEnd/>
            </a:ln>
          </p:spPr>
          <p:txBody>
            <a:bodyPr>
              <a:spAutoFit/>
            </a:bodyPr>
            <a:lstStyle/>
            <a:p>
              <a:r>
                <a:rPr lang="en-US" altLang="ja-JP" sz="1200" b="1" dirty="0" smtClean="0">
                  <a:latin typeface="Calibri" pitchFamily="34" charset="0"/>
                </a:rPr>
                <a:t>88</a:t>
              </a:r>
              <a:endParaRPr lang="ja-JP" altLang="en-US" sz="1200" b="1" dirty="0">
                <a:latin typeface="Calibri" pitchFamily="34" charset="0"/>
              </a:endParaRPr>
            </a:p>
          </p:txBody>
        </p:sp>
        <p:sp>
          <p:nvSpPr>
            <p:cNvPr id="209" name="テキスト ボックス 55"/>
            <p:cNvSpPr txBox="1">
              <a:spLocks noChangeArrowheads="1"/>
            </p:cNvSpPr>
            <p:nvPr/>
          </p:nvSpPr>
          <p:spPr bwMode="auto">
            <a:xfrm>
              <a:off x="7530166" y="4658917"/>
              <a:ext cx="423638" cy="277563"/>
            </a:xfrm>
            <a:prstGeom prst="rect">
              <a:avLst/>
            </a:prstGeom>
            <a:noFill/>
            <a:ln w="9525">
              <a:noFill/>
              <a:miter lim="800000"/>
              <a:headEnd/>
              <a:tailEnd/>
            </a:ln>
          </p:spPr>
          <p:txBody>
            <a:bodyPr>
              <a:spAutoFit/>
            </a:bodyPr>
            <a:lstStyle/>
            <a:p>
              <a:r>
                <a:rPr lang="en-US" altLang="ja-JP" sz="1200" b="1" dirty="0" smtClean="0">
                  <a:latin typeface="Calibri" pitchFamily="34" charset="0"/>
                </a:rPr>
                <a:t>31</a:t>
              </a:r>
              <a:endParaRPr lang="ja-JP" altLang="en-US" sz="1200" b="1" dirty="0">
                <a:latin typeface="Calibri" pitchFamily="34" charset="0"/>
              </a:endParaRPr>
            </a:p>
          </p:txBody>
        </p:sp>
        <p:sp>
          <p:nvSpPr>
            <p:cNvPr id="210" name="テキスト ボックス 56"/>
            <p:cNvSpPr txBox="1">
              <a:spLocks noChangeArrowheads="1"/>
            </p:cNvSpPr>
            <p:nvPr/>
          </p:nvSpPr>
          <p:spPr bwMode="auto">
            <a:xfrm>
              <a:off x="7805292" y="4928327"/>
              <a:ext cx="423638" cy="277563"/>
            </a:xfrm>
            <a:prstGeom prst="rect">
              <a:avLst/>
            </a:prstGeom>
            <a:noFill/>
            <a:ln w="9525">
              <a:noFill/>
              <a:miter lim="800000"/>
              <a:headEnd/>
              <a:tailEnd/>
            </a:ln>
          </p:spPr>
          <p:txBody>
            <a:bodyPr>
              <a:spAutoFit/>
            </a:bodyPr>
            <a:lstStyle/>
            <a:p>
              <a:r>
                <a:rPr lang="en-US" altLang="ja-JP" sz="1200" b="1" dirty="0">
                  <a:latin typeface="Calibri" pitchFamily="34" charset="0"/>
                </a:rPr>
                <a:t>12</a:t>
              </a:r>
              <a:endParaRPr lang="ja-JP" altLang="en-US" sz="1200" b="1" dirty="0">
                <a:latin typeface="Calibri" pitchFamily="34" charset="0"/>
              </a:endParaRPr>
            </a:p>
          </p:txBody>
        </p:sp>
        <p:sp>
          <p:nvSpPr>
            <p:cNvPr id="211" name="テキスト ボックス 57"/>
            <p:cNvSpPr txBox="1">
              <a:spLocks noChangeArrowheads="1"/>
            </p:cNvSpPr>
            <p:nvPr/>
          </p:nvSpPr>
          <p:spPr bwMode="auto">
            <a:xfrm>
              <a:off x="8409813" y="5359020"/>
              <a:ext cx="423638" cy="277563"/>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12</a:t>
              </a:r>
              <a:endParaRPr lang="ja-JP" altLang="en-US" sz="1200" b="1" dirty="0">
                <a:solidFill>
                  <a:schemeClr val="bg2">
                    <a:lumMod val="60000"/>
                    <a:lumOff val="40000"/>
                  </a:schemeClr>
                </a:solidFill>
                <a:latin typeface="Calibri" pitchFamily="34" charset="0"/>
              </a:endParaRPr>
            </a:p>
          </p:txBody>
        </p:sp>
        <p:sp>
          <p:nvSpPr>
            <p:cNvPr id="212" name="テキスト ボックス 58"/>
            <p:cNvSpPr txBox="1">
              <a:spLocks noChangeArrowheads="1"/>
            </p:cNvSpPr>
            <p:nvPr/>
          </p:nvSpPr>
          <p:spPr bwMode="auto">
            <a:xfrm>
              <a:off x="8864386" y="5359495"/>
              <a:ext cx="423638" cy="277563"/>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9</a:t>
              </a:r>
              <a:endParaRPr lang="ja-JP" altLang="en-US" sz="1200" b="1">
                <a:solidFill>
                  <a:schemeClr val="bg2">
                    <a:lumMod val="60000"/>
                    <a:lumOff val="40000"/>
                  </a:schemeClr>
                </a:solidFill>
                <a:latin typeface="Calibri" pitchFamily="34" charset="0"/>
              </a:endParaRPr>
            </a:p>
          </p:txBody>
        </p:sp>
        <p:sp>
          <p:nvSpPr>
            <p:cNvPr id="213" name="テキスト ボックス 59"/>
            <p:cNvSpPr txBox="1">
              <a:spLocks noChangeArrowheads="1"/>
            </p:cNvSpPr>
            <p:nvPr/>
          </p:nvSpPr>
          <p:spPr bwMode="auto">
            <a:xfrm>
              <a:off x="8059474" y="5648512"/>
              <a:ext cx="423638" cy="277563"/>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537</a:t>
              </a:r>
              <a:endParaRPr lang="ja-JP" altLang="en-US" sz="1200" b="1">
                <a:solidFill>
                  <a:schemeClr val="bg2">
                    <a:lumMod val="60000"/>
                    <a:lumOff val="40000"/>
                  </a:schemeClr>
                </a:solidFill>
                <a:latin typeface="Calibri" pitchFamily="34" charset="0"/>
              </a:endParaRPr>
            </a:p>
          </p:txBody>
        </p:sp>
        <p:sp>
          <p:nvSpPr>
            <p:cNvPr id="214" name="テキスト ボックス 60"/>
            <p:cNvSpPr txBox="1">
              <a:spLocks noChangeArrowheads="1"/>
            </p:cNvSpPr>
            <p:nvPr/>
          </p:nvSpPr>
          <p:spPr bwMode="auto">
            <a:xfrm>
              <a:off x="7635837" y="5825500"/>
              <a:ext cx="423638" cy="277563"/>
            </a:xfrm>
            <a:prstGeom prst="rect">
              <a:avLst/>
            </a:prstGeom>
            <a:noFill/>
            <a:ln w="9525">
              <a:noFill/>
              <a:miter lim="800000"/>
              <a:headEnd/>
              <a:tailEnd/>
            </a:ln>
          </p:spPr>
          <p:txBody>
            <a:bodyPr>
              <a:spAutoFit/>
            </a:bodyPr>
            <a:lstStyle/>
            <a:p>
              <a:r>
                <a:rPr lang="en-US" altLang="ja-JP" sz="1200" b="1">
                  <a:solidFill>
                    <a:schemeClr val="bg2">
                      <a:lumMod val="60000"/>
                      <a:lumOff val="40000"/>
                    </a:schemeClr>
                  </a:solidFill>
                  <a:latin typeface="Calibri" pitchFamily="34" charset="0"/>
                </a:rPr>
                <a:t>208</a:t>
              </a:r>
              <a:endParaRPr lang="ja-JP" altLang="en-US" sz="1200" b="1">
                <a:solidFill>
                  <a:schemeClr val="bg2">
                    <a:lumMod val="60000"/>
                    <a:lumOff val="40000"/>
                  </a:schemeClr>
                </a:solidFill>
                <a:latin typeface="Calibri" pitchFamily="34" charset="0"/>
              </a:endParaRPr>
            </a:p>
          </p:txBody>
        </p:sp>
        <p:sp>
          <p:nvSpPr>
            <p:cNvPr id="215" name="テキスト ボックス 61"/>
            <p:cNvSpPr txBox="1">
              <a:spLocks noChangeArrowheads="1"/>
            </p:cNvSpPr>
            <p:nvPr/>
          </p:nvSpPr>
          <p:spPr bwMode="auto">
            <a:xfrm>
              <a:off x="6916323" y="5825500"/>
              <a:ext cx="423638" cy="277563"/>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269</a:t>
              </a:r>
              <a:endParaRPr lang="ja-JP" altLang="en-US" sz="1200" b="1" dirty="0">
                <a:solidFill>
                  <a:schemeClr val="bg2">
                    <a:lumMod val="60000"/>
                    <a:lumOff val="40000"/>
                  </a:schemeClr>
                </a:solidFill>
                <a:latin typeface="Calibri" pitchFamily="34" charset="0"/>
              </a:endParaRPr>
            </a:p>
          </p:txBody>
        </p:sp>
        <p:sp>
          <p:nvSpPr>
            <p:cNvPr id="216" name="テキスト ボックス 62"/>
            <p:cNvSpPr txBox="1">
              <a:spLocks noChangeArrowheads="1"/>
            </p:cNvSpPr>
            <p:nvPr/>
          </p:nvSpPr>
          <p:spPr bwMode="auto">
            <a:xfrm>
              <a:off x="6375870" y="5849382"/>
              <a:ext cx="423638" cy="277563"/>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228</a:t>
              </a:r>
              <a:endParaRPr lang="ja-JP" altLang="en-US" sz="1200" b="1" dirty="0">
                <a:solidFill>
                  <a:schemeClr val="bg2">
                    <a:lumMod val="60000"/>
                    <a:lumOff val="40000"/>
                  </a:schemeClr>
                </a:solidFill>
                <a:latin typeface="Calibri" pitchFamily="34" charset="0"/>
              </a:endParaRPr>
            </a:p>
          </p:txBody>
        </p:sp>
        <p:sp>
          <p:nvSpPr>
            <p:cNvPr id="217" name="テキスト ボックス 63"/>
            <p:cNvSpPr txBox="1">
              <a:spLocks noChangeArrowheads="1"/>
            </p:cNvSpPr>
            <p:nvPr/>
          </p:nvSpPr>
          <p:spPr bwMode="auto">
            <a:xfrm>
              <a:off x="5814193" y="5867863"/>
              <a:ext cx="423638" cy="277563"/>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164</a:t>
              </a:r>
              <a:endParaRPr lang="en-US" altLang="ja-JP" sz="1200" b="1" dirty="0">
                <a:solidFill>
                  <a:schemeClr val="bg2">
                    <a:lumMod val="60000"/>
                    <a:lumOff val="40000"/>
                  </a:schemeClr>
                </a:solidFill>
                <a:latin typeface="Calibri" pitchFamily="34" charset="0"/>
              </a:endParaRPr>
            </a:p>
          </p:txBody>
        </p:sp>
        <p:sp>
          <p:nvSpPr>
            <p:cNvPr id="218" name="テキスト ボックス 64"/>
            <p:cNvSpPr txBox="1">
              <a:spLocks noChangeArrowheads="1"/>
            </p:cNvSpPr>
            <p:nvPr/>
          </p:nvSpPr>
          <p:spPr bwMode="auto">
            <a:xfrm>
              <a:off x="5406742" y="5635100"/>
              <a:ext cx="423638" cy="277563"/>
            </a:xfrm>
            <a:prstGeom prst="rect">
              <a:avLst/>
            </a:prstGeom>
            <a:noFill/>
            <a:ln w="9525">
              <a:noFill/>
              <a:miter lim="800000"/>
              <a:headEnd/>
              <a:tailEnd/>
            </a:ln>
          </p:spPr>
          <p:txBody>
            <a:bodyPr>
              <a:spAutoFit/>
            </a:bodyPr>
            <a:lstStyle/>
            <a:p>
              <a:r>
                <a:rPr lang="en-US" altLang="ja-JP" sz="1200" b="1" dirty="0" smtClean="0">
                  <a:solidFill>
                    <a:schemeClr val="bg2">
                      <a:lumMod val="60000"/>
                      <a:lumOff val="40000"/>
                    </a:schemeClr>
                  </a:solidFill>
                  <a:latin typeface="Calibri" pitchFamily="34" charset="0"/>
                </a:rPr>
                <a:t>101</a:t>
              </a:r>
              <a:endParaRPr lang="ja-JP" altLang="en-US" sz="1200" b="1" dirty="0">
                <a:solidFill>
                  <a:schemeClr val="bg2">
                    <a:lumMod val="60000"/>
                    <a:lumOff val="40000"/>
                  </a:schemeClr>
                </a:solidFill>
                <a:latin typeface="Calibri" pitchFamily="34" charset="0"/>
              </a:endParaRPr>
            </a:p>
          </p:txBody>
        </p:sp>
        <p:sp>
          <p:nvSpPr>
            <p:cNvPr id="219" name="テキスト ボックス 65"/>
            <p:cNvSpPr txBox="1">
              <a:spLocks noChangeArrowheads="1"/>
            </p:cNvSpPr>
            <p:nvPr/>
          </p:nvSpPr>
          <p:spPr bwMode="auto">
            <a:xfrm>
              <a:off x="5030745" y="5359495"/>
              <a:ext cx="423638" cy="277563"/>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sp>
          <p:nvSpPr>
            <p:cNvPr id="220" name="テキスト ボックス 66"/>
            <p:cNvSpPr txBox="1">
              <a:spLocks noChangeArrowheads="1"/>
            </p:cNvSpPr>
            <p:nvPr/>
          </p:nvSpPr>
          <p:spPr bwMode="auto">
            <a:xfrm>
              <a:off x="4597116" y="5359495"/>
              <a:ext cx="423638" cy="277563"/>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14</a:t>
              </a:r>
              <a:endParaRPr lang="ja-JP" altLang="en-US" sz="1200" b="1" dirty="0">
                <a:solidFill>
                  <a:schemeClr val="bg2">
                    <a:lumMod val="60000"/>
                    <a:lumOff val="40000"/>
                  </a:schemeClr>
                </a:solidFill>
                <a:latin typeface="Calibri" pitchFamily="34" charset="0"/>
              </a:endParaRPr>
            </a:p>
          </p:txBody>
        </p:sp>
        <p:sp>
          <p:nvSpPr>
            <p:cNvPr id="221" name="テキスト ボックス 67"/>
            <p:cNvSpPr txBox="1">
              <a:spLocks noChangeArrowheads="1"/>
            </p:cNvSpPr>
            <p:nvPr/>
          </p:nvSpPr>
          <p:spPr bwMode="auto">
            <a:xfrm>
              <a:off x="5493213" y="6326332"/>
              <a:ext cx="423638" cy="277563"/>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51</a:t>
              </a:r>
              <a:endParaRPr lang="ja-JP" altLang="en-US" sz="1200" b="1" dirty="0">
                <a:solidFill>
                  <a:schemeClr val="bg2">
                    <a:lumMod val="60000"/>
                    <a:lumOff val="40000"/>
                  </a:schemeClr>
                </a:solidFill>
                <a:latin typeface="Calibri" pitchFamily="34" charset="0"/>
              </a:endParaRPr>
            </a:p>
          </p:txBody>
        </p:sp>
        <p:sp>
          <p:nvSpPr>
            <p:cNvPr id="222" name="テキスト ボックス 68"/>
            <p:cNvSpPr txBox="1">
              <a:spLocks noChangeArrowheads="1"/>
            </p:cNvSpPr>
            <p:nvPr/>
          </p:nvSpPr>
          <p:spPr bwMode="auto">
            <a:xfrm>
              <a:off x="5644738" y="6658654"/>
              <a:ext cx="423638" cy="277563"/>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70</a:t>
              </a:r>
              <a:endParaRPr lang="ja-JP" altLang="en-US" sz="1200" b="1" dirty="0">
                <a:solidFill>
                  <a:schemeClr val="bg2">
                    <a:lumMod val="60000"/>
                    <a:lumOff val="40000"/>
                  </a:schemeClr>
                </a:solidFill>
                <a:latin typeface="Calibri" pitchFamily="34" charset="0"/>
              </a:endParaRPr>
            </a:p>
          </p:txBody>
        </p:sp>
        <p:sp>
          <p:nvSpPr>
            <p:cNvPr id="223" name="テキスト ボックス 69"/>
            <p:cNvSpPr txBox="1">
              <a:spLocks noChangeArrowheads="1"/>
            </p:cNvSpPr>
            <p:nvPr/>
          </p:nvSpPr>
          <p:spPr bwMode="auto">
            <a:xfrm>
              <a:off x="7931254" y="6633895"/>
              <a:ext cx="423638" cy="277563"/>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148</a:t>
              </a:r>
              <a:endParaRPr lang="ja-JP" altLang="en-US" sz="1200" b="1" dirty="0">
                <a:solidFill>
                  <a:schemeClr val="bg2">
                    <a:lumMod val="60000"/>
                    <a:lumOff val="40000"/>
                  </a:schemeClr>
                </a:solidFill>
                <a:latin typeface="Calibri" pitchFamily="34" charset="0"/>
              </a:endParaRPr>
            </a:p>
          </p:txBody>
        </p:sp>
        <p:sp>
          <p:nvSpPr>
            <p:cNvPr id="224" name="テキスト ボックス 70"/>
            <p:cNvSpPr txBox="1">
              <a:spLocks noChangeArrowheads="1"/>
            </p:cNvSpPr>
            <p:nvPr/>
          </p:nvSpPr>
          <p:spPr bwMode="auto">
            <a:xfrm>
              <a:off x="7931224" y="6312921"/>
              <a:ext cx="423638" cy="277563"/>
            </a:xfrm>
            <a:prstGeom prst="rect">
              <a:avLst/>
            </a:prstGeom>
            <a:noFill/>
            <a:ln w="9525">
              <a:noFill/>
              <a:miter lim="800000"/>
              <a:headEnd/>
              <a:tailEnd/>
            </a:ln>
          </p:spPr>
          <p:txBody>
            <a:bodyPr>
              <a:spAutoFit/>
            </a:bodyPr>
            <a:lstStyle/>
            <a:p>
              <a:r>
                <a:rPr lang="en-US" altLang="ja-JP" sz="1200" b="1" dirty="0">
                  <a:solidFill>
                    <a:schemeClr val="bg2">
                      <a:lumMod val="60000"/>
                      <a:lumOff val="40000"/>
                    </a:schemeClr>
                  </a:solidFill>
                  <a:latin typeface="Calibri" pitchFamily="34" charset="0"/>
                </a:rPr>
                <a:t>272</a:t>
              </a:r>
              <a:endParaRPr lang="ja-JP" altLang="en-US" sz="1200" b="1" dirty="0">
                <a:solidFill>
                  <a:schemeClr val="bg2">
                    <a:lumMod val="60000"/>
                    <a:lumOff val="40000"/>
                  </a:schemeClr>
                </a:solidFill>
                <a:latin typeface="Calibri" pitchFamily="34" charset="0"/>
              </a:endParaRPr>
            </a:p>
          </p:txBody>
        </p:sp>
        <p:cxnSp>
          <p:nvCxnSpPr>
            <p:cNvPr id="225" name="曲線コネクタ 224"/>
            <p:cNvCxnSpPr>
              <a:stCxn id="158" idx="0"/>
              <a:endCxn id="158" idx="7"/>
            </p:cNvCxnSpPr>
            <p:nvPr/>
          </p:nvCxnSpPr>
          <p:spPr>
            <a:xfrm rot="16200000" flipH="1">
              <a:off x="7071988" y="4761040"/>
              <a:ext cx="74448" cy="646855"/>
            </a:xfrm>
            <a:prstGeom prst="curvedConnector3">
              <a:avLst>
                <a:gd name="adj1" fmla="val -1388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26" name="円/楕円 225"/>
            <p:cNvSpPr/>
            <p:nvPr/>
          </p:nvSpPr>
          <p:spPr>
            <a:xfrm>
              <a:off x="6227840" y="3500632"/>
              <a:ext cx="1224000" cy="432000"/>
            </a:xfrm>
            <a:prstGeom prst="ellipse">
              <a:avLst/>
            </a:prstGeom>
            <a:solidFill>
              <a:srgbClr val="FFFF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050" b="1" dirty="0" smtClean="0">
                  <a:solidFill>
                    <a:schemeClr val="tx1"/>
                  </a:solidFill>
                </a:rPr>
                <a:t>バグ報告者</a:t>
              </a:r>
              <a:endParaRPr lang="en-US" altLang="ja-JP" sz="1050" b="1" dirty="0">
                <a:solidFill>
                  <a:schemeClr val="tx1"/>
                </a:solidFill>
              </a:endParaRPr>
            </a:p>
            <a:p>
              <a:pPr algn="ctr" fontAlgn="auto">
                <a:spcBef>
                  <a:spcPts val="0"/>
                </a:spcBef>
                <a:spcAft>
                  <a:spcPts val="0"/>
                </a:spcAft>
                <a:defRPr/>
              </a:pPr>
              <a:r>
                <a:rPr lang="en-US" altLang="ja-JP" sz="1200" b="1" dirty="0">
                  <a:solidFill>
                    <a:srgbClr val="FF0000"/>
                  </a:solidFill>
                </a:rPr>
                <a:t>172</a:t>
              </a:r>
              <a:r>
                <a:rPr lang="ja-JP" altLang="en-US" sz="1200" b="1" dirty="0">
                  <a:solidFill>
                    <a:srgbClr val="FF0000"/>
                  </a:solidFill>
                </a:rPr>
                <a:t>人</a:t>
              </a:r>
            </a:p>
          </p:txBody>
        </p:sp>
      </p:gr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60</a:t>
            </a:fld>
            <a:endParaRPr lang="en-US" altLang="ja-JP"/>
          </a:p>
        </p:txBody>
      </p:sp>
      <p:grpSp>
        <p:nvGrpSpPr>
          <p:cNvPr id="3" name="グループ化 6"/>
          <p:cNvGrpSpPr/>
          <p:nvPr/>
        </p:nvGrpSpPr>
        <p:grpSpPr>
          <a:xfrm>
            <a:off x="2096504" y="2264637"/>
            <a:ext cx="4930186" cy="3545925"/>
            <a:chOff x="4067866" y="3097902"/>
            <a:chExt cx="5721105" cy="4114776"/>
          </a:xfrm>
        </p:grpSpPr>
        <p:sp>
          <p:nvSpPr>
            <p:cNvPr id="8" name="円/楕円 7"/>
            <p:cNvSpPr/>
            <p:nvPr/>
          </p:nvSpPr>
          <p:spPr>
            <a:xfrm>
              <a:off x="5870993" y="5047244"/>
              <a:ext cx="1829585" cy="508368"/>
            </a:xfrm>
            <a:prstGeom prst="ellipse">
              <a:avLst/>
            </a:prstGeom>
            <a:solidFill>
              <a:srgbClr val="FFEAA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800" b="1" dirty="0" smtClean="0">
                  <a:solidFill>
                    <a:schemeClr val="tx1"/>
                  </a:solidFill>
                </a:rPr>
                <a:t>P(</a:t>
              </a:r>
              <a:r>
                <a:rPr lang="en-US" altLang="ja-JP" sz="900" b="1" dirty="0" smtClean="0">
                  <a:solidFill>
                    <a:schemeClr val="tx1"/>
                  </a:solidFill>
                </a:rPr>
                <a:t>dev</a:t>
              </a:r>
              <a:r>
                <a:rPr lang="ja-JP" altLang="en-US" sz="900" b="1" dirty="0" smtClean="0">
                  <a:solidFill>
                    <a:schemeClr val="tx1"/>
                  </a:solidFill>
                </a:rPr>
                <a:t>∩</a:t>
              </a:r>
              <a:r>
                <a:rPr lang="en-US" altLang="ja-JP" sz="900" b="1" dirty="0" smtClean="0">
                  <a:solidFill>
                    <a:schemeClr val="tx1"/>
                  </a:solidFill>
                </a:rPr>
                <a:t>user</a:t>
              </a:r>
              <a:r>
                <a:rPr lang="ja-JP" altLang="en-US" sz="900" b="1" dirty="0" smtClean="0">
                  <a:solidFill>
                    <a:schemeClr val="tx1"/>
                  </a:solidFill>
                </a:rPr>
                <a:t>∩</a:t>
              </a:r>
              <a:r>
                <a:rPr lang="en-US" altLang="ja-JP" sz="900" b="1" dirty="0" smtClean="0">
                  <a:solidFill>
                    <a:schemeClr val="tx1"/>
                  </a:solidFill>
                </a:rPr>
                <a:t>bug</a:t>
              </a:r>
              <a:r>
                <a:rPr lang="en-US" altLang="ja-JP" sz="800" b="1" dirty="0" smtClean="0">
                  <a:solidFill>
                    <a:schemeClr val="tx1"/>
                  </a:solidFill>
                </a:rPr>
                <a:t>)</a:t>
              </a:r>
            </a:p>
            <a:p>
              <a:pPr algn="ctr" fontAlgn="auto">
                <a:spcBef>
                  <a:spcPts val="0"/>
                </a:spcBef>
                <a:spcAft>
                  <a:spcPts val="0"/>
                </a:spcAft>
                <a:defRPr/>
              </a:pPr>
              <a:r>
                <a:rPr lang="en-US" altLang="ja-JP" sz="1000" b="1" dirty="0" smtClean="0">
                  <a:solidFill>
                    <a:schemeClr val="tx1"/>
                  </a:solidFill>
                </a:rPr>
                <a:t>30</a:t>
              </a:r>
              <a:r>
                <a:rPr lang="ja-JP" altLang="en-US" sz="1000" b="1" dirty="0">
                  <a:solidFill>
                    <a:schemeClr val="tx1"/>
                  </a:solidFill>
                </a:rPr>
                <a:t>人</a:t>
              </a:r>
            </a:p>
          </p:txBody>
        </p:sp>
        <p:cxnSp>
          <p:nvCxnSpPr>
            <p:cNvPr id="9" name="曲線コネクタ 8"/>
            <p:cNvCxnSpPr>
              <a:stCxn id="76" idx="1"/>
              <a:endCxn id="76" idx="7"/>
            </p:cNvCxnSpPr>
            <p:nvPr/>
          </p:nvCxnSpPr>
          <p:spPr>
            <a:xfrm rot="5400000" flipH="1" flipV="1">
              <a:off x="6839840" y="3131148"/>
              <a:ext cx="1588" cy="865498"/>
            </a:xfrm>
            <a:prstGeom prst="curvedConnector3">
              <a:avLst>
                <a:gd name="adj1" fmla="val 1443098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テキスト ボックス 5"/>
            <p:cNvSpPr txBox="1">
              <a:spLocks noChangeArrowheads="1"/>
            </p:cNvSpPr>
            <p:nvPr/>
          </p:nvSpPr>
          <p:spPr bwMode="auto">
            <a:xfrm>
              <a:off x="6675591" y="3097902"/>
              <a:ext cx="451881" cy="285721"/>
            </a:xfrm>
            <a:prstGeom prst="rect">
              <a:avLst/>
            </a:prstGeom>
            <a:noFill/>
            <a:ln w="9525">
              <a:noFill/>
              <a:miter lim="800000"/>
              <a:headEnd/>
              <a:tailEnd/>
            </a:ln>
          </p:spPr>
          <p:txBody>
            <a:bodyPr wrap="square">
              <a:spAutoFit/>
            </a:bodyPr>
            <a:lstStyle/>
            <a:p>
              <a:r>
                <a:rPr lang="en-US" altLang="ja-JP" sz="1000" b="1" dirty="0">
                  <a:latin typeface="Calibri" pitchFamily="34" charset="0"/>
                </a:rPr>
                <a:t>13</a:t>
              </a:r>
              <a:endParaRPr lang="ja-JP" altLang="en-US" sz="1000" b="1" dirty="0">
                <a:latin typeface="Calibri" pitchFamily="34" charset="0"/>
              </a:endParaRPr>
            </a:p>
          </p:txBody>
        </p:sp>
        <p:cxnSp>
          <p:nvCxnSpPr>
            <p:cNvPr id="11" name="曲線コネクタ 10"/>
            <p:cNvCxnSpPr>
              <a:stCxn id="16" idx="3"/>
              <a:endCxn id="16" idx="5"/>
            </p:cNvCxnSpPr>
            <p:nvPr/>
          </p:nvCxnSpPr>
          <p:spPr>
            <a:xfrm rot="16200000" flipH="1">
              <a:off x="4784170" y="6381809"/>
              <a:ext cx="1652" cy="609101"/>
            </a:xfrm>
            <a:prstGeom prst="curvedConnector3">
              <a:avLst>
                <a:gd name="adj1" fmla="val 11844605"/>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テキスト ボックス 7"/>
            <p:cNvSpPr txBox="1">
              <a:spLocks noChangeArrowheads="1"/>
            </p:cNvSpPr>
            <p:nvPr/>
          </p:nvSpPr>
          <p:spPr bwMode="auto">
            <a:xfrm>
              <a:off x="4602416" y="6851501"/>
              <a:ext cx="508383" cy="285721"/>
            </a:xfrm>
            <a:prstGeom prst="rect">
              <a:avLst/>
            </a:prstGeom>
            <a:noFill/>
            <a:ln w="9525">
              <a:noFill/>
              <a:miter lim="800000"/>
              <a:headEnd/>
              <a:tailEnd/>
            </a:ln>
          </p:spPr>
          <p:txBody>
            <a:bodyPr wrap="square">
              <a:spAutoFit/>
            </a:bodyPr>
            <a:lstStyle/>
            <a:p>
              <a:r>
                <a:rPr lang="en-US" altLang="ja-JP" sz="1000" b="1" dirty="0">
                  <a:solidFill>
                    <a:schemeClr val="bg2">
                      <a:lumMod val="60000"/>
                      <a:lumOff val="40000"/>
                    </a:schemeClr>
                  </a:solidFill>
                  <a:latin typeface="Calibri" pitchFamily="34" charset="0"/>
                </a:rPr>
                <a:t>37</a:t>
              </a:r>
              <a:endParaRPr lang="ja-JP" altLang="en-US" sz="1000" b="1" dirty="0">
                <a:solidFill>
                  <a:schemeClr val="bg2">
                    <a:lumMod val="60000"/>
                    <a:lumOff val="40000"/>
                  </a:schemeClr>
                </a:solidFill>
                <a:latin typeface="Calibri" pitchFamily="34" charset="0"/>
              </a:endParaRPr>
            </a:p>
          </p:txBody>
        </p:sp>
        <p:sp>
          <p:nvSpPr>
            <p:cNvPr id="13" name="テキスト ボックス 8"/>
            <p:cNvSpPr txBox="1">
              <a:spLocks noChangeArrowheads="1"/>
            </p:cNvSpPr>
            <p:nvPr/>
          </p:nvSpPr>
          <p:spPr bwMode="auto">
            <a:xfrm>
              <a:off x="8809144" y="6838100"/>
              <a:ext cx="707454" cy="285721"/>
            </a:xfrm>
            <a:prstGeom prst="rect">
              <a:avLst/>
            </a:prstGeom>
            <a:noFill/>
            <a:ln w="9525">
              <a:noFill/>
              <a:miter lim="800000"/>
              <a:headEnd/>
              <a:tailEnd/>
            </a:ln>
          </p:spPr>
          <p:txBody>
            <a:bodyPr wrap="square">
              <a:spAutoFit/>
            </a:bodyPr>
            <a:lstStyle/>
            <a:p>
              <a:r>
                <a:rPr lang="en-US" altLang="ja-JP" sz="1000" b="1" dirty="0">
                  <a:solidFill>
                    <a:schemeClr val="bg2">
                      <a:lumMod val="60000"/>
                      <a:lumOff val="40000"/>
                    </a:schemeClr>
                  </a:solidFill>
                  <a:latin typeface="Calibri" pitchFamily="34" charset="0"/>
                </a:rPr>
                <a:t>355</a:t>
              </a:r>
              <a:endParaRPr lang="ja-JP" altLang="en-US" sz="1000" b="1" dirty="0">
                <a:solidFill>
                  <a:schemeClr val="bg2">
                    <a:lumMod val="60000"/>
                    <a:lumOff val="40000"/>
                  </a:schemeClr>
                </a:solidFill>
                <a:latin typeface="Calibri" pitchFamily="34" charset="0"/>
              </a:endParaRPr>
            </a:p>
          </p:txBody>
        </p:sp>
        <p:sp>
          <p:nvSpPr>
            <p:cNvPr id="14" name="円/楕円 13"/>
            <p:cNvSpPr/>
            <p:nvPr/>
          </p:nvSpPr>
          <p:spPr>
            <a:xfrm>
              <a:off x="8610204" y="6328076"/>
              <a:ext cx="840638" cy="432000"/>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800" b="1" dirty="0" smtClean="0">
                  <a:solidFill>
                    <a:schemeClr val="bg2">
                      <a:lumMod val="60000"/>
                      <a:lumOff val="40000"/>
                    </a:schemeClr>
                  </a:solidFill>
                </a:rPr>
                <a:t>ユーザ</a:t>
              </a:r>
              <a:endParaRPr lang="en-US" altLang="ja-JP" sz="800" b="1" dirty="0" smtClean="0">
                <a:solidFill>
                  <a:schemeClr val="bg2">
                    <a:lumMod val="60000"/>
                    <a:lumOff val="40000"/>
                  </a:schemeClr>
                </a:solidFill>
              </a:endParaRPr>
            </a:p>
            <a:p>
              <a:pPr algn="ctr" fontAlgn="auto">
                <a:spcBef>
                  <a:spcPts val="0"/>
                </a:spcBef>
                <a:spcAft>
                  <a:spcPts val="0"/>
                </a:spcAft>
                <a:defRPr/>
              </a:pPr>
              <a:r>
                <a:rPr lang="en-US" altLang="ja-JP" sz="1000" b="1" dirty="0" smtClean="0">
                  <a:solidFill>
                    <a:schemeClr val="bg2">
                      <a:lumMod val="60000"/>
                      <a:lumOff val="40000"/>
                    </a:schemeClr>
                  </a:solidFill>
                </a:rPr>
                <a:t>596</a:t>
              </a:r>
              <a:r>
                <a:rPr lang="ja-JP" altLang="en-US" sz="1000" b="1" dirty="0" smtClean="0">
                  <a:solidFill>
                    <a:schemeClr val="bg2">
                      <a:lumMod val="60000"/>
                      <a:lumOff val="40000"/>
                    </a:schemeClr>
                  </a:solidFill>
                </a:rPr>
                <a:t>人</a:t>
              </a:r>
              <a:endParaRPr lang="ja-JP" altLang="en-US" sz="1000" b="1" dirty="0">
                <a:solidFill>
                  <a:schemeClr val="bg2">
                    <a:lumMod val="60000"/>
                    <a:lumOff val="40000"/>
                  </a:schemeClr>
                </a:solidFill>
              </a:endParaRPr>
            </a:p>
          </p:txBody>
        </p:sp>
        <p:cxnSp>
          <p:nvCxnSpPr>
            <p:cNvPr id="15" name="曲線コネクタ 14"/>
            <p:cNvCxnSpPr>
              <a:stCxn id="14" idx="3"/>
              <a:endCxn id="14" idx="5"/>
            </p:cNvCxnSpPr>
            <p:nvPr/>
          </p:nvCxnSpPr>
          <p:spPr>
            <a:xfrm rot="16200000" flipH="1">
              <a:off x="9030523" y="6399601"/>
              <a:ext cx="1686" cy="594420"/>
            </a:xfrm>
            <a:prstGeom prst="curvedConnector3">
              <a:avLst>
                <a:gd name="adj1" fmla="val 11239046"/>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4353470" y="6317625"/>
              <a:ext cx="861400" cy="432000"/>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800" b="1" dirty="0" smtClean="0">
                  <a:solidFill>
                    <a:schemeClr val="bg2">
                      <a:lumMod val="60000"/>
                      <a:lumOff val="40000"/>
                    </a:schemeClr>
                  </a:solidFill>
                </a:rPr>
                <a:t>開発者</a:t>
              </a:r>
              <a:endParaRPr lang="en-US" altLang="ja-JP" sz="800" b="1" dirty="0">
                <a:solidFill>
                  <a:schemeClr val="bg2">
                    <a:lumMod val="60000"/>
                    <a:lumOff val="40000"/>
                  </a:schemeClr>
                </a:solidFill>
              </a:endParaRPr>
            </a:p>
            <a:p>
              <a:pPr algn="ctr" fontAlgn="auto">
                <a:spcBef>
                  <a:spcPts val="0"/>
                </a:spcBef>
                <a:spcAft>
                  <a:spcPts val="0"/>
                </a:spcAft>
                <a:defRPr/>
              </a:pPr>
              <a:r>
                <a:rPr lang="en-US" altLang="ja-JP" sz="1000" b="1" dirty="0">
                  <a:solidFill>
                    <a:schemeClr val="bg2">
                      <a:lumMod val="60000"/>
                      <a:lumOff val="40000"/>
                    </a:schemeClr>
                  </a:solidFill>
                </a:rPr>
                <a:t>162</a:t>
              </a:r>
              <a:r>
                <a:rPr lang="ja-JP" altLang="en-US" sz="1000" b="1" dirty="0">
                  <a:solidFill>
                    <a:schemeClr val="bg2">
                      <a:lumMod val="60000"/>
                      <a:lumOff val="40000"/>
                    </a:schemeClr>
                  </a:solidFill>
                </a:rPr>
                <a:t>人</a:t>
              </a:r>
            </a:p>
          </p:txBody>
        </p:sp>
        <p:sp>
          <p:nvSpPr>
            <p:cNvPr id="17" name="円/楕円 16"/>
            <p:cNvSpPr/>
            <p:nvPr/>
          </p:nvSpPr>
          <p:spPr>
            <a:xfrm>
              <a:off x="8176125" y="4256293"/>
              <a:ext cx="1368000" cy="576000"/>
            </a:xfrm>
            <a:prstGeom prst="ellipse">
              <a:avLst/>
            </a:prstGeom>
            <a:solidFill>
              <a:srgbClr val="C9E7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800" b="1" dirty="0" smtClean="0">
                  <a:solidFill>
                    <a:schemeClr val="tx1"/>
                  </a:solidFill>
                </a:rPr>
                <a:t>ユーザ＆バグ報告者</a:t>
              </a:r>
              <a:endParaRPr lang="en-US" altLang="ja-JP" sz="800" b="1" dirty="0">
                <a:solidFill>
                  <a:schemeClr val="tx1"/>
                </a:solidFill>
              </a:endParaRPr>
            </a:p>
            <a:p>
              <a:pPr algn="ctr" fontAlgn="auto">
                <a:spcBef>
                  <a:spcPts val="0"/>
                </a:spcBef>
                <a:spcAft>
                  <a:spcPts val="0"/>
                </a:spcAft>
                <a:defRPr/>
              </a:pPr>
              <a:r>
                <a:rPr lang="en-US" altLang="ja-JP" sz="1000" b="1" dirty="0">
                  <a:solidFill>
                    <a:schemeClr val="tx1"/>
                  </a:solidFill>
                </a:rPr>
                <a:t>14</a:t>
              </a:r>
              <a:r>
                <a:rPr lang="ja-JP" altLang="en-US" sz="1000" b="1" dirty="0">
                  <a:solidFill>
                    <a:schemeClr val="tx1"/>
                  </a:solidFill>
                </a:rPr>
                <a:t>人</a:t>
              </a:r>
            </a:p>
          </p:txBody>
        </p:sp>
        <p:sp>
          <p:nvSpPr>
            <p:cNvPr id="18" name="円/楕円 17"/>
            <p:cNvSpPr/>
            <p:nvPr/>
          </p:nvSpPr>
          <p:spPr>
            <a:xfrm>
              <a:off x="4377773" y="4263827"/>
              <a:ext cx="1404000" cy="576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800" b="1" dirty="0" smtClean="0">
                  <a:solidFill>
                    <a:schemeClr val="tx1"/>
                  </a:solidFill>
                </a:rPr>
                <a:t>開発者＆バグ報告者</a:t>
              </a:r>
              <a:endParaRPr lang="en-US" altLang="ja-JP" sz="800" b="1" dirty="0">
                <a:solidFill>
                  <a:schemeClr val="tx1"/>
                </a:solidFill>
              </a:endParaRPr>
            </a:p>
            <a:p>
              <a:pPr algn="ctr" fontAlgn="auto">
                <a:spcBef>
                  <a:spcPts val="0"/>
                </a:spcBef>
                <a:spcAft>
                  <a:spcPts val="0"/>
                </a:spcAft>
                <a:defRPr/>
              </a:pPr>
              <a:r>
                <a:rPr lang="en-US" altLang="ja-JP" sz="1000" b="1" dirty="0">
                  <a:solidFill>
                    <a:schemeClr val="tx1"/>
                  </a:solidFill>
                </a:rPr>
                <a:t>19</a:t>
              </a:r>
              <a:r>
                <a:rPr lang="ja-JP" altLang="en-US" sz="1000" b="1" dirty="0">
                  <a:solidFill>
                    <a:schemeClr val="tx1"/>
                  </a:solidFill>
                </a:rPr>
                <a:t>人</a:t>
              </a:r>
            </a:p>
          </p:txBody>
        </p:sp>
        <p:sp>
          <p:nvSpPr>
            <p:cNvPr id="19" name="円/楕円 18"/>
            <p:cNvSpPr/>
            <p:nvPr/>
          </p:nvSpPr>
          <p:spPr>
            <a:xfrm>
              <a:off x="6017810" y="6376228"/>
              <a:ext cx="1604853" cy="423638"/>
            </a:xfrm>
            <a:prstGeom prst="ellipse">
              <a:avLst/>
            </a:prstGeom>
            <a:solidFill>
              <a:schemeClr val="bg1">
                <a:lumMod val="9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800" b="1" dirty="0" smtClean="0">
                  <a:solidFill>
                    <a:schemeClr val="bg2">
                      <a:lumMod val="60000"/>
                      <a:lumOff val="40000"/>
                    </a:schemeClr>
                  </a:solidFill>
                </a:rPr>
                <a:t>開発者＆ユーザ</a:t>
              </a:r>
              <a:endParaRPr lang="en-US" altLang="ja-JP" sz="800" b="1" dirty="0" smtClean="0">
                <a:solidFill>
                  <a:schemeClr val="bg2">
                    <a:lumMod val="60000"/>
                    <a:lumOff val="40000"/>
                  </a:schemeClr>
                </a:solidFill>
              </a:endParaRPr>
            </a:p>
            <a:p>
              <a:pPr algn="ctr" fontAlgn="auto">
                <a:spcBef>
                  <a:spcPts val="0"/>
                </a:spcBef>
                <a:spcAft>
                  <a:spcPts val="0"/>
                </a:spcAft>
                <a:defRPr/>
              </a:pPr>
              <a:r>
                <a:rPr lang="en-US" altLang="ja-JP" sz="1000" b="1" dirty="0" smtClean="0">
                  <a:solidFill>
                    <a:schemeClr val="bg2">
                      <a:lumMod val="60000"/>
                      <a:lumOff val="40000"/>
                    </a:schemeClr>
                  </a:solidFill>
                </a:rPr>
                <a:t>81</a:t>
              </a:r>
              <a:r>
                <a:rPr lang="ja-JP" altLang="en-US" sz="1000" b="1" dirty="0">
                  <a:solidFill>
                    <a:schemeClr val="bg2">
                      <a:lumMod val="60000"/>
                      <a:lumOff val="40000"/>
                    </a:schemeClr>
                  </a:solidFill>
                </a:rPr>
                <a:t>人</a:t>
              </a:r>
            </a:p>
          </p:txBody>
        </p:sp>
        <p:cxnSp>
          <p:nvCxnSpPr>
            <p:cNvPr id="20" name="曲線コネクタ 35"/>
            <p:cNvCxnSpPr>
              <a:stCxn id="18" idx="3"/>
              <a:endCxn id="18" idx="2"/>
            </p:cNvCxnSpPr>
            <p:nvPr/>
          </p:nvCxnSpPr>
          <p:spPr>
            <a:xfrm rot="5400000" flipH="1">
              <a:off x="4378755" y="4550846"/>
              <a:ext cx="203647" cy="205611"/>
            </a:xfrm>
            <a:prstGeom prst="curvedConnector4">
              <a:avLst>
                <a:gd name="adj1" fmla="val -84398"/>
                <a:gd name="adj2" fmla="val 180685"/>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テキスト ボックス 16"/>
            <p:cNvSpPr txBox="1">
              <a:spLocks noChangeArrowheads="1"/>
            </p:cNvSpPr>
            <p:nvPr/>
          </p:nvSpPr>
          <p:spPr bwMode="auto">
            <a:xfrm>
              <a:off x="4067866" y="4834531"/>
              <a:ext cx="508350" cy="285721"/>
            </a:xfrm>
            <a:prstGeom prst="rect">
              <a:avLst/>
            </a:prstGeom>
            <a:noFill/>
            <a:ln w="9525">
              <a:noFill/>
              <a:miter lim="800000"/>
              <a:headEnd/>
              <a:tailEnd/>
            </a:ln>
          </p:spPr>
          <p:txBody>
            <a:bodyPr wrap="square">
              <a:spAutoFit/>
            </a:bodyPr>
            <a:lstStyle/>
            <a:p>
              <a:r>
                <a:rPr lang="en-US" altLang="ja-JP" sz="1000" b="1" dirty="0">
                  <a:latin typeface="Calibri" pitchFamily="34" charset="0"/>
                </a:rPr>
                <a:t>14</a:t>
              </a:r>
              <a:endParaRPr lang="ja-JP" altLang="en-US" sz="1000" b="1" dirty="0">
                <a:latin typeface="Calibri" pitchFamily="34" charset="0"/>
              </a:endParaRPr>
            </a:p>
          </p:txBody>
        </p:sp>
        <p:cxnSp>
          <p:nvCxnSpPr>
            <p:cNvPr id="22" name="曲線コネクタ 40"/>
            <p:cNvCxnSpPr>
              <a:stCxn id="17" idx="5"/>
              <a:endCxn id="17" idx="6"/>
            </p:cNvCxnSpPr>
            <p:nvPr/>
          </p:nvCxnSpPr>
          <p:spPr>
            <a:xfrm rot="5400000" flipH="1" flipV="1">
              <a:off x="9342131" y="4545947"/>
              <a:ext cx="203647" cy="200339"/>
            </a:xfrm>
            <a:prstGeom prst="curvedConnector4">
              <a:avLst>
                <a:gd name="adj1" fmla="val -79266"/>
                <a:gd name="adj2" fmla="val 17237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3" name="テキスト ボックス 18"/>
            <p:cNvSpPr txBox="1">
              <a:spLocks noChangeArrowheads="1"/>
            </p:cNvSpPr>
            <p:nvPr/>
          </p:nvSpPr>
          <p:spPr bwMode="auto">
            <a:xfrm>
              <a:off x="9534788" y="4813630"/>
              <a:ext cx="254183" cy="285721"/>
            </a:xfrm>
            <a:prstGeom prst="rect">
              <a:avLst/>
            </a:prstGeom>
            <a:noFill/>
            <a:ln w="9525">
              <a:noFill/>
              <a:miter lim="800000"/>
              <a:headEnd/>
              <a:tailEnd/>
            </a:ln>
          </p:spPr>
          <p:txBody>
            <a:bodyPr>
              <a:spAutoFit/>
            </a:bodyPr>
            <a:lstStyle/>
            <a:p>
              <a:r>
                <a:rPr lang="en-US" altLang="ja-JP" sz="1000" b="1" dirty="0">
                  <a:latin typeface="Calibri" pitchFamily="34" charset="0"/>
                </a:rPr>
                <a:t>0</a:t>
              </a:r>
              <a:endParaRPr lang="ja-JP" altLang="en-US" sz="1000" b="1" dirty="0">
                <a:latin typeface="Calibri" pitchFamily="34" charset="0"/>
              </a:endParaRPr>
            </a:p>
          </p:txBody>
        </p:sp>
        <p:cxnSp>
          <p:nvCxnSpPr>
            <p:cNvPr id="24" name="曲線コネクタ 40"/>
            <p:cNvCxnSpPr>
              <a:stCxn id="19" idx="3"/>
              <a:endCxn id="19" idx="5"/>
            </p:cNvCxnSpPr>
            <p:nvPr/>
          </p:nvCxnSpPr>
          <p:spPr>
            <a:xfrm rot="16200000" flipH="1">
              <a:off x="6820236" y="6170423"/>
              <a:ext cx="1686" cy="1134803"/>
            </a:xfrm>
            <a:prstGeom prst="curvedConnector3">
              <a:avLst>
                <a:gd name="adj1" fmla="val 13798745"/>
              </a:avLst>
            </a:prstGeom>
            <a:ln w="25400">
              <a:solidFill>
                <a:schemeClr val="bg2">
                  <a:lumMod val="60000"/>
                  <a:lumOff val="40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テキスト ボックス 20"/>
            <p:cNvSpPr txBox="1">
              <a:spLocks noChangeArrowheads="1"/>
            </p:cNvSpPr>
            <p:nvPr/>
          </p:nvSpPr>
          <p:spPr bwMode="auto">
            <a:xfrm>
              <a:off x="6623865" y="6926957"/>
              <a:ext cx="445084" cy="285721"/>
            </a:xfrm>
            <a:prstGeom prst="rect">
              <a:avLst/>
            </a:prstGeom>
            <a:noFill/>
            <a:ln w="9525">
              <a:noFill/>
              <a:miter lim="800000"/>
              <a:headEnd/>
              <a:tailEnd/>
            </a:ln>
          </p:spPr>
          <p:txBody>
            <a:bodyPr wrap="square">
              <a:spAutoFit/>
            </a:bodyPr>
            <a:lstStyle/>
            <a:p>
              <a:r>
                <a:rPr lang="en-US" altLang="ja-JP" sz="1000" b="1" dirty="0">
                  <a:solidFill>
                    <a:schemeClr val="bg2">
                      <a:lumMod val="60000"/>
                      <a:lumOff val="40000"/>
                    </a:schemeClr>
                  </a:solidFill>
                  <a:latin typeface="Calibri" pitchFamily="34" charset="0"/>
                </a:rPr>
                <a:t>184</a:t>
              </a:r>
              <a:endParaRPr lang="ja-JP" altLang="en-US" sz="1000" b="1" dirty="0">
                <a:solidFill>
                  <a:schemeClr val="bg2">
                    <a:lumMod val="60000"/>
                    <a:lumOff val="40000"/>
                  </a:schemeClr>
                </a:solidFill>
                <a:latin typeface="Calibri" pitchFamily="34" charset="0"/>
              </a:endParaRPr>
            </a:p>
          </p:txBody>
        </p:sp>
        <p:sp>
          <p:nvSpPr>
            <p:cNvPr id="26" name="テキスト ボックス 22"/>
            <p:cNvSpPr txBox="1">
              <a:spLocks noChangeArrowheads="1"/>
            </p:cNvSpPr>
            <p:nvPr/>
          </p:nvSpPr>
          <p:spPr bwMode="auto">
            <a:xfrm>
              <a:off x="6973423" y="4722393"/>
              <a:ext cx="546164" cy="285721"/>
            </a:xfrm>
            <a:prstGeom prst="rect">
              <a:avLst/>
            </a:prstGeom>
            <a:noFill/>
            <a:ln w="9525">
              <a:noFill/>
              <a:miter lim="800000"/>
              <a:headEnd/>
              <a:tailEnd/>
            </a:ln>
          </p:spPr>
          <p:txBody>
            <a:bodyPr wrap="square">
              <a:spAutoFit/>
            </a:bodyPr>
            <a:lstStyle/>
            <a:p>
              <a:r>
                <a:rPr lang="en-US" altLang="ja-JP" sz="1000" b="1" dirty="0" smtClean="0">
                  <a:latin typeface="Calibri" pitchFamily="34" charset="0"/>
                </a:rPr>
                <a:t>301</a:t>
              </a:r>
              <a:endParaRPr lang="ja-JP" altLang="en-US" sz="1000" b="1" dirty="0">
                <a:latin typeface="Calibri" pitchFamily="34" charset="0"/>
              </a:endParaRPr>
            </a:p>
          </p:txBody>
        </p:sp>
        <p:cxnSp>
          <p:nvCxnSpPr>
            <p:cNvPr id="27" name="直線矢印コネクタ 26"/>
            <p:cNvCxnSpPr/>
            <p:nvPr/>
          </p:nvCxnSpPr>
          <p:spPr>
            <a:xfrm rot="5400000">
              <a:off x="6479626" y="4481588"/>
              <a:ext cx="829686" cy="941"/>
            </a:xfrm>
            <a:prstGeom prst="straightConnector1">
              <a:avLst/>
            </a:prstGeom>
            <a:ln w="254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p:nvPr/>
          </p:nvCxnSpPr>
          <p:spPr>
            <a:xfrm rot="5400000">
              <a:off x="6311112" y="4476353"/>
              <a:ext cx="829686" cy="942"/>
            </a:xfrm>
            <a:prstGeom prst="straightConnector1">
              <a:avLst/>
            </a:prstGeom>
            <a:ln w="25400">
              <a:solidFill>
                <a:srgbClr val="FF0000"/>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29" name="テキスト ボックス 25"/>
            <p:cNvSpPr txBox="1">
              <a:spLocks noChangeArrowheads="1"/>
            </p:cNvSpPr>
            <p:nvPr/>
          </p:nvSpPr>
          <p:spPr bwMode="auto">
            <a:xfrm>
              <a:off x="6890502" y="4385130"/>
              <a:ext cx="423638" cy="285721"/>
            </a:xfrm>
            <a:prstGeom prst="rect">
              <a:avLst/>
            </a:prstGeom>
            <a:noFill/>
            <a:ln w="9525">
              <a:noFill/>
              <a:miter lim="800000"/>
              <a:headEnd/>
              <a:tailEnd/>
            </a:ln>
          </p:spPr>
          <p:txBody>
            <a:bodyPr>
              <a:spAutoFit/>
            </a:bodyPr>
            <a:lstStyle/>
            <a:p>
              <a:r>
                <a:rPr lang="en-US" altLang="ja-JP" sz="1000" b="1" dirty="0">
                  <a:solidFill>
                    <a:srgbClr val="FF0000"/>
                  </a:solidFill>
                  <a:latin typeface="Calibri" pitchFamily="34" charset="0"/>
                </a:rPr>
                <a:t>39</a:t>
              </a:r>
              <a:endParaRPr lang="ja-JP" altLang="en-US" sz="1000" b="1" dirty="0">
                <a:solidFill>
                  <a:srgbClr val="FF0000"/>
                </a:solidFill>
                <a:latin typeface="Calibri" pitchFamily="34" charset="0"/>
              </a:endParaRPr>
            </a:p>
          </p:txBody>
        </p:sp>
        <p:sp>
          <p:nvSpPr>
            <p:cNvPr id="30" name="テキスト ボックス 26"/>
            <p:cNvSpPr txBox="1">
              <a:spLocks noChangeArrowheads="1"/>
            </p:cNvSpPr>
            <p:nvPr/>
          </p:nvSpPr>
          <p:spPr bwMode="auto">
            <a:xfrm>
              <a:off x="6350165" y="4385130"/>
              <a:ext cx="474092" cy="285721"/>
            </a:xfrm>
            <a:prstGeom prst="rect">
              <a:avLst/>
            </a:prstGeom>
            <a:noFill/>
            <a:ln w="9525">
              <a:noFill/>
              <a:miter lim="800000"/>
              <a:headEnd/>
              <a:tailEnd/>
            </a:ln>
          </p:spPr>
          <p:txBody>
            <a:bodyPr wrap="square">
              <a:spAutoFit/>
            </a:bodyPr>
            <a:lstStyle/>
            <a:p>
              <a:r>
                <a:rPr lang="en-US" altLang="ja-JP" sz="1000" b="1" dirty="0">
                  <a:solidFill>
                    <a:srgbClr val="FF0000"/>
                  </a:solidFill>
                  <a:latin typeface="Calibri" pitchFamily="34" charset="0"/>
                </a:rPr>
                <a:t>105</a:t>
              </a:r>
              <a:endParaRPr lang="ja-JP" altLang="en-US" sz="1000" b="1" dirty="0">
                <a:solidFill>
                  <a:srgbClr val="FF0000"/>
                </a:solidFill>
                <a:latin typeface="Calibri" pitchFamily="34" charset="0"/>
              </a:endParaRPr>
            </a:p>
          </p:txBody>
        </p:sp>
        <p:cxnSp>
          <p:nvCxnSpPr>
            <p:cNvPr id="31" name="直線矢印コネクタ 30"/>
            <p:cNvCxnSpPr/>
            <p:nvPr/>
          </p:nvCxnSpPr>
          <p:spPr>
            <a:xfrm rot="21300000">
              <a:off x="7594260" y="3743931"/>
              <a:ext cx="720000" cy="54110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直線矢印コネクタ 31"/>
            <p:cNvCxnSpPr/>
            <p:nvPr/>
          </p:nvCxnSpPr>
          <p:spPr>
            <a:xfrm rot="21300000">
              <a:off x="7498641" y="3842938"/>
              <a:ext cx="720000" cy="550729"/>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33" name="テキスト ボックス 29"/>
            <p:cNvSpPr txBox="1">
              <a:spLocks noChangeArrowheads="1"/>
            </p:cNvSpPr>
            <p:nvPr/>
          </p:nvSpPr>
          <p:spPr bwMode="auto">
            <a:xfrm>
              <a:off x="7808043" y="3721068"/>
              <a:ext cx="423638" cy="285721"/>
            </a:xfrm>
            <a:prstGeom prst="rect">
              <a:avLst/>
            </a:prstGeom>
            <a:noFill/>
            <a:ln w="9525">
              <a:noFill/>
              <a:miter lim="800000"/>
              <a:headEnd/>
              <a:tailEnd/>
            </a:ln>
          </p:spPr>
          <p:txBody>
            <a:bodyPr>
              <a:spAutoFit/>
            </a:bodyPr>
            <a:lstStyle/>
            <a:p>
              <a:r>
                <a:rPr lang="en-US" altLang="ja-JP" sz="1000" b="1" dirty="0">
                  <a:latin typeface="Calibri" pitchFamily="34" charset="0"/>
                </a:rPr>
                <a:t>0</a:t>
              </a:r>
              <a:endParaRPr lang="ja-JP" altLang="en-US" sz="1000" b="1" dirty="0">
                <a:latin typeface="Calibri" pitchFamily="34" charset="0"/>
              </a:endParaRPr>
            </a:p>
          </p:txBody>
        </p:sp>
        <p:sp>
          <p:nvSpPr>
            <p:cNvPr id="34" name="テキスト ボックス 30"/>
            <p:cNvSpPr txBox="1">
              <a:spLocks noChangeArrowheads="1"/>
            </p:cNvSpPr>
            <p:nvPr/>
          </p:nvSpPr>
          <p:spPr bwMode="auto">
            <a:xfrm>
              <a:off x="7655615" y="4061331"/>
              <a:ext cx="423638" cy="285721"/>
            </a:xfrm>
            <a:prstGeom prst="rect">
              <a:avLst/>
            </a:prstGeom>
            <a:noFill/>
            <a:ln w="9525">
              <a:noFill/>
              <a:miter lim="800000"/>
              <a:headEnd/>
              <a:tailEnd/>
            </a:ln>
          </p:spPr>
          <p:txBody>
            <a:bodyPr>
              <a:spAutoFit/>
            </a:bodyPr>
            <a:lstStyle/>
            <a:p>
              <a:r>
                <a:rPr lang="en-US" altLang="ja-JP" sz="1000" b="1" dirty="0">
                  <a:latin typeface="Calibri" pitchFamily="34" charset="0"/>
                </a:rPr>
                <a:t>1</a:t>
              </a:r>
              <a:endParaRPr lang="ja-JP" altLang="en-US" sz="1000" b="1" dirty="0">
                <a:latin typeface="Calibri" pitchFamily="34" charset="0"/>
              </a:endParaRPr>
            </a:p>
          </p:txBody>
        </p:sp>
        <p:cxnSp>
          <p:nvCxnSpPr>
            <p:cNvPr id="35" name="直線矢印コネクタ 34"/>
            <p:cNvCxnSpPr/>
            <p:nvPr/>
          </p:nvCxnSpPr>
          <p:spPr>
            <a:xfrm rot="16200000" flipH="1">
              <a:off x="8038010" y="5475576"/>
              <a:ext cx="1398005" cy="12709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rot="5400000">
              <a:off x="4216471" y="5511061"/>
              <a:ext cx="1332000" cy="12709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p:nvPr/>
          </p:nvCxnSpPr>
          <p:spPr>
            <a:xfrm rot="360000" flipV="1">
              <a:off x="5500417" y="3703155"/>
              <a:ext cx="612000" cy="550729"/>
            </a:xfrm>
            <a:prstGeom prst="straightConnector1">
              <a:avLst/>
            </a:prstGeom>
            <a:ln w="25400">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rot="360000" flipV="1">
              <a:off x="5609523" y="3814571"/>
              <a:ext cx="612000" cy="508365"/>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rot="5400000" flipH="1" flipV="1">
              <a:off x="4385926" y="5511062"/>
              <a:ext cx="1332000" cy="12709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rot="16200000" flipV="1">
              <a:off x="8175833" y="5522883"/>
              <a:ext cx="1440369" cy="12709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rot="5400000" flipH="1" flipV="1">
              <a:off x="6534378" y="5995625"/>
              <a:ext cx="762549" cy="1883"/>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rot="5400000">
              <a:off x="6385633" y="5931879"/>
              <a:ext cx="720185" cy="94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rot="10800000" flipV="1">
              <a:off x="7507399" y="4625191"/>
              <a:ext cx="635457" cy="466002"/>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rot="10800000">
              <a:off x="7701250" y="6530197"/>
              <a:ext cx="864000" cy="94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p:nvPr/>
          </p:nvCxnSpPr>
          <p:spPr>
            <a:xfrm>
              <a:off x="7681169" y="6654605"/>
              <a:ext cx="864000" cy="94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a:off x="5229902" y="6672775"/>
              <a:ext cx="720000" cy="941"/>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rot="10800000">
              <a:off x="5253804" y="6545683"/>
              <a:ext cx="720000" cy="942"/>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rot="10800000">
              <a:off x="7626825" y="5450410"/>
              <a:ext cx="1101458" cy="889640"/>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a:off x="7492202" y="5512410"/>
              <a:ext cx="1101458" cy="889639"/>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0" name="直線矢印コネクタ 49"/>
            <p:cNvCxnSpPr/>
            <p:nvPr/>
          </p:nvCxnSpPr>
          <p:spPr>
            <a:xfrm rot="10800000" flipV="1">
              <a:off x="5128602" y="5494360"/>
              <a:ext cx="1016731" cy="847276"/>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1" name="直線矢印コネクタ 50"/>
            <p:cNvCxnSpPr/>
            <p:nvPr/>
          </p:nvCxnSpPr>
          <p:spPr>
            <a:xfrm flipV="1">
              <a:off x="5211109" y="5587023"/>
              <a:ext cx="1016731" cy="847276"/>
            </a:xfrm>
            <a:prstGeom prst="straightConnector1">
              <a:avLst/>
            </a:prstGeom>
            <a:ln w="25400">
              <a:solidFill>
                <a:schemeClr val="bg2">
                  <a:lumMod val="60000"/>
                  <a:lumOff val="4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flipV="1">
              <a:off x="7596009" y="4691119"/>
              <a:ext cx="635456" cy="466001"/>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rot="10800000">
              <a:off x="5821725" y="4596949"/>
              <a:ext cx="508365" cy="423638"/>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p:nvPr/>
          </p:nvCxnSpPr>
          <p:spPr>
            <a:xfrm>
              <a:off x="5729466" y="4682155"/>
              <a:ext cx="466002" cy="381274"/>
            </a:xfrm>
            <a:prstGeom prst="straightConnector1">
              <a:avLst/>
            </a:prstGeom>
            <a:ln w="2540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sp>
          <p:nvSpPr>
            <p:cNvPr id="55" name="テキスト ボックス 51"/>
            <p:cNvSpPr txBox="1">
              <a:spLocks noChangeArrowheads="1"/>
            </p:cNvSpPr>
            <p:nvPr/>
          </p:nvSpPr>
          <p:spPr bwMode="auto">
            <a:xfrm>
              <a:off x="5593053" y="3783794"/>
              <a:ext cx="423638" cy="285721"/>
            </a:xfrm>
            <a:prstGeom prst="rect">
              <a:avLst/>
            </a:prstGeom>
            <a:noFill/>
            <a:ln w="9525">
              <a:noFill/>
              <a:miter lim="800000"/>
              <a:headEnd/>
              <a:tailEnd/>
            </a:ln>
          </p:spPr>
          <p:txBody>
            <a:bodyPr>
              <a:spAutoFit/>
            </a:bodyPr>
            <a:lstStyle/>
            <a:p>
              <a:r>
                <a:rPr lang="en-US" altLang="ja-JP" sz="1000" b="1" dirty="0">
                  <a:latin typeface="Calibri" pitchFamily="34" charset="0"/>
                </a:rPr>
                <a:t>7</a:t>
              </a:r>
              <a:endParaRPr lang="ja-JP" altLang="en-US" sz="1000" b="1" dirty="0">
                <a:latin typeface="Calibri" pitchFamily="34" charset="0"/>
              </a:endParaRPr>
            </a:p>
          </p:txBody>
        </p:sp>
        <p:sp>
          <p:nvSpPr>
            <p:cNvPr id="56" name="テキスト ボックス 52"/>
            <p:cNvSpPr txBox="1">
              <a:spLocks noChangeArrowheads="1"/>
            </p:cNvSpPr>
            <p:nvPr/>
          </p:nvSpPr>
          <p:spPr bwMode="auto">
            <a:xfrm>
              <a:off x="5878021" y="4000986"/>
              <a:ext cx="423638" cy="285721"/>
            </a:xfrm>
            <a:prstGeom prst="rect">
              <a:avLst/>
            </a:prstGeom>
            <a:noFill/>
            <a:ln w="9525">
              <a:noFill/>
              <a:miter lim="800000"/>
              <a:headEnd/>
              <a:tailEnd/>
            </a:ln>
          </p:spPr>
          <p:txBody>
            <a:bodyPr>
              <a:spAutoFit/>
            </a:bodyPr>
            <a:lstStyle/>
            <a:p>
              <a:r>
                <a:rPr lang="en-US" altLang="ja-JP" sz="1000" b="1" dirty="0">
                  <a:latin typeface="Calibri" pitchFamily="34" charset="0"/>
                </a:rPr>
                <a:t>3</a:t>
              </a:r>
              <a:endParaRPr lang="ja-JP" altLang="en-US" sz="1000" b="1" dirty="0">
                <a:latin typeface="Calibri" pitchFamily="34" charset="0"/>
              </a:endParaRPr>
            </a:p>
          </p:txBody>
        </p:sp>
        <p:sp>
          <p:nvSpPr>
            <p:cNvPr id="57" name="テキスト ボックス 53"/>
            <p:cNvSpPr txBox="1">
              <a:spLocks noChangeArrowheads="1"/>
            </p:cNvSpPr>
            <p:nvPr/>
          </p:nvSpPr>
          <p:spPr bwMode="auto">
            <a:xfrm>
              <a:off x="6026013" y="4631781"/>
              <a:ext cx="423638" cy="285721"/>
            </a:xfrm>
            <a:prstGeom prst="rect">
              <a:avLst/>
            </a:prstGeom>
            <a:noFill/>
            <a:ln w="9525">
              <a:noFill/>
              <a:miter lim="800000"/>
              <a:headEnd/>
              <a:tailEnd/>
            </a:ln>
          </p:spPr>
          <p:txBody>
            <a:bodyPr>
              <a:spAutoFit/>
            </a:bodyPr>
            <a:lstStyle/>
            <a:p>
              <a:r>
                <a:rPr lang="en-US" altLang="ja-JP" sz="1000" b="1" dirty="0" smtClean="0">
                  <a:latin typeface="Calibri" pitchFamily="34" charset="0"/>
                </a:rPr>
                <a:t>68</a:t>
              </a:r>
              <a:endParaRPr lang="ja-JP" altLang="en-US" sz="1000" b="1" dirty="0">
                <a:latin typeface="Calibri" pitchFamily="34" charset="0"/>
              </a:endParaRPr>
            </a:p>
          </p:txBody>
        </p:sp>
        <p:sp>
          <p:nvSpPr>
            <p:cNvPr id="58" name="テキスト ボックス 54"/>
            <p:cNvSpPr txBox="1">
              <a:spLocks noChangeArrowheads="1"/>
            </p:cNvSpPr>
            <p:nvPr/>
          </p:nvSpPr>
          <p:spPr bwMode="auto">
            <a:xfrm>
              <a:off x="5729465" y="4851131"/>
              <a:ext cx="423638" cy="285721"/>
            </a:xfrm>
            <a:prstGeom prst="rect">
              <a:avLst/>
            </a:prstGeom>
            <a:noFill/>
            <a:ln w="9525">
              <a:noFill/>
              <a:miter lim="800000"/>
              <a:headEnd/>
              <a:tailEnd/>
            </a:ln>
          </p:spPr>
          <p:txBody>
            <a:bodyPr>
              <a:spAutoFit/>
            </a:bodyPr>
            <a:lstStyle/>
            <a:p>
              <a:r>
                <a:rPr lang="en-US" altLang="ja-JP" sz="1000" b="1" dirty="0" smtClean="0">
                  <a:latin typeface="Calibri" pitchFamily="34" charset="0"/>
                </a:rPr>
                <a:t>88</a:t>
              </a:r>
              <a:endParaRPr lang="ja-JP" altLang="en-US" sz="1000" b="1" dirty="0">
                <a:latin typeface="Calibri" pitchFamily="34" charset="0"/>
              </a:endParaRPr>
            </a:p>
          </p:txBody>
        </p:sp>
        <p:sp>
          <p:nvSpPr>
            <p:cNvPr id="59" name="テキスト ボックス 55"/>
            <p:cNvSpPr txBox="1">
              <a:spLocks noChangeArrowheads="1"/>
            </p:cNvSpPr>
            <p:nvPr/>
          </p:nvSpPr>
          <p:spPr bwMode="auto">
            <a:xfrm>
              <a:off x="7530166" y="4658917"/>
              <a:ext cx="423638" cy="285721"/>
            </a:xfrm>
            <a:prstGeom prst="rect">
              <a:avLst/>
            </a:prstGeom>
            <a:noFill/>
            <a:ln w="9525">
              <a:noFill/>
              <a:miter lim="800000"/>
              <a:headEnd/>
              <a:tailEnd/>
            </a:ln>
          </p:spPr>
          <p:txBody>
            <a:bodyPr>
              <a:spAutoFit/>
            </a:bodyPr>
            <a:lstStyle/>
            <a:p>
              <a:r>
                <a:rPr lang="en-US" altLang="ja-JP" sz="1000" b="1" dirty="0" smtClean="0">
                  <a:latin typeface="Calibri" pitchFamily="34" charset="0"/>
                </a:rPr>
                <a:t>31</a:t>
              </a:r>
              <a:endParaRPr lang="ja-JP" altLang="en-US" sz="1000" b="1" dirty="0">
                <a:latin typeface="Calibri" pitchFamily="34" charset="0"/>
              </a:endParaRPr>
            </a:p>
          </p:txBody>
        </p:sp>
        <p:sp>
          <p:nvSpPr>
            <p:cNvPr id="60" name="テキスト ボックス 56"/>
            <p:cNvSpPr txBox="1">
              <a:spLocks noChangeArrowheads="1"/>
            </p:cNvSpPr>
            <p:nvPr/>
          </p:nvSpPr>
          <p:spPr bwMode="auto">
            <a:xfrm>
              <a:off x="7805292" y="4928328"/>
              <a:ext cx="423638" cy="285721"/>
            </a:xfrm>
            <a:prstGeom prst="rect">
              <a:avLst/>
            </a:prstGeom>
            <a:noFill/>
            <a:ln w="9525">
              <a:noFill/>
              <a:miter lim="800000"/>
              <a:headEnd/>
              <a:tailEnd/>
            </a:ln>
          </p:spPr>
          <p:txBody>
            <a:bodyPr>
              <a:spAutoFit/>
            </a:bodyPr>
            <a:lstStyle/>
            <a:p>
              <a:r>
                <a:rPr lang="en-US" altLang="ja-JP" sz="1000" b="1" dirty="0">
                  <a:latin typeface="Calibri" pitchFamily="34" charset="0"/>
                </a:rPr>
                <a:t>12</a:t>
              </a:r>
              <a:endParaRPr lang="ja-JP" altLang="en-US" sz="1000" b="1" dirty="0">
                <a:latin typeface="Calibri" pitchFamily="34" charset="0"/>
              </a:endParaRPr>
            </a:p>
          </p:txBody>
        </p:sp>
        <p:sp>
          <p:nvSpPr>
            <p:cNvPr id="61" name="テキスト ボックス 57"/>
            <p:cNvSpPr txBox="1">
              <a:spLocks noChangeArrowheads="1"/>
            </p:cNvSpPr>
            <p:nvPr/>
          </p:nvSpPr>
          <p:spPr bwMode="auto">
            <a:xfrm>
              <a:off x="8409813" y="5359020"/>
              <a:ext cx="423638" cy="285721"/>
            </a:xfrm>
            <a:prstGeom prst="rect">
              <a:avLst/>
            </a:prstGeom>
            <a:noFill/>
            <a:ln w="9525">
              <a:noFill/>
              <a:miter lim="800000"/>
              <a:headEnd/>
              <a:tailEnd/>
            </a:ln>
          </p:spPr>
          <p:txBody>
            <a:bodyPr>
              <a:spAutoFit/>
            </a:bodyPr>
            <a:lstStyle/>
            <a:p>
              <a:r>
                <a:rPr lang="en-US" altLang="ja-JP" sz="1000" b="1" dirty="0">
                  <a:solidFill>
                    <a:schemeClr val="bg2">
                      <a:lumMod val="60000"/>
                      <a:lumOff val="40000"/>
                    </a:schemeClr>
                  </a:solidFill>
                  <a:latin typeface="Calibri" pitchFamily="34" charset="0"/>
                </a:rPr>
                <a:t>12</a:t>
              </a:r>
              <a:endParaRPr lang="ja-JP" altLang="en-US" sz="1000" b="1" dirty="0">
                <a:solidFill>
                  <a:schemeClr val="bg2">
                    <a:lumMod val="60000"/>
                    <a:lumOff val="40000"/>
                  </a:schemeClr>
                </a:solidFill>
                <a:latin typeface="Calibri" pitchFamily="34" charset="0"/>
              </a:endParaRPr>
            </a:p>
          </p:txBody>
        </p:sp>
        <p:sp>
          <p:nvSpPr>
            <p:cNvPr id="62" name="テキスト ボックス 58"/>
            <p:cNvSpPr txBox="1">
              <a:spLocks noChangeArrowheads="1"/>
            </p:cNvSpPr>
            <p:nvPr/>
          </p:nvSpPr>
          <p:spPr bwMode="auto">
            <a:xfrm>
              <a:off x="8864386" y="5359496"/>
              <a:ext cx="423638" cy="285721"/>
            </a:xfrm>
            <a:prstGeom prst="rect">
              <a:avLst/>
            </a:prstGeom>
            <a:noFill/>
            <a:ln w="9525">
              <a:noFill/>
              <a:miter lim="800000"/>
              <a:headEnd/>
              <a:tailEnd/>
            </a:ln>
          </p:spPr>
          <p:txBody>
            <a:bodyPr>
              <a:spAutoFit/>
            </a:bodyPr>
            <a:lstStyle/>
            <a:p>
              <a:r>
                <a:rPr lang="en-US" altLang="ja-JP" sz="1000" b="1">
                  <a:solidFill>
                    <a:schemeClr val="bg2">
                      <a:lumMod val="60000"/>
                      <a:lumOff val="40000"/>
                    </a:schemeClr>
                  </a:solidFill>
                  <a:latin typeface="Calibri" pitchFamily="34" charset="0"/>
                </a:rPr>
                <a:t>9</a:t>
              </a:r>
              <a:endParaRPr lang="ja-JP" altLang="en-US" sz="1000" b="1">
                <a:solidFill>
                  <a:schemeClr val="bg2">
                    <a:lumMod val="60000"/>
                    <a:lumOff val="40000"/>
                  </a:schemeClr>
                </a:solidFill>
                <a:latin typeface="Calibri" pitchFamily="34" charset="0"/>
              </a:endParaRPr>
            </a:p>
          </p:txBody>
        </p:sp>
        <p:sp>
          <p:nvSpPr>
            <p:cNvPr id="63" name="テキスト ボックス 59"/>
            <p:cNvSpPr txBox="1">
              <a:spLocks noChangeArrowheads="1"/>
            </p:cNvSpPr>
            <p:nvPr/>
          </p:nvSpPr>
          <p:spPr bwMode="auto">
            <a:xfrm>
              <a:off x="8059474" y="5648512"/>
              <a:ext cx="550730" cy="285721"/>
            </a:xfrm>
            <a:prstGeom prst="rect">
              <a:avLst/>
            </a:prstGeom>
            <a:noFill/>
            <a:ln w="9525">
              <a:noFill/>
              <a:miter lim="800000"/>
              <a:headEnd/>
              <a:tailEnd/>
            </a:ln>
          </p:spPr>
          <p:txBody>
            <a:bodyPr wrap="square">
              <a:spAutoFit/>
            </a:bodyPr>
            <a:lstStyle/>
            <a:p>
              <a:r>
                <a:rPr lang="en-US" altLang="ja-JP" sz="1000" b="1" dirty="0">
                  <a:solidFill>
                    <a:schemeClr val="bg2">
                      <a:lumMod val="60000"/>
                      <a:lumOff val="40000"/>
                    </a:schemeClr>
                  </a:solidFill>
                  <a:latin typeface="Calibri" pitchFamily="34" charset="0"/>
                </a:rPr>
                <a:t>537</a:t>
              </a:r>
              <a:endParaRPr lang="ja-JP" altLang="en-US" sz="1000" b="1" dirty="0">
                <a:solidFill>
                  <a:schemeClr val="bg2">
                    <a:lumMod val="60000"/>
                    <a:lumOff val="40000"/>
                  </a:schemeClr>
                </a:solidFill>
                <a:latin typeface="Calibri" pitchFamily="34" charset="0"/>
              </a:endParaRPr>
            </a:p>
          </p:txBody>
        </p:sp>
        <p:sp>
          <p:nvSpPr>
            <p:cNvPr id="64" name="テキスト ボックス 60"/>
            <p:cNvSpPr txBox="1">
              <a:spLocks noChangeArrowheads="1"/>
            </p:cNvSpPr>
            <p:nvPr/>
          </p:nvSpPr>
          <p:spPr bwMode="auto">
            <a:xfrm>
              <a:off x="7635837" y="5825500"/>
              <a:ext cx="507019" cy="285721"/>
            </a:xfrm>
            <a:prstGeom prst="rect">
              <a:avLst/>
            </a:prstGeom>
            <a:noFill/>
            <a:ln w="9525">
              <a:noFill/>
              <a:miter lim="800000"/>
              <a:headEnd/>
              <a:tailEnd/>
            </a:ln>
          </p:spPr>
          <p:txBody>
            <a:bodyPr wrap="square">
              <a:spAutoFit/>
            </a:bodyPr>
            <a:lstStyle/>
            <a:p>
              <a:r>
                <a:rPr lang="en-US" altLang="ja-JP" sz="1000" b="1" dirty="0">
                  <a:solidFill>
                    <a:schemeClr val="bg2">
                      <a:lumMod val="60000"/>
                      <a:lumOff val="40000"/>
                    </a:schemeClr>
                  </a:solidFill>
                  <a:latin typeface="Calibri" pitchFamily="34" charset="0"/>
                </a:rPr>
                <a:t>208</a:t>
              </a:r>
              <a:endParaRPr lang="ja-JP" altLang="en-US" sz="1000" b="1" dirty="0">
                <a:solidFill>
                  <a:schemeClr val="bg2">
                    <a:lumMod val="60000"/>
                    <a:lumOff val="40000"/>
                  </a:schemeClr>
                </a:solidFill>
                <a:latin typeface="Calibri" pitchFamily="34" charset="0"/>
              </a:endParaRPr>
            </a:p>
          </p:txBody>
        </p:sp>
        <p:sp>
          <p:nvSpPr>
            <p:cNvPr id="65" name="テキスト ボックス 61"/>
            <p:cNvSpPr txBox="1">
              <a:spLocks noChangeArrowheads="1"/>
            </p:cNvSpPr>
            <p:nvPr/>
          </p:nvSpPr>
          <p:spPr bwMode="auto">
            <a:xfrm>
              <a:off x="6855691" y="5855816"/>
              <a:ext cx="516317" cy="285721"/>
            </a:xfrm>
            <a:prstGeom prst="rect">
              <a:avLst/>
            </a:prstGeom>
            <a:noFill/>
            <a:ln w="9525">
              <a:noFill/>
              <a:miter lim="800000"/>
              <a:headEnd/>
              <a:tailEnd/>
            </a:ln>
          </p:spPr>
          <p:txBody>
            <a:bodyPr wrap="square">
              <a:spAutoFit/>
            </a:bodyPr>
            <a:lstStyle/>
            <a:p>
              <a:r>
                <a:rPr lang="en-US" altLang="ja-JP" sz="1000" b="1" dirty="0" smtClean="0">
                  <a:solidFill>
                    <a:schemeClr val="bg2">
                      <a:lumMod val="60000"/>
                      <a:lumOff val="40000"/>
                    </a:schemeClr>
                  </a:solidFill>
                  <a:latin typeface="Calibri" pitchFamily="34" charset="0"/>
                </a:rPr>
                <a:t>269</a:t>
              </a:r>
              <a:endParaRPr lang="ja-JP" altLang="en-US" sz="1000" b="1" dirty="0">
                <a:solidFill>
                  <a:schemeClr val="bg2">
                    <a:lumMod val="60000"/>
                    <a:lumOff val="40000"/>
                  </a:schemeClr>
                </a:solidFill>
                <a:latin typeface="Calibri" pitchFamily="34" charset="0"/>
              </a:endParaRPr>
            </a:p>
          </p:txBody>
        </p:sp>
        <p:sp>
          <p:nvSpPr>
            <p:cNvPr id="66" name="テキスト ボックス 62"/>
            <p:cNvSpPr txBox="1">
              <a:spLocks noChangeArrowheads="1"/>
            </p:cNvSpPr>
            <p:nvPr/>
          </p:nvSpPr>
          <p:spPr bwMode="auto">
            <a:xfrm>
              <a:off x="6386545" y="5849383"/>
              <a:ext cx="497848" cy="285721"/>
            </a:xfrm>
            <a:prstGeom prst="rect">
              <a:avLst/>
            </a:prstGeom>
            <a:noFill/>
            <a:ln w="9525">
              <a:noFill/>
              <a:miter lim="800000"/>
              <a:headEnd/>
              <a:tailEnd/>
            </a:ln>
          </p:spPr>
          <p:txBody>
            <a:bodyPr wrap="square">
              <a:spAutoFit/>
            </a:bodyPr>
            <a:lstStyle/>
            <a:p>
              <a:r>
                <a:rPr lang="en-US" altLang="ja-JP" sz="1000" b="1" dirty="0" smtClean="0">
                  <a:solidFill>
                    <a:schemeClr val="bg2">
                      <a:lumMod val="60000"/>
                      <a:lumOff val="40000"/>
                    </a:schemeClr>
                  </a:solidFill>
                  <a:latin typeface="Calibri" pitchFamily="34" charset="0"/>
                </a:rPr>
                <a:t>228</a:t>
              </a:r>
              <a:endParaRPr lang="ja-JP" altLang="en-US" sz="1000" b="1" dirty="0">
                <a:solidFill>
                  <a:schemeClr val="bg2">
                    <a:lumMod val="60000"/>
                    <a:lumOff val="40000"/>
                  </a:schemeClr>
                </a:solidFill>
                <a:latin typeface="Calibri" pitchFamily="34" charset="0"/>
              </a:endParaRPr>
            </a:p>
          </p:txBody>
        </p:sp>
        <p:sp>
          <p:nvSpPr>
            <p:cNvPr id="67" name="テキスト ボックス 63"/>
            <p:cNvSpPr txBox="1">
              <a:spLocks noChangeArrowheads="1"/>
            </p:cNvSpPr>
            <p:nvPr/>
          </p:nvSpPr>
          <p:spPr bwMode="auto">
            <a:xfrm>
              <a:off x="5781774" y="5867864"/>
              <a:ext cx="456058" cy="285721"/>
            </a:xfrm>
            <a:prstGeom prst="rect">
              <a:avLst/>
            </a:prstGeom>
            <a:noFill/>
            <a:ln w="9525">
              <a:noFill/>
              <a:miter lim="800000"/>
              <a:headEnd/>
              <a:tailEnd/>
            </a:ln>
          </p:spPr>
          <p:txBody>
            <a:bodyPr wrap="square">
              <a:spAutoFit/>
            </a:bodyPr>
            <a:lstStyle/>
            <a:p>
              <a:r>
                <a:rPr lang="en-US" altLang="ja-JP" sz="1000" b="1" dirty="0" smtClean="0">
                  <a:solidFill>
                    <a:schemeClr val="bg2">
                      <a:lumMod val="60000"/>
                      <a:lumOff val="40000"/>
                    </a:schemeClr>
                  </a:solidFill>
                  <a:latin typeface="Calibri" pitchFamily="34" charset="0"/>
                </a:rPr>
                <a:t>164</a:t>
              </a:r>
              <a:endParaRPr lang="en-US" altLang="ja-JP" sz="1000" b="1" dirty="0">
                <a:solidFill>
                  <a:schemeClr val="bg2">
                    <a:lumMod val="60000"/>
                    <a:lumOff val="40000"/>
                  </a:schemeClr>
                </a:solidFill>
                <a:latin typeface="Calibri" pitchFamily="34" charset="0"/>
              </a:endParaRPr>
            </a:p>
          </p:txBody>
        </p:sp>
        <p:sp>
          <p:nvSpPr>
            <p:cNvPr id="68" name="テキスト ボックス 64"/>
            <p:cNvSpPr txBox="1">
              <a:spLocks noChangeArrowheads="1"/>
            </p:cNvSpPr>
            <p:nvPr/>
          </p:nvSpPr>
          <p:spPr bwMode="auto">
            <a:xfrm>
              <a:off x="5358235" y="5641163"/>
              <a:ext cx="510110" cy="285721"/>
            </a:xfrm>
            <a:prstGeom prst="rect">
              <a:avLst/>
            </a:prstGeom>
            <a:noFill/>
            <a:ln w="9525">
              <a:noFill/>
              <a:miter lim="800000"/>
              <a:headEnd/>
              <a:tailEnd/>
            </a:ln>
          </p:spPr>
          <p:txBody>
            <a:bodyPr wrap="square">
              <a:spAutoFit/>
            </a:bodyPr>
            <a:lstStyle/>
            <a:p>
              <a:r>
                <a:rPr lang="en-US" altLang="ja-JP" sz="1000" b="1" dirty="0" smtClean="0">
                  <a:solidFill>
                    <a:schemeClr val="bg2">
                      <a:lumMod val="60000"/>
                      <a:lumOff val="40000"/>
                    </a:schemeClr>
                  </a:solidFill>
                  <a:latin typeface="Calibri" pitchFamily="34" charset="0"/>
                </a:rPr>
                <a:t>101</a:t>
              </a:r>
              <a:endParaRPr lang="ja-JP" altLang="en-US" sz="1000" b="1" dirty="0">
                <a:solidFill>
                  <a:schemeClr val="bg2">
                    <a:lumMod val="60000"/>
                    <a:lumOff val="40000"/>
                  </a:schemeClr>
                </a:solidFill>
                <a:latin typeface="Calibri" pitchFamily="34" charset="0"/>
              </a:endParaRPr>
            </a:p>
          </p:txBody>
        </p:sp>
        <p:sp>
          <p:nvSpPr>
            <p:cNvPr id="69" name="テキスト ボックス 65"/>
            <p:cNvSpPr txBox="1">
              <a:spLocks noChangeArrowheads="1"/>
            </p:cNvSpPr>
            <p:nvPr/>
          </p:nvSpPr>
          <p:spPr bwMode="auto">
            <a:xfrm>
              <a:off x="5030745" y="5359496"/>
              <a:ext cx="423638" cy="285721"/>
            </a:xfrm>
            <a:prstGeom prst="rect">
              <a:avLst/>
            </a:prstGeom>
            <a:noFill/>
            <a:ln w="9525">
              <a:noFill/>
              <a:miter lim="800000"/>
              <a:headEnd/>
              <a:tailEnd/>
            </a:ln>
          </p:spPr>
          <p:txBody>
            <a:bodyPr>
              <a:spAutoFit/>
            </a:bodyPr>
            <a:lstStyle/>
            <a:p>
              <a:r>
                <a:rPr lang="en-US" altLang="ja-JP" sz="1000" b="1" dirty="0">
                  <a:solidFill>
                    <a:schemeClr val="bg2">
                      <a:lumMod val="60000"/>
                      <a:lumOff val="40000"/>
                    </a:schemeClr>
                  </a:solidFill>
                  <a:latin typeface="Calibri" pitchFamily="34" charset="0"/>
                </a:rPr>
                <a:t>14</a:t>
              </a:r>
              <a:endParaRPr lang="ja-JP" altLang="en-US" sz="1000" b="1" dirty="0">
                <a:solidFill>
                  <a:schemeClr val="bg2">
                    <a:lumMod val="60000"/>
                    <a:lumOff val="40000"/>
                  </a:schemeClr>
                </a:solidFill>
                <a:latin typeface="Calibri" pitchFamily="34" charset="0"/>
              </a:endParaRPr>
            </a:p>
          </p:txBody>
        </p:sp>
        <p:sp>
          <p:nvSpPr>
            <p:cNvPr id="70" name="テキスト ボックス 66"/>
            <p:cNvSpPr txBox="1">
              <a:spLocks noChangeArrowheads="1"/>
            </p:cNvSpPr>
            <p:nvPr/>
          </p:nvSpPr>
          <p:spPr bwMode="auto">
            <a:xfrm>
              <a:off x="4597116" y="5359496"/>
              <a:ext cx="423638" cy="285721"/>
            </a:xfrm>
            <a:prstGeom prst="rect">
              <a:avLst/>
            </a:prstGeom>
            <a:noFill/>
            <a:ln w="9525">
              <a:noFill/>
              <a:miter lim="800000"/>
              <a:headEnd/>
              <a:tailEnd/>
            </a:ln>
          </p:spPr>
          <p:txBody>
            <a:bodyPr>
              <a:spAutoFit/>
            </a:bodyPr>
            <a:lstStyle/>
            <a:p>
              <a:r>
                <a:rPr lang="en-US" altLang="ja-JP" sz="1000" b="1" dirty="0">
                  <a:solidFill>
                    <a:schemeClr val="bg2">
                      <a:lumMod val="60000"/>
                      <a:lumOff val="40000"/>
                    </a:schemeClr>
                  </a:solidFill>
                  <a:latin typeface="Calibri" pitchFamily="34" charset="0"/>
                </a:rPr>
                <a:t>14</a:t>
              </a:r>
              <a:endParaRPr lang="ja-JP" altLang="en-US" sz="1000" b="1" dirty="0">
                <a:solidFill>
                  <a:schemeClr val="bg2">
                    <a:lumMod val="60000"/>
                    <a:lumOff val="40000"/>
                  </a:schemeClr>
                </a:solidFill>
                <a:latin typeface="Calibri" pitchFamily="34" charset="0"/>
              </a:endParaRPr>
            </a:p>
          </p:txBody>
        </p:sp>
        <p:sp>
          <p:nvSpPr>
            <p:cNvPr id="71" name="テキスト ボックス 67"/>
            <p:cNvSpPr txBox="1">
              <a:spLocks noChangeArrowheads="1"/>
            </p:cNvSpPr>
            <p:nvPr/>
          </p:nvSpPr>
          <p:spPr bwMode="auto">
            <a:xfrm>
              <a:off x="5438644" y="6326333"/>
              <a:ext cx="423638" cy="285721"/>
            </a:xfrm>
            <a:prstGeom prst="rect">
              <a:avLst/>
            </a:prstGeom>
            <a:noFill/>
            <a:ln w="9525">
              <a:noFill/>
              <a:miter lim="800000"/>
              <a:headEnd/>
              <a:tailEnd/>
            </a:ln>
          </p:spPr>
          <p:txBody>
            <a:bodyPr>
              <a:spAutoFit/>
            </a:bodyPr>
            <a:lstStyle/>
            <a:p>
              <a:r>
                <a:rPr lang="en-US" altLang="ja-JP" sz="1000" b="1" dirty="0">
                  <a:solidFill>
                    <a:schemeClr val="bg2">
                      <a:lumMod val="60000"/>
                      <a:lumOff val="40000"/>
                    </a:schemeClr>
                  </a:solidFill>
                  <a:latin typeface="Calibri" pitchFamily="34" charset="0"/>
                </a:rPr>
                <a:t>51</a:t>
              </a:r>
              <a:endParaRPr lang="ja-JP" altLang="en-US" sz="1000" b="1" dirty="0">
                <a:solidFill>
                  <a:schemeClr val="bg2">
                    <a:lumMod val="60000"/>
                    <a:lumOff val="40000"/>
                  </a:schemeClr>
                </a:solidFill>
                <a:latin typeface="Calibri" pitchFamily="34" charset="0"/>
              </a:endParaRPr>
            </a:p>
          </p:txBody>
        </p:sp>
        <p:sp>
          <p:nvSpPr>
            <p:cNvPr id="72" name="テキスト ボックス 68"/>
            <p:cNvSpPr txBox="1">
              <a:spLocks noChangeArrowheads="1"/>
            </p:cNvSpPr>
            <p:nvPr/>
          </p:nvSpPr>
          <p:spPr bwMode="auto">
            <a:xfrm>
              <a:off x="5432526" y="6658654"/>
              <a:ext cx="423638" cy="285721"/>
            </a:xfrm>
            <a:prstGeom prst="rect">
              <a:avLst/>
            </a:prstGeom>
            <a:noFill/>
            <a:ln w="9525">
              <a:noFill/>
              <a:miter lim="800000"/>
              <a:headEnd/>
              <a:tailEnd/>
            </a:ln>
          </p:spPr>
          <p:txBody>
            <a:bodyPr>
              <a:spAutoFit/>
            </a:bodyPr>
            <a:lstStyle/>
            <a:p>
              <a:r>
                <a:rPr lang="en-US" altLang="ja-JP" sz="1000" b="1" dirty="0">
                  <a:solidFill>
                    <a:schemeClr val="bg2">
                      <a:lumMod val="60000"/>
                      <a:lumOff val="40000"/>
                    </a:schemeClr>
                  </a:solidFill>
                  <a:latin typeface="Calibri" pitchFamily="34" charset="0"/>
                </a:rPr>
                <a:t>70</a:t>
              </a:r>
              <a:endParaRPr lang="ja-JP" altLang="en-US" sz="1000" b="1" dirty="0">
                <a:solidFill>
                  <a:schemeClr val="bg2">
                    <a:lumMod val="60000"/>
                    <a:lumOff val="40000"/>
                  </a:schemeClr>
                </a:solidFill>
                <a:latin typeface="Calibri" pitchFamily="34" charset="0"/>
              </a:endParaRPr>
            </a:p>
          </p:txBody>
        </p:sp>
        <p:sp>
          <p:nvSpPr>
            <p:cNvPr id="73" name="テキスト ボックス 69"/>
            <p:cNvSpPr txBox="1">
              <a:spLocks noChangeArrowheads="1"/>
            </p:cNvSpPr>
            <p:nvPr/>
          </p:nvSpPr>
          <p:spPr bwMode="auto">
            <a:xfrm>
              <a:off x="7894875" y="6633895"/>
              <a:ext cx="520619" cy="285721"/>
            </a:xfrm>
            <a:prstGeom prst="rect">
              <a:avLst/>
            </a:prstGeom>
            <a:noFill/>
            <a:ln w="9525">
              <a:noFill/>
              <a:miter lim="800000"/>
              <a:headEnd/>
              <a:tailEnd/>
            </a:ln>
          </p:spPr>
          <p:txBody>
            <a:bodyPr wrap="square">
              <a:spAutoFit/>
            </a:bodyPr>
            <a:lstStyle/>
            <a:p>
              <a:r>
                <a:rPr lang="en-US" altLang="ja-JP" sz="1000" b="1" dirty="0">
                  <a:solidFill>
                    <a:schemeClr val="bg2">
                      <a:lumMod val="60000"/>
                      <a:lumOff val="40000"/>
                    </a:schemeClr>
                  </a:solidFill>
                  <a:latin typeface="Calibri" pitchFamily="34" charset="0"/>
                </a:rPr>
                <a:t>148</a:t>
              </a:r>
              <a:endParaRPr lang="ja-JP" altLang="en-US" sz="1000" b="1" dirty="0">
                <a:solidFill>
                  <a:schemeClr val="bg2">
                    <a:lumMod val="60000"/>
                    <a:lumOff val="40000"/>
                  </a:schemeClr>
                </a:solidFill>
                <a:latin typeface="Calibri" pitchFamily="34" charset="0"/>
              </a:endParaRPr>
            </a:p>
          </p:txBody>
        </p:sp>
        <p:sp>
          <p:nvSpPr>
            <p:cNvPr id="74" name="テキスト ボックス 70"/>
            <p:cNvSpPr txBox="1">
              <a:spLocks noChangeArrowheads="1"/>
            </p:cNvSpPr>
            <p:nvPr/>
          </p:nvSpPr>
          <p:spPr bwMode="auto">
            <a:xfrm>
              <a:off x="7902303" y="6312922"/>
              <a:ext cx="549571" cy="285721"/>
            </a:xfrm>
            <a:prstGeom prst="rect">
              <a:avLst/>
            </a:prstGeom>
            <a:noFill/>
            <a:ln w="9525">
              <a:noFill/>
              <a:miter lim="800000"/>
              <a:headEnd/>
              <a:tailEnd/>
            </a:ln>
          </p:spPr>
          <p:txBody>
            <a:bodyPr wrap="square">
              <a:spAutoFit/>
            </a:bodyPr>
            <a:lstStyle/>
            <a:p>
              <a:r>
                <a:rPr lang="en-US" altLang="ja-JP" sz="1000" b="1" dirty="0">
                  <a:solidFill>
                    <a:schemeClr val="bg2">
                      <a:lumMod val="60000"/>
                      <a:lumOff val="40000"/>
                    </a:schemeClr>
                  </a:solidFill>
                  <a:latin typeface="Calibri" pitchFamily="34" charset="0"/>
                </a:rPr>
                <a:t>272</a:t>
              </a:r>
              <a:endParaRPr lang="ja-JP" altLang="en-US" sz="1000" b="1" dirty="0">
                <a:solidFill>
                  <a:schemeClr val="bg2">
                    <a:lumMod val="60000"/>
                    <a:lumOff val="40000"/>
                  </a:schemeClr>
                </a:solidFill>
                <a:latin typeface="Calibri" pitchFamily="34" charset="0"/>
              </a:endParaRPr>
            </a:p>
          </p:txBody>
        </p:sp>
        <p:cxnSp>
          <p:nvCxnSpPr>
            <p:cNvPr id="75" name="曲線コネクタ 74"/>
            <p:cNvCxnSpPr>
              <a:stCxn id="8" idx="0"/>
              <a:endCxn id="8" idx="7"/>
            </p:cNvCxnSpPr>
            <p:nvPr/>
          </p:nvCxnSpPr>
          <p:spPr>
            <a:xfrm rot="16200000" flipH="1">
              <a:off x="7071988" y="4761040"/>
              <a:ext cx="74448" cy="646855"/>
            </a:xfrm>
            <a:prstGeom prst="curvedConnector3">
              <a:avLst>
                <a:gd name="adj1" fmla="val -138897"/>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6" name="円/楕円 75"/>
            <p:cNvSpPr/>
            <p:nvPr/>
          </p:nvSpPr>
          <p:spPr>
            <a:xfrm>
              <a:off x="6227840" y="3500632"/>
              <a:ext cx="1224000" cy="432000"/>
            </a:xfrm>
            <a:prstGeom prst="ellipse">
              <a:avLst/>
            </a:prstGeom>
            <a:solidFill>
              <a:srgbClr val="FFFFC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800" b="1" dirty="0" smtClean="0">
                  <a:solidFill>
                    <a:schemeClr val="tx1"/>
                  </a:solidFill>
                </a:rPr>
                <a:t>バグ報告者</a:t>
              </a:r>
              <a:endParaRPr lang="en-US" altLang="ja-JP" sz="800" b="1" dirty="0">
                <a:solidFill>
                  <a:schemeClr val="tx1"/>
                </a:solidFill>
              </a:endParaRPr>
            </a:p>
            <a:p>
              <a:pPr algn="ctr" fontAlgn="auto">
                <a:spcBef>
                  <a:spcPts val="0"/>
                </a:spcBef>
                <a:spcAft>
                  <a:spcPts val="0"/>
                </a:spcAft>
                <a:defRPr/>
              </a:pPr>
              <a:r>
                <a:rPr lang="en-US" altLang="ja-JP" sz="1000" b="1" dirty="0">
                  <a:solidFill>
                    <a:schemeClr val="tx1"/>
                  </a:solidFill>
                </a:rPr>
                <a:t>172</a:t>
              </a:r>
              <a:r>
                <a:rPr lang="ja-JP" altLang="en-US" sz="1000" b="1" dirty="0">
                  <a:solidFill>
                    <a:schemeClr val="tx1"/>
                  </a:solidFill>
                </a:rPr>
                <a:t>人</a:t>
              </a:r>
            </a:p>
          </p:txBody>
        </p:sp>
      </p:gr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4" name="フッター プレースホルダ 3"/>
          <p:cNvSpPr>
            <a:spLocks noGrp="1"/>
          </p:cNvSpPr>
          <p:nvPr>
            <p:ph type="ftr" sz="quarter" idx="10"/>
          </p:nvPr>
        </p:nvSpPr>
        <p:spPr/>
        <p:txBody>
          <a:bodyPr/>
          <a:lstStyle/>
          <a:p>
            <a:pPr>
              <a:defRPr/>
            </a:pPr>
            <a:r>
              <a:rPr lang="en-US" altLang="ja-JP" smtClean="0"/>
              <a:t>DICOMO2008</a:t>
            </a:r>
            <a:endParaRPr lang="en-US" altLang="ja-JP" dirty="0"/>
          </a:p>
        </p:txBody>
      </p:sp>
      <p:sp>
        <p:nvSpPr>
          <p:cNvPr id="5" name="日付プレースホルダ 4"/>
          <p:cNvSpPr>
            <a:spLocks noGrp="1"/>
          </p:cNvSpPr>
          <p:nvPr>
            <p:ph type="dt" sz="half" idx="11"/>
          </p:nvPr>
        </p:nvSpPr>
        <p:spPr/>
        <p:txBody>
          <a:bodyPr/>
          <a:lstStyle/>
          <a:p>
            <a:pPr>
              <a:defRPr/>
            </a:pPr>
            <a:r>
              <a:rPr lang="en-US" altLang="ja-JP" smtClean="0"/>
              <a:t>2008/07/09</a:t>
            </a:r>
            <a:endParaRPr lang="en-US" altLang="ja-JP" dirty="0"/>
          </a:p>
        </p:txBody>
      </p:sp>
      <p:sp>
        <p:nvSpPr>
          <p:cNvPr id="6" name="スライド番号プレースホルダ 5"/>
          <p:cNvSpPr>
            <a:spLocks noGrp="1"/>
          </p:cNvSpPr>
          <p:nvPr>
            <p:ph type="sldNum" sz="quarter" idx="12"/>
          </p:nvPr>
        </p:nvSpPr>
        <p:spPr/>
        <p:txBody>
          <a:bodyPr/>
          <a:lstStyle/>
          <a:p>
            <a:pPr>
              <a:defRPr/>
            </a:pPr>
            <a:fld id="{2FE2DC3D-A132-4D9D-898F-105E24610479}" type="slidenum">
              <a:rPr lang="ja-JP" altLang="en-US" smtClean="0"/>
              <a:pPr>
                <a:defRPr/>
              </a:pPr>
              <a:t>61</a:t>
            </a:fld>
            <a:endParaRPr lang="en-US" altLang="ja-JP"/>
          </a:p>
        </p:txBody>
      </p:sp>
      <p:grpSp>
        <p:nvGrpSpPr>
          <p:cNvPr id="3" name="グループ化 76"/>
          <p:cNvGrpSpPr/>
          <p:nvPr/>
        </p:nvGrpSpPr>
        <p:grpSpPr>
          <a:xfrm>
            <a:off x="1913195" y="3584450"/>
            <a:ext cx="5164762" cy="3006510"/>
            <a:chOff x="1913195" y="3584450"/>
            <a:chExt cx="5164762" cy="3006510"/>
          </a:xfrm>
        </p:grpSpPr>
        <p:sp>
          <p:nvSpPr>
            <p:cNvPr id="78" name="円/楕円 77"/>
            <p:cNvSpPr/>
            <p:nvPr/>
          </p:nvSpPr>
          <p:spPr>
            <a:xfrm>
              <a:off x="3737109" y="4944544"/>
              <a:ext cx="1620000" cy="373775"/>
            </a:xfrm>
            <a:prstGeom prst="ellipse">
              <a:avLst/>
            </a:prstGeom>
            <a:solidFill>
              <a:srgbClr val="FFEAA7"/>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ja-JP" sz="900" b="1" dirty="0" smtClean="0">
                  <a:solidFill>
                    <a:schemeClr val="tx1"/>
                  </a:solidFill>
                </a:rPr>
                <a:t>P(</a:t>
              </a:r>
              <a:r>
                <a:rPr lang="en-US" altLang="ja-JP" sz="1000" b="1" dirty="0" smtClean="0">
                  <a:solidFill>
                    <a:schemeClr val="tx1"/>
                  </a:solidFill>
                </a:rPr>
                <a:t>dev</a:t>
              </a:r>
              <a:r>
                <a:rPr lang="ja-JP" altLang="en-US" sz="1000" b="1" dirty="0" smtClean="0">
                  <a:solidFill>
                    <a:schemeClr val="tx1"/>
                  </a:solidFill>
                </a:rPr>
                <a:t>∩</a:t>
              </a:r>
              <a:r>
                <a:rPr lang="en-US" altLang="ja-JP" sz="1000" b="1" dirty="0" smtClean="0">
                  <a:solidFill>
                    <a:schemeClr val="tx1"/>
                  </a:solidFill>
                </a:rPr>
                <a:t>user</a:t>
              </a:r>
              <a:r>
                <a:rPr lang="ja-JP" altLang="en-US" sz="1000" b="1" dirty="0" smtClean="0">
                  <a:solidFill>
                    <a:schemeClr val="tx1"/>
                  </a:solidFill>
                </a:rPr>
                <a:t>∩</a:t>
              </a:r>
              <a:r>
                <a:rPr lang="en-US" altLang="ja-JP" sz="1000" b="1" dirty="0" smtClean="0">
                  <a:solidFill>
                    <a:schemeClr val="tx1"/>
                  </a:solidFill>
                </a:rPr>
                <a:t>bug</a:t>
              </a:r>
              <a:r>
                <a:rPr lang="en-US" altLang="ja-JP" sz="900" b="1" dirty="0" smtClean="0">
                  <a:solidFill>
                    <a:schemeClr val="tx1"/>
                  </a:solidFill>
                </a:rPr>
                <a:t>)</a:t>
              </a:r>
            </a:p>
            <a:p>
              <a:pPr algn="ctr" fontAlgn="auto">
                <a:spcBef>
                  <a:spcPts val="0"/>
                </a:spcBef>
                <a:spcAft>
                  <a:spcPts val="0"/>
                </a:spcAft>
                <a:defRPr/>
              </a:pPr>
              <a:r>
                <a:rPr lang="en-US" altLang="ja-JP" sz="1050" b="1" dirty="0" smtClean="0">
                  <a:solidFill>
                    <a:schemeClr val="tx1"/>
                  </a:solidFill>
                </a:rPr>
                <a:t>30</a:t>
              </a:r>
              <a:r>
                <a:rPr lang="ja-JP" altLang="en-US" sz="1050" b="1" dirty="0">
                  <a:solidFill>
                    <a:schemeClr val="tx1"/>
                  </a:solidFill>
                </a:rPr>
                <a:t>人</a:t>
              </a:r>
            </a:p>
          </p:txBody>
        </p:sp>
        <p:cxnSp>
          <p:nvCxnSpPr>
            <p:cNvPr id="79" name="曲線コネクタ 78"/>
            <p:cNvCxnSpPr>
              <a:stCxn id="146" idx="1"/>
              <a:endCxn id="146" idx="7"/>
            </p:cNvCxnSpPr>
            <p:nvPr/>
          </p:nvCxnSpPr>
          <p:spPr>
            <a:xfrm rot="5400000" flipH="1" flipV="1">
              <a:off x="4486654" y="3541658"/>
              <a:ext cx="1588" cy="814586"/>
            </a:xfrm>
            <a:prstGeom prst="curvedConnector3">
              <a:avLst>
                <a:gd name="adj1" fmla="val 10476578"/>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80" name="テキスト ボックス 5"/>
            <p:cNvSpPr txBox="1">
              <a:spLocks noChangeArrowheads="1"/>
            </p:cNvSpPr>
            <p:nvPr/>
          </p:nvSpPr>
          <p:spPr bwMode="auto">
            <a:xfrm>
              <a:off x="4323461" y="3584450"/>
              <a:ext cx="332243" cy="261610"/>
            </a:xfrm>
            <a:prstGeom prst="rect">
              <a:avLst/>
            </a:prstGeom>
            <a:noFill/>
            <a:ln w="9525">
              <a:noFill/>
              <a:miter lim="800000"/>
              <a:headEnd/>
              <a:tailEnd/>
            </a:ln>
          </p:spPr>
          <p:txBody>
            <a:bodyPr wrap="square">
              <a:spAutoFit/>
            </a:bodyPr>
            <a:lstStyle/>
            <a:p>
              <a:r>
                <a:rPr lang="en-US" altLang="ja-JP" sz="1050" b="1" dirty="0">
                  <a:latin typeface="Calibri" pitchFamily="34" charset="0"/>
                </a:rPr>
                <a:t>13</a:t>
              </a:r>
              <a:endParaRPr lang="ja-JP" altLang="en-US" sz="1050" b="1" dirty="0">
                <a:latin typeface="Calibri" pitchFamily="34" charset="0"/>
              </a:endParaRPr>
            </a:p>
          </p:txBody>
        </p:sp>
        <p:cxnSp>
          <p:nvCxnSpPr>
            <p:cNvPr id="81" name="曲線コネクタ 80"/>
            <p:cNvCxnSpPr>
              <a:stCxn id="86" idx="3"/>
              <a:endCxn id="86" idx="5"/>
            </p:cNvCxnSpPr>
            <p:nvPr/>
          </p:nvCxnSpPr>
          <p:spPr>
            <a:xfrm rot="16200000" flipH="1">
              <a:off x="2764232" y="5934661"/>
              <a:ext cx="1588" cy="534572"/>
            </a:xfrm>
            <a:prstGeom prst="curvedConnector3">
              <a:avLst>
                <a:gd name="adj1" fmla="val 1074383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82" name="テキスト ボックス 7"/>
            <p:cNvSpPr txBox="1">
              <a:spLocks noChangeArrowheads="1"/>
            </p:cNvSpPr>
            <p:nvPr/>
          </p:nvSpPr>
          <p:spPr bwMode="auto">
            <a:xfrm>
              <a:off x="2621518" y="6312916"/>
              <a:ext cx="373786" cy="261610"/>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37</a:t>
              </a:r>
              <a:endParaRPr lang="ja-JP" altLang="en-US" sz="1050" b="1" dirty="0">
                <a:solidFill>
                  <a:schemeClr val="bg2">
                    <a:lumMod val="60000"/>
                    <a:lumOff val="40000"/>
                  </a:schemeClr>
                </a:solidFill>
                <a:latin typeface="Calibri" pitchFamily="34" charset="0"/>
              </a:endParaRPr>
            </a:p>
          </p:txBody>
        </p:sp>
        <p:sp>
          <p:nvSpPr>
            <p:cNvPr id="83" name="テキスト ボックス 8"/>
            <p:cNvSpPr txBox="1">
              <a:spLocks noChangeArrowheads="1"/>
            </p:cNvSpPr>
            <p:nvPr/>
          </p:nvSpPr>
          <p:spPr bwMode="auto">
            <a:xfrm>
              <a:off x="6111596" y="6323963"/>
              <a:ext cx="520152" cy="261610"/>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355</a:t>
              </a:r>
              <a:endParaRPr lang="ja-JP" altLang="en-US" sz="1050" b="1" dirty="0">
                <a:solidFill>
                  <a:schemeClr val="bg2">
                    <a:lumMod val="60000"/>
                    <a:lumOff val="40000"/>
                  </a:schemeClr>
                </a:solidFill>
                <a:latin typeface="Calibri" pitchFamily="34" charset="0"/>
              </a:endParaRPr>
            </a:p>
          </p:txBody>
        </p:sp>
        <p:sp>
          <p:nvSpPr>
            <p:cNvPr id="84" name="円/楕円 83"/>
            <p:cNvSpPr/>
            <p:nvPr/>
          </p:nvSpPr>
          <p:spPr>
            <a:xfrm>
              <a:off x="5913076" y="5938520"/>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900" b="1" dirty="0" smtClean="0">
                  <a:solidFill>
                    <a:schemeClr val="bg2">
                      <a:lumMod val="60000"/>
                      <a:lumOff val="40000"/>
                    </a:schemeClr>
                  </a:solidFill>
                </a:rPr>
                <a:t>ユーザ</a:t>
              </a:r>
              <a:endParaRPr lang="en-US" altLang="ja-JP" sz="900" b="1" dirty="0" smtClean="0">
                <a:solidFill>
                  <a:schemeClr val="bg2">
                    <a:lumMod val="60000"/>
                    <a:lumOff val="40000"/>
                  </a:schemeClr>
                </a:solidFill>
              </a:endParaRPr>
            </a:p>
            <a:p>
              <a:pPr algn="ctr" fontAlgn="auto">
                <a:spcBef>
                  <a:spcPts val="0"/>
                </a:spcBef>
                <a:spcAft>
                  <a:spcPts val="0"/>
                </a:spcAft>
                <a:defRPr/>
              </a:pPr>
              <a:r>
                <a:rPr lang="en-US" altLang="ja-JP" sz="1050" b="1" dirty="0" smtClean="0">
                  <a:solidFill>
                    <a:schemeClr val="bg2">
                      <a:lumMod val="60000"/>
                      <a:lumOff val="40000"/>
                    </a:schemeClr>
                  </a:solidFill>
                </a:rPr>
                <a:t>596</a:t>
              </a:r>
              <a:r>
                <a:rPr lang="ja-JP" altLang="en-US" sz="1050" b="1" dirty="0" smtClean="0">
                  <a:solidFill>
                    <a:schemeClr val="bg2">
                      <a:lumMod val="60000"/>
                      <a:lumOff val="40000"/>
                    </a:schemeClr>
                  </a:solidFill>
                </a:rPr>
                <a:t>人</a:t>
              </a:r>
              <a:endParaRPr lang="ja-JP" altLang="en-US" sz="1050" b="1" dirty="0">
                <a:solidFill>
                  <a:schemeClr val="bg2">
                    <a:lumMod val="60000"/>
                    <a:lumOff val="40000"/>
                  </a:schemeClr>
                </a:solidFill>
              </a:endParaRPr>
            </a:p>
          </p:txBody>
        </p:sp>
        <p:cxnSp>
          <p:nvCxnSpPr>
            <p:cNvPr id="85" name="曲線コネクタ 84"/>
            <p:cNvCxnSpPr>
              <a:stCxn id="84" idx="3"/>
              <a:endCxn id="84" idx="5"/>
            </p:cNvCxnSpPr>
            <p:nvPr/>
          </p:nvCxnSpPr>
          <p:spPr>
            <a:xfrm rot="16200000" flipH="1">
              <a:off x="6291076" y="5942345"/>
              <a:ext cx="1588" cy="534572"/>
            </a:xfrm>
            <a:prstGeom prst="curvedConnector3">
              <a:avLst>
                <a:gd name="adj1" fmla="val 10414802"/>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86" name="円/楕円 85"/>
            <p:cNvSpPr/>
            <p:nvPr/>
          </p:nvSpPr>
          <p:spPr>
            <a:xfrm>
              <a:off x="2386232" y="5930836"/>
              <a:ext cx="756000" cy="317626"/>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900" b="1" dirty="0" smtClean="0">
                  <a:solidFill>
                    <a:schemeClr val="bg2">
                      <a:lumMod val="60000"/>
                      <a:lumOff val="40000"/>
                    </a:schemeClr>
                  </a:solidFill>
                </a:rPr>
                <a:t>開発者</a:t>
              </a:r>
              <a:endParaRPr lang="en-US" altLang="ja-JP" sz="900" b="1" dirty="0">
                <a:solidFill>
                  <a:schemeClr val="bg2">
                    <a:lumMod val="60000"/>
                    <a:lumOff val="40000"/>
                  </a:schemeClr>
                </a:solidFill>
              </a:endParaRPr>
            </a:p>
            <a:p>
              <a:pPr algn="ctr" fontAlgn="auto">
                <a:spcBef>
                  <a:spcPts val="0"/>
                </a:spcBef>
                <a:spcAft>
                  <a:spcPts val="0"/>
                </a:spcAft>
                <a:defRPr/>
              </a:pPr>
              <a:r>
                <a:rPr lang="en-US" altLang="ja-JP" sz="1050" b="1" dirty="0">
                  <a:solidFill>
                    <a:schemeClr val="bg2">
                      <a:lumMod val="60000"/>
                      <a:lumOff val="40000"/>
                    </a:schemeClr>
                  </a:solidFill>
                </a:rPr>
                <a:t>162</a:t>
              </a:r>
              <a:r>
                <a:rPr lang="ja-JP" altLang="en-US" sz="1050" b="1" dirty="0">
                  <a:solidFill>
                    <a:schemeClr val="bg2">
                      <a:lumMod val="60000"/>
                      <a:lumOff val="40000"/>
                    </a:schemeClr>
                  </a:solidFill>
                </a:rPr>
                <a:t>人</a:t>
              </a:r>
            </a:p>
          </p:txBody>
        </p:sp>
        <p:sp>
          <p:nvSpPr>
            <p:cNvPr id="87" name="円/楕円 86"/>
            <p:cNvSpPr/>
            <p:nvPr/>
          </p:nvSpPr>
          <p:spPr>
            <a:xfrm>
              <a:off x="5667071" y="4227150"/>
              <a:ext cx="1224000" cy="468000"/>
            </a:xfrm>
            <a:prstGeom prst="ellipse">
              <a:avLst/>
            </a:prstGeom>
            <a:solidFill>
              <a:srgbClr val="C9E7FF"/>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900" b="1" dirty="0" smtClean="0">
                  <a:solidFill>
                    <a:schemeClr val="tx1"/>
                  </a:solidFill>
                </a:rPr>
                <a:t>ユーザ＆バグ報告者</a:t>
              </a:r>
              <a:endParaRPr lang="en-US" altLang="ja-JP" sz="900" b="1" dirty="0">
                <a:solidFill>
                  <a:schemeClr val="tx1"/>
                </a:solidFill>
              </a:endParaRPr>
            </a:p>
            <a:p>
              <a:pPr algn="ctr" fontAlgn="auto">
                <a:spcBef>
                  <a:spcPts val="0"/>
                </a:spcBef>
                <a:spcAft>
                  <a:spcPts val="0"/>
                </a:spcAft>
                <a:defRPr/>
              </a:pPr>
              <a:r>
                <a:rPr lang="en-US" altLang="ja-JP" sz="1050" b="1" dirty="0">
                  <a:solidFill>
                    <a:schemeClr val="tx1"/>
                  </a:solidFill>
                </a:rPr>
                <a:t>14</a:t>
              </a:r>
              <a:r>
                <a:rPr lang="ja-JP" altLang="en-US" sz="1050" b="1" dirty="0">
                  <a:solidFill>
                    <a:schemeClr val="tx1"/>
                  </a:solidFill>
                </a:rPr>
                <a:t>人</a:t>
              </a:r>
            </a:p>
          </p:txBody>
        </p:sp>
        <p:sp>
          <p:nvSpPr>
            <p:cNvPr id="88" name="円/楕円 87"/>
            <p:cNvSpPr/>
            <p:nvPr/>
          </p:nvSpPr>
          <p:spPr>
            <a:xfrm>
              <a:off x="2205550" y="4284940"/>
              <a:ext cx="1224000" cy="46800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900" b="1" dirty="0" smtClean="0">
                  <a:solidFill>
                    <a:schemeClr val="tx1"/>
                  </a:solidFill>
                </a:rPr>
                <a:t>開発者＆バグ報告者</a:t>
              </a:r>
              <a:endParaRPr lang="en-US" altLang="ja-JP" sz="900" b="1" dirty="0">
                <a:solidFill>
                  <a:schemeClr val="tx1"/>
                </a:solidFill>
              </a:endParaRPr>
            </a:p>
            <a:p>
              <a:pPr algn="ctr" fontAlgn="auto">
                <a:spcBef>
                  <a:spcPts val="0"/>
                </a:spcBef>
                <a:spcAft>
                  <a:spcPts val="0"/>
                </a:spcAft>
                <a:defRPr/>
              </a:pPr>
              <a:r>
                <a:rPr lang="en-US" altLang="ja-JP" sz="1050" b="1" dirty="0">
                  <a:solidFill>
                    <a:schemeClr val="tx1"/>
                  </a:solidFill>
                </a:rPr>
                <a:t>19</a:t>
              </a:r>
              <a:r>
                <a:rPr lang="ja-JP" altLang="en-US" sz="1050" b="1" dirty="0">
                  <a:solidFill>
                    <a:schemeClr val="tx1"/>
                  </a:solidFill>
                </a:rPr>
                <a:t>人</a:t>
              </a:r>
            </a:p>
          </p:txBody>
        </p:sp>
        <p:sp>
          <p:nvSpPr>
            <p:cNvPr id="89" name="円/楕円 88"/>
            <p:cNvSpPr/>
            <p:nvPr/>
          </p:nvSpPr>
          <p:spPr>
            <a:xfrm>
              <a:off x="3808479" y="5895549"/>
              <a:ext cx="1404000" cy="360000"/>
            </a:xfrm>
            <a:prstGeom prst="ellipse">
              <a:avLst/>
            </a:prstGeom>
            <a:solidFill>
              <a:schemeClr val="bg1">
                <a:lumMod val="95000"/>
              </a:schemeClr>
            </a:solidFill>
            <a:ln w="19050">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900" b="1" dirty="0" smtClean="0">
                  <a:solidFill>
                    <a:schemeClr val="bg2">
                      <a:lumMod val="60000"/>
                      <a:lumOff val="40000"/>
                    </a:schemeClr>
                  </a:solidFill>
                </a:rPr>
                <a:t>開発者＆ユーザ</a:t>
              </a:r>
              <a:endParaRPr lang="en-US" altLang="ja-JP" sz="900" b="1" dirty="0" smtClean="0">
                <a:solidFill>
                  <a:schemeClr val="bg2">
                    <a:lumMod val="60000"/>
                    <a:lumOff val="40000"/>
                  </a:schemeClr>
                </a:solidFill>
              </a:endParaRPr>
            </a:p>
            <a:p>
              <a:pPr algn="ctr" fontAlgn="auto">
                <a:spcBef>
                  <a:spcPts val="0"/>
                </a:spcBef>
                <a:spcAft>
                  <a:spcPts val="0"/>
                </a:spcAft>
                <a:defRPr/>
              </a:pPr>
              <a:r>
                <a:rPr lang="en-US" altLang="ja-JP" sz="1050" b="1" dirty="0" smtClean="0">
                  <a:solidFill>
                    <a:schemeClr val="bg2">
                      <a:lumMod val="60000"/>
                      <a:lumOff val="40000"/>
                    </a:schemeClr>
                  </a:solidFill>
                </a:rPr>
                <a:t>81</a:t>
              </a:r>
              <a:r>
                <a:rPr lang="ja-JP" altLang="en-US" sz="1050" b="1" dirty="0">
                  <a:solidFill>
                    <a:schemeClr val="bg2">
                      <a:lumMod val="60000"/>
                      <a:lumOff val="40000"/>
                    </a:schemeClr>
                  </a:solidFill>
                </a:rPr>
                <a:t>人</a:t>
              </a:r>
            </a:p>
          </p:txBody>
        </p:sp>
        <p:cxnSp>
          <p:nvCxnSpPr>
            <p:cNvPr id="90" name="曲線コネクタ 35"/>
            <p:cNvCxnSpPr>
              <a:stCxn id="88" idx="3"/>
              <a:endCxn id="88" idx="2"/>
            </p:cNvCxnSpPr>
            <p:nvPr/>
          </p:nvCxnSpPr>
          <p:spPr>
            <a:xfrm rot="5400000" flipH="1">
              <a:off x="2212444" y="4512047"/>
              <a:ext cx="165463" cy="179251"/>
            </a:xfrm>
            <a:prstGeom prst="curvedConnector4">
              <a:avLst>
                <a:gd name="adj1" fmla="val -75369"/>
                <a:gd name="adj2" fmla="val 163402"/>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91" name="テキスト ボックス 16"/>
            <p:cNvSpPr txBox="1">
              <a:spLocks noChangeArrowheads="1"/>
            </p:cNvSpPr>
            <p:nvPr/>
          </p:nvSpPr>
          <p:spPr bwMode="auto">
            <a:xfrm>
              <a:off x="1913195" y="4735898"/>
              <a:ext cx="373762" cy="261610"/>
            </a:xfrm>
            <a:prstGeom prst="rect">
              <a:avLst/>
            </a:prstGeom>
            <a:noFill/>
            <a:ln w="9525">
              <a:noFill/>
              <a:miter lim="800000"/>
              <a:headEnd/>
              <a:tailEnd/>
            </a:ln>
          </p:spPr>
          <p:txBody>
            <a:bodyPr wrap="square">
              <a:spAutoFit/>
            </a:bodyPr>
            <a:lstStyle/>
            <a:p>
              <a:r>
                <a:rPr lang="en-US" altLang="ja-JP" sz="1050" b="1" dirty="0">
                  <a:latin typeface="Calibri" pitchFamily="34" charset="0"/>
                </a:rPr>
                <a:t>14</a:t>
              </a:r>
              <a:endParaRPr lang="ja-JP" altLang="en-US" sz="1050" b="1" dirty="0">
                <a:latin typeface="Calibri" pitchFamily="34" charset="0"/>
              </a:endParaRPr>
            </a:p>
          </p:txBody>
        </p:sp>
        <p:cxnSp>
          <p:nvCxnSpPr>
            <p:cNvPr id="92" name="曲線コネクタ 40"/>
            <p:cNvCxnSpPr>
              <a:stCxn id="87" idx="5"/>
              <a:endCxn id="87" idx="6"/>
            </p:cNvCxnSpPr>
            <p:nvPr/>
          </p:nvCxnSpPr>
          <p:spPr>
            <a:xfrm rot="5400000" flipH="1" flipV="1">
              <a:off x="6718713" y="4454256"/>
              <a:ext cx="165463" cy="179251"/>
            </a:xfrm>
            <a:prstGeom prst="curvedConnector4">
              <a:avLst>
                <a:gd name="adj1" fmla="val -91158"/>
                <a:gd name="adj2" fmla="val 177977"/>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93" name="テキスト ボックス 18"/>
            <p:cNvSpPr txBox="1">
              <a:spLocks noChangeArrowheads="1"/>
            </p:cNvSpPr>
            <p:nvPr/>
          </p:nvSpPr>
          <p:spPr bwMode="auto">
            <a:xfrm>
              <a:off x="6891070" y="4720388"/>
              <a:ext cx="186887" cy="261610"/>
            </a:xfrm>
            <a:prstGeom prst="rect">
              <a:avLst/>
            </a:prstGeom>
            <a:noFill/>
            <a:ln w="9525">
              <a:noFill/>
              <a:miter lim="800000"/>
              <a:headEnd/>
              <a:tailEnd/>
            </a:ln>
          </p:spPr>
          <p:txBody>
            <a:bodyPr>
              <a:spAutoFit/>
            </a:bodyPr>
            <a:lstStyle/>
            <a:p>
              <a:r>
                <a:rPr lang="en-US" altLang="ja-JP" sz="1050" b="1" dirty="0">
                  <a:latin typeface="Calibri" pitchFamily="34" charset="0"/>
                </a:rPr>
                <a:t>0</a:t>
              </a:r>
              <a:endParaRPr lang="ja-JP" altLang="en-US" sz="1050" b="1" dirty="0">
                <a:latin typeface="Calibri" pitchFamily="34" charset="0"/>
              </a:endParaRPr>
            </a:p>
          </p:txBody>
        </p:sp>
        <p:cxnSp>
          <p:nvCxnSpPr>
            <p:cNvPr id="94" name="曲線コネクタ 40"/>
            <p:cNvCxnSpPr>
              <a:stCxn id="89" idx="3"/>
              <a:endCxn id="89" idx="5"/>
            </p:cNvCxnSpPr>
            <p:nvPr/>
          </p:nvCxnSpPr>
          <p:spPr>
            <a:xfrm rot="16200000" flipH="1">
              <a:off x="4510479" y="5706439"/>
              <a:ext cx="1588" cy="992778"/>
            </a:xfrm>
            <a:prstGeom prst="curvedConnector3">
              <a:avLst>
                <a:gd name="adj1" fmla="val 12450823"/>
              </a:avLst>
            </a:prstGeom>
            <a:ln w="19050">
              <a:solidFill>
                <a:schemeClr val="bg2">
                  <a:lumMod val="60000"/>
                  <a:lumOff val="40000"/>
                </a:schemeClr>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95" name="テキスト ボックス 20"/>
            <p:cNvSpPr txBox="1">
              <a:spLocks noChangeArrowheads="1"/>
            </p:cNvSpPr>
            <p:nvPr/>
          </p:nvSpPr>
          <p:spPr bwMode="auto">
            <a:xfrm>
              <a:off x="4307751" y="6337044"/>
              <a:ext cx="539965" cy="253916"/>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184</a:t>
              </a:r>
              <a:endParaRPr lang="ja-JP" altLang="en-US" sz="1050" b="1" dirty="0">
                <a:solidFill>
                  <a:schemeClr val="bg2">
                    <a:lumMod val="60000"/>
                    <a:lumOff val="40000"/>
                  </a:schemeClr>
                </a:solidFill>
                <a:latin typeface="Calibri" pitchFamily="34" charset="0"/>
              </a:endParaRPr>
            </a:p>
          </p:txBody>
        </p:sp>
        <p:sp>
          <p:nvSpPr>
            <p:cNvPr id="96" name="テキスト ボックス 22"/>
            <p:cNvSpPr txBox="1">
              <a:spLocks noChangeArrowheads="1"/>
            </p:cNvSpPr>
            <p:nvPr/>
          </p:nvSpPr>
          <p:spPr bwMode="auto">
            <a:xfrm>
              <a:off x="4709640" y="4649619"/>
              <a:ext cx="401565" cy="261610"/>
            </a:xfrm>
            <a:prstGeom prst="rect">
              <a:avLst/>
            </a:prstGeom>
            <a:noFill/>
            <a:ln w="9525">
              <a:noFill/>
              <a:miter lim="800000"/>
              <a:headEnd/>
              <a:tailEnd/>
            </a:ln>
          </p:spPr>
          <p:txBody>
            <a:bodyPr wrap="square">
              <a:spAutoFit/>
            </a:bodyPr>
            <a:lstStyle/>
            <a:p>
              <a:r>
                <a:rPr lang="en-US" altLang="ja-JP" sz="1050" b="1" dirty="0" smtClean="0">
                  <a:latin typeface="Calibri" pitchFamily="34" charset="0"/>
                </a:rPr>
                <a:t>301</a:t>
              </a:r>
              <a:endParaRPr lang="ja-JP" altLang="en-US" sz="1050" b="1" dirty="0">
                <a:latin typeface="Calibri" pitchFamily="34" charset="0"/>
              </a:endParaRPr>
            </a:p>
          </p:txBody>
        </p:sp>
        <p:cxnSp>
          <p:nvCxnSpPr>
            <p:cNvPr id="97" name="直線矢印コネクタ 96"/>
            <p:cNvCxnSpPr/>
            <p:nvPr/>
          </p:nvCxnSpPr>
          <p:spPr>
            <a:xfrm rot="5400000">
              <a:off x="4236853" y="4607024"/>
              <a:ext cx="610023" cy="692"/>
            </a:xfrm>
            <a:prstGeom prst="straightConnector1">
              <a:avLst/>
            </a:prstGeom>
            <a:ln w="19050">
              <a:solidFill>
                <a:srgbClr val="FF0000"/>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98" name="直線矢印コネクタ 97"/>
            <p:cNvCxnSpPr/>
            <p:nvPr/>
          </p:nvCxnSpPr>
          <p:spPr>
            <a:xfrm rot="5400000">
              <a:off x="4112954" y="4603175"/>
              <a:ext cx="610023" cy="693"/>
            </a:xfrm>
            <a:prstGeom prst="straightConnector1">
              <a:avLst/>
            </a:prstGeom>
            <a:ln w="19050">
              <a:solidFill>
                <a:srgbClr val="FF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99" name="テキスト ボックス 25"/>
            <p:cNvSpPr txBox="1">
              <a:spLocks noChangeArrowheads="1"/>
            </p:cNvSpPr>
            <p:nvPr/>
          </p:nvSpPr>
          <p:spPr bwMode="auto">
            <a:xfrm>
              <a:off x="4502372" y="4494303"/>
              <a:ext cx="672595" cy="253916"/>
            </a:xfrm>
            <a:prstGeom prst="rect">
              <a:avLst/>
            </a:prstGeom>
            <a:noFill/>
            <a:ln w="9525">
              <a:noFill/>
              <a:miter lim="800000"/>
              <a:headEnd/>
              <a:tailEnd/>
            </a:ln>
          </p:spPr>
          <p:txBody>
            <a:bodyPr wrap="square">
              <a:spAutoFit/>
            </a:bodyPr>
            <a:lstStyle/>
            <a:p>
              <a:r>
                <a:rPr lang="en-US" altLang="ja-JP" sz="1050" b="1" dirty="0">
                  <a:solidFill>
                    <a:srgbClr val="FF0000"/>
                  </a:solidFill>
                  <a:latin typeface="Calibri" pitchFamily="34" charset="0"/>
                </a:rPr>
                <a:t>39</a:t>
              </a:r>
              <a:endParaRPr lang="ja-JP" altLang="en-US" sz="1050" b="1" dirty="0">
                <a:solidFill>
                  <a:srgbClr val="FF0000"/>
                </a:solidFill>
                <a:latin typeface="Calibri" pitchFamily="34" charset="0"/>
              </a:endParaRPr>
            </a:p>
          </p:txBody>
        </p:sp>
        <p:sp>
          <p:nvSpPr>
            <p:cNvPr id="100" name="テキスト ボックス 26"/>
            <p:cNvSpPr txBox="1">
              <a:spLocks noChangeArrowheads="1"/>
            </p:cNvSpPr>
            <p:nvPr/>
          </p:nvSpPr>
          <p:spPr bwMode="auto">
            <a:xfrm>
              <a:off x="4083079" y="4494303"/>
              <a:ext cx="537788" cy="253916"/>
            </a:xfrm>
            <a:prstGeom prst="rect">
              <a:avLst/>
            </a:prstGeom>
            <a:noFill/>
            <a:ln w="9525">
              <a:noFill/>
              <a:miter lim="800000"/>
              <a:headEnd/>
              <a:tailEnd/>
            </a:ln>
          </p:spPr>
          <p:txBody>
            <a:bodyPr wrap="square">
              <a:spAutoFit/>
            </a:bodyPr>
            <a:lstStyle/>
            <a:p>
              <a:r>
                <a:rPr lang="en-US" altLang="ja-JP" sz="1050" b="1" dirty="0">
                  <a:solidFill>
                    <a:srgbClr val="FF0000"/>
                  </a:solidFill>
                  <a:latin typeface="Calibri" pitchFamily="34" charset="0"/>
                </a:rPr>
                <a:t>105</a:t>
              </a:r>
              <a:endParaRPr lang="ja-JP" altLang="en-US" sz="1050" b="1" dirty="0">
                <a:solidFill>
                  <a:srgbClr val="FF0000"/>
                </a:solidFill>
                <a:latin typeface="Calibri" pitchFamily="34" charset="0"/>
              </a:endParaRPr>
            </a:p>
          </p:txBody>
        </p:sp>
        <p:cxnSp>
          <p:nvCxnSpPr>
            <p:cNvPr id="101" name="直線矢印コネクタ 100"/>
            <p:cNvCxnSpPr/>
            <p:nvPr/>
          </p:nvCxnSpPr>
          <p:spPr>
            <a:xfrm rot="20700000">
              <a:off x="5155956" y="4011461"/>
              <a:ext cx="468000" cy="397841"/>
            </a:xfrm>
            <a:prstGeom prst="straightConnector1">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02" name="直線矢印コネクタ 101"/>
            <p:cNvCxnSpPr/>
            <p:nvPr/>
          </p:nvCxnSpPr>
          <p:spPr>
            <a:xfrm rot="20580000">
              <a:off x="5090957" y="4074335"/>
              <a:ext cx="468000" cy="404921"/>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sp>
          <p:nvSpPr>
            <p:cNvPr id="103" name="テキスト ボックス 29"/>
            <p:cNvSpPr txBox="1">
              <a:spLocks noChangeArrowheads="1"/>
            </p:cNvSpPr>
            <p:nvPr/>
          </p:nvSpPr>
          <p:spPr bwMode="auto">
            <a:xfrm>
              <a:off x="5255366" y="3985155"/>
              <a:ext cx="311478" cy="261610"/>
            </a:xfrm>
            <a:prstGeom prst="rect">
              <a:avLst/>
            </a:prstGeom>
            <a:noFill/>
            <a:ln w="9525">
              <a:noFill/>
              <a:miter lim="800000"/>
              <a:headEnd/>
              <a:tailEnd/>
            </a:ln>
          </p:spPr>
          <p:txBody>
            <a:bodyPr>
              <a:spAutoFit/>
            </a:bodyPr>
            <a:lstStyle/>
            <a:p>
              <a:r>
                <a:rPr lang="en-US" altLang="ja-JP" sz="1050" b="1" dirty="0">
                  <a:latin typeface="Calibri" pitchFamily="34" charset="0"/>
                </a:rPr>
                <a:t>0</a:t>
              </a:r>
              <a:endParaRPr lang="ja-JP" altLang="en-US" sz="1050" b="1" dirty="0">
                <a:latin typeface="Calibri" pitchFamily="34" charset="0"/>
              </a:endParaRPr>
            </a:p>
          </p:txBody>
        </p:sp>
        <p:sp>
          <p:nvSpPr>
            <p:cNvPr id="104" name="テキスト ボックス 30"/>
            <p:cNvSpPr txBox="1">
              <a:spLocks noChangeArrowheads="1"/>
            </p:cNvSpPr>
            <p:nvPr/>
          </p:nvSpPr>
          <p:spPr bwMode="auto">
            <a:xfrm>
              <a:off x="5143294" y="4235332"/>
              <a:ext cx="311478" cy="261610"/>
            </a:xfrm>
            <a:prstGeom prst="rect">
              <a:avLst/>
            </a:prstGeom>
            <a:noFill/>
            <a:ln w="9525">
              <a:noFill/>
              <a:miter lim="800000"/>
              <a:headEnd/>
              <a:tailEnd/>
            </a:ln>
          </p:spPr>
          <p:txBody>
            <a:bodyPr>
              <a:spAutoFit/>
            </a:bodyPr>
            <a:lstStyle/>
            <a:p>
              <a:r>
                <a:rPr lang="en-US" altLang="ja-JP" sz="1050" b="1" dirty="0">
                  <a:latin typeface="Calibri" pitchFamily="34" charset="0"/>
                </a:rPr>
                <a:t>1</a:t>
              </a:r>
              <a:endParaRPr lang="ja-JP" altLang="en-US" sz="1050" b="1" dirty="0">
                <a:latin typeface="Calibri" pitchFamily="34" charset="0"/>
              </a:endParaRPr>
            </a:p>
          </p:txBody>
        </p:sp>
        <p:cxnSp>
          <p:nvCxnSpPr>
            <p:cNvPr id="105" name="直線矢印コネクタ 104"/>
            <p:cNvCxnSpPr/>
            <p:nvPr/>
          </p:nvCxnSpPr>
          <p:spPr>
            <a:xfrm rot="16320000" flipH="1">
              <a:off x="5623970" y="5296128"/>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06" name="直線矢印コネクタ 105"/>
            <p:cNvCxnSpPr/>
            <p:nvPr/>
          </p:nvCxnSpPr>
          <p:spPr>
            <a:xfrm rot="5280000">
              <a:off x="2217730"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07" name="直線矢印コネクタ 106"/>
            <p:cNvCxnSpPr/>
            <p:nvPr/>
          </p:nvCxnSpPr>
          <p:spPr>
            <a:xfrm rot="540000" flipV="1">
              <a:off x="3401944" y="4013784"/>
              <a:ext cx="449970" cy="404921"/>
            </a:xfrm>
            <a:prstGeom prst="straightConnector1">
              <a:avLst/>
            </a:prstGeom>
            <a:ln w="19050">
              <a:solidFill>
                <a:schemeClr val="tx1"/>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08" name="直線矢印コネクタ 107"/>
            <p:cNvCxnSpPr/>
            <p:nvPr/>
          </p:nvCxnSpPr>
          <p:spPr>
            <a:xfrm rot="660000" flipV="1">
              <a:off x="3466637" y="4119006"/>
              <a:ext cx="396000" cy="373773"/>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09" name="直線矢印コネクタ 108"/>
            <p:cNvCxnSpPr/>
            <p:nvPr/>
          </p:nvCxnSpPr>
          <p:spPr>
            <a:xfrm rot="5280000" flipH="1" flipV="1">
              <a:off x="2342321" y="5323095"/>
              <a:ext cx="1044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0" name="直線矢印コネクタ 109"/>
            <p:cNvCxnSpPr/>
            <p:nvPr/>
          </p:nvCxnSpPr>
          <p:spPr>
            <a:xfrm rot="16320000" flipV="1">
              <a:off x="5740335" y="5325574"/>
              <a:ext cx="1080000" cy="9344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1" name="直線矢印コネクタ 110"/>
            <p:cNvCxnSpPr/>
            <p:nvPr/>
          </p:nvCxnSpPr>
          <p:spPr>
            <a:xfrm rot="5400000" flipH="1" flipV="1">
              <a:off x="4300215" y="5629182"/>
              <a:ext cx="504000" cy="1384"/>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2" name="直線矢印コネクタ 111"/>
            <p:cNvCxnSpPr/>
            <p:nvPr/>
          </p:nvCxnSpPr>
          <p:spPr>
            <a:xfrm rot="5400000">
              <a:off x="4162521" y="5610643"/>
              <a:ext cx="529513"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3" name="直線矢印コネクタ 112"/>
            <p:cNvCxnSpPr/>
            <p:nvPr/>
          </p:nvCxnSpPr>
          <p:spPr>
            <a:xfrm rot="10800000" flipV="1">
              <a:off x="5238094" y="4602882"/>
              <a:ext cx="467217" cy="342626"/>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4" name="直線矢印コネクタ 113"/>
            <p:cNvCxnSpPr/>
            <p:nvPr/>
          </p:nvCxnSpPr>
          <p:spPr>
            <a:xfrm rot="10800000">
              <a:off x="5260447" y="6087129"/>
              <a:ext cx="635252"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5" name="直線矢印コネクタ 114"/>
            <p:cNvCxnSpPr/>
            <p:nvPr/>
          </p:nvCxnSpPr>
          <p:spPr>
            <a:xfrm>
              <a:off x="5245682" y="6178599"/>
              <a:ext cx="635252"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6" name="直線矢印コネクタ 115"/>
            <p:cNvCxnSpPr/>
            <p:nvPr/>
          </p:nvCxnSpPr>
          <p:spPr>
            <a:xfrm>
              <a:off x="3203050" y="6155383"/>
              <a:ext cx="529377" cy="692"/>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7" name="直線矢印コネクタ 116"/>
            <p:cNvCxnSpPr/>
            <p:nvPr/>
          </p:nvCxnSpPr>
          <p:spPr>
            <a:xfrm rot="10800000">
              <a:off x="3220623" y="6061940"/>
              <a:ext cx="529377" cy="693"/>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8" name="直線矢印コネクタ 117"/>
            <p:cNvCxnSpPr/>
            <p:nvPr/>
          </p:nvCxnSpPr>
          <p:spPr>
            <a:xfrm rot="10500000">
              <a:off x="5440718" y="5261870"/>
              <a:ext cx="648000" cy="654104"/>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19" name="直線矢印コネクタ 118"/>
            <p:cNvCxnSpPr/>
            <p:nvPr/>
          </p:nvCxnSpPr>
          <p:spPr>
            <a:xfrm rot="10500000">
              <a:off x="5352320" y="5302231"/>
              <a:ext cx="648000" cy="654103"/>
            </a:xfrm>
            <a:prstGeom prst="straightConnector1">
              <a:avLst/>
            </a:prstGeom>
            <a:ln w="19050">
              <a:solidFill>
                <a:schemeClr val="bg2">
                  <a:lumMod val="60000"/>
                  <a:lumOff val="40000"/>
                </a:schemeClr>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120" name="直線矢印コネクタ 119"/>
            <p:cNvCxnSpPr/>
            <p:nvPr/>
          </p:nvCxnSpPr>
          <p:spPr>
            <a:xfrm rot="10800000" flipV="1">
              <a:off x="3081544" y="5268059"/>
              <a:ext cx="747547" cy="62295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21" name="直線矢印コネクタ 120"/>
            <p:cNvCxnSpPr/>
            <p:nvPr/>
          </p:nvCxnSpPr>
          <p:spPr>
            <a:xfrm flipV="1">
              <a:off x="3142207" y="5336189"/>
              <a:ext cx="747547" cy="622956"/>
            </a:xfrm>
            <a:prstGeom prst="straightConnector1">
              <a:avLst/>
            </a:prstGeom>
            <a:ln w="19050">
              <a:solidFill>
                <a:schemeClr val="bg2">
                  <a:lumMod val="60000"/>
                  <a:lumOff val="40000"/>
                </a:schemeClr>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22" name="直線矢印コネクタ 121"/>
            <p:cNvCxnSpPr/>
            <p:nvPr/>
          </p:nvCxnSpPr>
          <p:spPr>
            <a:xfrm flipV="1">
              <a:off x="5303244" y="4651355"/>
              <a:ext cx="467216" cy="342625"/>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23" name="直線矢印コネクタ 122"/>
            <p:cNvCxnSpPr/>
            <p:nvPr/>
          </p:nvCxnSpPr>
          <p:spPr>
            <a:xfrm rot="-240000">
              <a:off x="3394201" y="4663205"/>
              <a:ext cx="432000" cy="311478"/>
            </a:xfrm>
            <a:prstGeom prst="straightConnector1">
              <a:avLst/>
            </a:prstGeom>
            <a:ln w="19050">
              <a:solidFill>
                <a:schemeClr val="tx1"/>
              </a:solidFill>
              <a:headEnd type="triangle" w="med" len="lg"/>
              <a:tailEnd type="none" w="med" len="lg"/>
            </a:ln>
          </p:spPr>
          <p:style>
            <a:lnRef idx="1">
              <a:schemeClr val="accent1"/>
            </a:lnRef>
            <a:fillRef idx="0">
              <a:schemeClr val="accent1"/>
            </a:fillRef>
            <a:effectRef idx="0">
              <a:schemeClr val="accent1"/>
            </a:effectRef>
            <a:fontRef idx="minor">
              <a:schemeClr val="tx1"/>
            </a:fontRef>
          </p:style>
        </p:cxnSp>
        <p:cxnSp>
          <p:nvCxnSpPr>
            <p:cNvPr id="124" name="直線矢印コネクタ 123"/>
            <p:cNvCxnSpPr/>
            <p:nvPr/>
          </p:nvCxnSpPr>
          <p:spPr>
            <a:xfrm rot="120000">
              <a:off x="3445932" y="4644242"/>
              <a:ext cx="504000" cy="280330"/>
            </a:xfrm>
            <a:prstGeom prst="straightConnector1">
              <a:avLst/>
            </a:prstGeom>
            <a:ln w="19050">
              <a:solidFill>
                <a:schemeClr val="tx1"/>
              </a:solidFill>
              <a:headEnd type="none" w="med" len="lg"/>
              <a:tailEnd type="triangle" w="med" len="lg"/>
            </a:ln>
          </p:spPr>
          <p:style>
            <a:lnRef idx="1">
              <a:schemeClr val="accent1"/>
            </a:lnRef>
            <a:fillRef idx="0">
              <a:schemeClr val="accent1"/>
            </a:fillRef>
            <a:effectRef idx="0">
              <a:schemeClr val="accent1"/>
            </a:effectRef>
            <a:fontRef idx="minor">
              <a:schemeClr val="tx1"/>
            </a:fontRef>
          </p:style>
        </p:cxnSp>
        <p:sp>
          <p:nvSpPr>
            <p:cNvPr id="125" name="テキスト ボックス 51"/>
            <p:cNvSpPr txBox="1">
              <a:spLocks noChangeArrowheads="1"/>
            </p:cNvSpPr>
            <p:nvPr/>
          </p:nvSpPr>
          <p:spPr bwMode="auto">
            <a:xfrm>
              <a:off x="3428255" y="4046949"/>
              <a:ext cx="311478" cy="261610"/>
            </a:xfrm>
            <a:prstGeom prst="rect">
              <a:avLst/>
            </a:prstGeom>
            <a:noFill/>
            <a:ln w="9525">
              <a:noFill/>
              <a:miter lim="800000"/>
              <a:headEnd/>
              <a:tailEnd/>
            </a:ln>
          </p:spPr>
          <p:txBody>
            <a:bodyPr>
              <a:spAutoFit/>
            </a:bodyPr>
            <a:lstStyle/>
            <a:p>
              <a:r>
                <a:rPr lang="en-US" altLang="ja-JP" sz="1050" b="1" dirty="0">
                  <a:latin typeface="Calibri" pitchFamily="34" charset="0"/>
                </a:rPr>
                <a:t>7</a:t>
              </a:r>
              <a:endParaRPr lang="ja-JP" altLang="en-US" sz="1050" b="1" dirty="0">
                <a:latin typeface="Calibri" pitchFamily="34" charset="0"/>
              </a:endParaRPr>
            </a:p>
          </p:txBody>
        </p:sp>
        <p:sp>
          <p:nvSpPr>
            <p:cNvPr id="126" name="テキスト ボックス 52"/>
            <p:cNvSpPr txBox="1">
              <a:spLocks noChangeArrowheads="1"/>
            </p:cNvSpPr>
            <p:nvPr/>
          </p:nvSpPr>
          <p:spPr bwMode="auto">
            <a:xfrm>
              <a:off x="3637776" y="4206638"/>
              <a:ext cx="311478" cy="261610"/>
            </a:xfrm>
            <a:prstGeom prst="rect">
              <a:avLst/>
            </a:prstGeom>
            <a:noFill/>
            <a:ln w="9525">
              <a:noFill/>
              <a:miter lim="800000"/>
              <a:headEnd/>
              <a:tailEnd/>
            </a:ln>
          </p:spPr>
          <p:txBody>
            <a:bodyPr>
              <a:spAutoFit/>
            </a:bodyPr>
            <a:lstStyle/>
            <a:p>
              <a:r>
                <a:rPr lang="en-US" altLang="ja-JP" sz="1050" b="1" dirty="0">
                  <a:latin typeface="Calibri" pitchFamily="34" charset="0"/>
                </a:rPr>
                <a:t>3</a:t>
              </a:r>
              <a:endParaRPr lang="ja-JP" altLang="en-US" sz="1050" b="1" dirty="0">
                <a:latin typeface="Calibri" pitchFamily="34" charset="0"/>
              </a:endParaRPr>
            </a:p>
          </p:txBody>
        </p:sp>
        <p:sp>
          <p:nvSpPr>
            <p:cNvPr id="127" name="テキスト ボックス 53"/>
            <p:cNvSpPr txBox="1">
              <a:spLocks noChangeArrowheads="1"/>
            </p:cNvSpPr>
            <p:nvPr/>
          </p:nvSpPr>
          <p:spPr bwMode="auto">
            <a:xfrm>
              <a:off x="3605512" y="4597277"/>
              <a:ext cx="420124" cy="253916"/>
            </a:xfrm>
            <a:prstGeom prst="rect">
              <a:avLst/>
            </a:prstGeom>
            <a:noFill/>
            <a:ln w="9525">
              <a:noFill/>
              <a:miter lim="800000"/>
              <a:headEnd/>
              <a:tailEnd/>
            </a:ln>
          </p:spPr>
          <p:txBody>
            <a:bodyPr wrap="square">
              <a:spAutoFit/>
            </a:bodyPr>
            <a:lstStyle/>
            <a:p>
              <a:r>
                <a:rPr lang="en-US" altLang="ja-JP" sz="1050" b="1" dirty="0" smtClean="0">
                  <a:latin typeface="Calibri" pitchFamily="34" charset="0"/>
                </a:rPr>
                <a:t>68</a:t>
              </a:r>
              <a:endParaRPr lang="ja-JP" altLang="en-US" sz="1050" b="1" dirty="0">
                <a:latin typeface="Calibri" pitchFamily="34" charset="0"/>
              </a:endParaRPr>
            </a:p>
          </p:txBody>
        </p:sp>
        <p:sp>
          <p:nvSpPr>
            <p:cNvPr id="128" name="テキスト ボックス 54"/>
            <p:cNvSpPr txBox="1">
              <a:spLocks noChangeArrowheads="1"/>
            </p:cNvSpPr>
            <p:nvPr/>
          </p:nvSpPr>
          <p:spPr bwMode="auto">
            <a:xfrm>
              <a:off x="3413601" y="4779453"/>
              <a:ext cx="394854" cy="253916"/>
            </a:xfrm>
            <a:prstGeom prst="rect">
              <a:avLst/>
            </a:prstGeom>
            <a:noFill/>
            <a:ln w="9525">
              <a:noFill/>
              <a:miter lim="800000"/>
              <a:headEnd/>
              <a:tailEnd/>
            </a:ln>
          </p:spPr>
          <p:txBody>
            <a:bodyPr wrap="square">
              <a:spAutoFit/>
            </a:bodyPr>
            <a:lstStyle/>
            <a:p>
              <a:r>
                <a:rPr lang="en-US" altLang="ja-JP" sz="1050" b="1" dirty="0" smtClean="0">
                  <a:latin typeface="Calibri" pitchFamily="34" charset="0"/>
                </a:rPr>
                <a:t>88</a:t>
              </a:r>
              <a:endParaRPr lang="ja-JP" altLang="en-US" sz="1050" b="1" dirty="0">
                <a:latin typeface="Calibri" pitchFamily="34" charset="0"/>
              </a:endParaRPr>
            </a:p>
          </p:txBody>
        </p:sp>
        <p:sp>
          <p:nvSpPr>
            <p:cNvPr id="129" name="テキスト ボックス 55"/>
            <p:cNvSpPr txBox="1">
              <a:spLocks noChangeArrowheads="1"/>
            </p:cNvSpPr>
            <p:nvPr/>
          </p:nvSpPr>
          <p:spPr bwMode="auto">
            <a:xfrm>
              <a:off x="5239157" y="4585879"/>
              <a:ext cx="513763" cy="253916"/>
            </a:xfrm>
            <a:prstGeom prst="rect">
              <a:avLst/>
            </a:prstGeom>
            <a:noFill/>
            <a:ln w="9525">
              <a:noFill/>
              <a:miter lim="800000"/>
              <a:headEnd/>
              <a:tailEnd/>
            </a:ln>
          </p:spPr>
          <p:txBody>
            <a:bodyPr wrap="square">
              <a:spAutoFit/>
            </a:bodyPr>
            <a:lstStyle/>
            <a:p>
              <a:r>
                <a:rPr lang="en-US" altLang="ja-JP" sz="1050" b="1" dirty="0" smtClean="0">
                  <a:latin typeface="Calibri" pitchFamily="34" charset="0"/>
                </a:rPr>
                <a:t>31</a:t>
              </a:r>
              <a:endParaRPr lang="ja-JP" altLang="en-US" sz="1050" b="1" dirty="0">
                <a:latin typeface="Calibri" pitchFamily="34" charset="0"/>
              </a:endParaRPr>
            </a:p>
          </p:txBody>
        </p:sp>
        <p:sp>
          <p:nvSpPr>
            <p:cNvPr id="130" name="テキスト ボックス 56"/>
            <p:cNvSpPr txBox="1">
              <a:spLocks noChangeArrowheads="1"/>
            </p:cNvSpPr>
            <p:nvPr/>
          </p:nvSpPr>
          <p:spPr bwMode="auto">
            <a:xfrm>
              <a:off x="5451893" y="4757837"/>
              <a:ext cx="493768" cy="253916"/>
            </a:xfrm>
            <a:prstGeom prst="rect">
              <a:avLst/>
            </a:prstGeom>
            <a:noFill/>
            <a:ln w="9525">
              <a:noFill/>
              <a:miter lim="800000"/>
              <a:headEnd/>
              <a:tailEnd/>
            </a:ln>
          </p:spPr>
          <p:txBody>
            <a:bodyPr wrap="square">
              <a:spAutoFit/>
            </a:bodyPr>
            <a:lstStyle/>
            <a:p>
              <a:r>
                <a:rPr lang="en-US" altLang="ja-JP" sz="1050" b="1" dirty="0">
                  <a:latin typeface="Calibri" pitchFamily="34" charset="0"/>
                </a:rPr>
                <a:t>12</a:t>
              </a:r>
              <a:endParaRPr lang="ja-JP" altLang="en-US" sz="1050" b="1" dirty="0">
                <a:latin typeface="Calibri" pitchFamily="34" charset="0"/>
              </a:endParaRPr>
            </a:p>
          </p:txBody>
        </p:sp>
        <p:sp>
          <p:nvSpPr>
            <p:cNvPr id="131" name="テキスト ボックス 57"/>
            <p:cNvSpPr txBox="1">
              <a:spLocks noChangeArrowheads="1"/>
            </p:cNvSpPr>
            <p:nvPr/>
          </p:nvSpPr>
          <p:spPr bwMode="auto">
            <a:xfrm>
              <a:off x="5903070" y="5179001"/>
              <a:ext cx="435397" cy="253916"/>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12</a:t>
              </a:r>
              <a:endParaRPr lang="ja-JP" altLang="en-US" sz="1050" b="1" dirty="0">
                <a:solidFill>
                  <a:schemeClr val="bg2">
                    <a:lumMod val="60000"/>
                    <a:lumOff val="40000"/>
                  </a:schemeClr>
                </a:solidFill>
                <a:latin typeface="Calibri" pitchFamily="34" charset="0"/>
              </a:endParaRPr>
            </a:p>
          </p:txBody>
        </p:sp>
        <p:sp>
          <p:nvSpPr>
            <p:cNvPr id="132" name="テキスト ボックス 58"/>
            <p:cNvSpPr txBox="1">
              <a:spLocks noChangeArrowheads="1"/>
            </p:cNvSpPr>
            <p:nvPr/>
          </p:nvSpPr>
          <p:spPr bwMode="auto">
            <a:xfrm>
              <a:off x="6267162" y="5174126"/>
              <a:ext cx="311478" cy="261610"/>
            </a:xfrm>
            <a:prstGeom prst="rect">
              <a:avLst/>
            </a:prstGeom>
            <a:noFill/>
            <a:ln w="9525">
              <a:noFill/>
              <a:miter lim="800000"/>
              <a:headEnd/>
              <a:tailEnd/>
            </a:ln>
          </p:spPr>
          <p:txBody>
            <a:bodyPr>
              <a:spAutoFit/>
            </a:bodyPr>
            <a:lstStyle/>
            <a:p>
              <a:r>
                <a:rPr lang="en-US" altLang="ja-JP" sz="1050" b="1" dirty="0">
                  <a:solidFill>
                    <a:schemeClr val="bg2">
                      <a:lumMod val="60000"/>
                      <a:lumOff val="40000"/>
                    </a:schemeClr>
                  </a:solidFill>
                  <a:latin typeface="Calibri" pitchFamily="34" charset="0"/>
                </a:rPr>
                <a:t>9</a:t>
              </a:r>
              <a:endParaRPr lang="ja-JP" altLang="en-US" sz="1050" b="1" dirty="0">
                <a:solidFill>
                  <a:schemeClr val="bg2">
                    <a:lumMod val="60000"/>
                    <a:lumOff val="40000"/>
                  </a:schemeClr>
                </a:solidFill>
                <a:latin typeface="Calibri" pitchFamily="34" charset="0"/>
              </a:endParaRPr>
            </a:p>
          </p:txBody>
        </p:sp>
        <p:sp>
          <p:nvSpPr>
            <p:cNvPr id="133" name="テキスト ボックス 59"/>
            <p:cNvSpPr txBox="1">
              <a:spLocks noChangeArrowheads="1"/>
            </p:cNvSpPr>
            <p:nvPr/>
          </p:nvSpPr>
          <p:spPr bwMode="auto">
            <a:xfrm>
              <a:off x="5623104" y="5350049"/>
              <a:ext cx="404922" cy="261610"/>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537</a:t>
              </a:r>
              <a:endParaRPr lang="ja-JP" altLang="en-US" sz="1050" b="1" dirty="0">
                <a:solidFill>
                  <a:schemeClr val="bg2">
                    <a:lumMod val="60000"/>
                    <a:lumOff val="40000"/>
                  </a:schemeClr>
                </a:solidFill>
                <a:latin typeface="Calibri" pitchFamily="34" charset="0"/>
              </a:endParaRPr>
            </a:p>
          </p:txBody>
        </p:sp>
        <p:sp>
          <p:nvSpPr>
            <p:cNvPr id="134" name="テキスト ボックス 60"/>
            <p:cNvSpPr txBox="1">
              <a:spLocks noChangeArrowheads="1"/>
            </p:cNvSpPr>
            <p:nvPr/>
          </p:nvSpPr>
          <p:spPr bwMode="auto">
            <a:xfrm>
              <a:off x="5363877" y="5548103"/>
              <a:ext cx="445143" cy="253916"/>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208</a:t>
              </a:r>
              <a:endParaRPr lang="ja-JP" altLang="en-US" sz="1050" b="1" dirty="0">
                <a:solidFill>
                  <a:schemeClr val="bg2">
                    <a:lumMod val="60000"/>
                    <a:lumOff val="40000"/>
                  </a:schemeClr>
                </a:solidFill>
                <a:latin typeface="Calibri" pitchFamily="34" charset="0"/>
              </a:endParaRPr>
            </a:p>
          </p:txBody>
        </p:sp>
        <p:sp>
          <p:nvSpPr>
            <p:cNvPr id="135" name="テキスト ボックス 61"/>
            <p:cNvSpPr txBox="1">
              <a:spLocks noChangeArrowheads="1"/>
            </p:cNvSpPr>
            <p:nvPr/>
          </p:nvSpPr>
          <p:spPr bwMode="auto">
            <a:xfrm>
              <a:off x="4518578" y="5518143"/>
              <a:ext cx="467992" cy="253916"/>
            </a:xfrm>
            <a:prstGeom prst="rect">
              <a:avLst/>
            </a:prstGeom>
            <a:noFill/>
            <a:ln w="9525">
              <a:noFill/>
              <a:miter lim="800000"/>
              <a:headEnd/>
              <a:tailEnd/>
            </a:ln>
          </p:spPr>
          <p:txBody>
            <a:bodyPr wrap="square">
              <a:spAutoFit/>
            </a:bodyPr>
            <a:lstStyle/>
            <a:p>
              <a:r>
                <a:rPr lang="en-US" altLang="ja-JP" sz="1050" b="1" dirty="0" smtClean="0">
                  <a:solidFill>
                    <a:schemeClr val="bg2">
                      <a:lumMod val="60000"/>
                      <a:lumOff val="40000"/>
                    </a:schemeClr>
                  </a:solidFill>
                  <a:latin typeface="Calibri" pitchFamily="34" charset="0"/>
                </a:rPr>
                <a:t>269</a:t>
              </a:r>
              <a:endParaRPr lang="ja-JP" altLang="en-US" sz="1050" b="1" dirty="0">
                <a:solidFill>
                  <a:schemeClr val="bg2">
                    <a:lumMod val="60000"/>
                    <a:lumOff val="40000"/>
                  </a:schemeClr>
                </a:solidFill>
                <a:latin typeface="Calibri" pitchFamily="34" charset="0"/>
              </a:endParaRPr>
            </a:p>
          </p:txBody>
        </p:sp>
        <p:sp>
          <p:nvSpPr>
            <p:cNvPr id="136" name="テキスト ボックス 62"/>
            <p:cNvSpPr txBox="1">
              <a:spLocks noChangeArrowheads="1"/>
            </p:cNvSpPr>
            <p:nvPr/>
          </p:nvSpPr>
          <p:spPr bwMode="auto">
            <a:xfrm>
              <a:off x="4072359" y="5513413"/>
              <a:ext cx="467322" cy="253916"/>
            </a:xfrm>
            <a:prstGeom prst="rect">
              <a:avLst/>
            </a:prstGeom>
            <a:noFill/>
            <a:ln w="9525">
              <a:noFill/>
              <a:miter lim="800000"/>
              <a:headEnd/>
              <a:tailEnd/>
            </a:ln>
          </p:spPr>
          <p:txBody>
            <a:bodyPr wrap="square">
              <a:spAutoFit/>
            </a:bodyPr>
            <a:lstStyle/>
            <a:p>
              <a:r>
                <a:rPr lang="en-US" altLang="ja-JP" sz="1050" b="1" dirty="0" smtClean="0">
                  <a:solidFill>
                    <a:schemeClr val="bg2">
                      <a:lumMod val="60000"/>
                      <a:lumOff val="40000"/>
                    </a:schemeClr>
                  </a:solidFill>
                  <a:latin typeface="Calibri" pitchFamily="34" charset="0"/>
                </a:rPr>
                <a:t>228</a:t>
              </a:r>
              <a:endParaRPr lang="ja-JP" altLang="en-US" sz="1050" b="1" dirty="0">
                <a:solidFill>
                  <a:schemeClr val="bg2">
                    <a:lumMod val="60000"/>
                    <a:lumOff val="40000"/>
                  </a:schemeClr>
                </a:solidFill>
                <a:latin typeface="Calibri" pitchFamily="34" charset="0"/>
              </a:endParaRPr>
            </a:p>
          </p:txBody>
        </p:sp>
        <p:sp>
          <p:nvSpPr>
            <p:cNvPr id="137" name="テキスト ボックス 63"/>
            <p:cNvSpPr txBox="1">
              <a:spLocks noChangeArrowheads="1"/>
            </p:cNvSpPr>
            <p:nvPr/>
          </p:nvSpPr>
          <p:spPr bwMode="auto">
            <a:xfrm>
              <a:off x="3481525" y="5542676"/>
              <a:ext cx="473453" cy="253916"/>
            </a:xfrm>
            <a:prstGeom prst="rect">
              <a:avLst/>
            </a:prstGeom>
            <a:noFill/>
            <a:ln w="9525">
              <a:noFill/>
              <a:miter lim="800000"/>
              <a:headEnd/>
              <a:tailEnd/>
            </a:ln>
          </p:spPr>
          <p:txBody>
            <a:bodyPr wrap="square">
              <a:spAutoFit/>
            </a:bodyPr>
            <a:lstStyle/>
            <a:p>
              <a:r>
                <a:rPr lang="en-US" altLang="ja-JP" sz="1050" b="1" dirty="0" smtClean="0">
                  <a:solidFill>
                    <a:schemeClr val="bg2">
                      <a:lumMod val="60000"/>
                      <a:lumOff val="40000"/>
                    </a:schemeClr>
                  </a:solidFill>
                  <a:latin typeface="Calibri" pitchFamily="34" charset="0"/>
                </a:rPr>
                <a:t>164</a:t>
              </a:r>
              <a:endParaRPr lang="en-US" altLang="ja-JP" sz="1050" b="1" dirty="0">
                <a:solidFill>
                  <a:schemeClr val="bg2">
                    <a:lumMod val="60000"/>
                    <a:lumOff val="40000"/>
                  </a:schemeClr>
                </a:solidFill>
                <a:latin typeface="Calibri" pitchFamily="34" charset="0"/>
              </a:endParaRPr>
            </a:p>
          </p:txBody>
        </p:sp>
        <p:sp>
          <p:nvSpPr>
            <p:cNvPr id="138" name="テキスト ボックス 64"/>
            <p:cNvSpPr txBox="1">
              <a:spLocks noChangeArrowheads="1"/>
            </p:cNvSpPr>
            <p:nvPr/>
          </p:nvSpPr>
          <p:spPr bwMode="auto">
            <a:xfrm>
              <a:off x="3164225" y="5375996"/>
              <a:ext cx="461212" cy="253916"/>
            </a:xfrm>
            <a:prstGeom prst="rect">
              <a:avLst/>
            </a:prstGeom>
            <a:noFill/>
            <a:ln w="9525">
              <a:noFill/>
              <a:miter lim="800000"/>
              <a:headEnd/>
              <a:tailEnd/>
            </a:ln>
          </p:spPr>
          <p:txBody>
            <a:bodyPr wrap="square">
              <a:spAutoFit/>
            </a:bodyPr>
            <a:lstStyle/>
            <a:p>
              <a:r>
                <a:rPr lang="en-US" altLang="ja-JP" sz="1050" b="1" dirty="0" smtClean="0">
                  <a:solidFill>
                    <a:schemeClr val="bg2">
                      <a:lumMod val="60000"/>
                      <a:lumOff val="40000"/>
                    </a:schemeClr>
                  </a:solidFill>
                  <a:latin typeface="Calibri" pitchFamily="34" charset="0"/>
                </a:rPr>
                <a:t>101</a:t>
              </a:r>
              <a:endParaRPr lang="ja-JP" altLang="en-US" sz="1050" b="1" dirty="0">
                <a:solidFill>
                  <a:schemeClr val="bg2">
                    <a:lumMod val="60000"/>
                    <a:lumOff val="40000"/>
                  </a:schemeClr>
                </a:solidFill>
                <a:latin typeface="Calibri" pitchFamily="34" charset="0"/>
              </a:endParaRPr>
            </a:p>
          </p:txBody>
        </p:sp>
        <p:sp>
          <p:nvSpPr>
            <p:cNvPr id="139" name="テキスト ボックス 65"/>
            <p:cNvSpPr txBox="1">
              <a:spLocks noChangeArrowheads="1"/>
            </p:cNvSpPr>
            <p:nvPr/>
          </p:nvSpPr>
          <p:spPr bwMode="auto">
            <a:xfrm>
              <a:off x="2831945" y="5226376"/>
              <a:ext cx="436482" cy="253916"/>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14</a:t>
              </a:r>
              <a:endParaRPr lang="ja-JP" altLang="en-US" sz="1050" b="1" dirty="0">
                <a:solidFill>
                  <a:schemeClr val="bg2">
                    <a:lumMod val="60000"/>
                    <a:lumOff val="40000"/>
                  </a:schemeClr>
                </a:solidFill>
                <a:latin typeface="Calibri" pitchFamily="34" charset="0"/>
              </a:endParaRPr>
            </a:p>
          </p:txBody>
        </p:sp>
        <p:sp>
          <p:nvSpPr>
            <p:cNvPr id="140" name="テキスト ボックス 66"/>
            <p:cNvSpPr txBox="1">
              <a:spLocks noChangeArrowheads="1"/>
            </p:cNvSpPr>
            <p:nvPr/>
          </p:nvSpPr>
          <p:spPr bwMode="auto">
            <a:xfrm>
              <a:off x="2437493" y="5226376"/>
              <a:ext cx="402782" cy="253916"/>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14</a:t>
              </a:r>
              <a:endParaRPr lang="ja-JP" altLang="en-US" sz="1050" b="1" dirty="0">
                <a:solidFill>
                  <a:schemeClr val="bg2">
                    <a:lumMod val="60000"/>
                    <a:lumOff val="40000"/>
                  </a:schemeClr>
                </a:solidFill>
                <a:latin typeface="Calibri" pitchFamily="34" charset="0"/>
              </a:endParaRPr>
            </a:p>
          </p:txBody>
        </p:sp>
        <p:sp>
          <p:nvSpPr>
            <p:cNvPr id="141" name="テキスト ボックス 67"/>
            <p:cNvSpPr txBox="1">
              <a:spLocks noChangeArrowheads="1"/>
            </p:cNvSpPr>
            <p:nvPr/>
          </p:nvSpPr>
          <p:spPr bwMode="auto">
            <a:xfrm>
              <a:off x="3309502" y="5870709"/>
              <a:ext cx="515318" cy="253916"/>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51</a:t>
              </a:r>
              <a:endParaRPr lang="ja-JP" altLang="en-US" sz="1050" b="1" dirty="0">
                <a:solidFill>
                  <a:schemeClr val="bg2">
                    <a:lumMod val="60000"/>
                    <a:lumOff val="40000"/>
                  </a:schemeClr>
                </a:solidFill>
                <a:latin typeface="Calibri" pitchFamily="34" charset="0"/>
              </a:endParaRPr>
            </a:p>
          </p:txBody>
        </p:sp>
        <p:sp>
          <p:nvSpPr>
            <p:cNvPr id="142" name="テキスト ボックス 68"/>
            <p:cNvSpPr txBox="1">
              <a:spLocks noChangeArrowheads="1"/>
            </p:cNvSpPr>
            <p:nvPr/>
          </p:nvSpPr>
          <p:spPr bwMode="auto">
            <a:xfrm>
              <a:off x="3310227" y="6108426"/>
              <a:ext cx="456451" cy="253916"/>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70</a:t>
              </a:r>
              <a:endParaRPr lang="ja-JP" altLang="en-US" sz="1050" b="1" dirty="0">
                <a:solidFill>
                  <a:schemeClr val="bg2">
                    <a:lumMod val="60000"/>
                    <a:lumOff val="40000"/>
                  </a:schemeClr>
                </a:solidFill>
                <a:latin typeface="Calibri" pitchFamily="34" charset="0"/>
              </a:endParaRPr>
            </a:p>
          </p:txBody>
        </p:sp>
        <p:sp>
          <p:nvSpPr>
            <p:cNvPr id="143" name="テキスト ボックス 69"/>
            <p:cNvSpPr txBox="1">
              <a:spLocks noChangeArrowheads="1"/>
            </p:cNvSpPr>
            <p:nvPr/>
          </p:nvSpPr>
          <p:spPr bwMode="auto">
            <a:xfrm>
              <a:off x="5371459" y="6142472"/>
              <a:ext cx="492890" cy="253916"/>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148</a:t>
              </a:r>
              <a:endParaRPr lang="ja-JP" altLang="en-US" sz="1050" b="1" dirty="0">
                <a:solidFill>
                  <a:schemeClr val="bg2">
                    <a:lumMod val="60000"/>
                    <a:lumOff val="40000"/>
                  </a:schemeClr>
                </a:solidFill>
                <a:latin typeface="Calibri" pitchFamily="34" charset="0"/>
              </a:endParaRPr>
            </a:p>
          </p:txBody>
        </p:sp>
        <p:sp>
          <p:nvSpPr>
            <p:cNvPr id="144" name="テキスト ボックス 70"/>
            <p:cNvSpPr txBox="1">
              <a:spLocks noChangeArrowheads="1"/>
            </p:cNvSpPr>
            <p:nvPr/>
          </p:nvSpPr>
          <p:spPr bwMode="auto">
            <a:xfrm>
              <a:off x="5361245" y="5893128"/>
              <a:ext cx="404070" cy="261610"/>
            </a:xfrm>
            <a:prstGeom prst="rect">
              <a:avLst/>
            </a:prstGeom>
            <a:noFill/>
            <a:ln w="9525">
              <a:noFill/>
              <a:miter lim="800000"/>
              <a:headEnd/>
              <a:tailEnd/>
            </a:ln>
          </p:spPr>
          <p:txBody>
            <a:bodyPr wrap="square">
              <a:spAutoFit/>
            </a:bodyPr>
            <a:lstStyle/>
            <a:p>
              <a:r>
                <a:rPr lang="en-US" altLang="ja-JP" sz="1050" b="1" dirty="0">
                  <a:solidFill>
                    <a:schemeClr val="bg2">
                      <a:lumMod val="60000"/>
                      <a:lumOff val="40000"/>
                    </a:schemeClr>
                  </a:solidFill>
                  <a:latin typeface="Calibri" pitchFamily="34" charset="0"/>
                </a:rPr>
                <a:t>272</a:t>
              </a:r>
              <a:endParaRPr lang="ja-JP" altLang="en-US" sz="1050" b="1" dirty="0">
                <a:solidFill>
                  <a:schemeClr val="bg2">
                    <a:lumMod val="60000"/>
                    <a:lumOff val="40000"/>
                  </a:schemeClr>
                </a:solidFill>
                <a:latin typeface="Calibri" pitchFamily="34" charset="0"/>
              </a:endParaRPr>
            </a:p>
          </p:txBody>
        </p:sp>
        <p:cxnSp>
          <p:nvCxnSpPr>
            <p:cNvPr id="145" name="曲線コネクタ 144"/>
            <p:cNvCxnSpPr>
              <a:stCxn id="78" idx="0"/>
              <a:endCxn id="78" idx="7"/>
            </p:cNvCxnSpPr>
            <p:nvPr/>
          </p:nvCxnSpPr>
          <p:spPr>
            <a:xfrm rot="16200000" flipH="1">
              <a:off x="4806118" y="4685535"/>
              <a:ext cx="54738" cy="572756"/>
            </a:xfrm>
            <a:prstGeom prst="curvedConnector3">
              <a:avLst>
                <a:gd name="adj1" fmla="val -159891"/>
              </a:avLst>
            </a:prstGeom>
            <a:ln w="19050">
              <a:solidFill>
                <a:schemeClr val="tx1"/>
              </a:solidFill>
              <a:headEnd w="med" len="lg"/>
              <a:tailEnd type="triangle" w="med" len="lg"/>
            </a:ln>
          </p:spPr>
          <p:style>
            <a:lnRef idx="1">
              <a:schemeClr val="accent1"/>
            </a:lnRef>
            <a:fillRef idx="0">
              <a:schemeClr val="accent1"/>
            </a:fillRef>
            <a:effectRef idx="0">
              <a:schemeClr val="accent1"/>
            </a:effectRef>
            <a:fontRef idx="minor">
              <a:schemeClr val="tx1"/>
            </a:fontRef>
          </p:style>
        </p:cxnSp>
        <p:sp>
          <p:nvSpPr>
            <p:cNvPr id="146" name="円/楕円 145"/>
            <p:cNvSpPr/>
            <p:nvPr/>
          </p:nvSpPr>
          <p:spPr>
            <a:xfrm>
              <a:off x="3910654" y="3896230"/>
              <a:ext cx="1152000" cy="360000"/>
            </a:xfrm>
            <a:prstGeom prst="ellipse">
              <a:avLst/>
            </a:prstGeom>
            <a:solidFill>
              <a:srgbClr val="FFFFCD"/>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900" b="1" dirty="0" smtClean="0">
                  <a:solidFill>
                    <a:schemeClr val="tx1"/>
                  </a:solidFill>
                </a:rPr>
                <a:t>バグ報告者</a:t>
              </a:r>
              <a:endParaRPr lang="en-US" altLang="ja-JP" sz="900" b="1" dirty="0">
                <a:solidFill>
                  <a:schemeClr val="tx1"/>
                </a:solidFill>
              </a:endParaRPr>
            </a:p>
            <a:p>
              <a:pPr algn="ctr" fontAlgn="auto">
                <a:spcBef>
                  <a:spcPts val="0"/>
                </a:spcBef>
                <a:spcAft>
                  <a:spcPts val="0"/>
                </a:spcAft>
                <a:defRPr/>
              </a:pPr>
              <a:r>
                <a:rPr lang="en-US" altLang="ja-JP" sz="1050" b="1" dirty="0">
                  <a:solidFill>
                    <a:schemeClr val="tx1"/>
                  </a:solidFill>
                </a:rPr>
                <a:t>172</a:t>
              </a:r>
              <a:r>
                <a:rPr lang="ja-JP" altLang="en-US" sz="1050" b="1" dirty="0">
                  <a:solidFill>
                    <a:schemeClr val="tx1"/>
                  </a:solidFill>
                </a:rPr>
                <a:t>人</a:t>
              </a:r>
            </a:p>
          </p:txBody>
        </p:sp>
      </p:gr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8.3|15.7|28.9"/>
</p:tagLst>
</file>

<file path=ppt/tags/tag2.xml><?xml version="1.0" encoding="utf-8"?>
<p:tagLst xmlns:a="http://schemas.openxmlformats.org/drawingml/2006/main" xmlns:r="http://schemas.openxmlformats.org/officeDocument/2006/relationships" xmlns:p="http://schemas.openxmlformats.org/presentationml/2006/main">
  <p:tag name="TIMING" val="|19.8|25.7"/>
</p:tagLst>
</file>

<file path=ppt/tags/tag3.xml><?xml version="1.0" encoding="utf-8"?>
<p:tagLst xmlns:a="http://schemas.openxmlformats.org/drawingml/2006/main" xmlns:r="http://schemas.openxmlformats.org/officeDocument/2006/relationships" xmlns:p="http://schemas.openxmlformats.org/presentationml/2006/main">
  <p:tag name="TIMING" val="|48.3"/>
</p:tagLst>
</file>

<file path=ppt/theme/theme1.xml><?xml version="1.0" encoding="utf-8"?>
<a:theme xmlns:a="http://schemas.openxmlformats.org/drawingml/2006/main" name="design001-blue-">
  <a:themeElements>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99FF"/>
        </a:solidFill>
        <a:ln w="9525" cap="flat" cmpd="sng" algn="ctr">
          <a:solidFill>
            <a:schemeClr val="accent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ea typeface="ＭＳ Ｐゴシック" charset="-128"/>
          </a:defRPr>
        </a:defPPr>
      </a:lstStyle>
    </a:spDef>
    <a:lnDef>
      <a:spPr bwMode="auto">
        <a:xfrm>
          <a:off x="0" y="0"/>
          <a:ext cx="1" cy="1"/>
        </a:xfrm>
        <a:custGeom>
          <a:avLst/>
          <a:gdLst/>
          <a:ahLst/>
          <a:cxnLst/>
          <a:rect l="0" t="0" r="0" b="0"/>
          <a:pathLst/>
        </a:custGeom>
        <a:solidFill>
          <a:srgbClr val="9999FF"/>
        </a:solidFill>
        <a:ln w="9525" cap="flat" cmpd="sng" algn="ctr">
          <a:solidFill>
            <a:schemeClr val="accent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charset="0"/>
            <a:ea typeface="ＭＳ Ｐゴシック" charset="-128"/>
          </a:defRPr>
        </a:defPPr>
      </a:lstStyle>
    </a:lnDef>
  </a:objectDefaults>
  <a:extraClrSchemeLst>
    <a:extraClrScheme>
      <a:clrScheme name="標準デザイン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design001-blue-</Template>
  <TotalTime>8544</TotalTime>
  <Words>7184</Words>
  <Application>Microsoft PowerPoint</Application>
  <PresentationFormat>画面に合わせる (4:3)</PresentationFormat>
  <Paragraphs>1861</Paragraphs>
  <Slides>61</Slides>
  <Notes>61</Notes>
  <HiddenSlides>7</HiddenSlides>
  <MMClips>0</MMClips>
  <ScaleCrop>false</ScaleCrop>
  <HeadingPairs>
    <vt:vector size="4" baseType="variant">
      <vt:variant>
        <vt:lpstr>テーマ</vt:lpstr>
      </vt:variant>
      <vt:variant>
        <vt:i4>1</vt:i4>
      </vt:variant>
      <vt:variant>
        <vt:lpstr>スライド タイトル</vt:lpstr>
      </vt:variant>
      <vt:variant>
        <vt:i4>61</vt:i4>
      </vt:variant>
    </vt:vector>
  </HeadingPairs>
  <TitlesOfParts>
    <vt:vector size="62" baseType="lpstr">
      <vt:lpstr>design001-blue-</vt:lpstr>
      <vt:lpstr>複数のサブコミュニティを有するOSSコミュニティを対象としたネットワーク分析</vt:lpstr>
      <vt:lpstr>背景</vt:lpstr>
      <vt:lpstr>先行研究</vt:lpstr>
      <vt:lpstr>先行研究</vt:lpstr>
      <vt:lpstr>バグ報告者との協調作業</vt:lpstr>
      <vt:lpstr>目的とアプローチ</vt:lpstr>
      <vt:lpstr>グループ間のネットワーク</vt:lpstr>
      <vt:lpstr>分析手法</vt:lpstr>
      <vt:lpstr>分析対象データ</vt:lpstr>
      <vt:lpstr>分析対象データ</vt:lpstr>
      <vt:lpstr>分析１：グループ間における情報共有</vt:lpstr>
      <vt:lpstr>分析１：グループ間における情報共有 ～バグ報告者コミュニティ～</vt:lpstr>
      <vt:lpstr>分析１：グループ間における情報共有 ～バグ報告者コミュニティ～</vt:lpstr>
      <vt:lpstr>分析１：グループ間における情報共有  ～P(dev∩user∩bug)～</vt:lpstr>
      <vt:lpstr>分析１：グループ間における情報共有  ～P(dev∩user∩bug)～</vt:lpstr>
      <vt:lpstr>分析２：情報共有の要となる人物の役割</vt:lpstr>
      <vt:lpstr>分析３：重要人物の活動の継続性</vt:lpstr>
      <vt:lpstr>まとめ</vt:lpstr>
      <vt:lpstr>今後の課題</vt:lpstr>
      <vt:lpstr>スライド 20</vt:lpstr>
      <vt:lpstr>分析２：参加者の次数の比較の分析</vt:lpstr>
      <vt:lpstr>スライド 22</vt:lpstr>
      <vt:lpstr>まとめ</vt:lpstr>
      <vt:lpstr>先行研究（送受信関係のネットワーク化）</vt:lpstr>
      <vt:lpstr>先行研究(協調作業を行う人物の存在)</vt:lpstr>
      <vt:lpstr>グループ間ネットワークモデルの分析</vt:lpstr>
      <vt:lpstr>課題（3つのサブコミュニティを見る）</vt:lpstr>
      <vt:lpstr>先行研究</vt:lpstr>
      <vt:lpstr>目的とアプローチ</vt:lpstr>
      <vt:lpstr>期間ごとの次数の大きい上位5名の移り変わり</vt:lpstr>
      <vt:lpstr>まとめ</vt:lpstr>
      <vt:lpstr>グループ間ネットワークモデルの分析</vt:lpstr>
      <vt:lpstr>グループ間ネットワークモデルの分析</vt:lpstr>
      <vt:lpstr>グループ間ネットワークモデルの分析</vt:lpstr>
      <vt:lpstr>送受信関係のネットワーク化</vt:lpstr>
      <vt:lpstr>課題</vt:lpstr>
      <vt:lpstr>課題</vt:lpstr>
      <vt:lpstr>課題</vt:lpstr>
      <vt:lpstr>課題</vt:lpstr>
      <vt:lpstr>グループ間ネットワークモデルの分析</vt:lpstr>
      <vt:lpstr>グループ間ネットワークモデルの分析</vt:lpstr>
      <vt:lpstr>グループ間ネットワークモデルの分析</vt:lpstr>
      <vt:lpstr>グループ間ネットワークモデルの分析</vt:lpstr>
      <vt:lpstr>分析１：グループ間ネットワークモデルの分析</vt:lpstr>
      <vt:lpstr>分析１：グループ間ネットワークモデルの分析</vt:lpstr>
      <vt:lpstr>分析１：グループ間ネットワークモデルの分析</vt:lpstr>
      <vt:lpstr>分析１：グループ間ネットワークモデルの分析</vt:lpstr>
      <vt:lpstr>分析１：グループ間ネットワークモデルの分析</vt:lpstr>
      <vt:lpstr>分析１：グループ間ネットワークモデルの分析</vt:lpstr>
      <vt:lpstr>バグ報告者の重要性</vt:lpstr>
      <vt:lpstr>信頼性の高いOSSの実現</vt:lpstr>
      <vt:lpstr>目的とアプローチ</vt:lpstr>
      <vt:lpstr>分析１：グループ間の情報共有</vt:lpstr>
      <vt:lpstr>分析２：情報共有を行うのに重要な人物の役割</vt:lpstr>
      <vt:lpstr>分析３：次数の大きい上位5名の推移の分析</vt:lpstr>
      <vt:lpstr>分析対象データ</vt:lpstr>
      <vt:lpstr>分析期間</vt:lpstr>
      <vt:lpstr>分析期間</vt:lpstr>
      <vt:lpstr>スライド 59</vt:lpstr>
      <vt:lpstr>スライド 60</vt:lpstr>
      <vt:lpstr>スライド 61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title</dc:title>
  <dc:creator>kenjiro</dc:creator>
  <cp:lastModifiedBy>kenjiro</cp:lastModifiedBy>
  <cp:revision>622</cp:revision>
  <dcterms:created xsi:type="dcterms:W3CDTF">2008-05-28T06:14:35Z</dcterms:created>
  <dcterms:modified xsi:type="dcterms:W3CDTF">2008-07-07T02:39:26Z</dcterms:modified>
</cp:coreProperties>
</file>