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1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73" r:id="rId14"/>
    <p:sldId id="266" r:id="rId15"/>
    <p:sldId id="269" r:id="rId16"/>
    <p:sldId id="267" r:id="rId17"/>
    <p:sldId id="274" r:id="rId18"/>
    <p:sldId id="272" r:id="rId1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8203" autoAdjust="0"/>
    <p:restoredTop sz="94636" autoAdjust="0"/>
  </p:normalViewPr>
  <p:slideViewPr>
    <p:cSldViewPr>
      <p:cViewPr varScale="1">
        <p:scale>
          <a:sx n="62" d="100"/>
          <a:sy n="62" d="100"/>
        </p:scale>
        <p:origin x="-96" y="-14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結果</a:t>
            </a:r>
            <a:endParaRPr lang="ja-JP" alt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分類結果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正解</c:v>
                </c:pt>
                <c:pt idx="1">
                  <c:v>不正解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結果</a:t>
            </a:r>
            <a:endParaRPr lang="ja-JP" alt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分類結果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正解</c:v>
                </c:pt>
                <c:pt idx="1">
                  <c:v>不正解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結果</a:t>
            </a:r>
            <a:endParaRPr lang="ja-JP" altLang="en-US" dirty="0"/>
          </a:p>
        </c:rich>
      </c:tx>
      <c:layout>
        <c:manualLayout>
          <c:xMode val="edge"/>
          <c:yMode val="edge"/>
          <c:x val="0.47740991741658328"/>
          <c:y val="0.19375000000000001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分類結果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正解</c:v>
                </c:pt>
                <c:pt idx="1">
                  <c:v>不正解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結果</a:t>
            </a:r>
            <a:endParaRPr lang="ja-JP" alt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分類結果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正解</c:v>
                </c:pt>
                <c:pt idx="1">
                  <c:v>不正解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 smtClean="0"/>
              <a:t>結果</a:t>
            </a:r>
            <a:endParaRPr lang="ja-JP" alt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分類結果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正解</c:v>
                </c:pt>
                <c:pt idx="1">
                  <c:v>不正解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088369810761766"/>
          <c:y val="0.4049207677165354"/>
          <c:w val="0.23450496241158389"/>
          <c:h val="0.3469399606299212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0255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0635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195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3805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244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7486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4677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2284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4597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1516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9479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45122-FD01-48DD-8540-79163015C3DC}" type="datetimeFigureOut">
              <a:rPr kumimoji="1" lang="ja-JP" altLang="en-US" smtClean="0"/>
              <a:t>2014/12/7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7C5FA-29F3-4065-8706-05CC3090641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051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12/08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進捗報告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7850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2E20-693A-4851-B154-9271C5ECB21D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下矢印吹き出し 4"/>
          <p:cNvSpPr/>
          <p:nvPr/>
        </p:nvSpPr>
        <p:spPr>
          <a:xfrm>
            <a:off x="1492353" y="4761736"/>
            <a:ext cx="4759890" cy="623551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ライセンス記述セグメンテーショ</a:t>
            </a:r>
            <a:r>
              <a:rPr lang="ja-JP" altLang="en-US" dirty="0" smtClean="0">
                <a:solidFill>
                  <a:schemeClr val="tx1"/>
                </a:solidFill>
              </a:rPr>
              <a:t>ン</a:t>
            </a:r>
            <a:endParaRPr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6" name="下矢印吹き出し 5"/>
          <p:cNvSpPr/>
          <p:nvPr/>
        </p:nvSpPr>
        <p:spPr>
          <a:xfrm>
            <a:off x="1492353" y="3115330"/>
            <a:ext cx="4759890" cy="599487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コメントアウトセグメンテーション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下矢印吹き出し 6"/>
          <p:cNvSpPr/>
          <p:nvPr/>
        </p:nvSpPr>
        <p:spPr>
          <a:xfrm>
            <a:off x="1492353" y="1412776"/>
            <a:ext cx="4759890" cy="579606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ソースコード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下矢印吹き出し 7"/>
          <p:cNvSpPr/>
          <p:nvPr/>
        </p:nvSpPr>
        <p:spPr>
          <a:xfrm>
            <a:off x="1492353" y="2222901"/>
            <a:ext cx="4759890" cy="648000"/>
          </a:xfrm>
          <a:prstGeom prst="down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コメントアウトをセグメンテーション単位で</a:t>
            </a:r>
            <a:r>
              <a:rPr lang="ja-JP" altLang="en-US" dirty="0" smtClean="0">
                <a:solidFill>
                  <a:schemeClr val="bg1"/>
                </a:solidFill>
              </a:rPr>
              <a:t>抽出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下矢印吹き出し 8"/>
          <p:cNvSpPr/>
          <p:nvPr/>
        </p:nvSpPr>
        <p:spPr>
          <a:xfrm>
            <a:off x="1492353" y="3885008"/>
            <a:ext cx="4759890" cy="648000"/>
          </a:xfrm>
          <a:prstGeom prst="downArrow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ライセンス記述か</a:t>
            </a:r>
            <a:r>
              <a:rPr lang="ja-JP" altLang="en-US" dirty="0" smtClean="0">
                <a:solidFill>
                  <a:schemeClr val="bg1"/>
                </a:solidFill>
              </a:rPr>
              <a:t>その他のコメントかで分類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下矢印吹き出し 9"/>
          <p:cNvSpPr/>
          <p:nvPr/>
        </p:nvSpPr>
        <p:spPr>
          <a:xfrm>
            <a:off x="1492353" y="5625919"/>
            <a:ext cx="4759890" cy="648000"/>
          </a:xfrm>
          <a:prstGeom prst="downArrow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ライセンス記述からライセンスを特定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169681" y="1528480"/>
            <a:ext cx="28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7177702" y="2017962"/>
            <a:ext cx="288000" cy="2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676147" y="1528480"/>
            <a:ext cx="55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F</a:t>
            </a:r>
            <a:r>
              <a:rPr kumimoji="1" lang="en-US" altLang="ja-JP" dirty="0" smtClean="0"/>
              <a:t>lex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76147" y="1992382"/>
            <a:ext cx="1305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Naïve Bayes</a:t>
            </a:r>
          </a:p>
          <a:p>
            <a:endParaRPr kumimoji="1" lang="ja-JP" altLang="en-US" dirty="0"/>
          </a:p>
        </p:txBody>
      </p:sp>
      <p:sp>
        <p:nvSpPr>
          <p:cNvPr id="1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東手法のライセンス特定までの流れ</a:t>
            </a:r>
            <a:endParaRPr kumimoji="1" lang="ja-JP" altLang="en-US" dirty="0"/>
          </a:p>
        </p:txBody>
      </p:sp>
      <p:sp>
        <p:nvSpPr>
          <p:cNvPr id="19" name="円/楕円 18"/>
          <p:cNvSpPr/>
          <p:nvPr/>
        </p:nvSpPr>
        <p:spPr>
          <a:xfrm>
            <a:off x="827584" y="3893000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１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円/楕円 19"/>
          <p:cNvSpPr/>
          <p:nvPr/>
        </p:nvSpPr>
        <p:spPr>
          <a:xfrm>
            <a:off x="827584" y="5632383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95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22E20-693A-4851-B154-9271C5ECB21D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下矢印吹き出し 4"/>
          <p:cNvSpPr/>
          <p:nvPr/>
        </p:nvSpPr>
        <p:spPr>
          <a:xfrm>
            <a:off x="1492353" y="4761736"/>
            <a:ext cx="4759890" cy="623551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ライセンス記述セグメンテーショ</a:t>
            </a:r>
            <a:r>
              <a:rPr lang="ja-JP" altLang="en-US" dirty="0" smtClean="0">
                <a:solidFill>
                  <a:schemeClr val="tx1"/>
                </a:solidFill>
              </a:rPr>
              <a:t>ン</a:t>
            </a:r>
            <a:endParaRPr lang="en-US" altLang="ja-JP" dirty="0" smtClean="0">
              <a:solidFill>
                <a:schemeClr val="tx1"/>
              </a:solidFill>
            </a:endParaRPr>
          </a:p>
        </p:txBody>
      </p:sp>
      <p:sp>
        <p:nvSpPr>
          <p:cNvPr id="6" name="下矢印吹き出し 5"/>
          <p:cNvSpPr/>
          <p:nvPr/>
        </p:nvSpPr>
        <p:spPr>
          <a:xfrm>
            <a:off x="1492353" y="3115330"/>
            <a:ext cx="4759890" cy="599487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コメントアウトセグメンテーション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下矢印吹き出し 6"/>
          <p:cNvSpPr/>
          <p:nvPr/>
        </p:nvSpPr>
        <p:spPr>
          <a:xfrm>
            <a:off x="1492353" y="1412776"/>
            <a:ext cx="4759890" cy="579606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ソースコード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下矢印吹き出し 7"/>
          <p:cNvSpPr/>
          <p:nvPr/>
        </p:nvSpPr>
        <p:spPr>
          <a:xfrm>
            <a:off x="1492353" y="2222901"/>
            <a:ext cx="4759890" cy="648000"/>
          </a:xfrm>
          <a:prstGeom prst="down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bg1"/>
                </a:solidFill>
              </a:rPr>
              <a:t>コメントアウトをセグメンテーション単位で</a:t>
            </a:r>
            <a:r>
              <a:rPr lang="ja-JP" altLang="en-US" dirty="0" smtClean="0">
                <a:solidFill>
                  <a:schemeClr val="bg1"/>
                </a:solidFill>
              </a:rPr>
              <a:t>抽出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下矢印吹き出し 8"/>
          <p:cNvSpPr/>
          <p:nvPr/>
        </p:nvSpPr>
        <p:spPr>
          <a:xfrm>
            <a:off x="1492353" y="3885008"/>
            <a:ext cx="4759890" cy="648000"/>
          </a:xfrm>
          <a:prstGeom prst="downArrow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ライセンス記述か</a:t>
            </a:r>
            <a:r>
              <a:rPr lang="ja-JP" altLang="en-US" dirty="0" smtClean="0">
                <a:solidFill>
                  <a:schemeClr val="bg1"/>
                </a:solidFill>
              </a:rPr>
              <a:t>その他のコメントかで分類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下矢印吹き出し 9"/>
          <p:cNvSpPr/>
          <p:nvPr/>
        </p:nvSpPr>
        <p:spPr>
          <a:xfrm>
            <a:off x="1492353" y="5625919"/>
            <a:ext cx="4759890" cy="648000"/>
          </a:xfrm>
          <a:prstGeom prst="downArrow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bg1"/>
                </a:solidFill>
              </a:rPr>
              <a:t>ライセンス記述からライセンスを特定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7169681" y="1528480"/>
            <a:ext cx="28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7177702" y="2017962"/>
            <a:ext cx="288000" cy="28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676147" y="1528480"/>
            <a:ext cx="55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F</a:t>
            </a:r>
            <a:r>
              <a:rPr kumimoji="1" lang="en-US" altLang="ja-JP" dirty="0" smtClean="0"/>
              <a:t>lex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76147" y="1992382"/>
            <a:ext cx="1305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Naïve Bayes</a:t>
            </a:r>
          </a:p>
          <a:p>
            <a:endParaRPr kumimoji="1" lang="ja-JP" altLang="en-US" dirty="0"/>
          </a:p>
        </p:txBody>
      </p:sp>
      <p:sp>
        <p:nvSpPr>
          <p:cNvPr id="15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東手法のライセンス特定までの流れ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1259632" y="5445224"/>
            <a:ext cx="5184576" cy="9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827584" y="3893000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１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827584" y="5632383"/>
            <a:ext cx="360040" cy="360040"/>
          </a:xfrm>
          <a:prstGeom prst="ellipse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2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076056" y="6453336"/>
            <a:ext cx="208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ここを改善するお話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400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Done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ベイズフィルター分類器の単体テスト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 smtClean="0"/>
              <a:t>個人名，団体名の削除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 smtClean="0"/>
              <a:t>バージョンの修正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kumimoji="1" lang="ja-JP" altLang="en-US" dirty="0" smtClean="0"/>
              <a:t>ステミング</a:t>
            </a:r>
            <a:endParaRPr kumimoji="1"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dirty="0" smtClean="0"/>
              <a:t>ＧＰＬのサンプル取得先プロジェクトを増やす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55967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議題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ベイズフィルターを論文に書くとすればどのモデルで実験を行うことになりそうか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今後のモデルの組み合わせ</a:t>
            </a:r>
            <a:endParaRPr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88939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err="1" smtClean="0"/>
              <a:t>NoOption</a:t>
            </a:r>
            <a:endParaRPr kumimoji="1" lang="ja-JP" altLang="en-US" sz="3600" dirty="0"/>
          </a:p>
        </p:txBody>
      </p:sp>
      <p:graphicFrame>
        <p:nvGraphicFramePr>
          <p:cNvPr id="4" name="グラフ 3"/>
          <p:cNvGraphicFramePr/>
          <p:nvPr>
            <p:extLst>
              <p:ext uri="{D42A27DB-BD31-4B8C-83A1-F6EECF244321}">
                <p14:modId xmlns:p14="http://schemas.microsoft.com/office/powerpoint/2010/main" val="3250873742"/>
              </p:ext>
            </p:extLst>
          </p:nvPr>
        </p:nvGraphicFramePr>
        <p:xfrm>
          <a:off x="2339752" y="4581128"/>
          <a:ext cx="432048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9010065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290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sz="3600" dirty="0"/>
              <a:t>個人名・団体名・ファイル名の</a:t>
            </a:r>
            <a:r>
              <a:rPr lang="ja-JP" altLang="en-US" sz="3600" dirty="0" smtClean="0"/>
              <a:t>削除</a:t>
            </a:r>
            <a:endParaRPr kumimoji="1" lang="ja-JP" altLang="en-US" sz="3600" dirty="0"/>
          </a:p>
        </p:txBody>
      </p:sp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832866282"/>
              </p:ext>
            </p:extLst>
          </p:nvPr>
        </p:nvGraphicFramePr>
        <p:xfrm>
          <a:off x="251520" y="4365104"/>
          <a:ext cx="432048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4860032" y="4581128"/>
            <a:ext cx="3923928" cy="175432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GPLv2.txt      GPL2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LibraryGPLv2.0</a:t>
            </a:r>
          </a:p>
          <a:p>
            <a:r>
              <a:rPr lang="en-US" altLang="ja-JP" dirty="0" smtClean="0"/>
              <a:t>GPLv3.txt</a:t>
            </a:r>
            <a:r>
              <a:rPr lang="ja-JP" altLang="en-US" dirty="0" smtClean="0"/>
              <a:t>　   </a:t>
            </a:r>
            <a:r>
              <a:rPr lang="en-US" altLang="ja-JP" dirty="0" smtClean="0"/>
              <a:t>GPL3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LGPLv2.1</a:t>
            </a:r>
          </a:p>
          <a:p>
            <a:r>
              <a:rPr lang="en-US" altLang="ja-JP" dirty="0" smtClean="0"/>
              <a:t>MPLv1.1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NPLv1.1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MPLv1.1</a:t>
            </a:r>
          </a:p>
          <a:p>
            <a:r>
              <a:rPr lang="en-US" altLang="ja-JP" dirty="0" smtClean="0"/>
              <a:t>NPLv1.1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MPLv1.1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NPLv1.1</a:t>
            </a:r>
            <a:endParaRPr lang="en-US" altLang="ja-JP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8299696" cy="258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0634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kumimoji="1" lang="ja-JP" altLang="en-US" sz="3600" dirty="0" smtClean="0"/>
              <a:t>バージョンの修正</a:t>
            </a:r>
            <a:endParaRPr kumimoji="1" lang="ja-JP" altLang="en-US" sz="36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1"/>
            <a:r>
              <a:rPr lang="ja-JP" altLang="en-US" dirty="0" smtClean="0"/>
              <a:t>数字を文字で表現　</a:t>
            </a:r>
            <a:r>
              <a:rPr lang="en-US" altLang="ja-JP" dirty="0" smtClean="0"/>
              <a:t>2</a:t>
            </a:r>
            <a:r>
              <a:rPr lang="ja-JP" altLang="en-US" dirty="0" smtClean="0"/>
              <a:t>→</a:t>
            </a:r>
            <a:r>
              <a:rPr lang="en-US" altLang="ja-JP" dirty="0" smtClean="0"/>
              <a:t>two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1048155806"/>
              </p:ext>
            </p:extLst>
          </p:nvPr>
        </p:nvGraphicFramePr>
        <p:xfrm>
          <a:off x="265292" y="4565352"/>
          <a:ext cx="432048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4873804" y="4925392"/>
            <a:ext cx="3923928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/>
          </a:p>
          <a:p>
            <a:r>
              <a:rPr lang="en-US" altLang="ja-JP" dirty="0" smtClean="0"/>
              <a:t>BSD2:</a:t>
            </a:r>
            <a:r>
              <a:rPr lang="ja-JP" altLang="en-US" dirty="0" smtClean="0"/>
              <a:t>   　　　</a:t>
            </a:r>
            <a:r>
              <a:rPr lang="en-US" altLang="ja-JP" dirty="0" smtClean="0"/>
              <a:t>BSD3</a:t>
            </a:r>
            <a:r>
              <a:rPr lang="ja-JP" altLang="en-US" dirty="0" smtClean="0"/>
              <a:t>→</a:t>
            </a:r>
            <a:r>
              <a:rPr lang="en-US" altLang="ja-JP" dirty="0" smtClean="0"/>
              <a:t>BSD4</a:t>
            </a:r>
          </a:p>
          <a:p>
            <a:r>
              <a:rPr lang="en-US" altLang="ja-JP" dirty="0" smtClean="0"/>
              <a:t>LGPLv3: 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LGPLv2.1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GPLv3</a:t>
            </a:r>
          </a:p>
          <a:p>
            <a:r>
              <a:rPr lang="en-US" altLang="ja-JP" dirty="0" smtClean="0"/>
              <a:t>MPLv1.1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NPLv1.1→MPLv1.1</a:t>
            </a:r>
          </a:p>
          <a:p>
            <a:r>
              <a:rPr lang="en-US" altLang="ja-JP" dirty="0" smtClean="0"/>
              <a:t>NPLv1.1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MPLv1.1→NPLv1.1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939" y="1743100"/>
            <a:ext cx="7639841" cy="315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08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ステミング</a:t>
            </a:r>
            <a:endParaRPr kumimoji="1" lang="ja-JP" altLang="en-US" dirty="0"/>
          </a:p>
        </p:txBody>
      </p:sp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3369384252"/>
              </p:ext>
            </p:extLst>
          </p:nvPr>
        </p:nvGraphicFramePr>
        <p:xfrm>
          <a:off x="395536" y="4725144"/>
          <a:ext cx="432048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4873804" y="4925392"/>
            <a:ext cx="3923928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/>
          </a:p>
          <a:p>
            <a:r>
              <a:rPr lang="ja-JP" altLang="en-US" dirty="0" smtClean="0"/>
              <a:t>なし</a:t>
            </a:r>
            <a:endParaRPr lang="en-US" altLang="ja-JP" dirty="0" smtClean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8992778" cy="280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289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プロジェクトの追加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882119"/>
              </p:ext>
            </p:extLst>
          </p:nvPr>
        </p:nvGraphicFramePr>
        <p:xfrm>
          <a:off x="2627784" y="4293096"/>
          <a:ext cx="4402832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2756912"/>
              </a:tblGrid>
              <a:tr h="126216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ライセンス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追加プロジェクト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dirty="0" smtClean="0"/>
                        <a:t>AGPLv3</a:t>
                      </a:r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Rstudio0.99.88(33)</a:t>
                      </a:r>
                    </a:p>
                    <a:p>
                      <a:r>
                        <a:rPr kumimoji="1" lang="en-US" altLang="ja-JP" dirty="0" smtClean="0"/>
                        <a:t>Ash+r216(17)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GPL</a:t>
                      </a:r>
                      <a:r>
                        <a:rPr kumimoji="1" lang="ja-JP" altLang="en-US" dirty="0" smtClean="0"/>
                        <a:t>ｖ２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Tar v1.14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GPL</a:t>
                      </a:r>
                      <a:r>
                        <a:rPr kumimoji="1" lang="ja-JP" altLang="en-US" dirty="0" smtClean="0"/>
                        <a:t>ｖ３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make v3.82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LGPLv2.1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GNOME </a:t>
                      </a:r>
                      <a:r>
                        <a:rPr kumimoji="1" lang="en-US" altLang="ja-JP" dirty="0" err="1" smtClean="0"/>
                        <a:t>libgee</a:t>
                      </a:r>
                      <a:r>
                        <a:rPr kumimoji="1" lang="en-US" altLang="ja-JP" dirty="0" smtClean="0"/>
                        <a:t> v0.68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LGPLv3.0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GNU Guile v2.1.0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ja-JP" dirty="0" err="1" smtClean="0"/>
              <a:t>LibraryGPL</a:t>
            </a:r>
            <a:r>
              <a:rPr lang="ja-JP" altLang="en-US" dirty="0"/>
              <a:t>のみ</a:t>
            </a:r>
            <a:r>
              <a:rPr lang="ja-JP" altLang="en-US" dirty="0" smtClean="0"/>
              <a:t>３プロジェクトからサンプルを採取</a:t>
            </a:r>
            <a:r>
              <a:rPr lang="ja-JP" altLang="en-US" dirty="0"/>
              <a:t>していた</a:t>
            </a:r>
            <a:endParaRPr lang="en-US" altLang="ja-JP" dirty="0" smtClean="0"/>
          </a:p>
          <a:p>
            <a:pPr lvl="2"/>
            <a:r>
              <a:rPr lang="ja-JP" altLang="en-US" dirty="0"/>
              <a:t>単</a:t>
            </a:r>
            <a:r>
              <a:rPr lang="ja-JP" altLang="en-US" dirty="0" smtClean="0"/>
              <a:t>語数が多くなり，他のライセンスより</a:t>
            </a:r>
            <a:r>
              <a:rPr lang="en-US" altLang="ja-JP" dirty="0" err="1" smtClean="0"/>
              <a:t>LibraryGPL</a:t>
            </a:r>
            <a:r>
              <a:rPr lang="ja-JP" altLang="en-US" dirty="0" smtClean="0"/>
              <a:t>が出力されやすい状態であった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GPL</a:t>
            </a:r>
            <a:r>
              <a:rPr lang="ja-JP" altLang="en-US" dirty="0" smtClean="0"/>
              <a:t>系ライセンスのプロジェクトを追加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50</a:t>
            </a:r>
            <a:r>
              <a:rPr lang="ja-JP" altLang="en-US" dirty="0" smtClean="0"/>
              <a:t>ファイルの入れ替えを行った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602753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複数プロジェクト</a:t>
            </a:r>
            <a:endParaRPr kumimoji="1" lang="ja-JP" altLang="en-US" dirty="0"/>
          </a:p>
        </p:txBody>
      </p:sp>
      <p:graphicFrame>
        <p:nvGraphicFramePr>
          <p:cNvPr id="5" name="グラフ 4"/>
          <p:cNvGraphicFramePr/>
          <p:nvPr>
            <p:extLst>
              <p:ext uri="{D42A27DB-BD31-4B8C-83A1-F6EECF244321}">
                <p14:modId xmlns:p14="http://schemas.microsoft.com/office/powerpoint/2010/main" val="2493401800"/>
              </p:ext>
            </p:extLst>
          </p:nvPr>
        </p:nvGraphicFramePr>
        <p:xfrm>
          <a:off x="0" y="4653136"/>
          <a:ext cx="4176464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4139952" y="4941168"/>
            <a:ext cx="449999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/>
          </a:p>
          <a:p>
            <a:r>
              <a:rPr lang="en-US" altLang="ja-JP" dirty="0" smtClean="0"/>
              <a:t>AGPLv3.txt</a:t>
            </a:r>
            <a:r>
              <a:rPr lang="ja-JP" altLang="en-US" dirty="0"/>
              <a:t>　</a:t>
            </a:r>
            <a:r>
              <a:rPr lang="en-US" altLang="ja-JP" dirty="0"/>
              <a:t>AGPLv3</a:t>
            </a:r>
            <a:r>
              <a:rPr lang="ja-JP" altLang="en-US" dirty="0" smtClean="0"/>
              <a:t>→</a:t>
            </a:r>
            <a:r>
              <a:rPr lang="en-US" altLang="ja-JP" dirty="0" smtClean="0"/>
              <a:t>GPLv3</a:t>
            </a:r>
          </a:p>
          <a:p>
            <a:r>
              <a:rPr lang="en-US" altLang="ja-JP" dirty="0" smtClean="0"/>
              <a:t>LGPLv3.0</a:t>
            </a:r>
            <a:r>
              <a:rPr lang="ja-JP" altLang="en-US" dirty="0" smtClean="0"/>
              <a:t>　</a:t>
            </a:r>
            <a:r>
              <a:rPr lang="en-US" altLang="ja-JP" dirty="0" smtClean="0"/>
              <a:t>LGPLv2.1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LGPLv3.0</a:t>
            </a:r>
          </a:p>
        </p:txBody>
      </p:sp>
      <p:pic>
        <p:nvPicPr>
          <p:cNvPr id="512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8761751" cy="273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8023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その他の結果：</a:t>
            </a:r>
            <a:r>
              <a:rPr kumimoji="1" lang="en-US" altLang="ja-JP" dirty="0" err="1" smtClean="0"/>
              <a:t>NoOption</a:t>
            </a:r>
            <a:r>
              <a:rPr kumimoji="1" lang="ja-JP" altLang="en-US" dirty="0" smtClean="0"/>
              <a:t>との差分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複数</a:t>
            </a:r>
            <a:r>
              <a:rPr kumimoji="1" lang="en-US" altLang="ja-JP" dirty="0" smtClean="0"/>
              <a:t>+</a:t>
            </a:r>
            <a:r>
              <a:rPr kumimoji="1" lang="en-US" altLang="ja-JP" dirty="0" err="1" smtClean="0"/>
              <a:t>removePersonal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正解数</a:t>
            </a:r>
            <a:r>
              <a:rPr lang="en-US" altLang="ja-JP" dirty="0"/>
              <a:t>14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複数</a:t>
            </a:r>
            <a:r>
              <a:rPr lang="en-US" altLang="ja-JP" dirty="0" smtClean="0"/>
              <a:t>+version</a:t>
            </a:r>
          </a:p>
          <a:p>
            <a:pPr lvl="1"/>
            <a:r>
              <a:rPr lang="ja-JP" altLang="en-US" dirty="0"/>
              <a:t>正解</a:t>
            </a:r>
            <a:r>
              <a:rPr lang="ja-JP" altLang="en-US" dirty="0" smtClean="0"/>
              <a:t>数</a:t>
            </a:r>
            <a:r>
              <a:rPr lang="en-US" altLang="ja-JP" dirty="0" smtClean="0"/>
              <a:t>13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複数</a:t>
            </a:r>
            <a:r>
              <a:rPr lang="en-US" altLang="ja-JP" dirty="0" smtClean="0"/>
              <a:t>+stemming</a:t>
            </a:r>
          </a:p>
          <a:p>
            <a:pPr lvl="1"/>
            <a:r>
              <a:rPr lang="ja-JP" altLang="en-US" dirty="0"/>
              <a:t>正解</a:t>
            </a:r>
            <a:r>
              <a:rPr lang="ja-JP" altLang="en-US" dirty="0" smtClean="0"/>
              <a:t>数</a:t>
            </a:r>
            <a:r>
              <a:rPr lang="en-US" altLang="ja-JP" dirty="0" smtClean="0"/>
              <a:t>14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88884" y="5085184"/>
            <a:ext cx="4499992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 smtClean="0"/>
          </a:p>
          <a:p>
            <a:r>
              <a:rPr lang="en-US" altLang="ja-JP" dirty="0" smtClean="0"/>
              <a:t>AGPLv3.txt</a:t>
            </a:r>
            <a:r>
              <a:rPr lang="ja-JP" altLang="en-US" dirty="0" smtClean="0"/>
              <a:t>　　　</a:t>
            </a:r>
            <a:r>
              <a:rPr lang="en-US" altLang="ja-JP" dirty="0" smtClean="0"/>
              <a:t>AGPLv3</a:t>
            </a:r>
            <a:r>
              <a:rPr lang="ja-JP" altLang="en-US" dirty="0" smtClean="0"/>
              <a:t>→</a:t>
            </a:r>
            <a:r>
              <a:rPr lang="en-US" altLang="ja-JP" dirty="0" smtClean="0"/>
              <a:t>GPLv3</a:t>
            </a:r>
          </a:p>
          <a:p>
            <a:r>
              <a:rPr lang="en-US" altLang="ja-JP" dirty="0" smtClean="0"/>
              <a:t>LGPLv3.0.txt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LGPLv2.1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LGPLv3.0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491880" y="6294040"/>
            <a:ext cx="2252203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chemeClr val="bg1"/>
                </a:solidFill>
              </a:rPr>
              <a:t>正解数：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14</a:t>
            </a:r>
            <a:r>
              <a:rPr kumimoji="1" lang="ja-JP" altLang="en-US" sz="2400" dirty="0" smtClean="0">
                <a:solidFill>
                  <a:schemeClr val="bg1"/>
                </a:solidFill>
              </a:rPr>
              <a:t>の壁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60032" y="1772816"/>
            <a:ext cx="3805285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/>
          </a:p>
          <a:p>
            <a:r>
              <a:rPr lang="en-US" altLang="ja-JP" dirty="0" smtClean="0"/>
              <a:t>AGPLv3.txt</a:t>
            </a:r>
            <a:r>
              <a:rPr lang="ja-JP" altLang="en-US" dirty="0" smtClean="0"/>
              <a:t>　</a:t>
            </a:r>
            <a:r>
              <a:rPr lang="en-US" altLang="ja-JP" dirty="0" smtClean="0"/>
              <a:t>AGPLv3</a:t>
            </a:r>
            <a:r>
              <a:rPr lang="ja-JP" altLang="en-US" dirty="0" smtClean="0"/>
              <a:t>→</a:t>
            </a:r>
            <a:r>
              <a:rPr lang="en-US" altLang="ja-JP" dirty="0" smtClean="0"/>
              <a:t>GPLv3</a:t>
            </a:r>
          </a:p>
          <a:p>
            <a:r>
              <a:rPr lang="en-US" altLang="ja-JP" dirty="0" smtClean="0"/>
              <a:t>LGPLv3.0.txt</a:t>
            </a:r>
            <a:r>
              <a:rPr lang="ja-JP" altLang="en-US" dirty="0" smtClean="0"/>
              <a:t>　</a:t>
            </a:r>
            <a:r>
              <a:rPr lang="en-US" altLang="ja-JP" dirty="0" smtClean="0"/>
              <a:t>LGPLv2.1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LGPLv3.0</a:t>
            </a:r>
          </a:p>
          <a:p>
            <a:r>
              <a:rPr lang="en-US" altLang="ja-JP" dirty="0" smtClean="0"/>
              <a:t>MPLv1.1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NPLv1.1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MPLv1.1</a:t>
            </a:r>
          </a:p>
          <a:p>
            <a:r>
              <a:rPr lang="en-US" altLang="ja-JP" dirty="0" smtClean="0"/>
              <a:t>NPLv1.1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MPLv1.1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NPLv1.1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235072" y="3429000"/>
            <a:ext cx="4499992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/>
          </a:p>
          <a:p>
            <a:r>
              <a:rPr lang="en-US" altLang="ja-JP" dirty="0" smtClean="0"/>
              <a:t>AGPLv3.txt</a:t>
            </a:r>
            <a:r>
              <a:rPr lang="ja-JP" altLang="en-US" dirty="0"/>
              <a:t>　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AGPLv3</a:t>
            </a:r>
            <a:r>
              <a:rPr lang="ja-JP" altLang="en-US" dirty="0" smtClean="0"/>
              <a:t>→</a:t>
            </a:r>
            <a:r>
              <a:rPr lang="en-US" altLang="ja-JP" dirty="0" smtClean="0"/>
              <a:t>GPLv3</a:t>
            </a:r>
          </a:p>
          <a:p>
            <a:r>
              <a:rPr lang="en-US" altLang="ja-JP" dirty="0" smtClean="0"/>
              <a:t>LGPLv3.0.txt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LGPLv2.1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LGPLv3.0</a:t>
            </a:r>
          </a:p>
          <a:p>
            <a:r>
              <a:rPr lang="en-US" altLang="ja-JP" dirty="0"/>
              <a:t>GPL</a:t>
            </a:r>
            <a:r>
              <a:rPr lang="ja-JP" altLang="en-US" dirty="0" err="1" smtClean="0"/>
              <a:t>ｖ</a:t>
            </a:r>
            <a:r>
              <a:rPr lang="en-US" altLang="ja-JP" dirty="0" smtClean="0"/>
              <a:t>2.txt</a:t>
            </a:r>
            <a:r>
              <a:rPr lang="ja-JP" altLang="en-US" dirty="0" smtClean="0"/>
              <a:t>　　　 </a:t>
            </a:r>
            <a:r>
              <a:rPr lang="en-US" altLang="ja-JP" dirty="0" smtClean="0"/>
              <a:t>GPLv2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LibraryGPLv2.0</a:t>
            </a:r>
          </a:p>
        </p:txBody>
      </p:sp>
    </p:spTree>
    <p:extLst>
      <p:ext uri="{BB962C8B-B14F-4D97-AF65-F5344CB8AC3E}">
        <p14:creationId xmlns:p14="http://schemas.microsoft.com/office/powerpoint/2010/main" val="1442499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その他の結果：複数プロジェクトとの差分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複数</a:t>
            </a:r>
            <a:r>
              <a:rPr kumimoji="1" lang="en-US" altLang="ja-JP" dirty="0" smtClean="0"/>
              <a:t>+</a:t>
            </a:r>
            <a:r>
              <a:rPr kumimoji="1" lang="en-US" altLang="ja-JP" dirty="0" err="1" smtClean="0"/>
              <a:t>removePersonal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正解数</a:t>
            </a:r>
            <a:r>
              <a:rPr lang="en-US" altLang="ja-JP" dirty="0"/>
              <a:t>14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複数</a:t>
            </a:r>
            <a:r>
              <a:rPr lang="en-US" altLang="ja-JP" dirty="0" smtClean="0"/>
              <a:t>+version</a:t>
            </a:r>
          </a:p>
          <a:p>
            <a:pPr lvl="1"/>
            <a:r>
              <a:rPr lang="ja-JP" altLang="en-US" dirty="0"/>
              <a:t>正解</a:t>
            </a:r>
            <a:r>
              <a:rPr lang="ja-JP" altLang="en-US" dirty="0" smtClean="0"/>
              <a:t>数</a:t>
            </a:r>
            <a:r>
              <a:rPr lang="en-US" altLang="ja-JP" dirty="0" smtClean="0"/>
              <a:t>13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複数</a:t>
            </a:r>
            <a:r>
              <a:rPr lang="en-US" altLang="ja-JP" dirty="0" smtClean="0"/>
              <a:t>+stemming</a:t>
            </a:r>
          </a:p>
          <a:p>
            <a:pPr lvl="1"/>
            <a:r>
              <a:rPr lang="ja-JP" altLang="en-US" dirty="0"/>
              <a:t>正解</a:t>
            </a:r>
            <a:r>
              <a:rPr lang="ja-JP" altLang="en-US" dirty="0" smtClean="0"/>
              <a:t>数</a:t>
            </a:r>
            <a:r>
              <a:rPr lang="en-US" altLang="ja-JP" dirty="0" smtClean="0"/>
              <a:t>14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88884" y="5085184"/>
            <a:ext cx="449999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複数プロジェクト＋</a:t>
            </a:r>
            <a:r>
              <a:rPr lang="en-US" altLang="ja-JP" dirty="0" err="1" smtClean="0"/>
              <a:t>NoOption</a:t>
            </a:r>
            <a:r>
              <a:rPr lang="ja-JP" altLang="en-US" dirty="0" smtClean="0"/>
              <a:t>との差分</a:t>
            </a:r>
            <a:endParaRPr lang="en-US" altLang="ja-JP" dirty="0" smtClean="0"/>
          </a:p>
          <a:p>
            <a:r>
              <a:rPr lang="ja-JP" altLang="en-US" dirty="0" smtClean="0"/>
              <a:t>なし</a:t>
            </a:r>
            <a:endParaRPr lang="en-US" altLang="ja-JP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267744" y="6278720"/>
            <a:ext cx="4660600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bg1"/>
                </a:solidFill>
              </a:rPr>
              <a:t>相乗効果はあまり見られなかった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860032" y="1772816"/>
            <a:ext cx="3805285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複数プロジェクトとの差分</a:t>
            </a:r>
            <a:endParaRPr lang="en-US" altLang="ja-JP" dirty="0" smtClean="0"/>
          </a:p>
          <a:p>
            <a:r>
              <a:rPr lang="en-US" altLang="ja-JP" dirty="0" smtClean="0"/>
              <a:t>MPLv1.1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NPLv1.1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MPLv1.1</a:t>
            </a:r>
          </a:p>
          <a:p>
            <a:r>
              <a:rPr lang="en-US" altLang="ja-JP" dirty="0" smtClean="0"/>
              <a:t>NPLv1.1</a:t>
            </a:r>
            <a:r>
              <a:rPr lang="ja-JP" altLang="en-US" dirty="0" smtClean="0"/>
              <a:t>　　</a:t>
            </a:r>
            <a:r>
              <a:rPr lang="en-US" altLang="ja-JP" dirty="0" smtClean="0"/>
              <a:t>MPLv1.1</a:t>
            </a:r>
            <a:r>
              <a:rPr lang="ja-JP" altLang="en-US" dirty="0" smtClean="0"/>
              <a:t>→</a:t>
            </a:r>
            <a:r>
              <a:rPr lang="en-US" altLang="ja-JP" dirty="0" smtClean="0"/>
              <a:t>NPLv1.1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235072" y="3429000"/>
            <a:ext cx="4499992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複数プロジェクトとの差分</a:t>
            </a:r>
            <a:endParaRPr lang="en-US" altLang="ja-JP" dirty="0"/>
          </a:p>
          <a:p>
            <a:r>
              <a:rPr lang="en-US" altLang="ja-JP" dirty="0" smtClean="0"/>
              <a:t>GPL</a:t>
            </a:r>
            <a:r>
              <a:rPr lang="ja-JP" altLang="en-US" dirty="0" err="1" smtClean="0"/>
              <a:t>ｖ</a:t>
            </a:r>
            <a:r>
              <a:rPr lang="en-US" altLang="ja-JP" dirty="0" smtClean="0"/>
              <a:t>2.txt</a:t>
            </a:r>
            <a:r>
              <a:rPr lang="ja-JP" altLang="en-US" dirty="0" smtClean="0"/>
              <a:t>　　　 </a:t>
            </a:r>
            <a:r>
              <a:rPr lang="en-US" altLang="ja-JP" dirty="0" smtClean="0"/>
              <a:t>GPLv2</a:t>
            </a:r>
            <a:r>
              <a:rPr lang="ja-JP" altLang="en-US" dirty="0" smtClean="0"/>
              <a:t>→</a:t>
            </a:r>
            <a:r>
              <a:rPr lang="en-US" altLang="ja-JP" dirty="0" smtClean="0"/>
              <a:t>LibraryGPLv2.0</a:t>
            </a:r>
          </a:p>
        </p:txBody>
      </p:sp>
    </p:spTree>
    <p:extLst>
      <p:ext uri="{BB962C8B-B14F-4D97-AF65-F5344CB8AC3E}">
        <p14:creationId xmlns:p14="http://schemas.microsoft.com/office/powerpoint/2010/main" val="3103266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sz="2800" dirty="0" smtClean="0"/>
              <a:t>GPLv1,BSD2clause,LGPLv2.1</a:t>
            </a:r>
            <a:r>
              <a:rPr lang="ja-JP" altLang="en-US" sz="2800" dirty="0" smtClean="0"/>
              <a:t>は</a:t>
            </a:r>
            <a:r>
              <a:rPr kumimoji="1" lang="ja-JP" altLang="en-US" sz="2800" dirty="0" smtClean="0"/>
              <a:t>正解したことがない</a:t>
            </a:r>
            <a:endParaRPr kumimoji="1" lang="en-US" altLang="ja-JP" sz="2800" dirty="0" smtClean="0"/>
          </a:p>
          <a:p>
            <a:pPr lvl="1"/>
            <a:r>
              <a:rPr kumimoji="1" lang="en-US" altLang="ja-JP" sz="2400" dirty="0" smtClean="0"/>
              <a:t>GPL1</a:t>
            </a:r>
            <a:r>
              <a:rPr lang="ja-JP" altLang="en-US" sz="2400" dirty="0" smtClean="0"/>
              <a:t>と</a:t>
            </a:r>
            <a:r>
              <a:rPr lang="en-US" altLang="ja-JP" sz="2400" dirty="0" smtClean="0"/>
              <a:t>LGPL2.1</a:t>
            </a:r>
            <a:r>
              <a:rPr lang="ja-JP" altLang="en-US" sz="2400" dirty="0" smtClean="0"/>
              <a:t>は</a:t>
            </a:r>
            <a:r>
              <a:rPr kumimoji="1" lang="ja-JP" altLang="en-US" sz="2400" dirty="0" smtClean="0"/>
              <a:t>テストデータの</a:t>
            </a:r>
            <a:r>
              <a:rPr kumimoji="1" lang="en-US" altLang="ja-JP" sz="2400" dirty="0" smtClean="0"/>
              <a:t>FSF</a:t>
            </a:r>
            <a:r>
              <a:rPr kumimoji="1" lang="ja-JP" altLang="en-US" sz="2400" dirty="0" smtClean="0"/>
              <a:t>住所を学習していない</a:t>
            </a:r>
            <a:endParaRPr kumimoji="1" lang="en-US" altLang="ja-JP" sz="2400" dirty="0" smtClean="0"/>
          </a:p>
          <a:p>
            <a:pPr lvl="1"/>
            <a:r>
              <a:rPr kumimoji="1" lang="en-US" altLang="ja-JP" sz="2400" dirty="0" smtClean="0"/>
              <a:t>BSD2clause</a:t>
            </a:r>
            <a:r>
              <a:rPr kumimoji="1" lang="ja-JP" altLang="en-US" sz="2400" dirty="0" smtClean="0"/>
              <a:t>は調査中</a:t>
            </a:r>
            <a:endParaRPr kumimoji="1" lang="en-US" altLang="ja-JP" sz="2400" dirty="0" smtClean="0"/>
          </a:p>
          <a:p>
            <a:endParaRPr lang="en-US" altLang="ja-JP" sz="2800" dirty="0" smtClean="0"/>
          </a:p>
          <a:p>
            <a:r>
              <a:rPr lang="en-US" altLang="ja-JP" sz="2800" dirty="0" smtClean="0"/>
              <a:t>MPLv1.1</a:t>
            </a:r>
            <a:r>
              <a:rPr lang="ja-JP" altLang="en-US" sz="2800" dirty="0" err="1" smtClean="0"/>
              <a:t>，</a:t>
            </a:r>
            <a:r>
              <a:rPr lang="en-US" altLang="ja-JP" sz="2800" dirty="0" smtClean="0"/>
              <a:t>NPLv1.1</a:t>
            </a:r>
            <a:r>
              <a:rPr lang="ja-JP" altLang="en-US" sz="2800" dirty="0" smtClean="0"/>
              <a:t>のどちらかに偏る件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テストデータがよくない</a:t>
            </a:r>
            <a:endParaRPr lang="en-US" altLang="ja-JP" sz="2400" dirty="0" smtClean="0"/>
          </a:p>
          <a:p>
            <a:pPr lvl="1"/>
            <a:r>
              <a:rPr lang="ja-JP" altLang="en-US" sz="2400" dirty="0" smtClean="0"/>
              <a:t>学習データでは，</a:t>
            </a:r>
            <a:r>
              <a:rPr lang="en-US" altLang="ja-JP" sz="2400" dirty="0" smtClean="0"/>
              <a:t>MPL,NPL</a:t>
            </a:r>
            <a:r>
              <a:rPr lang="ja-JP" altLang="en-US" sz="2400" dirty="0" smtClean="0"/>
              <a:t>も酷似した文章で使われているが</a:t>
            </a:r>
            <a:r>
              <a:rPr lang="en-US" altLang="ja-JP" sz="2400" dirty="0" err="1" smtClean="0"/>
              <a:t>firefox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HP</a:t>
            </a:r>
            <a:r>
              <a:rPr lang="ja-JP" altLang="en-US" sz="2400" dirty="0" smtClean="0"/>
              <a:t>では少し違っている</a:t>
            </a:r>
            <a:endParaRPr lang="en-US" altLang="ja-JP" sz="2400" dirty="0"/>
          </a:p>
          <a:p>
            <a:pPr lvl="1"/>
            <a:r>
              <a:rPr lang="en-US" altLang="ja-JP" sz="2400" dirty="0" smtClean="0"/>
              <a:t>NPL</a:t>
            </a:r>
            <a:r>
              <a:rPr lang="ja-JP" altLang="en-US" sz="2400" dirty="0" smtClean="0"/>
              <a:t>のテキストが短い</a:t>
            </a:r>
            <a:endParaRPr lang="en-US" altLang="ja-JP" sz="2400" dirty="0" smtClean="0"/>
          </a:p>
          <a:p>
            <a:pPr lvl="1"/>
            <a:r>
              <a:rPr lang="ja-JP" altLang="en-US" sz="2400" dirty="0" smtClean="0"/>
              <a:t>実際のファイルを読み込ませると判別できる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4630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FSF</a:t>
            </a:r>
            <a:r>
              <a:rPr lang="ja-JP" altLang="en-US" dirty="0" smtClean="0"/>
              <a:t>の住所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GPL</a:t>
            </a:r>
            <a:r>
              <a:rPr kumimoji="1" lang="ja-JP" altLang="en-US" dirty="0" smtClean="0"/>
              <a:t>の終わりの</a:t>
            </a:r>
            <a:r>
              <a:rPr kumimoji="1" lang="en-US" altLang="ja-JP" dirty="0" smtClean="0"/>
              <a:t>FSF</a:t>
            </a:r>
            <a:r>
              <a:rPr kumimoji="1" lang="ja-JP" altLang="en-US" dirty="0" smtClean="0"/>
              <a:t>の住所</a:t>
            </a:r>
            <a:endParaRPr kumimoji="1" lang="en-US" altLang="ja-JP" dirty="0" smtClean="0"/>
          </a:p>
          <a:p>
            <a:r>
              <a:rPr lang="ja-JP" altLang="en-US" dirty="0" smtClean="0"/>
              <a:t>テストデータ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GPL</a:t>
            </a:r>
            <a:r>
              <a:rPr lang="ja-JP" altLang="en-US" dirty="0" err="1" smtClean="0"/>
              <a:t>ｖ</a:t>
            </a:r>
            <a:r>
              <a:rPr lang="en-US" altLang="ja-JP" dirty="0" smtClean="0"/>
              <a:t>1:</a:t>
            </a:r>
            <a:r>
              <a:rPr lang="it-IT" altLang="ja-JP" dirty="0" smtClean="0"/>
              <a:t> 675 Mass Ave, Cambridge, MA 02139, USA.</a:t>
            </a:r>
          </a:p>
          <a:p>
            <a:pPr lvl="2"/>
            <a:r>
              <a:rPr lang="it-IT" altLang="ja-JP" dirty="0" smtClean="0"/>
              <a:t>LGPLv2.1,GPLv2</a:t>
            </a:r>
            <a:r>
              <a:rPr lang="ja-JP" altLang="en-US" dirty="0" smtClean="0"/>
              <a:t>：</a:t>
            </a:r>
            <a:r>
              <a:rPr lang="fr-FR" altLang="ja-JP" dirty="0" smtClean="0"/>
              <a:t>59 Temple Place, Suite 330, Boston, MA 02111-1307 USA</a:t>
            </a:r>
          </a:p>
          <a:p>
            <a:pPr lvl="2"/>
            <a:r>
              <a:rPr lang="fr-FR" altLang="ja-JP" dirty="0" smtClean="0"/>
              <a:t>LibraryGPL:</a:t>
            </a:r>
            <a:r>
              <a:rPr lang="en-US" altLang="ja-JP" dirty="0" smtClean="0"/>
              <a:t>51 Franklin St, Fifth Floor, Boston, MA 02110-1301, USA.</a:t>
            </a:r>
          </a:p>
          <a:p>
            <a:pPr lvl="2"/>
            <a:r>
              <a:rPr kumimoji="1" lang="en-US" altLang="ja-JP" dirty="0" smtClean="0"/>
              <a:t>AGPLv3,LGPLv3,GPLv3: If Not See &lt;URL&gt;</a:t>
            </a:r>
          </a:p>
          <a:p>
            <a:pPr lvl="2"/>
            <a:endParaRPr kumimoji="1" lang="en-US" altLang="ja-JP" dirty="0" smtClean="0"/>
          </a:p>
          <a:p>
            <a:pPr lvl="2"/>
            <a:endParaRPr kumimoji="1" lang="it-IT" altLang="ja-JP" dirty="0" smtClean="0"/>
          </a:p>
          <a:p>
            <a:pPr lvl="2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2800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まとめ考察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256584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目立った改善策は今回得られなかった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 smtClean="0"/>
              <a:t>ステミングはあまり効果がなかった</a:t>
            </a:r>
            <a:endParaRPr lang="en-US" altLang="ja-JP" dirty="0" smtClean="0"/>
          </a:p>
          <a:p>
            <a:pPr marL="914400" lvl="1" indent="-514350"/>
            <a:r>
              <a:rPr kumimoji="1" lang="ja-JP" altLang="en-US" dirty="0"/>
              <a:t>複数</a:t>
            </a:r>
            <a:r>
              <a:rPr kumimoji="1" lang="ja-JP" altLang="en-US" dirty="0" smtClean="0"/>
              <a:t>系，品詞違いの表記ゆれがあまりないということ</a:t>
            </a:r>
            <a:endParaRPr kumimoji="1" lang="en-US" altLang="ja-JP" dirty="0" smtClean="0"/>
          </a:p>
          <a:p>
            <a:pPr marL="914400" lvl="1" indent="-514350"/>
            <a:endParaRPr lang="en-US" altLang="ja-JP" dirty="0"/>
          </a:p>
          <a:p>
            <a:pPr marL="514350" indent="-514350"/>
            <a:r>
              <a:rPr kumimoji="1" lang="ja-JP" altLang="en-US" dirty="0" smtClean="0"/>
              <a:t>学習データは１</a:t>
            </a:r>
            <a:r>
              <a:rPr kumimoji="1" lang="en-US" altLang="ja-JP" dirty="0" smtClean="0"/>
              <a:t>,2</a:t>
            </a:r>
            <a:r>
              <a:rPr kumimoji="1" lang="ja-JP" altLang="en-US" dirty="0" smtClean="0"/>
              <a:t>プロジェクトからでは厳しい</a:t>
            </a:r>
            <a:endParaRPr lang="en-US" altLang="ja-JP" dirty="0"/>
          </a:p>
          <a:p>
            <a:pPr marL="914400" lvl="1" indent="-514350"/>
            <a:r>
              <a:rPr lang="ja-JP" altLang="en-US" dirty="0" smtClean="0"/>
              <a:t>特に</a:t>
            </a:r>
            <a:r>
              <a:rPr lang="en-US" altLang="ja-JP" dirty="0" smtClean="0"/>
              <a:t>GPL</a:t>
            </a:r>
            <a:r>
              <a:rPr lang="ja-JP" altLang="en-US" dirty="0" smtClean="0"/>
              <a:t>は同じバージョンでも住所，端末での対話的起動のための条文の有無など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交差検定</a:t>
            </a:r>
            <a:endParaRPr kumimoji="1" lang="en-US" altLang="ja-JP" dirty="0" smtClean="0"/>
          </a:p>
          <a:p>
            <a:pPr marL="914400" lvl="1" indent="-514350"/>
            <a:endParaRPr lang="en-US" altLang="ja-JP" dirty="0"/>
          </a:p>
          <a:p>
            <a:pPr marL="514350" indent="-514350"/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769229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Probably Value</a:t>
            </a:r>
            <a:r>
              <a:rPr kumimoji="1" lang="ja-JP" altLang="en-US" dirty="0" smtClean="0"/>
              <a:t>から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バージョン修正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不正解なライセンスの確立を下げる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個人名，団体名削除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全体的に確立を下げる</a:t>
            </a:r>
            <a:endParaRPr lang="en-US" altLang="ja-JP" dirty="0" smtClean="0"/>
          </a:p>
          <a:p>
            <a:r>
              <a:rPr lang="ja-JP" altLang="en-US" dirty="0" smtClean="0"/>
              <a:t>ステミング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不正解なライセンスの確立を上げる</a:t>
            </a:r>
            <a:endParaRPr kumimoji="1" lang="en-US" altLang="ja-JP" dirty="0" smtClean="0"/>
          </a:p>
          <a:p>
            <a:r>
              <a:rPr lang="ja-JP" altLang="en-US" dirty="0" smtClean="0"/>
              <a:t>複数プロジェクト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学習データ，テストデータに依存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0151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Ｔｏｄｏ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ランダムフォレスト</a:t>
            </a:r>
            <a:r>
              <a:rPr lang="ja-JP" altLang="en-US" dirty="0"/>
              <a:t>実装</a:t>
            </a:r>
            <a:endParaRPr lang="en-US" altLang="ja-JP" dirty="0"/>
          </a:p>
          <a:p>
            <a:r>
              <a:rPr lang="en-US" altLang="ja-JP" dirty="0" smtClean="0"/>
              <a:t>Unknown</a:t>
            </a:r>
            <a:r>
              <a:rPr lang="ja-JP" altLang="en-US" dirty="0" smtClean="0"/>
              <a:t>ファイル分類テスト</a:t>
            </a:r>
            <a:endParaRPr lang="en-US" altLang="ja-JP" dirty="0" smtClean="0"/>
          </a:p>
          <a:p>
            <a:r>
              <a:rPr lang="en-US" altLang="ja-JP" dirty="0" err="1" smtClean="0"/>
              <a:t>Ninka</a:t>
            </a:r>
            <a:r>
              <a:rPr lang="ja-JP" altLang="en-US" dirty="0" smtClean="0"/>
              <a:t>の</a:t>
            </a:r>
            <a:r>
              <a:rPr lang="en-US" altLang="ja-JP" dirty="0" err="1" smtClean="0"/>
              <a:t>Unknow</a:t>
            </a:r>
            <a:r>
              <a:rPr lang="ja-JP" altLang="en-US" dirty="0" smtClean="0"/>
              <a:t>ファイル学習比較</a:t>
            </a:r>
            <a:endParaRPr lang="en-US" altLang="ja-JP" dirty="0" smtClean="0"/>
          </a:p>
          <a:p>
            <a:r>
              <a:rPr lang="ja-JP" altLang="en-US" dirty="0" smtClean="0"/>
              <a:t>ＮＭＦソフトクラスタリング勉強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008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3974</TotalTime>
  <Words>592</Words>
  <Application>Microsoft Office PowerPoint</Application>
  <PresentationFormat>画面に合わせる (4:3)</PresentationFormat>
  <Paragraphs>167</Paragraphs>
  <Slides>18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19" baseType="lpstr">
      <vt:lpstr>Office ​​テーマ</vt:lpstr>
      <vt:lpstr>12/08</vt:lpstr>
      <vt:lpstr>東手法のライセンス特定までの流れ</vt:lpstr>
      <vt:lpstr>東手法のライセンス特定までの流れ</vt:lpstr>
      <vt:lpstr>Done</vt:lpstr>
      <vt:lpstr>議題</vt:lpstr>
      <vt:lpstr>NoOption</vt:lpstr>
      <vt:lpstr>個人名・団体名・ファイル名の削除</vt:lpstr>
      <vt:lpstr>バージョンの修正</vt:lpstr>
      <vt:lpstr>ステミング</vt:lpstr>
      <vt:lpstr>OSSプロジェクトの追加</vt:lpstr>
      <vt:lpstr>複数プロジェクト</vt:lpstr>
      <vt:lpstr>その他の結果：NoOptionとの差分</vt:lpstr>
      <vt:lpstr>その他の結果：複数プロジェクトとの差分</vt:lpstr>
      <vt:lpstr>考察</vt:lpstr>
      <vt:lpstr>FSFの住所</vt:lpstr>
      <vt:lpstr>まとめ考察</vt:lpstr>
      <vt:lpstr>Probably Valueから</vt:lpstr>
      <vt:lpstr>Ｔｏｄｏ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12/08</dc:title>
  <dc:creator>oss.wakayama</dc:creator>
  <cp:lastModifiedBy>oss.wakayama</cp:lastModifiedBy>
  <cp:revision>47</cp:revision>
  <dcterms:created xsi:type="dcterms:W3CDTF">2014-12-07T10:08:26Z</dcterms:created>
  <dcterms:modified xsi:type="dcterms:W3CDTF">2014-12-10T04:23:08Z</dcterms:modified>
</cp:coreProperties>
</file>