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6" r:id="rId7"/>
    <p:sldId id="267" r:id="rId8"/>
    <p:sldId id="268" r:id="rId9"/>
    <p:sldId id="269" r:id="rId10"/>
    <p:sldId id="262" r:id="rId11"/>
    <p:sldId id="264" r:id="rId12"/>
    <p:sldId id="265" r:id="rId13"/>
    <p:sldId id="270"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941"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1101523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2215306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1283742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3484419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1500496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701531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202412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1416726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204760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1193215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2366410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F21B1-CACB-4254-ADF4-FF07F4BC6A38}" type="datetimeFigureOut">
              <a:rPr kumimoji="1" lang="ja-JP" altLang="en-US" smtClean="0"/>
              <a:t>2015/3/30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583EA2-60D2-4932-BA78-D5E9C59D2556}" type="slidenum">
              <a:rPr kumimoji="1" lang="ja-JP" altLang="en-US" smtClean="0"/>
              <a:t>‹#›</a:t>
            </a:fld>
            <a:endParaRPr kumimoji="1" lang="ja-JP" altLang="en-US"/>
          </a:p>
        </p:txBody>
      </p:sp>
    </p:spTree>
    <p:extLst>
      <p:ext uri="{BB962C8B-B14F-4D97-AF65-F5344CB8AC3E}">
        <p14:creationId xmlns:p14="http://schemas.microsoft.com/office/powerpoint/2010/main" val="596013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79512" y="1268760"/>
            <a:ext cx="8856984" cy="2331691"/>
          </a:xfrm>
        </p:spPr>
        <p:txBody>
          <a:bodyPr>
            <a:normAutofit/>
          </a:bodyPr>
          <a:lstStyle/>
          <a:p>
            <a:r>
              <a:rPr kumimoji="1" lang="en-US" altLang="ja-JP" dirty="0" smtClean="0"/>
              <a:t>Information Needs for Software </a:t>
            </a:r>
            <a:br>
              <a:rPr kumimoji="1" lang="en-US" altLang="ja-JP" dirty="0" smtClean="0"/>
            </a:br>
            <a:r>
              <a:rPr kumimoji="1" lang="en-US" altLang="ja-JP" dirty="0" smtClean="0"/>
              <a:t>Development Analytics</a:t>
            </a:r>
            <a:endParaRPr kumimoji="1" lang="ja-JP" altLang="en-US" dirty="0"/>
          </a:p>
        </p:txBody>
      </p:sp>
      <p:sp>
        <p:nvSpPr>
          <p:cNvPr id="3" name="サブタイトル 2"/>
          <p:cNvSpPr>
            <a:spLocks noGrp="1"/>
          </p:cNvSpPr>
          <p:nvPr>
            <p:ph type="subTitle" idx="1"/>
          </p:nvPr>
        </p:nvSpPr>
        <p:spPr/>
        <p:txBody>
          <a:bodyPr/>
          <a:lstStyle/>
          <a:p>
            <a:r>
              <a:rPr lang="en-US" altLang="ja-JP" dirty="0" smtClean="0">
                <a:solidFill>
                  <a:schemeClr val="tx1"/>
                </a:solidFill>
              </a:rPr>
              <a:t>Raymond P. L. </a:t>
            </a:r>
            <a:r>
              <a:rPr lang="en-US" altLang="ja-JP" dirty="0" err="1" smtClean="0">
                <a:solidFill>
                  <a:schemeClr val="tx1"/>
                </a:solidFill>
              </a:rPr>
              <a:t>Buse</a:t>
            </a:r>
            <a:endParaRPr lang="en-US" altLang="ja-JP" dirty="0" smtClean="0">
              <a:solidFill>
                <a:schemeClr val="tx1"/>
              </a:solidFill>
            </a:endParaRPr>
          </a:p>
          <a:p>
            <a:r>
              <a:rPr kumimoji="1" lang="en-US" altLang="ja-JP" dirty="0" smtClean="0">
                <a:solidFill>
                  <a:schemeClr val="tx1"/>
                </a:solidFill>
              </a:rPr>
              <a:t>Thomas Zimmermann</a:t>
            </a:r>
            <a:endParaRPr kumimoji="1" lang="ja-JP" altLang="en-US" dirty="0">
              <a:solidFill>
                <a:schemeClr val="tx1"/>
              </a:solidFill>
            </a:endParaRPr>
          </a:p>
        </p:txBody>
      </p:sp>
      <p:sp>
        <p:nvSpPr>
          <p:cNvPr id="4" name="テキスト ボックス 3"/>
          <p:cNvSpPr txBox="1"/>
          <p:nvPr/>
        </p:nvSpPr>
        <p:spPr>
          <a:xfrm>
            <a:off x="6732240" y="159023"/>
            <a:ext cx="2304256" cy="892552"/>
          </a:xfrm>
          <a:prstGeom prst="rect">
            <a:avLst/>
          </a:prstGeom>
          <a:noFill/>
        </p:spPr>
        <p:txBody>
          <a:bodyPr wrap="square" rtlCol="0">
            <a:spAutoFit/>
          </a:bodyPr>
          <a:lstStyle/>
          <a:p>
            <a:pPr algn="r"/>
            <a:r>
              <a:rPr kumimoji="1" lang="en-US" altLang="ja-JP" sz="2800" dirty="0" smtClean="0"/>
              <a:t>ICSE 2012 </a:t>
            </a:r>
            <a:r>
              <a:rPr kumimoji="1" lang="en-US" altLang="ja-JP" sz="2400" dirty="0" smtClean="0"/>
              <a:t>pp987-996</a:t>
            </a:r>
            <a:endParaRPr kumimoji="1" lang="ja-JP" altLang="en-US" sz="2400" dirty="0"/>
          </a:p>
        </p:txBody>
      </p:sp>
    </p:spTree>
    <p:extLst>
      <p:ext uri="{BB962C8B-B14F-4D97-AF65-F5344CB8AC3E}">
        <p14:creationId xmlns:p14="http://schemas.microsoft.com/office/powerpoint/2010/main" val="257554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ソフトウェアエンジニアが欲しているデータや分析について紹介する</a:t>
            </a:r>
            <a:endParaRPr lang="en-US" altLang="ja-JP" dirty="0"/>
          </a:p>
          <a:p>
            <a:r>
              <a:rPr lang="en-US" altLang="ja-JP" dirty="0" smtClean="0"/>
              <a:t>110</a:t>
            </a:r>
            <a:r>
              <a:rPr lang="ja-JP" altLang="en-US" dirty="0" smtClean="0"/>
              <a:t>人の開発者とマネージャーに対して調査を行う．</a:t>
            </a:r>
            <a:endParaRPr lang="en-US" altLang="ja-JP" dirty="0" smtClean="0"/>
          </a:p>
          <a:p>
            <a:pPr lvl="1"/>
            <a:r>
              <a:rPr kumimoji="1" lang="ja-JP" altLang="en-US" dirty="0" smtClean="0"/>
              <a:t>意思決定のプロセスは？</a:t>
            </a:r>
            <a:endParaRPr kumimoji="1" lang="en-US" altLang="ja-JP" dirty="0" smtClean="0"/>
          </a:p>
          <a:p>
            <a:pPr lvl="1"/>
            <a:r>
              <a:rPr lang="ja-JP" altLang="en-US" dirty="0" smtClean="0"/>
              <a:t>どのような指標やアーチファクトが必要か？</a:t>
            </a:r>
            <a:endParaRPr lang="en-US" altLang="ja-JP" dirty="0" smtClean="0"/>
          </a:p>
          <a:p>
            <a:pPr lvl="1"/>
            <a:r>
              <a:rPr kumimoji="1" lang="ja-JP" altLang="en-US" dirty="0" smtClean="0"/>
              <a:t>分析を行う場面はどんな時か？</a:t>
            </a:r>
            <a:endParaRPr kumimoji="1" lang="ja-JP" altLang="en-US" dirty="0"/>
          </a:p>
        </p:txBody>
      </p:sp>
    </p:spTree>
    <p:extLst>
      <p:ext uri="{BB962C8B-B14F-4D97-AF65-F5344CB8AC3E}">
        <p14:creationId xmlns:p14="http://schemas.microsoft.com/office/powerpoint/2010/main" val="3272783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457200" y="1600200"/>
            <a:ext cx="8229600" cy="4853136"/>
          </a:xfrm>
        </p:spPr>
        <p:txBody>
          <a:bodyPr/>
          <a:lstStyle/>
          <a:p>
            <a:r>
              <a:rPr kumimoji="1" lang="ja-JP" altLang="en-US" dirty="0" smtClean="0"/>
              <a:t>ソフトウェア開発現場において，たくさんのデータがあふれている．</a:t>
            </a:r>
            <a:endParaRPr kumimoji="1" lang="en-US" altLang="ja-JP" dirty="0" smtClean="0"/>
          </a:p>
          <a:p>
            <a:pPr lvl="1"/>
            <a:r>
              <a:rPr lang="ja-JP" altLang="en-US" dirty="0" smtClean="0"/>
              <a:t>取捨選択が難しい．</a:t>
            </a:r>
            <a:endParaRPr lang="en-US" altLang="ja-JP" dirty="0" smtClean="0"/>
          </a:p>
          <a:p>
            <a:pPr lvl="1"/>
            <a:r>
              <a:rPr kumimoji="1" lang="ja-JP" altLang="en-US" dirty="0" smtClean="0"/>
              <a:t>今までの経験を基に方針を決定している．</a:t>
            </a:r>
            <a:endParaRPr kumimoji="1" lang="en-US" altLang="ja-JP" dirty="0" smtClean="0"/>
          </a:p>
          <a:p>
            <a:r>
              <a:rPr lang="ja-JP" altLang="en-US" dirty="0" smtClean="0"/>
              <a:t>方針を決定する場面において，どのような分析やデータが必要か</a:t>
            </a:r>
            <a:endParaRPr lang="en-US" altLang="ja-JP" dirty="0" smtClean="0"/>
          </a:p>
          <a:p>
            <a:pPr lvl="1"/>
            <a:r>
              <a:rPr lang="ja-JP" altLang="en-US" dirty="0" smtClean="0"/>
              <a:t>本論文では，</a:t>
            </a:r>
            <a:r>
              <a:rPr lang="en-US" altLang="ja-JP" dirty="0" smtClean="0"/>
              <a:t>110</a:t>
            </a:r>
            <a:r>
              <a:rPr lang="ja-JP" altLang="en-US" dirty="0" smtClean="0"/>
              <a:t>名のマイクロソフトの開発者，マネージャーにインタビューを行う</a:t>
            </a:r>
            <a:endParaRPr kumimoji="1" lang="ja-JP" altLang="en-US" dirty="0"/>
          </a:p>
        </p:txBody>
      </p:sp>
    </p:spTree>
    <p:extLst>
      <p:ext uri="{BB962C8B-B14F-4D97-AF65-F5344CB8AC3E}">
        <p14:creationId xmlns:p14="http://schemas.microsoft.com/office/powerpoint/2010/main" val="2225605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ソフトウェア分析の目的は意思決定を手助けすること</a:t>
            </a:r>
            <a:endParaRPr kumimoji="1" lang="en-US" altLang="ja-JP" dirty="0" smtClean="0"/>
          </a:p>
          <a:p>
            <a:pPr lvl="1"/>
            <a:r>
              <a:rPr kumimoji="1" lang="ja-JP" altLang="en-US" dirty="0" smtClean="0"/>
              <a:t>取り出した情報から隠れた知見を見つける</a:t>
            </a:r>
            <a:endParaRPr kumimoji="1" lang="en-US" altLang="ja-JP" dirty="0" smtClean="0"/>
          </a:p>
          <a:p>
            <a:r>
              <a:rPr lang="ja-JP" altLang="en-US" dirty="0" smtClean="0"/>
              <a:t>分析によってマネジメントにおける重要な箇所を見つける手助けになる</a:t>
            </a:r>
            <a:endParaRPr lang="en-US" altLang="ja-JP" dirty="0" smtClean="0"/>
          </a:p>
          <a:p>
            <a:pPr lvl="1"/>
            <a:r>
              <a:rPr lang="ja-JP" altLang="en-US" dirty="0" smtClean="0"/>
              <a:t>しかし，分析を使いこなすことは容易でない</a:t>
            </a:r>
            <a:endParaRPr kumimoji="1" lang="ja-JP" altLang="en-US" dirty="0"/>
          </a:p>
        </p:txBody>
      </p:sp>
    </p:spTree>
    <p:extLst>
      <p:ext uri="{BB962C8B-B14F-4D97-AF65-F5344CB8AC3E}">
        <p14:creationId xmlns:p14="http://schemas.microsoft.com/office/powerpoint/2010/main" val="45035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ソフトウェア分析の調査方法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マイクロソフトのエンジニアに対して</a:t>
            </a:r>
            <a:r>
              <a:rPr kumimoji="1" lang="en-US" altLang="ja-JP" dirty="0" smtClean="0"/>
              <a:t>28</a:t>
            </a:r>
            <a:r>
              <a:rPr kumimoji="1" lang="ja-JP" altLang="en-US" dirty="0" smtClean="0"/>
              <a:t>の質問をメールで行った</a:t>
            </a:r>
            <a:endParaRPr kumimoji="1" lang="en-US" altLang="ja-JP" dirty="0" smtClean="0"/>
          </a:p>
          <a:p>
            <a:pPr lvl="1"/>
            <a:r>
              <a:rPr lang="ja-JP" altLang="en-US" dirty="0" smtClean="0"/>
              <a:t>計</a:t>
            </a:r>
            <a:r>
              <a:rPr lang="en-US" altLang="ja-JP" dirty="0" smtClean="0"/>
              <a:t>110</a:t>
            </a:r>
            <a:r>
              <a:rPr lang="ja-JP" altLang="en-US" dirty="0" smtClean="0"/>
              <a:t>人が調査に参加した</a:t>
            </a:r>
            <a:endParaRPr lang="en-US" altLang="ja-JP" dirty="0" smtClean="0"/>
          </a:p>
          <a:p>
            <a:pPr lvl="2"/>
            <a:r>
              <a:rPr lang="ja-JP" altLang="en-US" dirty="0" smtClean="0"/>
              <a:t>開発者が</a:t>
            </a:r>
            <a:r>
              <a:rPr lang="en-US" altLang="ja-JP" dirty="0" smtClean="0"/>
              <a:t>53</a:t>
            </a:r>
            <a:r>
              <a:rPr lang="ja-JP" altLang="en-US" dirty="0" smtClean="0"/>
              <a:t>人</a:t>
            </a:r>
            <a:endParaRPr lang="en-US" altLang="ja-JP" dirty="0" smtClean="0"/>
          </a:p>
          <a:p>
            <a:pPr lvl="2"/>
            <a:r>
              <a:rPr kumimoji="1" lang="ja-JP" altLang="en-US" dirty="0" smtClean="0"/>
              <a:t>マネージャーが</a:t>
            </a:r>
            <a:r>
              <a:rPr kumimoji="1" lang="en-US" altLang="ja-JP" dirty="0" smtClean="0"/>
              <a:t>57</a:t>
            </a:r>
            <a:r>
              <a:rPr kumimoji="1" lang="ja-JP" altLang="en-US" dirty="0" smtClean="0"/>
              <a:t>人</a:t>
            </a:r>
            <a:endParaRPr kumimoji="1" lang="en-US" altLang="ja-JP" dirty="0" smtClean="0"/>
          </a:p>
          <a:p>
            <a:pPr lvl="1"/>
            <a:r>
              <a:rPr lang="ja-JP" altLang="en-US" dirty="0" smtClean="0"/>
              <a:t>マネージャー：作業の</a:t>
            </a:r>
            <a:r>
              <a:rPr lang="en-US" altLang="ja-JP" dirty="0" smtClean="0"/>
              <a:t>40</a:t>
            </a:r>
            <a:r>
              <a:rPr lang="ja-JP" altLang="en-US" dirty="0" smtClean="0"/>
              <a:t>％がマネジメント</a:t>
            </a:r>
            <a:endParaRPr lang="en-US" altLang="ja-JP" dirty="0" smtClean="0"/>
          </a:p>
          <a:p>
            <a:pPr lvl="1"/>
            <a:r>
              <a:rPr kumimoji="1" lang="ja-JP" altLang="en-US" dirty="0" smtClean="0"/>
              <a:t>開発者：マネージャーでない</a:t>
            </a:r>
            <a:r>
              <a:rPr lang="ja-JP" altLang="en-US" dirty="0"/>
              <a:t>者</a:t>
            </a:r>
            <a:endParaRPr kumimoji="1" lang="ja-JP" altLang="en-US" dirty="0"/>
          </a:p>
        </p:txBody>
      </p:sp>
    </p:spTree>
    <p:extLst>
      <p:ext uri="{BB962C8B-B14F-4D97-AF65-F5344CB8AC3E}">
        <p14:creationId xmlns:p14="http://schemas.microsoft.com/office/powerpoint/2010/main" val="980859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496" y="274638"/>
            <a:ext cx="9073008" cy="1143000"/>
          </a:xfrm>
        </p:spPr>
        <p:txBody>
          <a:bodyPr>
            <a:normAutofit fontScale="90000"/>
          </a:bodyPr>
          <a:lstStyle/>
          <a:p>
            <a:r>
              <a:rPr kumimoji="1" lang="ja-JP" altLang="en-US" dirty="0" smtClean="0"/>
              <a:t>どの要素が意思決定に影響を与えるか</a:t>
            </a:r>
            <a:endParaRPr kumimoji="1" lang="ja-JP" altLang="en-US" dirty="0"/>
          </a:p>
        </p:txBody>
      </p:sp>
      <p:sp>
        <p:nvSpPr>
          <p:cNvPr id="3" name="コンテンツ プレースホルダー 2"/>
          <p:cNvSpPr>
            <a:spLocks noGrp="1"/>
          </p:cNvSpPr>
          <p:nvPr>
            <p:ph idx="1"/>
          </p:nvPr>
        </p:nvSpPr>
        <p:spPr>
          <a:xfrm>
            <a:off x="457200" y="4245571"/>
            <a:ext cx="8229600" cy="2279773"/>
          </a:xfrm>
        </p:spPr>
        <p:txBody>
          <a:bodyPr>
            <a:normAutofit/>
          </a:bodyPr>
          <a:lstStyle/>
          <a:p>
            <a:r>
              <a:rPr kumimoji="1" lang="ja-JP" altLang="en-US" sz="2800" dirty="0" smtClean="0"/>
              <a:t>それぞれの要素に関して</a:t>
            </a:r>
            <a:r>
              <a:rPr kumimoji="1" lang="en-US" altLang="ja-JP" sz="2800" dirty="0" smtClean="0"/>
              <a:t>4</a:t>
            </a:r>
            <a:r>
              <a:rPr kumimoji="1" lang="ja-JP" altLang="en-US" sz="2800" dirty="0" smtClean="0"/>
              <a:t>段階の調査をした結果</a:t>
            </a:r>
            <a:endParaRPr kumimoji="1" lang="en-US" altLang="ja-JP" sz="2800" dirty="0" smtClean="0"/>
          </a:p>
          <a:p>
            <a:r>
              <a:rPr lang="ja-JP" altLang="en-US" sz="2800" dirty="0" smtClean="0"/>
              <a:t>マネージャーは“</a:t>
            </a:r>
            <a:r>
              <a:rPr lang="en-US" altLang="ja-JP" sz="2800" dirty="0" smtClean="0"/>
              <a:t>Data/Metrics</a:t>
            </a:r>
            <a:r>
              <a:rPr lang="ja-JP" altLang="en-US" sz="2800" dirty="0" smtClean="0"/>
              <a:t>”を重要視する</a:t>
            </a:r>
            <a:endParaRPr lang="en-US" altLang="ja-JP" sz="2800" dirty="0" smtClean="0"/>
          </a:p>
          <a:p>
            <a:r>
              <a:rPr kumimoji="1" lang="ja-JP" altLang="en-US" sz="2800" dirty="0" smtClean="0"/>
              <a:t>開発者は“</a:t>
            </a:r>
            <a:r>
              <a:rPr kumimoji="1" lang="en-US" altLang="ja-JP" sz="2800" dirty="0" smtClean="0"/>
              <a:t>Personal experience</a:t>
            </a:r>
            <a:r>
              <a:rPr kumimoji="1" lang="ja-JP" altLang="en-US" sz="2800" dirty="0" smtClean="0"/>
              <a:t>”を重要としている</a:t>
            </a:r>
            <a:endParaRPr kumimoji="1" lang="ja-JP" altLang="en-US" sz="28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196752"/>
            <a:ext cx="6264696" cy="3048819"/>
          </a:xfrm>
          <a:prstGeom prst="rect">
            <a:avLst/>
          </a:prstGeom>
        </p:spPr>
      </p:pic>
    </p:spTree>
    <p:extLst>
      <p:ext uri="{BB962C8B-B14F-4D97-AF65-F5344CB8AC3E}">
        <p14:creationId xmlns:p14="http://schemas.microsoft.com/office/powerpoint/2010/main" val="2796406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重要な質問と答えづらい質問</a:t>
            </a:r>
            <a:endParaRPr kumimoji="1" lang="ja-JP" altLang="en-US" dirty="0"/>
          </a:p>
        </p:txBody>
      </p:sp>
      <p:sp>
        <p:nvSpPr>
          <p:cNvPr id="3" name="コンテンツ プレースホルダー 2"/>
          <p:cNvSpPr>
            <a:spLocks noGrp="1"/>
          </p:cNvSpPr>
          <p:nvPr>
            <p:ph idx="1"/>
          </p:nvPr>
        </p:nvSpPr>
        <p:spPr>
          <a:xfrm>
            <a:off x="457200" y="5032833"/>
            <a:ext cx="8229600" cy="1564519"/>
          </a:xfrm>
        </p:spPr>
        <p:txBody>
          <a:bodyPr>
            <a:normAutofit/>
          </a:bodyPr>
          <a:lstStyle/>
          <a:p>
            <a:r>
              <a:rPr lang="ja-JP" altLang="en-US" sz="2800" dirty="0" smtClean="0"/>
              <a:t>将来何が起こるかについては重要としていない．</a:t>
            </a:r>
            <a:endParaRPr lang="en-US" altLang="ja-JP" sz="2800" dirty="0" smtClean="0"/>
          </a:p>
          <a:p>
            <a:r>
              <a:rPr kumimoji="1" lang="ja-JP" altLang="en-US" sz="2800" dirty="0" smtClean="0"/>
              <a:t>過去に起きたことを理解することが重要としている</a:t>
            </a:r>
            <a:endParaRPr kumimoji="1" lang="ja-JP" altLang="en-US" sz="28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1268760"/>
            <a:ext cx="4840433" cy="3764073"/>
          </a:xfrm>
          <a:prstGeom prst="rect">
            <a:avLst/>
          </a:prstGeom>
        </p:spPr>
      </p:pic>
    </p:spTree>
    <p:extLst>
      <p:ext uri="{BB962C8B-B14F-4D97-AF65-F5344CB8AC3E}">
        <p14:creationId xmlns:p14="http://schemas.microsoft.com/office/powerpoint/2010/main" val="346108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496" y="274638"/>
            <a:ext cx="9001000" cy="1143000"/>
          </a:xfrm>
        </p:spPr>
        <p:txBody>
          <a:bodyPr>
            <a:noAutofit/>
          </a:bodyPr>
          <a:lstStyle/>
          <a:p>
            <a:r>
              <a:rPr kumimoji="1" lang="ja-JP" altLang="en-US" sz="4000" dirty="0" smtClean="0"/>
              <a:t>どの成果物が</a:t>
            </a:r>
            <a:r>
              <a:rPr lang="ja-JP" altLang="en-US" sz="4000" dirty="0" smtClean="0"/>
              <a:t>計測する上で重要か</a:t>
            </a:r>
            <a:endParaRPr kumimoji="1" lang="ja-JP" altLang="en-US" sz="4000" dirty="0"/>
          </a:p>
        </p:txBody>
      </p:sp>
      <p:sp>
        <p:nvSpPr>
          <p:cNvPr id="3" name="コンテンツ プレースホルダー 2"/>
          <p:cNvSpPr>
            <a:spLocks noGrp="1"/>
          </p:cNvSpPr>
          <p:nvPr>
            <p:ph idx="1"/>
          </p:nvPr>
        </p:nvSpPr>
        <p:spPr>
          <a:xfrm>
            <a:off x="467544" y="3501008"/>
            <a:ext cx="8229600" cy="2592288"/>
          </a:xfrm>
        </p:spPr>
        <p:txBody>
          <a:bodyPr>
            <a:normAutofit/>
          </a:bodyPr>
          <a:lstStyle/>
          <a:p>
            <a:r>
              <a:rPr lang="ja-JP" altLang="en-US" sz="2800" dirty="0" smtClean="0"/>
              <a:t>“</a:t>
            </a:r>
            <a:r>
              <a:rPr lang="en-US" altLang="ja-JP" sz="2800" dirty="0" smtClean="0"/>
              <a:t>Feature</a:t>
            </a:r>
            <a:r>
              <a:rPr lang="ja-JP" altLang="en-US" sz="2800" dirty="0" smtClean="0"/>
              <a:t>” </a:t>
            </a:r>
            <a:r>
              <a:rPr lang="en-US" altLang="ja-JP" sz="2800" dirty="0" smtClean="0"/>
              <a:t>, </a:t>
            </a:r>
            <a:r>
              <a:rPr lang="ja-JP" altLang="en-US" sz="2800" dirty="0" smtClean="0"/>
              <a:t>“</a:t>
            </a:r>
            <a:r>
              <a:rPr lang="en-US" altLang="ja-JP" sz="2800" dirty="0" smtClean="0"/>
              <a:t>Product</a:t>
            </a:r>
            <a:r>
              <a:rPr lang="ja-JP" altLang="en-US" sz="2800" dirty="0" smtClean="0"/>
              <a:t>”が共通して重要</a:t>
            </a:r>
            <a:endParaRPr lang="en-US" altLang="ja-JP" sz="2800" dirty="0" smtClean="0"/>
          </a:p>
          <a:p>
            <a:r>
              <a:rPr kumimoji="1" lang="ja-JP" altLang="en-US" sz="2800" dirty="0" smtClean="0"/>
              <a:t>開発者にとっては</a:t>
            </a:r>
            <a:r>
              <a:rPr lang="ja-JP" altLang="en-US" sz="2800" dirty="0" smtClean="0"/>
              <a:t>“</a:t>
            </a:r>
            <a:r>
              <a:rPr lang="en-US" altLang="ja-JP" sz="2800" dirty="0" smtClean="0"/>
              <a:t>Function</a:t>
            </a:r>
            <a:r>
              <a:rPr lang="ja-JP" altLang="en-US" sz="2800" dirty="0" smtClean="0"/>
              <a:t>” </a:t>
            </a:r>
            <a:r>
              <a:rPr lang="en-US" altLang="ja-JP" sz="2800" dirty="0" smtClean="0"/>
              <a:t>, </a:t>
            </a:r>
            <a:r>
              <a:rPr lang="ja-JP" altLang="en-US" sz="2800" dirty="0" smtClean="0"/>
              <a:t>“</a:t>
            </a:r>
            <a:r>
              <a:rPr lang="en-US" altLang="ja-JP" sz="2800" dirty="0" smtClean="0"/>
              <a:t>Class</a:t>
            </a:r>
            <a:r>
              <a:rPr lang="ja-JP" altLang="en-US" sz="2800" dirty="0" smtClean="0"/>
              <a:t>”が重要</a:t>
            </a:r>
            <a:endParaRPr lang="en-US" altLang="ja-JP" sz="2800" dirty="0" smtClean="0"/>
          </a:p>
          <a:p>
            <a:r>
              <a:rPr kumimoji="1" lang="ja-JP" altLang="en-US" sz="2800" dirty="0" smtClean="0"/>
              <a:t>この質問に関しては，プロジェクトごとで変</a:t>
            </a:r>
            <a:r>
              <a:rPr lang="ja-JP" altLang="en-US" sz="2800" dirty="0" smtClean="0"/>
              <a:t>わってくるという意見も見られた</a:t>
            </a:r>
            <a:endParaRPr kumimoji="1" lang="ja-JP" altLang="en-US" sz="28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268760"/>
            <a:ext cx="5776461" cy="1943268"/>
          </a:xfrm>
          <a:prstGeom prst="rect">
            <a:avLst/>
          </a:prstGeom>
        </p:spPr>
      </p:pic>
    </p:spTree>
    <p:extLst>
      <p:ext uri="{BB962C8B-B14F-4D97-AF65-F5344CB8AC3E}">
        <p14:creationId xmlns:p14="http://schemas.microsoft.com/office/powerpoint/2010/main" val="1899867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496" y="274638"/>
            <a:ext cx="9001000" cy="1143000"/>
          </a:xfrm>
        </p:spPr>
        <p:txBody>
          <a:bodyPr>
            <a:noAutofit/>
          </a:bodyPr>
          <a:lstStyle/>
          <a:p>
            <a:r>
              <a:rPr lang="ja-JP" altLang="en-US" sz="4000" dirty="0" smtClean="0"/>
              <a:t>何を計測している，しようとしている</a:t>
            </a:r>
            <a:endParaRPr kumimoji="1" lang="ja-JP" altLang="en-US" sz="40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340768"/>
            <a:ext cx="8280920" cy="5249074"/>
          </a:xfrm>
          <a:prstGeom prst="rect">
            <a:avLst/>
          </a:prstGeom>
        </p:spPr>
      </p:pic>
    </p:spTree>
    <p:extLst>
      <p:ext uri="{BB962C8B-B14F-4D97-AF65-F5344CB8AC3E}">
        <p14:creationId xmlns:p14="http://schemas.microsoft.com/office/powerpoint/2010/main" val="2518397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意思決定を行う場面の分析</a:t>
            </a:r>
            <a:endParaRPr kumimoji="1" lang="ja-JP" altLang="en-US" dirty="0"/>
          </a:p>
        </p:txBody>
      </p:sp>
      <p:sp>
        <p:nvSpPr>
          <p:cNvPr id="3" name="コンテンツ プレースホルダー 2"/>
          <p:cNvSpPr>
            <a:spLocks noGrp="1"/>
          </p:cNvSpPr>
          <p:nvPr>
            <p:ph idx="1"/>
          </p:nvPr>
        </p:nvSpPr>
        <p:spPr>
          <a:xfrm>
            <a:off x="457200" y="5013176"/>
            <a:ext cx="8229600" cy="1689051"/>
          </a:xfrm>
        </p:spPr>
        <p:txBody>
          <a:bodyPr>
            <a:normAutofit/>
          </a:bodyPr>
          <a:lstStyle/>
          <a:p>
            <a:r>
              <a:rPr kumimoji="1" lang="ja-JP" altLang="en-US" sz="2800" dirty="0" smtClean="0"/>
              <a:t>どの場面において分析が役に立つのか</a:t>
            </a:r>
            <a:endParaRPr kumimoji="1" lang="en-US" altLang="ja-JP" sz="2800" dirty="0" smtClean="0"/>
          </a:p>
          <a:p>
            <a:pPr lvl="1"/>
            <a:r>
              <a:rPr lang="ja-JP" altLang="en-US" sz="2400" dirty="0" smtClean="0"/>
              <a:t>テストを行う際に重点的にすべき箇所は</a:t>
            </a:r>
            <a:endParaRPr lang="en-US" altLang="ja-JP" sz="2400" dirty="0" smtClean="0"/>
          </a:p>
          <a:p>
            <a:pPr lvl="1"/>
            <a:r>
              <a:rPr kumimoji="1" lang="ja-JP" altLang="en-US" sz="2400" dirty="0" smtClean="0"/>
              <a:t>リファクタリングを行う際に重点的にすべき箇所は</a:t>
            </a:r>
            <a:endParaRPr kumimoji="1" lang="ja-JP" altLang="en-US" sz="2400"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268760"/>
            <a:ext cx="6088908" cy="3612193"/>
          </a:xfrm>
          <a:prstGeom prst="rect">
            <a:avLst/>
          </a:prstGeom>
        </p:spPr>
      </p:pic>
    </p:spTree>
    <p:extLst>
      <p:ext uri="{BB962C8B-B14F-4D97-AF65-F5344CB8AC3E}">
        <p14:creationId xmlns:p14="http://schemas.microsoft.com/office/powerpoint/2010/main" val="1217209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ソフトウェア分析のガイドライン</a:t>
            </a:r>
            <a:endParaRPr kumimoji="1" lang="ja-JP" altLang="en-US" dirty="0"/>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268760"/>
            <a:ext cx="7992888" cy="3675875"/>
          </a:xfrm>
        </p:spPr>
      </p:pic>
      <p:sp>
        <p:nvSpPr>
          <p:cNvPr id="5" name="テキスト ボックス 4"/>
          <p:cNvSpPr txBox="1"/>
          <p:nvPr/>
        </p:nvSpPr>
        <p:spPr>
          <a:xfrm>
            <a:off x="251520" y="5157192"/>
            <a:ext cx="8640960" cy="1200329"/>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2400" dirty="0" smtClean="0"/>
              <a:t>行った調査を基にして，筆者が作った分析のガイドライン</a:t>
            </a:r>
            <a:endParaRPr kumimoji="1" lang="en-US" altLang="ja-JP" sz="2400" dirty="0" smtClean="0"/>
          </a:p>
          <a:p>
            <a:pPr marL="742950" lvl="1" indent="-285750">
              <a:buFont typeface="Arial" panose="020B0604020202020204" pitchFamily="34" charset="0"/>
              <a:buChar char="•"/>
            </a:pPr>
            <a:r>
              <a:rPr lang="ja-JP" altLang="en-US" sz="2400" dirty="0" smtClean="0"/>
              <a:t>過去，現在，未来の</a:t>
            </a:r>
            <a:r>
              <a:rPr lang="en-US" altLang="ja-JP" sz="2400" dirty="0" smtClean="0"/>
              <a:t>3</a:t>
            </a:r>
            <a:r>
              <a:rPr lang="ja-JP" altLang="en-US" sz="2400" dirty="0" err="1" smtClean="0"/>
              <a:t>つの</a:t>
            </a:r>
            <a:r>
              <a:rPr lang="ja-JP" altLang="en-US" sz="2400" dirty="0" smtClean="0"/>
              <a:t>時間軸</a:t>
            </a:r>
            <a:endParaRPr lang="en-US" altLang="ja-JP" sz="2400" dirty="0" smtClean="0"/>
          </a:p>
          <a:p>
            <a:pPr marL="742950" lvl="1" indent="-285750">
              <a:buFont typeface="Arial" panose="020B0604020202020204" pitchFamily="34" charset="0"/>
              <a:buChar char="•"/>
            </a:pPr>
            <a:r>
              <a:rPr kumimoji="1" lang="ja-JP" altLang="en-US" sz="2400" dirty="0" smtClean="0"/>
              <a:t>重要な箇所の特定，状態把握，状態の評価の</a:t>
            </a:r>
            <a:r>
              <a:rPr kumimoji="1" lang="en-US" altLang="ja-JP" sz="2400" dirty="0" smtClean="0"/>
              <a:t>3</a:t>
            </a:r>
            <a:r>
              <a:rPr lang="ja-JP" altLang="en-US" sz="2400" dirty="0" err="1" smtClean="0"/>
              <a:t>つの</a:t>
            </a:r>
            <a:r>
              <a:rPr lang="ja-JP" altLang="en-US" sz="2400" dirty="0" smtClean="0"/>
              <a:t>目的</a:t>
            </a:r>
            <a:endParaRPr kumimoji="1" lang="ja-JP" altLang="en-US" sz="2400" dirty="0"/>
          </a:p>
        </p:txBody>
      </p:sp>
    </p:spTree>
    <p:extLst>
      <p:ext uri="{BB962C8B-B14F-4D97-AF65-F5344CB8AC3E}">
        <p14:creationId xmlns:p14="http://schemas.microsoft.com/office/powerpoint/2010/main" val="294841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ソフトウェア開発者とマネージャーに対して調査を行った．</a:t>
            </a:r>
            <a:endParaRPr kumimoji="1" lang="en-US" altLang="ja-JP" dirty="0" smtClean="0"/>
          </a:p>
          <a:p>
            <a:pPr lvl="1"/>
            <a:r>
              <a:rPr lang="ja-JP" altLang="en-US" dirty="0" smtClean="0"/>
              <a:t>開発者とマネージャーは必要としているデータや分析を行う原因などに違いがあった．</a:t>
            </a:r>
            <a:endParaRPr lang="en-US" altLang="ja-JP" dirty="0" smtClean="0"/>
          </a:p>
          <a:p>
            <a:r>
              <a:rPr lang="ja-JP" altLang="en-US" dirty="0" smtClean="0"/>
              <a:t>調査の結果を基にした，分析のガイドラインを作成した．</a:t>
            </a:r>
            <a:endParaRPr lang="en-US" altLang="ja-JP" dirty="0" smtClean="0"/>
          </a:p>
          <a:p>
            <a:r>
              <a:rPr lang="ja-JP" altLang="en-US" dirty="0" smtClean="0"/>
              <a:t>今後は，よりエンジニアをサポートできる新しいツールを作成していく</a:t>
            </a:r>
            <a:endParaRPr lang="en-US" altLang="ja-JP" dirty="0" smtClean="0"/>
          </a:p>
          <a:p>
            <a:pPr lvl="1"/>
            <a:endParaRPr kumimoji="1" lang="ja-JP" altLang="en-US" dirty="0"/>
          </a:p>
        </p:txBody>
      </p:sp>
    </p:spTree>
    <p:extLst>
      <p:ext uri="{BB962C8B-B14F-4D97-AF65-F5344CB8AC3E}">
        <p14:creationId xmlns:p14="http://schemas.microsoft.com/office/powerpoint/2010/main" val="3616587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lstStyle/>
          <a:p>
            <a:r>
              <a:rPr lang="ja-JP" altLang="en-US" dirty="0"/>
              <a:t>未来</a:t>
            </a:r>
            <a:r>
              <a:rPr kumimoji="1" lang="ja-JP" altLang="en-US" dirty="0" smtClean="0"/>
              <a:t>の開発状況の</a:t>
            </a:r>
            <a:r>
              <a:rPr lang="ja-JP" altLang="en-US" dirty="0" smtClean="0"/>
              <a:t>把握などはあまり求められていない？</a:t>
            </a:r>
            <a:endParaRPr lang="en-US" altLang="ja-JP" dirty="0" smtClean="0"/>
          </a:p>
          <a:p>
            <a:r>
              <a:rPr kumimoji="1" lang="ja-JP" altLang="en-US" dirty="0" smtClean="0"/>
              <a:t>何が起きていたのか，なぜ問題が発生したのかといった</a:t>
            </a:r>
            <a:r>
              <a:rPr lang="ja-JP" altLang="en-US" dirty="0" smtClean="0"/>
              <a:t>こと</a:t>
            </a:r>
            <a:r>
              <a:rPr kumimoji="1" lang="ja-JP" altLang="en-US" dirty="0" smtClean="0"/>
              <a:t>を重要視している．</a:t>
            </a:r>
            <a:endParaRPr kumimoji="1" lang="en-US" altLang="ja-JP" dirty="0" smtClean="0"/>
          </a:p>
          <a:p>
            <a:pPr lvl="1"/>
            <a:r>
              <a:rPr lang="ja-JP" altLang="en-US" dirty="0" smtClean="0"/>
              <a:t>“</a:t>
            </a:r>
            <a:r>
              <a:rPr lang="en-US" altLang="ja-JP" dirty="0" smtClean="0"/>
              <a:t>those who cannot remember the past are condemned to repeat it</a:t>
            </a:r>
            <a:r>
              <a:rPr lang="ja-JP" altLang="en-US" dirty="0" smtClean="0"/>
              <a:t>” </a:t>
            </a:r>
            <a:r>
              <a:rPr lang="en-US" altLang="ja-JP" dirty="0" smtClean="0"/>
              <a:t>- George Santayana</a:t>
            </a:r>
            <a:endParaRPr lang="en-US" altLang="ja-JP" dirty="0"/>
          </a:p>
        </p:txBody>
      </p:sp>
    </p:spTree>
    <p:extLst>
      <p:ext uri="{BB962C8B-B14F-4D97-AF65-F5344CB8AC3E}">
        <p14:creationId xmlns:p14="http://schemas.microsoft.com/office/powerpoint/2010/main" val="230047075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Semibold"/>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1838</TotalTime>
  <Words>546</Words>
  <Application>Microsoft Office PowerPoint</Application>
  <PresentationFormat>画面に合わせる (4:3)</PresentationFormat>
  <Paragraphs>57</Paragraphs>
  <Slides>13</Slides>
  <Notes>0</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Office ​​テーマ</vt:lpstr>
      <vt:lpstr>Information Needs for Software  Development Analytics</vt:lpstr>
      <vt:lpstr>概要</vt:lpstr>
      <vt:lpstr>背景</vt:lpstr>
      <vt:lpstr>ソフトウェア分析</vt:lpstr>
      <vt:lpstr>ソフトウェア分析の調査方法</vt:lpstr>
      <vt:lpstr>どの要素が意思決定に影響を与えるか</vt:lpstr>
      <vt:lpstr>重要な質問と答えづらい質問</vt:lpstr>
      <vt:lpstr>どの成果物が計測する上で重要か</vt:lpstr>
      <vt:lpstr>何を計測している，しようとしている</vt:lpstr>
      <vt:lpstr>意思決定を行う場面の分析</vt:lpstr>
      <vt:lpstr>ソフトウェア分析のガイドライン</vt:lpstr>
      <vt:lpstr>まとめ</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Needs for Software  Development Analytics</dc:title>
  <dc:creator>yusuke kukita</dc:creator>
  <cp:lastModifiedBy>yusuke kukita</cp:lastModifiedBy>
  <cp:revision>26</cp:revision>
  <dcterms:created xsi:type="dcterms:W3CDTF">2015-03-30T14:09:04Z</dcterms:created>
  <dcterms:modified xsi:type="dcterms:W3CDTF">2015-03-31T20:48:00Z</dcterms:modified>
</cp:coreProperties>
</file>