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4.xml" ContentType="application/vnd.openxmlformats-officedocument.presentationml.notesSlide+xml"/>
  <Override PartName="/ppt/charts/chart5.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189" autoAdjust="0"/>
  </p:normalViewPr>
  <p:slideViewPr>
    <p:cSldViewPr>
      <p:cViewPr varScale="1">
        <p:scale>
          <a:sx n="53" d="100"/>
          <a:sy n="53" d="100"/>
        </p:scale>
        <p:origin x="-1650" y="-5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DAEDEF">
                <a:lumMod val="50000"/>
              </a:srgbClr>
            </a:solidFill>
            <a:ln>
              <a:solidFill>
                <a:prstClr val="black"/>
              </a:solidFill>
            </a:ln>
          </c:spPr>
          <c:invertIfNegative val="0"/>
          <c:cat>
            <c:strRef>
              <c:f>Sheet1!$E$11:$E$14</c:f>
              <c:strCache>
                <c:ptCount val="4"/>
                <c:pt idx="0">
                  <c:v>1-3</c:v>
                </c:pt>
                <c:pt idx="1">
                  <c:v>3-10</c:v>
                </c:pt>
                <c:pt idx="2">
                  <c:v>10-30</c:v>
                </c:pt>
                <c:pt idx="3">
                  <c:v>30-</c:v>
                </c:pt>
              </c:strCache>
            </c:strRef>
          </c:cat>
          <c:val>
            <c:numRef>
              <c:f>Sheet1!$F$11:$F$14</c:f>
              <c:numCache>
                <c:formatCode>General</c:formatCode>
                <c:ptCount val="4"/>
                <c:pt idx="0">
                  <c:v>2</c:v>
                </c:pt>
                <c:pt idx="1">
                  <c:v>11</c:v>
                </c:pt>
                <c:pt idx="2">
                  <c:v>13</c:v>
                </c:pt>
                <c:pt idx="3">
                  <c:v>6</c:v>
                </c:pt>
              </c:numCache>
            </c:numRef>
          </c:val>
        </c:ser>
        <c:dLbls>
          <c:showLegendKey val="0"/>
          <c:showVal val="0"/>
          <c:showCatName val="0"/>
          <c:showSerName val="0"/>
          <c:showPercent val="0"/>
          <c:showBubbleSize val="0"/>
        </c:dLbls>
        <c:gapWidth val="0"/>
        <c:axId val="108721280"/>
        <c:axId val="43032576"/>
      </c:barChart>
      <c:catAx>
        <c:axId val="108721280"/>
        <c:scaling>
          <c:orientation val="minMax"/>
        </c:scaling>
        <c:delete val="0"/>
        <c:axPos val="b"/>
        <c:title>
          <c:tx>
            <c:rich>
              <a:bodyPr/>
              <a:lstStyle/>
              <a:p>
                <a:pPr>
                  <a:defRPr sz="1400"/>
                </a:pPr>
                <a:r>
                  <a:rPr lang="ja-JP" altLang="en-US" sz="1400" dirty="0"/>
                  <a:t>不具合報告件数</a:t>
                </a:r>
                <a:r>
                  <a:rPr lang="ja-JP" altLang="en-US" sz="1400" dirty="0" smtClean="0"/>
                  <a:t>（千件</a:t>
                </a:r>
                <a:r>
                  <a:rPr lang="ja-JP" altLang="en-US" sz="1400" dirty="0"/>
                  <a:t>）</a:t>
                </a:r>
              </a:p>
            </c:rich>
          </c:tx>
          <c:layout/>
          <c:overlay val="0"/>
        </c:title>
        <c:majorTickMark val="out"/>
        <c:minorTickMark val="none"/>
        <c:tickLblPos val="nextTo"/>
        <c:crossAx val="43032576"/>
        <c:crosses val="autoZero"/>
        <c:auto val="1"/>
        <c:lblAlgn val="ctr"/>
        <c:lblOffset val="100"/>
        <c:noMultiLvlLbl val="0"/>
      </c:catAx>
      <c:valAx>
        <c:axId val="43032576"/>
        <c:scaling>
          <c:orientation val="minMax"/>
        </c:scaling>
        <c:delete val="0"/>
        <c:axPos val="l"/>
        <c:majorGridlines/>
        <c:numFmt formatCode="General" sourceLinked="1"/>
        <c:majorTickMark val="out"/>
        <c:minorTickMark val="none"/>
        <c:tickLblPos val="nextTo"/>
        <c:crossAx val="10872128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DAEDEF">
                <a:lumMod val="50000"/>
              </a:srgbClr>
            </a:solidFill>
            <a:ln>
              <a:solidFill>
                <a:schemeClr val="tx1"/>
              </a:solidFill>
            </a:ln>
          </c:spPr>
          <c:invertIfNegative val="0"/>
          <c:cat>
            <c:strRef>
              <c:f>Sheet1!$E$17:$E$19</c:f>
              <c:strCache>
                <c:ptCount val="3"/>
                <c:pt idx="0">
                  <c:v>10-30</c:v>
                </c:pt>
                <c:pt idx="1">
                  <c:v>31-100</c:v>
                </c:pt>
                <c:pt idx="2">
                  <c:v>100-300</c:v>
                </c:pt>
              </c:strCache>
            </c:strRef>
          </c:cat>
          <c:val>
            <c:numRef>
              <c:f>Sheet1!$F$17:$F$19</c:f>
              <c:numCache>
                <c:formatCode>General</c:formatCode>
                <c:ptCount val="3"/>
                <c:pt idx="0">
                  <c:v>6</c:v>
                </c:pt>
                <c:pt idx="1">
                  <c:v>19</c:v>
                </c:pt>
                <c:pt idx="2">
                  <c:v>7</c:v>
                </c:pt>
              </c:numCache>
            </c:numRef>
          </c:val>
        </c:ser>
        <c:dLbls>
          <c:showLegendKey val="0"/>
          <c:showVal val="0"/>
          <c:showCatName val="0"/>
          <c:showSerName val="0"/>
          <c:showPercent val="0"/>
          <c:showBubbleSize val="0"/>
        </c:dLbls>
        <c:gapWidth val="0"/>
        <c:axId val="43039744"/>
        <c:axId val="43046016"/>
      </c:barChart>
      <c:catAx>
        <c:axId val="43039744"/>
        <c:scaling>
          <c:orientation val="minMax"/>
        </c:scaling>
        <c:delete val="0"/>
        <c:axPos val="b"/>
        <c:title>
          <c:tx>
            <c:rich>
              <a:bodyPr/>
              <a:lstStyle/>
              <a:p>
                <a:pPr>
                  <a:defRPr sz="1400"/>
                </a:pPr>
                <a:r>
                  <a:rPr lang="ja-JP" altLang="en-US" sz="1400"/>
                  <a:t>コミッター数（人）</a:t>
                </a:r>
              </a:p>
            </c:rich>
          </c:tx>
          <c:layout/>
          <c:overlay val="0"/>
        </c:title>
        <c:majorTickMark val="out"/>
        <c:minorTickMark val="none"/>
        <c:tickLblPos val="nextTo"/>
        <c:crossAx val="43046016"/>
        <c:crosses val="autoZero"/>
        <c:auto val="1"/>
        <c:lblAlgn val="ctr"/>
        <c:lblOffset val="100"/>
        <c:noMultiLvlLbl val="0"/>
      </c:catAx>
      <c:valAx>
        <c:axId val="43046016"/>
        <c:scaling>
          <c:orientation val="minMax"/>
        </c:scaling>
        <c:delete val="0"/>
        <c:axPos val="l"/>
        <c:majorGridlines/>
        <c:numFmt formatCode="General" sourceLinked="1"/>
        <c:majorTickMark val="out"/>
        <c:minorTickMark val="none"/>
        <c:tickLblPos val="nextTo"/>
        <c:crossAx val="4303974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70C0"/>
            </a:solidFill>
            <a:ln>
              <a:solidFill>
                <a:prstClr val="black"/>
              </a:solidFill>
            </a:ln>
          </c:spPr>
          <c:invertIfNegative val="0"/>
          <c:cat>
            <c:strRef>
              <c:f>Sheet1!$E$22:$E$26</c:f>
              <c:strCache>
                <c:ptCount val="5"/>
                <c:pt idx="0">
                  <c:v>1-3</c:v>
                </c:pt>
                <c:pt idx="1">
                  <c:v>3-10</c:v>
                </c:pt>
                <c:pt idx="2">
                  <c:v>10-30</c:v>
                </c:pt>
                <c:pt idx="3">
                  <c:v>30-100</c:v>
                </c:pt>
                <c:pt idx="4">
                  <c:v>100-</c:v>
                </c:pt>
              </c:strCache>
            </c:strRef>
          </c:cat>
          <c:val>
            <c:numRef>
              <c:f>Sheet1!$F$22:$F$26</c:f>
              <c:numCache>
                <c:formatCode>General</c:formatCode>
                <c:ptCount val="5"/>
                <c:pt idx="0">
                  <c:v>2</c:v>
                </c:pt>
                <c:pt idx="1">
                  <c:v>4</c:v>
                </c:pt>
                <c:pt idx="2">
                  <c:v>15</c:v>
                </c:pt>
                <c:pt idx="3">
                  <c:v>9</c:v>
                </c:pt>
                <c:pt idx="4">
                  <c:v>2</c:v>
                </c:pt>
              </c:numCache>
            </c:numRef>
          </c:val>
        </c:ser>
        <c:dLbls>
          <c:showLegendKey val="0"/>
          <c:showVal val="0"/>
          <c:showCatName val="0"/>
          <c:showSerName val="0"/>
          <c:showPercent val="0"/>
          <c:showBubbleSize val="0"/>
        </c:dLbls>
        <c:gapWidth val="0"/>
        <c:axId val="43389312"/>
        <c:axId val="43391232"/>
      </c:barChart>
      <c:catAx>
        <c:axId val="43389312"/>
        <c:scaling>
          <c:orientation val="minMax"/>
        </c:scaling>
        <c:delete val="0"/>
        <c:axPos val="b"/>
        <c:title>
          <c:tx>
            <c:rich>
              <a:bodyPr/>
              <a:lstStyle/>
              <a:p>
                <a:pPr>
                  <a:defRPr sz="1400"/>
                </a:pPr>
                <a:r>
                  <a:rPr lang="ja-JP" altLang="en-US" sz="1400"/>
                  <a:t>非コミッター数（百人）</a:t>
                </a:r>
              </a:p>
            </c:rich>
          </c:tx>
          <c:layout/>
          <c:overlay val="0"/>
        </c:title>
        <c:majorTickMark val="out"/>
        <c:minorTickMark val="none"/>
        <c:tickLblPos val="nextTo"/>
        <c:crossAx val="43391232"/>
        <c:crosses val="autoZero"/>
        <c:auto val="1"/>
        <c:lblAlgn val="ctr"/>
        <c:lblOffset val="100"/>
        <c:noMultiLvlLbl val="0"/>
      </c:catAx>
      <c:valAx>
        <c:axId val="43391232"/>
        <c:scaling>
          <c:orientation val="minMax"/>
        </c:scaling>
        <c:delete val="0"/>
        <c:axPos val="l"/>
        <c:majorGridlines/>
        <c:numFmt formatCode="General" sourceLinked="1"/>
        <c:majorTickMark val="out"/>
        <c:minorTickMark val="none"/>
        <c:tickLblPos val="nextTo"/>
        <c:crossAx val="43389312"/>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DAEDEF">
                <a:lumMod val="50000"/>
              </a:srgbClr>
            </a:solidFill>
            <a:ln>
              <a:solidFill>
                <a:prstClr val="black"/>
              </a:solidFill>
            </a:ln>
          </c:spPr>
          <c:invertIfNegative val="0"/>
          <c:cat>
            <c:strRef>
              <c:f>Sheet1!$E$29:$E$32</c:f>
              <c:strCache>
                <c:ptCount val="4"/>
                <c:pt idx="0">
                  <c:v>1-5</c:v>
                </c:pt>
                <c:pt idx="1">
                  <c:v>5-7</c:v>
                </c:pt>
                <c:pt idx="2">
                  <c:v>7-10</c:v>
                </c:pt>
                <c:pt idx="3">
                  <c:v>10-</c:v>
                </c:pt>
              </c:strCache>
            </c:strRef>
          </c:cat>
          <c:val>
            <c:numRef>
              <c:f>Sheet1!$F$29:$F$32</c:f>
              <c:numCache>
                <c:formatCode>General</c:formatCode>
                <c:ptCount val="4"/>
                <c:pt idx="0">
                  <c:v>3</c:v>
                </c:pt>
                <c:pt idx="1">
                  <c:v>4</c:v>
                </c:pt>
                <c:pt idx="2">
                  <c:v>23</c:v>
                </c:pt>
                <c:pt idx="3">
                  <c:v>2</c:v>
                </c:pt>
              </c:numCache>
            </c:numRef>
          </c:val>
        </c:ser>
        <c:dLbls>
          <c:showLegendKey val="0"/>
          <c:showVal val="0"/>
          <c:showCatName val="0"/>
          <c:showSerName val="0"/>
          <c:showPercent val="0"/>
          <c:showBubbleSize val="0"/>
        </c:dLbls>
        <c:gapWidth val="0"/>
        <c:axId val="43398656"/>
        <c:axId val="43400576"/>
      </c:barChart>
      <c:catAx>
        <c:axId val="43398656"/>
        <c:scaling>
          <c:orientation val="minMax"/>
        </c:scaling>
        <c:delete val="0"/>
        <c:axPos val="b"/>
        <c:title>
          <c:tx>
            <c:rich>
              <a:bodyPr/>
              <a:lstStyle/>
              <a:p>
                <a:pPr>
                  <a:defRPr sz="1400"/>
                </a:pPr>
                <a:r>
                  <a:rPr lang="ja-JP" altLang="en-US" sz="1400"/>
                  <a:t>分析期間（年）</a:t>
                </a:r>
              </a:p>
            </c:rich>
          </c:tx>
          <c:layout/>
          <c:overlay val="0"/>
        </c:title>
        <c:majorTickMark val="out"/>
        <c:minorTickMark val="none"/>
        <c:tickLblPos val="nextTo"/>
        <c:crossAx val="43400576"/>
        <c:crosses val="autoZero"/>
        <c:auto val="1"/>
        <c:lblAlgn val="ctr"/>
        <c:lblOffset val="100"/>
        <c:noMultiLvlLbl val="0"/>
      </c:catAx>
      <c:valAx>
        <c:axId val="43400576"/>
        <c:scaling>
          <c:orientation val="minMax"/>
        </c:scaling>
        <c:delete val="0"/>
        <c:axPos val="l"/>
        <c:majorGridlines/>
        <c:title>
          <c:tx>
            <c:rich>
              <a:bodyPr rot="-5400000" vert="horz"/>
              <a:lstStyle/>
              <a:p>
                <a:pPr>
                  <a:defRPr/>
                </a:pPr>
                <a:r>
                  <a:rPr lang="ja-JP" altLang="en-US" sz="1400"/>
                  <a:t>プロジェクト数</a:t>
                </a:r>
              </a:p>
            </c:rich>
          </c:tx>
          <c:layout/>
          <c:overlay val="0"/>
        </c:title>
        <c:numFmt formatCode="General" sourceLinked="1"/>
        <c:majorTickMark val="out"/>
        <c:minorTickMark val="none"/>
        <c:tickLblPos val="nextTo"/>
        <c:crossAx val="43398656"/>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v>有意差あり</c:v>
          </c:tx>
          <c:spPr>
            <a:solidFill>
              <a:srgbClr val="0070C0"/>
            </a:solidFill>
          </c:spPr>
          <c:invertIfNegative val="0"/>
          <c:cat>
            <c:strRef>
              <c:f>Sheet1!$B$2:$B$6</c:f>
              <c:strCache>
                <c:ptCount val="5"/>
                <c:pt idx="0">
                  <c:v>参加期間</c:v>
                </c:pt>
                <c:pt idx="1">
                  <c:v>パッチ投稿数</c:v>
                </c:pt>
                <c:pt idx="2">
                  <c:v>レビュー数</c:v>
                </c:pt>
                <c:pt idx="3">
                  <c:v>コメント数</c:v>
                </c:pt>
                <c:pt idx="4">
                  <c:v>レビュー時間</c:v>
                </c:pt>
              </c:strCache>
            </c:strRef>
          </c:cat>
          <c:val>
            <c:numRef>
              <c:f>Sheet1!$C$2:$C$6</c:f>
              <c:numCache>
                <c:formatCode>General</c:formatCode>
                <c:ptCount val="5"/>
                <c:pt idx="0">
                  <c:v>27</c:v>
                </c:pt>
                <c:pt idx="1">
                  <c:v>11</c:v>
                </c:pt>
                <c:pt idx="2">
                  <c:v>15</c:v>
                </c:pt>
                <c:pt idx="3">
                  <c:v>24</c:v>
                </c:pt>
                <c:pt idx="4">
                  <c:v>5</c:v>
                </c:pt>
              </c:numCache>
            </c:numRef>
          </c:val>
        </c:ser>
        <c:ser>
          <c:idx val="1"/>
          <c:order val="1"/>
          <c:tx>
            <c:v>有意差なし</c:v>
          </c:tx>
          <c:spPr>
            <a:solidFill>
              <a:srgbClr val="C00000"/>
            </a:solidFill>
          </c:spPr>
          <c:invertIfNegative val="0"/>
          <c:dPt>
            <c:idx val="0"/>
            <c:invertIfNegative val="0"/>
            <c:bubble3D val="0"/>
            <c:spPr>
              <a:solidFill>
                <a:srgbClr val="C00000"/>
              </a:solidFill>
            </c:spPr>
          </c:dPt>
          <c:dPt>
            <c:idx val="1"/>
            <c:invertIfNegative val="0"/>
            <c:bubble3D val="0"/>
            <c:spPr>
              <a:solidFill>
                <a:srgbClr val="C00000"/>
              </a:solidFill>
            </c:spPr>
          </c:dPt>
          <c:dPt>
            <c:idx val="2"/>
            <c:invertIfNegative val="0"/>
            <c:bubble3D val="0"/>
            <c:spPr>
              <a:solidFill>
                <a:srgbClr val="C00000"/>
              </a:solidFill>
            </c:spPr>
          </c:dPt>
          <c:dPt>
            <c:idx val="3"/>
            <c:invertIfNegative val="0"/>
            <c:bubble3D val="0"/>
            <c:spPr>
              <a:solidFill>
                <a:srgbClr val="C00000"/>
              </a:solidFill>
            </c:spPr>
          </c:dPt>
          <c:dPt>
            <c:idx val="4"/>
            <c:invertIfNegative val="0"/>
            <c:bubble3D val="0"/>
            <c:spPr>
              <a:solidFill>
                <a:srgbClr val="C00000"/>
              </a:solidFill>
            </c:spPr>
          </c:dPt>
          <c:cat>
            <c:strRef>
              <c:f>Sheet1!$B$2:$B$6</c:f>
              <c:strCache>
                <c:ptCount val="5"/>
                <c:pt idx="0">
                  <c:v>参加期間</c:v>
                </c:pt>
                <c:pt idx="1">
                  <c:v>パッチ投稿数</c:v>
                </c:pt>
                <c:pt idx="2">
                  <c:v>レビュー数</c:v>
                </c:pt>
                <c:pt idx="3">
                  <c:v>コメント数</c:v>
                </c:pt>
                <c:pt idx="4">
                  <c:v>レビュー時間</c:v>
                </c:pt>
              </c:strCache>
            </c:strRef>
          </c:cat>
          <c:val>
            <c:numRef>
              <c:f>Sheet1!$D$2:$D$6</c:f>
              <c:numCache>
                <c:formatCode>General</c:formatCode>
                <c:ptCount val="5"/>
                <c:pt idx="0">
                  <c:v>5</c:v>
                </c:pt>
                <c:pt idx="1">
                  <c:v>19</c:v>
                </c:pt>
                <c:pt idx="2">
                  <c:v>13</c:v>
                </c:pt>
                <c:pt idx="3">
                  <c:v>8</c:v>
                </c:pt>
                <c:pt idx="4">
                  <c:v>23</c:v>
                </c:pt>
              </c:numCache>
            </c:numRef>
          </c:val>
        </c:ser>
        <c:dLbls>
          <c:showLegendKey val="0"/>
          <c:showVal val="0"/>
          <c:showCatName val="0"/>
          <c:showSerName val="0"/>
          <c:showPercent val="0"/>
          <c:showBubbleSize val="0"/>
        </c:dLbls>
        <c:gapWidth val="70"/>
        <c:overlap val="100"/>
        <c:axId val="43235968"/>
        <c:axId val="173825408"/>
      </c:barChart>
      <c:catAx>
        <c:axId val="43235968"/>
        <c:scaling>
          <c:orientation val="minMax"/>
        </c:scaling>
        <c:delete val="0"/>
        <c:axPos val="b"/>
        <c:majorTickMark val="out"/>
        <c:minorTickMark val="none"/>
        <c:tickLblPos val="nextTo"/>
        <c:txPr>
          <a:bodyPr/>
          <a:lstStyle/>
          <a:p>
            <a:pPr>
              <a:defRPr sz="1200"/>
            </a:pPr>
            <a:endParaRPr lang="ja-JP"/>
          </a:p>
        </c:txPr>
        <c:crossAx val="173825408"/>
        <c:crosses val="autoZero"/>
        <c:auto val="1"/>
        <c:lblAlgn val="ctr"/>
        <c:lblOffset val="100"/>
        <c:noMultiLvlLbl val="0"/>
      </c:catAx>
      <c:valAx>
        <c:axId val="173825408"/>
        <c:scaling>
          <c:orientation val="minMax"/>
        </c:scaling>
        <c:delete val="0"/>
        <c:axPos val="l"/>
        <c:majorGridlines/>
        <c:title>
          <c:tx>
            <c:rich>
              <a:bodyPr rot="-5400000" vert="horz"/>
              <a:lstStyle/>
              <a:p>
                <a:pPr>
                  <a:defRPr sz="1400"/>
                </a:pPr>
                <a:r>
                  <a:rPr lang="ja-JP" altLang="en-US" sz="1400"/>
                  <a:t>プロジェクト数</a:t>
                </a:r>
              </a:p>
            </c:rich>
          </c:tx>
          <c:layout/>
          <c:overlay val="0"/>
        </c:title>
        <c:numFmt formatCode="0%" sourceLinked="1"/>
        <c:majorTickMark val="out"/>
        <c:minorTickMark val="none"/>
        <c:tickLblPos val="nextTo"/>
        <c:crossAx val="43235968"/>
        <c:crosses val="autoZero"/>
        <c:crossBetween val="between"/>
      </c:valAx>
    </c:plotArea>
    <c:legend>
      <c:legendPos val="r"/>
      <c:layout>
        <c:manualLayout>
          <c:xMode val="edge"/>
          <c:yMode val="edge"/>
          <c:x val="0.8899393615861857"/>
          <c:y val="0.55354996924803879"/>
          <c:w val="0.10044870811620293"/>
          <c:h val="0.17851652017520961"/>
        </c:manualLayout>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Sheet2!$F$1</c:f>
              <c:strCache>
                <c:ptCount val="1"/>
                <c:pt idx="0">
                  <c:v>減少</c:v>
                </c:pt>
              </c:strCache>
            </c:strRef>
          </c:tx>
          <c:spPr>
            <a:solidFill>
              <a:srgbClr val="C00000"/>
            </a:solidFill>
          </c:spPr>
          <c:invertIfNegative val="0"/>
          <c:cat>
            <c:strRef>
              <c:f>Sheet2!$E$2:$E$5</c:f>
              <c:strCache>
                <c:ptCount val="4"/>
                <c:pt idx="0">
                  <c:v>パッチ投稿数</c:v>
                </c:pt>
                <c:pt idx="1">
                  <c:v>レビュー数</c:v>
                </c:pt>
                <c:pt idx="2">
                  <c:v>コメント数</c:v>
                </c:pt>
                <c:pt idx="3">
                  <c:v>レビュー時間</c:v>
                </c:pt>
              </c:strCache>
            </c:strRef>
          </c:cat>
          <c:val>
            <c:numRef>
              <c:f>Sheet2!$F$2:$F$5</c:f>
              <c:numCache>
                <c:formatCode>General</c:formatCode>
                <c:ptCount val="4"/>
                <c:pt idx="0">
                  <c:v>5</c:v>
                </c:pt>
                <c:pt idx="1">
                  <c:v>0</c:v>
                </c:pt>
                <c:pt idx="2">
                  <c:v>2</c:v>
                </c:pt>
                <c:pt idx="3">
                  <c:v>1</c:v>
                </c:pt>
              </c:numCache>
            </c:numRef>
          </c:val>
        </c:ser>
        <c:ser>
          <c:idx val="1"/>
          <c:order val="1"/>
          <c:tx>
            <c:strRef>
              <c:f>Sheet2!$G$1</c:f>
              <c:strCache>
                <c:ptCount val="1"/>
                <c:pt idx="0">
                  <c:v>変化なし</c:v>
                </c:pt>
              </c:strCache>
            </c:strRef>
          </c:tx>
          <c:spPr>
            <a:solidFill>
              <a:schemeClr val="accent3"/>
            </a:solidFill>
          </c:spPr>
          <c:invertIfNegative val="0"/>
          <c:cat>
            <c:strRef>
              <c:f>Sheet2!$E$2:$E$5</c:f>
              <c:strCache>
                <c:ptCount val="4"/>
                <c:pt idx="0">
                  <c:v>パッチ投稿数</c:v>
                </c:pt>
                <c:pt idx="1">
                  <c:v>レビュー数</c:v>
                </c:pt>
                <c:pt idx="2">
                  <c:v>コメント数</c:v>
                </c:pt>
                <c:pt idx="3">
                  <c:v>レビュー時間</c:v>
                </c:pt>
              </c:strCache>
            </c:strRef>
          </c:cat>
          <c:val>
            <c:numRef>
              <c:f>Sheet2!$G$2:$G$5</c:f>
              <c:numCache>
                <c:formatCode>General</c:formatCode>
                <c:ptCount val="4"/>
                <c:pt idx="0">
                  <c:v>25</c:v>
                </c:pt>
                <c:pt idx="1">
                  <c:v>23</c:v>
                </c:pt>
                <c:pt idx="2">
                  <c:v>23</c:v>
                </c:pt>
                <c:pt idx="3">
                  <c:v>25</c:v>
                </c:pt>
              </c:numCache>
            </c:numRef>
          </c:val>
        </c:ser>
        <c:ser>
          <c:idx val="2"/>
          <c:order val="2"/>
          <c:tx>
            <c:strRef>
              <c:f>Sheet2!$H$1</c:f>
              <c:strCache>
                <c:ptCount val="1"/>
                <c:pt idx="0">
                  <c:v>増加</c:v>
                </c:pt>
              </c:strCache>
            </c:strRef>
          </c:tx>
          <c:spPr>
            <a:solidFill>
              <a:srgbClr val="0070C0"/>
            </a:solidFill>
          </c:spPr>
          <c:invertIfNegative val="0"/>
          <c:cat>
            <c:strRef>
              <c:f>Sheet2!$E$2:$E$5</c:f>
              <c:strCache>
                <c:ptCount val="4"/>
                <c:pt idx="0">
                  <c:v>パッチ投稿数</c:v>
                </c:pt>
                <c:pt idx="1">
                  <c:v>レビュー数</c:v>
                </c:pt>
                <c:pt idx="2">
                  <c:v>コメント数</c:v>
                </c:pt>
                <c:pt idx="3">
                  <c:v>レビュー時間</c:v>
                </c:pt>
              </c:strCache>
            </c:strRef>
          </c:cat>
          <c:val>
            <c:numRef>
              <c:f>Sheet2!$H$2:$H$5</c:f>
              <c:numCache>
                <c:formatCode>General</c:formatCode>
                <c:ptCount val="4"/>
                <c:pt idx="0">
                  <c:v>0</c:v>
                </c:pt>
                <c:pt idx="1">
                  <c:v>5</c:v>
                </c:pt>
                <c:pt idx="2">
                  <c:v>7</c:v>
                </c:pt>
                <c:pt idx="3">
                  <c:v>2</c:v>
                </c:pt>
              </c:numCache>
            </c:numRef>
          </c:val>
        </c:ser>
        <c:dLbls>
          <c:showLegendKey val="0"/>
          <c:showVal val="0"/>
          <c:showCatName val="0"/>
          <c:showSerName val="0"/>
          <c:showPercent val="0"/>
          <c:showBubbleSize val="0"/>
        </c:dLbls>
        <c:gapWidth val="70"/>
        <c:overlap val="100"/>
        <c:axId val="44185472"/>
        <c:axId val="44187008"/>
      </c:barChart>
      <c:catAx>
        <c:axId val="44185472"/>
        <c:scaling>
          <c:orientation val="minMax"/>
        </c:scaling>
        <c:delete val="0"/>
        <c:axPos val="b"/>
        <c:majorTickMark val="out"/>
        <c:minorTickMark val="none"/>
        <c:tickLblPos val="nextTo"/>
        <c:txPr>
          <a:bodyPr/>
          <a:lstStyle/>
          <a:p>
            <a:pPr>
              <a:defRPr sz="1400"/>
            </a:pPr>
            <a:endParaRPr lang="ja-JP"/>
          </a:p>
        </c:txPr>
        <c:crossAx val="44187008"/>
        <c:crosses val="autoZero"/>
        <c:auto val="1"/>
        <c:lblAlgn val="ctr"/>
        <c:lblOffset val="100"/>
        <c:noMultiLvlLbl val="0"/>
      </c:catAx>
      <c:valAx>
        <c:axId val="44187008"/>
        <c:scaling>
          <c:orientation val="minMax"/>
        </c:scaling>
        <c:delete val="0"/>
        <c:axPos val="l"/>
        <c:majorGridlines/>
        <c:title>
          <c:tx>
            <c:rich>
              <a:bodyPr rot="-5400000" vert="horz"/>
              <a:lstStyle/>
              <a:p>
                <a:pPr>
                  <a:defRPr/>
                </a:pPr>
                <a:r>
                  <a:rPr lang="ja-JP" altLang="en-US" sz="1400"/>
                  <a:t>プロジェクト数</a:t>
                </a:r>
              </a:p>
            </c:rich>
          </c:tx>
          <c:layout/>
          <c:overlay val="0"/>
        </c:title>
        <c:numFmt formatCode="0%" sourceLinked="1"/>
        <c:majorTickMark val="out"/>
        <c:minorTickMark val="none"/>
        <c:tickLblPos val="nextTo"/>
        <c:crossAx val="44185472"/>
        <c:crosses val="autoZero"/>
        <c:crossBetween val="between"/>
      </c:valAx>
    </c:plotArea>
    <c:legend>
      <c:legendPos val="r"/>
      <c:layout>
        <c:manualLayout>
          <c:xMode val="edge"/>
          <c:yMode val="edge"/>
          <c:x val="0.90263264164279677"/>
          <c:y val="0.58035248726516508"/>
          <c:w val="8.7415415011709852E-2"/>
          <c:h val="0.28991186661359841"/>
        </c:manualLayout>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5311A-05D3-476D-BAEF-A3F3B9EB7B35}" type="doc">
      <dgm:prSet loTypeId="urn:microsoft.com/office/officeart/2005/8/layout/radial4" loCatId="relationship" qsTypeId="urn:microsoft.com/office/officeart/2005/8/quickstyle/simple1" qsCatId="simple" csTypeId="urn:microsoft.com/office/officeart/2005/8/colors/accent6_2" csCatId="accent6" phldr="1"/>
      <dgm:spPr/>
      <dgm:t>
        <a:bodyPr/>
        <a:lstStyle/>
        <a:p>
          <a:endParaRPr kumimoji="1" lang="ja-JP" altLang="en-US"/>
        </a:p>
      </dgm:t>
    </dgm:pt>
    <dgm:pt modelId="{05582AE7-DEB7-4DED-B84A-04B4A88E8966}">
      <dgm:prSet phldrT="[テキスト]" custT="1">
        <dgm:style>
          <a:lnRef idx="1">
            <a:schemeClr val="accent1"/>
          </a:lnRef>
          <a:fillRef idx="2">
            <a:schemeClr val="accent1"/>
          </a:fillRef>
          <a:effectRef idx="1">
            <a:schemeClr val="accent1"/>
          </a:effectRef>
          <a:fontRef idx="minor">
            <a:schemeClr val="dk1"/>
          </a:fontRef>
        </dgm:style>
      </dgm:prSet>
      <dgm:spPr/>
      <dgm:t>
        <a:bodyPr/>
        <a:lstStyle/>
        <a:p>
          <a:r>
            <a:rPr kumimoji="1" lang="ja-JP" altLang="en-US" sz="2400" dirty="0" smtClean="0"/>
            <a:t>品質</a:t>
          </a:r>
          <a:r>
            <a:rPr kumimoji="1" lang="en-US" altLang="ja-JP" sz="2400" smtClean="0"/>
            <a:t/>
          </a:r>
          <a:br>
            <a:rPr kumimoji="1" lang="en-US" altLang="ja-JP" sz="2400" smtClean="0"/>
          </a:br>
          <a:r>
            <a:rPr kumimoji="1" lang="ja-JP" altLang="en-US" sz="2400" smtClean="0"/>
            <a:t>改善</a:t>
          </a:r>
          <a:endParaRPr kumimoji="1" lang="ja-JP" altLang="en-US" sz="2400" dirty="0"/>
        </a:p>
      </dgm:t>
    </dgm:pt>
    <dgm:pt modelId="{B5E0B761-06F5-4679-89B2-4CB64A039199}" type="parTrans" cxnId="{1F376E27-1659-4A8F-BC1E-13281B0DF202}">
      <dgm:prSet/>
      <dgm:spPr/>
      <dgm:t>
        <a:bodyPr/>
        <a:lstStyle/>
        <a:p>
          <a:endParaRPr kumimoji="1" lang="ja-JP" altLang="en-US" sz="1000"/>
        </a:p>
      </dgm:t>
    </dgm:pt>
    <dgm:pt modelId="{6171DBEF-097D-4E0E-8DF5-72B353653DD1}" type="sibTrans" cxnId="{1F376E27-1659-4A8F-BC1E-13281B0DF202}">
      <dgm:prSet/>
      <dgm:spPr/>
      <dgm:t>
        <a:bodyPr/>
        <a:lstStyle/>
        <a:p>
          <a:endParaRPr kumimoji="1" lang="ja-JP" altLang="en-US" sz="1000"/>
        </a:p>
      </dgm:t>
    </dgm:pt>
    <dgm:pt modelId="{CD3DB196-3686-4ECA-9AF7-11435D9F140C}">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ja-JP" altLang="en-US" sz="1800" dirty="0" smtClean="0"/>
            <a:t>エンド</a:t>
          </a:r>
          <a:r>
            <a:rPr kumimoji="1" lang="en-US" altLang="ja-JP" sz="1800" dirty="0" smtClean="0"/>
            <a:t/>
          </a:r>
          <a:br>
            <a:rPr kumimoji="1" lang="en-US" altLang="ja-JP" sz="1800" dirty="0" smtClean="0"/>
          </a:br>
          <a:r>
            <a:rPr kumimoji="1" lang="ja-JP" altLang="en-US" sz="1800" dirty="0" smtClean="0"/>
            <a:t>ユーザ</a:t>
          </a:r>
          <a:endParaRPr kumimoji="1" lang="ja-JP" altLang="en-US" sz="1800" dirty="0"/>
        </a:p>
      </dgm:t>
    </dgm:pt>
    <dgm:pt modelId="{4E3A3FC2-CA4E-4BA5-8ECF-394C81D1EE19}" type="parTrans" cxnId="{22F86092-967C-417D-84D5-85C2460F789E}">
      <dgm:prSet/>
      <dgm:spPr/>
      <dgm:t>
        <a:bodyPr/>
        <a:lstStyle/>
        <a:p>
          <a:endParaRPr kumimoji="1" lang="ja-JP" altLang="en-US" sz="1000"/>
        </a:p>
      </dgm:t>
    </dgm:pt>
    <dgm:pt modelId="{F440C7A5-6F84-4539-9B71-2D1F093EF1DB}" type="sibTrans" cxnId="{22F86092-967C-417D-84D5-85C2460F789E}">
      <dgm:prSet/>
      <dgm:spPr/>
      <dgm:t>
        <a:bodyPr/>
        <a:lstStyle/>
        <a:p>
          <a:endParaRPr kumimoji="1" lang="ja-JP" altLang="en-US" sz="1000"/>
        </a:p>
      </dgm:t>
    </dgm:pt>
    <dgm:pt modelId="{344F507C-59A8-4C9F-85BE-F08EE254EF06}">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en-US" altLang="ja-JP" sz="1800" b="1" dirty="0" smtClean="0"/>
            <a:t>OSS</a:t>
          </a:r>
          <a:r>
            <a:rPr kumimoji="1" lang="en-US" altLang="ja-JP" sz="1800" dirty="0" smtClean="0"/>
            <a:t/>
          </a:r>
          <a:br>
            <a:rPr kumimoji="1" lang="en-US" altLang="ja-JP" sz="1800" dirty="0" smtClean="0"/>
          </a:br>
          <a:r>
            <a:rPr kumimoji="1" lang="ja-JP" altLang="en-US" sz="1800" dirty="0" smtClean="0"/>
            <a:t>プロジェクト</a:t>
          </a:r>
          <a:endParaRPr kumimoji="1" lang="ja-JP" altLang="en-US" sz="1800" dirty="0"/>
        </a:p>
      </dgm:t>
    </dgm:pt>
    <dgm:pt modelId="{139D7445-049A-4A35-8125-ADE2423A0CDC}" type="parTrans" cxnId="{A7899EC4-1CCC-4612-ABBF-15791D952D95}">
      <dgm:prSet/>
      <dgm:spPr/>
      <dgm:t>
        <a:bodyPr/>
        <a:lstStyle/>
        <a:p>
          <a:endParaRPr kumimoji="1" lang="ja-JP" altLang="en-US" sz="1000"/>
        </a:p>
      </dgm:t>
    </dgm:pt>
    <dgm:pt modelId="{DBB3A8C4-8BC6-4DE2-AB36-4080FE046A1A}" type="sibTrans" cxnId="{A7899EC4-1CCC-4612-ABBF-15791D952D95}">
      <dgm:prSet/>
      <dgm:spPr/>
      <dgm:t>
        <a:bodyPr/>
        <a:lstStyle/>
        <a:p>
          <a:endParaRPr kumimoji="1" lang="ja-JP" altLang="en-US" sz="1000"/>
        </a:p>
      </dgm:t>
    </dgm:pt>
    <dgm:pt modelId="{5A11D1A6-79F7-4FDD-8CFD-25A99456CE97}">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ja-JP" altLang="en-US" sz="1800" dirty="0" smtClean="0"/>
            <a:t>ユーザ企業</a:t>
          </a:r>
          <a:endParaRPr kumimoji="1" lang="ja-JP" altLang="en-US" sz="1800" dirty="0"/>
        </a:p>
      </dgm:t>
    </dgm:pt>
    <dgm:pt modelId="{0DD57117-0A31-4AA8-A576-DAF70D0C391E}" type="parTrans" cxnId="{3D532E30-0921-4C63-BC8D-ED1EA63743FB}">
      <dgm:prSet/>
      <dgm:spPr/>
      <dgm:t>
        <a:bodyPr/>
        <a:lstStyle/>
        <a:p>
          <a:endParaRPr kumimoji="1" lang="ja-JP" altLang="en-US" sz="1000"/>
        </a:p>
      </dgm:t>
    </dgm:pt>
    <dgm:pt modelId="{7198F266-2C59-4DB8-9EEA-C9658E5FBB7E}" type="sibTrans" cxnId="{3D532E30-0921-4C63-BC8D-ED1EA63743FB}">
      <dgm:prSet/>
      <dgm:spPr/>
      <dgm:t>
        <a:bodyPr/>
        <a:lstStyle/>
        <a:p>
          <a:endParaRPr kumimoji="1" lang="ja-JP" altLang="en-US" sz="1000"/>
        </a:p>
      </dgm:t>
    </dgm:pt>
    <dgm:pt modelId="{BDBB12BC-B6F2-4467-B933-412884E68FDC}" type="pres">
      <dgm:prSet presAssocID="{48C5311A-05D3-476D-BAEF-A3F3B9EB7B35}" presName="cycle" presStyleCnt="0">
        <dgm:presLayoutVars>
          <dgm:chMax val="1"/>
          <dgm:dir/>
          <dgm:animLvl val="ctr"/>
          <dgm:resizeHandles val="exact"/>
        </dgm:presLayoutVars>
      </dgm:prSet>
      <dgm:spPr/>
      <dgm:t>
        <a:bodyPr/>
        <a:lstStyle/>
        <a:p>
          <a:endParaRPr kumimoji="1" lang="ja-JP" altLang="en-US"/>
        </a:p>
      </dgm:t>
    </dgm:pt>
    <dgm:pt modelId="{8C73F787-ED61-44E3-84E0-67215B2774B8}" type="pres">
      <dgm:prSet presAssocID="{05582AE7-DEB7-4DED-B84A-04B4A88E8966}" presName="centerShape" presStyleLbl="node0" presStyleIdx="0" presStyleCnt="1" custScaleX="133313" custScaleY="126261" custLinFactNeighborY="-38385"/>
      <dgm:spPr/>
      <dgm:t>
        <a:bodyPr/>
        <a:lstStyle/>
        <a:p>
          <a:endParaRPr kumimoji="1" lang="ja-JP" altLang="en-US"/>
        </a:p>
      </dgm:t>
    </dgm:pt>
    <dgm:pt modelId="{4EEBD7F7-168E-4830-820D-B547C729FF3C}" type="pres">
      <dgm:prSet presAssocID="{4E3A3FC2-CA4E-4BA5-8ECF-394C81D1EE19}" presName="parTrans" presStyleLbl="bgSibTrans2D1" presStyleIdx="0" presStyleCnt="3" custScaleX="172120"/>
      <dgm:spPr/>
      <dgm:t>
        <a:bodyPr/>
        <a:lstStyle/>
        <a:p>
          <a:endParaRPr kumimoji="1" lang="ja-JP" altLang="en-US"/>
        </a:p>
      </dgm:t>
    </dgm:pt>
    <dgm:pt modelId="{815660D6-8887-47FA-9C05-882E66AD2C90}" type="pres">
      <dgm:prSet presAssocID="{CD3DB196-3686-4ECA-9AF7-11435D9F140C}" presName="node" presStyleLbl="node1" presStyleIdx="0" presStyleCnt="3" custScaleY="72162" custRadScaleRad="124110" custRadScaleInc="651">
        <dgm:presLayoutVars>
          <dgm:bulletEnabled val="1"/>
        </dgm:presLayoutVars>
      </dgm:prSet>
      <dgm:spPr/>
      <dgm:t>
        <a:bodyPr/>
        <a:lstStyle/>
        <a:p>
          <a:endParaRPr kumimoji="1" lang="ja-JP" altLang="en-US"/>
        </a:p>
      </dgm:t>
    </dgm:pt>
    <dgm:pt modelId="{ECF08123-8755-46BF-A8CB-756671F972C8}" type="pres">
      <dgm:prSet presAssocID="{139D7445-049A-4A35-8125-ADE2423A0CDC}" presName="parTrans" presStyleLbl="bgSibTrans2D1" presStyleIdx="1" presStyleCnt="3" custScaleX="109185" custLinFactNeighborY="-89532" custRadScaleRad="27632" custRadScaleInc="-2147483648"/>
      <dgm:spPr/>
      <dgm:t>
        <a:bodyPr/>
        <a:lstStyle/>
        <a:p>
          <a:endParaRPr kumimoji="1" lang="ja-JP" altLang="en-US"/>
        </a:p>
      </dgm:t>
    </dgm:pt>
    <dgm:pt modelId="{AF601757-9E91-4759-B045-0B047C2D42D2}" type="pres">
      <dgm:prSet presAssocID="{344F507C-59A8-4C9F-85BE-F08EE254EF06}" presName="node" presStyleLbl="node1" presStyleIdx="1" presStyleCnt="3" custScaleY="72162" custRadScaleRad="5429" custRadScaleInc="-300000">
        <dgm:presLayoutVars>
          <dgm:bulletEnabled val="1"/>
        </dgm:presLayoutVars>
      </dgm:prSet>
      <dgm:spPr/>
      <dgm:t>
        <a:bodyPr/>
        <a:lstStyle/>
        <a:p>
          <a:endParaRPr kumimoji="1" lang="ja-JP" altLang="en-US"/>
        </a:p>
      </dgm:t>
    </dgm:pt>
    <dgm:pt modelId="{03EBBC57-C906-4B80-807C-D84CB184D438}" type="pres">
      <dgm:prSet presAssocID="{0DD57117-0A31-4AA8-A576-DAF70D0C391E}" presName="parTrans" presStyleLbl="bgSibTrans2D1" presStyleIdx="2" presStyleCnt="3" custScaleX="172120"/>
      <dgm:spPr/>
      <dgm:t>
        <a:bodyPr/>
        <a:lstStyle/>
        <a:p>
          <a:endParaRPr kumimoji="1" lang="ja-JP" altLang="en-US"/>
        </a:p>
      </dgm:t>
    </dgm:pt>
    <dgm:pt modelId="{A98C23EB-1622-4668-B22D-05C931F779E5}" type="pres">
      <dgm:prSet presAssocID="{5A11D1A6-79F7-4FDD-8CFD-25A99456CE97}" presName="node" presStyleLbl="node1" presStyleIdx="2" presStyleCnt="3" custScaleY="72162" custRadScaleRad="121423" custRadScaleInc="-2513">
        <dgm:presLayoutVars>
          <dgm:bulletEnabled val="1"/>
        </dgm:presLayoutVars>
      </dgm:prSet>
      <dgm:spPr/>
      <dgm:t>
        <a:bodyPr/>
        <a:lstStyle/>
        <a:p>
          <a:endParaRPr kumimoji="1" lang="ja-JP" altLang="en-US"/>
        </a:p>
      </dgm:t>
    </dgm:pt>
  </dgm:ptLst>
  <dgm:cxnLst>
    <dgm:cxn modelId="{1F376E27-1659-4A8F-BC1E-13281B0DF202}" srcId="{48C5311A-05D3-476D-BAEF-A3F3B9EB7B35}" destId="{05582AE7-DEB7-4DED-B84A-04B4A88E8966}" srcOrd="0" destOrd="0" parTransId="{B5E0B761-06F5-4679-89B2-4CB64A039199}" sibTransId="{6171DBEF-097D-4E0E-8DF5-72B353653DD1}"/>
    <dgm:cxn modelId="{FA003709-4850-46DA-A1B7-60531E9D58EC}" type="presOf" srcId="{0DD57117-0A31-4AA8-A576-DAF70D0C391E}" destId="{03EBBC57-C906-4B80-807C-D84CB184D438}" srcOrd="0" destOrd="0" presId="urn:microsoft.com/office/officeart/2005/8/layout/radial4"/>
    <dgm:cxn modelId="{3D532E30-0921-4C63-BC8D-ED1EA63743FB}" srcId="{05582AE7-DEB7-4DED-B84A-04B4A88E8966}" destId="{5A11D1A6-79F7-4FDD-8CFD-25A99456CE97}" srcOrd="2" destOrd="0" parTransId="{0DD57117-0A31-4AA8-A576-DAF70D0C391E}" sibTransId="{7198F266-2C59-4DB8-9EEA-C9658E5FBB7E}"/>
    <dgm:cxn modelId="{3E7B7B8C-AA4F-4758-A003-7135D40B60F8}" type="presOf" srcId="{CD3DB196-3686-4ECA-9AF7-11435D9F140C}" destId="{815660D6-8887-47FA-9C05-882E66AD2C90}" srcOrd="0" destOrd="0" presId="urn:microsoft.com/office/officeart/2005/8/layout/radial4"/>
    <dgm:cxn modelId="{34418AC8-226C-44A2-AEFA-A2F56938DC4E}" type="presOf" srcId="{4E3A3FC2-CA4E-4BA5-8ECF-394C81D1EE19}" destId="{4EEBD7F7-168E-4830-820D-B547C729FF3C}" srcOrd="0" destOrd="0" presId="urn:microsoft.com/office/officeart/2005/8/layout/radial4"/>
    <dgm:cxn modelId="{6D0F6408-4AA4-4C1A-8B92-D68F87D55213}" type="presOf" srcId="{05582AE7-DEB7-4DED-B84A-04B4A88E8966}" destId="{8C73F787-ED61-44E3-84E0-67215B2774B8}" srcOrd="0" destOrd="0" presId="urn:microsoft.com/office/officeart/2005/8/layout/radial4"/>
    <dgm:cxn modelId="{22F86092-967C-417D-84D5-85C2460F789E}" srcId="{05582AE7-DEB7-4DED-B84A-04B4A88E8966}" destId="{CD3DB196-3686-4ECA-9AF7-11435D9F140C}" srcOrd="0" destOrd="0" parTransId="{4E3A3FC2-CA4E-4BA5-8ECF-394C81D1EE19}" sibTransId="{F440C7A5-6F84-4539-9B71-2D1F093EF1DB}"/>
    <dgm:cxn modelId="{368D0E92-856E-4155-AAC3-F60D00F25279}" type="presOf" srcId="{48C5311A-05D3-476D-BAEF-A3F3B9EB7B35}" destId="{BDBB12BC-B6F2-4467-B933-412884E68FDC}" srcOrd="0" destOrd="0" presId="urn:microsoft.com/office/officeart/2005/8/layout/radial4"/>
    <dgm:cxn modelId="{47B00781-B0B0-4CF6-9EC5-FBCDC0D9C284}" type="presOf" srcId="{139D7445-049A-4A35-8125-ADE2423A0CDC}" destId="{ECF08123-8755-46BF-A8CB-756671F972C8}" srcOrd="0" destOrd="0" presId="urn:microsoft.com/office/officeart/2005/8/layout/radial4"/>
    <dgm:cxn modelId="{BDE373B6-CFD4-4F10-8A1A-0BD8F0B725CF}" type="presOf" srcId="{5A11D1A6-79F7-4FDD-8CFD-25A99456CE97}" destId="{A98C23EB-1622-4668-B22D-05C931F779E5}" srcOrd="0" destOrd="0" presId="urn:microsoft.com/office/officeart/2005/8/layout/radial4"/>
    <dgm:cxn modelId="{A7899EC4-1CCC-4612-ABBF-15791D952D95}" srcId="{05582AE7-DEB7-4DED-B84A-04B4A88E8966}" destId="{344F507C-59A8-4C9F-85BE-F08EE254EF06}" srcOrd="1" destOrd="0" parTransId="{139D7445-049A-4A35-8125-ADE2423A0CDC}" sibTransId="{DBB3A8C4-8BC6-4DE2-AB36-4080FE046A1A}"/>
    <dgm:cxn modelId="{1B6713E1-D7CA-4912-810C-89DA975AEA5F}" type="presOf" srcId="{344F507C-59A8-4C9F-85BE-F08EE254EF06}" destId="{AF601757-9E91-4759-B045-0B047C2D42D2}" srcOrd="0" destOrd="0" presId="urn:microsoft.com/office/officeart/2005/8/layout/radial4"/>
    <dgm:cxn modelId="{42BC7538-5076-4904-AFA3-E00BA5DBBCBB}" type="presParOf" srcId="{BDBB12BC-B6F2-4467-B933-412884E68FDC}" destId="{8C73F787-ED61-44E3-84E0-67215B2774B8}" srcOrd="0" destOrd="0" presId="urn:microsoft.com/office/officeart/2005/8/layout/radial4"/>
    <dgm:cxn modelId="{A61E09A4-1537-4CB6-B530-E50E5315E55F}" type="presParOf" srcId="{BDBB12BC-B6F2-4467-B933-412884E68FDC}" destId="{4EEBD7F7-168E-4830-820D-B547C729FF3C}" srcOrd="1" destOrd="0" presId="urn:microsoft.com/office/officeart/2005/8/layout/radial4"/>
    <dgm:cxn modelId="{3137FD2D-A5A7-4E3E-8C87-2D43B8569E67}" type="presParOf" srcId="{BDBB12BC-B6F2-4467-B933-412884E68FDC}" destId="{815660D6-8887-47FA-9C05-882E66AD2C90}" srcOrd="2" destOrd="0" presId="urn:microsoft.com/office/officeart/2005/8/layout/radial4"/>
    <dgm:cxn modelId="{1AEC19E3-0960-4E4F-886A-3F1773B2C31C}" type="presParOf" srcId="{BDBB12BC-B6F2-4467-B933-412884E68FDC}" destId="{ECF08123-8755-46BF-A8CB-756671F972C8}" srcOrd="3" destOrd="0" presId="urn:microsoft.com/office/officeart/2005/8/layout/radial4"/>
    <dgm:cxn modelId="{DA585919-7241-405B-9F62-E77DA711B005}" type="presParOf" srcId="{BDBB12BC-B6F2-4467-B933-412884E68FDC}" destId="{AF601757-9E91-4759-B045-0B047C2D42D2}" srcOrd="4" destOrd="0" presId="urn:microsoft.com/office/officeart/2005/8/layout/radial4"/>
    <dgm:cxn modelId="{D3B9F64A-5F00-4770-BD66-713B53739E84}" type="presParOf" srcId="{BDBB12BC-B6F2-4467-B933-412884E68FDC}" destId="{03EBBC57-C906-4B80-807C-D84CB184D438}" srcOrd="5" destOrd="0" presId="urn:microsoft.com/office/officeart/2005/8/layout/radial4"/>
    <dgm:cxn modelId="{29C87A36-002F-4F5E-9A46-9DAC2BE3B50F}" type="presParOf" srcId="{BDBB12BC-B6F2-4467-B933-412884E68FDC}" destId="{A98C23EB-1622-4668-B22D-05C931F779E5}" srcOrd="6" destOrd="0" presId="urn:microsoft.com/office/officeart/2005/8/layout/radial4"/>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F787-ED61-44E3-84E0-67215B2774B8}">
      <dsp:nvSpPr>
        <dsp:cNvPr id="0" name=""/>
        <dsp:cNvSpPr/>
      </dsp:nvSpPr>
      <dsp:spPr>
        <a:xfrm>
          <a:off x="3356831" y="0"/>
          <a:ext cx="1984248" cy="1879285"/>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kumimoji="1" lang="ja-JP" altLang="en-US" sz="2400" kern="1200" dirty="0" smtClean="0"/>
            <a:t>品質</a:t>
          </a:r>
          <a:r>
            <a:rPr kumimoji="1" lang="en-US" altLang="ja-JP" sz="2400" kern="1200" smtClean="0"/>
            <a:t/>
          </a:r>
          <a:br>
            <a:rPr kumimoji="1" lang="en-US" altLang="ja-JP" sz="2400" kern="1200" smtClean="0"/>
          </a:br>
          <a:r>
            <a:rPr kumimoji="1" lang="ja-JP" altLang="en-US" sz="2400" kern="1200" smtClean="0"/>
            <a:t>改善</a:t>
          </a:r>
          <a:endParaRPr kumimoji="1" lang="ja-JP" altLang="en-US" sz="2400" kern="1200" dirty="0"/>
        </a:p>
      </dsp:txBody>
      <dsp:txXfrm>
        <a:off x="3647417" y="275215"/>
        <a:ext cx="1403076" cy="1328855"/>
      </dsp:txXfrm>
    </dsp:sp>
    <dsp:sp modelId="{4EEBD7F7-168E-4830-820D-B547C729FF3C}">
      <dsp:nvSpPr>
        <dsp:cNvPr id="0" name=""/>
        <dsp:cNvSpPr/>
      </dsp:nvSpPr>
      <dsp:spPr>
        <a:xfrm rot="10801252">
          <a:off x="2039408" y="726993"/>
          <a:ext cx="1598214"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5660D6-8887-47FA-9C05-882E66AD2C90}">
      <dsp:nvSpPr>
        <dsp:cNvPr id="0" name=""/>
        <dsp:cNvSpPr/>
      </dsp:nvSpPr>
      <dsp:spPr>
        <a:xfrm>
          <a:off x="1667246" y="530777"/>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ja-JP" altLang="en-US" sz="1800" kern="1200" dirty="0" smtClean="0"/>
            <a:t>エンド</a:t>
          </a:r>
          <a:r>
            <a:rPr kumimoji="1" lang="en-US" altLang="ja-JP" sz="1800" kern="1200" dirty="0" smtClean="0"/>
            <a:t/>
          </a:r>
          <a:br>
            <a:rPr kumimoji="1" lang="en-US" altLang="ja-JP" sz="1800" kern="1200" dirty="0" smtClean="0"/>
          </a:br>
          <a:r>
            <a:rPr kumimoji="1" lang="ja-JP" altLang="en-US" sz="1800" kern="1200" dirty="0" smtClean="0"/>
            <a:t>ユーザ</a:t>
          </a:r>
          <a:endParaRPr kumimoji="1" lang="ja-JP" altLang="en-US" sz="1800" kern="1200" dirty="0"/>
        </a:p>
      </dsp:txBody>
      <dsp:txXfrm>
        <a:off x="1691154" y="554685"/>
        <a:ext cx="1366176" cy="768476"/>
      </dsp:txXfrm>
    </dsp:sp>
    <dsp:sp modelId="{ECF08123-8755-46BF-A8CB-756671F972C8}">
      <dsp:nvSpPr>
        <dsp:cNvPr id="0" name=""/>
        <dsp:cNvSpPr/>
      </dsp:nvSpPr>
      <dsp:spPr>
        <a:xfrm rot="5400000">
          <a:off x="4055684" y="1587259"/>
          <a:ext cx="586542"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601757-9E91-4759-B045-0B047C2D42D2}">
      <dsp:nvSpPr>
        <dsp:cNvPr id="0" name=""/>
        <dsp:cNvSpPr/>
      </dsp:nvSpPr>
      <dsp:spPr>
        <a:xfrm>
          <a:off x="3641959" y="2039605"/>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en-US" altLang="ja-JP" sz="1800" b="1" kern="1200" dirty="0" smtClean="0"/>
            <a:t>OSS</a:t>
          </a:r>
          <a:r>
            <a:rPr kumimoji="1" lang="en-US" altLang="ja-JP" sz="1800" kern="1200" dirty="0" smtClean="0"/>
            <a:t/>
          </a:r>
          <a:br>
            <a:rPr kumimoji="1" lang="en-US" altLang="ja-JP" sz="1800" kern="1200" dirty="0" smtClean="0"/>
          </a:br>
          <a:r>
            <a:rPr kumimoji="1" lang="ja-JP" altLang="en-US" sz="1800" kern="1200" dirty="0" smtClean="0"/>
            <a:t>プロジェクト</a:t>
          </a:r>
          <a:endParaRPr kumimoji="1" lang="ja-JP" altLang="en-US" sz="1800" kern="1200" dirty="0"/>
        </a:p>
      </dsp:txBody>
      <dsp:txXfrm>
        <a:off x="3665867" y="2063513"/>
        <a:ext cx="1366176" cy="768476"/>
      </dsp:txXfrm>
    </dsp:sp>
    <dsp:sp modelId="{03EBBC57-C906-4B80-807C-D84CB184D438}">
      <dsp:nvSpPr>
        <dsp:cNvPr id="0" name=""/>
        <dsp:cNvSpPr/>
      </dsp:nvSpPr>
      <dsp:spPr>
        <a:xfrm rot="21586006">
          <a:off x="5080240" y="721545"/>
          <a:ext cx="1484578"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8C23EB-1622-4668-B22D-05C931F779E5}">
      <dsp:nvSpPr>
        <dsp:cNvPr id="0" name=""/>
        <dsp:cNvSpPr/>
      </dsp:nvSpPr>
      <dsp:spPr>
        <a:xfrm>
          <a:off x="5546792" y="523742"/>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ja-JP" altLang="en-US" sz="1800" kern="1200" dirty="0" smtClean="0"/>
            <a:t>ユーザ企業</a:t>
          </a:r>
          <a:endParaRPr kumimoji="1" lang="ja-JP" altLang="en-US" sz="1800" kern="1200" dirty="0"/>
        </a:p>
      </dsp:txBody>
      <dsp:txXfrm>
        <a:off x="5570700" y="547650"/>
        <a:ext cx="1366176" cy="76847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BB0608-3CDF-42FF-8F53-7D96E740A1D6}" type="datetimeFigureOut">
              <a:rPr kumimoji="1" lang="ja-JP" altLang="en-US" smtClean="0"/>
              <a:t>2015/1/13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C06271-2DAA-4B31-82AE-45063F379DBD}" type="slidenum">
              <a:rPr kumimoji="1" lang="ja-JP" altLang="en-US" smtClean="0"/>
              <a:t>‹#›</a:t>
            </a:fld>
            <a:endParaRPr kumimoji="1" lang="ja-JP" altLang="en-US"/>
          </a:p>
        </p:txBody>
      </p:sp>
    </p:spTree>
    <p:extLst>
      <p:ext uri="{BB962C8B-B14F-4D97-AF65-F5344CB8AC3E}">
        <p14:creationId xmlns:p14="http://schemas.microsoft.com/office/powerpoint/2010/main" val="9176252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近年，</a:t>
            </a:r>
            <a:r>
              <a:rPr lang="en-US" altLang="ja-JP" dirty="0" smtClean="0">
                <a:ea typeface="ＭＳ Ｐ明朝" pitchFamily="18" charset="-128"/>
              </a:rPr>
              <a:t>Apache</a:t>
            </a:r>
            <a:r>
              <a:rPr lang="ja-JP" altLang="en-US" dirty="0" smtClean="0">
                <a:ea typeface="ＭＳ Ｐ明朝" pitchFamily="18" charset="-128"/>
              </a:rPr>
              <a:t>や</a:t>
            </a:r>
            <a:r>
              <a:rPr lang="en-US" altLang="ja-JP" dirty="0" smtClean="0">
                <a:ea typeface="ＭＳ Ｐ明朝" pitchFamily="18" charset="-128"/>
              </a:rPr>
              <a:t>Linux</a:t>
            </a:r>
            <a:r>
              <a:rPr lang="ja-JP" altLang="en-US" dirty="0" smtClean="0">
                <a:ea typeface="ＭＳ Ｐ明朝" pitchFamily="18" charset="-128"/>
              </a:rPr>
              <a:t>をはじめとして，オープンソースソフトウェアが広く普及し，需要が高まってきております．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OSS</a:t>
            </a:r>
            <a:r>
              <a:rPr lang="ja-JP" altLang="en-US" dirty="0" smtClean="0">
                <a:ea typeface="ＭＳ Ｐ明朝" pitchFamily="18" charset="-128"/>
              </a:rPr>
              <a:t>が企業や官公庁などで利用されている例も多く，</a:t>
            </a:r>
            <a:endParaRPr lang="en-US" altLang="ja-JP" dirty="0" smtClean="0">
              <a:ea typeface="ＭＳ Ｐ明朝" pitchFamily="18" charset="-128"/>
            </a:endParaRPr>
          </a:p>
          <a:p>
            <a:pPr eaLnBrk="1" hangingPunct="1"/>
            <a:r>
              <a:rPr lang="ja-JP" altLang="en-US" dirty="0" smtClean="0">
                <a:ea typeface="ＭＳ Ｐ明朝" pitchFamily="18" charset="-128"/>
              </a:rPr>
              <a:t>需要が高くなるに従って高品質な</a:t>
            </a:r>
            <a:r>
              <a:rPr lang="en-US" altLang="ja-JP" dirty="0" smtClean="0">
                <a:ea typeface="ＭＳ Ｐ明朝" pitchFamily="18" charset="-128"/>
              </a:rPr>
              <a:t>OSS</a:t>
            </a:r>
            <a:r>
              <a:rPr lang="ja-JP" altLang="en-US" dirty="0" smtClean="0">
                <a:ea typeface="ＭＳ Ｐ明朝" pitchFamily="18" charset="-128"/>
              </a:rPr>
              <a:t>が求められており，そのためには不具合修正の迅速化が必要となってきております．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marL="0" lvl="1"/>
            <a:r>
              <a:rPr lang="ja-JP" altLang="en-US" dirty="0" smtClean="0">
                <a:ea typeface="ＭＳ Ｐ明朝" pitchFamily="18" charset="-128"/>
              </a:rPr>
              <a:t>不具合修正は報告された不具合に対して，修正を行うためのソースコード差分であるパッチが投稿し，</a:t>
            </a:r>
            <a:endParaRPr lang="en-US" altLang="ja-JP" dirty="0" smtClean="0">
              <a:ea typeface="ＭＳ Ｐ明朝" pitchFamily="18" charset="-128"/>
            </a:endParaRPr>
          </a:p>
          <a:p>
            <a:pPr marL="0" lvl="1"/>
            <a:r>
              <a:rPr lang="ja-JP" altLang="en-US" dirty="0" smtClean="0">
                <a:ea typeface="ＭＳ Ｐ明朝" pitchFamily="18" charset="-128"/>
              </a:rPr>
              <a:t>レビューによって妥当性を検証し，プロダクトに反映するパッチレビュープロセスを通して行われており，</a:t>
            </a:r>
            <a:endParaRPr lang="en-US" altLang="ja-JP" dirty="0" smtClean="0">
              <a:ea typeface="ＭＳ Ｐ明朝" pitchFamily="18" charset="-128"/>
            </a:endParaRPr>
          </a:p>
          <a:p>
            <a:pPr marL="0" lvl="1"/>
            <a:r>
              <a:rPr lang="ja-JP" altLang="en-US" dirty="0" smtClean="0">
                <a:ea typeface="ＭＳ Ｐ明朝" pitchFamily="18" charset="-128"/>
              </a:rPr>
              <a:t>パッチレビュープロセスの効率化が求められてきています．</a:t>
            </a:r>
            <a:endParaRPr lang="en-US" altLang="ja-JP" dirty="0" smtClean="0">
              <a:ea typeface="ＭＳ Ｐ明朝" pitchFamily="18" charset="-128"/>
            </a:endParaRPr>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2</a:t>
            </a:fld>
            <a:endParaRPr kumimoji="1" lang="ja-JP" altLang="en-US"/>
          </a:p>
        </p:txBody>
      </p:sp>
    </p:spTree>
    <p:extLst>
      <p:ext uri="{BB962C8B-B14F-4D97-AF65-F5344CB8AC3E}">
        <p14:creationId xmlns:p14="http://schemas.microsoft.com/office/powerpoint/2010/main" val="194972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パッチを投稿する非コミッターが多く，大量にパッチが投稿されているにも関わらず，</a:t>
            </a:r>
            <a:endParaRPr lang="en-US" altLang="ja-JP" dirty="0" smtClean="0">
              <a:ea typeface="ＭＳ Ｐ明朝" pitchFamily="18" charset="-128"/>
            </a:endParaRPr>
          </a:p>
          <a:p>
            <a:pPr eaLnBrk="1" hangingPunct="1"/>
            <a:r>
              <a:rPr lang="ja-JP" altLang="en-US" dirty="0" smtClean="0">
                <a:ea typeface="ＭＳ Ｐ明朝" pitchFamily="18" charset="-128"/>
              </a:rPr>
              <a:t>それをレビュー・コミットするコミッターの数が少ない場合，</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コミッターへタスクが集中してしまい，対応しきれず，結果としてレビュー時間が長期化してしまうといった問題が挙げられます．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コミッターの負担を軽減し，レビュー時間の長期化を防ぐための方法としてコミッターの増員が挙げられますが</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コミッターは</a:t>
            </a:r>
            <a:r>
              <a:rPr lang="en-US" altLang="ja-JP" dirty="0" smtClean="0">
                <a:ea typeface="ＭＳ Ｐ明朝" pitchFamily="18" charset="-128"/>
              </a:rPr>
              <a:t>OSS</a:t>
            </a:r>
            <a:r>
              <a:rPr lang="ja-JP" altLang="en-US" dirty="0" smtClean="0">
                <a:ea typeface="ＭＳ Ｐ明朝" pitchFamily="18" charset="-128"/>
              </a:rPr>
              <a:t>プロダクトへ直接変更を加えることのできる重要な役割であり，信頼のおける開発者である必要があります．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このことより，コミッターに昇格すべき開発者を見つけ出すことが重要となってきます．</a:t>
            </a:r>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5</a:t>
            </a:fld>
            <a:endParaRPr kumimoji="1" lang="ja-JP" altLang="en-US"/>
          </a:p>
        </p:txBody>
      </p:sp>
    </p:spTree>
    <p:extLst>
      <p:ext uri="{BB962C8B-B14F-4D97-AF65-F5344CB8AC3E}">
        <p14:creationId xmlns:p14="http://schemas.microsoft.com/office/powerpoint/2010/main" val="619598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コミッターへの昇格について説明します．</a:t>
            </a:r>
            <a:endParaRPr kumimoji="1" lang="en-US" altLang="ja-JP" dirty="0" smtClean="0"/>
          </a:p>
          <a:p>
            <a:endParaRPr kumimoji="1" lang="en-US" altLang="ja-JP" dirty="0" smtClean="0"/>
          </a:p>
          <a:p>
            <a:r>
              <a:rPr kumimoji="1" lang="ja-JP" altLang="en-US" dirty="0" smtClean="0"/>
              <a:t>コミッターの選出は，プロジェクト管理者や既存のコミッターなど，コミッター以上の権限を持つ開発者たちによって選出されます．</a:t>
            </a:r>
            <a:endParaRPr kumimoji="1" lang="en-US" altLang="ja-JP" dirty="0" smtClean="0"/>
          </a:p>
          <a:p>
            <a:endParaRPr kumimoji="1" lang="en-US" altLang="ja-JP" dirty="0" smtClean="0"/>
          </a:p>
          <a:p>
            <a:r>
              <a:rPr kumimoji="1" lang="ja-JP" altLang="en-US" dirty="0" smtClean="0"/>
              <a:t>一般的に，コミッターへ昇格するためには，プロジェクト管理者にプロジェクトへの貢献を認められる必要があります．</a:t>
            </a:r>
            <a:endParaRPr kumimoji="1" lang="en-US" altLang="ja-JP" dirty="0" smtClean="0"/>
          </a:p>
          <a:p>
            <a:r>
              <a:rPr kumimoji="1" lang="ja-JP" altLang="en-US" dirty="0" smtClean="0"/>
              <a:t>この時の，貢献として考えられる活動として，パッチの投稿や，投稿されたパッチに対するレビュー，プロジェクト内での議論への参加が挙げられます．</a:t>
            </a:r>
            <a:endParaRPr kumimoji="1" lang="en-US" altLang="ja-JP" dirty="0" smtClean="0"/>
          </a:p>
          <a:p>
            <a:endParaRPr kumimoji="1" lang="en-US" altLang="ja-JP" dirty="0" smtClean="0"/>
          </a:p>
          <a:p>
            <a:r>
              <a:rPr kumimoji="1" lang="ja-JP" altLang="en-US" dirty="0" smtClean="0"/>
              <a:t>しかし，コミッターの選出には明確な指標は存在しません．</a:t>
            </a:r>
            <a:endParaRPr kumimoji="1" lang="en-US" altLang="ja-JP" dirty="0" smtClean="0"/>
          </a:p>
          <a:p>
            <a:r>
              <a:rPr kumimoji="1" lang="ja-JP" altLang="en-US" dirty="0" smtClean="0"/>
              <a:t>プロジェクトによっては，コミッターの選出に関して公式なドキュメントが用意されていますが，</a:t>
            </a:r>
            <a:endParaRPr kumimoji="1" lang="en-US" altLang="ja-JP" dirty="0" smtClean="0"/>
          </a:p>
          <a:p>
            <a:r>
              <a:rPr kumimoji="1" lang="ja-JP" altLang="en-US" dirty="0" smtClean="0"/>
              <a:t>その多くではプロジェクト管理者に認められた後の，推薦や承認などの事務的な手続きに関してのみ記載されています．</a:t>
            </a:r>
            <a:endParaRPr kumimoji="1" lang="en-US" altLang="ja-JP" dirty="0" smtClean="0"/>
          </a:p>
          <a:p>
            <a:r>
              <a:rPr kumimoji="1" lang="ja-JP" altLang="en-US" dirty="0" smtClean="0"/>
              <a:t>そのため，プロジェクト管理者は，それぞれの主観でコミッターの選出を行っています．</a:t>
            </a:r>
            <a:endParaRPr kumimoji="1" lang="en-US" altLang="ja-JP" dirty="0" smtClean="0"/>
          </a:p>
          <a:p>
            <a:endParaRPr kumimoji="1" lang="en-US" altLang="ja-JP" dirty="0" smtClean="0"/>
          </a:p>
          <a:p>
            <a:r>
              <a:rPr kumimoji="1" lang="ja-JP" altLang="en-US" dirty="0" smtClean="0"/>
              <a:t>このことから，コミッター選出の指標を明らかにすることで，コミッター選出を容易に行うことができると考えます．</a:t>
            </a:r>
            <a:endParaRPr kumimoji="1" lang="en-US" altLang="ja-JP" dirty="0" smtClean="0"/>
          </a:p>
          <a:p>
            <a:endParaRPr kumimoji="1" lang="en-US" altLang="ja-JP"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6</a:t>
            </a:fld>
            <a:endParaRPr kumimoji="1" lang="ja-JP" altLang="en-US"/>
          </a:p>
        </p:txBody>
      </p:sp>
    </p:spTree>
    <p:extLst>
      <p:ext uri="{BB962C8B-B14F-4D97-AF65-F5344CB8AC3E}">
        <p14:creationId xmlns:p14="http://schemas.microsoft.com/office/powerpoint/2010/main" val="120418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RQ1</a:t>
            </a:r>
            <a:r>
              <a:rPr kumimoji="1" lang="ja-JP" altLang="en-US" dirty="0" smtClean="0"/>
              <a:t>の結果について説明します．</a:t>
            </a:r>
            <a:endParaRPr kumimoji="1" lang="en-US" altLang="ja-JP" dirty="0" smtClean="0"/>
          </a:p>
          <a:p>
            <a:endParaRPr kumimoji="1" lang="en-US" altLang="ja-JP" dirty="0" smtClean="0"/>
          </a:p>
          <a:p>
            <a:r>
              <a:rPr kumimoji="1" lang="ja-JP" altLang="en-US" dirty="0" smtClean="0"/>
              <a:t>こちらの図は，各プロジェクトでのコミッター昇格前と非コミッターの</a:t>
            </a:r>
            <a:endParaRPr kumimoji="1" lang="en-US" altLang="ja-JP" dirty="0" smtClean="0"/>
          </a:p>
          <a:p>
            <a:r>
              <a:rPr kumimoji="1" lang="ja-JP" altLang="en-US" dirty="0" smtClean="0"/>
              <a:t>活動内容別の有意差検定を行った結果を示しています．</a:t>
            </a:r>
            <a:endParaRPr kumimoji="1" lang="en-US" altLang="ja-JP" dirty="0" smtClean="0"/>
          </a:p>
          <a:p>
            <a:r>
              <a:rPr kumimoji="1" lang="ja-JP" altLang="en-US" dirty="0" smtClean="0"/>
              <a:t>縦軸は，プロジェクト件数を示し，灰色が有意差なし，青色が有意差ありを示しています．</a:t>
            </a:r>
            <a:endParaRPr kumimoji="1" lang="en-US" altLang="ja-JP" dirty="0" smtClean="0"/>
          </a:p>
          <a:p>
            <a:endParaRPr kumimoji="1" lang="en-US" altLang="ja-JP" dirty="0" smtClean="0"/>
          </a:p>
          <a:p>
            <a:r>
              <a:rPr kumimoji="1" lang="ja-JP" altLang="en-US" dirty="0" smtClean="0"/>
              <a:t>この結果より，活動期間とコメント数は多くのプロジェクトにおいて</a:t>
            </a:r>
            <a:endParaRPr kumimoji="1" lang="en-US" altLang="ja-JP" dirty="0" smtClean="0"/>
          </a:p>
          <a:p>
            <a:r>
              <a:rPr kumimoji="1" lang="ja-JP" altLang="en-US" dirty="0" smtClean="0"/>
              <a:t>コミッター選出の指標として有効であることがわかります．</a:t>
            </a:r>
            <a:endParaRPr kumimoji="1" lang="en-US" altLang="ja-JP" dirty="0" smtClean="0"/>
          </a:p>
          <a:p>
            <a:r>
              <a:rPr kumimoji="1" lang="ja-JP" altLang="en-US" dirty="0" smtClean="0"/>
              <a:t>また，一方でレビュー時間は多くのプロジェクトにおいて有意差がなく，</a:t>
            </a:r>
            <a:endParaRPr kumimoji="1" lang="en-US" altLang="ja-JP" dirty="0" smtClean="0"/>
          </a:p>
          <a:p>
            <a:r>
              <a:rPr kumimoji="1" lang="ja-JP" altLang="en-US" dirty="0" smtClean="0"/>
              <a:t>コミッター選出の指標として使えないことがわかります．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14</a:t>
            </a:fld>
            <a:endParaRPr lang="en-US" altLang="ja-JP"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コミッター選出の指標として最も多くのプロジェクトで有効であった活動期間について，</a:t>
            </a:r>
            <a:endParaRPr kumimoji="1" lang="en-US" altLang="ja-JP" dirty="0" smtClean="0"/>
          </a:p>
          <a:p>
            <a:r>
              <a:rPr kumimoji="1" lang="ja-JP" altLang="en-US" dirty="0" smtClean="0"/>
              <a:t>各プロジェクト毎のコミッター昇格前の分布をこの箱ヒゲ図に示します．</a:t>
            </a:r>
            <a:endParaRPr kumimoji="1" lang="en-US" altLang="ja-JP" dirty="0" smtClean="0"/>
          </a:p>
          <a:p>
            <a:r>
              <a:rPr kumimoji="1" lang="ja-JP" altLang="en-US" dirty="0" smtClean="0"/>
              <a:t>こちらが非コミッターと統計的有意差のあったプロジェクト，</a:t>
            </a:r>
            <a:endParaRPr kumimoji="1" lang="en-US" altLang="ja-JP" dirty="0" smtClean="0"/>
          </a:p>
          <a:p>
            <a:r>
              <a:rPr kumimoji="1" lang="ja-JP" altLang="en-US" dirty="0" smtClean="0"/>
              <a:t>こちらが統計的有意差の見られなかったプロジェクトです．</a:t>
            </a:r>
            <a:endParaRPr kumimoji="1" lang="en-US" altLang="ja-JP" dirty="0" smtClean="0"/>
          </a:p>
          <a:p>
            <a:endParaRPr kumimoji="1" lang="en-US" altLang="ja-JP" dirty="0" smtClean="0"/>
          </a:p>
          <a:p>
            <a:r>
              <a:rPr kumimoji="1" lang="ja-JP" altLang="en-US" dirty="0" smtClean="0"/>
              <a:t>この図より，有意差のあるプロジェクトのほうが，有意差のないプロジェクトに比べて，</a:t>
            </a:r>
            <a:endParaRPr kumimoji="1" lang="en-US" altLang="ja-JP" dirty="0" smtClean="0"/>
          </a:p>
          <a:p>
            <a:r>
              <a:rPr kumimoji="1" lang="ja-JP" altLang="en-US" dirty="0" smtClean="0"/>
              <a:t>活動期間が長いことがわかります．</a:t>
            </a:r>
            <a:endParaRPr kumimoji="1" lang="en-US" altLang="ja-JP" dirty="0" smtClean="0"/>
          </a:p>
          <a:p>
            <a:endParaRPr kumimoji="1" lang="en-US" altLang="ja-JP" dirty="0" smtClean="0"/>
          </a:p>
          <a:p>
            <a:r>
              <a:rPr kumimoji="1" lang="ja-JP" altLang="en-US" dirty="0" smtClean="0"/>
              <a:t>また殆どのプロジェクトにおいて，</a:t>
            </a:r>
            <a:r>
              <a:rPr kumimoji="1" lang="en-US" altLang="ja-JP" dirty="0" smtClean="0"/>
              <a:t>75</a:t>
            </a:r>
            <a:r>
              <a:rPr kumimoji="1" lang="ja-JP" altLang="en-US" dirty="0" smtClean="0"/>
              <a:t>％のコミッターが約</a:t>
            </a:r>
            <a:r>
              <a:rPr kumimoji="1" lang="en-US" altLang="ja-JP" dirty="0" smtClean="0"/>
              <a:t>1</a:t>
            </a:r>
            <a:r>
              <a:rPr kumimoji="1" lang="ja-JP" altLang="en-US" dirty="0" smtClean="0"/>
              <a:t>年以内にコミッターへ昇格していることから，</a:t>
            </a:r>
            <a:endParaRPr kumimoji="1" lang="en-US" altLang="ja-JP" dirty="0" smtClean="0"/>
          </a:p>
          <a:p>
            <a:r>
              <a:rPr kumimoji="1" lang="ja-JP" altLang="en-US" dirty="0" smtClean="0"/>
              <a:t>約</a:t>
            </a:r>
            <a:r>
              <a:rPr kumimoji="1" lang="en-US" altLang="ja-JP" dirty="0" smtClean="0"/>
              <a:t>1</a:t>
            </a:r>
            <a:r>
              <a:rPr kumimoji="1" lang="ja-JP" altLang="en-US" dirty="0" smtClean="0"/>
              <a:t>年程度の活動期間がコミッター選出の指標として有効であると言えます．</a:t>
            </a:r>
            <a:endParaRPr kumimoji="1" lang="en-US" altLang="ja-JP" dirty="0" smtClean="0"/>
          </a:p>
          <a:p>
            <a:endParaRPr kumimoji="1" lang="en-US" altLang="ja-JP" dirty="0" smtClean="0"/>
          </a:p>
          <a:p>
            <a:r>
              <a:rPr kumimoji="1" lang="ja-JP" altLang="en-US" dirty="0" smtClean="0"/>
              <a:t>また，こちらに示す</a:t>
            </a:r>
            <a:r>
              <a:rPr kumimoji="1" lang="en-US" altLang="ja-JP" dirty="0" err="1" smtClean="0"/>
              <a:t>Globus</a:t>
            </a:r>
            <a:r>
              <a:rPr kumimoji="1" lang="ja-JP" altLang="en-US" dirty="0" smtClean="0"/>
              <a:t>と</a:t>
            </a:r>
            <a:r>
              <a:rPr kumimoji="1" lang="en-US" altLang="ja-JP" dirty="0" smtClean="0"/>
              <a:t>Mess</a:t>
            </a:r>
            <a:r>
              <a:rPr kumimoji="1" lang="ja-JP" altLang="en-US" dirty="0" smtClean="0"/>
              <a:t>の</a:t>
            </a:r>
            <a:r>
              <a:rPr kumimoji="1" lang="en-US" altLang="ja-JP" dirty="0" smtClean="0"/>
              <a:t>2</a:t>
            </a:r>
            <a:r>
              <a:rPr kumimoji="1" lang="ja-JP" altLang="en-US" dirty="0" smtClean="0"/>
              <a:t>プロジェクトはコミッターの人数が他のプロジェクトと比べて少数で，</a:t>
            </a:r>
            <a:endParaRPr kumimoji="1" lang="en-US" altLang="ja-JP" dirty="0" smtClean="0"/>
          </a:p>
          <a:p>
            <a:r>
              <a:rPr kumimoji="1" lang="ja-JP" altLang="en-US" dirty="0" smtClean="0"/>
              <a:t>慎重なコミッター選出を行っているため，昇格に時間がかかっていると考えられます．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15</a:t>
            </a:fld>
            <a:endParaRPr lang="en-US" altLang="ja-JP"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複数のプロジェクトを有する大規模なプロジェクトに関して，</a:t>
            </a:r>
            <a:endParaRPr kumimoji="1" lang="en-US" altLang="ja-JP" dirty="0" smtClean="0"/>
          </a:p>
          <a:p>
            <a:r>
              <a:rPr kumimoji="1" lang="ja-JP" altLang="en-US" dirty="0" smtClean="0"/>
              <a:t>活動回数が指標として使える割合を示した表をこちらに示します．</a:t>
            </a:r>
            <a:endParaRPr kumimoji="1" lang="en-US" altLang="ja-JP" dirty="0" smtClean="0"/>
          </a:p>
          <a:p>
            <a:endParaRPr kumimoji="1" lang="en-US" altLang="ja-JP" dirty="0" smtClean="0"/>
          </a:p>
          <a:p>
            <a:r>
              <a:rPr kumimoji="1" lang="ja-JP" altLang="en-US" dirty="0" smtClean="0"/>
              <a:t>この表より，</a:t>
            </a:r>
            <a:r>
              <a:rPr kumimoji="1" lang="en-US" altLang="ja-JP" dirty="0" smtClean="0"/>
              <a:t>Mozilla</a:t>
            </a:r>
            <a:r>
              <a:rPr kumimoji="1" lang="ja-JP" altLang="en-US" dirty="0" smtClean="0"/>
              <a:t>は他のプロジェクトより，レビュー数が有効であることがわかります．</a:t>
            </a:r>
            <a:endParaRPr kumimoji="1" lang="en-US" altLang="ja-JP" dirty="0" smtClean="0"/>
          </a:p>
          <a:p>
            <a:r>
              <a:rPr kumimoji="1" lang="ja-JP" altLang="en-US" dirty="0" smtClean="0"/>
              <a:t>これは，</a:t>
            </a:r>
            <a:r>
              <a:rPr kumimoji="1" lang="en-US" altLang="ja-JP" dirty="0" smtClean="0"/>
              <a:t>Mozilla</a:t>
            </a:r>
            <a:r>
              <a:rPr kumimoji="1" lang="ja-JP" altLang="en-US" dirty="0" smtClean="0"/>
              <a:t>特有の</a:t>
            </a:r>
            <a:r>
              <a:rPr kumimoji="1" lang="en-US" altLang="ja-JP" dirty="0" smtClean="0"/>
              <a:t>super-reviewer</a:t>
            </a:r>
            <a:r>
              <a:rPr kumimoji="1" lang="ja-JP" altLang="en-US" dirty="0" smtClean="0"/>
              <a:t>という役割の存在から，プロジェクト内でのレビューが活発になったからと考えられます．</a:t>
            </a:r>
            <a:endParaRPr kumimoji="1" lang="en-US" altLang="ja-JP" dirty="0" smtClean="0"/>
          </a:p>
          <a:p>
            <a:endParaRPr kumimoji="1" lang="en-US" altLang="ja-JP" dirty="0" smtClean="0"/>
          </a:p>
          <a:p>
            <a:r>
              <a:rPr kumimoji="1" lang="ja-JP" altLang="en-US" dirty="0" smtClean="0"/>
              <a:t>また，</a:t>
            </a:r>
            <a:r>
              <a:rPr kumimoji="1" lang="en-US" altLang="ja-JP" dirty="0" err="1" smtClean="0"/>
              <a:t>OpenOffice</a:t>
            </a:r>
            <a:r>
              <a:rPr kumimoji="1" lang="ja-JP" altLang="en-US" dirty="0" smtClean="0"/>
              <a:t>は他のプロジェクトより，回数で有効な指標が少ないことがわかります．</a:t>
            </a:r>
            <a:endParaRPr kumimoji="1" lang="en-US" altLang="ja-JP" dirty="0" smtClean="0"/>
          </a:p>
          <a:p>
            <a:r>
              <a:rPr kumimoji="1" lang="ja-JP" altLang="en-US" dirty="0" smtClean="0"/>
              <a:t>これは，</a:t>
            </a:r>
            <a:r>
              <a:rPr kumimoji="1" lang="en-US" altLang="ja-JP" dirty="0" err="1" smtClean="0"/>
              <a:t>OpenOffice</a:t>
            </a:r>
            <a:r>
              <a:rPr kumimoji="1" lang="ja-JP" altLang="en-US" dirty="0" smtClean="0"/>
              <a:t>において，非コミッターが直接プロジェクト管理者へコミッターになりたいと志願し，</a:t>
            </a:r>
            <a:endParaRPr kumimoji="1" lang="en-US" altLang="ja-JP" dirty="0" smtClean="0"/>
          </a:p>
          <a:p>
            <a:r>
              <a:rPr kumimoji="1" lang="ja-JP" altLang="en-US" dirty="0" smtClean="0"/>
              <a:t>コミッターへ昇格することもあり得るため，活動回数ではなく，開発者自身のモチベーションも指標の</a:t>
            </a:r>
            <a:r>
              <a:rPr kumimoji="1" lang="en-US" altLang="ja-JP" dirty="0" smtClean="0"/>
              <a:t>1</a:t>
            </a:r>
            <a:r>
              <a:rPr kumimoji="1" lang="ja-JP" altLang="en-US" dirty="0" smtClean="0"/>
              <a:t>つとして考えられることが挙げられます．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16</a:t>
            </a:fld>
            <a:endParaRPr lang="en-US" altLang="ja-JP"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r>
              <a:rPr kumimoji="1" lang="en-US" altLang="ja-JP" dirty="0" smtClean="0"/>
              <a:t>RQ2</a:t>
            </a:r>
            <a:r>
              <a:rPr kumimoji="1" lang="ja-JP" altLang="en-US" dirty="0" smtClean="0"/>
              <a:t>の結果について，図に示します．</a:t>
            </a:r>
            <a:endParaRPr kumimoji="1" lang="en-US" altLang="ja-JP" dirty="0" smtClean="0"/>
          </a:p>
          <a:p>
            <a:endParaRPr kumimoji="1" lang="en-US" altLang="ja-JP" dirty="0" smtClean="0"/>
          </a:p>
          <a:p>
            <a:r>
              <a:rPr kumimoji="1" lang="ja-JP" altLang="en-US" dirty="0" smtClean="0"/>
              <a:t>こちらの図は，各プロジェクトでのコミッター昇格前と昇格後の</a:t>
            </a:r>
            <a:endParaRPr kumimoji="1" lang="en-US" altLang="ja-JP" dirty="0" smtClean="0"/>
          </a:p>
          <a:p>
            <a:r>
              <a:rPr kumimoji="1" lang="ja-JP" altLang="en-US" dirty="0" smtClean="0"/>
              <a:t>活動内容別の有意差検定を行った結果を示しています．</a:t>
            </a:r>
            <a:endParaRPr kumimoji="1" lang="en-US" altLang="ja-JP" dirty="0" smtClean="0"/>
          </a:p>
          <a:p>
            <a:r>
              <a:rPr kumimoji="1" lang="ja-JP" altLang="en-US" dirty="0" smtClean="0"/>
              <a:t>縦軸は，プロジェクト件数を示し，灰色が有意差なし，</a:t>
            </a:r>
            <a:endParaRPr kumimoji="1" lang="en-US" altLang="ja-JP" dirty="0" smtClean="0"/>
          </a:p>
          <a:p>
            <a:r>
              <a:rPr kumimoji="1" lang="ja-JP" altLang="en-US" dirty="0" smtClean="0"/>
              <a:t>青色が有意差ありでコミッター昇格後に増加，赤色が有意差ありでコミッター昇格後に減少していることを示しています．</a:t>
            </a:r>
            <a:endParaRPr kumimoji="1" lang="en-US" altLang="ja-JP" dirty="0" smtClean="0"/>
          </a:p>
          <a:p>
            <a:endParaRPr kumimoji="1" lang="en-US" altLang="ja-JP" dirty="0" smtClean="0"/>
          </a:p>
          <a:p>
            <a:r>
              <a:rPr kumimoji="1" lang="ja-JP" altLang="en-US" dirty="0" smtClean="0"/>
              <a:t>この結果より，どの活動内容においても多くのプロジェクトでは，有意差の見られるほど大きな変化はないことがわかります．</a:t>
            </a:r>
            <a:endParaRPr kumimoji="1" lang="en-US" altLang="ja-JP" dirty="0" smtClean="0"/>
          </a:p>
          <a:p>
            <a:r>
              <a:rPr kumimoji="1" lang="ja-JP" altLang="en-US" dirty="0" smtClean="0"/>
              <a:t>しかし，有意差の見られた一部のプロジェクトにおいて，</a:t>
            </a:r>
            <a:endParaRPr kumimoji="1" lang="en-US" altLang="ja-JP" dirty="0" smtClean="0"/>
          </a:p>
          <a:p>
            <a:r>
              <a:rPr kumimoji="1" lang="ja-JP" altLang="en-US" dirty="0" smtClean="0"/>
              <a:t>パッチ投稿数は減少，レビュー数とコメント数は増加傾向にあることがわかります．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17</a:t>
            </a:fld>
            <a:endParaRPr lang="en-US" altLang="ja-JP"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Research Questions</a:t>
            </a:r>
            <a:r>
              <a:rPr kumimoji="1" lang="ja-JP" altLang="en-US" dirty="0" smtClean="0"/>
              <a:t>で得られた結果について考察します</a:t>
            </a:r>
            <a:endParaRPr kumimoji="1" lang="en-US" altLang="ja-JP" dirty="0" smtClean="0"/>
          </a:p>
          <a:p>
            <a:endParaRPr kumimoji="1" lang="en-US" altLang="ja-JP" dirty="0" smtClean="0"/>
          </a:p>
          <a:p>
            <a:r>
              <a:rPr kumimoji="1" lang="en-US" altLang="ja-JP" dirty="0" smtClean="0"/>
              <a:t>RQ1</a:t>
            </a:r>
            <a:r>
              <a:rPr kumimoji="1" lang="ja-JP" altLang="en-US" dirty="0" smtClean="0"/>
              <a:t>で，活動期間，コメント数が有効であることがわかりました．</a:t>
            </a:r>
            <a:endParaRPr kumimoji="1" lang="en-US" altLang="ja-JP" dirty="0" smtClean="0"/>
          </a:p>
          <a:p>
            <a:r>
              <a:rPr kumimoji="1" lang="ja-JP" altLang="en-US" dirty="0" smtClean="0"/>
              <a:t>これは，継続的かつ頻繁な活動によって，プロジェクト管理者への注目を集めることが重要だと考えられます．</a:t>
            </a:r>
            <a:endParaRPr kumimoji="1" lang="en-US" altLang="ja-JP" dirty="0" smtClean="0"/>
          </a:p>
          <a:p>
            <a:endParaRPr kumimoji="1" lang="en-US" altLang="ja-JP" dirty="0" smtClean="0"/>
          </a:p>
          <a:p>
            <a:r>
              <a:rPr kumimoji="1" lang="en-US" altLang="ja-JP" dirty="0" smtClean="0"/>
              <a:t>RQ2</a:t>
            </a:r>
            <a:r>
              <a:rPr kumimoji="1" lang="ja-JP" altLang="en-US" dirty="0" smtClean="0"/>
              <a:t>では，コミッターへの昇格後，パッチ投稿数は減少し，レビュー数，コメント数は増加することがわかりました．</a:t>
            </a:r>
            <a:endParaRPr kumimoji="1" lang="en-US" altLang="ja-JP" dirty="0" smtClean="0"/>
          </a:p>
          <a:p>
            <a:r>
              <a:rPr kumimoji="1" lang="ja-JP" altLang="en-US" dirty="0" smtClean="0"/>
              <a:t>この変化は，コミッターへの昇格によって，コードの開発・修正を行う役割から，プロジェクトの管理をする役割へ</a:t>
            </a:r>
            <a:endParaRPr kumimoji="1" lang="en-US" altLang="ja-JP" dirty="0" smtClean="0"/>
          </a:p>
          <a:p>
            <a:r>
              <a:rPr kumimoji="1" lang="ja-JP" altLang="en-US" dirty="0" smtClean="0"/>
              <a:t>移動したことが考えられます．</a:t>
            </a:r>
            <a:endParaRPr kumimoji="1" lang="en-US" altLang="ja-JP" dirty="0" smtClean="0"/>
          </a:p>
          <a:p>
            <a:endParaRPr kumimoji="1" lang="en-US" altLang="ja-JP" dirty="0" smtClean="0"/>
          </a:p>
          <a:p>
            <a:r>
              <a:rPr kumimoji="1" lang="ja-JP" altLang="en-US" dirty="0" smtClean="0"/>
              <a:t>こちらの図は</a:t>
            </a:r>
            <a:r>
              <a:rPr kumimoji="1" lang="en-US" altLang="ja-JP" dirty="0" smtClean="0"/>
              <a:t>Apache</a:t>
            </a:r>
            <a:r>
              <a:rPr kumimoji="1" lang="ja-JP" altLang="en-US" dirty="0" err="1" smtClean="0"/>
              <a:t>での</a:t>
            </a:r>
            <a:r>
              <a:rPr kumimoji="1" lang="ja-JP" altLang="en-US" dirty="0" smtClean="0"/>
              <a:t>開発者の組織図を示しています．右へ行くほど中心的な役割となっており，</a:t>
            </a:r>
            <a:endParaRPr kumimoji="1" lang="en-US" altLang="ja-JP" dirty="0" smtClean="0"/>
          </a:p>
          <a:p>
            <a:r>
              <a:rPr kumimoji="1" lang="ja-JP" altLang="en-US" dirty="0" smtClean="0"/>
              <a:t>開発者からコミッターへ，さらにプロジェクト管理委員へと昇格していくことを示しています．</a:t>
            </a:r>
            <a:endParaRPr kumimoji="1" lang="en-US" altLang="ja-JP" dirty="0" smtClean="0"/>
          </a:p>
          <a:p>
            <a:r>
              <a:rPr kumimoji="1" lang="ja-JP" altLang="en-US" dirty="0" smtClean="0"/>
              <a:t>他のプロジェクトでも同様に，中心的な役割へ昇格することによって，プロジェクト管理を行うようになり，</a:t>
            </a:r>
            <a:endParaRPr kumimoji="1" lang="en-US" altLang="ja-JP" dirty="0" smtClean="0"/>
          </a:p>
          <a:p>
            <a:r>
              <a:rPr kumimoji="1" lang="ja-JP" altLang="en-US" dirty="0" smtClean="0"/>
              <a:t>このような活動の変化に起因していると考えられます．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18</a:t>
            </a:fld>
            <a:endParaRPr lang="en-US" altLang="ja-JP"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1622109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3712530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366281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3087328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4201580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412274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1672433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92400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1256584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134041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6BC6A7A-CDDC-400F-9104-A8A8D1B45CC9}" type="datetimeFigureOut">
              <a:rPr kumimoji="1" lang="ja-JP" altLang="en-US" smtClean="0"/>
              <a:t>2015/1/13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3871711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BC6A7A-CDDC-400F-9104-A8A8D1B45CC9}" type="datetimeFigureOut">
              <a:rPr kumimoji="1" lang="ja-JP" altLang="en-US" smtClean="0"/>
              <a:t>2015/1/13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E118B-0F06-492D-A002-B837CB8491AF}" type="slidenum">
              <a:rPr kumimoji="1" lang="ja-JP" altLang="en-US" smtClean="0"/>
              <a:t>‹#›</a:t>
            </a:fld>
            <a:endParaRPr kumimoji="1" lang="ja-JP" altLang="en-US"/>
          </a:p>
        </p:txBody>
      </p:sp>
    </p:spTree>
    <p:extLst>
      <p:ext uri="{BB962C8B-B14F-4D97-AF65-F5344CB8AC3E}">
        <p14:creationId xmlns:p14="http://schemas.microsoft.com/office/powerpoint/2010/main" val="3271405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18" Type="http://schemas.openxmlformats.org/officeDocument/2006/relationships/image" Target="../media/image12.png"/><Relationship Id="rId26" Type="http://schemas.openxmlformats.org/officeDocument/2006/relationships/image" Target="../media/image20.png"/><Relationship Id="rId3" Type="http://schemas.openxmlformats.org/officeDocument/2006/relationships/diagramLayout" Target="../diagrams/layout1.xml"/><Relationship Id="rId21" Type="http://schemas.openxmlformats.org/officeDocument/2006/relationships/image" Target="../media/image15.png"/><Relationship Id="rId7" Type="http://schemas.openxmlformats.org/officeDocument/2006/relationships/image" Target="../media/image1.wmf"/><Relationship Id="rId12" Type="http://schemas.openxmlformats.org/officeDocument/2006/relationships/image" Target="../media/image6.png"/><Relationship Id="rId17" Type="http://schemas.openxmlformats.org/officeDocument/2006/relationships/image" Target="../media/image11.png"/><Relationship Id="rId25" Type="http://schemas.openxmlformats.org/officeDocument/2006/relationships/image" Target="../media/image19.png"/><Relationship Id="rId2" Type="http://schemas.openxmlformats.org/officeDocument/2006/relationships/diagramData" Target="../diagrams/data1.xml"/><Relationship Id="rId16" Type="http://schemas.openxmlformats.org/officeDocument/2006/relationships/image" Target="../media/image10.png"/><Relationship Id="rId20" Type="http://schemas.openxmlformats.org/officeDocument/2006/relationships/image" Target="../media/image14.png"/><Relationship Id="rId29" Type="http://schemas.openxmlformats.org/officeDocument/2006/relationships/image" Target="../media/image23.pn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5.png"/><Relationship Id="rId24" Type="http://schemas.openxmlformats.org/officeDocument/2006/relationships/image" Target="../media/image18.png"/><Relationship Id="rId5" Type="http://schemas.openxmlformats.org/officeDocument/2006/relationships/diagramColors" Target="../diagrams/colors1.xml"/><Relationship Id="rId15" Type="http://schemas.openxmlformats.org/officeDocument/2006/relationships/image" Target="../media/image9.png"/><Relationship Id="rId23" Type="http://schemas.openxmlformats.org/officeDocument/2006/relationships/image" Target="../media/image17.png"/><Relationship Id="rId28" Type="http://schemas.openxmlformats.org/officeDocument/2006/relationships/image" Target="../media/image22.png"/><Relationship Id="rId10" Type="http://schemas.openxmlformats.org/officeDocument/2006/relationships/image" Target="../media/image4.png"/><Relationship Id="rId19" Type="http://schemas.openxmlformats.org/officeDocument/2006/relationships/image" Target="../media/image13.png"/><Relationship Id="rId4" Type="http://schemas.openxmlformats.org/officeDocument/2006/relationships/diagramQuickStyle" Target="../diagrams/quickStyle1.xml"/><Relationship Id="rId9" Type="http://schemas.openxmlformats.org/officeDocument/2006/relationships/image" Target="../media/image3.png"/><Relationship Id="rId14" Type="http://schemas.openxmlformats.org/officeDocument/2006/relationships/image" Target="../media/image8.png"/><Relationship Id="rId22" Type="http://schemas.openxmlformats.org/officeDocument/2006/relationships/image" Target="../media/image16.png"/><Relationship Id="rId27" Type="http://schemas.openxmlformats.org/officeDocument/2006/relationships/image" Target="../media/image21.png"/><Relationship Id="rId30"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7"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5.png"/><Relationship Id="rId7" Type="http://schemas.openxmlformats.org/officeDocument/2006/relationships/image" Target="../media/image27.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23.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en-US" altLang="ja-JP" dirty="0" smtClean="0"/>
              <a:t>OSS</a:t>
            </a:r>
            <a:r>
              <a:rPr lang="ja-JP" altLang="en-US" dirty="0" smtClean="0"/>
              <a:t>プロジェクトにおける</a:t>
            </a:r>
            <a:r>
              <a:rPr lang="en-US" altLang="ja-JP" dirty="0" smtClean="0"/>
              <a:t/>
            </a:r>
            <a:br>
              <a:rPr lang="en-US" altLang="ja-JP" dirty="0" smtClean="0"/>
            </a:br>
            <a:r>
              <a:rPr lang="ja-JP" altLang="en-US" dirty="0" smtClean="0"/>
              <a:t>開発者の活動量を用いた</a:t>
            </a:r>
            <a:r>
              <a:rPr lang="en-US" altLang="ja-JP" dirty="0" smtClean="0"/>
              <a:t/>
            </a:r>
            <a:br>
              <a:rPr lang="en-US" altLang="ja-JP" dirty="0" smtClean="0"/>
            </a:br>
            <a:r>
              <a:rPr lang="ja-JP" altLang="en-US" dirty="0" smtClean="0"/>
              <a:t>コミッター候補者予測</a:t>
            </a:r>
            <a:endParaRPr kumimoji="1" lang="ja-JP" altLang="en-US" dirty="0"/>
          </a:p>
        </p:txBody>
      </p:sp>
      <p:sp>
        <p:nvSpPr>
          <p:cNvPr id="3" name="サブタイトル 2"/>
          <p:cNvSpPr>
            <a:spLocks noGrp="1"/>
          </p:cNvSpPr>
          <p:nvPr>
            <p:ph type="subTitle" idx="1"/>
          </p:nvPr>
        </p:nvSpPr>
        <p:spPr>
          <a:xfrm>
            <a:off x="1403648" y="4581128"/>
            <a:ext cx="6400800" cy="1752600"/>
          </a:xfrm>
        </p:spPr>
        <p:txBody>
          <a:bodyPr>
            <a:normAutofit/>
          </a:bodyPr>
          <a:lstStyle/>
          <a:p>
            <a:r>
              <a:rPr kumimoji="1" lang="en-US" altLang="ja-JP" sz="3600" dirty="0" smtClean="0"/>
              <a:t>M1</a:t>
            </a:r>
            <a:r>
              <a:rPr kumimoji="1" lang="ja-JP" altLang="en-US" sz="3600" dirty="0" smtClean="0"/>
              <a:t>　松本　明</a:t>
            </a:r>
            <a:endParaRPr kumimoji="1" lang="ja-JP" altLang="en-US" sz="3600" dirty="0"/>
          </a:p>
        </p:txBody>
      </p:sp>
    </p:spTree>
    <p:extLst>
      <p:ext uri="{BB962C8B-B14F-4D97-AF65-F5344CB8AC3E}">
        <p14:creationId xmlns:p14="http://schemas.microsoft.com/office/powerpoint/2010/main" val="3354535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背景：</a:t>
            </a:r>
            <a:r>
              <a:rPr lang="en-US" altLang="ja-JP" sz="3600" b="1" dirty="0" smtClean="0"/>
              <a:t>OSS</a:t>
            </a:r>
            <a:r>
              <a:rPr lang="ja-JP" altLang="en-US" sz="3600" dirty="0" smtClean="0"/>
              <a:t>の品質に対する社会的懸念</a:t>
            </a:r>
            <a:endParaRPr kumimoji="1" lang="ja-JP" altLang="en-US" sz="3600" dirty="0"/>
          </a:p>
        </p:txBody>
      </p:sp>
      <p:sp>
        <p:nvSpPr>
          <p:cNvPr id="3" name="コンテンツ プレースホルダー 2"/>
          <p:cNvSpPr>
            <a:spLocks noGrp="1"/>
          </p:cNvSpPr>
          <p:nvPr>
            <p:ph idx="1"/>
          </p:nvPr>
        </p:nvSpPr>
        <p:spPr/>
        <p:txBody>
          <a:bodyPr>
            <a:normAutofit/>
          </a:bodyPr>
          <a:lstStyle/>
          <a:p>
            <a:r>
              <a:rPr lang="en-US" altLang="ja-JP" sz="2800" b="1" dirty="0" smtClean="0"/>
              <a:t>OSS</a:t>
            </a:r>
            <a:r>
              <a:rPr lang="ja-JP" altLang="en-US" sz="2800" dirty="0" smtClean="0"/>
              <a:t>を活用した製品開発のニーズが高まっている</a:t>
            </a:r>
            <a:endParaRPr lang="en-US" altLang="ja-JP" sz="2800" dirty="0" smtClean="0"/>
          </a:p>
          <a:p>
            <a:pPr lvl="1"/>
            <a:r>
              <a:rPr lang="ja-JP" altLang="en-US" sz="2400" dirty="0" smtClean="0"/>
              <a:t>ソフトウェアライフサイクルの短期化</a:t>
            </a:r>
            <a:endParaRPr lang="en-US" altLang="ja-JP" sz="2400" dirty="0" smtClean="0"/>
          </a:p>
          <a:p>
            <a:pPr lvl="1"/>
            <a:r>
              <a:rPr lang="ja-JP" altLang="en-US" sz="2400" dirty="0" smtClean="0"/>
              <a:t>グローバル競争の激化（コスト削減要請）</a:t>
            </a:r>
            <a:endParaRPr lang="en-US" altLang="ja-JP" sz="2400" dirty="0" smtClean="0"/>
          </a:p>
          <a:p>
            <a:endParaRPr lang="en-US" altLang="ja-JP" dirty="0" smtClean="0"/>
          </a:p>
          <a:p>
            <a:r>
              <a:rPr lang="en-US" altLang="ja-JP" sz="2800" b="1" dirty="0" smtClean="0"/>
              <a:t>OSS</a:t>
            </a:r>
            <a:r>
              <a:rPr lang="ja-JP" altLang="en-US" sz="2800" dirty="0" smtClean="0"/>
              <a:t>の品質に対する懸念も深刻化しつつある</a:t>
            </a:r>
            <a:endParaRPr lang="en-US" altLang="ja-JP" sz="2800" dirty="0" smtClean="0"/>
          </a:p>
          <a:p>
            <a:pPr lvl="1"/>
            <a:r>
              <a:rPr lang="ja-JP" altLang="en-US" sz="2400" dirty="0" smtClean="0"/>
              <a:t>不具合報告の増加</a:t>
            </a:r>
            <a:endParaRPr lang="en-US" altLang="ja-JP" sz="2400" dirty="0" smtClean="0"/>
          </a:p>
          <a:p>
            <a:pPr lvl="1"/>
            <a:r>
              <a:rPr lang="ja-JP" altLang="en-US" sz="2400" dirty="0" smtClean="0"/>
              <a:t>不具合修正の長期化（修正版リリースの遅れ）</a:t>
            </a:r>
            <a:endParaRPr lang="en-US" altLang="ja-JP" sz="2400" dirty="0" smtClean="0"/>
          </a:p>
          <a:p>
            <a:endParaRPr kumimoji="1" lang="ja-JP" altLang="en-US" dirty="0"/>
          </a:p>
        </p:txBody>
      </p:sp>
      <p:sp>
        <p:nvSpPr>
          <p:cNvPr id="4" name="AutoShape 4"/>
          <p:cNvSpPr>
            <a:spLocks noChangeArrowheads="1"/>
          </p:cNvSpPr>
          <p:nvPr/>
        </p:nvSpPr>
        <p:spPr bwMode="auto">
          <a:xfrm>
            <a:off x="683568" y="5318720"/>
            <a:ext cx="7696200" cy="990600"/>
          </a:xfrm>
          <a:prstGeom prst="flowChartAlternateProcess">
            <a:avLst/>
          </a:prstGeom>
          <a:solidFill>
            <a:schemeClr val="bg1"/>
          </a:solidFill>
          <a:ln w="28575" algn="ctr">
            <a:solidFill>
              <a:srgbClr val="C00000"/>
            </a:solidFill>
            <a:miter lim="800000"/>
            <a:headEnd/>
            <a:tailEnd/>
          </a:ln>
          <a:effectLst/>
        </p:spPr>
        <p:txBody>
          <a:bodyPr wrap="square" tIns="72000" bIns="72000" anchor="ctr"/>
          <a:lstStyle/>
          <a:p>
            <a:pPr algn="ctr"/>
            <a:r>
              <a:rPr lang="en-US" altLang="ja-JP" sz="2400" b="1" dirty="0" smtClean="0"/>
              <a:t>OSS</a:t>
            </a:r>
            <a:r>
              <a:rPr lang="ja-JP" altLang="en-US" sz="2400" b="1" dirty="0" smtClean="0"/>
              <a:t>開発における</a:t>
            </a:r>
            <a:r>
              <a:rPr lang="ja-JP" altLang="en-US" sz="2400" dirty="0" smtClean="0"/>
              <a:t>品質保証活動の支援が求められている</a:t>
            </a:r>
          </a:p>
        </p:txBody>
      </p:sp>
    </p:spTree>
    <p:extLst>
      <p:ext uri="{BB962C8B-B14F-4D97-AF65-F5344CB8AC3E}">
        <p14:creationId xmlns:p14="http://schemas.microsoft.com/office/powerpoint/2010/main" val="34838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l"/>
            <a:r>
              <a:rPr lang="ja-JP" altLang="en-US" sz="3600" dirty="0" smtClean="0"/>
              <a:t>本研究の位置付け：</a:t>
            </a:r>
            <a:r>
              <a:rPr lang="en-US" altLang="ja-JP" sz="3600" dirty="0" smtClean="0"/>
              <a:t/>
            </a:r>
            <a:br>
              <a:rPr lang="en-US" altLang="ja-JP" sz="3600" dirty="0" smtClean="0"/>
            </a:br>
            <a:r>
              <a:rPr lang="en-US" altLang="ja-JP" sz="3600" dirty="0" smtClean="0"/>
              <a:t>OSS</a:t>
            </a:r>
            <a:r>
              <a:rPr lang="ja-JP" altLang="en-US" sz="3600" dirty="0" smtClean="0"/>
              <a:t>開発における品質保証活動</a:t>
            </a:r>
            <a:endParaRPr kumimoji="1" lang="ja-JP" altLang="en-US" sz="3600" dirty="0"/>
          </a:p>
        </p:txBody>
      </p:sp>
      <p:graphicFrame>
        <p:nvGraphicFramePr>
          <p:cNvPr id="4" name="図表 3"/>
          <p:cNvGraphicFramePr/>
          <p:nvPr>
            <p:extLst>
              <p:ext uri="{D42A27DB-BD31-4B8C-83A1-F6EECF244321}">
                <p14:modId xmlns:p14="http://schemas.microsoft.com/office/powerpoint/2010/main" val="930023033"/>
              </p:ext>
            </p:extLst>
          </p:nvPr>
        </p:nvGraphicFramePr>
        <p:xfrm>
          <a:off x="195263" y="1775301"/>
          <a:ext cx="8697912" cy="32633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8" descr="C:\Users\masao\AppData\Local\Microsoft\Windows\Temporary Internet Files\Content.IE5\4PLHG8SU\MC900234930[1].wmf"/>
          <p:cNvPicPr>
            <a:picLocks noChangeAspect="1" noChangeArrowheads="1"/>
          </p:cNvPicPr>
          <p:nvPr/>
        </p:nvPicPr>
        <p:blipFill>
          <a:blip r:embed="rId7" cstate="print"/>
          <a:srcRect/>
          <a:stretch>
            <a:fillRect/>
          </a:stretch>
        </p:blipFill>
        <p:spPr bwMode="auto">
          <a:xfrm>
            <a:off x="7355564" y="1887061"/>
            <a:ext cx="1245110" cy="1218496"/>
          </a:xfrm>
          <a:prstGeom prst="rect">
            <a:avLst/>
          </a:prstGeom>
          <a:noFill/>
          <a:effectLst>
            <a:outerShdw blurRad="50800" dist="38100" dir="2700000" algn="tl" rotWithShape="0">
              <a:prstClr val="black">
                <a:alpha val="40000"/>
              </a:prstClr>
            </a:outerShdw>
          </a:effectLst>
        </p:spPr>
      </p:pic>
      <p:pic>
        <p:nvPicPr>
          <p:cNvPr id="6" name="Picture 10" descr="F:\Documents and Settings\masao\My Documents\My Pictures\Microsoft クリップ オーガナイザ\j0433936.png"/>
          <p:cNvPicPr>
            <a:picLocks noChangeAspect="1" noChangeArrowheads="1"/>
          </p:cNvPicPr>
          <p:nvPr/>
        </p:nvPicPr>
        <p:blipFill>
          <a:blip r:embed="rId8" cstate="print"/>
          <a:srcRect/>
          <a:stretch>
            <a:fillRect/>
          </a:stretch>
        </p:blipFill>
        <p:spPr bwMode="auto">
          <a:xfrm flipH="1">
            <a:off x="270590" y="2068403"/>
            <a:ext cx="480703" cy="470922"/>
          </a:xfrm>
          <a:prstGeom prst="rect">
            <a:avLst/>
          </a:prstGeom>
          <a:noFill/>
        </p:spPr>
      </p:pic>
      <p:pic>
        <p:nvPicPr>
          <p:cNvPr id="7" name="Picture 35" descr="F:\Documents and Settings\masao\My Documents\My Pictures\Microsoft クリップ オーガナイザ\j0433933.png"/>
          <p:cNvPicPr>
            <a:picLocks noChangeAspect="1" noChangeArrowheads="1"/>
          </p:cNvPicPr>
          <p:nvPr/>
        </p:nvPicPr>
        <p:blipFill>
          <a:blip r:embed="rId9" cstate="print"/>
          <a:srcRect/>
          <a:stretch>
            <a:fillRect/>
          </a:stretch>
        </p:blipFill>
        <p:spPr bwMode="auto">
          <a:xfrm flipH="1">
            <a:off x="724821" y="1665530"/>
            <a:ext cx="480703" cy="470922"/>
          </a:xfrm>
          <a:prstGeom prst="rect">
            <a:avLst/>
          </a:prstGeom>
          <a:noFill/>
        </p:spPr>
      </p:pic>
      <p:pic>
        <p:nvPicPr>
          <p:cNvPr id="8" name="Picture 38" descr="F:\Documents and Settings\masao\My Documents\My Pictures\Microsoft クリップ オーガナイザ\j0433928.png"/>
          <p:cNvPicPr>
            <a:picLocks noChangeAspect="1" noChangeArrowheads="1"/>
          </p:cNvPicPr>
          <p:nvPr/>
        </p:nvPicPr>
        <p:blipFill>
          <a:blip r:embed="rId10" cstate="print"/>
          <a:srcRect/>
          <a:stretch>
            <a:fillRect/>
          </a:stretch>
        </p:blipFill>
        <p:spPr bwMode="auto">
          <a:xfrm flipH="1">
            <a:off x="523500" y="1761634"/>
            <a:ext cx="480703" cy="470922"/>
          </a:xfrm>
          <a:prstGeom prst="rect">
            <a:avLst/>
          </a:prstGeom>
          <a:noFill/>
        </p:spPr>
      </p:pic>
      <p:pic>
        <p:nvPicPr>
          <p:cNvPr id="9" name="Picture 20" descr="F:\Documents and Settings\masao\My Documents\My Pictures\Microsoft クリップ オーガナイザ\j0433955.png"/>
          <p:cNvPicPr>
            <a:picLocks noChangeAspect="1" noChangeArrowheads="1"/>
          </p:cNvPicPr>
          <p:nvPr/>
        </p:nvPicPr>
        <p:blipFill>
          <a:blip r:embed="rId11" cstate="print"/>
          <a:srcRect/>
          <a:stretch>
            <a:fillRect/>
          </a:stretch>
        </p:blipFill>
        <p:spPr bwMode="auto">
          <a:xfrm flipH="1">
            <a:off x="965173" y="1698267"/>
            <a:ext cx="480703" cy="470922"/>
          </a:xfrm>
          <a:prstGeom prst="rect">
            <a:avLst/>
          </a:prstGeom>
          <a:noFill/>
        </p:spPr>
      </p:pic>
      <p:pic>
        <p:nvPicPr>
          <p:cNvPr id="10" name="Picture 25" descr="F:\Documents and Settings\masao\My Documents\My Pictures\Microsoft クリップ オーガナイザ\j0433960.png"/>
          <p:cNvPicPr>
            <a:picLocks noChangeAspect="1" noChangeArrowheads="1"/>
          </p:cNvPicPr>
          <p:nvPr/>
        </p:nvPicPr>
        <p:blipFill>
          <a:blip r:embed="rId12" cstate="print"/>
          <a:srcRect/>
          <a:stretch>
            <a:fillRect/>
          </a:stretch>
        </p:blipFill>
        <p:spPr bwMode="auto">
          <a:xfrm flipH="1">
            <a:off x="1078416" y="1862349"/>
            <a:ext cx="480703" cy="470922"/>
          </a:xfrm>
          <a:prstGeom prst="rect">
            <a:avLst/>
          </a:prstGeom>
          <a:noFill/>
        </p:spPr>
      </p:pic>
      <p:pic>
        <p:nvPicPr>
          <p:cNvPr id="11" name="Picture 4" descr="F:\Documents and Settings\masao\My Documents\My Pictures\Microsoft クリップ オーガナイザ\j0432657.png"/>
          <p:cNvPicPr>
            <a:picLocks noChangeAspect="1" noChangeArrowheads="1"/>
          </p:cNvPicPr>
          <p:nvPr/>
        </p:nvPicPr>
        <p:blipFill>
          <a:blip r:embed="rId13" cstate="print"/>
          <a:srcRect/>
          <a:stretch>
            <a:fillRect/>
          </a:stretch>
        </p:blipFill>
        <p:spPr bwMode="auto">
          <a:xfrm flipH="1">
            <a:off x="724821" y="1932817"/>
            <a:ext cx="480703" cy="470922"/>
          </a:xfrm>
          <a:prstGeom prst="rect">
            <a:avLst/>
          </a:prstGeom>
          <a:noFill/>
        </p:spPr>
      </p:pic>
      <p:pic>
        <p:nvPicPr>
          <p:cNvPr id="12" name="Picture 45" descr="F:\Documents and Settings\masao\My Documents\My Pictures\Microsoft クリップ オーガナイザ\j0433926.png"/>
          <p:cNvPicPr>
            <a:picLocks noChangeAspect="1" noChangeArrowheads="1"/>
          </p:cNvPicPr>
          <p:nvPr/>
        </p:nvPicPr>
        <p:blipFill>
          <a:blip r:embed="rId14" cstate="print"/>
          <a:srcRect/>
          <a:stretch>
            <a:fillRect/>
          </a:stretch>
        </p:blipFill>
        <p:spPr bwMode="auto">
          <a:xfrm flipH="1">
            <a:off x="543060" y="2016277"/>
            <a:ext cx="478033" cy="468306"/>
          </a:xfrm>
          <a:prstGeom prst="rect">
            <a:avLst/>
          </a:prstGeom>
          <a:noFill/>
        </p:spPr>
      </p:pic>
      <p:pic>
        <p:nvPicPr>
          <p:cNvPr id="13" name="Picture 29" descr="F:\Documents and Settings\masao\My Documents\My Pictures\Microsoft クリップ オーガナイザ\j0433945.png"/>
          <p:cNvPicPr>
            <a:picLocks noChangeAspect="1" noChangeArrowheads="1"/>
          </p:cNvPicPr>
          <p:nvPr/>
        </p:nvPicPr>
        <p:blipFill>
          <a:blip r:embed="rId15" cstate="print"/>
          <a:srcRect/>
          <a:stretch>
            <a:fillRect/>
          </a:stretch>
        </p:blipFill>
        <p:spPr bwMode="auto">
          <a:xfrm flipH="1">
            <a:off x="439039" y="2284113"/>
            <a:ext cx="480703" cy="470922"/>
          </a:xfrm>
          <a:prstGeom prst="rect">
            <a:avLst/>
          </a:prstGeom>
          <a:noFill/>
        </p:spPr>
      </p:pic>
      <p:pic>
        <p:nvPicPr>
          <p:cNvPr id="14" name="Picture 14" descr="F:\Documents and Settings\masao\My Documents\My Pictures\Microsoft クリップ オーガナイザ\j0433959.png"/>
          <p:cNvPicPr>
            <a:picLocks noChangeAspect="1" noChangeArrowheads="1"/>
          </p:cNvPicPr>
          <p:nvPr/>
        </p:nvPicPr>
        <p:blipFill>
          <a:blip r:embed="rId16" cstate="print"/>
          <a:srcRect/>
          <a:stretch>
            <a:fillRect/>
          </a:stretch>
        </p:blipFill>
        <p:spPr bwMode="auto">
          <a:xfrm flipH="1">
            <a:off x="839400" y="2083432"/>
            <a:ext cx="480703" cy="470922"/>
          </a:xfrm>
          <a:prstGeom prst="rect">
            <a:avLst/>
          </a:prstGeom>
          <a:noFill/>
        </p:spPr>
      </p:pic>
      <p:pic>
        <p:nvPicPr>
          <p:cNvPr id="15" name="Picture 16" descr="F:\Documents and Settings\masao\My Documents\My Pictures\Microsoft クリップ オーガナイザ\j0433950.png"/>
          <p:cNvPicPr>
            <a:picLocks noChangeAspect="1" noChangeArrowheads="1"/>
          </p:cNvPicPr>
          <p:nvPr/>
        </p:nvPicPr>
        <p:blipFill>
          <a:blip r:embed="rId17" cstate="print"/>
          <a:srcRect/>
          <a:stretch>
            <a:fillRect/>
          </a:stretch>
        </p:blipFill>
        <p:spPr bwMode="auto">
          <a:xfrm flipH="1">
            <a:off x="1029721" y="2211182"/>
            <a:ext cx="483374" cy="473538"/>
          </a:xfrm>
          <a:prstGeom prst="rect">
            <a:avLst/>
          </a:prstGeom>
          <a:noFill/>
        </p:spPr>
      </p:pic>
      <p:pic>
        <p:nvPicPr>
          <p:cNvPr id="16" name="Picture 22" descr="F:\Documents and Settings\masao\My Documents\My Pictures\Microsoft クリップ オーガナイザ\j0433957.png"/>
          <p:cNvPicPr>
            <a:picLocks noChangeAspect="1" noChangeArrowheads="1"/>
          </p:cNvPicPr>
          <p:nvPr/>
        </p:nvPicPr>
        <p:blipFill>
          <a:blip r:embed="rId18" cstate="print"/>
          <a:srcRect/>
          <a:stretch>
            <a:fillRect/>
          </a:stretch>
        </p:blipFill>
        <p:spPr bwMode="auto">
          <a:xfrm flipH="1">
            <a:off x="1235951" y="2303864"/>
            <a:ext cx="480703" cy="470922"/>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19" cstate="print"/>
          <a:srcRect/>
          <a:stretch>
            <a:fillRect/>
          </a:stretch>
        </p:blipFill>
        <p:spPr bwMode="auto">
          <a:xfrm flipH="1">
            <a:off x="1016332" y="2532753"/>
            <a:ext cx="480703" cy="470922"/>
          </a:xfrm>
          <a:prstGeom prst="rect">
            <a:avLst/>
          </a:prstGeom>
          <a:noFill/>
        </p:spPr>
      </p:pic>
      <p:pic>
        <p:nvPicPr>
          <p:cNvPr id="18" name="Picture 46" descr="F:\Documents and Settings\masao\My Documents\My Pictures\Microsoft クリップ オーガナイザ\j0433927.png"/>
          <p:cNvPicPr>
            <a:picLocks noChangeAspect="1" noChangeArrowheads="1"/>
          </p:cNvPicPr>
          <p:nvPr/>
        </p:nvPicPr>
        <p:blipFill>
          <a:blip r:embed="rId20" cstate="print"/>
          <a:srcRect/>
          <a:stretch>
            <a:fillRect/>
          </a:stretch>
        </p:blipFill>
        <p:spPr bwMode="auto">
          <a:xfrm flipH="1">
            <a:off x="1214947" y="2568732"/>
            <a:ext cx="480703" cy="470922"/>
          </a:xfrm>
          <a:prstGeom prst="rect">
            <a:avLst/>
          </a:prstGeom>
          <a:noFill/>
        </p:spPr>
      </p:pic>
      <p:pic>
        <p:nvPicPr>
          <p:cNvPr id="19" name="Picture 27" descr="F:\Documents and Settings\masao\My Documents\My Pictures\Microsoft クリップ オーガナイザ\j0433947.png"/>
          <p:cNvPicPr>
            <a:picLocks noChangeAspect="1" noChangeArrowheads="1"/>
          </p:cNvPicPr>
          <p:nvPr/>
        </p:nvPicPr>
        <p:blipFill>
          <a:blip r:embed="rId21" cstate="print"/>
          <a:srcRect/>
          <a:stretch>
            <a:fillRect/>
          </a:stretch>
        </p:blipFill>
        <p:spPr bwMode="auto">
          <a:xfrm flipH="1">
            <a:off x="715398" y="2309662"/>
            <a:ext cx="499549" cy="489385"/>
          </a:xfrm>
          <a:prstGeom prst="rect">
            <a:avLst/>
          </a:prstGeom>
          <a:noFill/>
        </p:spPr>
      </p:pic>
      <p:pic>
        <p:nvPicPr>
          <p:cNvPr id="20" name="Picture 18" descr="F:\Documents and Settings\masao\My Documents\My Pictures\Microsoft クリップ オーガナイザ\j0433952.png"/>
          <p:cNvPicPr>
            <a:picLocks noChangeAspect="1" noChangeArrowheads="1"/>
          </p:cNvPicPr>
          <p:nvPr/>
        </p:nvPicPr>
        <p:blipFill>
          <a:blip r:embed="rId22" cstate="print"/>
          <a:srcRect/>
          <a:stretch>
            <a:fillRect/>
          </a:stretch>
        </p:blipFill>
        <p:spPr bwMode="auto">
          <a:xfrm flipH="1">
            <a:off x="626162" y="2563585"/>
            <a:ext cx="480703" cy="470922"/>
          </a:xfrm>
          <a:prstGeom prst="rect">
            <a:avLst/>
          </a:prstGeom>
          <a:noFill/>
        </p:spPr>
      </p:pic>
      <p:pic>
        <p:nvPicPr>
          <p:cNvPr id="21" name="Picture 37" descr="F:\Documents and Settings\masao\My Documents\My Pictures\Microsoft クリップ オーガナイザ\j0433931.png"/>
          <p:cNvPicPr>
            <a:picLocks noChangeAspect="1" noChangeArrowheads="1"/>
          </p:cNvPicPr>
          <p:nvPr/>
        </p:nvPicPr>
        <p:blipFill>
          <a:blip r:embed="rId23" cstate="print"/>
          <a:srcRect/>
          <a:stretch>
            <a:fillRect/>
          </a:stretch>
        </p:blipFill>
        <p:spPr bwMode="auto">
          <a:xfrm flipH="1">
            <a:off x="839400" y="2682105"/>
            <a:ext cx="475362" cy="465690"/>
          </a:xfrm>
          <a:prstGeom prst="rect">
            <a:avLst/>
          </a:prstGeom>
          <a:noFill/>
        </p:spPr>
      </p:pic>
      <p:pic>
        <p:nvPicPr>
          <p:cNvPr id="22" name="Picture 17" descr="F:\Documents and Settings\masao\My Documents\My Pictures\Microsoft クリップ オーガナイザ\j0433951.png"/>
          <p:cNvPicPr>
            <a:picLocks noChangeAspect="1" noChangeArrowheads="1"/>
          </p:cNvPicPr>
          <p:nvPr/>
        </p:nvPicPr>
        <p:blipFill>
          <a:blip r:embed="rId24" cstate="print"/>
          <a:srcRect/>
          <a:stretch>
            <a:fillRect/>
          </a:stretch>
        </p:blipFill>
        <p:spPr bwMode="auto">
          <a:xfrm flipH="1">
            <a:off x="1004203" y="2846582"/>
            <a:ext cx="480703" cy="470922"/>
          </a:xfrm>
          <a:prstGeom prst="rect">
            <a:avLst/>
          </a:prstGeom>
          <a:noFill/>
        </p:spPr>
      </p:pic>
      <p:pic>
        <p:nvPicPr>
          <p:cNvPr id="23" name="Picture 9" descr="F:\Documents and Settings\masao\My Documents\My Pictures\Microsoft クリップ オーガナイザ\j0433929.png"/>
          <p:cNvPicPr>
            <a:picLocks noChangeAspect="1" noChangeArrowheads="1"/>
          </p:cNvPicPr>
          <p:nvPr/>
        </p:nvPicPr>
        <p:blipFill>
          <a:blip r:embed="rId25" cstate="print"/>
          <a:srcRect/>
          <a:stretch>
            <a:fillRect/>
          </a:stretch>
        </p:blipFill>
        <p:spPr bwMode="auto">
          <a:xfrm flipH="1">
            <a:off x="385811" y="2519574"/>
            <a:ext cx="480703" cy="470922"/>
          </a:xfrm>
          <a:prstGeom prst="rect">
            <a:avLst/>
          </a:prstGeom>
          <a:noFill/>
        </p:spPr>
      </p:pic>
      <p:pic>
        <p:nvPicPr>
          <p:cNvPr id="24" name="Picture 43" descr="F:\Documents and Settings\masao\My Documents\My Pictures\Microsoft クリップ オーガナイザ\j0432621.png"/>
          <p:cNvPicPr>
            <a:picLocks noChangeAspect="1" noChangeArrowheads="1"/>
          </p:cNvPicPr>
          <p:nvPr/>
        </p:nvPicPr>
        <p:blipFill>
          <a:blip r:embed="rId26" cstate="print"/>
          <a:srcRect/>
          <a:stretch>
            <a:fillRect/>
          </a:stretch>
        </p:blipFill>
        <p:spPr bwMode="auto">
          <a:xfrm flipH="1">
            <a:off x="626162" y="2846582"/>
            <a:ext cx="480703" cy="470922"/>
          </a:xfrm>
          <a:prstGeom prst="rect">
            <a:avLst/>
          </a:prstGeom>
          <a:noFill/>
        </p:spPr>
      </p:pic>
      <p:sp>
        <p:nvSpPr>
          <p:cNvPr id="25" name="テキスト ボックス 24"/>
          <p:cNvSpPr txBox="1"/>
          <p:nvPr/>
        </p:nvSpPr>
        <p:spPr>
          <a:xfrm>
            <a:off x="5753687" y="3176017"/>
            <a:ext cx="1849901" cy="923330"/>
          </a:xfrm>
          <a:prstGeom prst="rect">
            <a:avLst/>
          </a:prstGeom>
          <a:noFill/>
          <a:ln>
            <a:solidFill>
              <a:schemeClr val="accent4"/>
            </a:solidFill>
          </a:ln>
          <a:effectLst>
            <a:outerShdw blurRad="50800" dist="38100" dir="2700000" algn="tl" rotWithShape="0">
              <a:prstClr val="black">
                <a:alpha val="40000"/>
              </a:prstClr>
            </a:outerShdw>
          </a:effectLst>
        </p:spPr>
        <p:txBody>
          <a:bodyPr wrap="square" rtlCol="0">
            <a:spAutoFit/>
          </a:bodyPr>
          <a:lstStyle/>
          <a:p>
            <a:pPr marL="182563" indent="-182563">
              <a:buFont typeface="Arial" pitchFamily="34" charset="0"/>
              <a:buChar char="•"/>
            </a:pPr>
            <a:r>
              <a:rPr kumimoji="1" lang="ja-JP" altLang="en-US" dirty="0" smtClean="0"/>
              <a:t>パッチ提供</a:t>
            </a:r>
            <a:endParaRPr kumimoji="1" lang="en-US" altLang="ja-JP" dirty="0" smtClean="0"/>
          </a:p>
          <a:p>
            <a:pPr marL="182563" indent="-182563">
              <a:buFont typeface="Arial" pitchFamily="34" charset="0"/>
              <a:buChar char="•"/>
            </a:pPr>
            <a:r>
              <a:rPr kumimoji="1" lang="ja-JP" altLang="en-US" dirty="0" smtClean="0"/>
              <a:t>資金提供</a:t>
            </a:r>
            <a:endParaRPr kumimoji="1" lang="en-US" altLang="ja-JP" dirty="0" smtClean="0"/>
          </a:p>
          <a:p>
            <a:pPr marL="182563" indent="-182563">
              <a:buFont typeface="Arial" pitchFamily="34" charset="0"/>
              <a:buChar char="•"/>
            </a:pPr>
            <a:r>
              <a:rPr kumimoji="1" lang="ja-JP" altLang="en-US" dirty="0" smtClean="0"/>
              <a:t>人材派遣，など</a:t>
            </a:r>
            <a:endParaRPr kumimoji="1" lang="en-US" altLang="ja-JP" dirty="0" smtClean="0"/>
          </a:p>
        </p:txBody>
      </p:sp>
      <p:sp>
        <p:nvSpPr>
          <p:cNvPr id="26" name="テキスト ボックス 25"/>
          <p:cNvSpPr txBox="1"/>
          <p:nvPr/>
        </p:nvSpPr>
        <p:spPr>
          <a:xfrm>
            <a:off x="1445875" y="3176017"/>
            <a:ext cx="1824863" cy="923330"/>
          </a:xfrm>
          <a:prstGeom prst="rect">
            <a:avLst/>
          </a:prstGeom>
          <a:noFill/>
          <a:ln>
            <a:solidFill>
              <a:schemeClr val="accent4"/>
            </a:solidFill>
          </a:ln>
          <a:effectLst>
            <a:outerShdw blurRad="50800" dist="38100" dir="2700000" algn="tl" rotWithShape="0">
              <a:prstClr val="black">
                <a:alpha val="40000"/>
              </a:prstClr>
            </a:outerShdw>
          </a:effectLst>
        </p:spPr>
        <p:txBody>
          <a:bodyPr wrap="square" rtlCol="0">
            <a:spAutoFit/>
          </a:bodyPr>
          <a:lstStyle/>
          <a:p>
            <a:pPr marL="182563" indent="-182563">
              <a:buFont typeface="Arial" pitchFamily="34" charset="0"/>
              <a:buChar char="•"/>
            </a:pPr>
            <a:r>
              <a:rPr kumimoji="1" lang="ja-JP" altLang="en-US" dirty="0" smtClean="0"/>
              <a:t>不具合報告</a:t>
            </a:r>
            <a:endParaRPr kumimoji="1" lang="en-US" altLang="ja-JP" dirty="0" smtClean="0"/>
          </a:p>
          <a:p>
            <a:pPr marL="182563" indent="-182563">
              <a:buFont typeface="Arial" pitchFamily="34" charset="0"/>
              <a:buChar char="•"/>
            </a:pPr>
            <a:r>
              <a:rPr lang="ja-JP" altLang="en-US" dirty="0" smtClean="0"/>
              <a:t>ベータテスター</a:t>
            </a:r>
            <a:endParaRPr kumimoji="1" lang="en-US" altLang="ja-JP" dirty="0" smtClean="0"/>
          </a:p>
          <a:p>
            <a:pPr marL="182563" indent="-182563">
              <a:buFont typeface="Arial" pitchFamily="34" charset="0"/>
              <a:buChar char="•"/>
            </a:pPr>
            <a:r>
              <a:rPr lang="ja-JP" altLang="en-US" dirty="0" smtClean="0"/>
              <a:t>寄付</a:t>
            </a:r>
            <a:r>
              <a:rPr kumimoji="1" lang="ja-JP" altLang="en-US" dirty="0" smtClean="0"/>
              <a:t>，など</a:t>
            </a:r>
            <a:endParaRPr kumimoji="1" lang="en-US" altLang="ja-JP" dirty="0" smtClean="0"/>
          </a:p>
        </p:txBody>
      </p:sp>
      <p:sp>
        <p:nvSpPr>
          <p:cNvPr id="27" name="テキスト ボックス 26"/>
          <p:cNvSpPr txBox="1"/>
          <p:nvPr/>
        </p:nvSpPr>
        <p:spPr>
          <a:xfrm>
            <a:off x="950383" y="4889060"/>
            <a:ext cx="2567353" cy="1477328"/>
          </a:xfrm>
          <a:prstGeom prst="rect">
            <a:avLst/>
          </a:prstGeom>
          <a:noFill/>
          <a:ln>
            <a:solidFill>
              <a:schemeClr val="accent4"/>
            </a:solidFill>
          </a:ln>
          <a:effectLst>
            <a:outerShdw blurRad="50800" dist="38100" dir="2700000" algn="tl" rotWithShape="0">
              <a:prstClr val="black">
                <a:alpha val="40000"/>
              </a:prstClr>
            </a:outerShdw>
          </a:effectLst>
        </p:spPr>
        <p:txBody>
          <a:bodyPr wrap="square" rtlCol="0">
            <a:spAutoFit/>
          </a:bodyPr>
          <a:lstStyle/>
          <a:p>
            <a:pPr marL="182563" indent="-182563">
              <a:buFont typeface="Arial" pitchFamily="34" charset="0"/>
              <a:buChar char="•"/>
            </a:pPr>
            <a:r>
              <a:rPr lang="ja-JP" altLang="en-US" dirty="0" smtClean="0"/>
              <a:t>コード（パッチ）レビュー</a:t>
            </a:r>
          </a:p>
          <a:p>
            <a:pPr marL="182563" indent="-182563">
              <a:buFont typeface="Arial" pitchFamily="34" charset="0"/>
              <a:buChar char="•"/>
            </a:pPr>
            <a:r>
              <a:rPr lang="ja-JP" altLang="en-US" dirty="0" smtClean="0"/>
              <a:t>ソフトウェアテスト</a:t>
            </a:r>
          </a:p>
          <a:p>
            <a:pPr marL="182563" indent="-182563">
              <a:buFont typeface="Arial" pitchFamily="34" charset="0"/>
              <a:buChar char="•"/>
            </a:pPr>
            <a:r>
              <a:rPr lang="ja-JP" altLang="en-US" b="1" dirty="0" smtClean="0"/>
              <a:t>不具合管理</a:t>
            </a:r>
            <a:r>
              <a:rPr lang="ja-JP" altLang="en-US" dirty="0" smtClean="0"/>
              <a:t> </a:t>
            </a:r>
          </a:p>
          <a:p>
            <a:pPr marL="182563" indent="-182563">
              <a:buFont typeface="Arial" pitchFamily="34" charset="0"/>
              <a:buChar char="•"/>
            </a:pPr>
            <a:r>
              <a:rPr lang="ja-JP" altLang="en-US" dirty="0" smtClean="0"/>
              <a:t>構成管理</a:t>
            </a:r>
          </a:p>
          <a:p>
            <a:pPr marL="182563" indent="-182563">
              <a:buFont typeface="Arial" pitchFamily="34" charset="0"/>
              <a:buChar char="•"/>
            </a:pPr>
            <a:r>
              <a:rPr lang="ja-JP" altLang="en-US" dirty="0" smtClean="0"/>
              <a:t>リリース管理，など</a:t>
            </a:r>
          </a:p>
        </p:txBody>
      </p:sp>
      <p:grpSp>
        <p:nvGrpSpPr>
          <p:cNvPr id="28" name="グループ化 67"/>
          <p:cNvGrpSpPr/>
          <p:nvPr/>
        </p:nvGrpSpPr>
        <p:grpSpPr>
          <a:xfrm>
            <a:off x="5314548" y="5373216"/>
            <a:ext cx="1643063" cy="1008112"/>
            <a:chOff x="6660232" y="4077072"/>
            <a:chExt cx="1643063" cy="1008112"/>
          </a:xfrm>
        </p:grpSpPr>
        <p:pic>
          <p:nvPicPr>
            <p:cNvPr id="29" name="Picture 19" descr="C:\shoji-f\SNA\Master's Thesis\図1.png"/>
            <p:cNvPicPr>
              <a:picLocks noChangeAspect="1" noChangeArrowheads="1"/>
            </p:cNvPicPr>
            <p:nvPr/>
          </p:nvPicPr>
          <p:blipFill>
            <a:blip r:embed="rId27" cstate="print"/>
            <a:srcRect/>
            <a:stretch>
              <a:fillRect/>
            </a:stretch>
          </p:blipFill>
          <p:spPr bwMode="auto">
            <a:xfrm>
              <a:off x="6852312" y="4342758"/>
              <a:ext cx="469131" cy="485669"/>
            </a:xfrm>
            <a:prstGeom prst="rect">
              <a:avLst/>
            </a:prstGeom>
            <a:noFill/>
            <a:ln w="9525">
              <a:noFill/>
              <a:miter lim="800000"/>
              <a:headEnd/>
              <a:tailEnd/>
            </a:ln>
          </p:spPr>
        </p:pic>
        <p:pic>
          <p:nvPicPr>
            <p:cNvPr id="30" name="Picture 7" descr="j0431601"/>
            <p:cNvPicPr>
              <a:picLocks noChangeAspect="1" noChangeArrowheads="1"/>
            </p:cNvPicPr>
            <p:nvPr/>
          </p:nvPicPr>
          <p:blipFill>
            <a:blip r:embed="rId28" cstate="print"/>
            <a:srcRect/>
            <a:stretch>
              <a:fillRect/>
            </a:stretch>
          </p:blipFill>
          <p:spPr bwMode="auto">
            <a:xfrm>
              <a:off x="7448268" y="4365033"/>
              <a:ext cx="521695" cy="522522"/>
            </a:xfrm>
            <a:prstGeom prst="rect">
              <a:avLst/>
            </a:prstGeom>
            <a:noFill/>
            <a:ln w="9525">
              <a:noFill/>
              <a:miter lim="800000"/>
              <a:headEnd/>
              <a:tailEnd/>
            </a:ln>
          </p:spPr>
        </p:pic>
        <p:sp>
          <p:nvSpPr>
            <p:cNvPr id="31" name="テキスト ボックス 71"/>
            <p:cNvSpPr txBox="1">
              <a:spLocks noChangeArrowheads="1"/>
            </p:cNvSpPr>
            <p:nvPr/>
          </p:nvSpPr>
          <p:spPr bwMode="auto">
            <a:xfrm>
              <a:off x="6660232" y="4785569"/>
              <a:ext cx="790320" cy="277340"/>
            </a:xfrm>
            <a:prstGeom prst="rect">
              <a:avLst/>
            </a:prstGeom>
            <a:noFill/>
            <a:ln w="9525">
              <a:noFill/>
              <a:miter lim="800000"/>
              <a:headEnd/>
              <a:tailEnd/>
            </a:ln>
          </p:spPr>
          <p:txBody>
            <a:bodyPr wrap="none">
              <a:spAutoFit/>
            </a:bodyPr>
            <a:lstStyle/>
            <a:p>
              <a:r>
                <a:rPr lang="ja-JP" altLang="en-US" sz="1200" dirty="0"/>
                <a:t>コミッター</a:t>
              </a:r>
            </a:p>
          </p:txBody>
        </p:sp>
        <p:sp>
          <p:nvSpPr>
            <p:cNvPr id="32" name="テキスト ボックス 72"/>
            <p:cNvSpPr txBox="1">
              <a:spLocks noChangeArrowheads="1"/>
            </p:cNvSpPr>
            <p:nvPr/>
          </p:nvSpPr>
          <p:spPr bwMode="auto">
            <a:xfrm>
              <a:off x="7110239" y="4077072"/>
              <a:ext cx="646102" cy="277340"/>
            </a:xfrm>
            <a:prstGeom prst="rect">
              <a:avLst/>
            </a:prstGeom>
            <a:noFill/>
            <a:ln w="9525">
              <a:noFill/>
              <a:miter lim="800000"/>
              <a:headEnd/>
              <a:tailEnd/>
            </a:ln>
          </p:spPr>
          <p:txBody>
            <a:bodyPr wrap="none">
              <a:spAutoFit/>
            </a:bodyPr>
            <a:lstStyle/>
            <a:p>
              <a:r>
                <a:rPr lang="ja-JP" altLang="en-US" sz="1200" dirty="0"/>
                <a:t>開発者</a:t>
              </a:r>
            </a:p>
          </p:txBody>
        </p:sp>
        <p:sp>
          <p:nvSpPr>
            <p:cNvPr id="33" name="テキスト ボックス 73"/>
            <p:cNvSpPr txBox="1">
              <a:spLocks noChangeArrowheads="1"/>
            </p:cNvSpPr>
            <p:nvPr/>
          </p:nvSpPr>
          <p:spPr bwMode="auto">
            <a:xfrm>
              <a:off x="7359141" y="4807844"/>
              <a:ext cx="944154" cy="277340"/>
            </a:xfrm>
            <a:prstGeom prst="rect">
              <a:avLst/>
            </a:prstGeom>
            <a:noFill/>
            <a:ln w="9525">
              <a:noFill/>
              <a:miter lim="800000"/>
              <a:headEnd/>
              <a:tailEnd/>
            </a:ln>
          </p:spPr>
          <p:txBody>
            <a:bodyPr wrap="none">
              <a:spAutoFit/>
            </a:bodyPr>
            <a:lstStyle/>
            <a:p>
              <a:r>
                <a:rPr lang="ja-JP" altLang="en-US" sz="1200" dirty="0"/>
                <a:t>非コミッター</a:t>
              </a:r>
            </a:p>
          </p:txBody>
        </p:sp>
        <p:sp>
          <p:nvSpPr>
            <p:cNvPr id="34" name="角丸四角形 33"/>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5" name="グループ化 34"/>
          <p:cNvGrpSpPr/>
          <p:nvPr/>
        </p:nvGrpSpPr>
        <p:grpSpPr>
          <a:xfrm>
            <a:off x="3651543" y="4811643"/>
            <a:ext cx="1734839" cy="1380767"/>
            <a:chOff x="1004203" y="4163719"/>
            <a:chExt cx="2140960" cy="1704001"/>
          </a:xfrm>
        </p:grpSpPr>
        <p:pic>
          <p:nvPicPr>
            <p:cNvPr id="36" name="Picture 7" descr="j0431601"/>
            <p:cNvPicPr>
              <a:picLocks noChangeAspect="1" noChangeArrowheads="1"/>
            </p:cNvPicPr>
            <p:nvPr/>
          </p:nvPicPr>
          <p:blipFill>
            <a:blip r:embed="rId29" cstate="print"/>
            <a:srcRect/>
            <a:stretch>
              <a:fillRect/>
            </a:stretch>
          </p:blipFill>
          <p:spPr bwMode="auto">
            <a:xfrm>
              <a:off x="1354784" y="4163719"/>
              <a:ext cx="557163" cy="557476"/>
            </a:xfrm>
            <a:prstGeom prst="rect">
              <a:avLst/>
            </a:prstGeom>
            <a:noFill/>
            <a:ln w="9525">
              <a:noFill/>
              <a:miter lim="800000"/>
              <a:headEnd/>
              <a:tailEnd/>
            </a:ln>
          </p:spPr>
        </p:pic>
        <p:pic>
          <p:nvPicPr>
            <p:cNvPr id="37" name="Picture 19" descr="C:\shoji-f\SNA\Master's Thesis\図1.png"/>
            <p:cNvPicPr>
              <a:picLocks noChangeAspect="1" noChangeArrowheads="1"/>
            </p:cNvPicPr>
            <p:nvPr/>
          </p:nvPicPr>
          <p:blipFill>
            <a:blip r:embed="rId27" cstate="print"/>
            <a:srcRect/>
            <a:stretch>
              <a:fillRect/>
            </a:stretch>
          </p:blipFill>
          <p:spPr bwMode="auto">
            <a:xfrm>
              <a:off x="2253660" y="4661882"/>
              <a:ext cx="476006" cy="492282"/>
            </a:xfrm>
            <a:prstGeom prst="rect">
              <a:avLst/>
            </a:prstGeom>
            <a:noFill/>
            <a:ln w="9525">
              <a:noFill/>
              <a:miter lim="800000"/>
              <a:headEnd/>
              <a:tailEnd/>
            </a:ln>
          </p:spPr>
        </p:pic>
        <p:pic>
          <p:nvPicPr>
            <p:cNvPr id="38" name="Picture 19" descr="C:\shoji-f\SNA\Master's Thesis\図1.png"/>
            <p:cNvPicPr>
              <a:picLocks noChangeAspect="1" noChangeArrowheads="1"/>
            </p:cNvPicPr>
            <p:nvPr/>
          </p:nvPicPr>
          <p:blipFill>
            <a:blip r:embed="rId27" cstate="print"/>
            <a:srcRect/>
            <a:stretch>
              <a:fillRect/>
            </a:stretch>
          </p:blipFill>
          <p:spPr bwMode="auto">
            <a:xfrm>
              <a:off x="1782587" y="4670578"/>
              <a:ext cx="476006" cy="492282"/>
            </a:xfrm>
            <a:prstGeom prst="rect">
              <a:avLst/>
            </a:prstGeom>
            <a:noFill/>
            <a:ln w="9525">
              <a:noFill/>
              <a:miter lim="800000"/>
              <a:headEnd/>
              <a:tailEnd/>
            </a:ln>
          </p:spPr>
        </p:pic>
        <p:pic>
          <p:nvPicPr>
            <p:cNvPr id="39" name="Picture 7" descr="j0431601"/>
            <p:cNvPicPr>
              <a:picLocks noChangeAspect="1" noChangeArrowheads="1"/>
            </p:cNvPicPr>
            <p:nvPr/>
          </p:nvPicPr>
          <p:blipFill>
            <a:blip r:embed="rId29" cstate="print"/>
            <a:srcRect/>
            <a:stretch>
              <a:fillRect/>
            </a:stretch>
          </p:blipFill>
          <p:spPr bwMode="auto">
            <a:xfrm>
              <a:off x="1004203" y="4523921"/>
              <a:ext cx="557163" cy="557476"/>
            </a:xfrm>
            <a:prstGeom prst="rect">
              <a:avLst/>
            </a:prstGeom>
            <a:noFill/>
            <a:ln w="9525">
              <a:noFill/>
              <a:miter lim="800000"/>
              <a:headEnd/>
              <a:tailEnd/>
            </a:ln>
          </p:spPr>
        </p:pic>
        <p:pic>
          <p:nvPicPr>
            <p:cNvPr id="40" name="Picture 7" descr="j0431601"/>
            <p:cNvPicPr>
              <a:picLocks noChangeAspect="1" noChangeArrowheads="1"/>
            </p:cNvPicPr>
            <p:nvPr/>
          </p:nvPicPr>
          <p:blipFill>
            <a:blip r:embed="rId29" cstate="print"/>
            <a:srcRect/>
            <a:stretch>
              <a:fillRect/>
            </a:stretch>
          </p:blipFill>
          <p:spPr bwMode="auto">
            <a:xfrm>
              <a:off x="2488610" y="4181780"/>
              <a:ext cx="557163" cy="557476"/>
            </a:xfrm>
            <a:prstGeom prst="rect">
              <a:avLst/>
            </a:prstGeom>
            <a:noFill/>
            <a:ln w="9525">
              <a:noFill/>
              <a:miter lim="800000"/>
              <a:headEnd/>
              <a:tailEnd/>
            </a:ln>
          </p:spPr>
        </p:pic>
        <p:pic>
          <p:nvPicPr>
            <p:cNvPr id="41" name="Picture 7" descr="j0431601"/>
            <p:cNvPicPr>
              <a:picLocks noChangeAspect="1" noChangeArrowheads="1"/>
            </p:cNvPicPr>
            <p:nvPr/>
          </p:nvPicPr>
          <p:blipFill>
            <a:blip r:embed="rId29" cstate="print"/>
            <a:srcRect/>
            <a:stretch>
              <a:fillRect/>
            </a:stretch>
          </p:blipFill>
          <p:spPr bwMode="auto">
            <a:xfrm>
              <a:off x="1354784" y="4690243"/>
              <a:ext cx="557163" cy="557476"/>
            </a:xfrm>
            <a:prstGeom prst="rect">
              <a:avLst/>
            </a:prstGeom>
            <a:noFill/>
            <a:ln w="9525">
              <a:noFill/>
              <a:miter lim="800000"/>
              <a:headEnd/>
              <a:tailEnd/>
            </a:ln>
          </p:spPr>
        </p:pic>
        <p:pic>
          <p:nvPicPr>
            <p:cNvPr id="42" name="Picture 7" descr="j0431601"/>
            <p:cNvPicPr>
              <a:picLocks noChangeAspect="1" noChangeArrowheads="1"/>
            </p:cNvPicPr>
            <p:nvPr/>
          </p:nvPicPr>
          <p:blipFill>
            <a:blip r:embed="rId29" cstate="print"/>
            <a:srcRect/>
            <a:stretch>
              <a:fillRect/>
            </a:stretch>
          </p:blipFill>
          <p:spPr bwMode="auto">
            <a:xfrm>
              <a:off x="1413098" y="5154164"/>
              <a:ext cx="557163" cy="557476"/>
            </a:xfrm>
            <a:prstGeom prst="rect">
              <a:avLst/>
            </a:prstGeom>
            <a:noFill/>
            <a:ln w="9525">
              <a:noFill/>
              <a:miter lim="800000"/>
              <a:headEnd/>
              <a:tailEnd/>
            </a:ln>
          </p:spPr>
        </p:pic>
        <p:pic>
          <p:nvPicPr>
            <p:cNvPr id="43" name="Picture 7" descr="j0431601"/>
            <p:cNvPicPr>
              <a:picLocks noChangeAspect="1" noChangeArrowheads="1"/>
            </p:cNvPicPr>
            <p:nvPr/>
          </p:nvPicPr>
          <p:blipFill>
            <a:blip r:embed="rId29" cstate="print"/>
            <a:srcRect/>
            <a:stretch>
              <a:fillRect/>
            </a:stretch>
          </p:blipFill>
          <p:spPr bwMode="auto">
            <a:xfrm>
              <a:off x="2588000" y="4987010"/>
              <a:ext cx="557163" cy="557476"/>
            </a:xfrm>
            <a:prstGeom prst="rect">
              <a:avLst/>
            </a:prstGeom>
            <a:noFill/>
            <a:ln w="9525">
              <a:noFill/>
              <a:miter lim="800000"/>
              <a:headEnd/>
              <a:tailEnd/>
            </a:ln>
          </p:spPr>
        </p:pic>
        <p:pic>
          <p:nvPicPr>
            <p:cNvPr id="44" name="Picture 19" descr="C:\shoji-f\SNA\Master's Thesis\図1.png"/>
            <p:cNvPicPr>
              <a:picLocks noChangeAspect="1" noChangeArrowheads="1"/>
            </p:cNvPicPr>
            <p:nvPr/>
          </p:nvPicPr>
          <p:blipFill>
            <a:blip r:embed="rId27" cstate="print"/>
            <a:srcRect/>
            <a:stretch>
              <a:fillRect/>
            </a:stretch>
          </p:blipFill>
          <p:spPr bwMode="auto">
            <a:xfrm>
              <a:off x="2192660" y="5207471"/>
              <a:ext cx="476006" cy="492282"/>
            </a:xfrm>
            <a:prstGeom prst="rect">
              <a:avLst/>
            </a:prstGeom>
            <a:noFill/>
            <a:ln w="9525">
              <a:noFill/>
              <a:miter lim="800000"/>
              <a:headEnd/>
              <a:tailEnd/>
            </a:ln>
          </p:spPr>
        </p:pic>
        <p:pic>
          <p:nvPicPr>
            <p:cNvPr id="45" name="Picture 7" descr="j0431601"/>
            <p:cNvPicPr>
              <a:picLocks noChangeAspect="1" noChangeArrowheads="1"/>
            </p:cNvPicPr>
            <p:nvPr/>
          </p:nvPicPr>
          <p:blipFill>
            <a:blip r:embed="rId29" cstate="print"/>
            <a:srcRect/>
            <a:stretch>
              <a:fillRect/>
            </a:stretch>
          </p:blipFill>
          <p:spPr bwMode="auto">
            <a:xfrm>
              <a:off x="1782587" y="5310244"/>
              <a:ext cx="557163" cy="557476"/>
            </a:xfrm>
            <a:prstGeom prst="rect">
              <a:avLst/>
            </a:prstGeom>
            <a:noFill/>
            <a:ln w="9525">
              <a:noFill/>
              <a:miter lim="800000"/>
              <a:headEnd/>
              <a:tailEnd/>
            </a:ln>
          </p:spPr>
        </p:pic>
        <p:pic>
          <p:nvPicPr>
            <p:cNvPr id="46" name="Picture 7" descr="j0431601"/>
            <p:cNvPicPr>
              <a:picLocks noChangeAspect="1" noChangeArrowheads="1"/>
            </p:cNvPicPr>
            <p:nvPr/>
          </p:nvPicPr>
          <p:blipFill>
            <a:blip r:embed="rId29" cstate="print"/>
            <a:srcRect/>
            <a:stretch>
              <a:fillRect/>
            </a:stretch>
          </p:blipFill>
          <p:spPr bwMode="auto">
            <a:xfrm>
              <a:off x="1016332" y="4928733"/>
              <a:ext cx="557163" cy="557476"/>
            </a:xfrm>
            <a:prstGeom prst="rect">
              <a:avLst/>
            </a:prstGeom>
            <a:noFill/>
            <a:ln w="9525">
              <a:noFill/>
              <a:miter lim="800000"/>
              <a:headEnd/>
              <a:tailEnd/>
            </a:ln>
          </p:spPr>
        </p:pic>
      </p:grpSp>
      <p:sp>
        <p:nvSpPr>
          <p:cNvPr id="47" name="角丸四角形 46"/>
          <p:cNvSpPr/>
          <p:nvPr/>
        </p:nvSpPr>
        <p:spPr bwMode="auto">
          <a:xfrm>
            <a:off x="1154368" y="4889060"/>
            <a:ext cx="2278967" cy="336394"/>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48" name="テキスト ボックス 47"/>
          <p:cNvSpPr txBox="1"/>
          <p:nvPr/>
        </p:nvSpPr>
        <p:spPr>
          <a:xfrm>
            <a:off x="686037" y="4248124"/>
            <a:ext cx="3126659" cy="646331"/>
          </a:xfrm>
          <a:prstGeom prst="rect">
            <a:avLst/>
          </a:prstGeom>
          <a:noFill/>
        </p:spPr>
        <p:txBody>
          <a:bodyPr wrap="square" rtlCol="0">
            <a:spAutoFit/>
          </a:bodyPr>
          <a:lstStyle/>
          <a:p>
            <a:pPr algn="ctr"/>
            <a:r>
              <a:rPr kumimoji="1" lang="ja-JP" altLang="en-US" dirty="0" smtClean="0">
                <a:solidFill>
                  <a:srgbClr val="FF0000"/>
                </a:solidFill>
              </a:rPr>
              <a:t>本研究のスコープ：</a:t>
            </a:r>
            <a:r>
              <a:rPr kumimoji="1" lang="en-US" altLang="ja-JP" dirty="0" smtClean="0">
                <a:solidFill>
                  <a:srgbClr val="FF0000"/>
                </a:solidFill>
              </a:rPr>
              <a:t/>
            </a:r>
            <a:br>
              <a:rPr kumimoji="1" lang="en-US" altLang="ja-JP" dirty="0" smtClean="0">
                <a:solidFill>
                  <a:srgbClr val="FF0000"/>
                </a:solidFill>
              </a:rPr>
            </a:br>
            <a:r>
              <a:rPr kumimoji="1" lang="ja-JP" altLang="en-US" dirty="0" smtClean="0">
                <a:solidFill>
                  <a:srgbClr val="FF0000"/>
                </a:solidFill>
              </a:rPr>
              <a:t>パッチレビュープロセスの改善</a:t>
            </a:r>
            <a:endParaRPr kumimoji="1" lang="ja-JP" altLang="en-US" dirty="0">
              <a:solidFill>
                <a:srgbClr val="FF0000"/>
              </a:solidFill>
            </a:endParaRPr>
          </a:p>
        </p:txBody>
      </p:sp>
      <p:grpSp>
        <p:nvGrpSpPr>
          <p:cNvPr id="49" name="グループ化 48"/>
          <p:cNvGrpSpPr/>
          <p:nvPr/>
        </p:nvGrpSpPr>
        <p:grpSpPr>
          <a:xfrm>
            <a:off x="7454289" y="3229014"/>
            <a:ext cx="1664922" cy="2475885"/>
            <a:chOff x="7454289" y="3026527"/>
            <a:chExt cx="1664922" cy="2475885"/>
          </a:xfrm>
        </p:grpSpPr>
        <p:pic>
          <p:nvPicPr>
            <p:cNvPr id="50" name="Picture 2" descr="http://logostock.jp/logostock/images/redhatlinux.png"/>
            <p:cNvPicPr>
              <a:picLocks noChangeAspect="1" noChangeArrowheads="1"/>
            </p:cNvPicPr>
            <p:nvPr/>
          </p:nvPicPr>
          <p:blipFill>
            <a:blip r:embed="rId30" cstate="print"/>
            <a:srcRect/>
            <a:stretch>
              <a:fillRect/>
            </a:stretch>
          </p:blipFill>
          <p:spPr bwMode="auto">
            <a:xfrm>
              <a:off x="7589937" y="4108785"/>
              <a:ext cx="1393627" cy="1393627"/>
            </a:xfrm>
            <a:prstGeom prst="rect">
              <a:avLst/>
            </a:prstGeom>
            <a:noFill/>
          </p:spPr>
        </p:pic>
        <p:sp>
          <p:nvSpPr>
            <p:cNvPr id="51" name="下矢印 50"/>
            <p:cNvSpPr/>
            <p:nvPr/>
          </p:nvSpPr>
          <p:spPr bwMode="auto">
            <a:xfrm rot="10800000">
              <a:off x="8044434" y="3026527"/>
              <a:ext cx="484632" cy="930621"/>
            </a:xfrm>
            <a:prstGeom prst="downArrow">
              <a:avLst/>
            </a:prstGeom>
            <a:solidFill>
              <a:schemeClr val="accent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52" name="テキスト ボックス 51"/>
            <p:cNvSpPr txBox="1"/>
            <p:nvPr/>
          </p:nvSpPr>
          <p:spPr>
            <a:xfrm>
              <a:off x="7454289" y="4045637"/>
              <a:ext cx="1664922" cy="369332"/>
            </a:xfrm>
            <a:prstGeom prst="rect">
              <a:avLst/>
            </a:prstGeom>
            <a:noFill/>
            <a:ln>
              <a:solidFill>
                <a:schemeClr val="tx1"/>
              </a:solidFill>
            </a:ln>
            <a:effectLst>
              <a:outerShdw blurRad="50800" dist="38100" dir="2700000" algn="tl" rotWithShape="0">
                <a:prstClr val="black">
                  <a:alpha val="40000"/>
                </a:prstClr>
              </a:outerShdw>
            </a:effectLst>
          </p:spPr>
          <p:txBody>
            <a:bodyPr wrap="square" rtlCol="0">
              <a:spAutoFit/>
            </a:bodyPr>
            <a:lstStyle/>
            <a:p>
              <a:pPr marL="182563" indent="-182563">
                <a:buFont typeface="Arial" pitchFamily="34" charset="0"/>
                <a:buChar char="•"/>
              </a:pPr>
              <a:r>
                <a:rPr lang="ja-JP" altLang="en-US" dirty="0" smtClean="0"/>
                <a:t>サポート業務</a:t>
              </a:r>
              <a:endParaRPr kumimoji="1" lang="en-US" altLang="ja-JP" dirty="0" smtClean="0"/>
            </a:p>
          </p:txBody>
        </p:sp>
      </p:grpSp>
    </p:spTree>
    <p:extLst>
      <p:ext uri="{BB962C8B-B14F-4D97-AF65-F5344CB8AC3E}">
        <p14:creationId xmlns:p14="http://schemas.microsoft.com/office/powerpoint/2010/main" val="341457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blinds(horizontal)">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blinds(horizontal)">
                                      <p:cBhvr>
                                        <p:cTn id="27" dur="500"/>
                                        <p:tgtEl>
                                          <p:spTgt spid="4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blinds(horizontal)">
                                      <p:cBhvr>
                                        <p:cTn id="30" dur="500"/>
                                        <p:tgtEl>
                                          <p:spTgt spid="4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linds(horizontal)">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47" grpId="0" animBg="1"/>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パッチレビュープロセス</a:t>
            </a:r>
            <a:endParaRPr kumimoji="1" lang="ja-JP" altLang="en-US" sz="3600" dirty="0"/>
          </a:p>
        </p:txBody>
      </p:sp>
      <p:cxnSp>
        <p:nvCxnSpPr>
          <p:cNvPr id="4" name="直線矢印コネクタ 3"/>
          <p:cNvCxnSpPr/>
          <p:nvPr/>
        </p:nvCxnSpPr>
        <p:spPr>
          <a:xfrm>
            <a:off x="1868030" y="3401896"/>
            <a:ext cx="6319254" cy="1253"/>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5" name="直線矢印コネクタ 4"/>
          <p:cNvCxnSpPr/>
          <p:nvPr/>
        </p:nvCxnSpPr>
        <p:spPr>
          <a:xfrm>
            <a:off x="1868030" y="2274711"/>
            <a:ext cx="6319254" cy="1254"/>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a:endCxn id="50" idx="1"/>
          </p:cNvCxnSpPr>
          <p:nvPr/>
        </p:nvCxnSpPr>
        <p:spPr>
          <a:xfrm rot="16200000" flipH="1">
            <a:off x="2895135" y="2559100"/>
            <a:ext cx="959975" cy="448867"/>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rot="16200000" flipH="1">
            <a:off x="4447139" y="3482140"/>
            <a:ext cx="507797" cy="39244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955249" y="2363733"/>
            <a:ext cx="1039067" cy="276999"/>
          </a:xfrm>
          <a:prstGeom prst="rect">
            <a:avLst/>
          </a:prstGeom>
          <a:noFill/>
          <a:ln w="19050">
            <a:noFill/>
          </a:ln>
        </p:spPr>
        <p:txBody>
          <a:bodyPr wrap="none">
            <a:spAutoFit/>
          </a:bodyPr>
          <a:lstStyle/>
          <a:p>
            <a:pPr>
              <a:defRPr/>
            </a:pPr>
            <a:r>
              <a:rPr lang="ja-JP" altLang="en-US" sz="1200" dirty="0">
                <a:latin typeface="+mn-lt"/>
              </a:rPr>
              <a:t>パッチ投稿者</a:t>
            </a:r>
          </a:p>
        </p:txBody>
      </p:sp>
      <p:sp>
        <p:nvSpPr>
          <p:cNvPr id="9" name="テキスト ボックス 8"/>
          <p:cNvSpPr txBox="1"/>
          <p:nvPr/>
        </p:nvSpPr>
        <p:spPr>
          <a:xfrm>
            <a:off x="1065585" y="3460825"/>
            <a:ext cx="806631" cy="276999"/>
          </a:xfrm>
          <a:prstGeom prst="rect">
            <a:avLst/>
          </a:prstGeom>
          <a:noFill/>
          <a:ln w="19050">
            <a:noFill/>
          </a:ln>
        </p:spPr>
        <p:txBody>
          <a:bodyPr wrap="none">
            <a:spAutoFit/>
          </a:bodyPr>
          <a:lstStyle/>
          <a:p>
            <a:pPr>
              <a:defRPr/>
            </a:pPr>
            <a:r>
              <a:rPr lang="ja-JP" altLang="en-US" sz="1200" dirty="0">
                <a:latin typeface="+mn-lt"/>
              </a:rPr>
              <a:t>レビュアー</a:t>
            </a:r>
          </a:p>
        </p:txBody>
      </p:sp>
      <p:sp>
        <p:nvSpPr>
          <p:cNvPr id="10" name="角丸四角形 9"/>
          <p:cNvSpPr/>
          <p:nvPr/>
        </p:nvSpPr>
        <p:spPr>
          <a:xfrm>
            <a:off x="4958697" y="2134283"/>
            <a:ext cx="924065"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200" dirty="0">
                <a:solidFill>
                  <a:schemeClr val="tx1"/>
                </a:solidFill>
              </a:rPr>
              <a:t>パッチ作成</a:t>
            </a:r>
          </a:p>
        </p:txBody>
      </p:sp>
      <p:sp>
        <p:nvSpPr>
          <p:cNvPr id="11" name="角丸四角形 10"/>
          <p:cNvSpPr/>
          <p:nvPr/>
        </p:nvSpPr>
        <p:spPr>
          <a:xfrm>
            <a:off x="2081180" y="2126760"/>
            <a:ext cx="1015594"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dirty="0">
                <a:solidFill>
                  <a:schemeClr val="tx1"/>
                </a:solidFill>
              </a:rPr>
              <a:t>パッチ作成</a:t>
            </a:r>
          </a:p>
        </p:txBody>
      </p:sp>
      <p:sp>
        <p:nvSpPr>
          <p:cNvPr id="12" name="テキスト ボックス 11"/>
          <p:cNvSpPr txBox="1"/>
          <p:nvPr/>
        </p:nvSpPr>
        <p:spPr>
          <a:xfrm>
            <a:off x="3543134" y="2557291"/>
            <a:ext cx="1354126" cy="169277"/>
          </a:xfrm>
          <a:prstGeom prst="rect">
            <a:avLst/>
          </a:prstGeom>
          <a:noFill/>
        </p:spPr>
        <p:txBody>
          <a:bodyPr wrap="square" lIns="0" tIns="0" rIns="0" bIns="0">
            <a:spAutoFit/>
          </a:bodyPr>
          <a:lstStyle/>
          <a:p>
            <a:pPr>
              <a:defRPr/>
            </a:pPr>
            <a:r>
              <a:rPr lang="ja-JP" altLang="en-US" sz="1100" dirty="0">
                <a:latin typeface="+mn-lt"/>
              </a:rPr>
              <a:t>パッチ投稿</a:t>
            </a:r>
          </a:p>
        </p:txBody>
      </p:sp>
      <p:cxnSp>
        <p:nvCxnSpPr>
          <p:cNvPr id="13" name="直線矢印コネクタ 12"/>
          <p:cNvCxnSpPr>
            <a:stCxn id="50" idx="3"/>
          </p:cNvCxnSpPr>
          <p:nvPr/>
        </p:nvCxnSpPr>
        <p:spPr>
          <a:xfrm flipV="1">
            <a:off x="4488514" y="2352450"/>
            <a:ext cx="465167" cy="911072"/>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4" name="角丸四角形 13"/>
          <p:cNvSpPr/>
          <p:nvPr/>
        </p:nvSpPr>
        <p:spPr>
          <a:xfrm>
            <a:off x="6362976" y="3115241"/>
            <a:ext cx="890212"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dirty="0">
                <a:solidFill>
                  <a:schemeClr val="tx1"/>
                </a:solidFill>
              </a:rPr>
              <a:t>レビュー</a:t>
            </a:r>
          </a:p>
        </p:txBody>
      </p:sp>
      <p:sp>
        <p:nvSpPr>
          <p:cNvPr id="15" name="テキスト ボックス 14"/>
          <p:cNvSpPr txBox="1"/>
          <p:nvPr/>
        </p:nvSpPr>
        <p:spPr>
          <a:xfrm>
            <a:off x="4405762" y="2838930"/>
            <a:ext cx="852598" cy="169277"/>
          </a:xfrm>
          <a:prstGeom prst="rect">
            <a:avLst/>
          </a:prstGeom>
          <a:solidFill>
            <a:schemeClr val="bg1"/>
          </a:solidFill>
        </p:spPr>
        <p:txBody>
          <a:bodyPr lIns="0" tIns="0" rIns="0" bIns="0">
            <a:spAutoFit/>
          </a:bodyPr>
          <a:lstStyle/>
          <a:p>
            <a:pPr>
              <a:defRPr/>
            </a:pPr>
            <a:r>
              <a:rPr lang="ja-JP" altLang="en-US" sz="1100" dirty="0">
                <a:latin typeface="+mn-lt"/>
              </a:rPr>
              <a:t>フィードバック</a:t>
            </a:r>
          </a:p>
        </p:txBody>
      </p:sp>
      <p:sp>
        <p:nvSpPr>
          <p:cNvPr id="16" name="テキスト ボックス 15"/>
          <p:cNvSpPr txBox="1"/>
          <p:nvPr/>
        </p:nvSpPr>
        <p:spPr>
          <a:xfrm>
            <a:off x="4558728" y="3559877"/>
            <a:ext cx="625657" cy="169277"/>
          </a:xfrm>
          <a:prstGeom prst="rect">
            <a:avLst/>
          </a:prstGeom>
          <a:solidFill>
            <a:schemeClr val="bg1"/>
          </a:solidFill>
        </p:spPr>
        <p:txBody>
          <a:bodyPr lIns="0" tIns="0" rIns="0" bIns="0">
            <a:spAutoFit/>
          </a:bodyPr>
          <a:lstStyle/>
          <a:p>
            <a:pPr>
              <a:defRPr/>
            </a:pPr>
            <a:r>
              <a:rPr lang="ja-JP" altLang="en-US" sz="1100" dirty="0">
                <a:latin typeface="+mn-lt"/>
              </a:rPr>
              <a:t>コミット</a:t>
            </a:r>
          </a:p>
        </p:txBody>
      </p:sp>
      <p:cxnSp>
        <p:nvCxnSpPr>
          <p:cNvPr id="17" name="直線矢印コネクタ 16"/>
          <p:cNvCxnSpPr/>
          <p:nvPr/>
        </p:nvCxnSpPr>
        <p:spPr>
          <a:xfrm rot="16200000" flipH="1">
            <a:off x="5663971" y="2554940"/>
            <a:ext cx="951649" cy="448868"/>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grpSp>
        <p:nvGrpSpPr>
          <p:cNvPr id="18" name="グループ化 94"/>
          <p:cNvGrpSpPr>
            <a:grpSpLocks/>
          </p:cNvGrpSpPr>
          <p:nvPr/>
        </p:nvGrpSpPr>
        <p:grpSpPr bwMode="auto">
          <a:xfrm>
            <a:off x="7663919" y="3248456"/>
            <a:ext cx="271966" cy="353269"/>
            <a:chOff x="8024847" y="2983537"/>
            <a:chExt cx="345380" cy="447721"/>
          </a:xfrm>
        </p:grpSpPr>
        <p:sp>
          <p:nvSpPr>
            <p:cNvPr id="19" name="正方形/長方形 18"/>
            <p:cNvSpPr/>
            <p:nvPr/>
          </p:nvSpPr>
          <p:spPr>
            <a:xfrm>
              <a:off x="8143395" y="3071539"/>
              <a:ext cx="71652" cy="214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nvGrpSpPr>
            <p:cNvPr id="20" name="グループ化 84"/>
            <p:cNvGrpSpPr>
              <a:grpSpLocks/>
            </p:cNvGrpSpPr>
            <p:nvPr/>
          </p:nvGrpSpPr>
          <p:grpSpPr bwMode="auto">
            <a:xfrm rot="2245077">
              <a:off x="8024847" y="2983537"/>
              <a:ext cx="345380" cy="447721"/>
              <a:chOff x="1848714" y="4286164"/>
              <a:chExt cx="430429" cy="642381"/>
            </a:xfrm>
          </p:grpSpPr>
          <p:cxnSp>
            <p:nvCxnSpPr>
              <p:cNvPr id="21" name="曲線コネクタ 20"/>
              <p:cNvCxnSpPr/>
              <p:nvPr/>
            </p:nvCxnSpPr>
            <p:spPr>
              <a:xfrm rot="16200000" flipH="1">
                <a:off x="1741177" y="4463819"/>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曲線コネクタ 21"/>
              <p:cNvCxnSpPr/>
              <p:nvPr/>
            </p:nvCxnSpPr>
            <p:spPr>
              <a:xfrm rot="16200000" flipH="1">
                <a:off x="1814416" y="4393701"/>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3" name="グループ化 95"/>
          <p:cNvGrpSpPr>
            <a:grpSpLocks/>
          </p:cNvGrpSpPr>
          <p:nvPr/>
        </p:nvGrpSpPr>
        <p:grpSpPr bwMode="auto">
          <a:xfrm>
            <a:off x="7657649" y="2123778"/>
            <a:ext cx="271966" cy="353270"/>
            <a:chOff x="8024846" y="2983536"/>
            <a:chExt cx="345380" cy="447722"/>
          </a:xfrm>
        </p:grpSpPr>
        <p:sp>
          <p:nvSpPr>
            <p:cNvPr id="24" name="正方形/長方形 23"/>
            <p:cNvSpPr/>
            <p:nvPr/>
          </p:nvSpPr>
          <p:spPr>
            <a:xfrm>
              <a:off x="8143394" y="3071540"/>
              <a:ext cx="71653" cy="214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nvGrpSpPr>
            <p:cNvPr id="25" name="グループ化 84"/>
            <p:cNvGrpSpPr>
              <a:grpSpLocks/>
            </p:cNvGrpSpPr>
            <p:nvPr/>
          </p:nvGrpSpPr>
          <p:grpSpPr bwMode="auto">
            <a:xfrm rot="2245077">
              <a:off x="8024846" y="2983536"/>
              <a:ext cx="345380" cy="447722"/>
              <a:chOff x="1848713" y="4286166"/>
              <a:chExt cx="430429" cy="642383"/>
            </a:xfrm>
          </p:grpSpPr>
          <p:cxnSp>
            <p:nvCxnSpPr>
              <p:cNvPr id="26" name="曲線コネクタ 25"/>
              <p:cNvCxnSpPr/>
              <p:nvPr/>
            </p:nvCxnSpPr>
            <p:spPr>
              <a:xfrm rot="16200000" flipH="1">
                <a:off x="1741175" y="4463822"/>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曲線コネクタ 26"/>
              <p:cNvCxnSpPr/>
              <p:nvPr/>
            </p:nvCxnSpPr>
            <p:spPr>
              <a:xfrm rot="16200000" flipH="1">
                <a:off x="1814414" y="4393704"/>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8" name="直線矢印コネクタ 27"/>
          <p:cNvCxnSpPr/>
          <p:nvPr/>
        </p:nvCxnSpPr>
        <p:spPr>
          <a:xfrm rot="16200000" flipH="1">
            <a:off x="7211812" y="3482140"/>
            <a:ext cx="507797" cy="392446"/>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flipH="1" flipV="1">
            <a:off x="7037530" y="2581897"/>
            <a:ext cx="910274" cy="45137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30" name="Picture 3" descr="C:\Documents and Settings\shoji-f\Local Settings\Temporary Internet Files\Content.IE5\S123OX6J\MC900432599[2].png"/>
          <p:cNvPicPr>
            <a:picLocks noChangeAspect="1" noChangeArrowheads="1"/>
          </p:cNvPicPr>
          <p:nvPr/>
        </p:nvPicPr>
        <p:blipFill>
          <a:blip r:embed="rId2" cstate="print"/>
          <a:srcRect/>
          <a:stretch>
            <a:fillRect/>
          </a:stretch>
        </p:blipFill>
        <p:spPr bwMode="auto">
          <a:xfrm>
            <a:off x="3153196" y="2443977"/>
            <a:ext cx="440091" cy="438837"/>
          </a:xfrm>
          <a:prstGeom prst="rect">
            <a:avLst/>
          </a:prstGeom>
          <a:noFill/>
          <a:ln w="9525">
            <a:noFill/>
            <a:miter lim="800000"/>
            <a:headEnd/>
            <a:tailEnd/>
          </a:ln>
        </p:spPr>
      </p:pic>
      <p:grpSp>
        <p:nvGrpSpPr>
          <p:cNvPr id="31" name="グループ化 69"/>
          <p:cNvGrpSpPr/>
          <p:nvPr/>
        </p:nvGrpSpPr>
        <p:grpSpPr>
          <a:xfrm>
            <a:off x="4620778" y="2635222"/>
            <a:ext cx="338534" cy="203120"/>
            <a:chOff x="2428860" y="6143644"/>
            <a:chExt cx="714380" cy="428628"/>
          </a:xfrm>
          <a:gradFill>
            <a:gsLst>
              <a:gs pos="0">
                <a:srgbClr val="FFEFD1"/>
              </a:gs>
              <a:gs pos="64999">
                <a:srgbClr val="F0EBD5"/>
              </a:gs>
              <a:gs pos="100000">
                <a:srgbClr val="D1C39F"/>
              </a:gs>
            </a:gsLst>
            <a:lin ang="5400000" scaled="0"/>
          </a:gradFill>
        </p:grpSpPr>
        <p:sp>
          <p:nvSpPr>
            <p:cNvPr id="32" name="正方形/長方形 31"/>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sp>
          <p:nvSpPr>
            <p:cNvPr id="33" name="二等辺三角形 32"/>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pic>
        <p:nvPicPr>
          <p:cNvPr id="34" name="Picture 3" descr="C:\Documents and Settings\shoji-f\Local Settings\Temporary Internet Files\Content.IE5\S123OX6J\MC900432599[2].png"/>
          <p:cNvPicPr>
            <a:picLocks noChangeAspect="1" noChangeArrowheads="1"/>
          </p:cNvPicPr>
          <p:nvPr/>
        </p:nvPicPr>
        <p:blipFill>
          <a:blip r:embed="rId2" cstate="print"/>
          <a:srcRect/>
          <a:stretch>
            <a:fillRect/>
          </a:stretch>
        </p:blipFill>
        <p:spPr bwMode="auto">
          <a:xfrm>
            <a:off x="5945453" y="2443977"/>
            <a:ext cx="440091" cy="438837"/>
          </a:xfrm>
          <a:prstGeom prst="rect">
            <a:avLst/>
          </a:prstGeom>
          <a:noFill/>
          <a:ln w="9525">
            <a:noFill/>
            <a:miter lim="800000"/>
            <a:headEnd/>
            <a:tailEnd/>
          </a:ln>
        </p:spPr>
      </p:pic>
      <p:sp>
        <p:nvSpPr>
          <p:cNvPr id="35" name="テキスト ボックス 34"/>
          <p:cNvSpPr txBox="1"/>
          <p:nvPr/>
        </p:nvSpPr>
        <p:spPr>
          <a:xfrm>
            <a:off x="7305849" y="3602507"/>
            <a:ext cx="626910" cy="169277"/>
          </a:xfrm>
          <a:prstGeom prst="rect">
            <a:avLst/>
          </a:prstGeom>
          <a:solidFill>
            <a:schemeClr val="bg1"/>
          </a:solidFill>
        </p:spPr>
        <p:txBody>
          <a:bodyPr lIns="0" tIns="0" rIns="0" bIns="0">
            <a:spAutoFit/>
          </a:bodyPr>
          <a:lstStyle/>
          <a:p>
            <a:pPr>
              <a:defRPr/>
            </a:pPr>
            <a:r>
              <a:rPr lang="ja-JP" altLang="en-US" sz="1100" dirty="0">
                <a:latin typeface="+mn-lt"/>
              </a:rPr>
              <a:t>コミット</a:t>
            </a:r>
          </a:p>
        </p:txBody>
      </p:sp>
      <p:sp>
        <p:nvSpPr>
          <p:cNvPr id="36" name="テキスト ボックス 35"/>
          <p:cNvSpPr txBox="1"/>
          <p:nvPr/>
        </p:nvSpPr>
        <p:spPr>
          <a:xfrm>
            <a:off x="5271834" y="3655263"/>
            <a:ext cx="792205" cy="276999"/>
          </a:xfrm>
          <a:prstGeom prst="rect">
            <a:avLst/>
          </a:prstGeom>
          <a:noFill/>
          <a:ln w="19050">
            <a:noFill/>
          </a:ln>
        </p:spPr>
        <p:txBody>
          <a:bodyPr wrap="none">
            <a:spAutoFit/>
          </a:bodyPr>
          <a:lstStyle/>
          <a:p>
            <a:pPr>
              <a:defRPr/>
            </a:pPr>
            <a:r>
              <a:rPr lang="ja-JP" altLang="en-US" sz="1200" dirty="0">
                <a:latin typeface="+mn-lt"/>
              </a:rPr>
              <a:t>コミッター</a:t>
            </a:r>
            <a:endParaRPr lang="en-US" altLang="ja-JP" sz="1200" dirty="0">
              <a:latin typeface="+mn-lt"/>
            </a:endParaRPr>
          </a:p>
        </p:txBody>
      </p:sp>
      <p:pic>
        <p:nvPicPr>
          <p:cNvPr id="37" name="Picture 19" descr="C:\shoji-f\SNA\Master's Thesis\図1.png"/>
          <p:cNvPicPr>
            <a:picLocks noChangeAspect="1" noChangeArrowheads="1"/>
          </p:cNvPicPr>
          <p:nvPr/>
        </p:nvPicPr>
        <p:blipFill>
          <a:blip r:embed="rId3" cstate="print"/>
          <a:srcRect/>
          <a:stretch>
            <a:fillRect/>
          </a:stretch>
        </p:blipFill>
        <p:spPr bwMode="auto">
          <a:xfrm>
            <a:off x="4991934" y="3515696"/>
            <a:ext cx="376146" cy="388684"/>
          </a:xfrm>
          <a:prstGeom prst="rect">
            <a:avLst/>
          </a:prstGeom>
          <a:noFill/>
          <a:ln w="9525">
            <a:noFill/>
            <a:miter lim="800000"/>
            <a:headEnd/>
            <a:tailEnd/>
          </a:ln>
        </p:spPr>
      </p:pic>
      <p:grpSp>
        <p:nvGrpSpPr>
          <p:cNvPr id="38" name="グループ化 59"/>
          <p:cNvGrpSpPr>
            <a:grpSpLocks/>
          </p:cNvGrpSpPr>
          <p:nvPr/>
        </p:nvGrpSpPr>
        <p:grpSpPr bwMode="auto">
          <a:xfrm>
            <a:off x="1032983" y="3060857"/>
            <a:ext cx="947887" cy="440091"/>
            <a:chOff x="4857752" y="1071546"/>
            <a:chExt cx="1200168" cy="557226"/>
          </a:xfrm>
        </p:grpSpPr>
        <p:pic>
          <p:nvPicPr>
            <p:cNvPr id="39" name="Picture 19" descr="C:\shoji-f\SNA\Master's Thesis\図1.png"/>
            <p:cNvPicPr>
              <a:picLocks noChangeAspect="1" noChangeArrowheads="1"/>
            </p:cNvPicPr>
            <p:nvPr/>
          </p:nvPicPr>
          <p:blipFill>
            <a:blip r:embed="rId3" cstate="print"/>
            <a:srcRect/>
            <a:stretch>
              <a:fillRect/>
            </a:stretch>
          </p:blipFill>
          <p:spPr bwMode="auto">
            <a:xfrm>
              <a:off x="4857752" y="1071546"/>
              <a:ext cx="501082" cy="517925"/>
            </a:xfrm>
            <a:prstGeom prst="rect">
              <a:avLst/>
            </a:prstGeom>
            <a:noFill/>
            <a:ln w="9525">
              <a:noFill/>
              <a:miter lim="800000"/>
              <a:headEnd/>
              <a:tailEnd/>
            </a:ln>
          </p:spPr>
        </p:pic>
        <p:pic>
          <p:nvPicPr>
            <p:cNvPr id="40" name="Picture 7" descr="j0431601"/>
            <p:cNvPicPr>
              <a:picLocks noChangeAspect="1" noChangeArrowheads="1"/>
            </p:cNvPicPr>
            <p:nvPr/>
          </p:nvPicPr>
          <p:blipFill>
            <a:blip r:embed="rId4" cstate="print"/>
            <a:srcRect/>
            <a:stretch>
              <a:fillRect/>
            </a:stretch>
          </p:blipFill>
          <p:spPr bwMode="auto">
            <a:xfrm>
              <a:off x="5500694" y="1071546"/>
              <a:ext cx="557226" cy="557226"/>
            </a:xfrm>
            <a:prstGeom prst="rect">
              <a:avLst/>
            </a:prstGeom>
            <a:noFill/>
            <a:ln w="9525">
              <a:noFill/>
              <a:miter lim="800000"/>
              <a:headEnd/>
              <a:tailEnd/>
            </a:ln>
          </p:spPr>
        </p:pic>
        <p:sp>
          <p:nvSpPr>
            <p:cNvPr id="41" name="テキスト ボックス 62"/>
            <p:cNvSpPr txBox="1">
              <a:spLocks noChangeArrowheads="1"/>
            </p:cNvSpPr>
            <p:nvPr/>
          </p:nvSpPr>
          <p:spPr bwMode="auto">
            <a:xfrm>
              <a:off x="5286380" y="1285860"/>
              <a:ext cx="392127" cy="331240"/>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grpSp>
        <p:nvGrpSpPr>
          <p:cNvPr id="42" name="グループ化 63"/>
          <p:cNvGrpSpPr>
            <a:grpSpLocks/>
          </p:cNvGrpSpPr>
          <p:nvPr/>
        </p:nvGrpSpPr>
        <p:grpSpPr bwMode="auto">
          <a:xfrm>
            <a:off x="1032983" y="1988840"/>
            <a:ext cx="947887" cy="440091"/>
            <a:chOff x="4857752" y="1071546"/>
            <a:chExt cx="1200168" cy="557226"/>
          </a:xfrm>
        </p:grpSpPr>
        <p:pic>
          <p:nvPicPr>
            <p:cNvPr id="43" name="Picture 19" descr="C:\shoji-f\SNA\Master's Thesis\図1.png"/>
            <p:cNvPicPr>
              <a:picLocks noChangeAspect="1" noChangeArrowheads="1"/>
            </p:cNvPicPr>
            <p:nvPr/>
          </p:nvPicPr>
          <p:blipFill>
            <a:blip r:embed="rId3" cstate="print"/>
            <a:srcRect/>
            <a:stretch>
              <a:fillRect/>
            </a:stretch>
          </p:blipFill>
          <p:spPr bwMode="auto">
            <a:xfrm>
              <a:off x="4857752" y="1071546"/>
              <a:ext cx="501082" cy="517925"/>
            </a:xfrm>
            <a:prstGeom prst="rect">
              <a:avLst/>
            </a:prstGeom>
            <a:noFill/>
            <a:ln w="9525">
              <a:noFill/>
              <a:miter lim="800000"/>
              <a:headEnd/>
              <a:tailEnd/>
            </a:ln>
          </p:spPr>
        </p:pic>
        <p:pic>
          <p:nvPicPr>
            <p:cNvPr id="44" name="Picture 7" descr="j0431601"/>
            <p:cNvPicPr>
              <a:picLocks noChangeAspect="1" noChangeArrowheads="1"/>
            </p:cNvPicPr>
            <p:nvPr/>
          </p:nvPicPr>
          <p:blipFill>
            <a:blip r:embed="rId4" cstate="print"/>
            <a:srcRect/>
            <a:stretch>
              <a:fillRect/>
            </a:stretch>
          </p:blipFill>
          <p:spPr bwMode="auto">
            <a:xfrm>
              <a:off x="5500694" y="1071546"/>
              <a:ext cx="557226" cy="557226"/>
            </a:xfrm>
            <a:prstGeom prst="rect">
              <a:avLst/>
            </a:prstGeom>
            <a:noFill/>
            <a:ln w="9525">
              <a:noFill/>
              <a:miter lim="800000"/>
              <a:headEnd/>
              <a:tailEnd/>
            </a:ln>
          </p:spPr>
        </p:pic>
        <p:sp>
          <p:nvSpPr>
            <p:cNvPr id="45" name="テキスト ボックス 66"/>
            <p:cNvSpPr txBox="1">
              <a:spLocks noChangeArrowheads="1"/>
            </p:cNvSpPr>
            <p:nvPr/>
          </p:nvSpPr>
          <p:spPr bwMode="auto">
            <a:xfrm>
              <a:off x="5286380" y="1285860"/>
              <a:ext cx="392127" cy="331240"/>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sp>
        <p:nvSpPr>
          <p:cNvPr id="46" name="テキスト ボックス 45"/>
          <p:cNvSpPr txBox="1"/>
          <p:nvPr/>
        </p:nvSpPr>
        <p:spPr>
          <a:xfrm>
            <a:off x="5771173" y="2838930"/>
            <a:ext cx="1354126" cy="169277"/>
          </a:xfrm>
          <a:prstGeom prst="rect">
            <a:avLst/>
          </a:prstGeom>
          <a:solidFill>
            <a:schemeClr val="bg1"/>
          </a:solidFill>
        </p:spPr>
        <p:txBody>
          <a:bodyPr lIns="0" tIns="0" rIns="0" bIns="0">
            <a:spAutoFit/>
          </a:bodyPr>
          <a:lstStyle/>
          <a:p>
            <a:pPr>
              <a:defRPr/>
            </a:pPr>
            <a:r>
              <a:rPr lang="ja-JP" altLang="en-US" sz="1100" dirty="0" smtClean="0">
                <a:latin typeface="+mn-lt"/>
              </a:rPr>
              <a:t>パッチ再投稿</a:t>
            </a:r>
            <a:endParaRPr lang="ja-JP" altLang="en-US" sz="1100" dirty="0">
              <a:latin typeface="+mn-lt"/>
            </a:endParaRPr>
          </a:p>
        </p:txBody>
      </p:sp>
      <p:sp>
        <p:nvSpPr>
          <p:cNvPr id="47" name="テキスト ボックス 46"/>
          <p:cNvSpPr txBox="1"/>
          <p:nvPr/>
        </p:nvSpPr>
        <p:spPr>
          <a:xfrm>
            <a:off x="7191751" y="2817616"/>
            <a:ext cx="852598" cy="169277"/>
          </a:xfrm>
          <a:prstGeom prst="rect">
            <a:avLst/>
          </a:prstGeom>
          <a:solidFill>
            <a:schemeClr val="bg1"/>
          </a:solidFill>
        </p:spPr>
        <p:txBody>
          <a:bodyPr lIns="0" tIns="0" rIns="0" bIns="0">
            <a:spAutoFit/>
          </a:bodyPr>
          <a:lstStyle/>
          <a:p>
            <a:pPr>
              <a:defRPr/>
            </a:pPr>
            <a:r>
              <a:rPr lang="ja-JP" altLang="en-US" sz="1100" dirty="0">
                <a:latin typeface="+mn-lt"/>
              </a:rPr>
              <a:t>フィードバック</a:t>
            </a:r>
          </a:p>
        </p:txBody>
      </p:sp>
      <p:sp>
        <p:nvSpPr>
          <p:cNvPr id="48" name="テキスト ボックス 47"/>
          <p:cNvSpPr txBox="1"/>
          <p:nvPr/>
        </p:nvSpPr>
        <p:spPr>
          <a:xfrm>
            <a:off x="2878013" y="2533899"/>
            <a:ext cx="415498" cy="369332"/>
          </a:xfrm>
          <a:prstGeom prst="rect">
            <a:avLst/>
          </a:prstGeom>
          <a:noFill/>
        </p:spPr>
        <p:txBody>
          <a:bodyPr wrap="none" rtlCol="0">
            <a:spAutoFit/>
          </a:bodyPr>
          <a:lstStyle/>
          <a:p>
            <a:r>
              <a:rPr lang="ja-JP" altLang="en-US" dirty="0" smtClean="0"/>
              <a:t>①</a:t>
            </a:r>
            <a:endParaRPr kumimoji="1" lang="ja-JP" altLang="en-US" dirty="0"/>
          </a:p>
        </p:txBody>
      </p:sp>
      <p:grpSp>
        <p:nvGrpSpPr>
          <p:cNvPr id="49" name="グループ化 48"/>
          <p:cNvGrpSpPr/>
          <p:nvPr/>
        </p:nvGrpSpPr>
        <p:grpSpPr>
          <a:xfrm>
            <a:off x="3552577" y="3076263"/>
            <a:ext cx="935937" cy="369332"/>
            <a:chOff x="3552577" y="2712119"/>
            <a:chExt cx="935937" cy="369332"/>
          </a:xfrm>
        </p:grpSpPr>
        <p:sp>
          <p:nvSpPr>
            <p:cNvPr id="50" name="角丸四角形 49"/>
            <p:cNvSpPr/>
            <p:nvPr/>
          </p:nvSpPr>
          <p:spPr>
            <a:xfrm>
              <a:off x="3599556" y="2758323"/>
              <a:ext cx="888958"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dirty="0" smtClean="0">
                  <a:solidFill>
                    <a:schemeClr val="tx1"/>
                  </a:solidFill>
                </a:rPr>
                <a:t>　　レビュー</a:t>
              </a:r>
              <a:endParaRPr lang="ja-JP" altLang="en-US" sz="1200" dirty="0">
                <a:solidFill>
                  <a:schemeClr val="tx1"/>
                </a:solidFill>
              </a:endParaRPr>
            </a:p>
          </p:txBody>
        </p:sp>
        <p:sp>
          <p:nvSpPr>
            <p:cNvPr id="51" name="テキスト ボックス 50"/>
            <p:cNvSpPr txBox="1"/>
            <p:nvPr/>
          </p:nvSpPr>
          <p:spPr>
            <a:xfrm>
              <a:off x="3552577" y="2712119"/>
              <a:ext cx="415498" cy="369332"/>
            </a:xfrm>
            <a:prstGeom prst="rect">
              <a:avLst/>
            </a:prstGeom>
            <a:noFill/>
          </p:spPr>
          <p:txBody>
            <a:bodyPr wrap="none" rtlCol="0">
              <a:spAutoFit/>
            </a:bodyPr>
            <a:lstStyle/>
            <a:p>
              <a:r>
                <a:rPr lang="ja-JP" altLang="en-US" dirty="0" smtClean="0"/>
                <a:t>②</a:t>
              </a:r>
              <a:endParaRPr kumimoji="1" lang="ja-JP" altLang="en-US" dirty="0"/>
            </a:p>
          </p:txBody>
        </p:sp>
      </p:grpSp>
      <p:grpSp>
        <p:nvGrpSpPr>
          <p:cNvPr id="52" name="グループ化 51"/>
          <p:cNvGrpSpPr/>
          <p:nvPr/>
        </p:nvGrpSpPr>
        <p:grpSpPr>
          <a:xfrm>
            <a:off x="4405762" y="3924865"/>
            <a:ext cx="1221596" cy="598888"/>
            <a:chOff x="6362976" y="3973112"/>
            <a:chExt cx="1221596" cy="598888"/>
          </a:xfrm>
        </p:grpSpPr>
        <p:grpSp>
          <p:nvGrpSpPr>
            <p:cNvPr id="53" name="グループ化 74"/>
            <p:cNvGrpSpPr>
              <a:grpSpLocks/>
            </p:cNvGrpSpPr>
            <p:nvPr/>
          </p:nvGrpSpPr>
          <p:grpSpPr bwMode="auto">
            <a:xfrm>
              <a:off x="6462149" y="3973112"/>
              <a:ext cx="1122423" cy="598888"/>
              <a:chOff x="226010" y="3786190"/>
              <a:chExt cx="1420808" cy="759707"/>
            </a:xfrm>
          </p:grpSpPr>
          <p:sp>
            <p:nvSpPr>
              <p:cNvPr id="55" name="円柱 54"/>
              <p:cNvSpPr/>
              <p:nvPr/>
            </p:nvSpPr>
            <p:spPr>
              <a:xfrm>
                <a:off x="714848" y="3786190"/>
                <a:ext cx="357106" cy="427847"/>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sz="1400"/>
              </a:p>
            </p:txBody>
          </p:sp>
          <p:sp>
            <p:nvSpPr>
              <p:cNvPr id="56" name="テキスト ボックス 55"/>
              <p:cNvSpPr txBox="1"/>
              <p:nvPr/>
            </p:nvSpPr>
            <p:spPr>
              <a:xfrm>
                <a:off x="226010" y="4214037"/>
                <a:ext cx="1420808" cy="331860"/>
              </a:xfrm>
              <a:prstGeom prst="rect">
                <a:avLst/>
              </a:prstGeom>
              <a:noFill/>
            </p:spPr>
            <p:txBody>
              <a:bodyPr wrap="none">
                <a:spAutoFit/>
              </a:bodyPr>
              <a:lstStyle/>
              <a:p>
                <a:pPr>
                  <a:defRPr/>
                </a:pPr>
                <a:r>
                  <a:rPr lang="ja-JP" altLang="en-US" sz="1100" dirty="0">
                    <a:latin typeface="+mn-lt"/>
                  </a:rPr>
                  <a:t>構成管理ツール</a:t>
                </a:r>
              </a:p>
            </p:txBody>
          </p:sp>
        </p:grpSp>
        <p:sp>
          <p:nvSpPr>
            <p:cNvPr id="54" name="テキスト ボックス 53"/>
            <p:cNvSpPr txBox="1"/>
            <p:nvPr/>
          </p:nvSpPr>
          <p:spPr>
            <a:xfrm>
              <a:off x="6362976" y="3973112"/>
              <a:ext cx="415498" cy="369332"/>
            </a:xfrm>
            <a:prstGeom prst="rect">
              <a:avLst/>
            </a:prstGeom>
            <a:noFill/>
          </p:spPr>
          <p:txBody>
            <a:bodyPr wrap="none" rtlCol="0">
              <a:spAutoFit/>
            </a:bodyPr>
            <a:lstStyle/>
            <a:p>
              <a:r>
                <a:rPr lang="ja-JP" altLang="en-US" dirty="0" smtClean="0"/>
                <a:t>④</a:t>
              </a:r>
              <a:endParaRPr kumimoji="1" lang="ja-JP" altLang="en-US" dirty="0"/>
            </a:p>
          </p:txBody>
        </p:sp>
      </p:grpSp>
      <p:sp>
        <p:nvSpPr>
          <p:cNvPr id="57" name="テキスト ボックス 56"/>
          <p:cNvSpPr txBox="1"/>
          <p:nvPr/>
        </p:nvSpPr>
        <p:spPr>
          <a:xfrm>
            <a:off x="4244219" y="2557291"/>
            <a:ext cx="415498" cy="369332"/>
          </a:xfrm>
          <a:prstGeom prst="rect">
            <a:avLst/>
          </a:prstGeom>
          <a:noFill/>
        </p:spPr>
        <p:txBody>
          <a:bodyPr wrap="none" rtlCol="0">
            <a:spAutoFit/>
          </a:bodyPr>
          <a:lstStyle/>
          <a:p>
            <a:r>
              <a:rPr lang="ja-JP" altLang="en-US" dirty="0" smtClean="0"/>
              <a:t>②</a:t>
            </a:r>
            <a:endParaRPr kumimoji="1" lang="ja-JP" altLang="en-US" dirty="0"/>
          </a:p>
        </p:txBody>
      </p:sp>
      <p:grpSp>
        <p:nvGrpSpPr>
          <p:cNvPr id="58" name="グループ化 57"/>
          <p:cNvGrpSpPr/>
          <p:nvPr/>
        </p:nvGrpSpPr>
        <p:grpSpPr>
          <a:xfrm>
            <a:off x="1925844" y="4789836"/>
            <a:ext cx="6696744" cy="1323439"/>
            <a:chOff x="2339752" y="4509120"/>
            <a:chExt cx="6696744" cy="1323439"/>
          </a:xfrm>
        </p:grpSpPr>
        <p:sp>
          <p:nvSpPr>
            <p:cNvPr id="59" name="テキスト ボックス 67"/>
            <p:cNvSpPr txBox="1">
              <a:spLocks noChangeArrowheads="1"/>
            </p:cNvSpPr>
            <p:nvPr/>
          </p:nvSpPr>
          <p:spPr bwMode="auto">
            <a:xfrm>
              <a:off x="2478311" y="4509120"/>
              <a:ext cx="6558185" cy="1323439"/>
            </a:xfrm>
            <a:prstGeom prst="rect">
              <a:avLst/>
            </a:prstGeom>
            <a:solidFill>
              <a:schemeClr val="bg1"/>
            </a:solidFill>
            <a:ln w="9525">
              <a:noFill/>
              <a:miter lim="800000"/>
              <a:headEnd/>
              <a:tailEnd/>
            </a:ln>
          </p:spPr>
          <p:txBody>
            <a:bodyPr wrap="square">
              <a:spAutoFit/>
            </a:bodyPr>
            <a:lstStyle/>
            <a:p>
              <a:pPr lvl="1"/>
              <a:r>
                <a:rPr lang="ja-JP" altLang="en-US" sz="2000" dirty="0" smtClean="0"/>
                <a:t>①パッチ</a:t>
              </a:r>
              <a:r>
                <a:rPr lang="ja-JP" altLang="en-US" sz="2000" dirty="0"/>
                <a:t>の作成・投稿</a:t>
              </a:r>
              <a:endParaRPr lang="en-US" altLang="ja-JP" sz="2000" dirty="0"/>
            </a:p>
            <a:p>
              <a:pPr lvl="1"/>
              <a:r>
                <a:rPr lang="ja-JP" altLang="en-US" sz="2000" dirty="0"/>
                <a:t>②</a:t>
              </a:r>
              <a:r>
                <a:rPr lang="ja-JP" altLang="en-US" sz="2000" dirty="0" smtClean="0"/>
                <a:t>投稿</a:t>
              </a:r>
              <a:r>
                <a:rPr lang="ja-JP" altLang="en-US" sz="2000" dirty="0"/>
                <a:t>された</a:t>
              </a:r>
              <a:r>
                <a:rPr lang="ja-JP" altLang="en-US" sz="2000" dirty="0" smtClean="0"/>
                <a:t>パッチのレビュー＆フィードバック</a:t>
              </a:r>
              <a:endParaRPr lang="en-US" altLang="ja-JP" sz="2000" dirty="0" smtClean="0"/>
            </a:p>
            <a:p>
              <a:pPr lvl="1"/>
              <a:r>
                <a:rPr lang="ja-JP" altLang="en-US" sz="2000" dirty="0" smtClean="0"/>
                <a:t>③不具合に対する議論（コメントの投稿）</a:t>
              </a:r>
              <a:endParaRPr lang="en-US" altLang="ja-JP" sz="2000" dirty="0" smtClean="0"/>
            </a:p>
            <a:p>
              <a:pPr lvl="1"/>
              <a:r>
                <a:rPr lang="ja-JP" altLang="en-US" sz="2000" dirty="0" smtClean="0"/>
                <a:t>④パッチの妥当性確認後，構成管理ツールへコミット</a:t>
              </a:r>
              <a:endParaRPr lang="en-US" altLang="ja-JP" sz="2000" dirty="0" smtClean="0"/>
            </a:p>
          </p:txBody>
        </p:sp>
        <p:grpSp>
          <p:nvGrpSpPr>
            <p:cNvPr id="60" name="グループ化 59"/>
            <p:cNvGrpSpPr/>
            <p:nvPr/>
          </p:nvGrpSpPr>
          <p:grpSpPr>
            <a:xfrm>
              <a:off x="2339752" y="4589863"/>
              <a:ext cx="576063" cy="1188764"/>
              <a:chOff x="2339752" y="4589863"/>
              <a:chExt cx="576063" cy="1188764"/>
            </a:xfrm>
          </p:grpSpPr>
          <p:pic>
            <p:nvPicPr>
              <p:cNvPr id="61" name="Picture 19" descr="C:\shoji-f\SNA\Master's Thesis\図1.png"/>
              <p:cNvPicPr>
                <a:picLocks noChangeAspect="1" noChangeArrowheads="1"/>
              </p:cNvPicPr>
              <p:nvPr/>
            </p:nvPicPr>
            <p:blipFill>
              <a:blip r:embed="rId3" cstate="print"/>
              <a:srcRect/>
              <a:stretch>
                <a:fillRect/>
              </a:stretch>
            </p:blipFill>
            <p:spPr bwMode="auto">
              <a:xfrm>
                <a:off x="2339752" y="4589863"/>
                <a:ext cx="246076" cy="254490"/>
              </a:xfrm>
              <a:prstGeom prst="rect">
                <a:avLst/>
              </a:prstGeom>
              <a:noFill/>
              <a:ln w="9525">
                <a:noFill/>
                <a:miter lim="800000"/>
                <a:headEnd/>
                <a:tailEnd/>
              </a:ln>
            </p:spPr>
          </p:pic>
          <p:pic>
            <p:nvPicPr>
              <p:cNvPr id="62" name="Picture 7" descr="j0431601"/>
              <p:cNvPicPr>
                <a:picLocks noChangeAspect="1" noChangeArrowheads="1"/>
              </p:cNvPicPr>
              <p:nvPr/>
            </p:nvPicPr>
            <p:blipFill>
              <a:blip r:embed="rId4" cstate="print"/>
              <a:srcRect/>
              <a:stretch>
                <a:fillRect/>
              </a:stretch>
            </p:blipFill>
            <p:spPr bwMode="auto">
              <a:xfrm>
                <a:off x="2627784" y="4589863"/>
                <a:ext cx="288031" cy="288193"/>
              </a:xfrm>
              <a:prstGeom prst="rect">
                <a:avLst/>
              </a:prstGeom>
              <a:noFill/>
              <a:ln w="9525">
                <a:noFill/>
                <a:miter lim="800000"/>
                <a:headEnd/>
                <a:tailEnd/>
              </a:ln>
            </p:spPr>
          </p:pic>
          <p:pic>
            <p:nvPicPr>
              <p:cNvPr id="63" name="Picture 19" descr="C:\shoji-f\SNA\Master's Thesis\図1.png"/>
              <p:cNvPicPr>
                <a:picLocks noChangeAspect="1" noChangeArrowheads="1"/>
              </p:cNvPicPr>
              <p:nvPr/>
            </p:nvPicPr>
            <p:blipFill>
              <a:blip r:embed="rId3" cstate="print"/>
              <a:srcRect/>
              <a:stretch>
                <a:fillRect/>
              </a:stretch>
            </p:blipFill>
            <p:spPr bwMode="auto">
              <a:xfrm>
                <a:off x="2339752" y="4877895"/>
                <a:ext cx="246076" cy="254490"/>
              </a:xfrm>
              <a:prstGeom prst="rect">
                <a:avLst/>
              </a:prstGeom>
              <a:noFill/>
              <a:ln w="9525">
                <a:noFill/>
                <a:miter lim="800000"/>
                <a:headEnd/>
                <a:tailEnd/>
              </a:ln>
            </p:spPr>
          </p:pic>
          <p:pic>
            <p:nvPicPr>
              <p:cNvPr id="64" name="Picture 7" descr="j0431601"/>
              <p:cNvPicPr>
                <a:picLocks noChangeAspect="1" noChangeArrowheads="1"/>
              </p:cNvPicPr>
              <p:nvPr/>
            </p:nvPicPr>
            <p:blipFill>
              <a:blip r:embed="rId4" cstate="print"/>
              <a:srcRect/>
              <a:stretch>
                <a:fillRect/>
              </a:stretch>
            </p:blipFill>
            <p:spPr bwMode="auto">
              <a:xfrm>
                <a:off x="2627784" y="4877895"/>
                <a:ext cx="288031" cy="288193"/>
              </a:xfrm>
              <a:prstGeom prst="rect">
                <a:avLst/>
              </a:prstGeom>
              <a:noFill/>
              <a:ln w="9525">
                <a:noFill/>
                <a:miter lim="800000"/>
                <a:headEnd/>
                <a:tailEnd/>
              </a:ln>
            </p:spPr>
          </p:pic>
          <p:pic>
            <p:nvPicPr>
              <p:cNvPr id="65" name="Picture 19" descr="C:\shoji-f\SNA\Master's Thesis\図1.png"/>
              <p:cNvPicPr>
                <a:picLocks noChangeAspect="1" noChangeArrowheads="1"/>
              </p:cNvPicPr>
              <p:nvPr/>
            </p:nvPicPr>
            <p:blipFill>
              <a:blip r:embed="rId3" cstate="print"/>
              <a:srcRect/>
              <a:stretch>
                <a:fillRect/>
              </a:stretch>
            </p:blipFill>
            <p:spPr bwMode="auto">
              <a:xfrm>
                <a:off x="2339752" y="5184933"/>
                <a:ext cx="246076" cy="254490"/>
              </a:xfrm>
              <a:prstGeom prst="rect">
                <a:avLst/>
              </a:prstGeom>
              <a:noFill/>
              <a:ln w="9525">
                <a:noFill/>
                <a:miter lim="800000"/>
                <a:headEnd/>
                <a:tailEnd/>
              </a:ln>
            </p:spPr>
          </p:pic>
          <p:pic>
            <p:nvPicPr>
              <p:cNvPr id="66" name="Picture 7" descr="j0431601"/>
              <p:cNvPicPr>
                <a:picLocks noChangeAspect="1" noChangeArrowheads="1"/>
              </p:cNvPicPr>
              <p:nvPr/>
            </p:nvPicPr>
            <p:blipFill>
              <a:blip r:embed="rId4" cstate="print"/>
              <a:srcRect/>
              <a:stretch>
                <a:fillRect/>
              </a:stretch>
            </p:blipFill>
            <p:spPr bwMode="auto">
              <a:xfrm>
                <a:off x="2627784" y="5184933"/>
                <a:ext cx="288031" cy="288193"/>
              </a:xfrm>
              <a:prstGeom prst="rect">
                <a:avLst/>
              </a:prstGeom>
              <a:noFill/>
              <a:ln w="9525">
                <a:noFill/>
                <a:miter lim="800000"/>
                <a:headEnd/>
                <a:tailEnd/>
              </a:ln>
            </p:spPr>
          </p:pic>
          <p:pic>
            <p:nvPicPr>
              <p:cNvPr id="67" name="Picture 19" descr="C:\shoji-f\SNA\Master's Thesis\図1.png"/>
              <p:cNvPicPr>
                <a:picLocks noChangeAspect="1" noChangeArrowheads="1"/>
              </p:cNvPicPr>
              <p:nvPr/>
            </p:nvPicPr>
            <p:blipFill>
              <a:blip r:embed="rId3" cstate="print"/>
              <a:srcRect/>
              <a:stretch>
                <a:fillRect/>
              </a:stretch>
            </p:blipFill>
            <p:spPr bwMode="auto">
              <a:xfrm>
                <a:off x="2525724" y="5524137"/>
                <a:ext cx="246076" cy="254490"/>
              </a:xfrm>
              <a:prstGeom prst="rect">
                <a:avLst/>
              </a:prstGeom>
              <a:noFill/>
              <a:ln w="9525">
                <a:noFill/>
                <a:miter lim="800000"/>
                <a:headEnd/>
                <a:tailEnd/>
              </a:ln>
            </p:spPr>
          </p:pic>
        </p:grpSp>
      </p:grpSp>
      <p:grpSp>
        <p:nvGrpSpPr>
          <p:cNvPr id="68" name="グループ化 67"/>
          <p:cNvGrpSpPr/>
          <p:nvPr/>
        </p:nvGrpSpPr>
        <p:grpSpPr>
          <a:xfrm>
            <a:off x="3550508" y="3354337"/>
            <a:ext cx="935937" cy="369332"/>
            <a:chOff x="3552577" y="2712119"/>
            <a:chExt cx="935937" cy="369332"/>
          </a:xfrm>
        </p:grpSpPr>
        <p:sp>
          <p:nvSpPr>
            <p:cNvPr id="69" name="角丸四角形 68"/>
            <p:cNvSpPr/>
            <p:nvPr/>
          </p:nvSpPr>
          <p:spPr>
            <a:xfrm>
              <a:off x="3599556" y="2758323"/>
              <a:ext cx="888958"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dirty="0" smtClean="0">
                  <a:solidFill>
                    <a:schemeClr val="tx1"/>
                  </a:solidFill>
                </a:rPr>
                <a:t>　　議論</a:t>
              </a:r>
              <a:endParaRPr lang="ja-JP" altLang="en-US" sz="1200" dirty="0">
                <a:solidFill>
                  <a:schemeClr val="tx1"/>
                </a:solidFill>
              </a:endParaRPr>
            </a:p>
          </p:txBody>
        </p:sp>
        <p:sp>
          <p:nvSpPr>
            <p:cNvPr id="70" name="テキスト ボックス 69"/>
            <p:cNvSpPr txBox="1"/>
            <p:nvPr/>
          </p:nvSpPr>
          <p:spPr>
            <a:xfrm>
              <a:off x="3552577" y="2712119"/>
              <a:ext cx="415498" cy="369332"/>
            </a:xfrm>
            <a:prstGeom prst="rect">
              <a:avLst/>
            </a:prstGeom>
            <a:noFill/>
          </p:spPr>
          <p:txBody>
            <a:bodyPr wrap="none" rtlCol="0">
              <a:spAutoFit/>
            </a:bodyPr>
            <a:lstStyle/>
            <a:p>
              <a:r>
                <a:rPr lang="ja-JP" altLang="en-US" dirty="0" smtClean="0"/>
                <a:t>③</a:t>
              </a:r>
              <a:endParaRPr kumimoji="1" lang="ja-JP" altLang="en-US" dirty="0"/>
            </a:p>
          </p:txBody>
        </p:sp>
      </p:grpSp>
      <p:sp>
        <p:nvSpPr>
          <p:cNvPr id="71" name="角丸四角形 70"/>
          <p:cNvSpPr/>
          <p:nvPr/>
        </p:nvSpPr>
        <p:spPr>
          <a:xfrm>
            <a:off x="6360522" y="3392999"/>
            <a:ext cx="890212"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dirty="0" smtClean="0">
                <a:solidFill>
                  <a:schemeClr val="tx1"/>
                </a:solidFill>
              </a:rPr>
              <a:t>議論</a:t>
            </a:r>
            <a:endParaRPr lang="ja-JP" altLang="en-US" sz="1200" dirty="0">
              <a:solidFill>
                <a:schemeClr val="tx1"/>
              </a:solidFill>
            </a:endParaRPr>
          </a:p>
        </p:txBody>
      </p:sp>
      <p:grpSp>
        <p:nvGrpSpPr>
          <p:cNvPr id="72" name="グループ化 67"/>
          <p:cNvGrpSpPr/>
          <p:nvPr/>
        </p:nvGrpSpPr>
        <p:grpSpPr>
          <a:xfrm>
            <a:off x="190932" y="4440263"/>
            <a:ext cx="1643063" cy="1008112"/>
            <a:chOff x="6660232" y="4077072"/>
            <a:chExt cx="1643063" cy="1008112"/>
          </a:xfrm>
        </p:grpSpPr>
        <p:pic>
          <p:nvPicPr>
            <p:cNvPr id="73" name="Picture 19" descr="C:\shoji-f\SNA\Master's Thesis\図1.png"/>
            <p:cNvPicPr>
              <a:picLocks noChangeAspect="1" noChangeArrowheads="1"/>
            </p:cNvPicPr>
            <p:nvPr/>
          </p:nvPicPr>
          <p:blipFill>
            <a:blip r:embed="rId3" cstate="print"/>
            <a:srcRect/>
            <a:stretch>
              <a:fillRect/>
            </a:stretch>
          </p:blipFill>
          <p:spPr bwMode="auto">
            <a:xfrm>
              <a:off x="6852312" y="4342758"/>
              <a:ext cx="469131" cy="485669"/>
            </a:xfrm>
            <a:prstGeom prst="rect">
              <a:avLst/>
            </a:prstGeom>
            <a:noFill/>
            <a:ln w="9525">
              <a:noFill/>
              <a:miter lim="800000"/>
              <a:headEnd/>
              <a:tailEnd/>
            </a:ln>
          </p:spPr>
        </p:pic>
        <p:pic>
          <p:nvPicPr>
            <p:cNvPr id="74" name="Picture 7" descr="j0431601"/>
            <p:cNvPicPr>
              <a:picLocks noChangeAspect="1" noChangeArrowheads="1"/>
            </p:cNvPicPr>
            <p:nvPr/>
          </p:nvPicPr>
          <p:blipFill>
            <a:blip r:embed="rId5" cstate="print"/>
            <a:srcRect/>
            <a:stretch>
              <a:fillRect/>
            </a:stretch>
          </p:blipFill>
          <p:spPr bwMode="auto">
            <a:xfrm>
              <a:off x="7448268" y="4365033"/>
              <a:ext cx="521695" cy="522522"/>
            </a:xfrm>
            <a:prstGeom prst="rect">
              <a:avLst/>
            </a:prstGeom>
            <a:noFill/>
            <a:ln w="9525">
              <a:noFill/>
              <a:miter lim="800000"/>
              <a:headEnd/>
              <a:tailEnd/>
            </a:ln>
          </p:spPr>
        </p:pic>
        <p:sp>
          <p:nvSpPr>
            <p:cNvPr id="75" name="テキスト ボックス 71"/>
            <p:cNvSpPr txBox="1">
              <a:spLocks noChangeArrowheads="1"/>
            </p:cNvSpPr>
            <p:nvPr/>
          </p:nvSpPr>
          <p:spPr bwMode="auto">
            <a:xfrm>
              <a:off x="6660232" y="4785569"/>
              <a:ext cx="790320" cy="277340"/>
            </a:xfrm>
            <a:prstGeom prst="rect">
              <a:avLst/>
            </a:prstGeom>
            <a:noFill/>
            <a:ln w="9525">
              <a:noFill/>
              <a:miter lim="800000"/>
              <a:headEnd/>
              <a:tailEnd/>
            </a:ln>
          </p:spPr>
          <p:txBody>
            <a:bodyPr wrap="none">
              <a:spAutoFit/>
            </a:bodyPr>
            <a:lstStyle/>
            <a:p>
              <a:r>
                <a:rPr lang="ja-JP" altLang="en-US" sz="1200"/>
                <a:t>コミッター</a:t>
              </a:r>
            </a:p>
          </p:txBody>
        </p:sp>
        <p:sp>
          <p:nvSpPr>
            <p:cNvPr id="76" name="テキスト ボックス 72"/>
            <p:cNvSpPr txBox="1">
              <a:spLocks noChangeArrowheads="1"/>
            </p:cNvSpPr>
            <p:nvPr/>
          </p:nvSpPr>
          <p:spPr bwMode="auto">
            <a:xfrm>
              <a:off x="7110239" y="4077072"/>
              <a:ext cx="646102" cy="277340"/>
            </a:xfrm>
            <a:prstGeom prst="rect">
              <a:avLst/>
            </a:prstGeom>
            <a:noFill/>
            <a:ln w="9525">
              <a:noFill/>
              <a:miter lim="800000"/>
              <a:headEnd/>
              <a:tailEnd/>
            </a:ln>
          </p:spPr>
          <p:txBody>
            <a:bodyPr wrap="none">
              <a:spAutoFit/>
            </a:bodyPr>
            <a:lstStyle/>
            <a:p>
              <a:r>
                <a:rPr lang="ja-JP" altLang="en-US" sz="1200" dirty="0"/>
                <a:t>開発者</a:t>
              </a:r>
            </a:p>
          </p:txBody>
        </p:sp>
        <p:sp>
          <p:nvSpPr>
            <p:cNvPr id="77" name="テキスト ボックス 73"/>
            <p:cNvSpPr txBox="1">
              <a:spLocks noChangeArrowheads="1"/>
            </p:cNvSpPr>
            <p:nvPr/>
          </p:nvSpPr>
          <p:spPr bwMode="auto">
            <a:xfrm>
              <a:off x="7359141" y="4807844"/>
              <a:ext cx="944154" cy="277340"/>
            </a:xfrm>
            <a:prstGeom prst="rect">
              <a:avLst/>
            </a:prstGeom>
            <a:noFill/>
            <a:ln w="9525">
              <a:noFill/>
              <a:miter lim="800000"/>
              <a:headEnd/>
              <a:tailEnd/>
            </a:ln>
          </p:spPr>
          <p:txBody>
            <a:bodyPr wrap="none">
              <a:spAutoFit/>
            </a:bodyPr>
            <a:lstStyle/>
            <a:p>
              <a:r>
                <a:rPr lang="ja-JP" altLang="en-US" sz="1200" dirty="0"/>
                <a:t>非コミッター</a:t>
              </a:r>
            </a:p>
          </p:txBody>
        </p:sp>
        <p:sp>
          <p:nvSpPr>
            <p:cNvPr id="78" name="角丸四角形 77"/>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extLst>
      <p:ext uri="{BB962C8B-B14F-4D97-AF65-F5344CB8AC3E}">
        <p14:creationId xmlns:p14="http://schemas.microsoft.com/office/powerpoint/2010/main" val="2957901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パッチレビュープロセスの問題点</a:t>
            </a:r>
            <a:endParaRPr kumimoji="1" lang="ja-JP" altLang="en-US" sz="3600" dirty="0"/>
          </a:p>
        </p:txBody>
      </p:sp>
      <p:pic>
        <p:nvPicPr>
          <p:cNvPr id="79" name="Picture 19" descr="C:\shoji-f\SNA\Master's Thesis\図1.png"/>
          <p:cNvPicPr>
            <a:picLocks noChangeAspect="1" noChangeArrowheads="1"/>
          </p:cNvPicPr>
          <p:nvPr/>
        </p:nvPicPr>
        <p:blipFill>
          <a:blip r:embed="rId3" cstate="print"/>
          <a:srcRect/>
          <a:stretch>
            <a:fillRect/>
          </a:stretch>
        </p:blipFill>
        <p:spPr bwMode="auto">
          <a:xfrm>
            <a:off x="5285590" y="4320020"/>
            <a:ext cx="476006" cy="492282"/>
          </a:xfrm>
          <a:prstGeom prst="rect">
            <a:avLst/>
          </a:prstGeom>
          <a:noFill/>
          <a:ln w="9525">
            <a:noFill/>
            <a:miter lim="800000"/>
            <a:headEnd/>
            <a:tailEnd/>
          </a:ln>
        </p:spPr>
      </p:pic>
      <p:pic>
        <p:nvPicPr>
          <p:cNvPr id="80" name="Picture 19" descr="C:\shoji-f\SNA\Master's Thesis\図1.png"/>
          <p:cNvPicPr>
            <a:picLocks noChangeAspect="1" noChangeArrowheads="1"/>
          </p:cNvPicPr>
          <p:nvPr/>
        </p:nvPicPr>
        <p:blipFill>
          <a:blip r:embed="rId3" cstate="print"/>
          <a:srcRect/>
          <a:stretch>
            <a:fillRect/>
          </a:stretch>
        </p:blipFill>
        <p:spPr bwMode="auto">
          <a:xfrm>
            <a:off x="4781591" y="3978149"/>
            <a:ext cx="476006" cy="492282"/>
          </a:xfrm>
          <a:prstGeom prst="rect">
            <a:avLst/>
          </a:prstGeom>
          <a:noFill/>
          <a:ln w="9525">
            <a:noFill/>
            <a:miter lim="800000"/>
            <a:headEnd/>
            <a:tailEnd/>
          </a:ln>
        </p:spPr>
      </p:pic>
      <p:pic>
        <p:nvPicPr>
          <p:cNvPr id="81" name="Picture 19" descr="C:\shoji-f\SNA\Master's Thesis\図1.png"/>
          <p:cNvPicPr>
            <a:picLocks noChangeAspect="1" noChangeArrowheads="1"/>
          </p:cNvPicPr>
          <p:nvPr/>
        </p:nvPicPr>
        <p:blipFill>
          <a:blip r:embed="rId3" cstate="print"/>
          <a:srcRect/>
          <a:stretch>
            <a:fillRect/>
          </a:stretch>
        </p:blipFill>
        <p:spPr bwMode="auto">
          <a:xfrm>
            <a:off x="4565592" y="4554471"/>
            <a:ext cx="476006" cy="492282"/>
          </a:xfrm>
          <a:prstGeom prst="rect">
            <a:avLst/>
          </a:prstGeom>
          <a:noFill/>
          <a:ln w="9525">
            <a:noFill/>
            <a:miter lim="800000"/>
            <a:headEnd/>
            <a:tailEnd/>
          </a:ln>
        </p:spPr>
      </p:pic>
      <p:pic>
        <p:nvPicPr>
          <p:cNvPr id="82" name="Picture 19" descr="C:\shoji-f\SNA\Master's Thesis\図1.png"/>
          <p:cNvPicPr>
            <a:picLocks noChangeAspect="1" noChangeArrowheads="1"/>
          </p:cNvPicPr>
          <p:nvPr/>
        </p:nvPicPr>
        <p:blipFill>
          <a:blip r:embed="rId3" cstate="print"/>
          <a:srcRect/>
          <a:stretch>
            <a:fillRect/>
          </a:stretch>
        </p:blipFill>
        <p:spPr bwMode="auto">
          <a:xfrm>
            <a:off x="5138512" y="4907858"/>
            <a:ext cx="476006" cy="492282"/>
          </a:xfrm>
          <a:prstGeom prst="rect">
            <a:avLst/>
          </a:prstGeom>
          <a:noFill/>
          <a:ln w="9525">
            <a:noFill/>
            <a:miter lim="800000"/>
            <a:headEnd/>
            <a:tailEnd/>
          </a:ln>
        </p:spPr>
      </p:pic>
      <p:cxnSp>
        <p:nvCxnSpPr>
          <p:cNvPr id="83" name="直線矢印コネクタ 82"/>
          <p:cNvCxnSpPr/>
          <p:nvPr/>
        </p:nvCxnSpPr>
        <p:spPr bwMode="auto">
          <a:xfrm>
            <a:off x="3571748" y="4895885"/>
            <a:ext cx="785813"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p:nvPr/>
        </p:nvCxnSpPr>
        <p:spPr bwMode="auto">
          <a:xfrm>
            <a:off x="3643186" y="4467260"/>
            <a:ext cx="714375" cy="14287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5" name="直線矢印コネクタ 84"/>
          <p:cNvCxnSpPr/>
          <p:nvPr/>
        </p:nvCxnSpPr>
        <p:spPr bwMode="auto">
          <a:xfrm>
            <a:off x="3857498" y="4321161"/>
            <a:ext cx="571500" cy="14287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6"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858132" y="3966744"/>
            <a:ext cx="357149" cy="357350"/>
          </a:xfrm>
          <a:prstGeom prst="rect">
            <a:avLst/>
          </a:prstGeom>
          <a:noFill/>
          <a:ln w="9525">
            <a:noFill/>
            <a:miter lim="800000"/>
            <a:headEnd/>
            <a:tailEnd/>
          </a:ln>
        </p:spPr>
      </p:pic>
      <p:pic>
        <p:nvPicPr>
          <p:cNvPr id="87"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715273" y="4324094"/>
            <a:ext cx="357149" cy="357350"/>
          </a:xfrm>
          <a:prstGeom prst="rect">
            <a:avLst/>
          </a:prstGeom>
          <a:noFill/>
          <a:ln w="9525">
            <a:noFill/>
            <a:miter lim="800000"/>
            <a:headEnd/>
            <a:tailEnd/>
          </a:ln>
        </p:spPr>
      </p:pic>
      <p:pic>
        <p:nvPicPr>
          <p:cNvPr id="88"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715273" y="4681444"/>
            <a:ext cx="357149" cy="357350"/>
          </a:xfrm>
          <a:prstGeom prst="rect">
            <a:avLst/>
          </a:prstGeom>
          <a:noFill/>
          <a:ln w="9525">
            <a:noFill/>
            <a:miter lim="800000"/>
            <a:headEnd/>
            <a:tailEnd/>
          </a:ln>
        </p:spPr>
      </p:pic>
      <p:cxnSp>
        <p:nvCxnSpPr>
          <p:cNvPr id="89" name="直線矢印コネクタ 88"/>
          <p:cNvCxnSpPr/>
          <p:nvPr/>
        </p:nvCxnSpPr>
        <p:spPr bwMode="auto">
          <a:xfrm flipV="1">
            <a:off x="3628898" y="5253073"/>
            <a:ext cx="800100" cy="2222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9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786702" y="5110264"/>
            <a:ext cx="357149" cy="357350"/>
          </a:xfrm>
          <a:prstGeom prst="rect">
            <a:avLst/>
          </a:prstGeom>
          <a:noFill/>
          <a:ln w="9525">
            <a:noFill/>
            <a:miter lim="800000"/>
            <a:headEnd/>
            <a:tailEnd/>
          </a:ln>
        </p:spPr>
      </p:pic>
      <p:sp>
        <p:nvSpPr>
          <p:cNvPr id="91" name="円柱 90"/>
          <p:cNvSpPr/>
          <p:nvPr/>
        </p:nvSpPr>
        <p:spPr bwMode="auto">
          <a:xfrm>
            <a:off x="6797548" y="4410110"/>
            <a:ext cx="357188" cy="428625"/>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a:p>
        </p:txBody>
      </p:sp>
      <p:sp>
        <p:nvSpPr>
          <p:cNvPr id="92" name="右矢印 91"/>
          <p:cNvSpPr/>
          <p:nvPr/>
        </p:nvSpPr>
        <p:spPr bwMode="auto">
          <a:xfrm>
            <a:off x="6039465" y="4425319"/>
            <a:ext cx="486112" cy="428625"/>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pic>
        <p:nvPicPr>
          <p:cNvPr id="93" name="Picture 7" descr="j0431601"/>
          <p:cNvPicPr>
            <a:picLocks noChangeAspect="1" noChangeArrowheads="1"/>
          </p:cNvPicPr>
          <p:nvPr/>
        </p:nvPicPr>
        <p:blipFill>
          <a:blip r:embed="rId5" cstate="print"/>
          <a:srcRect/>
          <a:stretch>
            <a:fillRect/>
          </a:stretch>
        </p:blipFill>
        <p:spPr bwMode="auto">
          <a:xfrm>
            <a:off x="2189598" y="3924955"/>
            <a:ext cx="557163" cy="557476"/>
          </a:xfrm>
          <a:prstGeom prst="rect">
            <a:avLst/>
          </a:prstGeom>
          <a:noFill/>
          <a:ln w="9525">
            <a:noFill/>
            <a:miter lim="800000"/>
            <a:headEnd/>
            <a:tailEnd/>
          </a:ln>
        </p:spPr>
      </p:pic>
      <p:pic>
        <p:nvPicPr>
          <p:cNvPr id="94" name="Picture 7" descr="j0431601"/>
          <p:cNvPicPr>
            <a:picLocks noChangeAspect="1" noChangeArrowheads="1"/>
          </p:cNvPicPr>
          <p:nvPr/>
        </p:nvPicPr>
        <p:blipFill>
          <a:blip r:embed="rId5" cstate="print"/>
          <a:srcRect/>
          <a:stretch>
            <a:fillRect/>
          </a:stretch>
        </p:blipFill>
        <p:spPr bwMode="auto">
          <a:xfrm>
            <a:off x="2621597" y="3689988"/>
            <a:ext cx="557163" cy="557476"/>
          </a:xfrm>
          <a:prstGeom prst="rect">
            <a:avLst/>
          </a:prstGeom>
          <a:noFill/>
          <a:ln w="9525">
            <a:noFill/>
            <a:miter lim="800000"/>
            <a:headEnd/>
            <a:tailEnd/>
          </a:ln>
        </p:spPr>
      </p:pic>
      <p:pic>
        <p:nvPicPr>
          <p:cNvPr id="95" name="Picture 7" descr="j0431601"/>
          <p:cNvPicPr>
            <a:picLocks noChangeAspect="1" noChangeArrowheads="1"/>
          </p:cNvPicPr>
          <p:nvPr/>
        </p:nvPicPr>
        <p:blipFill>
          <a:blip r:embed="rId5" cstate="print"/>
          <a:srcRect/>
          <a:stretch>
            <a:fillRect/>
          </a:stretch>
        </p:blipFill>
        <p:spPr bwMode="auto">
          <a:xfrm>
            <a:off x="2568433" y="4122230"/>
            <a:ext cx="557163" cy="557476"/>
          </a:xfrm>
          <a:prstGeom prst="rect">
            <a:avLst/>
          </a:prstGeom>
          <a:noFill/>
          <a:ln w="9525">
            <a:noFill/>
            <a:miter lim="800000"/>
            <a:headEnd/>
            <a:tailEnd/>
          </a:ln>
        </p:spPr>
      </p:pic>
      <p:pic>
        <p:nvPicPr>
          <p:cNvPr id="96" name="Picture 7" descr="j0431601"/>
          <p:cNvPicPr>
            <a:picLocks noChangeAspect="1" noChangeArrowheads="1"/>
          </p:cNvPicPr>
          <p:nvPr/>
        </p:nvPicPr>
        <p:blipFill>
          <a:blip r:embed="rId5" cstate="print"/>
          <a:srcRect/>
          <a:stretch>
            <a:fillRect/>
          </a:stretch>
        </p:blipFill>
        <p:spPr bwMode="auto">
          <a:xfrm>
            <a:off x="2621597" y="4554471"/>
            <a:ext cx="557163" cy="557476"/>
          </a:xfrm>
          <a:prstGeom prst="rect">
            <a:avLst/>
          </a:prstGeom>
          <a:noFill/>
          <a:ln w="9525">
            <a:noFill/>
            <a:miter lim="800000"/>
            <a:headEnd/>
            <a:tailEnd/>
          </a:ln>
        </p:spPr>
      </p:pic>
      <p:pic>
        <p:nvPicPr>
          <p:cNvPr id="97" name="Picture 7" descr="j0431601"/>
          <p:cNvPicPr>
            <a:picLocks noChangeAspect="1" noChangeArrowheads="1"/>
          </p:cNvPicPr>
          <p:nvPr/>
        </p:nvPicPr>
        <p:blipFill>
          <a:blip r:embed="rId5" cstate="print"/>
          <a:srcRect/>
          <a:stretch>
            <a:fillRect/>
          </a:stretch>
        </p:blipFill>
        <p:spPr bwMode="auto">
          <a:xfrm>
            <a:off x="2477597" y="4914672"/>
            <a:ext cx="557163" cy="557476"/>
          </a:xfrm>
          <a:prstGeom prst="rect">
            <a:avLst/>
          </a:prstGeom>
          <a:noFill/>
          <a:ln w="9525">
            <a:noFill/>
            <a:miter lim="800000"/>
            <a:headEnd/>
            <a:tailEnd/>
          </a:ln>
        </p:spPr>
      </p:pic>
      <p:pic>
        <p:nvPicPr>
          <p:cNvPr id="98" name="Picture 7" descr="j0431601"/>
          <p:cNvPicPr>
            <a:picLocks noChangeAspect="1" noChangeArrowheads="1"/>
          </p:cNvPicPr>
          <p:nvPr/>
        </p:nvPicPr>
        <p:blipFill>
          <a:blip r:embed="rId5" cstate="print"/>
          <a:srcRect/>
          <a:stretch>
            <a:fillRect/>
          </a:stretch>
        </p:blipFill>
        <p:spPr bwMode="auto">
          <a:xfrm>
            <a:off x="3216431" y="3617948"/>
            <a:ext cx="557163" cy="557476"/>
          </a:xfrm>
          <a:prstGeom prst="rect">
            <a:avLst/>
          </a:prstGeom>
          <a:noFill/>
          <a:ln w="9525">
            <a:noFill/>
            <a:miter lim="800000"/>
            <a:headEnd/>
            <a:tailEnd/>
          </a:ln>
        </p:spPr>
      </p:pic>
      <p:pic>
        <p:nvPicPr>
          <p:cNvPr id="99" name="Picture 7" descr="j0431601"/>
          <p:cNvPicPr>
            <a:picLocks noChangeAspect="1" noChangeArrowheads="1"/>
          </p:cNvPicPr>
          <p:nvPr/>
        </p:nvPicPr>
        <p:blipFill>
          <a:blip r:embed="rId5" cstate="print"/>
          <a:srcRect/>
          <a:stretch>
            <a:fillRect/>
          </a:stretch>
        </p:blipFill>
        <p:spPr bwMode="auto">
          <a:xfrm>
            <a:off x="3072432" y="3996996"/>
            <a:ext cx="557163" cy="557476"/>
          </a:xfrm>
          <a:prstGeom prst="rect">
            <a:avLst/>
          </a:prstGeom>
          <a:noFill/>
          <a:ln w="9525">
            <a:noFill/>
            <a:miter lim="800000"/>
            <a:headEnd/>
            <a:tailEnd/>
          </a:ln>
        </p:spPr>
      </p:pic>
      <p:pic>
        <p:nvPicPr>
          <p:cNvPr id="100" name="Picture 7" descr="j0431601"/>
          <p:cNvPicPr>
            <a:picLocks noChangeAspect="1" noChangeArrowheads="1"/>
          </p:cNvPicPr>
          <p:nvPr/>
        </p:nvPicPr>
        <p:blipFill>
          <a:blip r:embed="rId5" cstate="print"/>
          <a:srcRect/>
          <a:stretch>
            <a:fillRect/>
          </a:stretch>
        </p:blipFill>
        <p:spPr bwMode="auto">
          <a:xfrm>
            <a:off x="3072432" y="4410391"/>
            <a:ext cx="557163" cy="557476"/>
          </a:xfrm>
          <a:prstGeom prst="rect">
            <a:avLst/>
          </a:prstGeom>
          <a:noFill/>
          <a:ln w="9525">
            <a:noFill/>
            <a:miter lim="800000"/>
            <a:headEnd/>
            <a:tailEnd/>
          </a:ln>
        </p:spPr>
      </p:pic>
      <p:pic>
        <p:nvPicPr>
          <p:cNvPr id="101" name="Picture 7" descr="j0431601"/>
          <p:cNvPicPr>
            <a:picLocks noChangeAspect="1" noChangeArrowheads="1"/>
          </p:cNvPicPr>
          <p:nvPr/>
        </p:nvPicPr>
        <p:blipFill>
          <a:blip r:embed="rId5" cstate="print"/>
          <a:srcRect/>
          <a:stretch>
            <a:fillRect/>
          </a:stretch>
        </p:blipFill>
        <p:spPr bwMode="auto">
          <a:xfrm>
            <a:off x="3053596" y="4986680"/>
            <a:ext cx="557163" cy="557476"/>
          </a:xfrm>
          <a:prstGeom prst="rect">
            <a:avLst/>
          </a:prstGeom>
          <a:noFill/>
          <a:ln w="9525">
            <a:noFill/>
            <a:miter lim="800000"/>
            <a:headEnd/>
            <a:tailEnd/>
          </a:ln>
        </p:spPr>
      </p:pic>
      <p:sp>
        <p:nvSpPr>
          <p:cNvPr id="102" name="角丸四角形 101"/>
          <p:cNvSpPr/>
          <p:nvPr/>
        </p:nvSpPr>
        <p:spPr>
          <a:xfrm>
            <a:off x="1500663" y="5522034"/>
            <a:ext cx="6942790" cy="651090"/>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dirty="0">
                <a:solidFill>
                  <a:schemeClr val="tx1"/>
                </a:solidFill>
              </a:rPr>
              <a:t>コミッターに昇格すべき開発者を</a:t>
            </a:r>
            <a:r>
              <a:rPr lang="ja-JP" altLang="en-US" sz="2400" b="1" dirty="0" smtClean="0">
                <a:solidFill>
                  <a:schemeClr val="tx1"/>
                </a:solidFill>
              </a:rPr>
              <a:t>見つけ出したい</a:t>
            </a:r>
            <a:endParaRPr lang="en-US" altLang="ja-JP" sz="2400" b="1" dirty="0">
              <a:solidFill>
                <a:schemeClr val="tx1"/>
              </a:solidFill>
            </a:endParaRPr>
          </a:p>
        </p:txBody>
      </p:sp>
      <p:grpSp>
        <p:nvGrpSpPr>
          <p:cNvPr id="103" name="グループ化 102"/>
          <p:cNvGrpSpPr/>
          <p:nvPr/>
        </p:nvGrpSpPr>
        <p:grpSpPr>
          <a:xfrm>
            <a:off x="954752" y="1492641"/>
            <a:ext cx="7339909" cy="2297306"/>
            <a:chOff x="-12700" y="1551633"/>
            <a:chExt cx="9553575" cy="2990158"/>
          </a:xfrm>
        </p:grpSpPr>
        <p:cxnSp>
          <p:nvCxnSpPr>
            <p:cNvPr id="104" name="直線矢印コネクタ 103"/>
            <p:cNvCxnSpPr/>
            <p:nvPr/>
          </p:nvCxnSpPr>
          <p:spPr>
            <a:xfrm>
              <a:off x="1143000" y="3340746"/>
              <a:ext cx="8001000" cy="1587"/>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05" name="直線矢印コネクタ 104"/>
            <p:cNvCxnSpPr/>
            <p:nvPr/>
          </p:nvCxnSpPr>
          <p:spPr>
            <a:xfrm>
              <a:off x="1143000" y="1913583"/>
              <a:ext cx="8001000" cy="1588"/>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16200000" flipH="1">
              <a:off x="2448720" y="2268389"/>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rot="16200000" flipH="1">
              <a:off x="5156994" y="3443140"/>
              <a:ext cx="642937" cy="4953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08" name="テキスト ボックス 107"/>
            <p:cNvSpPr txBox="1"/>
            <p:nvPr/>
          </p:nvSpPr>
          <p:spPr>
            <a:xfrm>
              <a:off x="-12700" y="2026296"/>
              <a:ext cx="1365495" cy="364020"/>
            </a:xfrm>
            <a:prstGeom prst="rect">
              <a:avLst/>
            </a:prstGeom>
            <a:noFill/>
            <a:ln w="19050">
              <a:noFill/>
            </a:ln>
          </p:spPr>
          <p:txBody>
            <a:bodyPr wrap="none">
              <a:spAutoFit/>
            </a:bodyPr>
            <a:lstStyle/>
            <a:p>
              <a:pPr>
                <a:defRPr/>
              </a:pPr>
              <a:r>
                <a:rPr lang="ja-JP" altLang="en-US" sz="1200" dirty="0">
                  <a:latin typeface="+mn-lt"/>
                </a:rPr>
                <a:t>パッチ投稿者</a:t>
              </a:r>
            </a:p>
          </p:txBody>
        </p:sp>
        <p:sp>
          <p:nvSpPr>
            <p:cNvPr id="109" name="テキスト ボックス 108"/>
            <p:cNvSpPr txBox="1"/>
            <p:nvPr/>
          </p:nvSpPr>
          <p:spPr>
            <a:xfrm>
              <a:off x="127000" y="3415358"/>
              <a:ext cx="1060038" cy="364020"/>
            </a:xfrm>
            <a:prstGeom prst="rect">
              <a:avLst/>
            </a:prstGeom>
            <a:noFill/>
            <a:ln w="19050">
              <a:noFill/>
            </a:ln>
          </p:spPr>
          <p:txBody>
            <a:bodyPr wrap="none">
              <a:spAutoFit/>
            </a:bodyPr>
            <a:lstStyle/>
            <a:p>
              <a:pPr>
                <a:defRPr/>
              </a:pPr>
              <a:r>
                <a:rPr lang="ja-JP" altLang="en-US" sz="1200" dirty="0">
                  <a:latin typeface="+mn-lt"/>
                </a:rPr>
                <a:t>レビュアー</a:t>
              </a:r>
            </a:p>
          </p:txBody>
        </p:sp>
        <p:sp>
          <p:nvSpPr>
            <p:cNvPr id="110" name="角丸四角形 109"/>
            <p:cNvSpPr/>
            <p:nvPr/>
          </p:nvSpPr>
          <p:spPr>
            <a:xfrm>
              <a:off x="5776913" y="1735783"/>
              <a:ext cx="1169987"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200" dirty="0">
                  <a:solidFill>
                    <a:schemeClr val="tx1"/>
                  </a:solidFill>
                </a:rPr>
                <a:t>パッチ作成</a:t>
              </a:r>
            </a:p>
          </p:txBody>
        </p:sp>
        <p:sp>
          <p:nvSpPr>
            <p:cNvPr id="111" name="角丸四角形 110"/>
            <p:cNvSpPr/>
            <p:nvPr/>
          </p:nvSpPr>
          <p:spPr>
            <a:xfrm>
              <a:off x="1412875" y="1726258"/>
              <a:ext cx="1285875"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dirty="0">
                  <a:solidFill>
                    <a:schemeClr val="tx1"/>
                  </a:solidFill>
                </a:rPr>
                <a:t>パッチ作成</a:t>
              </a:r>
            </a:p>
          </p:txBody>
        </p:sp>
        <p:sp>
          <p:nvSpPr>
            <p:cNvPr id="112" name="テキスト ボックス 111"/>
            <p:cNvSpPr txBox="1"/>
            <p:nvPr/>
          </p:nvSpPr>
          <p:spPr>
            <a:xfrm>
              <a:off x="2713038" y="2654946"/>
              <a:ext cx="1714500" cy="222456"/>
            </a:xfrm>
            <a:prstGeom prst="rect">
              <a:avLst/>
            </a:prstGeom>
            <a:solidFill>
              <a:schemeClr val="bg1"/>
            </a:solidFill>
          </p:spPr>
          <p:txBody>
            <a:bodyPr lIns="0" tIns="0" rIns="0" bIns="0">
              <a:spAutoFit/>
            </a:bodyPr>
            <a:lstStyle/>
            <a:p>
              <a:pPr>
                <a:defRPr/>
              </a:pPr>
              <a:r>
                <a:rPr lang="ja-JP" altLang="en-US" sz="1100" dirty="0">
                  <a:latin typeface="+mn-lt"/>
                </a:rPr>
                <a:t>パッチ投稿</a:t>
              </a:r>
            </a:p>
          </p:txBody>
        </p:sp>
        <p:cxnSp>
          <p:nvCxnSpPr>
            <p:cNvPr id="113" name="直線矢印コネクタ 112"/>
            <p:cNvCxnSpPr/>
            <p:nvPr/>
          </p:nvCxnSpPr>
          <p:spPr>
            <a:xfrm rot="5400000" flipH="1" flipV="1">
              <a:off x="4906962" y="2302521"/>
              <a:ext cx="1152525" cy="5715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14" name="テキスト ボックス 113"/>
            <p:cNvSpPr txBox="1"/>
            <p:nvPr/>
          </p:nvSpPr>
          <p:spPr>
            <a:xfrm>
              <a:off x="5076825" y="2627959"/>
              <a:ext cx="1079500" cy="222456"/>
            </a:xfrm>
            <a:prstGeom prst="rect">
              <a:avLst/>
            </a:prstGeom>
            <a:solidFill>
              <a:schemeClr val="bg1"/>
            </a:solidFill>
          </p:spPr>
          <p:txBody>
            <a:bodyPr lIns="0" tIns="0" rIns="0" bIns="0">
              <a:spAutoFit/>
            </a:bodyPr>
            <a:lstStyle/>
            <a:p>
              <a:pPr>
                <a:defRPr/>
              </a:pPr>
              <a:r>
                <a:rPr lang="ja-JP" altLang="en-US" sz="1100" dirty="0">
                  <a:latin typeface="+mn-lt"/>
                </a:rPr>
                <a:t>フィードバック</a:t>
              </a:r>
            </a:p>
          </p:txBody>
        </p:sp>
        <p:sp>
          <p:nvSpPr>
            <p:cNvPr id="115" name="テキスト ボックス 114"/>
            <p:cNvSpPr txBox="1"/>
            <p:nvPr/>
          </p:nvSpPr>
          <p:spPr>
            <a:xfrm>
              <a:off x="5297488" y="3540770"/>
              <a:ext cx="793749" cy="222456"/>
            </a:xfrm>
            <a:prstGeom prst="rect">
              <a:avLst/>
            </a:prstGeom>
            <a:solidFill>
              <a:schemeClr val="bg1"/>
            </a:solidFill>
          </p:spPr>
          <p:txBody>
            <a:bodyPr lIns="0" tIns="0" rIns="0" bIns="0">
              <a:spAutoFit/>
            </a:bodyPr>
            <a:lstStyle/>
            <a:p>
              <a:pPr>
                <a:defRPr/>
              </a:pPr>
              <a:r>
                <a:rPr lang="ja-JP" altLang="en-US" sz="1100" dirty="0">
                  <a:latin typeface="+mn-lt"/>
                </a:rPr>
                <a:t>コミット</a:t>
              </a:r>
            </a:p>
          </p:txBody>
        </p:sp>
        <p:cxnSp>
          <p:nvCxnSpPr>
            <p:cNvPr id="116" name="直線矢印コネクタ 115"/>
            <p:cNvCxnSpPr/>
            <p:nvPr/>
          </p:nvCxnSpPr>
          <p:spPr>
            <a:xfrm rot="16200000" flipH="1">
              <a:off x="6668295" y="2268389"/>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11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770188" y="2127896"/>
              <a:ext cx="557212" cy="555625"/>
            </a:xfrm>
            <a:prstGeom prst="rect">
              <a:avLst/>
            </a:prstGeom>
            <a:noFill/>
            <a:ln w="9525">
              <a:noFill/>
              <a:miter lim="800000"/>
              <a:headEnd/>
              <a:tailEnd/>
            </a:ln>
          </p:spPr>
        </p:pic>
        <p:grpSp>
          <p:nvGrpSpPr>
            <p:cNvPr id="118" name="グループ化 69"/>
            <p:cNvGrpSpPr/>
            <p:nvPr/>
          </p:nvGrpSpPr>
          <p:grpSpPr>
            <a:xfrm>
              <a:off x="5348418" y="2370037"/>
              <a:ext cx="428628" cy="257177"/>
              <a:chOff x="2428860" y="6143644"/>
              <a:chExt cx="714380" cy="428628"/>
            </a:xfrm>
            <a:gradFill>
              <a:gsLst>
                <a:gs pos="0">
                  <a:srgbClr val="FFEFD1"/>
                </a:gs>
                <a:gs pos="64999">
                  <a:srgbClr val="F0EBD5"/>
                </a:gs>
                <a:gs pos="100000">
                  <a:srgbClr val="D1C39F"/>
                </a:gs>
              </a:gsLst>
              <a:lin ang="5400000" scaled="0"/>
            </a:gradFill>
          </p:grpSpPr>
          <p:sp>
            <p:nvSpPr>
              <p:cNvPr id="139" name="正方形/長方形 138"/>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sp>
            <p:nvSpPr>
              <p:cNvPr id="140" name="二等辺三角形 139"/>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pic>
          <p:nvPicPr>
            <p:cNvPr id="11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7024688" y="2127896"/>
              <a:ext cx="557212" cy="555625"/>
            </a:xfrm>
            <a:prstGeom prst="rect">
              <a:avLst/>
            </a:prstGeom>
            <a:noFill/>
            <a:ln w="9525">
              <a:noFill/>
              <a:miter lim="800000"/>
              <a:headEnd/>
              <a:tailEnd/>
            </a:ln>
          </p:spPr>
        </p:pic>
        <p:grpSp>
          <p:nvGrpSpPr>
            <p:cNvPr id="120" name="グループ化 74"/>
            <p:cNvGrpSpPr>
              <a:grpSpLocks/>
            </p:cNvGrpSpPr>
            <p:nvPr/>
          </p:nvGrpSpPr>
          <p:grpSpPr bwMode="auto">
            <a:xfrm>
              <a:off x="5321300" y="3770958"/>
              <a:ext cx="1475038" cy="770833"/>
              <a:chOff x="226010" y="3786190"/>
              <a:chExt cx="1474699" cy="772293"/>
            </a:xfrm>
          </p:grpSpPr>
          <p:sp>
            <p:nvSpPr>
              <p:cNvPr id="137" name="円柱 136"/>
              <p:cNvSpPr/>
              <p:nvPr/>
            </p:nvSpPr>
            <p:spPr>
              <a:xfrm>
                <a:off x="714848" y="3786190"/>
                <a:ext cx="357106" cy="427847"/>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sz="1400"/>
              </a:p>
            </p:txBody>
          </p:sp>
          <p:sp>
            <p:nvSpPr>
              <p:cNvPr id="138" name="テキスト ボックス 137"/>
              <p:cNvSpPr txBox="1"/>
              <p:nvPr/>
            </p:nvSpPr>
            <p:spPr>
              <a:xfrm>
                <a:off x="226010" y="4214036"/>
                <a:ext cx="1474699" cy="344447"/>
              </a:xfrm>
              <a:prstGeom prst="rect">
                <a:avLst/>
              </a:prstGeom>
              <a:noFill/>
            </p:spPr>
            <p:txBody>
              <a:bodyPr wrap="none">
                <a:spAutoFit/>
              </a:bodyPr>
              <a:lstStyle/>
              <a:p>
                <a:pPr>
                  <a:defRPr/>
                </a:pPr>
                <a:r>
                  <a:rPr lang="ja-JP" altLang="en-US" sz="1100" dirty="0">
                    <a:latin typeface="+mn-lt"/>
                  </a:rPr>
                  <a:t>構成管理ツール</a:t>
                </a:r>
              </a:p>
            </p:txBody>
          </p:sp>
        </p:grpSp>
        <p:pic>
          <p:nvPicPr>
            <p:cNvPr id="121" name="Picture 19" descr="C:\shoji-f\SNA\Master's Thesis\図1.png"/>
            <p:cNvPicPr>
              <a:picLocks noChangeAspect="1" noChangeArrowheads="1"/>
            </p:cNvPicPr>
            <p:nvPr/>
          </p:nvPicPr>
          <p:blipFill>
            <a:blip r:embed="rId3" cstate="print"/>
            <a:srcRect/>
            <a:stretch>
              <a:fillRect/>
            </a:stretch>
          </p:blipFill>
          <p:spPr bwMode="auto">
            <a:xfrm>
              <a:off x="4981575" y="3763226"/>
              <a:ext cx="476250" cy="492125"/>
            </a:xfrm>
            <a:prstGeom prst="rect">
              <a:avLst/>
            </a:prstGeom>
            <a:noFill/>
            <a:ln w="9525">
              <a:noFill/>
              <a:miter lim="800000"/>
              <a:headEnd/>
              <a:tailEnd/>
            </a:ln>
          </p:spPr>
        </p:pic>
        <p:grpSp>
          <p:nvGrpSpPr>
            <p:cNvPr id="122" name="グループ化 59"/>
            <p:cNvGrpSpPr>
              <a:grpSpLocks/>
            </p:cNvGrpSpPr>
            <p:nvPr/>
          </p:nvGrpSpPr>
          <p:grpSpPr bwMode="auto">
            <a:xfrm>
              <a:off x="85721" y="2908946"/>
              <a:ext cx="1200149" cy="558105"/>
              <a:chOff x="4857752" y="1071546"/>
              <a:chExt cx="1200168" cy="558119"/>
            </a:xfrm>
          </p:grpSpPr>
          <p:pic>
            <p:nvPicPr>
              <p:cNvPr id="134" name="Picture 19" descr="C:\shoji-f\SNA\Master's Thesis\図1.png"/>
              <p:cNvPicPr>
                <a:picLocks noChangeAspect="1" noChangeArrowheads="1"/>
              </p:cNvPicPr>
              <p:nvPr/>
            </p:nvPicPr>
            <p:blipFill>
              <a:blip r:embed="rId3" cstate="print"/>
              <a:srcRect/>
              <a:stretch>
                <a:fillRect/>
              </a:stretch>
            </p:blipFill>
            <p:spPr bwMode="auto">
              <a:xfrm>
                <a:off x="4857752" y="1071546"/>
                <a:ext cx="501082" cy="517925"/>
              </a:xfrm>
              <a:prstGeom prst="rect">
                <a:avLst/>
              </a:prstGeom>
              <a:noFill/>
              <a:ln w="9525">
                <a:noFill/>
                <a:miter lim="800000"/>
                <a:headEnd/>
                <a:tailEnd/>
              </a:ln>
            </p:spPr>
          </p:pic>
          <p:pic>
            <p:nvPicPr>
              <p:cNvPr id="135"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136" name="テキスト ボックス 62"/>
              <p:cNvSpPr txBox="1">
                <a:spLocks noChangeArrowheads="1"/>
              </p:cNvSpPr>
              <p:nvPr/>
            </p:nvSpPr>
            <p:spPr bwMode="auto">
              <a:xfrm>
                <a:off x="5286380" y="1285860"/>
                <a:ext cx="407000" cy="343805"/>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grpSp>
          <p:nvGrpSpPr>
            <p:cNvPr id="123" name="グループ化 63"/>
            <p:cNvGrpSpPr>
              <a:grpSpLocks/>
            </p:cNvGrpSpPr>
            <p:nvPr/>
          </p:nvGrpSpPr>
          <p:grpSpPr bwMode="auto">
            <a:xfrm>
              <a:off x="85721" y="1551633"/>
              <a:ext cx="1200149" cy="558106"/>
              <a:chOff x="4857752" y="1071546"/>
              <a:chExt cx="1200168" cy="558119"/>
            </a:xfrm>
          </p:grpSpPr>
          <p:pic>
            <p:nvPicPr>
              <p:cNvPr id="131" name="Picture 19" descr="C:\shoji-f\SNA\Master's Thesis\図1.png"/>
              <p:cNvPicPr>
                <a:picLocks noChangeAspect="1" noChangeArrowheads="1"/>
              </p:cNvPicPr>
              <p:nvPr/>
            </p:nvPicPr>
            <p:blipFill>
              <a:blip r:embed="rId3" cstate="print"/>
              <a:srcRect/>
              <a:stretch>
                <a:fillRect/>
              </a:stretch>
            </p:blipFill>
            <p:spPr bwMode="auto">
              <a:xfrm>
                <a:off x="4857752" y="1071546"/>
                <a:ext cx="501082" cy="517925"/>
              </a:xfrm>
              <a:prstGeom prst="rect">
                <a:avLst/>
              </a:prstGeom>
              <a:noFill/>
              <a:ln w="9525">
                <a:noFill/>
                <a:miter lim="800000"/>
                <a:headEnd/>
                <a:tailEnd/>
              </a:ln>
            </p:spPr>
          </p:pic>
          <p:pic>
            <p:nvPicPr>
              <p:cNvPr id="132"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133" name="テキスト ボックス 66"/>
              <p:cNvSpPr txBox="1">
                <a:spLocks noChangeArrowheads="1"/>
              </p:cNvSpPr>
              <p:nvPr/>
            </p:nvSpPr>
            <p:spPr bwMode="auto">
              <a:xfrm>
                <a:off x="5286380" y="1285861"/>
                <a:ext cx="407000" cy="343804"/>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sp>
          <p:nvSpPr>
            <p:cNvPr id="124" name="テキスト ボックス 123"/>
            <p:cNvSpPr txBox="1"/>
            <p:nvPr/>
          </p:nvSpPr>
          <p:spPr>
            <a:xfrm>
              <a:off x="6961188" y="2627959"/>
              <a:ext cx="1714500" cy="222456"/>
            </a:xfrm>
            <a:prstGeom prst="rect">
              <a:avLst/>
            </a:prstGeom>
            <a:solidFill>
              <a:schemeClr val="bg1"/>
            </a:solidFill>
          </p:spPr>
          <p:txBody>
            <a:bodyPr lIns="0" tIns="0" rIns="0" bIns="0">
              <a:spAutoFit/>
            </a:bodyPr>
            <a:lstStyle/>
            <a:p>
              <a:pPr>
                <a:defRPr/>
              </a:pPr>
              <a:r>
                <a:rPr lang="ja-JP" altLang="en-US" sz="1100" dirty="0">
                  <a:latin typeface="+mn-lt"/>
                </a:rPr>
                <a:t>パッチ投稿</a:t>
              </a:r>
            </a:p>
          </p:txBody>
        </p:sp>
        <p:sp>
          <p:nvSpPr>
            <p:cNvPr id="125" name="角丸四角形 124"/>
            <p:cNvSpPr/>
            <p:nvPr/>
          </p:nvSpPr>
          <p:spPr>
            <a:xfrm>
              <a:off x="3348038" y="3153421"/>
              <a:ext cx="1871662" cy="341312"/>
            </a:xfrm>
            <a:prstGeom prst="roundRect">
              <a:avLst/>
            </a:prstGeom>
            <a:solidFill>
              <a:schemeClr val="accent3"/>
            </a:solid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6" name="角丸四角形 125"/>
            <p:cNvSpPr/>
            <p:nvPr/>
          </p:nvSpPr>
          <p:spPr>
            <a:xfrm>
              <a:off x="3335338" y="3155008"/>
              <a:ext cx="1125537" cy="358775"/>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7" name="テキスト ボックス 126"/>
            <p:cNvSpPr txBox="1"/>
            <p:nvPr/>
          </p:nvSpPr>
          <p:spPr>
            <a:xfrm>
              <a:off x="3348037" y="3156596"/>
              <a:ext cx="1780246" cy="364020"/>
            </a:xfrm>
            <a:prstGeom prst="rect">
              <a:avLst/>
            </a:prstGeom>
            <a:noFill/>
            <a:ln w="19050">
              <a:noFill/>
            </a:ln>
          </p:spPr>
          <p:txBody>
            <a:bodyPr wrap="square">
              <a:spAutoFit/>
            </a:bodyPr>
            <a:lstStyle/>
            <a:p>
              <a:pPr>
                <a:defRPr/>
              </a:pPr>
              <a:r>
                <a:rPr lang="ja-JP" altLang="en-US" sz="1200" dirty="0" smtClean="0">
                  <a:latin typeface="+mn-lt"/>
                </a:rPr>
                <a:t>レビュー・議論</a:t>
              </a:r>
              <a:endParaRPr lang="ja-JP" altLang="en-US" sz="1200" dirty="0">
                <a:latin typeface="+mn-lt"/>
              </a:endParaRPr>
            </a:p>
          </p:txBody>
        </p:sp>
        <p:sp>
          <p:nvSpPr>
            <p:cNvPr id="128" name="角丸四角形 127"/>
            <p:cNvSpPr/>
            <p:nvPr/>
          </p:nvSpPr>
          <p:spPr>
            <a:xfrm>
              <a:off x="7669213" y="3135958"/>
              <a:ext cx="1871662" cy="341313"/>
            </a:xfrm>
            <a:prstGeom prst="roundRect">
              <a:avLst/>
            </a:prstGeom>
            <a:solidFill>
              <a:schemeClr val="accent3"/>
            </a:solid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9" name="角丸四角形 128"/>
            <p:cNvSpPr/>
            <p:nvPr/>
          </p:nvSpPr>
          <p:spPr>
            <a:xfrm>
              <a:off x="7654925" y="3135958"/>
              <a:ext cx="1127125" cy="360363"/>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30" name="テキスト ボックス 129"/>
            <p:cNvSpPr txBox="1"/>
            <p:nvPr/>
          </p:nvSpPr>
          <p:spPr>
            <a:xfrm>
              <a:off x="7669211" y="3139133"/>
              <a:ext cx="1474788" cy="364020"/>
            </a:xfrm>
            <a:prstGeom prst="rect">
              <a:avLst/>
            </a:prstGeom>
            <a:noFill/>
            <a:ln w="19050">
              <a:noFill/>
            </a:ln>
          </p:spPr>
          <p:txBody>
            <a:bodyPr wrap="square">
              <a:spAutoFit/>
            </a:bodyPr>
            <a:lstStyle/>
            <a:p>
              <a:pPr>
                <a:defRPr/>
              </a:pPr>
              <a:r>
                <a:rPr lang="ja-JP" altLang="en-US" sz="1200" dirty="0" smtClean="0">
                  <a:latin typeface="+mn-lt"/>
                </a:rPr>
                <a:t>レビュー・議論</a:t>
              </a:r>
              <a:endParaRPr lang="ja-JP" altLang="en-US" sz="1200" dirty="0">
                <a:latin typeface="+mn-lt"/>
              </a:endParaRPr>
            </a:p>
          </p:txBody>
        </p:sp>
      </p:grpSp>
      <p:sp>
        <p:nvSpPr>
          <p:cNvPr id="141" name="角丸四角形 140"/>
          <p:cNvSpPr/>
          <p:nvPr/>
        </p:nvSpPr>
        <p:spPr>
          <a:xfrm>
            <a:off x="3937379" y="2031539"/>
            <a:ext cx="4112394" cy="57606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dirty="0" smtClean="0">
                <a:solidFill>
                  <a:schemeClr val="tx1"/>
                </a:solidFill>
              </a:rPr>
              <a:t>レビュー時間の長期化</a:t>
            </a:r>
            <a:endParaRPr lang="en-US" altLang="ja-JP" sz="2400" b="1" dirty="0">
              <a:solidFill>
                <a:schemeClr val="tx1"/>
              </a:solidFill>
            </a:endParaRPr>
          </a:p>
        </p:txBody>
      </p:sp>
      <p:grpSp>
        <p:nvGrpSpPr>
          <p:cNvPr id="142" name="グループ化 67"/>
          <p:cNvGrpSpPr/>
          <p:nvPr/>
        </p:nvGrpSpPr>
        <p:grpSpPr>
          <a:xfrm>
            <a:off x="190932" y="3936013"/>
            <a:ext cx="1643063" cy="1008112"/>
            <a:chOff x="6660232" y="4077072"/>
            <a:chExt cx="1643063" cy="1008112"/>
          </a:xfrm>
        </p:grpSpPr>
        <p:pic>
          <p:nvPicPr>
            <p:cNvPr id="143" name="Picture 19" descr="C:\shoji-f\SNA\Master's Thesis\図1.png"/>
            <p:cNvPicPr>
              <a:picLocks noChangeAspect="1" noChangeArrowheads="1"/>
            </p:cNvPicPr>
            <p:nvPr/>
          </p:nvPicPr>
          <p:blipFill>
            <a:blip r:embed="rId3" cstate="print"/>
            <a:srcRect/>
            <a:stretch>
              <a:fillRect/>
            </a:stretch>
          </p:blipFill>
          <p:spPr bwMode="auto">
            <a:xfrm>
              <a:off x="6852312" y="4342758"/>
              <a:ext cx="469131" cy="485669"/>
            </a:xfrm>
            <a:prstGeom prst="rect">
              <a:avLst/>
            </a:prstGeom>
            <a:noFill/>
            <a:ln w="9525">
              <a:noFill/>
              <a:miter lim="800000"/>
              <a:headEnd/>
              <a:tailEnd/>
            </a:ln>
          </p:spPr>
        </p:pic>
        <p:pic>
          <p:nvPicPr>
            <p:cNvPr id="144" name="Picture 7" descr="j0431601"/>
            <p:cNvPicPr>
              <a:picLocks noChangeAspect="1" noChangeArrowheads="1"/>
            </p:cNvPicPr>
            <p:nvPr/>
          </p:nvPicPr>
          <p:blipFill>
            <a:blip r:embed="rId7" cstate="print"/>
            <a:srcRect/>
            <a:stretch>
              <a:fillRect/>
            </a:stretch>
          </p:blipFill>
          <p:spPr bwMode="auto">
            <a:xfrm>
              <a:off x="7448268" y="4365033"/>
              <a:ext cx="521695" cy="522522"/>
            </a:xfrm>
            <a:prstGeom prst="rect">
              <a:avLst/>
            </a:prstGeom>
            <a:noFill/>
            <a:ln w="9525">
              <a:noFill/>
              <a:miter lim="800000"/>
              <a:headEnd/>
              <a:tailEnd/>
            </a:ln>
          </p:spPr>
        </p:pic>
        <p:sp>
          <p:nvSpPr>
            <p:cNvPr id="145" name="テキスト ボックス 71"/>
            <p:cNvSpPr txBox="1">
              <a:spLocks noChangeArrowheads="1"/>
            </p:cNvSpPr>
            <p:nvPr/>
          </p:nvSpPr>
          <p:spPr bwMode="auto">
            <a:xfrm>
              <a:off x="6660232" y="4785569"/>
              <a:ext cx="790320" cy="277340"/>
            </a:xfrm>
            <a:prstGeom prst="rect">
              <a:avLst/>
            </a:prstGeom>
            <a:noFill/>
            <a:ln w="9525">
              <a:noFill/>
              <a:miter lim="800000"/>
              <a:headEnd/>
              <a:tailEnd/>
            </a:ln>
          </p:spPr>
          <p:txBody>
            <a:bodyPr wrap="none">
              <a:spAutoFit/>
            </a:bodyPr>
            <a:lstStyle/>
            <a:p>
              <a:r>
                <a:rPr lang="ja-JP" altLang="en-US" sz="1200"/>
                <a:t>コミッター</a:t>
              </a:r>
            </a:p>
          </p:txBody>
        </p:sp>
        <p:sp>
          <p:nvSpPr>
            <p:cNvPr id="146" name="テキスト ボックス 72"/>
            <p:cNvSpPr txBox="1">
              <a:spLocks noChangeArrowheads="1"/>
            </p:cNvSpPr>
            <p:nvPr/>
          </p:nvSpPr>
          <p:spPr bwMode="auto">
            <a:xfrm>
              <a:off x="7110239" y="4077072"/>
              <a:ext cx="646102" cy="277340"/>
            </a:xfrm>
            <a:prstGeom prst="rect">
              <a:avLst/>
            </a:prstGeom>
            <a:noFill/>
            <a:ln w="9525">
              <a:noFill/>
              <a:miter lim="800000"/>
              <a:headEnd/>
              <a:tailEnd/>
            </a:ln>
          </p:spPr>
          <p:txBody>
            <a:bodyPr wrap="none">
              <a:spAutoFit/>
            </a:bodyPr>
            <a:lstStyle/>
            <a:p>
              <a:r>
                <a:rPr lang="ja-JP" altLang="en-US" sz="1200" dirty="0"/>
                <a:t>開発者</a:t>
              </a:r>
            </a:p>
          </p:txBody>
        </p:sp>
        <p:sp>
          <p:nvSpPr>
            <p:cNvPr id="147" name="テキスト ボックス 73"/>
            <p:cNvSpPr txBox="1">
              <a:spLocks noChangeArrowheads="1"/>
            </p:cNvSpPr>
            <p:nvPr/>
          </p:nvSpPr>
          <p:spPr bwMode="auto">
            <a:xfrm>
              <a:off x="7359141" y="4807844"/>
              <a:ext cx="944154" cy="277340"/>
            </a:xfrm>
            <a:prstGeom prst="rect">
              <a:avLst/>
            </a:prstGeom>
            <a:noFill/>
            <a:ln w="9525">
              <a:noFill/>
              <a:miter lim="800000"/>
              <a:headEnd/>
              <a:tailEnd/>
            </a:ln>
          </p:spPr>
          <p:txBody>
            <a:bodyPr wrap="none">
              <a:spAutoFit/>
            </a:bodyPr>
            <a:lstStyle/>
            <a:p>
              <a:r>
                <a:rPr lang="ja-JP" altLang="en-US" sz="1200" dirty="0"/>
                <a:t>非コミッター</a:t>
              </a:r>
            </a:p>
          </p:txBody>
        </p:sp>
        <p:sp>
          <p:nvSpPr>
            <p:cNvPr id="148" name="角丸四角形 147"/>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149" name="Picture 7" descr="j0431601"/>
          <p:cNvPicPr>
            <a:picLocks noChangeAspect="1" noChangeArrowheads="1"/>
          </p:cNvPicPr>
          <p:nvPr/>
        </p:nvPicPr>
        <p:blipFill>
          <a:blip r:embed="rId5" cstate="print"/>
          <a:srcRect/>
          <a:stretch>
            <a:fillRect/>
          </a:stretch>
        </p:blipFill>
        <p:spPr bwMode="auto">
          <a:xfrm>
            <a:off x="2117598" y="4285157"/>
            <a:ext cx="557163" cy="557476"/>
          </a:xfrm>
          <a:prstGeom prst="rect">
            <a:avLst/>
          </a:prstGeom>
          <a:noFill/>
          <a:ln w="9525">
            <a:noFill/>
            <a:miter lim="800000"/>
            <a:headEnd/>
            <a:tailEnd/>
          </a:ln>
        </p:spPr>
      </p:pic>
      <p:pic>
        <p:nvPicPr>
          <p:cNvPr id="150" name="Picture 7" descr="j0431601"/>
          <p:cNvPicPr>
            <a:picLocks noChangeAspect="1" noChangeArrowheads="1"/>
          </p:cNvPicPr>
          <p:nvPr/>
        </p:nvPicPr>
        <p:blipFill>
          <a:blip r:embed="rId5" cstate="print"/>
          <a:srcRect/>
          <a:stretch>
            <a:fillRect/>
          </a:stretch>
        </p:blipFill>
        <p:spPr bwMode="auto">
          <a:xfrm>
            <a:off x="2189598" y="4645358"/>
            <a:ext cx="557163" cy="557476"/>
          </a:xfrm>
          <a:prstGeom prst="rect">
            <a:avLst/>
          </a:prstGeom>
          <a:noFill/>
          <a:ln w="9525">
            <a:noFill/>
            <a:miter lim="800000"/>
            <a:headEnd/>
            <a:tailEnd/>
          </a:ln>
        </p:spPr>
      </p:pic>
      <p:sp>
        <p:nvSpPr>
          <p:cNvPr id="3" name="円/楕円 2"/>
          <p:cNvSpPr/>
          <p:nvPr/>
        </p:nvSpPr>
        <p:spPr>
          <a:xfrm>
            <a:off x="4716016" y="3136132"/>
            <a:ext cx="494504" cy="48181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cxnSp>
        <p:nvCxnSpPr>
          <p:cNvPr id="152" name="直線矢印コネクタ 151"/>
          <p:cNvCxnSpPr/>
          <p:nvPr/>
        </p:nvCxnSpPr>
        <p:spPr>
          <a:xfrm flipV="1">
            <a:off x="4220642" y="3263768"/>
            <a:ext cx="463171" cy="98130"/>
          </a:xfrm>
          <a:prstGeom prst="straightConnector1">
            <a:avLst/>
          </a:prstGeom>
          <a:ln w="19050">
            <a:solidFill>
              <a:srgbClr val="C0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sp>
        <p:nvSpPr>
          <p:cNvPr id="155" name="テキスト ボックス 154"/>
          <p:cNvSpPr txBox="1"/>
          <p:nvPr/>
        </p:nvSpPr>
        <p:spPr>
          <a:xfrm>
            <a:off x="2239282" y="3191784"/>
            <a:ext cx="1972678" cy="369332"/>
          </a:xfrm>
          <a:prstGeom prst="rect">
            <a:avLst/>
          </a:prstGeom>
          <a:noFill/>
          <a:ln w="12700">
            <a:solidFill>
              <a:srgbClr val="C00000"/>
            </a:solidFill>
          </a:ln>
        </p:spPr>
        <p:txBody>
          <a:bodyPr wrap="square" rtlCol="0">
            <a:spAutoFit/>
          </a:bodyPr>
          <a:lstStyle/>
          <a:p>
            <a:r>
              <a:rPr kumimoji="1" lang="ja-JP" altLang="en-US" dirty="0" smtClean="0"/>
              <a:t>コミッターが少ない</a:t>
            </a:r>
            <a:endParaRPr kumimoji="1" lang="ja-JP" altLang="en-US" dirty="0"/>
          </a:p>
        </p:txBody>
      </p:sp>
    </p:spTree>
    <p:extLst>
      <p:ext uri="{BB962C8B-B14F-4D97-AF65-F5344CB8AC3E}">
        <p14:creationId xmlns:p14="http://schemas.microsoft.com/office/powerpoint/2010/main" val="298267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blinds(horizontal)">
                                      <p:cBhvr>
                                        <p:cTn id="7" dur="500"/>
                                        <p:tgtEl>
                                          <p:spTgt spid="141"/>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3.33333E-6 1.11022E-16 L 0.15833 -0.00116 " pathEditMode="relative" rAng="0" ptsTypes="AA">
                                      <p:cBhvr>
                                        <p:cTn id="11" dur="1000" fill="hold"/>
                                        <p:tgtEl>
                                          <p:spTgt spid="101"/>
                                        </p:tgtEl>
                                        <p:attrNameLst>
                                          <p:attrName>ppt_x</p:attrName>
                                          <p:attrName>ppt_y</p:attrName>
                                        </p:attrNameLst>
                                      </p:cBhvr>
                                      <p:rCtr x="7900" y="-100"/>
                                    </p:animMotion>
                                  </p:childTnLst>
                                </p:cTn>
                              </p:par>
                              <p:par>
                                <p:cTn id="12" presetID="49" presetClass="path" presetSubtype="0" accel="50000" decel="50000" fill="hold" nodeType="withEffect">
                                  <p:stCondLst>
                                    <p:cond delay="0"/>
                                  </p:stCondLst>
                                  <p:childTnLst>
                                    <p:animMotion origin="layout" path="M -2.5E-6 -2.22222E-6 L 0.25 0.11297 " pathEditMode="relative" rAng="0" ptsTypes="AA">
                                      <p:cBhvr>
                                        <p:cTn id="13" dur="1000" fill="hold"/>
                                        <p:tgtEl>
                                          <p:spTgt spid="94"/>
                                        </p:tgtEl>
                                        <p:attrNameLst>
                                          <p:attrName>ppt_x</p:attrName>
                                          <p:attrName>ppt_y</p:attrName>
                                        </p:attrNameLst>
                                      </p:cBhvr>
                                      <p:rCtr x="12500" y="5600"/>
                                    </p:animMotion>
                                  </p:childTnLst>
                                </p:cTn>
                              </p:par>
                              <p:par>
                                <p:cTn id="14" presetID="63" presetClass="path" presetSubtype="0" accel="50000" decel="50000" fill="hold" nodeType="withEffect">
                                  <p:stCondLst>
                                    <p:cond delay="0"/>
                                  </p:stCondLst>
                                  <p:childTnLst>
                                    <p:animMotion origin="layout" path="M 0 0  L 0.25 0  E" pathEditMode="relative" ptsTypes="">
                                      <p:cBhvr>
                                        <p:cTn id="15" dur="1000" fill="hold"/>
                                        <p:tgtEl>
                                          <p:spTgt spid="95"/>
                                        </p:tgtEl>
                                        <p:attrNameLst>
                                          <p:attrName>ppt_x</p:attrName>
                                          <p:attrName>ppt_y</p:attrName>
                                        </p:attrNameLst>
                                      </p:cBhvr>
                                    </p:animMotion>
                                  </p:childTnLst>
                                </p:cTn>
                              </p:par>
                              <p:par>
                                <p:cTn id="16" presetID="3" presetClass="entr" presetSubtype="10" fill="hold" grpId="0" nodeType="with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blinds(horizontal)">
                                      <p:cBhvr>
                                        <p:cTn id="18"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lang="ja-JP" altLang="en-US" sz="3600" dirty="0" smtClean="0"/>
              <a:t>コミッターへの昇格</a:t>
            </a:r>
            <a:endParaRPr kumimoji="1" lang="ja-JP" altLang="en-US" sz="3600" dirty="0"/>
          </a:p>
        </p:txBody>
      </p:sp>
      <p:sp>
        <p:nvSpPr>
          <p:cNvPr id="30" name="コンテンツ プレースホルダ 2"/>
          <p:cNvSpPr>
            <a:spLocks noGrp="1"/>
          </p:cNvSpPr>
          <p:nvPr>
            <p:ph idx="1"/>
          </p:nvPr>
        </p:nvSpPr>
        <p:spPr>
          <a:xfrm>
            <a:off x="609600" y="1600200"/>
            <a:ext cx="7924800" cy="4997152"/>
          </a:xfrm>
        </p:spPr>
        <p:txBody>
          <a:bodyPr>
            <a:normAutofit fontScale="70000" lnSpcReduction="20000"/>
          </a:bodyPr>
          <a:lstStyle/>
          <a:p>
            <a:r>
              <a:rPr lang="ja-JP" altLang="en-US" sz="4000" dirty="0" smtClean="0"/>
              <a:t>コミッター選出は，プロジェクト管理者や既存のコミッターによって行われる</a:t>
            </a:r>
            <a:r>
              <a:rPr lang="en-US" altLang="ja-JP" sz="4000" dirty="0" smtClean="0"/>
              <a:t>[1]</a:t>
            </a:r>
          </a:p>
          <a:p>
            <a:r>
              <a:rPr lang="ja-JP" altLang="en-US" sz="4000" dirty="0" smtClean="0"/>
              <a:t>プロジェクトへの</a:t>
            </a:r>
            <a:r>
              <a:rPr lang="ja-JP" altLang="en-US" sz="4000" dirty="0" smtClean="0">
                <a:solidFill>
                  <a:srgbClr val="FF0000"/>
                </a:solidFill>
              </a:rPr>
              <a:t>貢献</a:t>
            </a:r>
            <a:r>
              <a:rPr lang="ja-JP" altLang="en-US" sz="4000" dirty="0" smtClean="0"/>
              <a:t>が認められればコミッターとして選出される</a:t>
            </a:r>
            <a:endParaRPr lang="en-US" altLang="ja-JP" sz="4000" dirty="0" smtClean="0"/>
          </a:p>
          <a:p>
            <a:endParaRPr lang="en-US" altLang="ja-JP" dirty="0" smtClean="0"/>
          </a:p>
          <a:p>
            <a:endParaRPr lang="en-US" altLang="ja-JP" dirty="0" smtClean="0"/>
          </a:p>
          <a:p>
            <a:endParaRPr lang="en-US" altLang="ja-JP" dirty="0"/>
          </a:p>
          <a:p>
            <a:pPr marL="0" indent="0">
              <a:buNone/>
            </a:pPr>
            <a:endParaRPr lang="en-US" altLang="ja-JP" dirty="0" smtClean="0"/>
          </a:p>
          <a:p>
            <a:r>
              <a:rPr lang="ja-JP" altLang="en-US" sz="4000" dirty="0" smtClean="0"/>
              <a:t>コミッター選出のための客観的指標は存在しない</a:t>
            </a:r>
            <a:endParaRPr lang="en-US" altLang="ja-JP" sz="4000" dirty="0" smtClean="0"/>
          </a:p>
          <a:p>
            <a:pPr lvl="1"/>
            <a:r>
              <a:rPr lang="ja-JP" altLang="en-US" sz="3400" dirty="0" smtClean="0"/>
              <a:t>プロジェクト管理者は経験的にコミッター選出を行っている</a:t>
            </a:r>
            <a:endParaRPr lang="en-US" altLang="ja-JP" sz="3400" dirty="0" smtClean="0"/>
          </a:p>
          <a:p>
            <a:pPr lvl="1"/>
            <a:r>
              <a:rPr lang="ja-JP" altLang="en-US" sz="3400" dirty="0" smtClean="0"/>
              <a:t>継続的参加に対する開発者（非コミッター）への動機付けが弱い</a:t>
            </a:r>
            <a:endParaRPr lang="en-US" altLang="ja-JP" sz="3400" dirty="0" smtClean="0"/>
          </a:p>
        </p:txBody>
      </p:sp>
      <p:sp>
        <p:nvSpPr>
          <p:cNvPr id="31" name="テキスト ボックス 4"/>
          <p:cNvSpPr txBox="1">
            <a:spLocks noChangeArrowheads="1"/>
          </p:cNvSpPr>
          <p:nvPr/>
        </p:nvSpPr>
        <p:spPr bwMode="auto">
          <a:xfrm>
            <a:off x="578146" y="6310481"/>
            <a:ext cx="7882286" cy="430887"/>
          </a:xfrm>
          <a:prstGeom prst="rect">
            <a:avLst/>
          </a:prstGeom>
          <a:noFill/>
          <a:ln w="9525">
            <a:noFill/>
            <a:miter lim="800000"/>
            <a:headEnd/>
            <a:tailEnd/>
          </a:ln>
        </p:spPr>
        <p:txBody>
          <a:bodyPr wrap="none">
            <a:spAutoFit/>
          </a:bodyPr>
          <a:lstStyle/>
          <a:p>
            <a:r>
              <a:rPr lang="en-US" altLang="ja-JP" sz="1100" dirty="0" smtClean="0"/>
              <a:t>[1] C. Jensen and W. </a:t>
            </a:r>
            <a:r>
              <a:rPr lang="en-US" altLang="ja-JP" sz="1100" dirty="0" err="1" smtClean="0"/>
              <a:t>Scacchi</a:t>
            </a:r>
            <a:r>
              <a:rPr lang="en-US" altLang="ja-JP" sz="1100" dirty="0" smtClean="0"/>
              <a:t>. Role Migration and Advancement Processes in OSSD Projects: A Comparative Case Study. </a:t>
            </a:r>
          </a:p>
          <a:p>
            <a:r>
              <a:rPr lang="en-US" altLang="ja-JP" sz="1100" dirty="0" smtClean="0"/>
              <a:t>Proceedings of the 29</a:t>
            </a:r>
            <a:r>
              <a:rPr lang="en-US" altLang="ja-JP" sz="1100" baseline="30000" dirty="0" smtClean="0"/>
              <a:t>th</a:t>
            </a:r>
            <a:r>
              <a:rPr lang="en-US" altLang="ja-JP" sz="1100" dirty="0" smtClean="0"/>
              <a:t> International conference on software engineering (ICSE’07), pp.364-374, 2007</a:t>
            </a:r>
            <a:endParaRPr lang="ja-JP" altLang="en-US" sz="1100" dirty="0"/>
          </a:p>
        </p:txBody>
      </p:sp>
      <p:grpSp>
        <p:nvGrpSpPr>
          <p:cNvPr id="32" name="グループ化 31"/>
          <p:cNvGrpSpPr/>
          <p:nvPr/>
        </p:nvGrpSpPr>
        <p:grpSpPr>
          <a:xfrm>
            <a:off x="1896348" y="3113673"/>
            <a:ext cx="6696744" cy="1323439"/>
            <a:chOff x="2339752" y="4509120"/>
            <a:chExt cx="6696744" cy="1323439"/>
          </a:xfrm>
        </p:grpSpPr>
        <p:sp>
          <p:nvSpPr>
            <p:cNvPr id="33" name="テキスト ボックス 67"/>
            <p:cNvSpPr txBox="1">
              <a:spLocks noChangeArrowheads="1"/>
            </p:cNvSpPr>
            <p:nvPr/>
          </p:nvSpPr>
          <p:spPr bwMode="auto">
            <a:xfrm>
              <a:off x="2478311" y="4509120"/>
              <a:ext cx="6558185" cy="1323439"/>
            </a:xfrm>
            <a:prstGeom prst="rect">
              <a:avLst/>
            </a:prstGeom>
            <a:solidFill>
              <a:schemeClr val="bg1"/>
            </a:solidFill>
            <a:ln w="9525">
              <a:noFill/>
              <a:miter lim="800000"/>
              <a:headEnd/>
              <a:tailEnd/>
            </a:ln>
          </p:spPr>
          <p:txBody>
            <a:bodyPr wrap="square">
              <a:spAutoFit/>
            </a:bodyPr>
            <a:lstStyle/>
            <a:p>
              <a:pPr lvl="1"/>
              <a:r>
                <a:rPr lang="ja-JP" altLang="en-US" sz="2000" dirty="0" smtClean="0"/>
                <a:t>①パッチ</a:t>
              </a:r>
              <a:r>
                <a:rPr lang="ja-JP" altLang="en-US" sz="2000" dirty="0"/>
                <a:t>の作成・投稿</a:t>
              </a:r>
              <a:endParaRPr lang="en-US" altLang="ja-JP" sz="2000" dirty="0"/>
            </a:p>
            <a:p>
              <a:pPr lvl="1"/>
              <a:r>
                <a:rPr lang="ja-JP" altLang="en-US" sz="2000" dirty="0"/>
                <a:t>②</a:t>
              </a:r>
              <a:r>
                <a:rPr lang="ja-JP" altLang="en-US" sz="2000" dirty="0" smtClean="0"/>
                <a:t>投稿</a:t>
              </a:r>
              <a:r>
                <a:rPr lang="ja-JP" altLang="en-US" sz="2000" dirty="0"/>
                <a:t>された</a:t>
              </a:r>
              <a:r>
                <a:rPr lang="ja-JP" altLang="en-US" sz="2000" dirty="0" smtClean="0"/>
                <a:t>パッチのレビュー＆フィードバック</a:t>
              </a:r>
              <a:endParaRPr lang="en-US" altLang="ja-JP" sz="2000" dirty="0" smtClean="0"/>
            </a:p>
            <a:p>
              <a:pPr lvl="1"/>
              <a:r>
                <a:rPr lang="ja-JP" altLang="en-US" sz="2000" dirty="0" smtClean="0"/>
                <a:t>③不具合に対する議論（コメントの投稿）</a:t>
              </a:r>
              <a:endParaRPr lang="en-US" altLang="ja-JP" sz="2000" dirty="0" smtClean="0"/>
            </a:p>
            <a:p>
              <a:pPr lvl="1"/>
              <a:r>
                <a:rPr lang="ja-JP" altLang="en-US" sz="2000" dirty="0" smtClean="0"/>
                <a:t>④パッチの妥当性確認後，構成管理ツールへコミット</a:t>
              </a:r>
              <a:endParaRPr lang="en-US" altLang="ja-JP" sz="2000" dirty="0" smtClean="0"/>
            </a:p>
          </p:txBody>
        </p:sp>
        <p:grpSp>
          <p:nvGrpSpPr>
            <p:cNvPr id="34" name="グループ化 173"/>
            <p:cNvGrpSpPr/>
            <p:nvPr/>
          </p:nvGrpSpPr>
          <p:grpSpPr>
            <a:xfrm>
              <a:off x="2339752" y="4589863"/>
              <a:ext cx="576063" cy="1188764"/>
              <a:chOff x="2339752" y="4589863"/>
              <a:chExt cx="576063" cy="1188764"/>
            </a:xfrm>
          </p:grpSpPr>
          <p:pic>
            <p:nvPicPr>
              <p:cNvPr id="35" name="Picture 19" descr="C:\shoji-f\SNA\Master's Thesis\図1.png"/>
              <p:cNvPicPr>
                <a:picLocks noChangeAspect="1" noChangeArrowheads="1"/>
              </p:cNvPicPr>
              <p:nvPr/>
            </p:nvPicPr>
            <p:blipFill>
              <a:blip r:embed="rId3" cstate="print"/>
              <a:srcRect/>
              <a:stretch>
                <a:fillRect/>
              </a:stretch>
            </p:blipFill>
            <p:spPr bwMode="auto">
              <a:xfrm>
                <a:off x="2339752" y="4589863"/>
                <a:ext cx="246076" cy="254490"/>
              </a:xfrm>
              <a:prstGeom prst="rect">
                <a:avLst/>
              </a:prstGeom>
              <a:noFill/>
              <a:ln w="9525">
                <a:noFill/>
                <a:miter lim="800000"/>
                <a:headEnd/>
                <a:tailEnd/>
              </a:ln>
            </p:spPr>
          </p:pic>
          <p:pic>
            <p:nvPicPr>
              <p:cNvPr id="36" name="Picture 7" descr="j0431601"/>
              <p:cNvPicPr>
                <a:picLocks noChangeAspect="1" noChangeArrowheads="1"/>
              </p:cNvPicPr>
              <p:nvPr/>
            </p:nvPicPr>
            <p:blipFill>
              <a:blip r:embed="rId4" cstate="print"/>
              <a:srcRect/>
              <a:stretch>
                <a:fillRect/>
              </a:stretch>
            </p:blipFill>
            <p:spPr bwMode="auto">
              <a:xfrm>
                <a:off x="2627784" y="4589863"/>
                <a:ext cx="288031" cy="288193"/>
              </a:xfrm>
              <a:prstGeom prst="rect">
                <a:avLst/>
              </a:prstGeom>
              <a:noFill/>
              <a:ln w="9525">
                <a:noFill/>
                <a:miter lim="800000"/>
                <a:headEnd/>
                <a:tailEnd/>
              </a:ln>
            </p:spPr>
          </p:pic>
          <p:pic>
            <p:nvPicPr>
              <p:cNvPr id="37" name="Picture 19" descr="C:\shoji-f\SNA\Master's Thesis\図1.png"/>
              <p:cNvPicPr>
                <a:picLocks noChangeAspect="1" noChangeArrowheads="1"/>
              </p:cNvPicPr>
              <p:nvPr/>
            </p:nvPicPr>
            <p:blipFill>
              <a:blip r:embed="rId3" cstate="print"/>
              <a:srcRect/>
              <a:stretch>
                <a:fillRect/>
              </a:stretch>
            </p:blipFill>
            <p:spPr bwMode="auto">
              <a:xfrm>
                <a:off x="2339752" y="4877895"/>
                <a:ext cx="246076" cy="254490"/>
              </a:xfrm>
              <a:prstGeom prst="rect">
                <a:avLst/>
              </a:prstGeom>
              <a:noFill/>
              <a:ln w="9525">
                <a:noFill/>
                <a:miter lim="800000"/>
                <a:headEnd/>
                <a:tailEnd/>
              </a:ln>
            </p:spPr>
          </p:pic>
          <p:pic>
            <p:nvPicPr>
              <p:cNvPr id="38" name="Picture 7" descr="j0431601"/>
              <p:cNvPicPr>
                <a:picLocks noChangeAspect="1" noChangeArrowheads="1"/>
              </p:cNvPicPr>
              <p:nvPr/>
            </p:nvPicPr>
            <p:blipFill>
              <a:blip r:embed="rId4" cstate="print"/>
              <a:srcRect/>
              <a:stretch>
                <a:fillRect/>
              </a:stretch>
            </p:blipFill>
            <p:spPr bwMode="auto">
              <a:xfrm>
                <a:off x="2627784" y="4877895"/>
                <a:ext cx="288031" cy="288193"/>
              </a:xfrm>
              <a:prstGeom prst="rect">
                <a:avLst/>
              </a:prstGeom>
              <a:noFill/>
              <a:ln w="9525">
                <a:noFill/>
                <a:miter lim="800000"/>
                <a:headEnd/>
                <a:tailEnd/>
              </a:ln>
            </p:spPr>
          </p:pic>
          <p:pic>
            <p:nvPicPr>
              <p:cNvPr id="39" name="Picture 19" descr="C:\shoji-f\SNA\Master's Thesis\図1.png"/>
              <p:cNvPicPr>
                <a:picLocks noChangeAspect="1" noChangeArrowheads="1"/>
              </p:cNvPicPr>
              <p:nvPr/>
            </p:nvPicPr>
            <p:blipFill>
              <a:blip r:embed="rId3" cstate="print"/>
              <a:srcRect/>
              <a:stretch>
                <a:fillRect/>
              </a:stretch>
            </p:blipFill>
            <p:spPr bwMode="auto">
              <a:xfrm>
                <a:off x="2339752" y="5184933"/>
                <a:ext cx="246076" cy="254490"/>
              </a:xfrm>
              <a:prstGeom prst="rect">
                <a:avLst/>
              </a:prstGeom>
              <a:noFill/>
              <a:ln w="9525">
                <a:noFill/>
                <a:miter lim="800000"/>
                <a:headEnd/>
                <a:tailEnd/>
              </a:ln>
            </p:spPr>
          </p:pic>
          <p:pic>
            <p:nvPicPr>
              <p:cNvPr id="40" name="Picture 7" descr="j0431601"/>
              <p:cNvPicPr>
                <a:picLocks noChangeAspect="1" noChangeArrowheads="1"/>
              </p:cNvPicPr>
              <p:nvPr/>
            </p:nvPicPr>
            <p:blipFill>
              <a:blip r:embed="rId4" cstate="print"/>
              <a:srcRect/>
              <a:stretch>
                <a:fillRect/>
              </a:stretch>
            </p:blipFill>
            <p:spPr bwMode="auto">
              <a:xfrm>
                <a:off x="2627784" y="5184933"/>
                <a:ext cx="288031" cy="288193"/>
              </a:xfrm>
              <a:prstGeom prst="rect">
                <a:avLst/>
              </a:prstGeom>
              <a:noFill/>
              <a:ln w="9525">
                <a:noFill/>
                <a:miter lim="800000"/>
                <a:headEnd/>
                <a:tailEnd/>
              </a:ln>
            </p:spPr>
          </p:pic>
          <p:pic>
            <p:nvPicPr>
              <p:cNvPr id="41" name="Picture 19" descr="C:\shoji-f\SNA\Master's Thesis\図1.png"/>
              <p:cNvPicPr>
                <a:picLocks noChangeAspect="1" noChangeArrowheads="1"/>
              </p:cNvPicPr>
              <p:nvPr/>
            </p:nvPicPr>
            <p:blipFill>
              <a:blip r:embed="rId3" cstate="print"/>
              <a:srcRect/>
              <a:stretch>
                <a:fillRect/>
              </a:stretch>
            </p:blipFill>
            <p:spPr bwMode="auto">
              <a:xfrm>
                <a:off x="2525724" y="5524137"/>
                <a:ext cx="246076" cy="254490"/>
              </a:xfrm>
              <a:prstGeom prst="rect">
                <a:avLst/>
              </a:prstGeom>
              <a:noFill/>
              <a:ln w="9525">
                <a:noFill/>
                <a:miter lim="800000"/>
                <a:headEnd/>
                <a:tailEnd/>
              </a:ln>
            </p:spPr>
          </p:pic>
        </p:grpSp>
      </p:grpSp>
      <p:sp>
        <p:nvSpPr>
          <p:cNvPr id="42" name="角丸四角形 41"/>
          <p:cNvSpPr/>
          <p:nvPr/>
        </p:nvSpPr>
        <p:spPr bwMode="auto">
          <a:xfrm>
            <a:off x="2195736" y="3091508"/>
            <a:ext cx="5328592" cy="964005"/>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Tree>
    <p:extLst>
      <p:ext uri="{BB962C8B-B14F-4D97-AF65-F5344CB8AC3E}">
        <p14:creationId xmlns:p14="http://schemas.microsoft.com/office/powerpoint/2010/main" val="391004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lang="ja-JP" altLang="en-US" sz="3600" dirty="0" smtClean="0"/>
              <a:t>研究の目的</a:t>
            </a:r>
            <a:endParaRPr kumimoji="1" lang="ja-JP" altLang="en-US" sz="3600" dirty="0"/>
          </a:p>
        </p:txBody>
      </p:sp>
      <p:sp>
        <p:nvSpPr>
          <p:cNvPr id="13" name="コンテンツ プレースホルダ 2"/>
          <p:cNvSpPr>
            <a:spLocks noGrp="1"/>
          </p:cNvSpPr>
          <p:nvPr>
            <p:ph idx="1"/>
          </p:nvPr>
        </p:nvSpPr>
        <p:spPr>
          <a:xfrm>
            <a:off x="609600" y="1600200"/>
            <a:ext cx="7924800" cy="4419600"/>
          </a:xfrm>
        </p:spPr>
        <p:txBody>
          <a:bodyPr>
            <a:normAutofit/>
          </a:bodyPr>
          <a:lstStyle/>
          <a:p>
            <a:r>
              <a:rPr lang="ja-JP" altLang="en-US" sz="2800" dirty="0" smtClean="0"/>
              <a:t>コミッター選出のための指標を構築すること</a:t>
            </a:r>
            <a:endParaRPr lang="en-US" altLang="ja-JP" sz="2800" dirty="0" smtClean="0"/>
          </a:p>
        </p:txBody>
      </p:sp>
      <p:grpSp>
        <p:nvGrpSpPr>
          <p:cNvPr id="14" name="グループ化 12"/>
          <p:cNvGrpSpPr>
            <a:grpSpLocks/>
          </p:cNvGrpSpPr>
          <p:nvPr/>
        </p:nvGrpSpPr>
        <p:grpSpPr bwMode="auto">
          <a:xfrm>
            <a:off x="395412" y="4221089"/>
            <a:ext cx="8497068" cy="714411"/>
            <a:chOff x="214282" y="3859338"/>
            <a:chExt cx="8964488" cy="1000175"/>
          </a:xfrm>
        </p:grpSpPr>
        <p:sp>
          <p:nvSpPr>
            <p:cNvPr id="15" name="角丸四角形 14"/>
            <p:cNvSpPr/>
            <p:nvPr/>
          </p:nvSpPr>
          <p:spPr>
            <a:xfrm>
              <a:off x="214282" y="3859338"/>
              <a:ext cx="8786690" cy="1000175"/>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コンテンツ プレースホルダ 2"/>
            <p:cNvSpPr txBox="1">
              <a:spLocks/>
            </p:cNvSpPr>
            <p:nvPr/>
          </p:nvSpPr>
          <p:spPr bwMode="gray">
            <a:xfrm>
              <a:off x="214282" y="4060960"/>
              <a:ext cx="8964488" cy="720761"/>
            </a:xfrm>
            <a:prstGeom prst="rect">
              <a:avLst/>
            </a:prstGeom>
            <a:noFill/>
            <a:ln w="9525">
              <a:noFill/>
              <a:miter lim="800000"/>
              <a:headEnd/>
              <a:tailEnd/>
            </a:ln>
            <a:effectLst/>
          </p:spPr>
          <p:txBody>
            <a:bodyPr/>
            <a:lstStyle/>
            <a:p>
              <a:pPr marL="342900" indent="-342900">
                <a:spcBef>
                  <a:spcPct val="20000"/>
                </a:spcBef>
                <a:defRPr/>
              </a:pPr>
              <a:r>
                <a:rPr lang="en-US" altLang="ja-JP" sz="2000" kern="0" dirty="0">
                  <a:latin typeface="+mn-lt"/>
                  <a:ea typeface="+mn-ea"/>
                </a:rPr>
                <a:t>RQ2</a:t>
              </a:r>
              <a:r>
                <a:rPr lang="ja-JP" altLang="en-US" sz="2000" kern="0" dirty="0">
                  <a:latin typeface="+mn-lt"/>
                  <a:ea typeface="+mn-ea"/>
                </a:rPr>
                <a:t>：</a:t>
              </a:r>
              <a:r>
                <a:rPr lang="ja-JP" altLang="en-US" sz="2000" kern="0" dirty="0" smtClean="0">
                  <a:latin typeface="+mn-lt"/>
                  <a:ea typeface="+mn-ea"/>
                </a:rPr>
                <a:t>開発者はコミッターへの昇格前後でどのように活動が変化するか</a:t>
              </a:r>
              <a:r>
                <a:rPr lang="ja-JP" altLang="en-US" sz="2000" kern="0" dirty="0">
                  <a:latin typeface="+mn-lt"/>
                  <a:ea typeface="+mn-ea"/>
                </a:rPr>
                <a:t>？</a:t>
              </a:r>
              <a:endParaRPr lang="en-US" altLang="ja-JP" sz="2000" kern="0" dirty="0">
                <a:latin typeface="+mn-lt"/>
                <a:ea typeface="+mn-ea"/>
              </a:endParaRPr>
            </a:p>
          </p:txBody>
        </p:sp>
      </p:grpSp>
      <p:grpSp>
        <p:nvGrpSpPr>
          <p:cNvPr id="17" name="グループ化 17"/>
          <p:cNvGrpSpPr>
            <a:grpSpLocks/>
          </p:cNvGrpSpPr>
          <p:nvPr/>
        </p:nvGrpSpPr>
        <p:grpSpPr bwMode="auto">
          <a:xfrm>
            <a:off x="395536" y="2490061"/>
            <a:ext cx="8352928" cy="714409"/>
            <a:chOff x="214282" y="3859338"/>
            <a:chExt cx="8786874" cy="1000174"/>
          </a:xfrm>
        </p:grpSpPr>
        <p:sp>
          <p:nvSpPr>
            <p:cNvPr id="18" name="角丸四角形 17"/>
            <p:cNvSpPr/>
            <p:nvPr/>
          </p:nvSpPr>
          <p:spPr>
            <a:xfrm>
              <a:off x="214282" y="3859338"/>
              <a:ext cx="8786874" cy="1000174"/>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 name="コンテンツ プレースホルダ 2"/>
            <p:cNvSpPr txBox="1">
              <a:spLocks/>
            </p:cNvSpPr>
            <p:nvPr/>
          </p:nvSpPr>
          <p:spPr bwMode="gray">
            <a:xfrm>
              <a:off x="285720" y="4060959"/>
              <a:ext cx="8715436" cy="720711"/>
            </a:xfrm>
            <a:prstGeom prst="rect">
              <a:avLst/>
            </a:prstGeom>
            <a:noFill/>
            <a:ln w="9525">
              <a:noFill/>
              <a:miter lim="800000"/>
              <a:headEnd/>
              <a:tailEnd/>
            </a:ln>
            <a:effectLst/>
          </p:spPr>
          <p:txBody>
            <a:bodyPr/>
            <a:lstStyle/>
            <a:p>
              <a:pPr marL="342900" indent="-342900">
                <a:spcBef>
                  <a:spcPct val="20000"/>
                </a:spcBef>
                <a:defRPr/>
              </a:pPr>
              <a:r>
                <a:rPr lang="en-US" altLang="ja-JP" sz="2000" kern="0" dirty="0">
                  <a:latin typeface="+mn-lt"/>
                  <a:ea typeface="+mn-ea"/>
                </a:rPr>
                <a:t>RQ1</a:t>
              </a:r>
              <a:r>
                <a:rPr lang="ja-JP" altLang="en-US" sz="2000" kern="0" dirty="0">
                  <a:latin typeface="+mn-lt"/>
                  <a:ea typeface="+mn-ea"/>
                </a:rPr>
                <a:t>：</a:t>
              </a:r>
              <a:r>
                <a:rPr lang="ja-JP" altLang="en-US" sz="2000" kern="0" dirty="0" smtClean="0">
                  <a:latin typeface="+mn-lt"/>
                  <a:ea typeface="+mn-ea"/>
                </a:rPr>
                <a:t>コミッター選出の指標として有効な活動は何か？</a:t>
              </a:r>
              <a:endParaRPr lang="en-US" altLang="ja-JP" sz="2000" kern="0" dirty="0">
                <a:latin typeface="+mn-lt"/>
                <a:ea typeface="+mn-ea"/>
              </a:endParaRPr>
            </a:p>
          </p:txBody>
        </p:sp>
      </p:grpSp>
      <p:sp>
        <p:nvSpPr>
          <p:cNvPr id="20" name="テキスト ボックス 19"/>
          <p:cNvSpPr txBox="1"/>
          <p:nvPr/>
        </p:nvSpPr>
        <p:spPr>
          <a:xfrm>
            <a:off x="467544" y="3204470"/>
            <a:ext cx="8280920" cy="707886"/>
          </a:xfrm>
          <a:prstGeom prst="rect">
            <a:avLst/>
          </a:prstGeom>
          <a:noFill/>
        </p:spPr>
        <p:txBody>
          <a:bodyPr wrap="square" rtlCol="0">
            <a:spAutoFit/>
          </a:bodyPr>
          <a:lstStyle/>
          <a:p>
            <a:r>
              <a:rPr kumimoji="1" lang="ja-JP" altLang="en-US" sz="2000" dirty="0" smtClean="0"/>
              <a:t>コミッター選出を行う際の参考と</a:t>
            </a:r>
            <a:r>
              <a:rPr lang="ja-JP" altLang="en-US" sz="2000" dirty="0" smtClean="0"/>
              <a:t>すべき</a:t>
            </a:r>
            <a:r>
              <a:rPr kumimoji="1" lang="ja-JP" altLang="en-US" sz="2000" dirty="0" smtClean="0"/>
              <a:t>活動を提示することで，コミッター選出を容易に行うことができる</a:t>
            </a:r>
            <a:endParaRPr kumimoji="1" lang="ja-JP" altLang="en-US" sz="2000" dirty="0"/>
          </a:p>
        </p:txBody>
      </p:sp>
      <p:sp>
        <p:nvSpPr>
          <p:cNvPr id="21" name="テキスト ボックス 20"/>
          <p:cNvSpPr txBox="1"/>
          <p:nvPr/>
        </p:nvSpPr>
        <p:spPr>
          <a:xfrm>
            <a:off x="467544" y="4935500"/>
            <a:ext cx="8280920" cy="707886"/>
          </a:xfrm>
          <a:prstGeom prst="rect">
            <a:avLst/>
          </a:prstGeom>
          <a:noFill/>
        </p:spPr>
        <p:txBody>
          <a:bodyPr wrap="square" rtlCol="0">
            <a:spAutoFit/>
          </a:bodyPr>
          <a:lstStyle/>
          <a:p>
            <a:r>
              <a:rPr kumimoji="1" lang="ja-JP" altLang="en-US" sz="2000" dirty="0" smtClean="0"/>
              <a:t>開発者の活動の変化を把握することで，コミッターへ期待する活動と実際の活動との差異を低減させることができる</a:t>
            </a:r>
            <a:endParaRPr kumimoji="1" lang="ja-JP" altLang="en-US" sz="2000" dirty="0"/>
          </a:p>
        </p:txBody>
      </p:sp>
    </p:spTree>
    <p:extLst>
      <p:ext uri="{BB962C8B-B14F-4D97-AF65-F5344CB8AC3E}">
        <p14:creationId xmlns:p14="http://schemas.microsoft.com/office/powerpoint/2010/main" val="3585906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分析</a:t>
            </a:r>
            <a:endParaRPr kumimoji="1" lang="ja-JP" altLang="en-US" sz="3600" dirty="0"/>
          </a:p>
        </p:txBody>
      </p:sp>
      <p:sp>
        <p:nvSpPr>
          <p:cNvPr id="4" name="コンテンツ プレースホルダ 2"/>
          <p:cNvSpPr txBox="1">
            <a:spLocks/>
          </p:cNvSpPr>
          <p:nvPr/>
        </p:nvSpPr>
        <p:spPr>
          <a:xfrm>
            <a:off x="609599" y="1600200"/>
            <a:ext cx="8283575"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dirty="0" smtClean="0"/>
              <a:t>不具合管理データを用いて開発者の活動内容の分布を比較する</a:t>
            </a:r>
            <a:endParaRPr lang="en-US" altLang="ja-JP" sz="2800" dirty="0" smtClean="0"/>
          </a:p>
          <a:p>
            <a:pPr lvl="1" indent="-379413">
              <a:buFont typeface="Arial" panose="020B0604020202020204" pitchFamily="34" charset="0"/>
              <a:buNone/>
            </a:pPr>
            <a:r>
              <a:rPr lang="en-US" altLang="ja-JP" sz="2400" b="1" dirty="0" smtClean="0"/>
              <a:t>RQ1</a:t>
            </a:r>
            <a:r>
              <a:rPr lang="ja-JP" altLang="en-US" sz="2400" dirty="0" smtClean="0"/>
              <a:t>：コミッター選出の指標として有効な活動は何か？</a:t>
            </a:r>
            <a:endParaRPr lang="en-US" altLang="ja-JP" sz="2400" dirty="0" smtClean="0"/>
          </a:p>
          <a:p>
            <a:pPr marL="989013" lvl="1" indent="-450850"/>
            <a:r>
              <a:rPr lang="ja-JP" altLang="en-US" sz="2400" dirty="0" smtClean="0"/>
              <a:t>コミッター昇格前と非コミッターを比較</a:t>
            </a:r>
            <a:endParaRPr lang="en-US" altLang="ja-JP" sz="1800" dirty="0" smtClean="0"/>
          </a:p>
          <a:p>
            <a:pPr lvl="1" indent="-379413">
              <a:buFont typeface="Arial" panose="020B0604020202020204" pitchFamily="34" charset="0"/>
              <a:buNone/>
            </a:pPr>
            <a:r>
              <a:rPr lang="en-US" altLang="ja-JP" sz="2400" b="1" dirty="0" smtClean="0"/>
              <a:t>RQ2</a:t>
            </a:r>
            <a:r>
              <a:rPr lang="ja-JP" altLang="en-US" sz="2400" dirty="0" smtClean="0"/>
              <a:t>：コミッター昇格の前後で活動が変化するか？</a:t>
            </a:r>
            <a:endParaRPr lang="en-US" altLang="ja-JP" sz="2400" dirty="0" smtClean="0"/>
          </a:p>
          <a:p>
            <a:pPr marL="989013" lvl="1" indent="-450850"/>
            <a:r>
              <a:rPr lang="ja-JP" altLang="en-US" sz="2400" dirty="0" smtClean="0"/>
              <a:t>コミッター昇格前後で比較</a:t>
            </a:r>
            <a:endParaRPr lang="en-US" altLang="ja-JP" sz="2400" dirty="0"/>
          </a:p>
        </p:txBody>
      </p:sp>
      <p:graphicFrame>
        <p:nvGraphicFramePr>
          <p:cNvPr id="5" name="表 4"/>
          <p:cNvGraphicFramePr>
            <a:graphicFrameLocks noGrp="1"/>
          </p:cNvGraphicFramePr>
          <p:nvPr/>
        </p:nvGraphicFramePr>
        <p:xfrm>
          <a:off x="2890684" y="4351562"/>
          <a:ext cx="3077527" cy="1584960"/>
        </p:xfrm>
        <a:graphic>
          <a:graphicData uri="http://schemas.openxmlformats.org/drawingml/2006/table">
            <a:tbl>
              <a:tblPr firstRow="1" bandRow="1">
                <a:tableStyleId>{7E9639D4-E3E2-4D34-9284-5A2195B3D0D7}</a:tableStyleId>
              </a:tblPr>
              <a:tblGrid>
                <a:gridCol w="849630"/>
                <a:gridCol w="849630"/>
                <a:gridCol w="1378267"/>
              </a:tblGrid>
              <a:tr h="244443">
                <a:tc gridSpan="3">
                  <a:txBody>
                    <a:bodyPr/>
                    <a:lstStyle/>
                    <a:p>
                      <a:pPr algn="ctr"/>
                      <a:r>
                        <a:rPr kumimoji="1" lang="ja-JP" altLang="en-US" sz="1800" dirty="0" smtClean="0"/>
                        <a:t>開発者</a:t>
                      </a:r>
                      <a:endParaRPr kumimoji="1" lang="ja-JP" altLang="en-US" sz="1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tr>
              <a:tr h="396240">
                <a:tc gridSpan="2">
                  <a:txBody>
                    <a:bodyPr/>
                    <a:lstStyle/>
                    <a:p>
                      <a:pPr algn="ctr"/>
                      <a:r>
                        <a:rPr kumimoji="1" lang="ja-JP" altLang="en-US" sz="1800" dirty="0" smtClean="0"/>
                        <a:t>コミッター</a:t>
                      </a:r>
                      <a:endParaRPr kumimoji="1" lang="ja-JP" altLang="en-US" sz="1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rowSpan="2">
                  <a:txBody>
                    <a:bodyPr/>
                    <a:lstStyle/>
                    <a:p>
                      <a:pPr algn="just"/>
                      <a:r>
                        <a:rPr kumimoji="1" lang="ja-JP" altLang="en-US" sz="1800" dirty="0" smtClean="0"/>
                        <a:t>非コミッター</a:t>
                      </a:r>
                      <a:r>
                        <a:rPr kumimoji="1" lang="en-US" altLang="ja-JP" sz="1800" dirty="0" smtClean="0"/>
                        <a:t/>
                      </a:r>
                      <a:br>
                        <a:rPr kumimoji="1" lang="en-US" altLang="ja-JP" sz="1800" dirty="0" smtClean="0"/>
                      </a:br>
                      <a:r>
                        <a:rPr kumimoji="1" lang="ja-JP" altLang="en-US" sz="1050" dirty="0" smtClean="0"/>
                        <a:t>コミッターに昇格しなかった開発者</a:t>
                      </a:r>
                      <a:endParaRPr kumimoji="1" lang="ja-JP" alt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41680">
                <a:tc>
                  <a:txBody>
                    <a:bodyPr/>
                    <a:lstStyle/>
                    <a:p>
                      <a:pPr algn="ctr"/>
                      <a:r>
                        <a:rPr kumimoji="1" lang="ja-JP" altLang="en-US" sz="1600" dirty="0" smtClean="0"/>
                        <a:t>昇格前</a:t>
                      </a:r>
                      <a:endParaRPr kumimoji="1" lang="en-US" altLang="ja-JP" sz="1600" dirty="0" smtClean="0"/>
                    </a:p>
                    <a:p>
                      <a:pPr algn="ctr"/>
                      <a:endParaRPr kumimoji="1" lang="en-US" altLang="ja-JP" sz="1600" dirty="0" smtClean="0"/>
                    </a:p>
                    <a:p>
                      <a:pPr algn="ctr"/>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dirty="0" smtClean="0"/>
                        <a:t>昇格後</a:t>
                      </a:r>
                      <a:endParaRPr kumimoji="1" lang="en-US" altLang="ja-JP" sz="1600" dirty="0" smtClean="0"/>
                    </a:p>
                    <a:p>
                      <a:pPr algn="ctr"/>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kumimoji="1" lang="ja-JP" altLang="en-US" sz="2000" dirty="0"/>
                    </a:p>
                  </a:txBody>
                  <a:tcPr/>
                </a:tc>
              </a:tr>
            </a:tbl>
          </a:graphicData>
        </a:graphic>
      </p:graphicFrame>
      <p:pic>
        <p:nvPicPr>
          <p:cNvPr id="6" name="Picture 19" descr="C:\shoji-f\SNA\Master's Thesis\図1.png"/>
          <p:cNvPicPr>
            <a:picLocks noChangeAspect="1" noChangeArrowheads="1"/>
          </p:cNvPicPr>
          <p:nvPr/>
        </p:nvPicPr>
        <p:blipFill>
          <a:blip r:embed="rId2" cstate="print"/>
          <a:srcRect/>
          <a:stretch>
            <a:fillRect/>
          </a:stretch>
        </p:blipFill>
        <p:spPr bwMode="auto">
          <a:xfrm>
            <a:off x="3929682" y="5399830"/>
            <a:ext cx="476006" cy="492282"/>
          </a:xfrm>
          <a:prstGeom prst="rect">
            <a:avLst/>
          </a:prstGeom>
          <a:noFill/>
          <a:ln w="9525">
            <a:noFill/>
            <a:miter lim="800000"/>
            <a:headEnd/>
            <a:tailEnd/>
          </a:ln>
        </p:spPr>
      </p:pic>
      <p:pic>
        <p:nvPicPr>
          <p:cNvPr id="7" name="Picture 7" descr="j0431601"/>
          <p:cNvPicPr>
            <a:picLocks noChangeAspect="1" noChangeArrowheads="1"/>
          </p:cNvPicPr>
          <p:nvPr/>
        </p:nvPicPr>
        <p:blipFill>
          <a:blip r:embed="rId3" cstate="print"/>
          <a:srcRect/>
          <a:stretch>
            <a:fillRect/>
          </a:stretch>
        </p:blipFill>
        <p:spPr bwMode="auto">
          <a:xfrm>
            <a:off x="5043186" y="5399830"/>
            <a:ext cx="557163" cy="557476"/>
          </a:xfrm>
          <a:prstGeom prst="rect">
            <a:avLst/>
          </a:prstGeom>
          <a:noFill/>
          <a:ln w="9525">
            <a:noFill/>
            <a:miter lim="800000"/>
            <a:headEnd/>
            <a:tailEnd/>
          </a:ln>
        </p:spPr>
      </p:pic>
      <p:pic>
        <p:nvPicPr>
          <p:cNvPr id="8" name="Picture 19" descr="C:\shoji-f\SNA\Master's Thesis\図1.png"/>
          <p:cNvPicPr>
            <a:picLocks noChangeAspect="1" noChangeArrowheads="1"/>
          </p:cNvPicPr>
          <p:nvPr/>
        </p:nvPicPr>
        <p:blipFill>
          <a:blip r:embed="rId4" cstate="print">
            <a:duotone>
              <a:prstClr val="black"/>
              <a:schemeClr val="tx2">
                <a:tint val="45000"/>
                <a:satMod val="400000"/>
              </a:schemeClr>
            </a:duotone>
            <a:extLst>
              <a:ext uri="{BEBA8EAE-BF5A-486C-A8C5-ECC9F3942E4B}">
                <a14:imgProps xmlns:a14="http://schemas.microsoft.com/office/drawing/2010/main">
                  <a14:imgLayer r:embed="rId5">
                    <a14:imgEffect>
                      <a14:backgroundRemoval t="0" b="98374" l="0" r="94958"/>
                    </a14:imgEffect>
                  </a14:imgLayer>
                </a14:imgProps>
              </a:ext>
            </a:extLst>
          </a:blip>
          <a:srcRect/>
          <a:stretch>
            <a:fillRect/>
          </a:stretch>
        </p:blipFill>
        <p:spPr bwMode="auto">
          <a:xfrm>
            <a:off x="3087882" y="5399830"/>
            <a:ext cx="476006" cy="492282"/>
          </a:xfrm>
          <a:prstGeom prst="rect">
            <a:avLst/>
          </a:prstGeom>
          <a:noFill/>
          <a:ln w="9525">
            <a:noFill/>
            <a:miter lim="800000"/>
            <a:headEnd/>
            <a:tailEnd/>
          </a:ln>
        </p:spPr>
      </p:pic>
    </p:spTree>
    <p:extLst>
      <p:ext uri="{BB962C8B-B14F-4D97-AF65-F5344CB8AC3E}">
        <p14:creationId xmlns:p14="http://schemas.microsoft.com/office/powerpoint/2010/main" val="189033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lang="ja-JP" altLang="en-US" sz="3600" dirty="0" smtClean="0"/>
              <a:t>分析：活動内容の定義</a:t>
            </a:r>
            <a:endParaRPr kumimoji="1" lang="ja-JP" altLang="en-US" sz="3600" dirty="0"/>
          </a:p>
        </p:txBody>
      </p:sp>
      <p:sp>
        <p:nvSpPr>
          <p:cNvPr id="4" name="コンテンツ プレースホルダ 2"/>
          <p:cNvSpPr txBox="1">
            <a:spLocks/>
          </p:cNvSpPr>
          <p:nvPr/>
        </p:nvSpPr>
        <p:spPr>
          <a:xfrm>
            <a:off x="609600" y="1600200"/>
            <a:ext cx="7924800" cy="44196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3000" dirty="0" smtClean="0"/>
              <a:t>活動期間（月）</a:t>
            </a:r>
            <a:endParaRPr lang="en-US" altLang="ja-JP" sz="3000" dirty="0" smtClean="0"/>
          </a:p>
          <a:p>
            <a:pPr lvl="1"/>
            <a:r>
              <a:rPr lang="ja-JP" altLang="en-US" dirty="0" smtClean="0"/>
              <a:t>メッセージ投稿を行っている月数</a:t>
            </a:r>
            <a:endParaRPr lang="en-US" altLang="ja-JP" dirty="0" smtClean="0"/>
          </a:p>
          <a:p>
            <a:r>
              <a:rPr lang="ja-JP" altLang="en-US" sz="3000" dirty="0" smtClean="0"/>
              <a:t>活動量</a:t>
            </a:r>
            <a:endParaRPr lang="en-US" altLang="ja-JP" sz="3000" dirty="0" smtClean="0"/>
          </a:p>
          <a:p>
            <a:pPr lvl="1"/>
            <a:r>
              <a:rPr lang="ja-JP" altLang="en-US" dirty="0" smtClean="0"/>
              <a:t>パッチ投稿数</a:t>
            </a:r>
            <a:endParaRPr lang="en-US" altLang="ja-JP" dirty="0" smtClean="0"/>
          </a:p>
          <a:p>
            <a:pPr lvl="2"/>
            <a:r>
              <a:rPr lang="ja-JP" altLang="en-US" dirty="0" smtClean="0"/>
              <a:t>月あたりの平均パッチ投稿回数</a:t>
            </a:r>
            <a:endParaRPr lang="en-US" altLang="ja-JP" dirty="0" smtClean="0"/>
          </a:p>
          <a:p>
            <a:pPr lvl="1"/>
            <a:r>
              <a:rPr lang="ja-JP" altLang="en-US" dirty="0" smtClean="0"/>
              <a:t>レビュー数</a:t>
            </a:r>
            <a:endParaRPr lang="en-US" altLang="ja-JP" dirty="0" smtClean="0"/>
          </a:p>
          <a:p>
            <a:pPr lvl="2"/>
            <a:r>
              <a:rPr lang="ja-JP" altLang="en-US" dirty="0" smtClean="0"/>
              <a:t>月あたりの平均レビュー回数</a:t>
            </a:r>
            <a:endParaRPr lang="en-US" altLang="ja-JP" dirty="0" smtClean="0"/>
          </a:p>
          <a:p>
            <a:pPr lvl="1"/>
            <a:r>
              <a:rPr lang="ja-JP" altLang="en-US" dirty="0" smtClean="0"/>
              <a:t>コメント数</a:t>
            </a:r>
            <a:endParaRPr lang="en-US" altLang="ja-JP" dirty="0" smtClean="0"/>
          </a:p>
          <a:p>
            <a:pPr lvl="2"/>
            <a:r>
              <a:rPr lang="ja-JP" altLang="en-US" dirty="0" smtClean="0"/>
              <a:t>月あたりの平均コメント回数</a:t>
            </a:r>
            <a:endParaRPr lang="en-US" altLang="ja-JP" dirty="0" smtClean="0"/>
          </a:p>
          <a:p>
            <a:pPr lvl="1"/>
            <a:r>
              <a:rPr lang="ja-JP" altLang="en-US" dirty="0" smtClean="0"/>
              <a:t>レビュー時間（分）</a:t>
            </a:r>
            <a:endParaRPr lang="en-US" altLang="ja-JP" dirty="0" smtClean="0"/>
          </a:p>
          <a:p>
            <a:pPr lvl="2"/>
            <a:r>
              <a:rPr lang="ja-JP" altLang="en-US" dirty="0" smtClean="0"/>
              <a:t>パッチ投稿からとレビュー投稿までの時間</a:t>
            </a:r>
            <a:endParaRPr lang="en-US" altLang="ja-JP" dirty="0"/>
          </a:p>
        </p:txBody>
      </p:sp>
      <p:grpSp>
        <p:nvGrpSpPr>
          <p:cNvPr id="5" name="グループ化 4"/>
          <p:cNvGrpSpPr/>
          <p:nvPr/>
        </p:nvGrpSpPr>
        <p:grpSpPr>
          <a:xfrm>
            <a:off x="6228184" y="908720"/>
            <a:ext cx="2719836" cy="4341367"/>
            <a:chOff x="72008" y="836712"/>
            <a:chExt cx="3563888" cy="5688632"/>
          </a:xfrm>
        </p:grpSpPr>
        <p:grpSp>
          <p:nvGrpSpPr>
            <p:cNvPr id="6" name="グループ化 59"/>
            <p:cNvGrpSpPr/>
            <p:nvPr/>
          </p:nvGrpSpPr>
          <p:grpSpPr>
            <a:xfrm>
              <a:off x="72008" y="908720"/>
              <a:ext cx="3563888" cy="5609743"/>
              <a:chOff x="5580112" y="908720"/>
              <a:chExt cx="3563888" cy="5609743"/>
            </a:xfrm>
          </p:grpSpPr>
          <p:grpSp>
            <p:nvGrpSpPr>
              <p:cNvPr id="8" name="グループ化 54"/>
              <p:cNvGrpSpPr/>
              <p:nvPr/>
            </p:nvGrpSpPr>
            <p:grpSpPr>
              <a:xfrm>
                <a:off x="6300192" y="908720"/>
                <a:ext cx="1468086" cy="2376264"/>
                <a:chOff x="3888432" y="2060848"/>
                <a:chExt cx="1468086" cy="2376264"/>
              </a:xfrm>
            </p:grpSpPr>
            <p:sp>
              <p:nvSpPr>
                <p:cNvPr id="29" name="正方形/長方形 28"/>
                <p:cNvSpPr/>
                <p:nvPr/>
              </p:nvSpPr>
              <p:spPr>
                <a:xfrm>
                  <a:off x="3997179" y="2604583"/>
                  <a:ext cx="1304965" cy="380615"/>
                </a:xfrm>
                <a:prstGeom prst="rect">
                  <a:avLst/>
                </a:prstGeom>
                <a:noFill/>
                <a:ln w="15875" cap="flat" cmpd="sng" algn="ctr">
                  <a:solidFill>
                    <a:srgbClr val="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50" b="0" i="0" u="none" strike="noStrike" kern="0" cap="none" spc="0" normalizeH="0" baseline="0" noProof="0" dirty="0" smtClean="0">
                      <a:ln>
                        <a:noFill/>
                      </a:ln>
                      <a:solidFill>
                        <a:srgbClr val="000000"/>
                      </a:solidFill>
                      <a:effectLst/>
                      <a:uLnTx/>
                      <a:uFillTx/>
                      <a:latin typeface="Arial"/>
                      <a:ea typeface="ＭＳ Ｐゴシック"/>
                      <a:cs typeface="+mn-cs"/>
                    </a:rPr>
                    <a:t>Message 1</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50" b="0" i="0" u="none" strike="noStrike" kern="0" cap="none" spc="0" normalizeH="0" baseline="0" noProof="0" dirty="0" smtClean="0">
                      <a:ln>
                        <a:noFill/>
                      </a:ln>
                      <a:solidFill>
                        <a:srgbClr val="FF0000"/>
                      </a:solidFill>
                      <a:effectLst/>
                      <a:uLnTx/>
                      <a:uFillTx/>
                      <a:latin typeface="Arial"/>
                      <a:ea typeface="ＭＳ Ｐゴシック"/>
                      <a:cs typeface="+mn-cs"/>
                    </a:rPr>
                    <a:t>From:  A</a:t>
                  </a:r>
                  <a:endParaRPr kumimoji="1" lang="en-US" altLang="ja-JP" sz="1050" b="0" i="0" u="none" strike="noStrike" kern="0" cap="none" spc="0" normalizeH="0" baseline="0" noProof="0" dirty="0" smtClean="0">
                    <a:ln>
                      <a:noFill/>
                    </a:ln>
                    <a:solidFill>
                      <a:srgbClr val="FF0000"/>
                    </a:solidFill>
                    <a:effectLst/>
                    <a:uLnTx/>
                    <a:uFillTx/>
                    <a:latin typeface="Arial"/>
                    <a:ea typeface="ＭＳ Ｐゴシック"/>
                    <a:cs typeface="+mn-cs"/>
                  </a:endParaRPr>
                </a:p>
              </p:txBody>
            </p:sp>
            <p:grpSp>
              <p:nvGrpSpPr>
                <p:cNvPr id="30" name="グループ化 43"/>
                <p:cNvGrpSpPr/>
                <p:nvPr/>
              </p:nvGrpSpPr>
              <p:grpSpPr>
                <a:xfrm>
                  <a:off x="3888432" y="2060848"/>
                  <a:ext cx="1468086" cy="2376264"/>
                  <a:chOff x="4860032" y="1052736"/>
                  <a:chExt cx="1944216" cy="5328592"/>
                </a:xfrm>
              </p:grpSpPr>
              <p:sp>
                <p:nvSpPr>
                  <p:cNvPr id="37" name="正方形/長方形 36"/>
                  <p:cNvSpPr/>
                  <p:nvPr/>
                </p:nvSpPr>
                <p:spPr>
                  <a:xfrm>
                    <a:off x="4932040" y="1124744"/>
                    <a:ext cx="1872208" cy="5256584"/>
                  </a:xfrm>
                  <a:prstGeom prst="rect">
                    <a:avLst/>
                  </a:prstGeom>
                  <a:noFill/>
                  <a:ln w="1905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38" name="直角三角形 37"/>
                  <p:cNvSpPr/>
                  <p:nvPr/>
                </p:nvSpPr>
                <p:spPr>
                  <a:xfrm rot="5082336">
                    <a:off x="4860032" y="1052736"/>
                    <a:ext cx="504056" cy="504056"/>
                  </a:xfrm>
                  <a:prstGeom prst="rtTriangle">
                    <a:avLst/>
                  </a:prstGeom>
                  <a:solidFill>
                    <a:srgbClr val="FFFFFF"/>
                  </a:solidFill>
                  <a:ln w="317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a:cs typeface="+mn-cs"/>
                    </a:endParaRPr>
                  </a:p>
                </p:txBody>
              </p:sp>
              <p:cxnSp>
                <p:nvCxnSpPr>
                  <p:cNvPr id="39" name="直線コネクタ 38"/>
                  <p:cNvCxnSpPr/>
                  <p:nvPr/>
                </p:nvCxnSpPr>
                <p:spPr>
                  <a:xfrm rot="5400000" flipH="1" flipV="1">
                    <a:off x="4896036" y="1160748"/>
                    <a:ext cx="432048" cy="360040"/>
                  </a:xfrm>
                  <a:prstGeom prst="line">
                    <a:avLst/>
                  </a:prstGeom>
                  <a:noFill/>
                  <a:ln w="19050" cap="flat" cmpd="sng" algn="ctr">
                    <a:solidFill>
                      <a:srgbClr val="000000"/>
                    </a:solidFill>
                    <a:prstDash val="solid"/>
                  </a:ln>
                  <a:effectLst/>
                </p:spPr>
              </p:cxnSp>
            </p:grpSp>
            <p:sp>
              <p:nvSpPr>
                <p:cNvPr id="31" name="正方形/長方形 30"/>
                <p:cNvSpPr/>
                <p:nvPr/>
              </p:nvSpPr>
              <p:spPr>
                <a:xfrm>
                  <a:off x="3997179" y="3039572"/>
                  <a:ext cx="1304965" cy="380615"/>
                </a:xfrm>
                <a:prstGeom prst="rect">
                  <a:avLst/>
                </a:prstGeom>
                <a:noFill/>
                <a:ln w="15875" cap="flat" cmpd="sng" algn="ctr">
                  <a:solidFill>
                    <a:srgbClr val="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50" b="0" i="0" u="none" strike="noStrike" kern="0" cap="none" spc="0" normalizeH="0" baseline="0" noProof="0" dirty="0" smtClean="0">
                      <a:ln>
                        <a:noFill/>
                      </a:ln>
                      <a:solidFill>
                        <a:srgbClr val="000000"/>
                      </a:solidFill>
                      <a:effectLst/>
                      <a:uLnTx/>
                      <a:uFillTx/>
                      <a:latin typeface="Arial"/>
                      <a:ea typeface="ＭＳ Ｐゴシック"/>
                      <a:cs typeface="+mn-cs"/>
                    </a:rPr>
                    <a:t>Message 2</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50" b="0" i="0" u="none" strike="noStrike" kern="0" cap="none" spc="0" normalizeH="0" baseline="0" noProof="0" dirty="0" smtClean="0">
                      <a:ln>
                        <a:noFill/>
                      </a:ln>
                      <a:solidFill>
                        <a:srgbClr val="0000FF"/>
                      </a:solidFill>
                      <a:effectLst/>
                      <a:uLnTx/>
                      <a:uFillTx/>
                      <a:latin typeface="Arial"/>
                      <a:ea typeface="ＭＳ Ｐゴシック"/>
                      <a:cs typeface="+mn-cs"/>
                    </a:rPr>
                    <a:t>From:  B</a:t>
                  </a:r>
                  <a:endParaRPr kumimoji="1" lang="en-US" altLang="ja-JP" sz="1050" b="0" i="0" u="none" strike="noStrike" kern="0" cap="none" spc="0" normalizeH="0" baseline="0" noProof="0" dirty="0" smtClean="0">
                    <a:ln>
                      <a:noFill/>
                    </a:ln>
                    <a:solidFill>
                      <a:srgbClr val="0000FF"/>
                    </a:solidFill>
                    <a:effectLst/>
                    <a:uLnTx/>
                    <a:uFillTx/>
                    <a:latin typeface="Arial"/>
                    <a:ea typeface="ＭＳ Ｐゴシック"/>
                    <a:cs typeface="+mn-cs"/>
                  </a:endParaRPr>
                </a:p>
              </p:txBody>
            </p:sp>
            <p:sp>
              <p:nvSpPr>
                <p:cNvPr id="32" name="正方形/長方形 31"/>
                <p:cNvSpPr/>
                <p:nvPr/>
              </p:nvSpPr>
              <p:spPr>
                <a:xfrm>
                  <a:off x="3997179" y="3474560"/>
                  <a:ext cx="1304965" cy="380615"/>
                </a:xfrm>
                <a:prstGeom prst="rect">
                  <a:avLst/>
                </a:prstGeom>
                <a:noFill/>
                <a:ln w="15875" cap="flat" cmpd="sng" algn="ctr">
                  <a:solidFill>
                    <a:srgbClr val="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50" b="0" i="0" u="none" strike="noStrike" kern="0" cap="none" spc="0" normalizeH="0" baseline="0" noProof="0" dirty="0" smtClean="0">
                      <a:ln>
                        <a:noFill/>
                      </a:ln>
                      <a:solidFill>
                        <a:srgbClr val="000000"/>
                      </a:solidFill>
                      <a:effectLst/>
                      <a:uLnTx/>
                      <a:uFillTx/>
                      <a:latin typeface="Arial"/>
                      <a:ea typeface="ＭＳ Ｐゴシック"/>
                      <a:cs typeface="+mn-cs"/>
                    </a:rPr>
                    <a:t>Message 3</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50" b="0" i="0" u="none" strike="noStrike" kern="0" cap="none" spc="0" normalizeH="0" baseline="0" noProof="0" dirty="0" smtClean="0">
                      <a:ln>
                        <a:noFill/>
                      </a:ln>
                      <a:solidFill>
                        <a:srgbClr val="FF0000"/>
                      </a:solidFill>
                      <a:effectLst/>
                      <a:uLnTx/>
                      <a:uFillTx/>
                      <a:latin typeface="Arial"/>
                      <a:ea typeface="ＭＳ Ｐゴシック"/>
                      <a:cs typeface="+mn-cs"/>
                    </a:rPr>
                    <a:t>From:  A</a:t>
                  </a:r>
                  <a:endParaRPr kumimoji="1" lang="en-US" altLang="ja-JP" sz="1050" b="0" i="0" u="none" strike="noStrike" kern="0" cap="none" spc="0" normalizeH="0" baseline="0" noProof="0" dirty="0" smtClean="0">
                    <a:ln>
                      <a:noFill/>
                    </a:ln>
                    <a:solidFill>
                      <a:srgbClr val="FF0000"/>
                    </a:solidFill>
                    <a:effectLst/>
                    <a:uLnTx/>
                    <a:uFillTx/>
                    <a:latin typeface="Arial"/>
                    <a:ea typeface="ＭＳ Ｐゴシック"/>
                    <a:cs typeface="+mn-cs"/>
                  </a:endParaRPr>
                </a:p>
              </p:txBody>
            </p:sp>
            <p:sp>
              <p:nvSpPr>
                <p:cNvPr id="33" name="正方形/長方形 32"/>
                <p:cNvSpPr/>
                <p:nvPr/>
              </p:nvSpPr>
              <p:spPr>
                <a:xfrm>
                  <a:off x="3997179" y="3909548"/>
                  <a:ext cx="1304965" cy="380615"/>
                </a:xfrm>
                <a:prstGeom prst="rect">
                  <a:avLst/>
                </a:prstGeom>
                <a:noFill/>
                <a:ln w="15875" cap="flat" cmpd="sng" algn="ctr">
                  <a:solidFill>
                    <a:srgbClr val="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50" b="0" i="0" u="none" strike="noStrike" kern="0" cap="none" spc="0" normalizeH="0" baseline="0" noProof="0" dirty="0" smtClean="0">
                      <a:ln>
                        <a:noFill/>
                      </a:ln>
                      <a:solidFill>
                        <a:srgbClr val="000000"/>
                      </a:solidFill>
                      <a:effectLst/>
                      <a:uLnTx/>
                      <a:uFillTx/>
                      <a:latin typeface="Arial"/>
                      <a:ea typeface="ＭＳ Ｐゴシック"/>
                      <a:cs typeface="+mn-cs"/>
                    </a:rPr>
                    <a:t>Message 4</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50" b="0" i="0" u="none" strike="noStrike" kern="0" cap="none" spc="0" normalizeH="0" baseline="0" noProof="0" dirty="0" smtClean="0">
                      <a:ln>
                        <a:noFill/>
                      </a:ln>
                      <a:solidFill>
                        <a:srgbClr val="00B050"/>
                      </a:solidFill>
                      <a:effectLst/>
                      <a:uLnTx/>
                      <a:uFillTx/>
                      <a:latin typeface="Arial"/>
                      <a:ea typeface="ＭＳ Ｐゴシック"/>
                      <a:cs typeface="+mn-cs"/>
                    </a:rPr>
                    <a:t>From:  C</a:t>
                  </a:r>
                  <a:endParaRPr kumimoji="1" lang="en-US" altLang="ja-JP" sz="1050" b="0" i="0" u="none" strike="noStrike" kern="0" cap="none" spc="0" normalizeH="0" baseline="0" noProof="0" dirty="0" smtClean="0">
                    <a:ln>
                      <a:noFill/>
                    </a:ln>
                    <a:solidFill>
                      <a:srgbClr val="00B050"/>
                    </a:solidFill>
                    <a:effectLst/>
                    <a:uLnTx/>
                    <a:uFillTx/>
                    <a:latin typeface="Arial"/>
                    <a:ea typeface="ＭＳ Ｐゴシック"/>
                    <a:cs typeface="+mn-cs"/>
                  </a:endParaRPr>
                </a:p>
              </p:txBody>
            </p:sp>
            <p:pic>
              <p:nvPicPr>
                <p:cNvPr id="34" name="Picture 3" descr="C:\Documents and Settings\shoji-f\Local Settings\Temporary Internet Files\Content.IE5\S123OX6J\MC900432599[2].png"/>
                <p:cNvPicPr>
                  <a:picLocks noChangeAspect="1" noChangeArrowheads="1"/>
                </p:cNvPicPr>
                <p:nvPr/>
              </p:nvPicPr>
              <p:blipFill>
                <a:blip r:embed="rId2" cstate="print">
                  <a:grayscl/>
                  <a:lum bright="-30000" contrast="70000"/>
                </a:blip>
                <a:srcRect/>
                <a:stretch>
                  <a:fillRect/>
                </a:stretch>
              </p:blipFill>
              <p:spPr bwMode="auto">
                <a:xfrm>
                  <a:off x="5015672" y="2662831"/>
                  <a:ext cx="298792" cy="298792"/>
                </a:xfrm>
                <a:prstGeom prst="rect">
                  <a:avLst/>
                </a:prstGeom>
                <a:noFill/>
              </p:spPr>
            </p:pic>
            <p:pic>
              <p:nvPicPr>
                <p:cNvPr id="35" name="Picture 3" descr="C:\Documents and Settings\shoji-f\Local Settings\Temporary Internet Files\Content.IE5\S123OX6J\MC900432599[2].png"/>
                <p:cNvPicPr>
                  <a:picLocks noChangeAspect="1" noChangeArrowheads="1"/>
                </p:cNvPicPr>
                <p:nvPr/>
              </p:nvPicPr>
              <p:blipFill>
                <a:blip r:embed="rId2" cstate="print">
                  <a:grayscl/>
                  <a:lum bright="-30000" contrast="70000"/>
                </a:blip>
                <a:srcRect/>
                <a:stretch>
                  <a:fillRect/>
                </a:stretch>
              </p:blipFill>
              <p:spPr bwMode="auto">
                <a:xfrm>
                  <a:off x="5002789" y="3976806"/>
                  <a:ext cx="298792" cy="298792"/>
                </a:xfrm>
                <a:prstGeom prst="rect">
                  <a:avLst/>
                </a:prstGeom>
                <a:noFill/>
              </p:spPr>
            </p:pic>
            <p:sp>
              <p:nvSpPr>
                <p:cNvPr id="36" name="テキスト ボックス 35"/>
                <p:cNvSpPr txBox="1"/>
                <p:nvPr/>
              </p:nvSpPr>
              <p:spPr>
                <a:xfrm>
                  <a:off x="4139952" y="2169595"/>
                  <a:ext cx="921606" cy="32620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smtClean="0">
                      <a:ln>
                        <a:noFill/>
                      </a:ln>
                      <a:solidFill>
                        <a:sysClr val="windowText" lastClr="000000"/>
                      </a:solidFill>
                      <a:effectLst/>
                      <a:uLnTx/>
                      <a:uFillTx/>
                    </a:rPr>
                    <a:t>Bug ID 1</a:t>
                  </a:r>
                  <a:endParaRPr kumimoji="1" lang="ja-JP" altLang="en-US" sz="1200" b="0" i="0" u="none" strike="noStrike" kern="0" cap="none" spc="0" normalizeH="0" baseline="0" noProof="0" dirty="0">
                    <a:ln>
                      <a:noFill/>
                    </a:ln>
                    <a:solidFill>
                      <a:sysClr val="windowText" lastClr="000000"/>
                    </a:solidFill>
                    <a:effectLst/>
                    <a:uLnTx/>
                    <a:uFillTx/>
                  </a:endParaRPr>
                </a:p>
              </p:txBody>
            </p:sp>
          </p:grpSp>
          <p:grpSp>
            <p:nvGrpSpPr>
              <p:cNvPr id="9" name="グループ化 55"/>
              <p:cNvGrpSpPr/>
              <p:nvPr/>
            </p:nvGrpSpPr>
            <p:grpSpPr>
              <a:xfrm>
                <a:off x="6322511" y="3789040"/>
                <a:ext cx="1468086" cy="2376264"/>
                <a:chOff x="6791071" y="2060848"/>
                <a:chExt cx="1468086" cy="2376264"/>
              </a:xfrm>
            </p:grpSpPr>
            <p:sp>
              <p:nvSpPr>
                <p:cNvPr id="20" name="正方形/長方形 19"/>
                <p:cNvSpPr/>
                <p:nvPr/>
              </p:nvSpPr>
              <p:spPr>
                <a:xfrm>
                  <a:off x="6899818" y="2604583"/>
                  <a:ext cx="1304965" cy="380615"/>
                </a:xfrm>
                <a:prstGeom prst="rect">
                  <a:avLst/>
                </a:prstGeom>
                <a:noFill/>
                <a:ln w="15875" cap="flat" cmpd="sng" algn="ctr">
                  <a:solidFill>
                    <a:srgbClr val="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50" b="0" i="0" u="none" strike="noStrike" kern="0" cap="none" spc="0" normalizeH="0" baseline="0" noProof="0" dirty="0" smtClean="0">
                      <a:ln>
                        <a:noFill/>
                      </a:ln>
                      <a:solidFill>
                        <a:srgbClr val="000000"/>
                      </a:solidFill>
                      <a:effectLst/>
                      <a:uLnTx/>
                      <a:uFillTx/>
                      <a:latin typeface="Arial"/>
                      <a:ea typeface="ＭＳ Ｐゴシック"/>
                      <a:cs typeface="+mn-cs"/>
                    </a:rPr>
                    <a:t>Message 1</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50" b="0" i="0" u="none" strike="noStrike" kern="0" cap="none" spc="0" normalizeH="0" baseline="0" noProof="0" dirty="0" smtClean="0">
                      <a:ln>
                        <a:noFill/>
                      </a:ln>
                      <a:solidFill>
                        <a:srgbClr val="FF0000"/>
                      </a:solidFill>
                      <a:effectLst/>
                      <a:uLnTx/>
                      <a:uFillTx/>
                      <a:latin typeface="Arial"/>
                      <a:ea typeface="ＭＳ Ｐゴシック"/>
                      <a:cs typeface="+mn-cs"/>
                    </a:rPr>
                    <a:t>From:  A</a:t>
                  </a:r>
                  <a:endParaRPr kumimoji="1" lang="en-US" altLang="ja-JP" sz="1050" b="0" i="0" u="none" strike="noStrike" kern="0" cap="none" spc="0" normalizeH="0" baseline="0" noProof="0" dirty="0" smtClean="0">
                    <a:ln>
                      <a:noFill/>
                    </a:ln>
                    <a:solidFill>
                      <a:srgbClr val="FF0000"/>
                    </a:solidFill>
                    <a:effectLst/>
                    <a:uLnTx/>
                    <a:uFillTx/>
                    <a:latin typeface="Arial"/>
                    <a:ea typeface="ＭＳ Ｐゴシック"/>
                    <a:cs typeface="+mn-cs"/>
                  </a:endParaRPr>
                </a:p>
              </p:txBody>
            </p:sp>
            <p:grpSp>
              <p:nvGrpSpPr>
                <p:cNvPr id="21" name="グループ化 67"/>
                <p:cNvGrpSpPr/>
                <p:nvPr/>
              </p:nvGrpSpPr>
              <p:grpSpPr>
                <a:xfrm>
                  <a:off x="6791071" y="2060848"/>
                  <a:ext cx="1468086" cy="2376264"/>
                  <a:chOff x="4860032" y="1052736"/>
                  <a:chExt cx="1944216" cy="5328592"/>
                </a:xfrm>
              </p:grpSpPr>
              <p:sp>
                <p:nvSpPr>
                  <p:cNvPr id="26" name="正方形/長方形 25"/>
                  <p:cNvSpPr/>
                  <p:nvPr/>
                </p:nvSpPr>
                <p:spPr>
                  <a:xfrm>
                    <a:off x="4932040" y="1124744"/>
                    <a:ext cx="1872208" cy="5256584"/>
                  </a:xfrm>
                  <a:prstGeom prst="rect">
                    <a:avLst/>
                  </a:prstGeom>
                  <a:noFill/>
                  <a:ln w="1905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27" name="直角三角形 26"/>
                  <p:cNvSpPr/>
                  <p:nvPr/>
                </p:nvSpPr>
                <p:spPr>
                  <a:xfrm rot="5082336">
                    <a:off x="4860032" y="1052736"/>
                    <a:ext cx="504056" cy="504056"/>
                  </a:xfrm>
                  <a:prstGeom prst="rtTriangle">
                    <a:avLst/>
                  </a:prstGeom>
                  <a:solidFill>
                    <a:srgbClr val="FFFFFF"/>
                  </a:solidFill>
                  <a:ln w="317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a:cs typeface="+mn-cs"/>
                    </a:endParaRPr>
                  </a:p>
                </p:txBody>
              </p:sp>
              <p:cxnSp>
                <p:nvCxnSpPr>
                  <p:cNvPr id="28" name="直線コネクタ 27"/>
                  <p:cNvCxnSpPr/>
                  <p:nvPr/>
                </p:nvCxnSpPr>
                <p:spPr>
                  <a:xfrm rot="5400000" flipH="1" flipV="1">
                    <a:off x="4896036" y="1160748"/>
                    <a:ext cx="432048" cy="360040"/>
                  </a:xfrm>
                  <a:prstGeom prst="line">
                    <a:avLst/>
                  </a:prstGeom>
                  <a:noFill/>
                  <a:ln w="19050" cap="flat" cmpd="sng" algn="ctr">
                    <a:solidFill>
                      <a:srgbClr val="000000"/>
                    </a:solidFill>
                    <a:prstDash val="solid"/>
                  </a:ln>
                  <a:effectLst/>
                </p:spPr>
              </p:cxnSp>
            </p:grpSp>
            <p:sp>
              <p:nvSpPr>
                <p:cNvPr id="22" name="正方形/長方形 21"/>
                <p:cNvSpPr/>
                <p:nvPr/>
              </p:nvSpPr>
              <p:spPr>
                <a:xfrm>
                  <a:off x="6899818" y="3039572"/>
                  <a:ext cx="1304965" cy="380615"/>
                </a:xfrm>
                <a:prstGeom prst="rect">
                  <a:avLst/>
                </a:prstGeom>
                <a:noFill/>
                <a:ln w="15875" cap="flat" cmpd="sng" algn="ctr">
                  <a:solidFill>
                    <a:srgbClr val="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50" b="0" i="0" u="none" strike="noStrike" kern="0" cap="none" spc="0" normalizeH="0" baseline="0" noProof="0" dirty="0" smtClean="0">
                      <a:ln>
                        <a:noFill/>
                      </a:ln>
                      <a:solidFill>
                        <a:srgbClr val="000000"/>
                      </a:solidFill>
                      <a:effectLst/>
                      <a:uLnTx/>
                      <a:uFillTx/>
                      <a:latin typeface="Arial"/>
                      <a:ea typeface="ＭＳ Ｐゴシック"/>
                      <a:cs typeface="+mn-cs"/>
                    </a:rPr>
                    <a:t>Message 2</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50" b="0" i="0" u="none" strike="noStrike" kern="0" cap="none" spc="0" normalizeH="0" baseline="0" noProof="0" dirty="0" smtClean="0">
                      <a:ln>
                        <a:noFill/>
                      </a:ln>
                      <a:solidFill>
                        <a:srgbClr val="0000FF"/>
                      </a:solidFill>
                      <a:effectLst/>
                      <a:uLnTx/>
                      <a:uFillTx/>
                      <a:latin typeface="Arial"/>
                      <a:ea typeface="ＭＳ Ｐゴシック"/>
                      <a:cs typeface="+mn-cs"/>
                    </a:rPr>
                    <a:t>From:  B</a:t>
                  </a:r>
                  <a:endParaRPr kumimoji="1" lang="en-US" altLang="ja-JP" sz="1050" b="0" i="0" u="none" strike="noStrike" kern="0" cap="none" spc="0" normalizeH="0" baseline="0" noProof="0" dirty="0" smtClean="0">
                    <a:ln>
                      <a:noFill/>
                    </a:ln>
                    <a:solidFill>
                      <a:srgbClr val="0000FF"/>
                    </a:solidFill>
                    <a:effectLst/>
                    <a:uLnTx/>
                    <a:uFillTx/>
                    <a:latin typeface="Arial"/>
                    <a:ea typeface="ＭＳ Ｐゴシック"/>
                    <a:cs typeface="+mn-cs"/>
                  </a:endParaRPr>
                </a:p>
              </p:txBody>
            </p:sp>
            <p:sp>
              <p:nvSpPr>
                <p:cNvPr id="23" name="正方形/長方形 22"/>
                <p:cNvSpPr/>
                <p:nvPr/>
              </p:nvSpPr>
              <p:spPr>
                <a:xfrm>
                  <a:off x="6899818" y="3474560"/>
                  <a:ext cx="1304965" cy="380615"/>
                </a:xfrm>
                <a:prstGeom prst="rect">
                  <a:avLst/>
                </a:prstGeom>
                <a:noFill/>
                <a:ln w="15875" cap="flat" cmpd="sng" algn="ctr">
                  <a:solidFill>
                    <a:srgbClr val="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50" b="0" i="0" u="none" strike="noStrike" kern="0" cap="none" spc="0" normalizeH="0" baseline="0" noProof="0" dirty="0" smtClean="0">
                      <a:ln>
                        <a:noFill/>
                      </a:ln>
                      <a:solidFill>
                        <a:srgbClr val="000000"/>
                      </a:solidFill>
                      <a:effectLst/>
                      <a:uLnTx/>
                      <a:uFillTx/>
                      <a:latin typeface="Arial"/>
                      <a:ea typeface="ＭＳ Ｐゴシック"/>
                      <a:cs typeface="+mn-cs"/>
                    </a:rPr>
                    <a:t>Message 3</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50" b="0" i="0" u="none" strike="noStrike" kern="0" cap="none" spc="0" normalizeH="0" baseline="0" noProof="0" dirty="0" smtClean="0">
                      <a:ln>
                        <a:noFill/>
                      </a:ln>
                      <a:solidFill>
                        <a:srgbClr val="00B050"/>
                      </a:solidFill>
                      <a:effectLst/>
                      <a:uLnTx/>
                      <a:uFillTx/>
                      <a:latin typeface="Arial"/>
                      <a:ea typeface="ＭＳ Ｐゴシック"/>
                      <a:cs typeface="+mn-cs"/>
                    </a:rPr>
                    <a:t>From:  C</a:t>
                  </a:r>
                  <a:endParaRPr kumimoji="1" lang="en-US" altLang="ja-JP" sz="1050" b="0" i="0" u="none" strike="noStrike" kern="0" cap="none" spc="0" normalizeH="0" baseline="0" noProof="0" dirty="0" smtClean="0">
                    <a:ln>
                      <a:noFill/>
                    </a:ln>
                    <a:solidFill>
                      <a:srgbClr val="00B050"/>
                    </a:solidFill>
                    <a:effectLst/>
                    <a:uLnTx/>
                    <a:uFillTx/>
                    <a:latin typeface="Arial"/>
                    <a:ea typeface="ＭＳ Ｐゴシック"/>
                    <a:cs typeface="+mn-cs"/>
                  </a:endParaRPr>
                </a:p>
              </p:txBody>
            </p:sp>
            <p:sp>
              <p:nvSpPr>
                <p:cNvPr id="24" name="正方形/長方形 23"/>
                <p:cNvSpPr/>
                <p:nvPr/>
              </p:nvSpPr>
              <p:spPr>
                <a:xfrm>
                  <a:off x="6899818" y="3909548"/>
                  <a:ext cx="1304965" cy="380615"/>
                </a:xfrm>
                <a:prstGeom prst="rect">
                  <a:avLst/>
                </a:prstGeom>
                <a:noFill/>
                <a:ln w="15875" cap="flat" cmpd="sng" algn="ctr">
                  <a:solidFill>
                    <a:srgbClr val="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50" b="0" i="0" u="none" strike="noStrike" kern="0" cap="none" spc="0" normalizeH="0" baseline="0" noProof="0" dirty="0" smtClean="0">
                      <a:ln>
                        <a:noFill/>
                      </a:ln>
                      <a:solidFill>
                        <a:srgbClr val="000000"/>
                      </a:solidFill>
                      <a:effectLst/>
                      <a:uLnTx/>
                      <a:uFillTx/>
                      <a:latin typeface="Arial"/>
                      <a:ea typeface="ＭＳ Ｐゴシック"/>
                      <a:cs typeface="+mn-cs"/>
                    </a:rPr>
                    <a:t>Message 4</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50" b="0" i="0" u="none" strike="noStrike" kern="0" cap="none" spc="0" normalizeH="0" baseline="0" noProof="0" dirty="0" smtClean="0">
                      <a:ln>
                        <a:noFill/>
                      </a:ln>
                      <a:solidFill>
                        <a:srgbClr val="FF0000"/>
                      </a:solidFill>
                      <a:effectLst/>
                      <a:uLnTx/>
                      <a:uFillTx/>
                      <a:latin typeface="Arial"/>
                      <a:ea typeface="ＭＳ Ｐゴシック"/>
                      <a:cs typeface="+mn-cs"/>
                    </a:rPr>
                    <a:t>From:  A</a:t>
                  </a:r>
                  <a:endParaRPr kumimoji="1" lang="en-US" altLang="ja-JP" sz="1050" b="0" i="0" u="none" strike="noStrike" kern="0" cap="none" spc="0" normalizeH="0" baseline="0" noProof="0" dirty="0" smtClean="0">
                    <a:ln>
                      <a:noFill/>
                    </a:ln>
                    <a:solidFill>
                      <a:srgbClr val="FF0000"/>
                    </a:solidFill>
                    <a:effectLst/>
                    <a:uLnTx/>
                    <a:uFillTx/>
                    <a:latin typeface="Arial"/>
                    <a:ea typeface="ＭＳ Ｐゴシック"/>
                    <a:cs typeface="+mn-cs"/>
                  </a:endParaRPr>
                </a:p>
              </p:txBody>
            </p:sp>
            <p:sp>
              <p:nvSpPr>
                <p:cNvPr id="25" name="テキスト ボックス 24"/>
                <p:cNvSpPr txBox="1"/>
                <p:nvPr/>
              </p:nvSpPr>
              <p:spPr>
                <a:xfrm>
                  <a:off x="7092280" y="2169595"/>
                  <a:ext cx="921606" cy="32620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smtClean="0">
                      <a:ln>
                        <a:noFill/>
                      </a:ln>
                      <a:solidFill>
                        <a:sysClr val="windowText" lastClr="000000"/>
                      </a:solidFill>
                      <a:effectLst/>
                      <a:uLnTx/>
                      <a:uFillTx/>
                    </a:rPr>
                    <a:t>Bug ID 2</a:t>
                  </a:r>
                  <a:endParaRPr kumimoji="1" lang="ja-JP" altLang="en-US" sz="1200" b="0" i="0" u="none" strike="noStrike" kern="0" cap="none" spc="0" normalizeH="0" baseline="0" noProof="0" dirty="0">
                    <a:ln>
                      <a:noFill/>
                    </a:ln>
                    <a:solidFill>
                      <a:sysClr val="windowText" lastClr="000000"/>
                    </a:solidFill>
                    <a:effectLst/>
                    <a:uLnTx/>
                    <a:uFillTx/>
                  </a:endParaRPr>
                </a:p>
              </p:txBody>
            </p:sp>
          </p:grpSp>
          <p:sp>
            <p:nvSpPr>
              <p:cNvPr id="10" name="テキスト ボックス 9"/>
              <p:cNvSpPr txBox="1"/>
              <p:nvPr/>
            </p:nvSpPr>
            <p:spPr>
              <a:xfrm>
                <a:off x="7789119" y="1412776"/>
                <a:ext cx="1180227" cy="36245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smtClean="0">
                    <a:ln>
                      <a:noFill/>
                    </a:ln>
                    <a:solidFill>
                      <a:sysClr val="windowText" lastClr="000000"/>
                    </a:solidFill>
                    <a:effectLst/>
                    <a:uLnTx/>
                    <a:uFillTx/>
                  </a:rPr>
                  <a:t>パッチ投稿</a:t>
                </a:r>
                <a:endParaRPr kumimoji="1" lang="ja-JP" altLang="en-US" sz="1400" b="0" i="0" u="none" strike="noStrike" kern="0" cap="none" spc="0" normalizeH="0" baseline="0" noProof="0" dirty="0">
                  <a:ln>
                    <a:noFill/>
                  </a:ln>
                  <a:solidFill>
                    <a:sysClr val="windowText" lastClr="000000"/>
                  </a:solidFill>
                  <a:effectLst/>
                  <a:uLnTx/>
                  <a:uFillTx/>
                </a:endParaRPr>
              </a:p>
            </p:txBody>
          </p:sp>
          <p:sp>
            <p:nvSpPr>
              <p:cNvPr id="11" name="テキスト ボックス 10"/>
              <p:cNvSpPr txBox="1"/>
              <p:nvPr/>
            </p:nvSpPr>
            <p:spPr>
              <a:xfrm>
                <a:off x="7789119" y="1833070"/>
                <a:ext cx="1354881" cy="5074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sysClr val="windowText" lastClr="000000"/>
                    </a:solidFill>
                    <a:effectLst/>
                    <a:uLnTx/>
                    <a:uFillTx/>
                  </a:rPr>
                  <a:t>Message 1</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err="1" smtClean="0">
                    <a:ln>
                      <a:noFill/>
                    </a:ln>
                    <a:solidFill>
                      <a:sysClr val="windowText" lastClr="000000"/>
                    </a:solidFill>
                    <a:effectLst/>
                    <a:uLnTx/>
                    <a:uFillTx/>
                  </a:rPr>
                  <a:t>への</a:t>
                </a:r>
                <a:r>
                  <a:rPr kumimoji="1" lang="ja-JP" altLang="en-US" sz="1100" b="0" i="0" u="none" strike="noStrike" kern="0" cap="none" spc="0" normalizeH="0" baseline="0" noProof="0" dirty="0" smtClean="0">
                    <a:ln>
                      <a:noFill/>
                    </a:ln>
                    <a:solidFill>
                      <a:sysClr val="windowText" lastClr="000000"/>
                    </a:solidFill>
                    <a:effectLst/>
                    <a:uLnTx/>
                    <a:uFillTx/>
                  </a:rPr>
                  <a:t>レビュー</a:t>
                </a:r>
                <a:endParaRPr kumimoji="1" lang="ja-JP" altLang="en-US" sz="1100" b="0" i="0" u="none" strike="noStrike" kern="0" cap="none" spc="0" normalizeH="0" baseline="0" noProof="0" dirty="0">
                  <a:ln>
                    <a:noFill/>
                  </a:ln>
                  <a:solidFill>
                    <a:sysClr val="windowText" lastClr="000000"/>
                  </a:solidFill>
                  <a:effectLst/>
                  <a:uLnTx/>
                  <a:uFillTx/>
                </a:endParaRPr>
              </a:p>
            </p:txBody>
          </p:sp>
          <p:sp>
            <p:nvSpPr>
              <p:cNvPr id="12" name="テキスト ボックス 11"/>
              <p:cNvSpPr txBox="1"/>
              <p:nvPr/>
            </p:nvSpPr>
            <p:spPr>
              <a:xfrm>
                <a:off x="7789119" y="2843644"/>
                <a:ext cx="1180227" cy="36245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smtClean="0">
                    <a:ln>
                      <a:noFill/>
                    </a:ln>
                    <a:solidFill>
                      <a:sysClr val="windowText" lastClr="000000"/>
                    </a:solidFill>
                    <a:effectLst/>
                    <a:uLnTx/>
                    <a:uFillTx/>
                  </a:rPr>
                  <a:t>パッチ投稿</a:t>
                </a:r>
                <a:endParaRPr kumimoji="1" lang="ja-JP" altLang="en-US" sz="1400" b="0" i="0" u="none" strike="noStrike" kern="0" cap="none" spc="0" normalizeH="0" baseline="0" noProof="0" dirty="0">
                  <a:ln>
                    <a:noFill/>
                  </a:ln>
                  <a:solidFill>
                    <a:sysClr val="windowText" lastClr="000000"/>
                  </a:solidFill>
                  <a:effectLst/>
                  <a:uLnTx/>
                  <a:uFillTx/>
                </a:endParaRPr>
              </a:p>
            </p:txBody>
          </p:sp>
          <p:sp>
            <p:nvSpPr>
              <p:cNvPr id="13" name="テキスト ボックス 12"/>
              <p:cNvSpPr txBox="1"/>
              <p:nvPr/>
            </p:nvSpPr>
            <p:spPr>
              <a:xfrm>
                <a:off x="7789119" y="2408656"/>
                <a:ext cx="962434" cy="403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smtClean="0">
                    <a:ln>
                      <a:noFill/>
                    </a:ln>
                    <a:solidFill>
                      <a:sysClr val="windowText" lastClr="000000"/>
                    </a:solidFill>
                    <a:effectLst/>
                    <a:uLnTx/>
                    <a:uFillTx/>
                  </a:rPr>
                  <a:t>コメント</a:t>
                </a:r>
                <a:endParaRPr kumimoji="1" lang="ja-JP" altLang="en-US" sz="1400" b="0" i="0" u="none" strike="noStrike" kern="0" cap="none" spc="0" normalizeH="0" baseline="0" noProof="0" dirty="0">
                  <a:ln>
                    <a:noFill/>
                  </a:ln>
                  <a:solidFill>
                    <a:sysClr val="windowText" lastClr="000000"/>
                  </a:solidFill>
                  <a:effectLst/>
                  <a:uLnTx/>
                  <a:uFillTx/>
                </a:endParaRPr>
              </a:p>
            </p:txBody>
          </p:sp>
          <p:sp>
            <p:nvSpPr>
              <p:cNvPr id="14" name="テキスト ボックス 13"/>
              <p:cNvSpPr txBox="1"/>
              <p:nvPr/>
            </p:nvSpPr>
            <p:spPr>
              <a:xfrm>
                <a:off x="7800922" y="4387149"/>
                <a:ext cx="864972" cy="36245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smtClean="0">
                    <a:ln>
                      <a:noFill/>
                    </a:ln>
                    <a:solidFill>
                      <a:sysClr val="windowText" lastClr="000000"/>
                    </a:solidFill>
                    <a:effectLst/>
                    <a:uLnTx/>
                    <a:uFillTx/>
                  </a:rPr>
                  <a:t>コメント</a:t>
                </a:r>
                <a:endParaRPr kumimoji="1" lang="ja-JP" altLang="en-US" sz="1400" b="0" i="0" u="none" strike="noStrike" kern="0" cap="none" spc="0" normalizeH="0" baseline="0" noProof="0" dirty="0">
                  <a:ln>
                    <a:noFill/>
                  </a:ln>
                  <a:solidFill>
                    <a:sysClr val="windowText" lastClr="000000"/>
                  </a:solidFill>
                  <a:effectLst/>
                  <a:uLnTx/>
                  <a:uFillTx/>
                </a:endParaRPr>
              </a:p>
            </p:txBody>
          </p:sp>
          <p:sp>
            <p:nvSpPr>
              <p:cNvPr id="15" name="テキスト ボックス 14"/>
              <p:cNvSpPr txBox="1"/>
              <p:nvPr/>
            </p:nvSpPr>
            <p:spPr>
              <a:xfrm>
                <a:off x="7790596" y="4838361"/>
                <a:ext cx="864972" cy="36245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smtClean="0">
                    <a:ln>
                      <a:noFill/>
                    </a:ln>
                    <a:solidFill>
                      <a:sysClr val="windowText" lastClr="000000"/>
                    </a:solidFill>
                    <a:effectLst/>
                    <a:uLnTx/>
                    <a:uFillTx/>
                  </a:rPr>
                  <a:t>コメント</a:t>
                </a:r>
                <a:endParaRPr kumimoji="1" lang="ja-JP" altLang="en-US" sz="1400" b="0" i="0" u="none" strike="noStrike" kern="0" cap="none" spc="0" normalizeH="0" baseline="0" noProof="0" dirty="0">
                  <a:ln>
                    <a:noFill/>
                  </a:ln>
                  <a:solidFill>
                    <a:sysClr val="windowText" lastClr="000000"/>
                  </a:solidFill>
                  <a:effectLst/>
                  <a:uLnTx/>
                  <a:uFillTx/>
                </a:endParaRPr>
              </a:p>
            </p:txBody>
          </p:sp>
          <p:sp>
            <p:nvSpPr>
              <p:cNvPr id="16" name="テキスト ボックス 15"/>
              <p:cNvSpPr txBox="1"/>
              <p:nvPr/>
            </p:nvSpPr>
            <p:spPr>
              <a:xfrm>
                <a:off x="7790596" y="5273350"/>
                <a:ext cx="864972" cy="36245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smtClean="0">
                    <a:ln>
                      <a:noFill/>
                    </a:ln>
                    <a:solidFill>
                      <a:sysClr val="windowText" lastClr="000000"/>
                    </a:solidFill>
                    <a:effectLst/>
                    <a:uLnTx/>
                    <a:uFillTx/>
                  </a:rPr>
                  <a:t>コメント</a:t>
                </a:r>
                <a:endParaRPr kumimoji="1" lang="ja-JP" altLang="en-US" sz="1400" b="0" i="0" u="none" strike="noStrike" kern="0" cap="none" spc="0" normalizeH="0" baseline="0" noProof="0" dirty="0">
                  <a:ln>
                    <a:noFill/>
                  </a:ln>
                  <a:solidFill>
                    <a:sysClr val="windowText" lastClr="000000"/>
                  </a:solidFill>
                  <a:effectLst/>
                  <a:uLnTx/>
                  <a:uFillTx/>
                </a:endParaRPr>
              </a:p>
            </p:txBody>
          </p:sp>
          <p:sp>
            <p:nvSpPr>
              <p:cNvPr id="17" name="テキスト ボックス 16"/>
              <p:cNvSpPr txBox="1"/>
              <p:nvPr/>
            </p:nvSpPr>
            <p:spPr>
              <a:xfrm>
                <a:off x="7790596" y="5708338"/>
                <a:ext cx="864972" cy="36245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400" b="0" i="0" u="none" strike="noStrike" kern="0" cap="none" spc="0" normalizeH="0" baseline="0" noProof="0" dirty="0" smtClean="0">
                    <a:ln>
                      <a:noFill/>
                    </a:ln>
                    <a:solidFill>
                      <a:sysClr val="windowText" lastClr="000000"/>
                    </a:solidFill>
                    <a:effectLst/>
                    <a:uLnTx/>
                    <a:uFillTx/>
                  </a:rPr>
                  <a:t>コメント</a:t>
                </a:r>
                <a:endParaRPr kumimoji="1" lang="ja-JP" altLang="en-US" sz="1400" b="0" i="0" u="none" strike="noStrike" kern="0" cap="none" spc="0" normalizeH="0" baseline="0" noProof="0" dirty="0">
                  <a:ln>
                    <a:noFill/>
                  </a:ln>
                  <a:solidFill>
                    <a:sysClr val="windowText" lastClr="000000"/>
                  </a:solidFill>
                  <a:effectLst/>
                  <a:uLnTx/>
                  <a:uFillTx/>
                </a:endParaRPr>
              </a:p>
            </p:txBody>
          </p:sp>
          <p:sp>
            <p:nvSpPr>
              <p:cNvPr id="18" name="テキスト ボックス 17"/>
              <p:cNvSpPr txBox="1"/>
              <p:nvPr/>
            </p:nvSpPr>
            <p:spPr>
              <a:xfrm>
                <a:off x="5580112" y="6156012"/>
                <a:ext cx="2548855" cy="36245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smtClean="0">
                    <a:ln>
                      <a:noFill/>
                    </a:ln>
                    <a:solidFill>
                      <a:sysClr val="windowText" lastClr="000000"/>
                    </a:solidFill>
                    <a:effectLst/>
                    <a:uLnTx/>
                    <a:uFillTx/>
                  </a:rPr>
                  <a:t>パッチを含まない不具合票</a:t>
                </a:r>
                <a:endParaRPr kumimoji="1" lang="ja-JP" altLang="en-US" sz="1400" b="1" i="0" u="none" strike="noStrike" kern="0" cap="none" spc="0" normalizeH="0" baseline="0" noProof="0" dirty="0">
                  <a:ln>
                    <a:noFill/>
                  </a:ln>
                  <a:solidFill>
                    <a:sysClr val="windowText" lastClr="000000"/>
                  </a:solidFill>
                  <a:effectLst/>
                  <a:uLnTx/>
                  <a:uFillTx/>
                </a:endParaRPr>
              </a:p>
            </p:txBody>
          </p:sp>
          <p:sp>
            <p:nvSpPr>
              <p:cNvPr id="19" name="テキスト ボックス 18"/>
              <p:cNvSpPr txBox="1"/>
              <p:nvPr/>
            </p:nvSpPr>
            <p:spPr>
              <a:xfrm>
                <a:off x="5768796" y="3275692"/>
                <a:ext cx="2171302" cy="36245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smtClean="0">
                    <a:ln>
                      <a:noFill/>
                    </a:ln>
                    <a:solidFill>
                      <a:sysClr val="windowText" lastClr="000000"/>
                    </a:solidFill>
                    <a:effectLst/>
                    <a:uLnTx/>
                    <a:uFillTx/>
                  </a:rPr>
                  <a:t>パッチを含む不具合票</a:t>
                </a:r>
                <a:endParaRPr kumimoji="1" lang="ja-JP" altLang="en-US" sz="1400" b="1" i="0" u="none" strike="noStrike" kern="0" cap="none" spc="0" normalizeH="0" baseline="0" noProof="0" dirty="0">
                  <a:ln>
                    <a:noFill/>
                  </a:ln>
                  <a:solidFill>
                    <a:sysClr val="windowText" lastClr="000000"/>
                  </a:solidFill>
                  <a:effectLst/>
                  <a:uLnTx/>
                  <a:uFillTx/>
                </a:endParaRPr>
              </a:p>
            </p:txBody>
          </p:sp>
        </p:grpSp>
        <p:sp>
          <p:nvSpPr>
            <p:cNvPr id="7" name="正方形/長方形 6"/>
            <p:cNvSpPr/>
            <p:nvPr/>
          </p:nvSpPr>
          <p:spPr>
            <a:xfrm>
              <a:off x="72008" y="836712"/>
              <a:ext cx="3563888" cy="5688632"/>
            </a:xfrm>
            <a:prstGeom prst="rect">
              <a:avLst/>
            </a:prstGeom>
            <a:noFill/>
            <a:ln w="6350" cap="flat" cmpd="sng" algn="ctr">
              <a:solidFill>
                <a:srgbClr val="BBE0E3">
                  <a:lumMod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a:ln>
                  <a:noFill/>
                </a:ln>
                <a:solidFill>
                  <a:srgbClr val="FFFFFF"/>
                </a:solidFill>
                <a:effectLst/>
                <a:uLnTx/>
                <a:uFillTx/>
                <a:latin typeface="Arial"/>
                <a:ea typeface="ＭＳ Ｐゴシック"/>
                <a:cs typeface="+mn-cs"/>
              </a:endParaRPr>
            </a:p>
          </p:txBody>
        </p:sp>
      </p:grpSp>
    </p:spTree>
    <p:extLst>
      <p:ext uri="{BB962C8B-B14F-4D97-AF65-F5344CB8AC3E}">
        <p14:creationId xmlns:p14="http://schemas.microsoft.com/office/powerpoint/2010/main" val="1176005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ケーススタディ</a:t>
            </a:r>
            <a:endParaRPr kumimoji="1" lang="ja-JP" altLang="en-US" sz="3600" dirty="0"/>
          </a:p>
        </p:txBody>
      </p:sp>
      <p:sp>
        <p:nvSpPr>
          <p:cNvPr id="4" name="コンテンツ プレースホルダ 26"/>
          <p:cNvSpPr txBox="1">
            <a:spLocks/>
          </p:cNvSpPr>
          <p:nvPr/>
        </p:nvSpPr>
        <p:spPr>
          <a:xfrm>
            <a:off x="609600" y="1347809"/>
            <a:ext cx="7924800"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dirty="0" smtClean="0"/>
              <a:t>パッチの投稿・レビューに不具合管理システム</a:t>
            </a:r>
            <a:r>
              <a:rPr lang="en-US" altLang="ja-JP" sz="2800" b="1" dirty="0" smtClean="0"/>
              <a:t>Bugzilla</a:t>
            </a:r>
            <a:r>
              <a:rPr lang="ja-JP" altLang="en-US" sz="2800" dirty="0" smtClean="0"/>
              <a:t>を利用している</a:t>
            </a:r>
            <a:r>
              <a:rPr lang="en-US" altLang="ja-JP" sz="2800" b="1" dirty="0" smtClean="0"/>
              <a:t>32</a:t>
            </a:r>
            <a:r>
              <a:rPr lang="ja-JP" altLang="en-US" sz="2800" dirty="0" smtClean="0"/>
              <a:t>件の</a:t>
            </a:r>
            <a:r>
              <a:rPr lang="en-US" altLang="ja-JP" sz="2800" b="1" dirty="0" smtClean="0"/>
              <a:t>OSS</a:t>
            </a:r>
            <a:r>
              <a:rPr lang="ja-JP" altLang="en-US" sz="2800" dirty="0" smtClean="0"/>
              <a:t>プロジェクト</a:t>
            </a:r>
            <a:endParaRPr lang="en-US" altLang="ja-JP" sz="2800" dirty="0" smtClean="0"/>
          </a:p>
          <a:p>
            <a:pPr lvl="2"/>
            <a:r>
              <a:rPr lang="en-US" altLang="ja-JP" sz="2000" dirty="0" smtClean="0"/>
              <a:t>Apache (Ant, HTTP Server, Tomcat), Eclipse (BIRT, JDT, Modeling, PDE, Platform, RT, Technology), Fedora, </a:t>
            </a:r>
            <a:r>
              <a:rPr lang="en-US" altLang="ja-JP" sz="2000" dirty="0" err="1" smtClean="0"/>
              <a:t>FreeDesktop</a:t>
            </a:r>
            <a:r>
              <a:rPr lang="en-US" altLang="ja-JP" sz="2000" dirty="0" smtClean="0"/>
              <a:t>, GCC, Globus, Mess, Mozilla (Bugzilla, </a:t>
            </a:r>
            <a:r>
              <a:rPr lang="en-US" altLang="ja-JP" sz="2000" dirty="0" err="1" smtClean="0"/>
              <a:t>Calender</a:t>
            </a:r>
            <a:r>
              <a:rPr lang="en-US" altLang="ja-JP" sz="2000" dirty="0" smtClean="0"/>
              <a:t>, Camino, Fennec, Firefox, </a:t>
            </a:r>
            <a:r>
              <a:rPr lang="en-US" altLang="ja-JP" sz="2000" dirty="0" err="1" smtClean="0"/>
              <a:t>SeaMonkey</a:t>
            </a:r>
            <a:r>
              <a:rPr lang="en-US" altLang="ja-JP" sz="2000" dirty="0" smtClean="0"/>
              <a:t>, Thunderbird), </a:t>
            </a:r>
            <a:r>
              <a:rPr lang="en-US" altLang="ja-JP" sz="2000" dirty="0" err="1" smtClean="0"/>
              <a:t>OpenOffice</a:t>
            </a:r>
            <a:r>
              <a:rPr lang="en-US" altLang="ja-JP" sz="2000" dirty="0" smtClean="0"/>
              <a:t>(Database, Draw, Framework, Presentation, Spreadsheet, </a:t>
            </a:r>
            <a:r>
              <a:rPr lang="en-US" altLang="ja-JP" sz="2000" dirty="0" err="1" smtClean="0"/>
              <a:t>Wordprocessor</a:t>
            </a:r>
            <a:r>
              <a:rPr lang="en-US" altLang="ja-JP" sz="2000" dirty="0" smtClean="0"/>
              <a:t>), </a:t>
            </a:r>
            <a:r>
              <a:rPr lang="en-US" altLang="ja-JP" sz="2000" dirty="0" err="1" smtClean="0"/>
              <a:t>Osafoundation</a:t>
            </a:r>
            <a:r>
              <a:rPr lang="en-US" altLang="ja-JP" sz="2000" dirty="0" smtClean="0"/>
              <a:t>, Songbird, Wireshark, Xfree86</a:t>
            </a:r>
            <a:endParaRPr lang="en-US" altLang="ja-JP" sz="2000" dirty="0"/>
          </a:p>
        </p:txBody>
      </p:sp>
      <p:grpSp>
        <p:nvGrpSpPr>
          <p:cNvPr id="5" name="グループ化 32"/>
          <p:cNvGrpSpPr/>
          <p:nvPr/>
        </p:nvGrpSpPr>
        <p:grpSpPr>
          <a:xfrm>
            <a:off x="746236" y="4345001"/>
            <a:ext cx="7865538" cy="1759207"/>
            <a:chOff x="251520" y="3789040"/>
            <a:chExt cx="8692728" cy="1944216"/>
          </a:xfrm>
        </p:grpSpPr>
        <p:pic>
          <p:nvPicPr>
            <p:cNvPr id="6" name="Picture 3" descr="C:\Documents and Settings\shoji-f\デスクトップ\169px-ASF-logo.svg.png"/>
            <p:cNvPicPr>
              <a:picLocks noChangeAspect="1" noChangeArrowheads="1"/>
            </p:cNvPicPr>
            <p:nvPr/>
          </p:nvPicPr>
          <p:blipFill>
            <a:blip r:embed="rId2" cstate="print"/>
            <a:srcRect/>
            <a:stretch>
              <a:fillRect/>
            </a:stretch>
          </p:blipFill>
          <p:spPr bwMode="auto">
            <a:xfrm>
              <a:off x="251520" y="4005064"/>
              <a:ext cx="1584176" cy="478065"/>
            </a:xfrm>
            <a:prstGeom prst="rect">
              <a:avLst/>
            </a:prstGeom>
            <a:noFill/>
            <a:ln w="9525">
              <a:noFill/>
              <a:miter lim="800000"/>
              <a:headEnd/>
              <a:tailEnd/>
            </a:ln>
          </p:spPr>
        </p:pic>
        <p:pic>
          <p:nvPicPr>
            <p:cNvPr id="7" name="Picture 4" descr="C:\shoji-f\SNA\年末報告会\プロジェクトロゴ\eclipse.png"/>
            <p:cNvPicPr>
              <a:picLocks noChangeAspect="1" noChangeArrowheads="1"/>
            </p:cNvPicPr>
            <p:nvPr/>
          </p:nvPicPr>
          <p:blipFill>
            <a:blip r:embed="rId3" cstate="print"/>
            <a:srcRect/>
            <a:stretch>
              <a:fillRect/>
            </a:stretch>
          </p:blipFill>
          <p:spPr bwMode="auto">
            <a:xfrm>
              <a:off x="2123728" y="3861048"/>
              <a:ext cx="1628775" cy="866775"/>
            </a:xfrm>
            <a:prstGeom prst="rect">
              <a:avLst/>
            </a:prstGeom>
            <a:noFill/>
            <a:ln w="9525">
              <a:noFill/>
              <a:miter lim="800000"/>
              <a:headEnd/>
              <a:tailEnd/>
            </a:ln>
          </p:spPr>
        </p:pic>
        <p:pic>
          <p:nvPicPr>
            <p:cNvPr id="8" name="Picture 5" descr="C:\shoji-f\SNA\年末報告会\プロジェクトロゴ\globus.png"/>
            <p:cNvPicPr>
              <a:picLocks noChangeAspect="1" noChangeArrowheads="1"/>
            </p:cNvPicPr>
            <p:nvPr/>
          </p:nvPicPr>
          <p:blipFill>
            <a:blip r:embed="rId4" cstate="print"/>
            <a:srcRect/>
            <a:stretch>
              <a:fillRect/>
            </a:stretch>
          </p:blipFill>
          <p:spPr bwMode="auto">
            <a:xfrm>
              <a:off x="7884368" y="3861048"/>
              <a:ext cx="909638" cy="719137"/>
            </a:xfrm>
            <a:prstGeom prst="rect">
              <a:avLst/>
            </a:prstGeom>
            <a:noFill/>
            <a:ln w="9525">
              <a:noFill/>
              <a:miter lim="800000"/>
              <a:headEnd/>
              <a:tailEnd/>
            </a:ln>
          </p:spPr>
        </p:pic>
        <p:pic>
          <p:nvPicPr>
            <p:cNvPr id="9" name="Picture 6" descr="C:\shoji-f\SNA\年末報告会\プロジェクトロゴ\mess.png"/>
            <p:cNvPicPr>
              <a:picLocks noChangeAspect="1" noChangeArrowheads="1"/>
            </p:cNvPicPr>
            <p:nvPr/>
          </p:nvPicPr>
          <p:blipFill>
            <a:blip r:embed="rId5" cstate="print"/>
            <a:srcRect/>
            <a:stretch>
              <a:fillRect/>
            </a:stretch>
          </p:blipFill>
          <p:spPr bwMode="auto">
            <a:xfrm>
              <a:off x="323528" y="5013176"/>
              <a:ext cx="1296144" cy="660208"/>
            </a:xfrm>
            <a:prstGeom prst="rect">
              <a:avLst/>
            </a:prstGeom>
            <a:noFill/>
            <a:ln w="9525">
              <a:noFill/>
              <a:miter lim="800000"/>
              <a:headEnd/>
              <a:tailEnd/>
            </a:ln>
          </p:spPr>
        </p:pic>
        <p:pic>
          <p:nvPicPr>
            <p:cNvPr id="10" name="Picture 14" descr="C:\shoji-f\SNA\年末報告会\プロジェクトロゴ\GCC.png"/>
            <p:cNvPicPr>
              <a:picLocks noChangeAspect="1" noChangeArrowheads="1"/>
            </p:cNvPicPr>
            <p:nvPr/>
          </p:nvPicPr>
          <p:blipFill>
            <a:blip r:embed="rId6" cstate="print"/>
            <a:srcRect/>
            <a:stretch>
              <a:fillRect/>
            </a:stretch>
          </p:blipFill>
          <p:spPr bwMode="auto">
            <a:xfrm>
              <a:off x="6732240" y="3789040"/>
              <a:ext cx="648072" cy="763698"/>
            </a:xfrm>
            <a:prstGeom prst="rect">
              <a:avLst/>
            </a:prstGeom>
            <a:noFill/>
            <a:ln w="9525">
              <a:noFill/>
              <a:miter lim="800000"/>
              <a:headEnd/>
              <a:tailEnd/>
            </a:ln>
          </p:spPr>
        </p:pic>
        <p:pic>
          <p:nvPicPr>
            <p:cNvPr id="11" name="Picture 15" descr="C:\shoji-f\SNA\年末報告会\プロジェクトロゴ\wireshark.png"/>
            <p:cNvPicPr>
              <a:picLocks noChangeAspect="1" noChangeArrowheads="1"/>
            </p:cNvPicPr>
            <p:nvPr/>
          </p:nvPicPr>
          <p:blipFill>
            <a:blip r:embed="rId7" cstate="print"/>
            <a:srcRect/>
            <a:stretch>
              <a:fillRect/>
            </a:stretch>
          </p:blipFill>
          <p:spPr bwMode="auto">
            <a:xfrm>
              <a:off x="6876256" y="5013176"/>
              <a:ext cx="628650" cy="628650"/>
            </a:xfrm>
            <a:prstGeom prst="rect">
              <a:avLst/>
            </a:prstGeom>
            <a:noFill/>
            <a:ln w="9525">
              <a:noFill/>
              <a:miter lim="800000"/>
              <a:headEnd/>
              <a:tailEnd/>
            </a:ln>
          </p:spPr>
        </p:pic>
        <p:pic>
          <p:nvPicPr>
            <p:cNvPr id="12" name="Picture 16" descr="C:\shoji-f\SNA\年末報告会\プロジェクトロゴ\xfree86.gif"/>
            <p:cNvPicPr>
              <a:picLocks noChangeAspect="1" noChangeArrowheads="1"/>
            </p:cNvPicPr>
            <p:nvPr/>
          </p:nvPicPr>
          <p:blipFill>
            <a:blip r:embed="rId8" cstate="print"/>
            <a:srcRect/>
            <a:stretch>
              <a:fillRect/>
            </a:stretch>
          </p:blipFill>
          <p:spPr bwMode="auto">
            <a:xfrm>
              <a:off x="7812360" y="5013176"/>
              <a:ext cx="1131888" cy="571500"/>
            </a:xfrm>
            <a:prstGeom prst="rect">
              <a:avLst/>
            </a:prstGeom>
            <a:noFill/>
            <a:ln w="9525">
              <a:noFill/>
              <a:miter lim="800000"/>
              <a:headEnd/>
              <a:tailEnd/>
            </a:ln>
          </p:spPr>
        </p:pic>
        <p:pic>
          <p:nvPicPr>
            <p:cNvPr id="13" name="Picture 24"/>
            <p:cNvPicPr>
              <a:picLocks noChangeAspect="1" noChangeArrowheads="1"/>
            </p:cNvPicPr>
            <p:nvPr/>
          </p:nvPicPr>
          <p:blipFill>
            <a:blip r:embed="rId9" cstate="print"/>
            <a:srcRect/>
            <a:stretch>
              <a:fillRect/>
            </a:stretch>
          </p:blipFill>
          <p:spPr bwMode="auto">
            <a:xfrm>
              <a:off x="3995936" y="3861048"/>
              <a:ext cx="801747" cy="792088"/>
            </a:xfrm>
            <a:prstGeom prst="rect">
              <a:avLst/>
            </a:prstGeom>
            <a:noFill/>
            <a:ln w="9525">
              <a:noFill/>
              <a:miter lim="800000"/>
              <a:headEnd/>
              <a:tailEnd/>
            </a:ln>
          </p:spPr>
        </p:pic>
        <p:pic>
          <p:nvPicPr>
            <p:cNvPr id="14" name="Picture 26" descr="C:\Documents and Settings\shoji-f\デスクトップ\11522.png"/>
            <p:cNvPicPr>
              <a:picLocks noChangeAspect="1" noChangeArrowheads="1"/>
            </p:cNvPicPr>
            <p:nvPr/>
          </p:nvPicPr>
          <p:blipFill>
            <a:blip r:embed="rId10" cstate="print"/>
            <a:srcRect/>
            <a:stretch>
              <a:fillRect/>
            </a:stretch>
          </p:blipFill>
          <p:spPr bwMode="auto">
            <a:xfrm>
              <a:off x="4716016" y="4941168"/>
              <a:ext cx="792088" cy="792088"/>
            </a:xfrm>
            <a:prstGeom prst="rect">
              <a:avLst/>
            </a:prstGeom>
            <a:noFill/>
          </p:spPr>
        </p:pic>
        <p:pic>
          <p:nvPicPr>
            <p:cNvPr id="15" name="Picture 28" descr="C:\Documents and Settings\shoji-f\デスクトップ\songbird-512_inline.png"/>
            <p:cNvPicPr>
              <a:picLocks noChangeAspect="1" noChangeArrowheads="1"/>
            </p:cNvPicPr>
            <p:nvPr/>
          </p:nvPicPr>
          <p:blipFill>
            <a:blip r:embed="rId11" cstate="print"/>
            <a:srcRect/>
            <a:stretch>
              <a:fillRect/>
            </a:stretch>
          </p:blipFill>
          <p:spPr bwMode="auto">
            <a:xfrm>
              <a:off x="5796136" y="4941168"/>
              <a:ext cx="792088" cy="792088"/>
            </a:xfrm>
            <a:prstGeom prst="rect">
              <a:avLst/>
            </a:prstGeom>
            <a:noFill/>
          </p:spPr>
        </p:pic>
        <p:pic>
          <p:nvPicPr>
            <p:cNvPr id="16" name="Picture 36"/>
            <p:cNvPicPr>
              <a:picLocks noChangeAspect="1" noChangeArrowheads="1"/>
            </p:cNvPicPr>
            <p:nvPr/>
          </p:nvPicPr>
          <p:blipFill>
            <a:blip r:embed="rId12" cstate="print"/>
            <a:srcRect/>
            <a:stretch>
              <a:fillRect/>
            </a:stretch>
          </p:blipFill>
          <p:spPr bwMode="auto">
            <a:xfrm>
              <a:off x="5436096" y="3861048"/>
              <a:ext cx="838200" cy="790575"/>
            </a:xfrm>
            <a:prstGeom prst="rect">
              <a:avLst/>
            </a:prstGeom>
            <a:noFill/>
            <a:ln w="9525">
              <a:noFill/>
              <a:miter lim="800000"/>
              <a:headEnd/>
              <a:tailEnd/>
            </a:ln>
          </p:spPr>
        </p:pic>
        <p:pic>
          <p:nvPicPr>
            <p:cNvPr id="17" name="Picture 2"/>
            <p:cNvPicPr>
              <a:picLocks noChangeAspect="1" noChangeArrowheads="1"/>
            </p:cNvPicPr>
            <p:nvPr/>
          </p:nvPicPr>
          <p:blipFill>
            <a:blip r:embed="rId13" cstate="print"/>
            <a:srcRect/>
            <a:stretch>
              <a:fillRect/>
            </a:stretch>
          </p:blipFill>
          <p:spPr bwMode="auto">
            <a:xfrm>
              <a:off x="3203848" y="4941168"/>
              <a:ext cx="1152128" cy="704077"/>
            </a:xfrm>
            <a:prstGeom prst="rect">
              <a:avLst/>
            </a:prstGeom>
            <a:noFill/>
            <a:ln w="9525">
              <a:noFill/>
              <a:miter lim="800000"/>
              <a:headEnd/>
              <a:tailEnd/>
            </a:ln>
          </p:spPr>
        </p:pic>
        <p:pic>
          <p:nvPicPr>
            <p:cNvPr id="18" name="Picture 4" descr="C:\Documents and Settings\shoji-f\デスクトップ\One_Mozilla-Logo-_white_.png"/>
            <p:cNvPicPr>
              <a:picLocks noChangeAspect="1" noChangeArrowheads="1"/>
            </p:cNvPicPr>
            <p:nvPr/>
          </p:nvPicPr>
          <p:blipFill>
            <a:blip r:embed="rId14" cstate="print"/>
            <a:srcRect/>
            <a:stretch>
              <a:fillRect/>
            </a:stretch>
          </p:blipFill>
          <p:spPr bwMode="auto">
            <a:xfrm>
              <a:off x="1979712" y="5013176"/>
              <a:ext cx="720080" cy="549612"/>
            </a:xfrm>
            <a:prstGeom prst="rect">
              <a:avLst/>
            </a:prstGeom>
            <a:noFill/>
          </p:spPr>
        </p:pic>
      </p:grpSp>
    </p:spTree>
    <p:extLst>
      <p:ext uri="{BB962C8B-B14F-4D97-AF65-F5344CB8AC3E}">
        <p14:creationId xmlns:p14="http://schemas.microsoft.com/office/powerpoint/2010/main" val="894587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lang="en-US" altLang="ja-JP" sz="3600" dirty="0" smtClean="0"/>
              <a:t>RQ1</a:t>
            </a:r>
            <a:r>
              <a:rPr lang="ja-JP" altLang="en-US" sz="3600" dirty="0" smtClean="0"/>
              <a:t>分析例：</a:t>
            </a:r>
            <a:r>
              <a:rPr lang="en-US" altLang="ja-JP" sz="3600" dirty="0" smtClean="0"/>
              <a:t>Eclipse Platform</a:t>
            </a:r>
            <a:endParaRPr kumimoji="1" lang="ja-JP" altLang="en-US" sz="3600" dirty="0"/>
          </a:p>
        </p:txBody>
      </p:sp>
      <p:sp>
        <p:nvSpPr>
          <p:cNvPr id="5" name="コンテンツ プレースホルダ 2"/>
          <p:cNvSpPr txBox="1">
            <a:spLocks/>
          </p:cNvSpPr>
          <p:nvPr/>
        </p:nvSpPr>
        <p:spPr bwMode="gray">
          <a:xfrm>
            <a:off x="590872" y="4674974"/>
            <a:ext cx="8229600" cy="1152525"/>
          </a:xfrm>
          <a:prstGeom prst="rect">
            <a:avLst/>
          </a:prstGeom>
          <a:noFill/>
          <a:ln w="9525">
            <a:noFill/>
            <a:miter lim="800000"/>
            <a:headEnd/>
            <a:tailEnd/>
          </a:ln>
          <a:effectLst/>
        </p:spPr>
        <p:txBody>
          <a:bodyPr/>
          <a:lstStyle/>
          <a:p>
            <a:pPr marL="342900" indent="-342900">
              <a:spcBef>
                <a:spcPct val="20000"/>
              </a:spcBef>
              <a:buFontTx/>
              <a:buChar char="•"/>
              <a:defRPr/>
            </a:pPr>
            <a:r>
              <a:rPr lang="ja-JP" altLang="en-US" sz="2000" kern="0" dirty="0" smtClean="0">
                <a:solidFill>
                  <a:srgbClr val="0000FF"/>
                </a:solidFill>
              </a:rPr>
              <a:t>パッチ投稿数：</a:t>
            </a:r>
            <a:r>
              <a:rPr lang="ja-JP" altLang="en-US" sz="2000" kern="0" dirty="0" smtClean="0">
                <a:solidFill>
                  <a:srgbClr val="0000FF"/>
                </a:solidFill>
                <a:latin typeface="+mn-lt"/>
                <a:ea typeface="+mn-ea"/>
              </a:rPr>
              <a:t>コミッター昇格前と非コミッターで有意差がある</a:t>
            </a:r>
            <a:endParaRPr lang="en-US" altLang="ja-JP" sz="2000" kern="0" dirty="0" smtClean="0">
              <a:solidFill>
                <a:srgbClr val="0000FF"/>
              </a:solidFill>
              <a:latin typeface="+mn-lt"/>
              <a:ea typeface="+mn-ea"/>
            </a:endParaRPr>
          </a:p>
          <a:p>
            <a:pPr marL="800100" lvl="1" indent="-342900">
              <a:spcBef>
                <a:spcPct val="20000"/>
              </a:spcBef>
              <a:buFontTx/>
              <a:buChar char="•"/>
              <a:defRPr/>
            </a:pPr>
            <a:r>
              <a:rPr lang="ja-JP" altLang="en-US" sz="2000" kern="0" dirty="0" smtClean="0">
                <a:solidFill>
                  <a:srgbClr val="0000FF"/>
                </a:solidFill>
                <a:latin typeface="+mn-lt"/>
                <a:ea typeface="+mn-ea"/>
              </a:rPr>
              <a:t>コミッター選出の指標として有効</a:t>
            </a:r>
            <a:endParaRPr lang="en-US" altLang="ja-JP" sz="2000" kern="0" dirty="0">
              <a:solidFill>
                <a:srgbClr val="0000FF"/>
              </a:solidFill>
              <a:latin typeface="+mn-lt"/>
              <a:ea typeface="+mn-ea"/>
            </a:endParaRPr>
          </a:p>
          <a:p>
            <a:pPr marL="342900" indent="-342900">
              <a:spcBef>
                <a:spcPct val="20000"/>
              </a:spcBef>
              <a:buFontTx/>
              <a:buChar char="•"/>
              <a:defRPr/>
            </a:pPr>
            <a:r>
              <a:rPr lang="ja-JP" altLang="en-US" sz="2000" kern="0" dirty="0" smtClean="0"/>
              <a:t>レビュー時間：</a:t>
            </a:r>
            <a:r>
              <a:rPr lang="ja-JP" altLang="en-US" sz="2000" kern="0" dirty="0" smtClean="0">
                <a:latin typeface="+mn-lt"/>
                <a:ea typeface="+mn-ea"/>
              </a:rPr>
              <a:t>コミッター昇格前と非コミッターで有意差はない</a:t>
            </a:r>
            <a:endParaRPr lang="en-US" altLang="ja-JP" sz="2000" kern="0" dirty="0" smtClean="0">
              <a:latin typeface="+mn-lt"/>
              <a:ea typeface="+mn-ea"/>
            </a:endParaRPr>
          </a:p>
          <a:p>
            <a:pPr marL="800100" lvl="1" indent="-342900">
              <a:spcBef>
                <a:spcPct val="20000"/>
              </a:spcBef>
              <a:buFontTx/>
              <a:buChar char="•"/>
              <a:defRPr/>
            </a:pPr>
            <a:r>
              <a:rPr lang="ja-JP" altLang="en-US" sz="2000" kern="0" dirty="0" smtClean="0">
                <a:latin typeface="+mn-lt"/>
                <a:ea typeface="+mn-ea"/>
              </a:rPr>
              <a:t>コミッター選出の指標として使えない</a:t>
            </a:r>
            <a:endParaRPr lang="ja-JP" altLang="en-US" sz="2000" kern="0" dirty="0">
              <a:latin typeface="+mn-lt"/>
              <a:ea typeface="+mn-ea"/>
            </a:endParaRPr>
          </a:p>
        </p:txBody>
      </p:sp>
      <p:grpSp>
        <p:nvGrpSpPr>
          <p:cNvPr id="6" name="グループ化 25"/>
          <p:cNvGrpSpPr/>
          <p:nvPr/>
        </p:nvGrpSpPr>
        <p:grpSpPr>
          <a:xfrm>
            <a:off x="1835696" y="1434614"/>
            <a:ext cx="5184576" cy="3215782"/>
            <a:chOff x="1979712" y="2060848"/>
            <a:chExt cx="5184576" cy="3215782"/>
          </a:xfrm>
        </p:grpSpPr>
        <p:pic>
          <p:nvPicPr>
            <p:cNvPr id="7" name="Picture 3" descr="C:\Documents and Settings\shoji-f\デスクトップ\npe.png"/>
            <p:cNvPicPr>
              <a:picLocks noChangeAspect="1" noChangeArrowheads="1"/>
            </p:cNvPicPr>
            <p:nvPr/>
          </p:nvPicPr>
          <p:blipFill>
            <a:blip r:embed="rId2" cstate="print"/>
            <a:srcRect/>
            <a:stretch>
              <a:fillRect/>
            </a:stretch>
          </p:blipFill>
          <p:spPr bwMode="auto">
            <a:xfrm>
              <a:off x="1979712" y="2060848"/>
              <a:ext cx="2376264" cy="3215782"/>
            </a:xfrm>
            <a:prstGeom prst="rect">
              <a:avLst/>
            </a:prstGeom>
            <a:noFill/>
          </p:spPr>
        </p:pic>
        <p:pic>
          <p:nvPicPr>
            <p:cNvPr id="8" name="Picture 6" descr="C:\Documents and Settings\shoji-f\デスクトップ\prt.png"/>
            <p:cNvPicPr>
              <a:picLocks noChangeAspect="1" noChangeArrowheads="1"/>
            </p:cNvPicPr>
            <p:nvPr/>
          </p:nvPicPr>
          <p:blipFill>
            <a:blip r:embed="rId3" cstate="print"/>
            <a:srcRect/>
            <a:stretch>
              <a:fillRect/>
            </a:stretch>
          </p:blipFill>
          <p:spPr bwMode="auto">
            <a:xfrm>
              <a:off x="4788024" y="2060848"/>
              <a:ext cx="2376264" cy="3215782"/>
            </a:xfrm>
            <a:prstGeom prst="rect">
              <a:avLst/>
            </a:prstGeom>
            <a:noFill/>
          </p:spPr>
        </p:pic>
        <p:sp>
          <p:nvSpPr>
            <p:cNvPr id="9" name="テキスト ボックス 16"/>
            <p:cNvSpPr txBox="1">
              <a:spLocks noChangeArrowheads="1"/>
            </p:cNvSpPr>
            <p:nvPr/>
          </p:nvSpPr>
          <p:spPr bwMode="auto">
            <a:xfrm>
              <a:off x="2627784" y="2154759"/>
              <a:ext cx="1343025" cy="338137"/>
            </a:xfrm>
            <a:prstGeom prst="rect">
              <a:avLst/>
            </a:prstGeom>
            <a:solidFill>
              <a:schemeClr val="bg1"/>
            </a:solidFill>
            <a:ln w="9525">
              <a:noFill/>
              <a:miter lim="800000"/>
              <a:headEnd/>
              <a:tailEnd/>
            </a:ln>
          </p:spPr>
          <p:txBody>
            <a:bodyPr wrap="none">
              <a:spAutoFit/>
            </a:bodyPr>
            <a:lstStyle/>
            <a:p>
              <a:r>
                <a:rPr lang="ja-JP" altLang="en-US" sz="1600" dirty="0"/>
                <a:t>パッチ投稿数</a:t>
              </a:r>
            </a:p>
          </p:txBody>
        </p:sp>
        <p:sp>
          <p:nvSpPr>
            <p:cNvPr id="10" name="テキスト ボックス 18"/>
            <p:cNvSpPr txBox="1">
              <a:spLocks noChangeArrowheads="1"/>
            </p:cNvSpPr>
            <p:nvPr/>
          </p:nvSpPr>
          <p:spPr bwMode="auto">
            <a:xfrm>
              <a:off x="5436096" y="2204864"/>
              <a:ext cx="1312863" cy="338138"/>
            </a:xfrm>
            <a:prstGeom prst="rect">
              <a:avLst/>
            </a:prstGeom>
            <a:solidFill>
              <a:schemeClr val="bg1"/>
            </a:solidFill>
            <a:ln w="9525">
              <a:noFill/>
              <a:miter lim="800000"/>
              <a:headEnd/>
              <a:tailEnd/>
            </a:ln>
          </p:spPr>
          <p:txBody>
            <a:bodyPr wrap="none">
              <a:spAutoFit/>
            </a:bodyPr>
            <a:lstStyle/>
            <a:p>
              <a:r>
                <a:rPr lang="ja-JP" altLang="en-US" sz="1600" dirty="0"/>
                <a:t>レビュー時間</a:t>
              </a:r>
            </a:p>
          </p:txBody>
        </p:sp>
        <p:sp>
          <p:nvSpPr>
            <p:cNvPr id="11" name="テキスト ボックス 10"/>
            <p:cNvSpPr txBox="1"/>
            <p:nvPr/>
          </p:nvSpPr>
          <p:spPr>
            <a:xfrm>
              <a:off x="2403579" y="4869160"/>
              <a:ext cx="1736373" cy="369332"/>
            </a:xfrm>
            <a:prstGeom prst="rect">
              <a:avLst/>
            </a:prstGeom>
            <a:noFill/>
          </p:spPr>
          <p:txBody>
            <a:bodyPr wrap="none" rtlCol="0">
              <a:spAutoFit/>
            </a:bodyPr>
            <a:lstStyle/>
            <a:p>
              <a:r>
                <a:rPr kumimoji="1" lang="en-US" altLang="ja-JP" dirty="0" smtClean="0">
                  <a:solidFill>
                    <a:srgbClr val="0000FF"/>
                  </a:solidFill>
                </a:rPr>
                <a:t>p = 0.00 &lt; 0.05</a:t>
              </a:r>
              <a:endParaRPr kumimoji="1" lang="ja-JP" altLang="en-US" dirty="0">
                <a:solidFill>
                  <a:srgbClr val="0000FF"/>
                </a:solidFill>
              </a:endParaRPr>
            </a:p>
          </p:txBody>
        </p:sp>
        <p:sp>
          <p:nvSpPr>
            <p:cNvPr id="12" name="テキスト ボックス 11"/>
            <p:cNvSpPr txBox="1"/>
            <p:nvPr/>
          </p:nvSpPr>
          <p:spPr>
            <a:xfrm>
              <a:off x="5283899" y="4859868"/>
              <a:ext cx="1736373" cy="369332"/>
            </a:xfrm>
            <a:prstGeom prst="rect">
              <a:avLst/>
            </a:prstGeom>
            <a:noFill/>
          </p:spPr>
          <p:txBody>
            <a:bodyPr wrap="none" rtlCol="0">
              <a:spAutoFit/>
            </a:bodyPr>
            <a:lstStyle/>
            <a:p>
              <a:r>
                <a:rPr kumimoji="1" lang="en-US" altLang="ja-JP" dirty="0" smtClean="0">
                  <a:solidFill>
                    <a:schemeClr val="bg2">
                      <a:lumMod val="75000"/>
                    </a:schemeClr>
                  </a:solidFill>
                </a:rPr>
                <a:t>p = 0.20 &gt; 0.05</a:t>
              </a:r>
              <a:endParaRPr kumimoji="1" lang="ja-JP" altLang="en-US" dirty="0">
                <a:solidFill>
                  <a:schemeClr val="bg2">
                    <a:lumMod val="75000"/>
                  </a:schemeClr>
                </a:solidFill>
              </a:endParaRPr>
            </a:p>
          </p:txBody>
        </p:sp>
      </p:grpSp>
      <p:sp>
        <p:nvSpPr>
          <p:cNvPr id="13" name="テキスト ボックス 13"/>
          <p:cNvSpPr txBox="1">
            <a:spLocks noChangeArrowheads="1"/>
          </p:cNvSpPr>
          <p:nvPr/>
        </p:nvSpPr>
        <p:spPr bwMode="auto">
          <a:xfrm rot="-5400000">
            <a:off x="1119063" y="2851384"/>
            <a:ext cx="1557338" cy="307975"/>
          </a:xfrm>
          <a:prstGeom prst="rect">
            <a:avLst/>
          </a:prstGeom>
          <a:solidFill>
            <a:schemeClr val="bg1"/>
          </a:solidFill>
          <a:ln w="9525">
            <a:noFill/>
            <a:miter lim="800000"/>
            <a:headEnd/>
            <a:tailEnd/>
          </a:ln>
        </p:spPr>
        <p:txBody>
          <a:bodyPr wrap="none">
            <a:spAutoFit/>
          </a:bodyPr>
          <a:lstStyle/>
          <a:p>
            <a:r>
              <a:rPr lang="ja-JP" altLang="en-US" sz="1400" dirty="0"/>
              <a:t>パッチ投稿数／月</a:t>
            </a:r>
          </a:p>
        </p:txBody>
      </p:sp>
      <p:sp>
        <p:nvSpPr>
          <p:cNvPr id="14" name="テキスト ボックス 13"/>
          <p:cNvSpPr txBox="1">
            <a:spLocks noChangeArrowheads="1"/>
          </p:cNvSpPr>
          <p:nvPr/>
        </p:nvSpPr>
        <p:spPr bwMode="auto">
          <a:xfrm rot="-5400000">
            <a:off x="4213002" y="2801725"/>
            <a:ext cx="1169988" cy="307975"/>
          </a:xfrm>
          <a:prstGeom prst="rect">
            <a:avLst/>
          </a:prstGeom>
          <a:solidFill>
            <a:schemeClr val="bg1"/>
          </a:solidFill>
          <a:ln w="9525">
            <a:noFill/>
            <a:miter lim="800000"/>
            <a:headEnd/>
            <a:tailEnd/>
          </a:ln>
        </p:spPr>
        <p:txBody>
          <a:bodyPr wrap="none">
            <a:spAutoFit/>
          </a:bodyPr>
          <a:lstStyle/>
          <a:p>
            <a:r>
              <a:rPr lang="ja-JP" altLang="en-US" sz="1400" dirty="0"/>
              <a:t>レビュー時間</a:t>
            </a:r>
          </a:p>
        </p:txBody>
      </p:sp>
      <p:graphicFrame>
        <p:nvGraphicFramePr>
          <p:cNvPr id="15" name="表 14"/>
          <p:cNvGraphicFramePr>
            <a:graphicFrameLocks noGrp="1"/>
          </p:cNvGraphicFramePr>
          <p:nvPr/>
        </p:nvGraphicFramePr>
        <p:xfrm>
          <a:off x="7068767" y="2955763"/>
          <a:ext cx="1932008" cy="995005"/>
        </p:xfrm>
        <a:graphic>
          <a:graphicData uri="http://schemas.openxmlformats.org/drawingml/2006/table">
            <a:tbl>
              <a:tblPr firstRow="1" bandRow="1">
                <a:tableStyleId>{7E9639D4-E3E2-4D34-9284-5A2195B3D0D7}</a:tableStyleId>
              </a:tblPr>
              <a:tblGrid>
                <a:gridCol w="533380"/>
                <a:gridCol w="533380"/>
                <a:gridCol w="865248"/>
              </a:tblGrid>
              <a:tr h="229617">
                <a:tc gridSpan="3">
                  <a:txBody>
                    <a:bodyPr/>
                    <a:lstStyle/>
                    <a:p>
                      <a:pPr algn="ctr"/>
                      <a:r>
                        <a:rPr kumimoji="1" lang="ja-JP" altLang="en-US" sz="1100" dirty="0" smtClean="0"/>
                        <a:t>開発者</a:t>
                      </a:r>
                      <a:endParaRPr kumimoji="1" lang="ja-JP" altLang="en-US" sz="1100" b="0" dirty="0">
                        <a:solidFill>
                          <a:schemeClr val="tx1"/>
                        </a:solidFill>
                      </a:endParaRPr>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tr>
              <a:tr h="248751">
                <a:tc gridSpan="2">
                  <a:txBody>
                    <a:bodyPr/>
                    <a:lstStyle/>
                    <a:p>
                      <a:pPr algn="ctr"/>
                      <a:r>
                        <a:rPr kumimoji="1" lang="ja-JP" altLang="en-US" sz="1100" dirty="0" smtClean="0"/>
                        <a:t>コミッター</a:t>
                      </a:r>
                      <a:endParaRPr kumimoji="1" lang="ja-JP" altLang="en-US" sz="1100" b="0" dirty="0">
                        <a:solidFill>
                          <a:schemeClr val="tx1"/>
                        </a:solidFill>
                      </a:endParaRPr>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rowSpan="2">
                  <a:txBody>
                    <a:bodyPr/>
                    <a:lstStyle/>
                    <a:p>
                      <a:pPr algn="just"/>
                      <a:r>
                        <a:rPr kumimoji="1" lang="ja-JP" altLang="en-US" sz="1100" dirty="0" smtClean="0"/>
                        <a:t>非コミッター</a:t>
                      </a:r>
                      <a:r>
                        <a:rPr kumimoji="1" lang="en-US" altLang="ja-JP" sz="1100" dirty="0" smtClean="0"/>
                        <a:t/>
                      </a:r>
                      <a:br>
                        <a:rPr kumimoji="1" lang="en-US" altLang="ja-JP" sz="1100" dirty="0" smtClean="0"/>
                      </a:br>
                      <a:r>
                        <a:rPr kumimoji="1" lang="ja-JP" altLang="en-US" sz="700" dirty="0" smtClean="0"/>
                        <a:t>コミッターに昇格しなかった開発者</a:t>
                      </a:r>
                      <a:endParaRPr kumimoji="1" lang="ja-JP" altLang="en-US" sz="7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6637">
                <a:tc>
                  <a:txBody>
                    <a:bodyPr/>
                    <a:lstStyle/>
                    <a:p>
                      <a:pPr algn="ctr"/>
                      <a:r>
                        <a:rPr kumimoji="1" lang="ja-JP" altLang="en-US" sz="1000" dirty="0" smtClean="0"/>
                        <a:t>昇格前</a:t>
                      </a:r>
                      <a:endParaRPr kumimoji="1" lang="en-US" altLang="ja-JP" sz="1000" dirty="0" smtClean="0"/>
                    </a:p>
                    <a:p>
                      <a:pPr algn="ctr"/>
                      <a:endParaRPr kumimoji="1" lang="en-US" altLang="ja-JP" sz="1000" dirty="0" smtClean="0"/>
                    </a:p>
                    <a:p>
                      <a:pPr algn="ctr"/>
                      <a:endParaRPr kumimoji="1" lang="ja-JP" altLang="en-US" sz="10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smtClean="0"/>
                        <a:t>昇格後</a:t>
                      </a:r>
                      <a:endParaRPr kumimoji="1" lang="en-US" altLang="ja-JP" sz="1000" dirty="0" smtClean="0"/>
                    </a:p>
                    <a:p>
                      <a:pPr algn="ctr"/>
                      <a:endParaRPr kumimoji="1" lang="ja-JP" altLang="en-US" sz="10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kumimoji="1" lang="ja-JP" altLang="en-US" sz="2000" dirty="0"/>
                    </a:p>
                  </a:txBody>
                  <a:tcPr/>
                </a:tc>
              </a:tr>
            </a:tbl>
          </a:graphicData>
        </a:graphic>
      </p:graphicFrame>
      <p:grpSp>
        <p:nvGrpSpPr>
          <p:cNvPr id="16" name="グループ化 15"/>
          <p:cNvGrpSpPr/>
          <p:nvPr/>
        </p:nvGrpSpPr>
        <p:grpSpPr>
          <a:xfrm>
            <a:off x="7728267" y="3621581"/>
            <a:ext cx="1048811" cy="349972"/>
            <a:chOff x="8320706" y="3226565"/>
            <a:chExt cx="1670667" cy="557476"/>
          </a:xfrm>
        </p:grpSpPr>
        <p:pic>
          <p:nvPicPr>
            <p:cNvPr id="17" name="Picture 19" descr="C:\shoji-f\SNA\Master's Thesis\図1.png"/>
            <p:cNvPicPr>
              <a:picLocks noChangeAspect="1" noChangeArrowheads="1"/>
            </p:cNvPicPr>
            <p:nvPr/>
          </p:nvPicPr>
          <p:blipFill>
            <a:blip r:embed="rId4" cstate="print"/>
            <a:srcRect/>
            <a:stretch>
              <a:fillRect/>
            </a:stretch>
          </p:blipFill>
          <p:spPr bwMode="auto">
            <a:xfrm>
              <a:off x="8320706" y="3226565"/>
              <a:ext cx="476006" cy="492282"/>
            </a:xfrm>
            <a:prstGeom prst="rect">
              <a:avLst/>
            </a:prstGeom>
            <a:noFill/>
            <a:ln w="9525">
              <a:noFill/>
              <a:miter lim="800000"/>
              <a:headEnd/>
              <a:tailEnd/>
            </a:ln>
          </p:spPr>
        </p:pic>
        <p:pic>
          <p:nvPicPr>
            <p:cNvPr id="18" name="Picture 7" descr="j0431601"/>
            <p:cNvPicPr>
              <a:picLocks noChangeAspect="1" noChangeArrowheads="1"/>
            </p:cNvPicPr>
            <p:nvPr/>
          </p:nvPicPr>
          <p:blipFill>
            <a:blip r:embed="rId5" cstate="print"/>
            <a:srcRect/>
            <a:stretch>
              <a:fillRect/>
            </a:stretch>
          </p:blipFill>
          <p:spPr bwMode="auto">
            <a:xfrm>
              <a:off x="9434210" y="3226565"/>
              <a:ext cx="557163" cy="557476"/>
            </a:xfrm>
            <a:prstGeom prst="rect">
              <a:avLst/>
            </a:prstGeom>
            <a:noFill/>
            <a:ln w="9525">
              <a:noFill/>
              <a:miter lim="800000"/>
              <a:headEnd/>
              <a:tailEnd/>
            </a:ln>
          </p:spPr>
        </p:pic>
      </p:grpSp>
      <p:pic>
        <p:nvPicPr>
          <p:cNvPr id="20" name="Picture 7" descr="j0431601"/>
          <p:cNvPicPr>
            <a:picLocks noChangeAspect="1" noChangeArrowheads="1"/>
          </p:cNvPicPr>
          <p:nvPr/>
        </p:nvPicPr>
        <p:blipFill>
          <a:blip r:embed="rId5" cstate="print"/>
          <a:srcRect/>
          <a:stretch>
            <a:fillRect/>
          </a:stretch>
        </p:blipFill>
        <p:spPr bwMode="auto">
          <a:xfrm>
            <a:off x="3334879" y="1866662"/>
            <a:ext cx="349776" cy="349972"/>
          </a:xfrm>
          <a:prstGeom prst="rect">
            <a:avLst/>
          </a:prstGeom>
          <a:noFill/>
          <a:ln w="9525">
            <a:noFill/>
            <a:miter lim="800000"/>
            <a:headEnd/>
            <a:tailEnd/>
          </a:ln>
        </p:spPr>
      </p:pic>
      <p:pic>
        <p:nvPicPr>
          <p:cNvPr id="22" name="Picture 7" descr="j0431601"/>
          <p:cNvPicPr>
            <a:picLocks noChangeAspect="1" noChangeArrowheads="1"/>
          </p:cNvPicPr>
          <p:nvPr/>
        </p:nvPicPr>
        <p:blipFill>
          <a:blip r:embed="rId5" cstate="print"/>
          <a:srcRect/>
          <a:stretch>
            <a:fillRect/>
          </a:stretch>
        </p:blipFill>
        <p:spPr bwMode="auto">
          <a:xfrm>
            <a:off x="6132156" y="1866662"/>
            <a:ext cx="349776" cy="349972"/>
          </a:xfrm>
          <a:prstGeom prst="rect">
            <a:avLst/>
          </a:prstGeom>
          <a:noFill/>
          <a:ln w="9525">
            <a:noFill/>
            <a:miter lim="800000"/>
            <a:headEnd/>
            <a:tailEnd/>
          </a:ln>
        </p:spPr>
      </p:pic>
      <p:pic>
        <p:nvPicPr>
          <p:cNvPr id="24" name="Picture 19" descr="C:\shoji-f\SNA\Master's Thesis\図1.png"/>
          <p:cNvPicPr>
            <a:picLocks noChangeAspect="1" noChangeArrowheads="1"/>
          </p:cNvPicPr>
          <p:nvPr/>
        </p:nvPicPr>
        <p:blipFill>
          <a:blip r:embed="rId6" cstate="print">
            <a:duotone>
              <a:prstClr val="black"/>
              <a:schemeClr val="tx2">
                <a:tint val="45000"/>
                <a:satMod val="400000"/>
              </a:schemeClr>
            </a:duotone>
            <a:extLst>
              <a:ext uri="{BEBA8EAE-BF5A-486C-A8C5-ECC9F3942E4B}">
                <a14:imgProps xmlns:a14="http://schemas.microsoft.com/office/drawing/2010/main">
                  <a14:imgLayer r:embed="rId7">
                    <a14:imgEffect>
                      <a14:backgroundRemoval t="0" b="98374" l="0" r="94958"/>
                    </a14:imgEffect>
                  </a14:imgLayer>
                </a14:imgProps>
              </a:ext>
            </a:extLst>
          </a:blip>
          <a:srcRect/>
          <a:stretch>
            <a:fillRect/>
          </a:stretch>
        </p:blipFill>
        <p:spPr bwMode="auto">
          <a:xfrm>
            <a:off x="2665422" y="1831012"/>
            <a:ext cx="322402" cy="333426"/>
          </a:xfrm>
          <a:prstGeom prst="rect">
            <a:avLst/>
          </a:prstGeom>
          <a:noFill/>
          <a:ln w="9525">
            <a:noFill/>
            <a:miter lim="800000"/>
            <a:headEnd/>
            <a:tailEnd/>
          </a:ln>
        </p:spPr>
      </p:pic>
      <p:pic>
        <p:nvPicPr>
          <p:cNvPr id="26" name="Picture 19" descr="C:\shoji-f\SNA\Master's Thesis\図1.png"/>
          <p:cNvPicPr>
            <a:picLocks noChangeAspect="1" noChangeArrowheads="1"/>
          </p:cNvPicPr>
          <p:nvPr/>
        </p:nvPicPr>
        <p:blipFill>
          <a:blip r:embed="rId6" cstate="print">
            <a:duotone>
              <a:prstClr val="black"/>
              <a:schemeClr val="tx2">
                <a:tint val="45000"/>
                <a:satMod val="400000"/>
              </a:schemeClr>
            </a:duotone>
            <a:extLst>
              <a:ext uri="{BEBA8EAE-BF5A-486C-A8C5-ECC9F3942E4B}">
                <a14:imgProps xmlns:a14="http://schemas.microsoft.com/office/drawing/2010/main">
                  <a14:imgLayer r:embed="rId7">
                    <a14:imgEffect>
                      <a14:backgroundRemoval t="0" b="98374" l="0" r="94958"/>
                    </a14:imgEffect>
                  </a14:imgLayer>
                </a14:imgProps>
              </a:ext>
            </a:extLst>
          </a:blip>
          <a:srcRect/>
          <a:stretch>
            <a:fillRect/>
          </a:stretch>
        </p:blipFill>
        <p:spPr bwMode="auto">
          <a:xfrm>
            <a:off x="5473734" y="1866662"/>
            <a:ext cx="322402" cy="333426"/>
          </a:xfrm>
          <a:prstGeom prst="rect">
            <a:avLst/>
          </a:prstGeom>
          <a:noFill/>
          <a:ln w="9525">
            <a:noFill/>
            <a:miter lim="800000"/>
            <a:headEnd/>
            <a:tailEnd/>
          </a:ln>
        </p:spPr>
      </p:pic>
      <p:pic>
        <p:nvPicPr>
          <p:cNvPr id="27" name="Picture 19" descr="C:\shoji-f\SNA\Master's Thesis\図1.png"/>
          <p:cNvPicPr>
            <a:picLocks noChangeAspect="1" noChangeArrowheads="1"/>
          </p:cNvPicPr>
          <p:nvPr/>
        </p:nvPicPr>
        <p:blipFill>
          <a:blip r:embed="rId6" cstate="print">
            <a:duotone>
              <a:prstClr val="black"/>
              <a:schemeClr val="tx2">
                <a:tint val="45000"/>
                <a:satMod val="400000"/>
              </a:schemeClr>
            </a:duotone>
            <a:extLst>
              <a:ext uri="{BEBA8EAE-BF5A-486C-A8C5-ECC9F3942E4B}">
                <a14:imgProps xmlns:a14="http://schemas.microsoft.com/office/drawing/2010/main">
                  <a14:imgLayer r:embed="rId7">
                    <a14:imgEffect>
                      <a14:backgroundRemoval t="0" b="98374" l="0" r="94958"/>
                    </a14:imgEffect>
                  </a14:imgLayer>
                </a14:imgProps>
              </a:ext>
            </a:extLst>
          </a:blip>
          <a:srcRect/>
          <a:stretch>
            <a:fillRect/>
          </a:stretch>
        </p:blipFill>
        <p:spPr bwMode="auto">
          <a:xfrm>
            <a:off x="7164288" y="3597200"/>
            <a:ext cx="322402" cy="333426"/>
          </a:xfrm>
          <a:prstGeom prst="rect">
            <a:avLst/>
          </a:prstGeom>
          <a:noFill/>
          <a:ln w="9525">
            <a:noFill/>
            <a:miter lim="800000"/>
            <a:headEnd/>
            <a:tailEnd/>
          </a:ln>
        </p:spPr>
      </p:pic>
    </p:spTree>
    <p:extLst>
      <p:ext uri="{BB962C8B-B14F-4D97-AF65-F5344CB8AC3E}">
        <p14:creationId xmlns:p14="http://schemas.microsoft.com/office/powerpoint/2010/main" val="3306305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lang="en-US" altLang="ja-JP" sz="3600" dirty="0" smtClean="0"/>
              <a:t>RQ2</a:t>
            </a:r>
            <a:r>
              <a:rPr lang="ja-JP" altLang="en-US" sz="3600" dirty="0" smtClean="0"/>
              <a:t>分析例：</a:t>
            </a:r>
            <a:r>
              <a:rPr lang="en-US" altLang="ja-JP" sz="3600" dirty="0" smtClean="0"/>
              <a:t>Eclipse Platform</a:t>
            </a:r>
            <a:endParaRPr kumimoji="1" lang="ja-JP" altLang="en-US" sz="3600" dirty="0"/>
          </a:p>
        </p:txBody>
      </p:sp>
      <p:pic>
        <p:nvPicPr>
          <p:cNvPr id="4" name="Picture 1" descr="C:\shoji-f\SNA\年末報告会\eclipse_platform_fig\RQ1PRT.png"/>
          <p:cNvPicPr>
            <a:picLocks noChangeAspect="1" noChangeArrowheads="1"/>
          </p:cNvPicPr>
          <p:nvPr/>
        </p:nvPicPr>
        <p:blipFill>
          <a:blip r:embed="rId2" cstate="print"/>
          <a:srcRect/>
          <a:stretch>
            <a:fillRect/>
          </a:stretch>
        </p:blipFill>
        <p:spPr bwMode="auto">
          <a:xfrm>
            <a:off x="4731253" y="1625884"/>
            <a:ext cx="2520950" cy="3192462"/>
          </a:xfrm>
          <a:prstGeom prst="rect">
            <a:avLst/>
          </a:prstGeom>
          <a:noFill/>
          <a:ln w="9525">
            <a:noFill/>
            <a:miter lim="800000"/>
            <a:headEnd/>
            <a:tailEnd/>
          </a:ln>
        </p:spPr>
      </p:pic>
      <p:pic>
        <p:nvPicPr>
          <p:cNvPr id="5" name="Picture 3" descr="C:\shoji-f\SNA\年末報告会\eclipse_platform_fig\RQ1NPR.png"/>
          <p:cNvPicPr>
            <a:picLocks noChangeAspect="1" noChangeArrowheads="1"/>
          </p:cNvPicPr>
          <p:nvPr/>
        </p:nvPicPr>
        <p:blipFill>
          <a:blip r:embed="rId3" cstate="print"/>
          <a:srcRect/>
          <a:stretch>
            <a:fillRect/>
          </a:stretch>
        </p:blipFill>
        <p:spPr bwMode="auto">
          <a:xfrm>
            <a:off x="2443208" y="1625884"/>
            <a:ext cx="2519362" cy="3192462"/>
          </a:xfrm>
          <a:prstGeom prst="rect">
            <a:avLst/>
          </a:prstGeom>
          <a:noFill/>
          <a:ln w="9525">
            <a:noFill/>
            <a:miter lim="800000"/>
            <a:headEnd/>
            <a:tailEnd/>
          </a:ln>
        </p:spPr>
      </p:pic>
      <p:sp>
        <p:nvSpPr>
          <p:cNvPr id="6" name="コンテンツ プレースホルダ 2"/>
          <p:cNvSpPr txBox="1">
            <a:spLocks/>
          </p:cNvSpPr>
          <p:nvPr/>
        </p:nvSpPr>
        <p:spPr bwMode="gray">
          <a:xfrm>
            <a:off x="468313" y="4865971"/>
            <a:ext cx="8229600" cy="1152525"/>
          </a:xfrm>
          <a:prstGeom prst="rect">
            <a:avLst/>
          </a:prstGeom>
          <a:noFill/>
          <a:ln w="9525">
            <a:noFill/>
            <a:miter lim="800000"/>
            <a:headEnd/>
            <a:tailEnd/>
          </a:ln>
          <a:effectLst/>
        </p:spPr>
        <p:txBody>
          <a:bodyPr/>
          <a:lstStyle/>
          <a:p>
            <a:pPr marL="342900" indent="-342900">
              <a:spcBef>
                <a:spcPct val="20000"/>
              </a:spcBef>
              <a:buFontTx/>
              <a:buChar char="•"/>
              <a:defRPr/>
            </a:pPr>
            <a:r>
              <a:rPr lang="ja-JP" altLang="en-US" sz="2000" kern="0" dirty="0" smtClean="0">
                <a:solidFill>
                  <a:srgbClr val="FF0000"/>
                </a:solidFill>
              </a:rPr>
              <a:t>パッチ投稿数：</a:t>
            </a:r>
            <a:r>
              <a:rPr lang="ja-JP" altLang="en-US" sz="2000" kern="0" dirty="0" smtClean="0">
                <a:solidFill>
                  <a:srgbClr val="FF0000"/>
                </a:solidFill>
                <a:latin typeface="+mn-lt"/>
                <a:ea typeface="+mn-ea"/>
              </a:rPr>
              <a:t>コミッター昇格後に</a:t>
            </a:r>
            <a:r>
              <a:rPr lang="ja-JP" altLang="en-US" sz="2000" b="1" kern="0" dirty="0" smtClean="0">
                <a:solidFill>
                  <a:srgbClr val="FF0000"/>
                </a:solidFill>
                <a:latin typeface="+mn-lt"/>
                <a:ea typeface="+mn-ea"/>
              </a:rPr>
              <a:t>減少</a:t>
            </a:r>
            <a:r>
              <a:rPr lang="ja-JP" altLang="en-US" sz="2000" kern="0" dirty="0">
                <a:solidFill>
                  <a:srgbClr val="FF0000"/>
                </a:solidFill>
                <a:latin typeface="+mn-lt"/>
                <a:ea typeface="+mn-ea"/>
              </a:rPr>
              <a:t>して</a:t>
            </a:r>
            <a:r>
              <a:rPr lang="ja-JP" altLang="en-US" sz="2000" kern="0" dirty="0" smtClean="0">
                <a:solidFill>
                  <a:srgbClr val="FF0000"/>
                </a:solidFill>
                <a:latin typeface="+mn-lt"/>
                <a:ea typeface="+mn-ea"/>
              </a:rPr>
              <a:t>いる（有意差あり）</a:t>
            </a:r>
            <a:endParaRPr lang="en-US" altLang="ja-JP" sz="2000" kern="0" dirty="0">
              <a:solidFill>
                <a:srgbClr val="FF0000"/>
              </a:solidFill>
              <a:latin typeface="+mn-lt"/>
              <a:ea typeface="+mn-ea"/>
            </a:endParaRPr>
          </a:p>
          <a:p>
            <a:pPr marL="342900" indent="-342900">
              <a:spcBef>
                <a:spcPct val="20000"/>
              </a:spcBef>
              <a:buFontTx/>
              <a:buChar char="•"/>
              <a:defRPr/>
            </a:pPr>
            <a:r>
              <a:rPr lang="ja-JP" altLang="en-US" sz="2000" kern="0" dirty="0" smtClean="0">
                <a:solidFill>
                  <a:srgbClr val="0000FF"/>
                </a:solidFill>
              </a:rPr>
              <a:t>レビュー数：</a:t>
            </a:r>
            <a:r>
              <a:rPr lang="ja-JP" altLang="en-US" sz="2000" kern="0" dirty="0" smtClean="0">
                <a:solidFill>
                  <a:srgbClr val="0000FF"/>
                </a:solidFill>
                <a:latin typeface="+mn-lt"/>
                <a:ea typeface="+mn-ea"/>
              </a:rPr>
              <a:t>コミッター昇格後に</a:t>
            </a:r>
            <a:r>
              <a:rPr lang="ja-JP" altLang="en-US" sz="2000" b="1" kern="0" dirty="0" smtClean="0">
                <a:solidFill>
                  <a:srgbClr val="0000FF"/>
                </a:solidFill>
                <a:latin typeface="+mn-lt"/>
                <a:ea typeface="+mn-ea"/>
              </a:rPr>
              <a:t>増加</a:t>
            </a:r>
            <a:r>
              <a:rPr lang="ja-JP" altLang="en-US" sz="2000" kern="0" dirty="0">
                <a:solidFill>
                  <a:srgbClr val="0000FF"/>
                </a:solidFill>
                <a:latin typeface="+mn-lt"/>
                <a:ea typeface="+mn-ea"/>
              </a:rPr>
              <a:t>して</a:t>
            </a:r>
            <a:r>
              <a:rPr lang="ja-JP" altLang="en-US" sz="2000" kern="0" dirty="0" smtClean="0">
                <a:solidFill>
                  <a:srgbClr val="0000FF"/>
                </a:solidFill>
                <a:latin typeface="+mn-lt"/>
                <a:ea typeface="+mn-ea"/>
              </a:rPr>
              <a:t>いる（有意差あり）</a:t>
            </a:r>
            <a:endParaRPr lang="en-US" altLang="ja-JP" sz="2000" kern="0" dirty="0">
              <a:solidFill>
                <a:srgbClr val="0000FF"/>
              </a:solidFill>
              <a:latin typeface="+mn-lt"/>
              <a:ea typeface="+mn-ea"/>
            </a:endParaRPr>
          </a:p>
          <a:p>
            <a:pPr marL="342900" indent="-342900">
              <a:spcBef>
                <a:spcPct val="20000"/>
              </a:spcBef>
              <a:buFontTx/>
              <a:buChar char="•"/>
              <a:defRPr/>
            </a:pPr>
            <a:r>
              <a:rPr lang="ja-JP" altLang="en-US" sz="2000" kern="0" dirty="0" smtClean="0"/>
              <a:t>レビュー時間：</a:t>
            </a:r>
            <a:r>
              <a:rPr lang="ja-JP" altLang="en-US" sz="2000" kern="0" dirty="0" smtClean="0">
                <a:latin typeface="+mn-lt"/>
                <a:ea typeface="+mn-ea"/>
              </a:rPr>
              <a:t>コミッター</a:t>
            </a:r>
            <a:r>
              <a:rPr lang="ja-JP" altLang="en-US" sz="2000" kern="0" dirty="0">
                <a:latin typeface="+mn-lt"/>
                <a:ea typeface="+mn-ea"/>
              </a:rPr>
              <a:t>昇格前後</a:t>
            </a:r>
            <a:r>
              <a:rPr lang="ja-JP" altLang="en-US" sz="2000" kern="0" dirty="0" smtClean="0">
                <a:latin typeface="+mn-lt"/>
                <a:ea typeface="+mn-ea"/>
              </a:rPr>
              <a:t>で大きな</a:t>
            </a:r>
            <a:r>
              <a:rPr lang="ja-JP" altLang="en-US" sz="2000" b="1" kern="0" dirty="0">
                <a:latin typeface="+mn-lt"/>
                <a:ea typeface="+mn-ea"/>
              </a:rPr>
              <a:t>変化はない</a:t>
            </a:r>
          </a:p>
        </p:txBody>
      </p:sp>
      <p:sp>
        <p:nvSpPr>
          <p:cNvPr id="7" name="テキスト ボックス 15"/>
          <p:cNvSpPr txBox="1">
            <a:spLocks noChangeArrowheads="1"/>
          </p:cNvSpPr>
          <p:nvPr/>
        </p:nvSpPr>
        <p:spPr bwMode="auto">
          <a:xfrm rot="-5400000">
            <a:off x="4333432" y="2957002"/>
            <a:ext cx="1169988" cy="307975"/>
          </a:xfrm>
          <a:prstGeom prst="rect">
            <a:avLst/>
          </a:prstGeom>
          <a:noFill/>
          <a:ln w="9525">
            <a:noFill/>
            <a:miter lim="800000"/>
            <a:headEnd/>
            <a:tailEnd/>
          </a:ln>
        </p:spPr>
        <p:txBody>
          <a:bodyPr wrap="none">
            <a:spAutoFit/>
          </a:bodyPr>
          <a:lstStyle/>
          <a:p>
            <a:r>
              <a:rPr lang="ja-JP" altLang="en-US" sz="1400"/>
              <a:t>レビュー時間</a:t>
            </a:r>
          </a:p>
        </p:txBody>
      </p:sp>
      <p:sp>
        <p:nvSpPr>
          <p:cNvPr id="8" name="テキスト ボックス 17"/>
          <p:cNvSpPr txBox="1">
            <a:spLocks noChangeArrowheads="1"/>
          </p:cNvSpPr>
          <p:nvPr/>
        </p:nvSpPr>
        <p:spPr bwMode="auto">
          <a:xfrm>
            <a:off x="3306808" y="1770346"/>
            <a:ext cx="1106487" cy="338138"/>
          </a:xfrm>
          <a:prstGeom prst="rect">
            <a:avLst/>
          </a:prstGeom>
          <a:solidFill>
            <a:schemeClr val="bg1"/>
          </a:solidFill>
          <a:ln w="9525">
            <a:noFill/>
            <a:miter lim="800000"/>
            <a:headEnd/>
            <a:tailEnd/>
          </a:ln>
        </p:spPr>
        <p:txBody>
          <a:bodyPr wrap="none">
            <a:spAutoFit/>
          </a:bodyPr>
          <a:lstStyle/>
          <a:p>
            <a:r>
              <a:rPr lang="ja-JP" altLang="en-US" sz="1600"/>
              <a:t>レビュー数</a:t>
            </a:r>
          </a:p>
        </p:txBody>
      </p:sp>
      <p:sp>
        <p:nvSpPr>
          <p:cNvPr id="9" name="テキスト ボックス 18"/>
          <p:cNvSpPr txBox="1">
            <a:spLocks noChangeArrowheads="1"/>
          </p:cNvSpPr>
          <p:nvPr/>
        </p:nvSpPr>
        <p:spPr bwMode="auto">
          <a:xfrm>
            <a:off x="5507540" y="1770346"/>
            <a:ext cx="1312863" cy="338138"/>
          </a:xfrm>
          <a:prstGeom prst="rect">
            <a:avLst/>
          </a:prstGeom>
          <a:solidFill>
            <a:schemeClr val="bg1"/>
          </a:solidFill>
          <a:ln w="9525">
            <a:noFill/>
            <a:miter lim="800000"/>
            <a:headEnd/>
            <a:tailEnd/>
          </a:ln>
        </p:spPr>
        <p:txBody>
          <a:bodyPr wrap="none">
            <a:spAutoFit/>
          </a:bodyPr>
          <a:lstStyle/>
          <a:p>
            <a:r>
              <a:rPr lang="ja-JP" altLang="en-US" sz="1600" dirty="0"/>
              <a:t>レビュー時間</a:t>
            </a:r>
          </a:p>
        </p:txBody>
      </p:sp>
      <p:sp>
        <p:nvSpPr>
          <p:cNvPr id="10" name="テキスト ボックス 9"/>
          <p:cNvSpPr txBox="1"/>
          <p:nvPr/>
        </p:nvSpPr>
        <p:spPr>
          <a:xfrm>
            <a:off x="2946966" y="4361890"/>
            <a:ext cx="1736373" cy="369332"/>
          </a:xfrm>
          <a:prstGeom prst="rect">
            <a:avLst/>
          </a:prstGeom>
          <a:noFill/>
        </p:spPr>
        <p:txBody>
          <a:bodyPr wrap="none" rtlCol="0">
            <a:spAutoFit/>
          </a:bodyPr>
          <a:lstStyle/>
          <a:p>
            <a:r>
              <a:rPr kumimoji="1" lang="en-US" altLang="ja-JP" dirty="0" smtClean="0">
                <a:solidFill>
                  <a:srgbClr val="0000FF"/>
                </a:solidFill>
              </a:rPr>
              <a:t>p = 0.00 &lt; 0.05</a:t>
            </a:r>
            <a:endParaRPr kumimoji="1" lang="ja-JP" altLang="en-US" dirty="0">
              <a:solidFill>
                <a:srgbClr val="0000FF"/>
              </a:solidFill>
            </a:endParaRPr>
          </a:p>
        </p:txBody>
      </p:sp>
      <p:sp>
        <p:nvSpPr>
          <p:cNvPr id="11" name="テキスト ボックス 10"/>
          <p:cNvSpPr txBox="1"/>
          <p:nvPr/>
        </p:nvSpPr>
        <p:spPr>
          <a:xfrm>
            <a:off x="5299309" y="4361890"/>
            <a:ext cx="1736373" cy="369332"/>
          </a:xfrm>
          <a:prstGeom prst="rect">
            <a:avLst/>
          </a:prstGeom>
          <a:noFill/>
        </p:spPr>
        <p:txBody>
          <a:bodyPr wrap="none" rtlCol="0">
            <a:spAutoFit/>
          </a:bodyPr>
          <a:lstStyle/>
          <a:p>
            <a:r>
              <a:rPr kumimoji="1" lang="en-US" altLang="ja-JP" dirty="0" smtClean="0">
                <a:solidFill>
                  <a:schemeClr val="bg2">
                    <a:lumMod val="75000"/>
                  </a:schemeClr>
                </a:solidFill>
              </a:rPr>
              <a:t>p = 0.99 &gt; 0.05</a:t>
            </a:r>
            <a:endParaRPr kumimoji="1" lang="ja-JP" altLang="en-US" dirty="0">
              <a:solidFill>
                <a:schemeClr val="bg2">
                  <a:lumMod val="75000"/>
                </a:schemeClr>
              </a:solidFill>
            </a:endParaRPr>
          </a:p>
        </p:txBody>
      </p:sp>
      <p:graphicFrame>
        <p:nvGraphicFramePr>
          <p:cNvPr id="12" name="表 11"/>
          <p:cNvGraphicFramePr>
            <a:graphicFrameLocks noGrp="1"/>
          </p:cNvGraphicFramePr>
          <p:nvPr/>
        </p:nvGraphicFramePr>
        <p:xfrm>
          <a:off x="7164587" y="3133353"/>
          <a:ext cx="1932008" cy="995005"/>
        </p:xfrm>
        <a:graphic>
          <a:graphicData uri="http://schemas.openxmlformats.org/drawingml/2006/table">
            <a:tbl>
              <a:tblPr firstRow="1" bandRow="1">
                <a:tableStyleId>{7E9639D4-E3E2-4D34-9284-5A2195B3D0D7}</a:tableStyleId>
              </a:tblPr>
              <a:tblGrid>
                <a:gridCol w="533380"/>
                <a:gridCol w="533380"/>
                <a:gridCol w="865248"/>
              </a:tblGrid>
              <a:tr h="229617">
                <a:tc gridSpan="3">
                  <a:txBody>
                    <a:bodyPr/>
                    <a:lstStyle/>
                    <a:p>
                      <a:pPr algn="ctr"/>
                      <a:r>
                        <a:rPr kumimoji="1" lang="ja-JP" altLang="en-US" sz="1100" dirty="0" smtClean="0"/>
                        <a:t>開発者</a:t>
                      </a:r>
                      <a:endParaRPr kumimoji="1" lang="ja-JP" altLang="en-US" sz="1100" b="0" dirty="0">
                        <a:solidFill>
                          <a:schemeClr val="tx1"/>
                        </a:solidFill>
                      </a:endParaRPr>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tr>
              <a:tr h="248751">
                <a:tc gridSpan="2">
                  <a:txBody>
                    <a:bodyPr/>
                    <a:lstStyle/>
                    <a:p>
                      <a:pPr algn="ctr"/>
                      <a:r>
                        <a:rPr kumimoji="1" lang="ja-JP" altLang="en-US" sz="1100" dirty="0" smtClean="0"/>
                        <a:t>コミッター</a:t>
                      </a:r>
                      <a:endParaRPr kumimoji="1" lang="ja-JP" altLang="en-US" sz="1100" b="0" dirty="0">
                        <a:solidFill>
                          <a:schemeClr val="tx1"/>
                        </a:solidFill>
                      </a:endParaRPr>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rowSpan="2">
                  <a:txBody>
                    <a:bodyPr/>
                    <a:lstStyle/>
                    <a:p>
                      <a:pPr algn="just"/>
                      <a:r>
                        <a:rPr kumimoji="1" lang="ja-JP" altLang="en-US" sz="1100" dirty="0" smtClean="0"/>
                        <a:t>非コミッター</a:t>
                      </a:r>
                      <a:r>
                        <a:rPr kumimoji="1" lang="en-US" altLang="ja-JP" sz="1100" dirty="0" smtClean="0"/>
                        <a:t/>
                      </a:r>
                      <a:br>
                        <a:rPr kumimoji="1" lang="en-US" altLang="ja-JP" sz="1100" dirty="0" smtClean="0"/>
                      </a:br>
                      <a:r>
                        <a:rPr kumimoji="1" lang="ja-JP" altLang="en-US" sz="700" dirty="0" smtClean="0"/>
                        <a:t>コミッターに昇格しなかった開発者</a:t>
                      </a:r>
                      <a:endParaRPr kumimoji="1" lang="ja-JP" altLang="en-US" sz="7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6637">
                <a:tc>
                  <a:txBody>
                    <a:bodyPr/>
                    <a:lstStyle/>
                    <a:p>
                      <a:pPr algn="ctr"/>
                      <a:r>
                        <a:rPr kumimoji="1" lang="ja-JP" altLang="en-US" sz="1000" dirty="0" smtClean="0"/>
                        <a:t>昇格前</a:t>
                      </a:r>
                      <a:endParaRPr kumimoji="1" lang="en-US" altLang="ja-JP" sz="1000" dirty="0" smtClean="0"/>
                    </a:p>
                    <a:p>
                      <a:pPr algn="ctr"/>
                      <a:endParaRPr kumimoji="1" lang="en-US" altLang="ja-JP" sz="1000" dirty="0" smtClean="0"/>
                    </a:p>
                    <a:p>
                      <a:pPr algn="ctr"/>
                      <a:endParaRPr kumimoji="1" lang="ja-JP" altLang="en-US" sz="10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smtClean="0"/>
                        <a:t>昇格後</a:t>
                      </a:r>
                      <a:endParaRPr kumimoji="1" lang="en-US" altLang="ja-JP" sz="1000" dirty="0" smtClean="0"/>
                    </a:p>
                    <a:p>
                      <a:pPr algn="ctr"/>
                      <a:endParaRPr kumimoji="1" lang="ja-JP" altLang="en-US" sz="10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kumimoji="1" lang="ja-JP" altLang="en-US" sz="2000" dirty="0"/>
                    </a:p>
                  </a:txBody>
                  <a:tcPr/>
                </a:tc>
              </a:tr>
            </a:tbl>
          </a:graphicData>
        </a:graphic>
      </p:graphicFrame>
      <p:grpSp>
        <p:nvGrpSpPr>
          <p:cNvPr id="13" name="グループ化 12"/>
          <p:cNvGrpSpPr/>
          <p:nvPr/>
        </p:nvGrpSpPr>
        <p:grpSpPr>
          <a:xfrm>
            <a:off x="7824087" y="3799171"/>
            <a:ext cx="1048811" cy="349972"/>
            <a:chOff x="8320706" y="3226565"/>
            <a:chExt cx="1670667" cy="557476"/>
          </a:xfrm>
        </p:grpSpPr>
        <p:pic>
          <p:nvPicPr>
            <p:cNvPr id="14" name="Picture 19" descr="C:\shoji-f\SNA\Master's Thesis\図1.png"/>
            <p:cNvPicPr>
              <a:picLocks noChangeAspect="1" noChangeArrowheads="1"/>
            </p:cNvPicPr>
            <p:nvPr/>
          </p:nvPicPr>
          <p:blipFill>
            <a:blip r:embed="rId4" cstate="print"/>
            <a:srcRect/>
            <a:stretch>
              <a:fillRect/>
            </a:stretch>
          </p:blipFill>
          <p:spPr bwMode="auto">
            <a:xfrm>
              <a:off x="8320706" y="3226565"/>
              <a:ext cx="476006" cy="492282"/>
            </a:xfrm>
            <a:prstGeom prst="rect">
              <a:avLst/>
            </a:prstGeom>
            <a:noFill/>
            <a:ln w="9525">
              <a:noFill/>
              <a:miter lim="800000"/>
              <a:headEnd/>
              <a:tailEnd/>
            </a:ln>
          </p:spPr>
        </p:pic>
        <p:pic>
          <p:nvPicPr>
            <p:cNvPr id="15" name="Picture 7" descr="j0431601"/>
            <p:cNvPicPr>
              <a:picLocks noChangeAspect="1" noChangeArrowheads="1"/>
            </p:cNvPicPr>
            <p:nvPr/>
          </p:nvPicPr>
          <p:blipFill>
            <a:blip r:embed="rId5" cstate="print"/>
            <a:srcRect/>
            <a:stretch>
              <a:fillRect/>
            </a:stretch>
          </p:blipFill>
          <p:spPr bwMode="auto">
            <a:xfrm>
              <a:off x="9434210" y="3226565"/>
              <a:ext cx="557163" cy="557476"/>
            </a:xfrm>
            <a:prstGeom prst="rect">
              <a:avLst/>
            </a:prstGeom>
            <a:noFill/>
            <a:ln w="9525">
              <a:noFill/>
              <a:miter lim="800000"/>
              <a:headEnd/>
              <a:tailEnd/>
            </a:ln>
          </p:spPr>
        </p:pic>
      </p:grpSp>
      <p:pic>
        <p:nvPicPr>
          <p:cNvPr id="17" name="Picture 2" descr="C:\shoji-f\SNA\年末報告会\eclipse_platform_fig\RQ1NPE.png"/>
          <p:cNvPicPr>
            <a:picLocks noChangeAspect="1" noChangeArrowheads="1"/>
          </p:cNvPicPr>
          <p:nvPr/>
        </p:nvPicPr>
        <p:blipFill>
          <a:blip r:embed="rId6" cstate="print"/>
          <a:srcRect/>
          <a:stretch>
            <a:fillRect/>
          </a:stretch>
        </p:blipFill>
        <p:spPr bwMode="auto">
          <a:xfrm>
            <a:off x="142637" y="1625884"/>
            <a:ext cx="2519362" cy="3200400"/>
          </a:xfrm>
          <a:prstGeom prst="rect">
            <a:avLst/>
          </a:prstGeom>
          <a:noFill/>
          <a:ln w="9525">
            <a:noFill/>
            <a:miter lim="800000"/>
            <a:headEnd/>
            <a:tailEnd/>
          </a:ln>
        </p:spPr>
      </p:pic>
      <p:sp>
        <p:nvSpPr>
          <p:cNvPr id="18" name="テキスト ボックス 13"/>
          <p:cNvSpPr txBox="1">
            <a:spLocks noChangeArrowheads="1"/>
          </p:cNvSpPr>
          <p:nvPr/>
        </p:nvSpPr>
        <p:spPr bwMode="auto">
          <a:xfrm rot="-5400000">
            <a:off x="-555069" y="2969702"/>
            <a:ext cx="1557338" cy="307975"/>
          </a:xfrm>
          <a:prstGeom prst="rect">
            <a:avLst/>
          </a:prstGeom>
          <a:noFill/>
          <a:ln w="9525">
            <a:noFill/>
            <a:miter lim="800000"/>
            <a:headEnd/>
            <a:tailEnd/>
          </a:ln>
        </p:spPr>
        <p:txBody>
          <a:bodyPr wrap="none">
            <a:spAutoFit/>
          </a:bodyPr>
          <a:lstStyle/>
          <a:p>
            <a:r>
              <a:rPr lang="ja-JP" altLang="en-US" sz="1400" dirty="0"/>
              <a:t>パッチ投稿数／月</a:t>
            </a:r>
          </a:p>
        </p:txBody>
      </p:sp>
      <p:sp>
        <p:nvSpPr>
          <p:cNvPr id="19" name="テキスト ボックス 16"/>
          <p:cNvSpPr txBox="1">
            <a:spLocks noChangeArrowheads="1"/>
          </p:cNvSpPr>
          <p:nvPr/>
        </p:nvSpPr>
        <p:spPr bwMode="auto">
          <a:xfrm>
            <a:off x="871299" y="1790984"/>
            <a:ext cx="1343025" cy="338137"/>
          </a:xfrm>
          <a:prstGeom prst="rect">
            <a:avLst/>
          </a:prstGeom>
          <a:solidFill>
            <a:schemeClr val="bg1"/>
          </a:solidFill>
          <a:ln w="9525">
            <a:noFill/>
            <a:miter lim="800000"/>
            <a:headEnd/>
            <a:tailEnd/>
          </a:ln>
        </p:spPr>
        <p:txBody>
          <a:bodyPr wrap="none">
            <a:spAutoFit/>
          </a:bodyPr>
          <a:lstStyle/>
          <a:p>
            <a:r>
              <a:rPr lang="ja-JP" altLang="en-US" sz="1600" dirty="0"/>
              <a:t>パッチ投稿数</a:t>
            </a:r>
          </a:p>
        </p:txBody>
      </p:sp>
      <p:sp>
        <p:nvSpPr>
          <p:cNvPr id="20" name="テキスト ボックス 19"/>
          <p:cNvSpPr txBox="1"/>
          <p:nvPr/>
        </p:nvSpPr>
        <p:spPr>
          <a:xfrm>
            <a:off x="645924" y="4361890"/>
            <a:ext cx="1736373" cy="369332"/>
          </a:xfrm>
          <a:prstGeom prst="rect">
            <a:avLst/>
          </a:prstGeom>
          <a:noFill/>
        </p:spPr>
        <p:txBody>
          <a:bodyPr wrap="none" rtlCol="0">
            <a:spAutoFit/>
          </a:bodyPr>
          <a:lstStyle/>
          <a:p>
            <a:r>
              <a:rPr kumimoji="1" lang="en-US" altLang="ja-JP" dirty="0" smtClean="0">
                <a:solidFill>
                  <a:srgbClr val="FF0000"/>
                </a:solidFill>
              </a:rPr>
              <a:t>p = 0.00 &lt; 0.05</a:t>
            </a:r>
            <a:endParaRPr kumimoji="1" lang="ja-JP" altLang="en-US" dirty="0">
              <a:solidFill>
                <a:srgbClr val="FF0000"/>
              </a:solidFill>
            </a:endParaRPr>
          </a:p>
        </p:txBody>
      </p:sp>
      <p:sp>
        <p:nvSpPr>
          <p:cNvPr id="21" name="テキスト ボックス 14"/>
          <p:cNvSpPr txBox="1">
            <a:spLocks noChangeArrowheads="1"/>
          </p:cNvSpPr>
          <p:nvPr/>
        </p:nvSpPr>
        <p:spPr bwMode="auto">
          <a:xfrm rot="-5400000">
            <a:off x="1880537" y="2970496"/>
            <a:ext cx="1349375" cy="307975"/>
          </a:xfrm>
          <a:prstGeom prst="rect">
            <a:avLst/>
          </a:prstGeom>
          <a:noFill/>
          <a:ln w="9525">
            <a:noFill/>
            <a:miter lim="800000"/>
            <a:headEnd/>
            <a:tailEnd/>
          </a:ln>
        </p:spPr>
        <p:txBody>
          <a:bodyPr wrap="none">
            <a:spAutoFit/>
          </a:bodyPr>
          <a:lstStyle/>
          <a:p>
            <a:r>
              <a:rPr lang="ja-JP" altLang="en-US" sz="1400"/>
              <a:t>レビュー数／月</a:t>
            </a:r>
          </a:p>
        </p:txBody>
      </p:sp>
      <p:pic>
        <p:nvPicPr>
          <p:cNvPr id="22" name="Picture 19" descr="C:\shoji-f\SNA\Master's Thesis\図1.png"/>
          <p:cNvPicPr>
            <a:picLocks noChangeAspect="1" noChangeArrowheads="1"/>
          </p:cNvPicPr>
          <p:nvPr/>
        </p:nvPicPr>
        <p:blipFill>
          <a:blip r:embed="rId4" cstate="print"/>
          <a:srcRect/>
          <a:stretch>
            <a:fillRect/>
          </a:stretch>
        </p:blipFill>
        <p:spPr bwMode="auto">
          <a:xfrm>
            <a:off x="6383928" y="2094967"/>
            <a:ext cx="298827" cy="309045"/>
          </a:xfrm>
          <a:prstGeom prst="rect">
            <a:avLst/>
          </a:prstGeom>
          <a:noFill/>
          <a:ln w="9525">
            <a:noFill/>
            <a:miter lim="800000"/>
            <a:headEnd/>
            <a:tailEnd/>
          </a:ln>
        </p:spPr>
      </p:pic>
      <p:pic>
        <p:nvPicPr>
          <p:cNvPr id="24" name="Picture 19" descr="C:\shoji-f\SNA\Master's Thesis\図1.png"/>
          <p:cNvPicPr>
            <a:picLocks noChangeAspect="1" noChangeArrowheads="1"/>
          </p:cNvPicPr>
          <p:nvPr/>
        </p:nvPicPr>
        <p:blipFill>
          <a:blip r:embed="rId4" cstate="print"/>
          <a:srcRect/>
          <a:stretch>
            <a:fillRect/>
          </a:stretch>
        </p:blipFill>
        <p:spPr bwMode="auto">
          <a:xfrm>
            <a:off x="4092775" y="2094967"/>
            <a:ext cx="298827" cy="309045"/>
          </a:xfrm>
          <a:prstGeom prst="rect">
            <a:avLst/>
          </a:prstGeom>
          <a:noFill/>
          <a:ln w="9525">
            <a:noFill/>
            <a:miter lim="800000"/>
            <a:headEnd/>
            <a:tailEnd/>
          </a:ln>
        </p:spPr>
      </p:pic>
      <p:pic>
        <p:nvPicPr>
          <p:cNvPr id="26" name="Picture 19" descr="C:\shoji-f\SNA\Master's Thesis\図1.png"/>
          <p:cNvPicPr>
            <a:picLocks noChangeAspect="1" noChangeArrowheads="1"/>
          </p:cNvPicPr>
          <p:nvPr/>
        </p:nvPicPr>
        <p:blipFill>
          <a:blip r:embed="rId4" cstate="print"/>
          <a:srcRect/>
          <a:stretch>
            <a:fillRect/>
          </a:stretch>
        </p:blipFill>
        <p:spPr bwMode="auto">
          <a:xfrm>
            <a:off x="1789914" y="2094967"/>
            <a:ext cx="298827" cy="309045"/>
          </a:xfrm>
          <a:prstGeom prst="rect">
            <a:avLst/>
          </a:prstGeom>
          <a:noFill/>
          <a:ln w="9525">
            <a:noFill/>
            <a:miter lim="800000"/>
            <a:headEnd/>
            <a:tailEnd/>
          </a:ln>
        </p:spPr>
      </p:pic>
      <p:pic>
        <p:nvPicPr>
          <p:cNvPr id="28" name="Picture 19" descr="C:\shoji-f\SNA\Master's Thesis\図1.png"/>
          <p:cNvPicPr>
            <a:picLocks noChangeAspect="1" noChangeArrowheads="1"/>
          </p:cNvPicPr>
          <p:nvPr/>
        </p:nvPicPr>
        <p:blipFill>
          <a:blip r:embed="rId7" cstate="print">
            <a:duotone>
              <a:prstClr val="black"/>
              <a:schemeClr val="tx2">
                <a:tint val="45000"/>
                <a:satMod val="400000"/>
              </a:schemeClr>
            </a:duotone>
            <a:extLst>
              <a:ext uri="{BEBA8EAE-BF5A-486C-A8C5-ECC9F3942E4B}">
                <a14:imgProps xmlns:a14="http://schemas.microsoft.com/office/drawing/2010/main">
                  <a14:imgLayer r:embed="rId8">
                    <a14:imgEffect>
                      <a14:backgroundRemoval t="0" b="98374" l="0" r="94958"/>
                    </a14:imgEffect>
                  </a14:imgLayer>
                </a14:imgProps>
              </a:ext>
            </a:extLst>
          </a:blip>
          <a:srcRect/>
          <a:stretch>
            <a:fillRect/>
          </a:stretch>
        </p:blipFill>
        <p:spPr bwMode="auto">
          <a:xfrm>
            <a:off x="7252203" y="3786980"/>
            <a:ext cx="322402" cy="333426"/>
          </a:xfrm>
          <a:prstGeom prst="rect">
            <a:avLst/>
          </a:prstGeom>
          <a:noFill/>
          <a:ln w="9525">
            <a:noFill/>
            <a:miter lim="800000"/>
            <a:headEnd/>
            <a:tailEnd/>
          </a:ln>
        </p:spPr>
      </p:pic>
      <p:pic>
        <p:nvPicPr>
          <p:cNvPr id="29" name="Picture 19" descr="C:\shoji-f\SNA\Master's Thesis\図1.png"/>
          <p:cNvPicPr>
            <a:picLocks noChangeAspect="1" noChangeArrowheads="1"/>
          </p:cNvPicPr>
          <p:nvPr/>
        </p:nvPicPr>
        <p:blipFill>
          <a:blip r:embed="rId7" cstate="print">
            <a:duotone>
              <a:prstClr val="black"/>
              <a:schemeClr val="tx2">
                <a:tint val="45000"/>
                <a:satMod val="400000"/>
              </a:schemeClr>
            </a:duotone>
            <a:extLst>
              <a:ext uri="{BEBA8EAE-BF5A-486C-A8C5-ECC9F3942E4B}">
                <a14:imgProps xmlns:a14="http://schemas.microsoft.com/office/drawing/2010/main">
                  <a14:imgLayer r:embed="rId8">
                    <a14:imgEffect>
                      <a14:backgroundRemoval t="0" b="98374" l="0" r="94958"/>
                    </a14:imgEffect>
                  </a14:imgLayer>
                </a14:imgProps>
              </a:ext>
            </a:extLst>
          </a:blip>
          <a:srcRect/>
          <a:stretch>
            <a:fillRect/>
          </a:stretch>
        </p:blipFill>
        <p:spPr bwMode="auto">
          <a:xfrm>
            <a:off x="5580112" y="2087462"/>
            <a:ext cx="322402" cy="333426"/>
          </a:xfrm>
          <a:prstGeom prst="rect">
            <a:avLst/>
          </a:prstGeom>
          <a:noFill/>
          <a:ln w="9525">
            <a:noFill/>
            <a:miter lim="800000"/>
            <a:headEnd/>
            <a:tailEnd/>
          </a:ln>
        </p:spPr>
      </p:pic>
      <p:pic>
        <p:nvPicPr>
          <p:cNvPr id="30" name="Picture 19" descr="C:\shoji-f\SNA\Master's Thesis\図1.png"/>
          <p:cNvPicPr>
            <a:picLocks noChangeAspect="1" noChangeArrowheads="1"/>
          </p:cNvPicPr>
          <p:nvPr/>
        </p:nvPicPr>
        <p:blipFill>
          <a:blip r:embed="rId7" cstate="print">
            <a:duotone>
              <a:prstClr val="black"/>
              <a:schemeClr val="tx2">
                <a:tint val="45000"/>
                <a:satMod val="400000"/>
              </a:schemeClr>
            </a:duotone>
            <a:extLst>
              <a:ext uri="{BEBA8EAE-BF5A-486C-A8C5-ECC9F3942E4B}">
                <a14:imgProps xmlns:a14="http://schemas.microsoft.com/office/drawing/2010/main">
                  <a14:imgLayer r:embed="rId8">
                    <a14:imgEffect>
                      <a14:backgroundRemoval t="0" b="98374" l="0" r="94958"/>
                    </a14:imgEffect>
                  </a14:imgLayer>
                </a14:imgProps>
              </a:ext>
            </a:extLst>
          </a:blip>
          <a:srcRect/>
          <a:stretch>
            <a:fillRect/>
          </a:stretch>
        </p:blipFill>
        <p:spPr bwMode="auto">
          <a:xfrm>
            <a:off x="3275856" y="2094967"/>
            <a:ext cx="322402" cy="333426"/>
          </a:xfrm>
          <a:prstGeom prst="rect">
            <a:avLst/>
          </a:prstGeom>
          <a:noFill/>
          <a:ln w="9525">
            <a:noFill/>
            <a:miter lim="800000"/>
            <a:headEnd/>
            <a:tailEnd/>
          </a:ln>
        </p:spPr>
      </p:pic>
      <p:pic>
        <p:nvPicPr>
          <p:cNvPr id="31" name="Picture 19" descr="C:\shoji-f\SNA\Master's Thesis\図1.png"/>
          <p:cNvPicPr>
            <a:picLocks noChangeAspect="1" noChangeArrowheads="1"/>
          </p:cNvPicPr>
          <p:nvPr/>
        </p:nvPicPr>
        <p:blipFill>
          <a:blip r:embed="rId7" cstate="print">
            <a:duotone>
              <a:prstClr val="black"/>
              <a:schemeClr val="tx2">
                <a:tint val="45000"/>
                <a:satMod val="400000"/>
              </a:schemeClr>
            </a:duotone>
            <a:extLst>
              <a:ext uri="{BEBA8EAE-BF5A-486C-A8C5-ECC9F3942E4B}">
                <a14:imgProps xmlns:a14="http://schemas.microsoft.com/office/drawing/2010/main">
                  <a14:imgLayer r:embed="rId8">
                    <a14:imgEffect>
                      <a14:backgroundRemoval t="0" b="98374" l="0" r="94958"/>
                    </a14:imgEffect>
                  </a14:imgLayer>
                </a14:imgProps>
              </a:ext>
            </a:extLst>
          </a:blip>
          <a:srcRect/>
          <a:stretch>
            <a:fillRect/>
          </a:stretch>
        </p:blipFill>
        <p:spPr bwMode="auto">
          <a:xfrm>
            <a:off x="1050051" y="2069716"/>
            <a:ext cx="322402" cy="333426"/>
          </a:xfrm>
          <a:prstGeom prst="rect">
            <a:avLst/>
          </a:prstGeom>
          <a:noFill/>
          <a:ln w="9525">
            <a:noFill/>
            <a:miter lim="800000"/>
            <a:headEnd/>
            <a:tailEnd/>
          </a:ln>
        </p:spPr>
      </p:pic>
    </p:spTree>
    <p:extLst>
      <p:ext uri="{BB962C8B-B14F-4D97-AF65-F5344CB8AC3E}">
        <p14:creationId xmlns:p14="http://schemas.microsoft.com/office/powerpoint/2010/main" val="2764447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データセット概要</a:t>
            </a:r>
            <a:endParaRPr kumimoji="1" lang="ja-JP" altLang="en-US" sz="3600" dirty="0"/>
          </a:p>
        </p:txBody>
      </p:sp>
      <p:sp>
        <p:nvSpPr>
          <p:cNvPr id="3" name="コンテンツ プレースホルダー 2"/>
          <p:cNvSpPr>
            <a:spLocks noGrp="1"/>
          </p:cNvSpPr>
          <p:nvPr>
            <p:ph idx="1"/>
          </p:nvPr>
        </p:nvSpPr>
        <p:spPr/>
        <p:txBody>
          <a:bodyPr/>
          <a:lstStyle/>
          <a:p>
            <a:endParaRPr kumimoji="1" lang="ja-JP" altLang="en-US" dirty="0"/>
          </a:p>
        </p:txBody>
      </p:sp>
      <p:graphicFrame>
        <p:nvGraphicFramePr>
          <p:cNvPr id="4" name="グラフ 3"/>
          <p:cNvGraphicFramePr/>
          <p:nvPr/>
        </p:nvGraphicFramePr>
        <p:xfrm>
          <a:off x="2339752" y="2180492"/>
          <a:ext cx="2376264" cy="32403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グラフ 4"/>
          <p:cNvGraphicFramePr/>
          <p:nvPr/>
        </p:nvGraphicFramePr>
        <p:xfrm>
          <a:off x="4716016" y="2180492"/>
          <a:ext cx="1970533" cy="32194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グラフ 5"/>
          <p:cNvGraphicFramePr/>
          <p:nvPr>
            <p:extLst>
              <p:ext uri="{D42A27DB-BD31-4B8C-83A1-F6EECF244321}">
                <p14:modId xmlns:p14="http://schemas.microsoft.com/office/powerpoint/2010/main" val="2975342997"/>
              </p:ext>
            </p:extLst>
          </p:nvPr>
        </p:nvGraphicFramePr>
        <p:xfrm>
          <a:off x="6588224" y="2180492"/>
          <a:ext cx="2555776" cy="323850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グラフ 6"/>
          <p:cNvGraphicFramePr/>
          <p:nvPr/>
        </p:nvGraphicFramePr>
        <p:xfrm>
          <a:off x="0" y="2180492"/>
          <a:ext cx="2514599" cy="325755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91283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l"/>
            <a:r>
              <a:rPr lang="en-US" altLang="ja-JP" sz="3600" dirty="0" smtClean="0"/>
              <a:t>RQ1</a:t>
            </a:r>
            <a:r>
              <a:rPr lang="ja-JP" altLang="en-US" sz="3600" dirty="0" smtClean="0"/>
              <a:t>結果：コミッターの選出に有効な指標</a:t>
            </a:r>
            <a:endParaRPr lang="ja-JP" altLang="en-US" sz="3600" dirty="0"/>
          </a:p>
        </p:txBody>
      </p:sp>
      <p:sp>
        <p:nvSpPr>
          <p:cNvPr id="15" name="コンテンツ プレースホルダ 14"/>
          <p:cNvSpPr>
            <a:spLocks noGrp="1"/>
          </p:cNvSpPr>
          <p:nvPr>
            <p:ph idx="1"/>
          </p:nvPr>
        </p:nvSpPr>
        <p:spPr/>
        <p:txBody>
          <a:bodyPr/>
          <a:lstStyle/>
          <a:p>
            <a:pPr lvl="0"/>
            <a:r>
              <a:rPr lang="ja-JP" altLang="en-US" dirty="0" smtClean="0"/>
              <a:t>活動内容別の有意差検定結果</a:t>
            </a:r>
            <a:endParaRPr lang="en-US" altLang="ja-JP" dirty="0" smtClean="0"/>
          </a:p>
        </p:txBody>
      </p:sp>
      <p:sp>
        <p:nvSpPr>
          <p:cNvPr id="20" name="角丸四角形 19"/>
          <p:cNvSpPr/>
          <p:nvPr/>
        </p:nvSpPr>
        <p:spPr>
          <a:xfrm>
            <a:off x="1315328" y="5391544"/>
            <a:ext cx="6351563" cy="57591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marL="0" lvl="1" algn="ctr">
              <a:defRPr/>
            </a:pPr>
            <a:r>
              <a:rPr lang="ja-JP" altLang="en-US" sz="2000" kern="0" dirty="0" smtClean="0">
                <a:solidFill>
                  <a:schemeClr val="tx1"/>
                </a:solidFill>
              </a:rPr>
              <a:t>活動期間，コメント数は指標として有効</a:t>
            </a:r>
            <a:endParaRPr lang="en-US" altLang="ja-JP" sz="2000" kern="0" dirty="0" smtClean="0">
              <a:solidFill>
                <a:schemeClr val="tx1"/>
              </a:solidFill>
            </a:endParaRPr>
          </a:p>
        </p:txBody>
      </p:sp>
      <p:sp>
        <p:nvSpPr>
          <p:cNvPr id="21" name="角丸四角形 20"/>
          <p:cNvSpPr/>
          <p:nvPr/>
        </p:nvSpPr>
        <p:spPr>
          <a:xfrm>
            <a:off x="1315328" y="6002627"/>
            <a:ext cx="6351563" cy="57591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kern="0" dirty="0" smtClean="0">
                <a:solidFill>
                  <a:schemeClr val="tx1"/>
                </a:solidFill>
              </a:rPr>
              <a:t>レビュー時間は多くのプロジェクトにおいて使えない</a:t>
            </a:r>
            <a:endParaRPr lang="ja-JP" altLang="en-US" sz="2000" b="1" dirty="0">
              <a:solidFill>
                <a:schemeClr val="tx1"/>
              </a:solidFill>
            </a:endParaRPr>
          </a:p>
        </p:txBody>
      </p:sp>
      <p:graphicFrame>
        <p:nvGraphicFramePr>
          <p:cNvPr id="12" name="グラフ 11"/>
          <p:cNvGraphicFramePr/>
          <p:nvPr>
            <p:extLst>
              <p:ext uri="{D42A27DB-BD31-4B8C-83A1-F6EECF244321}">
                <p14:modId xmlns:p14="http://schemas.microsoft.com/office/powerpoint/2010/main" val="927154377"/>
              </p:ext>
            </p:extLst>
          </p:nvPr>
        </p:nvGraphicFramePr>
        <p:xfrm>
          <a:off x="195264" y="2073645"/>
          <a:ext cx="7927648" cy="30680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表 7"/>
          <p:cNvGraphicFramePr>
            <a:graphicFrameLocks noGrp="1"/>
          </p:cNvGraphicFramePr>
          <p:nvPr/>
        </p:nvGraphicFramePr>
        <p:xfrm>
          <a:off x="7183657" y="2338864"/>
          <a:ext cx="1932008" cy="995005"/>
        </p:xfrm>
        <a:graphic>
          <a:graphicData uri="http://schemas.openxmlformats.org/drawingml/2006/table">
            <a:tbl>
              <a:tblPr firstRow="1" bandRow="1">
                <a:tableStyleId>{7E9639D4-E3E2-4D34-9284-5A2195B3D0D7}</a:tableStyleId>
              </a:tblPr>
              <a:tblGrid>
                <a:gridCol w="533380"/>
                <a:gridCol w="533380"/>
                <a:gridCol w="865248"/>
              </a:tblGrid>
              <a:tr h="229617">
                <a:tc gridSpan="3">
                  <a:txBody>
                    <a:bodyPr/>
                    <a:lstStyle/>
                    <a:p>
                      <a:pPr algn="ctr"/>
                      <a:r>
                        <a:rPr kumimoji="1" lang="ja-JP" altLang="en-US" sz="1100" dirty="0" smtClean="0"/>
                        <a:t>開発者</a:t>
                      </a:r>
                      <a:endParaRPr kumimoji="1" lang="ja-JP" altLang="en-US" sz="1100" b="0" dirty="0">
                        <a:solidFill>
                          <a:schemeClr val="tx1"/>
                        </a:solidFill>
                      </a:endParaRPr>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tr>
              <a:tr h="248751">
                <a:tc gridSpan="2">
                  <a:txBody>
                    <a:bodyPr/>
                    <a:lstStyle/>
                    <a:p>
                      <a:pPr algn="ctr"/>
                      <a:r>
                        <a:rPr kumimoji="1" lang="ja-JP" altLang="en-US" sz="1100" dirty="0" smtClean="0"/>
                        <a:t>コミッター</a:t>
                      </a:r>
                      <a:endParaRPr kumimoji="1" lang="ja-JP" altLang="en-US" sz="1100" b="0" dirty="0">
                        <a:solidFill>
                          <a:schemeClr val="tx1"/>
                        </a:solidFill>
                      </a:endParaRPr>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rowSpan="2">
                  <a:txBody>
                    <a:bodyPr/>
                    <a:lstStyle/>
                    <a:p>
                      <a:pPr algn="just"/>
                      <a:r>
                        <a:rPr kumimoji="1" lang="ja-JP" altLang="en-US" sz="1100" dirty="0" smtClean="0"/>
                        <a:t>非コミッター</a:t>
                      </a:r>
                      <a:r>
                        <a:rPr kumimoji="1" lang="en-US" altLang="ja-JP" sz="1100" dirty="0" smtClean="0"/>
                        <a:t/>
                      </a:r>
                      <a:br>
                        <a:rPr kumimoji="1" lang="en-US" altLang="ja-JP" sz="1100" dirty="0" smtClean="0"/>
                      </a:br>
                      <a:r>
                        <a:rPr kumimoji="1" lang="ja-JP" altLang="en-US" sz="700" dirty="0" smtClean="0"/>
                        <a:t>コミッターに昇格しなかった開発者</a:t>
                      </a:r>
                      <a:endParaRPr kumimoji="1" lang="ja-JP" altLang="en-US" sz="7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6637">
                <a:tc>
                  <a:txBody>
                    <a:bodyPr/>
                    <a:lstStyle/>
                    <a:p>
                      <a:pPr algn="ctr"/>
                      <a:r>
                        <a:rPr kumimoji="1" lang="ja-JP" altLang="en-US" sz="1000" dirty="0" smtClean="0"/>
                        <a:t>昇格前</a:t>
                      </a:r>
                      <a:endParaRPr kumimoji="1" lang="en-US" altLang="ja-JP" sz="1000" dirty="0" smtClean="0"/>
                    </a:p>
                    <a:p>
                      <a:pPr algn="ctr"/>
                      <a:endParaRPr kumimoji="1" lang="en-US" altLang="ja-JP" sz="1000" dirty="0" smtClean="0"/>
                    </a:p>
                    <a:p>
                      <a:pPr algn="ctr"/>
                      <a:endParaRPr kumimoji="1" lang="ja-JP" altLang="en-US" sz="10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smtClean="0"/>
                        <a:t>昇格後</a:t>
                      </a:r>
                      <a:endParaRPr kumimoji="1" lang="en-US" altLang="ja-JP" sz="1000" dirty="0" smtClean="0"/>
                    </a:p>
                    <a:p>
                      <a:pPr algn="ctr"/>
                      <a:endParaRPr kumimoji="1" lang="ja-JP" altLang="en-US" sz="10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kumimoji="1" lang="ja-JP" altLang="en-US" sz="2000" dirty="0"/>
                    </a:p>
                  </a:txBody>
                  <a:tcPr/>
                </a:tc>
              </a:tr>
            </a:tbl>
          </a:graphicData>
        </a:graphic>
      </p:graphicFrame>
      <p:grpSp>
        <p:nvGrpSpPr>
          <p:cNvPr id="9" name="グループ化 8"/>
          <p:cNvGrpSpPr/>
          <p:nvPr/>
        </p:nvGrpSpPr>
        <p:grpSpPr>
          <a:xfrm>
            <a:off x="7843157" y="3004682"/>
            <a:ext cx="1048811" cy="349972"/>
            <a:chOff x="8320706" y="3226565"/>
            <a:chExt cx="1670667" cy="557476"/>
          </a:xfrm>
        </p:grpSpPr>
        <p:pic>
          <p:nvPicPr>
            <p:cNvPr id="10" name="Picture 19" descr="C:\shoji-f\SNA\Master's Thesis\図1.png"/>
            <p:cNvPicPr>
              <a:picLocks noChangeAspect="1" noChangeArrowheads="1"/>
            </p:cNvPicPr>
            <p:nvPr/>
          </p:nvPicPr>
          <p:blipFill>
            <a:blip r:embed="rId4" cstate="print"/>
            <a:srcRect/>
            <a:stretch>
              <a:fillRect/>
            </a:stretch>
          </p:blipFill>
          <p:spPr bwMode="auto">
            <a:xfrm>
              <a:off x="8320706" y="3226565"/>
              <a:ext cx="476006" cy="492282"/>
            </a:xfrm>
            <a:prstGeom prst="rect">
              <a:avLst/>
            </a:prstGeom>
            <a:noFill/>
            <a:ln w="9525">
              <a:noFill/>
              <a:miter lim="800000"/>
              <a:headEnd/>
              <a:tailEnd/>
            </a:ln>
          </p:spPr>
        </p:pic>
        <p:pic>
          <p:nvPicPr>
            <p:cNvPr id="11" name="Picture 7" descr="j0431601"/>
            <p:cNvPicPr>
              <a:picLocks noChangeAspect="1" noChangeArrowheads="1"/>
            </p:cNvPicPr>
            <p:nvPr/>
          </p:nvPicPr>
          <p:blipFill>
            <a:blip r:embed="rId5" cstate="print"/>
            <a:srcRect/>
            <a:stretch>
              <a:fillRect/>
            </a:stretch>
          </p:blipFill>
          <p:spPr bwMode="auto">
            <a:xfrm>
              <a:off x="9434210" y="3226565"/>
              <a:ext cx="557163" cy="557476"/>
            </a:xfrm>
            <a:prstGeom prst="rect">
              <a:avLst/>
            </a:prstGeom>
            <a:noFill/>
            <a:ln w="9525">
              <a:noFill/>
              <a:miter lim="800000"/>
              <a:headEnd/>
              <a:tailEnd/>
            </a:ln>
          </p:spPr>
        </p:pic>
      </p:grpSp>
      <p:pic>
        <p:nvPicPr>
          <p:cNvPr id="17" name="Picture 7" descr="j0431601"/>
          <p:cNvPicPr>
            <a:picLocks noChangeAspect="1" noChangeArrowheads="1"/>
          </p:cNvPicPr>
          <p:nvPr/>
        </p:nvPicPr>
        <p:blipFill>
          <a:blip r:embed="rId5" cstate="print"/>
          <a:srcRect/>
          <a:stretch>
            <a:fillRect/>
          </a:stretch>
        </p:blipFill>
        <p:spPr bwMode="auto">
          <a:xfrm>
            <a:off x="8408223" y="1691251"/>
            <a:ext cx="578465" cy="578789"/>
          </a:xfrm>
          <a:prstGeom prst="rect">
            <a:avLst/>
          </a:prstGeom>
          <a:noFill/>
          <a:ln w="9525">
            <a:noFill/>
            <a:miter lim="800000"/>
            <a:headEnd/>
            <a:tailEnd/>
          </a:ln>
        </p:spPr>
      </p:pic>
      <p:sp>
        <p:nvSpPr>
          <p:cNvPr id="19" name="テキスト ボックス 18"/>
          <p:cNvSpPr txBox="1"/>
          <p:nvPr/>
        </p:nvSpPr>
        <p:spPr>
          <a:xfrm>
            <a:off x="7790516" y="1441645"/>
            <a:ext cx="598746" cy="738664"/>
          </a:xfrm>
          <a:prstGeom prst="rect">
            <a:avLst/>
          </a:prstGeom>
          <a:noFill/>
        </p:spPr>
        <p:txBody>
          <a:bodyPr wrap="square" rtlCol="0">
            <a:spAutoFit/>
          </a:bodyPr>
          <a:lstStyle/>
          <a:p>
            <a:pPr algn="ctr"/>
            <a:r>
              <a:rPr lang="ja-JP" altLang="en-US" sz="2400" b="1" dirty="0" smtClean="0"/>
              <a:t>？</a:t>
            </a:r>
            <a:r>
              <a:rPr lang="en-US" altLang="ja-JP" dirty="0" smtClean="0"/>
              <a:t/>
            </a:r>
            <a:br>
              <a:rPr lang="en-US" altLang="ja-JP" dirty="0" smtClean="0"/>
            </a:br>
            <a:r>
              <a:rPr lang="ja-JP" altLang="en-US" dirty="0" smtClean="0"/>
              <a:t>＞</a:t>
            </a:r>
            <a:endParaRPr kumimoji="1" lang="ja-JP" altLang="en-US" dirty="0"/>
          </a:p>
        </p:txBody>
      </p:sp>
      <p:pic>
        <p:nvPicPr>
          <p:cNvPr id="16" name="Picture 19" descr="C:\shoji-f\SNA\Master's Thesis\図1.png"/>
          <p:cNvPicPr>
            <a:picLocks noChangeAspect="1" noChangeArrowheads="1"/>
          </p:cNvPicPr>
          <p:nvPr/>
        </p:nvPicPr>
        <p:blipFill>
          <a:blip r:embed="rId6" cstate="print">
            <a:duotone>
              <a:prstClr val="black"/>
              <a:schemeClr val="tx2">
                <a:tint val="45000"/>
                <a:satMod val="400000"/>
              </a:schemeClr>
            </a:duotone>
            <a:extLst>
              <a:ext uri="{BEBA8EAE-BF5A-486C-A8C5-ECC9F3942E4B}">
                <a14:imgProps xmlns:a14="http://schemas.microsoft.com/office/drawing/2010/main">
                  <a14:imgLayer r:embed="rId7">
                    <a14:imgEffect>
                      <a14:backgroundRemoval t="0" b="98374" l="0" r="94958"/>
                    </a14:imgEffect>
                  </a14:imgLayer>
                </a14:imgProps>
              </a:ext>
            </a:extLst>
          </a:blip>
          <a:srcRect/>
          <a:stretch>
            <a:fillRect/>
          </a:stretch>
        </p:blipFill>
        <p:spPr bwMode="auto">
          <a:xfrm>
            <a:off x="7308304" y="2992491"/>
            <a:ext cx="322402" cy="333426"/>
          </a:xfrm>
          <a:prstGeom prst="rect">
            <a:avLst/>
          </a:prstGeom>
          <a:noFill/>
          <a:ln w="9525">
            <a:noFill/>
            <a:miter lim="800000"/>
            <a:headEnd/>
            <a:tailEnd/>
          </a:ln>
        </p:spPr>
      </p:pic>
      <p:pic>
        <p:nvPicPr>
          <p:cNvPr id="22" name="Picture 19" descr="C:\shoji-f\SNA\Master's Thesis\図1.png"/>
          <p:cNvPicPr>
            <a:picLocks noChangeAspect="1" noChangeArrowheads="1"/>
          </p:cNvPicPr>
          <p:nvPr/>
        </p:nvPicPr>
        <p:blipFill>
          <a:blip r:embed="rId6" cstate="print">
            <a:duotone>
              <a:prstClr val="black"/>
              <a:schemeClr val="tx2">
                <a:tint val="45000"/>
                <a:satMod val="400000"/>
              </a:schemeClr>
            </a:duotone>
            <a:extLst>
              <a:ext uri="{BEBA8EAE-BF5A-486C-A8C5-ECC9F3942E4B}">
                <a14:imgProps xmlns:a14="http://schemas.microsoft.com/office/drawing/2010/main">
                  <a14:imgLayer r:embed="rId7">
                    <a14:imgEffect>
                      <a14:backgroundRemoval t="0" b="98374" l="0" r="94958"/>
                    </a14:imgEffect>
                  </a14:imgLayer>
                </a14:imgProps>
              </a:ext>
            </a:extLst>
          </a:blip>
          <a:srcRect/>
          <a:stretch>
            <a:fillRect/>
          </a:stretch>
        </p:blipFill>
        <p:spPr bwMode="auto">
          <a:xfrm>
            <a:off x="7243721" y="1723838"/>
            <a:ext cx="496631" cy="513613"/>
          </a:xfrm>
          <a:prstGeom prst="rect">
            <a:avLst/>
          </a:prstGeom>
          <a:noFill/>
          <a:ln w="9525">
            <a:noFill/>
            <a:miter lim="800000"/>
            <a:headEnd/>
            <a:tailEnd/>
          </a:ln>
        </p:spPr>
      </p:pic>
    </p:spTree>
    <p:extLst>
      <p:ext uri="{BB962C8B-B14F-4D97-AF65-F5344CB8AC3E}">
        <p14:creationId xmlns:p14="http://schemas.microsoft.com/office/powerpoint/2010/main" val="31349633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p:cNvSpPr>
            <a:spLocks noGrp="1"/>
          </p:cNvSpPr>
          <p:nvPr>
            <p:ph type="title"/>
          </p:nvPr>
        </p:nvSpPr>
        <p:spPr/>
        <p:txBody>
          <a:bodyPr>
            <a:normAutofit/>
          </a:bodyPr>
          <a:lstStyle/>
          <a:p>
            <a:pPr algn="l"/>
            <a:r>
              <a:rPr lang="en-US" altLang="ja-JP" sz="3600" dirty="0" smtClean="0"/>
              <a:t>RQ1</a:t>
            </a:r>
            <a:r>
              <a:rPr lang="ja-JP" altLang="en-US" sz="3600" dirty="0" smtClean="0"/>
              <a:t>考察：コミッターの選出に有効な指標</a:t>
            </a:r>
            <a:endParaRPr lang="ja-JP" altLang="en-US" sz="3600" dirty="0"/>
          </a:p>
        </p:txBody>
      </p:sp>
      <p:sp>
        <p:nvSpPr>
          <p:cNvPr id="12" name="コンテンツ プレースホルダ 2"/>
          <p:cNvSpPr txBox="1">
            <a:spLocks/>
          </p:cNvSpPr>
          <p:nvPr/>
        </p:nvSpPr>
        <p:spPr bwMode="gray">
          <a:xfrm>
            <a:off x="3876366" y="2255634"/>
            <a:ext cx="5054388" cy="30956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38163" marR="0" lvl="1" indent="-363538" algn="just" defTabSz="914400" rtl="0" eaLnBrk="0" fontAlgn="base" latinLnBrk="0" hangingPunct="0">
              <a:lnSpc>
                <a:spcPct val="100000"/>
              </a:lnSpc>
              <a:spcBef>
                <a:spcPct val="20000"/>
              </a:spcBef>
              <a:spcAft>
                <a:spcPct val="0"/>
              </a:spcAft>
              <a:buClrTx/>
              <a:buSzTx/>
              <a:buFontTx/>
              <a:buChar char="–"/>
              <a:tabLst/>
              <a:defRPr/>
            </a:pPr>
            <a:r>
              <a:rPr lang="ja-JP" altLang="en-US" sz="2000" kern="0" noProof="0" dirty="0" smtClean="0">
                <a:latin typeface="+mn-lt"/>
                <a:ea typeface="+mn-ea"/>
              </a:rPr>
              <a:t>有意差ありのプロジェクトが，有意差なしのプロジェクトに比べて活動期間が長い</a:t>
            </a:r>
            <a:endParaRPr lang="en-US" altLang="ja-JP" sz="2000" kern="0" noProof="0" dirty="0" smtClean="0">
              <a:latin typeface="+mn-lt"/>
              <a:ea typeface="+mn-ea"/>
            </a:endParaRPr>
          </a:p>
          <a:p>
            <a:pPr marL="538163" marR="0" lvl="1" indent="-363538" algn="just" defTabSz="914400" rtl="0" eaLnBrk="0" fontAlgn="base" latinLnBrk="0" hangingPunct="0">
              <a:lnSpc>
                <a:spcPct val="100000"/>
              </a:lnSpc>
              <a:spcBef>
                <a:spcPct val="20000"/>
              </a:spcBef>
              <a:spcAft>
                <a:spcPct val="0"/>
              </a:spcAft>
              <a:buClrTx/>
              <a:buSzTx/>
              <a:buFontTx/>
              <a:buChar char="–"/>
              <a:tabLst/>
              <a:defRPr/>
            </a:pPr>
            <a:r>
              <a:rPr kumimoji="1" lang="ja-JP" altLang="en-US" sz="2000" b="0" i="0" u="none" strike="noStrike" kern="0" cap="none" spc="0" normalizeH="0" baseline="0" noProof="0" dirty="0" smtClean="0">
                <a:ln>
                  <a:noFill/>
                </a:ln>
                <a:solidFill>
                  <a:schemeClr val="tx1"/>
                </a:solidFill>
                <a:effectLst/>
                <a:uLnTx/>
                <a:uFillTx/>
                <a:latin typeface="+mn-lt"/>
                <a:ea typeface="+mn-ea"/>
              </a:rPr>
              <a:t>殆どのプロジェクトにおいて，</a:t>
            </a:r>
            <a:r>
              <a:rPr kumimoji="1" lang="en-US" altLang="ja-JP" sz="2000" b="0" i="0" u="none" strike="noStrike" kern="0" cap="none" spc="0" normalizeH="0" baseline="0" noProof="0" dirty="0" smtClean="0">
                <a:ln>
                  <a:noFill/>
                </a:ln>
                <a:solidFill>
                  <a:schemeClr val="tx1"/>
                </a:solidFill>
                <a:effectLst/>
                <a:uLnTx/>
                <a:uFillTx/>
                <a:latin typeface="+mn-lt"/>
                <a:ea typeface="+mn-ea"/>
              </a:rPr>
              <a:t>75%</a:t>
            </a:r>
            <a:r>
              <a:rPr kumimoji="1" lang="ja-JP" altLang="en-US" sz="2000" b="0" i="0" u="none" strike="noStrike" kern="0" cap="none" spc="0" normalizeH="0" baseline="0" noProof="0" dirty="0" smtClean="0">
                <a:ln>
                  <a:noFill/>
                </a:ln>
                <a:solidFill>
                  <a:schemeClr val="tx1"/>
                </a:solidFill>
                <a:effectLst/>
                <a:uLnTx/>
                <a:uFillTx/>
                <a:latin typeface="+mn-lt"/>
                <a:ea typeface="+mn-ea"/>
              </a:rPr>
              <a:t>のコミッターが約</a:t>
            </a:r>
            <a:r>
              <a:rPr kumimoji="1" lang="en-US" altLang="ja-JP" sz="2000" b="0" i="0" u="none" strike="noStrike" kern="0" cap="none" spc="0" normalizeH="0" baseline="0" noProof="0" dirty="0" smtClean="0">
                <a:ln>
                  <a:noFill/>
                </a:ln>
                <a:solidFill>
                  <a:schemeClr val="tx1"/>
                </a:solidFill>
                <a:effectLst/>
                <a:uLnTx/>
                <a:uFillTx/>
                <a:latin typeface="+mn-lt"/>
                <a:ea typeface="+mn-ea"/>
              </a:rPr>
              <a:t>1</a:t>
            </a:r>
            <a:r>
              <a:rPr lang="ja-JP" altLang="en-US" sz="2000" kern="0" noProof="0" dirty="0" smtClean="0">
                <a:latin typeface="+mn-lt"/>
                <a:ea typeface="+mn-ea"/>
              </a:rPr>
              <a:t>年以内に昇格している</a:t>
            </a:r>
            <a:endParaRPr lang="en-US" altLang="ja-JP" sz="2000" kern="0" noProof="0" dirty="0" smtClean="0">
              <a:latin typeface="+mn-lt"/>
              <a:ea typeface="+mn-ea"/>
            </a:endParaRPr>
          </a:p>
          <a:p>
            <a:pPr marL="538163" marR="0" lvl="1" indent="-363538" algn="just" defTabSz="914400" rtl="0" eaLnBrk="0" fontAlgn="base" latinLnBrk="0" hangingPunct="0">
              <a:lnSpc>
                <a:spcPct val="100000"/>
              </a:lnSpc>
              <a:spcBef>
                <a:spcPct val="20000"/>
              </a:spcBef>
              <a:spcAft>
                <a:spcPct val="0"/>
              </a:spcAft>
              <a:buClrTx/>
              <a:buSzTx/>
              <a:buFontTx/>
              <a:buChar char="–"/>
              <a:tabLst/>
              <a:defRPr/>
            </a:pPr>
            <a:r>
              <a:rPr kumimoji="1" lang="en-US" altLang="ja-JP" sz="2000" b="0" i="0" u="none" strike="noStrike" kern="0" cap="none" spc="0" normalizeH="0" baseline="0" noProof="0" dirty="0" err="1" smtClean="0">
                <a:ln>
                  <a:noFill/>
                </a:ln>
                <a:solidFill>
                  <a:schemeClr val="tx1"/>
                </a:solidFill>
                <a:effectLst/>
                <a:uLnTx/>
                <a:uFillTx/>
                <a:latin typeface="+mn-lt"/>
                <a:ea typeface="+mn-ea"/>
              </a:rPr>
              <a:t>Globus</a:t>
            </a:r>
            <a:r>
              <a:rPr kumimoji="1" lang="ja-JP" altLang="en-US" sz="2000" b="0" i="0" u="none" strike="noStrike" kern="0" cap="none" spc="0" normalizeH="0" baseline="0" noProof="0" dirty="0" smtClean="0">
                <a:ln>
                  <a:noFill/>
                </a:ln>
                <a:solidFill>
                  <a:schemeClr val="tx1"/>
                </a:solidFill>
                <a:effectLst/>
                <a:uLnTx/>
                <a:uFillTx/>
                <a:latin typeface="+mn-lt"/>
                <a:ea typeface="+mn-ea"/>
              </a:rPr>
              <a:t>と</a:t>
            </a:r>
            <a:r>
              <a:rPr kumimoji="1" lang="en-US" altLang="ja-JP" sz="2000" b="0" i="0" u="none" strike="noStrike" kern="0" cap="none" spc="0" normalizeH="0" baseline="0" noProof="0" dirty="0" smtClean="0">
                <a:ln>
                  <a:noFill/>
                </a:ln>
                <a:solidFill>
                  <a:schemeClr val="tx1"/>
                </a:solidFill>
                <a:effectLst/>
                <a:uLnTx/>
                <a:uFillTx/>
                <a:latin typeface="+mn-lt"/>
                <a:ea typeface="+mn-ea"/>
              </a:rPr>
              <a:t>Mess</a:t>
            </a:r>
            <a:r>
              <a:rPr kumimoji="1" lang="ja-JP" altLang="en-US" sz="2000" b="0" i="0" u="none" strike="noStrike" kern="0" cap="none" spc="0" normalizeH="0" baseline="0" noProof="0" dirty="0" smtClean="0">
                <a:ln>
                  <a:noFill/>
                </a:ln>
                <a:solidFill>
                  <a:schemeClr val="tx1"/>
                </a:solidFill>
                <a:effectLst/>
                <a:uLnTx/>
                <a:uFillTx/>
                <a:latin typeface="+mn-lt"/>
                <a:ea typeface="+mn-ea"/>
              </a:rPr>
              <a:t>では，コミッター昇格までに長期間かかっている</a:t>
            </a:r>
            <a:endParaRPr kumimoji="1" lang="ja-JP" altLang="en-US" sz="2000" b="0" i="0" u="none" strike="noStrike" kern="0" cap="none" spc="0" normalizeH="0" baseline="0" noProof="0" dirty="0">
              <a:ln>
                <a:noFill/>
              </a:ln>
              <a:solidFill>
                <a:schemeClr val="tx1"/>
              </a:solidFill>
              <a:effectLst/>
              <a:uLnTx/>
              <a:uFillTx/>
              <a:latin typeface="+mn-lt"/>
              <a:ea typeface="+mn-ea"/>
            </a:endParaRPr>
          </a:p>
        </p:txBody>
      </p:sp>
      <p:grpSp>
        <p:nvGrpSpPr>
          <p:cNvPr id="21" name="グループ化 20"/>
          <p:cNvGrpSpPr/>
          <p:nvPr/>
        </p:nvGrpSpPr>
        <p:grpSpPr>
          <a:xfrm>
            <a:off x="232841" y="1814612"/>
            <a:ext cx="3833474" cy="4294172"/>
            <a:chOff x="107504" y="836712"/>
            <a:chExt cx="5076057" cy="5686087"/>
          </a:xfrm>
        </p:grpSpPr>
        <p:grpSp>
          <p:nvGrpSpPr>
            <p:cNvPr id="2" name="グループ化 6"/>
            <p:cNvGrpSpPr/>
            <p:nvPr/>
          </p:nvGrpSpPr>
          <p:grpSpPr>
            <a:xfrm>
              <a:off x="179513" y="836712"/>
              <a:ext cx="5004048" cy="5663352"/>
              <a:chOff x="1547668" y="-199466"/>
              <a:chExt cx="6323683" cy="7156858"/>
            </a:xfrm>
          </p:grpSpPr>
          <p:pic>
            <p:nvPicPr>
              <p:cNvPr id="8" name="Picture 2" descr="C:\Documents and Settings\shoji-f\デスクトップ\monthall.png"/>
              <p:cNvPicPr>
                <a:picLocks noChangeAspect="1" noChangeArrowheads="1"/>
              </p:cNvPicPr>
              <p:nvPr/>
            </p:nvPicPr>
            <p:blipFill>
              <a:blip r:embed="rId3" cstate="print"/>
              <a:stretch>
                <a:fillRect/>
              </a:stretch>
            </p:blipFill>
            <p:spPr bwMode="auto">
              <a:xfrm>
                <a:off x="2196008" y="-199466"/>
                <a:ext cx="5675343" cy="7156858"/>
              </a:xfrm>
              <a:prstGeom prst="rect">
                <a:avLst/>
              </a:prstGeom>
              <a:noFill/>
            </p:spPr>
          </p:pic>
          <p:sp>
            <p:nvSpPr>
              <p:cNvPr id="9" name="テキスト ボックス 7"/>
              <p:cNvSpPr txBox="1">
                <a:spLocks noChangeArrowheads="1"/>
              </p:cNvSpPr>
              <p:nvPr/>
            </p:nvSpPr>
            <p:spPr bwMode="auto">
              <a:xfrm>
                <a:off x="1547668" y="540001"/>
                <a:ext cx="1152402" cy="5871152"/>
              </a:xfrm>
              <a:prstGeom prst="rect">
                <a:avLst/>
              </a:prstGeom>
              <a:solidFill>
                <a:schemeClr val="bg1"/>
              </a:solidFill>
              <a:ln w="9525">
                <a:noFill/>
                <a:miter lim="800000"/>
                <a:headEnd/>
                <a:tailEnd/>
              </a:ln>
            </p:spPr>
            <p:txBody>
              <a:bodyPr wrap="square">
                <a:spAutoFit/>
              </a:bodyPr>
              <a:lstStyle/>
              <a:p>
                <a:pPr algn="r"/>
                <a:r>
                  <a:rPr lang="en-US" altLang="ja-JP" sz="600" dirty="0" smtClean="0"/>
                  <a:t>Ant</a:t>
                </a:r>
                <a:endParaRPr lang="en-US" altLang="ja-JP" sz="600" dirty="0"/>
              </a:p>
              <a:p>
                <a:pPr algn="r"/>
                <a:r>
                  <a:rPr lang="en-US" altLang="ja-JP" sz="600" dirty="0" smtClean="0"/>
                  <a:t>HTTP</a:t>
                </a:r>
                <a:r>
                  <a:rPr lang="ja-JP" altLang="en-US" sz="600" dirty="0" smtClean="0"/>
                  <a:t> </a:t>
                </a:r>
                <a:r>
                  <a:rPr lang="en-US" altLang="ja-JP" sz="600" dirty="0" smtClean="0"/>
                  <a:t>Server</a:t>
                </a:r>
                <a:endParaRPr lang="en-US" altLang="ja-JP" sz="600" dirty="0"/>
              </a:p>
              <a:p>
                <a:pPr algn="r"/>
                <a:r>
                  <a:rPr lang="en-US" altLang="ja-JP" sz="600" dirty="0"/>
                  <a:t>Tomcat</a:t>
                </a:r>
              </a:p>
              <a:p>
                <a:pPr algn="r"/>
                <a:r>
                  <a:rPr lang="en-US" altLang="ja-JP" sz="600" dirty="0"/>
                  <a:t>BIRT</a:t>
                </a:r>
              </a:p>
              <a:p>
                <a:pPr algn="r"/>
                <a:r>
                  <a:rPr lang="en-US" altLang="ja-JP" sz="600" dirty="0" smtClean="0"/>
                  <a:t>Modeling</a:t>
                </a:r>
                <a:endParaRPr lang="en-US" altLang="ja-JP" sz="600" dirty="0"/>
              </a:p>
              <a:p>
                <a:pPr algn="r"/>
                <a:r>
                  <a:rPr lang="en-US" altLang="ja-JP" sz="600" dirty="0"/>
                  <a:t>PDE</a:t>
                </a:r>
              </a:p>
              <a:p>
                <a:pPr algn="r"/>
                <a:r>
                  <a:rPr lang="en-US" altLang="ja-JP" sz="600" dirty="0"/>
                  <a:t>Platform</a:t>
                </a:r>
              </a:p>
              <a:p>
                <a:pPr algn="r"/>
                <a:r>
                  <a:rPr lang="en-US" altLang="ja-JP" sz="600" dirty="0"/>
                  <a:t>RT</a:t>
                </a:r>
              </a:p>
              <a:p>
                <a:pPr algn="r"/>
                <a:r>
                  <a:rPr lang="en-US" altLang="ja-JP" sz="600" dirty="0" smtClean="0"/>
                  <a:t>Technology</a:t>
                </a:r>
              </a:p>
              <a:p>
                <a:pPr algn="r"/>
                <a:r>
                  <a:rPr lang="en-US" altLang="ja-JP" sz="600" dirty="0" smtClean="0"/>
                  <a:t>Fedora</a:t>
                </a:r>
                <a:endParaRPr lang="en-US" altLang="ja-JP" sz="600" dirty="0"/>
              </a:p>
              <a:p>
                <a:pPr algn="r"/>
                <a:r>
                  <a:rPr lang="en-US" altLang="ja-JP" sz="600" dirty="0" smtClean="0"/>
                  <a:t>GCC</a:t>
                </a:r>
                <a:endParaRPr lang="en-US" altLang="ja-JP" sz="600" dirty="0"/>
              </a:p>
              <a:p>
                <a:pPr algn="r"/>
                <a:r>
                  <a:rPr lang="en-US" altLang="ja-JP" sz="600" dirty="0" err="1" smtClean="0"/>
                  <a:t>Globus</a:t>
                </a:r>
                <a:endParaRPr lang="en-US" altLang="ja-JP" sz="600" dirty="0" smtClean="0"/>
              </a:p>
              <a:p>
                <a:pPr algn="r"/>
                <a:r>
                  <a:rPr lang="en-US" altLang="ja-JP" sz="600" dirty="0" smtClean="0"/>
                  <a:t>Mess</a:t>
                </a:r>
                <a:endParaRPr lang="en-US" altLang="ja-JP" sz="600" dirty="0"/>
              </a:p>
              <a:p>
                <a:pPr algn="r"/>
                <a:r>
                  <a:rPr lang="en-US" altLang="ja-JP" sz="600" dirty="0" err="1" smtClean="0"/>
                  <a:t>Bugzilla</a:t>
                </a:r>
                <a:endParaRPr lang="en-US" altLang="ja-JP" sz="600" dirty="0"/>
              </a:p>
              <a:p>
                <a:pPr algn="r"/>
                <a:r>
                  <a:rPr lang="en-US" altLang="ja-JP" sz="600" dirty="0" err="1"/>
                  <a:t>Calender</a:t>
                </a:r>
                <a:endParaRPr lang="en-US" altLang="ja-JP" sz="600" dirty="0"/>
              </a:p>
              <a:p>
                <a:pPr algn="r"/>
                <a:r>
                  <a:rPr lang="en-US" altLang="ja-JP" sz="600" dirty="0"/>
                  <a:t>Camino</a:t>
                </a:r>
              </a:p>
              <a:p>
                <a:pPr algn="r"/>
                <a:r>
                  <a:rPr lang="en-US" altLang="ja-JP" sz="600" dirty="0" smtClean="0"/>
                  <a:t>Firefox</a:t>
                </a:r>
                <a:endParaRPr lang="en-US" altLang="ja-JP" sz="600" dirty="0"/>
              </a:p>
              <a:p>
                <a:pPr algn="r"/>
                <a:r>
                  <a:rPr lang="en-US" altLang="ja-JP" sz="600" dirty="0" err="1"/>
                  <a:t>Seamonkey</a:t>
                </a:r>
                <a:endParaRPr lang="en-US" altLang="ja-JP" sz="600" dirty="0"/>
              </a:p>
              <a:p>
                <a:pPr algn="r"/>
                <a:r>
                  <a:rPr lang="en-US" altLang="ja-JP" sz="600" dirty="0" smtClean="0"/>
                  <a:t>Thunderbird</a:t>
                </a:r>
              </a:p>
              <a:p>
                <a:pPr algn="r"/>
                <a:r>
                  <a:rPr lang="en-US" altLang="ja-JP" sz="600" dirty="0" smtClean="0"/>
                  <a:t>Database</a:t>
                </a:r>
              </a:p>
              <a:p>
                <a:pPr algn="r"/>
                <a:r>
                  <a:rPr lang="en-US" altLang="ja-JP" sz="600" dirty="0" smtClean="0"/>
                  <a:t>Framework</a:t>
                </a:r>
              </a:p>
              <a:p>
                <a:pPr algn="r"/>
                <a:r>
                  <a:rPr lang="en-US" altLang="ja-JP" sz="600" dirty="0" smtClean="0"/>
                  <a:t>Spreadsheet</a:t>
                </a:r>
              </a:p>
              <a:p>
                <a:pPr algn="r"/>
                <a:r>
                  <a:rPr lang="en-US" altLang="ja-JP" sz="600" dirty="0" err="1" smtClean="0"/>
                  <a:t>Wordprocessor</a:t>
                </a:r>
                <a:endParaRPr lang="en-US" altLang="ja-JP" sz="600" dirty="0" smtClean="0"/>
              </a:p>
              <a:p>
                <a:pPr algn="r"/>
                <a:r>
                  <a:rPr lang="en-US" altLang="ja-JP" sz="600" dirty="0" err="1" smtClean="0"/>
                  <a:t>Osafoundation</a:t>
                </a:r>
                <a:endParaRPr lang="en-US" altLang="ja-JP" sz="600" dirty="0" smtClean="0"/>
              </a:p>
              <a:p>
                <a:pPr algn="r"/>
                <a:r>
                  <a:rPr lang="en-US" altLang="ja-JP" sz="600" dirty="0" smtClean="0"/>
                  <a:t>Songbird</a:t>
                </a:r>
                <a:endParaRPr lang="en-US" altLang="ja-JP" sz="600" dirty="0"/>
              </a:p>
              <a:p>
                <a:pPr algn="r"/>
                <a:r>
                  <a:rPr lang="en-US" altLang="ja-JP" sz="600" dirty="0" err="1"/>
                  <a:t>Wireshark</a:t>
                </a:r>
                <a:endParaRPr lang="en-US" altLang="ja-JP" sz="600" dirty="0"/>
              </a:p>
              <a:p>
                <a:pPr algn="r"/>
                <a:r>
                  <a:rPr lang="en-US" altLang="ja-JP" sz="600" dirty="0" smtClean="0"/>
                  <a:t>Xfree86</a:t>
                </a:r>
                <a:endParaRPr lang="en-US" altLang="ja-JP" sz="600" dirty="0"/>
              </a:p>
              <a:p>
                <a:pPr algn="r"/>
                <a:endParaRPr lang="en-US" altLang="ja-JP" sz="600" dirty="0" smtClean="0"/>
              </a:p>
              <a:p>
                <a:pPr algn="r"/>
                <a:endParaRPr lang="en-US" altLang="ja-JP" sz="600" dirty="0" smtClean="0"/>
              </a:p>
              <a:p>
                <a:pPr algn="r"/>
                <a:r>
                  <a:rPr lang="en-US" altLang="ja-JP" sz="600" dirty="0" smtClean="0"/>
                  <a:t>JDT</a:t>
                </a:r>
              </a:p>
              <a:p>
                <a:pPr algn="r"/>
                <a:r>
                  <a:rPr lang="en-US" altLang="ja-JP" sz="600" dirty="0" err="1" smtClean="0"/>
                  <a:t>Freedesktop</a:t>
                </a:r>
                <a:endParaRPr lang="en-US" altLang="ja-JP" sz="600" dirty="0" smtClean="0"/>
              </a:p>
              <a:p>
                <a:pPr algn="r"/>
                <a:r>
                  <a:rPr lang="en-US" altLang="ja-JP" sz="600" dirty="0" smtClean="0"/>
                  <a:t>Fennec</a:t>
                </a:r>
              </a:p>
              <a:p>
                <a:pPr algn="r"/>
                <a:r>
                  <a:rPr lang="en-US" altLang="ja-JP" sz="600" dirty="0" smtClean="0"/>
                  <a:t>Drawing</a:t>
                </a:r>
              </a:p>
              <a:p>
                <a:pPr algn="r"/>
                <a:r>
                  <a:rPr lang="en-US" altLang="ja-JP" sz="600" dirty="0" smtClean="0"/>
                  <a:t>Presentation</a:t>
                </a:r>
              </a:p>
              <a:p>
                <a:pPr algn="r"/>
                <a:endParaRPr lang="en-US" altLang="ja-JP" sz="600" dirty="0" smtClean="0"/>
              </a:p>
              <a:p>
                <a:pPr algn="r"/>
                <a:endParaRPr lang="en-US" altLang="ja-JP" sz="600" dirty="0" smtClean="0"/>
              </a:p>
            </p:txBody>
          </p:sp>
        </p:grpSp>
        <p:grpSp>
          <p:nvGrpSpPr>
            <p:cNvPr id="7" name="グループ化 16"/>
            <p:cNvGrpSpPr/>
            <p:nvPr/>
          </p:nvGrpSpPr>
          <p:grpSpPr>
            <a:xfrm>
              <a:off x="107504" y="1268760"/>
              <a:ext cx="4824536" cy="4536504"/>
              <a:chOff x="4067944" y="1196752"/>
              <a:chExt cx="4824536" cy="4608512"/>
            </a:xfrm>
          </p:grpSpPr>
          <p:sp>
            <p:nvSpPr>
              <p:cNvPr id="13" name="角丸四角形 12"/>
              <p:cNvSpPr/>
              <p:nvPr/>
            </p:nvSpPr>
            <p:spPr>
              <a:xfrm>
                <a:off x="4067944" y="1196752"/>
                <a:ext cx="4824536" cy="3744416"/>
              </a:xfrm>
              <a:prstGeom prst="roundRect">
                <a:avLst>
                  <a:gd name="adj" fmla="val 527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 name="角丸四角形 13"/>
              <p:cNvSpPr/>
              <p:nvPr/>
            </p:nvSpPr>
            <p:spPr>
              <a:xfrm>
                <a:off x="4067944" y="5013176"/>
                <a:ext cx="4824536" cy="792088"/>
              </a:xfrm>
              <a:prstGeom prst="roundRect">
                <a:avLst>
                  <a:gd name="adj" fmla="val 2079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5" name="テキスト ボックス 14"/>
              <p:cNvSpPr txBox="1"/>
              <p:nvPr/>
            </p:nvSpPr>
            <p:spPr>
              <a:xfrm>
                <a:off x="6732244" y="1268759"/>
                <a:ext cx="2008348" cy="416137"/>
              </a:xfrm>
              <a:prstGeom prst="rect">
                <a:avLst/>
              </a:prstGeom>
              <a:noFill/>
            </p:spPr>
            <p:txBody>
              <a:bodyPr wrap="none" rtlCol="0">
                <a:spAutoFit/>
              </a:bodyPr>
              <a:lstStyle/>
              <a:p>
                <a:r>
                  <a:rPr kumimoji="1" lang="ja-JP" altLang="en-US" sz="1200" dirty="0" smtClean="0">
                    <a:solidFill>
                      <a:srgbClr val="FF0000"/>
                    </a:solidFill>
                  </a:rPr>
                  <a:t>統計的有意差あり</a:t>
                </a:r>
                <a:endParaRPr kumimoji="1" lang="ja-JP" altLang="en-US" sz="1200" dirty="0">
                  <a:solidFill>
                    <a:srgbClr val="FF0000"/>
                  </a:solidFill>
                </a:endParaRPr>
              </a:p>
            </p:txBody>
          </p:sp>
          <p:sp>
            <p:nvSpPr>
              <p:cNvPr id="16" name="テキスト ボックス 15"/>
              <p:cNvSpPr txBox="1"/>
              <p:nvPr/>
            </p:nvSpPr>
            <p:spPr>
              <a:xfrm>
                <a:off x="6732243" y="5013179"/>
                <a:ext cx="2017830" cy="416137"/>
              </a:xfrm>
              <a:prstGeom prst="rect">
                <a:avLst/>
              </a:prstGeom>
              <a:noFill/>
            </p:spPr>
            <p:txBody>
              <a:bodyPr wrap="none" rtlCol="0">
                <a:spAutoFit/>
              </a:bodyPr>
              <a:lstStyle/>
              <a:p>
                <a:r>
                  <a:rPr kumimoji="1" lang="ja-JP" altLang="en-US" sz="1200" dirty="0" smtClean="0">
                    <a:solidFill>
                      <a:srgbClr val="FF0000"/>
                    </a:solidFill>
                  </a:rPr>
                  <a:t>統計的有意差なし</a:t>
                </a:r>
                <a:endParaRPr kumimoji="1" lang="ja-JP" altLang="en-US" sz="1200" dirty="0">
                  <a:solidFill>
                    <a:srgbClr val="FF0000"/>
                  </a:solidFill>
                </a:endParaRPr>
              </a:p>
            </p:txBody>
          </p:sp>
        </p:grpSp>
        <p:sp>
          <p:nvSpPr>
            <p:cNvPr id="18" name="テキスト ボックス 17"/>
            <p:cNvSpPr txBox="1"/>
            <p:nvPr/>
          </p:nvSpPr>
          <p:spPr>
            <a:xfrm>
              <a:off x="2123729" y="6156013"/>
              <a:ext cx="1467142" cy="366786"/>
            </a:xfrm>
            <a:prstGeom prst="rect">
              <a:avLst/>
            </a:prstGeom>
            <a:solidFill>
              <a:schemeClr val="bg1"/>
            </a:solidFill>
          </p:spPr>
          <p:txBody>
            <a:bodyPr wrap="none" rtlCol="0">
              <a:spAutoFit/>
            </a:bodyPr>
            <a:lstStyle/>
            <a:p>
              <a:r>
                <a:rPr kumimoji="1" lang="ja-JP" altLang="en-US" sz="1200" dirty="0" smtClean="0"/>
                <a:t>活動期間（月）</a:t>
              </a:r>
              <a:endParaRPr kumimoji="1" lang="ja-JP" altLang="en-US" sz="1200" dirty="0"/>
            </a:p>
          </p:txBody>
        </p:sp>
        <p:sp>
          <p:nvSpPr>
            <p:cNvPr id="19" name="角丸四角形 18"/>
            <p:cNvSpPr/>
            <p:nvPr/>
          </p:nvSpPr>
          <p:spPr>
            <a:xfrm>
              <a:off x="398463" y="2752986"/>
              <a:ext cx="4200524" cy="366913"/>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grpSp>
      <p:sp>
        <p:nvSpPr>
          <p:cNvPr id="20" name="角丸四角形 19"/>
          <p:cNvSpPr/>
          <p:nvPr/>
        </p:nvSpPr>
        <p:spPr>
          <a:xfrm>
            <a:off x="4761824" y="4488431"/>
            <a:ext cx="3810154" cy="127674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dirty="0" smtClean="0">
                <a:solidFill>
                  <a:schemeClr val="tx1"/>
                </a:solidFill>
              </a:rPr>
              <a:t>活動期間約１年が</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コミッター選出の目安</a:t>
            </a:r>
            <a:endParaRPr lang="ja-JP" altLang="en-US" sz="2400" dirty="0">
              <a:solidFill>
                <a:schemeClr val="tx1"/>
              </a:solidFill>
            </a:endParaRPr>
          </a:p>
        </p:txBody>
      </p:sp>
      <p:sp>
        <p:nvSpPr>
          <p:cNvPr id="3" name="コンテンツ プレースホルダ 2"/>
          <p:cNvSpPr>
            <a:spLocks noGrp="1"/>
          </p:cNvSpPr>
          <p:nvPr>
            <p:ph idx="1"/>
          </p:nvPr>
        </p:nvSpPr>
        <p:spPr/>
        <p:txBody>
          <a:bodyPr/>
          <a:lstStyle/>
          <a:p>
            <a:r>
              <a:rPr lang="ja-JP" altLang="en-US" dirty="0" smtClean="0"/>
              <a:t>コミッター昇格前の活動期間の分布</a:t>
            </a:r>
            <a:endParaRPr lang="en-US" altLang="ja-JP" dirty="0" smtClean="0"/>
          </a:p>
        </p:txBody>
      </p:sp>
    </p:spTree>
    <p:extLst>
      <p:ext uri="{BB962C8B-B14F-4D97-AF65-F5344CB8AC3E}">
        <p14:creationId xmlns:p14="http://schemas.microsoft.com/office/powerpoint/2010/main" val="12942544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p:cNvSpPr>
            <a:spLocks noGrp="1"/>
          </p:cNvSpPr>
          <p:nvPr>
            <p:ph type="title"/>
          </p:nvPr>
        </p:nvSpPr>
        <p:spPr/>
        <p:txBody>
          <a:bodyPr>
            <a:normAutofit/>
          </a:bodyPr>
          <a:lstStyle/>
          <a:p>
            <a:pPr algn="l"/>
            <a:r>
              <a:rPr lang="en-US" altLang="ja-JP" sz="3600" dirty="0" smtClean="0"/>
              <a:t>RQ1</a:t>
            </a:r>
            <a:r>
              <a:rPr lang="ja-JP" altLang="en-US" sz="3600" dirty="0" smtClean="0"/>
              <a:t>考察：コミッターの選出に有効な指標</a:t>
            </a:r>
            <a:endParaRPr lang="ja-JP" altLang="en-US" sz="3600" dirty="0"/>
          </a:p>
        </p:txBody>
      </p:sp>
      <p:graphicFrame>
        <p:nvGraphicFramePr>
          <p:cNvPr id="7" name="コンテンツ プレースホルダ 6"/>
          <p:cNvGraphicFramePr>
            <a:graphicFrameLocks noGrp="1"/>
          </p:cNvGraphicFramePr>
          <p:nvPr>
            <p:ph idx="1"/>
          </p:nvPr>
        </p:nvGraphicFramePr>
        <p:xfrm>
          <a:off x="195264" y="1569136"/>
          <a:ext cx="7816693" cy="2605266"/>
        </p:xfrm>
        <a:graphic>
          <a:graphicData uri="http://schemas.openxmlformats.org/drawingml/2006/table">
            <a:tbl>
              <a:tblPr/>
              <a:tblGrid>
                <a:gridCol w="4115479"/>
                <a:gridCol w="1212373"/>
                <a:gridCol w="1221813"/>
                <a:gridCol w="1267028"/>
              </a:tblGrid>
              <a:tr h="494526">
                <a:tc>
                  <a:txBody>
                    <a:bodyPr/>
                    <a:lstStyle/>
                    <a:p>
                      <a:pPr algn="ctr" fontAlgn="ctr"/>
                      <a:r>
                        <a:rPr lang="ja-JP" altLang="en-US" sz="1600" b="0" i="0" u="none" strike="noStrike" dirty="0">
                          <a:solidFill>
                            <a:srgbClr val="000000"/>
                          </a:solidFill>
                          <a:latin typeface="ＭＳ Ｐゴシック"/>
                        </a:rPr>
                        <a:t>　</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smtClean="0">
                          <a:solidFill>
                            <a:srgbClr val="000000"/>
                          </a:solidFill>
                          <a:latin typeface="ＭＳ Ｐゴシック"/>
                        </a:rPr>
                        <a:t>パッチ</a:t>
                      </a:r>
                      <a:r>
                        <a:rPr lang="ja-JP" altLang="en-US" sz="1600" b="0" i="0" u="none" strike="noStrike" dirty="0">
                          <a:solidFill>
                            <a:srgbClr val="000000"/>
                          </a:solidFill>
                          <a:latin typeface="ＭＳ Ｐゴシック"/>
                        </a:rPr>
                        <a:t>投稿数</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smtClean="0">
                          <a:solidFill>
                            <a:srgbClr val="000000"/>
                          </a:solidFill>
                          <a:latin typeface="ＭＳ Ｐゴシック"/>
                        </a:rPr>
                        <a:t>レビュー数</a:t>
                      </a:r>
                      <a:endParaRPr lang="ja-JP" altLang="en-US" sz="1600" b="0" i="0" u="none" strike="noStrike" dirty="0">
                        <a:solidFill>
                          <a:srgbClr val="000000"/>
                        </a:solidFill>
                        <a:latin typeface="ＭＳ Ｐゴシック"/>
                      </a:endParaRP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smtClean="0">
                          <a:solidFill>
                            <a:srgbClr val="000000"/>
                          </a:solidFill>
                          <a:latin typeface="ＭＳ Ｐゴシック"/>
                        </a:rPr>
                        <a:t>コメント数</a:t>
                      </a:r>
                      <a:endParaRPr lang="ja-JP" altLang="en-US" sz="1600" b="0" i="0" u="none" strike="noStrike" dirty="0">
                        <a:solidFill>
                          <a:srgbClr val="000000"/>
                        </a:solidFill>
                        <a:latin typeface="ＭＳ Ｐゴシック"/>
                      </a:endParaRP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23">
                <a:tc>
                  <a:txBody>
                    <a:bodyPr/>
                    <a:lstStyle/>
                    <a:p>
                      <a:pPr algn="ctr" fontAlgn="ctr"/>
                      <a:r>
                        <a:rPr lang="en-US" sz="1600" b="1" i="0" u="none" strike="noStrike" dirty="0" smtClean="0">
                          <a:solidFill>
                            <a:srgbClr val="000000"/>
                          </a:solidFill>
                          <a:latin typeface="+mn-lt"/>
                        </a:rPr>
                        <a:t>Apache</a:t>
                      </a:r>
                    </a:p>
                    <a:p>
                      <a:pPr algn="ctr" fontAlgn="ctr"/>
                      <a:r>
                        <a:rPr lang="en-US" sz="1200" b="1" i="0" u="none" strike="noStrike" dirty="0" smtClean="0">
                          <a:solidFill>
                            <a:srgbClr val="000000"/>
                          </a:solidFill>
                          <a:latin typeface="+mn-lt"/>
                        </a:rPr>
                        <a:t>(Ant, HTTP Server, Tomcat)</a:t>
                      </a:r>
                      <a:endParaRPr lang="en-US" sz="1200" b="1" i="0" u="none" strike="noStrike" dirty="0">
                        <a:solidFill>
                          <a:srgbClr val="000000"/>
                        </a:solidFill>
                        <a:latin typeface="+mn-lt"/>
                      </a:endParaRP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dirty="0">
                          <a:solidFill>
                            <a:srgbClr val="000000"/>
                          </a:solidFill>
                          <a:latin typeface="+mn-lt"/>
                        </a:rPr>
                        <a:t>2/3 (67%)</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a:solidFill>
                            <a:srgbClr val="000000"/>
                          </a:solidFill>
                          <a:latin typeface="+mn-lt"/>
                        </a:rPr>
                        <a:t>1/2 (50%)</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a:solidFill>
                            <a:srgbClr val="000000"/>
                          </a:solidFill>
                          <a:latin typeface="+mn-lt"/>
                        </a:rPr>
                        <a:t>3/3 (100%)</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23">
                <a:tc>
                  <a:txBody>
                    <a:bodyPr/>
                    <a:lstStyle/>
                    <a:p>
                      <a:pPr algn="ctr" fontAlgn="ctr"/>
                      <a:r>
                        <a:rPr lang="en-US" sz="1600" b="1" i="0" u="none" strike="noStrike" dirty="0" smtClean="0">
                          <a:solidFill>
                            <a:srgbClr val="000000"/>
                          </a:solidFill>
                          <a:latin typeface="+mn-lt"/>
                        </a:rPr>
                        <a:t>Eclipse</a:t>
                      </a:r>
                    </a:p>
                    <a:p>
                      <a:pPr algn="ctr" fontAlgn="ctr"/>
                      <a:r>
                        <a:rPr lang="en-US" sz="1200" b="1" i="0" u="none" strike="noStrike" dirty="0" smtClean="0">
                          <a:solidFill>
                            <a:srgbClr val="000000"/>
                          </a:solidFill>
                          <a:latin typeface="+mn-lt"/>
                        </a:rPr>
                        <a:t>(BIRT, JDT, Modeling,</a:t>
                      </a:r>
                      <a:r>
                        <a:rPr lang="en-US" sz="1200" b="1" i="0" u="none" strike="noStrike" baseline="0" dirty="0" smtClean="0">
                          <a:solidFill>
                            <a:srgbClr val="000000"/>
                          </a:solidFill>
                          <a:latin typeface="+mn-lt"/>
                        </a:rPr>
                        <a:t> PDE, Platform, RT, Technology</a:t>
                      </a:r>
                      <a:r>
                        <a:rPr lang="en-US" sz="1200" b="1" i="0" u="none" strike="noStrike" dirty="0" smtClean="0">
                          <a:solidFill>
                            <a:srgbClr val="000000"/>
                          </a:solidFill>
                          <a:latin typeface="+mn-lt"/>
                        </a:rPr>
                        <a:t>)</a:t>
                      </a:r>
                      <a:endParaRPr lang="en-US" sz="1200" b="1" i="0" u="none" strike="noStrike" dirty="0">
                        <a:solidFill>
                          <a:srgbClr val="000000"/>
                        </a:solidFill>
                        <a:latin typeface="+mn-lt"/>
                      </a:endParaRP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dirty="0">
                          <a:solidFill>
                            <a:srgbClr val="000000"/>
                          </a:solidFill>
                          <a:latin typeface="+mn-lt"/>
                        </a:rPr>
                        <a:t>4/6 (67%)</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dirty="0">
                          <a:solidFill>
                            <a:srgbClr val="000000"/>
                          </a:solidFill>
                          <a:latin typeface="+mn-lt"/>
                        </a:rPr>
                        <a:t>4/6 (67%)</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dirty="0">
                          <a:solidFill>
                            <a:srgbClr val="000000"/>
                          </a:solidFill>
                          <a:latin typeface="+mn-lt"/>
                        </a:rPr>
                        <a:t>6/7(86%)</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23">
                <a:tc>
                  <a:txBody>
                    <a:bodyPr/>
                    <a:lstStyle/>
                    <a:p>
                      <a:pPr algn="ctr" fontAlgn="ctr"/>
                      <a:r>
                        <a:rPr lang="en-US" sz="1600" b="1" i="0" u="none" strike="noStrike" dirty="0" smtClean="0">
                          <a:solidFill>
                            <a:srgbClr val="000000"/>
                          </a:solidFill>
                          <a:latin typeface="+mn-lt"/>
                        </a:rPr>
                        <a:t>Mozilla</a:t>
                      </a:r>
                    </a:p>
                    <a:p>
                      <a:pPr algn="ctr" fontAlgn="ctr"/>
                      <a:r>
                        <a:rPr lang="en-US" sz="1200" b="1" i="0" u="none" strike="noStrike" dirty="0" smtClean="0">
                          <a:solidFill>
                            <a:srgbClr val="000000"/>
                          </a:solidFill>
                          <a:latin typeface="+mn-lt"/>
                        </a:rPr>
                        <a:t>(</a:t>
                      </a:r>
                      <a:r>
                        <a:rPr lang="en-US" sz="1200" b="1" i="0" u="none" strike="noStrike" dirty="0" err="1" smtClean="0">
                          <a:solidFill>
                            <a:srgbClr val="000000"/>
                          </a:solidFill>
                          <a:latin typeface="+mn-lt"/>
                        </a:rPr>
                        <a:t>Bugzilla</a:t>
                      </a:r>
                      <a:r>
                        <a:rPr lang="en-US" sz="1200" b="1" i="0" u="none" strike="noStrike" dirty="0" smtClean="0">
                          <a:solidFill>
                            <a:srgbClr val="000000"/>
                          </a:solidFill>
                          <a:latin typeface="+mn-lt"/>
                        </a:rPr>
                        <a:t>, </a:t>
                      </a:r>
                      <a:r>
                        <a:rPr lang="en-US" sz="1200" b="1" i="0" u="none" strike="noStrike" dirty="0" err="1" smtClean="0">
                          <a:solidFill>
                            <a:srgbClr val="000000"/>
                          </a:solidFill>
                          <a:latin typeface="+mn-lt"/>
                        </a:rPr>
                        <a:t>Calender</a:t>
                      </a:r>
                      <a:r>
                        <a:rPr lang="en-US" sz="1200" b="1" i="0" u="none" strike="noStrike" dirty="0" smtClean="0">
                          <a:solidFill>
                            <a:srgbClr val="000000"/>
                          </a:solidFill>
                          <a:latin typeface="+mn-lt"/>
                        </a:rPr>
                        <a:t>, Camino, Fennec, Firefox, </a:t>
                      </a:r>
                      <a:r>
                        <a:rPr lang="en-US" sz="1200" b="1" i="0" u="none" strike="noStrike" dirty="0" err="1" smtClean="0">
                          <a:solidFill>
                            <a:srgbClr val="000000"/>
                          </a:solidFill>
                          <a:latin typeface="+mn-lt"/>
                        </a:rPr>
                        <a:t>Seamonkey</a:t>
                      </a:r>
                      <a:r>
                        <a:rPr lang="en-US" sz="1200" b="1" i="0" u="none" strike="noStrike" dirty="0" smtClean="0">
                          <a:solidFill>
                            <a:srgbClr val="000000"/>
                          </a:solidFill>
                          <a:latin typeface="+mn-lt"/>
                        </a:rPr>
                        <a:t>, Thunderbird)</a:t>
                      </a:r>
                      <a:endParaRPr lang="en-US" sz="1200" b="1" i="0" u="none" strike="noStrike" dirty="0">
                        <a:solidFill>
                          <a:srgbClr val="000000"/>
                        </a:solidFill>
                        <a:latin typeface="+mn-lt"/>
                      </a:endParaRP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a:solidFill>
                            <a:srgbClr val="000000"/>
                          </a:solidFill>
                          <a:latin typeface="+mn-lt"/>
                        </a:rPr>
                        <a:t>3/7 (43%)</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dirty="0">
                          <a:solidFill>
                            <a:srgbClr val="000000"/>
                          </a:solidFill>
                          <a:latin typeface="+mn-lt"/>
                        </a:rPr>
                        <a:t>5/7 (71%)</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a:solidFill>
                            <a:srgbClr val="000000"/>
                          </a:solidFill>
                          <a:latin typeface="+mn-lt"/>
                        </a:rPr>
                        <a:t>5/7 (71%)</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23">
                <a:tc>
                  <a:txBody>
                    <a:bodyPr/>
                    <a:lstStyle/>
                    <a:p>
                      <a:pPr algn="ctr" fontAlgn="ctr"/>
                      <a:r>
                        <a:rPr lang="en-US" sz="1600" b="1" i="0" u="none" strike="noStrike" dirty="0" err="1" smtClean="0">
                          <a:solidFill>
                            <a:srgbClr val="000000"/>
                          </a:solidFill>
                          <a:latin typeface="+mn-lt"/>
                        </a:rPr>
                        <a:t>OpenOffice</a:t>
                      </a:r>
                      <a:endParaRPr lang="en-US" sz="1600" b="1" i="0" u="none" strike="noStrike" dirty="0" smtClean="0">
                        <a:solidFill>
                          <a:srgbClr val="000000"/>
                        </a:solidFill>
                        <a:latin typeface="+mn-lt"/>
                      </a:endParaRPr>
                    </a:p>
                    <a:p>
                      <a:pPr algn="ctr" fontAlgn="ctr"/>
                      <a:r>
                        <a:rPr lang="en-US" sz="1200" b="1" i="0" u="none" strike="noStrike" dirty="0" smtClean="0">
                          <a:solidFill>
                            <a:srgbClr val="000000"/>
                          </a:solidFill>
                          <a:latin typeface="+mn-lt"/>
                        </a:rPr>
                        <a:t>(Database, Drawing, Framework, Presentation, Spreadsheet, </a:t>
                      </a:r>
                      <a:r>
                        <a:rPr lang="en-US" sz="1200" b="1" i="0" u="none" strike="noStrike" dirty="0" err="1" smtClean="0">
                          <a:solidFill>
                            <a:srgbClr val="000000"/>
                          </a:solidFill>
                          <a:latin typeface="+mn-lt"/>
                        </a:rPr>
                        <a:t>Wordprocessor</a:t>
                      </a:r>
                      <a:r>
                        <a:rPr lang="en-US" sz="1200" b="1" i="0" u="none" strike="noStrike" dirty="0" smtClean="0">
                          <a:solidFill>
                            <a:srgbClr val="000000"/>
                          </a:solidFill>
                          <a:latin typeface="+mn-lt"/>
                        </a:rPr>
                        <a:t>)</a:t>
                      </a:r>
                      <a:endParaRPr lang="en-US" sz="1200" b="1" i="0" u="none" strike="noStrike" dirty="0">
                        <a:solidFill>
                          <a:srgbClr val="000000"/>
                        </a:solidFill>
                        <a:latin typeface="+mn-lt"/>
                      </a:endParaRP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dirty="0">
                          <a:solidFill>
                            <a:srgbClr val="000000"/>
                          </a:solidFill>
                          <a:latin typeface="+mn-lt"/>
                        </a:rPr>
                        <a:t>1/6 (17%)</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dirty="0">
                          <a:solidFill>
                            <a:srgbClr val="000000"/>
                          </a:solidFill>
                          <a:latin typeface="+mn-lt"/>
                        </a:rPr>
                        <a:t>0/4 (0%)</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1" i="0" u="none" strike="noStrike" dirty="0">
                          <a:solidFill>
                            <a:srgbClr val="000000"/>
                          </a:solidFill>
                          <a:latin typeface="+mn-lt"/>
                        </a:rPr>
                        <a:t>3/6 (50%)</a:t>
                      </a:r>
                    </a:p>
                  </a:txBody>
                  <a:tcPr marL="10080" marR="1008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コンテンツ プレースホルダ 2"/>
          <p:cNvSpPr txBox="1">
            <a:spLocks/>
          </p:cNvSpPr>
          <p:nvPr/>
        </p:nvSpPr>
        <p:spPr bwMode="gray">
          <a:xfrm>
            <a:off x="638535" y="4427338"/>
            <a:ext cx="7925339" cy="1800200"/>
          </a:xfrm>
          <a:prstGeom prst="rect">
            <a:avLst/>
          </a:prstGeom>
          <a:noFill/>
          <a:ln w="9525">
            <a:noFill/>
            <a:miter lim="800000"/>
            <a:headEnd/>
            <a:tailEnd/>
          </a:ln>
          <a:effectLst/>
        </p:spPr>
        <p:txBody>
          <a:bodyPr/>
          <a:lstStyle/>
          <a:p>
            <a:pPr marL="342900" indent="-342900">
              <a:spcBef>
                <a:spcPct val="20000"/>
              </a:spcBef>
              <a:buFont typeface="Arial" pitchFamily="34" charset="0"/>
              <a:buChar char="•"/>
              <a:defRPr/>
            </a:pPr>
            <a:r>
              <a:rPr lang="ja-JP" altLang="en-US" sz="2400" kern="0" dirty="0" smtClean="0"/>
              <a:t>大規模プロジェクトのみに着目すると，</a:t>
            </a:r>
            <a:endParaRPr lang="en-US" altLang="ja-JP" sz="2400" kern="0" dirty="0"/>
          </a:p>
          <a:p>
            <a:pPr marL="1200150" lvl="2" indent="-285750">
              <a:spcBef>
                <a:spcPct val="20000"/>
              </a:spcBef>
              <a:buFont typeface="Arial" pitchFamily="34" charset="0"/>
              <a:buChar char="•"/>
              <a:defRPr/>
            </a:pPr>
            <a:r>
              <a:rPr lang="ja-JP" altLang="en-US" sz="2400" kern="0" dirty="0" smtClean="0">
                <a:latin typeface="+mn-lt"/>
                <a:ea typeface="+mn-ea"/>
              </a:rPr>
              <a:t>レビュー数は</a:t>
            </a:r>
            <a:r>
              <a:rPr lang="en-US" altLang="ja-JP" sz="2400" b="1" kern="0" dirty="0" smtClean="0">
                <a:latin typeface="+mn-lt"/>
                <a:ea typeface="+mn-ea"/>
              </a:rPr>
              <a:t>Mozilla</a:t>
            </a:r>
            <a:r>
              <a:rPr lang="ja-JP" altLang="en-US" sz="2400" kern="0" dirty="0" smtClean="0">
                <a:latin typeface="+mn-lt"/>
                <a:ea typeface="+mn-ea"/>
              </a:rPr>
              <a:t>において有効</a:t>
            </a:r>
            <a:endParaRPr lang="en-US" altLang="ja-JP" sz="2400" kern="0" dirty="0" smtClean="0">
              <a:latin typeface="+mn-lt"/>
              <a:ea typeface="+mn-ea"/>
            </a:endParaRPr>
          </a:p>
          <a:p>
            <a:pPr marL="1200150" lvl="2" indent="-285750">
              <a:spcBef>
                <a:spcPct val="20000"/>
              </a:spcBef>
              <a:buFont typeface="Arial" pitchFamily="34" charset="0"/>
              <a:buChar char="•"/>
              <a:defRPr/>
            </a:pPr>
            <a:r>
              <a:rPr lang="en-US" altLang="ja-JP" sz="2400" b="1" kern="0" dirty="0" err="1" smtClean="0">
                <a:latin typeface="+mn-lt"/>
                <a:ea typeface="+mn-ea"/>
              </a:rPr>
              <a:t>OpenOffice</a:t>
            </a:r>
            <a:r>
              <a:rPr lang="ja-JP" altLang="en-US" sz="2400" kern="0" dirty="0" smtClean="0">
                <a:latin typeface="+mn-lt"/>
                <a:ea typeface="+mn-ea"/>
              </a:rPr>
              <a:t>は有効な指標が少ない</a:t>
            </a:r>
            <a:endParaRPr lang="en-US" altLang="ja-JP" sz="2400" kern="0" dirty="0" smtClean="0">
              <a:latin typeface="+mn-lt"/>
              <a:ea typeface="+mn-ea"/>
            </a:endParaRPr>
          </a:p>
        </p:txBody>
      </p:sp>
      <p:sp>
        <p:nvSpPr>
          <p:cNvPr id="10" name="角丸四角形 9"/>
          <p:cNvSpPr/>
          <p:nvPr/>
        </p:nvSpPr>
        <p:spPr>
          <a:xfrm>
            <a:off x="1166357" y="5925596"/>
            <a:ext cx="6869694" cy="67175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dirty="0" smtClean="0">
                <a:solidFill>
                  <a:schemeClr val="tx1"/>
                </a:solidFill>
              </a:rPr>
              <a:t>プロジェクトの特性に合わせたコミッター選出が必要</a:t>
            </a:r>
            <a:endParaRPr lang="ja-JP" altLang="en-US" sz="2400" dirty="0">
              <a:solidFill>
                <a:schemeClr val="tx1"/>
              </a:solidFill>
            </a:endParaRPr>
          </a:p>
        </p:txBody>
      </p:sp>
      <p:sp>
        <p:nvSpPr>
          <p:cNvPr id="11" name="角丸四角形 10"/>
          <p:cNvSpPr/>
          <p:nvPr/>
        </p:nvSpPr>
        <p:spPr>
          <a:xfrm>
            <a:off x="5574892" y="2935339"/>
            <a:ext cx="1111045" cy="62393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4336026" y="3559276"/>
            <a:ext cx="3675931" cy="61512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941956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b="1" dirty="0" smtClean="0"/>
              <a:t>RQ2</a:t>
            </a:r>
            <a:r>
              <a:rPr lang="ja-JP" altLang="en-US" dirty="0" smtClean="0"/>
              <a:t>結果：コミッター昇格前後の活動の変化</a:t>
            </a:r>
            <a:endParaRPr lang="ja-JP" altLang="en-US" dirty="0"/>
          </a:p>
        </p:txBody>
      </p:sp>
      <p:sp>
        <p:nvSpPr>
          <p:cNvPr id="17" name="コンテンツ プレースホルダ 16"/>
          <p:cNvSpPr>
            <a:spLocks noGrp="1"/>
          </p:cNvSpPr>
          <p:nvPr>
            <p:ph idx="1"/>
          </p:nvPr>
        </p:nvSpPr>
        <p:spPr/>
        <p:txBody>
          <a:bodyPr>
            <a:normAutofit/>
          </a:bodyPr>
          <a:lstStyle/>
          <a:p>
            <a:pPr lvl="0"/>
            <a:r>
              <a:rPr lang="ja-JP" altLang="en-US" sz="2800" dirty="0" smtClean="0"/>
              <a:t>活動内容別のコミッター昇格前後での変化</a:t>
            </a:r>
            <a:endParaRPr lang="en-US" altLang="ja-JP" sz="2800" dirty="0" smtClean="0"/>
          </a:p>
        </p:txBody>
      </p:sp>
      <p:sp>
        <p:nvSpPr>
          <p:cNvPr id="9" name="コンテンツ プレースホルダ 2"/>
          <p:cNvSpPr txBox="1">
            <a:spLocks/>
          </p:cNvSpPr>
          <p:nvPr/>
        </p:nvSpPr>
        <p:spPr bwMode="gray">
          <a:xfrm>
            <a:off x="179513" y="980728"/>
            <a:ext cx="8568951"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1" lang="en-US" altLang="ja-JP"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0" name="角丸四角形 9"/>
          <p:cNvSpPr/>
          <p:nvPr/>
        </p:nvSpPr>
        <p:spPr>
          <a:xfrm>
            <a:off x="1027799" y="4609578"/>
            <a:ext cx="6951279" cy="57591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marL="0" lvl="1" algn="ctr">
              <a:defRPr/>
            </a:pPr>
            <a:r>
              <a:rPr lang="ja-JP" altLang="en-US" sz="2000" kern="0" dirty="0" smtClean="0">
                <a:solidFill>
                  <a:schemeClr val="tx1"/>
                </a:solidFill>
              </a:rPr>
              <a:t>コミッターの活動内容が変化するプロジェクトは少ない</a:t>
            </a:r>
            <a:endParaRPr lang="en-US" altLang="ja-JP" sz="2000" kern="0" dirty="0" smtClean="0">
              <a:solidFill>
                <a:schemeClr val="tx1"/>
              </a:solidFill>
            </a:endParaRPr>
          </a:p>
        </p:txBody>
      </p:sp>
      <p:sp>
        <p:nvSpPr>
          <p:cNvPr id="11" name="角丸四角形 10"/>
          <p:cNvSpPr/>
          <p:nvPr/>
        </p:nvSpPr>
        <p:spPr>
          <a:xfrm>
            <a:off x="1027799" y="5275760"/>
            <a:ext cx="6951279" cy="864096"/>
          </a:xfrm>
          <a:prstGeom prst="roundRect">
            <a:avLst>
              <a:gd name="adj" fmla="val 12636"/>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dirty="0" smtClean="0">
                <a:solidFill>
                  <a:schemeClr val="tx1"/>
                </a:solidFill>
              </a:rPr>
              <a:t>コミッターへの昇格によってパッチ投稿数は</a:t>
            </a:r>
            <a:r>
              <a:rPr lang="ja-JP" altLang="en-US" sz="2000" dirty="0" smtClean="0">
                <a:solidFill>
                  <a:srgbClr val="C00000"/>
                </a:solidFill>
              </a:rPr>
              <a:t>減少</a:t>
            </a:r>
            <a:r>
              <a:rPr lang="ja-JP" altLang="en-US" sz="2000" dirty="0" smtClean="0">
                <a:solidFill>
                  <a:schemeClr val="tx1"/>
                </a:solidFill>
              </a:rPr>
              <a:t>，</a:t>
            </a:r>
            <a:endParaRPr lang="en-US" altLang="ja-JP" sz="2000" dirty="0" smtClean="0">
              <a:solidFill>
                <a:schemeClr val="tx1"/>
              </a:solidFill>
            </a:endParaRPr>
          </a:p>
          <a:p>
            <a:pPr algn="ctr">
              <a:defRPr/>
            </a:pPr>
            <a:r>
              <a:rPr lang="ja-JP" altLang="en-US" sz="2000" dirty="0" smtClean="0">
                <a:solidFill>
                  <a:schemeClr val="tx1"/>
                </a:solidFill>
              </a:rPr>
              <a:t>レビュー数・コメント数は</a:t>
            </a:r>
            <a:r>
              <a:rPr lang="ja-JP" altLang="en-US" sz="2000" dirty="0" smtClean="0">
                <a:solidFill>
                  <a:srgbClr val="0000FF"/>
                </a:solidFill>
              </a:rPr>
              <a:t>増加</a:t>
            </a:r>
            <a:r>
              <a:rPr lang="ja-JP" altLang="en-US" sz="2000" dirty="0" smtClean="0">
                <a:solidFill>
                  <a:schemeClr val="tx1"/>
                </a:solidFill>
              </a:rPr>
              <a:t>する傾向にある</a:t>
            </a:r>
            <a:endParaRPr lang="ja-JP" altLang="en-US" sz="2000" dirty="0">
              <a:solidFill>
                <a:schemeClr val="tx1"/>
              </a:solidFill>
            </a:endParaRPr>
          </a:p>
        </p:txBody>
      </p:sp>
      <p:graphicFrame>
        <p:nvGraphicFramePr>
          <p:cNvPr id="12" name="グラフ 11"/>
          <p:cNvGraphicFramePr/>
          <p:nvPr>
            <p:extLst>
              <p:ext uri="{D42A27DB-BD31-4B8C-83A1-F6EECF244321}">
                <p14:modId xmlns:p14="http://schemas.microsoft.com/office/powerpoint/2010/main" val="3175021578"/>
              </p:ext>
            </p:extLst>
          </p:nvPr>
        </p:nvGraphicFramePr>
        <p:xfrm>
          <a:off x="179514" y="2016690"/>
          <a:ext cx="7656796" cy="25928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表 12"/>
          <p:cNvGraphicFramePr>
            <a:graphicFrameLocks noGrp="1"/>
          </p:cNvGraphicFramePr>
          <p:nvPr/>
        </p:nvGraphicFramePr>
        <p:xfrm>
          <a:off x="7183657" y="2338864"/>
          <a:ext cx="1932008" cy="995005"/>
        </p:xfrm>
        <a:graphic>
          <a:graphicData uri="http://schemas.openxmlformats.org/drawingml/2006/table">
            <a:tbl>
              <a:tblPr firstRow="1" bandRow="1">
                <a:tableStyleId>{7E9639D4-E3E2-4D34-9284-5A2195B3D0D7}</a:tableStyleId>
              </a:tblPr>
              <a:tblGrid>
                <a:gridCol w="533380"/>
                <a:gridCol w="533380"/>
                <a:gridCol w="865248"/>
              </a:tblGrid>
              <a:tr h="229617">
                <a:tc gridSpan="3">
                  <a:txBody>
                    <a:bodyPr/>
                    <a:lstStyle/>
                    <a:p>
                      <a:pPr algn="ctr"/>
                      <a:r>
                        <a:rPr kumimoji="1" lang="ja-JP" altLang="en-US" sz="1100" dirty="0" smtClean="0"/>
                        <a:t>開発者</a:t>
                      </a:r>
                      <a:endParaRPr kumimoji="1" lang="ja-JP" altLang="en-US" sz="1100" b="0" dirty="0">
                        <a:solidFill>
                          <a:schemeClr val="tx1"/>
                        </a:solidFill>
                      </a:endParaRPr>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tr>
              <a:tr h="248751">
                <a:tc gridSpan="2">
                  <a:txBody>
                    <a:bodyPr/>
                    <a:lstStyle/>
                    <a:p>
                      <a:pPr algn="ctr"/>
                      <a:r>
                        <a:rPr kumimoji="1" lang="ja-JP" altLang="en-US" sz="1100" dirty="0" smtClean="0"/>
                        <a:t>コミッター</a:t>
                      </a:r>
                      <a:endParaRPr kumimoji="1" lang="ja-JP" altLang="en-US" sz="1100" b="0" dirty="0">
                        <a:solidFill>
                          <a:schemeClr val="tx1"/>
                        </a:solidFill>
                      </a:endParaRPr>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rowSpan="2">
                  <a:txBody>
                    <a:bodyPr/>
                    <a:lstStyle/>
                    <a:p>
                      <a:pPr algn="just"/>
                      <a:r>
                        <a:rPr kumimoji="1" lang="ja-JP" altLang="en-US" sz="1100" dirty="0" smtClean="0"/>
                        <a:t>非コミッター</a:t>
                      </a:r>
                      <a:r>
                        <a:rPr kumimoji="1" lang="en-US" altLang="ja-JP" sz="1100" dirty="0" smtClean="0"/>
                        <a:t/>
                      </a:r>
                      <a:br>
                        <a:rPr kumimoji="1" lang="en-US" altLang="ja-JP" sz="1100" dirty="0" smtClean="0"/>
                      </a:br>
                      <a:r>
                        <a:rPr kumimoji="1" lang="ja-JP" altLang="en-US" sz="700" dirty="0" smtClean="0"/>
                        <a:t>コミッターに昇格しなかった開発者</a:t>
                      </a:r>
                      <a:endParaRPr kumimoji="1" lang="ja-JP" altLang="en-US" sz="7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6637">
                <a:tc>
                  <a:txBody>
                    <a:bodyPr/>
                    <a:lstStyle/>
                    <a:p>
                      <a:pPr algn="ctr"/>
                      <a:r>
                        <a:rPr kumimoji="1" lang="ja-JP" altLang="en-US" sz="1000" dirty="0" smtClean="0"/>
                        <a:t>昇格前</a:t>
                      </a:r>
                      <a:endParaRPr kumimoji="1" lang="en-US" altLang="ja-JP" sz="1000" dirty="0" smtClean="0"/>
                    </a:p>
                    <a:p>
                      <a:pPr algn="ctr"/>
                      <a:endParaRPr kumimoji="1" lang="en-US" altLang="ja-JP" sz="1000" dirty="0" smtClean="0"/>
                    </a:p>
                    <a:p>
                      <a:pPr algn="ctr"/>
                      <a:endParaRPr kumimoji="1" lang="ja-JP" altLang="en-US" sz="10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000" dirty="0" smtClean="0"/>
                        <a:t>昇格後</a:t>
                      </a:r>
                      <a:endParaRPr kumimoji="1" lang="en-US" altLang="ja-JP" sz="1000" dirty="0" smtClean="0"/>
                    </a:p>
                    <a:p>
                      <a:pPr algn="ctr"/>
                      <a:endParaRPr kumimoji="1" lang="ja-JP" altLang="en-US" sz="1000" dirty="0"/>
                    </a:p>
                  </a:txBody>
                  <a:tcPr marL="57404" marR="57404" marT="28702" marB="2870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kumimoji="1" lang="ja-JP" altLang="en-US" sz="2000" dirty="0"/>
                    </a:p>
                  </a:txBody>
                  <a:tcPr/>
                </a:tc>
              </a:tr>
            </a:tbl>
          </a:graphicData>
        </a:graphic>
      </p:graphicFrame>
      <p:pic>
        <p:nvPicPr>
          <p:cNvPr id="15" name="Picture 19" descr="C:\shoji-f\SNA\Master's Thesis\図1.png"/>
          <p:cNvPicPr>
            <a:picLocks noChangeAspect="1" noChangeArrowheads="1"/>
          </p:cNvPicPr>
          <p:nvPr/>
        </p:nvPicPr>
        <p:blipFill>
          <a:blip r:embed="rId4" cstate="print"/>
          <a:srcRect/>
          <a:stretch>
            <a:fillRect/>
          </a:stretch>
        </p:blipFill>
        <p:spPr bwMode="auto">
          <a:xfrm>
            <a:off x="7843154" y="3004682"/>
            <a:ext cx="298827" cy="309045"/>
          </a:xfrm>
          <a:prstGeom prst="rect">
            <a:avLst/>
          </a:prstGeom>
          <a:noFill/>
          <a:ln w="9525">
            <a:noFill/>
            <a:miter lim="800000"/>
            <a:headEnd/>
            <a:tailEnd/>
          </a:ln>
        </p:spPr>
      </p:pic>
      <p:pic>
        <p:nvPicPr>
          <p:cNvPr id="16" name="Picture 7" descr="j0431601"/>
          <p:cNvPicPr>
            <a:picLocks noChangeAspect="1" noChangeArrowheads="1"/>
          </p:cNvPicPr>
          <p:nvPr/>
        </p:nvPicPr>
        <p:blipFill>
          <a:blip r:embed="rId5" cstate="print"/>
          <a:srcRect/>
          <a:stretch>
            <a:fillRect/>
          </a:stretch>
        </p:blipFill>
        <p:spPr bwMode="auto">
          <a:xfrm>
            <a:off x="8542189" y="3004682"/>
            <a:ext cx="349776" cy="349972"/>
          </a:xfrm>
          <a:prstGeom prst="rect">
            <a:avLst/>
          </a:prstGeom>
          <a:noFill/>
          <a:ln w="9525">
            <a:noFill/>
            <a:miter lim="800000"/>
            <a:headEnd/>
            <a:tailEnd/>
          </a:ln>
        </p:spPr>
      </p:pic>
      <p:sp>
        <p:nvSpPr>
          <p:cNvPr id="21" name="テキスト ボックス 20"/>
          <p:cNvSpPr txBox="1"/>
          <p:nvPr/>
        </p:nvSpPr>
        <p:spPr>
          <a:xfrm>
            <a:off x="7790516" y="1441645"/>
            <a:ext cx="598746" cy="738664"/>
          </a:xfrm>
          <a:prstGeom prst="rect">
            <a:avLst/>
          </a:prstGeom>
          <a:noFill/>
        </p:spPr>
        <p:txBody>
          <a:bodyPr wrap="square" rtlCol="0">
            <a:spAutoFit/>
          </a:bodyPr>
          <a:lstStyle/>
          <a:p>
            <a:pPr algn="ctr"/>
            <a:r>
              <a:rPr lang="ja-JP" altLang="en-US" sz="2400" b="1" dirty="0" smtClean="0"/>
              <a:t>？</a:t>
            </a:r>
            <a:r>
              <a:rPr lang="en-US" altLang="ja-JP" dirty="0" smtClean="0"/>
              <a:t/>
            </a:r>
            <a:br>
              <a:rPr lang="en-US" altLang="ja-JP" dirty="0" smtClean="0"/>
            </a:br>
            <a:r>
              <a:rPr lang="ja-JP" altLang="en-US" dirty="0" smtClean="0"/>
              <a:t>≠</a:t>
            </a:r>
            <a:endParaRPr kumimoji="1" lang="ja-JP" altLang="en-US" dirty="0"/>
          </a:p>
        </p:txBody>
      </p:sp>
      <p:pic>
        <p:nvPicPr>
          <p:cNvPr id="22" name="Picture 19" descr="C:\shoji-f\SNA\Master's Thesis\図1.png"/>
          <p:cNvPicPr>
            <a:picLocks noChangeAspect="1" noChangeArrowheads="1"/>
          </p:cNvPicPr>
          <p:nvPr/>
        </p:nvPicPr>
        <p:blipFill>
          <a:blip r:embed="rId4" cstate="print"/>
          <a:srcRect/>
          <a:stretch>
            <a:fillRect/>
          </a:stretch>
        </p:blipFill>
        <p:spPr bwMode="auto">
          <a:xfrm>
            <a:off x="8301294" y="1727309"/>
            <a:ext cx="481789" cy="498263"/>
          </a:xfrm>
          <a:prstGeom prst="rect">
            <a:avLst/>
          </a:prstGeom>
          <a:noFill/>
          <a:ln w="9525">
            <a:noFill/>
            <a:miter lim="800000"/>
            <a:headEnd/>
            <a:tailEnd/>
          </a:ln>
        </p:spPr>
      </p:pic>
      <p:pic>
        <p:nvPicPr>
          <p:cNvPr id="19" name="Picture 19" descr="C:\shoji-f\SNA\Master's Thesis\図1.png"/>
          <p:cNvPicPr>
            <a:picLocks noChangeAspect="1" noChangeArrowheads="1"/>
          </p:cNvPicPr>
          <p:nvPr/>
        </p:nvPicPr>
        <p:blipFill>
          <a:blip r:embed="rId6" cstate="print">
            <a:duotone>
              <a:prstClr val="black"/>
              <a:schemeClr val="tx2">
                <a:tint val="45000"/>
                <a:satMod val="400000"/>
              </a:schemeClr>
            </a:duotone>
            <a:extLst>
              <a:ext uri="{BEBA8EAE-BF5A-486C-A8C5-ECC9F3942E4B}">
                <a14:imgProps xmlns:a14="http://schemas.microsoft.com/office/drawing/2010/main">
                  <a14:imgLayer r:embed="rId7">
                    <a14:imgEffect>
                      <a14:backgroundRemoval t="0" b="98374" l="0" r="94958"/>
                    </a14:imgEffect>
                  </a14:imgLayer>
                </a14:imgProps>
              </a:ext>
            </a:extLst>
          </a:blip>
          <a:srcRect/>
          <a:stretch>
            <a:fillRect/>
          </a:stretch>
        </p:blipFill>
        <p:spPr bwMode="auto">
          <a:xfrm>
            <a:off x="7395453" y="1739106"/>
            <a:ext cx="470382" cy="486466"/>
          </a:xfrm>
          <a:prstGeom prst="rect">
            <a:avLst/>
          </a:prstGeom>
          <a:noFill/>
          <a:ln w="9525">
            <a:noFill/>
            <a:miter lim="800000"/>
            <a:headEnd/>
            <a:tailEnd/>
          </a:ln>
        </p:spPr>
      </p:pic>
      <p:pic>
        <p:nvPicPr>
          <p:cNvPr id="20" name="Picture 19" descr="C:\shoji-f\SNA\Master's Thesis\図1.png"/>
          <p:cNvPicPr>
            <a:picLocks noChangeAspect="1" noChangeArrowheads="1"/>
          </p:cNvPicPr>
          <p:nvPr/>
        </p:nvPicPr>
        <p:blipFill>
          <a:blip r:embed="rId6" cstate="print">
            <a:duotone>
              <a:prstClr val="black"/>
              <a:schemeClr val="tx2">
                <a:tint val="45000"/>
                <a:satMod val="400000"/>
              </a:schemeClr>
            </a:duotone>
            <a:extLst>
              <a:ext uri="{BEBA8EAE-BF5A-486C-A8C5-ECC9F3942E4B}">
                <a14:imgProps xmlns:a14="http://schemas.microsoft.com/office/drawing/2010/main">
                  <a14:imgLayer r:embed="rId7">
                    <a14:imgEffect>
                      <a14:backgroundRemoval t="0" b="98374" l="0" r="94958"/>
                    </a14:imgEffect>
                  </a14:imgLayer>
                </a14:imgProps>
              </a:ext>
            </a:extLst>
          </a:blip>
          <a:srcRect/>
          <a:stretch>
            <a:fillRect/>
          </a:stretch>
        </p:blipFill>
        <p:spPr bwMode="auto">
          <a:xfrm>
            <a:off x="7308242" y="2996952"/>
            <a:ext cx="322402" cy="333426"/>
          </a:xfrm>
          <a:prstGeom prst="rect">
            <a:avLst/>
          </a:prstGeom>
          <a:noFill/>
          <a:ln w="9525">
            <a:noFill/>
            <a:miter lim="800000"/>
            <a:headEnd/>
            <a:tailEnd/>
          </a:ln>
        </p:spPr>
      </p:pic>
    </p:spTree>
    <p:extLst>
      <p:ext uri="{BB962C8B-B14F-4D97-AF65-F5344CB8AC3E}">
        <p14:creationId xmlns:p14="http://schemas.microsoft.com/office/powerpoint/2010/main" val="2118318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l"/>
            <a:r>
              <a:rPr lang="en-US" altLang="ja-JP" sz="3600" dirty="0" smtClean="0"/>
              <a:t>RQ2</a:t>
            </a:r>
            <a:r>
              <a:rPr lang="ja-JP" altLang="en-US" sz="3600" dirty="0" smtClean="0"/>
              <a:t>考察：コミッター昇格前後</a:t>
            </a:r>
            <a:r>
              <a:rPr lang="ja-JP" altLang="en-US" sz="3600" dirty="0" smtClean="0"/>
              <a:t>の活動の</a:t>
            </a:r>
            <a:r>
              <a:rPr lang="en-US" altLang="ja-JP" sz="3600" dirty="0" smtClean="0"/>
              <a:t/>
            </a:r>
            <a:br>
              <a:rPr lang="en-US" altLang="ja-JP" sz="3600" dirty="0" smtClean="0"/>
            </a:br>
            <a:r>
              <a:rPr lang="ja-JP" altLang="en-US" sz="3600" dirty="0" smtClean="0"/>
              <a:t>変化</a:t>
            </a:r>
            <a:endParaRPr lang="ja-JP" altLang="en-US" sz="3600" dirty="0"/>
          </a:p>
        </p:txBody>
      </p:sp>
      <p:sp>
        <p:nvSpPr>
          <p:cNvPr id="3" name="コンテンツ プレースホルダ 2"/>
          <p:cNvSpPr>
            <a:spLocks noGrp="1"/>
          </p:cNvSpPr>
          <p:nvPr>
            <p:ph idx="1"/>
          </p:nvPr>
        </p:nvSpPr>
        <p:spPr/>
        <p:txBody>
          <a:bodyPr/>
          <a:lstStyle/>
          <a:p>
            <a:r>
              <a:rPr lang="ja-JP" altLang="en-US" sz="2800" dirty="0" smtClean="0"/>
              <a:t>コミッター昇格後，パッチ投稿数は減少し，レビュー数，コメント数は増加する</a:t>
            </a:r>
            <a:endParaRPr lang="en-US" altLang="ja-JP" sz="2800" dirty="0" smtClean="0"/>
          </a:p>
          <a:p>
            <a:pPr lvl="1"/>
            <a:r>
              <a:rPr lang="ja-JP" altLang="en-US" dirty="0" smtClean="0"/>
              <a:t>コミッターへの昇格によって，コード修正を行う役割から，プロジェクト管理を行う役割へ変化する</a:t>
            </a:r>
            <a:endParaRPr lang="en-US" altLang="ja-JP" dirty="0" smtClean="0"/>
          </a:p>
          <a:p>
            <a:pPr lvl="2"/>
            <a:r>
              <a:rPr lang="en-US" altLang="ja-JP" dirty="0" smtClean="0"/>
              <a:t>Apache</a:t>
            </a:r>
            <a:r>
              <a:rPr lang="ja-JP" altLang="en-US" dirty="0" smtClean="0"/>
              <a:t>では，より中心的な役割の開発者がプロジェクトの管理を行っている</a:t>
            </a:r>
            <a:r>
              <a:rPr lang="en-US" altLang="ja-JP" dirty="0" smtClean="0"/>
              <a:t>[1]</a:t>
            </a:r>
          </a:p>
          <a:p>
            <a:pPr lvl="1"/>
            <a:r>
              <a:rPr lang="ja-JP" altLang="en-US" dirty="0" smtClean="0"/>
              <a:t>非コミッターへの提示も有効</a:t>
            </a:r>
            <a:endParaRPr lang="en-US" altLang="ja-JP" dirty="0" smtClean="0"/>
          </a:p>
          <a:p>
            <a:pPr lvl="2"/>
            <a:r>
              <a:rPr lang="ja-JP" altLang="en-US" dirty="0" smtClean="0"/>
              <a:t>昇格後の活動の把握</a:t>
            </a:r>
            <a:endParaRPr lang="en-US" altLang="ja-JP" dirty="0" smtClean="0"/>
          </a:p>
          <a:p>
            <a:pPr lvl="2"/>
            <a:endParaRPr lang="en-US" altLang="ja-JP" dirty="0" smtClean="0"/>
          </a:p>
        </p:txBody>
      </p:sp>
      <p:grpSp>
        <p:nvGrpSpPr>
          <p:cNvPr id="7" name="グループ化 22"/>
          <p:cNvGrpSpPr/>
          <p:nvPr/>
        </p:nvGrpSpPr>
        <p:grpSpPr>
          <a:xfrm>
            <a:off x="554236" y="5291916"/>
            <a:ext cx="8050212" cy="945396"/>
            <a:chOff x="467544" y="3933056"/>
            <a:chExt cx="8050212" cy="945396"/>
          </a:xfrm>
        </p:grpSpPr>
        <p:sp>
          <p:nvSpPr>
            <p:cNvPr id="8" name="Text Box 14"/>
            <p:cNvSpPr txBox="1">
              <a:spLocks noChangeArrowheads="1"/>
            </p:cNvSpPr>
            <p:nvPr/>
          </p:nvSpPr>
          <p:spPr bwMode="auto">
            <a:xfrm>
              <a:off x="467544" y="3933056"/>
              <a:ext cx="873504" cy="27638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ja-JP" altLang="en-US" sz="1200" b="1" dirty="0" smtClean="0"/>
                <a:t>ユーザ</a:t>
              </a:r>
              <a:endParaRPr lang="en-US" altLang="ja-JP" sz="1200" b="1" dirty="0"/>
            </a:p>
          </p:txBody>
        </p:sp>
        <p:sp>
          <p:nvSpPr>
            <p:cNvPr id="9" name="Text Box 15"/>
            <p:cNvSpPr txBox="1">
              <a:spLocks noChangeArrowheads="1"/>
            </p:cNvSpPr>
            <p:nvPr/>
          </p:nvSpPr>
          <p:spPr bwMode="auto">
            <a:xfrm>
              <a:off x="1591219" y="3933056"/>
              <a:ext cx="937794" cy="27699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ja-JP" altLang="en-US" sz="1200" b="1" dirty="0" smtClean="0"/>
                <a:t>開発者</a:t>
              </a:r>
              <a:endParaRPr lang="en-US" altLang="ja-JP" sz="1200" b="1" dirty="0"/>
            </a:p>
          </p:txBody>
        </p:sp>
        <p:sp>
          <p:nvSpPr>
            <p:cNvPr id="10" name="Text Box 16"/>
            <p:cNvSpPr txBox="1">
              <a:spLocks noChangeArrowheads="1"/>
            </p:cNvSpPr>
            <p:nvPr/>
          </p:nvSpPr>
          <p:spPr bwMode="auto">
            <a:xfrm>
              <a:off x="2776390" y="3933056"/>
              <a:ext cx="999288" cy="27699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ja-JP" altLang="en-US" sz="1200" b="1" dirty="0" smtClean="0"/>
                <a:t>コミッター</a:t>
              </a:r>
              <a:endParaRPr lang="en-US" altLang="ja-JP" sz="1200" b="1" dirty="0"/>
            </a:p>
          </p:txBody>
        </p:sp>
        <p:sp>
          <p:nvSpPr>
            <p:cNvPr id="11" name="Text Box 17"/>
            <p:cNvSpPr txBox="1">
              <a:spLocks noChangeArrowheads="1"/>
            </p:cNvSpPr>
            <p:nvPr/>
          </p:nvSpPr>
          <p:spPr bwMode="auto">
            <a:xfrm>
              <a:off x="4025850" y="3933056"/>
              <a:ext cx="1183772" cy="553998"/>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ja-JP" altLang="en-US" sz="1200" b="1" dirty="0" smtClean="0"/>
                <a:t>プロジェクト</a:t>
              </a:r>
              <a:endParaRPr lang="en-US" altLang="ja-JP" sz="1200" b="1" dirty="0" smtClean="0"/>
            </a:p>
            <a:p>
              <a:pPr algn="ctr">
                <a:spcBef>
                  <a:spcPct val="50000"/>
                </a:spcBef>
              </a:pPr>
              <a:r>
                <a:rPr lang="ja-JP" altLang="en-US" sz="1200" b="1" dirty="0" smtClean="0"/>
                <a:t>管理委員</a:t>
              </a:r>
              <a:endParaRPr lang="en-US" altLang="ja-JP" sz="1200" b="1" dirty="0"/>
            </a:p>
          </p:txBody>
        </p:sp>
        <p:sp>
          <p:nvSpPr>
            <p:cNvPr id="12" name="Text Box 18"/>
            <p:cNvSpPr txBox="1">
              <a:spLocks noChangeArrowheads="1"/>
            </p:cNvSpPr>
            <p:nvPr/>
          </p:nvSpPr>
          <p:spPr bwMode="auto">
            <a:xfrm>
              <a:off x="5461191" y="3933056"/>
              <a:ext cx="1185170" cy="27638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altLang="ja-JP" sz="1200" b="1" dirty="0"/>
                <a:t>ASF </a:t>
              </a:r>
              <a:r>
                <a:rPr lang="ja-JP" altLang="en-US" sz="1200" b="1" dirty="0" smtClean="0"/>
                <a:t>メンバ</a:t>
              </a:r>
              <a:endParaRPr lang="en-US" altLang="ja-JP" sz="1200" b="1" dirty="0"/>
            </a:p>
          </p:txBody>
        </p:sp>
        <p:sp>
          <p:nvSpPr>
            <p:cNvPr id="14" name="Text Box 21"/>
            <p:cNvSpPr txBox="1">
              <a:spLocks noChangeArrowheads="1"/>
            </p:cNvSpPr>
            <p:nvPr/>
          </p:nvSpPr>
          <p:spPr bwMode="auto">
            <a:xfrm>
              <a:off x="6895135" y="3933056"/>
              <a:ext cx="1622621" cy="27638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altLang="ja-JP" sz="1200" b="1" dirty="0"/>
                <a:t>ASF </a:t>
              </a:r>
              <a:r>
                <a:rPr lang="ja-JP" altLang="en-US" sz="1200" b="1" dirty="0" smtClean="0"/>
                <a:t>理事会</a:t>
              </a:r>
              <a:endParaRPr lang="en-US" altLang="ja-JP" sz="1200" b="1" dirty="0"/>
            </a:p>
          </p:txBody>
        </p:sp>
        <p:sp>
          <p:nvSpPr>
            <p:cNvPr id="15" name="Line 22"/>
            <p:cNvSpPr>
              <a:spLocks noChangeShapeType="1"/>
            </p:cNvSpPr>
            <p:nvPr/>
          </p:nvSpPr>
          <p:spPr bwMode="auto">
            <a:xfrm>
              <a:off x="1341048" y="4057292"/>
              <a:ext cx="250172" cy="0"/>
            </a:xfrm>
            <a:prstGeom prst="line">
              <a:avLst/>
            </a:prstGeom>
            <a:noFill/>
            <a:ln w="76200">
              <a:solidFill>
                <a:schemeClr val="tx1"/>
              </a:solidFill>
              <a:round/>
              <a:headEnd/>
              <a:tailEnd/>
            </a:ln>
          </p:spPr>
          <p:txBody>
            <a:bodyPr/>
            <a:lstStyle/>
            <a:p>
              <a:endParaRPr lang="ja-JP" altLang="en-US"/>
            </a:p>
          </p:txBody>
        </p:sp>
        <p:sp>
          <p:nvSpPr>
            <p:cNvPr id="16" name="Line 23"/>
            <p:cNvSpPr>
              <a:spLocks noChangeShapeType="1"/>
            </p:cNvSpPr>
            <p:nvPr/>
          </p:nvSpPr>
          <p:spPr bwMode="auto">
            <a:xfrm>
              <a:off x="2527616" y="4057292"/>
              <a:ext cx="250172" cy="0"/>
            </a:xfrm>
            <a:prstGeom prst="line">
              <a:avLst/>
            </a:prstGeom>
            <a:noFill/>
            <a:ln w="76200">
              <a:solidFill>
                <a:schemeClr val="tx1"/>
              </a:solidFill>
              <a:round/>
              <a:headEnd/>
              <a:tailEnd/>
            </a:ln>
          </p:spPr>
          <p:txBody>
            <a:bodyPr/>
            <a:lstStyle/>
            <a:p>
              <a:endParaRPr lang="ja-JP" altLang="en-US"/>
            </a:p>
          </p:txBody>
        </p:sp>
        <p:sp>
          <p:nvSpPr>
            <p:cNvPr id="17" name="Line 24"/>
            <p:cNvSpPr>
              <a:spLocks noChangeShapeType="1"/>
            </p:cNvSpPr>
            <p:nvPr/>
          </p:nvSpPr>
          <p:spPr bwMode="auto">
            <a:xfrm>
              <a:off x="3775678" y="4057292"/>
              <a:ext cx="250172" cy="0"/>
            </a:xfrm>
            <a:prstGeom prst="line">
              <a:avLst/>
            </a:prstGeom>
            <a:noFill/>
            <a:ln w="76200">
              <a:solidFill>
                <a:schemeClr val="tx1"/>
              </a:solidFill>
              <a:round/>
              <a:headEnd/>
              <a:tailEnd/>
            </a:ln>
          </p:spPr>
          <p:txBody>
            <a:bodyPr/>
            <a:lstStyle/>
            <a:p>
              <a:endParaRPr lang="ja-JP" altLang="en-US"/>
            </a:p>
          </p:txBody>
        </p:sp>
        <p:sp>
          <p:nvSpPr>
            <p:cNvPr id="18" name="Line 25"/>
            <p:cNvSpPr>
              <a:spLocks noChangeShapeType="1"/>
            </p:cNvSpPr>
            <p:nvPr/>
          </p:nvSpPr>
          <p:spPr bwMode="auto">
            <a:xfrm>
              <a:off x="5209622" y="4057292"/>
              <a:ext cx="251569" cy="0"/>
            </a:xfrm>
            <a:prstGeom prst="line">
              <a:avLst/>
            </a:prstGeom>
            <a:noFill/>
            <a:ln w="76200">
              <a:solidFill>
                <a:schemeClr val="tx1"/>
              </a:solidFill>
              <a:round/>
              <a:headEnd/>
              <a:tailEnd/>
            </a:ln>
          </p:spPr>
          <p:txBody>
            <a:bodyPr/>
            <a:lstStyle/>
            <a:p>
              <a:endParaRPr lang="ja-JP" altLang="en-US"/>
            </a:p>
          </p:txBody>
        </p:sp>
        <p:sp>
          <p:nvSpPr>
            <p:cNvPr id="19" name="Line 26"/>
            <p:cNvSpPr>
              <a:spLocks noChangeShapeType="1"/>
            </p:cNvSpPr>
            <p:nvPr/>
          </p:nvSpPr>
          <p:spPr bwMode="auto">
            <a:xfrm>
              <a:off x="6646361" y="4057292"/>
              <a:ext cx="250172" cy="0"/>
            </a:xfrm>
            <a:prstGeom prst="line">
              <a:avLst/>
            </a:prstGeom>
            <a:noFill/>
            <a:ln w="76200">
              <a:solidFill>
                <a:schemeClr val="tx1"/>
              </a:solidFill>
              <a:round/>
              <a:headEnd/>
              <a:tailEnd/>
            </a:ln>
          </p:spPr>
          <p:txBody>
            <a:bodyPr/>
            <a:lstStyle/>
            <a:p>
              <a:endParaRPr lang="ja-JP" altLang="en-US"/>
            </a:p>
          </p:txBody>
        </p:sp>
        <p:sp>
          <p:nvSpPr>
            <p:cNvPr id="21" name="テキスト ボックス 20"/>
            <p:cNvSpPr txBox="1"/>
            <p:nvPr/>
          </p:nvSpPr>
          <p:spPr>
            <a:xfrm>
              <a:off x="2771800" y="4509120"/>
              <a:ext cx="3403496" cy="369332"/>
            </a:xfrm>
            <a:prstGeom prst="rect">
              <a:avLst/>
            </a:prstGeom>
            <a:noFill/>
          </p:spPr>
          <p:txBody>
            <a:bodyPr wrap="none" rtlCol="0">
              <a:spAutoFit/>
            </a:bodyPr>
            <a:lstStyle/>
            <a:p>
              <a:r>
                <a:rPr kumimoji="1" lang="en-US" altLang="ja-JP" dirty="0" smtClean="0"/>
                <a:t>Apache</a:t>
              </a:r>
              <a:r>
                <a:rPr kumimoji="1" lang="ja-JP" altLang="en-US" dirty="0" smtClean="0"/>
                <a:t>における開発者の役割</a:t>
              </a:r>
              <a:r>
                <a:rPr kumimoji="1" lang="en-US" altLang="ja-JP" sz="1400" dirty="0" smtClean="0"/>
                <a:t>[1]</a:t>
              </a:r>
              <a:endParaRPr kumimoji="1" lang="ja-JP" altLang="en-US" sz="1400" dirty="0"/>
            </a:p>
          </p:txBody>
        </p:sp>
      </p:grpSp>
      <p:sp>
        <p:nvSpPr>
          <p:cNvPr id="22" name="テキスト ボックス 4"/>
          <p:cNvSpPr txBox="1">
            <a:spLocks noChangeArrowheads="1"/>
          </p:cNvSpPr>
          <p:nvPr/>
        </p:nvSpPr>
        <p:spPr bwMode="auto">
          <a:xfrm>
            <a:off x="578146" y="6238473"/>
            <a:ext cx="7882286" cy="430887"/>
          </a:xfrm>
          <a:prstGeom prst="rect">
            <a:avLst/>
          </a:prstGeom>
          <a:noFill/>
          <a:ln w="9525">
            <a:noFill/>
            <a:miter lim="800000"/>
            <a:headEnd/>
            <a:tailEnd/>
          </a:ln>
        </p:spPr>
        <p:txBody>
          <a:bodyPr wrap="none">
            <a:spAutoFit/>
          </a:bodyPr>
          <a:lstStyle/>
          <a:p>
            <a:r>
              <a:rPr lang="en-US" altLang="ja-JP" sz="1100" dirty="0" smtClean="0"/>
              <a:t>[1] C. Jensen and W. </a:t>
            </a:r>
            <a:r>
              <a:rPr lang="en-US" altLang="ja-JP" sz="1100" dirty="0" err="1" smtClean="0"/>
              <a:t>Scacchi</a:t>
            </a:r>
            <a:r>
              <a:rPr lang="en-US" altLang="ja-JP" sz="1100" dirty="0" smtClean="0"/>
              <a:t>. Role Migration and Advancement Processes in OSSD Projects: A Comparative Case Study. </a:t>
            </a:r>
          </a:p>
          <a:p>
            <a:r>
              <a:rPr lang="en-US" altLang="ja-JP" sz="1100" dirty="0" smtClean="0"/>
              <a:t>Proceedings of the 29</a:t>
            </a:r>
            <a:r>
              <a:rPr lang="en-US" altLang="ja-JP" sz="1100" baseline="30000" dirty="0" smtClean="0"/>
              <a:t>th</a:t>
            </a:r>
            <a:r>
              <a:rPr lang="en-US" altLang="ja-JP" sz="1100" dirty="0" smtClean="0"/>
              <a:t> International conference on software engineering (ICSE2007), pp.364-374, 2007</a:t>
            </a:r>
            <a:endParaRPr lang="ja-JP" altLang="en-US" sz="1100" dirty="0"/>
          </a:p>
        </p:txBody>
      </p:sp>
    </p:spTree>
    <p:extLst>
      <p:ext uri="{BB962C8B-B14F-4D97-AF65-F5344CB8AC3E}">
        <p14:creationId xmlns:p14="http://schemas.microsoft.com/office/powerpoint/2010/main" val="40387095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今後の予定</a:t>
            </a:r>
            <a:endParaRPr kumimoji="1" lang="ja-JP" altLang="en-US" sz="3600" dirty="0"/>
          </a:p>
        </p:txBody>
      </p:sp>
      <p:sp>
        <p:nvSpPr>
          <p:cNvPr id="3" name="コンテンツ プレースホルダー 2"/>
          <p:cNvSpPr>
            <a:spLocks noGrp="1"/>
          </p:cNvSpPr>
          <p:nvPr>
            <p:ph idx="1"/>
          </p:nvPr>
        </p:nvSpPr>
        <p:spPr/>
        <p:txBody>
          <a:bodyPr>
            <a:normAutofit/>
          </a:bodyPr>
          <a:lstStyle/>
          <a:p>
            <a:r>
              <a:rPr kumimoji="1" lang="ja-JP" altLang="en-US" dirty="0" smtClean="0"/>
              <a:t>データ取得・分析</a:t>
            </a:r>
            <a:endParaRPr kumimoji="1" lang="en-US" altLang="ja-JP" dirty="0" smtClean="0"/>
          </a:p>
          <a:p>
            <a:pPr lvl="1"/>
            <a:r>
              <a:rPr lang="ja-JP" altLang="en-US" dirty="0"/>
              <a:t> 取り直し分（</a:t>
            </a:r>
            <a:r>
              <a:rPr lang="en-US" altLang="ja-JP" dirty="0"/>
              <a:t>Bugzilla</a:t>
            </a:r>
            <a:r>
              <a:rPr lang="ja-JP" altLang="en-US" dirty="0" smtClean="0"/>
              <a:t>）</a:t>
            </a:r>
            <a:endParaRPr lang="en-US" altLang="ja-JP" dirty="0"/>
          </a:p>
          <a:p>
            <a:pPr lvl="1"/>
            <a:r>
              <a:rPr lang="en-US" altLang="ja-JP" dirty="0" smtClean="0"/>
              <a:t> </a:t>
            </a:r>
            <a:r>
              <a:rPr lang="en-US" altLang="ja-JP" dirty="0"/>
              <a:t>JIRA</a:t>
            </a:r>
            <a:r>
              <a:rPr lang="ja-JP" altLang="en-US" dirty="0"/>
              <a:t>（</a:t>
            </a:r>
            <a:r>
              <a:rPr lang="en-US" altLang="ja-JP" dirty="0"/>
              <a:t>1000</a:t>
            </a:r>
            <a:r>
              <a:rPr lang="ja-JP" altLang="en-US" dirty="0"/>
              <a:t>件以上のプロジェクト</a:t>
            </a:r>
            <a:r>
              <a:rPr lang="ja-JP" altLang="en-US" dirty="0" smtClean="0"/>
              <a:t>）</a:t>
            </a:r>
            <a:endParaRPr lang="en-US" altLang="ja-JP" dirty="0"/>
          </a:p>
          <a:p>
            <a:pPr lvl="1"/>
            <a:r>
              <a:rPr lang="en-US" altLang="ja-JP" dirty="0" err="1" smtClean="0"/>
              <a:t>Github</a:t>
            </a:r>
            <a:endParaRPr lang="en-US" altLang="ja-JP" dirty="0" smtClean="0"/>
          </a:p>
          <a:p>
            <a:pPr lvl="1"/>
            <a:endParaRPr kumimoji="1" lang="en-US" altLang="ja-JP" dirty="0"/>
          </a:p>
          <a:p>
            <a:r>
              <a:rPr lang="ja-JP" altLang="en-US" sz="2800" dirty="0"/>
              <a:t>開発者が関与したパッチの内容（行数，複雑度など）や</a:t>
            </a:r>
            <a:r>
              <a:rPr lang="ja-JP" altLang="en-US" sz="2800" dirty="0" smtClean="0"/>
              <a:t>，不具合</a:t>
            </a:r>
            <a:r>
              <a:rPr lang="ja-JP" altLang="en-US" sz="2800" dirty="0"/>
              <a:t>の内容（種類・重要度など）も指標として利用できるかどうかを</a:t>
            </a:r>
            <a:r>
              <a:rPr lang="ja-JP" altLang="en-US" sz="2800" dirty="0" smtClean="0"/>
              <a:t>検証</a:t>
            </a:r>
            <a:endParaRPr lang="ja-JP" altLang="en-US" sz="2800" dirty="0"/>
          </a:p>
          <a:p>
            <a:endParaRPr kumimoji="1" lang="ja-JP" altLang="en-US" dirty="0"/>
          </a:p>
        </p:txBody>
      </p:sp>
    </p:spTree>
    <p:extLst>
      <p:ext uri="{BB962C8B-B14F-4D97-AF65-F5344CB8AC3E}">
        <p14:creationId xmlns:p14="http://schemas.microsoft.com/office/powerpoint/2010/main" val="283239909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2579</Words>
  <Application>Microsoft Office PowerPoint</Application>
  <PresentationFormat>画面に合わせる (4:3)</PresentationFormat>
  <Paragraphs>413</Paragraphs>
  <Slides>19</Slides>
  <Notes>8</Notes>
  <HiddenSlides>0</HiddenSlides>
  <MMClips>0</MMClips>
  <ScaleCrop>false</ScaleCrop>
  <HeadingPairs>
    <vt:vector size="4" baseType="variant">
      <vt:variant>
        <vt:lpstr>テーマ</vt:lpstr>
      </vt:variant>
      <vt:variant>
        <vt:i4>1</vt:i4>
      </vt:variant>
      <vt:variant>
        <vt:lpstr>スライド タイトル</vt:lpstr>
      </vt:variant>
      <vt:variant>
        <vt:i4>19</vt:i4>
      </vt:variant>
    </vt:vector>
  </HeadingPairs>
  <TitlesOfParts>
    <vt:vector size="20" baseType="lpstr">
      <vt:lpstr>Office ​​テーマ</vt:lpstr>
      <vt:lpstr>OSSプロジェクトにおける 開発者の活動量を用いた コミッター候補者予測</vt:lpstr>
      <vt:lpstr>背景：OSSの品質に対する社会的懸念</vt:lpstr>
      <vt:lpstr>本研究の位置付け： OSS開発における品質保証活動</vt:lpstr>
      <vt:lpstr>パッチレビュープロセス</vt:lpstr>
      <vt:lpstr>パッチレビュープロセスの問題点</vt:lpstr>
      <vt:lpstr>コミッターへの昇格</vt:lpstr>
      <vt:lpstr>研究の目的</vt:lpstr>
      <vt:lpstr>分析</vt:lpstr>
      <vt:lpstr>分析：活動内容の定義</vt:lpstr>
      <vt:lpstr>ケーススタディ</vt:lpstr>
      <vt:lpstr>RQ1分析例：Eclipse Platform</vt:lpstr>
      <vt:lpstr>RQ2分析例：Eclipse Platform</vt:lpstr>
      <vt:lpstr>データセット概要</vt:lpstr>
      <vt:lpstr>RQ1結果：コミッターの選出に有効な指標</vt:lpstr>
      <vt:lpstr>RQ1考察：コミッターの選出に有効な指標</vt:lpstr>
      <vt:lpstr>RQ1考察：コミッターの選出に有効な指標</vt:lpstr>
      <vt:lpstr>RQ2結果：コミッター昇格前後の活動の変化</vt:lpstr>
      <vt:lpstr>RQ2考察：コミッター昇格前後の活動の 変化</vt:lpstr>
      <vt:lpstr>今後の予定</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OSSプロジェクトにおける 開発者の活動量を用いた コミッター候補者予測</dc:title>
  <dc:creator>Akira Matsumoto</dc:creator>
  <cp:lastModifiedBy>Akira Matsumoto</cp:lastModifiedBy>
  <cp:revision>9</cp:revision>
  <dcterms:created xsi:type="dcterms:W3CDTF">2015-01-12T20:54:04Z</dcterms:created>
  <dcterms:modified xsi:type="dcterms:W3CDTF">2015-01-12T22:44:45Z</dcterms:modified>
</cp:coreProperties>
</file>