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56" r:id="rId2"/>
    <p:sldId id="367" r:id="rId3"/>
    <p:sldId id="361" r:id="rId4"/>
    <p:sldId id="347" r:id="rId5"/>
    <p:sldId id="381" r:id="rId6"/>
    <p:sldId id="382" r:id="rId7"/>
    <p:sldId id="383" r:id="rId8"/>
    <p:sldId id="344" r:id="rId9"/>
    <p:sldId id="342" r:id="rId10"/>
    <p:sldId id="352" r:id="rId11"/>
    <p:sldId id="376" r:id="rId12"/>
    <p:sldId id="370" r:id="rId13"/>
    <p:sldId id="380" r:id="rId14"/>
    <p:sldId id="270" r:id="rId15"/>
    <p:sldId id="303" r:id="rId16"/>
    <p:sldId id="374" r:id="rId17"/>
    <p:sldId id="373" r:id="rId18"/>
    <p:sldId id="377" r:id="rId19"/>
    <p:sldId id="375" r:id="rId20"/>
    <p:sldId id="371" r:id="rId21"/>
    <p:sldId id="379" r:id="rId22"/>
    <p:sldId id="372" r:id="rId23"/>
    <p:sldId id="378" r:id="rId24"/>
  </p:sldIdLst>
  <p:sldSz cx="9144000" cy="6858000" type="screen4x3"/>
  <p:notesSz cx="6807200" cy="9939338"/>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A47D00"/>
    <a:srgbClr val="7E6000"/>
    <a:srgbClr val="00644A"/>
    <a:srgbClr val="004634"/>
    <a:srgbClr val="C09200"/>
    <a:srgbClr val="00AC7F"/>
    <a:srgbClr val="00CC99"/>
    <a:srgbClr val="00CC00"/>
    <a:srgbClr val="29FFC7"/>
    <a:srgbClr val="FF9147"/>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5165" autoAdjust="0"/>
    <p:restoredTop sz="70302" autoAdjust="0"/>
  </p:normalViewPr>
  <p:slideViewPr>
    <p:cSldViewPr snapToGrid="0" snapToObjects="1">
      <p:cViewPr>
        <p:scale>
          <a:sx n="66" d="100"/>
          <a:sy n="66" d="100"/>
        </p:scale>
        <p:origin x="-498" y="240"/>
      </p:cViewPr>
      <p:guideLst>
        <p:guide orient="horz" pos="2160"/>
        <p:guide pos="2880"/>
      </p:guideLst>
    </p:cSldViewPr>
  </p:slideViewPr>
  <p:outlineViewPr>
    <p:cViewPr>
      <p:scale>
        <a:sx n="33" d="100"/>
        <a:sy n="33" d="100"/>
      </p:scale>
      <p:origin x="0" y="10104"/>
    </p:cViewPr>
  </p:outlineViewPr>
  <p:notesTextViewPr>
    <p:cViewPr>
      <p:scale>
        <a:sx n="100" d="100"/>
        <a:sy n="100" d="100"/>
      </p:scale>
      <p:origin x="0" y="0"/>
    </p:cViewPr>
  </p:notesTextViewPr>
  <p:notesViewPr>
    <p:cSldViewPr snapToGrid="0" snapToObjects="1">
      <p:cViewPr varScale="1">
        <p:scale>
          <a:sx n="54" d="100"/>
          <a:sy n="54" d="100"/>
        </p:scale>
        <p:origin x="-2682" y="-114"/>
      </p:cViewPr>
      <p:guideLst>
        <p:guide orient="horz" pos="3131"/>
        <p:guide pos="2145"/>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SNA\article\IPSJ\data\&#27425;&#25968;&#20013;&#24515;&#24615;(bugcommunity%20only).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1658333333333346"/>
          <c:y val="4.4416592665507577E-2"/>
          <c:w val="0.83897222222222212"/>
          <c:h val="0.74789879630080403"/>
        </c:manualLayout>
      </c:layout>
      <c:scatterChart>
        <c:scatterStyle val="lineMarker"/>
        <c:ser>
          <c:idx val="0"/>
          <c:order val="0"/>
          <c:tx>
            <c:v>開発者グループ</c:v>
          </c:tx>
          <c:spPr>
            <a:ln w="28575">
              <a:noFill/>
            </a:ln>
          </c:spPr>
          <c:marker>
            <c:symbol val="circle"/>
            <c:size val="5"/>
            <c:spPr>
              <a:solidFill>
                <a:srgbClr val="FF9147"/>
              </a:solidFill>
              <a:ln>
                <a:solidFill>
                  <a:srgbClr val="FF9147"/>
                </a:solidFill>
              </a:ln>
            </c:spPr>
          </c:marker>
          <c:xVal>
            <c:numRef>
              <c:f>'200409'!$I$2:$I$50</c:f>
              <c:numCache>
                <c:formatCode>General</c:formatCode>
                <c:ptCount val="49"/>
                <c:pt idx="0">
                  <c:v>1</c:v>
                </c:pt>
                <c:pt idx="1">
                  <c:v>2</c:v>
                </c:pt>
                <c:pt idx="2">
                  <c:v>3</c:v>
                </c:pt>
                <c:pt idx="3">
                  <c:v>4</c:v>
                </c:pt>
                <c:pt idx="4">
                  <c:v>6</c:v>
                </c:pt>
                <c:pt idx="5">
                  <c:v>7</c:v>
                </c:pt>
                <c:pt idx="6">
                  <c:v>8</c:v>
                </c:pt>
                <c:pt idx="7">
                  <c:v>9</c:v>
                </c:pt>
                <c:pt idx="8">
                  <c:v>10</c:v>
                </c:pt>
                <c:pt idx="9">
                  <c:v>12</c:v>
                </c:pt>
                <c:pt idx="10">
                  <c:v>13</c:v>
                </c:pt>
                <c:pt idx="11">
                  <c:v>14</c:v>
                </c:pt>
                <c:pt idx="12">
                  <c:v>15</c:v>
                </c:pt>
                <c:pt idx="13">
                  <c:v>16</c:v>
                </c:pt>
                <c:pt idx="14">
                  <c:v>18</c:v>
                </c:pt>
                <c:pt idx="15">
                  <c:v>19</c:v>
                </c:pt>
                <c:pt idx="16">
                  <c:v>21</c:v>
                </c:pt>
                <c:pt idx="17">
                  <c:v>22</c:v>
                </c:pt>
                <c:pt idx="18">
                  <c:v>24</c:v>
                </c:pt>
                <c:pt idx="19">
                  <c:v>25</c:v>
                </c:pt>
                <c:pt idx="20">
                  <c:v>29</c:v>
                </c:pt>
                <c:pt idx="21">
                  <c:v>31</c:v>
                </c:pt>
                <c:pt idx="22">
                  <c:v>33</c:v>
                </c:pt>
                <c:pt idx="23">
                  <c:v>34</c:v>
                </c:pt>
                <c:pt idx="24">
                  <c:v>37</c:v>
                </c:pt>
                <c:pt idx="25">
                  <c:v>38</c:v>
                </c:pt>
                <c:pt idx="26">
                  <c:v>41</c:v>
                </c:pt>
                <c:pt idx="27">
                  <c:v>44</c:v>
                </c:pt>
                <c:pt idx="28">
                  <c:v>47</c:v>
                </c:pt>
                <c:pt idx="29">
                  <c:v>51</c:v>
                </c:pt>
                <c:pt idx="30">
                  <c:v>53</c:v>
                </c:pt>
                <c:pt idx="31">
                  <c:v>57</c:v>
                </c:pt>
                <c:pt idx="32">
                  <c:v>59</c:v>
                </c:pt>
                <c:pt idx="33">
                  <c:v>60</c:v>
                </c:pt>
                <c:pt idx="34">
                  <c:v>65</c:v>
                </c:pt>
                <c:pt idx="35">
                  <c:v>68</c:v>
                </c:pt>
                <c:pt idx="36">
                  <c:v>87</c:v>
                </c:pt>
                <c:pt idx="37">
                  <c:v>90</c:v>
                </c:pt>
                <c:pt idx="38">
                  <c:v>99</c:v>
                </c:pt>
                <c:pt idx="39">
                  <c:v>105</c:v>
                </c:pt>
                <c:pt idx="40">
                  <c:v>107</c:v>
                </c:pt>
                <c:pt idx="41">
                  <c:v>125</c:v>
                </c:pt>
                <c:pt idx="42">
                  <c:v>129</c:v>
                </c:pt>
                <c:pt idx="43">
                  <c:v>136</c:v>
                </c:pt>
                <c:pt idx="44">
                  <c:v>150</c:v>
                </c:pt>
                <c:pt idx="45">
                  <c:v>151</c:v>
                </c:pt>
                <c:pt idx="46">
                  <c:v>161</c:v>
                </c:pt>
                <c:pt idx="47">
                  <c:v>170</c:v>
                </c:pt>
                <c:pt idx="48">
                  <c:v>197</c:v>
                </c:pt>
              </c:numCache>
            </c:numRef>
          </c:xVal>
          <c:yVal>
            <c:numRef>
              <c:f>'200409'!$G$2:$G$50</c:f>
              <c:numCache>
                <c:formatCode>General</c:formatCode>
                <c:ptCount val="49"/>
                <c:pt idx="0">
                  <c:v>143.00002079999999</c:v>
                </c:pt>
                <c:pt idx="1">
                  <c:v>21.000002400000003</c:v>
                </c:pt>
                <c:pt idx="2">
                  <c:v>17.999982000000003</c:v>
                </c:pt>
                <c:pt idx="3">
                  <c:v>17.0000064</c:v>
                </c:pt>
                <c:pt idx="4">
                  <c:v>11.999988</c:v>
                </c:pt>
                <c:pt idx="5">
                  <c:v>11.000012400000001</c:v>
                </c:pt>
                <c:pt idx="6">
                  <c:v>9.9999900000000004</c:v>
                </c:pt>
                <c:pt idx="7">
                  <c:v>9.9999900000000004</c:v>
                </c:pt>
                <c:pt idx="8">
                  <c:v>9.9999900000000004</c:v>
                </c:pt>
                <c:pt idx="9">
                  <c:v>9.0000144000000013</c:v>
                </c:pt>
                <c:pt idx="10">
                  <c:v>7.9999920000000024</c:v>
                </c:pt>
                <c:pt idx="11">
                  <c:v>5.999994</c:v>
                </c:pt>
                <c:pt idx="12">
                  <c:v>5.0000184000000001</c:v>
                </c:pt>
                <c:pt idx="13">
                  <c:v>5.0000184000000001</c:v>
                </c:pt>
                <c:pt idx="14">
                  <c:v>5.0000184000000001</c:v>
                </c:pt>
                <c:pt idx="15">
                  <c:v>5.0000184000000001</c:v>
                </c:pt>
                <c:pt idx="16">
                  <c:v>5.0000184000000001</c:v>
                </c:pt>
                <c:pt idx="17">
                  <c:v>3.9999960000000003</c:v>
                </c:pt>
                <c:pt idx="18">
                  <c:v>3.9999960000000003</c:v>
                </c:pt>
                <c:pt idx="19">
                  <c:v>3.9999960000000003</c:v>
                </c:pt>
                <c:pt idx="20">
                  <c:v>3.9999960000000003</c:v>
                </c:pt>
                <c:pt idx="21">
                  <c:v>3.0000203999999999</c:v>
                </c:pt>
                <c:pt idx="22">
                  <c:v>3.0000203999999999</c:v>
                </c:pt>
                <c:pt idx="23">
                  <c:v>3.0000203999999999</c:v>
                </c:pt>
                <c:pt idx="24">
                  <c:v>3.0000203999999999</c:v>
                </c:pt>
                <c:pt idx="25">
                  <c:v>3.0000203999999999</c:v>
                </c:pt>
                <c:pt idx="26">
                  <c:v>1.9999979999999982</c:v>
                </c:pt>
                <c:pt idx="27">
                  <c:v>1.9999979999999982</c:v>
                </c:pt>
                <c:pt idx="28">
                  <c:v>1.9999979999999982</c:v>
                </c:pt>
                <c:pt idx="29">
                  <c:v>1.9999979999999982</c:v>
                </c:pt>
                <c:pt idx="30">
                  <c:v>1.9999979999999982</c:v>
                </c:pt>
                <c:pt idx="31">
                  <c:v>1.9999979999999982</c:v>
                </c:pt>
                <c:pt idx="32">
                  <c:v>1.9999979999999982</c:v>
                </c:pt>
                <c:pt idx="33">
                  <c:v>1.9999979999999982</c:v>
                </c:pt>
                <c:pt idx="34">
                  <c:v>1.9999979999999982</c:v>
                </c:pt>
                <c:pt idx="35">
                  <c:v>1.9999979999999982</c:v>
                </c:pt>
                <c:pt idx="36">
                  <c:v>1.0000224</c:v>
                </c:pt>
                <c:pt idx="37">
                  <c:v>1.0000224</c:v>
                </c:pt>
                <c:pt idx="38">
                  <c:v>1.0000224</c:v>
                </c:pt>
                <c:pt idx="39">
                  <c:v>1.0000224</c:v>
                </c:pt>
                <c:pt idx="40">
                  <c:v>1.0000224</c:v>
                </c:pt>
                <c:pt idx="41">
                  <c:v>1.0000224</c:v>
                </c:pt>
                <c:pt idx="42">
                  <c:v>1.0000224</c:v>
                </c:pt>
                <c:pt idx="43">
                  <c:v>1.0000224</c:v>
                </c:pt>
                <c:pt idx="44">
                  <c:v>1.0000224</c:v>
                </c:pt>
                <c:pt idx="45">
                  <c:v>1.0000224</c:v>
                </c:pt>
                <c:pt idx="46">
                  <c:v>0</c:v>
                </c:pt>
                <c:pt idx="47">
                  <c:v>0</c:v>
                </c:pt>
                <c:pt idx="48">
                  <c:v>0</c:v>
                </c:pt>
              </c:numCache>
            </c:numRef>
          </c:yVal>
        </c:ser>
        <c:ser>
          <c:idx val="1"/>
          <c:order val="1"/>
          <c:tx>
            <c:v>バグ報告者グループ</c:v>
          </c:tx>
          <c:spPr>
            <a:ln w="28575">
              <a:noFill/>
            </a:ln>
          </c:spPr>
          <c:marker>
            <c:symbol val="circle"/>
            <c:size val="5"/>
            <c:spPr>
              <a:solidFill>
                <a:schemeClr val="accent1"/>
              </a:solidFill>
              <a:ln>
                <a:solidFill>
                  <a:schemeClr val="accent1"/>
                </a:solidFill>
              </a:ln>
            </c:spPr>
          </c:marker>
          <c:xVal>
            <c:numRef>
              <c:f>'200409'!$I$51:$I$236</c:f>
              <c:numCache>
                <c:formatCode>General</c:formatCode>
                <c:ptCount val="186"/>
                <c:pt idx="0">
                  <c:v>5</c:v>
                </c:pt>
                <c:pt idx="1">
                  <c:v>11</c:v>
                </c:pt>
                <c:pt idx="2">
                  <c:v>17</c:v>
                </c:pt>
                <c:pt idx="3">
                  <c:v>20</c:v>
                </c:pt>
                <c:pt idx="4">
                  <c:v>23</c:v>
                </c:pt>
                <c:pt idx="5">
                  <c:v>26</c:v>
                </c:pt>
                <c:pt idx="6">
                  <c:v>27</c:v>
                </c:pt>
                <c:pt idx="7">
                  <c:v>28</c:v>
                </c:pt>
                <c:pt idx="8">
                  <c:v>30</c:v>
                </c:pt>
                <c:pt idx="9">
                  <c:v>32</c:v>
                </c:pt>
                <c:pt idx="10">
                  <c:v>35</c:v>
                </c:pt>
                <c:pt idx="11">
                  <c:v>36</c:v>
                </c:pt>
                <c:pt idx="12">
                  <c:v>39</c:v>
                </c:pt>
                <c:pt idx="13">
                  <c:v>40</c:v>
                </c:pt>
                <c:pt idx="14">
                  <c:v>42</c:v>
                </c:pt>
                <c:pt idx="15">
                  <c:v>43</c:v>
                </c:pt>
                <c:pt idx="16">
                  <c:v>45</c:v>
                </c:pt>
                <c:pt idx="17">
                  <c:v>46</c:v>
                </c:pt>
                <c:pt idx="18">
                  <c:v>48</c:v>
                </c:pt>
                <c:pt idx="19">
                  <c:v>49</c:v>
                </c:pt>
                <c:pt idx="20">
                  <c:v>50</c:v>
                </c:pt>
                <c:pt idx="21">
                  <c:v>52</c:v>
                </c:pt>
                <c:pt idx="22">
                  <c:v>54</c:v>
                </c:pt>
                <c:pt idx="23">
                  <c:v>55</c:v>
                </c:pt>
                <c:pt idx="24">
                  <c:v>56</c:v>
                </c:pt>
                <c:pt idx="25">
                  <c:v>58</c:v>
                </c:pt>
                <c:pt idx="26">
                  <c:v>61</c:v>
                </c:pt>
                <c:pt idx="27">
                  <c:v>62</c:v>
                </c:pt>
                <c:pt idx="28">
                  <c:v>63</c:v>
                </c:pt>
                <c:pt idx="29">
                  <c:v>64</c:v>
                </c:pt>
                <c:pt idx="30">
                  <c:v>66</c:v>
                </c:pt>
                <c:pt idx="31">
                  <c:v>67</c:v>
                </c:pt>
                <c:pt idx="32">
                  <c:v>69</c:v>
                </c:pt>
                <c:pt idx="33">
                  <c:v>70</c:v>
                </c:pt>
                <c:pt idx="34">
                  <c:v>71</c:v>
                </c:pt>
                <c:pt idx="35">
                  <c:v>72</c:v>
                </c:pt>
                <c:pt idx="36">
                  <c:v>73</c:v>
                </c:pt>
                <c:pt idx="37">
                  <c:v>74</c:v>
                </c:pt>
                <c:pt idx="38">
                  <c:v>75</c:v>
                </c:pt>
                <c:pt idx="39">
                  <c:v>76</c:v>
                </c:pt>
                <c:pt idx="40">
                  <c:v>77</c:v>
                </c:pt>
                <c:pt idx="41">
                  <c:v>78</c:v>
                </c:pt>
                <c:pt idx="42">
                  <c:v>79</c:v>
                </c:pt>
                <c:pt idx="43">
                  <c:v>80</c:v>
                </c:pt>
                <c:pt idx="44">
                  <c:v>81</c:v>
                </c:pt>
                <c:pt idx="45">
                  <c:v>82</c:v>
                </c:pt>
                <c:pt idx="46">
                  <c:v>83</c:v>
                </c:pt>
                <c:pt idx="47">
                  <c:v>84</c:v>
                </c:pt>
                <c:pt idx="48">
                  <c:v>85</c:v>
                </c:pt>
                <c:pt idx="49">
                  <c:v>86</c:v>
                </c:pt>
                <c:pt idx="50">
                  <c:v>88</c:v>
                </c:pt>
                <c:pt idx="51">
                  <c:v>89</c:v>
                </c:pt>
                <c:pt idx="52">
                  <c:v>91</c:v>
                </c:pt>
                <c:pt idx="53">
                  <c:v>92</c:v>
                </c:pt>
                <c:pt idx="54">
                  <c:v>93</c:v>
                </c:pt>
                <c:pt idx="55">
                  <c:v>94</c:v>
                </c:pt>
                <c:pt idx="56">
                  <c:v>95</c:v>
                </c:pt>
                <c:pt idx="57">
                  <c:v>96</c:v>
                </c:pt>
                <c:pt idx="58">
                  <c:v>97</c:v>
                </c:pt>
                <c:pt idx="59">
                  <c:v>98</c:v>
                </c:pt>
                <c:pt idx="60">
                  <c:v>100</c:v>
                </c:pt>
                <c:pt idx="61">
                  <c:v>101</c:v>
                </c:pt>
                <c:pt idx="62">
                  <c:v>102</c:v>
                </c:pt>
                <c:pt idx="63">
                  <c:v>103</c:v>
                </c:pt>
                <c:pt idx="64">
                  <c:v>104</c:v>
                </c:pt>
                <c:pt idx="65">
                  <c:v>106</c:v>
                </c:pt>
                <c:pt idx="66">
                  <c:v>108</c:v>
                </c:pt>
                <c:pt idx="67">
                  <c:v>109</c:v>
                </c:pt>
                <c:pt idx="68">
                  <c:v>110</c:v>
                </c:pt>
                <c:pt idx="69">
                  <c:v>111</c:v>
                </c:pt>
                <c:pt idx="70">
                  <c:v>112</c:v>
                </c:pt>
                <c:pt idx="71">
                  <c:v>113</c:v>
                </c:pt>
                <c:pt idx="72">
                  <c:v>114</c:v>
                </c:pt>
                <c:pt idx="73">
                  <c:v>115</c:v>
                </c:pt>
                <c:pt idx="74">
                  <c:v>116</c:v>
                </c:pt>
                <c:pt idx="75">
                  <c:v>117</c:v>
                </c:pt>
                <c:pt idx="76">
                  <c:v>118</c:v>
                </c:pt>
                <c:pt idx="77">
                  <c:v>119</c:v>
                </c:pt>
                <c:pt idx="78">
                  <c:v>120</c:v>
                </c:pt>
                <c:pt idx="79">
                  <c:v>121</c:v>
                </c:pt>
                <c:pt idx="80">
                  <c:v>122</c:v>
                </c:pt>
                <c:pt idx="81">
                  <c:v>123</c:v>
                </c:pt>
                <c:pt idx="82">
                  <c:v>124</c:v>
                </c:pt>
                <c:pt idx="83">
                  <c:v>126</c:v>
                </c:pt>
                <c:pt idx="84">
                  <c:v>127</c:v>
                </c:pt>
                <c:pt idx="85">
                  <c:v>128</c:v>
                </c:pt>
                <c:pt idx="86">
                  <c:v>130</c:v>
                </c:pt>
                <c:pt idx="87">
                  <c:v>131</c:v>
                </c:pt>
                <c:pt idx="88">
                  <c:v>132</c:v>
                </c:pt>
                <c:pt idx="89">
                  <c:v>133</c:v>
                </c:pt>
                <c:pt idx="90">
                  <c:v>134</c:v>
                </c:pt>
                <c:pt idx="91">
                  <c:v>135</c:v>
                </c:pt>
                <c:pt idx="92">
                  <c:v>137</c:v>
                </c:pt>
                <c:pt idx="93">
                  <c:v>138</c:v>
                </c:pt>
                <c:pt idx="94">
                  <c:v>139</c:v>
                </c:pt>
                <c:pt idx="95">
                  <c:v>140</c:v>
                </c:pt>
                <c:pt idx="96">
                  <c:v>141</c:v>
                </c:pt>
                <c:pt idx="97">
                  <c:v>142</c:v>
                </c:pt>
                <c:pt idx="98">
                  <c:v>143</c:v>
                </c:pt>
                <c:pt idx="99">
                  <c:v>144</c:v>
                </c:pt>
                <c:pt idx="100">
                  <c:v>145</c:v>
                </c:pt>
                <c:pt idx="101">
                  <c:v>146</c:v>
                </c:pt>
                <c:pt idx="102">
                  <c:v>147</c:v>
                </c:pt>
                <c:pt idx="103">
                  <c:v>148</c:v>
                </c:pt>
                <c:pt idx="104">
                  <c:v>149</c:v>
                </c:pt>
                <c:pt idx="105">
                  <c:v>152</c:v>
                </c:pt>
                <c:pt idx="106">
                  <c:v>153</c:v>
                </c:pt>
                <c:pt idx="107">
                  <c:v>154</c:v>
                </c:pt>
                <c:pt idx="108">
                  <c:v>155</c:v>
                </c:pt>
                <c:pt idx="109">
                  <c:v>156</c:v>
                </c:pt>
                <c:pt idx="110">
                  <c:v>157</c:v>
                </c:pt>
                <c:pt idx="111">
                  <c:v>158</c:v>
                </c:pt>
                <c:pt idx="112">
                  <c:v>159</c:v>
                </c:pt>
                <c:pt idx="113">
                  <c:v>160</c:v>
                </c:pt>
                <c:pt idx="114">
                  <c:v>162</c:v>
                </c:pt>
                <c:pt idx="115">
                  <c:v>163</c:v>
                </c:pt>
                <c:pt idx="116">
                  <c:v>164</c:v>
                </c:pt>
                <c:pt idx="117">
                  <c:v>165</c:v>
                </c:pt>
                <c:pt idx="118">
                  <c:v>166</c:v>
                </c:pt>
                <c:pt idx="119">
                  <c:v>167</c:v>
                </c:pt>
                <c:pt idx="120">
                  <c:v>168</c:v>
                </c:pt>
                <c:pt idx="121">
                  <c:v>169</c:v>
                </c:pt>
                <c:pt idx="122">
                  <c:v>171</c:v>
                </c:pt>
                <c:pt idx="123">
                  <c:v>172</c:v>
                </c:pt>
                <c:pt idx="124">
                  <c:v>173</c:v>
                </c:pt>
                <c:pt idx="125">
                  <c:v>174</c:v>
                </c:pt>
                <c:pt idx="126">
                  <c:v>175</c:v>
                </c:pt>
                <c:pt idx="127">
                  <c:v>176</c:v>
                </c:pt>
                <c:pt idx="128">
                  <c:v>177</c:v>
                </c:pt>
                <c:pt idx="129">
                  <c:v>178</c:v>
                </c:pt>
                <c:pt idx="130">
                  <c:v>179</c:v>
                </c:pt>
                <c:pt idx="131">
                  <c:v>180</c:v>
                </c:pt>
                <c:pt idx="132">
                  <c:v>181</c:v>
                </c:pt>
                <c:pt idx="133">
                  <c:v>182</c:v>
                </c:pt>
                <c:pt idx="134">
                  <c:v>183</c:v>
                </c:pt>
                <c:pt idx="135">
                  <c:v>184</c:v>
                </c:pt>
                <c:pt idx="136">
                  <c:v>185</c:v>
                </c:pt>
                <c:pt idx="137">
                  <c:v>186</c:v>
                </c:pt>
                <c:pt idx="138">
                  <c:v>187</c:v>
                </c:pt>
                <c:pt idx="139">
                  <c:v>188</c:v>
                </c:pt>
                <c:pt idx="140">
                  <c:v>189</c:v>
                </c:pt>
                <c:pt idx="141">
                  <c:v>190</c:v>
                </c:pt>
                <c:pt idx="142">
                  <c:v>191</c:v>
                </c:pt>
                <c:pt idx="143">
                  <c:v>192</c:v>
                </c:pt>
                <c:pt idx="144">
                  <c:v>193</c:v>
                </c:pt>
                <c:pt idx="145">
                  <c:v>194</c:v>
                </c:pt>
                <c:pt idx="146">
                  <c:v>195</c:v>
                </c:pt>
                <c:pt idx="147">
                  <c:v>196</c:v>
                </c:pt>
                <c:pt idx="148">
                  <c:v>198</c:v>
                </c:pt>
                <c:pt idx="149">
                  <c:v>199</c:v>
                </c:pt>
                <c:pt idx="150">
                  <c:v>200</c:v>
                </c:pt>
                <c:pt idx="151">
                  <c:v>201</c:v>
                </c:pt>
                <c:pt idx="152">
                  <c:v>202</c:v>
                </c:pt>
                <c:pt idx="153">
                  <c:v>203</c:v>
                </c:pt>
                <c:pt idx="154">
                  <c:v>204</c:v>
                </c:pt>
                <c:pt idx="155">
                  <c:v>205</c:v>
                </c:pt>
                <c:pt idx="156">
                  <c:v>206</c:v>
                </c:pt>
                <c:pt idx="157">
                  <c:v>207</c:v>
                </c:pt>
                <c:pt idx="158">
                  <c:v>208</c:v>
                </c:pt>
                <c:pt idx="159">
                  <c:v>209</c:v>
                </c:pt>
                <c:pt idx="160">
                  <c:v>210</c:v>
                </c:pt>
                <c:pt idx="161">
                  <c:v>211</c:v>
                </c:pt>
                <c:pt idx="162">
                  <c:v>212</c:v>
                </c:pt>
                <c:pt idx="163">
                  <c:v>213</c:v>
                </c:pt>
                <c:pt idx="164">
                  <c:v>214</c:v>
                </c:pt>
                <c:pt idx="165">
                  <c:v>215</c:v>
                </c:pt>
                <c:pt idx="166">
                  <c:v>216</c:v>
                </c:pt>
                <c:pt idx="167">
                  <c:v>217</c:v>
                </c:pt>
                <c:pt idx="168">
                  <c:v>218</c:v>
                </c:pt>
                <c:pt idx="169">
                  <c:v>219</c:v>
                </c:pt>
                <c:pt idx="170">
                  <c:v>220</c:v>
                </c:pt>
                <c:pt idx="171">
                  <c:v>221</c:v>
                </c:pt>
                <c:pt idx="172">
                  <c:v>222</c:v>
                </c:pt>
                <c:pt idx="173">
                  <c:v>223</c:v>
                </c:pt>
                <c:pt idx="174">
                  <c:v>224</c:v>
                </c:pt>
                <c:pt idx="175">
                  <c:v>225</c:v>
                </c:pt>
                <c:pt idx="176">
                  <c:v>226</c:v>
                </c:pt>
                <c:pt idx="177">
                  <c:v>227</c:v>
                </c:pt>
                <c:pt idx="178">
                  <c:v>228</c:v>
                </c:pt>
                <c:pt idx="179">
                  <c:v>229</c:v>
                </c:pt>
                <c:pt idx="180">
                  <c:v>230</c:v>
                </c:pt>
                <c:pt idx="181">
                  <c:v>231</c:v>
                </c:pt>
                <c:pt idx="182">
                  <c:v>232</c:v>
                </c:pt>
                <c:pt idx="183">
                  <c:v>233</c:v>
                </c:pt>
                <c:pt idx="184">
                  <c:v>234</c:v>
                </c:pt>
                <c:pt idx="185">
                  <c:v>235</c:v>
                </c:pt>
              </c:numCache>
            </c:numRef>
          </c:xVal>
          <c:yVal>
            <c:numRef>
              <c:f>'200409'!$G$51:$G$236</c:f>
              <c:numCache>
                <c:formatCode>General</c:formatCode>
                <c:ptCount val="186"/>
                <c:pt idx="0">
                  <c:v>15.999984000000023</c:v>
                </c:pt>
                <c:pt idx="1">
                  <c:v>9.9999900000000004</c:v>
                </c:pt>
                <c:pt idx="2">
                  <c:v>5.0000184000000001</c:v>
                </c:pt>
                <c:pt idx="3">
                  <c:v>5.0000184000000001</c:v>
                </c:pt>
                <c:pt idx="4">
                  <c:v>3.9999960000000003</c:v>
                </c:pt>
                <c:pt idx="5">
                  <c:v>3.9999960000000003</c:v>
                </c:pt>
                <c:pt idx="6">
                  <c:v>3.9999960000000003</c:v>
                </c:pt>
                <c:pt idx="7">
                  <c:v>3.9999960000000003</c:v>
                </c:pt>
                <c:pt idx="8">
                  <c:v>3.9999960000000003</c:v>
                </c:pt>
                <c:pt idx="9">
                  <c:v>3.0000203999999999</c:v>
                </c:pt>
                <c:pt idx="10">
                  <c:v>3.0000203999999999</c:v>
                </c:pt>
                <c:pt idx="11">
                  <c:v>3.0000203999999999</c:v>
                </c:pt>
                <c:pt idx="12">
                  <c:v>3.0000203999999999</c:v>
                </c:pt>
                <c:pt idx="13">
                  <c:v>1.9999979999999982</c:v>
                </c:pt>
                <c:pt idx="14">
                  <c:v>1.9999979999999982</c:v>
                </c:pt>
                <c:pt idx="15">
                  <c:v>1.9999979999999982</c:v>
                </c:pt>
                <c:pt idx="16">
                  <c:v>1.9999979999999982</c:v>
                </c:pt>
                <c:pt idx="17">
                  <c:v>1.9999979999999982</c:v>
                </c:pt>
                <c:pt idx="18">
                  <c:v>1.9999979999999982</c:v>
                </c:pt>
                <c:pt idx="19">
                  <c:v>1.9999979999999982</c:v>
                </c:pt>
                <c:pt idx="20">
                  <c:v>1.9999979999999982</c:v>
                </c:pt>
                <c:pt idx="21">
                  <c:v>1.9999979999999982</c:v>
                </c:pt>
                <c:pt idx="22">
                  <c:v>1.9999979999999982</c:v>
                </c:pt>
                <c:pt idx="23">
                  <c:v>1.9999979999999982</c:v>
                </c:pt>
                <c:pt idx="24">
                  <c:v>1.9999979999999982</c:v>
                </c:pt>
                <c:pt idx="25">
                  <c:v>1.9999979999999982</c:v>
                </c:pt>
                <c:pt idx="26">
                  <c:v>1.9999979999999982</c:v>
                </c:pt>
                <c:pt idx="27">
                  <c:v>1.9999979999999982</c:v>
                </c:pt>
                <c:pt idx="28">
                  <c:v>1.9999979999999982</c:v>
                </c:pt>
                <c:pt idx="29">
                  <c:v>1.9999979999999982</c:v>
                </c:pt>
                <c:pt idx="30">
                  <c:v>1.9999979999999982</c:v>
                </c:pt>
                <c:pt idx="31">
                  <c:v>1.9999979999999982</c:v>
                </c:pt>
                <c:pt idx="32">
                  <c:v>1.9999979999999982</c:v>
                </c:pt>
                <c:pt idx="33">
                  <c:v>1.9999979999999982</c:v>
                </c:pt>
                <c:pt idx="34">
                  <c:v>1.9999979999999982</c:v>
                </c:pt>
                <c:pt idx="35">
                  <c:v>1.9999979999999982</c:v>
                </c:pt>
                <c:pt idx="36">
                  <c:v>1.9999979999999982</c:v>
                </c:pt>
                <c:pt idx="37">
                  <c:v>1.0000224</c:v>
                </c:pt>
                <c:pt idx="38">
                  <c:v>1.0000224</c:v>
                </c:pt>
                <c:pt idx="39">
                  <c:v>1.0000224</c:v>
                </c:pt>
                <c:pt idx="40">
                  <c:v>1.0000224</c:v>
                </c:pt>
                <c:pt idx="41">
                  <c:v>1.0000224</c:v>
                </c:pt>
                <c:pt idx="42">
                  <c:v>1.0000224</c:v>
                </c:pt>
                <c:pt idx="43">
                  <c:v>1.0000224</c:v>
                </c:pt>
                <c:pt idx="44">
                  <c:v>1.0000224</c:v>
                </c:pt>
                <c:pt idx="45">
                  <c:v>1.0000224</c:v>
                </c:pt>
                <c:pt idx="46">
                  <c:v>1.0000224</c:v>
                </c:pt>
                <c:pt idx="47">
                  <c:v>1.0000224</c:v>
                </c:pt>
                <c:pt idx="48">
                  <c:v>1.0000224</c:v>
                </c:pt>
                <c:pt idx="49">
                  <c:v>1.0000224</c:v>
                </c:pt>
                <c:pt idx="50">
                  <c:v>1.0000224</c:v>
                </c:pt>
                <c:pt idx="51">
                  <c:v>1.0000224</c:v>
                </c:pt>
                <c:pt idx="52">
                  <c:v>1.0000224</c:v>
                </c:pt>
                <c:pt idx="53">
                  <c:v>1.0000224</c:v>
                </c:pt>
                <c:pt idx="54">
                  <c:v>1.0000224</c:v>
                </c:pt>
                <c:pt idx="55">
                  <c:v>1.0000224</c:v>
                </c:pt>
                <c:pt idx="56">
                  <c:v>1.0000224</c:v>
                </c:pt>
                <c:pt idx="57">
                  <c:v>1.0000224</c:v>
                </c:pt>
                <c:pt idx="58">
                  <c:v>1.0000224</c:v>
                </c:pt>
                <c:pt idx="59">
                  <c:v>1.0000224</c:v>
                </c:pt>
                <c:pt idx="60">
                  <c:v>1.0000224</c:v>
                </c:pt>
                <c:pt idx="61">
                  <c:v>1.0000224</c:v>
                </c:pt>
                <c:pt idx="62">
                  <c:v>1.0000224</c:v>
                </c:pt>
                <c:pt idx="63">
                  <c:v>1.0000224</c:v>
                </c:pt>
                <c:pt idx="64">
                  <c:v>1.0000224</c:v>
                </c:pt>
                <c:pt idx="65">
                  <c:v>1.0000224</c:v>
                </c:pt>
                <c:pt idx="66">
                  <c:v>1.0000224</c:v>
                </c:pt>
                <c:pt idx="67">
                  <c:v>1.0000224</c:v>
                </c:pt>
                <c:pt idx="68">
                  <c:v>1.0000224</c:v>
                </c:pt>
                <c:pt idx="69">
                  <c:v>1.0000224</c:v>
                </c:pt>
                <c:pt idx="70">
                  <c:v>1.0000224</c:v>
                </c:pt>
                <c:pt idx="71">
                  <c:v>1.0000224</c:v>
                </c:pt>
                <c:pt idx="72">
                  <c:v>1.0000224</c:v>
                </c:pt>
                <c:pt idx="73">
                  <c:v>1.0000224</c:v>
                </c:pt>
                <c:pt idx="74">
                  <c:v>1.0000224</c:v>
                </c:pt>
                <c:pt idx="75">
                  <c:v>1.0000224</c:v>
                </c:pt>
                <c:pt idx="76">
                  <c:v>1.0000224</c:v>
                </c:pt>
                <c:pt idx="77">
                  <c:v>1.0000224</c:v>
                </c:pt>
                <c:pt idx="78">
                  <c:v>1.0000224</c:v>
                </c:pt>
                <c:pt idx="79">
                  <c:v>1.0000224</c:v>
                </c:pt>
                <c:pt idx="80">
                  <c:v>1.0000224</c:v>
                </c:pt>
                <c:pt idx="81">
                  <c:v>1.0000224</c:v>
                </c:pt>
                <c:pt idx="82">
                  <c:v>1.0000224</c:v>
                </c:pt>
                <c:pt idx="83">
                  <c:v>1.0000224</c:v>
                </c:pt>
                <c:pt idx="84">
                  <c:v>1.0000224</c:v>
                </c:pt>
                <c:pt idx="85">
                  <c:v>1.0000224</c:v>
                </c:pt>
                <c:pt idx="86">
                  <c:v>1.0000224</c:v>
                </c:pt>
                <c:pt idx="87">
                  <c:v>1.0000224</c:v>
                </c:pt>
                <c:pt idx="88">
                  <c:v>1.0000224</c:v>
                </c:pt>
                <c:pt idx="89">
                  <c:v>1.0000224</c:v>
                </c:pt>
                <c:pt idx="90">
                  <c:v>1.0000224</c:v>
                </c:pt>
                <c:pt idx="91">
                  <c:v>1.0000224</c:v>
                </c:pt>
                <c:pt idx="92">
                  <c:v>1.0000224</c:v>
                </c:pt>
                <c:pt idx="93">
                  <c:v>1.0000224</c:v>
                </c:pt>
                <c:pt idx="94">
                  <c:v>1.0000224</c:v>
                </c:pt>
                <c:pt idx="95">
                  <c:v>1.0000224</c:v>
                </c:pt>
                <c:pt idx="96">
                  <c:v>1.0000224</c:v>
                </c:pt>
                <c:pt idx="97">
                  <c:v>1.0000224</c:v>
                </c:pt>
                <c:pt idx="98">
                  <c:v>1.0000224</c:v>
                </c:pt>
                <c:pt idx="99">
                  <c:v>1.0000224</c:v>
                </c:pt>
                <c:pt idx="100">
                  <c:v>1.0000224</c:v>
                </c:pt>
                <c:pt idx="101">
                  <c:v>1.0000224</c:v>
                </c:pt>
                <c:pt idx="102">
                  <c:v>1.0000224</c:v>
                </c:pt>
                <c:pt idx="103">
                  <c:v>1.0000224</c:v>
                </c:pt>
                <c:pt idx="104">
                  <c:v>1.0000224</c:v>
                </c:pt>
                <c:pt idx="105">
                  <c:v>1.0000224</c:v>
                </c:pt>
                <c:pt idx="106">
                  <c:v>1.0000224</c:v>
                </c:pt>
                <c:pt idx="107">
                  <c:v>1.0000224</c:v>
                </c:pt>
                <c:pt idx="108">
                  <c:v>1.0000224</c:v>
                </c:pt>
                <c:pt idx="109">
                  <c:v>1.0000224</c:v>
                </c:pt>
                <c:pt idx="110">
                  <c:v>1.0000224</c:v>
                </c:pt>
                <c:pt idx="111">
                  <c:v>1.0000224</c:v>
                </c:pt>
                <c:pt idx="112">
                  <c:v>1.0000224</c:v>
                </c:pt>
                <c:pt idx="113">
                  <c:v>1.0000224</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numCache>
            </c:numRef>
          </c:yVal>
        </c:ser>
        <c:axId val="94235264"/>
        <c:axId val="94516352"/>
      </c:scatterChart>
      <c:valAx>
        <c:axId val="94235264"/>
        <c:scaling>
          <c:orientation val="minMax"/>
          <c:max val="50"/>
        </c:scaling>
        <c:axPos val="b"/>
        <c:title>
          <c:tx>
            <c:rich>
              <a:bodyPr/>
              <a:lstStyle/>
              <a:p>
                <a:pPr>
                  <a:defRPr/>
                </a:pPr>
                <a:r>
                  <a:rPr lang="ja-JP" altLang="en-US" dirty="0" smtClean="0"/>
                  <a:t>参　加　者</a:t>
                </a:r>
                <a:endParaRPr lang="ja-JP" altLang="en-US" dirty="0"/>
              </a:p>
            </c:rich>
          </c:tx>
          <c:layout>
            <c:manualLayout>
              <c:xMode val="edge"/>
              <c:yMode val="edge"/>
              <c:x val="0.48401377952755942"/>
              <c:y val="0.90865065448164162"/>
            </c:manualLayout>
          </c:layout>
        </c:title>
        <c:numFmt formatCode="General" sourceLinked="1"/>
        <c:tickLblPos val="nextTo"/>
        <c:txPr>
          <a:bodyPr/>
          <a:lstStyle/>
          <a:p>
            <a:pPr>
              <a:defRPr sz="1400" baseline="0"/>
            </a:pPr>
            <a:endParaRPr lang="ja-JP"/>
          </a:p>
        </c:txPr>
        <c:crossAx val="94516352"/>
        <c:crosses val="autoZero"/>
        <c:crossBetween val="midCat"/>
      </c:valAx>
      <c:valAx>
        <c:axId val="94516352"/>
        <c:scaling>
          <c:logBase val="10"/>
          <c:orientation val="minMax"/>
        </c:scaling>
        <c:axPos val="l"/>
        <c:majorGridlines/>
        <c:title>
          <c:tx>
            <c:rich>
              <a:bodyPr rot="-5400000" vert="horz"/>
              <a:lstStyle/>
              <a:p>
                <a:pPr>
                  <a:defRPr/>
                </a:pPr>
                <a:r>
                  <a:rPr lang="ja-JP" altLang="en-US" dirty="0" smtClean="0"/>
                  <a:t>エッジ数</a:t>
                </a:r>
                <a:endParaRPr lang="ja-JP" altLang="en-US" dirty="0"/>
              </a:p>
            </c:rich>
          </c:tx>
          <c:layout>
            <c:manualLayout>
              <c:xMode val="edge"/>
              <c:yMode val="edge"/>
              <c:x val="5.5555555555555558E-3"/>
              <c:y val="0.32525250212942214"/>
            </c:manualLayout>
          </c:layout>
        </c:title>
        <c:numFmt formatCode="General" sourceLinked="1"/>
        <c:tickLblPos val="nextTo"/>
        <c:txPr>
          <a:bodyPr/>
          <a:lstStyle/>
          <a:p>
            <a:pPr>
              <a:defRPr sz="1400" baseline="0"/>
            </a:pPr>
            <a:endParaRPr lang="ja-JP"/>
          </a:p>
        </c:txPr>
        <c:crossAx val="94235264"/>
        <c:crosses val="autoZero"/>
        <c:crossBetween val="midCat"/>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1799575497819349"/>
          <c:y val="5.1400554097404488E-2"/>
          <c:w val="0.85114407515540036"/>
          <c:h val="0.65382442939943575"/>
        </c:manualLayout>
      </c:layout>
      <c:barChart>
        <c:barDir val="col"/>
        <c:grouping val="stacked"/>
        <c:ser>
          <c:idx val="0"/>
          <c:order val="0"/>
          <c:tx>
            <c:strRef>
              <c:f>Sheet1!$A$4</c:f>
              <c:strCache>
                <c:ptCount val="1"/>
                <c:pt idx="0">
                  <c:v>開発者グループ</c:v>
                </c:pt>
              </c:strCache>
            </c:strRef>
          </c:tx>
          <c:spPr>
            <a:solidFill>
              <a:srgbClr val="FFC000"/>
            </a:solidFill>
          </c:spPr>
          <c:cat>
            <c:numRef>
              <c:f>Sheet1!$B$3:$L$3</c:f>
              <c:numCache>
                <c:formatCode>General</c:formatCode>
                <c:ptCount val="11"/>
                <c:pt idx="0">
                  <c:v>200402</c:v>
                </c:pt>
                <c:pt idx="1">
                  <c:v>200403</c:v>
                </c:pt>
                <c:pt idx="2">
                  <c:v>200404</c:v>
                </c:pt>
                <c:pt idx="3">
                  <c:v>200405</c:v>
                </c:pt>
                <c:pt idx="4">
                  <c:v>200406</c:v>
                </c:pt>
                <c:pt idx="5">
                  <c:v>200407</c:v>
                </c:pt>
                <c:pt idx="6">
                  <c:v>200408</c:v>
                </c:pt>
                <c:pt idx="7">
                  <c:v>200409</c:v>
                </c:pt>
                <c:pt idx="8">
                  <c:v>200410</c:v>
                </c:pt>
                <c:pt idx="9">
                  <c:v>200411</c:v>
                </c:pt>
                <c:pt idx="10">
                  <c:v>200412</c:v>
                </c:pt>
              </c:numCache>
            </c:numRef>
          </c:cat>
          <c:val>
            <c:numRef>
              <c:f>Sheet1!$B$4:$L$4</c:f>
              <c:numCache>
                <c:formatCode>General</c:formatCode>
                <c:ptCount val="11"/>
                <c:pt idx="0">
                  <c:v>8</c:v>
                </c:pt>
                <c:pt idx="1">
                  <c:v>5</c:v>
                </c:pt>
                <c:pt idx="2">
                  <c:v>7</c:v>
                </c:pt>
                <c:pt idx="3">
                  <c:v>7</c:v>
                </c:pt>
                <c:pt idx="4">
                  <c:v>9</c:v>
                </c:pt>
                <c:pt idx="5">
                  <c:v>9</c:v>
                </c:pt>
                <c:pt idx="6">
                  <c:v>8</c:v>
                </c:pt>
                <c:pt idx="7">
                  <c:v>9</c:v>
                </c:pt>
                <c:pt idx="8">
                  <c:v>9</c:v>
                </c:pt>
                <c:pt idx="9">
                  <c:v>9</c:v>
                </c:pt>
                <c:pt idx="10">
                  <c:v>10</c:v>
                </c:pt>
              </c:numCache>
            </c:numRef>
          </c:val>
        </c:ser>
        <c:ser>
          <c:idx val="1"/>
          <c:order val="1"/>
          <c:tx>
            <c:strRef>
              <c:f>Sheet1!$A$5</c:f>
              <c:strCache>
                <c:ptCount val="1"/>
                <c:pt idx="0">
                  <c:v>バグ報告者グループ</c:v>
                </c:pt>
              </c:strCache>
            </c:strRef>
          </c:tx>
          <c:spPr>
            <a:solidFill>
              <a:srgbClr val="00CC99"/>
            </a:solidFill>
          </c:spPr>
          <c:cat>
            <c:numRef>
              <c:f>Sheet1!$B$3:$L$3</c:f>
              <c:numCache>
                <c:formatCode>General</c:formatCode>
                <c:ptCount val="11"/>
                <c:pt idx="0">
                  <c:v>200402</c:v>
                </c:pt>
                <c:pt idx="1">
                  <c:v>200403</c:v>
                </c:pt>
                <c:pt idx="2">
                  <c:v>200404</c:v>
                </c:pt>
                <c:pt idx="3">
                  <c:v>200405</c:v>
                </c:pt>
                <c:pt idx="4">
                  <c:v>200406</c:v>
                </c:pt>
                <c:pt idx="5">
                  <c:v>200407</c:v>
                </c:pt>
                <c:pt idx="6">
                  <c:v>200408</c:v>
                </c:pt>
                <c:pt idx="7">
                  <c:v>200409</c:v>
                </c:pt>
                <c:pt idx="8">
                  <c:v>200410</c:v>
                </c:pt>
                <c:pt idx="9">
                  <c:v>200411</c:v>
                </c:pt>
                <c:pt idx="10">
                  <c:v>200412</c:v>
                </c:pt>
              </c:numCache>
            </c:numRef>
          </c:cat>
          <c:val>
            <c:numRef>
              <c:f>Sheet1!$B$5:$L$5</c:f>
              <c:numCache>
                <c:formatCode>General</c:formatCode>
                <c:ptCount val="11"/>
                <c:pt idx="0">
                  <c:v>2</c:v>
                </c:pt>
                <c:pt idx="1">
                  <c:v>5</c:v>
                </c:pt>
                <c:pt idx="2">
                  <c:v>3</c:v>
                </c:pt>
                <c:pt idx="3">
                  <c:v>3</c:v>
                </c:pt>
                <c:pt idx="4">
                  <c:v>1</c:v>
                </c:pt>
                <c:pt idx="5">
                  <c:v>1</c:v>
                </c:pt>
                <c:pt idx="6">
                  <c:v>2</c:v>
                </c:pt>
                <c:pt idx="7">
                  <c:v>1</c:v>
                </c:pt>
                <c:pt idx="8">
                  <c:v>1</c:v>
                </c:pt>
                <c:pt idx="9">
                  <c:v>1</c:v>
                </c:pt>
                <c:pt idx="10">
                  <c:v>0</c:v>
                </c:pt>
              </c:numCache>
            </c:numRef>
          </c:val>
        </c:ser>
        <c:overlap val="100"/>
        <c:axId val="94367104"/>
        <c:axId val="163513856"/>
      </c:barChart>
      <c:catAx>
        <c:axId val="94367104"/>
        <c:scaling>
          <c:orientation val="minMax"/>
        </c:scaling>
        <c:axPos val="b"/>
        <c:title>
          <c:tx>
            <c:rich>
              <a:bodyPr/>
              <a:lstStyle/>
              <a:p>
                <a:pPr>
                  <a:defRPr/>
                </a:pPr>
                <a:r>
                  <a:rPr lang="ja-JP"/>
                  <a:t>期　　間</a:t>
                </a:r>
              </a:p>
            </c:rich>
          </c:tx>
          <c:layout>
            <c:manualLayout>
              <c:xMode val="edge"/>
              <c:yMode val="edge"/>
              <c:x val="0.44718853893263338"/>
              <c:y val="0.8190605861767275"/>
            </c:manualLayout>
          </c:layout>
        </c:title>
        <c:numFmt formatCode="General" sourceLinked="1"/>
        <c:tickLblPos val="nextTo"/>
        <c:crossAx val="163513856"/>
        <c:crosses val="autoZero"/>
        <c:auto val="1"/>
        <c:lblAlgn val="ctr"/>
        <c:lblOffset val="100"/>
        <c:tickLblSkip val="3"/>
      </c:catAx>
      <c:valAx>
        <c:axId val="163513856"/>
        <c:scaling>
          <c:orientation val="minMax"/>
          <c:max val="10"/>
        </c:scaling>
        <c:axPos val="l"/>
        <c:majorGridlines/>
        <c:title>
          <c:tx>
            <c:rich>
              <a:bodyPr rot="-5400000" vert="horz"/>
              <a:lstStyle/>
              <a:p>
                <a:pPr>
                  <a:defRPr/>
                </a:pPr>
                <a:r>
                  <a:rPr lang="ja-JP"/>
                  <a:t>人　　数</a:t>
                </a:r>
              </a:p>
            </c:rich>
          </c:tx>
          <c:layout/>
        </c:title>
        <c:numFmt formatCode="General" sourceLinked="1"/>
        <c:tickLblPos val="nextTo"/>
        <c:crossAx val="94367104"/>
        <c:crosses val="autoZero"/>
        <c:crossBetween val="between"/>
      </c:valAx>
    </c:plotArea>
    <c:legend>
      <c:legendPos val="b"/>
      <c:layout/>
    </c:legend>
    <c:plotVisOnly val="1"/>
  </c:chart>
  <c:txPr>
    <a:bodyPr/>
    <a:lstStyle/>
    <a:p>
      <a:pPr>
        <a:defRPr sz="1400">
          <a:latin typeface="Arial" pitchFamily="34" charset="0"/>
          <a:cs typeface="Arial" pitchFamily="34" charset="0"/>
        </a:defRPr>
      </a:pPr>
      <a:endParaRPr lang="ja-JP"/>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8.4488407699037621E-2"/>
          <c:y val="5.1400554097404488E-2"/>
          <c:w val="0.88495603674540679"/>
          <c:h val="0.6867300962379711"/>
        </c:manualLayout>
      </c:layout>
      <c:barChart>
        <c:barDir val="col"/>
        <c:grouping val="stacked"/>
        <c:ser>
          <c:idx val="0"/>
          <c:order val="0"/>
          <c:tx>
            <c:strRef>
              <c:f>Sheet1!$A$4</c:f>
              <c:strCache>
                <c:ptCount val="1"/>
                <c:pt idx="0">
                  <c:v>開発者グループ</c:v>
                </c:pt>
              </c:strCache>
            </c:strRef>
          </c:tx>
          <c:spPr>
            <a:solidFill>
              <a:srgbClr val="FFC000"/>
            </a:solidFill>
          </c:spPr>
          <c:cat>
            <c:numRef>
              <c:f>Sheet1!$B$3:$L$3</c:f>
              <c:numCache>
                <c:formatCode>General</c:formatCode>
                <c:ptCount val="11"/>
                <c:pt idx="0">
                  <c:v>200402</c:v>
                </c:pt>
                <c:pt idx="1">
                  <c:v>200403</c:v>
                </c:pt>
                <c:pt idx="2">
                  <c:v>200404</c:v>
                </c:pt>
                <c:pt idx="3">
                  <c:v>200405</c:v>
                </c:pt>
                <c:pt idx="4">
                  <c:v>200406</c:v>
                </c:pt>
                <c:pt idx="5">
                  <c:v>200407</c:v>
                </c:pt>
                <c:pt idx="6">
                  <c:v>200408</c:v>
                </c:pt>
                <c:pt idx="7">
                  <c:v>200409</c:v>
                </c:pt>
                <c:pt idx="8">
                  <c:v>200410</c:v>
                </c:pt>
                <c:pt idx="9">
                  <c:v>200411</c:v>
                </c:pt>
                <c:pt idx="10">
                  <c:v>200412</c:v>
                </c:pt>
              </c:numCache>
            </c:numRef>
          </c:cat>
          <c:val>
            <c:numRef>
              <c:f>Sheet1!$B$4:$L$4</c:f>
              <c:numCache>
                <c:formatCode>General</c:formatCode>
                <c:ptCount val="11"/>
                <c:pt idx="0">
                  <c:v>8</c:v>
                </c:pt>
                <c:pt idx="1">
                  <c:v>5</c:v>
                </c:pt>
                <c:pt idx="2">
                  <c:v>7</c:v>
                </c:pt>
                <c:pt idx="3">
                  <c:v>7</c:v>
                </c:pt>
                <c:pt idx="4">
                  <c:v>9</c:v>
                </c:pt>
                <c:pt idx="5">
                  <c:v>9</c:v>
                </c:pt>
                <c:pt idx="6">
                  <c:v>8</c:v>
                </c:pt>
                <c:pt idx="7">
                  <c:v>9</c:v>
                </c:pt>
                <c:pt idx="8">
                  <c:v>9</c:v>
                </c:pt>
                <c:pt idx="9">
                  <c:v>9</c:v>
                </c:pt>
                <c:pt idx="10">
                  <c:v>10</c:v>
                </c:pt>
              </c:numCache>
            </c:numRef>
          </c:val>
        </c:ser>
        <c:ser>
          <c:idx val="1"/>
          <c:order val="1"/>
          <c:tx>
            <c:strRef>
              <c:f>Sheet1!$A$5</c:f>
              <c:strCache>
                <c:ptCount val="1"/>
                <c:pt idx="0">
                  <c:v>バグ報告者グループ</c:v>
                </c:pt>
              </c:strCache>
            </c:strRef>
          </c:tx>
          <c:spPr>
            <a:solidFill>
              <a:srgbClr val="00B0F0"/>
            </a:solidFill>
          </c:spPr>
          <c:cat>
            <c:numRef>
              <c:f>Sheet1!$B$3:$L$3</c:f>
              <c:numCache>
                <c:formatCode>General</c:formatCode>
                <c:ptCount val="11"/>
                <c:pt idx="0">
                  <c:v>200402</c:v>
                </c:pt>
                <c:pt idx="1">
                  <c:v>200403</c:v>
                </c:pt>
                <c:pt idx="2">
                  <c:v>200404</c:v>
                </c:pt>
                <c:pt idx="3">
                  <c:v>200405</c:v>
                </c:pt>
                <c:pt idx="4">
                  <c:v>200406</c:v>
                </c:pt>
                <c:pt idx="5">
                  <c:v>200407</c:v>
                </c:pt>
                <c:pt idx="6">
                  <c:v>200408</c:v>
                </c:pt>
                <c:pt idx="7">
                  <c:v>200409</c:v>
                </c:pt>
                <c:pt idx="8">
                  <c:v>200410</c:v>
                </c:pt>
                <c:pt idx="9">
                  <c:v>200411</c:v>
                </c:pt>
                <c:pt idx="10">
                  <c:v>200412</c:v>
                </c:pt>
              </c:numCache>
            </c:numRef>
          </c:cat>
          <c:val>
            <c:numRef>
              <c:f>Sheet1!$B$5:$L$5</c:f>
              <c:numCache>
                <c:formatCode>General</c:formatCode>
                <c:ptCount val="11"/>
                <c:pt idx="0">
                  <c:v>2</c:v>
                </c:pt>
                <c:pt idx="1">
                  <c:v>5</c:v>
                </c:pt>
                <c:pt idx="2">
                  <c:v>3</c:v>
                </c:pt>
                <c:pt idx="3">
                  <c:v>3</c:v>
                </c:pt>
                <c:pt idx="4">
                  <c:v>1</c:v>
                </c:pt>
                <c:pt idx="5">
                  <c:v>1</c:v>
                </c:pt>
                <c:pt idx="6">
                  <c:v>2</c:v>
                </c:pt>
                <c:pt idx="7">
                  <c:v>1</c:v>
                </c:pt>
                <c:pt idx="8">
                  <c:v>1</c:v>
                </c:pt>
                <c:pt idx="9">
                  <c:v>1</c:v>
                </c:pt>
                <c:pt idx="10">
                  <c:v>0</c:v>
                </c:pt>
              </c:numCache>
            </c:numRef>
          </c:val>
        </c:ser>
        <c:overlap val="100"/>
        <c:axId val="163551104"/>
        <c:axId val="163557376"/>
      </c:barChart>
      <c:catAx>
        <c:axId val="163551104"/>
        <c:scaling>
          <c:orientation val="minMax"/>
        </c:scaling>
        <c:axPos val="b"/>
        <c:title>
          <c:tx>
            <c:rich>
              <a:bodyPr/>
              <a:lstStyle/>
              <a:p>
                <a:pPr>
                  <a:defRPr/>
                </a:pPr>
                <a:r>
                  <a:rPr lang="ja-JP" altLang="en-US"/>
                  <a:t>期　　間</a:t>
                </a:r>
              </a:p>
            </c:rich>
          </c:tx>
          <c:layout>
            <c:manualLayout>
              <c:xMode val="edge"/>
              <c:yMode val="edge"/>
              <c:x val="0.44718853893263338"/>
              <c:y val="0.8190605861767275"/>
            </c:manualLayout>
          </c:layout>
        </c:title>
        <c:numFmt formatCode="General" sourceLinked="1"/>
        <c:tickLblPos val="nextTo"/>
        <c:crossAx val="163557376"/>
        <c:crosses val="autoZero"/>
        <c:auto val="1"/>
        <c:lblAlgn val="ctr"/>
        <c:lblOffset val="100"/>
        <c:tickLblSkip val="3"/>
      </c:catAx>
      <c:valAx>
        <c:axId val="163557376"/>
        <c:scaling>
          <c:orientation val="minMax"/>
          <c:max val="10"/>
        </c:scaling>
        <c:axPos val="l"/>
        <c:majorGridlines/>
        <c:title>
          <c:tx>
            <c:rich>
              <a:bodyPr rot="-5400000" vert="horz"/>
              <a:lstStyle/>
              <a:p>
                <a:pPr>
                  <a:defRPr/>
                </a:pPr>
                <a:r>
                  <a:rPr lang="ja-JP" altLang="en-US"/>
                  <a:t>人　　数</a:t>
                </a:r>
              </a:p>
            </c:rich>
          </c:tx>
          <c:layout/>
        </c:title>
        <c:numFmt formatCode="General" sourceLinked="1"/>
        <c:tickLblPos val="nextTo"/>
        <c:crossAx val="163551104"/>
        <c:crosses val="autoZero"/>
        <c:crossBetween val="between"/>
      </c:valAx>
    </c:plotArea>
    <c:legend>
      <c:legendPos val="b"/>
      <c:layout/>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49787" cy="496967"/>
          </a:xfrm>
          <a:prstGeom prst="rect">
            <a:avLst/>
          </a:prstGeom>
        </p:spPr>
        <p:txBody>
          <a:bodyPr vert="horz" lIns="91433" tIns="45716" rIns="91433" bIns="45716" rtlCol="0"/>
          <a:lstStyle>
            <a:lvl1pPr algn="l">
              <a:defRPr sz="1200">
                <a:latin typeface="Times New Roman" charset="0"/>
              </a:defRPr>
            </a:lvl1pPr>
          </a:lstStyle>
          <a:p>
            <a:pPr>
              <a:defRPr/>
            </a:pPr>
            <a:endParaRPr lang="ja-JP" altLang="en-US"/>
          </a:p>
        </p:txBody>
      </p:sp>
      <p:sp>
        <p:nvSpPr>
          <p:cNvPr id="3" name="日付プレースホルダ 2"/>
          <p:cNvSpPr>
            <a:spLocks noGrp="1"/>
          </p:cNvSpPr>
          <p:nvPr>
            <p:ph type="dt" sz="quarter" idx="1"/>
          </p:nvPr>
        </p:nvSpPr>
        <p:spPr>
          <a:xfrm>
            <a:off x="3855839" y="0"/>
            <a:ext cx="2949787" cy="496967"/>
          </a:xfrm>
          <a:prstGeom prst="rect">
            <a:avLst/>
          </a:prstGeom>
        </p:spPr>
        <p:txBody>
          <a:bodyPr vert="horz" lIns="91433" tIns="45716" rIns="91433" bIns="45716" rtlCol="0"/>
          <a:lstStyle>
            <a:lvl1pPr algn="r">
              <a:defRPr sz="1200" smtClean="0">
                <a:latin typeface="Times New Roman" charset="0"/>
              </a:defRPr>
            </a:lvl1pPr>
          </a:lstStyle>
          <a:p>
            <a:pPr>
              <a:defRPr/>
            </a:pPr>
            <a:fld id="{51C0BB18-22FB-438D-A7C0-88697E42B8D4}" type="datetimeFigureOut">
              <a:rPr lang="ja-JP" altLang="en-US"/>
              <a:pPr>
                <a:defRPr/>
              </a:pPr>
              <a:t>2008/10/3</a:t>
            </a:fld>
            <a:endParaRPr lang="ja-JP" altLang="en-US"/>
          </a:p>
        </p:txBody>
      </p:sp>
      <p:sp>
        <p:nvSpPr>
          <p:cNvPr id="4" name="フッター プレースホルダ 3"/>
          <p:cNvSpPr>
            <a:spLocks noGrp="1"/>
          </p:cNvSpPr>
          <p:nvPr>
            <p:ph type="ftr" sz="quarter" idx="2"/>
          </p:nvPr>
        </p:nvSpPr>
        <p:spPr>
          <a:xfrm>
            <a:off x="1" y="9440646"/>
            <a:ext cx="2949787" cy="496967"/>
          </a:xfrm>
          <a:prstGeom prst="rect">
            <a:avLst/>
          </a:prstGeom>
        </p:spPr>
        <p:txBody>
          <a:bodyPr vert="horz" lIns="91433" tIns="45716" rIns="91433" bIns="45716" rtlCol="0" anchor="b"/>
          <a:lstStyle>
            <a:lvl1pPr algn="l">
              <a:defRPr sz="1200">
                <a:latin typeface="Times New Roman" charset="0"/>
              </a:defRPr>
            </a:lvl1pPr>
          </a:lstStyle>
          <a:p>
            <a:pPr>
              <a:defRPr/>
            </a:pPr>
            <a:endParaRPr lang="ja-JP" altLang="en-US"/>
          </a:p>
        </p:txBody>
      </p:sp>
      <p:sp>
        <p:nvSpPr>
          <p:cNvPr id="5" name="スライド番号プレースホルダ 4"/>
          <p:cNvSpPr>
            <a:spLocks noGrp="1"/>
          </p:cNvSpPr>
          <p:nvPr>
            <p:ph type="sldNum" sz="quarter" idx="3"/>
          </p:nvPr>
        </p:nvSpPr>
        <p:spPr>
          <a:xfrm>
            <a:off x="3855839" y="9440646"/>
            <a:ext cx="2949787" cy="496967"/>
          </a:xfrm>
          <a:prstGeom prst="rect">
            <a:avLst/>
          </a:prstGeom>
        </p:spPr>
        <p:txBody>
          <a:bodyPr vert="horz" lIns="91433" tIns="45716" rIns="91433" bIns="45716" rtlCol="0" anchor="b"/>
          <a:lstStyle>
            <a:lvl1pPr algn="r">
              <a:defRPr sz="1200" smtClean="0">
                <a:latin typeface="Times New Roman" charset="0"/>
              </a:defRPr>
            </a:lvl1pPr>
          </a:lstStyle>
          <a:p>
            <a:pPr>
              <a:defRPr/>
            </a:pPr>
            <a:fld id="{2E03D221-E0A2-4924-8043-910AC9D09334}"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1" y="0"/>
            <a:ext cx="2949787" cy="496967"/>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l">
              <a:defRPr sz="1200">
                <a:latin typeface="Times New Roman" charset="0"/>
              </a:defRPr>
            </a:lvl1pPr>
          </a:lstStyle>
          <a:p>
            <a:pPr>
              <a:defRPr/>
            </a:pPr>
            <a:endParaRPr lang="en-US" altLang="ja-JP"/>
          </a:p>
        </p:txBody>
      </p:sp>
      <p:sp>
        <p:nvSpPr>
          <p:cNvPr id="8195" name="Rectangle 3"/>
          <p:cNvSpPr>
            <a:spLocks noGrp="1" noChangeArrowheads="1"/>
          </p:cNvSpPr>
          <p:nvPr>
            <p:ph type="dt" idx="1"/>
          </p:nvPr>
        </p:nvSpPr>
        <p:spPr bwMode="auto">
          <a:xfrm>
            <a:off x="3855839" y="0"/>
            <a:ext cx="2949787" cy="496967"/>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r">
              <a:defRPr sz="1200">
                <a:latin typeface="Times New Roman" charset="0"/>
              </a:defRPr>
            </a:lvl1pPr>
          </a:lstStyle>
          <a:p>
            <a:pPr>
              <a:defRPr/>
            </a:pPr>
            <a:endParaRPr lang="en-US" altLang="ja-JP"/>
          </a:p>
        </p:txBody>
      </p:sp>
      <p:sp>
        <p:nvSpPr>
          <p:cNvPr id="31748" name="Rectangle 4"/>
          <p:cNvSpPr>
            <a:spLocks noGrp="1" noRot="1" noChangeAspect="1" noChangeArrowheads="1" noTextEdit="1"/>
          </p:cNvSpPr>
          <p:nvPr>
            <p:ph type="sldImg" idx="2"/>
          </p:nvPr>
        </p:nvSpPr>
        <p:spPr bwMode="auto">
          <a:xfrm>
            <a:off x="919163" y="746125"/>
            <a:ext cx="4968875" cy="3725863"/>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0721" y="4721187"/>
            <a:ext cx="5445760" cy="4472702"/>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8198" name="Rectangle 6"/>
          <p:cNvSpPr>
            <a:spLocks noGrp="1" noChangeArrowheads="1"/>
          </p:cNvSpPr>
          <p:nvPr>
            <p:ph type="ftr" sz="quarter" idx="4"/>
          </p:nvPr>
        </p:nvSpPr>
        <p:spPr bwMode="auto">
          <a:xfrm>
            <a:off x="1" y="9440646"/>
            <a:ext cx="2949787" cy="496967"/>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l">
              <a:defRPr sz="1200">
                <a:latin typeface="Times New Roman" charset="0"/>
              </a:defRPr>
            </a:lvl1pPr>
          </a:lstStyle>
          <a:p>
            <a:pPr>
              <a:defRPr/>
            </a:pPr>
            <a:endParaRPr lang="en-US" altLang="ja-JP"/>
          </a:p>
        </p:txBody>
      </p:sp>
      <p:sp>
        <p:nvSpPr>
          <p:cNvPr id="8199" name="Rectangle 7"/>
          <p:cNvSpPr>
            <a:spLocks noGrp="1" noChangeArrowheads="1"/>
          </p:cNvSpPr>
          <p:nvPr>
            <p:ph type="sldNum" sz="quarter" idx="5"/>
          </p:nvPr>
        </p:nvSpPr>
        <p:spPr bwMode="auto">
          <a:xfrm>
            <a:off x="3855839" y="9440646"/>
            <a:ext cx="2949787" cy="496967"/>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r">
              <a:defRPr sz="1200">
                <a:latin typeface="Times New Roman" charset="0"/>
              </a:defRPr>
            </a:lvl1pPr>
          </a:lstStyle>
          <a:p>
            <a:pPr>
              <a:defRPr/>
            </a:pPr>
            <a:fld id="{BF6DDF87-BFCB-4969-A5DA-99987E200CEA}" type="slidenum">
              <a:rPr lang="ja-JP" altLang="en-US"/>
              <a:pPr>
                <a:defRPr/>
              </a:pPr>
              <a:t>&lt;#&gt;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発表時間</a:t>
            </a:r>
            <a:r>
              <a:rPr kumimoji="1" lang="en-US" altLang="ja-JP" dirty="0" smtClean="0"/>
              <a:t>	12</a:t>
            </a:r>
            <a:r>
              <a:rPr kumimoji="1" lang="ja-JP" altLang="en-US" dirty="0" smtClean="0"/>
              <a:t>分</a:t>
            </a:r>
            <a:endParaRPr kumimoji="1" lang="en-US" altLang="ja-JP" dirty="0" smtClean="0"/>
          </a:p>
          <a:p>
            <a:r>
              <a:rPr kumimoji="1" lang="ja-JP" altLang="en-US" dirty="0" smtClean="0"/>
              <a:t>質疑</a:t>
            </a:r>
            <a:r>
              <a:rPr kumimoji="1" lang="en-US" altLang="ja-JP" dirty="0" smtClean="0"/>
              <a:t>	8</a:t>
            </a:r>
            <a:r>
              <a:rPr kumimoji="1" lang="ja-JP" altLang="en-US" dirty="0" smtClean="0"/>
              <a:t>分</a:t>
            </a:r>
            <a:endParaRPr kumimoji="1" lang="en-US" altLang="ja-JP" dirty="0" smtClean="0"/>
          </a:p>
          <a:p>
            <a:endParaRPr kumimoji="1" lang="en-US" altLang="ja-JP" dirty="0" smtClean="0"/>
          </a:p>
          <a:p>
            <a:r>
              <a:rPr kumimoji="1" lang="ja-JP" altLang="en-US" b="1" dirty="0" smtClean="0"/>
              <a:t>太字</a:t>
            </a:r>
            <a:r>
              <a:rPr kumimoji="1" lang="ja-JP" altLang="en-US" dirty="0" smtClean="0"/>
              <a:t>　→　強調</a:t>
            </a:r>
            <a:endParaRPr kumimoji="1" lang="en-US" altLang="ja-JP" dirty="0" smtClean="0"/>
          </a:p>
          <a:p>
            <a:r>
              <a:rPr kumimoji="1" lang="ja-JP" altLang="en-US" b="1" dirty="0" smtClean="0"/>
              <a:t>＠　　 </a:t>
            </a:r>
            <a:r>
              <a:rPr kumimoji="1" lang="ja-JP" altLang="en-US" b="0" dirty="0" smtClean="0"/>
              <a:t>→  指差し</a:t>
            </a:r>
            <a:endParaRPr kumimoji="1" lang="en-US" altLang="ja-JP" b="0" dirty="0" smtClean="0"/>
          </a:p>
          <a:p>
            <a:r>
              <a:rPr kumimoji="1" lang="ja-JP" altLang="en-US" b="0" dirty="0" smtClean="0"/>
              <a:t>★　　 →  クリック</a:t>
            </a:r>
            <a:endParaRPr kumimoji="1" lang="en-US" altLang="ja-JP" b="0"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a:t>
            </a:fld>
            <a:endParaRPr lang="en-US"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14331">
              <a:defRPr/>
            </a:pPr>
            <a:r>
              <a:rPr kumimoji="1" lang="ja-JP" altLang="en-US" dirty="0" smtClean="0"/>
              <a:t>■</a:t>
            </a:r>
            <a:r>
              <a:rPr lang="ja-JP" altLang="en-US" dirty="0" smtClean="0"/>
              <a:t>近年，</a:t>
            </a:r>
            <a:r>
              <a:rPr lang="en-US" altLang="ja-JP" dirty="0" smtClean="0"/>
              <a:t>Apache</a:t>
            </a:r>
            <a:r>
              <a:rPr lang="ja-JP" altLang="en-US" dirty="0" smtClean="0"/>
              <a:t>や</a:t>
            </a:r>
            <a:r>
              <a:rPr lang="en-US" altLang="ja-JP" dirty="0" smtClean="0"/>
              <a:t>Linux</a:t>
            </a:r>
            <a:r>
              <a:rPr lang="ja-JP" altLang="en-US" dirty="0" smtClean="0"/>
              <a:t>をはじめとして，オープンソースソフトウェア（</a:t>
            </a:r>
            <a:r>
              <a:rPr lang="en-US" altLang="ja-JP" dirty="0" smtClean="0"/>
              <a:t>OSS</a:t>
            </a:r>
            <a:r>
              <a:rPr lang="ja-JP" altLang="en-US" dirty="0" smtClean="0"/>
              <a:t>）が広く普及しつつあり</a:t>
            </a:r>
            <a:endParaRPr kumimoji="1" lang="en-US" altLang="ja-JP" dirty="0" smtClean="0"/>
          </a:p>
          <a:p>
            <a:endParaRPr kumimoji="1" lang="en-US" altLang="ja-JP" dirty="0" smtClean="0"/>
          </a:p>
          <a:p>
            <a:pPr marL="0" marR="0" indent="0" algn="l" defTabSz="914331" rtl="0" eaLnBrk="0" fontAlgn="base" latinLnBrk="0" hangingPunct="0">
              <a:lnSpc>
                <a:spcPct val="100000"/>
              </a:lnSpc>
              <a:spcBef>
                <a:spcPct val="30000"/>
              </a:spcBef>
              <a:spcAft>
                <a:spcPct val="0"/>
              </a:spcAft>
              <a:buClrTx/>
              <a:buSzTx/>
              <a:buFontTx/>
              <a:buNone/>
              <a:tabLst/>
              <a:defRPr/>
            </a:pPr>
            <a:r>
              <a:rPr kumimoji="1" lang="ja-JP" altLang="en-US" dirty="0" smtClean="0"/>
              <a:t>■</a:t>
            </a:r>
            <a:r>
              <a:rPr lang="ja-JP" altLang="en-US" dirty="0" smtClean="0"/>
              <a:t>画像編集，テキストエディタのようなソフトウェアに限らず，サーバに使用されるソフトウェア，</a:t>
            </a:r>
            <a:r>
              <a:rPr lang="en-US" altLang="ja-JP" dirty="0" smtClean="0"/>
              <a:t>OS</a:t>
            </a:r>
            <a:r>
              <a:rPr lang="ja-JP" altLang="en-US" dirty="0" err="1" smtClean="0"/>
              <a:t>のような</a:t>
            </a:r>
            <a:r>
              <a:rPr lang="ja-JP" altLang="en-US" dirty="0" smtClean="0"/>
              <a:t>高いセキュリティが求められる</a:t>
            </a:r>
            <a:r>
              <a:rPr lang="en-US" altLang="ja-JP" dirty="0" smtClean="0"/>
              <a:t>OSS</a:t>
            </a:r>
            <a:r>
              <a:rPr lang="ja-JP" altLang="en-US" dirty="0" smtClean="0"/>
              <a:t>も存在する</a:t>
            </a:r>
            <a:endParaRPr lang="en-US" altLang="ja-JP" dirty="0" smtClean="0"/>
          </a:p>
          <a:p>
            <a:pPr defTabSz="914331">
              <a:defRPr/>
            </a:pPr>
            <a:endParaRPr kumimoji="1" lang="en-US" altLang="ja-JP" dirty="0" smtClean="0"/>
          </a:p>
          <a:p>
            <a:pPr defTabSz="914331">
              <a:defRPr/>
            </a:pPr>
            <a:r>
              <a:rPr kumimoji="1" lang="ja-JP" altLang="en-US" dirty="0" smtClean="0"/>
              <a:t>例えば</a:t>
            </a:r>
            <a:endParaRPr kumimoji="1" lang="en-US" altLang="ja-JP" dirty="0" smtClean="0"/>
          </a:p>
          <a:p>
            <a:pPr defTabSz="914331">
              <a:defRPr/>
            </a:pPr>
            <a:r>
              <a:rPr kumimoji="1" lang="en-US" altLang="ja-JP" dirty="0" smtClean="0"/>
              <a:t>Web</a:t>
            </a:r>
            <a:r>
              <a:rPr kumimoji="1" lang="ja-JP" altLang="en-US" dirty="0" smtClean="0"/>
              <a:t>サーバの</a:t>
            </a:r>
            <a:r>
              <a:rPr kumimoji="1" lang="en-US" altLang="ja-JP" dirty="0" smtClean="0"/>
              <a:t>Apache</a:t>
            </a:r>
            <a:r>
              <a:rPr kumimoji="1" lang="ja-JP" altLang="en-US" dirty="0" err="1" smtClean="0"/>
              <a:t>，</a:t>
            </a:r>
            <a:r>
              <a:rPr kumimoji="1" lang="ja-JP" altLang="en-US" dirty="0" smtClean="0"/>
              <a:t>データベースシステムの</a:t>
            </a:r>
            <a:r>
              <a:rPr kumimoji="1" lang="en-US" altLang="ja-JP" dirty="0" err="1" smtClean="0"/>
              <a:t>PostgreSQL</a:t>
            </a:r>
            <a:r>
              <a:rPr kumimoji="1" lang="ja-JP" altLang="en-US" dirty="0" smtClean="0"/>
              <a:t>や</a:t>
            </a:r>
            <a:r>
              <a:rPr kumimoji="1" lang="en-US" altLang="ja-JP" dirty="0" err="1" smtClean="0"/>
              <a:t>MySQL</a:t>
            </a:r>
            <a:r>
              <a:rPr kumimoji="1" lang="ja-JP" altLang="en-US" dirty="0" smtClean="0"/>
              <a:t>はソフトウェアの性質上，高いセキュリティが求められ</a:t>
            </a:r>
            <a:endParaRPr kumimoji="1" lang="en-US" altLang="ja-JP" dirty="0" smtClean="0"/>
          </a:p>
          <a:p>
            <a:pPr defTabSz="914331">
              <a:defRPr/>
            </a:pPr>
            <a:endParaRPr kumimoji="1" lang="en-US" altLang="ja-JP" dirty="0" smtClean="0"/>
          </a:p>
          <a:p>
            <a:pPr defTabSz="914331">
              <a:defRPr/>
            </a:pPr>
            <a:r>
              <a:rPr kumimoji="1" lang="ja-JP" altLang="en-US" dirty="0" smtClean="0"/>
              <a:t>■品質の高い</a:t>
            </a:r>
            <a:r>
              <a:rPr kumimoji="1" lang="en-US" altLang="ja-JP" dirty="0" smtClean="0"/>
              <a:t>OSS</a:t>
            </a:r>
            <a:r>
              <a:rPr kumimoji="1" lang="ja-JP" altLang="en-US" dirty="0" err="1" smtClean="0"/>
              <a:t>を開</a:t>
            </a:r>
            <a:r>
              <a:rPr kumimoji="1" lang="ja-JP" altLang="en-US" dirty="0" smtClean="0"/>
              <a:t>発するためには，障害への迅速な対応が重要となってきます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そこで，本研究では</a:t>
            </a:r>
            <a:endParaRPr lang="en-US" altLang="ja-JP" dirty="0" smtClean="0"/>
          </a:p>
          <a:p>
            <a:pPr defTabSz="914331">
              <a:defRPr/>
            </a:pPr>
            <a:r>
              <a:rPr lang="ja-JP" altLang="en-US" dirty="0" smtClean="0"/>
              <a:t>■</a:t>
            </a:r>
            <a:r>
              <a:rPr lang="ja-JP" altLang="en-US" b="1" dirty="0" smtClean="0">
                <a:solidFill>
                  <a:srgbClr val="FF0000"/>
                </a:solidFill>
              </a:rPr>
              <a:t>開発者</a:t>
            </a:r>
            <a:r>
              <a:rPr lang="ja-JP" altLang="en-US" dirty="0" smtClean="0"/>
              <a:t>と</a:t>
            </a:r>
            <a:r>
              <a:rPr lang="ja-JP" altLang="en-US" b="1" dirty="0" smtClean="0">
                <a:solidFill>
                  <a:srgbClr val="FF0000"/>
                </a:solidFill>
              </a:rPr>
              <a:t>バグ報告者</a:t>
            </a:r>
            <a:r>
              <a:rPr lang="ja-JP" altLang="en-US" dirty="0" smtClean="0"/>
              <a:t>の情報共有が重要であると考えます</a:t>
            </a:r>
            <a:endParaRPr lang="en-US" altLang="ja-JP" dirty="0" smtClean="0"/>
          </a:p>
          <a:p>
            <a:endParaRPr lang="en-US" altLang="ja-JP" dirty="0" smtClean="0"/>
          </a:p>
          <a:p>
            <a:pPr marL="0" lvl="1" defTabSz="914331">
              <a:defRPr/>
            </a:pPr>
            <a:r>
              <a:rPr lang="ja-JP" altLang="en-US" dirty="0" smtClean="0"/>
              <a:t>　　</a:t>
            </a:r>
            <a:r>
              <a:rPr lang="ja-JP" altLang="en-US" dirty="0" smtClean="0">
                <a:solidFill>
                  <a:srgbClr val="FF0000"/>
                </a:solidFill>
              </a:rPr>
              <a:t>バグ報告者</a:t>
            </a:r>
            <a:r>
              <a:rPr lang="ja-JP" altLang="en-US" dirty="0" smtClean="0"/>
              <a:t>は発見した障害を</a:t>
            </a:r>
            <a:r>
              <a:rPr lang="ja-JP" altLang="en-US" b="1" dirty="0" smtClean="0"/>
              <a:t>報告する</a:t>
            </a:r>
            <a:r>
              <a:rPr lang="ja-JP" altLang="en-US" dirty="0" smtClean="0"/>
              <a:t>役割を担っており，</a:t>
            </a:r>
            <a:endParaRPr lang="en-US" altLang="ja-JP" dirty="0" smtClean="0"/>
          </a:p>
          <a:p>
            <a:endParaRPr kumimoji="1" lang="en-US" altLang="ja-JP" dirty="0" smtClean="0"/>
          </a:p>
          <a:p>
            <a:r>
              <a:rPr kumimoji="1" lang="ja-JP" altLang="en-US" dirty="0" smtClean="0"/>
              <a:t>　　開発者は報告された障害を</a:t>
            </a:r>
            <a:r>
              <a:rPr kumimoji="1" lang="ja-JP" altLang="en-US" b="1" dirty="0" smtClean="0"/>
              <a:t>修正する</a:t>
            </a:r>
            <a:r>
              <a:rPr kumimoji="1" lang="ja-JP" altLang="en-US" dirty="0" smtClean="0"/>
              <a:t>役割を担っている</a:t>
            </a:r>
            <a:endParaRPr kumimoji="1" lang="en-US" altLang="ja-JP" dirty="0" smtClean="0"/>
          </a:p>
          <a:p>
            <a:endParaRPr kumimoji="1" lang="en-US" altLang="ja-JP" dirty="0" smtClean="0"/>
          </a:p>
          <a:p>
            <a:pPr defTabSz="914331">
              <a:defRPr/>
            </a:pPr>
            <a:r>
              <a:rPr lang="ja-JP" altLang="en-US" dirty="0" smtClean="0">
                <a:ea typeface="ＭＳ Ｐゴシック" charset="-128"/>
              </a:rPr>
              <a:t>よって，</a:t>
            </a:r>
            <a:endParaRPr lang="en-US" altLang="ja-JP" b="1" dirty="0" smtClean="0">
              <a:ea typeface="ＭＳ Ｐゴシック" charset="-128"/>
            </a:endParaRPr>
          </a:p>
          <a:p>
            <a:pPr defTabSz="914331">
              <a:defRPr/>
            </a:pPr>
            <a:r>
              <a:rPr lang="ja-JP" altLang="en-US" dirty="0" smtClean="0">
                <a:ea typeface="ＭＳ Ｐゴシック" charset="-128"/>
              </a:rPr>
              <a:t>開発者とバグ報告者の★</a:t>
            </a:r>
            <a:r>
              <a:rPr lang="ja-JP" altLang="en-US" b="1" dirty="0" smtClean="0">
                <a:ea typeface="ＭＳ Ｐゴシック" charset="-128"/>
              </a:rPr>
              <a:t>両方に関わる人物</a:t>
            </a:r>
            <a:r>
              <a:rPr lang="ja-JP" altLang="en-US" dirty="0" smtClean="0">
                <a:ea typeface="ＭＳ Ｐゴシック" charset="-128"/>
              </a:rPr>
              <a:t>が情報共有を行うのに重要な役割を担っていると考える</a:t>
            </a:r>
          </a:p>
          <a:p>
            <a:endParaRPr kumimoji="1" lang="en-US" altLang="ja-JP" dirty="0" smtClean="0"/>
          </a:p>
          <a:p>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 1"/>
          <p:cNvSpPr>
            <a:spLocks noGrp="1" noRot="1" noChangeAspect="1" noTextEdit="1"/>
          </p:cNvSpPr>
          <p:nvPr>
            <p:ph type="sldImg"/>
          </p:nvPr>
        </p:nvSpPr>
        <p:spPr>
          <a:ln/>
        </p:spPr>
      </p:sp>
      <p:sp>
        <p:nvSpPr>
          <p:cNvPr id="33795" name="ノート プレースホルダ 2"/>
          <p:cNvSpPr>
            <a:spLocks noGrp="1"/>
          </p:cNvSpPr>
          <p:nvPr>
            <p:ph type="body" idx="1"/>
          </p:nvPr>
        </p:nvSpPr>
        <p:spPr>
          <a:noFill/>
          <a:ln/>
        </p:spPr>
        <p:txBody>
          <a:bodyPr/>
          <a:lstStyle/>
          <a:p>
            <a:r>
              <a:rPr lang="ja-JP" altLang="en-US" dirty="0" smtClean="0"/>
              <a:t>■本研究では</a:t>
            </a:r>
            <a:endParaRPr lang="en-US" altLang="ja-JP" dirty="0" smtClean="0"/>
          </a:p>
          <a:p>
            <a:r>
              <a:rPr lang="ja-JP" altLang="en-US" dirty="0" smtClean="0"/>
              <a:t>障害に関する議論を行う参加者の情報共有の方法と障害修正にかかる時間との関係を明らかにすることを目的として</a:t>
            </a:r>
            <a:endParaRPr lang="en-US" altLang="ja-JP" dirty="0" smtClean="0"/>
          </a:p>
          <a:p>
            <a:r>
              <a:rPr lang="ja-JP" altLang="en-US" dirty="0" smtClean="0"/>
              <a:t>２つの分析を行います</a:t>
            </a:r>
            <a:endParaRPr lang="en-US" altLang="ja-JP" dirty="0" smtClean="0"/>
          </a:p>
          <a:p>
            <a:pPr marL="0" marR="0" lvl="2"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　　１つ目に障害に関する情報共有はどのように行われているか</a:t>
            </a:r>
            <a:endParaRPr lang="en-US" altLang="ja-JP" dirty="0" smtClean="0"/>
          </a:p>
          <a:p>
            <a:pPr marL="0" marR="0" lvl="2"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　　２つ目にコミュニティの参加者間で情報共有をどのように行うことが障害への迅速な対応につながるのかを分析します</a:t>
            </a:r>
            <a:endParaRPr lang="en-US" altLang="ja-JP" dirty="0" smtClean="0"/>
          </a:p>
          <a:p>
            <a:endParaRPr lang="en-US" altLang="ja-JP" dirty="0" smtClean="0"/>
          </a:p>
          <a:p>
            <a:r>
              <a:rPr lang="ja-JP" altLang="en-US" dirty="0" smtClean="0"/>
              <a:t>今回は</a:t>
            </a:r>
            <a:endParaRPr lang="en-US" altLang="ja-JP" dirty="0" smtClean="0"/>
          </a:p>
          <a:p>
            <a:pPr defTabSz="914331">
              <a:defRPr/>
            </a:pPr>
            <a:r>
              <a:rPr lang="ja-JP" altLang="en-US" dirty="0" smtClean="0"/>
              <a:t>１つ目の障害に関する情報共有はどのように行われているか</a:t>
            </a:r>
            <a:endParaRPr lang="en-US" altLang="ja-JP" dirty="0" smtClean="0"/>
          </a:p>
          <a:p>
            <a:pPr defTabSz="914331">
              <a:defRPr/>
            </a:pPr>
            <a:r>
              <a:rPr lang="ja-JP" altLang="en-US" dirty="0" smtClean="0"/>
              <a:t>についての分析結果を報告します</a:t>
            </a:r>
            <a:endParaRPr lang="en-US" altLang="ja-JP" dirty="0" smtClean="0"/>
          </a:p>
          <a:p>
            <a:r>
              <a:rPr lang="ja-JP" altLang="en-US" dirty="0" smtClean="0"/>
              <a:t>　　</a:t>
            </a:r>
            <a:endParaRPr lang="en-US" altLang="ja-JP" dirty="0" smtClean="0"/>
          </a:p>
          <a:p>
            <a:r>
              <a:rPr lang="ja-JP" altLang="en-US" dirty="0" smtClean="0"/>
              <a:t>■アプローチとしては</a:t>
            </a:r>
            <a:endParaRPr lang="en-US" altLang="ja-JP" dirty="0" smtClean="0"/>
          </a:p>
          <a:p>
            <a:pPr marL="0" lvl="1" defTabSz="914331">
              <a:defRPr/>
            </a:pPr>
            <a:r>
              <a:rPr lang="ja-JP" altLang="en-US" dirty="0" smtClean="0"/>
              <a:t>　　障害に関する情報共有に寄与していると考えられるバグ報告者コミュニティと開発者コミュニティの両方に参加する人物に着目しがどのような活動をしているか分析する</a:t>
            </a:r>
            <a:endParaRPr lang="en-US" altLang="ja-JP" dirty="0" smtClean="0"/>
          </a:p>
          <a:p>
            <a:pPr marL="0" lvl="1" defTabSz="914331">
              <a:defRPr/>
            </a:pPr>
            <a:r>
              <a:rPr lang="ja-JP" altLang="en-US" dirty="0" smtClean="0"/>
              <a:t>まず情報共有の様子を分析するために，参加者間で行う議論の送受信関係をネットワークで表現し，</a:t>
            </a:r>
            <a:endParaRPr lang="en-US" altLang="ja-JP" dirty="0" smtClean="0"/>
          </a:p>
          <a:p>
            <a:pPr marL="0" lvl="1" defTabSz="914331">
              <a:defRPr/>
            </a:pPr>
            <a:r>
              <a:rPr lang="ja-JP" altLang="en-US" dirty="0" smtClean="0"/>
              <a:t>バグ報告者コミュニティのみに参加する人物と，開発者コミュニティにも参加する人物間の送受信数の違いを分析します</a:t>
            </a:r>
            <a:endParaRPr lang="en-US" altLang="ja-JP" dirty="0" smtClean="0"/>
          </a:p>
        </p:txBody>
      </p:sp>
      <p:sp>
        <p:nvSpPr>
          <p:cNvPr id="33796" name="スライド番号プレースホルダ 3"/>
          <p:cNvSpPr>
            <a:spLocks noGrp="1"/>
          </p:cNvSpPr>
          <p:nvPr>
            <p:ph type="sldNum" sz="quarter" idx="5"/>
          </p:nvPr>
        </p:nvSpPr>
        <p:spPr>
          <a:noFill/>
        </p:spPr>
        <p:txBody>
          <a:bodyPr/>
          <a:lstStyle/>
          <a:p>
            <a:fld id="{829473F2-760D-40AB-A179-BAA26E161AD9}" type="slidenum">
              <a:rPr lang="ja-JP" altLang="en-US" smtClean="0">
                <a:latin typeface="Times New Roman" pitchFamily="18" charset="0"/>
              </a:rPr>
              <a:pPr/>
              <a:t>4</a:t>
            </a:fld>
            <a:endParaRPr lang="en-US" altLang="ja-JP"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a:t>
            </a:r>
            <a:r>
              <a:rPr kumimoji="1" lang="en-US" altLang="ja-JP" dirty="0" smtClean="0"/>
              <a:t>OSS</a:t>
            </a:r>
            <a:r>
              <a:rPr kumimoji="1" lang="ja-JP" altLang="en-US" dirty="0" smtClean="0"/>
              <a:t>開発における参加者間の情報共有の分析のアプローチについて説明します</a:t>
            </a:r>
            <a:endParaRPr kumimoji="1" lang="en-US" altLang="ja-JP" dirty="0" smtClean="0"/>
          </a:p>
          <a:p>
            <a:endParaRPr kumimoji="1" lang="en-US" altLang="ja-JP" dirty="0" smtClean="0"/>
          </a:p>
          <a:p>
            <a:r>
              <a:rPr kumimoji="1" lang="ja-JP" altLang="en-US" dirty="0" smtClean="0"/>
              <a:t>本研究では</a:t>
            </a:r>
            <a:endParaRPr kumimoji="1" lang="en-US" altLang="ja-JP" dirty="0" smtClean="0"/>
          </a:p>
          <a:p>
            <a:pPr marL="0" marR="0" indent="0" algn="l" defTabSz="914331" rtl="0" eaLnBrk="0" fontAlgn="base" latinLnBrk="0" hangingPunct="0">
              <a:lnSpc>
                <a:spcPct val="100000"/>
              </a:lnSpc>
              <a:spcBef>
                <a:spcPct val="30000"/>
              </a:spcBef>
              <a:spcAft>
                <a:spcPct val="0"/>
              </a:spcAft>
              <a:buClrTx/>
              <a:buSzTx/>
              <a:buFontTx/>
              <a:buNone/>
              <a:tabLst/>
              <a:defRPr/>
            </a:pPr>
            <a:r>
              <a:rPr kumimoji="1" lang="ja-JP" altLang="en-US" dirty="0" smtClean="0"/>
              <a:t>■コミュニティ内の情報共有の様子を理解するために参加者間の送受信関係をネットワークとして表します</a:t>
            </a:r>
            <a:endParaRPr lang="en-US" altLang="ja-JP" dirty="0" smtClean="0"/>
          </a:p>
          <a:p>
            <a:pPr marL="0" lvl="1" defTabSz="914331">
              <a:defRPr/>
            </a:pPr>
            <a:r>
              <a:rPr lang="ja-JP" altLang="en-US" dirty="0" smtClean="0"/>
              <a:t>　</a:t>
            </a:r>
            <a:endParaRPr lang="en-US" altLang="ja-JP" dirty="0" smtClean="0"/>
          </a:p>
          <a:p>
            <a:pPr marL="0" lvl="1" defTabSz="914331">
              <a:defRPr/>
            </a:pPr>
            <a:r>
              <a:rPr lang="ja-JP" altLang="en-US" dirty="0" smtClean="0"/>
              <a:t>　　議論に参加する人物を一つのノードで表し，</a:t>
            </a:r>
            <a:endParaRPr lang="en-US" altLang="ja-JP" dirty="0" smtClean="0"/>
          </a:p>
          <a:p>
            <a:pPr marL="0" lvl="1" defTabSz="914331">
              <a:defRPr/>
            </a:pPr>
            <a:endParaRPr lang="en-US" altLang="ja-JP" dirty="0" smtClean="0"/>
          </a:p>
          <a:p>
            <a:pPr marL="0" lvl="1" defTabSz="914331">
              <a:defRPr/>
            </a:pPr>
            <a:r>
              <a:rPr lang="ja-JP" altLang="en-US" dirty="0" smtClean="0"/>
              <a:t>　　</a:t>
            </a:r>
            <a:r>
              <a:rPr lang="en-US" altLang="ja-JP" dirty="0" smtClean="0"/>
              <a:t>2</a:t>
            </a:r>
            <a:r>
              <a:rPr lang="ja-JP" altLang="en-US" dirty="0" smtClean="0"/>
              <a:t>人の参加者間でやり取りされるメッセージ関係を一本のエッジで表します</a:t>
            </a:r>
            <a:endParaRPr lang="en-US" altLang="ja-JP" dirty="0" smtClean="0"/>
          </a:p>
          <a:p>
            <a:pPr marL="0" lvl="1" defTabSz="914331">
              <a:defRPr/>
            </a:pPr>
            <a:endParaRPr lang="en-US" altLang="ja-JP" dirty="0" smtClean="0"/>
          </a:p>
          <a:p>
            <a:pPr marL="0" lvl="1" defTabSz="914331">
              <a:defRPr/>
            </a:pPr>
            <a:r>
              <a:rPr lang="ja-JP" altLang="en-US" dirty="0" smtClean="0"/>
              <a:t>例えば，左下の図で</a:t>
            </a:r>
            <a:r>
              <a:rPr lang="en-US" altLang="ja-JP" dirty="0" smtClean="0"/>
              <a:t>A,B</a:t>
            </a:r>
            <a:r>
              <a:rPr lang="ja-JP" altLang="en-US" dirty="0" smtClean="0"/>
              <a:t>がスレッドを立てた，もしくはコミュニティのメーリングリストにメールを送信したとします</a:t>
            </a:r>
            <a:endParaRPr lang="en-US" altLang="ja-JP" dirty="0" smtClean="0"/>
          </a:p>
          <a:p>
            <a:pPr marL="0" lvl="1" defTabSz="914331">
              <a:defRPr/>
            </a:pPr>
            <a:r>
              <a:rPr lang="ja-JP" altLang="en-US" dirty="0" smtClean="0"/>
              <a:t>★</a:t>
            </a:r>
            <a:r>
              <a:rPr lang="en-US" altLang="ja-JP" dirty="0" smtClean="0"/>
              <a:t>A</a:t>
            </a:r>
            <a:r>
              <a:rPr lang="ja-JP" altLang="en-US" dirty="0" smtClean="0"/>
              <a:t>のメールに</a:t>
            </a:r>
            <a:r>
              <a:rPr lang="en-US" altLang="ja-JP" dirty="0" smtClean="0"/>
              <a:t>B,C</a:t>
            </a:r>
            <a:r>
              <a:rPr lang="ja-JP" altLang="en-US" dirty="0" smtClean="0"/>
              <a:t>が返信をした場合，</a:t>
            </a:r>
            <a:r>
              <a:rPr lang="en-US" altLang="ja-JP" dirty="0" smtClean="0"/>
              <a:t>B</a:t>
            </a:r>
            <a:r>
              <a:rPr lang="ja-JP" altLang="en-US" dirty="0" err="1" smtClean="0"/>
              <a:t>，</a:t>
            </a:r>
            <a:r>
              <a:rPr lang="en-US" altLang="ja-JP" dirty="0" smtClean="0"/>
              <a:t>C</a:t>
            </a:r>
            <a:r>
              <a:rPr lang="ja-JP" altLang="en-US" dirty="0" smtClean="0"/>
              <a:t>から</a:t>
            </a:r>
            <a:r>
              <a:rPr lang="en-US" altLang="ja-JP" dirty="0" smtClean="0"/>
              <a:t>A</a:t>
            </a:r>
            <a:r>
              <a:rPr lang="ja-JP" altLang="en-US" dirty="0" smtClean="0"/>
              <a:t>にエッジがはられます</a:t>
            </a:r>
            <a:endParaRPr lang="en-US" altLang="ja-JP" dirty="0" smtClean="0"/>
          </a:p>
          <a:p>
            <a:pPr marL="0" lvl="1" defTabSz="914331">
              <a:defRPr/>
            </a:pPr>
            <a:endParaRPr lang="en-US" altLang="ja-JP" dirty="0" smtClean="0"/>
          </a:p>
          <a:p>
            <a:pPr marL="0" lvl="1" defTabSz="914331">
              <a:defRPr/>
            </a:pPr>
            <a:r>
              <a:rPr lang="ja-JP" altLang="en-US" dirty="0" smtClean="0"/>
              <a:t>また，★</a:t>
            </a:r>
            <a:r>
              <a:rPr lang="en-US" altLang="ja-JP" dirty="0" smtClean="0"/>
              <a:t>B</a:t>
            </a:r>
            <a:r>
              <a:rPr lang="ja-JP" altLang="en-US" dirty="0" smtClean="0"/>
              <a:t>のスレッドに</a:t>
            </a:r>
            <a:r>
              <a:rPr lang="en-US" altLang="ja-JP" dirty="0" smtClean="0"/>
              <a:t>C</a:t>
            </a:r>
            <a:r>
              <a:rPr lang="ja-JP" altLang="en-US" dirty="0" smtClean="0"/>
              <a:t>が返信した場合エッジが張られ，★</a:t>
            </a:r>
            <a:r>
              <a:rPr lang="en-US" altLang="ja-JP" dirty="0" smtClean="0"/>
              <a:t>C</a:t>
            </a:r>
            <a:r>
              <a:rPr lang="ja-JP" altLang="en-US" dirty="0" smtClean="0"/>
              <a:t>のメールに</a:t>
            </a:r>
            <a:r>
              <a:rPr lang="en-US" altLang="ja-JP" dirty="0" smtClean="0"/>
              <a:t>D</a:t>
            </a:r>
            <a:r>
              <a:rPr lang="ja-JP" altLang="en-US" dirty="0" smtClean="0"/>
              <a:t>が返信した場合，</a:t>
            </a:r>
            <a:r>
              <a:rPr lang="en-US" altLang="ja-JP" dirty="0" smtClean="0"/>
              <a:t>D</a:t>
            </a:r>
            <a:r>
              <a:rPr lang="ja-JP" altLang="en-US" dirty="0" smtClean="0"/>
              <a:t>から</a:t>
            </a:r>
            <a:r>
              <a:rPr lang="en-US" altLang="ja-JP" dirty="0" smtClean="0"/>
              <a:t>C</a:t>
            </a:r>
            <a:r>
              <a:rPr lang="ja-JP" altLang="en-US" dirty="0" smtClean="0"/>
              <a:t>にエッジが張られます</a:t>
            </a:r>
            <a:endParaRPr lang="en-US" altLang="ja-JP" dirty="0" smtClean="0"/>
          </a:p>
          <a:p>
            <a:pPr marL="0" lvl="1" defTabSz="914331">
              <a:defRPr/>
            </a:pPr>
            <a:r>
              <a:rPr lang="ja-JP" altLang="en-US" dirty="0" smtClean="0"/>
              <a:t>参加者間の送受信関係の様子はこのようにネットワークを形成します</a:t>
            </a:r>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a:t>
            </a:r>
            <a:r>
              <a:rPr kumimoji="1" lang="ja-JP" altLang="en-US" dirty="0" smtClean="0"/>
              <a:t>参加者がどのコミュニティに参加しているかで参加者を分類する手法について説明を行います</a:t>
            </a:r>
            <a:endParaRPr kumimoji="1" lang="en-US" altLang="ja-JP" dirty="0" smtClean="0"/>
          </a:p>
          <a:p>
            <a:endParaRPr kumimoji="1" lang="en-US" altLang="ja-JP" dirty="0" smtClean="0"/>
          </a:p>
          <a:p>
            <a:r>
              <a:rPr kumimoji="1" lang="ja-JP" altLang="en-US" dirty="0" smtClean="0"/>
              <a:t>本研究では</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a:t>
            </a:r>
            <a:r>
              <a:rPr lang="ja-JP" altLang="en-US" dirty="0" smtClean="0"/>
              <a:t>障害に対する情報共有の様子を理解するためにバグ報告者コミュニティを分析する</a:t>
            </a:r>
            <a:endParaRPr lang="en-US" altLang="ja-JP" dirty="0" smtClean="0"/>
          </a:p>
          <a:p>
            <a:endParaRPr kumimoji="1" lang="en-US" altLang="ja-JP" dirty="0" smtClean="0"/>
          </a:p>
          <a:p>
            <a:r>
              <a:rPr kumimoji="1" lang="ja-JP" altLang="en-US" dirty="0" smtClean="0"/>
              <a:t>バグ報告者コミュニティ参加者でも</a:t>
            </a:r>
            <a:endParaRPr kumimoji="1" lang="en-US" altLang="ja-JP" dirty="0" smtClean="0"/>
          </a:p>
          <a:p>
            <a:r>
              <a:rPr kumimoji="1" lang="ja-JP" altLang="en-US" dirty="0" smtClean="0"/>
              <a:t>開発者コミュニティにも参加する開発者</a:t>
            </a:r>
            <a:endParaRPr kumimoji="1" lang="en-US" altLang="ja-JP" dirty="0" smtClean="0"/>
          </a:p>
          <a:p>
            <a:r>
              <a:rPr kumimoji="1" lang="ja-JP" altLang="en-US" dirty="0" smtClean="0"/>
              <a:t>バグ報告者コミュニティにのみ参加するバグ報告者に分類することができ，</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本研究では</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a:t>
            </a:r>
            <a:r>
              <a:rPr lang="ja-JP" altLang="en-US" dirty="0" smtClean="0"/>
              <a:t>障害の修正は開発者が行うことが多いため，バグ報告者コミュニティに参加する</a:t>
            </a:r>
            <a:r>
              <a:rPr lang="ja-JP" altLang="en-US" b="1" dirty="0" smtClean="0"/>
              <a:t>開発者</a:t>
            </a:r>
            <a:r>
              <a:rPr lang="ja-JP" altLang="en-US" dirty="0" smtClean="0"/>
              <a:t>を注目する</a:t>
            </a:r>
            <a:endParaRPr lang="en-US" altLang="ja-JP" dirty="0" smtClean="0"/>
          </a:p>
          <a:p>
            <a:endParaRPr lang="en-US" altLang="ja-JP" dirty="0" smtClean="0"/>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そして，参加者がグループ間で行う送受信関係の表現の仕方について説明します</a:t>
            </a:r>
            <a:endParaRPr lang="en-US" altLang="ja-JP" dirty="0" smtClean="0"/>
          </a:p>
          <a:p>
            <a:r>
              <a:rPr lang="ja-JP" altLang="en-US" dirty="0" smtClean="0"/>
              <a:t>■</a:t>
            </a:r>
            <a:r>
              <a:rPr lang="ja-JP" altLang="en-US" dirty="0" smtClean="0"/>
              <a:t>グループ間</a:t>
            </a:r>
            <a:r>
              <a:rPr lang="en-US" altLang="ja-JP" dirty="0" smtClean="0"/>
              <a:t>/</a:t>
            </a:r>
            <a:r>
              <a:rPr lang="ja-JP" altLang="en-US" dirty="0" smtClean="0"/>
              <a:t>内での情報共有の様子を理解するために，</a:t>
            </a:r>
            <a:r>
              <a:rPr kumimoji="1" lang="ja-JP" altLang="en-US" dirty="0" smtClean="0"/>
              <a:t>グループ間で行う送受信関係をネットワークで表します</a:t>
            </a:r>
            <a:endParaRPr kumimoji="1" lang="en-US" altLang="ja-JP" dirty="0" smtClean="0"/>
          </a:p>
          <a:p>
            <a:r>
              <a:rPr kumimoji="1" lang="ja-JP" altLang="en-US" dirty="0" smtClean="0"/>
              <a:t>　　★</a:t>
            </a:r>
            <a:r>
              <a:rPr lang="ja-JP" altLang="en-US" dirty="0" smtClean="0"/>
              <a:t>各グループを一つのノードで表す</a:t>
            </a:r>
            <a:endParaRPr lang="en-US" altLang="ja-JP" dirty="0" smtClean="0"/>
          </a:p>
          <a:p>
            <a:r>
              <a:rPr lang="ja-JP" altLang="en-US" dirty="0" smtClean="0"/>
              <a:t>　　★参加者間の送受信数をグループ単位でまとめて重み付きのエッジで表す</a:t>
            </a:r>
            <a:endParaRPr lang="en-US" altLang="ja-JP" dirty="0" smtClean="0"/>
          </a:p>
          <a:p>
            <a:endParaRPr kumimoji="1" lang="en-US" altLang="ja-JP" dirty="0" smtClean="0"/>
          </a:p>
          <a:p>
            <a:r>
              <a:rPr kumimoji="1" lang="ja-JP" altLang="en-US" dirty="0" smtClean="0"/>
              <a:t>例えば，</a:t>
            </a:r>
            <a:endParaRPr kumimoji="1" lang="en-US" altLang="ja-JP" dirty="0" smtClean="0"/>
          </a:p>
          <a:p>
            <a:r>
              <a:rPr kumimoji="1" lang="ja-JP" altLang="en-US" dirty="0" smtClean="0"/>
              <a:t>★開発者グループの送信エッジ数は１本，</a:t>
            </a:r>
            <a:endParaRPr kumimoji="1" lang="en-US" altLang="ja-JP" dirty="0" smtClean="0"/>
          </a:p>
          <a:p>
            <a:r>
              <a:rPr kumimoji="1" lang="ja-JP" altLang="en-US" dirty="0" smtClean="0"/>
              <a:t>★バグ報告者コミュニティから開発者コミュニティへの送信エッジ数は</a:t>
            </a:r>
            <a:r>
              <a:rPr kumimoji="1" lang="en-US" altLang="ja-JP" dirty="0" smtClean="0"/>
              <a:t>3</a:t>
            </a:r>
            <a:r>
              <a:rPr kumimoji="1" lang="ja-JP" altLang="en-US" dirty="0" smtClean="0"/>
              <a:t>本というようになります</a:t>
            </a:r>
            <a:endParaRPr kumimoji="1" lang="en-US" altLang="ja-JP" dirty="0" smtClean="0"/>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7</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では本研究で行う分析について説明します</a:t>
            </a:r>
            <a:endParaRPr lang="en-US" altLang="ja-JP" dirty="0" smtClean="0"/>
          </a:p>
          <a:p>
            <a:r>
              <a:rPr lang="ja-JP" altLang="en-US" dirty="0" smtClean="0"/>
              <a:t>■分析１のグループ間における情報共有の分析では</a:t>
            </a:r>
            <a:endParaRPr lang="en-US" altLang="ja-JP" dirty="0" smtClean="0"/>
          </a:p>
          <a:p>
            <a:r>
              <a:rPr lang="ja-JP" altLang="en-US" dirty="0" smtClean="0"/>
              <a:t>　　　グループ間で行われる送受信エッジ数の違いから，議論が盛んに行われているグループを分析します</a:t>
            </a:r>
            <a:endParaRPr lang="en-US" altLang="ja-JP" dirty="0" smtClean="0"/>
          </a:p>
          <a:p>
            <a:endParaRPr lang="en-US" altLang="ja-JP" dirty="0" smtClean="0"/>
          </a:p>
          <a:p>
            <a:r>
              <a:rPr lang="ja-JP" altLang="en-US" dirty="0" smtClean="0"/>
              <a:t>■分析２の障害に関する情報共有を行う重要な人物の分析では</a:t>
            </a:r>
            <a:endParaRPr lang="en-US" altLang="ja-JP" dirty="0" smtClean="0"/>
          </a:p>
          <a:p>
            <a:r>
              <a:rPr lang="ja-JP" altLang="en-US" dirty="0" smtClean="0"/>
              <a:t>　　　一時期における，参加者が行う議論の送受信数から，議論を盛んに行っている人物を分析します</a:t>
            </a:r>
            <a:endParaRPr lang="en-US" altLang="ja-JP" dirty="0" smtClean="0"/>
          </a:p>
          <a:p>
            <a:endParaRPr lang="en-US" altLang="ja-JP" dirty="0" smtClean="0"/>
          </a:p>
          <a:p>
            <a:r>
              <a:rPr lang="ja-JP" altLang="en-US" dirty="0" smtClean="0"/>
              <a:t>■分析３の情報共有において重要な人物の推移の分析では</a:t>
            </a:r>
            <a:endParaRPr lang="en-US" altLang="ja-JP" dirty="0" smtClean="0"/>
          </a:p>
          <a:p>
            <a:pPr marL="0" lvl="1" defTabSz="914331">
              <a:defRPr/>
            </a:pPr>
            <a:r>
              <a:rPr lang="ja-JP" altLang="en-US" dirty="0" smtClean="0"/>
              <a:t>　　　送受信エッジ数が上位者のうち開発者グループに属する人数の推移を分析します</a:t>
            </a:r>
            <a:endParaRPr lang="en-US" altLang="ja-JP" dirty="0" smtClean="0"/>
          </a:p>
          <a:p>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8</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以上の分析を用いてケーススタディを行います．</a:t>
            </a:r>
            <a:endParaRPr kumimoji="1" lang="en-US" altLang="ja-JP" dirty="0" smtClean="0"/>
          </a:p>
          <a:p>
            <a:r>
              <a:rPr kumimoji="1" lang="ja-JP" altLang="en-US" dirty="0" smtClean="0"/>
              <a:t>■ケーススタディでは</a:t>
            </a:r>
            <a:endParaRPr kumimoji="1" lang="en-US" altLang="ja-JP" dirty="0" smtClean="0"/>
          </a:p>
          <a:p>
            <a:r>
              <a:rPr lang="ja-JP" altLang="en-US" dirty="0" smtClean="0"/>
              <a:t>　　　</a:t>
            </a:r>
            <a:r>
              <a:rPr lang="en-US" altLang="ja-JP" dirty="0" err="1" smtClean="0"/>
              <a:t>PostgreSQL</a:t>
            </a:r>
            <a:r>
              <a:rPr lang="ja-JP" altLang="en-US" dirty="0" smtClean="0"/>
              <a:t>のバグ報告者コミュニティ，開発者コミュニティのメーリングリストを対象に分析を行います</a:t>
            </a:r>
            <a:endParaRPr lang="en-US" altLang="ja-JP" dirty="0" smtClean="0"/>
          </a:p>
          <a:p>
            <a:endParaRPr kumimoji="1" lang="en-US" altLang="ja-JP" dirty="0" smtClean="0"/>
          </a:p>
          <a:p>
            <a:r>
              <a:rPr kumimoji="1" lang="ja-JP" altLang="en-US" dirty="0" smtClean="0"/>
              <a:t>■</a:t>
            </a:r>
            <a:r>
              <a:rPr lang="ja-JP" altLang="en-US" dirty="0" smtClean="0"/>
              <a:t>分析期間は</a:t>
            </a:r>
            <a:endParaRPr lang="en-US" altLang="ja-JP" dirty="0" smtClean="0"/>
          </a:p>
          <a:p>
            <a:r>
              <a:rPr lang="ja-JP" altLang="en-US" dirty="0" smtClean="0"/>
              <a:t>　　　</a:t>
            </a:r>
            <a:r>
              <a:rPr lang="ja-JP" altLang="en-US" b="1" dirty="0" smtClean="0"/>
              <a:t>障害への迅速な対応が必要</a:t>
            </a:r>
            <a:r>
              <a:rPr lang="ja-JP" altLang="en-US" dirty="0" smtClean="0"/>
              <a:t>と考えられるベータ版をリリースしてから正式版をリリースした期間に着目します</a:t>
            </a:r>
            <a:endParaRPr lang="en-US" altLang="ja-JP" dirty="0" smtClean="0"/>
          </a:p>
          <a:p>
            <a:r>
              <a:rPr lang="ja-JP" altLang="en-US" dirty="0" smtClean="0">
                <a:solidFill>
                  <a:srgbClr val="FF0000"/>
                </a:solidFill>
              </a:rPr>
              <a:t>　　　分析１，分析２ではベータ版をリリースしてから，正式版をリリースするまでの期間に着目し，</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9</a:t>
            </a:fld>
            <a:endParaRPr lang="en-US"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lvl="2" defTabSz="914331">
              <a:defRPr/>
            </a:pPr>
            <a:r>
              <a:rPr lang="ja-JP" altLang="en-US" dirty="0" smtClean="0">
                <a:solidFill>
                  <a:srgbClr val="FF0000"/>
                </a:solidFill>
              </a:rPr>
              <a:t>分析３ではベータ版と正式版がリリースされた時期を含む１年間に着目し分析しました</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10</a:t>
            </a:fld>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では，まず</a:t>
            </a:r>
            <a:endParaRPr lang="en-US" altLang="ja-JP" dirty="0" smtClean="0"/>
          </a:p>
          <a:p>
            <a:r>
              <a:rPr lang="ja-JP" altLang="en-US" dirty="0" smtClean="0"/>
              <a:t>グループ間における情報共有の分析</a:t>
            </a:r>
            <a:endParaRPr lang="en-US" altLang="ja-JP" dirty="0" smtClean="0"/>
          </a:p>
          <a:p>
            <a:r>
              <a:rPr lang="ja-JP" altLang="en-US" dirty="0" smtClean="0"/>
              <a:t>について説明します</a:t>
            </a:r>
            <a:endParaRPr lang="en-US" altLang="ja-JP" dirty="0" smtClean="0"/>
          </a:p>
          <a:p>
            <a:endParaRPr lang="en-US" altLang="ja-JP" dirty="0" smtClean="0"/>
          </a:p>
          <a:p>
            <a:r>
              <a:rPr lang="ja-JP" altLang="en-US" dirty="0" smtClean="0"/>
              <a:t>下の図は開発者グループとバグ報告者グループの参加者間の送受信関係をネットワーク化した図です</a:t>
            </a:r>
            <a:endParaRPr lang="en-US" altLang="ja-JP" dirty="0" smtClean="0"/>
          </a:p>
          <a:p>
            <a:r>
              <a:rPr lang="ja-JP" altLang="en-US" dirty="0" smtClean="0"/>
              <a:t>各ノードの中の数字は各グループに参加している人数です</a:t>
            </a:r>
            <a:endParaRPr lang="en-US" altLang="ja-JP" dirty="0" smtClean="0"/>
          </a:p>
          <a:p>
            <a:endParaRPr lang="en-US" altLang="ja-JP" dirty="0" smtClean="0"/>
          </a:p>
          <a:p>
            <a:r>
              <a:rPr lang="ja-JP" altLang="en-US" dirty="0" smtClean="0"/>
              <a:t>■分析した結果，</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ln w="0">
                  <a:solidFill>
                    <a:srgbClr val="BCB800"/>
                  </a:solidFill>
                </a:ln>
                <a:solidFill>
                  <a:srgbClr val="EBE600"/>
                </a:solidFill>
              </a:rPr>
              <a:t>　　　</a:t>
            </a:r>
            <a:r>
              <a:rPr lang="ja-JP" altLang="en-US" dirty="0" smtClean="0"/>
              <a:t>開発者は人数が少ないにも関わらず，バグ報告者への送信エッジ数が多い</a:t>
            </a:r>
            <a:endParaRPr lang="en-US" altLang="ja-JP" dirty="0" smtClean="0"/>
          </a:p>
          <a:p>
            <a:r>
              <a:rPr lang="ja-JP" altLang="en-US" dirty="0" smtClean="0"/>
              <a:t>ことがわかりました</a:t>
            </a:r>
            <a:endParaRPr lang="en-US" altLang="ja-JP" dirty="0" smtClean="0"/>
          </a:p>
          <a:p>
            <a:endParaRPr lang="en-US" altLang="ja-JP" dirty="0" smtClean="0">
              <a:ln w="0">
                <a:solidFill>
                  <a:srgbClr val="BCB800"/>
                </a:solidFill>
              </a:ln>
              <a:solidFill>
                <a:srgbClr val="EBE600"/>
              </a:solidFill>
            </a:endParaRPr>
          </a:p>
          <a:p>
            <a:r>
              <a:rPr lang="ja-JP" altLang="en-US" dirty="0" smtClean="0"/>
              <a:t>■</a:t>
            </a:r>
            <a:r>
              <a:rPr lang="ja-JP" altLang="en-US" dirty="0" smtClean="0">
                <a:ln w="0">
                  <a:solidFill>
                    <a:srgbClr val="BCB800"/>
                  </a:solidFill>
                </a:ln>
                <a:solidFill>
                  <a:srgbClr val="EBE600"/>
                </a:solidFill>
              </a:rPr>
              <a:t>この結果から</a:t>
            </a:r>
            <a:endParaRPr lang="en-US" altLang="ja-JP" dirty="0" smtClean="0">
              <a:ln w="0">
                <a:solidFill>
                  <a:srgbClr val="BCB800"/>
                </a:solidFill>
              </a:ln>
              <a:solidFill>
                <a:srgbClr val="EBE600"/>
              </a:solidFill>
            </a:endParaRPr>
          </a:p>
          <a:p>
            <a:pPr marL="0" marR="0" lvl="1" indent="0" algn="l" defTabSz="914331" rtl="0" eaLnBrk="0" fontAlgn="base" latinLnBrk="0" hangingPunct="0">
              <a:lnSpc>
                <a:spcPct val="100000"/>
              </a:lnSpc>
              <a:spcBef>
                <a:spcPct val="30000"/>
              </a:spcBef>
              <a:spcAft>
                <a:spcPct val="0"/>
              </a:spcAft>
              <a:buClrTx/>
              <a:buSzTx/>
              <a:buFontTx/>
              <a:buNone/>
              <a:tabLst/>
              <a:defRPr/>
            </a:pPr>
            <a:r>
              <a:rPr lang="ja-JP" altLang="en-US" dirty="0" smtClean="0">
                <a:ln w="0">
                  <a:solidFill>
                    <a:srgbClr val="BCB800"/>
                  </a:solidFill>
                </a:ln>
                <a:solidFill>
                  <a:srgbClr val="EBE600"/>
                </a:solidFill>
              </a:rPr>
              <a:t>　　</a:t>
            </a:r>
            <a:r>
              <a:rPr lang="ja-JP" altLang="en-US" dirty="0" smtClean="0"/>
              <a:t>障害に関する詳細な情報を得るために，</a:t>
            </a:r>
            <a:r>
              <a:rPr lang="en-US" altLang="ja-JP" dirty="0" smtClean="0"/>
              <a:t>1</a:t>
            </a:r>
            <a:r>
              <a:rPr lang="ja-JP" altLang="en-US" dirty="0" err="1" smtClean="0"/>
              <a:t>つの</a:t>
            </a:r>
            <a:r>
              <a:rPr lang="ja-JP" altLang="en-US" dirty="0" smtClean="0"/>
              <a:t>障害に対し数人の開発者が質疑，コメントを行っている</a:t>
            </a:r>
            <a:endParaRPr kumimoji="1" lang="ja-JP" altLang="en-US" dirty="0" smtClean="0"/>
          </a:p>
          <a:p>
            <a:r>
              <a:rPr lang="ja-JP" altLang="en-US" dirty="0" smtClean="0"/>
              <a:t>ことが考えられる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11</a:t>
            </a:fld>
            <a:endParaRPr lang="en-US"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a:t>
            </a:r>
            <a:endParaRPr kumimoji="1" lang="en-US" altLang="ja-JP" dirty="0" smtClean="0"/>
          </a:p>
          <a:p>
            <a:r>
              <a:rPr kumimoji="1" lang="ja-JP" altLang="en-US" dirty="0" smtClean="0"/>
              <a:t>障害に関する情報共有を行う重要な人物の分析</a:t>
            </a:r>
            <a:endParaRPr kumimoji="1" lang="en-US" altLang="ja-JP" dirty="0" smtClean="0"/>
          </a:p>
          <a:p>
            <a:r>
              <a:rPr kumimoji="1" lang="ja-JP" altLang="en-US" dirty="0" smtClean="0"/>
              <a:t>について説明します．</a:t>
            </a:r>
            <a:endParaRPr kumimoji="1" lang="en-US" altLang="ja-JP" dirty="0" smtClean="0"/>
          </a:p>
          <a:p>
            <a:endParaRPr kumimoji="1" lang="en-US" altLang="ja-JP" dirty="0" smtClean="0"/>
          </a:p>
          <a:p>
            <a:r>
              <a:rPr kumimoji="1" lang="ja-JP" altLang="en-US" dirty="0" smtClean="0"/>
              <a:t>左下の図は，バグ報告者コミュニティ参加者の送受信関係をネットワーク化したものです．</a:t>
            </a:r>
            <a:endParaRPr kumimoji="1" lang="en-US" altLang="ja-JP" dirty="0" smtClean="0"/>
          </a:p>
          <a:p>
            <a:r>
              <a:rPr kumimoji="1" lang="ja-JP" altLang="en-US" dirty="0" smtClean="0"/>
              <a:t>各ノードの大きさはエッジ数が多いほど大きいノードとなっています</a:t>
            </a:r>
            <a:endParaRPr kumimoji="1" lang="en-US" altLang="ja-JP" dirty="0" smtClean="0"/>
          </a:p>
          <a:p>
            <a:endParaRPr kumimoji="1" lang="en-US" altLang="ja-JP" dirty="0" smtClean="0"/>
          </a:p>
          <a:p>
            <a:r>
              <a:rPr kumimoji="1" lang="ja-JP" altLang="en-US" dirty="0" smtClean="0"/>
              <a:t>また，右下の図はバグ報告者コミュニティに参加する人物でエッジ数が多い上位</a:t>
            </a:r>
            <a:r>
              <a:rPr kumimoji="1" lang="en-US" altLang="ja-JP" dirty="0" smtClean="0"/>
              <a:t>50</a:t>
            </a:r>
            <a:r>
              <a:rPr kumimoji="1" lang="ja-JP" altLang="en-US" dirty="0" smtClean="0"/>
              <a:t>名を昇順に並べたグラフで，横軸を参加者，縦軸をエッジ数としています．</a:t>
            </a:r>
            <a:endParaRPr kumimoji="1" lang="en-US" altLang="ja-JP" dirty="0" smtClean="0"/>
          </a:p>
          <a:p>
            <a:endParaRPr kumimoji="1" lang="en-US" altLang="ja-JP" dirty="0" smtClean="0"/>
          </a:p>
          <a:p>
            <a:r>
              <a:rPr kumimoji="1" lang="ja-JP" altLang="en-US" dirty="0" smtClean="0"/>
              <a:t>■分析の結果，</a:t>
            </a:r>
            <a:endParaRPr kumimoji="1" lang="en-US" altLang="ja-JP" dirty="0" smtClean="0"/>
          </a:p>
          <a:p>
            <a:r>
              <a:rPr kumimoji="1" lang="ja-JP" altLang="en-US" dirty="0" smtClean="0"/>
              <a:t>　　★参加者の中で送受信エッジ数が特に多い人物を確認できる</a:t>
            </a:r>
            <a:endParaRPr kumimoji="1" lang="en-US" altLang="ja-JP" dirty="0" smtClean="0"/>
          </a:p>
          <a:p>
            <a:pPr marL="0" lvl="1" defTabSz="914331">
              <a:defRPr/>
            </a:pPr>
            <a:r>
              <a:rPr kumimoji="1" lang="ja-JP" altLang="en-US" dirty="0" smtClean="0"/>
              <a:t>ということがわかりました</a:t>
            </a:r>
            <a:endParaRPr kumimoji="1" lang="en-US" altLang="ja-JP" dirty="0" smtClean="0"/>
          </a:p>
          <a:p>
            <a:pPr marL="0" lvl="1" defTabSz="914331">
              <a:defRPr/>
            </a:pPr>
            <a:endParaRPr kumimoji="1" lang="en-US" altLang="ja-JP" dirty="0" smtClean="0"/>
          </a:p>
          <a:p>
            <a:r>
              <a:rPr lang="ja-JP" altLang="en-US" dirty="0" smtClean="0"/>
              <a:t>■</a:t>
            </a:r>
            <a:r>
              <a:rPr lang="ja-JP" altLang="en-US" dirty="0" smtClean="0">
                <a:ln w="0">
                  <a:solidFill>
                    <a:srgbClr val="BCB800"/>
                  </a:solidFill>
                </a:ln>
                <a:solidFill>
                  <a:srgbClr val="EBE600"/>
                </a:solidFill>
              </a:rPr>
              <a:t>この結果から</a:t>
            </a:r>
            <a:endParaRPr lang="en-US" altLang="ja-JP" dirty="0" smtClean="0">
              <a:ln w="0">
                <a:solidFill>
                  <a:srgbClr val="BCB800"/>
                </a:solidFill>
              </a:ln>
              <a:solidFill>
                <a:srgbClr val="EBE600"/>
              </a:solidFill>
            </a:endParaRPr>
          </a:p>
          <a:p>
            <a:pPr marL="0" marR="0" lvl="1" indent="0" algn="l" defTabSz="914331" rtl="0" eaLnBrk="0" fontAlgn="base" latinLnBrk="0" hangingPunct="0">
              <a:lnSpc>
                <a:spcPct val="100000"/>
              </a:lnSpc>
              <a:spcBef>
                <a:spcPct val="30000"/>
              </a:spcBef>
              <a:spcAft>
                <a:spcPct val="0"/>
              </a:spcAft>
              <a:buClrTx/>
              <a:buSzTx/>
              <a:buFontTx/>
              <a:buNone/>
              <a:tabLst/>
              <a:defRPr/>
            </a:pPr>
            <a:r>
              <a:rPr lang="ja-JP" altLang="en-US" dirty="0" smtClean="0">
                <a:ln w="0">
                  <a:solidFill>
                    <a:srgbClr val="BCB800"/>
                  </a:solidFill>
                </a:ln>
                <a:solidFill>
                  <a:srgbClr val="EBE600"/>
                </a:solidFill>
              </a:rPr>
              <a:t>　　</a:t>
            </a:r>
            <a:r>
              <a:rPr lang="ja-JP" altLang="en-US" dirty="0" smtClean="0"/>
              <a:t>積極的に議論に参加し，情報共有に貢献する強力なリーダー</a:t>
            </a:r>
            <a:r>
              <a:rPr kumimoji="1" lang="ja-JP" altLang="en-US" dirty="0" smtClean="0"/>
              <a:t>であると考えられる</a:t>
            </a:r>
          </a:p>
          <a:p>
            <a:pPr marL="0" lvl="1" defTabSz="914331">
              <a:defRPr/>
            </a:pPr>
            <a:r>
              <a:rPr lang="ja-JP" altLang="en-US" dirty="0" smtClean="0"/>
              <a:t>と考えられる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12</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a:t>
            </a:r>
            <a:endParaRPr kumimoji="1" lang="en-US" altLang="ja-JP" dirty="0" smtClean="0"/>
          </a:p>
          <a:p>
            <a:r>
              <a:rPr kumimoji="1" lang="ja-JP" altLang="en-US" dirty="0" smtClean="0"/>
              <a:t>情報共有において重要な人物の推移の分析</a:t>
            </a:r>
            <a:endParaRPr kumimoji="1" lang="en-US" altLang="ja-JP" dirty="0" smtClean="0"/>
          </a:p>
          <a:p>
            <a:r>
              <a:rPr kumimoji="1" lang="ja-JP" altLang="en-US" dirty="0" smtClean="0"/>
              <a:t>について説明します．</a:t>
            </a:r>
            <a:endParaRPr kumimoji="1" lang="en-US" altLang="ja-JP" dirty="0" smtClean="0"/>
          </a:p>
          <a:p>
            <a:endParaRPr kumimoji="1" lang="en-US" altLang="ja-JP" dirty="0" smtClean="0"/>
          </a:p>
          <a:p>
            <a:r>
              <a:rPr kumimoji="1" lang="ja-JP" altLang="en-US" dirty="0" smtClean="0"/>
              <a:t>下のグラフは，</a:t>
            </a:r>
            <a:endParaRPr kumimoji="1" lang="en-US" altLang="ja-JP" dirty="0" smtClean="0"/>
          </a:p>
          <a:p>
            <a:r>
              <a:rPr kumimoji="1" lang="ja-JP" altLang="en-US" dirty="0" smtClean="0"/>
              <a:t>分析期間の各月で送受信数が多い上位</a:t>
            </a:r>
            <a:r>
              <a:rPr kumimoji="1" lang="en-US" altLang="ja-JP" dirty="0" smtClean="0"/>
              <a:t>10</a:t>
            </a:r>
            <a:r>
              <a:rPr kumimoji="1" lang="ja-JP" altLang="en-US" dirty="0" smtClean="0"/>
              <a:t>名のうちで開発者グループに属した人数の推移を表しています</a:t>
            </a:r>
            <a:endParaRPr kumimoji="1" lang="en-US" altLang="ja-JP" dirty="0" smtClean="0"/>
          </a:p>
          <a:p>
            <a:r>
              <a:rPr kumimoji="1" lang="ja-JP" altLang="en-US" dirty="0" smtClean="0"/>
              <a:t>横軸を期間，縦軸を開発者グループに属する人数としています．</a:t>
            </a:r>
            <a:endParaRPr kumimoji="1" lang="en-US" altLang="ja-JP" dirty="0" smtClean="0"/>
          </a:p>
          <a:p>
            <a:endParaRPr kumimoji="1" lang="en-US" altLang="ja-JP" dirty="0" smtClean="0"/>
          </a:p>
          <a:p>
            <a:r>
              <a:rPr kumimoji="1" lang="ja-JP" altLang="en-US" dirty="0" smtClean="0"/>
              <a:t>■分析の結果，</a:t>
            </a:r>
            <a:endParaRPr kumimoji="1" lang="en-US" altLang="ja-JP" dirty="0" smtClean="0"/>
          </a:p>
          <a:p>
            <a:r>
              <a:rPr lang="ja-JP" altLang="en-US" dirty="0" smtClean="0"/>
              <a:t>リリースが近づくにつれて，エッジ数の上位者に開発者グループの参加者が増加している</a:t>
            </a:r>
            <a:endParaRPr kumimoji="1" lang="en-US" altLang="ja-JP" dirty="0" smtClean="0"/>
          </a:p>
          <a:p>
            <a:pPr marL="0" lvl="1" defTabSz="914331">
              <a:defRPr/>
            </a:pPr>
            <a:endParaRPr kumimoji="1" lang="en-US" altLang="ja-JP" dirty="0" smtClean="0"/>
          </a:p>
          <a:p>
            <a:r>
              <a:rPr lang="ja-JP" altLang="en-US" dirty="0" smtClean="0"/>
              <a:t>■</a:t>
            </a:r>
            <a:r>
              <a:rPr lang="ja-JP" altLang="en-US" dirty="0" smtClean="0">
                <a:ln w="0">
                  <a:solidFill>
                    <a:srgbClr val="BCB800"/>
                  </a:solidFill>
                </a:ln>
                <a:solidFill>
                  <a:srgbClr val="EBE600"/>
                </a:solidFill>
              </a:rPr>
              <a:t>この結果から</a:t>
            </a:r>
            <a:endParaRPr lang="en-US" altLang="ja-JP" dirty="0" smtClean="0">
              <a:ln w="0">
                <a:solidFill>
                  <a:srgbClr val="BCB800"/>
                </a:solidFill>
              </a:ln>
              <a:solidFill>
                <a:srgbClr val="EBE600"/>
              </a:solidFill>
            </a:endParaRPr>
          </a:p>
          <a:p>
            <a:pPr marL="0" marR="0" lvl="1" indent="0" algn="l" defTabSz="914331" rtl="0" eaLnBrk="0" fontAlgn="base" latinLnBrk="0" hangingPunct="0">
              <a:lnSpc>
                <a:spcPct val="100000"/>
              </a:lnSpc>
              <a:spcBef>
                <a:spcPct val="30000"/>
              </a:spcBef>
              <a:spcAft>
                <a:spcPct val="0"/>
              </a:spcAft>
              <a:buClrTx/>
              <a:buSzTx/>
              <a:buFontTx/>
              <a:buNone/>
              <a:tabLst/>
              <a:defRPr/>
            </a:pPr>
            <a:r>
              <a:rPr lang="ja-JP" altLang="en-US" dirty="0" smtClean="0">
                <a:ln w="0">
                  <a:solidFill>
                    <a:srgbClr val="BCB800"/>
                  </a:solidFill>
                </a:ln>
                <a:solidFill>
                  <a:srgbClr val="EBE600"/>
                </a:solidFill>
              </a:rPr>
              <a:t>　　</a:t>
            </a:r>
            <a:r>
              <a:rPr kumimoji="1" lang="ja-JP" altLang="en-US" dirty="0" smtClean="0"/>
              <a:t>ベータ版，正式版のリリース時期が近づくと障害報告が増加し，開発者に障害情報を伝える人物の活動が活発になったと考えられる</a:t>
            </a:r>
          </a:p>
          <a:p>
            <a:pPr marL="0" lvl="1" defTabSz="914331">
              <a:defRPr/>
            </a:pPr>
            <a:r>
              <a:rPr lang="ja-JP" altLang="en-US" dirty="0" smtClean="0"/>
              <a:t>と考えられる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13</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ではまとめと今後の方針について説明します．</a:t>
            </a:r>
            <a:endParaRPr lang="en-US" altLang="ja-JP" dirty="0" smtClean="0"/>
          </a:p>
          <a:p>
            <a:endParaRPr lang="en-US" altLang="ja-JP" dirty="0" smtClean="0"/>
          </a:p>
          <a:p>
            <a:pPr marL="342874" lvl="1" indent="-342874">
              <a:buClr>
                <a:schemeClr val="accent2"/>
              </a:buClr>
            </a:pPr>
            <a:r>
              <a:rPr lang="ja-JP" altLang="en-US" dirty="0" smtClean="0"/>
              <a:t>■本研究では</a:t>
            </a:r>
            <a:endParaRPr lang="en-US" altLang="ja-JP" dirty="0" smtClean="0"/>
          </a:p>
          <a:p>
            <a:pPr marL="342874" lvl="1" indent="-342874">
              <a:buClr>
                <a:schemeClr val="accent2"/>
              </a:buClr>
            </a:pPr>
            <a:r>
              <a:rPr lang="ja-JP" altLang="en-US" dirty="0" smtClean="0"/>
              <a:t>バグ報告者コミュニティの参加者で開発者コミュニティにも参加する人物がどのような活動をしているか分析した</a:t>
            </a:r>
            <a:endParaRPr lang="en-US" altLang="ja-JP" dirty="0" smtClean="0"/>
          </a:p>
          <a:p>
            <a:pPr marL="342874" lvl="1" indent="-342874">
              <a:buClr>
                <a:schemeClr val="accent2"/>
              </a:buClr>
            </a:pPr>
            <a:r>
              <a:rPr lang="ja-JP" altLang="en-US" dirty="0" smtClean="0"/>
              <a:t>障害に関する情報共有ではバグを報告する人物と，開発者に障害について伝える人物との情報共有が重要であると考えられる</a:t>
            </a:r>
            <a:endParaRPr lang="en-US" altLang="ja-JP" dirty="0" smtClean="0"/>
          </a:p>
          <a:p>
            <a:pPr marL="342874" lvl="1" indent="-342874">
              <a:buClr>
                <a:schemeClr val="accent2"/>
              </a:buClr>
            </a:pPr>
            <a:endParaRPr lang="en-US" altLang="ja-JP" dirty="0" smtClean="0">
              <a:solidFill>
                <a:srgbClr val="FF0000"/>
              </a:solidFill>
            </a:endParaRPr>
          </a:p>
          <a:p>
            <a:pPr marL="342874" lvl="1" indent="-342874">
              <a:buClr>
                <a:schemeClr val="accent2"/>
              </a:buClr>
            </a:pPr>
            <a:r>
              <a:rPr lang="ja-JP" altLang="en-US" dirty="0" smtClean="0">
                <a:solidFill>
                  <a:srgbClr val="FF0000"/>
                </a:solidFill>
              </a:rPr>
              <a:t>■今後は</a:t>
            </a:r>
            <a:endParaRPr lang="en-US" altLang="ja-JP" dirty="0" smtClean="0">
              <a:solidFill>
                <a:srgbClr val="FF0000"/>
              </a:solidFill>
            </a:endParaRPr>
          </a:p>
          <a:p>
            <a:pPr marL="342874" lvl="1" indent="-342874">
              <a:buClr>
                <a:schemeClr val="accent2"/>
              </a:buClr>
            </a:pPr>
            <a:r>
              <a:rPr lang="ja-JP" altLang="en-US" dirty="0" smtClean="0"/>
              <a:t>コミュニティの参加者間での情報共有が，障害の対応時間に対してどのように影響するかを分析します</a:t>
            </a:r>
            <a:endParaRPr lang="en-US" altLang="ja-JP" dirty="0" smtClean="0"/>
          </a:p>
          <a:p>
            <a:pPr marL="342874" lvl="1" indent="-342874">
              <a:buClr>
                <a:schemeClr val="accent2"/>
              </a:buClr>
            </a:pPr>
            <a:r>
              <a:rPr lang="ja-JP" altLang="en-US" dirty="0" smtClean="0"/>
              <a:t>具体的には</a:t>
            </a:r>
            <a:endParaRPr lang="en-US" altLang="ja-JP" dirty="0" smtClean="0"/>
          </a:p>
          <a:p>
            <a:pPr marL="342874" lvl="1" indent="-342874">
              <a:buClr>
                <a:schemeClr val="accent2"/>
              </a:buClr>
            </a:pPr>
            <a:r>
              <a:rPr lang="ja-JP" altLang="en-US" dirty="0" smtClean="0"/>
              <a:t>　　障害の修正にかかる時間が長い（短い）時，開発者とバグ報告者のコミュニティに参加している人物はどのような活動しているか</a:t>
            </a:r>
            <a:endParaRPr lang="en-US" altLang="ja-JP" dirty="0" smtClean="0"/>
          </a:p>
          <a:p>
            <a:pPr marL="342874" lvl="1" indent="-342874">
              <a:buClr>
                <a:schemeClr val="accent2"/>
              </a:buClr>
            </a:pPr>
            <a:r>
              <a:rPr lang="ja-JP" altLang="en-US" dirty="0" smtClean="0"/>
              <a:t>を分析します</a:t>
            </a:r>
            <a:endParaRPr lang="en-US" altLang="ja-JP" dirty="0" smtClean="0"/>
          </a:p>
          <a:p>
            <a:pPr marL="342874" lvl="1" indent="-342874" defTabSz="914331">
              <a:buClr>
                <a:schemeClr val="accent2"/>
              </a:buClr>
              <a:defRPr/>
            </a:pPr>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14</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これまでに対外発表は</a:t>
            </a:r>
            <a:r>
              <a:rPr kumimoji="1" lang="en-US" altLang="ja-JP" dirty="0" smtClean="0"/>
              <a:t>2</a:t>
            </a:r>
            <a:r>
              <a:rPr kumimoji="1" lang="ja-JP" altLang="en-US" dirty="0" smtClean="0"/>
              <a:t>回参加しまして，</a:t>
            </a:r>
            <a:endParaRPr kumimoji="1" lang="en-US" altLang="ja-JP" dirty="0" smtClean="0"/>
          </a:p>
          <a:p>
            <a:r>
              <a:rPr kumimoji="1" lang="ja-JP" altLang="en-US" dirty="0" smtClean="0"/>
              <a:t>開発者，ユーザ，バグ報告者の</a:t>
            </a:r>
            <a:r>
              <a:rPr kumimoji="1" lang="en-US" altLang="ja-JP" dirty="0" smtClean="0"/>
              <a:t>3</a:t>
            </a:r>
            <a:r>
              <a:rPr kumimoji="1" lang="ja-JP" altLang="en-US" dirty="0" smtClean="0"/>
              <a:t>者間の情報共有について分析を行って得た知見を発表し，</a:t>
            </a:r>
            <a:r>
              <a:rPr kumimoji="1" lang="en-US" altLang="ja-JP" dirty="0" smtClean="0"/>
              <a:t>DICOMO200</a:t>
            </a:r>
            <a:r>
              <a:rPr kumimoji="1" lang="ja-JP" altLang="en-US" dirty="0" smtClean="0"/>
              <a:t>８では優秀プレゼンテーション賞，優秀論文賞を受賞しました</a:t>
            </a:r>
            <a:endParaRPr kumimoji="1" lang="en-US" altLang="ja-JP" dirty="0" smtClean="0"/>
          </a:p>
          <a:p>
            <a:endParaRPr kumimoji="1" lang="en-US" altLang="ja-JP" dirty="0" smtClean="0"/>
          </a:p>
          <a:p>
            <a:r>
              <a:rPr kumimoji="1" lang="ja-JP" altLang="en-US" dirty="0" smtClean="0"/>
              <a:t>また，今月情報処理学会関西支部，支部大会にて，</a:t>
            </a:r>
            <a:r>
              <a:rPr kumimoji="1" lang="en-US" altLang="ja-JP" dirty="0" smtClean="0"/>
              <a:t>OSS</a:t>
            </a:r>
            <a:r>
              <a:rPr kumimoji="1" lang="ja-JP" altLang="en-US" dirty="0" smtClean="0"/>
              <a:t>プロジェクトにおける障害に関する情報共有の分析と題して発表を行う予定です．</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15</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16</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14331">
              <a:defRPr/>
            </a:pPr>
            <a:r>
              <a:rPr kumimoji="1" lang="en-US" altLang="ja-JP" dirty="0" smtClean="0"/>
              <a:t>OSS</a:t>
            </a:r>
            <a:r>
              <a:rPr kumimoji="1" lang="ja-JP" altLang="en-US" dirty="0" smtClean="0"/>
              <a:t>プロジェクトには下の図のように議論の内容ごとにコミュニティを形成しており</a:t>
            </a:r>
            <a:endParaRPr kumimoji="1" lang="en-US" altLang="ja-JP" dirty="0" smtClean="0"/>
          </a:p>
          <a:p>
            <a:pPr defTabSz="914331">
              <a:defRPr/>
            </a:pPr>
            <a:endParaRPr kumimoji="1" lang="en-US" altLang="ja-JP" dirty="0" smtClean="0"/>
          </a:p>
          <a:p>
            <a:r>
              <a:rPr kumimoji="1" lang="ja-JP" altLang="en-US" b="0" dirty="0" smtClean="0"/>
              <a:t>先行研究では★</a:t>
            </a:r>
            <a:r>
              <a:rPr kumimoji="1" lang="ja-JP" altLang="en-US" b="1" dirty="0" smtClean="0"/>
              <a:t>開発者とユーザの情報共有</a:t>
            </a:r>
            <a:r>
              <a:rPr kumimoji="1" lang="ja-JP" altLang="en-US" dirty="0" smtClean="0"/>
              <a:t>が重要であると指摘されている</a:t>
            </a:r>
            <a:endParaRPr kumimoji="1" lang="en-US" altLang="ja-JP" dirty="0" smtClean="0"/>
          </a:p>
          <a:p>
            <a:endParaRPr kumimoji="1" lang="en-US" altLang="ja-JP" dirty="0" smtClean="0"/>
          </a:p>
          <a:p>
            <a:r>
              <a:rPr kumimoji="1" lang="ja-JP" altLang="en-US" dirty="0" smtClean="0"/>
              <a:t>例えば，開発者からユーザへのサポート</a:t>
            </a:r>
            <a:endParaRPr kumimoji="1" lang="en-US" altLang="ja-JP" dirty="0" smtClean="0"/>
          </a:p>
          <a:p>
            <a:r>
              <a:rPr kumimoji="1" lang="ja-JP" altLang="en-US" dirty="0" smtClean="0"/>
              <a:t>　　　　　ユーザから開発者への</a:t>
            </a:r>
            <a:r>
              <a:rPr kumimoji="1" lang="en-US" altLang="ja-JP" dirty="0" smtClean="0"/>
              <a:t>OSS</a:t>
            </a:r>
            <a:r>
              <a:rPr kumimoji="1" lang="ja-JP" altLang="en-US" dirty="0" smtClean="0"/>
              <a:t>の機能の追加要求</a:t>
            </a:r>
            <a:endParaRPr kumimoji="1" lang="en-US" altLang="ja-JP" dirty="0" smtClean="0"/>
          </a:p>
          <a:p>
            <a:r>
              <a:rPr kumimoji="1" lang="ja-JP" altLang="en-US" dirty="0" smtClean="0"/>
              <a:t>などがあり，</a:t>
            </a:r>
            <a:endParaRPr kumimoji="1" lang="en-US" altLang="ja-JP" dirty="0" smtClean="0"/>
          </a:p>
          <a:p>
            <a:endParaRPr kumimoji="1" lang="en-US" altLang="ja-JP" dirty="0" smtClean="0"/>
          </a:p>
          <a:p>
            <a:r>
              <a:rPr kumimoji="1" lang="ja-JP" altLang="en-US" dirty="0" smtClean="0"/>
              <a:t>これらが</a:t>
            </a:r>
            <a:r>
              <a:rPr kumimoji="1" lang="en-US" altLang="ja-JP" dirty="0" smtClean="0"/>
              <a:t>OSS</a:t>
            </a:r>
            <a:r>
              <a:rPr kumimoji="1" lang="ja-JP" altLang="en-US" dirty="0" smtClean="0"/>
              <a:t>開発を成功に導く一つの要因であると指摘されています</a:t>
            </a:r>
            <a:endParaRPr kumimoji="1" lang="en-US" altLang="ja-JP" dirty="0" smtClean="0"/>
          </a:p>
          <a:p>
            <a:endParaRPr kumimoji="1" lang="en-US" altLang="ja-JP" dirty="0" smtClean="0"/>
          </a:p>
          <a:p>
            <a:pPr defTabSz="914331">
              <a:defRPr/>
            </a:pPr>
            <a:r>
              <a:rPr kumimoji="1" lang="ja-JP" altLang="en-US" dirty="0" smtClean="0"/>
              <a:t>しかし，★</a:t>
            </a:r>
            <a:r>
              <a:rPr lang="ja-JP" altLang="en-US" b="1" dirty="0" smtClean="0">
                <a:ea typeface="ＭＳ Ｐゴシック" charset="-128"/>
              </a:rPr>
              <a:t>信頼性の高い</a:t>
            </a:r>
            <a:r>
              <a:rPr lang="en-US" altLang="ja-JP" b="1" dirty="0" smtClean="0">
                <a:ea typeface="ＭＳ Ｐゴシック" charset="-128"/>
              </a:rPr>
              <a:t>OSS</a:t>
            </a:r>
            <a:r>
              <a:rPr lang="ja-JP" altLang="en-US" b="1" dirty="0" smtClean="0">
                <a:ea typeface="ＭＳ Ｐゴシック" charset="-128"/>
              </a:rPr>
              <a:t>を実現するためには，障害に対する迅速な対応を行うための情報共有の方法について分析する必要がある</a:t>
            </a:r>
          </a:p>
          <a:p>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17</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次にコミュニケーションから形成するグループ間のネットワークについて説明します</a:t>
            </a:r>
            <a:endParaRPr kumimoji="1" lang="en-US" altLang="ja-JP" dirty="0" smtClean="0"/>
          </a:p>
          <a:p>
            <a:endParaRPr kumimoji="1" lang="en-US" altLang="ja-JP" dirty="0" smtClean="0"/>
          </a:p>
          <a:p>
            <a:r>
              <a:rPr kumimoji="1" lang="ja-JP" altLang="en-US" dirty="0" smtClean="0"/>
              <a:t>■</a:t>
            </a:r>
            <a:r>
              <a:rPr kumimoji="1" lang="en-US" altLang="ja-JP" dirty="0" smtClean="0"/>
              <a:t>2</a:t>
            </a:r>
            <a:r>
              <a:rPr kumimoji="1" lang="ja-JP" altLang="en-US" dirty="0" err="1" smtClean="0"/>
              <a:t>つの</a:t>
            </a:r>
            <a:r>
              <a:rPr kumimoji="1" lang="ja-JP" altLang="en-US" dirty="0" smtClean="0"/>
              <a:t>コミュニティで行われる議論をネットワーク化したとき，</a:t>
            </a:r>
            <a:r>
              <a:rPr kumimoji="1" lang="en-US" altLang="ja-JP" dirty="0" smtClean="0"/>
              <a:t>2</a:t>
            </a:r>
            <a:r>
              <a:rPr kumimoji="1" lang="ja-JP" altLang="en-US" dirty="0" err="1" smtClean="0"/>
              <a:t>つの</a:t>
            </a:r>
            <a:r>
              <a:rPr kumimoji="1" lang="ja-JP" altLang="en-US" dirty="0" smtClean="0"/>
              <a:t>コミュニティの参加方法の違いで</a:t>
            </a:r>
            <a:endParaRPr kumimoji="1" lang="en-US" altLang="ja-JP" dirty="0" smtClean="0"/>
          </a:p>
          <a:p>
            <a:r>
              <a:rPr kumimoji="1" lang="ja-JP" altLang="en-US" dirty="0" smtClean="0"/>
              <a:t>開発者コミュニティのみ，バグ報告者コミュニティのみ，</a:t>
            </a:r>
            <a:r>
              <a:rPr kumimoji="1" lang="en-US" altLang="ja-JP" dirty="0" smtClean="0"/>
              <a:t>2</a:t>
            </a:r>
            <a:r>
              <a:rPr kumimoji="1" lang="ja-JP" altLang="en-US" dirty="0" err="1" smtClean="0"/>
              <a:t>つの</a:t>
            </a:r>
            <a:r>
              <a:rPr kumimoji="1" lang="ja-JP" altLang="en-US" dirty="0" smtClean="0"/>
              <a:t>コミュニティに参加する人物の</a:t>
            </a:r>
            <a:r>
              <a:rPr kumimoji="1" lang="en-US" altLang="ja-JP" dirty="0" smtClean="0"/>
              <a:t>3</a:t>
            </a:r>
            <a:r>
              <a:rPr kumimoji="1" lang="ja-JP" altLang="en-US" dirty="0" smtClean="0"/>
              <a:t>種類のグループに分類できます．</a:t>
            </a:r>
            <a:endParaRPr kumimoji="1" lang="en-US" altLang="ja-JP" dirty="0" smtClean="0"/>
          </a:p>
          <a:p>
            <a:endParaRPr kumimoji="1" lang="en-US" altLang="ja-JP" dirty="0" smtClean="0"/>
          </a:p>
          <a:p>
            <a:r>
              <a:rPr kumimoji="1" lang="ja-JP" altLang="en-US" dirty="0" smtClean="0"/>
              <a:t>★本研究ではバグ報告者の参加者のみに着目するため，★バグ報告者コミュニティのみのグループ，開発者コミュニティにも参加するグループの</a:t>
            </a:r>
            <a:r>
              <a:rPr kumimoji="1" lang="en-US" altLang="ja-JP" dirty="0" smtClean="0"/>
              <a:t>2</a:t>
            </a:r>
            <a:r>
              <a:rPr kumimoji="1" lang="ja-JP" altLang="en-US" dirty="0" err="1" smtClean="0"/>
              <a:t>つの</a:t>
            </a:r>
            <a:r>
              <a:rPr kumimoji="1" lang="ja-JP" altLang="en-US" dirty="0" smtClean="0"/>
              <a:t>グループについて着目します</a:t>
            </a:r>
            <a:endParaRPr kumimoji="1" lang="en-US" altLang="ja-JP" dirty="0" smtClean="0"/>
          </a:p>
          <a:p>
            <a:endParaRPr kumimoji="1" lang="en-US" altLang="ja-JP" dirty="0" smtClean="0"/>
          </a:p>
          <a:p>
            <a:r>
              <a:rPr kumimoji="1" lang="ja-JP" altLang="en-US" dirty="0" smtClean="0"/>
              <a:t>そして，</a:t>
            </a:r>
            <a:endParaRPr kumimoji="1" lang="en-US" altLang="ja-JP" dirty="0" smtClean="0"/>
          </a:p>
          <a:p>
            <a:r>
              <a:rPr kumimoji="1" lang="ja-JP" altLang="en-US" dirty="0" smtClean="0"/>
              <a:t>■グループ間で情報共有の行い方の違いを知るためにグループ間のネットワークを作成します</a:t>
            </a:r>
            <a:endParaRPr kumimoji="1" lang="en-US" altLang="ja-JP" dirty="0" smtClean="0"/>
          </a:p>
          <a:p>
            <a:endParaRPr kumimoji="1" lang="en-US" altLang="ja-JP" dirty="0" smtClean="0"/>
          </a:p>
          <a:p>
            <a:r>
              <a:rPr kumimoji="1" lang="ja-JP" altLang="en-US" dirty="0" smtClean="0"/>
              <a:t>各グループを一つのノードとし，</a:t>
            </a:r>
            <a:endParaRPr kumimoji="1" lang="en-US" altLang="ja-JP" dirty="0" smtClean="0"/>
          </a:p>
          <a:p>
            <a:endParaRPr kumimoji="1" lang="en-US" altLang="ja-JP" dirty="0" smtClean="0"/>
          </a:p>
          <a:p>
            <a:r>
              <a:rPr kumimoji="1" lang="ja-JP" altLang="en-US" dirty="0" smtClean="0"/>
              <a:t>参加者間のメッセージの送受信エッジ数をグループ単位でまとめてそれぞれ一本のエッジで表します</a:t>
            </a:r>
            <a:endParaRPr kumimoji="1" lang="en-US" altLang="ja-JP" dirty="0" smtClean="0"/>
          </a:p>
          <a:p>
            <a:endParaRPr kumimoji="1" lang="en-US" altLang="ja-JP" dirty="0" smtClean="0"/>
          </a:p>
          <a:p>
            <a:r>
              <a:rPr kumimoji="1" lang="ja-JP" altLang="en-US" dirty="0" smtClean="0"/>
              <a:t>例えば，★</a:t>
            </a:r>
            <a:endParaRPr kumimoji="1" lang="en-US" altLang="ja-JP" dirty="0" smtClean="0"/>
          </a:p>
          <a:p>
            <a:r>
              <a:rPr kumimoji="1" lang="ja-JP" altLang="en-US" dirty="0" smtClean="0"/>
              <a:t>開発者グループの送受信エッジ数は１本，バグ報告者コミュニティから開発者コミュニティへの送信エッジ数は</a:t>
            </a:r>
            <a:r>
              <a:rPr kumimoji="1" lang="en-US" altLang="ja-JP" dirty="0" smtClean="0"/>
              <a:t>2</a:t>
            </a:r>
            <a:r>
              <a:rPr kumimoji="1" lang="ja-JP" altLang="en-US" dirty="0" smtClean="0"/>
              <a:t>本というようになります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19</a:t>
            </a:fld>
            <a:endParaRPr lang="en-US"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92500"/>
          </a:bodyPr>
          <a:lstStyle/>
          <a:p>
            <a:r>
              <a:rPr kumimoji="1" lang="ja-JP" altLang="en-US" dirty="0" smtClean="0"/>
              <a:t>次に</a:t>
            </a:r>
            <a:endParaRPr kumimoji="1" lang="en-US" altLang="ja-JP" dirty="0" smtClean="0"/>
          </a:p>
          <a:p>
            <a:r>
              <a:rPr kumimoji="1" lang="ja-JP" altLang="en-US" dirty="0" smtClean="0"/>
              <a:t>重要人物の活動の継続性についての分析</a:t>
            </a:r>
            <a:endParaRPr kumimoji="1" lang="en-US" altLang="ja-JP" dirty="0" smtClean="0"/>
          </a:p>
          <a:p>
            <a:r>
              <a:rPr kumimoji="1" lang="ja-JP" altLang="en-US" dirty="0" smtClean="0"/>
              <a:t>について説明します．</a:t>
            </a:r>
            <a:endParaRPr kumimoji="1" lang="en-US" altLang="ja-JP" dirty="0" smtClean="0"/>
          </a:p>
          <a:p>
            <a:endParaRPr kumimoji="1" lang="en-US" altLang="ja-JP" dirty="0" smtClean="0"/>
          </a:p>
          <a:p>
            <a:r>
              <a:rPr kumimoji="1" lang="ja-JP" altLang="en-US" dirty="0" smtClean="0"/>
              <a:t>下の表は</a:t>
            </a:r>
            <a:endParaRPr kumimoji="1" lang="en-US" altLang="ja-JP" dirty="0" smtClean="0"/>
          </a:p>
          <a:p>
            <a:r>
              <a:rPr kumimoji="1" lang="ja-JP" altLang="en-US" dirty="0" smtClean="0"/>
              <a:t>ベータ版，正式版のリリース時期を含む長機関についてのエッジ数が多い人物の推移</a:t>
            </a:r>
            <a:endParaRPr kumimoji="1" lang="en-US" altLang="ja-JP" dirty="0" smtClean="0"/>
          </a:p>
          <a:p>
            <a:r>
              <a:rPr kumimoji="1" lang="ja-JP" altLang="en-US" dirty="0" smtClean="0"/>
              <a:t>を表したものです</a:t>
            </a:r>
            <a:endParaRPr kumimoji="1" lang="en-US" altLang="ja-JP" dirty="0" smtClean="0"/>
          </a:p>
          <a:p>
            <a:r>
              <a:rPr kumimoji="1" lang="ja-JP" altLang="en-US" dirty="0" smtClean="0"/>
              <a:t>各行は各期間でエッジ数が多い上位</a:t>
            </a:r>
            <a:r>
              <a:rPr kumimoji="1" lang="en-US" altLang="ja-JP" dirty="0" smtClean="0"/>
              <a:t>10</a:t>
            </a:r>
            <a:r>
              <a:rPr kumimoji="1" lang="ja-JP" altLang="en-US" dirty="0" smtClean="0"/>
              <a:t>名を表しており，各列は年月を表しています．</a:t>
            </a:r>
            <a:endParaRPr kumimoji="1" lang="en-US" altLang="ja-JP" dirty="0" smtClean="0"/>
          </a:p>
          <a:p>
            <a:r>
              <a:rPr kumimoji="1" lang="ja-JP" altLang="en-US" dirty="0" smtClean="0"/>
              <a:t>つまり，</a:t>
            </a:r>
            <a:r>
              <a:rPr kumimoji="1" lang="en-US" altLang="ja-JP" dirty="0" smtClean="0"/>
              <a:t>2004</a:t>
            </a:r>
            <a:r>
              <a:rPr kumimoji="1" lang="ja-JP" altLang="en-US" dirty="0" smtClean="0"/>
              <a:t>年</a:t>
            </a:r>
            <a:r>
              <a:rPr kumimoji="1" lang="en-US" altLang="ja-JP" dirty="0" smtClean="0"/>
              <a:t>2</a:t>
            </a:r>
            <a:r>
              <a:rPr kumimoji="1" lang="ja-JP" altLang="en-US" dirty="0" smtClean="0"/>
              <a:t>月にエッジ数が最も多い人物は</a:t>
            </a:r>
            <a:r>
              <a:rPr kumimoji="1" lang="ja-JP" altLang="en-US" b="1" dirty="0" smtClean="0"/>
              <a:t>＠</a:t>
            </a:r>
            <a:r>
              <a:rPr kumimoji="1" lang="ja-JP" altLang="en-US" b="0" dirty="0" smtClean="0"/>
              <a:t>のセルとなり，開発者グループに参加していたことを意味します</a:t>
            </a:r>
            <a:endParaRPr kumimoji="1" lang="en-US" altLang="ja-JP" dirty="0" smtClean="0"/>
          </a:p>
          <a:p>
            <a:endParaRPr kumimoji="1" lang="en-US" altLang="ja-JP" dirty="0" smtClean="0"/>
          </a:p>
          <a:p>
            <a:r>
              <a:rPr kumimoji="1" lang="ja-JP" altLang="en-US" dirty="0" smtClean="0"/>
              <a:t>■分析の結果</a:t>
            </a:r>
            <a:endParaRPr kumimoji="1" lang="en-US" altLang="ja-JP" dirty="0" smtClean="0"/>
          </a:p>
          <a:p>
            <a:pPr marL="0" lvl="1" defTabSz="914331">
              <a:defRPr/>
            </a:pPr>
            <a:r>
              <a:rPr kumimoji="1" lang="ja-JP" altLang="en-US" dirty="0" smtClean="0"/>
              <a:t>リリースが近づくにつれて，開発者コミュニティに関わる参加者のコミュニケーション数が多くなる</a:t>
            </a:r>
            <a:endParaRPr kumimoji="1" lang="en-US" altLang="ja-JP" dirty="0" smtClean="0"/>
          </a:p>
          <a:p>
            <a:r>
              <a:rPr kumimoji="1" lang="ja-JP" altLang="en-US" dirty="0" smtClean="0"/>
              <a:t>ことがわかりました</a:t>
            </a:r>
            <a:endParaRPr kumimoji="1" lang="en-US" altLang="ja-JP" dirty="0" smtClean="0"/>
          </a:p>
          <a:p>
            <a:endParaRPr kumimoji="1" lang="en-US" altLang="ja-JP" dirty="0" smtClean="0"/>
          </a:p>
          <a:p>
            <a:r>
              <a:rPr kumimoji="1" lang="ja-JP" altLang="en-US" dirty="0" smtClean="0"/>
              <a:t>■この結果から</a:t>
            </a:r>
            <a:endParaRPr kumimoji="1" lang="en-US" altLang="ja-JP" dirty="0" smtClean="0"/>
          </a:p>
          <a:p>
            <a:pPr marL="0" lvl="1" defTabSz="914331">
              <a:defRPr/>
            </a:pPr>
            <a:r>
              <a:rPr kumimoji="1" lang="ja-JP" altLang="en-US" dirty="0" smtClean="0"/>
              <a:t>ベータ版がリリースされたことにより，障害報告が増加し，開発者に障害情報を伝える人物のコミュニケーション数が増えた</a:t>
            </a:r>
          </a:p>
          <a:p>
            <a:r>
              <a:rPr kumimoji="1" lang="ja-JP" altLang="en-US" dirty="0" smtClean="0"/>
              <a:t>と考えられます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20</a:t>
            </a:fld>
            <a:endParaRPr lang="en-US"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a:t>
            </a:r>
            <a:r>
              <a:rPr kumimoji="1" lang="en-US" altLang="ja-JP" dirty="0" smtClean="0"/>
              <a:t>OSS</a:t>
            </a:r>
            <a:r>
              <a:rPr kumimoji="1" lang="ja-JP" altLang="en-US" dirty="0" smtClean="0"/>
              <a:t>開発における参加者間の情報共有の分析のアプローチについて説明します</a:t>
            </a:r>
            <a:endParaRPr kumimoji="1" lang="en-US" altLang="ja-JP" dirty="0" smtClean="0"/>
          </a:p>
          <a:p>
            <a:endParaRPr kumimoji="1" lang="en-US" altLang="ja-JP" dirty="0" smtClean="0"/>
          </a:p>
          <a:p>
            <a:r>
              <a:rPr kumimoji="1" lang="ja-JP" altLang="en-US" dirty="0" smtClean="0"/>
              <a:t>本研究では</a:t>
            </a:r>
            <a:endParaRPr kumimoji="1" lang="en-US" altLang="ja-JP" dirty="0" smtClean="0"/>
          </a:p>
          <a:p>
            <a:pPr defTabSz="914331">
              <a:defRPr/>
            </a:pPr>
            <a:r>
              <a:rPr kumimoji="1" lang="ja-JP" altLang="en-US" dirty="0" smtClean="0"/>
              <a:t>■</a:t>
            </a:r>
            <a:r>
              <a:rPr lang="ja-JP" altLang="en-US" dirty="0" smtClean="0"/>
              <a:t>参加者同士の送受信関係をネットワークで表現することで，コミュニティ全体を俯瞰した分析を行う</a:t>
            </a:r>
            <a:endParaRPr lang="en-US" altLang="ja-JP" dirty="0" smtClean="0"/>
          </a:p>
          <a:p>
            <a:pPr marL="0" lvl="1" defTabSz="914331">
              <a:defRPr/>
            </a:pPr>
            <a:r>
              <a:rPr lang="ja-JP" altLang="en-US" dirty="0" smtClean="0"/>
              <a:t>　</a:t>
            </a:r>
            <a:endParaRPr lang="en-US" altLang="ja-JP" dirty="0" smtClean="0"/>
          </a:p>
          <a:p>
            <a:pPr marL="0" lvl="1" defTabSz="914331">
              <a:defRPr/>
            </a:pPr>
            <a:r>
              <a:rPr lang="ja-JP" altLang="en-US" dirty="0" smtClean="0"/>
              <a:t>　　コミュニティで議論に参加する人物を一つのノードで表し，</a:t>
            </a:r>
            <a:endParaRPr lang="en-US" altLang="ja-JP" dirty="0" smtClean="0"/>
          </a:p>
          <a:p>
            <a:pPr marL="0" lvl="1" defTabSz="914331">
              <a:defRPr/>
            </a:pPr>
            <a:endParaRPr lang="en-US" altLang="ja-JP" dirty="0" smtClean="0"/>
          </a:p>
          <a:p>
            <a:pPr marL="0" lvl="1" defTabSz="914331">
              <a:defRPr/>
            </a:pPr>
            <a:r>
              <a:rPr lang="ja-JP" altLang="en-US" dirty="0" smtClean="0"/>
              <a:t>　　</a:t>
            </a:r>
            <a:r>
              <a:rPr lang="en-US" altLang="ja-JP" dirty="0" smtClean="0"/>
              <a:t>2</a:t>
            </a:r>
            <a:r>
              <a:rPr lang="ja-JP" altLang="en-US" dirty="0" smtClean="0"/>
              <a:t>人の参加者間でやり取りされるメッセージ関係を一本のエッジで表します</a:t>
            </a:r>
            <a:endParaRPr lang="en-US" altLang="ja-JP" dirty="0" smtClean="0"/>
          </a:p>
          <a:p>
            <a:pPr marL="0" lvl="1" defTabSz="914331">
              <a:defRPr/>
            </a:pPr>
            <a:endParaRPr lang="en-US" altLang="ja-JP" dirty="0" smtClean="0"/>
          </a:p>
          <a:p>
            <a:pPr marL="0" lvl="1" defTabSz="914331">
              <a:defRPr/>
            </a:pPr>
            <a:r>
              <a:rPr lang="ja-JP" altLang="en-US" dirty="0" smtClean="0"/>
              <a:t>例えば，左下の図で</a:t>
            </a:r>
            <a:r>
              <a:rPr lang="en-US" altLang="ja-JP" dirty="0" smtClean="0"/>
              <a:t>A,B</a:t>
            </a:r>
            <a:r>
              <a:rPr lang="ja-JP" altLang="en-US" dirty="0" smtClean="0"/>
              <a:t>がスレッドを立てた，もしくはコミュニティのメーリングリストにメールを送信したとします</a:t>
            </a:r>
            <a:endParaRPr lang="en-US" altLang="ja-JP" dirty="0" smtClean="0"/>
          </a:p>
          <a:p>
            <a:pPr marL="0" lvl="1" defTabSz="914331">
              <a:defRPr/>
            </a:pPr>
            <a:r>
              <a:rPr lang="ja-JP" altLang="en-US" dirty="0" smtClean="0"/>
              <a:t>★</a:t>
            </a:r>
            <a:r>
              <a:rPr lang="en-US" altLang="ja-JP" dirty="0" smtClean="0"/>
              <a:t>A</a:t>
            </a:r>
            <a:r>
              <a:rPr lang="ja-JP" altLang="en-US" dirty="0" smtClean="0"/>
              <a:t>のメールに</a:t>
            </a:r>
            <a:r>
              <a:rPr lang="en-US" altLang="ja-JP" dirty="0" smtClean="0"/>
              <a:t>B,C</a:t>
            </a:r>
            <a:r>
              <a:rPr lang="ja-JP" altLang="en-US" dirty="0" smtClean="0"/>
              <a:t>が返信をした場合，</a:t>
            </a:r>
            <a:r>
              <a:rPr lang="en-US" altLang="ja-JP" dirty="0" smtClean="0"/>
              <a:t>B</a:t>
            </a:r>
            <a:r>
              <a:rPr lang="ja-JP" altLang="en-US" dirty="0" err="1" smtClean="0"/>
              <a:t>，</a:t>
            </a:r>
            <a:r>
              <a:rPr lang="en-US" altLang="ja-JP" dirty="0" smtClean="0"/>
              <a:t>C</a:t>
            </a:r>
            <a:r>
              <a:rPr lang="ja-JP" altLang="en-US" dirty="0" smtClean="0"/>
              <a:t>から</a:t>
            </a:r>
            <a:r>
              <a:rPr lang="en-US" altLang="ja-JP" dirty="0" smtClean="0"/>
              <a:t>A</a:t>
            </a:r>
            <a:r>
              <a:rPr lang="ja-JP" altLang="en-US" dirty="0" smtClean="0"/>
              <a:t>にエッジがはられます</a:t>
            </a:r>
            <a:endParaRPr lang="en-US" altLang="ja-JP" dirty="0" smtClean="0"/>
          </a:p>
          <a:p>
            <a:pPr marL="0" lvl="1" defTabSz="914331">
              <a:defRPr/>
            </a:pPr>
            <a:endParaRPr lang="en-US" altLang="ja-JP" dirty="0" smtClean="0"/>
          </a:p>
          <a:p>
            <a:pPr marL="0" lvl="1" defTabSz="914331">
              <a:defRPr/>
            </a:pPr>
            <a:r>
              <a:rPr lang="ja-JP" altLang="en-US" dirty="0" smtClean="0"/>
              <a:t>また，★</a:t>
            </a:r>
            <a:r>
              <a:rPr lang="en-US" altLang="ja-JP" dirty="0" smtClean="0"/>
              <a:t>B</a:t>
            </a:r>
            <a:r>
              <a:rPr lang="ja-JP" altLang="en-US" dirty="0" smtClean="0"/>
              <a:t>のスレッドに</a:t>
            </a:r>
            <a:r>
              <a:rPr lang="en-US" altLang="ja-JP" dirty="0" smtClean="0"/>
              <a:t>C</a:t>
            </a:r>
            <a:r>
              <a:rPr lang="ja-JP" altLang="en-US" dirty="0" smtClean="0"/>
              <a:t>が返信した場合エッジが張られ，★</a:t>
            </a:r>
            <a:r>
              <a:rPr lang="en-US" altLang="ja-JP" dirty="0" smtClean="0"/>
              <a:t>C</a:t>
            </a:r>
            <a:r>
              <a:rPr lang="ja-JP" altLang="en-US" dirty="0" smtClean="0"/>
              <a:t>のメールに</a:t>
            </a:r>
            <a:r>
              <a:rPr lang="en-US" altLang="ja-JP" dirty="0" smtClean="0"/>
              <a:t>D</a:t>
            </a:r>
            <a:r>
              <a:rPr lang="ja-JP" altLang="en-US" dirty="0" smtClean="0"/>
              <a:t>が返信した場合，</a:t>
            </a:r>
            <a:r>
              <a:rPr lang="en-US" altLang="ja-JP" dirty="0" smtClean="0"/>
              <a:t>D</a:t>
            </a:r>
            <a:r>
              <a:rPr lang="ja-JP" altLang="en-US" dirty="0" smtClean="0"/>
              <a:t>から</a:t>
            </a:r>
            <a:r>
              <a:rPr lang="en-US" altLang="ja-JP" dirty="0" smtClean="0"/>
              <a:t>C</a:t>
            </a:r>
            <a:r>
              <a:rPr lang="ja-JP" altLang="en-US" dirty="0" smtClean="0"/>
              <a:t>にエッジが張られます</a:t>
            </a:r>
            <a:endParaRPr lang="en-US" altLang="ja-JP" dirty="0" smtClean="0"/>
          </a:p>
          <a:p>
            <a:pPr marL="0" lvl="1" defTabSz="914331">
              <a:defRPr/>
            </a:pPr>
            <a:r>
              <a:rPr lang="ja-JP" altLang="en-US" dirty="0" smtClean="0"/>
              <a:t>コミュニケーションのネットワークはこのように形成します</a:t>
            </a:r>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22</a:t>
            </a:fld>
            <a:endParaRPr lang="en-US" altLang="ja-JP"/>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次に参加者間の送受信関係のネットワークから形成するグループ間のネットワークについて説明します</a:t>
            </a:r>
            <a:endParaRPr kumimoji="1" lang="en-US" altLang="ja-JP" dirty="0" smtClean="0"/>
          </a:p>
          <a:p>
            <a:endParaRPr kumimoji="1" lang="en-US" altLang="ja-JP" dirty="0" smtClean="0"/>
          </a:p>
          <a:p>
            <a:r>
              <a:rPr kumimoji="1" lang="ja-JP" altLang="en-US" dirty="0" smtClean="0"/>
              <a:t>本研究では</a:t>
            </a:r>
            <a:endParaRPr kumimoji="1" lang="en-US" altLang="ja-JP" dirty="0" smtClean="0"/>
          </a:p>
          <a:p>
            <a:r>
              <a:rPr kumimoji="1" lang="ja-JP" altLang="en-US" dirty="0" smtClean="0"/>
              <a:t>■バグ報告者コミュニティの中でも開発者コミュニティにも参加する人物らがどのような活動をしているか巨視的に分析します</a:t>
            </a:r>
            <a:endParaRPr kumimoji="1" lang="en-US" altLang="ja-JP" dirty="0" smtClean="0"/>
          </a:p>
          <a:p>
            <a:endParaRPr kumimoji="1" lang="en-US" altLang="ja-JP" dirty="0" smtClean="0"/>
          </a:p>
          <a:p>
            <a:r>
              <a:rPr kumimoji="1" lang="ja-JP" altLang="en-US" dirty="0" smtClean="0"/>
              <a:t>そのために</a:t>
            </a:r>
            <a:endParaRPr kumimoji="1" lang="en-US" altLang="ja-JP" dirty="0" smtClean="0"/>
          </a:p>
          <a:p>
            <a:r>
              <a:rPr kumimoji="1" lang="ja-JP" altLang="en-US" dirty="0" smtClean="0"/>
              <a:t>　　</a:t>
            </a:r>
            <a:r>
              <a:rPr lang="ja-JP" altLang="en-US" dirty="0" smtClean="0"/>
              <a:t>開発者コミュニティにも参加する人物らを開発者グループ</a:t>
            </a:r>
            <a:endParaRPr lang="en-US" altLang="ja-JP" dirty="0" smtClean="0"/>
          </a:p>
          <a:p>
            <a:r>
              <a:rPr kumimoji="1" lang="ja-JP" altLang="en-US" dirty="0" smtClean="0"/>
              <a:t>　　バグ報告者コミュニティのみに参加する人物らをバグ報告者グループ</a:t>
            </a:r>
            <a:endParaRPr kumimoji="1" lang="en-US" altLang="ja-JP" dirty="0" smtClean="0"/>
          </a:p>
          <a:p>
            <a:r>
              <a:rPr kumimoji="1" lang="ja-JP" altLang="en-US" dirty="0" smtClean="0"/>
              <a:t>として表現します</a:t>
            </a:r>
            <a:endParaRPr kumimoji="1" lang="en-US" altLang="ja-JP" dirty="0" smtClean="0"/>
          </a:p>
          <a:p>
            <a:endParaRPr lang="en-US" altLang="ja-JP" dirty="0" smtClean="0"/>
          </a:p>
          <a:p>
            <a:r>
              <a:rPr lang="ja-JP" altLang="en-US" dirty="0" smtClean="0"/>
              <a:t>■各グループをノードとし，</a:t>
            </a:r>
            <a:endParaRPr lang="en-US" altLang="ja-JP" dirty="0" smtClean="0"/>
          </a:p>
          <a:p>
            <a:r>
              <a:rPr lang="ja-JP" altLang="en-US" dirty="0" smtClean="0"/>
              <a:t>　　参加者間の送受信数をグループ単位でまとめてエッジで表す</a:t>
            </a:r>
            <a:endParaRPr lang="en-US" altLang="ja-JP" dirty="0" smtClean="0"/>
          </a:p>
          <a:p>
            <a:endParaRPr kumimoji="1" lang="en-US" altLang="ja-JP" dirty="0" smtClean="0"/>
          </a:p>
          <a:p>
            <a:r>
              <a:rPr kumimoji="1" lang="ja-JP" altLang="en-US" dirty="0" smtClean="0"/>
              <a:t>例えば，★</a:t>
            </a:r>
            <a:endParaRPr kumimoji="1" lang="en-US" altLang="ja-JP" dirty="0" smtClean="0"/>
          </a:p>
          <a:p>
            <a:r>
              <a:rPr kumimoji="1" lang="ja-JP" altLang="en-US" dirty="0" smtClean="0"/>
              <a:t>開発者グループの送受信エッジ数は１本，バグ報告者コミュニティから開発者コミュニティへの送信エッジ数は</a:t>
            </a:r>
            <a:r>
              <a:rPr kumimoji="1" lang="en-US" altLang="ja-JP" dirty="0" smtClean="0"/>
              <a:t>2</a:t>
            </a:r>
            <a:r>
              <a:rPr kumimoji="1" lang="ja-JP" altLang="en-US" dirty="0" smtClean="0"/>
              <a:t>本というようになります</a:t>
            </a:r>
            <a:endParaRPr kumimoji="1" lang="en-US" altLang="ja-JP" dirty="0" smtClean="0"/>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23</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20"/>
          <p:cNvSpPr>
            <a:spLocks noChangeArrowheads="1"/>
          </p:cNvSpPr>
          <p:nvPr/>
        </p:nvSpPr>
        <p:spPr bwMode="auto">
          <a:xfrm flipH="1">
            <a:off x="1979613" y="5661025"/>
            <a:ext cx="7164387"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5" name="AutoShape 21"/>
          <p:cNvSpPr>
            <a:spLocks noChangeArrowheads="1"/>
          </p:cNvSpPr>
          <p:nvPr/>
        </p:nvSpPr>
        <p:spPr bwMode="auto">
          <a:xfrm flipV="1">
            <a:off x="0" y="0"/>
            <a:ext cx="7164388"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6" name="AutoShape 7"/>
          <p:cNvSpPr>
            <a:spLocks noChangeArrowheads="1"/>
          </p:cNvSpPr>
          <p:nvPr/>
        </p:nvSpPr>
        <p:spPr bwMode="auto">
          <a:xfrm rot="13436319">
            <a:off x="319088" y="2276475"/>
            <a:ext cx="1531937" cy="146208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7" name="AutoShape 8"/>
          <p:cNvSpPr>
            <a:spLocks noChangeArrowheads="1"/>
          </p:cNvSpPr>
          <p:nvPr/>
        </p:nvSpPr>
        <p:spPr bwMode="auto">
          <a:xfrm rot="21310680">
            <a:off x="469900" y="2128838"/>
            <a:ext cx="1446213" cy="1384300"/>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8" name="Freeform 9"/>
          <p:cNvSpPr>
            <a:spLocks/>
          </p:cNvSpPr>
          <p:nvPr/>
        </p:nvSpPr>
        <p:spPr bwMode="auto">
          <a:xfrm>
            <a:off x="12700" y="2160588"/>
            <a:ext cx="9131300" cy="1241425"/>
          </a:xfrm>
          <a:custGeom>
            <a:avLst/>
            <a:gdLst/>
            <a:ahLst/>
            <a:cxnLst>
              <a:cxn ang="0">
                <a:pos x="0" y="0"/>
              </a:cxn>
              <a:cxn ang="0">
                <a:pos x="618" y="782"/>
              </a:cxn>
              <a:cxn ang="0">
                <a:pos x="5752" y="781"/>
              </a:cxn>
            </a:cxnLst>
            <a:rect l="0" t="0" r="r" b="b"/>
            <a:pathLst>
              <a:path w="5752" h="782">
                <a:moveTo>
                  <a:pt x="0" y="0"/>
                </a:moveTo>
                <a:lnTo>
                  <a:pt x="618" y="782"/>
                </a:lnTo>
                <a:lnTo>
                  <a:pt x="5752" y="781"/>
                </a:lnTo>
              </a:path>
            </a:pathLst>
          </a:custGeom>
          <a:noFill/>
          <a:ln w="28575" cmpd="sng">
            <a:solidFill>
              <a:schemeClr val="hlink"/>
            </a:solidFill>
            <a:round/>
            <a:headEnd/>
            <a:tailEnd/>
          </a:ln>
          <a:effectLst/>
        </p:spPr>
        <p:txBody>
          <a:bodyPr/>
          <a:lstStyle/>
          <a:p>
            <a:pPr algn="ctr">
              <a:defRPr/>
            </a:pPr>
            <a:endParaRPr lang="ja-JP" altLang="en-US">
              <a:latin typeface="Times New Roman" charset="0"/>
            </a:endParaRPr>
          </a:p>
        </p:txBody>
      </p:sp>
      <p:sp>
        <p:nvSpPr>
          <p:cNvPr id="9" name="AutoShape 10"/>
          <p:cNvSpPr>
            <a:spLocks noChangeArrowheads="1"/>
          </p:cNvSpPr>
          <p:nvPr/>
        </p:nvSpPr>
        <p:spPr bwMode="auto">
          <a:xfrm rot="16200000">
            <a:off x="481013" y="2246313"/>
            <a:ext cx="1411287" cy="1404937"/>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10" name="AutoShape 11"/>
          <p:cNvSpPr>
            <a:spLocks noChangeArrowheads="1"/>
          </p:cNvSpPr>
          <p:nvPr/>
        </p:nvSpPr>
        <p:spPr bwMode="auto">
          <a:xfrm rot="8466482">
            <a:off x="515938" y="2228850"/>
            <a:ext cx="1390650" cy="1439863"/>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11" name="Freeform 13"/>
          <p:cNvSpPr>
            <a:spLocks/>
          </p:cNvSpPr>
          <p:nvPr/>
        </p:nvSpPr>
        <p:spPr bwMode="auto">
          <a:xfrm>
            <a:off x="1908175" y="3822700"/>
            <a:ext cx="7234238" cy="3038475"/>
          </a:xfrm>
          <a:custGeom>
            <a:avLst/>
            <a:gdLst/>
            <a:ahLst/>
            <a:cxnLst>
              <a:cxn ang="0">
                <a:pos x="4557" y="0"/>
              </a:cxn>
              <a:cxn ang="0">
                <a:pos x="2045" y="0"/>
              </a:cxn>
              <a:cxn ang="0">
                <a:pos x="0" y="1914"/>
              </a:cxn>
            </a:cxnLst>
            <a:rect l="0" t="0" r="r" b="b"/>
            <a:pathLst>
              <a:path w="4557" h="1914">
                <a:moveTo>
                  <a:pt x="4557" y="0"/>
                </a:moveTo>
                <a:lnTo>
                  <a:pt x="2045" y="0"/>
                </a:lnTo>
                <a:lnTo>
                  <a:pt x="0" y="1914"/>
                </a:lnTo>
              </a:path>
            </a:pathLst>
          </a:custGeom>
          <a:noFill/>
          <a:ln w="28575" cap="flat" cmpd="sng">
            <a:solidFill>
              <a:schemeClr val="hlink"/>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12" name="Line 17"/>
          <p:cNvSpPr>
            <a:spLocks noChangeShapeType="1"/>
          </p:cNvSpPr>
          <p:nvPr/>
        </p:nvSpPr>
        <p:spPr bwMode="auto">
          <a:xfrm flipH="1">
            <a:off x="6978650" y="115888"/>
            <a:ext cx="2165350" cy="2011362"/>
          </a:xfrm>
          <a:prstGeom prst="line">
            <a:avLst/>
          </a:prstGeom>
          <a:noFill/>
          <a:ln w="28575">
            <a:solidFill>
              <a:schemeClr val="hlink"/>
            </a:solidFill>
            <a:round/>
            <a:headEnd/>
            <a:tailEnd/>
          </a:ln>
          <a:effectLst/>
        </p:spPr>
        <p:txBody>
          <a:bodyPr/>
          <a:lstStyle/>
          <a:p>
            <a:pPr algn="ctr">
              <a:defRPr/>
            </a:pPr>
            <a:endParaRPr lang="ja-JP" altLang="en-US">
              <a:latin typeface="Times New Roman" charset="0"/>
            </a:endParaRPr>
          </a:p>
        </p:txBody>
      </p:sp>
      <p:sp>
        <p:nvSpPr>
          <p:cNvPr id="13" name="Line 18"/>
          <p:cNvSpPr>
            <a:spLocks noChangeShapeType="1"/>
          </p:cNvSpPr>
          <p:nvPr/>
        </p:nvSpPr>
        <p:spPr bwMode="auto">
          <a:xfrm flipH="1" flipV="1">
            <a:off x="0" y="5661025"/>
            <a:ext cx="9144000" cy="0"/>
          </a:xfrm>
          <a:prstGeom prst="line">
            <a:avLst/>
          </a:prstGeom>
          <a:noFill/>
          <a:ln w="9525">
            <a:solidFill>
              <a:schemeClr val="hlink"/>
            </a:solidFill>
            <a:round/>
            <a:headEnd/>
            <a:tailEnd/>
          </a:ln>
          <a:effectLst/>
        </p:spPr>
        <p:txBody>
          <a:bodyPr/>
          <a:lstStyle/>
          <a:p>
            <a:pPr algn="ctr">
              <a:defRPr/>
            </a:pPr>
            <a:endParaRPr lang="ja-JP" altLang="en-US">
              <a:latin typeface="Times New Roman" charset="0"/>
            </a:endParaRPr>
          </a:p>
        </p:txBody>
      </p:sp>
      <p:sp>
        <p:nvSpPr>
          <p:cNvPr id="6146" name="Rectangle 2"/>
          <p:cNvSpPr>
            <a:spLocks noGrp="1" noChangeArrowheads="1"/>
          </p:cNvSpPr>
          <p:nvPr>
            <p:ph type="ctrTitle"/>
          </p:nvPr>
        </p:nvSpPr>
        <p:spPr>
          <a:xfrm>
            <a:off x="1187450" y="2130425"/>
            <a:ext cx="7270750" cy="1470025"/>
          </a:xfrm>
        </p:spPr>
        <p:txBody>
          <a:bodyPr/>
          <a:lstStyle>
            <a:lvl1pPr>
              <a:defRPr baseline="0">
                <a:latin typeface="Arial" pitchFamily="34" charset="0"/>
              </a:defRPr>
            </a:lvl1pPr>
          </a:lstStyle>
          <a:p>
            <a:r>
              <a:rPr lang="ja-JP" altLang="en-US" smtClean="0"/>
              <a:t>マスタ タイトルの書式設定</a:t>
            </a:r>
            <a:endParaRPr lang="ja-JP" altLang="en-US"/>
          </a:p>
        </p:txBody>
      </p:sp>
      <p:sp>
        <p:nvSpPr>
          <p:cNvPr id="6147" name="Rectangle 3"/>
          <p:cNvSpPr>
            <a:spLocks noGrp="1" noChangeArrowheads="1"/>
          </p:cNvSpPr>
          <p:nvPr>
            <p:ph type="subTitle" idx="1"/>
          </p:nvPr>
        </p:nvSpPr>
        <p:spPr>
          <a:xfrm>
            <a:off x="1371600" y="3886200"/>
            <a:ext cx="6400800" cy="1752600"/>
          </a:xfrm>
        </p:spPr>
        <p:txBody>
          <a:bodyPr anchor="b"/>
          <a:lstStyle>
            <a:lvl1pPr marL="0" indent="0" algn="r">
              <a:buFont typeface="Times New Roman" charset="0"/>
              <a:buNone/>
              <a:defRPr sz="2400" baseline="0">
                <a:latin typeface="Arial" pitchFamily="34" charset="0"/>
              </a:defRPr>
            </a:lvl1pPr>
          </a:lstStyle>
          <a:p>
            <a:r>
              <a:rPr lang="ja-JP" altLang="en-US" smtClean="0"/>
              <a:t>マスタ サブタイトルの書式設定</a:t>
            </a:r>
            <a:endParaRPr lang="ja-JP" altLang="en-US"/>
          </a:p>
        </p:txBody>
      </p:sp>
      <p:sp>
        <p:nvSpPr>
          <p:cNvPr id="14" name="Rectangle 4"/>
          <p:cNvSpPr>
            <a:spLocks noGrp="1" noChangeArrowheads="1"/>
          </p:cNvSpPr>
          <p:nvPr>
            <p:ph type="dt" sz="half" idx="10"/>
          </p:nvPr>
        </p:nvSpPr>
        <p:spPr>
          <a:xfrm>
            <a:off x="457200" y="6245225"/>
            <a:ext cx="2133600" cy="476250"/>
          </a:xfrm>
          <a:prstGeom prst="rect">
            <a:avLst/>
          </a:prstGeom>
        </p:spPr>
        <p:txBody>
          <a:bodyPr/>
          <a:lstStyle>
            <a:lvl1pPr algn="ctr">
              <a:defRPr smtClean="0">
                <a:latin typeface="Times New Roman" charset="0"/>
              </a:defRPr>
            </a:lvl1pPr>
          </a:lstStyle>
          <a:p>
            <a:pPr>
              <a:defRPr/>
            </a:pPr>
            <a:r>
              <a:rPr lang="en-US" altLang="ja-JP" smtClean="0"/>
              <a:t>2008/10/03</a:t>
            </a:r>
            <a:endParaRPr lang="en-US" altLang="ja-JP"/>
          </a:p>
        </p:txBody>
      </p:sp>
      <p:sp>
        <p:nvSpPr>
          <p:cNvPr id="15" name="Rectangle 5"/>
          <p:cNvSpPr>
            <a:spLocks noGrp="1" noChangeArrowheads="1"/>
          </p:cNvSpPr>
          <p:nvPr>
            <p:ph type="ftr" sz="quarter" idx="11"/>
          </p:nvPr>
        </p:nvSpPr>
        <p:spPr>
          <a:xfrm>
            <a:off x="3124200" y="6245225"/>
            <a:ext cx="2895600" cy="476250"/>
          </a:xfrm>
          <a:prstGeom prst="rect">
            <a:avLst/>
          </a:prstGeom>
        </p:spPr>
        <p:txBody>
          <a:bodyPr/>
          <a:lstStyle>
            <a:lvl1pPr algn="ctr">
              <a:defRPr smtClean="0">
                <a:latin typeface="Times New Roman" charset="0"/>
              </a:defRPr>
            </a:lvl1pPr>
          </a:lstStyle>
          <a:p>
            <a:pPr>
              <a:defRPr/>
            </a:pPr>
            <a:r>
              <a:rPr lang="ja-JP" altLang="en-US" smtClean="0"/>
              <a:t>ゼミナール</a:t>
            </a:r>
            <a:r>
              <a:rPr lang="en-US" altLang="ja-JP" smtClean="0"/>
              <a:t>Ⅱ</a:t>
            </a:r>
            <a:endParaRPr lang="en-US" altLang="ja-JP"/>
          </a:p>
        </p:txBody>
      </p:sp>
      <p:sp>
        <p:nvSpPr>
          <p:cNvPr id="16" name="Rectangle 23"/>
          <p:cNvSpPr>
            <a:spLocks noGrp="1" noChangeArrowheads="1"/>
          </p:cNvSpPr>
          <p:nvPr>
            <p:ph type="sldNum" sz="quarter" idx="12"/>
          </p:nvPr>
        </p:nvSpPr>
        <p:spPr/>
        <p:txBody>
          <a:bodyPr/>
          <a:lstStyle>
            <a:lvl1pPr>
              <a:defRPr>
                <a:solidFill>
                  <a:schemeClr val="bg1"/>
                </a:solidFill>
              </a:defRPr>
            </a:lvl1pPr>
          </a:lstStyle>
          <a:p>
            <a:pPr>
              <a:defRPr/>
            </a:pPr>
            <a:fld id="{31905AF4-EECD-4DF6-A8E9-983AF31371B6}" type="slidenum">
              <a:rPr lang="ja-JP" altLang="en-US"/>
              <a:pPr>
                <a:defRPr/>
              </a:pPr>
              <a:t>&lt;#&gt;</a:t>
            </a:fld>
            <a:endParaRPr lang="en-US" altLang="ja-JP"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099429" cy="642942"/>
          </a:xfrm>
        </p:spPr>
        <p:txBody>
          <a:bodyPr/>
          <a:lstStyle>
            <a:lvl1pPr>
              <a:defRPr sz="2800" b="0" baseline="0">
                <a:latin typeface="Arial" pitchFamily="34" charset="0"/>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214282" y="990584"/>
            <a:ext cx="8715436" cy="5438812"/>
          </a:xfrm>
        </p:spPr>
        <p:txBody>
          <a:bodyPr/>
          <a:lstStyle>
            <a:lvl1pPr>
              <a:buSzPct val="80000"/>
              <a:buFont typeface="Wingdings" pitchFamily="2" charset="2"/>
              <a:buChar char="n"/>
              <a:tabLst/>
              <a:defRPr sz="2400" baseline="0">
                <a:latin typeface="Arial" pitchFamily="34" charset="0"/>
              </a:defRPr>
            </a:lvl1pPr>
            <a:lvl2pPr>
              <a:buClr>
                <a:srgbClr val="6969FF"/>
              </a:buClr>
              <a:buFont typeface="Wingdings" pitchFamily="2" charset="2"/>
              <a:buChar char="Ø"/>
              <a:defRPr sz="2200" baseline="0">
                <a:latin typeface="Arial" pitchFamily="34" charset="0"/>
              </a:defRPr>
            </a:lvl2pPr>
            <a:lvl3pPr>
              <a:buClr>
                <a:srgbClr val="8243FF"/>
              </a:buClr>
              <a:buFont typeface="Wingdings" pitchFamily="2" charset="2"/>
              <a:buChar char="ü"/>
              <a:defRPr sz="2000" baseline="0">
                <a:latin typeface="Arial" pitchFamily="34" charset="0"/>
              </a:defRPr>
            </a:lvl3pPr>
            <a:lvl4pPr marL="1522413" indent="-150813">
              <a:buClr>
                <a:srgbClr val="43C0FF"/>
              </a:buClr>
              <a:buFont typeface="Arial" pitchFamily="34" charset="0"/>
              <a:buChar char="•"/>
              <a:defRPr sz="1800" baseline="0">
                <a:latin typeface="Arial" pitchFamily="34" charset="0"/>
              </a:defRPr>
            </a:lvl4pPr>
            <a:lvl5pPr marL="1970088" indent="-141288">
              <a:buFont typeface="Arial" pitchFamily="34" charset="0"/>
              <a:buChar char="•"/>
              <a:defRPr sz="1600" baseline="0">
                <a:latin typeface="Arial" pitchFamily="34" charset="0"/>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フッター プレースホルダ 4"/>
          <p:cNvSpPr>
            <a:spLocks noGrp="1"/>
          </p:cNvSpPr>
          <p:nvPr>
            <p:ph type="ftr" sz="quarter" idx="10"/>
          </p:nvPr>
        </p:nvSpPr>
        <p:spPr>
          <a:xfrm>
            <a:off x="0" y="6451600"/>
            <a:ext cx="9144000" cy="276225"/>
          </a:xfrm>
          <a:prstGeom prst="rect">
            <a:avLst/>
          </a:prstGeom>
        </p:spPr>
        <p:txBody>
          <a:bodyPr/>
          <a:lstStyle>
            <a:lvl1pPr algn="ctr">
              <a:defRPr sz="1200" smtClean="0">
                <a:latin typeface="Times New Roman" charset="0"/>
              </a:defRPr>
            </a:lvl1pPr>
          </a:lstStyle>
          <a:p>
            <a:pPr>
              <a:defRPr/>
            </a:pPr>
            <a:r>
              <a:rPr lang="ja-JP" altLang="en-US" smtClean="0"/>
              <a:t>ゼミナール</a:t>
            </a:r>
            <a:r>
              <a:rPr lang="en-US" altLang="ja-JP" smtClean="0"/>
              <a:t>Ⅱ</a:t>
            </a:r>
            <a:endParaRPr lang="en-US" altLang="ja-JP" dirty="0"/>
          </a:p>
        </p:txBody>
      </p:sp>
      <p:sp>
        <p:nvSpPr>
          <p:cNvPr id="5" name="日付プレースホルダ 3"/>
          <p:cNvSpPr>
            <a:spLocks noGrp="1"/>
          </p:cNvSpPr>
          <p:nvPr>
            <p:ph type="dt" sz="half" idx="11"/>
          </p:nvPr>
        </p:nvSpPr>
        <p:spPr>
          <a:xfrm>
            <a:off x="-9525" y="6440488"/>
            <a:ext cx="1330325" cy="276225"/>
          </a:xfrm>
          <a:prstGeom prst="rect">
            <a:avLst/>
          </a:prstGeom>
        </p:spPr>
        <p:txBody>
          <a:bodyPr/>
          <a:lstStyle>
            <a:lvl1pPr algn="ctr">
              <a:defRPr sz="1400" smtClean="0">
                <a:latin typeface="Times New Roman" charset="0"/>
              </a:defRPr>
            </a:lvl1p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2FE2DC3D-A132-4D9D-898F-105E24610479}" type="slidenum">
              <a:rPr lang="ja-JP" altLang="en-US"/>
              <a:pPr>
                <a:defRPr/>
              </a:pPr>
              <a:t>&lt;#&gt;</a:t>
            </a:fld>
            <a:endParaRPr lang="en-US" altLang="ja-JP"/>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2008/10/03</a:t>
            </a:r>
            <a:endParaRPr lang="en-US" altLang="ja-JP"/>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ゼミナール</a:t>
            </a:r>
            <a:r>
              <a:rPr lang="en-US" altLang="ja-JP" smtClean="0"/>
              <a:t>Ⅱ</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59010B27-1F89-4A2C-BC78-C5364A5301CD}" type="slidenum">
              <a:rPr lang="ja-JP" altLang="en-US"/>
              <a:pPr>
                <a:defRPr/>
              </a:pPr>
              <a:t>&lt;#&gt;</a:t>
            </a:fld>
            <a:endParaRPr lang="en-US" altLang="ja-JP"/>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2008/10/03</a:t>
            </a:r>
            <a:endParaRPr lang="en-US" altLang="ja-JP"/>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ゼミナール</a:t>
            </a:r>
            <a:r>
              <a:rPr lang="en-US" altLang="ja-JP" smtClean="0"/>
              <a:t>Ⅱ</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pPr>
              <a:defRPr/>
            </a:pPr>
            <a:fld id="{32EE230A-66BD-4BCB-AFC8-8C9A15793F3E}" type="slidenum">
              <a:rPr lang="ja-JP" altLang="en-US"/>
              <a:pPr>
                <a:defRPr/>
              </a:pPr>
              <a:t>&lt;#&gt;</a:t>
            </a:fld>
            <a:endParaRPr lang="en-US" altLang="ja-JP"/>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2008/10/03</a:t>
            </a:r>
            <a:endParaRPr lang="en-US" altLang="ja-JP"/>
          </a:p>
        </p:txBody>
      </p:sp>
      <p:sp>
        <p:nvSpPr>
          <p:cNvPr id="8" name="フッター プレースホルダ 7"/>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ゼミナール</a:t>
            </a:r>
            <a:r>
              <a:rPr lang="en-US" altLang="ja-JP" smtClean="0"/>
              <a:t>Ⅱ</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pPr>
              <a:defRPr/>
            </a:pPr>
            <a:fld id="{518B8AB2-448B-4E86-971C-0F991AB7B177}" type="slidenum">
              <a:rPr lang="ja-JP" altLang="en-US"/>
              <a:pPr>
                <a:defRPr/>
              </a:pPr>
              <a:t>&lt;#&gt;</a:t>
            </a:fld>
            <a:endParaRPr lang="en-US" altLang="ja-JP"/>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2008/10/03</a:t>
            </a:r>
            <a:endParaRPr lang="en-US" altLang="ja-JP"/>
          </a:p>
        </p:txBody>
      </p:sp>
      <p:sp>
        <p:nvSpPr>
          <p:cNvPr id="4" name="フッター プレースホルダ 3"/>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ゼミナール</a:t>
            </a:r>
            <a:r>
              <a:rPr lang="en-US" altLang="ja-JP" smtClean="0"/>
              <a:t>Ⅱ</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pPr>
              <a:defRPr/>
            </a:pPr>
            <a:fld id="{9F9C2E0E-C234-4017-9864-BDA776EE7F50}" type="slidenum">
              <a:rPr lang="ja-JP" altLang="en-US"/>
              <a:pPr>
                <a:defRPr/>
              </a:pPr>
              <a:t>&lt;#&gt;</a:t>
            </a:fld>
            <a:endParaRPr lang="en-US" altLang="ja-JP"/>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2008/10/03</a:t>
            </a:r>
            <a:endParaRPr lang="en-US" altLang="ja-JP"/>
          </a:p>
        </p:txBody>
      </p:sp>
      <p:sp>
        <p:nvSpPr>
          <p:cNvPr id="3" name="フッター プレースホルダ 2"/>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ゼミナール</a:t>
            </a:r>
            <a:r>
              <a:rPr lang="en-US" altLang="ja-JP" smtClean="0"/>
              <a:t>Ⅱ</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pPr>
              <a:defRPr/>
            </a:pPr>
            <a:fld id="{40B0EB47-D9DC-42FD-8E7B-EE4343B59FF3}" type="slidenum">
              <a:rPr lang="ja-JP" altLang="en-US"/>
              <a:pPr>
                <a:defRPr/>
              </a:pPr>
              <a:t>&lt;#&gt;</a:t>
            </a:fld>
            <a:endParaRPr lang="en-US" altLang="ja-JP"/>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2008/10/03</a:t>
            </a:r>
            <a:endParaRPr lang="en-US" altLang="ja-JP"/>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ゼミナール</a:t>
            </a:r>
            <a:r>
              <a:rPr lang="en-US" altLang="ja-JP" smtClean="0"/>
              <a:t>Ⅱ</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pPr>
              <a:defRPr/>
            </a:pPr>
            <a:fld id="{322275BA-BA0B-466D-94FD-DF81A289E077}" type="slidenum">
              <a:rPr lang="ja-JP" altLang="en-US"/>
              <a:pPr>
                <a:defRPr/>
              </a:pPr>
              <a:t>&lt;#&gt;</a:t>
            </a:fld>
            <a:endParaRPr lang="en-US" altLang="ja-JP"/>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2008/10/03</a:t>
            </a:r>
            <a:endParaRPr lang="en-US" altLang="ja-JP"/>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ゼミナール</a:t>
            </a:r>
            <a:r>
              <a:rPr lang="en-US" altLang="ja-JP" smtClean="0"/>
              <a:t>Ⅱ</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pPr>
              <a:defRPr/>
            </a:pPr>
            <a:fld id="{433B4BEC-4E3E-4530-A2FF-D2AB065180C6}" type="slidenum">
              <a:rPr lang="ja-JP" altLang="en-US"/>
              <a:pPr>
                <a:defRPr/>
              </a:pPr>
              <a:t>&lt;#&gt;</a:t>
            </a:fld>
            <a:endParaRPr lang="en-US" altLang="ja-JP"/>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2008/10/03</a:t>
            </a:r>
            <a:endParaRPr lang="en-US" altLang="ja-JP"/>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ゼミナール</a:t>
            </a:r>
            <a:r>
              <a:rPr lang="en-US" altLang="ja-JP" smtClean="0"/>
              <a:t>Ⅱ</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7B6F6AD4-A03C-4ED3-974E-93B15BB220CC}" type="slidenum">
              <a:rPr lang="ja-JP" altLang="en-US"/>
              <a:pPr>
                <a:defRPr/>
              </a:pPr>
              <a:t>&lt;#&gt;</a:t>
            </a:fld>
            <a:endParaRPr lang="en-US" altLang="ja-JP"/>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2008/10/03</a:t>
            </a:r>
            <a:endParaRPr lang="en-US" altLang="ja-JP"/>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ゼミナール</a:t>
            </a:r>
            <a:r>
              <a:rPr lang="en-US" altLang="ja-JP" smtClean="0"/>
              <a:t>Ⅱ</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48C9EC4B-9191-4348-9771-5DAC3BE731FA}" type="slidenum">
              <a:rPr lang="ja-JP" altLang="en-US"/>
              <a:pPr>
                <a:defRPr/>
              </a:pPr>
              <a:t>&lt;#&gt;</a:t>
            </a:fld>
            <a:endParaRPr lang="en-US" altLang="ja-JP"/>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3" name="AutoShape 19"/>
          <p:cNvSpPr>
            <a:spLocks noChangeArrowheads="1"/>
          </p:cNvSpPr>
          <p:nvPr/>
        </p:nvSpPr>
        <p:spPr bwMode="auto">
          <a:xfrm flipH="1">
            <a:off x="2003425" y="6215063"/>
            <a:ext cx="7164388" cy="642937"/>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30" name="Freeform 9"/>
          <p:cNvSpPr>
            <a:spLocks/>
          </p:cNvSpPr>
          <p:nvPr/>
        </p:nvSpPr>
        <p:spPr bwMode="auto">
          <a:xfrm flipH="1">
            <a:off x="8364538" y="6426200"/>
            <a:ext cx="795337" cy="354013"/>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accent6">
              <a:lumMod val="20000"/>
              <a:lumOff val="80000"/>
            </a:schemeClr>
          </a:solidFill>
          <a:ln w="19050" cap="flat" cmpd="sng">
            <a:solidFill>
              <a:schemeClr val="accent6">
                <a:lumMod val="20000"/>
                <a:lumOff val="80000"/>
              </a:schemeClr>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47" name="Freeform 11"/>
          <p:cNvSpPr>
            <a:spLocks/>
          </p:cNvSpPr>
          <p:nvPr/>
        </p:nvSpPr>
        <p:spPr bwMode="auto">
          <a:xfrm>
            <a:off x="6121400" y="6343650"/>
            <a:ext cx="692150" cy="431800"/>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dirty="0">
              <a:latin typeface="Times New Roman" charset="0"/>
            </a:endParaRPr>
          </a:p>
        </p:txBody>
      </p:sp>
      <p:grpSp>
        <p:nvGrpSpPr>
          <p:cNvPr id="1029" name="グループ化 52"/>
          <p:cNvGrpSpPr>
            <a:grpSpLocks/>
          </p:cNvGrpSpPr>
          <p:nvPr/>
        </p:nvGrpSpPr>
        <p:grpSpPr bwMode="auto">
          <a:xfrm>
            <a:off x="4763" y="6342063"/>
            <a:ext cx="6484937" cy="441325"/>
            <a:chOff x="-12192" y="6310904"/>
            <a:chExt cx="6485138" cy="442278"/>
          </a:xfrm>
        </p:grpSpPr>
        <p:sp>
          <p:nvSpPr>
            <p:cNvPr id="51" name="Freeform 11"/>
            <p:cNvSpPr>
              <a:spLocks/>
            </p:cNvSpPr>
            <p:nvPr userDrawn="1"/>
          </p:nvSpPr>
          <p:spPr bwMode="auto">
            <a:xfrm flipH="1">
              <a:off x="2286579" y="6310904"/>
              <a:ext cx="4186367" cy="431141"/>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52" name="Freeform 11"/>
            <p:cNvSpPr>
              <a:spLocks/>
            </p:cNvSpPr>
            <p:nvPr userDrawn="1"/>
          </p:nvSpPr>
          <p:spPr bwMode="auto">
            <a:xfrm rot="10800000" flipH="1">
              <a:off x="-12192" y="6322040"/>
              <a:ext cx="4186367" cy="431142"/>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grpSp>
      <p:sp>
        <p:nvSpPr>
          <p:cNvPr id="1044" name="AutoShape 20"/>
          <p:cNvSpPr>
            <a:spLocks noChangeArrowheads="1"/>
          </p:cNvSpPr>
          <p:nvPr/>
        </p:nvSpPr>
        <p:spPr bwMode="auto">
          <a:xfrm flipV="1">
            <a:off x="0" y="0"/>
            <a:ext cx="7164388" cy="500063"/>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1034" name="Freeform 10"/>
          <p:cNvSpPr>
            <a:spLocks/>
          </p:cNvSpPr>
          <p:nvPr/>
        </p:nvSpPr>
        <p:spPr bwMode="auto">
          <a:xfrm>
            <a:off x="322263" y="404813"/>
            <a:ext cx="8642350" cy="6264275"/>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rgbClr val="E9E9FF"/>
          </a:solidFill>
          <a:ln w="28575" cmpd="sng">
            <a:noFill/>
            <a:round/>
            <a:headEnd/>
            <a:tailEnd/>
          </a:ln>
          <a:effectLst/>
        </p:spPr>
        <p:txBody>
          <a:bodyPr/>
          <a:lstStyle/>
          <a:p>
            <a:pPr algn="ctr">
              <a:defRPr/>
            </a:pPr>
            <a:endParaRPr lang="ja-JP" altLang="en-US">
              <a:latin typeface="Times New Roman" charset="0"/>
            </a:endParaRPr>
          </a:p>
        </p:txBody>
      </p:sp>
      <p:sp>
        <p:nvSpPr>
          <p:cNvPr id="1033" name="Freeform 9"/>
          <p:cNvSpPr>
            <a:spLocks/>
          </p:cNvSpPr>
          <p:nvPr/>
        </p:nvSpPr>
        <p:spPr bwMode="auto">
          <a:xfrm flipH="1">
            <a:off x="8205788" y="6308725"/>
            <a:ext cx="969962" cy="431800"/>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bg1"/>
          </a:solidFill>
          <a:ln w="19050" cap="flat" cmpd="sng">
            <a:solidFill>
              <a:schemeClr val="accent2"/>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1031" name="Freeform 7"/>
          <p:cNvSpPr>
            <a:spLocks/>
          </p:cNvSpPr>
          <p:nvPr/>
        </p:nvSpPr>
        <p:spPr bwMode="auto">
          <a:xfrm>
            <a:off x="0" y="142875"/>
            <a:ext cx="9144000" cy="6551613"/>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chemeClr val="bg1"/>
          </a:solidFill>
          <a:ln w="28575" cmpd="sng">
            <a:solidFill>
              <a:schemeClr val="bg1"/>
            </a:solidFill>
            <a:round/>
            <a:headEnd/>
            <a:tailEnd/>
          </a:ln>
          <a:effectLst/>
        </p:spPr>
        <p:txBody>
          <a:bodyPr/>
          <a:lstStyle/>
          <a:p>
            <a:pPr algn="ctr">
              <a:defRPr/>
            </a:pPr>
            <a:endParaRPr lang="ja-JP" altLang="en-US" b="1" dirty="0">
              <a:latin typeface="Times New Roman" charset="0"/>
            </a:endParaRPr>
          </a:p>
        </p:txBody>
      </p:sp>
      <p:sp>
        <p:nvSpPr>
          <p:cNvPr id="2" name="Rectangle 2"/>
          <p:cNvSpPr>
            <a:spLocks noGrp="1" noChangeArrowheads="1"/>
          </p:cNvSpPr>
          <p:nvPr>
            <p:ph type="title"/>
          </p:nvPr>
        </p:nvSpPr>
        <p:spPr bwMode="auto">
          <a:xfrm>
            <a:off x="849313" y="200025"/>
            <a:ext cx="800893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30" name="Rectangle 6"/>
          <p:cNvSpPr>
            <a:spLocks noGrp="1" noChangeArrowheads="1"/>
          </p:cNvSpPr>
          <p:nvPr>
            <p:ph type="sldNum" sz="quarter" idx="4"/>
          </p:nvPr>
        </p:nvSpPr>
        <p:spPr bwMode="auto">
          <a:xfrm>
            <a:off x="8497888" y="6459538"/>
            <a:ext cx="646112" cy="349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atin typeface="Times New Roman" charset="0"/>
              </a:defRPr>
            </a:lvl1pPr>
          </a:lstStyle>
          <a:p>
            <a:pPr>
              <a:defRPr/>
            </a:pPr>
            <a:fld id="{29DC1870-00BF-4AF3-8BE4-6EA2D75822D1}" type="slidenum">
              <a:rPr lang="ja-JP" altLang="en-US"/>
              <a:pPr>
                <a:defRPr/>
              </a:pPr>
              <a:t>&lt;#&gt;</a:t>
            </a:fld>
            <a:endParaRPr lang="en-US" altLang="ja-JP"/>
          </a:p>
        </p:txBody>
      </p:sp>
      <p:sp>
        <p:nvSpPr>
          <p:cNvPr id="1041" name="Freeform 17"/>
          <p:cNvSpPr>
            <a:spLocks/>
          </p:cNvSpPr>
          <p:nvPr/>
        </p:nvSpPr>
        <p:spPr bwMode="auto">
          <a:xfrm>
            <a:off x="301625" y="471488"/>
            <a:ext cx="5500688" cy="377825"/>
          </a:xfrm>
          <a:custGeom>
            <a:avLst/>
            <a:gdLst/>
            <a:ahLst/>
            <a:cxnLst>
              <a:cxn ang="0">
                <a:pos x="0" y="0"/>
              </a:cxn>
              <a:cxn ang="0">
                <a:pos x="462" y="576"/>
              </a:cxn>
              <a:cxn ang="0">
                <a:pos x="5161" y="576"/>
              </a:cxn>
            </a:cxnLst>
            <a:rect l="0" t="0" r="r" b="b"/>
            <a:pathLst>
              <a:path w="5161" h="576">
                <a:moveTo>
                  <a:pt x="0" y="0"/>
                </a:moveTo>
                <a:lnTo>
                  <a:pt x="462" y="576"/>
                </a:lnTo>
                <a:lnTo>
                  <a:pt x="5161" y="576"/>
                </a:lnTo>
              </a:path>
            </a:pathLst>
          </a:custGeom>
          <a:noFill/>
          <a:ln w="28575" cmpd="sng">
            <a:solidFill>
              <a:schemeClr val="hlink"/>
            </a:solidFill>
            <a:round/>
            <a:headEnd/>
            <a:tailEnd/>
          </a:ln>
          <a:effectLst/>
        </p:spPr>
        <p:txBody>
          <a:bodyPr/>
          <a:lstStyle/>
          <a:p>
            <a:pPr algn="ctr">
              <a:defRPr/>
            </a:pPr>
            <a:endParaRPr lang="ja-JP" altLang="en-US">
              <a:latin typeface="Times New Roman" charset="0"/>
            </a:endParaRPr>
          </a:p>
        </p:txBody>
      </p:sp>
      <p:grpSp>
        <p:nvGrpSpPr>
          <p:cNvPr id="1037" name="グループ化 32"/>
          <p:cNvGrpSpPr>
            <a:grpSpLocks/>
          </p:cNvGrpSpPr>
          <p:nvPr/>
        </p:nvGrpSpPr>
        <p:grpSpPr bwMode="auto">
          <a:xfrm>
            <a:off x="333375" y="214313"/>
            <a:ext cx="842963" cy="836612"/>
            <a:chOff x="530225" y="444500"/>
            <a:chExt cx="1489075" cy="1477963"/>
          </a:xfrm>
        </p:grpSpPr>
        <p:sp>
          <p:nvSpPr>
            <p:cNvPr id="3" name="AutoShape 14"/>
            <p:cNvSpPr>
              <a:spLocks noChangeArrowheads="1"/>
            </p:cNvSpPr>
            <p:nvPr/>
          </p:nvSpPr>
          <p:spPr bwMode="auto">
            <a:xfrm rot="13436319">
              <a:off x="530225" y="579115"/>
              <a:ext cx="1427381" cy="134334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grpSp>
          <p:nvGrpSpPr>
            <p:cNvPr id="1047" name="グループ化 31"/>
            <p:cNvGrpSpPr>
              <a:grpSpLocks/>
            </p:cNvGrpSpPr>
            <p:nvPr userDrawn="1"/>
          </p:nvGrpSpPr>
          <p:grpSpPr bwMode="auto">
            <a:xfrm>
              <a:off x="671513" y="444500"/>
              <a:ext cx="1347787" cy="1414463"/>
              <a:chOff x="671513" y="444500"/>
              <a:chExt cx="1347787" cy="1414463"/>
            </a:xfrm>
          </p:grpSpPr>
          <p:sp>
            <p:nvSpPr>
              <p:cNvPr id="1040" name="AutoShape 16"/>
              <p:cNvSpPr>
                <a:spLocks noChangeArrowheads="1"/>
              </p:cNvSpPr>
              <p:nvPr/>
            </p:nvSpPr>
            <p:spPr bwMode="auto">
              <a:xfrm rot="21310680">
                <a:off x="670439" y="444500"/>
                <a:ext cx="1348861" cy="1270432"/>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4" name="AutoShape 13"/>
              <p:cNvSpPr>
                <a:spLocks noChangeArrowheads="1"/>
              </p:cNvSpPr>
              <p:nvPr/>
            </p:nvSpPr>
            <p:spPr bwMode="auto">
              <a:xfrm rot="16200000">
                <a:off x="697032" y="541303"/>
                <a:ext cx="1295673" cy="1309599"/>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5" name="AutoShape 18"/>
              <p:cNvSpPr>
                <a:spLocks noChangeArrowheads="1"/>
              </p:cNvSpPr>
              <p:nvPr/>
            </p:nvSpPr>
            <p:spPr bwMode="auto">
              <a:xfrm rot="8466482">
                <a:off x="712504" y="537047"/>
                <a:ext cx="1298382" cy="1320914"/>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grpSp>
      </p:grpSp>
      <p:cxnSp>
        <p:nvCxnSpPr>
          <p:cNvPr id="1038" name="直線コネクタ 18"/>
          <p:cNvCxnSpPr>
            <a:cxnSpLocks noChangeShapeType="1"/>
          </p:cNvCxnSpPr>
          <p:nvPr/>
        </p:nvCxnSpPr>
        <p:spPr bwMode="auto">
          <a:xfrm>
            <a:off x="-12700" y="136525"/>
            <a:ext cx="9156700" cy="1588"/>
          </a:xfrm>
          <a:prstGeom prst="line">
            <a:avLst/>
          </a:prstGeom>
          <a:noFill/>
          <a:ln w="19050" algn="ctr">
            <a:solidFill>
              <a:schemeClr val="accent2"/>
            </a:solidFill>
            <a:round/>
            <a:headEnd/>
            <a:tailEnd/>
          </a:ln>
        </p:spPr>
      </p:cxnSp>
      <p:cxnSp>
        <p:nvCxnSpPr>
          <p:cNvPr id="1039" name="直線コネクタ 33"/>
          <p:cNvCxnSpPr>
            <a:cxnSpLocks noChangeShapeType="1"/>
          </p:cNvCxnSpPr>
          <p:nvPr/>
        </p:nvCxnSpPr>
        <p:spPr bwMode="auto">
          <a:xfrm>
            <a:off x="9525" y="6475413"/>
            <a:ext cx="9180513" cy="1587"/>
          </a:xfrm>
          <a:prstGeom prst="line">
            <a:avLst/>
          </a:prstGeom>
          <a:noFill/>
          <a:ln w="19050" algn="ctr">
            <a:solidFill>
              <a:schemeClr val="accent2"/>
            </a:solidFill>
            <a:round/>
            <a:headEnd/>
            <a:tailEnd/>
          </a:ln>
        </p:spPr>
      </p:cxnSp>
      <p:sp>
        <p:nvSpPr>
          <p:cNvPr id="36" name="正方形/長方形 35"/>
          <p:cNvSpPr/>
          <p:nvPr/>
        </p:nvSpPr>
        <p:spPr bwMode="auto">
          <a:xfrm>
            <a:off x="1588" y="5988050"/>
            <a:ext cx="6645275" cy="5000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cxnSp>
        <p:nvCxnSpPr>
          <p:cNvPr id="6" name="直線コネクタ 42"/>
          <p:cNvCxnSpPr>
            <a:cxnSpLocks noChangeShapeType="1"/>
          </p:cNvCxnSpPr>
          <p:nvPr/>
        </p:nvCxnSpPr>
        <p:spPr bwMode="auto">
          <a:xfrm>
            <a:off x="-9525" y="6715125"/>
            <a:ext cx="6515100" cy="1588"/>
          </a:xfrm>
          <a:prstGeom prst="line">
            <a:avLst/>
          </a:prstGeom>
          <a:noFill/>
          <a:ln w="19050" algn="ctr">
            <a:solidFill>
              <a:schemeClr val="accent2"/>
            </a:solidFill>
            <a:round/>
            <a:headEnd/>
            <a:tailEnd/>
          </a:ln>
        </p:spPr>
      </p:cxnSp>
      <p:cxnSp>
        <p:nvCxnSpPr>
          <p:cNvPr id="1042" name="直線コネクタ 43"/>
          <p:cNvCxnSpPr>
            <a:cxnSpLocks noChangeShapeType="1"/>
          </p:cNvCxnSpPr>
          <p:nvPr/>
        </p:nvCxnSpPr>
        <p:spPr bwMode="auto">
          <a:xfrm rot="6660000">
            <a:off x="6355556" y="6363494"/>
            <a:ext cx="658813" cy="142875"/>
          </a:xfrm>
          <a:prstGeom prst="line">
            <a:avLst/>
          </a:prstGeom>
          <a:noFill/>
          <a:ln w="19050" algn="ctr">
            <a:solidFill>
              <a:schemeClr val="accent2"/>
            </a:solidFill>
            <a:round/>
            <a:headEnd/>
            <a:tailEnd/>
          </a:ln>
        </p:spPr>
      </p:cxnSp>
      <p:sp>
        <p:nvSpPr>
          <p:cNvPr id="35" name="正方形/長方形 34"/>
          <p:cNvSpPr/>
          <p:nvPr/>
        </p:nvSpPr>
        <p:spPr bwMode="auto">
          <a:xfrm>
            <a:off x="5227638" y="5962650"/>
            <a:ext cx="3929062" cy="5000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 name="Rectangle 3"/>
          <p:cNvSpPr>
            <a:spLocks noGrp="1" noChangeArrowheads="1"/>
          </p:cNvSpPr>
          <p:nvPr>
            <p:ph type="body" idx="1"/>
          </p:nvPr>
        </p:nvSpPr>
        <p:spPr bwMode="auto">
          <a:xfrm>
            <a:off x="214313" y="1000125"/>
            <a:ext cx="8643937" cy="5500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cxnSp>
        <p:nvCxnSpPr>
          <p:cNvPr id="29" name="直線コネクタ 28"/>
          <p:cNvCxnSpPr/>
          <p:nvPr/>
        </p:nvCxnSpPr>
        <p:spPr bwMode="auto">
          <a:xfrm>
            <a:off x="1547813" y="849313"/>
            <a:ext cx="7239000" cy="7937"/>
          </a:xfrm>
          <a:prstGeom prst="line">
            <a:avLst/>
          </a:prstGeom>
          <a:solidFill>
            <a:srgbClr val="9999FF"/>
          </a:solidFill>
          <a:ln w="28575" cap="flat" cmpd="sng" algn="ctr">
            <a:solidFill>
              <a:schemeClr val="accent6">
                <a:lumMod val="20000"/>
                <a:lumOff val="80000"/>
              </a:schemeClr>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hf hdr="0"/>
  <p:txStyles>
    <p:titleStyle>
      <a:lvl1pPr algn="l" rtl="0" fontAlgn="base">
        <a:spcBef>
          <a:spcPct val="0"/>
        </a:spcBef>
        <a:spcAft>
          <a:spcPct val="0"/>
        </a:spcAft>
        <a:defRPr kumimoji="1" sz="2800">
          <a:solidFill>
            <a:schemeClr val="tx2"/>
          </a:solidFill>
          <a:latin typeface="+mj-lt"/>
          <a:ea typeface="+mj-ea"/>
          <a:cs typeface="+mj-cs"/>
        </a:defRPr>
      </a:lvl1pPr>
      <a:lvl2pPr algn="l" rtl="0" fontAlgn="base">
        <a:spcBef>
          <a:spcPct val="0"/>
        </a:spcBef>
        <a:spcAft>
          <a:spcPct val="0"/>
        </a:spcAft>
        <a:defRPr kumimoji="1" sz="2800">
          <a:solidFill>
            <a:schemeClr val="tx2"/>
          </a:solidFill>
          <a:latin typeface="Times New Roman" charset="0"/>
          <a:ea typeface="ＭＳ Ｐゴシック" charset="-128"/>
        </a:defRPr>
      </a:lvl2pPr>
      <a:lvl3pPr algn="l" rtl="0" fontAlgn="base">
        <a:spcBef>
          <a:spcPct val="0"/>
        </a:spcBef>
        <a:spcAft>
          <a:spcPct val="0"/>
        </a:spcAft>
        <a:defRPr kumimoji="1" sz="2800">
          <a:solidFill>
            <a:schemeClr val="tx2"/>
          </a:solidFill>
          <a:latin typeface="Times New Roman" charset="0"/>
          <a:ea typeface="ＭＳ Ｐゴシック" charset="-128"/>
        </a:defRPr>
      </a:lvl3pPr>
      <a:lvl4pPr algn="l" rtl="0" fontAlgn="base">
        <a:spcBef>
          <a:spcPct val="0"/>
        </a:spcBef>
        <a:spcAft>
          <a:spcPct val="0"/>
        </a:spcAft>
        <a:defRPr kumimoji="1" sz="2800">
          <a:solidFill>
            <a:schemeClr val="tx2"/>
          </a:solidFill>
          <a:latin typeface="Times New Roman" charset="0"/>
          <a:ea typeface="ＭＳ Ｐゴシック" charset="-128"/>
        </a:defRPr>
      </a:lvl4pPr>
      <a:lvl5pPr algn="l" rtl="0" fontAlgn="base">
        <a:spcBef>
          <a:spcPct val="0"/>
        </a:spcBef>
        <a:spcAft>
          <a:spcPct val="0"/>
        </a:spcAft>
        <a:defRPr kumimoji="1" sz="2800">
          <a:solidFill>
            <a:schemeClr val="tx2"/>
          </a:solidFill>
          <a:latin typeface="Times New Roman" charset="0"/>
          <a:ea typeface="ＭＳ Ｐゴシック" charset="-128"/>
        </a:defRPr>
      </a:lvl5pPr>
      <a:lvl6pPr marL="457200" algn="l" rtl="0" eaLnBrk="1" fontAlgn="base" hangingPunct="1">
        <a:spcBef>
          <a:spcPct val="0"/>
        </a:spcBef>
        <a:spcAft>
          <a:spcPct val="0"/>
        </a:spcAft>
        <a:defRPr kumimoji="1" sz="4000">
          <a:solidFill>
            <a:schemeClr val="tx2"/>
          </a:solidFill>
          <a:latin typeface="Times New Roman" charset="0"/>
          <a:ea typeface="ＭＳ Ｐゴシック" charset="-128"/>
        </a:defRPr>
      </a:lvl6pPr>
      <a:lvl7pPr marL="914400" algn="l" rtl="0" eaLnBrk="1" fontAlgn="base" hangingPunct="1">
        <a:spcBef>
          <a:spcPct val="0"/>
        </a:spcBef>
        <a:spcAft>
          <a:spcPct val="0"/>
        </a:spcAft>
        <a:defRPr kumimoji="1" sz="4000">
          <a:solidFill>
            <a:schemeClr val="tx2"/>
          </a:solidFill>
          <a:latin typeface="Times New Roman" charset="0"/>
          <a:ea typeface="ＭＳ Ｐゴシック" charset="-128"/>
        </a:defRPr>
      </a:lvl7pPr>
      <a:lvl8pPr marL="1371600" algn="l" rtl="0" eaLnBrk="1" fontAlgn="base" hangingPunct="1">
        <a:spcBef>
          <a:spcPct val="0"/>
        </a:spcBef>
        <a:spcAft>
          <a:spcPct val="0"/>
        </a:spcAft>
        <a:defRPr kumimoji="1" sz="4000">
          <a:solidFill>
            <a:schemeClr val="tx2"/>
          </a:solidFill>
          <a:latin typeface="Times New Roman" charset="0"/>
          <a:ea typeface="ＭＳ Ｐゴシック" charset="-128"/>
        </a:defRPr>
      </a:lvl8pPr>
      <a:lvl9pPr marL="1828800" algn="l" rtl="0" eaLnBrk="1" fontAlgn="base" hangingPunct="1">
        <a:spcBef>
          <a:spcPct val="0"/>
        </a:spcBef>
        <a:spcAft>
          <a:spcPct val="0"/>
        </a:spcAft>
        <a:defRPr kumimoji="1" sz="4000">
          <a:solidFill>
            <a:schemeClr val="tx2"/>
          </a:solidFill>
          <a:latin typeface="Times New Roman" charset="0"/>
          <a:ea typeface="ＭＳ Ｐゴシック" charset="-128"/>
        </a:defRPr>
      </a:lvl9pPr>
    </p:titleStyle>
    <p:bodyStyle>
      <a:lvl1pPr marL="342900" indent="-342900" algn="l" rtl="0" fontAlgn="base">
        <a:spcBef>
          <a:spcPct val="20000"/>
        </a:spcBef>
        <a:spcAft>
          <a:spcPct val="0"/>
        </a:spcAft>
        <a:buClr>
          <a:schemeClr val="accent2"/>
        </a:buClr>
        <a:buFont typeface="Times New Roman" pitchFamily="18" charset="0"/>
        <a:buChar char="ﻪ"/>
        <a:defRPr kumimoji="1" sz="2400">
          <a:solidFill>
            <a:schemeClr val="tx1"/>
          </a:solidFill>
          <a:latin typeface="+mn-lt"/>
          <a:ea typeface="+mn-ea"/>
          <a:cs typeface="+mn-cs"/>
        </a:defRPr>
      </a:lvl1pPr>
      <a:lvl2pPr marL="742950" indent="-285750" algn="l" rtl="0" fontAlgn="base">
        <a:spcBef>
          <a:spcPct val="20000"/>
        </a:spcBef>
        <a:spcAft>
          <a:spcPct val="0"/>
        </a:spcAft>
        <a:buClr>
          <a:srgbClr val="CCCCFF"/>
        </a:buClr>
        <a:buFont typeface="Times New Roman" pitchFamily="18" charset="0"/>
        <a:buChar char="ﻩ"/>
        <a:defRPr kumimoji="1" sz="2200">
          <a:solidFill>
            <a:schemeClr val="tx1"/>
          </a:solidFill>
          <a:latin typeface="+mn-lt"/>
          <a:ea typeface="+mn-ea"/>
        </a:defRPr>
      </a:lvl2pPr>
      <a:lvl3pPr marL="1143000" indent="-228600" algn="l" rtl="0" fontAlgn="base">
        <a:spcBef>
          <a:spcPct val="20000"/>
        </a:spcBef>
        <a:spcAft>
          <a:spcPct val="0"/>
        </a:spcAft>
        <a:buClr>
          <a:srgbClr val="9966FF"/>
        </a:buClr>
        <a:buFont typeface="Times New Roman" pitchFamily="18" charset="0"/>
        <a:buChar char="ﻯ"/>
        <a:defRPr kumimoji="1" sz="2000">
          <a:solidFill>
            <a:schemeClr val="tx1"/>
          </a:solidFill>
          <a:latin typeface="+mn-lt"/>
          <a:ea typeface="+mn-ea"/>
        </a:defRPr>
      </a:lvl3pPr>
      <a:lvl4pPr marL="1600200" indent="-228600" algn="l" rtl="0" fontAlgn="base">
        <a:spcBef>
          <a:spcPct val="20000"/>
        </a:spcBef>
        <a:spcAft>
          <a:spcPct val="0"/>
        </a:spcAft>
        <a:buClr>
          <a:srgbClr val="66CCFF"/>
        </a:buClr>
        <a:buFont typeface="Times New Roman" pitchFamily="18" charset="0"/>
        <a:buChar char="ﻳ"/>
        <a:defRPr kumimoji="1">
          <a:solidFill>
            <a:schemeClr val="tx1"/>
          </a:solidFill>
          <a:latin typeface="+mn-lt"/>
          <a:ea typeface="+mn-ea"/>
        </a:defRPr>
      </a:lvl4pPr>
      <a:lvl5pPr marL="2057400" indent="-228600" algn="l" rtl="0" fontAlgn="base">
        <a:spcBef>
          <a:spcPct val="20000"/>
        </a:spcBef>
        <a:spcAft>
          <a:spcPct val="0"/>
        </a:spcAft>
        <a:buClr>
          <a:srgbClr val="CC00CC"/>
        </a:buClr>
        <a:buFont typeface="Times New Roman" pitchFamily="18" charset="0"/>
        <a:buChar char="ﻬ"/>
        <a:defRPr kumimoji="1" sz="1600">
          <a:solidFill>
            <a:schemeClr val="tx1"/>
          </a:solidFill>
          <a:latin typeface="+mn-lt"/>
          <a:ea typeface="+mn-ea"/>
        </a:defRPr>
      </a:lvl5pPr>
      <a:lvl6pPr marL="25146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1187450" y="2027238"/>
            <a:ext cx="7542482" cy="1470025"/>
          </a:xfrm>
        </p:spPr>
        <p:txBody>
          <a:bodyPr/>
          <a:lstStyle/>
          <a:p>
            <a:r>
              <a:rPr lang="en-US" altLang="ja-JP" dirty="0" smtClean="0"/>
              <a:t>OSS</a:t>
            </a:r>
            <a:r>
              <a:rPr lang="ja-JP" altLang="en-US" dirty="0" smtClean="0"/>
              <a:t>開発における障害に関する情報共有による修正時間への影響</a:t>
            </a:r>
            <a:endParaRPr lang="en-US" altLang="ja-JP" dirty="0" smtClean="0"/>
          </a:p>
        </p:txBody>
      </p:sp>
      <p:sp>
        <p:nvSpPr>
          <p:cNvPr id="13315" name="Rectangle 3"/>
          <p:cNvSpPr>
            <a:spLocks noGrp="1" noChangeArrowheads="1"/>
          </p:cNvSpPr>
          <p:nvPr>
            <p:ph type="subTitle" idx="1"/>
          </p:nvPr>
        </p:nvSpPr>
        <p:spPr>
          <a:xfrm>
            <a:off x="4214813" y="3886200"/>
            <a:ext cx="4929187" cy="1752600"/>
          </a:xfrm>
        </p:spPr>
        <p:txBody>
          <a:bodyPr/>
          <a:lstStyle/>
          <a:p>
            <a:pPr>
              <a:buFont typeface="Times New Roman" pitchFamily="18" charset="0"/>
              <a:buNone/>
            </a:pPr>
            <a:r>
              <a:rPr lang="ja-JP" altLang="en-US" dirty="0" smtClean="0"/>
              <a:t>ソフトウェア工学講座</a:t>
            </a:r>
            <a:endParaRPr lang="en-US" altLang="ja-JP" dirty="0" smtClean="0"/>
          </a:p>
          <a:p>
            <a:r>
              <a:rPr lang="en-US" altLang="ja-JP" dirty="0" smtClean="0"/>
              <a:t>0751012</a:t>
            </a:r>
          </a:p>
          <a:p>
            <a:r>
              <a:rPr lang="en-US" altLang="ja-JP" dirty="0" smtClean="0"/>
              <a:t>M</a:t>
            </a:r>
            <a:r>
              <a:rPr lang="ja-JP" altLang="en-US" dirty="0" smtClean="0"/>
              <a:t>２　伊原彰紀</a:t>
            </a:r>
            <a:endParaRPr lang="en-US" altLang="ja-JP"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近年，</a:t>
            </a:r>
            <a:r>
              <a:rPr lang="en-US" altLang="ja-JP" dirty="0" smtClean="0"/>
              <a:t>Apache</a:t>
            </a:r>
            <a:r>
              <a:rPr lang="ja-JP" altLang="en-US" dirty="0" smtClean="0"/>
              <a:t>や</a:t>
            </a:r>
            <a:r>
              <a:rPr lang="en-US" altLang="ja-JP" dirty="0" smtClean="0"/>
              <a:t>Linux</a:t>
            </a:r>
            <a:r>
              <a:rPr lang="ja-JP" altLang="en-US" dirty="0" smtClean="0"/>
              <a:t>をはじめとして，オープンソースソフトウェア（</a:t>
            </a:r>
            <a:r>
              <a:rPr lang="en-US" altLang="ja-JP" dirty="0" smtClean="0"/>
              <a:t>OSS</a:t>
            </a:r>
            <a:r>
              <a:rPr lang="ja-JP" altLang="en-US" dirty="0" smtClean="0"/>
              <a:t>）が広く普及しつつある</a:t>
            </a:r>
            <a:endParaRPr lang="en-US" altLang="ja-JP" dirty="0" smtClean="0"/>
          </a:p>
          <a:p>
            <a:pPr lvl="1"/>
            <a:endParaRPr lang="en-US" altLang="ja-JP" dirty="0" smtClean="0"/>
          </a:p>
          <a:p>
            <a:r>
              <a:rPr lang="ja-JP" altLang="en-US" dirty="0" smtClean="0"/>
              <a:t>画像編集，テキストエディタのようなソフトウェアに限らず，サーバや</a:t>
            </a:r>
            <a:r>
              <a:rPr lang="en-US" altLang="ja-JP" dirty="0" smtClean="0"/>
              <a:t>OS</a:t>
            </a:r>
            <a:r>
              <a:rPr lang="ja-JP" altLang="en-US" dirty="0" err="1" smtClean="0"/>
              <a:t>のような</a:t>
            </a:r>
            <a:r>
              <a:rPr lang="ja-JP" altLang="en-US" dirty="0" smtClean="0"/>
              <a:t>高いセキュリティが求められる</a:t>
            </a:r>
            <a:r>
              <a:rPr lang="en-US" altLang="ja-JP" dirty="0" smtClean="0"/>
              <a:t>OSS</a:t>
            </a:r>
            <a:r>
              <a:rPr lang="ja-JP" altLang="en-US" dirty="0" smtClean="0"/>
              <a:t>も存在する</a:t>
            </a:r>
            <a:endParaRPr lang="en-US" altLang="ja-JP" dirty="0" smtClean="0"/>
          </a:p>
          <a:p>
            <a:pPr lvl="1"/>
            <a:endParaRPr kumimoji="1" lang="en-US" altLang="ja-JP" dirty="0" smtClean="0"/>
          </a:p>
          <a:p>
            <a:r>
              <a:rPr lang="ja-JP" altLang="en-US" dirty="0" smtClean="0"/>
              <a:t>高い品質が求められる</a:t>
            </a:r>
            <a:r>
              <a:rPr kumimoji="1" lang="en-US" altLang="ja-JP" dirty="0" smtClean="0"/>
              <a:t>OSS</a:t>
            </a:r>
            <a:r>
              <a:rPr kumimoji="1" lang="ja-JP" altLang="en-US" dirty="0" err="1" smtClean="0"/>
              <a:t>を開</a:t>
            </a:r>
            <a:r>
              <a:rPr kumimoji="1" lang="ja-JP" altLang="en-US" dirty="0" smtClean="0"/>
              <a:t>発するためには，障害への迅速な対応が重要である</a:t>
            </a:r>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1</a:t>
            </a:r>
            <a:endParaRPr lang="en-US" altLang="ja-JP"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開発者とバグ報告者の</a:t>
            </a:r>
            <a:r>
              <a:rPr lang="ja-JP" altLang="en-US" dirty="0" smtClean="0"/>
              <a:t>情報共有</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障害に対して迅速な対応を行うためには</a:t>
            </a:r>
            <a:r>
              <a:rPr lang="ja-JP" altLang="en-US" dirty="0" smtClean="0">
                <a:solidFill>
                  <a:srgbClr val="FF0000"/>
                </a:solidFill>
              </a:rPr>
              <a:t>開発者</a:t>
            </a:r>
            <a:r>
              <a:rPr lang="ja-JP" altLang="en-US" dirty="0" smtClean="0"/>
              <a:t>と</a:t>
            </a:r>
            <a:r>
              <a:rPr lang="ja-JP" altLang="en-US" dirty="0" smtClean="0">
                <a:solidFill>
                  <a:srgbClr val="FF0000"/>
                </a:solidFill>
              </a:rPr>
              <a:t>バグ報告者</a:t>
            </a:r>
            <a:r>
              <a:rPr lang="ja-JP" altLang="en-US" dirty="0" smtClean="0"/>
              <a:t>間の</a:t>
            </a:r>
            <a:r>
              <a:rPr lang="ja-JP" altLang="en-US" dirty="0" smtClean="0">
                <a:solidFill>
                  <a:srgbClr val="FF0000"/>
                </a:solidFill>
              </a:rPr>
              <a:t>情報共有</a:t>
            </a:r>
            <a:r>
              <a:rPr lang="ja-JP" altLang="en-US" dirty="0" smtClean="0"/>
              <a:t>が重要であると考える</a:t>
            </a:r>
            <a:endParaRPr lang="en-US" altLang="ja-JP" dirty="0" smtClean="0"/>
          </a:p>
          <a:p>
            <a:pPr lvl="1"/>
            <a:r>
              <a:rPr lang="ja-JP" altLang="en-US" dirty="0" smtClean="0">
                <a:solidFill>
                  <a:srgbClr val="FF0000"/>
                </a:solidFill>
              </a:rPr>
              <a:t>バグ報告者</a:t>
            </a:r>
            <a:r>
              <a:rPr lang="ja-JP" altLang="en-US" dirty="0" smtClean="0"/>
              <a:t>は発見した障害を報告する役割を担っている</a:t>
            </a:r>
            <a:endParaRPr lang="en-US" altLang="ja-JP" dirty="0" smtClean="0"/>
          </a:p>
          <a:p>
            <a:pPr lvl="1"/>
            <a:r>
              <a:rPr lang="ja-JP" altLang="en-US" dirty="0" smtClean="0">
                <a:solidFill>
                  <a:srgbClr val="FF0000"/>
                </a:solidFill>
              </a:rPr>
              <a:t>開発者</a:t>
            </a:r>
            <a:r>
              <a:rPr lang="ja-JP" altLang="en-US" dirty="0" smtClean="0"/>
              <a:t>は報告された障害を修正する役割を担っている</a:t>
            </a:r>
            <a:endParaRPr lang="en-US" altLang="ja-JP" dirty="0" smtClean="0"/>
          </a:p>
          <a:p>
            <a:r>
              <a:rPr lang="ja-JP" altLang="en-US" dirty="0" smtClean="0">
                <a:solidFill>
                  <a:srgbClr val="000000"/>
                </a:solidFill>
              </a:rPr>
              <a:t>開発者とバグ報告者の両方に関わる人物が，障害の情報共有を行うのに重要な役割を担っている</a:t>
            </a:r>
            <a:endParaRPr lang="en-US" altLang="ja-JP" dirty="0" smtClean="0">
              <a:solidFill>
                <a:srgbClr val="000000"/>
              </a:solidFill>
            </a:endParaRPr>
          </a:p>
          <a:p>
            <a:pPr lvl="1"/>
            <a:endParaRPr kumimoji="1" lang="en-US" altLang="ja-JP" dirty="0" smtClean="0"/>
          </a:p>
          <a:p>
            <a:pPr lvl="1"/>
            <a:endParaRPr kumimoji="1" lang="en-US" altLang="ja-JP" dirty="0" smtClean="0"/>
          </a:p>
        </p:txBody>
      </p:sp>
      <p:sp>
        <p:nvSpPr>
          <p:cNvPr id="4" name="スライド番号プレースホルダ 3"/>
          <p:cNvSpPr>
            <a:spLocks noGrp="1"/>
          </p:cNvSpPr>
          <p:nvPr>
            <p:ph type="sldNum" sz="quarter" idx="12"/>
          </p:nvPr>
        </p:nvSpPr>
        <p:spPr/>
        <p:txBody>
          <a:bodyPr/>
          <a:lstStyle/>
          <a:p>
            <a:pPr>
              <a:defRPr/>
            </a:pPr>
            <a:r>
              <a:rPr lang="en-US" altLang="ja-JP" dirty="0" smtClean="0"/>
              <a:t>2</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フッター プレースホルダ 5"/>
          <p:cNvSpPr>
            <a:spLocks noGrp="1"/>
          </p:cNvSpPr>
          <p:nvPr>
            <p:ph type="ftr" sz="quarter" idx="10"/>
          </p:nvPr>
        </p:nvSpPr>
        <p:spPr/>
        <p:txBody>
          <a:bodyPr/>
          <a:lstStyle/>
          <a:p>
            <a:pPr>
              <a:defRPr/>
            </a:pPr>
            <a:r>
              <a:rPr lang="ja-JP" altLang="en-US" dirty="0" smtClean="0"/>
              <a:t>ゼミナール</a:t>
            </a:r>
            <a:r>
              <a:rPr lang="en-US" altLang="ja-JP" dirty="0" smtClean="0"/>
              <a:t>Ⅱ</a:t>
            </a:r>
            <a:endParaRPr lang="en-US" altLang="ja-JP" dirty="0"/>
          </a:p>
        </p:txBody>
      </p:sp>
      <p:grpSp>
        <p:nvGrpSpPr>
          <p:cNvPr id="260" name="グループ化 259"/>
          <p:cNvGrpSpPr/>
          <p:nvPr/>
        </p:nvGrpSpPr>
        <p:grpSpPr>
          <a:xfrm>
            <a:off x="2591567" y="3722289"/>
            <a:ext cx="4418002" cy="2445876"/>
            <a:chOff x="414847" y="4186687"/>
            <a:chExt cx="3771187" cy="2087789"/>
          </a:xfrm>
        </p:grpSpPr>
        <p:grpSp>
          <p:nvGrpSpPr>
            <p:cNvPr id="200" name="グループ化 8"/>
            <p:cNvGrpSpPr/>
            <p:nvPr/>
          </p:nvGrpSpPr>
          <p:grpSpPr>
            <a:xfrm>
              <a:off x="1745258" y="4195409"/>
              <a:ext cx="1757845" cy="1835049"/>
              <a:chOff x="6521366" y="2727227"/>
              <a:chExt cx="2068052" cy="2158881"/>
            </a:xfrm>
            <a:solidFill>
              <a:srgbClr val="29FFC7"/>
            </a:solidFill>
          </p:grpSpPr>
          <p:sp>
            <p:nvSpPr>
              <p:cNvPr id="201" name="月 200"/>
              <p:cNvSpPr/>
              <p:nvPr/>
            </p:nvSpPr>
            <p:spPr bwMode="auto">
              <a:xfrm rot="12780000">
                <a:off x="7147675" y="4076216"/>
                <a:ext cx="648000" cy="809892"/>
              </a:xfrm>
              <a:prstGeom prst="moon">
                <a:avLst>
                  <a:gd name="adj" fmla="val 87500"/>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2" name="月 201"/>
              <p:cNvSpPr/>
              <p:nvPr/>
            </p:nvSpPr>
            <p:spPr bwMode="auto">
              <a:xfrm rot="10800000">
                <a:off x="7328079" y="3051300"/>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3" name="月 202"/>
              <p:cNvSpPr/>
              <p:nvPr/>
            </p:nvSpPr>
            <p:spPr bwMode="auto">
              <a:xfrm rot="10560344">
                <a:off x="7315007" y="3108370"/>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4" name="月 203"/>
              <p:cNvSpPr/>
              <p:nvPr/>
            </p:nvSpPr>
            <p:spPr bwMode="auto">
              <a:xfrm rot="10046847">
                <a:off x="7291090" y="2990837"/>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5" name="月 204"/>
              <p:cNvSpPr/>
              <p:nvPr/>
            </p:nvSpPr>
            <p:spPr bwMode="auto">
              <a:xfrm rot="8880000">
                <a:off x="7152950" y="2727227"/>
                <a:ext cx="648000" cy="809892"/>
              </a:xfrm>
              <a:prstGeom prst="moon">
                <a:avLst>
                  <a:gd name="adj" fmla="val 87500"/>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6" name="パイ 205"/>
              <p:cNvSpPr/>
              <p:nvPr/>
            </p:nvSpPr>
            <p:spPr bwMode="auto">
              <a:xfrm rot="10800000">
                <a:off x="6521366" y="2774983"/>
                <a:ext cx="2068052" cy="2056448"/>
              </a:xfrm>
              <a:prstGeom prst="pie">
                <a:avLst>
                  <a:gd name="adj1" fmla="val 3907078"/>
                  <a:gd name="adj2" fmla="val 17954558"/>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207" name="グループ化 15"/>
            <p:cNvGrpSpPr/>
            <p:nvPr/>
          </p:nvGrpSpPr>
          <p:grpSpPr>
            <a:xfrm>
              <a:off x="1764983" y="4326847"/>
              <a:ext cx="726010" cy="1520944"/>
              <a:chOff x="6555779" y="2913023"/>
              <a:chExt cx="854129" cy="1789346"/>
            </a:xfrm>
            <a:solidFill>
              <a:srgbClr val="FFFF00"/>
            </a:solidFill>
          </p:grpSpPr>
          <p:grpSp>
            <p:nvGrpSpPr>
              <p:cNvPr id="208" name="グループ化 143"/>
              <p:cNvGrpSpPr/>
              <p:nvPr/>
            </p:nvGrpSpPr>
            <p:grpSpPr>
              <a:xfrm>
                <a:off x="6555779" y="2913023"/>
                <a:ext cx="483434" cy="1789346"/>
                <a:chOff x="6555779" y="2913023"/>
                <a:chExt cx="483434" cy="1789346"/>
              </a:xfrm>
              <a:grpFill/>
            </p:grpSpPr>
            <p:sp>
              <p:nvSpPr>
                <p:cNvPr id="216" name="月 215"/>
                <p:cNvSpPr/>
                <p:nvPr/>
              </p:nvSpPr>
              <p:spPr bwMode="auto">
                <a:xfrm>
                  <a:off x="6796638" y="2966256"/>
                  <a:ext cx="182758" cy="1657180"/>
                </a:xfrm>
                <a:prstGeom prst="moon">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7" name="月 216"/>
                <p:cNvSpPr/>
                <p:nvPr/>
              </p:nvSpPr>
              <p:spPr bwMode="auto">
                <a:xfrm>
                  <a:off x="6555779" y="3060826"/>
                  <a:ext cx="483434" cy="14860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8" name="月 217"/>
                <p:cNvSpPr/>
                <p:nvPr/>
              </p:nvSpPr>
              <p:spPr bwMode="auto">
                <a:xfrm rot="20122007">
                  <a:off x="6673424" y="3834362"/>
                  <a:ext cx="213479"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9" name="月 218"/>
                <p:cNvSpPr/>
                <p:nvPr/>
              </p:nvSpPr>
              <p:spPr bwMode="auto">
                <a:xfrm rot="1380000">
                  <a:off x="6621624" y="2913023"/>
                  <a:ext cx="213479"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209" name="月 17"/>
              <p:cNvSpPr/>
              <p:nvPr/>
            </p:nvSpPr>
            <p:spPr bwMode="auto">
              <a:xfrm rot="10800000">
                <a:off x="6986291" y="2976027"/>
                <a:ext cx="182758" cy="1657180"/>
              </a:xfrm>
              <a:prstGeom prst="moon">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0" name="月 209"/>
              <p:cNvSpPr/>
              <p:nvPr/>
            </p:nvSpPr>
            <p:spPr bwMode="auto">
              <a:xfrm rot="10800000">
                <a:off x="6926474" y="3052618"/>
                <a:ext cx="483434" cy="14860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1" name="月 210"/>
              <p:cNvSpPr/>
              <p:nvPr/>
            </p:nvSpPr>
            <p:spPr bwMode="auto">
              <a:xfrm rot="9322007">
                <a:off x="7082866" y="2930560"/>
                <a:ext cx="213479"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2" name="月 211"/>
              <p:cNvSpPr/>
              <p:nvPr/>
            </p:nvSpPr>
            <p:spPr bwMode="auto">
              <a:xfrm rot="12180000">
                <a:off x="7113774" y="3692316"/>
                <a:ext cx="213479"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3" name="月 212"/>
              <p:cNvSpPr/>
              <p:nvPr/>
            </p:nvSpPr>
            <p:spPr bwMode="auto">
              <a:xfrm rot="9322007">
                <a:off x="7144120" y="2918558"/>
                <a:ext cx="107280"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4" name="月 213"/>
              <p:cNvSpPr/>
              <p:nvPr/>
            </p:nvSpPr>
            <p:spPr bwMode="auto">
              <a:xfrm rot="12180000">
                <a:off x="7162044" y="3698498"/>
                <a:ext cx="55761"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5" name="月 214"/>
              <p:cNvSpPr/>
              <p:nvPr/>
            </p:nvSpPr>
            <p:spPr bwMode="auto">
              <a:xfrm rot="12180000">
                <a:off x="7199481" y="3823851"/>
                <a:ext cx="50324" cy="818022"/>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220" name="Line 56"/>
            <p:cNvSpPr>
              <a:spLocks noChangeShapeType="1"/>
            </p:cNvSpPr>
            <p:nvPr/>
          </p:nvSpPr>
          <p:spPr bwMode="auto">
            <a:xfrm flipH="1">
              <a:off x="2291010" y="4665842"/>
              <a:ext cx="352807" cy="118408"/>
            </a:xfrm>
            <a:prstGeom prst="line">
              <a:avLst/>
            </a:prstGeom>
            <a:noFill/>
            <a:ln w="25400">
              <a:solidFill>
                <a:schemeClr val="tx1"/>
              </a:solidFill>
              <a:round/>
              <a:headEnd/>
              <a:tailEnd type="triangle" w="med" len="med"/>
            </a:ln>
          </p:spPr>
          <p:txBody>
            <a:bodyPr/>
            <a:lstStyle/>
            <a:p>
              <a:endParaRPr lang="ja-JP" altLang="en-US"/>
            </a:p>
          </p:txBody>
        </p:sp>
        <p:sp>
          <p:nvSpPr>
            <p:cNvPr id="221" name="Line 59"/>
            <p:cNvSpPr>
              <a:spLocks noChangeShapeType="1"/>
            </p:cNvSpPr>
            <p:nvPr/>
          </p:nvSpPr>
          <p:spPr bwMode="auto">
            <a:xfrm flipH="1">
              <a:off x="2077027" y="4930512"/>
              <a:ext cx="64524" cy="270071"/>
            </a:xfrm>
            <a:prstGeom prst="line">
              <a:avLst/>
            </a:prstGeom>
            <a:noFill/>
            <a:ln w="25400">
              <a:solidFill>
                <a:schemeClr val="tx1"/>
              </a:solidFill>
              <a:round/>
              <a:headEnd type="triangle" w="med" len="med"/>
              <a:tailEnd type="none" w="med" len="med"/>
            </a:ln>
          </p:spPr>
          <p:txBody>
            <a:bodyPr/>
            <a:lstStyle/>
            <a:p>
              <a:endParaRPr lang="ja-JP" altLang="en-US"/>
            </a:p>
          </p:txBody>
        </p:sp>
        <p:sp>
          <p:nvSpPr>
            <p:cNvPr id="222" name="Line 60"/>
            <p:cNvSpPr>
              <a:spLocks noChangeShapeType="1"/>
            </p:cNvSpPr>
            <p:nvPr/>
          </p:nvSpPr>
          <p:spPr bwMode="auto">
            <a:xfrm flipH="1">
              <a:off x="2141551" y="5123703"/>
              <a:ext cx="831905" cy="116104"/>
            </a:xfrm>
            <a:prstGeom prst="line">
              <a:avLst/>
            </a:prstGeom>
            <a:noFill/>
            <a:ln w="25400">
              <a:solidFill>
                <a:schemeClr val="tx1"/>
              </a:solidFill>
              <a:round/>
              <a:headEnd/>
              <a:tailEnd type="triangle" w="med" len="med"/>
            </a:ln>
          </p:spPr>
          <p:txBody>
            <a:bodyPr/>
            <a:lstStyle/>
            <a:p>
              <a:endParaRPr lang="ja-JP" altLang="en-US"/>
            </a:p>
          </p:txBody>
        </p:sp>
        <p:sp>
          <p:nvSpPr>
            <p:cNvPr id="223" name="Line 58"/>
            <p:cNvSpPr>
              <a:spLocks noChangeShapeType="1"/>
            </p:cNvSpPr>
            <p:nvPr/>
          </p:nvSpPr>
          <p:spPr bwMode="auto">
            <a:xfrm>
              <a:off x="2141551" y="5379433"/>
              <a:ext cx="502265" cy="341454"/>
            </a:xfrm>
            <a:prstGeom prst="line">
              <a:avLst/>
            </a:prstGeom>
            <a:noFill/>
            <a:ln w="25400">
              <a:solidFill>
                <a:schemeClr val="tx1"/>
              </a:solidFill>
              <a:round/>
              <a:headEnd/>
              <a:tailEnd type="triangle" w="med" len="med"/>
            </a:ln>
          </p:spPr>
          <p:txBody>
            <a:bodyPr/>
            <a:lstStyle/>
            <a:p>
              <a:endParaRPr lang="ja-JP" altLang="en-US"/>
            </a:p>
          </p:txBody>
        </p:sp>
        <p:sp>
          <p:nvSpPr>
            <p:cNvPr id="224" name="二等辺三角形 223"/>
            <p:cNvSpPr/>
            <p:nvPr/>
          </p:nvSpPr>
          <p:spPr bwMode="auto">
            <a:xfrm>
              <a:off x="2098563" y="4713206"/>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5" name="円/楕円 224"/>
            <p:cNvSpPr/>
            <p:nvPr/>
          </p:nvSpPr>
          <p:spPr bwMode="auto">
            <a:xfrm>
              <a:off x="2098563" y="4665843"/>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6" name="二等辺三角形 225"/>
            <p:cNvSpPr/>
            <p:nvPr/>
          </p:nvSpPr>
          <p:spPr bwMode="auto">
            <a:xfrm>
              <a:off x="1985617" y="5275787"/>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7" name="円/楕円 226"/>
            <p:cNvSpPr/>
            <p:nvPr/>
          </p:nvSpPr>
          <p:spPr bwMode="auto">
            <a:xfrm>
              <a:off x="1985617" y="5228424"/>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8" name="二等辺三角形 227"/>
            <p:cNvSpPr/>
            <p:nvPr/>
          </p:nvSpPr>
          <p:spPr bwMode="auto">
            <a:xfrm>
              <a:off x="2712289" y="4545902"/>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9" name="円/楕円 228"/>
            <p:cNvSpPr/>
            <p:nvPr/>
          </p:nvSpPr>
          <p:spPr bwMode="auto">
            <a:xfrm>
              <a:off x="2712289" y="4498539"/>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30" name="二等辺三角形 229"/>
            <p:cNvSpPr/>
            <p:nvPr/>
          </p:nvSpPr>
          <p:spPr bwMode="auto">
            <a:xfrm>
              <a:off x="3106001" y="5052659"/>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31" name="円/楕円 230"/>
            <p:cNvSpPr/>
            <p:nvPr/>
          </p:nvSpPr>
          <p:spPr bwMode="auto">
            <a:xfrm>
              <a:off x="3106001" y="5005296"/>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32" name="二等辺三角形 231"/>
            <p:cNvSpPr/>
            <p:nvPr/>
          </p:nvSpPr>
          <p:spPr bwMode="auto">
            <a:xfrm>
              <a:off x="2677553" y="5614779"/>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33" name="円/楕円 232"/>
            <p:cNvSpPr/>
            <p:nvPr/>
          </p:nvSpPr>
          <p:spPr bwMode="auto">
            <a:xfrm>
              <a:off x="2677553" y="5567416"/>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nvGrpSpPr>
            <p:cNvPr id="234" name="グループ化 48"/>
            <p:cNvGrpSpPr/>
            <p:nvPr/>
          </p:nvGrpSpPr>
          <p:grpSpPr>
            <a:xfrm>
              <a:off x="762463" y="4186687"/>
              <a:ext cx="1757845" cy="1839098"/>
              <a:chOff x="762463" y="4100327"/>
              <a:chExt cx="1757845" cy="1839098"/>
            </a:xfrm>
          </p:grpSpPr>
          <p:grpSp>
            <p:nvGrpSpPr>
              <p:cNvPr id="235" name="グループ化 13"/>
              <p:cNvGrpSpPr/>
              <p:nvPr/>
            </p:nvGrpSpPr>
            <p:grpSpPr>
              <a:xfrm>
                <a:off x="762463" y="4100327"/>
                <a:ext cx="1757845" cy="1839098"/>
                <a:chOff x="3530182" y="1173916"/>
                <a:chExt cx="2068052" cy="2163644"/>
              </a:xfrm>
              <a:solidFill>
                <a:srgbClr val="FFEFFF"/>
              </a:solidFill>
            </p:grpSpPr>
            <p:sp>
              <p:nvSpPr>
                <p:cNvPr id="250" name="パイ 249"/>
                <p:cNvSpPr/>
                <p:nvPr/>
              </p:nvSpPr>
              <p:spPr bwMode="auto">
                <a:xfrm>
                  <a:off x="3530182" y="1222989"/>
                  <a:ext cx="2068052" cy="2056448"/>
                </a:xfrm>
                <a:prstGeom prst="pie">
                  <a:avLst>
                    <a:gd name="adj1" fmla="val 3578039"/>
                    <a:gd name="adj2" fmla="val 17954558"/>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51" name="月 250"/>
                <p:cNvSpPr/>
                <p:nvPr/>
              </p:nvSpPr>
              <p:spPr bwMode="auto">
                <a:xfrm rot="1980000">
                  <a:off x="4347021" y="1173916"/>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52" name="月 251"/>
                <p:cNvSpPr/>
                <p:nvPr/>
              </p:nvSpPr>
              <p:spPr bwMode="auto">
                <a:xfrm>
                  <a:off x="4454861" y="179436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53" name="月 252"/>
                <p:cNvSpPr/>
                <p:nvPr/>
              </p:nvSpPr>
              <p:spPr bwMode="auto">
                <a:xfrm rot="21360344">
                  <a:off x="4467933" y="173729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54" name="月 253"/>
                <p:cNvSpPr/>
                <p:nvPr/>
              </p:nvSpPr>
              <p:spPr bwMode="auto">
                <a:xfrm rot="20846847">
                  <a:off x="4491850" y="1854829"/>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55" name="月 254"/>
                <p:cNvSpPr/>
                <p:nvPr/>
              </p:nvSpPr>
              <p:spPr bwMode="auto">
                <a:xfrm rot="19592044">
                  <a:off x="4351272" y="2527668"/>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236" name="Line 57"/>
              <p:cNvSpPr>
                <a:spLocks noChangeShapeType="1"/>
              </p:cNvSpPr>
              <p:nvPr/>
            </p:nvSpPr>
            <p:spPr bwMode="auto">
              <a:xfrm flipV="1">
                <a:off x="1101166" y="4530589"/>
                <a:ext cx="316033" cy="388348"/>
              </a:xfrm>
              <a:prstGeom prst="line">
                <a:avLst/>
              </a:prstGeom>
              <a:noFill/>
              <a:ln w="25400">
                <a:solidFill>
                  <a:schemeClr val="tx1"/>
                </a:solidFill>
                <a:round/>
                <a:headEnd/>
                <a:tailEnd type="triangle" w="med" len="med"/>
              </a:ln>
            </p:spPr>
            <p:txBody>
              <a:bodyPr/>
              <a:lstStyle/>
              <a:p>
                <a:endParaRPr lang="ja-JP" altLang="en-US"/>
              </a:p>
            </p:txBody>
          </p:sp>
          <p:sp>
            <p:nvSpPr>
              <p:cNvPr id="237" name="Line 59"/>
              <p:cNvSpPr>
                <a:spLocks noChangeShapeType="1"/>
              </p:cNvSpPr>
              <p:nvPr/>
            </p:nvSpPr>
            <p:spPr bwMode="auto">
              <a:xfrm flipV="1">
                <a:off x="1509936" y="5278770"/>
                <a:ext cx="411010" cy="156078"/>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238" name="Line 60"/>
              <p:cNvSpPr>
                <a:spLocks noChangeShapeType="1"/>
              </p:cNvSpPr>
              <p:nvPr/>
            </p:nvSpPr>
            <p:spPr bwMode="auto">
              <a:xfrm flipH="1" flipV="1">
                <a:off x="1587660" y="4483488"/>
                <a:ext cx="463108" cy="194972"/>
              </a:xfrm>
              <a:prstGeom prst="line">
                <a:avLst/>
              </a:prstGeom>
              <a:noFill/>
              <a:ln w="25400">
                <a:solidFill>
                  <a:schemeClr val="tx1"/>
                </a:solidFill>
                <a:round/>
                <a:headEnd/>
                <a:tailEnd type="triangle" w="med" len="med"/>
              </a:ln>
            </p:spPr>
            <p:txBody>
              <a:bodyPr/>
              <a:lstStyle/>
              <a:p>
                <a:endParaRPr lang="ja-JP" altLang="en-US"/>
              </a:p>
            </p:txBody>
          </p:sp>
          <p:grpSp>
            <p:nvGrpSpPr>
              <p:cNvPr id="239" name="グループ化 208"/>
              <p:cNvGrpSpPr>
                <a:grpSpLocks noChangeAspect="1"/>
              </p:cNvGrpSpPr>
              <p:nvPr/>
            </p:nvGrpSpPr>
            <p:grpSpPr bwMode="auto">
              <a:xfrm>
                <a:off x="1298792" y="5368055"/>
                <a:ext cx="118408" cy="213133"/>
                <a:chOff x="499828" y="4357935"/>
                <a:chExt cx="214338" cy="385710"/>
              </a:xfrm>
            </p:grpSpPr>
            <p:sp>
              <p:nvSpPr>
                <p:cNvPr id="248" name="二等辺三角形 247"/>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49" name="円/楕円 248"/>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40" name="Line 56"/>
              <p:cNvSpPr>
                <a:spLocks noChangeShapeType="1"/>
              </p:cNvSpPr>
              <p:nvPr/>
            </p:nvSpPr>
            <p:spPr bwMode="auto">
              <a:xfrm flipV="1">
                <a:off x="1201636" y="4763470"/>
                <a:ext cx="829702" cy="263550"/>
              </a:xfrm>
              <a:prstGeom prst="line">
                <a:avLst/>
              </a:prstGeom>
              <a:noFill/>
              <a:ln w="25400">
                <a:solidFill>
                  <a:schemeClr val="tx1"/>
                </a:solidFill>
                <a:round/>
                <a:headEnd/>
                <a:tailEnd type="triangle" w="med" len="med"/>
              </a:ln>
            </p:spPr>
            <p:txBody>
              <a:bodyPr/>
              <a:lstStyle/>
              <a:p>
                <a:endParaRPr lang="ja-JP" altLang="en-US"/>
              </a:p>
            </p:txBody>
          </p:sp>
          <p:grpSp>
            <p:nvGrpSpPr>
              <p:cNvPr id="241" name="グループ化 208"/>
              <p:cNvGrpSpPr>
                <a:grpSpLocks noChangeAspect="1"/>
              </p:cNvGrpSpPr>
              <p:nvPr/>
            </p:nvGrpSpPr>
            <p:grpSpPr bwMode="auto">
              <a:xfrm>
                <a:off x="1449821" y="4384511"/>
                <a:ext cx="118408" cy="213133"/>
                <a:chOff x="499828" y="4357935"/>
                <a:chExt cx="214338" cy="385710"/>
              </a:xfrm>
            </p:grpSpPr>
            <p:sp>
              <p:nvSpPr>
                <p:cNvPr id="246" name="二等辺三角形 245"/>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47" name="円/楕円 246"/>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42" name="グループ化 208"/>
              <p:cNvGrpSpPr>
                <a:grpSpLocks noChangeAspect="1"/>
              </p:cNvGrpSpPr>
              <p:nvPr/>
            </p:nvGrpSpPr>
            <p:grpSpPr bwMode="auto">
              <a:xfrm>
                <a:off x="982760" y="4937761"/>
                <a:ext cx="118408" cy="213133"/>
                <a:chOff x="499828" y="4357935"/>
                <a:chExt cx="214338" cy="385710"/>
              </a:xfrm>
            </p:grpSpPr>
            <p:sp>
              <p:nvSpPr>
                <p:cNvPr id="244" name="二等辺三角形 243"/>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45" name="円/楕円 244"/>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43" name="円/楕円 242"/>
              <p:cNvSpPr/>
              <p:nvPr/>
            </p:nvSpPr>
            <p:spPr bwMode="auto">
              <a:xfrm>
                <a:off x="770293" y="4143503"/>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256" name="円/楕円 255"/>
            <p:cNvSpPr/>
            <p:nvPr/>
          </p:nvSpPr>
          <p:spPr bwMode="auto">
            <a:xfrm>
              <a:off x="1759251" y="4239832"/>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57" name="テキスト ボックス 256"/>
            <p:cNvSpPr txBox="1"/>
            <p:nvPr/>
          </p:nvSpPr>
          <p:spPr>
            <a:xfrm>
              <a:off x="414847" y="5966699"/>
              <a:ext cx="1655827" cy="307777"/>
            </a:xfrm>
            <a:prstGeom prst="rect">
              <a:avLst/>
            </a:prstGeom>
            <a:noFill/>
          </p:spPr>
          <p:txBody>
            <a:bodyPr wrap="square" rtlCol="0">
              <a:spAutoFit/>
            </a:bodyPr>
            <a:lstStyle/>
            <a:p>
              <a:pPr algn="ctr"/>
              <a:r>
                <a:rPr kumimoji="1" lang="ja-JP" altLang="en-US" sz="1400" dirty="0" smtClean="0"/>
                <a:t>開発者コミュニティ</a:t>
              </a:r>
              <a:endParaRPr kumimoji="1" lang="ja-JP" altLang="en-US" sz="1400" dirty="0"/>
            </a:p>
          </p:txBody>
        </p:sp>
        <p:sp>
          <p:nvSpPr>
            <p:cNvPr id="258" name="テキスト ボックス 257"/>
            <p:cNvSpPr txBox="1"/>
            <p:nvPr/>
          </p:nvSpPr>
          <p:spPr>
            <a:xfrm>
              <a:off x="2057826" y="5966699"/>
              <a:ext cx="2128208" cy="307777"/>
            </a:xfrm>
            <a:prstGeom prst="rect">
              <a:avLst/>
            </a:prstGeom>
            <a:noFill/>
          </p:spPr>
          <p:txBody>
            <a:bodyPr wrap="square" rtlCol="0">
              <a:spAutoFit/>
            </a:bodyPr>
            <a:lstStyle/>
            <a:p>
              <a:pPr algn="ctr"/>
              <a:r>
                <a:rPr lang="ja-JP" altLang="en-US" sz="1400" dirty="0" smtClean="0"/>
                <a:t>バグ報告者</a:t>
              </a:r>
              <a:r>
                <a:rPr kumimoji="1" lang="ja-JP" altLang="en-US" sz="1400" dirty="0" smtClean="0"/>
                <a:t>コミュニティ</a:t>
              </a:r>
              <a:endParaRPr kumimoji="1" lang="ja-JP" altLang="en-US" sz="1400" dirty="0"/>
            </a:p>
          </p:txBody>
        </p:sp>
        <p:sp>
          <p:nvSpPr>
            <p:cNvPr id="259" name="Line 56"/>
            <p:cNvSpPr>
              <a:spLocks noChangeShapeType="1"/>
            </p:cNvSpPr>
            <p:nvPr/>
          </p:nvSpPr>
          <p:spPr bwMode="auto">
            <a:xfrm flipH="1" flipV="1">
              <a:off x="2170368" y="5327848"/>
              <a:ext cx="465828" cy="302171"/>
            </a:xfrm>
            <a:prstGeom prst="line">
              <a:avLst/>
            </a:prstGeom>
            <a:noFill/>
            <a:ln w="25400">
              <a:solidFill>
                <a:schemeClr val="tx1"/>
              </a:solidFill>
              <a:round/>
              <a:headEnd/>
              <a:tailEnd type="triangle" w="med" len="med"/>
            </a:ln>
          </p:spPr>
          <p:txBody>
            <a:bodyPr/>
            <a:lstStyle/>
            <a:p>
              <a:endParaRPr lang="ja-JP" altLang="en-US"/>
            </a:p>
          </p:txBody>
        </p:sp>
      </p:grpSp>
      <p:sp>
        <p:nvSpPr>
          <p:cNvPr id="73" name="円/楕円 72"/>
          <p:cNvSpPr/>
          <p:nvPr/>
        </p:nvSpPr>
        <p:spPr bwMode="auto">
          <a:xfrm>
            <a:off x="4376572" y="4152276"/>
            <a:ext cx="517002" cy="518400"/>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4" name="円/楕円 73"/>
          <p:cNvSpPr/>
          <p:nvPr/>
        </p:nvSpPr>
        <p:spPr bwMode="auto">
          <a:xfrm>
            <a:off x="4249572" y="4799976"/>
            <a:ext cx="517002" cy="518400"/>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Times New Roman" charset="0"/>
              <a:ea typeface="ＭＳ Ｐゴシック" charset="-128"/>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blinds(horizontal)">
                                      <p:cBhvr>
                                        <p:cTn id="7" dur="500"/>
                                        <p:tgtEl>
                                          <p:spTgt spid="7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blinds(horizontal)">
                                      <p:cBhvr>
                                        <p:cTn id="1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タイトル 2"/>
          <p:cNvSpPr>
            <a:spLocks noGrp="1"/>
          </p:cNvSpPr>
          <p:nvPr>
            <p:ph type="title"/>
          </p:nvPr>
        </p:nvSpPr>
        <p:spPr>
          <a:xfrm>
            <a:off x="830263" y="209550"/>
            <a:ext cx="8099425" cy="642938"/>
          </a:xfrm>
        </p:spPr>
        <p:txBody>
          <a:bodyPr/>
          <a:lstStyle/>
          <a:p>
            <a:r>
              <a:rPr lang="ja-JP" altLang="en-US" dirty="0" smtClean="0"/>
              <a:t>目的とアプローチ</a:t>
            </a:r>
          </a:p>
        </p:txBody>
      </p:sp>
      <p:sp>
        <p:nvSpPr>
          <p:cNvPr id="18436" name="コンテンツ プレースホルダ 3"/>
          <p:cNvSpPr>
            <a:spLocks noGrp="1"/>
          </p:cNvSpPr>
          <p:nvPr>
            <p:ph idx="1"/>
          </p:nvPr>
        </p:nvSpPr>
        <p:spPr>
          <a:xfrm>
            <a:off x="214313" y="990600"/>
            <a:ext cx="8715375" cy="5438775"/>
          </a:xfrm>
        </p:spPr>
        <p:txBody>
          <a:bodyPr/>
          <a:lstStyle/>
          <a:p>
            <a:r>
              <a:rPr lang="ja-JP" altLang="en-US" dirty="0" smtClean="0"/>
              <a:t>目的</a:t>
            </a:r>
            <a:endParaRPr lang="en-US" altLang="ja-JP" dirty="0" smtClean="0"/>
          </a:p>
          <a:p>
            <a:pPr lvl="1"/>
            <a:r>
              <a:rPr lang="ja-JP" altLang="en-US" dirty="0" smtClean="0"/>
              <a:t>障害に関する議論を行う参加者の情報共有の方法と障害修正にかかる時間との関係を明らかにする</a:t>
            </a:r>
            <a:endParaRPr lang="en-US" altLang="ja-JP" dirty="0" smtClean="0"/>
          </a:p>
          <a:p>
            <a:pPr lvl="2"/>
            <a:r>
              <a:rPr lang="ja-JP" altLang="en-US" dirty="0" smtClean="0"/>
              <a:t>障害に関する情報共有はどのように行われているか</a:t>
            </a:r>
            <a:endParaRPr lang="en-US" altLang="ja-JP" dirty="0" smtClean="0"/>
          </a:p>
          <a:p>
            <a:pPr lvl="2"/>
            <a:r>
              <a:rPr lang="ja-JP" altLang="en-US" dirty="0" smtClean="0"/>
              <a:t>コミュニティの参加者間で情報共有をどのように行うことが障害への迅速な対応につながるのか</a:t>
            </a:r>
            <a:endParaRPr lang="en-US" altLang="ja-JP" dirty="0" smtClean="0"/>
          </a:p>
          <a:p>
            <a:pPr lvl="4"/>
            <a:endParaRPr lang="en-US" altLang="ja-JP" dirty="0" smtClean="0"/>
          </a:p>
          <a:p>
            <a:r>
              <a:rPr lang="ja-JP" altLang="en-US" dirty="0" smtClean="0"/>
              <a:t>アプローチ</a:t>
            </a:r>
            <a:endParaRPr lang="en-US" altLang="ja-JP" dirty="0" smtClean="0"/>
          </a:p>
          <a:p>
            <a:pPr lvl="1"/>
            <a:r>
              <a:rPr lang="ja-JP" altLang="en-US" dirty="0" smtClean="0"/>
              <a:t>バグ報告者コミュニティと開発者コミュニティの両方に参加する人物の活動を分析する</a:t>
            </a:r>
            <a:endParaRPr lang="en-US" altLang="ja-JP" dirty="0" smtClean="0"/>
          </a:p>
          <a:p>
            <a:pPr lvl="2"/>
            <a:r>
              <a:rPr lang="ja-JP" altLang="en-US" dirty="0" smtClean="0"/>
              <a:t>参加者間で行う議論の送受信関係をネットワークで表現する</a:t>
            </a:r>
            <a:endParaRPr lang="en-US" altLang="ja-JP" dirty="0" smtClean="0">
              <a:solidFill>
                <a:srgbClr val="00CC99"/>
              </a:solidFill>
            </a:endParaRPr>
          </a:p>
          <a:p>
            <a:pPr lvl="2"/>
            <a:r>
              <a:rPr lang="ja-JP" altLang="en-US" b="1" dirty="0" smtClean="0">
                <a:solidFill>
                  <a:srgbClr val="00644A"/>
                </a:solidFill>
              </a:rPr>
              <a:t>バグ報告者コミュニティのみに参加する人物</a:t>
            </a:r>
            <a:r>
              <a:rPr lang="ja-JP" altLang="en-US" dirty="0" smtClean="0"/>
              <a:t>と</a:t>
            </a:r>
            <a:r>
              <a:rPr lang="ja-JP" altLang="en-US" b="1" dirty="0" smtClean="0">
                <a:solidFill>
                  <a:srgbClr val="A47D00"/>
                </a:solidFill>
              </a:rPr>
              <a:t>バグ報告者，開発者の両方のコミュニティに参加する人物</a:t>
            </a:r>
            <a:r>
              <a:rPr lang="ja-JP" altLang="en-US" dirty="0" smtClean="0"/>
              <a:t>間の送受信数の違いを分析する</a:t>
            </a:r>
            <a:endParaRPr lang="en-US" altLang="ja-JP" dirty="0" smtClean="0"/>
          </a:p>
        </p:txBody>
      </p:sp>
      <p:sp>
        <p:nvSpPr>
          <p:cNvPr id="18438" name="スライド番号プレースホルダ 5"/>
          <p:cNvSpPr>
            <a:spLocks noGrp="1"/>
          </p:cNvSpPr>
          <p:nvPr>
            <p:ph type="sldNum" sz="quarter" idx="12"/>
          </p:nvPr>
        </p:nvSpPr>
        <p:spPr>
          <a:noFill/>
        </p:spPr>
        <p:txBody>
          <a:bodyPr/>
          <a:lstStyle/>
          <a:p>
            <a:r>
              <a:rPr lang="en-US" altLang="ja-JP" dirty="0" smtClean="0">
                <a:latin typeface="Times New Roman" pitchFamily="18" charset="0"/>
              </a:rPr>
              <a:t>3</a:t>
            </a:r>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フッター プレースホルダ 5"/>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kumimoji="1" lang="ja-JP" altLang="en-US" dirty="0" smtClean="0"/>
              <a:t>開発における参加</a:t>
            </a:r>
            <a:r>
              <a:rPr lang="ja-JP" altLang="en-US" dirty="0" smtClean="0"/>
              <a:t>者間のネットワーク</a:t>
            </a:r>
            <a:endParaRPr kumimoji="1" lang="ja-JP" altLang="en-US" dirty="0">
              <a:solidFill>
                <a:srgbClr val="FF0000"/>
              </a:solidFill>
            </a:endParaRPr>
          </a:p>
        </p:txBody>
      </p:sp>
      <p:sp>
        <p:nvSpPr>
          <p:cNvPr id="3" name="コンテンツ プレースホルダ 2"/>
          <p:cNvSpPr>
            <a:spLocks noGrp="1"/>
          </p:cNvSpPr>
          <p:nvPr>
            <p:ph idx="1"/>
          </p:nvPr>
        </p:nvSpPr>
        <p:spPr/>
        <p:txBody>
          <a:bodyPr/>
          <a:lstStyle/>
          <a:p>
            <a:r>
              <a:rPr lang="ja-JP" altLang="en-US" dirty="0" smtClean="0"/>
              <a:t>コミュニティ内での情報共有の様子を理解するために，参加者同士の送受信関係をネットワークとして表す</a:t>
            </a:r>
            <a:endParaRPr lang="en-US" altLang="ja-JP" dirty="0" smtClean="0"/>
          </a:p>
          <a:p>
            <a:pPr lvl="1"/>
            <a:r>
              <a:rPr lang="ja-JP" altLang="en-US" dirty="0" smtClean="0"/>
              <a:t>議論に参加する人物を一つのノードで表す</a:t>
            </a:r>
            <a:endParaRPr lang="en-US" altLang="ja-JP" dirty="0" smtClean="0"/>
          </a:p>
          <a:p>
            <a:pPr lvl="1"/>
            <a:r>
              <a:rPr lang="en-US" altLang="ja-JP" dirty="0" smtClean="0"/>
              <a:t>2</a:t>
            </a:r>
            <a:r>
              <a:rPr lang="ja-JP" altLang="en-US" dirty="0" smtClean="0"/>
              <a:t>人の参加者間でやり取りされるメッセージを一本のエッジで表す</a:t>
            </a:r>
            <a:endParaRPr lang="en-US" altLang="ja-JP" dirty="0" smtClean="0"/>
          </a:p>
          <a:p>
            <a:pPr lvl="2"/>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4</a:t>
            </a:r>
            <a:endParaRPr lang="en-US" altLang="ja-JP" dirty="0"/>
          </a:p>
        </p:txBody>
      </p:sp>
      <p:sp>
        <p:nvSpPr>
          <p:cNvPr id="8" name="正方形/長方形 7"/>
          <p:cNvSpPr/>
          <p:nvPr/>
        </p:nvSpPr>
        <p:spPr>
          <a:xfrm>
            <a:off x="2495415" y="3293605"/>
            <a:ext cx="1643074" cy="2071702"/>
          </a:xfrm>
          <a:prstGeom prst="rect">
            <a:avLst/>
          </a:prstGeom>
          <a:noFill/>
          <a:ln w="15875" cap="flat" cmpd="sng" algn="ctr">
            <a:solidFill>
              <a:sysClr val="window" lastClr="FFFFFF"/>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     B:Re: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     C:Re: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B:</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Calibri"/>
                <a:ea typeface="ＭＳ Ｐゴシック"/>
                <a:cs typeface="+mn-cs"/>
              </a:rPr>
              <a:t>　  </a:t>
            </a: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C:Re: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         D:Re:Re: </a:t>
            </a:r>
          </a:p>
        </p:txBody>
      </p:sp>
      <p:cxnSp>
        <p:nvCxnSpPr>
          <p:cNvPr id="9" name="直線コネクタ 8"/>
          <p:cNvCxnSpPr/>
          <p:nvPr/>
        </p:nvCxnSpPr>
        <p:spPr>
          <a:xfrm>
            <a:off x="2753735" y="3821103"/>
            <a:ext cx="828000" cy="1588"/>
          </a:xfrm>
          <a:prstGeom prst="line">
            <a:avLst/>
          </a:prstGeom>
          <a:noFill/>
          <a:ln w="9525" cap="flat" cmpd="sng" algn="ctr">
            <a:solidFill>
              <a:sysClr val="windowText" lastClr="000000"/>
            </a:solidFill>
            <a:prstDash val="solid"/>
          </a:ln>
          <a:effectLst/>
        </p:spPr>
      </p:cxnSp>
      <p:cxnSp>
        <p:nvCxnSpPr>
          <p:cNvPr id="10" name="直線コネクタ 9"/>
          <p:cNvCxnSpPr/>
          <p:nvPr/>
        </p:nvCxnSpPr>
        <p:spPr>
          <a:xfrm>
            <a:off x="2924043" y="4045261"/>
            <a:ext cx="828000" cy="1588"/>
          </a:xfrm>
          <a:prstGeom prst="line">
            <a:avLst/>
          </a:prstGeom>
          <a:noFill/>
          <a:ln w="9525" cap="flat" cmpd="sng" algn="ctr">
            <a:solidFill>
              <a:sysClr val="windowText" lastClr="000000"/>
            </a:solidFill>
            <a:prstDash val="solid"/>
          </a:ln>
          <a:effectLst/>
        </p:spPr>
      </p:cxnSp>
      <p:cxnSp>
        <p:nvCxnSpPr>
          <p:cNvPr id="11" name="直線コネクタ 10"/>
          <p:cNvCxnSpPr/>
          <p:nvPr/>
        </p:nvCxnSpPr>
        <p:spPr>
          <a:xfrm>
            <a:off x="2966335" y="4284593"/>
            <a:ext cx="828000" cy="1588"/>
          </a:xfrm>
          <a:prstGeom prst="line">
            <a:avLst/>
          </a:prstGeom>
          <a:noFill/>
          <a:ln w="9525" cap="flat" cmpd="sng" algn="ctr">
            <a:solidFill>
              <a:sysClr val="windowText" lastClr="000000"/>
            </a:solidFill>
            <a:prstDash val="solid"/>
          </a:ln>
          <a:effectLst/>
        </p:spPr>
      </p:cxnSp>
      <p:cxnSp>
        <p:nvCxnSpPr>
          <p:cNvPr id="12" name="直線コネクタ 11"/>
          <p:cNvCxnSpPr/>
          <p:nvPr/>
        </p:nvCxnSpPr>
        <p:spPr>
          <a:xfrm>
            <a:off x="2762879" y="4550469"/>
            <a:ext cx="828000" cy="1588"/>
          </a:xfrm>
          <a:prstGeom prst="line">
            <a:avLst/>
          </a:prstGeom>
          <a:noFill/>
          <a:ln w="9525" cap="flat" cmpd="sng" algn="ctr">
            <a:solidFill>
              <a:sysClr val="windowText" lastClr="000000"/>
            </a:solidFill>
            <a:prstDash val="solid"/>
          </a:ln>
          <a:effectLst/>
        </p:spPr>
      </p:cxnSp>
      <p:cxnSp>
        <p:nvCxnSpPr>
          <p:cNvPr id="13" name="直線コネクタ 12"/>
          <p:cNvCxnSpPr/>
          <p:nvPr/>
        </p:nvCxnSpPr>
        <p:spPr>
          <a:xfrm>
            <a:off x="2974905" y="4793803"/>
            <a:ext cx="828000" cy="1588"/>
          </a:xfrm>
          <a:prstGeom prst="line">
            <a:avLst/>
          </a:prstGeom>
          <a:noFill/>
          <a:ln w="9525" cap="flat" cmpd="sng" algn="ctr">
            <a:solidFill>
              <a:sysClr val="windowText" lastClr="000000"/>
            </a:solidFill>
            <a:prstDash val="solid"/>
          </a:ln>
          <a:effectLst/>
        </p:spPr>
      </p:cxnSp>
      <p:cxnSp>
        <p:nvCxnSpPr>
          <p:cNvPr id="14" name="直線コネクタ 13"/>
          <p:cNvCxnSpPr/>
          <p:nvPr/>
        </p:nvCxnSpPr>
        <p:spPr>
          <a:xfrm>
            <a:off x="3193921" y="5017261"/>
            <a:ext cx="828000" cy="1588"/>
          </a:xfrm>
          <a:prstGeom prst="line">
            <a:avLst/>
          </a:prstGeom>
          <a:noFill/>
          <a:ln w="9525" cap="flat" cmpd="sng" algn="ctr">
            <a:solidFill>
              <a:sysClr val="windowText" lastClr="000000"/>
            </a:solidFill>
            <a:prstDash val="solid"/>
          </a:ln>
          <a:effectLst/>
        </p:spPr>
      </p:cxnSp>
      <p:sp>
        <p:nvSpPr>
          <p:cNvPr id="18" name="正方形/長方形 17"/>
          <p:cNvSpPr/>
          <p:nvPr/>
        </p:nvSpPr>
        <p:spPr>
          <a:xfrm>
            <a:off x="2495415" y="3579357"/>
            <a:ext cx="1643074" cy="1571636"/>
          </a:xfrm>
          <a:prstGeom prst="rect">
            <a:avLst/>
          </a:prstGeom>
          <a:noFill/>
          <a:ln w="15875"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19" name="右矢印 18"/>
          <p:cNvSpPr/>
          <p:nvPr/>
        </p:nvSpPr>
        <p:spPr>
          <a:xfrm>
            <a:off x="4501281" y="4079423"/>
            <a:ext cx="571504" cy="500066"/>
          </a:xfrm>
          <a:prstGeom prst="rightArrow">
            <a:avLst/>
          </a:prstGeom>
          <a:solidFill>
            <a:srgbClr val="FFABAB"/>
          </a:solidFill>
          <a:ln w="9525"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4" name="テキスト ボックス 23"/>
          <p:cNvSpPr txBox="1"/>
          <p:nvPr/>
        </p:nvSpPr>
        <p:spPr>
          <a:xfrm>
            <a:off x="5872443" y="3280202"/>
            <a:ext cx="2857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prstClr val="black"/>
                </a:solidFill>
                <a:effectLst/>
                <a:uLnTx/>
                <a:uFillTx/>
                <a:latin typeface="Calibri"/>
                <a:ea typeface="ＭＳ Ｐゴシック"/>
                <a:cs typeface="+mn-cs"/>
              </a:rPr>
              <a:t>A</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25" name="テキスト ボックス 24"/>
          <p:cNvSpPr txBox="1"/>
          <p:nvPr/>
        </p:nvSpPr>
        <p:spPr>
          <a:xfrm>
            <a:off x="5227017" y="3959720"/>
            <a:ext cx="2857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prstClr val="black"/>
                </a:solidFill>
                <a:effectLst/>
                <a:uLnTx/>
                <a:uFillTx/>
                <a:latin typeface="Calibri"/>
                <a:ea typeface="ＭＳ Ｐゴシック"/>
                <a:cs typeface="+mn-cs"/>
              </a:rPr>
              <a:t>B</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26" name="テキスト ボックス 25"/>
          <p:cNvSpPr txBox="1"/>
          <p:nvPr/>
        </p:nvSpPr>
        <p:spPr>
          <a:xfrm>
            <a:off x="6606825" y="3934357"/>
            <a:ext cx="2857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prstClr val="black"/>
                </a:solidFill>
                <a:effectLst/>
                <a:uLnTx/>
                <a:uFillTx/>
                <a:latin typeface="Calibri"/>
                <a:ea typeface="ＭＳ Ｐゴシック"/>
                <a:cs typeface="+mn-cs"/>
              </a:rPr>
              <a:t>C</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27" name="テキスト ボックス 26"/>
          <p:cNvSpPr txBox="1"/>
          <p:nvPr/>
        </p:nvSpPr>
        <p:spPr>
          <a:xfrm>
            <a:off x="5842489" y="4651380"/>
            <a:ext cx="2857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prstClr val="black"/>
                </a:solidFill>
                <a:effectLst/>
                <a:uLnTx/>
                <a:uFillTx/>
                <a:latin typeface="Calibri"/>
                <a:ea typeface="ＭＳ Ｐゴシック"/>
                <a:cs typeface="+mn-cs"/>
              </a:rPr>
              <a:t>D</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cxnSp>
        <p:nvCxnSpPr>
          <p:cNvPr id="29" name="直線矢印コネクタ 28"/>
          <p:cNvCxnSpPr/>
          <p:nvPr/>
        </p:nvCxnSpPr>
        <p:spPr>
          <a:xfrm rot="5400000" flipH="1" flipV="1">
            <a:off x="5545667" y="3730197"/>
            <a:ext cx="576776" cy="470086"/>
          </a:xfrm>
          <a:prstGeom prst="straightConnector1">
            <a:avLst/>
          </a:prstGeom>
          <a:noFill/>
          <a:ln w="12700" cap="flat" cmpd="sng" algn="ctr">
            <a:solidFill>
              <a:sysClr val="windowText" lastClr="000000"/>
            </a:solidFill>
            <a:prstDash val="solid"/>
            <a:tailEnd type="triangle" w="med" len="lg"/>
          </a:ln>
          <a:effectLst/>
        </p:spPr>
      </p:cxnSp>
      <p:cxnSp>
        <p:nvCxnSpPr>
          <p:cNvPr id="30" name="直線矢印コネクタ 29"/>
          <p:cNvCxnSpPr/>
          <p:nvPr/>
        </p:nvCxnSpPr>
        <p:spPr>
          <a:xfrm rot="16200000" flipV="1">
            <a:off x="6196001" y="3721923"/>
            <a:ext cx="585920" cy="480012"/>
          </a:xfrm>
          <a:prstGeom prst="straightConnector1">
            <a:avLst/>
          </a:prstGeom>
          <a:noFill/>
          <a:ln w="12700" cap="flat" cmpd="sng" algn="ctr">
            <a:solidFill>
              <a:sysClr val="windowText" lastClr="000000"/>
            </a:solidFill>
            <a:prstDash val="solid"/>
            <a:tailEnd type="triangle" w="med" len="lg"/>
          </a:ln>
          <a:effectLst/>
        </p:spPr>
      </p:cxnSp>
      <p:cxnSp>
        <p:nvCxnSpPr>
          <p:cNvPr id="31" name="直線矢印コネクタ 30"/>
          <p:cNvCxnSpPr/>
          <p:nvPr/>
        </p:nvCxnSpPr>
        <p:spPr>
          <a:xfrm rot="10800000">
            <a:off x="5588406" y="4343558"/>
            <a:ext cx="1101146" cy="9145"/>
          </a:xfrm>
          <a:prstGeom prst="straightConnector1">
            <a:avLst/>
          </a:prstGeom>
          <a:noFill/>
          <a:ln w="12700" cap="flat" cmpd="sng" algn="ctr">
            <a:solidFill>
              <a:sysClr val="windowText" lastClr="000000"/>
            </a:solidFill>
            <a:prstDash val="solid"/>
            <a:tailEnd type="triangle" w="med" len="lg"/>
          </a:ln>
          <a:effectLst/>
        </p:spPr>
      </p:cxnSp>
      <p:cxnSp>
        <p:nvCxnSpPr>
          <p:cNvPr id="32" name="直線矢印コネクタ 31"/>
          <p:cNvCxnSpPr/>
          <p:nvPr/>
        </p:nvCxnSpPr>
        <p:spPr>
          <a:xfrm rot="5400000" flipH="1" flipV="1">
            <a:off x="6209055" y="4482921"/>
            <a:ext cx="560203" cy="479621"/>
          </a:xfrm>
          <a:prstGeom prst="straightConnector1">
            <a:avLst/>
          </a:prstGeom>
          <a:noFill/>
          <a:ln w="12700" cap="flat" cmpd="sng" algn="ctr">
            <a:solidFill>
              <a:sysClr val="windowText" lastClr="000000"/>
            </a:solidFill>
            <a:prstDash val="solid"/>
            <a:tailEnd type="triangle" w="med" len="lg"/>
          </a:ln>
          <a:effectLst/>
        </p:spPr>
      </p:cxnSp>
      <p:cxnSp>
        <p:nvCxnSpPr>
          <p:cNvPr id="34" name="カギ線コネクタ 33"/>
          <p:cNvCxnSpPr/>
          <p:nvPr/>
        </p:nvCxnSpPr>
        <p:spPr bwMode="auto">
          <a:xfrm rot="16200000" flipV="1">
            <a:off x="2646255" y="3832689"/>
            <a:ext cx="138617" cy="131211"/>
          </a:xfrm>
          <a:prstGeom prst="bentConnector3">
            <a:avLst>
              <a:gd name="adj1" fmla="val -1180"/>
            </a:avLst>
          </a:prstGeom>
          <a:solidFill>
            <a:srgbClr val="9999FF"/>
          </a:solidFill>
          <a:ln w="15875" cap="flat" cmpd="sng" algn="ctr">
            <a:solidFill>
              <a:schemeClr val="tx1"/>
            </a:solidFill>
            <a:prstDash val="solid"/>
            <a:round/>
            <a:headEnd type="none" w="med" len="med"/>
            <a:tailEnd type="triangle"/>
          </a:ln>
          <a:effectLst/>
        </p:spPr>
      </p:cxnSp>
      <p:cxnSp>
        <p:nvCxnSpPr>
          <p:cNvPr id="55" name="カギ線コネクタ 54"/>
          <p:cNvCxnSpPr/>
          <p:nvPr/>
        </p:nvCxnSpPr>
        <p:spPr bwMode="auto">
          <a:xfrm rot="16200000" flipV="1">
            <a:off x="2514571" y="3953966"/>
            <a:ext cx="396938" cy="131212"/>
          </a:xfrm>
          <a:prstGeom prst="bentConnector3">
            <a:avLst>
              <a:gd name="adj1" fmla="val -1633"/>
            </a:avLst>
          </a:prstGeom>
          <a:solidFill>
            <a:srgbClr val="9999FF"/>
          </a:solidFill>
          <a:ln w="15875" cap="flat" cmpd="sng" algn="ctr">
            <a:solidFill>
              <a:schemeClr val="tx1"/>
            </a:solidFill>
            <a:prstDash val="solid"/>
            <a:round/>
            <a:headEnd type="none" w="med" len="med"/>
            <a:tailEnd type="triangle"/>
          </a:ln>
          <a:effectLst/>
        </p:spPr>
      </p:cxnSp>
      <p:cxnSp>
        <p:nvCxnSpPr>
          <p:cNvPr id="58" name="カギ線コネクタ 57"/>
          <p:cNvCxnSpPr/>
          <p:nvPr/>
        </p:nvCxnSpPr>
        <p:spPr bwMode="auto">
          <a:xfrm rot="16200000" flipV="1">
            <a:off x="2648878" y="4576314"/>
            <a:ext cx="138617" cy="131211"/>
          </a:xfrm>
          <a:prstGeom prst="bentConnector3">
            <a:avLst>
              <a:gd name="adj1" fmla="val -1180"/>
            </a:avLst>
          </a:prstGeom>
          <a:solidFill>
            <a:srgbClr val="9999FF"/>
          </a:solidFill>
          <a:ln w="15875" cap="flat" cmpd="sng" algn="ctr">
            <a:solidFill>
              <a:schemeClr val="tx1"/>
            </a:solidFill>
            <a:prstDash val="solid"/>
            <a:round/>
            <a:headEnd type="none" w="med" len="med"/>
            <a:tailEnd type="triangle"/>
          </a:ln>
          <a:effectLst/>
        </p:spPr>
      </p:cxnSp>
      <p:cxnSp>
        <p:nvCxnSpPr>
          <p:cNvPr id="59" name="カギ線コネクタ 58"/>
          <p:cNvCxnSpPr/>
          <p:nvPr/>
        </p:nvCxnSpPr>
        <p:spPr bwMode="auto">
          <a:xfrm rot="16200000" flipV="1">
            <a:off x="2856459" y="4815427"/>
            <a:ext cx="138617" cy="131211"/>
          </a:xfrm>
          <a:prstGeom prst="bentConnector3">
            <a:avLst>
              <a:gd name="adj1" fmla="val -1180"/>
            </a:avLst>
          </a:prstGeom>
          <a:solidFill>
            <a:srgbClr val="9999FF"/>
          </a:solidFill>
          <a:ln w="15875" cap="flat" cmpd="sng" algn="ctr">
            <a:solidFill>
              <a:schemeClr val="tx1"/>
            </a:solidFill>
            <a:prstDash val="solid"/>
            <a:round/>
            <a:headEnd type="none" w="med" len="med"/>
            <a:tailEnd type="triangle"/>
          </a:ln>
          <a:effectLst/>
        </p:spPr>
      </p:cxnSp>
      <p:grpSp>
        <p:nvGrpSpPr>
          <p:cNvPr id="7" name="グループ化 218"/>
          <p:cNvGrpSpPr>
            <a:grpSpLocks/>
          </p:cNvGrpSpPr>
          <p:nvPr/>
        </p:nvGrpSpPr>
        <p:grpSpPr bwMode="auto">
          <a:xfrm>
            <a:off x="6095338" y="3544228"/>
            <a:ext cx="139303" cy="250746"/>
            <a:chOff x="3357554" y="4995817"/>
            <a:chExt cx="214315" cy="385766"/>
          </a:xfrm>
        </p:grpSpPr>
        <p:sp>
          <p:nvSpPr>
            <p:cNvPr id="61" name="二等辺三角形 60"/>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2" name="円/楕円 61"/>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 name="グループ化 218"/>
          <p:cNvGrpSpPr>
            <a:grpSpLocks/>
          </p:cNvGrpSpPr>
          <p:nvPr/>
        </p:nvGrpSpPr>
        <p:grpSpPr bwMode="auto">
          <a:xfrm>
            <a:off x="5416588" y="4214023"/>
            <a:ext cx="139303" cy="250746"/>
            <a:chOff x="3357554" y="4995817"/>
            <a:chExt cx="214315" cy="385766"/>
          </a:xfrm>
        </p:grpSpPr>
        <p:sp>
          <p:nvSpPr>
            <p:cNvPr id="64" name="二等辺三角形 63"/>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5" name="円/楕円 64"/>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6" name="グループ化 218"/>
          <p:cNvGrpSpPr>
            <a:grpSpLocks/>
          </p:cNvGrpSpPr>
          <p:nvPr/>
        </p:nvGrpSpPr>
        <p:grpSpPr bwMode="auto">
          <a:xfrm>
            <a:off x="6823563" y="4190374"/>
            <a:ext cx="139303" cy="250746"/>
            <a:chOff x="3357554" y="4995817"/>
            <a:chExt cx="214315" cy="385766"/>
          </a:xfrm>
        </p:grpSpPr>
        <p:sp>
          <p:nvSpPr>
            <p:cNvPr id="67" name="二等辺三角形 6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8" name="円/楕円 6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7" name="グループ化 218"/>
          <p:cNvGrpSpPr>
            <a:grpSpLocks/>
          </p:cNvGrpSpPr>
          <p:nvPr/>
        </p:nvGrpSpPr>
        <p:grpSpPr bwMode="auto">
          <a:xfrm>
            <a:off x="6070393" y="4882670"/>
            <a:ext cx="139303" cy="250746"/>
            <a:chOff x="3357554" y="4995817"/>
            <a:chExt cx="214315" cy="385766"/>
          </a:xfrm>
        </p:grpSpPr>
        <p:sp>
          <p:nvSpPr>
            <p:cNvPr id="70" name="二等辺三角形 69"/>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1" name="円/楕円 70"/>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blinds(horizontal)">
                                      <p:cBhvr>
                                        <p:cTn id="7" dur="500"/>
                                        <p:tgtEl>
                                          <p:spTgt spid="8">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blinds(horizontal)">
                                      <p:cBhvr>
                                        <p:cTn id="10" dur="500"/>
                                        <p:tgtEl>
                                          <p:spTgt spid="8">
                                            <p:txEl>
                                              <p:pRg st="2" end="2"/>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linds(horizontal)">
                                      <p:cBhvr>
                                        <p:cTn id="13" dur="500"/>
                                        <p:tgtEl>
                                          <p:spTgt spid="26"/>
                                        </p:tgtEl>
                                      </p:cBhvr>
                                    </p:animEffect>
                                  </p:childTnLst>
                                </p:cTn>
                              </p:par>
                              <p:par>
                                <p:cTn id="14" presetID="3" presetClass="entr" presetSubtype="1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linds(horizontal)">
                                      <p:cBhvr>
                                        <p:cTn id="16" dur="500"/>
                                        <p:tgtEl>
                                          <p:spTgt spid="16"/>
                                        </p:tgtEl>
                                      </p:cBhvr>
                                    </p:animEffect>
                                  </p:childTnLst>
                                </p:cTn>
                              </p:par>
                              <p:par>
                                <p:cTn id="17" presetID="3" presetClass="entr" presetSubtype="1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500"/>
                                        <p:tgtEl>
                                          <p:spTgt spid="10"/>
                                        </p:tgtEl>
                                      </p:cBhvr>
                                    </p:animEffect>
                                  </p:childTnLst>
                                </p:cTn>
                              </p:par>
                              <p:par>
                                <p:cTn id="20" presetID="3" presetClass="entr" presetSubtype="1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par>
                                <p:cTn id="23" presetID="22" presetClass="entr" presetSubtype="2"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right)">
                                      <p:cBhvr>
                                        <p:cTn id="25" dur="500"/>
                                        <p:tgtEl>
                                          <p:spTgt spid="34"/>
                                        </p:tgtEl>
                                      </p:cBhvr>
                                    </p:animEffect>
                                  </p:childTnLst>
                                </p:cTn>
                              </p:par>
                              <p:par>
                                <p:cTn id="26" presetID="22" presetClass="entr" presetSubtype="2" fill="hold"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right)">
                                      <p:cBhvr>
                                        <p:cTn id="28" dur="500"/>
                                        <p:tgtEl>
                                          <p:spTgt spid="55"/>
                                        </p:tgtEl>
                                      </p:cBhvr>
                                    </p:animEffect>
                                  </p:childTnLst>
                                </p:cTn>
                              </p:par>
                              <p:par>
                                <p:cTn id="29" presetID="22" presetClass="entr" presetSubtype="4" fill="hold" nodeType="withEffect">
                                  <p:stCondLst>
                                    <p:cond delay="100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1000"/>
                                        <p:tgtEl>
                                          <p:spTgt spid="30"/>
                                        </p:tgtEl>
                                      </p:cBhvr>
                                    </p:animEffect>
                                  </p:childTnLst>
                                </p:cTn>
                              </p:par>
                              <p:par>
                                <p:cTn id="32" presetID="22" presetClass="entr" presetSubtype="4" fill="hold" nodeType="withEffect">
                                  <p:stCondLst>
                                    <p:cond delay="1000"/>
                                  </p:stCondLst>
                                  <p:childTnLst>
                                    <p:set>
                                      <p:cBhvr>
                                        <p:cTn id="33" dur="1" fill="hold">
                                          <p:stCondLst>
                                            <p:cond delay="0"/>
                                          </p:stCondLst>
                                        </p:cTn>
                                        <p:tgtEl>
                                          <p:spTgt spid="29"/>
                                        </p:tgtEl>
                                        <p:attrNameLst>
                                          <p:attrName>style.visibility</p:attrName>
                                        </p:attrNameLst>
                                      </p:cBhvr>
                                      <p:to>
                                        <p:strVal val="visible"/>
                                      </p:to>
                                    </p:set>
                                    <p:animEffect transition="in" filter="wipe(down)">
                                      <p:cBhvr>
                                        <p:cTn id="34" dur="10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8">
                                            <p:txEl>
                                              <p:pRg st="4" end="4"/>
                                            </p:txEl>
                                          </p:spTgt>
                                        </p:tgtEl>
                                        <p:attrNameLst>
                                          <p:attrName>style.visibility</p:attrName>
                                        </p:attrNameLst>
                                      </p:cBhvr>
                                      <p:to>
                                        <p:strVal val="visible"/>
                                      </p:to>
                                    </p:set>
                                    <p:animEffect transition="in" filter="blinds(horizontal)">
                                      <p:cBhvr>
                                        <p:cTn id="39" dur="500"/>
                                        <p:tgtEl>
                                          <p:spTgt spid="8">
                                            <p:txEl>
                                              <p:pRg st="4" end="4"/>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cTn>
                              </p:par>
                            </p:childTnLst>
                          </p:cTn>
                        </p:par>
                        <p:par>
                          <p:cTn id="43" fill="hold">
                            <p:stCondLst>
                              <p:cond delay="500"/>
                            </p:stCondLst>
                            <p:childTnLst>
                              <p:par>
                                <p:cTn id="44" presetID="22" presetClass="entr" presetSubtype="2" fill="hold"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wipe(right)">
                                      <p:cBhvr>
                                        <p:cTn id="46" dur="500"/>
                                        <p:tgtEl>
                                          <p:spTgt spid="58"/>
                                        </p:tgtEl>
                                      </p:cBhvr>
                                    </p:animEffect>
                                  </p:childTnLst>
                                </p:cTn>
                              </p:par>
                            </p:childTnLst>
                          </p:cTn>
                        </p:par>
                        <p:par>
                          <p:cTn id="47" fill="hold">
                            <p:stCondLst>
                              <p:cond delay="1000"/>
                            </p:stCondLst>
                            <p:childTnLst>
                              <p:par>
                                <p:cTn id="48" presetID="22" presetClass="entr" presetSubtype="2" fill="hold" nodeType="afterEffect">
                                  <p:stCondLst>
                                    <p:cond delay="500"/>
                                  </p:stCondLst>
                                  <p:childTnLst>
                                    <p:set>
                                      <p:cBhvr>
                                        <p:cTn id="49" dur="1" fill="hold">
                                          <p:stCondLst>
                                            <p:cond delay="0"/>
                                          </p:stCondLst>
                                        </p:cTn>
                                        <p:tgtEl>
                                          <p:spTgt spid="31"/>
                                        </p:tgtEl>
                                        <p:attrNameLst>
                                          <p:attrName>style.visibility</p:attrName>
                                        </p:attrNameLst>
                                      </p:cBhvr>
                                      <p:to>
                                        <p:strVal val="visible"/>
                                      </p:to>
                                    </p:set>
                                    <p:animEffect transition="in" filter="wipe(right)">
                                      <p:cBhvr>
                                        <p:cTn id="50" dur="10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8">
                                            <p:txEl>
                                              <p:pRg st="5" end="5"/>
                                            </p:txEl>
                                          </p:spTgt>
                                        </p:tgtEl>
                                        <p:attrNameLst>
                                          <p:attrName>style.visibility</p:attrName>
                                        </p:attrNameLst>
                                      </p:cBhvr>
                                      <p:to>
                                        <p:strVal val="visible"/>
                                      </p:to>
                                    </p:set>
                                    <p:animEffect transition="in" filter="blinds(horizontal)">
                                      <p:cBhvr>
                                        <p:cTn id="55" dur="500"/>
                                        <p:tgtEl>
                                          <p:spTgt spid="8">
                                            <p:txEl>
                                              <p:pRg st="5" end="5"/>
                                            </p:txEl>
                                          </p:spTgt>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blinds(horizontal)">
                                      <p:cBhvr>
                                        <p:cTn id="58" dur="500"/>
                                        <p:tgtEl>
                                          <p:spTgt spid="27"/>
                                        </p:tgtEl>
                                      </p:cBhvr>
                                    </p:animEffect>
                                  </p:childTnLst>
                                </p:cTn>
                              </p:par>
                              <p:par>
                                <p:cTn id="59" presetID="3" presetClass="entr" presetSubtype="1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linds(horizontal)">
                                      <p:cBhvr>
                                        <p:cTn id="61" dur="500"/>
                                        <p:tgtEl>
                                          <p:spTgt spid="17"/>
                                        </p:tgtEl>
                                      </p:cBhvr>
                                    </p:animEffect>
                                  </p:childTnLst>
                                </p:cTn>
                              </p:par>
                              <p:par>
                                <p:cTn id="62" presetID="3" presetClass="entr" presetSubtype="10" fill="hold"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linds(horizontal)">
                                      <p:cBhvr>
                                        <p:cTn id="64" dur="500"/>
                                        <p:tgtEl>
                                          <p:spTgt spid="14"/>
                                        </p:tgtEl>
                                      </p:cBhvr>
                                    </p:animEffect>
                                  </p:childTnLst>
                                </p:cTn>
                              </p:par>
                            </p:childTnLst>
                          </p:cTn>
                        </p:par>
                        <p:par>
                          <p:cTn id="65" fill="hold">
                            <p:stCondLst>
                              <p:cond delay="500"/>
                            </p:stCondLst>
                            <p:childTnLst>
                              <p:par>
                                <p:cTn id="66" presetID="22" presetClass="entr" presetSubtype="2" fill="hold"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wipe(right)">
                                      <p:cBhvr>
                                        <p:cTn id="68" dur="500"/>
                                        <p:tgtEl>
                                          <p:spTgt spid="59"/>
                                        </p:tgtEl>
                                      </p:cBhvr>
                                    </p:animEffect>
                                  </p:childTnLst>
                                </p:cTn>
                              </p:par>
                            </p:childTnLst>
                          </p:cTn>
                        </p:par>
                        <p:par>
                          <p:cTn id="69" fill="hold">
                            <p:stCondLst>
                              <p:cond delay="1000"/>
                            </p:stCondLst>
                            <p:childTnLst>
                              <p:par>
                                <p:cTn id="70" presetID="22" presetClass="entr" presetSubtype="4" fill="hold" nodeType="afterEffect">
                                  <p:stCondLst>
                                    <p:cond delay="500"/>
                                  </p:stCondLst>
                                  <p:childTnLst>
                                    <p:set>
                                      <p:cBhvr>
                                        <p:cTn id="71" dur="1" fill="hold">
                                          <p:stCondLst>
                                            <p:cond delay="0"/>
                                          </p:stCondLst>
                                        </p:cTn>
                                        <p:tgtEl>
                                          <p:spTgt spid="32"/>
                                        </p:tgtEl>
                                        <p:attrNameLst>
                                          <p:attrName>style.visibility</p:attrName>
                                        </p:attrNameLst>
                                      </p:cBhvr>
                                      <p:to>
                                        <p:strVal val="visible"/>
                                      </p:to>
                                    </p:set>
                                    <p:animEffect transition="in" filter="wipe(down)">
                                      <p:cBhvr>
                                        <p:cTn id="72"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lang="ja-JP" altLang="en-US" dirty="0" smtClean="0"/>
              <a:t>障害に対する情報共有の様子を理解するためにバグ報告者コミュニティを分析する</a:t>
            </a:r>
            <a:endParaRPr lang="en-US" altLang="ja-JP" dirty="0" smtClean="0"/>
          </a:p>
          <a:p>
            <a:pPr lvl="1"/>
            <a:r>
              <a:rPr lang="ja-JP" altLang="en-US" dirty="0" smtClean="0"/>
              <a:t>開発者コミュニティにも参加する人物らを開発者グループ</a:t>
            </a:r>
            <a:endParaRPr lang="en-US" altLang="ja-JP" dirty="0" smtClean="0"/>
          </a:p>
          <a:p>
            <a:pPr lvl="1"/>
            <a:r>
              <a:rPr lang="ja-JP" altLang="en-US" dirty="0" smtClean="0"/>
              <a:t>バグ報告者コミュニティのみに参加する人物らをバグ報告者グループ</a:t>
            </a:r>
            <a:endParaRPr lang="en-US" altLang="ja-JP" dirty="0" smtClean="0"/>
          </a:p>
          <a:p>
            <a:r>
              <a:rPr lang="ja-JP" altLang="en-US" dirty="0" smtClean="0"/>
              <a:t>障害の修正は開発者が行うことが多いため，バグ報告者コミュニティに参加する開発者を注目する</a:t>
            </a:r>
            <a:endParaRPr lang="en-US" altLang="ja-JP" dirty="0" smtClean="0"/>
          </a:p>
          <a:p>
            <a:endParaRPr kumimoji="1" lang="en-US" altLang="ja-JP" dirty="0" smtClean="0"/>
          </a:p>
          <a:p>
            <a:endParaRPr kumimoji="1" lang="ja-JP" altLang="en-US" dirty="0"/>
          </a:p>
        </p:txBody>
      </p:sp>
      <p:sp>
        <p:nvSpPr>
          <p:cNvPr id="2" name="タイトル 1"/>
          <p:cNvSpPr>
            <a:spLocks noGrp="1"/>
          </p:cNvSpPr>
          <p:nvPr>
            <p:ph type="title"/>
          </p:nvPr>
        </p:nvSpPr>
        <p:spPr/>
        <p:txBody>
          <a:bodyPr/>
          <a:lstStyle/>
          <a:p>
            <a:r>
              <a:rPr kumimoji="1" lang="ja-JP" altLang="en-US" dirty="0" smtClean="0"/>
              <a:t>分析対象コミュニティ</a:t>
            </a:r>
            <a:r>
              <a:rPr kumimoji="1" lang="ja-JP" altLang="en-US" sz="2400" dirty="0" smtClean="0"/>
              <a:t>～バグ報告者コミュニティ～</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5</a:t>
            </a:r>
            <a:endParaRPr lang="en-US" altLang="ja-JP" dirty="0"/>
          </a:p>
        </p:txBody>
      </p:sp>
      <p:grpSp>
        <p:nvGrpSpPr>
          <p:cNvPr id="16" name="グループ化 8"/>
          <p:cNvGrpSpPr/>
          <p:nvPr/>
        </p:nvGrpSpPr>
        <p:grpSpPr>
          <a:xfrm>
            <a:off x="1745258" y="4195409"/>
            <a:ext cx="1757845" cy="1835049"/>
            <a:chOff x="6521366" y="2727227"/>
            <a:chExt cx="2068052" cy="2158881"/>
          </a:xfrm>
          <a:solidFill>
            <a:srgbClr val="29FFC7"/>
          </a:solidFill>
        </p:grpSpPr>
        <p:sp>
          <p:nvSpPr>
            <p:cNvPr id="10" name="月 9"/>
            <p:cNvSpPr/>
            <p:nvPr/>
          </p:nvSpPr>
          <p:spPr bwMode="auto">
            <a:xfrm rot="12780000">
              <a:off x="7147675" y="4076216"/>
              <a:ext cx="648000" cy="809892"/>
            </a:xfrm>
            <a:prstGeom prst="moon">
              <a:avLst>
                <a:gd name="adj" fmla="val 87500"/>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 name="月 10"/>
            <p:cNvSpPr/>
            <p:nvPr/>
          </p:nvSpPr>
          <p:spPr bwMode="auto">
            <a:xfrm rot="10800000">
              <a:off x="7328079" y="3051300"/>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月 11"/>
            <p:cNvSpPr/>
            <p:nvPr/>
          </p:nvSpPr>
          <p:spPr bwMode="auto">
            <a:xfrm rot="10560344">
              <a:off x="7315007" y="3108370"/>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月 12"/>
            <p:cNvSpPr/>
            <p:nvPr/>
          </p:nvSpPr>
          <p:spPr bwMode="auto">
            <a:xfrm rot="10046847">
              <a:off x="7291090" y="2990837"/>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 name="月 13"/>
            <p:cNvSpPr/>
            <p:nvPr/>
          </p:nvSpPr>
          <p:spPr bwMode="auto">
            <a:xfrm rot="8880000">
              <a:off x="7152950" y="2727227"/>
              <a:ext cx="648000" cy="809892"/>
            </a:xfrm>
            <a:prstGeom prst="moon">
              <a:avLst>
                <a:gd name="adj" fmla="val 87500"/>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 name="パイ 14"/>
            <p:cNvSpPr/>
            <p:nvPr/>
          </p:nvSpPr>
          <p:spPr bwMode="auto">
            <a:xfrm rot="10800000">
              <a:off x="6521366" y="2774983"/>
              <a:ext cx="2068052" cy="2056448"/>
            </a:xfrm>
            <a:prstGeom prst="pie">
              <a:avLst>
                <a:gd name="adj1" fmla="val 3907078"/>
                <a:gd name="adj2" fmla="val 17954558"/>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17" name="グループ化 15"/>
          <p:cNvGrpSpPr/>
          <p:nvPr/>
        </p:nvGrpSpPr>
        <p:grpSpPr>
          <a:xfrm>
            <a:off x="1764983" y="4326847"/>
            <a:ext cx="726010" cy="1520944"/>
            <a:chOff x="6555779" y="2913023"/>
            <a:chExt cx="854129" cy="1789346"/>
          </a:xfrm>
          <a:solidFill>
            <a:srgbClr val="FFFF00"/>
          </a:solidFill>
        </p:grpSpPr>
        <p:grpSp>
          <p:nvGrpSpPr>
            <p:cNvPr id="33" name="グループ化 143"/>
            <p:cNvGrpSpPr/>
            <p:nvPr/>
          </p:nvGrpSpPr>
          <p:grpSpPr>
            <a:xfrm>
              <a:off x="6555779" y="2913023"/>
              <a:ext cx="483434" cy="1789346"/>
              <a:chOff x="6555779" y="2913023"/>
              <a:chExt cx="483434" cy="1789346"/>
            </a:xfrm>
            <a:grpFill/>
          </p:grpSpPr>
          <p:sp>
            <p:nvSpPr>
              <p:cNvPr id="25" name="月 24"/>
              <p:cNvSpPr/>
              <p:nvPr/>
            </p:nvSpPr>
            <p:spPr bwMode="auto">
              <a:xfrm>
                <a:off x="6796638" y="2966256"/>
                <a:ext cx="182758" cy="1657180"/>
              </a:xfrm>
              <a:prstGeom prst="moon">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6" name="月 25"/>
              <p:cNvSpPr/>
              <p:nvPr/>
            </p:nvSpPr>
            <p:spPr bwMode="auto">
              <a:xfrm>
                <a:off x="6555779" y="3060826"/>
                <a:ext cx="483434" cy="14860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7" name="月 26"/>
              <p:cNvSpPr/>
              <p:nvPr/>
            </p:nvSpPr>
            <p:spPr bwMode="auto">
              <a:xfrm rot="20122007">
                <a:off x="6673424" y="3834362"/>
                <a:ext cx="213479"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8" name="月 27"/>
              <p:cNvSpPr/>
              <p:nvPr/>
            </p:nvSpPr>
            <p:spPr bwMode="auto">
              <a:xfrm rot="1380000">
                <a:off x="6621624" y="2913023"/>
                <a:ext cx="213479"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8" name="月 17"/>
            <p:cNvSpPr/>
            <p:nvPr/>
          </p:nvSpPr>
          <p:spPr bwMode="auto">
            <a:xfrm rot="10800000">
              <a:off x="6986291" y="2976027"/>
              <a:ext cx="182758" cy="1657180"/>
            </a:xfrm>
            <a:prstGeom prst="moon">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9" name="月 18"/>
            <p:cNvSpPr/>
            <p:nvPr/>
          </p:nvSpPr>
          <p:spPr bwMode="auto">
            <a:xfrm rot="10800000">
              <a:off x="6926474" y="3052618"/>
              <a:ext cx="483434" cy="14860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 name="月 19"/>
            <p:cNvSpPr/>
            <p:nvPr/>
          </p:nvSpPr>
          <p:spPr bwMode="auto">
            <a:xfrm rot="9322007">
              <a:off x="7082866" y="2930560"/>
              <a:ext cx="213479"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 name="月 20"/>
            <p:cNvSpPr/>
            <p:nvPr/>
          </p:nvSpPr>
          <p:spPr bwMode="auto">
            <a:xfrm rot="12180000">
              <a:off x="7113774" y="3692316"/>
              <a:ext cx="213479"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2" name="月 21"/>
            <p:cNvSpPr/>
            <p:nvPr/>
          </p:nvSpPr>
          <p:spPr bwMode="auto">
            <a:xfrm rot="9322007">
              <a:off x="7144120" y="2918558"/>
              <a:ext cx="107280"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3" name="月 22"/>
            <p:cNvSpPr/>
            <p:nvPr/>
          </p:nvSpPr>
          <p:spPr bwMode="auto">
            <a:xfrm rot="12180000">
              <a:off x="7162044" y="3698498"/>
              <a:ext cx="55761"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 name="月 23"/>
            <p:cNvSpPr/>
            <p:nvPr/>
          </p:nvSpPr>
          <p:spPr bwMode="auto">
            <a:xfrm rot="12180000">
              <a:off x="7199481" y="3823851"/>
              <a:ext cx="50324" cy="818022"/>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29" name="Line 56"/>
          <p:cNvSpPr>
            <a:spLocks noChangeShapeType="1"/>
          </p:cNvSpPr>
          <p:nvPr/>
        </p:nvSpPr>
        <p:spPr bwMode="auto">
          <a:xfrm flipH="1">
            <a:off x="2291010" y="4665842"/>
            <a:ext cx="352807" cy="118408"/>
          </a:xfrm>
          <a:prstGeom prst="line">
            <a:avLst/>
          </a:prstGeom>
          <a:noFill/>
          <a:ln w="25400">
            <a:solidFill>
              <a:schemeClr val="tx1"/>
            </a:solidFill>
            <a:round/>
            <a:headEnd/>
            <a:tailEnd type="triangle" w="med" len="med"/>
          </a:ln>
        </p:spPr>
        <p:txBody>
          <a:bodyPr/>
          <a:lstStyle/>
          <a:p>
            <a:endParaRPr lang="ja-JP" altLang="en-US"/>
          </a:p>
        </p:txBody>
      </p:sp>
      <p:sp>
        <p:nvSpPr>
          <p:cNvPr id="30" name="Line 59"/>
          <p:cNvSpPr>
            <a:spLocks noChangeShapeType="1"/>
          </p:cNvSpPr>
          <p:nvPr/>
        </p:nvSpPr>
        <p:spPr bwMode="auto">
          <a:xfrm flipH="1">
            <a:off x="2077027" y="4930512"/>
            <a:ext cx="64524" cy="270071"/>
          </a:xfrm>
          <a:prstGeom prst="line">
            <a:avLst/>
          </a:prstGeom>
          <a:noFill/>
          <a:ln w="25400">
            <a:solidFill>
              <a:schemeClr val="tx1"/>
            </a:solidFill>
            <a:round/>
            <a:headEnd type="triangle" w="med" len="med"/>
            <a:tailEnd type="none" w="med" len="med"/>
          </a:ln>
        </p:spPr>
        <p:txBody>
          <a:bodyPr/>
          <a:lstStyle/>
          <a:p>
            <a:endParaRPr lang="ja-JP" altLang="en-US"/>
          </a:p>
        </p:txBody>
      </p:sp>
      <p:sp>
        <p:nvSpPr>
          <p:cNvPr id="31" name="Line 60"/>
          <p:cNvSpPr>
            <a:spLocks noChangeShapeType="1"/>
          </p:cNvSpPr>
          <p:nvPr/>
        </p:nvSpPr>
        <p:spPr bwMode="auto">
          <a:xfrm flipH="1">
            <a:off x="2141551" y="5123703"/>
            <a:ext cx="831905" cy="116104"/>
          </a:xfrm>
          <a:prstGeom prst="line">
            <a:avLst/>
          </a:prstGeom>
          <a:noFill/>
          <a:ln w="25400">
            <a:solidFill>
              <a:schemeClr val="tx1"/>
            </a:solidFill>
            <a:round/>
            <a:headEnd/>
            <a:tailEnd type="triangle" w="med" len="med"/>
          </a:ln>
        </p:spPr>
        <p:txBody>
          <a:bodyPr/>
          <a:lstStyle/>
          <a:p>
            <a:endParaRPr lang="ja-JP" altLang="en-US"/>
          </a:p>
        </p:txBody>
      </p:sp>
      <p:sp>
        <p:nvSpPr>
          <p:cNvPr id="32" name="Line 58"/>
          <p:cNvSpPr>
            <a:spLocks noChangeShapeType="1"/>
          </p:cNvSpPr>
          <p:nvPr/>
        </p:nvSpPr>
        <p:spPr bwMode="auto">
          <a:xfrm>
            <a:off x="2141551" y="5379433"/>
            <a:ext cx="502265" cy="341454"/>
          </a:xfrm>
          <a:prstGeom prst="line">
            <a:avLst/>
          </a:prstGeom>
          <a:noFill/>
          <a:ln w="25400">
            <a:solidFill>
              <a:schemeClr val="tx1"/>
            </a:solidFill>
            <a:round/>
            <a:headEnd/>
            <a:tailEnd type="triangle" w="med" len="med"/>
          </a:ln>
        </p:spPr>
        <p:txBody>
          <a:bodyPr/>
          <a:lstStyle/>
          <a:p>
            <a:endParaRPr lang="ja-JP" altLang="en-US"/>
          </a:p>
        </p:txBody>
      </p:sp>
      <p:sp>
        <p:nvSpPr>
          <p:cNvPr id="34" name="二等辺三角形 33"/>
          <p:cNvSpPr/>
          <p:nvPr/>
        </p:nvSpPr>
        <p:spPr bwMode="auto">
          <a:xfrm>
            <a:off x="2098563" y="4713206"/>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5" name="円/楕円 34"/>
          <p:cNvSpPr/>
          <p:nvPr/>
        </p:nvSpPr>
        <p:spPr bwMode="auto">
          <a:xfrm>
            <a:off x="2098563" y="4665843"/>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7" name="二等辺三角形 36"/>
          <p:cNvSpPr/>
          <p:nvPr/>
        </p:nvSpPr>
        <p:spPr bwMode="auto">
          <a:xfrm>
            <a:off x="1985617" y="5275787"/>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8" name="円/楕円 37"/>
          <p:cNvSpPr/>
          <p:nvPr/>
        </p:nvSpPr>
        <p:spPr bwMode="auto">
          <a:xfrm>
            <a:off x="1985617" y="5228424"/>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0" name="二等辺三角形 39"/>
          <p:cNvSpPr/>
          <p:nvPr/>
        </p:nvSpPr>
        <p:spPr bwMode="auto">
          <a:xfrm>
            <a:off x="2712289" y="4545902"/>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1" name="円/楕円 40"/>
          <p:cNvSpPr/>
          <p:nvPr/>
        </p:nvSpPr>
        <p:spPr bwMode="auto">
          <a:xfrm>
            <a:off x="2712289" y="4498539"/>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3" name="二等辺三角形 42"/>
          <p:cNvSpPr/>
          <p:nvPr/>
        </p:nvSpPr>
        <p:spPr bwMode="auto">
          <a:xfrm>
            <a:off x="3106001" y="5052659"/>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4" name="円/楕円 43"/>
          <p:cNvSpPr/>
          <p:nvPr/>
        </p:nvSpPr>
        <p:spPr bwMode="auto">
          <a:xfrm>
            <a:off x="3106001" y="5005296"/>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6" name="二等辺三角形 45"/>
          <p:cNvSpPr/>
          <p:nvPr/>
        </p:nvSpPr>
        <p:spPr bwMode="auto">
          <a:xfrm>
            <a:off x="2677553" y="5614779"/>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7" name="円/楕円 46"/>
          <p:cNvSpPr/>
          <p:nvPr/>
        </p:nvSpPr>
        <p:spPr bwMode="auto">
          <a:xfrm>
            <a:off x="2677553" y="5567416"/>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nvGrpSpPr>
          <p:cNvPr id="36" name="グループ化 48"/>
          <p:cNvGrpSpPr/>
          <p:nvPr/>
        </p:nvGrpSpPr>
        <p:grpSpPr>
          <a:xfrm>
            <a:off x="762463" y="4186687"/>
            <a:ext cx="1757845" cy="1839098"/>
            <a:chOff x="762463" y="4100327"/>
            <a:chExt cx="1757845" cy="1839098"/>
          </a:xfrm>
        </p:grpSpPr>
        <p:grpSp>
          <p:nvGrpSpPr>
            <p:cNvPr id="39" name="グループ化 13"/>
            <p:cNvGrpSpPr/>
            <p:nvPr/>
          </p:nvGrpSpPr>
          <p:grpSpPr>
            <a:xfrm>
              <a:off x="762463" y="4100327"/>
              <a:ext cx="1757845" cy="1839098"/>
              <a:chOff x="3530182" y="1173916"/>
              <a:chExt cx="2068052" cy="2163644"/>
            </a:xfrm>
            <a:solidFill>
              <a:srgbClr val="FFEFFF"/>
            </a:solidFill>
          </p:grpSpPr>
          <p:sp>
            <p:nvSpPr>
              <p:cNvPr id="65" name="パイ 64"/>
              <p:cNvSpPr/>
              <p:nvPr/>
            </p:nvSpPr>
            <p:spPr bwMode="auto">
              <a:xfrm>
                <a:off x="3530182" y="1222989"/>
                <a:ext cx="2068052" cy="2056448"/>
              </a:xfrm>
              <a:prstGeom prst="pie">
                <a:avLst>
                  <a:gd name="adj1" fmla="val 3578039"/>
                  <a:gd name="adj2" fmla="val 17954558"/>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6" name="月 65"/>
              <p:cNvSpPr/>
              <p:nvPr/>
            </p:nvSpPr>
            <p:spPr bwMode="auto">
              <a:xfrm rot="1980000">
                <a:off x="4347021" y="1173916"/>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7" name="月 66"/>
              <p:cNvSpPr/>
              <p:nvPr/>
            </p:nvSpPr>
            <p:spPr bwMode="auto">
              <a:xfrm>
                <a:off x="4454861" y="179436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8" name="月 67"/>
              <p:cNvSpPr/>
              <p:nvPr/>
            </p:nvSpPr>
            <p:spPr bwMode="auto">
              <a:xfrm rot="21360344">
                <a:off x="4467933" y="173729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9" name="月 68"/>
              <p:cNvSpPr/>
              <p:nvPr/>
            </p:nvSpPr>
            <p:spPr bwMode="auto">
              <a:xfrm rot="20846847">
                <a:off x="4491850" y="1854829"/>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0" name="月 69"/>
              <p:cNvSpPr/>
              <p:nvPr/>
            </p:nvSpPr>
            <p:spPr bwMode="auto">
              <a:xfrm rot="19592044">
                <a:off x="4351272" y="2527668"/>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51" name="Line 57"/>
            <p:cNvSpPr>
              <a:spLocks noChangeShapeType="1"/>
            </p:cNvSpPr>
            <p:nvPr/>
          </p:nvSpPr>
          <p:spPr bwMode="auto">
            <a:xfrm flipV="1">
              <a:off x="1101166" y="4530589"/>
              <a:ext cx="316033" cy="388348"/>
            </a:xfrm>
            <a:prstGeom prst="line">
              <a:avLst/>
            </a:prstGeom>
            <a:noFill/>
            <a:ln w="25400">
              <a:solidFill>
                <a:schemeClr val="tx1"/>
              </a:solidFill>
              <a:round/>
              <a:headEnd/>
              <a:tailEnd type="triangle" w="med" len="med"/>
            </a:ln>
          </p:spPr>
          <p:txBody>
            <a:bodyPr/>
            <a:lstStyle/>
            <a:p>
              <a:endParaRPr lang="ja-JP" altLang="en-US"/>
            </a:p>
          </p:txBody>
        </p:sp>
        <p:sp>
          <p:nvSpPr>
            <p:cNvPr id="52" name="Line 59"/>
            <p:cNvSpPr>
              <a:spLocks noChangeShapeType="1"/>
            </p:cNvSpPr>
            <p:nvPr/>
          </p:nvSpPr>
          <p:spPr bwMode="auto">
            <a:xfrm flipV="1">
              <a:off x="1509936" y="5278770"/>
              <a:ext cx="411010" cy="156078"/>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53" name="Line 60"/>
            <p:cNvSpPr>
              <a:spLocks noChangeShapeType="1"/>
            </p:cNvSpPr>
            <p:nvPr/>
          </p:nvSpPr>
          <p:spPr bwMode="auto">
            <a:xfrm flipH="1" flipV="1">
              <a:off x="1587660" y="4483488"/>
              <a:ext cx="463108" cy="194972"/>
            </a:xfrm>
            <a:prstGeom prst="line">
              <a:avLst/>
            </a:prstGeom>
            <a:noFill/>
            <a:ln w="25400">
              <a:solidFill>
                <a:schemeClr val="tx1"/>
              </a:solidFill>
              <a:round/>
              <a:headEnd/>
              <a:tailEnd type="triangle" w="med" len="med"/>
            </a:ln>
          </p:spPr>
          <p:txBody>
            <a:bodyPr/>
            <a:lstStyle/>
            <a:p>
              <a:endParaRPr lang="ja-JP" altLang="en-US"/>
            </a:p>
          </p:txBody>
        </p:sp>
        <p:grpSp>
          <p:nvGrpSpPr>
            <p:cNvPr id="42" name="グループ化 208"/>
            <p:cNvGrpSpPr>
              <a:grpSpLocks noChangeAspect="1"/>
            </p:cNvGrpSpPr>
            <p:nvPr/>
          </p:nvGrpSpPr>
          <p:grpSpPr bwMode="auto">
            <a:xfrm>
              <a:off x="1298792" y="5368055"/>
              <a:ext cx="118408" cy="213133"/>
              <a:chOff x="499828" y="4357935"/>
              <a:chExt cx="214338" cy="385710"/>
            </a:xfrm>
          </p:grpSpPr>
          <p:sp>
            <p:nvSpPr>
              <p:cNvPr id="63" name="二等辺三角形 6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4" name="円/楕円 6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5" name="Line 56"/>
            <p:cNvSpPr>
              <a:spLocks noChangeShapeType="1"/>
            </p:cNvSpPr>
            <p:nvPr/>
          </p:nvSpPr>
          <p:spPr bwMode="auto">
            <a:xfrm flipV="1">
              <a:off x="1201636" y="4763470"/>
              <a:ext cx="829702" cy="263550"/>
            </a:xfrm>
            <a:prstGeom prst="line">
              <a:avLst/>
            </a:prstGeom>
            <a:noFill/>
            <a:ln w="25400">
              <a:solidFill>
                <a:schemeClr val="tx1"/>
              </a:solidFill>
              <a:round/>
              <a:headEnd/>
              <a:tailEnd type="triangle" w="med" len="med"/>
            </a:ln>
          </p:spPr>
          <p:txBody>
            <a:bodyPr/>
            <a:lstStyle/>
            <a:p>
              <a:endParaRPr lang="ja-JP" altLang="en-US"/>
            </a:p>
          </p:txBody>
        </p:sp>
        <p:grpSp>
          <p:nvGrpSpPr>
            <p:cNvPr id="45" name="グループ化 208"/>
            <p:cNvGrpSpPr>
              <a:grpSpLocks noChangeAspect="1"/>
            </p:cNvGrpSpPr>
            <p:nvPr/>
          </p:nvGrpSpPr>
          <p:grpSpPr bwMode="auto">
            <a:xfrm>
              <a:off x="1449821" y="4384511"/>
              <a:ext cx="118408" cy="213133"/>
              <a:chOff x="499828" y="4357935"/>
              <a:chExt cx="214338" cy="385710"/>
            </a:xfrm>
          </p:grpSpPr>
          <p:sp>
            <p:nvSpPr>
              <p:cNvPr id="61" name="二等辺三角形 6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2" name="円/楕円 6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9" name="グループ化 208"/>
            <p:cNvGrpSpPr>
              <a:grpSpLocks noChangeAspect="1"/>
            </p:cNvGrpSpPr>
            <p:nvPr/>
          </p:nvGrpSpPr>
          <p:grpSpPr bwMode="auto">
            <a:xfrm>
              <a:off x="982760" y="4937761"/>
              <a:ext cx="118408" cy="213133"/>
              <a:chOff x="499828" y="4357935"/>
              <a:chExt cx="214338" cy="385710"/>
            </a:xfrm>
          </p:grpSpPr>
          <p:sp>
            <p:nvSpPr>
              <p:cNvPr id="59" name="二等辺三角形 58"/>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0" name="円/楕円 59"/>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8" name="円/楕円 57"/>
            <p:cNvSpPr/>
            <p:nvPr/>
          </p:nvSpPr>
          <p:spPr bwMode="auto">
            <a:xfrm>
              <a:off x="770293" y="4143503"/>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71" name="円/楕円 70"/>
          <p:cNvSpPr/>
          <p:nvPr/>
        </p:nvSpPr>
        <p:spPr bwMode="auto">
          <a:xfrm>
            <a:off x="1759251" y="4239832"/>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1" name="右矢印 90"/>
          <p:cNvSpPr/>
          <p:nvPr/>
        </p:nvSpPr>
        <p:spPr>
          <a:xfrm>
            <a:off x="4118638" y="4766858"/>
            <a:ext cx="839744" cy="500066"/>
          </a:xfrm>
          <a:prstGeom prst="rightArrow">
            <a:avLst/>
          </a:prstGeom>
          <a:solidFill>
            <a:srgbClr val="FFABAB"/>
          </a:solidFill>
          <a:ln w="9525"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92" name="テキスト ボックス 91"/>
          <p:cNvSpPr txBox="1"/>
          <p:nvPr/>
        </p:nvSpPr>
        <p:spPr>
          <a:xfrm>
            <a:off x="414847" y="5966699"/>
            <a:ext cx="1655827" cy="307777"/>
          </a:xfrm>
          <a:prstGeom prst="rect">
            <a:avLst/>
          </a:prstGeom>
          <a:noFill/>
        </p:spPr>
        <p:txBody>
          <a:bodyPr wrap="square" rtlCol="0">
            <a:spAutoFit/>
          </a:bodyPr>
          <a:lstStyle/>
          <a:p>
            <a:pPr algn="ctr"/>
            <a:r>
              <a:rPr kumimoji="1" lang="ja-JP" altLang="en-US" sz="1400" dirty="0" smtClean="0"/>
              <a:t>開発者コミュニティ</a:t>
            </a:r>
            <a:endParaRPr kumimoji="1" lang="ja-JP" altLang="en-US" sz="1400" dirty="0"/>
          </a:p>
        </p:txBody>
      </p:sp>
      <p:sp>
        <p:nvSpPr>
          <p:cNvPr id="93" name="テキスト ボックス 92"/>
          <p:cNvSpPr txBox="1"/>
          <p:nvPr/>
        </p:nvSpPr>
        <p:spPr>
          <a:xfrm>
            <a:off x="2057826" y="5966699"/>
            <a:ext cx="2128208" cy="307777"/>
          </a:xfrm>
          <a:prstGeom prst="rect">
            <a:avLst/>
          </a:prstGeom>
          <a:noFill/>
        </p:spPr>
        <p:txBody>
          <a:bodyPr wrap="square" rtlCol="0">
            <a:spAutoFit/>
          </a:bodyPr>
          <a:lstStyle/>
          <a:p>
            <a:pPr algn="ctr"/>
            <a:r>
              <a:rPr lang="ja-JP" altLang="en-US" sz="1400" dirty="0" smtClean="0"/>
              <a:t>バグ報告者</a:t>
            </a:r>
            <a:r>
              <a:rPr kumimoji="1" lang="ja-JP" altLang="en-US" sz="1400" dirty="0" smtClean="0"/>
              <a:t>コミュニティ</a:t>
            </a:r>
            <a:endParaRPr kumimoji="1" lang="ja-JP" altLang="en-US" sz="1400" dirty="0"/>
          </a:p>
        </p:txBody>
      </p:sp>
      <p:grpSp>
        <p:nvGrpSpPr>
          <p:cNvPr id="133" name="グループ化 8"/>
          <p:cNvGrpSpPr/>
          <p:nvPr/>
        </p:nvGrpSpPr>
        <p:grpSpPr>
          <a:xfrm>
            <a:off x="6011013" y="4163753"/>
            <a:ext cx="1757845" cy="1835049"/>
            <a:chOff x="6521366" y="2727227"/>
            <a:chExt cx="2068052" cy="2158881"/>
          </a:xfrm>
          <a:solidFill>
            <a:srgbClr val="29FFC7"/>
          </a:solidFill>
        </p:grpSpPr>
        <p:sp>
          <p:nvSpPr>
            <p:cNvPr id="134" name="月 133"/>
            <p:cNvSpPr/>
            <p:nvPr/>
          </p:nvSpPr>
          <p:spPr bwMode="auto">
            <a:xfrm rot="12780000">
              <a:off x="7147675" y="4076216"/>
              <a:ext cx="648000" cy="809892"/>
            </a:xfrm>
            <a:prstGeom prst="moon">
              <a:avLst>
                <a:gd name="adj" fmla="val 87500"/>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5" name="月 134"/>
            <p:cNvSpPr/>
            <p:nvPr/>
          </p:nvSpPr>
          <p:spPr bwMode="auto">
            <a:xfrm rot="10800000">
              <a:off x="7328079" y="3051300"/>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6" name="月 135"/>
            <p:cNvSpPr/>
            <p:nvPr/>
          </p:nvSpPr>
          <p:spPr bwMode="auto">
            <a:xfrm rot="10560344">
              <a:off x="7315007" y="3108370"/>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7" name="月 136"/>
            <p:cNvSpPr/>
            <p:nvPr/>
          </p:nvSpPr>
          <p:spPr bwMode="auto">
            <a:xfrm rot="10046847">
              <a:off x="7291090" y="2990837"/>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8" name="月 137"/>
            <p:cNvSpPr/>
            <p:nvPr/>
          </p:nvSpPr>
          <p:spPr bwMode="auto">
            <a:xfrm rot="8880000">
              <a:off x="7152950" y="2727227"/>
              <a:ext cx="648000" cy="809892"/>
            </a:xfrm>
            <a:prstGeom prst="moon">
              <a:avLst>
                <a:gd name="adj" fmla="val 87500"/>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9" name="パイ 138"/>
            <p:cNvSpPr/>
            <p:nvPr/>
          </p:nvSpPr>
          <p:spPr bwMode="auto">
            <a:xfrm rot="10800000">
              <a:off x="6521366" y="2774983"/>
              <a:ext cx="2068052" cy="2056448"/>
            </a:xfrm>
            <a:prstGeom prst="pie">
              <a:avLst>
                <a:gd name="adj1" fmla="val 3907078"/>
                <a:gd name="adj2" fmla="val 17954558"/>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140" name="グループ化 15"/>
          <p:cNvGrpSpPr/>
          <p:nvPr/>
        </p:nvGrpSpPr>
        <p:grpSpPr>
          <a:xfrm>
            <a:off x="6040264" y="4326384"/>
            <a:ext cx="726010" cy="1498430"/>
            <a:chOff x="6555779" y="2918558"/>
            <a:chExt cx="854129" cy="1762859"/>
          </a:xfrm>
          <a:solidFill>
            <a:srgbClr val="FFFF00"/>
          </a:solidFill>
        </p:grpSpPr>
        <p:grpSp>
          <p:nvGrpSpPr>
            <p:cNvPr id="141" name="グループ化 143"/>
            <p:cNvGrpSpPr/>
            <p:nvPr/>
          </p:nvGrpSpPr>
          <p:grpSpPr>
            <a:xfrm>
              <a:off x="6555779" y="2924228"/>
              <a:ext cx="483434" cy="1749438"/>
              <a:chOff x="6555779" y="2924228"/>
              <a:chExt cx="483434" cy="1749438"/>
            </a:xfrm>
            <a:grpFill/>
          </p:grpSpPr>
          <p:sp>
            <p:nvSpPr>
              <p:cNvPr id="149" name="月 148"/>
              <p:cNvSpPr/>
              <p:nvPr/>
            </p:nvSpPr>
            <p:spPr bwMode="auto">
              <a:xfrm>
                <a:off x="6796638" y="2966256"/>
                <a:ext cx="182758" cy="1657180"/>
              </a:xfrm>
              <a:prstGeom prst="moon">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0" name="月 149"/>
              <p:cNvSpPr/>
              <p:nvPr/>
            </p:nvSpPr>
            <p:spPr bwMode="auto">
              <a:xfrm>
                <a:off x="6555779" y="3060826"/>
                <a:ext cx="483434" cy="14860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1" name="月 150"/>
              <p:cNvSpPr/>
              <p:nvPr/>
            </p:nvSpPr>
            <p:spPr bwMode="auto">
              <a:xfrm rot="20122007">
                <a:off x="6674105" y="3805659"/>
                <a:ext cx="213479"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2" name="月 151"/>
              <p:cNvSpPr/>
              <p:nvPr/>
            </p:nvSpPr>
            <p:spPr bwMode="auto">
              <a:xfrm rot="1380000">
                <a:off x="6638434" y="2924228"/>
                <a:ext cx="213479"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42" name="月 141"/>
            <p:cNvSpPr/>
            <p:nvPr/>
          </p:nvSpPr>
          <p:spPr bwMode="auto">
            <a:xfrm rot="10800000">
              <a:off x="6986291" y="2976027"/>
              <a:ext cx="182758" cy="1657180"/>
            </a:xfrm>
            <a:prstGeom prst="moon">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3" name="月 142"/>
            <p:cNvSpPr/>
            <p:nvPr/>
          </p:nvSpPr>
          <p:spPr bwMode="auto">
            <a:xfrm rot="10800000">
              <a:off x="6926474" y="3052618"/>
              <a:ext cx="483434" cy="14860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4" name="月 143"/>
            <p:cNvSpPr/>
            <p:nvPr/>
          </p:nvSpPr>
          <p:spPr bwMode="auto">
            <a:xfrm rot="9322007">
              <a:off x="7082866" y="2930560"/>
              <a:ext cx="213479"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5" name="月 144"/>
            <p:cNvSpPr/>
            <p:nvPr/>
          </p:nvSpPr>
          <p:spPr bwMode="auto">
            <a:xfrm rot="12180000">
              <a:off x="7113774" y="3692316"/>
              <a:ext cx="213479"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6" name="月 145"/>
            <p:cNvSpPr/>
            <p:nvPr/>
          </p:nvSpPr>
          <p:spPr bwMode="auto">
            <a:xfrm rot="9322007">
              <a:off x="7144120" y="2918558"/>
              <a:ext cx="107280"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7" name="月 146"/>
            <p:cNvSpPr/>
            <p:nvPr/>
          </p:nvSpPr>
          <p:spPr bwMode="auto">
            <a:xfrm rot="12180000">
              <a:off x="7162044" y="3698498"/>
              <a:ext cx="55761"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8" name="月 147"/>
            <p:cNvSpPr/>
            <p:nvPr/>
          </p:nvSpPr>
          <p:spPr bwMode="auto">
            <a:xfrm rot="12180000">
              <a:off x="7199481" y="3823851"/>
              <a:ext cx="50324" cy="818022"/>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53" name="Line 56"/>
          <p:cNvSpPr>
            <a:spLocks noChangeShapeType="1"/>
          </p:cNvSpPr>
          <p:nvPr/>
        </p:nvSpPr>
        <p:spPr bwMode="auto">
          <a:xfrm flipH="1">
            <a:off x="6556765" y="4634186"/>
            <a:ext cx="352807" cy="118408"/>
          </a:xfrm>
          <a:prstGeom prst="line">
            <a:avLst/>
          </a:prstGeom>
          <a:noFill/>
          <a:ln w="25400">
            <a:solidFill>
              <a:schemeClr val="tx1"/>
            </a:solidFill>
            <a:round/>
            <a:headEnd/>
            <a:tailEnd type="triangle" w="med" len="med"/>
          </a:ln>
        </p:spPr>
        <p:txBody>
          <a:bodyPr/>
          <a:lstStyle/>
          <a:p>
            <a:endParaRPr lang="ja-JP" altLang="en-US"/>
          </a:p>
        </p:txBody>
      </p:sp>
      <p:sp>
        <p:nvSpPr>
          <p:cNvPr id="154" name="Line 59"/>
          <p:cNvSpPr>
            <a:spLocks noChangeShapeType="1"/>
          </p:cNvSpPr>
          <p:nvPr/>
        </p:nvSpPr>
        <p:spPr bwMode="auto">
          <a:xfrm flipH="1">
            <a:off x="6342782" y="4898856"/>
            <a:ext cx="64524" cy="270071"/>
          </a:xfrm>
          <a:prstGeom prst="line">
            <a:avLst/>
          </a:prstGeom>
          <a:noFill/>
          <a:ln w="25400">
            <a:solidFill>
              <a:schemeClr val="tx1"/>
            </a:solidFill>
            <a:round/>
            <a:headEnd type="triangle" w="med" len="med"/>
            <a:tailEnd type="none" w="med" len="med"/>
          </a:ln>
        </p:spPr>
        <p:txBody>
          <a:bodyPr/>
          <a:lstStyle/>
          <a:p>
            <a:endParaRPr lang="ja-JP" altLang="en-US"/>
          </a:p>
        </p:txBody>
      </p:sp>
      <p:sp>
        <p:nvSpPr>
          <p:cNvPr id="155" name="Line 60"/>
          <p:cNvSpPr>
            <a:spLocks noChangeShapeType="1"/>
          </p:cNvSpPr>
          <p:nvPr/>
        </p:nvSpPr>
        <p:spPr bwMode="auto">
          <a:xfrm flipH="1">
            <a:off x="6407306" y="5092047"/>
            <a:ext cx="831905" cy="116104"/>
          </a:xfrm>
          <a:prstGeom prst="line">
            <a:avLst/>
          </a:prstGeom>
          <a:noFill/>
          <a:ln w="25400">
            <a:solidFill>
              <a:schemeClr val="tx1"/>
            </a:solidFill>
            <a:round/>
            <a:headEnd/>
            <a:tailEnd type="triangle" w="med" len="med"/>
          </a:ln>
        </p:spPr>
        <p:txBody>
          <a:bodyPr/>
          <a:lstStyle/>
          <a:p>
            <a:endParaRPr lang="ja-JP" altLang="en-US"/>
          </a:p>
        </p:txBody>
      </p:sp>
      <p:sp>
        <p:nvSpPr>
          <p:cNvPr id="156" name="Line 58"/>
          <p:cNvSpPr>
            <a:spLocks noChangeShapeType="1"/>
          </p:cNvSpPr>
          <p:nvPr/>
        </p:nvSpPr>
        <p:spPr bwMode="auto">
          <a:xfrm>
            <a:off x="6407306" y="5340157"/>
            <a:ext cx="502265" cy="341454"/>
          </a:xfrm>
          <a:prstGeom prst="line">
            <a:avLst/>
          </a:prstGeom>
          <a:noFill/>
          <a:ln w="25400">
            <a:solidFill>
              <a:schemeClr val="tx1"/>
            </a:solidFill>
            <a:round/>
            <a:headEnd/>
            <a:tailEnd type="triangle" w="med" len="med"/>
          </a:ln>
        </p:spPr>
        <p:txBody>
          <a:bodyPr/>
          <a:lstStyle/>
          <a:p>
            <a:endParaRPr lang="ja-JP" altLang="en-US"/>
          </a:p>
        </p:txBody>
      </p:sp>
      <p:sp>
        <p:nvSpPr>
          <p:cNvPr id="157" name="二等辺三角形 156"/>
          <p:cNvSpPr/>
          <p:nvPr/>
        </p:nvSpPr>
        <p:spPr bwMode="auto">
          <a:xfrm>
            <a:off x="6364318" y="4681550"/>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58" name="円/楕円 157"/>
          <p:cNvSpPr/>
          <p:nvPr/>
        </p:nvSpPr>
        <p:spPr bwMode="auto">
          <a:xfrm>
            <a:off x="6364318" y="4634187"/>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59" name="二等辺三角形 158"/>
          <p:cNvSpPr/>
          <p:nvPr/>
        </p:nvSpPr>
        <p:spPr bwMode="auto">
          <a:xfrm>
            <a:off x="6251372" y="5244131"/>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0" name="円/楕円 159"/>
          <p:cNvSpPr/>
          <p:nvPr/>
        </p:nvSpPr>
        <p:spPr bwMode="auto">
          <a:xfrm>
            <a:off x="6251372" y="5196768"/>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1" name="二等辺三角形 160"/>
          <p:cNvSpPr/>
          <p:nvPr/>
        </p:nvSpPr>
        <p:spPr bwMode="auto">
          <a:xfrm>
            <a:off x="6978044" y="4514246"/>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2" name="円/楕円 161"/>
          <p:cNvSpPr/>
          <p:nvPr/>
        </p:nvSpPr>
        <p:spPr bwMode="auto">
          <a:xfrm>
            <a:off x="6978044" y="4466883"/>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3" name="二等辺三角形 162"/>
          <p:cNvSpPr/>
          <p:nvPr/>
        </p:nvSpPr>
        <p:spPr bwMode="auto">
          <a:xfrm>
            <a:off x="7371756" y="5021003"/>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4" name="円/楕円 163"/>
          <p:cNvSpPr/>
          <p:nvPr/>
        </p:nvSpPr>
        <p:spPr bwMode="auto">
          <a:xfrm>
            <a:off x="7371756" y="4973640"/>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5" name="二等辺三角形 164"/>
          <p:cNvSpPr/>
          <p:nvPr/>
        </p:nvSpPr>
        <p:spPr bwMode="auto">
          <a:xfrm>
            <a:off x="6943308" y="5583123"/>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6" name="円/楕円 165"/>
          <p:cNvSpPr/>
          <p:nvPr/>
        </p:nvSpPr>
        <p:spPr bwMode="auto">
          <a:xfrm>
            <a:off x="6943308" y="5535760"/>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8" name="円/楕円 167"/>
          <p:cNvSpPr/>
          <p:nvPr/>
        </p:nvSpPr>
        <p:spPr bwMode="auto">
          <a:xfrm>
            <a:off x="6025006" y="4208176"/>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70" name="テキスト ボックス 169"/>
          <p:cNvSpPr txBox="1"/>
          <p:nvPr/>
        </p:nvSpPr>
        <p:spPr>
          <a:xfrm>
            <a:off x="7115882" y="4033175"/>
            <a:ext cx="2128208" cy="307777"/>
          </a:xfrm>
          <a:prstGeom prst="rect">
            <a:avLst/>
          </a:prstGeom>
          <a:noFill/>
        </p:spPr>
        <p:txBody>
          <a:bodyPr wrap="square" rtlCol="0">
            <a:spAutoFit/>
          </a:bodyPr>
          <a:lstStyle/>
          <a:p>
            <a:pPr algn="ctr"/>
            <a:r>
              <a:rPr lang="ja-JP" altLang="en-US" sz="1400" dirty="0" smtClean="0"/>
              <a:t>バグ報告者グループ</a:t>
            </a:r>
            <a:endParaRPr kumimoji="1" lang="ja-JP" altLang="en-US" sz="1400" dirty="0"/>
          </a:p>
        </p:txBody>
      </p:sp>
      <p:sp>
        <p:nvSpPr>
          <p:cNvPr id="171" name="テキスト ボックス 170"/>
          <p:cNvSpPr txBox="1"/>
          <p:nvPr/>
        </p:nvSpPr>
        <p:spPr>
          <a:xfrm>
            <a:off x="4433335" y="5524745"/>
            <a:ext cx="2128208" cy="307777"/>
          </a:xfrm>
          <a:prstGeom prst="rect">
            <a:avLst/>
          </a:prstGeom>
          <a:noFill/>
        </p:spPr>
        <p:txBody>
          <a:bodyPr wrap="square" rtlCol="0">
            <a:spAutoFit/>
          </a:bodyPr>
          <a:lstStyle/>
          <a:p>
            <a:pPr algn="ctr"/>
            <a:r>
              <a:rPr lang="ja-JP" altLang="en-US" sz="1400" dirty="0" smtClean="0"/>
              <a:t>開発者グループ</a:t>
            </a:r>
            <a:endParaRPr kumimoji="1" lang="ja-JP" altLang="en-US" sz="1400" dirty="0"/>
          </a:p>
        </p:txBody>
      </p:sp>
      <p:cxnSp>
        <p:nvCxnSpPr>
          <p:cNvPr id="173" name="直線コネクタ 172"/>
          <p:cNvCxnSpPr/>
          <p:nvPr/>
        </p:nvCxnSpPr>
        <p:spPr bwMode="auto">
          <a:xfrm flipV="1">
            <a:off x="7391186" y="4345504"/>
            <a:ext cx="349930" cy="334513"/>
          </a:xfrm>
          <a:prstGeom prst="line">
            <a:avLst/>
          </a:prstGeom>
          <a:solidFill>
            <a:srgbClr val="9999FF"/>
          </a:solidFill>
          <a:ln w="19050" cap="flat" cmpd="sng" algn="ctr">
            <a:solidFill>
              <a:schemeClr val="tx1"/>
            </a:solidFill>
            <a:prstDash val="solid"/>
            <a:round/>
            <a:headEnd type="none" w="med" len="med"/>
            <a:tailEnd type="none" w="med" len="med"/>
          </a:ln>
          <a:effectLst/>
        </p:spPr>
      </p:cxnSp>
      <p:cxnSp>
        <p:nvCxnSpPr>
          <p:cNvPr id="216" name="直線コネクタ 215"/>
          <p:cNvCxnSpPr/>
          <p:nvPr/>
        </p:nvCxnSpPr>
        <p:spPr bwMode="auto">
          <a:xfrm rot="5400000" flipH="1" flipV="1">
            <a:off x="5721628" y="5127914"/>
            <a:ext cx="465762" cy="349930"/>
          </a:xfrm>
          <a:prstGeom prst="line">
            <a:avLst/>
          </a:prstGeom>
          <a:solidFill>
            <a:srgbClr val="9999FF"/>
          </a:solidFill>
          <a:ln w="19050" cap="flat" cmpd="sng" algn="ctr">
            <a:solidFill>
              <a:schemeClr val="tx1"/>
            </a:solidFill>
            <a:prstDash val="solid"/>
            <a:round/>
            <a:headEnd type="none" w="med" len="med"/>
            <a:tailEnd type="none" w="med" len="med"/>
          </a:ln>
          <a:effectLst/>
        </p:spPr>
      </p:cxnSp>
      <p:sp>
        <p:nvSpPr>
          <p:cNvPr id="218" name="Line 56"/>
          <p:cNvSpPr>
            <a:spLocks noChangeShapeType="1"/>
          </p:cNvSpPr>
          <p:nvPr/>
        </p:nvSpPr>
        <p:spPr bwMode="auto">
          <a:xfrm flipH="1" flipV="1">
            <a:off x="2170368" y="5327848"/>
            <a:ext cx="465828" cy="302171"/>
          </a:xfrm>
          <a:prstGeom prst="line">
            <a:avLst/>
          </a:prstGeom>
          <a:noFill/>
          <a:ln w="25400">
            <a:solidFill>
              <a:schemeClr val="tx1"/>
            </a:solidFill>
            <a:round/>
            <a:headEnd/>
            <a:tailEnd type="triangle" w="med" len="med"/>
          </a:ln>
        </p:spPr>
        <p:txBody>
          <a:bodyPr/>
          <a:lstStyle/>
          <a:p>
            <a:endParaRPr lang="ja-JP" altLang="en-US"/>
          </a:p>
        </p:txBody>
      </p:sp>
      <p:sp>
        <p:nvSpPr>
          <p:cNvPr id="219" name="Line 56"/>
          <p:cNvSpPr>
            <a:spLocks noChangeShapeType="1"/>
          </p:cNvSpPr>
          <p:nvPr/>
        </p:nvSpPr>
        <p:spPr bwMode="auto">
          <a:xfrm flipH="1" flipV="1">
            <a:off x="6447989" y="5275786"/>
            <a:ext cx="461581" cy="307337"/>
          </a:xfrm>
          <a:prstGeom prst="line">
            <a:avLst/>
          </a:prstGeom>
          <a:noFill/>
          <a:ln w="25400">
            <a:solidFill>
              <a:schemeClr val="tx1"/>
            </a:solidFill>
            <a:round/>
            <a:headEnd/>
            <a:tailEnd type="triangle" w="med" len="med"/>
          </a:ln>
        </p:spPr>
        <p:txBody>
          <a:bodyPr/>
          <a:lstStyle/>
          <a:p>
            <a:endParaRPr lang="ja-JP" alt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lang="ja-JP" altLang="en-US" dirty="0" smtClean="0"/>
              <a:t>グループ間</a:t>
            </a:r>
            <a:r>
              <a:rPr lang="en-US" altLang="ja-JP" dirty="0" smtClean="0"/>
              <a:t>/</a:t>
            </a:r>
            <a:r>
              <a:rPr lang="ja-JP" altLang="en-US" dirty="0" smtClean="0"/>
              <a:t>内での情報共有の様子を理解するために，</a:t>
            </a:r>
            <a:r>
              <a:rPr kumimoji="1" lang="ja-JP" altLang="en-US" dirty="0" smtClean="0"/>
              <a:t>グループ間で行う送受信関係をネットワーク化する</a:t>
            </a:r>
            <a:endParaRPr kumimoji="1" lang="en-US" altLang="ja-JP" dirty="0" smtClean="0"/>
          </a:p>
          <a:p>
            <a:pPr lvl="1"/>
            <a:r>
              <a:rPr lang="ja-JP" altLang="en-US" dirty="0" smtClean="0"/>
              <a:t>各グループを一つのノードで表す</a:t>
            </a:r>
            <a:endParaRPr lang="en-US" altLang="ja-JP" dirty="0" smtClean="0"/>
          </a:p>
          <a:p>
            <a:pPr lvl="1"/>
            <a:r>
              <a:rPr lang="ja-JP" altLang="en-US" dirty="0" smtClean="0"/>
              <a:t>参加者間の送受信数をグループ単位でまとめて重み付きのエッジで表す</a:t>
            </a:r>
            <a:endParaRPr lang="en-US" altLang="ja-JP" dirty="0" smtClean="0"/>
          </a:p>
          <a:p>
            <a:pPr lvl="1"/>
            <a:endParaRPr kumimoji="1" lang="en-US" altLang="ja-JP" dirty="0" smtClean="0"/>
          </a:p>
          <a:p>
            <a:endParaRPr kumimoji="1" lang="en-US" altLang="ja-JP" dirty="0" smtClean="0"/>
          </a:p>
          <a:p>
            <a:endParaRPr kumimoji="1" lang="ja-JP" altLang="en-US" dirty="0"/>
          </a:p>
        </p:txBody>
      </p:sp>
      <p:sp>
        <p:nvSpPr>
          <p:cNvPr id="72" name="Line 56"/>
          <p:cNvSpPr>
            <a:spLocks noChangeShapeType="1"/>
          </p:cNvSpPr>
          <p:nvPr/>
        </p:nvSpPr>
        <p:spPr bwMode="auto">
          <a:xfrm rot="720000" flipH="1">
            <a:off x="6736331" y="4407646"/>
            <a:ext cx="662154" cy="144000"/>
          </a:xfrm>
          <a:prstGeom prst="line">
            <a:avLst/>
          </a:prstGeom>
          <a:noFill/>
          <a:ln w="25400">
            <a:solidFill>
              <a:schemeClr val="tx1"/>
            </a:solidFill>
            <a:round/>
            <a:headEnd/>
            <a:tailEnd type="triangle" w="lg" len="lg"/>
          </a:ln>
        </p:spPr>
        <p:txBody>
          <a:bodyPr/>
          <a:lstStyle/>
          <a:p>
            <a:endParaRPr lang="ja-JP" altLang="en-US"/>
          </a:p>
        </p:txBody>
      </p:sp>
      <p:sp>
        <p:nvSpPr>
          <p:cNvPr id="89" name="Line 56"/>
          <p:cNvSpPr>
            <a:spLocks noChangeShapeType="1"/>
          </p:cNvSpPr>
          <p:nvPr/>
        </p:nvSpPr>
        <p:spPr bwMode="auto">
          <a:xfrm rot="720000" flipH="1">
            <a:off x="6736330" y="4793986"/>
            <a:ext cx="662154" cy="144000"/>
          </a:xfrm>
          <a:prstGeom prst="line">
            <a:avLst/>
          </a:prstGeom>
          <a:noFill/>
          <a:ln w="25400">
            <a:solidFill>
              <a:schemeClr val="tx1"/>
            </a:solidFill>
            <a:round/>
            <a:headEnd type="triangle" w="lg" len="lg"/>
            <a:tailEnd type="none" w="lg" len="lg"/>
          </a:ln>
        </p:spPr>
        <p:txBody>
          <a:bodyPr/>
          <a:lstStyle/>
          <a:p>
            <a:endParaRPr lang="ja-JP" altLang="en-US"/>
          </a:p>
        </p:txBody>
      </p:sp>
      <p:cxnSp>
        <p:nvCxnSpPr>
          <p:cNvPr id="88" name="曲線コネクタ 87"/>
          <p:cNvCxnSpPr/>
          <p:nvPr/>
        </p:nvCxnSpPr>
        <p:spPr bwMode="auto">
          <a:xfrm rot="5400000" flipH="1" flipV="1">
            <a:off x="5926588" y="3717513"/>
            <a:ext cx="1588" cy="982803"/>
          </a:xfrm>
          <a:prstGeom prst="curvedConnector3">
            <a:avLst>
              <a:gd name="adj1" fmla="val 27203715"/>
            </a:avLst>
          </a:prstGeom>
          <a:solidFill>
            <a:srgbClr val="9999FF"/>
          </a:solidFill>
          <a:ln w="19050" cap="flat" cmpd="sng" algn="ctr">
            <a:solidFill>
              <a:schemeClr val="tx1"/>
            </a:solidFill>
            <a:prstDash val="solid"/>
            <a:round/>
            <a:headEnd type="none" w="med" len="med"/>
            <a:tailEnd type="triangle"/>
          </a:ln>
          <a:effectLst/>
        </p:spPr>
      </p:cxnSp>
      <p:cxnSp>
        <p:nvCxnSpPr>
          <p:cNvPr id="90" name="曲線コネクタ 89"/>
          <p:cNvCxnSpPr/>
          <p:nvPr/>
        </p:nvCxnSpPr>
        <p:spPr bwMode="auto">
          <a:xfrm rot="5400000" flipH="1" flipV="1">
            <a:off x="8243144" y="3762180"/>
            <a:ext cx="1588" cy="982804"/>
          </a:xfrm>
          <a:prstGeom prst="curvedConnector3">
            <a:avLst>
              <a:gd name="adj1" fmla="val 27203715"/>
            </a:avLst>
          </a:prstGeom>
          <a:solidFill>
            <a:srgbClr val="9999FF"/>
          </a:solidFill>
          <a:ln w="19050" cap="flat" cmpd="sng" algn="ctr">
            <a:solidFill>
              <a:schemeClr val="tx1"/>
            </a:solidFill>
            <a:prstDash val="solid"/>
            <a:round/>
            <a:headEnd type="none" w="med" len="med"/>
            <a:tailEnd type="triangle"/>
          </a:ln>
          <a:effectLst/>
        </p:spPr>
      </p:cxnSp>
      <p:sp>
        <p:nvSpPr>
          <p:cNvPr id="2" name="タイトル 1"/>
          <p:cNvSpPr>
            <a:spLocks noGrp="1"/>
          </p:cNvSpPr>
          <p:nvPr>
            <p:ph type="title"/>
          </p:nvPr>
        </p:nvSpPr>
        <p:spPr/>
        <p:txBody>
          <a:bodyPr/>
          <a:lstStyle/>
          <a:p>
            <a:r>
              <a:rPr kumimoji="1" lang="ja-JP" altLang="en-US" dirty="0" smtClean="0"/>
              <a:t>グループ間のネットワーク</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6</a:t>
            </a:r>
            <a:endParaRPr lang="en-US" altLang="ja-JP" dirty="0"/>
          </a:p>
        </p:txBody>
      </p:sp>
      <p:sp>
        <p:nvSpPr>
          <p:cNvPr id="91" name="右矢印 90"/>
          <p:cNvSpPr/>
          <p:nvPr/>
        </p:nvSpPr>
        <p:spPr>
          <a:xfrm>
            <a:off x="4051732" y="4463592"/>
            <a:ext cx="839744" cy="500066"/>
          </a:xfrm>
          <a:prstGeom prst="rightArrow">
            <a:avLst/>
          </a:prstGeom>
          <a:solidFill>
            <a:srgbClr val="FFABAB"/>
          </a:solidFill>
          <a:ln w="9525"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96" name="テキスト ボックス 95"/>
          <p:cNvSpPr txBox="1"/>
          <p:nvPr/>
        </p:nvSpPr>
        <p:spPr>
          <a:xfrm>
            <a:off x="5715167" y="3410348"/>
            <a:ext cx="415187" cy="369332"/>
          </a:xfrm>
          <a:prstGeom prst="rect">
            <a:avLst/>
          </a:prstGeom>
          <a:noFill/>
        </p:spPr>
        <p:txBody>
          <a:bodyPr wrap="square" rtlCol="0">
            <a:spAutoFit/>
          </a:bodyPr>
          <a:lstStyle/>
          <a:p>
            <a:r>
              <a:rPr kumimoji="1" lang="en-US" altLang="ja-JP" sz="1800" dirty="0" smtClean="0">
                <a:latin typeface="Arial" pitchFamily="34" charset="0"/>
                <a:cs typeface="Arial" pitchFamily="34" charset="0"/>
              </a:rPr>
              <a:t>1</a:t>
            </a:r>
            <a:endParaRPr kumimoji="1" lang="ja-JP" altLang="en-US" sz="1800" dirty="0">
              <a:latin typeface="Arial" pitchFamily="34" charset="0"/>
              <a:cs typeface="Arial" pitchFamily="34" charset="0"/>
            </a:endParaRPr>
          </a:p>
        </p:txBody>
      </p:sp>
      <p:sp>
        <p:nvSpPr>
          <p:cNvPr id="97" name="テキスト ボックス 96"/>
          <p:cNvSpPr txBox="1"/>
          <p:nvPr/>
        </p:nvSpPr>
        <p:spPr>
          <a:xfrm>
            <a:off x="6935985" y="4098365"/>
            <a:ext cx="415187" cy="369332"/>
          </a:xfrm>
          <a:prstGeom prst="rect">
            <a:avLst/>
          </a:prstGeom>
          <a:noFill/>
        </p:spPr>
        <p:txBody>
          <a:bodyPr wrap="square" rtlCol="0">
            <a:spAutoFit/>
          </a:bodyPr>
          <a:lstStyle/>
          <a:p>
            <a:r>
              <a:rPr kumimoji="1" lang="en-US" altLang="ja-JP" sz="1800" dirty="0" smtClean="0">
                <a:latin typeface="Arial" pitchFamily="34" charset="0"/>
                <a:cs typeface="Arial" pitchFamily="34" charset="0"/>
              </a:rPr>
              <a:t>3</a:t>
            </a:r>
            <a:endParaRPr kumimoji="1" lang="ja-JP" altLang="en-US" sz="1800" dirty="0">
              <a:latin typeface="Arial" pitchFamily="34" charset="0"/>
              <a:cs typeface="Arial" pitchFamily="34" charset="0"/>
            </a:endParaRPr>
          </a:p>
        </p:txBody>
      </p:sp>
      <p:sp>
        <p:nvSpPr>
          <p:cNvPr id="98" name="テキスト ボックス 97"/>
          <p:cNvSpPr txBox="1"/>
          <p:nvPr/>
        </p:nvSpPr>
        <p:spPr>
          <a:xfrm>
            <a:off x="6903711" y="4858010"/>
            <a:ext cx="447461" cy="369332"/>
          </a:xfrm>
          <a:prstGeom prst="rect">
            <a:avLst/>
          </a:prstGeom>
          <a:noFill/>
        </p:spPr>
        <p:txBody>
          <a:bodyPr wrap="square" rtlCol="0">
            <a:spAutoFit/>
          </a:bodyPr>
          <a:lstStyle/>
          <a:p>
            <a:r>
              <a:rPr kumimoji="1" lang="en-US" altLang="ja-JP" sz="1800" dirty="0" smtClean="0">
                <a:latin typeface="Arial" pitchFamily="34" charset="0"/>
                <a:cs typeface="Arial" pitchFamily="34" charset="0"/>
              </a:rPr>
              <a:t>1</a:t>
            </a:r>
            <a:endParaRPr kumimoji="1" lang="ja-JP" altLang="en-US" sz="1800" dirty="0">
              <a:latin typeface="Arial" pitchFamily="34" charset="0"/>
              <a:cs typeface="Arial" pitchFamily="34" charset="0"/>
            </a:endParaRPr>
          </a:p>
        </p:txBody>
      </p:sp>
      <p:sp>
        <p:nvSpPr>
          <p:cNvPr id="99" name="テキスト ボックス 98"/>
          <p:cNvSpPr txBox="1"/>
          <p:nvPr/>
        </p:nvSpPr>
        <p:spPr>
          <a:xfrm>
            <a:off x="8050427" y="3460317"/>
            <a:ext cx="447461" cy="369332"/>
          </a:xfrm>
          <a:prstGeom prst="rect">
            <a:avLst/>
          </a:prstGeom>
          <a:noFill/>
        </p:spPr>
        <p:txBody>
          <a:bodyPr wrap="square" rtlCol="0">
            <a:spAutoFit/>
          </a:bodyPr>
          <a:lstStyle/>
          <a:p>
            <a:r>
              <a:rPr kumimoji="1" lang="en-US" altLang="ja-JP" sz="1800" dirty="0" smtClean="0">
                <a:latin typeface="Arial" pitchFamily="34" charset="0"/>
                <a:cs typeface="Arial" pitchFamily="34" charset="0"/>
              </a:rPr>
              <a:t>0</a:t>
            </a:r>
            <a:endParaRPr kumimoji="1" lang="ja-JP" altLang="en-US" sz="1800" dirty="0">
              <a:latin typeface="Arial" pitchFamily="34" charset="0"/>
              <a:cs typeface="Arial" pitchFamily="34" charset="0"/>
            </a:endParaRPr>
          </a:p>
        </p:txBody>
      </p:sp>
      <p:grpSp>
        <p:nvGrpSpPr>
          <p:cNvPr id="167" name="グループ化 8"/>
          <p:cNvGrpSpPr/>
          <p:nvPr/>
        </p:nvGrpSpPr>
        <p:grpSpPr>
          <a:xfrm>
            <a:off x="1433226" y="3766849"/>
            <a:ext cx="1757845" cy="1835049"/>
            <a:chOff x="6512620" y="2727227"/>
            <a:chExt cx="2068052" cy="2158881"/>
          </a:xfrm>
          <a:solidFill>
            <a:srgbClr val="29FFC7"/>
          </a:solidFill>
        </p:grpSpPr>
        <p:sp>
          <p:nvSpPr>
            <p:cNvPr id="168" name="月 167"/>
            <p:cNvSpPr/>
            <p:nvPr/>
          </p:nvSpPr>
          <p:spPr bwMode="auto">
            <a:xfrm rot="12780000">
              <a:off x="7147675" y="4076216"/>
              <a:ext cx="648000" cy="809892"/>
            </a:xfrm>
            <a:prstGeom prst="moon">
              <a:avLst>
                <a:gd name="adj" fmla="val 87500"/>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69" name="月 168"/>
            <p:cNvSpPr/>
            <p:nvPr/>
          </p:nvSpPr>
          <p:spPr bwMode="auto">
            <a:xfrm rot="10800000">
              <a:off x="7328079" y="3051300"/>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70" name="月 169"/>
            <p:cNvSpPr/>
            <p:nvPr/>
          </p:nvSpPr>
          <p:spPr bwMode="auto">
            <a:xfrm rot="10560344">
              <a:off x="7315007" y="3108370"/>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71" name="月 170"/>
            <p:cNvSpPr/>
            <p:nvPr/>
          </p:nvSpPr>
          <p:spPr bwMode="auto">
            <a:xfrm rot="10046847">
              <a:off x="7291090" y="2990837"/>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72" name="月 171"/>
            <p:cNvSpPr/>
            <p:nvPr/>
          </p:nvSpPr>
          <p:spPr bwMode="auto">
            <a:xfrm rot="8880000">
              <a:off x="7152950" y="2727227"/>
              <a:ext cx="648000" cy="809892"/>
            </a:xfrm>
            <a:prstGeom prst="moon">
              <a:avLst>
                <a:gd name="adj" fmla="val 87500"/>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73" name="パイ 172"/>
            <p:cNvSpPr/>
            <p:nvPr/>
          </p:nvSpPr>
          <p:spPr bwMode="auto">
            <a:xfrm rot="10800000">
              <a:off x="6512620" y="2774983"/>
              <a:ext cx="2068052" cy="2056448"/>
            </a:xfrm>
            <a:prstGeom prst="pie">
              <a:avLst>
                <a:gd name="adj1" fmla="val 3907078"/>
                <a:gd name="adj2" fmla="val 17954558"/>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174" name="グループ化 15"/>
          <p:cNvGrpSpPr/>
          <p:nvPr/>
        </p:nvGrpSpPr>
        <p:grpSpPr>
          <a:xfrm>
            <a:off x="1469911" y="3929480"/>
            <a:ext cx="726010" cy="1498430"/>
            <a:chOff x="6555779" y="2918558"/>
            <a:chExt cx="854129" cy="1762859"/>
          </a:xfrm>
          <a:solidFill>
            <a:srgbClr val="FFFF00"/>
          </a:solidFill>
        </p:grpSpPr>
        <p:grpSp>
          <p:nvGrpSpPr>
            <p:cNvPr id="175" name="グループ化 143"/>
            <p:cNvGrpSpPr/>
            <p:nvPr/>
          </p:nvGrpSpPr>
          <p:grpSpPr>
            <a:xfrm>
              <a:off x="6555779" y="2924228"/>
              <a:ext cx="483434" cy="1749438"/>
              <a:chOff x="6555779" y="2924228"/>
              <a:chExt cx="483434" cy="1749438"/>
            </a:xfrm>
            <a:grpFill/>
          </p:grpSpPr>
          <p:sp>
            <p:nvSpPr>
              <p:cNvPr id="183" name="月 182"/>
              <p:cNvSpPr/>
              <p:nvPr/>
            </p:nvSpPr>
            <p:spPr bwMode="auto">
              <a:xfrm>
                <a:off x="6796638" y="2966256"/>
                <a:ext cx="182758" cy="1657180"/>
              </a:xfrm>
              <a:prstGeom prst="moon">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84" name="月 183"/>
              <p:cNvSpPr/>
              <p:nvPr/>
            </p:nvSpPr>
            <p:spPr bwMode="auto">
              <a:xfrm>
                <a:off x="6555779" y="3060826"/>
                <a:ext cx="483434" cy="14860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85" name="月 184"/>
              <p:cNvSpPr/>
              <p:nvPr/>
            </p:nvSpPr>
            <p:spPr bwMode="auto">
              <a:xfrm rot="20122007">
                <a:off x="6674105" y="3805659"/>
                <a:ext cx="213479"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86" name="月 185"/>
              <p:cNvSpPr/>
              <p:nvPr/>
            </p:nvSpPr>
            <p:spPr bwMode="auto">
              <a:xfrm rot="1380000">
                <a:off x="6638434" y="2924228"/>
                <a:ext cx="213479"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76" name="月 175"/>
            <p:cNvSpPr/>
            <p:nvPr/>
          </p:nvSpPr>
          <p:spPr bwMode="auto">
            <a:xfrm rot="10800000">
              <a:off x="6986291" y="2976027"/>
              <a:ext cx="182758" cy="1657180"/>
            </a:xfrm>
            <a:prstGeom prst="moon">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77" name="月 176"/>
            <p:cNvSpPr/>
            <p:nvPr/>
          </p:nvSpPr>
          <p:spPr bwMode="auto">
            <a:xfrm rot="10800000">
              <a:off x="6926474" y="3052618"/>
              <a:ext cx="483434" cy="14860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78" name="月 177"/>
            <p:cNvSpPr/>
            <p:nvPr/>
          </p:nvSpPr>
          <p:spPr bwMode="auto">
            <a:xfrm rot="9322007">
              <a:off x="7082866" y="2930560"/>
              <a:ext cx="213479"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79" name="月 178"/>
            <p:cNvSpPr/>
            <p:nvPr/>
          </p:nvSpPr>
          <p:spPr bwMode="auto">
            <a:xfrm rot="12180000">
              <a:off x="7113774" y="3692316"/>
              <a:ext cx="213479"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80" name="月 179"/>
            <p:cNvSpPr/>
            <p:nvPr/>
          </p:nvSpPr>
          <p:spPr bwMode="auto">
            <a:xfrm rot="9322007">
              <a:off x="7144120" y="2918558"/>
              <a:ext cx="107280"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81" name="月 180"/>
            <p:cNvSpPr/>
            <p:nvPr/>
          </p:nvSpPr>
          <p:spPr bwMode="auto">
            <a:xfrm rot="12180000">
              <a:off x="7162044" y="3698498"/>
              <a:ext cx="55761"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82" name="月 181"/>
            <p:cNvSpPr/>
            <p:nvPr/>
          </p:nvSpPr>
          <p:spPr bwMode="auto">
            <a:xfrm rot="12180000">
              <a:off x="7199481" y="3823851"/>
              <a:ext cx="50324" cy="818022"/>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87" name="Line 56"/>
          <p:cNvSpPr>
            <a:spLocks noChangeShapeType="1"/>
          </p:cNvSpPr>
          <p:nvPr/>
        </p:nvSpPr>
        <p:spPr bwMode="auto">
          <a:xfrm flipH="1">
            <a:off x="1986412" y="4237282"/>
            <a:ext cx="352807" cy="118408"/>
          </a:xfrm>
          <a:prstGeom prst="line">
            <a:avLst/>
          </a:prstGeom>
          <a:noFill/>
          <a:ln w="25400">
            <a:solidFill>
              <a:schemeClr val="tx1"/>
            </a:solidFill>
            <a:round/>
            <a:headEnd/>
            <a:tailEnd type="triangle" w="med" len="med"/>
          </a:ln>
        </p:spPr>
        <p:txBody>
          <a:bodyPr/>
          <a:lstStyle/>
          <a:p>
            <a:endParaRPr lang="ja-JP" altLang="en-US"/>
          </a:p>
        </p:txBody>
      </p:sp>
      <p:sp>
        <p:nvSpPr>
          <p:cNvPr id="188" name="Line 59"/>
          <p:cNvSpPr>
            <a:spLocks noChangeShapeType="1"/>
          </p:cNvSpPr>
          <p:nvPr/>
        </p:nvSpPr>
        <p:spPr bwMode="auto">
          <a:xfrm flipH="1">
            <a:off x="1772429" y="4501952"/>
            <a:ext cx="64524" cy="270071"/>
          </a:xfrm>
          <a:prstGeom prst="line">
            <a:avLst/>
          </a:prstGeom>
          <a:noFill/>
          <a:ln w="25400">
            <a:solidFill>
              <a:schemeClr val="tx1"/>
            </a:solidFill>
            <a:round/>
            <a:headEnd type="triangle" w="med" len="med"/>
            <a:tailEnd type="none" w="med" len="med"/>
          </a:ln>
        </p:spPr>
        <p:txBody>
          <a:bodyPr/>
          <a:lstStyle/>
          <a:p>
            <a:endParaRPr lang="ja-JP" altLang="en-US"/>
          </a:p>
        </p:txBody>
      </p:sp>
      <p:sp>
        <p:nvSpPr>
          <p:cNvPr id="189" name="Line 60"/>
          <p:cNvSpPr>
            <a:spLocks noChangeShapeType="1"/>
          </p:cNvSpPr>
          <p:nvPr/>
        </p:nvSpPr>
        <p:spPr bwMode="auto">
          <a:xfrm flipH="1">
            <a:off x="1836953" y="4695143"/>
            <a:ext cx="831905" cy="116104"/>
          </a:xfrm>
          <a:prstGeom prst="line">
            <a:avLst/>
          </a:prstGeom>
          <a:noFill/>
          <a:ln w="25400">
            <a:solidFill>
              <a:schemeClr val="tx1"/>
            </a:solidFill>
            <a:round/>
            <a:headEnd/>
            <a:tailEnd type="triangle" w="med" len="med"/>
          </a:ln>
        </p:spPr>
        <p:txBody>
          <a:bodyPr/>
          <a:lstStyle/>
          <a:p>
            <a:endParaRPr lang="ja-JP" altLang="en-US"/>
          </a:p>
        </p:txBody>
      </p:sp>
      <p:sp>
        <p:nvSpPr>
          <p:cNvPr id="190" name="Line 58"/>
          <p:cNvSpPr>
            <a:spLocks noChangeShapeType="1"/>
          </p:cNvSpPr>
          <p:nvPr/>
        </p:nvSpPr>
        <p:spPr bwMode="auto">
          <a:xfrm>
            <a:off x="1836953" y="4897533"/>
            <a:ext cx="502265" cy="341454"/>
          </a:xfrm>
          <a:prstGeom prst="line">
            <a:avLst/>
          </a:prstGeom>
          <a:noFill/>
          <a:ln w="25400">
            <a:solidFill>
              <a:schemeClr val="tx1"/>
            </a:solidFill>
            <a:round/>
            <a:headEnd/>
            <a:tailEnd type="triangle" w="med" len="med"/>
          </a:ln>
        </p:spPr>
        <p:txBody>
          <a:bodyPr/>
          <a:lstStyle/>
          <a:p>
            <a:endParaRPr lang="ja-JP" altLang="en-US"/>
          </a:p>
        </p:txBody>
      </p:sp>
      <p:sp>
        <p:nvSpPr>
          <p:cNvPr id="191" name="二等辺三角形 190"/>
          <p:cNvSpPr/>
          <p:nvPr/>
        </p:nvSpPr>
        <p:spPr bwMode="auto">
          <a:xfrm>
            <a:off x="1793965" y="4284646"/>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92" name="円/楕円 191"/>
          <p:cNvSpPr/>
          <p:nvPr/>
        </p:nvSpPr>
        <p:spPr bwMode="auto">
          <a:xfrm>
            <a:off x="1793965" y="4237283"/>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93" name="二等辺三角形 192"/>
          <p:cNvSpPr/>
          <p:nvPr/>
        </p:nvSpPr>
        <p:spPr bwMode="auto">
          <a:xfrm>
            <a:off x="1681019" y="4847227"/>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94" name="円/楕円 193"/>
          <p:cNvSpPr/>
          <p:nvPr/>
        </p:nvSpPr>
        <p:spPr bwMode="auto">
          <a:xfrm>
            <a:off x="1681019" y="4799864"/>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95" name="二等辺三角形 194"/>
          <p:cNvSpPr/>
          <p:nvPr/>
        </p:nvSpPr>
        <p:spPr bwMode="auto">
          <a:xfrm>
            <a:off x="2407691" y="4117342"/>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96" name="円/楕円 195"/>
          <p:cNvSpPr/>
          <p:nvPr/>
        </p:nvSpPr>
        <p:spPr bwMode="auto">
          <a:xfrm>
            <a:off x="2407691" y="4069979"/>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97" name="二等辺三角形 196"/>
          <p:cNvSpPr/>
          <p:nvPr/>
        </p:nvSpPr>
        <p:spPr bwMode="auto">
          <a:xfrm>
            <a:off x="2801403" y="4624099"/>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98" name="円/楕円 197"/>
          <p:cNvSpPr/>
          <p:nvPr/>
        </p:nvSpPr>
        <p:spPr bwMode="auto">
          <a:xfrm>
            <a:off x="2801403" y="4576736"/>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99" name="二等辺三角形 198"/>
          <p:cNvSpPr/>
          <p:nvPr/>
        </p:nvSpPr>
        <p:spPr bwMode="auto">
          <a:xfrm>
            <a:off x="2372955" y="5186219"/>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00" name="円/楕円 199"/>
          <p:cNvSpPr/>
          <p:nvPr/>
        </p:nvSpPr>
        <p:spPr bwMode="auto">
          <a:xfrm>
            <a:off x="2372955" y="5138856"/>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02" name="円/楕円 201"/>
          <p:cNvSpPr/>
          <p:nvPr/>
        </p:nvSpPr>
        <p:spPr bwMode="auto">
          <a:xfrm>
            <a:off x="1454653" y="3811272"/>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6" name="Line 56"/>
          <p:cNvSpPr>
            <a:spLocks noChangeShapeType="1"/>
          </p:cNvSpPr>
          <p:nvPr/>
        </p:nvSpPr>
        <p:spPr bwMode="auto">
          <a:xfrm flipH="1" flipV="1">
            <a:off x="1820388" y="4963658"/>
            <a:ext cx="461288" cy="329128"/>
          </a:xfrm>
          <a:prstGeom prst="line">
            <a:avLst/>
          </a:prstGeom>
          <a:noFill/>
          <a:ln w="25400">
            <a:solidFill>
              <a:schemeClr val="tx1"/>
            </a:solidFill>
            <a:round/>
            <a:headEnd/>
            <a:tailEnd type="triangle" w="med" len="med"/>
          </a:ln>
        </p:spPr>
        <p:txBody>
          <a:bodyPr/>
          <a:lstStyle/>
          <a:p>
            <a:endParaRPr lang="ja-JP" altLang="en-US"/>
          </a:p>
        </p:txBody>
      </p:sp>
      <p:grpSp>
        <p:nvGrpSpPr>
          <p:cNvPr id="247" name="グループ化 246"/>
          <p:cNvGrpSpPr/>
          <p:nvPr/>
        </p:nvGrpSpPr>
        <p:grpSpPr>
          <a:xfrm>
            <a:off x="5032605" y="4005519"/>
            <a:ext cx="4155999" cy="1738403"/>
            <a:chOff x="5011651" y="4336483"/>
            <a:chExt cx="4155999" cy="1738403"/>
          </a:xfrm>
        </p:grpSpPr>
        <p:sp>
          <p:nvSpPr>
            <p:cNvPr id="248" name="円/楕円 247"/>
            <p:cNvSpPr/>
            <p:nvPr/>
          </p:nvSpPr>
          <p:spPr bwMode="auto">
            <a:xfrm>
              <a:off x="5210688" y="4336483"/>
              <a:ext cx="1389893" cy="1388871"/>
            </a:xfrm>
            <a:prstGeom prst="ellipse">
              <a:avLst/>
            </a:prstGeom>
            <a:solidFill>
              <a:srgbClr val="FFFF00"/>
            </a:solidFill>
            <a:ln w="158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9" name="円/楕円 248"/>
            <p:cNvSpPr>
              <a:spLocks noChangeAspect="1"/>
            </p:cNvSpPr>
            <p:nvPr/>
          </p:nvSpPr>
          <p:spPr bwMode="auto">
            <a:xfrm>
              <a:off x="7527242" y="4381151"/>
              <a:ext cx="1389896" cy="1388871"/>
            </a:xfrm>
            <a:prstGeom prst="ellipse">
              <a:avLst/>
            </a:prstGeom>
            <a:solidFill>
              <a:srgbClr val="29FFC7"/>
            </a:solidFill>
            <a:ln w="158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50" name="二等辺三角形 249"/>
            <p:cNvSpPr/>
            <p:nvPr/>
          </p:nvSpPr>
          <p:spPr bwMode="auto">
            <a:xfrm>
              <a:off x="6011946" y="4818723"/>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1" name="円/楕円 250"/>
            <p:cNvSpPr/>
            <p:nvPr/>
          </p:nvSpPr>
          <p:spPr bwMode="auto">
            <a:xfrm>
              <a:off x="6011946" y="4771360"/>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2" name="二等辺三角形 251"/>
            <p:cNvSpPr/>
            <p:nvPr/>
          </p:nvSpPr>
          <p:spPr bwMode="auto">
            <a:xfrm>
              <a:off x="5596759" y="5139673"/>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3" name="円/楕円 252"/>
            <p:cNvSpPr/>
            <p:nvPr/>
          </p:nvSpPr>
          <p:spPr bwMode="auto">
            <a:xfrm>
              <a:off x="5596759" y="5092310"/>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4" name="二等辺三角形 253"/>
            <p:cNvSpPr/>
            <p:nvPr/>
          </p:nvSpPr>
          <p:spPr bwMode="auto">
            <a:xfrm>
              <a:off x="8025228" y="4660643"/>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5" name="円/楕円 254"/>
            <p:cNvSpPr/>
            <p:nvPr/>
          </p:nvSpPr>
          <p:spPr bwMode="auto">
            <a:xfrm>
              <a:off x="8025228" y="4613280"/>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6" name="二等辺三角形 255"/>
            <p:cNvSpPr/>
            <p:nvPr/>
          </p:nvSpPr>
          <p:spPr bwMode="auto">
            <a:xfrm>
              <a:off x="8438852" y="4991291"/>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7" name="円/楕円 256"/>
            <p:cNvSpPr/>
            <p:nvPr/>
          </p:nvSpPr>
          <p:spPr bwMode="auto">
            <a:xfrm>
              <a:off x="8438852" y="4943928"/>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8" name="二等辺三角形 257"/>
            <p:cNvSpPr/>
            <p:nvPr/>
          </p:nvSpPr>
          <p:spPr bwMode="auto">
            <a:xfrm>
              <a:off x="8019362" y="5482768"/>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9" name="円/楕円 258"/>
            <p:cNvSpPr/>
            <p:nvPr/>
          </p:nvSpPr>
          <p:spPr bwMode="auto">
            <a:xfrm>
              <a:off x="8019362" y="5435405"/>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62" name="テキスト ボックス 261"/>
            <p:cNvSpPr txBox="1"/>
            <p:nvPr/>
          </p:nvSpPr>
          <p:spPr>
            <a:xfrm>
              <a:off x="5011651" y="5765137"/>
              <a:ext cx="1655827" cy="307777"/>
            </a:xfrm>
            <a:prstGeom prst="rect">
              <a:avLst/>
            </a:prstGeom>
            <a:noFill/>
          </p:spPr>
          <p:txBody>
            <a:bodyPr wrap="square" rtlCol="0">
              <a:spAutoFit/>
            </a:bodyPr>
            <a:lstStyle/>
            <a:p>
              <a:pPr algn="ctr"/>
              <a:r>
                <a:rPr kumimoji="1" lang="ja-JP" altLang="en-US" sz="1400" dirty="0" smtClean="0"/>
                <a:t>開発者グループ</a:t>
              </a:r>
              <a:endParaRPr kumimoji="1" lang="ja-JP" altLang="en-US" sz="1400" dirty="0"/>
            </a:p>
          </p:txBody>
        </p:sp>
        <p:sp>
          <p:nvSpPr>
            <p:cNvPr id="263" name="テキスト ボックス 262"/>
            <p:cNvSpPr txBox="1"/>
            <p:nvPr/>
          </p:nvSpPr>
          <p:spPr>
            <a:xfrm>
              <a:off x="7308140" y="5767109"/>
              <a:ext cx="1859510" cy="307777"/>
            </a:xfrm>
            <a:prstGeom prst="rect">
              <a:avLst/>
            </a:prstGeom>
            <a:noFill/>
          </p:spPr>
          <p:txBody>
            <a:bodyPr wrap="square" rtlCol="0">
              <a:spAutoFit/>
            </a:bodyPr>
            <a:lstStyle/>
            <a:p>
              <a:pPr algn="ctr"/>
              <a:r>
                <a:rPr lang="ja-JP" altLang="en-US" sz="1400" dirty="0" smtClean="0"/>
                <a:t>バグ報告者グループ</a:t>
              </a:r>
              <a:endParaRPr kumimoji="1" lang="ja-JP" altLang="en-US" sz="1400" dirty="0"/>
            </a:p>
          </p:txBody>
        </p:sp>
      </p:grpSp>
      <p:sp>
        <p:nvSpPr>
          <p:cNvPr id="360" name="テキスト ボックス 359"/>
          <p:cNvSpPr txBox="1"/>
          <p:nvPr/>
        </p:nvSpPr>
        <p:spPr>
          <a:xfrm>
            <a:off x="2545530" y="3694649"/>
            <a:ext cx="2128208" cy="307777"/>
          </a:xfrm>
          <a:prstGeom prst="rect">
            <a:avLst/>
          </a:prstGeom>
          <a:noFill/>
        </p:spPr>
        <p:txBody>
          <a:bodyPr wrap="square" rtlCol="0">
            <a:spAutoFit/>
          </a:bodyPr>
          <a:lstStyle/>
          <a:p>
            <a:pPr algn="ctr"/>
            <a:r>
              <a:rPr lang="ja-JP" altLang="en-US" sz="1400" dirty="0" smtClean="0"/>
              <a:t>バグ報告者グループ</a:t>
            </a:r>
            <a:endParaRPr kumimoji="1" lang="ja-JP" altLang="en-US" sz="1400" dirty="0"/>
          </a:p>
        </p:txBody>
      </p:sp>
      <p:sp>
        <p:nvSpPr>
          <p:cNvPr id="361" name="テキスト ボックス 360"/>
          <p:cNvSpPr txBox="1"/>
          <p:nvPr/>
        </p:nvSpPr>
        <p:spPr>
          <a:xfrm>
            <a:off x="-137017" y="5186219"/>
            <a:ext cx="2128208" cy="307777"/>
          </a:xfrm>
          <a:prstGeom prst="rect">
            <a:avLst/>
          </a:prstGeom>
          <a:noFill/>
        </p:spPr>
        <p:txBody>
          <a:bodyPr wrap="square" rtlCol="0">
            <a:spAutoFit/>
          </a:bodyPr>
          <a:lstStyle/>
          <a:p>
            <a:pPr algn="ctr"/>
            <a:r>
              <a:rPr lang="ja-JP" altLang="en-US" sz="1400" dirty="0" smtClean="0"/>
              <a:t>開発者グループ</a:t>
            </a:r>
            <a:endParaRPr kumimoji="1" lang="ja-JP" altLang="en-US" sz="1400" dirty="0"/>
          </a:p>
        </p:txBody>
      </p:sp>
      <p:cxnSp>
        <p:nvCxnSpPr>
          <p:cNvPr id="362" name="直線コネクタ 361"/>
          <p:cNvCxnSpPr/>
          <p:nvPr/>
        </p:nvCxnSpPr>
        <p:spPr bwMode="auto">
          <a:xfrm flipV="1">
            <a:off x="2820834" y="4006978"/>
            <a:ext cx="349930" cy="334513"/>
          </a:xfrm>
          <a:prstGeom prst="line">
            <a:avLst/>
          </a:prstGeom>
          <a:solidFill>
            <a:srgbClr val="9999FF"/>
          </a:solidFill>
          <a:ln w="19050" cap="flat" cmpd="sng" algn="ctr">
            <a:solidFill>
              <a:schemeClr val="tx1"/>
            </a:solidFill>
            <a:prstDash val="solid"/>
            <a:round/>
            <a:headEnd type="none" w="med" len="med"/>
            <a:tailEnd type="none" w="med" len="med"/>
          </a:ln>
          <a:effectLst/>
        </p:spPr>
      </p:cxnSp>
      <p:cxnSp>
        <p:nvCxnSpPr>
          <p:cNvPr id="363" name="直線コネクタ 362"/>
          <p:cNvCxnSpPr/>
          <p:nvPr/>
        </p:nvCxnSpPr>
        <p:spPr bwMode="auto">
          <a:xfrm rot="5400000" flipH="1" flipV="1">
            <a:off x="1151276" y="4789388"/>
            <a:ext cx="465762" cy="349930"/>
          </a:xfrm>
          <a:prstGeom prst="line">
            <a:avLst/>
          </a:prstGeom>
          <a:solidFill>
            <a:srgbClr val="9999FF"/>
          </a:solidFill>
          <a:ln w="19050" cap="flat" cmpd="sng" algn="ctr">
            <a:solidFill>
              <a:schemeClr val="tx1"/>
            </a:solidFill>
            <a:prstDash val="solid"/>
            <a:round/>
            <a:headEnd type="none" w="med" len="med"/>
            <a:tailEnd type="none" w="med" len="med"/>
          </a:ln>
          <a:effectLst/>
        </p:spPr>
      </p:cxn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47"/>
                                        </p:tgtEl>
                                        <p:attrNameLst>
                                          <p:attrName>style.visibility</p:attrName>
                                        </p:attrNameLst>
                                      </p:cBhvr>
                                      <p:to>
                                        <p:strVal val="visible"/>
                                      </p:to>
                                    </p:set>
                                    <p:animEffect transition="in" filter="blinds(horizontal)">
                                      <p:cBhvr>
                                        <p:cTn id="11" dur="500"/>
                                        <p:tgtEl>
                                          <p:spTgt spid="247"/>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89"/>
                                        </p:tgtEl>
                                        <p:attrNameLst>
                                          <p:attrName>style.visibility</p:attrName>
                                        </p:attrNameLst>
                                      </p:cBhvr>
                                      <p:to>
                                        <p:strVal val="visible"/>
                                      </p:to>
                                    </p:set>
                                    <p:animEffect transition="in" filter="blinds(horizontal)">
                                      <p:cBhvr>
                                        <p:cTn id="16" dur="500"/>
                                        <p:tgtEl>
                                          <p:spTgt spid="89"/>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blinds(horizontal)">
                                      <p:cBhvr>
                                        <p:cTn id="19" dur="500"/>
                                        <p:tgtEl>
                                          <p:spTgt spid="72"/>
                                        </p:tgtEl>
                                      </p:cBhvr>
                                    </p:animEffect>
                                  </p:childTnLst>
                                </p:cTn>
                              </p:par>
                              <p:par>
                                <p:cTn id="20" presetID="3" presetClass="entr" presetSubtype="10" fill="hold" nodeType="with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blinds(horizontal)">
                                      <p:cBhvr>
                                        <p:cTn id="22" dur="500"/>
                                        <p:tgtEl>
                                          <p:spTgt spid="88"/>
                                        </p:tgtEl>
                                      </p:cBhvr>
                                    </p:animEffect>
                                  </p:childTnLst>
                                </p:cTn>
                              </p:par>
                              <p:par>
                                <p:cTn id="23" presetID="3" presetClass="entr" presetSubtype="10" fill="hold" nodeType="withEffect">
                                  <p:stCondLst>
                                    <p:cond delay="0"/>
                                  </p:stCondLst>
                                  <p:childTnLst>
                                    <p:set>
                                      <p:cBhvr>
                                        <p:cTn id="24" dur="1" fill="hold">
                                          <p:stCondLst>
                                            <p:cond delay="0"/>
                                          </p:stCondLst>
                                        </p:cTn>
                                        <p:tgtEl>
                                          <p:spTgt spid="90"/>
                                        </p:tgtEl>
                                        <p:attrNameLst>
                                          <p:attrName>style.visibility</p:attrName>
                                        </p:attrNameLst>
                                      </p:cBhvr>
                                      <p:to>
                                        <p:strVal val="visible"/>
                                      </p:to>
                                    </p:set>
                                    <p:animEffect transition="in" filter="blinds(horizontal)">
                                      <p:cBhvr>
                                        <p:cTn id="25" dur="500"/>
                                        <p:tgtEl>
                                          <p:spTgt spid="9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blinds(horizontal)">
                                      <p:cBhvr>
                                        <p:cTn id="28" dur="500"/>
                                        <p:tgtEl>
                                          <p:spTgt spid="96"/>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blinds(horizontal)">
                                      <p:cBhvr>
                                        <p:cTn id="31" dur="500"/>
                                        <p:tgtEl>
                                          <p:spTgt spid="97"/>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98"/>
                                        </p:tgtEl>
                                        <p:attrNameLst>
                                          <p:attrName>style.visibility</p:attrName>
                                        </p:attrNameLst>
                                      </p:cBhvr>
                                      <p:to>
                                        <p:strVal val="visible"/>
                                      </p:to>
                                    </p:set>
                                    <p:animEffect transition="in" filter="blinds(horizontal)">
                                      <p:cBhvr>
                                        <p:cTn id="34" dur="500"/>
                                        <p:tgtEl>
                                          <p:spTgt spid="98"/>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99"/>
                                        </p:tgtEl>
                                        <p:attrNameLst>
                                          <p:attrName>style.visibility</p:attrName>
                                        </p:attrNameLst>
                                      </p:cBhvr>
                                      <p:to>
                                        <p:strVal val="visible"/>
                                      </p:to>
                                    </p:set>
                                    <p:animEffect transition="in" filter="blinds(horizontal)">
                                      <p:cBhvr>
                                        <p:cTn id="37" dur="500"/>
                                        <p:tgtEl>
                                          <p:spTgt spid="99"/>
                                        </p:tgtEl>
                                      </p:cBhvr>
                                    </p:animEffect>
                                  </p:childTnLst>
                                </p:cTn>
                              </p:par>
                            </p:childTnLst>
                          </p:cTn>
                        </p:par>
                      </p:childTnLst>
                    </p:cTn>
                  </p:par>
                  <p:par>
                    <p:cTn id="38" fill="hold">
                      <p:stCondLst>
                        <p:cond delay="indefinite"/>
                      </p:stCondLst>
                      <p:childTnLst>
                        <p:par>
                          <p:cTn id="39" fill="hold">
                            <p:stCondLst>
                              <p:cond delay="0"/>
                            </p:stCondLst>
                            <p:childTnLst>
                              <p:par>
                                <p:cTn id="40" presetID="7" presetClass="emph" presetSubtype="2" fill="hold" nodeType="clickEffect">
                                  <p:stCondLst>
                                    <p:cond delay="0"/>
                                  </p:stCondLst>
                                  <p:childTnLst>
                                    <p:animClr clrSpc="rgb">
                                      <p:cBhvr>
                                        <p:cTn id="41" dur="500" fill="hold"/>
                                        <p:tgtEl>
                                          <p:spTgt spid="188"/>
                                        </p:tgtEl>
                                        <p:attrNameLst>
                                          <p:attrName>stroke.color</p:attrName>
                                        </p:attrNameLst>
                                      </p:cBhvr>
                                      <p:to>
                                        <a:srgbClr val="FF0000"/>
                                      </p:to>
                                    </p:animClr>
                                    <p:set>
                                      <p:cBhvr>
                                        <p:cTn id="42" dur="500" fill="hold"/>
                                        <p:tgtEl>
                                          <p:spTgt spid="188"/>
                                        </p:tgtEl>
                                        <p:attrNameLst>
                                          <p:attrName>stroke.on</p:attrName>
                                        </p:attrNameLst>
                                      </p:cBhvr>
                                      <p:to>
                                        <p:strVal val="true"/>
                                      </p:to>
                                    </p:set>
                                  </p:childTnLst>
                                </p:cTn>
                              </p:par>
                              <p:par>
                                <p:cTn id="43" presetID="7" presetClass="emph" presetSubtype="2" fill="hold" nodeType="withEffect">
                                  <p:stCondLst>
                                    <p:cond delay="0"/>
                                  </p:stCondLst>
                                  <p:childTnLst>
                                    <p:animClr clrSpc="rgb">
                                      <p:cBhvr>
                                        <p:cTn id="44" dur="500" fill="hold"/>
                                        <p:tgtEl>
                                          <p:spTgt spid="88"/>
                                        </p:tgtEl>
                                        <p:attrNameLst>
                                          <p:attrName>stroke.color</p:attrName>
                                        </p:attrNameLst>
                                      </p:cBhvr>
                                      <p:to>
                                        <a:srgbClr val="FF0000"/>
                                      </p:to>
                                    </p:animClr>
                                    <p:set>
                                      <p:cBhvr>
                                        <p:cTn id="45" dur="500" fill="hold"/>
                                        <p:tgtEl>
                                          <p:spTgt spid="88"/>
                                        </p:tgtEl>
                                        <p:attrNameLst>
                                          <p:attrName>stroke.on</p:attrName>
                                        </p:attrNameLst>
                                      </p:cBhvr>
                                      <p:to>
                                        <p:strVal val="true"/>
                                      </p:to>
                                    </p:set>
                                  </p:childTnLst>
                                </p:cTn>
                              </p:par>
                              <p:par>
                                <p:cTn id="46" presetID="3" presetClass="emph" presetSubtype="2" fill="hold" grpId="1" nodeType="withEffect">
                                  <p:stCondLst>
                                    <p:cond delay="0"/>
                                  </p:stCondLst>
                                  <p:childTnLst>
                                    <p:animClr clrSpc="rgb">
                                      <p:cBhvr override="childStyle">
                                        <p:cTn id="47" dur="500" fill="hold"/>
                                        <p:tgtEl>
                                          <p:spTgt spid="96"/>
                                        </p:tgtEl>
                                        <p:attrNameLst>
                                          <p:attrName>style.color</p:attrName>
                                        </p:attrNameLst>
                                      </p:cBhvr>
                                      <p:to>
                                        <a:srgbClr val="FF3300"/>
                                      </p:to>
                                    </p:animClr>
                                  </p:childTnLst>
                                </p:cTn>
                              </p:par>
                            </p:childTnLst>
                          </p:cTn>
                        </p:par>
                      </p:childTnLst>
                    </p:cTn>
                  </p:par>
                  <p:par>
                    <p:cTn id="48" fill="hold">
                      <p:stCondLst>
                        <p:cond delay="indefinite"/>
                      </p:stCondLst>
                      <p:childTnLst>
                        <p:par>
                          <p:cTn id="49" fill="hold">
                            <p:stCondLst>
                              <p:cond delay="0"/>
                            </p:stCondLst>
                            <p:childTnLst>
                              <p:par>
                                <p:cTn id="50" presetID="7" presetClass="emph" presetSubtype="2" fill="hold" nodeType="clickEffect">
                                  <p:stCondLst>
                                    <p:cond delay="0"/>
                                  </p:stCondLst>
                                  <p:childTnLst>
                                    <p:animClr clrSpc="rgb">
                                      <p:cBhvr>
                                        <p:cTn id="51" dur="500" fill="hold"/>
                                        <p:tgtEl>
                                          <p:spTgt spid="72"/>
                                        </p:tgtEl>
                                        <p:attrNameLst>
                                          <p:attrName>stroke.color</p:attrName>
                                        </p:attrNameLst>
                                      </p:cBhvr>
                                      <p:to>
                                        <a:srgbClr val="0066FF"/>
                                      </p:to>
                                    </p:animClr>
                                    <p:set>
                                      <p:cBhvr>
                                        <p:cTn id="52" dur="500" fill="hold"/>
                                        <p:tgtEl>
                                          <p:spTgt spid="72"/>
                                        </p:tgtEl>
                                        <p:attrNameLst>
                                          <p:attrName>stroke.on</p:attrName>
                                        </p:attrNameLst>
                                      </p:cBhvr>
                                      <p:to>
                                        <p:strVal val="true"/>
                                      </p:to>
                                    </p:set>
                                  </p:childTnLst>
                                </p:cTn>
                              </p:par>
                              <p:par>
                                <p:cTn id="53" presetID="3" presetClass="emph" presetSubtype="2" fill="hold" grpId="1" nodeType="withEffect">
                                  <p:stCondLst>
                                    <p:cond delay="0"/>
                                  </p:stCondLst>
                                  <p:childTnLst>
                                    <p:animClr clrSpc="rgb">
                                      <p:cBhvr override="childStyle">
                                        <p:cTn id="54" dur="2000" fill="hold"/>
                                        <p:tgtEl>
                                          <p:spTgt spid="97"/>
                                        </p:tgtEl>
                                        <p:attrNameLst>
                                          <p:attrName>style.color</p:attrName>
                                        </p:attrNameLst>
                                      </p:cBhvr>
                                      <p:to>
                                        <a:srgbClr val="0066FF"/>
                                      </p:to>
                                    </p:animClr>
                                  </p:childTnLst>
                                </p:cTn>
                              </p:par>
                              <p:par>
                                <p:cTn id="55" presetID="7" presetClass="emph" presetSubtype="2" fill="hold" nodeType="withEffect">
                                  <p:stCondLst>
                                    <p:cond delay="0"/>
                                  </p:stCondLst>
                                  <p:childTnLst>
                                    <p:animClr clrSpc="rgb">
                                      <p:cBhvr>
                                        <p:cTn id="56" dur="500" fill="hold"/>
                                        <p:tgtEl>
                                          <p:spTgt spid="187"/>
                                        </p:tgtEl>
                                        <p:attrNameLst>
                                          <p:attrName>stroke.color</p:attrName>
                                        </p:attrNameLst>
                                      </p:cBhvr>
                                      <p:to>
                                        <a:srgbClr val="0066FF"/>
                                      </p:to>
                                    </p:animClr>
                                    <p:set>
                                      <p:cBhvr>
                                        <p:cTn id="57" dur="500" fill="hold"/>
                                        <p:tgtEl>
                                          <p:spTgt spid="187"/>
                                        </p:tgtEl>
                                        <p:attrNameLst>
                                          <p:attrName>stroke.on</p:attrName>
                                        </p:attrNameLst>
                                      </p:cBhvr>
                                      <p:to>
                                        <p:strVal val="true"/>
                                      </p:to>
                                    </p:set>
                                  </p:childTnLst>
                                </p:cTn>
                              </p:par>
                              <p:par>
                                <p:cTn id="58" presetID="7" presetClass="emph" presetSubtype="2" fill="hold" nodeType="withEffect">
                                  <p:stCondLst>
                                    <p:cond delay="0"/>
                                  </p:stCondLst>
                                  <p:childTnLst>
                                    <p:animClr clrSpc="rgb">
                                      <p:cBhvr>
                                        <p:cTn id="59" dur="500" fill="hold"/>
                                        <p:tgtEl>
                                          <p:spTgt spid="189"/>
                                        </p:tgtEl>
                                        <p:attrNameLst>
                                          <p:attrName>stroke.color</p:attrName>
                                        </p:attrNameLst>
                                      </p:cBhvr>
                                      <p:to>
                                        <a:srgbClr val="0066FF"/>
                                      </p:to>
                                    </p:animClr>
                                    <p:set>
                                      <p:cBhvr>
                                        <p:cTn id="60" dur="500" fill="hold"/>
                                        <p:tgtEl>
                                          <p:spTgt spid="189"/>
                                        </p:tgtEl>
                                        <p:attrNameLst>
                                          <p:attrName>stroke.on</p:attrName>
                                        </p:attrNameLst>
                                      </p:cBhvr>
                                      <p:to>
                                        <p:strVal val="true"/>
                                      </p:to>
                                    </p:set>
                                  </p:childTnLst>
                                </p:cTn>
                              </p:par>
                              <p:par>
                                <p:cTn id="61" presetID="7" presetClass="emph" presetSubtype="2" fill="hold" nodeType="withEffect">
                                  <p:stCondLst>
                                    <p:cond delay="0"/>
                                  </p:stCondLst>
                                  <p:childTnLst>
                                    <p:animClr clrSpc="rgb">
                                      <p:cBhvr>
                                        <p:cTn id="62" dur="500" fill="hold"/>
                                        <p:tgtEl>
                                          <p:spTgt spid="206"/>
                                        </p:tgtEl>
                                        <p:attrNameLst>
                                          <p:attrName>stroke.color</p:attrName>
                                        </p:attrNameLst>
                                      </p:cBhvr>
                                      <p:to>
                                        <a:srgbClr val="0066FF"/>
                                      </p:to>
                                    </p:animClr>
                                    <p:set>
                                      <p:cBhvr>
                                        <p:cTn id="63" dur="500" fill="hold"/>
                                        <p:tgtEl>
                                          <p:spTgt spid="206"/>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9" grpId="0" animBg="1"/>
      <p:bldP spid="91" grpId="0" animBg="1"/>
      <p:bldP spid="96" grpId="0"/>
      <p:bldP spid="96" grpId="1"/>
      <p:bldP spid="97" grpId="0"/>
      <p:bldP spid="97" grpId="1"/>
      <p:bldP spid="98" grpId="0"/>
      <p:bldP spid="9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分析１：グループ間における情報共有</a:t>
            </a:r>
            <a:endParaRPr lang="en-US" altLang="ja-JP" dirty="0" smtClean="0"/>
          </a:p>
          <a:p>
            <a:pPr lvl="1"/>
            <a:r>
              <a:rPr lang="ja-JP" altLang="en-US" dirty="0" smtClean="0"/>
              <a:t>グループ間で行われる送受信エッジ数の違いを分析する</a:t>
            </a:r>
            <a:endParaRPr lang="en-US" altLang="ja-JP" dirty="0" smtClean="0"/>
          </a:p>
          <a:p>
            <a:r>
              <a:rPr lang="ja-JP" altLang="en-US" dirty="0" smtClean="0"/>
              <a:t>分析２：障害に関する情報共有を行う重要な人物</a:t>
            </a:r>
            <a:endParaRPr lang="en-US" altLang="ja-JP" dirty="0" smtClean="0"/>
          </a:p>
          <a:p>
            <a:pPr lvl="1"/>
            <a:r>
              <a:rPr lang="ja-JP" altLang="en-US" dirty="0" smtClean="0"/>
              <a:t>一時期において，参加者の送受信エッジ数を分析する</a:t>
            </a:r>
            <a:endParaRPr lang="en-US" altLang="ja-JP" dirty="0" smtClean="0"/>
          </a:p>
          <a:p>
            <a:r>
              <a:rPr lang="ja-JP" altLang="en-US" dirty="0" smtClean="0"/>
              <a:t>分析３：情報共有において重要な人物の推移</a:t>
            </a:r>
            <a:endParaRPr lang="en-US" altLang="ja-JP" dirty="0" smtClean="0"/>
          </a:p>
          <a:p>
            <a:pPr lvl="1"/>
            <a:r>
              <a:rPr lang="ja-JP" altLang="en-US" dirty="0" smtClean="0"/>
              <a:t>送受信エッジ数が上位者のうち開発者グループに属する人数の推移を分析する</a:t>
            </a:r>
            <a:endParaRPr lang="en-US" altLang="ja-JP" dirty="0" smtClean="0"/>
          </a:p>
          <a:p>
            <a:pPr lvl="1"/>
            <a:endParaRPr lang="en-US" altLang="ja-JP" dirty="0" smtClean="0"/>
          </a:p>
        </p:txBody>
      </p:sp>
      <p:sp>
        <p:nvSpPr>
          <p:cNvPr id="6" name="スライド番号プレースホルダ 5"/>
          <p:cNvSpPr>
            <a:spLocks noGrp="1"/>
          </p:cNvSpPr>
          <p:nvPr>
            <p:ph type="sldNum" sz="quarter" idx="12"/>
          </p:nvPr>
        </p:nvSpPr>
        <p:spPr/>
        <p:txBody>
          <a:bodyPr/>
          <a:lstStyle/>
          <a:p>
            <a:pPr>
              <a:defRPr/>
            </a:pPr>
            <a:r>
              <a:rPr lang="en-US" altLang="ja-JP" smtClean="0"/>
              <a:t>7</a:t>
            </a:r>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7" name="フッター プレースホルダ 6"/>
          <p:cNvSpPr>
            <a:spLocks noGrp="1"/>
          </p:cNvSpPr>
          <p:nvPr>
            <p:ph type="ftr" sz="quarter" idx="10"/>
          </p:nvPr>
        </p:nvSpPr>
        <p:spPr/>
        <p:txBody>
          <a:bodyPr/>
          <a:lstStyle/>
          <a:p>
            <a:pPr>
              <a:defRPr/>
            </a:pPr>
            <a:r>
              <a:rPr lang="ja-JP" altLang="en-US" dirty="0" smtClean="0"/>
              <a:t>ゼミナール</a:t>
            </a:r>
            <a:r>
              <a:rPr lang="en-US" altLang="ja-JP" dirty="0" smtClean="0"/>
              <a:t>Ⅱ</a:t>
            </a:r>
            <a:endParaRPr lang="en-US" altLang="ja-JP" dirty="0"/>
          </a:p>
        </p:txBody>
      </p:sp>
      <p:sp>
        <p:nvSpPr>
          <p:cNvPr id="105" name="Line 56"/>
          <p:cNvSpPr>
            <a:spLocks noChangeShapeType="1"/>
          </p:cNvSpPr>
          <p:nvPr/>
        </p:nvSpPr>
        <p:spPr bwMode="auto">
          <a:xfrm rot="720000" flipH="1">
            <a:off x="4170931" y="4824032"/>
            <a:ext cx="662154" cy="144000"/>
          </a:xfrm>
          <a:prstGeom prst="line">
            <a:avLst/>
          </a:prstGeom>
          <a:noFill/>
          <a:ln w="25400">
            <a:solidFill>
              <a:schemeClr val="tx1"/>
            </a:solidFill>
            <a:round/>
            <a:headEnd/>
            <a:tailEnd type="triangle" w="lg" len="lg"/>
          </a:ln>
        </p:spPr>
        <p:txBody>
          <a:bodyPr/>
          <a:lstStyle/>
          <a:p>
            <a:endParaRPr lang="ja-JP" altLang="en-US"/>
          </a:p>
        </p:txBody>
      </p:sp>
      <p:sp>
        <p:nvSpPr>
          <p:cNvPr id="106" name="Line 56"/>
          <p:cNvSpPr>
            <a:spLocks noChangeShapeType="1"/>
          </p:cNvSpPr>
          <p:nvPr/>
        </p:nvSpPr>
        <p:spPr bwMode="auto">
          <a:xfrm rot="720000" flipH="1">
            <a:off x="4170930" y="5210372"/>
            <a:ext cx="662154" cy="144000"/>
          </a:xfrm>
          <a:prstGeom prst="line">
            <a:avLst/>
          </a:prstGeom>
          <a:noFill/>
          <a:ln w="25400">
            <a:solidFill>
              <a:schemeClr val="tx1"/>
            </a:solidFill>
            <a:round/>
            <a:headEnd type="triangle" w="lg" len="lg"/>
            <a:tailEnd type="none" w="lg" len="lg"/>
          </a:ln>
        </p:spPr>
        <p:txBody>
          <a:bodyPr/>
          <a:lstStyle/>
          <a:p>
            <a:endParaRPr lang="ja-JP" altLang="en-US"/>
          </a:p>
        </p:txBody>
      </p:sp>
      <p:grpSp>
        <p:nvGrpSpPr>
          <p:cNvPr id="107" name="グループ化 106"/>
          <p:cNvGrpSpPr/>
          <p:nvPr/>
        </p:nvGrpSpPr>
        <p:grpSpPr>
          <a:xfrm>
            <a:off x="2446251" y="4387283"/>
            <a:ext cx="4155999" cy="1738403"/>
            <a:chOff x="5011651" y="4336483"/>
            <a:chExt cx="4155999" cy="1738403"/>
          </a:xfrm>
        </p:grpSpPr>
        <p:sp>
          <p:nvSpPr>
            <p:cNvPr id="108" name="円/楕円 107"/>
            <p:cNvSpPr/>
            <p:nvPr/>
          </p:nvSpPr>
          <p:spPr bwMode="auto">
            <a:xfrm>
              <a:off x="5210688" y="4336483"/>
              <a:ext cx="1389893" cy="1388871"/>
            </a:xfrm>
            <a:prstGeom prst="ellipse">
              <a:avLst/>
            </a:prstGeom>
            <a:solidFill>
              <a:srgbClr val="FFFF00"/>
            </a:solidFill>
            <a:ln w="158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9" name="円/楕円 108"/>
            <p:cNvSpPr>
              <a:spLocks noChangeAspect="1"/>
            </p:cNvSpPr>
            <p:nvPr/>
          </p:nvSpPr>
          <p:spPr bwMode="auto">
            <a:xfrm>
              <a:off x="7527242" y="4381151"/>
              <a:ext cx="1389896" cy="1388871"/>
            </a:xfrm>
            <a:prstGeom prst="ellipse">
              <a:avLst/>
            </a:prstGeom>
            <a:solidFill>
              <a:srgbClr val="29FFC7"/>
            </a:solidFill>
            <a:ln w="158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0" name="二等辺三角形 109"/>
            <p:cNvSpPr/>
            <p:nvPr/>
          </p:nvSpPr>
          <p:spPr bwMode="auto">
            <a:xfrm>
              <a:off x="6011946" y="4818723"/>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1" name="円/楕円 110"/>
            <p:cNvSpPr/>
            <p:nvPr/>
          </p:nvSpPr>
          <p:spPr bwMode="auto">
            <a:xfrm>
              <a:off x="6011946" y="4771360"/>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2" name="二等辺三角形 111"/>
            <p:cNvSpPr/>
            <p:nvPr/>
          </p:nvSpPr>
          <p:spPr bwMode="auto">
            <a:xfrm>
              <a:off x="5596759" y="5139673"/>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3" name="円/楕円 112"/>
            <p:cNvSpPr/>
            <p:nvPr/>
          </p:nvSpPr>
          <p:spPr bwMode="auto">
            <a:xfrm>
              <a:off x="5596759" y="5092310"/>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4" name="二等辺三角形 113"/>
            <p:cNvSpPr/>
            <p:nvPr/>
          </p:nvSpPr>
          <p:spPr bwMode="auto">
            <a:xfrm>
              <a:off x="8025228" y="4660643"/>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5" name="円/楕円 114"/>
            <p:cNvSpPr/>
            <p:nvPr/>
          </p:nvSpPr>
          <p:spPr bwMode="auto">
            <a:xfrm>
              <a:off x="8025228" y="4613280"/>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6" name="二等辺三角形 115"/>
            <p:cNvSpPr/>
            <p:nvPr/>
          </p:nvSpPr>
          <p:spPr bwMode="auto">
            <a:xfrm>
              <a:off x="8438852" y="4991291"/>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7" name="円/楕円 116"/>
            <p:cNvSpPr/>
            <p:nvPr/>
          </p:nvSpPr>
          <p:spPr bwMode="auto">
            <a:xfrm>
              <a:off x="8438852" y="4943928"/>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8" name="二等辺三角形 117"/>
            <p:cNvSpPr/>
            <p:nvPr/>
          </p:nvSpPr>
          <p:spPr bwMode="auto">
            <a:xfrm>
              <a:off x="8019362" y="5482768"/>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9" name="円/楕円 118"/>
            <p:cNvSpPr/>
            <p:nvPr/>
          </p:nvSpPr>
          <p:spPr bwMode="auto">
            <a:xfrm>
              <a:off x="8019362" y="5435405"/>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cxnSp>
          <p:nvCxnSpPr>
            <p:cNvPr id="120" name="曲線コネクタ 119"/>
            <p:cNvCxnSpPr>
              <a:stCxn id="108" idx="1"/>
              <a:endCxn id="108" idx="7"/>
            </p:cNvCxnSpPr>
            <p:nvPr/>
          </p:nvCxnSpPr>
          <p:spPr bwMode="auto">
            <a:xfrm rot="5400000" flipH="1" flipV="1">
              <a:off x="5905634" y="4048477"/>
              <a:ext cx="1588" cy="982803"/>
            </a:xfrm>
            <a:prstGeom prst="curvedConnector3">
              <a:avLst>
                <a:gd name="adj1" fmla="val 27203715"/>
              </a:avLst>
            </a:prstGeom>
            <a:solidFill>
              <a:srgbClr val="9999FF"/>
            </a:solidFill>
            <a:ln w="19050" cap="flat" cmpd="sng" algn="ctr">
              <a:solidFill>
                <a:schemeClr val="tx1"/>
              </a:solidFill>
              <a:prstDash val="solid"/>
              <a:round/>
              <a:headEnd type="none" w="med" len="med"/>
              <a:tailEnd type="triangle"/>
            </a:ln>
            <a:effectLst/>
          </p:spPr>
        </p:cxnSp>
        <p:cxnSp>
          <p:nvCxnSpPr>
            <p:cNvPr id="121" name="曲線コネクタ 120"/>
            <p:cNvCxnSpPr>
              <a:stCxn id="109" idx="1"/>
              <a:endCxn id="109" idx="7"/>
            </p:cNvCxnSpPr>
            <p:nvPr/>
          </p:nvCxnSpPr>
          <p:spPr bwMode="auto">
            <a:xfrm rot="5400000" flipH="1" flipV="1">
              <a:off x="8222190" y="4093144"/>
              <a:ext cx="1588" cy="982804"/>
            </a:xfrm>
            <a:prstGeom prst="curvedConnector3">
              <a:avLst>
                <a:gd name="adj1" fmla="val 27203715"/>
              </a:avLst>
            </a:prstGeom>
            <a:solidFill>
              <a:srgbClr val="9999FF"/>
            </a:solidFill>
            <a:ln w="19050" cap="flat" cmpd="sng" algn="ctr">
              <a:solidFill>
                <a:schemeClr val="tx1"/>
              </a:solidFill>
              <a:prstDash val="solid"/>
              <a:round/>
              <a:headEnd type="none" w="med" len="med"/>
              <a:tailEnd type="triangle"/>
            </a:ln>
            <a:effectLst/>
          </p:spPr>
        </p:cxnSp>
        <p:sp>
          <p:nvSpPr>
            <p:cNvPr id="122" name="テキスト ボックス 121"/>
            <p:cNvSpPr txBox="1"/>
            <p:nvPr/>
          </p:nvSpPr>
          <p:spPr>
            <a:xfrm>
              <a:off x="5011651" y="5765137"/>
              <a:ext cx="1655827" cy="307777"/>
            </a:xfrm>
            <a:prstGeom prst="rect">
              <a:avLst/>
            </a:prstGeom>
            <a:noFill/>
          </p:spPr>
          <p:txBody>
            <a:bodyPr wrap="square" rtlCol="0">
              <a:spAutoFit/>
            </a:bodyPr>
            <a:lstStyle/>
            <a:p>
              <a:pPr algn="ctr"/>
              <a:r>
                <a:rPr kumimoji="1" lang="ja-JP" altLang="en-US" sz="1400" dirty="0" smtClean="0"/>
                <a:t>開発者グループ</a:t>
              </a:r>
              <a:endParaRPr kumimoji="1" lang="ja-JP" altLang="en-US" sz="1400" dirty="0"/>
            </a:p>
          </p:txBody>
        </p:sp>
        <p:sp>
          <p:nvSpPr>
            <p:cNvPr id="123" name="テキスト ボックス 122"/>
            <p:cNvSpPr txBox="1"/>
            <p:nvPr/>
          </p:nvSpPr>
          <p:spPr>
            <a:xfrm>
              <a:off x="7308140" y="5767109"/>
              <a:ext cx="1859510" cy="307777"/>
            </a:xfrm>
            <a:prstGeom prst="rect">
              <a:avLst/>
            </a:prstGeom>
            <a:noFill/>
          </p:spPr>
          <p:txBody>
            <a:bodyPr wrap="square" rtlCol="0">
              <a:spAutoFit/>
            </a:bodyPr>
            <a:lstStyle/>
            <a:p>
              <a:pPr algn="ctr"/>
              <a:r>
                <a:rPr lang="ja-JP" altLang="en-US" sz="1400" dirty="0" smtClean="0"/>
                <a:t>バグ報告者グループ</a:t>
              </a:r>
              <a:endParaRPr kumimoji="1" lang="ja-JP" altLang="en-US" sz="1400" dirty="0"/>
            </a:p>
          </p:txBody>
        </p: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ケーススタディ</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概要</a:t>
            </a:r>
            <a:endParaRPr lang="en-US" altLang="ja-JP" dirty="0" smtClean="0"/>
          </a:p>
          <a:p>
            <a:pPr lvl="1"/>
            <a:r>
              <a:rPr lang="en-US" altLang="ja-JP" dirty="0" err="1" smtClean="0"/>
              <a:t>PostgreSQL</a:t>
            </a:r>
            <a:r>
              <a:rPr lang="ja-JP" altLang="en-US" dirty="0" smtClean="0"/>
              <a:t>のバグ報告者コミュニティのメーリングリストを対象に分析を行った</a:t>
            </a:r>
            <a:endParaRPr kumimoji="1" lang="en-US" altLang="ja-JP" dirty="0" smtClean="0"/>
          </a:p>
          <a:p>
            <a:r>
              <a:rPr lang="ja-JP" altLang="en-US" dirty="0" smtClean="0"/>
              <a:t>分析期間</a:t>
            </a:r>
            <a:endParaRPr lang="en-US" altLang="ja-JP" dirty="0" smtClean="0"/>
          </a:p>
          <a:p>
            <a:pPr lvl="1"/>
            <a:r>
              <a:rPr lang="ja-JP" altLang="en-US" dirty="0" smtClean="0"/>
              <a:t>ベータ版</a:t>
            </a:r>
            <a:r>
              <a:rPr lang="en-US" altLang="ja-JP" dirty="0" smtClean="0"/>
              <a:t>8.0β</a:t>
            </a:r>
            <a:r>
              <a:rPr lang="ja-JP" altLang="en-US" dirty="0" err="1" smtClean="0"/>
              <a:t>をリ</a:t>
            </a:r>
            <a:r>
              <a:rPr lang="ja-JP" altLang="en-US" dirty="0" smtClean="0"/>
              <a:t>リースしてから正式版</a:t>
            </a:r>
            <a:r>
              <a:rPr lang="en-US" altLang="ja-JP" dirty="0" smtClean="0"/>
              <a:t>8.0</a:t>
            </a:r>
            <a:r>
              <a:rPr lang="ja-JP" altLang="en-US" dirty="0" err="1" smtClean="0"/>
              <a:t>をリ</a:t>
            </a:r>
            <a:r>
              <a:rPr lang="ja-JP" altLang="en-US" dirty="0" smtClean="0"/>
              <a:t>リースした期間に着目した</a:t>
            </a:r>
            <a:endParaRPr lang="en-US" altLang="ja-JP" dirty="0" smtClean="0"/>
          </a:p>
          <a:p>
            <a:pPr lvl="2"/>
            <a:r>
              <a:rPr lang="ja-JP" altLang="en-US" dirty="0" smtClean="0">
                <a:solidFill>
                  <a:srgbClr val="0066FF"/>
                </a:solidFill>
              </a:rPr>
              <a:t>分析１：グループ間における情報共有</a:t>
            </a:r>
            <a:endParaRPr lang="en-US" altLang="ja-JP" dirty="0" smtClean="0">
              <a:solidFill>
                <a:srgbClr val="0066FF"/>
              </a:solidFill>
            </a:endParaRPr>
          </a:p>
          <a:p>
            <a:pPr lvl="2"/>
            <a:r>
              <a:rPr lang="ja-JP" altLang="en-US" dirty="0" smtClean="0">
                <a:solidFill>
                  <a:srgbClr val="0066FF"/>
                </a:solidFill>
              </a:rPr>
              <a:t>分析２：情報共有を行うのに重要な人物の役割</a:t>
            </a:r>
            <a:endParaRPr lang="en-US" altLang="ja-JP" dirty="0" smtClean="0">
              <a:solidFill>
                <a:srgbClr val="0066FF"/>
              </a:solidFill>
            </a:endParaRPr>
          </a:p>
          <a:p>
            <a:pPr lvl="2"/>
            <a:r>
              <a:rPr lang="ja-JP" altLang="en-US" dirty="0" smtClean="0"/>
              <a:t>分析３：情報共有において重要な人物の推移</a:t>
            </a:r>
            <a:endParaRPr lang="en-US" altLang="ja-JP" dirty="0" smtClean="0"/>
          </a:p>
          <a:p>
            <a:endParaRPr kumimoji="1" lang="ja-JP" altLang="en-US" dirty="0"/>
          </a:p>
        </p:txBody>
      </p:sp>
      <p:sp>
        <p:nvSpPr>
          <p:cNvPr id="6" name="スライド番号プレースホルダ 5"/>
          <p:cNvSpPr>
            <a:spLocks noGrp="1"/>
          </p:cNvSpPr>
          <p:nvPr>
            <p:ph type="sldNum" sz="quarter" idx="12"/>
          </p:nvPr>
        </p:nvSpPr>
        <p:spPr/>
        <p:txBody>
          <a:bodyPr/>
          <a:lstStyle/>
          <a:p>
            <a:pPr>
              <a:defRPr/>
            </a:pPr>
            <a:r>
              <a:rPr lang="en-US" altLang="ja-JP" dirty="0" smtClean="0"/>
              <a:t>8</a:t>
            </a:r>
            <a:endParaRPr lang="en-US" altLang="ja-JP" dirty="0"/>
          </a:p>
        </p:txBody>
      </p:sp>
      <p:sp>
        <p:nvSpPr>
          <p:cNvPr id="24" name="日付プレースホルダ 23"/>
          <p:cNvSpPr>
            <a:spLocks noGrp="1"/>
          </p:cNvSpPr>
          <p:nvPr>
            <p:ph type="dt" sz="half" idx="11"/>
          </p:nvPr>
        </p:nvSpPr>
        <p:spPr/>
        <p:txBody>
          <a:bodyPr/>
          <a:lstStyle/>
          <a:p>
            <a:pPr>
              <a:defRPr/>
            </a:pPr>
            <a:r>
              <a:rPr lang="en-US" altLang="ja-JP" smtClean="0"/>
              <a:t>2008/10/03</a:t>
            </a:r>
            <a:endParaRPr lang="en-US" altLang="ja-JP" dirty="0"/>
          </a:p>
        </p:txBody>
      </p:sp>
      <p:sp>
        <p:nvSpPr>
          <p:cNvPr id="25" name="フッター プレースホルダ 24"/>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graphicFrame>
        <p:nvGraphicFramePr>
          <p:cNvPr id="23" name="表 22"/>
          <p:cNvGraphicFramePr>
            <a:graphicFrameLocks noGrp="1"/>
          </p:cNvGraphicFramePr>
          <p:nvPr/>
        </p:nvGraphicFramePr>
        <p:xfrm>
          <a:off x="1217527" y="5513829"/>
          <a:ext cx="6539632" cy="304800"/>
        </p:xfrm>
        <a:graphic>
          <a:graphicData uri="http://schemas.openxmlformats.org/drawingml/2006/table">
            <a:tbl>
              <a:tblPr firstRow="1" bandRow="1">
                <a:tableStyleId>{5C22544A-7EE6-4342-B048-85BDC9FD1C3A}</a:tableStyleId>
              </a:tblPr>
              <a:tblGrid>
                <a:gridCol w="408727"/>
                <a:gridCol w="408727"/>
                <a:gridCol w="408727"/>
                <a:gridCol w="408727"/>
                <a:gridCol w="408727"/>
                <a:gridCol w="408727"/>
                <a:gridCol w="408727"/>
                <a:gridCol w="408727"/>
                <a:gridCol w="408727"/>
                <a:gridCol w="408727"/>
                <a:gridCol w="408727"/>
                <a:gridCol w="408727"/>
                <a:gridCol w="408727"/>
                <a:gridCol w="408727"/>
                <a:gridCol w="408727"/>
                <a:gridCol w="408727"/>
              </a:tblGrid>
              <a:tr h="0">
                <a:tc>
                  <a:txBody>
                    <a:bodyPr/>
                    <a:lstStyle/>
                    <a:p>
                      <a:endParaRPr kumimoji="1" lang="ja-JP" altLang="en-US" sz="400" dirty="0"/>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r>
              <a:tr h="117761">
                <a:tc>
                  <a:txBody>
                    <a:bodyPr/>
                    <a:lstStyle/>
                    <a:p>
                      <a:endParaRPr kumimoji="1" lang="ja-JP" altLang="en-US" sz="400"/>
                    </a:p>
                  </a:txBody>
                  <a:tcPr>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r>
            </a:tbl>
          </a:graphicData>
        </a:graphic>
      </p:graphicFrame>
      <p:sp>
        <p:nvSpPr>
          <p:cNvPr id="26" name="テキスト ボックス 25"/>
          <p:cNvSpPr txBox="1"/>
          <p:nvPr/>
        </p:nvSpPr>
        <p:spPr>
          <a:xfrm>
            <a:off x="1046131" y="5733750"/>
            <a:ext cx="1425592" cy="338554"/>
          </a:xfrm>
          <a:prstGeom prst="rect">
            <a:avLst/>
          </a:prstGeom>
          <a:noFill/>
        </p:spPr>
        <p:txBody>
          <a:bodyPr wrap="square" rtlCol="0">
            <a:spAutoFit/>
          </a:bodyPr>
          <a:lstStyle/>
          <a:p>
            <a:r>
              <a:rPr lang="en-US" altLang="ja-JP" sz="1600" dirty="0" smtClean="0">
                <a:latin typeface="Arial" pitchFamily="34" charset="0"/>
                <a:cs typeface="Arial" pitchFamily="34" charset="0"/>
              </a:rPr>
              <a:t>2004</a:t>
            </a:r>
            <a:r>
              <a:rPr lang="ja-JP" altLang="en-US" sz="1600" dirty="0" smtClean="0">
                <a:latin typeface="Arial" pitchFamily="34" charset="0"/>
                <a:cs typeface="Arial" pitchFamily="34" charset="0"/>
              </a:rPr>
              <a:t>年</a:t>
            </a:r>
            <a:r>
              <a:rPr lang="en-US" altLang="ja-JP" sz="1600" dirty="0" smtClean="0">
                <a:latin typeface="Arial" pitchFamily="34" charset="0"/>
                <a:cs typeface="Arial" pitchFamily="34" charset="0"/>
              </a:rPr>
              <a:t>1</a:t>
            </a:r>
            <a:r>
              <a:rPr kumimoji="1" lang="ja-JP" altLang="en-US" sz="1600" dirty="0" smtClean="0"/>
              <a:t>月</a:t>
            </a:r>
            <a:endParaRPr kumimoji="1" lang="ja-JP" altLang="en-US" sz="1600" dirty="0"/>
          </a:p>
        </p:txBody>
      </p:sp>
      <p:sp>
        <p:nvSpPr>
          <p:cNvPr id="27" name="テキスト ボックス 26"/>
          <p:cNvSpPr txBox="1"/>
          <p:nvPr/>
        </p:nvSpPr>
        <p:spPr>
          <a:xfrm>
            <a:off x="3049074" y="5727977"/>
            <a:ext cx="1391726" cy="338554"/>
          </a:xfrm>
          <a:prstGeom prst="rect">
            <a:avLst/>
          </a:prstGeom>
          <a:noFill/>
        </p:spPr>
        <p:txBody>
          <a:bodyPr wrap="square" rtlCol="0">
            <a:spAutoFit/>
          </a:bodyPr>
          <a:lstStyle/>
          <a:p>
            <a:r>
              <a:rPr lang="en-US" altLang="ja-JP" sz="1600" dirty="0" smtClean="0">
                <a:latin typeface="Arial" pitchFamily="34" charset="0"/>
                <a:cs typeface="Arial" pitchFamily="34" charset="0"/>
              </a:rPr>
              <a:t>2004</a:t>
            </a:r>
            <a:r>
              <a:rPr lang="ja-JP" altLang="en-US" sz="1600" dirty="0" smtClean="0">
                <a:latin typeface="Arial" pitchFamily="34" charset="0"/>
                <a:cs typeface="Arial" pitchFamily="34" charset="0"/>
              </a:rPr>
              <a:t>年</a:t>
            </a:r>
            <a:r>
              <a:rPr lang="en-US" altLang="ja-JP" sz="1600" dirty="0" smtClean="0">
                <a:latin typeface="Arial" pitchFamily="34" charset="0"/>
                <a:cs typeface="Arial" pitchFamily="34" charset="0"/>
              </a:rPr>
              <a:t>6</a:t>
            </a:r>
            <a:r>
              <a:rPr kumimoji="1" lang="ja-JP" altLang="en-US" sz="1600" dirty="0" smtClean="0"/>
              <a:t>月</a:t>
            </a:r>
            <a:endParaRPr kumimoji="1" lang="ja-JP" altLang="en-US" sz="1600" dirty="0"/>
          </a:p>
        </p:txBody>
      </p:sp>
      <p:sp>
        <p:nvSpPr>
          <p:cNvPr id="28" name="テキスト ボックス 27"/>
          <p:cNvSpPr txBox="1"/>
          <p:nvPr/>
        </p:nvSpPr>
        <p:spPr>
          <a:xfrm>
            <a:off x="5906876" y="5767069"/>
            <a:ext cx="1337318" cy="338554"/>
          </a:xfrm>
          <a:prstGeom prst="rect">
            <a:avLst/>
          </a:prstGeom>
          <a:noFill/>
        </p:spPr>
        <p:txBody>
          <a:bodyPr wrap="square" rtlCol="0">
            <a:spAutoFit/>
          </a:bodyPr>
          <a:lstStyle/>
          <a:p>
            <a:r>
              <a:rPr lang="en-US" altLang="ja-JP" sz="1600" dirty="0" smtClean="0">
                <a:latin typeface="Arial" pitchFamily="34" charset="0"/>
                <a:cs typeface="Arial" pitchFamily="34" charset="0"/>
              </a:rPr>
              <a:t>2005</a:t>
            </a:r>
            <a:r>
              <a:rPr lang="ja-JP" altLang="en-US" sz="1600" dirty="0" smtClean="0">
                <a:latin typeface="Arial" pitchFamily="34" charset="0"/>
                <a:cs typeface="Arial" pitchFamily="34" charset="0"/>
              </a:rPr>
              <a:t>年</a:t>
            </a:r>
            <a:r>
              <a:rPr lang="en-US" altLang="ja-JP" sz="1600" dirty="0" smtClean="0">
                <a:latin typeface="Arial" pitchFamily="34" charset="0"/>
                <a:cs typeface="Arial" pitchFamily="34" charset="0"/>
              </a:rPr>
              <a:t>1</a:t>
            </a:r>
            <a:r>
              <a:rPr kumimoji="1" lang="ja-JP" altLang="en-US" sz="1600" dirty="0" smtClean="0"/>
              <a:t>月</a:t>
            </a:r>
            <a:endParaRPr kumimoji="1" lang="ja-JP" altLang="en-US" sz="1600" dirty="0"/>
          </a:p>
        </p:txBody>
      </p:sp>
      <p:sp>
        <p:nvSpPr>
          <p:cNvPr id="29" name="テキスト ボックス 28"/>
          <p:cNvSpPr txBox="1"/>
          <p:nvPr/>
        </p:nvSpPr>
        <p:spPr>
          <a:xfrm>
            <a:off x="7626119" y="5449297"/>
            <a:ext cx="758141" cy="369332"/>
          </a:xfrm>
          <a:prstGeom prst="rect">
            <a:avLst/>
          </a:prstGeom>
          <a:noFill/>
        </p:spPr>
        <p:txBody>
          <a:bodyPr wrap="square" rtlCol="0">
            <a:spAutoFit/>
          </a:bodyPr>
          <a:lstStyle/>
          <a:p>
            <a:r>
              <a:rPr kumimoji="1" lang="ja-JP" altLang="en-US" sz="1800" dirty="0" smtClean="0"/>
              <a:t>時間</a:t>
            </a:r>
            <a:endParaRPr kumimoji="1" lang="ja-JP" altLang="en-US" sz="1800" dirty="0"/>
          </a:p>
        </p:txBody>
      </p:sp>
      <p:sp>
        <p:nvSpPr>
          <p:cNvPr id="30" name="テキスト ボックス 29"/>
          <p:cNvSpPr txBox="1"/>
          <p:nvPr/>
        </p:nvSpPr>
        <p:spPr>
          <a:xfrm>
            <a:off x="3817909" y="4936760"/>
            <a:ext cx="1401714" cy="523220"/>
          </a:xfrm>
          <a:prstGeom prst="rect">
            <a:avLst/>
          </a:prstGeom>
          <a:noFill/>
        </p:spPr>
        <p:txBody>
          <a:bodyPr wrap="square" rtlCol="0">
            <a:spAutoFit/>
          </a:bodyPr>
          <a:lstStyle/>
          <a:p>
            <a:r>
              <a:rPr lang="en-US" altLang="ja-JP" sz="1400" dirty="0" smtClean="0">
                <a:latin typeface="Arial" pitchFamily="34" charset="0"/>
                <a:cs typeface="Arial" pitchFamily="34" charset="0"/>
              </a:rPr>
              <a:t>2004</a:t>
            </a:r>
            <a:r>
              <a:rPr lang="ja-JP" altLang="en-US" sz="1400" dirty="0" smtClean="0">
                <a:latin typeface="Arial" pitchFamily="34" charset="0"/>
                <a:cs typeface="Arial" pitchFamily="34" charset="0"/>
              </a:rPr>
              <a:t>年</a:t>
            </a:r>
            <a:r>
              <a:rPr lang="en-US" altLang="ja-JP" sz="1400" dirty="0" smtClean="0">
                <a:latin typeface="Arial" pitchFamily="34" charset="0"/>
                <a:cs typeface="Arial" pitchFamily="34" charset="0"/>
              </a:rPr>
              <a:t>8</a:t>
            </a:r>
            <a:r>
              <a:rPr lang="ja-JP" altLang="en-US" sz="1400" dirty="0" smtClean="0">
                <a:latin typeface="Arial" pitchFamily="34" charset="0"/>
                <a:cs typeface="Arial" pitchFamily="34" charset="0"/>
              </a:rPr>
              <a:t>月</a:t>
            </a:r>
            <a:endParaRPr lang="en-US" altLang="ja-JP" sz="1400" dirty="0" smtClean="0">
              <a:latin typeface="Arial" pitchFamily="34" charset="0"/>
              <a:cs typeface="Arial" pitchFamily="34" charset="0"/>
            </a:endParaRPr>
          </a:p>
          <a:p>
            <a:r>
              <a:rPr lang="en-US" altLang="ja-JP" sz="1400" dirty="0" smtClean="0">
                <a:latin typeface="Arial" pitchFamily="34" charset="0"/>
                <a:cs typeface="Arial" pitchFamily="34" charset="0"/>
              </a:rPr>
              <a:t>ver8.0β</a:t>
            </a:r>
            <a:r>
              <a:rPr lang="ja-JP" altLang="en-US" sz="1400" dirty="0" smtClean="0">
                <a:latin typeface="Arial" pitchFamily="34" charset="0"/>
                <a:cs typeface="Arial" pitchFamily="34" charset="0"/>
              </a:rPr>
              <a:t>リリース</a:t>
            </a:r>
            <a:endParaRPr kumimoji="1" lang="ja-JP" altLang="en-US" sz="1400" dirty="0">
              <a:latin typeface="Arial" pitchFamily="34" charset="0"/>
              <a:cs typeface="Arial" pitchFamily="34" charset="0"/>
            </a:endParaRPr>
          </a:p>
        </p:txBody>
      </p:sp>
      <p:cxnSp>
        <p:nvCxnSpPr>
          <p:cNvPr id="31" name="直線コネクタ 30"/>
          <p:cNvCxnSpPr/>
          <p:nvPr/>
        </p:nvCxnSpPr>
        <p:spPr>
          <a:xfrm rot="16200000" flipH="1">
            <a:off x="4332464" y="5672084"/>
            <a:ext cx="292981" cy="10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5868352" y="4919273"/>
            <a:ext cx="1292021" cy="523220"/>
          </a:xfrm>
          <a:prstGeom prst="rect">
            <a:avLst/>
          </a:prstGeom>
          <a:noFill/>
        </p:spPr>
        <p:txBody>
          <a:bodyPr wrap="square" rtlCol="0">
            <a:spAutoFit/>
          </a:bodyPr>
          <a:lstStyle/>
          <a:p>
            <a:r>
              <a:rPr lang="en-US" altLang="ja-JP" sz="1400" dirty="0" smtClean="0">
                <a:latin typeface="Arial" pitchFamily="34" charset="0"/>
                <a:cs typeface="Arial" pitchFamily="34" charset="0"/>
              </a:rPr>
              <a:t>2005</a:t>
            </a:r>
            <a:r>
              <a:rPr lang="ja-JP" altLang="en-US" sz="1400" dirty="0" smtClean="0">
                <a:latin typeface="Arial" pitchFamily="34" charset="0"/>
                <a:cs typeface="Arial" pitchFamily="34" charset="0"/>
              </a:rPr>
              <a:t>年</a:t>
            </a:r>
            <a:r>
              <a:rPr lang="en-US" altLang="ja-JP" sz="1400" dirty="0" smtClean="0">
                <a:latin typeface="Arial" pitchFamily="34" charset="0"/>
                <a:cs typeface="Arial" pitchFamily="34" charset="0"/>
              </a:rPr>
              <a:t>1</a:t>
            </a:r>
            <a:r>
              <a:rPr lang="ja-JP" altLang="en-US" sz="1400" dirty="0" smtClean="0">
                <a:latin typeface="Arial" pitchFamily="34" charset="0"/>
                <a:cs typeface="Arial" pitchFamily="34" charset="0"/>
              </a:rPr>
              <a:t>月</a:t>
            </a:r>
            <a:endParaRPr lang="en-US" altLang="ja-JP" sz="1400" dirty="0" smtClean="0">
              <a:latin typeface="Arial" pitchFamily="34" charset="0"/>
              <a:cs typeface="Arial" pitchFamily="34" charset="0"/>
            </a:endParaRPr>
          </a:p>
          <a:p>
            <a:r>
              <a:rPr lang="en-US" altLang="ja-JP" sz="1400" dirty="0" smtClean="0">
                <a:latin typeface="Arial" pitchFamily="34" charset="0"/>
                <a:cs typeface="Arial" pitchFamily="34" charset="0"/>
              </a:rPr>
              <a:t>ver8.0</a:t>
            </a:r>
            <a:r>
              <a:rPr lang="ja-JP" altLang="en-US" sz="1400" dirty="0" smtClean="0">
                <a:latin typeface="Arial" pitchFamily="34" charset="0"/>
                <a:cs typeface="Arial" pitchFamily="34" charset="0"/>
              </a:rPr>
              <a:t>リリース</a:t>
            </a:r>
            <a:endParaRPr kumimoji="1" lang="ja-JP" altLang="en-US" sz="1400" dirty="0">
              <a:latin typeface="Arial" pitchFamily="34" charset="0"/>
              <a:cs typeface="Arial" pitchFamily="34" charset="0"/>
            </a:endParaRPr>
          </a:p>
        </p:txBody>
      </p:sp>
      <p:cxnSp>
        <p:nvCxnSpPr>
          <p:cNvPr id="33" name="直線コネクタ 32"/>
          <p:cNvCxnSpPr/>
          <p:nvPr/>
        </p:nvCxnSpPr>
        <p:spPr>
          <a:xfrm rot="5400000">
            <a:off x="6370407" y="5662164"/>
            <a:ext cx="328169"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角丸四角形 33"/>
          <p:cNvSpPr/>
          <p:nvPr/>
        </p:nvSpPr>
        <p:spPr bwMode="auto">
          <a:xfrm>
            <a:off x="4899660" y="5183295"/>
            <a:ext cx="1218066" cy="471043"/>
          </a:xfrm>
          <a:prstGeom prst="roundRect">
            <a:avLst/>
          </a:prstGeom>
          <a:solidFill>
            <a:srgbClr val="0066FF">
              <a:alpha val="52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35" name="テキスト ボックス 34"/>
          <p:cNvSpPr txBox="1"/>
          <p:nvPr/>
        </p:nvSpPr>
        <p:spPr>
          <a:xfrm>
            <a:off x="5026429" y="4900446"/>
            <a:ext cx="1166848" cy="338554"/>
          </a:xfrm>
          <a:prstGeom prst="rect">
            <a:avLst/>
          </a:prstGeom>
          <a:noFill/>
        </p:spPr>
        <p:txBody>
          <a:bodyPr wrap="square" rtlCol="0">
            <a:spAutoFit/>
          </a:bodyPr>
          <a:lstStyle/>
          <a:p>
            <a:r>
              <a:rPr kumimoji="1" lang="ja-JP" altLang="en-US" sz="1600" smtClean="0">
                <a:solidFill>
                  <a:srgbClr val="0066FF"/>
                </a:solidFill>
              </a:rPr>
              <a:t>分析</a:t>
            </a:r>
            <a:r>
              <a:rPr kumimoji="1" lang="en-US" altLang="ja-JP" sz="1600" dirty="0" smtClean="0">
                <a:solidFill>
                  <a:srgbClr val="0066FF"/>
                </a:solidFill>
                <a:latin typeface="Arial" pitchFamily="34" charset="0"/>
                <a:cs typeface="Arial" pitchFamily="34" charset="0"/>
              </a:rPr>
              <a:t>1,2</a:t>
            </a:r>
            <a:endParaRPr kumimoji="1" lang="ja-JP" altLang="en-US" sz="1600" dirty="0">
              <a:solidFill>
                <a:srgbClr val="0066FF"/>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ケーススタディ</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概要</a:t>
            </a:r>
            <a:endParaRPr lang="en-US" altLang="ja-JP" dirty="0" smtClean="0"/>
          </a:p>
          <a:p>
            <a:pPr lvl="1"/>
            <a:r>
              <a:rPr lang="en-US" altLang="ja-JP" dirty="0" err="1" smtClean="0"/>
              <a:t>PostgreSQL</a:t>
            </a:r>
            <a:r>
              <a:rPr lang="ja-JP" altLang="en-US" dirty="0" smtClean="0"/>
              <a:t>のバグ報告者コミュニティのメーリングリストを対象に分析を行った</a:t>
            </a:r>
            <a:endParaRPr lang="en-US" altLang="ja-JP" dirty="0" smtClean="0"/>
          </a:p>
          <a:p>
            <a:r>
              <a:rPr lang="ja-JP" altLang="en-US" dirty="0" smtClean="0"/>
              <a:t>分析期間</a:t>
            </a:r>
            <a:endParaRPr lang="en-US" altLang="ja-JP" dirty="0" smtClean="0"/>
          </a:p>
          <a:p>
            <a:pPr lvl="1"/>
            <a:r>
              <a:rPr lang="ja-JP" altLang="en-US" dirty="0" smtClean="0"/>
              <a:t>ベータ版</a:t>
            </a:r>
            <a:r>
              <a:rPr lang="en-US" altLang="ja-JP" dirty="0" smtClean="0"/>
              <a:t>8.0β</a:t>
            </a:r>
            <a:r>
              <a:rPr lang="ja-JP" altLang="en-US" dirty="0" err="1" smtClean="0"/>
              <a:t>をリ</a:t>
            </a:r>
            <a:r>
              <a:rPr lang="ja-JP" altLang="en-US" dirty="0" smtClean="0"/>
              <a:t>リースしてから正式版</a:t>
            </a:r>
            <a:r>
              <a:rPr lang="en-US" altLang="ja-JP" dirty="0" smtClean="0"/>
              <a:t>8.0</a:t>
            </a:r>
            <a:r>
              <a:rPr lang="ja-JP" altLang="en-US" dirty="0" err="1" smtClean="0"/>
              <a:t>をリ</a:t>
            </a:r>
            <a:r>
              <a:rPr lang="ja-JP" altLang="en-US" dirty="0" smtClean="0"/>
              <a:t>リースした期間に着目した</a:t>
            </a:r>
            <a:endParaRPr lang="en-US" altLang="ja-JP" dirty="0" smtClean="0"/>
          </a:p>
          <a:p>
            <a:pPr lvl="2"/>
            <a:r>
              <a:rPr lang="ja-JP" altLang="en-US" dirty="0" smtClean="0">
                <a:solidFill>
                  <a:srgbClr val="0066FF"/>
                </a:solidFill>
              </a:rPr>
              <a:t>分析１：グループ間における情報共有</a:t>
            </a:r>
            <a:endParaRPr lang="en-US" altLang="ja-JP" dirty="0" smtClean="0">
              <a:solidFill>
                <a:srgbClr val="0066FF"/>
              </a:solidFill>
            </a:endParaRPr>
          </a:p>
          <a:p>
            <a:pPr lvl="2"/>
            <a:r>
              <a:rPr lang="ja-JP" altLang="en-US" dirty="0" smtClean="0">
                <a:solidFill>
                  <a:srgbClr val="0066FF"/>
                </a:solidFill>
              </a:rPr>
              <a:t>分析２：情報共有を行うのに重要な人物の役割</a:t>
            </a:r>
            <a:endParaRPr lang="en-US" altLang="ja-JP" dirty="0" smtClean="0">
              <a:solidFill>
                <a:srgbClr val="0066FF"/>
              </a:solidFill>
            </a:endParaRPr>
          </a:p>
          <a:p>
            <a:pPr lvl="2"/>
            <a:r>
              <a:rPr lang="ja-JP" altLang="en-US" dirty="0" smtClean="0">
                <a:solidFill>
                  <a:srgbClr val="FF0000"/>
                </a:solidFill>
              </a:rPr>
              <a:t>分析３：情報共有において重要な人物の推移</a:t>
            </a:r>
            <a:endParaRPr lang="en-US" altLang="ja-JP" dirty="0" smtClean="0"/>
          </a:p>
          <a:p>
            <a:endParaRPr kumimoji="1" lang="ja-JP" altLang="en-US" dirty="0"/>
          </a:p>
        </p:txBody>
      </p:sp>
      <p:sp>
        <p:nvSpPr>
          <p:cNvPr id="6" name="スライド番号プレースホルダ 5"/>
          <p:cNvSpPr>
            <a:spLocks noGrp="1"/>
          </p:cNvSpPr>
          <p:nvPr>
            <p:ph type="sldNum" sz="quarter" idx="12"/>
          </p:nvPr>
        </p:nvSpPr>
        <p:spPr/>
        <p:txBody>
          <a:bodyPr/>
          <a:lstStyle/>
          <a:p>
            <a:pPr>
              <a:defRPr/>
            </a:pPr>
            <a:r>
              <a:rPr lang="en-US" altLang="ja-JP" dirty="0" smtClean="0"/>
              <a:t>9</a:t>
            </a:r>
            <a:endParaRPr lang="en-US" altLang="ja-JP" dirty="0"/>
          </a:p>
        </p:txBody>
      </p:sp>
      <p:sp>
        <p:nvSpPr>
          <p:cNvPr id="22" name="日付プレースホルダ 21"/>
          <p:cNvSpPr>
            <a:spLocks noGrp="1"/>
          </p:cNvSpPr>
          <p:nvPr>
            <p:ph type="dt" sz="half" idx="11"/>
          </p:nvPr>
        </p:nvSpPr>
        <p:spPr/>
        <p:txBody>
          <a:bodyPr/>
          <a:lstStyle/>
          <a:p>
            <a:pPr>
              <a:defRPr/>
            </a:pPr>
            <a:r>
              <a:rPr lang="en-US" altLang="ja-JP" smtClean="0"/>
              <a:t>2008/10/03</a:t>
            </a:r>
            <a:endParaRPr lang="en-US" altLang="ja-JP" dirty="0"/>
          </a:p>
        </p:txBody>
      </p:sp>
      <p:sp>
        <p:nvSpPr>
          <p:cNvPr id="23" name="フッター プレースホルダ 22"/>
          <p:cNvSpPr>
            <a:spLocks noGrp="1"/>
          </p:cNvSpPr>
          <p:nvPr>
            <p:ph type="ftr" sz="quarter" idx="10"/>
          </p:nvPr>
        </p:nvSpPr>
        <p:spPr/>
        <p:txBody>
          <a:bodyPr/>
          <a:lstStyle/>
          <a:p>
            <a:pPr>
              <a:defRPr/>
            </a:pPr>
            <a:r>
              <a:rPr lang="ja-JP" altLang="en-US" dirty="0" smtClean="0"/>
              <a:t>ゼミナール</a:t>
            </a:r>
            <a:r>
              <a:rPr lang="en-US" altLang="ja-JP" dirty="0" smtClean="0"/>
              <a:t>Ⅱ</a:t>
            </a:r>
            <a:endParaRPr lang="en-US" altLang="ja-JP" dirty="0"/>
          </a:p>
        </p:txBody>
      </p:sp>
      <p:sp>
        <p:nvSpPr>
          <p:cNvPr id="27" name="テキスト ボックス 26"/>
          <p:cNvSpPr txBox="1"/>
          <p:nvPr/>
        </p:nvSpPr>
        <p:spPr>
          <a:xfrm>
            <a:off x="4190575" y="6148618"/>
            <a:ext cx="1166848" cy="338554"/>
          </a:xfrm>
          <a:prstGeom prst="rect">
            <a:avLst/>
          </a:prstGeom>
          <a:noFill/>
        </p:spPr>
        <p:txBody>
          <a:bodyPr wrap="square" rtlCol="0">
            <a:spAutoFit/>
          </a:bodyPr>
          <a:lstStyle/>
          <a:p>
            <a:r>
              <a:rPr kumimoji="1" lang="ja-JP" altLang="en-US" sz="1600" dirty="0" smtClean="0">
                <a:solidFill>
                  <a:srgbClr val="FF0000"/>
                </a:solidFill>
              </a:rPr>
              <a:t>分析</a:t>
            </a:r>
            <a:r>
              <a:rPr kumimoji="1" lang="en-US" altLang="ja-JP" sz="1600" dirty="0" smtClean="0">
                <a:solidFill>
                  <a:srgbClr val="FF0000"/>
                </a:solidFill>
                <a:latin typeface="Arial" pitchFamily="34" charset="0"/>
                <a:cs typeface="Arial" pitchFamily="34" charset="0"/>
              </a:rPr>
              <a:t>3</a:t>
            </a:r>
            <a:endParaRPr kumimoji="1" lang="ja-JP" altLang="en-US" sz="1600" dirty="0">
              <a:solidFill>
                <a:srgbClr val="FF0000"/>
              </a:solidFill>
              <a:latin typeface="Arial" pitchFamily="34" charset="0"/>
              <a:cs typeface="Arial" pitchFamily="34" charset="0"/>
            </a:endParaRPr>
          </a:p>
        </p:txBody>
      </p:sp>
      <p:graphicFrame>
        <p:nvGraphicFramePr>
          <p:cNvPr id="38" name="表 37"/>
          <p:cNvGraphicFramePr>
            <a:graphicFrameLocks noGrp="1"/>
          </p:cNvGraphicFramePr>
          <p:nvPr/>
        </p:nvGraphicFramePr>
        <p:xfrm>
          <a:off x="1217527" y="5513829"/>
          <a:ext cx="6539632" cy="304800"/>
        </p:xfrm>
        <a:graphic>
          <a:graphicData uri="http://schemas.openxmlformats.org/drawingml/2006/table">
            <a:tbl>
              <a:tblPr firstRow="1" bandRow="1">
                <a:tableStyleId>{5C22544A-7EE6-4342-B048-85BDC9FD1C3A}</a:tableStyleId>
              </a:tblPr>
              <a:tblGrid>
                <a:gridCol w="408727"/>
                <a:gridCol w="408727"/>
                <a:gridCol w="408727"/>
                <a:gridCol w="408727"/>
                <a:gridCol w="408727"/>
                <a:gridCol w="408727"/>
                <a:gridCol w="408727"/>
                <a:gridCol w="408727"/>
                <a:gridCol w="408727"/>
                <a:gridCol w="408727"/>
                <a:gridCol w="408727"/>
                <a:gridCol w="408727"/>
                <a:gridCol w="408727"/>
                <a:gridCol w="408727"/>
                <a:gridCol w="408727"/>
                <a:gridCol w="408727"/>
              </a:tblGrid>
              <a:tr h="0">
                <a:tc>
                  <a:txBody>
                    <a:bodyPr/>
                    <a:lstStyle/>
                    <a:p>
                      <a:endParaRPr kumimoji="1" lang="ja-JP" altLang="en-US" sz="400" dirty="0"/>
                    </a:p>
                  </a:txBody>
                  <a:tcPr>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r>
              <a:tr h="117761">
                <a:tc>
                  <a:txBody>
                    <a:bodyPr/>
                    <a:lstStyle/>
                    <a:p>
                      <a:endParaRPr kumimoji="1" lang="ja-JP" altLang="en-US" sz="400"/>
                    </a:p>
                  </a:txBody>
                  <a:tcPr>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endParaRPr kumimoji="1" lang="ja-JP" altLang="en-US" sz="4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r>
            </a:tbl>
          </a:graphicData>
        </a:graphic>
      </p:graphicFrame>
      <p:sp>
        <p:nvSpPr>
          <p:cNvPr id="39" name="テキスト ボックス 38"/>
          <p:cNvSpPr txBox="1"/>
          <p:nvPr/>
        </p:nvSpPr>
        <p:spPr>
          <a:xfrm>
            <a:off x="1046131" y="5733750"/>
            <a:ext cx="1425592" cy="338554"/>
          </a:xfrm>
          <a:prstGeom prst="rect">
            <a:avLst/>
          </a:prstGeom>
          <a:noFill/>
        </p:spPr>
        <p:txBody>
          <a:bodyPr wrap="square" rtlCol="0">
            <a:spAutoFit/>
          </a:bodyPr>
          <a:lstStyle/>
          <a:p>
            <a:r>
              <a:rPr lang="en-US" altLang="ja-JP" sz="1600" dirty="0" smtClean="0">
                <a:latin typeface="Arial" pitchFamily="34" charset="0"/>
                <a:cs typeface="Arial" pitchFamily="34" charset="0"/>
              </a:rPr>
              <a:t>2004</a:t>
            </a:r>
            <a:r>
              <a:rPr lang="ja-JP" altLang="en-US" sz="1600" dirty="0" smtClean="0">
                <a:latin typeface="Arial" pitchFamily="34" charset="0"/>
                <a:cs typeface="Arial" pitchFamily="34" charset="0"/>
              </a:rPr>
              <a:t>年</a:t>
            </a:r>
            <a:r>
              <a:rPr lang="en-US" altLang="ja-JP" sz="1600" dirty="0" smtClean="0">
                <a:latin typeface="Arial" pitchFamily="34" charset="0"/>
                <a:cs typeface="Arial" pitchFamily="34" charset="0"/>
              </a:rPr>
              <a:t>1</a:t>
            </a:r>
            <a:r>
              <a:rPr kumimoji="1" lang="ja-JP" altLang="en-US" sz="1600" dirty="0" smtClean="0"/>
              <a:t>月</a:t>
            </a:r>
            <a:endParaRPr kumimoji="1" lang="ja-JP" altLang="en-US" sz="1600" dirty="0"/>
          </a:p>
        </p:txBody>
      </p:sp>
      <p:sp>
        <p:nvSpPr>
          <p:cNvPr id="40" name="テキスト ボックス 39"/>
          <p:cNvSpPr txBox="1"/>
          <p:nvPr/>
        </p:nvSpPr>
        <p:spPr>
          <a:xfrm>
            <a:off x="3049074" y="5727977"/>
            <a:ext cx="1391726" cy="338554"/>
          </a:xfrm>
          <a:prstGeom prst="rect">
            <a:avLst/>
          </a:prstGeom>
          <a:noFill/>
        </p:spPr>
        <p:txBody>
          <a:bodyPr wrap="square" rtlCol="0">
            <a:spAutoFit/>
          </a:bodyPr>
          <a:lstStyle/>
          <a:p>
            <a:r>
              <a:rPr lang="en-US" altLang="ja-JP" sz="1600" dirty="0" smtClean="0">
                <a:latin typeface="Arial" pitchFamily="34" charset="0"/>
                <a:cs typeface="Arial" pitchFamily="34" charset="0"/>
              </a:rPr>
              <a:t>2004</a:t>
            </a:r>
            <a:r>
              <a:rPr lang="ja-JP" altLang="en-US" sz="1600" dirty="0" smtClean="0">
                <a:latin typeface="Arial" pitchFamily="34" charset="0"/>
                <a:cs typeface="Arial" pitchFamily="34" charset="0"/>
              </a:rPr>
              <a:t>年</a:t>
            </a:r>
            <a:r>
              <a:rPr lang="en-US" altLang="ja-JP" sz="1600" dirty="0" smtClean="0">
                <a:latin typeface="Arial" pitchFamily="34" charset="0"/>
                <a:cs typeface="Arial" pitchFamily="34" charset="0"/>
              </a:rPr>
              <a:t>6</a:t>
            </a:r>
            <a:r>
              <a:rPr kumimoji="1" lang="ja-JP" altLang="en-US" sz="1600" dirty="0" smtClean="0"/>
              <a:t>月</a:t>
            </a:r>
            <a:endParaRPr kumimoji="1" lang="ja-JP" altLang="en-US" sz="1600" dirty="0"/>
          </a:p>
        </p:txBody>
      </p:sp>
      <p:sp>
        <p:nvSpPr>
          <p:cNvPr id="41" name="テキスト ボックス 40"/>
          <p:cNvSpPr txBox="1"/>
          <p:nvPr/>
        </p:nvSpPr>
        <p:spPr>
          <a:xfrm>
            <a:off x="5906876" y="5767069"/>
            <a:ext cx="1337318" cy="338554"/>
          </a:xfrm>
          <a:prstGeom prst="rect">
            <a:avLst/>
          </a:prstGeom>
          <a:noFill/>
        </p:spPr>
        <p:txBody>
          <a:bodyPr wrap="square" rtlCol="0">
            <a:spAutoFit/>
          </a:bodyPr>
          <a:lstStyle/>
          <a:p>
            <a:r>
              <a:rPr lang="en-US" altLang="ja-JP" sz="1600" dirty="0" smtClean="0">
                <a:latin typeface="Arial" pitchFamily="34" charset="0"/>
                <a:cs typeface="Arial" pitchFamily="34" charset="0"/>
              </a:rPr>
              <a:t>2005</a:t>
            </a:r>
            <a:r>
              <a:rPr lang="ja-JP" altLang="en-US" sz="1600" dirty="0" smtClean="0">
                <a:latin typeface="Arial" pitchFamily="34" charset="0"/>
                <a:cs typeface="Arial" pitchFamily="34" charset="0"/>
              </a:rPr>
              <a:t>年</a:t>
            </a:r>
            <a:r>
              <a:rPr lang="en-US" altLang="ja-JP" sz="1600" dirty="0" smtClean="0">
                <a:latin typeface="Arial" pitchFamily="34" charset="0"/>
                <a:cs typeface="Arial" pitchFamily="34" charset="0"/>
              </a:rPr>
              <a:t>1</a:t>
            </a:r>
            <a:r>
              <a:rPr kumimoji="1" lang="ja-JP" altLang="en-US" sz="1600" dirty="0" smtClean="0"/>
              <a:t>月</a:t>
            </a:r>
            <a:endParaRPr kumimoji="1" lang="ja-JP" altLang="en-US" sz="1600" dirty="0"/>
          </a:p>
        </p:txBody>
      </p:sp>
      <p:sp>
        <p:nvSpPr>
          <p:cNvPr id="42" name="テキスト ボックス 41"/>
          <p:cNvSpPr txBox="1"/>
          <p:nvPr/>
        </p:nvSpPr>
        <p:spPr>
          <a:xfrm>
            <a:off x="7626119" y="5449297"/>
            <a:ext cx="758141" cy="369332"/>
          </a:xfrm>
          <a:prstGeom prst="rect">
            <a:avLst/>
          </a:prstGeom>
          <a:noFill/>
        </p:spPr>
        <p:txBody>
          <a:bodyPr wrap="square" rtlCol="0">
            <a:spAutoFit/>
          </a:bodyPr>
          <a:lstStyle/>
          <a:p>
            <a:r>
              <a:rPr kumimoji="1" lang="ja-JP" altLang="en-US" sz="1800" dirty="0" smtClean="0"/>
              <a:t>時間</a:t>
            </a:r>
            <a:endParaRPr kumimoji="1" lang="ja-JP" altLang="en-US" sz="1800" dirty="0"/>
          </a:p>
        </p:txBody>
      </p:sp>
      <p:sp>
        <p:nvSpPr>
          <p:cNvPr id="43" name="テキスト ボックス 42"/>
          <p:cNvSpPr txBox="1"/>
          <p:nvPr/>
        </p:nvSpPr>
        <p:spPr>
          <a:xfrm>
            <a:off x="3817909" y="4936760"/>
            <a:ext cx="1401714" cy="523220"/>
          </a:xfrm>
          <a:prstGeom prst="rect">
            <a:avLst/>
          </a:prstGeom>
          <a:noFill/>
        </p:spPr>
        <p:txBody>
          <a:bodyPr wrap="square" rtlCol="0">
            <a:spAutoFit/>
          </a:bodyPr>
          <a:lstStyle/>
          <a:p>
            <a:r>
              <a:rPr lang="en-US" altLang="ja-JP" sz="1400" dirty="0" smtClean="0">
                <a:latin typeface="Arial" pitchFamily="34" charset="0"/>
                <a:cs typeface="Arial" pitchFamily="34" charset="0"/>
              </a:rPr>
              <a:t>2004</a:t>
            </a:r>
            <a:r>
              <a:rPr lang="ja-JP" altLang="en-US" sz="1400" dirty="0" smtClean="0">
                <a:latin typeface="Arial" pitchFamily="34" charset="0"/>
                <a:cs typeface="Arial" pitchFamily="34" charset="0"/>
              </a:rPr>
              <a:t>年</a:t>
            </a:r>
            <a:r>
              <a:rPr lang="en-US" altLang="ja-JP" sz="1400" dirty="0" smtClean="0">
                <a:latin typeface="Arial" pitchFamily="34" charset="0"/>
                <a:cs typeface="Arial" pitchFamily="34" charset="0"/>
              </a:rPr>
              <a:t>8</a:t>
            </a:r>
            <a:r>
              <a:rPr lang="ja-JP" altLang="en-US" sz="1400" dirty="0" smtClean="0">
                <a:latin typeface="Arial" pitchFamily="34" charset="0"/>
                <a:cs typeface="Arial" pitchFamily="34" charset="0"/>
              </a:rPr>
              <a:t>月</a:t>
            </a:r>
            <a:endParaRPr lang="en-US" altLang="ja-JP" sz="1400" dirty="0" smtClean="0">
              <a:latin typeface="Arial" pitchFamily="34" charset="0"/>
              <a:cs typeface="Arial" pitchFamily="34" charset="0"/>
            </a:endParaRPr>
          </a:p>
          <a:p>
            <a:r>
              <a:rPr lang="en-US" altLang="ja-JP" sz="1400" dirty="0" smtClean="0">
                <a:latin typeface="Arial" pitchFamily="34" charset="0"/>
                <a:cs typeface="Arial" pitchFamily="34" charset="0"/>
              </a:rPr>
              <a:t>ver8.0β</a:t>
            </a:r>
            <a:r>
              <a:rPr lang="ja-JP" altLang="en-US" sz="1400" dirty="0" smtClean="0">
                <a:latin typeface="Arial" pitchFamily="34" charset="0"/>
                <a:cs typeface="Arial" pitchFamily="34" charset="0"/>
              </a:rPr>
              <a:t>リリース</a:t>
            </a:r>
            <a:endParaRPr kumimoji="1" lang="ja-JP" altLang="en-US" sz="1400" dirty="0">
              <a:latin typeface="Arial" pitchFamily="34" charset="0"/>
              <a:cs typeface="Arial" pitchFamily="34" charset="0"/>
            </a:endParaRPr>
          </a:p>
        </p:txBody>
      </p:sp>
      <p:cxnSp>
        <p:nvCxnSpPr>
          <p:cNvPr id="44" name="直線コネクタ 43"/>
          <p:cNvCxnSpPr/>
          <p:nvPr/>
        </p:nvCxnSpPr>
        <p:spPr>
          <a:xfrm rot="16200000" flipH="1">
            <a:off x="4332464" y="5672084"/>
            <a:ext cx="292981" cy="10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テキスト ボックス 50"/>
          <p:cNvSpPr txBox="1"/>
          <p:nvPr/>
        </p:nvSpPr>
        <p:spPr>
          <a:xfrm>
            <a:off x="5868352" y="4919273"/>
            <a:ext cx="1292021" cy="523220"/>
          </a:xfrm>
          <a:prstGeom prst="rect">
            <a:avLst/>
          </a:prstGeom>
          <a:noFill/>
        </p:spPr>
        <p:txBody>
          <a:bodyPr wrap="square" rtlCol="0">
            <a:spAutoFit/>
          </a:bodyPr>
          <a:lstStyle/>
          <a:p>
            <a:r>
              <a:rPr lang="en-US" altLang="ja-JP" sz="1400" dirty="0" smtClean="0">
                <a:latin typeface="Arial" pitchFamily="34" charset="0"/>
                <a:cs typeface="Arial" pitchFamily="34" charset="0"/>
              </a:rPr>
              <a:t>2005</a:t>
            </a:r>
            <a:r>
              <a:rPr lang="ja-JP" altLang="en-US" sz="1400" dirty="0" smtClean="0">
                <a:latin typeface="Arial" pitchFamily="34" charset="0"/>
                <a:cs typeface="Arial" pitchFamily="34" charset="0"/>
              </a:rPr>
              <a:t>年</a:t>
            </a:r>
            <a:r>
              <a:rPr lang="en-US" altLang="ja-JP" sz="1400" dirty="0" smtClean="0">
                <a:latin typeface="Arial" pitchFamily="34" charset="0"/>
                <a:cs typeface="Arial" pitchFamily="34" charset="0"/>
              </a:rPr>
              <a:t>1</a:t>
            </a:r>
            <a:r>
              <a:rPr lang="ja-JP" altLang="en-US" sz="1400" dirty="0" smtClean="0">
                <a:latin typeface="Arial" pitchFamily="34" charset="0"/>
                <a:cs typeface="Arial" pitchFamily="34" charset="0"/>
              </a:rPr>
              <a:t>月</a:t>
            </a:r>
            <a:endParaRPr lang="en-US" altLang="ja-JP" sz="1400" dirty="0" smtClean="0">
              <a:latin typeface="Arial" pitchFamily="34" charset="0"/>
              <a:cs typeface="Arial" pitchFamily="34" charset="0"/>
            </a:endParaRPr>
          </a:p>
          <a:p>
            <a:r>
              <a:rPr lang="en-US" altLang="ja-JP" sz="1400" dirty="0" smtClean="0">
                <a:latin typeface="Arial" pitchFamily="34" charset="0"/>
                <a:cs typeface="Arial" pitchFamily="34" charset="0"/>
              </a:rPr>
              <a:t>ver8.0</a:t>
            </a:r>
            <a:r>
              <a:rPr lang="ja-JP" altLang="en-US" sz="1400" dirty="0" smtClean="0">
                <a:latin typeface="Arial" pitchFamily="34" charset="0"/>
                <a:cs typeface="Arial" pitchFamily="34" charset="0"/>
              </a:rPr>
              <a:t>リリース</a:t>
            </a:r>
            <a:endParaRPr kumimoji="1" lang="ja-JP" altLang="en-US" sz="1400" dirty="0">
              <a:latin typeface="Arial" pitchFamily="34" charset="0"/>
              <a:cs typeface="Arial" pitchFamily="34" charset="0"/>
            </a:endParaRPr>
          </a:p>
        </p:txBody>
      </p:sp>
      <p:cxnSp>
        <p:nvCxnSpPr>
          <p:cNvPr id="59" name="直線コネクタ 58"/>
          <p:cNvCxnSpPr/>
          <p:nvPr/>
        </p:nvCxnSpPr>
        <p:spPr>
          <a:xfrm rot="5400000">
            <a:off x="6370407" y="5662164"/>
            <a:ext cx="328169"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角丸四角形 59"/>
          <p:cNvSpPr/>
          <p:nvPr/>
        </p:nvSpPr>
        <p:spPr bwMode="auto">
          <a:xfrm>
            <a:off x="4899660" y="5183295"/>
            <a:ext cx="1218066" cy="471043"/>
          </a:xfrm>
          <a:prstGeom prst="roundRect">
            <a:avLst/>
          </a:prstGeom>
          <a:solidFill>
            <a:srgbClr val="0066FF">
              <a:alpha val="52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1" name="テキスト ボックス 60"/>
          <p:cNvSpPr txBox="1"/>
          <p:nvPr/>
        </p:nvSpPr>
        <p:spPr>
          <a:xfrm>
            <a:off x="5026429" y="4900446"/>
            <a:ext cx="1166848" cy="338554"/>
          </a:xfrm>
          <a:prstGeom prst="rect">
            <a:avLst/>
          </a:prstGeom>
          <a:noFill/>
        </p:spPr>
        <p:txBody>
          <a:bodyPr wrap="square" rtlCol="0">
            <a:spAutoFit/>
          </a:bodyPr>
          <a:lstStyle/>
          <a:p>
            <a:r>
              <a:rPr kumimoji="1" lang="ja-JP" altLang="en-US" sz="1600" dirty="0" smtClean="0">
                <a:solidFill>
                  <a:srgbClr val="0066FF"/>
                </a:solidFill>
              </a:rPr>
              <a:t>分析</a:t>
            </a:r>
            <a:r>
              <a:rPr kumimoji="1" lang="en-US" altLang="ja-JP" sz="1600" dirty="0" smtClean="0">
                <a:solidFill>
                  <a:srgbClr val="0066FF"/>
                </a:solidFill>
                <a:latin typeface="Arial" pitchFamily="34" charset="0"/>
                <a:cs typeface="Arial" pitchFamily="34" charset="0"/>
              </a:rPr>
              <a:t>1,2</a:t>
            </a:r>
            <a:endParaRPr kumimoji="1" lang="ja-JP" altLang="en-US" sz="1600" dirty="0">
              <a:solidFill>
                <a:srgbClr val="0066FF"/>
              </a:solidFill>
              <a:latin typeface="Arial" pitchFamily="34" charset="0"/>
              <a:cs typeface="Arial" pitchFamily="34" charset="0"/>
            </a:endParaRPr>
          </a:p>
        </p:txBody>
      </p:sp>
      <p:sp>
        <p:nvSpPr>
          <p:cNvPr id="58" name="角丸四角形 57"/>
          <p:cNvSpPr/>
          <p:nvPr/>
        </p:nvSpPr>
        <p:spPr bwMode="auto">
          <a:xfrm>
            <a:off x="2019300" y="5677575"/>
            <a:ext cx="5328000" cy="471043"/>
          </a:xfrm>
          <a:prstGeom prst="roundRect">
            <a:avLst/>
          </a:prstGeom>
          <a:solidFill>
            <a:srgbClr val="FF6D6D">
              <a:alpha val="51765"/>
            </a:srgbClr>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par>
                                <p:cTn id="10" presetID="3" presetClass="entr" presetSubtype="1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linds(horizont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5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cs typeface="Arial" pitchFamily="34" charset="0"/>
              </a:rPr>
              <a:t>分析</a:t>
            </a:r>
            <a:r>
              <a:rPr lang="en-US" altLang="ja-JP" dirty="0" smtClean="0">
                <a:cs typeface="Arial" pitchFamily="34" charset="0"/>
              </a:rPr>
              <a:t>1</a:t>
            </a:r>
            <a:r>
              <a:rPr lang="ja-JP" altLang="en-US" dirty="0" smtClean="0"/>
              <a:t>：グループ間における情報共有</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結果</a:t>
            </a:r>
            <a:endParaRPr lang="en-US" altLang="ja-JP" dirty="0" smtClean="0"/>
          </a:p>
          <a:p>
            <a:pPr lvl="1"/>
            <a:r>
              <a:rPr lang="ja-JP" altLang="en-US" dirty="0" smtClean="0"/>
              <a:t>開発者は人数が少ないにも関わらず，バグ報告者への送信エッジ数が多い</a:t>
            </a:r>
            <a:endParaRPr lang="en-US" altLang="ja-JP" dirty="0" smtClean="0"/>
          </a:p>
          <a:p>
            <a:r>
              <a:rPr lang="ja-JP" altLang="en-US" dirty="0" smtClean="0"/>
              <a:t>考察</a:t>
            </a:r>
            <a:endParaRPr lang="en-US" altLang="ja-JP" dirty="0" smtClean="0"/>
          </a:p>
          <a:p>
            <a:pPr lvl="1"/>
            <a:r>
              <a:rPr lang="ja-JP" altLang="en-US" dirty="0" smtClean="0"/>
              <a:t>障害に関する詳細な情報を得るために，</a:t>
            </a:r>
            <a:r>
              <a:rPr lang="en-US" altLang="ja-JP" dirty="0" smtClean="0"/>
              <a:t>1</a:t>
            </a:r>
            <a:r>
              <a:rPr lang="ja-JP" altLang="en-US" dirty="0" err="1" smtClean="0"/>
              <a:t>つの</a:t>
            </a:r>
            <a:r>
              <a:rPr lang="ja-JP" altLang="en-US" dirty="0" smtClean="0"/>
              <a:t>障害に対し数人の開発者が質疑，コメントを行っていることが考えられる</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10</a:t>
            </a:r>
            <a:endParaRPr lang="en-US" altLang="ja-JP" dirty="0"/>
          </a:p>
        </p:txBody>
      </p:sp>
      <p:grpSp>
        <p:nvGrpSpPr>
          <p:cNvPr id="7" name="グループ化 6"/>
          <p:cNvGrpSpPr/>
          <p:nvPr/>
        </p:nvGrpSpPr>
        <p:grpSpPr>
          <a:xfrm>
            <a:off x="2166459" y="3566130"/>
            <a:ext cx="4847016" cy="2381708"/>
            <a:chOff x="2575140" y="4362913"/>
            <a:chExt cx="4029653" cy="1980077"/>
          </a:xfrm>
        </p:grpSpPr>
        <p:sp>
          <p:nvSpPr>
            <p:cNvPr id="8" name="テキスト ボックス 7"/>
            <p:cNvSpPr txBox="1"/>
            <p:nvPr/>
          </p:nvSpPr>
          <p:spPr>
            <a:xfrm>
              <a:off x="3079973" y="4362913"/>
              <a:ext cx="714380" cy="307051"/>
            </a:xfrm>
            <a:prstGeom prst="rect">
              <a:avLst/>
            </a:prstGeom>
            <a:noFill/>
          </p:spPr>
          <p:txBody>
            <a:bodyPr wrap="square" rtlCol="0">
              <a:spAutoFit/>
            </a:bodyPr>
            <a:lstStyle/>
            <a:p>
              <a:r>
                <a:rPr kumimoji="1" lang="en-US" altLang="ja-JP" sz="1800" dirty="0" smtClean="0">
                  <a:latin typeface="Arial" pitchFamily="34" charset="0"/>
                  <a:cs typeface="Arial" pitchFamily="34" charset="0"/>
                </a:rPr>
                <a:t>98</a:t>
              </a:r>
              <a:endParaRPr kumimoji="1" lang="ja-JP" altLang="en-US" sz="1800" dirty="0">
                <a:latin typeface="Arial" pitchFamily="34" charset="0"/>
                <a:cs typeface="Arial" pitchFamily="34" charset="0"/>
              </a:endParaRPr>
            </a:p>
          </p:txBody>
        </p:sp>
        <p:sp>
          <p:nvSpPr>
            <p:cNvPr id="9" name="円/楕円 8"/>
            <p:cNvSpPr/>
            <p:nvPr/>
          </p:nvSpPr>
          <p:spPr bwMode="auto">
            <a:xfrm>
              <a:off x="2575140" y="4909451"/>
              <a:ext cx="1389893" cy="1388871"/>
            </a:xfrm>
            <a:prstGeom prst="ellipse">
              <a:avLst/>
            </a:prstGeom>
            <a:solidFill>
              <a:srgbClr val="FFFF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charset="0"/>
                  <a:ea typeface="ＭＳ Ｐゴシック" charset="-128"/>
                </a:rPr>
                <a:t>開発者グループ</a:t>
              </a:r>
              <a:endParaRPr kumimoji="1" lang="en-US" altLang="ja-JP" sz="1600" b="1" i="0" u="none" strike="noStrike" cap="none" normalizeH="0" baseline="0" dirty="0" smtClean="0">
                <a:ln>
                  <a:noFill/>
                </a:ln>
                <a:solidFill>
                  <a:schemeClr val="tx1"/>
                </a:solidFill>
                <a:effectLst/>
                <a:latin typeface="Times New Roman" charset="0"/>
                <a:ea typeface="ＭＳ Ｐゴシック"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800" dirty="0" smtClean="0">
                  <a:solidFill>
                    <a:srgbClr val="FF0000"/>
                  </a:solidFill>
                  <a:latin typeface="Arial" pitchFamily="34" charset="0"/>
                  <a:cs typeface="Arial" pitchFamily="34" charset="0"/>
                </a:rPr>
                <a:t>49</a:t>
              </a:r>
              <a:r>
                <a:rPr lang="ja-JP" altLang="en-US" sz="1800" dirty="0" smtClean="0">
                  <a:solidFill>
                    <a:srgbClr val="FF0000"/>
                  </a:solidFill>
                  <a:latin typeface="Times New Roman" charset="0"/>
                </a:rPr>
                <a:t>人</a:t>
              </a:r>
              <a:endParaRPr kumimoji="1" lang="ja-JP" altLang="en-US" sz="1800" b="0" i="0" u="none" strike="noStrike" cap="none" normalizeH="0" baseline="0" dirty="0" smtClean="0">
                <a:ln>
                  <a:noFill/>
                </a:ln>
                <a:solidFill>
                  <a:srgbClr val="FF0000"/>
                </a:solidFill>
                <a:effectLst/>
                <a:latin typeface="Times New Roman" charset="0"/>
                <a:ea typeface="ＭＳ Ｐゴシック" charset="-128"/>
              </a:endParaRPr>
            </a:p>
          </p:txBody>
        </p:sp>
        <p:sp>
          <p:nvSpPr>
            <p:cNvPr id="10" name="円/楕円 9"/>
            <p:cNvSpPr>
              <a:spLocks noChangeAspect="1"/>
            </p:cNvSpPr>
            <p:nvPr/>
          </p:nvSpPr>
          <p:spPr bwMode="auto">
            <a:xfrm>
              <a:off x="5214897" y="4954119"/>
              <a:ext cx="1389896" cy="1388871"/>
            </a:xfrm>
            <a:prstGeom prst="ellipse">
              <a:avLst/>
            </a:prstGeom>
            <a:solidFill>
              <a:srgbClr val="29FFC7"/>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Times New Roman" charset="0"/>
                  <a:ea typeface="ＭＳ Ｐゴシック" charset="-128"/>
                </a:rPr>
                <a:t>バグ報告者</a:t>
              </a:r>
              <a:endParaRPr kumimoji="1" lang="en-US" altLang="ja-JP" sz="1600" b="1" i="0" u="none" strike="noStrike" cap="none" normalizeH="0" baseline="0" dirty="0" smtClean="0">
                <a:ln>
                  <a:noFill/>
                </a:ln>
                <a:solidFill>
                  <a:schemeClr val="tx1"/>
                </a:solidFill>
                <a:effectLst/>
                <a:latin typeface="Times New Roman" charset="0"/>
                <a:ea typeface="ＭＳ Ｐゴシック"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600" b="1" dirty="0" smtClean="0">
                  <a:latin typeface="Times New Roman" charset="0"/>
                </a:rPr>
                <a:t>グループ</a:t>
              </a:r>
              <a:endParaRPr kumimoji="1" lang="en-US" altLang="ja-JP" sz="1600" b="1" i="0" u="none" strike="noStrike" cap="none" normalizeH="0" baseline="0" dirty="0" smtClean="0">
                <a:ln>
                  <a:noFill/>
                </a:ln>
                <a:solidFill>
                  <a:schemeClr val="tx1"/>
                </a:solidFill>
                <a:effectLst/>
                <a:latin typeface="Times New Roman" charset="0"/>
                <a:ea typeface="ＭＳ Ｐゴシック"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600" dirty="0" smtClean="0">
                  <a:latin typeface="Arial" pitchFamily="34" charset="0"/>
                  <a:cs typeface="Arial" pitchFamily="34" charset="0"/>
                </a:rPr>
                <a:t>186</a:t>
              </a:r>
              <a:r>
                <a:rPr lang="ja-JP" altLang="en-US" sz="1600" dirty="0" smtClean="0">
                  <a:latin typeface="Times New Roman" charset="0"/>
                </a:rPr>
                <a:t>人</a:t>
              </a:r>
              <a:endParaRPr kumimoji="1" lang="ja-JP" altLang="en-US" sz="1600" b="0" i="0" u="none" strike="noStrike" cap="none" normalizeH="0" baseline="0" dirty="0" smtClean="0">
                <a:ln>
                  <a:noFill/>
                </a:ln>
                <a:solidFill>
                  <a:schemeClr val="tx1"/>
                </a:solidFill>
                <a:effectLst/>
                <a:latin typeface="Times New Roman" charset="0"/>
                <a:ea typeface="ＭＳ Ｐゴシック" charset="-128"/>
              </a:endParaRPr>
            </a:p>
          </p:txBody>
        </p:sp>
        <p:sp>
          <p:nvSpPr>
            <p:cNvPr id="11" name="Line 56"/>
            <p:cNvSpPr>
              <a:spLocks noChangeShapeType="1"/>
            </p:cNvSpPr>
            <p:nvPr/>
          </p:nvSpPr>
          <p:spPr bwMode="auto">
            <a:xfrm rot="720000" flipH="1">
              <a:off x="4113611" y="5299140"/>
              <a:ext cx="954417" cy="222298"/>
            </a:xfrm>
            <a:prstGeom prst="line">
              <a:avLst/>
            </a:prstGeom>
            <a:noFill/>
            <a:ln w="25400">
              <a:solidFill>
                <a:schemeClr val="tx1"/>
              </a:solidFill>
              <a:round/>
              <a:headEnd/>
              <a:tailEnd type="triangle" w="lg" len="lg"/>
            </a:ln>
          </p:spPr>
          <p:txBody>
            <a:bodyPr/>
            <a:lstStyle/>
            <a:p>
              <a:endParaRPr lang="ja-JP" altLang="en-US"/>
            </a:p>
          </p:txBody>
        </p:sp>
        <p:cxnSp>
          <p:nvCxnSpPr>
            <p:cNvPr id="12" name="曲線コネクタ 11"/>
            <p:cNvCxnSpPr>
              <a:stCxn id="9" idx="1"/>
              <a:endCxn id="9" idx="7"/>
            </p:cNvCxnSpPr>
            <p:nvPr/>
          </p:nvCxnSpPr>
          <p:spPr bwMode="auto">
            <a:xfrm rot="5400000" flipH="1" flipV="1">
              <a:off x="3270086" y="4621445"/>
              <a:ext cx="1588" cy="982803"/>
            </a:xfrm>
            <a:prstGeom prst="curvedConnector3">
              <a:avLst>
                <a:gd name="adj1" fmla="val 27203715"/>
              </a:avLst>
            </a:prstGeom>
            <a:solidFill>
              <a:srgbClr val="9999FF"/>
            </a:solidFill>
            <a:ln w="15875" cap="flat" cmpd="sng" algn="ctr">
              <a:solidFill>
                <a:schemeClr val="tx1"/>
              </a:solidFill>
              <a:prstDash val="solid"/>
              <a:round/>
              <a:headEnd type="none" w="med" len="med"/>
              <a:tailEnd type="triangle"/>
            </a:ln>
            <a:effectLst/>
          </p:spPr>
        </p:cxnSp>
        <p:sp>
          <p:nvSpPr>
            <p:cNvPr id="13" name="Line 56"/>
            <p:cNvSpPr>
              <a:spLocks noChangeShapeType="1"/>
            </p:cNvSpPr>
            <p:nvPr/>
          </p:nvSpPr>
          <p:spPr bwMode="auto">
            <a:xfrm rot="720000" flipH="1">
              <a:off x="4112423" y="5696780"/>
              <a:ext cx="956793" cy="211123"/>
            </a:xfrm>
            <a:prstGeom prst="line">
              <a:avLst/>
            </a:prstGeom>
            <a:noFill/>
            <a:ln w="25400">
              <a:solidFill>
                <a:schemeClr val="tx1"/>
              </a:solidFill>
              <a:round/>
              <a:headEnd type="triangle" w="lg" len="lg"/>
              <a:tailEnd type="none" w="lg" len="lg"/>
            </a:ln>
          </p:spPr>
          <p:txBody>
            <a:bodyPr/>
            <a:lstStyle/>
            <a:p>
              <a:endParaRPr lang="ja-JP" altLang="en-US"/>
            </a:p>
          </p:txBody>
        </p:sp>
        <p:cxnSp>
          <p:nvCxnSpPr>
            <p:cNvPr id="14" name="曲線コネクタ 13"/>
            <p:cNvCxnSpPr>
              <a:stCxn id="10" idx="1"/>
              <a:endCxn id="10" idx="7"/>
            </p:cNvCxnSpPr>
            <p:nvPr/>
          </p:nvCxnSpPr>
          <p:spPr bwMode="auto">
            <a:xfrm rot="5400000" flipH="1" flipV="1">
              <a:off x="5909845" y="4666112"/>
              <a:ext cx="1588" cy="982804"/>
            </a:xfrm>
            <a:prstGeom prst="curvedConnector3">
              <a:avLst>
                <a:gd name="adj1" fmla="val 27203715"/>
              </a:avLst>
            </a:prstGeom>
            <a:solidFill>
              <a:srgbClr val="9999FF"/>
            </a:solidFill>
            <a:ln w="15875" cap="flat" cmpd="sng" algn="ctr">
              <a:solidFill>
                <a:schemeClr val="tx1"/>
              </a:solidFill>
              <a:prstDash val="solid"/>
              <a:round/>
              <a:headEnd type="none" w="med" len="med"/>
              <a:tailEnd type="triangle"/>
            </a:ln>
            <a:effectLst/>
          </p:spPr>
        </p:cxnSp>
        <p:sp>
          <p:nvSpPr>
            <p:cNvPr id="15" name="テキスト ボックス 14"/>
            <p:cNvSpPr txBox="1"/>
            <p:nvPr/>
          </p:nvSpPr>
          <p:spPr>
            <a:xfrm>
              <a:off x="5690174" y="4394445"/>
              <a:ext cx="714380" cy="369332"/>
            </a:xfrm>
            <a:prstGeom prst="rect">
              <a:avLst/>
            </a:prstGeom>
            <a:noFill/>
          </p:spPr>
          <p:txBody>
            <a:bodyPr wrap="square" rtlCol="0">
              <a:spAutoFit/>
            </a:bodyPr>
            <a:lstStyle/>
            <a:p>
              <a:r>
                <a:rPr kumimoji="1" lang="en-US" altLang="ja-JP" sz="1800" dirty="0" smtClean="0">
                  <a:latin typeface="Arial" pitchFamily="34" charset="0"/>
                  <a:cs typeface="Arial" pitchFamily="34" charset="0"/>
                </a:rPr>
                <a:t>14</a:t>
              </a:r>
              <a:endParaRPr kumimoji="1" lang="ja-JP" altLang="en-US" sz="1800" dirty="0">
                <a:latin typeface="Arial" pitchFamily="34" charset="0"/>
                <a:cs typeface="Arial" pitchFamily="34" charset="0"/>
              </a:endParaRPr>
            </a:p>
          </p:txBody>
        </p:sp>
        <p:sp>
          <p:nvSpPr>
            <p:cNvPr id="16" name="テキスト ボックス 15"/>
            <p:cNvSpPr txBox="1"/>
            <p:nvPr/>
          </p:nvSpPr>
          <p:spPr>
            <a:xfrm>
              <a:off x="4392601" y="5031454"/>
              <a:ext cx="714380" cy="369332"/>
            </a:xfrm>
            <a:prstGeom prst="rect">
              <a:avLst/>
            </a:prstGeom>
            <a:noFill/>
          </p:spPr>
          <p:txBody>
            <a:bodyPr wrap="square" rtlCol="0">
              <a:spAutoFit/>
            </a:bodyPr>
            <a:lstStyle/>
            <a:p>
              <a:r>
                <a:rPr lang="en-US" altLang="ja-JP" sz="1800" dirty="0" smtClean="0">
                  <a:latin typeface="Arial" pitchFamily="34" charset="0"/>
                  <a:cs typeface="Arial" pitchFamily="34" charset="0"/>
                </a:rPr>
                <a:t>43</a:t>
              </a:r>
              <a:endParaRPr kumimoji="1" lang="ja-JP" altLang="en-US" sz="1800" dirty="0">
                <a:latin typeface="Arial" pitchFamily="34" charset="0"/>
                <a:cs typeface="Arial" pitchFamily="34" charset="0"/>
              </a:endParaRPr>
            </a:p>
          </p:txBody>
        </p:sp>
        <p:sp>
          <p:nvSpPr>
            <p:cNvPr id="17" name="テキスト ボックス 16"/>
            <p:cNvSpPr txBox="1"/>
            <p:nvPr/>
          </p:nvSpPr>
          <p:spPr>
            <a:xfrm>
              <a:off x="4341717" y="5798551"/>
              <a:ext cx="714380" cy="307051"/>
            </a:xfrm>
            <a:prstGeom prst="rect">
              <a:avLst/>
            </a:prstGeom>
            <a:noFill/>
          </p:spPr>
          <p:txBody>
            <a:bodyPr wrap="square" rtlCol="0">
              <a:spAutoFit/>
            </a:bodyPr>
            <a:lstStyle/>
            <a:p>
              <a:r>
                <a:rPr kumimoji="1" lang="en-US" altLang="ja-JP" sz="1800" dirty="0" smtClean="0">
                  <a:solidFill>
                    <a:srgbClr val="FF0000"/>
                  </a:solidFill>
                  <a:latin typeface="Arial" pitchFamily="34" charset="0"/>
                  <a:cs typeface="Arial" pitchFamily="34" charset="0"/>
                </a:rPr>
                <a:t>122</a:t>
              </a:r>
              <a:endParaRPr kumimoji="1" lang="ja-JP" altLang="en-US" sz="1800" dirty="0">
                <a:solidFill>
                  <a:srgbClr val="FF0000"/>
                </a:solidFill>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a:t>
            </a:r>
            <a:r>
              <a:rPr lang="en-US" altLang="ja-JP" dirty="0" smtClean="0"/>
              <a:t>2</a:t>
            </a:r>
            <a:r>
              <a:rPr lang="ja-JP" altLang="en-US" dirty="0" smtClean="0"/>
              <a:t>：障害に関する情報共有を行う重要な人物</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結果</a:t>
            </a:r>
            <a:endParaRPr kumimoji="1" lang="en-US" altLang="ja-JP" dirty="0" smtClean="0"/>
          </a:p>
          <a:p>
            <a:pPr lvl="1"/>
            <a:r>
              <a:rPr kumimoji="1" lang="ja-JP" altLang="en-US" dirty="0" smtClean="0"/>
              <a:t>参加者の中で送受信エッジ数が特に多い人物を確認できる</a:t>
            </a:r>
            <a:endParaRPr kumimoji="1" lang="en-US" altLang="ja-JP" dirty="0" smtClean="0"/>
          </a:p>
          <a:p>
            <a:r>
              <a:rPr lang="ja-JP" altLang="en-US" dirty="0" smtClean="0"/>
              <a:t>考察</a:t>
            </a:r>
            <a:endParaRPr lang="en-US" altLang="ja-JP" dirty="0" smtClean="0"/>
          </a:p>
          <a:p>
            <a:pPr lvl="1"/>
            <a:r>
              <a:rPr lang="ja-JP" altLang="en-US" dirty="0" smtClean="0"/>
              <a:t>積極的に議論に参加し，情報共有に貢献する強力なリーダー</a:t>
            </a:r>
            <a:r>
              <a:rPr kumimoji="1" lang="ja-JP" altLang="en-US" dirty="0" smtClean="0"/>
              <a:t>であると考えられる</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11</a:t>
            </a:r>
            <a:endParaRPr lang="en-US" altLang="ja-JP" dirty="0"/>
          </a:p>
        </p:txBody>
      </p:sp>
      <p:pic>
        <p:nvPicPr>
          <p:cNvPr id="1026" name="Picture 2"/>
          <p:cNvPicPr>
            <a:picLocks noChangeAspect="1" noChangeArrowheads="1"/>
          </p:cNvPicPr>
          <p:nvPr/>
        </p:nvPicPr>
        <p:blipFill>
          <a:blip r:embed="rId3"/>
          <a:srcRect/>
          <a:stretch>
            <a:fillRect/>
          </a:stretch>
        </p:blipFill>
        <p:spPr bwMode="auto">
          <a:xfrm>
            <a:off x="-9525" y="3295267"/>
            <a:ext cx="4581525" cy="2999091"/>
          </a:xfrm>
          <a:prstGeom prst="rect">
            <a:avLst/>
          </a:prstGeom>
          <a:noFill/>
          <a:ln w="9525">
            <a:noFill/>
            <a:miter lim="800000"/>
            <a:headEnd/>
            <a:tailEnd/>
          </a:ln>
          <a:effectLst/>
        </p:spPr>
      </p:pic>
      <p:graphicFrame>
        <p:nvGraphicFramePr>
          <p:cNvPr id="12" name="グラフ 11"/>
          <p:cNvGraphicFramePr/>
          <p:nvPr/>
        </p:nvGraphicFramePr>
        <p:xfrm>
          <a:off x="4572000" y="3295267"/>
          <a:ext cx="4572000" cy="2999091"/>
        </p:xfrm>
        <a:graphic>
          <a:graphicData uri="http://schemas.openxmlformats.org/drawingml/2006/chart">
            <c:chart xmlns:c="http://schemas.openxmlformats.org/drawingml/2006/chart" xmlns:r="http://schemas.openxmlformats.org/officeDocument/2006/relationships" r:id="rId4"/>
          </a:graphicData>
        </a:graphic>
      </p:graphicFrame>
      <p:sp>
        <p:nvSpPr>
          <p:cNvPr id="9" name="円/楕円 8"/>
          <p:cNvSpPr/>
          <p:nvPr/>
        </p:nvSpPr>
        <p:spPr bwMode="auto">
          <a:xfrm>
            <a:off x="2548800" y="6243957"/>
            <a:ext cx="93600" cy="93600"/>
          </a:xfrm>
          <a:prstGeom prst="ellipse">
            <a:avLst/>
          </a:prstGeom>
          <a:solidFill>
            <a:srgbClr val="FF9147"/>
          </a:solidFill>
          <a:ln w="31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 name="テキスト ボックス 9"/>
          <p:cNvSpPr txBox="1"/>
          <p:nvPr/>
        </p:nvSpPr>
        <p:spPr>
          <a:xfrm>
            <a:off x="2642400" y="6148800"/>
            <a:ext cx="1540800" cy="307777"/>
          </a:xfrm>
          <a:prstGeom prst="rect">
            <a:avLst/>
          </a:prstGeom>
          <a:noFill/>
        </p:spPr>
        <p:txBody>
          <a:bodyPr wrap="square" rtlCol="0">
            <a:spAutoFit/>
          </a:bodyPr>
          <a:lstStyle/>
          <a:p>
            <a:r>
              <a:rPr kumimoji="1" lang="ja-JP" altLang="en-US" sz="1400" dirty="0" smtClean="0"/>
              <a:t>開発者グループ</a:t>
            </a:r>
            <a:endParaRPr kumimoji="1" lang="ja-JP" altLang="en-US" sz="1400" dirty="0"/>
          </a:p>
        </p:txBody>
      </p:sp>
      <p:sp>
        <p:nvSpPr>
          <p:cNvPr id="11" name="円/楕円 10"/>
          <p:cNvSpPr/>
          <p:nvPr/>
        </p:nvSpPr>
        <p:spPr bwMode="auto">
          <a:xfrm>
            <a:off x="4478400" y="6227868"/>
            <a:ext cx="93600" cy="93600"/>
          </a:xfrm>
          <a:prstGeom prst="ellipse">
            <a:avLst/>
          </a:prstGeom>
          <a:solidFill>
            <a:schemeClr val="accent1"/>
          </a:solidFill>
          <a:ln w="31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テキスト ボックス 12"/>
          <p:cNvSpPr txBox="1"/>
          <p:nvPr/>
        </p:nvSpPr>
        <p:spPr>
          <a:xfrm>
            <a:off x="4572000" y="6132711"/>
            <a:ext cx="2217600" cy="307777"/>
          </a:xfrm>
          <a:prstGeom prst="rect">
            <a:avLst/>
          </a:prstGeom>
          <a:noFill/>
        </p:spPr>
        <p:txBody>
          <a:bodyPr wrap="square" rtlCol="0">
            <a:spAutoFit/>
          </a:bodyPr>
          <a:lstStyle/>
          <a:p>
            <a:r>
              <a:rPr lang="ja-JP" altLang="en-US" sz="1400" dirty="0" smtClean="0"/>
              <a:t>バグ報告者</a:t>
            </a:r>
            <a:r>
              <a:rPr kumimoji="1" lang="ja-JP" altLang="en-US" sz="1400" dirty="0" smtClean="0"/>
              <a:t>グループ</a:t>
            </a:r>
            <a:endParaRPr kumimoji="1" lang="ja-JP" altLang="en-US" sz="1400" dirty="0"/>
          </a:p>
        </p:txBody>
      </p:sp>
      <p:sp>
        <p:nvSpPr>
          <p:cNvPr id="14" name="円/楕円 13"/>
          <p:cNvSpPr/>
          <p:nvPr/>
        </p:nvSpPr>
        <p:spPr bwMode="auto">
          <a:xfrm>
            <a:off x="2608430" y="4374378"/>
            <a:ext cx="517002" cy="518400"/>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 name="円/楕円 14"/>
          <p:cNvSpPr/>
          <p:nvPr/>
        </p:nvSpPr>
        <p:spPr bwMode="auto">
          <a:xfrm>
            <a:off x="4966483" y="3804504"/>
            <a:ext cx="517002" cy="518400"/>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linds(horizont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a:t>
            </a:r>
            <a:r>
              <a:rPr lang="en-US" altLang="ja-JP" dirty="0" smtClean="0">
                <a:cs typeface="Arial" pitchFamily="34" charset="0"/>
              </a:rPr>
              <a:t>3</a:t>
            </a:r>
            <a:r>
              <a:rPr lang="ja-JP" altLang="en-US" dirty="0" smtClean="0"/>
              <a:t>：情報共有において重要な人物の推移</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結果</a:t>
            </a:r>
            <a:endParaRPr kumimoji="1" lang="en-US" altLang="ja-JP" dirty="0" smtClean="0"/>
          </a:p>
          <a:p>
            <a:pPr lvl="1"/>
            <a:r>
              <a:rPr lang="ja-JP" altLang="en-US" dirty="0" smtClean="0"/>
              <a:t>リリースが近づくにつれて，エッジ数の上位者に開発者グループの参加者が増加している</a:t>
            </a:r>
            <a:endParaRPr kumimoji="1" lang="en-US" altLang="ja-JP" dirty="0" smtClean="0"/>
          </a:p>
          <a:p>
            <a:r>
              <a:rPr lang="ja-JP" altLang="en-US" dirty="0" smtClean="0"/>
              <a:t>考察</a:t>
            </a:r>
            <a:endParaRPr lang="en-US" altLang="ja-JP" dirty="0" smtClean="0"/>
          </a:p>
          <a:p>
            <a:pPr lvl="1"/>
            <a:r>
              <a:rPr kumimoji="1" lang="ja-JP" altLang="en-US" dirty="0" smtClean="0"/>
              <a:t>ベータ版，正式版のリリース時期が近づくと障害報告が増加し，開発者に障害情報を伝える人物の活動が活発になったと考えられる</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a:xfrm>
            <a:off x="135615" y="6440488"/>
            <a:ext cx="1330325" cy="276225"/>
          </a:xfrm>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12</a:t>
            </a:r>
            <a:endParaRPr lang="en-US" altLang="ja-JP" dirty="0"/>
          </a:p>
        </p:txBody>
      </p:sp>
      <p:graphicFrame>
        <p:nvGraphicFramePr>
          <p:cNvPr id="7" name="グラフ 6"/>
          <p:cNvGraphicFramePr/>
          <p:nvPr/>
        </p:nvGraphicFramePr>
        <p:xfrm>
          <a:off x="2086284" y="3495590"/>
          <a:ext cx="4882896" cy="3087624"/>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直線矢印コネクタ 7"/>
          <p:cNvCxnSpPr/>
          <p:nvPr/>
        </p:nvCxnSpPr>
        <p:spPr bwMode="auto">
          <a:xfrm rot="16200000" flipH="1">
            <a:off x="5760395" y="4579902"/>
            <a:ext cx="2121329" cy="4"/>
          </a:xfrm>
          <a:prstGeom prst="straightConnector1">
            <a:avLst/>
          </a:prstGeom>
          <a:solidFill>
            <a:srgbClr val="9999FF"/>
          </a:solidFill>
          <a:ln w="15875" cap="flat" cmpd="sng" algn="ctr">
            <a:solidFill>
              <a:srgbClr val="FF0000"/>
            </a:solidFill>
            <a:prstDash val="solid"/>
            <a:round/>
            <a:headEnd type="none" w="med" len="med"/>
            <a:tailEnd type="triangle"/>
          </a:ln>
          <a:effectLst/>
        </p:spPr>
      </p:cxnSp>
      <p:sp>
        <p:nvSpPr>
          <p:cNvPr id="9" name="テキスト ボックス 8"/>
          <p:cNvSpPr txBox="1"/>
          <p:nvPr/>
        </p:nvSpPr>
        <p:spPr>
          <a:xfrm>
            <a:off x="6025621" y="3291315"/>
            <a:ext cx="1633571" cy="307777"/>
          </a:xfrm>
          <a:prstGeom prst="rect">
            <a:avLst/>
          </a:prstGeom>
          <a:noFill/>
        </p:spPr>
        <p:txBody>
          <a:bodyPr wrap="square" rtlCol="0">
            <a:spAutoFit/>
          </a:bodyPr>
          <a:lstStyle/>
          <a:p>
            <a:r>
              <a:rPr kumimoji="1" lang="ja-JP" altLang="en-US" sz="1400" dirty="0" smtClean="0"/>
              <a:t>正式版</a:t>
            </a:r>
            <a:r>
              <a:rPr kumimoji="1" lang="en-US" altLang="ja-JP" sz="1400" dirty="0" smtClean="0">
                <a:latin typeface="Arial" pitchFamily="34" charset="0"/>
                <a:cs typeface="Arial" pitchFamily="34" charset="0"/>
              </a:rPr>
              <a:t>8.0</a:t>
            </a:r>
            <a:r>
              <a:rPr kumimoji="1" lang="ja-JP" altLang="en-US" sz="1400" dirty="0" smtClean="0"/>
              <a:t>リリース</a:t>
            </a:r>
            <a:endParaRPr kumimoji="1" lang="ja-JP" altLang="en-US" sz="1400" dirty="0"/>
          </a:p>
        </p:txBody>
      </p:sp>
      <p:cxnSp>
        <p:nvCxnSpPr>
          <p:cNvPr id="10" name="直線矢印コネクタ 9"/>
          <p:cNvCxnSpPr/>
          <p:nvPr/>
        </p:nvCxnSpPr>
        <p:spPr bwMode="auto">
          <a:xfrm rot="16200000" flipH="1">
            <a:off x="3839259" y="4568079"/>
            <a:ext cx="2144980" cy="4"/>
          </a:xfrm>
          <a:prstGeom prst="straightConnector1">
            <a:avLst/>
          </a:prstGeom>
          <a:solidFill>
            <a:srgbClr val="9999FF"/>
          </a:solidFill>
          <a:ln w="15875" cap="flat" cmpd="sng" algn="ctr">
            <a:solidFill>
              <a:srgbClr val="FF0000"/>
            </a:solidFill>
            <a:prstDash val="solid"/>
            <a:round/>
            <a:headEnd type="none" w="med" len="med"/>
            <a:tailEnd type="triangle"/>
          </a:ln>
          <a:effectLst/>
        </p:spPr>
      </p:cxnSp>
      <p:sp>
        <p:nvSpPr>
          <p:cNvPr id="11" name="テキスト ボックス 10"/>
          <p:cNvSpPr txBox="1"/>
          <p:nvPr/>
        </p:nvSpPr>
        <p:spPr>
          <a:xfrm>
            <a:off x="4037481" y="3267666"/>
            <a:ext cx="1840021" cy="307777"/>
          </a:xfrm>
          <a:prstGeom prst="rect">
            <a:avLst/>
          </a:prstGeom>
          <a:noFill/>
        </p:spPr>
        <p:txBody>
          <a:bodyPr wrap="square" rtlCol="0">
            <a:spAutoFit/>
          </a:bodyPr>
          <a:lstStyle/>
          <a:p>
            <a:r>
              <a:rPr lang="ja-JP" altLang="en-US" sz="1400" dirty="0" smtClean="0"/>
              <a:t>ベータ版</a:t>
            </a:r>
            <a:r>
              <a:rPr kumimoji="1" lang="en-US" altLang="ja-JP" sz="1400" dirty="0" smtClean="0">
                <a:latin typeface="Arial" pitchFamily="34" charset="0"/>
                <a:cs typeface="Arial" pitchFamily="34" charset="0"/>
              </a:rPr>
              <a:t>8.0β</a:t>
            </a:r>
            <a:r>
              <a:rPr kumimoji="1" lang="ja-JP" altLang="en-US" sz="1400" dirty="0" smtClean="0"/>
              <a:t>リリース</a:t>
            </a:r>
            <a:endParaRPr kumimoji="1" lang="ja-JP" altLang="en-US" sz="14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タイトル 2"/>
          <p:cNvSpPr>
            <a:spLocks noGrp="1"/>
          </p:cNvSpPr>
          <p:nvPr>
            <p:ph type="title"/>
          </p:nvPr>
        </p:nvSpPr>
        <p:spPr>
          <a:xfrm>
            <a:off x="830263" y="209550"/>
            <a:ext cx="8099425" cy="642938"/>
          </a:xfrm>
        </p:spPr>
        <p:txBody>
          <a:bodyPr/>
          <a:lstStyle/>
          <a:p>
            <a:r>
              <a:rPr lang="ja-JP" altLang="en-US" dirty="0" smtClean="0"/>
              <a:t>まとめと今後の方針</a:t>
            </a:r>
          </a:p>
        </p:txBody>
      </p:sp>
      <p:sp>
        <p:nvSpPr>
          <p:cNvPr id="27652" name="コンテンツ プレースホルダ 3"/>
          <p:cNvSpPr>
            <a:spLocks noGrp="1"/>
          </p:cNvSpPr>
          <p:nvPr>
            <p:ph idx="1"/>
          </p:nvPr>
        </p:nvSpPr>
        <p:spPr>
          <a:xfrm>
            <a:off x="214313" y="990600"/>
            <a:ext cx="8715375" cy="5438775"/>
          </a:xfrm>
        </p:spPr>
        <p:txBody>
          <a:bodyPr/>
          <a:lstStyle/>
          <a:p>
            <a:pPr marL="342900" lvl="1" indent="-342900">
              <a:buClr>
                <a:schemeClr val="accent2"/>
              </a:buClr>
              <a:buSzPct val="80000"/>
              <a:buFont typeface="Wingdings" pitchFamily="2" charset="2"/>
              <a:buChar char="n"/>
            </a:pPr>
            <a:r>
              <a:rPr lang="ja-JP" altLang="en-US" dirty="0" smtClean="0"/>
              <a:t>まとめ</a:t>
            </a:r>
            <a:endParaRPr lang="en-US" altLang="ja-JP" dirty="0" smtClean="0"/>
          </a:p>
          <a:p>
            <a:pPr lvl="1"/>
            <a:r>
              <a:rPr lang="ja-JP" altLang="en-US" dirty="0" smtClean="0"/>
              <a:t>バグ報告者コミュニティの参加者で開発者コミュニティにも参加する人物がどのような活動をしているか分析した</a:t>
            </a:r>
            <a:endParaRPr lang="en-US" altLang="ja-JP" dirty="0" smtClean="0"/>
          </a:p>
          <a:p>
            <a:pPr lvl="1"/>
            <a:r>
              <a:rPr lang="ja-JP" altLang="en-US" dirty="0" smtClean="0"/>
              <a:t>障害に関する情報共有では障害を報告する人物と，開発者に障害を伝える人物との情報共有が重要であると考えられる</a:t>
            </a:r>
            <a:endParaRPr lang="en-US" altLang="ja-JP" dirty="0" smtClean="0"/>
          </a:p>
          <a:p>
            <a:pPr lvl="1"/>
            <a:endParaRPr lang="en-US" altLang="ja-JP" dirty="0" smtClean="0"/>
          </a:p>
          <a:p>
            <a:r>
              <a:rPr lang="ja-JP" altLang="en-US" dirty="0" smtClean="0"/>
              <a:t>今後の方針</a:t>
            </a:r>
            <a:endParaRPr lang="en-US" altLang="ja-JP" dirty="0" smtClean="0"/>
          </a:p>
          <a:p>
            <a:pPr lvl="1"/>
            <a:r>
              <a:rPr lang="ja-JP" altLang="en-US" dirty="0" smtClean="0"/>
              <a:t>コミュニティの参加者間での情報共有が，障害の対応時間に対してどのように影響するかを分析する</a:t>
            </a:r>
            <a:endParaRPr lang="en-US" altLang="ja-JP" dirty="0" smtClean="0"/>
          </a:p>
          <a:p>
            <a:pPr lvl="2"/>
            <a:r>
              <a:rPr lang="ja-JP" altLang="en-US" dirty="0" smtClean="0"/>
              <a:t>障害の修正にかかる時間が長い（短い）時，開発者とバグ報告者のコミュニティに参加している人物はどのような活動しているか</a:t>
            </a:r>
            <a:endParaRPr lang="en-US" altLang="ja-JP" dirty="0" smtClean="0"/>
          </a:p>
        </p:txBody>
      </p:sp>
      <p:sp>
        <p:nvSpPr>
          <p:cNvPr id="27654" name="スライド番号プレースホルダ 5"/>
          <p:cNvSpPr>
            <a:spLocks noGrp="1"/>
          </p:cNvSpPr>
          <p:nvPr>
            <p:ph type="sldNum" sz="quarter" idx="12"/>
          </p:nvPr>
        </p:nvSpPr>
        <p:spPr>
          <a:noFill/>
        </p:spPr>
        <p:txBody>
          <a:bodyPr/>
          <a:lstStyle/>
          <a:p>
            <a:r>
              <a:rPr lang="en-US" altLang="ja-JP" dirty="0" smtClean="0">
                <a:latin typeface="Times New Roman" pitchFamily="18" charset="0"/>
              </a:rPr>
              <a:t>13</a:t>
            </a:r>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フッター プレースホルダ 5"/>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対外発表</a:t>
            </a:r>
            <a:endParaRPr kumimoji="1" lang="ja-JP" altLang="en-US" dirty="0"/>
          </a:p>
        </p:txBody>
      </p:sp>
      <p:sp>
        <p:nvSpPr>
          <p:cNvPr id="3" name="コンテンツ プレースホルダ 2"/>
          <p:cNvSpPr>
            <a:spLocks noGrp="1"/>
          </p:cNvSpPr>
          <p:nvPr>
            <p:ph idx="1"/>
          </p:nvPr>
        </p:nvSpPr>
        <p:spPr>
          <a:xfrm>
            <a:off x="214282" y="990583"/>
            <a:ext cx="8715436" cy="5726129"/>
          </a:xfrm>
        </p:spPr>
        <p:txBody>
          <a:bodyPr/>
          <a:lstStyle/>
          <a:p>
            <a:r>
              <a:rPr lang="ja-JP" altLang="en-US" dirty="0" smtClean="0"/>
              <a:t>開発者，ユーザ，バグ報告者の情報共有に着目した研究発表</a:t>
            </a:r>
            <a:endParaRPr lang="en-US" altLang="ja-JP" dirty="0" smtClean="0"/>
          </a:p>
          <a:p>
            <a:pPr lvl="1"/>
            <a:r>
              <a:rPr lang="ja-JP" altLang="en-US" u="sng" dirty="0" smtClean="0"/>
              <a:t>伊原 彰紀</a:t>
            </a:r>
            <a:r>
              <a:rPr lang="en-US" altLang="ja-JP" dirty="0" smtClean="0"/>
              <a:t>,</a:t>
            </a:r>
            <a:r>
              <a:rPr lang="ja-JP" altLang="en-US" dirty="0" smtClean="0"/>
              <a:t>前島 弘敬</a:t>
            </a:r>
            <a:r>
              <a:rPr lang="en-US" altLang="ja-JP" dirty="0" smtClean="0"/>
              <a:t>,</a:t>
            </a:r>
            <a:r>
              <a:rPr lang="ja-JP" altLang="en-US" dirty="0" smtClean="0"/>
              <a:t>柗本 真佑</a:t>
            </a:r>
            <a:r>
              <a:rPr lang="en-US" altLang="ja-JP" dirty="0" smtClean="0"/>
              <a:t>,</a:t>
            </a:r>
            <a:r>
              <a:rPr lang="ja-JP" altLang="en-US" dirty="0" smtClean="0"/>
              <a:t>亀井 靖高</a:t>
            </a:r>
            <a:r>
              <a:rPr lang="en-US" altLang="ja-JP" dirty="0" smtClean="0"/>
              <a:t>,</a:t>
            </a:r>
            <a:r>
              <a:rPr lang="ja-JP" altLang="en-US" dirty="0" smtClean="0"/>
              <a:t>大平 雅雄</a:t>
            </a:r>
            <a:r>
              <a:rPr lang="en-US" altLang="ja-JP" dirty="0" smtClean="0"/>
              <a:t>,</a:t>
            </a:r>
            <a:r>
              <a:rPr lang="ja-JP" altLang="en-US" dirty="0" smtClean="0"/>
              <a:t>松本 健一</a:t>
            </a:r>
            <a:r>
              <a:rPr lang="en-US" altLang="ja-JP" dirty="0" smtClean="0"/>
              <a:t>,</a:t>
            </a:r>
            <a:r>
              <a:rPr lang="ja-JP" altLang="en-US" dirty="0" smtClean="0"/>
              <a:t>複数のサブコミュニティを有する</a:t>
            </a:r>
            <a:r>
              <a:rPr lang="en-US" altLang="ja-JP" dirty="0" smtClean="0"/>
              <a:t>OSS</a:t>
            </a:r>
            <a:r>
              <a:rPr lang="ja-JP" altLang="en-US" dirty="0" smtClean="0"/>
              <a:t>コミュニティにおけるコーディネータの分析 情報処理学会シンポジウム</a:t>
            </a:r>
            <a:r>
              <a:rPr lang="en-US" altLang="ja-JP" dirty="0" smtClean="0"/>
              <a:t>, Vol.2007, No.11, pp.13-18, Nov. 2007. </a:t>
            </a:r>
          </a:p>
          <a:p>
            <a:pPr lvl="1"/>
            <a:r>
              <a:rPr lang="ja-JP" altLang="en-US" u="sng" dirty="0" smtClean="0"/>
              <a:t>伊原 彰紀</a:t>
            </a:r>
            <a:r>
              <a:rPr lang="en-US" altLang="ja-JP" dirty="0" smtClean="0"/>
              <a:t>,</a:t>
            </a:r>
            <a:r>
              <a:rPr lang="ja-JP" altLang="en-US" dirty="0" smtClean="0"/>
              <a:t>大平 雅雄</a:t>
            </a:r>
            <a:r>
              <a:rPr lang="en-US" altLang="ja-JP" dirty="0" smtClean="0"/>
              <a:t>,</a:t>
            </a:r>
            <a:r>
              <a:rPr lang="ja-JP" altLang="en-US" dirty="0" smtClean="0"/>
              <a:t>柗本 真佑</a:t>
            </a:r>
            <a:r>
              <a:rPr lang="en-US" altLang="ja-JP" dirty="0" smtClean="0"/>
              <a:t>,</a:t>
            </a:r>
            <a:r>
              <a:rPr lang="ja-JP" altLang="en-US" dirty="0" smtClean="0"/>
              <a:t>亀井 靖高</a:t>
            </a:r>
            <a:r>
              <a:rPr lang="en-US" altLang="ja-JP" dirty="0" smtClean="0"/>
              <a:t>,</a:t>
            </a:r>
            <a:r>
              <a:rPr lang="ja-JP" altLang="en-US" dirty="0" smtClean="0"/>
              <a:t>松本 健一，複数のサブコミュニティを有する</a:t>
            </a:r>
            <a:r>
              <a:rPr lang="en-US" altLang="ja-JP" dirty="0" smtClean="0"/>
              <a:t>OSS</a:t>
            </a:r>
            <a:r>
              <a:rPr lang="ja-JP" altLang="en-US" dirty="0" smtClean="0"/>
              <a:t>コミュニティを対象としたネットワーク分析，マルチメディア，分散，協調とモバイル </a:t>
            </a:r>
            <a:r>
              <a:rPr lang="en-US" altLang="ja-JP" dirty="0" smtClean="0"/>
              <a:t>(DICOMO2008) </a:t>
            </a:r>
            <a:r>
              <a:rPr lang="ja-JP" altLang="en-US" dirty="0" smtClean="0"/>
              <a:t>シンポジウム，</a:t>
            </a:r>
            <a:r>
              <a:rPr lang="en-US" altLang="ja-JP" dirty="0" smtClean="0"/>
              <a:t>pp.297-303.</a:t>
            </a:r>
          </a:p>
          <a:p>
            <a:pPr lvl="2"/>
            <a:r>
              <a:rPr kumimoji="1" lang="ja-JP" altLang="en-US" dirty="0" smtClean="0"/>
              <a:t>優秀プレゼンテーション賞受賞</a:t>
            </a:r>
            <a:endParaRPr kumimoji="1" lang="en-US" altLang="ja-JP" dirty="0" smtClean="0"/>
          </a:p>
          <a:p>
            <a:pPr lvl="2"/>
            <a:r>
              <a:rPr lang="ja-JP" altLang="en-US" dirty="0" smtClean="0"/>
              <a:t>優秀論文賞受賞</a:t>
            </a:r>
            <a:endParaRPr lang="en-US" altLang="ja-JP" dirty="0" smtClean="0"/>
          </a:p>
          <a:p>
            <a:r>
              <a:rPr kumimoji="1" lang="ja-JP" altLang="en-US" dirty="0" smtClean="0"/>
              <a:t>開発者，バグ報告者の情報共有に着目した研究発表</a:t>
            </a:r>
            <a:endParaRPr kumimoji="1" lang="en-US" altLang="ja-JP" dirty="0" smtClean="0"/>
          </a:p>
          <a:p>
            <a:pPr lvl="1"/>
            <a:r>
              <a:rPr lang="ja-JP" altLang="en-US" u="sng" dirty="0" smtClean="0"/>
              <a:t>伊原 彰紀</a:t>
            </a:r>
            <a:r>
              <a:rPr lang="en-US" altLang="ja-JP" dirty="0" smtClean="0"/>
              <a:t>,</a:t>
            </a:r>
            <a:r>
              <a:rPr lang="ja-JP" altLang="en-US" dirty="0" smtClean="0"/>
              <a:t>亀井 靖高</a:t>
            </a:r>
            <a:r>
              <a:rPr lang="en-US" altLang="ja-JP" dirty="0" smtClean="0"/>
              <a:t>,</a:t>
            </a:r>
            <a:r>
              <a:rPr lang="ja-JP" altLang="en-US" dirty="0" smtClean="0"/>
              <a:t>大平 雅雄</a:t>
            </a:r>
            <a:r>
              <a:rPr lang="en-US" altLang="ja-JP" dirty="0" smtClean="0"/>
              <a:t>,</a:t>
            </a:r>
            <a:r>
              <a:rPr lang="ja-JP" altLang="en-US" dirty="0" smtClean="0"/>
              <a:t>柗本 真佑</a:t>
            </a:r>
            <a:r>
              <a:rPr lang="en-US" altLang="ja-JP" dirty="0" smtClean="0"/>
              <a:t>,</a:t>
            </a:r>
            <a:r>
              <a:rPr lang="ja-JP" altLang="en-US" dirty="0" smtClean="0"/>
              <a:t>松本 健一，</a:t>
            </a:r>
            <a:r>
              <a:rPr lang="en-US" altLang="ja-JP" dirty="0" smtClean="0"/>
              <a:t>OSS</a:t>
            </a:r>
            <a:r>
              <a:rPr lang="ja-JP" altLang="en-US" dirty="0" smtClean="0"/>
              <a:t>プロジェクトにおける障害に関する情報共有の分析，情報処理学会関西支部 支部大会（</a:t>
            </a:r>
            <a:r>
              <a:rPr lang="en-US" altLang="ja-JP" dirty="0" smtClean="0"/>
              <a:t>10</a:t>
            </a:r>
            <a:r>
              <a:rPr lang="ja-JP" altLang="en-US" dirty="0" smtClean="0"/>
              <a:t>月発表予定）</a:t>
            </a:r>
            <a:endParaRPr lang="en-US" altLang="ja-JP" dirty="0" smtClean="0"/>
          </a:p>
        </p:txBody>
      </p:sp>
      <p:sp>
        <p:nvSpPr>
          <p:cNvPr id="6" name="スライド番号プレースホルダ 5"/>
          <p:cNvSpPr>
            <a:spLocks noGrp="1"/>
          </p:cNvSpPr>
          <p:nvPr>
            <p:ph type="sldNum" sz="quarter" idx="12"/>
          </p:nvPr>
        </p:nvSpPr>
        <p:spPr/>
        <p:txBody>
          <a:bodyPr/>
          <a:lstStyle/>
          <a:p>
            <a:pPr>
              <a:defRPr/>
            </a:pPr>
            <a:r>
              <a:rPr lang="en-US" altLang="ja-JP" dirty="0" smtClean="0"/>
              <a:t>14</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7" name="フッター プレースホルダ 6"/>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smtClean="0"/>
              <a:t>15</a:t>
            </a:r>
            <a:endParaRPr lang="en-US" altLang="ja-JP"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開発者とユーザの情報共有</a:t>
            </a:r>
            <a:endParaRPr kumimoji="1" lang="ja-JP" altLang="en-US" dirty="0"/>
          </a:p>
        </p:txBody>
      </p:sp>
      <p:sp>
        <p:nvSpPr>
          <p:cNvPr id="3" name="コンテンツ プレースホルダ 2"/>
          <p:cNvSpPr>
            <a:spLocks noGrp="1"/>
          </p:cNvSpPr>
          <p:nvPr>
            <p:ph idx="1"/>
          </p:nvPr>
        </p:nvSpPr>
        <p:spPr/>
        <p:txBody>
          <a:bodyPr/>
          <a:lstStyle/>
          <a:p>
            <a:pPr>
              <a:tabLst>
                <a:tab pos="985838" algn="l"/>
                <a:tab pos="6811963" algn="l"/>
              </a:tabLst>
            </a:pPr>
            <a:r>
              <a:rPr lang="en-US" altLang="ja-JP" dirty="0" smtClean="0"/>
              <a:t>OSS</a:t>
            </a:r>
            <a:r>
              <a:rPr lang="ja-JP" altLang="en-US" dirty="0" smtClean="0"/>
              <a:t>開発では，開発者とユーザの</a:t>
            </a:r>
            <a:r>
              <a:rPr lang="ja-JP" altLang="en-US" dirty="0" smtClean="0">
                <a:solidFill>
                  <a:srgbClr val="FF0000"/>
                </a:solidFill>
              </a:rPr>
              <a:t>情報共有</a:t>
            </a:r>
            <a:r>
              <a:rPr lang="ja-JP" altLang="en-US" dirty="0" smtClean="0"/>
              <a:t>が重要であると指摘されている</a:t>
            </a:r>
            <a:r>
              <a:rPr lang="en-US" altLang="ja-JP" sz="1050" dirty="0" smtClean="0"/>
              <a:t>[Raymond1999,Matsumoto2008]</a:t>
            </a:r>
            <a:endParaRPr lang="en-US" altLang="ja-JP" sz="1000" dirty="0" smtClean="0"/>
          </a:p>
          <a:p>
            <a:pPr lvl="1">
              <a:tabLst>
                <a:tab pos="985838" algn="l"/>
                <a:tab pos="6811963" algn="l"/>
              </a:tabLst>
            </a:pPr>
            <a:r>
              <a:rPr lang="ja-JP" altLang="en-US" dirty="0" smtClean="0">
                <a:solidFill>
                  <a:srgbClr val="FF0000"/>
                </a:solidFill>
              </a:rPr>
              <a:t>開発者からユーザへのサポート</a:t>
            </a:r>
            <a:r>
              <a:rPr lang="ja-JP" altLang="en-US" dirty="0" smtClean="0"/>
              <a:t>が</a:t>
            </a:r>
            <a:r>
              <a:rPr lang="en-US" altLang="ja-JP" dirty="0" smtClean="0"/>
              <a:t>OSS</a:t>
            </a:r>
            <a:r>
              <a:rPr lang="ja-JP" altLang="en-US" dirty="0" smtClean="0"/>
              <a:t>の利用促進につながる</a:t>
            </a:r>
            <a:endParaRPr lang="en-US" altLang="ja-JP" dirty="0" smtClean="0"/>
          </a:p>
          <a:p>
            <a:pPr lvl="1">
              <a:tabLst>
                <a:tab pos="985838" algn="l"/>
                <a:tab pos="6811963" algn="l"/>
              </a:tabLst>
            </a:pPr>
            <a:r>
              <a:rPr lang="ja-JP" altLang="en-US" dirty="0" smtClean="0">
                <a:solidFill>
                  <a:srgbClr val="FF0000"/>
                </a:solidFill>
              </a:rPr>
              <a:t>ユーザから開発者へのフィードバック</a:t>
            </a:r>
            <a:r>
              <a:rPr lang="ja-JP" altLang="en-US" dirty="0" smtClean="0"/>
              <a:t>（</a:t>
            </a:r>
            <a:r>
              <a:rPr lang="en-US" altLang="ja-JP" dirty="0" smtClean="0"/>
              <a:t>OSS</a:t>
            </a:r>
            <a:r>
              <a:rPr lang="ja-JP" altLang="en-US" dirty="0" smtClean="0"/>
              <a:t>使用中のトラブルや機能の追加要求）が</a:t>
            </a:r>
            <a:r>
              <a:rPr lang="en-US" altLang="ja-JP" dirty="0" smtClean="0"/>
              <a:t>OSS</a:t>
            </a:r>
            <a:r>
              <a:rPr lang="ja-JP" altLang="en-US" dirty="0" smtClean="0"/>
              <a:t>の改良へとつながる</a:t>
            </a:r>
            <a:endParaRPr lang="en-US" altLang="ja-JP" dirty="0" smtClean="0"/>
          </a:p>
          <a:p>
            <a:pPr lvl="1"/>
            <a:endParaRPr lang="en-US" altLang="ja-JP" dirty="0" smtClean="0"/>
          </a:p>
          <a:p>
            <a:pPr lvl="1"/>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17</a:t>
            </a:fld>
            <a:endParaRPr lang="en-US" altLang="ja-JP"/>
          </a:p>
        </p:txBody>
      </p:sp>
      <p:sp>
        <p:nvSpPr>
          <p:cNvPr id="7" name="角丸四角形 6"/>
          <p:cNvSpPr/>
          <p:nvPr/>
        </p:nvSpPr>
        <p:spPr bwMode="auto">
          <a:xfrm>
            <a:off x="282209" y="3018841"/>
            <a:ext cx="8586520" cy="2922846"/>
          </a:xfrm>
          <a:prstGeom prst="roundRect">
            <a:avLst/>
          </a:prstGeom>
          <a:solidFill>
            <a:srgbClr val="9999FF">
              <a:alpha val="10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139" name="グループ化 138"/>
          <p:cNvGrpSpPr/>
          <p:nvPr/>
        </p:nvGrpSpPr>
        <p:grpSpPr>
          <a:xfrm>
            <a:off x="2280165" y="4526775"/>
            <a:ext cx="1631399" cy="1427133"/>
            <a:chOff x="2110563" y="4880727"/>
            <a:chExt cx="1631399" cy="1427133"/>
          </a:xfrm>
        </p:grpSpPr>
        <p:grpSp>
          <p:nvGrpSpPr>
            <p:cNvPr id="8" name="グループ化 92"/>
            <p:cNvGrpSpPr>
              <a:grpSpLocks noChangeAspect="1"/>
            </p:cNvGrpSpPr>
            <p:nvPr/>
          </p:nvGrpSpPr>
          <p:grpSpPr>
            <a:xfrm>
              <a:off x="2330150" y="4880727"/>
              <a:ext cx="1152235" cy="1171189"/>
              <a:chOff x="1709283" y="4059396"/>
              <a:chExt cx="2074862" cy="2108994"/>
            </a:xfrm>
          </p:grpSpPr>
          <p:sp>
            <p:nvSpPr>
              <p:cNvPr id="9" name="パイ 8"/>
              <p:cNvSpPr/>
              <p:nvPr/>
            </p:nvSpPr>
            <p:spPr bwMode="auto">
              <a:xfrm>
                <a:off x="1715262" y="4059422"/>
                <a:ext cx="2068052" cy="2056448"/>
              </a:xfrm>
              <a:prstGeom prst="pie">
                <a:avLst>
                  <a:gd name="adj1" fmla="val 3578039"/>
                  <a:gd name="adj2" fmla="val 343493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 name="月 9"/>
              <p:cNvSpPr/>
              <p:nvPr/>
            </p:nvSpPr>
            <p:spPr bwMode="auto">
              <a:xfrm>
                <a:off x="2634337" y="462519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 name="月 10"/>
              <p:cNvSpPr/>
              <p:nvPr/>
            </p:nvSpPr>
            <p:spPr bwMode="auto">
              <a:xfrm rot="21360344">
                <a:off x="2647409" y="456812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月 11"/>
              <p:cNvSpPr/>
              <p:nvPr/>
            </p:nvSpPr>
            <p:spPr bwMode="auto">
              <a:xfrm rot="20846847">
                <a:off x="2671326" y="4685659"/>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月 12"/>
              <p:cNvSpPr/>
              <p:nvPr/>
            </p:nvSpPr>
            <p:spPr bwMode="auto">
              <a:xfrm rot="19592044">
                <a:off x="2565383" y="5358498"/>
                <a:ext cx="648000" cy="809892"/>
              </a:xfrm>
              <a:prstGeom prst="moon">
                <a:avLst>
                  <a:gd name="adj" fmla="val 8750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 name="Line 57"/>
              <p:cNvSpPr>
                <a:spLocks noChangeShapeType="1"/>
              </p:cNvSpPr>
              <p:nvPr/>
            </p:nvSpPr>
            <p:spPr bwMode="auto">
              <a:xfrm flipV="1">
                <a:off x="2125717" y="4510936"/>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15" name="Line 59"/>
              <p:cNvSpPr>
                <a:spLocks noChangeShapeType="1"/>
              </p:cNvSpPr>
              <p:nvPr/>
            </p:nvSpPr>
            <p:spPr bwMode="auto">
              <a:xfrm flipH="1">
                <a:off x="3273788" y="4879834"/>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6" name="Line 59"/>
              <p:cNvSpPr>
                <a:spLocks noChangeShapeType="1"/>
              </p:cNvSpPr>
              <p:nvPr/>
            </p:nvSpPr>
            <p:spPr bwMode="auto">
              <a:xfrm flipV="1">
                <a:off x="2606622" y="5391149"/>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7" name="Line 60"/>
              <p:cNvSpPr>
                <a:spLocks noChangeShapeType="1"/>
              </p:cNvSpPr>
              <p:nvPr/>
            </p:nvSpPr>
            <p:spPr bwMode="auto">
              <a:xfrm flipH="1" flipV="1">
                <a:off x="2698062" y="4455523"/>
                <a:ext cx="544833" cy="229379"/>
              </a:xfrm>
              <a:prstGeom prst="line">
                <a:avLst/>
              </a:prstGeom>
              <a:noFill/>
              <a:ln w="25400">
                <a:solidFill>
                  <a:schemeClr val="tx1"/>
                </a:solidFill>
                <a:round/>
                <a:headEnd/>
                <a:tailEnd type="triangle" w="med" len="med"/>
              </a:ln>
            </p:spPr>
            <p:txBody>
              <a:bodyPr/>
              <a:lstStyle/>
              <a:p>
                <a:endParaRPr lang="ja-JP" altLang="en-US"/>
              </a:p>
            </p:txBody>
          </p:sp>
          <p:grpSp>
            <p:nvGrpSpPr>
              <p:cNvPr id="18" name="グループ化 208"/>
              <p:cNvGrpSpPr>
                <a:grpSpLocks noChangeAspect="1"/>
              </p:cNvGrpSpPr>
              <p:nvPr/>
            </p:nvGrpSpPr>
            <p:grpSpPr bwMode="auto">
              <a:xfrm>
                <a:off x="2358218" y="5496190"/>
                <a:ext cx="139304" cy="250745"/>
                <a:chOff x="499828" y="4357935"/>
                <a:chExt cx="214338" cy="385710"/>
              </a:xfrm>
            </p:grpSpPr>
            <p:sp>
              <p:nvSpPr>
                <p:cNvPr id="35" name="二等辺三角形 34"/>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6" name="円/楕円 35"/>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9" name="Line 56"/>
              <p:cNvSpPr>
                <a:spLocks noChangeShapeType="1"/>
              </p:cNvSpPr>
              <p:nvPr/>
            </p:nvSpPr>
            <p:spPr bwMode="auto">
              <a:xfrm flipV="1">
                <a:off x="2243916" y="4784914"/>
                <a:ext cx="976120" cy="310059"/>
              </a:xfrm>
              <a:prstGeom prst="line">
                <a:avLst/>
              </a:prstGeom>
              <a:noFill/>
              <a:ln w="25400">
                <a:solidFill>
                  <a:schemeClr val="tx1"/>
                </a:solidFill>
                <a:round/>
                <a:headEnd/>
                <a:tailEnd type="triangle" w="med" len="med"/>
              </a:ln>
            </p:spPr>
            <p:txBody>
              <a:bodyPr/>
              <a:lstStyle/>
              <a:p>
                <a:endParaRPr lang="ja-JP" altLang="en-US"/>
              </a:p>
            </p:txBody>
          </p:sp>
          <p:grpSp>
            <p:nvGrpSpPr>
              <p:cNvPr id="20" name="グループ化 202"/>
              <p:cNvGrpSpPr>
                <a:grpSpLocks noChangeAspect="1"/>
              </p:cNvGrpSpPr>
              <p:nvPr/>
            </p:nvGrpSpPr>
            <p:grpSpPr bwMode="auto">
              <a:xfrm>
                <a:off x="3166247" y="5230319"/>
                <a:ext cx="139304" cy="250746"/>
                <a:chOff x="1785918" y="2928934"/>
                <a:chExt cx="214314" cy="385765"/>
              </a:xfrm>
            </p:grpSpPr>
            <p:sp>
              <p:nvSpPr>
                <p:cNvPr id="33" name="二等辺三角形 32"/>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4" name="円/楕円 33"/>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1" name="グループ化 208"/>
              <p:cNvGrpSpPr>
                <a:grpSpLocks noChangeAspect="1"/>
              </p:cNvGrpSpPr>
              <p:nvPr/>
            </p:nvGrpSpPr>
            <p:grpSpPr bwMode="auto">
              <a:xfrm>
                <a:off x="2535899" y="4339080"/>
                <a:ext cx="139304" cy="250745"/>
                <a:chOff x="499828" y="4357935"/>
                <a:chExt cx="214338" cy="385710"/>
              </a:xfrm>
            </p:grpSpPr>
            <p:sp>
              <p:nvSpPr>
                <p:cNvPr id="31" name="二等辺三角形 3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2" name="円/楕円 3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2" name="グループ化 208"/>
              <p:cNvGrpSpPr>
                <a:grpSpLocks noChangeAspect="1"/>
              </p:cNvGrpSpPr>
              <p:nvPr/>
            </p:nvGrpSpPr>
            <p:grpSpPr bwMode="auto">
              <a:xfrm>
                <a:off x="1986415" y="4989962"/>
                <a:ext cx="139304" cy="250745"/>
                <a:chOff x="499828" y="4357935"/>
                <a:chExt cx="214338" cy="385710"/>
              </a:xfrm>
            </p:grpSpPr>
            <p:sp>
              <p:nvSpPr>
                <p:cNvPr id="29" name="二等辺三角形 28"/>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0" name="円/楕円 29"/>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3" name="円/楕円 134"/>
              <p:cNvSpPr>
                <a:spLocks noChangeArrowheads="1"/>
              </p:cNvSpPr>
              <p:nvPr/>
            </p:nvSpPr>
            <p:spPr bwMode="auto">
              <a:xfrm>
                <a:off x="1709283" y="405939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24" name="グループ化 208"/>
              <p:cNvGrpSpPr>
                <a:grpSpLocks noChangeAspect="1"/>
              </p:cNvGrpSpPr>
              <p:nvPr/>
            </p:nvGrpSpPr>
            <p:grpSpPr bwMode="auto">
              <a:xfrm>
                <a:off x="3170938" y="5232413"/>
                <a:ext cx="139304" cy="250745"/>
                <a:chOff x="499828" y="4357935"/>
                <a:chExt cx="214338" cy="385710"/>
              </a:xfrm>
            </p:grpSpPr>
            <p:sp>
              <p:nvSpPr>
                <p:cNvPr id="27" name="二等辺三角形 26"/>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8" name="円/楕円 27"/>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5" name="二等辺三角形 24"/>
              <p:cNvSpPr/>
              <p:nvPr/>
            </p:nvSpPr>
            <p:spPr bwMode="auto">
              <a:xfrm>
                <a:off x="3302551" y="4623152"/>
                <a:ext cx="139304" cy="195025"/>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6" name="円/楕円 25"/>
              <p:cNvSpPr/>
              <p:nvPr/>
            </p:nvSpPr>
            <p:spPr bwMode="auto">
              <a:xfrm>
                <a:off x="3302551" y="4567421"/>
                <a:ext cx="139304" cy="13930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38" name="テキスト ボックス 37"/>
            <p:cNvSpPr txBox="1"/>
            <p:nvPr/>
          </p:nvSpPr>
          <p:spPr>
            <a:xfrm>
              <a:off x="2110563" y="6000083"/>
              <a:ext cx="1631399" cy="307777"/>
            </a:xfrm>
            <a:prstGeom prst="rect">
              <a:avLst/>
            </a:prstGeom>
            <a:noFill/>
          </p:spPr>
          <p:txBody>
            <a:bodyPr wrap="square" rtlCol="0">
              <a:spAutoFit/>
            </a:bodyPr>
            <a:lstStyle/>
            <a:p>
              <a:r>
                <a:rPr kumimoji="1" lang="ja-JP" altLang="en-US" sz="1400" dirty="0" smtClean="0"/>
                <a:t>開発者コミュニティ</a:t>
              </a:r>
              <a:endParaRPr kumimoji="1" lang="ja-JP" altLang="en-US" sz="1400" dirty="0"/>
            </a:p>
          </p:txBody>
        </p:sp>
      </p:grpSp>
      <p:sp>
        <p:nvSpPr>
          <p:cNvPr id="40" name="左右矢印 39"/>
          <p:cNvSpPr/>
          <p:nvPr/>
        </p:nvSpPr>
        <p:spPr bwMode="auto">
          <a:xfrm>
            <a:off x="4083895" y="5060005"/>
            <a:ext cx="1204771" cy="526019"/>
          </a:xfrm>
          <a:prstGeom prst="leftRightArrow">
            <a:avLst/>
          </a:prstGeom>
          <a:solidFill>
            <a:srgbClr val="FFABAB"/>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137" name="グループ化 136"/>
          <p:cNvGrpSpPr/>
          <p:nvPr/>
        </p:nvGrpSpPr>
        <p:grpSpPr>
          <a:xfrm>
            <a:off x="3741962" y="3060659"/>
            <a:ext cx="2107332" cy="1442399"/>
            <a:chOff x="5547789" y="4949454"/>
            <a:chExt cx="2107332" cy="1442399"/>
          </a:xfrm>
        </p:grpSpPr>
        <p:sp>
          <p:nvSpPr>
            <p:cNvPr id="41" name="テキスト ボックス 40"/>
            <p:cNvSpPr txBox="1"/>
            <p:nvPr/>
          </p:nvSpPr>
          <p:spPr>
            <a:xfrm>
              <a:off x="5547789" y="6084076"/>
              <a:ext cx="2107332" cy="307777"/>
            </a:xfrm>
            <a:prstGeom prst="rect">
              <a:avLst/>
            </a:prstGeom>
            <a:noFill/>
          </p:spPr>
          <p:txBody>
            <a:bodyPr wrap="square" rtlCol="0">
              <a:spAutoFit/>
            </a:bodyPr>
            <a:lstStyle/>
            <a:p>
              <a:r>
                <a:rPr lang="ja-JP" altLang="en-US" sz="1400" dirty="0" smtClean="0"/>
                <a:t>バグ報告者</a:t>
              </a:r>
              <a:r>
                <a:rPr kumimoji="1" lang="ja-JP" altLang="en-US" sz="1400" dirty="0" smtClean="0"/>
                <a:t>コミュニティ</a:t>
              </a:r>
              <a:endParaRPr kumimoji="1" lang="ja-JP" altLang="en-US" sz="1400" dirty="0"/>
            </a:p>
          </p:txBody>
        </p:sp>
        <p:grpSp>
          <p:nvGrpSpPr>
            <p:cNvPr id="42" name="グループ化 96"/>
            <p:cNvGrpSpPr/>
            <p:nvPr/>
          </p:nvGrpSpPr>
          <p:grpSpPr>
            <a:xfrm>
              <a:off x="5924625" y="4949454"/>
              <a:ext cx="1134622" cy="1134620"/>
              <a:chOff x="5410682" y="3101573"/>
              <a:chExt cx="1440001" cy="1439999"/>
            </a:xfrm>
          </p:grpSpPr>
          <p:grpSp>
            <p:nvGrpSpPr>
              <p:cNvPr id="43" name="グループ化 69"/>
              <p:cNvGrpSpPr/>
              <p:nvPr/>
            </p:nvGrpSpPr>
            <p:grpSpPr>
              <a:xfrm>
                <a:off x="5410682" y="3101573"/>
                <a:ext cx="1440001" cy="1439999"/>
                <a:chOff x="6106561" y="1706464"/>
                <a:chExt cx="1680514" cy="1678815"/>
              </a:xfrm>
            </p:grpSpPr>
            <p:sp>
              <p:nvSpPr>
                <p:cNvPr id="60" name="円/楕円 70"/>
                <p:cNvSpPr/>
                <p:nvPr/>
              </p:nvSpPr>
              <p:spPr bwMode="auto">
                <a:xfrm>
                  <a:off x="6111650" y="1709855"/>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61" name="円/楕円 71"/>
                <p:cNvSpPr/>
                <p:nvPr/>
              </p:nvSpPr>
              <p:spPr bwMode="auto">
                <a:xfrm>
                  <a:off x="6106561" y="1706464"/>
                  <a:ext cx="1677121" cy="1675425"/>
                </a:xfrm>
                <a:prstGeom prst="ellipse">
                  <a:avLst/>
                </a:prstGeom>
                <a:noFill/>
                <a:ln w="9525">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44" name="グループ化 72"/>
              <p:cNvGrpSpPr/>
              <p:nvPr/>
            </p:nvGrpSpPr>
            <p:grpSpPr>
              <a:xfrm>
                <a:off x="6370587" y="3320770"/>
                <a:ext cx="93600" cy="169200"/>
                <a:chOff x="3526584" y="4293246"/>
                <a:chExt cx="131564" cy="236814"/>
              </a:xfrm>
            </p:grpSpPr>
            <p:sp>
              <p:nvSpPr>
                <p:cNvPr id="58" name="二等辺三角形 57"/>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9" name="円/楕円 58"/>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5" name="グループ化 75"/>
              <p:cNvGrpSpPr/>
              <p:nvPr/>
            </p:nvGrpSpPr>
            <p:grpSpPr>
              <a:xfrm>
                <a:off x="5661024" y="3534130"/>
                <a:ext cx="93600" cy="169200"/>
                <a:chOff x="3526584" y="4293246"/>
                <a:chExt cx="131564" cy="236814"/>
              </a:xfrm>
            </p:grpSpPr>
            <p:sp>
              <p:nvSpPr>
                <p:cNvPr id="56" name="二等辺三角形 55"/>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7" name="円/楕円 56"/>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6" name="グループ化 78"/>
              <p:cNvGrpSpPr/>
              <p:nvPr/>
            </p:nvGrpSpPr>
            <p:grpSpPr>
              <a:xfrm>
                <a:off x="5854205" y="4133660"/>
                <a:ext cx="93600" cy="169200"/>
                <a:chOff x="3526584" y="4293246"/>
                <a:chExt cx="131564" cy="236814"/>
              </a:xfrm>
            </p:grpSpPr>
            <p:sp>
              <p:nvSpPr>
                <p:cNvPr id="54" name="二等辺三角形 53"/>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5" name="円/楕円 54"/>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47" name="Line 56"/>
              <p:cNvSpPr>
                <a:spLocks noChangeShapeType="1"/>
              </p:cNvSpPr>
              <p:nvPr/>
            </p:nvSpPr>
            <p:spPr bwMode="auto">
              <a:xfrm flipH="1">
                <a:off x="5827774" y="3477778"/>
                <a:ext cx="475760" cy="130315"/>
              </a:xfrm>
              <a:prstGeom prst="line">
                <a:avLst/>
              </a:prstGeom>
              <a:noFill/>
              <a:ln w="28575">
                <a:solidFill>
                  <a:schemeClr val="tx1"/>
                </a:solidFill>
                <a:round/>
                <a:headEnd/>
                <a:tailEnd type="triangle" w="med" len="med"/>
              </a:ln>
            </p:spPr>
            <p:txBody>
              <a:bodyPr/>
              <a:lstStyle/>
              <a:p>
                <a:endParaRPr lang="ja-JP" altLang="en-US"/>
              </a:p>
            </p:txBody>
          </p:sp>
          <p:sp>
            <p:nvSpPr>
              <p:cNvPr id="48" name="Line 56"/>
              <p:cNvSpPr>
                <a:spLocks noChangeShapeType="1"/>
              </p:cNvSpPr>
              <p:nvPr/>
            </p:nvSpPr>
            <p:spPr bwMode="auto">
              <a:xfrm rot="-360000" flipH="1" flipV="1">
                <a:off x="5827772" y="3639548"/>
                <a:ext cx="482565" cy="466888"/>
              </a:xfrm>
              <a:prstGeom prst="line">
                <a:avLst/>
              </a:prstGeom>
              <a:noFill/>
              <a:ln w="28575">
                <a:solidFill>
                  <a:schemeClr val="tx1"/>
                </a:solidFill>
                <a:round/>
                <a:headEnd type="triangle"/>
                <a:tailEnd type="triangle" w="med" len="med"/>
              </a:ln>
            </p:spPr>
            <p:txBody>
              <a:bodyPr/>
              <a:lstStyle/>
              <a:p>
                <a:endParaRPr lang="ja-JP" altLang="en-US"/>
              </a:p>
            </p:txBody>
          </p:sp>
          <p:sp>
            <p:nvSpPr>
              <p:cNvPr id="49" name="Line 56"/>
              <p:cNvSpPr>
                <a:spLocks noChangeShapeType="1"/>
              </p:cNvSpPr>
              <p:nvPr/>
            </p:nvSpPr>
            <p:spPr bwMode="auto">
              <a:xfrm rot="-480000" flipV="1">
                <a:off x="6416943" y="3547346"/>
                <a:ext cx="45719" cy="483890"/>
              </a:xfrm>
              <a:prstGeom prst="line">
                <a:avLst/>
              </a:prstGeom>
              <a:noFill/>
              <a:ln w="28575">
                <a:solidFill>
                  <a:schemeClr val="tx1"/>
                </a:solidFill>
                <a:round/>
                <a:headEnd/>
                <a:tailEnd type="triangle" w="med" len="med"/>
              </a:ln>
            </p:spPr>
            <p:txBody>
              <a:bodyPr/>
              <a:lstStyle/>
              <a:p>
                <a:endParaRPr lang="ja-JP" altLang="en-US"/>
              </a:p>
            </p:txBody>
          </p:sp>
          <p:grpSp>
            <p:nvGrpSpPr>
              <p:cNvPr id="50" name="グループ化 78"/>
              <p:cNvGrpSpPr/>
              <p:nvPr/>
            </p:nvGrpSpPr>
            <p:grpSpPr>
              <a:xfrm>
                <a:off x="6394517" y="4091202"/>
                <a:ext cx="93600" cy="169200"/>
                <a:chOff x="3526584" y="4293246"/>
                <a:chExt cx="131564" cy="236814"/>
              </a:xfrm>
            </p:grpSpPr>
            <p:sp>
              <p:nvSpPr>
                <p:cNvPr id="52" name="二等辺三角形 51"/>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3" name="円/楕円 52"/>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1" name="Line 56"/>
              <p:cNvSpPr>
                <a:spLocks noChangeShapeType="1"/>
              </p:cNvSpPr>
              <p:nvPr/>
            </p:nvSpPr>
            <p:spPr bwMode="auto">
              <a:xfrm rot="360000" flipH="1">
                <a:off x="5957999" y="4169492"/>
                <a:ext cx="405239" cy="97257"/>
              </a:xfrm>
              <a:prstGeom prst="line">
                <a:avLst/>
              </a:prstGeom>
              <a:noFill/>
              <a:ln w="28575">
                <a:solidFill>
                  <a:schemeClr val="tx1"/>
                </a:solidFill>
                <a:round/>
                <a:headEnd/>
                <a:tailEnd type="triangle" w="med" len="med"/>
              </a:ln>
            </p:spPr>
            <p:txBody>
              <a:bodyPr/>
              <a:lstStyle/>
              <a:p>
                <a:endParaRPr lang="ja-JP" altLang="en-US"/>
              </a:p>
            </p:txBody>
          </p:sp>
        </p:grpSp>
      </p:grpSp>
      <p:sp>
        <p:nvSpPr>
          <p:cNvPr id="62" name="テキスト ボックス 61"/>
          <p:cNvSpPr txBox="1"/>
          <p:nvPr/>
        </p:nvSpPr>
        <p:spPr>
          <a:xfrm>
            <a:off x="3783345" y="4608774"/>
            <a:ext cx="2233540" cy="430887"/>
          </a:xfrm>
          <a:prstGeom prst="rect">
            <a:avLst/>
          </a:prstGeom>
          <a:noFill/>
        </p:spPr>
        <p:txBody>
          <a:bodyPr wrap="square" rtlCol="0">
            <a:spAutoFit/>
          </a:bodyPr>
          <a:lstStyle/>
          <a:p>
            <a:r>
              <a:rPr kumimoji="1" lang="ja-JP" altLang="en-US" sz="2200" dirty="0" smtClean="0">
                <a:solidFill>
                  <a:srgbClr val="FF0000"/>
                </a:solidFill>
              </a:rPr>
              <a:t>協調的な活動</a:t>
            </a:r>
            <a:endParaRPr kumimoji="1" lang="ja-JP" altLang="en-US" sz="2200" dirty="0">
              <a:solidFill>
                <a:srgbClr val="FF0000"/>
              </a:solidFill>
            </a:endParaRPr>
          </a:p>
        </p:txBody>
      </p:sp>
      <p:grpSp>
        <p:nvGrpSpPr>
          <p:cNvPr id="135" name="グループ化 134"/>
          <p:cNvGrpSpPr/>
          <p:nvPr/>
        </p:nvGrpSpPr>
        <p:grpSpPr>
          <a:xfrm>
            <a:off x="5548052" y="4480019"/>
            <a:ext cx="2107332" cy="1461667"/>
            <a:chOff x="5404278" y="4943215"/>
            <a:chExt cx="2107332" cy="1461667"/>
          </a:xfrm>
        </p:grpSpPr>
        <p:sp>
          <p:nvSpPr>
            <p:cNvPr id="39" name="テキスト ボックス 38"/>
            <p:cNvSpPr txBox="1"/>
            <p:nvPr/>
          </p:nvSpPr>
          <p:spPr>
            <a:xfrm>
              <a:off x="5404278" y="6097105"/>
              <a:ext cx="2107332" cy="307777"/>
            </a:xfrm>
            <a:prstGeom prst="rect">
              <a:avLst/>
            </a:prstGeom>
            <a:noFill/>
          </p:spPr>
          <p:txBody>
            <a:bodyPr wrap="square" rtlCol="0">
              <a:spAutoFit/>
            </a:bodyPr>
            <a:lstStyle/>
            <a:p>
              <a:r>
                <a:rPr kumimoji="1" lang="ja-JP" altLang="en-US" sz="1400" dirty="0" smtClean="0"/>
                <a:t>ユーザコミュニティ</a:t>
              </a:r>
              <a:endParaRPr kumimoji="1" lang="ja-JP" altLang="en-US" sz="1400" dirty="0"/>
            </a:p>
          </p:txBody>
        </p:sp>
        <p:grpSp>
          <p:nvGrpSpPr>
            <p:cNvPr id="63" name="グループ化 94"/>
            <p:cNvGrpSpPr/>
            <p:nvPr/>
          </p:nvGrpSpPr>
          <p:grpSpPr>
            <a:xfrm>
              <a:off x="5582396" y="4943215"/>
              <a:ext cx="1182278" cy="1202846"/>
              <a:chOff x="5516968" y="4638945"/>
              <a:chExt cx="1415377" cy="1440000"/>
            </a:xfrm>
          </p:grpSpPr>
          <p:grpSp>
            <p:nvGrpSpPr>
              <p:cNvPr id="64" name="グループ化 76"/>
              <p:cNvGrpSpPr/>
              <p:nvPr/>
            </p:nvGrpSpPr>
            <p:grpSpPr>
              <a:xfrm>
                <a:off x="5519758" y="4638945"/>
                <a:ext cx="1410732" cy="1440000"/>
                <a:chOff x="5281418" y="3964218"/>
                <a:chExt cx="2068054" cy="2158886"/>
              </a:xfrm>
            </p:grpSpPr>
            <p:sp>
              <p:nvSpPr>
                <p:cNvPr id="68" name="パイ 39"/>
                <p:cNvSpPr>
                  <a:spLocks noChangeAspect="1"/>
                </p:cNvSpPr>
                <p:nvPr/>
              </p:nvSpPr>
              <p:spPr bwMode="auto">
                <a:xfrm rot="10800000">
                  <a:off x="5281418" y="4011976"/>
                  <a:ext cx="2068054" cy="2056453"/>
                </a:xfrm>
                <a:prstGeom prst="pie">
                  <a:avLst>
                    <a:gd name="adj1" fmla="val 18168862"/>
                    <a:gd name="adj2" fmla="val 17954558"/>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9" name="月 40"/>
                <p:cNvSpPr/>
                <p:nvPr/>
              </p:nvSpPr>
              <p:spPr bwMode="auto">
                <a:xfrm rot="12780000">
                  <a:off x="5809216" y="5313210"/>
                  <a:ext cx="648000" cy="809894"/>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0" name="月 69"/>
                <p:cNvSpPr/>
                <p:nvPr/>
              </p:nvSpPr>
              <p:spPr bwMode="auto">
                <a:xfrm rot="10800000">
                  <a:off x="6070640" y="4288292"/>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1" name="月 70"/>
                <p:cNvSpPr/>
                <p:nvPr/>
              </p:nvSpPr>
              <p:spPr bwMode="auto">
                <a:xfrm rot="10560344">
                  <a:off x="6057568" y="4345362"/>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2" name="月 71"/>
                <p:cNvSpPr/>
                <p:nvPr/>
              </p:nvSpPr>
              <p:spPr bwMode="auto">
                <a:xfrm rot="10046847">
                  <a:off x="6033650" y="4227828"/>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3" name="月 44"/>
                <p:cNvSpPr/>
                <p:nvPr/>
              </p:nvSpPr>
              <p:spPr bwMode="auto">
                <a:xfrm rot="8880000">
                  <a:off x="5895511" y="3964218"/>
                  <a:ext cx="648000" cy="809894"/>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4" name="Line 56"/>
                <p:cNvSpPr>
                  <a:spLocks noChangeShapeType="1"/>
                </p:cNvSpPr>
                <p:nvPr/>
              </p:nvSpPr>
              <p:spPr bwMode="auto">
                <a:xfrm flipH="1">
                  <a:off x="5905988" y="4517671"/>
                  <a:ext cx="415068" cy="139304"/>
                </a:xfrm>
                <a:prstGeom prst="line">
                  <a:avLst/>
                </a:prstGeom>
                <a:noFill/>
                <a:ln w="25400">
                  <a:solidFill>
                    <a:schemeClr val="tx1"/>
                  </a:solidFill>
                  <a:round/>
                  <a:headEnd/>
                  <a:tailEnd type="triangle" w="med" len="med"/>
                </a:ln>
              </p:spPr>
              <p:txBody>
                <a:bodyPr/>
                <a:lstStyle/>
                <a:p>
                  <a:endParaRPr lang="ja-JP" altLang="en-US"/>
                </a:p>
              </p:txBody>
            </p:sp>
            <p:sp>
              <p:nvSpPr>
                <p:cNvPr id="75" name="Line 59"/>
                <p:cNvSpPr>
                  <a:spLocks noChangeShapeType="1"/>
                </p:cNvSpPr>
                <p:nvPr/>
              </p:nvSpPr>
              <p:spPr bwMode="auto">
                <a:xfrm flipH="1">
                  <a:off x="5654243" y="4829047"/>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76" name="Line 60"/>
                <p:cNvSpPr>
                  <a:spLocks noChangeShapeType="1"/>
                </p:cNvSpPr>
                <p:nvPr/>
              </p:nvSpPr>
              <p:spPr bwMode="auto">
                <a:xfrm flipH="1">
                  <a:off x="5730154" y="5056331"/>
                  <a:ext cx="978713" cy="136593"/>
                </a:xfrm>
                <a:prstGeom prst="line">
                  <a:avLst/>
                </a:prstGeom>
                <a:noFill/>
                <a:ln w="25400">
                  <a:solidFill>
                    <a:schemeClr val="tx1"/>
                  </a:solidFill>
                  <a:round/>
                  <a:headEnd/>
                  <a:tailEnd type="triangle" w="med" len="med"/>
                </a:ln>
              </p:spPr>
              <p:txBody>
                <a:bodyPr/>
                <a:lstStyle/>
                <a:p>
                  <a:endParaRPr lang="ja-JP" altLang="en-US"/>
                </a:p>
              </p:txBody>
            </p:sp>
            <p:sp>
              <p:nvSpPr>
                <p:cNvPr id="77" name="Line 58"/>
                <p:cNvSpPr>
                  <a:spLocks noChangeShapeType="1"/>
                </p:cNvSpPr>
                <p:nvPr/>
              </p:nvSpPr>
              <p:spPr bwMode="auto">
                <a:xfrm>
                  <a:off x="5730154" y="5294438"/>
                  <a:ext cx="590900" cy="401710"/>
                </a:xfrm>
                <a:prstGeom prst="line">
                  <a:avLst/>
                </a:prstGeom>
                <a:noFill/>
                <a:ln w="25400">
                  <a:solidFill>
                    <a:schemeClr val="tx1"/>
                  </a:solidFill>
                  <a:round/>
                  <a:headEnd/>
                  <a:tailEnd type="triangle" w="med" len="med"/>
                </a:ln>
              </p:spPr>
              <p:txBody>
                <a:bodyPr/>
                <a:lstStyle/>
                <a:p>
                  <a:endParaRPr lang="ja-JP" altLang="en-US"/>
                </a:p>
              </p:txBody>
            </p:sp>
            <p:grpSp>
              <p:nvGrpSpPr>
                <p:cNvPr id="78" name="グループ化 218"/>
                <p:cNvGrpSpPr>
                  <a:grpSpLocks/>
                </p:cNvGrpSpPr>
                <p:nvPr/>
              </p:nvGrpSpPr>
              <p:grpSpPr bwMode="auto">
                <a:xfrm>
                  <a:off x="6401609" y="4320857"/>
                  <a:ext cx="139303" cy="250747"/>
                  <a:chOff x="3357554" y="4995817"/>
                  <a:chExt cx="214315" cy="385766"/>
                </a:xfrm>
              </p:grpSpPr>
              <p:sp>
                <p:nvSpPr>
                  <p:cNvPr id="89" name="二等辺三角形 88"/>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0" name="円/楕円 89"/>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9" name="グループ化 218"/>
                <p:cNvGrpSpPr>
                  <a:grpSpLocks/>
                </p:cNvGrpSpPr>
                <p:nvPr/>
              </p:nvGrpSpPr>
              <p:grpSpPr bwMode="auto">
                <a:xfrm>
                  <a:off x="6864799" y="4917042"/>
                  <a:ext cx="139303" cy="250747"/>
                  <a:chOff x="3357554" y="4995817"/>
                  <a:chExt cx="214315" cy="385766"/>
                </a:xfrm>
              </p:grpSpPr>
              <p:sp>
                <p:nvSpPr>
                  <p:cNvPr id="87" name="二等辺三角形 8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8" name="円/楕円 8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80" name="グループ化 218"/>
                <p:cNvGrpSpPr>
                  <a:grpSpLocks/>
                </p:cNvGrpSpPr>
                <p:nvPr/>
              </p:nvGrpSpPr>
              <p:grpSpPr bwMode="auto">
                <a:xfrm>
                  <a:off x="6360743" y="5578360"/>
                  <a:ext cx="139303" cy="250747"/>
                  <a:chOff x="3357554" y="4995817"/>
                  <a:chExt cx="214315" cy="385766"/>
                </a:xfrm>
              </p:grpSpPr>
              <p:sp>
                <p:nvSpPr>
                  <p:cNvPr id="85" name="二等辺三角形 8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6" name="円/楕円 8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81" name="Line 57"/>
                <p:cNvSpPr>
                  <a:spLocks noChangeShapeType="1"/>
                </p:cNvSpPr>
                <p:nvPr/>
              </p:nvSpPr>
              <p:spPr bwMode="auto">
                <a:xfrm flipV="1">
                  <a:off x="6563772" y="5263212"/>
                  <a:ext cx="323887" cy="399689"/>
                </a:xfrm>
                <a:prstGeom prst="line">
                  <a:avLst/>
                </a:prstGeom>
                <a:noFill/>
                <a:ln w="25400">
                  <a:solidFill>
                    <a:schemeClr val="tx1"/>
                  </a:solidFill>
                  <a:round/>
                  <a:headEnd/>
                  <a:tailEnd type="triangle" w="med" len="med"/>
                </a:ln>
              </p:spPr>
              <p:txBody>
                <a:bodyPr/>
                <a:lstStyle/>
                <a:p>
                  <a:endParaRPr lang="ja-JP" altLang="en-US"/>
                </a:p>
              </p:txBody>
            </p:sp>
            <p:grpSp>
              <p:nvGrpSpPr>
                <p:cNvPr id="82" name="グループ化 218"/>
                <p:cNvGrpSpPr>
                  <a:grpSpLocks/>
                </p:cNvGrpSpPr>
                <p:nvPr/>
              </p:nvGrpSpPr>
              <p:grpSpPr bwMode="auto">
                <a:xfrm>
                  <a:off x="5679074" y="4517672"/>
                  <a:ext cx="139303" cy="250747"/>
                  <a:chOff x="3357554" y="4995817"/>
                  <a:chExt cx="214315" cy="385766"/>
                </a:xfrm>
              </p:grpSpPr>
              <p:sp>
                <p:nvSpPr>
                  <p:cNvPr id="83" name="二等辺三角形 82"/>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4" name="円/楕円 83"/>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sp>
            <p:nvSpPr>
              <p:cNvPr id="65" name="円/楕円 134"/>
              <p:cNvSpPr>
                <a:spLocks noChangeArrowheads="1"/>
              </p:cNvSpPr>
              <p:nvPr/>
            </p:nvSpPr>
            <p:spPr bwMode="auto">
              <a:xfrm>
                <a:off x="5516968" y="4675527"/>
                <a:ext cx="1415377" cy="1373370"/>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sp>
            <p:nvSpPr>
              <p:cNvPr id="66" name="二等辺三角形 65"/>
              <p:cNvSpPr/>
              <p:nvPr/>
            </p:nvSpPr>
            <p:spPr bwMode="auto">
              <a:xfrm>
                <a:off x="5694018" y="5484385"/>
                <a:ext cx="95026" cy="130084"/>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7" name="円/楕円 66"/>
              <p:cNvSpPr/>
              <p:nvPr/>
            </p:nvSpPr>
            <p:spPr bwMode="auto">
              <a:xfrm>
                <a:off x="5694018" y="5447214"/>
                <a:ext cx="95026" cy="92917"/>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sp>
        <p:nvSpPr>
          <p:cNvPr id="92" name="テキスト ボックス 91"/>
          <p:cNvSpPr txBox="1"/>
          <p:nvPr/>
        </p:nvSpPr>
        <p:spPr>
          <a:xfrm>
            <a:off x="601669" y="2968165"/>
            <a:ext cx="2328482" cy="461665"/>
          </a:xfrm>
          <a:prstGeom prst="rect">
            <a:avLst/>
          </a:prstGeom>
          <a:solidFill>
            <a:schemeClr val="bg1">
              <a:alpha val="0"/>
            </a:schemeClr>
          </a:solidFill>
        </p:spPr>
        <p:txBody>
          <a:bodyPr wrap="square" rtlCol="0">
            <a:spAutoFit/>
          </a:bodyPr>
          <a:lstStyle/>
          <a:p>
            <a:r>
              <a:rPr lang="en-US" altLang="ja-JP" dirty="0" smtClean="0">
                <a:latin typeface="Arial" pitchFamily="34" charset="0"/>
                <a:cs typeface="Arial" pitchFamily="34" charset="0"/>
              </a:rPr>
              <a:t>OSS</a:t>
            </a:r>
            <a:r>
              <a:rPr lang="ja-JP" altLang="en-US" dirty="0" smtClean="0"/>
              <a:t>プロジェクト</a:t>
            </a:r>
            <a:endParaRPr kumimoji="1" lang="ja-JP" altLang="en-US" dirty="0"/>
          </a:p>
        </p:txBody>
      </p:sp>
      <p:grpSp>
        <p:nvGrpSpPr>
          <p:cNvPr id="136" name="グループ化 135"/>
          <p:cNvGrpSpPr/>
          <p:nvPr/>
        </p:nvGrpSpPr>
        <p:grpSpPr>
          <a:xfrm>
            <a:off x="6684232" y="3143803"/>
            <a:ext cx="2107332" cy="1417450"/>
            <a:chOff x="6486112" y="3214585"/>
            <a:chExt cx="2107332" cy="1417450"/>
          </a:xfrm>
        </p:grpSpPr>
        <p:grpSp>
          <p:nvGrpSpPr>
            <p:cNvPr id="93" name="グループ化 96"/>
            <p:cNvGrpSpPr/>
            <p:nvPr/>
          </p:nvGrpSpPr>
          <p:grpSpPr>
            <a:xfrm>
              <a:off x="6742552" y="3214585"/>
              <a:ext cx="1134621" cy="1134621"/>
              <a:chOff x="5410683" y="3101573"/>
              <a:chExt cx="1440000" cy="1440000"/>
            </a:xfrm>
          </p:grpSpPr>
          <p:grpSp>
            <p:nvGrpSpPr>
              <p:cNvPr id="94" name="グループ化 69"/>
              <p:cNvGrpSpPr/>
              <p:nvPr/>
            </p:nvGrpSpPr>
            <p:grpSpPr>
              <a:xfrm>
                <a:off x="5410683" y="3101573"/>
                <a:ext cx="1440000" cy="1440000"/>
                <a:chOff x="6106562" y="1706463"/>
                <a:chExt cx="1680513" cy="1678816"/>
              </a:xfrm>
            </p:grpSpPr>
            <p:sp>
              <p:nvSpPr>
                <p:cNvPr id="111" name="円/楕円 70"/>
                <p:cNvSpPr/>
                <p:nvPr/>
              </p:nvSpPr>
              <p:spPr bwMode="auto">
                <a:xfrm>
                  <a:off x="6111650" y="1709855"/>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12" name="円/楕円 71"/>
                <p:cNvSpPr/>
                <p:nvPr/>
              </p:nvSpPr>
              <p:spPr bwMode="auto">
                <a:xfrm>
                  <a:off x="6106562" y="1706463"/>
                  <a:ext cx="1677121" cy="1675424"/>
                </a:xfrm>
                <a:prstGeom prst="ellipse">
                  <a:avLst/>
                </a:prstGeom>
                <a:solidFill>
                  <a:srgbClr val="F1E8F8"/>
                </a:solidFill>
                <a:ln w="9525">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95" name="グループ化 72"/>
              <p:cNvGrpSpPr/>
              <p:nvPr/>
            </p:nvGrpSpPr>
            <p:grpSpPr>
              <a:xfrm>
                <a:off x="6370587" y="3320770"/>
                <a:ext cx="93600" cy="169200"/>
                <a:chOff x="3526584" y="4293246"/>
                <a:chExt cx="131564" cy="236814"/>
              </a:xfrm>
            </p:grpSpPr>
            <p:sp>
              <p:nvSpPr>
                <p:cNvPr id="109" name="二等辺三角形 108"/>
                <p:cNvSpPr/>
                <p:nvPr/>
              </p:nvSpPr>
              <p:spPr bwMode="auto">
                <a:xfrm>
                  <a:off x="3526584" y="4345871"/>
                  <a:ext cx="131564" cy="184189"/>
                </a:xfrm>
                <a:prstGeom prst="triangle">
                  <a:avLst/>
                </a:prstGeom>
                <a:solidFill>
                  <a:srgbClr val="A66BD3"/>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0" name="円/楕円 109"/>
                <p:cNvSpPr/>
                <p:nvPr/>
              </p:nvSpPr>
              <p:spPr bwMode="auto">
                <a:xfrm>
                  <a:off x="3526584" y="4293246"/>
                  <a:ext cx="131564" cy="131564"/>
                </a:xfrm>
                <a:prstGeom prst="ellipse">
                  <a:avLst/>
                </a:prstGeom>
                <a:solidFill>
                  <a:srgbClr val="A66BD3"/>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6" name="グループ化 75"/>
              <p:cNvGrpSpPr/>
              <p:nvPr/>
            </p:nvGrpSpPr>
            <p:grpSpPr>
              <a:xfrm>
                <a:off x="5661024" y="3534130"/>
                <a:ext cx="93600" cy="169200"/>
                <a:chOff x="3526584" y="4293246"/>
                <a:chExt cx="131564" cy="236814"/>
              </a:xfrm>
            </p:grpSpPr>
            <p:sp>
              <p:nvSpPr>
                <p:cNvPr id="107" name="二等辺三角形 106"/>
                <p:cNvSpPr/>
                <p:nvPr/>
              </p:nvSpPr>
              <p:spPr bwMode="auto">
                <a:xfrm>
                  <a:off x="3526584" y="4345871"/>
                  <a:ext cx="131564" cy="184189"/>
                </a:xfrm>
                <a:prstGeom prst="triangle">
                  <a:avLst/>
                </a:prstGeom>
                <a:solidFill>
                  <a:srgbClr val="A66BD3"/>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8" name="円/楕円 107"/>
                <p:cNvSpPr/>
                <p:nvPr/>
              </p:nvSpPr>
              <p:spPr bwMode="auto">
                <a:xfrm>
                  <a:off x="3526584" y="4293246"/>
                  <a:ext cx="131564" cy="131564"/>
                </a:xfrm>
                <a:prstGeom prst="ellipse">
                  <a:avLst/>
                </a:prstGeom>
                <a:solidFill>
                  <a:srgbClr val="A66BD3"/>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7" name="グループ化 78"/>
              <p:cNvGrpSpPr/>
              <p:nvPr/>
            </p:nvGrpSpPr>
            <p:grpSpPr>
              <a:xfrm>
                <a:off x="5854205" y="4133660"/>
                <a:ext cx="93600" cy="169200"/>
                <a:chOff x="3526584" y="4293246"/>
                <a:chExt cx="131564" cy="236814"/>
              </a:xfrm>
            </p:grpSpPr>
            <p:sp>
              <p:nvSpPr>
                <p:cNvPr id="105" name="二等辺三角形 104"/>
                <p:cNvSpPr/>
                <p:nvPr/>
              </p:nvSpPr>
              <p:spPr bwMode="auto">
                <a:xfrm>
                  <a:off x="3526584" y="4345871"/>
                  <a:ext cx="131564" cy="184189"/>
                </a:xfrm>
                <a:prstGeom prst="triangle">
                  <a:avLst/>
                </a:prstGeom>
                <a:solidFill>
                  <a:srgbClr val="A66BD3"/>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6" name="円/楕円 105"/>
                <p:cNvSpPr/>
                <p:nvPr/>
              </p:nvSpPr>
              <p:spPr bwMode="auto">
                <a:xfrm>
                  <a:off x="3526584" y="4293246"/>
                  <a:ext cx="131564" cy="131564"/>
                </a:xfrm>
                <a:prstGeom prst="ellipse">
                  <a:avLst/>
                </a:prstGeom>
                <a:solidFill>
                  <a:srgbClr val="A66BD3"/>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98" name="Line 56"/>
              <p:cNvSpPr>
                <a:spLocks noChangeShapeType="1"/>
              </p:cNvSpPr>
              <p:nvPr/>
            </p:nvSpPr>
            <p:spPr bwMode="auto">
              <a:xfrm flipH="1">
                <a:off x="5827774" y="3477778"/>
                <a:ext cx="475760" cy="130315"/>
              </a:xfrm>
              <a:prstGeom prst="line">
                <a:avLst/>
              </a:prstGeom>
              <a:noFill/>
              <a:ln w="28575">
                <a:solidFill>
                  <a:schemeClr val="tx1"/>
                </a:solidFill>
                <a:round/>
                <a:headEnd/>
                <a:tailEnd type="triangle" w="med" len="med"/>
              </a:ln>
            </p:spPr>
            <p:txBody>
              <a:bodyPr/>
              <a:lstStyle/>
              <a:p>
                <a:endParaRPr lang="ja-JP" altLang="en-US"/>
              </a:p>
            </p:txBody>
          </p:sp>
          <p:sp>
            <p:nvSpPr>
              <p:cNvPr id="99" name="Line 56"/>
              <p:cNvSpPr>
                <a:spLocks noChangeShapeType="1"/>
              </p:cNvSpPr>
              <p:nvPr/>
            </p:nvSpPr>
            <p:spPr bwMode="auto">
              <a:xfrm rot="-360000" flipH="1" flipV="1">
                <a:off x="5827772" y="3639548"/>
                <a:ext cx="482565" cy="466888"/>
              </a:xfrm>
              <a:prstGeom prst="line">
                <a:avLst/>
              </a:prstGeom>
              <a:noFill/>
              <a:ln w="28575">
                <a:solidFill>
                  <a:schemeClr val="tx1"/>
                </a:solidFill>
                <a:round/>
                <a:headEnd type="triangle"/>
                <a:tailEnd type="triangle" w="med" len="med"/>
              </a:ln>
            </p:spPr>
            <p:txBody>
              <a:bodyPr/>
              <a:lstStyle/>
              <a:p>
                <a:endParaRPr lang="ja-JP" altLang="en-US"/>
              </a:p>
            </p:txBody>
          </p:sp>
          <p:sp>
            <p:nvSpPr>
              <p:cNvPr id="100" name="Line 56"/>
              <p:cNvSpPr>
                <a:spLocks noChangeShapeType="1"/>
              </p:cNvSpPr>
              <p:nvPr/>
            </p:nvSpPr>
            <p:spPr bwMode="auto">
              <a:xfrm rot="-480000" flipV="1">
                <a:off x="6416943" y="3547346"/>
                <a:ext cx="45719" cy="483890"/>
              </a:xfrm>
              <a:prstGeom prst="line">
                <a:avLst/>
              </a:prstGeom>
              <a:noFill/>
              <a:ln w="28575">
                <a:solidFill>
                  <a:schemeClr val="tx1"/>
                </a:solidFill>
                <a:round/>
                <a:headEnd/>
                <a:tailEnd type="triangle" w="med" len="med"/>
              </a:ln>
            </p:spPr>
            <p:txBody>
              <a:bodyPr/>
              <a:lstStyle/>
              <a:p>
                <a:endParaRPr lang="ja-JP" altLang="en-US"/>
              </a:p>
            </p:txBody>
          </p:sp>
          <p:grpSp>
            <p:nvGrpSpPr>
              <p:cNvPr id="101" name="グループ化 78"/>
              <p:cNvGrpSpPr/>
              <p:nvPr/>
            </p:nvGrpSpPr>
            <p:grpSpPr>
              <a:xfrm>
                <a:off x="6394517" y="4091202"/>
                <a:ext cx="93600" cy="169200"/>
                <a:chOff x="3526584" y="4293246"/>
                <a:chExt cx="131564" cy="236814"/>
              </a:xfrm>
            </p:grpSpPr>
            <p:sp>
              <p:nvSpPr>
                <p:cNvPr id="103" name="二等辺三角形 102"/>
                <p:cNvSpPr/>
                <p:nvPr/>
              </p:nvSpPr>
              <p:spPr bwMode="auto">
                <a:xfrm>
                  <a:off x="3526584" y="4345871"/>
                  <a:ext cx="131564" cy="184189"/>
                </a:xfrm>
                <a:prstGeom prst="triangle">
                  <a:avLst/>
                </a:prstGeom>
                <a:solidFill>
                  <a:srgbClr val="A66BD3"/>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4" name="円/楕円 103"/>
                <p:cNvSpPr/>
                <p:nvPr/>
              </p:nvSpPr>
              <p:spPr bwMode="auto">
                <a:xfrm>
                  <a:off x="3526584" y="4293246"/>
                  <a:ext cx="131564" cy="131564"/>
                </a:xfrm>
                <a:prstGeom prst="ellipse">
                  <a:avLst/>
                </a:prstGeom>
                <a:solidFill>
                  <a:srgbClr val="A66BD3"/>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02" name="Line 56"/>
              <p:cNvSpPr>
                <a:spLocks noChangeShapeType="1"/>
              </p:cNvSpPr>
              <p:nvPr/>
            </p:nvSpPr>
            <p:spPr bwMode="auto">
              <a:xfrm rot="360000" flipH="1">
                <a:off x="5957999" y="4169492"/>
                <a:ext cx="405239" cy="97257"/>
              </a:xfrm>
              <a:prstGeom prst="line">
                <a:avLst/>
              </a:prstGeom>
              <a:noFill/>
              <a:ln w="28575">
                <a:solidFill>
                  <a:schemeClr val="tx1"/>
                </a:solidFill>
                <a:round/>
                <a:headEnd/>
                <a:tailEnd type="triangle" w="med" len="med"/>
              </a:ln>
            </p:spPr>
            <p:txBody>
              <a:bodyPr/>
              <a:lstStyle/>
              <a:p>
                <a:endParaRPr lang="ja-JP" altLang="en-US"/>
              </a:p>
            </p:txBody>
          </p:sp>
        </p:grpSp>
        <p:sp>
          <p:nvSpPr>
            <p:cNvPr id="113" name="テキスト ボックス 112"/>
            <p:cNvSpPr txBox="1"/>
            <p:nvPr/>
          </p:nvSpPr>
          <p:spPr>
            <a:xfrm>
              <a:off x="6486112" y="4324258"/>
              <a:ext cx="2107332" cy="307777"/>
            </a:xfrm>
            <a:prstGeom prst="rect">
              <a:avLst/>
            </a:prstGeom>
            <a:noFill/>
          </p:spPr>
          <p:txBody>
            <a:bodyPr wrap="square" rtlCol="0">
              <a:spAutoFit/>
            </a:bodyPr>
            <a:lstStyle/>
            <a:p>
              <a:r>
                <a:rPr kumimoji="1" lang="ja-JP" altLang="en-US" sz="1400" dirty="0" smtClean="0"/>
                <a:t>多言語対応コミュニティ</a:t>
              </a:r>
              <a:endParaRPr kumimoji="1" lang="ja-JP" altLang="en-US" sz="1400" dirty="0"/>
            </a:p>
          </p:txBody>
        </p:sp>
      </p:grpSp>
      <p:grpSp>
        <p:nvGrpSpPr>
          <p:cNvPr id="138" name="グループ化 137"/>
          <p:cNvGrpSpPr/>
          <p:nvPr/>
        </p:nvGrpSpPr>
        <p:grpSpPr>
          <a:xfrm>
            <a:off x="524430" y="3352699"/>
            <a:ext cx="2107332" cy="1417450"/>
            <a:chOff x="524430" y="3557689"/>
            <a:chExt cx="2107332" cy="1417450"/>
          </a:xfrm>
        </p:grpSpPr>
        <p:sp>
          <p:nvSpPr>
            <p:cNvPr id="132" name="円/楕円 70"/>
            <p:cNvSpPr/>
            <p:nvPr/>
          </p:nvSpPr>
          <p:spPr bwMode="auto">
            <a:xfrm>
              <a:off x="796497" y="3559981"/>
              <a:ext cx="1131186" cy="1132329"/>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33" name="円/楕円 71"/>
            <p:cNvSpPr/>
            <p:nvPr/>
          </p:nvSpPr>
          <p:spPr bwMode="auto">
            <a:xfrm>
              <a:off x="793062" y="3557689"/>
              <a:ext cx="1132331" cy="1132329"/>
            </a:xfrm>
            <a:prstGeom prst="ellipse">
              <a:avLst/>
            </a:prstGeom>
            <a:solidFill>
              <a:srgbClr val="FFF0C1"/>
            </a:solidFill>
            <a:ln w="9525">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30" name="二等辺三角形 129"/>
            <p:cNvSpPr/>
            <p:nvPr/>
          </p:nvSpPr>
          <p:spPr bwMode="auto">
            <a:xfrm>
              <a:off x="1549400" y="3760027"/>
              <a:ext cx="73750" cy="103692"/>
            </a:xfrm>
            <a:prstGeom prst="triangle">
              <a:avLst/>
            </a:prstGeom>
            <a:solidFill>
              <a:srgbClr val="FF9147"/>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1" name="円/楕円 130"/>
            <p:cNvSpPr/>
            <p:nvPr/>
          </p:nvSpPr>
          <p:spPr bwMode="auto">
            <a:xfrm>
              <a:off x="1549400" y="3730401"/>
              <a:ext cx="73750" cy="74066"/>
            </a:xfrm>
            <a:prstGeom prst="ellipse">
              <a:avLst/>
            </a:prstGeom>
            <a:solidFill>
              <a:srgbClr val="FF9147"/>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8" name="二等辺三角形 127"/>
            <p:cNvSpPr/>
            <p:nvPr/>
          </p:nvSpPr>
          <p:spPr bwMode="auto">
            <a:xfrm>
              <a:off x="990313" y="3928140"/>
              <a:ext cx="73750" cy="103692"/>
            </a:xfrm>
            <a:prstGeom prst="triangle">
              <a:avLst/>
            </a:prstGeom>
            <a:solidFill>
              <a:srgbClr val="FF9147"/>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9" name="円/楕円 128"/>
            <p:cNvSpPr/>
            <p:nvPr/>
          </p:nvSpPr>
          <p:spPr bwMode="auto">
            <a:xfrm>
              <a:off x="990313" y="3898514"/>
              <a:ext cx="73750" cy="74066"/>
            </a:xfrm>
            <a:prstGeom prst="ellipse">
              <a:avLst/>
            </a:prstGeom>
            <a:solidFill>
              <a:srgbClr val="FF9147"/>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6" name="二等辺三角形 125"/>
            <p:cNvSpPr/>
            <p:nvPr/>
          </p:nvSpPr>
          <p:spPr bwMode="auto">
            <a:xfrm>
              <a:off x="1142527" y="4400529"/>
              <a:ext cx="73750" cy="103692"/>
            </a:xfrm>
            <a:prstGeom prst="triangle">
              <a:avLst/>
            </a:prstGeom>
            <a:solidFill>
              <a:srgbClr val="FF9147"/>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7" name="円/楕円 126"/>
            <p:cNvSpPr/>
            <p:nvPr/>
          </p:nvSpPr>
          <p:spPr bwMode="auto">
            <a:xfrm>
              <a:off x="1142527" y="4370903"/>
              <a:ext cx="73750" cy="74066"/>
            </a:xfrm>
            <a:prstGeom prst="ellipse">
              <a:avLst/>
            </a:prstGeom>
            <a:solidFill>
              <a:srgbClr val="FF9147"/>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9" name="Line 56"/>
            <p:cNvSpPr>
              <a:spLocks noChangeShapeType="1"/>
            </p:cNvSpPr>
            <p:nvPr/>
          </p:nvSpPr>
          <p:spPr bwMode="auto">
            <a:xfrm flipH="1">
              <a:off x="1121701" y="3854113"/>
              <a:ext cx="374866" cy="102679"/>
            </a:xfrm>
            <a:prstGeom prst="line">
              <a:avLst/>
            </a:prstGeom>
            <a:noFill/>
            <a:ln w="28575">
              <a:solidFill>
                <a:schemeClr val="tx1"/>
              </a:solidFill>
              <a:round/>
              <a:headEnd/>
              <a:tailEnd type="triangle" w="med" len="med"/>
            </a:ln>
          </p:spPr>
          <p:txBody>
            <a:bodyPr/>
            <a:lstStyle/>
            <a:p>
              <a:endParaRPr lang="ja-JP" altLang="en-US"/>
            </a:p>
          </p:txBody>
        </p:sp>
        <p:sp>
          <p:nvSpPr>
            <p:cNvPr id="120" name="Line 56"/>
            <p:cNvSpPr>
              <a:spLocks noChangeShapeType="1"/>
            </p:cNvSpPr>
            <p:nvPr/>
          </p:nvSpPr>
          <p:spPr bwMode="auto">
            <a:xfrm rot="21240000" flipH="1" flipV="1">
              <a:off x="1121699" y="3981576"/>
              <a:ext cx="380228" cy="367876"/>
            </a:xfrm>
            <a:prstGeom prst="line">
              <a:avLst/>
            </a:prstGeom>
            <a:noFill/>
            <a:ln w="28575">
              <a:solidFill>
                <a:schemeClr val="tx1"/>
              </a:solidFill>
              <a:round/>
              <a:headEnd type="triangle"/>
              <a:tailEnd type="triangle" w="med" len="med"/>
            </a:ln>
          </p:spPr>
          <p:txBody>
            <a:bodyPr/>
            <a:lstStyle/>
            <a:p>
              <a:endParaRPr lang="ja-JP" altLang="en-US"/>
            </a:p>
          </p:txBody>
        </p:sp>
        <p:sp>
          <p:nvSpPr>
            <p:cNvPr id="121" name="Line 56"/>
            <p:cNvSpPr>
              <a:spLocks noChangeShapeType="1"/>
            </p:cNvSpPr>
            <p:nvPr/>
          </p:nvSpPr>
          <p:spPr bwMode="auto">
            <a:xfrm rot="21120000" flipV="1">
              <a:off x="1585926" y="3908927"/>
              <a:ext cx="36023" cy="381272"/>
            </a:xfrm>
            <a:prstGeom prst="line">
              <a:avLst/>
            </a:prstGeom>
            <a:noFill/>
            <a:ln w="28575">
              <a:solidFill>
                <a:schemeClr val="tx1"/>
              </a:solidFill>
              <a:round/>
              <a:headEnd/>
              <a:tailEnd type="triangle" w="med" len="med"/>
            </a:ln>
          </p:spPr>
          <p:txBody>
            <a:bodyPr/>
            <a:lstStyle/>
            <a:p>
              <a:endParaRPr lang="ja-JP" altLang="en-US"/>
            </a:p>
          </p:txBody>
        </p:sp>
        <p:sp>
          <p:nvSpPr>
            <p:cNvPr id="124" name="二等辺三角形 123"/>
            <p:cNvSpPr/>
            <p:nvPr/>
          </p:nvSpPr>
          <p:spPr bwMode="auto">
            <a:xfrm>
              <a:off x="1568256" y="4367075"/>
              <a:ext cx="73750" cy="103692"/>
            </a:xfrm>
            <a:prstGeom prst="triangle">
              <a:avLst/>
            </a:prstGeom>
            <a:solidFill>
              <a:srgbClr val="FF9147"/>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5" name="円/楕円 124"/>
            <p:cNvSpPr/>
            <p:nvPr/>
          </p:nvSpPr>
          <p:spPr bwMode="auto">
            <a:xfrm>
              <a:off x="1568256" y="4337449"/>
              <a:ext cx="73750" cy="74066"/>
            </a:xfrm>
            <a:prstGeom prst="ellipse">
              <a:avLst/>
            </a:prstGeom>
            <a:solidFill>
              <a:srgbClr val="FF9147"/>
            </a:soli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3" name="Line 56"/>
            <p:cNvSpPr>
              <a:spLocks noChangeShapeType="1"/>
            </p:cNvSpPr>
            <p:nvPr/>
          </p:nvSpPr>
          <p:spPr bwMode="auto">
            <a:xfrm rot="360000" flipH="1">
              <a:off x="1224309" y="4399136"/>
              <a:ext cx="319300" cy="76632"/>
            </a:xfrm>
            <a:prstGeom prst="line">
              <a:avLst/>
            </a:prstGeom>
            <a:noFill/>
            <a:ln w="28575">
              <a:solidFill>
                <a:schemeClr val="tx1"/>
              </a:solidFill>
              <a:round/>
              <a:headEnd/>
              <a:tailEnd type="triangle" w="med" len="med"/>
            </a:ln>
          </p:spPr>
          <p:txBody>
            <a:bodyPr/>
            <a:lstStyle/>
            <a:p>
              <a:endParaRPr lang="ja-JP" altLang="en-US"/>
            </a:p>
          </p:txBody>
        </p:sp>
        <p:sp>
          <p:nvSpPr>
            <p:cNvPr id="134" name="テキスト ボックス 133"/>
            <p:cNvSpPr txBox="1"/>
            <p:nvPr/>
          </p:nvSpPr>
          <p:spPr>
            <a:xfrm>
              <a:off x="524430" y="4667362"/>
              <a:ext cx="2107332" cy="307777"/>
            </a:xfrm>
            <a:prstGeom prst="rect">
              <a:avLst/>
            </a:prstGeom>
            <a:noFill/>
          </p:spPr>
          <p:txBody>
            <a:bodyPr wrap="square" rtlCol="0">
              <a:spAutoFit/>
            </a:bodyPr>
            <a:lstStyle/>
            <a:p>
              <a:r>
                <a:rPr lang="ja-JP" altLang="en-US" sz="1400" dirty="0" smtClean="0"/>
                <a:t>ドキュメント</a:t>
              </a:r>
              <a:r>
                <a:rPr kumimoji="1" lang="ja-JP" altLang="en-US" sz="1400" dirty="0" smtClean="0"/>
                <a:t>コミュニティ</a:t>
              </a:r>
              <a:endParaRPr kumimoji="1" lang="ja-JP" altLang="en-US" sz="1400" dirty="0"/>
            </a:p>
          </p:txBody>
        </p:sp>
      </p:grpSp>
      <p:sp>
        <p:nvSpPr>
          <p:cNvPr id="140" name="正方形/長方形 139"/>
          <p:cNvSpPr/>
          <p:nvPr/>
        </p:nvSpPr>
        <p:spPr>
          <a:xfrm>
            <a:off x="-9525" y="6120489"/>
            <a:ext cx="9153525" cy="415498"/>
          </a:xfrm>
          <a:prstGeom prst="rect">
            <a:avLst/>
          </a:prstGeom>
        </p:spPr>
        <p:txBody>
          <a:bodyPr wrap="square">
            <a:spAutoFit/>
          </a:bodyPr>
          <a:lstStyle/>
          <a:p>
            <a:pPr marL="1074738" indent="-1074738">
              <a:buNone/>
            </a:pPr>
            <a:r>
              <a:rPr lang="en-US" altLang="ja-JP" sz="1050" dirty="0" smtClean="0"/>
              <a:t>[Matsumoto2008]</a:t>
            </a:r>
            <a:r>
              <a:rPr lang="ja-JP" altLang="en-US" sz="1050" dirty="0" smtClean="0"/>
              <a:t>　</a:t>
            </a:r>
            <a:r>
              <a:rPr lang="en-US" altLang="ja-JP" sz="1050" dirty="0" smtClean="0"/>
              <a:t>Matsumoto, S., Kamei, Y., </a:t>
            </a:r>
            <a:r>
              <a:rPr lang="en-US" altLang="ja-JP" sz="1050" dirty="0" err="1" smtClean="0"/>
              <a:t>Ohira</a:t>
            </a:r>
            <a:r>
              <a:rPr lang="en-US" altLang="ja-JP" sz="1050" dirty="0" smtClean="0"/>
              <a:t>, M. and Matsumoto, K.: A Comparison Study on the Coordination between Developers and Users in Foss</a:t>
            </a:r>
            <a:r>
              <a:rPr lang="ja-JP" altLang="en-US" sz="1050" dirty="0" smtClean="0"/>
              <a:t>　　　　　</a:t>
            </a:r>
            <a:r>
              <a:rPr lang="en-US" altLang="ja-JP" sz="1050" dirty="0" smtClean="0"/>
              <a:t>Communities, Socio-Technical Congruence (STC 2008), No.8, pp.1-9 (2008).</a:t>
            </a:r>
          </a:p>
        </p:txBody>
      </p:sp>
      <p:sp>
        <p:nvSpPr>
          <p:cNvPr id="141" name="正方形/長方形 140"/>
          <p:cNvSpPr/>
          <p:nvPr/>
        </p:nvSpPr>
        <p:spPr>
          <a:xfrm>
            <a:off x="0" y="5968238"/>
            <a:ext cx="9144000" cy="253916"/>
          </a:xfrm>
          <a:prstGeom prst="rect">
            <a:avLst/>
          </a:prstGeom>
        </p:spPr>
        <p:txBody>
          <a:bodyPr wrap="square">
            <a:spAutoFit/>
          </a:bodyPr>
          <a:lstStyle/>
          <a:p>
            <a:pPr marL="893763" indent="-893763">
              <a:buNone/>
            </a:pPr>
            <a:r>
              <a:rPr lang="en-US" altLang="ja-JP" sz="1050" dirty="0" smtClean="0"/>
              <a:t>[Raymond1999]	 Raymond, E. S.: The Cathedral and the Bazaar: Musings on Linux and Open Source by an Accidental Revolutionary, O’Reilly and Associates (1999).</a:t>
            </a:r>
          </a:p>
        </p:txBody>
      </p:sp>
      <p:sp>
        <p:nvSpPr>
          <p:cNvPr id="142" name="正方形/長方形 141"/>
          <p:cNvSpPr/>
          <p:nvPr/>
        </p:nvSpPr>
        <p:spPr bwMode="auto">
          <a:xfrm>
            <a:off x="1064063" y="3693524"/>
            <a:ext cx="7008940" cy="707886"/>
          </a:xfrm>
          <a:prstGeom prst="rect">
            <a:avLst/>
          </a:prstGeom>
          <a:gradFill flip="none" rotWithShape="1">
            <a:gsLst>
              <a:gs pos="0">
                <a:srgbClr val="FF93BF">
                  <a:tint val="66000"/>
                  <a:satMod val="160000"/>
                </a:srgbClr>
              </a:gs>
              <a:gs pos="50000">
                <a:srgbClr val="FF93BF">
                  <a:tint val="44500"/>
                  <a:satMod val="160000"/>
                </a:srgbClr>
              </a:gs>
              <a:gs pos="100000">
                <a:srgbClr val="FF93BF">
                  <a:tint val="23500"/>
                  <a:satMod val="160000"/>
                </a:srgbClr>
              </a:gs>
            </a:gsLst>
            <a:lin ang="16200000" scaled="1"/>
            <a:tileRect/>
          </a:gradFill>
          <a:ln>
            <a:solidFill>
              <a:srgbClr val="FF0000"/>
            </a:solid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spAutoFit/>
          </a:bodyPr>
          <a:lstStyle/>
          <a:p>
            <a:pPr algn="just"/>
            <a:r>
              <a:rPr lang="ja-JP" altLang="en-US" sz="2000" dirty="0" smtClean="0">
                <a:solidFill>
                  <a:schemeClr val="tx1"/>
                </a:solidFill>
                <a:latin typeface="Times New Roman" charset="0"/>
                <a:ea typeface="ＭＳ Ｐゴシック" charset="-128"/>
              </a:rPr>
              <a:t>信頼性の高い</a:t>
            </a:r>
            <a:r>
              <a:rPr lang="en-US" altLang="ja-JP" sz="2000" dirty="0" smtClean="0">
                <a:solidFill>
                  <a:schemeClr val="tx1"/>
                </a:solidFill>
                <a:latin typeface="Times New Roman" charset="0"/>
                <a:ea typeface="ＭＳ Ｐゴシック" charset="-128"/>
              </a:rPr>
              <a:t>OSS</a:t>
            </a:r>
            <a:r>
              <a:rPr lang="ja-JP" altLang="en-US" sz="2000" dirty="0" smtClean="0">
                <a:solidFill>
                  <a:schemeClr val="tx1"/>
                </a:solidFill>
                <a:latin typeface="Times New Roman" charset="0"/>
                <a:ea typeface="ＭＳ Ｐゴシック" charset="-128"/>
              </a:rPr>
              <a:t>を実現するためには，障害に対する迅速な対応を行うための情報共有の方法について分析する必要がある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136"/>
                                        </p:tgtEl>
                                        <p:attrNameLst>
                                          <p:attrName>style.opacity</p:attrName>
                                        </p:attrNameLst>
                                      </p:cBhvr>
                                      <p:to>
                                        <p:strVal val="0.5"/>
                                      </p:to>
                                    </p:set>
                                    <p:animEffect filter="image" prLst="opacity: 0.5">
                                      <p:cBhvr rctx="IE">
                                        <p:cTn id="7" dur="indefinite"/>
                                        <p:tgtEl>
                                          <p:spTgt spid="136"/>
                                        </p:tgtEl>
                                      </p:cBhvr>
                                    </p:animEffect>
                                  </p:childTnLst>
                                </p:cTn>
                              </p:par>
                              <p:par>
                                <p:cTn id="8" presetID="9" presetClass="emph" presetSubtype="0" nodeType="withEffect">
                                  <p:stCondLst>
                                    <p:cond delay="0"/>
                                  </p:stCondLst>
                                  <p:childTnLst>
                                    <p:set>
                                      <p:cBhvr rctx="PPT">
                                        <p:cTn id="9" dur="indefinite"/>
                                        <p:tgtEl>
                                          <p:spTgt spid="137"/>
                                        </p:tgtEl>
                                        <p:attrNameLst>
                                          <p:attrName>style.opacity</p:attrName>
                                        </p:attrNameLst>
                                      </p:cBhvr>
                                      <p:to>
                                        <p:strVal val="0.5"/>
                                      </p:to>
                                    </p:set>
                                    <p:animEffect filter="image" prLst="opacity: 0.5">
                                      <p:cBhvr rctx="IE">
                                        <p:cTn id="10" dur="indefinite"/>
                                        <p:tgtEl>
                                          <p:spTgt spid="137"/>
                                        </p:tgtEl>
                                      </p:cBhvr>
                                    </p:animEffect>
                                  </p:childTnLst>
                                </p:cTn>
                              </p:par>
                              <p:par>
                                <p:cTn id="11" presetID="9" presetClass="emph" presetSubtype="0" nodeType="withEffect">
                                  <p:stCondLst>
                                    <p:cond delay="0"/>
                                  </p:stCondLst>
                                  <p:childTnLst>
                                    <p:set>
                                      <p:cBhvr rctx="PPT">
                                        <p:cTn id="12" dur="indefinite"/>
                                        <p:tgtEl>
                                          <p:spTgt spid="138"/>
                                        </p:tgtEl>
                                        <p:attrNameLst>
                                          <p:attrName>style.opacity</p:attrName>
                                        </p:attrNameLst>
                                      </p:cBhvr>
                                      <p:to>
                                        <p:strVal val="0.5"/>
                                      </p:to>
                                    </p:set>
                                    <p:animEffect filter="image" prLst="opacity: 0.5">
                                      <p:cBhvr rctx="IE">
                                        <p:cTn id="13" dur="indefinite"/>
                                        <p:tgtEl>
                                          <p:spTgt spid="13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blinds(horizontal)">
                                      <p:cBhvr>
                                        <p:cTn id="16" dur="500"/>
                                        <p:tgtEl>
                                          <p:spTgt spid="62"/>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blinds(horizontal)">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blinds(horizontal)">
                                      <p:cBhvr>
                                        <p:cTn id="24"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62" grpId="0"/>
      <p:bldP spid="1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18</a:t>
            </a:fld>
            <a:endParaRPr lang="en-US" altLang="ja-JP"/>
          </a:p>
        </p:txBody>
      </p:sp>
      <p:grpSp>
        <p:nvGrpSpPr>
          <p:cNvPr id="7" name="グループ化 6"/>
          <p:cNvGrpSpPr/>
          <p:nvPr/>
        </p:nvGrpSpPr>
        <p:grpSpPr>
          <a:xfrm>
            <a:off x="5536440" y="3202591"/>
            <a:ext cx="1407894" cy="1469726"/>
            <a:chOff x="6538858" y="2727227"/>
            <a:chExt cx="2068052" cy="2158881"/>
          </a:xfrm>
          <a:solidFill>
            <a:srgbClr val="F7FFF7"/>
          </a:solidFill>
        </p:grpSpPr>
        <p:sp>
          <p:nvSpPr>
            <p:cNvPr id="8" name="月 7"/>
            <p:cNvSpPr/>
            <p:nvPr/>
          </p:nvSpPr>
          <p:spPr bwMode="auto">
            <a:xfrm rot="12780000">
              <a:off x="7147675" y="4076216"/>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 name="月 8"/>
            <p:cNvSpPr/>
            <p:nvPr/>
          </p:nvSpPr>
          <p:spPr bwMode="auto">
            <a:xfrm rot="10800000">
              <a:off x="7328079" y="305130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 name="月 9"/>
            <p:cNvSpPr/>
            <p:nvPr/>
          </p:nvSpPr>
          <p:spPr bwMode="auto">
            <a:xfrm rot="10560344">
              <a:off x="7315007" y="310837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 name="月 10"/>
            <p:cNvSpPr/>
            <p:nvPr/>
          </p:nvSpPr>
          <p:spPr bwMode="auto">
            <a:xfrm rot="10046847">
              <a:off x="7291090" y="2990837"/>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月 11"/>
            <p:cNvSpPr/>
            <p:nvPr/>
          </p:nvSpPr>
          <p:spPr bwMode="auto">
            <a:xfrm rot="8880000">
              <a:off x="7152950" y="2727227"/>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パイ 12"/>
            <p:cNvSpPr/>
            <p:nvPr/>
          </p:nvSpPr>
          <p:spPr bwMode="auto">
            <a:xfrm rot="10800000">
              <a:off x="6538858" y="2774984"/>
              <a:ext cx="2068052" cy="2056448"/>
            </a:xfrm>
            <a:prstGeom prst="pie">
              <a:avLst>
                <a:gd name="adj1" fmla="val 3907078"/>
                <a:gd name="adj2" fmla="val 17954558"/>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14" name="グループ化 13"/>
          <p:cNvGrpSpPr/>
          <p:nvPr/>
        </p:nvGrpSpPr>
        <p:grpSpPr>
          <a:xfrm>
            <a:off x="5547960" y="3332845"/>
            <a:ext cx="581476" cy="1200122"/>
            <a:chOff x="6555779" y="2918558"/>
            <a:chExt cx="854129" cy="1762859"/>
          </a:xfrm>
          <a:solidFill>
            <a:srgbClr val="FFFFC9"/>
          </a:solidFill>
        </p:grpSpPr>
        <p:grpSp>
          <p:nvGrpSpPr>
            <p:cNvPr id="15" name="グループ化 143"/>
            <p:cNvGrpSpPr/>
            <p:nvPr/>
          </p:nvGrpSpPr>
          <p:grpSpPr>
            <a:xfrm>
              <a:off x="6555779" y="2924228"/>
              <a:ext cx="483434" cy="1749438"/>
              <a:chOff x="6555779" y="2924228"/>
              <a:chExt cx="483434" cy="1749438"/>
            </a:xfrm>
            <a:grpFill/>
          </p:grpSpPr>
          <p:sp>
            <p:nvSpPr>
              <p:cNvPr id="23" name="月 22"/>
              <p:cNvSpPr/>
              <p:nvPr/>
            </p:nvSpPr>
            <p:spPr bwMode="auto">
              <a:xfrm>
                <a:off x="6796638" y="2966256"/>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 name="月 23"/>
              <p:cNvSpPr/>
              <p:nvPr/>
            </p:nvSpPr>
            <p:spPr bwMode="auto">
              <a:xfrm>
                <a:off x="6555779" y="3060826"/>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5" name="月 24"/>
              <p:cNvSpPr/>
              <p:nvPr/>
            </p:nvSpPr>
            <p:spPr bwMode="auto">
              <a:xfrm rot="20122007">
                <a:off x="6674105" y="3805659"/>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6" name="月 25"/>
              <p:cNvSpPr/>
              <p:nvPr/>
            </p:nvSpPr>
            <p:spPr bwMode="auto">
              <a:xfrm rot="1380000">
                <a:off x="6638434" y="2924228"/>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6" name="月 15"/>
            <p:cNvSpPr/>
            <p:nvPr/>
          </p:nvSpPr>
          <p:spPr bwMode="auto">
            <a:xfrm rot="10800000">
              <a:off x="6986291" y="2976027"/>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7" name="月 16"/>
            <p:cNvSpPr/>
            <p:nvPr/>
          </p:nvSpPr>
          <p:spPr bwMode="auto">
            <a:xfrm rot="10800000">
              <a:off x="6926474" y="3052618"/>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8" name="月 17"/>
            <p:cNvSpPr/>
            <p:nvPr/>
          </p:nvSpPr>
          <p:spPr bwMode="auto">
            <a:xfrm rot="9322007">
              <a:off x="7082866" y="2930560"/>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9" name="月 18"/>
            <p:cNvSpPr/>
            <p:nvPr/>
          </p:nvSpPr>
          <p:spPr bwMode="auto">
            <a:xfrm rot="12180000">
              <a:off x="7113774" y="3692316"/>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 name="月 19"/>
            <p:cNvSpPr/>
            <p:nvPr/>
          </p:nvSpPr>
          <p:spPr bwMode="auto">
            <a:xfrm rot="9322007">
              <a:off x="7144120" y="2918558"/>
              <a:ext cx="107280"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 name="月 20"/>
            <p:cNvSpPr/>
            <p:nvPr/>
          </p:nvSpPr>
          <p:spPr bwMode="auto">
            <a:xfrm rot="12180000">
              <a:off x="7162044" y="3698498"/>
              <a:ext cx="55761"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2" name="月 21"/>
            <p:cNvSpPr/>
            <p:nvPr/>
          </p:nvSpPr>
          <p:spPr bwMode="auto">
            <a:xfrm rot="12180000">
              <a:off x="7199481" y="3823851"/>
              <a:ext cx="50324" cy="818022"/>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27" name="Line 56"/>
          <p:cNvSpPr>
            <a:spLocks noChangeShapeType="1"/>
          </p:cNvSpPr>
          <p:nvPr/>
        </p:nvSpPr>
        <p:spPr bwMode="auto">
          <a:xfrm flipH="1">
            <a:off x="5961636" y="3579370"/>
            <a:ext cx="282570" cy="94835"/>
          </a:xfrm>
          <a:prstGeom prst="line">
            <a:avLst/>
          </a:prstGeom>
          <a:noFill/>
          <a:ln w="25400">
            <a:solidFill>
              <a:schemeClr val="tx1"/>
            </a:solidFill>
            <a:round/>
            <a:headEnd/>
            <a:tailEnd type="triangle" w="med" len="med"/>
          </a:ln>
        </p:spPr>
        <p:txBody>
          <a:bodyPr/>
          <a:lstStyle/>
          <a:p>
            <a:endParaRPr lang="ja-JP" altLang="en-US"/>
          </a:p>
        </p:txBody>
      </p:sp>
      <p:sp>
        <p:nvSpPr>
          <p:cNvPr id="28" name="Line 59"/>
          <p:cNvSpPr>
            <a:spLocks noChangeShapeType="1"/>
          </p:cNvSpPr>
          <p:nvPr/>
        </p:nvSpPr>
        <p:spPr bwMode="auto">
          <a:xfrm flipH="1">
            <a:off x="5790252" y="3791349"/>
            <a:ext cx="51679" cy="216305"/>
          </a:xfrm>
          <a:prstGeom prst="line">
            <a:avLst/>
          </a:prstGeom>
          <a:noFill/>
          <a:ln w="25400">
            <a:solidFill>
              <a:schemeClr val="tx1"/>
            </a:solidFill>
            <a:round/>
            <a:headEnd type="triangle" w="med" len="med"/>
            <a:tailEnd type="none" w="med" len="med"/>
          </a:ln>
        </p:spPr>
        <p:txBody>
          <a:bodyPr/>
          <a:lstStyle/>
          <a:p>
            <a:endParaRPr lang="ja-JP" altLang="en-US"/>
          </a:p>
        </p:txBody>
      </p:sp>
      <p:sp>
        <p:nvSpPr>
          <p:cNvPr id="29" name="Line 60"/>
          <p:cNvSpPr>
            <a:spLocks noChangeShapeType="1"/>
          </p:cNvSpPr>
          <p:nvPr/>
        </p:nvSpPr>
        <p:spPr bwMode="auto">
          <a:xfrm flipH="1">
            <a:off x="5841931" y="3946079"/>
            <a:ext cx="666290" cy="92990"/>
          </a:xfrm>
          <a:prstGeom prst="line">
            <a:avLst/>
          </a:prstGeom>
          <a:noFill/>
          <a:ln w="25400">
            <a:solidFill>
              <a:schemeClr val="tx1"/>
            </a:solidFill>
            <a:round/>
            <a:headEnd/>
            <a:tailEnd type="triangle" w="med" len="med"/>
          </a:ln>
        </p:spPr>
        <p:txBody>
          <a:bodyPr/>
          <a:lstStyle/>
          <a:p>
            <a:endParaRPr lang="ja-JP" altLang="en-US"/>
          </a:p>
        </p:txBody>
      </p:sp>
      <p:sp>
        <p:nvSpPr>
          <p:cNvPr id="30" name="Line 58"/>
          <p:cNvSpPr>
            <a:spLocks noChangeShapeType="1"/>
          </p:cNvSpPr>
          <p:nvPr/>
        </p:nvSpPr>
        <p:spPr bwMode="auto">
          <a:xfrm>
            <a:off x="5841931" y="4108177"/>
            <a:ext cx="402274" cy="273477"/>
          </a:xfrm>
          <a:prstGeom prst="line">
            <a:avLst/>
          </a:prstGeom>
          <a:noFill/>
          <a:ln w="25400">
            <a:solidFill>
              <a:schemeClr val="tx1"/>
            </a:solidFill>
            <a:round/>
            <a:headEnd/>
            <a:tailEnd type="triangle" w="med" len="med"/>
          </a:ln>
        </p:spPr>
        <p:txBody>
          <a:bodyPr/>
          <a:lstStyle/>
          <a:p>
            <a:endParaRPr lang="ja-JP" altLang="en-US"/>
          </a:p>
        </p:txBody>
      </p:sp>
      <p:grpSp>
        <p:nvGrpSpPr>
          <p:cNvPr id="31" name="グループ化 202"/>
          <p:cNvGrpSpPr>
            <a:grpSpLocks noChangeAspect="1"/>
          </p:cNvGrpSpPr>
          <p:nvPr/>
        </p:nvGrpSpPr>
        <p:grpSpPr bwMode="auto">
          <a:xfrm>
            <a:off x="5807501" y="3579370"/>
            <a:ext cx="94835" cy="170703"/>
            <a:chOff x="1785918" y="2928934"/>
            <a:chExt cx="214314" cy="385765"/>
          </a:xfrm>
        </p:grpSpPr>
        <p:sp>
          <p:nvSpPr>
            <p:cNvPr id="32" name="二等辺三角形 31"/>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3" name="円/楕円 32"/>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4" name="グループ化 202"/>
          <p:cNvGrpSpPr>
            <a:grpSpLocks noChangeAspect="1"/>
          </p:cNvGrpSpPr>
          <p:nvPr/>
        </p:nvGrpSpPr>
        <p:grpSpPr bwMode="auto">
          <a:xfrm>
            <a:off x="5717040" y="4029952"/>
            <a:ext cx="94835" cy="170703"/>
            <a:chOff x="1785918" y="2928934"/>
            <a:chExt cx="214314" cy="385765"/>
          </a:xfrm>
        </p:grpSpPr>
        <p:sp>
          <p:nvSpPr>
            <p:cNvPr id="35" name="二等辺三角形 34"/>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6" name="円/楕円 35"/>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7" name="グループ化 218"/>
          <p:cNvGrpSpPr>
            <a:grpSpLocks/>
          </p:cNvGrpSpPr>
          <p:nvPr/>
        </p:nvGrpSpPr>
        <p:grpSpPr bwMode="auto">
          <a:xfrm>
            <a:off x="6299047" y="3445373"/>
            <a:ext cx="94835" cy="170703"/>
            <a:chOff x="3357554" y="4995817"/>
            <a:chExt cx="214315" cy="385766"/>
          </a:xfrm>
        </p:grpSpPr>
        <p:sp>
          <p:nvSpPr>
            <p:cNvPr id="38" name="二等辺三角形 37"/>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9" name="円/楕円 38"/>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0" name="グループ化 218"/>
          <p:cNvGrpSpPr>
            <a:grpSpLocks/>
          </p:cNvGrpSpPr>
          <p:nvPr/>
        </p:nvGrpSpPr>
        <p:grpSpPr bwMode="auto">
          <a:xfrm>
            <a:off x="6614379" y="3851245"/>
            <a:ext cx="94835" cy="170703"/>
            <a:chOff x="3357554" y="4995817"/>
            <a:chExt cx="214315" cy="385766"/>
          </a:xfrm>
        </p:grpSpPr>
        <p:sp>
          <p:nvSpPr>
            <p:cNvPr id="41" name="二等辺三角形 40"/>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2" name="円/楕円 41"/>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3" name="グループ化 218"/>
          <p:cNvGrpSpPr>
            <a:grpSpLocks/>
          </p:cNvGrpSpPr>
          <p:nvPr/>
        </p:nvGrpSpPr>
        <p:grpSpPr bwMode="auto">
          <a:xfrm>
            <a:off x="6271226" y="4301458"/>
            <a:ext cx="94835" cy="170703"/>
            <a:chOff x="3357554" y="4995817"/>
            <a:chExt cx="214315" cy="385766"/>
          </a:xfrm>
        </p:grpSpPr>
        <p:sp>
          <p:nvSpPr>
            <p:cNvPr id="44" name="二等辺三角形 43"/>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5" name="円/楕円 44"/>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46" name="Line 57"/>
          <p:cNvSpPr>
            <a:spLocks noChangeShapeType="1"/>
          </p:cNvSpPr>
          <p:nvPr/>
        </p:nvSpPr>
        <p:spPr bwMode="auto">
          <a:xfrm flipV="1">
            <a:off x="6409444" y="4086919"/>
            <a:ext cx="220497" cy="272100"/>
          </a:xfrm>
          <a:prstGeom prst="line">
            <a:avLst/>
          </a:prstGeom>
          <a:noFill/>
          <a:ln w="25400">
            <a:solidFill>
              <a:schemeClr val="tx1"/>
            </a:solidFill>
            <a:round/>
            <a:headEnd/>
            <a:tailEnd type="triangle" w="med" len="med"/>
          </a:ln>
        </p:spPr>
        <p:txBody>
          <a:bodyPr/>
          <a:lstStyle/>
          <a:p>
            <a:endParaRPr lang="ja-JP" altLang="en-US"/>
          </a:p>
        </p:txBody>
      </p:sp>
      <p:grpSp>
        <p:nvGrpSpPr>
          <p:cNvPr id="47" name="グループ化 46"/>
          <p:cNvGrpSpPr/>
          <p:nvPr/>
        </p:nvGrpSpPr>
        <p:grpSpPr>
          <a:xfrm>
            <a:off x="4741206" y="3195605"/>
            <a:ext cx="1407894" cy="1472969"/>
            <a:chOff x="767226" y="4100327"/>
            <a:chExt cx="1757845" cy="1839098"/>
          </a:xfrm>
        </p:grpSpPr>
        <p:grpSp>
          <p:nvGrpSpPr>
            <p:cNvPr id="48" name="グループ化 13"/>
            <p:cNvGrpSpPr/>
            <p:nvPr/>
          </p:nvGrpSpPr>
          <p:grpSpPr>
            <a:xfrm>
              <a:off x="767226" y="4100327"/>
              <a:ext cx="1757845" cy="1839098"/>
              <a:chOff x="3535786" y="1173916"/>
              <a:chExt cx="2068052" cy="2163644"/>
            </a:xfrm>
            <a:solidFill>
              <a:srgbClr val="FFEFFF"/>
            </a:solidFill>
          </p:grpSpPr>
          <p:sp>
            <p:nvSpPr>
              <p:cNvPr id="63" name="パイ 62"/>
              <p:cNvSpPr/>
              <p:nvPr/>
            </p:nvSpPr>
            <p:spPr bwMode="auto">
              <a:xfrm>
                <a:off x="3535786" y="1228592"/>
                <a:ext cx="2068052" cy="2056448"/>
              </a:xfrm>
              <a:prstGeom prst="pie">
                <a:avLst>
                  <a:gd name="adj1" fmla="val 3578039"/>
                  <a:gd name="adj2" fmla="val 17954558"/>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4" name="月 63"/>
              <p:cNvSpPr/>
              <p:nvPr/>
            </p:nvSpPr>
            <p:spPr bwMode="auto">
              <a:xfrm rot="1980000">
                <a:off x="4347021" y="1173916"/>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5" name="月 64"/>
              <p:cNvSpPr/>
              <p:nvPr/>
            </p:nvSpPr>
            <p:spPr bwMode="auto">
              <a:xfrm>
                <a:off x="4454861" y="179436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6" name="月 65"/>
              <p:cNvSpPr/>
              <p:nvPr/>
            </p:nvSpPr>
            <p:spPr bwMode="auto">
              <a:xfrm rot="21360344">
                <a:off x="4467933" y="173729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7" name="月 66"/>
              <p:cNvSpPr/>
              <p:nvPr/>
            </p:nvSpPr>
            <p:spPr bwMode="auto">
              <a:xfrm rot="20846847">
                <a:off x="4491850" y="1854829"/>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8" name="月 67"/>
              <p:cNvSpPr/>
              <p:nvPr/>
            </p:nvSpPr>
            <p:spPr bwMode="auto">
              <a:xfrm rot="19592044">
                <a:off x="4351272" y="2527668"/>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49" name="Line 57"/>
            <p:cNvSpPr>
              <a:spLocks noChangeShapeType="1"/>
            </p:cNvSpPr>
            <p:nvPr/>
          </p:nvSpPr>
          <p:spPr bwMode="auto">
            <a:xfrm flipV="1">
              <a:off x="1101166" y="4530589"/>
              <a:ext cx="316033" cy="388348"/>
            </a:xfrm>
            <a:prstGeom prst="line">
              <a:avLst/>
            </a:prstGeom>
            <a:noFill/>
            <a:ln w="25400">
              <a:solidFill>
                <a:schemeClr val="tx1"/>
              </a:solidFill>
              <a:round/>
              <a:headEnd/>
              <a:tailEnd type="triangle" w="med" len="med"/>
            </a:ln>
          </p:spPr>
          <p:txBody>
            <a:bodyPr/>
            <a:lstStyle/>
            <a:p>
              <a:endParaRPr lang="ja-JP" altLang="en-US"/>
            </a:p>
          </p:txBody>
        </p:sp>
        <p:sp>
          <p:nvSpPr>
            <p:cNvPr id="50" name="Line 59"/>
            <p:cNvSpPr>
              <a:spLocks noChangeShapeType="1"/>
            </p:cNvSpPr>
            <p:nvPr/>
          </p:nvSpPr>
          <p:spPr bwMode="auto">
            <a:xfrm flipV="1">
              <a:off x="1509936" y="5278770"/>
              <a:ext cx="411010" cy="156078"/>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51" name="Line 60"/>
            <p:cNvSpPr>
              <a:spLocks noChangeShapeType="1"/>
            </p:cNvSpPr>
            <p:nvPr/>
          </p:nvSpPr>
          <p:spPr bwMode="auto">
            <a:xfrm flipH="1" flipV="1">
              <a:off x="1587660" y="4483488"/>
              <a:ext cx="463108" cy="194972"/>
            </a:xfrm>
            <a:prstGeom prst="line">
              <a:avLst/>
            </a:prstGeom>
            <a:noFill/>
            <a:ln w="25400">
              <a:solidFill>
                <a:schemeClr val="tx1"/>
              </a:solidFill>
              <a:round/>
              <a:headEnd/>
              <a:tailEnd type="triangle" w="med" len="med"/>
            </a:ln>
          </p:spPr>
          <p:txBody>
            <a:bodyPr/>
            <a:lstStyle/>
            <a:p>
              <a:endParaRPr lang="ja-JP" altLang="en-US"/>
            </a:p>
          </p:txBody>
        </p:sp>
        <p:grpSp>
          <p:nvGrpSpPr>
            <p:cNvPr id="52" name="グループ化 208"/>
            <p:cNvGrpSpPr>
              <a:grpSpLocks noChangeAspect="1"/>
            </p:cNvGrpSpPr>
            <p:nvPr/>
          </p:nvGrpSpPr>
          <p:grpSpPr bwMode="auto">
            <a:xfrm>
              <a:off x="1298792" y="5368055"/>
              <a:ext cx="118408" cy="213133"/>
              <a:chOff x="499828" y="4357935"/>
              <a:chExt cx="214338" cy="385710"/>
            </a:xfrm>
          </p:grpSpPr>
          <p:sp>
            <p:nvSpPr>
              <p:cNvPr id="61" name="二等辺三角形 6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2" name="円/楕円 42"/>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3" name="Line 56"/>
            <p:cNvSpPr>
              <a:spLocks noChangeShapeType="1"/>
            </p:cNvSpPr>
            <p:nvPr/>
          </p:nvSpPr>
          <p:spPr bwMode="auto">
            <a:xfrm flipV="1">
              <a:off x="1201636" y="4763470"/>
              <a:ext cx="829702" cy="263550"/>
            </a:xfrm>
            <a:prstGeom prst="line">
              <a:avLst/>
            </a:prstGeom>
            <a:noFill/>
            <a:ln w="25400">
              <a:solidFill>
                <a:schemeClr val="tx1"/>
              </a:solidFill>
              <a:round/>
              <a:headEnd/>
              <a:tailEnd type="triangle" w="med" len="med"/>
            </a:ln>
          </p:spPr>
          <p:txBody>
            <a:bodyPr/>
            <a:lstStyle/>
            <a:p>
              <a:endParaRPr lang="ja-JP" altLang="en-US"/>
            </a:p>
          </p:txBody>
        </p:sp>
        <p:grpSp>
          <p:nvGrpSpPr>
            <p:cNvPr id="54" name="グループ化 208"/>
            <p:cNvGrpSpPr>
              <a:grpSpLocks noChangeAspect="1"/>
            </p:cNvGrpSpPr>
            <p:nvPr/>
          </p:nvGrpSpPr>
          <p:grpSpPr bwMode="auto">
            <a:xfrm>
              <a:off x="1449821" y="4384511"/>
              <a:ext cx="118408" cy="213133"/>
              <a:chOff x="499828" y="4357935"/>
              <a:chExt cx="214338" cy="385710"/>
            </a:xfrm>
          </p:grpSpPr>
          <p:sp>
            <p:nvSpPr>
              <p:cNvPr id="59" name="二等辺三角形 6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0" name="円/楕円 6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5" name="グループ化 208"/>
            <p:cNvGrpSpPr>
              <a:grpSpLocks noChangeAspect="1"/>
            </p:cNvGrpSpPr>
            <p:nvPr/>
          </p:nvGrpSpPr>
          <p:grpSpPr bwMode="auto">
            <a:xfrm>
              <a:off x="982760" y="4937761"/>
              <a:ext cx="118408" cy="213133"/>
              <a:chOff x="499828" y="4357935"/>
              <a:chExt cx="214338" cy="385710"/>
            </a:xfrm>
          </p:grpSpPr>
          <p:sp>
            <p:nvSpPr>
              <p:cNvPr id="57" name="二等辺三角形 56"/>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8" name="円/楕円 57"/>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6" name="円/楕円 55"/>
            <p:cNvSpPr/>
            <p:nvPr/>
          </p:nvSpPr>
          <p:spPr bwMode="auto">
            <a:xfrm>
              <a:off x="770293" y="4143503"/>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69" name="円/楕円 68"/>
          <p:cNvSpPr/>
          <p:nvPr/>
        </p:nvSpPr>
        <p:spPr bwMode="auto">
          <a:xfrm>
            <a:off x="5535739" y="3238170"/>
            <a:ext cx="1393088" cy="1392062"/>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0" name="テキスト ボックス 69"/>
          <p:cNvSpPr txBox="1"/>
          <p:nvPr/>
        </p:nvSpPr>
        <p:spPr>
          <a:xfrm>
            <a:off x="4667318" y="4627470"/>
            <a:ext cx="1165441" cy="230832"/>
          </a:xfrm>
          <a:prstGeom prst="rect">
            <a:avLst/>
          </a:prstGeom>
          <a:noFill/>
        </p:spPr>
        <p:txBody>
          <a:bodyPr wrap="square" rtlCol="0">
            <a:spAutoFit/>
          </a:bodyPr>
          <a:lstStyle/>
          <a:p>
            <a:pPr algn="ctr"/>
            <a:r>
              <a:rPr kumimoji="1" lang="ja-JP" altLang="en-US" sz="900" dirty="0" smtClean="0"/>
              <a:t>開発者コミュニティ</a:t>
            </a:r>
            <a:endParaRPr kumimoji="1" lang="ja-JP" altLang="en-US" sz="900" dirty="0"/>
          </a:p>
        </p:txBody>
      </p:sp>
      <p:sp>
        <p:nvSpPr>
          <p:cNvPr id="71" name="テキスト ボックス 70"/>
          <p:cNvSpPr txBox="1"/>
          <p:nvPr/>
        </p:nvSpPr>
        <p:spPr>
          <a:xfrm>
            <a:off x="5738425" y="4632126"/>
            <a:ext cx="1473920" cy="230832"/>
          </a:xfrm>
          <a:prstGeom prst="rect">
            <a:avLst/>
          </a:prstGeom>
          <a:noFill/>
        </p:spPr>
        <p:txBody>
          <a:bodyPr wrap="square" rtlCol="0">
            <a:spAutoFit/>
          </a:bodyPr>
          <a:lstStyle/>
          <a:p>
            <a:pPr algn="ctr"/>
            <a:r>
              <a:rPr lang="ja-JP" altLang="en-US" sz="900" dirty="0" smtClean="0"/>
              <a:t>バグ報告者</a:t>
            </a:r>
            <a:r>
              <a:rPr kumimoji="1" lang="ja-JP" altLang="en-US" sz="900" dirty="0" smtClean="0"/>
              <a:t>コミュニティ</a:t>
            </a:r>
            <a:endParaRPr kumimoji="1" lang="ja-JP" altLang="en-US" sz="9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47"/>
                                        </p:tgtEl>
                                        <p:attrNameLst>
                                          <p:attrName>style.opacity</p:attrName>
                                        </p:attrNameLst>
                                      </p:cBhvr>
                                      <p:to>
                                        <p:strVal val="0.5"/>
                                      </p:to>
                                    </p:set>
                                    <p:animEffect filter="image" prLst="opacity: 0.5">
                                      <p:cBhvr rctx="IE">
                                        <p:cTn id="7" dur="indefinite"/>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lang="en-US" altLang="ja-JP" dirty="0" smtClean="0"/>
              <a:t>2</a:t>
            </a:r>
            <a:r>
              <a:rPr lang="ja-JP" altLang="en-US" dirty="0" err="1" smtClean="0"/>
              <a:t>つの</a:t>
            </a:r>
            <a:r>
              <a:rPr lang="ja-JP" altLang="en-US" dirty="0" smtClean="0"/>
              <a:t>コミュニティへの参加方法の違いによって</a:t>
            </a:r>
            <a:r>
              <a:rPr lang="en-US" altLang="ja-JP" dirty="0" smtClean="0">
                <a:solidFill>
                  <a:srgbClr val="FF0000"/>
                </a:solidFill>
              </a:rPr>
              <a:t>3</a:t>
            </a:r>
            <a:r>
              <a:rPr lang="ja-JP" altLang="en-US" dirty="0" smtClean="0">
                <a:solidFill>
                  <a:srgbClr val="FF0000"/>
                </a:solidFill>
              </a:rPr>
              <a:t>種類のグループ</a:t>
            </a:r>
            <a:r>
              <a:rPr lang="ja-JP" altLang="en-US" dirty="0" smtClean="0"/>
              <a:t>を定義することができる</a:t>
            </a:r>
            <a:endParaRPr lang="en-US" altLang="ja-JP" dirty="0" smtClean="0"/>
          </a:p>
          <a:p>
            <a:pPr lvl="1"/>
            <a:r>
              <a:rPr lang="ja-JP" altLang="en-US" dirty="0" smtClean="0"/>
              <a:t>本研究ではバグ報告者コミュニティの参加者に着目する</a:t>
            </a:r>
            <a:endParaRPr lang="en-US" altLang="ja-JP" dirty="0" smtClean="0"/>
          </a:p>
          <a:p>
            <a:r>
              <a:rPr lang="ja-JP" altLang="en-US" dirty="0" smtClean="0"/>
              <a:t>グループ間で情報共有の行い方の違いを知るためにグループ間のネットワークを作成する</a:t>
            </a:r>
            <a:endParaRPr lang="en-US" altLang="ja-JP" dirty="0" smtClean="0"/>
          </a:p>
          <a:p>
            <a:pPr lvl="1"/>
            <a:r>
              <a:rPr lang="ja-JP" altLang="en-US" dirty="0" smtClean="0"/>
              <a:t>各グループをノードで表す</a:t>
            </a:r>
            <a:endParaRPr lang="en-US" altLang="ja-JP" dirty="0" smtClean="0"/>
          </a:p>
          <a:p>
            <a:pPr lvl="1"/>
            <a:r>
              <a:rPr lang="ja-JP" altLang="en-US" dirty="0" smtClean="0"/>
              <a:t>参加者間のメッセージの送受信数をグループ単位でまとめてエッジで表す</a:t>
            </a:r>
            <a:endParaRPr lang="en-US" altLang="ja-JP" dirty="0" smtClean="0"/>
          </a:p>
          <a:p>
            <a:endParaRPr lang="en-US" altLang="ja-JP" dirty="0" smtClean="0"/>
          </a:p>
          <a:p>
            <a:endParaRPr kumimoji="1" lang="ja-JP" altLang="en-US" dirty="0"/>
          </a:p>
        </p:txBody>
      </p:sp>
      <p:sp>
        <p:nvSpPr>
          <p:cNvPr id="118" name="円/楕円 117"/>
          <p:cNvSpPr/>
          <p:nvPr/>
        </p:nvSpPr>
        <p:spPr bwMode="auto">
          <a:xfrm>
            <a:off x="5210688" y="4336483"/>
            <a:ext cx="1389893" cy="1388871"/>
          </a:xfrm>
          <a:prstGeom prst="ellipse">
            <a:avLst/>
          </a:prstGeom>
          <a:solidFill>
            <a:srgbClr val="FFFFC9"/>
          </a:solidFill>
          <a:ln w="158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6" name="円/楕円 115"/>
          <p:cNvSpPr>
            <a:spLocks noChangeAspect="1"/>
          </p:cNvSpPr>
          <p:nvPr/>
        </p:nvSpPr>
        <p:spPr bwMode="auto">
          <a:xfrm>
            <a:off x="7527242" y="4381151"/>
            <a:ext cx="1389896" cy="1388871"/>
          </a:xfrm>
          <a:prstGeom prst="ellipse">
            <a:avLst/>
          </a:prstGeom>
          <a:solidFill>
            <a:srgbClr val="F7FFF7"/>
          </a:solidFill>
          <a:ln w="158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lang="ja-JP" altLang="en-US" dirty="0" smtClean="0"/>
              <a:t>グループ間のネットワーク</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5</a:t>
            </a:r>
            <a:endParaRPr lang="en-US" altLang="ja-JP" dirty="0"/>
          </a:p>
        </p:txBody>
      </p:sp>
      <p:grpSp>
        <p:nvGrpSpPr>
          <p:cNvPr id="7" name="グループ化 6"/>
          <p:cNvGrpSpPr/>
          <p:nvPr/>
        </p:nvGrpSpPr>
        <p:grpSpPr>
          <a:xfrm>
            <a:off x="1760126" y="4109049"/>
            <a:ext cx="1757845" cy="1835049"/>
            <a:chOff x="6538858" y="2727227"/>
            <a:chExt cx="2068052" cy="2158881"/>
          </a:xfrm>
          <a:solidFill>
            <a:srgbClr val="F7FFF7"/>
          </a:solidFill>
        </p:grpSpPr>
        <p:sp>
          <p:nvSpPr>
            <p:cNvPr id="8" name="月 7"/>
            <p:cNvSpPr/>
            <p:nvPr/>
          </p:nvSpPr>
          <p:spPr bwMode="auto">
            <a:xfrm rot="12780000">
              <a:off x="7147675" y="4076216"/>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 name="月 8"/>
            <p:cNvSpPr/>
            <p:nvPr/>
          </p:nvSpPr>
          <p:spPr bwMode="auto">
            <a:xfrm rot="10800000">
              <a:off x="7328079" y="305130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 name="月 9"/>
            <p:cNvSpPr/>
            <p:nvPr/>
          </p:nvSpPr>
          <p:spPr bwMode="auto">
            <a:xfrm rot="10560344">
              <a:off x="7315007" y="310837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 name="月 10"/>
            <p:cNvSpPr/>
            <p:nvPr/>
          </p:nvSpPr>
          <p:spPr bwMode="auto">
            <a:xfrm rot="10046847">
              <a:off x="7291090" y="2990837"/>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月 11"/>
            <p:cNvSpPr/>
            <p:nvPr/>
          </p:nvSpPr>
          <p:spPr bwMode="auto">
            <a:xfrm rot="8880000">
              <a:off x="7152950" y="2727227"/>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パイ 12"/>
            <p:cNvSpPr/>
            <p:nvPr/>
          </p:nvSpPr>
          <p:spPr bwMode="auto">
            <a:xfrm rot="10800000">
              <a:off x="6538858" y="2774984"/>
              <a:ext cx="2068052" cy="2056448"/>
            </a:xfrm>
            <a:prstGeom prst="pie">
              <a:avLst>
                <a:gd name="adj1" fmla="val 3907078"/>
                <a:gd name="adj2" fmla="val 17954558"/>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21" name="グループ化 20"/>
          <p:cNvGrpSpPr/>
          <p:nvPr/>
        </p:nvGrpSpPr>
        <p:grpSpPr>
          <a:xfrm>
            <a:off x="1774509" y="4271680"/>
            <a:ext cx="726010" cy="1498430"/>
            <a:chOff x="6555779" y="2918558"/>
            <a:chExt cx="854129" cy="1762859"/>
          </a:xfrm>
          <a:solidFill>
            <a:srgbClr val="FFFFC9"/>
          </a:solidFill>
        </p:grpSpPr>
        <p:grpSp>
          <p:nvGrpSpPr>
            <p:cNvPr id="22" name="グループ化 143"/>
            <p:cNvGrpSpPr/>
            <p:nvPr/>
          </p:nvGrpSpPr>
          <p:grpSpPr>
            <a:xfrm>
              <a:off x="6555779" y="2924228"/>
              <a:ext cx="483434" cy="1749438"/>
              <a:chOff x="6555779" y="2924228"/>
              <a:chExt cx="483434" cy="1749438"/>
            </a:xfrm>
            <a:grpFill/>
          </p:grpSpPr>
          <p:sp>
            <p:nvSpPr>
              <p:cNvPr id="30" name="月 29"/>
              <p:cNvSpPr/>
              <p:nvPr/>
            </p:nvSpPr>
            <p:spPr bwMode="auto">
              <a:xfrm>
                <a:off x="6796638" y="2966256"/>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31" name="月 30"/>
              <p:cNvSpPr/>
              <p:nvPr/>
            </p:nvSpPr>
            <p:spPr bwMode="auto">
              <a:xfrm>
                <a:off x="6555779" y="3060826"/>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32" name="月 31"/>
              <p:cNvSpPr/>
              <p:nvPr/>
            </p:nvSpPr>
            <p:spPr bwMode="auto">
              <a:xfrm rot="20122007">
                <a:off x="6674105" y="3805659"/>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33" name="月 32"/>
              <p:cNvSpPr/>
              <p:nvPr/>
            </p:nvSpPr>
            <p:spPr bwMode="auto">
              <a:xfrm rot="1380000">
                <a:off x="6638434" y="2924228"/>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23" name="月 22"/>
            <p:cNvSpPr/>
            <p:nvPr/>
          </p:nvSpPr>
          <p:spPr bwMode="auto">
            <a:xfrm rot="10800000">
              <a:off x="6986291" y="2976027"/>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 name="月 23"/>
            <p:cNvSpPr/>
            <p:nvPr/>
          </p:nvSpPr>
          <p:spPr bwMode="auto">
            <a:xfrm rot="10800000">
              <a:off x="6926474" y="3052618"/>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5" name="月 24"/>
            <p:cNvSpPr/>
            <p:nvPr/>
          </p:nvSpPr>
          <p:spPr bwMode="auto">
            <a:xfrm rot="9322007">
              <a:off x="7082866" y="2930560"/>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6" name="月 25"/>
            <p:cNvSpPr/>
            <p:nvPr/>
          </p:nvSpPr>
          <p:spPr bwMode="auto">
            <a:xfrm rot="12180000">
              <a:off x="7113774" y="3692316"/>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7" name="月 26"/>
            <p:cNvSpPr/>
            <p:nvPr/>
          </p:nvSpPr>
          <p:spPr bwMode="auto">
            <a:xfrm rot="9322007">
              <a:off x="7144120" y="2918558"/>
              <a:ext cx="107280"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8" name="月 27"/>
            <p:cNvSpPr/>
            <p:nvPr/>
          </p:nvSpPr>
          <p:spPr bwMode="auto">
            <a:xfrm rot="12180000">
              <a:off x="7162044" y="3698498"/>
              <a:ext cx="55761"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9" name="月 28"/>
            <p:cNvSpPr/>
            <p:nvPr/>
          </p:nvSpPr>
          <p:spPr bwMode="auto">
            <a:xfrm rot="12180000">
              <a:off x="7199481" y="3823851"/>
              <a:ext cx="50324" cy="818022"/>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34" name="Line 56"/>
          <p:cNvSpPr>
            <a:spLocks noChangeShapeType="1"/>
          </p:cNvSpPr>
          <p:nvPr/>
        </p:nvSpPr>
        <p:spPr bwMode="auto">
          <a:xfrm flipH="1">
            <a:off x="2291010" y="4579482"/>
            <a:ext cx="352807" cy="118408"/>
          </a:xfrm>
          <a:prstGeom prst="line">
            <a:avLst/>
          </a:prstGeom>
          <a:noFill/>
          <a:ln w="25400">
            <a:solidFill>
              <a:schemeClr val="tx1"/>
            </a:solidFill>
            <a:round/>
            <a:headEnd/>
            <a:tailEnd type="triangle" w="med" len="med"/>
          </a:ln>
        </p:spPr>
        <p:txBody>
          <a:bodyPr/>
          <a:lstStyle/>
          <a:p>
            <a:endParaRPr lang="ja-JP" altLang="en-US"/>
          </a:p>
        </p:txBody>
      </p:sp>
      <p:sp>
        <p:nvSpPr>
          <p:cNvPr id="36" name="Line 59"/>
          <p:cNvSpPr>
            <a:spLocks noChangeShapeType="1"/>
          </p:cNvSpPr>
          <p:nvPr/>
        </p:nvSpPr>
        <p:spPr bwMode="auto">
          <a:xfrm flipH="1">
            <a:off x="2077027" y="4844152"/>
            <a:ext cx="64524" cy="270071"/>
          </a:xfrm>
          <a:prstGeom prst="line">
            <a:avLst/>
          </a:prstGeom>
          <a:noFill/>
          <a:ln w="25400">
            <a:solidFill>
              <a:schemeClr val="tx1"/>
            </a:solidFill>
            <a:round/>
            <a:headEnd type="triangle" w="med" len="med"/>
            <a:tailEnd type="none" w="med" len="med"/>
          </a:ln>
        </p:spPr>
        <p:txBody>
          <a:bodyPr/>
          <a:lstStyle/>
          <a:p>
            <a:endParaRPr lang="ja-JP" altLang="en-US"/>
          </a:p>
        </p:txBody>
      </p:sp>
      <p:sp>
        <p:nvSpPr>
          <p:cNvPr id="37" name="Line 60"/>
          <p:cNvSpPr>
            <a:spLocks noChangeShapeType="1"/>
          </p:cNvSpPr>
          <p:nvPr/>
        </p:nvSpPr>
        <p:spPr bwMode="auto">
          <a:xfrm flipH="1">
            <a:off x="2141551" y="5037343"/>
            <a:ext cx="831905" cy="116104"/>
          </a:xfrm>
          <a:prstGeom prst="line">
            <a:avLst/>
          </a:prstGeom>
          <a:noFill/>
          <a:ln w="25400">
            <a:solidFill>
              <a:schemeClr val="tx1"/>
            </a:solidFill>
            <a:round/>
            <a:headEnd/>
            <a:tailEnd type="triangle" w="med" len="med"/>
          </a:ln>
        </p:spPr>
        <p:txBody>
          <a:bodyPr/>
          <a:lstStyle/>
          <a:p>
            <a:endParaRPr lang="ja-JP" altLang="en-US"/>
          </a:p>
        </p:txBody>
      </p:sp>
      <p:sp>
        <p:nvSpPr>
          <p:cNvPr id="38" name="Line 58"/>
          <p:cNvSpPr>
            <a:spLocks noChangeShapeType="1"/>
          </p:cNvSpPr>
          <p:nvPr/>
        </p:nvSpPr>
        <p:spPr bwMode="auto">
          <a:xfrm>
            <a:off x="2141551" y="5239733"/>
            <a:ext cx="502265" cy="341454"/>
          </a:xfrm>
          <a:prstGeom prst="line">
            <a:avLst/>
          </a:prstGeom>
          <a:noFill/>
          <a:ln w="25400">
            <a:solidFill>
              <a:schemeClr val="tx1"/>
            </a:solidFill>
            <a:round/>
            <a:headEnd/>
            <a:tailEnd type="triangle" w="med" len="med"/>
          </a:ln>
        </p:spPr>
        <p:txBody>
          <a:bodyPr/>
          <a:lstStyle/>
          <a:p>
            <a:endParaRPr lang="ja-JP" altLang="en-US"/>
          </a:p>
        </p:txBody>
      </p:sp>
      <p:grpSp>
        <p:nvGrpSpPr>
          <p:cNvPr id="45" name="グループ化 202"/>
          <p:cNvGrpSpPr>
            <a:grpSpLocks noChangeAspect="1"/>
          </p:cNvGrpSpPr>
          <p:nvPr/>
        </p:nvGrpSpPr>
        <p:grpSpPr bwMode="auto">
          <a:xfrm>
            <a:off x="2098563" y="4579483"/>
            <a:ext cx="118408" cy="213134"/>
            <a:chOff x="1785918" y="2928934"/>
            <a:chExt cx="214314" cy="385765"/>
          </a:xfrm>
        </p:grpSpPr>
        <p:sp>
          <p:nvSpPr>
            <p:cNvPr id="46" name="二等辺三角形 45"/>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7" name="円/楕円 46"/>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8" name="グループ化 202"/>
          <p:cNvGrpSpPr>
            <a:grpSpLocks noChangeAspect="1"/>
          </p:cNvGrpSpPr>
          <p:nvPr/>
        </p:nvGrpSpPr>
        <p:grpSpPr bwMode="auto">
          <a:xfrm>
            <a:off x="1985617" y="5142064"/>
            <a:ext cx="118408" cy="213134"/>
            <a:chOff x="1785918" y="2928934"/>
            <a:chExt cx="214314" cy="385765"/>
          </a:xfrm>
        </p:grpSpPr>
        <p:sp>
          <p:nvSpPr>
            <p:cNvPr id="49" name="二等辺三角形 48"/>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0" name="円/楕円 49"/>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1" name="グループ化 218"/>
          <p:cNvGrpSpPr>
            <a:grpSpLocks/>
          </p:cNvGrpSpPr>
          <p:nvPr/>
        </p:nvGrpSpPr>
        <p:grpSpPr bwMode="auto">
          <a:xfrm>
            <a:off x="2712289" y="4412179"/>
            <a:ext cx="118408" cy="213134"/>
            <a:chOff x="3357554" y="4995817"/>
            <a:chExt cx="214315" cy="385766"/>
          </a:xfrm>
        </p:grpSpPr>
        <p:sp>
          <p:nvSpPr>
            <p:cNvPr id="52" name="二等辺三角形 51"/>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3" name="円/楕円 52"/>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4" name="グループ化 218"/>
          <p:cNvGrpSpPr>
            <a:grpSpLocks/>
          </p:cNvGrpSpPr>
          <p:nvPr/>
        </p:nvGrpSpPr>
        <p:grpSpPr bwMode="auto">
          <a:xfrm>
            <a:off x="3106001" y="4918936"/>
            <a:ext cx="118408" cy="213134"/>
            <a:chOff x="3357554" y="4995817"/>
            <a:chExt cx="214315" cy="385766"/>
          </a:xfrm>
        </p:grpSpPr>
        <p:sp>
          <p:nvSpPr>
            <p:cNvPr id="55" name="二等辺三角形 5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6" name="円/楕円 5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7" name="グループ化 218"/>
          <p:cNvGrpSpPr>
            <a:grpSpLocks/>
          </p:cNvGrpSpPr>
          <p:nvPr/>
        </p:nvGrpSpPr>
        <p:grpSpPr bwMode="auto">
          <a:xfrm>
            <a:off x="2677553" y="5481056"/>
            <a:ext cx="118408" cy="213134"/>
            <a:chOff x="3357554" y="4995817"/>
            <a:chExt cx="214315" cy="385766"/>
          </a:xfrm>
        </p:grpSpPr>
        <p:sp>
          <p:nvSpPr>
            <p:cNvPr id="58" name="二等辺三角形 57"/>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9" name="円/楕円 58"/>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66" name="Line 57"/>
          <p:cNvSpPr>
            <a:spLocks noChangeShapeType="1"/>
          </p:cNvSpPr>
          <p:nvPr/>
        </p:nvSpPr>
        <p:spPr bwMode="auto">
          <a:xfrm flipV="1">
            <a:off x="2850127" y="5213191"/>
            <a:ext cx="275304" cy="339735"/>
          </a:xfrm>
          <a:prstGeom prst="line">
            <a:avLst/>
          </a:prstGeom>
          <a:noFill/>
          <a:ln w="25400">
            <a:solidFill>
              <a:schemeClr val="tx1"/>
            </a:solidFill>
            <a:round/>
            <a:headEnd/>
            <a:tailEnd type="triangle" w="med" len="med"/>
          </a:ln>
        </p:spPr>
        <p:txBody>
          <a:bodyPr/>
          <a:lstStyle/>
          <a:p>
            <a:endParaRPr lang="ja-JP" altLang="en-US"/>
          </a:p>
        </p:txBody>
      </p:sp>
      <p:grpSp>
        <p:nvGrpSpPr>
          <p:cNvPr id="134" name="グループ化 133"/>
          <p:cNvGrpSpPr/>
          <p:nvPr/>
        </p:nvGrpSpPr>
        <p:grpSpPr>
          <a:xfrm>
            <a:off x="767226" y="4100327"/>
            <a:ext cx="1757845" cy="1839098"/>
            <a:chOff x="767226" y="4100327"/>
            <a:chExt cx="1757845" cy="1839098"/>
          </a:xfrm>
        </p:grpSpPr>
        <p:grpSp>
          <p:nvGrpSpPr>
            <p:cNvPr id="14" name="グループ化 13"/>
            <p:cNvGrpSpPr/>
            <p:nvPr/>
          </p:nvGrpSpPr>
          <p:grpSpPr>
            <a:xfrm>
              <a:off x="767226" y="4100327"/>
              <a:ext cx="1757845" cy="1839098"/>
              <a:chOff x="3535786" y="1173916"/>
              <a:chExt cx="2068052" cy="2163644"/>
            </a:xfrm>
            <a:solidFill>
              <a:srgbClr val="FFEFFF"/>
            </a:solidFill>
          </p:grpSpPr>
          <p:sp>
            <p:nvSpPr>
              <p:cNvPr id="15" name="パイ 14"/>
              <p:cNvSpPr/>
              <p:nvPr/>
            </p:nvSpPr>
            <p:spPr bwMode="auto">
              <a:xfrm>
                <a:off x="3535786" y="1228592"/>
                <a:ext cx="2068052" cy="2056448"/>
              </a:xfrm>
              <a:prstGeom prst="pie">
                <a:avLst>
                  <a:gd name="adj1" fmla="val 3578039"/>
                  <a:gd name="adj2" fmla="val 17954558"/>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6" name="月 15"/>
              <p:cNvSpPr/>
              <p:nvPr/>
            </p:nvSpPr>
            <p:spPr bwMode="auto">
              <a:xfrm rot="1980000">
                <a:off x="4347021" y="1173916"/>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7" name="月 16"/>
              <p:cNvSpPr/>
              <p:nvPr/>
            </p:nvSpPr>
            <p:spPr bwMode="auto">
              <a:xfrm>
                <a:off x="4454861" y="179436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8" name="月 17"/>
              <p:cNvSpPr/>
              <p:nvPr/>
            </p:nvSpPr>
            <p:spPr bwMode="auto">
              <a:xfrm rot="21360344">
                <a:off x="4467933" y="173729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9" name="月 18"/>
              <p:cNvSpPr/>
              <p:nvPr/>
            </p:nvSpPr>
            <p:spPr bwMode="auto">
              <a:xfrm rot="20846847">
                <a:off x="4491850" y="1854829"/>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 name="月 19"/>
              <p:cNvSpPr/>
              <p:nvPr/>
            </p:nvSpPr>
            <p:spPr bwMode="auto">
              <a:xfrm rot="19592044">
                <a:off x="4351272" y="2527668"/>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35" name="Line 57"/>
            <p:cNvSpPr>
              <a:spLocks noChangeShapeType="1"/>
            </p:cNvSpPr>
            <p:nvPr/>
          </p:nvSpPr>
          <p:spPr bwMode="auto">
            <a:xfrm flipV="1">
              <a:off x="1101166" y="4530589"/>
              <a:ext cx="316033" cy="388348"/>
            </a:xfrm>
            <a:prstGeom prst="line">
              <a:avLst/>
            </a:prstGeom>
            <a:noFill/>
            <a:ln w="25400">
              <a:solidFill>
                <a:schemeClr val="tx1"/>
              </a:solidFill>
              <a:round/>
              <a:headEnd/>
              <a:tailEnd type="triangle" w="med" len="med"/>
            </a:ln>
          </p:spPr>
          <p:txBody>
            <a:bodyPr/>
            <a:lstStyle/>
            <a:p>
              <a:endParaRPr lang="ja-JP" altLang="en-US"/>
            </a:p>
          </p:txBody>
        </p:sp>
        <p:sp>
          <p:nvSpPr>
            <p:cNvPr id="39" name="Line 59"/>
            <p:cNvSpPr>
              <a:spLocks noChangeShapeType="1"/>
            </p:cNvSpPr>
            <p:nvPr/>
          </p:nvSpPr>
          <p:spPr bwMode="auto">
            <a:xfrm flipV="1">
              <a:off x="1509936" y="5278770"/>
              <a:ext cx="411010" cy="156078"/>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40" name="Line 60"/>
            <p:cNvSpPr>
              <a:spLocks noChangeShapeType="1"/>
            </p:cNvSpPr>
            <p:nvPr/>
          </p:nvSpPr>
          <p:spPr bwMode="auto">
            <a:xfrm flipH="1" flipV="1">
              <a:off x="1587660" y="4483488"/>
              <a:ext cx="463108" cy="194972"/>
            </a:xfrm>
            <a:prstGeom prst="line">
              <a:avLst/>
            </a:prstGeom>
            <a:noFill/>
            <a:ln w="25400">
              <a:solidFill>
                <a:schemeClr val="tx1"/>
              </a:solidFill>
              <a:round/>
              <a:headEnd/>
              <a:tailEnd type="triangle" w="med" len="med"/>
            </a:ln>
          </p:spPr>
          <p:txBody>
            <a:bodyPr/>
            <a:lstStyle/>
            <a:p>
              <a:endParaRPr lang="ja-JP" altLang="en-US"/>
            </a:p>
          </p:txBody>
        </p:sp>
        <p:grpSp>
          <p:nvGrpSpPr>
            <p:cNvPr id="41" name="グループ化 208"/>
            <p:cNvGrpSpPr>
              <a:grpSpLocks noChangeAspect="1"/>
            </p:cNvGrpSpPr>
            <p:nvPr/>
          </p:nvGrpSpPr>
          <p:grpSpPr bwMode="auto">
            <a:xfrm>
              <a:off x="1298792" y="5368055"/>
              <a:ext cx="118408" cy="213133"/>
              <a:chOff x="499828" y="4357935"/>
              <a:chExt cx="214338" cy="385710"/>
            </a:xfrm>
          </p:grpSpPr>
          <p:sp>
            <p:nvSpPr>
              <p:cNvPr id="42" name="二等辺三角形 41"/>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3" name="円/楕円 42"/>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44" name="Line 56"/>
            <p:cNvSpPr>
              <a:spLocks noChangeShapeType="1"/>
            </p:cNvSpPr>
            <p:nvPr/>
          </p:nvSpPr>
          <p:spPr bwMode="auto">
            <a:xfrm flipV="1">
              <a:off x="1201636" y="4763470"/>
              <a:ext cx="829702" cy="263550"/>
            </a:xfrm>
            <a:prstGeom prst="line">
              <a:avLst/>
            </a:prstGeom>
            <a:noFill/>
            <a:ln w="25400">
              <a:solidFill>
                <a:schemeClr val="tx1"/>
              </a:solidFill>
              <a:round/>
              <a:headEnd/>
              <a:tailEnd type="triangle" w="med" len="med"/>
            </a:ln>
          </p:spPr>
          <p:txBody>
            <a:bodyPr/>
            <a:lstStyle/>
            <a:p>
              <a:endParaRPr lang="ja-JP" altLang="en-US"/>
            </a:p>
          </p:txBody>
        </p:sp>
        <p:grpSp>
          <p:nvGrpSpPr>
            <p:cNvPr id="60" name="グループ化 208"/>
            <p:cNvGrpSpPr>
              <a:grpSpLocks noChangeAspect="1"/>
            </p:cNvGrpSpPr>
            <p:nvPr/>
          </p:nvGrpSpPr>
          <p:grpSpPr bwMode="auto">
            <a:xfrm>
              <a:off x="1449821" y="4384511"/>
              <a:ext cx="118408" cy="213133"/>
              <a:chOff x="499828" y="4357935"/>
              <a:chExt cx="214338" cy="385710"/>
            </a:xfrm>
          </p:grpSpPr>
          <p:sp>
            <p:nvSpPr>
              <p:cNvPr id="61" name="二等辺三角形 6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2" name="円/楕円 6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3" name="グループ化 208"/>
            <p:cNvGrpSpPr>
              <a:grpSpLocks noChangeAspect="1"/>
            </p:cNvGrpSpPr>
            <p:nvPr/>
          </p:nvGrpSpPr>
          <p:grpSpPr bwMode="auto">
            <a:xfrm>
              <a:off x="982760" y="4937761"/>
              <a:ext cx="118408" cy="213133"/>
              <a:chOff x="499828" y="4357935"/>
              <a:chExt cx="214338" cy="385710"/>
            </a:xfrm>
          </p:grpSpPr>
          <p:sp>
            <p:nvSpPr>
              <p:cNvPr id="64" name="二等辺三角形 63"/>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5" name="円/楕円 64"/>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67" name="円/楕円 66"/>
            <p:cNvSpPr/>
            <p:nvPr/>
          </p:nvSpPr>
          <p:spPr bwMode="auto">
            <a:xfrm>
              <a:off x="770293" y="4143503"/>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68" name="円/楕円 67"/>
          <p:cNvSpPr/>
          <p:nvPr/>
        </p:nvSpPr>
        <p:spPr bwMode="auto">
          <a:xfrm>
            <a:off x="1759251" y="4153472"/>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1" name="Line 56"/>
          <p:cNvSpPr>
            <a:spLocks noChangeShapeType="1"/>
          </p:cNvSpPr>
          <p:nvPr/>
        </p:nvSpPr>
        <p:spPr bwMode="auto">
          <a:xfrm rot="720000" flipH="1">
            <a:off x="6736331" y="4773232"/>
            <a:ext cx="662154" cy="144000"/>
          </a:xfrm>
          <a:prstGeom prst="line">
            <a:avLst/>
          </a:prstGeom>
          <a:noFill/>
          <a:ln w="25400">
            <a:solidFill>
              <a:schemeClr val="tx1"/>
            </a:solidFill>
            <a:round/>
            <a:headEnd/>
            <a:tailEnd type="triangle" w="lg" len="lg"/>
          </a:ln>
        </p:spPr>
        <p:txBody>
          <a:bodyPr/>
          <a:lstStyle/>
          <a:p>
            <a:endParaRPr lang="ja-JP" altLang="en-US"/>
          </a:p>
        </p:txBody>
      </p:sp>
      <p:grpSp>
        <p:nvGrpSpPr>
          <p:cNvPr id="97" name="グループ化 202"/>
          <p:cNvGrpSpPr>
            <a:grpSpLocks noChangeAspect="1"/>
          </p:cNvGrpSpPr>
          <p:nvPr/>
        </p:nvGrpSpPr>
        <p:grpSpPr bwMode="auto">
          <a:xfrm>
            <a:off x="6011946" y="4771360"/>
            <a:ext cx="118408" cy="213134"/>
            <a:chOff x="1785918" y="2928934"/>
            <a:chExt cx="214314" cy="385765"/>
          </a:xfrm>
        </p:grpSpPr>
        <p:sp>
          <p:nvSpPr>
            <p:cNvPr id="98" name="二等辺三角形 97"/>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9" name="円/楕円 98"/>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00" name="グループ化 202"/>
          <p:cNvGrpSpPr>
            <a:grpSpLocks noChangeAspect="1"/>
          </p:cNvGrpSpPr>
          <p:nvPr/>
        </p:nvGrpSpPr>
        <p:grpSpPr bwMode="auto">
          <a:xfrm>
            <a:off x="5596759" y="5092310"/>
            <a:ext cx="118408" cy="213134"/>
            <a:chOff x="1785918" y="2928934"/>
            <a:chExt cx="214314" cy="385765"/>
          </a:xfrm>
        </p:grpSpPr>
        <p:sp>
          <p:nvSpPr>
            <p:cNvPr id="101" name="二等辺三角形 10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2" name="円/楕円 10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03" name="グループ化 218"/>
          <p:cNvGrpSpPr>
            <a:grpSpLocks noChangeAspect="1"/>
          </p:cNvGrpSpPr>
          <p:nvPr/>
        </p:nvGrpSpPr>
        <p:grpSpPr bwMode="auto">
          <a:xfrm>
            <a:off x="8025228" y="4613280"/>
            <a:ext cx="118408" cy="213134"/>
            <a:chOff x="3357554" y="4995817"/>
            <a:chExt cx="214315" cy="385766"/>
          </a:xfrm>
        </p:grpSpPr>
        <p:sp>
          <p:nvSpPr>
            <p:cNvPr id="104" name="二等辺三角形 103"/>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5" name="円/楕円 104"/>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06" name="グループ化 218"/>
          <p:cNvGrpSpPr>
            <a:grpSpLocks noChangeAspect="1"/>
          </p:cNvGrpSpPr>
          <p:nvPr/>
        </p:nvGrpSpPr>
        <p:grpSpPr bwMode="auto">
          <a:xfrm>
            <a:off x="8438852" y="4943928"/>
            <a:ext cx="118408" cy="213134"/>
            <a:chOff x="3357554" y="4995817"/>
            <a:chExt cx="214315" cy="385766"/>
          </a:xfrm>
        </p:grpSpPr>
        <p:sp>
          <p:nvSpPr>
            <p:cNvPr id="107" name="二等辺三角形 10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8" name="円/楕円 10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09" name="グループ化 218"/>
          <p:cNvGrpSpPr>
            <a:grpSpLocks noChangeAspect="1"/>
          </p:cNvGrpSpPr>
          <p:nvPr/>
        </p:nvGrpSpPr>
        <p:grpSpPr bwMode="auto">
          <a:xfrm>
            <a:off x="8019362" y="5435405"/>
            <a:ext cx="118408" cy="213134"/>
            <a:chOff x="3357554" y="4995817"/>
            <a:chExt cx="214315" cy="385766"/>
          </a:xfrm>
        </p:grpSpPr>
        <p:sp>
          <p:nvSpPr>
            <p:cNvPr id="110" name="二等辺三角形 109"/>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1" name="円/楕円 110"/>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cxnSp>
        <p:nvCxnSpPr>
          <p:cNvPr id="121" name="曲線コネクタ 120"/>
          <p:cNvCxnSpPr>
            <a:stCxn id="118" idx="1"/>
            <a:endCxn id="118" idx="7"/>
          </p:cNvCxnSpPr>
          <p:nvPr/>
        </p:nvCxnSpPr>
        <p:spPr bwMode="auto">
          <a:xfrm rot="5400000" flipH="1" flipV="1">
            <a:off x="5905634" y="4048477"/>
            <a:ext cx="1588" cy="982803"/>
          </a:xfrm>
          <a:prstGeom prst="curvedConnector3">
            <a:avLst>
              <a:gd name="adj1" fmla="val 27203715"/>
            </a:avLst>
          </a:prstGeom>
          <a:solidFill>
            <a:srgbClr val="9999FF"/>
          </a:solidFill>
          <a:ln w="15875" cap="flat" cmpd="sng" algn="ctr">
            <a:solidFill>
              <a:schemeClr val="tx1"/>
            </a:solidFill>
            <a:prstDash val="solid"/>
            <a:round/>
            <a:headEnd type="none" w="med" len="med"/>
            <a:tailEnd type="triangle"/>
          </a:ln>
          <a:effectLst/>
        </p:spPr>
      </p:cxnSp>
      <p:sp>
        <p:nvSpPr>
          <p:cNvPr id="129" name="Line 56"/>
          <p:cNvSpPr>
            <a:spLocks noChangeShapeType="1"/>
          </p:cNvSpPr>
          <p:nvPr/>
        </p:nvSpPr>
        <p:spPr bwMode="auto">
          <a:xfrm rot="720000" flipH="1">
            <a:off x="6736330" y="5159572"/>
            <a:ext cx="662154" cy="144000"/>
          </a:xfrm>
          <a:prstGeom prst="line">
            <a:avLst/>
          </a:prstGeom>
          <a:noFill/>
          <a:ln w="25400">
            <a:solidFill>
              <a:schemeClr val="tx1"/>
            </a:solidFill>
            <a:round/>
            <a:headEnd type="triangle" w="lg" len="lg"/>
            <a:tailEnd type="none" w="lg" len="lg"/>
          </a:ln>
        </p:spPr>
        <p:txBody>
          <a:bodyPr/>
          <a:lstStyle/>
          <a:p>
            <a:endParaRPr lang="ja-JP" altLang="en-US"/>
          </a:p>
        </p:txBody>
      </p:sp>
      <p:cxnSp>
        <p:nvCxnSpPr>
          <p:cNvPr id="130" name="曲線コネクタ 129"/>
          <p:cNvCxnSpPr>
            <a:stCxn id="116" idx="1"/>
            <a:endCxn id="116" idx="7"/>
          </p:cNvCxnSpPr>
          <p:nvPr/>
        </p:nvCxnSpPr>
        <p:spPr bwMode="auto">
          <a:xfrm rot="5400000" flipH="1" flipV="1">
            <a:off x="8222190" y="4093144"/>
            <a:ext cx="1588" cy="982804"/>
          </a:xfrm>
          <a:prstGeom prst="curvedConnector3">
            <a:avLst>
              <a:gd name="adj1" fmla="val 27203715"/>
            </a:avLst>
          </a:prstGeom>
          <a:solidFill>
            <a:srgbClr val="9999FF"/>
          </a:solidFill>
          <a:ln w="15875" cap="flat" cmpd="sng" algn="ctr">
            <a:solidFill>
              <a:schemeClr val="tx1"/>
            </a:solidFill>
            <a:prstDash val="solid"/>
            <a:round/>
            <a:headEnd type="none" w="med" len="med"/>
            <a:tailEnd type="triangle"/>
          </a:ln>
          <a:effectLst/>
        </p:spPr>
      </p:cxnSp>
      <p:sp>
        <p:nvSpPr>
          <p:cNvPr id="133" name="右矢印 132"/>
          <p:cNvSpPr/>
          <p:nvPr/>
        </p:nvSpPr>
        <p:spPr>
          <a:xfrm>
            <a:off x="4051732" y="4680498"/>
            <a:ext cx="839744" cy="500066"/>
          </a:xfrm>
          <a:prstGeom prst="rightArrow">
            <a:avLst/>
          </a:prstGeom>
          <a:solidFill>
            <a:srgbClr val="FFABAB"/>
          </a:solidFill>
          <a:ln w="9525"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135" name="テキスト ボックス 134"/>
          <p:cNvSpPr txBox="1"/>
          <p:nvPr/>
        </p:nvSpPr>
        <p:spPr>
          <a:xfrm>
            <a:off x="414847" y="5880339"/>
            <a:ext cx="1655827" cy="307777"/>
          </a:xfrm>
          <a:prstGeom prst="rect">
            <a:avLst/>
          </a:prstGeom>
          <a:noFill/>
        </p:spPr>
        <p:txBody>
          <a:bodyPr wrap="square" rtlCol="0">
            <a:spAutoFit/>
          </a:bodyPr>
          <a:lstStyle/>
          <a:p>
            <a:pPr algn="ctr"/>
            <a:r>
              <a:rPr kumimoji="1" lang="ja-JP" altLang="en-US" sz="1400" dirty="0" smtClean="0"/>
              <a:t>開発者コミュニティ</a:t>
            </a:r>
            <a:endParaRPr kumimoji="1" lang="ja-JP" altLang="en-US" sz="1400" dirty="0"/>
          </a:p>
        </p:txBody>
      </p:sp>
      <p:sp>
        <p:nvSpPr>
          <p:cNvPr id="136" name="テキスト ボックス 135"/>
          <p:cNvSpPr txBox="1"/>
          <p:nvPr/>
        </p:nvSpPr>
        <p:spPr>
          <a:xfrm>
            <a:off x="2057826" y="5880339"/>
            <a:ext cx="2128208" cy="307777"/>
          </a:xfrm>
          <a:prstGeom prst="rect">
            <a:avLst/>
          </a:prstGeom>
          <a:noFill/>
        </p:spPr>
        <p:txBody>
          <a:bodyPr wrap="square" rtlCol="0">
            <a:spAutoFit/>
          </a:bodyPr>
          <a:lstStyle/>
          <a:p>
            <a:pPr algn="ctr"/>
            <a:r>
              <a:rPr lang="ja-JP" altLang="en-US" sz="1400" dirty="0" smtClean="0"/>
              <a:t>バグ報告者</a:t>
            </a:r>
            <a:r>
              <a:rPr kumimoji="1" lang="ja-JP" altLang="en-US" sz="1400" dirty="0" smtClean="0"/>
              <a:t>コミュニティ</a:t>
            </a:r>
            <a:endParaRPr kumimoji="1" lang="ja-JP" altLang="en-US" sz="1400" dirty="0"/>
          </a:p>
        </p:txBody>
      </p:sp>
      <p:sp>
        <p:nvSpPr>
          <p:cNvPr id="137" name="テキスト ボックス 136"/>
          <p:cNvSpPr txBox="1"/>
          <p:nvPr/>
        </p:nvSpPr>
        <p:spPr>
          <a:xfrm>
            <a:off x="5011651" y="5765137"/>
            <a:ext cx="1655827" cy="307777"/>
          </a:xfrm>
          <a:prstGeom prst="rect">
            <a:avLst/>
          </a:prstGeom>
          <a:noFill/>
        </p:spPr>
        <p:txBody>
          <a:bodyPr wrap="square" rtlCol="0">
            <a:spAutoFit/>
          </a:bodyPr>
          <a:lstStyle/>
          <a:p>
            <a:pPr algn="ctr"/>
            <a:r>
              <a:rPr kumimoji="1" lang="ja-JP" altLang="en-US" sz="1400" dirty="0" smtClean="0"/>
              <a:t>開発者グループ</a:t>
            </a:r>
            <a:endParaRPr kumimoji="1" lang="ja-JP" altLang="en-US" sz="1400" dirty="0"/>
          </a:p>
        </p:txBody>
      </p:sp>
      <p:sp>
        <p:nvSpPr>
          <p:cNvPr id="138" name="テキスト ボックス 137"/>
          <p:cNvSpPr txBox="1"/>
          <p:nvPr/>
        </p:nvSpPr>
        <p:spPr>
          <a:xfrm>
            <a:off x="7308140" y="5767109"/>
            <a:ext cx="1859510" cy="307777"/>
          </a:xfrm>
          <a:prstGeom prst="rect">
            <a:avLst/>
          </a:prstGeom>
          <a:noFill/>
        </p:spPr>
        <p:txBody>
          <a:bodyPr wrap="square" rtlCol="0">
            <a:spAutoFit/>
          </a:bodyPr>
          <a:lstStyle/>
          <a:p>
            <a:pPr algn="ctr"/>
            <a:r>
              <a:rPr lang="ja-JP" altLang="en-US" sz="1400" dirty="0" smtClean="0"/>
              <a:t>バグ報告者グループ</a:t>
            </a:r>
            <a:endParaRPr kumimoji="1" lang="ja-JP" altLang="en-US" sz="1400" dirty="0"/>
          </a:p>
        </p:txBody>
      </p:sp>
      <p:sp>
        <p:nvSpPr>
          <p:cNvPr id="96" name="テキスト ボックス 95"/>
          <p:cNvSpPr txBox="1"/>
          <p:nvPr/>
        </p:nvSpPr>
        <p:spPr>
          <a:xfrm>
            <a:off x="5715167" y="3775934"/>
            <a:ext cx="415187" cy="369332"/>
          </a:xfrm>
          <a:prstGeom prst="rect">
            <a:avLst/>
          </a:prstGeom>
          <a:noFill/>
        </p:spPr>
        <p:txBody>
          <a:bodyPr wrap="square" rtlCol="0">
            <a:spAutoFit/>
          </a:bodyPr>
          <a:lstStyle/>
          <a:p>
            <a:r>
              <a:rPr kumimoji="1" lang="en-US" altLang="ja-JP" sz="1800" dirty="0" smtClean="0">
                <a:solidFill>
                  <a:srgbClr val="FF0000"/>
                </a:solidFill>
                <a:latin typeface="Arial" pitchFamily="34" charset="0"/>
                <a:cs typeface="Arial" pitchFamily="34" charset="0"/>
              </a:rPr>
              <a:t>1</a:t>
            </a:r>
            <a:endParaRPr kumimoji="1" lang="ja-JP" altLang="en-US" sz="1800" dirty="0">
              <a:solidFill>
                <a:srgbClr val="FF0000"/>
              </a:solidFill>
              <a:latin typeface="Arial" pitchFamily="34" charset="0"/>
              <a:cs typeface="Arial" pitchFamily="34" charset="0"/>
            </a:endParaRPr>
          </a:p>
        </p:txBody>
      </p:sp>
      <p:sp>
        <p:nvSpPr>
          <p:cNvPr id="112" name="テキスト ボックス 111"/>
          <p:cNvSpPr txBox="1"/>
          <p:nvPr/>
        </p:nvSpPr>
        <p:spPr>
          <a:xfrm>
            <a:off x="6935985" y="4473543"/>
            <a:ext cx="415187" cy="369332"/>
          </a:xfrm>
          <a:prstGeom prst="rect">
            <a:avLst/>
          </a:prstGeom>
          <a:noFill/>
        </p:spPr>
        <p:txBody>
          <a:bodyPr wrap="square" rtlCol="0">
            <a:spAutoFit/>
          </a:bodyPr>
          <a:lstStyle/>
          <a:p>
            <a:r>
              <a:rPr kumimoji="1" lang="en-US" altLang="ja-JP" sz="1800" dirty="0" smtClean="0">
                <a:solidFill>
                  <a:srgbClr val="0066FF"/>
                </a:solidFill>
                <a:latin typeface="Arial" pitchFamily="34" charset="0"/>
                <a:cs typeface="Arial" pitchFamily="34" charset="0"/>
              </a:rPr>
              <a:t>2</a:t>
            </a:r>
            <a:endParaRPr kumimoji="1" lang="ja-JP" altLang="en-US" sz="1800" dirty="0">
              <a:solidFill>
                <a:srgbClr val="0066FF"/>
              </a:solidFill>
              <a:latin typeface="Arial" pitchFamily="34" charset="0"/>
              <a:cs typeface="Arial" pitchFamily="34" charset="0"/>
            </a:endParaRPr>
          </a:p>
        </p:txBody>
      </p:sp>
      <p:sp>
        <p:nvSpPr>
          <p:cNvPr id="113" name="テキスト ボックス 112"/>
          <p:cNvSpPr txBox="1"/>
          <p:nvPr/>
        </p:nvSpPr>
        <p:spPr>
          <a:xfrm>
            <a:off x="6903711" y="5223596"/>
            <a:ext cx="447461" cy="369332"/>
          </a:xfrm>
          <a:prstGeom prst="rect">
            <a:avLst/>
          </a:prstGeom>
          <a:noFill/>
        </p:spPr>
        <p:txBody>
          <a:bodyPr wrap="square" rtlCol="0">
            <a:spAutoFit/>
          </a:bodyPr>
          <a:lstStyle/>
          <a:p>
            <a:r>
              <a:rPr kumimoji="1" lang="en-US" altLang="ja-JP" sz="1800" dirty="0" smtClean="0">
                <a:latin typeface="Arial" pitchFamily="34" charset="0"/>
                <a:cs typeface="Arial" pitchFamily="34" charset="0"/>
              </a:rPr>
              <a:t>1</a:t>
            </a:r>
            <a:endParaRPr kumimoji="1" lang="ja-JP" altLang="en-US" sz="1800" dirty="0">
              <a:latin typeface="Arial" pitchFamily="34" charset="0"/>
              <a:cs typeface="Arial" pitchFamily="34" charset="0"/>
            </a:endParaRPr>
          </a:p>
        </p:txBody>
      </p:sp>
      <p:sp>
        <p:nvSpPr>
          <p:cNvPr id="114" name="テキスト ボックス 113"/>
          <p:cNvSpPr txBox="1"/>
          <p:nvPr/>
        </p:nvSpPr>
        <p:spPr>
          <a:xfrm>
            <a:off x="8019362" y="3774171"/>
            <a:ext cx="447461" cy="369332"/>
          </a:xfrm>
          <a:prstGeom prst="rect">
            <a:avLst/>
          </a:prstGeom>
          <a:noFill/>
        </p:spPr>
        <p:txBody>
          <a:bodyPr wrap="square" rtlCol="0">
            <a:spAutoFit/>
          </a:bodyPr>
          <a:lstStyle/>
          <a:p>
            <a:r>
              <a:rPr kumimoji="1" lang="en-US" altLang="ja-JP" sz="1800" dirty="0" smtClean="0">
                <a:latin typeface="Arial" pitchFamily="34" charset="0"/>
                <a:cs typeface="Arial" pitchFamily="34" charset="0"/>
              </a:rPr>
              <a:t>1</a:t>
            </a:r>
            <a:endParaRPr kumimoji="1" lang="ja-JP" altLang="en-US" sz="1800"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134"/>
                                        </p:tgtEl>
                                        <p:attrNameLst>
                                          <p:attrName>style.opacity</p:attrName>
                                        </p:attrNameLst>
                                      </p:cBhvr>
                                      <p:to>
                                        <p:strVal val="0.5"/>
                                      </p:to>
                                    </p:set>
                                    <p:animEffect filter="image" prLst="opacity: 0.5">
                                      <p:cBhvr rctx="IE">
                                        <p:cTn id="7" dur="indefinite"/>
                                        <p:tgtEl>
                                          <p:spTgt spid="1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wipe(left)">
                                      <p:cBhvr>
                                        <p:cTn id="12" dur="500"/>
                                        <p:tgtEl>
                                          <p:spTgt spid="133"/>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blinds(horizontal)">
                                      <p:cBhvr>
                                        <p:cTn id="16" dur="500"/>
                                        <p:tgtEl>
                                          <p:spTgt spid="11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Effect transition="in" filter="blinds(horizontal)">
                                      <p:cBhvr>
                                        <p:cTn id="19" dur="500"/>
                                        <p:tgtEl>
                                          <p:spTgt spid="116"/>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blinds(horizontal)">
                                      <p:cBhvr>
                                        <p:cTn id="22" dur="500"/>
                                        <p:tgtEl>
                                          <p:spTgt spid="91"/>
                                        </p:tgtEl>
                                      </p:cBhvr>
                                    </p:animEffect>
                                  </p:childTnLst>
                                </p:cTn>
                              </p:par>
                              <p:par>
                                <p:cTn id="23" presetID="3" presetClass="entr" presetSubtype="10" fill="hold" nodeType="with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blinds(horizontal)">
                                      <p:cBhvr>
                                        <p:cTn id="25" dur="500"/>
                                        <p:tgtEl>
                                          <p:spTgt spid="97"/>
                                        </p:tgtEl>
                                      </p:cBhvr>
                                    </p:animEffect>
                                  </p:childTnLst>
                                </p:cTn>
                              </p:par>
                              <p:par>
                                <p:cTn id="26" presetID="3" presetClass="entr" presetSubtype="1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blinds(horizontal)">
                                      <p:cBhvr>
                                        <p:cTn id="28" dur="500"/>
                                        <p:tgtEl>
                                          <p:spTgt spid="100"/>
                                        </p:tgtEl>
                                      </p:cBhvr>
                                    </p:animEffect>
                                  </p:childTnLst>
                                </p:cTn>
                              </p:par>
                              <p:par>
                                <p:cTn id="29" presetID="3" presetClass="entr" presetSubtype="10" fill="hold" nodeType="withEffect">
                                  <p:stCondLst>
                                    <p:cond delay="0"/>
                                  </p:stCondLst>
                                  <p:childTnLst>
                                    <p:set>
                                      <p:cBhvr>
                                        <p:cTn id="30" dur="1" fill="hold">
                                          <p:stCondLst>
                                            <p:cond delay="0"/>
                                          </p:stCondLst>
                                        </p:cTn>
                                        <p:tgtEl>
                                          <p:spTgt spid="103"/>
                                        </p:tgtEl>
                                        <p:attrNameLst>
                                          <p:attrName>style.visibility</p:attrName>
                                        </p:attrNameLst>
                                      </p:cBhvr>
                                      <p:to>
                                        <p:strVal val="visible"/>
                                      </p:to>
                                    </p:set>
                                    <p:animEffect transition="in" filter="blinds(horizontal)">
                                      <p:cBhvr>
                                        <p:cTn id="31" dur="500"/>
                                        <p:tgtEl>
                                          <p:spTgt spid="103"/>
                                        </p:tgtEl>
                                      </p:cBhvr>
                                    </p:animEffect>
                                  </p:childTnLst>
                                </p:cTn>
                              </p:par>
                              <p:par>
                                <p:cTn id="32" presetID="3" presetClass="entr" presetSubtype="10" fill="hold" nodeType="withEffect">
                                  <p:stCondLst>
                                    <p:cond delay="0"/>
                                  </p:stCondLst>
                                  <p:childTnLst>
                                    <p:set>
                                      <p:cBhvr>
                                        <p:cTn id="33" dur="1" fill="hold">
                                          <p:stCondLst>
                                            <p:cond delay="0"/>
                                          </p:stCondLst>
                                        </p:cTn>
                                        <p:tgtEl>
                                          <p:spTgt spid="106"/>
                                        </p:tgtEl>
                                        <p:attrNameLst>
                                          <p:attrName>style.visibility</p:attrName>
                                        </p:attrNameLst>
                                      </p:cBhvr>
                                      <p:to>
                                        <p:strVal val="visible"/>
                                      </p:to>
                                    </p:set>
                                    <p:animEffect transition="in" filter="blinds(horizontal)">
                                      <p:cBhvr>
                                        <p:cTn id="34" dur="500"/>
                                        <p:tgtEl>
                                          <p:spTgt spid="106"/>
                                        </p:tgtEl>
                                      </p:cBhvr>
                                    </p:animEffect>
                                  </p:childTnLst>
                                </p:cTn>
                              </p:par>
                              <p:par>
                                <p:cTn id="35" presetID="3" presetClass="entr" presetSubtype="10" fill="hold" nodeType="withEffect">
                                  <p:stCondLst>
                                    <p:cond delay="0"/>
                                  </p:stCondLst>
                                  <p:childTnLst>
                                    <p:set>
                                      <p:cBhvr>
                                        <p:cTn id="36" dur="1" fill="hold">
                                          <p:stCondLst>
                                            <p:cond delay="0"/>
                                          </p:stCondLst>
                                        </p:cTn>
                                        <p:tgtEl>
                                          <p:spTgt spid="109"/>
                                        </p:tgtEl>
                                        <p:attrNameLst>
                                          <p:attrName>style.visibility</p:attrName>
                                        </p:attrNameLst>
                                      </p:cBhvr>
                                      <p:to>
                                        <p:strVal val="visible"/>
                                      </p:to>
                                    </p:set>
                                    <p:animEffect transition="in" filter="blinds(horizontal)">
                                      <p:cBhvr>
                                        <p:cTn id="37" dur="500"/>
                                        <p:tgtEl>
                                          <p:spTgt spid="109"/>
                                        </p:tgtEl>
                                      </p:cBhvr>
                                    </p:animEffect>
                                  </p:childTnLst>
                                </p:cTn>
                              </p:par>
                              <p:par>
                                <p:cTn id="38" presetID="3" presetClass="entr" presetSubtype="10" fill="hold" nodeType="withEffect">
                                  <p:stCondLst>
                                    <p:cond delay="0"/>
                                  </p:stCondLst>
                                  <p:childTnLst>
                                    <p:set>
                                      <p:cBhvr>
                                        <p:cTn id="39" dur="1" fill="hold">
                                          <p:stCondLst>
                                            <p:cond delay="0"/>
                                          </p:stCondLst>
                                        </p:cTn>
                                        <p:tgtEl>
                                          <p:spTgt spid="121"/>
                                        </p:tgtEl>
                                        <p:attrNameLst>
                                          <p:attrName>style.visibility</p:attrName>
                                        </p:attrNameLst>
                                      </p:cBhvr>
                                      <p:to>
                                        <p:strVal val="visible"/>
                                      </p:to>
                                    </p:set>
                                    <p:animEffect transition="in" filter="blinds(horizontal)">
                                      <p:cBhvr>
                                        <p:cTn id="40" dur="500"/>
                                        <p:tgtEl>
                                          <p:spTgt spid="121"/>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29"/>
                                        </p:tgtEl>
                                        <p:attrNameLst>
                                          <p:attrName>style.visibility</p:attrName>
                                        </p:attrNameLst>
                                      </p:cBhvr>
                                      <p:to>
                                        <p:strVal val="visible"/>
                                      </p:to>
                                    </p:set>
                                    <p:animEffect transition="in" filter="blinds(horizontal)">
                                      <p:cBhvr>
                                        <p:cTn id="43" dur="500"/>
                                        <p:tgtEl>
                                          <p:spTgt spid="129"/>
                                        </p:tgtEl>
                                      </p:cBhvr>
                                    </p:animEffect>
                                  </p:childTnLst>
                                </p:cTn>
                              </p:par>
                              <p:par>
                                <p:cTn id="44" presetID="3" presetClass="entr" presetSubtype="10" fill="hold" nodeType="withEffect">
                                  <p:stCondLst>
                                    <p:cond delay="0"/>
                                  </p:stCondLst>
                                  <p:childTnLst>
                                    <p:set>
                                      <p:cBhvr>
                                        <p:cTn id="45" dur="1" fill="hold">
                                          <p:stCondLst>
                                            <p:cond delay="0"/>
                                          </p:stCondLst>
                                        </p:cTn>
                                        <p:tgtEl>
                                          <p:spTgt spid="130"/>
                                        </p:tgtEl>
                                        <p:attrNameLst>
                                          <p:attrName>style.visibility</p:attrName>
                                        </p:attrNameLst>
                                      </p:cBhvr>
                                      <p:to>
                                        <p:strVal val="visible"/>
                                      </p:to>
                                    </p:set>
                                    <p:animEffect transition="in" filter="blinds(horizontal)">
                                      <p:cBhvr>
                                        <p:cTn id="46" dur="500"/>
                                        <p:tgtEl>
                                          <p:spTgt spid="130"/>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38"/>
                                        </p:tgtEl>
                                        <p:attrNameLst>
                                          <p:attrName>style.visibility</p:attrName>
                                        </p:attrNameLst>
                                      </p:cBhvr>
                                      <p:to>
                                        <p:strVal val="visible"/>
                                      </p:to>
                                    </p:set>
                                    <p:animEffect transition="in" filter="blinds(horizontal)">
                                      <p:cBhvr>
                                        <p:cTn id="49" dur="500"/>
                                        <p:tgtEl>
                                          <p:spTgt spid="138"/>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137"/>
                                        </p:tgtEl>
                                        <p:attrNameLst>
                                          <p:attrName>style.visibility</p:attrName>
                                        </p:attrNameLst>
                                      </p:cBhvr>
                                      <p:to>
                                        <p:strVal val="visible"/>
                                      </p:to>
                                    </p:set>
                                    <p:animEffect transition="in" filter="blinds(horizontal)">
                                      <p:cBhvr>
                                        <p:cTn id="52" dur="500"/>
                                        <p:tgtEl>
                                          <p:spTgt spid="137"/>
                                        </p:tgtEl>
                                      </p:cBhvr>
                                    </p:animEffect>
                                  </p:childTnLst>
                                </p:cTn>
                              </p:par>
                            </p:childTnLst>
                          </p:cTn>
                        </p:par>
                      </p:childTnLst>
                    </p:cTn>
                  </p:par>
                  <p:par>
                    <p:cTn id="53" fill="hold">
                      <p:stCondLst>
                        <p:cond delay="indefinite"/>
                      </p:stCondLst>
                      <p:childTnLst>
                        <p:par>
                          <p:cTn id="54" fill="hold">
                            <p:stCondLst>
                              <p:cond delay="0"/>
                            </p:stCondLst>
                            <p:childTnLst>
                              <p:par>
                                <p:cTn id="55" presetID="7" presetClass="emph" presetSubtype="2" fill="hold" nodeType="clickEffect">
                                  <p:stCondLst>
                                    <p:cond delay="0"/>
                                  </p:stCondLst>
                                  <p:childTnLst>
                                    <p:animClr clrSpc="rgb">
                                      <p:cBhvr>
                                        <p:cTn id="56" dur="500" fill="hold"/>
                                        <p:tgtEl>
                                          <p:spTgt spid="36"/>
                                        </p:tgtEl>
                                        <p:attrNameLst>
                                          <p:attrName>stroke.color</p:attrName>
                                        </p:attrNameLst>
                                      </p:cBhvr>
                                      <p:to>
                                        <a:srgbClr val="FF0000"/>
                                      </p:to>
                                    </p:animClr>
                                    <p:set>
                                      <p:cBhvr>
                                        <p:cTn id="57" dur="500" fill="hold"/>
                                        <p:tgtEl>
                                          <p:spTgt spid="36"/>
                                        </p:tgtEl>
                                        <p:attrNameLst>
                                          <p:attrName>stroke.on</p:attrName>
                                        </p:attrNameLst>
                                      </p:cBhvr>
                                      <p:to>
                                        <p:strVal val="true"/>
                                      </p:to>
                                    </p:set>
                                  </p:childTnLst>
                                </p:cTn>
                              </p:par>
                              <p:par>
                                <p:cTn id="58" presetID="7" presetClass="emph" presetSubtype="2" fill="hold" nodeType="withEffect">
                                  <p:stCondLst>
                                    <p:cond delay="0"/>
                                  </p:stCondLst>
                                  <p:childTnLst>
                                    <p:animClr clrSpc="rgb">
                                      <p:cBhvr>
                                        <p:cTn id="59" dur="500" fill="hold"/>
                                        <p:tgtEl>
                                          <p:spTgt spid="121"/>
                                        </p:tgtEl>
                                        <p:attrNameLst>
                                          <p:attrName>stroke.color</p:attrName>
                                        </p:attrNameLst>
                                      </p:cBhvr>
                                      <p:to>
                                        <a:srgbClr val="FF0000"/>
                                      </p:to>
                                    </p:animClr>
                                    <p:set>
                                      <p:cBhvr>
                                        <p:cTn id="60" dur="500" fill="hold"/>
                                        <p:tgtEl>
                                          <p:spTgt spid="121"/>
                                        </p:tgtEl>
                                        <p:attrNameLst>
                                          <p:attrName>stroke.on</p:attrName>
                                        </p:attrNameLst>
                                      </p:cBhvr>
                                      <p:to>
                                        <p:strVal val="true"/>
                                      </p:to>
                                    </p:set>
                                  </p:childTnLst>
                                </p:cTn>
                              </p:par>
                              <p:par>
                                <p:cTn id="61" presetID="3" presetClass="entr" presetSubtype="10" fill="hold" grpId="0" nodeType="with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blinds(horizontal)">
                                      <p:cBhvr>
                                        <p:cTn id="63" dur="500"/>
                                        <p:tgtEl>
                                          <p:spTgt spid="96"/>
                                        </p:tgtEl>
                                      </p:cBhvr>
                                    </p:animEffect>
                                  </p:childTnLst>
                                </p:cTn>
                              </p:par>
                            </p:childTnLst>
                          </p:cTn>
                        </p:par>
                      </p:childTnLst>
                    </p:cTn>
                  </p:par>
                  <p:par>
                    <p:cTn id="64" fill="hold">
                      <p:stCondLst>
                        <p:cond delay="indefinite"/>
                      </p:stCondLst>
                      <p:childTnLst>
                        <p:par>
                          <p:cTn id="65" fill="hold">
                            <p:stCondLst>
                              <p:cond delay="0"/>
                            </p:stCondLst>
                            <p:childTnLst>
                              <p:par>
                                <p:cTn id="66" presetID="7" presetClass="emph" presetSubtype="2" fill="hold" nodeType="clickEffect">
                                  <p:stCondLst>
                                    <p:cond delay="0"/>
                                  </p:stCondLst>
                                  <p:childTnLst>
                                    <p:animClr clrSpc="rgb">
                                      <p:cBhvr>
                                        <p:cTn id="67" dur="500" fill="hold"/>
                                        <p:tgtEl>
                                          <p:spTgt spid="34"/>
                                        </p:tgtEl>
                                        <p:attrNameLst>
                                          <p:attrName>stroke.color</p:attrName>
                                        </p:attrNameLst>
                                      </p:cBhvr>
                                      <p:to>
                                        <a:srgbClr val="0066FF"/>
                                      </p:to>
                                    </p:animClr>
                                    <p:set>
                                      <p:cBhvr>
                                        <p:cTn id="68" dur="500" fill="hold"/>
                                        <p:tgtEl>
                                          <p:spTgt spid="34"/>
                                        </p:tgtEl>
                                        <p:attrNameLst>
                                          <p:attrName>stroke.on</p:attrName>
                                        </p:attrNameLst>
                                      </p:cBhvr>
                                      <p:to>
                                        <p:strVal val="true"/>
                                      </p:to>
                                    </p:set>
                                  </p:childTnLst>
                                </p:cTn>
                              </p:par>
                              <p:par>
                                <p:cTn id="69" presetID="7" presetClass="emph" presetSubtype="2" fill="hold" nodeType="withEffect">
                                  <p:stCondLst>
                                    <p:cond delay="0"/>
                                  </p:stCondLst>
                                  <p:childTnLst>
                                    <p:animClr clrSpc="rgb">
                                      <p:cBhvr>
                                        <p:cTn id="70" dur="500" fill="hold"/>
                                        <p:tgtEl>
                                          <p:spTgt spid="37"/>
                                        </p:tgtEl>
                                        <p:attrNameLst>
                                          <p:attrName>stroke.color</p:attrName>
                                        </p:attrNameLst>
                                      </p:cBhvr>
                                      <p:to>
                                        <a:srgbClr val="0066FF"/>
                                      </p:to>
                                    </p:animClr>
                                    <p:set>
                                      <p:cBhvr>
                                        <p:cTn id="71" dur="500" fill="hold"/>
                                        <p:tgtEl>
                                          <p:spTgt spid="37"/>
                                        </p:tgtEl>
                                        <p:attrNameLst>
                                          <p:attrName>stroke.on</p:attrName>
                                        </p:attrNameLst>
                                      </p:cBhvr>
                                      <p:to>
                                        <p:strVal val="true"/>
                                      </p:to>
                                    </p:set>
                                  </p:childTnLst>
                                </p:cTn>
                              </p:par>
                              <p:par>
                                <p:cTn id="72" presetID="7" presetClass="emph" presetSubtype="2" fill="hold" nodeType="withEffect">
                                  <p:stCondLst>
                                    <p:cond delay="0"/>
                                  </p:stCondLst>
                                  <p:childTnLst>
                                    <p:animClr clrSpc="rgb">
                                      <p:cBhvr>
                                        <p:cTn id="73" dur="500" fill="hold"/>
                                        <p:tgtEl>
                                          <p:spTgt spid="91"/>
                                        </p:tgtEl>
                                        <p:attrNameLst>
                                          <p:attrName>stroke.color</p:attrName>
                                        </p:attrNameLst>
                                      </p:cBhvr>
                                      <p:to>
                                        <a:srgbClr val="0066FF"/>
                                      </p:to>
                                    </p:animClr>
                                    <p:set>
                                      <p:cBhvr>
                                        <p:cTn id="74" dur="500" fill="hold"/>
                                        <p:tgtEl>
                                          <p:spTgt spid="91"/>
                                        </p:tgtEl>
                                        <p:attrNameLst>
                                          <p:attrName>stroke.on</p:attrName>
                                        </p:attrNameLst>
                                      </p:cBhvr>
                                      <p:to>
                                        <p:strVal val="true"/>
                                      </p:to>
                                    </p:set>
                                  </p:childTnLst>
                                </p:cTn>
                              </p:par>
                              <p:par>
                                <p:cTn id="75" presetID="3" presetClass="entr" presetSubtype="10" fill="hold" grpId="0" nodeType="withEffect">
                                  <p:stCondLst>
                                    <p:cond delay="0"/>
                                  </p:stCondLst>
                                  <p:childTnLst>
                                    <p:set>
                                      <p:cBhvr>
                                        <p:cTn id="76" dur="1" fill="hold">
                                          <p:stCondLst>
                                            <p:cond delay="0"/>
                                          </p:stCondLst>
                                        </p:cTn>
                                        <p:tgtEl>
                                          <p:spTgt spid="112"/>
                                        </p:tgtEl>
                                        <p:attrNameLst>
                                          <p:attrName>style.visibility</p:attrName>
                                        </p:attrNameLst>
                                      </p:cBhvr>
                                      <p:to>
                                        <p:strVal val="visible"/>
                                      </p:to>
                                    </p:set>
                                    <p:animEffect transition="in" filter="blinds(horizontal)">
                                      <p:cBhvr>
                                        <p:cTn id="77" dur="500"/>
                                        <p:tgtEl>
                                          <p:spTgt spid="112"/>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13"/>
                                        </p:tgtEl>
                                        <p:attrNameLst>
                                          <p:attrName>style.visibility</p:attrName>
                                        </p:attrNameLst>
                                      </p:cBhvr>
                                      <p:to>
                                        <p:strVal val="visible"/>
                                      </p:to>
                                    </p:set>
                                    <p:animEffect transition="in" filter="blinds(horizontal)">
                                      <p:cBhvr>
                                        <p:cTn id="82" dur="500"/>
                                        <p:tgtEl>
                                          <p:spTgt spid="113"/>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114"/>
                                        </p:tgtEl>
                                        <p:attrNameLst>
                                          <p:attrName>style.visibility</p:attrName>
                                        </p:attrNameLst>
                                      </p:cBhvr>
                                      <p:to>
                                        <p:strVal val="visible"/>
                                      </p:to>
                                    </p:set>
                                    <p:animEffect transition="in" filter="blinds(horizontal)">
                                      <p:cBhvr>
                                        <p:cTn id="85"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6" grpId="0" animBg="1"/>
      <p:bldP spid="91" grpId="0" animBg="1"/>
      <p:bldP spid="129" grpId="0" animBg="1"/>
      <p:bldP spid="133" grpId="0" animBg="1"/>
      <p:bldP spid="137" grpId="0"/>
      <p:bldP spid="138" grpId="0"/>
      <p:bldP spid="96" grpId="0"/>
      <p:bldP spid="112" grpId="0"/>
      <p:bldP spid="113" grpId="0"/>
      <p:bldP spid="1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2"/>
            <a:r>
              <a:rPr lang="ja-JP" altLang="en-US" dirty="0" smtClean="0"/>
              <a:t>分析</a:t>
            </a:r>
            <a:r>
              <a:rPr lang="en-US" altLang="ja-JP" dirty="0" smtClean="0">
                <a:latin typeface="Arial" pitchFamily="34" charset="0"/>
                <a:cs typeface="Arial" pitchFamily="34" charset="0"/>
              </a:rPr>
              <a:t>3</a:t>
            </a:r>
            <a:r>
              <a:rPr lang="ja-JP" altLang="en-US" dirty="0" smtClean="0"/>
              <a:t>：情報共有において重要な人物の推移</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結果</a:t>
            </a:r>
            <a:endParaRPr lang="en-US" altLang="ja-JP" dirty="0" smtClean="0"/>
          </a:p>
          <a:p>
            <a:pPr lvl="1"/>
            <a:r>
              <a:rPr kumimoji="1" lang="ja-JP" altLang="en-US" dirty="0" smtClean="0"/>
              <a:t>リリースが近づくにつれて，開発者コミュニティに関わる参加者のコミュニケーション数が多くなる</a:t>
            </a:r>
            <a:endParaRPr kumimoji="1" lang="en-US" altLang="ja-JP" dirty="0" smtClean="0"/>
          </a:p>
          <a:p>
            <a:r>
              <a:rPr lang="ja-JP" altLang="en-US" dirty="0" smtClean="0"/>
              <a:t>考察</a:t>
            </a:r>
            <a:endParaRPr lang="en-US" altLang="ja-JP" dirty="0" smtClean="0"/>
          </a:p>
          <a:p>
            <a:pPr lvl="1"/>
            <a:r>
              <a:rPr kumimoji="1" lang="ja-JP" altLang="en-US" dirty="0" smtClean="0"/>
              <a:t>ベータ版がリリースされたことにより，障害報告が増加し，開発者に障害情報を伝える人物のコミュニケーション数が増えた</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11</a:t>
            </a:r>
            <a:endParaRPr lang="en-US" altLang="ja-JP" dirty="0"/>
          </a:p>
        </p:txBody>
      </p:sp>
      <p:graphicFrame>
        <p:nvGraphicFramePr>
          <p:cNvPr id="10" name="表 9"/>
          <p:cNvGraphicFramePr>
            <a:graphicFrameLocks noGrp="1"/>
          </p:cNvGraphicFramePr>
          <p:nvPr/>
        </p:nvGraphicFramePr>
        <p:xfrm>
          <a:off x="1994338" y="3779655"/>
          <a:ext cx="4515048" cy="2599334"/>
        </p:xfrm>
        <a:graphic>
          <a:graphicData uri="http://schemas.openxmlformats.org/drawingml/2006/table">
            <a:tbl>
              <a:tblPr/>
              <a:tblGrid>
                <a:gridCol w="376254"/>
                <a:gridCol w="376254"/>
                <a:gridCol w="376254"/>
                <a:gridCol w="376254"/>
                <a:gridCol w="376254"/>
                <a:gridCol w="376254"/>
                <a:gridCol w="376254"/>
                <a:gridCol w="376254"/>
                <a:gridCol w="376254"/>
                <a:gridCol w="376254"/>
                <a:gridCol w="376254"/>
                <a:gridCol w="376254"/>
              </a:tblGrid>
              <a:tr h="258641">
                <a:tc>
                  <a:txBody>
                    <a:bodyPr/>
                    <a:lstStyle/>
                    <a:p>
                      <a:pPr algn="ctr" fontAlgn="ctr"/>
                      <a:r>
                        <a:rPr lang="ja-JP" altLang="en-US" sz="900" b="1" i="0" u="none" strike="noStrike" dirty="0">
                          <a:solidFill>
                            <a:srgbClr val="000000"/>
                          </a:solidFill>
                          <a:latin typeface="ＭＳ Ｐゴシック"/>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latin typeface="ＭＳ Ｐゴシック"/>
                        </a:rPr>
                        <a:t>200402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latin typeface="ＭＳ Ｐゴシック"/>
                        </a:rPr>
                        <a:t>200403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latin typeface="ＭＳ Ｐゴシック"/>
                        </a:rPr>
                        <a:t>200404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latin typeface="ＭＳ Ｐゴシック"/>
                        </a:rPr>
                        <a:t>200405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latin typeface="ＭＳ Ｐゴシック"/>
                        </a:rPr>
                        <a:t>200406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latin typeface="ＭＳ Ｐゴシック"/>
                        </a:rPr>
                        <a:t>200407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dirty="0">
                          <a:solidFill>
                            <a:srgbClr val="000000"/>
                          </a:solidFill>
                          <a:latin typeface="ＭＳ Ｐゴシック"/>
                        </a:rPr>
                        <a:t>200408</a:t>
                      </a: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dirty="0">
                          <a:solidFill>
                            <a:srgbClr val="000000"/>
                          </a:solidFill>
                          <a:latin typeface="ＭＳ Ｐゴシック"/>
                        </a:rPr>
                        <a:t>200409</a:t>
                      </a: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dirty="0">
                          <a:solidFill>
                            <a:srgbClr val="000000"/>
                          </a:solidFill>
                          <a:latin typeface="ＭＳ Ｐゴシック"/>
                        </a:rPr>
                        <a:t>200410</a:t>
                      </a: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a:solidFill>
                            <a:srgbClr val="000000"/>
                          </a:solidFill>
                          <a:latin typeface="ＭＳ Ｐゴシック"/>
                        </a:rPr>
                        <a:t>200411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900" b="1" i="0" u="none" strike="noStrike" dirty="0">
                          <a:solidFill>
                            <a:srgbClr val="000000"/>
                          </a:solidFill>
                          <a:latin typeface="ＭＳ Ｐゴシック"/>
                        </a:rPr>
                        <a:t>200412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776">
                <a:tc>
                  <a:txBody>
                    <a:bodyPr/>
                    <a:lstStyle/>
                    <a:p>
                      <a:pPr algn="ctr" fontAlgn="ctr"/>
                      <a:r>
                        <a:rPr lang="en-US" sz="900" b="1" i="0" u="none" strike="noStrike" dirty="0">
                          <a:solidFill>
                            <a:srgbClr val="000000"/>
                          </a:solidFill>
                          <a:latin typeface="ＭＳ Ｐゴシック"/>
                        </a:rPr>
                        <a:t>R1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900" b="1" i="0" u="none" strike="noStrike" dirty="0">
                        <a:solidFill>
                          <a:srgbClr val="000000"/>
                        </a:solidFill>
                        <a:latin typeface="ＭＳ Ｐゴシック"/>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r>
              <a:tr h="232776">
                <a:tc>
                  <a:txBody>
                    <a:bodyPr/>
                    <a:lstStyle/>
                    <a:p>
                      <a:pPr algn="ctr" fontAlgn="ctr"/>
                      <a:r>
                        <a:rPr lang="en-US" sz="900" b="1" i="0" u="none" strike="noStrike">
                          <a:solidFill>
                            <a:srgbClr val="000000"/>
                          </a:solidFill>
                          <a:latin typeface="ＭＳ Ｐゴシック"/>
                        </a:rPr>
                        <a:t>R2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900" b="1" i="0" u="none" strike="noStrike" dirty="0">
                        <a:solidFill>
                          <a:srgbClr val="000000"/>
                        </a:solidFill>
                        <a:latin typeface="ＭＳ Ｐゴシック"/>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r>
              <a:tr h="232776">
                <a:tc>
                  <a:txBody>
                    <a:bodyPr/>
                    <a:lstStyle/>
                    <a:p>
                      <a:pPr algn="ctr" fontAlgn="ctr"/>
                      <a:r>
                        <a:rPr lang="en-US" sz="900" b="1" i="0" u="none" strike="noStrike">
                          <a:solidFill>
                            <a:srgbClr val="000000"/>
                          </a:solidFill>
                          <a:latin typeface="ＭＳ Ｐゴシック"/>
                        </a:rPr>
                        <a:t>R3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900" b="1" i="0" u="none" strike="noStrike">
                        <a:solidFill>
                          <a:srgbClr val="000000"/>
                        </a:solidFill>
                        <a:latin typeface="ＭＳ Ｐゴシック"/>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r>
              <a:tr h="232776">
                <a:tc>
                  <a:txBody>
                    <a:bodyPr/>
                    <a:lstStyle/>
                    <a:p>
                      <a:pPr algn="ctr" fontAlgn="ctr"/>
                      <a:r>
                        <a:rPr lang="en-US" sz="900" b="1" i="0" u="none" strike="noStrike">
                          <a:solidFill>
                            <a:srgbClr val="000000"/>
                          </a:solidFill>
                          <a:latin typeface="ＭＳ Ｐゴシック"/>
                        </a:rPr>
                        <a:t>R4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r>
              <a:tr h="232776">
                <a:tc>
                  <a:txBody>
                    <a:bodyPr/>
                    <a:lstStyle/>
                    <a:p>
                      <a:pPr algn="ctr" fontAlgn="ctr"/>
                      <a:r>
                        <a:rPr lang="en-US" sz="900" b="1" i="0" u="none" strike="noStrike">
                          <a:solidFill>
                            <a:srgbClr val="000000"/>
                          </a:solidFill>
                          <a:latin typeface="ＭＳ Ｐゴシック"/>
                        </a:rPr>
                        <a:t>R5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900" b="1" i="0" u="none" strike="noStrike" dirty="0">
                        <a:solidFill>
                          <a:srgbClr val="000000"/>
                        </a:solidFill>
                        <a:latin typeface="ＭＳ Ｐゴシック"/>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r>
              <a:tr h="232776">
                <a:tc>
                  <a:txBody>
                    <a:bodyPr/>
                    <a:lstStyle/>
                    <a:p>
                      <a:pPr algn="ctr" fontAlgn="ctr"/>
                      <a:r>
                        <a:rPr lang="en-US" sz="900" b="1" i="0" u="none" strike="noStrike">
                          <a:solidFill>
                            <a:srgbClr val="000000"/>
                          </a:solidFill>
                          <a:latin typeface="ＭＳ Ｐゴシック"/>
                        </a:rPr>
                        <a:t>R6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r>
              <a:tr h="232776">
                <a:tc>
                  <a:txBody>
                    <a:bodyPr/>
                    <a:lstStyle/>
                    <a:p>
                      <a:pPr algn="ctr" fontAlgn="ctr"/>
                      <a:r>
                        <a:rPr lang="en-US" sz="900" b="1" i="0" u="none" strike="noStrike">
                          <a:solidFill>
                            <a:srgbClr val="000000"/>
                          </a:solidFill>
                          <a:latin typeface="ＭＳ Ｐゴシック"/>
                        </a:rPr>
                        <a:t>R7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r>
              <a:tr h="232776">
                <a:tc>
                  <a:txBody>
                    <a:bodyPr/>
                    <a:lstStyle/>
                    <a:p>
                      <a:pPr algn="ctr" fontAlgn="ctr"/>
                      <a:r>
                        <a:rPr lang="en-US" sz="900" b="1" i="0" u="none" strike="noStrike">
                          <a:solidFill>
                            <a:srgbClr val="000000"/>
                          </a:solidFill>
                          <a:latin typeface="ＭＳ Ｐゴシック"/>
                        </a:rPr>
                        <a:t>R8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900" b="1" i="0" u="none" strike="noStrike" dirty="0">
                        <a:solidFill>
                          <a:srgbClr val="000000"/>
                        </a:solidFill>
                        <a:latin typeface="ＭＳ Ｐゴシック"/>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r>
              <a:tr h="232776">
                <a:tc>
                  <a:txBody>
                    <a:bodyPr/>
                    <a:lstStyle/>
                    <a:p>
                      <a:pPr algn="ctr" fontAlgn="ctr"/>
                      <a:r>
                        <a:rPr lang="en-US" sz="900" b="1" i="0" u="none" strike="noStrike">
                          <a:solidFill>
                            <a:srgbClr val="000000"/>
                          </a:solidFill>
                          <a:latin typeface="ＭＳ Ｐゴシック"/>
                        </a:rPr>
                        <a:t>R9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r>
              <a:tr h="245709">
                <a:tc>
                  <a:txBody>
                    <a:bodyPr/>
                    <a:lstStyle/>
                    <a:p>
                      <a:pPr algn="ctr" fontAlgn="ctr"/>
                      <a:r>
                        <a:rPr lang="en-US" sz="900" b="1" i="0" u="none" strike="noStrike">
                          <a:solidFill>
                            <a:srgbClr val="000000"/>
                          </a:solidFill>
                          <a:latin typeface="ＭＳ Ｐゴシック"/>
                        </a:rPr>
                        <a:t>R10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ja-JP" altLang="en-US" sz="900" b="1" i="0" u="none" strike="noStrike">
                        <a:solidFill>
                          <a:srgbClr val="000000"/>
                        </a:solidFill>
                        <a:latin typeface="ＭＳ Ｐゴシック"/>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BA7"/>
                    </a:solidFill>
                  </a:tcPr>
                </a:tc>
                <a:tc>
                  <a:txBody>
                    <a:bodyPr/>
                    <a:lstStyle/>
                    <a:p>
                      <a:pPr algn="ctr" fontAlgn="ctr"/>
                      <a:endParaRPr lang="en-US" sz="900" b="1" i="0" u="none" strike="noStrike">
                        <a:solidFill>
                          <a:srgbClr val="000000"/>
                        </a:solidFill>
                        <a:latin typeface="ＭＳ Ｐゴシック"/>
                      </a:endParaRPr>
                    </a:p>
                  </a:txBody>
                  <a:tcPr marL="0" marR="0" marT="0"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BA7"/>
                    </a:solidFill>
                  </a:tcPr>
                </a:tc>
                <a:tc>
                  <a:txBody>
                    <a:bodyPr/>
                    <a:lstStyle/>
                    <a:p>
                      <a:pPr algn="ctr" fontAlgn="ctr"/>
                      <a:endParaRPr lang="ja-JP" altLang="en-US" sz="900" b="1" i="0" u="none" strike="noStrike" dirty="0">
                        <a:solidFill>
                          <a:srgbClr val="000000"/>
                        </a:solidFill>
                        <a:latin typeface="ＭＳ Ｐゴシック"/>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BA7"/>
                    </a:solidFill>
                  </a:tcPr>
                </a:tc>
              </a:tr>
            </a:tbl>
          </a:graphicData>
        </a:graphic>
      </p:graphicFrame>
      <p:graphicFrame>
        <p:nvGraphicFramePr>
          <p:cNvPr id="15" name="表 14"/>
          <p:cNvGraphicFramePr>
            <a:graphicFrameLocks noGrp="1"/>
          </p:cNvGraphicFramePr>
          <p:nvPr/>
        </p:nvGraphicFramePr>
        <p:xfrm>
          <a:off x="6843299" y="4482164"/>
          <a:ext cx="211738" cy="130996"/>
        </p:xfrm>
        <a:graphic>
          <a:graphicData uri="http://schemas.openxmlformats.org/drawingml/2006/table">
            <a:tbl>
              <a:tblPr/>
              <a:tblGrid>
                <a:gridCol w="211738"/>
              </a:tblGrid>
              <a:tr h="130996">
                <a:tc>
                  <a:txBody>
                    <a:bodyPr/>
                    <a:lstStyle/>
                    <a:p>
                      <a:pPr algn="ctr" fontAlgn="ctr"/>
                      <a:r>
                        <a:rPr lang="ja-JP" altLang="en-US" sz="500" b="1" i="0" u="none" strike="noStrike" dirty="0">
                          <a:solidFill>
                            <a:srgbClr val="000000"/>
                          </a:solidFill>
                          <a:latin typeface="ＭＳ Ｐゴシック"/>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A7"/>
                    </a:solidFill>
                  </a:tcPr>
                </a:tc>
              </a:tr>
            </a:tbl>
          </a:graphicData>
        </a:graphic>
      </p:graphicFrame>
      <p:graphicFrame>
        <p:nvGraphicFramePr>
          <p:cNvPr id="16" name="表 15"/>
          <p:cNvGraphicFramePr>
            <a:graphicFrameLocks noGrp="1"/>
          </p:cNvGraphicFramePr>
          <p:nvPr/>
        </p:nvGraphicFramePr>
        <p:xfrm>
          <a:off x="6843299" y="4917095"/>
          <a:ext cx="211738" cy="130996"/>
        </p:xfrm>
        <a:graphic>
          <a:graphicData uri="http://schemas.openxmlformats.org/drawingml/2006/table">
            <a:tbl>
              <a:tblPr/>
              <a:tblGrid>
                <a:gridCol w="211738"/>
              </a:tblGrid>
              <a:tr h="130996">
                <a:tc>
                  <a:txBody>
                    <a:bodyPr/>
                    <a:lstStyle/>
                    <a:p>
                      <a:pPr algn="ctr" fontAlgn="ctr"/>
                      <a:r>
                        <a:rPr lang="ja-JP" altLang="en-US" sz="500" b="1" i="0" u="none" strike="noStrike" dirty="0">
                          <a:solidFill>
                            <a:srgbClr val="000000"/>
                          </a:solidFill>
                          <a:latin typeface="ＭＳ Ｐゴシック"/>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bl>
          </a:graphicData>
        </a:graphic>
      </p:graphicFrame>
      <p:sp>
        <p:nvSpPr>
          <p:cNvPr id="17" name="テキスト ボックス 16"/>
          <p:cNvSpPr txBox="1"/>
          <p:nvPr/>
        </p:nvSpPr>
        <p:spPr>
          <a:xfrm>
            <a:off x="7055058" y="4395451"/>
            <a:ext cx="1512042" cy="307777"/>
          </a:xfrm>
          <a:prstGeom prst="rect">
            <a:avLst/>
          </a:prstGeom>
          <a:noFill/>
        </p:spPr>
        <p:txBody>
          <a:bodyPr wrap="square" rtlCol="0">
            <a:spAutoFit/>
          </a:bodyPr>
          <a:lstStyle/>
          <a:p>
            <a:r>
              <a:rPr kumimoji="1" lang="ja-JP" altLang="en-US" sz="1400" dirty="0" smtClean="0"/>
              <a:t>開発者グループ</a:t>
            </a:r>
            <a:endParaRPr kumimoji="1" lang="ja-JP" altLang="en-US" sz="1400" dirty="0"/>
          </a:p>
        </p:txBody>
      </p:sp>
      <p:sp>
        <p:nvSpPr>
          <p:cNvPr id="18" name="テキスト ボックス 17"/>
          <p:cNvSpPr txBox="1"/>
          <p:nvPr/>
        </p:nvSpPr>
        <p:spPr>
          <a:xfrm>
            <a:off x="7055058" y="4894202"/>
            <a:ext cx="1860336" cy="307777"/>
          </a:xfrm>
          <a:prstGeom prst="rect">
            <a:avLst/>
          </a:prstGeom>
          <a:noFill/>
        </p:spPr>
        <p:txBody>
          <a:bodyPr wrap="square" rtlCol="0">
            <a:spAutoFit/>
          </a:bodyPr>
          <a:lstStyle/>
          <a:p>
            <a:r>
              <a:rPr kumimoji="1" lang="ja-JP" altLang="en-US" sz="1400" dirty="0" smtClean="0"/>
              <a:t>バグ報告者グループ</a:t>
            </a:r>
            <a:endParaRPr kumimoji="1" lang="ja-JP" altLang="en-US" sz="1400" dirty="0"/>
          </a:p>
        </p:txBody>
      </p:sp>
      <p:cxnSp>
        <p:nvCxnSpPr>
          <p:cNvPr id="20" name="直線矢印コネクタ 19"/>
          <p:cNvCxnSpPr/>
          <p:nvPr/>
        </p:nvCxnSpPr>
        <p:spPr bwMode="auto">
          <a:xfrm rot="16200000" flipH="1">
            <a:off x="6408474" y="3670781"/>
            <a:ext cx="216000" cy="1"/>
          </a:xfrm>
          <a:prstGeom prst="straightConnector1">
            <a:avLst/>
          </a:prstGeom>
          <a:solidFill>
            <a:srgbClr val="9999FF"/>
          </a:solidFill>
          <a:ln w="15875" cap="flat" cmpd="sng" algn="ctr">
            <a:solidFill>
              <a:srgbClr val="FF0000"/>
            </a:solidFill>
            <a:prstDash val="solid"/>
            <a:round/>
            <a:headEnd type="none" w="med" len="med"/>
            <a:tailEnd type="triangle"/>
          </a:ln>
          <a:effectLst/>
        </p:spPr>
      </p:cxnSp>
      <p:sp>
        <p:nvSpPr>
          <p:cNvPr id="22" name="テキスト ボックス 21"/>
          <p:cNvSpPr txBox="1"/>
          <p:nvPr/>
        </p:nvSpPr>
        <p:spPr>
          <a:xfrm>
            <a:off x="5721037" y="3334857"/>
            <a:ext cx="1633571" cy="307777"/>
          </a:xfrm>
          <a:prstGeom prst="rect">
            <a:avLst/>
          </a:prstGeom>
          <a:noFill/>
        </p:spPr>
        <p:txBody>
          <a:bodyPr wrap="square" rtlCol="0">
            <a:spAutoFit/>
          </a:bodyPr>
          <a:lstStyle/>
          <a:p>
            <a:r>
              <a:rPr kumimoji="1" lang="ja-JP" altLang="en-US" sz="1400" dirty="0" smtClean="0"/>
              <a:t>正式版</a:t>
            </a:r>
            <a:r>
              <a:rPr kumimoji="1" lang="en-US" altLang="ja-JP" sz="1400" dirty="0" smtClean="0"/>
              <a:t>8.0</a:t>
            </a:r>
            <a:r>
              <a:rPr kumimoji="1" lang="ja-JP" altLang="en-US" sz="1400" dirty="0" smtClean="0"/>
              <a:t>リリース</a:t>
            </a:r>
            <a:endParaRPr kumimoji="1" lang="ja-JP" altLang="en-US" sz="1400" dirty="0"/>
          </a:p>
        </p:txBody>
      </p:sp>
      <p:cxnSp>
        <p:nvCxnSpPr>
          <p:cNvPr id="23" name="直線矢印コネクタ 22"/>
          <p:cNvCxnSpPr/>
          <p:nvPr/>
        </p:nvCxnSpPr>
        <p:spPr bwMode="auto">
          <a:xfrm rot="16200000" flipH="1">
            <a:off x="4721572" y="3647132"/>
            <a:ext cx="216000" cy="1"/>
          </a:xfrm>
          <a:prstGeom prst="straightConnector1">
            <a:avLst/>
          </a:prstGeom>
          <a:solidFill>
            <a:srgbClr val="9999FF"/>
          </a:solidFill>
          <a:ln w="15875" cap="flat" cmpd="sng" algn="ctr">
            <a:solidFill>
              <a:srgbClr val="FF0000"/>
            </a:solidFill>
            <a:prstDash val="solid"/>
            <a:round/>
            <a:headEnd type="none" w="med" len="med"/>
            <a:tailEnd type="triangle"/>
          </a:ln>
          <a:effectLst/>
        </p:spPr>
      </p:cxnSp>
      <p:sp>
        <p:nvSpPr>
          <p:cNvPr id="24" name="テキスト ボックス 23"/>
          <p:cNvSpPr txBox="1"/>
          <p:nvPr/>
        </p:nvSpPr>
        <p:spPr>
          <a:xfrm>
            <a:off x="3955305" y="3311208"/>
            <a:ext cx="1751815" cy="307777"/>
          </a:xfrm>
          <a:prstGeom prst="rect">
            <a:avLst/>
          </a:prstGeom>
          <a:noFill/>
        </p:spPr>
        <p:txBody>
          <a:bodyPr wrap="square" rtlCol="0">
            <a:spAutoFit/>
          </a:bodyPr>
          <a:lstStyle/>
          <a:p>
            <a:r>
              <a:rPr lang="ja-JP" altLang="en-US" sz="1400" dirty="0" smtClean="0"/>
              <a:t>ベータ版</a:t>
            </a:r>
            <a:r>
              <a:rPr kumimoji="1" lang="en-US" altLang="ja-JP" sz="1400" dirty="0" smtClean="0"/>
              <a:t>8.0β</a:t>
            </a:r>
            <a:r>
              <a:rPr kumimoji="1" lang="ja-JP" altLang="en-US" sz="1400" dirty="0" smtClean="0"/>
              <a:t>リリース</a:t>
            </a:r>
            <a:endParaRPr kumimoji="1" lang="ja-JP" altLang="en-US" sz="14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21</a:t>
            </a:fld>
            <a:endParaRPr lang="en-US" altLang="ja-JP"/>
          </a:p>
        </p:txBody>
      </p:sp>
      <p:graphicFrame>
        <p:nvGraphicFramePr>
          <p:cNvPr id="11" name="グラフ 10"/>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kumimoji="1" lang="ja-JP" altLang="en-US" dirty="0" smtClean="0"/>
              <a:t>開発における参加</a:t>
            </a:r>
            <a:r>
              <a:rPr lang="ja-JP" altLang="en-US" dirty="0" smtClean="0"/>
              <a:t>者間のネットワーク</a:t>
            </a:r>
            <a:endParaRPr kumimoji="1" lang="ja-JP" altLang="en-US" dirty="0">
              <a:solidFill>
                <a:srgbClr val="FF0000"/>
              </a:solidFill>
            </a:endParaRPr>
          </a:p>
        </p:txBody>
      </p:sp>
      <p:sp>
        <p:nvSpPr>
          <p:cNvPr id="3" name="コンテンツ プレースホルダ 2"/>
          <p:cNvSpPr>
            <a:spLocks noGrp="1"/>
          </p:cNvSpPr>
          <p:nvPr>
            <p:ph idx="1"/>
          </p:nvPr>
        </p:nvSpPr>
        <p:spPr/>
        <p:txBody>
          <a:bodyPr/>
          <a:lstStyle/>
          <a:p>
            <a:r>
              <a:rPr lang="ja-JP" altLang="en-US" dirty="0" smtClean="0"/>
              <a:t>参加者同士の送受信関係をネットワークで表現することで，コミュニティ全体を俯瞰した分析を行う</a:t>
            </a:r>
            <a:endParaRPr lang="en-US" altLang="ja-JP" dirty="0" smtClean="0"/>
          </a:p>
          <a:p>
            <a:pPr lvl="1"/>
            <a:r>
              <a:rPr lang="ja-JP" altLang="en-US" dirty="0" smtClean="0"/>
              <a:t>コミュニティで議論に参加する人物を一つのノードで表す</a:t>
            </a:r>
            <a:endParaRPr lang="en-US" altLang="ja-JP" dirty="0" smtClean="0"/>
          </a:p>
          <a:p>
            <a:pPr lvl="1"/>
            <a:r>
              <a:rPr lang="en-US" altLang="ja-JP" dirty="0" smtClean="0"/>
              <a:t>2</a:t>
            </a:r>
            <a:r>
              <a:rPr lang="ja-JP" altLang="en-US" dirty="0" smtClean="0"/>
              <a:t>人の参加者間でやり取りされるメッセージ関係を一本のエッジで表す</a:t>
            </a:r>
            <a:endParaRPr lang="en-US" altLang="ja-JP" dirty="0" smtClean="0"/>
          </a:p>
          <a:p>
            <a:pPr lvl="2"/>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4</a:t>
            </a:r>
            <a:endParaRPr lang="en-US" altLang="ja-JP" dirty="0"/>
          </a:p>
        </p:txBody>
      </p:sp>
      <p:sp>
        <p:nvSpPr>
          <p:cNvPr id="8" name="正方形/長方形 7"/>
          <p:cNvSpPr/>
          <p:nvPr/>
        </p:nvSpPr>
        <p:spPr>
          <a:xfrm>
            <a:off x="2495415" y="3293605"/>
            <a:ext cx="1643074" cy="2071702"/>
          </a:xfrm>
          <a:prstGeom prst="rect">
            <a:avLst/>
          </a:prstGeom>
          <a:noFill/>
          <a:ln w="15875" cap="flat" cmpd="sng" algn="ctr">
            <a:solidFill>
              <a:sysClr val="window" lastClr="FFFFFF"/>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     B:Re: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     C:Re: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B:</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Calibri"/>
                <a:ea typeface="ＭＳ Ｐゴシック"/>
                <a:cs typeface="+mn-cs"/>
              </a:rPr>
              <a:t>　  </a:t>
            </a: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C:Re: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Calibri"/>
                <a:ea typeface="ＭＳ Ｐゴシック"/>
                <a:cs typeface="+mn-cs"/>
              </a:rPr>
              <a:t>         D:Re:Re: </a:t>
            </a:r>
          </a:p>
        </p:txBody>
      </p:sp>
      <p:cxnSp>
        <p:nvCxnSpPr>
          <p:cNvPr id="9" name="直線コネクタ 8"/>
          <p:cNvCxnSpPr/>
          <p:nvPr/>
        </p:nvCxnSpPr>
        <p:spPr>
          <a:xfrm>
            <a:off x="2753735" y="3821103"/>
            <a:ext cx="828000" cy="1588"/>
          </a:xfrm>
          <a:prstGeom prst="line">
            <a:avLst/>
          </a:prstGeom>
          <a:noFill/>
          <a:ln w="9525" cap="flat" cmpd="sng" algn="ctr">
            <a:solidFill>
              <a:sysClr val="windowText" lastClr="000000"/>
            </a:solidFill>
            <a:prstDash val="solid"/>
          </a:ln>
          <a:effectLst/>
        </p:spPr>
      </p:cxnSp>
      <p:cxnSp>
        <p:nvCxnSpPr>
          <p:cNvPr id="10" name="直線コネクタ 9"/>
          <p:cNvCxnSpPr/>
          <p:nvPr/>
        </p:nvCxnSpPr>
        <p:spPr>
          <a:xfrm>
            <a:off x="2924043" y="4045261"/>
            <a:ext cx="828000" cy="1588"/>
          </a:xfrm>
          <a:prstGeom prst="line">
            <a:avLst/>
          </a:prstGeom>
          <a:noFill/>
          <a:ln w="9525" cap="flat" cmpd="sng" algn="ctr">
            <a:solidFill>
              <a:sysClr val="windowText" lastClr="000000"/>
            </a:solidFill>
            <a:prstDash val="solid"/>
          </a:ln>
          <a:effectLst/>
        </p:spPr>
      </p:cxnSp>
      <p:cxnSp>
        <p:nvCxnSpPr>
          <p:cNvPr id="11" name="直線コネクタ 10"/>
          <p:cNvCxnSpPr/>
          <p:nvPr/>
        </p:nvCxnSpPr>
        <p:spPr>
          <a:xfrm>
            <a:off x="2966335" y="4284593"/>
            <a:ext cx="828000" cy="1588"/>
          </a:xfrm>
          <a:prstGeom prst="line">
            <a:avLst/>
          </a:prstGeom>
          <a:noFill/>
          <a:ln w="9525" cap="flat" cmpd="sng" algn="ctr">
            <a:solidFill>
              <a:sysClr val="windowText" lastClr="000000"/>
            </a:solidFill>
            <a:prstDash val="solid"/>
          </a:ln>
          <a:effectLst/>
        </p:spPr>
      </p:cxnSp>
      <p:cxnSp>
        <p:nvCxnSpPr>
          <p:cNvPr id="12" name="直線コネクタ 11"/>
          <p:cNvCxnSpPr/>
          <p:nvPr/>
        </p:nvCxnSpPr>
        <p:spPr>
          <a:xfrm>
            <a:off x="2762879" y="4550469"/>
            <a:ext cx="828000" cy="1588"/>
          </a:xfrm>
          <a:prstGeom prst="line">
            <a:avLst/>
          </a:prstGeom>
          <a:noFill/>
          <a:ln w="9525" cap="flat" cmpd="sng" algn="ctr">
            <a:solidFill>
              <a:sysClr val="windowText" lastClr="000000"/>
            </a:solidFill>
            <a:prstDash val="solid"/>
          </a:ln>
          <a:effectLst/>
        </p:spPr>
      </p:cxnSp>
      <p:cxnSp>
        <p:nvCxnSpPr>
          <p:cNvPr id="13" name="直線コネクタ 12"/>
          <p:cNvCxnSpPr/>
          <p:nvPr/>
        </p:nvCxnSpPr>
        <p:spPr>
          <a:xfrm>
            <a:off x="2974905" y="4793803"/>
            <a:ext cx="828000" cy="1588"/>
          </a:xfrm>
          <a:prstGeom prst="line">
            <a:avLst/>
          </a:prstGeom>
          <a:noFill/>
          <a:ln w="9525" cap="flat" cmpd="sng" algn="ctr">
            <a:solidFill>
              <a:sysClr val="windowText" lastClr="000000"/>
            </a:solidFill>
            <a:prstDash val="solid"/>
          </a:ln>
          <a:effectLst/>
        </p:spPr>
      </p:cxnSp>
      <p:cxnSp>
        <p:nvCxnSpPr>
          <p:cNvPr id="14" name="直線コネクタ 13"/>
          <p:cNvCxnSpPr/>
          <p:nvPr/>
        </p:nvCxnSpPr>
        <p:spPr>
          <a:xfrm>
            <a:off x="3193921" y="5017261"/>
            <a:ext cx="828000" cy="1588"/>
          </a:xfrm>
          <a:prstGeom prst="line">
            <a:avLst/>
          </a:prstGeom>
          <a:noFill/>
          <a:ln w="9525" cap="flat" cmpd="sng" algn="ctr">
            <a:solidFill>
              <a:sysClr val="windowText" lastClr="000000"/>
            </a:solidFill>
            <a:prstDash val="solid"/>
          </a:ln>
          <a:effectLst/>
        </p:spPr>
      </p:cxnSp>
      <p:sp>
        <p:nvSpPr>
          <p:cNvPr id="18" name="正方形/長方形 17"/>
          <p:cNvSpPr/>
          <p:nvPr/>
        </p:nvSpPr>
        <p:spPr>
          <a:xfrm>
            <a:off x="2495415" y="3579357"/>
            <a:ext cx="1643074" cy="1571636"/>
          </a:xfrm>
          <a:prstGeom prst="rect">
            <a:avLst/>
          </a:prstGeom>
          <a:noFill/>
          <a:ln w="15875"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19" name="右矢印 18"/>
          <p:cNvSpPr/>
          <p:nvPr/>
        </p:nvSpPr>
        <p:spPr>
          <a:xfrm>
            <a:off x="4501281" y="4079423"/>
            <a:ext cx="571504" cy="500066"/>
          </a:xfrm>
          <a:prstGeom prst="rightArrow">
            <a:avLst/>
          </a:prstGeom>
          <a:solidFill>
            <a:srgbClr val="FFABAB"/>
          </a:solidFill>
          <a:ln w="9525"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24" name="テキスト ボックス 23"/>
          <p:cNvSpPr txBox="1"/>
          <p:nvPr/>
        </p:nvSpPr>
        <p:spPr>
          <a:xfrm>
            <a:off x="5872443" y="3280202"/>
            <a:ext cx="2857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prstClr val="black"/>
                </a:solidFill>
                <a:effectLst/>
                <a:uLnTx/>
                <a:uFillTx/>
                <a:latin typeface="Calibri"/>
                <a:ea typeface="ＭＳ Ｐゴシック"/>
                <a:cs typeface="+mn-cs"/>
              </a:rPr>
              <a:t>A</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25" name="テキスト ボックス 24"/>
          <p:cNvSpPr txBox="1"/>
          <p:nvPr/>
        </p:nvSpPr>
        <p:spPr>
          <a:xfrm>
            <a:off x="5227017" y="3959720"/>
            <a:ext cx="2857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prstClr val="black"/>
                </a:solidFill>
                <a:effectLst/>
                <a:uLnTx/>
                <a:uFillTx/>
                <a:latin typeface="Calibri"/>
                <a:ea typeface="ＭＳ Ｐゴシック"/>
                <a:cs typeface="+mn-cs"/>
              </a:rPr>
              <a:t>B</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26" name="テキスト ボックス 25"/>
          <p:cNvSpPr txBox="1"/>
          <p:nvPr/>
        </p:nvSpPr>
        <p:spPr>
          <a:xfrm>
            <a:off x="6606825" y="3934357"/>
            <a:ext cx="2857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prstClr val="black"/>
                </a:solidFill>
                <a:effectLst/>
                <a:uLnTx/>
                <a:uFillTx/>
                <a:latin typeface="Calibri"/>
                <a:ea typeface="ＭＳ Ｐゴシック"/>
                <a:cs typeface="+mn-cs"/>
              </a:rPr>
              <a:t>C</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27" name="テキスト ボックス 26"/>
          <p:cNvSpPr txBox="1"/>
          <p:nvPr/>
        </p:nvSpPr>
        <p:spPr>
          <a:xfrm>
            <a:off x="5842489" y="4651380"/>
            <a:ext cx="2857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prstClr val="black"/>
                </a:solidFill>
                <a:effectLst/>
                <a:uLnTx/>
                <a:uFillTx/>
                <a:latin typeface="Calibri"/>
                <a:ea typeface="ＭＳ Ｐゴシック"/>
                <a:cs typeface="+mn-cs"/>
              </a:rPr>
              <a:t>D</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cxnSp>
        <p:nvCxnSpPr>
          <p:cNvPr id="29" name="直線矢印コネクタ 28"/>
          <p:cNvCxnSpPr/>
          <p:nvPr/>
        </p:nvCxnSpPr>
        <p:spPr>
          <a:xfrm rot="5400000" flipH="1" flipV="1">
            <a:off x="5545667" y="3730197"/>
            <a:ext cx="576776" cy="470086"/>
          </a:xfrm>
          <a:prstGeom prst="straightConnector1">
            <a:avLst/>
          </a:prstGeom>
          <a:noFill/>
          <a:ln w="12700" cap="flat" cmpd="sng" algn="ctr">
            <a:solidFill>
              <a:sysClr val="windowText" lastClr="000000"/>
            </a:solidFill>
            <a:prstDash val="solid"/>
            <a:tailEnd type="triangle" w="med" len="lg"/>
          </a:ln>
          <a:effectLst/>
        </p:spPr>
      </p:cxnSp>
      <p:cxnSp>
        <p:nvCxnSpPr>
          <p:cNvPr id="30" name="直線矢印コネクタ 29"/>
          <p:cNvCxnSpPr/>
          <p:nvPr/>
        </p:nvCxnSpPr>
        <p:spPr>
          <a:xfrm rot="16200000" flipV="1">
            <a:off x="6196001" y="3721923"/>
            <a:ext cx="585920" cy="480012"/>
          </a:xfrm>
          <a:prstGeom prst="straightConnector1">
            <a:avLst/>
          </a:prstGeom>
          <a:noFill/>
          <a:ln w="12700" cap="flat" cmpd="sng" algn="ctr">
            <a:solidFill>
              <a:sysClr val="windowText" lastClr="000000"/>
            </a:solidFill>
            <a:prstDash val="solid"/>
            <a:tailEnd type="triangle" w="med" len="lg"/>
          </a:ln>
          <a:effectLst/>
        </p:spPr>
      </p:cxnSp>
      <p:cxnSp>
        <p:nvCxnSpPr>
          <p:cNvPr id="31" name="直線矢印コネクタ 30"/>
          <p:cNvCxnSpPr/>
          <p:nvPr/>
        </p:nvCxnSpPr>
        <p:spPr>
          <a:xfrm rot="10800000">
            <a:off x="5588406" y="4343558"/>
            <a:ext cx="1101146" cy="9145"/>
          </a:xfrm>
          <a:prstGeom prst="straightConnector1">
            <a:avLst/>
          </a:prstGeom>
          <a:noFill/>
          <a:ln w="12700" cap="flat" cmpd="sng" algn="ctr">
            <a:solidFill>
              <a:sysClr val="windowText" lastClr="000000"/>
            </a:solidFill>
            <a:prstDash val="solid"/>
            <a:tailEnd type="triangle" w="med" len="lg"/>
          </a:ln>
          <a:effectLst/>
        </p:spPr>
      </p:cxnSp>
      <p:cxnSp>
        <p:nvCxnSpPr>
          <p:cNvPr id="32" name="直線矢印コネクタ 31"/>
          <p:cNvCxnSpPr/>
          <p:nvPr/>
        </p:nvCxnSpPr>
        <p:spPr>
          <a:xfrm rot="5400000" flipH="1" flipV="1">
            <a:off x="6209055" y="4482921"/>
            <a:ext cx="560203" cy="479621"/>
          </a:xfrm>
          <a:prstGeom prst="straightConnector1">
            <a:avLst/>
          </a:prstGeom>
          <a:noFill/>
          <a:ln w="12700" cap="flat" cmpd="sng" algn="ctr">
            <a:solidFill>
              <a:sysClr val="windowText" lastClr="000000"/>
            </a:solidFill>
            <a:prstDash val="solid"/>
            <a:tailEnd type="triangle" w="med" len="lg"/>
          </a:ln>
          <a:effectLst/>
        </p:spPr>
      </p:cxnSp>
      <p:cxnSp>
        <p:nvCxnSpPr>
          <p:cNvPr id="34" name="カギ線コネクタ 33"/>
          <p:cNvCxnSpPr/>
          <p:nvPr/>
        </p:nvCxnSpPr>
        <p:spPr bwMode="auto">
          <a:xfrm rot="16200000" flipV="1">
            <a:off x="2646255" y="3832689"/>
            <a:ext cx="138617" cy="131211"/>
          </a:xfrm>
          <a:prstGeom prst="bentConnector3">
            <a:avLst>
              <a:gd name="adj1" fmla="val -1180"/>
            </a:avLst>
          </a:prstGeom>
          <a:solidFill>
            <a:srgbClr val="9999FF"/>
          </a:solidFill>
          <a:ln w="15875" cap="flat" cmpd="sng" algn="ctr">
            <a:solidFill>
              <a:schemeClr val="tx1"/>
            </a:solidFill>
            <a:prstDash val="solid"/>
            <a:round/>
            <a:headEnd type="none" w="med" len="med"/>
            <a:tailEnd type="triangle"/>
          </a:ln>
          <a:effectLst/>
        </p:spPr>
      </p:cxnSp>
      <p:cxnSp>
        <p:nvCxnSpPr>
          <p:cNvPr id="55" name="カギ線コネクタ 54"/>
          <p:cNvCxnSpPr/>
          <p:nvPr/>
        </p:nvCxnSpPr>
        <p:spPr bwMode="auto">
          <a:xfrm rot="16200000" flipV="1">
            <a:off x="2514571" y="3953966"/>
            <a:ext cx="396938" cy="131212"/>
          </a:xfrm>
          <a:prstGeom prst="bentConnector3">
            <a:avLst>
              <a:gd name="adj1" fmla="val -1633"/>
            </a:avLst>
          </a:prstGeom>
          <a:solidFill>
            <a:srgbClr val="9999FF"/>
          </a:solidFill>
          <a:ln w="15875" cap="flat" cmpd="sng" algn="ctr">
            <a:solidFill>
              <a:schemeClr val="tx1"/>
            </a:solidFill>
            <a:prstDash val="solid"/>
            <a:round/>
            <a:headEnd type="none" w="med" len="med"/>
            <a:tailEnd type="triangle"/>
          </a:ln>
          <a:effectLst/>
        </p:spPr>
      </p:cxnSp>
      <p:cxnSp>
        <p:nvCxnSpPr>
          <p:cNvPr id="58" name="カギ線コネクタ 57"/>
          <p:cNvCxnSpPr/>
          <p:nvPr/>
        </p:nvCxnSpPr>
        <p:spPr bwMode="auto">
          <a:xfrm rot="16200000" flipV="1">
            <a:off x="2648878" y="4576314"/>
            <a:ext cx="138617" cy="131211"/>
          </a:xfrm>
          <a:prstGeom prst="bentConnector3">
            <a:avLst>
              <a:gd name="adj1" fmla="val -1180"/>
            </a:avLst>
          </a:prstGeom>
          <a:solidFill>
            <a:srgbClr val="9999FF"/>
          </a:solidFill>
          <a:ln w="15875" cap="flat" cmpd="sng" algn="ctr">
            <a:solidFill>
              <a:schemeClr val="tx1"/>
            </a:solidFill>
            <a:prstDash val="solid"/>
            <a:round/>
            <a:headEnd type="none" w="med" len="med"/>
            <a:tailEnd type="triangle"/>
          </a:ln>
          <a:effectLst/>
        </p:spPr>
      </p:cxnSp>
      <p:cxnSp>
        <p:nvCxnSpPr>
          <p:cNvPr id="59" name="カギ線コネクタ 58"/>
          <p:cNvCxnSpPr/>
          <p:nvPr/>
        </p:nvCxnSpPr>
        <p:spPr bwMode="auto">
          <a:xfrm rot="16200000" flipV="1">
            <a:off x="2856459" y="4815427"/>
            <a:ext cx="138617" cy="131211"/>
          </a:xfrm>
          <a:prstGeom prst="bentConnector3">
            <a:avLst>
              <a:gd name="adj1" fmla="val -1180"/>
            </a:avLst>
          </a:prstGeom>
          <a:solidFill>
            <a:srgbClr val="9999FF"/>
          </a:solidFill>
          <a:ln w="15875" cap="flat" cmpd="sng" algn="ctr">
            <a:solidFill>
              <a:schemeClr val="tx1"/>
            </a:solidFill>
            <a:prstDash val="solid"/>
            <a:round/>
            <a:headEnd type="none" w="med" len="med"/>
            <a:tailEnd type="triangle"/>
          </a:ln>
          <a:effectLst/>
        </p:spPr>
      </p:cxnSp>
      <p:grpSp>
        <p:nvGrpSpPr>
          <p:cNvPr id="60" name="グループ化 218"/>
          <p:cNvGrpSpPr>
            <a:grpSpLocks/>
          </p:cNvGrpSpPr>
          <p:nvPr/>
        </p:nvGrpSpPr>
        <p:grpSpPr bwMode="auto">
          <a:xfrm>
            <a:off x="6095338" y="3544228"/>
            <a:ext cx="139303" cy="250746"/>
            <a:chOff x="3357554" y="4995817"/>
            <a:chExt cx="214315" cy="385766"/>
          </a:xfrm>
        </p:grpSpPr>
        <p:sp>
          <p:nvSpPr>
            <p:cNvPr id="61" name="二等辺三角形 60"/>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2" name="円/楕円 61"/>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3" name="グループ化 218"/>
          <p:cNvGrpSpPr>
            <a:grpSpLocks/>
          </p:cNvGrpSpPr>
          <p:nvPr/>
        </p:nvGrpSpPr>
        <p:grpSpPr bwMode="auto">
          <a:xfrm>
            <a:off x="5416588" y="4214023"/>
            <a:ext cx="139303" cy="250746"/>
            <a:chOff x="3357554" y="4995817"/>
            <a:chExt cx="214315" cy="385766"/>
          </a:xfrm>
        </p:grpSpPr>
        <p:sp>
          <p:nvSpPr>
            <p:cNvPr id="64" name="二等辺三角形 63"/>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5" name="円/楕円 64"/>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6" name="グループ化 218"/>
          <p:cNvGrpSpPr>
            <a:grpSpLocks/>
          </p:cNvGrpSpPr>
          <p:nvPr/>
        </p:nvGrpSpPr>
        <p:grpSpPr bwMode="auto">
          <a:xfrm>
            <a:off x="6823563" y="4190374"/>
            <a:ext cx="139303" cy="250746"/>
            <a:chOff x="3357554" y="4995817"/>
            <a:chExt cx="214315" cy="385766"/>
          </a:xfrm>
        </p:grpSpPr>
        <p:sp>
          <p:nvSpPr>
            <p:cNvPr id="67" name="二等辺三角形 6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8" name="円/楕円 6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9" name="グループ化 218"/>
          <p:cNvGrpSpPr>
            <a:grpSpLocks/>
          </p:cNvGrpSpPr>
          <p:nvPr/>
        </p:nvGrpSpPr>
        <p:grpSpPr bwMode="auto">
          <a:xfrm>
            <a:off x="6070393" y="4882670"/>
            <a:ext cx="139303" cy="250746"/>
            <a:chOff x="3357554" y="4995817"/>
            <a:chExt cx="214315" cy="385766"/>
          </a:xfrm>
        </p:grpSpPr>
        <p:sp>
          <p:nvSpPr>
            <p:cNvPr id="70" name="二等辺三角形 69"/>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1" name="円/楕円 70"/>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blinds(horizontal)">
                                      <p:cBhvr>
                                        <p:cTn id="7" dur="500"/>
                                        <p:tgtEl>
                                          <p:spTgt spid="8">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blinds(horizontal)">
                                      <p:cBhvr>
                                        <p:cTn id="10" dur="500"/>
                                        <p:tgtEl>
                                          <p:spTgt spid="8">
                                            <p:txEl>
                                              <p:pRg st="2" end="2"/>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linds(horizontal)">
                                      <p:cBhvr>
                                        <p:cTn id="13" dur="500"/>
                                        <p:tgtEl>
                                          <p:spTgt spid="26"/>
                                        </p:tgtEl>
                                      </p:cBhvr>
                                    </p:animEffect>
                                  </p:childTnLst>
                                </p:cTn>
                              </p:par>
                              <p:par>
                                <p:cTn id="14" presetID="3" presetClass="entr" presetSubtype="10" fill="hold" nodeType="with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blinds(horizontal)">
                                      <p:cBhvr>
                                        <p:cTn id="16" dur="500"/>
                                        <p:tgtEl>
                                          <p:spTgt spid="66"/>
                                        </p:tgtEl>
                                      </p:cBhvr>
                                    </p:animEffect>
                                  </p:childTnLst>
                                </p:cTn>
                              </p:par>
                              <p:par>
                                <p:cTn id="17" presetID="3" presetClass="entr" presetSubtype="1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500"/>
                                        <p:tgtEl>
                                          <p:spTgt spid="10"/>
                                        </p:tgtEl>
                                      </p:cBhvr>
                                    </p:animEffect>
                                  </p:childTnLst>
                                </p:cTn>
                              </p:par>
                              <p:par>
                                <p:cTn id="20" presetID="3" presetClass="entr" presetSubtype="1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par>
                                <p:cTn id="23" presetID="22" presetClass="entr" presetSubtype="2"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right)">
                                      <p:cBhvr>
                                        <p:cTn id="25" dur="500"/>
                                        <p:tgtEl>
                                          <p:spTgt spid="34"/>
                                        </p:tgtEl>
                                      </p:cBhvr>
                                    </p:animEffect>
                                  </p:childTnLst>
                                </p:cTn>
                              </p:par>
                              <p:par>
                                <p:cTn id="26" presetID="22" presetClass="entr" presetSubtype="2" fill="hold"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right)">
                                      <p:cBhvr>
                                        <p:cTn id="28" dur="500"/>
                                        <p:tgtEl>
                                          <p:spTgt spid="55"/>
                                        </p:tgtEl>
                                      </p:cBhvr>
                                    </p:animEffect>
                                  </p:childTnLst>
                                </p:cTn>
                              </p:par>
                              <p:par>
                                <p:cTn id="29" presetID="22" presetClass="entr" presetSubtype="4" fill="hold" nodeType="withEffect">
                                  <p:stCondLst>
                                    <p:cond delay="100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1000"/>
                                        <p:tgtEl>
                                          <p:spTgt spid="30"/>
                                        </p:tgtEl>
                                      </p:cBhvr>
                                    </p:animEffect>
                                  </p:childTnLst>
                                </p:cTn>
                              </p:par>
                              <p:par>
                                <p:cTn id="32" presetID="22" presetClass="entr" presetSubtype="4" fill="hold" nodeType="withEffect">
                                  <p:stCondLst>
                                    <p:cond delay="1000"/>
                                  </p:stCondLst>
                                  <p:childTnLst>
                                    <p:set>
                                      <p:cBhvr>
                                        <p:cTn id="33" dur="1" fill="hold">
                                          <p:stCondLst>
                                            <p:cond delay="0"/>
                                          </p:stCondLst>
                                        </p:cTn>
                                        <p:tgtEl>
                                          <p:spTgt spid="29"/>
                                        </p:tgtEl>
                                        <p:attrNameLst>
                                          <p:attrName>style.visibility</p:attrName>
                                        </p:attrNameLst>
                                      </p:cBhvr>
                                      <p:to>
                                        <p:strVal val="visible"/>
                                      </p:to>
                                    </p:set>
                                    <p:animEffect transition="in" filter="wipe(down)">
                                      <p:cBhvr>
                                        <p:cTn id="34" dur="10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8">
                                            <p:txEl>
                                              <p:pRg st="4" end="4"/>
                                            </p:txEl>
                                          </p:spTgt>
                                        </p:tgtEl>
                                        <p:attrNameLst>
                                          <p:attrName>style.visibility</p:attrName>
                                        </p:attrNameLst>
                                      </p:cBhvr>
                                      <p:to>
                                        <p:strVal val="visible"/>
                                      </p:to>
                                    </p:set>
                                    <p:animEffect transition="in" filter="blinds(horizontal)">
                                      <p:cBhvr>
                                        <p:cTn id="39" dur="500"/>
                                        <p:tgtEl>
                                          <p:spTgt spid="8">
                                            <p:txEl>
                                              <p:pRg st="4" end="4"/>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cTn>
                              </p:par>
                            </p:childTnLst>
                          </p:cTn>
                        </p:par>
                        <p:par>
                          <p:cTn id="43" fill="hold">
                            <p:stCondLst>
                              <p:cond delay="500"/>
                            </p:stCondLst>
                            <p:childTnLst>
                              <p:par>
                                <p:cTn id="44" presetID="22" presetClass="entr" presetSubtype="2" fill="hold"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wipe(right)">
                                      <p:cBhvr>
                                        <p:cTn id="46" dur="500"/>
                                        <p:tgtEl>
                                          <p:spTgt spid="58"/>
                                        </p:tgtEl>
                                      </p:cBhvr>
                                    </p:animEffect>
                                  </p:childTnLst>
                                </p:cTn>
                              </p:par>
                            </p:childTnLst>
                          </p:cTn>
                        </p:par>
                        <p:par>
                          <p:cTn id="47" fill="hold">
                            <p:stCondLst>
                              <p:cond delay="1000"/>
                            </p:stCondLst>
                            <p:childTnLst>
                              <p:par>
                                <p:cTn id="48" presetID="22" presetClass="entr" presetSubtype="2" fill="hold" nodeType="afterEffect">
                                  <p:stCondLst>
                                    <p:cond delay="500"/>
                                  </p:stCondLst>
                                  <p:childTnLst>
                                    <p:set>
                                      <p:cBhvr>
                                        <p:cTn id="49" dur="1" fill="hold">
                                          <p:stCondLst>
                                            <p:cond delay="0"/>
                                          </p:stCondLst>
                                        </p:cTn>
                                        <p:tgtEl>
                                          <p:spTgt spid="31"/>
                                        </p:tgtEl>
                                        <p:attrNameLst>
                                          <p:attrName>style.visibility</p:attrName>
                                        </p:attrNameLst>
                                      </p:cBhvr>
                                      <p:to>
                                        <p:strVal val="visible"/>
                                      </p:to>
                                    </p:set>
                                    <p:animEffect transition="in" filter="wipe(right)">
                                      <p:cBhvr>
                                        <p:cTn id="50" dur="10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8">
                                            <p:txEl>
                                              <p:pRg st="5" end="5"/>
                                            </p:txEl>
                                          </p:spTgt>
                                        </p:tgtEl>
                                        <p:attrNameLst>
                                          <p:attrName>style.visibility</p:attrName>
                                        </p:attrNameLst>
                                      </p:cBhvr>
                                      <p:to>
                                        <p:strVal val="visible"/>
                                      </p:to>
                                    </p:set>
                                    <p:animEffect transition="in" filter="blinds(horizontal)">
                                      <p:cBhvr>
                                        <p:cTn id="55" dur="500"/>
                                        <p:tgtEl>
                                          <p:spTgt spid="8">
                                            <p:txEl>
                                              <p:pRg st="5" end="5"/>
                                            </p:txEl>
                                          </p:spTgt>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blinds(horizontal)">
                                      <p:cBhvr>
                                        <p:cTn id="58" dur="500"/>
                                        <p:tgtEl>
                                          <p:spTgt spid="27"/>
                                        </p:tgtEl>
                                      </p:cBhvr>
                                    </p:animEffect>
                                  </p:childTnLst>
                                </p:cTn>
                              </p:par>
                              <p:par>
                                <p:cTn id="59" presetID="3" presetClass="entr" presetSubtype="10" fill="hold" nodeType="with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blinds(horizontal)">
                                      <p:cBhvr>
                                        <p:cTn id="61" dur="500"/>
                                        <p:tgtEl>
                                          <p:spTgt spid="69"/>
                                        </p:tgtEl>
                                      </p:cBhvr>
                                    </p:animEffect>
                                  </p:childTnLst>
                                </p:cTn>
                              </p:par>
                              <p:par>
                                <p:cTn id="62" presetID="3" presetClass="entr" presetSubtype="10" fill="hold"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linds(horizontal)">
                                      <p:cBhvr>
                                        <p:cTn id="64" dur="500"/>
                                        <p:tgtEl>
                                          <p:spTgt spid="14"/>
                                        </p:tgtEl>
                                      </p:cBhvr>
                                    </p:animEffect>
                                  </p:childTnLst>
                                </p:cTn>
                              </p:par>
                            </p:childTnLst>
                          </p:cTn>
                        </p:par>
                        <p:par>
                          <p:cTn id="65" fill="hold">
                            <p:stCondLst>
                              <p:cond delay="500"/>
                            </p:stCondLst>
                            <p:childTnLst>
                              <p:par>
                                <p:cTn id="66" presetID="22" presetClass="entr" presetSubtype="2" fill="hold"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wipe(right)">
                                      <p:cBhvr>
                                        <p:cTn id="68" dur="500"/>
                                        <p:tgtEl>
                                          <p:spTgt spid="59"/>
                                        </p:tgtEl>
                                      </p:cBhvr>
                                    </p:animEffect>
                                  </p:childTnLst>
                                </p:cTn>
                              </p:par>
                            </p:childTnLst>
                          </p:cTn>
                        </p:par>
                        <p:par>
                          <p:cTn id="69" fill="hold">
                            <p:stCondLst>
                              <p:cond delay="1000"/>
                            </p:stCondLst>
                            <p:childTnLst>
                              <p:par>
                                <p:cTn id="70" presetID="22" presetClass="entr" presetSubtype="4" fill="hold" nodeType="afterEffect">
                                  <p:stCondLst>
                                    <p:cond delay="500"/>
                                  </p:stCondLst>
                                  <p:childTnLst>
                                    <p:set>
                                      <p:cBhvr>
                                        <p:cTn id="71" dur="1" fill="hold">
                                          <p:stCondLst>
                                            <p:cond delay="0"/>
                                          </p:stCondLst>
                                        </p:cTn>
                                        <p:tgtEl>
                                          <p:spTgt spid="32"/>
                                        </p:tgtEl>
                                        <p:attrNameLst>
                                          <p:attrName>style.visibility</p:attrName>
                                        </p:attrNameLst>
                                      </p:cBhvr>
                                      <p:to>
                                        <p:strVal val="visible"/>
                                      </p:to>
                                    </p:set>
                                    <p:animEffect transition="in" filter="wipe(down)">
                                      <p:cBhvr>
                                        <p:cTn id="72"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ja-JP" altLang="en-US" dirty="0" smtClean="0"/>
              <a:t>バグ報告者コミュニティの中でも開発者コミュニティにも参加する人物らがどのような活動をしているかを巨視的に分析する</a:t>
            </a:r>
            <a:endParaRPr kumimoji="1" lang="en-US" altLang="ja-JP" dirty="0" smtClean="0"/>
          </a:p>
          <a:p>
            <a:pPr lvl="1"/>
            <a:r>
              <a:rPr lang="ja-JP" altLang="en-US" dirty="0" smtClean="0"/>
              <a:t>開発者コミュニティにも参加する人物らを開発者グループ</a:t>
            </a:r>
            <a:endParaRPr lang="en-US" altLang="ja-JP" dirty="0" smtClean="0"/>
          </a:p>
          <a:p>
            <a:pPr lvl="1"/>
            <a:r>
              <a:rPr kumimoji="1" lang="ja-JP" altLang="en-US" dirty="0" smtClean="0"/>
              <a:t>バグ報告者コミュニティのみに参加する人物らをバグ報告者グループ</a:t>
            </a:r>
            <a:endParaRPr kumimoji="1" lang="en-US" altLang="ja-JP" dirty="0" smtClean="0"/>
          </a:p>
          <a:p>
            <a:r>
              <a:rPr lang="ja-JP" altLang="en-US" dirty="0" smtClean="0"/>
              <a:t>各</a:t>
            </a:r>
            <a:r>
              <a:rPr kumimoji="1" lang="ja-JP" altLang="en-US" dirty="0" smtClean="0"/>
              <a:t>グループとグループ間で行う送受信関係をネットワーク化する</a:t>
            </a:r>
            <a:endParaRPr kumimoji="1" lang="en-US" altLang="ja-JP" dirty="0" smtClean="0"/>
          </a:p>
          <a:p>
            <a:pPr lvl="1"/>
            <a:r>
              <a:rPr lang="ja-JP" altLang="en-US" dirty="0" smtClean="0"/>
              <a:t>各グループをノードで表す</a:t>
            </a:r>
            <a:endParaRPr lang="en-US" altLang="ja-JP" dirty="0" smtClean="0"/>
          </a:p>
          <a:p>
            <a:pPr lvl="1"/>
            <a:r>
              <a:rPr lang="ja-JP" altLang="en-US" dirty="0" smtClean="0"/>
              <a:t>参加者間の送受信数をグループ単位でまとめてエッジで表す</a:t>
            </a:r>
            <a:endParaRPr lang="en-US" altLang="ja-JP" dirty="0" smtClean="0"/>
          </a:p>
          <a:p>
            <a:pPr lvl="1"/>
            <a:endParaRPr kumimoji="1" lang="en-US" altLang="ja-JP" dirty="0" smtClean="0"/>
          </a:p>
          <a:p>
            <a:endParaRPr kumimoji="1" lang="en-US" altLang="ja-JP" dirty="0" smtClean="0"/>
          </a:p>
          <a:p>
            <a:endParaRPr kumimoji="1" lang="ja-JP" altLang="en-US" dirty="0"/>
          </a:p>
        </p:txBody>
      </p:sp>
      <p:sp>
        <p:nvSpPr>
          <p:cNvPr id="72" name="Line 56"/>
          <p:cNvSpPr>
            <a:spLocks noChangeShapeType="1"/>
          </p:cNvSpPr>
          <p:nvPr/>
        </p:nvSpPr>
        <p:spPr bwMode="auto">
          <a:xfrm rot="720000" flipH="1">
            <a:off x="6736331" y="5065332"/>
            <a:ext cx="662154" cy="144000"/>
          </a:xfrm>
          <a:prstGeom prst="line">
            <a:avLst/>
          </a:prstGeom>
          <a:noFill/>
          <a:ln w="25400">
            <a:solidFill>
              <a:schemeClr val="tx1"/>
            </a:solidFill>
            <a:round/>
            <a:headEnd/>
            <a:tailEnd type="triangle" w="lg" len="lg"/>
          </a:ln>
        </p:spPr>
        <p:txBody>
          <a:bodyPr/>
          <a:lstStyle/>
          <a:p>
            <a:endParaRPr lang="ja-JP" altLang="en-US"/>
          </a:p>
        </p:txBody>
      </p:sp>
      <p:sp>
        <p:nvSpPr>
          <p:cNvPr id="89" name="Line 56"/>
          <p:cNvSpPr>
            <a:spLocks noChangeShapeType="1"/>
          </p:cNvSpPr>
          <p:nvPr/>
        </p:nvSpPr>
        <p:spPr bwMode="auto">
          <a:xfrm rot="720000" flipH="1">
            <a:off x="6736330" y="5451672"/>
            <a:ext cx="662154" cy="144000"/>
          </a:xfrm>
          <a:prstGeom prst="line">
            <a:avLst/>
          </a:prstGeom>
          <a:noFill/>
          <a:ln w="25400">
            <a:solidFill>
              <a:schemeClr val="tx1"/>
            </a:solidFill>
            <a:round/>
            <a:headEnd type="triangle" w="lg" len="lg"/>
            <a:tailEnd type="none" w="lg" len="lg"/>
          </a:ln>
        </p:spPr>
        <p:txBody>
          <a:bodyPr/>
          <a:lstStyle/>
          <a:p>
            <a:endParaRPr lang="ja-JP" altLang="en-US"/>
          </a:p>
        </p:txBody>
      </p:sp>
      <p:cxnSp>
        <p:nvCxnSpPr>
          <p:cNvPr id="88" name="曲線コネクタ 87"/>
          <p:cNvCxnSpPr>
            <a:stCxn id="7" idx="1"/>
            <a:endCxn id="7" idx="7"/>
          </p:cNvCxnSpPr>
          <p:nvPr/>
        </p:nvCxnSpPr>
        <p:spPr bwMode="auto">
          <a:xfrm rot="5400000" flipH="1" flipV="1">
            <a:off x="5905634" y="4340577"/>
            <a:ext cx="1588" cy="982803"/>
          </a:xfrm>
          <a:prstGeom prst="curvedConnector3">
            <a:avLst>
              <a:gd name="adj1" fmla="val 27203715"/>
            </a:avLst>
          </a:prstGeom>
          <a:solidFill>
            <a:srgbClr val="9999FF"/>
          </a:solidFill>
          <a:ln w="19050" cap="flat" cmpd="sng" algn="ctr">
            <a:solidFill>
              <a:schemeClr val="tx1"/>
            </a:solidFill>
            <a:prstDash val="solid"/>
            <a:round/>
            <a:headEnd type="none" w="med" len="med"/>
            <a:tailEnd type="triangle"/>
          </a:ln>
          <a:effectLst/>
        </p:spPr>
      </p:cxnSp>
      <p:cxnSp>
        <p:nvCxnSpPr>
          <p:cNvPr id="90" name="曲線コネクタ 89"/>
          <p:cNvCxnSpPr>
            <a:stCxn id="8" idx="1"/>
            <a:endCxn id="8" idx="7"/>
          </p:cNvCxnSpPr>
          <p:nvPr/>
        </p:nvCxnSpPr>
        <p:spPr bwMode="auto">
          <a:xfrm rot="5400000" flipH="1" flipV="1">
            <a:off x="8222190" y="4385244"/>
            <a:ext cx="1588" cy="982804"/>
          </a:xfrm>
          <a:prstGeom prst="curvedConnector3">
            <a:avLst>
              <a:gd name="adj1" fmla="val 27203715"/>
            </a:avLst>
          </a:prstGeom>
          <a:solidFill>
            <a:srgbClr val="9999FF"/>
          </a:solidFill>
          <a:ln w="19050" cap="flat" cmpd="sng" algn="ctr">
            <a:solidFill>
              <a:schemeClr val="tx1"/>
            </a:solidFill>
            <a:prstDash val="solid"/>
            <a:round/>
            <a:headEnd type="none" w="med" len="med"/>
            <a:tailEnd type="triangle"/>
          </a:ln>
          <a:effectLst/>
        </p:spPr>
      </p:cxnSp>
      <p:grpSp>
        <p:nvGrpSpPr>
          <p:cNvPr id="102" name="グループ化 101"/>
          <p:cNvGrpSpPr/>
          <p:nvPr/>
        </p:nvGrpSpPr>
        <p:grpSpPr>
          <a:xfrm>
            <a:off x="5011651" y="4628583"/>
            <a:ext cx="4155999" cy="1738403"/>
            <a:chOff x="5011651" y="4628583"/>
            <a:chExt cx="4155999" cy="1738403"/>
          </a:xfrm>
        </p:grpSpPr>
        <p:sp>
          <p:nvSpPr>
            <p:cNvPr id="7" name="円/楕円 6"/>
            <p:cNvSpPr/>
            <p:nvPr/>
          </p:nvSpPr>
          <p:spPr bwMode="auto">
            <a:xfrm>
              <a:off x="5210688" y="4628583"/>
              <a:ext cx="1389893" cy="1388871"/>
            </a:xfrm>
            <a:prstGeom prst="ellipse">
              <a:avLst/>
            </a:prstGeom>
            <a:solidFill>
              <a:srgbClr val="FFFF00"/>
            </a:solidFill>
            <a:ln w="158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 name="円/楕円 7"/>
            <p:cNvSpPr>
              <a:spLocks noChangeAspect="1"/>
            </p:cNvSpPr>
            <p:nvPr/>
          </p:nvSpPr>
          <p:spPr bwMode="auto">
            <a:xfrm>
              <a:off x="7527242" y="4673251"/>
              <a:ext cx="1389896" cy="1388871"/>
            </a:xfrm>
            <a:prstGeom prst="ellipse">
              <a:avLst/>
            </a:prstGeom>
            <a:solidFill>
              <a:srgbClr val="29FFC7"/>
            </a:solidFill>
            <a:ln w="158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4" name="二等辺三角形 73"/>
            <p:cNvSpPr/>
            <p:nvPr/>
          </p:nvSpPr>
          <p:spPr bwMode="auto">
            <a:xfrm>
              <a:off x="6011946" y="5110823"/>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5" name="円/楕円 74"/>
            <p:cNvSpPr/>
            <p:nvPr/>
          </p:nvSpPr>
          <p:spPr bwMode="auto">
            <a:xfrm>
              <a:off x="6011946" y="5063460"/>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7" name="二等辺三角形 76"/>
            <p:cNvSpPr/>
            <p:nvPr/>
          </p:nvSpPr>
          <p:spPr bwMode="auto">
            <a:xfrm>
              <a:off x="5596759" y="5431773"/>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8" name="円/楕円 77"/>
            <p:cNvSpPr/>
            <p:nvPr/>
          </p:nvSpPr>
          <p:spPr bwMode="auto">
            <a:xfrm>
              <a:off x="5596759" y="5384410"/>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0" name="二等辺三角形 79"/>
            <p:cNvSpPr/>
            <p:nvPr/>
          </p:nvSpPr>
          <p:spPr bwMode="auto">
            <a:xfrm>
              <a:off x="8025228" y="4952743"/>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1" name="円/楕円 80"/>
            <p:cNvSpPr/>
            <p:nvPr/>
          </p:nvSpPr>
          <p:spPr bwMode="auto">
            <a:xfrm>
              <a:off x="8025228" y="4905380"/>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3" name="二等辺三角形 82"/>
            <p:cNvSpPr/>
            <p:nvPr/>
          </p:nvSpPr>
          <p:spPr bwMode="auto">
            <a:xfrm>
              <a:off x="8438852" y="5283391"/>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4" name="円/楕円 83"/>
            <p:cNvSpPr/>
            <p:nvPr/>
          </p:nvSpPr>
          <p:spPr bwMode="auto">
            <a:xfrm>
              <a:off x="8438852" y="5236028"/>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6" name="二等辺三角形 85"/>
            <p:cNvSpPr/>
            <p:nvPr/>
          </p:nvSpPr>
          <p:spPr bwMode="auto">
            <a:xfrm>
              <a:off x="8019362" y="5774868"/>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7" name="円/楕円 86"/>
            <p:cNvSpPr/>
            <p:nvPr/>
          </p:nvSpPr>
          <p:spPr bwMode="auto">
            <a:xfrm>
              <a:off x="8019362" y="5727505"/>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4" name="テキスト ボックス 93"/>
            <p:cNvSpPr txBox="1"/>
            <p:nvPr/>
          </p:nvSpPr>
          <p:spPr>
            <a:xfrm>
              <a:off x="5011651" y="6057237"/>
              <a:ext cx="1655827" cy="307777"/>
            </a:xfrm>
            <a:prstGeom prst="rect">
              <a:avLst/>
            </a:prstGeom>
            <a:noFill/>
          </p:spPr>
          <p:txBody>
            <a:bodyPr wrap="square" rtlCol="0">
              <a:spAutoFit/>
            </a:bodyPr>
            <a:lstStyle/>
            <a:p>
              <a:pPr algn="ctr"/>
              <a:r>
                <a:rPr kumimoji="1" lang="ja-JP" altLang="en-US" sz="1400" dirty="0" smtClean="0"/>
                <a:t>開発者グループ</a:t>
              </a:r>
              <a:endParaRPr kumimoji="1" lang="ja-JP" altLang="en-US" sz="1400" dirty="0"/>
            </a:p>
          </p:txBody>
        </p:sp>
        <p:sp>
          <p:nvSpPr>
            <p:cNvPr id="95" name="テキスト ボックス 94"/>
            <p:cNvSpPr txBox="1"/>
            <p:nvPr/>
          </p:nvSpPr>
          <p:spPr>
            <a:xfrm>
              <a:off x="7308140" y="6059209"/>
              <a:ext cx="1859510" cy="307777"/>
            </a:xfrm>
            <a:prstGeom prst="rect">
              <a:avLst/>
            </a:prstGeom>
            <a:noFill/>
          </p:spPr>
          <p:txBody>
            <a:bodyPr wrap="square" rtlCol="0">
              <a:spAutoFit/>
            </a:bodyPr>
            <a:lstStyle/>
            <a:p>
              <a:pPr algn="ctr"/>
              <a:r>
                <a:rPr lang="ja-JP" altLang="en-US" sz="1400" dirty="0" smtClean="0"/>
                <a:t>バグ報告者グループ</a:t>
              </a:r>
              <a:endParaRPr kumimoji="1" lang="ja-JP" altLang="en-US" sz="1400" dirty="0"/>
            </a:p>
          </p:txBody>
        </p:sp>
      </p:grpSp>
      <p:sp>
        <p:nvSpPr>
          <p:cNvPr id="2" name="タイトル 1"/>
          <p:cNvSpPr>
            <a:spLocks noGrp="1"/>
          </p:cNvSpPr>
          <p:nvPr>
            <p:ph type="title"/>
          </p:nvPr>
        </p:nvSpPr>
        <p:spPr/>
        <p:txBody>
          <a:bodyPr/>
          <a:lstStyle/>
          <a:p>
            <a:r>
              <a:rPr kumimoji="1" lang="ja-JP" altLang="en-US" dirty="0" smtClean="0"/>
              <a:t>グループ間のネットワーク</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ゼミナール</a:t>
            </a:r>
            <a:r>
              <a:rPr lang="en-US" altLang="ja-JP" smtClean="0"/>
              <a:t>Ⅱ</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2008/10/03</a:t>
            </a:r>
            <a:endParaRPr lang="en-US" altLang="ja-JP" dirty="0"/>
          </a:p>
        </p:txBody>
      </p:sp>
      <p:sp>
        <p:nvSpPr>
          <p:cNvPr id="6" name="スライド番号プレースホルダ 5"/>
          <p:cNvSpPr>
            <a:spLocks noGrp="1"/>
          </p:cNvSpPr>
          <p:nvPr>
            <p:ph type="sldNum" sz="quarter" idx="12"/>
          </p:nvPr>
        </p:nvSpPr>
        <p:spPr/>
        <p:txBody>
          <a:bodyPr/>
          <a:lstStyle/>
          <a:p>
            <a:pPr>
              <a:defRPr/>
            </a:pPr>
            <a:r>
              <a:rPr lang="en-US" altLang="ja-JP" dirty="0" smtClean="0"/>
              <a:t>5</a:t>
            </a:r>
            <a:endParaRPr lang="en-US" altLang="ja-JP" dirty="0"/>
          </a:p>
        </p:txBody>
      </p:sp>
      <p:grpSp>
        <p:nvGrpSpPr>
          <p:cNvPr id="9" name="グループ化 8"/>
          <p:cNvGrpSpPr/>
          <p:nvPr/>
        </p:nvGrpSpPr>
        <p:grpSpPr>
          <a:xfrm>
            <a:off x="1760126" y="4401149"/>
            <a:ext cx="1757845" cy="1835049"/>
            <a:chOff x="6538858" y="2727227"/>
            <a:chExt cx="2068052" cy="2158881"/>
          </a:xfrm>
          <a:solidFill>
            <a:srgbClr val="29FFC7"/>
          </a:solidFill>
        </p:grpSpPr>
        <p:sp>
          <p:nvSpPr>
            <p:cNvPr id="10" name="月 9"/>
            <p:cNvSpPr/>
            <p:nvPr/>
          </p:nvSpPr>
          <p:spPr bwMode="auto">
            <a:xfrm rot="12780000">
              <a:off x="7147675" y="4076216"/>
              <a:ext cx="648000" cy="809892"/>
            </a:xfrm>
            <a:prstGeom prst="moon">
              <a:avLst>
                <a:gd name="adj" fmla="val 87500"/>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 name="月 10"/>
            <p:cNvSpPr/>
            <p:nvPr/>
          </p:nvSpPr>
          <p:spPr bwMode="auto">
            <a:xfrm rot="10800000">
              <a:off x="7328079" y="3051300"/>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月 11"/>
            <p:cNvSpPr/>
            <p:nvPr/>
          </p:nvSpPr>
          <p:spPr bwMode="auto">
            <a:xfrm rot="10560344">
              <a:off x="7315007" y="3108370"/>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月 12"/>
            <p:cNvSpPr/>
            <p:nvPr/>
          </p:nvSpPr>
          <p:spPr bwMode="auto">
            <a:xfrm rot="10046847">
              <a:off x="7291090" y="2990837"/>
              <a:ext cx="359756" cy="1214358"/>
            </a:xfrm>
            <a:prstGeom prst="moon">
              <a:avLst>
                <a:gd name="adj" fmla="val 68967"/>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 name="月 13"/>
            <p:cNvSpPr/>
            <p:nvPr/>
          </p:nvSpPr>
          <p:spPr bwMode="auto">
            <a:xfrm rot="8880000">
              <a:off x="7152950" y="2727227"/>
              <a:ext cx="648000" cy="809892"/>
            </a:xfrm>
            <a:prstGeom prst="moon">
              <a:avLst>
                <a:gd name="adj" fmla="val 87500"/>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 name="パイ 14"/>
            <p:cNvSpPr/>
            <p:nvPr/>
          </p:nvSpPr>
          <p:spPr bwMode="auto">
            <a:xfrm rot="10800000">
              <a:off x="6538858" y="2774984"/>
              <a:ext cx="2068052" cy="2056448"/>
            </a:xfrm>
            <a:prstGeom prst="pie">
              <a:avLst>
                <a:gd name="adj1" fmla="val 3907078"/>
                <a:gd name="adj2" fmla="val 17954558"/>
              </a:avLst>
            </a:prstGeom>
            <a:grpFill/>
            <a:ln w="9525" cap="flat" cmpd="sng" algn="ctr">
              <a:solidFill>
                <a:srgbClr val="29FFC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16" name="グループ化 15"/>
          <p:cNvGrpSpPr/>
          <p:nvPr/>
        </p:nvGrpSpPr>
        <p:grpSpPr>
          <a:xfrm>
            <a:off x="1774509" y="4563780"/>
            <a:ext cx="726010" cy="1498430"/>
            <a:chOff x="6555779" y="2918558"/>
            <a:chExt cx="854129" cy="1762859"/>
          </a:xfrm>
          <a:solidFill>
            <a:srgbClr val="FFFF00"/>
          </a:solidFill>
        </p:grpSpPr>
        <p:grpSp>
          <p:nvGrpSpPr>
            <p:cNvPr id="17" name="グループ化 143"/>
            <p:cNvGrpSpPr/>
            <p:nvPr/>
          </p:nvGrpSpPr>
          <p:grpSpPr>
            <a:xfrm>
              <a:off x="6555779" y="2924228"/>
              <a:ext cx="483434" cy="1749438"/>
              <a:chOff x="6555779" y="2924228"/>
              <a:chExt cx="483434" cy="1749438"/>
            </a:xfrm>
            <a:grpFill/>
          </p:grpSpPr>
          <p:sp>
            <p:nvSpPr>
              <p:cNvPr id="25" name="月 24"/>
              <p:cNvSpPr/>
              <p:nvPr/>
            </p:nvSpPr>
            <p:spPr bwMode="auto">
              <a:xfrm>
                <a:off x="6796638" y="2966256"/>
                <a:ext cx="182758" cy="1657180"/>
              </a:xfrm>
              <a:prstGeom prst="moon">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6" name="月 25"/>
              <p:cNvSpPr/>
              <p:nvPr/>
            </p:nvSpPr>
            <p:spPr bwMode="auto">
              <a:xfrm>
                <a:off x="6555779" y="3060826"/>
                <a:ext cx="483434" cy="14860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7" name="月 26"/>
              <p:cNvSpPr/>
              <p:nvPr/>
            </p:nvSpPr>
            <p:spPr bwMode="auto">
              <a:xfrm rot="20122007">
                <a:off x="6674105" y="3805659"/>
                <a:ext cx="213479"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8" name="月 27"/>
              <p:cNvSpPr/>
              <p:nvPr/>
            </p:nvSpPr>
            <p:spPr bwMode="auto">
              <a:xfrm rot="1380000">
                <a:off x="6638434" y="2924228"/>
                <a:ext cx="213479"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8" name="月 17"/>
            <p:cNvSpPr/>
            <p:nvPr/>
          </p:nvSpPr>
          <p:spPr bwMode="auto">
            <a:xfrm rot="10800000">
              <a:off x="6986291" y="2976027"/>
              <a:ext cx="182758" cy="1657180"/>
            </a:xfrm>
            <a:prstGeom prst="moon">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9" name="月 18"/>
            <p:cNvSpPr/>
            <p:nvPr/>
          </p:nvSpPr>
          <p:spPr bwMode="auto">
            <a:xfrm rot="10800000">
              <a:off x="6926474" y="3052618"/>
              <a:ext cx="483434" cy="14860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 name="月 19"/>
            <p:cNvSpPr/>
            <p:nvPr/>
          </p:nvSpPr>
          <p:spPr bwMode="auto">
            <a:xfrm rot="9322007">
              <a:off x="7082866" y="2930560"/>
              <a:ext cx="213479"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1" name="月 20"/>
            <p:cNvSpPr/>
            <p:nvPr/>
          </p:nvSpPr>
          <p:spPr bwMode="auto">
            <a:xfrm rot="12180000">
              <a:off x="7113774" y="3692316"/>
              <a:ext cx="213479"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2" name="月 21"/>
            <p:cNvSpPr/>
            <p:nvPr/>
          </p:nvSpPr>
          <p:spPr bwMode="auto">
            <a:xfrm rot="9322007">
              <a:off x="7144120" y="2918558"/>
              <a:ext cx="107280" cy="868007"/>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3" name="月 22"/>
            <p:cNvSpPr/>
            <p:nvPr/>
          </p:nvSpPr>
          <p:spPr bwMode="auto">
            <a:xfrm rot="12180000">
              <a:off x="7162044" y="3698498"/>
              <a:ext cx="55761" cy="982919"/>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 name="月 23"/>
            <p:cNvSpPr/>
            <p:nvPr/>
          </p:nvSpPr>
          <p:spPr bwMode="auto">
            <a:xfrm rot="12180000">
              <a:off x="7199481" y="3823851"/>
              <a:ext cx="50324" cy="818022"/>
            </a:xfrm>
            <a:prstGeom prst="moon">
              <a:avLst>
                <a:gd name="adj" fmla="val 87500"/>
              </a:avLst>
            </a:prstGeom>
            <a:grpFill/>
            <a:ln w="952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29" name="Line 56"/>
          <p:cNvSpPr>
            <a:spLocks noChangeShapeType="1"/>
          </p:cNvSpPr>
          <p:nvPr/>
        </p:nvSpPr>
        <p:spPr bwMode="auto">
          <a:xfrm flipH="1">
            <a:off x="2291010" y="4871582"/>
            <a:ext cx="352807" cy="118408"/>
          </a:xfrm>
          <a:prstGeom prst="line">
            <a:avLst/>
          </a:prstGeom>
          <a:noFill/>
          <a:ln w="25400">
            <a:solidFill>
              <a:schemeClr val="tx1"/>
            </a:solidFill>
            <a:round/>
            <a:headEnd/>
            <a:tailEnd type="triangle" w="med" len="med"/>
          </a:ln>
        </p:spPr>
        <p:txBody>
          <a:bodyPr/>
          <a:lstStyle/>
          <a:p>
            <a:endParaRPr lang="ja-JP" altLang="en-US"/>
          </a:p>
        </p:txBody>
      </p:sp>
      <p:sp>
        <p:nvSpPr>
          <p:cNvPr id="30" name="Line 59"/>
          <p:cNvSpPr>
            <a:spLocks noChangeShapeType="1"/>
          </p:cNvSpPr>
          <p:nvPr/>
        </p:nvSpPr>
        <p:spPr bwMode="auto">
          <a:xfrm flipH="1">
            <a:off x="2077027" y="5136252"/>
            <a:ext cx="64524" cy="270071"/>
          </a:xfrm>
          <a:prstGeom prst="line">
            <a:avLst/>
          </a:prstGeom>
          <a:noFill/>
          <a:ln w="25400">
            <a:solidFill>
              <a:schemeClr val="tx1"/>
            </a:solidFill>
            <a:round/>
            <a:headEnd type="triangle" w="med" len="med"/>
            <a:tailEnd type="none" w="med" len="med"/>
          </a:ln>
        </p:spPr>
        <p:txBody>
          <a:bodyPr/>
          <a:lstStyle/>
          <a:p>
            <a:endParaRPr lang="ja-JP" altLang="en-US"/>
          </a:p>
        </p:txBody>
      </p:sp>
      <p:sp>
        <p:nvSpPr>
          <p:cNvPr id="31" name="Line 60"/>
          <p:cNvSpPr>
            <a:spLocks noChangeShapeType="1"/>
          </p:cNvSpPr>
          <p:nvPr/>
        </p:nvSpPr>
        <p:spPr bwMode="auto">
          <a:xfrm flipH="1">
            <a:off x="2141551" y="5329443"/>
            <a:ext cx="831905" cy="116104"/>
          </a:xfrm>
          <a:prstGeom prst="line">
            <a:avLst/>
          </a:prstGeom>
          <a:noFill/>
          <a:ln w="25400">
            <a:solidFill>
              <a:schemeClr val="tx1"/>
            </a:solidFill>
            <a:round/>
            <a:headEnd/>
            <a:tailEnd type="triangle" w="med" len="med"/>
          </a:ln>
        </p:spPr>
        <p:txBody>
          <a:bodyPr/>
          <a:lstStyle/>
          <a:p>
            <a:endParaRPr lang="ja-JP" altLang="en-US"/>
          </a:p>
        </p:txBody>
      </p:sp>
      <p:sp>
        <p:nvSpPr>
          <p:cNvPr id="32" name="Line 58"/>
          <p:cNvSpPr>
            <a:spLocks noChangeShapeType="1"/>
          </p:cNvSpPr>
          <p:nvPr/>
        </p:nvSpPr>
        <p:spPr bwMode="auto">
          <a:xfrm>
            <a:off x="2141551" y="5531833"/>
            <a:ext cx="502265" cy="341454"/>
          </a:xfrm>
          <a:prstGeom prst="line">
            <a:avLst/>
          </a:prstGeom>
          <a:noFill/>
          <a:ln w="25400">
            <a:solidFill>
              <a:schemeClr val="tx1"/>
            </a:solidFill>
            <a:round/>
            <a:headEnd/>
            <a:tailEnd type="triangle" w="med" len="med"/>
          </a:ln>
        </p:spPr>
        <p:txBody>
          <a:bodyPr/>
          <a:lstStyle/>
          <a:p>
            <a:endParaRPr lang="ja-JP" altLang="en-US"/>
          </a:p>
        </p:txBody>
      </p:sp>
      <p:sp>
        <p:nvSpPr>
          <p:cNvPr id="34" name="二等辺三角形 33"/>
          <p:cNvSpPr/>
          <p:nvPr/>
        </p:nvSpPr>
        <p:spPr bwMode="auto">
          <a:xfrm>
            <a:off x="2098563" y="4918946"/>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5" name="円/楕円 34"/>
          <p:cNvSpPr/>
          <p:nvPr/>
        </p:nvSpPr>
        <p:spPr bwMode="auto">
          <a:xfrm>
            <a:off x="2098563" y="4871583"/>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7" name="二等辺三角形 36"/>
          <p:cNvSpPr/>
          <p:nvPr/>
        </p:nvSpPr>
        <p:spPr bwMode="auto">
          <a:xfrm>
            <a:off x="1985617" y="5481527"/>
            <a:ext cx="118408" cy="165771"/>
          </a:xfrm>
          <a:prstGeom prst="triangl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8" name="円/楕円 37"/>
          <p:cNvSpPr/>
          <p:nvPr/>
        </p:nvSpPr>
        <p:spPr bwMode="auto">
          <a:xfrm>
            <a:off x="1985617" y="5434164"/>
            <a:ext cx="118408" cy="118408"/>
          </a:xfrm>
          <a:prstGeom prst="ellipse">
            <a:avLst/>
          </a:prstGeom>
          <a:gradFill flip="none" rotWithShape="1">
            <a:gsLst>
              <a:gs pos="50000">
                <a:srgbClr val="D6A3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0" name="二等辺三角形 39"/>
          <p:cNvSpPr/>
          <p:nvPr/>
        </p:nvSpPr>
        <p:spPr bwMode="auto">
          <a:xfrm>
            <a:off x="2712289" y="4751642"/>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1" name="円/楕円 40"/>
          <p:cNvSpPr/>
          <p:nvPr/>
        </p:nvSpPr>
        <p:spPr bwMode="auto">
          <a:xfrm>
            <a:off x="2712289" y="4704279"/>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3" name="二等辺三角形 42"/>
          <p:cNvSpPr/>
          <p:nvPr/>
        </p:nvSpPr>
        <p:spPr bwMode="auto">
          <a:xfrm>
            <a:off x="3106001" y="5258399"/>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4" name="円/楕円 43"/>
          <p:cNvSpPr/>
          <p:nvPr/>
        </p:nvSpPr>
        <p:spPr bwMode="auto">
          <a:xfrm>
            <a:off x="3106001" y="5211036"/>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6" name="二等辺三角形 45"/>
          <p:cNvSpPr/>
          <p:nvPr/>
        </p:nvSpPr>
        <p:spPr bwMode="auto">
          <a:xfrm>
            <a:off x="2677553" y="5820519"/>
            <a:ext cx="118408" cy="165771"/>
          </a:xfrm>
          <a:prstGeom prst="triangl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7" name="円/楕円 46"/>
          <p:cNvSpPr/>
          <p:nvPr/>
        </p:nvSpPr>
        <p:spPr bwMode="auto">
          <a:xfrm>
            <a:off x="2677553" y="5773156"/>
            <a:ext cx="118408" cy="118408"/>
          </a:xfrm>
          <a:prstGeom prst="ellipse">
            <a:avLst/>
          </a:prstGeom>
          <a:gradFill flip="none" rotWithShape="1">
            <a:gsLst>
              <a:gs pos="0">
                <a:srgbClr val="005C2A"/>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8" name="Line 57"/>
          <p:cNvSpPr>
            <a:spLocks noChangeShapeType="1"/>
          </p:cNvSpPr>
          <p:nvPr/>
        </p:nvSpPr>
        <p:spPr bwMode="auto">
          <a:xfrm flipV="1">
            <a:off x="2850127" y="5505291"/>
            <a:ext cx="275304" cy="339735"/>
          </a:xfrm>
          <a:prstGeom prst="line">
            <a:avLst/>
          </a:prstGeom>
          <a:noFill/>
          <a:ln w="25400">
            <a:solidFill>
              <a:schemeClr val="tx1"/>
            </a:solidFill>
            <a:round/>
            <a:headEnd/>
            <a:tailEnd type="triangle" w="med" len="med"/>
          </a:ln>
        </p:spPr>
        <p:txBody>
          <a:bodyPr/>
          <a:lstStyle/>
          <a:p>
            <a:endParaRPr lang="ja-JP" altLang="en-US"/>
          </a:p>
        </p:txBody>
      </p:sp>
      <p:grpSp>
        <p:nvGrpSpPr>
          <p:cNvPr id="49" name="グループ化 48"/>
          <p:cNvGrpSpPr/>
          <p:nvPr/>
        </p:nvGrpSpPr>
        <p:grpSpPr>
          <a:xfrm>
            <a:off x="767226" y="4392427"/>
            <a:ext cx="1757845" cy="1839098"/>
            <a:chOff x="767226" y="4100327"/>
            <a:chExt cx="1757845" cy="1839098"/>
          </a:xfrm>
        </p:grpSpPr>
        <p:grpSp>
          <p:nvGrpSpPr>
            <p:cNvPr id="50" name="グループ化 13"/>
            <p:cNvGrpSpPr/>
            <p:nvPr/>
          </p:nvGrpSpPr>
          <p:grpSpPr>
            <a:xfrm>
              <a:off x="767226" y="4100327"/>
              <a:ext cx="1757845" cy="1839098"/>
              <a:chOff x="3535786" y="1173916"/>
              <a:chExt cx="2068052" cy="2163644"/>
            </a:xfrm>
            <a:solidFill>
              <a:srgbClr val="FFEFFF"/>
            </a:solidFill>
          </p:grpSpPr>
          <p:sp>
            <p:nvSpPr>
              <p:cNvPr id="65" name="パイ 64"/>
              <p:cNvSpPr/>
              <p:nvPr/>
            </p:nvSpPr>
            <p:spPr bwMode="auto">
              <a:xfrm>
                <a:off x="3535786" y="1228592"/>
                <a:ext cx="2068052" cy="2056448"/>
              </a:xfrm>
              <a:prstGeom prst="pie">
                <a:avLst>
                  <a:gd name="adj1" fmla="val 3578039"/>
                  <a:gd name="adj2" fmla="val 17954558"/>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6" name="月 65"/>
              <p:cNvSpPr/>
              <p:nvPr/>
            </p:nvSpPr>
            <p:spPr bwMode="auto">
              <a:xfrm rot="1980000">
                <a:off x="4347021" y="1173916"/>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7" name="月 66"/>
              <p:cNvSpPr/>
              <p:nvPr/>
            </p:nvSpPr>
            <p:spPr bwMode="auto">
              <a:xfrm>
                <a:off x="4454861" y="179436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8" name="月 67"/>
              <p:cNvSpPr/>
              <p:nvPr/>
            </p:nvSpPr>
            <p:spPr bwMode="auto">
              <a:xfrm rot="21360344">
                <a:off x="4467933" y="173729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9" name="月 68"/>
              <p:cNvSpPr/>
              <p:nvPr/>
            </p:nvSpPr>
            <p:spPr bwMode="auto">
              <a:xfrm rot="20846847">
                <a:off x="4491850" y="1854829"/>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0" name="月 69"/>
              <p:cNvSpPr/>
              <p:nvPr/>
            </p:nvSpPr>
            <p:spPr bwMode="auto">
              <a:xfrm rot="19592044">
                <a:off x="4351272" y="2527668"/>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51" name="Line 57"/>
            <p:cNvSpPr>
              <a:spLocks noChangeShapeType="1"/>
            </p:cNvSpPr>
            <p:nvPr/>
          </p:nvSpPr>
          <p:spPr bwMode="auto">
            <a:xfrm flipV="1">
              <a:off x="1101166" y="4530589"/>
              <a:ext cx="316033" cy="388348"/>
            </a:xfrm>
            <a:prstGeom prst="line">
              <a:avLst/>
            </a:prstGeom>
            <a:noFill/>
            <a:ln w="25400">
              <a:solidFill>
                <a:schemeClr val="tx1"/>
              </a:solidFill>
              <a:round/>
              <a:headEnd/>
              <a:tailEnd type="triangle" w="med" len="med"/>
            </a:ln>
          </p:spPr>
          <p:txBody>
            <a:bodyPr/>
            <a:lstStyle/>
            <a:p>
              <a:endParaRPr lang="ja-JP" altLang="en-US"/>
            </a:p>
          </p:txBody>
        </p:sp>
        <p:sp>
          <p:nvSpPr>
            <p:cNvPr id="52" name="Line 59"/>
            <p:cNvSpPr>
              <a:spLocks noChangeShapeType="1"/>
            </p:cNvSpPr>
            <p:nvPr/>
          </p:nvSpPr>
          <p:spPr bwMode="auto">
            <a:xfrm flipV="1">
              <a:off x="1509936" y="5278770"/>
              <a:ext cx="411010" cy="156078"/>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53" name="Line 60"/>
            <p:cNvSpPr>
              <a:spLocks noChangeShapeType="1"/>
            </p:cNvSpPr>
            <p:nvPr/>
          </p:nvSpPr>
          <p:spPr bwMode="auto">
            <a:xfrm flipH="1" flipV="1">
              <a:off x="1587660" y="4483488"/>
              <a:ext cx="463108" cy="194972"/>
            </a:xfrm>
            <a:prstGeom prst="line">
              <a:avLst/>
            </a:prstGeom>
            <a:noFill/>
            <a:ln w="25400">
              <a:solidFill>
                <a:schemeClr val="tx1"/>
              </a:solidFill>
              <a:round/>
              <a:headEnd/>
              <a:tailEnd type="triangle" w="med" len="med"/>
            </a:ln>
          </p:spPr>
          <p:txBody>
            <a:bodyPr/>
            <a:lstStyle/>
            <a:p>
              <a:endParaRPr lang="ja-JP" altLang="en-US"/>
            </a:p>
          </p:txBody>
        </p:sp>
        <p:grpSp>
          <p:nvGrpSpPr>
            <p:cNvPr id="54" name="グループ化 208"/>
            <p:cNvGrpSpPr>
              <a:grpSpLocks noChangeAspect="1"/>
            </p:cNvGrpSpPr>
            <p:nvPr/>
          </p:nvGrpSpPr>
          <p:grpSpPr bwMode="auto">
            <a:xfrm>
              <a:off x="1298792" y="5368055"/>
              <a:ext cx="118408" cy="213133"/>
              <a:chOff x="499828" y="4357935"/>
              <a:chExt cx="214338" cy="385710"/>
            </a:xfrm>
          </p:grpSpPr>
          <p:sp>
            <p:nvSpPr>
              <p:cNvPr id="63" name="二等辺三角形 6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4" name="円/楕円 6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5" name="Line 56"/>
            <p:cNvSpPr>
              <a:spLocks noChangeShapeType="1"/>
            </p:cNvSpPr>
            <p:nvPr/>
          </p:nvSpPr>
          <p:spPr bwMode="auto">
            <a:xfrm flipV="1">
              <a:off x="1201636" y="4763470"/>
              <a:ext cx="829702" cy="263550"/>
            </a:xfrm>
            <a:prstGeom prst="line">
              <a:avLst/>
            </a:prstGeom>
            <a:noFill/>
            <a:ln w="25400">
              <a:solidFill>
                <a:schemeClr val="tx1"/>
              </a:solidFill>
              <a:round/>
              <a:headEnd/>
              <a:tailEnd type="triangle" w="med" len="med"/>
            </a:ln>
          </p:spPr>
          <p:txBody>
            <a:bodyPr/>
            <a:lstStyle/>
            <a:p>
              <a:endParaRPr lang="ja-JP" altLang="en-US"/>
            </a:p>
          </p:txBody>
        </p:sp>
        <p:grpSp>
          <p:nvGrpSpPr>
            <p:cNvPr id="56" name="グループ化 208"/>
            <p:cNvGrpSpPr>
              <a:grpSpLocks noChangeAspect="1"/>
            </p:cNvGrpSpPr>
            <p:nvPr/>
          </p:nvGrpSpPr>
          <p:grpSpPr bwMode="auto">
            <a:xfrm>
              <a:off x="1449821" y="4384511"/>
              <a:ext cx="118408" cy="213133"/>
              <a:chOff x="499828" y="4357935"/>
              <a:chExt cx="214338" cy="385710"/>
            </a:xfrm>
          </p:grpSpPr>
          <p:sp>
            <p:nvSpPr>
              <p:cNvPr id="61" name="二等辺三角形 6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2" name="円/楕円 6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7" name="グループ化 208"/>
            <p:cNvGrpSpPr>
              <a:grpSpLocks noChangeAspect="1"/>
            </p:cNvGrpSpPr>
            <p:nvPr/>
          </p:nvGrpSpPr>
          <p:grpSpPr bwMode="auto">
            <a:xfrm>
              <a:off x="982760" y="4937761"/>
              <a:ext cx="118408" cy="213133"/>
              <a:chOff x="499828" y="4357935"/>
              <a:chExt cx="214338" cy="385710"/>
            </a:xfrm>
          </p:grpSpPr>
          <p:sp>
            <p:nvSpPr>
              <p:cNvPr id="59" name="二等辺三角形 58"/>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0" name="円/楕円 59"/>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8" name="円/楕円 57"/>
            <p:cNvSpPr/>
            <p:nvPr/>
          </p:nvSpPr>
          <p:spPr bwMode="auto">
            <a:xfrm>
              <a:off x="770293" y="4143503"/>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71" name="円/楕円 70"/>
          <p:cNvSpPr/>
          <p:nvPr/>
        </p:nvSpPr>
        <p:spPr bwMode="auto">
          <a:xfrm>
            <a:off x="1759251" y="4445572"/>
            <a:ext cx="1739359" cy="1738080"/>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1" name="右矢印 90"/>
          <p:cNvSpPr/>
          <p:nvPr/>
        </p:nvSpPr>
        <p:spPr>
          <a:xfrm>
            <a:off x="4051732" y="4972598"/>
            <a:ext cx="839744" cy="500066"/>
          </a:xfrm>
          <a:prstGeom prst="rightArrow">
            <a:avLst/>
          </a:prstGeom>
          <a:solidFill>
            <a:srgbClr val="FFABAB"/>
          </a:solidFill>
          <a:ln w="9525"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sp>
        <p:nvSpPr>
          <p:cNvPr id="92" name="テキスト ボックス 91"/>
          <p:cNvSpPr txBox="1"/>
          <p:nvPr/>
        </p:nvSpPr>
        <p:spPr>
          <a:xfrm>
            <a:off x="414847" y="6172439"/>
            <a:ext cx="1655827" cy="307777"/>
          </a:xfrm>
          <a:prstGeom prst="rect">
            <a:avLst/>
          </a:prstGeom>
          <a:noFill/>
        </p:spPr>
        <p:txBody>
          <a:bodyPr wrap="square" rtlCol="0">
            <a:spAutoFit/>
          </a:bodyPr>
          <a:lstStyle/>
          <a:p>
            <a:pPr algn="ctr"/>
            <a:r>
              <a:rPr kumimoji="1" lang="ja-JP" altLang="en-US" sz="1400" dirty="0" smtClean="0"/>
              <a:t>開発者コミュニティ</a:t>
            </a:r>
            <a:endParaRPr kumimoji="1" lang="ja-JP" altLang="en-US" sz="1400" dirty="0"/>
          </a:p>
        </p:txBody>
      </p:sp>
      <p:sp>
        <p:nvSpPr>
          <p:cNvPr id="93" name="テキスト ボックス 92"/>
          <p:cNvSpPr txBox="1"/>
          <p:nvPr/>
        </p:nvSpPr>
        <p:spPr>
          <a:xfrm>
            <a:off x="2057826" y="6172439"/>
            <a:ext cx="2128208" cy="307777"/>
          </a:xfrm>
          <a:prstGeom prst="rect">
            <a:avLst/>
          </a:prstGeom>
          <a:noFill/>
        </p:spPr>
        <p:txBody>
          <a:bodyPr wrap="square" rtlCol="0">
            <a:spAutoFit/>
          </a:bodyPr>
          <a:lstStyle/>
          <a:p>
            <a:pPr algn="ctr"/>
            <a:r>
              <a:rPr lang="ja-JP" altLang="en-US" sz="1400" dirty="0" smtClean="0"/>
              <a:t>バグ報告者</a:t>
            </a:r>
            <a:r>
              <a:rPr kumimoji="1" lang="ja-JP" altLang="en-US" sz="1400" dirty="0" smtClean="0"/>
              <a:t>コミュニティ</a:t>
            </a:r>
            <a:endParaRPr kumimoji="1" lang="ja-JP" altLang="en-US" sz="1400" dirty="0"/>
          </a:p>
        </p:txBody>
      </p:sp>
      <p:sp>
        <p:nvSpPr>
          <p:cNvPr id="96" name="テキスト ボックス 95"/>
          <p:cNvSpPr txBox="1"/>
          <p:nvPr/>
        </p:nvSpPr>
        <p:spPr>
          <a:xfrm>
            <a:off x="5715167" y="4068034"/>
            <a:ext cx="415187" cy="369332"/>
          </a:xfrm>
          <a:prstGeom prst="rect">
            <a:avLst/>
          </a:prstGeom>
          <a:noFill/>
        </p:spPr>
        <p:txBody>
          <a:bodyPr wrap="square" rtlCol="0">
            <a:spAutoFit/>
          </a:bodyPr>
          <a:lstStyle/>
          <a:p>
            <a:r>
              <a:rPr kumimoji="1" lang="en-US" altLang="ja-JP" sz="1800" dirty="0" smtClean="0">
                <a:solidFill>
                  <a:srgbClr val="FF0000"/>
                </a:solidFill>
                <a:latin typeface="Arial" pitchFamily="34" charset="0"/>
                <a:cs typeface="Arial" pitchFamily="34" charset="0"/>
              </a:rPr>
              <a:t>1</a:t>
            </a:r>
            <a:endParaRPr kumimoji="1" lang="ja-JP" altLang="en-US" sz="1800" dirty="0">
              <a:solidFill>
                <a:srgbClr val="FF0000"/>
              </a:solidFill>
              <a:latin typeface="Arial" pitchFamily="34" charset="0"/>
              <a:cs typeface="Arial" pitchFamily="34" charset="0"/>
            </a:endParaRPr>
          </a:p>
        </p:txBody>
      </p:sp>
      <p:sp>
        <p:nvSpPr>
          <p:cNvPr id="97" name="テキスト ボックス 96"/>
          <p:cNvSpPr txBox="1"/>
          <p:nvPr/>
        </p:nvSpPr>
        <p:spPr>
          <a:xfrm>
            <a:off x="6935985" y="4765643"/>
            <a:ext cx="415187" cy="369332"/>
          </a:xfrm>
          <a:prstGeom prst="rect">
            <a:avLst/>
          </a:prstGeom>
          <a:noFill/>
        </p:spPr>
        <p:txBody>
          <a:bodyPr wrap="square" rtlCol="0">
            <a:spAutoFit/>
          </a:bodyPr>
          <a:lstStyle/>
          <a:p>
            <a:r>
              <a:rPr kumimoji="1" lang="en-US" altLang="ja-JP" sz="1800" dirty="0" smtClean="0">
                <a:solidFill>
                  <a:srgbClr val="0066FF"/>
                </a:solidFill>
                <a:latin typeface="Arial" pitchFamily="34" charset="0"/>
                <a:cs typeface="Arial" pitchFamily="34" charset="0"/>
              </a:rPr>
              <a:t>2</a:t>
            </a:r>
            <a:endParaRPr kumimoji="1" lang="ja-JP" altLang="en-US" sz="1800" dirty="0">
              <a:solidFill>
                <a:srgbClr val="0066FF"/>
              </a:solidFill>
              <a:latin typeface="Arial" pitchFamily="34" charset="0"/>
              <a:cs typeface="Arial" pitchFamily="34" charset="0"/>
            </a:endParaRPr>
          </a:p>
        </p:txBody>
      </p:sp>
      <p:sp>
        <p:nvSpPr>
          <p:cNvPr id="98" name="テキスト ボックス 97"/>
          <p:cNvSpPr txBox="1"/>
          <p:nvPr/>
        </p:nvSpPr>
        <p:spPr>
          <a:xfrm>
            <a:off x="6903711" y="5515696"/>
            <a:ext cx="447461" cy="369332"/>
          </a:xfrm>
          <a:prstGeom prst="rect">
            <a:avLst/>
          </a:prstGeom>
          <a:noFill/>
        </p:spPr>
        <p:txBody>
          <a:bodyPr wrap="square" rtlCol="0">
            <a:spAutoFit/>
          </a:bodyPr>
          <a:lstStyle/>
          <a:p>
            <a:r>
              <a:rPr kumimoji="1" lang="en-US" altLang="ja-JP" sz="1800" dirty="0" smtClean="0">
                <a:latin typeface="Arial" pitchFamily="34" charset="0"/>
                <a:cs typeface="Arial" pitchFamily="34" charset="0"/>
              </a:rPr>
              <a:t>1</a:t>
            </a:r>
            <a:endParaRPr kumimoji="1" lang="ja-JP" altLang="en-US" sz="1800" dirty="0">
              <a:latin typeface="Arial" pitchFamily="34" charset="0"/>
              <a:cs typeface="Arial" pitchFamily="34" charset="0"/>
            </a:endParaRPr>
          </a:p>
        </p:txBody>
      </p:sp>
      <p:sp>
        <p:nvSpPr>
          <p:cNvPr id="99" name="テキスト ボックス 98"/>
          <p:cNvSpPr txBox="1"/>
          <p:nvPr/>
        </p:nvSpPr>
        <p:spPr>
          <a:xfrm>
            <a:off x="8019362" y="4066271"/>
            <a:ext cx="447461" cy="369332"/>
          </a:xfrm>
          <a:prstGeom prst="rect">
            <a:avLst/>
          </a:prstGeom>
          <a:noFill/>
        </p:spPr>
        <p:txBody>
          <a:bodyPr wrap="square" rtlCol="0">
            <a:spAutoFit/>
          </a:bodyPr>
          <a:lstStyle/>
          <a:p>
            <a:r>
              <a:rPr kumimoji="1" lang="en-US" altLang="ja-JP" sz="1800" dirty="0" smtClean="0">
                <a:latin typeface="Arial" pitchFamily="34" charset="0"/>
                <a:cs typeface="Arial" pitchFamily="34" charset="0"/>
              </a:rPr>
              <a:t>1</a:t>
            </a:r>
            <a:endParaRPr kumimoji="1" lang="ja-JP" altLang="en-US" sz="1800" dirty="0">
              <a:latin typeface="Arial" pitchFamily="34" charset="0"/>
              <a:cs typeface="Arial"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49"/>
                                        </p:tgtEl>
                                        <p:attrNameLst>
                                          <p:attrName>style.opacity</p:attrName>
                                        </p:attrNameLst>
                                      </p:cBhvr>
                                      <p:to>
                                        <p:strVal val="0.5"/>
                                      </p:to>
                                    </p:set>
                                    <p:animEffect filter="image" prLst="opacity: 0.5">
                                      <p:cBhvr rctx="IE">
                                        <p:cTn id="7" dur="indefinite"/>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wipe(left)">
                                      <p:cBhvr>
                                        <p:cTn id="12" dur="500"/>
                                        <p:tgtEl>
                                          <p:spTgt spid="91"/>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102"/>
                                        </p:tgtEl>
                                        <p:attrNameLst>
                                          <p:attrName>style.visibility</p:attrName>
                                        </p:attrNameLst>
                                      </p:cBhvr>
                                      <p:to>
                                        <p:strVal val="visible"/>
                                      </p:to>
                                    </p:set>
                                    <p:animEffect transition="in" filter="blinds(horizontal)">
                                      <p:cBhvr>
                                        <p:cTn id="16" dur="500"/>
                                        <p:tgtEl>
                                          <p:spTgt spid="102"/>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89"/>
                                        </p:tgtEl>
                                        <p:attrNameLst>
                                          <p:attrName>style.visibility</p:attrName>
                                        </p:attrNameLst>
                                      </p:cBhvr>
                                      <p:to>
                                        <p:strVal val="visible"/>
                                      </p:to>
                                    </p:set>
                                    <p:animEffect transition="in" filter="blinds(horizontal)">
                                      <p:cBhvr>
                                        <p:cTn id="21" dur="500"/>
                                        <p:tgtEl>
                                          <p:spTgt spid="89"/>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blinds(horizontal)">
                                      <p:cBhvr>
                                        <p:cTn id="24" dur="500"/>
                                        <p:tgtEl>
                                          <p:spTgt spid="72"/>
                                        </p:tgtEl>
                                      </p:cBhvr>
                                    </p:animEffect>
                                  </p:childTnLst>
                                </p:cTn>
                              </p:par>
                              <p:par>
                                <p:cTn id="25" presetID="3" presetClass="entr" presetSubtype="10" fill="hold" nodeType="with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blinds(horizontal)">
                                      <p:cBhvr>
                                        <p:cTn id="27" dur="500"/>
                                        <p:tgtEl>
                                          <p:spTgt spid="88"/>
                                        </p:tgtEl>
                                      </p:cBhvr>
                                    </p:animEffect>
                                  </p:childTnLst>
                                </p:cTn>
                              </p:par>
                              <p:par>
                                <p:cTn id="28" presetID="3" presetClass="entr" presetSubtype="10" fill="hold" nodeType="withEffect">
                                  <p:stCondLst>
                                    <p:cond delay="0"/>
                                  </p:stCondLst>
                                  <p:childTnLst>
                                    <p:set>
                                      <p:cBhvr>
                                        <p:cTn id="29" dur="1" fill="hold">
                                          <p:stCondLst>
                                            <p:cond delay="0"/>
                                          </p:stCondLst>
                                        </p:cTn>
                                        <p:tgtEl>
                                          <p:spTgt spid="90"/>
                                        </p:tgtEl>
                                        <p:attrNameLst>
                                          <p:attrName>style.visibility</p:attrName>
                                        </p:attrNameLst>
                                      </p:cBhvr>
                                      <p:to>
                                        <p:strVal val="visible"/>
                                      </p:to>
                                    </p:set>
                                    <p:animEffect transition="in" filter="blinds(horizontal)">
                                      <p:cBhvr>
                                        <p:cTn id="30" dur="500"/>
                                        <p:tgtEl>
                                          <p:spTgt spid="90"/>
                                        </p:tgtEl>
                                      </p:cBhvr>
                                    </p:animEffect>
                                  </p:childTnLst>
                                </p:cTn>
                              </p:par>
                            </p:childTnLst>
                          </p:cTn>
                        </p:par>
                      </p:childTnLst>
                    </p:cTn>
                  </p:par>
                  <p:par>
                    <p:cTn id="31" fill="hold">
                      <p:stCondLst>
                        <p:cond delay="indefinite"/>
                      </p:stCondLst>
                      <p:childTnLst>
                        <p:par>
                          <p:cTn id="32" fill="hold">
                            <p:stCondLst>
                              <p:cond delay="0"/>
                            </p:stCondLst>
                            <p:childTnLst>
                              <p:par>
                                <p:cTn id="33" presetID="7" presetClass="emph" presetSubtype="2" fill="hold" nodeType="clickEffect">
                                  <p:stCondLst>
                                    <p:cond delay="0"/>
                                  </p:stCondLst>
                                  <p:childTnLst>
                                    <p:animClr clrSpc="rgb">
                                      <p:cBhvr>
                                        <p:cTn id="34" dur="500" fill="hold"/>
                                        <p:tgtEl>
                                          <p:spTgt spid="30"/>
                                        </p:tgtEl>
                                        <p:attrNameLst>
                                          <p:attrName>stroke.color</p:attrName>
                                        </p:attrNameLst>
                                      </p:cBhvr>
                                      <p:to>
                                        <a:srgbClr val="FF0000"/>
                                      </p:to>
                                    </p:animClr>
                                    <p:set>
                                      <p:cBhvr>
                                        <p:cTn id="35" dur="500" fill="hold"/>
                                        <p:tgtEl>
                                          <p:spTgt spid="30"/>
                                        </p:tgtEl>
                                        <p:attrNameLst>
                                          <p:attrName>stroke.on</p:attrName>
                                        </p:attrNameLst>
                                      </p:cBhvr>
                                      <p:to>
                                        <p:strVal val="true"/>
                                      </p:to>
                                    </p:set>
                                  </p:childTnLst>
                                </p:cTn>
                              </p:par>
                              <p:par>
                                <p:cTn id="36" presetID="3" presetClass="entr" presetSubtype="10" fill="hold" grpId="0"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blinds(horizontal)">
                                      <p:cBhvr>
                                        <p:cTn id="38" dur="500"/>
                                        <p:tgtEl>
                                          <p:spTgt spid="96"/>
                                        </p:tgtEl>
                                      </p:cBhvr>
                                    </p:animEffect>
                                  </p:childTnLst>
                                </p:cTn>
                              </p:par>
                              <p:par>
                                <p:cTn id="39" presetID="7" presetClass="emph" presetSubtype="2" fill="hold" nodeType="withEffect">
                                  <p:stCondLst>
                                    <p:cond delay="0"/>
                                  </p:stCondLst>
                                  <p:childTnLst>
                                    <p:animClr clrSpc="rgb">
                                      <p:cBhvr>
                                        <p:cTn id="40" dur="500" fill="hold"/>
                                        <p:tgtEl>
                                          <p:spTgt spid="88"/>
                                        </p:tgtEl>
                                        <p:attrNameLst>
                                          <p:attrName>stroke.color</p:attrName>
                                        </p:attrNameLst>
                                      </p:cBhvr>
                                      <p:to>
                                        <a:srgbClr val="FF0000"/>
                                      </p:to>
                                    </p:animClr>
                                    <p:set>
                                      <p:cBhvr>
                                        <p:cTn id="41" dur="500" fill="hold"/>
                                        <p:tgtEl>
                                          <p:spTgt spid="88"/>
                                        </p:tgtEl>
                                        <p:attrNameLst>
                                          <p:attrName>stroke.on</p:attrName>
                                        </p:attrNameLst>
                                      </p:cBhvr>
                                      <p:to>
                                        <p:strVal val="true"/>
                                      </p:to>
                                    </p:set>
                                  </p:childTnLst>
                                </p:cTn>
                              </p:par>
                            </p:childTnLst>
                          </p:cTn>
                        </p:par>
                      </p:childTnLst>
                    </p:cTn>
                  </p:par>
                  <p:par>
                    <p:cTn id="42" fill="hold">
                      <p:stCondLst>
                        <p:cond delay="indefinite"/>
                      </p:stCondLst>
                      <p:childTnLst>
                        <p:par>
                          <p:cTn id="43" fill="hold">
                            <p:stCondLst>
                              <p:cond delay="0"/>
                            </p:stCondLst>
                            <p:childTnLst>
                              <p:par>
                                <p:cTn id="44" presetID="7" presetClass="emph" presetSubtype="2" fill="hold" nodeType="clickEffect">
                                  <p:stCondLst>
                                    <p:cond delay="0"/>
                                  </p:stCondLst>
                                  <p:childTnLst>
                                    <p:animClr clrSpc="rgb">
                                      <p:cBhvr>
                                        <p:cTn id="45" dur="500" fill="hold"/>
                                        <p:tgtEl>
                                          <p:spTgt spid="29"/>
                                        </p:tgtEl>
                                        <p:attrNameLst>
                                          <p:attrName>stroke.color</p:attrName>
                                        </p:attrNameLst>
                                      </p:cBhvr>
                                      <p:to>
                                        <a:schemeClr val="accent2"/>
                                      </p:to>
                                    </p:animClr>
                                    <p:set>
                                      <p:cBhvr>
                                        <p:cTn id="46" dur="500" fill="hold"/>
                                        <p:tgtEl>
                                          <p:spTgt spid="29"/>
                                        </p:tgtEl>
                                        <p:attrNameLst>
                                          <p:attrName>stroke.on</p:attrName>
                                        </p:attrNameLst>
                                      </p:cBhvr>
                                      <p:to>
                                        <p:strVal val="true"/>
                                      </p:to>
                                    </p:set>
                                  </p:childTnLst>
                                </p:cTn>
                              </p:par>
                              <p:par>
                                <p:cTn id="47" presetID="7" presetClass="emph" presetSubtype="2" fill="hold" nodeType="withEffect">
                                  <p:stCondLst>
                                    <p:cond delay="0"/>
                                  </p:stCondLst>
                                  <p:childTnLst>
                                    <p:animClr clrSpc="rgb">
                                      <p:cBhvr>
                                        <p:cTn id="48" dur="500" fill="hold"/>
                                        <p:tgtEl>
                                          <p:spTgt spid="31"/>
                                        </p:tgtEl>
                                        <p:attrNameLst>
                                          <p:attrName>stroke.color</p:attrName>
                                        </p:attrNameLst>
                                      </p:cBhvr>
                                      <p:to>
                                        <a:schemeClr val="accent2"/>
                                      </p:to>
                                    </p:animClr>
                                    <p:set>
                                      <p:cBhvr>
                                        <p:cTn id="49" dur="500" fill="hold"/>
                                        <p:tgtEl>
                                          <p:spTgt spid="31"/>
                                        </p:tgtEl>
                                        <p:attrNameLst>
                                          <p:attrName>stroke.on</p:attrName>
                                        </p:attrNameLst>
                                      </p:cBhvr>
                                      <p:to>
                                        <p:strVal val="true"/>
                                      </p:to>
                                    </p:set>
                                  </p:childTnLst>
                                </p:cTn>
                              </p:par>
                              <p:par>
                                <p:cTn id="50" presetID="7" presetClass="emph" presetSubtype="2" fill="hold" nodeType="withEffect">
                                  <p:stCondLst>
                                    <p:cond delay="0"/>
                                  </p:stCondLst>
                                  <p:childTnLst>
                                    <p:animClr clrSpc="rgb">
                                      <p:cBhvr>
                                        <p:cTn id="51" dur="500" fill="hold"/>
                                        <p:tgtEl>
                                          <p:spTgt spid="72"/>
                                        </p:tgtEl>
                                        <p:attrNameLst>
                                          <p:attrName>stroke.color</p:attrName>
                                        </p:attrNameLst>
                                      </p:cBhvr>
                                      <p:to>
                                        <a:schemeClr val="accent2"/>
                                      </p:to>
                                    </p:animClr>
                                    <p:set>
                                      <p:cBhvr>
                                        <p:cTn id="52" dur="500" fill="hold"/>
                                        <p:tgtEl>
                                          <p:spTgt spid="72"/>
                                        </p:tgtEl>
                                        <p:attrNameLst>
                                          <p:attrName>stroke.on</p:attrName>
                                        </p:attrNameLst>
                                      </p:cBhvr>
                                      <p:to>
                                        <p:strVal val="true"/>
                                      </p:to>
                                    </p:set>
                                  </p:childTnLst>
                                </p:cTn>
                              </p:par>
                              <p:par>
                                <p:cTn id="53" presetID="3" presetClass="entr" presetSubtype="10" fill="hold" grpId="0" nodeType="withEffect">
                                  <p:stCondLst>
                                    <p:cond delay="0"/>
                                  </p:stCondLst>
                                  <p:childTnLst>
                                    <p:set>
                                      <p:cBhvr>
                                        <p:cTn id="54" dur="1" fill="hold">
                                          <p:stCondLst>
                                            <p:cond delay="0"/>
                                          </p:stCondLst>
                                        </p:cTn>
                                        <p:tgtEl>
                                          <p:spTgt spid="97"/>
                                        </p:tgtEl>
                                        <p:attrNameLst>
                                          <p:attrName>style.visibility</p:attrName>
                                        </p:attrNameLst>
                                      </p:cBhvr>
                                      <p:to>
                                        <p:strVal val="visible"/>
                                      </p:to>
                                    </p:set>
                                    <p:animEffect transition="in" filter="blinds(horizontal)">
                                      <p:cBhvr>
                                        <p:cTn id="55" dur="500"/>
                                        <p:tgtEl>
                                          <p:spTgt spid="97"/>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98"/>
                                        </p:tgtEl>
                                        <p:attrNameLst>
                                          <p:attrName>style.visibility</p:attrName>
                                        </p:attrNameLst>
                                      </p:cBhvr>
                                      <p:to>
                                        <p:strVal val="visible"/>
                                      </p:to>
                                    </p:set>
                                    <p:animEffect transition="in" filter="blinds(horizontal)">
                                      <p:cBhvr>
                                        <p:cTn id="60" dur="500"/>
                                        <p:tgtEl>
                                          <p:spTgt spid="98"/>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99"/>
                                        </p:tgtEl>
                                        <p:attrNameLst>
                                          <p:attrName>style.visibility</p:attrName>
                                        </p:attrNameLst>
                                      </p:cBhvr>
                                      <p:to>
                                        <p:strVal val="visible"/>
                                      </p:to>
                                    </p:set>
                                    <p:animEffect transition="in" filter="blinds(horizontal)">
                                      <p:cBhvr>
                                        <p:cTn id="63"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9" grpId="0" animBg="1"/>
      <p:bldP spid="91" grpId="0" animBg="1"/>
      <p:bldP spid="96" grpId="0"/>
      <p:bldP spid="97" grpId="0"/>
      <p:bldP spid="98" grpId="0"/>
      <p:bldP spid="9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8.5"/>
</p:tagLst>
</file>

<file path=ppt/tags/tag2.xml><?xml version="1.0" encoding="utf-8"?>
<p:tagLst xmlns:a="http://schemas.openxmlformats.org/drawingml/2006/main" xmlns:r="http://schemas.openxmlformats.org/officeDocument/2006/relationships" xmlns:p="http://schemas.openxmlformats.org/presentationml/2006/main">
  <p:tag name="TIMING" val="|22.3|4.6|2.1|5.9"/>
</p:tagLst>
</file>

<file path=ppt/tags/tag3.xml><?xml version="1.0" encoding="utf-8"?>
<p:tagLst xmlns:a="http://schemas.openxmlformats.org/drawingml/2006/main" xmlns:r="http://schemas.openxmlformats.org/officeDocument/2006/relationships" xmlns:p="http://schemas.openxmlformats.org/presentationml/2006/main">
  <p:tag name="TIMING" val="|39.5|30.8|5.7|4.7|12.9|3.7"/>
</p:tagLst>
</file>

<file path=ppt/theme/theme1.xml><?xml version="1.0" encoding="utf-8"?>
<a:theme xmlns:a="http://schemas.openxmlformats.org/drawingml/2006/main" name="design001-blue-">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design001-blue-</Template>
  <TotalTime>17332</TotalTime>
  <Words>3094</Words>
  <Application>Microsoft PowerPoint</Application>
  <PresentationFormat>画面に合わせる (4:3)</PresentationFormat>
  <Paragraphs>556</Paragraphs>
  <Slides>23</Slides>
  <Notes>21</Notes>
  <HiddenSlides>0</HiddenSlides>
  <MMClips>0</MMClips>
  <ScaleCrop>false</ScaleCrop>
  <HeadingPairs>
    <vt:vector size="4" baseType="variant">
      <vt:variant>
        <vt:lpstr>テーマ</vt:lpstr>
      </vt:variant>
      <vt:variant>
        <vt:i4>1</vt:i4>
      </vt:variant>
      <vt:variant>
        <vt:lpstr>スライド タイトル</vt:lpstr>
      </vt:variant>
      <vt:variant>
        <vt:i4>23</vt:i4>
      </vt:variant>
    </vt:vector>
  </HeadingPairs>
  <TitlesOfParts>
    <vt:vector size="24" baseType="lpstr">
      <vt:lpstr>design001-blue-</vt:lpstr>
      <vt:lpstr>OSS開発における障害に関する情報共有による修正時間への影響</vt:lpstr>
      <vt:lpstr>背景</vt:lpstr>
      <vt:lpstr>開発者とバグ報告者の情報共有</vt:lpstr>
      <vt:lpstr>目的とアプローチ</vt:lpstr>
      <vt:lpstr>OSS開発における参加者間のネットワーク</vt:lpstr>
      <vt:lpstr>分析対象コミュニティ～バグ報告者コミュニティ～</vt:lpstr>
      <vt:lpstr>グループ間のネットワーク</vt:lpstr>
      <vt:lpstr>分析方法</vt:lpstr>
      <vt:lpstr>ケーススタディ</vt:lpstr>
      <vt:lpstr>ケーススタディ</vt:lpstr>
      <vt:lpstr>分析1：グループ間における情報共有</vt:lpstr>
      <vt:lpstr>分析2：障害に関する情報共有を行う重要な人物</vt:lpstr>
      <vt:lpstr>分析3：情報共有において重要な人物の推移</vt:lpstr>
      <vt:lpstr>まとめと今後の方針</vt:lpstr>
      <vt:lpstr>対外発表</vt:lpstr>
      <vt:lpstr>スライド 16</vt:lpstr>
      <vt:lpstr>開発者とユーザの情報共有</vt:lpstr>
      <vt:lpstr>スライド 18</vt:lpstr>
      <vt:lpstr>グループ間のネットワーク</vt:lpstr>
      <vt:lpstr>分析3：情報共有において重要な人物の推移</vt:lpstr>
      <vt:lpstr>スライド 21</vt:lpstr>
      <vt:lpstr>OSS開発における参加者間のネットワーク</vt:lpstr>
      <vt:lpstr>グループ間のネットワーク</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title</dc:title>
  <dc:creator>kenjiro</dc:creator>
  <cp:lastModifiedBy>kenjiro</cp:lastModifiedBy>
  <cp:revision>1367</cp:revision>
  <dcterms:created xsi:type="dcterms:W3CDTF">2008-05-28T06:14:35Z</dcterms:created>
  <dcterms:modified xsi:type="dcterms:W3CDTF">2008-10-03T05:13:38Z</dcterms:modified>
</cp:coreProperties>
</file>