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8" r:id="rId4"/>
    <p:sldId id="258" r:id="rId5"/>
    <p:sldId id="267" r:id="rId6"/>
    <p:sldId id="266" r:id="rId7"/>
    <p:sldId id="269" r:id="rId8"/>
    <p:sldId id="262" r:id="rId9"/>
    <p:sldId id="263" r:id="rId10"/>
    <p:sldId id="271" r:id="rId11"/>
    <p:sldId id="272" r:id="rId12"/>
    <p:sldId id="259" r:id="rId13"/>
    <p:sldId id="260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5369" autoAdjust="0"/>
  </p:normalViewPr>
  <p:slideViewPr>
    <p:cSldViewPr snapToGrid="0">
      <p:cViewPr varScale="1">
        <p:scale>
          <a:sx n="63" d="100"/>
          <a:sy n="63" d="100"/>
        </p:scale>
        <p:origin x="29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4" d="100"/>
          <a:sy n="104" d="100"/>
        </p:scale>
        <p:origin x="3480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3DE0B-15AB-4914-93E1-A8639BA18179}" type="datetimeFigureOut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82E6C-01D3-47E9-8CF1-0BDE14343C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403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445EB-1472-485E-BFFA-6594ED1084F9}" type="datetimeFigureOut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51579-179F-4274-98A5-8E1F7B6B3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90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-words.jp/w/%E3%83%97%E3%83%AD%E3%82%B8%E3%82%A7%E3%82%AF%E3%83%88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この論文は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software </a:t>
            </a:r>
            <a:r>
              <a:rPr kumimoji="1" lang="ja-JP" altLang="en-US" dirty="0" smtClean="0"/>
              <a:t>開発における開発者の原動力を理解するための論文です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718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という話が一般的に知られています、つまり、すべての参加者は開発者になる可能性があります</a:t>
            </a:r>
            <a:endParaRPr kumimoji="1" lang="en-US" altLang="ja-JP" dirty="0" smtClean="0"/>
          </a:p>
          <a:p>
            <a:r>
              <a:rPr kumimoji="1" lang="ja-JP" altLang="en-US" dirty="0" smtClean="0"/>
              <a:t>ですが、</a:t>
            </a:r>
            <a:r>
              <a:rPr kumimoji="1" lang="en-US" altLang="ja-JP" dirty="0" smtClean="0"/>
              <a:t>software</a:t>
            </a:r>
            <a:r>
              <a:rPr kumimoji="1" lang="ja-JP" altLang="en-US" dirty="0" smtClean="0"/>
              <a:t>開発には様々な役割の参加者が必要となります。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ここで、</a:t>
            </a:r>
            <a:r>
              <a:rPr kumimoji="1" lang="en-US" altLang="ja-JP" dirty="0" smtClean="0"/>
              <a:t>LPP</a:t>
            </a:r>
            <a:r>
              <a:rPr kumimoji="1" lang="ja-JP" altLang="en-US" dirty="0" smtClean="0"/>
              <a:t>という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学習理論を用いて、分析することを行います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この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を日本語に訳すと、</a:t>
            </a:r>
            <a:r>
              <a:rPr lang="ja-JP" altLang="en-US" dirty="0" smtClean="0"/>
              <a:t>正統的周辺参加といいます、これは後で詳しく説明しますので、まず、次の</a:t>
            </a:r>
            <a:r>
              <a:rPr kumimoji="1" lang="ja-JP" altLang="en-US" dirty="0" smtClean="0"/>
              <a:t>ページで問題について話していきます、今回の問題は、</a:t>
            </a:r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60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このページで問題について話していきます、今回の問題は、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819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アプローチ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としては、正統的周辺参加という学習理論を用いて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この全般は　知識とスキルを共有するため、実務上役に立つため、名声を得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るため、など、様々な動機を指しています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302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Oss community</a:t>
            </a:r>
            <a:r>
              <a:rPr kumimoji="1" lang="ja-JP" altLang="en-US" dirty="0" smtClean="0"/>
              <a:t>には、参加者たちは上の八つの分割された役割が持っています。だが、これは、すべての</a:t>
            </a:r>
            <a:r>
              <a:rPr kumimoji="1" lang="en-US" altLang="ja-JP" dirty="0" err="1" smtClean="0"/>
              <a:t>oss</a:t>
            </a:r>
            <a:r>
              <a:rPr kumimoji="1" lang="en-US" altLang="ja-JP" dirty="0" smtClean="0"/>
              <a:t> community</a:t>
            </a:r>
            <a:r>
              <a:rPr kumimoji="1" lang="ja-JP" altLang="en-US" dirty="0" smtClean="0"/>
              <a:t>ではそうなっているわけではないです、ほかの言い方もあるかもしれません、例えば、</a:t>
            </a:r>
            <a:r>
              <a:rPr kumimoji="1" lang="en-US" altLang="ja-JP" dirty="0" smtClean="0"/>
              <a:t>core members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maintainers</a:t>
            </a:r>
            <a:r>
              <a:rPr kumimoji="1" lang="ja-JP" altLang="en-US" dirty="0" smtClean="0"/>
              <a:t>と呼ばれてる</a:t>
            </a:r>
            <a:r>
              <a:rPr kumimoji="1" lang="en-US" altLang="ja-JP" dirty="0" smtClean="0"/>
              <a:t>community</a:t>
            </a:r>
            <a:r>
              <a:rPr kumimoji="1" lang="ja-JP" altLang="en-US" dirty="0" smtClean="0"/>
              <a:t>もあります</a:t>
            </a:r>
            <a:endParaRPr kumimoji="1" lang="en-US" altLang="ja-JP" dirty="0" smtClean="0"/>
          </a:p>
          <a:p>
            <a:r>
              <a:rPr kumimoji="1" lang="en-US" altLang="ja-JP" dirty="0" smtClean="0"/>
              <a:t>PL</a:t>
            </a:r>
            <a:r>
              <a:rPr kumimoji="1" lang="ja-JP" altLang="en-US" dirty="0" smtClean="0"/>
              <a:t>　</a:t>
            </a:r>
            <a:r>
              <a:rPr kumimoji="1" lang="ja-JP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プロジェクト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を遂行するチームの責任者　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dirty="0" smtClean="0"/>
              <a:t>Core member </a:t>
            </a:r>
            <a:r>
              <a:rPr kumimoji="1" lang="ja-JP" altLang="en-US" dirty="0" smtClean="0"/>
              <a:t>核心成員　プロジェクトの進化するため重要な役割、基本方針を定める人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こうほしゃ候補者</a:t>
            </a:r>
            <a:endParaRPr kumimoji="1" lang="en-US" altLang="ja-JP" dirty="0" smtClean="0"/>
          </a:p>
          <a:p>
            <a:r>
              <a:rPr kumimoji="1" lang="en-US" altLang="ja-JP" dirty="0" smtClean="0"/>
              <a:t>Peripheral </a:t>
            </a:r>
            <a:r>
              <a:rPr kumimoji="1" lang="ja-JP" altLang="en-US" dirty="0" smtClean="0"/>
              <a:t>開発者は　</a:t>
            </a:r>
            <a:r>
              <a:rPr kumimoji="1" lang="en-US" altLang="ja-JP" dirty="0" smtClean="0"/>
              <a:t>bug </a:t>
            </a:r>
            <a:r>
              <a:rPr kumimoji="1" lang="ja-JP" altLang="en-US" dirty="0" smtClean="0"/>
              <a:t>を修正することもやりますし、こういう人たちは</a:t>
            </a:r>
            <a:r>
              <a:rPr kumimoji="1" lang="en-US" altLang="ja-JP" dirty="0" smtClean="0"/>
              <a:t>bug fixer</a:t>
            </a:r>
            <a:r>
              <a:rPr kumimoji="1" lang="ja-JP" altLang="en-US" dirty="0" smtClean="0"/>
              <a:t>とみなされる場合もあります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この分割された役割に</a:t>
            </a:r>
            <a:r>
              <a:rPr kumimoji="1" lang="ja-JP" altLang="en-US" dirty="0" smtClean="0"/>
              <a:t>基づいて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oss</a:t>
            </a:r>
            <a:r>
              <a:rPr kumimoji="1" lang="en-US" altLang="ja-JP" dirty="0" smtClean="0"/>
              <a:t> community</a:t>
            </a:r>
            <a:r>
              <a:rPr kumimoji="1" lang="ja-JP" altLang="en-US" dirty="0" smtClean="0"/>
              <a:t>構造を説明していきます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096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この図のように、</a:t>
            </a:r>
            <a:r>
              <a:rPr kumimoji="1" lang="en-US" altLang="ja-JP" dirty="0" smtClean="0"/>
              <a:t>Leader</a:t>
            </a:r>
            <a:r>
              <a:rPr kumimoji="1" lang="ja-JP" altLang="en-US" dirty="0" smtClean="0"/>
              <a:t>と呼ばれる中心的な開発者から</a:t>
            </a:r>
            <a:r>
              <a:rPr kumimoji="1" lang="en-US" altLang="ja-JP" dirty="0" smtClean="0"/>
              <a:t>user</a:t>
            </a:r>
            <a:r>
              <a:rPr kumimoji="1" lang="ja-JP" altLang="en-US" dirty="0" smtClean="0"/>
              <a:t>までを「分割」したうえでこの階層構造を表しています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この図の中心部分に近づくほど</a:t>
            </a:r>
            <a:r>
              <a:rPr kumimoji="1" lang="en-US" altLang="ja-JP" dirty="0" smtClean="0"/>
              <a:t>software </a:t>
            </a:r>
            <a:r>
              <a:rPr kumimoji="1" lang="ja-JP" altLang="en-US" dirty="0" smtClean="0"/>
              <a:t>開発に与える影響が大きくなります。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参加者はコミュニティーに貢献することでコミュニティに</a:t>
            </a:r>
            <a:r>
              <a:rPr kumimoji="1" lang="ja-JP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での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重要な役割を担う（になう）ことができます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006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この図は　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参加者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community</a:t>
            </a:r>
            <a:r>
              <a:rPr kumimoji="1" lang="ja-JP" altLang="en-US" dirty="0" err="1" smtClean="0"/>
              <a:t>への</a:t>
            </a:r>
            <a:r>
              <a:rPr kumimoji="1" lang="ja-JP" altLang="en-US" dirty="0" smtClean="0"/>
              <a:t>貢献によって、役割が大きくなる可能性があります　ということを表しています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はコミュニティーに貢献することで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コミュニティで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　　　</a:t>
            </a:r>
            <a:r>
              <a:rPr kumimoji="1" lang="ja-JP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重要な役割を担う（になう）ことができます</a:t>
            </a:r>
            <a:endParaRPr kumimoji="1" lang="ja-JP" altLang="en-US" b="1" dirty="0" smtClean="0"/>
          </a:p>
          <a:p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341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オープンソースで開発されている画像処理ソフトです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1999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－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2002   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の間の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mailing list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になります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すべてのメール数は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7525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個になります、ただ一つのメールを送信した人もいますし、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消極的（しょうきょく）ネガティブ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な参加者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一番多くのメールを送信した開発者たちは　　基本的にリリース権限を持っています。プロジェクト管理者と</a:t>
            </a:r>
            <a:r>
              <a:rPr kumimoji="1" lang="ja-JP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リリース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管理者の</a:t>
            </a:r>
            <a:r>
              <a:rPr kumimoji="1" lang="ja-JP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権限を持って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いるユーザーです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792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ここの</a:t>
            </a:r>
            <a:r>
              <a:rPr kumimoji="1" lang="en-US" altLang="ja-JP" dirty="0" smtClean="0"/>
              <a:t>source</a:t>
            </a:r>
            <a:r>
              <a:rPr kumimoji="1" lang="en-US" altLang="ja-JP" baseline="0" dirty="0" smtClean="0"/>
              <a:t> code</a:t>
            </a:r>
            <a:r>
              <a:rPr kumimoji="1" lang="ja-JP" altLang="en-US" dirty="0" smtClean="0"/>
              <a:t>の貢献数は重要性を問わないことになっています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この表は</a:t>
            </a:r>
            <a:r>
              <a:rPr kumimoji="1" lang="en-US" altLang="ja-JP" dirty="0" smtClean="0"/>
              <a:t>gimp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community</a:t>
            </a:r>
            <a:r>
              <a:rPr kumimoji="1" lang="ja-JP" altLang="en-US" dirty="0" smtClean="0"/>
              <a:t>の参加者の貢献数と役割を表しています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ここで、貢献数はシステムの　</a:t>
            </a:r>
            <a:r>
              <a:rPr kumimoji="1" lang="en-US" altLang="ja-JP" dirty="0" smtClean="0"/>
              <a:t>change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LOG</a:t>
            </a:r>
            <a:r>
              <a:rPr kumimoji="1" lang="ja-JP" altLang="en-US" dirty="0" smtClean="0"/>
              <a:t>の内容に基づいて</a:t>
            </a:r>
            <a:r>
              <a:rPr kumimoji="1" lang="ja-JP" altLang="en-US" dirty="0" smtClean="0"/>
              <a:t>、その内容に含まれてる修正したバグとか、役に立つアドバイスとか、開発者</a:t>
            </a:r>
            <a:r>
              <a:rPr kumimoji="1" lang="ja-JP" altLang="en-US" dirty="0" smtClean="0"/>
              <a:t>の貢献することを定量化になります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この表から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643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この表は</a:t>
            </a:r>
            <a:r>
              <a:rPr kumimoji="1" lang="en-US" altLang="ja-JP" dirty="0" smtClean="0"/>
              <a:t>GIMP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この表から</a:t>
            </a:r>
            <a:r>
              <a:rPr kumimoji="1" lang="en-US" altLang="ja-JP" dirty="0" smtClean="0"/>
              <a:t>1</a:t>
            </a:r>
            <a:r>
              <a:rPr kumimoji="1" lang="ja-JP" altLang="en-US" dirty="0" err="1" smtClean="0"/>
              <a:t>、</a:t>
            </a:r>
            <a:r>
              <a:rPr kumimoji="1" lang="ja-JP" altLang="en-US" dirty="0" smtClean="0"/>
              <a:t>８の参加者は多くの貢献したことで信頼されて</a:t>
            </a:r>
            <a:r>
              <a:rPr kumimoji="1" lang="en-US" altLang="ja-JP" dirty="0" smtClean="0"/>
              <a:t>core member</a:t>
            </a:r>
            <a:r>
              <a:rPr kumimoji="1" lang="ja-JP" altLang="en-US" dirty="0" smtClean="0"/>
              <a:t>になりました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3,7,8,9</a:t>
            </a:r>
            <a:r>
              <a:rPr kumimoji="1" lang="ja-JP" altLang="en-US" dirty="0" smtClean="0"/>
              <a:t>の参加者も</a:t>
            </a:r>
            <a:r>
              <a:rPr kumimoji="1" lang="en-US" altLang="ja-JP" dirty="0" smtClean="0"/>
              <a:t>active</a:t>
            </a:r>
            <a:r>
              <a:rPr kumimoji="1" lang="en-US" altLang="ja-JP" baseline="0" dirty="0" smtClean="0"/>
              <a:t> </a:t>
            </a:r>
            <a:r>
              <a:rPr kumimoji="1" lang="ja-JP" altLang="en-US" baseline="0" dirty="0" smtClean="0"/>
              <a:t>開発者になることができました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610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結果としては、最も多くの </a:t>
            </a:r>
            <a:r>
              <a:rPr kumimoji="1" lang="en-US" altLang="ja-JP" dirty="0" smtClean="0"/>
              <a:t>Peripheral Developers</a:t>
            </a:r>
            <a:r>
              <a:rPr kumimoji="1" lang="ja-JP" altLang="en-US" dirty="0" smtClean="0"/>
              <a:t>は、貢献すると</a:t>
            </a:r>
            <a:r>
              <a:rPr lang="en-US" altLang="ja-JP" dirty="0" smtClean="0"/>
              <a:t>active developers</a:t>
            </a:r>
            <a:r>
              <a:rPr lang="ja-JP" altLang="en-US" dirty="0" smtClean="0"/>
              <a:t>になることができた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183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このページで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を説明していきます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」という「学習理論」は、　　　　　日本語に訳すと</a:t>
            </a:r>
            <a:r>
              <a:rPr lang="ja-JP" altLang="en-US" dirty="0" smtClean="0"/>
              <a:t>正統的周辺参加といいます</a:t>
            </a:r>
            <a:endParaRPr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簡単に言うと、この</a:t>
            </a:r>
            <a:r>
              <a:rPr kumimoji="1" lang="en-US" altLang="ja-JP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　初心者は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master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になりたがる傾向があります、それに従って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master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になっていく途中で、だんだん自分のアイデンティティを形成することができます　ということを表しています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一言で言えば、この</a:t>
            </a:r>
            <a:r>
              <a:rPr kumimoji="1" lang="ja-JP" altLang="en-US" sz="1200" dirty="0" smtClean="0"/>
              <a:t>利己的な動機で初心者にとって主な</a:t>
            </a:r>
            <a:r>
              <a:rPr kumimoji="1" lang="en-US" altLang="ja-JP" sz="1200" dirty="0" smtClean="0"/>
              <a:t>community</a:t>
            </a:r>
            <a:r>
              <a:rPr kumimoji="1" lang="ja-JP" altLang="en-US" sz="1200" dirty="0" smtClean="0"/>
              <a:t>に参加する</a:t>
            </a:r>
            <a:r>
              <a:rPr kumimoji="1" lang="en-US" altLang="ja-JP" sz="1200" dirty="0" smtClean="0"/>
              <a:t>motivation</a:t>
            </a:r>
            <a:r>
              <a:rPr kumimoji="1" lang="ja-JP" altLang="en-US" sz="1200" dirty="0" smtClean="0"/>
              <a:t>は</a:t>
            </a:r>
            <a:r>
              <a:rPr kumimoji="1" lang="ja-JP" altLang="en-US" dirty="0" smtClean="0"/>
              <a:t>技術力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向上するためです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何かの「実践」を共有する「集団」が仮にあったとして、そこに新参者として参加する者は、その中で「あるワザ」を会得（えとく）し、だんだんと「集団」の「周辺」から「中心」に至る（いたる）過程で、「自分のアイデンティティ」を形成していくということです</a:t>
            </a:r>
            <a:r>
              <a:rPr kumimoji="1" lang="ja-JP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。。。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アイデンティティとは　物事の意味を十分理解して自分のものとすること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150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新たなスキルを学ぶため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二つ目は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69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578436" cy="1142855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35DA9-027F-47CF-857D-EFD49B8F4ED1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493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CF3B-7586-4385-877C-84BB273020CF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70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ABE6-DCA1-4A77-B924-8EAF53A66EDD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42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18C7D-9C16-4FE1-AA94-D69C4241EF22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03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C8CAD-42FD-4BCD-8492-47AAF9F21733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86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258A6-B93B-40D5-82BD-7D4DCD47DDFD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82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7454-08A0-44A6-B570-ECBFC41D8F77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370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E194-B0C5-4CDE-BE91-B2050CC28C95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58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018-3348-4080-B189-530707A22B70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73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68D1-6A5D-45A6-86A2-728F719562DE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19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BF7F-5EC0-46AA-B715-8861086FA1C1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25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F1F5E-E0F6-4A8C-82CC-E6922ACE3351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04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4812" y="1122363"/>
            <a:ext cx="8969188" cy="1646391"/>
          </a:xfrm>
        </p:spPr>
        <p:txBody>
          <a:bodyPr>
            <a:noAutofit/>
          </a:bodyPr>
          <a:lstStyle/>
          <a:p>
            <a:r>
              <a:rPr lang="en-US" altLang="ja-JP" sz="4400" dirty="0" smtClean="0"/>
              <a:t>Toward an Understanding of the Motivation of Open Source Software Developers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72497" y="2768754"/>
            <a:ext cx="6858000" cy="1655762"/>
          </a:xfrm>
        </p:spPr>
        <p:txBody>
          <a:bodyPr/>
          <a:lstStyle/>
          <a:p>
            <a:endParaRPr kumimoji="1" lang="en-US" altLang="ja-JP" dirty="0" smtClean="0"/>
          </a:p>
          <a:p>
            <a:r>
              <a:rPr kumimoji="1" lang="en-US" altLang="ja-JP" dirty="0" smtClean="0"/>
              <a:t>Author: </a:t>
            </a:r>
            <a:r>
              <a:rPr kumimoji="1" lang="en-US" altLang="ja-JP" dirty="0" err="1" smtClean="0"/>
              <a:t>Yunwen</a:t>
            </a:r>
            <a:r>
              <a:rPr kumimoji="1" lang="en-US" altLang="ja-JP" dirty="0" smtClean="0"/>
              <a:t> Ye, </a:t>
            </a:r>
            <a:r>
              <a:rPr kumimoji="1" lang="en-US" altLang="ja-JP" dirty="0" err="1" smtClean="0"/>
              <a:t>Kouichi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Kishida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079469"/>
              </p:ext>
            </p:extLst>
          </p:nvPr>
        </p:nvGraphicFramePr>
        <p:xfrm>
          <a:off x="685800" y="4622606"/>
          <a:ext cx="3222133" cy="1221105"/>
        </p:xfrm>
        <a:graphic>
          <a:graphicData uri="http://schemas.openxmlformats.org/drawingml/2006/table">
            <a:tbl>
              <a:tblPr/>
              <a:tblGrid>
                <a:gridCol w="3222133"/>
              </a:tblGrid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Verdana" panose="020B0604030504040204" pitchFamily="34" charset="0"/>
                        </a:rPr>
                        <a:t>Proceedings of the 25th International Conference on Software Engineering</a:t>
                      </a:r>
                    </a:p>
                  </a:txBody>
                  <a:tcPr marL="95250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Verdana" panose="020B0604030504040204" pitchFamily="34" charset="0"/>
                        </a:rPr>
                        <a:t>Pages 419-429 </a:t>
                      </a:r>
                    </a:p>
                  </a:txBody>
                  <a:tcPr marL="95250" marR="9525" marT="9525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54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 smtClean="0"/>
              <a:t>A</a:t>
            </a:r>
            <a:r>
              <a:rPr lang="en-US" altLang="ja-JP" dirty="0" smtClean="0"/>
              <a:t>ll users are potential Developers</a:t>
            </a:r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 smtClean="0"/>
              <a:t>LPP theory (Legitimate Peripheral Participation)</a:t>
            </a:r>
          </a:p>
          <a:p>
            <a:pPr lvl="1"/>
            <a:r>
              <a:rPr lang="en-US" altLang="ja-JP" dirty="0"/>
              <a:t>“</a:t>
            </a:r>
            <a:r>
              <a:rPr lang="ja-JP" altLang="en-US" dirty="0"/>
              <a:t>正統的周辺</a:t>
            </a:r>
            <a:r>
              <a:rPr lang="ja-JP" altLang="en-US" dirty="0" smtClean="0"/>
              <a:t>参加</a:t>
            </a:r>
            <a:r>
              <a:rPr lang="en-US" altLang="ja-JP" dirty="0" smtClean="0"/>
              <a:t>”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r>
              <a:rPr lang="en-US" altLang="ja-JP" sz="3200" dirty="0" smtClean="0"/>
              <a:t>OSS</a:t>
            </a:r>
            <a:r>
              <a:rPr lang="ja-JP" altLang="en-US" sz="3200" dirty="0" smtClean="0"/>
              <a:t>　</a:t>
            </a:r>
            <a:r>
              <a:rPr lang="en-US" altLang="ja-JP" sz="3200" dirty="0" smtClean="0"/>
              <a:t>community</a:t>
            </a:r>
            <a:r>
              <a:rPr lang="ja-JP" altLang="en-US" sz="3200" dirty="0" smtClean="0"/>
              <a:t>　に</a:t>
            </a:r>
            <a:r>
              <a:rPr lang="ja-JP" altLang="en-US" sz="3200" dirty="0"/>
              <a:t>おける</a:t>
            </a:r>
            <a:r>
              <a:rPr lang="ja-JP" altLang="en-US" sz="3200" dirty="0" smtClean="0"/>
              <a:t>開発者はどんな</a:t>
            </a:r>
            <a:r>
              <a:rPr lang="en-US" altLang="ja-JP" sz="3200" dirty="0" smtClean="0"/>
              <a:t>motivation</a:t>
            </a:r>
            <a:r>
              <a:rPr lang="ja-JP" altLang="en-US" sz="3200" dirty="0" smtClean="0"/>
              <a:t>を持っているのか？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3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 smtClean="0"/>
              <a:t>目的</a:t>
            </a:r>
            <a:endParaRPr kumimoji="1" lang="en-US" altLang="ja-JP" sz="3200" dirty="0" smtClean="0"/>
          </a:p>
          <a:p>
            <a:pPr lvl="1"/>
            <a:r>
              <a:rPr lang="en-US" altLang="ja-JP" sz="2600" dirty="0" smtClean="0"/>
              <a:t>OSS community </a:t>
            </a:r>
            <a:r>
              <a:rPr lang="ja-JP" altLang="en-US" sz="2600" dirty="0" smtClean="0"/>
              <a:t>に</a:t>
            </a:r>
            <a:r>
              <a:rPr lang="ja-JP" altLang="en-US" sz="2600" dirty="0" smtClean="0"/>
              <a:t>おける開発者は開発</a:t>
            </a:r>
            <a:r>
              <a:rPr lang="ja-JP" altLang="en-US" sz="2600" dirty="0" smtClean="0"/>
              <a:t>に主な参加する</a:t>
            </a:r>
            <a:r>
              <a:rPr lang="ja-JP" altLang="en-US" sz="2600" dirty="0"/>
              <a:t>動機は学習する</a:t>
            </a:r>
            <a:r>
              <a:rPr lang="en-US" altLang="ja-JP" sz="2600" dirty="0"/>
              <a:t>(</a:t>
            </a:r>
            <a:r>
              <a:rPr lang="ja-JP" altLang="en-US" sz="2600" dirty="0"/>
              <a:t>新たなスキルを学ぶ</a:t>
            </a:r>
            <a:r>
              <a:rPr lang="en-US" altLang="ja-JP" sz="2600" dirty="0"/>
              <a:t>)</a:t>
            </a:r>
            <a:r>
              <a:rPr lang="ja-JP" altLang="en-US" sz="2600" dirty="0" smtClean="0"/>
              <a:t>ためなのかを確かめること</a:t>
            </a:r>
            <a:endParaRPr lang="en-US" altLang="ja-JP" sz="2600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sz="3200" dirty="0" smtClean="0"/>
              <a:t>アプローチ</a:t>
            </a:r>
            <a:endParaRPr lang="en-US" altLang="ja-JP" sz="3200" dirty="0" smtClean="0"/>
          </a:p>
          <a:p>
            <a:pPr lvl="1"/>
            <a:r>
              <a:rPr kumimoji="1" lang="en-US" altLang="ja-JP" dirty="0" smtClean="0"/>
              <a:t>LPP Theory</a:t>
            </a:r>
            <a:r>
              <a:rPr kumimoji="1" lang="ja-JP" altLang="en-US" dirty="0" smtClean="0"/>
              <a:t>を用いて、開発者の動機</a:t>
            </a:r>
            <a:r>
              <a:rPr lang="ja-JP" altLang="en-US" dirty="0" smtClean="0"/>
              <a:t>を分析する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86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先行研究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/>
          <a:lstStyle/>
          <a:p>
            <a:r>
              <a:rPr lang="en-US" altLang="ja-JP" dirty="0" smtClean="0"/>
              <a:t>Members follow one of the Eight Types in a OSS community.</a:t>
            </a:r>
          </a:p>
          <a:p>
            <a:endParaRPr lang="en-US" altLang="ja-JP" dirty="0"/>
          </a:p>
          <a:p>
            <a:pPr marL="457200" lvl="1" indent="0">
              <a:buNone/>
            </a:pPr>
            <a:r>
              <a:rPr lang="en-US" altLang="ja-JP" dirty="0" smtClean="0"/>
              <a:t>Project Leader			Core Member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maintainer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457200" lvl="1" indent="0">
              <a:buNone/>
            </a:pPr>
            <a:r>
              <a:rPr lang="en-US" altLang="ja-JP" dirty="0" smtClean="0"/>
              <a:t>Active Developer			Peripheral Developer</a:t>
            </a:r>
          </a:p>
          <a:p>
            <a:pPr marL="457200" lvl="1" indent="0">
              <a:buNone/>
            </a:pPr>
            <a:r>
              <a:rPr lang="en-US" altLang="ja-JP" dirty="0" smtClean="0"/>
              <a:t>Bug Fixer				Bug Reporter</a:t>
            </a:r>
          </a:p>
          <a:p>
            <a:pPr marL="457200" lvl="1" indent="0">
              <a:buNone/>
            </a:pPr>
            <a:r>
              <a:rPr lang="en-US" altLang="ja-JP" dirty="0" smtClean="0"/>
              <a:t>Reader				Passive User</a:t>
            </a:r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8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General Structure of an OSS Community</a:t>
            </a:r>
            <a:endParaRPr kumimoji="1" lang="ja-JP" altLang="en-US" dirty="0"/>
          </a:p>
        </p:txBody>
      </p:sp>
      <p:pic>
        <p:nvPicPr>
          <p:cNvPr id="5" name="コンテンツ プレースホルダー 4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46" y="1593918"/>
            <a:ext cx="8163907" cy="4944995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9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The co-evolution of OSS systems and OSS communities</a:t>
            </a:r>
            <a:endParaRPr kumimoji="1" lang="ja-JP" altLang="en-US" dirty="0"/>
          </a:p>
        </p:txBody>
      </p:sp>
      <p:pic>
        <p:nvPicPr>
          <p:cNvPr id="5" name="コンテンツ プレースホルダー 4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8" y="2212623"/>
            <a:ext cx="7886700" cy="3842459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7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対象プロジェクト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GIMP Project</a:t>
            </a:r>
          </a:p>
          <a:p>
            <a:pPr lvl="1"/>
            <a:r>
              <a:rPr lang="fr-FR" altLang="ja-JP" dirty="0" smtClean="0"/>
              <a:t>Gnu </a:t>
            </a:r>
            <a:r>
              <a:rPr lang="fr-FR" altLang="ja-JP" dirty="0"/>
              <a:t>Image Manipulation </a:t>
            </a:r>
            <a:r>
              <a:rPr lang="fr-FR" altLang="ja-JP" dirty="0" smtClean="0"/>
              <a:t>Program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5" name="図 4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388" y="2838483"/>
            <a:ext cx="5207079" cy="359689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000072" y="6381575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1999/08/02-2002/08/02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39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7" name="コンテンツ プレースホルダー 6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1" y="869244"/>
            <a:ext cx="8408086" cy="4915333"/>
          </a:xfrm>
        </p:spPr>
      </p:pic>
    </p:spTree>
    <p:extLst>
      <p:ext uri="{BB962C8B-B14F-4D97-AF65-F5344CB8AC3E}">
        <p14:creationId xmlns:p14="http://schemas.microsoft.com/office/powerpoint/2010/main" val="27522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8" name="コンテンツ プレースホルダー 7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5" y="1049868"/>
            <a:ext cx="8515350" cy="4841104"/>
          </a:xfrm>
        </p:spPr>
      </p:pic>
    </p:spTree>
    <p:extLst>
      <p:ext uri="{BB962C8B-B14F-4D97-AF65-F5344CB8AC3E}">
        <p14:creationId xmlns:p14="http://schemas.microsoft.com/office/powerpoint/2010/main" val="193926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Result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pPr>
              <a:lnSpc>
                <a:spcPct val="150000"/>
              </a:lnSpc>
            </a:pPr>
            <a:r>
              <a:rPr kumimoji="1" lang="ja-JP" altLang="en-US" dirty="0" smtClean="0"/>
              <a:t>最も多くの </a:t>
            </a:r>
            <a:r>
              <a:rPr kumimoji="1" lang="en-US" altLang="ja-JP" dirty="0" smtClean="0"/>
              <a:t>Peripheral Developers</a:t>
            </a:r>
            <a:r>
              <a:rPr kumimoji="1" lang="ja-JP" altLang="en-US" dirty="0" smtClean="0"/>
              <a:t>は、</a:t>
            </a:r>
            <a:r>
              <a:rPr kumimoji="1" lang="en-US" altLang="ja-JP" dirty="0" smtClean="0"/>
              <a:t>community</a:t>
            </a:r>
            <a:r>
              <a:rPr kumimoji="1" lang="ja-JP" altLang="en-US" dirty="0" smtClean="0"/>
              <a:t>に貢献することで</a:t>
            </a:r>
            <a:r>
              <a:rPr lang="en-US" altLang="ja-JP" dirty="0" smtClean="0"/>
              <a:t>active developers</a:t>
            </a:r>
            <a:r>
              <a:rPr lang="ja-JP" altLang="en-US" dirty="0" smtClean="0"/>
              <a:t>になることができた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13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Legitimate Peripheral Participation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学習というものを「実践の共同体への周辺的参加から十全的参加</a:t>
            </a:r>
            <a:r>
              <a:rPr lang="en-US" altLang="ja-JP" dirty="0"/>
              <a:t>(full Participation)</a:t>
            </a:r>
            <a:r>
              <a:rPr lang="ja-JP" altLang="en-US" dirty="0"/>
              <a:t>へ向けての、成員としてのアイデンティティの形成過程」として</a:t>
            </a:r>
            <a:r>
              <a:rPr lang="ja-JP" altLang="en-US" dirty="0" smtClean="0"/>
              <a:t>とらえる　　　　　　　　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sz="2800" dirty="0" smtClean="0"/>
              <a:t>				---Lave &amp; Wenger 1991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756356" y="4413956"/>
            <a:ext cx="2122311" cy="12982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313186" y="4413956"/>
            <a:ext cx="2171347" cy="12982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417283" y="4901574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learner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980443" y="4901574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master</a:t>
            </a:r>
            <a:endParaRPr kumimoji="1" lang="ja-JP" altLang="en-US" dirty="0"/>
          </a:p>
        </p:txBody>
      </p:sp>
      <p:cxnSp>
        <p:nvCxnSpPr>
          <p:cNvPr id="15" name="曲線コネクタ 14"/>
          <p:cNvCxnSpPr>
            <a:stCxn id="5" idx="4"/>
            <a:endCxn id="6" idx="4"/>
          </p:cNvCxnSpPr>
          <p:nvPr/>
        </p:nvCxnSpPr>
        <p:spPr>
          <a:xfrm rot="16200000" flipH="1">
            <a:off x="4108186" y="3421504"/>
            <a:ext cx="12700" cy="4581348"/>
          </a:xfrm>
          <a:prstGeom prst="curvedConnector3">
            <a:avLst>
              <a:gd name="adj1" fmla="val 1800000"/>
            </a:avLst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5" idx="6"/>
            <a:endCxn id="6" idx="2"/>
          </p:cNvCxnSpPr>
          <p:nvPr/>
        </p:nvCxnSpPr>
        <p:spPr>
          <a:xfrm>
            <a:off x="2878667" y="5063067"/>
            <a:ext cx="2434519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3259148" y="5521161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なりたがる傾向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063839" y="4596993"/>
            <a:ext cx="205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自分の</a:t>
            </a:r>
            <a:r>
              <a:rPr kumimoji="1" lang="en-US" altLang="ja-JP" dirty="0" smtClean="0"/>
              <a:t>identity</a:t>
            </a:r>
            <a:r>
              <a:rPr kumimoji="1" lang="ja-JP" altLang="en-US" dirty="0" smtClean="0"/>
              <a:t>形成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265585" y="6361629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利己的な動機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0839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における開発者の主な</a:t>
            </a:r>
            <a:r>
              <a:rPr kumimoji="1" lang="en-US" altLang="ja-JP" dirty="0" smtClean="0"/>
              <a:t>Motivation</a:t>
            </a:r>
            <a:r>
              <a:rPr kumimoji="1" lang="ja-JP" altLang="en-US" dirty="0" smtClean="0"/>
              <a:t>のひとつは、技術力</a:t>
            </a:r>
            <a:r>
              <a:rPr lang="ja-JP" altLang="en-US" dirty="0"/>
              <a:t>を</a:t>
            </a:r>
            <a:r>
              <a:rPr kumimoji="1" lang="ja-JP" altLang="en-US" dirty="0" smtClean="0"/>
              <a:t>向上すること</a:t>
            </a:r>
            <a:endParaRPr kumimoji="1"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 smtClean="0"/>
              <a:t>OSS </a:t>
            </a:r>
            <a:r>
              <a:rPr lang="ja-JP" altLang="en-US" dirty="0" smtClean="0"/>
              <a:t>プロジェクトの管理と開発における</a:t>
            </a:r>
            <a:r>
              <a:rPr lang="en-US" altLang="ja-JP" dirty="0" smtClean="0"/>
              <a:t>social network</a:t>
            </a:r>
            <a:r>
              <a:rPr lang="ja-JP" altLang="en-US" dirty="0" smtClean="0"/>
              <a:t>に関する実用的な</a:t>
            </a:r>
            <a:r>
              <a:rPr lang="en-US" altLang="ja-JP" dirty="0" smtClean="0"/>
              <a:t>guide</a:t>
            </a:r>
            <a:r>
              <a:rPr lang="ja-JP" altLang="en-US" dirty="0" err="1" smtClean="0"/>
              <a:t>が提</a:t>
            </a:r>
            <a:r>
              <a:rPr lang="ja-JP" altLang="en-US" dirty="0" smtClean="0"/>
              <a:t>供された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13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9769</TotalTime>
  <Words>699</Words>
  <Application>Microsoft Office PowerPoint</Application>
  <PresentationFormat>画面に合わせる (4:3)</PresentationFormat>
  <Paragraphs>136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Calibri</vt:lpstr>
      <vt:lpstr>Calibri Light</vt:lpstr>
      <vt:lpstr>Verdana</vt:lpstr>
      <vt:lpstr>Office テーマ</vt:lpstr>
      <vt:lpstr>Toward an Understanding of the Motivation of Open Source Software Developers</vt:lpstr>
      <vt:lpstr>背景</vt:lpstr>
      <vt:lpstr>問題</vt:lpstr>
      <vt:lpstr>目的とアプローチ</vt:lpstr>
      <vt:lpstr>先行研究</vt:lpstr>
      <vt:lpstr>General Structure of an OSS Community</vt:lpstr>
      <vt:lpstr>The co-evolution of OSS systems and OSS communities</vt:lpstr>
      <vt:lpstr>対象プロジェクト</vt:lpstr>
      <vt:lpstr>PowerPoint プレゼンテーション</vt:lpstr>
      <vt:lpstr>PowerPoint プレゼンテーション</vt:lpstr>
      <vt:lpstr>Result</vt:lpstr>
      <vt:lpstr>Legitimate Peripheral Participation</vt:lpstr>
      <vt:lpstr>まとめ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 to Understanding of the Motivation of Open Source Software Developers</dc:title>
  <dc:creator>Shiryaku</dc:creator>
  <cp:lastModifiedBy>Shiryaku</cp:lastModifiedBy>
  <cp:revision>97</cp:revision>
  <dcterms:created xsi:type="dcterms:W3CDTF">2016-05-27T07:21:18Z</dcterms:created>
  <dcterms:modified xsi:type="dcterms:W3CDTF">2016-06-14T01:01:01Z</dcterms:modified>
</cp:coreProperties>
</file>