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9" r:id="rId3"/>
    <p:sldId id="271" r:id="rId4"/>
    <p:sldId id="272" r:id="rId5"/>
    <p:sldId id="264" r:id="rId6"/>
    <p:sldId id="283" r:id="rId7"/>
    <p:sldId id="281" r:id="rId8"/>
    <p:sldId id="261" r:id="rId9"/>
    <p:sldId id="274" r:id="rId10"/>
    <p:sldId id="278" r:id="rId11"/>
    <p:sldId id="279" r:id="rId12"/>
    <p:sldId id="275" r:id="rId13"/>
    <p:sldId id="273" r:id="rId14"/>
    <p:sldId id="280" r:id="rId15"/>
    <p:sldId id="277" r:id="rId16"/>
    <p:sldId id="270" r:id="rId17"/>
    <p:sldId id="282" r:id="rId18"/>
    <p:sldId id="259" r:id="rId19"/>
    <p:sldId id="260" r:id="rId20"/>
    <p:sldId id="262" r:id="rId21"/>
    <p:sldId id="263" r:id="rId22"/>
    <p:sldId id="265" r:id="rId23"/>
    <p:sldId id="266" r:id="rId24"/>
    <p:sldId id="267" r:id="rId25"/>
    <p:sldId id="257" r:id="rId26"/>
    <p:sldId id="268" r:id="rId2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34" autoAdjust="0"/>
  </p:normalViewPr>
  <p:slideViewPr>
    <p:cSldViewPr>
      <p:cViewPr varScale="1">
        <p:scale>
          <a:sx n="83" d="100"/>
          <a:sy n="83" d="100"/>
        </p:scale>
        <p:origin x="-1075" y="-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6" d="100"/>
          <a:sy n="66" d="100"/>
        </p:scale>
        <p:origin x="-3139" y="-8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692E86-7D96-486F-B604-1D6BD4913CB1}" type="datetimeFigureOut">
              <a:rPr kumimoji="1" lang="ja-JP" altLang="en-US" smtClean="0"/>
              <a:t>2016/7/12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4CFD5B-289E-4B4C-94AC-F8339FA0BA42}" type="slidenum">
              <a:rPr kumimoji="1" lang="ja-JP" altLang="en-US" smtClean="0"/>
              <a:t>‹#›</a:t>
            </a:fld>
            <a:endParaRPr kumimoji="1" lang="ja-JP" altLang="en-US"/>
          </a:p>
        </p:txBody>
      </p:sp>
    </p:spTree>
    <p:extLst>
      <p:ext uri="{BB962C8B-B14F-4D97-AF65-F5344CB8AC3E}">
        <p14:creationId xmlns:p14="http://schemas.microsoft.com/office/powerpoint/2010/main" val="84816793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14CFD5B-289E-4B4C-94AC-F8339FA0BA42}" type="slidenum">
              <a:rPr kumimoji="1" lang="ja-JP" altLang="en-US" smtClean="0"/>
              <a:t>1</a:t>
            </a:fld>
            <a:endParaRPr kumimoji="1" lang="ja-JP" altLang="en-US"/>
          </a:p>
        </p:txBody>
      </p:sp>
    </p:spTree>
    <p:extLst>
      <p:ext uri="{BB962C8B-B14F-4D97-AF65-F5344CB8AC3E}">
        <p14:creationId xmlns:p14="http://schemas.microsoft.com/office/powerpoint/2010/main" val="1769097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114CFD5B-289E-4B4C-94AC-F8339FA0BA42}" type="slidenum">
              <a:rPr kumimoji="1" lang="ja-JP" altLang="en-US" smtClean="0"/>
              <a:t>19</a:t>
            </a:fld>
            <a:endParaRPr kumimoji="1" lang="ja-JP" altLang="en-US"/>
          </a:p>
        </p:txBody>
      </p:sp>
    </p:spTree>
    <p:extLst>
      <p:ext uri="{BB962C8B-B14F-4D97-AF65-F5344CB8AC3E}">
        <p14:creationId xmlns:p14="http://schemas.microsoft.com/office/powerpoint/2010/main" val="4222853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4782C68-57AF-4F08-82B8-70756D565209}" type="datetime1">
              <a:rPr kumimoji="1" lang="ja-JP" altLang="en-US" smtClean="0"/>
              <a:t>2016/7/12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413347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lvl1pPr algn="just">
              <a:defRPr/>
            </a:lvl1pPr>
            <a:lvl2pPr algn="just">
              <a:defRPr/>
            </a:lvl2pPr>
            <a:lvl3pPr algn="just">
              <a:defRPr/>
            </a:lvl3pPr>
            <a:lvl4pPr algn="just">
              <a:defRPr/>
            </a:lvl4pPr>
            <a:lvl5pPr algn="just">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19B833D2-CC02-4E8E-AAA2-50966F12D1FC}" type="datetime1">
              <a:rPr kumimoji="1" lang="ja-JP" altLang="en-US" smtClean="0"/>
              <a:t>2016/7/12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6311958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E2F3CE9-712E-4C6A-A623-007F0B53EEF2}" type="datetime1">
              <a:rPr kumimoji="1" lang="ja-JP" altLang="en-US" smtClean="0"/>
              <a:t>2016/7/12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2668181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BF30CDC-B1D9-48BD-9895-64E6AB23C111}" type="datetime1">
              <a:rPr kumimoji="1" lang="ja-JP" altLang="en-US" smtClean="0"/>
              <a:t>2016/7/12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2877754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9B5B30A-E5A9-4EB8-A170-34CC82EC11AF}" type="datetime1">
              <a:rPr kumimoji="1" lang="ja-JP" altLang="en-US" smtClean="0"/>
              <a:t>2016/7/12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2542919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EF08ABA-2543-4222-9D08-1CA43B6F3810}" type="datetime1">
              <a:rPr kumimoji="1" lang="ja-JP" altLang="en-US" smtClean="0"/>
              <a:t>2016/7/12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2313323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1E8281F-A712-4568-9D73-53008FA3BECF}" type="datetime1">
              <a:rPr kumimoji="1" lang="ja-JP" altLang="en-US" smtClean="0"/>
              <a:t>2016/7/12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1906402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6D87D74-2EC5-419E-A2A0-980CB13707CD}" type="datetime1">
              <a:rPr kumimoji="1" lang="ja-JP" altLang="en-US" smtClean="0"/>
              <a:t>2016/7/12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412800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C01A5FC-AF17-4D41-A171-710C6772553B}" type="datetime1">
              <a:rPr kumimoji="1" lang="ja-JP" altLang="en-US" smtClean="0"/>
              <a:t>2016/7/12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4031524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5C2261B-8ED4-4507-88B5-DD92593167EB}" type="datetime1">
              <a:rPr kumimoji="1" lang="ja-JP" altLang="en-US" smtClean="0"/>
              <a:t>2016/7/12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291970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EE4A31B-CD37-469D-9DEC-CA81D79D16BD}" type="datetime1">
              <a:rPr kumimoji="1" lang="ja-JP" altLang="en-US" smtClean="0"/>
              <a:t>2016/7/12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862305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9A9E0E-9077-4E15-B600-117E84388045}" type="datetime1">
              <a:rPr kumimoji="1" lang="ja-JP" altLang="en-US" smtClean="0"/>
              <a:t>2016/7/12</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3070D9-9423-40B9-BE31-F1484B582C70}" type="slidenum">
              <a:rPr kumimoji="1" lang="ja-JP" altLang="en-US" smtClean="0"/>
              <a:t>‹#›</a:t>
            </a:fld>
            <a:endParaRPr kumimoji="1" lang="ja-JP" altLang="en-US"/>
          </a:p>
        </p:txBody>
      </p:sp>
    </p:spTree>
    <p:extLst>
      <p:ext uri="{BB962C8B-B14F-4D97-AF65-F5344CB8AC3E}">
        <p14:creationId xmlns:p14="http://schemas.microsoft.com/office/powerpoint/2010/main" val="2637076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lang="en-US" altLang="ja-JP" dirty="0" smtClean="0"/>
              <a:t>On the</a:t>
            </a:r>
            <a:r>
              <a:rPr lang="ja-JP" altLang="en-US" dirty="0" smtClean="0"/>
              <a:t> </a:t>
            </a:r>
            <a:r>
              <a:rPr lang="en-US" altLang="ja-JP" dirty="0" smtClean="0"/>
              <a:t>Variability</a:t>
            </a:r>
            <a:r>
              <a:rPr lang="ja-JP" altLang="en-US" dirty="0"/>
              <a:t> </a:t>
            </a:r>
            <a:r>
              <a:rPr lang="en-US" altLang="ja-JP" dirty="0" smtClean="0"/>
              <a:t>of </a:t>
            </a:r>
            <a:br>
              <a:rPr lang="en-US" altLang="ja-JP" dirty="0" smtClean="0"/>
            </a:br>
            <a:r>
              <a:rPr lang="en-US" altLang="ja-JP" dirty="0" smtClean="0"/>
              <a:t>the BSD and MIT Licenses</a:t>
            </a:r>
            <a:endParaRPr kumimoji="1" lang="ja-JP" altLang="en-US" dirty="0"/>
          </a:p>
        </p:txBody>
      </p:sp>
      <p:sp>
        <p:nvSpPr>
          <p:cNvPr id="3" name="サブタイトル 2"/>
          <p:cNvSpPr>
            <a:spLocks noGrp="1"/>
          </p:cNvSpPr>
          <p:nvPr>
            <p:ph type="subTitle" idx="1"/>
          </p:nvPr>
        </p:nvSpPr>
        <p:spPr/>
        <p:txBody>
          <a:bodyPr/>
          <a:lstStyle/>
          <a:p>
            <a:r>
              <a:rPr lang="en-US" altLang="ja-JP" dirty="0"/>
              <a:t>Trevor </a:t>
            </a:r>
            <a:r>
              <a:rPr lang="en-US" altLang="ja-JP" dirty="0" err="1"/>
              <a:t>Maryka</a:t>
            </a:r>
            <a:r>
              <a:rPr lang="en-US" altLang="ja-JP" dirty="0"/>
              <a:t> and Daniel M. German and </a:t>
            </a:r>
            <a:r>
              <a:rPr lang="en-US" altLang="ja-JP" dirty="0" err="1"/>
              <a:t>Germán</a:t>
            </a:r>
            <a:r>
              <a:rPr lang="en-US" altLang="ja-JP" dirty="0"/>
              <a:t> Poo-</a:t>
            </a:r>
            <a:r>
              <a:rPr lang="en-US" altLang="ja-JP" dirty="0" err="1"/>
              <a:t>Caamaño</a:t>
            </a:r>
            <a:endParaRPr kumimoji="1" lang="ja-JP" altLang="en-US" dirty="0"/>
          </a:p>
        </p:txBody>
      </p:sp>
      <p:sp>
        <p:nvSpPr>
          <p:cNvPr id="4" name="日付プレースホルダー 3"/>
          <p:cNvSpPr>
            <a:spLocks noGrp="1"/>
          </p:cNvSpPr>
          <p:nvPr>
            <p:ph type="dt" sz="half" idx="10"/>
          </p:nvPr>
        </p:nvSpPr>
        <p:spPr/>
        <p:txBody>
          <a:bodyPr/>
          <a:lstStyle/>
          <a:p>
            <a:fld id="{DE8C896D-02ED-4AF6-98F6-D5FBED28E94A}"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a:t>
            </a:fld>
            <a:endParaRPr kumimoji="1" lang="ja-JP" altLang="en-US"/>
          </a:p>
        </p:txBody>
      </p:sp>
      <p:sp>
        <p:nvSpPr>
          <p:cNvPr id="6" name="テキスト ボックス 5"/>
          <p:cNvSpPr txBox="1"/>
          <p:nvPr/>
        </p:nvSpPr>
        <p:spPr>
          <a:xfrm>
            <a:off x="1371600" y="6033184"/>
            <a:ext cx="6934200" cy="646331"/>
          </a:xfrm>
          <a:prstGeom prst="rect">
            <a:avLst/>
          </a:prstGeom>
          <a:noFill/>
        </p:spPr>
        <p:txBody>
          <a:bodyPr wrap="square" rtlCol="0">
            <a:spAutoFit/>
          </a:bodyPr>
          <a:lstStyle/>
          <a:p>
            <a:r>
              <a:rPr kumimoji="1" lang="en-US" altLang="ja-JP" dirty="0" smtClean="0"/>
              <a:t>Open Source Systems: Adoption and Impact Volume 451 of the series IFIP Advances in information and Communication Technology pp146-156</a:t>
            </a:r>
            <a:endParaRPr kumimoji="1" lang="ja-JP" altLang="en-US" dirty="0"/>
          </a:p>
        </p:txBody>
      </p:sp>
    </p:spTree>
    <p:extLst>
      <p:ext uri="{BB962C8B-B14F-4D97-AF65-F5344CB8AC3E}">
        <p14:creationId xmlns:p14="http://schemas.microsoft.com/office/powerpoint/2010/main" val="1512946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kumimoji="1" lang="ja-JP" altLang="en-US" dirty="0" smtClean="0"/>
              <a:t>ライセンスには様々な種類が存在している</a:t>
            </a:r>
            <a:endParaRPr kumimoji="1" lang="en-US" altLang="ja-JP" dirty="0" smtClean="0"/>
          </a:p>
          <a:p>
            <a:endParaRPr lang="en-US" altLang="ja-JP" dirty="0"/>
          </a:p>
          <a:p>
            <a:r>
              <a:rPr kumimoji="1" lang="ja-JP" altLang="en-US" dirty="0" smtClean="0"/>
              <a:t>その中でも</a:t>
            </a:r>
            <a:r>
              <a:rPr kumimoji="1" lang="en-US" altLang="ja-JP" dirty="0" smtClean="0"/>
              <a:t>BSD</a:t>
            </a:r>
            <a:r>
              <a:rPr kumimoji="1" lang="ja-JP" altLang="en-US" dirty="0" err="1" smtClean="0"/>
              <a:t>、</a:t>
            </a:r>
            <a:r>
              <a:rPr kumimoji="1" lang="en-US" altLang="ja-JP" dirty="0" smtClean="0"/>
              <a:t>MIT</a:t>
            </a:r>
            <a:r>
              <a:rPr kumimoji="1" lang="ja-JP" altLang="en-US" dirty="0" smtClean="0"/>
              <a:t>は非常に重要なライセンスである</a:t>
            </a:r>
            <a:endParaRPr kumimoji="1" lang="en-US" altLang="ja-JP" dirty="0" smtClean="0"/>
          </a:p>
          <a:p>
            <a:pPr lvl="1"/>
            <a:r>
              <a:rPr lang="ja-JP" altLang="en-US" dirty="0"/>
              <a:t>よく</a:t>
            </a:r>
            <a:r>
              <a:rPr lang="ja-JP" altLang="en-US" dirty="0" smtClean="0"/>
              <a:t>使われるライセンスの種類（</a:t>
            </a:r>
            <a:r>
              <a:rPr lang="en-US" altLang="ja-JP" dirty="0" err="1" smtClean="0"/>
              <a:t>Debian</a:t>
            </a:r>
            <a:r>
              <a:rPr lang="ja-JP" altLang="en-US" dirty="0" smtClean="0"/>
              <a:t>のうちの</a:t>
            </a:r>
            <a:r>
              <a:rPr lang="en-US" altLang="ja-JP" dirty="0" smtClean="0"/>
              <a:t>9.1%</a:t>
            </a:r>
            <a:r>
              <a:rPr lang="ja-JP" altLang="en-US" dirty="0" smtClean="0"/>
              <a:t>が</a:t>
            </a:r>
            <a:r>
              <a:rPr lang="en-US" altLang="ja-JP" dirty="0" smtClean="0"/>
              <a:t>BSD</a:t>
            </a:r>
            <a:r>
              <a:rPr lang="ja-JP" altLang="en-US" dirty="0" smtClean="0"/>
              <a:t>か</a:t>
            </a:r>
            <a:r>
              <a:rPr lang="en-US" altLang="ja-JP" dirty="0" smtClean="0"/>
              <a:t>MIT</a:t>
            </a:r>
            <a:r>
              <a:rPr lang="ja-JP" altLang="en-US" dirty="0" smtClean="0"/>
              <a:t>）</a:t>
            </a:r>
            <a:endParaRPr lang="en-US" altLang="ja-JP" dirty="0" smtClean="0"/>
          </a:p>
          <a:p>
            <a:pPr lvl="1"/>
            <a:endParaRPr lang="en-US" altLang="ja-JP" dirty="0" smtClean="0"/>
          </a:p>
          <a:p>
            <a:pPr lvl="1"/>
            <a:endParaRPr lang="en-US" altLang="ja-JP" dirty="0" smtClean="0"/>
          </a:p>
        </p:txBody>
      </p:sp>
      <p:sp>
        <p:nvSpPr>
          <p:cNvPr id="4" name="日付プレースホルダー 3"/>
          <p:cNvSpPr>
            <a:spLocks noGrp="1"/>
          </p:cNvSpPr>
          <p:nvPr>
            <p:ph type="dt" sz="half" idx="10"/>
          </p:nvPr>
        </p:nvSpPr>
        <p:spPr/>
        <p:txBody>
          <a:bodyPr/>
          <a:lstStyle/>
          <a:p>
            <a:fld id="{CA2B8946-ACEF-4B37-AA7A-C4D095A297A0}"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a:t>
            </a:fld>
            <a:endParaRPr kumimoji="1" lang="ja-JP" altLang="en-US"/>
          </a:p>
        </p:txBody>
      </p:sp>
    </p:spTree>
    <p:extLst>
      <p:ext uri="{BB962C8B-B14F-4D97-AF65-F5344CB8AC3E}">
        <p14:creationId xmlns:p14="http://schemas.microsoft.com/office/powerpoint/2010/main" val="2021091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BSD,MIT</a:t>
            </a:r>
            <a:r>
              <a:rPr kumimoji="1" lang="ja-JP" altLang="en-US" dirty="0" smtClean="0"/>
              <a:t>ライセンスについて</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en-US" altLang="ja-JP" dirty="0" smtClean="0"/>
              <a:t>BSD</a:t>
            </a:r>
            <a:r>
              <a:rPr kumimoji="1" lang="ja-JP" altLang="en-US" dirty="0" err="1" smtClean="0"/>
              <a:t>、</a:t>
            </a:r>
            <a:r>
              <a:rPr kumimoji="1" lang="en-US" altLang="ja-JP" dirty="0" smtClean="0"/>
              <a:t>MIT</a:t>
            </a:r>
            <a:r>
              <a:rPr kumimoji="1" lang="ja-JP" altLang="en-US" dirty="0" smtClean="0"/>
              <a:t>ライセンスは制約が緩く、変更が楽</a:t>
            </a:r>
            <a:endParaRPr kumimoji="1" lang="en-US" altLang="ja-JP" dirty="0" smtClean="0"/>
          </a:p>
          <a:p>
            <a:endParaRPr lang="en-US" altLang="ja-JP" dirty="0"/>
          </a:p>
          <a:p>
            <a:r>
              <a:rPr lang="ja-JP" altLang="en-US" dirty="0" smtClean="0"/>
              <a:t>なので、変更する場合は定められた書き方にそって、変更していくべき</a:t>
            </a:r>
            <a:endParaRPr lang="en-US" altLang="ja-JP" dirty="0" smtClean="0"/>
          </a:p>
          <a:p>
            <a:pPr lvl="1"/>
            <a:r>
              <a:rPr kumimoji="1" lang="ja-JP" altLang="en-US" dirty="0" smtClean="0"/>
              <a:t>どの</a:t>
            </a:r>
            <a:r>
              <a:rPr lang="ja-JP" altLang="en-US" dirty="0"/>
              <a:t>国の</a:t>
            </a:r>
            <a:r>
              <a:rPr kumimoji="1" lang="ja-JP" altLang="en-US" dirty="0" smtClean="0"/>
              <a:t>言語に合わせるのか（</a:t>
            </a:r>
            <a:r>
              <a:rPr kumimoji="1" lang="en-US" altLang="ja-JP" dirty="0" smtClean="0"/>
              <a:t>English</a:t>
            </a:r>
            <a:r>
              <a:rPr kumimoji="1" lang="ja-JP" altLang="en-US" dirty="0" smtClean="0"/>
              <a:t>か</a:t>
            </a:r>
            <a:r>
              <a:rPr kumimoji="1" lang="en-US" altLang="ja-JP" dirty="0" smtClean="0"/>
              <a:t>British</a:t>
            </a:r>
            <a:r>
              <a:rPr kumimoji="1" lang="ja-JP" altLang="en-US" dirty="0" smtClean="0"/>
              <a:t>）</a:t>
            </a:r>
            <a:endParaRPr kumimoji="1" lang="en-US" altLang="ja-JP" dirty="0" smtClean="0"/>
          </a:p>
          <a:p>
            <a:pPr lvl="1"/>
            <a:r>
              <a:rPr lang="ja-JP" altLang="en-US" dirty="0"/>
              <a:t>句</a:t>
            </a:r>
            <a:r>
              <a:rPr lang="ja-JP" altLang="en-US" dirty="0" smtClean="0"/>
              <a:t>読点をどこでつけるのか</a:t>
            </a:r>
            <a:endParaRPr kumimoji="1" lang="en-US" altLang="ja-JP" dirty="0" smtClean="0"/>
          </a:p>
        </p:txBody>
      </p:sp>
      <p:sp>
        <p:nvSpPr>
          <p:cNvPr id="4" name="日付プレースホルダー 3"/>
          <p:cNvSpPr>
            <a:spLocks noGrp="1"/>
          </p:cNvSpPr>
          <p:nvPr>
            <p:ph type="dt" sz="half" idx="10"/>
          </p:nvPr>
        </p:nvSpPr>
        <p:spPr/>
        <p:txBody>
          <a:bodyPr/>
          <a:lstStyle/>
          <a:p>
            <a:fld id="{A90283BB-7574-4950-934D-DC3FD8D1EB35}"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3</a:t>
            </a:fld>
            <a:endParaRPr kumimoji="1" lang="ja-JP" altLang="en-US"/>
          </a:p>
        </p:txBody>
      </p:sp>
    </p:spTree>
    <p:extLst>
      <p:ext uri="{BB962C8B-B14F-4D97-AF65-F5344CB8AC3E}">
        <p14:creationId xmlns:p14="http://schemas.microsoft.com/office/powerpoint/2010/main" val="2064628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r>
              <a:rPr lang="ja-JP" altLang="en-US" dirty="0"/>
              <a:t>点</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しかし、書き方が統一されておらず、ライセンス記述に様々な変化ができている</a:t>
            </a:r>
            <a:endParaRPr lang="en-US" altLang="ja-JP" dirty="0" smtClean="0"/>
          </a:p>
          <a:p>
            <a:endParaRPr lang="en-US" altLang="ja-JP" dirty="0"/>
          </a:p>
          <a:p>
            <a:r>
              <a:rPr lang="ja-JP" altLang="en-US" dirty="0" smtClean="0"/>
              <a:t>この変化は</a:t>
            </a:r>
            <a:r>
              <a:rPr lang="en-US" altLang="ja-JP" dirty="0" smtClean="0"/>
              <a:t>SPDX</a:t>
            </a:r>
            <a:r>
              <a:rPr lang="ja-JP" altLang="en-US" dirty="0" smtClean="0"/>
              <a:t>のライセンス記述のテンプレートを作りたいという目的において、問題になって</a:t>
            </a:r>
            <a:r>
              <a:rPr lang="ja-JP" altLang="en-US" dirty="0"/>
              <a:t>いる</a:t>
            </a:r>
            <a:endParaRPr lang="en-US" altLang="ja-JP" dirty="0" smtClean="0"/>
          </a:p>
        </p:txBody>
      </p:sp>
      <p:sp>
        <p:nvSpPr>
          <p:cNvPr id="4" name="日付プレースホルダー 3"/>
          <p:cNvSpPr>
            <a:spLocks noGrp="1"/>
          </p:cNvSpPr>
          <p:nvPr>
            <p:ph type="dt" sz="half" idx="10"/>
          </p:nvPr>
        </p:nvSpPr>
        <p:spPr/>
        <p:txBody>
          <a:bodyPr/>
          <a:lstStyle/>
          <a:p>
            <a:fld id="{3D0A608A-38B0-4003-9054-6A5E13772B31}"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4</a:t>
            </a:fld>
            <a:endParaRPr kumimoji="1" lang="ja-JP" altLang="en-US"/>
          </a:p>
        </p:txBody>
      </p:sp>
    </p:spTree>
    <p:extLst>
      <p:ext uri="{BB962C8B-B14F-4D97-AF65-F5344CB8AC3E}">
        <p14:creationId xmlns:p14="http://schemas.microsoft.com/office/powerpoint/2010/main" val="3547154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SPDX</a:t>
            </a:r>
            <a:endParaRPr kumimoji="1" lang="ja-JP" altLang="en-US" dirty="0"/>
          </a:p>
        </p:txBody>
      </p:sp>
      <p:sp>
        <p:nvSpPr>
          <p:cNvPr id="3" name="コンテンツ プレースホルダー 2"/>
          <p:cNvSpPr>
            <a:spLocks noGrp="1"/>
          </p:cNvSpPr>
          <p:nvPr>
            <p:ph idx="1"/>
          </p:nvPr>
        </p:nvSpPr>
        <p:spPr>
          <a:xfrm>
            <a:off x="457200" y="1600200"/>
            <a:ext cx="8229600" cy="1556945"/>
          </a:xfrm>
        </p:spPr>
        <p:txBody>
          <a:bodyPr/>
          <a:lstStyle/>
          <a:p>
            <a:r>
              <a:rPr kumimoji="1" lang="en-US" altLang="ja-JP" dirty="0" smtClean="0"/>
              <a:t>OSS</a:t>
            </a:r>
            <a:r>
              <a:rPr kumimoji="1" lang="ja-JP" altLang="en-US" dirty="0" smtClean="0"/>
              <a:t>ライセンスを文書化しているものでライセンス記述のテンプレートを作ることを目標としている</a:t>
            </a:r>
            <a:endParaRPr kumimoji="1" lang="en-US" altLang="ja-JP" dirty="0" smtClean="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59C7045C-1952-4FF7-A744-31D738C2E2E7}"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5</a:t>
            </a:fld>
            <a:endParaRPr kumimoji="1" lang="ja-JP" altLang="en-US"/>
          </a:p>
        </p:txBody>
      </p:sp>
      <p:pic>
        <p:nvPicPr>
          <p:cNvPr id="6" name="図 5"/>
          <p:cNvPicPr>
            <a:picLocks noChangeAspect="1"/>
          </p:cNvPicPr>
          <p:nvPr/>
        </p:nvPicPr>
        <p:blipFill>
          <a:blip r:embed="rId2"/>
          <a:stretch>
            <a:fillRect/>
          </a:stretch>
        </p:blipFill>
        <p:spPr>
          <a:xfrm>
            <a:off x="107504" y="3120685"/>
            <a:ext cx="8964286" cy="3104051"/>
          </a:xfrm>
          <a:prstGeom prst="rect">
            <a:avLst/>
          </a:prstGeom>
        </p:spPr>
      </p:pic>
    </p:spTree>
    <p:extLst>
      <p:ext uri="{BB962C8B-B14F-4D97-AF65-F5344CB8AC3E}">
        <p14:creationId xmlns:p14="http://schemas.microsoft.com/office/powerpoint/2010/main" val="3466825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SPDX</a:t>
            </a:r>
            <a:r>
              <a:rPr kumimoji="1" lang="ja-JP" altLang="en-US" dirty="0" smtClean="0"/>
              <a:t>：</a:t>
            </a:r>
            <a:r>
              <a:rPr kumimoji="1" lang="en-US" altLang="ja-JP" dirty="0" smtClean="0"/>
              <a:t>BSD</a:t>
            </a:r>
            <a:r>
              <a:rPr lang="en-US" altLang="ja-JP" dirty="0" smtClean="0"/>
              <a:t>2-clause “</a:t>
            </a:r>
            <a:r>
              <a:rPr lang="en-US" altLang="ja-JP" dirty="0" err="1" smtClean="0"/>
              <a:t>Simplifed</a:t>
            </a:r>
            <a:r>
              <a:rPr lang="en-US" altLang="ja-JP" dirty="0" smtClean="0"/>
              <a:t>” License</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fld id="{19B833D2-CC02-4E8E-AAA2-50966F12D1FC}"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6</a:t>
            </a:fld>
            <a:endParaRPr kumimoji="1" lang="ja-JP"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49450"/>
            <a:ext cx="15151434" cy="4071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419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r>
              <a:rPr lang="en-US" altLang="ja-JP" dirty="0" smtClean="0"/>
              <a:t>BSD,MIT</a:t>
            </a:r>
            <a:r>
              <a:rPr lang="ja-JP" altLang="en-US" dirty="0" smtClean="0"/>
              <a:t>ライセンスの変化内容を調査し、　　　　現在のテンプレートだけで対応できているのか、またできていないならどのような対策をするべきなのか知る</a:t>
            </a:r>
            <a:endParaRPr lang="en-US" altLang="ja-JP" dirty="0" smtClean="0"/>
          </a:p>
        </p:txBody>
      </p:sp>
      <p:sp>
        <p:nvSpPr>
          <p:cNvPr id="4" name="日付プレースホルダー 3"/>
          <p:cNvSpPr>
            <a:spLocks noGrp="1"/>
          </p:cNvSpPr>
          <p:nvPr>
            <p:ph type="dt" sz="half" idx="10"/>
          </p:nvPr>
        </p:nvSpPr>
        <p:spPr/>
        <p:txBody>
          <a:bodyPr/>
          <a:lstStyle/>
          <a:p>
            <a:fld id="{19B833D2-CC02-4E8E-AAA2-50966F12D1FC}"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7</a:t>
            </a:fld>
            <a:endParaRPr kumimoji="1" lang="ja-JP" altLang="en-US"/>
          </a:p>
        </p:txBody>
      </p:sp>
    </p:spTree>
    <p:extLst>
      <p:ext uri="{BB962C8B-B14F-4D97-AF65-F5344CB8AC3E}">
        <p14:creationId xmlns:p14="http://schemas.microsoft.com/office/powerpoint/2010/main" val="869518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ResearchQuestion</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en-US" altLang="ja-JP" dirty="0" smtClean="0"/>
              <a:t>BSD,MIT</a:t>
            </a:r>
            <a:r>
              <a:rPr kumimoji="1" lang="ja-JP" altLang="en-US" dirty="0" smtClean="0"/>
              <a:t>において、どの程度記述内容が変更されているのか？</a:t>
            </a:r>
            <a:endParaRPr kumimoji="1" lang="en-US" altLang="ja-JP" dirty="0" smtClean="0"/>
          </a:p>
          <a:p>
            <a:endParaRPr lang="en-US" altLang="ja-JP" dirty="0"/>
          </a:p>
          <a:p>
            <a:r>
              <a:rPr kumimoji="1" lang="en-US" altLang="ja-JP" dirty="0" smtClean="0"/>
              <a:t>BSD,MIT</a:t>
            </a:r>
            <a:r>
              <a:rPr kumimoji="1" lang="ja-JP" altLang="en-US" dirty="0" smtClean="0"/>
              <a:t>において、</a:t>
            </a:r>
            <a:r>
              <a:rPr lang="ja-JP" altLang="en-US" dirty="0"/>
              <a:t>何</a:t>
            </a:r>
            <a:r>
              <a:rPr lang="ja-JP" altLang="en-US" dirty="0" smtClean="0"/>
              <a:t>が起きてライセンス記述が変更されているのか？その際に、その内容をパターン化してまとめることができるか？</a:t>
            </a:r>
            <a:endParaRPr kumimoji="1" lang="ja-JP" altLang="en-US" dirty="0"/>
          </a:p>
        </p:txBody>
      </p:sp>
      <p:sp>
        <p:nvSpPr>
          <p:cNvPr id="4" name="日付プレースホルダー 3"/>
          <p:cNvSpPr>
            <a:spLocks noGrp="1"/>
          </p:cNvSpPr>
          <p:nvPr>
            <p:ph type="dt" sz="half" idx="10"/>
          </p:nvPr>
        </p:nvSpPr>
        <p:spPr/>
        <p:txBody>
          <a:bodyPr/>
          <a:lstStyle/>
          <a:p>
            <a:fld id="{F754CF87-23E1-429C-BA2F-9EF5E954B757}"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8</a:t>
            </a:fld>
            <a:endParaRPr kumimoji="1" lang="ja-JP" altLang="en-US"/>
          </a:p>
        </p:txBody>
      </p:sp>
    </p:spTree>
    <p:extLst>
      <p:ext uri="{BB962C8B-B14F-4D97-AF65-F5344CB8AC3E}">
        <p14:creationId xmlns:p14="http://schemas.microsoft.com/office/powerpoint/2010/main" val="2420182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smtClean="0"/>
          </a:p>
          <a:p>
            <a:r>
              <a:rPr lang="en-US" altLang="ja-JP" dirty="0" err="1" smtClean="0"/>
              <a:t>Debian</a:t>
            </a:r>
            <a:r>
              <a:rPr lang="en-US" altLang="ja-JP" dirty="0" smtClean="0"/>
              <a:t> Linux Distribution, version 6</a:t>
            </a:r>
            <a:r>
              <a:rPr lang="ja-JP" altLang="en-US" dirty="0" smtClean="0"/>
              <a:t>のソースファイル全てを</a:t>
            </a:r>
            <a:r>
              <a:rPr lang="en-US" altLang="ja-JP" dirty="0" err="1" smtClean="0"/>
              <a:t>Ninka</a:t>
            </a:r>
            <a:r>
              <a:rPr lang="ja-JP" altLang="en-US" dirty="0" smtClean="0"/>
              <a:t>で分類分けを行い、変化性を調査する</a:t>
            </a:r>
            <a:endParaRPr lang="en-US" altLang="ja-JP" dirty="0"/>
          </a:p>
          <a:p>
            <a:pPr lvl="1"/>
            <a:r>
              <a:rPr lang="ja-JP" altLang="en-US" dirty="0" smtClean="0"/>
              <a:t>プロジェクト数：</a:t>
            </a:r>
            <a:r>
              <a:rPr lang="en-US" altLang="ja-JP" dirty="0" smtClean="0"/>
              <a:t>10014</a:t>
            </a:r>
          </a:p>
          <a:p>
            <a:pPr lvl="1"/>
            <a:r>
              <a:rPr lang="ja-JP" altLang="en-US" dirty="0" smtClean="0"/>
              <a:t>ソースファイル</a:t>
            </a:r>
            <a:r>
              <a:rPr lang="en-US" altLang="ja-JP" dirty="0" smtClean="0"/>
              <a:t>:</a:t>
            </a:r>
            <a:r>
              <a:rPr lang="en-US" altLang="ja-JP" dirty="0" smtClean="0"/>
              <a:t>130</a:t>
            </a:r>
            <a:r>
              <a:rPr lang="ja-JP" altLang="en-US" dirty="0"/>
              <a:t>万</a:t>
            </a:r>
            <a:endParaRPr lang="en-US" altLang="ja-JP" dirty="0" smtClean="0"/>
          </a:p>
          <a:p>
            <a:pPr marL="0" indent="0">
              <a:buNone/>
            </a:pPr>
            <a:endParaRPr lang="en-US" altLang="ja-JP" dirty="0" smtClean="0"/>
          </a:p>
        </p:txBody>
      </p:sp>
      <p:sp>
        <p:nvSpPr>
          <p:cNvPr id="4" name="日付プレースホルダー 3"/>
          <p:cNvSpPr>
            <a:spLocks noGrp="1"/>
          </p:cNvSpPr>
          <p:nvPr>
            <p:ph type="dt" sz="half" idx="10"/>
          </p:nvPr>
        </p:nvSpPr>
        <p:spPr/>
        <p:txBody>
          <a:bodyPr/>
          <a:lstStyle/>
          <a:p>
            <a:fld id="{B86C4A80-E469-4575-98E4-D5E62FE34AAB}"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9</a:t>
            </a:fld>
            <a:endParaRPr kumimoji="1" lang="ja-JP" altLang="en-US"/>
          </a:p>
        </p:txBody>
      </p:sp>
    </p:spTree>
    <p:extLst>
      <p:ext uri="{BB962C8B-B14F-4D97-AF65-F5344CB8AC3E}">
        <p14:creationId xmlns:p14="http://schemas.microsoft.com/office/powerpoint/2010/main" val="2044290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識別方法</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pPr marL="0" indent="0">
              <a:buNone/>
            </a:pPr>
            <a:endParaRPr lang="en-US" altLang="ja-JP" dirty="0" smtClean="0"/>
          </a:p>
          <a:p>
            <a:r>
              <a:rPr lang="ja-JP" altLang="en-US" dirty="0" smtClean="0"/>
              <a:t>ライセンス記述を一文単位で調査していき、最も近いライセンス名と、そのライセンスとどの部分が異なっていたかを出力する</a:t>
            </a:r>
            <a:endParaRPr lang="en-US" altLang="ja-JP" dirty="0" smtClean="0"/>
          </a:p>
          <a:p>
            <a:endParaRPr lang="en-US" altLang="ja-JP" dirty="0" smtClean="0"/>
          </a:p>
          <a:p>
            <a:pPr marL="0" indent="0">
              <a:buNone/>
            </a:pPr>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19B833D2-CC02-4E8E-AAA2-50966F12D1FC}"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10</a:t>
            </a:fld>
            <a:endParaRPr kumimoji="1" lang="ja-JP" altLang="en-US"/>
          </a:p>
        </p:txBody>
      </p:sp>
    </p:spTree>
    <p:extLst>
      <p:ext uri="{BB962C8B-B14F-4D97-AF65-F5344CB8AC3E}">
        <p14:creationId xmlns:p14="http://schemas.microsoft.com/office/powerpoint/2010/main" val="1484513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出力内容</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判定したライセンス名</a:t>
            </a:r>
            <a:endParaRPr kumimoji="1" lang="en-US" altLang="ja-JP" dirty="0" smtClean="0"/>
          </a:p>
          <a:p>
            <a:endParaRPr lang="en-US" altLang="ja-JP" dirty="0"/>
          </a:p>
          <a:p>
            <a:r>
              <a:rPr lang="ja-JP" altLang="en-US" dirty="0" smtClean="0"/>
              <a:t>どの部分が判定されたライセンスと異なって</a:t>
            </a:r>
            <a:r>
              <a:rPr lang="ja-JP" altLang="en-US" dirty="0" smtClean="0"/>
              <a:t>いるか</a:t>
            </a:r>
            <a:endParaRPr lang="en-US" altLang="ja-JP" dirty="0" smtClean="0"/>
          </a:p>
          <a:p>
            <a:endParaRPr kumimoji="1"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19B833D2-CC02-4E8E-AAA2-50966F12D1FC}"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11</a:t>
            </a:fld>
            <a:endParaRPr kumimoji="1" lang="ja-JP" altLang="en-US"/>
          </a:p>
        </p:txBody>
      </p:sp>
    </p:spTree>
    <p:extLst>
      <p:ext uri="{BB962C8B-B14F-4D97-AF65-F5344CB8AC3E}">
        <p14:creationId xmlns:p14="http://schemas.microsoft.com/office/powerpoint/2010/main" val="991977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BSD</a:t>
            </a:r>
          </a:p>
          <a:p>
            <a:pPr lvl="1"/>
            <a:r>
              <a:rPr lang="en-US" altLang="ja-JP" dirty="0" smtClean="0"/>
              <a:t>42653</a:t>
            </a:r>
            <a:r>
              <a:rPr lang="ja-JP" altLang="en-US" dirty="0" smtClean="0"/>
              <a:t>のライセンス記述が</a:t>
            </a:r>
            <a:r>
              <a:rPr lang="en-US" altLang="ja-JP" dirty="0" smtClean="0"/>
              <a:t>BSD</a:t>
            </a:r>
            <a:r>
              <a:rPr lang="ja-JP" altLang="en-US" dirty="0" smtClean="0"/>
              <a:t>と判定された</a:t>
            </a:r>
            <a:endParaRPr lang="en-US" altLang="ja-JP" dirty="0" smtClean="0"/>
          </a:p>
          <a:p>
            <a:pPr lvl="1"/>
            <a:r>
              <a:rPr lang="ja-JP" altLang="en-US" dirty="0" smtClean="0"/>
              <a:t>ライセンスのルールそのものが変わるような変更は見られなかった</a:t>
            </a:r>
            <a:endParaRPr lang="en-US" altLang="ja-JP" dirty="0"/>
          </a:p>
          <a:p>
            <a:r>
              <a:rPr lang="en-US" altLang="ja-JP" dirty="0" smtClean="0"/>
              <a:t>MIT</a:t>
            </a:r>
          </a:p>
          <a:p>
            <a:pPr lvl="1"/>
            <a:r>
              <a:rPr lang="en-US" altLang="ja-JP" dirty="0" smtClean="0"/>
              <a:t>28205</a:t>
            </a:r>
            <a:r>
              <a:rPr lang="ja-JP" altLang="en-US" dirty="0" smtClean="0"/>
              <a:t>のライセンス記述が</a:t>
            </a:r>
            <a:r>
              <a:rPr lang="en-US" altLang="ja-JP" dirty="0" smtClean="0"/>
              <a:t>MIT</a:t>
            </a:r>
            <a:r>
              <a:rPr lang="ja-JP" altLang="en-US" dirty="0" smtClean="0"/>
              <a:t>と判定された</a:t>
            </a:r>
            <a:endParaRPr lang="en-US" altLang="ja-JP" dirty="0" smtClean="0"/>
          </a:p>
          <a:p>
            <a:pPr lvl="1"/>
            <a:r>
              <a:rPr lang="ja-JP" altLang="en-US" dirty="0" smtClean="0"/>
              <a:t>一部の変更にライセンスの制約が追加、変更されていた</a:t>
            </a:r>
            <a:endParaRPr lang="en-US" altLang="ja-JP" dirty="0" smtClean="0"/>
          </a:p>
        </p:txBody>
      </p:sp>
      <p:sp>
        <p:nvSpPr>
          <p:cNvPr id="4" name="日付プレースホルダー 3"/>
          <p:cNvSpPr>
            <a:spLocks noGrp="1"/>
          </p:cNvSpPr>
          <p:nvPr>
            <p:ph type="dt" sz="half" idx="10"/>
          </p:nvPr>
        </p:nvSpPr>
        <p:spPr/>
        <p:txBody>
          <a:bodyPr/>
          <a:lstStyle/>
          <a:p>
            <a:fld id="{D316B266-AC8F-48E0-BD1D-10246177C52E}"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12</a:t>
            </a:fld>
            <a:endParaRPr kumimoji="1" lang="ja-JP" altLang="en-US"/>
          </a:p>
        </p:txBody>
      </p:sp>
    </p:spTree>
    <p:extLst>
      <p:ext uri="{BB962C8B-B14F-4D97-AF65-F5344CB8AC3E}">
        <p14:creationId xmlns:p14="http://schemas.microsoft.com/office/powerpoint/2010/main" val="2922117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BSD</a:t>
            </a:r>
            <a:endParaRPr kumimoji="1" lang="ja-JP" altLang="en-US" dirty="0"/>
          </a:p>
        </p:txBody>
      </p:sp>
      <p:sp>
        <p:nvSpPr>
          <p:cNvPr id="3" name="コンテンツ プレースホルダー 2"/>
          <p:cNvSpPr>
            <a:spLocks noGrp="1"/>
          </p:cNvSpPr>
          <p:nvPr>
            <p:ph idx="1"/>
          </p:nvPr>
        </p:nvSpPr>
        <p:spPr>
          <a:xfrm>
            <a:off x="1331640" y="5571301"/>
            <a:ext cx="7200800" cy="1155728"/>
          </a:xfrm>
        </p:spPr>
        <p:txBody>
          <a:bodyPr>
            <a:normAutofit/>
          </a:bodyPr>
          <a:lstStyle/>
          <a:p>
            <a:pPr marL="0" indent="0">
              <a:buNone/>
            </a:pPr>
            <a:r>
              <a:rPr kumimoji="1" lang="ja-JP" altLang="en-US" sz="2800" dirty="0" smtClean="0"/>
              <a:t>変更されている部分も存在したが、ライセンス記述内容が大きく変わるような変更はなかった</a:t>
            </a:r>
            <a:endParaRPr kumimoji="1" lang="en-US" altLang="ja-JP" sz="2800" dirty="0" smtClean="0"/>
          </a:p>
          <a:p>
            <a:pPr marL="0" indent="0">
              <a:buNone/>
            </a:pPr>
            <a:endParaRPr kumimoji="1" lang="ja-JP"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042481"/>
            <a:ext cx="8435280" cy="4523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日付プレースホルダー 3"/>
          <p:cNvSpPr>
            <a:spLocks noGrp="1"/>
          </p:cNvSpPr>
          <p:nvPr>
            <p:ph type="dt" sz="half" idx="10"/>
          </p:nvPr>
        </p:nvSpPr>
        <p:spPr/>
        <p:txBody>
          <a:bodyPr/>
          <a:lstStyle/>
          <a:p>
            <a:fld id="{7D4C1095-4676-4479-B911-A8BEA7416463}"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13</a:t>
            </a:fld>
            <a:endParaRPr kumimoji="1" lang="ja-JP" altLang="en-US"/>
          </a:p>
        </p:txBody>
      </p:sp>
      <p:sp>
        <p:nvSpPr>
          <p:cNvPr id="6" name="正方形/長方形 5"/>
          <p:cNvSpPr/>
          <p:nvPr/>
        </p:nvSpPr>
        <p:spPr>
          <a:xfrm>
            <a:off x="2051720" y="3356992"/>
            <a:ext cx="1080120"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2051720" y="2564904"/>
            <a:ext cx="720080" cy="43204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2144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BSD:</a:t>
            </a:r>
            <a:r>
              <a:rPr kumimoji="1" lang="ja-JP" altLang="en-US" dirty="0" smtClean="0"/>
              <a:t>分析</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ほとんどの部分が想定されていた変更内容だった</a:t>
            </a:r>
            <a:endParaRPr lang="en-US" altLang="ja-JP" dirty="0" smtClean="0"/>
          </a:p>
          <a:p>
            <a:endParaRPr kumimoji="1" lang="en-US" altLang="ja-JP" dirty="0"/>
          </a:p>
          <a:p>
            <a:r>
              <a:rPr lang="ja-JP" altLang="en-US" dirty="0" smtClean="0"/>
              <a:t>しかし</a:t>
            </a:r>
            <a:r>
              <a:rPr lang="en-US" altLang="ja-JP" dirty="0" smtClean="0"/>
              <a:t>Neither</a:t>
            </a:r>
            <a:r>
              <a:rPr lang="ja-JP" altLang="en-US" dirty="0" smtClean="0"/>
              <a:t>の変更などはテンプレートになかったので追加、変更をする必要はある</a:t>
            </a:r>
            <a:endParaRPr kumimoji="1"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19B833D2-CC02-4E8E-AAA2-50966F12D1FC}"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14</a:t>
            </a:fld>
            <a:endParaRPr kumimoji="1" lang="ja-JP" altLang="en-US"/>
          </a:p>
        </p:txBody>
      </p:sp>
    </p:spTree>
    <p:extLst>
      <p:ext uri="{BB962C8B-B14F-4D97-AF65-F5344CB8AC3E}">
        <p14:creationId xmlns:p14="http://schemas.microsoft.com/office/powerpoint/2010/main" val="3872752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MIT</a:t>
            </a:r>
            <a:endParaRPr kumimoji="1" lang="ja-JP" alt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484784"/>
            <a:ext cx="6836935" cy="434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日付プレースホルダー 2"/>
          <p:cNvSpPr>
            <a:spLocks noGrp="1"/>
          </p:cNvSpPr>
          <p:nvPr>
            <p:ph type="dt" sz="half" idx="10"/>
          </p:nvPr>
        </p:nvSpPr>
        <p:spPr/>
        <p:txBody>
          <a:bodyPr/>
          <a:lstStyle/>
          <a:p>
            <a:fld id="{128EE106-96C7-4D5B-AA7C-43E0D412495F}" type="datetime1">
              <a:rPr kumimoji="1" lang="ja-JP" altLang="en-US" smtClean="0"/>
              <a:t>2016/7/12</a:t>
            </a:fld>
            <a:endParaRPr kumimoji="1" lang="ja-JP" altLang="en-US"/>
          </a:p>
        </p:txBody>
      </p:sp>
      <p:sp>
        <p:nvSpPr>
          <p:cNvPr id="4" name="スライド番号プレースホルダー 3"/>
          <p:cNvSpPr>
            <a:spLocks noGrp="1"/>
          </p:cNvSpPr>
          <p:nvPr>
            <p:ph type="sldNum" sz="quarter" idx="12"/>
          </p:nvPr>
        </p:nvSpPr>
        <p:spPr/>
        <p:txBody>
          <a:bodyPr/>
          <a:lstStyle/>
          <a:p>
            <a:fld id="{D43070D9-9423-40B9-BE31-F1484B582C70}" type="slidenum">
              <a:rPr kumimoji="1" lang="ja-JP" altLang="en-US" smtClean="0"/>
              <a:t>15</a:t>
            </a:fld>
            <a:endParaRPr kumimoji="1" lang="ja-JP" altLang="en-US"/>
          </a:p>
        </p:txBody>
      </p:sp>
      <p:sp>
        <p:nvSpPr>
          <p:cNvPr id="5" name="正方形/長方形 4"/>
          <p:cNvSpPr/>
          <p:nvPr/>
        </p:nvSpPr>
        <p:spPr>
          <a:xfrm>
            <a:off x="1115616" y="2852936"/>
            <a:ext cx="4536504" cy="23042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2"/>
          <p:cNvSpPr txBox="1">
            <a:spLocks/>
          </p:cNvSpPr>
          <p:nvPr/>
        </p:nvSpPr>
        <p:spPr>
          <a:xfrm>
            <a:off x="1331640" y="5702272"/>
            <a:ext cx="7200800" cy="1155728"/>
          </a:xfrm>
          <a:prstGeom prst="rect">
            <a:avLst/>
          </a:prstGeom>
        </p:spPr>
        <p:txBody>
          <a:bodyPr vert="horz" lIns="91440" tIns="45720" rIns="91440" bIns="45720" rtlCol="0">
            <a:normAutofit/>
          </a:bodyPr>
          <a:lstStyle>
            <a:lvl1pPr marL="342900" indent="-342900" algn="just"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2800" dirty="0" smtClean="0"/>
              <a:t>一部の変更において許可する内容が変更されているなどの制約内容の変更が見られた</a:t>
            </a:r>
            <a:endParaRPr lang="en-US" altLang="ja-JP" sz="2800" dirty="0" smtClean="0"/>
          </a:p>
          <a:p>
            <a:pPr marL="0" indent="0">
              <a:buFont typeface="Arial" panose="020B0604020202020204" pitchFamily="34" charset="0"/>
              <a:buNone/>
            </a:pPr>
            <a:endParaRPr lang="ja-JP" altLang="en-US" dirty="0"/>
          </a:p>
        </p:txBody>
      </p:sp>
    </p:spTree>
    <p:extLst>
      <p:ext uri="{BB962C8B-B14F-4D97-AF65-F5344CB8AC3E}">
        <p14:creationId xmlns:p14="http://schemas.microsoft.com/office/powerpoint/2010/main" val="1128917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MIT</a:t>
            </a:r>
            <a:r>
              <a:rPr kumimoji="1" lang="ja-JP" altLang="en-US" dirty="0" smtClean="0"/>
              <a:t>：分析</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想定していないライセンス制約の変更が存在していた</a:t>
            </a:r>
            <a:endParaRPr lang="en-US" altLang="ja-JP" dirty="0" smtClean="0"/>
          </a:p>
          <a:p>
            <a:endParaRPr kumimoji="1" lang="en-US" altLang="ja-JP" dirty="0" smtClean="0"/>
          </a:p>
          <a:p>
            <a:r>
              <a:rPr lang="ja-JP" altLang="en-US" dirty="0" smtClean="0"/>
              <a:t>新しいテンプレート</a:t>
            </a:r>
            <a:r>
              <a:rPr lang="en-US" altLang="ja-JP" dirty="0" smtClean="0"/>
              <a:t>“</a:t>
            </a:r>
            <a:r>
              <a:rPr lang="en-US" altLang="ja-JP" dirty="0"/>
              <a:t>AUTHORS OR </a:t>
            </a:r>
            <a:r>
              <a:rPr lang="en-US" altLang="ja-JP" dirty="0" smtClean="0"/>
              <a:t>COPYRIGHT</a:t>
            </a:r>
            <a:r>
              <a:rPr lang="ja-JP" altLang="en-US" dirty="0" smtClean="0"/>
              <a:t>　</a:t>
            </a:r>
            <a:r>
              <a:rPr lang="en-US" altLang="ja-JP" dirty="0" smtClean="0"/>
              <a:t>HOLDERS”</a:t>
            </a:r>
            <a:r>
              <a:rPr lang="ja-JP" altLang="en-US" dirty="0" smtClean="0"/>
              <a:t>を作成し、その部分に条件内容を付け加える</a:t>
            </a:r>
            <a:r>
              <a:rPr lang="ja-JP" altLang="en-US" dirty="0" smtClean="0"/>
              <a:t>よう</a:t>
            </a:r>
            <a:r>
              <a:rPr lang="ja-JP" altLang="en-US" dirty="0" smtClean="0"/>
              <a:t>にするべ</a:t>
            </a:r>
            <a:r>
              <a:rPr lang="ja-JP" altLang="en-US" dirty="0"/>
              <a:t>き</a:t>
            </a:r>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9A3992F1-3A76-499B-A1DD-C60DE1BC2572}"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16</a:t>
            </a:fld>
            <a:endParaRPr kumimoji="1" lang="ja-JP" altLang="en-US"/>
          </a:p>
        </p:txBody>
      </p:sp>
    </p:spTree>
    <p:extLst>
      <p:ext uri="{BB962C8B-B14F-4D97-AF65-F5344CB8AC3E}">
        <p14:creationId xmlns:p14="http://schemas.microsoft.com/office/powerpoint/2010/main" val="283874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0"/>
            <a:ext cx="8229600" cy="4756149"/>
          </a:xfrm>
        </p:spPr>
        <p:txBody>
          <a:bodyPr>
            <a:normAutofit/>
          </a:bodyPr>
          <a:lstStyle/>
          <a:p>
            <a:r>
              <a:rPr lang="ja-JP" altLang="en-US" dirty="0"/>
              <a:t>現在</a:t>
            </a:r>
            <a:r>
              <a:rPr lang="ja-JP" altLang="en-US" dirty="0" smtClean="0"/>
              <a:t>のテンプレートが</a:t>
            </a:r>
            <a:r>
              <a:rPr lang="en-US" altLang="ja-JP" dirty="0" smtClean="0"/>
              <a:t>BSD</a:t>
            </a:r>
            <a:r>
              <a:rPr lang="en-US" altLang="ja-JP" dirty="0"/>
              <a:t>,</a:t>
            </a:r>
            <a:r>
              <a:rPr lang="en-US" altLang="ja-JP" dirty="0" smtClean="0"/>
              <a:t>MIT</a:t>
            </a:r>
            <a:r>
              <a:rPr lang="ja-JP" altLang="en-US" dirty="0" smtClean="0"/>
              <a:t>の変更に対応できているのかどうか</a:t>
            </a:r>
            <a:r>
              <a:rPr lang="en-US" altLang="ja-JP" dirty="0" err="1" smtClean="0"/>
              <a:t>Ninka</a:t>
            </a:r>
            <a:r>
              <a:rPr lang="ja-JP" altLang="en-US" dirty="0" smtClean="0"/>
              <a:t>を使い調査した</a:t>
            </a:r>
            <a:endParaRPr lang="en-US" altLang="ja-JP" dirty="0" smtClean="0"/>
          </a:p>
          <a:p>
            <a:endParaRPr kumimoji="1" lang="en-US" altLang="ja-JP" sz="2400" dirty="0"/>
          </a:p>
          <a:p>
            <a:r>
              <a:rPr lang="en-US" altLang="ja-JP" dirty="0" smtClean="0"/>
              <a:t>BSD</a:t>
            </a:r>
            <a:r>
              <a:rPr lang="ja-JP" altLang="en-US" dirty="0" smtClean="0"/>
              <a:t>は一部変更をする必要があるがほぼ想定内の変更だった</a:t>
            </a:r>
            <a:endParaRPr lang="en-US" altLang="ja-JP" dirty="0" smtClean="0"/>
          </a:p>
          <a:p>
            <a:endParaRPr kumimoji="1" lang="en-US" altLang="ja-JP" sz="2400" dirty="0"/>
          </a:p>
          <a:p>
            <a:r>
              <a:rPr lang="en-US" altLang="ja-JP" dirty="0" smtClean="0"/>
              <a:t>MIT</a:t>
            </a:r>
            <a:r>
              <a:rPr lang="ja-JP" altLang="en-US" dirty="0" smtClean="0"/>
              <a:t>は想定されてない変更が存在していたので</a:t>
            </a:r>
            <a:r>
              <a:rPr lang="en-US" altLang="ja-JP" dirty="0" smtClean="0"/>
              <a:t>“AUTHORS OR COPYRIGHT</a:t>
            </a:r>
            <a:r>
              <a:rPr lang="ja-JP" altLang="en-US" dirty="0"/>
              <a:t>　</a:t>
            </a:r>
            <a:r>
              <a:rPr lang="en-US" altLang="ja-JP" dirty="0"/>
              <a:t>HOLDERS</a:t>
            </a:r>
            <a:r>
              <a:rPr lang="en-US" altLang="ja-JP" dirty="0" smtClean="0"/>
              <a:t>”</a:t>
            </a:r>
            <a:r>
              <a:rPr lang="ja-JP" altLang="en-US" dirty="0" smtClean="0"/>
              <a:t>というカテゴリを追加し、対応した方がよい</a:t>
            </a:r>
            <a:endParaRPr kumimoji="1" lang="ja-JP" altLang="en-US" dirty="0"/>
          </a:p>
        </p:txBody>
      </p:sp>
      <p:sp>
        <p:nvSpPr>
          <p:cNvPr id="4" name="日付プレースホルダー 3"/>
          <p:cNvSpPr>
            <a:spLocks noGrp="1"/>
          </p:cNvSpPr>
          <p:nvPr>
            <p:ph type="dt" sz="half" idx="10"/>
          </p:nvPr>
        </p:nvSpPr>
        <p:spPr/>
        <p:txBody>
          <a:bodyPr/>
          <a:lstStyle/>
          <a:p>
            <a:fld id="{19B833D2-CC02-4E8E-AAA2-50966F12D1FC}"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17</a:t>
            </a:fld>
            <a:endParaRPr kumimoji="1" lang="ja-JP" altLang="en-US"/>
          </a:p>
        </p:txBody>
      </p:sp>
    </p:spTree>
    <p:extLst>
      <p:ext uri="{BB962C8B-B14F-4D97-AF65-F5344CB8AC3E}">
        <p14:creationId xmlns:p14="http://schemas.microsoft.com/office/powerpoint/2010/main" val="584447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よく分からない訳</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Based</a:t>
            </a:r>
            <a:r>
              <a:rPr lang="ja-JP" altLang="en-US" dirty="0" smtClean="0"/>
              <a:t>　</a:t>
            </a:r>
            <a:r>
              <a:rPr lang="en-US" altLang="ja-JP" dirty="0" smtClean="0"/>
              <a:t>on</a:t>
            </a:r>
            <a:r>
              <a:rPr lang="ja-JP" altLang="en-US" dirty="0" smtClean="0"/>
              <a:t>　</a:t>
            </a:r>
            <a:r>
              <a:rPr lang="en-US" altLang="ja-JP" dirty="0" smtClean="0"/>
              <a:t>these</a:t>
            </a:r>
            <a:r>
              <a:rPr lang="ja-JP" altLang="en-US" dirty="0" smtClean="0"/>
              <a:t>　</a:t>
            </a:r>
            <a:r>
              <a:rPr lang="en-US" altLang="ja-JP" dirty="0" smtClean="0"/>
              <a:t>ﬁndings</a:t>
            </a:r>
          </a:p>
          <a:p>
            <a:r>
              <a:rPr kumimoji="1" lang="ja-JP" altLang="en-US" dirty="0" smtClean="0"/>
              <a:t>それらの発見を基準にすると</a:t>
            </a:r>
            <a:endParaRPr kumimoji="1" lang="ja-JP" altLang="en-US" dirty="0"/>
          </a:p>
        </p:txBody>
      </p:sp>
      <p:sp>
        <p:nvSpPr>
          <p:cNvPr id="4" name="日付プレースホルダー 3"/>
          <p:cNvSpPr>
            <a:spLocks noGrp="1"/>
          </p:cNvSpPr>
          <p:nvPr>
            <p:ph type="dt" sz="half" idx="10"/>
          </p:nvPr>
        </p:nvSpPr>
        <p:spPr/>
        <p:txBody>
          <a:bodyPr/>
          <a:lstStyle/>
          <a:p>
            <a:fld id="{0B3D7548-426A-41EB-827B-FD1E40FE491B}"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18</a:t>
            </a:fld>
            <a:endParaRPr kumimoji="1" lang="ja-JP" altLang="en-US"/>
          </a:p>
        </p:txBody>
      </p:sp>
    </p:spTree>
    <p:extLst>
      <p:ext uri="{BB962C8B-B14F-4D97-AF65-F5344CB8AC3E}">
        <p14:creationId xmlns:p14="http://schemas.microsoft.com/office/powerpoint/2010/main" val="31378530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よく分からないもの</a:t>
            </a:r>
            <a:endParaRPr kumimoji="1" lang="ja-JP" altLang="en-US" dirty="0"/>
          </a:p>
        </p:txBody>
      </p:sp>
      <p:sp>
        <p:nvSpPr>
          <p:cNvPr id="3" name="コンテンツ プレースホルダー 2"/>
          <p:cNvSpPr>
            <a:spLocks noGrp="1"/>
          </p:cNvSpPr>
          <p:nvPr>
            <p:ph idx="1"/>
          </p:nvPr>
        </p:nvSpPr>
        <p:spPr/>
        <p:txBody>
          <a:bodyPr/>
          <a:lstStyle/>
          <a:p>
            <a:r>
              <a:rPr lang="en-US" altLang="ja-JP" dirty="0"/>
              <a:t>Software Package Data </a:t>
            </a:r>
            <a:r>
              <a:rPr lang="en-US" altLang="ja-JP" dirty="0" smtClean="0"/>
              <a:t>Exchange</a:t>
            </a:r>
          </a:p>
          <a:p>
            <a:r>
              <a:rPr lang="ja-JP" altLang="en-US" dirty="0"/>
              <a:t>企業や組織が、ソフトウェア パッケージと関連コンテンツのライセンスやコンポーネント情報 </a:t>
            </a:r>
            <a:r>
              <a:rPr lang="en-US" altLang="ja-JP" dirty="0"/>
              <a:t>(</a:t>
            </a:r>
            <a:r>
              <a:rPr lang="ja-JP" altLang="en-US" dirty="0"/>
              <a:t>メタデータ</a:t>
            </a:r>
            <a:r>
              <a:rPr lang="en-US" altLang="ja-JP" dirty="0"/>
              <a:t>) </a:t>
            </a:r>
            <a:r>
              <a:rPr lang="ja-JP" altLang="en-US" dirty="0"/>
              <a:t>を共有できるように、一連のデータ交換標準規格を作成することにより、ライセンスやその他のポリシー コンプライアンスを促進します。</a:t>
            </a:r>
            <a:endParaRPr kumimoji="1" lang="ja-JP" altLang="en-US" dirty="0"/>
          </a:p>
        </p:txBody>
      </p:sp>
      <p:sp>
        <p:nvSpPr>
          <p:cNvPr id="4" name="日付プレースホルダー 3"/>
          <p:cNvSpPr>
            <a:spLocks noGrp="1"/>
          </p:cNvSpPr>
          <p:nvPr>
            <p:ph type="dt" sz="half" idx="10"/>
          </p:nvPr>
        </p:nvSpPr>
        <p:spPr/>
        <p:txBody>
          <a:bodyPr/>
          <a:lstStyle/>
          <a:p>
            <a:fld id="{4E64D1D5-6D8A-4458-9868-201B1DBDD507}"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19</a:t>
            </a:fld>
            <a:endParaRPr kumimoji="1" lang="ja-JP" altLang="en-US"/>
          </a:p>
        </p:txBody>
      </p:sp>
    </p:spTree>
    <p:extLst>
      <p:ext uri="{BB962C8B-B14F-4D97-AF65-F5344CB8AC3E}">
        <p14:creationId xmlns:p14="http://schemas.microsoft.com/office/powerpoint/2010/main" val="39352000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BSD</a:t>
            </a:r>
            <a:r>
              <a:rPr kumimoji="1" lang="ja-JP" altLang="en-US" dirty="0" smtClean="0"/>
              <a:t>４</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Ninka</a:t>
            </a:r>
            <a:r>
              <a:rPr kumimoji="1" lang="ja-JP" altLang="en-US" dirty="0" smtClean="0"/>
              <a:t>は３２５１</a:t>
            </a:r>
            <a:r>
              <a:rPr lang="ja-JP" altLang="en-US" dirty="0" smtClean="0"/>
              <a:t>を</a:t>
            </a:r>
            <a:r>
              <a:rPr lang="en-US" altLang="ja-JP" dirty="0" smtClean="0"/>
              <a:t>BSD</a:t>
            </a:r>
            <a:r>
              <a:rPr lang="ja-JP" altLang="en-US" dirty="0" smtClean="0"/>
              <a:t>４</a:t>
            </a:r>
            <a:r>
              <a:rPr kumimoji="1" lang="ja-JP" altLang="en-US" dirty="0" smtClean="0"/>
              <a:t>ライセンスと見分け、さらにその中に</a:t>
            </a:r>
            <a:r>
              <a:rPr kumimoji="1" lang="en-US" altLang="ja-JP" dirty="0" smtClean="0"/>
              <a:t>SPDX</a:t>
            </a:r>
            <a:r>
              <a:rPr lang="ja-JP" altLang="en-US" dirty="0"/>
              <a:t> </a:t>
            </a:r>
            <a:r>
              <a:rPr kumimoji="1" lang="en-US" altLang="ja-JP" dirty="0" smtClean="0"/>
              <a:t>BSD</a:t>
            </a:r>
            <a:r>
              <a:rPr kumimoji="1" lang="ja-JP" altLang="en-US" dirty="0" smtClean="0"/>
              <a:t>ライセンス</a:t>
            </a:r>
            <a:r>
              <a:rPr lang="ja-JP" altLang="en-US" dirty="0" smtClean="0"/>
              <a:t>と正確に分類したのは</a:t>
            </a:r>
            <a:r>
              <a:rPr lang="en-US" altLang="ja-JP" dirty="0" smtClean="0"/>
              <a:t>1887</a:t>
            </a:r>
            <a:r>
              <a:rPr lang="ja-JP" altLang="en-US" dirty="0" err="1" smtClean="0"/>
              <a:t>だった</a:t>
            </a:r>
            <a:endParaRPr lang="en-US" altLang="ja-JP" dirty="0" smtClean="0"/>
          </a:p>
          <a:p>
            <a:r>
              <a:rPr kumimoji="1" lang="ja-JP" altLang="en-US" dirty="0" smtClean="0"/>
              <a:t>残りの１３７０は小さな変化があった</a:t>
            </a:r>
            <a:endParaRPr kumimoji="1" lang="ja-JP" altLang="en-US" dirty="0"/>
          </a:p>
        </p:txBody>
      </p:sp>
      <p:sp>
        <p:nvSpPr>
          <p:cNvPr id="4" name="日付プレースホルダー 3"/>
          <p:cNvSpPr>
            <a:spLocks noGrp="1"/>
          </p:cNvSpPr>
          <p:nvPr>
            <p:ph type="dt" sz="half" idx="10"/>
          </p:nvPr>
        </p:nvSpPr>
        <p:spPr/>
        <p:txBody>
          <a:bodyPr/>
          <a:lstStyle/>
          <a:p>
            <a:fld id="{7028DDD2-FCB1-4BED-9B3D-1BFBBC0A976C}"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20</a:t>
            </a:fld>
            <a:endParaRPr kumimoji="1" lang="ja-JP" altLang="en-US"/>
          </a:p>
        </p:txBody>
      </p:sp>
    </p:spTree>
    <p:extLst>
      <p:ext uri="{BB962C8B-B14F-4D97-AF65-F5344CB8AC3E}">
        <p14:creationId xmlns:p14="http://schemas.microsoft.com/office/powerpoint/2010/main" val="37031459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BSD</a:t>
            </a:r>
            <a:r>
              <a:rPr lang="en-US" altLang="ja-JP" dirty="0"/>
              <a:t>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11690</a:t>
            </a:r>
            <a:r>
              <a:rPr lang="ja-JP" altLang="en-US" dirty="0" smtClean="0"/>
              <a:t>のライセンスを分類したうち、</a:t>
            </a:r>
            <a:r>
              <a:rPr lang="en-US" altLang="ja-JP" dirty="0" smtClean="0"/>
              <a:t>295</a:t>
            </a:r>
            <a:r>
              <a:rPr lang="ja-JP" altLang="en-US" dirty="0" smtClean="0"/>
              <a:t>のソースコードの変更と</a:t>
            </a:r>
            <a:r>
              <a:rPr kumimoji="1" lang="en-US" altLang="ja-JP" dirty="0" smtClean="0"/>
              <a:t>260</a:t>
            </a:r>
            <a:r>
              <a:rPr kumimoji="1" lang="ja-JP" altLang="en-US" dirty="0" smtClean="0"/>
              <a:t>のバイナリの変更、</a:t>
            </a:r>
            <a:r>
              <a:rPr lang="en-US" altLang="ja-JP" dirty="0" smtClean="0"/>
              <a:t>287</a:t>
            </a:r>
            <a:r>
              <a:rPr lang="ja-JP" altLang="en-US" dirty="0" smtClean="0"/>
              <a:t>が</a:t>
            </a:r>
            <a:r>
              <a:rPr lang="en-US" altLang="ja-JP" dirty="0" smtClean="0"/>
              <a:t>conditions</a:t>
            </a:r>
            <a:r>
              <a:rPr lang="ja-JP" altLang="en-US" dirty="0" smtClean="0"/>
              <a:t>の後にコンマをつける、</a:t>
            </a:r>
            <a:r>
              <a:rPr lang="en-US" altLang="ja-JP" dirty="0" smtClean="0"/>
              <a:t>268</a:t>
            </a:r>
            <a:r>
              <a:rPr lang="ja-JP" altLang="en-US" dirty="0" smtClean="0"/>
              <a:t>が</a:t>
            </a:r>
            <a:r>
              <a:rPr lang="en-US" altLang="ja-JP" dirty="0" smtClean="0"/>
              <a:t>copyright notice</a:t>
            </a:r>
            <a:r>
              <a:rPr lang="ja-JP" altLang="en-US" dirty="0" smtClean="0"/>
              <a:t>の後に</a:t>
            </a:r>
            <a:r>
              <a:rPr lang="en-US" altLang="ja-JP" dirty="0" smtClean="0"/>
              <a:t>above</a:t>
            </a:r>
            <a:r>
              <a:rPr lang="ja-JP" altLang="en-US" dirty="0" smtClean="0"/>
              <a:t>を加えた。</a:t>
            </a:r>
            <a:endParaRPr lang="en-US" altLang="ja-JP" dirty="0" smtClean="0"/>
          </a:p>
          <a:p>
            <a:endParaRPr lang="en-US" altLang="ja-JP" dirty="0" smtClean="0"/>
          </a:p>
          <a:p>
            <a:r>
              <a:rPr kumimoji="1" lang="ja-JP" altLang="en-US" dirty="0" smtClean="0"/>
              <a:t>残りの変更はとるに足りないものだった</a:t>
            </a:r>
            <a:endParaRPr kumimoji="1" lang="ja-JP" altLang="en-US" dirty="0"/>
          </a:p>
        </p:txBody>
      </p:sp>
      <p:sp>
        <p:nvSpPr>
          <p:cNvPr id="4" name="日付プレースホルダー 3"/>
          <p:cNvSpPr>
            <a:spLocks noGrp="1"/>
          </p:cNvSpPr>
          <p:nvPr>
            <p:ph type="dt" sz="half" idx="10"/>
          </p:nvPr>
        </p:nvSpPr>
        <p:spPr/>
        <p:txBody>
          <a:bodyPr/>
          <a:lstStyle/>
          <a:p>
            <a:fld id="{EA124EEB-FD6D-4776-B529-84DEE304187E}"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21</a:t>
            </a:fld>
            <a:endParaRPr kumimoji="1" lang="ja-JP" altLang="en-US"/>
          </a:p>
        </p:txBody>
      </p:sp>
    </p:spTree>
    <p:extLst>
      <p:ext uri="{BB962C8B-B14F-4D97-AF65-F5344CB8AC3E}">
        <p14:creationId xmlns:p14="http://schemas.microsoft.com/office/powerpoint/2010/main" val="6125870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MIT</a:t>
            </a:r>
            <a:r>
              <a:rPr kumimoji="1" lang="ja-JP" altLang="en-US" dirty="0" smtClean="0"/>
              <a:t>ライセンス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全部で</a:t>
            </a:r>
            <a:r>
              <a:rPr kumimoji="1" lang="en-US" altLang="ja-JP" dirty="0" smtClean="0"/>
              <a:t>28205</a:t>
            </a:r>
            <a:r>
              <a:rPr kumimoji="1" lang="ja-JP" altLang="en-US" dirty="0" smtClean="0"/>
              <a:t>のライセンスが</a:t>
            </a:r>
            <a:r>
              <a:rPr kumimoji="1" lang="en-US" altLang="ja-JP" dirty="0" smtClean="0"/>
              <a:t>MIT</a:t>
            </a:r>
            <a:r>
              <a:rPr kumimoji="1" lang="ja-JP" altLang="en-US" dirty="0" smtClean="0"/>
              <a:t>と判断され、</a:t>
            </a:r>
            <a:r>
              <a:rPr lang="ja-JP" altLang="en-US" dirty="0" smtClean="0"/>
              <a:t>　そのうちの</a:t>
            </a:r>
            <a:r>
              <a:rPr lang="en-US" altLang="ja-JP" dirty="0" smtClean="0"/>
              <a:t>10219</a:t>
            </a:r>
            <a:r>
              <a:rPr lang="ja-JP" altLang="en-US" dirty="0" smtClean="0"/>
              <a:t>ライセンスが</a:t>
            </a:r>
            <a:r>
              <a:rPr lang="en-US" altLang="ja-JP" dirty="0" smtClean="0"/>
              <a:t>SPDX MIT</a:t>
            </a:r>
            <a:r>
              <a:rPr lang="ja-JP" altLang="en-US" dirty="0"/>
              <a:t>と</a:t>
            </a:r>
            <a:r>
              <a:rPr lang="ja-JP" altLang="en-US" dirty="0" smtClean="0"/>
              <a:t>して分類された</a:t>
            </a:r>
            <a:endParaRPr lang="en-US" altLang="ja-JP" dirty="0" smtClean="0"/>
          </a:p>
          <a:p>
            <a:r>
              <a:rPr kumimoji="1" lang="ja-JP" altLang="en-US" dirty="0" smtClean="0"/>
              <a:t>のこりのライセンスは大きく五つタイプに分かれて</a:t>
            </a:r>
            <a:r>
              <a:rPr lang="ja-JP" altLang="en-US" dirty="0" smtClean="0"/>
              <a:t>おり、</a:t>
            </a:r>
            <a:endParaRPr kumimoji="1" lang="en-US" altLang="ja-JP" dirty="0" smtClean="0"/>
          </a:p>
        </p:txBody>
      </p:sp>
      <p:sp>
        <p:nvSpPr>
          <p:cNvPr id="4" name="日付プレースホルダー 3"/>
          <p:cNvSpPr>
            <a:spLocks noGrp="1"/>
          </p:cNvSpPr>
          <p:nvPr>
            <p:ph type="dt" sz="half" idx="10"/>
          </p:nvPr>
        </p:nvSpPr>
        <p:spPr/>
        <p:txBody>
          <a:bodyPr/>
          <a:lstStyle/>
          <a:p>
            <a:fld id="{B110CCAD-48D8-4A91-AB3D-3BD9CD94F2AA}"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22</a:t>
            </a:fld>
            <a:endParaRPr kumimoji="1" lang="ja-JP" altLang="en-US"/>
          </a:p>
        </p:txBody>
      </p:sp>
    </p:spTree>
    <p:extLst>
      <p:ext uri="{BB962C8B-B14F-4D97-AF65-F5344CB8AC3E}">
        <p14:creationId xmlns:p14="http://schemas.microsoft.com/office/powerpoint/2010/main" val="13525145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Specialized Variants</a:t>
            </a:r>
            <a:endParaRPr kumimoji="1" lang="ja-JP" altLang="en-US" dirty="0"/>
          </a:p>
        </p:txBody>
      </p:sp>
      <p:sp>
        <p:nvSpPr>
          <p:cNvPr id="3" name="コンテンツ プレースホルダー 2"/>
          <p:cNvSpPr>
            <a:spLocks noGrp="1"/>
          </p:cNvSpPr>
          <p:nvPr>
            <p:ph idx="1"/>
          </p:nvPr>
        </p:nvSpPr>
        <p:spPr/>
        <p:txBody>
          <a:bodyPr/>
          <a:lstStyle/>
          <a:p>
            <a:r>
              <a:rPr lang="en-US" altLang="ja-JP" dirty="0"/>
              <a:t> each license arguably represents a more signiﬁcant rewriting of </a:t>
            </a:r>
            <a:r>
              <a:rPr lang="en-US" altLang="ja-JP" dirty="0" smtClean="0"/>
              <a:t>the </a:t>
            </a:r>
            <a:r>
              <a:rPr lang="en-US" altLang="ja-JP" dirty="0"/>
              <a:t>strict </a:t>
            </a:r>
            <a:r>
              <a:rPr lang="en-US" altLang="ja-JP" dirty="0" smtClean="0"/>
              <a:t>license</a:t>
            </a:r>
          </a:p>
          <a:p>
            <a:endParaRPr kumimoji="1" lang="en-US" altLang="ja-JP" dirty="0"/>
          </a:p>
          <a:p>
            <a:endParaRPr lang="en-US" altLang="ja-JP" dirty="0" smtClean="0"/>
          </a:p>
          <a:p>
            <a:r>
              <a:rPr lang="ja-JP" altLang="en-US" dirty="0"/>
              <a:t>厳密な</a:t>
            </a:r>
            <a:r>
              <a:rPr kumimoji="1" lang="ja-JP" altLang="en-US" dirty="0" smtClean="0"/>
              <a:t>きまり文句を書き換えているタイプ</a:t>
            </a:r>
            <a:endParaRPr kumimoji="1" lang="ja-JP" altLang="en-US" dirty="0"/>
          </a:p>
        </p:txBody>
      </p:sp>
      <p:sp>
        <p:nvSpPr>
          <p:cNvPr id="4" name="日付プレースホルダー 3"/>
          <p:cNvSpPr>
            <a:spLocks noGrp="1"/>
          </p:cNvSpPr>
          <p:nvPr>
            <p:ph type="dt" sz="half" idx="10"/>
          </p:nvPr>
        </p:nvSpPr>
        <p:spPr/>
        <p:txBody>
          <a:bodyPr/>
          <a:lstStyle/>
          <a:p>
            <a:fld id="{A4E685F2-8AAB-4BF5-8B1B-9A06C4C7F1B7}"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23</a:t>
            </a:fld>
            <a:endParaRPr kumimoji="1" lang="ja-JP" altLang="en-US"/>
          </a:p>
        </p:txBody>
      </p:sp>
    </p:spTree>
    <p:extLst>
      <p:ext uri="{BB962C8B-B14F-4D97-AF65-F5344CB8AC3E}">
        <p14:creationId xmlns:p14="http://schemas.microsoft.com/office/powerpoint/2010/main" val="21896755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X11</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少なくとも一つの文を書き換えていており、</a:t>
            </a:r>
            <a:r>
              <a:rPr lang="ja-JP" altLang="en-US" dirty="0" smtClean="0"/>
              <a:t>　　それ以外は</a:t>
            </a:r>
            <a:r>
              <a:rPr lang="en-US" altLang="ja-JP" dirty="0" smtClean="0"/>
              <a:t>SPDX</a:t>
            </a:r>
            <a:r>
              <a:rPr lang="ja-JP" altLang="en-US" dirty="0"/>
              <a:t> </a:t>
            </a:r>
            <a:r>
              <a:rPr lang="en-US" altLang="ja-JP" dirty="0" smtClean="0"/>
              <a:t>MIT</a:t>
            </a:r>
            <a:r>
              <a:rPr lang="ja-JP" altLang="en-US" smtClean="0"/>
              <a:t>と類似している</a:t>
            </a:r>
            <a:endParaRPr kumimoji="1" lang="en-US" altLang="ja-JP" dirty="0" smtClean="0"/>
          </a:p>
        </p:txBody>
      </p:sp>
      <p:sp>
        <p:nvSpPr>
          <p:cNvPr id="4" name="日付プレースホルダー 3"/>
          <p:cNvSpPr>
            <a:spLocks noGrp="1"/>
          </p:cNvSpPr>
          <p:nvPr>
            <p:ph type="dt" sz="half" idx="10"/>
          </p:nvPr>
        </p:nvSpPr>
        <p:spPr/>
        <p:txBody>
          <a:bodyPr/>
          <a:lstStyle/>
          <a:p>
            <a:fld id="{EC3793CF-E959-4844-BDF6-2587151DBE60}"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24</a:t>
            </a:fld>
            <a:endParaRPr kumimoji="1" lang="ja-JP" altLang="en-US"/>
          </a:p>
        </p:txBody>
      </p:sp>
    </p:spTree>
    <p:extLst>
      <p:ext uri="{BB962C8B-B14F-4D97-AF65-F5344CB8AC3E}">
        <p14:creationId xmlns:p14="http://schemas.microsoft.com/office/powerpoint/2010/main" val="37119016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概要</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MIT</a:t>
            </a:r>
            <a:r>
              <a:rPr kumimoji="1" lang="ja-JP" altLang="en-US" dirty="0" smtClean="0"/>
              <a:t>と</a:t>
            </a:r>
            <a:r>
              <a:rPr kumimoji="1" lang="en-US" altLang="ja-JP" dirty="0" smtClean="0"/>
              <a:t>BSD</a:t>
            </a:r>
            <a:r>
              <a:rPr kumimoji="1" lang="ja-JP" altLang="en-US" dirty="0" smtClean="0"/>
              <a:t>ライセンスは重要なオープンソースライセンスである</a:t>
            </a:r>
            <a:endParaRPr kumimoji="1" lang="en-US" altLang="ja-JP" dirty="0" smtClean="0"/>
          </a:p>
          <a:p>
            <a:r>
              <a:rPr kumimoji="1" lang="ja-JP" altLang="en-US" dirty="0" smtClean="0"/>
              <a:t>それらのライセンスはファイルに挿入するだけでつかえるから</a:t>
            </a:r>
            <a:endParaRPr kumimoji="1" lang="en-US" altLang="ja-JP" dirty="0" smtClean="0"/>
          </a:p>
          <a:p>
            <a:r>
              <a:rPr kumimoji="1" lang="ja-JP" altLang="en-US" dirty="0" err="1" smtClean="0"/>
              <a:t>なので</a:t>
            </a:r>
            <a:r>
              <a:rPr kumimoji="1" lang="ja-JP" altLang="en-US" dirty="0" smtClean="0"/>
              <a:t>それらは人それぞれによって変更されていると予想される</a:t>
            </a:r>
            <a:endParaRPr kumimoji="1" lang="en-US" altLang="ja-JP" dirty="0" smtClean="0"/>
          </a:p>
          <a:p>
            <a:r>
              <a:rPr kumimoji="1" lang="en-US" altLang="ja-JP" dirty="0" smtClean="0"/>
              <a:t>BSD</a:t>
            </a:r>
            <a:r>
              <a:rPr kumimoji="1" lang="ja-JP" altLang="en-US" dirty="0" err="1" smtClean="0"/>
              <a:t>は共</a:t>
            </a:r>
            <a:r>
              <a:rPr kumimoji="1" lang="ja-JP" altLang="en-US" dirty="0" smtClean="0"/>
              <a:t>通する部分は多いが</a:t>
            </a:r>
            <a:endParaRPr kumimoji="1" lang="en-US" altLang="ja-JP" dirty="0" smtClean="0"/>
          </a:p>
          <a:p>
            <a:r>
              <a:rPr lang="en-US" altLang="ja-JP" dirty="0" smtClean="0"/>
              <a:t>MIT</a:t>
            </a:r>
            <a:r>
              <a:rPr lang="ja-JP" altLang="en-US" dirty="0" smtClean="0"/>
              <a:t>はいくつかのバリエーションが見つかった</a:t>
            </a:r>
            <a:endParaRPr kumimoji="1" lang="ja-JP" altLang="en-US" dirty="0"/>
          </a:p>
        </p:txBody>
      </p:sp>
      <p:sp>
        <p:nvSpPr>
          <p:cNvPr id="4" name="日付プレースホルダー 3"/>
          <p:cNvSpPr>
            <a:spLocks noGrp="1"/>
          </p:cNvSpPr>
          <p:nvPr>
            <p:ph type="dt" sz="half" idx="10"/>
          </p:nvPr>
        </p:nvSpPr>
        <p:spPr/>
        <p:txBody>
          <a:bodyPr/>
          <a:lstStyle/>
          <a:p>
            <a:fld id="{A123655D-DAFA-44C0-888F-9FCA0DA2CB0B}"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25</a:t>
            </a:fld>
            <a:endParaRPr kumimoji="1" lang="ja-JP" altLang="en-US"/>
          </a:p>
        </p:txBody>
      </p:sp>
    </p:spTree>
    <p:extLst>
      <p:ext uri="{BB962C8B-B14F-4D97-AF65-F5344CB8AC3E}">
        <p14:creationId xmlns:p14="http://schemas.microsoft.com/office/powerpoint/2010/main" val="11356775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r>
              <a:rPr kumimoji="1" lang="en-US" altLang="ja-JP" dirty="0" smtClean="0"/>
              <a:t>MIT</a:t>
            </a:r>
            <a:r>
              <a:rPr kumimoji="1" lang="ja-JP" altLang="en-US" dirty="0" err="1" smtClean="0"/>
              <a:t>で</a:t>
            </a:r>
            <a:r>
              <a:rPr kumimoji="1" lang="ja-JP" altLang="en-US" dirty="0" smtClean="0"/>
              <a:t>よく行われていた重要な変更は</a:t>
            </a:r>
            <a:endParaRPr kumimoji="1" lang="en-US" altLang="ja-JP" dirty="0" smtClean="0"/>
          </a:p>
          <a:p>
            <a:r>
              <a:rPr kumimoji="1" lang="en-US" altLang="ja-JP" dirty="0" smtClean="0"/>
              <a:t>Authors or copyright holders</a:t>
            </a:r>
            <a:r>
              <a:rPr kumimoji="1" lang="ja-JP" altLang="en-US" smtClean="0"/>
              <a:t>の変更です</a:t>
            </a:r>
            <a:endParaRPr kumimoji="1" lang="ja-JP" altLang="en-US"/>
          </a:p>
        </p:txBody>
      </p:sp>
      <p:sp>
        <p:nvSpPr>
          <p:cNvPr id="4" name="日付プレースホルダー 3"/>
          <p:cNvSpPr>
            <a:spLocks noGrp="1"/>
          </p:cNvSpPr>
          <p:nvPr>
            <p:ph type="dt" sz="half" idx="10"/>
          </p:nvPr>
        </p:nvSpPr>
        <p:spPr/>
        <p:txBody>
          <a:bodyPr/>
          <a:lstStyle/>
          <a:p>
            <a:fld id="{7FD3C017-610C-46B3-B9B5-7A4460FF35AF}" type="datetime1">
              <a:rPr kumimoji="1" lang="ja-JP" altLang="en-US" smtClean="0"/>
              <a:t>2016/7/12</a:t>
            </a:fld>
            <a:endParaRPr kumimoji="1" lang="ja-JP" altLang="en-US"/>
          </a:p>
        </p:txBody>
      </p:sp>
      <p:sp>
        <p:nvSpPr>
          <p:cNvPr id="5" name="スライド番号プレースホルダー 4"/>
          <p:cNvSpPr>
            <a:spLocks noGrp="1"/>
          </p:cNvSpPr>
          <p:nvPr>
            <p:ph type="sldNum" sz="quarter" idx="12"/>
          </p:nvPr>
        </p:nvSpPr>
        <p:spPr/>
        <p:txBody>
          <a:bodyPr/>
          <a:lstStyle/>
          <a:p>
            <a:fld id="{D43070D9-9423-40B9-BE31-F1484B582C70}" type="slidenum">
              <a:rPr kumimoji="1" lang="ja-JP" altLang="en-US" smtClean="0"/>
              <a:t>26</a:t>
            </a:fld>
            <a:endParaRPr kumimoji="1" lang="ja-JP" altLang="en-US"/>
          </a:p>
        </p:txBody>
      </p:sp>
    </p:spTree>
    <p:extLst>
      <p:ext uri="{BB962C8B-B14F-4D97-AF65-F5344CB8AC3E}">
        <p14:creationId xmlns:p14="http://schemas.microsoft.com/office/powerpoint/2010/main" val="41265958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14095</TotalTime>
  <Words>828</Words>
  <Application>Microsoft Office PowerPoint</Application>
  <PresentationFormat>画面に合わせる (4:3)</PresentationFormat>
  <Paragraphs>157</Paragraphs>
  <Slides>26</Slides>
  <Notes>2</Notes>
  <HiddenSlides>9</HiddenSlides>
  <MMClips>0</MMClips>
  <ScaleCrop>false</ScaleCrop>
  <HeadingPairs>
    <vt:vector size="4" baseType="variant">
      <vt:variant>
        <vt:lpstr>テーマ</vt:lpstr>
      </vt:variant>
      <vt:variant>
        <vt:i4>1</vt:i4>
      </vt:variant>
      <vt:variant>
        <vt:lpstr>スライド タイトル</vt:lpstr>
      </vt:variant>
      <vt:variant>
        <vt:i4>26</vt:i4>
      </vt:variant>
    </vt:vector>
  </HeadingPairs>
  <TitlesOfParts>
    <vt:vector size="27" baseType="lpstr">
      <vt:lpstr>Office ​​テーマ</vt:lpstr>
      <vt:lpstr>On the Variability of  the BSD and MIT Licenses</vt:lpstr>
      <vt:lpstr>背景</vt:lpstr>
      <vt:lpstr>BSD,MITライセンスについて</vt:lpstr>
      <vt:lpstr>問題点</vt:lpstr>
      <vt:lpstr>SPDX</vt:lpstr>
      <vt:lpstr>SPDX：BSD2-clause “Simplifed” License</vt:lpstr>
      <vt:lpstr>目的</vt:lpstr>
      <vt:lpstr>ResearchQuestion</vt:lpstr>
      <vt:lpstr>アプローチ</vt:lpstr>
      <vt:lpstr>識別方法</vt:lpstr>
      <vt:lpstr>出力内容</vt:lpstr>
      <vt:lpstr>結果</vt:lpstr>
      <vt:lpstr>BSD</vt:lpstr>
      <vt:lpstr>BSD:分析</vt:lpstr>
      <vt:lpstr>MIT</vt:lpstr>
      <vt:lpstr>MIT：分析</vt:lpstr>
      <vt:lpstr>まとめ</vt:lpstr>
      <vt:lpstr>よく分からない訳</vt:lpstr>
      <vt:lpstr>よく分からないもの</vt:lpstr>
      <vt:lpstr>BSD４</vt:lpstr>
      <vt:lpstr>BSD2</vt:lpstr>
      <vt:lpstr>MITライセンス</vt:lpstr>
      <vt:lpstr>Specialized Variants</vt:lpstr>
      <vt:lpstr>X11</vt:lpstr>
      <vt:lpstr>概要</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Variability of  the BSD and MIT Licenses</dc:title>
  <dc:creator>matsuura</dc:creator>
  <cp:lastModifiedBy>matsuura</cp:lastModifiedBy>
  <cp:revision>50</cp:revision>
  <dcterms:created xsi:type="dcterms:W3CDTF">2016-05-31T00:07:33Z</dcterms:created>
  <dcterms:modified xsi:type="dcterms:W3CDTF">2016-07-12T01:03:51Z</dcterms:modified>
</cp:coreProperties>
</file>