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89" r:id="rId6"/>
    <p:sldId id="261" r:id="rId7"/>
    <p:sldId id="262" r:id="rId8"/>
    <p:sldId id="263" r:id="rId9"/>
    <p:sldId id="287" r:id="rId10"/>
    <p:sldId id="275" r:id="rId11"/>
    <p:sldId id="277" r:id="rId12"/>
    <p:sldId id="279" r:id="rId13"/>
    <p:sldId id="280" r:id="rId14"/>
    <p:sldId id="265" r:id="rId15"/>
    <p:sldId id="266" r:id="rId16"/>
    <p:sldId id="267" r:id="rId17"/>
    <p:sldId id="268" r:id="rId18"/>
    <p:sldId id="269" r:id="rId19"/>
    <p:sldId id="270" r:id="rId20"/>
    <p:sldId id="271" r:id="rId21"/>
    <p:sldId id="272" r:id="rId22"/>
    <p:sldId id="278" r:id="rId23"/>
    <p:sldId id="281" r:id="rId24"/>
    <p:sldId id="282" r:id="rId25"/>
    <p:sldId id="274" r:id="rId26"/>
    <p:sldId id="285" r:id="rId27"/>
    <p:sldId id="288" r:id="rId28"/>
    <p:sldId id="286" r:id="rId29"/>
    <p:sldId id="284" r:id="rId3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5" autoAdjust="0"/>
    <p:restoredTop sz="94660"/>
  </p:normalViewPr>
  <p:slideViewPr>
    <p:cSldViewPr>
      <p:cViewPr varScale="1">
        <p:scale>
          <a:sx n="73" d="100"/>
          <a:sy n="73" d="100"/>
        </p:scale>
        <p:origin x="-106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F2316DD1-1C5D-4A37-B678-0BE6AF383D9B}" type="datetimeFigureOut">
              <a:rPr kumimoji="1" lang="ja-JP" altLang="en-US" smtClean="0"/>
              <a:pPr/>
              <a:t>2013/11/8</a:t>
            </a:fld>
            <a:endParaRPr kumimoji="1" lang="ja-JP" altLang="en-US" dirty="0"/>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dirty="0"/>
          </a:p>
        </p:txBody>
      </p:sp>
      <p:sp>
        <p:nvSpPr>
          <p:cNvPr id="29" name="スライド番号プレースホルダ 28"/>
          <p:cNvSpPr>
            <a:spLocks noGrp="1"/>
          </p:cNvSpPr>
          <p:nvPr>
            <p:ph type="sldNum" sz="quarter" idx="12"/>
          </p:nvPr>
        </p:nvSpPr>
        <p:spPr>
          <a:xfrm>
            <a:off x="1216152" y="6355080"/>
            <a:ext cx="1219200" cy="365760"/>
          </a:xfrm>
        </p:spPr>
        <p:txBody>
          <a:bodyPr/>
          <a:lstStyle/>
          <a:p>
            <a:fld id="{B1A86C59-4928-410A-9CB2-688FD74F3569}" type="slidenum">
              <a:rPr kumimoji="1" lang="ja-JP" altLang="en-US" smtClean="0"/>
              <a:pPr/>
              <a:t>&lt;#&gt;</a:t>
            </a:fld>
            <a:endParaRPr kumimoji="1" lang="ja-JP" altLang="en-US" dirty="0"/>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F2316DD1-1C5D-4A37-B678-0BE6AF383D9B}" type="datetimeFigureOut">
              <a:rPr kumimoji="1" lang="ja-JP" altLang="en-US" smtClean="0"/>
              <a:pPr/>
              <a:t>2013/11/8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B1A86C59-4928-410A-9CB2-688FD74F3569}" type="slidenum">
              <a:rPr kumimoji="1" lang="ja-JP" altLang="en-US" smtClean="0"/>
              <a:pPr/>
              <a:t>&lt;#&gt;</a:t>
            </a:fld>
            <a:endParaRPr kumimoji="1" lang="ja-JP" altLang="en-US" dirty="0"/>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F2316DD1-1C5D-4A37-B678-0BE6AF383D9B}" type="datetimeFigureOut">
              <a:rPr kumimoji="1" lang="ja-JP" altLang="en-US" smtClean="0"/>
              <a:pPr/>
              <a:t>2013/11/8</a:t>
            </a:fld>
            <a:endParaRPr kumimoji="1" lang="ja-JP" altLang="en-US" dirty="0"/>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dirty="0"/>
          </a:p>
        </p:txBody>
      </p:sp>
      <p:sp>
        <p:nvSpPr>
          <p:cNvPr id="6" name="スライド番号プレースホルダ 5"/>
          <p:cNvSpPr>
            <a:spLocks noGrp="1"/>
          </p:cNvSpPr>
          <p:nvPr>
            <p:ph type="sldNum" sz="quarter" idx="12"/>
          </p:nvPr>
        </p:nvSpPr>
        <p:spPr>
          <a:xfrm>
            <a:off x="1069848" y="6355080"/>
            <a:ext cx="1520952" cy="365760"/>
          </a:xfrm>
        </p:spPr>
        <p:txBody>
          <a:bodyPr/>
          <a:lstStyle/>
          <a:p>
            <a:fld id="{B1A86C59-4928-410A-9CB2-688FD74F3569}" type="slidenum">
              <a:rPr kumimoji="1" lang="ja-JP" altLang="en-US" smtClean="0"/>
              <a:pPr/>
              <a:t>&lt;#&gt;</a:t>
            </a:fld>
            <a:endParaRPr kumimoji="1" lang="ja-JP" altLang="en-US" dirty="0"/>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F2316DD1-1C5D-4A37-B678-0BE6AF383D9B}" type="datetimeFigureOut">
              <a:rPr kumimoji="1" lang="ja-JP" altLang="en-US" smtClean="0"/>
              <a:pPr/>
              <a:t>2013/11/8</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B1A86C59-4928-410A-9CB2-688FD74F3569}" type="slidenum">
              <a:rPr kumimoji="1" lang="ja-JP" altLang="en-US" smtClean="0"/>
              <a:pPr/>
              <a:t>&lt;#&gt;</a:t>
            </a:fld>
            <a:endParaRPr kumimoji="1" lang="ja-JP" altLang="en-US" dirty="0"/>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F2316DD1-1C5D-4A37-B678-0BE6AF383D9B}" type="datetimeFigureOut">
              <a:rPr kumimoji="1" lang="ja-JP" altLang="en-US" smtClean="0"/>
              <a:pPr/>
              <a:t>2013/11/8</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B1A86C59-4928-410A-9CB2-688FD74F3569}" type="slidenum">
              <a:rPr kumimoji="1" lang="ja-JP" altLang="en-US" smtClean="0"/>
              <a:pPr/>
              <a:t>&lt;#&gt;</a:t>
            </a:fld>
            <a:endParaRPr kumimoji="1" lang="ja-JP" altLang="en-US" dirty="0"/>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F2316DD1-1C5D-4A37-B678-0BE6AF383D9B}" type="datetimeFigureOut">
              <a:rPr kumimoji="1" lang="ja-JP" altLang="en-US" smtClean="0"/>
              <a:pPr/>
              <a:t>2013/11/8</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B1A86C59-4928-410A-9CB2-688FD74F3569}" type="slidenum">
              <a:rPr kumimoji="1" lang="ja-JP" altLang="en-US" smtClean="0"/>
              <a:pPr/>
              <a:t>&lt;#&gt;</a:t>
            </a:fld>
            <a:endParaRPr kumimoji="1" lang="ja-JP" altLang="en-US" dirty="0"/>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F2316DD1-1C5D-4A37-B678-0BE6AF383D9B}" type="datetimeFigureOut">
              <a:rPr kumimoji="1" lang="ja-JP" altLang="en-US" smtClean="0"/>
              <a:pPr/>
              <a:t>2013/11/8</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B1A86C59-4928-410A-9CB2-688FD74F3569}" type="slidenum">
              <a:rPr kumimoji="1" lang="ja-JP" altLang="en-US" smtClean="0"/>
              <a:pPr/>
              <a:t>&lt;#&gt;</a:t>
            </a:fld>
            <a:endParaRPr kumimoji="1" lang="ja-JP" altLang="en-US" dirty="0"/>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F2316DD1-1C5D-4A37-B678-0BE6AF383D9B}" type="datetimeFigureOut">
              <a:rPr kumimoji="1" lang="ja-JP" altLang="en-US" smtClean="0"/>
              <a:pPr/>
              <a:t>2013/11/8</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B1A86C59-4928-410A-9CB2-688FD74F3569}" type="slidenum">
              <a:rPr kumimoji="1" lang="ja-JP" altLang="en-US" smtClean="0"/>
              <a:pPr/>
              <a:t>&lt;#&gt;</a:t>
            </a:fld>
            <a:endParaRPr kumimoji="1" lang="ja-JP" altLang="en-US" dirty="0"/>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dirty="0"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F2316DD1-1C5D-4A37-B678-0BE6AF383D9B}" type="datetimeFigureOut">
              <a:rPr kumimoji="1" lang="ja-JP" altLang="en-US" smtClean="0"/>
              <a:pPr/>
              <a:t>2013/11/8</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B1A86C59-4928-410A-9CB2-688FD74F3569}" type="slidenum">
              <a:rPr kumimoji="1" lang="ja-JP" altLang="en-US" smtClean="0"/>
              <a:pPr/>
              <a:t>&lt;#&gt;</a:t>
            </a:fld>
            <a:endParaRPr kumimoji="1" lang="ja-JP" altLang="en-US" dirty="0"/>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F2316DD1-1C5D-4A37-B678-0BE6AF383D9B}" type="datetimeFigureOut">
              <a:rPr kumimoji="1" lang="ja-JP" altLang="en-US" smtClean="0"/>
              <a:pPr/>
              <a:t>2013/11/8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B1A86C59-4928-410A-9CB2-688FD74F3569}" type="slidenum">
              <a:rPr kumimoji="1" lang="ja-JP" altLang="en-US" smtClean="0"/>
              <a:pPr/>
              <a:t>&lt;#&gt;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F2316DD1-1C5D-4A37-B678-0BE6AF383D9B}" type="datetimeFigureOut">
              <a:rPr kumimoji="1" lang="ja-JP" altLang="en-US" smtClean="0"/>
              <a:pPr/>
              <a:t>2013/11/8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B1A86C59-4928-410A-9CB2-688FD74F3569}" type="slidenum">
              <a:rPr kumimoji="1" lang="ja-JP" altLang="en-US" smtClean="0"/>
              <a:pPr/>
              <a:t>&lt;#&gt;</a:t>
            </a:fld>
            <a:endParaRPr kumimoji="1" lang="ja-JP" altLang="en-US" dirty="0"/>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F2316DD1-1C5D-4A37-B678-0BE6AF383D9B}" type="datetimeFigureOut">
              <a:rPr kumimoji="1" lang="ja-JP" altLang="en-US" smtClean="0"/>
              <a:pPr/>
              <a:t>2013/11/8</a:t>
            </a:fld>
            <a:endParaRPr kumimoji="1" lang="ja-JP" altLang="en-US" dirty="0"/>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dirty="0"/>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B1A86C59-4928-410A-9CB2-688FD74F3569}" type="slidenum">
              <a:rPr kumimoji="1" lang="ja-JP" altLang="en-US" smtClean="0"/>
              <a:pPr/>
              <a:t>&lt;#&gt;</a:t>
            </a:fld>
            <a:endParaRPr kumimoji="1" lang="ja-JP" altLang="en-US" dirty="0"/>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en-US" altLang="ja-JP" dirty="0" smtClean="0"/>
              <a:t>OSS</a:t>
            </a:r>
            <a:r>
              <a:rPr kumimoji="1" lang="ja-JP" altLang="en-US" dirty="0" smtClean="0"/>
              <a:t>開発における不具合修正プロセスの現状と課題</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60151039</a:t>
            </a:r>
            <a:r>
              <a:rPr kumimoji="1" lang="ja-JP" altLang="en-US" dirty="0" smtClean="0"/>
              <a:t>　東　裕之輔</a:t>
            </a:r>
            <a:endParaRPr kumimoji="1" lang="ja-JP" altLang="en-US" dirty="0"/>
          </a:p>
        </p:txBody>
      </p:sp>
      <p:sp>
        <p:nvSpPr>
          <p:cNvPr id="4" name="テキスト ボックス 3"/>
          <p:cNvSpPr txBox="1"/>
          <p:nvPr/>
        </p:nvSpPr>
        <p:spPr>
          <a:xfrm>
            <a:off x="2915816" y="6093296"/>
            <a:ext cx="6552728" cy="646331"/>
          </a:xfrm>
          <a:prstGeom prst="rect">
            <a:avLst/>
          </a:prstGeom>
          <a:noFill/>
        </p:spPr>
        <p:txBody>
          <a:bodyPr wrap="square" rtlCol="0">
            <a:spAutoFit/>
          </a:bodyPr>
          <a:lstStyle/>
          <a:p>
            <a:r>
              <a:rPr kumimoji="1" lang="ja-JP" altLang="en-US" dirty="0" smtClean="0"/>
              <a:t>情報社会学会誌</a:t>
            </a:r>
            <a:r>
              <a:rPr kumimoji="1" lang="en-US" altLang="ja-JP" dirty="0" smtClean="0"/>
              <a:t>Vol6,No.2</a:t>
            </a:r>
            <a:r>
              <a:rPr kumimoji="1" lang="ja-JP" altLang="en-US" dirty="0" smtClean="0"/>
              <a:t>　　　　</a:t>
            </a:r>
            <a:r>
              <a:rPr kumimoji="1" lang="en-US" altLang="ja-JP" dirty="0" smtClean="0"/>
              <a:t>2011</a:t>
            </a:r>
            <a:r>
              <a:rPr kumimoji="1" lang="ja-JP" altLang="en-US" dirty="0" smtClean="0"/>
              <a:t>年</a:t>
            </a:r>
            <a:r>
              <a:rPr kumimoji="1" lang="en-US" altLang="ja-JP" dirty="0" smtClean="0"/>
              <a:t>10</a:t>
            </a:r>
            <a:r>
              <a:rPr kumimoji="1" lang="ja-JP" altLang="en-US" dirty="0" smtClean="0"/>
              <a:t>月</a:t>
            </a:r>
            <a:r>
              <a:rPr kumimoji="1" lang="en-US" altLang="ja-JP" dirty="0" smtClean="0"/>
              <a:t>13</a:t>
            </a:r>
            <a:r>
              <a:rPr kumimoji="1" lang="ja-JP" altLang="en-US" dirty="0" smtClean="0"/>
              <a:t>日受理</a:t>
            </a:r>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著者</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伊原彰紀</a:t>
            </a:r>
            <a:endParaRPr kumimoji="1" lang="en-US" altLang="ja-JP" dirty="0" smtClean="0"/>
          </a:p>
          <a:p>
            <a:r>
              <a:rPr lang="ja-JP" altLang="en-US" dirty="0" smtClean="0"/>
              <a:t>大平雅雄</a:t>
            </a:r>
            <a:endParaRPr lang="en-US" altLang="ja-JP" dirty="0" smtClean="0"/>
          </a:p>
          <a:p>
            <a:r>
              <a:rPr kumimoji="1" lang="ja-JP" altLang="en-US" dirty="0" smtClean="0"/>
              <a:t>松本健一</a:t>
            </a:r>
            <a:endParaRPr kumimoji="1" lang="ja-JP" altLang="en-US" dirty="0"/>
          </a:p>
        </p:txBody>
      </p:sp>
      <p:pic>
        <p:nvPicPr>
          <p:cNvPr id="7" name="図 6" descr="大平　雅雄.jpeg"/>
          <p:cNvPicPr>
            <a:picLocks noChangeAspect="1"/>
          </p:cNvPicPr>
          <p:nvPr/>
        </p:nvPicPr>
        <p:blipFill>
          <a:blip r:embed="rId2" cstate="print"/>
          <a:stretch>
            <a:fillRect/>
          </a:stretch>
        </p:blipFill>
        <p:spPr>
          <a:xfrm>
            <a:off x="3275856" y="4221088"/>
            <a:ext cx="1905000" cy="1905000"/>
          </a:xfrm>
          <a:prstGeom prst="rect">
            <a:avLst/>
          </a:prstGeom>
        </p:spPr>
      </p:pic>
      <p:pic>
        <p:nvPicPr>
          <p:cNvPr id="8" name="図 7" descr="伊原.png"/>
          <p:cNvPicPr>
            <a:picLocks noChangeAspect="1"/>
          </p:cNvPicPr>
          <p:nvPr/>
        </p:nvPicPr>
        <p:blipFill>
          <a:blip r:embed="rId3" cstate="print"/>
          <a:stretch>
            <a:fillRect/>
          </a:stretch>
        </p:blipFill>
        <p:spPr>
          <a:xfrm>
            <a:off x="827584" y="4221088"/>
            <a:ext cx="1872208" cy="1800200"/>
          </a:xfrm>
          <a:prstGeom prst="rect">
            <a:avLst/>
          </a:prstGeom>
        </p:spPr>
      </p:pic>
      <p:pic>
        <p:nvPicPr>
          <p:cNvPr id="9" name="図 8" descr="松本健一.png"/>
          <p:cNvPicPr>
            <a:picLocks noChangeAspect="1"/>
          </p:cNvPicPr>
          <p:nvPr/>
        </p:nvPicPr>
        <p:blipFill>
          <a:blip r:embed="rId4" cstate="print"/>
          <a:stretch>
            <a:fillRect/>
          </a:stretch>
        </p:blipFill>
        <p:spPr>
          <a:xfrm>
            <a:off x="5796136" y="4221088"/>
            <a:ext cx="1779463" cy="187220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sz="quarter" idx="1"/>
          </p:nvPr>
        </p:nvSpPr>
        <p:spPr/>
        <p:txBody>
          <a:bodyPr/>
          <a:lstStyle/>
          <a:p>
            <a:r>
              <a:rPr kumimoji="1" lang="en-US" altLang="ja-JP" dirty="0" smtClean="0"/>
              <a:t>OSS</a:t>
            </a:r>
            <a:r>
              <a:rPr kumimoji="1" lang="ja-JP" altLang="en-US" dirty="0" smtClean="0"/>
              <a:t>開発現場では</a:t>
            </a:r>
            <a:r>
              <a:rPr lang="ja-JP" altLang="en-US" dirty="0" smtClean="0"/>
              <a:t>本来不具合報告は歓迎されるものである。</a:t>
            </a:r>
            <a:endParaRPr kumimoji="1" lang="en-US" altLang="ja-JP" dirty="0" smtClean="0"/>
          </a:p>
          <a:p>
            <a:endParaRPr lang="en-US" altLang="ja-JP" dirty="0" smtClean="0"/>
          </a:p>
          <a:p>
            <a:r>
              <a:rPr kumimoji="1" lang="ja-JP" altLang="en-US" dirty="0" smtClean="0"/>
              <a:t>プロジェクトによっては一日数百件の不具合報告</a:t>
            </a:r>
            <a:r>
              <a:rPr lang="ja-JP" altLang="en-US" dirty="0" smtClean="0"/>
              <a:t>がある。</a:t>
            </a:r>
            <a:endParaRPr lang="en-US" altLang="ja-JP" dirty="0" smtClean="0"/>
          </a:p>
          <a:p>
            <a:endParaRPr kumimoji="1" lang="en-US" altLang="ja-JP" dirty="0" smtClean="0"/>
          </a:p>
          <a:p>
            <a:endParaRPr lang="en-US" altLang="ja-JP" dirty="0" smtClean="0"/>
          </a:p>
          <a:p>
            <a:r>
              <a:rPr kumimoji="1" lang="ja-JP" altLang="en-US" dirty="0" smtClean="0"/>
              <a:t>報告されたすべての不具合を短期間に処理するのは難しい。</a:t>
            </a:r>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結果</a:t>
            </a:r>
            <a:r>
              <a:rPr kumimoji="1" lang="en-US" altLang="ja-JP" dirty="0" smtClean="0"/>
              <a:t>OSS</a:t>
            </a:r>
            <a:r>
              <a:rPr kumimoji="1" lang="ja-JP" altLang="en-US" dirty="0" smtClean="0"/>
              <a:t>プロジェクトでは不具合修正の長期化を招いている。</a:t>
            </a:r>
            <a:endParaRPr kumimoji="1" lang="en-US" altLang="ja-JP" dirty="0" smtClean="0"/>
          </a:p>
          <a:p>
            <a:endParaRPr lang="en-US" altLang="ja-JP" dirty="0" smtClean="0"/>
          </a:p>
          <a:p>
            <a:endParaRPr kumimoji="1" lang="en-US" altLang="ja-JP" dirty="0" smtClean="0"/>
          </a:p>
          <a:p>
            <a:r>
              <a:rPr lang="en-US" altLang="ja-JP" dirty="0" smtClean="0"/>
              <a:t>OSS</a:t>
            </a:r>
            <a:r>
              <a:rPr lang="ja-JP" altLang="en-US" dirty="0" smtClean="0"/>
              <a:t>は社会の重要性が増す一方であり、長期化の解決策が望まれている。</a:t>
            </a:r>
            <a:endParaRPr kumimoji="1" lang="ja-JP"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本研究の目的</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大規模</a:t>
            </a:r>
            <a:r>
              <a:rPr lang="en-US" altLang="ja-JP" dirty="0" smtClean="0"/>
              <a:t>OSS</a:t>
            </a:r>
            <a:r>
              <a:rPr lang="ja-JP" altLang="en-US" dirty="0" smtClean="0"/>
              <a:t>プロジェクトにおける不具合修正プロセスを明らかにすること。</a:t>
            </a:r>
            <a:endParaRPr lang="en-US" altLang="ja-JP" dirty="0" smtClean="0"/>
          </a:p>
          <a:p>
            <a:endParaRPr kumimoji="1" lang="en-US" altLang="ja-JP" dirty="0" smtClean="0"/>
          </a:p>
          <a:p>
            <a:endParaRPr lang="en-US" altLang="ja-JP" dirty="0" smtClean="0"/>
          </a:p>
          <a:p>
            <a:r>
              <a:rPr kumimoji="1" lang="ja-JP" altLang="en-US" dirty="0" smtClean="0"/>
              <a:t>不具合修正プロセスの効率化するための方法を検討することである。</a:t>
            </a:r>
            <a:endParaRPr kumimoji="1" lang="ja-JP"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研究の流れ</a:t>
            </a:r>
            <a:endParaRPr kumimoji="1" lang="ja-JP" altLang="en-US" dirty="0"/>
          </a:p>
        </p:txBody>
      </p:sp>
      <p:sp>
        <p:nvSpPr>
          <p:cNvPr id="3" name="コンテンツ プレースホルダ 2"/>
          <p:cNvSpPr>
            <a:spLocks noGrp="1"/>
          </p:cNvSpPr>
          <p:nvPr>
            <p:ph sz="quarter" idx="1"/>
          </p:nvPr>
        </p:nvSpPr>
        <p:spPr/>
        <p:txBody>
          <a:bodyPr/>
          <a:lstStyle/>
          <a:p>
            <a:r>
              <a:rPr kumimoji="1" lang="en-US" altLang="ja-JP" dirty="0" err="1" smtClean="0"/>
              <a:t>Apache,Firefox,Eclipse</a:t>
            </a:r>
            <a:r>
              <a:rPr kumimoji="1" lang="ja-JP" altLang="en-US" dirty="0" smtClean="0"/>
              <a:t>の３つのＯＳＳプロジェクト</a:t>
            </a:r>
            <a:endParaRPr kumimoji="1" lang="en-US" altLang="ja-JP" dirty="0" smtClean="0"/>
          </a:p>
          <a:p>
            <a:endParaRPr kumimoji="1" lang="en-US" altLang="ja-JP" dirty="0" smtClean="0"/>
          </a:p>
          <a:p>
            <a:endParaRPr lang="en-US" altLang="ja-JP" dirty="0" smtClean="0"/>
          </a:p>
          <a:p>
            <a:r>
              <a:rPr lang="ja-JP" altLang="en-US" dirty="0" smtClean="0"/>
              <a:t>それぞれ不具合管理システムに記録される不具合修正の進捗情報を用いて作業時間を可視化、分析。</a:t>
            </a:r>
            <a:endParaRPr lang="en-US" altLang="ja-JP" dirty="0" smtClean="0"/>
          </a:p>
          <a:p>
            <a:endParaRPr lang="en-US" altLang="ja-JP" dirty="0" smtClean="0"/>
          </a:p>
          <a:p>
            <a:endParaRPr kumimoji="1" lang="en-US" altLang="ja-JP" dirty="0" smtClean="0"/>
          </a:p>
          <a:p>
            <a:endParaRPr lang="en-US" altLang="ja-JP" dirty="0" smtClean="0"/>
          </a:p>
          <a:p>
            <a:r>
              <a:rPr kumimoji="1" lang="ja-JP" altLang="en-US" dirty="0" smtClean="0"/>
              <a:t>不具合修正プロセスの問題を発見する。</a:t>
            </a:r>
            <a:endParaRPr kumimoji="1" lang="en-US" altLang="ja-JP" dirty="0" smtClean="0"/>
          </a:p>
        </p:txBody>
      </p:sp>
      <p:sp>
        <p:nvSpPr>
          <p:cNvPr id="4" name="下矢印 3"/>
          <p:cNvSpPr/>
          <p:nvPr/>
        </p:nvSpPr>
        <p:spPr>
          <a:xfrm>
            <a:off x="4087368" y="4005064"/>
            <a:ext cx="484632" cy="762384"/>
          </a:xfrm>
          <a:prstGeom prst="down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不具合管理システム</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一般的な</a:t>
            </a:r>
            <a:r>
              <a:rPr kumimoji="1" lang="en-US" altLang="ja-JP" dirty="0" smtClean="0"/>
              <a:t>OSS</a:t>
            </a:r>
            <a:r>
              <a:rPr kumimoji="1" lang="ja-JP" altLang="en-US" dirty="0" smtClean="0"/>
              <a:t>の開発では、不具合に関する情報を共有するために</a:t>
            </a:r>
            <a:endParaRPr kumimoji="1" lang="en-US" altLang="ja-JP" dirty="0" smtClean="0"/>
          </a:p>
          <a:p>
            <a:endParaRPr lang="en-US" altLang="ja-JP" dirty="0" smtClean="0"/>
          </a:p>
          <a:p>
            <a:endParaRPr lang="en-US" altLang="ja-JP" dirty="0" smtClean="0"/>
          </a:p>
          <a:p>
            <a:endParaRPr lang="en-US" altLang="ja-JP" dirty="0" smtClean="0"/>
          </a:p>
          <a:p>
            <a:endParaRPr lang="en-US" altLang="ja-JP" dirty="0" smtClean="0"/>
          </a:p>
          <a:p>
            <a:pPr>
              <a:buNone/>
            </a:pPr>
            <a:endParaRPr lang="en-US" altLang="ja-JP" dirty="0" smtClean="0"/>
          </a:p>
          <a:p>
            <a:r>
              <a:rPr lang="ja-JP" altLang="en-US" dirty="0" smtClean="0"/>
              <a:t>などの不具合管理システム</a:t>
            </a:r>
            <a:r>
              <a:rPr lang="en-US" altLang="ja-JP" dirty="0" smtClean="0"/>
              <a:t>(BTS)</a:t>
            </a:r>
            <a:r>
              <a:rPr lang="ja-JP" altLang="en-US" dirty="0" smtClean="0"/>
              <a:t>が利用されている</a:t>
            </a:r>
            <a:r>
              <a:rPr lang="ja-JP" altLang="en-US" dirty="0" smtClean="0"/>
              <a:t>。</a:t>
            </a:r>
            <a:endParaRPr lang="en-US" altLang="ja-JP" dirty="0" smtClean="0"/>
          </a:p>
          <a:p>
            <a:endParaRPr lang="en-US" altLang="ja-JP" dirty="0" smtClean="0"/>
          </a:p>
          <a:p>
            <a:r>
              <a:rPr lang="en-US" altLang="ja-JP" dirty="0" smtClean="0"/>
              <a:t>BTS</a:t>
            </a:r>
            <a:r>
              <a:rPr lang="ja-JP" altLang="en-US" dirty="0" smtClean="0"/>
              <a:t>・・・</a:t>
            </a:r>
            <a:r>
              <a:rPr lang="en-US" altLang="ja-JP" dirty="0" smtClean="0"/>
              <a:t>(</a:t>
            </a:r>
            <a:r>
              <a:rPr lang="ja-JP" altLang="en-US" dirty="0" smtClean="0"/>
              <a:t>バグトラッキングシステム</a:t>
            </a:r>
            <a:r>
              <a:rPr lang="en-US" altLang="ja-JP" dirty="0" smtClean="0"/>
              <a:t>)</a:t>
            </a:r>
            <a:endParaRPr lang="en-US" altLang="ja-JP" dirty="0" smtClean="0"/>
          </a:p>
          <a:p>
            <a:endParaRPr kumimoji="1" lang="en-US" altLang="ja-JP" dirty="0" smtClean="0"/>
          </a:p>
        </p:txBody>
      </p:sp>
      <p:pic>
        <p:nvPicPr>
          <p:cNvPr id="4" name="図 3" descr="redmine-header-logo.png"/>
          <p:cNvPicPr>
            <a:picLocks noChangeAspect="1"/>
          </p:cNvPicPr>
          <p:nvPr/>
        </p:nvPicPr>
        <p:blipFill>
          <a:blip r:embed="rId2" cstate="print"/>
          <a:stretch>
            <a:fillRect/>
          </a:stretch>
        </p:blipFill>
        <p:spPr>
          <a:xfrm>
            <a:off x="6156176" y="3140968"/>
            <a:ext cx="2190750" cy="504825"/>
          </a:xfrm>
          <a:prstGeom prst="rect">
            <a:avLst/>
          </a:prstGeom>
        </p:spPr>
      </p:pic>
      <p:pic>
        <p:nvPicPr>
          <p:cNvPr id="5" name="図 4" descr="bugzilla.png"/>
          <p:cNvPicPr>
            <a:picLocks noChangeAspect="1"/>
          </p:cNvPicPr>
          <p:nvPr/>
        </p:nvPicPr>
        <p:blipFill>
          <a:blip r:embed="rId3" cstate="print"/>
          <a:stretch>
            <a:fillRect/>
          </a:stretch>
        </p:blipFill>
        <p:spPr>
          <a:xfrm>
            <a:off x="755576" y="2996952"/>
            <a:ext cx="2076740" cy="752580"/>
          </a:xfrm>
          <a:prstGeom prst="rect">
            <a:avLst/>
          </a:prstGeom>
        </p:spPr>
      </p:pic>
      <p:pic>
        <p:nvPicPr>
          <p:cNvPr id="6" name="図 5" descr="bts_trac.png"/>
          <p:cNvPicPr>
            <a:picLocks noChangeAspect="1"/>
          </p:cNvPicPr>
          <p:nvPr/>
        </p:nvPicPr>
        <p:blipFill>
          <a:blip r:embed="rId4" cstate="print"/>
          <a:stretch>
            <a:fillRect/>
          </a:stretch>
        </p:blipFill>
        <p:spPr>
          <a:xfrm>
            <a:off x="3419872" y="2708919"/>
            <a:ext cx="2304256" cy="144016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BTS</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これらの</a:t>
            </a:r>
            <a:r>
              <a:rPr kumimoji="1" lang="en-US" altLang="ja-JP" dirty="0" smtClean="0"/>
              <a:t>BTS</a:t>
            </a:r>
            <a:r>
              <a:rPr kumimoji="1" lang="ja-JP" altLang="en-US" dirty="0" smtClean="0"/>
              <a:t>は一つの不具合に一つの不具合票を作成し、個々の不具合修正進捗を管理するシステムである。</a:t>
            </a:r>
            <a:endParaRPr kumimoji="1" lang="en-US" altLang="ja-JP" dirty="0" smtClean="0"/>
          </a:p>
          <a:p>
            <a:endParaRPr lang="en-US" altLang="ja-JP" dirty="0" smtClean="0"/>
          </a:p>
          <a:p>
            <a:endParaRPr kumimoji="1" lang="en-US" altLang="ja-JP" dirty="0" smtClean="0"/>
          </a:p>
          <a:p>
            <a:r>
              <a:rPr lang="en-US" altLang="ja-JP" dirty="0" smtClean="0"/>
              <a:t>Web</a:t>
            </a:r>
            <a:r>
              <a:rPr lang="ja-JP" altLang="en-US" dirty="0" smtClean="0"/>
              <a:t>を介して誰でも不具合の報告と修正作業進捗を閲覧できる。</a:t>
            </a:r>
            <a:endParaRPr lang="en-US" altLang="ja-JP" dirty="0" smtClean="0"/>
          </a:p>
          <a:p>
            <a:endParaRPr lang="en-US" altLang="ja-JP" dirty="0" smtClean="0"/>
          </a:p>
          <a:p>
            <a:endParaRPr lang="en-US" altLang="ja-JP" dirty="0" smtClean="0"/>
          </a:p>
          <a:p>
            <a:r>
              <a:rPr lang="ja-JP" altLang="en-US" dirty="0" smtClean="0"/>
              <a:t>その不具合修正プロセスは？</a:t>
            </a:r>
            <a:endParaRPr lang="en-US" altLang="ja-JP" dirty="0" smtClean="0"/>
          </a:p>
          <a:p>
            <a:endParaRPr kumimoji="1" lang="en-US" altLang="ja-JP" dirty="0" smtClean="0"/>
          </a:p>
          <a:p>
            <a:endParaRPr lang="en-US" altLang="ja-JP"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不具合修正プロセスでの３つのフェーズ</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プロセスには３つのフェーズがある。</a:t>
            </a:r>
            <a:endParaRPr lang="en-US" altLang="ja-JP" dirty="0" smtClean="0"/>
          </a:p>
          <a:p>
            <a:endParaRPr lang="en-US" altLang="ja-JP" dirty="0" smtClean="0"/>
          </a:p>
          <a:p>
            <a:r>
              <a:rPr lang="ja-JP" altLang="en-US" dirty="0" smtClean="0">
                <a:solidFill>
                  <a:srgbClr val="00B0F0"/>
                </a:solidFill>
              </a:rPr>
              <a:t>修正計画フェーズ　</a:t>
            </a:r>
            <a:endParaRPr lang="en-US" altLang="ja-JP" dirty="0" smtClean="0">
              <a:solidFill>
                <a:srgbClr val="00B0F0"/>
              </a:solidFill>
            </a:endParaRPr>
          </a:p>
          <a:p>
            <a:pPr>
              <a:buNone/>
            </a:pPr>
            <a:r>
              <a:rPr lang="ja-JP" altLang="en-US" dirty="0" smtClean="0"/>
              <a:t>　　　修正の不具合を報告する。</a:t>
            </a:r>
            <a:endParaRPr lang="en-US" altLang="ja-JP" dirty="0" smtClean="0"/>
          </a:p>
          <a:p>
            <a:endParaRPr lang="en-US" altLang="ja-JP" dirty="0" smtClean="0"/>
          </a:p>
          <a:p>
            <a:r>
              <a:rPr lang="ja-JP" altLang="en-US" dirty="0" smtClean="0">
                <a:solidFill>
                  <a:srgbClr val="92D050"/>
                </a:solidFill>
              </a:rPr>
              <a:t>修正フェーズ</a:t>
            </a:r>
            <a:endParaRPr lang="en-US" altLang="ja-JP" dirty="0" smtClean="0">
              <a:solidFill>
                <a:srgbClr val="92D050"/>
              </a:solidFill>
            </a:endParaRPr>
          </a:p>
          <a:p>
            <a:pPr>
              <a:buNone/>
            </a:pPr>
            <a:r>
              <a:rPr lang="ja-JP" altLang="en-US" dirty="0" smtClean="0"/>
              <a:t>　　　不具合を承認し、修正する。</a:t>
            </a:r>
            <a:endParaRPr lang="en-US" altLang="ja-JP" dirty="0" smtClean="0"/>
          </a:p>
          <a:p>
            <a:endParaRPr lang="en-US" altLang="ja-JP" dirty="0" smtClean="0"/>
          </a:p>
          <a:p>
            <a:r>
              <a:rPr lang="ja-JP" altLang="en-US" dirty="0" smtClean="0">
                <a:solidFill>
                  <a:srgbClr val="FFC000"/>
                </a:solidFill>
              </a:rPr>
              <a:t>検証フェーズ</a:t>
            </a:r>
            <a:endParaRPr lang="en-US" altLang="ja-JP" dirty="0" smtClean="0">
              <a:solidFill>
                <a:srgbClr val="FFC000"/>
              </a:solidFill>
            </a:endParaRPr>
          </a:p>
          <a:p>
            <a:pPr>
              <a:buNone/>
            </a:pPr>
            <a:r>
              <a:rPr kumimoji="1" lang="ja-JP" altLang="en-US" dirty="0" smtClean="0"/>
              <a:t>　　　修正作業を確認し、再修正を検討する。</a:t>
            </a:r>
            <a:endParaRPr kumimoji="1" lang="ja-JP" altLang="en-US" dirty="0"/>
          </a:p>
        </p:txBody>
      </p:sp>
      <p:sp>
        <p:nvSpPr>
          <p:cNvPr id="4" name="下矢印 3"/>
          <p:cNvSpPr/>
          <p:nvPr/>
        </p:nvSpPr>
        <p:spPr>
          <a:xfrm>
            <a:off x="6948264" y="2564904"/>
            <a:ext cx="484632" cy="978408"/>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下矢印 4"/>
          <p:cNvSpPr/>
          <p:nvPr/>
        </p:nvSpPr>
        <p:spPr>
          <a:xfrm>
            <a:off x="6948264" y="4653136"/>
            <a:ext cx="484632" cy="978408"/>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BTS</a:t>
            </a:r>
            <a:r>
              <a:rPr lang="ja-JP" altLang="en-US" dirty="0" smtClean="0"/>
              <a:t>を用いた</a:t>
            </a:r>
            <a:r>
              <a:rPr kumimoji="1" lang="ja-JP" altLang="en-US" dirty="0" smtClean="0"/>
              <a:t>一般的な不具合修正プロセス</a:t>
            </a:r>
            <a:endParaRPr kumimoji="1" lang="ja-JP" altLang="en-US" dirty="0"/>
          </a:p>
        </p:txBody>
      </p:sp>
      <p:pic>
        <p:nvPicPr>
          <p:cNvPr id="4" name="コンテンツ プレースホルダ 3" descr="BTSを用いた一般的な不具合修正の流れ.png"/>
          <p:cNvPicPr>
            <a:picLocks noGrp="1" noChangeAspect="1"/>
          </p:cNvPicPr>
          <p:nvPr>
            <p:ph sz="quarter" idx="1"/>
          </p:nvPr>
        </p:nvPicPr>
        <p:blipFill>
          <a:blip r:embed="rId2" cstate="print"/>
          <a:stretch>
            <a:fillRect/>
          </a:stretch>
        </p:blipFill>
        <p:spPr>
          <a:xfrm>
            <a:off x="683568" y="1628800"/>
            <a:ext cx="8229600" cy="4260532"/>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不具合管理の問題</a:t>
            </a:r>
            <a:endParaRPr kumimoji="1" lang="ja-JP" altLang="en-US" dirty="0"/>
          </a:p>
        </p:txBody>
      </p:sp>
      <p:sp>
        <p:nvSpPr>
          <p:cNvPr id="3" name="コンテンツ プレースホルダ 2"/>
          <p:cNvSpPr>
            <a:spLocks noGrp="1"/>
          </p:cNvSpPr>
          <p:nvPr>
            <p:ph sz="quarter" idx="1"/>
          </p:nvPr>
        </p:nvSpPr>
        <p:spPr/>
        <p:txBody>
          <a:bodyPr/>
          <a:lstStyle/>
          <a:p>
            <a:r>
              <a:rPr kumimoji="1" lang="en-US" altLang="ja-JP" dirty="0" smtClean="0"/>
              <a:t>BTS</a:t>
            </a:r>
            <a:r>
              <a:rPr kumimoji="1" lang="ja-JP" altLang="en-US" dirty="0" err="1" smtClean="0"/>
              <a:t>に登</a:t>
            </a:r>
            <a:r>
              <a:rPr kumimoji="1" lang="ja-JP" altLang="en-US" dirty="0" smtClean="0"/>
              <a:t>録されている不具合の中には、修正作業が滞っているものもある。</a:t>
            </a:r>
            <a:endParaRPr kumimoji="1" lang="en-US" altLang="ja-JP" dirty="0" smtClean="0"/>
          </a:p>
          <a:p>
            <a:endParaRPr lang="en-US" altLang="ja-JP" dirty="0" smtClean="0"/>
          </a:p>
          <a:p>
            <a:r>
              <a:rPr kumimoji="1" lang="ja-JP" altLang="en-US" dirty="0" smtClean="0"/>
              <a:t>修正に向けた議論や作業が開始されない。</a:t>
            </a:r>
            <a:endParaRPr kumimoji="1" lang="en-US" altLang="ja-JP" dirty="0" smtClean="0"/>
          </a:p>
          <a:p>
            <a:r>
              <a:rPr lang="ja-JP" altLang="en-US" dirty="0" smtClean="0"/>
              <a:t>修正担当者が決まらない。問題が複雑。</a:t>
            </a:r>
            <a:endParaRPr lang="en-US" altLang="ja-JP" dirty="0" smtClean="0"/>
          </a:p>
          <a:p>
            <a:r>
              <a:rPr kumimoji="1" lang="ja-JP" altLang="en-US" dirty="0" smtClean="0"/>
              <a:t>検証作業が開始されない。</a:t>
            </a:r>
            <a:endParaRPr kumimoji="1" lang="en-US" altLang="ja-JP" dirty="0" smtClean="0"/>
          </a:p>
          <a:p>
            <a:endParaRPr lang="en-US" altLang="ja-JP" dirty="0" smtClean="0"/>
          </a:p>
          <a:p>
            <a:endParaRPr kumimoji="1" lang="ja-JP"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不具合管理の問題</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このような不具合の中には、優先度や重要度が高い不具合が含まれていることも多く、プロジェクト管理者は検索機能を用いて定期的に調査しなければならない。</a:t>
            </a:r>
            <a:endParaRPr lang="en-US" altLang="ja-JP" dirty="0" smtClean="0"/>
          </a:p>
          <a:p>
            <a:endParaRPr kumimoji="1" lang="en-US" altLang="ja-JP" dirty="0" smtClean="0"/>
          </a:p>
          <a:p>
            <a:endParaRPr lang="en-US" altLang="ja-JP" dirty="0" smtClean="0"/>
          </a:p>
          <a:p>
            <a:endParaRPr kumimoji="1" lang="en-US" altLang="ja-JP" dirty="0" smtClean="0"/>
          </a:p>
          <a:p>
            <a:r>
              <a:rPr lang="ja-JP" altLang="en-US" dirty="0" smtClean="0"/>
              <a:t>しかし、プロジェクト管理者は修正が滞る原因となる作業を把握するには大量の不具合を相対的に比較検討しなければならない。</a:t>
            </a:r>
            <a:endParaRPr kumimoji="1" lang="ja-JP"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不具合修正プロセスの課題</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修正に要する時間の長期化は</a:t>
            </a:r>
            <a:r>
              <a:rPr kumimoji="1" lang="en-US" altLang="ja-JP" dirty="0" smtClean="0"/>
              <a:t>OSS</a:t>
            </a:r>
            <a:r>
              <a:rPr kumimoji="1" lang="ja-JP" altLang="en-US" dirty="0" err="1" smtClean="0"/>
              <a:t>のリ</a:t>
            </a:r>
            <a:r>
              <a:rPr kumimoji="1" lang="ja-JP" altLang="en-US" dirty="0" smtClean="0"/>
              <a:t>リース遅延やサポート遅延に繋がる。</a:t>
            </a:r>
            <a:endParaRPr kumimoji="1" lang="en-US" altLang="ja-JP" dirty="0" smtClean="0"/>
          </a:p>
          <a:p>
            <a:endParaRPr lang="en-US" altLang="ja-JP" dirty="0" smtClean="0"/>
          </a:p>
          <a:p>
            <a:endParaRPr kumimoji="1" lang="en-US" altLang="ja-JP" dirty="0" smtClean="0"/>
          </a:p>
          <a:p>
            <a:endParaRPr lang="en-US" altLang="ja-JP" dirty="0" smtClean="0"/>
          </a:p>
          <a:p>
            <a:r>
              <a:rPr kumimoji="1" lang="ja-JP" altLang="en-US" dirty="0" smtClean="0"/>
              <a:t>プロジェクト管理者が不具合修正プロセス中の各作業時間や各フェーズに要する時間、状態遷移のパターンを効率的に理解することが必要である。</a:t>
            </a:r>
            <a:endParaRPr kumimoji="1" lang="ja-JP"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分析方法</a:t>
            </a:r>
            <a:endParaRPr kumimoji="1" lang="ja-JP" altLang="en-US" dirty="0"/>
          </a:p>
        </p:txBody>
      </p:sp>
      <p:sp>
        <p:nvSpPr>
          <p:cNvPr id="3" name="コンテンツ プレースホルダ 2"/>
          <p:cNvSpPr>
            <a:spLocks noGrp="1"/>
          </p:cNvSpPr>
          <p:nvPr>
            <p:ph sz="quarter" idx="1"/>
          </p:nvPr>
        </p:nvSpPr>
        <p:spPr/>
        <p:txBody>
          <a:bodyPr/>
          <a:lstStyle/>
          <a:p>
            <a:r>
              <a:rPr lang="en-US" altLang="ja-JP" dirty="0" err="1" smtClean="0"/>
              <a:t>Bugzilla</a:t>
            </a:r>
            <a:r>
              <a:rPr lang="ja-JP" altLang="en-US" dirty="0" smtClean="0"/>
              <a:t>の不具合票から情報を取得し、以下のような図を順に作成していく。</a:t>
            </a:r>
            <a:endParaRPr lang="en-US" altLang="ja-JP" dirty="0" smtClean="0"/>
          </a:p>
          <a:p>
            <a:endParaRPr kumimoji="1" lang="en-US" altLang="ja-JP" dirty="0" smtClean="0"/>
          </a:p>
          <a:p>
            <a:pPr marL="514350" indent="-514350">
              <a:buFont typeface="+mj-lt"/>
              <a:buAutoNum type="arabicPeriod"/>
            </a:pPr>
            <a:r>
              <a:rPr kumimoji="1" lang="ja-JP" altLang="en-US" dirty="0" smtClean="0"/>
              <a:t>状態遷移図時刻表の作成</a:t>
            </a:r>
            <a:endParaRPr kumimoji="1" lang="en-US" altLang="ja-JP" dirty="0" smtClean="0"/>
          </a:p>
          <a:p>
            <a:pPr marL="514350" indent="-514350">
              <a:buFont typeface="+mj-lt"/>
              <a:buAutoNum type="arabicPeriod"/>
            </a:pPr>
            <a:endParaRPr kumimoji="1" lang="en-US" altLang="ja-JP" dirty="0" smtClean="0"/>
          </a:p>
          <a:p>
            <a:pPr marL="514350" indent="-514350">
              <a:buFont typeface="+mj-lt"/>
              <a:buAutoNum type="arabicPeriod"/>
            </a:pPr>
            <a:r>
              <a:rPr kumimoji="1" lang="ja-JP" altLang="en-US" dirty="0" smtClean="0"/>
              <a:t>状態遷移時間表の作成</a:t>
            </a:r>
            <a:endParaRPr kumimoji="1" lang="en-US" altLang="ja-JP" dirty="0" smtClean="0"/>
          </a:p>
          <a:p>
            <a:pPr marL="514350" indent="-514350">
              <a:buFont typeface="+mj-lt"/>
              <a:buAutoNum type="arabicPeriod"/>
            </a:pPr>
            <a:endParaRPr kumimoji="1" lang="en-US" altLang="ja-JP" dirty="0" smtClean="0"/>
          </a:p>
          <a:p>
            <a:pPr marL="514350" indent="-514350">
              <a:buFont typeface="+mj-lt"/>
              <a:buAutoNum type="arabicPeriod"/>
            </a:pPr>
            <a:r>
              <a:rPr lang="ja-JP" altLang="en-US" dirty="0" smtClean="0"/>
              <a:t>作業時間表の作成</a:t>
            </a:r>
            <a:endParaRPr lang="en-US" altLang="ja-JP" dirty="0" smtClean="0"/>
          </a:p>
          <a:p>
            <a:pPr marL="514350" indent="-514350">
              <a:buFont typeface="+mj-lt"/>
              <a:buAutoNum type="arabicPeriod"/>
            </a:pPr>
            <a:endParaRPr lang="en-US" altLang="ja-JP" dirty="0" smtClean="0"/>
          </a:p>
          <a:p>
            <a:pPr marL="514350" indent="-514350">
              <a:buFont typeface="+mj-lt"/>
              <a:buAutoNum type="arabicPeriod"/>
            </a:pPr>
            <a:r>
              <a:rPr kumimoji="1" lang="ja-JP" altLang="en-US" dirty="0" smtClean="0">
                <a:solidFill>
                  <a:srgbClr val="FF0000"/>
                </a:solidFill>
              </a:rPr>
              <a:t>状態遷移図の構築</a:t>
            </a:r>
            <a:endParaRPr kumimoji="1" lang="ja-JP" altLang="en-US"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状態遷移時刻表の作成</a:t>
            </a:r>
            <a:endParaRPr kumimoji="1" lang="ja-JP" altLang="en-US" dirty="0"/>
          </a:p>
        </p:txBody>
      </p:sp>
      <p:pic>
        <p:nvPicPr>
          <p:cNvPr id="4" name="コンテンツ プレースホルダ 3" descr="不具合票.png"/>
          <p:cNvPicPr>
            <a:picLocks noGrp="1" noChangeAspect="1"/>
          </p:cNvPicPr>
          <p:nvPr>
            <p:ph sz="quarter" idx="1"/>
          </p:nvPr>
        </p:nvPicPr>
        <p:blipFill>
          <a:blip r:embed="rId2" cstate="print"/>
          <a:stretch>
            <a:fillRect/>
          </a:stretch>
        </p:blipFill>
        <p:spPr>
          <a:xfrm>
            <a:off x="467544" y="1556792"/>
            <a:ext cx="3829585" cy="3696216"/>
          </a:xfrm>
        </p:spPr>
      </p:pic>
      <p:pic>
        <p:nvPicPr>
          <p:cNvPr id="6" name="図 5" descr="状態遷移図.png"/>
          <p:cNvPicPr>
            <a:picLocks noChangeAspect="1"/>
          </p:cNvPicPr>
          <p:nvPr/>
        </p:nvPicPr>
        <p:blipFill>
          <a:blip r:embed="rId3" cstate="print"/>
          <a:stretch>
            <a:fillRect/>
          </a:stretch>
        </p:blipFill>
        <p:spPr>
          <a:xfrm>
            <a:off x="4499992" y="1988840"/>
            <a:ext cx="4392801" cy="2915829"/>
          </a:xfrm>
          <a:prstGeom prst="rect">
            <a:avLst/>
          </a:prstGeom>
        </p:spPr>
      </p:pic>
      <p:sp>
        <p:nvSpPr>
          <p:cNvPr id="7" name="テキスト ボックス 6"/>
          <p:cNvSpPr txBox="1"/>
          <p:nvPr/>
        </p:nvSpPr>
        <p:spPr>
          <a:xfrm>
            <a:off x="467544" y="5805264"/>
            <a:ext cx="7920880" cy="369332"/>
          </a:xfrm>
          <a:prstGeom prst="rect">
            <a:avLst/>
          </a:prstGeom>
          <a:noFill/>
        </p:spPr>
        <p:txBody>
          <a:bodyPr wrap="square" rtlCol="0">
            <a:spAutoFit/>
          </a:bodyPr>
          <a:lstStyle/>
          <a:p>
            <a:r>
              <a:rPr kumimoji="1" lang="ja-JP" altLang="en-US" dirty="0" smtClean="0"/>
              <a:t>状態遷移、遷移時刻、最初のコメントが投稿された時刻を取得し、</a:t>
            </a:r>
            <a:r>
              <a:rPr kumimoji="1" lang="en-US" altLang="ja-JP" dirty="0" smtClean="0"/>
              <a:t>(a)</a:t>
            </a:r>
            <a:r>
              <a:rPr kumimoji="1" lang="ja-JP" altLang="en-US" dirty="0" smtClean="0"/>
              <a:t>を作成する。</a:t>
            </a:r>
            <a:endParaRPr kumimoji="1" lang="ja-JP"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状態遷移時間表、作業時間表</a:t>
            </a:r>
            <a:r>
              <a:rPr lang="ja-JP" altLang="en-US" dirty="0" smtClean="0"/>
              <a:t>の作成</a:t>
            </a:r>
            <a:endParaRPr kumimoji="1" lang="ja-JP" altLang="en-US" dirty="0"/>
          </a:p>
        </p:txBody>
      </p:sp>
      <p:pic>
        <p:nvPicPr>
          <p:cNvPr id="4" name="コンテンツ プレースホルダ 3" descr="作業時間表.png"/>
          <p:cNvPicPr>
            <a:picLocks noGrp="1" noChangeAspect="1"/>
          </p:cNvPicPr>
          <p:nvPr>
            <p:ph sz="quarter" idx="1"/>
          </p:nvPr>
        </p:nvPicPr>
        <p:blipFill>
          <a:blip r:embed="rId2" cstate="print"/>
          <a:stretch>
            <a:fillRect/>
          </a:stretch>
        </p:blipFill>
        <p:spPr>
          <a:xfrm>
            <a:off x="457200" y="2088560"/>
            <a:ext cx="8229600" cy="3198404"/>
          </a:xfrm>
        </p:spPr>
      </p:pic>
      <p:sp>
        <p:nvSpPr>
          <p:cNvPr id="5" name="テキスト ボックス 4"/>
          <p:cNvSpPr txBox="1"/>
          <p:nvPr/>
        </p:nvSpPr>
        <p:spPr>
          <a:xfrm>
            <a:off x="251520" y="1484784"/>
            <a:ext cx="2520280" cy="923330"/>
          </a:xfrm>
          <a:prstGeom prst="rect">
            <a:avLst/>
          </a:prstGeom>
          <a:noFill/>
        </p:spPr>
        <p:txBody>
          <a:bodyPr wrap="square" rtlCol="0">
            <a:spAutoFit/>
          </a:bodyPr>
          <a:lstStyle/>
          <a:p>
            <a:r>
              <a:rPr kumimoji="1" lang="en-US" altLang="ja-JP" dirty="0" smtClean="0"/>
              <a:t>(b)</a:t>
            </a:r>
            <a:r>
              <a:rPr kumimoji="1" lang="ja-JP" altLang="en-US" dirty="0" smtClean="0"/>
              <a:t>各不具合票の各状態遷移にかかる時間を算出し、作成する。</a:t>
            </a:r>
            <a:endParaRPr kumimoji="1" lang="ja-JP" altLang="en-US" dirty="0"/>
          </a:p>
        </p:txBody>
      </p:sp>
      <p:sp>
        <p:nvSpPr>
          <p:cNvPr id="6" name="テキスト ボックス 5"/>
          <p:cNvSpPr txBox="1"/>
          <p:nvPr/>
        </p:nvSpPr>
        <p:spPr>
          <a:xfrm>
            <a:off x="5292080" y="5373216"/>
            <a:ext cx="3024336" cy="1200329"/>
          </a:xfrm>
          <a:prstGeom prst="rect">
            <a:avLst/>
          </a:prstGeom>
          <a:noFill/>
        </p:spPr>
        <p:txBody>
          <a:bodyPr wrap="square" rtlCol="0">
            <a:spAutoFit/>
          </a:bodyPr>
          <a:lstStyle/>
          <a:p>
            <a:r>
              <a:rPr kumimoji="1" lang="en-US" altLang="ja-JP" dirty="0" smtClean="0"/>
              <a:t>(c)</a:t>
            </a:r>
            <a:r>
              <a:rPr kumimoji="1" lang="ja-JP" altLang="en-US" dirty="0" smtClean="0"/>
              <a:t>すべての不具合を対象として遷移元と遷移先が同じ状態遷移対を抽出し、作業時間を算出し、作成する。</a:t>
            </a:r>
            <a:endParaRPr kumimoji="1" lang="ja-JP" altLang="en-US" dirty="0"/>
          </a:p>
        </p:txBody>
      </p:sp>
      <p:sp>
        <p:nvSpPr>
          <p:cNvPr id="7" name="テキスト ボックス 6"/>
          <p:cNvSpPr txBox="1"/>
          <p:nvPr/>
        </p:nvSpPr>
        <p:spPr>
          <a:xfrm>
            <a:off x="5436096" y="1412776"/>
            <a:ext cx="2160240" cy="369332"/>
          </a:xfrm>
          <a:prstGeom prst="rect">
            <a:avLst/>
          </a:prstGeom>
          <a:noFill/>
        </p:spPr>
        <p:txBody>
          <a:bodyPr wrap="square" rtlCol="0">
            <a:spAutoFit/>
          </a:bodyPr>
          <a:lstStyle/>
          <a:p>
            <a:r>
              <a:rPr kumimoji="1" lang="en-US" altLang="ja-JP" dirty="0" smtClean="0">
                <a:latin typeface="+mj-ea"/>
                <a:ea typeface="+mj-ea"/>
              </a:rPr>
              <a:t>(a)</a:t>
            </a:r>
            <a:r>
              <a:rPr kumimoji="1" lang="ja-JP" altLang="en-US" dirty="0" smtClean="0">
                <a:latin typeface="+mj-ea"/>
                <a:ea typeface="+mj-ea"/>
              </a:rPr>
              <a:t>状態遷移時刻表</a:t>
            </a:r>
            <a:endParaRPr kumimoji="1" lang="ja-JP" altLang="en-US" dirty="0">
              <a:latin typeface="+mj-ea"/>
              <a:ea typeface="+mj-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状態遷移図の作成</a:t>
            </a:r>
            <a:endParaRPr kumimoji="1" lang="ja-JP" altLang="en-US" dirty="0"/>
          </a:p>
        </p:txBody>
      </p:sp>
      <p:pic>
        <p:nvPicPr>
          <p:cNvPr id="4" name="コンテンツ プレースホルダ 3" descr="状態遷移図d.png"/>
          <p:cNvPicPr>
            <a:picLocks noGrp="1" noChangeAspect="1"/>
          </p:cNvPicPr>
          <p:nvPr>
            <p:ph sz="quarter" idx="1"/>
          </p:nvPr>
        </p:nvPicPr>
        <p:blipFill>
          <a:blip r:embed="rId2" cstate="print"/>
          <a:stretch>
            <a:fillRect/>
          </a:stretch>
        </p:blipFill>
        <p:spPr>
          <a:xfrm>
            <a:off x="917539" y="1700808"/>
            <a:ext cx="7182853" cy="3429479"/>
          </a:xfrm>
        </p:spPr>
      </p:pic>
      <p:sp>
        <p:nvSpPr>
          <p:cNvPr id="5" name="テキスト ボックス 4"/>
          <p:cNvSpPr txBox="1"/>
          <p:nvPr/>
        </p:nvSpPr>
        <p:spPr>
          <a:xfrm>
            <a:off x="1187624" y="5445224"/>
            <a:ext cx="7560840" cy="923330"/>
          </a:xfrm>
          <a:prstGeom prst="rect">
            <a:avLst/>
          </a:prstGeom>
          <a:noFill/>
        </p:spPr>
        <p:txBody>
          <a:bodyPr wrap="square" rtlCol="0">
            <a:spAutoFit/>
          </a:bodyPr>
          <a:lstStyle/>
          <a:p>
            <a:r>
              <a:rPr kumimoji="1" lang="ja-JP" altLang="en-US" dirty="0" smtClean="0"/>
              <a:t>作業時間表に抽出された各状態と各遷移を状態遷移図として記述する。さらに導出した各作業時間を遷移経路のエッジに記載し、その遷移経路を経由した不具合の数をエッジに記載。</a:t>
            </a:r>
            <a:endParaRPr kumimoji="1" lang="ja-JP"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状態遷移図を用いた分析</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不具合修正を遅延される原因となる作業やフェーズを以下の手順によって</a:t>
            </a:r>
            <a:r>
              <a:rPr lang="ja-JP" altLang="en-US" dirty="0" smtClean="0"/>
              <a:t>特定する。</a:t>
            </a:r>
            <a:endParaRPr lang="en-US" altLang="ja-JP" dirty="0" smtClean="0"/>
          </a:p>
          <a:p>
            <a:endParaRPr kumimoji="1" lang="en-US" altLang="ja-JP" dirty="0" smtClean="0"/>
          </a:p>
          <a:p>
            <a:endParaRPr lang="en-US" altLang="ja-JP" dirty="0" smtClean="0"/>
          </a:p>
          <a:p>
            <a:pPr marL="514350" indent="-514350">
              <a:buNone/>
            </a:pPr>
            <a:r>
              <a:rPr kumimoji="1" lang="ja-JP" altLang="en-US" dirty="0" smtClean="0"/>
              <a:t>　１．不具合修正プロセスの把握</a:t>
            </a:r>
            <a:r>
              <a:rPr kumimoji="1" lang="en-US" altLang="ja-JP" dirty="0" smtClean="0"/>
              <a:t>:</a:t>
            </a:r>
          </a:p>
          <a:p>
            <a:endParaRPr kumimoji="1" lang="en-US" altLang="ja-JP" dirty="0" smtClean="0"/>
          </a:p>
          <a:p>
            <a:r>
              <a:rPr kumimoji="1" lang="ja-JP" altLang="en-US" dirty="0" smtClean="0"/>
              <a:t>各フェーズに存在する状態遷移を把握する。</a:t>
            </a:r>
            <a:endParaRPr kumimoji="1" lang="en-US" altLang="ja-JP" dirty="0" smtClean="0"/>
          </a:p>
          <a:p>
            <a:r>
              <a:rPr lang="en-US" altLang="ja-JP" dirty="0" smtClean="0"/>
              <a:t>Apache</a:t>
            </a:r>
            <a:r>
              <a:rPr lang="ja-JP" altLang="en-US" dirty="0" smtClean="0"/>
              <a:t>の状態遷移図には不具合報告→不具合解決な　　　　　　どの一般的には存在しない遷移が見られる。</a:t>
            </a:r>
            <a:endParaRPr kumimoji="1" lang="ja-JP" altLang="en-US"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状態遷移図を用いた分析</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２</a:t>
            </a:r>
            <a:r>
              <a:rPr kumimoji="1" lang="en-US" altLang="ja-JP" dirty="0" smtClean="0"/>
              <a:t>.</a:t>
            </a:r>
            <a:r>
              <a:rPr lang="ja-JP" altLang="en-US" dirty="0" smtClean="0"/>
              <a:t>各</a:t>
            </a:r>
            <a:r>
              <a:rPr kumimoji="1" lang="ja-JP" altLang="en-US" dirty="0" smtClean="0"/>
              <a:t>フェーズ中で時間を要する作業の把握：</a:t>
            </a:r>
            <a:endParaRPr kumimoji="1" lang="en-US" altLang="ja-JP" dirty="0" smtClean="0"/>
          </a:p>
          <a:p>
            <a:endParaRPr lang="en-US" altLang="ja-JP" dirty="0" smtClean="0"/>
          </a:p>
          <a:p>
            <a:endParaRPr kumimoji="1" lang="en-US" altLang="ja-JP" dirty="0" smtClean="0"/>
          </a:p>
          <a:p>
            <a:r>
              <a:rPr kumimoji="1" lang="ja-JP" altLang="en-US" dirty="0" smtClean="0"/>
              <a:t>一つの状態から複数の遷移がある場合、対象とする状態から多くの不具合が遷移している作業に着目する。</a:t>
            </a:r>
            <a:endParaRPr kumimoji="1" lang="en-US" altLang="ja-JP" dirty="0" smtClean="0"/>
          </a:p>
          <a:p>
            <a:endParaRPr lang="en-US" altLang="ja-JP" dirty="0" smtClean="0"/>
          </a:p>
          <a:p>
            <a:endParaRPr kumimoji="1" lang="en-US" altLang="ja-JP" dirty="0" smtClean="0"/>
          </a:p>
          <a:p>
            <a:r>
              <a:rPr lang="ja-JP" altLang="en-US" dirty="0" smtClean="0"/>
              <a:t>多くの不具合が経由する状態遷移を見つけるために、各状態から次の状態に遷移する割合を用いて分析する。</a:t>
            </a:r>
            <a:endParaRPr kumimoji="1" lang="en-US" altLang="ja-JP" dirty="0" smtClean="0"/>
          </a:p>
          <a:p>
            <a:endParaRPr lang="en-US" altLang="ja-JP" dirty="0" smtClean="0"/>
          </a:p>
          <a:p>
            <a:endParaRPr kumimoji="1" lang="ja-JP" altLang="en-US"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状態遷移図を用いた分析</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３：最も時間を要するフェーズの把握：</a:t>
            </a:r>
            <a:endParaRPr kumimoji="1" lang="en-US" altLang="ja-JP" dirty="0" smtClean="0"/>
          </a:p>
          <a:p>
            <a:endParaRPr lang="en-US" altLang="ja-JP" dirty="0" smtClean="0"/>
          </a:p>
          <a:p>
            <a:r>
              <a:rPr kumimoji="1" lang="ja-JP" altLang="en-US" dirty="0" smtClean="0"/>
              <a:t>手順</a:t>
            </a:r>
            <a:r>
              <a:rPr kumimoji="1" lang="en-US" altLang="ja-JP" dirty="0" smtClean="0"/>
              <a:t>(</a:t>
            </a:r>
            <a:r>
              <a:rPr kumimoji="1" lang="ja-JP" altLang="en-US" dirty="0" smtClean="0"/>
              <a:t>２</a:t>
            </a:r>
            <a:r>
              <a:rPr kumimoji="1" lang="en-US" altLang="ja-JP" dirty="0" smtClean="0"/>
              <a:t>)</a:t>
            </a:r>
            <a:r>
              <a:rPr kumimoji="1" lang="ja-JP" altLang="en-US" dirty="0" smtClean="0"/>
              <a:t>で挙げた各フェーズの時間を要する作業を比較し、その中で最も時間を要している作業を特定しそのフェーズを把握する。</a:t>
            </a:r>
            <a:endParaRPr kumimoji="1" lang="ja-JP" altLang="en-US"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ケーススタディの対象</a:t>
            </a:r>
            <a:endParaRPr kumimoji="1" lang="ja-JP" altLang="en-US" dirty="0"/>
          </a:p>
        </p:txBody>
      </p:sp>
      <p:graphicFrame>
        <p:nvGraphicFramePr>
          <p:cNvPr id="5" name="コンテンツ プレースホルダ 4"/>
          <p:cNvGraphicFramePr>
            <a:graphicFrameLocks noGrp="1"/>
          </p:cNvGraphicFramePr>
          <p:nvPr>
            <p:ph sz="quarter" idx="1"/>
          </p:nvPr>
        </p:nvGraphicFramePr>
        <p:xfrm>
          <a:off x="539552" y="2276872"/>
          <a:ext cx="8229600" cy="1483360"/>
        </p:xfrm>
        <a:graphic>
          <a:graphicData uri="http://schemas.openxmlformats.org/drawingml/2006/table">
            <a:tbl>
              <a:tblPr firstRow="1" bandRow="1">
                <a:tableStyleId>{073A0DAA-6AF3-43AB-8588-CEC1D06C72B9}</a:tableStyleId>
              </a:tblPr>
              <a:tblGrid>
                <a:gridCol w="1368152"/>
                <a:gridCol w="2376264"/>
                <a:gridCol w="2304256"/>
                <a:gridCol w="2180928"/>
              </a:tblGrid>
              <a:tr h="370840">
                <a:tc>
                  <a:txBody>
                    <a:bodyPr/>
                    <a:lstStyle/>
                    <a:p>
                      <a:r>
                        <a:rPr kumimoji="1" lang="ja-JP" altLang="en-US" dirty="0" smtClean="0"/>
                        <a:t>プロジェクト</a:t>
                      </a:r>
                      <a:endParaRPr kumimoji="1" lang="ja-JP" altLang="en-US" dirty="0"/>
                    </a:p>
                  </a:txBody>
                  <a:tcPr/>
                </a:tc>
                <a:tc>
                  <a:txBody>
                    <a:bodyPr/>
                    <a:lstStyle/>
                    <a:p>
                      <a:pPr algn="ctr"/>
                      <a:r>
                        <a:rPr kumimoji="1" lang="en-US" altLang="ja-JP" dirty="0" smtClean="0"/>
                        <a:t>Apache</a:t>
                      </a:r>
                      <a:endParaRPr kumimoji="1" lang="ja-JP" altLang="en-US" dirty="0"/>
                    </a:p>
                  </a:txBody>
                  <a:tcPr/>
                </a:tc>
                <a:tc>
                  <a:txBody>
                    <a:bodyPr/>
                    <a:lstStyle/>
                    <a:p>
                      <a:pPr algn="ctr"/>
                      <a:r>
                        <a:rPr kumimoji="1" lang="en-US" altLang="ja-JP" dirty="0" smtClean="0"/>
                        <a:t>Eclipse</a:t>
                      </a:r>
                      <a:endParaRPr kumimoji="1" lang="ja-JP" altLang="en-US" dirty="0"/>
                    </a:p>
                  </a:txBody>
                  <a:tcPr/>
                </a:tc>
                <a:tc>
                  <a:txBody>
                    <a:bodyPr/>
                    <a:lstStyle/>
                    <a:p>
                      <a:pPr algn="ctr"/>
                      <a:r>
                        <a:rPr kumimoji="1" lang="en-US" altLang="ja-JP" dirty="0" smtClean="0"/>
                        <a:t>Firefox</a:t>
                      </a:r>
                      <a:endParaRPr kumimoji="1" lang="ja-JP" altLang="en-US" dirty="0"/>
                    </a:p>
                  </a:txBody>
                  <a:tcPr/>
                </a:tc>
              </a:tr>
              <a:tr h="370840">
                <a:tc>
                  <a:txBody>
                    <a:bodyPr/>
                    <a:lstStyle/>
                    <a:p>
                      <a:r>
                        <a:rPr kumimoji="1" lang="ja-JP" altLang="en-US" dirty="0" smtClean="0"/>
                        <a:t>種類</a:t>
                      </a:r>
                      <a:endParaRPr kumimoji="1" lang="ja-JP" altLang="en-US" dirty="0"/>
                    </a:p>
                  </a:txBody>
                  <a:tcPr/>
                </a:tc>
                <a:tc>
                  <a:txBody>
                    <a:bodyPr/>
                    <a:lstStyle/>
                    <a:p>
                      <a:pPr algn="ctr"/>
                      <a:r>
                        <a:rPr kumimoji="1" lang="en-US" altLang="ja-JP" dirty="0" smtClean="0"/>
                        <a:t>Web</a:t>
                      </a:r>
                      <a:r>
                        <a:rPr kumimoji="1" lang="ja-JP" altLang="en-US" dirty="0" smtClean="0"/>
                        <a:t>サーバ</a:t>
                      </a:r>
                      <a:endParaRPr kumimoji="1" lang="ja-JP" altLang="en-US" dirty="0"/>
                    </a:p>
                  </a:txBody>
                  <a:tcPr/>
                </a:tc>
                <a:tc>
                  <a:txBody>
                    <a:bodyPr/>
                    <a:lstStyle/>
                    <a:p>
                      <a:pPr algn="ctr"/>
                      <a:r>
                        <a:rPr kumimoji="1" lang="ja-JP" altLang="en-US" dirty="0" smtClean="0"/>
                        <a:t>統合ソフトウェア環境</a:t>
                      </a:r>
                      <a:endParaRPr kumimoji="1" lang="ja-JP" altLang="en-US" dirty="0"/>
                    </a:p>
                  </a:txBody>
                  <a:tcPr/>
                </a:tc>
                <a:tc>
                  <a:txBody>
                    <a:bodyPr/>
                    <a:lstStyle/>
                    <a:p>
                      <a:pPr algn="ctr"/>
                      <a:r>
                        <a:rPr kumimoji="1" lang="en-US" altLang="ja-JP" dirty="0" smtClean="0"/>
                        <a:t>Web</a:t>
                      </a:r>
                      <a:r>
                        <a:rPr kumimoji="1" lang="ja-JP" altLang="en-US" dirty="0" smtClean="0"/>
                        <a:t>ブラウザ</a:t>
                      </a:r>
                      <a:endParaRPr kumimoji="1" lang="ja-JP" altLang="en-US" dirty="0"/>
                    </a:p>
                  </a:txBody>
                  <a:tcPr/>
                </a:tc>
              </a:tr>
              <a:tr h="370840">
                <a:tc>
                  <a:txBody>
                    <a:bodyPr/>
                    <a:lstStyle/>
                    <a:p>
                      <a:r>
                        <a:rPr kumimoji="1" lang="ja-JP" altLang="en-US" dirty="0" smtClean="0"/>
                        <a:t>不具合件数</a:t>
                      </a:r>
                      <a:endParaRPr kumimoji="1" lang="ja-JP" altLang="en-US" dirty="0"/>
                    </a:p>
                  </a:txBody>
                  <a:tcPr/>
                </a:tc>
                <a:tc>
                  <a:txBody>
                    <a:bodyPr/>
                    <a:lstStyle/>
                    <a:p>
                      <a:pPr algn="ctr"/>
                      <a:r>
                        <a:rPr kumimoji="1" lang="en-US" altLang="ja-JP" dirty="0" smtClean="0"/>
                        <a:t>4,923</a:t>
                      </a:r>
                      <a:endParaRPr kumimoji="1" lang="ja-JP" altLang="en-US" dirty="0"/>
                    </a:p>
                  </a:txBody>
                  <a:tcPr/>
                </a:tc>
                <a:tc>
                  <a:txBody>
                    <a:bodyPr/>
                    <a:lstStyle/>
                    <a:p>
                      <a:pPr algn="ctr"/>
                      <a:r>
                        <a:rPr kumimoji="1" lang="en-US" altLang="ja-JP" dirty="0" smtClean="0"/>
                        <a:t>26,113</a:t>
                      </a:r>
                      <a:endParaRPr kumimoji="1" lang="ja-JP" altLang="en-US" dirty="0"/>
                    </a:p>
                  </a:txBody>
                  <a:tcPr/>
                </a:tc>
                <a:tc>
                  <a:txBody>
                    <a:bodyPr/>
                    <a:lstStyle/>
                    <a:p>
                      <a:pPr algn="ctr"/>
                      <a:r>
                        <a:rPr kumimoji="1" lang="en-US" altLang="ja-JP" dirty="0" smtClean="0"/>
                        <a:t>63,652</a:t>
                      </a:r>
                      <a:endParaRPr kumimoji="1" lang="ja-JP" altLang="en-US" dirty="0"/>
                    </a:p>
                  </a:txBody>
                  <a:tcPr/>
                </a:tc>
              </a:tr>
              <a:tr h="370840">
                <a:tc>
                  <a:txBody>
                    <a:bodyPr/>
                    <a:lstStyle/>
                    <a:p>
                      <a:r>
                        <a:rPr kumimoji="1" lang="ja-JP" altLang="en-US" dirty="0" smtClean="0"/>
                        <a:t>期間</a:t>
                      </a: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kern="1200" baseline="0" dirty="0" smtClean="0">
                          <a:solidFill>
                            <a:schemeClr val="dk1"/>
                          </a:solidFill>
                          <a:latin typeface="+mn-lt"/>
                          <a:ea typeface="+mn-ea"/>
                          <a:cs typeface="+mn-cs"/>
                        </a:rPr>
                        <a:t>2003/1〜2008/12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kern="1200" baseline="0" dirty="0" smtClean="0">
                          <a:solidFill>
                            <a:schemeClr val="dk1"/>
                          </a:solidFill>
                          <a:latin typeface="+mn-lt"/>
                          <a:ea typeface="+mn-ea"/>
                          <a:cs typeface="+mn-cs"/>
                        </a:rPr>
                        <a:t>2001/10〜2009/11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kern="1200" baseline="0" dirty="0" smtClean="0">
                          <a:solidFill>
                            <a:schemeClr val="dk1"/>
                          </a:solidFill>
                          <a:latin typeface="+mn-lt"/>
                          <a:ea typeface="+mn-ea"/>
                          <a:cs typeface="+mn-cs"/>
                        </a:rPr>
                        <a:t>2003/1〜2008/12 </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Apache</a:t>
            </a:r>
            <a:r>
              <a:rPr kumimoji="1" lang="ja-JP" altLang="en-US" dirty="0" smtClean="0"/>
              <a:t>　状態遷移図</a:t>
            </a:r>
            <a:endParaRPr kumimoji="1" lang="ja-JP" altLang="en-US" dirty="0"/>
          </a:p>
        </p:txBody>
      </p:sp>
      <p:pic>
        <p:nvPicPr>
          <p:cNvPr id="4" name="コンテンツ プレースホルダ 3" descr="bandicam 2013-11-07 19-45-48-369.png"/>
          <p:cNvPicPr>
            <a:picLocks noGrp="1" noChangeAspect="1"/>
          </p:cNvPicPr>
          <p:nvPr>
            <p:ph sz="quarter" idx="1"/>
          </p:nvPr>
        </p:nvPicPr>
        <p:blipFill>
          <a:blip r:embed="rId2" cstate="print"/>
          <a:stretch>
            <a:fillRect/>
          </a:stretch>
        </p:blipFill>
        <p:spPr>
          <a:xfrm>
            <a:off x="0" y="2060848"/>
            <a:ext cx="9144000" cy="324036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Eclipse Platform </a:t>
            </a:r>
            <a:r>
              <a:rPr kumimoji="1" lang="ja-JP" altLang="en-US" dirty="0" smtClean="0"/>
              <a:t>状態遷移図</a:t>
            </a:r>
            <a:endParaRPr kumimoji="1" lang="ja-JP" altLang="en-US" dirty="0"/>
          </a:p>
        </p:txBody>
      </p:sp>
      <p:pic>
        <p:nvPicPr>
          <p:cNvPr id="4" name="コンテンツ プレースホルダ 3" descr="bandicam 2013-11-07 19-46-12-275.png"/>
          <p:cNvPicPr>
            <a:picLocks noGrp="1" noChangeAspect="1"/>
          </p:cNvPicPr>
          <p:nvPr>
            <p:ph sz="quarter" idx="1"/>
          </p:nvPr>
        </p:nvPicPr>
        <p:blipFill>
          <a:blip r:embed="rId2" cstate="print"/>
          <a:stretch>
            <a:fillRect/>
          </a:stretch>
        </p:blipFill>
        <p:spPr>
          <a:xfrm>
            <a:off x="457200" y="2013647"/>
            <a:ext cx="8229600" cy="3348231"/>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Firefox</a:t>
            </a:r>
            <a:r>
              <a:rPr kumimoji="1" lang="ja-JP" altLang="en-US" dirty="0" smtClean="0"/>
              <a:t>　状態遷移図</a:t>
            </a:r>
            <a:endParaRPr kumimoji="1" lang="ja-JP" altLang="en-US" dirty="0"/>
          </a:p>
        </p:txBody>
      </p:sp>
      <p:pic>
        <p:nvPicPr>
          <p:cNvPr id="4" name="コンテンツ プレースホルダ 3" descr="bandicam 2013-11-07 19-46-32-288.png"/>
          <p:cNvPicPr>
            <a:picLocks noGrp="1" noChangeAspect="1"/>
          </p:cNvPicPr>
          <p:nvPr>
            <p:ph sz="quarter" idx="1"/>
          </p:nvPr>
        </p:nvPicPr>
        <p:blipFill>
          <a:blip r:embed="rId2" cstate="print"/>
          <a:stretch>
            <a:fillRect/>
          </a:stretch>
        </p:blipFill>
        <p:spPr>
          <a:xfrm>
            <a:off x="457200" y="1916832"/>
            <a:ext cx="8435280" cy="3334554"/>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ケーススタディの結果</a:t>
            </a:r>
            <a:endParaRPr kumimoji="1" lang="ja-JP" altLang="en-US" dirty="0"/>
          </a:p>
        </p:txBody>
      </p:sp>
      <p:graphicFrame>
        <p:nvGraphicFramePr>
          <p:cNvPr id="7" name="表 6"/>
          <p:cNvGraphicFramePr>
            <a:graphicFrameLocks noGrp="1"/>
          </p:cNvGraphicFramePr>
          <p:nvPr/>
        </p:nvGraphicFramePr>
        <p:xfrm>
          <a:off x="36512" y="2308840"/>
          <a:ext cx="9071992" cy="2560320"/>
        </p:xfrm>
        <a:graphic>
          <a:graphicData uri="http://schemas.openxmlformats.org/drawingml/2006/table">
            <a:tbl>
              <a:tblPr firstRow="1" bandRow="1">
                <a:tableStyleId>{073A0DAA-6AF3-43AB-8588-CEC1D06C72B9}</a:tableStyleId>
              </a:tblPr>
              <a:tblGrid>
                <a:gridCol w="1547664"/>
                <a:gridCol w="2448272"/>
                <a:gridCol w="2592288"/>
                <a:gridCol w="2483768"/>
              </a:tblGrid>
              <a:tr h="0">
                <a:tc>
                  <a:txBody>
                    <a:bodyPr/>
                    <a:lstStyle/>
                    <a:p>
                      <a:endParaRPr kumimoji="1" lang="ja-JP" altLang="en-US" dirty="0"/>
                    </a:p>
                  </a:txBody>
                  <a:tcPr/>
                </a:tc>
                <a:tc>
                  <a:txBody>
                    <a:bodyPr/>
                    <a:lstStyle/>
                    <a:p>
                      <a:r>
                        <a:rPr kumimoji="1" lang="en-US" altLang="ja-JP" dirty="0" smtClean="0"/>
                        <a:t>Apache</a:t>
                      </a:r>
                      <a:endParaRPr kumimoji="1" lang="ja-JP" altLang="en-US" dirty="0"/>
                    </a:p>
                  </a:txBody>
                  <a:tcPr/>
                </a:tc>
                <a:tc>
                  <a:txBody>
                    <a:bodyPr/>
                    <a:lstStyle/>
                    <a:p>
                      <a:r>
                        <a:rPr kumimoji="1" lang="en-US" altLang="ja-JP" dirty="0" smtClean="0"/>
                        <a:t>Eclipse</a:t>
                      </a:r>
                      <a:endParaRPr kumimoji="1" lang="ja-JP" altLang="en-US" dirty="0"/>
                    </a:p>
                  </a:txBody>
                  <a:tcPr/>
                </a:tc>
                <a:tc>
                  <a:txBody>
                    <a:bodyPr/>
                    <a:lstStyle/>
                    <a:p>
                      <a:r>
                        <a:rPr kumimoji="1" lang="en-US" altLang="ja-JP" dirty="0" smtClean="0"/>
                        <a:t>Firefox</a:t>
                      </a:r>
                      <a:endParaRPr kumimoji="1" lang="ja-JP" altLang="en-US" dirty="0"/>
                    </a:p>
                  </a:txBody>
                  <a:tcPr/>
                </a:tc>
              </a:tr>
              <a:tr h="370840">
                <a:tc>
                  <a:txBody>
                    <a:bodyPr/>
                    <a:lstStyle/>
                    <a:p>
                      <a:r>
                        <a:rPr kumimoji="1" lang="ja-JP" altLang="en-US" sz="1200" dirty="0" smtClean="0"/>
                        <a:t>修正計画フェーズ</a:t>
                      </a:r>
                      <a:endParaRPr kumimoji="1" lang="ja-JP" altLang="en-US" sz="1200" dirty="0"/>
                    </a:p>
                  </a:txBody>
                  <a:tcPr/>
                </a:tc>
                <a:tc>
                  <a:txBody>
                    <a:bodyPr/>
                    <a:lstStyle/>
                    <a:p>
                      <a:r>
                        <a:rPr kumimoji="1" lang="en-US" altLang="ja-JP" sz="1200" dirty="0" smtClean="0"/>
                        <a:t>(1)</a:t>
                      </a:r>
                      <a:r>
                        <a:rPr kumimoji="1" lang="ja-JP" altLang="en-US" sz="1200" dirty="0" smtClean="0"/>
                        <a:t>　不具合報告➡修正作業終了</a:t>
                      </a:r>
                      <a:endParaRPr kumimoji="1" lang="en-US" altLang="ja-JP" sz="1200" dirty="0" smtClean="0"/>
                    </a:p>
                    <a:p>
                      <a:r>
                        <a:rPr kumimoji="1" lang="en-US" altLang="ja-JP" sz="1200" dirty="0" smtClean="0"/>
                        <a:t>(2)</a:t>
                      </a:r>
                      <a:r>
                        <a:rPr kumimoji="1" lang="ja-JP" altLang="en-US" sz="1200" dirty="0" smtClean="0"/>
                        <a:t>　約</a:t>
                      </a:r>
                      <a:r>
                        <a:rPr kumimoji="1" lang="en-US" altLang="ja-JP" sz="1200" dirty="0" smtClean="0"/>
                        <a:t>40</a:t>
                      </a:r>
                      <a:r>
                        <a:rPr kumimoji="1" lang="ja-JP" altLang="en-US" sz="1200" dirty="0" smtClean="0"/>
                        <a:t>日</a:t>
                      </a:r>
                      <a:endParaRPr kumimoji="1" lang="ja-JP" altLang="en-US" sz="1200" dirty="0"/>
                    </a:p>
                  </a:txBody>
                  <a:tcPr/>
                </a:tc>
                <a:tc>
                  <a:txBody>
                    <a:bodyPr/>
                    <a:lstStyle/>
                    <a:p>
                      <a:pPr algn="l"/>
                      <a:r>
                        <a:rPr kumimoji="1" lang="en-US" altLang="ja-JP" sz="1200" dirty="0" smtClean="0"/>
                        <a:t>(1)</a:t>
                      </a:r>
                      <a:r>
                        <a:rPr kumimoji="1" lang="ja-JP" altLang="en-US" sz="1200" dirty="0" smtClean="0"/>
                        <a:t>　不具合報告➡議論開始</a:t>
                      </a:r>
                      <a:endParaRPr kumimoji="1" lang="en-US" altLang="ja-JP" sz="1200" dirty="0" smtClean="0"/>
                    </a:p>
                    <a:p>
                      <a:r>
                        <a:rPr kumimoji="1" lang="ja-JP" altLang="en-US" sz="1200" dirty="0" smtClean="0"/>
                        <a:t>　　　不具合報告➡修正担当者決定</a:t>
                      </a:r>
                      <a:endParaRPr kumimoji="1" lang="en-US" altLang="ja-JP" sz="1200" dirty="0" smtClean="0"/>
                    </a:p>
                    <a:p>
                      <a:endParaRPr kumimoji="1" lang="en-US" altLang="ja-JP" sz="1200" dirty="0" smtClean="0"/>
                    </a:p>
                    <a:p>
                      <a:r>
                        <a:rPr kumimoji="1" lang="en-US" altLang="ja-JP" sz="1200" dirty="0" smtClean="0"/>
                        <a:t>(2)</a:t>
                      </a:r>
                      <a:r>
                        <a:rPr kumimoji="1" lang="ja-JP" altLang="en-US" sz="1200" dirty="0" smtClean="0"/>
                        <a:t>　約</a:t>
                      </a:r>
                      <a:r>
                        <a:rPr kumimoji="1" lang="en-US" altLang="ja-JP" sz="1200" dirty="0" smtClean="0"/>
                        <a:t>6</a:t>
                      </a:r>
                      <a:r>
                        <a:rPr kumimoji="1" lang="ja-JP" altLang="en-US" sz="1200" dirty="0" smtClean="0"/>
                        <a:t>日</a:t>
                      </a:r>
                      <a:endParaRPr kumimoji="1" lang="ja-JP" altLang="en-US" sz="1200" dirty="0"/>
                    </a:p>
                  </a:txBody>
                  <a:tcPr/>
                </a:tc>
                <a:tc>
                  <a:txBody>
                    <a:bodyPr/>
                    <a:lstStyle/>
                    <a:p>
                      <a:pPr marL="342900" indent="-342900">
                        <a:buNone/>
                      </a:pPr>
                      <a:r>
                        <a:rPr kumimoji="1" lang="en-US" altLang="ja-JP" sz="1200" dirty="0" smtClean="0"/>
                        <a:t>(1)</a:t>
                      </a:r>
                      <a:r>
                        <a:rPr kumimoji="1" lang="ja-JP" altLang="en-US" sz="1200" dirty="0" smtClean="0"/>
                        <a:t>　不具合報告➡修正作業終了</a:t>
                      </a:r>
                      <a:endParaRPr kumimoji="1" lang="en-US" altLang="ja-JP" sz="1200" dirty="0" smtClean="0"/>
                    </a:p>
                    <a:p>
                      <a:pPr marL="342900" indent="-342900">
                        <a:buNone/>
                      </a:pPr>
                      <a:r>
                        <a:rPr kumimoji="1" lang="en-US" altLang="ja-JP" sz="1200" dirty="0" smtClean="0"/>
                        <a:t>(2)</a:t>
                      </a:r>
                      <a:r>
                        <a:rPr kumimoji="1" lang="ja-JP" altLang="en-US" sz="1200" dirty="0" smtClean="0"/>
                        <a:t>　不具合報告➡議論開始</a:t>
                      </a:r>
                      <a:endParaRPr kumimoji="1" lang="en-US" altLang="ja-JP" sz="1200" dirty="0" smtClean="0"/>
                    </a:p>
                    <a:p>
                      <a:pPr marL="342900" indent="-342900">
                        <a:buNone/>
                      </a:pPr>
                      <a:r>
                        <a:rPr kumimoji="1" lang="en-US" altLang="ja-JP" sz="1200" dirty="0" smtClean="0"/>
                        <a:t>(3)</a:t>
                      </a:r>
                      <a:r>
                        <a:rPr kumimoji="1" lang="ja-JP" altLang="en-US" sz="1200" dirty="0" smtClean="0"/>
                        <a:t>　約</a:t>
                      </a:r>
                      <a:r>
                        <a:rPr kumimoji="1" lang="en-US" altLang="ja-JP" sz="1200" dirty="0" smtClean="0"/>
                        <a:t>11</a:t>
                      </a:r>
                      <a:r>
                        <a:rPr kumimoji="1" lang="ja-JP" altLang="en-US" sz="1200" dirty="0" smtClean="0"/>
                        <a:t>日</a:t>
                      </a:r>
                      <a:endParaRPr kumimoji="1" lang="ja-JP" altLang="en-US" sz="1200" dirty="0"/>
                    </a:p>
                  </a:txBody>
                  <a:tcPr/>
                </a:tc>
              </a:tr>
              <a:tr h="370840">
                <a:tc>
                  <a:txBody>
                    <a:bodyPr/>
                    <a:lstStyle/>
                    <a:p>
                      <a:r>
                        <a:rPr kumimoji="1" lang="ja-JP" altLang="en-US" sz="1200" dirty="0" smtClean="0"/>
                        <a:t>修正フェーズ</a:t>
                      </a:r>
                      <a:endParaRPr kumimoji="1" lang="ja-JP" altLang="en-US" sz="1200" dirty="0"/>
                    </a:p>
                  </a:txBody>
                  <a:tcPr/>
                </a:tc>
                <a:tc>
                  <a:txBody>
                    <a:bodyPr/>
                    <a:lstStyle/>
                    <a:p>
                      <a:pPr marL="228600" indent="-228600">
                        <a:buAutoNum type="arabicParenBoth"/>
                      </a:pPr>
                      <a:r>
                        <a:rPr kumimoji="1" lang="ja-JP" altLang="en-US" sz="1200" dirty="0" smtClean="0"/>
                        <a:t>議論開始➡修正作業終了</a:t>
                      </a:r>
                      <a:endParaRPr kumimoji="1" lang="en-US" altLang="ja-JP" sz="1200" dirty="0" smtClean="0"/>
                    </a:p>
                    <a:p>
                      <a:pPr marL="228600" indent="-228600">
                        <a:buAutoNum type="arabicParenBoth"/>
                      </a:pPr>
                      <a:r>
                        <a:rPr kumimoji="1" lang="ja-JP" altLang="en-US" sz="1200" dirty="0" smtClean="0"/>
                        <a:t>約</a:t>
                      </a:r>
                      <a:r>
                        <a:rPr kumimoji="1" lang="en-US" altLang="ja-JP" sz="1200" dirty="0" smtClean="0"/>
                        <a:t>40</a:t>
                      </a:r>
                      <a:r>
                        <a:rPr kumimoji="1" lang="ja-JP" altLang="en-US" sz="1200" dirty="0" smtClean="0"/>
                        <a:t>日</a:t>
                      </a:r>
                      <a:endParaRPr kumimoji="1" lang="ja-JP" altLang="en-US" sz="1200" dirty="0"/>
                    </a:p>
                  </a:txBody>
                  <a:tcPr/>
                </a:tc>
                <a:tc>
                  <a:txBody>
                    <a:bodyPr/>
                    <a:lstStyle/>
                    <a:p>
                      <a:r>
                        <a:rPr kumimoji="1" lang="en-US" altLang="ja-JP" sz="1200" dirty="0" smtClean="0"/>
                        <a:t>(1)</a:t>
                      </a:r>
                      <a:r>
                        <a:rPr kumimoji="1" lang="ja-JP" altLang="en-US" sz="1200" dirty="0" smtClean="0"/>
                        <a:t>　修正作業終了➡修正内容確認</a:t>
                      </a:r>
                      <a:endParaRPr kumimoji="1" lang="en-US" altLang="ja-JP" sz="1200" dirty="0" smtClean="0"/>
                    </a:p>
                    <a:p>
                      <a:r>
                        <a:rPr kumimoji="1" lang="en-US" altLang="ja-JP" sz="1200" dirty="0" smtClean="0"/>
                        <a:t>(2)</a:t>
                      </a:r>
                      <a:r>
                        <a:rPr kumimoji="1" lang="ja-JP" altLang="en-US" sz="1200" dirty="0" smtClean="0"/>
                        <a:t>　約４日</a:t>
                      </a:r>
                      <a:endParaRPr kumimoji="1" lang="ja-JP" altLang="en-US" sz="1200" dirty="0"/>
                    </a:p>
                  </a:txBody>
                  <a:tcPr/>
                </a:tc>
                <a:tc>
                  <a:txBody>
                    <a:bodyPr/>
                    <a:lstStyle/>
                    <a:p>
                      <a:r>
                        <a:rPr kumimoji="1" lang="en-US" altLang="ja-JP" sz="1200" dirty="0" smtClean="0"/>
                        <a:t>(1)</a:t>
                      </a:r>
                      <a:r>
                        <a:rPr kumimoji="1" lang="ja-JP" altLang="en-US" sz="1200" dirty="0" smtClean="0"/>
                        <a:t>　議論開始➡修正作業終了</a:t>
                      </a:r>
                      <a:endParaRPr kumimoji="1" lang="en-US" altLang="ja-JP" sz="1200" dirty="0" smtClean="0"/>
                    </a:p>
                    <a:p>
                      <a:r>
                        <a:rPr kumimoji="1" lang="en-US" altLang="ja-JP" sz="1200" dirty="0" smtClean="0"/>
                        <a:t>(2)</a:t>
                      </a:r>
                      <a:r>
                        <a:rPr kumimoji="1" lang="ja-JP" altLang="en-US" sz="1200" dirty="0" smtClean="0"/>
                        <a:t>　</a:t>
                      </a:r>
                      <a:r>
                        <a:rPr kumimoji="1" lang="ja-JP" altLang="en-US" sz="1200" dirty="0" smtClean="0"/>
                        <a:t>約</a:t>
                      </a:r>
                      <a:r>
                        <a:rPr kumimoji="1" lang="en-US" altLang="ja-JP" sz="1200" dirty="0" smtClean="0"/>
                        <a:t>13</a:t>
                      </a:r>
                      <a:r>
                        <a:rPr kumimoji="1" lang="ja-JP" altLang="en-US" sz="1200" dirty="0" smtClean="0"/>
                        <a:t>日</a:t>
                      </a:r>
                      <a:endParaRPr kumimoji="1" lang="ja-JP" altLang="en-US" sz="1200" dirty="0"/>
                    </a:p>
                  </a:txBody>
                  <a:tcPr/>
                </a:tc>
              </a:tr>
              <a:tr h="370840">
                <a:tc>
                  <a:txBody>
                    <a:bodyPr/>
                    <a:lstStyle/>
                    <a:p>
                      <a:r>
                        <a:rPr kumimoji="1" lang="ja-JP" altLang="en-US" sz="1200" dirty="0" smtClean="0"/>
                        <a:t>検証フェーズ</a:t>
                      </a:r>
                      <a:endParaRPr kumimoji="1" lang="ja-JP" altLang="en-US" sz="1200" dirty="0"/>
                    </a:p>
                  </a:txBody>
                  <a:tcPr/>
                </a:tc>
                <a:tc>
                  <a:txBody>
                    <a:bodyPr/>
                    <a:lstStyle/>
                    <a:p>
                      <a:r>
                        <a:rPr kumimoji="1" lang="en-US" altLang="ja-JP" sz="1200" dirty="0" smtClean="0"/>
                        <a:t>(1)</a:t>
                      </a:r>
                      <a:r>
                        <a:rPr kumimoji="1" lang="ja-JP" altLang="en-US" sz="1200" dirty="0" smtClean="0"/>
                        <a:t>　修正作業終了➡修正内容確認</a:t>
                      </a:r>
                      <a:endParaRPr kumimoji="1" lang="en-US" altLang="ja-JP" sz="1200" dirty="0" smtClean="0"/>
                    </a:p>
                    <a:p>
                      <a:r>
                        <a:rPr kumimoji="1" lang="en-US" altLang="ja-JP" sz="1200" dirty="0" smtClean="0"/>
                        <a:t>(2)</a:t>
                      </a:r>
                      <a:r>
                        <a:rPr kumimoji="1" lang="ja-JP" altLang="en-US" sz="1200" dirty="0" smtClean="0"/>
                        <a:t>　</a:t>
                      </a:r>
                      <a:r>
                        <a:rPr kumimoji="1" lang="en-US" altLang="ja-JP" sz="1200" dirty="0" smtClean="0"/>
                        <a:t>25</a:t>
                      </a:r>
                      <a:r>
                        <a:rPr kumimoji="1" lang="ja-JP" altLang="en-US" sz="1200" dirty="0" smtClean="0"/>
                        <a:t>日</a:t>
                      </a:r>
                      <a:endParaRPr kumimoji="1" lang="ja-JP" altLang="en-US" sz="1200" dirty="0"/>
                    </a:p>
                  </a:txBody>
                  <a:tcPr/>
                </a:tc>
                <a:tc>
                  <a:txBody>
                    <a:bodyPr/>
                    <a:lstStyle/>
                    <a:p>
                      <a:r>
                        <a:rPr kumimoji="1" lang="en-US" altLang="ja-JP" sz="1200" dirty="0" smtClean="0"/>
                        <a:t>(1)</a:t>
                      </a:r>
                      <a:r>
                        <a:rPr kumimoji="1" lang="ja-JP" altLang="en-US" sz="1200" dirty="0" smtClean="0"/>
                        <a:t>　修正作業終了➡修正内容確認</a:t>
                      </a:r>
                      <a:endParaRPr kumimoji="1" lang="en-US" altLang="ja-JP" sz="1200" dirty="0" smtClean="0"/>
                    </a:p>
                    <a:p>
                      <a:r>
                        <a:rPr kumimoji="1" lang="en-US" altLang="ja-JP" sz="1200" dirty="0" smtClean="0"/>
                        <a:t>(2)</a:t>
                      </a:r>
                      <a:r>
                        <a:rPr kumimoji="1" lang="ja-JP" altLang="en-US" sz="1200" dirty="0" smtClean="0"/>
                        <a:t>　約</a:t>
                      </a:r>
                      <a:r>
                        <a:rPr kumimoji="1" lang="en-US" altLang="ja-JP" sz="1200" dirty="0" smtClean="0"/>
                        <a:t>35</a:t>
                      </a:r>
                      <a:r>
                        <a:rPr kumimoji="1" lang="ja-JP" altLang="en-US" sz="1200" dirty="0" smtClean="0"/>
                        <a:t>日</a:t>
                      </a:r>
                      <a:endParaRPr kumimoji="1" lang="ja-JP" altLang="en-US" sz="1200" dirty="0"/>
                    </a:p>
                  </a:txBody>
                  <a:tcPr/>
                </a:tc>
                <a:tc>
                  <a:txBody>
                    <a:bodyPr/>
                    <a:lstStyle/>
                    <a:p>
                      <a:pPr marL="342900" indent="-342900">
                        <a:buNone/>
                      </a:pPr>
                      <a:r>
                        <a:rPr kumimoji="1" lang="en-US" altLang="ja-JP" sz="1200" dirty="0" smtClean="0"/>
                        <a:t>(1)</a:t>
                      </a:r>
                      <a:r>
                        <a:rPr kumimoji="1" lang="ja-JP" altLang="en-US" sz="1200" dirty="0" smtClean="0"/>
                        <a:t>　修正作業終了➡修正内容確認</a:t>
                      </a:r>
                      <a:endParaRPr kumimoji="1" lang="en-US" altLang="ja-JP" sz="1200" dirty="0" smtClean="0"/>
                    </a:p>
                    <a:p>
                      <a:pPr marL="342900" indent="-342900">
                        <a:buNone/>
                      </a:pPr>
                      <a:r>
                        <a:rPr kumimoji="1" lang="en-US" altLang="ja-JP" sz="1200" dirty="0" smtClean="0"/>
                        <a:t>(2)</a:t>
                      </a:r>
                      <a:r>
                        <a:rPr kumimoji="1" lang="ja-JP" altLang="en-US" sz="1200" dirty="0" smtClean="0"/>
                        <a:t>　約</a:t>
                      </a:r>
                      <a:r>
                        <a:rPr kumimoji="1" lang="en-US" altLang="ja-JP" sz="1200" dirty="0" smtClean="0"/>
                        <a:t>2</a:t>
                      </a:r>
                      <a:r>
                        <a:rPr kumimoji="1" lang="ja-JP" altLang="en-US" sz="1200" dirty="0" smtClean="0"/>
                        <a:t>日</a:t>
                      </a:r>
                      <a:endParaRPr kumimoji="1" lang="ja-JP" altLang="en-US" sz="1200" dirty="0"/>
                    </a:p>
                  </a:txBody>
                  <a:tcPr/>
                </a:tc>
              </a:tr>
              <a:tr h="370840">
                <a:tc>
                  <a:txBody>
                    <a:bodyPr/>
                    <a:lstStyle/>
                    <a:p>
                      <a:r>
                        <a:rPr kumimoji="1" lang="ja-JP" altLang="en-US" sz="1200" dirty="0" smtClean="0"/>
                        <a:t>改善が必要とされるフェーズ</a:t>
                      </a:r>
                      <a:endParaRPr kumimoji="1" lang="ja-JP" altLang="en-US" sz="1200" dirty="0"/>
                    </a:p>
                  </a:txBody>
                  <a:tcPr/>
                </a:tc>
                <a:tc>
                  <a:txBody>
                    <a:bodyPr/>
                    <a:lstStyle/>
                    <a:p>
                      <a:pPr algn="ctr"/>
                      <a:r>
                        <a:rPr kumimoji="1" lang="ja-JP" altLang="en-US" sz="1200" dirty="0" smtClean="0"/>
                        <a:t>すべてのフェーズ</a:t>
                      </a:r>
                      <a:endParaRPr kumimoji="1" lang="ja-JP" altLang="en-US" sz="1200" dirty="0"/>
                    </a:p>
                  </a:txBody>
                  <a:tcPr/>
                </a:tc>
                <a:tc>
                  <a:txBody>
                    <a:bodyPr/>
                    <a:lstStyle/>
                    <a:p>
                      <a:pPr algn="ctr"/>
                      <a:r>
                        <a:rPr kumimoji="1" lang="ja-JP" altLang="en-US" sz="1200" dirty="0" smtClean="0"/>
                        <a:t>検証フェーズ</a:t>
                      </a:r>
                      <a:endParaRPr kumimoji="1" lang="ja-JP" altLang="en-US" sz="1200" dirty="0"/>
                    </a:p>
                  </a:txBody>
                  <a:tcPr/>
                </a:tc>
                <a:tc>
                  <a:txBody>
                    <a:bodyPr/>
                    <a:lstStyle/>
                    <a:p>
                      <a:pPr algn="ctr"/>
                      <a:r>
                        <a:rPr kumimoji="1" lang="ja-JP" altLang="en-US" sz="1200" dirty="0" smtClean="0"/>
                        <a:t>修正計画フェーズ</a:t>
                      </a:r>
                      <a:endParaRPr kumimoji="1" lang="en-US" altLang="ja-JP" sz="1200" dirty="0" smtClean="0"/>
                    </a:p>
                    <a:p>
                      <a:pPr algn="ctr"/>
                      <a:r>
                        <a:rPr kumimoji="1" lang="ja-JP" altLang="en-US" sz="1200" dirty="0" smtClean="0"/>
                        <a:t>修正フェーズ</a:t>
                      </a:r>
                      <a:endParaRPr kumimoji="1" lang="ja-JP" altLang="en-US" sz="1200" dirty="0"/>
                    </a:p>
                  </a:txBody>
                  <a:tcPr/>
                </a:tc>
              </a:tr>
            </a:tbl>
          </a:graphicData>
        </a:graphic>
      </p:graphicFrame>
      <p:sp>
        <p:nvSpPr>
          <p:cNvPr id="8" name="コンテンツ プレースホルダ 7"/>
          <p:cNvSpPr>
            <a:spLocks noGrp="1"/>
          </p:cNvSpPr>
          <p:nvPr>
            <p:ph sz="quarter" idx="1"/>
          </p:nvPr>
        </p:nvSpPr>
        <p:spPr/>
        <p:txBody>
          <a:bodyPr/>
          <a:lstStyle/>
          <a:p>
            <a:endParaRPr kumimoji="1" lang="ja-JP"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不具合修正プロセス改善のための方策</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solidFill>
                  <a:srgbClr val="00B0F0"/>
                </a:solidFill>
              </a:rPr>
              <a:t>修正計画フェーズ</a:t>
            </a:r>
            <a:endParaRPr kumimoji="1" lang="en-US" altLang="ja-JP" dirty="0" smtClean="0">
              <a:solidFill>
                <a:srgbClr val="00B0F0"/>
              </a:solidFill>
            </a:endParaRPr>
          </a:p>
          <a:p>
            <a:endParaRPr kumimoji="1" lang="en-US" altLang="ja-JP" dirty="0" smtClean="0"/>
          </a:p>
          <a:p>
            <a:r>
              <a:rPr lang="en-US" altLang="ja-JP" dirty="0" smtClean="0"/>
              <a:t>Firefox</a:t>
            </a:r>
            <a:r>
              <a:rPr lang="ja-JP" altLang="en-US" dirty="0" smtClean="0"/>
              <a:t>など、多くで不具合報告後➡議論開始に遷移している。</a:t>
            </a:r>
            <a:endParaRPr lang="en-US" altLang="ja-JP" dirty="0" smtClean="0"/>
          </a:p>
          <a:p>
            <a:endParaRPr lang="en-US" altLang="ja-JP" dirty="0" smtClean="0"/>
          </a:p>
          <a:p>
            <a:r>
              <a:rPr lang="ja-JP" altLang="en-US" dirty="0" smtClean="0"/>
              <a:t>これは不具合の詳細を聞くための議論である。</a:t>
            </a:r>
            <a:endParaRPr lang="en-US" altLang="ja-JP" dirty="0" smtClean="0"/>
          </a:p>
          <a:p>
            <a:endParaRPr lang="en-US" altLang="ja-JP" dirty="0" smtClean="0"/>
          </a:p>
          <a:p>
            <a:endParaRPr lang="en-US" altLang="ja-JP" dirty="0" smtClean="0"/>
          </a:p>
          <a:p>
            <a:r>
              <a:rPr lang="en-US" altLang="ja-JP" dirty="0" smtClean="0"/>
              <a:t>Firefox</a:t>
            </a:r>
            <a:r>
              <a:rPr lang="ja-JP" altLang="en-US" dirty="0" smtClean="0"/>
              <a:t>などではライトユーザーが多いので、不具合報告の情報が記載されていないことが多い。</a:t>
            </a:r>
            <a:endParaRPr lang="en-US" altLang="ja-JP" dirty="0" smtClean="0"/>
          </a:p>
          <a:p>
            <a:endParaRPr kumimoji="1" lang="en-US" altLang="ja-JP" dirty="0" smtClean="0"/>
          </a:p>
          <a:p>
            <a:endParaRPr kumimoji="1" lang="ja-JP"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不具合修正プロセス改善のための方策</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solidFill>
                  <a:srgbClr val="92D050"/>
                </a:solidFill>
              </a:rPr>
              <a:t>修正フェーズ</a:t>
            </a:r>
            <a:endParaRPr kumimoji="1" lang="en-US" altLang="ja-JP" dirty="0" smtClean="0">
              <a:solidFill>
                <a:srgbClr val="92D050"/>
              </a:solidFill>
            </a:endParaRPr>
          </a:p>
          <a:p>
            <a:endParaRPr lang="en-US" altLang="ja-JP" dirty="0" smtClean="0">
              <a:solidFill>
                <a:srgbClr val="92D050"/>
              </a:solidFill>
            </a:endParaRPr>
          </a:p>
          <a:p>
            <a:r>
              <a:rPr lang="ja-JP" altLang="en-US" dirty="0" smtClean="0"/>
              <a:t>繰り返し修正担当者が変更されるため時間がかかる。</a:t>
            </a:r>
            <a:endParaRPr lang="en-US" altLang="ja-JP" dirty="0" smtClean="0"/>
          </a:p>
          <a:p>
            <a:endParaRPr kumimoji="1" lang="en-US" altLang="ja-JP" dirty="0" smtClean="0"/>
          </a:p>
          <a:p>
            <a:r>
              <a:rPr kumimoji="1" lang="ja-JP" altLang="en-US" dirty="0" smtClean="0"/>
              <a:t>管理者が参加者の専門性を把握できていない。</a:t>
            </a:r>
            <a:endParaRPr kumimoji="1" lang="en-US" altLang="ja-JP" dirty="0" smtClean="0"/>
          </a:p>
          <a:p>
            <a:endParaRPr lang="en-US" altLang="ja-JP" dirty="0" smtClean="0"/>
          </a:p>
          <a:p>
            <a:r>
              <a:rPr lang="en-US" altLang="ja-JP" dirty="0" smtClean="0"/>
              <a:t>OSS</a:t>
            </a:r>
            <a:r>
              <a:rPr lang="ja-JP" altLang="en-US" dirty="0" smtClean="0"/>
              <a:t>では、修正担当者の研究は活発に行われているが、まだ実際に適応された事例がほとんどない。</a:t>
            </a:r>
            <a:endParaRPr kumimoji="1" lang="en-US" altLang="ja-JP"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不具合修正プロセス改善のための方策</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solidFill>
                  <a:srgbClr val="FFC000"/>
                </a:solidFill>
              </a:rPr>
              <a:t>検証フェーズ</a:t>
            </a:r>
            <a:endParaRPr lang="en-US" altLang="ja-JP" dirty="0" smtClean="0">
              <a:solidFill>
                <a:srgbClr val="FFC000"/>
              </a:solidFill>
            </a:endParaRPr>
          </a:p>
          <a:p>
            <a:endParaRPr lang="en-US" altLang="ja-JP" dirty="0" smtClean="0">
              <a:solidFill>
                <a:srgbClr val="FFC000"/>
              </a:solidFill>
            </a:endParaRPr>
          </a:p>
          <a:p>
            <a:r>
              <a:rPr kumimoji="1" lang="ja-JP" altLang="en-US" dirty="0" smtClean="0"/>
              <a:t>再修正が必要とされたとき、思い出すのが困難となり、検証フェーズ長期化に</a:t>
            </a:r>
            <a:r>
              <a:rPr lang="ja-JP" altLang="en-US" dirty="0" smtClean="0"/>
              <a:t>つながっている</a:t>
            </a:r>
            <a:r>
              <a:rPr kumimoji="1" lang="ja-JP" altLang="en-US" dirty="0" smtClean="0"/>
              <a:t>。</a:t>
            </a:r>
            <a:endParaRPr kumimoji="1" lang="en-US" altLang="ja-JP" dirty="0" smtClean="0"/>
          </a:p>
          <a:p>
            <a:endParaRPr kumimoji="1" lang="en-US" altLang="ja-JP" dirty="0" smtClean="0"/>
          </a:p>
          <a:p>
            <a:r>
              <a:rPr lang="ja-JP" altLang="en-US" dirty="0" smtClean="0"/>
              <a:t>再修正が必要な不具合を予測する、予測モデルが提案されている。</a:t>
            </a:r>
            <a:endParaRPr lang="en-US" altLang="ja-JP" dirty="0" smtClean="0"/>
          </a:p>
          <a:p>
            <a:endParaRPr kumimoji="1" lang="en-US" altLang="ja-JP" dirty="0" smtClean="0"/>
          </a:p>
          <a:p>
            <a:r>
              <a:rPr kumimoji="1" lang="ja-JP" altLang="en-US" dirty="0" smtClean="0"/>
              <a:t>再修正が必要とされる不具合を優先的に検証できる。</a:t>
            </a:r>
            <a:endParaRPr kumimoji="1" lang="ja-JP"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注意</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ただし不具合管理のルールやポリシーはプロジェクトごとによって異なる。</a:t>
            </a:r>
            <a:endParaRPr kumimoji="1" lang="en-US" altLang="ja-JP" dirty="0" smtClean="0"/>
          </a:p>
          <a:p>
            <a:endParaRPr lang="en-US" altLang="ja-JP" dirty="0" smtClean="0"/>
          </a:p>
          <a:p>
            <a:r>
              <a:rPr kumimoji="1" lang="ja-JP" altLang="en-US" dirty="0" smtClean="0"/>
              <a:t>作業時間は一様に定義することはできない。</a:t>
            </a:r>
            <a:endParaRPr kumimoji="1" lang="en-US" altLang="ja-JP" dirty="0" smtClean="0"/>
          </a:p>
          <a:p>
            <a:endParaRPr lang="en-US" altLang="ja-JP" dirty="0" smtClean="0"/>
          </a:p>
          <a:p>
            <a:endParaRPr kumimoji="1" lang="en-US" altLang="ja-JP" dirty="0" smtClean="0"/>
          </a:p>
          <a:p>
            <a:endParaRPr lang="en-US" altLang="ja-JP" dirty="0" smtClean="0"/>
          </a:p>
          <a:p>
            <a:r>
              <a:rPr kumimoji="1" lang="ja-JP" altLang="en-US" dirty="0" smtClean="0"/>
              <a:t>プロジェクト管理者が状態遷移図を確認し、ボトルネックとなっている作業を特定する</a:t>
            </a:r>
            <a:r>
              <a:rPr lang="ja-JP" altLang="en-US" dirty="0" smtClean="0"/>
              <a:t>必要</a:t>
            </a:r>
            <a:r>
              <a:rPr kumimoji="1" lang="ja-JP" altLang="en-US" dirty="0" smtClean="0"/>
              <a:t>がある。</a:t>
            </a:r>
            <a:endParaRPr kumimoji="1" lang="en-US" altLang="ja-JP" dirty="0" smtClean="0"/>
          </a:p>
          <a:p>
            <a:endParaRPr kumimoji="1" lang="en-US" altLang="ja-JP"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695</TotalTime>
  <Words>1097</Words>
  <Application>Microsoft Office PowerPoint</Application>
  <PresentationFormat>画面に合わせる (4:3)</PresentationFormat>
  <Paragraphs>205</Paragraphs>
  <Slides>29</Slides>
  <Notes>0</Notes>
  <HiddenSlides>3</HiddenSlides>
  <MMClips>0</MMClips>
  <ScaleCrop>false</ScaleCrop>
  <HeadingPairs>
    <vt:vector size="4" baseType="variant">
      <vt:variant>
        <vt:lpstr>テーマ</vt:lpstr>
      </vt:variant>
      <vt:variant>
        <vt:i4>1</vt:i4>
      </vt:variant>
      <vt:variant>
        <vt:lpstr>スライド タイトル</vt:lpstr>
      </vt:variant>
      <vt:variant>
        <vt:i4>29</vt:i4>
      </vt:variant>
    </vt:vector>
  </HeadingPairs>
  <TitlesOfParts>
    <vt:vector size="30" baseType="lpstr">
      <vt:lpstr>アース</vt:lpstr>
      <vt:lpstr>OSS開発における不具合修正プロセスの現状と課題</vt:lpstr>
      <vt:lpstr>著者</vt:lpstr>
      <vt:lpstr>背景</vt:lpstr>
      <vt:lpstr>背景</vt:lpstr>
      <vt:lpstr>本研究の目的</vt:lpstr>
      <vt:lpstr>研究の流れ</vt:lpstr>
      <vt:lpstr>不具合管理システム</vt:lpstr>
      <vt:lpstr>BTS</vt:lpstr>
      <vt:lpstr>不具合修正プロセスでの３つのフェーズ</vt:lpstr>
      <vt:lpstr>BTSを用いた一般的な不具合修正プロセス</vt:lpstr>
      <vt:lpstr>不具合管理の問題</vt:lpstr>
      <vt:lpstr>不具合管理の問題</vt:lpstr>
      <vt:lpstr>不具合修正プロセスの課題</vt:lpstr>
      <vt:lpstr>分析方法</vt:lpstr>
      <vt:lpstr>状態遷移時刻表の作成</vt:lpstr>
      <vt:lpstr>状態遷移時間表、作業時間表の作成</vt:lpstr>
      <vt:lpstr>状態遷移図の作成</vt:lpstr>
      <vt:lpstr>状態遷移図を用いた分析</vt:lpstr>
      <vt:lpstr>状態遷移図を用いた分析</vt:lpstr>
      <vt:lpstr>状態遷移図を用いた分析</vt:lpstr>
      <vt:lpstr>ケーススタディの対象</vt:lpstr>
      <vt:lpstr>Apache　状態遷移図</vt:lpstr>
      <vt:lpstr>Eclipse Platform 状態遷移図</vt:lpstr>
      <vt:lpstr>Firefox　状態遷移図</vt:lpstr>
      <vt:lpstr>ケーススタディの結果</vt:lpstr>
      <vt:lpstr>不具合修正プロセス改善のための方策</vt:lpstr>
      <vt:lpstr>不具合修正プロセス改善のための方策</vt:lpstr>
      <vt:lpstr>不具合修正プロセス改善のための方策</vt:lpstr>
      <vt:lpstr>注意</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OSS開発における不具合修正プロセスの現状と課題</dc:title>
  <dc:creator>user</dc:creator>
  <cp:lastModifiedBy>user</cp:lastModifiedBy>
  <cp:revision>47</cp:revision>
  <dcterms:created xsi:type="dcterms:W3CDTF">2013-11-05T05:52:57Z</dcterms:created>
  <dcterms:modified xsi:type="dcterms:W3CDTF">2013-11-08T06:56:13Z</dcterms:modified>
</cp:coreProperties>
</file>