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256" r:id="rId2"/>
    <p:sldId id="368" r:id="rId3"/>
    <p:sldId id="365" r:id="rId4"/>
    <p:sldId id="367" r:id="rId5"/>
    <p:sldId id="381" r:id="rId6"/>
    <p:sldId id="382" r:id="rId7"/>
    <p:sldId id="370" r:id="rId8"/>
    <p:sldId id="378" r:id="rId9"/>
    <p:sldId id="392" r:id="rId10"/>
    <p:sldId id="374" r:id="rId11"/>
    <p:sldId id="386" r:id="rId12"/>
    <p:sldId id="369" r:id="rId13"/>
    <p:sldId id="383" r:id="rId14"/>
    <p:sldId id="384" r:id="rId15"/>
    <p:sldId id="385" r:id="rId16"/>
    <p:sldId id="388" r:id="rId17"/>
    <p:sldId id="389" r:id="rId18"/>
    <p:sldId id="390" r:id="rId19"/>
    <p:sldId id="391" r:id="rId20"/>
    <p:sldId id="347" r:id="rId21"/>
    <p:sldId id="375" r:id="rId22"/>
    <p:sldId id="328" r:id="rId23"/>
    <p:sldId id="290" r:id="rId24"/>
    <p:sldId id="387" r:id="rId25"/>
    <p:sldId id="316" r:id="rId26"/>
    <p:sldId id="317" r:id="rId27"/>
    <p:sldId id="270" r:id="rId28"/>
    <p:sldId id="361" r:id="rId29"/>
    <p:sldId id="364" r:id="rId30"/>
    <p:sldId id="363" r:id="rId31"/>
    <p:sldId id="357" r:id="rId32"/>
    <p:sldId id="362" r:id="rId33"/>
    <p:sldId id="376" r:id="rId34"/>
    <p:sldId id="360" r:id="rId35"/>
    <p:sldId id="371" r:id="rId36"/>
    <p:sldId id="349" r:id="rId37"/>
    <p:sldId id="359" r:id="rId38"/>
    <p:sldId id="337" r:id="rId39"/>
    <p:sldId id="348" r:id="rId40"/>
    <p:sldId id="340" r:id="rId41"/>
    <p:sldId id="341" r:id="rId42"/>
    <p:sldId id="338" r:id="rId43"/>
    <p:sldId id="332" r:id="rId44"/>
    <p:sldId id="333" r:id="rId45"/>
    <p:sldId id="334" r:id="rId46"/>
    <p:sldId id="342" r:id="rId47"/>
    <p:sldId id="274" r:id="rId48"/>
    <p:sldId id="326" r:id="rId49"/>
    <p:sldId id="327" r:id="rId50"/>
    <p:sldId id="259" r:id="rId51"/>
    <p:sldId id="276" r:id="rId52"/>
    <p:sldId id="322" r:id="rId53"/>
    <p:sldId id="323" r:id="rId54"/>
    <p:sldId id="324" r:id="rId55"/>
    <p:sldId id="325" r:id="rId56"/>
    <p:sldId id="329" r:id="rId57"/>
    <p:sldId id="330" r:id="rId58"/>
    <p:sldId id="336" r:id="rId59"/>
    <p:sldId id="350" r:id="rId60"/>
    <p:sldId id="351" r:id="rId61"/>
    <p:sldId id="372" r:id="rId62"/>
    <p:sldId id="373" r:id="rId63"/>
    <p:sldId id="366" r:id="rId6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松浦遊也" initials="松浦遊也"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16"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E2DA0E-B80C-43CF-BF3C-D2CEBDAF684B}" type="datetimeFigureOut">
              <a:rPr kumimoji="1" lang="ja-JP" altLang="en-US" smtClean="0"/>
              <a:t>2016/12/21</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98ADFA-DCCF-40BB-8D69-2D8BC7173146}" type="slidenum">
              <a:rPr kumimoji="1" lang="ja-JP" altLang="en-US" smtClean="0"/>
              <a:t>‹#›</a:t>
            </a:fld>
            <a:endParaRPr kumimoji="1" lang="ja-JP" altLang="en-US"/>
          </a:p>
        </p:txBody>
      </p:sp>
    </p:spTree>
    <p:extLst>
      <p:ext uri="{BB962C8B-B14F-4D97-AF65-F5344CB8AC3E}">
        <p14:creationId xmlns:p14="http://schemas.microsoft.com/office/powerpoint/2010/main" val="5545846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小さな図をかくこと</a:t>
            </a:r>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4</a:t>
            </a:fld>
            <a:endParaRPr kumimoji="1" lang="ja-JP" altLang="en-US"/>
          </a:p>
        </p:txBody>
      </p:sp>
    </p:spTree>
    <p:extLst>
      <p:ext uri="{BB962C8B-B14F-4D97-AF65-F5344CB8AC3E}">
        <p14:creationId xmlns:p14="http://schemas.microsoft.com/office/powerpoint/2010/main" val="2599650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未知ライセンスファイル</a:t>
            </a:r>
            <a:r>
              <a:rPr kumimoji="1" lang="en-US" altLang="ja-JP" dirty="0" smtClean="0"/>
              <a:t>615</a:t>
            </a:r>
          </a:p>
          <a:p>
            <a:r>
              <a:rPr kumimoji="1" lang="ja-JP" altLang="en-US" dirty="0" smtClean="0"/>
              <a:t>ライセンス記述の多くはソースコードの冒頭に記述されています</a:t>
            </a:r>
            <a:endParaRPr kumimoji="1" lang="en-US" altLang="ja-JP" dirty="0" smtClean="0"/>
          </a:p>
          <a:p>
            <a:r>
              <a:rPr kumimoji="1" lang="ja-JP" altLang="en-US" dirty="0" smtClean="0"/>
              <a:t>その中でライセンスが記述されている全体の部分、ライセンス記述とします</a:t>
            </a:r>
            <a:endParaRPr kumimoji="1" lang="en-US" altLang="ja-JP" dirty="0" smtClean="0"/>
          </a:p>
          <a:p>
            <a:r>
              <a:rPr kumimoji="1" lang="ja-JP" altLang="en-US" dirty="0" smtClean="0"/>
              <a:t>一文毎に分割したライセンス文のことをライセンス文と定義しています</a:t>
            </a:r>
            <a:endParaRPr kumimoji="1" lang="en-US" altLang="ja-JP" dirty="0" smtClean="0"/>
          </a:p>
          <a:p>
            <a:r>
              <a:rPr kumimoji="1" lang="ja-JP" altLang="en-US" dirty="0" smtClean="0"/>
              <a:t>未知の既知の定義はライセンス特定ツールが正しく特定できたものを既知とし、特定できなかったものを未知としています</a:t>
            </a:r>
            <a:endParaRPr kumimoji="1" lang="en-US" altLang="ja-JP" dirty="0" smtClean="0"/>
          </a:p>
          <a:p>
            <a:endParaRPr kumimoji="1" lang="en-US" altLang="ja-JP" dirty="0" smtClean="0"/>
          </a:p>
          <a:p>
            <a:r>
              <a:rPr kumimoji="1" lang="ja-JP" altLang="en-US" dirty="0" smtClean="0"/>
              <a:t>必要な情報、目視だけの</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7</a:t>
            </a:fld>
            <a:endParaRPr kumimoji="1" lang="ja-JP" altLang="en-US"/>
          </a:p>
        </p:txBody>
      </p:sp>
    </p:spTree>
    <p:extLst>
      <p:ext uri="{BB962C8B-B14F-4D97-AF65-F5344CB8AC3E}">
        <p14:creationId xmlns:p14="http://schemas.microsoft.com/office/powerpoint/2010/main" val="2924623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未知ライセンスファイル</a:t>
            </a:r>
            <a:r>
              <a:rPr kumimoji="1" lang="en-US" altLang="ja-JP" dirty="0" smtClean="0"/>
              <a:t>615</a:t>
            </a:r>
          </a:p>
          <a:p>
            <a:r>
              <a:rPr kumimoji="1" lang="ja-JP" altLang="en-US" dirty="0" smtClean="0"/>
              <a:t>既存ツールでも一文毎にライセンス判定をしているが、</a:t>
            </a:r>
            <a:endParaRPr kumimoji="1" lang="en-US" altLang="ja-JP" dirty="0" smtClean="0"/>
          </a:p>
          <a:p>
            <a:r>
              <a:rPr kumimoji="1" lang="ja-JP" altLang="en-US" dirty="0" smtClean="0"/>
              <a:t>一文</a:t>
            </a:r>
            <a:endParaRPr kumimoji="1" lang="en-US" altLang="ja-JP" dirty="0" smtClean="0"/>
          </a:p>
          <a:p>
            <a:r>
              <a:rPr kumimoji="1" lang="ja-JP" altLang="en-US" dirty="0" smtClean="0"/>
              <a:t>機械的に分類できるものがどれだけあるのか、新しいライセンスルールをどの程度作成しなければならないのかを明らかにする</a:t>
            </a:r>
            <a:endParaRPr kumimoji="1" lang="en-US" altLang="ja-JP" dirty="0" smtClean="0"/>
          </a:p>
          <a:p>
            <a:r>
              <a:rPr kumimoji="1" lang="ja-JP" altLang="en-US" dirty="0" smtClean="0"/>
              <a:t>ライセンス特定ツールを改善するための支援が大きな目的</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8</a:t>
            </a:fld>
            <a:endParaRPr kumimoji="1" lang="ja-JP" altLang="en-US"/>
          </a:p>
        </p:txBody>
      </p:sp>
    </p:spTree>
    <p:extLst>
      <p:ext uri="{BB962C8B-B14F-4D97-AF65-F5344CB8AC3E}">
        <p14:creationId xmlns:p14="http://schemas.microsoft.com/office/powerpoint/2010/main" val="2924623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タイプ</a:t>
            </a:r>
            <a:r>
              <a:rPr kumimoji="1" lang="en-US" altLang="ja-JP" dirty="0" smtClean="0"/>
              <a:t>C</a:t>
            </a:r>
            <a:r>
              <a:rPr kumimoji="1" lang="ja-JP" altLang="en-US" dirty="0" smtClean="0"/>
              <a:t>とはなにか正しく理解できていないので、話し合って正しく理解する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11</a:t>
            </a:fld>
            <a:endParaRPr kumimoji="1" lang="ja-JP" altLang="en-US"/>
          </a:p>
        </p:txBody>
      </p:sp>
    </p:spTree>
    <p:extLst>
      <p:ext uri="{BB962C8B-B14F-4D97-AF65-F5344CB8AC3E}">
        <p14:creationId xmlns:p14="http://schemas.microsoft.com/office/powerpoint/2010/main" val="4096601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今回</a:t>
            </a:r>
            <a:r>
              <a:rPr kumimoji="1" lang="en-US" altLang="ja-JP" dirty="0" err="1" smtClean="0"/>
              <a:t>Debian</a:t>
            </a:r>
            <a:r>
              <a:rPr kumimoji="1" lang="ja-JP" altLang="en-US" dirty="0" smtClean="0"/>
              <a:t>を対象としたのは多くの情報から分析したいので、今回の研究の対象外ではあるが</a:t>
            </a:r>
            <a:r>
              <a:rPr kumimoji="1" lang="en-US" altLang="ja-JP" dirty="0" err="1" smtClean="0"/>
              <a:t>debian</a:t>
            </a:r>
            <a:r>
              <a:rPr kumimoji="1" lang="ja-JP" altLang="en-US" dirty="0" smtClean="0"/>
              <a:t>から抽出する</a:t>
            </a:r>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13</a:t>
            </a:fld>
            <a:endParaRPr kumimoji="1" lang="ja-JP" altLang="en-US"/>
          </a:p>
        </p:txBody>
      </p:sp>
    </p:spTree>
    <p:extLst>
      <p:ext uri="{BB962C8B-B14F-4D97-AF65-F5344CB8AC3E}">
        <p14:creationId xmlns:p14="http://schemas.microsoft.com/office/powerpoint/2010/main" val="152791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関連研究としてこのような研究があります</a:t>
            </a:r>
            <a:endParaRPr kumimoji="1" lang="en-US" altLang="ja-JP" dirty="0" smtClean="0"/>
          </a:p>
          <a:p>
            <a:r>
              <a:rPr kumimoji="1" lang="ja-JP" altLang="en-US" dirty="0" smtClean="0"/>
              <a:t>これまでの研究はライセンスルールを作成し、未知ライセンスを判定できるようにする研究でした</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27</a:t>
            </a:fld>
            <a:endParaRPr kumimoji="1" lang="ja-JP" altLang="en-US"/>
          </a:p>
        </p:txBody>
      </p:sp>
    </p:spTree>
    <p:extLst>
      <p:ext uri="{BB962C8B-B14F-4D97-AF65-F5344CB8AC3E}">
        <p14:creationId xmlns:p14="http://schemas.microsoft.com/office/powerpoint/2010/main" val="216668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今回</a:t>
            </a:r>
            <a:r>
              <a:rPr kumimoji="1" lang="en-US" altLang="ja-JP" dirty="0" err="1" smtClean="0"/>
              <a:t>Debian</a:t>
            </a:r>
            <a:r>
              <a:rPr kumimoji="1" lang="ja-JP" altLang="en-US" dirty="0" smtClean="0"/>
              <a:t>を対象としたのは多くの情報から分析したいので、今回の研究の対象外ではあるが</a:t>
            </a:r>
            <a:r>
              <a:rPr kumimoji="1" lang="en-US" altLang="ja-JP" dirty="0" err="1" smtClean="0"/>
              <a:t>debian</a:t>
            </a:r>
            <a:r>
              <a:rPr kumimoji="1" lang="ja-JP" altLang="en-US" dirty="0" smtClean="0"/>
              <a:t>から抽出する</a:t>
            </a:r>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47</a:t>
            </a:fld>
            <a:endParaRPr kumimoji="1" lang="ja-JP" altLang="en-US"/>
          </a:p>
        </p:txBody>
      </p:sp>
    </p:spTree>
    <p:extLst>
      <p:ext uri="{BB962C8B-B14F-4D97-AF65-F5344CB8AC3E}">
        <p14:creationId xmlns:p14="http://schemas.microsoft.com/office/powerpoint/2010/main" val="2257642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タイプ</a:t>
            </a:r>
            <a:r>
              <a:rPr kumimoji="1" lang="en-US" altLang="ja-JP" dirty="0" smtClean="0"/>
              <a:t>C</a:t>
            </a:r>
            <a:r>
              <a:rPr kumimoji="1" lang="ja-JP" altLang="en-US" dirty="0" smtClean="0"/>
              <a:t>とはなにか正しく理解できていないので、話し合って正しく理解する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50</a:t>
            </a:fld>
            <a:endParaRPr kumimoji="1" lang="ja-JP" altLang="en-US"/>
          </a:p>
        </p:txBody>
      </p:sp>
    </p:spTree>
    <p:extLst>
      <p:ext uri="{BB962C8B-B14F-4D97-AF65-F5344CB8AC3E}">
        <p14:creationId xmlns:p14="http://schemas.microsoft.com/office/powerpoint/2010/main" val="32103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C14A178-A11C-46DA-B2B2-CC49DD4B2C09}" type="datetime1">
              <a:rPr kumimoji="1" lang="ja-JP" altLang="en-US" smtClean="0"/>
              <a:t>2016/12/21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3134773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C7B5B06-DD4B-477A-9D86-5328BF11933B}" type="datetime1">
              <a:rPr kumimoji="1" lang="ja-JP" altLang="en-US" smtClean="0"/>
              <a:t>2016/12/21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603602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2258118-EB5F-40E1-B2A4-7DBD4970F21B}" type="datetime1">
              <a:rPr kumimoji="1" lang="ja-JP" altLang="en-US" smtClean="0"/>
              <a:t>2016/12/21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95236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5ED36CA-AEDA-4672-8C00-BB547A8282CC}" type="datetime1">
              <a:rPr kumimoji="1" lang="ja-JP" altLang="en-US" smtClean="0"/>
              <a:t>2016/12/21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3020190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16D3EAB-55C7-445D-A75B-F1F5D6347D3A}" type="datetime1">
              <a:rPr kumimoji="1" lang="ja-JP" altLang="en-US" smtClean="0"/>
              <a:t>2016/12/21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1861787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876FB6B-9BDD-4DED-BDFD-F003891F9EDB}" type="datetime1">
              <a:rPr kumimoji="1" lang="ja-JP" altLang="en-US" smtClean="0"/>
              <a:t>2016/12/21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3410911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833E6E6-FE93-4806-83EC-9B7027EF2D0A}" type="datetime1">
              <a:rPr kumimoji="1" lang="ja-JP" altLang="en-US" smtClean="0"/>
              <a:t>2016/12/21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4167950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03D43B4-8FF7-40B2-9524-805BCF5F7E0B}" type="datetime1">
              <a:rPr kumimoji="1" lang="ja-JP" altLang="en-US" smtClean="0"/>
              <a:t>2016/12/21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2620265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7916F64-D696-4537-9E36-32DC43C753CB}" type="datetime1">
              <a:rPr kumimoji="1" lang="ja-JP" altLang="en-US" smtClean="0"/>
              <a:t>2016/12/21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1656495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4D93A38-AB4A-4CD5-9550-9A2B69DB5BAD}" type="datetime1">
              <a:rPr kumimoji="1" lang="ja-JP" altLang="en-US" smtClean="0"/>
              <a:t>2016/12/21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97231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9160C47-6445-47B9-A7CA-B5A00492C230}" type="datetime1">
              <a:rPr kumimoji="1" lang="ja-JP" altLang="en-US" smtClean="0"/>
              <a:t>2016/12/21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4122383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19F3A6-6137-4831-8419-EAB328EBBD07}" type="datetime1">
              <a:rPr kumimoji="1" lang="ja-JP" altLang="en-US" smtClean="0"/>
              <a:t>2016/12/21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1115192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8134672" cy="1470025"/>
          </a:xfrm>
        </p:spPr>
        <p:txBody>
          <a:bodyPr>
            <a:normAutofit/>
          </a:bodyPr>
          <a:lstStyle/>
          <a:p>
            <a:r>
              <a:rPr lang="ja-JP" altLang="en-US" dirty="0"/>
              <a:t>小規模</a:t>
            </a:r>
            <a:r>
              <a:rPr lang="en-US" altLang="ja-JP" dirty="0" smtClean="0"/>
              <a:t>OSS</a:t>
            </a:r>
            <a:r>
              <a:rPr lang="ja-JP" altLang="en-US" dirty="0" smtClean="0"/>
              <a:t>における</a:t>
            </a:r>
            <a:r>
              <a:rPr lang="en-US" altLang="ja-JP" dirty="0" smtClean="0"/>
              <a:t>Unknown</a:t>
            </a:r>
            <a:r>
              <a:rPr lang="ja-JP" altLang="en-US" dirty="0" smtClean="0"/>
              <a:t>の　コスト削減手法のための調査</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松浦　遊也</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a:t>
            </a:fld>
            <a:endParaRPr kumimoji="1" lang="ja-JP" altLang="en-US"/>
          </a:p>
        </p:txBody>
      </p:sp>
    </p:spTree>
    <p:extLst>
      <p:ext uri="{BB962C8B-B14F-4D97-AF65-F5344CB8AC3E}">
        <p14:creationId xmlns:p14="http://schemas.microsoft.com/office/powerpoint/2010/main" val="3009207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全体の流れ</a:t>
            </a:r>
            <a:endParaRPr kumimoji="1" lang="ja-JP" altLang="en-US" dirty="0"/>
          </a:p>
        </p:txBody>
      </p:sp>
      <p:sp>
        <p:nvSpPr>
          <p:cNvPr id="3" name="コンテンツ プレースホルダー 2"/>
          <p:cNvSpPr>
            <a:spLocks noGrp="1"/>
          </p:cNvSpPr>
          <p:nvPr>
            <p:ph idx="1"/>
          </p:nvPr>
        </p:nvSpPr>
        <p:spPr>
          <a:xfrm>
            <a:off x="107504" y="1484784"/>
            <a:ext cx="8964488" cy="4525963"/>
          </a:xfrm>
        </p:spPr>
        <p:txBody>
          <a:bodyPr>
            <a:normAutofit fontScale="85000" lnSpcReduction="10000"/>
          </a:bodyPr>
          <a:lstStyle/>
          <a:p>
            <a:pPr marL="514350" indent="-514350">
              <a:buFont typeface="+mj-lt"/>
              <a:buAutoNum type="arabicPeriod"/>
            </a:pPr>
            <a:r>
              <a:rPr lang="en-US" altLang="ja-JP" dirty="0" smtClean="0"/>
              <a:t>OSS</a:t>
            </a:r>
            <a:r>
              <a:rPr lang="ja-JP" altLang="en-US" dirty="0" smtClean="0"/>
              <a:t>の再利用について</a:t>
            </a:r>
            <a:endParaRPr lang="en-US" altLang="ja-JP" dirty="0" smtClean="0"/>
          </a:p>
          <a:p>
            <a:pPr marL="514350" indent="-514350">
              <a:buFont typeface="+mj-lt"/>
              <a:buAutoNum type="arabicPeriod"/>
            </a:pPr>
            <a:r>
              <a:rPr lang="ja-JP" altLang="en-US" dirty="0" smtClean="0"/>
              <a:t>ライセンス特定ツールの主流（正規表現）</a:t>
            </a:r>
            <a:endParaRPr lang="en-US" altLang="ja-JP" dirty="0" smtClean="0"/>
          </a:p>
          <a:p>
            <a:pPr marL="514350" indent="-514350">
              <a:buFont typeface="+mj-lt"/>
              <a:buAutoNum type="arabicPeriod"/>
            </a:pPr>
            <a:r>
              <a:rPr lang="en-US" altLang="ja-JP" dirty="0" err="1" smtClean="0"/>
              <a:t>Ninka</a:t>
            </a:r>
            <a:r>
              <a:rPr lang="ja-JP" altLang="en-US" dirty="0" smtClean="0"/>
              <a:t>のライセンス特定の流れ</a:t>
            </a:r>
            <a:endParaRPr lang="en-US" altLang="ja-JP" dirty="0" smtClean="0"/>
          </a:p>
          <a:p>
            <a:pPr marL="514350" indent="-514350">
              <a:buFont typeface="+mj-lt"/>
              <a:buAutoNum type="arabicPeriod"/>
            </a:pPr>
            <a:r>
              <a:rPr lang="ja-JP" altLang="en-US" dirty="0" smtClean="0"/>
              <a:t>未知ライセンス記述目視</a:t>
            </a:r>
            <a:r>
              <a:rPr lang="ja-JP" altLang="en-US" dirty="0"/>
              <a:t>の</a:t>
            </a:r>
            <a:r>
              <a:rPr lang="ja-JP" altLang="en-US" dirty="0" smtClean="0"/>
              <a:t>流れ</a:t>
            </a:r>
            <a:endParaRPr lang="en-US" altLang="ja-JP" dirty="0" smtClean="0"/>
          </a:p>
          <a:p>
            <a:pPr marL="514350" indent="-514350">
              <a:buFont typeface="+mj-lt"/>
              <a:buAutoNum type="arabicPeriod"/>
            </a:pPr>
            <a:r>
              <a:rPr lang="ja-JP" altLang="en-US" dirty="0" smtClean="0"/>
              <a:t>未知</a:t>
            </a:r>
            <a:r>
              <a:rPr lang="ja-JP" altLang="en-US" dirty="0"/>
              <a:t>ライセンス記述中の必要のない</a:t>
            </a:r>
            <a:r>
              <a:rPr lang="ja-JP" altLang="en-US" dirty="0" smtClean="0"/>
              <a:t>負担についての説明</a:t>
            </a:r>
            <a:endParaRPr lang="en-US" altLang="ja-JP" dirty="0"/>
          </a:p>
          <a:p>
            <a:pPr marL="514350" indent="-514350">
              <a:buFont typeface="+mj-lt"/>
              <a:buAutoNum type="arabicPeriod"/>
            </a:pPr>
            <a:r>
              <a:rPr lang="ja-JP" altLang="en-US" dirty="0" smtClean="0"/>
              <a:t>未知ライセンス記述の中身が不明</a:t>
            </a:r>
            <a:endParaRPr lang="en-US" altLang="ja-JP" dirty="0" smtClean="0"/>
          </a:p>
          <a:p>
            <a:pPr marL="514350" indent="-514350">
              <a:buFont typeface="+mj-lt"/>
              <a:buAutoNum type="arabicPeriod"/>
            </a:pPr>
            <a:r>
              <a:rPr lang="ja-JP" altLang="en-US" dirty="0" smtClean="0"/>
              <a:t>研究目的</a:t>
            </a:r>
            <a:r>
              <a:rPr lang="en-US" altLang="ja-JP" dirty="0" smtClean="0"/>
              <a:t>							</a:t>
            </a:r>
            <a:r>
              <a:rPr lang="ja-JP" altLang="en-US" dirty="0" smtClean="0"/>
              <a:t>　（</a:t>
            </a:r>
            <a:r>
              <a:rPr lang="ja-JP" altLang="en-US" dirty="0"/>
              <a:t>目的</a:t>
            </a:r>
            <a:r>
              <a:rPr lang="ja-JP" altLang="en-US" dirty="0" smtClean="0"/>
              <a:t>：未知ライセンス記述の中身を明らかにすること）</a:t>
            </a:r>
            <a:endParaRPr kumimoji="1" lang="en-US" altLang="ja-JP" dirty="0" smtClean="0"/>
          </a:p>
          <a:p>
            <a:pPr marL="514350" indent="-514350">
              <a:buFont typeface="+mj-lt"/>
              <a:buAutoNum type="arabicPeriod"/>
            </a:pPr>
            <a:r>
              <a:rPr kumimoji="1" lang="ja-JP" altLang="en-US" dirty="0" smtClean="0"/>
              <a:t>調査方法</a:t>
            </a:r>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a:t>
            </a:fld>
            <a:endParaRPr kumimoji="1" lang="ja-JP" altLang="en-US"/>
          </a:p>
        </p:txBody>
      </p:sp>
      <p:sp>
        <p:nvSpPr>
          <p:cNvPr id="7" name="テキスト ボックス 6"/>
          <p:cNvSpPr txBox="1"/>
          <p:nvPr/>
        </p:nvSpPr>
        <p:spPr>
          <a:xfrm>
            <a:off x="9324528" y="3284984"/>
            <a:ext cx="2376264" cy="923330"/>
          </a:xfrm>
          <a:prstGeom prst="rect">
            <a:avLst/>
          </a:prstGeom>
          <a:noFill/>
        </p:spPr>
        <p:txBody>
          <a:bodyPr wrap="square" rtlCol="0">
            <a:spAutoFit/>
          </a:bodyPr>
          <a:lstStyle/>
          <a:p>
            <a:r>
              <a:rPr lang="ja-JP" altLang="en-US" dirty="0" smtClean="0"/>
              <a:t>６の問題は大きすぎる</a:t>
            </a:r>
            <a:endParaRPr lang="en-US" altLang="ja-JP" dirty="0" smtClean="0"/>
          </a:p>
          <a:p>
            <a:r>
              <a:rPr kumimoji="1" lang="ja-JP" altLang="en-US" dirty="0" smtClean="0"/>
              <a:t>もっと今回の研究に焦点を合わせて</a:t>
            </a:r>
            <a:endParaRPr kumimoji="1" lang="en-US" altLang="ja-JP" dirty="0" smtClean="0"/>
          </a:p>
        </p:txBody>
      </p:sp>
    </p:spTree>
    <p:extLst>
      <p:ext uri="{BB962C8B-B14F-4D97-AF65-F5344CB8AC3E}">
        <p14:creationId xmlns:p14="http://schemas.microsoft.com/office/powerpoint/2010/main" val="1719589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OSS</a:t>
            </a:r>
            <a:r>
              <a:rPr kumimoji="1" lang="ja-JP" altLang="en-US" dirty="0" smtClean="0"/>
              <a:t>の再利用</a:t>
            </a:r>
            <a:endParaRPr kumimoji="1" lang="ja-JP" altLang="en-US" dirty="0"/>
          </a:p>
        </p:txBody>
      </p:sp>
      <p:sp>
        <p:nvSpPr>
          <p:cNvPr id="3" name="コンテンツ プレースホルダー 2"/>
          <p:cNvSpPr>
            <a:spLocks noGrp="1"/>
          </p:cNvSpPr>
          <p:nvPr>
            <p:ph idx="1"/>
          </p:nvPr>
        </p:nvSpPr>
        <p:spPr>
          <a:xfrm>
            <a:off x="179512" y="1340768"/>
            <a:ext cx="8784976" cy="4709120"/>
          </a:xfrm>
        </p:spPr>
        <p:txBody>
          <a:bodyPr>
            <a:normAutofit fontScale="92500"/>
          </a:bodyPr>
          <a:lstStyle/>
          <a:p>
            <a:r>
              <a:rPr lang="ja-JP" altLang="en-US" dirty="0" smtClean="0"/>
              <a:t>生産性向上のために企業は</a:t>
            </a:r>
            <a:r>
              <a:rPr lang="en-US" altLang="ja-JP" dirty="0" smtClean="0"/>
              <a:t>OSS</a:t>
            </a:r>
            <a:r>
              <a:rPr lang="ja-JP" altLang="en-US" dirty="0" smtClean="0"/>
              <a:t>を再利用することが多くなってきている</a:t>
            </a:r>
            <a:endParaRPr lang="en-US" altLang="ja-JP" dirty="0" smtClean="0"/>
          </a:p>
          <a:p>
            <a:endParaRPr kumimoji="1" lang="en-US" altLang="ja-JP" dirty="0"/>
          </a:p>
          <a:p>
            <a:r>
              <a:rPr lang="en-US" altLang="ja-JP" dirty="0" smtClean="0"/>
              <a:t>OSS</a:t>
            </a:r>
            <a:r>
              <a:rPr lang="ja-JP" altLang="en-US" dirty="0" smtClean="0"/>
              <a:t>を再利用するためには各ソースファイルにコメントとして記載されているライセンスを遵守する必要がある</a:t>
            </a:r>
            <a:endParaRPr kumimoji="1" lang="en-US" altLang="ja-JP" dirty="0"/>
          </a:p>
          <a:p>
            <a:endParaRPr kumimoji="1" lang="en-US" altLang="ja-JP" dirty="0" smtClean="0"/>
          </a:p>
          <a:p>
            <a:r>
              <a:rPr kumimoji="1" lang="ja-JP" altLang="en-US" dirty="0" smtClean="0"/>
              <a:t>ソースファイルは膨大なので、目視する時間を短縮するために</a:t>
            </a:r>
            <a:r>
              <a:rPr kumimoji="1" lang="ja-JP" altLang="en-US" dirty="0" smtClean="0">
                <a:solidFill>
                  <a:srgbClr val="FF0000"/>
                </a:solidFill>
              </a:rPr>
              <a:t>ライセンス特定ツールが存在している</a:t>
            </a:r>
            <a:endParaRPr kumimoji="1" lang="ja-JP" altLang="en-US" dirty="0">
              <a:solidFill>
                <a:srgbClr val="FF0000"/>
              </a:solidFill>
            </a:endParaRPr>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a:t>
            </a:fld>
            <a:endParaRPr kumimoji="1" lang="ja-JP" altLang="en-US"/>
          </a:p>
        </p:txBody>
      </p:sp>
    </p:spTree>
    <p:extLst>
      <p:ext uri="{BB962C8B-B14F-4D97-AF65-F5344CB8AC3E}">
        <p14:creationId xmlns:p14="http://schemas.microsoft.com/office/powerpoint/2010/main" val="1774035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主流のライセンス特定ツール</a:t>
            </a:r>
            <a:endParaRPr kumimoji="1" lang="ja-JP" altLang="en-US" dirty="0"/>
          </a:p>
        </p:txBody>
      </p:sp>
      <p:sp>
        <p:nvSpPr>
          <p:cNvPr id="3" name="コンテンツ プレースホルダー 2"/>
          <p:cNvSpPr>
            <a:spLocks noGrp="1"/>
          </p:cNvSpPr>
          <p:nvPr>
            <p:ph idx="1"/>
          </p:nvPr>
        </p:nvSpPr>
        <p:spPr>
          <a:xfrm>
            <a:off x="539552" y="1711349"/>
            <a:ext cx="8229600" cy="4525963"/>
          </a:xfrm>
        </p:spPr>
        <p:txBody>
          <a:bodyPr/>
          <a:lstStyle/>
          <a:p>
            <a:r>
              <a:rPr lang="ja-JP" altLang="en-US" dirty="0" smtClean="0"/>
              <a:t>正規表現を用いてライセンスを特定</a:t>
            </a:r>
            <a:endParaRPr lang="en-US" altLang="ja-JP" dirty="0" smtClean="0"/>
          </a:p>
          <a:p>
            <a:endParaRPr kumimoji="1" lang="en-US" altLang="ja-JP" dirty="0"/>
          </a:p>
          <a:p>
            <a:r>
              <a:rPr kumimoji="1" lang="ja-JP" altLang="en-US" dirty="0" smtClean="0"/>
              <a:t>表記揺れなどで判定できないものは未知ライセンス記述として出力される</a:t>
            </a:r>
            <a:endParaRPr kumimoji="1" lang="en-US" altLang="ja-JP" dirty="0" smtClean="0"/>
          </a:p>
          <a:p>
            <a:endParaRPr lang="en-US" altLang="ja-JP" dirty="0"/>
          </a:p>
          <a:p>
            <a:r>
              <a:rPr lang="ja-JP" altLang="en-US" dirty="0"/>
              <a:t>未知</a:t>
            </a:r>
            <a:r>
              <a:rPr lang="ja-JP" altLang="en-US" dirty="0" smtClean="0"/>
              <a:t>ライセンス記述</a:t>
            </a:r>
            <a:r>
              <a:rPr kumimoji="1" lang="ja-JP" altLang="en-US" dirty="0" smtClean="0"/>
              <a:t>は</a:t>
            </a:r>
            <a:r>
              <a:rPr kumimoji="1" lang="ja-JP" altLang="en-US" dirty="0" smtClean="0">
                <a:solidFill>
                  <a:srgbClr val="FF0000"/>
                </a:solidFill>
              </a:rPr>
              <a:t>目視をするしかない</a:t>
            </a:r>
            <a:endParaRPr kumimoji="1" lang="ja-JP" altLang="en-US" dirty="0">
              <a:solidFill>
                <a:srgbClr val="FF0000"/>
              </a:solidFill>
            </a:endParaRPr>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a:t>
            </a:fld>
            <a:endParaRPr kumimoji="1" lang="ja-JP" altLang="en-US"/>
          </a:p>
        </p:txBody>
      </p:sp>
      <p:sp>
        <p:nvSpPr>
          <p:cNvPr id="5" name="テキスト ボックス 4"/>
          <p:cNvSpPr txBox="1"/>
          <p:nvPr/>
        </p:nvSpPr>
        <p:spPr>
          <a:xfrm>
            <a:off x="9252520" y="1988840"/>
            <a:ext cx="2016224" cy="1200329"/>
          </a:xfrm>
          <a:prstGeom prst="rect">
            <a:avLst/>
          </a:prstGeom>
          <a:noFill/>
        </p:spPr>
        <p:txBody>
          <a:bodyPr wrap="square" rtlCol="0">
            <a:spAutoFit/>
          </a:bodyPr>
          <a:lstStyle/>
          <a:p>
            <a:r>
              <a:rPr kumimoji="1" lang="ja-JP" altLang="en-US" dirty="0" smtClean="0"/>
              <a:t>ライセンス記述</a:t>
            </a:r>
            <a:endParaRPr kumimoji="1" lang="en-US" altLang="ja-JP" dirty="0" smtClean="0"/>
          </a:p>
          <a:p>
            <a:r>
              <a:rPr kumimoji="1" lang="ja-JP" altLang="en-US" dirty="0" smtClean="0"/>
              <a:t>ライセンス文</a:t>
            </a:r>
            <a:endParaRPr kumimoji="1" lang="en-US" altLang="ja-JP" dirty="0" smtClean="0"/>
          </a:p>
          <a:p>
            <a:r>
              <a:rPr lang="ja-JP" altLang="en-US" dirty="0" smtClean="0"/>
              <a:t>の定義を図で示すように</a:t>
            </a:r>
            <a:endParaRPr kumimoji="1" lang="ja-JP" altLang="en-US" dirty="0"/>
          </a:p>
        </p:txBody>
      </p:sp>
    </p:spTree>
    <p:extLst>
      <p:ext uri="{BB962C8B-B14F-4D97-AF65-F5344CB8AC3E}">
        <p14:creationId xmlns:p14="http://schemas.microsoft.com/office/powerpoint/2010/main" val="41196640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r>
              <a:rPr kumimoji="1" lang="en-US" altLang="ja-JP" dirty="0" smtClean="0"/>
              <a:t>1</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714976" y="6077154"/>
            <a:ext cx="1752609" cy="646331"/>
          </a:xfrm>
          <a:prstGeom prst="rect">
            <a:avLst/>
          </a:prstGeom>
          <a:noFill/>
          <a:ln w="38100">
            <a:solidFill>
              <a:schemeClr val="tx1"/>
            </a:solidFill>
          </a:ln>
        </p:spPr>
        <p:txBody>
          <a:bodyPr wrap="square" rtlCol="0">
            <a:spAutoFit/>
          </a:bodyPr>
          <a:lstStyle/>
          <a:p>
            <a:r>
              <a:rPr kumimoji="1" lang="ja-JP" altLang="en-US" sz="3600" dirty="0" smtClean="0"/>
              <a:t>“</a:t>
            </a:r>
            <a:r>
              <a:rPr kumimoji="1" lang="en-US" altLang="ja-JP" sz="3600" dirty="0" smtClean="0"/>
              <a:t>BSD2</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5</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BSDpre,BSDcondSource,BSDcondBinary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361062"/>
            <a:ext cx="2595015"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chemeClr val="tx1"/>
            </a:solidFill>
          </a:ln>
        </p:spPr>
        <p:txBody>
          <a:bodyPr wrap="square" rtlCol="0">
            <a:spAutoFit/>
          </a:bodyPr>
          <a:lstStyle/>
          <a:p>
            <a:r>
              <a:rPr lang="en-US" altLang="ja-JP" dirty="0" err="1" smtClean="0"/>
              <a:t>BSDcondSource</a:t>
            </a:r>
            <a:endParaRPr lang="en-US" altLang="ja-JP" dirty="0" smtClean="0"/>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5932359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r>
              <a:rPr kumimoji="1" lang="en-US" altLang="ja-JP" dirty="0" smtClean="0"/>
              <a:t>2</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558584" y="6075144"/>
            <a:ext cx="2465396" cy="646331"/>
          </a:xfrm>
          <a:prstGeom prst="rect">
            <a:avLst/>
          </a:prstGeom>
          <a:noFill/>
          <a:ln w="38100">
            <a:solidFill>
              <a:schemeClr val="tx1"/>
            </a:solidFill>
          </a:ln>
        </p:spPr>
        <p:txBody>
          <a:bodyPr wrap="square" rtlCol="0">
            <a:spAutoFit/>
          </a:bodyPr>
          <a:lstStyle/>
          <a:p>
            <a:r>
              <a:rPr kumimoji="1" lang="ja-JP" altLang="en-US" sz="3600" dirty="0" smtClean="0"/>
              <a:t>“</a:t>
            </a:r>
            <a:r>
              <a:rPr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6</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a:t>
            </a:r>
            <a:r>
              <a:rPr kumimoji="1" lang="en-US" altLang="ja-JP" sz="2800" dirty="0" err="1" smtClean="0">
                <a:solidFill>
                  <a:srgbClr val="FF0000"/>
                </a:solidFill>
              </a:rPr>
              <a:t>Unknown</a:t>
            </a:r>
            <a:r>
              <a:rPr kumimoji="1" lang="en-US" altLang="ja-JP" sz="2800" dirty="0" err="1" smtClean="0"/>
              <a:t>,BSDcondBinary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419046"/>
            <a:ext cx="2595015" cy="646331"/>
          </a:xfrm>
          <a:prstGeom prst="rect">
            <a:avLst/>
          </a:prstGeom>
          <a:noFill/>
          <a:ln w="38100">
            <a:solidFill>
              <a:srgbClr val="FF0000"/>
            </a:solidFill>
          </a:ln>
        </p:spPr>
        <p:txBody>
          <a:bodyPr wrap="square" rtlCol="0">
            <a:spAutoFit/>
          </a:bodyPr>
          <a:lstStyle/>
          <a:p>
            <a:pPr marL="342900" indent="-342900">
              <a:buAutoNum type="arabicPeriod"/>
            </a:pPr>
            <a:r>
              <a:rPr lang="en-US" altLang="ja-JP" dirty="0"/>
              <a:t>Permission is hereby granted, free of </a:t>
            </a:r>
            <a:r>
              <a:rPr lang="ja-JP" altLang="en-US" dirty="0" smtClean="0"/>
              <a:t>～</a:t>
            </a:r>
            <a:r>
              <a:rPr lang="en-US" altLang="ja-JP" dirty="0" smtClean="0"/>
              <a:t>: </a:t>
            </a:r>
            <a:endParaRPr lang="en-US" altLang="ja-JP" dirty="0"/>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smtClean="0"/>
              <a:t>Redistributions in binary form must </a:t>
            </a:r>
            <a:r>
              <a:rPr lang="ja-JP" altLang="en-US" dirty="0" smtClean="0"/>
              <a:t>～</a:t>
            </a:r>
            <a:r>
              <a:rPr lang="en-US" altLang="ja-JP" dirty="0" smtClean="0"/>
              <a:t>.</a:t>
            </a:r>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1155094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9620"/>
            <a:ext cx="8229600" cy="1143000"/>
          </a:xfrm>
        </p:spPr>
        <p:txBody>
          <a:bodyPr/>
          <a:lstStyle/>
          <a:p>
            <a:r>
              <a:rPr kumimoji="1" lang="ja-JP" altLang="en-US" dirty="0" smtClean="0"/>
              <a:t>未知ライセンス記述目視の流れ</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7</a:t>
            </a:fld>
            <a:endParaRPr kumimoji="1" lang="ja-JP" altLang="en-US" dirty="0"/>
          </a:p>
        </p:txBody>
      </p:sp>
      <p:sp>
        <p:nvSpPr>
          <p:cNvPr id="25" name="テキスト ボックス 24"/>
          <p:cNvSpPr txBox="1"/>
          <p:nvPr/>
        </p:nvSpPr>
        <p:spPr>
          <a:xfrm>
            <a:off x="253727" y="1797784"/>
            <a:ext cx="4948113" cy="1631216"/>
          </a:xfrm>
          <a:prstGeom prst="rect">
            <a:avLst/>
          </a:prstGeom>
          <a:noFill/>
          <a:ln>
            <a:solidFill>
              <a:srgbClr val="FF0000"/>
            </a:solidFill>
          </a:ln>
        </p:spPr>
        <p:txBody>
          <a:bodyPr wrap="square" rtlCol="0">
            <a:spAutoFit/>
          </a:bodyPr>
          <a:lstStyle/>
          <a:p>
            <a:r>
              <a:rPr lang="en-US" altLang="ja-JP" sz="2000" dirty="0"/>
              <a:t>Redistribution and use in source and binary forms, with or without </a:t>
            </a:r>
            <a:r>
              <a:rPr lang="en-US" altLang="ja-JP" sz="2000" dirty="0" smtClean="0"/>
              <a:t>modification</a:t>
            </a:r>
            <a:r>
              <a:rPr lang="en-US" altLang="ja-JP" sz="2000" dirty="0"/>
              <a:t>, (subject to the limitations in the disclaimer below) </a:t>
            </a:r>
            <a:r>
              <a:rPr lang="en-US" altLang="ja-JP" sz="2000" dirty="0" smtClean="0"/>
              <a:t>are </a:t>
            </a:r>
            <a:r>
              <a:rPr lang="en-US" altLang="ja-JP" sz="2000" dirty="0"/>
              <a:t>permitted provided that the </a:t>
            </a:r>
            <a:r>
              <a:rPr lang="en-US" altLang="ja-JP" sz="2000" dirty="0" smtClean="0"/>
              <a:t>following conditions </a:t>
            </a:r>
            <a:r>
              <a:rPr lang="en-US" altLang="ja-JP" sz="2000" dirty="0"/>
              <a:t>are met:</a:t>
            </a:r>
          </a:p>
        </p:txBody>
      </p:sp>
      <p:cxnSp>
        <p:nvCxnSpPr>
          <p:cNvPr id="27" name="直線矢印コネクタ 26"/>
          <p:cNvCxnSpPr>
            <a:stCxn id="25" idx="3"/>
            <a:endCxn id="28" idx="1"/>
          </p:cNvCxnSpPr>
          <p:nvPr/>
        </p:nvCxnSpPr>
        <p:spPr>
          <a:xfrm flipV="1">
            <a:off x="5201840" y="2402304"/>
            <a:ext cx="522288" cy="211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5724128" y="1663640"/>
            <a:ext cx="3312368" cy="1477328"/>
          </a:xfrm>
          <a:prstGeom prst="rect">
            <a:avLst/>
          </a:prstGeom>
          <a:noFill/>
          <a:ln>
            <a:solidFill>
              <a:srgbClr val="FF0000"/>
            </a:solidFill>
          </a:ln>
        </p:spPr>
        <p:txBody>
          <a:bodyPr wrap="square" rtlCol="0">
            <a:spAutoFit/>
          </a:bodyPr>
          <a:lstStyle/>
          <a:p>
            <a:r>
              <a:rPr lang="ja-JP" altLang="ja-JP" dirty="0"/>
              <a:t>次の条件が満たされていれば、変更</a:t>
            </a:r>
            <a:r>
              <a:rPr lang="ja-JP" altLang="ja-JP" dirty="0" smtClean="0"/>
              <a:t>の有無</a:t>
            </a:r>
            <a:r>
              <a:rPr lang="ja-JP" altLang="ja-JP" dirty="0"/>
              <a:t>に</a:t>
            </a:r>
            <a:r>
              <a:rPr lang="ja-JP" altLang="ja-JP" dirty="0" smtClean="0"/>
              <a:t>かかわらず</a:t>
            </a:r>
            <a:r>
              <a:rPr lang="ja-JP" altLang="en-US" dirty="0" smtClean="0"/>
              <a:t>、　　</a:t>
            </a:r>
            <a:r>
              <a:rPr lang="ja-JP" altLang="ja-JP" dirty="0" smtClean="0"/>
              <a:t>ソース</a:t>
            </a:r>
            <a:r>
              <a:rPr lang="ja-JP" altLang="ja-JP" dirty="0"/>
              <a:t>およびバイナリ形式での再配布および</a:t>
            </a:r>
            <a:r>
              <a:rPr lang="ja-JP" altLang="ja-JP" dirty="0" smtClean="0"/>
              <a:t>使用</a:t>
            </a:r>
            <a:r>
              <a:rPr lang="ja-JP" altLang="en-US" dirty="0" smtClean="0"/>
              <a:t>（以下の免責事項に従う）</a:t>
            </a:r>
            <a:r>
              <a:rPr lang="ja-JP" altLang="ja-JP" dirty="0" smtClean="0"/>
              <a:t>は、許可</a:t>
            </a:r>
            <a:r>
              <a:rPr lang="ja-JP" altLang="ja-JP" dirty="0"/>
              <a:t>されます。</a:t>
            </a:r>
            <a:endParaRPr kumimoji="1" lang="ja-JP" altLang="en-US" dirty="0"/>
          </a:p>
        </p:txBody>
      </p:sp>
      <p:sp>
        <p:nvSpPr>
          <p:cNvPr id="29" name="テキスト ボックス 28"/>
          <p:cNvSpPr txBox="1"/>
          <p:nvPr/>
        </p:nvSpPr>
        <p:spPr>
          <a:xfrm>
            <a:off x="5724128" y="3308791"/>
            <a:ext cx="3312368" cy="1200329"/>
          </a:xfrm>
          <a:prstGeom prst="rect">
            <a:avLst/>
          </a:prstGeom>
          <a:noFill/>
          <a:ln>
            <a:solidFill>
              <a:srgbClr val="FF0000"/>
            </a:solidFill>
          </a:ln>
        </p:spPr>
        <p:txBody>
          <a:bodyPr wrap="square" rtlCol="0">
            <a:spAutoFit/>
          </a:bodyPr>
          <a:lstStyle/>
          <a:p>
            <a:r>
              <a:rPr lang="ja-JP" altLang="ja-JP" dirty="0"/>
              <a:t>ソースコードの再配布には</a:t>
            </a:r>
            <a:r>
              <a:rPr lang="ja-JP" altLang="ja-JP" dirty="0" smtClean="0"/>
              <a:t>、上記</a:t>
            </a:r>
            <a:r>
              <a:rPr lang="ja-JP" altLang="ja-JP" dirty="0"/>
              <a:t>の著作権表示、</a:t>
            </a:r>
            <a:r>
              <a:rPr lang="ja-JP" altLang="ja-JP" dirty="0" smtClean="0"/>
              <a:t>この条件リスト</a:t>
            </a:r>
            <a:r>
              <a:rPr lang="ja-JP" altLang="ja-JP" dirty="0"/>
              <a:t>、および以下の免責条項を保持する必要があります</a:t>
            </a:r>
            <a:r>
              <a:rPr lang="ja-JP" altLang="ja-JP" dirty="0" smtClean="0"/>
              <a:t>。</a:t>
            </a:r>
            <a:r>
              <a:rPr lang="en-US" altLang="ja-JP" dirty="0" smtClean="0"/>
              <a:t>	</a:t>
            </a:r>
            <a:endParaRPr kumimoji="1" lang="ja-JP" altLang="en-US" dirty="0"/>
          </a:p>
        </p:txBody>
      </p:sp>
      <p:cxnSp>
        <p:nvCxnSpPr>
          <p:cNvPr id="31" name="直線矢印コネクタ 30"/>
          <p:cNvCxnSpPr>
            <a:stCxn id="1027" idx="3"/>
            <a:endCxn id="29" idx="1"/>
          </p:cNvCxnSpPr>
          <p:nvPr/>
        </p:nvCxnSpPr>
        <p:spPr>
          <a:xfrm flipV="1">
            <a:off x="5220072" y="3908956"/>
            <a:ext cx="504056" cy="998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25" name="テキスト ボックス 1024"/>
          <p:cNvSpPr txBox="1"/>
          <p:nvPr/>
        </p:nvSpPr>
        <p:spPr>
          <a:xfrm>
            <a:off x="5724128" y="4771018"/>
            <a:ext cx="3312368" cy="1754326"/>
          </a:xfrm>
          <a:prstGeom prst="rect">
            <a:avLst/>
          </a:prstGeom>
          <a:noFill/>
          <a:ln>
            <a:solidFill>
              <a:srgbClr val="FF0000"/>
            </a:solidFill>
          </a:ln>
        </p:spPr>
        <p:txBody>
          <a:bodyPr wrap="square" rtlCol="0">
            <a:spAutoFit/>
          </a:bodyPr>
          <a:lstStyle/>
          <a:p>
            <a:r>
              <a:rPr lang="ja-JP" altLang="ja-JP" dirty="0"/>
              <a:t>バイナリ形式での再配布は</a:t>
            </a:r>
            <a:r>
              <a:rPr lang="ja-JP" altLang="ja-JP" dirty="0" smtClean="0"/>
              <a:t>、</a:t>
            </a:r>
            <a:r>
              <a:rPr lang="ja-JP" altLang="en-US" dirty="0" smtClean="0"/>
              <a:t>　</a:t>
            </a:r>
            <a:r>
              <a:rPr lang="ja-JP" altLang="ja-JP" dirty="0" smtClean="0"/>
              <a:t>上記</a:t>
            </a:r>
            <a:r>
              <a:rPr lang="ja-JP" altLang="ja-JP" dirty="0"/>
              <a:t>の著作権表示、この</a:t>
            </a:r>
            <a:r>
              <a:rPr lang="ja-JP" altLang="ja-JP" dirty="0" smtClean="0"/>
              <a:t>条件一覧</a:t>
            </a:r>
            <a:r>
              <a:rPr lang="ja-JP" altLang="ja-JP" dirty="0"/>
              <a:t>、および以下の免責条項を、配布に付属のドキュメントおよび/またはその他の資料に複製する必要</a:t>
            </a:r>
            <a:r>
              <a:rPr lang="ja-JP" altLang="ja-JP" dirty="0" smtClean="0"/>
              <a:t>があります。</a:t>
            </a:r>
            <a:r>
              <a:rPr lang="ja-JP" altLang="en-US" dirty="0" smtClean="0"/>
              <a:t>　　　　　　　　　　　　　</a:t>
            </a:r>
            <a:endParaRPr kumimoji="1" lang="ja-JP" altLang="en-US" dirty="0"/>
          </a:p>
        </p:txBody>
      </p:sp>
      <p:sp>
        <p:nvSpPr>
          <p:cNvPr id="1027" name="テキスト ボックス 1026"/>
          <p:cNvSpPr txBox="1"/>
          <p:nvPr/>
        </p:nvSpPr>
        <p:spPr>
          <a:xfrm>
            <a:off x="251520" y="3501008"/>
            <a:ext cx="4968552" cy="1015663"/>
          </a:xfrm>
          <a:prstGeom prst="rect">
            <a:avLst/>
          </a:prstGeom>
          <a:noFill/>
          <a:ln>
            <a:solidFill>
              <a:srgbClr val="FF0000"/>
            </a:solidFill>
          </a:ln>
        </p:spPr>
        <p:txBody>
          <a:bodyPr wrap="square" rtlCol="0">
            <a:spAutoFit/>
          </a:bodyPr>
          <a:lstStyle/>
          <a:p>
            <a:r>
              <a:rPr lang="en-US" altLang="ja-JP" sz="2000" dirty="0"/>
              <a:t>1. Redistributions of source code must retain the above copyright notice, this list of conditions and the following disclaimer</a:t>
            </a:r>
            <a:r>
              <a:rPr lang="en-US" altLang="ja-JP" sz="2000" dirty="0" smtClean="0"/>
              <a:t>.</a:t>
            </a:r>
            <a:endParaRPr lang="en-US" altLang="ja-JP" sz="2000" dirty="0"/>
          </a:p>
        </p:txBody>
      </p:sp>
      <p:sp>
        <p:nvSpPr>
          <p:cNvPr id="1028" name="テキスト ボックス 1027"/>
          <p:cNvSpPr txBox="1"/>
          <p:nvPr/>
        </p:nvSpPr>
        <p:spPr>
          <a:xfrm>
            <a:off x="239948" y="4615968"/>
            <a:ext cx="4961892" cy="1477328"/>
          </a:xfrm>
          <a:prstGeom prst="rect">
            <a:avLst/>
          </a:prstGeom>
          <a:noFill/>
          <a:ln>
            <a:solidFill>
              <a:srgbClr val="FF0000"/>
            </a:solidFill>
          </a:ln>
        </p:spPr>
        <p:txBody>
          <a:bodyPr wrap="square" rtlCol="0">
            <a:spAutoFit/>
          </a:bodyPr>
          <a:lstStyle/>
          <a:p>
            <a:r>
              <a:rPr lang="en-US" altLang="ja-JP" dirty="0"/>
              <a:t>2. Redistributions in binary form must reproduce the above copyright notice, this list of conditions and the following disclaimer in the documentation and/or other materials provided with the distribution</a:t>
            </a:r>
            <a:r>
              <a:rPr lang="en-US" altLang="ja-JP" dirty="0" smtClean="0"/>
              <a:t>.</a:t>
            </a:r>
            <a:endParaRPr lang="en-US" altLang="ja-JP" dirty="0"/>
          </a:p>
        </p:txBody>
      </p:sp>
      <p:sp>
        <p:nvSpPr>
          <p:cNvPr id="1030" name="正方形/長方形 1029"/>
          <p:cNvSpPr/>
          <p:nvPr/>
        </p:nvSpPr>
        <p:spPr>
          <a:xfrm>
            <a:off x="107503" y="1729772"/>
            <a:ext cx="5305919" cy="45075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矢印コネクタ 40"/>
          <p:cNvCxnSpPr>
            <a:stCxn id="1028" idx="3"/>
            <a:endCxn id="1025" idx="1"/>
          </p:cNvCxnSpPr>
          <p:nvPr/>
        </p:nvCxnSpPr>
        <p:spPr>
          <a:xfrm>
            <a:off x="5201840" y="5354632"/>
            <a:ext cx="522288" cy="2935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テキスト ボックス 2"/>
          <p:cNvSpPr txBox="1"/>
          <p:nvPr/>
        </p:nvSpPr>
        <p:spPr>
          <a:xfrm>
            <a:off x="6876256" y="1187460"/>
            <a:ext cx="1224136" cy="369332"/>
          </a:xfrm>
          <a:prstGeom prst="rect">
            <a:avLst/>
          </a:prstGeom>
          <a:noFill/>
        </p:spPr>
        <p:txBody>
          <a:bodyPr wrap="square" rtlCol="0">
            <a:spAutoFit/>
          </a:bodyPr>
          <a:lstStyle/>
          <a:p>
            <a:r>
              <a:rPr lang="ja-JP" altLang="en-US" dirty="0"/>
              <a:t>制約</a:t>
            </a:r>
            <a:r>
              <a:rPr lang="ja-JP" altLang="en-US" dirty="0" smtClean="0"/>
              <a:t>内容</a:t>
            </a:r>
            <a:endParaRPr kumimoji="1" lang="ja-JP" altLang="en-US" dirty="0"/>
          </a:p>
        </p:txBody>
      </p:sp>
    </p:spTree>
    <p:extLst>
      <p:ext uri="{BB962C8B-B14F-4D97-AF65-F5344CB8AC3E}">
        <p14:creationId xmlns:p14="http://schemas.microsoft.com/office/powerpoint/2010/main" val="4257350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4624"/>
            <a:ext cx="8229600" cy="1143000"/>
          </a:xfrm>
        </p:spPr>
        <p:txBody>
          <a:bodyPr>
            <a:normAutofit/>
          </a:bodyPr>
          <a:lstStyle/>
          <a:p>
            <a:r>
              <a:rPr lang="ja-JP" altLang="en-US" dirty="0" smtClean="0"/>
              <a:t>目視の際に必要</a:t>
            </a:r>
            <a:r>
              <a:rPr lang="ja-JP" altLang="en-US" dirty="0"/>
              <a:t>の</a:t>
            </a:r>
            <a:r>
              <a:rPr lang="ja-JP" altLang="en-US" dirty="0" smtClean="0"/>
              <a:t>ない作業</a:t>
            </a:r>
            <a:r>
              <a:rPr lang="en-US" altLang="ja-JP" dirty="0" smtClean="0"/>
              <a:t>1</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8</a:t>
            </a:fld>
            <a:endParaRPr kumimoji="1" lang="ja-JP" altLang="en-US" dirty="0"/>
          </a:p>
        </p:txBody>
      </p:sp>
      <p:sp>
        <p:nvSpPr>
          <p:cNvPr id="25" name="テキスト ボックス 24"/>
          <p:cNvSpPr txBox="1"/>
          <p:nvPr/>
        </p:nvSpPr>
        <p:spPr>
          <a:xfrm>
            <a:off x="253727" y="2056852"/>
            <a:ext cx="4948113" cy="1631216"/>
          </a:xfrm>
          <a:prstGeom prst="rect">
            <a:avLst/>
          </a:prstGeom>
          <a:noFill/>
          <a:ln>
            <a:solidFill>
              <a:schemeClr val="tx1"/>
            </a:solidFill>
          </a:ln>
        </p:spPr>
        <p:txBody>
          <a:bodyPr wrap="square" rtlCol="0">
            <a:spAutoFit/>
          </a:bodyPr>
          <a:lstStyle/>
          <a:p>
            <a:r>
              <a:rPr lang="en-US" altLang="ja-JP" sz="2000" dirty="0"/>
              <a:t>Redistribution and use in source and binary forms, with or without </a:t>
            </a:r>
            <a:r>
              <a:rPr lang="en-US" altLang="ja-JP" sz="2000" dirty="0" smtClean="0"/>
              <a:t>modification</a:t>
            </a:r>
            <a:r>
              <a:rPr lang="en-US" altLang="ja-JP" sz="2000" dirty="0"/>
              <a:t>, (subject to the limitations in the disclaimer below) </a:t>
            </a:r>
            <a:r>
              <a:rPr lang="en-US" altLang="ja-JP" sz="2000" dirty="0" smtClean="0"/>
              <a:t>are </a:t>
            </a:r>
            <a:r>
              <a:rPr lang="en-US" altLang="ja-JP" sz="2000" dirty="0"/>
              <a:t>permitted provided that the </a:t>
            </a:r>
            <a:r>
              <a:rPr lang="en-US" altLang="ja-JP" sz="2000" dirty="0" smtClean="0"/>
              <a:t>following conditions </a:t>
            </a:r>
            <a:r>
              <a:rPr lang="en-US" altLang="ja-JP" sz="2000" dirty="0"/>
              <a:t>are met:</a:t>
            </a:r>
          </a:p>
        </p:txBody>
      </p:sp>
      <p:cxnSp>
        <p:nvCxnSpPr>
          <p:cNvPr id="27" name="直線矢印コネクタ 26"/>
          <p:cNvCxnSpPr>
            <a:stCxn id="25" idx="3"/>
            <a:endCxn id="28" idx="1"/>
          </p:cNvCxnSpPr>
          <p:nvPr/>
        </p:nvCxnSpPr>
        <p:spPr>
          <a:xfrm flipV="1">
            <a:off x="5201840" y="2690336"/>
            <a:ext cx="522288" cy="1821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5724128" y="1951672"/>
            <a:ext cx="3312368" cy="1477328"/>
          </a:xfrm>
          <a:prstGeom prst="rect">
            <a:avLst/>
          </a:prstGeom>
          <a:noFill/>
          <a:ln>
            <a:solidFill>
              <a:schemeClr val="tx1"/>
            </a:solidFill>
          </a:ln>
        </p:spPr>
        <p:txBody>
          <a:bodyPr wrap="square" rtlCol="0">
            <a:spAutoFit/>
          </a:bodyPr>
          <a:lstStyle/>
          <a:p>
            <a:r>
              <a:rPr lang="ja-JP" altLang="ja-JP" dirty="0" smtClean="0"/>
              <a:t>次の条件が満たされていれば、変更の有無にかかわらず</a:t>
            </a:r>
            <a:r>
              <a:rPr lang="ja-JP" altLang="en-US" dirty="0" smtClean="0"/>
              <a:t>、　　</a:t>
            </a:r>
            <a:r>
              <a:rPr lang="ja-JP" altLang="ja-JP" dirty="0" smtClean="0"/>
              <a:t>ソースおよびバイナリ形式での再配布および使用</a:t>
            </a:r>
            <a:r>
              <a:rPr lang="ja-JP" altLang="en-US" dirty="0" smtClean="0"/>
              <a:t>（以下の免責事項に従う）</a:t>
            </a:r>
            <a:r>
              <a:rPr lang="ja-JP" altLang="ja-JP" dirty="0" smtClean="0"/>
              <a:t>は、許可されます。</a:t>
            </a:r>
            <a:endParaRPr lang="en-US" altLang="ja-JP" dirty="0" smtClean="0"/>
          </a:p>
        </p:txBody>
      </p:sp>
      <p:sp>
        <p:nvSpPr>
          <p:cNvPr id="29" name="テキスト ボックス 28"/>
          <p:cNvSpPr txBox="1"/>
          <p:nvPr/>
        </p:nvSpPr>
        <p:spPr>
          <a:xfrm>
            <a:off x="5724128" y="3934797"/>
            <a:ext cx="3312368" cy="646331"/>
          </a:xfrm>
          <a:prstGeom prst="rect">
            <a:avLst/>
          </a:prstGeom>
          <a:noFill/>
          <a:ln w="38100">
            <a:solidFill>
              <a:srgbClr val="FF0000"/>
            </a:solidFill>
          </a:ln>
        </p:spPr>
        <p:txBody>
          <a:bodyPr wrap="square" rtlCol="0">
            <a:spAutoFit/>
          </a:bodyPr>
          <a:lstStyle/>
          <a:p>
            <a:pPr algn="ctr"/>
            <a:r>
              <a:rPr lang="ja-JP" altLang="en-US" dirty="0" smtClean="0"/>
              <a:t>既知ライセンス文と同じなので　目視する必要がない</a:t>
            </a:r>
            <a:endParaRPr lang="en-US" altLang="ja-JP" dirty="0" smtClean="0"/>
          </a:p>
        </p:txBody>
      </p:sp>
      <p:cxnSp>
        <p:nvCxnSpPr>
          <p:cNvPr id="31" name="直線矢印コネクタ 30"/>
          <p:cNvCxnSpPr>
            <a:stCxn id="1027" idx="3"/>
            <a:endCxn id="29" idx="1"/>
          </p:cNvCxnSpPr>
          <p:nvPr/>
        </p:nvCxnSpPr>
        <p:spPr>
          <a:xfrm flipV="1">
            <a:off x="5220072" y="4257963"/>
            <a:ext cx="504056" cy="99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25" name="テキスト ボックス 1024"/>
          <p:cNvSpPr txBox="1"/>
          <p:nvPr/>
        </p:nvSpPr>
        <p:spPr>
          <a:xfrm>
            <a:off x="5724128" y="5302949"/>
            <a:ext cx="3312368" cy="646331"/>
          </a:xfrm>
          <a:prstGeom prst="rect">
            <a:avLst/>
          </a:prstGeom>
          <a:noFill/>
          <a:ln w="38100">
            <a:solidFill>
              <a:srgbClr val="FF0000"/>
            </a:solidFill>
          </a:ln>
        </p:spPr>
        <p:txBody>
          <a:bodyPr wrap="square" rtlCol="0">
            <a:spAutoFit/>
          </a:bodyPr>
          <a:lstStyle/>
          <a:p>
            <a:pPr algn="ctr"/>
            <a:r>
              <a:rPr lang="ja-JP" altLang="en-US" dirty="0"/>
              <a:t>既知ライセンス文と同じなので　目視する必要がない</a:t>
            </a:r>
            <a:endParaRPr lang="en-US" altLang="ja-JP" dirty="0"/>
          </a:p>
        </p:txBody>
      </p:sp>
      <p:sp>
        <p:nvSpPr>
          <p:cNvPr id="1027" name="テキスト ボックス 1026"/>
          <p:cNvSpPr txBox="1"/>
          <p:nvPr/>
        </p:nvSpPr>
        <p:spPr>
          <a:xfrm>
            <a:off x="251520" y="3760076"/>
            <a:ext cx="4968552" cy="1015663"/>
          </a:xfrm>
          <a:prstGeom prst="rect">
            <a:avLst/>
          </a:prstGeom>
          <a:noFill/>
          <a:ln w="38100">
            <a:solidFill>
              <a:srgbClr val="FF0000"/>
            </a:solidFill>
          </a:ln>
        </p:spPr>
        <p:txBody>
          <a:bodyPr wrap="square" rtlCol="0">
            <a:spAutoFit/>
          </a:bodyPr>
          <a:lstStyle/>
          <a:p>
            <a:r>
              <a:rPr lang="en-US" altLang="ja-JP" sz="2000" dirty="0"/>
              <a:t>1. Redistributions of source code must retain the above copyright notice, this list of conditions and the following disclaimer</a:t>
            </a:r>
            <a:r>
              <a:rPr lang="en-US" altLang="ja-JP" sz="2000" dirty="0" smtClean="0"/>
              <a:t>.</a:t>
            </a:r>
            <a:endParaRPr lang="en-US" altLang="ja-JP" sz="2000" dirty="0"/>
          </a:p>
        </p:txBody>
      </p:sp>
      <p:sp>
        <p:nvSpPr>
          <p:cNvPr id="1028" name="テキスト ボックス 1027"/>
          <p:cNvSpPr txBox="1"/>
          <p:nvPr/>
        </p:nvSpPr>
        <p:spPr>
          <a:xfrm>
            <a:off x="239948" y="4875036"/>
            <a:ext cx="4961892" cy="1477328"/>
          </a:xfrm>
          <a:prstGeom prst="rect">
            <a:avLst/>
          </a:prstGeom>
          <a:noFill/>
          <a:ln w="38100">
            <a:solidFill>
              <a:srgbClr val="FF0000"/>
            </a:solidFill>
          </a:ln>
        </p:spPr>
        <p:txBody>
          <a:bodyPr wrap="square" rtlCol="0">
            <a:spAutoFit/>
          </a:bodyPr>
          <a:lstStyle/>
          <a:p>
            <a:r>
              <a:rPr lang="en-US" altLang="ja-JP" dirty="0"/>
              <a:t>2. Redistributions in binary form must reproduce the above copyright notice, this list of conditions and the following disclaimer in the documentation and/or other materials provided with the distribution</a:t>
            </a:r>
            <a:r>
              <a:rPr lang="en-US" altLang="ja-JP" dirty="0" smtClean="0"/>
              <a:t>.</a:t>
            </a:r>
            <a:endParaRPr lang="en-US" altLang="ja-JP" dirty="0"/>
          </a:p>
        </p:txBody>
      </p:sp>
      <p:sp>
        <p:nvSpPr>
          <p:cNvPr id="1030" name="正方形/長方形 1029"/>
          <p:cNvSpPr/>
          <p:nvPr/>
        </p:nvSpPr>
        <p:spPr>
          <a:xfrm>
            <a:off x="107503" y="2017805"/>
            <a:ext cx="5305919" cy="45075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矢印コネクタ 40"/>
          <p:cNvCxnSpPr>
            <a:stCxn id="1028" idx="3"/>
            <a:endCxn id="1025" idx="1"/>
          </p:cNvCxnSpPr>
          <p:nvPr/>
        </p:nvCxnSpPr>
        <p:spPr>
          <a:xfrm>
            <a:off x="5201840" y="5613700"/>
            <a:ext cx="522288" cy="124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37" name="テキスト ボックス 1036"/>
          <p:cNvSpPr txBox="1"/>
          <p:nvPr/>
        </p:nvSpPr>
        <p:spPr>
          <a:xfrm>
            <a:off x="1268701" y="980728"/>
            <a:ext cx="2918164" cy="923330"/>
          </a:xfrm>
          <a:prstGeom prst="rect">
            <a:avLst/>
          </a:prstGeom>
          <a:noFill/>
        </p:spPr>
        <p:txBody>
          <a:bodyPr wrap="square" rtlCol="0">
            <a:spAutoFit/>
          </a:bodyPr>
          <a:lstStyle/>
          <a:p>
            <a:r>
              <a:rPr kumimoji="1" lang="ja-JP" altLang="en-US" dirty="0" smtClean="0"/>
              <a:t>青枠：未知ライセンス記述</a:t>
            </a:r>
            <a:endParaRPr kumimoji="1" lang="en-US" altLang="ja-JP" dirty="0" smtClean="0"/>
          </a:p>
          <a:p>
            <a:r>
              <a:rPr lang="ja-JP" altLang="en-US" dirty="0" smtClean="0"/>
              <a:t>赤枠：未知ライセンス文</a:t>
            </a:r>
            <a:endParaRPr lang="en-US" altLang="ja-JP" dirty="0" smtClean="0"/>
          </a:p>
          <a:p>
            <a:r>
              <a:rPr kumimoji="1" lang="ja-JP" altLang="en-US" dirty="0" smtClean="0"/>
              <a:t>緑枠</a:t>
            </a:r>
            <a:r>
              <a:rPr lang="ja-JP" altLang="en-US" dirty="0" smtClean="0"/>
              <a:t>：既知ライセンス文</a:t>
            </a:r>
            <a:endParaRPr kumimoji="1" lang="en-US" altLang="ja-JP" dirty="0" smtClean="0"/>
          </a:p>
        </p:txBody>
      </p:sp>
      <p:sp>
        <p:nvSpPr>
          <p:cNvPr id="3" name="テキスト ボックス 2"/>
          <p:cNvSpPr txBox="1"/>
          <p:nvPr/>
        </p:nvSpPr>
        <p:spPr>
          <a:xfrm>
            <a:off x="6804248" y="1196752"/>
            <a:ext cx="1224136" cy="369332"/>
          </a:xfrm>
          <a:prstGeom prst="rect">
            <a:avLst/>
          </a:prstGeom>
          <a:noFill/>
        </p:spPr>
        <p:txBody>
          <a:bodyPr wrap="square" rtlCol="0">
            <a:spAutoFit/>
          </a:bodyPr>
          <a:lstStyle/>
          <a:p>
            <a:r>
              <a:rPr lang="ja-JP" altLang="en-US" dirty="0"/>
              <a:t>制約</a:t>
            </a:r>
            <a:r>
              <a:rPr lang="ja-JP" altLang="en-US" dirty="0" smtClean="0"/>
              <a:t>内容</a:t>
            </a:r>
            <a:endParaRPr kumimoji="1" lang="ja-JP" altLang="en-US" dirty="0"/>
          </a:p>
        </p:txBody>
      </p:sp>
    </p:spTree>
    <p:extLst>
      <p:ext uri="{BB962C8B-B14F-4D97-AF65-F5344CB8AC3E}">
        <p14:creationId xmlns:p14="http://schemas.microsoft.com/office/powerpoint/2010/main" val="3919268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25760"/>
            <a:ext cx="8229600" cy="1143000"/>
          </a:xfrm>
        </p:spPr>
        <p:txBody>
          <a:bodyPr/>
          <a:lstStyle/>
          <a:p>
            <a:r>
              <a:rPr kumimoji="1" lang="ja-JP" altLang="en-US" dirty="0" smtClean="0"/>
              <a:t>目視の際に必要のない作業</a:t>
            </a:r>
            <a:r>
              <a:rPr kumimoji="1" lang="en-US" altLang="ja-JP" dirty="0" smtClean="0"/>
              <a:t>2</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9</a:t>
            </a:fld>
            <a:endParaRPr kumimoji="1" lang="ja-JP" altLang="en-US"/>
          </a:p>
        </p:txBody>
      </p:sp>
      <p:sp>
        <p:nvSpPr>
          <p:cNvPr id="5" name="テキスト ボックス 4"/>
          <p:cNvSpPr txBox="1"/>
          <p:nvPr/>
        </p:nvSpPr>
        <p:spPr>
          <a:xfrm>
            <a:off x="253727" y="2056852"/>
            <a:ext cx="4948113" cy="1631216"/>
          </a:xfrm>
          <a:prstGeom prst="rect">
            <a:avLst/>
          </a:prstGeom>
          <a:noFill/>
          <a:ln w="38100">
            <a:solidFill>
              <a:srgbClr val="FF0000"/>
            </a:solidFill>
          </a:ln>
        </p:spPr>
        <p:txBody>
          <a:bodyPr wrap="square" rtlCol="0">
            <a:spAutoFit/>
          </a:bodyPr>
          <a:lstStyle/>
          <a:p>
            <a:r>
              <a:rPr lang="en-US" altLang="ja-JP" sz="2000" dirty="0"/>
              <a:t>Redistribution and use in source and binary forms, with or without </a:t>
            </a:r>
            <a:r>
              <a:rPr lang="en-US" altLang="ja-JP" sz="2000" dirty="0" smtClean="0"/>
              <a:t>modification</a:t>
            </a:r>
            <a:r>
              <a:rPr lang="en-US" altLang="ja-JP" sz="2000" dirty="0"/>
              <a:t>, (subject to the limitations in the disclaimer below) </a:t>
            </a:r>
            <a:r>
              <a:rPr lang="en-US" altLang="ja-JP" sz="2000" dirty="0" smtClean="0"/>
              <a:t>are </a:t>
            </a:r>
            <a:r>
              <a:rPr lang="en-US" altLang="ja-JP" sz="2000" dirty="0"/>
              <a:t>permitted provided that the </a:t>
            </a:r>
            <a:r>
              <a:rPr lang="en-US" altLang="ja-JP" sz="2000" dirty="0" smtClean="0"/>
              <a:t>following conditions </a:t>
            </a:r>
            <a:r>
              <a:rPr lang="en-US" altLang="ja-JP" sz="2000" dirty="0"/>
              <a:t>are met:</a:t>
            </a:r>
          </a:p>
        </p:txBody>
      </p:sp>
      <p:cxnSp>
        <p:nvCxnSpPr>
          <p:cNvPr id="6" name="直線矢印コネクタ 5"/>
          <p:cNvCxnSpPr>
            <a:stCxn id="5" idx="3"/>
            <a:endCxn id="7" idx="1"/>
          </p:cNvCxnSpPr>
          <p:nvPr/>
        </p:nvCxnSpPr>
        <p:spPr>
          <a:xfrm flipV="1">
            <a:off x="5201840" y="2637076"/>
            <a:ext cx="513124" cy="235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5714964" y="2313910"/>
            <a:ext cx="3312368" cy="646331"/>
          </a:xfrm>
          <a:prstGeom prst="rect">
            <a:avLst/>
          </a:prstGeom>
          <a:noFill/>
          <a:ln w="38100">
            <a:solidFill>
              <a:srgbClr val="FF0000"/>
            </a:solidFill>
          </a:ln>
        </p:spPr>
        <p:txBody>
          <a:bodyPr wrap="square" rtlCol="0">
            <a:spAutoFit/>
          </a:bodyPr>
          <a:lstStyle/>
          <a:p>
            <a:r>
              <a:rPr lang="ja-JP" altLang="en-US" dirty="0"/>
              <a:t>正規</a:t>
            </a:r>
            <a:r>
              <a:rPr lang="ja-JP" altLang="en-US" dirty="0" smtClean="0"/>
              <a:t>表現で抽出するのは難しいが内容は既知ライセンスと同じ</a:t>
            </a:r>
            <a:endParaRPr kumimoji="1" lang="ja-JP" altLang="en-US" dirty="0"/>
          </a:p>
        </p:txBody>
      </p:sp>
      <p:sp>
        <p:nvSpPr>
          <p:cNvPr id="8" name="テキスト ボックス 7"/>
          <p:cNvSpPr txBox="1"/>
          <p:nvPr/>
        </p:nvSpPr>
        <p:spPr>
          <a:xfrm>
            <a:off x="5724128" y="3934797"/>
            <a:ext cx="3312368" cy="646331"/>
          </a:xfrm>
          <a:prstGeom prst="rect">
            <a:avLst/>
          </a:prstGeom>
          <a:noFill/>
          <a:ln>
            <a:solidFill>
              <a:schemeClr val="tx1"/>
            </a:solidFill>
          </a:ln>
        </p:spPr>
        <p:txBody>
          <a:bodyPr wrap="square" rtlCol="0">
            <a:spAutoFit/>
          </a:bodyPr>
          <a:lstStyle/>
          <a:p>
            <a:pPr algn="ctr"/>
            <a:r>
              <a:rPr lang="ja-JP" altLang="en-US" dirty="0" smtClean="0"/>
              <a:t>既知ライセンス文と同じなので　目視する必要がない</a:t>
            </a:r>
            <a:endParaRPr lang="en-US" altLang="ja-JP" dirty="0" smtClean="0"/>
          </a:p>
        </p:txBody>
      </p:sp>
      <p:cxnSp>
        <p:nvCxnSpPr>
          <p:cNvPr id="9" name="直線矢印コネクタ 8"/>
          <p:cNvCxnSpPr>
            <a:stCxn id="11" idx="3"/>
            <a:endCxn id="8" idx="1"/>
          </p:cNvCxnSpPr>
          <p:nvPr/>
        </p:nvCxnSpPr>
        <p:spPr>
          <a:xfrm flipV="1">
            <a:off x="5220072" y="4257963"/>
            <a:ext cx="504056" cy="99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724128" y="5302949"/>
            <a:ext cx="3312368" cy="646331"/>
          </a:xfrm>
          <a:prstGeom prst="rect">
            <a:avLst/>
          </a:prstGeom>
          <a:noFill/>
          <a:ln>
            <a:solidFill>
              <a:schemeClr val="tx1"/>
            </a:solidFill>
          </a:ln>
        </p:spPr>
        <p:txBody>
          <a:bodyPr wrap="square" rtlCol="0">
            <a:spAutoFit/>
          </a:bodyPr>
          <a:lstStyle/>
          <a:p>
            <a:pPr algn="ctr"/>
            <a:r>
              <a:rPr lang="ja-JP" altLang="en-US" dirty="0"/>
              <a:t>既知ライセンス文と同じなので　目視する必要がない</a:t>
            </a:r>
            <a:endParaRPr lang="en-US" altLang="ja-JP" dirty="0"/>
          </a:p>
        </p:txBody>
      </p:sp>
      <p:sp>
        <p:nvSpPr>
          <p:cNvPr id="11" name="テキスト ボックス 10"/>
          <p:cNvSpPr txBox="1"/>
          <p:nvPr/>
        </p:nvSpPr>
        <p:spPr>
          <a:xfrm>
            <a:off x="251520" y="3760076"/>
            <a:ext cx="4968552" cy="1015663"/>
          </a:xfrm>
          <a:prstGeom prst="rect">
            <a:avLst/>
          </a:prstGeom>
          <a:noFill/>
          <a:ln>
            <a:solidFill>
              <a:schemeClr val="tx1"/>
            </a:solidFill>
          </a:ln>
        </p:spPr>
        <p:txBody>
          <a:bodyPr wrap="square" rtlCol="0">
            <a:spAutoFit/>
          </a:bodyPr>
          <a:lstStyle/>
          <a:p>
            <a:r>
              <a:rPr lang="en-US" altLang="ja-JP" sz="2000" dirty="0"/>
              <a:t>1. Redistributions of source code must retain the above copyright notice, this list of conditions and the following disclaimer</a:t>
            </a:r>
            <a:r>
              <a:rPr lang="en-US" altLang="ja-JP" sz="2000" dirty="0" smtClean="0"/>
              <a:t>.</a:t>
            </a:r>
            <a:endParaRPr lang="en-US" altLang="ja-JP" sz="2000" dirty="0"/>
          </a:p>
        </p:txBody>
      </p:sp>
      <p:sp>
        <p:nvSpPr>
          <p:cNvPr id="12" name="テキスト ボックス 11"/>
          <p:cNvSpPr txBox="1"/>
          <p:nvPr/>
        </p:nvSpPr>
        <p:spPr>
          <a:xfrm>
            <a:off x="239948" y="4875036"/>
            <a:ext cx="4961892" cy="1477328"/>
          </a:xfrm>
          <a:prstGeom prst="rect">
            <a:avLst/>
          </a:prstGeom>
          <a:noFill/>
          <a:ln>
            <a:solidFill>
              <a:schemeClr val="tx1"/>
            </a:solidFill>
          </a:ln>
        </p:spPr>
        <p:txBody>
          <a:bodyPr wrap="square" rtlCol="0">
            <a:spAutoFit/>
          </a:bodyPr>
          <a:lstStyle/>
          <a:p>
            <a:r>
              <a:rPr lang="en-US" altLang="ja-JP" dirty="0"/>
              <a:t>2. Redistributions in binary form must reproduce the above copyright notice, this list of conditions and the following disclaimer in the documentation and/or other materials provided with the distribution</a:t>
            </a:r>
            <a:r>
              <a:rPr lang="en-US" altLang="ja-JP" dirty="0" smtClean="0"/>
              <a:t>.</a:t>
            </a:r>
            <a:endParaRPr lang="en-US" altLang="ja-JP" dirty="0"/>
          </a:p>
        </p:txBody>
      </p:sp>
      <p:sp>
        <p:nvSpPr>
          <p:cNvPr id="13" name="正方形/長方形 12"/>
          <p:cNvSpPr/>
          <p:nvPr/>
        </p:nvSpPr>
        <p:spPr>
          <a:xfrm>
            <a:off x="107503" y="1945797"/>
            <a:ext cx="5305919" cy="45075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p:cNvCxnSpPr>
            <a:stCxn id="12" idx="3"/>
            <a:endCxn id="10" idx="1"/>
          </p:cNvCxnSpPr>
          <p:nvPr/>
        </p:nvCxnSpPr>
        <p:spPr>
          <a:xfrm>
            <a:off x="5201840" y="5613700"/>
            <a:ext cx="522288" cy="124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1268701" y="980728"/>
            <a:ext cx="2918164" cy="923330"/>
          </a:xfrm>
          <a:prstGeom prst="rect">
            <a:avLst/>
          </a:prstGeom>
          <a:noFill/>
        </p:spPr>
        <p:txBody>
          <a:bodyPr wrap="square" rtlCol="0">
            <a:spAutoFit/>
          </a:bodyPr>
          <a:lstStyle/>
          <a:p>
            <a:r>
              <a:rPr kumimoji="1" lang="ja-JP" altLang="en-US" dirty="0" smtClean="0"/>
              <a:t>青枠：未知ライセンス記述</a:t>
            </a:r>
            <a:endParaRPr kumimoji="1" lang="en-US" altLang="ja-JP" dirty="0" smtClean="0"/>
          </a:p>
          <a:p>
            <a:r>
              <a:rPr lang="ja-JP" altLang="en-US" dirty="0" smtClean="0"/>
              <a:t>赤枠：未知ライセンス文</a:t>
            </a:r>
            <a:endParaRPr lang="en-US" altLang="ja-JP" dirty="0" smtClean="0"/>
          </a:p>
          <a:p>
            <a:r>
              <a:rPr kumimoji="1" lang="ja-JP" altLang="en-US" dirty="0" smtClean="0"/>
              <a:t>緑枠</a:t>
            </a:r>
            <a:r>
              <a:rPr lang="ja-JP" altLang="en-US" dirty="0" smtClean="0"/>
              <a:t>：既知ライセンス文</a:t>
            </a:r>
            <a:endParaRPr kumimoji="1" lang="en-US" altLang="ja-JP" dirty="0" smtClean="0"/>
          </a:p>
        </p:txBody>
      </p:sp>
      <p:sp>
        <p:nvSpPr>
          <p:cNvPr id="16" name="テキスト ボックス 15"/>
          <p:cNvSpPr txBox="1"/>
          <p:nvPr/>
        </p:nvSpPr>
        <p:spPr>
          <a:xfrm>
            <a:off x="6804248" y="1196752"/>
            <a:ext cx="1224136" cy="369332"/>
          </a:xfrm>
          <a:prstGeom prst="rect">
            <a:avLst/>
          </a:prstGeom>
          <a:noFill/>
        </p:spPr>
        <p:txBody>
          <a:bodyPr wrap="square" rtlCol="0">
            <a:spAutoFit/>
          </a:bodyPr>
          <a:lstStyle/>
          <a:p>
            <a:r>
              <a:rPr lang="ja-JP" altLang="en-US" dirty="0"/>
              <a:t>制約</a:t>
            </a:r>
            <a:r>
              <a:rPr lang="ja-JP" altLang="en-US" dirty="0" smtClean="0"/>
              <a:t>内容</a:t>
            </a:r>
            <a:endParaRPr kumimoji="1" lang="ja-JP" altLang="en-US" dirty="0"/>
          </a:p>
        </p:txBody>
      </p:sp>
    </p:spTree>
    <p:extLst>
      <p:ext uri="{BB962C8B-B14F-4D97-AF65-F5344CB8AC3E}">
        <p14:creationId xmlns:p14="http://schemas.microsoft.com/office/powerpoint/2010/main" val="211134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研究目的</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lang="ja-JP" altLang="en-US" dirty="0"/>
              <a:t>ライセンス特定ツールを改善するための支援</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10</a:t>
            </a:fld>
            <a:endParaRPr kumimoji="1" lang="ja-JP" altLang="en-US"/>
          </a:p>
        </p:txBody>
      </p:sp>
    </p:spTree>
    <p:extLst>
      <p:ext uri="{BB962C8B-B14F-4D97-AF65-F5344CB8AC3E}">
        <p14:creationId xmlns:p14="http://schemas.microsoft.com/office/powerpoint/2010/main" val="2547435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Unknown</a:t>
            </a:r>
            <a:r>
              <a:rPr lang="ja-JP" altLang="en-US" dirty="0" smtClean="0"/>
              <a:t>のタイプ</a:t>
            </a:r>
            <a:endParaRPr kumimoji="1" lang="ja-JP" altLang="en-US" dirty="0"/>
          </a:p>
        </p:txBody>
      </p:sp>
      <p:cxnSp>
        <p:nvCxnSpPr>
          <p:cNvPr id="7" name="直線コネクタ 6"/>
          <p:cNvCxnSpPr/>
          <p:nvPr/>
        </p:nvCxnSpPr>
        <p:spPr>
          <a:xfrm>
            <a:off x="4547420" y="1772816"/>
            <a:ext cx="0" cy="3888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991136" y="3717032"/>
            <a:ext cx="51125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3473012" y="1255475"/>
            <a:ext cx="2148816" cy="369332"/>
          </a:xfrm>
          <a:prstGeom prst="rect">
            <a:avLst/>
          </a:prstGeom>
          <a:noFill/>
        </p:spPr>
        <p:txBody>
          <a:bodyPr wrap="square" rtlCol="0">
            <a:spAutoFit/>
          </a:bodyPr>
          <a:lstStyle/>
          <a:p>
            <a:r>
              <a:rPr kumimoji="1" lang="ja-JP" altLang="en-US" dirty="0" smtClean="0"/>
              <a:t>意味的</a:t>
            </a:r>
            <a:r>
              <a:rPr lang="ja-JP" altLang="en-US" dirty="0" smtClean="0"/>
              <a:t>一致</a:t>
            </a:r>
            <a:r>
              <a:rPr lang="ja-JP" altLang="en-US" dirty="0"/>
              <a:t>　</a:t>
            </a:r>
            <a:r>
              <a:rPr lang="ja-JP" altLang="en-US" dirty="0" smtClean="0"/>
              <a:t>高</a:t>
            </a:r>
            <a:endParaRPr kumimoji="1" lang="ja-JP" altLang="en-US" dirty="0"/>
          </a:p>
        </p:txBody>
      </p:sp>
      <p:sp>
        <p:nvSpPr>
          <p:cNvPr id="16" name="円/楕円 15"/>
          <p:cNvSpPr/>
          <p:nvPr/>
        </p:nvSpPr>
        <p:spPr>
          <a:xfrm>
            <a:off x="4871448" y="191683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800" dirty="0" smtClean="0">
                <a:solidFill>
                  <a:schemeClr val="tx1"/>
                </a:solidFill>
              </a:rPr>
              <a:t>A</a:t>
            </a:r>
            <a:endParaRPr kumimoji="1" lang="ja-JP" altLang="en-US" sz="4800" dirty="0">
              <a:solidFill>
                <a:schemeClr val="tx1"/>
              </a:solidFill>
            </a:endParaRPr>
          </a:p>
        </p:txBody>
      </p:sp>
      <p:sp>
        <p:nvSpPr>
          <p:cNvPr id="17" name="円/楕円 16"/>
          <p:cNvSpPr/>
          <p:nvPr/>
        </p:nvSpPr>
        <p:spPr>
          <a:xfrm>
            <a:off x="2267744" y="191683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800" b="1" dirty="0" smtClean="0">
                <a:solidFill>
                  <a:schemeClr val="tx1"/>
                </a:solidFill>
              </a:rPr>
              <a:t>B</a:t>
            </a:r>
            <a:endParaRPr kumimoji="1" lang="ja-JP" altLang="en-US" sz="4800" b="1" dirty="0">
              <a:solidFill>
                <a:schemeClr val="tx1"/>
              </a:solidFill>
            </a:endParaRPr>
          </a:p>
        </p:txBody>
      </p:sp>
      <p:sp>
        <p:nvSpPr>
          <p:cNvPr id="18" name="円/楕円 17"/>
          <p:cNvSpPr/>
          <p:nvPr/>
        </p:nvSpPr>
        <p:spPr>
          <a:xfrm>
            <a:off x="2267744" y="380011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800" b="1" dirty="0">
                <a:solidFill>
                  <a:schemeClr val="tx1"/>
                </a:solidFill>
              </a:rPr>
              <a:t>D</a:t>
            </a:r>
            <a:endParaRPr kumimoji="1" lang="ja-JP" altLang="en-US" sz="4800" b="1" dirty="0">
              <a:solidFill>
                <a:schemeClr val="tx1"/>
              </a:solidFill>
            </a:endParaRPr>
          </a:p>
        </p:txBody>
      </p:sp>
      <p:sp>
        <p:nvSpPr>
          <p:cNvPr id="19" name="円/楕円 18"/>
          <p:cNvSpPr/>
          <p:nvPr/>
        </p:nvSpPr>
        <p:spPr>
          <a:xfrm>
            <a:off x="4871448" y="3797424"/>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800" b="1" dirty="0">
                <a:solidFill>
                  <a:schemeClr val="tx1"/>
                </a:solidFill>
              </a:rPr>
              <a:t>C</a:t>
            </a:r>
            <a:endParaRPr kumimoji="1" lang="ja-JP" altLang="en-US" sz="4800" b="1" dirty="0">
              <a:solidFill>
                <a:schemeClr val="tx1"/>
              </a:solidFill>
            </a:endParaRPr>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11</a:t>
            </a:fld>
            <a:endParaRPr kumimoji="1" lang="ja-JP" altLang="en-US"/>
          </a:p>
        </p:txBody>
      </p:sp>
      <p:sp>
        <p:nvSpPr>
          <p:cNvPr id="21" name="テキスト ボックス 20"/>
          <p:cNvSpPr txBox="1"/>
          <p:nvPr/>
        </p:nvSpPr>
        <p:spPr>
          <a:xfrm>
            <a:off x="107504" y="3532366"/>
            <a:ext cx="1775112" cy="369332"/>
          </a:xfrm>
          <a:prstGeom prst="rect">
            <a:avLst/>
          </a:prstGeom>
          <a:noFill/>
        </p:spPr>
        <p:txBody>
          <a:bodyPr wrap="square" rtlCol="0">
            <a:spAutoFit/>
          </a:bodyPr>
          <a:lstStyle/>
          <a:p>
            <a:r>
              <a:rPr kumimoji="1" lang="ja-JP" altLang="en-US" dirty="0" smtClean="0"/>
              <a:t>文字類似度　低</a:t>
            </a:r>
            <a:endParaRPr kumimoji="1" lang="ja-JP" altLang="en-US" dirty="0"/>
          </a:p>
        </p:txBody>
      </p:sp>
      <p:sp>
        <p:nvSpPr>
          <p:cNvPr id="22" name="テキスト ボックス 21"/>
          <p:cNvSpPr txBox="1"/>
          <p:nvPr/>
        </p:nvSpPr>
        <p:spPr>
          <a:xfrm>
            <a:off x="3554454" y="5726241"/>
            <a:ext cx="1985932" cy="369332"/>
          </a:xfrm>
          <a:prstGeom prst="rect">
            <a:avLst/>
          </a:prstGeom>
          <a:noFill/>
        </p:spPr>
        <p:txBody>
          <a:bodyPr wrap="square" rtlCol="0">
            <a:spAutoFit/>
          </a:bodyPr>
          <a:lstStyle/>
          <a:p>
            <a:r>
              <a:rPr kumimoji="1" lang="ja-JP" altLang="en-US" dirty="0" smtClean="0"/>
              <a:t>意味的一致　低</a:t>
            </a:r>
            <a:endParaRPr kumimoji="1" lang="ja-JP" altLang="en-US" dirty="0"/>
          </a:p>
        </p:txBody>
      </p:sp>
      <p:sp>
        <p:nvSpPr>
          <p:cNvPr id="23" name="テキスト ボックス 22"/>
          <p:cNvSpPr txBox="1"/>
          <p:nvPr/>
        </p:nvSpPr>
        <p:spPr>
          <a:xfrm>
            <a:off x="7236296" y="3532366"/>
            <a:ext cx="1775112" cy="369332"/>
          </a:xfrm>
          <a:prstGeom prst="rect">
            <a:avLst/>
          </a:prstGeom>
          <a:noFill/>
        </p:spPr>
        <p:txBody>
          <a:bodyPr wrap="square" rtlCol="0">
            <a:spAutoFit/>
          </a:bodyPr>
          <a:lstStyle/>
          <a:p>
            <a:r>
              <a:rPr kumimoji="1" lang="ja-JP" altLang="en-US" dirty="0" smtClean="0"/>
              <a:t>文字類似度　高</a:t>
            </a:r>
            <a:endParaRPr kumimoji="1" lang="ja-JP" altLang="en-US" dirty="0"/>
          </a:p>
        </p:txBody>
      </p:sp>
    </p:spTree>
    <p:extLst>
      <p:ext uri="{BB962C8B-B14F-4D97-AF65-F5344CB8AC3E}">
        <p14:creationId xmlns:p14="http://schemas.microsoft.com/office/powerpoint/2010/main" val="4278531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未知ライセンス文の中身</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514350" indent="-514350">
              <a:buFont typeface="+mj-lt"/>
              <a:buAutoNum type="arabicPeriod"/>
            </a:pPr>
            <a:r>
              <a:rPr lang="ja-JP" altLang="en-US" dirty="0" smtClean="0"/>
              <a:t>文章的にも意味的にも類似している</a:t>
            </a:r>
            <a:endParaRPr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意味的に同じだが、文章が異なっている</a:t>
            </a:r>
            <a:endParaRPr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文章的には類似しているが、意味的に異なっている</a:t>
            </a:r>
            <a:endParaRPr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意味的にも、文章的にも異なっている</a:t>
            </a:r>
            <a:endParaRPr lang="en-US" altLang="ja-JP" dirty="0" smtClean="0"/>
          </a:p>
          <a:p>
            <a:endParaRPr kumimoji="1" lang="en-US" altLang="ja-JP" dirty="0"/>
          </a:p>
          <a:p>
            <a:pPr marL="514350" indent="-514350">
              <a:buFont typeface="+mj-lt"/>
              <a:buAutoNum type="arabicPeriod"/>
            </a:pP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12</a:t>
            </a:fld>
            <a:endParaRPr kumimoji="1" lang="ja-JP" altLang="en-US"/>
          </a:p>
        </p:txBody>
      </p:sp>
    </p:spTree>
    <p:extLst>
      <p:ext uri="{BB962C8B-B14F-4D97-AF65-F5344CB8AC3E}">
        <p14:creationId xmlns:p14="http://schemas.microsoft.com/office/powerpoint/2010/main" val="3108507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データ整形１</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err="1" smtClean="0"/>
              <a:t>Debian</a:t>
            </a:r>
            <a:r>
              <a:rPr lang="ja-JP" altLang="en-US" dirty="0" smtClean="0"/>
              <a:t>の</a:t>
            </a:r>
            <a:r>
              <a:rPr lang="en-US" altLang="ja-JP" dirty="0" smtClean="0"/>
              <a:t>12725</a:t>
            </a:r>
            <a:r>
              <a:rPr lang="ja-JP" altLang="en-US" dirty="0" smtClean="0"/>
              <a:t>の各ソフトウェアパッケージからランダムに１つのファイルを抽出し</a:t>
            </a:r>
            <a:r>
              <a:rPr lang="en-US" altLang="ja-JP" dirty="0" err="1" smtClean="0"/>
              <a:t>Ninka</a:t>
            </a:r>
            <a:r>
              <a:rPr lang="ja-JP" altLang="en-US" dirty="0" smtClean="0"/>
              <a:t>にかけ</a:t>
            </a:r>
            <a:r>
              <a:rPr lang="en-US" altLang="ja-JP" dirty="0" smtClean="0"/>
              <a:t>Unknown</a:t>
            </a:r>
            <a:r>
              <a:rPr lang="ja-JP" altLang="en-US" dirty="0" smtClean="0"/>
              <a:t>と判定されたものを用いる（</a:t>
            </a:r>
            <a:r>
              <a:rPr lang="en-US" altLang="ja-JP" dirty="0" smtClean="0"/>
              <a:t>2838</a:t>
            </a:r>
            <a:r>
              <a:rPr lang="ja-JP" altLang="en-US" dirty="0" smtClean="0"/>
              <a:t>）</a:t>
            </a:r>
            <a:endParaRPr lang="en-US" altLang="ja-JP" dirty="0" smtClean="0"/>
          </a:p>
          <a:p>
            <a:endParaRPr lang="en-US" altLang="ja-JP" dirty="0"/>
          </a:p>
          <a:p>
            <a:r>
              <a:rPr lang="en-US" altLang="ja-JP" dirty="0" smtClean="0"/>
              <a:t>Unknown</a:t>
            </a:r>
            <a:r>
              <a:rPr lang="ja-JP" altLang="en-US" dirty="0" smtClean="0"/>
              <a:t>と判定されたライセンス記述を文単位</a:t>
            </a:r>
            <a:r>
              <a:rPr lang="ja-JP" altLang="en-US" dirty="0"/>
              <a:t>で</a:t>
            </a:r>
            <a:r>
              <a:rPr lang="ja-JP" altLang="en-US" dirty="0" smtClean="0"/>
              <a:t>分割（</a:t>
            </a:r>
            <a:r>
              <a:rPr lang="en-US" altLang="ja-JP" dirty="0" smtClean="0"/>
              <a:t>9487</a:t>
            </a:r>
            <a:r>
              <a:rPr lang="ja-JP" altLang="en-US" dirty="0" smtClean="0"/>
              <a:t>）</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13</a:t>
            </a:fld>
            <a:endParaRPr kumimoji="1" lang="ja-JP" altLang="en-US"/>
          </a:p>
        </p:txBody>
      </p:sp>
    </p:spTree>
    <p:extLst>
      <p:ext uri="{BB962C8B-B14F-4D97-AF65-F5344CB8AC3E}">
        <p14:creationId xmlns:p14="http://schemas.microsoft.com/office/powerpoint/2010/main" val="3081904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データ</a:t>
            </a:r>
            <a:r>
              <a:rPr lang="ja-JP" altLang="en-US" dirty="0" smtClean="0"/>
              <a:t>整形２</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行</a:t>
            </a:r>
            <a:r>
              <a:rPr lang="ja-JP" altLang="en-US" dirty="0"/>
              <a:t>毎に分割したデータセットから</a:t>
            </a:r>
            <a:r>
              <a:rPr lang="en-US" altLang="ja-JP" dirty="0"/>
              <a:t>Unknown</a:t>
            </a:r>
            <a:r>
              <a:rPr lang="ja-JP" altLang="en-US" dirty="0"/>
              <a:t>と判定されたライセンス文を抽出（</a:t>
            </a:r>
            <a:r>
              <a:rPr lang="en-US" altLang="ja-JP" dirty="0"/>
              <a:t>5164</a:t>
            </a:r>
            <a:r>
              <a:rPr lang="ja-JP" altLang="en-US" dirty="0" smtClean="0"/>
              <a:t>）</a:t>
            </a:r>
            <a:endParaRPr lang="en-US" altLang="ja-JP" dirty="0"/>
          </a:p>
          <a:p>
            <a:endParaRPr kumimoji="1" lang="en-US" altLang="ja-JP" dirty="0" smtClean="0"/>
          </a:p>
          <a:p>
            <a:endParaRPr lang="en-US" altLang="ja-JP" dirty="0"/>
          </a:p>
          <a:p>
            <a:r>
              <a:rPr kumimoji="1" lang="en-US" altLang="ja-JP" dirty="0" smtClean="0"/>
              <a:t>Unknown</a:t>
            </a:r>
            <a:r>
              <a:rPr kumimoji="1" lang="ja-JP" altLang="en-US" dirty="0" smtClean="0"/>
              <a:t>と判定された文の重複</a:t>
            </a:r>
            <a:r>
              <a:rPr kumimoji="1" lang="en-US" altLang="ja-JP" dirty="0" smtClean="0"/>
              <a:t>(1618)</a:t>
            </a:r>
            <a:r>
              <a:rPr kumimoji="1" lang="ja-JP" altLang="en-US" dirty="0" smtClean="0"/>
              <a:t>を削除</a:t>
            </a:r>
            <a:r>
              <a:rPr lang="ja-JP" altLang="en-US" dirty="0" smtClean="0"/>
              <a:t>             </a:t>
            </a:r>
            <a:r>
              <a:rPr lang="en-US" altLang="ja-JP" dirty="0" smtClean="0"/>
              <a:t>(3546)</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14</a:t>
            </a:fld>
            <a:endParaRPr kumimoji="1" lang="ja-JP" altLang="en-US"/>
          </a:p>
        </p:txBody>
      </p:sp>
    </p:spTree>
    <p:extLst>
      <p:ext uri="{BB962C8B-B14F-4D97-AF65-F5344CB8AC3E}">
        <p14:creationId xmlns:p14="http://schemas.microsoft.com/office/powerpoint/2010/main" val="15283622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データの分類</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Unknown</a:t>
            </a:r>
            <a:r>
              <a:rPr kumimoji="1" lang="ja-JP" altLang="en-US" dirty="0" smtClean="0"/>
              <a:t>と判定された文</a:t>
            </a:r>
            <a:r>
              <a:rPr kumimoji="1" lang="en-US" altLang="ja-JP" dirty="0" smtClean="0"/>
              <a:t>3546</a:t>
            </a:r>
            <a:r>
              <a:rPr kumimoji="1" lang="ja-JP" altLang="en-US" dirty="0" smtClean="0"/>
              <a:t>と</a:t>
            </a:r>
            <a:r>
              <a:rPr kumimoji="1" lang="en-US" altLang="ja-JP" dirty="0" err="1" smtClean="0"/>
              <a:t>Ninka</a:t>
            </a:r>
            <a:r>
              <a:rPr lang="ja-JP" altLang="en-US" dirty="0" smtClean="0"/>
              <a:t>のライセンスルール</a:t>
            </a:r>
            <a:r>
              <a:rPr lang="en-US" altLang="ja-JP" dirty="0" smtClean="0"/>
              <a:t>551</a:t>
            </a:r>
            <a:r>
              <a:rPr lang="ja-JP" altLang="en-US" dirty="0" smtClean="0"/>
              <a:t>を目視で比較していき、意味的な違い、文字列的な違いで分類する</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15</a:t>
            </a:fld>
            <a:endParaRPr kumimoji="1" lang="ja-JP" altLang="en-US"/>
          </a:p>
        </p:txBody>
      </p:sp>
    </p:spTree>
    <p:extLst>
      <p:ext uri="{BB962C8B-B14F-4D97-AF65-F5344CB8AC3E}">
        <p14:creationId xmlns:p14="http://schemas.microsoft.com/office/powerpoint/2010/main" val="29610434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実際のライセンス文</a:t>
            </a:r>
            <a:r>
              <a:rPr lang="en-US" altLang="ja-JP" dirty="0" smtClean="0"/>
              <a:t>(</a:t>
            </a:r>
            <a:r>
              <a:rPr lang="en-US" altLang="ja-JP" dirty="0" err="1" smtClean="0"/>
              <a:t>Debian</a:t>
            </a:r>
            <a:r>
              <a:rPr lang="en-US" altLang="ja-JP" dirty="0" smtClean="0"/>
              <a:t>)</a:t>
            </a:r>
          </a:p>
          <a:p>
            <a:r>
              <a:rPr lang="en-US" altLang="ja-JP" dirty="0" smtClean="0"/>
              <a:t>This </a:t>
            </a:r>
            <a:r>
              <a:rPr lang="en-US" altLang="ja-JP" dirty="0"/>
              <a:t>distribution is free software; you </a:t>
            </a:r>
            <a:r>
              <a:rPr lang="en-US" altLang="ja-JP" dirty="0">
                <a:solidFill>
                  <a:srgbClr val="FF0000"/>
                </a:solidFill>
              </a:rPr>
              <a:t>may</a:t>
            </a:r>
            <a:r>
              <a:rPr lang="en-US" altLang="ja-JP" dirty="0"/>
              <a:t> redistribute it and/or modify it under the same terms as Perl itself.</a:t>
            </a:r>
          </a:p>
          <a:p>
            <a:endParaRPr lang="en-US" altLang="ja-JP" dirty="0" smtClean="0"/>
          </a:p>
          <a:p>
            <a:r>
              <a:rPr lang="en-US" altLang="ja-JP" dirty="0" err="1" smtClean="0"/>
              <a:t>Ninka</a:t>
            </a:r>
            <a:r>
              <a:rPr lang="ja-JP" altLang="en-US" dirty="0" smtClean="0"/>
              <a:t>のライセンスルール</a:t>
            </a:r>
            <a:endParaRPr lang="en-US" altLang="ja-JP" dirty="0"/>
          </a:p>
          <a:p>
            <a:r>
              <a:rPr lang="en-US" altLang="ja-JP" dirty="0"/>
              <a:t>^([^,;]+) is free software; you </a:t>
            </a:r>
            <a:r>
              <a:rPr lang="en-US" altLang="ja-JP" dirty="0">
                <a:solidFill>
                  <a:srgbClr val="FF0000"/>
                </a:solidFill>
              </a:rPr>
              <a:t>can</a:t>
            </a:r>
            <a:r>
              <a:rPr lang="en-US" altLang="ja-JP" dirty="0"/>
              <a:t> redistribute it and/or modify it under the same terms as Perl itself$</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16</a:t>
            </a:fld>
            <a:endParaRPr kumimoji="1" lang="ja-JP" altLang="en-US"/>
          </a:p>
        </p:txBody>
      </p:sp>
    </p:spTree>
    <p:extLst>
      <p:ext uri="{BB962C8B-B14F-4D97-AF65-F5344CB8AC3E}">
        <p14:creationId xmlns:p14="http://schemas.microsoft.com/office/powerpoint/2010/main" val="38423271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B</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実際のライセンス文</a:t>
            </a:r>
            <a:r>
              <a:rPr lang="en-US" altLang="ja-JP" dirty="0" smtClean="0"/>
              <a:t>(</a:t>
            </a:r>
            <a:r>
              <a:rPr lang="en-US" altLang="ja-JP" dirty="0" err="1" smtClean="0"/>
              <a:t>Debian</a:t>
            </a:r>
            <a:r>
              <a:rPr lang="en-US" altLang="ja-JP" dirty="0" smtClean="0"/>
              <a:t>)</a:t>
            </a:r>
          </a:p>
          <a:p>
            <a:r>
              <a:rPr lang="en-US" altLang="ja-JP" dirty="0" smtClean="0"/>
              <a:t>Redistribution </a:t>
            </a:r>
            <a:r>
              <a:rPr lang="en-US" altLang="ja-JP" dirty="0"/>
              <a:t>of this file is permitted under the GNU Public </a:t>
            </a:r>
            <a:r>
              <a:rPr lang="en-US" altLang="ja-JP" dirty="0" smtClean="0"/>
              <a:t>License.</a:t>
            </a:r>
          </a:p>
          <a:p>
            <a:endParaRPr lang="en-US" altLang="ja-JP" dirty="0" smtClean="0"/>
          </a:p>
          <a:p>
            <a:r>
              <a:rPr lang="en-US" altLang="ja-JP" dirty="0" err="1" smtClean="0"/>
              <a:t>Ninka</a:t>
            </a:r>
            <a:r>
              <a:rPr lang="ja-JP" altLang="en-US" dirty="0" smtClean="0"/>
              <a:t>のライセンスルール</a:t>
            </a:r>
            <a:endParaRPr lang="en-US" altLang="ja-JP" dirty="0"/>
          </a:p>
          <a:p>
            <a:r>
              <a:rPr lang="en-US" altLang="ja-JP" dirty="0"/>
              <a:t>^([^,;]+) can be freely redistributed under the terms of the GPL$</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17</a:t>
            </a:fld>
            <a:endParaRPr kumimoji="1" lang="ja-JP" altLang="en-US"/>
          </a:p>
        </p:txBody>
      </p:sp>
    </p:spTree>
    <p:extLst>
      <p:ext uri="{BB962C8B-B14F-4D97-AF65-F5344CB8AC3E}">
        <p14:creationId xmlns:p14="http://schemas.microsoft.com/office/powerpoint/2010/main" val="10939388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a:t>実際のライセンス文</a:t>
            </a:r>
            <a:r>
              <a:rPr lang="en-US" altLang="ja-JP" dirty="0"/>
              <a:t>(</a:t>
            </a:r>
            <a:r>
              <a:rPr lang="en-US" altLang="ja-JP" dirty="0" err="1"/>
              <a:t>Debian</a:t>
            </a:r>
            <a:r>
              <a:rPr lang="en-US" altLang="ja-JP" dirty="0"/>
              <a:t>)</a:t>
            </a:r>
          </a:p>
          <a:p>
            <a:r>
              <a:rPr lang="en-US" altLang="ja-JP" dirty="0"/>
              <a:t>This module is free software; you can redistribute it </a:t>
            </a:r>
            <a:r>
              <a:rPr lang="en-US" altLang="ja-JP" dirty="0">
                <a:solidFill>
                  <a:srgbClr val="FF0000"/>
                </a:solidFill>
              </a:rPr>
              <a:t>or</a:t>
            </a:r>
            <a:r>
              <a:rPr lang="en-US" altLang="ja-JP" dirty="0"/>
              <a:t> modify it under the same terms as Perl itself.</a:t>
            </a:r>
          </a:p>
          <a:p>
            <a:endParaRPr lang="en-US" altLang="ja-JP" dirty="0" smtClean="0"/>
          </a:p>
          <a:p>
            <a:r>
              <a:rPr lang="en-US" altLang="ja-JP" dirty="0" err="1"/>
              <a:t>Ninka</a:t>
            </a:r>
            <a:r>
              <a:rPr lang="ja-JP" altLang="en-US" dirty="0"/>
              <a:t>の</a:t>
            </a:r>
            <a:r>
              <a:rPr lang="ja-JP" altLang="en-US" dirty="0" smtClean="0"/>
              <a:t>ライセンスルール</a:t>
            </a:r>
            <a:endParaRPr lang="en-US" altLang="ja-JP" dirty="0"/>
          </a:p>
          <a:p>
            <a:r>
              <a:rPr lang="en-US" altLang="ja-JP" dirty="0"/>
              <a:t>^([^,;]+) is free software; you can redistribute it </a:t>
            </a:r>
            <a:r>
              <a:rPr lang="en-US" altLang="ja-JP" dirty="0">
                <a:solidFill>
                  <a:srgbClr val="FF0000"/>
                </a:solidFill>
              </a:rPr>
              <a:t>and/or </a:t>
            </a:r>
            <a:r>
              <a:rPr lang="en-US" altLang="ja-JP" dirty="0"/>
              <a:t>modify it under the same terms as Perl itself$</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18</a:t>
            </a:fld>
            <a:endParaRPr kumimoji="1" lang="ja-JP" altLang="en-US"/>
          </a:p>
        </p:txBody>
      </p:sp>
    </p:spTree>
    <p:extLst>
      <p:ext uri="{BB962C8B-B14F-4D97-AF65-F5344CB8AC3E}">
        <p14:creationId xmlns:p14="http://schemas.microsoft.com/office/powerpoint/2010/main" val="8354688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実際のライセンス文</a:t>
            </a:r>
            <a:r>
              <a:rPr lang="en-US" altLang="ja-JP" dirty="0"/>
              <a:t>(</a:t>
            </a:r>
            <a:r>
              <a:rPr lang="en-US" altLang="ja-JP" dirty="0" err="1"/>
              <a:t>Debian</a:t>
            </a:r>
            <a:r>
              <a:rPr lang="en-US" altLang="ja-JP" dirty="0" smtClean="0"/>
              <a:t>)</a:t>
            </a:r>
          </a:p>
          <a:p>
            <a:r>
              <a:rPr lang="en-US" altLang="ja-JP" dirty="0" smtClean="0"/>
              <a:t>This </a:t>
            </a:r>
            <a:r>
              <a:rPr lang="en-US" altLang="ja-JP" dirty="0"/>
              <a:t>software is subject to the provisions of the </a:t>
            </a:r>
            <a:r>
              <a:rPr lang="en-US" altLang="ja-JP" dirty="0" err="1"/>
              <a:t>Zope</a:t>
            </a:r>
            <a:r>
              <a:rPr lang="en-US" altLang="ja-JP" dirty="0"/>
              <a:t> Public License, Version 2.1 (ZPL).</a:t>
            </a:r>
          </a:p>
          <a:p>
            <a:endParaRPr lang="en-US" altLang="ja-JP" dirty="0" smtClean="0"/>
          </a:p>
          <a:p>
            <a:r>
              <a:rPr lang="en-US" altLang="ja-JP" dirty="0" err="1" smtClean="0"/>
              <a:t>Ninka</a:t>
            </a:r>
            <a:r>
              <a:rPr lang="ja-JP" altLang="en-US" dirty="0"/>
              <a:t>のライセンスルール</a:t>
            </a:r>
            <a:endParaRPr lang="en-US" altLang="ja-JP" dirty="0"/>
          </a:p>
          <a:p>
            <a:r>
              <a:rPr lang="en-US" altLang="ja-JP" dirty="0" smtClean="0"/>
              <a:t>^</a:t>
            </a:r>
            <a:r>
              <a:rPr lang="en-US" altLang="ja-JP" dirty="0"/>
              <a:t>This Source Code Form is subject to the terms of the Mozilla Public License, v&lt;dot&gt; 2&lt;dot&gt;$0:</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19</a:t>
            </a:fld>
            <a:endParaRPr kumimoji="1" lang="ja-JP" altLang="en-US"/>
          </a:p>
        </p:txBody>
      </p:sp>
    </p:spTree>
    <p:extLst>
      <p:ext uri="{BB962C8B-B14F-4D97-AF65-F5344CB8AC3E}">
        <p14:creationId xmlns:p14="http://schemas.microsoft.com/office/powerpoint/2010/main" val="6766241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ライセンス判定ツール</a:t>
            </a:r>
            <a:r>
              <a:rPr kumimoji="1" lang="en-US" altLang="ja-JP" dirty="0" smtClean="0"/>
              <a:t>(</a:t>
            </a:r>
            <a:r>
              <a:rPr kumimoji="1" lang="en-US" altLang="ja-JP" dirty="0" err="1" smtClean="0"/>
              <a:t>Ninka</a:t>
            </a:r>
            <a:r>
              <a:rPr kumimoji="1" lang="en-US" altLang="ja-JP" dirty="0" smtClean="0"/>
              <a:t>)</a:t>
            </a:r>
            <a:endParaRPr kumimoji="1" lang="ja-JP" altLang="en-US" dirty="0"/>
          </a:p>
        </p:txBody>
      </p:sp>
      <p:sp>
        <p:nvSpPr>
          <p:cNvPr id="3" name="コンテンツ プレースホルダー 2"/>
          <p:cNvSpPr>
            <a:spLocks noGrp="1"/>
          </p:cNvSpPr>
          <p:nvPr>
            <p:ph idx="1"/>
          </p:nvPr>
        </p:nvSpPr>
        <p:spPr>
          <a:xfrm>
            <a:off x="535672" y="1282134"/>
            <a:ext cx="8229600" cy="1212396"/>
          </a:xfrm>
        </p:spPr>
        <p:txBody>
          <a:bodyPr/>
          <a:lstStyle/>
          <a:p>
            <a:r>
              <a:rPr lang="ja-JP" altLang="en-US" dirty="0" smtClean="0"/>
              <a:t>目視</a:t>
            </a:r>
            <a:r>
              <a:rPr lang="ja-JP" altLang="en-US" dirty="0"/>
              <a:t>の時間を削減するために、ライセンス判定ツールが存在</a:t>
            </a:r>
            <a:r>
              <a:rPr lang="ja-JP" altLang="en-US" dirty="0" smtClean="0"/>
              <a:t>する</a:t>
            </a:r>
            <a:endParaRPr lang="en-US" altLang="ja-JP" dirty="0" smtClean="0"/>
          </a:p>
          <a:p>
            <a:endParaRPr lang="en-US" altLang="ja-JP" dirty="0"/>
          </a:p>
          <a:p>
            <a:endParaRPr lang="en-US" altLang="ja-JP"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20</a:t>
            </a:fld>
            <a:endParaRPr kumimoji="1" lang="ja-JP" altLang="en-US"/>
          </a:p>
        </p:txBody>
      </p:sp>
      <p:sp>
        <p:nvSpPr>
          <p:cNvPr id="5" name="正方形/長方形 4"/>
          <p:cNvSpPr/>
          <p:nvPr/>
        </p:nvSpPr>
        <p:spPr>
          <a:xfrm>
            <a:off x="433992" y="3113067"/>
            <a:ext cx="1440161" cy="17281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p:cNvCxnSpPr/>
          <p:nvPr/>
        </p:nvCxnSpPr>
        <p:spPr>
          <a:xfrm>
            <a:off x="577641" y="3293988"/>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577641" y="3545115"/>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577641" y="3761139"/>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577641" y="4172294"/>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577641" y="4388318"/>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577641" y="4604342"/>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577642" y="3934499"/>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右矢印 12"/>
          <p:cNvSpPr/>
          <p:nvPr/>
        </p:nvSpPr>
        <p:spPr>
          <a:xfrm>
            <a:off x="2180496" y="3584905"/>
            <a:ext cx="773776" cy="699187"/>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pic>
        <p:nvPicPr>
          <p:cNvPr id="14" name="Picture 2" descr="サーチアイコン 調べもの 画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4272" y="2962581"/>
            <a:ext cx="2232248" cy="2029164"/>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3479564" y="5010001"/>
            <a:ext cx="1181664" cy="584775"/>
          </a:xfrm>
          <a:prstGeom prst="rect">
            <a:avLst/>
          </a:prstGeom>
          <a:noFill/>
        </p:spPr>
        <p:txBody>
          <a:bodyPr wrap="square" rtlCol="0">
            <a:spAutoFit/>
          </a:bodyPr>
          <a:lstStyle/>
          <a:p>
            <a:r>
              <a:rPr kumimoji="1" lang="en-US" altLang="ja-JP" sz="3200" dirty="0" err="1" smtClean="0"/>
              <a:t>Ninka</a:t>
            </a:r>
            <a:endParaRPr kumimoji="1" lang="ja-JP" altLang="en-US" sz="3200" dirty="0"/>
          </a:p>
        </p:txBody>
      </p:sp>
      <p:sp>
        <p:nvSpPr>
          <p:cNvPr id="16" name="円/楕円 15"/>
          <p:cNvSpPr/>
          <p:nvPr/>
        </p:nvSpPr>
        <p:spPr>
          <a:xfrm>
            <a:off x="6086466" y="2494529"/>
            <a:ext cx="2232248"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t>BSD</a:t>
            </a:r>
            <a:endParaRPr kumimoji="1" lang="ja-JP" altLang="en-US" sz="2800" dirty="0"/>
          </a:p>
        </p:txBody>
      </p:sp>
      <p:sp>
        <p:nvSpPr>
          <p:cNvPr id="17" name="円/楕円 16"/>
          <p:cNvSpPr/>
          <p:nvPr/>
        </p:nvSpPr>
        <p:spPr>
          <a:xfrm>
            <a:off x="6086466" y="4366284"/>
            <a:ext cx="2232248"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t>unknown</a:t>
            </a:r>
            <a:endParaRPr kumimoji="1" lang="ja-JP" altLang="en-US" sz="2800" dirty="0"/>
          </a:p>
        </p:txBody>
      </p:sp>
      <p:sp>
        <p:nvSpPr>
          <p:cNvPr id="18" name="右矢印 17"/>
          <p:cNvSpPr/>
          <p:nvPr/>
        </p:nvSpPr>
        <p:spPr>
          <a:xfrm rot="20025131">
            <a:off x="5065339" y="3106597"/>
            <a:ext cx="940036" cy="648072"/>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右矢印 18"/>
          <p:cNvSpPr/>
          <p:nvPr/>
        </p:nvSpPr>
        <p:spPr>
          <a:xfrm rot="1529211">
            <a:off x="5066488" y="4147880"/>
            <a:ext cx="940036" cy="648072"/>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4661228" y="5114137"/>
            <a:ext cx="2095184" cy="369332"/>
          </a:xfrm>
          <a:prstGeom prst="rect">
            <a:avLst/>
          </a:prstGeom>
          <a:noFill/>
        </p:spPr>
        <p:txBody>
          <a:bodyPr wrap="square" rtlCol="0">
            <a:spAutoFit/>
          </a:bodyPr>
          <a:lstStyle/>
          <a:p>
            <a:r>
              <a:rPr kumimoji="1" lang="ja-JP" altLang="en-US" dirty="0" smtClean="0"/>
              <a:t>存在していない</a:t>
            </a:r>
            <a:endParaRPr kumimoji="1" lang="ja-JP" altLang="en-US" dirty="0"/>
          </a:p>
        </p:txBody>
      </p:sp>
      <p:sp>
        <p:nvSpPr>
          <p:cNvPr id="21" name="テキスト ボックス 20"/>
          <p:cNvSpPr txBox="1"/>
          <p:nvPr/>
        </p:nvSpPr>
        <p:spPr>
          <a:xfrm>
            <a:off x="4754472" y="2616138"/>
            <a:ext cx="1578264" cy="369332"/>
          </a:xfrm>
          <a:prstGeom prst="rect">
            <a:avLst/>
          </a:prstGeom>
          <a:noFill/>
        </p:spPr>
        <p:txBody>
          <a:bodyPr wrap="square" rtlCol="0">
            <a:spAutoFit/>
          </a:bodyPr>
          <a:lstStyle/>
          <a:p>
            <a:r>
              <a:rPr kumimoji="1" lang="ja-JP" altLang="en-US" dirty="0" smtClean="0"/>
              <a:t>存在している</a:t>
            </a:r>
            <a:endParaRPr kumimoji="1" lang="ja-JP" altLang="en-US" dirty="0"/>
          </a:p>
        </p:txBody>
      </p:sp>
      <p:sp>
        <p:nvSpPr>
          <p:cNvPr id="22" name="テキスト ボックス 21"/>
          <p:cNvSpPr txBox="1"/>
          <p:nvPr/>
        </p:nvSpPr>
        <p:spPr>
          <a:xfrm>
            <a:off x="244816" y="4948445"/>
            <a:ext cx="1818512" cy="646331"/>
          </a:xfrm>
          <a:prstGeom prst="rect">
            <a:avLst/>
          </a:prstGeom>
          <a:noFill/>
        </p:spPr>
        <p:txBody>
          <a:bodyPr wrap="square" rtlCol="0">
            <a:spAutoFit/>
          </a:bodyPr>
          <a:lstStyle/>
          <a:p>
            <a:pPr algn="ctr"/>
            <a:r>
              <a:rPr kumimoji="1" lang="ja-JP" altLang="en-US" dirty="0" smtClean="0"/>
              <a:t>ソースファイルのライセンス記述</a:t>
            </a:r>
            <a:endParaRPr kumimoji="1" lang="ja-JP" altLang="en-US" dirty="0"/>
          </a:p>
        </p:txBody>
      </p:sp>
      <p:sp>
        <p:nvSpPr>
          <p:cNvPr id="23" name="テキスト ボックス 22"/>
          <p:cNvSpPr txBox="1"/>
          <p:nvPr/>
        </p:nvSpPr>
        <p:spPr>
          <a:xfrm>
            <a:off x="2063328" y="5558757"/>
            <a:ext cx="4104456" cy="646331"/>
          </a:xfrm>
          <a:prstGeom prst="rect">
            <a:avLst/>
          </a:prstGeom>
          <a:noFill/>
        </p:spPr>
        <p:txBody>
          <a:bodyPr wrap="square" rtlCol="0">
            <a:spAutoFit/>
          </a:bodyPr>
          <a:lstStyle/>
          <a:p>
            <a:pPr algn="ctr"/>
            <a:r>
              <a:rPr kumimoji="1" lang="ja-JP" altLang="en-US" dirty="0" smtClean="0"/>
              <a:t>対応する</a:t>
            </a:r>
            <a:r>
              <a:rPr kumimoji="1" lang="ja-JP" altLang="en-US" dirty="0" smtClean="0">
                <a:solidFill>
                  <a:srgbClr val="FF0000"/>
                </a:solidFill>
              </a:rPr>
              <a:t>ライセンスルール</a:t>
            </a:r>
            <a:r>
              <a:rPr kumimoji="1" lang="ja-JP" altLang="en-US" dirty="0" smtClean="0"/>
              <a:t>が</a:t>
            </a:r>
            <a:endParaRPr kumimoji="1" lang="en-US" altLang="ja-JP" dirty="0" smtClean="0"/>
          </a:p>
          <a:p>
            <a:pPr algn="ctr"/>
            <a:r>
              <a:rPr kumimoji="1" lang="ja-JP" altLang="en-US" dirty="0" smtClean="0"/>
              <a:t>存在するか？</a:t>
            </a:r>
            <a:endParaRPr kumimoji="1" lang="ja-JP" altLang="en-US" dirty="0"/>
          </a:p>
        </p:txBody>
      </p:sp>
      <p:sp>
        <p:nvSpPr>
          <p:cNvPr id="24" name="テキスト ボックス 23"/>
          <p:cNvSpPr txBox="1"/>
          <p:nvPr/>
        </p:nvSpPr>
        <p:spPr>
          <a:xfrm>
            <a:off x="5906600" y="3557401"/>
            <a:ext cx="2891523" cy="369332"/>
          </a:xfrm>
          <a:prstGeom prst="rect">
            <a:avLst/>
          </a:prstGeom>
          <a:noFill/>
        </p:spPr>
        <p:txBody>
          <a:bodyPr wrap="square" rtlCol="0">
            <a:spAutoFit/>
          </a:bodyPr>
          <a:lstStyle/>
          <a:p>
            <a:r>
              <a:rPr kumimoji="1" lang="ja-JP" altLang="en-US" dirty="0" smtClean="0"/>
              <a:t>対応するライセンスを出力</a:t>
            </a:r>
            <a:endParaRPr kumimoji="1" lang="ja-JP" altLang="en-US" dirty="0"/>
          </a:p>
        </p:txBody>
      </p:sp>
      <p:sp>
        <p:nvSpPr>
          <p:cNvPr id="25" name="テキスト ボックス 24"/>
          <p:cNvSpPr txBox="1"/>
          <p:nvPr/>
        </p:nvSpPr>
        <p:spPr>
          <a:xfrm>
            <a:off x="6365923" y="5445079"/>
            <a:ext cx="2160240" cy="369332"/>
          </a:xfrm>
          <a:prstGeom prst="rect">
            <a:avLst/>
          </a:prstGeom>
          <a:noFill/>
        </p:spPr>
        <p:txBody>
          <a:bodyPr wrap="square" rtlCol="0">
            <a:spAutoFit/>
          </a:bodyPr>
          <a:lstStyle/>
          <a:p>
            <a:r>
              <a:rPr lang="ja-JP" altLang="en-US" dirty="0"/>
              <a:t>未知ライセンス</a:t>
            </a:r>
            <a:endParaRPr kumimoji="1" lang="ja-JP" altLang="en-US" dirty="0"/>
          </a:p>
        </p:txBody>
      </p:sp>
      <p:sp>
        <p:nvSpPr>
          <p:cNvPr id="26" name="正方形/長方形 25"/>
          <p:cNvSpPr/>
          <p:nvPr/>
        </p:nvSpPr>
        <p:spPr>
          <a:xfrm>
            <a:off x="535672" y="3216451"/>
            <a:ext cx="1236065" cy="428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664527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研究目的</a:t>
            </a:r>
            <a:endParaRPr kumimoji="1" lang="ja-JP" altLang="en-US" dirty="0"/>
          </a:p>
        </p:txBody>
      </p:sp>
      <p:sp>
        <p:nvSpPr>
          <p:cNvPr id="3" name="コンテンツ プレースホルダー 2"/>
          <p:cNvSpPr>
            <a:spLocks noGrp="1"/>
          </p:cNvSpPr>
          <p:nvPr>
            <p:ph idx="1"/>
          </p:nvPr>
        </p:nvSpPr>
        <p:spPr>
          <a:xfrm>
            <a:off x="323528" y="1556792"/>
            <a:ext cx="8507288" cy="4525963"/>
          </a:xfrm>
        </p:spPr>
        <p:txBody>
          <a:bodyPr/>
          <a:lstStyle/>
          <a:p>
            <a:pPr marL="0" indent="0">
              <a:buNone/>
            </a:pPr>
            <a:endParaRPr lang="en-US" altLang="ja-JP" dirty="0"/>
          </a:p>
          <a:p>
            <a:r>
              <a:rPr kumimoji="1" lang="ja-JP" altLang="en-US" dirty="0" smtClean="0"/>
              <a:t>未知ライセンス記述を目視する負担をさげたい</a:t>
            </a:r>
            <a:endParaRPr lang="en-US" altLang="ja-JP" dirty="0"/>
          </a:p>
          <a:p>
            <a:r>
              <a:rPr lang="ja-JP" altLang="en-US" dirty="0" smtClean="0"/>
              <a:t>（こう書くと手法を実装しないといけない？）</a:t>
            </a:r>
            <a:endParaRPr lang="en-US" altLang="ja-JP" dirty="0" smtClean="0"/>
          </a:p>
          <a:p>
            <a:endParaRPr kumimoji="1" lang="en-US" altLang="ja-JP" dirty="0"/>
          </a:p>
          <a:p>
            <a:r>
              <a:rPr lang="ja-JP" altLang="en-US" dirty="0" smtClean="0"/>
              <a:t>（目視する負担をさげるためには未知ライセンスがどのようになっているか知らなければならないのでそれを知りたい）</a:t>
            </a:r>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21</a:t>
            </a:fld>
            <a:endParaRPr kumimoji="1" lang="ja-JP" altLang="en-US"/>
          </a:p>
        </p:txBody>
      </p:sp>
    </p:spTree>
    <p:extLst>
      <p:ext uri="{BB962C8B-B14F-4D97-AF65-F5344CB8AC3E}">
        <p14:creationId xmlns:p14="http://schemas.microsoft.com/office/powerpoint/2010/main" val="3785190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22904"/>
            <a:ext cx="8229600" cy="1143000"/>
          </a:xfrm>
        </p:spPr>
        <p:txBody>
          <a:bodyPr/>
          <a:lstStyle/>
          <a:p>
            <a:r>
              <a:rPr kumimoji="1" lang="ja-JP" altLang="en-US" dirty="0" smtClean="0"/>
              <a:t>ライセンスルール</a:t>
            </a:r>
            <a:endParaRPr kumimoji="1" lang="ja-JP" altLang="en-US" dirty="0"/>
          </a:p>
        </p:txBody>
      </p:sp>
      <p:sp>
        <p:nvSpPr>
          <p:cNvPr id="3" name="コンテンツ プレースホルダー 2"/>
          <p:cNvSpPr>
            <a:spLocks noGrp="1"/>
          </p:cNvSpPr>
          <p:nvPr>
            <p:ph idx="1"/>
          </p:nvPr>
        </p:nvSpPr>
        <p:spPr>
          <a:xfrm>
            <a:off x="107504" y="2204864"/>
            <a:ext cx="9001000" cy="1152128"/>
          </a:xfrm>
          <a:ln w="38100">
            <a:solidFill>
              <a:schemeClr val="tx1"/>
            </a:solidFill>
          </a:ln>
        </p:spPr>
        <p:txBody>
          <a:bodyPr>
            <a:normAutofit/>
          </a:bodyPr>
          <a:lstStyle/>
          <a:p>
            <a:pPr marL="0" indent="0" algn="ctr">
              <a:buNone/>
            </a:pPr>
            <a:r>
              <a:rPr lang="en-US" altLang="ja-JP" sz="2600" dirty="0" smtClean="0"/>
              <a:t>Redistributions </a:t>
            </a:r>
            <a:r>
              <a:rPr lang="en-US" altLang="ja-JP" sz="2600" dirty="0"/>
              <a:t>of source code must retain the above copyright notice, this list of conditions and the following disclaimer. </a:t>
            </a:r>
            <a:endParaRPr lang="en-US" altLang="ja-JP" sz="2600"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22</a:t>
            </a:fld>
            <a:endParaRPr kumimoji="1" lang="ja-JP" altLang="en-US"/>
          </a:p>
        </p:txBody>
      </p:sp>
      <p:sp>
        <p:nvSpPr>
          <p:cNvPr id="5" name="テキスト ボックス 4"/>
          <p:cNvSpPr txBox="1"/>
          <p:nvPr/>
        </p:nvSpPr>
        <p:spPr>
          <a:xfrm>
            <a:off x="1835152" y="1061467"/>
            <a:ext cx="5941168" cy="800219"/>
          </a:xfrm>
          <a:prstGeom prst="rect">
            <a:avLst/>
          </a:prstGeom>
          <a:noFill/>
        </p:spPr>
        <p:txBody>
          <a:bodyPr wrap="square" rtlCol="0">
            <a:spAutoFit/>
          </a:bodyPr>
          <a:lstStyle/>
          <a:p>
            <a:pPr algn="ctr"/>
            <a:r>
              <a:rPr lang="ja-JP" altLang="en-US" sz="2800" dirty="0"/>
              <a:t>ライセンスを特定するための正規表現</a:t>
            </a:r>
            <a:endParaRPr lang="en-US" altLang="ja-JP" dirty="0"/>
          </a:p>
          <a:p>
            <a:pPr algn="ctr"/>
            <a:endParaRPr kumimoji="1" lang="ja-JP" altLang="en-US" dirty="0"/>
          </a:p>
        </p:txBody>
      </p:sp>
      <p:sp>
        <p:nvSpPr>
          <p:cNvPr id="6" name="テキスト ボックス 5"/>
          <p:cNvSpPr txBox="1"/>
          <p:nvPr/>
        </p:nvSpPr>
        <p:spPr>
          <a:xfrm>
            <a:off x="2672934" y="1644188"/>
            <a:ext cx="4265604" cy="461665"/>
          </a:xfrm>
          <a:prstGeom prst="rect">
            <a:avLst/>
          </a:prstGeom>
          <a:noFill/>
        </p:spPr>
        <p:txBody>
          <a:bodyPr wrap="square" rtlCol="0">
            <a:spAutoFit/>
          </a:bodyPr>
          <a:lstStyle/>
          <a:p>
            <a:pPr algn="ctr"/>
            <a:r>
              <a:rPr lang="ja-JP" altLang="en-US" sz="2400" dirty="0" smtClean="0"/>
              <a:t>実際の</a:t>
            </a:r>
            <a:r>
              <a:rPr lang="en-US" altLang="ja-JP" sz="2400" dirty="0" smtClean="0"/>
              <a:t>BSD</a:t>
            </a:r>
            <a:r>
              <a:rPr lang="ja-JP" altLang="en-US" sz="2400" dirty="0" smtClean="0"/>
              <a:t>のライセンス記述</a:t>
            </a:r>
            <a:endParaRPr lang="en-US" altLang="ja-JP" sz="2400" dirty="0"/>
          </a:p>
        </p:txBody>
      </p:sp>
      <p:sp>
        <p:nvSpPr>
          <p:cNvPr id="7" name="テキスト ボックス 6"/>
          <p:cNvSpPr txBox="1"/>
          <p:nvPr/>
        </p:nvSpPr>
        <p:spPr>
          <a:xfrm>
            <a:off x="107504" y="4581128"/>
            <a:ext cx="8928992" cy="1200329"/>
          </a:xfrm>
          <a:prstGeom prst="rect">
            <a:avLst/>
          </a:prstGeom>
          <a:noFill/>
          <a:ln w="38100">
            <a:solidFill>
              <a:schemeClr val="tx1"/>
            </a:solidFill>
          </a:ln>
        </p:spPr>
        <p:txBody>
          <a:bodyPr wrap="square" rtlCol="0">
            <a:spAutoFit/>
          </a:bodyPr>
          <a:lstStyle/>
          <a:p>
            <a:pPr algn="ctr"/>
            <a:r>
              <a:rPr lang="en-US" altLang="ja-JP" sz="2400" dirty="0"/>
              <a:t>Redistributions? of source code must retain the (above )?copyright notice, this list of conditions(,)? and the following disclaimer(, without modification)?:</a:t>
            </a:r>
            <a:endParaRPr kumimoji="1" lang="ja-JP" altLang="en-US" sz="2400" dirty="0"/>
          </a:p>
        </p:txBody>
      </p:sp>
      <p:sp>
        <p:nvSpPr>
          <p:cNvPr id="8" name="テキスト ボックス 7"/>
          <p:cNvSpPr txBox="1"/>
          <p:nvPr/>
        </p:nvSpPr>
        <p:spPr>
          <a:xfrm>
            <a:off x="2483768" y="4077072"/>
            <a:ext cx="4643936" cy="738664"/>
          </a:xfrm>
          <a:prstGeom prst="rect">
            <a:avLst/>
          </a:prstGeom>
          <a:noFill/>
        </p:spPr>
        <p:txBody>
          <a:bodyPr wrap="square" rtlCol="0">
            <a:spAutoFit/>
          </a:bodyPr>
          <a:lstStyle/>
          <a:p>
            <a:pPr algn="ctr"/>
            <a:r>
              <a:rPr lang="ja-JP" altLang="en-US" sz="2400" dirty="0" smtClean="0"/>
              <a:t>ライセンスルール：</a:t>
            </a:r>
            <a:r>
              <a:rPr lang="en-US" altLang="ja-JP" sz="2400" dirty="0" err="1" smtClean="0"/>
              <a:t>BSDcondSource</a:t>
            </a:r>
            <a:endParaRPr lang="en-US" altLang="ja-JP" sz="2400" dirty="0"/>
          </a:p>
          <a:p>
            <a:pPr algn="ctr"/>
            <a:endParaRPr kumimoji="1" lang="ja-JP" altLang="en-US" dirty="0"/>
          </a:p>
        </p:txBody>
      </p:sp>
    </p:spTree>
    <p:extLst>
      <p:ext uri="{BB962C8B-B14F-4D97-AF65-F5344CB8AC3E}">
        <p14:creationId xmlns:p14="http://schemas.microsoft.com/office/powerpoint/2010/main" val="4025939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714976" y="6077154"/>
            <a:ext cx="1752609" cy="646331"/>
          </a:xfrm>
          <a:prstGeom prst="rect">
            <a:avLst/>
          </a:prstGeom>
          <a:noFill/>
          <a:ln w="38100">
            <a:solidFill>
              <a:schemeClr val="tx1"/>
            </a:solidFill>
          </a:ln>
        </p:spPr>
        <p:txBody>
          <a:bodyPr wrap="square" rtlCol="0">
            <a:spAutoFit/>
          </a:bodyPr>
          <a:lstStyle/>
          <a:p>
            <a:r>
              <a:rPr kumimoji="1" lang="ja-JP" altLang="en-US" sz="3600" dirty="0" smtClean="0"/>
              <a:t>“</a:t>
            </a:r>
            <a:r>
              <a:rPr kumimoji="1" lang="en-US" altLang="ja-JP" sz="3600" dirty="0" smtClean="0"/>
              <a:t>BSD2</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23</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BSDpre,BSDcondSource,BSDcondBinary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361062"/>
            <a:ext cx="2595015"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chemeClr val="tx1"/>
            </a:solidFill>
          </a:ln>
        </p:spPr>
        <p:txBody>
          <a:bodyPr wrap="square" rtlCol="0">
            <a:spAutoFit/>
          </a:bodyPr>
          <a:lstStyle/>
          <a:p>
            <a:r>
              <a:rPr lang="en-US" altLang="ja-JP" dirty="0" err="1" smtClean="0"/>
              <a:t>BSDcondSource</a:t>
            </a:r>
            <a:endParaRPr lang="en-US" altLang="ja-JP" dirty="0" smtClean="0"/>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31754230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タイプ</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a:t>タイプ</a:t>
            </a:r>
            <a:r>
              <a:rPr lang="en-US" altLang="ja-JP" dirty="0"/>
              <a:t>A</a:t>
            </a:r>
          </a:p>
          <a:p>
            <a:pPr lvl="1"/>
            <a:r>
              <a:rPr lang="ja-JP" altLang="en-US" dirty="0" smtClean="0"/>
              <a:t>文章、意味が既知</a:t>
            </a:r>
            <a:r>
              <a:rPr lang="ja-JP" altLang="en-US" dirty="0"/>
              <a:t>ライセンス</a:t>
            </a:r>
            <a:r>
              <a:rPr lang="ja-JP" altLang="en-US" dirty="0" smtClean="0"/>
              <a:t>と</a:t>
            </a:r>
            <a:r>
              <a:rPr lang="ja-JP" altLang="en-US" dirty="0"/>
              <a:t>類似している</a:t>
            </a:r>
            <a:endParaRPr lang="en-US" altLang="ja-JP" dirty="0"/>
          </a:p>
          <a:p>
            <a:r>
              <a:rPr lang="ja-JP" altLang="en-US" dirty="0"/>
              <a:t>タイプ</a:t>
            </a:r>
            <a:r>
              <a:rPr lang="en-US" altLang="ja-JP" dirty="0"/>
              <a:t>B</a:t>
            </a:r>
          </a:p>
          <a:p>
            <a:pPr lvl="1"/>
            <a:r>
              <a:rPr lang="ja-JP" altLang="en-US" dirty="0" smtClean="0"/>
              <a:t>文章は類似していないが、意味が既知</a:t>
            </a:r>
            <a:r>
              <a:rPr lang="ja-JP" altLang="en-US" dirty="0"/>
              <a:t>ライセンス</a:t>
            </a:r>
            <a:r>
              <a:rPr lang="ja-JP" altLang="en-US" dirty="0" smtClean="0"/>
              <a:t>と類似している</a:t>
            </a:r>
            <a:endParaRPr lang="en-US" altLang="ja-JP" dirty="0"/>
          </a:p>
          <a:p>
            <a:r>
              <a:rPr lang="ja-JP" altLang="en-US" dirty="0"/>
              <a:t>タイプ</a:t>
            </a:r>
            <a:r>
              <a:rPr lang="en-US" altLang="ja-JP" dirty="0"/>
              <a:t>C</a:t>
            </a:r>
          </a:p>
          <a:p>
            <a:pPr lvl="1"/>
            <a:r>
              <a:rPr lang="ja-JP" altLang="en-US" dirty="0" smtClean="0"/>
              <a:t>文章は類似しているが、意味が既知ライセンスと類似していない</a:t>
            </a:r>
            <a:endParaRPr lang="en-US" altLang="ja-JP" dirty="0"/>
          </a:p>
          <a:p>
            <a:r>
              <a:rPr lang="ja-JP" altLang="en-US" dirty="0"/>
              <a:t>タイプ</a:t>
            </a:r>
            <a:r>
              <a:rPr lang="en-US" altLang="ja-JP" dirty="0"/>
              <a:t>D</a:t>
            </a:r>
          </a:p>
          <a:p>
            <a:pPr lvl="1"/>
            <a:r>
              <a:rPr lang="ja-JP" altLang="en-US" dirty="0" smtClean="0"/>
              <a:t>文章、意味が既知</a:t>
            </a:r>
            <a:r>
              <a:rPr lang="ja-JP" altLang="en-US" dirty="0"/>
              <a:t>ライセンス</a:t>
            </a:r>
            <a:r>
              <a:rPr lang="ja-JP" altLang="en-US" dirty="0" smtClean="0"/>
              <a:t>と</a:t>
            </a:r>
            <a:r>
              <a:rPr lang="ja-JP" altLang="en-US" dirty="0"/>
              <a:t>類似して</a:t>
            </a:r>
            <a:r>
              <a:rPr lang="ja-JP" altLang="en-US" dirty="0" smtClean="0"/>
              <a:t>いない</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24</a:t>
            </a:fld>
            <a:endParaRPr kumimoji="1" lang="ja-JP" altLang="en-US"/>
          </a:p>
        </p:txBody>
      </p:sp>
    </p:spTree>
    <p:extLst>
      <p:ext uri="{BB962C8B-B14F-4D97-AF65-F5344CB8AC3E}">
        <p14:creationId xmlns:p14="http://schemas.microsoft.com/office/powerpoint/2010/main" val="29591302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558584" y="6075144"/>
            <a:ext cx="2465396" cy="646331"/>
          </a:xfrm>
          <a:prstGeom prst="rect">
            <a:avLst/>
          </a:prstGeom>
          <a:noFill/>
          <a:ln w="38100">
            <a:solidFill>
              <a:schemeClr val="tx1"/>
            </a:solidFill>
          </a:ln>
        </p:spPr>
        <p:txBody>
          <a:bodyPr wrap="square" rtlCol="0">
            <a:spAutoFit/>
          </a:bodyPr>
          <a:lstStyle/>
          <a:p>
            <a:r>
              <a:rPr kumimoji="1" lang="ja-JP" altLang="en-US" sz="3600" dirty="0" smtClean="0"/>
              <a:t>“</a:t>
            </a:r>
            <a:r>
              <a:rPr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25</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a:t>
            </a:r>
            <a:r>
              <a:rPr kumimoji="1" lang="en-US" altLang="ja-JP" sz="2800" dirty="0" err="1" smtClean="0">
                <a:solidFill>
                  <a:srgbClr val="FF0000"/>
                </a:solidFill>
              </a:rPr>
              <a:t>Unknown</a:t>
            </a:r>
            <a:r>
              <a:rPr kumimoji="1" lang="en-US" altLang="ja-JP" sz="2800" dirty="0" err="1" smtClean="0"/>
              <a:t>,BSDcondBinary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419046"/>
            <a:ext cx="2595015" cy="646331"/>
          </a:xfrm>
          <a:prstGeom prst="rect">
            <a:avLst/>
          </a:prstGeom>
          <a:noFill/>
          <a:ln w="38100">
            <a:solidFill>
              <a:srgbClr val="FF0000"/>
            </a:solidFill>
          </a:ln>
        </p:spPr>
        <p:txBody>
          <a:bodyPr wrap="square" rtlCol="0">
            <a:spAutoFit/>
          </a:bodyPr>
          <a:lstStyle/>
          <a:p>
            <a:pPr marL="342900" indent="-342900">
              <a:buAutoNum type="arabicPeriod"/>
            </a:pPr>
            <a:r>
              <a:rPr lang="en-US" altLang="ja-JP" dirty="0"/>
              <a:t>Permission is hereby granted, free of </a:t>
            </a:r>
            <a:r>
              <a:rPr lang="ja-JP" altLang="en-US" dirty="0" smtClean="0"/>
              <a:t>～</a:t>
            </a:r>
            <a:r>
              <a:rPr lang="en-US" altLang="ja-JP" dirty="0" smtClean="0"/>
              <a:t>: </a:t>
            </a:r>
            <a:endParaRPr lang="en-US" altLang="ja-JP" dirty="0"/>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smtClean="0"/>
              <a:t>Redistributions in binary form must </a:t>
            </a:r>
            <a:r>
              <a:rPr lang="ja-JP" altLang="en-US" dirty="0" smtClean="0"/>
              <a:t>～</a:t>
            </a:r>
            <a:r>
              <a:rPr lang="en-US" altLang="ja-JP" dirty="0" smtClean="0"/>
              <a:t>.</a:t>
            </a:r>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2818565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endParaRPr kumimoji="1" lang="ja-JP" altLang="en-US" dirty="0"/>
          </a:p>
        </p:txBody>
      </p:sp>
      <p:sp>
        <p:nvSpPr>
          <p:cNvPr id="11" name="テキスト ボックス 10"/>
          <p:cNvSpPr txBox="1"/>
          <p:nvPr/>
        </p:nvSpPr>
        <p:spPr>
          <a:xfrm>
            <a:off x="404905" y="1866140"/>
            <a:ext cx="2643987" cy="369332"/>
          </a:xfrm>
          <a:prstGeom prst="rect">
            <a:avLst/>
          </a:prstGeom>
          <a:noFill/>
          <a:ln w="38100">
            <a:solidFill>
              <a:srgbClr val="FF0000"/>
            </a:solidFill>
          </a:ln>
        </p:spPr>
        <p:txBody>
          <a:bodyPr wrap="square" rtlCol="0">
            <a:spAutoFit/>
          </a:bodyPr>
          <a:lstStyle/>
          <a:p>
            <a:r>
              <a:rPr lang="en-US" altLang="ja-JP" dirty="0"/>
              <a:t>U</a:t>
            </a:r>
            <a:r>
              <a:rPr lang="en-US" altLang="ja-JP" dirty="0" smtClean="0"/>
              <a:t>se and redistribution</a:t>
            </a:r>
            <a:r>
              <a:rPr lang="ja-JP" altLang="en-US" dirty="0" smtClean="0"/>
              <a:t>～</a:t>
            </a:r>
            <a:r>
              <a:rPr lang="en-US" altLang="ja-JP" dirty="0" smtClean="0"/>
              <a:t> </a:t>
            </a:r>
            <a:r>
              <a:rPr lang="en-US" altLang="ja-JP" dirty="0"/>
              <a:t>:</a:t>
            </a:r>
            <a:endParaRPr lang="en-US" altLang="ja-JP" dirty="0" smtClean="0"/>
          </a:p>
        </p:txBody>
      </p:sp>
      <p:sp>
        <p:nvSpPr>
          <p:cNvPr id="17" name="テキスト ボックス 16"/>
          <p:cNvSpPr txBox="1"/>
          <p:nvPr/>
        </p:nvSpPr>
        <p:spPr>
          <a:xfrm>
            <a:off x="3481934" y="6052350"/>
            <a:ext cx="2530226" cy="646331"/>
          </a:xfrm>
          <a:prstGeom prst="rect">
            <a:avLst/>
          </a:prstGeom>
          <a:noFill/>
          <a:ln w="38100">
            <a:solidFill>
              <a:schemeClr val="tx1"/>
            </a:solidFill>
          </a:ln>
        </p:spPr>
        <p:txBody>
          <a:bodyPr wrap="square" rtlCol="0">
            <a:spAutoFit/>
          </a:bodyPr>
          <a:lstStyle/>
          <a:p>
            <a:r>
              <a:rPr kumimoji="1" lang="ja-JP" altLang="en-US" sz="3600" dirty="0" smtClean="0"/>
              <a:t>“</a:t>
            </a:r>
            <a:r>
              <a:rPr kumimoji="1"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26</a:t>
            </a:fld>
            <a:endParaRPr kumimoji="1" lang="ja-JP" altLang="en-US"/>
          </a:p>
        </p:txBody>
      </p:sp>
      <p:sp>
        <p:nvSpPr>
          <p:cNvPr id="6" name="テキスト ボックス 5"/>
          <p:cNvSpPr txBox="1"/>
          <p:nvPr/>
        </p:nvSpPr>
        <p:spPr>
          <a:xfrm>
            <a:off x="1588326" y="3892198"/>
            <a:ext cx="6405912"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solidFill>
                  <a:srgbClr val="FF0000"/>
                </a:solidFill>
              </a:rPr>
              <a:t>Unknown</a:t>
            </a:r>
            <a:r>
              <a:rPr kumimoji="1" lang="en-US" altLang="ja-JP" sz="2800" dirty="0" err="1" smtClean="0"/>
              <a:t>,BSDcondSource,BSDcondBinary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361062"/>
            <a:ext cx="2643987"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404906" y="3132983"/>
            <a:ext cx="264398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6533673" y="1933111"/>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0" name="テキスト ボックス 19"/>
          <p:cNvSpPr txBox="1"/>
          <p:nvPr/>
        </p:nvSpPr>
        <p:spPr>
          <a:xfrm>
            <a:off x="6533673" y="2573142"/>
            <a:ext cx="1860113" cy="369332"/>
          </a:xfrm>
          <a:prstGeom prst="rect">
            <a:avLst/>
          </a:prstGeom>
          <a:noFill/>
          <a:ln w="38100">
            <a:solidFill>
              <a:schemeClr val="tx1"/>
            </a:solidFill>
          </a:ln>
        </p:spPr>
        <p:txBody>
          <a:bodyPr wrap="square" rtlCol="0">
            <a:spAutoFit/>
          </a:bodyPr>
          <a:lstStyle/>
          <a:p>
            <a:r>
              <a:rPr lang="en-US" altLang="ja-JP" dirty="0" err="1" smtClean="0"/>
              <a:t>BSDcondSource</a:t>
            </a:r>
            <a:endParaRPr lang="en-US" altLang="ja-JP" dirty="0" smtClean="0"/>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74858" y="4972025"/>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39446579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既存</a:t>
            </a:r>
            <a:r>
              <a:rPr lang="ja-JP" altLang="en-US" dirty="0" smtClean="0"/>
              <a:t>研究</a:t>
            </a:r>
            <a:endParaRPr kumimoji="1" lang="ja-JP" altLang="en-US" dirty="0"/>
          </a:p>
        </p:txBody>
      </p:sp>
      <p:sp>
        <p:nvSpPr>
          <p:cNvPr id="3" name="コンテンツ プレースホルダー 2"/>
          <p:cNvSpPr>
            <a:spLocks noGrp="1"/>
          </p:cNvSpPr>
          <p:nvPr>
            <p:ph idx="1"/>
          </p:nvPr>
        </p:nvSpPr>
        <p:spPr>
          <a:xfrm>
            <a:off x="221840" y="1628800"/>
            <a:ext cx="4450276" cy="2808311"/>
          </a:xfrm>
        </p:spPr>
        <p:txBody>
          <a:bodyPr>
            <a:normAutofit/>
          </a:bodyPr>
          <a:lstStyle/>
          <a:p>
            <a:r>
              <a:rPr lang="en-US" altLang="ja-JP" dirty="0" smtClean="0"/>
              <a:t>Unknown</a:t>
            </a:r>
            <a:r>
              <a:rPr lang="ja-JP" altLang="en-US" dirty="0" smtClean="0"/>
              <a:t>ライセンスから、一種類のライセンスとして特定できるようにするためのクラスタリング</a:t>
            </a:r>
            <a:r>
              <a:rPr lang="ja-JP" altLang="en-US" dirty="0"/>
              <a:t>手法</a:t>
            </a:r>
            <a:r>
              <a:rPr lang="en-US" altLang="ja-JP" dirty="0" smtClean="0"/>
              <a:t>[1]</a:t>
            </a:r>
          </a:p>
        </p:txBody>
      </p:sp>
      <p:sp>
        <p:nvSpPr>
          <p:cNvPr id="5" name="スライド番号プレースホルダー 4"/>
          <p:cNvSpPr>
            <a:spLocks noGrp="1"/>
          </p:cNvSpPr>
          <p:nvPr>
            <p:ph type="sldNum" sz="quarter" idx="12"/>
          </p:nvPr>
        </p:nvSpPr>
        <p:spPr/>
        <p:txBody>
          <a:bodyPr/>
          <a:lstStyle/>
          <a:p>
            <a:fld id="{0B441025-1C42-4EA0-846C-41C5E1A816ED}" type="slidenum">
              <a:rPr kumimoji="1" lang="ja-JP" altLang="en-US" smtClean="0"/>
              <a:t>27</a:t>
            </a:fld>
            <a:endParaRPr kumimoji="1" lang="ja-JP" altLang="en-US"/>
          </a:p>
        </p:txBody>
      </p:sp>
      <p:sp>
        <p:nvSpPr>
          <p:cNvPr id="6" name="テキスト ボックス 5"/>
          <p:cNvSpPr txBox="1"/>
          <p:nvPr/>
        </p:nvSpPr>
        <p:spPr>
          <a:xfrm>
            <a:off x="107504" y="5700926"/>
            <a:ext cx="8928992" cy="1200329"/>
          </a:xfrm>
          <a:prstGeom prst="rect">
            <a:avLst/>
          </a:prstGeom>
          <a:noFill/>
        </p:spPr>
        <p:txBody>
          <a:bodyPr wrap="square" rtlCol="0">
            <a:spAutoFit/>
          </a:bodyPr>
          <a:lstStyle/>
          <a:p>
            <a:r>
              <a:rPr lang="en-US" altLang="ja-JP" dirty="0" smtClean="0"/>
              <a:t>[1]</a:t>
            </a:r>
            <a:r>
              <a:rPr lang="en-US" altLang="ja-JP" dirty="0" err="1" smtClean="0"/>
              <a:t>Yunosuke</a:t>
            </a:r>
            <a:r>
              <a:rPr lang="en-US" altLang="ja-JP" dirty="0" smtClean="0"/>
              <a:t> </a:t>
            </a:r>
            <a:r>
              <a:rPr lang="en-US" altLang="ja-JP" dirty="0"/>
              <a:t>Higashi </a:t>
            </a:r>
            <a:r>
              <a:rPr lang="en-US" altLang="ja-JP" dirty="0" smtClean="0"/>
              <a:t>and Yuki </a:t>
            </a:r>
            <a:r>
              <a:rPr lang="en-US" altLang="ja-JP" dirty="0" err="1"/>
              <a:t>Manabe</a:t>
            </a:r>
            <a:r>
              <a:rPr lang="en-US" altLang="ja-JP" dirty="0"/>
              <a:t> </a:t>
            </a:r>
            <a:r>
              <a:rPr lang="en-US" altLang="ja-JP" dirty="0" smtClean="0"/>
              <a:t>and </a:t>
            </a:r>
            <a:r>
              <a:rPr lang="en-US" altLang="ja-JP" dirty="0"/>
              <a:t>Masao </a:t>
            </a:r>
            <a:r>
              <a:rPr lang="en-US" altLang="ja-JP" dirty="0" err="1" smtClean="0"/>
              <a:t>Ohira</a:t>
            </a:r>
            <a:r>
              <a:rPr lang="en-US" altLang="ja-JP" dirty="0" smtClean="0"/>
              <a:t> </a:t>
            </a:r>
            <a:r>
              <a:rPr lang="en-US" altLang="ja-JP" b="1" dirty="0"/>
              <a:t>Clustering OSS License Statements toward Automatic Generation of License </a:t>
            </a:r>
            <a:r>
              <a:rPr lang="en-US" altLang="ja-JP" b="1" dirty="0" smtClean="0"/>
              <a:t>Rules,</a:t>
            </a:r>
            <a:r>
              <a:rPr lang="en-US" altLang="ja-JP" dirty="0"/>
              <a:t> Proceedings - 7th International Workshop on Empirical Software Engineering in Practice, IWESEP </a:t>
            </a:r>
            <a:r>
              <a:rPr lang="en-US" altLang="ja-JP" dirty="0" smtClean="0"/>
              <a:t>2016,pp</a:t>
            </a:r>
            <a:r>
              <a:rPr lang="en-US" altLang="ja-JP" dirty="0"/>
              <a:t>30-35</a:t>
            </a:r>
            <a:endParaRPr lang="en-US" altLang="ja-JP" b="1" dirty="0"/>
          </a:p>
          <a:p>
            <a:endParaRPr kumimoji="1" lang="ja-JP" altLang="en-US" dirty="0"/>
          </a:p>
        </p:txBody>
      </p:sp>
      <p:sp>
        <p:nvSpPr>
          <p:cNvPr id="7" name="テキスト ボックス 6"/>
          <p:cNvSpPr txBox="1"/>
          <p:nvPr/>
        </p:nvSpPr>
        <p:spPr>
          <a:xfrm>
            <a:off x="1151620" y="4726925"/>
            <a:ext cx="6840760" cy="954107"/>
          </a:xfrm>
          <a:prstGeom prst="rect">
            <a:avLst/>
          </a:prstGeom>
          <a:noFill/>
          <a:ln w="28575">
            <a:solidFill>
              <a:srgbClr val="FF0000"/>
            </a:solidFill>
          </a:ln>
        </p:spPr>
        <p:txBody>
          <a:bodyPr wrap="square" rtlCol="0">
            <a:spAutoFit/>
          </a:bodyPr>
          <a:lstStyle/>
          <a:p>
            <a:pPr algn="ctr"/>
            <a:r>
              <a:rPr kumimoji="1" lang="ja-JP" altLang="en-US" sz="2800" dirty="0" smtClean="0"/>
              <a:t>ライセンスルールを作成し　　　　　　　　　</a:t>
            </a:r>
            <a:r>
              <a:rPr kumimoji="1" lang="en-US" altLang="ja-JP" sz="2800" dirty="0" err="1" smtClean="0"/>
              <a:t>Ninka</a:t>
            </a:r>
            <a:r>
              <a:rPr kumimoji="1" lang="ja-JP" altLang="en-US" sz="2800" dirty="0" smtClean="0"/>
              <a:t>にフィードバックする研究</a:t>
            </a:r>
            <a:endParaRPr kumimoji="1" lang="ja-JP" altLang="en-US" sz="2800" dirty="0"/>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1796" y="1268760"/>
            <a:ext cx="3902652" cy="3265331"/>
          </a:xfrm>
          <a:prstGeom prst="rect">
            <a:avLst/>
          </a:prstGeom>
        </p:spPr>
      </p:pic>
    </p:spTree>
    <p:extLst>
      <p:ext uri="{BB962C8B-B14F-4D97-AF65-F5344CB8AC3E}">
        <p14:creationId xmlns:p14="http://schemas.microsoft.com/office/powerpoint/2010/main" val="540899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既存</a:t>
            </a:r>
            <a:r>
              <a:rPr kumimoji="1" lang="ja-JP" altLang="en-US" dirty="0" smtClean="0"/>
              <a:t>研究の特徴</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ja-JP" altLang="en-US" dirty="0" smtClean="0"/>
              <a:t>複数存在する記述パターンからライセンスルールを作成する</a:t>
            </a:r>
            <a:endParaRPr kumimoji="1" lang="en-US" altLang="ja-JP" dirty="0" smtClean="0"/>
          </a:p>
          <a:p>
            <a:pPr lvl="1"/>
            <a:r>
              <a:rPr lang="ja-JP" altLang="en-US" dirty="0" smtClean="0"/>
              <a:t>複数存在する記述パターンが少ないとライセンスルールが作成できないので、ファイル数が少なくなるほど、ライセンスルールが作成できなくなり、未知ライセンスをルール化できない</a:t>
            </a:r>
            <a:endParaRPr lang="en-US" altLang="ja-JP" dirty="0" smtClean="0"/>
          </a:p>
          <a:p>
            <a:pPr lvl="1"/>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28</a:t>
            </a:fld>
            <a:endParaRPr kumimoji="1" lang="ja-JP" altLang="en-US"/>
          </a:p>
        </p:txBody>
      </p:sp>
      <p:sp>
        <p:nvSpPr>
          <p:cNvPr id="5" name="テキスト ボックス 4"/>
          <p:cNvSpPr txBox="1"/>
          <p:nvPr/>
        </p:nvSpPr>
        <p:spPr>
          <a:xfrm>
            <a:off x="1403648" y="5301208"/>
            <a:ext cx="6696744" cy="1200329"/>
          </a:xfrm>
          <a:prstGeom prst="rect">
            <a:avLst/>
          </a:prstGeom>
          <a:noFill/>
        </p:spPr>
        <p:txBody>
          <a:bodyPr wrap="square" rtlCol="0">
            <a:spAutoFit/>
          </a:bodyPr>
          <a:lstStyle/>
          <a:p>
            <a:pPr algn="ctr"/>
            <a:r>
              <a:rPr lang="ja-JP" altLang="en-US" sz="2400" dirty="0">
                <a:solidFill>
                  <a:srgbClr val="FF0000"/>
                </a:solidFill>
              </a:rPr>
              <a:t>全て</a:t>
            </a:r>
            <a:r>
              <a:rPr lang="ja-JP" altLang="en-US" sz="2400" dirty="0" smtClean="0">
                <a:solidFill>
                  <a:srgbClr val="FF0000"/>
                </a:solidFill>
              </a:rPr>
              <a:t>の未知ライセンスをルール化できるわけではなく、まだ目視しなければならない　　　　　　　　　　ライセンス記述が存在する</a:t>
            </a:r>
            <a:endParaRPr kumimoji="1" lang="ja-JP" altLang="en-US" sz="2400" dirty="0">
              <a:solidFill>
                <a:srgbClr val="FF0000"/>
              </a:solidFill>
            </a:endParaRPr>
          </a:p>
        </p:txBody>
      </p:sp>
    </p:spTree>
    <p:extLst>
      <p:ext uri="{BB962C8B-B14F-4D97-AF65-F5344CB8AC3E}">
        <p14:creationId xmlns:p14="http://schemas.microsoft.com/office/powerpoint/2010/main" val="15774746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既存研究の問題点</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29</a:t>
            </a:fld>
            <a:endParaRPr kumimoji="1" lang="ja-JP" altLang="en-US"/>
          </a:p>
        </p:txBody>
      </p:sp>
      <p:cxnSp>
        <p:nvCxnSpPr>
          <p:cNvPr id="5" name="直線コネクタ 4"/>
          <p:cNvCxnSpPr/>
          <p:nvPr/>
        </p:nvCxnSpPr>
        <p:spPr>
          <a:xfrm>
            <a:off x="1835696" y="3757682"/>
            <a:ext cx="554461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35496" y="3434516"/>
            <a:ext cx="1800200" cy="646331"/>
          </a:xfrm>
          <a:prstGeom prst="rect">
            <a:avLst/>
          </a:prstGeom>
          <a:noFill/>
        </p:spPr>
        <p:txBody>
          <a:bodyPr wrap="square" rtlCol="0">
            <a:spAutoFit/>
          </a:bodyPr>
          <a:lstStyle/>
          <a:p>
            <a:pPr algn="ctr"/>
            <a:r>
              <a:rPr kumimoji="1" lang="ja-JP" altLang="en-US" dirty="0" smtClean="0"/>
              <a:t>未知ライセンスファイル数少</a:t>
            </a:r>
            <a:endParaRPr kumimoji="1" lang="ja-JP" altLang="en-US" dirty="0"/>
          </a:p>
        </p:txBody>
      </p:sp>
      <p:cxnSp>
        <p:nvCxnSpPr>
          <p:cNvPr id="8" name="直線コネクタ 7"/>
          <p:cNvCxnSpPr/>
          <p:nvPr/>
        </p:nvCxnSpPr>
        <p:spPr>
          <a:xfrm>
            <a:off x="5724128" y="3335318"/>
            <a:ext cx="0" cy="8640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3419872" y="3338004"/>
            <a:ext cx="0" cy="8640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920408" y="2291308"/>
            <a:ext cx="1656184" cy="646331"/>
          </a:xfrm>
          <a:prstGeom prst="rect">
            <a:avLst/>
          </a:prstGeom>
          <a:noFill/>
        </p:spPr>
        <p:txBody>
          <a:bodyPr wrap="square" rtlCol="0">
            <a:spAutoFit/>
          </a:bodyPr>
          <a:lstStyle/>
          <a:p>
            <a:pPr algn="ctr"/>
            <a:r>
              <a:rPr kumimoji="1" lang="ja-JP" altLang="en-US" dirty="0" smtClean="0"/>
              <a:t>関連研究を用いることを推奨</a:t>
            </a:r>
            <a:endParaRPr kumimoji="1" lang="ja-JP" altLang="en-US" dirty="0"/>
          </a:p>
        </p:txBody>
      </p:sp>
      <p:sp>
        <p:nvSpPr>
          <p:cNvPr id="11" name="テキスト ボックス 10"/>
          <p:cNvSpPr txBox="1"/>
          <p:nvPr/>
        </p:nvSpPr>
        <p:spPr>
          <a:xfrm>
            <a:off x="3334383" y="1916832"/>
            <a:ext cx="2500536" cy="1200329"/>
          </a:xfrm>
          <a:prstGeom prst="rect">
            <a:avLst/>
          </a:prstGeom>
          <a:noFill/>
          <a:ln w="38100">
            <a:solidFill>
              <a:srgbClr val="FF0000"/>
            </a:solidFill>
          </a:ln>
        </p:spPr>
        <p:txBody>
          <a:bodyPr wrap="square" rtlCol="0">
            <a:spAutoFit/>
          </a:bodyPr>
          <a:lstStyle/>
          <a:p>
            <a:pPr algn="ctr"/>
            <a:r>
              <a:rPr lang="ja-JP" altLang="en-US" dirty="0"/>
              <a:t>関連</a:t>
            </a:r>
            <a:r>
              <a:rPr lang="ja-JP" altLang="en-US" dirty="0" smtClean="0"/>
              <a:t>研究を用いてもライセンスルールを作成するのが困難で目視をするには負担な部分</a:t>
            </a:r>
            <a:endParaRPr lang="en-US" altLang="ja-JP" dirty="0" smtClean="0"/>
          </a:p>
        </p:txBody>
      </p:sp>
      <p:sp>
        <p:nvSpPr>
          <p:cNvPr id="12" name="テキスト ボックス 11"/>
          <p:cNvSpPr txBox="1"/>
          <p:nvPr/>
        </p:nvSpPr>
        <p:spPr>
          <a:xfrm>
            <a:off x="1328455" y="2429808"/>
            <a:ext cx="2016224" cy="369332"/>
          </a:xfrm>
          <a:prstGeom prst="rect">
            <a:avLst/>
          </a:prstGeom>
          <a:noFill/>
        </p:spPr>
        <p:txBody>
          <a:bodyPr wrap="square" rtlCol="0">
            <a:spAutoFit/>
          </a:bodyPr>
          <a:lstStyle/>
          <a:p>
            <a:pPr algn="ctr"/>
            <a:r>
              <a:rPr lang="ja-JP" altLang="en-US" dirty="0" smtClean="0"/>
              <a:t>目視を推奨</a:t>
            </a:r>
            <a:endParaRPr kumimoji="1" lang="ja-JP" altLang="en-US" dirty="0"/>
          </a:p>
        </p:txBody>
      </p:sp>
      <p:sp>
        <p:nvSpPr>
          <p:cNvPr id="13" name="テキスト ボックス 12"/>
          <p:cNvSpPr txBox="1"/>
          <p:nvPr/>
        </p:nvSpPr>
        <p:spPr>
          <a:xfrm>
            <a:off x="3131840" y="4358145"/>
            <a:ext cx="576064" cy="369332"/>
          </a:xfrm>
          <a:prstGeom prst="rect">
            <a:avLst/>
          </a:prstGeom>
          <a:noFill/>
        </p:spPr>
        <p:txBody>
          <a:bodyPr wrap="square" rtlCol="0">
            <a:spAutoFit/>
          </a:bodyPr>
          <a:lstStyle/>
          <a:p>
            <a:r>
              <a:rPr kumimoji="1" lang="en-US" altLang="ja-JP" dirty="0" smtClean="0"/>
              <a:t>100</a:t>
            </a:r>
            <a:endParaRPr kumimoji="1" lang="ja-JP" altLang="en-US" dirty="0"/>
          </a:p>
        </p:txBody>
      </p:sp>
      <p:sp>
        <p:nvSpPr>
          <p:cNvPr id="14" name="テキスト ボックス 13"/>
          <p:cNvSpPr txBox="1"/>
          <p:nvPr/>
        </p:nvSpPr>
        <p:spPr>
          <a:xfrm>
            <a:off x="5364088" y="4357158"/>
            <a:ext cx="720080" cy="369332"/>
          </a:xfrm>
          <a:prstGeom prst="rect">
            <a:avLst/>
          </a:prstGeom>
          <a:noFill/>
        </p:spPr>
        <p:txBody>
          <a:bodyPr wrap="square" rtlCol="0">
            <a:spAutoFit/>
          </a:bodyPr>
          <a:lstStyle/>
          <a:p>
            <a:r>
              <a:rPr kumimoji="1" lang="en-US" altLang="ja-JP" dirty="0" smtClean="0"/>
              <a:t>1000</a:t>
            </a:r>
            <a:endParaRPr kumimoji="1" lang="ja-JP" altLang="en-US" dirty="0"/>
          </a:p>
        </p:txBody>
      </p:sp>
      <p:sp>
        <p:nvSpPr>
          <p:cNvPr id="15" name="テキスト ボックス 14"/>
          <p:cNvSpPr txBox="1"/>
          <p:nvPr/>
        </p:nvSpPr>
        <p:spPr>
          <a:xfrm>
            <a:off x="7380312" y="3434515"/>
            <a:ext cx="1800200" cy="646331"/>
          </a:xfrm>
          <a:prstGeom prst="rect">
            <a:avLst/>
          </a:prstGeom>
          <a:noFill/>
        </p:spPr>
        <p:txBody>
          <a:bodyPr wrap="square" rtlCol="0">
            <a:spAutoFit/>
          </a:bodyPr>
          <a:lstStyle/>
          <a:p>
            <a:pPr algn="ctr"/>
            <a:r>
              <a:rPr kumimoji="1" lang="ja-JP" altLang="en-US" dirty="0" smtClean="0"/>
              <a:t>未知ライセンスファイル数</a:t>
            </a:r>
            <a:r>
              <a:rPr lang="ja-JP" altLang="en-US" dirty="0" smtClean="0"/>
              <a:t>多</a:t>
            </a:r>
            <a:endParaRPr kumimoji="1" lang="ja-JP" altLang="en-US" dirty="0"/>
          </a:p>
        </p:txBody>
      </p:sp>
    </p:spTree>
    <p:extLst>
      <p:ext uri="{BB962C8B-B14F-4D97-AF65-F5344CB8AC3E}">
        <p14:creationId xmlns:p14="http://schemas.microsoft.com/office/powerpoint/2010/main" val="6250964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目視しなければならないライセンスの負担を下げたい</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30</a:t>
            </a:fld>
            <a:endParaRPr kumimoji="1" lang="ja-JP" altLang="en-US"/>
          </a:p>
        </p:txBody>
      </p:sp>
    </p:spTree>
    <p:extLst>
      <p:ext uri="{BB962C8B-B14F-4D97-AF65-F5344CB8AC3E}">
        <p14:creationId xmlns:p14="http://schemas.microsoft.com/office/powerpoint/2010/main" val="32113414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ファイル数における推奨される部分</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31</a:t>
            </a:fld>
            <a:endParaRPr kumimoji="1" lang="ja-JP" altLang="en-US"/>
          </a:p>
        </p:txBody>
      </p:sp>
      <p:cxnSp>
        <p:nvCxnSpPr>
          <p:cNvPr id="8" name="直線コネクタ 7"/>
          <p:cNvCxnSpPr/>
          <p:nvPr/>
        </p:nvCxnSpPr>
        <p:spPr>
          <a:xfrm>
            <a:off x="1835696" y="3757682"/>
            <a:ext cx="554461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7380312" y="3573016"/>
            <a:ext cx="1584176" cy="369332"/>
          </a:xfrm>
          <a:prstGeom prst="rect">
            <a:avLst/>
          </a:prstGeom>
          <a:noFill/>
        </p:spPr>
        <p:txBody>
          <a:bodyPr wrap="square" rtlCol="0">
            <a:spAutoFit/>
          </a:bodyPr>
          <a:lstStyle/>
          <a:p>
            <a:r>
              <a:rPr kumimoji="1" lang="ja-JP" altLang="en-US" dirty="0" smtClean="0"/>
              <a:t>ファイル数多</a:t>
            </a:r>
            <a:endParaRPr kumimoji="1" lang="ja-JP" altLang="en-US" dirty="0"/>
          </a:p>
        </p:txBody>
      </p:sp>
      <p:sp>
        <p:nvSpPr>
          <p:cNvPr id="11" name="テキスト ボックス 10"/>
          <p:cNvSpPr txBox="1"/>
          <p:nvPr/>
        </p:nvSpPr>
        <p:spPr>
          <a:xfrm>
            <a:off x="179512" y="3565418"/>
            <a:ext cx="1584176" cy="369332"/>
          </a:xfrm>
          <a:prstGeom prst="rect">
            <a:avLst/>
          </a:prstGeom>
          <a:noFill/>
        </p:spPr>
        <p:txBody>
          <a:bodyPr wrap="square" rtlCol="0">
            <a:spAutoFit/>
          </a:bodyPr>
          <a:lstStyle/>
          <a:p>
            <a:r>
              <a:rPr kumimoji="1" lang="ja-JP" altLang="en-US" dirty="0" smtClean="0"/>
              <a:t>ファイル数少</a:t>
            </a:r>
            <a:endParaRPr kumimoji="1" lang="ja-JP" altLang="en-US" dirty="0"/>
          </a:p>
        </p:txBody>
      </p:sp>
      <p:cxnSp>
        <p:nvCxnSpPr>
          <p:cNvPr id="13" name="直線コネクタ 12"/>
          <p:cNvCxnSpPr/>
          <p:nvPr/>
        </p:nvCxnSpPr>
        <p:spPr>
          <a:xfrm>
            <a:off x="5724128" y="3335318"/>
            <a:ext cx="0" cy="8640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3419872" y="3338004"/>
            <a:ext cx="0" cy="8640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5920408" y="2291308"/>
            <a:ext cx="1656184" cy="646331"/>
          </a:xfrm>
          <a:prstGeom prst="rect">
            <a:avLst/>
          </a:prstGeom>
          <a:noFill/>
        </p:spPr>
        <p:txBody>
          <a:bodyPr wrap="square" rtlCol="0">
            <a:spAutoFit/>
          </a:bodyPr>
          <a:lstStyle/>
          <a:p>
            <a:pPr algn="ctr"/>
            <a:r>
              <a:rPr kumimoji="1" lang="ja-JP" altLang="en-US" dirty="0" smtClean="0"/>
              <a:t>関連研究を用いることを推奨</a:t>
            </a:r>
            <a:endParaRPr kumimoji="1" lang="ja-JP" altLang="en-US" dirty="0"/>
          </a:p>
        </p:txBody>
      </p:sp>
      <p:sp>
        <p:nvSpPr>
          <p:cNvPr id="17" name="テキスト ボックス 16"/>
          <p:cNvSpPr txBox="1"/>
          <p:nvPr/>
        </p:nvSpPr>
        <p:spPr>
          <a:xfrm>
            <a:off x="3334383" y="1916832"/>
            <a:ext cx="2500536" cy="1200329"/>
          </a:xfrm>
          <a:prstGeom prst="rect">
            <a:avLst/>
          </a:prstGeom>
          <a:noFill/>
          <a:ln w="38100">
            <a:solidFill>
              <a:srgbClr val="FF0000"/>
            </a:solidFill>
          </a:ln>
        </p:spPr>
        <p:txBody>
          <a:bodyPr wrap="square" rtlCol="0">
            <a:spAutoFit/>
          </a:bodyPr>
          <a:lstStyle/>
          <a:p>
            <a:pPr algn="ctr"/>
            <a:r>
              <a:rPr lang="ja-JP" altLang="en-US" dirty="0"/>
              <a:t>関連</a:t>
            </a:r>
            <a:r>
              <a:rPr lang="ja-JP" altLang="en-US" dirty="0" smtClean="0"/>
              <a:t>研究を用いてもライセンスルールを作成するのが困難で目視をするには負担な部分</a:t>
            </a:r>
            <a:endParaRPr lang="en-US" altLang="ja-JP" dirty="0" smtClean="0"/>
          </a:p>
        </p:txBody>
      </p:sp>
      <p:sp>
        <p:nvSpPr>
          <p:cNvPr id="18" name="テキスト ボックス 17"/>
          <p:cNvSpPr txBox="1"/>
          <p:nvPr/>
        </p:nvSpPr>
        <p:spPr>
          <a:xfrm>
            <a:off x="1328455" y="2429808"/>
            <a:ext cx="2016224" cy="369332"/>
          </a:xfrm>
          <a:prstGeom prst="rect">
            <a:avLst/>
          </a:prstGeom>
          <a:noFill/>
        </p:spPr>
        <p:txBody>
          <a:bodyPr wrap="square" rtlCol="0">
            <a:spAutoFit/>
          </a:bodyPr>
          <a:lstStyle/>
          <a:p>
            <a:pPr algn="ctr"/>
            <a:r>
              <a:rPr lang="ja-JP" altLang="en-US" dirty="0" smtClean="0"/>
              <a:t>目視を推奨</a:t>
            </a:r>
            <a:endParaRPr kumimoji="1" lang="ja-JP" altLang="en-US" dirty="0"/>
          </a:p>
        </p:txBody>
      </p:sp>
      <p:sp>
        <p:nvSpPr>
          <p:cNvPr id="19" name="テキスト ボックス 18"/>
          <p:cNvSpPr txBox="1"/>
          <p:nvPr/>
        </p:nvSpPr>
        <p:spPr>
          <a:xfrm>
            <a:off x="3131840" y="4358145"/>
            <a:ext cx="576064" cy="369332"/>
          </a:xfrm>
          <a:prstGeom prst="rect">
            <a:avLst/>
          </a:prstGeom>
          <a:noFill/>
        </p:spPr>
        <p:txBody>
          <a:bodyPr wrap="square" rtlCol="0">
            <a:spAutoFit/>
          </a:bodyPr>
          <a:lstStyle/>
          <a:p>
            <a:r>
              <a:rPr kumimoji="1" lang="en-US" altLang="ja-JP" dirty="0" smtClean="0"/>
              <a:t>100</a:t>
            </a:r>
            <a:endParaRPr kumimoji="1" lang="ja-JP" altLang="en-US" dirty="0"/>
          </a:p>
        </p:txBody>
      </p:sp>
      <p:sp>
        <p:nvSpPr>
          <p:cNvPr id="20" name="テキスト ボックス 19"/>
          <p:cNvSpPr txBox="1"/>
          <p:nvPr/>
        </p:nvSpPr>
        <p:spPr>
          <a:xfrm>
            <a:off x="5364088" y="4357158"/>
            <a:ext cx="720080" cy="369332"/>
          </a:xfrm>
          <a:prstGeom prst="rect">
            <a:avLst/>
          </a:prstGeom>
          <a:noFill/>
        </p:spPr>
        <p:txBody>
          <a:bodyPr wrap="square" rtlCol="0">
            <a:spAutoFit/>
          </a:bodyPr>
          <a:lstStyle/>
          <a:p>
            <a:r>
              <a:rPr kumimoji="1" lang="en-US" altLang="ja-JP" dirty="0" smtClean="0"/>
              <a:t>1000</a:t>
            </a:r>
            <a:endParaRPr kumimoji="1" lang="ja-JP" altLang="en-US" dirty="0"/>
          </a:p>
        </p:txBody>
      </p:sp>
      <p:sp>
        <p:nvSpPr>
          <p:cNvPr id="21" name="コンテンツ プレースホルダー 2"/>
          <p:cNvSpPr>
            <a:spLocks noGrp="1"/>
          </p:cNvSpPr>
          <p:nvPr>
            <p:ph idx="1"/>
          </p:nvPr>
        </p:nvSpPr>
        <p:spPr>
          <a:xfrm>
            <a:off x="611560" y="4869160"/>
            <a:ext cx="8229600" cy="1180728"/>
          </a:xfrm>
        </p:spPr>
        <p:txBody>
          <a:bodyPr/>
          <a:lstStyle/>
          <a:p>
            <a:endParaRPr kumimoji="1" lang="ja-JP" altLang="en-US" dirty="0"/>
          </a:p>
        </p:txBody>
      </p:sp>
    </p:spTree>
    <p:extLst>
      <p:ext uri="{BB962C8B-B14F-4D97-AF65-F5344CB8AC3E}">
        <p14:creationId xmlns:p14="http://schemas.microsoft.com/office/powerpoint/2010/main" val="33376647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a:xfrm>
            <a:off x="467544" y="2852936"/>
            <a:ext cx="8229600" cy="1468760"/>
          </a:xfrm>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32</a:t>
            </a:fld>
            <a:endParaRPr kumimoji="1" lang="ja-JP" altLang="en-US"/>
          </a:p>
        </p:txBody>
      </p:sp>
    </p:spTree>
    <p:extLst>
      <p:ext uri="{BB962C8B-B14F-4D97-AF65-F5344CB8AC3E}">
        <p14:creationId xmlns:p14="http://schemas.microsoft.com/office/powerpoint/2010/main" val="17193461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143000"/>
          </a:xfrm>
        </p:spPr>
        <p:txBody>
          <a:bodyPr>
            <a:normAutofit/>
          </a:bodyPr>
          <a:lstStyle/>
          <a:p>
            <a:r>
              <a:rPr lang="ja-JP" altLang="en-US" dirty="0" smtClean="0"/>
              <a:t>未知</a:t>
            </a:r>
            <a:r>
              <a:rPr lang="ja-JP" altLang="en-US" dirty="0"/>
              <a:t>ライセンス記述</a:t>
            </a:r>
            <a:r>
              <a:rPr lang="ja-JP" altLang="en-US" dirty="0" smtClean="0"/>
              <a:t>の</a:t>
            </a:r>
            <a:r>
              <a:rPr lang="ja-JP" altLang="en-US" dirty="0"/>
              <a:t>内容</a:t>
            </a:r>
            <a:r>
              <a:rPr lang="ja-JP" altLang="en-US" dirty="0" smtClean="0"/>
              <a:t>が不明</a:t>
            </a:r>
            <a:endParaRPr kumimoji="1" lang="ja-JP" altLang="en-US" dirty="0"/>
          </a:p>
        </p:txBody>
      </p:sp>
      <p:sp>
        <p:nvSpPr>
          <p:cNvPr id="3" name="コンテンツ プレースホルダー 2"/>
          <p:cNvSpPr>
            <a:spLocks noGrp="1"/>
          </p:cNvSpPr>
          <p:nvPr>
            <p:ph idx="1"/>
          </p:nvPr>
        </p:nvSpPr>
        <p:spPr>
          <a:xfrm>
            <a:off x="457200" y="1600200"/>
            <a:ext cx="8363272" cy="4525963"/>
          </a:xfrm>
        </p:spPr>
        <p:txBody>
          <a:bodyPr/>
          <a:lstStyle/>
          <a:p>
            <a:endParaRPr kumimoji="1" lang="en-US" altLang="ja-JP" dirty="0" smtClean="0"/>
          </a:p>
          <a:p>
            <a:r>
              <a:rPr kumimoji="1" lang="ja-JP" altLang="en-US" dirty="0" smtClean="0"/>
              <a:t>未知ライセンスファイル中に読む必要のないライセンス文がどの程度存在しているのか不明</a:t>
            </a:r>
            <a:endParaRPr kumimoji="1" lang="en-US" altLang="ja-JP" dirty="0" smtClean="0"/>
          </a:p>
          <a:p>
            <a:endParaRPr lang="en-US" altLang="ja-JP" dirty="0"/>
          </a:p>
          <a:p>
            <a:r>
              <a:rPr lang="ja-JP" altLang="en-US" dirty="0" smtClean="0"/>
              <a:t>仮に先ほど述べたような手法が作成されたとしても、</a:t>
            </a:r>
            <a:r>
              <a:rPr kumimoji="1" lang="ja-JP" altLang="en-US" dirty="0" smtClean="0">
                <a:solidFill>
                  <a:srgbClr val="FF0000"/>
                </a:solidFill>
              </a:rPr>
              <a:t>正解集合が分からないので必要のない文を正しく除去できたのか分からない</a:t>
            </a:r>
            <a:endParaRPr kumimoji="1" lang="ja-JP" altLang="en-US" dirty="0">
              <a:solidFill>
                <a:srgbClr val="FF0000"/>
              </a:solidFill>
            </a:endParaRPr>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33</a:t>
            </a:fld>
            <a:endParaRPr kumimoji="1" lang="ja-JP" altLang="en-US"/>
          </a:p>
        </p:txBody>
      </p:sp>
    </p:spTree>
    <p:extLst>
      <p:ext uri="{BB962C8B-B14F-4D97-AF65-F5344CB8AC3E}">
        <p14:creationId xmlns:p14="http://schemas.microsoft.com/office/powerpoint/2010/main" val="4057450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本研究の問題点</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既知のライセンス文と似ている文がどの程度存在するか分からない</a:t>
            </a:r>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34</a:t>
            </a:fld>
            <a:endParaRPr kumimoji="1" lang="ja-JP" altLang="en-US"/>
          </a:p>
        </p:txBody>
      </p:sp>
    </p:spTree>
    <p:extLst>
      <p:ext uri="{BB962C8B-B14F-4D97-AF65-F5344CB8AC3E}">
        <p14:creationId xmlns:p14="http://schemas.microsoft.com/office/powerpoint/2010/main" val="39369658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目視</a:t>
            </a:r>
            <a:r>
              <a:rPr lang="ja-JP" altLang="en-US" dirty="0" smtClean="0"/>
              <a:t>の負担</a:t>
            </a:r>
            <a:r>
              <a:rPr lang="ja-JP" altLang="en-US" dirty="0"/>
              <a:t>（ファイル数、文章量</a:t>
            </a:r>
            <a:r>
              <a:rPr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ライセンス特定ツールにかけるファイル数が多くなるにつれて未知ライセンス記述も多くなる</a:t>
            </a:r>
            <a:endParaRPr lang="en-US" altLang="ja-JP" dirty="0" smtClean="0"/>
          </a:p>
          <a:p>
            <a:endParaRPr lang="en-US" altLang="ja-JP" dirty="0"/>
          </a:p>
          <a:p>
            <a:r>
              <a:rPr lang="ja-JP" altLang="en-US" dirty="0" smtClean="0"/>
              <a:t>未知ライセンス文が多くなると</a:t>
            </a:r>
            <a:r>
              <a:rPr lang="ja-JP" altLang="en-US" dirty="0"/>
              <a:t>目視</a:t>
            </a:r>
            <a:r>
              <a:rPr lang="ja-JP" altLang="en-US" dirty="0" smtClean="0"/>
              <a:t>する量が多くなるので、負担になっていく</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35</a:t>
            </a:fld>
            <a:endParaRPr kumimoji="1" lang="ja-JP" altLang="en-US"/>
          </a:p>
        </p:txBody>
      </p:sp>
    </p:spTree>
    <p:extLst>
      <p:ext uri="{BB962C8B-B14F-4D97-AF65-F5344CB8AC3E}">
        <p14:creationId xmlns:p14="http://schemas.microsoft.com/office/powerpoint/2010/main" val="1004953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本研究の問題</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a:t>既知の</a:t>
            </a:r>
            <a:r>
              <a:rPr lang="ja-JP" altLang="en-US" dirty="0" smtClean="0"/>
              <a:t>ライセンスと類似しているライセンス文が把握できていないとなにが問題なのか？</a:t>
            </a:r>
            <a:endParaRPr lang="en-US" altLang="ja-JP" dirty="0" smtClean="0"/>
          </a:p>
          <a:p>
            <a:endParaRPr kumimoji="1" lang="en-US" altLang="ja-JP" dirty="0"/>
          </a:p>
          <a:p>
            <a:r>
              <a:rPr lang="ja-JP" altLang="en-US" dirty="0" smtClean="0"/>
              <a:t>そもそも既知のライセンス文と類似しているライセンス文が存在していないなら類似している文を抽出する必要がない</a:t>
            </a:r>
            <a:endParaRPr lang="en-US" altLang="ja-JP" dirty="0" smtClean="0"/>
          </a:p>
          <a:p>
            <a:endParaRPr lang="en-US" altLang="ja-JP" dirty="0"/>
          </a:p>
          <a:p>
            <a:r>
              <a:rPr kumimoji="1" lang="ja-JP" altLang="en-US" dirty="0" smtClean="0"/>
              <a:t>既知ライセンス文が存在しない、もしくは数がそれほど多くないならば提案手法が必要がない</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36</a:t>
            </a:fld>
            <a:endParaRPr kumimoji="1" lang="ja-JP" altLang="en-US"/>
          </a:p>
        </p:txBody>
      </p:sp>
    </p:spTree>
    <p:extLst>
      <p:ext uri="{BB962C8B-B14F-4D97-AF65-F5344CB8AC3E}">
        <p14:creationId xmlns:p14="http://schemas.microsoft.com/office/powerpoint/2010/main" val="14496925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負担を減らさないとどうなる？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37</a:t>
            </a:fld>
            <a:endParaRPr kumimoji="1" lang="ja-JP" altLang="en-US"/>
          </a:p>
        </p:txBody>
      </p:sp>
    </p:spTree>
    <p:extLst>
      <p:ext uri="{BB962C8B-B14F-4D97-AF65-F5344CB8AC3E}">
        <p14:creationId xmlns:p14="http://schemas.microsoft.com/office/powerpoint/2010/main" val="14680379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OSS</a:t>
            </a:r>
            <a:r>
              <a:rPr kumimoji="1" lang="ja-JP" altLang="en-US" dirty="0" smtClean="0"/>
              <a:t>の</a:t>
            </a:r>
            <a:r>
              <a:rPr kumimoji="1" lang="en-US" altLang="ja-JP" dirty="0" smtClean="0"/>
              <a:t>Unknown</a:t>
            </a:r>
            <a:r>
              <a:rPr kumimoji="1" lang="ja-JP" altLang="en-US" dirty="0" smtClean="0"/>
              <a:t>の目視に必要な時間を下げる</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38</a:t>
            </a:fld>
            <a:endParaRPr kumimoji="1" lang="ja-JP" altLang="en-US"/>
          </a:p>
        </p:txBody>
      </p:sp>
    </p:spTree>
    <p:extLst>
      <p:ext uri="{BB962C8B-B14F-4D97-AF65-F5344CB8AC3E}">
        <p14:creationId xmlns:p14="http://schemas.microsoft.com/office/powerpoint/2010/main" val="33265520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Unknown</a:t>
            </a:r>
            <a:r>
              <a:rPr kumimoji="1" lang="ja-JP" altLang="en-US" dirty="0" smtClean="0"/>
              <a:t>と判定されたライセンス文の総数、既知のライセンス文と意味的に似ているライセンス文がどの程度存在しているのか不明</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39</a:t>
            </a:fld>
            <a:endParaRPr kumimoji="1" lang="ja-JP" altLang="en-US"/>
          </a:p>
        </p:txBody>
      </p:sp>
    </p:spTree>
    <p:extLst>
      <p:ext uri="{BB962C8B-B14F-4D97-AF65-F5344CB8AC3E}">
        <p14:creationId xmlns:p14="http://schemas.microsoft.com/office/powerpoint/2010/main" val="41707182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なにをするのか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40</a:t>
            </a:fld>
            <a:endParaRPr kumimoji="1" lang="ja-JP" altLang="en-US"/>
          </a:p>
        </p:txBody>
      </p:sp>
    </p:spTree>
    <p:extLst>
      <p:ext uri="{BB962C8B-B14F-4D97-AF65-F5344CB8AC3E}">
        <p14:creationId xmlns:p14="http://schemas.microsoft.com/office/powerpoint/2010/main" val="7775971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どのようなことを明らかにするするのか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41</a:t>
            </a:fld>
            <a:endParaRPr kumimoji="1" lang="ja-JP" altLang="en-US"/>
          </a:p>
        </p:txBody>
      </p:sp>
    </p:spTree>
    <p:extLst>
      <p:ext uri="{BB962C8B-B14F-4D97-AF65-F5344CB8AC3E}">
        <p14:creationId xmlns:p14="http://schemas.microsoft.com/office/powerpoint/2010/main" val="19027694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目視する際に必要でない負担</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558584" y="6075144"/>
            <a:ext cx="2465396" cy="646331"/>
          </a:xfrm>
          <a:prstGeom prst="rect">
            <a:avLst/>
          </a:prstGeom>
          <a:noFill/>
          <a:ln w="38100">
            <a:solidFill>
              <a:schemeClr val="tx1"/>
            </a:solidFill>
          </a:ln>
        </p:spPr>
        <p:txBody>
          <a:bodyPr wrap="square" rtlCol="0">
            <a:spAutoFit/>
          </a:bodyPr>
          <a:lstStyle/>
          <a:p>
            <a:r>
              <a:rPr kumimoji="1" lang="ja-JP" altLang="en-US" sz="3600" dirty="0" smtClean="0"/>
              <a:t>“</a:t>
            </a:r>
            <a:r>
              <a:rPr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42</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a:t>
            </a:r>
            <a:r>
              <a:rPr kumimoji="1" lang="en-US" altLang="ja-JP" sz="2800" dirty="0" err="1" smtClean="0">
                <a:solidFill>
                  <a:srgbClr val="FF0000"/>
                </a:solidFill>
              </a:rPr>
              <a:t>Unknown</a:t>
            </a:r>
            <a:r>
              <a:rPr kumimoji="1" lang="en-US" altLang="ja-JP" sz="2800" dirty="0" err="1" smtClean="0"/>
              <a:t>,BSDcondBinary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419046"/>
            <a:ext cx="2595015" cy="646331"/>
          </a:xfrm>
          <a:prstGeom prst="rect">
            <a:avLst/>
          </a:prstGeom>
          <a:noFill/>
          <a:ln w="38100">
            <a:solidFill>
              <a:srgbClr val="FF0000"/>
            </a:solidFill>
          </a:ln>
        </p:spPr>
        <p:txBody>
          <a:bodyPr wrap="square" rtlCol="0">
            <a:spAutoFit/>
          </a:bodyPr>
          <a:lstStyle/>
          <a:p>
            <a:pPr marL="342900" indent="-342900">
              <a:buAutoNum type="arabicPeriod"/>
            </a:pPr>
            <a:r>
              <a:rPr lang="en-US" altLang="ja-JP" dirty="0"/>
              <a:t>Permission is hereby granted, free of </a:t>
            </a:r>
            <a:r>
              <a:rPr lang="ja-JP" altLang="en-US" dirty="0" smtClean="0"/>
              <a:t>～</a:t>
            </a:r>
            <a:r>
              <a:rPr lang="en-US" altLang="ja-JP" dirty="0" smtClean="0"/>
              <a:t>: </a:t>
            </a:r>
            <a:endParaRPr lang="en-US" altLang="ja-JP" dirty="0"/>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smtClean="0"/>
              <a:t>Redistributions in binary form must </a:t>
            </a:r>
            <a:r>
              <a:rPr lang="ja-JP" altLang="en-US" dirty="0" smtClean="0"/>
              <a:t>～</a:t>
            </a:r>
            <a:r>
              <a:rPr lang="en-US" altLang="ja-JP" dirty="0" smtClean="0"/>
              <a:t>.</a:t>
            </a:r>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18131493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目視する際に必要でない負担</a:t>
            </a:r>
            <a:endParaRPr kumimoji="1" lang="ja-JP" altLang="en-US" dirty="0"/>
          </a:p>
        </p:txBody>
      </p:sp>
      <p:sp>
        <p:nvSpPr>
          <p:cNvPr id="11" name="テキスト ボックス 10"/>
          <p:cNvSpPr txBox="1"/>
          <p:nvPr/>
        </p:nvSpPr>
        <p:spPr>
          <a:xfrm>
            <a:off x="404905" y="1866140"/>
            <a:ext cx="2643987" cy="369332"/>
          </a:xfrm>
          <a:prstGeom prst="rect">
            <a:avLst/>
          </a:prstGeom>
          <a:noFill/>
          <a:ln w="38100">
            <a:solidFill>
              <a:srgbClr val="FF0000"/>
            </a:solidFill>
          </a:ln>
        </p:spPr>
        <p:txBody>
          <a:bodyPr wrap="square" rtlCol="0">
            <a:spAutoFit/>
          </a:bodyPr>
          <a:lstStyle/>
          <a:p>
            <a:r>
              <a:rPr lang="en-US" altLang="ja-JP" dirty="0"/>
              <a:t>U</a:t>
            </a:r>
            <a:r>
              <a:rPr lang="en-US" altLang="ja-JP" dirty="0" smtClean="0"/>
              <a:t>se and redistribution</a:t>
            </a:r>
            <a:r>
              <a:rPr lang="ja-JP" altLang="en-US" dirty="0" smtClean="0"/>
              <a:t>～</a:t>
            </a:r>
            <a:r>
              <a:rPr lang="en-US" altLang="ja-JP" dirty="0" smtClean="0"/>
              <a:t> </a:t>
            </a:r>
            <a:r>
              <a:rPr lang="en-US" altLang="ja-JP" dirty="0"/>
              <a:t>:</a:t>
            </a:r>
            <a:endParaRPr lang="en-US" altLang="ja-JP" dirty="0" smtClean="0"/>
          </a:p>
        </p:txBody>
      </p:sp>
      <p:sp>
        <p:nvSpPr>
          <p:cNvPr id="17" name="テキスト ボックス 16"/>
          <p:cNvSpPr txBox="1"/>
          <p:nvPr/>
        </p:nvSpPr>
        <p:spPr>
          <a:xfrm>
            <a:off x="3481934" y="6052350"/>
            <a:ext cx="2530226" cy="646331"/>
          </a:xfrm>
          <a:prstGeom prst="rect">
            <a:avLst/>
          </a:prstGeom>
          <a:noFill/>
          <a:ln w="38100">
            <a:solidFill>
              <a:schemeClr val="tx1"/>
            </a:solidFill>
          </a:ln>
        </p:spPr>
        <p:txBody>
          <a:bodyPr wrap="square" rtlCol="0">
            <a:spAutoFit/>
          </a:bodyPr>
          <a:lstStyle/>
          <a:p>
            <a:r>
              <a:rPr kumimoji="1" lang="ja-JP" altLang="en-US" sz="3600" dirty="0" smtClean="0"/>
              <a:t>“</a:t>
            </a:r>
            <a:r>
              <a:rPr kumimoji="1"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43</a:t>
            </a:fld>
            <a:endParaRPr kumimoji="1" lang="ja-JP" altLang="en-US"/>
          </a:p>
        </p:txBody>
      </p:sp>
      <p:sp>
        <p:nvSpPr>
          <p:cNvPr id="6" name="テキスト ボックス 5"/>
          <p:cNvSpPr txBox="1"/>
          <p:nvPr/>
        </p:nvSpPr>
        <p:spPr>
          <a:xfrm>
            <a:off x="1588326" y="3892198"/>
            <a:ext cx="6405912"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solidFill>
                  <a:srgbClr val="FF0000"/>
                </a:solidFill>
              </a:rPr>
              <a:t>Unknown</a:t>
            </a:r>
            <a:r>
              <a:rPr kumimoji="1" lang="en-US" altLang="ja-JP" sz="2800" dirty="0" err="1" smtClean="0"/>
              <a:t>,BSDcondSource,BSDcondBinary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361062"/>
            <a:ext cx="2643987"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404906" y="3132983"/>
            <a:ext cx="264398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6533673" y="1933111"/>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0" name="テキスト ボックス 19"/>
          <p:cNvSpPr txBox="1"/>
          <p:nvPr/>
        </p:nvSpPr>
        <p:spPr>
          <a:xfrm>
            <a:off x="6533673" y="2573142"/>
            <a:ext cx="1860113" cy="369332"/>
          </a:xfrm>
          <a:prstGeom prst="rect">
            <a:avLst/>
          </a:prstGeom>
          <a:noFill/>
          <a:ln w="38100">
            <a:solidFill>
              <a:schemeClr val="tx1"/>
            </a:solidFill>
          </a:ln>
        </p:spPr>
        <p:txBody>
          <a:bodyPr wrap="square" rtlCol="0">
            <a:spAutoFit/>
          </a:bodyPr>
          <a:lstStyle/>
          <a:p>
            <a:r>
              <a:rPr lang="en-US" altLang="ja-JP" dirty="0" err="1" smtClean="0"/>
              <a:t>BSDcondSource</a:t>
            </a:r>
            <a:endParaRPr lang="en-US" altLang="ja-JP" dirty="0" smtClean="0"/>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74858" y="4972025"/>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3092269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endParaRPr kumimoji="1" lang="en-US" altLang="ja-JP" dirty="0" smtClean="0"/>
          </a:p>
          <a:p>
            <a:pPr marL="514350" indent="-514350">
              <a:buFont typeface="+mj-lt"/>
              <a:buAutoNum type="arabicPeriod"/>
            </a:pPr>
            <a:r>
              <a:rPr kumimoji="1" lang="ja-JP" altLang="en-US" dirty="0" smtClean="0"/>
              <a:t>ライセンス記述から</a:t>
            </a:r>
            <a:r>
              <a:rPr kumimoji="1" lang="en-US" altLang="ja-JP" dirty="0" smtClean="0"/>
              <a:t>Unknown</a:t>
            </a:r>
            <a:r>
              <a:rPr lang="ja-JP" altLang="en-US" dirty="0" smtClean="0"/>
              <a:t>と判定されたライセンス文を抽出する</a:t>
            </a:r>
            <a:endParaRPr lang="en-US" altLang="ja-JP" dirty="0" smtClean="0"/>
          </a:p>
          <a:p>
            <a:pPr marL="514350" indent="-514350">
              <a:buFont typeface="+mj-lt"/>
              <a:buAutoNum type="arabicPeriod"/>
            </a:pPr>
            <a:r>
              <a:rPr lang="ja-JP" altLang="en-US" dirty="0" smtClean="0"/>
              <a:t>抽出した文から意味的に似ているライセンス文を除外する</a:t>
            </a:r>
            <a:endParaRPr lang="en-US" altLang="ja-JP" dirty="0" smtClean="0"/>
          </a:p>
          <a:p>
            <a:pPr marL="514350" indent="-514350">
              <a:buFont typeface="+mj-lt"/>
              <a:buAutoNum type="arabicPeriod"/>
            </a:pPr>
            <a:r>
              <a:rPr lang="ja-JP" altLang="en-US" dirty="0" smtClean="0"/>
              <a:t>結果を出力する</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44</a:t>
            </a:fld>
            <a:endParaRPr kumimoji="1" lang="ja-JP" altLang="en-US"/>
          </a:p>
        </p:txBody>
      </p:sp>
    </p:spTree>
    <p:extLst>
      <p:ext uri="{BB962C8B-B14F-4D97-AF65-F5344CB8AC3E}">
        <p14:creationId xmlns:p14="http://schemas.microsoft.com/office/powerpoint/2010/main" val="38254803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Unknown</a:t>
            </a:r>
            <a:r>
              <a:rPr kumimoji="1" lang="ja-JP" altLang="en-US" dirty="0" smtClean="0"/>
              <a:t>と判定されたライセンス文の総数、既知のライセンス文と意味的に似ているライセンス文がどの程度存在しているのか不明</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45</a:t>
            </a:fld>
            <a:endParaRPr kumimoji="1" lang="ja-JP" altLang="en-US"/>
          </a:p>
        </p:txBody>
      </p:sp>
    </p:spTree>
    <p:extLst>
      <p:ext uri="{BB962C8B-B14F-4D97-AF65-F5344CB8AC3E}">
        <p14:creationId xmlns:p14="http://schemas.microsoft.com/office/powerpoint/2010/main" val="27021848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調査の流れ</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kumimoji="1" lang="ja-JP" altLang="en-US" dirty="0" smtClean="0"/>
              <a:t>データ整形</a:t>
            </a: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データの分類</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46</a:t>
            </a:fld>
            <a:endParaRPr kumimoji="1" lang="ja-JP" altLang="en-US"/>
          </a:p>
        </p:txBody>
      </p:sp>
    </p:spTree>
    <p:extLst>
      <p:ext uri="{BB962C8B-B14F-4D97-AF65-F5344CB8AC3E}">
        <p14:creationId xmlns:p14="http://schemas.microsoft.com/office/powerpoint/2010/main" val="11596487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データ整形１</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err="1" smtClean="0"/>
              <a:t>Debian</a:t>
            </a:r>
            <a:r>
              <a:rPr lang="ja-JP" altLang="en-US" dirty="0" smtClean="0"/>
              <a:t>の</a:t>
            </a:r>
            <a:r>
              <a:rPr lang="en-US" altLang="ja-JP" dirty="0" smtClean="0"/>
              <a:t>12725</a:t>
            </a:r>
            <a:r>
              <a:rPr lang="ja-JP" altLang="en-US" dirty="0" smtClean="0"/>
              <a:t>の各ソフトウェアパッケージからランダムに１つのファイルを抽出し</a:t>
            </a:r>
            <a:r>
              <a:rPr lang="en-US" altLang="ja-JP" dirty="0" err="1" smtClean="0"/>
              <a:t>Ninka</a:t>
            </a:r>
            <a:r>
              <a:rPr lang="ja-JP" altLang="en-US" dirty="0" smtClean="0"/>
              <a:t>にかけ</a:t>
            </a:r>
            <a:r>
              <a:rPr lang="en-US" altLang="ja-JP" dirty="0" smtClean="0"/>
              <a:t>Unknown</a:t>
            </a:r>
            <a:r>
              <a:rPr lang="ja-JP" altLang="en-US" dirty="0" smtClean="0"/>
              <a:t>と判定されたものを用いる（</a:t>
            </a:r>
            <a:r>
              <a:rPr lang="en-US" altLang="ja-JP" dirty="0" smtClean="0"/>
              <a:t>2838</a:t>
            </a:r>
            <a:r>
              <a:rPr lang="ja-JP" altLang="en-US" dirty="0" smtClean="0"/>
              <a:t>）</a:t>
            </a:r>
            <a:endParaRPr lang="en-US" altLang="ja-JP" dirty="0" smtClean="0"/>
          </a:p>
          <a:p>
            <a:endParaRPr lang="en-US" altLang="ja-JP" dirty="0"/>
          </a:p>
          <a:p>
            <a:r>
              <a:rPr lang="en-US" altLang="ja-JP" dirty="0" smtClean="0"/>
              <a:t>Unknown</a:t>
            </a:r>
            <a:r>
              <a:rPr lang="ja-JP" altLang="en-US" dirty="0" smtClean="0"/>
              <a:t>と判定されたライセンス記述を文単位</a:t>
            </a:r>
            <a:r>
              <a:rPr lang="ja-JP" altLang="en-US" dirty="0"/>
              <a:t>で</a:t>
            </a:r>
            <a:r>
              <a:rPr lang="ja-JP" altLang="en-US" dirty="0" smtClean="0"/>
              <a:t>分割（</a:t>
            </a:r>
            <a:r>
              <a:rPr lang="en-US" altLang="ja-JP" dirty="0" smtClean="0"/>
              <a:t>9487</a:t>
            </a:r>
            <a:r>
              <a:rPr lang="ja-JP" altLang="en-US" dirty="0" smtClean="0"/>
              <a:t>）</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47</a:t>
            </a:fld>
            <a:endParaRPr kumimoji="1" lang="ja-JP" altLang="en-US"/>
          </a:p>
        </p:txBody>
      </p:sp>
    </p:spTree>
    <p:extLst>
      <p:ext uri="{BB962C8B-B14F-4D97-AF65-F5344CB8AC3E}">
        <p14:creationId xmlns:p14="http://schemas.microsoft.com/office/powerpoint/2010/main" val="4784902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データ</a:t>
            </a:r>
            <a:r>
              <a:rPr lang="ja-JP" altLang="en-US" dirty="0" smtClean="0"/>
              <a:t>整形２</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行</a:t>
            </a:r>
            <a:r>
              <a:rPr lang="ja-JP" altLang="en-US" dirty="0"/>
              <a:t>毎に分割したデータセットから</a:t>
            </a:r>
            <a:r>
              <a:rPr lang="en-US" altLang="ja-JP" dirty="0"/>
              <a:t>Unknown</a:t>
            </a:r>
            <a:r>
              <a:rPr lang="ja-JP" altLang="en-US" dirty="0"/>
              <a:t>と判定されたライセンス文を抽出（</a:t>
            </a:r>
            <a:r>
              <a:rPr lang="en-US" altLang="ja-JP" dirty="0"/>
              <a:t>5164</a:t>
            </a:r>
            <a:r>
              <a:rPr lang="ja-JP" altLang="en-US" dirty="0" smtClean="0"/>
              <a:t>）</a:t>
            </a:r>
            <a:endParaRPr lang="en-US" altLang="ja-JP" dirty="0"/>
          </a:p>
          <a:p>
            <a:endParaRPr kumimoji="1" lang="en-US" altLang="ja-JP" dirty="0" smtClean="0"/>
          </a:p>
          <a:p>
            <a:endParaRPr lang="en-US" altLang="ja-JP" dirty="0"/>
          </a:p>
          <a:p>
            <a:r>
              <a:rPr kumimoji="1" lang="en-US" altLang="ja-JP" dirty="0" smtClean="0"/>
              <a:t>Unknown</a:t>
            </a:r>
            <a:r>
              <a:rPr kumimoji="1" lang="ja-JP" altLang="en-US" dirty="0" smtClean="0"/>
              <a:t>と判定された文の重複</a:t>
            </a:r>
            <a:r>
              <a:rPr kumimoji="1" lang="en-US" altLang="ja-JP" dirty="0" smtClean="0"/>
              <a:t>(1618)</a:t>
            </a:r>
            <a:r>
              <a:rPr kumimoji="1" lang="ja-JP" altLang="en-US" dirty="0" smtClean="0"/>
              <a:t>を削除</a:t>
            </a:r>
            <a:r>
              <a:rPr lang="ja-JP" altLang="en-US" dirty="0" smtClean="0"/>
              <a:t>             </a:t>
            </a:r>
            <a:r>
              <a:rPr lang="en-US" altLang="ja-JP" dirty="0" smtClean="0"/>
              <a:t>(3546)</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48</a:t>
            </a:fld>
            <a:endParaRPr kumimoji="1" lang="ja-JP" altLang="en-US"/>
          </a:p>
        </p:txBody>
      </p:sp>
    </p:spTree>
    <p:extLst>
      <p:ext uri="{BB962C8B-B14F-4D97-AF65-F5344CB8AC3E}">
        <p14:creationId xmlns:p14="http://schemas.microsoft.com/office/powerpoint/2010/main" val="42442029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データの分類</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Unknown</a:t>
            </a:r>
            <a:r>
              <a:rPr kumimoji="1" lang="ja-JP" altLang="en-US" dirty="0" smtClean="0"/>
              <a:t>と判定された文</a:t>
            </a:r>
            <a:r>
              <a:rPr kumimoji="1" lang="en-US" altLang="ja-JP" dirty="0" smtClean="0"/>
              <a:t>3546</a:t>
            </a:r>
            <a:r>
              <a:rPr kumimoji="1" lang="ja-JP" altLang="en-US" dirty="0" smtClean="0"/>
              <a:t>と</a:t>
            </a:r>
            <a:r>
              <a:rPr kumimoji="1" lang="en-US" altLang="ja-JP" dirty="0" err="1" smtClean="0"/>
              <a:t>Ninka</a:t>
            </a:r>
            <a:r>
              <a:rPr lang="ja-JP" altLang="en-US" dirty="0" smtClean="0"/>
              <a:t>のライセンスルール</a:t>
            </a:r>
            <a:r>
              <a:rPr lang="en-US" altLang="ja-JP" dirty="0" smtClean="0"/>
              <a:t>551</a:t>
            </a:r>
            <a:r>
              <a:rPr lang="ja-JP" altLang="en-US" dirty="0" smtClean="0"/>
              <a:t>を目視で比較していき、意味的な違い、文字列的な違いで分類する</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49</a:t>
            </a:fld>
            <a:endParaRPr kumimoji="1" lang="ja-JP" altLang="en-US"/>
          </a:p>
        </p:txBody>
      </p:sp>
    </p:spTree>
    <p:extLst>
      <p:ext uri="{BB962C8B-B14F-4D97-AF65-F5344CB8AC3E}">
        <p14:creationId xmlns:p14="http://schemas.microsoft.com/office/powerpoint/2010/main" val="38815607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Unknown</a:t>
            </a:r>
            <a:r>
              <a:rPr lang="ja-JP" altLang="en-US" dirty="0" smtClean="0"/>
              <a:t>のタイプ</a:t>
            </a:r>
            <a:endParaRPr kumimoji="1" lang="ja-JP" altLang="en-US" dirty="0"/>
          </a:p>
        </p:txBody>
      </p:sp>
      <p:cxnSp>
        <p:nvCxnSpPr>
          <p:cNvPr id="7" name="直線コネクタ 6"/>
          <p:cNvCxnSpPr/>
          <p:nvPr/>
        </p:nvCxnSpPr>
        <p:spPr>
          <a:xfrm>
            <a:off x="4547420" y="1772816"/>
            <a:ext cx="0" cy="3888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991136" y="3717032"/>
            <a:ext cx="51125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3473012" y="1255475"/>
            <a:ext cx="2148816" cy="369332"/>
          </a:xfrm>
          <a:prstGeom prst="rect">
            <a:avLst/>
          </a:prstGeom>
          <a:noFill/>
        </p:spPr>
        <p:txBody>
          <a:bodyPr wrap="square" rtlCol="0">
            <a:spAutoFit/>
          </a:bodyPr>
          <a:lstStyle/>
          <a:p>
            <a:r>
              <a:rPr kumimoji="1" lang="ja-JP" altLang="en-US" dirty="0" smtClean="0"/>
              <a:t>意味的</a:t>
            </a:r>
            <a:r>
              <a:rPr lang="ja-JP" altLang="en-US" dirty="0" smtClean="0"/>
              <a:t>一致</a:t>
            </a:r>
            <a:r>
              <a:rPr lang="ja-JP" altLang="en-US" dirty="0"/>
              <a:t>　</a:t>
            </a:r>
            <a:r>
              <a:rPr lang="ja-JP" altLang="en-US" dirty="0" smtClean="0"/>
              <a:t>高</a:t>
            </a:r>
            <a:endParaRPr kumimoji="1" lang="ja-JP" altLang="en-US" dirty="0"/>
          </a:p>
        </p:txBody>
      </p:sp>
      <p:sp>
        <p:nvSpPr>
          <p:cNvPr id="16" name="円/楕円 15"/>
          <p:cNvSpPr/>
          <p:nvPr/>
        </p:nvSpPr>
        <p:spPr>
          <a:xfrm>
            <a:off x="4871448" y="191683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800" dirty="0" smtClean="0">
                <a:solidFill>
                  <a:schemeClr val="tx1"/>
                </a:solidFill>
              </a:rPr>
              <a:t>A</a:t>
            </a:r>
            <a:endParaRPr kumimoji="1" lang="ja-JP" altLang="en-US" sz="4800" dirty="0">
              <a:solidFill>
                <a:schemeClr val="tx1"/>
              </a:solidFill>
            </a:endParaRPr>
          </a:p>
        </p:txBody>
      </p:sp>
      <p:sp>
        <p:nvSpPr>
          <p:cNvPr id="17" name="円/楕円 16"/>
          <p:cNvSpPr/>
          <p:nvPr/>
        </p:nvSpPr>
        <p:spPr>
          <a:xfrm>
            <a:off x="2267744" y="191683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800" b="1" dirty="0" smtClean="0">
                <a:solidFill>
                  <a:schemeClr val="tx1"/>
                </a:solidFill>
              </a:rPr>
              <a:t>B</a:t>
            </a:r>
            <a:endParaRPr kumimoji="1" lang="ja-JP" altLang="en-US" sz="4800" b="1" dirty="0">
              <a:solidFill>
                <a:schemeClr val="tx1"/>
              </a:solidFill>
            </a:endParaRPr>
          </a:p>
        </p:txBody>
      </p:sp>
      <p:sp>
        <p:nvSpPr>
          <p:cNvPr id="18" name="円/楕円 17"/>
          <p:cNvSpPr/>
          <p:nvPr/>
        </p:nvSpPr>
        <p:spPr>
          <a:xfrm>
            <a:off x="2267744" y="380011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800" b="1" dirty="0">
                <a:solidFill>
                  <a:schemeClr val="tx1"/>
                </a:solidFill>
              </a:rPr>
              <a:t>D</a:t>
            </a:r>
            <a:endParaRPr kumimoji="1" lang="ja-JP" altLang="en-US" sz="4800" b="1" dirty="0">
              <a:solidFill>
                <a:schemeClr val="tx1"/>
              </a:solidFill>
            </a:endParaRPr>
          </a:p>
        </p:txBody>
      </p:sp>
      <p:sp>
        <p:nvSpPr>
          <p:cNvPr id="19" name="円/楕円 18"/>
          <p:cNvSpPr/>
          <p:nvPr/>
        </p:nvSpPr>
        <p:spPr>
          <a:xfrm>
            <a:off x="4871448" y="3797424"/>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800" b="1" dirty="0">
                <a:solidFill>
                  <a:schemeClr val="tx1"/>
                </a:solidFill>
              </a:rPr>
              <a:t>C</a:t>
            </a:r>
            <a:endParaRPr kumimoji="1" lang="ja-JP" altLang="en-US" sz="4800" b="1" dirty="0">
              <a:solidFill>
                <a:schemeClr val="tx1"/>
              </a:solidFill>
            </a:endParaRPr>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50</a:t>
            </a:fld>
            <a:endParaRPr kumimoji="1" lang="ja-JP" altLang="en-US"/>
          </a:p>
        </p:txBody>
      </p:sp>
      <p:sp>
        <p:nvSpPr>
          <p:cNvPr id="21" name="テキスト ボックス 20"/>
          <p:cNvSpPr txBox="1"/>
          <p:nvPr/>
        </p:nvSpPr>
        <p:spPr>
          <a:xfrm>
            <a:off x="107504" y="3532366"/>
            <a:ext cx="1775112" cy="369332"/>
          </a:xfrm>
          <a:prstGeom prst="rect">
            <a:avLst/>
          </a:prstGeom>
          <a:noFill/>
        </p:spPr>
        <p:txBody>
          <a:bodyPr wrap="square" rtlCol="0">
            <a:spAutoFit/>
          </a:bodyPr>
          <a:lstStyle/>
          <a:p>
            <a:r>
              <a:rPr kumimoji="1" lang="ja-JP" altLang="en-US" dirty="0" smtClean="0"/>
              <a:t>文字類似度　低</a:t>
            </a:r>
            <a:endParaRPr kumimoji="1" lang="ja-JP" altLang="en-US" dirty="0"/>
          </a:p>
        </p:txBody>
      </p:sp>
      <p:sp>
        <p:nvSpPr>
          <p:cNvPr id="22" name="テキスト ボックス 21"/>
          <p:cNvSpPr txBox="1"/>
          <p:nvPr/>
        </p:nvSpPr>
        <p:spPr>
          <a:xfrm>
            <a:off x="3554454" y="5726241"/>
            <a:ext cx="1985932" cy="369332"/>
          </a:xfrm>
          <a:prstGeom prst="rect">
            <a:avLst/>
          </a:prstGeom>
          <a:noFill/>
        </p:spPr>
        <p:txBody>
          <a:bodyPr wrap="square" rtlCol="0">
            <a:spAutoFit/>
          </a:bodyPr>
          <a:lstStyle/>
          <a:p>
            <a:r>
              <a:rPr kumimoji="1" lang="ja-JP" altLang="en-US" dirty="0" smtClean="0"/>
              <a:t>意味的一致　低</a:t>
            </a:r>
            <a:endParaRPr kumimoji="1" lang="ja-JP" altLang="en-US" dirty="0"/>
          </a:p>
        </p:txBody>
      </p:sp>
      <p:sp>
        <p:nvSpPr>
          <p:cNvPr id="23" name="テキスト ボックス 22"/>
          <p:cNvSpPr txBox="1"/>
          <p:nvPr/>
        </p:nvSpPr>
        <p:spPr>
          <a:xfrm>
            <a:off x="7236296" y="3532366"/>
            <a:ext cx="1775112" cy="369332"/>
          </a:xfrm>
          <a:prstGeom prst="rect">
            <a:avLst/>
          </a:prstGeom>
          <a:noFill/>
        </p:spPr>
        <p:txBody>
          <a:bodyPr wrap="square" rtlCol="0">
            <a:spAutoFit/>
          </a:bodyPr>
          <a:lstStyle/>
          <a:p>
            <a:r>
              <a:rPr kumimoji="1" lang="ja-JP" altLang="en-US" dirty="0" smtClean="0"/>
              <a:t>文字類似度　高</a:t>
            </a:r>
            <a:endParaRPr kumimoji="1" lang="ja-JP" altLang="en-US" dirty="0"/>
          </a:p>
        </p:txBody>
      </p:sp>
    </p:spTree>
    <p:extLst>
      <p:ext uri="{BB962C8B-B14F-4D97-AF65-F5344CB8AC3E}">
        <p14:creationId xmlns:p14="http://schemas.microsoft.com/office/powerpoint/2010/main" val="17451862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タイプ</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a:t>タイプ</a:t>
            </a:r>
            <a:r>
              <a:rPr lang="en-US" altLang="ja-JP" dirty="0"/>
              <a:t>A</a:t>
            </a:r>
          </a:p>
          <a:p>
            <a:pPr lvl="1"/>
            <a:r>
              <a:rPr lang="ja-JP" altLang="en-US" dirty="0" smtClean="0"/>
              <a:t>文章、意味が既知</a:t>
            </a:r>
            <a:r>
              <a:rPr lang="ja-JP" altLang="en-US" dirty="0"/>
              <a:t>ライセンス</a:t>
            </a:r>
            <a:r>
              <a:rPr lang="ja-JP" altLang="en-US" dirty="0" smtClean="0"/>
              <a:t>と</a:t>
            </a:r>
            <a:r>
              <a:rPr lang="ja-JP" altLang="en-US" dirty="0"/>
              <a:t>類似している</a:t>
            </a:r>
            <a:endParaRPr lang="en-US" altLang="ja-JP" dirty="0"/>
          </a:p>
          <a:p>
            <a:r>
              <a:rPr lang="ja-JP" altLang="en-US" dirty="0"/>
              <a:t>タイプ</a:t>
            </a:r>
            <a:r>
              <a:rPr lang="en-US" altLang="ja-JP" dirty="0"/>
              <a:t>B</a:t>
            </a:r>
          </a:p>
          <a:p>
            <a:pPr lvl="1"/>
            <a:r>
              <a:rPr lang="ja-JP" altLang="en-US" dirty="0" smtClean="0"/>
              <a:t>文章は類似していないが、意味が既知</a:t>
            </a:r>
            <a:r>
              <a:rPr lang="ja-JP" altLang="en-US" dirty="0"/>
              <a:t>ライセンス</a:t>
            </a:r>
            <a:r>
              <a:rPr lang="ja-JP" altLang="en-US" dirty="0" smtClean="0"/>
              <a:t>と類似している</a:t>
            </a:r>
            <a:endParaRPr lang="en-US" altLang="ja-JP" dirty="0"/>
          </a:p>
          <a:p>
            <a:r>
              <a:rPr lang="ja-JP" altLang="en-US" dirty="0"/>
              <a:t>タイプ</a:t>
            </a:r>
            <a:r>
              <a:rPr lang="en-US" altLang="ja-JP" dirty="0"/>
              <a:t>C</a:t>
            </a:r>
          </a:p>
          <a:p>
            <a:pPr lvl="1"/>
            <a:r>
              <a:rPr lang="ja-JP" altLang="en-US" dirty="0" smtClean="0"/>
              <a:t>文章は類似しているが、意味が既知ライセンスと類似していない</a:t>
            </a:r>
            <a:endParaRPr lang="en-US" altLang="ja-JP" dirty="0"/>
          </a:p>
          <a:p>
            <a:r>
              <a:rPr lang="ja-JP" altLang="en-US" dirty="0"/>
              <a:t>タイプ</a:t>
            </a:r>
            <a:r>
              <a:rPr lang="en-US" altLang="ja-JP" dirty="0"/>
              <a:t>D</a:t>
            </a:r>
          </a:p>
          <a:p>
            <a:pPr lvl="1"/>
            <a:r>
              <a:rPr lang="ja-JP" altLang="en-US" dirty="0" smtClean="0"/>
              <a:t>文章、意味が既知</a:t>
            </a:r>
            <a:r>
              <a:rPr lang="ja-JP" altLang="en-US" dirty="0"/>
              <a:t>ライセンス</a:t>
            </a:r>
            <a:r>
              <a:rPr lang="ja-JP" altLang="en-US" dirty="0" smtClean="0"/>
              <a:t>と</a:t>
            </a:r>
            <a:r>
              <a:rPr lang="ja-JP" altLang="en-US" dirty="0"/>
              <a:t>類似して</a:t>
            </a:r>
            <a:r>
              <a:rPr lang="ja-JP" altLang="en-US" dirty="0" smtClean="0"/>
              <a:t>いない</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51</a:t>
            </a:fld>
            <a:endParaRPr kumimoji="1" lang="ja-JP" altLang="en-US"/>
          </a:p>
        </p:txBody>
      </p:sp>
    </p:spTree>
    <p:extLst>
      <p:ext uri="{BB962C8B-B14F-4D97-AF65-F5344CB8AC3E}">
        <p14:creationId xmlns:p14="http://schemas.microsoft.com/office/powerpoint/2010/main" val="10017443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実際のライセンス文</a:t>
            </a:r>
            <a:r>
              <a:rPr lang="en-US" altLang="ja-JP" dirty="0" smtClean="0"/>
              <a:t>(</a:t>
            </a:r>
            <a:r>
              <a:rPr lang="en-US" altLang="ja-JP" dirty="0" err="1" smtClean="0"/>
              <a:t>Debian</a:t>
            </a:r>
            <a:r>
              <a:rPr lang="en-US" altLang="ja-JP" dirty="0" smtClean="0"/>
              <a:t>)</a:t>
            </a:r>
          </a:p>
          <a:p>
            <a:r>
              <a:rPr lang="en-US" altLang="ja-JP" dirty="0" smtClean="0"/>
              <a:t>This </a:t>
            </a:r>
            <a:r>
              <a:rPr lang="en-US" altLang="ja-JP" dirty="0"/>
              <a:t>distribution is free software; you </a:t>
            </a:r>
            <a:r>
              <a:rPr lang="en-US" altLang="ja-JP" dirty="0">
                <a:solidFill>
                  <a:srgbClr val="FF0000"/>
                </a:solidFill>
              </a:rPr>
              <a:t>may</a:t>
            </a:r>
            <a:r>
              <a:rPr lang="en-US" altLang="ja-JP" dirty="0"/>
              <a:t> redistribute it and/or modify it under the same terms as Perl itself.</a:t>
            </a:r>
          </a:p>
          <a:p>
            <a:endParaRPr lang="en-US" altLang="ja-JP" dirty="0" smtClean="0"/>
          </a:p>
          <a:p>
            <a:r>
              <a:rPr lang="en-US" altLang="ja-JP" dirty="0" err="1" smtClean="0"/>
              <a:t>Ninka</a:t>
            </a:r>
            <a:r>
              <a:rPr lang="ja-JP" altLang="en-US" dirty="0" smtClean="0"/>
              <a:t>のライセンスルール</a:t>
            </a:r>
            <a:endParaRPr lang="en-US" altLang="ja-JP" dirty="0"/>
          </a:p>
          <a:p>
            <a:r>
              <a:rPr lang="en-US" altLang="ja-JP" dirty="0"/>
              <a:t>^([^,;]+) is free software; you </a:t>
            </a:r>
            <a:r>
              <a:rPr lang="en-US" altLang="ja-JP" dirty="0">
                <a:solidFill>
                  <a:srgbClr val="FF0000"/>
                </a:solidFill>
              </a:rPr>
              <a:t>can</a:t>
            </a:r>
            <a:r>
              <a:rPr lang="en-US" altLang="ja-JP" dirty="0"/>
              <a:t> redistribute it and/or modify it under the same terms as Perl itself$</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52</a:t>
            </a:fld>
            <a:endParaRPr kumimoji="1" lang="ja-JP" altLang="en-US"/>
          </a:p>
        </p:txBody>
      </p:sp>
    </p:spTree>
    <p:extLst>
      <p:ext uri="{BB962C8B-B14F-4D97-AF65-F5344CB8AC3E}">
        <p14:creationId xmlns:p14="http://schemas.microsoft.com/office/powerpoint/2010/main" val="42230602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B</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実際のライセンス文</a:t>
            </a:r>
            <a:r>
              <a:rPr lang="en-US" altLang="ja-JP" dirty="0" smtClean="0"/>
              <a:t>(</a:t>
            </a:r>
            <a:r>
              <a:rPr lang="en-US" altLang="ja-JP" dirty="0" err="1" smtClean="0"/>
              <a:t>Debian</a:t>
            </a:r>
            <a:r>
              <a:rPr lang="en-US" altLang="ja-JP" dirty="0" smtClean="0"/>
              <a:t>)</a:t>
            </a:r>
          </a:p>
          <a:p>
            <a:r>
              <a:rPr lang="en-US" altLang="ja-JP" dirty="0" smtClean="0"/>
              <a:t>Redistribution </a:t>
            </a:r>
            <a:r>
              <a:rPr lang="en-US" altLang="ja-JP" dirty="0"/>
              <a:t>of this file is permitted under the GNU Public </a:t>
            </a:r>
            <a:r>
              <a:rPr lang="en-US" altLang="ja-JP" dirty="0" smtClean="0"/>
              <a:t>License.</a:t>
            </a:r>
          </a:p>
          <a:p>
            <a:endParaRPr lang="en-US" altLang="ja-JP" dirty="0" smtClean="0"/>
          </a:p>
          <a:p>
            <a:r>
              <a:rPr lang="en-US" altLang="ja-JP" dirty="0" err="1" smtClean="0"/>
              <a:t>Ninka</a:t>
            </a:r>
            <a:r>
              <a:rPr lang="ja-JP" altLang="en-US" dirty="0" smtClean="0"/>
              <a:t>のライセンスルール</a:t>
            </a:r>
            <a:endParaRPr lang="en-US" altLang="ja-JP" dirty="0"/>
          </a:p>
          <a:p>
            <a:r>
              <a:rPr lang="en-US" altLang="ja-JP" dirty="0"/>
              <a:t>^([^,;]+) can be freely redistributed under the terms of the GPL$</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53</a:t>
            </a:fld>
            <a:endParaRPr kumimoji="1" lang="ja-JP" altLang="en-US"/>
          </a:p>
        </p:txBody>
      </p:sp>
    </p:spTree>
    <p:extLst>
      <p:ext uri="{BB962C8B-B14F-4D97-AF65-F5344CB8AC3E}">
        <p14:creationId xmlns:p14="http://schemas.microsoft.com/office/powerpoint/2010/main" val="26076709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a:t>実際のライセンス文</a:t>
            </a:r>
            <a:r>
              <a:rPr lang="en-US" altLang="ja-JP" dirty="0"/>
              <a:t>(</a:t>
            </a:r>
            <a:r>
              <a:rPr lang="en-US" altLang="ja-JP" dirty="0" err="1"/>
              <a:t>Debian</a:t>
            </a:r>
            <a:r>
              <a:rPr lang="en-US" altLang="ja-JP" dirty="0"/>
              <a:t>)</a:t>
            </a:r>
          </a:p>
          <a:p>
            <a:r>
              <a:rPr lang="en-US" altLang="ja-JP" dirty="0"/>
              <a:t>This module is free software; you can redistribute it </a:t>
            </a:r>
            <a:r>
              <a:rPr lang="en-US" altLang="ja-JP" dirty="0">
                <a:solidFill>
                  <a:srgbClr val="FF0000"/>
                </a:solidFill>
              </a:rPr>
              <a:t>or</a:t>
            </a:r>
            <a:r>
              <a:rPr lang="en-US" altLang="ja-JP" dirty="0"/>
              <a:t> modify it under the same terms as Perl itself.</a:t>
            </a:r>
          </a:p>
          <a:p>
            <a:endParaRPr lang="en-US" altLang="ja-JP" dirty="0" smtClean="0"/>
          </a:p>
          <a:p>
            <a:r>
              <a:rPr lang="en-US" altLang="ja-JP" dirty="0" err="1"/>
              <a:t>Ninka</a:t>
            </a:r>
            <a:r>
              <a:rPr lang="ja-JP" altLang="en-US" dirty="0"/>
              <a:t>の</a:t>
            </a:r>
            <a:r>
              <a:rPr lang="ja-JP" altLang="en-US" dirty="0" smtClean="0"/>
              <a:t>ライセンスルール</a:t>
            </a:r>
            <a:endParaRPr lang="en-US" altLang="ja-JP" dirty="0"/>
          </a:p>
          <a:p>
            <a:r>
              <a:rPr lang="en-US" altLang="ja-JP" dirty="0"/>
              <a:t>^([^,;]+) is free software; you can redistribute it </a:t>
            </a:r>
            <a:r>
              <a:rPr lang="en-US" altLang="ja-JP" dirty="0">
                <a:solidFill>
                  <a:srgbClr val="FF0000"/>
                </a:solidFill>
              </a:rPr>
              <a:t>and/or </a:t>
            </a:r>
            <a:r>
              <a:rPr lang="en-US" altLang="ja-JP" dirty="0"/>
              <a:t>modify it under the same terms as Perl itself$</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54</a:t>
            </a:fld>
            <a:endParaRPr kumimoji="1" lang="ja-JP" altLang="en-US"/>
          </a:p>
        </p:txBody>
      </p:sp>
    </p:spTree>
    <p:extLst>
      <p:ext uri="{BB962C8B-B14F-4D97-AF65-F5344CB8AC3E}">
        <p14:creationId xmlns:p14="http://schemas.microsoft.com/office/powerpoint/2010/main" val="7603203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実際のライセンス文</a:t>
            </a:r>
            <a:r>
              <a:rPr lang="en-US" altLang="ja-JP" dirty="0"/>
              <a:t>(</a:t>
            </a:r>
            <a:r>
              <a:rPr lang="en-US" altLang="ja-JP" dirty="0" err="1"/>
              <a:t>Debian</a:t>
            </a:r>
            <a:r>
              <a:rPr lang="en-US" altLang="ja-JP" dirty="0" smtClean="0"/>
              <a:t>)</a:t>
            </a:r>
          </a:p>
          <a:p>
            <a:r>
              <a:rPr lang="en-US" altLang="ja-JP" dirty="0" smtClean="0"/>
              <a:t>This </a:t>
            </a:r>
            <a:r>
              <a:rPr lang="en-US" altLang="ja-JP" dirty="0"/>
              <a:t>software is subject to the provisions of the </a:t>
            </a:r>
            <a:r>
              <a:rPr lang="en-US" altLang="ja-JP" dirty="0" err="1"/>
              <a:t>Zope</a:t>
            </a:r>
            <a:r>
              <a:rPr lang="en-US" altLang="ja-JP" dirty="0"/>
              <a:t> Public License, Version 2.1 (ZPL).</a:t>
            </a:r>
          </a:p>
          <a:p>
            <a:endParaRPr lang="en-US" altLang="ja-JP" dirty="0" smtClean="0"/>
          </a:p>
          <a:p>
            <a:r>
              <a:rPr lang="en-US" altLang="ja-JP" dirty="0" err="1" smtClean="0"/>
              <a:t>Ninka</a:t>
            </a:r>
            <a:r>
              <a:rPr lang="ja-JP" altLang="en-US" dirty="0"/>
              <a:t>のライセンスルール</a:t>
            </a:r>
            <a:endParaRPr lang="en-US" altLang="ja-JP" dirty="0"/>
          </a:p>
          <a:p>
            <a:r>
              <a:rPr lang="en-US" altLang="ja-JP" dirty="0" smtClean="0"/>
              <a:t>^</a:t>
            </a:r>
            <a:r>
              <a:rPr lang="en-US" altLang="ja-JP" dirty="0"/>
              <a:t>This Source Code Form is subject to the terms of the Mozilla Public License, v&lt;dot&gt; 2&lt;dot&gt;$0:</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55</a:t>
            </a:fld>
            <a:endParaRPr kumimoji="1" lang="ja-JP" altLang="en-US"/>
          </a:p>
        </p:txBody>
      </p:sp>
    </p:spTree>
    <p:extLst>
      <p:ext uri="{BB962C8B-B14F-4D97-AF65-F5344CB8AC3E}">
        <p14:creationId xmlns:p14="http://schemas.microsoft.com/office/powerpoint/2010/main" val="41188809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現在の進捗</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en-US" altLang="ja-JP" dirty="0" smtClean="0"/>
              <a:t>586/3546</a:t>
            </a:r>
          </a:p>
          <a:p>
            <a:endParaRPr kumimoji="1" lang="en-US" altLang="ja-JP" dirty="0"/>
          </a:p>
          <a:p>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56</a:t>
            </a:fld>
            <a:endParaRPr kumimoji="1" lang="ja-JP" altLang="en-US"/>
          </a:p>
        </p:txBody>
      </p:sp>
    </p:spTree>
    <p:extLst>
      <p:ext uri="{BB962C8B-B14F-4D97-AF65-F5344CB8AC3E}">
        <p14:creationId xmlns:p14="http://schemas.microsoft.com/office/powerpoint/2010/main" val="797808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現在の知見</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Same as </a:t>
            </a:r>
            <a:r>
              <a:rPr kumimoji="1" lang="en-US" altLang="ja-JP" dirty="0" err="1" smtClean="0"/>
              <a:t>perl</a:t>
            </a:r>
            <a:r>
              <a:rPr kumimoji="1" lang="ja-JP" altLang="en-US" dirty="0" smtClean="0"/>
              <a:t>のライセンスルールは一つしか存在しないが</a:t>
            </a:r>
            <a:r>
              <a:rPr lang="ja-JP" altLang="en-US" dirty="0" smtClean="0"/>
              <a:t>実際のライセンス記述には様々な記述表記が存在している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57</a:t>
            </a:fld>
            <a:endParaRPr kumimoji="1" lang="ja-JP" altLang="en-US"/>
          </a:p>
        </p:txBody>
      </p:sp>
    </p:spTree>
    <p:extLst>
      <p:ext uri="{BB962C8B-B14F-4D97-AF65-F5344CB8AC3E}">
        <p14:creationId xmlns:p14="http://schemas.microsoft.com/office/powerpoint/2010/main" val="3847250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Unknown</a:t>
            </a:r>
            <a:r>
              <a:rPr kumimoji="1" lang="ja-JP" altLang="en-US" dirty="0" smtClean="0"/>
              <a:t>とは</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smtClean="0"/>
          </a:p>
          <a:p>
            <a:pPr marL="0" indent="0">
              <a:buNone/>
            </a:pPr>
            <a:endParaRPr lang="en-US" altLang="ja-JP" dirty="0"/>
          </a:p>
          <a:p>
            <a:r>
              <a:rPr kumimoji="1" lang="en-US" altLang="ja-JP" dirty="0" err="1" smtClean="0"/>
              <a:t>Ninka</a:t>
            </a:r>
            <a:r>
              <a:rPr kumimoji="1" lang="ja-JP" altLang="en-US" dirty="0" smtClean="0"/>
              <a:t>がライセンスルールを用いてライセンス判定を行った際に、判定ができなかったライセンス</a:t>
            </a:r>
            <a:endParaRPr lang="en-US" altLang="ja-JP" dirty="0"/>
          </a:p>
          <a:p>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58</a:t>
            </a:fld>
            <a:endParaRPr kumimoji="1" lang="ja-JP" altLang="en-US"/>
          </a:p>
        </p:txBody>
      </p:sp>
    </p:spTree>
    <p:extLst>
      <p:ext uri="{BB962C8B-B14F-4D97-AF65-F5344CB8AC3E}">
        <p14:creationId xmlns:p14="http://schemas.microsoft.com/office/powerpoint/2010/main" val="1715417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normAutofit fontScale="92500" lnSpcReduction="20000"/>
          </a:bodyPr>
          <a:lstStyle/>
          <a:p>
            <a:r>
              <a:rPr lang="ja-JP" altLang="en-US" dirty="0" smtClean="0"/>
              <a:t>ライセンスを目視するのは負担</a:t>
            </a:r>
            <a:endParaRPr lang="en-US" altLang="ja-JP" dirty="0" smtClean="0"/>
          </a:p>
          <a:p>
            <a:r>
              <a:rPr kumimoji="1" lang="ja-JP" altLang="en-US" dirty="0" smtClean="0"/>
              <a:t>負担軽減のためライセンスツールを利用する</a:t>
            </a:r>
            <a:endParaRPr kumimoji="1" lang="en-US" altLang="ja-JP" dirty="0" smtClean="0"/>
          </a:p>
          <a:p>
            <a:r>
              <a:rPr kumimoji="1" lang="ja-JP" altLang="en-US" dirty="0" smtClean="0"/>
              <a:t>ライセンスツールでは判定できないライセンス記述が存在する</a:t>
            </a:r>
            <a:endParaRPr kumimoji="1" lang="en-US" altLang="ja-JP" dirty="0" smtClean="0"/>
          </a:p>
          <a:p>
            <a:r>
              <a:rPr lang="ja-JP" altLang="en-US" dirty="0" smtClean="0"/>
              <a:t>その対策として関連研究は判定できないライセンス記述からライセンスルールを作成する方法を提案</a:t>
            </a:r>
            <a:endParaRPr lang="en-US" altLang="ja-JP" dirty="0" smtClean="0"/>
          </a:p>
          <a:p>
            <a:r>
              <a:rPr kumimoji="1" lang="ja-JP" altLang="en-US" dirty="0" smtClean="0"/>
              <a:t>自分</a:t>
            </a:r>
            <a:r>
              <a:rPr lang="ja-JP" altLang="en-US" dirty="0" smtClean="0"/>
              <a:t>の研究は別のアプローチとして、</a:t>
            </a:r>
            <a:r>
              <a:rPr lang="en-US" altLang="ja-JP" dirty="0" smtClean="0"/>
              <a:t>Unknown</a:t>
            </a:r>
            <a:r>
              <a:rPr lang="ja-JP" altLang="en-US" dirty="0" smtClean="0"/>
              <a:t>中の本来読む必要がある文のみを抽出する方法を提案</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59</a:t>
            </a:fld>
            <a:endParaRPr kumimoji="1" lang="ja-JP" altLang="en-US"/>
          </a:p>
        </p:txBody>
      </p:sp>
    </p:spTree>
    <p:extLst>
      <p:ext uri="{BB962C8B-B14F-4D97-AF65-F5344CB8AC3E}">
        <p14:creationId xmlns:p14="http://schemas.microsoft.com/office/powerpoint/2010/main" val="32702006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r>
              <a:rPr kumimoji="1" lang="ja-JP" altLang="en-US" dirty="0" smtClean="0"/>
              <a:t>提案手法では</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60</a:t>
            </a:fld>
            <a:endParaRPr kumimoji="1" lang="ja-JP" altLang="en-US"/>
          </a:p>
        </p:txBody>
      </p:sp>
    </p:spTree>
    <p:extLst>
      <p:ext uri="{BB962C8B-B14F-4D97-AF65-F5344CB8AC3E}">
        <p14:creationId xmlns:p14="http://schemas.microsoft.com/office/powerpoint/2010/main" val="9903097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どのようなライセンス文が読む必要がないのか？</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既知のライセンス文と制約内容が同じもの</a:t>
            </a:r>
            <a:endParaRPr kumimoji="1" lang="en-US" altLang="ja-JP" dirty="0" smtClean="0"/>
          </a:p>
          <a:p>
            <a:r>
              <a:rPr lang="ja-JP" altLang="en-US" dirty="0"/>
              <a:t>既知ライセンス</a:t>
            </a:r>
            <a:r>
              <a:rPr lang="ja-JP" altLang="en-US" dirty="0" smtClean="0"/>
              <a:t>文</a:t>
            </a:r>
            <a:r>
              <a:rPr lang="en-US" altLang="ja-JP" dirty="0" smtClean="0"/>
              <a:t>A</a:t>
            </a:r>
            <a:r>
              <a:rPr lang="ja-JP" altLang="en-US" dirty="0" smtClean="0"/>
              <a:t>と制約内容が同じ未知ライセンス文</a:t>
            </a:r>
            <a:r>
              <a:rPr lang="en-US" altLang="ja-JP" dirty="0" smtClean="0"/>
              <a:t>B</a:t>
            </a:r>
            <a:endParaRPr lang="en-US" altLang="ja-JP" dirty="0"/>
          </a:p>
          <a:p>
            <a:r>
              <a:rPr lang="en-US" altLang="ja-JP" dirty="0" smtClean="0"/>
              <a:t>B</a:t>
            </a:r>
            <a:r>
              <a:rPr lang="ja-JP" altLang="en-US" dirty="0" smtClean="0"/>
              <a:t>は</a:t>
            </a:r>
            <a:r>
              <a:rPr lang="en-US" altLang="ja-JP" dirty="0" smtClean="0"/>
              <a:t>A</a:t>
            </a:r>
            <a:r>
              <a:rPr lang="ja-JP" altLang="en-US" dirty="0" smtClean="0"/>
              <a:t>と制約内容が同じ</a:t>
            </a:r>
            <a:endParaRPr lang="en-US" altLang="ja-JP" dirty="0" smtClean="0"/>
          </a:p>
          <a:p>
            <a:r>
              <a:rPr kumimoji="1" lang="ja-JP" altLang="en-US" dirty="0" err="1" smtClean="0"/>
              <a:t>のように</a:t>
            </a:r>
            <a:r>
              <a:rPr kumimoji="1" lang="ja-JP" altLang="en-US" dirty="0" smtClean="0"/>
              <a:t>出力する</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61</a:t>
            </a:fld>
            <a:endParaRPr kumimoji="1" lang="ja-JP" altLang="en-US"/>
          </a:p>
        </p:txBody>
      </p:sp>
    </p:spTree>
    <p:extLst>
      <p:ext uri="{BB962C8B-B14F-4D97-AF65-F5344CB8AC3E}">
        <p14:creationId xmlns:p14="http://schemas.microsoft.com/office/powerpoint/2010/main" val="5647577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では、存在していないライセンス文では？</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LesserGPL</a:t>
            </a:r>
            <a:r>
              <a:rPr kumimoji="1" lang="ja-JP" altLang="en-US" dirty="0" err="1" smtClean="0"/>
              <a:t>ｖ</a:t>
            </a:r>
            <a:r>
              <a:rPr kumimoji="1" lang="en-US" altLang="ja-JP" dirty="0" smtClean="0"/>
              <a:t>2</a:t>
            </a:r>
            <a:r>
              <a:rPr kumimoji="1" lang="ja-JP" altLang="en-US" dirty="0" err="1" smtClean="0"/>
              <a:t>は存</a:t>
            </a:r>
            <a:r>
              <a:rPr kumimoji="1" lang="ja-JP" altLang="en-US" dirty="0" smtClean="0"/>
              <a:t>在していない</a:t>
            </a:r>
            <a:endParaRPr kumimoji="1" lang="en-US" altLang="ja-JP" dirty="0" smtClean="0"/>
          </a:p>
          <a:p>
            <a:r>
              <a:rPr lang="ja-JP" altLang="en-US" dirty="0" smtClean="0"/>
              <a:t>しかし、</a:t>
            </a:r>
            <a:r>
              <a:rPr lang="en-US" altLang="ja-JP" dirty="0" smtClean="0"/>
              <a:t>LesserGPLv2</a:t>
            </a:r>
            <a:r>
              <a:rPr lang="ja-JP" altLang="en-US" dirty="0" smtClean="0"/>
              <a:t>をよく間違える文ということで、ライセンスルールが存在する</a:t>
            </a:r>
            <a:endParaRPr lang="en-US" altLang="ja-JP" dirty="0" smtClean="0"/>
          </a:p>
          <a:p>
            <a:endParaRPr lang="en-US" altLang="ja-JP" dirty="0"/>
          </a:p>
          <a:p>
            <a:r>
              <a:rPr lang="ja-JP" altLang="en-US" dirty="0" smtClean="0"/>
              <a:t>これは制約内容と関係があるか？</a:t>
            </a:r>
            <a:endParaRPr lang="en-US" altLang="ja-JP" dirty="0" smtClean="0"/>
          </a:p>
          <a:p>
            <a:r>
              <a:rPr lang="ja-JP" altLang="en-US" dirty="0" smtClean="0"/>
              <a:t>間違いと同じという出力をするのだからきにするひつようなし</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62</a:t>
            </a:fld>
            <a:endParaRPr kumimoji="1" lang="ja-JP" altLang="en-US"/>
          </a:p>
        </p:txBody>
      </p:sp>
    </p:spTree>
    <p:extLst>
      <p:ext uri="{BB962C8B-B14F-4D97-AF65-F5344CB8AC3E}">
        <p14:creationId xmlns:p14="http://schemas.microsoft.com/office/powerpoint/2010/main" val="5959847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ライセンス特定ツールの存在</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kumimoji="1" lang="en-US" altLang="ja-JP" dirty="0" smtClean="0"/>
          </a:p>
          <a:p>
            <a:r>
              <a:rPr kumimoji="1" lang="en-US" altLang="ja-JP" dirty="0" smtClean="0"/>
              <a:t>OSS</a:t>
            </a:r>
            <a:r>
              <a:rPr kumimoji="1" lang="ja-JP" altLang="en-US" dirty="0" smtClean="0"/>
              <a:t>のソースファイルは膨大に存在するので全てのライセンス内容を目視で理解していくのは負担</a:t>
            </a:r>
            <a:endParaRPr kumimoji="1" lang="en-US" altLang="ja-JP" dirty="0" smtClean="0"/>
          </a:p>
          <a:p>
            <a:endParaRPr lang="en-US" altLang="ja-JP" dirty="0"/>
          </a:p>
          <a:p>
            <a:r>
              <a:rPr kumimoji="1" lang="ja-JP" altLang="en-US" dirty="0" smtClean="0"/>
              <a:t>目視の負担を下げるために</a:t>
            </a:r>
            <a:r>
              <a:rPr kumimoji="1" lang="ja-JP" altLang="en-US" dirty="0" smtClean="0">
                <a:solidFill>
                  <a:srgbClr val="FF0000"/>
                </a:solidFill>
              </a:rPr>
              <a:t>ライセンス特定ツールが存在する</a:t>
            </a:r>
            <a:endParaRPr kumimoji="1" lang="ja-JP" altLang="en-US" dirty="0">
              <a:solidFill>
                <a:srgbClr val="FF0000"/>
              </a:solidFill>
            </a:endParaRPr>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63</a:t>
            </a:fld>
            <a:endParaRPr kumimoji="1" lang="ja-JP" altLang="en-US"/>
          </a:p>
        </p:txBody>
      </p:sp>
    </p:spTree>
    <p:extLst>
      <p:ext uri="{BB962C8B-B14F-4D97-AF65-F5344CB8AC3E}">
        <p14:creationId xmlns:p14="http://schemas.microsoft.com/office/powerpoint/2010/main" val="4620048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27749</TotalTime>
  <Words>3122</Words>
  <Application>Microsoft Office PowerPoint</Application>
  <PresentationFormat>画面に合わせる (4:3)</PresentationFormat>
  <Paragraphs>505</Paragraphs>
  <Slides>63</Slides>
  <Notes>8</Notes>
  <HiddenSlides>3</HiddenSlides>
  <MMClips>0</MMClips>
  <ScaleCrop>false</ScaleCrop>
  <HeadingPairs>
    <vt:vector size="4" baseType="variant">
      <vt:variant>
        <vt:lpstr>テーマ</vt:lpstr>
      </vt:variant>
      <vt:variant>
        <vt:i4>1</vt:i4>
      </vt:variant>
      <vt:variant>
        <vt:lpstr>スライド タイトル</vt:lpstr>
      </vt:variant>
      <vt:variant>
        <vt:i4>63</vt:i4>
      </vt:variant>
    </vt:vector>
  </HeadingPairs>
  <TitlesOfParts>
    <vt:vector size="64" baseType="lpstr">
      <vt:lpstr>Office ​​テーマ</vt:lpstr>
      <vt:lpstr>小規模OSSにおけるUnknownの　コスト削減手法のための調査</vt:lpstr>
      <vt:lpstr>全体の流れ</vt:lpstr>
      <vt:lpstr>OSSの再利用</vt:lpstr>
      <vt:lpstr>主流のライセンス特定ツール</vt:lpstr>
      <vt:lpstr>Ninkaのライセンス判定:例1</vt:lpstr>
      <vt:lpstr>Ninkaのライセンス判定:例2</vt:lpstr>
      <vt:lpstr>未知ライセンス記述目視の流れ</vt:lpstr>
      <vt:lpstr>目視の際に必要のない作業1</vt:lpstr>
      <vt:lpstr>目視の際に必要のない作業2</vt:lpstr>
      <vt:lpstr>研究目的</vt:lpstr>
      <vt:lpstr>Unknownのタイプ</vt:lpstr>
      <vt:lpstr>未知ライセンス文の中身</vt:lpstr>
      <vt:lpstr>データ整形１</vt:lpstr>
      <vt:lpstr>データ整形２</vt:lpstr>
      <vt:lpstr>データの分類</vt:lpstr>
      <vt:lpstr>Aタイプのライセンス文：例</vt:lpstr>
      <vt:lpstr>Bタイプのライセンス文：例</vt:lpstr>
      <vt:lpstr>Cタイプのライセンス文：例</vt:lpstr>
      <vt:lpstr>Dタイプのライセンス文：例</vt:lpstr>
      <vt:lpstr>ライセンス判定ツール(Ninka)</vt:lpstr>
      <vt:lpstr>研究目的</vt:lpstr>
      <vt:lpstr>ライセンスルール</vt:lpstr>
      <vt:lpstr>Ninkaのライセンス判定:例</vt:lpstr>
      <vt:lpstr>タイプ</vt:lpstr>
      <vt:lpstr>Ninkaのライセンス判定:例</vt:lpstr>
      <vt:lpstr>Ninkaのライセンス判定:例</vt:lpstr>
      <vt:lpstr>既存研究</vt:lpstr>
      <vt:lpstr>既存研究の特徴</vt:lpstr>
      <vt:lpstr>既存研究の問題点</vt:lpstr>
      <vt:lpstr>PowerPoint プレゼンテーション</vt:lpstr>
      <vt:lpstr>ファイル数における推奨される部分</vt:lpstr>
      <vt:lpstr>PowerPoint プレゼンテーション</vt:lpstr>
      <vt:lpstr>未知ライセンス記述の内容が不明</vt:lpstr>
      <vt:lpstr>本研究の問題点</vt:lpstr>
      <vt:lpstr>目視の負担（ファイル数、文章量）</vt:lpstr>
      <vt:lpstr>本研究の問題</vt:lpstr>
      <vt:lpstr>負担を減らさないとどうなる？</vt:lpstr>
      <vt:lpstr>目的</vt:lpstr>
      <vt:lpstr>問題</vt:lpstr>
      <vt:lpstr>なにをするのか</vt:lpstr>
      <vt:lpstr>どのようなことを明らかにするするのか</vt:lpstr>
      <vt:lpstr>目視する際に必要でない負担</vt:lpstr>
      <vt:lpstr>目視する際に必要でない負担</vt:lpstr>
      <vt:lpstr>提案手法</vt:lpstr>
      <vt:lpstr>問題</vt:lpstr>
      <vt:lpstr>調査の流れ</vt:lpstr>
      <vt:lpstr>データ整形１</vt:lpstr>
      <vt:lpstr>データ整形２</vt:lpstr>
      <vt:lpstr>データの分類</vt:lpstr>
      <vt:lpstr>Unknownのタイプ</vt:lpstr>
      <vt:lpstr>タイプ</vt:lpstr>
      <vt:lpstr>Aタイプのライセンス文：例</vt:lpstr>
      <vt:lpstr>Bタイプのライセンス文：例</vt:lpstr>
      <vt:lpstr>Cタイプのライセンス文：例</vt:lpstr>
      <vt:lpstr>Dタイプのライセンス文：例</vt:lpstr>
      <vt:lpstr>現在の進捗</vt:lpstr>
      <vt:lpstr>現在の知見</vt:lpstr>
      <vt:lpstr>Unknownとは</vt:lpstr>
      <vt:lpstr>PowerPoint プレゼンテーション</vt:lpstr>
      <vt:lpstr>PowerPoint プレゼンテーション</vt:lpstr>
      <vt:lpstr>どのようなライセンス文が読む必要がないのか？</vt:lpstr>
      <vt:lpstr>では、存在していないライセンス文では？</vt:lpstr>
      <vt:lpstr>ライセンス特定ツールの存在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研究発表</dc:title>
  <dc:creator>matsuura</dc:creator>
  <cp:lastModifiedBy>matsuura</cp:lastModifiedBy>
  <cp:revision>145</cp:revision>
  <dcterms:created xsi:type="dcterms:W3CDTF">2016-10-21T02:28:40Z</dcterms:created>
  <dcterms:modified xsi:type="dcterms:W3CDTF">2016-12-21T01:04:42Z</dcterms:modified>
</cp:coreProperties>
</file>