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257" r:id="rId2"/>
    <p:sldId id="258" r:id="rId3"/>
    <p:sldId id="273" r:id="rId4"/>
    <p:sldId id="259" r:id="rId5"/>
    <p:sldId id="260" r:id="rId6"/>
    <p:sldId id="261" r:id="rId7"/>
    <p:sldId id="274" r:id="rId8"/>
    <p:sldId id="262" r:id="rId9"/>
    <p:sldId id="263" r:id="rId10"/>
    <p:sldId id="264" r:id="rId11"/>
    <p:sldId id="265" r:id="rId12"/>
    <p:sldId id="275" r:id="rId13"/>
    <p:sldId id="266" r:id="rId14"/>
    <p:sldId id="267" r:id="rId15"/>
    <p:sldId id="276" r:id="rId16"/>
    <p:sldId id="268" r:id="rId17"/>
    <p:sldId id="277" r:id="rId18"/>
    <p:sldId id="269" r:id="rId19"/>
    <p:sldId id="278" r:id="rId20"/>
    <p:sldId id="270" r:id="rId21"/>
    <p:sldId id="271" r:id="rId22"/>
    <p:sldId id="279" r:id="rId23"/>
    <p:sldId id="272"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147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CB4305-6C82-41FC-A836-B4A5983F35D2}"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kumimoji="1" lang="ja-JP" altLang="en-US"/>
        </a:p>
      </dgm:t>
    </dgm:pt>
    <dgm:pt modelId="{95C0D433-5E44-4096-B299-A3F0E82967C9}">
      <dgm:prSet phldrT="[テキスト]" custT="1"/>
      <dgm:spPr/>
      <dgm:t>
        <a:bodyPr/>
        <a:lstStyle/>
        <a:p>
          <a:r>
            <a:rPr kumimoji="1" lang="ja-JP" altLang="en-US" sz="2400" dirty="0"/>
            <a:t>ユーザが問題についてベンダに知らせる</a:t>
          </a:r>
        </a:p>
      </dgm:t>
    </dgm:pt>
    <dgm:pt modelId="{3B84C527-B224-4099-B09B-5C8857EF02F2}" type="parTrans" cxnId="{B1E23ACB-B0C6-46F0-8B0E-1877D7C3B064}">
      <dgm:prSet/>
      <dgm:spPr/>
      <dgm:t>
        <a:bodyPr/>
        <a:lstStyle/>
        <a:p>
          <a:endParaRPr kumimoji="1" lang="ja-JP" altLang="en-US"/>
        </a:p>
      </dgm:t>
    </dgm:pt>
    <dgm:pt modelId="{B75CC139-548C-4ECC-AE4E-AB97456A0131}" type="sibTrans" cxnId="{B1E23ACB-B0C6-46F0-8B0E-1877D7C3B064}">
      <dgm:prSet/>
      <dgm:spPr/>
      <dgm:t>
        <a:bodyPr/>
        <a:lstStyle/>
        <a:p>
          <a:endParaRPr kumimoji="1" lang="ja-JP" altLang="en-US"/>
        </a:p>
      </dgm:t>
    </dgm:pt>
    <dgm:pt modelId="{4C0943C7-0133-48DE-8868-FA2D0A0766D6}">
      <dgm:prSet phldrT="[テキスト]" custT="1"/>
      <dgm:spPr/>
      <dgm:t>
        <a:bodyPr/>
        <a:lstStyle/>
        <a:p>
          <a:r>
            <a:rPr lang="ja-JP" altLang="en-US" sz="2400" dirty="0"/>
            <a:t>ベンダが問題を再現する</a:t>
          </a:r>
          <a:endParaRPr kumimoji="1" lang="ja-JP" altLang="en-US" sz="2400" dirty="0"/>
        </a:p>
      </dgm:t>
    </dgm:pt>
    <dgm:pt modelId="{087BF90C-91ED-4ACC-8213-689C4B8BC29F}" type="parTrans" cxnId="{6D0233C4-5B23-4216-B37C-C64B535B356D}">
      <dgm:prSet/>
      <dgm:spPr/>
      <dgm:t>
        <a:bodyPr/>
        <a:lstStyle/>
        <a:p>
          <a:endParaRPr kumimoji="1" lang="ja-JP" altLang="en-US"/>
        </a:p>
      </dgm:t>
    </dgm:pt>
    <dgm:pt modelId="{A1BFE8E1-78B3-4A3F-90BD-F297B48CF5BF}" type="sibTrans" cxnId="{6D0233C4-5B23-4216-B37C-C64B535B356D}">
      <dgm:prSet/>
      <dgm:spPr/>
      <dgm:t>
        <a:bodyPr/>
        <a:lstStyle/>
        <a:p>
          <a:endParaRPr kumimoji="1" lang="ja-JP" altLang="en-US"/>
        </a:p>
      </dgm:t>
    </dgm:pt>
    <dgm:pt modelId="{22A2C08A-7EB0-4D59-9802-55B0426BBCA8}">
      <dgm:prSet phldrT="[テキスト]" custT="1"/>
      <dgm:spPr/>
      <dgm:t>
        <a:bodyPr/>
        <a:lstStyle/>
        <a:p>
          <a:r>
            <a:rPr kumimoji="1" lang="ja-JP" altLang="en-US" sz="2400" dirty="0"/>
            <a:t>ベンダが問題の環境を特定する</a:t>
          </a:r>
        </a:p>
      </dgm:t>
    </dgm:pt>
    <dgm:pt modelId="{BC221662-941D-4897-9785-C8E695677046}" type="parTrans" cxnId="{EEE80BCB-E483-43AC-87AA-DE46CBFE33BE}">
      <dgm:prSet/>
      <dgm:spPr/>
      <dgm:t>
        <a:bodyPr/>
        <a:lstStyle/>
        <a:p>
          <a:endParaRPr kumimoji="1" lang="ja-JP" altLang="en-US"/>
        </a:p>
      </dgm:t>
    </dgm:pt>
    <dgm:pt modelId="{86AE0B15-AD6E-46FC-AE7A-A90395DABA87}" type="sibTrans" cxnId="{EEE80BCB-E483-43AC-87AA-DE46CBFE33BE}">
      <dgm:prSet/>
      <dgm:spPr/>
      <dgm:t>
        <a:bodyPr/>
        <a:lstStyle/>
        <a:p>
          <a:endParaRPr kumimoji="1" lang="ja-JP" altLang="en-US"/>
        </a:p>
      </dgm:t>
    </dgm:pt>
    <dgm:pt modelId="{B454173D-CED4-4FC9-9DE4-72FB48FC5DCA}">
      <dgm:prSet phldrT="[テキスト]" custT="1"/>
      <dgm:spPr/>
      <dgm:t>
        <a:bodyPr/>
        <a:lstStyle/>
        <a:p>
          <a:r>
            <a:rPr lang="ja-JP" altLang="en-US" sz="2400" dirty="0"/>
            <a:t>ベンダが問題の場所を特定し手元で修正する</a:t>
          </a:r>
          <a:endParaRPr kumimoji="1" lang="ja-JP" altLang="en-US" sz="2400" dirty="0"/>
        </a:p>
      </dgm:t>
    </dgm:pt>
    <dgm:pt modelId="{514E0BDF-72D5-41EA-8B08-83C353042ADE}" type="parTrans" cxnId="{D1E7E1EA-DFA8-4258-A559-A59AB83BB6D2}">
      <dgm:prSet/>
      <dgm:spPr/>
      <dgm:t>
        <a:bodyPr/>
        <a:lstStyle/>
        <a:p>
          <a:endParaRPr kumimoji="1" lang="ja-JP" altLang="en-US"/>
        </a:p>
      </dgm:t>
    </dgm:pt>
    <dgm:pt modelId="{46CF18E5-AF5F-4A95-9001-3802808FCEFD}" type="sibTrans" cxnId="{D1E7E1EA-DFA8-4258-A559-A59AB83BB6D2}">
      <dgm:prSet/>
      <dgm:spPr/>
      <dgm:t>
        <a:bodyPr/>
        <a:lstStyle/>
        <a:p>
          <a:endParaRPr kumimoji="1" lang="ja-JP" altLang="en-US"/>
        </a:p>
      </dgm:t>
    </dgm:pt>
    <dgm:pt modelId="{E37C0C8B-ABBB-4709-9A3C-92A718F23DC6}">
      <dgm:prSet phldrT="[テキスト]" custT="1"/>
      <dgm:spPr/>
      <dgm:t>
        <a:bodyPr/>
        <a:lstStyle/>
        <a:p>
          <a:r>
            <a:rPr kumimoji="1" lang="ja-JP" altLang="en-US" sz="2400" dirty="0"/>
            <a:t>ベンダがユーザに修正を配布する</a:t>
          </a:r>
        </a:p>
      </dgm:t>
    </dgm:pt>
    <dgm:pt modelId="{48D12D65-7FDA-48B2-8385-E3F78AE479A2}" type="parTrans" cxnId="{EB45C8C9-CBEC-472E-A81F-7C912A3CF978}">
      <dgm:prSet/>
      <dgm:spPr/>
      <dgm:t>
        <a:bodyPr/>
        <a:lstStyle/>
        <a:p>
          <a:endParaRPr kumimoji="1" lang="ja-JP" altLang="en-US"/>
        </a:p>
      </dgm:t>
    </dgm:pt>
    <dgm:pt modelId="{62461BF6-B61B-4078-8D24-FEBB6D7D3556}" type="sibTrans" cxnId="{EB45C8C9-CBEC-472E-A81F-7C912A3CF978}">
      <dgm:prSet/>
      <dgm:spPr/>
      <dgm:t>
        <a:bodyPr/>
        <a:lstStyle/>
        <a:p>
          <a:endParaRPr kumimoji="1" lang="ja-JP" altLang="en-US"/>
        </a:p>
      </dgm:t>
    </dgm:pt>
    <dgm:pt modelId="{25127B8C-A11C-48E5-B1C6-BDC5394B7401}" type="pres">
      <dgm:prSet presAssocID="{A1CB4305-6C82-41FC-A836-B4A5983F35D2}" presName="Name0" presStyleCnt="0">
        <dgm:presLayoutVars>
          <dgm:chMax val="7"/>
          <dgm:chPref val="5"/>
        </dgm:presLayoutVars>
      </dgm:prSet>
      <dgm:spPr/>
    </dgm:pt>
    <dgm:pt modelId="{61248809-5E48-45AF-B9C6-7980890A81E6}" type="pres">
      <dgm:prSet presAssocID="{A1CB4305-6C82-41FC-A836-B4A5983F35D2}" presName="arrowNode" presStyleLbl="node1" presStyleIdx="0" presStyleCnt="1"/>
      <dgm:spPr/>
    </dgm:pt>
    <dgm:pt modelId="{04ECE325-2292-4C25-B1E6-0CF2B009FDBD}" type="pres">
      <dgm:prSet presAssocID="{95C0D433-5E44-4096-B299-A3F0E82967C9}" presName="txNode1" presStyleLbl="revTx" presStyleIdx="0" presStyleCnt="5" custScaleX="312378">
        <dgm:presLayoutVars>
          <dgm:bulletEnabled val="1"/>
        </dgm:presLayoutVars>
      </dgm:prSet>
      <dgm:spPr/>
    </dgm:pt>
    <dgm:pt modelId="{62E99E1C-1425-44EF-969A-8F882A79CF3F}" type="pres">
      <dgm:prSet presAssocID="{4C0943C7-0133-48DE-8868-FA2D0A0766D6}" presName="txNode2" presStyleLbl="revTx" presStyleIdx="1" presStyleCnt="5" custScaleX="144038" custLinFactNeighborX="7301" custLinFactNeighborY="-19362">
        <dgm:presLayoutVars>
          <dgm:bulletEnabled val="1"/>
        </dgm:presLayoutVars>
      </dgm:prSet>
      <dgm:spPr/>
    </dgm:pt>
    <dgm:pt modelId="{1BE835F4-FF40-408C-AD7C-1A7A5CFCCB0A}" type="pres">
      <dgm:prSet presAssocID="{A1BFE8E1-78B3-4A3F-90BD-F297B48CF5BF}" presName="dotNode2" presStyleCnt="0"/>
      <dgm:spPr/>
    </dgm:pt>
    <dgm:pt modelId="{EEE172C7-0A49-41B9-941C-FAE0AEB50842}" type="pres">
      <dgm:prSet presAssocID="{A1BFE8E1-78B3-4A3F-90BD-F297B48CF5BF}" presName="dotRepeatNode" presStyleLbl="fgShp" presStyleIdx="0" presStyleCnt="3"/>
      <dgm:spPr/>
    </dgm:pt>
    <dgm:pt modelId="{FEE59EA6-B07F-4856-8CCC-B0B8347A895A}" type="pres">
      <dgm:prSet presAssocID="{22A2C08A-7EB0-4D59-9802-55B0426BBCA8}" presName="txNode3" presStyleLbl="revTx" presStyleIdx="2" presStyleCnt="5" custScaleX="206137" custLinFactNeighborX="-7811" custLinFactNeighborY="15471">
        <dgm:presLayoutVars>
          <dgm:bulletEnabled val="1"/>
        </dgm:presLayoutVars>
      </dgm:prSet>
      <dgm:spPr/>
    </dgm:pt>
    <dgm:pt modelId="{5A944513-5862-48AF-BA46-7C5E58B6677A}" type="pres">
      <dgm:prSet presAssocID="{86AE0B15-AD6E-46FC-AE7A-A90395DABA87}" presName="dotNode3" presStyleCnt="0"/>
      <dgm:spPr/>
    </dgm:pt>
    <dgm:pt modelId="{F73BD07B-E338-4663-9D6B-CFAE3DE1D673}" type="pres">
      <dgm:prSet presAssocID="{86AE0B15-AD6E-46FC-AE7A-A90395DABA87}" presName="dotRepeatNode" presStyleLbl="fgShp" presStyleIdx="1" presStyleCnt="3"/>
      <dgm:spPr/>
    </dgm:pt>
    <dgm:pt modelId="{272E0308-60F9-4D56-9BE9-8E3333C7D499}" type="pres">
      <dgm:prSet presAssocID="{B454173D-CED4-4FC9-9DE4-72FB48FC5DCA}" presName="txNode4" presStyleLbl="revTx" presStyleIdx="3" presStyleCnt="5" custScaleX="549215" custLinFactNeighborX="-5266" custLinFactNeighborY="46467">
        <dgm:presLayoutVars>
          <dgm:bulletEnabled val="1"/>
        </dgm:presLayoutVars>
      </dgm:prSet>
      <dgm:spPr/>
    </dgm:pt>
    <dgm:pt modelId="{A861841F-193E-4E4F-9A66-6102D7E17DC2}" type="pres">
      <dgm:prSet presAssocID="{46CF18E5-AF5F-4A95-9001-3802808FCEFD}" presName="dotNode4" presStyleCnt="0"/>
      <dgm:spPr/>
    </dgm:pt>
    <dgm:pt modelId="{A344A227-5399-447B-8EED-89A154A4E142}" type="pres">
      <dgm:prSet presAssocID="{46CF18E5-AF5F-4A95-9001-3802808FCEFD}" presName="dotRepeatNode" presStyleLbl="fgShp" presStyleIdx="2" presStyleCnt="3"/>
      <dgm:spPr/>
    </dgm:pt>
    <dgm:pt modelId="{9881EB51-4C85-4927-8979-C07C798FCEE6}" type="pres">
      <dgm:prSet presAssocID="{E37C0C8B-ABBB-4709-9A3C-92A718F23DC6}" presName="txNode5" presStyleLbl="revTx" presStyleIdx="4" presStyleCnt="5" custScaleX="233311">
        <dgm:presLayoutVars>
          <dgm:bulletEnabled val="1"/>
        </dgm:presLayoutVars>
      </dgm:prSet>
      <dgm:spPr/>
    </dgm:pt>
  </dgm:ptLst>
  <dgm:cxnLst>
    <dgm:cxn modelId="{B9B1151C-9B97-497D-A75B-6701D1362350}" type="presOf" srcId="{A1CB4305-6C82-41FC-A836-B4A5983F35D2}" destId="{25127B8C-A11C-48E5-B1C6-BDC5394B7401}" srcOrd="0" destOrd="0" presId="urn:microsoft.com/office/officeart/2009/3/layout/DescendingProcess"/>
    <dgm:cxn modelId="{78C43760-6E23-4FF5-B5FE-8F555078BAF3}" type="presOf" srcId="{46CF18E5-AF5F-4A95-9001-3802808FCEFD}" destId="{A344A227-5399-447B-8EED-89A154A4E142}" srcOrd="0" destOrd="0" presId="urn:microsoft.com/office/officeart/2009/3/layout/DescendingProcess"/>
    <dgm:cxn modelId="{CB63DD6E-6572-4636-9495-3EA3232BE51E}" type="presOf" srcId="{A1BFE8E1-78B3-4A3F-90BD-F297B48CF5BF}" destId="{EEE172C7-0A49-41B9-941C-FAE0AEB50842}" srcOrd="0" destOrd="0" presId="urn:microsoft.com/office/officeart/2009/3/layout/DescendingProcess"/>
    <dgm:cxn modelId="{9713837A-5C44-4907-9112-F5F38A42E7A6}" type="presOf" srcId="{E37C0C8B-ABBB-4709-9A3C-92A718F23DC6}" destId="{9881EB51-4C85-4927-8979-C07C798FCEE6}" srcOrd="0" destOrd="0" presId="urn:microsoft.com/office/officeart/2009/3/layout/DescendingProcess"/>
    <dgm:cxn modelId="{6F02B683-3D9E-41C9-8168-94EBAEC96648}" type="presOf" srcId="{B454173D-CED4-4FC9-9DE4-72FB48FC5DCA}" destId="{272E0308-60F9-4D56-9BE9-8E3333C7D499}" srcOrd="0" destOrd="0" presId="urn:microsoft.com/office/officeart/2009/3/layout/DescendingProcess"/>
    <dgm:cxn modelId="{79FCAB85-5F01-4AE1-9293-E8890941F054}" type="presOf" srcId="{86AE0B15-AD6E-46FC-AE7A-A90395DABA87}" destId="{F73BD07B-E338-4663-9D6B-CFAE3DE1D673}" srcOrd="0" destOrd="0" presId="urn:microsoft.com/office/officeart/2009/3/layout/DescendingProcess"/>
    <dgm:cxn modelId="{82B74599-5559-44BD-ABEE-49B4B773BF28}" type="presOf" srcId="{95C0D433-5E44-4096-B299-A3F0E82967C9}" destId="{04ECE325-2292-4C25-B1E6-0CF2B009FDBD}" srcOrd="0" destOrd="0" presId="urn:microsoft.com/office/officeart/2009/3/layout/DescendingProcess"/>
    <dgm:cxn modelId="{791BCE99-EEC9-476E-A7C9-CC57010CCE22}" type="presOf" srcId="{4C0943C7-0133-48DE-8868-FA2D0A0766D6}" destId="{62E99E1C-1425-44EF-969A-8F882A79CF3F}" srcOrd="0" destOrd="0" presId="urn:microsoft.com/office/officeart/2009/3/layout/DescendingProcess"/>
    <dgm:cxn modelId="{DD12AF9A-F378-4F9A-88AA-27BF07E6C023}" type="presOf" srcId="{22A2C08A-7EB0-4D59-9802-55B0426BBCA8}" destId="{FEE59EA6-B07F-4856-8CCC-B0B8347A895A}" srcOrd="0" destOrd="0" presId="urn:microsoft.com/office/officeart/2009/3/layout/DescendingProcess"/>
    <dgm:cxn modelId="{6D0233C4-5B23-4216-B37C-C64B535B356D}" srcId="{A1CB4305-6C82-41FC-A836-B4A5983F35D2}" destId="{4C0943C7-0133-48DE-8868-FA2D0A0766D6}" srcOrd="1" destOrd="0" parTransId="{087BF90C-91ED-4ACC-8213-689C4B8BC29F}" sibTransId="{A1BFE8E1-78B3-4A3F-90BD-F297B48CF5BF}"/>
    <dgm:cxn modelId="{EB45C8C9-CBEC-472E-A81F-7C912A3CF978}" srcId="{A1CB4305-6C82-41FC-A836-B4A5983F35D2}" destId="{E37C0C8B-ABBB-4709-9A3C-92A718F23DC6}" srcOrd="4" destOrd="0" parTransId="{48D12D65-7FDA-48B2-8385-E3F78AE479A2}" sibTransId="{62461BF6-B61B-4078-8D24-FEBB6D7D3556}"/>
    <dgm:cxn modelId="{EEE80BCB-E483-43AC-87AA-DE46CBFE33BE}" srcId="{A1CB4305-6C82-41FC-A836-B4A5983F35D2}" destId="{22A2C08A-7EB0-4D59-9802-55B0426BBCA8}" srcOrd="2" destOrd="0" parTransId="{BC221662-941D-4897-9785-C8E695677046}" sibTransId="{86AE0B15-AD6E-46FC-AE7A-A90395DABA87}"/>
    <dgm:cxn modelId="{B1E23ACB-B0C6-46F0-8B0E-1877D7C3B064}" srcId="{A1CB4305-6C82-41FC-A836-B4A5983F35D2}" destId="{95C0D433-5E44-4096-B299-A3F0E82967C9}" srcOrd="0" destOrd="0" parTransId="{3B84C527-B224-4099-B09B-5C8857EF02F2}" sibTransId="{B75CC139-548C-4ECC-AE4E-AB97456A0131}"/>
    <dgm:cxn modelId="{D1E7E1EA-DFA8-4258-A559-A59AB83BB6D2}" srcId="{A1CB4305-6C82-41FC-A836-B4A5983F35D2}" destId="{B454173D-CED4-4FC9-9DE4-72FB48FC5DCA}" srcOrd="3" destOrd="0" parTransId="{514E0BDF-72D5-41EA-8B08-83C353042ADE}" sibTransId="{46CF18E5-AF5F-4A95-9001-3802808FCEFD}"/>
    <dgm:cxn modelId="{E4786677-FF5B-421F-9512-FFD9515A13FC}" type="presParOf" srcId="{25127B8C-A11C-48E5-B1C6-BDC5394B7401}" destId="{61248809-5E48-45AF-B9C6-7980890A81E6}" srcOrd="0" destOrd="0" presId="urn:microsoft.com/office/officeart/2009/3/layout/DescendingProcess"/>
    <dgm:cxn modelId="{2634C1B5-D4E4-41C6-888B-77A1D4566B99}" type="presParOf" srcId="{25127B8C-A11C-48E5-B1C6-BDC5394B7401}" destId="{04ECE325-2292-4C25-B1E6-0CF2B009FDBD}" srcOrd="1" destOrd="0" presId="urn:microsoft.com/office/officeart/2009/3/layout/DescendingProcess"/>
    <dgm:cxn modelId="{16215994-BF67-482C-8D9E-6710822BFE8C}" type="presParOf" srcId="{25127B8C-A11C-48E5-B1C6-BDC5394B7401}" destId="{62E99E1C-1425-44EF-969A-8F882A79CF3F}" srcOrd="2" destOrd="0" presId="urn:microsoft.com/office/officeart/2009/3/layout/DescendingProcess"/>
    <dgm:cxn modelId="{AB1A1D8C-DE27-40FA-A632-A69B8EA3AD04}" type="presParOf" srcId="{25127B8C-A11C-48E5-B1C6-BDC5394B7401}" destId="{1BE835F4-FF40-408C-AD7C-1A7A5CFCCB0A}" srcOrd="3" destOrd="0" presId="urn:microsoft.com/office/officeart/2009/3/layout/DescendingProcess"/>
    <dgm:cxn modelId="{28D48BEE-AB1A-4D2A-87FE-1ED97A48A8CF}" type="presParOf" srcId="{1BE835F4-FF40-408C-AD7C-1A7A5CFCCB0A}" destId="{EEE172C7-0A49-41B9-941C-FAE0AEB50842}" srcOrd="0" destOrd="0" presId="urn:microsoft.com/office/officeart/2009/3/layout/DescendingProcess"/>
    <dgm:cxn modelId="{36B36452-A72A-44FC-941D-33905F06E540}" type="presParOf" srcId="{25127B8C-A11C-48E5-B1C6-BDC5394B7401}" destId="{FEE59EA6-B07F-4856-8CCC-B0B8347A895A}" srcOrd="4" destOrd="0" presId="urn:microsoft.com/office/officeart/2009/3/layout/DescendingProcess"/>
    <dgm:cxn modelId="{4EF83787-C219-4003-9F16-DA92FFA1154C}" type="presParOf" srcId="{25127B8C-A11C-48E5-B1C6-BDC5394B7401}" destId="{5A944513-5862-48AF-BA46-7C5E58B6677A}" srcOrd="5" destOrd="0" presId="urn:microsoft.com/office/officeart/2009/3/layout/DescendingProcess"/>
    <dgm:cxn modelId="{0664BB5C-6B88-480A-AF1B-6EC270014786}" type="presParOf" srcId="{5A944513-5862-48AF-BA46-7C5E58B6677A}" destId="{F73BD07B-E338-4663-9D6B-CFAE3DE1D673}" srcOrd="0" destOrd="0" presId="urn:microsoft.com/office/officeart/2009/3/layout/DescendingProcess"/>
    <dgm:cxn modelId="{72EC528F-6A9A-441C-9013-2E6204A017EF}" type="presParOf" srcId="{25127B8C-A11C-48E5-B1C6-BDC5394B7401}" destId="{272E0308-60F9-4D56-9BE9-8E3333C7D499}" srcOrd="6" destOrd="0" presId="urn:microsoft.com/office/officeart/2009/3/layout/DescendingProcess"/>
    <dgm:cxn modelId="{EF5D1A2E-B570-4891-BF5F-B2C16745A73D}" type="presParOf" srcId="{25127B8C-A11C-48E5-B1C6-BDC5394B7401}" destId="{A861841F-193E-4E4F-9A66-6102D7E17DC2}" srcOrd="7" destOrd="0" presId="urn:microsoft.com/office/officeart/2009/3/layout/DescendingProcess"/>
    <dgm:cxn modelId="{6181D51E-724A-48AC-ADD7-EFB18D623CAB}" type="presParOf" srcId="{A861841F-193E-4E4F-9A66-6102D7E17DC2}" destId="{A344A227-5399-447B-8EED-89A154A4E142}" srcOrd="0" destOrd="0" presId="urn:microsoft.com/office/officeart/2009/3/layout/DescendingProcess"/>
    <dgm:cxn modelId="{18CE5C8F-B737-44A4-A3BE-7DAB6953CDE6}" type="presParOf" srcId="{25127B8C-A11C-48E5-B1C6-BDC5394B7401}" destId="{9881EB51-4C85-4927-8979-C07C798FCEE6}" srcOrd="8"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48809-5E48-45AF-B9C6-7980890A81E6}">
      <dsp:nvSpPr>
        <dsp:cNvPr id="0" name=""/>
        <dsp:cNvSpPr/>
      </dsp:nvSpPr>
      <dsp:spPr>
        <a:xfrm rot="4396374">
          <a:off x="1512895" y="881046"/>
          <a:ext cx="3822116" cy="2665449"/>
        </a:xfrm>
        <a:prstGeom prst="swooshArrow">
          <a:avLst>
            <a:gd name="adj1" fmla="val 16310"/>
            <a:gd name="adj2" fmla="val 313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E172C7-0A49-41B9-941C-FAE0AEB50842}">
      <dsp:nvSpPr>
        <dsp:cNvPr id="0" name=""/>
        <dsp:cNvSpPr/>
      </dsp:nvSpPr>
      <dsp:spPr>
        <a:xfrm>
          <a:off x="2944672" y="1229085"/>
          <a:ext cx="96520" cy="96520"/>
        </a:xfrm>
        <a:prstGeom prst="ellipse">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3BD07B-E338-4663-9D6B-CFAE3DE1D673}">
      <dsp:nvSpPr>
        <dsp:cNvPr id="0" name=""/>
        <dsp:cNvSpPr/>
      </dsp:nvSpPr>
      <dsp:spPr>
        <a:xfrm>
          <a:off x="3605572" y="1762161"/>
          <a:ext cx="96520" cy="96520"/>
        </a:xfrm>
        <a:prstGeom prst="ellipse">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44A227-5399-447B-8EED-89A154A4E142}">
      <dsp:nvSpPr>
        <dsp:cNvPr id="0" name=""/>
        <dsp:cNvSpPr/>
      </dsp:nvSpPr>
      <dsp:spPr>
        <a:xfrm>
          <a:off x="4100881" y="2385559"/>
          <a:ext cx="96520" cy="96520"/>
        </a:xfrm>
        <a:prstGeom prst="ellipse">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ECE325-2292-4C25-B1E6-0CF2B009FDBD}">
      <dsp:nvSpPr>
        <dsp:cNvPr id="0" name=""/>
        <dsp:cNvSpPr/>
      </dsp:nvSpPr>
      <dsp:spPr>
        <a:xfrm>
          <a:off x="-656863" y="0"/>
          <a:ext cx="5629081" cy="70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ctr" defTabSz="1066800">
            <a:lnSpc>
              <a:spcPct val="90000"/>
            </a:lnSpc>
            <a:spcBef>
              <a:spcPct val="0"/>
            </a:spcBef>
            <a:spcAft>
              <a:spcPct val="35000"/>
            </a:spcAft>
            <a:buNone/>
          </a:pPr>
          <a:r>
            <a:rPr kumimoji="1" lang="ja-JP" altLang="en-US" sz="2400" kern="1200" dirty="0"/>
            <a:t>ユーザが問題についてベンダに知らせる</a:t>
          </a:r>
        </a:p>
      </dsp:txBody>
      <dsp:txXfrm>
        <a:off x="-656863" y="0"/>
        <a:ext cx="5629081" cy="708406"/>
      </dsp:txXfrm>
    </dsp:sp>
    <dsp:sp modelId="{62E99E1C-1425-44EF-969A-8F882A79CF3F}">
      <dsp:nvSpPr>
        <dsp:cNvPr id="0" name=""/>
        <dsp:cNvSpPr/>
      </dsp:nvSpPr>
      <dsp:spPr>
        <a:xfrm>
          <a:off x="3109931" y="785980"/>
          <a:ext cx="3788141" cy="70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ja-JP" altLang="en-US" sz="2400" kern="1200" dirty="0"/>
            <a:t>ベンダが問題を再現する</a:t>
          </a:r>
          <a:endParaRPr kumimoji="1" lang="ja-JP" altLang="en-US" sz="2400" kern="1200" dirty="0"/>
        </a:p>
      </dsp:txBody>
      <dsp:txXfrm>
        <a:off x="3109931" y="785980"/>
        <a:ext cx="3788141" cy="708406"/>
      </dsp:txXfrm>
    </dsp:sp>
    <dsp:sp modelId="{FEE59EA6-B07F-4856-8CCC-B0B8347A895A}">
      <dsp:nvSpPr>
        <dsp:cNvPr id="0" name=""/>
        <dsp:cNvSpPr/>
      </dsp:nvSpPr>
      <dsp:spPr>
        <a:xfrm>
          <a:off x="0" y="1565816"/>
          <a:ext cx="4316977" cy="70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r" defTabSz="1066800">
            <a:lnSpc>
              <a:spcPct val="90000"/>
            </a:lnSpc>
            <a:spcBef>
              <a:spcPct val="0"/>
            </a:spcBef>
            <a:spcAft>
              <a:spcPct val="35000"/>
            </a:spcAft>
            <a:buNone/>
          </a:pPr>
          <a:r>
            <a:rPr kumimoji="1" lang="ja-JP" altLang="en-US" sz="2400" kern="1200" dirty="0"/>
            <a:t>ベンダが問題の環境を特定する</a:t>
          </a:r>
        </a:p>
      </dsp:txBody>
      <dsp:txXfrm>
        <a:off x="0" y="1565816"/>
        <a:ext cx="4316977" cy="708406"/>
      </dsp:txXfrm>
    </dsp:sp>
    <dsp:sp modelId="{272E0308-60F9-4D56-9BE9-8E3333C7D499}">
      <dsp:nvSpPr>
        <dsp:cNvPr id="0" name=""/>
        <dsp:cNvSpPr/>
      </dsp:nvSpPr>
      <dsp:spPr>
        <a:xfrm>
          <a:off x="825249" y="2408791"/>
          <a:ext cx="8826971" cy="70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ja-JP" altLang="en-US" sz="2400" kern="1200" dirty="0"/>
            <a:t>ベンダが問題の場所を特定し手元で修正する</a:t>
          </a:r>
          <a:endParaRPr kumimoji="1" lang="ja-JP" altLang="en-US" sz="2400" kern="1200" dirty="0"/>
        </a:p>
      </dsp:txBody>
      <dsp:txXfrm>
        <a:off x="825249" y="2408791"/>
        <a:ext cx="8826971" cy="708406"/>
      </dsp:txXfrm>
    </dsp:sp>
    <dsp:sp modelId="{9881EB51-4C85-4927-8979-C07C798FCEE6}">
      <dsp:nvSpPr>
        <dsp:cNvPr id="0" name=""/>
        <dsp:cNvSpPr/>
      </dsp:nvSpPr>
      <dsp:spPr>
        <a:xfrm>
          <a:off x="2068660" y="3719135"/>
          <a:ext cx="5681468" cy="70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ctr" defTabSz="1066800">
            <a:lnSpc>
              <a:spcPct val="90000"/>
            </a:lnSpc>
            <a:spcBef>
              <a:spcPct val="0"/>
            </a:spcBef>
            <a:spcAft>
              <a:spcPct val="35000"/>
            </a:spcAft>
            <a:buNone/>
          </a:pPr>
          <a:r>
            <a:rPr kumimoji="1" lang="ja-JP" altLang="en-US" sz="2400" kern="1200" dirty="0"/>
            <a:t>ベンダがユーザに修正を配布する</a:t>
          </a:r>
        </a:p>
      </dsp:txBody>
      <dsp:txXfrm>
        <a:off x="2068660" y="3719135"/>
        <a:ext cx="5681468" cy="708406"/>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CE5D7-BCDB-4C1F-A991-CB941273DA94}" type="datetimeFigureOut">
              <a:rPr kumimoji="1" lang="ja-JP" altLang="en-US" smtClean="0"/>
              <a:t>2017/12/13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E28C0-EA98-4B7A-852A-93A91CA181D8}" type="slidenum">
              <a:rPr kumimoji="1" lang="ja-JP" altLang="en-US" smtClean="0"/>
              <a:t>‹#›</a:t>
            </a:fld>
            <a:endParaRPr kumimoji="1" lang="ja-JP" altLang="en-US"/>
          </a:p>
        </p:txBody>
      </p:sp>
    </p:spTree>
    <p:extLst>
      <p:ext uri="{BB962C8B-B14F-4D97-AF65-F5344CB8AC3E}">
        <p14:creationId xmlns:p14="http://schemas.microsoft.com/office/powerpoint/2010/main" val="7013443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57374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理論的には</a:t>
            </a:r>
            <a:r>
              <a:rPr kumimoji="1" lang="en-US" altLang="ja-JP" dirty="0"/>
              <a:t>,</a:t>
            </a:r>
            <a:r>
              <a:rPr kumimoji="1" lang="ja-JP" altLang="en-US" dirty="0"/>
              <a:t>　欠陥はプログラマがその部分のコードを書いた瞬間に作られる</a:t>
            </a:r>
            <a:r>
              <a:rPr kumimoji="1" lang="en-US" altLang="ja-JP" dirty="0"/>
              <a:t>.</a:t>
            </a:r>
            <a:r>
              <a:rPr kumimoji="1" lang="ja-JP" altLang="en-US" dirty="0"/>
              <a:t>　しかし</a:t>
            </a:r>
            <a:r>
              <a:rPr kumimoji="1" lang="en-US" altLang="ja-JP" dirty="0"/>
              <a:t>,</a:t>
            </a:r>
            <a:r>
              <a:rPr kumimoji="1" lang="ja-JP" altLang="en-US" dirty="0"/>
              <a:t>　実際のライフサイクルは</a:t>
            </a:r>
            <a:r>
              <a:rPr kumimoji="1" lang="en-US" altLang="ja-JP" dirty="0"/>
              <a:t>,</a:t>
            </a:r>
            <a:r>
              <a:rPr kumimoji="1" lang="ja-JP" altLang="en-US" dirty="0"/>
              <a:t>　誰かが欠陥そのもの</a:t>
            </a:r>
            <a:r>
              <a:rPr kumimoji="1" lang="en-US" altLang="ja-JP" dirty="0"/>
              <a:t>,</a:t>
            </a:r>
            <a:r>
              <a:rPr kumimoji="1" lang="ja-JP" altLang="en-US" dirty="0"/>
              <a:t>　もしくは欠陥の何らかの影響を見つけた瞬間から始まる</a:t>
            </a:r>
            <a:r>
              <a:rPr kumimoji="1" lang="en-US" altLang="ja-JP" dirty="0"/>
              <a:t>.</a:t>
            </a:r>
            <a:r>
              <a:rPr kumimoji="1" lang="ja-JP" altLang="en-US" dirty="0"/>
              <a:t>　たいていの場合</a:t>
            </a:r>
            <a:r>
              <a:rPr kumimoji="1" lang="en-US" altLang="ja-JP" dirty="0"/>
              <a:t>,</a:t>
            </a:r>
            <a:r>
              <a:rPr kumimoji="1" lang="ja-JP" altLang="en-US" dirty="0"/>
              <a:t>　誰かとはユーザであり</a:t>
            </a:r>
            <a:r>
              <a:rPr kumimoji="1" lang="en-US" altLang="ja-JP" dirty="0"/>
              <a:t>,</a:t>
            </a:r>
            <a:r>
              <a:rPr kumimoji="1" lang="ja-JP" altLang="en-US" dirty="0"/>
              <a:t>　欠陥の影響は解決しなければならない問題となる</a:t>
            </a:r>
            <a:r>
              <a:rPr kumimoji="1" lang="en-US" altLang="ja-JP" dirty="0"/>
              <a:t>.</a:t>
            </a:r>
          </a:p>
          <a:p>
            <a:endParaRPr lang="en-US" altLang="ja-JP" dirty="0"/>
          </a:p>
          <a:p>
            <a:r>
              <a:rPr kumimoji="1" lang="ja-JP" altLang="en-US" dirty="0"/>
              <a:t>ユーザの問題を解決するということは単なるデバッグで済む問題ではない</a:t>
            </a:r>
            <a:r>
              <a:rPr kumimoji="1" lang="en-US" altLang="ja-JP" dirty="0"/>
              <a:t>.</a:t>
            </a:r>
            <a:r>
              <a:rPr kumimoji="1" lang="ja-JP" altLang="en-US" dirty="0"/>
              <a:t>　はじめに</a:t>
            </a:r>
            <a:r>
              <a:rPr kumimoji="1" lang="en-US" altLang="ja-JP" dirty="0"/>
              <a:t>,</a:t>
            </a:r>
            <a:r>
              <a:rPr kumimoji="1" lang="ja-JP" altLang="en-US" dirty="0"/>
              <a:t>　自分たちで何らかの対処ができるかどうか調べる必要がある</a:t>
            </a:r>
            <a:r>
              <a:rPr kumimoji="1" lang="en-US" altLang="ja-JP" dirty="0"/>
              <a:t>.</a:t>
            </a:r>
            <a:r>
              <a:rPr kumimoji="1" lang="ja-JP" altLang="en-US" dirty="0"/>
              <a:t>　その問題は単なる誤解から生じたも</a:t>
            </a:r>
            <a:r>
              <a:rPr lang="ja-JP" altLang="en-US" dirty="0"/>
              <a:t>の</a:t>
            </a:r>
            <a:r>
              <a:rPr kumimoji="1" lang="ja-JP" altLang="en-US" dirty="0"/>
              <a:t>かもしれないし</a:t>
            </a:r>
            <a:r>
              <a:rPr kumimoji="1" lang="en-US" altLang="ja-JP" dirty="0"/>
              <a:t>,</a:t>
            </a:r>
            <a:r>
              <a:rPr kumimoji="1" lang="ja-JP" altLang="en-US" dirty="0"/>
              <a:t>　あるいは我々には手に負えない外部コンポーネントが原因かもしれない</a:t>
            </a:r>
            <a:r>
              <a:rPr kumimoji="1" lang="en-US" altLang="ja-JP" dirty="0"/>
              <a:t>.</a:t>
            </a:r>
            <a:r>
              <a:rPr lang="ja-JP" altLang="en-US" dirty="0"/>
              <a:t>最終的に手元の製品コードを修正するだけでは不十分かもしれない</a:t>
            </a:r>
            <a:r>
              <a:rPr lang="en-US" altLang="ja-JP" dirty="0"/>
              <a:t>.</a:t>
            </a:r>
            <a:r>
              <a:rPr lang="ja-JP" altLang="en-US" dirty="0"/>
              <a:t>　ユーザの問題を解決するためには</a:t>
            </a:r>
            <a:r>
              <a:rPr lang="en-US" altLang="ja-JP" dirty="0"/>
              <a:t>,</a:t>
            </a:r>
            <a:r>
              <a:rPr lang="ja-JP" altLang="en-US" dirty="0"/>
              <a:t>　修正したコードを配布しなければならない</a:t>
            </a:r>
            <a:r>
              <a:rPr lang="en-US" altLang="ja-JP" dirty="0"/>
              <a:t>.</a:t>
            </a:r>
            <a:r>
              <a:rPr lang="ja-JP" altLang="en-US" dirty="0"/>
              <a:t>　問題にかかわる手順は全て整理され</a:t>
            </a:r>
            <a:r>
              <a:rPr lang="en-US" altLang="ja-JP" dirty="0"/>
              <a:t>,</a:t>
            </a:r>
            <a:r>
              <a:rPr lang="ja-JP" altLang="en-US" dirty="0"/>
              <a:t>　管理されている必要がある</a:t>
            </a:r>
            <a:r>
              <a:rPr lang="en-US" altLang="ja-JP" dirty="0"/>
              <a:t>.</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4</a:t>
            </a:fld>
            <a:endParaRPr kumimoji="1" lang="ja-JP" altLang="en-US"/>
          </a:p>
        </p:txBody>
      </p:sp>
    </p:spTree>
    <p:extLst>
      <p:ext uri="{BB962C8B-B14F-4D97-AF65-F5344CB8AC3E}">
        <p14:creationId xmlns:p14="http://schemas.microsoft.com/office/powerpoint/2010/main" val="36068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　ユーザが問題についてベンダに知らせる</a:t>
            </a:r>
            <a:endParaRPr kumimoji="1" lang="en-US" altLang="ja-JP" dirty="0"/>
          </a:p>
          <a:p>
            <a:r>
              <a:rPr lang="en-US" altLang="ja-JP" dirty="0"/>
              <a:t>2.</a:t>
            </a:r>
            <a:r>
              <a:rPr lang="ja-JP" altLang="en-US" dirty="0"/>
              <a:t>　ベンダが問題を再現する</a:t>
            </a:r>
            <a:endParaRPr lang="en-US" altLang="ja-JP" dirty="0"/>
          </a:p>
          <a:p>
            <a:r>
              <a:rPr kumimoji="1" lang="en-US" altLang="ja-JP" dirty="0"/>
              <a:t>3.</a:t>
            </a:r>
            <a:r>
              <a:rPr kumimoji="1" lang="ja-JP" altLang="en-US" dirty="0"/>
              <a:t>　ベンダが問題の環境を特定する　</a:t>
            </a:r>
            <a:endParaRPr kumimoji="1" lang="en-US" altLang="ja-JP" dirty="0"/>
          </a:p>
          <a:p>
            <a:r>
              <a:rPr lang="en-US" altLang="ja-JP" dirty="0"/>
              <a:t>4.</a:t>
            </a:r>
            <a:r>
              <a:rPr lang="ja-JP" altLang="en-US" dirty="0"/>
              <a:t>　ベンダが問題の場所を特定し</a:t>
            </a:r>
            <a:r>
              <a:rPr lang="en-US" altLang="ja-JP" dirty="0"/>
              <a:t>,</a:t>
            </a:r>
            <a:r>
              <a:rPr lang="ja-JP" altLang="en-US" dirty="0"/>
              <a:t>　手元で修正する</a:t>
            </a:r>
            <a:endParaRPr lang="en-US" altLang="ja-JP" dirty="0"/>
          </a:p>
          <a:p>
            <a:r>
              <a:rPr kumimoji="1" lang="en-US" altLang="ja-JP" dirty="0"/>
              <a:t>5.</a:t>
            </a:r>
            <a:r>
              <a:rPr kumimoji="1" lang="ja-JP" altLang="en-US" dirty="0"/>
              <a:t>　ベンダがユーザに修正を配布する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5</a:t>
            </a:fld>
            <a:endParaRPr kumimoji="1" lang="ja-JP" altLang="en-US"/>
          </a:p>
        </p:txBody>
      </p:sp>
    </p:spTree>
    <p:extLst>
      <p:ext uri="{BB962C8B-B14F-4D97-AF65-F5344CB8AC3E}">
        <p14:creationId xmlns:p14="http://schemas.microsoft.com/office/powerpoint/2010/main" val="3755556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　</a:t>
            </a:r>
            <a:r>
              <a:rPr kumimoji="1" lang="ja-JP" altLang="en-US" sz="1600" dirty="0"/>
              <a:t>どの問題が現在未解決なのか？</a:t>
            </a:r>
            <a:endParaRPr kumimoji="1" lang="en-US" altLang="ja-JP" sz="1600" dirty="0"/>
          </a:p>
          <a:p>
            <a:r>
              <a:rPr kumimoji="1" lang="ja-JP" altLang="en-US" dirty="0"/>
              <a:t>未解決な問題とは</a:t>
            </a:r>
            <a:r>
              <a:rPr kumimoji="1" lang="en-US" altLang="ja-JP" dirty="0"/>
              <a:t>,</a:t>
            </a:r>
            <a:r>
              <a:rPr kumimoji="1" lang="ja-JP" altLang="en-US" dirty="0"/>
              <a:t>　ソフトウェアに修正しなければならない欠陥があることを意味する</a:t>
            </a:r>
            <a:r>
              <a:rPr kumimoji="1" lang="en-US" altLang="ja-JP" dirty="0"/>
              <a:t>.</a:t>
            </a:r>
          </a:p>
          <a:p>
            <a:r>
              <a:rPr lang="ja-JP" altLang="en-US" dirty="0"/>
              <a:t>・　</a:t>
            </a:r>
            <a:r>
              <a:rPr lang="ja-JP" altLang="en-US" sz="1600" dirty="0"/>
              <a:t>最も深刻な問題はどれか？</a:t>
            </a:r>
            <a:endParaRPr lang="en-US" altLang="ja-JP" sz="1600" dirty="0"/>
          </a:p>
          <a:p>
            <a:r>
              <a:rPr lang="ja-JP" altLang="en-US" dirty="0"/>
              <a:t>一般的には最も深刻な問題とは最初に修正されるべきものである</a:t>
            </a:r>
            <a:r>
              <a:rPr lang="en-US" altLang="ja-JP" dirty="0"/>
              <a:t>.</a:t>
            </a:r>
          </a:p>
          <a:p>
            <a:r>
              <a:rPr kumimoji="1" lang="ja-JP" altLang="en-US" dirty="0"/>
              <a:t>・　</a:t>
            </a:r>
            <a:r>
              <a:rPr kumimoji="1" lang="ja-JP" altLang="en-US" sz="1600" dirty="0"/>
              <a:t>似たような問題が過去に発生しているか？</a:t>
            </a:r>
            <a:endParaRPr kumimoji="1" lang="en-US" altLang="ja-JP" sz="1600" dirty="0"/>
          </a:p>
          <a:p>
            <a:r>
              <a:rPr kumimoji="1" lang="ja-JP" altLang="en-US" dirty="0"/>
              <a:t>同様の問題が過去にあれば</a:t>
            </a:r>
            <a:r>
              <a:rPr kumimoji="1" lang="en-US" altLang="ja-JP" dirty="0"/>
              <a:t>,</a:t>
            </a:r>
            <a:r>
              <a:rPr kumimoji="1" lang="ja-JP" altLang="en-US" dirty="0"/>
              <a:t>　解決策がすでにあって</a:t>
            </a:r>
            <a:r>
              <a:rPr kumimoji="1" lang="en-US" altLang="ja-JP" dirty="0"/>
              <a:t>,</a:t>
            </a:r>
            <a:r>
              <a:rPr kumimoji="1" lang="ja-JP" altLang="en-US" dirty="0"/>
              <a:t>　修正を配布</a:t>
            </a:r>
            <a:r>
              <a:rPr lang="ja-JP" altLang="en-US" dirty="0"/>
              <a:t>すれば済むだけかもしれない</a:t>
            </a:r>
            <a:r>
              <a:rPr lang="en-US" altLang="ja-JP" dirty="0"/>
              <a:t>.</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6</a:t>
            </a:fld>
            <a:endParaRPr kumimoji="1" lang="ja-JP" altLang="en-US"/>
          </a:p>
        </p:txBody>
      </p:sp>
    </p:spTree>
    <p:extLst>
      <p:ext uri="{BB962C8B-B14F-4D97-AF65-F5344CB8AC3E}">
        <p14:creationId xmlns:p14="http://schemas.microsoft.com/office/powerpoint/2010/main" val="871908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問題を修正するために</a:t>
            </a:r>
            <a:r>
              <a:rPr kumimoji="1" lang="en-US" altLang="ja-JP" dirty="0"/>
              <a:t>,</a:t>
            </a:r>
            <a:r>
              <a:rPr kumimoji="1" lang="ja-JP" altLang="en-US" dirty="0"/>
              <a:t>　開発者はまず問題を再現する必要がある</a:t>
            </a:r>
            <a:r>
              <a:rPr kumimoji="1" lang="en-US" altLang="ja-JP" dirty="0"/>
              <a:t>.</a:t>
            </a:r>
            <a:r>
              <a:rPr lang="ja-JP" altLang="en-US" dirty="0"/>
              <a:t>　再現できなければ</a:t>
            </a:r>
            <a:r>
              <a:rPr lang="en-US" altLang="ja-JP" dirty="0"/>
              <a:t>,</a:t>
            </a:r>
            <a:r>
              <a:rPr lang="ja-JP" altLang="en-US" dirty="0"/>
              <a:t>　その問題について詳細を解明する手段がなく</a:t>
            </a:r>
            <a:r>
              <a:rPr lang="en-US" altLang="ja-JP" dirty="0"/>
              <a:t>,</a:t>
            </a:r>
            <a:r>
              <a:rPr lang="ja-JP" altLang="en-US" dirty="0"/>
              <a:t>　その問題が修正されたかどうか確認する手段さえなくなる</a:t>
            </a:r>
            <a:r>
              <a:rPr lang="en-US" altLang="ja-JP" dirty="0"/>
              <a:t>.</a:t>
            </a:r>
            <a:r>
              <a:rPr lang="ja-JP" altLang="en-US" dirty="0"/>
              <a:t>　この作業に必要な情報は</a:t>
            </a:r>
            <a:r>
              <a:rPr lang="en-US" altLang="ja-JP" dirty="0"/>
              <a:t>,</a:t>
            </a:r>
            <a:r>
              <a:rPr lang="ja-JP" altLang="en-US" dirty="0"/>
              <a:t>　障害報告</a:t>
            </a:r>
            <a:r>
              <a:rPr lang="en-US" altLang="ja-JP" dirty="0"/>
              <a:t>(Problem Report: PR)</a:t>
            </a:r>
            <a:r>
              <a:rPr lang="ja-JP" altLang="en-US" dirty="0"/>
              <a:t>と呼ばれる</a:t>
            </a:r>
            <a:r>
              <a:rPr lang="en-US" altLang="ja-JP" dirty="0"/>
              <a:t>.</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8</a:t>
            </a:fld>
            <a:endParaRPr kumimoji="1" lang="ja-JP" altLang="en-US"/>
          </a:p>
        </p:txBody>
      </p:sp>
    </p:spTree>
    <p:extLst>
      <p:ext uri="{BB962C8B-B14F-4D97-AF65-F5344CB8AC3E}">
        <p14:creationId xmlns:p14="http://schemas.microsoft.com/office/powerpoint/2010/main" val="1516796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t>スタックトレース </a:t>
            </a:r>
            <a:r>
              <a:rPr lang="en-US" altLang="ja-JP" b="1" dirty="0"/>
              <a:t>(stack trace)</a:t>
            </a:r>
            <a:r>
              <a:rPr lang="ja-JP" altLang="en-US" dirty="0"/>
              <a:t>とはエラーが発生したときに表示される内容で、そのエラーが発生するまでの過程（どんな処理がどの順番で呼び出されたかの流れ）を、ざっくりと表示したもの</a:t>
            </a:r>
            <a:endParaRPr lang="en-US" altLang="ja-JP" dirty="0"/>
          </a:p>
          <a:p>
            <a:r>
              <a:rPr lang="en-US" altLang="ja-JP" dirty="0"/>
              <a:t>4</a:t>
            </a:r>
            <a:r>
              <a:rPr lang="ja-JP" altLang="en-US" dirty="0" err="1"/>
              <a:t>．</a:t>
            </a:r>
            <a:r>
              <a:rPr lang="en-US" altLang="ja-JP" dirty="0"/>
              <a:t>func03()</a:t>
            </a:r>
            <a:r>
              <a:rPr lang="ja-JP" altLang="en-US" dirty="0"/>
              <a:t>の中にある</a:t>
            </a:r>
            <a:r>
              <a:rPr lang="en-US" altLang="ja-JP" dirty="0"/>
              <a:t>12</a:t>
            </a:r>
            <a:r>
              <a:rPr lang="ja-JP" altLang="en-US" dirty="0"/>
              <a:t>行目でエラーになりました</a:t>
            </a:r>
            <a:br>
              <a:rPr lang="ja-JP" altLang="en-US" dirty="0"/>
            </a:br>
            <a:r>
              <a:rPr lang="en-US" altLang="ja-JP" dirty="0"/>
              <a:t>3</a:t>
            </a:r>
            <a:r>
              <a:rPr lang="ja-JP" altLang="en-US" dirty="0" err="1"/>
              <a:t>．</a:t>
            </a:r>
            <a:r>
              <a:rPr lang="en-US" altLang="ja-JP" dirty="0"/>
              <a:t>func02()</a:t>
            </a:r>
            <a:r>
              <a:rPr lang="ja-JP" altLang="en-US" dirty="0"/>
              <a:t>の中にある</a:t>
            </a:r>
            <a:r>
              <a:rPr lang="en-US" altLang="ja-JP" dirty="0"/>
              <a:t>7</a:t>
            </a:r>
            <a:r>
              <a:rPr lang="ja-JP" altLang="en-US" dirty="0"/>
              <a:t>行目から飛びました</a:t>
            </a:r>
            <a:br>
              <a:rPr lang="ja-JP" altLang="en-US" dirty="0"/>
            </a:br>
            <a:r>
              <a:rPr lang="en-US" altLang="ja-JP" dirty="0"/>
              <a:t>2</a:t>
            </a:r>
            <a:r>
              <a:rPr lang="ja-JP" altLang="en-US" dirty="0" err="1"/>
              <a:t>．</a:t>
            </a:r>
            <a:r>
              <a:rPr lang="en-US" altLang="ja-JP" dirty="0"/>
              <a:t>func01()</a:t>
            </a:r>
            <a:r>
              <a:rPr lang="ja-JP" altLang="en-US" dirty="0"/>
              <a:t>の中にある</a:t>
            </a:r>
            <a:r>
              <a:rPr lang="en-US" altLang="ja-JP" dirty="0"/>
              <a:t>3</a:t>
            </a:r>
            <a:r>
              <a:rPr lang="ja-JP" altLang="en-US" dirty="0"/>
              <a:t>行目から飛びました</a:t>
            </a:r>
            <a:br>
              <a:rPr lang="ja-JP" altLang="en-US" dirty="0"/>
            </a:br>
            <a:r>
              <a:rPr lang="en-US" altLang="ja-JP" dirty="0"/>
              <a:t>1</a:t>
            </a:r>
            <a:r>
              <a:rPr lang="ja-JP" altLang="en-US" dirty="0" err="1"/>
              <a:t>．</a:t>
            </a:r>
            <a:r>
              <a:rPr lang="en-US" altLang="ja-JP" dirty="0"/>
              <a:t>main()</a:t>
            </a:r>
            <a:r>
              <a:rPr lang="ja-JP" altLang="en-US" dirty="0"/>
              <a:t>の中にある</a:t>
            </a:r>
            <a:r>
              <a:rPr lang="en-US" altLang="ja-JP" dirty="0"/>
              <a:t>16</a:t>
            </a:r>
            <a:r>
              <a:rPr lang="ja-JP" altLang="en-US" dirty="0"/>
              <a:t>行目から飛びました</a:t>
            </a:r>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11</a:t>
            </a:fld>
            <a:endParaRPr kumimoji="1" lang="ja-JP" altLang="en-US"/>
          </a:p>
        </p:txBody>
      </p:sp>
    </p:spTree>
    <p:extLst>
      <p:ext uri="{BB962C8B-B14F-4D97-AF65-F5344CB8AC3E}">
        <p14:creationId xmlns:p14="http://schemas.microsoft.com/office/powerpoint/2010/main" val="1875438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多くの</a:t>
            </a:r>
            <a:r>
              <a:rPr lang="ja-JP" altLang="en-US" dirty="0"/>
              <a:t>開発チームはシステムが抱える現在の問題を</a:t>
            </a:r>
            <a:r>
              <a:rPr lang="en-US" altLang="ja-JP" dirty="0"/>
              <a:t>,</a:t>
            </a:r>
            <a:r>
              <a:rPr lang="ja-JP" altLang="en-US" dirty="0"/>
              <a:t>　単一の「問題リスト」文書を使って管理する</a:t>
            </a:r>
            <a:r>
              <a:rPr lang="en-US" altLang="ja-JP" dirty="0"/>
              <a:t>.</a:t>
            </a:r>
            <a:r>
              <a:rPr lang="ja-JP" altLang="en-US" dirty="0"/>
              <a:t>　このリストには今までのすべての未解決の問題あるいは解決されていない問題が記載されている</a:t>
            </a:r>
            <a:r>
              <a:rPr lang="en-US" altLang="ja-JP" dirty="0"/>
              <a:t>.</a:t>
            </a:r>
          </a:p>
          <a:p>
            <a:endParaRPr kumimoji="1" lang="en-US" altLang="ja-JP" dirty="0"/>
          </a:p>
          <a:p>
            <a:r>
              <a:rPr lang="ja-JP" altLang="en-US" dirty="0"/>
              <a:t>問題を管理する別の方法として</a:t>
            </a:r>
            <a:r>
              <a:rPr lang="en-US" altLang="ja-JP" dirty="0"/>
              <a:t>,</a:t>
            </a:r>
            <a:r>
              <a:rPr lang="ja-JP" altLang="en-US" dirty="0"/>
              <a:t>　問題データベースにすべての情報を格納する方法がある</a:t>
            </a:r>
            <a:r>
              <a:rPr lang="en-US" altLang="ja-JP" dirty="0"/>
              <a:t>.</a:t>
            </a:r>
            <a:r>
              <a:rPr lang="ja-JP" altLang="en-US" dirty="0"/>
              <a:t>　これはすべての障害報告を格納する</a:t>
            </a:r>
            <a:r>
              <a:rPr lang="en-US" altLang="ja-JP" dirty="0"/>
              <a:t>.</a:t>
            </a:r>
            <a:r>
              <a:rPr lang="ja-JP" altLang="en-US" dirty="0"/>
              <a:t>　問題データベースは</a:t>
            </a:r>
            <a:r>
              <a:rPr lang="en-US" altLang="ja-JP" dirty="0"/>
              <a:t>,</a:t>
            </a:r>
            <a:r>
              <a:rPr lang="ja-JP" altLang="en-US" dirty="0"/>
              <a:t>　開発者やユーザ</a:t>
            </a:r>
            <a:r>
              <a:rPr lang="en-US" altLang="ja-JP" dirty="0"/>
              <a:t>,</a:t>
            </a:r>
            <a:r>
              <a:rPr lang="ja-JP" altLang="en-US" dirty="0"/>
              <a:t>　問題の数が多くなっても対応できる</a:t>
            </a:r>
            <a:r>
              <a:rPr lang="en-US" altLang="ja-JP" dirty="0"/>
              <a:t>.</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13</a:t>
            </a:fld>
            <a:endParaRPr kumimoji="1" lang="ja-JP" altLang="en-US"/>
          </a:p>
        </p:txBody>
      </p:sp>
    </p:spTree>
    <p:extLst>
      <p:ext uri="{BB962C8B-B14F-4D97-AF65-F5344CB8AC3E}">
        <p14:creationId xmlns:p14="http://schemas.microsoft.com/office/powerpoint/2010/main" val="4131516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それぞれの問題には</a:t>
            </a:r>
            <a:r>
              <a:rPr kumimoji="1" lang="en-US" altLang="ja-JP" dirty="0"/>
              <a:t>,</a:t>
            </a:r>
            <a:r>
              <a:rPr kumimoji="1" lang="ja-JP" altLang="en-US" dirty="0"/>
              <a:t>　問題が開発やリリースプロセスに与える影響を示す重要度が割り当てられる</a:t>
            </a:r>
            <a:r>
              <a:rPr kumimoji="1" lang="en-US" altLang="ja-JP" dirty="0"/>
              <a:t>.</a:t>
            </a:r>
          </a:p>
          <a:p>
            <a:r>
              <a:rPr lang="en-US" altLang="ja-JP" dirty="0"/>
              <a:t>Bugzilla</a:t>
            </a:r>
            <a:r>
              <a:rPr lang="ja-JP" altLang="en-US" dirty="0"/>
              <a:t>の重要度の分類は</a:t>
            </a:r>
            <a:r>
              <a:rPr lang="en-US" altLang="ja-JP" dirty="0"/>
              <a:t>,</a:t>
            </a:r>
            <a:r>
              <a:rPr lang="ja-JP" altLang="en-US" dirty="0"/>
              <a:t>　最も影響が大きいものから小さいものまで次のようになる</a:t>
            </a:r>
            <a:r>
              <a:rPr lang="en-US" altLang="ja-JP" dirty="0"/>
              <a:t>.</a:t>
            </a:r>
          </a:p>
          <a:p>
            <a:r>
              <a:rPr kumimoji="1" lang="ja-JP" altLang="en-US" dirty="0"/>
              <a:t>・　ブロッカー：開発やテスト作業を中断するようなバグ</a:t>
            </a:r>
            <a:endParaRPr kumimoji="1" lang="en-US" altLang="ja-JP" dirty="0"/>
          </a:p>
          <a:p>
            <a:r>
              <a:rPr lang="ja-JP" altLang="en-US" dirty="0"/>
              <a:t>・　クリティカル：クラッシュ</a:t>
            </a:r>
            <a:r>
              <a:rPr lang="en-US" altLang="ja-JP" dirty="0"/>
              <a:t>,</a:t>
            </a:r>
            <a:r>
              <a:rPr lang="ja-JP" altLang="en-US" dirty="0"/>
              <a:t>　データの消失</a:t>
            </a:r>
            <a:r>
              <a:rPr lang="en-US" altLang="ja-JP" dirty="0"/>
              <a:t>,</a:t>
            </a:r>
            <a:r>
              <a:rPr lang="ja-JP" altLang="en-US" dirty="0"/>
              <a:t>　深刻なメモリワーク</a:t>
            </a:r>
            <a:endParaRPr lang="en-US" altLang="ja-JP" dirty="0"/>
          </a:p>
          <a:p>
            <a:r>
              <a:rPr kumimoji="1" lang="ja-JP" altLang="en-US" dirty="0"/>
              <a:t>・　メジャー：機能の大きな損失</a:t>
            </a:r>
            <a:endParaRPr kumimoji="1" lang="en-US" altLang="ja-JP" dirty="0"/>
          </a:p>
          <a:p>
            <a:r>
              <a:rPr lang="ja-JP" altLang="en-US" dirty="0"/>
              <a:t>・　ノーマル：「標準的な」問題</a:t>
            </a:r>
            <a:endParaRPr lang="en-US" altLang="ja-JP" dirty="0"/>
          </a:p>
          <a:p>
            <a:r>
              <a:rPr kumimoji="1" lang="ja-JP" altLang="en-US" dirty="0"/>
              <a:t>・　マイナー：機能の小さな損失</a:t>
            </a:r>
            <a:r>
              <a:rPr kumimoji="1" lang="en-US" altLang="ja-JP" dirty="0"/>
              <a:t>,</a:t>
            </a:r>
            <a:r>
              <a:rPr kumimoji="1" lang="ja-JP" altLang="en-US" dirty="0"/>
              <a:t>　あるいは簡単な回避策が存在するような問題</a:t>
            </a:r>
            <a:endParaRPr kumimoji="1" lang="en-US" altLang="ja-JP" dirty="0"/>
          </a:p>
          <a:p>
            <a:r>
              <a:rPr lang="ja-JP" altLang="en-US" dirty="0"/>
              <a:t>・　トリビアル：誤字やテキストのズレといった表面的な問題</a:t>
            </a:r>
            <a:endParaRPr lang="en-US" altLang="ja-JP" dirty="0"/>
          </a:p>
          <a:p>
            <a:r>
              <a:rPr kumimoji="1" lang="ja-JP" altLang="en-US" dirty="0"/>
              <a:t>・　拡張：拡張の要求</a:t>
            </a:r>
            <a:r>
              <a:rPr kumimoji="1" lang="en-US" altLang="ja-JP" dirty="0"/>
              <a:t>.</a:t>
            </a:r>
            <a:r>
              <a:rPr kumimoji="1" lang="ja-JP" altLang="en-US" dirty="0"/>
              <a:t>　障害ではなく</a:t>
            </a:r>
            <a:r>
              <a:rPr kumimoji="1" lang="en-US" altLang="ja-JP" dirty="0"/>
              <a:t>,</a:t>
            </a:r>
            <a:r>
              <a:rPr kumimoji="1" lang="ja-JP" altLang="en-US" dirty="0"/>
              <a:t>　機能の要求</a:t>
            </a:r>
            <a:r>
              <a:rPr kumimoji="1" lang="en-US" altLang="ja-JP" dirty="0"/>
              <a:t>.</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14</a:t>
            </a:fld>
            <a:endParaRPr kumimoji="1" lang="ja-JP" altLang="en-US"/>
          </a:p>
        </p:txBody>
      </p:sp>
    </p:spTree>
    <p:extLst>
      <p:ext uri="{BB962C8B-B14F-4D97-AF65-F5344CB8AC3E}">
        <p14:creationId xmlns:p14="http://schemas.microsoft.com/office/powerpoint/2010/main" val="3121068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誰かが問題データベースに新しい障害報告を登録したとする</a:t>
            </a:r>
            <a:r>
              <a:rPr kumimoji="1" lang="en-US" altLang="ja-JP" dirty="0"/>
              <a:t>.</a:t>
            </a:r>
            <a:r>
              <a:rPr kumimoji="1" lang="ja-JP" altLang="en-US" dirty="0"/>
              <a:t>　この障害はすぐに処理されなければならない</a:t>
            </a:r>
            <a:r>
              <a:rPr kumimoji="1" lang="en-US" altLang="ja-JP" dirty="0"/>
              <a:t>.</a:t>
            </a:r>
          </a:p>
          <a:p>
            <a:r>
              <a:rPr kumimoji="1" lang="ja-JP" altLang="en-US" dirty="0"/>
              <a:t>このプロセスの間</a:t>
            </a:r>
            <a:r>
              <a:rPr kumimoji="1" lang="en-US" altLang="ja-JP" dirty="0"/>
              <a:t>,</a:t>
            </a:r>
            <a:r>
              <a:rPr kumimoji="1" lang="ja-JP" altLang="en-US" dirty="0"/>
              <a:t>　障害報告はライフサイクルを遷移する</a:t>
            </a:r>
            <a:r>
              <a:rPr kumimoji="1" lang="en-US" altLang="ja-JP" dirty="0"/>
              <a:t>.</a:t>
            </a:r>
          </a:p>
          <a:p>
            <a:r>
              <a:rPr kumimoji="1" lang="en-US" altLang="ja-JP" dirty="0"/>
              <a:t>UNCONFIRMED</a:t>
            </a:r>
            <a:r>
              <a:rPr kumimoji="1" lang="ja-JP" altLang="en-US" dirty="0"/>
              <a:t>（未確認）：新しい障害報告がデータベースに登録されたときの状態</a:t>
            </a:r>
            <a:r>
              <a:rPr kumimoji="1" lang="en-US" altLang="ja-JP" dirty="0"/>
              <a:t>.</a:t>
            </a:r>
          </a:p>
          <a:p>
            <a:r>
              <a:rPr kumimoji="1" lang="en-US" altLang="ja-JP" dirty="0"/>
              <a:t>NEW</a:t>
            </a:r>
            <a:r>
              <a:rPr kumimoji="1" lang="ja-JP" altLang="en-US" dirty="0"/>
              <a:t>（新規）：障害報告が有効になった状態</a:t>
            </a:r>
            <a:r>
              <a:rPr kumimoji="1" lang="en-US" altLang="ja-JP" dirty="0"/>
              <a:t>.</a:t>
            </a:r>
          </a:p>
          <a:p>
            <a:r>
              <a:rPr kumimoji="1" lang="en-US" altLang="ja-JP" dirty="0"/>
              <a:t>ASSIGNED</a:t>
            </a:r>
            <a:r>
              <a:rPr kumimoji="1" lang="ja-JP" altLang="en-US" dirty="0"/>
              <a:t>（割り当て済み）：問題はまだ解決されていないものの</a:t>
            </a:r>
            <a:r>
              <a:rPr kumimoji="1" lang="en-US" altLang="ja-JP" dirty="0"/>
              <a:t>,</a:t>
            </a:r>
            <a:r>
              <a:rPr kumimoji="1" lang="ja-JP" altLang="en-US" dirty="0"/>
              <a:t>　すでに担当者（バグオーナー）が決まっている状態</a:t>
            </a:r>
            <a:r>
              <a:rPr kumimoji="1" lang="en-US" altLang="ja-JP" dirty="0"/>
              <a:t>.</a:t>
            </a:r>
            <a:r>
              <a:rPr kumimoji="1" lang="ja-JP" altLang="en-US" dirty="0"/>
              <a:t>　</a:t>
            </a:r>
            <a:endParaRPr kumimoji="1" lang="en-US" altLang="ja-JP" dirty="0"/>
          </a:p>
          <a:p>
            <a:r>
              <a:rPr kumimoji="1" lang="en-US" altLang="ja-JP" dirty="0"/>
              <a:t>RESOLVED</a:t>
            </a:r>
            <a:r>
              <a:rPr kumimoji="1" lang="ja-JP" altLang="en-US" dirty="0"/>
              <a:t>（解決済み）：問題が解決された状態</a:t>
            </a:r>
            <a:r>
              <a:rPr kumimoji="1" lang="en-US" altLang="ja-JP" dirty="0"/>
              <a:t>.</a:t>
            </a:r>
          </a:p>
          <a:p>
            <a:r>
              <a:rPr kumimoji="1" lang="en-US" altLang="ja-JP" dirty="0"/>
              <a:t>VERIIFIED</a:t>
            </a:r>
            <a:r>
              <a:rPr kumimoji="1" lang="ja-JP" altLang="en-US" dirty="0"/>
              <a:t>（検証済み）：問題が修正された状態</a:t>
            </a:r>
            <a:r>
              <a:rPr kumimoji="1" lang="en-US" altLang="ja-JP" dirty="0"/>
              <a:t>.</a:t>
            </a:r>
          </a:p>
          <a:p>
            <a:r>
              <a:rPr kumimoji="1" lang="en-US" altLang="ja-JP" dirty="0"/>
              <a:t>CLOSED</a:t>
            </a:r>
            <a:r>
              <a:rPr kumimoji="1" lang="ja-JP" altLang="en-US" dirty="0"/>
              <a:t>（クローズ）：製品の新しいリリース（あるいはパッチ）が出荷された状態</a:t>
            </a:r>
            <a:r>
              <a:rPr kumimoji="1" lang="en-US" altLang="ja-JP" dirty="0"/>
              <a:t>.</a:t>
            </a:r>
          </a:p>
          <a:p>
            <a:r>
              <a:rPr kumimoji="1" lang="en-US" altLang="ja-JP" dirty="0"/>
              <a:t>REOPENED</a:t>
            </a:r>
            <a:r>
              <a:rPr kumimoji="1" lang="ja-JP" altLang="en-US" dirty="0"/>
              <a:t>（再開）：問題が再び起こった場合では</a:t>
            </a:r>
            <a:r>
              <a:rPr kumimoji="1" lang="en-US" altLang="ja-JP" dirty="0"/>
              <a:t>NEW</a:t>
            </a:r>
            <a:r>
              <a:rPr kumimoji="1" lang="ja-JP" altLang="en-US" dirty="0"/>
              <a:t>ではなく</a:t>
            </a:r>
            <a:r>
              <a:rPr kumimoji="1" lang="en-US" altLang="ja-JP" dirty="0"/>
              <a:t>REOPENED</a:t>
            </a:r>
            <a:r>
              <a:rPr kumimoji="1" lang="ja-JP" altLang="en-US" dirty="0"/>
              <a:t>状態が割り当てられる</a:t>
            </a:r>
            <a:r>
              <a:rPr kumimoji="1" lang="en-US" altLang="ja-JP" dirty="0"/>
              <a:t>.</a:t>
            </a:r>
            <a:r>
              <a:rPr kumimoji="1" lang="ja-JP" altLang="en-US" dirty="0"/>
              <a:t>　再び担当者を決めなければならない</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16</a:t>
            </a:fld>
            <a:endParaRPr kumimoji="1" lang="ja-JP" altLang="en-US"/>
          </a:p>
        </p:txBody>
      </p:sp>
    </p:spTree>
    <p:extLst>
      <p:ext uri="{BB962C8B-B14F-4D97-AF65-F5344CB8AC3E}">
        <p14:creationId xmlns:p14="http://schemas.microsoft.com/office/powerpoint/2010/main" val="3992536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プログラムが複数のユーザに利用されて欠陥があった場合、複数のユーザが同じような障害を経験する可能性がある。ユーザ全員が障害報告を送れば、問題管理システムはすべて同じ欠陥に関係する同じような報告ですぐにあふれてしまう。</a:t>
            </a:r>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20</a:t>
            </a:fld>
            <a:endParaRPr kumimoji="1" lang="ja-JP" altLang="en-US"/>
          </a:p>
        </p:txBody>
      </p:sp>
    </p:spTree>
    <p:extLst>
      <p:ext uri="{BB962C8B-B14F-4D97-AF65-F5344CB8AC3E}">
        <p14:creationId xmlns:p14="http://schemas.microsoft.com/office/powerpoint/2010/main" val="3641749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この問題の解決策は単純化</a:t>
            </a:r>
            <a:r>
              <a:rPr kumimoji="1" lang="en-US" altLang="ja-JP" dirty="0"/>
              <a:t>,</a:t>
            </a:r>
            <a:r>
              <a:rPr kumimoji="1" lang="ja-JP" altLang="en-US" dirty="0"/>
              <a:t>　つまり障害報告を簡単にしてそのような関係する事実だけを残すようにする</a:t>
            </a:r>
            <a:r>
              <a:rPr kumimoji="1" lang="en-US" altLang="ja-JP" dirty="0"/>
              <a:t>.</a:t>
            </a:r>
          </a:p>
          <a:p>
            <a:r>
              <a:rPr lang="ja-JP" altLang="en-US" dirty="0"/>
              <a:t>しかしすべての重複が解決したとしても</a:t>
            </a:r>
            <a:r>
              <a:rPr lang="en-US" altLang="ja-JP" dirty="0"/>
              <a:t>,</a:t>
            </a:r>
            <a:r>
              <a:rPr lang="ja-JP" altLang="en-US" dirty="0"/>
              <a:t>　データベースは再現できない問題</a:t>
            </a:r>
            <a:r>
              <a:rPr lang="en-US" altLang="ja-JP" dirty="0"/>
              <a:t>,</a:t>
            </a:r>
            <a:r>
              <a:rPr lang="ja-JP" altLang="en-US" dirty="0"/>
              <a:t>　新しいバージョンで修正されるかもしれない</a:t>
            </a:r>
            <a:r>
              <a:rPr lang="en-US" altLang="ja-JP" dirty="0"/>
              <a:t>,</a:t>
            </a:r>
            <a:r>
              <a:rPr lang="ja-JP" altLang="en-US" dirty="0"/>
              <a:t>　優先度の低い問題といった</a:t>
            </a:r>
            <a:r>
              <a:rPr lang="en-US" altLang="ja-JP" dirty="0"/>
              <a:t>,</a:t>
            </a:r>
            <a:r>
              <a:rPr lang="ja-JP" altLang="en-US" dirty="0"/>
              <a:t>　未解決の障害報告であふれてしまう</a:t>
            </a:r>
            <a:r>
              <a:rPr lang="en-US" altLang="ja-JP" dirty="0"/>
              <a:t>.</a:t>
            </a:r>
          </a:p>
          <a:p>
            <a:endParaRPr kumimoji="1" lang="en-US" altLang="ja-JP" dirty="0"/>
          </a:p>
          <a:p>
            <a:r>
              <a:rPr lang="ja-JP" altLang="en-US" dirty="0"/>
              <a:t>時代遅れの障害報告は明示的に検索されたときに表示されるべき</a:t>
            </a:r>
            <a:r>
              <a:rPr lang="en-US" altLang="ja-JP" dirty="0"/>
              <a:t>.</a:t>
            </a:r>
            <a:r>
              <a:rPr lang="ja-JP" altLang="en-US" dirty="0"/>
              <a:t>　再び表示することができれば</a:t>
            </a:r>
            <a:r>
              <a:rPr lang="en-US" altLang="ja-JP" dirty="0"/>
              <a:t>,</a:t>
            </a:r>
            <a:r>
              <a:rPr lang="ja-JP" altLang="en-US" dirty="0"/>
              <a:t>　「時代遅れでない」と印をつけて障害報告を再利用することができる</a:t>
            </a:r>
            <a:r>
              <a:rPr lang="en-US" altLang="ja-JP" dirty="0"/>
              <a:t>.</a:t>
            </a:r>
            <a:r>
              <a:rPr lang="ja-JP" altLang="en-US" dirty="0"/>
              <a:t>　</a:t>
            </a:r>
            <a:r>
              <a:rPr lang="en-US" altLang="ja-JP" dirty="0"/>
              <a:t>Bugzilla</a:t>
            </a:r>
            <a:r>
              <a:rPr lang="ja-JP" altLang="en-US" dirty="0"/>
              <a:t>では今後修正されない問題には</a:t>
            </a:r>
            <a:r>
              <a:rPr lang="en-US" altLang="ja-JP" dirty="0"/>
              <a:t>WONTFIX</a:t>
            </a:r>
            <a:r>
              <a:rPr lang="ja-JP" altLang="en-US" dirty="0"/>
              <a:t>（修正しない）が割り当てられる</a:t>
            </a:r>
            <a:r>
              <a:rPr lang="en-US" altLang="ja-JP" dirty="0"/>
              <a:t>.</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279E28C0-EA98-4B7A-852A-93A91CA181D8}" type="slidenum">
              <a:rPr kumimoji="1" lang="ja-JP" altLang="en-US" smtClean="0"/>
              <a:t>21</a:t>
            </a:fld>
            <a:endParaRPr kumimoji="1" lang="ja-JP" altLang="en-US"/>
          </a:p>
        </p:txBody>
      </p:sp>
    </p:spTree>
    <p:extLst>
      <p:ext uri="{BB962C8B-B14F-4D97-AF65-F5344CB8AC3E}">
        <p14:creationId xmlns:p14="http://schemas.microsoft.com/office/powerpoint/2010/main" val="604234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13F104E-73E5-4183-9E64-6860D006794B}" type="datetime1">
              <a:rPr kumimoji="1" lang="ja-JP" altLang="en-US" smtClean="0"/>
              <a:t>2017/12/13</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8124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BB9E923-E060-424A-88D6-23C47B31A751}" type="datetime1">
              <a:rPr kumimoji="1" lang="ja-JP" altLang="en-US" smtClean="0"/>
              <a:t>2017/12/13</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2949163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9E8653D-1C9A-4EFC-8330-BE90F3F9E9CE}" type="datetime1">
              <a:rPr kumimoji="1" lang="ja-JP" altLang="en-US" smtClean="0"/>
              <a:t>2017/12/13</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111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9D89E8A-9429-4B5F-9F0B-3CBA819C2358}" type="datetime1">
              <a:rPr kumimoji="1" lang="ja-JP" altLang="en-US" smtClean="0"/>
              <a:t>2017/12/13</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4278514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F9F6FBE-A531-4B07-8ED2-2E5BDCC8C541}" type="datetime1">
              <a:rPr kumimoji="1" lang="ja-JP" altLang="en-US" smtClean="0"/>
              <a:t>2017/12/13</a:t>
            </a:fld>
            <a:endParaRPr kumimoji="1" lang="ja-JP" altLang="en-US"/>
          </a:p>
        </p:txBody>
      </p:sp>
      <p:sp>
        <p:nvSpPr>
          <p:cNvPr id="8" name="Footer Placeholder 7"/>
          <p:cNvSpPr>
            <a:spLocks noGrp="1"/>
          </p:cNvSpPr>
          <p:nvPr>
            <p:ph type="ftr" sz="quarter" idx="11"/>
          </p:nvPr>
        </p:nvSpPr>
        <p:spPr/>
        <p:txBody>
          <a:body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2849694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9C70AD3-1C86-4784-B343-C81105963B92}" type="datetime1">
              <a:rPr kumimoji="1" lang="ja-JP" altLang="en-US" smtClean="0"/>
              <a:t>2017/12/13</a:t>
            </a:fld>
            <a:endParaRPr kumimoji="1" lang="ja-JP" altLang="en-US"/>
          </a:p>
        </p:txBody>
      </p:sp>
      <p:sp>
        <p:nvSpPr>
          <p:cNvPr id="4" name="Footer Placeholder 3"/>
          <p:cNvSpPr>
            <a:spLocks noGrp="1"/>
          </p:cNvSpPr>
          <p:nvPr>
            <p:ph type="ftr" sz="quarter" idx="11"/>
          </p:nvPr>
        </p:nvSpPr>
        <p:spPr/>
        <p:txBody>
          <a:bodyPr/>
          <a:lstStyle/>
          <a:p>
            <a:r>
              <a:rPr kumimoji="1" lang="ja-JP" altLang="en-US"/>
              <a:t>デバッグの理論と実践</a:t>
            </a:r>
          </a:p>
        </p:txBody>
      </p:sp>
      <p:sp>
        <p:nvSpPr>
          <p:cNvPr id="5" name="Slide Number Placeholder 4"/>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2460140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1AEEFD4-9CBB-4619-9DB7-BF69285C2098}" type="datetime1">
              <a:rPr kumimoji="1" lang="ja-JP" altLang="en-US" smtClean="0"/>
              <a:t>2017/12/13</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3008081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45FD612-46FF-47C3-B51B-89557380CEC5}" type="datetime1">
              <a:rPr kumimoji="1" lang="ja-JP" altLang="en-US" smtClean="0"/>
              <a:t>2017/12/13</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342152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17E8A34-2DFA-4080-90D6-DFAEA9DFF72B}" type="datetime1">
              <a:rPr kumimoji="1" lang="ja-JP" altLang="en-US" smtClean="0"/>
              <a:t>2017/12/13</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980472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FCF764A-70A7-43D7-A109-97905118C274}" type="datetime1">
              <a:rPr kumimoji="1" lang="ja-JP" altLang="en-US" smtClean="0"/>
              <a:t>2017/12/13</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4240471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8AB6C2E-D551-4B8C-AC7E-EEBC1632AEEC}" type="datetime1">
              <a:rPr kumimoji="1" lang="ja-JP" altLang="en-US" smtClean="0"/>
              <a:t>2017/12/13</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40A5BECB-529C-49EF-B800-A459243032ED}" type="slidenum">
              <a:rPr kumimoji="1" lang="ja-JP" altLang="en-US" smtClean="0"/>
              <a:t>‹#›</a:t>
            </a:fld>
            <a:endParaRPr kumimoji="1" lang="ja-JP" altLang="en-US"/>
          </a:p>
        </p:txBody>
      </p:sp>
    </p:spTree>
    <p:extLst>
      <p:ext uri="{BB962C8B-B14F-4D97-AF65-F5344CB8AC3E}">
        <p14:creationId xmlns:p14="http://schemas.microsoft.com/office/powerpoint/2010/main" val="3054679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43100196-BB51-43F9-80C8-ADA6210081AC}" type="datetime1">
              <a:rPr kumimoji="1" lang="ja-JP" altLang="en-US" smtClean="0"/>
              <a:t>2017/12/13</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デバッグの理論と実践</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0A5BECB-529C-49EF-B800-A459243032ED}"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6708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825038" y="1627857"/>
            <a:ext cx="8825399" cy="2397182"/>
          </a:xfrm>
        </p:spPr>
        <p:txBody>
          <a:bodyPr>
            <a:normAutofit/>
          </a:bodyPr>
          <a:lstStyle/>
          <a:p>
            <a:r>
              <a:rPr lang="en-US" altLang="ja-JP" sz="6600" b="1" dirty="0"/>
              <a:t>2</a:t>
            </a:r>
            <a:r>
              <a:rPr lang="ja-JP" altLang="en-US" sz="6600" b="1" dirty="0"/>
              <a:t>章：　　　　　　　　　　　　　　　　　問題の管理</a:t>
            </a:r>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CB6DBB-6102-411E-A7F3-778DCD6103AF}"/>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B37AB955-0642-4BE8-A571-7687FE179847}"/>
              </a:ext>
            </a:extLst>
          </p:cNvPr>
          <p:cNvSpPr>
            <a:spLocks noGrp="1"/>
          </p:cNvSpPr>
          <p:nvPr>
            <p:ph idx="1"/>
          </p:nvPr>
        </p:nvSpPr>
        <p:spPr>
          <a:xfrm>
            <a:off x="822960" y="2202350"/>
            <a:ext cx="7543801" cy="4023360"/>
          </a:xfrm>
        </p:spPr>
        <p:txBody>
          <a:bodyPr>
            <a:normAutofit/>
          </a:bodyPr>
          <a:lstStyle/>
          <a:p>
            <a:r>
              <a:rPr kumimoji="1" lang="en-US" altLang="ja-JP" sz="2400" dirty="0"/>
              <a:t>1.</a:t>
            </a:r>
            <a:r>
              <a:rPr kumimoji="1" lang="ja-JP" altLang="en-US" sz="2400" dirty="0"/>
              <a:t>　たくさんの問題たち</a:t>
            </a:r>
            <a:endParaRPr kumimoji="1" lang="en-US" altLang="ja-JP" sz="2400" dirty="0"/>
          </a:p>
          <a:p>
            <a:r>
              <a:rPr lang="en-US" altLang="ja-JP" sz="2400" dirty="0"/>
              <a:t>2.</a:t>
            </a:r>
            <a:r>
              <a:rPr lang="ja-JP" altLang="en-US" sz="2400" dirty="0"/>
              <a:t>　問題の報告</a:t>
            </a:r>
            <a:endParaRPr lang="en-US" altLang="ja-JP" sz="2400" dirty="0"/>
          </a:p>
          <a:p>
            <a:r>
              <a:rPr kumimoji="1" lang="en-US" altLang="ja-JP" sz="2400" dirty="0"/>
              <a:t>3.</a:t>
            </a:r>
            <a:r>
              <a:rPr kumimoji="1" lang="ja-JP" altLang="en-US" sz="2400" dirty="0"/>
              <a:t>　問題の管理</a:t>
            </a:r>
            <a:r>
              <a:rPr lang="ja-JP" altLang="en-US" sz="2400" dirty="0"/>
              <a:t>と分類</a:t>
            </a:r>
            <a:endParaRPr lang="en-US" altLang="ja-JP" sz="2400" dirty="0"/>
          </a:p>
          <a:p>
            <a:r>
              <a:rPr lang="en-US" altLang="ja-JP" sz="2400" dirty="0"/>
              <a:t>4.</a:t>
            </a:r>
            <a:r>
              <a:rPr lang="ja-JP" altLang="en-US" sz="2400" dirty="0"/>
              <a:t>　問題の処理</a:t>
            </a:r>
            <a:endParaRPr lang="en-US" altLang="ja-JP" sz="2400" dirty="0"/>
          </a:p>
          <a:p>
            <a:r>
              <a:rPr lang="en-US" altLang="ja-JP" sz="2400" dirty="0"/>
              <a:t>5.</a:t>
            </a:r>
            <a:r>
              <a:rPr lang="ja-JP" altLang="en-US" sz="2400" dirty="0"/>
              <a:t>　問題管理システムのメンテナンス</a:t>
            </a:r>
            <a:endParaRPr lang="en-US" altLang="ja-JP" sz="2400" dirty="0"/>
          </a:p>
          <a:p>
            <a:r>
              <a:rPr lang="en-US" altLang="ja-JP" sz="2400" dirty="0"/>
              <a:t>6.</a:t>
            </a:r>
            <a:r>
              <a:rPr lang="ja-JP" altLang="en-US" sz="2400" dirty="0"/>
              <a:t>　重複を管理する</a:t>
            </a:r>
            <a:endParaRPr lang="en-US" altLang="ja-JP" sz="2400" dirty="0"/>
          </a:p>
          <a:p>
            <a:r>
              <a:rPr lang="en-US" altLang="ja-JP" sz="2400" dirty="0"/>
              <a:t>7.</a:t>
            </a:r>
            <a:r>
              <a:rPr lang="ja-JP" altLang="en-US" sz="2400" dirty="0"/>
              <a:t>　まとめ</a:t>
            </a:r>
            <a:endParaRPr lang="en-US" altLang="ja-JP" sz="2400" dirty="0"/>
          </a:p>
          <a:p>
            <a:endParaRPr kumimoji="1" lang="ja-JP" altLang="en-US" dirty="0"/>
          </a:p>
        </p:txBody>
      </p:sp>
      <p:sp>
        <p:nvSpPr>
          <p:cNvPr id="4" name="フッター プレースホルダー 3">
            <a:extLst>
              <a:ext uri="{FF2B5EF4-FFF2-40B4-BE49-F238E27FC236}">
                <a16:creationId xmlns:a16="http://schemas.microsoft.com/office/drawing/2014/main" id="{9F3B4BD5-CAE3-48AF-B5B6-0B1DD3A975A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D39266A5-7867-46C6-95DB-202464072A01}"/>
              </a:ext>
            </a:extLst>
          </p:cNvPr>
          <p:cNvSpPr>
            <a:spLocks noGrp="1"/>
          </p:cNvSpPr>
          <p:nvPr>
            <p:ph type="sldNum" sz="quarter" idx="12"/>
          </p:nvPr>
        </p:nvSpPr>
        <p:spPr/>
        <p:txBody>
          <a:bodyPr/>
          <a:lstStyle/>
          <a:p>
            <a:fld id="{40A5BECB-529C-49EF-B800-A459243032ED}" type="slidenum">
              <a:rPr kumimoji="1" lang="ja-JP" altLang="en-US" smtClean="0"/>
              <a:t>2</a:t>
            </a:fld>
            <a:endParaRPr kumimoji="1" lang="ja-JP" altLang="en-US"/>
          </a:p>
        </p:txBody>
      </p:sp>
    </p:spTree>
    <p:extLst>
      <p:ext uri="{BB962C8B-B14F-4D97-AF65-F5344CB8AC3E}">
        <p14:creationId xmlns:p14="http://schemas.microsoft.com/office/powerpoint/2010/main" val="4023530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3</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161786" y="2412966"/>
            <a:ext cx="7543800" cy="1449387"/>
          </a:xfrm>
        </p:spPr>
        <p:txBody>
          <a:bodyPr/>
          <a:lstStyle/>
          <a:p>
            <a:r>
              <a:rPr kumimoji="1" lang="ja-JP" altLang="en-US" dirty="0"/>
              <a:t>たくさんの問題達</a:t>
            </a: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4215" y="3775179"/>
            <a:ext cx="2762258" cy="2479126"/>
          </a:xfrm>
          <a:prstGeom prst="rect">
            <a:avLst/>
          </a:prstGeom>
        </p:spPr>
      </p:pic>
    </p:spTree>
    <p:extLst>
      <p:ext uri="{BB962C8B-B14F-4D97-AF65-F5344CB8AC3E}">
        <p14:creationId xmlns:p14="http://schemas.microsoft.com/office/powerpoint/2010/main" val="184650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0515EB-5C05-4835-8B86-86DAAA87D168}"/>
              </a:ext>
            </a:extLst>
          </p:cNvPr>
          <p:cNvSpPr>
            <a:spLocks noGrp="1"/>
          </p:cNvSpPr>
          <p:nvPr>
            <p:ph type="title"/>
          </p:nvPr>
        </p:nvSpPr>
        <p:spPr/>
        <p:txBody>
          <a:bodyPr/>
          <a:lstStyle/>
          <a:p>
            <a:pPr algn="ctr"/>
            <a:r>
              <a:rPr kumimoji="1" lang="ja-JP" altLang="en-US" dirty="0"/>
              <a:t>欠陥の特定</a:t>
            </a:r>
          </a:p>
        </p:txBody>
      </p:sp>
      <p:sp>
        <p:nvSpPr>
          <p:cNvPr id="3" name="コンテンツ プレースホルダー 2">
            <a:extLst>
              <a:ext uri="{FF2B5EF4-FFF2-40B4-BE49-F238E27FC236}">
                <a16:creationId xmlns:a16="http://schemas.microsoft.com/office/drawing/2014/main" id="{0A569DCD-3AB2-4DEB-AF40-3E2164C9D375}"/>
              </a:ext>
            </a:extLst>
          </p:cNvPr>
          <p:cNvSpPr>
            <a:spLocks noGrp="1"/>
          </p:cNvSpPr>
          <p:nvPr>
            <p:ph idx="1"/>
          </p:nvPr>
        </p:nvSpPr>
        <p:spPr>
          <a:xfrm>
            <a:off x="822959" y="1845734"/>
            <a:ext cx="8101585" cy="4023360"/>
          </a:xfrm>
        </p:spPr>
        <p:txBody>
          <a:bodyPr>
            <a:noAutofit/>
          </a:bodyPr>
          <a:lstStyle/>
          <a:p>
            <a:r>
              <a:rPr kumimoji="1" lang="ja-JP" altLang="en-US" dirty="0"/>
              <a:t>理論的</a:t>
            </a:r>
            <a:r>
              <a:rPr lang="ja-JP" altLang="en-US" dirty="0"/>
              <a:t>：　</a:t>
            </a:r>
            <a:r>
              <a:rPr kumimoji="1" lang="ja-JP" altLang="en-US" dirty="0"/>
              <a:t>欠陥はプログラマがその部分のコードを書いた瞬間に作られる</a:t>
            </a:r>
            <a:endParaRPr lang="en-US" altLang="ja-JP" dirty="0"/>
          </a:p>
          <a:p>
            <a:r>
              <a:rPr kumimoji="1" lang="ja-JP" altLang="en-US" dirty="0"/>
              <a:t>　 実際：　 欠陥もしくは欠陥の何らかの影響を見つけた瞬間から始まる</a:t>
            </a:r>
            <a:endParaRPr kumimoji="1" lang="en-US" altLang="ja-JP" dirty="0"/>
          </a:p>
          <a:p>
            <a:endParaRPr lang="en-US" altLang="ja-JP" dirty="0"/>
          </a:p>
          <a:p>
            <a:pPr algn="ctr"/>
            <a:r>
              <a:rPr kumimoji="1" lang="ja-JP" altLang="en-US" sz="2800" dirty="0">
                <a:solidFill>
                  <a:srgbClr val="FF0000"/>
                </a:solidFill>
              </a:rPr>
              <a:t>ユーザの問題を解決するということは単なるデバッグで済む問題ではない　</a:t>
            </a:r>
            <a:endParaRPr kumimoji="1" lang="en-US" altLang="ja-JP" sz="2800" dirty="0">
              <a:solidFill>
                <a:srgbClr val="FF0000"/>
              </a:solidFill>
            </a:endParaRPr>
          </a:p>
          <a:p>
            <a:r>
              <a:rPr kumimoji="1" lang="ja-JP" altLang="en-US" dirty="0"/>
              <a:t>自分たち</a:t>
            </a:r>
            <a:r>
              <a:rPr lang="ja-JP" altLang="en-US" dirty="0"/>
              <a:t>で</a:t>
            </a:r>
            <a:r>
              <a:rPr kumimoji="1" lang="ja-JP" altLang="en-US" dirty="0"/>
              <a:t>対処　　　　　</a:t>
            </a:r>
            <a:r>
              <a:rPr lang="ja-JP" altLang="en-US" dirty="0"/>
              <a:t>修正したコードの配布　 　　　　手順の整理と管理</a:t>
            </a:r>
            <a:endParaRPr kumimoji="1" lang="en-US" altLang="ja-JP" dirty="0"/>
          </a:p>
        </p:txBody>
      </p:sp>
      <p:sp>
        <p:nvSpPr>
          <p:cNvPr id="4" name="フッター プレースホルダー 3">
            <a:extLst>
              <a:ext uri="{FF2B5EF4-FFF2-40B4-BE49-F238E27FC236}">
                <a16:creationId xmlns:a16="http://schemas.microsoft.com/office/drawing/2014/main" id="{68ED22FB-D882-44CB-934C-B04242350C9C}"/>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0FA516FC-66B0-462A-85C2-11B806E82C0D}"/>
              </a:ext>
            </a:extLst>
          </p:cNvPr>
          <p:cNvSpPr>
            <a:spLocks noGrp="1"/>
          </p:cNvSpPr>
          <p:nvPr>
            <p:ph type="sldNum" sz="quarter" idx="12"/>
          </p:nvPr>
        </p:nvSpPr>
        <p:spPr/>
        <p:txBody>
          <a:bodyPr/>
          <a:lstStyle/>
          <a:p>
            <a:fld id="{40A5BECB-529C-49EF-B800-A459243032ED}" type="slidenum">
              <a:rPr kumimoji="1" lang="ja-JP" altLang="en-US" smtClean="0"/>
              <a:t>4</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180" y="4502882"/>
            <a:ext cx="2567620" cy="1797334"/>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0752" y="4460354"/>
            <a:ext cx="1930146" cy="1839861"/>
          </a:xfrm>
          <a:prstGeom prst="rect">
            <a:avLst/>
          </a:prstGeom>
        </p:spPr>
      </p:pic>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9850" y="4480765"/>
            <a:ext cx="2573619" cy="1841568"/>
          </a:xfrm>
          <a:prstGeom prst="rect">
            <a:avLst/>
          </a:prstGeom>
        </p:spPr>
      </p:pic>
    </p:spTree>
    <p:extLst>
      <p:ext uri="{BB962C8B-B14F-4D97-AF65-F5344CB8AC3E}">
        <p14:creationId xmlns:p14="http://schemas.microsoft.com/office/powerpoint/2010/main" val="1556327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C98F45-77C5-4124-A524-541533504E94}"/>
              </a:ext>
            </a:extLst>
          </p:cNvPr>
          <p:cNvSpPr>
            <a:spLocks noGrp="1"/>
          </p:cNvSpPr>
          <p:nvPr>
            <p:ph type="title"/>
          </p:nvPr>
        </p:nvSpPr>
        <p:spPr/>
        <p:txBody>
          <a:bodyPr>
            <a:normAutofit/>
          </a:bodyPr>
          <a:lstStyle/>
          <a:p>
            <a:r>
              <a:rPr kumimoji="1" lang="ja-JP" altLang="en-US" sz="4000" dirty="0"/>
              <a:t>ソフトウェア問題のライフサイクル</a:t>
            </a:r>
          </a:p>
        </p:txBody>
      </p:sp>
      <p:sp>
        <p:nvSpPr>
          <p:cNvPr id="4" name="フッター プレースホルダー 3">
            <a:extLst>
              <a:ext uri="{FF2B5EF4-FFF2-40B4-BE49-F238E27FC236}">
                <a16:creationId xmlns:a16="http://schemas.microsoft.com/office/drawing/2014/main" id="{C346A7F6-3F28-4FE8-A773-48442A27F4E1}"/>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2D18719D-DFF2-46D0-9D2C-B6DD2EEC808C}"/>
              </a:ext>
            </a:extLst>
          </p:cNvPr>
          <p:cNvSpPr>
            <a:spLocks noGrp="1"/>
          </p:cNvSpPr>
          <p:nvPr>
            <p:ph type="sldNum" sz="quarter" idx="12"/>
          </p:nvPr>
        </p:nvSpPr>
        <p:spPr/>
        <p:txBody>
          <a:bodyPr/>
          <a:lstStyle/>
          <a:p>
            <a:fld id="{40A5BECB-529C-49EF-B800-A459243032ED}" type="slidenum">
              <a:rPr kumimoji="1" lang="ja-JP" altLang="en-US" smtClean="0"/>
              <a:t>5</a:t>
            </a:fld>
            <a:endParaRPr kumimoji="1" lang="ja-JP" altLang="en-US"/>
          </a:p>
        </p:txBody>
      </p:sp>
      <p:graphicFrame>
        <p:nvGraphicFramePr>
          <p:cNvPr id="6" name="図表 5"/>
          <p:cNvGraphicFramePr/>
          <p:nvPr>
            <p:extLst>
              <p:ext uri="{D42A27DB-BD31-4B8C-83A1-F6EECF244321}">
                <p14:modId xmlns:p14="http://schemas.microsoft.com/office/powerpoint/2010/main" val="1299496566"/>
              </p:ext>
            </p:extLst>
          </p:nvPr>
        </p:nvGraphicFramePr>
        <p:xfrm>
          <a:off x="1143000" y="2032244"/>
          <a:ext cx="9079992" cy="44275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47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1D8B11-9D21-441F-9C19-5CB28A5DC571}"/>
              </a:ext>
            </a:extLst>
          </p:cNvPr>
          <p:cNvSpPr>
            <a:spLocks noGrp="1"/>
          </p:cNvSpPr>
          <p:nvPr>
            <p:ph type="title"/>
          </p:nvPr>
        </p:nvSpPr>
        <p:spPr/>
        <p:txBody>
          <a:bodyPr/>
          <a:lstStyle/>
          <a:p>
            <a:pPr algn="ctr"/>
            <a:r>
              <a:rPr kumimoji="1" lang="ja-JP" altLang="en-US" dirty="0"/>
              <a:t>ライフサイクルの整理</a:t>
            </a:r>
          </a:p>
        </p:txBody>
      </p:sp>
      <p:sp>
        <p:nvSpPr>
          <p:cNvPr id="3" name="コンテンツ プレースホルダー 2">
            <a:extLst>
              <a:ext uri="{FF2B5EF4-FFF2-40B4-BE49-F238E27FC236}">
                <a16:creationId xmlns:a16="http://schemas.microsoft.com/office/drawing/2014/main" id="{300AE98D-9D11-4502-B9F3-FDD52AB90FE0}"/>
              </a:ext>
            </a:extLst>
          </p:cNvPr>
          <p:cNvSpPr>
            <a:spLocks noGrp="1"/>
          </p:cNvSpPr>
          <p:nvPr>
            <p:ph idx="1"/>
          </p:nvPr>
        </p:nvSpPr>
        <p:spPr>
          <a:xfrm>
            <a:off x="822959" y="1845734"/>
            <a:ext cx="7543801" cy="4445338"/>
          </a:xfrm>
        </p:spPr>
        <p:txBody>
          <a:bodyPr/>
          <a:lstStyle/>
          <a:p>
            <a:r>
              <a:rPr kumimoji="1" lang="ja-JP" altLang="en-US" dirty="0"/>
              <a:t>・　</a:t>
            </a:r>
            <a:r>
              <a:rPr kumimoji="1" lang="ja-JP" altLang="en-US" sz="2800" dirty="0"/>
              <a:t>どの問題が現在未解決なのか？</a:t>
            </a:r>
            <a:endParaRPr kumimoji="1" lang="en-US" altLang="ja-JP" sz="2800" dirty="0"/>
          </a:p>
          <a:p>
            <a:r>
              <a:rPr kumimoji="1" lang="ja-JP" altLang="en-US" dirty="0"/>
              <a:t>未解決な問題とはソフトウェアに修正しなければならない欠陥があることを意味する</a:t>
            </a:r>
            <a:r>
              <a:rPr kumimoji="1" lang="en-US" altLang="ja-JP" dirty="0"/>
              <a:t>.</a:t>
            </a:r>
          </a:p>
          <a:p>
            <a:endParaRPr kumimoji="1" lang="en-US" altLang="ja-JP" dirty="0"/>
          </a:p>
          <a:p>
            <a:r>
              <a:rPr lang="ja-JP" altLang="en-US" dirty="0"/>
              <a:t>・　</a:t>
            </a:r>
            <a:r>
              <a:rPr lang="ja-JP" altLang="en-US" sz="2800" dirty="0"/>
              <a:t>最も深刻な問題はどれか？</a:t>
            </a:r>
            <a:endParaRPr lang="en-US" altLang="ja-JP" sz="2800" dirty="0"/>
          </a:p>
          <a:p>
            <a:r>
              <a:rPr lang="ja-JP" altLang="en-US" dirty="0"/>
              <a:t>一般的には最も深刻な問題とは最初に修正されるべきものである</a:t>
            </a:r>
            <a:r>
              <a:rPr lang="en-US" altLang="ja-JP" dirty="0"/>
              <a:t>.</a:t>
            </a:r>
          </a:p>
          <a:p>
            <a:endParaRPr lang="en-US" altLang="ja-JP" dirty="0"/>
          </a:p>
          <a:p>
            <a:r>
              <a:rPr kumimoji="1" lang="ja-JP" altLang="en-US" dirty="0"/>
              <a:t>・　</a:t>
            </a:r>
            <a:r>
              <a:rPr kumimoji="1" lang="ja-JP" altLang="en-US" sz="2800" dirty="0"/>
              <a:t>似たような問題が過去に発生しているか？</a:t>
            </a:r>
            <a:endParaRPr kumimoji="1" lang="en-US" altLang="ja-JP" sz="2800" dirty="0"/>
          </a:p>
          <a:p>
            <a:r>
              <a:rPr kumimoji="1" lang="ja-JP" altLang="en-US" dirty="0"/>
              <a:t>同様の問題が過去にあれば解決策がすでにあって修正を配布</a:t>
            </a:r>
            <a:r>
              <a:rPr lang="ja-JP" altLang="en-US" dirty="0"/>
              <a:t>すれば済むだけかもしれない</a:t>
            </a:r>
            <a:r>
              <a:rPr lang="en-US" altLang="ja-JP" dirty="0"/>
              <a:t>.</a:t>
            </a:r>
            <a:endParaRPr kumimoji="1" lang="ja-JP" altLang="en-US" dirty="0"/>
          </a:p>
        </p:txBody>
      </p:sp>
      <p:sp>
        <p:nvSpPr>
          <p:cNvPr id="4" name="フッター プレースホルダー 3">
            <a:extLst>
              <a:ext uri="{FF2B5EF4-FFF2-40B4-BE49-F238E27FC236}">
                <a16:creationId xmlns:a16="http://schemas.microsoft.com/office/drawing/2014/main" id="{48C83619-097D-4A80-A9C1-A9FC9B6FD54A}"/>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17199F8E-01C4-4CDF-86C3-390E386AF9E2}"/>
              </a:ext>
            </a:extLst>
          </p:cNvPr>
          <p:cNvSpPr>
            <a:spLocks noGrp="1"/>
          </p:cNvSpPr>
          <p:nvPr>
            <p:ph type="sldNum" sz="quarter" idx="12"/>
          </p:nvPr>
        </p:nvSpPr>
        <p:spPr/>
        <p:txBody>
          <a:bodyPr/>
          <a:lstStyle/>
          <a:p>
            <a:fld id="{40A5BECB-529C-49EF-B800-A459243032ED}" type="slidenum">
              <a:rPr kumimoji="1" lang="ja-JP" altLang="en-US" smtClean="0"/>
              <a:t>6</a:t>
            </a:fld>
            <a:endParaRPr kumimoji="1" lang="ja-JP" altLang="en-US"/>
          </a:p>
        </p:txBody>
      </p:sp>
    </p:spTree>
    <p:extLst>
      <p:ext uri="{BB962C8B-B14F-4D97-AF65-F5344CB8AC3E}">
        <p14:creationId xmlns:p14="http://schemas.microsoft.com/office/powerpoint/2010/main" val="1976977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7</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609842" y="2102070"/>
            <a:ext cx="7543800" cy="1449387"/>
          </a:xfrm>
        </p:spPr>
        <p:txBody>
          <a:bodyPr/>
          <a:lstStyle/>
          <a:p>
            <a:r>
              <a:rPr lang="ja-JP" altLang="en-US" dirty="0"/>
              <a:t>問題の報告</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8902" y="3429000"/>
            <a:ext cx="2314468" cy="2827528"/>
          </a:xfrm>
          <a:prstGeom prst="rect">
            <a:avLst/>
          </a:prstGeom>
        </p:spPr>
      </p:pic>
    </p:spTree>
    <p:extLst>
      <p:ext uri="{BB962C8B-B14F-4D97-AF65-F5344CB8AC3E}">
        <p14:creationId xmlns:p14="http://schemas.microsoft.com/office/powerpoint/2010/main" val="1115464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47BCA1-AF7C-4FE2-AF4E-05703A0F6BC5}"/>
              </a:ext>
            </a:extLst>
          </p:cNvPr>
          <p:cNvSpPr>
            <a:spLocks noGrp="1"/>
          </p:cNvSpPr>
          <p:nvPr>
            <p:ph type="title"/>
          </p:nvPr>
        </p:nvSpPr>
        <p:spPr/>
        <p:txBody>
          <a:bodyPr/>
          <a:lstStyle/>
          <a:p>
            <a:pPr algn="ctr"/>
            <a:r>
              <a:rPr lang="ja-JP" altLang="en-US" dirty="0"/>
              <a:t>問題の報告</a:t>
            </a:r>
            <a:endParaRPr kumimoji="1" lang="ja-JP" altLang="en-US" dirty="0"/>
          </a:p>
        </p:txBody>
      </p:sp>
      <p:sp>
        <p:nvSpPr>
          <p:cNvPr id="3" name="コンテンツ プレースホルダー 2">
            <a:extLst>
              <a:ext uri="{FF2B5EF4-FFF2-40B4-BE49-F238E27FC236}">
                <a16:creationId xmlns:a16="http://schemas.microsoft.com/office/drawing/2014/main" id="{1C916FE8-05C6-4E5B-9147-1B59E09C4750}"/>
              </a:ext>
            </a:extLst>
          </p:cNvPr>
          <p:cNvSpPr>
            <a:spLocks noGrp="1"/>
          </p:cNvSpPr>
          <p:nvPr>
            <p:ph idx="1"/>
          </p:nvPr>
        </p:nvSpPr>
        <p:spPr>
          <a:xfrm>
            <a:off x="822960" y="2355214"/>
            <a:ext cx="7543801" cy="4023360"/>
          </a:xfrm>
        </p:spPr>
        <p:txBody>
          <a:bodyPr>
            <a:noAutofit/>
          </a:bodyPr>
          <a:lstStyle/>
          <a:p>
            <a:r>
              <a:rPr kumimoji="1" lang="ja-JP" altLang="en-US" sz="2800" dirty="0">
                <a:solidFill>
                  <a:srgbClr val="FF0000"/>
                </a:solidFill>
              </a:rPr>
              <a:t>開発者は問題を再現</a:t>
            </a:r>
            <a:endParaRPr kumimoji="1" lang="en-US" altLang="ja-JP" sz="2800" dirty="0">
              <a:solidFill>
                <a:srgbClr val="FF0000"/>
              </a:solidFill>
            </a:endParaRPr>
          </a:p>
          <a:p>
            <a:pPr marL="0" indent="0">
              <a:buNone/>
            </a:pPr>
            <a:endParaRPr kumimoji="1" lang="en-US" altLang="ja-JP" sz="2400" dirty="0"/>
          </a:p>
          <a:p>
            <a:r>
              <a:rPr lang="ja-JP" altLang="en-US" sz="2400" dirty="0"/>
              <a:t>・その問題について詳細を解明する手段となる</a:t>
            </a:r>
            <a:endParaRPr lang="en-US" altLang="ja-JP" sz="2400" dirty="0"/>
          </a:p>
          <a:p>
            <a:r>
              <a:rPr lang="ja-JP" altLang="en-US" sz="2400" dirty="0"/>
              <a:t>・その問題が修正されたかどうか確認する手段となる　</a:t>
            </a:r>
            <a:endParaRPr lang="en-US" altLang="ja-JP" sz="2400" dirty="0"/>
          </a:p>
          <a:p>
            <a:endParaRPr lang="en-US" altLang="ja-JP" sz="2400" dirty="0"/>
          </a:p>
          <a:p>
            <a:pPr algn="ctr"/>
            <a:r>
              <a:rPr lang="ja-JP" altLang="en-US" sz="2400" dirty="0"/>
              <a:t>この作業に必要な情報は障害報告</a:t>
            </a:r>
            <a:r>
              <a:rPr lang="en-US" altLang="ja-JP" sz="2400" dirty="0"/>
              <a:t>(Problem Report: PR)</a:t>
            </a:r>
          </a:p>
          <a:p>
            <a:pPr algn="ctr"/>
            <a:r>
              <a:rPr lang="ja-JP" altLang="en-US" sz="2400" dirty="0"/>
              <a:t>と呼ばれる</a:t>
            </a:r>
            <a:endParaRPr kumimoji="1" lang="en-US" altLang="ja-JP" sz="2400" dirty="0"/>
          </a:p>
        </p:txBody>
      </p:sp>
      <p:sp>
        <p:nvSpPr>
          <p:cNvPr id="4" name="フッター プレースホルダー 3">
            <a:extLst>
              <a:ext uri="{FF2B5EF4-FFF2-40B4-BE49-F238E27FC236}">
                <a16:creationId xmlns:a16="http://schemas.microsoft.com/office/drawing/2014/main" id="{53CB03DA-3D63-4363-A817-AAF8590BA5B1}"/>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7BB3CDAA-52F3-48DD-850C-CF0DB7B73D27}"/>
              </a:ext>
            </a:extLst>
          </p:cNvPr>
          <p:cNvSpPr>
            <a:spLocks noGrp="1"/>
          </p:cNvSpPr>
          <p:nvPr>
            <p:ph type="sldNum" sz="quarter" idx="12"/>
          </p:nvPr>
        </p:nvSpPr>
        <p:spPr/>
        <p:txBody>
          <a:bodyPr/>
          <a:lstStyle/>
          <a:p>
            <a:fld id="{40A5BECB-529C-49EF-B800-A459243032ED}" type="slidenum">
              <a:rPr kumimoji="1" lang="ja-JP" altLang="en-US" smtClean="0"/>
              <a:t>8</a:t>
            </a:fld>
            <a:endParaRPr kumimoji="1" lang="ja-JP" altLang="en-US"/>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3328" y="1499440"/>
            <a:ext cx="2423160" cy="2108150"/>
          </a:xfrm>
          <a:prstGeom prst="rect">
            <a:avLst/>
          </a:prstGeom>
        </p:spPr>
      </p:pic>
    </p:spTree>
    <p:extLst>
      <p:ext uri="{BB962C8B-B14F-4D97-AF65-F5344CB8AC3E}">
        <p14:creationId xmlns:p14="http://schemas.microsoft.com/office/powerpoint/2010/main" val="3335800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問題の事実</a:t>
            </a:r>
          </a:p>
        </p:txBody>
      </p:sp>
      <p:sp>
        <p:nvSpPr>
          <p:cNvPr id="3" name="コンテンツ プレースホルダー 2"/>
          <p:cNvSpPr>
            <a:spLocks noGrp="1"/>
          </p:cNvSpPr>
          <p:nvPr>
            <p:ph idx="1"/>
          </p:nvPr>
        </p:nvSpPr>
        <p:spPr>
          <a:xfrm>
            <a:off x="822960" y="2184062"/>
            <a:ext cx="7543801" cy="4023360"/>
          </a:xfrm>
        </p:spPr>
        <p:txBody>
          <a:bodyPr/>
          <a:lstStyle/>
          <a:p>
            <a:r>
              <a:rPr kumimoji="1" lang="en-US" altLang="ja-JP" sz="2400" dirty="0"/>
              <a:t>2008</a:t>
            </a:r>
            <a:r>
              <a:rPr kumimoji="1" lang="ja-JP" altLang="en-US" sz="2400" dirty="0"/>
              <a:t>年</a:t>
            </a:r>
            <a:r>
              <a:rPr lang="ja-JP" altLang="en-US" sz="2400" dirty="0"/>
              <a:t>　ザーランド大学</a:t>
            </a:r>
            <a:r>
              <a:rPr lang="ja-JP" altLang="en-US" dirty="0"/>
              <a:t>　　　　</a:t>
            </a:r>
            <a:endParaRPr lang="en-US" altLang="ja-JP" dirty="0"/>
          </a:p>
          <a:p>
            <a:r>
              <a:rPr lang="ja-JP" altLang="en-US" sz="2800" dirty="0"/>
              <a:t>よいバグレポートはどういったものか</a:t>
            </a:r>
            <a:endParaRPr kumimoji="1" lang="en-US" altLang="ja-JP" sz="2800" dirty="0"/>
          </a:p>
          <a:p>
            <a:r>
              <a:rPr kumimoji="1" lang="en-US" altLang="ja-JP" sz="2400" dirty="0"/>
              <a:t>Apache,</a:t>
            </a:r>
            <a:r>
              <a:rPr kumimoji="1" lang="ja-JP" altLang="en-US" sz="2400" dirty="0"/>
              <a:t>　</a:t>
            </a:r>
            <a:r>
              <a:rPr kumimoji="1" lang="en-US" altLang="ja-JP" sz="2400" dirty="0"/>
              <a:t>Eclipse, Mozilla</a:t>
            </a:r>
            <a:r>
              <a:rPr kumimoji="1" lang="ja-JP" altLang="en-US" sz="2400" dirty="0"/>
              <a:t>の経験豊かな開発者</a:t>
            </a:r>
            <a:r>
              <a:rPr kumimoji="1" lang="en-US" altLang="ja-JP" sz="2400" dirty="0"/>
              <a:t>156</a:t>
            </a:r>
            <a:r>
              <a:rPr kumimoji="1" lang="ja-JP" altLang="en-US" sz="2400" dirty="0"/>
              <a:t>人を対象</a:t>
            </a:r>
            <a:endParaRPr kumimoji="1" lang="en-US" altLang="ja-JP" sz="2400" dirty="0"/>
          </a:p>
          <a:p>
            <a:endParaRPr kumimoji="1" lang="en-US" altLang="ja-JP" dirty="0"/>
          </a:p>
          <a:p>
            <a:r>
              <a:rPr kumimoji="1" lang="ja-JP" altLang="en-US" sz="2400" dirty="0"/>
              <a:t>・</a:t>
            </a:r>
            <a:r>
              <a:rPr kumimoji="1" lang="ja-JP" altLang="en-US" sz="2400" dirty="0">
                <a:solidFill>
                  <a:srgbClr val="FF0000"/>
                </a:solidFill>
              </a:rPr>
              <a:t>開発者が最も役に立つと考えるものとユーザが地峡するものとの間の乖離</a:t>
            </a:r>
            <a:r>
              <a:rPr lang="ja-JP" altLang="en-US" sz="2400" dirty="0">
                <a:solidFill>
                  <a:srgbClr val="FF0000"/>
                </a:solidFill>
              </a:rPr>
              <a:t>がある</a:t>
            </a:r>
            <a:endParaRPr lang="en-US" altLang="ja-JP" sz="2400" dirty="0">
              <a:solidFill>
                <a:srgbClr val="FF0000"/>
              </a:solidFill>
            </a:endParaRPr>
          </a:p>
          <a:p>
            <a:r>
              <a:rPr lang="ja-JP" altLang="en-US" sz="2400" dirty="0"/>
              <a:t>・開発者にとって問題についての事実がなによりも重要</a:t>
            </a:r>
            <a:endParaRPr lang="en-US" altLang="ja-JP" sz="2400" dirty="0"/>
          </a:p>
          <a:p>
            <a:endParaRPr lang="en-US" altLang="ja-JP" sz="2400" dirty="0"/>
          </a:p>
        </p:txBody>
      </p:sp>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40A5BECB-529C-49EF-B800-A459243032ED}" type="slidenum">
              <a:rPr kumimoji="1" lang="ja-JP" altLang="en-US" smtClean="0"/>
              <a:t>9</a:t>
            </a:fld>
            <a:endParaRPr kumimoji="1" lang="ja-JP" altLang="en-US"/>
          </a:p>
        </p:txBody>
      </p:sp>
    </p:spTree>
    <p:extLst>
      <p:ext uri="{BB962C8B-B14F-4D97-AF65-F5344CB8AC3E}">
        <p14:creationId xmlns:p14="http://schemas.microsoft.com/office/powerpoint/2010/main" val="2394035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85216" y="323180"/>
            <a:ext cx="8193024" cy="1450757"/>
          </a:xfrm>
        </p:spPr>
        <p:txBody>
          <a:bodyPr/>
          <a:lstStyle/>
          <a:p>
            <a:pPr algn="ctr"/>
            <a:r>
              <a:rPr kumimoji="1" lang="ja-JP" altLang="en-US" dirty="0"/>
              <a:t>プログラムによって問題が発生するときの診断情報</a:t>
            </a:r>
          </a:p>
        </p:txBody>
      </p:sp>
      <p:sp>
        <p:nvSpPr>
          <p:cNvPr id="3" name="コンテンツ プレースホルダー 2"/>
          <p:cNvSpPr>
            <a:spLocks noGrp="1"/>
          </p:cNvSpPr>
          <p:nvPr>
            <p:ph idx="1"/>
          </p:nvPr>
        </p:nvSpPr>
        <p:spPr>
          <a:xfrm>
            <a:off x="427961" y="2436426"/>
            <a:ext cx="8350279" cy="4023360"/>
          </a:xfrm>
        </p:spPr>
        <p:txBody>
          <a:bodyPr/>
          <a:lstStyle/>
          <a:p>
            <a:pPr marL="0" indent="0">
              <a:buNone/>
            </a:pPr>
            <a:r>
              <a:rPr lang="en-US" altLang="ja-JP" sz="2400" dirty="0"/>
              <a:t> </a:t>
            </a:r>
            <a:r>
              <a:rPr kumimoji="1" lang="ja-JP" altLang="en-US" sz="2400" dirty="0"/>
              <a:t>・プログラムによっては実行中に診断の</a:t>
            </a:r>
            <a:endParaRPr kumimoji="1" lang="en-US" altLang="ja-JP" sz="2400" dirty="0"/>
          </a:p>
          <a:p>
            <a:pPr marL="0" indent="0">
              <a:buNone/>
            </a:pPr>
            <a:r>
              <a:rPr lang="ja-JP" altLang="en-US" sz="2400" dirty="0"/>
              <a:t>　</a:t>
            </a:r>
            <a:r>
              <a:rPr kumimoji="1" lang="ja-JP" altLang="en-US" sz="2400" dirty="0"/>
              <a:t>ための情報を収集することがある</a:t>
            </a:r>
            <a:endParaRPr lang="en-US" altLang="ja-JP" sz="2400" dirty="0"/>
          </a:p>
          <a:p>
            <a:pPr marL="0" indent="0">
              <a:buNone/>
            </a:pPr>
            <a:endParaRPr kumimoji="1" lang="en-US" altLang="ja-JP" sz="2400" dirty="0"/>
          </a:p>
          <a:p>
            <a:r>
              <a:rPr kumimoji="1" lang="ja-JP" altLang="en-US" sz="2400" dirty="0"/>
              <a:t>・プログラムがクラッシュすると</a:t>
            </a:r>
            <a:r>
              <a:rPr lang="ja-JP" altLang="en-US" sz="2400" dirty="0"/>
              <a:t>多くの場合</a:t>
            </a:r>
            <a:r>
              <a:rPr lang="en-US" altLang="ja-JP" sz="2400" dirty="0"/>
              <a:t>OS</a:t>
            </a:r>
            <a:r>
              <a:rPr lang="ja-JP" altLang="en-US" sz="2400" dirty="0"/>
              <a:t>は</a:t>
            </a:r>
            <a:r>
              <a:rPr lang="ja-JP" altLang="en-US" sz="2400" dirty="0">
                <a:solidFill>
                  <a:srgbClr val="FF0000"/>
                </a:solidFill>
              </a:rPr>
              <a:t>スタックトレース</a:t>
            </a:r>
            <a:r>
              <a:rPr lang="ja-JP" altLang="en-US" sz="2400" dirty="0"/>
              <a:t>を生成する</a:t>
            </a:r>
            <a:endParaRPr lang="en-US" altLang="ja-JP" sz="2400" dirty="0"/>
          </a:p>
          <a:p>
            <a:r>
              <a:rPr kumimoji="1" lang="ja-JP" altLang="en-US" sz="2400" dirty="0"/>
              <a:t>スタックトレース：</a:t>
            </a:r>
            <a:endParaRPr kumimoji="1" lang="en-US" altLang="ja-JP" sz="2400" dirty="0"/>
          </a:p>
          <a:p>
            <a:r>
              <a:rPr kumimoji="1" lang="ja-JP" altLang="en-US" sz="2400" dirty="0"/>
              <a:t>プログラムがクラッシュした瞬間にアクティブであった関数の一覧</a:t>
            </a:r>
          </a:p>
        </p:txBody>
      </p:sp>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40A5BECB-529C-49EF-B800-A459243032ED}" type="slidenum">
              <a:rPr kumimoji="1" lang="ja-JP" altLang="en-US" smtClean="0"/>
              <a:t>10</a:t>
            </a:fld>
            <a:endParaRPr kumimoji="1"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7608" y="1773937"/>
            <a:ext cx="2048828" cy="1985086"/>
          </a:xfrm>
          <a:prstGeom prst="rect">
            <a:avLst/>
          </a:prstGeom>
        </p:spPr>
      </p:pic>
    </p:spTree>
    <p:extLst>
      <p:ext uri="{BB962C8B-B14F-4D97-AF65-F5344CB8AC3E}">
        <p14:creationId xmlns:p14="http://schemas.microsoft.com/office/powerpoint/2010/main" val="2548153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スタックトレース</a:t>
            </a:r>
          </a:p>
        </p:txBody>
      </p:sp>
      <p:sp>
        <p:nvSpPr>
          <p:cNvPr id="3" name="コンテンツ プレースホルダー 2"/>
          <p:cNvSpPr>
            <a:spLocks noGrp="1"/>
          </p:cNvSpPr>
          <p:nvPr>
            <p:ph idx="1"/>
          </p:nvPr>
        </p:nvSpPr>
        <p:spPr>
          <a:xfrm>
            <a:off x="0" y="2440431"/>
            <a:ext cx="4241627" cy="4083024"/>
          </a:xfrm>
        </p:spPr>
        <p:txBody>
          <a:bodyPr>
            <a:normAutofit fontScale="92500" lnSpcReduction="20000"/>
          </a:bodyPr>
          <a:lstStyle/>
          <a:p>
            <a:r>
              <a:rPr lang="en-US" altLang="ja-JP" dirty="0"/>
              <a:t>01public class test01 {</a:t>
            </a:r>
            <a:br>
              <a:rPr lang="en-US" altLang="ja-JP" dirty="0"/>
            </a:br>
            <a:r>
              <a:rPr lang="en-US" altLang="ja-JP" dirty="0"/>
              <a:t>02    public static void func01(){</a:t>
            </a:r>
            <a:br>
              <a:rPr lang="en-US" altLang="ja-JP" dirty="0"/>
            </a:br>
            <a:r>
              <a:rPr lang="en-US" altLang="ja-JP" dirty="0"/>
              <a:t>03        func02();</a:t>
            </a:r>
            <a:br>
              <a:rPr lang="en-US" altLang="ja-JP" dirty="0"/>
            </a:br>
            <a:r>
              <a:rPr lang="en-US" altLang="ja-JP" dirty="0"/>
              <a:t>04    }</a:t>
            </a:r>
            <a:br>
              <a:rPr lang="en-US" altLang="ja-JP" dirty="0"/>
            </a:br>
            <a:r>
              <a:rPr lang="en-US" altLang="ja-JP" dirty="0"/>
              <a:t>05</a:t>
            </a:r>
            <a:br>
              <a:rPr lang="en-US" altLang="ja-JP" dirty="0"/>
            </a:br>
            <a:r>
              <a:rPr lang="en-US" altLang="ja-JP" dirty="0"/>
              <a:t>06    public static void func02(){</a:t>
            </a:r>
            <a:br>
              <a:rPr lang="en-US" altLang="ja-JP" dirty="0"/>
            </a:br>
            <a:r>
              <a:rPr lang="en-US" altLang="ja-JP" dirty="0"/>
              <a:t>07        func03();</a:t>
            </a:r>
            <a:br>
              <a:rPr lang="en-US" altLang="ja-JP" dirty="0"/>
            </a:br>
            <a:r>
              <a:rPr lang="en-US" altLang="ja-JP" dirty="0"/>
              <a:t>08    }</a:t>
            </a:r>
            <a:br>
              <a:rPr lang="en-US" altLang="ja-JP" dirty="0"/>
            </a:br>
            <a:r>
              <a:rPr lang="en-US" altLang="ja-JP" dirty="0"/>
              <a:t>09</a:t>
            </a:r>
            <a:br>
              <a:rPr lang="en-US" altLang="ja-JP" dirty="0"/>
            </a:br>
            <a:r>
              <a:rPr lang="en-US" altLang="ja-JP" dirty="0"/>
              <a:t>10    public static void func03(){</a:t>
            </a:r>
            <a:br>
              <a:rPr lang="en-US" altLang="ja-JP" dirty="0"/>
            </a:br>
            <a:r>
              <a:rPr lang="en-US" altLang="ja-JP" dirty="0"/>
              <a:t>11        //Exception</a:t>
            </a:r>
            <a:r>
              <a:rPr lang="ja-JP" altLang="en-US" dirty="0"/>
              <a:t>発生</a:t>
            </a:r>
            <a:br>
              <a:rPr lang="ja-JP" altLang="en-US" dirty="0"/>
            </a:br>
            <a:r>
              <a:rPr lang="en-US" altLang="ja-JP" dirty="0"/>
              <a:t>12        Integer a=10/0;</a:t>
            </a:r>
            <a:br>
              <a:rPr lang="en-US" altLang="ja-JP" dirty="0"/>
            </a:br>
            <a:r>
              <a:rPr lang="en-US" altLang="ja-JP" dirty="0"/>
              <a:t>13    }</a:t>
            </a:r>
            <a:br>
              <a:rPr lang="en-US" altLang="ja-JP" dirty="0"/>
            </a:br>
            <a:r>
              <a:rPr lang="en-US" altLang="ja-JP" dirty="0"/>
              <a:t>14</a:t>
            </a:r>
            <a:br>
              <a:rPr lang="en-US" altLang="ja-JP" dirty="0"/>
            </a:br>
            <a:r>
              <a:rPr lang="en-US" altLang="ja-JP" dirty="0"/>
              <a:t>15    public static void main(String[] </a:t>
            </a:r>
            <a:r>
              <a:rPr lang="en-US" altLang="ja-JP" dirty="0" err="1"/>
              <a:t>args</a:t>
            </a:r>
            <a:r>
              <a:rPr lang="en-US" altLang="ja-JP" dirty="0"/>
              <a:t>){</a:t>
            </a:r>
            <a:br>
              <a:rPr lang="en-US" altLang="ja-JP" dirty="0"/>
            </a:br>
            <a:r>
              <a:rPr lang="en-US" altLang="ja-JP" dirty="0"/>
              <a:t>16        func01();</a:t>
            </a:r>
            <a:br>
              <a:rPr lang="en-US" altLang="ja-JP" dirty="0"/>
            </a:br>
            <a:r>
              <a:rPr lang="en-US" altLang="ja-JP" dirty="0"/>
              <a:t>17    }</a:t>
            </a:r>
            <a:br>
              <a:rPr lang="en-US" altLang="ja-JP" dirty="0"/>
            </a:br>
            <a:r>
              <a:rPr lang="en-US" altLang="ja-JP" dirty="0"/>
              <a:t>18}</a:t>
            </a:r>
            <a:endParaRPr kumimoji="1" lang="ja-JP" altLang="en-US" dirty="0"/>
          </a:p>
        </p:txBody>
      </p:sp>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40A5BECB-529C-49EF-B800-A459243032ED}" type="slidenum">
              <a:rPr kumimoji="1" lang="ja-JP" altLang="en-US" smtClean="0"/>
              <a:t>11</a:t>
            </a:fld>
            <a:endParaRPr kumimoji="1" lang="ja-JP" altLang="en-US"/>
          </a:p>
        </p:txBody>
      </p:sp>
      <p:sp>
        <p:nvSpPr>
          <p:cNvPr id="6" name="正方形/長方形 5"/>
          <p:cNvSpPr/>
          <p:nvPr/>
        </p:nvSpPr>
        <p:spPr>
          <a:xfrm>
            <a:off x="3730752" y="2440431"/>
            <a:ext cx="5148072" cy="2308324"/>
          </a:xfrm>
          <a:prstGeom prst="rect">
            <a:avLst/>
          </a:prstGeom>
        </p:spPr>
        <p:txBody>
          <a:bodyPr wrap="square">
            <a:spAutoFit/>
          </a:bodyPr>
          <a:lstStyle/>
          <a:p>
            <a:r>
              <a:rPr lang="en-US" altLang="ja-JP" sz="2400" dirty="0"/>
              <a:t>01Exception in thread "main" </a:t>
            </a:r>
            <a:r>
              <a:rPr lang="en-US" altLang="ja-JP" sz="2400" dirty="0" err="1"/>
              <a:t>java.lang.ArithmeticException</a:t>
            </a:r>
            <a:r>
              <a:rPr lang="en-US" altLang="ja-JP" sz="2400" dirty="0"/>
              <a:t>: / by zero</a:t>
            </a:r>
            <a:br>
              <a:rPr lang="en-US" altLang="ja-JP" sz="2400" dirty="0"/>
            </a:br>
            <a:r>
              <a:rPr lang="en-US" altLang="ja-JP" sz="2400" dirty="0"/>
              <a:t>02        at test01.func03(test01.java:12)</a:t>
            </a:r>
            <a:br>
              <a:rPr lang="en-US" altLang="ja-JP" sz="2400" dirty="0"/>
            </a:br>
            <a:r>
              <a:rPr lang="en-US" altLang="ja-JP" sz="2400" dirty="0"/>
              <a:t>03        at test01.func02(test01.java:7)</a:t>
            </a:r>
            <a:br>
              <a:rPr lang="en-US" altLang="ja-JP" sz="2400" dirty="0"/>
            </a:br>
            <a:r>
              <a:rPr lang="en-US" altLang="ja-JP" sz="2400" dirty="0"/>
              <a:t>04        at test01.func01(test01.java:3)</a:t>
            </a:r>
            <a:br>
              <a:rPr lang="en-US" altLang="ja-JP" sz="2400" dirty="0"/>
            </a:br>
            <a:r>
              <a:rPr lang="en-US" altLang="ja-JP" sz="2400" dirty="0"/>
              <a:t>05        at test01.main(test01.java:16)</a:t>
            </a:r>
            <a:endParaRPr lang="ja-JP" altLang="en-US" sz="2400" dirty="0"/>
          </a:p>
        </p:txBody>
      </p:sp>
      <p:sp>
        <p:nvSpPr>
          <p:cNvPr id="7" name="正方形/長方形 6"/>
          <p:cNvSpPr/>
          <p:nvPr/>
        </p:nvSpPr>
        <p:spPr>
          <a:xfrm>
            <a:off x="3712464" y="2440431"/>
            <a:ext cx="5184648" cy="23053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77981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12</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1951474" y="2367246"/>
            <a:ext cx="7543800" cy="1449387"/>
          </a:xfrm>
        </p:spPr>
        <p:txBody>
          <a:bodyPr/>
          <a:lstStyle/>
          <a:p>
            <a:r>
              <a:rPr lang="ja-JP" altLang="en-US" dirty="0"/>
              <a:t>問題の管理と分類</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42" y="3706082"/>
            <a:ext cx="2588522" cy="2606706"/>
          </a:xfrm>
          <a:prstGeom prst="rect">
            <a:avLst/>
          </a:prstGeom>
        </p:spPr>
      </p:pic>
    </p:spTree>
    <p:extLst>
      <p:ext uri="{BB962C8B-B14F-4D97-AF65-F5344CB8AC3E}">
        <p14:creationId xmlns:p14="http://schemas.microsoft.com/office/powerpoint/2010/main" val="756596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問題の管理</a:t>
            </a:r>
          </a:p>
        </p:txBody>
      </p:sp>
      <p:sp>
        <p:nvSpPr>
          <p:cNvPr id="3" name="コンテンツ プレースホルダー 2"/>
          <p:cNvSpPr>
            <a:spLocks noGrp="1"/>
          </p:cNvSpPr>
          <p:nvPr>
            <p:ph idx="1"/>
          </p:nvPr>
        </p:nvSpPr>
        <p:spPr>
          <a:xfrm>
            <a:off x="281354" y="2017157"/>
            <a:ext cx="8331591" cy="4442629"/>
          </a:xfrm>
        </p:spPr>
        <p:txBody>
          <a:bodyPr>
            <a:noAutofit/>
          </a:bodyPr>
          <a:lstStyle/>
          <a:p>
            <a:r>
              <a:rPr lang="ja-JP" altLang="en-US" sz="2400" dirty="0"/>
              <a:t>システムが抱える現在の問題：</a:t>
            </a:r>
            <a:endParaRPr lang="en-US" altLang="ja-JP" sz="2400" dirty="0"/>
          </a:p>
          <a:p>
            <a:r>
              <a:rPr lang="ja-JP" altLang="en-US" sz="2800" dirty="0"/>
              <a:t>単一の「問題リスト」文書を使って管理</a:t>
            </a:r>
            <a:endParaRPr lang="en-US" altLang="ja-JP" sz="2800" dirty="0"/>
          </a:p>
          <a:p>
            <a:r>
              <a:rPr lang="ja-JP" altLang="en-US" sz="2400" dirty="0"/>
              <a:t>・　このリストには今までの</a:t>
            </a:r>
            <a:r>
              <a:rPr lang="ja-JP" altLang="en-US" sz="2400" dirty="0">
                <a:solidFill>
                  <a:srgbClr val="FF0000"/>
                </a:solidFill>
              </a:rPr>
              <a:t>すべての</a:t>
            </a:r>
            <a:r>
              <a:rPr lang="ja-JP" altLang="en-US" sz="2400" dirty="0"/>
              <a:t>未解決の問題あるいは解決されていない問題が記載されている</a:t>
            </a:r>
            <a:endParaRPr lang="en-US" altLang="ja-JP" sz="2400" dirty="0"/>
          </a:p>
          <a:p>
            <a:endParaRPr kumimoji="1" lang="en-US" altLang="ja-JP" dirty="0"/>
          </a:p>
          <a:p>
            <a:r>
              <a:rPr lang="ja-JP" altLang="en-US" sz="2400" dirty="0"/>
              <a:t>問題を管理する別の方法：</a:t>
            </a:r>
            <a:endParaRPr lang="en-US" altLang="ja-JP" sz="2400" dirty="0"/>
          </a:p>
          <a:p>
            <a:r>
              <a:rPr lang="ja-JP" altLang="en-US" sz="2800" dirty="0"/>
              <a:t>問題データベースに</a:t>
            </a:r>
            <a:r>
              <a:rPr lang="ja-JP" altLang="en-US" sz="2800" dirty="0">
                <a:solidFill>
                  <a:srgbClr val="FF0000"/>
                </a:solidFill>
              </a:rPr>
              <a:t>すべての</a:t>
            </a:r>
            <a:r>
              <a:rPr lang="ja-JP" altLang="en-US" sz="2800" dirty="0"/>
              <a:t>情報（障害報告）を格納</a:t>
            </a:r>
            <a:endParaRPr lang="en-US" altLang="ja-JP" sz="2800" dirty="0"/>
          </a:p>
          <a:p>
            <a:r>
              <a:rPr lang="ja-JP" altLang="en-US" sz="2400" dirty="0"/>
              <a:t>・　問題データベースは開発者やユーザ問題の数が多くなっても対応できる</a:t>
            </a:r>
            <a:endParaRPr kumimoji="1" lang="ja-JP" altLang="en-US" sz="2400" dirty="0"/>
          </a:p>
        </p:txBody>
      </p:sp>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40A5BECB-529C-49EF-B800-A459243032ED}" type="slidenum">
              <a:rPr kumimoji="1" lang="ja-JP" altLang="en-US" smtClean="0"/>
              <a:t>13</a:t>
            </a:fld>
            <a:endParaRPr kumimoji="1" lang="ja-JP" altLang="en-US"/>
          </a:p>
        </p:txBody>
      </p:sp>
    </p:spTree>
    <p:extLst>
      <p:ext uri="{BB962C8B-B14F-4D97-AF65-F5344CB8AC3E}">
        <p14:creationId xmlns:p14="http://schemas.microsoft.com/office/powerpoint/2010/main" val="1531198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問題の重要度</a:t>
            </a:r>
          </a:p>
        </p:txBody>
      </p:sp>
      <p:sp>
        <p:nvSpPr>
          <p:cNvPr id="3" name="コンテンツ プレースホルダー 2"/>
          <p:cNvSpPr>
            <a:spLocks noGrp="1"/>
          </p:cNvSpPr>
          <p:nvPr>
            <p:ph idx="1"/>
          </p:nvPr>
        </p:nvSpPr>
        <p:spPr>
          <a:xfrm>
            <a:off x="295422" y="1949056"/>
            <a:ext cx="8476555" cy="4282932"/>
          </a:xfrm>
        </p:spPr>
        <p:txBody>
          <a:bodyPr>
            <a:noAutofit/>
          </a:bodyPr>
          <a:lstStyle/>
          <a:p>
            <a:r>
              <a:rPr lang="en-US" altLang="ja-JP" sz="2400" dirty="0"/>
              <a:t>Bugzilla</a:t>
            </a:r>
            <a:r>
              <a:rPr lang="ja-JP" altLang="en-US" sz="2400" dirty="0"/>
              <a:t>の重要度の分類</a:t>
            </a:r>
            <a:endParaRPr lang="en-US" altLang="ja-JP" sz="2400" dirty="0"/>
          </a:p>
          <a:p>
            <a:r>
              <a:rPr kumimoji="1" lang="ja-JP" altLang="en-US" sz="2400" dirty="0"/>
              <a:t>・　</a:t>
            </a:r>
            <a:r>
              <a:rPr kumimoji="1" lang="ja-JP" altLang="en-US" sz="2400" dirty="0">
                <a:solidFill>
                  <a:srgbClr val="FF0000"/>
                </a:solidFill>
              </a:rPr>
              <a:t>ブロッカー</a:t>
            </a:r>
            <a:r>
              <a:rPr kumimoji="1" lang="ja-JP" altLang="en-US" sz="2400" dirty="0"/>
              <a:t>：開発やテスト作業を中断するようなバグ</a:t>
            </a:r>
            <a:endParaRPr kumimoji="1" lang="en-US" altLang="ja-JP" sz="2400" dirty="0"/>
          </a:p>
          <a:p>
            <a:r>
              <a:rPr lang="ja-JP" altLang="en-US" sz="2400" dirty="0"/>
              <a:t>・　</a:t>
            </a:r>
            <a:r>
              <a:rPr lang="ja-JP" altLang="en-US" sz="2400" dirty="0">
                <a:solidFill>
                  <a:srgbClr val="FF0000"/>
                </a:solidFill>
              </a:rPr>
              <a:t>クリティカル</a:t>
            </a:r>
            <a:r>
              <a:rPr lang="ja-JP" altLang="en-US" sz="2400" dirty="0"/>
              <a:t>：クラッシュ</a:t>
            </a:r>
            <a:r>
              <a:rPr lang="en-US" altLang="ja-JP" sz="2400" dirty="0"/>
              <a:t>,</a:t>
            </a:r>
            <a:r>
              <a:rPr lang="ja-JP" altLang="en-US" sz="2400" dirty="0"/>
              <a:t>　データの消失</a:t>
            </a:r>
            <a:r>
              <a:rPr lang="en-US" altLang="ja-JP" sz="2400" dirty="0"/>
              <a:t>,</a:t>
            </a:r>
            <a:r>
              <a:rPr lang="ja-JP" altLang="en-US" sz="2400" dirty="0"/>
              <a:t>　深刻なメモリワーク</a:t>
            </a:r>
            <a:endParaRPr lang="en-US" altLang="ja-JP" sz="2400" dirty="0"/>
          </a:p>
          <a:p>
            <a:r>
              <a:rPr kumimoji="1" lang="ja-JP" altLang="en-US" sz="2400" dirty="0"/>
              <a:t>・　</a:t>
            </a:r>
            <a:r>
              <a:rPr kumimoji="1" lang="ja-JP" altLang="en-US" sz="2400" dirty="0">
                <a:solidFill>
                  <a:srgbClr val="FF0000"/>
                </a:solidFill>
              </a:rPr>
              <a:t>メジャー</a:t>
            </a:r>
            <a:r>
              <a:rPr kumimoji="1" lang="ja-JP" altLang="en-US" sz="2400" dirty="0"/>
              <a:t>：機能の大きな損失</a:t>
            </a:r>
            <a:endParaRPr kumimoji="1" lang="en-US" altLang="ja-JP" sz="2400" dirty="0"/>
          </a:p>
          <a:p>
            <a:r>
              <a:rPr lang="ja-JP" altLang="en-US" sz="2400" dirty="0"/>
              <a:t>・　</a:t>
            </a:r>
            <a:r>
              <a:rPr lang="ja-JP" altLang="en-US" sz="2400" dirty="0">
                <a:solidFill>
                  <a:srgbClr val="FF0000"/>
                </a:solidFill>
              </a:rPr>
              <a:t>ノーマル</a:t>
            </a:r>
            <a:r>
              <a:rPr lang="ja-JP" altLang="en-US" sz="2400" dirty="0"/>
              <a:t>：「標準的な」問題</a:t>
            </a:r>
            <a:endParaRPr lang="en-US" altLang="ja-JP" sz="2400" dirty="0"/>
          </a:p>
          <a:p>
            <a:r>
              <a:rPr kumimoji="1" lang="ja-JP" altLang="en-US" sz="2400" dirty="0"/>
              <a:t>・　</a:t>
            </a:r>
            <a:r>
              <a:rPr kumimoji="1" lang="ja-JP" altLang="en-US" sz="2400" dirty="0">
                <a:solidFill>
                  <a:srgbClr val="FF0000"/>
                </a:solidFill>
              </a:rPr>
              <a:t>マイナー</a:t>
            </a:r>
            <a:r>
              <a:rPr kumimoji="1" lang="ja-JP" altLang="en-US" sz="2400" dirty="0"/>
              <a:t>：機能の小さな損失あるいは簡単な回避策が存在するような問題</a:t>
            </a:r>
            <a:endParaRPr kumimoji="1" lang="en-US" altLang="ja-JP" sz="2400" dirty="0"/>
          </a:p>
          <a:p>
            <a:r>
              <a:rPr lang="ja-JP" altLang="en-US" sz="2400" dirty="0"/>
              <a:t>・　</a:t>
            </a:r>
            <a:r>
              <a:rPr lang="ja-JP" altLang="en-US" sz="2400" dirty="0">
                <a:solidFill>
                  <a:srgbClr val="FF0000"/>
                </a:solidFill>
              </a:rPr>
              <a:t>トリビアル</a:t>
            </a:r>
            <a:r>
              <a:rPr lang="ja-JP" altLang="en-US" sz="2400" dirty="0"/>
              <a:t>：誤字やテキストのズレといった表面的な問題</a:t>
            </a:r>
            <a:endParaRPr lang="en-US" altLang="ja-JP" sz="2400" dirty="0"/>
          </a:p>
          <a:p>
            <a:r>
              <a:rPr kumimoji="1" lang="ja-JP" altLang="en-US" sz="2400" dirty="0"/>
              <a:t>・　</a:t>
            </a:r>
            <a:r>
              <a:rPr kumimoji="1" lang="ja-JP" altLang="en-US" sz="2400" dirty="0">
                <a:solidFill>
                  <a:srgbClr val="FF0000"/>
                </a:solidFill>
              </a:rPr>
              <a:t>拡張</a:t>
            </a:r>
            <a:r>
              <a:rPr kumimoji="1" lang="ja-JP" altLang="en-US" sz="2400" dirty="0"/>
              <a:t>：拡張の要求</a:t>
            </a:r>
            <a:r>
              <a:rPr kumimoji="1" lang="en-US" altLang="ja-JP" sz="2400" dirty="0"/>
              <a:t>.</a:t>
            </a:r>
            <a:r>
              <a:rPr kumimoji="1" lang="ja-JP" altLang="en-US" sz="2400" dirty="0"/>
              <a:t>　障害ではなく機能の要求</a:t>
            </a:r>
          </a:p>
        </p:txBody>
      </p:sp>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40A5BECB-529C-49EF-B800-A459243032ED}" type="slidenum">
              <a:rPr kumimoji="1" lang="ja-JP" altLang="en-US" smtClean="0"/>
              <a:t>14</a:t>
            </a:fld>
            <a:endParaRPr kumimoji="1" lang="ja-JP" altLang="en-US"/>
          </a:p>
        </p:txBody>
      </p:sp>
    </p:spTree>
    <p:extLst>
      <p:ext uri="{BB962C8B-B14F-4D97-AF65-F5344CB8AC3E}">
        <p14:creationId xmlns:p14="http://schemas.microsoft.com/office/powerpoint/2010/main" val="192252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15</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609842" y="2102070"/>
            <a:ext cx="7543800" cy="1449387"/>
          </a:xfrm>
        </p:spPr>
        <p:txBody>
          <a:bodyPr/>
          <a:lstStyle/>
          <a:p>
            <a:r>
              <a:rPr lang="ja-JP" altLang="en-US" dirty="0"/>
              <a:t>問題の処理</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1472" y="3445878"/>
            <a:ext cx="3169920" cy="2845003"/>
          </a:xfrm>
          <a:prstGeom prst="rect">
            <a:avLst/>
          </a:prstGeom>
        </p:spPr>
      </p:pic>
    </p:spTree>
    <p:extLst>
      <p:ext uri="{BB962C8B-B14F-4D97-AF65-F5344CB8AC3E}">
        <p14:creationId xmlns:p14="http://schemas.microsoft.com/office/powerpoint/2010/main" val="1563621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A7EC4-8EA4-4CE2-98C4-A111C6B70A1A}"/>
              </a:ext>
            </a:extLst>
          </p:cNvPr>
          <p:cNvSpPr>
            <a:spLocks noGrp="1"/>
          </p:cNvSpPr>
          <p:nvPr>
            <p:ph type="title"/>
          </p:nvPr>
        </p:nvSpPr>
        <p:spPr/>
        <p:txBody>
          <a:bodyPr/>
          <a:lstStyle/>
          <a:p>
            <a:pPr algn="ctr"/>
            <a:r>
              <a:rPr kumimoji="1" lang="ja-JP" altLang="en-US" dirty="0"/>
              <a:t>問題の処理</a:t>
            </a:r>
          </a:p>
        </p:txBody>
      </p:sp>
      <p:pic>
        <p:nvPicPr>
          <p:cNvPr id="7" name="コンテンツ プレースホルダー 6" descr="スクリーンショット が含まれている画像&#10;&#10;高い精度で生成された説明">
            <a:extLst>
              <a:ext uri="{FF2B5EF4-FFF2-40B4-BE49-F238E27FC236}">
                <a16:creationId xmlns:a16="http://schemas.microsoft.com/office/drawing/2014/main" id="{0BA0C1B8-8547-4EE5-8A8B-1922720FAE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20837" y="1847417"/>
            <a:ext cx="6161649" cy="4484695"/>
          </a:xfrm>
        </p:spPr>
      </p:pic>
      <p:sp>
        <p:nvSpPr>
          <p:cNvPr id="4" name="フッター プレースホルダー 3">
            <a:extLst>
              <a:ext uri="{FF2B5EF4-FFF2-40B4-BE49-F238E27FC236}">
                <a16:creationId xmlns:a16="http://schemas.microsoft.com/office/drawing/2014/main" id="{F900A37F-724D-4B5B-85FC-61ECD0E9E04A}"/>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8C679E8E-C7E0-4739-88E1-4B9EF0781939}"/>
              </a:ext>
            </a:extLst>
          </p:cNvPr>
          <p:cNvSpPr>
            <a:spLocks noGrp="1"/>
          </p:cNvSpPr>
          <p:nvPr>
            <p:ph type="sldNum" sz="quarter" idx="12"/>
          </p:nvPr>
        </p:nvSpPr>
        <p:spPr/>
        <p:txBody>
          <a:bodyPr/>
          <a:lstStyle/>
          <a:p>
            <a:fld id="{40A5BECB-529C-49EF-B800-A459243032ED}" type="slidenum">
              <a:rPr kumimoji="1" lang="ja-JP" altLang="en-US" smtClean="0"/>
              <a:t>16</a:t>
            </a:fld>
            <a:endParaRPr kumimoji="1" lang="ja-JP" altLang="en-US"/>
          </a:p>
        </p:txBody>
      </p:sp>
      <p:sp>
        <p:nvSpPr>
          <p:cNvPr id="8" name="テキスト ボックス 7">
            <a:extLst>
              <a:ext uri="{FF2B5EF4-FFF2-40B4-BE49-F238E27FC236}">
                <a16:creationId xmlns:a16="http://schemas.microsoft.com/office/drawing/2014/main" id="{1B80771B-CD78-4309-BE68-6418A00A0EBA}"/>
              </a:ext>
            </a:extLst>
          </p:cNvPr>
          <p:cNvSpPr txBox="1"/>
          <p:nvPr/>
        </p:nvSpPr>
        <p:spPr>
          <a:xfrm>
            <a:off x="2321169" y="1741910"/>
            <a:ext cx="1955410" cy="369332"/>
          </a:xfrm>
          <a:prstGeom prst="rect">
            <a:avLst/>
          </a:prstGeom>
          <a:noFill/>
        </p:spPr>
        <p:txBody>
          <a:bodyPr wrap="square" rtlCol="0">
            <a:spAutoFit/>
          </a:bodyPr>
          <a:lstStyle/>
          <a:p>
            <a:r>
              <a:rPr kumimoji="1" lang="en-US" altLang="ja-JP" dirty="0"/>
              <a:t>UNCONFIRMED</a:t>
            </a:r>
            <a:endParaRPr kumimoji="1" lang="ja-JP" altLang="en-US" dirty="0"/>
          </a:p>
        </p:txBody>
      </p:sp>
    </p:spTree>
    <p:extLst>
      <p:ext uri="{BB962C8B-B14F-4D97-AF65-F5344CB8AC3E}">
        <p14:creationId xmlns:p14="http://schemas.microsoft.com/office/powerpoint/2010/main" val="1184531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17</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351693" y="2256815"/>
            <a:ext cx="8690602" cy="1449387"/>
          </a:xfrm>
        </p:spPr>
        <p:txBody>
          <a:bodyPr/>
          <a:lstStyle/>
          <a:p>
            <a:r>
              <a:rPr lang="ja-JP" altLang="en-US" dirty="0"/>
              <a:t>問題管理システムのメンテナンス</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2392" y="3611984"/>
            <a:ext cx="3391303" cy="2682898"/>
          </a:xfrm>
          <a:prstGeom prst="rect">
            <a:avLst/>
          </a:prstGeom>
        </p:spPr>
      </p:pic>
    </p:spTree>
    <p:extLst>
      <p:ext uri="{BB962C8B-B14F-4D97-AF65-F5344CB8AC3E}">
        <p14:creationId xmlns:p14="http://schemas.microsoft.com/office/powerpoint/2010/main" val="2929503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D494BA-A009-4415-AB09-4C0F9A572569}"/>
              </a:ext>
            </a:extLst>
          </p:cNvPr>
          <p:cNvSpPr>
            <a:spLocks noGrp="1"/>
          </p:cNvSpPr>
          <p:nvPr>
            <p:ph type="title"/>
          </p:nvPr>
        </p:nvSpPr>
        <p:spPr/>
        <p:txBody>
          <a:bodyPr/>
          <a:lstStyle/>
          <a:p>
            <a:pPr algn="ctr"/>
            <a:r>
              <a:rPr kumimoji="1" lang="ja-JP" altLang="en-US" dirty="0"/>
              <a:t>問題のメンテナンス</a:t>
            </a:r>
          </a:p>
        </p:txBody>
      </p:sp>
      <p:sp>
        <p:nvSpPr>
          <p:cNvPr id="3" name="コンテンツ プレースホルダー 2">
            <a:extLst>
              <a:ext uri="{FF2B5EF4-FFF2-40B4-BE49-F238E27FC236}">
                <a16:creationId xmlns:a16="http://schemas.microsoft.com/office/drawing/2014/main" id="{E2FED431-E6E0-45E0-83CB-5704C6FCEE2A}"/>
              </a:ext>
            </a:extLst>
          </p:cNvPr>
          <p:cNvSpPr>
            <a:spLocks noGrp="1"/>
          </p:cNvSpPr>
          <p:nvPr>
            <p:ph idx="1"/>
          </p:nvPr>
        </p:nvSpPr>
        <p:spPr>
          <a:xfrm>
            <a:off x="865562" y="2086893"/>
            <a:ext cx="7543801" cy="4023360"/>
          </a:xfrm>
        </p:spPr>
        <p:txBody>
          <a:bodyPr/>
          <a:lstStyle/>
          <a:p>
            <a:r>
              <a:rPr kumimoji="1" lang="ja-JP" altLang="en-US" sz="2800" dirty="0"/>
              <a:t>だれがメンテナンスするのか？</a:t>
            </a:r>
            <a:endParaRPr kumimoji="1" lang="en-US" altLang="ja-JP" sz="2800" dirty="0"/>
          </a:p>
          <a:p>
            <a:endParaRPr kumimoji="1" lang="en-US" altLang="ja-JP" sz="2800" dirty="0"/>
          </a:p>
          <a:p>
            <a:r>
              <a:rPr lang="ja-JP" altLang="en-US" sz="2800" dirty="0"/>
              <a:t>・障害報告の登録</a:t>
            </a:r>
            <a:endParaRPr lang="en-US" altLang="ja-JP" sz="2800" dirty="0"/>
          </a:p>
          <a:p>
            <a:r>
              <a:rPr kumimoji="1" lang="ja-JP" altLang="en-US" sz="2800" dirty="0"/>
              <a:t>・障害報告の分類</a:t>
            </a:r>
            <a:endParaRPr kumimoji="1" lang="en-US" altLang="ja-JP" sz="2800" dirty="0"/>
          </a:p>
          <a:p>
            <a:r>
              <a:rPr lang="ja-JP" altLang="en-US" sz="2800" dirty="0"/>
              <a:t>・優先度の決定</a:t>
            </a:r>
            <a:endParaRPr lang="en-US" altLang="ja-JP" sz="2800" dirty="0"/>
          </a:p>
          <a:p>
            <a:r>
              <a:rPr kumimoji="1" lang="ja-JP" altLang="en-US" sz="2800" dirty="0"/>
              <a:t>・問題の面倒</a:t>
            </a:r>
            <a:endParaRPr kumimoji="1" lang="en-US" altLang="ja-JP" sz="2800" dirty="0"/>
          </a:p>
          <a:p>
            <a:r>
              <a:rPr lang="ja-JP" altLang="en-US" sz="2800" dirty="0"/>
              <a:t>・問題のクローズ</a:t>
            </a:r>
            <a:endParaRPr lang="en-US" altLang="ja-JP" dirty="0"/>
          </a:p>
        </p:txBody>
      </p:sp>
      <p:sp>
        <p:nvSpPr>
          <p:cNvPr id="4" name="フッター プレースホルダー 3">
            <a:extLst>
              <a:ext uri="{FF2B5EF4-FFF2-40B4-BE49-F238E27FC236}">
                <a16:creationId xmlns:a16="http://schemas.microsoft.com/office/drawing/2014/main" id="{8AF4340A-FE18-4185-9215-485B55BB004A}"/>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64695420-6FBF-416C-A61A-BD4103E8F856}"/>
              </a:ext>
            </a:extLst>
          </p:cNvPr>
          <p:cNvSpPr>
            <a:spLocks noGrp="1"/>
          </p:cNvSpPr>
          <p:nvPr>
            <p:ph type="sldNum" sz="quarter" idx="12"/>
          </p:nvPr>
        </p:nvSpPr>
        <p:spPr/>
        <p:txBody>
          <a:bodyPr/>
          <a:lstStyle/>
          <a:p>
            <a:fld id="{40A5BECB-529C-49EF-B800-A459243032ED}" type="slidenum">
              <a:rPr kumimoji="1" lang="ja-JP" altLang="en-US" smtClean="0"/>
              <a:t>18</a:t>
            </a:fld>
            <a:endParaRPr kumimoji="1"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9160" y="1855441"/>
            <a:ext cx="1873383" cy="1568958"/>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6526" y="2830274"/>
            <a:ext cx="1914525" cy="1386967"/>
          </a:xfrm>
          <a:prstGeom prst="rect">
            <a:avLst/>
          </a:prstGeom>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1577" y="3565899"/>
            <a:ext cx="1704213" cy="1378519"/>
          </a:xfrm>
          <a:prstGeom prst="rect">
            <a:avLst/>
          </a:prstGeom>
        </p:spPr>
      </p:pic>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6526" y="4576801"/>
            <a:ext cx="1875639" cy="1173891"/>
          </a:xfrm>
          <a:prstGeom prst="rect">
            <a:avLst/>
          </a:prstGeom>
        </p:spPr>
      </p:pic>
      <p:pic>
        <p:nvPicPr>
          <p:cNvPr id="10" name="図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8885" y="5060144"/>
            <a:ext cx="1943101" cy="1281561"/>
          </a:xfrm>
          <a:prstGeom prst="rect">
            <a:avLst/>
          </a:prstGeom>
        </p:spPr>
      </p:pic>
    </p:spTree>
    <p:extLst>
      <p:ext uri="{BB962C8B-B14F-4D97-AF65-F5344CB8AC3E}">
        <p14:creationId xmlns:p14="http://schemas.microsoft.com/office/powerpoint/2010/main" val="453626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19</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609842" y="2102070"/>
            <a:ext cx="7543800" cy="1449387"/>
          </a:xfrm>
        </p:spPr>
        <p:txBody>
          <a:bodyPr/>
          <a:lstStyle/>
          <a:p>
            <a:r>
              <a:rPr lang="ja-JP" altLang="en-US" dirty="0"/>
              <a:t>重複を管理する</a:t>
            </a:r>
            <a:endParaRPr kumimoji="1" lang="ja-JP" altLang="en-US" dirty="0"/>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1953" y="3524950"/>
            <a:ext cx="3413719" cy="2756978"/>
          </a:xfrm>
          <a:prstGeom prst="rect">
            <a:avLst/>
          </a:prstGeom>
        </p:spPr>
      </p:pic>
    </p:spTree>
    <p:extLst>
      <p:ext uri="{BB962C8B-B14F-4D97-AF65-F5344CB8AC3E}">
        <p14:creationId xmlns:p14="http://schemas.microsoft.com/office/powerpoint/2010/main" val="418159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CCA1E3-CB8C-4A8C-8512-E9B81870C313}"/>
              </a:ext>
            </a:extLst>
          </p:cNvPr>
          <p:cNvSpPr>
            <a:spLocks noGrp="1"/>
          </p:cNvSpPr>
          <p:nvPr>
            <p:ph type="title"/>
          </p:nvPr>
        </p:nvSpPr>
        <p:spPr/>
        <p:txBody>
          <a:bodyPr/>
          <a:lstStyle/>
          <a:p>
            <a:pPr algn="ctr"/>
            <a:r>
              <a:rPr kumimoji="1" lang="ja-JP" altLang="en-US" dirty="0"/>
              <a:t>重複を管理する</a:t>
            </a:r>
          </a:p>
        </p:txBody>
      </p:sp>
      <p:sp>
        <p:nvSpPr>
          <p:cNvPr id="3" name="コンテンツ プレースホルダー 2">
            <a:extLst>
              <a:ext uri="{FF2B5EF4-FFF2-40B4-BE49-F238E27FC236}">
                <a16:creationId xmlns:a16="http://schemas.microsoft.com/office/drawing/2014/main" id="{C97955BD-CAFB-451C-A555-7DC7F63DA517}"/>
              </a:ext>
            </a:extLst>
          </p:cNvPr>
          <p:cNvSpPr>
            <a:spLocks noGrp="1"/>
          </p:cNvSpPr>
          <p:nvPr>
            <p:ph idx="1"/>
          </p:nvPr>
        </p:nvSpPr>
        <p:spPr/>
        <p:txBody>
          <a:bodyPr>
            <a:normAutofit fontScale="92500" lnSpcReduction="10000"/>
          </a:bodyPr>
          <a:lstStyle/>
          <a:p>
            <a:endParaRPr kumimoji="1" lang="en-US" altLang="ja-JP" sz="2800" dirty="0"/>
          </a:p>
          <a:p>
            <a:r>
              <a:rPr kumimoji="1" lang="en-US" altLang="ja-JP" sz="2800" dirty="0"/>
              <a:t>Web</a:t>
            </a:r>
            <a:r>
              <a:rPr kumimoji="1" lang="ja-JP" altLang="en-US" sz="2800" dirty="0"/>
              <a:t>ページ</a:t>
            </a:r>
            <a:r>
              <a:rPr kumimoji="1" lang="en-US" altLang="ja-JP" sz="2800" dirty="0"/>
              <a:t>A</a:t>
            </a:r>
            <a:r>
              <a:rPr kumimoji="1" lang="ja-JP" altLang="en-US" sz="2800" dirty="0"/>
              <a:t>を開いたらクラッシュした！</a:t>
            </a:r>
            <a:endParaRPr kumimoji="1" lang="en-US" altLang="ja-JP" sz="2800" dirty="0"/>
          </a:p>
          <a:p>
            <a:endParaRPr lang="en-US" altLang="ja-JP" sz="2800" dirty="0"/>
          </a:p>
          <a:p>
            <a:endParaRPr lang="en-US" altLang="ja-JP" sz="2800" dirty="0"/>
          </a:p>
          <a:p>
            <a:r>
              <a:rPr lang="en-US" altLang="ja-JP" sz="2800" dirty="0"/>
              <a:t>Web</a:t>
            </a:r>
            <a:r>
              <a:rPr lang="ja-JP" altLang="en-US" sz="2800" dirty="0"/>
              <a:t>ページ</a:t>
            </a:r>
            <a:r>
              <a:rPr lang="en-US" altLang="ja-JP" sz="2800" dirty="0"/>
              <a:t>B</a:t>
            </a:r>
            <a:r>
              <a:rPr lang="ja-JP" altLang="en-US" sz="2800" dirty="0"/>
              <a:t>を開いたらクラッシュした！</a:t>
            </a:r>
            <a:endParaRPr lang="en-US" altLang="ja-JP" sz="2800" dirty="0"/>
          </a:p>
          <a:p>
            <a:endParaRPr lang="en-US" altLang="ja-JP" sz="2800" dirty="0"/>
          </a:p>
          <a:p>
            <a:endParaRPr lang="en-US" altLang="ja-JP" sz="2800" dirty="0"/>
          </a:p>
          <a:p>
            <a:r>
              <a:rPr lang="en-US" altLang="ja-JP" sz="2800" dirty="0"/>
              <a:t>Web</a:t>
            </a:r>
            <a:r>
              <a:rPr lang="ja-JP" altLang="en-US" sz="2800" dirty="0"/>
              <a:t>ページ</a:t>
            </a:r>
            <a:r>
              <a:rPr lang="en-US" altLang="ja-JP" sz="2800" dirty="0"/>
              <a:t>C</a:t>
            </a:r>
            <a:r>
              <a:rPr lang="ja-JP" altLang="en-US" sz="2800" dirty="0"/>
              <a:t>を開いたらクラッシュした！</a:t>
            </a:r>
            <a:endParaRPr lang="en-US" altLang="ja-JP" sz="2800" dirty="0"/>
          </a:p>
          <a:p>
            <a:endParaRPr kumimoji="1" lang="ja-JP" altLang="en-US" sz="2800" dirty="0"/>
          </a:p>
        </p:txBody>
      </p:sp>
      <p:sp>
        <p:nvSpPr>
          <p:cNvPr id="4" name="フッター プレースホルダー 3">
            <a:extLst>
              <a:ext uri="{FF2B5EF4-FFF2-40B4-BE49-F238E27FC236}">
                <a16:creationId xmlns:a16="http://schemas.microsoft.com/office/drawing/2014/main" id="{CCA7D45F-3700-42B8-AE4F-FBC7CF47F1B4}"/>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82534ABF-9524-4916-B132-DA6F5CBC773A}"/>
              </a:ext>
            </a:extLst>
          </p:cNvPr>
          <p:cNvSpPr>
            <a:spLocks noGrp="1"/>
          </p:cNvSpPr>
          <p:nvPr>
            <p:ph type="sldNum" sz="quarter" idx="12"/>
          </p:nvPr>
        </p:nvSpPr>
        <p:spPr/>
        <p:txBody>
          <a:bodyPr/>
          <a:lstStyle/>
          <a:p>
            <a:fld id="{40A5BECB-529C-49EF-B800-A459243032ED}" type="slidenum">
              <a:rPr kumimoji="1" lang="ja-JP" altLang="en-US" smtClean="0"/>
              <a:t>20</a:t>
            </a:fld>
            <a:endParaRPr kumimoji="1" lang="ja-JP" altLang="en-US"/>
          </a:p>
        </p:txBody>
      </p:sp>
      <p:pic>
        <p:nvPicPr>
          <p:cNvPr id="6" name="図 5">
            <a:extLst>
              <a:ext uri="{FF2B5EF4-FFF2-40B4-BE49-F238E27FC236}">
                <a16:creationId xmlns:a16="http://schemas.microsoft.com/office/drawing/2014/main" id="{178D446A-D8FB-4A91-939A-D5E3BFD1C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8023" y="2009482"/>
            <a:ext cx="1094642" cy="1094642"/>
          </a:xfrm>
          <a:prstGeom prst="rect">
            <a:avLst/>
          </a:prstGeom>
        </p:spPr>
      </p:pic>
      <p:pic>
        <p:nvPicPr>
          <p:cNvPr id="7" name="図 6">
            <a:extLst>
              <a:ext uri="{FF2B5EF4-FFF2-40B4-BE49-F238E27FC236}">
                <a16:creationId xmlns:a16="http://schemas.microsoft.com/office/drawing/2014/main" id="{F85780DB-3A6F-45CD-A78E-BED63E2D2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0873" y="3251183"/>
            <a:ext cx="1208942" cy="1208942"/>
          </a:xfrm>
          <a:prstGeom prst="rect">
            <a:avLst/>
          </a:prstGeom>
        </p:spPr>
      </p:pic>
      <p:pic>
        <p:nvPicPr>
          <p:cNvPr id="8" name="図 7">
            <a:extLst>
              <a:ext uri="{FF2B5EF4-FFF2-40B4-BE49-F238E27FC236}">
                <a16:creationId xmlns:a16="http://schemas.microsoft.com/office/drawing/2014/main" id="{4BE40262-6272-4D5D-992F-748B7D5EC3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8023" y="4639193"/>
            <a:ext cx="1264192" cy="1226381"/>
          </a:xfrm>
          <a:prstGeom prst="rect">
            <a:avLst/>
          </a:prstGeom>
        </p:spPr>
      </p:pic>
    </p:spTree>
    <p:extLst>
      <p:ext uri="{BB962C8B-B14F-4D97-AF65-F5344CB8AC3E}">
        <p14:creationId xmlns:p14="http://schemas.microsoft.com/office/powerpoint/2010/main" val="1829391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7C1004-7B06-4A60-831A-76B845B3FC29}"/>
              </a:ext>
            </a:extLst>
          </p:cNvPr>
          <p:cNvSpPr>
            <a:spLocks noGrp="1"/>
          </p:cNvSpPr>
          <p:nvPr>
            <p:ph type="title"/>
          </p:nvPr>
        </p:nvSpPr>
        <p:spPr/>
        <p:txBody>
          <a:bodyPr/>
          <a:lstStyle/>
          <a:p>
            <a:pPr algn="ctr"/>
            <a:r>
              <a:rPr kumimoji="1" lang="ja-JP" altLang="en-US" dirty="0"/>
              <a:t>重複の解決策</a:t>
            </a:r>
          </a:p>
        </p:txBody>
      </p:sp>
      <p:sp>
        <p:nvSpPr>
          <p:cNvPr id="3" name="コンテンツ プレースホルダー 2">
            <a:extLst>
              <a:ext uri="{FF2B5EF4-FFF2-40B4-BE49-F238E27FC236}">
                <a16:creationId xmlns:a16="http://schemas.microsoft.com/office/drawing/2014/main" id="{0C6D15BF-323B-48AF-A318-A712E69184FF}"/>
              </a:ext>
            </a:extLst>
          </p:cNvPr>
          <p:cNvSpPr>
            <a:spLocks noGrp="1"/>
          </p:cNvSpPr>
          <p:nvPr>
            <p:ph idx="1"/>
          </p:nvPr>
        </p:nvSpPr>
        <p:spPr>
          <a:xfrm>
            <a:off x="140677" y="1926548"/>
            <a:ext cx="8862645" cy="4344051"/>
          </a:xfrm>
        </p:spPr>
        <p:txBody>
          <a:bodyPr>
            <a:normAutofit/>
          </a:bodyPr>
          <a:lstStyle/>
          <a:p>
            <a:endParaRPr kumimoji="1" lang="en-US" altLang="ja-JP" dirty="0"/>
          </a:p>
          <a:p>
            <a:r>
              <a:rPr kumimoji="1" lang="ja-JP" altLang="en-US" sz="2400" dirty="0"/>
              <a:t>この問題の解決策：</a:t>
            </a:r>
            <a:r>
              <a:rPr kumimoji="1" lang="ja-JP" altLang="en-US" dirty="0"/>
              <a:t>　</a:t>
            </a:r>
            <a:r>
              <a:rPr kumimoji="1" lang="ja-JP" altLang="en-US" sz="2800" dirty="0">
                <a:solidFill>
                  <a:srgbClr val="FF0000"/>
                </a:solidFill>
              </a:rPr>
              <a:t>単純化</a:t>
            </a:r>
            <a:r>
              <a:rPr kumimoji="1" lang="ja-JP" altLang="en-US" dirty="0"/>
              <a:t>　</a:t>
            </a:r>
            <a:endParaRPr kumimoji="1" lang="en-US" altLang="ja-JP" dirty="0"/>
          </a:p>
          <a:p>
            <a:r>
              <a:rPr kumimoji="1" lang="ja-JP" altLang="en-US" sz="2400" dirty="0"/>
              <a:t>障害報告を簡単にしてそのような関係する事実だけを残すようにする</a:t>
            </a:r>
            <a:endParaRPr kumimoji="1" lang="en-US" altLang="ja-JP" sz="2400" dirty="0"/>
          </a:p>
          <a:p>
            <a:endParaRPr kumimoji="1" lang="en-US" altLang="ja-JP" dirty="0"/>
          </a:p>
          <a:p>
            <a:r>
              <a:rPr kumimoji="1" lang="ja-JP" altLang="en-US" sz="2400" dirty="0"/>
              <a:t>しかし</a:t>
            </a:r>
            <a:r>
              <a:rPr kumimoji="1" lang="en-US" altLang="ja-JP" sz="2400" dirty="0"/>
              <a:t>…</a:t>
            </a:r>
          </a:p>
          <a:p>
            <a:r>
              <a:rPr lang="ja-JP" altLang="en-US" sz="2400" dirty="0"/>
              <a:t>・</a:t>
            </a:r>
            <a:r>
              <a:rPr lang="ja-JP" altLang="en-US" sz="2400" dirty="0">
                <a:solidFill>
                  <a:srgbClr val="FF0000"/>
                </a:solidFill>
              </a:rPr>
              <a:t>時代遅れの障害報告は明示的に検索されたときに表示されるべき</a:t>
            </a:r>
            <a:endParaRPr lang="en-US" altLang="ja-JP" sz="2400" dirty="0">
              <a:solidFill>
                <a:srgbClr val="FF0000"/>
              </a:solidFill>
            </a:endParaRPr>
          </a:p>
          <a:p>
            <a:r>
              <a:rPr lang="ja-JP" altLang="en-US" sz="2400" dirty="0"/>
              <a:t>・</a:t>
            </a:r>
            <a:r>
              <a:rPr lang="en-US" altLang="ja-JP" sz="2400" dirty="0"/>
              <a:t>Bugzilla</a:t>
            </a:r>
            <a:r>
              <a:rPr lang="ja-JP" altLang="en-US" sz="2400" dirty="0"/>
              <a:t>では今後修正されない問題には</a:t>
            </a:r>
            <a:r>
              <a:rPr lang="en-US" altLang="ja-JP" sz="2400" dirty="0">
                <a:solidFill>
                  <a:srgbClr val="FF0000"/>
                </a:solidFill>
              </a:rPr>
              <a:t>WONTFIX</a:t>
            </a:r>
            <a:r>
              <a:rPr lang="ja-JP" altLang="en-US" sz="2400" dirty="0">
                <a:solidFill>
                  <a:srgbClr val="FF0000"/>
                </a:solidFill>
              </a:rPr>
              <a:t>（修正しない）</a:t>
            </a:r>
            <a:r>
              <a:rPr lang="ja-JP" altLang="en-US" sz="2400" dirty="0"/>
              <a:t>が割り当てられる</a:t>
            </a:r>
            <a:endParaRPr kumimoji="1" lang="ja-JP" altLang="en-US" sz="2400" dirty="0"/>
          </a:p>
        </p:txBody>
      </p:sp>
      <p:sp>
        <p:nvSpPr>
          <p:cNvPr id="4" name="フッター プレースホルダー 3">
            <a:extLst>
              <a:ext uri="{FF2B5EF4-FFF2-40B4-BE49-F238E27FC236}">
                <a16:creationId xmlns:a16="http://schemas.microsoft.com/office/drawing/2014/main" id="{5C4A4C81-037E-4136-AFE3-D97DF6A91F8E}"/>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AEF05FE-FBAC-41F3-9979-BD566FC530C8}"/>
              </a:ext>
            </a:extLst>
          </p:cNvPr>
          <p:cNvSpPr>
            <a:spLocks noGrp="1"/>
          </p:cNvSpPr>
          <p:nvPr>
            <p:ph type="sldNum" sz="quarter" idx="12"/>
          </p:nvPr>
        </p:nvSpPr>
        <p:spPr/>
        <p:txBody>
          <a:bodyPr/>
          <a:lstStyle/>
          <a:p>
            <a:fld id="{40A5BECB-529C-49EF-B800-A459243032ED}" type="slidenum">
              <a:rPr kumimoji="1" lang="ja-JP" altLang="en-US" smtClean="0"/>
              <a:t>21</a:t>
            </a:fld>
            <a:endParaRPr kumimoji="1" lang="ja-JP" altLang="en-US"/>
          </a:p>
        </p:txBody>
      </p:sp>
    </p:spTree>
    <p:extLst>
      <p:ext uri="{BB962C8B-B14F-4D97-AF65-F5344CB8AC3E}">
        <p14:creationId xmlns:p14="http://schemas.microsoft.com/office/powerpoint/2010/main" val="3309151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22</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3285091" y="2102070"/>
            <a:ext cx="7543800" cy="1449387"/>
          </a:xfrm>
        </p:spPr>
        <p:txBody>
          <a:bodyPr/>
          <a:lstStyle/>
          <a:p>
            <a:r>
              <a:rPr lang="ja-JP" altLang="en-US" dirty="0"/>
              <a:t>まとめ</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7320" y="3353562"/>
            <a:ext cx="3916680" cy="2937510"/>
          </a:xfrm>
          <a:prstGeom prst="rect">
            <a:avLst/>
          </a:prstGeom>
        </p:spPr>
      </p:pic>
    </p:spTree>
    <p:extLst>
      <p:ext uri="{BB962C8B-B14F-4D97-AF65-F5344CB8AC3E}">
        <p14:creationId xmlns:p14="http://schemas.microsoft.com/office/powerpoint/2010/main" val="3175140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9AA06C-C138-47F4-B3E8-4CDFCC9F2653}"/>
              </a:ext>
            </a:extLst>
          </p:cNvPr>
          <p:cNvSpPr>
            <a:spLocks noGrp="1"/>
          </p:cNvSpPr>
          <p:nvPr>
            <p:ph type="title"/>
          </p:nvPr>
        </p:nvSpPr>
        <p:spPr/>
        <p:txBody>
          <a:bodyPr/>
          <a:lstStyle/>
          <a:p>
            <a:pPr algn="ctr"/>
            <a:r>
              <a:rPr kumimoji="1" lang="ja-JP" altLang="en-US" dirty="0"/>
              <a:t>まとめ</a:t>
            </a:r>
          </a:p>
        </p:txBody>
      </p:sp>
      <p:sp>
        <p:nvSpPr>
          <p:cNvPr id="3" name="コンテンツ プレースホルダー 2">
            <a:extLst>
              <a:ext uri="{FF2B5EF4-FFF2-40B4-BE49-F238E27FC236}">
                <a16:creationId xmlns:a16="http://schemas.microsoft.com/office/drawing/2014/main" id="{CC968F27-27A3-4654-B2A6-AE8DF69629F0}"/>
              </a:ext>
            </a:extLst>
          </p:cNvPr>
          <p:cNvSpPr>
            <a:spLocks noGrp="1"/>
          </p:cNvSpPr>
          <p:nvPr>
            <p:ph idx="1"/>
          </p:nvPr>
        </p:nvSpPr>
        <p:spPr>
          <a:xfrm>
            <a:off x="822960" y="2436426"/>
            <a:ext cx="7543801" cy="4023360"/>
          </a:xfrm>
        </p:spPr>
        <p:txBody>
          <a:bodyPr>
            <a:normAutofit/>
          </a:bodyPr>
          <a:lstStyle/>
          <a:p>
            <a:r>
              <a:rPr kumimoji="1" lang="ja-JP" altLang="en-US" sz="2800" dirty="0"/>
              <a:t>・問題のライフサイクル</a:t>
            </a:r>
            <a:endParaRPr kumimoji="1" lang="en-US" altLang="ja-JP" sz="2800" dirty="0"/>
          </a:p>
          <a:p>
            <a:endParaRPr kumimoji="1" lang="en-US" altLang="ja-JP" sz="2800" dirty="0"/>
          </a:p>
          <a:p>
            <a:r>
              <a:rPr lang="ja-JP" altLang="en-US" sz="2800" dirty="0"/>
              <a:t>・問題の重要度分類と処理手順</a:t>
            </a:r>
            <a:endParaRPr lang="en-US" altLang="ja-JP" sz="2800" dirty="0"/>
          </a:p>
          <a:p>
            <a:endParaRPr lang="en-US" altLang="ja-JP" sz="2800" dirty="0"/>
          </a:p>
          <a:p>
            <a:r>
              <a:rPr kumimoji="1" lang="ja-JP" altLang="en-US" sz="2800" dirty="0"/>
              <a:t>・重複を避けるために「単純化」を行う</a:t>
            </a:r>
          </a:p>
        </p:txBody>
      </p:sp>
      <p:sp>
        <p:nvSpPr>
          <p:cNvPr id="4" name="フッター プレースホルダー 3">
            <a:extLst>
              <a:ext uri="{FF2B5EF4-FFF2-40B4-BE49-F238E27FC236}">
                <a16:creationId xmlns:a16="http://schemas.microsoft.com/office/drawing/2014/main" id="{80814B5D-C238-4F42-BA1B-CF8F637ADC34}"/>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3344399C-10BB-42BE-8FE6-5F2580398DEA}"/>
              </a:ext>
            </a:extLst>
          </p:cNvPr>
          <p:cNvSpPr>
            <a:spLocks noGrp="1"/>
          </p:cNvSpPr>
          <p:nvPr>
            <p:ph type="sldNum" sz="quarter" idx="12"/>
          </p:nvPr>
        </p:nvSpPr>
        <p:spPr/>
        <p:txBody>
          <a:bodyPr/>
          <a:lstStyle/>
          <a:p>
            <a:fld id="{40A5BECB-529C-49EF-B800-A459243032ED}" type="slidenum">
              <a:rPr kumimoji="1" lang="ja-JP" altLang="en-US" smtClean="0"/>
              <a:t>23</a:t>
            </a:fld>
            <a:endParaRPr kumimoji="1" lang="ja-JP" altLang="en-US"/>
          </a:p>
        </p:txBody>
      </p:sp>
    </p:spTree>
    <p:extLst>
      <p:ext uri="{BB962C8B-B14F-4D97-AF65-F5344CB8AC3E}">
        <p14:creationId xmlns:p14="http://schemas.microsoft.com/office/powerpoint/2010/main" val="3234968893"/>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653</TotalTime>
  <Words>621</Words>
  <Application>Microsoft Office PowerPoint</Application>
  <PresentationFormat>画面に合わせる (4:3)</PresentationFormat>
  <Paragraphs>218</Paragraphs>
  <Slides>23</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23</vt:i4>
      </vt:variant>
    </vt:vector>
  </HeadingPairs>
  <TitlesOfParts>
    <vt:vector size="28" baseType="lpstr">
      <vt:lpstr>ＭＳ Ｐゴシック</vt:lpstr>
      <vt:lpstr>游ゴシック</vt:lpstr>
      <vt:lpstr>Calibri</vt:lpstr>
      <vt:lpstr>Calibri Light</vt:lpstr>
      <vt:lpstr>レトロスペクト</vt:lpstr>
      <vt:lpstr>2章：　　　　　　　　　　　　　　　　　問題の管理</vt:lpstr>
      <vt:lpstr>目次</vt:lpstr>
      <vt:lpstr>たくさんの問題達</vt:lpstr>
      <vt:lpstr>欠陥の特定</vt:lpstr>
      <vt:lpstr>ソフトウェア問題のライフサイクル</vt:lpstr>
      <vt:lpstr>ライフサイクルの整理</vt:lpstr>
      <vt:lpstr>問題の報告</vt:lpstr>
      <vt:lpstr>問題の報告</vt:lpstr>
      <vt:lpstr>問題の事実</vt:lpstr>
      <vt:lpstr>プログラムによって問題が発生するときの診断情報</vt:lpstr>
      <vt:lpstr>スタックトレース</vt:lpstr>
      <vt:lpstr>問題の管理と分類</vt:lpstr>
      <vt:lpstr>問題の管理</vt:lpstr>
      <vt:lpstr>問題の重要度</vt:lpstr>
      <vt:lpstr>問題の処理</vt:lpstr>
      <vt:lpstr>問題の処理</vt:lpstr>
      <vt:lpstr>問題管理システムのメンテナンス</vt:lpstr>
      <vt:lpstr>問題のメンテナンス</vt:lpstr>
      <vt:lpstr>重複を管理する</vt:lpstr>
      <vt:lpstr>重複を管理する</vt:lpstr>
      <vt:lpstr>重複の解決策</vt:lpstr>
      <vt:lpstr>まとめ</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2章：　　　　　　　　　　　　　　　　　問題の管理</dc:title>
  <dc:creator>Fuga Yoshitomi</dc:creator>
  <cp:lastModifiedBy>Fuga Yoshitomi</cp:lastModifiedBy>
  <cp:revision>33</cp:revision>
  <dcterms:created xsi:type="dcterms:W3CDTF">2017-12-10T08:50:50Z</dcterms:created>
  <dcterms:modified xsi:type="dcterms:W3CDTF">2017-12-13T02:31:28Z</dcterms:modified>
</cp:coreProperties>
</file>