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9" r:id="rId7"/>
    <p:sldId id="262" r:id="rId8"/>
    <p:sldId id="261" r:id="rId9"/>
    <p:sldId id="263" r:id="rId10"/>
    <p:sldId id="264" r:id="rId11"/>
    <p:sldId id="265" r:id="rId12"/>
    <p:sldId id="270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E4241-832B-48B4-B1AF-AB40F6A95BD3}" type="datetimeFigureOut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E1E25-6EDC-423C-BB13-5D4804EE2F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16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E1E25-6EDC-423C-BB13-5D4804EE2F7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12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CA366-7119-4878-9418-839287841C5D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2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D3D00-5AD9-4CD7-8229-904ABC2DCF93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58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0D1F-BD1D-4E26-BC2C-F6C2267311EC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63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D20F9-7BE5-4EA2-A288-F4D4FA55A610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75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1F58C-3F6C-4E7B-AE48-78F89AEF8374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66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66D5-89C1-4A92-ABDC-AE08E8F78C6A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94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AB9A-A55F-4292-808B-748523CD7980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056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A73-2B71-4D86-935B-A710AC21F014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60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63A8-3664-47BD-B958-422C2796E956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82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4A5B9-5EB2-4FA2-AABA-19DCABB14D94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0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643B-5F30-4E53-9576-698F4D7700AE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52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B5310-01E3-425A-9D0C-9DA5594F04CE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A1CB-B2C8-482F-89DD-E456BF27A0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46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7200" dirty="0" smtClean="0"/>
              <a:t>統計的仮説検定</a:t>
            </a:r>
            <a:endParaRPr kumimoji="1" lang="ja-JP" altLang="en-US" sz="7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道具としての統計学</a:t>
            </a:r>
            <a:r>
              <a:rPr kumimoji="1" lang="en-US" altLang="ja-JP" sz="3600" dirty="0" smtClean="0"/>
              <a:t>8</a:t>
            </a:r>
            <a:r>
              <a:rPr kumimoji="1" lang="ja-JP" altLang="en-US" sz="3600" dirty="0" smtClean="0"/>
              <a:t>章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57950" y="5725297"/>
            <a:ext cx="2323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60191055 </a:t>
            </a:r>
            <a:r>
              <a:rPr kumimoji="1" lang="ja-JP" altLang="en-US" dirty="0" smtClean="0"/>
              <a:t>山崎大輝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937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帰無仮説・対立仮説とは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帰無</a:t>
            </a:r>
            <a:r>
              <a:rPr kumimoji="1" lang="ja-JP" altLang="en-US" dirty="0" smtClean="0"/>
              <a:t>仮説・・・否定されるために持ち出される仮説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対立仮説・・・研究者が主張したい仮設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研究目的に応じて帰無仮説を立てる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　　↓</a:t>
            </a:r>
            <a:r>
              <a:rPr kumimoji="1" lang="ja-JP" altLang="en-US" sz="2000" dirty="0" smtClean="0"/>
              <a:t>もし実際のデータがその仮説では稀にしか起きないならば</a:t>
            </a:r>
            <a:endParaRPr kumimoji="1" lang="en-US" altLang="ja-JP" sz="2000" dirty="0" smtClean="0"/>
          </a:p>
          <a:p>
            <a:pPr marL="0" indent="0">
              <a:buNone/>
            </a:pPr>
            <a:r>
              <a:rPr lang="ja-JP" altLang="en-US" dirty="0" smtClean="0"/>
              <a:t>棄却して対立仮説を採択する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14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20" y="1006119"/>
            <a:ext cx="8284691" cy="5171204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267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両側検定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帰無</a:t>
            </a:r>
            <a:r>
              <a:rPr kumimoji="1" lang="ja-JP" altLang="en-US" dirty="0" smtClean="0"/>
              <a:t>仮説　</a:t>
            </a:r>
            <a:r>
              <a:rPr kumimoji="1" lang="en-US" altLang="ja-JP" dirty="0" smtClean="0"/>
              <a:t>A=B</a:t>
            </a:r>
          </a:p>
          <a:p>
            <a:pPr marL="0" indent="0">
              <a:buNone/>
            </a:pPr>
            <a:r>
              <a:rPr lang="ja-JP" altLang="en-US" dirty="0" smtClean="0"/>
              <a:t>対立仮説　</a:t>
            </a:r>
            <a:r>
              <a:rPr lang="en-US" altLang="ja-JP" dirty="0" smtClean="0"/>
              <a:t>A&lt;B</a:t>
            </a:r>
            <a:r>
              <a:rPr lang="ja-JP" altLang="en-US" dirty="0" smtClean="0"/>
              <a:t>　または　</a:t>
            </a:r>
            <a:r>
              <a:rPr lang="en-US" altLang="ja-JP" dirty="0" smtClean="0"/>
              <a:t>A&gt;B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両側検定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/>
              <a:t>棄却</a:t>
            </a:r>
            <a:r>
              <a:rPr lang="ja-JP" altLang="en-US" dirty="0" smtClean="0"/>
              <a:t>域を検定統計量の理論的確率分布の両</a:t>
            </a:r>
            <a:r>
              <a:rPr lang="en-US" altLang="ja-JP" dirty="0" smtClean="0"/>
              <a:t>	</a:t>
            </a:r>
            <a:r>
              <a:rPr lang="ja-JP" altLang="en-US" dirty="0" smtClean="0"/>
              <a:t>側に設けて検定する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540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片側</a:t>
            </a:r>
            <a:r>
              <a:rPr kumimoji="1" lang="ja-JP" altLang="en-US" dirty="0" smtClean="0"/>
              <a:t>検定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 smtClean="0"/>
              <a:t>A</a:t>
            </a:r>
            <a:r>
              <a:rPr lang="en-US" altLang="ja-JP" dirty="0"/>
              <a:t>&lt;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の可能性が全くないと分かっているなら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帰無</a:t>
            </a:r>
            <a:r>
              <a:rPr kumimoji="1" lang="ja-JP" altLang="en-US" dirty="0" smtClean="0"/>
              <a:t>仮説　</a:t>
            </a:r>
            <a:r>
              <a:rPr kumimoji="1" lang="en-US" altLang="ja-JP" dirty="0" smtClean="0"/>
              <a:t>A=B</a:t>
            </a:r>
          </a:p>
          <a:p>
            <a:pPr marL="0" indent="0">
              <a:buNone/>
            </a:pPr>
            <a:r>
              <a:rPr lang="ja-JP" altLang="en-US" dirty="0" smtClean="0"/>
              <a:t>対立仮説　</a:t>
            </a:r>
            <a:r>
              <a:rPr lang="en-US" altLang="ja-JP" dirty="0" smtClean="0"/>
              <a:t>A&gt;B</a:t>
            </a:r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片側</a:t>
            </a:r>
            <a:r>
              <a:rPr kumimoji="1" lang="ja-JP" altLang="en-US" dirty="0" smtClean="0"/>
              <a:t>検定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/>
              <a:t>棄却</a:t>
            </a:r>
            <a:r>
              <a:rPr lang="ja-JP" altLang="en-US" dirty="0" smtClean="0"/>
              <a:t>域を検定等軽量の理論的確率分布の両</a:t>
            </a:r>
            <a:r>
              <a:rPr lang="en-US" altLang="ja-JP" dirty="0" smtClean="0"/>
              <a:t>	</a:t>
            </a:r>
            <a:r>
              <a:rPr lang="ja-JP" altLang="en-US" dirty="0" smtClean="0"/>
              <a:t>どちらか一方に設けて検定する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027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69" y="1713470"/>
            <a:ext cx="8344602" cy="3525456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14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統計的仮説検定の手順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ja-JP" altLang="en-US" dirty="0" smtClean="0"/>
                  <a:t>例</a:t>
                </a:r>
                <a:endParaRPr lang="en-US" altLang="ja-JP" dirty="0" smtClean="0"/>
              </a:p>
              <a:p>
                <a:pPr marL="0" indent="0">
                  <a:buNone/>
                </a:pPr>
                <a:r>
                  <a:rPr kumimoji="1" lang="ja-JP" altLang="en-US" dirty="0" smtClean="0"/>
                  <a:t>健康な一般男性の赤血球数　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en-US" altLang="ja-JP" dirty="0"/>
                  <a:t>	</a:t>
                </a:r>
                <a:r>
                  <a:rPr kumimoji="1" lang="en-US" altLang="ja-JP" dirty="0" smtClean="0"/>
                  <a:t>490±30×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1" lang="en-US" altLang="ja-JP" dirty="0" smtClean="0"/>
                  <a:t>/</a:t>
                </a:r>
                <a:r>
                  <a:rPr kumimoji="1" lang="en-US" altLang="ja-JP" dirty="0" err="1" smtClean="0"/>
                  <a:t>μl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/>
                  <a:t>身近</a:t>
                </a:r>
                <a:r>
                  <a:rPr lang="ja-JP" altLang="en-US" dirty="0" smtClean="0"/>
                  <a:t>な成人男性の赤血球数の平均</a:t>
                </a:r>
                <a:endParaRPr lang="en-US" altLang="ja-JP" dirty="0" smtClean="0"/>
              </a:p>
              <a:p>
                <a:pPr marL="0" indent="0">
                  <a:buNone/>
                </a:pPr>
                <a:r>
                  <a:rPr kumimoji="1" lang="en-US" altLang="ja-JP" dirty="0"/>
                  <a:t>	</a:t>
                </a:r>
                <a:r>
                  <a:rPr lang="en-US" altLang="ja-JP" dirty="0" smtClean="0"/>
                  <a:t>470×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ja-JP" dirty="0"/>
                  <a:t>/</a:t>
                </a:r>
                <a:r>
                  <a:rPr lang="en-US" altLang="ja-JP" dirty="0" err="1" smtClean="0"/>
                  <a:t>μl</a:t>
                </a:r>
                <a:endParaRPr lang="en-US" altLang="ja-JP" dirty="0" smtClean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ja-JP" altLang="en-US" dirty="0" smtClean="0"/>
                  <a:t>一般男性と比べて差があるかどうか？</a:t>
                </a:r>
                <a:endParaRPr lang="en-US" altLang="ja-JP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46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27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統計的仮説検定の手順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 smtClean="0"/>
                  <a:t>1.</a:t>
                </a:r>
                <a:r>
                  <a:rPr lang="ja-JP" altLang="en-US" dirty="0" smtClean="0"/>
                  <a:t>帰</a:t>
                </a:r>
                <a:r>
                  <a:rPr lang="ja-JP" altLang="en-US" dirty="0"/>
                  <a:t>無</a:t>
                </a:r>
                <a:r>
                  <a:rPr kumimoji="1" lang="ja-JP" altLang="en-US" dirty="0" smtClean="0"/>
                  <a:t>仮説と対立仮説の検定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ja-JP" altLang="en-US" dirty="0" smtClean="0"/>
                  <a:t>帰無</a:t>
                </a:r>
                <a:r>
                  <a:rPr kumimoji="1" lang="ja-JP" altLang="en-US" dirty="0" smtClean="0"/>
                  <a:t>仮説 </a:t>
                </a:r>
                <a:r>
                  <a:rPr kumimoji="1" lang="en-US" altLang="ja-JP" dirty="0" smtClean="0"/>
                  <a:t>: </a:t>
                </a:r>
                <a:r>
                  <a:rPr kumimoji="1" lang="ja-JP" altLang="en-US" dirty="0" smtClean="0"/>
                  <a:t>標本平均値 </a:t>
                </a:r>
                <a:r>
                  <a:rPr lang="en-US" altLang="ja-JP" dirty="0" smtClean="0"/>
                  <a:t>470</a:t>
                </a:r>
                <a:r>
                  <a:rPr lang="en-US" altLang="ja-JP" dirty="0"/>
                  <a:t>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ja-JP" dirty="0"/>
                  <a:t>/</a:t>
                </a:r>
                <a:r>
                  <a:rPr lang="en-US" altLang="ja-JP" dirty="0" err="1" smtClean="0"/>
                  <a:t>μl</a:t>
                </a:r>
                <a:r>
                  <a:rPr lang="en-US" altLang="ja-JP" dirty="0" smtClean="0"/>
                  <a:t> </a:t>
                </a:r>
                <a:r>
                  <a:rPr lang="ja-JP" altLang="en-US" dirty="0" smtClean="0"/>
                  <a:t>は</a:t>
                </a:r>
                <a:endParaRPr lang="en-US" altLang="ja-JP" dirty="0" smtClean="0"/>
              </a:p>
              <a:p>
                <a:pPr marL="0" indent="0">
                  <a:buNone/>
                </a:pPr>
                <a:r>
                  <a:rPr kumimoji="1" lang="en-US" altLang="ja-JP" dirty="0"/>
                  <a:t> </a:t>
                </a:r>
                <a:r>
                  <a:rPr kumimoji="1" lang="en-US" altLang="ja-JP" dirty="0" smtClean="0"/>
                  <a:t>                    </a:t>
                </a:r>
                <a:r>
                  <a:rPr kumimoji="1" lang="ja-JP" altLang="en-US" dirty="0" smtClean="0"/>
                  <a:t>平均値 </a:t>
                </a:r>
                <a:r>
                  <a:rPr lang="en-US" altLang="ja-JP" dirty="0" smtClean="0"/>
                  <a:t>490±30</a:t>
                </a:r>
                <a:r>
                  <a:rPr lang="en-US" altLang="ja-JP" dirty="0"/>
                  <a:t>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ja-JP" dirty="0"/>
                  <a:t>/</a:t>
                </a:r>
                <a:r>
                  <a:rPr lang="en-US" altLang="ja-JP" dirty="0" err="1" smtClean="0"/>
                  <a:t>μl</a:t>
                </a:r>
                <a:r>
                  <a:rPr lang="ja-JP" altLang="en-US" dirty="0" smtClean="0"/>
                  <a:t>と比べて</a:t>
                </a:r>
                <a:endParaRPr lang="en-US" altLang="ja-JP" dirty="0" smtClean="0"/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 smtClean="0"/>
                  <a:t>                    </a:t>
                </a:r>
                <a:r>
                  <a:rPr lang="ja-JP" altLang="en-US" dirty="0" smtClean="0"/>
                  <a:t>差がない</a:t>
                </a:r>
                <a:endParaRPr lang="en-US" altLang="ja-JP" dirty="0" smtClean="0"/>
              </a:p>
              <a:p>
                <a:pPr marL="0" indent="0">
                  <a:buNone/>
                </a:pPr>
                <a:endParaRPr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/>
                  <a:t>対立</a:t>
                </a:r>
                <a:r>
                  <a:rPr lang="ja-JP" altLang="en-US" dirty="0" smtClean="0"/>
                  <a:t>仮説 </a:t>
                </a:r>
                <a:r>
                  <a:rPr lang="en-US" altLang="ja-JP" dirty="0"/>
                  <a:t>: </a:t>
                </a:r>
                <a:r>
                  <a:rPr lang="ja-JP" altLang="en-US" dirty="0"/>
                  <a:t>標本平均値 </a:t>
                </a:r>
                <a:r>
                  <a:rPr lang="en-US" altLang="ja-JP" dirty="0"/>
                  <a:t>470</a:t>
                </a:r>
                <a:r>
                  <a:rPr lang="en-US" altLang="ja-JP" dirty="0"/>
                  <a:t>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ja-JP" dirty="0"/>
                  <a:t>/</a:t>
                </a:r>
                <a:r>
                  <a:rPr lang="en-US" altLang="ja-JP" dirty="0" err="1"/>
                  <a:t>μl</a:t>
                </a:r>
                <a:r>
                  <a:rPr lang="en-US" altLang="ja-JP" dirty="0"/>
                  <a:t> </a:t>
                </a:r>
                <a:r>
                  <a:rPr lang="ja-JP" altLang="en-US" dirty="0"/>
                  <a:t>は</a:t>
                </a: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/>
                  <a:t>                    </a:t>
                </a:r>
                <a:r>
                  <a:rPr lang="ja-JP" altLang="en-US" dirty="0"/>
                  <a:t>平均値 </a:t>
                </a:r>
                <a:r>
                  <a:rPr lang="en-US" altLang="ja-JP" dirty="0"/>
                  <a:t>490±30</a:t>
                </a:r>
                <a:r>
                  <a:rPr lang="en-US" altLang="ja-JP" dirty="0"/>
                  <a:t>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ja-JP" dirty="0"/>
                  <a:t>/</a:t>
                </a:r>
                <a:r>
                  <a:rPr lang="en-US" altLang="ja-JP" dirty="0" err="1"/>
                  <a:t>μl</a:t>
                </a:r>
                <a:r>
                  <a:rPr lang="ja-JP" altLang="en-US" dirty="0"/>
                  <a:t>と比べて</a:t>
                </a: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/>
                  <a:t>                    </a:t>
                </a:r>
                <a:r>
                  <a:rPr lang="ja-JP" altLang="en-US" dirty="0"/>
                  <a:t>差</a:t>
                </a:r>
                <a:r>
                  <a:rPr lang="ja-JP" altLang="en-US" dirty="0" smtClean="0"/>
                  <a:t>があ</a:t>
                </a:r>
                <a:r>
                  <a:rPr lang="ja-JP" altLang="en-US" dirty="0"/>
                  <a:t>る</a:t>
                </a:r>
                <a:endParaRPr lang="ja-JP" altLang="en-US" dirty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46" t="-39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783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統計的仮説検定の手順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2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片側</a:t>
            </a:r>
            <a:r>
              <a:rPr kumimoji="1" lang="en-US" altLang="ja-JP" dirty="0" smtClean="0"/>
              <a:t>or</a:t>
            </a:r>
            <a:r>
              <a:rPr kumimoji="1" lang="ja-JP" altLang="en-US" dirty="0" smtClean="0"/>
              <a:t>両側の区別、有意水準の設定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有意水準</a:t>
            </a:r>
            <a:r>
              <a:rPr kumimoji="1" lang="en-US" altLang="ja-JP" dirty="0" smtClean="0"/>
              <a:t>:5%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両側検定を用いる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163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統計的仮説検定の手順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3.</a:t>
            </a:r>
            <a:r>
              <a:rPr kumimoji="1" lang="ja-JP" altLang="en-US" dirty="0" smtClean="0"/>
              <a:t>検定法を選び、検定統計量を推定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標準正規分布による検定を行う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検定統計量 </a:t>
            </a:r>
            <a:r>
              <a:rPr kumimoji="1" lang="en-US" altLang="ja-JP" dirty="0" smtClean="0"/>
              <a:t>: z</a:t>
            </a:r>
            <a:r>
              <a:rPr kumimoji="1" lang="ja-JP" altLang="en-US" dirty="0" smtClean="0"/>
              <a:t>値 </a:t>
            </a:r>
            <a:r>
              <a:rPr kumimoji="1" lang="en-US" altLang="ja-JP" dirty="0" smtClean="0"/>
              <a:t>= -2.108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sz="1800" dirty="0" smtClean="0"/>
              <a:t>Z</a:t>
            </a:r>
            <a:r>
              <a:rPr lang="ja-JP" altLang="en-US" sz="1800" dirty="0" smtClean="0"/>
              <a:t>値</a:t>
            </a:r>
            <a:r>
              <a:rPr lang="en-US" altLang="ja-JP" sz="1800" dirty="0" smtClean="0"/>
              <a:t>:</a:t>
            </a:r>
            <a:r>
              <a:rPr lang="ja-JP" altLang="en-US" sz="1800" dirty="0" smtClean="0"/>
              <a:t>平均値</a:t>
            </a:r>
            <a:r>
              <a:rPr lang="ja-JP" altLang="en-US" sz="1800" dirty="0"/>
              <a:t>とのばらつき（偏差）が標準偏差（</a:t>
            </a:r>
            <a:r>
              <a:rPr lang="en-US" altLang="ja-JP" sz="1800" dirty="0"/>
              <a:t>σ</a:t>
            </a:r>
            <a:r>
              <a:rPr lang="ja-JP" altLang="en-US" sz="1800" dirty="0"/>
              <a:t>：シグマ）の何倍かという値</a:t>
            </a:r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193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統計的仮説検定の手順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795517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dirty="0" smtClean="0"/>
              <a:t>4.</a:t>
            </a:r>
            <a:r>
              <a:rPr lang="ja-JP" altLang="en-US" dirty="0" smtClean="0"/>
              <a:t>検定統計量が確率分布の棄却域に入っているかどうか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標準正規分布曲線において</a:t>
            </a:r>
            <a:r>
              <a:rPr kumimoji="1" lang="en-US" altLang="ja-JP" dirty="0" smtClean="0"/>
              <a:t>z</a:t>
            </a:r>
            <a:r>
              <a:rPr kumimoji="1" lang="ja-JP" altLang="en-US" dirty="0" smtClean="0"/>
              <a:t>値に対応する確率</a:t>
            </a:r>
            <a:r>
              <a:rPr kumimoji="1" lang="en-US" altLang="ja-JP" dirty="0" smtClean="0"/>
              <a:t>,P</a:t>
            </a:r>
            <a:r>
              <a:rPr kumimoji="1" lang="ja-JP" altLang="en-US" dirty="0" smtClean="0"/>
              <a:t>と有意水準を比較する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	P=0.036 &lt; 0.05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/>
              <a:t>有意水準</a:t>
            </a:r>
            <a:r>
              <a:rPr lang="ja-JP" altLang="en-US" dirty="0"/>
              <a:t>以下</a:t>
            </a:r>
            <a:r>
              <a:rPr lang="ja-JP" altLang="en-US" dirty="0" smtClean="0"/>
              <a:t>なので帰無仮説を棄て、対立仮説を採択する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456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53" y="1688757"/>
            <a:ext cx="8292034" cy="3451347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867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過誤</a:t>
            </a:r>
            <a:r>
              <a:rPr kumimoji="1" lang="ja-JP" altLang="en-US" dirty="0" smtClean="0"/>
              <a:t>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α</a:t>
            </a:r>
            <a:r>
              <a:rPr kumimoji="1" lang="ja-JP" altLang="en-US" dirty="0" smtClean="0"/>
              <a:t>過誤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種過誤</a:t>
            </a:r>
            <a:r>
              <a:rPr kumimoji="1" lang="en-US" altLang="ja-JP" dirty="0" smtClean="0"/>
              <a:t>)</a:t>
            </a:r>
          </a:p>
          <a:p>
            <a:pPr marL="0" indent="0">
              <a:buNone/>
            </a:pPr>
            <a:r>
              <a:rPr lang="en-US" altLang="ja-JP" dirty="0" smtClean="0"/>
              <a:t>	</a:t>
            </a:r>
            <a:r>
              <a:rPr lang="ja-JP" altLang="en-US" dirty="0" smtClean="0"/>
              <a:t>帰無仮説は正しいが、棄却してしまう誤り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β</a:t>
            </a:r>
            <a:r>
              <a:rPr kumimoji="1" lang="ja-JP" altLang="en-US" dirty="0" smtClean="0"/>
              <a:t>過誤</a:t>
            </a:r>
            <a:r>
              <a:rPr lang="en-US" altLang="ja-JP" dirty="0"/>
              <a:t>(</a:t>
            </a:r>
            <a:r>
              <a:rPr lang="ja-JP" altLang="en-US" dirty="0" smtClean="0"/>
              <a:t>第</a:t>
            </a:r>
            <a:r>
              <a:rPr lang="en-US" altLang="ja-JP" dirty="0" smtClean="0"/>
              <a:t>2</a:t>
            </a:r>
            <a:r>
              <a:rPr lang="ja-JP" altLang="en-US" dirty="0" smtClean="0"/>
              <a:t>種</a:t>
            </a:r>
            <a:r>
              <a:rPr lang="ja-JP" altLang="en-US" dirty="0"/>
              <a:t>過誤</a:t>
            </a:r>
            <a:r>
              <a:rPr lang="en-US" altLang="ja-JP" dirty="0" smtClean="0"/>
              <a:t>)</a:t>
            </a:r>
          </a:p>
          <a:p>
            <a:pPr marL="0" indent="0">
              <a:buNone/>
            </a:pPr>
            <a:r>
              <a:rPr lang="en-US" altLang="ja-JP" dirty="0" smtClean="0"/>
              <a:t>	</a:t>
            </a:r>
            <a:r>
              <a:rPr lang="ja-JP" altLang="en-US" dirty="0" smtClean="0"/>
              <a:t>帰</a:t>
            </a:r>
            <a:r>
              <a:rPr lang="ja-JP" altLang="en-US" dirty="0"/>
              <a:t>無仮説は</a:t>
            </a:r>
            <a:r>
              <a:rPr lang="ja-JP" altLang="en-US" dirty="0" smtClean="0"/>
              <a:t>正しくないが、棄却しない誤り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520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259977" cy="1325563"/>
          </a:xfrm>
        </p:spPr>
        <p:txBody>
          <a:bodyPr/>
          <a:lstStyle/>
          <a:p>
            <a:r>
              <a:rPr lang="ja-JP" altLang="en-US" dirty="0"/>
              <a:t>ネガティブ</a:t>
            </a:r>
            <a:r>
              <a:rPr kumimoji="1" lang="ja-JP" altLang="en-US" dirty="0" smtClean="0"/>
              <a:t>データから得られる結論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有意差が出なかった場合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kumimoji="1" lang="en-US" altLang="ja-JP" dirty="0"/>
              <a:t>	</a:t>
            </a:r>
            <a:r>
              <a:rPr kumimoji="1" lang="en-US" altLang="ja-JP" dirty="0" smtClean="0"/>
              <a:t>×</a:t>
            </a:r>
            <a:r>
              <a:rPr kumimoji="1" lang="ja-JP" altLang="en-US" dirty="0" smtClean="0"/>
              <a:t>帰無仮説を採択する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○「差があるのか分からない」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7583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統計的仮説検定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研究目的に応じて帰無</a:t>
            </a:r>
            <a:r>
              <a:rPr lang="ja-JP" altLang="en-US" dirty="0"/>
              <a:t>仮説</a:t>
            </a:r>
            <a:r>
              <a:rPr lang="ja-JP" altLang="en-US" dirty="0" smtClean="0"/>
              <a:t>を立て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en-US" altLang="ja-JP" dirty="0"/>
              <a:t>	</a:t>
            </a:r>
            <a:r>
              <a:rPr kumimoji="1" lang="ja-JP" altLang="en-US" dirty="0" smtClean="0"/>
              <a:t>実際のデータがその仮説では稀にしか起きな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いならば棄却し、対立仮説を採択すること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過誤率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帰無仮説○　棄却　　　　　→　</a:t>
            </a:r>
            <a:r>
              <a:rPr lang="en-US" altLang="ja-JP" dirty="0" smtClean="0"/>
              <a:t>α</a:t>
            </a:r>
            <a:r>
              <a:rPr lang="ja-JP" altLang="en-US" dirty="0" smtClean="0"/>
              <a:t>過誤率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en-US" altLang="ja-JP" dirty="0"/>
              <a:t>	</a:t>
            </a:r>
            <a:r>
              <a:rPr kumimoji="1" lang="ja-JP" altLang="en-US" dirty="0" smtClean="0"/>
              <a:t>帰無仮説</a:t>
            </a:r>
            <a:r>
              <a:rPr kumimoji="1" lang="en-US" altLang="ja-JP" dirty="0" smtClean="0"/>
              <a:t>×</a:t>
            </a:r>
            <a:r>
              <a:rPr kumimoji="1" lang="ja-JP" altLang="en-US" dirty="0" smtClean="0"/>
              <a:t>　棄却しない　→　</a:t>
            </a:r>
            <a:r>
              <a:rPr kumimoji="1" lang="en-US" altLang="ja-JP" dirty="0" smtClean="0"/>
              <a:t>β</a:t>
            </a:r>
            <a:r>
              <a:rPr kumimoji="1" lang="ja-JP" altLang="en-US" dirty="0" smtClean="0"/>
              <a:t>過誤率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A1CB-B2C8-482F-89DD-E456BF27A0FE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553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257</Words>
  <Application>Microsoft Office PowerPoint</Application>
  <PresentationFormat>画面に合わせる (4:3)</PresentationFormat>
  <Paragraphs>104</Paragraphs>
  <Slides>15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Cambria Math</vt:lpstr>
      <vt:lpstr>Office テーマ</vt:lpstr>
      <vt:lpstr>統計的仮説検定</vt:lpstr>
      <vt:lpstr>帰無仮説・対立仮説とは</vt:lpstr>
      <vt:lpstr>PowerPoint プレゼンテーション</vt:lpstr>
      <vt:lpstr>両側検定</vt:lpstr>
      <vt:lpstr>片側検定</vt:lpstr>
      <vt:lpstr>PowerPoint プレゼンテーション</vt:lpstr>
      <vt:lpstr>統計的仮説検定の手順</vt:lpstr>
      <vt:lpstr>統計的仮説検定の手順</vt:lpstr>
      <vt:lpstr>統計的仮説検定の手順</vt:lpstr>
      <vt:lpstr>統計的仮説検定の手順</vt:lpstr>
      <vt:lpstr>統計的仮説検定の手順</vt:lpstr>
      <vt:lpstr>PowerPoint プレゼンテーション</vt:lpstr>
      <vt:lpstr>過誤率</vt:lpstr>
      <vt:lpstr>ネガティブデータから得られる結論</vt:lpstr>
      <vt:lpstr>まとめ</vt:lpstr>
    </vt:vector>
  </TitlesOfParts>
  <Company>Center for Information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統計的仮説検定</dc:title>
  <dc:creator>山﨑　大輝</dc:creator>
  <cp:lastModifiedBy>山﨑　大輝</cp:lastModifiedBy>
  <cp:revision>10</cp:revision>
  <dcterms:created xsi:type="dcterms:W3CDTF">2017-01-19T07:50:22Z</dcterms:created>
  <dcterms:modified xsi:type="dcterms:W3CDTF">2017-01-19T09:05:32Z</dcterms:modified>
</cp:coreProperties>
</file>