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56" r:id="rId2"/>
    <p:sldId id="262" r:id="rId3"/>
    <p:sldId id="257" r:id="rId4"/>
    <p:sldId id="258" r:id="rId5"/>
    <p:sldId id="259" r:id="rId6"/>
    <p:sldId id="260" r:id="rId7"/>
    <p:sldId id="263" r:id="rId8"/>
    <p:sldId id="264" r:id="rId9"/>
    <p:sldId id="261"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63" autoAdjust="0"/>
    <p:restoredTop sz="94704" autoAdjust="0"/>
  </p:normalViewPr>
  <p:slideViewPr>
    <p:cSldViewPr>
      <p:cViewPr varScale="1">
        <p:scale>
          <a:sx n="102" d="100"/>
          <a:sy n="102" d="100"/>
        </p:scale>
        <p:origin x="-240" y="-10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90600" y="1009650"/>
            <a:ext cx="7179733"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ja-JP" altLang="en-US" smtClean="0"/>
              <a:t>マスター タイトルの書式設定</a:t>
            </a:r>
            <a:endParaRPr lang="en-US"/>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a:xfrm>
            <a:off x="6770676" y="5357592"/>
            <a:ext cx="1213821" cy="365125"/>
          </a:xfrm>
        </p:spPr>
        <p:txBody>
          <a:bodyPr/>
          <a:lstStyle/>
          <a:p>
            <a:fld id="{0746DBAB-2C57-4AED-A5A4-F15E054CE8A3}" type="datetimeFigureOut">
              <a:rPr kumimoji="1" lang="ja-JP" altLang="en-US" smtClean="0"/>
              <a:t>2012/10/18</a:t>
            </a:fld>
            <a:endParaRPr kumimoji="1" lang="ja-JP" altLang="en-US"/>
          </a:p>
        </p:txBody>
      </p:sp>
      <p:sp>
        <p:nvSpPr>
          <p:cNvPr id="5" name="Footer Placeholder 4"/>
          <p:cNvSpPr>
            <a:spLocks noGrp="1"/>
          </p:cNvSpPr>
          <p:nvPr>
            <p:ph type="ftr" sz="quarter" idx="11"/>
          </p:nvPr>
        </p:nvSpPr>
        <p:spPr>
          <a:xfrm>
            <a:off x="1174044" y="5357592"/>
            <a:ext cx="5034845" cy="365125"/>
          </a:xfrm>
        </p:spPr>
        <p:txBody>
          <a:bodyPr/>
          <a:lstStyle/>
          <a:p>
            <a:endParaRPr kumimoji="1" lang="ja-JP" altLang="en-US"/>
          </a:p>
        </p:txBody>
      </p:sp>
      <p:sp>
        <p:nvSpPr>
          <p:cNvPr id="6" name="Slide Number Placeholder 5"/>
          <p:cNvSpPr>
            <a:spLocks noGrp="1"/>
          </p:cNvSpPr>
          <p:nvPr>
            <p:ph type="sldNum" sz="quarter" idx="12"/>
          </p:nvPr>
        </p:nvSpPr>
        <p:spPr>
          <a:xfrm>
            <a:off x="6213930" y="5357592"/>
            <a:ext cx="554023" cy="365125"/>
          </a:xfrm>
        </p:spPr>
        <p:txBody>
          <a:bodyPr/>
          <a:lstStyle>
            <a:lvl1pPr algn="ctr">
              <a:defRPr/>
            </a:lvl1pPr>
          </a:lstStyle>
          <a:p>
            <a:fld id="{9969F975-D7EA-4E15-B41C-915D86A8DEA9}" type="slidenum">
              <a:rPr kumimoji="1" lang="ja-JP" altLang="en-US" smtClean="0"/>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0746DBAB-2C57-4AED-A5A4-F15E054CE8A3}" type="datetimeFigureOut">
              <a:rPr kumimoji="1" lang="ja-JP" altLang="en-US" smtClean="0"/>
              <a:t>2012/10/18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969F975-D7EA-4E15-B41C-915D86A8DEA9}" type="slidenum">
              <a:rPr kumimoji="1" lang="ja-JP" altLang="en-US" smtClean="0"/>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0746DBAB-2C57-4AED-A5A4-F15E054CE8A3}" type="datetimeFigureOut">
              <a:rPr kumimoji="1" lang="ja-JP" altLang="en-US" smtClean="0"/>
              <a:t>2012/10/18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969F975-D7EA-4E15-B41C-915D86A8DEA9}" type="slidenum">
              <a:rPr kumimoji="1" lang="ja-JP" altLang="en-US" smtClean="0"/>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5" name="Date Placeholder 4"/>
          <p:cNvSpPr>
            <a:spLocks noGrp="1"/>
          </p:cNvSpPr>
          <p:nvPr>
            <p:ph type="dt" sz="half" idx="10"/>
          </p:nvPr>
        </p:nvSpPr>
        <p:spPr/>
        <p:txBody>
          <a:bodyPr/>
          <a:lstStyle/>
          <a:p>
            <a:fld id="{0746DBAB-2C57-4AED-A5A4-F15E054CE8A3}" type="datetimeFigureOut">
              <a:rPr kumimoji="1" lang="ja-JP" altLang="en-US" smtClean="0"/>
              <a:t>2012/10/18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969F975-D7EA-4E15-B41C-915D86A8DEA9}" type="slidenum">
              <a:rPr kumimoji="1" lang="ja-JP" altLang="en-US" smtClean="0"/>
              <a:t>‹#›</a:t>
            </a:fld>
            <a:endParaRPr kumimoji="1" lang="ja-JP" altLang="en-US"/>
          </a:p>
        </p:txBody>
      </p:sp>
      <p:sp>
        <p:nvSpPr>
          <p:cNvPr id="9" name="Content Placeholder 8"/>
          <p:cNvSpPr>
            <a:spLocks noGrp="1"/>
          </p:cNvSpPr>
          <p:nvPr>
            <p:ph sz="quarter" idx="13"/>
          </p:nvPr>
        </p:nvSpPr>
        <p:spPr>
          <a:xfrm>
            <a:off x="1298448" y="2121407"/>
            <a:ext cx="3200400" cy="3602736"/>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11" name="Content Placeholder 10"/>
          <p:cNvSpPr>
            <a:spLocks noGrp="1"/>
          </p:cNvSpPr>
          <p:nvPr>
            <p:ph sz="quarter" idx="14"/>
          </p:nvPr>
        </p:nvSpPr>
        <p:spPr>
          <a:xfrm>
            <a:off x="4663440" y="2119313"/>
            <a:ext cx="3200400" cy="3605212"/>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ja-JP" altLang="en-US" smtClean="0"/>
              <a:t>マスター タイトルの書式設定</a:t>
            </a:r>
            <a:endParaRPr lang="en-US"/>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7" name="Date Placeholder 6"/>
          <p:cNvSpPr>
            <a:spLocks noGrp="1"/>
          </p:cNvSpPr>
          <p:nvPr>
            <p:ph type="dt" sz="half" idx="10"/>
          </p:nvPr>
        </p:nvSpPr>
        <p:spPr/>
        <p:txBody>
          <a:bodyPr/>
          <a:lstStyle/>
          <a:p>
            <a:fld id="{0746DBAB-2C57-4AED-A5A4-F15E054CE8A3}" type="datetimeFigureOut">
              <a:rPr kumimoji="1" lang="ja-JP" altLang="en-US" smtClean="0"/>
              <a:t>2012/10/18</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9969F975-D7EA-4E15-B41C-915D86A8DEA9}" type="slidenum">
              <a:rPr kumimoji="1" lang="ja-JP" altLang="en-US" smtClean="0"/>
              <a:t>‹#›</a:t>
            </a:fld>
            <a:endParaRPr kumimoji="1" lang="ja-JP" altLang="en-US"/>
          </a:p>
        </p:txBody>
      </p:sp>
      <p:sp>
        <p:nvSpPr>
          <p:cNvPr id="11" name="Content Placeholder 10"/>
          <p:cNvSpPr>
            <a:spLocks noGrp="1"/>
          </p:cNvSpPr>
          <p:nvPr>
            <p:ph sz="quarter" idx="13"/>
          </p:nvPr>
        </p:nvSpPr>
        <p:spPr>
          <a:xfrm>
            <a:off x="1298448" y="2944368"/>
            <a:ext cx="3227832" cy="2779776"/>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Date Placeholder 2"/>
          <p:cNvSpPr>
            <a:spLocks noGrp="1"/>
          </p:cNvSpPr>
          <p:nvPr>
            <p:ph type="dt" sz="half" idx="10"/>
          </p:nvPr>
        </p:nvSpPr>
        <p:spPr/>
        <p:txBody>
          <a:bodyPr/>
          <a:lstStyle/>
          <a:p>
            <a:fld id="{0746DBAB-2C57-4AED-A5A4-F15E054CE8A3}" type="datetimeFigureOut">
              <a:rPr kumimoji="1" lang="ja-JP" altLang="en-US" smtClean="0"/>
              <a:t>2012/10/18</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9969F975-D7EA-4E15-B41C-915D86A8DEA9}" type="slidenum">
              <a:rPr kumimoji="1" lang="ja-JP" altLang="en-US" smtClean="0"/>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46DBAB-2C57-4AED-A5A4-F15E054CE8A3}" type="datetimeFigureOut">
              <a:rPr kumimoji="1" lang="ja-JP" altLang="en-US" smtClean="0"/>
              <a:t>2012/10/18</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9969F975-D7EA-4E15-B41C-915D86A8DEA9}" type="slidenum">
              <a:rPr kumimoji="1" lang="ja-JP" altLang="en-US" smtClean="0"/>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10;コンテンツ">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ja-JP" altLang="en-US" smtClean="0"/>
              <a:t>マスター タイトルの書式設定</a:t>
            </a:r>
            <a:endParaRPr lang="en-US"/>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a:xfrm rot="60000">
            <a:off x="6341698" y="5885672"/>
            <a:ext cx="1213821" cy="365125"/>
          </a:xfrm>
        </p:spPr>
        <p:txBody>
          <a:bodyPr/>
          <a:lstStyle/>
          <a:p>
            <a:fld id="{0746DBAB-2C57-4AED-A5A4-F15E054CE8A3}" type="datetimeFigureOut">
              <a:rPr kumimoji="1" lang="ja-JP" altLang="en-US" smtClean="0"/>
              <a:t>2012/10/18</a:t>
            </a:fld>
            <a:endParaRPr kumimoji="1" lang="ja-JP" altLang="en-US"/>
          </a:p>
        </p:txBody>
      </p:sp>
      <p:sp>
        <p:nvSpPr>
          <p:cNvPr id="6" name="Footer Placeholder 5"/>
          <p:cNvSpPr>
            <a:spLocks noGrp="1"/>
          </p:cNvSpPr>
          <p:nvPr>
            <p:ph type="ftr" sz="quarter" idx="11"/>
          </p:nvPr>
        </p:nvSpPr>
        <p:spPr>
          <a:xfrm rot="-60000">
            <a:off x="914554" y="5829261"/>
            <a:ext cx="3522607" cy="365125"/>
          </a:xfrm>
        </p:spPr>
        <p:txBody>
          <a:bodyPr/>
          <a:lstStyle/>
          <a:p>
            <a:endParaRPr kumimoji="1" lang="ja-JP" altLang="en-US"/>
          </a:p>
        </p:txBody>
      </p:sp>
      <p:sp>
        <p:nvSpPr>
          <p:cNvPr id="7" name="Slide Number Placeholder 6"/>
          <p:cNvSpPr>
            <a:spLocks noGrp="1"/>
          </p:cNvSpPr>
          <p:nvPr>
            <p:ph type="sldNum" sz="quarter" idx="12"/>
          </p:nvPr>
        </p:nvSpPr>
        <p:spPr>
          <a:xfrm rot="60000">
            <a:off x="7557313" y="5896961"/>
            <a:ext cx="554023" cy="365125"/>
          </a:xfrm>
        </p:spPr>
        <p:txBody>
          <a:bodyPr/>
          <a:lstStyle/>
          <a:p>
            <a:fld id="{9969F975-D7EA-4E15-B41C-915D86A8DEA9}" type="slidenum">
              <a:rPr kumimoji="1" lang="ja-JP" altLang="en-US" smtClean="0"/>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ja-JP" altLang="en-US" smtClean="0"/>
              <a:t>マスター タイトルの書式設定</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アイコンをクリックして図を追加</a:t>
            </a:r>
            <a:endParaRPr lang="en-US"/>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a:xfrm rot="60000">
            <a:off x="6345936" y="5888737"/>
            <a:ext cx="1213821" cy="365125"/>
          </a:xfrm>
        </p:spPr>
        <p:txBody>
          <a:bodyPr/>
          <a:lstStyle/>
          <a:p>
            <a:fld id="{0746DBAB-2C57-4AED-A5A4-F15E054CE8A3}" type="datetimeFigureOut">
              <a:rPr kumimoji="1" lang="ja-JP" altLang="en-US" smtClean="0"/>
              <a:t>2012/10/18</a:t>
            </a:fld>
            <a:endParaRPr kumimoji="1" lang="ja-JP" altLang="en-US"/>
          </a:p>
        </p:txBody>
      </p:sp>
      <p:sp>
        <p:nvSpPr>
          <p:cNvPr id="6" name="Footer Placeholder 5"/>
          <p:cNvSpPr>
            <a:spLocks noGrp="1"/>
          </p:cNvSpPr>
          <p:nvPr>
            <p:ph type="ftr" sz="quarter" idx="11"/>
          </p:nvPr>
        </p:nvSpPr>
        <p:spPr>
          <a:xfrm rot="-60000">
            <a:off x="914569" y="5831037"/>
            <a:ext cx="3319043" cy="365125"/>
          </a:xfrm>
        </p:spPr>
        <p:txBody>
          <a:bodyPr/>
          <a:lstStyle/>
          <a:p>
            <a:endParaRPr kumimoji="1" lang="ja-JP" altLang="en-US"/>
          </a:p>
        </p:txBody>
      </p:sp>
      <p:sp>
        <p:nvSpPr>
          <p:cNvPr id="7" name="Slide Number Placeholder 6"/>
          <p:cNvSpPr>
            <a:spLocks noGrp="1"/>
          </p:cNvSpPr>
          <p:nvPr>
            <p:ph type="sldNum" sz="quarter" idx="12"/>
          </p:nvPr>
        </p:nvSpPr>
        <p:spPr>
          <a:xfrm rot="60000">
            <a:off x="7562089" y="5900026"/>
            <a:ext cx="554023" cy="365125"/>
          </a:xfrm>
        </p:spPr>
        <p:txBody>
          <a:bodyPr/>
          <a:lstStyle/>
          <a:p>
            <a:fld id="{9969F975-D7EA-4E15-B41C-915D86A8DEA9}" type="slidenum">
              <a:rPr kumimoji="1" lang="ja-JP" altLang="en-US" smtClean="0"/>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Vertical Text Placeholder 2"/>
          <p:cNvSpPr>
            <a:spLocks noGrp="1"/>
          </p:cNvSpPr>
          <p:nvPr>
            <p:ph type="body" orient="vert" idx="1"/>
          </p:nvPr>
        </p:nvSpPr>
        <p:spPr/>
        <p:txBody>
          <a:bodyPr vert="eaVert" anchor="ct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0746DBAB-2C57-4AED-A5A4-F15E054CE8A3}" type="datetimeFigureOut">
              <a:rPr kumimoji="1" lang="ja-JP" altLang="en-US" smtClean="0"/>
              <a:t>2012/10/18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969F975-D7EA-4E15-B41C-915D86A8DEA9}" type="slidenum">
              <a:rPr kumimoji="1" lang="ja-JP" altLang="en-US" smtClean="0"/>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0746DBAB-2C57-4AED-A5A4-F15E054CE8A3}" type="datetimeFigureOut">
              <a:rPr kumimoji="1" lang="ja-JP" altLang="en-US" smtClean="0"/>
              <a:t>2012/10/18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969F975-D7EA-4E15-B41C-915D86A8DEA9}" type="slidenum">
              <a:rPr kumimoji="1" lang="ja-JP" altLang="en-US" smtClean="0"/>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31520" y="576072"/>
            <a:ext cx="7696200" cy="5715000"/>
          </a:xfrm>
          <a:prstGeom prst="rect">
            <a:avLst/>
          </a:prstGeom>
          <a:blipFill dpi="0" rotWithShape="1">
            <a:blip r:embed="rId13"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14"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4"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6454588" y="5809152"/>
            <a:ext cx="1213821"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fld id="{0746DBAB-2C57-4AED-A5A4-F15E054CE8A3}" type="datetimeFigureOut">
              <a:rPr kumimoji="1" lang="ja-JP" altLang="en-US" smtClean="0"/>
              <a:t>2012/10/18</a:t>
            </a:fld>
            <a:endParaRPr kumimoji="1" lang="ja-JP" altLang="en-US"/>
          </a:p>
        </p:txBody>
      </p:sp>
      <p:sp>
        <p:nvSpPr>
          <p:cNvPr id="5" name="Footer Placeholder 4"/>
          <p:cNvSpPr>
            <a:spLocks noGrp="1"/>
          </p:cNvSpPr>
          <p:nvPr>
            <p:ph type="ftr" sz="quarter" idx="3"/>
          </p:nvPr>
        </p:nvSpPr>
        <p:spPr>
          <a:xfrm>
            <a:off x="914401" y="5809152"/>
            <a:ext cx="5540188"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endParaRPr kumimoji="1" lang="ja-JP" altLang="en-US"/>
          </a:p>
        </p:txBody>
      </p:sp>
      <p:sp>
        <p:nvSpPr>
          <p:cNvPr id="6" name="Slide Number Placeholder 5"/>
          <p:cNvSpPr>
            <a:spLocks noGrp="1"/>
          </p:cNvSpPr>
          <p:nvPr>
            <p:ph type="sldNum" sz="quarter" idx="4"/>
          </p:nvPr>
        </p:nvSpPr>
        <p:spPr>
          <a:xfrm>
            <a:off x="7670202" y="5809152"/>
            <a:ext cx="554023"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fld id="{9969F975-D7EA-4E15-B41C-915D86A8DEA9}"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p:titleStyle>
    <p:bodyStyle>
      <a:lvl1pPr marL="274320" indent="-274320" algn="l" defTabSz="914400" rtl="0" eaLnBrk="1" latinLnBrk="0" hangingPunct="1">
        <a:spcBef>
          <a:spcPct val="20000"/>
        </a:spcBef>
        <a:buClr>
          <a:schemeClr val="accent2"/>
        </a:buClr>
        <a:buSzPct val="85000"/>
        <a:buFont typeface="Brush Script MT" pitchFamily="66" charset="0"/>
        <a:buChar char="O"/>
        <a:defRPr kumimoji="1"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kumimoji="1"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kumimoji="1"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kumimoji="1"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kumimoji="1"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kumimoji="1"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kumimoji="1"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kumimoji="1"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kumimoji="1" sz="16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lang="ja-JP" altLang="en-US" dirty="0" smtClean="0"/>
              <a:t>ソフトウェアメトリクスの基礎</a:t>
            </a:r>
            <a:endParaRPr kumimoji="1" lang="ja-JP" altLang="en-US" dirty="0"/>
          </a:p>
        </p:txBody>
      </p:sp>
      <p:sp>
        <p:nvSpPr>
          <p:cNvPr id="3" name="サブタイトル 2"/>
          <p:cNvSpPr>
            <a:spLocks noGrp="1"/>
          </p:cNvSpPr>
          <p:nvPr>
            <p:ph type="subTitle" idx="1"/>
          </p:nvPr>
        </p:nvSpPr>
        <p:spPr/>
        <p:txBody>
          <a:bodyPr>
            <a:normAutofit/>
          </a:bodyPr>
          <a:lstStyle/>
          <a:p>
            <a:r>
              <a:rPr kumimoji="1" lang="en-US" altLang="ja-JP" dirty="0" smtClean="0"/>
              <a:t>60151054</a:t>
            </a:r>
          </a:p>
          <a:p>
            <a:r>
              <a:rPr kumimoji="1" lang="ja-JP" altLang="en-US" dirty="0" smtClean="0"/>
              <a:t>吉行　勇人</a:t>
            </a:r>
            <a:endParaRPr kumimoji="1" lang="en-US" altLang="ja-JP" dirty="0" smtClean="0"/>
          </a:p>
          <a:p>
            <a:pPr algn="r"/>
            <a:r>
              <a:rPr lang="en-US" altLang="ja-JP" dirty="0" smtClean="0"/>
              <a:t>2012</a:t>
            </a:r>
            <a:r>
              <a:rPr lang="ja-JP" altLang="en-US" dirty="0" smtClean="0"/>
              <a:t>年</a:t>
            </a:r>
            <a:r>
              <a:rPr lang="en-US" altLang="ja-JP" dirty="0" smtClean="0"/>
              <a:t>10</a:t>
            </a:r>
            <a:r>
              <a:rPr lang="ja-JP" altLang="en-US" dirty="0" smtClean="0"/>
              <a:t>月</a:t>
            </a:r>
            <a:r>
              <a:rPr lang="en-US" altLang="ja-JP" dirty="0" smtClean="0"/>
              <a:t>19</a:t>
            </a:r>
            <a:r>
              <a:rPr lang="ja-JP" altLang="en-US" dirty="0" smtClean="0"/>
              <a:t>日</a:t>
            </a:r>
            <a:endParaRPr kumimoji="1" lang="ja-JP" altLang="en-US" dirty="0"/>
          </a:p>
        </p:txBody>
      </p:sp>
    </p:spTree>
    <p:extLst>
      <p:ext uri="{BB962C8B-B14F-4D97-AF65-F5344CB8AC3E}">
        <p14:creationId xmlns:p14="http://schemas.microsoft.com/office/powerpoint/2010/main" val="6859618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資料</a:t>
            </a:r>
            <a:endParaRPr kumimoji="1" lang="ja-JP" altLang="en-US" dirty="0"/>
          </a:p>
        </p:txBody>
      </p:sp>
      <p:sp>
        <p:nvSpPr>
          <p:cNvPr id="3" name="コンテンツ プレースホルダー 2"/>
          <p:cNvSpPr>
            <a:spLocks noGrp="1"/>
          </p:cNvSpPr>
          <p:nvPr>
            <p:ph idx="1"/>
          </p:nvPr>
        </p:nvSpPr>
        <p:spPr/>
        <p:txBody>
          <a:bodyPr/>
          <a:lstStyle/>
          <a:p>
            <a:pPr marL="0" indent="0">
              <a:buNone/>
            </a:pPr>
            <a:r>
              <a:rPr kumimoji="1" lang="ja-JP" altLang="en-US" dirty="0" smtClean="0"/>
              <a:t>演習で学ぶソフトウェアメトリクスの基礎</a:t>
            </a:r>
            <a:endParaRPr kumimoji="1" lang="en-US" altLang="ja-JP" dirty="0" smtClean="0"/>
          </a:p>
          <a:p>
            <a:pPr marL="0" indent="0">
              <a:buNone/>
            </a:pPr>
            <a:r>
              <a:rPr lang="ja-JP" altLang="en-US" dirty="0" smtClean="0"/>
              <a:t>　［ソフトウェアの測定と見積もりの正しい作法］</a:t>
            </a:r>
            <a:endParaRPr lang="en-US" altLang="ja-JP" dirty="0" smtClean="0"/>
          </a:p>
          <a:p>
            <a:pPr marL="0" indent="0">
              <a:buNone/>
            </a:pPr>
            <a:r>
              <a:rPr lang="ja-JP" altLang="en-US" dirty="0"/>
              <a:t>　</a:t>
            </a:r>
            <a:r>
              <a:rPr lang="ja-JP" altLang="en-US" dirty="0" smtClean="0"/>
              <a:t>　</a:t>
            </a:r>
            <a:r>
              <a:rPr kumimoji="1" lang="ja-JP" altLang="en-US" dirty="0" smtClean="0"/>
              <a:t>リンダ・</a:t>
            </a:r>
            <a:r>
              <a:rPr kumimoji="1" lang="en-US" altLang="ja-JP" dirty="0" smtClean="0"/>
              <a:t>M</a:t>
            </a:r>
            <a:r>
              <a:rPr kumimoji="1" lang="ja-JP" altLang="en-US" dirty="0" smtClean="0"/>
              <a:t>・ライルド、</a:t>
            </a:r>
            <a:r>
              <a:rPr kumimoji="1" lang="en-US" altLang="ja-JP" dirty="0" smtClean="0"/>
              <a:t>M</a:t>
            </a:r>
            <a:r>
              <a:rPr kumimoji="1" lang="ja-JP" altLang="en-US" dirty="0" smtClean="0"/>
              <a:t>・キャロル・ブレナン著</a:t>
            </a:r>
            <a:endParaRPr kumimoji="1" lang="ja-JP" altLang="en-US" dirty="0"/>
          </a:p>
        </p:txBody>
      </p:sp>
    </p:spTree>
    <p:extLst>
      <p:ext uri="{BB962C8B-B14F-4D97-AF65-F5344CB8AC3E}">
        <p14:creationId xmlns:p14="http://schemas.microsoft.com/office/powerpoint/2010/main" val="46451604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ソフトウェアメトリクスとは</a:t>
            </a:r>
            <a:endParaRPr kumimoji="1" lang="ja-JP" altLang="en-US" dirty="0"/>
          </a:p>
        </p:txBody>
      </p:sp>
      <p:sp>
        <p:nvSpPr>
          <p:cNvPr id="3" name="コンテンツ プレースホルダー 2"/>
          <p:cNvSpPr>
            <a:spLocks noGrp="1"/>
          </p:cNvSpPr>
          <p:nvPr>
            <p:ph idx="1"/>
          </p:nvPr>
        </p:nvSpPr>
        <p:spPr/>
        <p:txBody>
          <a:bodyPr/>
          <a:lstStyle/>
          <a:p>
            <a:pPr marL="0" indent="0">
              <a:buNone/>
            </a:pPr>
            <a:r>
              <a:rPr kumimoji="1" lang="ja-JP" altLang="en-US" dirty="0" smtClean="0"/>
              <a:t>ソフトウェアの品質測定</a:t>
            </a:r>
            <a:endParaRPr kumimoji="1" lang="en-US" altLang="ja-JP" dirty="0" smtClean="0"/>
          </a:p>
          <a:p>
            <a:pPr marL="0" indent="0">
              <a:buNone/>
            </a:pPr>
            <a:endParaRPr kumimoji="1" lang="en-US" altLang="ja-JP" dirty="0" smtClean="0"/>
          </a:p>
          <a:p>
            <a:pPr marL="0" indent="0">
              <a:buNone/>
            </a:pPr>
            <a:r>
              <a:rPr lang="ja-JP" altLang="en-US" dirty="0" smtClean="0"/>
              <a:t>ソフトウェア開発をさまざまな視点から定量的に評価、測定したもの</a:t>
            </a:r>
            <a:endParaRPr kumimoji="1" lang="ja-JP" altLang="en-US" dirty="0"/>
          </a:p>
        </p:txBody>
      </p:sp>
    </p:spTree>
    <p:extLst>
      <p:ext uri="{BB962C8B-B14F-4D97-AF65-F5344CB8AC3E}">
        <p14:creationId xmlns:p14="http://schemas.microsoft.com/office/powerpoint/2010/main" val="73383470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なぜ見積もりと測定を学ぶのか</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日常生活においてソフトウェアの果たす役割が増大</a:t>
            </a:r>
            <a:endParaRPr lang="en-US" altLang="ja-JP" dirty="0"/>
          </a:p>
          <a:p>
            <a:r>
              <a:rPr kumimoji="1" lang="ja-JP" altLang="en-US" dirty="0" smtClean="0"/>
              <a:t>ソフトウェアは多くの場合、新製品の重要な構成要素である</a:t>
            </a:r>
            <a:endParaRPr lang="en-US" altLang="ja-JP" dirty="0"/>
          </a:p>
          <a:p>
            <a:r>
              <a:rPr kumimoji="1" lang="ja-JP" altLang="en-US" dirty="0" smtClean="0"/>
              <a:t>その生産運用コストを削減することが企業計画の要である</a:t>
            </a:r>
            <a:endParaRPr kumimoji="1" lang="en-US" altLang="ja-JP" dirty="0" smtClean="0"/>
          </a:p>
          <a:p>
            <a:endParaRPr lang="en-US" altLang="ja-JP" dirty="0"/>
          </a:p>
          <a:p>
            <a:pPr marL="0" indent="0" algn="ctr">
              <a:buNone/>
            </a:pPr>
            <a:r>
              <a:rPr kumimoji="1" lang="ja-JP" altLang="en-US" dirty="0" smtClean="0"/>
              <a:t>メトリクスによって生産性を向上させる</a:t>
            </a:r>
            <a:endParaRPr kumimoji="1" lang="ja-JP" altLang="en-US" dirty="0"/>
          </a:p>
        </p:txBody>
      </p:sp>
      <p:sp>
        <p:nvSpPr>
          <p:cNvPr id="5" name="下矢印 4"/>
          <p:cNvSpPr/>
          <p:nvPr/>
        </p:nvSpPr>
        <p:spPr>
          <a:xfrm>
            <a:off x="4283968" y="4365104"/>
            <a:ext cx="504056" cy="6480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2845429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ソフトウェア業界の現状</a:t>
            </a:r>
            <a:endParaRPr kumimoji="1" lang="ja-JP" altLang="en-US" dirty="0"/>
          </a:p>
        </p:txBody>
      </p:sp>
      <p:sp>
        <p:nvSpPr>
          <p:cNvPr id="3" name="コンテンツ プレースホルダー 2"/>
          <p:cNvSpPr>
            <a:spLocks noGrp="1"/>
          </p:cNvSpPr>
          <p:nvPr>
            <p:ph idx="1"/>
          </p:nvPr>
        </p:nvSpPr>
        <p:spPr/>
        <p:txBody>
          <a:bodyPr/>
          <a:lstStyle/>
          <a:p>
            <a:pPr marL="0" indent="0">
              <a:buNone/>
            </a:pPr>
            <a:r>
              <a:rPr kumimoji="1" lang="ja-JP" altLang="en-US" dirty="0" smtClean="0"/>
              <a:t>プロジェクトの２３％は完了前に中断</a:t>
            </a:r>
            <a:endParaRPr kumimoji="1" lang="en-US" altLang="ja-JP" dirty="0" smtClean="0"/>
          </a:p>
          <a:p>
            <a:endParaRPr kumimoji="1" lang="en-US" altLang="ja-JP" dirty="0" smtClean="0"/>
          </a:p>
          <a:p>
            <a:pPr marL="0" indent="0">
              <a:buNone/>
            </a:pPr>
            <a:r>
              <a:rPr lang="ja-JP" altLang="en-US" dirty="0"/>
              <a:t>完了したプロジェクト</a:t>
            </a:r>
            <a:r>
              <a:rPr lang="ja-JP" altLang="en-US" dirty="0" smtClean="0"/>
              <a:t>の内２８％だけが予定通りの期日、予算、仕様を満たしている</a:t>
            </a:r>
            <a:endParaRPr lang="en-US" altLang="ja-JP" dirty="0" smtClean="0"/>
          </a:p>
          <a:p>
            <a:endParaRPr lang="en-US" altLang="ja-JP" dirty="0" smtClean="0"/>
          </a:p>
          <a:p>
            <a:pPr marL="0" indent="0">
              <a:buNone/>
            </a:pPr>
            <a:r>
              <a:rPr kumimoji="1" lang="ja-JP" altLang="en-US" dirty="0"/>
              <a:t>平均的</a:t>
            </a:r>
            <a:r>
              <a:rPr kumimoji="1" lang="ja-JP" altLang="en-US" dirty="0" smtClean="0"/>
              <a:t>なプロジェクトは予算を４５％超過していた</a:t>
            </a:r>
            <a:endParaRPr kumimoji="1" lang="ja-JP" altLang="en-US" dirty="0"/>
          </a:p>
        </p:txBody>
      </p:sp>
    </p:spTree>
    <p:extLst>
      <p:ext uri="{BB962C8B-B14F-4D97-AF65-F5344CB8AC3E}">
        <p14:creationId xmlns:p14="http://schemas.microsoft.com/office/powerpoint/2010/main" val="8286230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ソフトウェア開発企業にとって（１）</a:t>
            </a:r>
            <a:endParaRPr kumimoji="1" lang="ja-JP" altLang="en-US" dirty="0"/>
          </a:p>
        </p:txBody>
      </p:sp>
      <p:sp>
        <p:nvSpPr>
          <p:cNvPr id="3" name="コンテンツ プレースホルダー 2"/>
          <p:cNvSpPr>
            <a:spLocks noGrp="1"/>
          </p:cNvSpPr>
          <p:nvPr>
            <p:ph idx="1"/>
          </p:nvPr>
        </p:nvSpPr>
        <p:spPr/>
        <p:txBody>
          <a:bodyPr/>
          <a:lstStyle/>
          <a:p>
            <a:pPr marL="0" indent="0">
              <a:buNone/>
            </a:pPr>
            <a:r>
              <a:rPr kumimoji="1" lang="ja-JP" altLang="en-US" dirty="0" smtClean="0"/>
              <a:t>顧客は自分たちが望むものを必要な時に提供できるだけの能力が企業側にある、という証拠を求めている</a:t>
            </a:r>
            <a:endParaRPr kumimoji="1" lang="en-US" altLang="ja-JP" dirty="0" smtClean="0"/>
          </a:p>
          <a:p>
            <a:pPr marL="0" indent="0">
              <a:buNone/>
            </a:pPr>
            <a:r>
              <a:rPr lang="ja-JP" altLang="en-US" dirty="0" smtClean="0"/>
              <a:t>この</a:t>
            </a:r>
            <a:r>
              <a:rPr lang="ja-JP" altLang="en-US" dirty="0"/>
              <a:t>証拠</a:t>
            </a:r>
            <a:r>
              <a:rPr lang="ja-JP" altLang="en-US" dirty="0" smtClean="0"/>
              <a:t>は顧客が企業を選定する際の根拠となる</a:t>
            </a:r>
            <a:endParaRPr lang="en-US" altLang="ja-JP" dirty="0" smtClean="0"/>
          </a:p>
          <a:p>
            <a:pPr marL="0" indent="0">
              <a:buNone/>
            </a:pPr>
            <a:endParaRPr kumimoji="1" lang="en-US" altLang="ja-JP" dirty="0"/>
          </a:p>
          <a:p>
            <a:pPr marL="0" indent="0" algn="ctr">
              <a:buNone/>
            </a:pPr>
            <a:r>
              <a:rPr lang="ja-JP" altLang="en-US" dirty="0" smtClean="0"/>
              <a:t>認定されたソフトウェア開発プロセスがなければ顧客に選ばれず、土俵にも上がれない</a:t>
            </a:r>
            <a:endParaRPr kumimoji="1" lang="ja-JP" altLang="en-US" dirty="0"/>
          </a:p>
        </p:txBody>
      </p:sp>
      <p:sp>
        <p:nvSpPr>
          <p:cNvPr id="4" name="下矢印 3"/>
          <p:cNvSpPr/>
          <p:nvPr/>
        </p:nvSpPr>
        <p:spPr>
          <a:xfrm>
            <a:off x="4211960" y="3789040"/>
            <a:ext cx="576064" cy="6480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6375231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a:t>ソフトウェア開発企業にとって</a:t>
            </a:r>
            <a:r>
              <a:rPr lang="ja-JP" altLang="en-US" dirty="0" smtClean="0"/>
              <a:t>（２）</a:t>
            </a:r>
            <a:endParaRPr kumimoji="1" lang="ja-JP" altLang="en-US" dirty="0"/>
          </a:p>
        </p:txBody>
      </p:sp>
      <p:sp>
        <p:nvSpPr>
          <p:cNvPr id="3" name="コンテンツ プレースホルダー 2"/>
          <p:cNvSpPr>
            <a:spLocks noGrp="1"/>
          </p:cNvSpPr>
          <p:nvPr>
            <p:ph idx="1"/>
          </p:nvPr>
        </p:nvSpPr>
        <p:spPr/>
        <p:txBody>
          <a:bodyPr/>
          <a:lstStyle/>
          <a:p>
            <a:pPr marL="0" indent="0">
              <a:buNone/>
            </a:pPr>
            <a:r>
              <a:rPr kumimoji="1" lang="ja-JP" altLang="en-US" dirty="0" smtClean="0"/>
              <a:t>期日と予算の取り決めを遵守し、開発作業の無駄をなくすことが、ソフトウェア企業の収益性に直接結びつく</a:t>
            </a:r>
            <a:endParaRPr kumimoji="1" lang="en-US" altLang="ja-JP" dirty="0" smtClean="0"/>
          </a:p>
          <a:p>
            <a:pPr marL="0" indent="0">
              <a:buNone/>
            </a:pPr>
            <a:endParaRPr lang="en-US" altLang="ja-JP" dirty="0" smtClean="0"/>
          </a:p>
          <a:p>
            <a:pPr marL="0" indent="0">
              <a:buNone/>
            </a:pPr>
            <a:r>
              <a:rPr kumimoji="1" lang="ja-JP" altLang="en-US" dirty="0" smtClean="0"/>
              <a:t>開発</a:t>
            </a:r>
            <a:r>
              <a:rPr kumimoji="1" lang="ja-JP" altLang="en-US" dirty="0"/>
              <a:t>プロセス</a:t>
            </a:r>
            <a:r>
              <a:rPr kumimoji="1" lang="ja-JP" altLang="en-US" dirty="0" smtClean="0"/>
              <a:t>の標準化を構成するのが</a:t>
            </a:r>
            <a:endParaRPr kumimoji="1" lang="en-US" altLang="ja-JP" dirty="0" smtClean="0"/>
          </a:p>
          <a:p>
            <a:pPr marL="0" indent="0">
              <a:buNone/>
            </a:pPr>
            <a:r>
              <a:rPr lang="ja-JP" altLang="en-US" dirty="0" smtClean="0"/>
              <a:t>明瞭な見積もりプロセスと</a:t>
            </a:r>
            <a:endParaRPr lang="en-US" altLang="ja-JP" dirty="0" smtClean="0"/>
          </a:p>
          <a:p>
            <a:pPr marL="0" indent="0">
              <a:buNone/>
            </a:pPr>
            <a:r>
              <a:rPr kumimoji="1" lang="ja-JP" altLang="en-US" dirty="0"/>
              <a:t>明確</a:t>
            </a:r>
            <a:r>
              <a:rPr kumimoji="1" lang="ja-JP" altLang="en-US" dirty="0" smtClean="0"/>
              <a:t>なメトリクス</a:t>
            </a:r>
            <a:r>
              <a:rPr kumimoji="1" lang="ja-JP" altLang="en-US" dirty="0"/>
              <a:t>プログラムである</a:t>
            </a:r>
            <a:endParaRPr kumimoji="1" lang="en-US" altLang="ja-JP" dirty="0" smtClean="0"/>
          </a:p>
          <a:p>
            <a:pPr marL="0" indent="0">
              <a:buNone/>
            </a:pPr>
            <a:endParaRPr lang="en-US" altLang="ja-JP" dirty="0"/>
          </a:p>
          <a:p>
            <a:pPr marL="0" indent="0">
              <a:buNone/>
            </a:pPr>
            <a:endParaRPr kumimoji="1" lang="ja-JP" altLang="en-US" dirty="0"/>
          </a:p>
        </p:txBody>
      </p:sp>
    </p:spTree>
    <p:extLst>
      <p:ext uri="{BB962C8B-B14F-4D97-AF65-F5344CB8AC3E}">
        <p14:creationId xmlns:p14="http://schemas.microsoft.com/office/powerpoint/2010/main" val="37106949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プロセス標準化によって</a:t>
            </a:r>
            <a:endParaRPr kumimoji="1" lang="ja-JP" altLang="en-US" dirty="0"/>
          </a:p>
        </p:txBody>
      </p:sp>
      <p:sp>
        <p:nvSpPr>
          <p:cNvPr id="3" name="コンテンツ プレースホルダー 2"/>
          <p:cNvSpPr>
            <a:spLocks noGrp="1"/>
          </p:cNvSpPr>
          <p:nvPr>
            <p:ph idx="1"/>
          </p:nvPr>
        </p:nvSpPr>
        <p:spPr/>
        <p:txBody>
          <a:bodyPr/>
          <a:lstStyle/>
          <a:p>
            <a:pPr marL="0" indent="0">
              <a:buNone/>
            </a:pPr>
            <a:r>
              <a:rPr kumimoji="1" lang="ja-JP" altLang="en-US" dirty="0" smtClean="0"/>
              <a:t>ソフトウェアプロジェクトを</a:t>
            </a:r>
            <a:endParaRPr kumimoji="1" lang="en-US" altLang="ja-JP" dirty="0" smtClean="0"/>
          </a:p>
          <a:p>
            <a:pPr marL="0" indent="0" algn="ctr">
              <a:buNone/>
            </a:pPr>
            <a:r>
              <a:rPr kumimoji="1" lang="ja-JP" altLang="en-US" dirty="0" smtClean="0"/>
              <a:t>定量的に「数字で」管理できる</a:t>
            </a:r>
            <a:endParaRPr kumimoji="1" lang="en-US" altLang="ja-JP" dirty="0" smtClean="0"/>
          </a:p>
          <a:p>
            <a:pPr marL="0" indent="0">
              <a:buNone/>
            </a:pPr>
            <a:endParaRPr lang="en-US" altLang="ja-JP" dirty="0" smtClean="0"/>
          </a:p>
          <a:p>
            <a:pPr marL="0" indent="0">
              <a:buNone/>
            </a:pPr>
            <a:endParaRPr lang="en-US" altLang="ja-JP" dirty="0"/>
          </a:p>
          <a:p>
            <a:pPr marL="0" indent="0">
              <a:buNone/>
            </a:pPr>
            <a:r>
              <a:rPr kumimoji="1" lang="ja-JP" altLang="en-US" dirty="0" smtClean="0"/>
              <a:t>経験や勘に頼ったプロジェクト管理よりも</a:t>
            </a:r>
            <a:endParaRPr kumimoji="1" lang="en-US" altLang="ja-JP" dirty="0" smtClean="0"/>
          </a:p>
          <a:p>
            <a:pPr marL="0" indent="0">
              <a:buNone/>
            </a:pPr>
            <a:r>
              <a:rPr lang="ja-JP" altLang="en-US" dirty="0"/>
              <a:t>混乱</a:t>
            </a:r>
            <a:r>
              <a:rPr lang="ja-JP" altLang="en-US" dirty="0" smtClean="0"/>
              <a:t>が少なく、運営しやすい</a:t>
            </a:r>
            <a:endParaRPr kumimoji="1" lang="ja-JP" altLang="en-US" dirty="0"/>
          </a:p>
        </p:txBody>
      </p:sp>
      <p:sp>
        <p:nvSpPr>
          <p:cNvPr id="4" name="下矢印 3"/>
          <p:cNvSpPr/>
          <p:nvPr/>
        </p:nvSpPr>
        <p:spPr>
          <a:xfrm>
            <a:off x="4067944" y="3089447"/>
            <a:ext cx="504056" cy="6480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29126771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何を測定するか</a:t>
            </a:r>
            <a:endParaRPr kumimoji="1" lang="ja-JP" altLang="en-US" dirty="0"/>
          </a:p>
        </p:txBody>
      </p:sp>
      <p:sp>
        <p:nvSpPr>
          <p:cNvPr id="3" name="コンテンツ プレースホルダー 2"/>
          <p:cNvSpPr>
            <a:spLocks noGrp="1"/>
          </p:cNvSpPr>
          <p:nvPr>
            <p:ph idx="1"/>
          </p:nvPr>
        </p:nvSpPr>
        <p:spPr/>
        <p:txBody>
          <a:bodyPr/>
          <a:lstStyle/>
          <a:p>
            <a:pPr marL="0" indent="0">
              <a:buNone/>
            </a:pPr>
            <a:r>
              <a:rPr kumimoji="1" lang="ja-JP" altLang="en-US" dirty="0" smtClean="0"/>
              <a:t>ソフトウェアとプロジェクトはさまざまな特性で測定できる</a:t>
            </a:r>
            <a:endParaRPr lang="en-US" altLang="ja-JP" dirty="0" smtClean="0"/>
          </a:p>
          <a:p>
            <a:pPr marL="0" indent="0">
              <a:buNone/>
            </a:pPr>
            <a:endParaRPr kumimoji="1" lang="en-US" altLang="ja-JP" dirty="0"/>
          </a:p>
          <a:p>
            <a:pPr marL="0" indent="0">
              <a:buNone/>
            </a:pPr>
            <a:r>
              <a:rPr lang="ja-JP" altLang="en-US" dirty="0" smtClean="0"/>
              <a:t>例）規模、複雑性、信頼性、品質、プロセスの</a:t>
            </a:r>
            <a:endParaRPr lang="en-US" altLang="ja-JP" dirty="0" smtClean="0"/>
          </a:p>
          <a:p>
            <a:pPr marL="0" indent="0">
              <a:buNone/>
            </a:pPr>
            <a:r>
              <a:rPr lang="ja-JP" altLang="en-US" dirty="0"/>
              <a:t>　</a:t>
            </a:r>
            <a:r>
              <a:rPr lang="ja-JP" altLang="en-US" dirty="0" smtClean="0"/>
              <a:t>　遵守性、採算性</a:t>
            </a:r>
            <a:endParaRPr lang="en-US" altLang="ja-JP" dirty="0" smtClean="0"/>
          </a:p>
          <a:p>
            <a:pPr marL="0" indent="0">
              <a:buNone/>
            </a:pPr>
            <a:endParaRPr kumimoji="1" lang="en-US" altLang="ja-JP" dirty="0" smtClean="0"/>
          </a:p>
        </p:txBody>
      </p:sp>
    </p:spTree>
    <p:extLst>
      <p:ext uri="{BB962C8B-B14F-4D97-AF65-F5344CB8AC3E}">
        <p14:creationId xmlns:p14="http://schemas.microsoft.com/office/powerpoint/2010/main" val="10859695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メトリクスプログラムを定義する</a:t>
            </a:r>
            <a:endParaRPr kumimoji="1" lang="ja-JP" altLang="en-US" dirty="0"/>
          </a:p>
        </p:txBody>
      </p:sp>
      <p:sp>
        <p:nvSpPr>
          <p:cNvPr id="3" name="コンテンツ プレースホルダー 2"/>
          <p:cNvSpPr>
            <a:spLocks noGrp="1"/>
          </p:cNvSpPr>
          <p:nvPr>
            <p:ph idx="1"/>
          </p:nvPr>
        </p:nvSpPr>
        <p:spPr/>
        <p:txBody>
          <a:bodyPr/>
          <a:lstStyle/>
          <a:p>
            <a:pPr marL="0" indent="0">
              <a:buNone/>
            </a:pPr>
            <a:r>
              <a:rPr kumimoji="1" lang="ja-JP" altLang="en-US" dirty="0" smtClean="0"/>
              <a:t>さまざまな特性のうち最も実用的で、最も役に立つメトリクスを扱う</a:t>
            </a:r>
            <a:endParaRPr kumimoji="1" lang="en-US" altLang="ja-JP" dirty="0" smtClean="0"/>
          </a:p>
          <a:p>
            <a:endParaRPr lang="en-US" altLang="ja-JP" dirty="0" smtClean="0"/>
          </a:p>
          <a:p>
            <a:pPr marL="0" indent="0">
              <a:buNone/>
            </a:pPr>
            <a:r>
              <a:rPr lang="ja-JP" altLang="en-US" dirty="0"/>
              <a:t>適切</a:t>
            </a:r>
            <a:r>
              <a:rPr lang="ja-JP" altLang="en-US" dirty="0" smtClean="0"/>
              <a:t>なメトリクスプログラムの定義の手法</a:t>
            </a:r>
            <a:endParaRPr lang="en-US" altLang="ja-JP" dirty="0" smtClean="0"/>
          </a:p>
          <a:p>
            <a:pPr marL="457200" indent="-457200">
              <a:buFont typeface="+mj-lt"/>
              <a:buAutoNum type="arabicPeriod"/>
            </a:pPr>
            <a:r>
              <a:rPr lang="en-US" altLang="ja-JP" dirty="0" smtClean="0"/>
              <a:t>GQM</a:t>
            </a:r>
            <a:r>
              <a:rPr lang="ja-JP" altLang="en-US" dirty="0" smtClean="0"/>
              <a:t>アプローチ</a:t>
            </a:r>
            <a:endParaRPr lang="en-US" altLang="ja-JP" dirty="0" smtClean="0"/>
          </a:p>
          <a:p>
            <a:pPr marL="457200" indent="-457200">
              <a:buFont typeface="+mj-lt"/>
              <a:buAutoNum type="arabicPeriod"/>
            </a:pPr>
            <a:r>
              <a:rPr lang="ja-JP" altLang="en-US" dirty="0"/>
              <a:t>意思</a:t>
            </a:r>
            <a:r>
              <a:rPr lang="ja-JP" altLang="en-US" dirty="0" smtClean="0"/>
              <a:t>決定者モデル</a:t>
            </a:r>
            <a:endParaRPr lang="en-US" altLang="ja-JP" dirty="0" smtClean="0"/>
          </a:p>
          <a:p>
            <a:pPr marL="457200" indent="-457200">
              <a:buFont typeface="+mj-lt"/>
              <a:buAutoNum type="arabicPeriod"/>
            </a:pPr>
            <a:r>
              <a:rPr lang="ja-JP" altLang="en-US" dirty="0"/>
              <a:t>標準に</a:t>
            </a:r>
            <a:r>
              <a:rPr lang="ja-JP" altLang="en-US" dirty="0" smtClean="0"/>
              <a:t>基づくメトリクス</a:t>
            </a:r>
            <a:endParaRPr lang="en-US" altLang="ja-JP" dirty="0"/>
          </a:p>
          <a:p>
            <a:pPr marL="0" indent="0">
              <a:buNone/>
            </a:pPr>
            <a:endParaRPr lang="en-US" altLang="ja-JP" dirty="0" smtClean="0"/>
          </a:p>
          <a:p>
            <a:pPr marL="0" indent="0">
              <a:buNone/>
            </a:pPr>
            <a:endParaRPr kumimoji="1" lang="en-US" altLang="ja-JP" dirty="0" smtClean="0"/>
          </a:p>
        </p:txBody>
      </p:sp>
    </p:spTree>
    <p:extLst>
      <p:ext uri="{BB962C8B-B14F-4D97-AF65-F5344CB8AC3E}">
        <p14:creationId xmlns:p14="http://schemas.microsoft.com/office/powerpoint/2010/main" val="30905540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GQM</a:t>
            </a:r>
            <a:r>
              <a:rPr kumimoji="1" lang="ja-JP" altLang="en-US" dirty="0" smtClean="0"/>
              <a:t>アプローチ</a:t>
            </a:r>
            <a:endParaRPr kumimoji="1" lang="ja-JP" altLang="en-US" dirty="0"/>
          </a:p>
        </p:txBody>
      </p:sp>
      <p:sp>
        <p:nvSpPr>
          <p:cNvPr id="3" name="コンテンツ プレースホルダー 2"/>
          <p:cNvSpPr>
            <a:spLocks noGrp="1"/>
          </p:cNvSpPr>
          <p:nvPr>
            <p:ph idx="1"/>
          </p:nvPr>
        </p:nvSpPr>
        <p:spPr/>
        <p:txBody>
          <a:bodyPr>
            <a:normAutofit fontScale="85000" lnSpcReduction="10000"/>
          </a:bodyPr>
          <a:lstStyle/>
          <a:p>
            <a:pPr marL="0" indent="0">
              <a:buNone/>
            </a:pPr>
            <a:r>
              <a:rPr kumimoji="1" lang="en-US" altLang="ja-JP" dirty="0" smtClean="0"/>
              <a:t>GQM</a:t>
            </a:r>
            <a:r>
              <a:rPr kumimoji="1" lang="ja-JP" altLang="en-US" dirty="0" smtClean="0"/>
              <a:t>（</a:t>
            </a:r>
            <a:r>
              <a:rPr kumimoji="1" lang="en-US" altLang="ja-JP" dirty="0" smtClean="0"/>
              <a:t>Goal Question Metric)</a:t>
            </a:r>
            <a:r>
              <a:rPr kumimoji="1" lang="ja-JP" altLang="en-US" dirty="0" smtClean="0"/>
              <a:t>アプローチ</a:t>
            </a:r>
            <a:endParaRPr kumimoji="1" lang="en-US" altLang="ja-JP" dirty="0" smtClean="0"/>
          </a:p>
          <a:p>
            <a:pPr marL="0" indent="0">
              <a:buNone/>
            </a:pPr>
            <a:r>
              <a:rPr lang="ja-JP" altLang="en-US" dirty="0" smtClean="0"/>
              <a:t>「何を測定するか」という問いに対する答えを見つける</a:t>
            </a:r>
            <a:endParaRPr lang="en-US" altLang="ja-JP" dirty="0"/>
          </a:p>
          <a:p>
            <a:pPr marL="0" indent="0">
              <a:buNone/>
            </a:pPr>
            <a:endParaRPr lang="en-US" altLang="ja-JP" dirty="0" smtClean="0"/>
          </a:p>
          <a:p>
            <a:pPr marL="0" indent="0">
              <a:buNone/>
            </a:pPr>
            <a:r>
              <a:rPr kumimoji="1" lang="ja-JP" altLang="en-US" dirty="0" smtClean="0"/>
              <a:t>（</a:t>
            </a:r>
            <a:r>
              <a:rPr kumimoji="1" lang="en-US" altLang="ja-JP" dirty="0" smtClean="0"/>
              <a:t>G</a:t>
            </a:r>
            <a:r>
              <a:rPr kumimoji="1" lang="ja-JP" altLang="en-US" dirty="0" smtClean="0"/>
              <a:t>）</a:t>
            </a:r>
            <a:r>
              <a:rPr lang="en-US" altLang="ja-JP" dirty="0"/>
              <a:t>.</a:t>
            </a:r>
            <a:r>
              <a:rPr kumimoji="1" lang="ja-JP" altLang="en-US" dirty="0" smtClean="0"/>
              <a:t>製品・プロセスの目標（</a:t>
            </a:r>
            <a:r>
              <a:rPr kumimoji="1" lang="en-US" altLang="ja-JP" dirty="0" smtClean="0"/>
              <a:t>goal</a:t>
            </a:r>
            <a:r>
              <a:rPr kumimoji="1" lang="ja-JP" altLang="en-US" dirty="0" smtClean="0"/>
              <a:t>）を識別する　この</a:t>
            </a:r>
            <a:endParaRPr kumimoji="1" lang="en-US" altLang="ja-JP" dirty="0" smtClean="0"/>
          </a:p>
          <a:p>
            <a:pPr marL="0" indent="0">
              <a:buNone/>
            </a:pPr>
            <a:r>
              <a:rPr lang="ja-JP" altLang="en-US" dirty="0"/>
              <a:t>　</a:t>
            </a:r>
            <a:r>
              <a:rPr lang="ja-JP" altLang="en-US" dirty="0" smtClean="0"/>
              <a:t>　　</a:t>
            </a:r>
            <a:r>
              <a:rPr kumimoji="1" lang="ja-JP" altLang="en-US" dirty="0" smtClean="0"/>
              <a:t>目標は「顧客」が達成しようとしている目標で</a:t>
            </a:r>
            <a:r>
              <a:rPr kumimoji="1" lang="ja-JP" altLang="en-US" dirty="0" err="1" smtClean="0"/>
              <a:t>あ</a:t>
            </a:r>
            <a:endParaRPr kumimoji="1" lang="en-US" altLang="ja-JP" dirty="0" smtClean="0"/>
          </a:p>
          <a:p>
            <a:pPr marL="0" indent="0">
              <a:buNone/>
            </a:pPr>
            <a:r>
              <a:rPr lang="ja-JP" altLang="en-US" dirty="0"/>
              <a:t>　</a:t>
            </a:r>
            <a:r>
              <a:rPr lang="ja-JP" altLang="en-US" dirty="0" smtClean="0"/>
              <a:t>　　</a:t>
            </a:r>
            <a:r>
              <a:rPr kumimoji="1" lang="ja-JP" altLang="en-US" dirty="0" err="1" smtClean="0"/>
              <a:t>る</a:t>
            </a:r>
            <a:endParaRPr lang="en-US" altLang="ja-JP" dirty="0"/>
          </a:p>
          <a:p>
            <a:pPr marL="0" indent="0">
              <a:buNone/>
            </a:pPr>
            <a:r>
              <a:rPr lang="ja-JP" altLang="en-US" dirty="0" smtClean="0"/>
              <a:t>（</a:t>
            </a:r>
            <a:r>
              <a:rPr lang="en-US" altLang="ja-JP" dirty="0" smtClean="0"/>
              <a:t>Q).</a:t>
            </a:r>
            <a:r>
              <a:rPr lang="ja-JP" altLang="en-US" dirty="0" smtClean="0"/>
              <a:t>目標の達成度を評価する方法についての質</a:t>
            </a:r>
            <a:endParaRPr lang="en-US" altLang="ja-JP" dirty="0" smtClean="0"/>
          </a:p>
          <a:p>
            <a:pPr marL="0" indent="0">
              <a:buNone/>
            </a:pPr>
            <a:r>
              <a:rPr lang="ja-JP" altLang="en-US" dirty="0"/>
              <a:t>　</a:t>
            </a:r>
            <a:r>
              <a:rPr lang="ja-JP" altLang="en-US" dirty="0" smtClean="0"/>
              <a:t>　　問（</a:t>
            </a:r>
            <a:r>
              <a:rPr lang="en-US" altLang="ja-JP" dirty="0" smtClean="0"/>
              <a:t>question</a:t>
            </a:r>
            <a:r>
              <a:rPr lang="ja-JP" altLang="en-US" dirty="0" smtClean="0"/>
              <a:t>）を決める</a:t>
            </a:r>
            <a:endParaRPr lang="en-US" altLang="ja-JP" dirty="0" smtClean="0"/>
          </a:p>
          <a:p>
            <a:pPr marL="0" indent="0">
              <a:buNone/>
            </a:pPr>
            <a:r>
              <a:rPr kumimoji="1" lang="ja-JP" altLang="en-US" dirty="0" smtClean="0"/>
              <a:t>（</a:t>
            </a:r>
            <a:r>
              <a:rPr kumimoji="1" lang="en-US" altLang="ja-JP" dirty="0" smtClean="0"/>
              <a:t>M).</a:t>
            </a:r>
            <a:r>
              <a:rPr kumimoji="1" lang="ja-JP" altLang="en-US" dirty="0" smtClean="0"/>
              <a:t>それぞれ</a:t>
            </a:r>
            <a:r>
              <a:rPr kumimoji="1" lang="ja-JP" altLang="en-US" dirty="0"/>
              <a:t>の質問</a:t>
            </a:r>
            <a:r>
              <a:rPr kumimoji="1" lang="ja-JP" altLang="en-US" dirty="0" smtClean="0"/>
              <a:t>に対して定量的な回答を与</a:t>
            </a:r>
            <a:endParaRPr lang="en-US" altLang="ja-JP" dirty="0" smtClean="0"/>
          </a:p>
          <a:p>
            <a:pPr marL="0" indent="0">
              <a:buNone/>
            </a:pPr>
            <a:r>
              <a:rPr kumimoji="1" lang="ja-JP" altLang="en-US" dirty="0"/>
              <a:t>　</a:t>
            </a:r>
            <a:r>
              <a:rPr kumimoji="1" lang="ja-JP" altLang="en-US" dirty="0" smtClean="0"/>
              <a:t>　　えるメトリクス（</a:t>
            </a:r>
            <a:r>
              <a:rPr kumimoji="1" lang="en-US" altLang="ja-JP" dirty="0" smtClean="0"/>
              <a:t>metrics</a:t>
            </a:r>
            <a:r>
              <a:rPr kumimoji="1" lang="ja-JP" altLang="en-US" dirty="0" smtClean="0"/>
              <a:t>）を定義する</a:t>
            </a:r>
            <a:endParaRPr kumimoji="1" lang="ja-JP" altLang="en-US" dirty="0"/>
          </a:p>
        </p:txBody>
      </p:sp>
    </p:spTree>
    <p:extLst>
      <p:ext uri="{BB962C8B-B14F-4D97-AF65-F5344CB8AC3E}">
        <p14:creationId xmlns:p14="http://schemas.microsoft.com/office/powerpoint/2010/main" val="254385921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GQM</a:t>
            </a:r>
            <a:r>
              <a:rPr kumimoji="1" lang="ja-JP" altLang="en-US" dirty="0" smtClean="0"/>
              <a:t>アプローチの例</a:t>
            </a:r>
            <a:endParaRPr kumimoji="1" lang="ja-JP" altLang="en-US" dirty="0"/>
          </a:p>
        </p:txBody>
      </p:sp>
      <p:sp>
        <p:nvSpPr>
          <p:cNvPr id="3" name="コンテンツ プレースホルダー 2"/>
          <p:cNvSpPr>
            <a:spLocks noGrp="1"/>
          </p:cNvSpPr>
          <p:nvPr>
            <p:ph idx="1"/>
          </p:nvPr>
        </p:nvSpPr>
        <p:spPr/>
        <p:txBody>
          <a:bodyPr>
            <a:normAutofit fontScale="92500"/>
          </a:bodyPr>
          <a:lstStyle/>
          <a:p>
            <a:pPr marL="0" indent="0">
              <a:buNone/>
            </a:pPr>
            <a:r>
              <a:rPr kumimoji="1" lang="ja-JP" altLang="en-US" dirty="0" smtClean="0"/>
              <a:t>目標（</a:t>
            </a:r>
            <a:r>
              <a:rPr kumimoji="1" lang="en-US" altLang="ja-JP" dirty="0" smtClean="0"/>
              <a:t>G)</a:t>
            </a:r>
            <a:r>
              <a:rPr kumimoji="1" lang="ja-JP" altLang="en-US" dirty="0" smtClean="0"/>
              <a:t>：機能性に関して顧客の期待を満たしたソ</a:t>
            </a:r>
            <a:endParaRPr kumimoji="1" lang="en-US" altLang="ja-JP" dirty="0" smtClean="0"/>
          </a:p>
          <a:p>
            <a:pPr marL="0" indent="0">
              <a:buNone/>
            </a:pPr>
            <a:r>
              <a:rPr lang="ja-JP" altLang="en-US" dirty="0"/>
              <a:t>　</a:t>
            </a:r>
            <a:r>
              <a:rPr lang="ja-JP" altLang="en-US" dirty="0" smtClean="0"/>
              <a:t>　　　　　</a:t>
            </a:r>
            <a:r>
              <a:rPr kumimoji="1" lang="ja-JP" altLang="en-US" dirty="0" smtClean="0"/>
              <a:t>フトウェア製品を出荷する</a:t>
            </a:r>
            <a:endParaRPr kumimoji="1" lang="en-US" altLang="ja-JP" dirty="0" smtClean="0"/>
          </a:p>
          <a:p>
            <a:pPr marL="0" indent="0">
              <a:buNone/>
            </a:pPr>
            <a:endParaRPr kumimoji="1" lang="en-US" altLang="ja-JP" dirty="0" smtClean="0"/>
          </a:p>
          <a:p>
            <a:pPr marL="0" indent="0">
              <a:buNone/>
            </a:pPr>
            <a:r>
              <a:rPr lang="ja-JP" altLang="en-US" dirty="0" smtClean="0"/>
              <a:t>質問（</a:t>
            </a:r>
            <a:r>
              <a:rPr lang="en-US" altLang="ja-JP" dirty="0" smtClean="0"/>
              <a:t>Q)</a:t>
            </a:r>
            <a:r>
              <a:rPr lang="ja-JP" altLang="en-US" dirty="0" smtClean="0"/>
              <a:t>：顧客に引き渡した時点で要求仕様から</a:t>
            </a:r>
            <a:r>
              <a:rPr lang="ja-JP" altLang="en-US" dirty="0" err="1" smtClean="0"/>
              <a:t>ど</a:t>
            </a:r>
            <a:endParaRPr lang="en-US" altLang="ja-JP" dirty="0" smtClean="0"/>
          </a:p>
          <a:p>
            <a:pPr marL="0" indent="0">
              <a:buNone/>
            </a:pPr>
            <a:r>
              <a:rPr lang="ja-JP" altLang="en-US" dirty="0"/>
              <a:t>　</a:t>
            </a:r>
            <a:r>
              <a:rPr lang="ja-JP" altLang="en-US" dirty="0" smtClean="0"/>
              <a:t>　　　　　のくらい逸脱していたか</a:t>
            </a:r>
            <a:endParaRPr lang="en-US" altLang="ja-JP" dirty="0" smtClean="0"/>
          </a:p>
          <a:p>
            <a:pPr marL="0" indent="0">
              <a:buNone/>
            </a:pPr>
            <a:endParaRPr kumimoji="1" lang="en-US" altLang="ja-JP" dirty="0"/>
          </a:p>
          <a:p>
            <a:pPr marL="0" indent="0">
              <a:buNone/>
            </a:pPr>
            <a:r>
              <a:rPr lang="ja-JP" altLang="en-US" dirty="0" smtClean="0"/>
              <a:t>メトリクス（</a:t>
            </a:r>
            <a:r>
              <a:rPr lang="en-US" altLang="ja-JP" dirty="0" smtClean="0"/>
              <a:t>M)</a:t>
            </a:r>
            <a:r>
              <a:rPr lang="ja-JP" altLang="en-US" dirty="0" smtClean="0"/>
              <a:t>：出荷後に発見されたソフトウェア欠</a:t>
            </a:r>
            <a:r>
              <a:rPr lang="en-US" altLang="ja-JP" dirty="0" smtClean="0"/>
              <a:t>	</a:t>
            </a:r>
            <a:r>
              <a:rPr lang="ja-JP" altLang="en-US" dirty="0" smtClean="0"/>
              <a:t>　　　　陥の数</a:t>
            </a:r>
            <a:endParaRPr lang="en-US" altLang="ja-JP" dirty="0" smtClean="0"/>
          </a:p>
          <a:p>
            <a:pPr marL="0" indent="0">
              <a:buNone/>
            </a:pPr>
            <a:r>
              <a:rPr kumimoji="1" lang="en-US" altLang="ja-JP" dirty="0"/>
              <a:t>	</a:t>
            </a:r>
            <a:r>
              <a:rPr lang="ja-JP" altLang="en-US" dirty="0"/>
              <a:t>　</a:t>
            </a:r>
            <a:r>
              <a:rPr lang="ja-JP" altLang="en-US" dirty="0" smtClean="0"/>
              <a:t>　　　顧客満足度レベル</a:t>
            </a:r>
            <a:endParaRPr kumimoji="1" lang="ja-JP" altLang="en-US" dirty="0"/>
          </a:p>
        </p:txBody>
      </p:sp>
    </p:spTree>
    <p:extLst>
      <p:ext uri="{BB962C8B-B14F-4D97-AF65-F5344CB8AC3E}">
        <p14:creationId xmlns:p14="http://schemas.microsoft.com/office/powerpoint/2010/main" val="646222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wipe(down)">
                                      <p:cBhvr>
                                        <p:cTn id="15" dur="500"/>
                                        <p:tgtEl>
                                          <p:spTgt spid="3">
                                            <p:txEl>
                                              <p:pRg st="3" end="3"/>
                                            </p:txEl>
                                          </p:spTgt>
                                        </p:tgtEl>
                                      </p:cBhvr>
                                    </p:animEffect>
                                  </p:childTnLst>
                                </p:cTn>
                              </p:par>
                              <p:par>
                                <p:cTn id="16" presetID="22" presetClass="entr" presetSubtype="4"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wipe(down)">
                                      <p:cBhvr>
                                        <p:cTn id="18" dur="500"/>
                                        <p:tgtEl>
                                          <p:spTgt spid="3">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wipe(down)">
                                      <p:cBhvr>
                                        <p:cTn id="23" dur="500"/>
                                        <p:tgtEl>
                                          <p:spTgt spid="3">
                                            <p:txEl>
                                              <p:pRg st="6" end="6"/>
                                            </p:txEl>
                                          </p:spTgt>
                                        </p:tgtEl>
                                      </p:cBhvr>
                                    </p:animEffect>
                                  </p:childTnLst>
                                </p:cTn>
                              </p:par>
                              <p:par>
                                <p:cTn id="24" presetID="22" presetClass="entr" presetSubtype="4" fill="hold" nodeType="with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animEffect transition="in" filter="wipe(down)">
                                      <p:cBhvr>
                                        <p:cTn id="26"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意思決定者モデル</a:t>
            </a:r>
            <a:endParaRPr kumimoji="1" lang="ja-JP" altLang="en-US" dirty="0"/>
          </a:p>
        </p:txBody>
      </p:sp>
      <p:sp>
        <p:nvSpPr>
          <p:cNvPr id="3" name="コンテンツ プレースホルダー 2"/>
          <p:cNvSpPr>
            <a:spLocks noGrp="1"/>
          </p:cNvSpPr>
          <p:nvPr>
            <p:ph idx="1"/>
          </p:nvPr>
        </p:nvSpPr>
        <p:spPr/>
        <p:txBody>
          <a:bodyPr/>
          <a:lstStyle/>
          <a:p>
            <a:pPr marL="0" indent="0">
              <a:buNone/>
            </a:pPr>
            <a:r>
              <a:rPr kumimoji="1" lang="ja-JP" altLang="en-US" dirty="0" smtClean="0"/>
              <a:t>プロジェクトの意思決定の視点からメトリクスを選択する手法</a:t>
            </a:r>
            <a:endParaRPr kumimoji="1" lang="en-US" altLang="ja-JP" dirty="0" smtClean="0"/>
          </a:p>
          <a:p>
            <a:pPr marL="0" indent="0">
              <a:buNone/>
            </a:pPr>
            <a:r>
              <a:rPr lang="ja-JP" altLang="en-US" dirty="0"/>
              <a:t>意思決定者と</a:t>
            </a:r>
            <a:r>
              <a:rPr lang="ja-JP" altLang="en-US" dirty="0" smtClean="0"/>
              <a:t>はメトリクスの顧客のことである</a:t>
            </a:r>
            <a:endParaRPr lang="en-US" altLang="ja-JP" dirty="0" smtClean="0"/>
          </a:p>
          <a:p>
            <a:pPr marL="0" indent="0">
              <a:buNone/>
            </a:pPr>
            <a:endParaRPr lang="en-US" altLang="ja-JP" dirty="0" smtClean="0"/>
          </a:p>
          <a:p>
            <a:pPr marL="0" indent="0">
              <a:buNone/>
            </a:pPr>
            <a:r>
              <a:rPr kumimoji="1" lang="ja-JP" altLang="en-US" dirty="0" smtClean="0"/>
              <a:t>意思決定者のニーズが時間とともに変化することを前提にニーズが何であるかを決める必要がある</a:t>
            </a:r>
            <a:endParaRPr kumimoji="1" lang="en-US" altLang="ja-JP" dirty="0" smtClean="0"/>
          </a:p>
          <a:p>
            <a:pPr marL="0" indent="0">
              <a:buNone/>
            </a:pPr>
            <a:endParaRPr kumimoji="1" lang="en-US" altLang="ja-JP" dirty="0"/>
          </a:p>
        </p:txBody>
      </p:sp>
    </p:spTree>
    <p:extLst>
      <p:ext uri="{BB962C8B-B14F-4D97-AF65-F5344CB8AC3E}">
        <p14:creationId xmlns:p14="http://schemas.microsoft.com/office/powerpoint/2010/main" val="266275955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意思決定者モデル</a:t>
            </a:r>
            <a:endParaRPr kumimoji="1" lang="ja-JP" altLang="en-US" dirty="0"/>
          </a:p>
        </p:txBody>
      </p:sp>
      <p:sp>
        <p:nvSpPr>
          <p:cNvPr id="4" name="正方形/長方形 3"/>
          <p:cNvSpPr/>
          <p:nvPr/>
        </p:nvSpPr>
        <p:spPr>
          <a:xfrm>
            <a:off x="2195736" y="1988840"/>
            <a:ext cx="4608512" cy="93610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dirty="0" smtClean="0"/>
              <a:t>プロジェクトの意思決定</a:t>
            </a:r>
          </a:p>
        </p:txBody>
      </p:sp>
      <p:sp>
        <p:nvSpPr>
          <p:cNvPr id="6" name="正方形/長方形 5"/>
          <p:cNvSpPr/>
          <p:nvPr/>
        </p:nvSpPr>
        <p:spPr>
          <a:xfrm>
            <a:off x="2197156" y="4365104"/>
            <a:ext cx="4608512" cy="93610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dirty="0" smtClean="0"/>
              <a:t>プロジェクトのメトリクス</a:t>
            </a:r>
            <a:endParaRPr kumimoji="1" lang="ja-JP" altLang="en-US" dirty="0"/>
          </a:p>
        </p:txBody>
      </p:sp>
      <p:sp>
        <p:nvSpPr>
          <p:cNvPr id="9" name="下矢印 8"/>
          <p:cNvSpPr/>
          <p:nvPr/>
        </p:nvSpPr>
        <p:spPr>
          <a:xfrm>
            <a:off x="2771800" y="2924944"/>
            <a:ext cx="216024" cy="1440160"/>
          </a:xfrm>
          <a:prstGeom prst="down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上矢印 9"/>
          <p:cNvSpPr/>
          <p:nvPr/>
        </p:nvSpPr>
        <p:spPr>
          <a:xfrm>
            <a:off x="5868144" y="2924944"/>
            <a:ext cx="216024" cy="1440160"/>
          </a:xfrm>
          <a:prstGeom prst="up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p:cNvSpPr txBox="1"/>
          <p:nvPr/>
        </p:nvSpPr>
        <p:spPr>
          <a:xfrm>
            <a:off x="1331640" y="3356992"/>
            <a:ext cx="1296144" cy="369332"/>
          </a:xfrm>
          <a:prstGeom prst="rect">
            <a:avLst/>
          </a:prstGeom>
          <a:noFill/>
        </p:spPr>
        <p:txBody>
          <a:bodyPr wrap="square" rtlCol="0">
            <a:spAutoFit/>
          </a:bodyPr>
          <a:lstStyle/>
          <a:p>
            <a:r>
              <a:rPr kumimoji="1" lang="ja-JP" altLang="en-US" dirty="0" smtClean="0"/>
              <a:t>情報ニーズ</a:t>
            </a:r>
            <a:endParaRPr kumimoji="1" lang="ja-JP" altLang="en-US" dirty="0"/>
          </a:p>
        </p:txBody>
      </p:sp>
      <p:sp>
        <p:nvSpPr>
          <p:cNvPr id="12" name="テキスト ボックス 11"/>
          <p:cNvSpPr txBox="1"/>
          <p:nvPr/>
        </p:nvSpPr>
        <p:spPr>
          <a:xfrm>
            <a:off x="6228184" y="3356992"/>
            <a:ext cx="1656184" cy="369332"/>
          </a:xfrm>
          <a:prstGeom prst="rect">
            <a:avLst/>
          </a:prstGeom>
          <a:noFill/>
        </p:spPr>
        <p:txBody>
          <a:bodyPr wrap="square" rtlCol="0">
            <a:spAutoFit/>
          </a:bodyPr>
          <a:lstStyle/>
          <a:p>
            <a:r>
              <a:rPr kumimoji="1" lang="ja-JP" altLang="en-US" dirty="0" smtClean="0"/>
              <a:t>成果（データ）</a:t>
            </a:r>
            <a:endParaRPr kumimoji="1" lang="ja-JP" altLang="en-US" dirty="0"/>
          </a:p>
        </p:txBody>
      </p:sp>
    </p:spTree>
    <p:extLst>
      <p:ext uri="{BB962C8B-B14F-4D97-AF65-F5344CB8AC3E}">
        <p14:creationId xmlns:p14="http://schemas.microsoft.com/office/powerpoint/2010/main" val="519206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up)">
                                      <p:cBhvr>
                                        <p:cTn id="12" dur="500"/>
                                        <p:tgtEl>
                                          <p:spTgt spid="11"/>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up)">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down)">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down)">
                                      <p:cBhvr>
                                        <p:cTn id="25" dur="500"/>
                                        <p:tgtEl>
                                          <p:spTgt spid="10"/>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ipe(down)">
                                      <p:cBhvr>
                                        <p:cTn id="2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9" grpId="0" animBg="1"/>
      <p:bldP spid="10" grpId="0" animBg="1"/>
      <p:bldP spid="11" grpId="0"/>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標準に基づくメトリクス</a:t>
            </a:r>
            <a:endParaRPr kumimoji="1" lang="ja-JP" altLang="en-US" dirty="0"/>
          </a:p>
        </p:txBody>
      </p:sp>
      <p:sp>
        <p:nvSpPr>
          <p:cNvPr id="3" name="コンテンツ プレースホルダー 2"/>
          <p:cNvSpPr>
            <a:spLocks noGrp="1"/>
          </p:cNvSpPr>
          <p:nvPr>
            <p:ph idx="1"/>
          </p:nvPr>
        </p:nvSpPr>
        <p:spPr/>
        <p:txBody>
          <a:bodyPr/>
          <a:lstStyle/>
          <a:p>
            <a:pPr marL="0" indent="0">
              <a:buNone/>
            </a:pPr>
            <a:r>
              <a:rPr kumimoji="1" lang="ja-JP" altLang="en-US" dirty="0" smtClean="0"/>
              <a:t>一般的なソフトウェア標準や業界標準に基づいたメトリクスプログラム</a:t>
            </a:r>
            <a:endParaRPr kumimoji="1" lang="en-US" altLang="ja-JP" dirty="0" smtClean="0"/>
          </a:p>
          <a:p>
            <a:pPr marL="0" indent="0">
              <a:buNone/>
            </a:pPr>
            <a:endParaRPr lang="en-US" altLang="ja-JP" dirty="0"/>
          </a:p>
          <a:p>
            <a:pPr marL="0" indent="0">
              <a:buNone/>
            </a:pPr>
            <a:r>
              <a:rPr kumimoji="1" lang="ja-JP" altLang="en-US" dirty="0" smtClean="0"/>
              <a:t>業界ごとに独自の標準がある</a:t>
            </a:r>
            <a:endParaRPr kumimoji="1" lang="en-US" altLang="ja-JP" dirty="0" smtClean="0"/>
          </a:p>
          <a:p>
            <a:pPr marL="0" indent="0">
              <a:buNone/>
            </a:pPr>
            <a:endParaRPr lang="en-US" altLang="ja-JP" dirty="0"/>
          </a:p>
          <a:p>
            <a:pPr marL="0" indent="0">
              <a:buNone/>
            </a:pPr>
            <a:r>
              <a:rPr kumimoji="1" lang="ja-JP" altLang="en-US" dirty="0" smtClean="0"/>
              <a:t>業界標準と一般的標準の両方に目を向けてビジネス目標と整合性が取れているかを判断し、利用するメトリクスを指定する必要がある</a:t>
            </a:r>
            <a:endParaRPr kumimoji="1" lang="ja-JP" altLang="en-US" dirty="0"/>
          </a:p>
        </p:txBody>
      </p:sp>
    </p:spTree>
    <p:extLst>
      <p:ext uri="{BB962C8B-B14F-4D97-AF65-F5344CB8AC3E}">
        <p14:creationId xmlns:p14="http://schemas.microsoft.com/office/powerpoint/2010/main" val="426317316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標準に基づくメトリクスの例</a:t>
            </a:r>
            <a:endParaRPr kumimoji="1" lang="ja-JP" altLang="en-US" dirty="0"/>
          </a:p>
        </p:txBody>
      </p:sp>
      <p:sp>
        <p:nvSpPr>
          <p:cNvPr id="3" name="コンテンツ プレースホルダー 2"/>
          <p:cNvSpPr>
            <a:spLocks noGrp="1"/>
          </p:cNvSpPr>
          <p:nvPr>
            <p:ph idx="1"/>
          </p:nvPr>
        </p:nvSpPr>
        <p:spPr>
          <a:xfrm>
            <a:off x="1475656" y="2132856"/>
            <a:ext cx="6196405" cy="3603812"/>
          </a:xfrm>
        </p:spPr>
        <p:txBody>
          <a:bodyPr/>
          <a:lstStyle/>
          <a:p>
            <a:pPr marL="0" indent="0">
              <a:buNone/>
            </a:pPr>
            <a:r>
              <a:rPr kumimoji="1" lang="ja-JP" altLang="en-US" dirty="0" smtClean="0"/>
              <a:t>どの業界でも最低限必要なメトリクス</a:t>
            </a:r>
            <a:endParaRPr kumimoji="1" lang="en-US" altLang="ja-JP" dirty="0" smtClean="0"/>
          </a:p>
          <a:p>
            <a:pPr marL="0" indent="0">
              <a:buNone/>
            </a:pPr>
            <a:endParaRPr kumimoji="1" lang="en-US" altLang="ja-JP" dirty="0" smtClean="0"/>
          </a:p>
          <a:p>
            <a:pPr marL="457200" indent="-457200">
              <a:buFont typeface="+mj-lt"/>
              <a:buAutoNum type="arabicPeriod"/>
            </a:pPr>
            <a:r>
              <a:rPr kumimoji="1" lang="ja-JP" altLang="en-US" dirty="0" smtClean="0"/>
              <a:t>システムの規模</a:t>
            </a:r>
            <a:endParaRPr kumimoji="1" lang="en-US" altLang="ja-JP" dirty="0" smtClean="0"/>
          </a:p>
          <a:p>
            <a:pPr marL="457200" indent="-457200">
              <a:buFont typeface="+mj-lt"/>
              <a:buAutoNum type="arabicPeriod"/>
            </a:pPr>
            <a:r>
              <a:rPr lang="ja-JP" altLang="en-US" dirty="0"/>
              <a:t>プロジェクト</a:t>
            </a:r>
            <a:r>
              <a:rPr lang="ja-JP" altLang="en-US" dirty="0" smtClean="0"/>
              <a:t>の期間</a:t>
            </a:r>
            <a:endParaRPr lang="en-US" altLang="ja-JP" dirty="0" smtClean="0"/>
          </a:p>
          <a:p>
            <a:pPr marL="457200" indent="-457200">
              <a:buFont typeface="+mj-lt"/>
              <a:buAutoNum type="arabicPeriod"/>
            </a:pPr>
            <a:r>
              <a:rPr kumimoji="1" lang="ja-JP" altLang="en-US" dirty="0" smtClean="0"/>
              <a:t>工数</a:t>
            </a:r>
            <a:endParaRPr kumimoji="1" lang="en-US" altLang="ja-JP" dirty="0" smtClean="0"/>
          </a:p>
          <a:p>
            <a:pPr marL="457200" indent="-457200">
              <a:buFont typeface="+mj-lt"/>
              <a:buAutoNum type="arabicPeriod"/>
            </a:pPr>
            <a:r>
              <a:rPr lang="ja-JP" altLang="en-US" dirty="0" smtClean="0"/>
              <a:t>欠陥</a:t>
            </a:r>
            <a:endParaRPr lang="en-US" altLang="ja-JP" dirty="0" smtClean="0"/>
          </a:p>
          <a:p>
            <a:pPr marL="457200" indent="-457200">
              <a:buFont typeface="+mj-lt"/>
              <a:buAutoNum type="arabicPeriod"/>
            </a:pPr>
            <a:r>
              <a:rPr kumimoji="1" lang="ja-JP" altLang="en-US" dirty="0"/>
              <a:t>生産性</a:t>
            </a:r>
          </a:p>
        </p:txBody>
      </p:sp>
    </p:spTree>
    <p:extLst>
      <p:ext uri="{BB962C8B-B14F-4D97-AF65-F5344CB8AC3E}">
        <p14:creationId xmlns:p14="http://schemas.microsoft.com/office/powerpoint/2010/main" val="139438854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データを収集するメカニズム</a:t>
            </a:r>
            <a:endParaRPr kumimoji="1" lang="ja-JP" altLang="en-US" dirty="0"/>
          </a:p>
        </p:txBody>
      </p:sp>
      <p:sp>
        <p:nvSpPr>
          <p:cNvPr id="3" name="コンテンツ プレースホルダー 2"/>
          <p:cNvSpPr>
            <a:spLocks noGrp="1"/>
          </p:cNvSpPr>
          <p:nvPr>
            <p:ph idx="1"/>
          </p:nvPr>
        </p:nvSpPr>
        <p:spPr/>
        <p:txBody>
          <a:bodyPr>
            <a:normAutofit/>
          </a:bodyPr>
          <a:lstStyle/>
          <a:p>
            <a:pPr marL="0" indent="0">
              <a:buNone/>
            </a:pPr>
            <a:r>
              <a:rPr lang="ja-JP" altLang="en-US" dirty="0"/>
              <a:t>それぞれ</a:t>
            </a:r>
            <a:r>
              <a:rPr lang="ja-JP" altLang="en-US" dirty="0" smtClean="0"/>
              <a:t>のアプローチを行うには、元となるデータを収集するメカニズムを決めておかなければならない。</a:t>
            </a:r>
            <a:endParaRPr lang="en-US" altLang="ja-JP" dirty="0" smtClean="0"/>
          </a:p>
          <a:p>
            <a:pPr marL="457200" indent="-457200">
              <a:buFont typeface="+mj-lt"/>
              <a:buAutoNum type="arabicPeriod"/>
            </a:pPr>
            <a:r>
              <a:rPr kumimoji="1" lang="ja-JP" altLang="en-US" dirty="0"/>
              <a:t>正当なデータ</a:t>
            </a:r>
            <a:r>
              <a:rPr kumimoji="1" lang="ja-JP" altLang="en-US" dirty="0" smtClean="0"/>
              <a:t>の</a:t>
            </a:r>
            <a:r>
              <a:rPr kumimoji="1" lang="ja-JP" altLang="en-US" dirty="0"/>
              <a:t>収集と報告</a:t>
            </a:r>
            <a:r>
              <a:rPr kumimoji="1" lang="ja-JP" altLang="en-US" dirty="0" smtClean="0"/>
              <a:t>を</a:t>
            </a:r>
            <a:r>
              <a:rPr kumimoji="1" lang="ja-JP" altLang="en-US" dirty="0"/>
              <a:t>確実</a:t>
            </a:r>
            <a:r>
              <a:rPr kumimoji="1" lang="ja-JP" altLang="en-US" dirty="0" smtClean="0"/>
              <a:t>に</a:t>
            </a:r>
            <a:r>
              <a:rPr kumimoji="1" lang="ja-JP" altLang="en-US" dirty="0"/>
              <a:t>実施</a:t>
            </a:r>
            <a:r>
              <a:rPr kumimoji="1" lang="ja-JP" altLang="en-US" dirty="0" smtClean="0"/>
              <a:t>する</a:t>
            </a:r>
            <a:r>
              <a:rPr kumimoji="1" lang="ja-JP" altLang="en-US" b="1" dirty="0" smtClean="0"/>
              <a:t>責任者</a:t>
            </a:r>
            <a:r>
              <a:rPr kumimoji="1" lang="ja-JP" altLang="en-US" dirty="0" smtClean="0"/>
              <a:t>はだれか</a:t>
            </a:r>
            <a:endParaRPr kumimoji="1" lang="en-US" altLang="ja-JP" dirty="0" smtClean="0"/>
          </a:p>
          <a:p>
            <a:pPr marL="457200" indent="-457200">
              <a:buFont typeface="+mj-lt"/>
              <a:buAutoNum type="arabicPeriod"/>
            </a:pPr>
            <a:r>
              <a:rPr lang="ja-JP" altLang="en-US" dirty="0"/>
              <a:t>データを</a:t>
            </a:r>
            <a:r>
              <a:rPr lang="ja-JP" altLang="en-US" b="1" dirty="0"/>
              <a:t>収集する頻度</a:t>
            </a:r>
            <a:r>
              <a:rPr lang="ja-JP" altLang="en-US" dirty="0"/>
              <a:t>はどの程度</a:t>
            </a:r>
            <a:r>
              <a:rPr lang="ja-JP" altLang="en-US" dirty="0" smtClean="0"/>
              <a:t>か</a:t>
            </a:r>
            <a:endParaRPr lang="en-US" altLang="ja-JP" dirty="0" smtClean="0"/>
          </a:p>
          <a:p>
            <a:pPr marL="457200" indent="-457200">
              <a:buFont typeface="+mj-lt"/>
              <a:buAutoNum type="arabicPeriod"/>
            </a:pPr>
            <a:r>
              <a:rPr kumimoji="1" lang="ja-JP" altLang="en-US" dirty="0"/>
              <a:t>データ</a:t>
            </a:r>
            <a:r>
              <a:rPr kumimoji="1" lang="ja-JP" altLang="en-US" dirty="0" smtClean="0"/>
              <a:t>を</a:t>
            </a:r>
            <a:r>
              <a:rPr kumimoji="1" lang="ja-JP" altLang="en-US" b="1" dirty="0"/>
              <a:t>報告する頻度</a:t>
            </a:r>
            <a:r>
              <a:rPr kumimoji="1" lang="ja-JP" altLang="en-US" dirty="0" smtClean="0"/>
              <a:t>は</a:t>
            </a:r>
            <a:r>
              <a:rPr kumimoji="1" lang="ja-JP" altLang="en-US" dirty="0"/>
              <a:t>どの程度</a:t>
            </a:r>
            <a:r>
              <a:rPr kumimoji="1" lang="ja-JP" altLang="en-US" dirty="0" smtClean="0"/>
              <a:t>か</a:t>
            </a:r>
            <a:endParaRPr kumimoji="1" lang="en-US" altLang="ja-JP" dirty="0" smtClean="0"/>
          </a:p>
          <a:p>
            <a:pPr marL="457200" indent="-457200">
              <a:buFont typeface="+mj-lt"/>
              <a:buAutoNum type="arabicPeriod"/>
            </a:pPr>
            <a:r>
              <a:rPr kumimoji="1" lang="ja-JP" altLang="en-US" dirty="0" smtClean="0"/>
              <a:t>収集、報告に必要な</a:t>
            </a:r>
            <a:r>
              <a:rPr kumimoji="1" lang="ja-JP" altLang="en-US" b="1" dirty="0" smtClean="0"/>
              <a:t>インフラ</a:t>
            </a:r>
            <a:r>
              <a:rPr kumimoji="1" lang="ja-JP" altLang="en-US" dirty="0" smtClean="0"/>
              <a:t>は何か</a:t>
            </a:r>
            <a:endParaRPr kumimoji="1" lang="ja-JP" altLang="en-US" dirty="0"/>
          </a:p>
        </p:txBody>
      </p:sp>
    </p:spTree>
    <p:extLst>
      <p:ext uri="{BB962C8B-B14F-4D97-AF65-F5344CB8AC3E}">
        <p14:creationId xmlns:p14="http://schemas.microsoft.com/office/powerpoint/2010/main" val="36728846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メカニズムの例</a:t>
            </a:r>
            <a:endParaRPr kumimoji="1" lang="ja-JP" altLang="en-US" dirty="0"/>
          </a:p>
        </p:txBody>
      </p:sp>
      <p:sp>
        <p:nvSpPr>
          <p:cNvPr id="3" name="コンテンツ プレースホルダー 2"/>
          <p:cNvSpPr>
            <a:spLocks noGrp="1"/>
          </p:cNvSpPr>
          <p:nvPr>
            <p:ph idx="1"/>
          </p:nvPr>
        </p:nvSpPr>
        <p:spPr/>
        <p:txBody>
          <a:bodyPr/>
          <a:lstStyle/>
          <a:p>
            <a:pPr marL="0" indent="0">
              <a:buNone/>
            </a:pPr>
            <a:r>
              <a:rPr kumimoji="1" lang="ja-JP" altLang="en-US" dirty="0" smtClean="0"/>
              <a:t>欠陥メトリクスのためのメカニズム</a:t>
            </a:r>
            <a:endParaRPr kumimoji="1" lang="en-US" altLang="ja-JP" dirty="0" smtClean="0"/>
          </a:p>
          <a:p>
            <a:pPr marL="0" indent="0">
              <a:buNone/>
            </a:pPr>
            <a:r>
              <a:rPr lang="ja-JP" altLang="en-US" dirty="0" smtClean="0"/>
              <a:t>責任者：カスタマーサービスマネージャ</a:t>
            </a:r>
            <a:endParaRPr lang="en-US" altLang="ja-JP" dirty="0" smtClean="0"/>
          </a:p>
          <a:p>
            <a:pPr marL="0" indent="0">
              <a:buNone/>
            </a:pPr>
            <a:r>
              <a:rPr lang="ja-JP" altLang="en-US" dirty="0"/>
              <a:t>収集</a:t>
            </a:r>
            <a:r>
              <a:rPr lang="ja-JP" altLang="en-US" dirty="0" smtClean="0"/>
              <a:t>頻度：欠陥が発見された都度</a:t>
            </a:r>
            <a:endParaRPr lang="en-US" altLang="ja-JP" dirty="0" smtClean="0"/>
          </a:p>
          <a:p>
            <a:pPr marL="0" indent="0">
              <a:buNone/>
            </a:pPr>
            <a:r>
              <a:rPr lang="ja-JP" altLang="en-US" dirty="0"/>
              <a:t>報告</a:t>
            </a:r>
            <a:r>
              <a:rPr lang="ja-JP" altLang="en-US" dirty="0" smtClean="0"/>
              <a:t>頻度：月ごと</a:t>
            </a:r>
            <a:endParaRPr lang="en-US" altLang="ja-JP" dirty="0" smtClean="0"/>
          </a:p>
          <a:p>
            <a:pPr marL="0" indent="0">
              <a:buNone/>
            </a:pPr>
            <a:r>
              <a:rPr lang="ja-JP" altLang="en-US" dirty="0" smtClean="0"/>
              <a:t>インフラ：既存顧客から報告された欠陥の入力</a:t>
            </a:r>
            <a:endParaRPr lang="en-US" altLang="ja-JP" dirty="0" smtClean="0"/>
          </a:p>
          <a:p>
            <a:pPr marL="0" indent="0">
              <a:buNone/>
            </a:pPr>
            <a:r>
              <a:rPr lang="en-US" altLang="ja-JP" dirty="0"/>
              <a:t>	</a:t>
            </a:r>
            <a:r>
              <a:rPr lang="ja-JP" altLang="en-US" dirty="0" smtClean="0"/>
              <a:t>　ツール</a:t>
            </a:r>
            <a:endParaRPr lang="en-US" altLang="ja-JP" dirty="0" smtClean="0"/>
          </a:p>
          <a:p>
            <a:pPr marL="0" indent="0">
              <a:buNone/>
            </a:pPr>
            <a:endParaRPr kumimoji="1" lang="ja-JP" altLang="en-US" dirty="0"/>
          </a:p>
        </p:txBody>
      </p:sp>
    </p:spTree>
    <p:extLst>
      <p:ext uri="{BB962C8B-B14F-4D97-AF65-F5344CB8AC3E}">
        <p14:creationId xmlns:p14="http://schemas.microsoft.com/office/powerpoint/2010/main" val="764838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down)">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down)">
                                      <p:cBhvr>
                                        <p:cTn id="22" dur="500"/>
                                        <p:tgtEl>
                                          <p:spTgt spid="3">
                                            <p:txEl>
                                              <p:pRg st="4" end="4"/>
                                            </p:txEl>
                                          </p:spTgt>
                                        </p:tgtEl>
                                      </p:cBhvr>
                                    </p:animEffect>
                                  </p:childTnLst>
                                </p:cTn>
                              </p:par>
                              <p:par>
                                <p:cTn id="23" presetID="22" presetClass="entr" presetSubtype="4"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wipe(down)">
                                      <p:cBhvr>
                                        <p:cTn id="25"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メトリクス＝時間の関数</a:t>
            </a:r>
            <a:endParaRPr kumimoji="1" lang="ja-JP" altLang="en-US" dirty="0"/>
          </a:p>
        </p:txBody>
      </p:sp>
      <p:sp>
        <p:nvSpPr>
          <p:cNvPr id="3" name="コンテンツ プレースホルダー 2"/>
          <p:cNvSpPr>
            <a:spLocks noGrp="1"/>
          </p:cNvSpPr>
          <p:nvPr>
            <p:ph idx="1"/>
          </p:nvPr>
        </p:nvSpPr>
        <p:spPr/>
        <p:txBody>
          <a:bodyPr/>
          <a:lstStyle/>
          <a:p>
            <a:pPr marL="0" indent="0">
              <a:buNone/>
            </a:pPr>
            <a:endParaRPr lang="en-US" altLang="ja-JP" dirty="0" smtClean="0"/>
          </a:p>
          <a:p>
            <a:pPr marL="0" indent="0">
              <a:buNone/>
            </a:pPr>
            <a:r>
              <a:rPr lang="ja-JP" altLang="en-US" dirty="0" smtClean="0"/>
              <a:t>何</a:t>
            </a:r>
            <a:r>
              <a:rPr lang="ja-JP" altLang="en-US" dirty="0"/>
              <a:t>を測定する</a:t>
            </a:r>
            <a:r>
              <a:rPr lang="ja-JP" altLang="en-US" dirty="0" smtClean="0"/>
              <a:t>かは、プロジェクトのどの段階にいるかによって異なる</a:t>
            </a:r>
            <a:endParaRPr lang="en-US" altLang="ja-JP" dirty="0" smtClean="0"/>
          </a:p>
          <a:p>
            <a:pPr marL="0" indent="0">
              <a:buNone/>
            </a:pPr>
            <a:endParaRPr kumimoji="1" lang="en-US" altLang="ja-JP" dirty="0" smtClean="0"/>
          </a:p>
          <a:p>
            <a:pPr marL="0" indent="0">
              <a:buNone/>
            </a:pPr>
            <a:r>
              <a:rPr kumimoji="1" lang="ja-JP" altLang="en-US" dirty="0" smtClean="0"/>
              <a:t>ビジネスニーズは時間によって変化するのでメトリクスの整合性維持のために変化が必要</a:t>
            </a:r>
            <a:endParaRPr kumimoji="1" lang="en-US" altLang="ja-JP" dirty="0" smtClean="0"/>
          </a:p>
          <a:p>
            <a:pPr marL="457200" indent="-457200">
              <a:buFont typeface="+mj-lt"/>
              <a:buAutoNum type="arabicPeriod"/>
            </a:pPr>
            <a:endParaRPr kumimoji="1" lang="ja-JP" altLang="en-US" dirty="0"/>
          </a:p>
        </p:txBody>
      </p:sp>
    </p:spTree>
    <p:extLst>
      <p:ext uri="{BB962C8B-B14F-4D97-AF65-F5344CB8AC3E}">
        <p14:creationId xmlns:p14="http://schemas.microsoft.com/office/powerpoint/2010/main" val="409695054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プッシュピン">
  <a:themeElements>
    <a:clrScheme name="プッシュピン">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プッシュピン">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プッシュピン">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Pushpin</Template>
  <TotalTime>257</TotalTime>
  <Words>683</Words>
  <Application>Microsoft Office PowerPoint</Application>
  <PresentationFormat>画面に合わせる (4:3)</PresentationFormat>
  <Paragraphs>116</Paragraphs>
  <Slides>19</Slides>
  <Notes>0</Notes>
  <HiddenSlides>0</HiddenSlides>
  <MMClips>0</MMClips>
  <ScaleCrop>false</ScaleCrop>
  <HeadingPairs>
    <vt:vector size="4" baseType="variant">
      <vt:variant>
        <vt:lpstr>テーマ</vt:lpstr>
      </vt:variant>
      <vt:variant>
        <vt:i4>1</vt:i4>
      </vt:variant>
      <vt:variant>
        <vt:lpstr>スライド タイトル</vt:lpstr>
      </vt:variant>
      <vt:variant>
        <vt:i4>19</vt:i4>
      </vt:variant>
    </vt:vector>
  </HeadingPairs>
  <TitlesOfParts>
    <vt:vector size="20" baseType="lpstr">
      <vt:lpstr>プッシュピン</vt:lpstr>
      <vt:lpstr>ソフトウェアメトリクスの基礎</vt:lpstr>
      <vt:lpstr>資料</vt:lpstr>
      <vt:lpstr>ソフトウェアメトリクスとは</vt:lpstr>
      <vt:lpstr>なぜ見積もりと測定を学ぶのか</vt:lpstr>
      <vt:lpstr>ソフトウェア業界の現状</vt:lpstr>
      <vt:lpstr>ソフトウェア開発企業にとって（１）</vt:lpstr>
      <vt:lpstr>ソフトウェア開発企業にとって（２）</vt:lpstr>
      <vt:lpstr>プロセス標準化によって</vt:lpstr>
      <vt:lpstr>何を測定するか</vt:lpstr>
      <vt:lpstr>メトリクスプログラムを定義する</vt:lpstr>
      <vt:lpstr>GQMアプローチ</vt:lpstr>
      <vt:lpstr>GQMアプローチの例</vt:lpstr>
      <vt:lpstr>意思決定者モデル</vt:lpstr>
      <vt:lpstr>意思決定者モデル</vt:lpstr>
      <vt:lpstr>標準に基づくメトリクス</vt:lpstr>
      <vt:lpstr>標準に基づくメトリクスの例</vt:lpstr>
      <vt:lpstr>データを収集するメカニズム</vt:lpstr>
      <vt:lpstr>メカニズムの例</vt:lpstr>
      <vt:lpstr>メトリクス＝時間の関数</vt:lpstr>
    </vt:vector>
  </TitlesOfParts>
  <Company>和歌山大学</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ソフトウェアメトリクスの基礎</dc:title>
  <dc:creator>システム情報学センター</dc:creator>
  <cp:lastModifiedBy>システム情報学センター</cp:lastModifiedBy>
  <cp:revision>21</cp:revision>
  <dcterms:created xsi:type="dcterms:W3CDTF">2012-10-18T12:09:36Z</dcterms:created>
  <dcterms:modified xsi:type="dcterms:W3CDTF">2012-10-18T16:27:18Z</dcterms:modified>
</cp:coreProperties>
</file>