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SpecifyUI</c:v>
                </c:pt>
              </c:strCache>
            </c:strRef>
          </c:tx>
          <c:spPr>
            <a:solidFill>
              <a:srgbClr val="6C4BD0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4466"/>
                    </a:solidFill>
                    <a:latin typeface="Yu Gothic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スタイル</c:v>
                  </c:pt>
                  <c:pt idx="1">
                    <c:v>レイアウト</c:v>
                  </c:pt>
                  <c:pt idx="2">
                    <c:v>部品正確性</c:v>
                  </c:pt>
                  <c:pt idx="3">
                    <c:v>タスク関連性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5.52</c:v>
                </c:pt>
                <c:pt idx="1">
                  <c:v>4.99</c:v>
                </c:pt>
                <c:pt idx="2">
                  <c:v>5.69</c:v>
                </c:pt>
                <c:pt idx="3">
                  <c:v>5.58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Stitch</c:v>
                </c:pt>
              </c:strCache>
            </c:strRef>
          </c:tx>
          <c:spPr>
            <a:solidFill>
              <a:srgbClr val="E08A3C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4466"/>
                    </a:solidFill>
                    <a:latin typeface="Yu Gothic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スタイル</c:v>
                  </c:pt>
                  <c:pt idx="1">
                    <c:v>レイアウト</c:v>
                  </c:pt>
                  <c:pt idx="2">
                    <c:v>部品正確性</c:v>
                  </c:pt>
                  <c:pt idx="3">
                    <c:v>タスク関連性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4.18</c:v>
                </c:pt>
                <c:pt idx="1">
                  <c:v>3.73</c:v>
                </c:pt>
                <c:pt idx="2">
                  <c:v>4.2</c:v>
                </c:pt>
                <c:pt idx="3">
                  <c:v>4.92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900" u="none">
                  <a:solidFill>
                    <a:srgbClr val="4A4466"/>
                  </a:solidFill>
                  <a:latin typeface="Yu Gothic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4466"/>
                </a:solidFill>
                <a:latin typeface="Yu Gothi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"/>
          <c:min val="0"/>
        </c:scaling>
        <c:delete val="0"/>
        <c:axPos val="l"/>
        <c:majorGridlines>
          <c:spPr>
            <a:ln w="6350" cap="flat">
              <a:solidFill>
                <a:srgbClr val="EAE3F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A84A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100">
              <a:solidFill>
                <a:srgbClr val="4A4466"/>
              </a:solidFill>
              <a:latin typeface="Yu Gothic"/>
              <a:cs typeface="Yu Gothic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HCIのシステム論文。前回の確認的研究と違い、技術評価とユーザスタディの結果まで含む完全な論文である点を最初に伝える。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全体像。SPEC（中間表現）とSpecifyUI（システム）の提案＋評価。プロンプト中心の限界に対する処方箋という構図。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背景。LLMで自然言語/画像からUI生成。商用ツールはプロンプト編集中心。新しいLLM中心パラダイムの台頭。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問題。意図表現（視覚思考とテキストのミスマッチ）と制御性（確率的で無関係な部分が変わる）。中間表現の既存2系統（DSL/準形式）の弱点も。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形成的調査。6名のプロが Stitch を使用。痛点C1（視覚→構造の橋渡し欠如）C2（関係の言語化困難）C3（反復の非効率）。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デザインゴール。C1→DG1（構造化表現）、C2→DG2（多次元参照）、C3→DG3（スコープ編集）の対応を明示。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SPECの中身。Global仕様 G=⟨L,C,S,U⟩ と Page→Section→Component の階層。制約で全体一貫性と局所柔軟性を両立。JSONでReact/Ant Designに接地。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SPEC生成3段階。Co-DETR自前学習→領域ごとMLLM抽出→グローバルスタイル統合。データ規模（8,000枚）にも触れる。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編集と生成。編集は⟨operation,path,value⟩トリプレットでノード局所変更。生成はQwen3-Coder＋RAG（2,000対）＋Debugエージェント。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システム。3領域（キャンバス/SPECパネル/仕様エディタ）とDG1-3の対応。ユーザシナリオSarahの例を口頭で補足してもよい。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技術評価の設定。目的は参照UIの忠実再構成。指標MSE/CLIP/SSIMとベースライン・SPECアブレーション条件。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技術評価の結果。Integrated SPECが全指標最良。構造化が最大の駆動要因（Only SPECで既に大幅改善）。RAGとRegion Cropの寄与を説明。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ユーザスタディの設定。16名、被験者内、vs Stitch。2タスク、3粒度編集。RQ1-3と測定方法（専門家評価κ≈0.72等）。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ユーザスタディの結果。RQ1は4次元全てで有意に上回る（棒グラフ）。RQ2/RQ3：意図遵守・制御・タイピング73%減。初期は遅いが洗練が速く総時間は同等。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まとめと議論。仕様駆動の反復協調への転換。議論：明確なゴール前提の是非、学習コスト、評価の一般化、再構成指標の妥当性など。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image-1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41A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24160" y="-914400"/>
            <a:ext cx="2560320" cy="2560320"/>
          </a:xfrm>
          <a:prstGeom prst="ellipse">
            <a:avLst/>
          </a:prstGeom>
          <a:solidFill>
            <a:srgbClr val="35255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247120" y="5120640"/>
            <a:ext cx="2103120" cy="2103120"/>
          </a:xfrm>
          <a:prstGeom prst="ellipse">
            <a:avLst/>
          </a:prstGeom>
          <a:solidFill>
            <a:srgbClr val="6C4BD0">
              <a:alpha val="32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731520" y="5303520"/>
            <a:ext cx="2286000" cy="2286000"/>
          </a:xfrm>
          <a:prstGeom prst="ellipse">
            <a:avLst/>
          </a:prstGeom>
          <a:solidFill>
            <a:srgbClr val="35255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82296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B79CF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大学院ゼミ ｜ 論文紹介 (PAPER READING)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77240" y="1325880"/>
            <a:ext cx="106070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6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構造化仕様と生成AIによる</a:t>
            </a:r>
            <a:endParaRPr lang="en-US" sz="390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反復的なUIデザイン意図の表現</a:t>
            </a:r>
            <a:endParaRPr lang="en-US" sz="3900" dirty="0"/>
          </a:p>
        </p:txBody>
      </p:sp>
      <p:sp>
        <p:nvSpPr>
          <p:cNvPr id="7" name="Text 5"/>
          <p:cNvSpPr/>
          <p:nvPr/>
        </p:nvSpPr>
        <p:spPr>
          <a:xfrm>
            <a:off x="804672" y="3246120"/>
            <a:ext cx="10424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E9E1F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SpecifyUI: Supporting Iterative UI Design Intent Expression through Structured Specifications and Generative AI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04672" y="4160520"/>
            <a:ext cx="10332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9E1F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Yunnong Chen, Chengwei Shi, Liuqing Chen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9E1F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Zhejiang University ・ Beihang University（China）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04672" y="5074920"/>
            <a:ext cx="2743200" cy="457200"/>
          </a:xfrm>
          <a:prstGeom prst="roundRect">
            <a:avLst>
              <a:gd name="adj" fmla="val 50000"/>
            </a:avLst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04672" y="50749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arXiv:2509.07334v1 [cs.HC]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675888" y="5074920"/>
            <a:ext cx="1737360" cy="457200"/>
          </a:xfrm>
          <a:prstGeom prst="roundRect">
            <a:avLst>
              <a:gd name="adj" fmla="val 50000"/>
            </a:avLst>
          </a:prstGeom>
          <a:solidFill>
            <a:srgbClr val="352552"/>
          </a:solidFill>
          <a:ln w="12700">
            <a:solidFill>
              <a:srgbClr val="8965D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75888" y="507492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9E1F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2025年9月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04672" y="5715000"/>
            <a:ext cx="10607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B79CF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★ システム提案 + 技術評価 + ユーザスタディ（プロデザイナー16名）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E9E1F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「ワンショットのプロンプト」から「仕様駆動の反復協調」へのパラダイム転換を主張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OVERVIEW ｜ 概要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17320" y="658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この論文を一言でいうと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SpecifyUI ｜ SPEC × Generative UI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01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285232" cy="2084832"/>
          </a:xfrm>
          <a:prstGeom prst="roundRect">
            <a:avLst>
              <a:gd name="adj" fmla="val 3509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841248" y="1892808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4" y="2020824"/>
            <a:ext cx="310896" cy="31089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72768" y="1911096"/>
            <a:ext cx="4005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何を (What)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914400" y="2551176"/>
            <a:ext cx="45537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SPEC（構造化・パラメータ化・階層的な中間表現）と、それを使う対話システム SpecifyUI を提案。UI 要素を「制御可能なパラメータ」として扱う。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217920" y="1600200"/>
            <a:ext cx="5285232" cy="2084832"/>
          </a:xfrm>
          <a:prstGeom prst="roundRect">
            <a:avLst>
              <a:gd name="adj" fmla="val 3509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510528" y="1892808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544" y="2020824"/>
            <a:ext cx="310896" cy="31089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242048" y="1911096"/>
            <a:ext cx="4005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なぜ (Why)</a:t>
            </a:r>
            <a:endParaRPr lang="en-US" sz="1700" dirty="0"/>
          </a:p>
        </p:txBody>
      </p:sp>
      <p:sp>
        <p:nvSpPr>
          <p:cNvPr id="17" name="Text 12"/>
          <p:cNvSpPr/>
          <p:nvPr/>
        </p:nvSpPr>
        <p:spPr>
          <a:xfrm>
            <a:off x="6583680" y="2551176"/>
            <a:ext cx="45537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現状の LLM ベース UI ツールには「意図表現」と「反復の制御性」の2つの根本課題があるため。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548640" y="3959352"/>
            <a:ext cx="5285232" cy="2084832"/>
          </a:xfrm>
          <a:prstGeom prst="roundRect">
            <a:avLst>
              <a:gd name="adj" fmla="val 3509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841248" y="4251960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" y="4379976"/>
            <a:ext cx="310896" cy="310896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572768" y="4270248"/>
            <a:ext cx="4005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どう (How)</a:t>
            </a:r>
            <a:endParaRPr lang="en-US" sz="1700" dirty="0"/>
          </a:p>
        </p:txBody>
      </p:sp>
      <p:sp>
        <p:nvSpPr>
          <p:cNvPr id="22" name="Text 16"/>
          <p:cNvSpPr/>
          <p:nvPr/>
        </p:nvSpPr>
        <p:spPr>
          <a:xfrm>
            <a:off x="914400" y="4910328"/>
            <a:ext cx="45537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参照UIをリージョン分割＋VLMで SPEC に抽出し、複数参照を合成。全体／領域／部品の3粒度で編集し、マルチエージェントでコードを生成。</a:t>
            </a:r>
            <a:endParaRPr lang="en-US" sz="1300" dirty="0"/>
          </a:p>
        </p:txBody>
      </p:sp>
      <p:sp>
        <p:nvSpPr>
          <p:cNvPr id="23" name="Shape 17"/>
          <p:cNvSpPr/>
          <p:nvPr/>
        </p:nvSpPr>
        <p:spPr>
          <a:xfrm>
            <a:off x="6217920" y="3959352"/>
            <a:ext cx="5285232" cy="2084832"/>
          </a:xfrm>
          <a:prstGeom prst="roundRect">
            <a:avLst>
              <a:gd name="adj" fmla="val 3509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6510528" y="4251960"/>
            <a:ext cx="566928" cy="56692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8544" y="4379976"/>
            <a:ext cx="310896" cy="31089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242048" y="4270248"/>
            <a:ext cx="4005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成果 (Result)</a:t>
            </a:r>
            <a:endParaRPr lang="en-US" sz="1700" dirty="0"/>
          </a:p>
        </p:txBody>
      </p:sp>
      <p:sp>
        <p:nvSpPr>
          <p:cNvPr id="27" name="Text 20"/>
          <p:cNvSpPr/>
          <p:nvPr/>
        </p:nvSpPr>
        <p:spPr>
          <a:xfrm>
            <a:off x="6583680" y="4910328"/>
            <a:ext cx="45537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技術評価で再現忠実度がプロンプト系を上回り、16名のスタディで商用ツール Google Stitch を有意に上回った。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BACKGROUND ｜ 背景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17320" y="658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LLM による UI 生成という新しいパラダイム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SpecifyUI ｜ SPEC × Generative UI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48640" y="155448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LLM は自然言語や画像から UI プロトタイプ・コードを生成できるようになり、反復作業を減らし初期アイデア出しを加速する。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813816" y="2377440"/>
            <a:ext cx="2331720" cy="960120"/>
          </a:xfrm>
          <a:prstGeom prst="roundRect">
            <a:avLst>
              <a:gd name="adj" fmla="val 9524"/>
            </a:avLst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813816" y="2377440"/>
            <a:ext cx="23317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自然言語・画像</a:t>
            </a:r>
            <a:endParaRPr lang="en-US" sz="13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を入力</a:t>
            </a:r>
            <a:endParaRPr lang="en-US" sz="13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2404" y="2738628"/>
            <a:ext cx="237744" cy="237744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3557016" y="2377440"/>
            <a:ext cx="2331720" cy="960120"/>
          </a:xfrm>
          <a:prstGeom prst="roundRect">
            <a:avLst>
              <a:gd name="adj" fmla="val 9524"/>
            </a:avLst>
          </a:prstGeom>
          <a:solidFill>
            <a:srgbClr val="8965D8"/>
          </a:solidFill>
          <a:ln w="12700">
            <a:solidFill>
              <a:srgbClr val="333333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3557016" y="2377440"/>
            <a:ext cx="23317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UIプロトタイプ</a:t>
            </a:r>
            <a:endParaRPr lang="en-US" sz="13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／コード生成</a:t>
            </a:r>
            <a:endParaRPr lang="en-US" sz="130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604" y="2738628"/>
            <a:ext cx="237744" cy="237744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6300216" y="2377440"/>
            <a:ext cx="2331720" cy="960120"/>
          </a:xfrm>
          <a:prstGeom prst="roundRect">
            <a:avLst>
              <a:gd name="adj" fmla="val 9524"/>
            </a:avLst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6" name="Text 11"/>
          <p:cNvSpPr/>
          <p:nvPr/>
        </p:nvSpPr>
        <p:spPr>
          <a:xfrm>
            <a:off x="6300216" y="2377440"/>
            <a:ext cx="23317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プロンプトで</a:t>
            </a:r>
            <a:endParaRPr lang="en-US" sz="13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編集・反復</a:t>
            </a:r>
            <a:endParaRPr lang="en-US" sz="130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8804" y="2738628"/>
            <a:ext cx="237744" cy="237744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9043416" y="2377440"/>
            <a:ext cx="2331720" cy="960120"/>
          </a:xfrm>
          <a:prstGeom prst="roundRect">
            <a:avLst>
              <a:gd name="adj" fmla="val 9524"/>
            </a:avLst>
          </a:prstGeom>
          <a:solidFill>
            <a:srgbClr val="8965D8"/>
          </a:solidFill>
          <a:ln w="12700">
            <a:solidFill>
              <a:srgbClr val="333333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9" name="Text 13"/>
          <p:cNvSpPr/>
          <p:nvPr/>
        </p:nvSpPr>
        <p:spPr>
          <a:xfrm>
            <a:off x="9043416" y="2377440"/>
            <a:ext cx="23317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バージョン探索</a:t>
            </a:r>
            <a:endParaRPr lang="en-US" sz="13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・共同レビュー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548640" y="3794760"/>
            <a:ext cx="11091672" cy="960120"/>
          </a:xfrm>
          <a:prstGeom prst="roundRect">
            <a:avLst>
              <a:gd name="adj" fmla="val 7619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21" name="Text 15"/>
          <p:cNvSpPr/>
          <p:nvPr/>
        </p:nvSpPr>
        <p:spPr>
          <a:xfrm>
            <a:off x="822960" y="3794760"/>
            <a:ext cx="105156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商用ツールの例: </a:t>
            </a:r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Uizard・Galileo・Google Stitch（Gemini で画像/プロンプト→HTML）、Figma/Framer の AI 機能。自動生成＋プロンプト編集による LLM 中心のワークフローが台頭。</a:t>
            </a:r>
            <a:endParaRPr lang="en-US" sz="1350" dirty="0"/>
          </a:p>
        </p:txBody>
      </p:sp>
      <p:sp>
        <p:nvSpPr>
          <p:cNvPr id="22" name="Text 16"/>
          <p:cNvSpPr/>
          <p:nvPr/>
        </p:nvSpPr>
        <p:spPr>
          <a:xfrm>
            <a:off x="548640" y="50292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E08A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しかし、この「プロンプト中心」のやり方には根本的な限界がある（次ページ）。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PROBLEM ｜ 問題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17320" y="658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プロンプト中心の2つの根本課題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SpecifyUI ｜ SPEC × Generative UI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03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48640" y="1645920"/>
            <a:ext cx="11091672" cy="1188720"/>
          </a:xfrm>
          <a:prstGeom prst="roundRect">
            <a:avLst>
              <a:gd name="adj" fmla="val 6154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822960" y="1792224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課題1: 意図表現 (Intent Expression)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22960" y="2157984"/>
            <a:ext cx="10515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UI デザイン意図は抽象的・多面的。LLM はテキスト中心で動くが、デザイナーは視覚的に思考する。このミスマッチで、スタイルの方向性や階層関係が失われやすい。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548640" y="2971800"/>
            <a:ext cx="11091672" cy="1188720"/>
          </a:xfrm>
          <a:prstGeom prst="roundRect">
            <a:avLst>
              <a:gd name="adj" fmla="val 6154"/>
            </a:avLst>
          </a:prstGeom>
          <a:solidFill>
            <a:srgbClr val="E9E1F8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822960" y="3118104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課題2: 制御性 (Controllability)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822960" y="3483864"/>
            <a:ext cx="10515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UI デザインは全体／領域／部品の各レベルで反復的に洗練する作業。確率的な LLM では、ある修正が無関係な部分まで変えてしまい、反復間の一貫性を損なう。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548640" y="438912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解決の方向性: 中間表現 (Intermediate Representation) — ただし既存の2系統には弱点がある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548640" y="4846320"/>
            <a:ext cx="54406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777240" y="4974336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5255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DSL（ドメイン固有言語）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777240" y="5321808"/>
            <a:ext cx="4983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利点: 厳密な制御が可能 [42,52]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777240" y="5632704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i="1" dirty="0">
                <a:solidFill>
                  <a:srgbClr val="E08A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弱点: 硬直的でコード記述を強い、デザイン作業に馴染まない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199632" y="4846320"/>
            <a:ext cx="54406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6428232" y="4974336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5255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準形式仕様 (Semi-formal)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6428232" y="5321808"/>
            <a:ext cx="4983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利点: 意味的手がかりで生成を誘導 [4,39]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6428232" y="5632704"/>
            <a:ext cx="4983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i="1" dirty="0">
                <a:solidFill>
                  <a:srgbClr val="E08A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弱点: 高レベル意図中心で、階層構造や設計ガイドラインを軽視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FORMATIVE STUDY ｜ 形成的調査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17320" y="658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プロデザイナー6名から見えた3つの痛点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SpecifyUI ｜ SPEC × Generative UI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48640" y="155448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UIディレクター・エンジニア・デザイナー各2名（経験3年以上）が Stitch で既存案件を再設計。Think-aloud と半構造化インタビューで観察。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48640" y="2286000"/>
            <a:ext cx="3611880" cy="3611880"/>
          </a:xfrm>
          <a:prstGeom prst="roundRect">
            <a:avLst>
              <a:gd name="adj" fmla="val 2025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1970532" y="2578608"/>
            <a:ext cx="768096" cy="76809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124" y="2743200"/>
            <a:ext cx="438912" cy="43891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77240" y="2596896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08A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C1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804672" y="3493008"/>
            <a:ext cx="309981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視覚的参照を中間表現に翻訳しにくい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841248" y="4297680"/>
            <a:ext cx="302666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デザイナーは Figma 等で参照を集め分解・再合成して考える。が、AI には視覚→構造の橋渡しが無く、長文プロンプトや画像入力では意図が抜け落ちる。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4306824" y="2286000"/>
            <a:ext cx="3611880" cy="3611880"/>
          </a:xfrm>
          <a:prstGeom prst="roundRect">
            <a:avLst>
              <a:gd name="adj" fmla="val 2025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728716" y="2578608"/>
            <a:ext cx="768096" cy="76809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3308" y="2743200"/>
            <a:ext cx="438912" cy="43891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535424" y="2596896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08A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C2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4562856" y="3493008"/>
            <a:ext cx="309981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合成時の複雑な視覚的関係を言語化しにくい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4599432" y="4297680"/>
            <a:ext cx="302666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焦点・階層・スタイルの調和といった高次の関係（特に複数参照の合成）を言葉で伝えられず、結果が汎用的で弱くなる。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8065008" y="2286000"/>
            <a:ext cx="3611880" cy="3611880"/>
          </a:xfrm>
          <a:prstGeom prst="roundRect">
            <a:avLst>
              <a:gd name="adj" fmla="val 2025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9486900" y="2578608"/>
            <a:ext cx="768096" cy="76809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1492" y="2743200"/>
            <a:ext cx="438912" cy="4389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293608" y="2596896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08A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C3</a:t>
            </a:r>
            <a:endParaRPr lang="en-US" sz="1600" dirty="0"/>
          </a:p>
        </p:txBody>
      </p:sp>
      <p:sp>
        <p:nvSpPr>
          <p:cNvPr id="25" name="Text 19"/>
          <p:cNvSpPr/>
          <p:nvPr/>
        </p:nvSpPr>
        <p:spPr>
          <a:xfrm>
            <a:off x="8321040" y="3493008"/>
            <a:ext cx="309981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プロンプト手修正による反復が非効率</a:t>
            </a:r>
            <a:endParaRPr lang="en-US" sz="1400" dirty="0"/>
          </a:p>
        </p:txBody>
      </p:sp>
      <p:sp>
        <p:nvSpPr>
          <p:cNvPr id="26" name="Text 20"/>
          <p:cNvSpPr/>
          <p:nvPr/>
        </p:nvSpPr>
        <p:spPr>
          <a:xfrm>
            <a:off x="8357616" y="4297680"/>
            <a:ext cx="302666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毎回の小さな変更が「やり直し」に感じる。残したい部分を毎回プロンプトに書き直す必要があり、創造の流れを妨げる。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DESIGN GOALS ｜ デザインゴール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17320" y="658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痛点 C1–C3 に対応する3つの設計指針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SpecifyUI ｜ SPEC × Generative UI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05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48640" y="1645920"/>
            <a:ext cx="3611880" cy="4160520"/>
          </a:xfrm>
          <a:prstGeom prst="roundRect">
            <a:avLst>
              <a:gd name="adj" fmla="val 2025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77240" y="1901952"/>
            <a:ext cx="3154680" cy="566928"/>
          </a:xfrm>
          <a:prstGeom prst="roundRect">
            <a:avLst>
              <a:gd name="adj" fmla="val 50000"/>
            </a:avLst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60120" y="1901952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DG1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2606040" y="1901952"/>
            <a:ext cx="1325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B79CF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← C1</a:t>
            </a:r>
            <a:endParaRPr lang="en-US" sz="12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670048"/>
            <a:ext cx="384048" cy="38404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298448" y="2633472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意図と整合する構造化・パラメータ化表現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841248" y="3566160"/>
            <a:ext cx="30266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選んだ焦点を視覚的入力として外在化し、構造化属性で意図を捕捉。画面／領域／部品の粒度を、レイアウト・スタイル・コンテンツに対応づける。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4306824" y="1645920"/>
            <a:ext cx="3611880" cy="4160520"/>
          </a:xfrm>
          <a:prstGeom prst="roundRect">
            <a:avLst>
              <a:gd name="adj" fmla="val 2025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4535424" y="1901952"/>
            <a:ext cx="3154680" cy="566928"/>
          </a:xfrm>
          <a:prstGeom prst="roundRect">
            <a:avLst>
              <a:gd name="adj" fmla="val 50000"/>
            </a:avLst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4718304" y="1901952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DG2</a:t>
            </a:r>
            <a:endParaRPr lang="en-US" sz="1700" dirty="0"/>
          </a:p>
        </p:txBody>
      </p:sp>
      <p:sp>
        <p:nvSpPr>
          <p:cNvPr id="18" name="Text 14"/>
          <p:cNvSpPr/>
          <p:nvPr/>
        </p:nvSpPr>
        <p:spPr>
          <a:xfrm>
            <a:off x="6364224" y="1901952"/>
            <a:ext cx="1325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B79CF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← C2</a:t>
            </a:r>
            <a:endParaRPr lang="en-US" sz="1200" dirty="0"/>
          </a:p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144" y="2670048"/>
            <a:ext cx="384048" cy="38404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5056632" y="2633472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合成関係のための多次元参照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4599432" y="3566160"/>
            <a:ext cx="30266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直感的な階層 UI 構造を提供し、関係を「言葉」でなく「視覚的に配置」して定義。AI が複雑な関係を正確に解釈・保持できる共有構造をつくる。</a:t>
            </a:r>
            <a:endParaRPr lang="en-US" sz="1250" dirty="0"/>
          </a:p>
        </p:txBody>
      </p:sp>
      <p:sp>
        <p:nvSpPr>
          <p:cNvPr id="22" name="Shape 17"/>
          <p:cNvSpPr/>
          <p:nvPr/>
        </p:nvSpPr>
        <p:spPr>
          <a:xfrm>
            <a:off x="8065008" y="1645920"/>
            <a:ext cx="3611880" cy="4160520"/>
          </a:xfrm>
          <a:prstGeom prst="roundRect">
            <a:avLst>
              <a:gd name="adj" fmla="val 2025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8293608" y="1901952"/>
            <a:ext cx="3154680" cy="566928"/>
          </a:xfrm>
          <a:prstGeom prst="roundRect">
            <a:avLst>
              <a:gd name="adj" fmla="val 50000"/>
            </a:avLst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8476488" y="1901952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DG3</a:t>
            </a:r>
            <a:endParaRPr lang="en-US" sz="1700" dirty="0"/>
          </a:p>
        </p:txBody>
      </p:sp>
      <p:sp>
        <p:nvSpPr>
          <p:cNvPr id="25" name="Text 20"/>
          <p:cNvSpPr/>
          <p:nvPr/>
        </p:nvSpPr>
        <p:spPr>
          <a:xfrm>
            <a:off x="10122408" y="1901952"/>
            <a:ext cx="1325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B79CF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← C3</a:t>
            </a:r>
            <a:endParaRPr lang="en-US" sz="1200" dirty="0"/>
          </a:p>
        </p:txBody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9328" y="2670048"/>
            <a:ext cx="384048" cy="384048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814816" y="2633472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制御可能な反復・洗練</a:t>
            </a:r>
            <a:endParaRPr lang="en-US" sz="1350" dirty="0"/>
          </a:p>
        </p:txBody>
      </p:sp>
      <p:sp>
        <p:nvSpPr>
          <p:cNvPr id="28" name="Text 22"/>
          <p:cNvSpPr/>
          <p:nvPr/>
        </p:nvSpPr>
        <p:spPr>
          <a:xfrm>
            <a:off x="8357616" y="3566160"/>
            <a:ext cx="30266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変更を構造化仕様内のパラメータ更新として適用するスコープ編集。無関係な属性は安定保持し、非破壊的・粗→細の洗練を可能にする。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PROPOSAL ｜ 提案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17320" y="658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SPEC: 構造化・パラメータ化・階層的な中間表現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SpecifyUI ｜ SPEC × Generative UI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06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48640" y="155448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UI 要素を「制御可能なパラメータ」として露出する2層構造。意図と生成 UI の橋渡しをする。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2148840"/>
            <a:ext cx="5440680" cy="3611880"/>
          </a:xfrm>
          <a:prstGeom prst="roundRect">
            <a:avLst>
              <a:gd name="adj" fmla="val 2025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777240" y="228600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Global UI Specification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777240" y="2651760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 = ⟨ L, C, S, U ⟩  — マクロな設計原則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822960" y="3035808"/>
            <a:ext cx="420624" cy="420624"/>
          </a:xfrm>
          <a:prstGeom prst="ellipse">
            <a:avLst/>
          </a:prstGeom>
          <a:solidFill>
            <a:srgbClr val="8965D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2960" y="303580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371600" y="2999232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レイアウト構造  </a:t>
            </a:r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例: Grid(col=12, spacing=8px) ＋意味ラベル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822960" y="3675888"/>
            <a:ext cx="420624" cy="420624"/>
          </a:xfrm>
          <a:prstGeom prst="ellipse">
            <a:avLst/>
          </a:prstGeom>
          <a:solidFill>
            <a:srgbClr val="8965D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22960" y="367588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1371600" y="3639312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カラーシステム  </a:t>
            </a:r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色ベクトル＋意味役割 例:(#…, Accent)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822960" y="4315968"/>
            <a:ext cx="420624" cy="420624"/>
          </a:xfrm>
          <a:prstGeom prst="ellipse">
            <a:avLst/>
          </a:prstGeom>
          <a:solidFill>
            <a:srgbClr val="8965D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22960" y="431596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371600" y="4279392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形状言語  </a:t>
            </a:r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幾何値 r（角丸12px）＋様式 f（minimalist）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822960" y="4956048"/>
            <a:ext cx="420624" cy="420624"/>
          </a:xfrm>
          <a:prstGeom prst="ellipse">
            <a:avLst/>
          </a:prstGeom>
          <a:solidFill>
            <a:srgbClr val="8965D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22960" y="4956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U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1371600" y="4919472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利用シナリオ  </a:t>
            </a:r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相互作用のリズム 例:「素早い閲覧」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6199632" y="2148840"/>
            <a:ext cx="5440680" cy="3611880"/>
          </a:xfrm>
          <a:prstGeom prst="roundRect">
            <a:avLst>
              <a:gd name="adj" fmla="val 2025"/>
            </a:avLst>
          </a:prstGeom>
          <a:solidFill>
            <a:srgbClr val="E9E1F8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25" name="Text 22"/>
          <p:cNvSpPr/>
          <p:nvPr/>
        </p:nvSpPr>
        <p:spPr>
          <a:xfrm>
            <a:off x="6428232" y="228600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Page Composition（階層）</a:t>
            </a:r>
            <a:endParaRPr lang="en-US" sz="1550" dirty="0"/>
          </a:p>
        </p:txBody>
      </p:sp>
      <p:sp>
        <p:nvSpPr>
          <p:cNvPr id="26" name="Text 23"/>
          <p:cNvSpPr/>
          <p:nvPr/>
        </p:nvSpPr>
        <p:spPr>
          <a:xfrm>
            <a:off x="6428232" y="2651760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再帰的に分解: Page → Section → Component</a:t>
            </a:r>
            <a:endParaRPr lang="en-US" sz="1250" dirty="0"/>
          </a:p>
        </p:txBody>
      </p:sp>
      <p:sp>
        <p:nvSpPr>
          <p:cNvPr id="27" name="Shape 24"/>
          <p:cNvSpPr/>
          <p:nvPr/>
        </p:nvSpPr>
        <p:spPr>
          <a:xfrm>
            <a:off x="6428232" y="3063240"/>
            <a:ext cx="4983480" cy="566928"/>
          </a:xfrm>
          <a:prstGeom prst="roundRect">
            <a:avLst>
              <a:gd name="adj" fmla="val 9677"/>
            </a:avLst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611112" y="3063240"/>
            <a:ext cx="4709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Page</a:t>
            </a:r>
            <a:endParaRPr lang="en-US" sz="1250" dirty="0"/>
          </a:p>
        </p:txBody>
      </p:sp>
      <p:sp>
        <p:nvSpPr>
          <p:cNvPr id="29" name="Shape 26"/>
          <p:cNvSpPr/>
          <p:nvPr/>
        </p:nvSpPr>
        <p:spPr>
          <a:xfrm>
            <a:off x="6793992" y="3776472"/>
            <a:ext cx="4617720" cy="566928"/>
          </a:xfrm>
          <a:prstGeom prst="roundRect">
            <a:avLst>
              <a:gd name="adj" fmla="val 9677"/>
            </a:avLst>
          </a:prstGeom>
          <a:solidFill>
            <a:srgbClr val="8965D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976872" y="3776472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Section  ⟨id, pos, layout, color, Comp⟩</a:t>
            </a:r>
            <a:endParaRPr lang="en-US" sz="1250" dirty="0"/>
          </a:p>
        </p:txBody>
      </p:sp>
      <p:sp>
        <p:nvSpPr>
          <p:cNvPr id="31" name="Shape 28"/>
          <p:cNvSpPr/>
          <p:nvPr/>
        </p:nvSpPr>
        <p:spPr>
          <a:xfrm>
            <a:off x="7159752" y="4489704"/>
            <a:ext cx="4251960" cy="566928"/>
          </a:xfrm>
          <a:prstGeom prst="roundRect">
            <a:avLst>
              <a:gd name="adj" fmla="val 9677"/>
            </a:avLst>
          </a:prstGeom>
          <a:solidFill>
            <a:srgbClr val="B79CF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342632" y="4489704"/>
            <a:ext cx="3977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Component  ⟨type, id, func, layout, color⟩</a:t>
            </a:r>
            <a:endParaRPr lang="en-US" sz="1250" dirty="0"/>
          </a:p>
        </p:txBody>
      </p:sp>
      <p:sp>
        <p:nvSpPr>
          <p:cNvPr id="33" name="Text 30"/>
          <p:cNvSpPr/>
          <p:nvPr/>
        </p:nvSpPr>
        <p:spPr>
          <a:xfrm>
            <a:off x="6428232" y="521208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i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制約: 各 Section の属性はグローバル仕様 G の部分集合／特化 → 全体一貫性と局所柔軟性を両立。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PIPELINE ①  ｜ SPEC 生成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17320" y="658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参照UIから SPEC を作る3段階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SpecifyUI ｜ SPEC × Generative UI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07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48640" y="1691640"/>
            <a:ext cx="11091672" cy="1298448"/>
          </a:xfrm>
          <a:prstGeom prst="roundRect">
            <a:avLst>
              <a:gd name="adj" fmla="val 5634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77240" y="2011680"/>
            <a:ext cx="658368" cy="658368"/>
          </a:xfrm>
          <a:prstGeom prst="ellipse">
            <a:avLst/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201168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1627632" y="1837944"/>
            <a:ext cx="2880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35255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リージョン分割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617720" y="1819656"/>
            <a:ext cx="68580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Co-DETR を自前学習。学習データ8,000枚を10名×7日でアノテート（唯一のルール=全領域を被覆）。Gestalt 原理で後処理しグルーピング。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48640" y="3154680"/>
            <a:ext cx="11091672" cy="1298448"/>
          </a:xfrm>
          <a:prstGeom prst="roundRect">
            <a:avLst>
              <a:gd name="adj" fmla="val 5634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777240" y="3474720"/>
            <a:ext cx="658368" cy="658368"/>
          </a:xfrm>
          <a:prstGeom prst="ellipse">
            <a:avLst/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77240" y="34747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2500" dirty="0"/>
          </a:p>
        </p:txBody>
      </p:sp>
      <p:sp>
        <p:nvSpPr>
          <p:cNvPr id="16" name="Text 13"/>
          <p:cNvSpPr/>
          <p:nvPr/>
        </p:nvSpPr>
        <p:spPr>
          <a:xfrm>
            <a:off x="1627632" y="3300984"/>
            <a:ext cx="2880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35255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領域ごとの SPEC 抽出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4617720" y="3282696"/>
            <a:ext cx="68580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各領域を MLLM に渡し Region SPEC Unit（=Section）を生成。Few-shot Chain-of-Thought で段階的に推論し、画素から構造を推定。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548640" y="4617720"/>
            <a:ext cx="11091672" cy="1298448"/>
          </a:xfrm>
          <a:prstGeom prst="roundRect">
            <a:avLst>
              <a:gd name="adj" fmla="val 5634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777240" y="4937760"/>
            <a:ext cx="658368" cy="658368"/>
          </a:xfrm>
          <a:prstGeom prst="ellipse">
            <a:avLst/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77240" y="493776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2500" dirty="0"/>
          </a:p>
        </p:txBody>
      </p:sp>
      <p:sp>
        <p:nvSpPr>
          <p:cNvPr id="21" name="Text 18"/>
          <p:cNvSpPr/>
          <p:nvPr/>
        </p:nvSpPr>
        <p:spPr>
          <a:xfrm>
            <a:off x="1627632" y="4764024"/>
            <a:ext cx="2880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35255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グローバルスタイル統合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4617720" y="4745736"/>
            <a:ext cx="68580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全体スクショから Global Design Profile（トーン・配色・レイアウトのリズム）を抽出し統合 → 統一 SPEC  S = ⟨ G, P ⟩。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PIPELINE ②  ｜ 編集と生成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17320" y="658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 を編集し、実行可能コードへ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SpecifyUI ｜ SPEC × Generative UI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08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48640" y="1645920"/>
            <a:ext cx="5440680" cy="4114800"/>
          </a:xfrm>
          <a:prstGeom prst="roundRect">
            <a:avLst>
              <a:gd name="adj" fmla="val 1778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47088"/>
            <a:ext cx="365760" cy="3657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298448" y="1810512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 編集（構造保持）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822960" y="2377440"/>
            <a:ext cx="4937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LLM が編集意図を </a:t>
            </a:r>
            <a:pPr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35255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&lt;operation, path, value&gt;</a:t>
            </a:r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のトリプレットに変換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822960" y="3017520"/>
            <a:ext cx="489204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60120" y="3017520"/>
            <a:ext cx="4663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C4BD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例: &lt;replace, /VisualStyle/DesignStyle, "dark…"&gt;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868680" y="3749040"/>
            <a:ext cx="48463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該当ノードのみ変更 → 周囲のレイアウト・構成は保持</a:t>
            </a:r>
            <a:endParaRPr lang="en-US" sz="1250" dirty="0"/>
          </a:p>
          <a:p>
            <a:pPr marL="177800" indent="-1778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検証ループで不正命令を例外処理し再生成（最大3回）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6199632" y="1645920"/>
            <a:ext cx="5440680" cy="4114800"/>
          </a:xfrm>
          <a:prstGeom prst="roundRect">
            <a:avLst>
              <a:gd name="adj" fmla="val 1778"/>
            </a:avLst>
          </a:prstGeom>
          <a:solidFill>
            <a:srgbClr val="E9E1F8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52" y="1847088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949440" y="1810512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マルチエージェント生成</a:t>
            </a:r>
            <a:endParaRPr lang="en-US" sz="1600" dirty="0"/>
          </a:p>
        </p:txBody>
      </p:sp>
      <p:sp>
        <p:nvSpPr>
          <p:cNvPr id="18" name="Shape 13"/>
          <p:cNvSpPr/>
          <p:nvPr/>
        </p:nvSpPr>
        <p:spPr>
          <a:xfrm>
            <a:off x="6473952" y="23957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2824" y="2514600"/>
            <a:ext cx="219456" cy="219456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059168" y="2377440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5255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Code Agent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7059168" y="2670048"/>
            <a:ext cx="43708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Qwen3-Coder で React コードを生成（Ant Design + ECharts）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6473952" y="3511296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2824" y="3630168"/>
            <a:ext cx="219456" cy="21945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059168" y="3493008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5255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RAG</a:t>
            </a:r>
            <a:endParaRPr lang="en-US" sz="1350" dirty="0"/>
          </a:p>
        </p:txBody>
      </p:sp>
      <p:sp>
        <p:nvSpPr>
          <p:cNvPr id="25" name="Text 18"/>
          <p:cNvSpPr/>
          <p:nvPr/>
        </p:nvSpPr>
        <p:spPr>
          <a:xfrm>
            <a:off x="7059168" y="3785616"/>
            <a:ext cx="43708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2,500 件のプロUIから 2,000 の高品質 SPEC–コード対を構築（Claude-4 で生成・人手検証）。類似例を few-shot 注入</a:t>
            </a:r>
            <a:endParaRPr lang="en-US" sz="1150" dirty="0"/>
          </a:p>
        </p:txBody>
      </p:sp>
      <p:sp>
        <p:nvSpPr>
          <p:cNvPr id="26" name="Shape 19"/>
          <p:cNvSpPr/>
          <p:nvPr/>
        </p:nvSpPr>
        <p:spPr>
          <a:xfrm>
            <a:off x="6473952" y="4626864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2824" y="4745736"/>
            <a:ext cx="219456" cy="219456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7059168" y="4608576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5255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Debug Agent</a:t>
            </a:r>
            <a:endParaRPr lang="en-US" sz="1350" dirty="0"/>
          </a:p>
        </p:txBody>
      </p:sp>
      <p:sp>
        <p:nvSpPr>
          <p:cNvPr id="29" name="Text 21"/>
          <p:cNvSpPr/>
          <p:nvPr/>
        </p:nvSpPr>
        <p:spPr>
          <a:xfrm>
            <a:off x="7059168" y="4901184"/>
            <a:ext cx="43708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compile→feedback→repair ループで構文エラー等を修復（最大3回）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SYSTEM ｜ システム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17320" y="658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SpecifyUI：3つの作業領域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SpecifyUI ｜ SPEC × Generative UI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09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48640" y="1645920"/>
            <a:ext cx="3611880" cy="2240280"/>
          </a:xfrm>
          <a:prstGeom prst="roundRect">
            <a:avLst>
              <a:gd name="adj" fmla="val 3265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970532" y="1920240"/>
            <a:ext cx="768096" cy="76809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268" y="2084832"/>
            <a:ext cx="420624" cy="42062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77240" y="2816352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UI キャンバス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822960" y="3218688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生成された UI を表示。複数の参照画像をアップロードして初期生成。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306824" y="1645920"/>
            <a:ext cx="3611880" cy="2240280"/>
          </a:xfrm>
          <a:prstGeom prst="roundRect">
            <a:avLst>
              <a:gd name="adj" fmla="val 3265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5728716" y="1920240"/>
            <a:ext cx="768096" cy="76809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452" y="2084832"/>
            <a:ext cx="420624" cy="42062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535424" y="2816352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 パネル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4581144" y="3218688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グローバル仕様と階層構造（Figma風のツリー）を提示。ノードと視覚要素が連動。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8065008" y="1645920"/>
            <a:ext cx="3611880" cy="2240280"/>
          </a:xfrm>
          <a:prstGeom prst="roundRect">
            <a:avLst>
              <a:gd name="adj" fmla="val 3265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9486900" y="1920240"/>
            <a:ext cx="768096" cy="76809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0636" y="2084832"/>
            <a:ext cx="420624" cy="42062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293608" y="2816352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デザイン仕様エディタ</a:t>
            </a:r>
            <a:endParaRPr lang="en-US" sz="1500" dirty="0"/>
          </a:p>
        </p:txBody>
      </p:sp>
      <p:sp>
        <p:nvSpPr>
          <p:cNvPr id="22" name="Text 16"/>
          <p:cNvSpPr/>
          <p:nvPr/>
        </p:nvSpPr>
        <p:spPr>
          <a:xfrm>
            <a:off x="8339328" y="3218688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抽出された属性（数値＋意味タグ）を確認・選択し、属性を直接操作。</a:t>
            </a:r>
            <a:endParaRPr lang="en-US" sz="1150" dirty="0"/>
          </a:p>
        </p:txBody>
      </p:sp>
      <p:sp>
        <p:nvSpPr>
          <p:cNvPr id="23" name="Text 17"/>
          <p:cNvSpPr/>
          <p:nvPr/>
        </p:nvSpPr>
        <p:spPr>
          <a:xfrm>
            <a:off x="548640" y="41605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デザインゴールとの対応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548640" y="4572000"/>
            <a:ext cx="361188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749808" y="4773168"/>
            <a:ext cx="868680" cy="457200"/>
          </a:xfrm>
          <a:prstGeom prst="roundRect">
            <a:avLst>
              <a:gd name="adj" fmla="val 50000"/>
            </a:avLst>
          </a:prstGeom>
          <a:solidFill>
            <a:srgbClr val="23B98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749808" y="4773168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DG1</a:t>
            </a:r>
            <a:endParaRPr lang="en-US" sz="1300" dirty="0"/>
          </a:p>
        </p:txBody>
      </p:sp>
      <p:sp>
        <p:nvSpPr>
          <p:cNvPr id="27" name="Text 21"/>
          <p:cNvSpPr/>
          <p:nvPr/>
        </p:nvSpPr>
        <p:spPr>
          <a:xfrm>
            <a:off x="777240" y="5285232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参照から SPEC を自動抽出し、意図に合う要素を選択</a:t>
            </a:r>
            <a:endParaRPr lang="en-US" sz="1150" dirty="0"/>
          </a:p>
        </p:txBody>
      </p:sp>
      <p:sp>
        <p:nvSpPr>
          <p:cNvPr id="28" name="Shape 22"/>
          <p:cNvSpPr/>
          <p:nvPr/>
        </p:nvSpPr>
        <p:spPr>
          <a:xfrm>
            <a:off x="4279392" y="4572000"/>
            <a:ext cx="361188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4480560" y="4773168"/>
            <a:ext cx="868680" cy="457200"/>
          </a:xfrm>
          <a:prstGeom prst="roundRect">
            <a:avLst>
              <a:gd name="adj" fmla="val 50000"/>
            </a:avLst>
          </a:prstGeom>
          <a:solidFill>
            <a:srgbClr val="23B98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4480560" y="4773168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DG2</a:t>
            </a:r>
            <a:endParaRPr lang="en-US" sz="1300" dirty="0"/>
          </a:p>
        </p:txBody>
      </p:sp>
      <p:sp>
        <p:nvSpPr>
          <p:cNvPr id="31" name="Text 25"/>
          <p:cNvSpPr/>
          <p:nvPr/>
        </p:nvSpPr>
        <p:spPr>
          <a:xfrm>
            <a:off x="4507992" y="5285232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複数参照を階層的に合成し、合成意図表現を構築</a:t>
            </a:r>
            <a:endParaRPr lang="en-US" sz="1150" dirty="0"/>
          </a:p>
        </p:txBody>
      </p:sp>
      <p:sp>
        <p:nvSpPr>
          <p:cNvPr id="32" name="Shape 26"/>
          <p:cNvSpPr/>
          <p:nvPr/>
        </p:nvSpPr>
        <p:spPr>
          <a:xfrm>
            <a:off x="8010144" y="4572000"/>
            <a:ext cx="361188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33" name="Shape 27"/>
          <p:cNvSpPr/>
          <p:nvPr/>
        </p:nvSpPr>
        <p:spPr>
          <a:xfrm>
            <a:off x="8211312" y="4773168"/>
            <a:ext cx="868680" cy="457200"/>
          </a:xfrm>
          <a:prstGeom prst="roundRect">
            <a:avLst>
              <a:gd name="adj" fmla="val 50000"/>
            </a:avLst>
          </a:prstGeom>
          <a:solidFill>
            <a:srgbClr val="23B98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8211312" y="4773168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DG3</a:t>
            </a:r>
            <a:endParaRPr lang="en-US" sz="1300" dirty="0"/>
          </a:p>
        </p:txBody>
      </p:sp>
      <p:sp>
        <p:nvSpPr>
          <p:cNvPr id="35" name="Text 29"/>
          <p:cNvSpPr/>
          <p:nvPr/>
        </p:nvSpPr>
        <p:spPr>
          <a:xfrm>
            <a:off x="8238744" y="5285232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全体／領域／部品をスコープ編集＋バージョン履歴で比較・ロールバック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TECHNICAL EVALUATION ① ｜ 設定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17320" y="658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参照UIをどれだけ忠実に再構成できるか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SpecifyUI ｜ SPEC × Generative UI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48640" y="16002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3つの相補的な指標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48640" y="2011680"/>
            <a:ext cx="5440680" cy="841248"/>
          </a:xfrm>
          <a:prstGeom prst="roundRect">
            <a:avLst>
              <a:gd name="adj" fmla="val 8696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777240" y="2011680"/>
            <a:ext cx="15544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MSE ↓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2286000" y="2011680"/>
            <a:ext cx="3611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画素レベルの再構成精度（低いほど良い）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548640" y="2962656"/>
            <a:ext cx="5440680" cy="841248"/>
          </a:xfrm>
          <a:prstGeom prst="roundRect">
            <a:avLst>
              <a:gd name="adj" fmla="val 8696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777240" y="2962656"/>
            <a:ext cx="15544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CLIP ↑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2286000" y="2962656"/>
            <a:ext cx="3611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視覚–言語埋め込み空間での意味的整合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548640" y="3913632"/>
            <a:ext cx="5440680" cy="841248"/>
          </a:xfrm>
          <a:prstGeom prst="roundRect">
            <a:avLst>
              <a:gd name="adj" fmla="val 8696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777240" y="3913632"/>
            <a:ext cx="15544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SSIM ↑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2286000" y="3913632"/>
            <a:ext cx="3611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知覚的・空間的なレイアウト構造の一致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6263640" y="16002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比較対象（条件）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6263640" y="2011680"/>
            <a:ext cx="5376672" cy="1691640"/>
          </a:xfrm>
          <a:prstGeom prst="roundRect">
            <a:avLst>
              <a:gd name="adj" fmla="val 4324"/>
            </a:avLst>
          </a:prstGeom>
          <a:solidFill>
            <a:srgbClr val="E9E1F8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6492240" y="2139696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E08A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プロンプト系ベースライン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6537960" y="2487168"/>
            <a:ext cx="493776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Direct Prompt（スクショ→Reactコード）</a:t>
            </a:r>
            <a:endParaRPr lang="en-US" sz="1200" dirty="0"/>
          </a:p>
          <a:p>
            <a:pPr marL="177800" indent="-1778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Text-augmented（OCRでテキスト補強）</a:t>
            </a:r>
            <a:endParaRPr lang="en-US" sz="1200" dirty="0"/>
          </a:p>
          <a:p>
            <a:pPr marL="177800" indent="-1778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Self-Revision（生成↔参照を比較し自己修正）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6263640" y="3840480"/>
            <a:ext cx="5376672" cy="1920240"/>
          </a:xfrm>
          <a:prstGeom prst="roundRect">
            <a:avLst>
              <a:gd name="adj" fmla="val 3810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6492240" y="3968496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 系（アブレーション）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6537960" y="4315968"/>
            <a:ext cx="49377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Only SPEC（構造化仕様のみ）</a:t>
            </a:r>
            <a:endParaRPr lang="en-US" sz="1200" dirty="0"/>
          </a:p>
          <a:p>
            <a:pPr marL="177800" indent="-1778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 + RAG（類似例で接地）</a:t>
            </a:r>
            <a:endParaRPr lang="en-US" sz="1200" dirty="0"/>
          </a:p>
          <a:p>
            <a:pPr marL="177800" indent="-1778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 + Region Crop（領域分割を付加）</a:t>
            </a:r>
            <a:endParaRPr lang="en-US" sz="1200" dirty="0"/>
          </a:p>
          <a:p>
            <a:pPr marL="177800" indent="-177800">
              <a:lnSpc>
                <a:spcPct val="118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Integrated SPEC（3つ全部）＝提案手法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TECHNICAL EVALUATION ② ｜ 結果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17320" y="658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Integrated SPEC が全指標で最良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SpecifyUI ｜ SPEC × Generative UI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11</a:t>
            </a:r>
            <a:endParaRPr lang="en-US" sz="11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6903720" cy="914400"/>
        </p:xfrm>
        <a:graphic>
          <a:graphicData uri="http://schemas.openxmlformats.org/drawingml/2006/table">
            <a:tbl>
              <a:tblPr/>
              <a:tblGrid>
                <a:gridCol w="3246120"/>
                <a:gridCol w="1216152"/>
                <a:gridCol w="1216152"/>
                <a:gridCol w="1225296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手法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4BD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MSE ↓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4BD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CLIP ↑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4BD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SSIM ↑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4BD0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Direct Prompt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57.42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0.702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0.688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Text-augmented Prompt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53.28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0.706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0.702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i="1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Self-Revision Prompt（最良BL）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50.86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0.755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0.787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Only SPEC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45.14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0.863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0.817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SPEC + RAG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44.89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0.860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0.817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SPEC + Region Crop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42.12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0.874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241A3D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0.830</a:t>
                      </a:r>
                      <a:endParaRPr lang="en-US" sz="1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6C4BD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Integrated SPEC（提案）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A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6C4BD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40.99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A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6C4BD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0.887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A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6C4BD0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0.854</a:t>
                      </a:r>
                      <a:endParaRPr lang="en-US" sz="125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AF7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/>
          <p:nvPr/>
        </p:nvSpPr>
        <p:spPr>
          <a:xfrm>
            <a:off x="7680960" y="1691640"/>
            <a:ext cx="39593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最良ベースライン (Self-Revision) 比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7680960" y="2103120"/>
            <a:ext cx="3959352" cy="914400"/>
          </a:xfrm>
          <a:prstGeom prst="roundRect">
            <a:avLst>
              <a:gd name="adj" fmla="val 8000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7845552" y="2103120"/>
            <a:ext cx="1965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3B98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−11.4%</a:t>
            </a:r>
            <a:endParaRPr lang="en-US" sz="2600" dirty="0"/>
          </a:p>
        </p:txBody>
      </p:sp>
      <p:sp>
        <p:nvSpPr>
          <p:cNvPr id="12" name="Text 8"/>
          <p:cNvSpPr/>
          <p:nvPr/>
        </p:nvSpPr>
        <p:spPr>
          <a:xfrm>
            <a:off x="9829800" y="2103120"/>
            <a:ext cx="1673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MSE（再構成誤差）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7680960" y="3108960"/>
            <a:ext cx="3959352" cy="914400"/>
          </a:xfrm>
          <a:prstGeom prst="roundRect">
            <a:avLst>
              <a:gd name="adj" fmla="val 8000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4" name="Text 10"/>
          <p:cNvSpPr/>
          <p:nvPr/>
        </p:nvSpPr>
        <p:spPr>
          <a:xfrm>
            <a:off x="7845552" y="3108960"/>
            <a:ext cx="1965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+7.6%</a:t>
            </a:r>
            <a:endParaRPr lang="en-US" sz="2600" dirty="0"/>
          </a:p>
        </p:txBody>
      </p:sp>
      <p:sp>
        <p:nvSpPr>
          <p:cNvPr id="15" name="Text 11"/>
          <p:cNvSpPr/>
          <p:nvPr/>
        </p:nvSpPr>
        <p:spPr>
          <a:xfrm>
            <a:off x="9829800" y="3108960"/>
            <a:ext cx="1673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CLIP（意味的整合）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7680960" y="4114800"/>
            <a:ext cx="3959352" cy="914400"/>
          </a:xfrm>
          <a:prstGeom prst="roundRect">
            <a:avLst>
              <a:gd name="adj" fmla="val 8000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7" name="Text 13"/>
          <p:cNvSpPr/>
          <p:nvPr/>
        </p:nvSpPr>
        <p:spPr>
          <a:xfrm>
            <a:off x="7845552" y="4114800"/>
            <a:ext cx="1965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+14.4%</a:t>
            </a:r>
            <a:endParaRPr lang="en-US" sz="2600" dirty="0"/>
          </a:p>
        </p:txBody>
      </p:sp>
      <p:sp>
        <p:nvSpPr>
          <p:cNvPr id="18" name="Text 14"/>
          <p:cNvSpPr/>
          <p:nvPr/>
        </p:nvSpPr>
        <p:spPr>
          <a:xfrm>
            <a:off x="9829800" y="4114800"/>
            <a:ext cx="1673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SSIM（構造忠実度）</a:t>
            </a:r>
            <a:endParaRPr lang="en-US" sz="1250" dirty="0"/>
          </a:p>
        </p:txBody>
      </p:sp>
      <p:sp>
        <p:nvSpPr>
          <p:cNvPr id="19" name="Text 15"/>
          <p:cNvSpPr/>
          <p:nvPr/>
        </p:nvSpPr>
        <p:spPr>
          <a:xfrm>
            <a:off x="548640" y="585216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構造化が最大の駆動要因: </a:t>
            </a:r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Direct→Only SPEC だけで MSE −21.4%。RAG が意味整合、Region Crop が空間整合をさらに上乗せし、統合が最良。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USER STUDY ① ｜ 設定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17320" y="658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プロデザイナー16名・被験者内比較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SpecifyUI ｜ SPEC × Generative UI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48640" y="1645920"/>
            <a:ext cx="5440680" cy="4114800"/>
          </a:xfrm>
          <a:prstGeom prst="roundRect">
            <a:avLst>
              <a:gd name="adj" fmla="val 1778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822960" y="1810512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研究デザイン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68680" y="2240280"/>
            <a:ext cx="489204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200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参加者16名（女性9・男性7、学生＋実務デザイナー、生成AI常用者）</a:t>
            </a:r>
            <a:endParaRPr lang="en-US" sz="1250" dirty="0"/>
          </a:p>
          <a:p>
            <a:pPr marL="177800" indent="-177800">
              <a:lnSpc>
                <a:spcPct val="1200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被験者内設計：各自が SpecifyUI と Google Stitch（Gemini 2.5-pro）の両方を使用。順序はカウンターバランス</a:t>
            </a:r>
            <a:endParaRPr lang="en-US" sz="1250" dirty="0"/>
          </a:p>
          <a:p>
            <a:pPr marL="177800" indent="-177800">
              <a:lnSpc>
                <a:spcPct val="1200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2タスク：① 社会的AIの監視ダッシュボード ② 子供向け旅行サービスサイト（各10参照UI・20分）</a:t>
            </a:r>
            <a:endParaRPr lang="en-US" sz="1250" dirty="0"/>
          </a:p>
          <a:p>
            <a:pPr marL="177800" indent="-177800">
              <a:lnSpc>
                <a:spcPct val="120000"/>
              </a:lnSpc>
              <a:spcAft>
                <a:spcPts val="1100"/>
              </a:spcAft>
              <a:buSzPct val="100000"/>
              <a:buChar char="•"/>
            </a:pPr>
            <a:r>
              <a:rPr lang="en-US" sz="12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手順：参照ベース生成 → 全体／領域／部品の3粒度で反復編集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6199632" y="1645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3つのリサーチクエスチョン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199632" y="2103120"/>
            <a:ext cx="544068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400800" y="2286000"/>
            <a:ext cx="960120" cy="502920"/>
          </a:xfrm>
          <a:prstGeom prst="roundRect">
            <a:avLst>
              <a:gd name="adj" fmla="val 49091"/>
            </a:avLst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00800" y="2286000"/>
            <a:ext cx="960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RQ1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7498080" y="2249424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5255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出力品質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7498080" y="2560320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専門家3名が4次元を評価（κ≈0.72）：スタイル・レイアウト一貫性、部品正確性、タスク関連性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199632" y="3328416"/>
            <a:ext cx="544068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400800" y="3511296"/>
            <a:ext cx="960120" cy="502920"/>
          </a:xfrm>
          <a:prstGeom prst="roundRect">
            <a:avLst>
              <a:gd name="adj" fmla="val 49091"/>
            </a:avLst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400800" y="3511296"/>
            <a:ext cx="960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RQ2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498080" y="347472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5255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意図表現と制御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7498080" y="3785616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生成/編集の制御性、意図遵守、表現効率、伝達の容易さ（5項目）＋作業時間ログ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6199632" y="4553712"/>
            <a:ext cx="544068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6400800" y="4736592"/>
            <a:ext cx="960120" cy="502920"/>
          </a:xfrm>
          <a:prstGeom prst="roundRect">
            <a:avLst>
              <a:gd name="adj" fmla="val 49091"/>
            </a:avLst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400800" y="4736592"/>
            <a:ext cx="960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RQ3</a:t>
            </a:r>
            <a:endParaRPr lang="en-US" sz="1400" dirty="0"/>
          </a:p>
        </p:txBody>
      </p:sp>
      <p:sp>
        <p:nvSpPr>
          <p:cNvPr id="25" name="Text 22"/>
          <p:cNvSpPr/>
          <p:nvPr/>
        </p:nvSpPr>
        <p:spPr>
          <a:xfrm>
            <a:off x="7498080" y="4700016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5255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インタラクション体験</a:t>
            </a:r>
            <a:endParaRPr lang="en-US" sz="1350" dirty="0"/>
          </a:p>
        </p:txBody>
      </p:sp>
      <p:sp>
        <p:nvSpPr>
          <p:cNvPr id="26" name="Text 23"/>
          <p:cNvSpPr/>
          <p:nvPr/>
        </p:nvSpPr>
        <p:spPr>
          <a:xfrm>
            <a:off x="7498080" y="5010912"/>
            <a:ext cx="4023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創造的制御、採用意欲、ワークフロー適合等（6項目）＋タイピング量ログ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11480"/>
            <a:ext cx="694944" cy="694944"/>
          </a:xfrm>
          <a:prstGeom prst="ellipse">
            <a:avLst/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" y="557784"/>
            <a:ext cx="402336" cy="4023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17320" y="420624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USER STUDY ② ｜ 結果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17320" y="658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全RQで Stitch を上回る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SpecifyUI ｜ SPEC × Generative UI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338560" y="6437376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48640" y="155448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RQ1：専門家評価（1–7点, 全 p&lt;.001）</a:t>
            </a:r>
            <a:endParaRPr lang="en-US" sz="14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457200" y="1965960"/>
          <a:ext cx="630936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 6"/>
          <p:cNvSpPr/>
          <p:nvPr/>
        </p:nvSpPr>
        <p:spPr>
          <a:xfrm>
            <a:off x="7040880" y="1554480"/>
            <a:ext cx="45994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RQ2・RQ3 のハイライト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7040880" y="1993392"/>
            <a:ext cx="4599432" cy="914400"/>
          </a:xfrm>
          <a:prstGeom prst="roundRect">
            <a:avLst>
              <a:gd name="adj" fmla="val 8000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7242048" y="2103120"/>
            <a:ext cx="4197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3B98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約 73% ↓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7242048" y="2468880"/>
            <a:ext cx="41970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タイピング量を削減（386字 vs 1442字）。部品編集は約80%減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7040880" y="2962656"/>
            <a:ext cx="4599432" cy="914400"/>
          </a:xfrm>
          <a:prstGeom prst="roundRect">
            <a:avLst>
              <a:gd name="adj" fmla="val 8000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5" name="Text 11"/>
          <p:cNvSpPr/>
          <p:nvPr/>
        </p:nvSpPr>
        <p:spPr>
          <a:xfrm>
            <a:off x="7242048" y="3072384"/>
            <a:ext cx="4197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C4BD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6.06 vs 4.25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7242048" y="3438144"/>
            <a:ext cx="41970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意図遵守（RQ2）。生成・編集の制御性も全5次元で上回る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7040880" y="3931920"/>
            <a:ext cx="4599432" cy="914400"/>
          </a:xfrm>
          <a:prstGeom prst="roundRect">
            <a:avLst>
              <a:gd name="adj" fmla="val 8000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18" name="Text 14"/>
          <p:cNvSpPr/>
          <p:nvPr/>
        </p:nvSpPr>
        <p:spPr>
          <a:xfrm>
            <a:off x="7242048" y="4041648"/>
            <a:ext cx="4197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965D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6.00 vs 4.38</a:t>
            </a:r>
            <a:endParaRPr lang="en-US" sz="1800" dirty="0"/>
          </a:p>
        </p:txBody>
      </p:sp>
      <p:sp>
        <p:nvSpPr>
          <p:cNvPr id="19" name="Text 15"/>
          <p:cNvSpPr/>
          <p:nvPr/>
        </p:nvSpPr>
        <p:spPr>
          <a:xfrm>
            <a:off x="7242048" y="4407408"/>
            <a:ext cx="41970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創造的制御（RQ3）。採用意欲・チーム統合可能性も高評価</a:t>
            </a:r>
            <a:endParaRPr lang="en-US" sz="1150" dirty="0"/>
          </a:p>
        </p:txBody>
      </p:sp>
      <p:sp>
        <p:nvSpPr>
          <p:cNvPr id="20" name="Shape 16"/>
          <p:cNvSpPr/>
          <p:nvPr/>
        </p:nvSpPr>
        <p:spPr>
          <a:xfrm>
            <a:off x="7040880" y="4901184"/>
            <a:ext cx="4599432" cy="914400"/>
          </a:xfrm>
          <a:prstGeom prst="roundRect">
            <a:avLst>
              <a:gd name="adj" fmla="val 8000"/>
            </a:avLst>
          </a:prstGeom>
          <a:solidFill>
            <a:srgbClr val="F2EEFB"/>
          </a:solidFill>
          <a:ln w="12700">
            <a:solidFill>
              <a:srgbClr val="DDD4F0"/>
            </a:solidFill>
            <a:prstDash val="solid"/>
          </a:ln>
          <a:effectLst>
            <a:outerShdw sx="100000" sy="100000" kx="0" ky="0" algn="bl" rotWithShape="0" blurRad="88900" dist="38100" dir="5400000">
              <a:srgbClr val="241A3D">
                <a:alpha val="13000"/>
              </a:srgbClr>
            </a:outerShdw>
          </a:effectLst>
        </p:spPr>
      </p:sp>
      <p:sp>
        <p:nvSpPr>
          <p:cNvPr id="21" name="Text 17"/>
          <p:cNvSpPr/>
          <p:nvPr/>
        </p:nvSpPr>
        <p:spPr>
          <a:xfrm>
            <a:off x="7242048" y="5010912"/>
            <a:ext cx="4197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08A3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総時間は同等</a:t>
            </a:r>
            <a:endParaRPr lang="en-US" sz="1800" dirty="0"/>
          </a:p>
        </p:txBody>
      </p:sp>
      <p:sp>
        <p:nvSpPr>
          <p:cNvPr id="22" name="Text 18"/>
          <p:cNvSpPr/>
          <p:nvPr/>
        </p:nvSpPr>
        <p:spPr>
          <a:xfrm>
            <a:off x="7242048" y="5376672"/>
            <a:ext cx="41970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41A3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初期生成は遅いが洗練が速い → トレードオフで相殺（有意差なし）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41A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-822960"/>
            <a:ext cx="2468880" cy="2468880"/>
          </a:xfrm>
          <a:prstGeom prst="ellipse">
            <a:avLst/>
          </a:prstGeom>
          <a:solidFill>
            <a:srgbClr val="35255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475488"/>
            <a:ext cx="658368" cy="658368"/>
          </a:xfrm>
          <a:prstGeom prst="ellipse">
            <a:avLst/>
          </a:prstGeom>
          <a:solidFill>
            <a:srgbClr val="23B98E"/>
          </a:solidFill>
          <a:ln w="12700">
            <a:solidFill>
              <a:srgbClr val="333333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12648"/>
            <a:ext cx="384048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50292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79CF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SUMMARY &amp; DISCUSSION ｜ まとめと議論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371600" y="74980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まとめとゼミでの議論ポイント</a:t>
            </a:r>
            <a:endParaRPr lang="en-US" sz="25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5486400" cy="4160520"/>
          </a:xfrm>
          <a:prstGeom prst="roundRect">
            <a:avLst>
              <a:gd name="adj" fmla="val 2198"/>
            </a:avLst>
          </a:prstGeom>
          <a:solidFill>
            <a:srgbClr val="35255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22960" y="1874520"/>
            <a:ext cx="4937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9CF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まとめ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868680" y="2331720"/>
            <a:ext cx="493776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SPEC：構造化・階層的な中間表現で「意図表現」と「制御性」の2課題に対処</a:t>
            </a:r>
            <a:endParaRPr lang="en-US" sz="1300" dirty="0"/>
          </a:p>
          <a:p>
            <a:pPr marL="203200" indent="-203200">
              <a:lnSpc>
                <a:spcPct val="120000"/>
              </a:lnSpc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リージョン分割＋VLM で参照から抽出、複数参照を合成、3粒度のスコープ編集</a:t>
            </a:r>
            <a:endParaRPr lang="en-US" sz="1300" dirty="0"/>
          </a:p>
          <a:p>
            <a:pPr marL="203200" indent="-203200">
              <a:lnSpc>
                <a:spcPct val="120000"/>
              </a:lnSpc>
              <a:spcAft>
                <a:spcPts val="13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マルチエージェント生成（Qwen3-Coder＋RAG＋Debug）で実行可能コードまで（last-mile）</a:t>
            </a:r>
            <a:endParaRPr lang="en-US" sz="1300" dirty="0"/>
          </a:p>
          <a:p>
            <a:pPr marL="203200" indent="-2032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技術評価＋16名スタディで商用 Stitch を有意に上回り、仕様駆動の反復協調へ転換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263640" y="1691640"/>
            <a:ext cx="5376672" cy="4160520"/>
          </a:xfrm>
          <a:prstGeom prst="roundRect">
            <a:avLst>
              <a:gd name="adj" fmla="val 2198"/>
            </a:avLst>
          </a:prstGeom>
          <a:solidFill>
            <a:srgbClr val="6C4BD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37960" y="1874520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ゼミでの議論ポイント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6583680" y="2331720"/>
            <a:ext cx="48006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「明確なゴールが前提」— 初期探索ではプロンプトの方が柔軟。役割分担をどう設計する？</a:t>
            </a:r>
            <a:endParaRPr lang="en-US" sz="1300" dirty="0"/>
          </a:p>
          <a:p>
            <a:pPr marL="203200" indent="-203200">
              <a:lnSpc>
                <a:spcPct val="120000"/>
              </a:lnSpc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Co-DETR の自前学習（8,000枚アノテート）のコスト vs 汎用UIパーサ</a:t>
            </a:r>
            <a:endParaRPr lang="en-US" sz="1300" dirty="0"/>
          </a:p>
          <a:p>
            <a:pPr marL="203200" indent="-203200">
              <a:lnSpc>
                <a:spcPct val="120000"/>
              </a:lnSpc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評価が Stitch 単体比較・2タスク。一般化可能性とベースライン選定は妥当か？</a:t>
            </a:r>
            <a:endParaRPr lang="en-US" sz="1300" dirty="0"/>
          </a:p>
          <a:p>
            <a:pPr marL="203200" indent="-2032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忠実再構成（MSE/SSIM）は「良いUIデザイン」を測れているか？編集トリプレットの表現力の限界は？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48640" y="6172200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A638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arXiv:2509.07334v1 [cs.HC]  ・  2025年9月  ・  大学院ゼミ 論文紹介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SpecifyUI: 構造化仕様によるUIデザイン意図表現</dc:title>
  <dc:subject>PptxGenJS Presentation</dc:subject>
  <dc:creator>大学院ゼミ 論文紹介</dc:creator>
  <cp:lastModifiedBy>大学院ゼミ 論文紹介</cp:lastModifiedBy>
  <cp:revision>1</cp:revision>
  <dcterms:created xsi:type="dcterms:W3CDTF">2026-06-30T02:50:36Z</dcterms:created>
  <dcterms:modified xsi:type="dcterms:W3CDTF">2026-06-30T02:50:36Z</dcterms:modified>
</cp:coreProperties>
</file>