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1" r:id="rId14"/>
    <p:sldId id="272" r:id="rId15"/>
    <p:sldId id="273" r:id="rId16"/>
    <p:sldId id="275" r:id="rId17"/>
    <p:sldId id="276" r:id="rId18"/>
    <p:sldId id="277" r:id="rId19"/>
    <p:sldId id="280" r:id="rId20"/>
    <p:sldId id="281" r:id="rId21"/>
    <p:sldId id="286" r:id="rId22"/>
    <p:sldId id="291" r:id="rId23"/>
    <p:sldId id="289" r:id="rId24"/>
    <p:sldId id="290" r:id="rId25"/>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8" d="100"/>
          <a:sy n="98" d="100"/>
        </p:scale>
        <p:origin x="-1200"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CFE4DB-7E24-B543-9B33-FBEA6B72CE9C}" type="datetimeFigureOut">
              <a:rPr kumimoji="1" lang="ja-JP" altLang="en-US" smtClean="0"/>
              <a:t>15/01/21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296428-0E95-BD4E-BB07-E51CD82EB317}" type="slidenum">
              <a:rPr kumimoji="1" lang="ja-JP" altLang="en-US" smtClean="0"/>
              <a:t>‹#›</a:t>
            </a:fld>
            <a:endParaRPr kumimoji="1" lang="ja-JP" altLang="en-US"/>
          </a:p>
        </p:txBody>
      </p:sp>
    </p:spTree>
    <p:extLst>
      <p:ext uri="{BB962C8B-B14F-4D97-AF65-F5344CB8AC3E}">
        <p14:creationId xmlns:p14="http://schemas.microsoft.com/office/powerpoint/2010/main" val="3109940356"/>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3625616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487485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2589132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1144636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1118069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4178289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3750511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2724131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2026833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265856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88679FB-A841-454D-B2D4-48849B63FE9B}" type="datetimeFigureOut">
              <a:rPr kumimoji="1" lang="ja-JP" altLang="en-US" smtClean="0"/>
              <a:t>15/01/21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28987300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8679FB-A841-454D-B2D4-48849B63FE9B}" type="datetimeFigureOut">
              <a:rPr kumimoji="1" lang="ja-JP" altLang="en-US" smtClean="0"/>
              <a:t>15/01/21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7C34B-B0A9-7141-A594-8F5CD7260865}" type="slidenum">
              <a:rPr kumimoji="1" lang="ja-JP" altLang="en-US" smtClean="0"/>
              <a:t>‹#›</a:t>
            </a:fld>
            <a:endParaRPr kumimoji="1" lang="ja-JP" altLang="en-US"/>
          </a:p>
        </p:txBody>
      </p:sp>
    </p:spTree>
    <p:extLst>
      <p:ext uri="{BB962C8B-B14F-4D97-AF65-F5344CB8AC3E}">
        <p14:creationId xmlns:p14="http://schemas.microsoft.com/office/powerpoint/2010/main" val="4165776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gif"/><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a:t>機械学習を用いた</a:t>
            </a:r>
            <a:r>
              <a:rPr lang="en-US" altLang="ja-JP" dirty="0"/>
              <a:t>OSS</a:t>
            </a:r>
            <a:r>
              <a:rPr lang="ja-JP" altLang="en-US" dirty="0" smtClean="0"/>
              <a:t>ライセンス</a:t>
            </a:r>
            <a:r>
              <a:rPr lang="ja-JP" altLang="en-US" dirty="0" smtClean="0"/>
              <a:t>ルール</a:t>
            </a:r>
            <a:r>
              <a:rPr lang="ja-JP" altLang="en-US" dirty="0" smtClean="0"/>
              <a:t>作成</a:t>
            </a:r>
            <a:r>
              <a:rPr lang="ja-JP" altLang="en-US" dirty="0"/>
              <a:t>支援に向けての分析</a:t>
            </a:r>
            <a:endParaRPr kumimoji="1" lang="ja-JP" altLang="en-US" dirty="0"/>
          </a:p>
        </p:txBody>
      </p:sp>
      <p:sp>
        <p:nvSpPr>
          <p:cNvPr id="3" name="サブタイトル 2"/>
          <p:cNvSpPr>
            <a:spLocks noGrp="1"/>
          </p:cNvSpPr>
          <p:nvPr>
            <p:ph type="subTitle" idx="1"/>
          </p:nvPr>
        </p:nvSpPr>
        <p:spPr/>
        <p:txBody>
          <a:bodyPr/>
          <a:lstStyle/>
          <a:p>
            <a:r>
              <a:rPr lang="ja-JP" altLang="en-US" dirty="0" smtClean="0"/>
              <a:t>和歌山大学　</a:t>
            </a:r>
            <a:r>
              <a:rPr kumimoji="1" lang="ja-JP" altLang="en-US" dirty="0" smtClean="0"/>
              <a:t>大平研究室</a:t>
            </a:r>
            <a:endParaRPr kumimoji="1" lang="en-US" altLang="ja-JP" dirty="0" smtClean="0"/>
          </a:p>
          <a:p>
            <a:r>
              <a:rPr lang="en-US" altLang="ja-JP" dirty="0" smtClean="0"/>
              <a:t>60151039</a:t>
            </a:r>
            <a:endParaRPr kumimoji="1" lang="en-US" altLang="ja-JP" dirty="0" smtClean="0"/>
          </a:p>
          <a:p>
            <a:r>
              <a:rPr lang="ja-JP" altLang="en-US" dirty="0" smtClean="0"/>
              <a:t>東　裕之輔</a:t>
            </a:r>
            <a:endParaRPr kumimoji="1" lang="ja-JP" altLang="en-US" dirty="0"/>
          </a:p>
        </p:txBody>
      </p:sp>
    </p:spTree>
    <p:extLst>
      <p:ext uri="{BB962C8B-B14F-4D97-AF65-F5344CB8AC3E}">
        <p14:creationId xmlns:p14="http://schemas.microsoft.com/office/powerpoint/2010/main" val="128012335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ー 2"/>
          <p:cNvSpPr>
            <a:spLocks noGrp="1"/>
          </p:cNvSpPr>
          <p:nvPr>
            <p:ph idx="1"/>
          </p:nvPr>
        </p:nvSpPr>
        <p:spPr>
          <a:xfrm>
            <a:off x="628650" y="1455644"/>
            <a:ext cx="7886700" cy="4938059"/>
          </a:xfrm>
        </p:spPr>
        <p:txBody>
          <a:bodyPr>
            <a:normAutofit lnSpcReduction="10000"/>
          </a:bodyPr>
          <a:lstStyle/>
          <a:p>
            <a:pPr marL="514350" indent="-457200" algn="just"/>
            <a:r>
              <a:rPr lang="ja-JP" altLang="en-US" dirty="0" smtClean="0"/>
              <a:t>ソフトウェアを開発する際</a:t>
            </a:r>
            <a:r>
              <a:rPr lang="ja-JP" altLang="en-US" dirty="0"/>
              <a:t>，コストを削減</a:t>
            </a:r>
            <a:r>
              <a:rPr lang="ja-JP" altLang="en-US" dirty="0" smtClean="0"/>
              <a:t>するため他のソフトウェアを再利用することがある</a:t>
            </a:r>
            <a:endParaRPr lang="en-US" altLang="ja-JP" dirty="0" smtClean="0"/>
          </a:p>
          <a:p>
            <a:pPr marL="914400" lvl="1" indent="-457200"/>
            <a:r>
              <a:rPr lang="ja-JP" altLang="en-US" dirty="0" smtClean="0"/>
              <a:t>ソフトウェアの再利用はソフトウェア開発コストの削減に有効な方法の一つである</a:t>
            </a:r>
            <a:endParaRPr lang="en-US" altLang="ja-JP" dirty="0" smtClean="0"/>
          </a:p>
          <a:p>
            <a:pPr marL="0" indent="0" algn="just">
              <a:buNone/>
            </a:pPr>
            <a:endParaRPr lang="en-US" altLang="ja-JP" dirty="0" smtClean="0"/>
          </a:p>
          <a:p>
            <a:pPr algn="just"/>
            <a:endParaRPr lang="en-US" altLang="ja-JP" dirty="0" smtClean="0"/>
          </a:p>
          <a:p>
            <a:pPr algn="just"/>
            <a:r>
              <a:rPr lang="ja-JP" altLang="en-US" dirty="0" smtClean="0"/>
              <a:t>ソフトウェアの再利用を行うには著作者にソフトウェアの利用許可</a:t>
            </a:r>
            <a:r>
              <a:rPr lang="ja-JP" altLang="en-US" dirty="0">
                <a:solidFill>
                  <a:srgbClr val="FF0000"/>
                </a:solidFill>
              </a:rPr>
              <a:t>(</a:t>
            </a:r>
            <a:r>
              <a:rPr lang="ja-JP" altLang="en-US" dirty="0" smtClean="0">
                <a:solidFill>
                  <a:srgbClr val="FF0000"/>
                </a:solidFill>
              </a:rPr>
              <a:t>ソフトウェアライセンス</a:t>
            </a:r>
            <a:r>
              <a:rPr lang="en-US" altLang="ja-JP" dirty="0" smtClean="0">
                <a:solidFill>
                  <a:srgbClr val="FF0000"/>
                </a:solidFill>
              </a:rPr>
              <a:t>)</a:t>
            </a:r>
            <a:r>
              <a:rPr lang="ja-JP" altLang="en-US" dirty="0" smtClean="0"/>
              <a:t>を得なければならない</a:t>
            </a:r>
            <a:endParaRPr lang="en-US" altLang="ja-JP" dirty="0" smtClean="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2</a:t>
            </a:fld>
            <a:endParaRPr kumimoji="1" lang="ja-JP" altLang="en-US"/>
          </a:p>
        </p:txBody>
      </p:sp>
      <p:sp>
        <p:nvSpPr>
          <p:cNvPr id="5" name="テキスト ボックス 4"/>
          <p:cNvSpPr txBox="1"/>
          <p:nvPr/>
        </p:nvSpPr>
        <p:spPr>
          <a:xfrm>
            <a:off x="1643246" y="3824298"/>
            <a:ext cx="5850843" cy="523220"/>
          </a:xfrm>
          <a:prstGeom prst="rect">
            <a:avLst/>
          </a:prstGeom>
          <a:noFill/>
        </p:spPr>
        <p:txBody>
          <a:bodyPr wrap="none" rtlCol="0">
            <a:spAutoFit/>
          </a:bodyPr>
          <a:lstStyle/>
          <a:p>
            <a:r>
              <a:rPr lang="en-US" altLang="ja-JP" sz="1400" dirty="0"/>
              <a:t>Christine L. Braun. </a:t>
            </a:r>
            <a:r>
              <a:rPr lang="ja-JP" altLang="en-US" sz="1400" dirty="0"/>
              <a:t>再利用</a:t>
            </a:r>
            <a:r>
              <a:rPr lang="en-US" altLang="ja-JP" sz="1400" dirty="0"/>
              <a:t>. John J. </a:t>
            </a:r>
            <a:r>
              <a:rPr lang="en-US" altLang="ja-JP" sz="1400" dirty="0" err="1"/>
              <a:t>Marciniak</a:t>
            </a:r>
            <a:r>
              <a:rPr lang="en-US" altLang="ja-JP" sz="1400" dirty="0"/>
              <a:t>, editor, </a:t>
            </a:r>
            <a:r>
              <a:rPr lang="ja-JP" altLang="en-US" sz="1400" dirty="0"/>
              <a:t>ソフトウェア工学大辞典</a:t>
            </a:r>
            <a:r>
              <a:rPr lang="en-US" altLang="ja-JP" sz="1400" dirty="0"/>
              <a:t>, </a:t>
            </a:r>
            <a:endParaRPr lang="en-US" altLang="ja-JP" sz="1400" dirty="0" smtClean="0"/>
          </a:p>
          <a:p>
            <a:r>
              <a:rPr lang="ja-JP" altLang="en-US" sz="1400" dirty="0" smtClean="0"/>
              <a:t>第 </a:t>
            </a:r>
            <a:r>
              <a:rPr lang="en-US" altLang="ja-JP" sz="1400" dirty="0"/>
              <a:t>1 </a:t>
            </a:r>
            <a:r>
              <a:rPr lang="ja-JP" altLang="en-US" sz="1400" dirty="0"/>
              <a:t>巻</a:t>
            </a:r>
            <a:r>
              <a:rPr lang="en-US" altLang="ja-JP" sz="1400" dirty="0"/>
              <a:t>, pp. 338–405. </a:t>
            </a:r>
            <a:r>
              <a:rPr lang="ja-JP" altLang="en-US" sz="1400" dirty="0"/>
              <a:t>朝倉書店</a:t>
            </a:r>
            <a:r>
              <a:rPr lang="en-US" altLang="ja-JP" sz="1400" dirty="0"/>
              <a:t>, 1994. </a:t>
            </a:r>
            <a:endParaRPr lang="ja-JP" altLang="en-US" sz="1400" dirty="0"/>
          </a:p>
        </p:txBody>
      </p:sp>
    </p:spTree>
    <p:extLst>
      <p:ext uri="{BB962C8B-B14F-4D97-AF65-F5344CB8AC3E}">
        <p14:creationId xmlns:p14="http://schemas.microsoft.com/office/powerpoint/2010/main" val="197796316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en-US" dirty="0" smtClean="0"/>
              <a:t>オープンソースソフトウェア</a:t>
            </a:r>
            <a:r>
              <a:rPr lang="ja-JP" altLang="en-US" dirty="0" smtClean="0"/>
              <a:t>ライセンス</a:t>
            </a:r>
            <a:endParaRPr kumimoji="1" lang="ja-JP" altLang="en-US" dirty="0"/>
          </a:p>
        </p:txBody>
      </p:sp>
      <p:sp>
        <p:nvSpPr>
          <p:cNvPr id="3" name="コンテンツ プレースホルダー 2"/>
          <p:cNvSpPr>
            <a:spLocks noGrp="1"/>
          </p:cNvSpPr>
          <p:nvPr>
            <p:ph idx="1"/>
          </p:nvPr>
        </p:nvSpPr>
        <p:spPr>
          <a:xfrm>
            <a:off x="628650" y="1566333"/>
            <a:ext cx="7886700" cy="5015896"/>
          </a:xfrm>
        </p:spPr>
        <p:txBody>
          <a:bodyPr>
            <a:normAutofit/>
          </a:bodyPr>
          <a:lstStyle/>
          <a:p>
            <a:r>
              <a:rPr lang="en-US" altLang="ja-JP" dirty="0" smtClean="0"/>
              <a:t>OSS</a:t>
            </a:r>
            <a:r>
              <a:rPr lang="ja-JP" altLang="en-US" dirty="0" smtClean="0"/>
              <a:t>の場合，一般的にソースコードの</a:t>
            </a:r>
            <a:r>
              <a:rPr lang="ja-JP" altLang="en-US" dirty="0" smtClean="0">
                <a:solidFill>
                  <a:srgbClr val="FF0000"/>
                </a:solidFill>
              </a:rPr>
              <a:t>ライセンス記述</a:t>
            </a:r>
            <a:r>
              <a:rPr lang="ja-JP" altLang="en-US" dirty="0" smtClean="0"/>
              <a:t>の指示に従うという条件で</a:t>
            </a:r>
            <a:r>
              <a:rPr lang="en-US" altLang="en-US" dirty="0" smtClean="0"/>
              <a:t>ライセンス</a:t>
            </a:r>
            <a:r>
              <a:rPr lang="ja-JP" altLang="en-US" dirty="0" smtClean="0"/>
              <a:t>が得られる</a:t>
            </a:r>
            <a:endParaRPr lang="en-US" altLang="ja-JP" dirty="0" smtClean="0"/>
          </a:p>
          <a:p>
            <a:pPr marL="800100" lvl="1" indent="-457200"/>
            <a:r>
              <a:rPr lang="en-US" altLang="ja-JP" dirty="0" smtClean="0"/>
              <a:t>OSS</a:t>
            </a:r>
            <a:r>
              <a:rPr lang="ja-JP" altLang="en-US" dirty="0" smtClean="0"/>
              <a:t>ライセンスは様々</a:t>
            </a:r>
            <a:r>
              <a:rPr lang="en-US" altLang="en-US" dirty="0" smtClean="0"/>
              <a:t>な</a:t>
            </a:r>
            <a:r>
              <a:rPr lang="ja-JP" altLang="en-US" dirty="0" smtClean="0"/>
              <a:t>種類が存在する</a:t>
            </a:r>
            <a:endParaRPr lang="en-US" altLang="ja-JP" dirty="0" smtClean="0"/>
          </a:p>
          <a:p>
            <a:pPr marL="400050" indent="-457200"/>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5D477C0D-564A-416D-B64D-A4A950B182A4}" type="slidenum">
              <a:rPr kumimoji="1" lang="ja-JP" altLang="en-US" smtClean="0"/>
              <a:pPr/>
              <a:t>3</a:t>
            </a:fld>
            <a:endParaRPr kumimoji="1" lang="ja-JP" altLang="en-US"/>
          </a:p>
        </p:txBody>
      </p:sp>
      <p:pic>
        <p:nvPicPr>
          <p:cNvPr id="20" name="図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4493" y="4851217"/>
            <a:ext cx="941742" cy="468254"/>
          </a:xfrm>
          <a:prstGeom prst="rect">
            <a:avLst/>
          </a:prstGeom>
        </p:spPr>
      </p:pic>
      <p:pic>
        <p:nvPicPr>
          <p:cNvPr id="21" name="図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3669" y="4623949"/>
            <a:ext cx="872292" cy="819955"/>
          </a:xfrm>
          <a:prstGeom prst="rect">
            <a:avLst/>
          </a:prstGeom>
        </p:spPr>
      </p:pic>
      <p:pic>
        <p:nvPicPr>
          <p:cNvPr id="22" name="図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4188" y="3873032"/>
            <a:ext cx="994511" cy="868569"/>
          </a:xfrm>
          <a:prstGeom prst="rect">
            <a:avLst/>
          </a:prstGeom>
        </p:spPr>
      </p:pic>
      <p:pic>
        <p:nvPicPr>
          <p:cNvPr id="23" name="Picture 2" descr="http://upload.wikimedia.org/wikipedia/commons/thumb/f/fc/The_University_of_California_1868.svg/512px-The_University_of_California_1868.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9733" y="4175502"/>
            <a:ext cx="649655" cy="64965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https://yt3.ggpht.com/-MBYe_tZWBCA/AAAAAAAAAAI/AAAAAAAAAAA/4H0XGlirPtY/s900-c-k-no/phot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27770" y="4565807"/>
            <a:ext cx="833977" cy="83397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LGPLv3 Logo.sv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34493" y="4026703"/>
            <a:ext cx="1030536" cy="44656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http://upload.wikimedia.org/wikipedia/commons/thumb/0/06/AGPLv3_Logo.svg/864px-AGPLv3_Logo.svg.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5176" y="4026703"/>
            <a:ext cx="1077743" cy="446565"/>
          </a:xfrm>
          <a:prstGeom prst="rect">
            <a:avLst/>
          </a:prstGeom>
          <a:noFill/>
          <a:extLst>
            <a:ext uri="{909E8E84-426E-40dd-AFC4-6F175D3DCCD1}">
              <a14:hiddenFill xmlns:a14="http://schemas.microsoft.com/office/drawing/2010/main">
                <a:solidFill>
                  <a:srgbClr val="FFFFFF"/>
                </a:solidFill>
              </a14:hiddenFill>
            </a:ext>
          </a:extLst>
        </p:spPr>
      </p:pic>
      <p:sp>
        <p:nvSpPr>
          <p:cNvPr id="27" name="正方形/長方形 26"/>
          <p:cNvSpPr/>
          <p:nvPr/>
        </p:nvSpPr>
        <p:spPr>
          <a:xfrm>
            <a:off x="1711259" y="3797469"/>
            <a:ext cx="5872153" cy="204254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 </a:t>
            </a:r>
            <a:endParaRPr kumimoji="1" lang="ja-JP" altLang="en-US" dirty="0"/>
          </a:p>
        </p:txBody>
      </p:sp>
      <p:pic>
        <p:nvPicPr>
          <p:cNvPr id="28" name="Picture 6" descr="http://upload.wikimedia.org/wikipedia/commons/thumb/0/0b/License_icon-mit-2.svg/256px-License_icon-mit-2.sv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3529" y="4851217"/>
            <a:ext cx="790149" cy="790149"/>
          </a:xfrm>
          <a:prstGeom prst="rect">
            <a:avLst/>
          </a:prstGeom>
          <a:noFill/>
          <a:extLst>
            <a:ext uri="{909E8E84-426E-40dd-AFC4-6F175D3DCCD1}">
              <a14:hiddenFill xmlns:a14="http://schemas.microsoft.com/office/drawing/2010/main">
                <a:solidFill>
                  <a:srgbClr val="FFFFFF"/>
                </a:solidFill>
              </a14:hiddenFill>
            </a:ext>
          </a:extLst>
        </p:spPr>
      </p:pic>
      <p:sp>
        <p:nvSpPr>
          <p:cNvPr id="29" name="テキスト ボックス 28"/>
          <p:cNvSpPr txBox="1"/>
          <p:nvPr/>
        </p:nvSpPr>
        <p:spPr>
          <a:xfrm>
            <a:off x="4804176" y="5399784"/>
            <a:ext cx="404278" cy="276999"/>
          </a:xfrm>
          <a:prstGeom prst="rect">
            <a:avLst/>
          </a:prstGeom>
          <a:noFill/>
        </p:spPr>
        <p:txBody>
          <a:bodyPr wrap="none" rtlCol="0">
            <a:spAutoFit/>
          </a:bodyPr>
          <a:lstStyle/>
          <a:p>
            <a:r>
              <a:rPr lang="en-US" altLang="ja-JP" sz="1200" dirty="0"/>
              <a:t>E</a:t>
            </a:r>
            <a:r>
              <a:rPr kumimoji="1" lang="en-US" altLang="ja-JP" sz="1200" dirty="0" smtClean="0"/>
              <a:t>PL</a:t>
            </a:r>
            <a:endParaRPr kumimoji="1" lang="ja-JP" altLang="en-US" sz="1200" dirty="0"/>
          </a:p>
        </p:txBody>
      </p:sp>
      <p:sp>
        <p:nvSpPr>
          <p:cNvPr id="30" name="テキスト ボックス 29"/>
          <p:cNvSpPr txBox="1"/>
          <p:nvPr/>
        </p:nvSpPr>
        <p:spPr>
          <a:xfrm>
            <a:off x="6776434" y="4840115"/>
            <a:ext cx="433132" cy="276999"/>
          </a:xfrm>
          <a:prstGeom prst="rect">
            <a:avLst/>
          </a:prstGeom>
          <a:noFill/>
        </p:spPr>
        <p:txBody>
          <a:bodyPr wrap="none" rtlCol="0">
            <a:spAutoFit/>
          </a:bodyPr>
          <a:lstStyle/>
          <a:p>
            <a:r>
              <a:rPr kumimoji="1" lang="en-US" altLang="ja-JP" sz="1200" dirty="0" smtClean="0"/>
              <a:t>BSD</a:t>
            </a:r>
            <a:endParaRPr kumimoji="1" lang="ja-JP" altLang="en-US" sz="1200" dirty="0"/>
          </a:p>
        </p:txBody>
      </p:sp>
      <p:sp>
        <p:nvSpPr>
          <p:cNvPr id="31" name="テキスト ボックス 30"/>
          <p:cNvSpPr txBox="1"/>
          <p:nvPr/>
        </p:nvSpPr>
        <p:spPr>
          <a:xfrm>
            <a:off x="3548381" y="5466169"/>
            <a:ext cx="460433" cy="276999"/>
          </a:xfrm>
          <a:prstGeom prst="rect">
            <a:avLst/>
          </a:prstGeom>
          <a:noFill/>
        </p:spPr>
        <p:txBody>
          <a:bodyPr wrap="none" rtlCol="0">
            <a:spAutoFit/>
          </a:bodyPr>
          <a:lstStyle/>
          <a:p>
            <a:r>
              <a:rPr lang="en-US" altLang="ja-JP" sz="1200" dirty="0"/>
              <a:t>M</a:t>
            </a:r>
            <a:r>
              <a:rPr kumimoji="1" lang="en-US" altLang="ja-JP" sz="1200" dirty="0" smtClean="0"/>
              <a:t>PL</a:t>
            </a:r>
            <a:endParaRPr kumimoji="1" lang="ja-JP" altLang="en-US" sz="1200" dirty="0"/>
          </a:p>
        </p:txBody>
      </p:sp>
      <p:sp>
        <p:nvSpPr>
          <p:cNvPr id="13" name="テキスト ボックス 12"/>
          <p:cNvSpPr txBox="1"/>
          <p:nvPr/>
        </p:nvSpPr>
        <p:spPr>
          <a:xfrm>
            <a:off x="245974" y="6033184"/>
            <a:ext cx="8898026" cy="646331"/>
          </a:xfrm>
          <a:prstGeom prst="rect">
            <a:avLst/>
          </a:prstGeom>
          <a:noFill/>
        </p:spPr>
        <p:txBody>
          <a:bodyPr wrap="none" rtlCol="0">
            <a:spAutoFit/>
          </a:bodyPr>
          <a:lstStyle/>
          <a:p>
            <a:r>
              <a:rPr kumimoji="1" lang="en-US" altLang="ja-JP" dirty="0" smtClean="0"/>
              <a:t>OSI</a:t>
            </a:r>
            <a:r>
              <a:rPr kumimoji="1" lang="ja-JP" altLang="en-US" dirty="0" smtClean="0"/>
              <a:t>には現在</a:t>
            </a:r>
            <a:r>
              <a:rPr kumimoji="1" lang="en-US" altLang="ja-JP" dirty="0" smtClean="0"/>
              <a:t>69</a:t>
            </a:r>
            <a:r>
              <a:rPr kumimoji="1" lang="ja-JP" altLang="en-US" dirty="0" smtClean="0"/>
              <a:t>種類の</a:t>
            </a:r>
            <a:r>
              <a:rPr lang="en-US" altLang="ja-JP" dirty="0" smtClean="0"/>
              <a:t>OSS</a:t>
            </a:r>
            <a:r>
              <a:rPr lang="ja-JP" altLang="en-US" dirty="0" smtClean="0"/>
              <a:t>ライセンスが存在する</a:t>
            </a:r>
            <a:r>
              <a:rPr lang="en-US" altLang="ja-JP" dirty="0" smtClean="0"/>
              <a:t> (2015/1/15</a:t>
            </a:r>
            <a:r>
              <a:rPr lang="ja-JP" altLang="en-US" dirty="0" smtClean="0"/>
              <a:t>時点</a:t>
            </a:r>
            <a:r>
              <a:rPr lang="en-US" altLang="ja-JP" dirty="0" smtClean="0"/>
              <a:t>)</a:t>
            </a:r>
          </a:p>
          <a:p>
            <a:r>
              <a:rPr kumimoji="1" lang="ja-JP" altLang="ja-JP" dirty="0" smtClean="0"/>
              <a:t>B</a:t>
            </a:r>
            <a:r>
              <a:rPr kumimoji="1" lang="en-US" altLang="ja-JP" dirty="0" err="1" smtClean="0"/>
              <a:t>lackDuckKnowledgeBase</a:t>
            </a:r>
            <a:r>
              <a:rPr kumimoji="1" lang="ja-JP" altLang="en-US" dirty="0" smtClean="0"/>
              <a:t>には</a:t>
            </a:r>
            <a:r>
              <a:rPr kumimoji="1" lang="en-US" altLang="ja-JP" dirty="0" smtClean="0"/>
              <a:t>2050</a:t>
            </a:r>
            <a:r>
              <a:rPr kumimoji="1" lang="ja-JP" altLang="en-US" dirty="0" smtClean="0"/>
              <a:t>種類以上のユニークライセンスが存在</a:t>
            </a:r>
            <a:r>
              <a:rPr kumimoji="1" lang="en-US" altLang="ja-JP" dirty="0" smtClean="0"/>
              <a:t>(2015/1/21</a:t>
            </a:r>
            <a:r>
              <a:rPr kumimoji="1" lang="ja-JP" altLang="en-US" dirty="0" smtClean="0"/>
              <a:t>時点</a:t>
            </a:r>
            <a:r>
              <a:rPr kumimoji="1" lang="en-US" altLang="ja-JP" dirty="0" smtClean="0"/>
              <a:t>)</a:t>
            </a:r>
          </a:p>
        </p:txBody>
      </p:sp>
    </p:spTree>
    <p:extLst>
      <p:ext uri="{BB962C8B-B14F-4D97-AF65-F5344CB8AC3E}">
        <p14:creationId xmlns:p14="http://schemas.microsoft.com/office/powerpoint/2010/main" val="17067536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ライセンス記述例</a:t>
            </a:r>
            <a:r>
              <a:rPr kumimoji="1" lang="en-US" altLang="ja-JP" dirty="0" smtClean="0"/>
              <a:t>:MIT</a:t>
            </a:r>
            <a:r>
              <a:rPr kumimoji="1" lang="ja-JP" altLang="en-US" dirty="0" smtClean="0"/>
              <a:t> </a:t>
            </a:r>
            <a:r>
              <a:rPr kumimoji="1" lang="en-US" altLang="ja-JP" dirty="0" smtClean="0"/>
              <a:t>License</a:t>
            </a:r>
            <a:endParaRPr kumimoji="1" lang="ja-JP" altLang="en-US" dirty="0"/>
          </a:p>
        </p:txBody>
      </p:sp>
      <p:sp>
        <p:nvSpPr>
          <p:cNvPr id="3" name="コンテンツ プレースホルダー 2"/>
          <p:cNvSpPr>
            <a:spLocks noGrp="1"/>
          </p:cNvSpPr>
          <p:nvPr>
            <p:ph idx="1"/>
          </p:nvPr>
        </p:nvSpPr>
        <p:spPr>
          <a:xfrm>
            <a:off x="457200" y="1600200"/>
            <a:ext cx="8229600" cy="4957618"/>
          </a:xfrm>
        </p:spPr>
        <p:txBody>
          <a:bodyPr>
            <a:noAutofit/>
          </a:bodyPr>
          <a:lstStyle/>
          <a:p>
            <a:pPr marL="0" indent="0">
              <a:buNone/>
            </a:pPr>
            <a:r>
              <a:rPr lang="en-US" altLang="ja-JP" sz="1600" dirty="0" smtClean="0"/>
              <a:t>Permission </a:t>
            </a:r>
            <a:r>
              <a:rPr lang="en-US" altLang="ja-JP" sz="1600" dirty="0"/>
              <a:t>is hereby granted, free of charge, to any person obtaining a copy</a:t>
            </a:r>
          </a:p>
          <a:p>
            <a:pPr marL="0" indent="0">
              <a:buNone/>
            </a:pPr>
            <a:r>
              <a:rPr lang="en-US" altLang="ja-JP" sz="1600" dirty="0"/>
              <a:t>of this software and associated documentation files (the "Software"), to deal</a:t>
            </a:r>
          </a:p>
          <a:p>
            <a:pPr marL="0" indent="0">
              <a:buNone/>
            </a:pPr>
            <a:r>
              <a:rPr lang="en-US" altLang="ja-JP" sz="1600" dirty="0"/>
              <a:t>in the Software without restriction, including without limitation the rights</a:t>
            </a:r>
          </a:p>
          <a:p>
            <a:pPr marL="0" indent="0">
              <a:buNone/>
            </a:pPr>
            <a:r>
              <a:rPr lang="en-US" altLang="ja-JP" sz="1600" dirty="0"/>
              <a:t>to use, copy, modify, merge, publish, distribute, sublicense, and/or sell</a:t>
            </a:r>
          </a:p>
          <a:p>
            <a:pPr marL="0" indent="0">
              <a:buNone/>
            </a:pPr>
            <a:r>
              <a:rPr lang="en-US" altLang="ja-JP" sz="1600" dirty="0"/>
              <a:t>copies of the Software, and to permit persons to whom the Software is</a:t>
            </a:r>
          </a:p>
          <a:p>
            <a:pPr marL="0" indent="0">
              <a:buNone/>
            </a:pPr>
            <a:r>
              <a:rPr lang="en-US" altLang="ja-JP" sz="1600" dirty="0"/>
              <a:t>furnished to do so, subject to the following conditions:</a:t>
            </a:r>
          </a:p>
          <a:p>
            <a:pPr marL="0" indent="0">
              <a:buNone/>
            </a:pPr>
            <a:r>
              <a:rPr lang="en-US" altLang="ja-JP" sz="1600" dirty="0"/>
              <a:t>The above copyright notice and this permission notice shall be included in</a:t>
            </a:r>
          </a:p>
          <a:p>
            <a:pPr marL="0" indent="0">
              <a:buNone/>
            </a:pPr>
            <a:r>
              <a:rPr lang="en-US" altLang="ja-JP" sz="1600" dirty="0"/>
              <a:t>all copies or substantial portions of the Software.</a:t>
            </a:r>
          </a:p>
          <a:p>
            <a:pPr marL="0" indent="0">
              <a:buNone/>
            </a:pPr>
            <a:endParaRPr lang="en-US" altLang="ja-JP" sz="1600" dirty="0" smtClean="0"/>
          </a:p>
          <a:p>
            <a:pPr marL="0" indent="0">
              <a:buNone/>
            </a:pPr>
            <a:r>
              <a:rPr lang="en-US" altLang="ja-JP" sz="1600" dirty="0" smtClean="0"/>
              <a:t>THE </a:t>
            </a:r>
            <a:r>
              <a:rPr lang="en-US" altLang="ja-JP" sz="1600" dirty="0"/>
              <a:t>SOFTWARE IS PROVIDED "AS IS", WITHOUT WARRANTY OF ANY KIND, EXPRESS OR</a:t>
            </a:r>
          </a:p>
          <a:p>
            <a:pPr marL="0" indent="0">
              <a:buNone/>
            </a:pPr>
            <a:r>
              <a:rPr lang="en-US" altLang="ja-JP" sz="1600" dirty="0"/>
              <a:t>IMPLIED, INCLUDING BUT NOT LIMITED TO THE WARRANTIES OF MERCHANTABILITY,</a:t>
            </a:r>
          </a:p>
          <a:p>
            <a:pPr marL="0" indent="0">
              <a:buNone/>
            </a:pPr>
            <a:r>
              <a:rPr lang="en-US" altLang="ja-JP" sz="1600" dirty="0"/>
              <a:t>FITNESS FOR A PARTICULAR PURPOSE AND NONINFRINGEMENT. IN NO EVENT SHALL THE</a:t>
            </a:r>
          </a:p>
          <a:p>
            <a:pPr marL="0" indent="0">
              <a:buNone/>
            </a:pPr>
            <a:r>
              <a:rPr lang="en-US" altLang="ja-JP" sz="1600" dirty="0"/>
              <a:t>AUTHORS OR COPYRIGHT HOLDERS BE LIABLE FOR ANY CLAIM, DAMAGES OR OTHER</a:t>
            </a:r>
          </a:p>
          <a:p>
            <a:pPr marL="0" indent="0">
              <a:buNone/>
            </a:pPr>
            <a:r>
              <a:rPr lang="en-US" altLang="ja-JP" sz="1600" dirty="0"/>
              <a:t>LIABILITY, WHETHER IN AN ACTION OF CONTRACT, TORT OR OTHERWISE, ARISING FROM,</a:t>
            </a:r>
          </a:p>
          <a:p>
            <a:pPr marL="0" indent="0">
              <a:buNone/>
            </a:pPr>
            <a:r>
              <a:rPr lang="en-US" altLang="ja-JP" sz="1600" dirty="0"/>
              <a:t>OUT OF OR IN CONNECTION WITH THE SOFTWARE OR THE USE OR OTHER DEALINGS IN</a:t>
            </a:r>
          </a:p>
          <a:p>
            <a:pPr marL="0" indent="0">
              <a:buNone/>
            </a:pPr>
            <a:r>
              <a:rPr lang="en-US" altLang="ja-JP" sz="1600" dirty="0"/>
              <a:t>THE SOFTWARE</a:t>
            </a:r>
            <a:r>
              <a:rPr lang="en-US" altLang="ja-JP" sz="1600" dirty="0" smtClean="0"/>
              <a:t>.</a:t>
            </a:r>
          </a:p>
          <a:p>
            <a:pPr marL="0" indent="0">
              <a:buNone/>
            </a:pPr>
            <a:endParaRPr kumimoji="1" lang="ja-JP" altLang="en-US" sz="1600"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4</a:t>
            </a:fld>
            <a:endParaRPr kumimoji="1" lang="ja-JP" altLang="en-US"/>
          </a:p>
        </p:txBody>
      </p:sp>
      <p:sp>
        <p:nvSpPr>
          <p:cNvPr id="8" name="円形吹き出し 7"/>
          <p:cNvSpPr/>
          <p:nvPr/>
        </p:nvSpPr>
        <p:spPr>
          <a:xfrm>
            <a:off x="6657878" y="3301999"/>
            <a:ext cx="2386061" cy="1408545"/>
          </a:xfrm>
          <a:prstGeom prst="wedgeEllipseCallout">
            <a:avLst>
              <a:gd name="adj1" fmla="val -90004"/>
              <a:gd name="adj2" fmla="val -8411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無制限とは使用</a:t>
            </a:r>
            <a:r>
              <a:rPr lang="en-US" altLang="ja-JP" sz="1400" dirty="0" smtClean="0"/>
              <a:t>,</a:t>
            </a:r>
            <a:r>
              <a:rPr lang="ja-JP" altLang="en-US" sz="1400" dirty="0" smtClean="0"/>
              <a:t>複製</a:t>
            </a:r>
            <a:r>
              <a:rPr lang="en-US" altLang="ja-JP" sz="1400" dirty="0" smtClean="0"/>
              <a:t>,</a:t>
            </a:r>
            <a:r>
              <a:rPr lang="ja-JP" altLang="en-US" sz="1400" dirty="0" smtClean="0"/>
              <a:t>修正</a:t>
            </a:r>
            <a:r>
              <a:rPr lang="en-US" altLang="ja-JP" sz="1400" dirty="0" smtClean="0"/>
              <a:t>,</a:t>
            </a:r>
            <a:r>
              <a:rPr lang="ja-JP" altLang="en-US" sz="1400" dirty="0" smtClean="0"/>
              <a:t>結合</a:t>
            </a:r>
            <a:r>
              <a:rPr lang="en-US" altLang="ja-JP" sz="1400" dirty="0" smtClean="0"/>
              <a:t>,</a:t>
            </a:r>
            <a:r>
              <a:rPr lang="ja-JP" altLang="en-US" sz="1400" dirty="0" smtClean="0"/>
              <a:t>掲載</a:t>
            </a:r>
            <a:r>
              <a:rPr lang="en-US" altLang="ja-JP" sz="1400" dirty="0" smtClean="0"/>
              <a:t>,</a:t>
            </a:r>
            <a:r>
              <a:rPr lang="ja-JP" altLang="en-US" sz="1400" dirty="0" smtClean="0"/>
              <a:t>刊行</a:t>
            </a:r>
            <a:r>
              <a:rPr lang="en-US" altLang="ja-JP" sz="1400" dirty="0" smtClean="0"/>
              <a:t>,</a:t>
            </a:r>
            <a:r>
              <a:rPr lang="ja-JP" altLang="en-US" sz="1400" dirty="0" smtClean="0"/>
              <a:t>サブライセンス</a:t>
            </a:r>
            <a:r>
              <a:rPr lang="en-US" altLang="ja-JP" sz="1400" dirty="0" smtClean="0"/>
              <a:t>,</a:t>
            </a:r>
            <a:r>
              <a:rPr lang="ja-JP" altLang="en-US" sz="1400" dirty="0" smtClean="0"/>
              <a:t>複製物の販売の許可を含む</a:t>
            </a:r>
            <a:endParaRPr kumimoji="1" lang="ja-JP" altLang="en-US" sz="1400" dirty="0"/>
          </a:p>
        </p:txBody>
      </p:sp>
      <p:sp>
        <p:nvSpPr>
          <p:cNvPr id="10" name="円形吹き出し 9"/>
          <p:cNvSpPr/>
          <p:nvPr/>
        </p:nvSpPr>
        <p:spPr>
          <a:xfrm>
            <a:off x="6828690" y="5848848"/>
            <a:ext cx="2108971" cy="447965"/>
          </a:xfrm>
          <a:prstGeom prst="wedgeEllipseCallout">
            <a:avLst>
              <a:gd name="adj1" fmla="val -124684"/>
              <a:gd name="adj2" fmla="val -328983"/>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600" dirty="0" smtClean="0"/>
              <a:t>無保障である</a:t>
            </a:r>
            <a:endParaRPr kumimoji="1" lang="en-US" altLang="ja-JP" sz="1600" dirty="0" smtClean="0"/>
          </a:p>
        </p:txBody>
      </p:sp>
      <p:sp>
        <p:nvSpPr>
          <p:cNvPr id="20" name="円形吹き出し 19"/>
          <p:cNvSpPr/>
          <p:nvPr/>
        </p:nvSpPr>
        <p:spPr>
          <a:xfrm>
            <a:off x="6828690" y="2096655"/>
            <a:ext cx="2193636" cy="992911"/>
          </a:xfrm>
          <a:prstGeom prst="wedgeEllipseCallout">
            <a:avLst>
              <a:gd name="adj1" fmla="val -191982"/>
              <a:gd name="adj2" fmla="val -6509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smtClean="0"/>
              <a:t>以下の条件に従うことで無料で無制限に扱うことを許可</a:t>
            </a:r>
            <a:r>
              <a:rPr lang="en-US" altLang="en-US" sz="1200" dirty="0" smtClean="0"/>
              <a:t>する</a:t>
            </a:r>
            <a:endParaRPr kumimoji="1" lang="ja-JP" altLang="en-US" sz="1200" dirty="0"/>
          </a:p>
        </p:txBody>
      </p:sp>
      <p:cxnSp>
        <p:nvCxnSpPr>
          <p:cNvPr id="9" name="直線コネクタ 8"/>
          <p:cNvCxnSpPr/>
          <p:nvPr/>
        </p:nvCxnSpPr>
        <p:spPr>
          <a:xfrm flipV="1">
            <a:off x="494145" y="2822299"/>
            <a:ext cx="5877877" cy="742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直線コネクタ 22"/>
          <p:cNvCxnSpPr/>
          <p:nvPr/>
        </p:nvCxnSpPr>
        <p:spPr>
          <a:xfrm>
            <a:off x="557426" y="1942332"/>
            <a:ext cx="367573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直線コネクタ 25"/>
          <p:cNvCxnSpPr/>
          <p:nvPr/>
        </p:nvCxnSpPr>
        <p:spPr>
          <a:xfrm>
            <a:off x="3599408" y="4541818"/>
            <a:ext cx="2953792"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73735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par>
                                <p:cTn id="8" presetID="3" presetClass="entr" presetSubtype="1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linds(horizont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linds(horizontal)">
                                      <p:cBhvr>
                                        <p:cTn id="23" dur="500"/>
                                        <p:tgtEl>
                                          <p:spTgt spid="2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linds(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OSS</a:t>
            </a:r>
            <a:r>
              <a:rPr lang="ja-JP" altLang="en-US" dirty="0" smtClean="0"/>
              <a:t>ライセンスの法的問題</a:t>
            </a:r>
            <a:endParaRPr kumimoji="1" lang="ja-JP" altLang="en-US" dirty="0"/>
          </a:p>
        </p:txBody>
      </p:sp>
      <p:sp>
        <p:nvSpPr>
          <p:cNvPr id="3" name="コンテンツ プレースホルダー 2"/>
          <p:cNvSpPr>
            <a:spLocks noGrp="1"/>
          </p:cNvSpPr>
          <p:nvPr>
            <p:ph idx="1"/>
          </p:nvPr>
        </p:nvSpPr>
        <p:spPr/>
        <p:txBody>
          <a:bodyPr/>
          <a:lstStyle/>
          <a:p>
            <a:r>
              <a:rPr lang="ja-JP" altLang="en-US" sz="2800" dirty="0" smtClean="0"/>
              <a:t>ライセンス不整合</a:t>
            </a:r>
            <a:endParaRPr lang="en-US" altLang="ja-JP" sz="2800" dirty="0" smtClean="0"/>
          </a:p>
          <a:p>
            <a:pPr lvl="1"/>
            <a:r>
              <a:rPr lang="ja-JP" altLang="en-US" sz="2400" dirty="0" smtClean="0"/>
              <a:t>利用条件に矛盾があるライセンスの</a:t>
            </a:r>
            <a:r>
              <a:rPr lang="en-US" altLang="ja-JP" sz="2400" dirty="0" smtClean="0"/>
              <a:t>OSS</a:t>
            </a:r>
            <a:r>
              <a:rPr lang="ja-JP" altLang="en-US" sz="2400" dirty="0" smtClean="0"/>
              <a:t>を再利用してしまうとライセンス違反となる場合がある</a:t>
            </a:r>
            <a:endParaRPr lang="en-US" altLang="ja-JP" sz="2400" dirty="0" smtClean="0"/>
          </a:p>
          <a:p>
            <a:endParaRPr lang="en-US" altLang="ja-JP" sz="2400" dirty="0" smtClean="0"/>
          </a:p>
          <a:p>
            <a:r>
              <a:rPr lang="ja-JP" altLang="en-US" sz="2800" dirty="0" smtClean="0"/>
              <a:t>ライセンス不整合の例</a:t>
            </a:r>
            <a:endParaRPr lang="en-US" altLang="ja-JP" sz="2800" dirty="0" smtClean="0"/>
          </a:p>
          <a:p>
            <a:pPr lvl="1"/>
            <a:r>
              <a:rPr lang="en-US" altLang="ja-JP" sz="2400" dirty="0" smtClean="0"/>
              <a:t>BSD4clause</a:t>
            </a:r>
            <a:r>
              <a:rPr lang="ja-JP" altLang="en-US" sz="2400" dirty="0" smtClean="0"/>
              <a:t>のソフトウェアを</a:t>
            </a:r>
            <a:r>
              <a:rPr lang="en-US" altLang="ja-JP" sz="2400" dirty="0" smtClean="0"/>
              <a:t>GPLv3</a:t>
            </a:r>
            <a:r>
              <a:rPr lang="ja-JP" altLang="en-US" sz="2400" dirty="0" smtClean="0"/>
              <a:t>のソフトウェアに再利用した場合</a:t>
            </a:r>
            <a:endParaRPr lang="en-US" altLang="ja-JP" sz="2400" dirty="0" smtClean="0"/>
          </a:p>
          <a:p>
            <a:pPr lvl="2"/>
            <a:r>
              <a:rPr lang="en-US" altLang="ja-JP" sz="2000" dirty="0" smtClean="0"/>
              <a:t>BSD4clause</a:t>
            </a:r>
            <a:r>
              <a:rPr lang="ja-JP" altLang="en-US" sz="2000" dirty="0"/>
              <a:t>　</a:t>
            </a:r>
            <a:r>
              <a:rPr lang="ja-JP" altLang="en-US" sz="2000" dirty="0" smtClean="0"/>
              <a:t>・・・宣伝</a:t>
            </a:r>
            <a:r>
              <a:rPr lang="en-US" altLang="ja-JP" sz="2000" dirty="0" smtClean="0"/>
              <a:t>(</a:t>
            </a:r>
            <a:r>
              <a:rPr lang="ja-JP" altLang="en-US" sz="2000" dirty="0" smtClean="0"/>
              <a:t>謝辞</a:t>
            </a:r>
            <a:r>
              <a:rPr lang="en-US" altLang="ja-JP" sz="2000" dirty="0" smtClean="0"/>
              <a:t>)</a:t>
            </a:r>
            <a:r>
              <a:rPr lang="ja-JP" altLang="en-US" sz="2000" dirty="0" smtClean="0"/>
              <a:t>の義務</a:t>
            </a:r>
            <a:endParaRPr lang="en-US" altLang="ja-JP" sz="2000" dirty="0" smtClean="0"/>
          </a:p>
          <a:p>
            <a:pPr lvl="2"/>
            <a:r>
              <a:rPr lang="en-US" altLang="ja-JP" sz="2000" dirty="0" smtClean="0"/>
              <a:t>GPLv3</a:t>
            </a:r>
            <a:r>
              <a:rPr lang="ja-JP" altLang="en-US" sz="2000" dirty="0" smtClean="0"/>
              <a:t>　　　　 ・・・いかなる制限の追加を禁止する</a:t>
            </a:r>
            <a:endParaRPr lang="en-US" altLang="ja-JP" sz="2000" dirty="0" smtClean="0"/>
          </a:p>
          <a:p>
            <a:pPr lvl="2"/>
            <a:r>
              <a:rPr lang="ja-JP" altLang="en-US" sz="2000" dirty="0" smtClean="0">
                <a:solidFill>
                  <a:srgbClr val="FF0000"/>
                </a:solidFill>
              </a:rPr>
              <a:t>両条項は矛盾しているので共存できない</a:t>
            </a:r>
            <a:endParaRPr lang="en-US" altLang="ja-JP" sz="2000" dirty="0">
              <a:solidFill>
                <a:srgbClr val="FF0000"/>
              </a:solidFill>
            </a:endParaRPr>
          </a:p>
          <a:p>
            <a:endParaRPr lang="en-US" altLang="ja-JP" sz="2800" dirty="0"/>
          </a:p>
          <a:p>
            <a:endParaRPr lang="en-US" altLang="ja-JP" sz="2800" dirty="0" smtClean="0"/>
          </a:p>
          <a:p>
            <a:endParaRPr lang="en-US" altLang="ja-JP" sz="2800" dirty="0" smtClean="0"/>
          </a:p>
          <a:p>
            <a:endParaRPr lang="en-US" altLang="ja-JP" sz="2800" dirty="0" smtClean="0"/>
          </a:p>
          <a:p>
            <a:endParaRPr lang="en-US" altLang="ja-JP" sz="2800" dirty="0"/>
          </a:p>
          <a:p>
            <a:endParaRPr lang="en-US" altLang="ja-JP" sz="2800" dirty="0" smtClean="0"/>
          </a:p>
          <a:p>
            <a:endParaRPr lang="en-US" altLang="ja-JP" dirty="0"/>
          </a:p>
          <a:p>
            <a:endParaRPr lang="en-US" altLang="ja-JP" dirty="0" smtClean="0"/>
          </a:p>
          <a:p>
            <a:endParaRPr lang="en-US" altLang="ja-JP" dirty="0"/>
          </a:p>
          <a:p>
            <a:pPr marL="0" indent="0">
              <a:buNone/>
            </a:pPr>
            <a:endParaRPr lang="en-US" altLang="ja-JP" dirty="0" smtClean="0"/>
          </a:p>
          <a:p>
            <a:endParaRPr kumimoji="1" lang="en-US" altLang="ja-JP" dirty="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5</a:t>
            </a:fld>
            <a:endParaRPr kumimoji="1" lang="ja-JP" altLang="en-US" dirty="0"/>
          </a:p>
        </p:txBody>
      </p:sp>
      <p:sp>
        <p:nvSpPr>
          <p:cNvPr id="15" name="正方形/長方形 14"/>
          <p:cNvSpPr/>
          <p:nvPr/>
        </p:nvSpPr>
        <p:spPr>
          <a:xfrm>
            <a:off x="1975023" y="5886993"/>
            <a:ext cx="5386568" cy="745608"/>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t>ライセンス不整合が起こらないライセンスかどうか</a:t>
            </a:r>
            <a:endParaRPr lang="en-US" altLang="ja-JP" dirty="0" smtClean="0"/>
          </a:p>
          <a:p>
            <a:pPr algn="ctr"/>
            <a:r>
              <a:rPr lang="ja-JP" altLang="en-US" dirty="0" smtClean="0"/>
              <a:t>ソースファイル単位で</a:t>
            </a:r>
            <a:r>
              <a:rPr lang="en-US" altLang="en-US" dirty="0" smtClean="0"/>
              <a:t>調べる必要がある</a:t>
            </a:r>
            <a:endParaRPr kumimoji="1" lang="ja-JP" altLang="en-US" dirty="0"/>
          </a:p>
        </p:txBody>
      </p:sp>
    </p:spTree>
    <p:extLst>
      <p:ext uri="{BB962C8B-B14F-4D97-AF65-F5344CB8AC3E}">
        <p14:creationId xmlns:p14="http://schemas.microsoft.com/office/powerpoint/2010/main" val="19097408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先行</a:t>
            </a:r>
            <a:r>
              <a:rPr kumimoji="1" lang="ja-JP" altLang="en-US" dirty="0" smtClean="0"/>
              <a:t>研究</a:t>
            </a:r>
            <a:endParaRPr kumimoji="1" lang="ja-JP" altLang="en-US" dirty="0"/>
          </a:p>
        </p:txBody>
      </p:sp>
      <p:sp>
        <p:nvSpPr>
          <p:cNvPr id="3" name="コンテンツ プレースホルダー 2"/>
          <p:cNvSpPr>
            <a:spLocks noGrp="1"/>
          </p:cNvSpPr>
          <p:nvPr>
            <p:ph idx="1"/>
          </p:nvPr>
        </p:nvSpPr>
        <p:spPr>
          <a:xfrm>
            <a:off x="457200" y="1600200"/>
            <a:ext cx="8229600" cy="5257800"/>
          </a:xfrm>
        </p:spPr>
        <p:txBody>
          <a:bodyPr>
            <a:normAutofit/>
          </a:bodyPr>
          <a:lstStyle/>
          <a:p>
            <a:r>
              <a:rPr lang="ja-JP" altLang="en-US" dirty="0" smtClean="0"/>
              <a:t>既存ライセンス特定</a:t>
            </a:r>
            <a:r>
              <a:rPr lang="en-US" altLang="en-US" dirty="0" smtClean="0"/>
              <a:t>手法</a:t>
            </a:r>
            <a:endParaRPr lang="en-US" altLang="ja-JP" dirty="0" smtClean="0"/>
          </a:p>
          <a:p>
            <a:pPr lvl="1"/>
            <a:r>
              <a:rPr lang="ja-JP" altLang="en-US" dirty="0" smtClean="0"/>
              <a:t>ソースファイルのライセンス記述を抽出し，ライセンス特定を行う</a:t>
            </a:r>
            <a:endParaRPr lang="en-US" altLang="ja-JP" dirty="0" smtClean="0"/>
          </a:p>
          <a:p>
            <a:pPr lvl="1"/>
            <a:r>
              <a:rPr lang="en-US" altLang="ja-JP" dirty="0" err="1" smtClean="0"/>
              <a:t>Ninka</a:t>
            </a:r>
            <a:r>
              <a:rPr lang="en-US" altLang="ja-JP" dirty="0" smtClean="0"/>
              <a:t>,</a:t>
            </a:r>
            <a:r>
              <a:rPr lang="ja-JP" altLang="en-US" dirty="0" smtClean="0"/>
              <a:t> </a:t>
            </a:r>
            <a:r>
              <a:rPr lang="en-US" altLang="ja-JP" dirty="0" err="1" smtClean="0"/>
              <a:t>Fossology</a:t>
            </a:r>
            <a:r>
              <a:rPr lang="en-US" altLang="ja-JP" dirty="0" smtClean="0"/>
              <a:t>,</a:t>
            </a:r>
            <a:r>
              <a:rPr lang="ja-JP" altLang="en-US" dirty="0" smtClean="0"/>
              <a:t> </a:t>
            </a:r>
            <a:r>
              <a:rPr lang="en-US" altLang="ja-JP" dirty="0" err="1" smtClean="0"/>
              <a:t>Ohcount</a:t>
            </a:r>
            <a:r>
              <a:rPr lang="en-US" altLang="ja-JP" dirty="0" smtClean="0"/>
              <a:t>,</a:t>
            </a:r>
            <a:r>
              <a:rPr lang="ja-JP" altLang="en-US" dirty="0" smtClean="0"/>
              <a:t> </a:t>
            </a:r>
            <a:r>
              <a:rPr lang="en-US" altLang="ja-JP" dirty="0" smtClean="0"/>
              <a:t>OSLC</a:t>
            </a:r>
            <a:r>
              <a:rPr lang="ja-JP" altLang="en-US" dirty="0" smtClean="0"/>
              <a:t>など</a:t>
            </a:r>
            <a:endParaRPr lang="en-US" altLang="ja-JP" dirty="0"/>
          </a:p>
          <a:p>
            <a:pPr lvl="2"/>
            <a:r>
              <a:rPr lang="ja-JP" altLang="en-US" u="sng" dirty="0" smtClean="0"/>
              <a:t>現状一番高い精度</a:t>
            </a:r>
            <a:r>
              <a:rPr lang="en-US" altLang="en-US" u="sng" dirty="0" err="1" smtClean="0"/>
              <a:t>のツールは</a:t>
            </a:r>
            <a:r>
              <a:rPr lang="en-US" altLang="ja-JP" u="sng" dirty="0" err="1" smtClean="0"/>
              <a:t>Ninka</a:t>
            </a:r>
            <a:r>
              <a:rPr lang="ja-JP" altLang="en-US" u="sng" dirty="0" smtClean="0"/>
              <a:t>で，精度は</a:t>
            </a:r>
            <a:r>
              <a:rPr lang="en-US" altLang="ja-JP" u="sng" dirty="0" smtClean="0"/>
              <a:t>96.6%</a:t>
            </a:r>
            <a:endParaRPr lang="en-US" altLang="ja-JP" u="sng" dirty="0"/>
          </a:p>
          <a:p>
            <a:endParaRPr lang="en-US" altLang="ja-JP" dirty="0" smtClean="0"/>
          </a:p>
          <a:p>
            <a:endParaRPr lang="en-US" altLang="ja-JP" dirty="0" smtClean="0"/>
          </a:p>
          <a:p>
            <a:endParaRPr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6</a:t>
            </a:fld>
            <a:endParaRPr kumimoji="1" lang="ja-JP" altLang="en-US"/>
          </a:p>
        </p:txBody>
      </p:sp>
      <p:sp>
        <p:nvSpPr>
          <p:cNvPr id="6" name="テキスト ボックス 5"/>
          <p:cNvSpPr txBox="1"/>
          <p:nvPr/>
        </p:nvSpPr>
        <p:spPr>
          <a:xfrm>
            <a:off x="824186" y="6101144"/>
            <a:ext cx="7862614" cy="646331"/>
          </a:xfrm>
          <a:prstGeom prst="rect">
            <a:avLst/>
          </a:prstGeom>
          <a:noFill/>
        </p:spPr>
        <p:txBody>
          <a:bodyPr wrap="square" rtlCol="0">
            <a:spAutoFit/>
          </a:bodyPr>
          <a:lstStyle/>
          <a:p>
            <a:r>
              <a:rPr lang="en-US" altLang="ja-JP" sz="1200" dirty="0"/>
              <a:t>Daniel M. German, Yuki </a:t>
            </a:r>
            <a:r>
              <a:rPr lang="en-US" altLang="ja-JP" sz="1200" dirty="0" err="1"/>
              <a:t>Manabe</a:t>
            </a:r>
            <a:r>
              <a:rPr lang="en-US" altLang="ja-JP" sz="1200" dirty="0"/>
              <a:t>, and </a:t>
            </a:r>
            <a:r>
              <a:rPr lang="en-US" altLang="ja-JP" sz="1200" dirty="0" err="1"/>
              <a:t>Katsuro</a:t>
            </a:r>
            <a:r>
              <a:rPr lang="en-US" altLang="ja-JP" sz="1200" dirty="0"/>
              <a:t> Inoue, "A Sentence-Matching Method for Automatic License Identification of Source Code Files," In Proceedings of the IEEE/ACM international Conference on Automated Software Engineering, pages 437-446, September 2010.</a:t>
            </a:r>
            <a:endParaRPr kumimoji="1" lang="ja-JP" altLang="en-US" sz="1200" dirty="0"/>
          </a:p>
        </p:txBody>
      </p:sp>
      <p:pic>
        <p:nvPicPr>
          <p:cNvPr id="5" name="図 4" descr="スクリーンショット 2015-01-12 16.32.3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3574" y="4234773"/>
            <a:ext cx="4961467" cy="1790671"/>
          </a:xfrm>
          <a:prstGeom prst="rect">
            <a:avLst/>
          </a:prstGeom>
        </p:spPr>
      </p:pic>
    </p:spTree>
    <p:extLst>
      <p:ext uri="{BB962C8B-B14F-4D97-AF65-F5344CB8AC3E}">
        <p14:creationId xmlns:p14="http://schemas.microsoft.com/office/powerpoint/2010/main" val="32427050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9884" y="257769"/>
            <a:ext cx="8229600" cy="1143000"/>
          </a:xfrm>
        </p:spPr>
        <p:txBody>
          <a:bodyPr/>
          <a:lstStyle/>
          <a:p>
            <a:r>
              <a:rPr kumimoji="1" lang="en-US" altLang="ja-JP" dirty="0" err="1" smtClean="0"/>
              <a:t>Ninka</a:t>
            </a:r>
            <a:r>
              <a:rPr kumimoji="1" lang="ja-JP" altLang="en-US" dirty="0" smtClean="0"/>
              <a:t>のライセンス特定の流れ</a:t>
            </a:r>
            <a:endParaRPr kumimoji="1" lang="ja-JP" altLang="en-US" dirty="0"/>
          </a:p>
        </p:txBody>
      </p:sp>
      <p:sp>
        <p:nvSpPr>
          <p:cNvPr id="4" name="スライド番号プレースホルダー 3"/>
          <p:cNvSpPr>
            <a:spLocks noGrp="1"/>
          </p:cNvSpPr>
          <p:nvPr>
            <p:ph type="sldNum" sz="quarter" idx="12"/>
          </p:nvPr>
        </p:nvSpPr>
        <p:spPr>
          <a:xfrm>
            <a:off x="6798740" y="6351486"/>
            <a:ext cx="2133600" cy="365125"/>
          </a:xfrm>
        </p:spPr>
        <p:txBody>
          <a:bodyPr/>
          <a:lstStyle/>
          <a:p>
            <a:fld id="{068FFB00-36B6-D449-A47B-3BE32DDF3CF2}" type="slidenum">
              <a:rPr kumimoji="1" lang="ja-JP" altLang="en-US" smtClean="0"/>
              <a:pPr/>
              <a:t>7</a:t>
            </a:fld>
            <a:endParaRPr kumimoji="1" lang="ja-JP" altLang="en-US" dirty="0"/>
          </a:p>
        </p:txBody>
      </p:sp>
      <p:sp>
        <p:nvSpPr>
          <p:cNvPr id="5" name="正方形/長方形 4"/>
          <p:cNvSpPr/>
          <p:nvPr/>
        </p:nvSpPr>
        <p:spPr>
          <a:xfrm>
            <a:off x="1230953" y="2268442"/>
            <a:ext cx="3158560" cy="312851"/>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solidFill>
                  <a:schemeClr val="tx1"/>
                </a:solidFill>
              </a:rPr>
              <a:t>ソースファイル</a:t>
            </a:r>
            <a:endParaRPr kumimoji="1" lang="ja-JP" altLang="en-US" sz="2000" dirty="0">
              <a:solidFill>
                <a:schemeClr val="tx1"/>
              </a:solidFill>
            </a:endParaRPr>
          </a:p>
        </p:txBody>
      </p:sp>
      <p:sp>
        <p:nvSpPr>
          <p:cNvPr id="6" name="正方形/長方形 5"/>
          <p:cNvSpPr/>
          <p:nvPr/>
        </p:nvSpPr>
        <p:spPr>
          <a:xfrm>
            <a:off x="1236266" y="5868347"/>
            <a:ext cx="3153248" cy="324000"/>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solidFill>
                  <a:srgbClr val="000000"/>
                </a:solidFill>
              </a:rPr>
              <a:t>ライセンス名</a:t>
            </a:r>
            <a:endParaRPr lang="en-US" altLang="ja-JP" sz="2000" dirty="0" smtClean="0">
              <a:solidFill>
                <a:srgbClr val="000000"/>
              </a:solidFill>
            </a:endParaRPr>
          </a:p>
        </p:txBody>
      </p:sp>
      <p:sp>
        <p:nvSpPr>
          <p:cNvPr id="7" name="角丸四角形 6"/>
          <p:cNvSpPr/>
          <p:nvPr/>
        </p:nvSpPr>
        <p:spPr>
          <a:xfrm>
            <a:off x="1230953" y="3015820"/>
            <a:ext cx="3147935" cy="36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smtClean="0">
                <a:solidFill>
                  <a:srgbClr val="FFFFFF"/>
                </a:solidFill>
              </a:rPr>
              <a:t>1</a:t>
            </a:r>
            <a:r>
              <a:rPr lang="en-US" altLang="ja-JP" sz="2000" dirty="0" smtClean="0">
                <a:solidFill>
                  <a:srgbClr val="FFFFFF"/>
                </a:solidFill>
              </a:rPr>
              <a:t>.</a:t>
            </a:r>
            <a:r>
              <a:rPr lang="ja-JP" altLang="en-US" sz="2000" dirty="0" smtClean="0">
                <a:solidFill>
                  <a:srgbClr val="FFFFFF"/>
                </a:solidFill>
              </a:rPr>
              <a:t>ライセンス記述抽出</a:t>
            </a:r>
            <a:endParaRPr kumimoji="1" lang="ja-JP" altLang="en-US" sz="2000" dirty="0">
              <a:solidFill>
                <a:srgbClr val="FFFFFF"/>
              </a:solidFill>
            </a:endParaRPr>
          </a:p>
        </p:txBody>
      </p:sp>
      <p:sp>
        <p:nvSpPr>
          <p:cNvPr id="11" name="角丸四角形 10"/>
          <p:cNvSpPr/>
          <p:nvPr/>
        </p:nvSpPr>
        <p:spPr>
          <a:xfrm>
            <a:off x="1220330" y="4420455"/>
            <a:ext cx="3147935" cy="36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ja-JP" dirty="0">
                <a:solidFill>
                  <a:srgbClr val="FFFFFF"/>
                </a:solidFill>
              </a:rPr>
              <a:t>3</a:t>
            </a:r>
            <a:r>
              <a:rPr kumimoji="1" lang="en-US" altLang="ja-JP" dirty="0" smtClean="0">
                <a:solidFill>
                  <a:srgbClr val="FFFFFF"/>
                </a:solidFill>
              </a:rPr>
              <a:t>. </a:t>
            </a:r>
            <a:r>
              <a:rPr lang="ja-JP" altLang="en-US" dirty="0" smtClean="0">
                <a:solidFill>
                  <a:srgbClr val="FFFFFF"/>
                </a:solidFill>
              </a:rPr>
              <a:t>ライセンス文のマッチング</a:t>
            </a:r>
            <a:endParaRPr kumimoji="1" lang="ja-JP" altLang="en-US" dirty="0">
              <a:solidFill>
                <a:srgbClr val="FFFFFF"/>
              </a:solidFill>
            </a:endParaRPr>
          </a:p>
        </p:txBody>
      </p:sp>
      <p:sp>
        <p:nvSpPr>
          <p:cNvPr id="12" name="角丸四角形 11"/>
          <p:cNvSpPr/>
          <p:nvPr/>
        </p:nvSpPr>
        <p:spPr>
          <a:xfrm>
            <a:off x="1241578" y="5116231"/>
            <a:ext cx="3132000" cy="36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rgbClr val="FFFFFF"/>
                </a:solidFill>
              </a:rPr>
              <a:t>4</a:t>
            </a:r>
            <a:r>
              <a:rPr kumimoji="1" lang="en-US" altLang="ja-JP" sz="2000" dirty="0" smtClean="0">
                <a:solidFill>
                  <a:srgbClr val="FFFFFF"/>
                </a:solidFill>
              </a:rPr>
              <a:t>. </a:t>
            </a:r>
            <a:r>
              <a:rPr lang="ja-JP" altLang="en-US" sz="2000" dirty="0" smtClean="0">
                <a:solidFill>
                  <a:srgbClr val="FFFFFF"/>
                </a:solidFill>
              </a:rPr>
              <a:t>ライセンスの特定</a:t>
            </a:r>
            <a:endParaRPr kumimoji="1" lang="ja-JP" altLang="en-US" sz="2000" dirty="0">
              <a:solidFill>
                <a:srgbClr val="FFFFFF"/>
              </a:solidFill>
            </a:endParaRPr>
          </a:p>
        </p:txBody>
      </p:sp>
      <p:sp>
        <p:nvSpPr>
          <p:cNvPr id="30" name="正方形/長方形 29"/>
          <p:cNvSpPr/>
          <p:nvPr/>
        </p:nvSpPr>
        <p:spPr>
          <a:xfrm>
            <a:off x="6584214" y="1929032"/>
            <a:ext cx="1204238" cy="33941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chemeClr val="bg1"/>
                </a:solidFill>
              </a:rPr>
              <a:t>プロセス</a:t>
            </a:r>
            <a:endParaRPr kumimoji="1" lang="ja-JP" altLang="en-US" dirty="0">
              <a:solidFill>
                <a:schemeClr val="bg1"/>
              </a:solidFill>
            </a:endParaRPr>
          </a:p>
        </p:txBody>
      </p:sp>
      <p:sp>
        <p:nvSpPr>
          <p:cNvPr id="38" name="正方形/長方形 37"/>
          <p:cNvSpPr/>
          <p:nvPr/>
        </p:nvSpPr>
        <p:spPr>
          <a:xfrm>
            <a:off x="6095292" y="2411588"/>
            <a:ext cx="977843" cy="33941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chemeClr val="bg1"/>
                </a:solidFill>
              </a:rPr>
              <a:t>知識</a:t>
            </a:r>
            <a:endParaRPr kumimoji="1" lang="ja-JP" altLang="en-US" dirty="0">
              <a:solidFill>
                <a:schemeClr val="bg1"/>
              </a:solidFill>
            </a:endParaRPr>
          </a:p>
        </p:txBody>
      </p:sp>
      <p:sp>
        <p:nvSpPr>
          <p:cNvPr id="18" name="正方形/長方形 17"/>
          <p:cNvSpPr/>
          <p:nvPr/>
        </p:nvSpPr>
        <p:spPr>
          <a:xfrm>
            <a:off x="5224667" y="1955591"/>
            <a:ext cx="1204238" cy="312851"/>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solidFill>
                  <a:schemeClr val="tx1"/>
                </a:solidFill>
              </a:rPr>
              <a:t>データ</a:t>
            </a:r>
            <a:endParaRPr kumimoji="1" lang="ja-JP" altLang="en-US" sz="2000" dirty="0">
              <a:solidFill>
                <a:schemeClr val="tx1"/>
              </a:solidFill>
            </a:endParaRPr>
          </a:p>
        </p:txBody>
      </p:sp>
      <p:sp>
        <p:nvSpPr>
          <p:cNvPr id="26" name="正方形/長方形 25"/>
          <p:cNvSpPr/>
          <p:nvPr/>
        </p:nvSpPr>
        <p:spPr>
          <a:xfrm>
            <a:off x="5298284" y="4419555"/>
            <a:ext cx="2763166" cy="36179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solidFill>
                  <a:schemeClr val="bg1"/>
                </a:solidFill>
              </a:rPr>
              <a:t>ライセンス文の正規表現</a:t>
            </a:r>
            <a:endParaRPr kumimoji="1" lang="ja-JP" altLang="en-US" dirty="0">
              <a:solidFill>
                <a:schemeClr val="bg1"/>
              </a:solidFill>
            </a:endParaRPr>
          </a:p>
        </p:txBody>
      </p:sp>
      <p:cxnSp>
        <p:nvCxnSpPr>
          <p:cNvPr id="27" name="直線矢印コネクタ 26"/>
          <p:cNvCxnSpPr>
            <a:stCxn id="26" idx="1"/>
            <a:endCxn id="11" idx="3"/>
          </p:cNvCxnSpPr>
          <p:nvPr/>
        </p:nvCxnSpPr>
        <p:spPr>
          <a:xfrm flipH="1">
            <a:off x="4368265" y="4600455"/>
            <a:ext cx="930019" cy="0"/>
          </a:xfrm>
          <a:prstGeom prst="straightConnector1">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37" name="正方形/長方形 36"/>
          <p:cNvSpPr/>
          <p:nvPr/>
        </p:nvSpPr>
        <p:spPr>
          <a:xfrm>
            <a:off x="5298284" y="5116231"/>
            <a:ext cx="2779102" cy="36582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chemeClr val="bg1"/>
                </a:solidFill>
              </a:rPr>
              <a:t>ライセンスルール</a:t>
            </a:r>
            <a:endParaRPr kumimoji="1" lang="ja-JP" altLang="en-US" dirty="0">
              <a:solidFill>
                <a:schemeClr val="bg1"/>
              </a:solidFill>
            </a:endParaRPr>
          </a:p>
        </p:txBody>
      </p:sp>
      <p:cxnSp>
        <p:nvCxnSpPr>
          <p:cNvPr id="39" name="直線矢印コネクタ 38"/>
          <p:cNvCxnSpPr>
            <a:stCxn id="37" idx="1"/>
            <a:endCxn id="12" idx="3"/>
          </p:cNvCxnSpPr>
          <p:nvPr/>
        </p:nvCxnSpPr>
        <p:spPr>
          <a:xfrm flipH="1" flipV="1">
            <a:off x="4373578" y="5296231"/>
            <a:ext cx="924706" cy="2914"/>
          </a:xfrm>
          <a:prstGeom prst="straightConnector1">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57" name="角丸四角形 56"/>
          <p:cNvSpPr/>
          <p:nvPr/>
        </p:nvSpPr>
        <p:spPr>
          <a:xfrm>
            <a:off x="1230954" y="3724681"/>
            <a:ext cx="3132000" cy="36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rgbClr val="FFFFFF"/>
                </a:solidFill>
              </a:rPr>
              <a:t>2.</a:t>
            </a:r>
            <a:r>
              <a:rPr lang="ja-JP" altLang="en-US" sz="2000" dirty="0" smtClean="0">
                <a:solidFill>
                  <a:srgbClr val="FFFFFF"/>
                </a:solidFill>
              </a:rPr>
              <a:t>フィルタリング</a:t>
            </a:r>
            <a:endParaRPr kumimoji="1" lang="ja-JP" altLang="en-US" sz="2000" dirty="0">
              <a:solidFill>
                <a:srgbClr val="FFFFFF"/>
              </a:solidFill>
            </a:endParaRPr>
          </a:p>
        </p:txBody>
      </p:sp>
      <p:sp>
        <p:nvSpPr>
          <p:cNvPr id="24" name="正方形/長方形 23"/>
          <p:cNvSpPr/>
          <p:nvPr/>
        </p:nvSpPr>
        <p:spPr>
          <a:xfrm>
            <a:off x="5246297" y="3741645"/>
            <a:ext cx="2763167" cy="36582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smtClean="0">
                <a:solidFill>
                  <a:schemeClr val="bg1"/>
                </a:solidFill>
              </a:rPr>
              <a:t>フィルタリングキーワード</a:t>
            </a:r>
            <a:endParaRPr kumimoji="1" lang="ja-JP" altLang="en-US" dirty="0">
              <a:solidFill>
                <a:schemeClr val="bg1"/>
              </a:solidFill>
            </a:endParaRPr>
          </a:p>
        </p:txBody>
      </p:sp>
      <p:cxnSp>
        <p:nvCxnSpPr>
          <p:cNvPr id="25" name="直線矢印コネクタ 24"/>
          <p:cNvCxnSpPr/>
          <p:nvPr/>
        </p:nvCxnSpPr>
        <p:spPr>
          <a:xfrm flipH="1" flipV="1">
            <a:off x="4389514" y="3921645"/>
            <a:ext cx="856784" cy="2914"/>
          </a:xfrm>
          <a:prstGeom prst="straightConnector1">
            <a:avLst/>
          </a:prstGeom>
          <a:ln>
            <a:solidFill>
              <a:schemeClr val="bg1">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直線矢印コネクタ 58"/>
          <p:cNvCxnSpPr/>
          <p:nvPr/>
        </p:nvCxnSpPr>
        <p:spPr>
          <a:xfrm>
            <a:off x="2856042" y="2581293"/>
            <a:ext cx="0" cy="4345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1" name="直線矢印コネクタ 60"/>
          <p:cNvCxnSpPr/>
          <p:nvPr/>
        </p:nvCxnSpPr>
        <p:spPr>
          <a:xfrm>
            <a:off x="2861607" y="4067654"/>
            <a:ext cx="0" cy="3528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2" name="直線矢印コネクタ 61"/>
          <p:cNvCxnSpPr/>
          <p:nvPr/>
        </p:nvCxnSpPr>
        <p:spPr>
          <a:xfrm>
            <a:off x="2861607" y="3369703"/>
            <a:ext cx="0" cy="35497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3" name="直線矢印コネクタ 62"/>
          <p:cNvCxnSpPr/>
          <p:nvPr/>
        </p:nvCxnSpPr>
        <p:spPr>
          <a:xfrm>
            <a:off x="2866667" y="4780455"/>
            <a:ext cx="0" cy="3357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4" name="直線矢印コネクタ 63"/>
          <p:cNvCxnSpPr/>
          <p:nvPr/>
        </p:nvCxnSpPr>
        <p:spPr>
          <a:xfrm>
            <a:off x="2861607" y="5476231"/>
            <a:ext cx="0" cy="3921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409011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1</a:t>
            </a:r>
            <a:r>
              <a:rPr lang="en-US" altLang="ja-JP" dirty="0" smtClean="0"/>
              <a:t>.</a:t>
            </a:r>
            <a:r>
              <a:rPr kumimoji="1" lang="ja-JP" altLang="en-US" dirty="0" smtClean="0"/>
              <a:t>ライセンス記述の抽出</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a:p>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8</a:t>
            </a:fld>
            <a:endParaRPr kumimoji="1" lang="ja-JP" altLang="en-US"/>
          </a:p>
        </p:txBody>
      </p:sp>
      <p:sp>
        <p:nvSpPr>
          <p:cNvPr id="9" name="正方形/長方形 8"/>
          <p:cNvSpPr/>
          <p:nvPr/>
        </p:nvSpPr>
        <p:spPr>
          <a:xfrm>
            <a:off x="349019" y="1418205"/>
            <a:ext cx="8225118" cy="5570755"/>
          </a:xfrm>
          <a:prstGeom prst="rect">
            <a:avLst/>
          </a:prstGeom>
        </p:spPr>
        <p:txBody>
          <a:bodyPr wrap="square">
            <a:spAutoFit/>
          </a:bodyPr>
          <a:lstStyle/>
          <a:p>
            <a:r>
              <a:rPr lang="en-US" altLang="ja-JP" sz="1400" dirty="0" smtClean="0"/>
              <a:t>/* </a:t>
            </a:r>
          </a:p>
          <a:p>
            <a:r>
              <a:rPr lang="en-US" altLang="ja-JP" sz="1400" dirty="0"/>
              <a:t> </a:t>
            </a:r>
            <a:r>
              <a:rPr lang="en-US" altLang="ja-JP" sz="1400" dirty="0" smtClean="0"/>
              <a:t> *Copyright </a:t>
            </a:r>
            <a:r>
              <a:rPr lang="en-US" altLang="ja-JP" sz="1400" dirty="0"/>
              <a:t>(c) 2002 Daniel </a:t>
            </a:r>
            <a:r>
              <a:rPr lang="en-US" altLang="ja-JP" sz="1400" dirty="0" err="1"/>
              <a:t>Kouril</a:t>
            </a:r>
            <a:r>
              <a:rPr lang="en-US" altLang="ja-JP" sz="1400" dirty="0"/>
              <a:t>.  All rights reserved.</a:t>
            </a:r>
          </a:p>
          <a:p>
            <a:r>
              <a:rPr lang="en-US" altLang="ja-JP" sz="1400" dirty="0"/>
              <a:t> </a:t>
            </a:r>
            <a:r>
              <a:rPr lang="en-US" altLang="ja-JP" sz="1400" dirty="0" smtClean="0"/>
              <a:t> *</a:t>
            </a:r>
            <a:endParaRPr lang="en-US" altLang="ja-JP" sz="1400" dirty="0"/>
          </a:p>
          <a:p>
            <a:r>
              <a:rPr lang="en-US" altLang="ja-JP" sz="1400" dirty="0" smtClean="0"/>
              <a:t>  </a:t>
            </a:r>
            <a:r>
              <a:rPr lang="en-US" altLang="ja-JP" sz="1400" dirty="0"/>
              <a:t>* Redistribution and use in source and binary forms, with or without</a:t>
            </a:r>
          </a:p>
          <a:p>
            <a:r>
              <a:rPr lang="en-US" altLang="ja-JP" sz="1400" dirty="0"/>
              <a:t> </a:t>
            </a:r>
            <a:r>
              <a:rPr lang="en-US" altLang="ja-JP" sz="1400" dirty="0" smtClean="0"/>
              <a:t> * </a:t>
            </a:r>
            <a:r>
              <a:rPr lang="en-US" altLang="ja-JP" sz="1400" dirty="0"/>
              <a:t>modification, are permitted provided that the following conditions</a:t>
            </a:r>
          </a:p>
          <a:p>
            <a:r>
              <a:rPr lang="en-US" altLang="ja-JP" sz="1400" dirty="0" smtClean="0"/>
              <a:t>  </a:t>
            </a:r>
            <a:r>
              <a:rPr lang="en-US" altLang="ja-JP" sz="1400" dirty="0"/>
              <a:t>* are met:</a:t>
            </a:r>
          </a:p>
          <a:p>
            <a:r>
              <a:rPr lang="en-US" altLang="ja-JP" sz="1400" dirty="0" smtClean="0"/>
              <a:t>  </a:t>
            </a:r>
            <a:r>
              <a:rPr lang="en-US" altLang="ja-JP" sz="1400" dirty="0"/>
              <a:t>* 1. Redistributions of source code must retain the above copyright</a:t>
            </a:r>
          </a:p>
          <a:p>
            <a:r>
              <a:rPr lang="en-US" altLang="ja-JP" sz="1400" dirty="0" smtClean="0"/>
              <a:t>  </a:t>
            </a:r>
            <a:r>
              <a:rPr lang="en-US" altLang="ja-JP" sz="1400" dirty="0"/>
              <a:t>*    notice, this list of conditions and the following disclaimer.</a:t>
            </a:r>
          </a:p>
          <a:p>
            <a:r>
              <a:rPr lang="en-US" altLang="ja-JP" sz="1400" dirty="0"/>
              <a:t> </a:t>
            </a:r>
            <a:r>
              <a:rPr lang="en-US" altLang="ja-JP" sz="1400" dirty="0" smtClean="0"/>
              <a:t> * </a:t>
            </a:r>
            <a:r>
              <a:rPr lang="en-US" altLang="ja-JP" sz="1400" dirty="0"/>
              <a:t>2. Redistributions in binary form must reproduce the above copyright</a:t>
            </a:r>
          </a:p>
          <a:p>
            <a:r>
              <a:rPr lang="en-US" altLang="ja-JP" sz="1400" dirty="0"/>
              <a:t> </a:t>
            </a:r>
            <a:r>
              <a:rPr lang="en-US" altLang="ja-JP" sz="1400" dirty="0" smtClean="0"/>
              <a:t> *    </a:t>
            </a:r>
            <a:r>
              <a:rPr lang="en-US" altLang="ja-JP" sz="1400" dirty="0"/>
              <a:t>notice, this list of conditions and the following disclaimer in the</a:t>
            </a:r>
          </a:p>
          <a:p>
            <a:r>
              <a:rPr lang="en-US" altLang="ja-JP" sz="1400" dirty="0"/>
              <a:t> </a:t>
            </a:r>
            <a:r>
              <a:rPr lang="en-US" altLang="ja-JP" sz="1400" dirty="0" smtClean="0"/>
              <a:t> *    </a:t>
            </a:r>
            <a:r>
              <a:rPr lang="en-US" altLang="ja-JP" sz="1400" dirty="0"/>
              <a:t>documentation and/or other materials provided with the distribution.</a:t>
            </a:r>
          </a:p>
          <a:p>
            <a:r>
              <a:rPr lang="en-US" altLang="ja-JP" sz="1400" dirty="0"/>
              <a:t> </a:t>
            </a:r>
            <a:r>
              <a:rPr lang="en-US" altLang="ja-JP" sz="1400" dirty="0" smtClean="0"/>
              <a:t> *</a:t>
            </a:r>
            <a:endParaRPr lang="en-US" altLang="ja-JP" sz="1400" dirty="0"/>
          </a:p>
          <a:p>
            <a:r>
              <a:rPr lang="en-US" altLang="ja-JP" sz="1400" dirty="0"/>
              <a:t> </a:t>
            </a:r>
            <a:r>
              <a:rPr lang="en-US" altLang="ja-JP" sz="1400" dirty="0" smtClean="0"/>
              <a:t> * </a:t>
            </a:r>
            <a:r>
              <a:rPr lang="en-US" altLang="ja-JP" sz="1400" dirty="0"/>
              <a:t>THIS SOFTWARE IS PROVIDED BY THE AUTHOR </a:t>
            </a:r>
            <a:r>
              <a:rPr lang="en-US" altLang="ja-JP" sz="1400" dirty="0" smtClean="0"/>
              <a:t>“AS IS” </a:t>
            </a:r>
            <a:r>
              <a:rPr lang="en-US" altLang="ja-JP" sz="1400" dirty="0"/>
              <a:t>AND ANY EXPRESS OR</a:t>
            </a:r>
          </a:p>
          <a:p>
            <a:r>
              <a:rPr lang="en-US" altLang="ja-JP" sz="1400" dirty="0"/>
              <a:t> </a:t>
            </a:r>
            <a:r>
              <a:rPr lang="en-US" altLang="ja-JP" sz="1400" dirty="0" smtClean="0"/>
              <a:t> * </a:t>
            </a:r>
            <a:r>
              <a:rPr lang="en-US" altLang="ja-JP" sz="1400" dirty="0"/>
              <a:t>IMPLIED WARRANTIES, INCLUDING, BUT NOT LIMITED TO, THE IMPLIED WARRANTIES</a:t>
            </a:r>
          </a:p>
          <a:p>
            <a:r>
              <a:rPr lang="en-US" altLang="ja-JP" sz="1400" dirty="0"/>
              <a:t> </a:t>
            </a:r>
            <a:r>
              <a:rPr lang="en-US" altLang="ja-JP" sz="1400" dirty="0" smtClean="0"/>
              <a:t> * </a:t>
            </a:r>
            <a:r>
              <a:rPr lang="en-US" altLang="ja-JP" sz="1400" dirty="0"/>
              <a:t>OF MERCHANTABILITY AND FITNESS FOR A PARTICULAR PURPOSE ARE DISCLAIMED.</a:t>
            </a:r>
          </a:p>
          <a:p>
            <a:r>
              <a:rPr lang="en-US" altLang="ja-JP" sz="1400" dirty="0"/>
              <a:t> </a:t>
            </a:r>
            <a:r>
              <a:rPr lang="en-US" altLang="ja-JP" sz="1400" dirty="0" smtClean="0"/>
              <a:t> * </a:t>
            </a:r>
            <a:r>
              <a:rPr lang="en-US" altLang="ja-JP" sz="1400" dirty="0"/>
              <a:t>IN NO EVENT SHALL THE AUTHOR BE LIABLE FOR ANY DIRECT, INDIRECT,</a:t>
            </a:r>
          </a:p>
          <a:p>
            <a:r>
              <a:rPr lang="en-US" altLang="ja-JP" sz="1400" dirty="0"/>
              <a:t> </a:t>
            </a:r>
            <a:r>
              <a:rPr lang="en-US" altLang="ja-JP" sz="1400" dirty="0" smtClean="0"/>
              <a:t> * </a:t>
            </a:r>
            <a:r>
              <a:rPr lang="en-US" altLang="ja-JP" sz="1400" dirty="0"/>
              <a:t>INCIDENTAL, SPECIAL, EXEMPLARY, OR CONSEQUENTIAL DAMAGES (INCLUDING, BUT</a:t>
            </a:r>
          </a:p>
          <a:p>
            <a:r>
              <a:rPr lang="en-US" altLang="ja-JP" sz="1400" dirty="0"/>
              <a:t> </a:t>
            </a:r>
            <a:r>
              <a:rPr lang="en-US" altLang="ja-JP" sz="1400" dirty="0" smtClean="0"/>
              <a:t> * </a:t>
            </a:r>
            <a:r>
              <a:rPr lang="en-US" altLang="ja-JP" sz="1400" dirty="0"/>
              <a:t>NOT LIMITED TO, PROCUREMENT OF SUBSTITUTE GOODS OR SERVICES; LOSS OF USE,</a:t>
            </a:r>
          </a:p>
          <a:p>
            <a:r>
              <a:rPr lang="en-US" altLang="ja-JP" sz="1400" dirty="0"/>
              <a:t> </a:t>
            </a:r>
            <a:r>
              <a:rPr lang="en-US" altLang="ja-JP" sz="1400" dirty="0" smtClean="0"/>
              <a:t> * </a:t>
            </a:r>
            <a:r>
              <a:rPr lang="en-US" altLang="ja-JP" sz="1400" dirty="0"/>
              <a:t>DATA, OR PROFITS; OR BUSINESS INTERRUPTION) HOWEVER CAUSED AND ON ANY</a:t>
            </a:r>
          </a:p>
          <a:p>
            <a:r>
              <a:rPr lang="en-US" altLang="ja-JP" sz="1400" dirty="0"/>
              <a:t> </a:t>
            </a:r>
            <a:r>
              <a:rPr lang="en-US" altLang="ja-JP" sz="1400" dirty="0" smtClean="0"/>
              <a:t> * </a:t>
            </a:r>
            <a:r>
              <a:rPr lang="en-US" altLang="ja-JP" sz="1400" dirty="0"/>
              <a:t>THEORY OF LIABILITY, WHETHER IN CONTRACT, STRICT LIABILITY, OR TORT</a:t>
            </a:r>
          </a:p>
          <a:p>
            <a:r>
              <a:rPr lang="en-US" altLang="ja-JP" sz="1400" dirty="0"/>
              <a:t> </a:t>
            </a:r>
            <a:r>
              <a:rPr lang="en-US" altLang="ja-JP" sz="1400" dirty="0" smtClean="0"/>
              <a:t> * </a:t>
            </a:r>
            <a:r>
              <a:rPr lang="en-US" altLang="ja-JP" sz="1400" dirty="0"/>
              <a:t>(INCLUDING NEGLIGENCE OR OTHERWISE) ARISING IN ANY WAY OUT OF THE USE OF</a:t>
            </a:r>
          </a:p>
          <a:p>
            <a:r>
              <a:rPr lang="en-US" altLang="ja-JP" sz="1400" dirty="0"/>
              <a:t> </a:t>
            </a:r>
            <a:r>
              <a:rPr lang="en-US" altLang="ja-JP" sz="1400" dirty="0" smtClean="0"/>
              <a:t> * </a:t>
            </a:r>
            <a:r>
              <a:rPr lang="en-US" altLang="ja-JP" sz="1400" dirty="0"/>
              <a:t>THIS SOFTWARE, EVEN IF ADVISED OF THE POSSIBILITY OF SUCH DAMAGE</a:t>
            </a:r>
            <a:r>
              <a:rPr lang="en-US" altLang="ja-JP" sz="1400" dirty="0" smtClean="0"/>
              <a:t>.</a:t>
            </a:r>
          </a:p>
          <a:p>
            <a:r>
              <a:rPr lang="en-US" altLang="ja-JP" sz="1200" dirty="0"/>
              <a:t> </a:t>
            </a:r>
            <a:r>
              <a:rPr lang="en-US" altLang="ja-JP" sz="1200" dirty="0" smtClean="0"/>
              <a:t> */</a:t>
            </a:r>
          </a:p>
          <a:p>
            <a:r>
              <a:rPr lang="en-US" altLang="ja-JP" sz="1200" dirty="0" smtClean="0"/>
              <a:t>#include "</a:t>
            </a:r>
            <a:r>
              <a:rPr lang="en-US" altLang="ja-JP" sz="1200" dirty="0" err="1" smtClean="0"/>
              <a:t>includes.h</a:t>
            </a:r>
            <a:r>
              <a:rPr lang="en-US" altLang="ja-JP" sz="1200" dirty="0" smtClean="0"/>
              <a:t>”</a:t>
            </a:r>
          </a:p>
          <a:p>
            <a:r>
              <a:rPr lang="en-US" altLang="ja-JP" sz="1200" dirty="0" smtClean="0"/>
              <a:t>#include &lt;sys/</a:t>
            </a:r>
            <a:r>
              <a:rPr lang="en-US" altLang="ja-JP" sz="1200" dirty="0" err="1" smtClean="0"/>
              <a:t>types.h</a:t>
            </a:r>
            <a:r>
              <a:rPr lang="en-US" altLang="ja-JP" sz="1200" dirty="0" smtClean="0"/>
              <a:t>&gt;</a:t>
            </a:r>
          </a:p>
        </p:txBody>
      </p:sp>
      <p:cxnSp>
        <p:nvCxnSpPr>
          <p:cNvPr id="11" name="直線コネクタ 10"/>
          <p:cNvCxnSpPr/>
          <p:nvPr/>
        </p:nvCxnSpPr>
        <p:spPr>
          <a:xfrm>
            <a:off x="349019" y="1418205"/>
            <a:ext cx="0" cy="4938145"/>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2" name="テキスト ボックス 11"/>
          <p:cNvSpPr txBox="1"/>
          <p:nvPr/>
        </p:nvSpPr>
        <p:spPr>
          <a:xfrm>
            <a:off x="5662706" y="2091765"/>
            <a:ext cx="3316941" cy="923330"/>
          </a:xfrm>
          <a:prstGeom prst="rect">
            <a:avLst/>
          </a:prstGeom>
          <a:noFill/>
        </p:spPr>
        <p:txBody>
          <a:bodyPr wrap="square" rtlCol="0">
            <a:spAutoFit/>
          </a:bodyPr>
          <a:lstStyle/>
          <a:p>
            <a:r>
              <a:rPr lang="ja-JP" altLang="en-US" dirty="0" smtClean="0"/>
              <a:t>ヘッダーの</a:t>
            </a:r>
            <a:r>
              <a:rPr kumimoji="1" lang="ja-JP" altLang="en-US" dirty="0" smtClean="0"/>
              <a:t>コメントアウト</a:t>
            </a:r>
            <a:endParaRPr kumimoji="1" lang="en-US" altLang="ja-JP" dirty="0" smtClean="0"/>
          </a:p>
          <a:p>
            <a:r>
              <a:rPr kumimoji="1" lang="ja-JP" altLang="en-US" dirty="0" smtClean="0"/>
              <a:t>セグメンテーションをライセンス記述とみなし，抽出する</a:t>
            </a:r>
            <a:endParaRPr kumimoji="1" lang="ja-JP" altLang="en-US" dirty="0"/>
          </a:p>
        </p:txBody>
      </p:sp>
    </p:spTree>
    <p:extLst>
      <p:ext uri="{BB962C8B-B14F-4D97-AF65-F5344CB8AC3E}">
        <p14:creationId xmlns:p14="http://schemas.microsoft.com/office/powerpoint/2010/main" val="339989282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700330" y="4646784"/>
            <a:ext cx="7206529" cy="2131821"/>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ja-JP" dirty="0" smtClean="0">
                <a:solidFill>
                  <a:schemeClr val="tx1"/>
                </a:solidFill>
              </a:rPr>
              <a:t>3</a:t>
            </a:r>
            <a:r>
              <a:rPr lang="en-US" altLang="ja-JP" dirty="0">
                <a:solidFill>
                  <a:schemeClr val="tx1"/>
                </a:solidFill>
              </a:rPr>
              <a:t>.</a:t>
            </a:r>
            <a:r>
              <a:rPr lang="ja-JP" altLang="en-US" dirty="0">
                <a:solidFill>
                  <a:schemeClr val="tx1"/>
                </a:solidFill>
              </a:rPr>
              <a:t>    </a:t>
            </a:r>
            <a:r>
              <a:rPr lang="en-US" altLang="ja-JP" dirty="0">
                <a:solidFill>
                  <a:schemeClr val="tx1"/>
                </a:solidFill>
              </a:rPr>
              <a:t>Redistribution and use in source and binary forms, </a:t>
            </a:r>
          </a:p>
          <a:p>
            <a:r>
              <a:rPr lang="ja-JP" altLang="en-US" dirty="0">
                <a:solidFill>
                  <a:schemeClr val="tx1"/>
                </a:solidFill>
              </a:rPr>
              <a:t>　　　</a:t>
            </a:r>
            <a:r>
              <a:rPr lang="en-US" altLang="ja-JP" dirty="0">
                <a:solidFill>
                  <a:schemeClr val="tx1"/>
                </a:solidFill>
              </a:rPr>
              <a:t>with or without modification, are permitted provided</a:t>
            </a:r>
          </a:p>
          <a:p>
            <a:r>
              <a:rPr lang="ja-JP" altLang="en-US" dirty="0">
                <a:solidFill>
                  <a:schemeClr val="tx1"/>
                </a:solidFill>
              </a:rPr>
              <a:t>　　　</a:t>
            </a:r>
            <a:r>
              <a:rPr lang="en-US" altLang="ja-JP" dirty="0">
                <a:solidFill>
                  <a:schemeClr val="tx1"/>
                </a:solidFill>
              </a:rPr>
              <a:t>that the following conditions are met:</a:t>
            </a:r>
          </a:p>
          <a:p>
            <a:r>
              <a:rPr lang="en-US" altLang="ja-JP" dirty="0">
                <a:solidFill>
                  <a:schemeClr val="tx1"/>
                </a:solidFill>
              </a:rPr>
              <a:t>4.</a:t>
            </a:r>
            <a:r>
              <a:rPr lang="ja-JP" altLang="en-US" dirty="0">
                <a:solidFill>
                  <a:schemeClr val="tx1"/>
                </a:solidFill>
              </a:rPr>
              <a:t>    </a:t>
            </a:r>
            <a:r>
              <a:rPr lang="en-US" altLang="ja-JP" dirty="0">
                <a:solidFill>
                  <a:schemeClr val="tx1"/>
                </a:solidFill>
              </a:rPr>
              <a:t>1.</a:t>
            </a:r>
          </a:p>
          <a:p>
            <a:pPr marL="342900" indent="-342900">
              <a:buAutoNum type="arabicPeriod" startAt="5"/>
            </a:pPr>
            <a:r>
              <a:rPr lang="en-US" altLang="ja-JP" dirty="0" smtClean="0">
                <a:solidFill>
                  <a:schemeClr val="tx1"/>
                </a:solidFill>
              </a:rPr>
              <a:t>Redistributions </a:t>
            </a:r>
            <a:r>
              <a:rPr lang="en-US" altLang="ja-JP" dirty="0">
                <a:solidFill>
                  <a:schemeClr val="tx1"/>
                </a:solidFill>
              </a:rPr>
              <a:t>of source code must retain the above </a:t>
            </a:r>
            <a:r>
              <a:rPr lang="en-US" altLang="ja-JP" dirty="0" smtClean="0">
                <a:solidFill>
                  <a:schemeClr val="tx1"/>
                </a:solidFill>
              </a:rPr>
              <a:t>copyright </a:t>
            </a:r>
            <a:r>
              <a:rPr lang="en-US" altLang="ja-JP" dirty="0">
                <a:solidFill>
                  <a:schemeClr val="tx1"/>
                </a:solidFill>
              </a:rPr>
              <a:t>notice, this list of conditions and the following disclaimer.</a:t>
            </a:r>
          </a:p>
          <a:p>
            <a:r>
              <a:rPr lang="ja-JP" altLang="ja-JP" dirty="0">
                <a:solidFill>
                  <a:schemeClr val="tx1"/>
                </a:solidFill>
              </a:rPr>
              <a:t>6</a:t>
            </a:r>
            <a:r>
              <a:rPr lang="en-US" altLang="ja-JP" dirty="0" smtClean="0">
                <a:solidFill>
                  <a:schemeClr val="tx1"/>
                </a:solidFill>
              </a:rPr>
              <a:t>.</a:t>
            </a:r>
            <a:r>
              <a:rPr lang="ja-JP" altLang="en-US" dirty="0" smtClean="0">
                <a:solidFill>
                  <a:schemeClr val="tx1"/>
                </a:solidFill>
              </a:rPr>
              <a:t>    </a:t>
            </a:r>
            <a:r>
              <a:rPr lang="en-US" altLang="ja-JP" dirty="0">
                <a:solidFill>
                  <a:schemeClr val="tx1"/>
                </a:solidFill>
              </a:rPr>
              <a:t>2</a:t>
            </a:r>
            <a:r>
              <a:rPr lang="en-US" altLang="ja-JP" dirty="0" smtClean="0">
                <a:solidFill>
                  <a:schemeClr val="tx1"/>
                </a:solidFill>
              </a:rPr>
              <a:t>.</a:t>
            </a:r>
          </a:p>
        </p:txBody>
      </p:sp>
      <p:sp>
        <p:nvSpPr>
          <p:cNvPr id="2" name="タイトル 1"/>
          <p:cNvSpPr>
            <a:spLocks noGrp="1"/>
          </p:cNvSpPr>
          <p:nvPr>
            <p:ph type="title"/>
          </p:nvPr>
        </p:nvSpPr>
        <p:spPr>
          <a:xfrm>
            <a:off x="457200" y="287805"/>
            <a:ext cx="8229600" cy="1143000"/>
          </a:xfrm>
        </p:spPr>
        <p:txBody>
          <a:bodyPr>
            <a:normAutofit/>
          </a:bodyPr>
          <a:lstStyle/>
          <a:p>
            <a:r>
              <a:rPr kumimoji="1" lang="en-US" altLang="ja-JP" dirty="0" smtClean="0"/>
              <a:t>2.</a:t>
            </a:r>
            <a:r>
              <a:rPr lang="ja-JP" altLang="en-US" dirty="0" smtClean="0"/>
              <a:t>フィルタリング</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9</a:t>
            </a:fld>
            <a:endParaRPr kumimoji="1" lang="ja-JP" altLang="en-US"/>
          </a:p>
        </p:txBody>
      </p:sp>
      <p:sp>
        <p:nvSpPr>
          <p:cNvPr id="5" name="正方形/長方形 4"/>
          <p:cNvSpPr/>
          <p:nvPr/>
        </p:nvSpPr>
        <p:spPr>
          <a:xfrm>
            <a:off x="700329" y="1978338"/>
            <a:ext cx="8686800" cy="2031325"/>
          </a:xfrm>
          <a:prstGeom prst="rect">
            <a:avLst/>
          </a:prstGeom>
        </p:spPr>
        <p:txBody>
          <a:bodyPr wrap="square">
            <a:spAutoFit/>
          </a:bodyPr>
          <a:lstStyle/>
          <a:p>
            <a:r>
              <a:rPr lang="en-US" altLang="ja-JP" dirty="0" smtClean="0"/>
              <a:t>3.</a:t>
            </a:r>
            <a:r>
              <a:rPr lang="ja-JP" altLang="en-US" dirty="0" smtClean="0"/>
              <a:t>    </a:t>
            </a:r>
            <a:r>
              <a:rPr lang="en-US" altLang="ja-JP" dirty="0" smtClean="0"/>
              <a:t>Redistribution and use in source and binary forms, </a:t>
            </a:r>
          </a:p>
          <a:p>
            <a:r>
              <a:rPr lang="ja-JP" altLang="en-US" dirty="0" smtClean="0"/>
              <a:t>　　　</a:t>
            </a:r>
            <a:r>
              <a:rPr lang="en-US" altLang="ja-JP" dirty="0" smtClean="0"/>
              <a:t>with or without modification, are permitted provided</a:t>
            </a:r>
          </a:p>
          <a:p>
            <a:r>
              <a:rPr lang="ja-JP" altLang="en-US" dirty="0" smtClean="0"/>
              <a:t>　　　</a:t>
            </a:r>
            <a:r>
              <a:rPr lang="en-US" altLang="ja-JP" dirty="0" smtClean="0"/>
              <a:t>that the following conditions are met:</a:t>
            </a:r>
          </a:p>
          <a:p>
            <a:r>
              <a:rPr lang="en-US" altLang="ja-JP" dirty="0" smtClean="0"/>
              <a:t>4.</a:t>
            </a:r>
            <a:r>
              <a:rPr lang="ja-JP" altLang="en-US" dirty="0" smtClean="0"/>
              <a:t>    </a:t>
            </a:r>
            <a:r>
              <a:rPr lang="en-US" altLang="ja-JP" dirty="0" smtClean="0"/>
              <a:t>1</a:t>
            </a:r>
            <a:r>
              <a:rPr lang="en-US" altLang="ja-JP" dirty="0"/>
              <a:t>.</a:t>
            </a:r>
          </a:p>
          <a:p>
            <a:pPr marL="342900" indent="-342900">
              <a:buAutoNum type="arabicPeriod" startAt="5"/>
            </a:pPr>
            <a:r>
              <a:rPr lang="en-US" altLang="ja-JP" dirty="0" smtClean="0"/>
              <a:t>Redistributions </a:t>
            </a:r>
            <a:r>
              <a:rPr lang="en-US" altLang="ja-JP" dirty="0"/>
              <a:t>of source code must retain the above </a:t>
            </a:r>
            <a:r>
              <a:rPr lang="en-US" altLang="ja-JP" dirty="0" smtClean="0"/>
              <a:t>copyright </a:t>
            </a:r>
            <a:r>
              <a:rPr lang="en-US" altLang="ja-JP" dirty="0"/>
              <a:t>notice, </a:t>
            </a:r>
            <a:endParaRPr lang="en-US" altLang="ja-JP" dirty="0" smtClean="0"/>
          </a:p>
          <a:p>
            <a:r>
              <a:rPr lang="en-US" altLang="ja-JP" dirty="0"/>
              <a:t> </a:t>
            </a:r>
            <a:r>
              <a:rPr lang="en-US" altLang="ja-JP" dirty="0" smtClean="0"/>
              <a:t>      this </a:t>
            </a:r>
            <a:r>
              <a:rPr lang="en-US" altLang="ja-JP" dirty="0"/>
              <a:t>list of conditions and the following disclaimer.</a:t>
            </a:r>
          </a:p>
          <a:p>
            <a:r>
              <a:rPr lang="en-US" altLang="ja-JP" dirty="0" smtClean="0"/>
              <a:t>6.    2. </a:t>
            </a:r>
          </a:p>
        </p:txBody>
      </p:sp>
      <p:sp>
        <p:nvSpPr>
          <p:cNvPr id="6" name="テキスト ボックス 5"/>
          <p:cNvSpPr txBox="1"/>
          <p:nvPr/>
        </p:nvSpPr>
        <p:spPr>
          <a:xfrm>
            <a:off x="743000" y="1430805"/>
            <a:ext cx="7444697" cy="461665"/>
          </a:xfrm>
          <a:prstGeom prst="rect">
            <a:avLst/>
          </a:prstGeom>
          <a:noFill/>
        </p:spPr>
        <p:txBody>
          <a:bodyPr wrap="square" rtlCol="0">
            <a:spAutoFit/>
          </a:bodyPr>
          <a:lstStyle/>
          <a:p>
            <a:r>
              <a:rPr kumimoji="1" lang="en-US" altLang="ja-JP" sz="2000" dirty="0" smtClean="0"/>
              <a:t> </a:t>
            </a:r>
            <a:r>
              <a:rPr kumimoji="1" lang="ja-JP" altLang="en-US" sz="2400" dirty="0" smtClean="0"/>
              <a:t>ライセンス記述を</a:t>
            </a:r>
            <a:r>
              <a:rPr lang="ja-JP" altLang="en-US" sz="2400" dirty="0" smtClean="0"/>
              <a:t>トピックごとに</a:t>
            </a:r>
            <a:r>
              <a:rPr kumimoji="1" lang="ja-JP" altLang="en-US" sz="2400" dirty="0" smtClean="0"/>
              <a:t>セグメンテーション化</a:t>
            </a:r>
            <a:endParaRPr kumimoji="1" lang="ja-JP" altLang="en-US" sz="2400" dirty="0"/>
          </a:p>
        </p:txBody>
      </p:sp>
      <p:sp>
        <p:nvSpPr>
          <p:cNvPr id="3" name="正方形/長方形 2"/>
          <p:cNvSpPr/>
          <p:nvPr/>
        </p:nvSpPr>
        <p:spPr>
          <a:xfrm>
            <a:off x="700330" y="1984002"/>
            <a:ext cx="7206530" cy="2031324"/>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0" name="正方形/長方形 9"/>
          <p:cNvSpPr/>
          <p:nvPr/>
        </p:nvSpPr>
        <p:spPr>
          <a:xfrm>
            <a:off x="700330" y="6372772"/>
            <a:ext cx="758935" cy="356209"/>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1" name="正方形/長方形 10"/>
          <p:cNvSpPr/>
          <p:nvPr/>
        </p:nvSpPr>
        <p:spPr>
          <a:xfrm>
            <a:off x="700330" y="5566202"/>
            <a:ext cx="758935" cy="331765"/>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2" name="円形吹き出し 11"/>
          <p:cNvSpPr/>
          <p:nvPr/>
        </p:nvSpPr>
        <p:spPr>
          <a:xfrm>
            <a:off x="4845596" y="2001586"/>
            <a:ext cx="4541533" cy="1821530"/>
          </a:xfrm>
          <a:prstGeom prst="wedgeEllipseCallout">
            <a:avLst>
              <a:gd name="adj1" fmla="val -88579"/>
              <a:gd name="adj2" fmla="val 70483"/>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a:t>ライセンス記述によく使われる</a:t>
            </a:r>
            <a:r>
              <a:rPr lang="ja-JP" altLang="en-US" dirty="0" smtClean="0"/>
              <a:t>単語</a:t>
            </a:r>
            <a:endParaRPr lang="ja-JP" altLang="en-US" dirty="0"/>
          </a:p>
          <a:p>
            <a:pPr algn="ctr"/>
            <a:r>
              <a:rPr lang="en-US" altLang="ja-JP" dirty="0" err="1">
                <a:solidFill>
                  <a:schemeClr val="tx1"/>
                </a:solidFill>
              </a:rPr>
              <a:t>copyright,allrights</a:t>
            </a:r>
            <a:r>
              <a:rPr lang="en-US" altLang="ja-JP" dirty="0">
                <a:solidFill>
                  <a:schemeClr val="tx1"/>
                </a:solidFill>
              </a:rPr>
              <a:t>, conditions, distributions, reproduce, damages,  as </a:t>
            </a:r>
            <a:r>
              <a:rPr lang="en-US" altLang="ja-JP" dirty="0" smtClean="0">
                <a:solidFill>
                  <a:schemeClr val="tx1"/>
                </a:solidFill>
              </a:rPr>
              <a:t>is</a:t>
            </a:r>
            <a:endParaRPr lang="ja-JP" altLang="en-US" dirty="0">
              <a:solidFill>
                <a:schemeClr val="tx1"/>
              </a:solidFill>
            </a:endParaRPr>
          </a:p>
        </p:txBody>
      </p:sp>
      <p:sp>
        <p:nvSpPr>
          <p:cNvPr id="13" name="テキスト ボックス 12"/>
          <p:cNvSpPr txBox="1"/>
          <p:nvPr/>
        </p:nvSpPr>
        <p:spPr>
          <a:xfrm>
            <a:off x="1699303" y="4086522"/>
            <a:ext cx="7444697" cy="461665"/>
          </a:xfrm>
          <a:prstGeom prst="rect">
            <a:avLst/>
          </a:prstGeom>
          <a:noFill/>
        </p:spPr>
        <p:txBody>
          <a:bodyPr wrap="square" rtlCol="0">
            <a:spAutoFit/>
          </a:bodyPr>
          <a:lstStyle/>
          <a:p>
            <a:r>
              <a:rPr kumimoji="1" lang="en-US" altLang="ja-JP" dirty="0" smtClean="0"/>
              <a:t> </a:t>
            </a:r>
            <a:r>
              <a:rPr kumimoji="1" lang="ja-JP" altLang="en-US" sz="2400" dirty="0" smtClean="0"/>
              <a:t>フィルタリングワードがない文を省く</a:t>
            </a:r>
            <a:endParaRPr kumimoji="1" lang="ja-JP" altLang="en-US" sz="2400" dirty="0"/>
          </a:p>
        </p:txBody>
      </p:sp>
      <p:sp>
        <p:nvSpPr>
          <p:cNvPr id="14" name="下矢印 13"/>
          <p:cNvSpPr/>
          <p:nvPr/>
        </p:nvSpPr>
        <p:spPr>
          <a:xfrm>
            <a:off x="1214671" y="4178196"/>
            <a:ext cx="484632" cy="36999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740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457201" y="2441223"/>
            <a:ext cx="8686800" cy="3416320"/>
          </a:xfrm>
          <a:prstGeom prst="rect">
            <a:avLst/>
          </a:prstGeom>
        </p:spPr>
        <p:txBody>
          <a:bodyPr wrap="square">
            <a:spAutoFit/>
          </a:bodyPr>
          <a:lstStyle/>
          <a:p>
            <a:pPr marL="342900" indent="-342900">
              <a:buFont typeface="+mj-lt"/>
              <a:buAutoNum type="arabicPeriod"/>
            </a:pPr>
            <a:r>
              <a:rPr lang="en-US" altLang="ja-JP" dirty="0"/>
              <a:t>Copyright (c) 2002 Daniel </a:t>
            </a:r>
            <a:r>
              <a:rPr lang="en-US" altLang="ja-JP" dirty="0" err="1"/>
              <a:t>Kouril</a:t>
            </a:r>
            <a:r>
              <a:rPr lang="en-US" altLang="ja-JP" dirty="0"/>
              <a:t>.</a:t>
            </a:r>
          </a:p>
          <a:p>
            <a:pPr marL="342900" indent="-342900">
              <a:buFont typeface="+mj-lt"/>
              <a:buAutoNum type="arabicPeriod"/>
            </a:pPr>
            <a:r>
              <a:rPr lang="en-US" altLang="ja-JP" dirty="0"/>
              <a:t>All rights reserved.</a:t>
            </a:r>
          </a:p>
          <a:p>
            <a:pPr marL="342900" indent="-342900">
              <a:buFont typeface="+mj-lt"/>
              <a:buAutoNum type="arabicPeriod"/>
            </a:pPr>
            <a:r>
              <a:rPr lang="en-US" altLang="ja-JP" dirty="0"/>
              <a:t>Redistribution and use in source and binary forms, with or without modification, are permitted provided that the following conditions are </a:t>
            </a:r>
            <a:r>
              <a:rPr lang="en-US" altLang="ja-JP" dirty="0" smtClean="0"/>
              <a:t>met</a:t>
            </a:r>
            <a:r>
              <a:rPr lang="ja-JP" altLang="ja-JP" dirty="0"/>
              <a:t>:</a:t>
            </a:r>
            <a:endParaRPr lang="en-US" altLang="ja-JP" dirty="0"/>
          </a:p>
          <a:p>
            <a:pPr marL="342900" indent="-342900">
              <a:buFont typeface="+mj-lt"/>
              <a:buAutoNum type="arabicPeriod"/>
            </a:pPr>
            <a:r>
              <a:rPr lang="en-US" altLang="ja-JP" dirty="0"/>
              <a:t>Redistributions of source code must retain the above copyright notice, this list of conditions and the following disclaimer.</a:t>
            </a:r>
          </a:p>
          <a:p>
            <a:pPr marL="342900" indent="-342900">
              <a:buFont typeface="+mj-lt"/>
              <a:buAutoNum type="arabicPeriod"/>
            </a:pPr>
            <a:r>
              <a:rPr lang="en-US" altLang="ja-JP" dirty="0"/>
              <a:t>Redistributions in binary form must reproduce the above copyright notice, this list of conditions and the following disclaimer in the documentation and/or other materials provided with the distribution.</a:t>
            </a:r>
          </a:p>
          <a:p>
            <a:pPr marL="342900" indent="-342900">
              <a:buFont typeface="+mj-lt"/>
              <a:buAutoNum type="arabicPeriod"/>
            </a:pPr>
            <a:r>
              <a:rPr lang="en-US" altLang="ja-JP" dirty="0"/>
              <a:t>THIS SOFTWARE IS PROVIDED BY THE AUTHOR </a:t>
            </a:r>
            <a:r>
              <a:rPr lang="en-US" altLang="ja-JP" dirty="0" smtClean="0"/>
              <a:t>“AS IS” </a:t>
            </a:r>
            <a:r>
              <a:rPr lang="en-US" altLang="ja-JP" dirty="0"/>
              <a:t>AND ANY EXPRESS OR IMPLIED WARRANTIES, INCLUDING, BUT NOT LIMITED TO, THE IMPLIED WARRANTIES OF MERCHANTABILITY AND FITNESS FOR A PARTICULAR PURPOSE ARE DISCLAIMED</a:t>
            </a:r>
            <a:r>
              <a:rPr lang="en-US" altLang="ja-JP" dirty="0" smtClean="0"/>
              <a:t>.</a:t>
            </a:r>
            <a:endParaRPr lang="en-US" altLang="ja-JP" dirty="0"/>
          </a:p>
        </p:txBody>
      </p:sp>
      <p:sp>
        <p:nvSpPr>
          <p:cNvPr id="7" name="正方形/長方形 6"/>
          <p:cNvSpPr/>
          <p:nvPr/>
        </p:nvSpPr>
        <p:spPr>
          <a:xfrm>
            <a:off x="851646" y="2928469"/>
            <a:ext cx="2527635" cy="699902"/>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kumimoji="1" lang="en-US" altLang="ja-JP" dirty="0" err="1" smtClean="0">
                <a:solidFill>
                  <a:schemeClr val="tx1"/>
                </a:solidFill>
              </a:rPr>
              <a:t>BSDpre</a:t>
            </a:r>
            <a:endParaRPr kumimoji="1" lang="ja-JP" altLang="en-US" dirty="0">
              <a:solidFill>
                <a:schemeClr val="tx1"/>
              </a:solidFill>
            </a:endParaRPr>
          </a:p>
        </p:txBody>
      </p:sp>
      <p:sp>
        <p:nvSpPr>
          <p:cNvPr id="12" name="正方形/長方形 11"/>
          <p:cNvSpPr/>
          <p:nvPr/>
        </p:nvSpPr>
        <p:spPr>
          <a:xfrm>
            <a:off x="851646" y="2928470"/>
            <a:ext cx="8187765" cy="699901"/>
          </a:xfrm>
          <a:prstGeom prst="rect">
            <a:avLst/>
          </a:prstGeom>
          <a:no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p:nvPr>
        </p:nvSpPr>
        <p:spPr/>
        <p:txBody>
          <a:bodyPr/>
          <a:lstStyle/>
          <a:p>
            <a:r>
              <a:rPr kumimoji="1" lang="en-US" altLang="ja-JP" dirty="0" smtClean="0"/>
              <a:t>3.</a:t>
            </a:r>
            <a:r>
              <a:rPr kumimoji="1" lang="ja-JP" altLang="en-US" dirty="0" smtClean="0"/>
              <a:t>ライセンス文の</a:t>
            </a:r>
            <a:r>
              <a:rPr lang="ja-JP" altLang="en-US" dirty="0" smtClean="0"/>
              <a:t>検出</a:t>
            </a:r>
            <a:endParaRPr kumimoji="1" lang="ja-JP" altLang="en-US" dirty="0"/>
          </a:p>
        </p:txBody>
      </p:sp>
      <p:sp>
        <p:nvSpPr>
          <p:cNvPr id="3" name="コンテンツ プレースホルダー 2"/>
          <p:cNvSpPr>
            <a:spLocks noGrp="1"/>
          </p:cNvSpPr>
          <p:nvPr>
            <p:ph idx="1"/>
          </p:nvPr>
        </p:nvSpPr>
        <p:spPr>
          <a:xfrm>
            <a:off x="466165" y="1417638"/>
            <a:ext cx="8229600" cy="4972785"/>
          </a:xfrm>
        </p:spPr>
        <p:txBody>
          <a:bodyPr>
            <a:normAutofit/>
          </a:bodyPr>
          <a:lstStyle/>
          <a:p>
            <a:pPr algn="just"/>
            <a:r>
              <a:rPr lang="ja-JP" altLang="en-US" sz="2800" dirty="0" smtClean="0"/>
              <a:t>ライセンス文：ライセンス記述を構成する文</a:t>
            </a:r>
            <a:endParaRPr lang="en-US" altLang="ja-JP" sz="2800" dirty="0" smtClean="0"/>
          </a:p>
          <a:p>
            <a:pPr algn="just"/>
            <a:r>
              <a:rPr lang="ja-JP" altLang="en-US" sz="2800" dirty="0" smtClean="0"/>
              <a:t>ライセンス文を正規表現で検出する</a:t>
            </a:r>
            <a:endParaRPr lang="en-US" altLang="ja-JP" sz="2800" dirty="0" smtClean="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10</a:t>
            </a:fld>
            <a:endParaRPr kumimoji="1" lang="ja-JP" altLang="en-US"/>
          </a:p>
        </p:txBody>
      </p:sp>
      <p:sp>
        <p:nvSpPr>
          <p:cNvPr id="6" name="正方形/長方形 5"/>
          <p:cNvSpPr/>
          <p:nvPr/>
        </p:nvSpPr>
        <p:spPr>
          <a:xfrm>
            <a:off x="783611" y="2441223"/>
            <a:ext cx="2141016" cy="3354765"/>
          </a:xfrm>
          <a:prstGeom prst="rect">
            <a:avLst/>
          </a:prstGeom>
          <a:solidFill>
            <a:schemeClr val="accent3"/>
          </a:solidFill>
          <a:ln>
            <a:noFill/>
          </a:ln>
        </p:spPr>
        <p:txBody>
          <a:bodyPr wrap="square">
            <a:spAutoFit/>
          </a:bodyPr>
          <a:lstStyle/>
          <a:p>
            <a:r>
              <a:rPr lang="en-US" altLang="ja-JP" dirty="0" smtClean="0"/>
              <a:t>Copyright</a:t>
            </a:r>
          </a:p>
          <a:p>
            <a:r>
              <a:rPr lang="en-US" altLang="ja-JP" dirty="0" err="1" smtClean="0"/>
              <a:t>AllRights</a:t>
            </a:r>
            <a:endParaRPr lang="en-US" altLang="ja-JP" dirty="0" smtClean="0"/>
          </a:p>
          <a:p>
            <a:r>
              <a:rPr lang="en-US" altLang="ja-JP" dirty="0" err="1" smtClean="0"/>
              <a:t>BSDpre</a:t>
            </a:r>
            <a:endParaRPr lang="en-US" altLang="ja-JP" dirty="0" smtClean="0"/>
          </a:p>
          <a:p>
            <a:endParaRPr lang="en-US" altLang="ja-JP" dirty="0" smtClean="0"/>
          </a:p>
          <a:p>
            <a:r>
              <a:rPr lang="en-US" altLang="ja-JP" dirty="0" err="1" smtClean="0"/>
              <a:t>BSDcondSource</a:t>
            </a:r>
            <a:endParaRPr lang="en-US" altLang="ja-JP" dirty="0" smtClean="0"/>
          </a:p>
          <a:p>
            <a:endParaRPr lang="en-US" altLang="ja-JP" dirty="0" smtClean="0"/>
          </a:p>
          <a:p>
            <a:r>
              <a:rPr lang="en-US" altLang="ja-JP" dirty="0" err="1" smtClean="0"/>
              <a:t>BSDcondBinary</a:t>
            </a:r>
            <a:endParaRPr lang="en-US" altLang="ja-JP" dirty="0" smtClean="0"/>
          </a:p>
          <a:p>
            <a:endParaRPr lang="en-US" altLang="ja-JP" dirty="0" smtClean="0"/>
          </a:p>
          <a:p>
            <a:endParaRPr lang="en-US" altLang="ja-JP" dirty="0" smtClean="0"/>
          </a:p>
          <a:p>
            <a:r>
              <a:rPr lang="en-US" altLang="ja-JP" dirty="0" err="1" smtClean="0"/>
              <a:t>BSDasIS</a:t>
            </a:r>
            <a:endParaRPr lang="en-US" altLang="ja-JP" dirty="0" smtClean="0"/>
          </a:p>
          <a:p>
            <a:pPr marL="342900" indent="-342900">
              <a:buFont typeface="+mj-lt"/>
              <a:buAutoNum type="arabicPeriod"/>
            </a:pPr>
            <a:endParaRPr lang="en-US" altLang="ja-JP" sz="1600" dirty="0" smtClean="0"/>
          </a:p>
          <a:p>
            <a:endParaRPr lang="en-US" altLang="ja-JP" sz="1600" dirty="0" smtClean="0"/>
          </a:p>
        </p:txBody>
      </p:sp>
      <p:sp>
        <p:nvSpPr>
          <p:cNvPr id="10" name="円形吹き出し 9"/>
          <p:cNvSpPr/>
          <p:nvPr/>
        </p:nvSpPr>
        <p:spPr>
          <a:xfrm>
            <a:off x="283883" y="5867061"/>
            <a:ext cx="3521637" cy="612648"/>
          </a:xfrm>
          <a:prstGeom prst="wedgeEllipseCallout">
            <a:avLst>
              <a:gd name="adj1" fmla="val 54248"/>
              <a:gd name="adj2" fmla="val -4968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dirty="0" smtClean="0"/>
              <a:t>6</a:t>
            </a:r>
            <a:r>
              <a:rPr lang="en-US" altLang="ja-JP" sz="1400" dirty="0" smtClean="0"/>
              <a:t>00</a:t>
            </a:r>
            <a:r>
              <a:rPr lang="ja-JP" altLang="en-US" sz="1400" dirty="0" smtClean="0"/>
              <a:t>以上あるライセンス文の</a:t>
            </a:r>
            <a:endParaRPr lang="en-US" altLang="ja-JP" sz="1400" dirty="0" smtClean="0"/>
          </a:p>
          <a:p>
            <a:pPr algn="ctr"/>
            <a:r>
              <a:rPr lang="ja-JP" altLang="en-US" sz="1400" dirty="0" smtClean="0"/>
              <a:t>マッチングを行う</a:t>
            </a:r>
            <a:endParaRPr lang="en-US" altLang="ja-JP" sz="1400" dirty="0" smtClean="0"/>
          </a:p>
        </p:txBody>
      </p:sp>
      <p:graphicFrame>
        <p:nvGraphicFramePr>
          <p:cNvPr id="9" name="表 8"/>
          <p:cNvGraphicFramePr>
            <a:graphicFrameLocks noGrp="1"/>
          </p:cNvGraphicFramePr>
          <p:nvPr>
            <p:extLst>
              <p:ext uri="{D42A27DB-BD31-4B8C-83A1-F6EECF244321}">
                <p14:modId xmlns:p14="http://schemas.microsoft.com/office/powerpoint/2010/main" val="4072059124"/>
              </p:ext>
            </p:extLst>
          </p:nvPr>
        </p:nvGraphicFramePr>
        <p:xfrm>
          <a:off x="3929529" y="4996349"/>
          <a:ext cx="5109882" cy="1483360"/>
        </p:xfrm>
        <a:graphic>
          <a:graphicData uri="http://schemas.openxmlformats.org/drawingml/2006/table">
            <a:tbl>
              <a:tblPr firstRow="1" bandRow="1">
                <a:tableStyleId>{F5AB1C69-6EDB-4FF4-983F-18BD219EF322}</a:tableStyleId>
              </a:tblPr>
              <a:tblGrid>
                <a:gridCol w="1628588"/>
                <a:gridCol w="3481294"/>
              </a:tblGrid>
              <a:tr h="370840">
                <a:tc>
                  <a:txBody>
                    <a:bodyPr/>
                    <a:lstStyle/>
                    <a:p>
                      <a:r>
                        <a:rPr kumimoji="1" lang="ja-JP" altLang="en-US" dirty="0" smtClean="0"/>
                        <a:t>ライセンス文</a:t>
                      </a:r>
                      <a:endParaRPr kumimoji="1" lang="ja-JP" altLang="en-US" dirty="0"/>
                    </a:p>
                  </a:txBody>
                  <a:tcPr/>
                </a:tc>
                <a:tc>
                  <a:txBody>
                    <a:bodyPr/>
                    <a:lstStyle/>
                    <a:p>
                      <a:r>
                        <a:rPr kumimoji="1" lang="ja-JP" altLang="en-US" dirty="0" smtClean="0"/>
                        <a:t>正規表現</a:t>
                      </a:r>
                      <a:endParaRPr kumimoji="1" lang="ja-JP" altLang="en-US" dirty="0"/>
                    </a:p>
                  </a:txBody>
                  <a:tcPr/>
                </a:tc>
              </a:tr>
              <a:tr h="370840">
                <a:tc>
                  <a:txBody>
                    <a:bodyPr/>
                    <a:lstStyle/>
                    <a:p>
                      <a:r>
                        <a:rPr kumimoji="1" lang="en-US" altLang="ja-JP" dirty="0" smtClean="0"/>
                        <a:t>Copyrights</a:t>
                      </a:r>
                      <a:endParaRPr kumimoji="1" lang="ja-JP" altLang="en-US" dirty="0"/>
                    </a:p>
                  </a:txBody>
                  <a:tcPr/>
                </a:tc>
                <a:tc>
                  <a:txBody>
                    <a:bodyPr/>
                    <a:lstStyle/>
                    <a:p>
                      <a:r>
                        <a:rPr kumimoji="1" lang="en-US" altLang="ja-JP" sz="1200" kern="1200" dirty="0" smtClean="0">
                          <a:solidFill>
                            <a:schemeClr val="dk1"/>
                          </a:solidFill>
                          <a:latin typeface="+mn-lt"/>
                          <a:ea typeface="+mn-ea"/>
                          <a:cs typeface="+mn-cs"/>
                        </a:rPr>
                        <a:t>^Copyright (.+)$:</a:t>
                      </a:r>
                      <a:endParaRPr kumimoji="1" lang="ja-JP" altLang="en-US" sz="1200" dirty="0"/>
                    </a:p>
                  </a:txBody>
                  <a:tcPr/>
                </a:tc>
              </a:tr>
              <a:tr h="370840">
                <a:tc>
                  <a:txBody>
                    <a:bodyPr/>
                    <a:lstStyle/>
                    <a:p>
                      <a:r>
                        <a:rPr kumimoji="1" lang="en-US" altLang="ja-JP" dirty="0" err="1" smtClean="0"/>
                        <a:t>AllRights</a:t>
                      </a:r>
                      <a:endParaRPr kumimoji="1" lang="ja-JP" alt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dk1"/>
                          </a:solidFill>
                          <a:latin typeface="+mn-lt"/>
                          <a:ea typeface="+mn-ea"/>
                          <a:cs typeface="+mn-cs"/>
                        </a:rPr>
                        <a:t>All rights reserved</a:t>
                      </a:r>
                      <a:endParaRPr kumimoji="1" lang="ja-JP" altLang="en-US" sz="1200" dirty="0" smtClean="0"/>
                    </a:p>
                  </a:txBody>
                  <a:tcPr/>
                </a:tc>
              </a:tr>
              <a:tr h="370840">
                <a:tc>
                  <a:txBody>
                    <a:bodyPr/>
                    <a:lstStyle/>
                    <a:p>
                      <a:r>
                        <a:rPr kumimoji="1" lang="en-US" altLang="ja-JP" dirty="0" err="1" smtClean="0"/>
                        <a:t>BSDpre</a:t>
                      </a:r>
                      <a:endParaRPr kumimoji="1" lang="ja-JP" altLang="en-US" dirty="0"/>
                    </a:p>
                  </a:txBody>
                  <a:tcPr/>
                </a:tc>
                <a:tc>
                  <a:txBody>
                    <a:bodyPr/>
                    <a:lstStyle/>
                    <a:p>
                      <a:r>
                        <a:rPr kumimoji="1" lang="en-US" altLang="ja-JP" sz="1200" kern="1200" dirty="0" smtClean="0">
                          <a:solidFill>
                            <a:schemeClr val="dk1"/>
                          </a:solidFill>
                          <a:latin typeface="+mn-lt"/>
                          <a:ea typeface="+mn-ea"/>
                          <a:cs typeface="+mn-cs"/>
                        </a:rPr>
                        <a:t>Redistribution and use in source and binary</a:t>
                      </a:r>
                      <a:r>
                        <a:rPr kumimoji="1" lang="ja-JP" altLang="en-US" sz="1200" kern="1200" dirty="0" smtClean="0">
                          <a:solidFill>
                            <a:schemeClr val="dk1"/>
                          </a:solidFill>
                          <a:latin typeface="+mn-lt"/>
                          <a:ea typeface="+mn-ea"/>
                          <a:cs typeface="+mn-cs"/>
                        </a:rPr>
                        <a:t>・・・</a:t>
                      </a:r>
                      <a:endParaRPr kumimoji="1" lang="ja-JP" altLang="en-US" sz="1200" dirty="0"/>
                    </a:p>
                  </a:txBody>
                  <a:tcPr/>
                </a:tc>
              </a:tr>
            </a:tbl>
          </a:graphicData>
        </a:graphic>
      </p:graphicFrame>
      <p:sp>
        <p:nvSpPr>
          <p:cNvPr id="13" name="左右矢印 12"/>
          <p:cNvSpPr/>
          <p:nvPr/>
        </p:nvSpPr>
        <p:spPr>
          <a:xfrm rot="2450716">
            <a:off x="1641812" y="4511369"/>
            <a:ext cx="4343536" cy="4846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dirty="0" smtClean="0"/>
              <a:t>Matching</a:t>
            </a:r>
            <a:endParaRPr kumimoji="1" lang="ja-JP" altLang="en-US" dirty="0"/>
          </a:p>
        </p:txBody>
      </p:sp>
      <p:sp>
        <p:nvSpPr>
          <p:cNvPr id="14" name="正方形/長方形 13"/>
          <p:cNvSpPr/>
          <p:nvPr/>
        </p:nvSpPr>
        <p:spPr>
          <a:xfrm>
            <a:off x="5561104" y="6133353"/>
            <a:ext cx="3478307" cy="346356"/>
          </a:xfrm>
          <a:prstGeom prst="rect">
            <a:avLst/>
          </a:prstGeom>
          <a:no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293744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childTnLst>
                          </p:cTn>
                        </p:par>
                        <p:par>
                          <p:cTn id="22" fill="hold">
                            <p:stCondLst>
                              <p:cond delay="500"/>
                            </p:stCondLst>
                            <p:childTnLst>
                              <p:par>
                                <p:cTn id="23" presetID="3" presetClass="entr" presetSubtype="1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linds(horizont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6" grpId="0" animBg="1"/>
      <p:bldP spid="10"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4897716" y="2794832"/>
            <a:ext cx="3249709" cy="2954655"/>
          </a:xfrm>
          <a:prstGeom prst="rect">
            <a:avLst/>
          </a:prstGeom>
          <a:solidFill>
            <a:schemeClr val="accent3"/>
          </a:solidFill>
          <a:ln>
            <a:noFill/>
          </a:ln>
        </p:spPr>
        <p:txBody>
          <a:bodyPr wrap="square" rtlCol="0">
            <a:spAutoFit/>
          </a:bodyPr>
          <a:lstStyle/>
          <a:p>
            <a:r>
              <a:rPr kumimoji="1" lang="ja-JP" altLang="en-US" sz="2400" dirty="0" smtClean="0">
                <a:solidFill>
                  <a:srgbClr val="FFFFFF"/>
                </a:solidFill>
              </a:rPr>
              <a:t>ライセンスルール</a:t>
            </a:r>
            <a:endParaRPr kumimoji="1" lang="en-US" altLang="ja-JP" sz="2400" dirty="0" smtClean="0">
              <a:solidFill>
                <a:srgbClr val="FFFFFF"/>
              </a:solidFill>
            </a:endParaRPr>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p:txBody>
      </p:sp>
      <p:sp>
        <p:nvSpPr>
          <p:cNvPr id="2" name="タイトル 1"/>
          <p:cNvSpPr>
            <a:spLocks noGrp="1"/>
          </p:cNvSpPr>
          <p:nvPr>
            <p:ph type="title"/>
          </p:nvPr>
        </p:nvSpPr>
        <p:spPr/>
        <p:txBody>
          <a:bodyPr/>
          <a:lstStyle/>
          <a:p>
            <a:r>
              <a:rPr kumimoji="1" lang="en-US" altLang="ja-JP" dirty="0" smtClean="0"/>
              <a:t>4.</a:t>
            </a:r>
            <a:r>
              <a:rPr kumimoji="1" lang="ja-JP" altLang="en-US" dirty="0" smtClean="0"/>
              <a:t>ライセンスの特定</a:t>
            </a:r>
            <a:endParaRPr kumimoji="1" lang="ja-JP" altLang="en-US" dirty="0"/>
          </a:p>
        </p:txBody>
      </p:sp>
      <p:sp>
        <p:nvSpPr>
          <p:cNvPr id="3" name="コンテンツ プレースホルダー 2"/>
          <p:cNvSpPr>
            <a:spLocks noGrp="1"/>
          </p:cNvSpPr>
          <p:nvPr>
            <p:ph idx="1"/>
          </p:nvPr>
        </p:nvSpPr>
        <p:spPr/>
        <p:txBody>
          <a:bodyPr/>
          <a:lstStyle/>
          <a:p>
            <a:pPr marL="457200" indent="-457200"/>
            <a:r>
              <a:rPr lang="en-US" altLang="en-US" dirty="0" smtClean="0"/>
              <a:t>検出した</a:t>
            </a:r>
            <a:r>
              <a:rPr kumimoji="1" lang="ja-JP" altLang="en-US" dirty="0" smtClean="0"/>
              <a:t>ライセンス文で構成</a:t>
            </a:r>
            <a:r>
              <a:rPr lang="ja-JP" altLang="en-US" dirty="0" smtClean="0"/>
              <a:t>されている</a:t>
            </a:r>
            <a:r>
              <a:rPr kumimoji="1" lang="ja-JP" altLang="en-US" dirty="0" smtClean="0"/>
              <a:t>ライセンス</a:t>
            </a:r>
            <a:r>
              <a:rPr lang="en-US" altLang="en-US" dirty="0" smtClean="0"/>
              <a:t>を</a:t>
            </a:r>
            <a:r>
              <a:rPr kumimoji="1" lang="ja-JP" altLang="en-US" dirty="0" smtClean="0"/>
              <a:t>マッチングする</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11</a:t>
            </a:fld>
            <a:endParaRPr kumimoji="1" lang="ja-JP" altLang="en-US"/>
          </a:p>
        </p:txBody>
      </p:sp>
      <p:sp>
        <p:nvSpPr>
          <p:cNvPr id="5" name="正方形/長方形 4"/>
          <p:cNvSpPr/>
          <p:nvPr/>
        </p:nvSpPr>
        <p:spPr>
          <a:xfrm>
            <a:off x="799351" y="2805833"/>
            <a:ext cx="3780119" cy="3046988"/>
          </a:xfrm>
          <a:prstGeom prst="rect">
            <a:avLst/>
          </a:prstGeom>
          <a:noFill/>
          <a:ln>
            <a:solidFill>
              <a:schemeClr val="tx1"/>
            </a:solidFill>
          </a:ln>
        </p:spPr>
        <p:txBody>
          <a:bodyPr wrap="square">
            <a:spAutoFit/>
          </a:bodyPr>
          <a:lstStyle/>
          <a:p>
            <a:r>
              <a:rPr lang="ja-JP" altLang="en-US" sz="2400" dirty="0" smtClean="0"/>
              <a:t>マッチしたライセンス文</a:t>
            </a:r>
            <a:endParaRPr lang="en-US" altLang="ja-JP" sz="2400" dirty="0" smtClean="0"/>
          </a:p>
          <a:p>
            <a:r>
              <a:rPr lang="en-US" altLang="ja-JP" sz="2400" dirty="0" smtClean="0"/>
              <a:t>Copyright</a:t>
            </a:r>
          </a:p>
          <a:p>
            <a:r>
              <a:rPr lang="en-US" altLang="ja-JP" sz="2400" dirty="0" err="1" smtClean="0"/>
              <a:t>AllRights</a:t>
            </a:r>
            <a:endParaRPr lang="en-US" altLang="ja-JP" sz="2400" dirty="0" smtClean="0"/>
          </a:p>
          <a:p>
            <a:r>
              <a:rPr lang="en-US" altLang="ja-JP" sz="2400" dirty="0" err="1" smtClean="0"/>
              <a:t>BSDpre</a:t>
            </a:r>
            <a:endParaRPr lang="en-US" altLang="ja-JP" sz="2400" dirty="0" smtClean="0"/>
          </a:p>
          <a:p>
            <a:r>
              <a:rPr lang="en-US" altLang="ja-JP" sz="2400" dirty="0" err="1" smtClean="0"/>
              <a:t>BSDcondSource</a:t>
            </a:r>
            <a:endParaRPr lang="en-US" altLang="ja-JP" sz="2400" dirty="0" smtClean="0"/>
          </a:p>
          <a:p>
            <a:r>
              <a:rPr lang="en-US" altLang="ja-JP" sz="2400" dirty="0" err="1" smtClean="0"/>
              <a:t>BSDcondBinary</a:t>
            </a:r>
            <a:endParaRPr lang="en-US" altLang="ja-JP" sz="2400" dirty="0" smtClean="0"/>
          </a:p>
          <a:p>
            <a:r>
              <a:rPr lang="en-US" altLang="ja-JP" sz="2400" dirty="0" err="1" smtClean="0"/>
              <a:t>BSDasIS</a:t>
            </a:r>
            <a:endParaRPr lang="en-US" altLang="ja-JP" sz="2400" dirty="0" smtClean="0"/>
          </a:p>
          <a:p>
            <a:r>
              <a:rPr lang="en-US" altLang="ja-JP" sz="2400" dirty="0" err="1" smtClean="0"/>
              <a:t>BSDWarr</a:t>
            </a:r>
            <a:endParaRPr lang="en-US" altLang="ja-JP" sz="2400" dirty="0" smtClean="0"/>
          </a:p>
        </p:txBody>
      </p:sp>
      <p:sp>
        <p:nvSpPr>
          <p:cNvPr id="8" name="正方形/長方形 7"/>
          <p:cNvSpPr/>
          <p:nvPr/>
        </p:nvSpPr>
        <p:spPr>
          <a:xfrm>
            <a:off x="4897717" y="3175165"/>
            <a:ext cx="3249708" cy="2677656"/>
          </a:xfrm>
          <a:prstGeom prst="rect">
            <a:avLst/>
          </a:prstGeom>
          <a:solidFill>
            <a:schemeClr val="accent3"/>
          </a:solidFill>
          <a:ln>
            <a:noFill/>
          </a:ln>
        </p:spPr>
        <p:txBody>
          <a:bodyPr wrap="square">
            <a:spAutoFit/>
          </a:bodyPr>
          <a:lstStyle/>
          <a:p>
            <a:pPr marL="342900" indent="-342900">
              <a:buFont typeface="Arial"/>
              <a:buChar char="•"/>
            </a:pPr>
            <a:r>
              <a:rPr lang="en-US" altLang="ja-JP" sz="2400" dirty="0" smtClean="0">
                <a:solidFill>
                  <a:schemeClr val="bg1"/>
                </a:solidFill>
              </a:rPr>
              <a:t>BSD2</a:t>
            </a:r>
          </a:p>
          <a:p>
            <a:r>
              <a:rPr lang="en-US" altLang="ja-JP" sz="2400" dirty="0" err="1" smtClean="0"/>
              <a:t>AllRights</a:t>
            </a:r>
            <a:endParaRPr lang="en-US" altLang="ja-JP" sz="2400" dirty="0" smtClean="0"/>
          </a:p>
          <a:p>
            <a:r>
              <a:rPr lang="en-US" altLang="ja-JP" sz="2400" dirty="0" err="1" smtClean="0"/>
              <a:t>BSDpre</a:t>
            </a:r>
            <a:endParaRPr lang="en-US" altLang="ja-JP" sz="2400" dirty="0" smtClean="0"/>
          </a:p>
          <a:p>
            <a:r>
              <a:rPr lang="en-US" altLang="ja-JP" sz="2400" dirty="0" err="1" smtClean="0"/>
              <a:t>BSDcondSource</a:t>
            </a:r>
            <a:endParaRPr lang="en-US" altLang="ja-JP" sz="2400" dirty="0" smtClean="0"/>
          </a:p>
          <a:p>
            <a:r>
              <a:rPr lang="en-US" altLang="ja-JP" sz="2400" dirty="0" err="1" smtClean="0"/>
              <a:t>BSDcondBinary</a:t>
            </a:r>
            <a:endParaRPr lang="en-US" altLang="ja-JP" sz="2400" dirty="0" smtClean="0"/>
          </a:p>
          <a:p>
            <a:r>
              <a:rPr lang="en-US" altLang="ja-JP" sz="2400" dirty="0" err="1" smtClean="0"/>
              <a:t>BSDasIS</a:t>
            </a:r>
            <a:endParaRPr lang="en-US" altLang="ja-JP" sz="2400" dirty="0" smtClean="0"/>
          </a:p>
          <a:p>
            <a:r>
              <a:rPr lang="en-US" altLang="ja-JP" sz="2400" dirty="0" err="1" smtClean="0"/>
              <a:t>BSDWarr</a:t>
            </a:r>
            <a:endParaRPr lang="en-US" altLang="ja-JP" sz="2400" dirty="0" smtClean="0"/>
          </a:p>
        </p:txBody>
      </p:sp>
      <p:sp>
        <p:nvSpPr>
          <p:cNvPr id="9" name="正方形/長方形 8"/>
          <p:cNvSpPr/>
          <p:nvPr/>
        </p:nvSpPr>
        <p:spPr>
          <a:xfrm>
            <a:off x="799351" y="3630706"/>
            <a:ext cx="3249708" cy="2222115"/>
          </a:xfrm>
          <a:prstGeom prst="rect">
            <a:avLst/>
          </a:prstGeom>
          <a:no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0" name="正方形/長方形 9"/>
          <p:cNvSpPr/>
          <p:nvPr/>
        </p:nvSpPr>
        <p:spPr>
          <a:xfrm>
            <a:off x="4928237" y="3601558"/>
            <a:ext cx="3219188" cy="2240377"/>
          </a:xfrm>
          <a:prstGeom prst="rect">
            <a:avLst/>
          </a:prstGeom>
          <a:no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2" name="左右矢印 11"/>
          <p:cNvSpPr/>
          <p:nvPr/>
        </p:nvSpPr>
        <p:spPr>
          <a:xfrm>
            <a:off x="4049059" y="4437530"/>
            <a:ext cx="933823" cy="4846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3" name="テキスト ボックス 12"/>
          <p:cNvSpPr txBox="1"/>
          <p:nvPr/>
        </p:nvSpPr>
        <p:spPr>
          <a:xfrm>
            <a:off x="3983853" y="4068198"/>
            <a:ext cx="1071703" cy="369332"/>
          </a:xfrm>
          <a:prstGeom prst="rect">
            <a:avLst/>
          </a:prstGeom>
          <a:noFill/>
        </p:spPr>
        <p:txBody>
          <a:bodyPr wrap="none" rtlCol="0">
            <a:spAutoFit/>
          </a:bodyPr>
          <a:lstStyle/>
          <a:p>
            <a:r>
              <a:rPr kumimoji="1" lang="en-US" altLang="ja-JP" dirty="0" smtClean="0"/>
              <a:t>Matching</a:t>
            </a:r>
            <a:endParaRPr kumimoji="1" lang="ja-JP" altLang="en-US" dirty="0"/>
          </a:p>
        </p:txBody>
      </p:sp>
      <p:sp>
        <p:nvSpPr>
          <p:cNvPr id="14" name="正方形/長方形 13"/>
          <p:cNvSpPr/>
          <p:nvPr/>
        </p:nvSpPr>
        <p:spPr>
          <a:xfrm>
            <a:off x="2195604" y="6126163"/>
            <a:ext cx="5058337" cy="5408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t>ライセンス特定結果：</a:t>
            </a:r>
            <a:r>
              <a:rPr kumimoji="1" lang="en-US" altLang="ja-JP" dirty="0" smtClean="0"/>
              <a:t>BSD2clause</a:t>
            </a:r>
            <a:r>
              <a:rPr kumimoji="1" lang="ja-JP" altLang="en-US" dirty="0" smtClean="0"/>
              <a:t>ライセンス</a:t>
            </a:r>
            <a:endParaRPr kumimoji="1" lang="ja-JP" altLang="en-US" dirty="0"/>
          </a:p>
        </p:txBody>
      </p:sp>
      <p:sp>
        <p:nvSpPr>
          <p:cNvPr id="6" name="ドーナツ 5"/>
          <p:cNvSpPr/>
          <p:nvPr/>
        </p:nvSpPr>
        <p:spPr>
          <a:xfrm>
            <a:off x="4259943" y="4666353"/>
            <a:ext cx="525928" cy="511618"/>
          </a:xfrm>
          <a:prstGeom prst="donut">
            <a:avLst>
              <a:gd name="adj" fmla="val 826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3101072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childTnLst>
                          </p:cTn>
                        </p:par>
                        <p:par>
                          <p:cTn id="15" fill="hold">
                            <p:stCondLst>
                              <p:cond delay="1000"/>
                            </p:stCondLst>
                            <p:childTnLst>
                              <p:par>
                                <p:cTn id="16" presetID="9"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par>
                          <p:cTn id="19" fill="hold">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9" grpId="0" animBg="1"/>
      <p:bldP spid="10" grpId="0" animBg="1"/>
      <p:bldP spid="14"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p:cNvSpPr txBox="1"/>
          <p:nvPr/>
        </p:nvSpPr>
        <p:spPr>
          <a:xfrm>
            <a:off x="4897716" y="2794832"/>
            <a:ext cx="3249709" cy="2954655"/>
          </a:xfrm>
          <a:prstGeom prst="rect">
            <a:avLst/>
          </a:prstGeom>
          <a:solidFill>
            <a:schemeClr val="accent3"/>
          </a:solidFill>
          <a:ln>
            <a:noFill/>
          </a:ln>
        </p:spPr>
        <p:txBody>
          <a:bodyPr wrap="square" rtlCol="0">
            <a:spAutoFit/>
          </a:bodyPr>
          <a:lstStyle/>
          <a:p>
            <a:r>
              <a:rPr kumimoji="1" lang="ja-JP" altLang="en-US" sz="2400" dirty="0" smtClean="0">
                <a:solidFill>
                  <a:srgbClr val="FFFFFF"/>
                </a:solidFill>
              </a:rPr>
              <a:t>ライセンスルール</a:t>
            </a:r>
            <a:endParaRPr kumimoji="1" lang="en-US" altLang="ja-JP" sz="2400" dirty="0" smtClean="0">
              <a:solidFill>
                <a:srgbClr val="FFFFFF"/>
              </a:solidFill>
            </a:endParaRPr>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p:txBody>
      </p:sp>
      <p:sp>
        <p:nvSpPr>
          <p:cNvPr id="2" name="タイトル 1"/>
          <p:cNvSpPr>
            <a:spLocks noGrp="1"/>
          </p:cNvSpPr>
          <p:nvPr>
            <p:ph type="title"/>
          </p:nvPr>
        </p:nvSpPr>
        <p:spPr/>
        <p:txBody>
          <a:bodyPr/>
          <a:lstStyle/>
          <a:p>
            <a:r>
              <a:rPr lang="ja-JP" altLang="en-US" dirty="0" smtClean="0"/>
              <a:t>未知</a:t>
            </a:r>
            <a:r>
              <a:rPr kumimoji="1" lang="ja-JP" altLang="en-US" dirty="0" smtClean="0"/>
              <a:t>なライセンス記述</a:t>
            </a:r>
            <a:endParaRPr kumimoji="1" lang="ja-JP" altLang="en-US" dirty="0"/>
          </a:p>
        </p:txBody>
      </p:sp>
      <p:sp>
        <p:nvSpPr>
          <p:cNvPr id="3" name="コンテンツ プレースホルダー 2"/>
          <p:cNvSpPr>
            <a:spLocks noGrp="1"/>
          </p:cNvSpPr>
          <p:nvPr>
            <p:ph idx="1"/>
          </p:nvPr>
        </p:nvSpPr>
        <p:spPr/>
        <p:txBody>
          <a:bodyPr>
            <a:normAutofit/>
          </a:bodyPr>
          <a:lstStyle/>
          <a:p>
            <a:pPr marL="457200" indent="-457200"/>
            <a:r>
              <a:rPr lang="en-US" altLang="en-US" sz="2800" dirty="0"/>
              <a:t>検出した</a:t>
            </a:r>
            <a:r>
              <a:rPr lang="ja-JP" altLang="en-US" sz="2800" dirty="0"/>
              <a:t>ライセンス文で</a:t>
            </a:r>
            <a:r>
              <a:rPr lang="ja-JP" altLang="en-US" sz="2800" dirty="0" smtClean="0"/>
              <a:t>構成されるライセンスが存在しない場合，特定不可となり</a:t>
            </a:r>
            <a:r>
              <a:rPr lang="en-US" altLang="ja-JP" sz="2800" dirty="0" smtClean="0"/>
              <a:t>Unknown</a:t>
            </a:r>
            <a:r>
              <a:rPr lang="ja-JP" altLang="en-US" sz="2800" dirty="0" smtClean="0"/>
              <a:t>を出力する</a:t>
            </a:r>
            <a:endParaRPr lang="en-US" altLang="ja-JP" sz="2800" dirty="0" smtClean="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12</a:t>
            </a:fld>
            <a:endParaRPr kumimoji="1" lang="ja-JP" altLang="en-US"/>
          </a:p>
        </p:txBody>
      </p:sp>
      <p:sp>
        <p:nvSpPr>
          <p:cNvPr id="5" name="正方形/長方形 4"/>
          <p:cNvSpPr/>
          <p:nvPr/>
        </p:nvSpPr>
        <p:spPr>
          <a:xfrm>
            <a:off x="799351" y="2805833"/>
            <a:ext cx="3780119" cy="3046988"/>
          </a:xfrm>
          <a:prstGeom prst="rect">
            <a:avLst/>
          </a:prstGeom>
          <a:noFill/>
          <a:ln>
            <a:solidFill>
              <a:schemeClr val="tx1"/>
            </a:solidFill>
          </a:ln>
        </p:spPr>
        <p:txBody>
          <a:bodyPr wrap="square">
            <a:spAutoFit/>
          </a:bodyPr>
          <a:lstStyle/>
          <a:p>
            <a:r>
              <a:rPr lang="ja-JP" altLang="en-US" sz="2400" dirty="0" smtClean="0"/>
              <a:t>マッチしたライセンス文</a:t>
            </a:r>
            <a:endParaRPr lang="en-US" altLang="ja-JP" sz="2400" dirty="0" smtClean="0"/>
          </a:p>
          <a:p>
            <a:r>
              <a:rPr lang="en-US" altLang="ja-JP" sz="2400" dirty="0" smtClean="0"/>
              <a:t>Copyright</a:t>
            </a:r>
          </a:p>
          <a:p>
            <a:r>
              <a:rPr lang="en-US" altLang="ja-JP" sz="2400" dirty="0" err="1" smtClean="0"/>
              <a:t>AllRights</a:t>
            </a:r>
            <a:endParaRPr lang="en-US" altLang="ja-JP" sz="2400" dirty="0" smtClean="0"/>
          </a:p>
          <a:p>
            <a:r>
              <a:rPr lang="en-US" altLang="ja-JP" sz="2400" dirty="0" err="1" smtClean="0"/>
              <a:t>BSDpre</a:t>
            </a:r>
            <a:endParaRPr lang="en-US" altLang="ja-JP" sz="2400" dirty="0" smtClean="0"/>
          </a:p>
          <a:p>
            <a:r>
              <a:rPr lang="en-US" altLang="ja-JP" sz="2400" dirty="0" err="1" smtClean="0"/>
              <a:t>BSDcondSource</a:t>
            </a:r>
            <a:endParaRPr lang="en-US" altLang="ja-JP" sz="2400" dirty="0" smtClean="0"/>
          </a:p>
          <a:p>
            <a:r>
              <a:rPr lang="en-US" altLang="ja-JP" sz="2400" dirty="0" err="1" smtClean="0"/>
              <a:t>BSDcondBinary</a:t>
            </a:r>
            <a:endParaRPr lang="en-US" altLang="ja-JP" sz="2400" dirty="0" smtClean="0"/>
          </a:p>
          <a:p>
            <a:r>
              <a:rPr lang="ja-JP" altLang="en-US" sz="2400" dirty="0" smtClean="0"/>
              <a:t>　</a:t>
            </a:r>
            <a:endParaRPr lang="en-US" altLang="ja-JP" sz="2400" dirty="0" smtClean="0"/>
          </a:p>
          <a:p>
            <a:r>
              <a:rPr lang="en-US" altLang="ja-JP" sz="2400" dirty="0" err="1" smtClean="0"/>
              <a:t>BSDWarr</a:t>
            </a:r>
            <a:endParaRPr lang="en-US" altLang="ja-JP" sz="2400" dirty="0" smtClean="0"/>
          </a:p>
        </p:txBody>
      </p:sp>
      <p:sp>
        <p:nvSpPr>
          <p:cNvPr id="8" name="正方形/長方形 7"/>
          <p:cNvSpPr/>
          <p:nvPr/>
        </p:nvSpPr>
        <p:spPr>
          <a:xfrm>
            <a:off x="4897717" y="3175165"/>
            <a:ext cx="3249708" cy="2677656"/>
          </a:xfrm>
          <a:prstGeom prst="rect">
            <a:avLst/>
          </a:prstGeom>
          <a:solidFill>
            <a:schemeClr val="accent3"/>
          </a:solidFill>
          <a:ln>
            <a:noFill/>
          </a:ln>
        </p:spPr>
        <p:txBody>
          <a:bodyPr wrap="square">
            <a:spAutoFit/>
          </a:bodyPr>
          <a:lstStyle/>
          <a:p>
            <a:pPr marL="342900" indent="-342900">
              <a:buFont typeface="Arial"/>
              <a:buChar char="•"/>
            </a:pPr>
            <a:r>
              <a:rPr lang="en-US" altLang="ja-JP" sz="2400" dirty="0" smtClean="0">
                <a:solidFill>
                  <a:schemeClr val="bg1"/>
                </a:solidFill>
              </a:rPr>
              <a:t>BSD2</a:t>
            </a:r>
          </a:p>
          <a:p>
            <a:r>
              <a:rPr lang="en-US" altLang="ja-JP" sz="2400" dirty="0" err="1" smtClean="0"/>
              <a:t>AllRights</a:t>
            </a:r>
            <a:endParaRPr lang="en-US" altLang="ja-JP" sz="2400" dirty="0" smtClean="0"/>
          </a:p>
          <a:p>
            <a:r>
              <a:rPr lang="en-US" altLang="ja-JP" sz="2400" dirty="0" err="1" smtClean="0"/>
              <a:t>BSDpre</a:t>
            </a:r>
            <a:endParaRPr lang="en-US" altLang="ja-JP" sz="2400" dirty="0" smtClean="0"/>
          </a:p>
          <a:p>
            <a:r>
              <a:rPr lang="en-US" altLang="ja-JP" sz="2400" dirty="0" err="1" smtClean="0"/>
              <a:t>BSDcondSource</a:t>
            </a:r>
            <a:endParaRPr lang="en-US" altLang="ja-JP" sz="2400" dirty="0" smtClean="0"/>
          </a:p>
          <a:p>
            <a:r>
              <a:rPr lang="en-US" altLang="ja-JP" sz="2400" dirty="0" err="1" smtClean="0"/>
              <a:t>BSDcondBinary</a:t>
            </a:r>
            <a:endParaRPr lang="en-US" altLang="ja-JP" sz="2400" dirty="0" smtClean="0"/>
          </a:p>
          <a:p>
            <a:r>
              <a:rPr lang="en-US" altLang="ja-JP" sz="2400" dirty="0" err="1" smtClean="0"/>
              <a:t>BSDasIS</a:t>
            </a:r>
            <a:endParaRPr lang="en-US" altLang="ja-JP" sz="2400" dirty="0" smtClean="0"/>
          </a:p>
          <a:p>
            <a:r>
              <a:rPr lang="en-US" altLang="ja-JP" sz="2400" dirty="0" err="1" smtClean="0"/>
              <a:t>BSDWarr</a:t>
            </a:r>
            <a:endParaRPr lang="en-US" altLang="ja-JP" sz="2400" dirty="0" smtClean="0"/>
          </a:p>
        </p:txBody>
      </p:sp>
      <p:sp>
        <p:nvSpPr>
          <p:cNvPr id="9" name="正方形/長方形 8"/>
          <p:cNvSpPr/>
          <p:nvPr/>
        </p:nvSpPr>
        <p:spPr>
          <a:xfrm>
            <a:off x="799351" y="3630706"/>
            <a:ext cx="3249708" cy="2222115"/>
          </a:xfrm>
          <a:prstGeom prst="rect">
            <a:avLst/>
          </a:prstGeom>
          <a:no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4906681" y="3612444"/>
            <a:ext cx="3249708" cy="2240377"/>
          </a:xfrm>
          <a:prstGeom prst="rect">
            <a:avLst/>
          </a:prstGeom>
          <a:noFill/>
          <a:ln w="2857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2" name="左右矢印 11"/>
          <p:cNvSpPr/>
          <p:nvPr/>
        </p:nvSpPr>
        <p:spPr>
          <a:xfrm>
            <a:off x="4049059" y="4437530"/>
            <a:ext cx="933823" cy="4846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3" name="テキスト ボックス 12"/>
          <p:cNvSpPr txBox="1"/>
          <p:nvPr/>
        </p:nvSpPr>
        <p:spPr>
          <a:xfrm>
            <a:off x="3983853" y="4068198"/>
            <a:ext cx="1071703" cy="369332"/>
          </a:xfrm>
          <a:prstGeom prst="rect">
            <a:avLst/>
          </a:prstGeom>
          <a:noFill/>
        </p:spPr>
        <p:txBody>
          <a:bodyPr wrap="none" rtlCol="0">
            <a:spAutoFit/>
          </a:bodyPr>
          <a:lstStyle/>
          <a:p>
            <a:r>
              <a:rPr kumimoji="1" lang="en-US" altLang="ja-JP" dirty="0" smtClean="0"/>
              <a:t>Matching</a:t>
            </a:r>
            <a:endParaRPr kumimoji="1" lang="ja-JP" altLang="en-US" dirty="0"/>
          </a:p>
        </p:txBody>
      </p:sp>
      <p:sp>
        <p:nvSpPr>
          <p:cNvPr id="14" name="正方形/長方形 13"/>
          <p:cNvSpPr/>
          <p:nvPr/>
        </p:nvSpPr>
        <p:spPr>
          <a:xfrm>
            <a:off x="2195604" y="6126163"/>
            <a:ext cx="5058337" cy="5408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dirty="0" smtClean="0"/>
              <a:t>ライセンス特定結果：</a:t>
            </a:r>
            <a:r>
              <a:rPr lang="ja-JP" altLang="ja-JP" dirty="0" smtClean="0"/>
              <a:t>U</a:t>
            </a:r>
            <a:r>
              <a:rPr lang="en-US" altLang="ja-JP" dirty="0" err="1" smtClean="0"/>
              <a:t>nknown</a:t>
            </a:r>
            <a:endParaRPr kumimoji="1" lang="ja-JP" altLang="en-US" dirty="0"/>
          </a:p>
        </p:txBody>
      </p:sp>
      <p:sp>
        <p:nvSpPr>
          <p:cNvPr id="6" name="乗算記号 5"/>
          <p:cNvSpPr/>
          <p:nvPr/>
        </p:nvSpPr>
        <p:spPr>
          <a:xfrm>
            <a:off x="4210423" y="4455336"/>
            <a:ext cx="687294" cy="647075"/>
          </a:xfrm>
          <a:prstGeom prst="mathMultiply">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9660764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Ninka</a:t>
            </a:r>
            <a:r>
              <a:rPr lang="ja-JP" altLang="en-US" dirty="0" smtClean="0"/>
              <a:t>の未知なライセンス記述</a:t>
            </a:r>
            <a:endParaRPr kumimoji="1" lang="ja-JP" altLang="en-US" dirty="0"/>
          </a:p>
        </p:txBody>
      </p:sp>
      <p:sp>
        <p:nvSpPr>
          <p:cNvPr id="3" name="コンテンツ プレースホルダー 2"/>
          <p:cNvSpPr>
            <a:spLocks noGrp="1"/>
          </p:cNvSpPr>
          <p:nvPr>
            <p:ph idx="1"/>
          </p:nvPr>
        </p:nvSpPr>
        <p:spPr>
          <a:xfrm>
            <a:off x="457200" y="1600200"/>
            <a:ext cx="8229600" cy="4824506"/>
          </a:xfrm>
        </p:spPr>
        <p:txBody>
          <a:bodyPr>
            <a:normAutofit lnSpcReduction="10000"/>
          </a:bodyPr>
          <a:lstStyle/>
          <a:p>
            <a:r>
              <a:rPr lang="ja-JP" altLang="ja-JP" dirty="0" smtClean="0"/>
              <a:t>U</a:t>
            </a:r>
            <a:r>
              <a:rPr lang="en-US" altLang="ja-JP" dirty="0" err="1" smtClean="0"/>
              <a:t>nknown</a:t>
            </a:r>
            <a:r>
              <a:rPr lang="ja-JP" altLang="en-US" dirty="0" smtClean="0"/>
              <a:t>ファイルは</a:t>
            </a:r>
            <a:r>
              <a:rPr lang="en-US" altLang="ja-JP" dirty="0" err="1" smtClean="0"/>
              <a:t>Ninka</a:t>
            </a:r>
            <a:r>
              <a:rPr lang="ja-JP" altLang="en-US" dirty="0" smtClean="0"/>
              <a:t>にとって未知なライセンス記述である</a:t>
            </a:r>
            <a:endParaRPr lang="en-US" altLang="ja-JP" dirty="0" smtClean="0"/>
          </a:p>
          <a:p>
            <a:endParaRPr lang="en-US" altLang="ja-JP" dirty="0" smtClean="0"/>
          </a:p>
          <a:p>
            <a:r>
              <a:rPr lang="ja-JP" altLang="en-US" dirty="0" smtClean="0"/>
              <a:t>未知なライセンス記述は大きく分けて</a:t>
            </a:r>
            <a:r>
              <a:rPr lang="en-US" altLang="ja-JP" dirty="0" smtClean="0"/>
              <a:t>2</a:t>
            </a:r>
            <a:r>
              <a:rPr lang="ja-JP" altLang="en-US" dirty="0" smtClean="0"/>
              <a:t>つに分類することができる</a:t>
            </a:r>
            <a:endParaRPr lang="en-US" altLang="ja-JP" dirty="0" smtClean="0"/>
          </a:p>
          <a:p>
            <a:pPr marL="514350" indent="-514350">
              <a:buFont typeface="+mj-lt"/>
              <a:buAutoNum type="arabicPeriod"/>
            </a:pPr>
            <a:r>
              <a:rPr lang="ja-JP" altLang="en-US" dirty="0" smtClean="0"/>
              <a:t>新規ライセンス</a:t>
            </a:r>
            <a:endParaRPr lang="en-US" altLang="ja-JP" dirty="0" smtClean="0"/>
          </a:p>
          <a:p>
            <a:pPr marL="857250" lvl="1" indent="-457200"/>
            <a:r>
              <a:rPr lang="en-US" altLang="ja-JP" dirty="0" err="1" smtClean="0"/>
              <a:t>Ninka</a:t>
            </a:r>
            <a:r>
              <a:rPr lang="ja-JP" altLang="en-US" dirty="0" smtClean="0"/>
              <a:t>が対応していない新しいライセンス</a:t>
            </a:r>
            <a:endParaRPr lang="en-US" altLang="ja-JP" dirty="0" smtClean="0"/>
          </a:p>
          <a:p>
            <a:pPr marL="514350" indent="-514350">
              <a:buFont typeface="+mj-lt"/>
              <a:buAutoNum type="arabicPeriod"/>
            </a:pPr>
            <a:r>
              <a:rPr lang="ja-JP" altLang="en-US" dirty="0" smtClean="0">
                <a:solidFill>
                  <a:srgbClr val="D8423C"/>
                </a:solidFill>
              </a:rPr>
              <a:t>亜種ライセンス</a:t>
            </a:r>
            <a:endParaRPr lang="en-US" altLang="ja-JP" dirty="0" smtClean="0">
              <a:solidFill>
                <a:srgbClr val="D8423C"/>
              </a:solidFill>
            </a:endParaRPr>
          </a:p>
          <a:p>
            <a:pPr lvl="1"/>
            <a:r>
              <a:rPr lang="ja-JP" altLang="en-US" dirty="0" smtClean="0"/>
              <a:t>既知ライセンスを改変したもの</a:t>
            </a:r>
            <a:endParaRPr lang="en-US" altLang="ja-JP" dirty="0" smtClean="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13</a:t>
            </a:fld>
            <a:endParaRPr kumimoji="1" lang="ja-JP" altLang="en-US"/>
          </a:p>
        </p:txBody>
      </p:sp>
    </p:spTree>
    <p:extLst>
      <p:ext uri="{BB962C8B-B14F-4D97-AF65-F5344CB8AC3E}">
        <p14:creationId xmlns:p14="http://schemas.microsoft.com/office/powerpoint/2010/main" val="20390391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新規ライセンス例：</a:t>
            </a:r>
            <a:r>
              <a:rPr lang="en-US" altLang="ja-JP" dirty="0" smtClean="0"/>
              <a:t>LPPLv1.3</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LPPLv1.3</a:t>
            </a:r>
            <a:r>
              <a:rPr kumimoji="1" lang="ja-JP" altLang="en-US" dirty="0" smtClean="0"/>
              <a:t>のルールは</a:t>
            </a:r>
            <a:r>
              <a:rPr lang="en-US" altLang="ja-JP" dirty="0" err="1" smtClean="0"/>
              <a:t>Ninka</a:t>
            </a:r>
            <a:r>
              <a:rPr lang="ja-JP" altLang="en-US" dirty="0" smtClean="0"/>
              <a:t>の知識には存在しない</a:t>
            </a:r>
            <a:endParaRPr kumimoji="1" lang="en-US" altLang="ja-JP" dirty="0" smtClean="0"/>
          </a:p>
          <a:p>
            <a:endParaRPr lang="en-US" altLang="ja-JP" dirty="0" smtClean="0"/>
          </a:p>
          <a:p>
            <a:endParaRPr kumimoji="1" lang="en-US" altLang="ja-JP" dirty="0"/>
          </a:p>
          <a:p>
            <a:endParaRPr lang="en-US" altLang="ja-JP" dirty="0" smtClean="0"/>
          </a:p>
        </p:txBody>
      </p:sp>
      <p:sp>
        <p:nvSpPr>
          <p:cNvPr id="4" name="正方形/長方形 3"/>
          <p:cNvSpPr/>
          <p:nvPr/>
        </p:nvSpPr>
        <p:spPr>
          <a:xfrm>
            <a:off x="702852" y="2748960"/>
            <a:ext cx="7931961" cy="3785652"/>
          </a:xfrm>
          <a:prstGeom prst="rect">
            <a:avLst/>
          </a:prstGeom>
        </p:spPr>
        <p:txBody>
          <a:bodyPr wrap="square">
            <a:spAutoFit/>
          </a:bodyPr>
          <a:lstStyle/>
          <a:p>
            <a:r>
              <a:rPr lang="ja-JP" altLang="en-US" sz="2000" dirty="0"/>
              <a:t> </a:t>
            </a:r>
            <a:r>
              <a:rPr lang="en-US" altLang="ja-JP" sz="2000" dirty="0" smtClean="0"/>
              <a:t>Copyright </a:t>
            </a:r>
            <a:r>
              <a:rPr lang="en-US" altLang="ja-JP" sz="2000" dirty="0"/>
              <a:t>2005 M. Y. Name</a:t>
            </a:r>
          </a:p>
          <a:p>
            <a:r>
              <a:rPr lang="en-US" altLang="ja-JP" sz="2000" dirty="0"/>
              <a:t>  </a:t>
            </a:r>
          </a:p>
          <a:p>
            <a:r>
              <a:rPr lang="en-US" altLang="ja-JP" sz="2000" dirty="0"/>
              <a:t>  </a:t>
            </a:r>
            <a:r>
              <a:rPr lang="en-US" altLang="ja-JP" sz="2000" dirty="0" smtClean="0"/>
              <a:t>This </a:t>
            </a:r>
            <a:r>
              <a:rPr lang="en-US" altLang="ja-JP" sz="2000" dirty="0"/>
              <a:t>work may be distributed and/or modified under the</a:t>
            </a:r>
          </a:p>
          <a:p>
            <a:r>
              <a:rPr lang="en-US" altLang="ja-JP" sz="2000" dirty="0"/>
              <a:t>  </a:t>
            </a:r>
            <a:r>
              <a:rPr lang="en-US" altLang="ja-JP" sz="2000" dirty="0" smtClean="0"/>
              <a:t>conditions </a:t>
            </a:r>
            <a:r>
              <a:rPr lang="en-US" altLang="ja-JP" sz="2000" dirty="0"/>
              <a:t>of the </a:t>
            </a:r>
            <a:r>
              <a:rPr lang="en-US" altLang="ja-JP" sz="2000" dirty="0" err="1"/>
              <a:t>LaTeX</a:t>
            </a:r>
            <a:r>
              <a:rPr lang="en-US" altLang="ja-JP" sz="2000" dirty="0"/>
              <a:t> Project Public License, either version 1.3</a:t>
            </a:r>
          </a:p>
          <a:p>
            <a:r>
              <a:rPr lang="en-US" altLang="ja-JP" sz="2000" dirty="0"/>
              <a:t>  </a:t>
            </a:r>
            <a:r>
              <a:rPr lang="en-US" altLang="ja-JP" sz="2000" dirty="0" smtClean="0"/>
              <a:t>of </a:t>
            </a:r>
            <a:r>
              <a:rPr lang="en-US" altLang="ja-JP" sz="2000" dirty="0"/>
              <a:t>this license or (at your option) any later version.</a:t>
            </a:r>
          </a:p>
          <a:p>
            <a:r>
              <a:rPr lang="en-US" altLang="ja-JP" sz="2000" dirty="0"/>
              <a:t>  </a:t>
            </a:r>
            <a:r>
              <a:rPr lang="en-US" altLang="ja-JP" sz="2000" dirty="0" smtClean="0"/>
              <a:t>The </a:t>
            </a:r>
            <a:r>
              <a:rPr lang="en-US" altLang="ja-JP" sz="2000" dirty="0"/>
              <a:t>latest version of this license is in</a:t>
            </a:r>
          </a:p>
          <a:p>
            <a:r>
              <a:rPr lang="en-US" altLang="ja-JP" sz="2000" dirty="0"/>
              <a:t>  </a:t>
            </a:r>
            <a:r>
              <a:rPr lang="en-US" altLang="ja-JP" sz="2000" dirty="0" smtClean="0"/>
              <a:t>   </a:t>
            </a:r>
            <a:r>
              <a:rPr lang="en-US" altLang="ja-JP" sz="2000" dirty="0"/>
              <a:t>http://</a:t>
            </a:r>
            <a:r>
              <a:rPr lang="en-US" altLang="ja-JP" sz="2000" dirty="0" err="1"/>
              <a:t>www.latex-project.org</a:t>
            </a:r>
            <a:r>
              <a:rPr lang="en-US" altLang="ja-JP" sz="2000" dirty="0"/>
              <a:t>/</a:t>
            </a:r>
            <a:r>
              <a:rPr lang="en-US" altLang="ja-JP" sz="2000" dirty="0" err="1"/>
              <a:t>lppl.txt</a:t>
            </a:r>
            <a:endParaRPr lang="en-US" altLang="ja-JP" sz="2000" dirty="0"/>
          </a:p>
          <a:p>
            <a:r>
              <a:rPr lang="en-US" altLang="ja-JP" sz="2000" dirty="0"/>
              <a:t>  </a:t>
            </a:r>
            <a:r>
              <a:rPr lang="en-US" altLang="ja-JP" sz="2000" dirty="0" smtClean="0"/>
              <a:t>and </a:t>
            </a:r>
            <a:r>
              <a:rPr lang="en-US" altLang="ja-JP" sz="2000" dirty="0"/>
              <a:t>version 1.3 or later is part of all distributions of </a:t>
            </a:r>
            <a:r>
              <a:rPr lang="en-US" altLang="ja-JP" sz="2000" dirty="0" err="1"/>
              <a:t>LaTeX</a:t>
            </a:r>
            <a:endParaRPr lang="en-US" altLang="ja-JP" sz="2000" dirty="0"/>
          </a:p>
          <a:p>
            <a:r>
              <a:rPr lang="en-US" altLang="ja-JP" sz="2000" dirty="0"/>
              <a:t>  </a:t>
            </a:r>
            <a:r>
              <a:rPr lang="en-US" altLang="ja-JP" sz="2000" dirty="0" smtClean="0"/>
              <a:t>version </a:t>
            </a:r>
            <a:r>
              <a:rPr lang="en-US" altLang="ja-JP" sz="2000" dirty="0"/>
              <a:t>2005/12/01 or later.</a:t>
            </a:r>
          </a:p>
          <a:p>
            <a:r>
              <a:rPr lang="en-US" altLang="ja-JP" sz="2000" dirty="0"/>
              <a:t>  </a:t>
            </a:r>
          </a:p>
          <a:p>
            <a:r>
              <a:rPr lang="en-US" altLang="ja-JP" sz="2000" dirty="0"/>
              <a:t>  </a:t>
            </a:r>
            <a:r>
              <a:rPr lang="en-US" altLang="ja-JP" sz="2000" dirty="0" smtClean="0"/>
              <a:t>This </a:t>
            </a:r>
            <a:r>
              <a:rPr lang="en-US" altLang="ja-JP" sz="2000" dirty="0"/>
              <a:t>work has the LPPL maintenance status `maintained'.</a:t>
            </a:r>
          </a:p>
          <a:p>
            <a:r>
              <a:rPr lang="en-US" altLang="ja-JP" sz="2000" dirty="0"/>
              <a:t>  </a:t>
            </a:r>
            <a:r>
              <a:rPr lang="en-US" altLang="ja-JP" sz="2000" dirty="0" smtClean="0"/>
              <a:t>The </a:t>
            </a:r>
            <a:r>
              <a:rPr lang="en-US" altLang="ja-JP" sz="2000" dirty="0"/>
              <a:t>Current Maintainer of this work is M. Y. </a:t>
            </a:r>
            <a:r>
              <a:rPr lang="en-US" altLang="ja-JP" sz="2000" dirty="0" smtClean="0"/>
              <a:t>Name</a:t>
            </a:r>
            <a:r>
              <a:rPr lang="ja-JP" altLang="ja-JP" sz="2000" dirty="0"/>
              <a:t>.</a:t>
            </a:r>
            <a:endParaRPr lang="en-US" altLang="ja-JP" sz="2000" dirty="0"/>
          </a:p>
        </p:txBody>
      </p:sp>
      <p:sp>
        <p:nvSpPr>
          <p:cNvPr id="7" name="スライド番号プレースホルダー 6"/>
          <p:cNvSpPr>
            <a:spLocks noGrp="1"/>
          </p:cNvSpPr>
          <p:nvPr>
            <p:ph type="sldNum" sz="quarter" idx="12"/>
          </p:nvPr>
        </p:nvSpPr>
        <p:spPr/>
        <p:txBody>
          <a:bodyPr/>
          <a:lstStyle/>
          <a:p>
            <a:fld id="{068FFB00-36B6-D449-A47B-3BE32DDF3CF2}" type="slidenum">
              <a:rPr kumimoji="1" lang="ja-JP" altLang="en-US" smtClean="0"/>
              <a:pPr/>
              <a:t>14</a:t>
            </a:fld>
            <a:endParaRPr kumimoji="1" lang="ja-JP" altLang="en-US"/>
          </a:p>
        </p:txBody>
      </p:sp>
    </p:spTree>
    <p:extLst>
      <p:ext uri="{BB962C8B-B14F-4D97-AF65-F5344CB8AC3E}">
        <p14:creationId xmlns:p14="http://schemas.microsoft.com/office/powerpoint/2010/main" val="3929449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亜種ライセンス例</a:t>
            </a:r>
            <a:r>
              <a:rPr kumimoji="1" lang="en-US" altLang="ja-JP" dirty="0" smtClean="0"/>
              <a:t>:MIT</a:t>
            </a:r>
            <a:r>
              <a:rPr kumimoji="1" lang="ja-JP" altLang="en-US" dirty="0" smtClean="0"/>
              <a:t>の亜種</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15</a:t>
            </a:fld>
            <a:endParaRPr kumimoji="1" lang="ja-JP" altLang="en-US"/>
          </a:p>
        </p:txBody>
      </p:sp>
      <p:sp>
        <p:nvSpPr>
          <p:cNvPr id="6" name="正方形/長方形 5"/>
          <p:cNvSpPr/>
          <p:nvPr/>
        </p:nvSpPr>
        <p:spPr>
          <a:xfrm>
            <a:off x="382892" y="1677251"/>
            <a:ext cx="8830235" cy="4616649"/>
          </a:xfrm>
          <a:prstGeom prst="rect">
            <a:avLst/>
          </a:prstGeom>
        </p:spPr>
        <p:txBody>
          <a:bodyPr wrap="square">
            <a:spAutoFit/>
          </a:bodyPr>
          <a:lstStyle/>
          <a:p>
            <a:r>
              <a:rPr lang="en-US" altLang="ja-JP" sz="2400" dirty="0"/>
              <a:t>Permission to use, copy, modify, and distribute this software </a:t>
            </a:r>
            <a:r>
              <a:rPr lang="en-US" altLang="ja-JP" dirty="0"/>
              <a:t>and its</a:t>
            </a:r>
          </a:p>
          <a:p>
            <a:r>
              <a:rPr lang="en-US" altLang="ja-JP" dirty="0"/>
              <a:t>documentation for any purpose and without fee is hereby granted, provided</a:t>
            </a:r>
          </a:p>
          <a:p>
            <a:r>
              <a:rPr lang="en-US" altLang="ja-JP" dirty="0"/>
              <a:t>that the above copyright notice appear in all copies and that both that</a:t>
            </a:r>
          </a:p>
          <a:p>
            <a:r>
              <a:rPr lang="en-US" altLang="ja-JP" dirty="0"/>
              <a:t>copyright notice and this permission notice appear in supporting</a:t>
            </a:r>
          </a:p>
          <a:p>
            <a:r>
              <a:rPr lang="en-US" altLang="ja-JP" dirty="0"/>
              <a:t>documentation, and that the name of M.I.T. not be used in advertising</a:t>
            </a:r>
          </a:p>
          <a:p>
            <a:r>
              <a:rPr lang="en-US" altLang="ja-JP" dirty="0"/>
              <a:t>or publicity pertaining to distribution of the software without specific,</a:t>
            </a:r>
          </a:p>
          <a:p>
            <a:r>
              <a:rPr lang="en-US" altLang="ja-JP" dirty="0"/>
              <a:t>written prior permission.  M.I.T. makes no representations about the</a:t>
            </a:r>
          </a:p>
          <a:p>
            <a:r>
              <a:rPr lang="en-US" altLang="ja-JP" dirty="0"/>
              <a:t>suitability of this software for any purpose.  It is provided "as is"</a:t>
            </a:r>
          </a:p>
          <a:p>
            <a:r>
              <a:rPr lang="en-US" altLang="ja-JP" dirty="0"/>
              <a:t>without express or implied warranty.</a:t>
            </a:r>
          </a:p>
          <a:p>
            <a:endParaRPr lang="en-US" altLang="ja-JP" dirty="0"/>
          </a:p>
          <a:p>
            <a:r>
              <a:rPr lang="en-US" altLang="ja-JP" dirty="0"/>
              <a:t>M.I.T. DISCLAIMS ALL WARRANTIES WITH REGARD TO THIS SOFTWARE, INCLUDING ALL</a:t>
            </a:r>
          </a:p>
          <a:p>
            <a:r>
              <a:rPr lang="en-US" altLang="ja-JP" dirty="0"/>
              <a:t>IMPLIED WARRANTIES OF MERCHANTABILITY AND FITNESS, IN NO EVENT SHALL M.I.T.</a:t>
            </a:r>
          </a:p>
          <a:p>
            <a:r>
              <a:rPr lang="en-US" altLang="ja-JP" dirty="0"/>
              <a:t>BE LIABLE FOR ANY SPECIAL, INDIRECT OR CONSEQUENTIAL DAMAGES OR ANY DAMAGES</a:t>
            </a:r>
          </a:p>
          <a:p>
            <a:r>
              <a:rPr lang="en-US" altLang="ja-JP" dirty="0"/>
              <a:t>WHATSOEVER RESULTING FROM LOSS OF USE, DATA OR PROFITS, WHETHER IN AN ACTION</a:t>
            </a:r>
          </a:p>
          <a:p>
            <a:r>
              <a:rPr lang="en-US" altLang="ja-JP" dirty="0"/>
              <a:t>OF CONTRACT, NEGLIGENCE OR OTHER TORTIOUS ACTION, ARISING OUT OF OR IN</a:t>
            </a:r>
          </a:p>
          <a:p>
            <a:r>
              <a:rPr lang="en-US" altLang="ja-JP" dirty="0"/>
              <a:t>CONNECTION WITH THE USE OR PERFORMANCE OF THIS SOFTWARE.</a:t>
            </a:r>
            <a:endParaRPr lang="ja-JP" altLang="en-US" dirty="0"/>
          </a:p>
        </p:txBody>
      </p:sp>
      <p:sp>
        <p:nvSpPr>
          <p:cNvPr id="5" name="テキスト ボックス 4"/>
          <p:cNvSpPr txBox="1"/>
          <p:nvPr/>
        </p:nvSpPr>
        <p:spPr>
          <a:xfrm>
            <a:off x="3124984" y="6367886"/>
            <a:ext cx="5932283" cy="307777"/>
          </a:xfrm>
          <a:prstGeom prst="rect">
            <a:avLst/>
          </a:prstGeom>
          <a:noFill/>
        </p:spPr>
        <p:txBody>
          <a:bodyPr wrap="none" rtlCol="0">
            <a:spAutoFit/>
          </a:bodyPr>
          <a:lstStyle/>
          <a:p>
            <a:r>
              <a:rPr lang="en-US" altLang="ja-JP" sz="1400" dirty="0"/>
              <a:t>https://</a:t>
            </a:r>
            <a:r>
              <a:rPr lang="en-US" altLang="ja-JP" sz="1400" dirty="0" err="1"/>
              <a:t>fedoraproject.org</a:t>
            </a:r>
            <a:r>
              <a:rPr lang="en-US" altLang="ja-JP" sz="1400" dirty="0"/>
              <a:t>/wiki/</a:t>
            </a:r>
            <a:r>
              <a:rPr lang="en-US" altLang="ja-JP" sz="1400" dirty="0" err="1"/>
              <a:t>Licensing:MIT#Old_Style_with_legal_disclaimer</a:t>
            </a:r>
            <a:endParaRPr kumimoji="1" lang="ja-JP" altLang="en-US" sz="1400" dirty="0"/>
          </a:p>
        </p:txBody>
      </p:sp>
      <p:sp>
        <p:nvSpPr>
          <p:cNvPr id="7" name="正方形/長方形 6"/>
          <p:cNvSpPr/>
          <p:nvPr/>
        </p:nvSpPr>
        <p:spPr>
          <a:xfrm>
            <a:off x="2109154" y="4894460"/>
            <a:ext cx="4983636" cy="112149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dirty="0" smtClean="0"/>
              <a:t>MIT</a:t>
            </a:r>
            <a:r>
              <a:rPr kumimoji="1" lang="ja-JP" altLang="en-US" dirty="0" smtClean="0"/>
              <a:t> </a:t>
            </a:r>
            <a:r>
              <a:rPr kumimoji="1" lang="en-US" altLang="ja-JP" dirty="0" smtClean="0"/>
              <a:t>License</a:t>
            </a:r>
            <a:r>
              <a:rPr kumimoji="1" lang="ja-JP" altLang="en-US" dirty="0" smtClean="0"/>
              <a:t>の亜種は多く報告されている</a:t>
            </a:r>
            <a:r>
              <a:rPr kumimoji="1" lang="en-US" altLang="ja-JP" dirty="0" smtClean="0"/>
              <a:t>	</a:t>
            </a:r>
          </a:p>
          <a:p>
            <a:pPr algn="ctr"/>
            <a:r>
              <a:rPr lang="en-US" altLang="ja-JP" dirty="0" smtClean="0"/>
              <a:t>(Fedora</a:t>
            </a:r>
            <a:r>
              <a:rPr lang="ja-JP" altLang="en-US" dirty="0" smtClean="0"/>
              <a:t>だけで</a:t>
            </a:r>
            <a:r>
              <a:rPr lang="en-US" altLang="ja-JP" dirty="0" smtClean="0"/>
              <a:t>35</a:t>
            </a:r>
            <a:r>
              <a:rPr lang="ja-JP" altLang="en-US" dirty="0" smtClean="0"/>
              <a:t>種類</a:t>
            </a:r>
            <a:r>
              <a:rPr lang="en-US" altLang="ja-JP" dirty="0" smtClean="0"/>
              <a:t>)</a:t>
            </a:r>
            <a:endParaRPr kumimoji="1" lang="ja-JP" altLang="en-US" dirty="0"/>
          </a:p>
        </p:txBody>
      </p:sp>
      <p:cxnSp>
        <p:nvCxnSpPr>
          <p:cNvPr id="10" name="直線矢印コネクタ 9"/>
          <p:cNvCxnSpPr/>
          <p:nvPr/>
        </p:nvCxnSpPr>
        <p:spPr>
          <a:xfrm flipH="1" flipV="1">
            <a:off x="4827289" y="2086608"/>
            <a:ext cx="2265502" cy="7282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正方形/長方形 12"/>
          <p:cNvSpPr/>
          <p:nvPr/>
        </p:nvSpPr>
        <p:spPr>
          <a:xfrm>
            <a:off x="6867269" y="2814871"/>
            <a:ext cx="2189998" cy="914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1600" dirty="0" err="1" smtClean="0"/>
              <a:t>Sell,Publish,Sublicense</a:t>
            </a:r>
            <a:r>
              <a:rPr kumimoji="1" lang="ja-JP" altLang="en-US" sz="1600" dirty="0" smtClean="0"/>
              <a:t>が存在しない</a:t>
            </a:r>
            <a:endParaRPr kumimoji="1" lang="ja-JP" altLang="en-US" sz="1600" dirty="0"/>
          </a:p>
        </p:txBody>
      </p:sp>
      <p:cxnSp>
        <p:nvCxnSpPr>
          <p:cNvPr id="16" name="直線コネクタ 15"/>
          <p:cNvCxnSpPr/>
          <p:nvPr/>
        </p:nvCxnSpPr>
        <p:spPr>
          <a:xfrm>
            <a:off x="457200" y="2086608"/>
            <a:ext cx="746698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04949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1"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コンテンツ プレースホルダー 2"/>
          <p:cNvSpPr txBox="1">
            <a:spLocks/>
          </p:cNvSpPr>
          <p:nvPr/>
        </p:nvSpPr>
        <p:spPr>
          <a:xfrm>
            <a:off x="364671" y="1690689"/>
            <a:ext cx="8414657" cy="472699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3200" dirty="0" smtClean="0"/>
              <a:t>現状では</a:t>
            </a:r>
            <a:r>
              <a:rPr lang="en-US" altLang="ja-JP" sz="3200" dirty="0" err="1" smtClean="0"/>
              <a:t>Ninka</a:t>
            </a:r>
            <a:r>
              <a:rPr lang="ja-JP" altLang="en-US" sz="3200" dirty="0" smtClean="0"/>
              <a:t>に未知ライセンス記述に対応する仕組みは設けられていない</a:t>
            </a:r>
            <a:endParaRPr lang="en-US" altLang="ja-JP" sz="3200" dirty="0" smtClean="0"/>
          </a:p>
          <a:p>
            <a:endParaRPr lang="en-US" altLang="ja-JP" sz="3200" dirty="0" smtClean="0"/>
          </a:p>
          <a:p>
            <a:r>
              <a:rPr lang="ja-JP" altLang="en-US" sz="3200" dirty="0" smtClean="0"/>
              <a:t>未知なライセンス記述に対応するには手作業でライセンスルールを</a:t>
            </a:r>
            <a:r>
              <a:rPr lang="en-US" altLang="ja-JP" sz="3200" dirty="0" err="1" smtClean="0"/>
              <a:t>Ninka</a:t>
            </a:r>
            <a:r>
              <a:rPr lang="ja-JP" altLang="en-US" sz="3200" dirty="0" smtClean="0"/>
              <a:t>に追加しなければならない</a:t>
            </a:r>
            <a:endParaRPr lang="en-US" altLang="ja-JP" sz="3200" dirty="0" smtClean="0"/>
          </a:p>
          <a:p>
            <a:endParaRPr lang="en-US" altLang="ja-JP" dirty="0" smtClean="0">
              <a:solidFill>
                <a:srgbClr val="000000"/>
              </a:solidFill>
              <a:latin typeface="+mj-ea"/>
              <a:ea typeface="+mj-ea"/>
            </a:endParaRPr>
          </a:p>
          <a:p>
            <a:r>
              <a:rPr lang="ja-JP" altLang="en-US" sz="3200" dirty="0" smtClean="0">
                <a:solidFill>
                  <a:srgbClr val="000000"/>
                </a:solidFill>
              </a:rPr>
              <a:t>まず</a:t>
            </a:r>
            <a:r>
              <a:rPr lang="en-US" altLang="ja-JP" sz="3200" dirty="0" smtClean="0">
                <a:solidFill>
                  <a:srgbClr val="000000"/>
                </a:solidFill>
              </a:rPr>
              <a:t>Unknown</a:t>
            </a:r>
            <a:r>
              <a:rPr lang="ja-JP" altLang="en-US" sz="3200" dirty="0" smtClean="0">
                <a:solidFill>
                  <a:srgbClr val="000000"/>
                </a:solidFill>
              </a:rPr>
              <a:t>ファイルの中にどのような未知ライセンス記述が存在するか調査する必要がある</a:t>
            </a:r>
            <a:endParaRPr lang="en-US" altLang="ja-JP" sz="3200" dirty="0" smtClean="0">
              <a:solidFill>
                <a:srgbClr val="000000"/>
              </a:solidFill>
            </a:endParaRPr>
          </a:p>
          <a:p>
            <a:pPr marL="457200" lvl="1" indent="0">
              <a:buNone/>
            </a:pPr>
            <a:endParaRPr lang="en-US" altLang="ja-JP" dirty="0" smtClean="0">
              <a:solidFill>
                <a:srgbClr val="000000"/>
              </a:solidFill>
            </a:endParaRPr>
          </a:p>
          <a:p>
            <a:pPr marL="0" indent="0">
              <a:buFont typeface="Arial" panose="020B0604020202020204" pitchFamily="34" charset="0"/>
              <a:buNone/>
            </a:pPr>
            <a:endParaRPr lang="ja-JP" altLang="en-US" dirty="0"/>
          </a:p>
        </p:txBody>
      </p:sp>
      <p:sp>
        <p:nvSpPr>
          <p:cNvPr id="2" name="タイトル 1"/>
          <p:cNvSpPr>
            <a:spLocks noGrp="1"/>
          </p:cNvSpPr>
          <p:nvPr>
            <p:ph type="title"/>
          </p:nvPr>
        </p:nvSpPr>
        <p:spPr/>
        <p:txBody>
          <a:bodyPr>
            <a:normAutofit/>
          </a:bodyPr>
          <a:lstStyle/>
          <a:p>
            <a:r>
              <a:rPr lang="ja-JP" altLang="en-US" dirty="0" smtClean="0"/>
              <a:t>未知なライセンス記述</a:t>
            </a:r>
            <a:r>
              <a:rPr lang="en-US" altLang="en-US" dirty="0" smtClean="0"/>
              <a:t>の対応方法</a:t>
            </a:r>
            <a:endParaRPr kumimoji="1" lang="ja-JP" altLang="en-US" dirty="0"/>
          </a:p>
        </p:txBody>
      </p:sp>
      <p:sp>
        <p:nvSpPr>
          <p:cNvPr id="3" name="スライド番号プレースホルダー 2"/>
          <p:cNvSpPr>
            <a:spLocks noGrp="1"/>
          </p:cNvSpPr>
          <p:nvPr>
            <p:ph type="sldNum" sz="quarter" idx="12"/>
          </p:nvPr>
        </p:nvSpPr>
        <p:spPr/>
        <p:txBody>
          <a:bodyPr/>
          <a:lstStyle/>
          <a:p>
            <a:fld id="{068FFB00-36B6-D449-A47B-3BE32DDF3CF2}" type="slidenum">
              <a:rPr kumimoji="1" lang="ja-JP" altLang="en-US" smtClean="0"/>
              <a:pPr/>
              <a:t>16</a:t>
            </a:fld>
            <a:endParaRPr kumimoji="1" lang="ja-JP" altLang="en-US"/>
          </a:p>
        </p:txBody>
      </p:sp>
    </p:spTree>
    <p:extLst>
      <p:ext uri="{BB962C8B-B14F-4D97-AF65-F5344CB8AC3E}">
        <p14:creationId xmlns:p14="http://schemas.microsoft.com/office/powerpoint/2010/main" val="119209671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err="1" smtClean="0"/>
              <a:t>Ninka</a:t>
            </a:r>
            <a:r>
              <a:rPr lang="ja-JP" altLang="en-US" dirty="0" smtClean="0"/>
              <a:t>ライセンスルール作成手順</a:t>
            </a:r>
            <a:endParaRPr kumimoji="1" lang="ja-JP" altLang="en-US" dirty="0"/>
          </a:p>
        </p:txBody>
      </p:sp>
      <p:sp>
        <p:nvSpPr>
          <p:cNvPr id="3" name="コンテンツ プレースホルダー 2"/>
          <p:cNvSpPr>
            <a:spLocks noGrp="1"/>
          </p:cNvSpPr>
          <p:nvPr>
            <p:ph idx="1"/>
          </p:nvPr>
        </p:nvSpPr>
        <p:spPr>
          <a:xfrm>
            <a:off x="457200" y="1600200"/>
            <a:ext cx="8229600" cy="5121275"/>
          </a:xfrm>
        </p:spPr>
        <p:txBody>
          <a:bodyPr>
            <a:normAutofit fontScale="92500" lnSpcReduction="10000"/>
          </a:bodyPr>
          <a:lstStyle/>
          <a:p>
            <a:r>
              <a:rPr kumimoji="1" lang="ja-JP" altLang="en-US" dirty="0" smtClean="0"/>
              <a:t>未知ライセンス記述</a:t>
            </a:r>
            <a:r>
              <a:rPr lang="ja-JP" altLang="en-US" dirty="0" smtClean="0"/>
              <a:t>の</a:t>
            </a:r>
            <a:r>
              <a:rPr kumimoji="1" lang="ja-JP" altLang="en-US" dirty="0" smtClean="0"/>
              <a:t>ルールを作成するには以下の手順を踏む</a:t>
            </a:r>
            <a:endParaRPr kumimoji="1" lang="en-US" altLang="ja-JP" dirty="0" smtClean="0"/>
          </a:p>
          <a:p>
            <a:pPr marL="971550" lvl="1" indent="-514350">
              <a:buFont typeface="+mj-lt"/>
              <a:buAutoNum type="arabicPeriod"/>
            </a:pPr>
            <a:r>
              <a:rPr kumimoji="1" lang="en-US" altLang="ja-JP" dirty="0" smtClean="0"/>
              <a:t>Unknown</a:t>
            </a:r>
            <a:r>
              <a:rPr kumimoji="1" lang="ja-JP" altLang="en-US" dirty="0" smtClean="0"/>
              <a:t>ファイル群</a:t>
            </a:r>
            <a:r>
              <a:rPr lang="ja-JP" altLang="en-US" dirty="0" smtClean="0"/>
              <a:t>（</a:t>
            </a:r>
            <a:r>
              <a:rPr kumimoji="1" lang="ja-JP" altLang="en-US" dirty="0" smtClean="0"/>
              <a:t>未知ライセンス記述群</a:t>
            </a:r>
            <a:r>
              <a:rPr lang="ja-JP" altLang="en-US" dirty="0" smtClean="0"/>
              <a:t>）</a:t>
            </a:r>
            <a:r>
              <a:rPr kumimoji="1" lang="ja-JP" altLang="en-US" dirty="0" smtClean="0"/>
              <a:t>を調査する</a:t>
            </a:r>
            <a:endParaRPr kumimoji="1" lang="en-US" altLang="ja-JP" dirty="0" smtClean="0"/>
          </a:p>
          <a:p>
            <a:pPr marL="971550" lvl="1" indent="-514350">
              <a:buFont typeface="+mj-lt"/>
              <a:buAutoNum type="arabicPeriod"/>
            </a:pPr>
            <a:r>
              <a:rPr lang="ja-JP" altLang="en-US" dirty="0" smtClean="0"/>
              <a:t>調査結果からルールに追加するライセンス記述を決定する</a:t>
            </a:r>
            <a:endParaRPr kumimoji="1" lang="en-US" altLang="ja-JP" dirty="0" smtClean="0"/>
          </a:p>
          <a:p>
            <a:pPr marL="971550" lvl="1" indent="-514350">
              <a:buFont typeface="+mj-lt"/>
              <a:buAutoNum type="arabicPeriod"/>
            </a:pPr>
            <a:r>
              <a:rPr lang="ja-JP" altLang="en-US" dirty="0" smtClean="0"/>
              <a:t>ライセンス記述を複数のライセンス文に分解し，既知なライセンス文でなければ名前をつける</a:t>
            </a:r>
            <a:endParaRPr lang="en-US" altLang="ja-JP" dirty="0" smtClean="0"/>
          </a:p>
          <a:p>
            <a:pPr marL="971550" lvl="1" indent="-514350">
              <a:buFont typeface="+mj-lt"/>
              <a:buAutoNum type="arabicPeriod"/>
            </a:pPr>
            <a:r>
              <a:rPr lang="ja-JP" altLang="en-US" dirty="0" smtClean="0"/>
              <a:t>ユニークなライセンス文</a:t>
            </a:r>
            <a:r>
              <a:rPr kumimoji="1" lang="ja-JP" altLang="en-US" dirty="0" smtClean="0"/>
              <a:t>を</a:t>
            </a:r>
            <a:r>
              <a:rPr lang="ja-JP" altLang="en-US" dirty="0" smtClean="0"/>
              <a:t>決定しライセンスルールを作成する</a:t>
            </a:r>
            <a:endParaRPr kumimoji="1" lang="en-US" altLang="ja-JP" dirty="0" smtClean="0"/>
          </a:p>
          <a:p>
            <a:pPr marL="971550" lvl="1" indent="-514350">
              <a:buFont typeface="+mj-lt"/>
              <a:buAutoNum type="arabicPeriod"/>
            </a:pPr>
            <a:r>
              <a:rPr lang="ja-JP" altLang="en-US" dirty="0" smtClean="0"/>
              <a:t>ライセンス文を表記ゆれとライセンスのバージョンを考慮した正規表現を用いて作成する</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17</a:t>
            </a:fld>
            <a:endParaRPr kumimoji="1" lang="ja-JP" altLang="en-US"/>
          </a:p>
        </p:txBody>
      </p:sp>
    </p:spTree>
    <p:extLst>
      <p:ext uri="{BB962C8B-B14F-4D97-AF65-F5344CB8AC3E}">
        <p14:creationId xmlns:p14="http://schemas.microsoft.com/office/powerpoint/2010/main" val="27143539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err="1" smtClean="0"/>
              <a:t>Ninka</a:t>
            </a:r>
            <a:r>
              <a:rPr kumimoji="1" lang="ja-JP" altLang="en-US" dirty="0" smtClean="0"/>
              <a:t>のライセンスルール作成における問題点</a:t>
            </a:r>
            <a:endParaRPr kumimoji="1" lang="ja-JP" altLang="en-US" dirty="0"/>
          </a:p>
        </p:txBody>
      </p:sp>
      <p:sp>
        <p:nvSpPr>
          <p:cNvPr id="3" name="コンテンツ プレースホルダー 2"/>
          <p:cNvSpPr>
            <a:spLocks noGrp="1"/>
          </p:cNvSpPr>
          <p:nvPr>
            <p:ph idx="1"/>
          </p:nvPr>
        </p:nvSpPr>
        <p:spPr>
          <a:xfrm>
            <a:off x="457200" y="1600200"/>
            <a:ext cx="8229600" cy="4858657"/>
          </a:xfrm>
        </p:spPr>
        <p:txBody>
          <a:bodyPr>
            <a:normAutofit fontScale="92500" lnSpcReduction="10000"/>
          </a:bodyPr>
          <a:lstStyle/>
          <a:p>
            <a:r>
              <a:rPr kumimoji="1" lang="en-US" altLang="ja-JP" dirty="0" err="1" smtClean="0"/>
              <a:t>Ninka</a:t>
            </a:r>
            <a:r>
              <a:rPr lang="ja-JP" altLang="en-US" dirty="0" smtClean="0"/>
              <a:t>のルールを作成するには労力がかかる</a:t>
            </a:r>
            <a:endParaRPr kumimoji="1" lang="en-US" altLang="ja-JP" dirty="0" smtClean="0"/>
          </a:p>
          <a:p>
            <a:pPr marL="914400" lvl="1" indent="-457200"/>
            <a:r>
              <a:rPr kumimoji="1" lang="en-US" altLang="ja-JP" dirty="0" smtClean="0"/>
              <a:t>OSS</a:t>
            </a:r>
            <a:r>
              <a:rPr kumimoji="1" lang="ja-JP" altLang="en-US" dirty="0" smtClean="0"/>
              <a:t>ライセンス初学者にとっては困難</a:t>
            </a:r>
            <a:endParaRPr kumimoji="1" lang="en-US" altLang="ja-JP" dirty="0" smtClean="0"/>
          </a:p>
          <a:p>
            <a:pPr marL="514350" indent="-457200"/>
            <a:r>
              <a:rPr kumimoji="1" lang="ja-JP" altLang="en-US" dirty="0" smtClean="0"/>
              <a:t>特</a:t>
            </a:r>
            <a:r>
              <a:rPr kumimoji="1" lang="ja-JP" altLang="en-US" dirty="0" smtClean="0"/>
              <a:t>に労力がかかるプロセス</a:t>
            </a:r>
            <a:endParaRPr kumimoji="1" lang="en-US" altLang="ja-JP" dirty="0" smtClean="0"/>
          </a:p>
          <a:p>
            <a:pPr marL="457200" lvl="1" indent="0">
              <a:buNone/>
            </a:pPr>
            <a:r>
              <a:rPr lang="ja-JP" altLang="en-US" dirty="0"/>
              <a:t>1</a:t>
            </a:r>
            <a:r>
              <a:rPr lang="ja-JP" altLang="en-US" dirty="0" smtClean="0"/>
              <a:t>．未知ライセンス記述群の</a:t>
            </a:r>
            <a:r>
              <a:rPr lang="ja-JP" altLang="en-US" dirty="0" smtClean="0"/>
              <a:t>調査</a:t>
            </a:r>
            <a:endParaRPr lang="en-US" altLang="ja-JP" dirty="0" smtClean="0"/>
          </a:p>
          <a:p>
            <a:pPr marL="1200150" lvl="2" indent="-342900"/>
            <a:r>
              <a:rPr lang="en-US" altLang="ja-JP" dirty="0" smtClean="0"/>
              <a:t>Unknown</a:t>
            </a:r>
            <a:r>
              <a:rPr lang="ja-JP" altLang="en-US" dirty="0" smtClean="0"/>
              <a:t>のファイル数が多い場合がある</a:t>
            </a:r>
            <a:endParaRPr lang="en-US" altLang="ja-JP" dirty="0" smtClean="0"/>
          </a:p>
          <a:p>
            <a:pPr marL="457200" lvl="1" indent="0">
              <a:buNone/>
            </a:pPr>
            <a:r>
              <a:rPr lang="ja-JP" altLang="ja-JP" dirty="0" smtClean="0"/>
              <a:t>4</a:t>
            </a:r>
            <a:r>
              <a:rPr lang="en-US" altLang="ja-JP" dirty="0" smtClean="0"/>
              <a:t>.</a:t>
            </a:r>
            <a:r>
              <a:rPr lang="ja-JP" altLang="en-US" dirty="0" smtClean="0"/>
              <a:t> ユニークなライセンス文の</a:t>
            </a:r>
            <a:r>
              <a:rPr lang="ja-JP" altLang="en-US" dirty="0" smtClean="0"/>
              <a:t>決定</a:t>
            </a:r>
            <a:endParaRPr lang="en-US" altLang="ja-JP" dirty="0" smtClean="0"/>
          </a:p>
          <a:p>
            <a:pPr marL="1200150" lvl="2" indent="-342900"/>
            <a:r>
              <a:rPr lang="ja-JP" altLang="en-US" dirty="0" smtClean="0"/>
              <a:t>ライセンス記述が酷似しているライセンスが多数存在している</a:t>
            </a:r>
            <a:endParaRPr lang="en-US" altLang="ja-JP" dirty="0" smtClean="0"/>
          </a:p>
          <a:p>
            <a:pPr lvl="2"/>
            <a:r>
              <a:rPr lang="ja-JP" altLang="en-US" dirty="0" smtClean="0"/>
              <a:t>他のライセンス文との兼ね合いを考慮しながら決めなければならない</a:t>
            </a:r>
            <a:endParaRPr lang="en-US" altLang="ja-JP" dirty="0" smtClean="0"/>
          </a:p>
          <a:p>
            <a:pPr lvl="2"/>
            <a:r>
              <a:rPr lang="ja-JP" altLang="en-US" dirty="0" smtClean="0"/>
              <a:t>どのライセンスのライセンス文を気にする必要があるか特定が困難</a:t>
            </a:r>
            <a:endParaRPr lang="en-US" altLang="ja-JP" dirty="0" smtClean="0"/>
          </a:p>
          <a:p>
            <a:pPr lvl="2"/>
            <a:endParaRPr lang="en-US" altLang="ja-JP" dirty="0" smtClean="0"/>
          </a:p>
          <a:p>
            <a:endParaRPr lang="en-US" altLang="ja-JP" dirty="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18</a:t>
            </a:fld>
            <a:endParaRPr kumimoji="1" lang="ja-JP" altLang="en-US"/>
          </a:p>
        </p:txBody>
      </p:sp>
    </p:spTree>
    <p:extLst>
      <p:ext uri="{BB962C8B-B14F-4D97-AF65-F5344CB8AC3E}">
        <p14:creationId xmlns:p14="http://schemas.microsoft.com/office/powerpoint/2010/main" val="75606322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26986"/>
          </a:xfrm>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a:xfrm>
            <a:off x="457200" y="1422400"/>
            <a:ext cx="8229600" cy="5323423"/>
          </a:xfrm>
        </p:spPr>
        <p:txBody>
          <a:bodyPr>
            <a:normAutofit/>
          </a:bodyPr>
          <a:lstStyle/>
          <a:p>
            <a:pPr marL="514350" indent="-457200"/>
            <a:r>
              <a:rPr lang="en-US" altLang="ja-JP" dirty="0" err="1" smtClean="0">
                <a:solidFill>
                  <a:srgbClr val="000000"/>
                </a:solidFill>
              </a:rPr>
              <a:t>Ninka</a:t>
            </a:r>
            <a:r>
              <a:rPr lang="ja-JP" altLang="en-US" dirty="0" smtClean="0">
                <a:solidFill>
                  <a:srgbClr val="000000"/>
                </a:solidFill>
              </a:rPr>
              <a:t>のルール作成に機械学習がどれくらい有用か明らかにする</a:t>
            </a:r>
            <a:endParaRPr lang="en-US" altLang="ja-JP" dirty="0" smtClean="0">
              <a:solidFill>
                <a:srgbClr val="000000"/>
              </a:solidFill>
            </a:endParaRPr>
          </a:p>
          <a:p>
            <a:pPr marL="914400" lvl="1" indent="-457200"/>
            <a:endParaRPr lang="en-US" altLang="ja-JP" dirty="0" smtClean="0">
              <a:solidFill>
                <a:srgbClr val="000000"/>
              </a:solidFill>
            </a:endParaRPr>
          </a:p>
          <a:p>
            <a:pPr marL="514350" indent="-457200"/>
            <a:r>
              <a:rPr lang="ja-JP" altLang="en-US" dirty="0" smtClean="0">
                <a:solidFill>
                  <a:srgbClr val="000000"/>
                </a:solidFill>
              </a:rPr>
              <a:t>アプローチ：以下の</a:t>
            </a:r>
            <a:r>
              <a:rPr lang="en-US" altLang="ja-JP" dirty="0" smtClean="0">
                <a:solidFill>
                  <a:srgbClr val="000000"/>
                </a:solidFill>
              </a:rPr>
              <a:t>RQ</a:t>
            </a:r>
            <a:r>
              <a:rPr lang="ja-JP" altLang="en-US" dirty="0" smtClean="0">
                <a:solidFill>
                  <a:srgbClr val="000000"/>
                </a:solidFill>
              </a:rPr>
              <a:t>に解答する</a:t>
            </a:r>
            <a:endParaRPr lang="en-US" altLang="ja-JP" dirty="0" smtClean="0">
              <a:solidFill>
                <a:srgbClr val="000000"/>
              </a:solidFill>
            </a:endParaRPr>
          </a:p>
          <a:p>
            <a:pPr marL="914400" lvl="1" indent="-457200"/>
            <a:r>
              <a:rPr lang="ja-JP" altLang="ja-JP" dirty="0" smtClean="0">
                <a:solidFill>
                  <a:srgbClr val="000000"/>
                </a:solidFill>
              </a:rPr>
              <a:t>R</a:t>
            </a:r>
            <a:r>
              <a:rPr lang="en-US" altLang="ja-JP" dirty="0" smtClean="0">
                <a:solidFill>
                  <a:srgbClr val="000000"/>
                </a:solidFill>
              </a:rPr>
              <a:t>Q1:Ninka</a:t>
            </a:r>
            <a:r>
              <a:rPr lang="ja-JP" altLang="en-US" dirty="0" smtClean="0">
                <a:solidFill>
                  <a:srgbClr val="000000"/>
                </a:solidFill>
              </a:rPr>
              <a:t>の未知ライセンス記述群</a:t>
            </a:r>
            <a:r>
              <a:rPr lang="en-US" altLang="en-US" dirty="0" smtClean="0">
                <a:solidFill>
                  <a:srgbClr val="000000"/>
                </a:solidFill>
              </a:rPr>
              <a:t>は機械学習によって</a:t>
            </a:r>
            <a:r>
              <a:rPr lang="ja-JP" altLang="en-US" dirty="0" smtClean="0">
                <a:solidFill>
                  <a:srgbClr val="000000"/>
                </a:solidFill>
              </a:rPr>
              <a:t>何種類に分類することが可能か</a:t>
            </a:r>
            <a:endParaRPr lang="en-US" altLang="ja-JP" dirty="0" smtClean="0">
              <a:solidFill>
                <a:srgbClr val="000000"/>
              </a:solidFill>
            </a:endParaRPr>
          </a:p>
          <a:p>
            <a:pPr marL="1314450" lvl="2" indent="-457200"/>
            <a:endParaRPr lang="en-US" altLang="ja-JP" dirty="0" smtClean="0">
              <a:solidFill>
                <a:srgbClr val="000000"/>
              </a:solidFill>
            </a:endParaRPr>
          </a:p>
          <a:p>
            <a:pPr marL="914400" lvl="1" indent="-457200"/>
            <a:r>
              <a:rPr lang="ja-JP" altLang="ja-JP" dirty="0" smtClean="0">
                <a:solidFill>
                  <a:srgbClr val="000000"/>
                </a:solidFill>
              </a:rPr>
              <a:t>R</a:t>
            </a:r>
            <a:r>
              <a:rPr lang="en-US" altLang="ja-JP" dirty="0" smtClean="0">
                <a:solidFill>
                  <a:srgbClr val="000000"/>
                </a:solidFill>
              </a:rPr>
              <a:t>Q2:Ninka</a:t>
            </a:r>
            <a:r>
              <a:rPr lang="ja-JP" altLang="en-US" dirty="0" smtClean="0">
                <a:solidFill>
                  <a:srgbClr val="000000"/>
                </a:solidFill>
              </a:rPr>
              <a:t>の未知ライセンス記述群の中に何種類の亜種ライセンス記述が</a:t>
            </a:r>
            <a:r>
              <a:rPr lang="en-US" altLang="en-US" dirty="0" smtClean="0">
                <a:solidFill>
                  <a:srgbClr val="000000"/>
                </a:solidFill>
              </a:rPr>
              <a:t>存在するか</a:t>
            </a:r>
            <a:endParaRPr lang="en-US" altLang="ja-JP" dirty="0" smtClean="0">
              <a:solidFill>
                <a:srgbClr val="000000"/>
              </a:solidFill>
            </a:endParaRPr>
          </a:p>
          <a:p>
            <a:pPr marL="914400" lvl="1" indent="-457200"/>
            <a:endParaRPr lang="en-US" altLang="ja-JP" dirty="0" smtClean="0">
              <a:solidFill>
                <a:srgbClr val="000000"/>
              </a:solidFill>
            </a:endParaRPr>
          </a:p>
          <a:p>
            <a:pPr marL="914400" lvl="1" indent="-457200"/>
            <a:endParaRPr lang="en-US" altLang="ja-JP" dirty="0" smtClean="0">
              <a:solidFill>
                <a:srgbClr val="000000"/>
              </a:solidFill>
            </a:endParaRPr>
          </a:p>
          <a:p>
            <a:pPr marL="514350" indent="-457200"/>
            <a:endParaRPr lang="en-US" altLang="ja-JP" dirty="0" smtClean="0">
              <a:solidFill>
                <a:srgbClr val="000000"/>
              </a:solidFill>
            </a:endParaRPr>
          </a:p>
          <a:p>
            <a:pPr marL="914400" lvl="1" indent="-457200"/>
            <a:endParaRPr lang="en-US" altLang="ja-JP" dirty="0">
              <a:solidFill>
                <a:srgbClr val="000000"/>
              </a:solidFill>
            </a:endParaRPr>
          </a:p>
          <a:p>
            <a:pPr marL="514350" indent="-457200"/>
            <a:endParaRPr lang="en-US" altLang="ja-JP" dirty="0" smtClean="0">
              <a:solidFill>
                <a:srgbClr val="000000"/>
              </a:solidFill>
            </a:endParaRPr>
          </a:p>
          <a:p>
            <a:pPr marL="514350" indent="-457200"/>
            <a:endParaRPr lang="en-US" altLang="ja-JP" dirty="0">
              <a:solidFill>
                <a:srgbClr val="000000"/>
              </a:solidFill>
            </a:endParaRPr>
          </a:p>
          <a:p>
            <a:endParaRPr lang="en-US" altLang="ja-JP" dirty="0" smtClean="0">
              <a:solidFill>
                <a:srgbClr val="D8423C"/>
              </a:solidFill>
            </a:endParaRPr>
          </a:p>
          <a:p>
            <a:endParaRPr lang="en-US" altLang="ja-JP" dirty="0" smtClean="0"/>
          </a:p>
          <a:p>
            <a:endParaRPr lang="en-US" altLang="ja-JP" dirty="0" smtClean="0">
              <a:solidFill>
                <a:srgbClr val="D8423C"/>
              </a:solidFill>
            </a:endParaRPr>
          </a:p>
          <a:p>
            <a:endParaRPr lang="en-US" altLang="ja-JP" dirty="0">
              <a:solidFill>
                <a:srgbClr val="D8423C"/>
              </a:solidFill>
            </a:endParaRPr>
          </a:p>
          <a:p>
            <a:endParaRPr lang="en-US" altLang="ja-JP" dirty="0" smtClean="0">
              <a:solidFill>
                <a:srgbClr val="D8423C"/>
              </a:solidFill>
            </a:endParaRPr>
          </a:p>
          <a:p>
            <a:pPr lvl="1"/>
            <a:endParaRPr lang="en-US" altLang="ja-JP" dirty="0">
              <a:solidFill>
                <a:srgbClr val="D8423C"/>
              </a:solidFill>
            </a:endParaRPr>
          </a:p>
          <a:p>
            <a:endParaRPr lang="en-US" altLang="ja-JP" dirty="0" smtClean="0">
              <a:solidFill>
                <a:srgbClr val="D8423C"/>
              </a:solidFill>
            </a:endParaRPr>
          </a:p>
          <a:p>
            <a:endParaRPr lang="en-US" altLang="ja-JP" dirty="0">
              <a:solidFill>
                <a:srgbClr val="D8423C"/>
              </a:solidFill>
            </a:endParaRPr>
          </a:p>
          <a:p>
            <a:endParaRPr lang="en-US" altLang="ja-JP" dirty="0" smtClean="0">
              <a:solidFill>
                <a:srgbClr val="D8423C"/>
              </a:solidFill>
            </a:endParaRPr>
          </a:p>
          <a:p>
            <a:endParaRPr lang="en-US" altLang="ja-JP" dirty="0" smtClean="0">
              <a:solidFill>
                <a:srgbClr val="D8423C"/>
              </a:solidFill>
            </a:endParaRPr>
          </a:p>
          <a:p>
            <a:endParaRPr lang="en-US" altLang="ja-JP" dirty="0" smtClean="0">
              <a:solidFill>
                <a:srgbClr val="D8423C"/>
              </a:solidFill>
            </a:endParaRPr>
          </a:p>
          <a:p>
            <a:endParaRPr lang="en-US" altLang="ja-JP" dirty="0" smtClean="0"/>
          </a:p>
          <a:p>
            <a:endParaRPr lang="en-US" altLang="ja-JP" dirty="0"/>
          </a:p>
          <a:p>
            <a:endParaRPr lang="en-US" altLang="ja-JP" dirty="0" smtClean="0"/>
          </a:p>
          <a:p>
            <a:endParaRPr lang="en-US" altLang="ja-JP" dirty="0" smtClean="0"/>
          </a:p>
        </p:txBody>
      </p:sp>
      <p:sp>
        <p:nvSpPr>
          <p:cNvPr id="6" name="スライド番号プレースホルダー 5"/>
          <p:cNvSpPr>
            <a:spLocks noGrp="1"/>
          </p:cNvSpPr>
          <p:nvPr>
            <p:ph type="sldNum" sz="quarter" idx="12"/>
          </p:nvPr>
        </p:nvSpPr>
        <p:spPr/>
        <p:txBody>
          <a:bodyPr/>
          <a:lstStyle/>
          <a:p>
            <a:fld id="{068FFB00-36B6-D449-A47B-3BE32DDF3CF2}" type="slidenum">
              <a:rPr kumimoji="1" lang="ja-JP" altLang="en-US" smtClean="0"/>
              <a:pPr/>
              <a:t>19</a:t>
            </a:fld>
            <a:endParaRPr kumimoji="1" lang="ja-JP" altLang="en-US" dirty="0"/>
          </a:p>
        </p:txBody>
      </p:sp>
    </p:spTree>
    <p:extLst>
      <p:ext uri="{BB962C8B-B14F-4D97-AF65-F5344CB8AC3E}">
        <p14:creationId xmlns:p14="http://schemas.microsoft.com/office/powerpoint/2010/main" val="60165233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a:stretch>
            <a:fillRect/>
          </a:stretch>
        </p:blipFill>
        <p:spPr>
          <a:xfrm>
            <a:off x="3006247" y="3232017"/>
            <a:ext cx="2662518" cy="2662518"/>
          </a:xfrm>
          <a:prstGeom prst="rect">
            <a:avLst/>
          </a:prstGeom>
        </p:spPr>
      </p:pic>
      <p:sp>
        <p:nvSpPr>
          <p:cNvPr id="3" name="コンテンツ プレースホルダー 2"/>
          <p:cNvSpPr>
            <a:spLocks noGrp="1"/>
          </p:cNvSpPr>
          <p:nvPr>
            <p:ph idx="1"/>
          </p:nvPr>
        </p:nvSpPr>
        <p:spPr>
          <a:xfrm>
            <a:off x="457200" y="1600200"/>
            <a:ext cx="8229600" cy="4887046"/>
          </a:xfrm>
        </p:spPr>
        <p:txBody>
          <a:bodyPr>
            <a:normAutofit/>
          </a:bodyPr>
          <a:lstStyle/>
          <a:p>
            <a:r>
              <a:rPr kumimoji="1" lang="en-US" altLang="ja-JP" dirty="0" smtClean="0"/>
              <a:t>RQ1</a:t>
            </a:r>
            <a:r>
              <a:rPr kumimoji="1" lang="ja-JP" altLang="en-US" dirty="0" smtClean="0"/>
              <a:t>の</a:t>
            </a:r>
            <a:r>
              <a:rPr lang="ja-JP" altLang="en-US" dirty="0" smtClean="0"/>
              <a:t>分析</a:t>
            </a:r>
            <a:r>
              <a:rPr kumimoji="1" lang="ja-JP" altLang="en-US" dirty="0" smtClean="0"/>
              <a:t>方法</a:t>
            </a:r>
            <a:endParaRPr kumimoji="1" lang="en-US" altLang="ja-JP" dirty="0" smtClean="0"/>
          </a:p>
          <a:p>
            <a:pPr lvl="1"/>
            <a:r>
              <a:rPr lang="ja-JP" altLang="en-US" dirty="0" smtClean="0"/>
              <a:t>未知ライセンス記述のクラスタリングを行う</a:t>
            </a:r>
            <a:endParaRPr lang="en-US" altLang="ja-JP" dirty="0" smtClean="0"/>
          </a:p>
          <a:p>
            <a:pPr lvl="1"/>
            <a:r>
              <a:rPr lang="ja-JP" altLang="en-US" dirty="0" smtClean="0"/>
              <a:t>どの記述がどのクラスタにクラスタリングされたかを目視で確認し考察する</a:t>
            </a:r>
            <a:endParaRPr lang="en-US" altLang="ja-JP" dirty="0" smtClean="0"/>
          </a:p>
          <a:p>
            <a:endParaRPr lang="en-US" altLang="ja-JP" dirty="0" smtClean="0"/>
          </a:p>
          <a:p>
            <a:endParaRPr lang="en-US" altLang="ja-JP" dirty="0" smtClean="0"/>
          </a:p>
          <a:p>
            <a:endParaRPr lang="en-US" altLang="ja-JP" dirty="0" smtClean="0"/>
          </a:p>
          <a:p>
            <a:endParaRPr lang="en-US" altLang="ja-JP" dirty="0"/>
          </a:p>
          <a:p>
            <a:endParaRPr lang="en-US" altLang="ja-JP" dirty="0" smtClean="0"/>
          </a:p>
          <a:p>
            <a:endParaRPr lang="en-US" altLang="ja-JP" dirty="0"/>
          </a:p>
          <a:p>
            <a:pPr marL="457200" lvl="1" indent="0">
              <a:buNone/>
            </a:pPr>
            <a:endParaRPr kumimoji="1" lang="ja-JP" altLang="en-US" dirty="0"/>
          </a:p>
        </p:txBody>
      </p:sp>
      <p:sp>
        <p:nvSpPr>
          <p:cNvPr id="2" name="タイトル 1"/>
          <p:cNvSpPr>
            <a:spLocks noGrp="1"/>
          </p:cNvSpPr>
          <p:nvPr>
            <p:ph type="title"/>
          </p:nvPr>
        </p:nvSpPr>
        <p:spPr/>
        <p:txBody>
          <a:bodyPr/>
          <a:lstStyle/>
          <a:p>
            <a:r>
              <a:rPr lang="en-US" altLang="ja-JP" dirty="0" smtClean="0"/>
              <a:t>RQ1</a:t>
            </a:r>
            <a:r>
              <a:rPr lang="ja-JP" altLang="en-US" dirty="0" smtClean="0"/>
              <a:t>分析方法</a:t>
            </a:r>
            <a:endParaRPr kumimoji="1" lang="ja-JP" altLang="en-US" dirty="0"/>
          </a:p>
        </p:txBody>
      </p:sp>
      <p:sp>
        <p:nvSpPr>
          <p:cNvPr id="4" name="スライド番号プレースホルダー 3"/>
          <p:cNvSpPr>
            <a:spLocks noGrp="1"/>
          </p:cNvSpPr>
          <p:nvPr>
            <p:ph type="sldNum" sz="quarter" idx="12"/>
          </p:nvPr>
        </p:nvSpPr>
        <p:spPr/>
        <p:txBody>
          <a:bodyPr/>
          <a:lstStyle/>
          <a:p>
            <a:fld id="{068FFB00-36B6-D449-A47B-3BE32DDF3CF2}" type="slidenum">
              <a:rPr kumimoji="1" lang="ja-JP" altLang="en-US" smtClean="0"/>
              <a:pPr/>
              <a:t>20</a:t>
            </a:fld>
            <a:endParaRPr kumimoji="1" lang="ja-JP" altLang="en-US"/>
          </a:p>
        </p:txBody>
      </p:sp>
      <p:sp>
        <p:nvSpPr>
          <p:cNvPr id="6" name="右矢印 5"/>
          <p:cNvSpPr/>
          <p:nvPr/>
        </p:nvSpPr>
        <p:spPr>
          <a:xfrm>
            <a:off x="2640345" y="4453467"/>
            <a:ext cx="790320" cy="484632"/>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7" name="図 6"/>
          <p:cNvPicPr>
            <a:picLocks noChangeAspect="1"/>
          </p:cNvPicPr>
          <p:nvPr/>
        </p:nvPicPr>
        <p:blipFill>
          <a:blip r:embed="rId3"/>
          <a:stretch>
            <a:fillRect/>
          </a:stretch>
        </p:blipFill>
        <p:spPr>
          <a:xfrm>
            <a:off x="1262421" y="4126936"/>
            <a:ext cx="1059813" cy="1059813"/>
          </a:xfrm>
          <a:prstGeom prst="rect">
            <a:avLst/>
          </a:prstGeom>
        </p:spPr>
      </p:pic>
      <p:sp>
        <p:nvSpPr>
          <p:cNvPr id="8" name="テキスト ボックス 7"/>
          <p:cNvSpPr txBox="1"/>
          <p:nvPr/>
        </p:nvSpPr>
        <p:spPr>
          <a:xfrm>
            <a:off x="583381" y="5301158"/>
            <a:ext cx="2779953" cy="646331"/>
          </a:xfrm>
          <a:prstGeom prst="rect">
            <a:avLst/>
          </a:prstGeom>
          <a:noFill/>
        </p:spPr>
        <p:txBody>
          <a:bodyPr wrap="none" rtlCol="0">
            <a:spAutoFit/>
          </a:bodyPr>
          <a:lstStyle/>
          <a:p>
            <a:r>
              <a:rPr lang="ja-JP" altLang="en-US" dirty="0" smtClean="0"/>
              <a:t>未知ライセンス記述群</a:t>
            </a:r>
            <a:endParaRPr lang="en-US" altLang="ja-JP" dirty="0" smtClean="0"/>
          </a:p>
          <a:p>
            <a:r>
              <a:rPr kumimoji="1" lang="ja-JP" altLang="ja-JP" dirty="0" smtClean="0"/>
              <a:t>(</a:t>
            </a:r>
            <a:r>
              <a:rPr kumimoji="1" lang="en-US" altLang="ja-JP" dirty="0" err="1" smtClean="0"/>
              <a:t>Ninka</a:t>
            </a:r>
            <a:r>
              <a:rPr kumimoji="1" lang="ja-JP" altLang="en-US" dirty="0" smtClean="0"/>
              <a:t>の</a:t>
            </a:r>
            <a:r>
              <a:rPr kumimoji="1" lang="en-US" altLang="ja-JP" dirty="0" smtClean="0"/>
              <a:t>Unknown</a:t>
            </a:r>
            <a:r>
              <a:rPr kumimoji="1" lang="ja-JP" altLang="en-US" dirty="0" smtClean="0"/>
              <a:t>ファイル</a:t>
            </a:r>
            <a:r>
              <a:rPr kumimoji="1" lang="en-US" altLang="ja-JP" dirty="0" smtClean="0"/>
              <a:t>)</a:t>
            </a:r>
            <a:endParaRPr kumimoji="1" lang="ja-JP" altLang="en-US" dirty="0"/>
          </a:p>
        </p:txBody>
      </p:sp>
      <p:sp>
        <p:nvSpPr>
          <p:cNvPr id="9" name="右矢印 8"/>
          <p:cNvSpPr/>
          <p:nvPr/>
        </p:nvSpPr>
        <p:spPr>
          <a:xfrm>
            <a:off x="5366618" y="4453757"/>
            <a:ext cx="790320" cy="484632"/>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0" name="テキスト ボックス 9"/>
          <p:cNvSpPr txBox="1"/>
          <p:nvPr/>
        </p:nvSpPr>
        <p:spPr>
          <a:xfrm>
            <a:off x="6439756" y="5264762"/>
            <a:ext cx="2334293" cy="646331"/>
          </a:xfrm>
          <a:prstGeom prst="rect">
            <a:avLst/>
          </a:prstGeom>
          <a:noFill/>
        </p:spPr>
        <p:txBody>
          <a:bodyPr wrap="none" rtlCol="0">
            <a:spAutoFit/>
          </a:bodyPr>
          <a:lstStyle/>
          <a:p>
            <a:r>
              <a:rPr lang="ja-JP" altLang="en-US" dirty="0" smtClean="0"/>
              <a:t>グループ化された</a:t>
            </a:r>
            <a:endParaRPr lang="en-US" altLang="ja-JP" dirty="0" smtClean="0"/>
          </a:p>
          <a:p>
            <a:r>
              <a:rPr lang="ja-JP" altLang="en-US" dirty="0" smtClean="0"/>
              <a:t>未知ライセンス記述群</a:t>
            </a:r>
            <a:endParaRPr kumimoji="1" lang="ja-JP" altLang="en-US" dirty="0"/>
          </a:p>
        </p:txBody>
      </p:sp>
      <p:pic>
        <p:nvPicPr>
          <p:cNvPr id="11" name="図 10"/>
          <p:cNvPicPr>
            <a:picLocks noChangeAspect="1"/>
          </p:cNvPicPr>
          <p:nvPr/>
        </p:nvPicPr>
        <p:blipFill>
          <a:blip r:embed="rId3"/>
          <a:stretch>
            <a:fillRect/>
          </a:stretch>
        </p:blipFill>
        <p:spPr>
          <a:xfrm>
            <a:off x="7024049" y="4008209"/>
            <a:ext cx="648634" cy="648634"/>
          </a:xfrm>
          <a:prstGeom prst="rect">
            <a:avLst/>
          </a:prstGeom>
        </p:spPr>
      </p:pic>
      <p:pic>
        <p:nvPicPr>
          <p:cNvPr id="12" name="図 11"/>
          <p:cNvPicPr>
            <a:picLocks noChangeAspect="1"/>
          </p:cNvPicPr>
          <p:nvPr/>
        </p:nvPicPr>
        <p:blipFill>
          <a:blip r:embed="rId3"/>
          <a:stretch>
            <a:fillRect/>
          </a:stretch>
        </p:blipFill>
        <p:spPr>
          <a:xfrm>
            <a:off x="7591952" y="4484926"/>
            <a:ext cx="648634" cy="648634"/>
          </a:xfrm>
          <a:prstGeom prst="rect">
            <a:avLst/>
          </a:prstGeom>
        </p:spPr>
      </p:pic>
      <p:pic>
        <p:nvPicPr>
          <p:cNvPr id="13" name="図 12"/>
          <p:cNvPicPr>
            <a:picLocks noChangeAspect="1"/>
          </p:cNvPicPr>
          <p:nvPr/>
        </p:nvPicPr>
        <p:blipFill>
          <a:blip r:embed="rId3"/>
          <a:stretch>
            <a:fillRect/>
          </a:stretch>
        </p:blipFill>
        <p:spPr>
          <a:xfrm>
            <a:off x="6439756" y="4484926"/>
            <a:ext cx="648634" cy="648634"/>
          </a:xfrm>
          <a:prstGeom prst="rect">
            <a:avLst/>
          </a:prstGeom>
        </p:spPr>
      </p:pic>
      <p:sp>
        <p:nvSpPr>
          <p:cNvPr id="14" name="テキスト ボックス 13"/>
          <p:cNvSpPr txBox="1"/>
          <p:nvPr/>
        </p:nvSpPr>
        <p:spPr>
          <a:xfrm>
            <a:off x="3696557" y="5260909"/>
            <a:ext cx="1531188" cy="646331"/>
          </a:xfrm>
          <a:prstGeom prst="rect">
            <a:avLst/>
          </a:prstGeom>
          <a:noFill/>
        </p:spPr>
        <p:txBody>
          <a:bodyPr wrap="none" rtlCol="0">
            <a:spAutoFit/>
          </a:bodyPr>
          <a:lstStyle/>
          <a:p>
            <a:r>
              <a:rPr kumimoji="1" lang="ja-JP" altLang="en-US" dirty="0" smtClean="0"/>
              <a:t>クラスタリング</a:t>
            </a:r>
            <a:endParaRPr kumimoji="1" lang="en-US" altLang="ja-JP" dirty="0" smtClean="0"/>
          </a:p>
          <a:p>
            <a:r>
              <a:rPr lang="ja-JP" altLang="en-US" dirty="0" smtClean="0"/>
              <a:t>   </a:t>
            </a:r>
            <a:r>
              <a:rPr lang="en-US" altLang="ja-JP" dirty="0" smtClean="0"/>
              <a:t>(K-means)</a:t>
            </a:r>
            <a:endParaRPr kumimoji="1" lang="en-US" altLang="ja-JP" dirty="0" smtClean="0"/>
          </a:p>
        </p:txBody>
      </p:sp>
    </p:spTree>
    <p:extLst>
      <p:ext uri="{BB962C8B-B14F-4D97-AF65-F5344CB8AC3E}">
        <p14:creationId xmlns:p14="http://schemas.microsoft.com/office/powerpoint/2010/main" val="1340247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2"/>
          <a:stretch>
            <a:fillRect/>
          </a:stretch>
        </p:blipFill>
        <p:spPr>
          <a:xfrm>
            <a:off x="3124743" y="3211515"/>
            <a:ext cx="2662518" cy="2662518"/>
          </a:xfrm>
          <a:prstGeom prst="rect">
            <a:avLst/>
          </a:prstGeom>
        </p:spPr>
      </p:pic>
      <p:sp>
        <p:nvSpPr>
          <p:cNvPr id="2" name="タイトル 1"/>
          <p:cNvSpPr>
            <a:spLocks noGrp="1"/>
          </p:cNvSpPr>
          <p:nvPr>
            <p:ph type="title"/>
          </p:nvPr>
        </p:nvSpPr>
        <p:spPr/>
        <p:txBody>
          <a:bodyPr/>
          <a:lstStyle/>
          <a:p>
            <a:r>
              <a:rPr kumimoji="1" lang="en-US" altLang="ja-JP" dirty="0" smtClean="0"/>
              <a:t>RQ2</a:t>
            </a:r>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a:xfrm>
            <a:off x="457200" y="1600200"/>
            <a:ext cx="8229600" cy="5183649"/>
          </a:xfrm>
        </p:spPr>
        <p:txBody>
          <a:bodyPr>
            <a:normAutofit/>
          </a:bodyPr>
          <a:lstStyle/>
          <a:p>
            <a:r>
              <a:rPr kumimoji="1" lang="en-US" altLang="ja-JP" dirty="0" smtClean="0"/>
              <a:t>RQ2</a:t>
            </a:r>
            <a:r>
              <a:rPr kumimoji="1" lang="ja-JP" altLang="en-US" dirty="0" smtClean="0"/>
              <a:t>の分析方法</a:t>
            </a:r>
            <a:endParaRPr kumimoji="1" lang="en-US" altLang="ja-JP" dirty="0" smtClean="0"/>
          </a:p>
          <a:p>
            <a:pPr lvl="1"/>
            <a:r>
              <a:rPr lang="ja-JP" altLang="en-US" dirty="0" smtClean="0"/>
              <a:t>R</a:t>
            </a:r>
            <a:r>
              <a:rPr lang="en-US" altLang="ja-JP" dirty="0" err="1" smtClean="0"/>
              <a:t>andamForest</a:t>
            </a:r>
            <a:r>
              <a:rPr lang="ja-JP" altLang="en-US" dirty="0" smtClean="0"/>
              <a:t>でどの既知ライセンス記述に似ているかで亜種ライセンスの推定を行い評価する</a:t>
            </a:r>
            <a:endParaRPr lang="en-US" altLang="ja-JP" dirty="0" smtClean="0"/>
          </a:p>
        </p:txBody>
      </p:sp>
      <p:pic>
        <p:nvPicPr>
          <p:cNvPr id="4" name="図 3"/>
          <p:cNvPicPr>
            <a:picLocks noChangeAspect="1"/>
          </p:cNvPicPr>
          <p:nvPr/>
        </p:nvPicPr>
        <p:blipFill>
          <a:blip r:embed="rId3"/>
          <a:stretch>
            <a:fillRect/>
          </a:stretch>
        </p:blipFill>
        <p:spPr>
          <a:xfrm>
            <a:off x="1621691" y="4102164"/>
            <a:ext cx="648634" cy="648634"/>
          </a:xfrm>
          <a:prstGeom prst="rect">
            <a:avLst/>
          </a:prstGeom>
        </p:spPr>
      </p:pic>
      <p:sp>
        <p:nvSpPr>
          <p:cNvPr id="5" name="テキスト ボックス 4"/>
          <p:cNvSpPr txBox="1"/>
          <p:nvPr/>
        </p:nvSpPr>
        <p:spPr>
          <a:xfrm>
            <a:off x="683854" y="4944566"/>
            <a:ext cx="2108269" cy="646331"/>
          </a:xfrm>
          <a:prstGeom prst="rect">
            <a:avLst/>
          </a:prstGeom>
          <a:noFill/>
        </p:spPr>
        <p:txBody>
          <a:bodyPr wrap="none" rtlCol="0">
            <a:spAutoFit/>
          </a:bodyPr>
          <a:lstStyle/>
          <a:p>
            <a:r>
              <a:rPr lang="ja-JP" altLang="en-US" dirty="0" smtClean="0"/>
              <a:t>ルールに追加する</a:t>
            </a:r>
            <a:endParaRPr lang="en-US" altLang="ja-JP" dirty="0" smtClean="0"/>
          </a:p>
          <a:p>
            <a:r>
              <a:rPr lang="ja-JP" altLang="en-US" dirty="0" smtClean="0"/>
              <a:t>未知ライセンス記述</a:t>
            </a:r>
            <a:endParaRPr kumimoji="1" lang="ja-JP" altLang="en-US" dirty="0"/>
          </a:p>
        </p:txBody>
      </p:sp>
      <p:sp>
        <p:nvSpPr>
          <p:cNvPr id="6" name="右矢印 5"/>
          <p:cNvSpPr/>
          <p:nvPr/>
        </p:nvSpPr>
        <p:spPr>
          <a:xfrm>
            <a:off x="2714310" y="4173694"/>
            <a:ext cx="790320" cy="484632"/>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 name="右矢印 6"/>
          <p:cNvSpPr/>
          <p:nvPr/>
        </p:nvSpPr>
        <p:spPr>
          <a:xfrm>
            <a:off x="5461743" y="4173694"/>
            <a:ext cx="790320" cy="484632"/>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8" name="図 7"/>
          <p:cNvPicPr>
            <a:picLocks noChangeAspect="1"/>
          </p:cNvPicPr>
          <p:nvPr/>
        </p:nvPicPr>
        <p:blipFill>
          <a:blip r:embed="rId3"/>
          <a:stretch>
            <a:fillRect/>
          </a:stretch>
        </p:blipFill>
        <p:spPr>
          <a:xfrm>
            <a:off x="6742116" y="4254416"/>
            <a:ext cx="648634" cy="648634"/>
          </a:xfrm>
          <a:prstGeom prst="rect">
            <a:avLst/>
          </a:prstGeom>
        </p:spPr>
      </p:pic>
      <p:sp>
        <p:nvSpPr>
          <p:cNvPr id="9" name="テキスト ボックス 8"/>
          <p:cNvSpPr txBox="1"/>
          <p:nvPr/>
        </p:nvSpPr>
        <p:spPr>
          <a:xfrm>
            <a:off x="6420154" y="3769315"/>
            <a:ext cx="1239079" cy="369332"/>
          </a:xfrm>
          <a:prstGeom prst="rect">
            <a:avLst/>
          </a:prstGeom>
          <a:solidFill>
            <a:schemeClr val="accent6"/>
          </a:solidFill>
          <a:ln>
            <a:noFill/>
          </a:ln>
        </p:spPr>
        <p:txBody>
          <a:bodyPr wrap="none" rtlCol="0">
            <a:spAutoFit/>
          </a:bodyPr>
          <a:lstStyle/>
          <a:p>
            <a:r>
              <a:rPr kumimoji="1" lang="en-US" altLang="ja-JP" dirty="0" smtClean="0">
                <a:solidFill>
                  <a:schemeClr val="bg1"/>
                </a:solidFill>
              </a:rPr>
              <a:t>GPL</a:t>
            </a:r>
            <a:r>
              <a:rPr kumimoji="1" lang="ja-JP" altLang="en-US" dirty="0" smtClean="0">
                <a:solidFill>
                  <a:schemeClr val="bg1"/>
                </a:solidFill>
              </a:rPr>
              <a:t>の亜種</a:t>
            </a:r>
            <a:endParaRPr kumimoji="1" lang="ja-JP" altLang="en-US" dirty="0">
              <a:solidFill>
                <a:schemeClr val="bg1"/>
              </a:solidFill>
            </a:endParaRPr>
          </a:p>
        </p:txBody>
      </p:sp>
      <p:sp>
        <p:nvSpPr>
          <p:cNvPr id="10" name="テキスト ボックス 9"/>
          <p:cNvSpPr txBox="1"/>
          <p:nvPr/>
        </p:nvSpPr>
        <p:spPr>
          <a:xfrm>
            <a:off x="7707168" y="3773255"/>
            <a:ext cx="1245165" cy="369332"/>
          </a:xfrm>
          <a:prstGeom prst="rect">
            <a:avLst/>
          </a:prstGeom>
          <a:solidFill>
            <a:schemeClr val="accent6"/>
          </a:solidFill>
          <a:ln>
            <a:noFill/>
          </a:ln>
        </p:spPr>
        <p:txBody>
          <a:bodyPr wrap="none" rtlCol="0">
            <a:spAutoFit/>
          </a:bodyPr>
          <a:lstStyle/>
          <a:p>
            <a:r>
              <a:rPr lang="en-US" altLang="ja-JP" dirty="0" smtClean="0">
                <a:solidFill>
                  <a:schemeClr val="bg1"/>
                </a:solidFill>
              </a:rPr>
              <a:t>MIT</a:t>
            </a:r>
            <a:r>
              <a:rPr kumimoji="1" lang="ja-JP" altLang="en-US" dirty="0" smtClean="0">
                <a:solidFill>
                  <a:schemeClr val="bg1"/>
                </a:solidFill>
              </a:rPr>
              <a:t>の亜種</a:t>
            </a:r>
            <a:endParaRPr kumimoji="1" lang="ja-JP" altLang="en-US" dirty="0">
              <a:solidFill>
                <a:schemeClr val="bg1"/>
              </a:solidFill>
            </a:endParaRPr>
          </a:p>
        </p:txBody>
      </p:sp>
      <p:sp>
        <p:nvSpPr>
          <p:cNvPr id="11" name="正方形/長方形 10"/>
          <p:cNvSpPr/>
          <p:nvPr/>
        </p:nvSpPr>
        <p:spPr>
          <a:xfrm>
            <a:off x="6420154" y="4102164"/>
            <a:ext cx="1232927" cy="870438"/>
          </a:xfrm>
          <a:prstGeom prst="rect">
            <a:avLst/>
          </a:prstGeom>
          <a:no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2" name="正方形/長方形 11"/>
          <p:cNvSpPr/>
          <p:nvPr/>
        </p:nvSpPr>
        <p:spPr>
          <a:xfrm>
            <a:off x="7707168" y="4091809"/>
            <a:ext cx="1225028" cy="870438"/>
          </a:xfrm>
          <a:prstGeom prst="rect">
            <a:avLst/>
          </a:prstGeom>
          <a:no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3" name="テキスト ボックス 12"/>
          <p:cNvSpPr txBox="1"/>
          <p:nvPr/>
        </p:nvSpPr>
        <p:spPr>
          <a:xfrm>
            <a:off x="6467189" y="5107714"/>
            <a:ext cx="2334293" cy="369332"/>
          </a:xfrm>
          <a:prstGeom prst="rect">
            <a:avLst/>
          </a:prstGeom>
          <a:noFill/>
        </p:spPr>
        <p:txBody>
          <a:bodyPr wrap="none" rtlCol="0">
            <a:spAutoFit/>
          </a:bodyPr>
          <a:lstStyle/>
          <a:p>
            <a:r>
              <a:rPr lang="ja-JP" altLang="en-US" dirty="0"/>
              <a:t>ライセンス亜種の</a:t>
            </a:r>
            <a:r>
              <a:rPr lang="ja-JP" altLang="en-US" dirty="0" smtClean="0"/>
              <a:t>推定</a:t>
            </a:r>
            <a:endParaRPr lang="en-US" altLang="ja-JP" dirty="0"/>
          </a:p>
        </p:txBody>
      </p:sp>
      <p:pic>
        <p:nvPicPr>
          <p:cNvPr id="14" name="図 13"/>
          <p:cNvPicPr>
            <a:picLocks noChangeAspect="1"/>
          </p:cNvPicPr>
          <p:nvPr/>
        </p:nvPicPr>
        <p:blipFill>
          <a:blip r:embed="rId3"/>
          <a:stretch>
            <a:fillRect/>
          </a:stretch>
        </p:blipFill>
        <p:spPr>
          <a:xfrm>
            <a:off x="869469" y="4102164"/>
            <a:ext cx="648634" cy="648634"/>
          </a:xfrm>
          <a:prstGeom prst="rect">
            <a:avLst/>
          </a:prstGeom>
        </p:spPr>
      </p:pic>
      <p:pic>
        <p:nvPicPr>
          <p:cNvPr id="15" name="図 14"/>
          <p:cNvPicPr>
            <a:picLocks noChangeAspect="1"/>
          </p:cNvPicPr>
          <p:nvPr/>
        </p:nvPicPr>
        <p:blipFill>
          <a:blip r:embed="rId3"/>
          <a:stretch>
            <a:fillRect/>
          </a:stretch>
        </p:blipFill>
        <p:spPr>
          <a:xfrm>
            <a:off x="7958653" y="4256420"/>
            <a:ext cx="648634" cy="648634"/>
          </a:xfrm>
          <a:prstGeom prst="rect">
            <a:avLst/>
          </a:prstGeom>
        </p:spPr>
      </p:pic>
      <p:sp>
        <p:nvSpPr>
          <p:cNvPr id="17" name="テキスト ボックス 16"/>
          <p:cNvSpPr txBox="1"/>
          <p:nvPr/>
        </p:nvSpPr>
        <p:spPr>
          <a:xfrm>
            <a:off x="3454664" y="5206184"/>
            <a:ext cx="1959190" cy="369332"/>
          </a:xfrm>
          <a:prstGeom prst="rect">
            <a:avLst/>
          </a:prstGeom>
          <a:noFill/>
        </p:spPr>
        <p:txBody>
          <a:bodyPr wrap="none" rtlCol="0">
            <a:spAutoFit/>
          </a:bodyPr>
          <a:lstStyle/>
          <a:p>
            <a:r>
              <a:rPr lang="ja-JP" altLang="en-US" dirty="0" smtClean="0"/>
              <a:t>教師あり機械学習</a:t>
            </a:r>
            <a:endParaRPr lang="en-US" altLang="ja-JP" dirty="0" smtClean="0"/>
          </a:p>
        </p:txBody>
      </p:sp>
      <p:sp>
        <p:nvSpPr>
          <p:cNvPr id="18" name="テキスト ボックス 17"/>
          <p:cNvSpPr txBox="1"/>
          <p:nvPr/>
        </p:nvSpPr>
        <p:spPr>
          <a:xfrm>
            <a:off x="3513832" y="5504701"/>
            <a:ext cx="1930787" cy="369332"/>
          </a:xfrm>
          <a:prstGeom prst="rect">
            <a:avLst/>
          </a:prstGeom>
          <a:noFill/>
        </p:spPr>
        <p:txBody>
          <a:bodyPr wrap="none" rtlCol="0">
            <a:spAutoFit/>
          </a:bodyPr>
          <a:lstStyle/>
          <a:p>
            <a:r>
              <a:rPr kumimoji="1" lang="en-US" altLang="ja-JP" dirty="0" smtClean="0"/>
              <a:t>(</a:t>
            </a:r>
            <a:r>
              <a:rPr kumimoji="1" lang="en-US" altLang="ja-JP" dirty="0" err="1" smtClean="0"/>
              <a:t>RandomForest</a:t>
            </a:r>
            <a:r>
              <a:rPr kumimoji="1" lang="ja-JP" altLang="en-US" dirty="0" smtClean="0"/>
              <a:t>法</a:t>
            </a:r>
            <a:r>
              <a:rPr kumimoji="1" lang="en-US" altLang="ja-JP" dirty="0" smtClean="0"/>
              <a:t>)</a:t>
            </a:r>
            <a:endParaRPr kumimoji="1" lang="ja-JP" altLang="en-US" dirty="0"/>
          </a:p>
        </p:txBody>
      </p:sp>
    </p:spTree>
    <p:extLst>
      <p:ext uri="{BB962C8B-B14F-4D97-AF65-F5344CB8AC3E}">
        <p14:creationId xmlns:p14="http://schemas.microsoft.com/office/powerpoint/2010/main" val="112241658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データセット</a:t>
            </a:r>
            <a:endParaRPr kumimoji="1" lang="ja-JP" altLang="en-US" dirty="0"/>
          </a:p>
        </p:txBody>
      </p:sp>
      <p:sp>
        <p:nvSpPr>
          <p:cNvPr id="3" name="コンテンツ プレースホルダー 2"/>
          <p:cNvSpPr>
            <a:spLocks noGrp="1"/>
          </p:cNvSpPr>
          <p:nvPr>
            <p:ph idx="1"/>
          </p:nvPr>
        </p:nvSpPr>
        <p:spPr>
          <a:xfrm>
            <a:off x="457200" y="1600200"/>
            <a:ext cx="8229600" cy="5023338"/>
          </a:xfrm>
        </p:spPr>
        <p:txBody>
          <a:bodyPr>
            <a:normAutofit/>
          </a:bodyPr>
          <a:lstStyle/>
          <a:p>
            <a:endParaRPr kumimoji="1"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a:p>
          <a:p>
            <a:endParaRPr lang="en-US" altLang="ja-JP" dirty="0" smtClean="0"/>
          </a:p>
          <a:p>
            <a:endParaRPr kumimoji="1" lang="en-US" altLang="ja-JP" dirty="0"/>
          </a:p>
          <a:p>
            <a:endParaRPr kumimoji="1" lang="en-US" altLang="ja-JP" dirty="0" smtClean="0"/>
          </a:p>
          <a:p>
            <a:endParaRPr lang="en-US" altLang="ja-JP" dirty="0"/>
          </a:p>
        </p:txBody>
      </p:sp>
      <p:sp>
        <p:nvSpPr>
          <p:cNvPr id="10" name="スライド番号プレースホルダー 9"/>
          <p:cNvSpPr>
            <a:spLocks noGrp="1"/>
          </p:cNvSpPr>
          <p:nvPr>
            <p:ph type="sldNum" sz="quarter" idx="12"/>
          </p:nvPr>
        </p:nvSpPr>
        <p:spPr/>
        <p:txBody>
          <a:bodyPr/>
          <a:lstStyle/>
          <a:p>
            <a:fld id="{068FFB00-36B6-D449-A47B-3BE32DDF3CF2}" type="slidenum">
              <a:rPr kumimoji="1" lang="ja-JP" altLang="en-US" smtClean="0"/>
              <a:pPr/>
              <a:t>22</a:t>
            </a:fld>
            <a:endParaRPr kumimoji="1" lang="ja-JP" altLang="en-US"/>
          </a:p>
        </p:txBody>
      </p:sp>
      <p:pic>
        <p:nvPicPr>
          <p:cNvPr id="6" name="図 5" descr="スクリーンショット 2015-01-21 6.21.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439" y="3068616"/>
            <a:ext cx="7165927" cy="3394385"/>
          </a:xfrm>
          <a:prstGeom prst="rect">
            <a:avLst/>
          </a:prstGeom>
        </p:spPr>
      </p:pic>
      <p:sp>
        <p:nvSpPr>
          <p:cNvPr id="7" name="テキスト ボックス 6"/>
          <p:cNvSpPr txBox="1"/>
          <p:nvPr/>
        </p:nvSpPr>
        <p:spPr>
          <a:xfrm>
            <a:off x="580224" y="1627370"/>
            <a:ext cx="7098418" cy="2554545"/>
          </a:xfrm>
          <a:prstGeom prst="rect">
            <a:avLst/>
          </a:prstGeom>
          <a:noFill/>
        </p:spPr>
        <p:txBody>
          <a:bodyPr wrap="none" rtlCol="0">
            <a:spAutoFit/>
          </a:bodyPr>
          <a:lstStyle/>
          <a:p>
            <a:r>
              <a:rPr lang="en-US" altLang="en-US" sz="3200" dirty="0"/>
              <a:t> </a:t>
            </a:r>
            <a:r>
              <a:rPr lang="ja-JP" altLang="en-US" sz="3200" dirty="0" smtClean="0"/>
              <a:t>対象ソフトウェアアーカイブ</a:t>
            </a:r>
            <a:r>
              <a:rPr lang="en-US" altLang="ja-JP" sz="3200" dirty="0"/>
              <a:t>:</a:t>
            </a:r>
            <a:r>
              <a:rPr kumimoji="1" lang="en-US" altLang="ja-JP" sz="3200" dirty="0" smtClean="0"/>
              <a:t>Debian7.8.0</a:t>
            </a:r>
          </a:p>
          <a:p>
            <a:r>
              <a:rPr kumimoji="1" lang="en-US" altLang="ja-JP" sz="3200" dirty="0" smtClean="0"/>
              <a:t> </a:t>
            </a:r>
            <a:r>
              <a:rPr kumimoji="1" lang="ja-JP" altLang="en-US" sz="3200" dirty="0" smtClean="0"/>
              <a:t>取得できた</a:t>
            </a:r>
            <a:r>
              <a:rPr lang="ja-JP" altLang="en-US" sz="3200" dirty="0" smtClean="0"/>
              <a:t>未知ライセンス記述数</a:t>
            </a:r>
            <a:r>
              <a:rPr kumimoji="1" lang="ja-JP" altLang="en-US" sz="3200" dirty="0" smtClean="0"/>
              <a:t>：</a:t>
            </a:r>
            <a:r>
              <a:rPr kumimoji="1" lang="en-US" altLang="ja-JP" sz="3200" dirty="0" smtClean="0"/>
              <a:t>2977</a:t>
            </a:r>
          </a:p>
          <a:p>
            <a:endParaRPr lang="en-US" altLang="ja-JP" sz="3200" dirty="0"/>
          </a:p>
          <a:p>
            <a:endParaRPr kumimoji="1" lang="en-US" altLang="ja-JP" sz="3200" dirty="0" smtClean="0"/>
          </a:p>
          <a:p>
            <a:pPr lvl="1"/>
            <a:endParaRPr kumimoji="1" lang="ja-JP" altLang="en-US" sz="3200" dirty="0"/>
          </a:p>
        </p:txBody>
      </p:sp>
      <p:sp>
        <p:nvSpPr>
          <p:cNvPr id="4" name="テキスト ボックス 3"/>
          <p:cNvSpPr txBox="1"/>
          <p:nvPr/>
        </p:nvSpPr>
        <p:spPr>
          <a:xfrm>
            <a:off x="1386583" y="6398309"/>
            <a:ext cx="261610" cy="461665"/>
          </a:xfrm>
          <a:prstGeom prst="rect">
            <a:avLst/>
          </a:prstGeom>
          <a:noFill/>
        </p:spPr>
        <p:txBody>
          <a:bodyPr wrap="none" rtlCol="0">
            <a:spAutoFit/>
          </a:bodyPr>
          <a:lstStyle/>
          <a:p>
            <a:r>
              <a:rPr kumimoji="1" lang="ja-JP" altLang="en-US" sz="1200" dirty="0" smtClean="0"/>
              <a:t>・</a:t>
            </a:r>
            <a:endParaRPr kumimoji="1" lang="en-US" altLang="ja-JP" sz="1200" dirty="0" smtClean="0"/>
          </a:p>
          <a:p>
            <a:r>
              <a:rPr lang="ja-JP" altLang="en-US" sz="1200" dirty="0" smtClean="0"/>
              <a:t>・</a:t>
            </a:r>
            <a:endParaRPr lang="en-US" altLang="ja-JP" sz="1200" dirty="0" smtClean="0"/>
          </a:p>
        </p:txBody>
      </p:sp>
    </p:spTree>
    <p:extLst>
      <p:ext uri="{BB962C8B-B14F-4D97-AF65-F5344CB8AC3E}">
        <p14:creationId xmlns:p14="http://schemas.microsoft.com/office/powerpoint/2010/main" val="10407465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クラスタリング結果</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713319811"/>
              </p:ext>
            </p:extLst>
          </p:nvPr>
        </p:nvGraphicFramePr>
        <p:xfrm>
          <a:off x="457200" y="1452173"/>
          <a:ext cx="8229600" cy="4389120"/>
        </p:xfrm>
        <a:graphic>
          <a:graphicData uri="http://schemas.openxmlformats.org/drawingml/2006/table">
            <a:tbl>
              <a:tblPr firstRow="1" bandRow="1">
                <a:tableStyleId>{5C22544A-7EE6-4342-B048-85BDC9FD1C3A}</a:tableStyleId>
              </a:tblPr>
              <a:tblGrid>
                <a:gridCol w="1064519"/>
                <a:gridCol w="2134786"/>
                <a:gridCol w="1598353"/>
                <a:gridCol w="3431942"/>
              </a:tblGrid>
              <a:tr h="291709">
                <a:tc>
                  <a:txBody>
                    <a:bodyPr/>
                    <a:lstStyle/>
                    <a:p>
                      <a:r>
                        <a:rPr kumimoji="1" lang="ja-JP" altLang="en-US" dirty="0" smtClean="0"/>
                        <a:t>クラスタ</a:t>
                      </a:r>
                      <a:endParaRPr kumimoji="1" lang="ja-JP" altLang="en-US" dirty="0"/>
                    </a:p>
                  </a:txBody>
                  <a:tcPr/>
                </a:tc>
                <a:tc>
                  <a:txBody>
                    <a:bodyPr/>
                    <a:lstStyle/>
                    <a:p>
                      <a:r>
                        <a:rPr kumimoji="1" lang="ja-JP" altLang="en-US" dirty="0" smtClean="0"/>
                        <a:t>クラスタのデータ数</a:t>
                      </a:r>
                      <a:endParaRPr kumimoji="1" lang="ja-JP" altLang="en-US" dirty="0"/>
                    </a:p>
                  </a:txBody>
                  <a:tcPr/>
                </a:tc>
                <a:tc>
                  <a:txBody>
                    <a:bodyPr/>
                    <a:lstStyle/>
                    <a:p>
                      <a:r>
                        <a:rPr kumimoji="1" lang="ja-JP" altLang="en-US" dirty="0" smtClean="0"/>
                        <a:t>標準偏差</a:t>
                      </a:r>
                      <a:endParaRPr kumimoji="1" lang="ja-JP" altLang="en-US" dirty="0"/>
                    </a:p>
                  </a:txBody>
                  <a:tcPr/>
                </a:tc>
                <a:tc>
                  <a:txBody>
                    <a:bodyPr/>
                    <a:lstStyle/>
                    <a:p>
                      <a:r>
                        <a:rPr kumimoji="1" lang="ja-JP" altLang="en-US" dirty="0" smtClean="0"/>
                        <a:t>クラスタの特徴</a:t>
                      </a:r>
                      <a:endParaRPr kumimoji="1" lang="ja-JP" altLang="en-US" dirty="0"/>
                    </a:p>
                  </a:txBody>
                  <a:tcPr/>
                </a:tc>
              </a:tr>
              <a:tr h="291709">
                <a:tc>
                  <a:txBody>
                    <a:bodyPr/>
                    <a:lstStyle/>
                    <a:p>
                      <a:r>
                        <a:rPr kumimoji="1" lang="en-US" altLang="ja-JP" dirty="0" smtClean="0"/>
                        <a:t>1</a:t>
                      </a:r>
                    </a:p>
                  </a:txBody>
                  <a:tcPr/>
                </a:tc>
                <a:tc>
                  <a:txBody>
                    <a:bodyPr/>
                    <a:lstStyle/>
                    <a:p>
                      <a:r>
                        <a:rPr kumimoji="1" lang="en-US" altLang="ja-JP" dirty="0" smtClean="0"/>
                        <a:t>91</a:t>
                      </a:r>
                      <a:endParaRPr kumimoji="1" lang="ja-JP" altLang="en-US" dirty="0"/>
                    </a:p>
                  </a:txBody>
                  <a:tcPr/>
                </a:tc>
                <a:tc>
                  <a:txBody>
                    <a:bodyPr/>
                    <a:lstStyle/>
                    <a:p>
                      <a:r>
                        <a:rPr kumimoji="1" lang="en-US" altLang="ja-JP" dirty="0" smtClean="0"/>
                        <a:t>5.552058</a:t>
                      </a:r>
                      <a:endParaRPr kumimoji="1" lang="ja-JP" altLang="en-US" dirty="0"/>
                    </a:p>
                  </a:txBody>
                  <a:tcPr/>
                </a:tc>
                <a:tc>
                  <a:txBody>
                    <a:bodyPr/>
                    <a:lstStyle/>
                    <a:p>
                      <a:r>
                        <a:rPr kumimoji="1" lang="en-US" altLang="ja-JP" dirty="0" smtClean="0"/>
                        <a:t>Redistribution (</a:t>
                      </a:r>
                      <a:r>
                        <a:rPr kumimoji="1" lang="en-US" altLang="ja-JP" dirty="0" err="1" smtClean="0"/>
                        <a:t>BSD,Apache</a:t>
                      </a:r>
                      <a:r>
                        <a:rPr kumimoji="1" lang="en-US" altLang="ja-JP" dirty="0" smtClean="0"/>
                        <a:t>)</a:t>
                      </a:r>
                      <a:endParaRPr kumimoji="1" lang="ja-JP" altLang="en-US" dirty="0"/>
                    </a:p>
                  </a:txBody>
                  <a:tcPr/>
                </a:tc>
              </a:tr>
              <a:tr h="291709">
                <a:tc>
                  <a:txBody>
                    <a:bodyPr/>
                    <a:lstStyle/>
                    <a:p>
                      <a:r>
                        <a:rPr kumimoji="1" lang="en-US" altLang="ja-JP" dirty="0" smtClean="0"/>
                        <a:t>2</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10.31989</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3</a:t>
                      </a:r>
                      <a:endParaRPr kumimoji="1" lang="ja-JP" altLang="en-US" dirty="0"/>
                    </a:p>
                  </a:txBody>
                  <a:tcPr/>
                </a:tc>
                <a:tc>
                  <a:txBody>
                    <a:bodyPr/>
                    <a:lstStyle/>
                    <a:p>
                      <a:r>
                        <a:rPr kumimoji="1" lang="en-US" altLang="ja-JP" dirty="0" smtClean="0"/>
                        <a:t>33</a:t>
                      </a:r>
                      <a:endParaRPr kumimoji="1" lang="ja-JP" altLang="en-US" dirty="0"/>
                    </a:p>
                  </a:txBody>
                  <a:tcPr/>
                </a:tc>
                <a:tc>
                  <a:txBody>
                    <a:bodyPr/>
                    <a:lstStyle/>
                    <a:p>
                      <a:r>
                        <a:rPr kumimoji="1" lang="en-US" altLang="ja-JP" dirty="0" smtClean="0"/>
                        <a:t>6.642103</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4</a:t>
                      </a:r>
                    </a:p>
                  </a:txBody>
                  <a:tcPr/>
                </a:tc>
                <a:tc>
                  <a:txBody>
                    <a:bodyPr/>
                    <a:lstStyle/>
                    <a:p>
                      <a:r>
                        <a:rPr kumimoji="1" lang="en-US" altLang="ja-JP" dirty="0" smtClean="0"/>
                        <a:t>2</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ja-JP" altLang="en-US" dirty="0" smtClean="0"/>
                        <a:t>ライセンスに関するソースコード</a:t>
                      </a:r>
                      <a:endParaRPr kumimoji="1" lang="ja-JP" altLang="en-US" dirty="0"/>
                    </a:p>
                  </a:txBody>
                  <a:tcPr/>
                </a:tc>
              </a:tr>
              <a:tr h="291709">
                <a:tc>
                  <a:txBody>
                    <a:bodyPr/>
                    <a:lstStyle/>
                    <a:p>
                      <a:r>
                        <a:rPr kumimoji="1" lang="en-US" altLang="ja-JP" dirty="0" smtClean="0"/>
                        <a:t>5</a:t>
                      </a:r>
                      <a:endParaRPr kumimoji="1" lang="ja-JP" altLang="en-US" dirty="0"/>
                    </a:p>
                  </a:txBody>
                  <a:tcPr/>
                </a:tc>
                <a:tc>
                  <a:txBody>
                    <a:bodyPr/>
                    <a:lstStyle/>
                    <a:p>
                      <a:r>
                        <a:rPr kumimoji="1" lang="en-US" altLang="ja-JP" dirty="0" smtClean="0"/>
                        <a:t>597</a:t>
                      </a:r>
                      <a:endParaRPr kumimoji="1" lang="ja-JP" altLang="en-US" dirty="0"/>
                    </a:p>
                  </a:txBody>
                  <a:tcPr/>
                </a:tc>
                <a:tc>
                  <a:txBody>
                    <a:bodyPr/>
                    <a:lstStyle/>
                    <a:p>
                      <a:r>
                        <a:rPr kumimoji="1" lang="en-US" altLang="ja-JP" dirty="0" smtClean="0"/>
                        <a:t>3.380702</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6</a:t>
                      </a:r>
                      <a:endParaRPr kumimoji="1" lang="ja-JP" altLang="en-US" dirty="0"/>
                    </a:p>
                  </a:txBody>
                  <a:tcPr/>
                </a:tc>
                <a:tc>
                  <a:txBody>
                    <a:bodyPr/>
                    <a:lstStyle/>
                    <a:p>
                      <a:r>
                        <a:rPr kumimoji="1" lang="en-US" altLang="ja-JP" dirty="0" smtClean="0"/>
                        <a:t>50</a:t>
                      </a:r>
                      <a:endParaRPr kumimoji="1" lang="ja-JP" altLang="en-US" dirty="0"/>
                    </a:p>
                  </a:txBody>
                  <a:tcPr/>
                </a:tc>
                <a:tc>
                  <a:txBody>
                    <a:bodyPr/>
                    <a:lstStyle/>
                    <a:p>
                      <a:r>
                        <a:rPr kumimoji="1" lang="en-US" altLang="ja-JP" dirty="0" smtClean="0"/>
                        <a:t>11.20411</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7</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NA</a:t>
                      </a:r>
                      <a:endParaRPr kumimoji="1" lang="ja-JP" altLang="en-US" dirty="0"/>
                    </a:p>
                  </a:txBody>
                  <a:tcPr/>
                </a:tc>
                <a:tc>
                  <a:txBody>
                    <a:bodyPr/>
                    <a:lstStyle/>
                    <a:p>
                      <a:r>
                        <a:rPr kumimoji="1" lang="en-US" altLang="ja-JP" dirty="0" smtClean="0"/>
                        <a:t>CPL v0.5</a:t>
                      </a:r>
                      <a:endParaRPr kumimoji="1" lang="ja-JP" altLang="en-US" dirty="0"/>
                    </a:p>
                  </a:txBody>
                  <a:tcPr/>
                </a:tc>
              </a:tr>
              <a:tr h="291709">
                <a:tc>
                  <a:txBody>
                    <a:bodyPr/>
                    <a:lstStyle/>
                    <a:p>
                      <a:r>
                        <a:rPr kumimoji="1" lang="en-US" altLang="ja-JP" dirty="0" smtClean="0"/>
                        <a:t>8</a:t>
                      </a:r>
                      <a:endParaRPr kumimoji="1" lang="ja-JP" altLang="en-US" dirty="0"/>
                    </a:p>
                  </a:txBody>
                  <a:tcPr/>
                </a:tc>
                <a:tc>
                  <a:txBody>
                    <a:bodyPr/>
                    <a:lstStyle/>
                    <a:p>
                      <a:r>
                        <a:rPr kumimoji="1" lang="en-US" altLang="ja-JP" dirty="0" smtClean="0"/>
                        <a:t>66</a:t>
                      </a:r>
                      <a:endParaRPr kumimoji="1" lang="ja-JP" altLang="en-US" dirty="0"/>
                    </a:p>
                  </a:txBody>
                  <a:tcPr/>
                </a:tc>
                <a:tc>
                  <a:txBody>
                    <a:bodyPr/>
                    <a:lstStyle/>
                    <a:p>
                      <a:r>
                        <a:rPr kumimoji="1" lang="en-US" altLang="ja-JP" dirty="0" smtClean="0"/>
                        <a:t>2.827373</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9</a:t>
                      </a:r>
                      <a:endParaRPr kumimoji="1" lang="ja-JP" altLang="en-US" dirty="0"/>
                    </a:p>
                  </a:txBody>
                  <a:tcPr/>
                </a:tc>
                <a:tc>
                  <a:txBody>
                    <a:bodyPr/>
                    <a:lstStyle/>
                    <a:p>
                      <a:r>
                        <a:rPr kumimoji="1" lang="en-US" altLang="ja-JP" dirty="0" smtClean="0"/>
                        <a:t>118</a:t>
                      </a:r>
                      <a:endParaRPr kumimoji="1" lang="ja-JP" altLang="en-US" dirty="0"/>
                    </a:p>
                  </a:txBody>
                  <a:tcPr/>
                </a:tc>
                <a:tc>
                  <a:txBody>
                    <a:bodyPr/>
                    <a:lstStyle/>
                    <a:p>
                      <a:r>
                        <a:rPr kumimoji="1" lang="en-US" altLang="ja-JP" dirty="0" smtClean="0"/>
                        <a:t>4.390403</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10</a:t>
                      </a:r>
                      <a:endParaRPr kumimoji="1" lang="ja-JP" altLang="en-US" dirty="0"/>
                    </a:p>
                  </a:txBody>
                  <a:tcPr/>
                </a:tc>
                <a:tc>
                  <a:txBody>
                    <a:bodyPr/>
                    <a:lstStyle/>
                    <a:p>
                      <a:r>
                        <a:rPr kumimoji="1" lang="en-US" altLang="ja-JP" dirty="0" smtClean="0"/>
                        <a:t>246</a:t>
                      </a:r>
                      <a:endParaRPr kumimoji="1" lang="ja-JP" altLang="en-US" dirty="0"/>
                    </a:p>
                  </a:txBody>
                  <a:tcPr/>
                </a:tc>
                <a:tc>
                  <a:txBody>
                    <a:bodyPr/>
                    <a:lstStyle/>
                    <a:p>
                      <a:r>
                        <a:rPr kumimoji="1" lang="en-US" altLang="ja-JP" dirty="0" smtClean="0"/>
                        <a:t>1.798035</a:t>
                      </a:r>
                      <a:endParaRPr kumimoji="1" lang="ja-JP" altLang="en-US" dirty="0"/>
                    </a:p>
                  </a:txBody>
                  <a:tcPr/>
                </a:tc>
                <a:tc>
                  <a:txBody>
                    <a:bodyPr/>
                    <a:lstStyle/>
                    <a:p>
                      <a:endParaRPr kumimoji="1" lang="ja-JP" altLang="en-US"/>
                    </a:p>
                  </a:txBody>
                  <a:tcPr/>
                </a:tc>
              </a:tr>
              <a:tr h="291709">
                <a:tc>
                  <a:txBody>
                    <a:bodyPr/>
                    <a:lstStyle/>
                    <a:p>
                      <a:r>
                        <a:rPr kumimoji="1" lang="en-US" altLang="ja-JP" dirty="0" smtClean="0"/>
                        <a:t>11</a:t>
                      </a:r>
                      <a:endParaRPr kumimoji="1" lang="ja-JP" altLang="en-US" dirty="0"/>
                    </a:p>
                  </a:txBody>
                  <a:tcPr/>
                </a:tc>
                <a:tc>
                  <a:txBody>
                    <a:bodyPr/>
                    <a:lstStyle/>
                    <a:p>
                      <a:r>
                        <a:rPr kumimoji="1" lang="en-US" altLang="ja-JP" dirty="0" smtClean="0"/>
                        <a:t>208</a:t>
                      </a:r>
                      <a:endParaRPr kumimoji="1" lang="ja-JP" altLang="en-US" dirty="0"/>
                    </a:p>
                  </a:txBody>
                  <a:tcPr/>
                </a:tc>
                <a:tc>
                  <a:txBody>
                    <a:bodyPr/>
                    <a:lstStyle/>
                    <a:p>
                      <a:r>
                        <a:rPr kumimoji="1" lang="en-US" altLang="ja-JP" dirty="0" smtClean="0"/>
                        <a:t>2.848684</a:t>
                      </a:r>
                      <a:endParaRPr kumimoji="1" lang="ja-JP" altLang="en-US" dirty="0"/>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69126257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クラスタリング結果</a:t>
            </a:r>
            <a:r>
              <a:rPr lang="en-US" altLang="ja-JP" dirty="0" smtClean="0"/>
              <a:t>2</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597272390"/>
              </p:ext>
            </p:extLst>
          </p:nvPr>
        </p:nvGraphicFramePr>
        <p:xfrm>
          <a:off x="457200" y="1731584"/>
          <a:ext cx="8229600" cy="3698240"/>
        </p:xfrm>
        <a:graphic>
          <a:graphicData uri="http://schemas.openxmlformats.org/drawingml/2006/table">
            <a:tbl>
              <a:tblPr firstRow="1" bandRow="1">
                <a:tableStyleId>{5C22544A-7EE6-4342-B048-85BDC9FD1C3A}</a:tableStyleId>
              </a:tblPr>
              <a:tblGrid>
                <a:gridCol w="1206838"/>
                <a:gridCol w="2277105"/>
                <a:gridCol w="1904886"/>
                <a:gridCol w="2840771"/>
              </a:tblGrid>
              <a:tr h="185420">
                <a:tc>
                  <a:txBody>
                    <a:bodyPr/>
                    <a:lstStyle/>
                    <a:p>
                      <a:r>
                        <a:rPr kumimoji="1" lang="ja-JP" altLang="en-US" dirty="0" smtClean="0"/>
                        <a:t>クラスタ</a:t>
                      </a:r>
                      <a:endParaRPr kumimoji="1" lang="ja-JP" altLang="en-US" dirty="0"/>
                    </a:p>
                  </a:txBody>
                  <a:tcPr/>
                </a:tc>
                <a:tc>
                  <a:txBody>
                    <a:bodyPr/>
                    <a:lstStyle/>
                    <a:p>
                      <a:r>
                        <a:rPr kumimoji="1" lang="ja-JP" altLang="en-US" dirty="0" smtClean="0"/>
                        <a:t>クラスタのデータ数</a:t>
                      </a:r>
                      <a:endParaRPr kumimoji="1" lang="ja-JP" altLang="en-US" dirty="0"/>
                    </a:p>
                  </a:txBody>
                  <a:tcPr/>
                </a:tc>
                <a:tc>
                  <a:txBody>
                    <a:bodyPr/>
                    <a:lstStyle/>
                    <a:p>
                      <a:r>
                        <a:rPr kumimoji="1" lang="ja-JP" altLang="en-US" dirty="0" smtClean="0"/>
                        <a:t>標準偏差</a:t>
                      </a:r>
                      <a:endParaRPr kumimoji="1" lang="ja-JP" altLang="en-US" dirty="0"/>
                    </a:p>
                  </a:txBody>
                  <a:tcPr/>
                </a:tc>
                <a:tc>
                  <a:txBody>
                    <a:bodyPr/>
                    <a:lstStyle/>
                    <a:p>
                      <a:r>
                        <a:rPr kumimoji="1" lang="ja-JP" altLang="en-US" dirty="0" smtClean="0"/>
                        <a:t>クラスタの特徴</a:t>
                      </a:r>
                      <a:endParaRPr kumimoji="1" lang="ja-JP" altLang="en-US" dirty="0"/>
                    </a:p>
                  </a:txBody>
                  <a:tcPr/>
                </a:tc>
              </a:tr>
              <a:tr h="185420">
                <a:tc>
                  <a:txBody>
                    <a:bodyPr/>
                    <a:lstStyle/>
                    <a:p>
                      <a:r>
                        <a:rPr kumimoji="1" lang="en-US" altLang="ja-JP" dirty="0" smtClean="0"/>
                        <a:t>11</a:t>
                      </a:r>
                      <a:endParaRPr kumimoji="1" lang="ja-JP" altLang="en-US" dirty="0"/>
                    </a:p>
                  </a:txBody>
                  <a:tcPr/>
                </a:tc>
                <a:tc>
                  <a:txBody>
                    <a:bodyPr/>
                    <a:lstStyle/>
                    <a:p>
                      <a:r>
                        <a:rPr kumimoji="1" lang="en-US" altLang="ja-JP" dirty="0" smtClean="0"/>
                        <a:t>208</a:t>
                      </a:r>
                      <a:endParaRPr kumimoji="1" lang="ja-JP" altLang="en-US" dirty="0"/>
                    </a:p>
                  </a:txBody>
                  <a:tcPr/>
                </a:tc>
                <a:tc>
                  <a:txBody>
                    <a:bodyPr/>
                    <a:lstStyle/>
                    <a:p>
                      <a:r>
                        <a:rPr kumimoji="1" lang="en-US" altLang="ja-JP" dirty="0" smtClean="0"/>
                        <a:t>2.848684</a:t>
                      </a:r>
                      <a:endParaRPr kumimoji="1" lang="ja-JP" altLang="en-US" dirty="0"/>
                    </a:p>
                  </a:txBody>
                  <a:tcPr/>
                </a:tc>
                <a:tc>
                  <a:txBody>
                    <a:bodyPr/>
                    <a:lstStyle/>
                    <a:p>
                      <a:endParaRPr kumimoji="1" lang="ja-JP" altLang="en-US" dirty="0"/>
                    </a:p>
                  </a:txBody>
                  <a:tcPr/>
                </a:tc>
              </a:tr>
              <a:tr h="370840">
                <a:tc>
                  <a:txBody>
                    <a:bodyPr/>
                    <a:lstStyle/>
                    <a:p>
                      <a:r>
                        <a:rPr kumimoji="1" lang="en-US" altLang="ja-JP" dirty="0" smtClean="0"/>
                        <a:t>12</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NA</a:t>
                      </a:r>
                      <a:endParaRPr kumimoji="1" lang="ja-JP" altLang="en-US" dirty="0"/>
                    </a:p>
                  </a:txBody>
                  <a:tcPr/>
                </a:tc>
                <a:tc>
                  <a:txBody>
                    <a:bodyPr/>
                    <a:lstStyle/>
                    <a:p>
                      <a:r>
                        <a:rPr kumimoji="1" lang="en-US" altLang="ja-JP" dirty="0" smtClean="0"/>
                        <a:t>GFDL v1.2</a:t>
                      </a:r>
                      <a:endParaRPr kumimoji="1" lang="ja-JP" altLang="en-US" dirty="0"/>
                    </a:p>
                  </a:txBody>
                  <a:tcPr/>
                </a:tc>
              </a:tr>
              <a:tr h="370840">
                <a:tc>
                  <a:txBody>
                    <a:bodyPr/>
                    <a:lstStyle/>
                    <a:p>
                      <a:r>
                        <a:rPr kumimoji="1" lang="en-US" altLang="ja-JP" dirty="0" smtClean="0"/>
                        <a:t>13</a:t>
                      </a:r>
                      <a:endParaRPr kumimoji="1" lang="ja-JP" altLang="en-US" dirty="0"/>
                    </a:p>
                  </a:txBody>
                  <a:tcPr/>
                </a:tc>
                <a:tc>
                  <a:txBody>
                    <a:bodyPr/>
                    <a:lstStyle/>
                    <a:p>
                      <a:r>
                        <a:rPr kumimoji="1" lang="en-US" altLang="ja-JP" dirty="0" smtClean="0"/>
                        <a:t>940</a:t>
                      </a:r>
                      <a:endParaRPr kumimoji="1" lang="ja-JP" altLang="en-US" dirty="0"/>
                    </a:p>
                  </a:txBody>
                  <a:tcPr/>
                </a:tc>
                <a:tc>
                  <a:txBody>
                    <a:bodyPr/>
                    <a:lstStyle/>
                    <a:p>
                      <a:r>
                        <a:rPr kumimoji="1" lang="en-US" altLang="ja-JP" dirty="0" smtClean="0"/>
                        <a:t>1.567845</a:t>
                      </a:r>
                      <a:endParaRPr kumimoji="1" lang="ja-JP" altLang="en-US" dirty="0"/>
                    </a:p>
                  </a:txBody>
                  <a:tcPr/>
                </a:tc>
                <a:tc>
                  <a:txBody>
                    <a:bodyPr/>
                    <a:lstStyle/>
                    <a:p>
                      <a:endParaRPr kumimoji="1" lang="ja-JP" altLang="en-US"/>
                    </a:p>
                  </a:txBody>
                  <a:tcPr/>
                </a:tc>
              </a:tr>
              <a:tr h="370840">
                <a:tc>
                  <a:txBody>
                    <a:bodyPr/>
                    <a:lstStyle/>
                    <a:p>
                      <a:r>
                        <a:rPr kumimoji="1" lang="en-US" altLang="ja-JP" dirty="0" smtClean="0"/>
                        <a:t>14</a:t>
                      </a:r>
                      <a:endParaRPr kumimoji="1" lang="ja-JP" altLang="en-US" dirty="0"/>
                    </a:p>
                  </a:txBody>
                  <a:tcPr/>
                </a:tc>
                <a:tc>
                  <a:txBody>
                    <a:bodyPr/>
                    <a:lstStyle/>
                    <a:p>
                      <a:r>
                        <a:rPr kumimoji="1" lang="en-US" altLang="ja-JP" dirty="0" smtClean="0"/>
                        <a:t>292</a:t>
                      </a:r>
                      <a:endParaRPr kumimoji="1" lang="ja-JP" altLang="en-US" dirty="0"/>
                    </a:p>
                  </a:txBody>
                  <a:tcPr/>
                </a:tc>
                <a:tc>
                  <a:txBody>
                    <a:bodyPr/>
                    <a:lstStyle/>
                    <a:p>
                      <a:r>
                        <a:rPr kumimoji="1" lang="en-US" altLang="ja-JP" dirty="0" smtClean="0"/>
                        <a:t>2.764626</a:t>
                      </a:r>
                      <a:endParaRPr kumimoji="1" lang="ja-JP" altLang="en-US" dirty="0"/>
                    </a:p>
                  </a:txBody>
                  <a:tcPr/>
                </a:tc>
                <a:tc>
                  <a:txBody>
                    <a:bodyPr/>
                    <a:lstStyle/>
                    <a:p>
                      <a:endParaRPr kumimoji="1" lang="ja-JP" altLang="en-US"/>
                    </a:p>
                  </a:txBody>
                  <a:tcPr/>
                </a:tc>
              </a:tr>
              <a:tr h="370840">
                <a:tc>
                  <a:txBody>
                    <a:bodyPr/>
                    <a:lstStyle/>
                    <a:p>
                      <a:r>
                        <a:rPr kumimoji="1" lang="en-US" altLang="ja-JP" dirty="0" smtClean="0"/>
                        <a:t>15</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NA</a:t>
                      </a:r>
                      <a:endParaRPr kumimoji="1" lang="ja-JP" altLang="en-US" dirty="0"/>
                    </a:p>
                  </a:txBody>
                  <a:tcPr/>
                </a:tc>
                <a:tc>
                  <a:txBody>
                    <a:bodyPr/>
                    <a:lstStyle/>
                    <a:p>
                      <a:r>
                        <a:rPr kumimoji="1" lang="ja-JP" altLang="en-US" dirty="0" smtClean="0"/>
                        <a:t>ソースコード</a:t>
                      </a:r>
                      <a:endParaRPr kumimoji="1" lang="ja-JP" altLang="en-US" dirty="0"/>
                    </a:p>
                  </a:txBody>
                  <a:tcPr/>
                </a:tc>
              </a:tr>
              <a:tr h="370840">
                <a:tc>
                  <a:txBody>
                    <a:bodyPr/>
                    <a:lstStyle/>
                    <a:p>
                      <a:r>
                        <a:rPr kumimoji="1" lang="en-US" altLang="ja-JP" dirty="0" smtClean="0"/>
                        <a:t>16</a:t>
                      </a:r>
                      <a:endParaRPr kumimoji="1" lang="ja-JP" altLang="en-US" dirty="0"/>
                    </a:p>
                  </a:txBody>
                  <a:tcPr/>
                </a:tc>
                <a:tc>
                  <a:txBody>
                    <a:bodyPr/>
                    <a:lstStyle/>
                    <a:p>
                      <a:r>
                        <a:rPr kumimoji="1" lang="en-US" altLang="ja-JP" dirty="0" smtClean="0"/>
                        <a:t>47</a:t>
                      </a:r>
                      <a:endParaRPr kumimoji="1" lang="ja-JP" altLang="en-US" dirty="0"/>
                    </a:p>
                  </a:txBody>
                  <a:tcPr/>
                </a:tc>
                <a:tc>
                  <a:txBody>
                    <a:bodyPr/>
                    <a:lstStyle/>
                    <a:p>
                      <a:r>
                        <a:rPr kumimoji="1" lang="en-US" altLang="ja-JP" dirty="0" smtClean="0"/>
                        <a:t>4.165332</a:t>
                      </a:r>
                      <a:endParaRPr kumimoji="1" lang="ja-JP" altLang="en-US" dirty="0"/>
                    </a:p>
                  </a:txBody>
                  <a:tcPr/>
                </a:tc>
                <a:tc>
                  <a:txBody>
                    <a:bodyPr/>
                    <a:lstStyle/>
                    <a:p>
                      <a:endParaRPr kumimoji="1" lang="ja-JP" altLang="en-US"/>
                    </a:p>
                  </a:txBody>
                  <a:tcPr/>
                </a:tc>
              </a:tr>
              <a:tr h="370840">
                <a:tc>
                  <a:txBody>
                    <a:bodyPr/>
                    <a:lstStyle/>
                    <a:p>
                      <a:r>
                        <a:rPr kumimoji="1" lang="en-US" altLang="ja-JP" dirty="0" smtClean="0"/>
                        <a:t>17</a:t>
                      </a:r>
                      <a:endParaRPr kumimoji="1" lang="ja-JP" altLang="en-US" dirty="0"/>
                    </a:p>
                  </a:txBody>
                  <a:tcPr/>
                </a:tc>
                <a:tc>
                  <a:txBody>
                    <a:bodyPr/>
                    <a:lstStyle/>
                    <a:p>
                      <a:r>
                        <a:rPr kumimoji="1" lang="en-US" altLang="ja-JP" dirty="0" smtClean="0"/>
                        <a:t>4</a:t>
                      </a:r>
                      <a:endParaRPr kumimoji="1" lang="ja-JP" altLang="en-US" dirty="0"/>
                    </a:p>
                  </a:txBody>
                  <a:tcPr/>
                </a:tc>
                <a:tc>
                  <a:txBody>
                    <a:bodyPr/>
                    <a:lstStyle/>
                    <a:p>
                      <a:r>
                        <a:rPr kumimoji="1" lang="en-US" altLang="ja-JP" dirty="0" smtClean="0"/>
                        <a:t>12.87879</a:t>
                      </a:r>
                      <a:endParaRPr kumimoji="1" lang="ja-JP" altLang="en-US" dirty="0"/>
                    </a:p>
                  </a:txBody>
                  <a:tcPr/>
                </a:tc>
                <a:tc>
                  <a:txBody>
                    <a:bodyPr/>
                    <a:lstStyle/>
                    <a:p>
                      <a:endParaRPr kumimoji="1" lang="ja-JP" altLang="en-US"/>
                    </a:p>
                  </a:txBody>
                  <a:tcPr/>
                </a:tc>
              </a:tr>
              <a:tr h="370840">
                <a:tc>
                  <a:txBody>
                    <a:bodyPr/>
                    <a:lstStyle/>
                    <a:p>
                      <a:r>
                        <a:rPr kumimoji="1" lang="en-US" altLang="ja-JP" dirty="0" smtClean="0"/>
                        <a:t>18</a:t>
                      </a:r>
                      <a:endParaRPr kumimoji="1" lang="ja-JP" altLang="en-US" dirty="0"/>
                    </a:p>
                  </a:txBody>
                  <a:tcPr/>
                </a:tc>
                <a:tc>
                  <a:txBody>
                    <a:bodyPr/>
                    <a:lstStyle/>
                    <a:p>
                      <a:r>
                        <a:rPr kumimoji="1" lang="en-US" altLang="ja-JP" dirty="0" smtClean="0"/>
                        <a:t>1</a:t>
                      </a:r>
                      <a:endParaRPr kumimoji="1" lang="ja-JP" altLang="en-US" dirty="0"/>
                    </a:p>
                  </a:txBody>
                  <a:tcPr/>
                </a:tc>
                <a:tc>
                  <a:txBody>
                    <a:bodyPr/>
                    <a:lstStyle/>
                    <a:p>
                      <a:r>
                        <a:rPr kumimoji="1" lang="en-US" altLang="ja-JP" dirty="0" smtClean="0"/>
                        <a:t>NA</a:t>
                      </a:r>
                      <a:endParaRPr kumimoji="1" lang="ja-JP" altLang="en-US" dirty="0"/>
                    </a:p>
                  </a:txBody>
                  <a:tcPr/>
                </a:tc>
                <a:tc>
                  <a:txBody>
                    <a:bodyPr/>
                    <a:lstStyle/>
                    <a:p>
                      <a:r>
                        <a:rPr kumimoji="1" lang="en-US" altLang="ja-JP" dirty="0" smtClean="0"/>
                        <a:t>Creative</a:t>
                      </a:r>
                      <a:r>
                        <a:rPr kumimoji="1" lang="ja-JP" altLang="en-US" dirty="0" smtClean="0"/>
                        <a:t> </a:t>
                      </a:r>
                      <a:r>
                        <a:rPr kumimoji="1" lang="en-US" altLang="ja-JP" dirty="0" smtClean="0"/>
                        <a:t>Commons</a:t>
                      </a:r>
                      <a:endParaRPr kumimoji="1" lang="ja-JP" altLang="en-US" dirty="0"/>
                    </a:p>
                  </a:txBody>
                  <a:tcPr/>
                </a:tc>
              </a:tr>
              <a:tr h="370840">
                <a:tc>
                  <a:txBody>
                    <a:bodyPr/>
                    <a:lstStyle/>
                    <a:p>
                      <a:r>
                        <a:rPr kumimoji="1" lang="en-US" altLang="ja-JP" dirty="0" smtClean="0"/>
                        <a:t>19</a:t>
                      </a:r>
                      <a:endParaRPr kumimoji="1" lang="ja-JP" altLang="en-US" dirty="0"/>
                    </a:p>
                  </a:txBody>
                  <a:tcPr/>
                </a:tc>
                <a:tc>
                  <a:txBody>
                    <a:bodyPr/>
                    <a:lstStyle/>
                    <a:p>
                      <a:r>
                        <a:rPr kumimoji="1" lang="en-US" altLang="ja-JP" dirty="0" smtClean="0"/>
                        <a:t>237</a:t>
                      </a:r>
                      <a:endParaRPr kumimoji="1" lang="ja-JP" altLang="en-US" dirty="0"/>
                    </a:p>
                  </a:txBody>
                  <a:tcPr/>
                </a:tc>
                <a:tc>
                  <a:txBody>
                    <a:bodyPr/>
                    <a:lstStyle/>
                    <a:p>
                      <a:r>
                        <a:rPr kumimoji="1" lang="en-US" altLang="ja-JP" dirty="0" smtClean="0"/>
                        <a:t>2.77021</a:t>
                      </a:r>
                      <a:endParaRPr kumimoji="1" lang="ja-JP" altLang="en-US" dirty="0"/>
                    </a:p>
                  </a:txBody>
                  <a:tcPr/>
                </a:tc>
                <a:tc>
                  <a:txBody>
                    <a:bodyPr/>
                    <a:lstStyle/>
                    <a:p>
                      <a:r>
                        <a:rPr kumimoji="1" lang="en-US" altLang="ja-JP" dirty="0" smtClean="0"/>
                        <a:t>Perl</a:t>
                      </a:r>
                      <a:r>
                        <a:rPr kumimoji="1" lang="ja-JP" altLang="en-US" dirty="0" smtClean="0"/>
                        <a:t>ライセンスが多い</a:t>
                      </a:r>
                      <a:endParaRPr kumimoji="1" lang="ja-JP" altLang="en-US" dirty="0"/>
                    </a:p>
                  </a:txBody>
                  <a:tcPr/>
                </a:tc>
              </a:tr>
            </a:tbl>
          </a:graphicData>
        </a:graphic>
      </p:graphicFrame>
    </p:spTree>
    <p:extLst>
      <p:ext uri="{BB962C8B-B14F-4D97-AF65-F5344CB8AC3E}">
        <p14:creationId xmlns:p14="http://schemas.microsoft.com/office/powerpoint/2010/main" val="4239089121"/>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1433</TotalTime>
  <Words>2208</Words>
  <Application>Microsoft Macintosh PowerPoint</Application>
  <PresentationFormat>画面に合わせる (4:3)</PresentationFormat>
  <Paragraphs>447</Paragraphs>
  <Slides>24</Slides>
  <Notes>0</Notes>
  <HiddenSlides>0</HiddenSlides>
  <MMClips>0</MMClips>
  <ScaleCrop>false</ScaleCrop>
  <HeadingPairs>
    <vt:vector size="4" baseType="variant">
      <vt:variant>
        <vt:lpstr>テーマ</vt:lpstr>
      </vt:variant>
      <vt:variant>
        <vt:i4>1</vt:i4>
      </vt:variant>
      <vt:variant>
        <vt:lpstr>スライド タイトル</vt:lpstr>
      </vt:variant>
      <vt:variant>
        <vt:i4>24</vt:i4>
      </vt:variant>
    </vt:vector>
  </HeadingPairs>
  <TitlesOfParts>
    <vt:vector size="25" baseType="lpstr">
      <vt:lpstr>ホワイト</vt:lpstr>
      <vt:lpstr>機械学習を用いたOSSライセンスルール作成支援に向けての分析</vt:lpstr>
      <vt:lpstr>背景</vt:lpstr>
      <vt:lpstr>オープンソースソフトウェアライセンス</vt:lpstr>
      <vt:lpstr>OSSライセンス記述例:MIT License</vt:lpstr>
      <vt:lpstr>OSSライセンスの法的問題</vt:lpstr>
      <vt:lpstr>先行研究</vt:lpstr>
      <vt:lpstr>Ninkaのライセンス特定の流れ</vt:lpstr>
      <vt:lpstr>1.ライセンス記述の抽出</vt:lpstr>
      <vt:lpstr>2.フィルタリング</vt:lpstr>
      <vt:lpstr>3.ライセンス文の検出</vt:lpstr>
      <vt:lpstr>4.ライセンスの特定</vt:lpstr>
      <vt:lpstr>未知なライセンス記述</vt:lpstr>
      <vt:lpstr>Ninkaの未知なライセンス記述</vt:lpstr>
      <vt:lpstr>新規ライセンス例：LPPLv1.3</vt:lpstr>
      <vt:lpstr>亜種ライセンス例:MITの亜種</vt:lpstr>
      <vt:lpstr>未知なライセンス記述の対応方法</vt:lpstr>
      <vt:lpstr>Ninkaライセンスルール作成手順</vt:lpstr>
      <vt:lpstr>Ninkaのライセンスルール作成における問題点</vt:lpstr>
      <vt:lpstr>目的</vt:lpstr>
      <vt:lpstr>RQ1分析方法</vt:lpstr>
      <vt:lpstr>RQ2分析方法</vt:lpstr>
      <vt:lpstr>データセット</vt:lpstr>
      <vt:lpstr>クラスタリング結果</vt:lpstr>
      <vt:lpstr>クラスタリング結果2</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Higashi Yunosuke</dc:creator>
  <cp:lastModifiedBy>Higashi Yunosuke</cp:lastModifiedBy>
  <cp:revision>87</cp:revision>
  <dcterms:created xsi:type="dcterms:W3CDTF">2015-01-20T05:13:59Z</dcterms:created>
  <dcterms:modified xsi:type="dcterms:W3CDTF">2015-01-21T05:35:34Z</dcterms:modified>
</cp:coreProperties>
</file>