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  <p:sldMasterId id="2147483856" r:id="rId2"/>
  </p:sldMasterIdLst>
  <p:notesMasterIdLst>
    <p:notesMasterId r:id="rId21"/>
  </p:notesMasterIdLst>
  <p:sldIdLst>
    <p:sldId id="256" r:id="rId3"/>
    <p:sldId id="273" r:id="rId4"/>
    <p:sldId id="260" r:id="rId5"/>
    <p:sldId id="258" r:id="rId6"/>
    <p:sldId id="259" r:id="rId7"/>
    <p:sldId id="261" r:id="rId8"/>
    <p:sldId id="262" r:id="rId9"/>
    <p:sldId id="263" r:id="rId10"/>
    <p:sldId id="25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井町　瑠貴" initials="井町　瑠貴" lastIdx="2" clrIdx="0">
    <p:extLst>
      <p:ext uri="{19B8F6BF-5375-455C-9EA6-DF929625EA0E}">
        <p15:presenceInfo xmlns:p15="http://schemas.microsoft.com/office/powerpoint/2012/main" userId="井町　瑠貴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5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36782-FCA9-425C-8076-2EE88E0B4147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1DD34-A38F-4C54-8645-6BE4A6811B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087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CA8F-8C5E-4F23-99FA-24ACCF9A0EFE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96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CB87-6CE5-4ABD-BF6A-1537013E2604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9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AC265-4B75-4449-826A-1E56748B6A9F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59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0110-51C4-45E1-8A80-6EAD35F61DB1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54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CD28-CED7-4078-AE86-D42F57EFA6D0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8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94AFC-D87F-4D79-BC78-37D6A2F5309C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2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CC737-081C-4F36-9ED0-424DAB50170C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05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4B14-E0B3-4980-84EE-7E22CAEE299F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727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4A04A-FD59-4E9A-8788-E9B193E30D84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84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B2A3-1AC7-4271-8033-5517970A63B3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59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24F0-8BE8-42A7-840B-30CF903ADD83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953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BAE2-6672-4AE5-A221-A8632DAD6203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736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336F-D747-43FC-A5FD-6D734AB3B7FD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819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973CC-ED61-45AE-8B92-EDC723DE4143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44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1F10-2BA9-4274-88BB-FD2731EF324D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175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11B7-14B6-4ADF-B42B-6B38BC1227E0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228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014F-1C39-4EA4-ADF2-FAA814BEFBEE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67F4-1D0E-4AC2-B38F-CA8A01C1140A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130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2EC2439-429E-471E-94CD-022BF37FCFA4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612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563D-E82C-415A-9E04-FBB0DB865198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13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980F1-3FAD-4F69-871B-23507290E5F4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828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BCEA-080C-4A96-BBCB-8E8CBD2481B3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57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478CEE6-2303-4BF7-BF0F-CF9D5C5EA41E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24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94C78E-258E-4070-809A-90309041422D}" type="datetime1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80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312275-CF07-47F6-9497-096F5CBC5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4530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5000" dirty="0"/>
              <a:t>オープンソースソフトウェア工学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381A75D-9377-4C04-9C77-DE11B9A54E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伊原彰紀　大平雅雄</a:t>
            </a:r>
            <a:endParaRPr kumimoji="1" lang="ja-JP" altLang="en-US" sz="28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E82B5F-D9D1-4926-B9D5-E345F28C5323}"/>
              </a:ext>
            </a:extLst>
          </p:cNvPr>
          <p:cNvSpPr txBox="1"/>
          <p:nvPr/>
        </p:nvSpPr>
        <p:spPr>
          <a:xfrm>
            <a:off x="5486400" y="52578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発表者：井町　瑠貴</a:t>
            </a: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51F12FBD-6EBA-462B-86F3-C6337E75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680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6F7895-4BCC-42BB-A3ED-82864F70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>
            <a:normAutofit/>
          </a:bodyPr>
          <a:lstStyle/>
          <a:p>
            <a:pPr algn="ctr"/>
            <a:r>
              <a:rPr lang="ja-JP" altLang="en-US" sz="3800" dirty="0"/>
              <a:t>オープンソースソフトウェア</a:t>
            </a:r>
            <a:r>
              <a:rPr lang="en-US" altLang="ja-JP" sz="3800" dirty="0"/>
              <a:t>(OSS)</a:t>
            </a:r>
            <a:r>
              <a:rPr lang="ja-JP" altLang="en-US" sz="3800" dirty="0"/>
              <a:t>とは</a:t>
            </a:r>
            <a:endParaRPr kumimoji="1" lang="ja-JP" altLang="en-US" sz="38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B3F628-EE3B-48DD-860E-AB00F05D4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lang="ja-JP" altLang="en-US" sz="2800" dirty="0"/>
              <a:t>ソフトウェアのソースコードが一般に公開され</a:t>
            </a:r>
            <a:r>
              <a:rPr lang="en-US" altLang="ja-JP" sz="2800" dirty="0"/>
              <a:t>, </a:t>
            </a:r>
            <a:br>
              <a:rPr lang="en-US" altLang="ja-JP" sz="2800" dirty="0"/>
            </a:br>
            <a:r>
              <a:rPr lang="ja-JP" altLang="en-US" sz="2800" dirty="0"/>
              <a:t>商用および非商用の目的を問わずソースコードの</a:t>
            </a:r>
            <a:br>
              <a:rPr lang="en-US" altLang="ja-JP" sz="2800" dirty="0"/>
            </a:br>
            <a:r>
              <a:rPr lang="ja-JP" altLang="en-US" sz="2800" dirty="0"/>
              <a:t>利用・修正・再頒布が可能なソフトウェア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694B15-56D3-4DEE-AC61-AB0BB876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25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18AA33-6282-4D3F-807C-C97C021F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の利活用の環境の変化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CE9BD3-0C2F-4457-A638-11082100E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の存在がエンドユーザにとって身近な存在に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lang="ja-JP" altLang="en-US" sz="2800" dirty="0"/>
              <a:t>・ベンダ企業の価値認識の変化</a:t>
            </a:r>
            <a:endParaRPr lang="en-US" altLang="ja-JP" sz="2800" dirty="0"/>
          </a:p>
          <a:p>
            <a:pPr marL="201168" lvl="1" indent="0">
              <a:buNone/>
            </a:pPr>
            <a:r>
              <a:rPr lang="ja-JP" altLang="en-US" sz="2800" dirty="0"/>
              <a:t>→コスト削減から</a:t>
            </a:r>
            <a:r>
              <a:rPr lang="en-US" altLang="ja-JP" sz="2800" dirty="0"/>
              <a:t>, </a:t>
            </a:r>
            <a:r>
              <a:rPr lang="ja-JP" altLang="en-US" sz="2800" dirty="0"/>
              <a:t>最新技術の導入や</a:t>
            </a:r>
            <a:br>
              <a:rPr lang="en-US" altLang="ja-JP" sz="2800" dirty="0"/>
            </a:br>
            <a:r>
              <a:rPr lang="en-US" altLang="ja-JP" sz="2800" dirty="0"/>
              <a:t>    </a:t>
            </a:r>
            <a:r>
              <a:rPr lang="ja-JP" altLang="en-US" sz="2800" dirty="0"/>
              <a:t>ロックインの回避へ重点がシフト</a:t>
            </a:r>
            <a:endParaRPr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C8C400-650C-43CE-96EC-9B612D26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712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570D1-3F64-4CD8-ABB9-2126A308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の開発形態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AA4C1AE-2ACB-4224-9F3D-CEF6DA4E5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従来型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AFDFA42-DE8B-4232-ACD2-787E0E9F0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45" y="2507552"/>
            <a:ext cx="3867150" cy="1842900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/>
              <a:t>・不特定多数のボランティア</a:t>
            </a:r>
            <a:br>
              <a:rPr kumimoji="1" lang="en-US" altLang="ja-JP" sz="2400" dirty="0"/>
            </a:br>
            <a:r>
              <a:rPr lang="ja-JP" altLang="en-US" sz="2400" dirty="0"/>
              <a:t>  </a:t>
            </a:r>
            <a:r>
              <a:rPr kumimoji="1" lang="ja-JP" altLang="en-US" sz="2400" dirty="0"/>
              <a:t>開発者が柔軟に対応</a:t>
            </a: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3AD1CE79-1D20-4773-AEA3-CD62599D62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先進的な開発形態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EEA569BC-394D-4C83-B7CC-725FBA947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3954" y="2507549"/>
            <a:ext cx="3886201" cy="1842900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・</a:t>
            </a:r>
            <a:r>
              <a:rPr kumimoji="1" lang="ja-JP" altLang="en-US" sz="2400" dirty="0"/>
              <a:t>ベンダ企業と連携して開発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8A6965-ABD8-4E49-BA8D-8436B3249EF4}"/>
              </a:ext>
            </a:extLst>
          </p:cNvPr>
          <p:cNvSpPr txBox="1"/>
          <p:nvPr/>
        </p:nvSpPr>
        <p:spPr>
          <a:xfrm>
            <a:off x="0" y="452229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多くは従来型の開発形態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8D522F-382E-4EAE-AE76-B7FE612C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65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B14A383-456B-446F-8954-08D16226C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のメリット</a:t>
            </a:r>
            <a:r>
              <a:rPr kumimoji="1" lang="en-US" altLang="ja-JP" sz="4400" dirty="0"/>
              <a:t>, </a:t>
            </a:r>
            <a:r>
              <a:rPr kumimoji="1" lang="ja-JP" altLang="en-US" sz="4400" dirty="0"/>
              <a:t>デメリット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4677A964-3584-4F49-8A71-A94FBCA9D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23762A-BFD3-4154-B1E6-6D67A343E0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t" anchorCtr="0">
            <a:normAutofit/>
          </a:bodyPr>
          <a:lstStyle/>
          <a:p>
            <a:r>
              <a:rPr kumimoji="1" lang="ja-JP" altLang="en-US" sz="2400" dirty="0"/>
              <a:t>・多種多様な</a:t>
            </a:r>
            <a:r>
              <a:rPr kumimoji="1" lang="en-US" altLang="ja-JP" sz="2400" dirty="0"/>
              <a:t>OSS</a:t>
            </a:r>
            <a:r>
              <a:rPr kumimoji="1" lang="ja-JP" altLang="en-US" sz="2400" dirty="0"/>
              <a:t>が存在</a:t>
            </a:r>
            <a:endParaRPr kumimoji="1" lang="en-US" altLang="ja-JP" sz="2400" dirty="0"/>
          </a:p>
          <a:p>
            <a:r>
              <a:rPr lang="ja-JP" altLang="en-US" sz="2400" dirty="0"/>
              <a:t>・原則的に無償</a:t>
            </a:r>
            <a:endParaRPr kumimoji="1" lang="ja-JP" altLang="en-US" sz="2400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135A6A-F1DC-4F2D-82A4-C99848E31C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デメリット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889E92D8-9D95-4F15-80FB-C9F3F9469E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kumimoji="1" lang="ja-JP" altLang="en-US" sz="2400" dirty="0"/>
              <a:t>・膨大な数の中から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選択する</a:t>
            </a:r>
            <a:r>
              <a:rPr lang="ja-JP" altLang="en-US" sz="2400" dirty="0"/>
              <a:t>必要がある</a:t>
            </a:r>
            <a:endParaRPr kumimoji="1" lang="en-US" altLang="ja-JP" sz="2400" dirty="0"/>
          </a:p>
          <a:p>
            <a:r>
              <a:rPr lang="ja-JP" altLang="en-US" sz="2400" dirty="0"/>
              <a:t>・商用のものに比べて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管理が安定していない</a:t>
            </a:r>
            <a:endParaRPr kumimoji="1" lang="en-US" altLang="ja-JP" sz="2400" dirty="0"/>
          </a:p>
          <a:p>
            <a:r>
              <a:rPr lang="ja-JP" altLang="en-US" sz="2400" dirty="0"/>
              <a:t>・プロジェクトの分裂や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消滅のリスク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D6D900-DEC8-4FA6-A6D5-8451B6FC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77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8C485F-A60D-4418-BE04-65E39394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lang="ja-JP" altLang="en-US" sz="4400" dirty="0"/>
              <a:t>の課題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6B9DA4-5D93-42E4-9CC4-2393081E1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algn="ctr"/>
            <a:r>
              <a:rPr kumimoji="1" lang="en-US" altLang="ja-JP" sz="2800" dirty="0"/>
              <a:t>OSS</a:t>
            </a:r>
            <a:r>
              <a:rPr kumimoji="1" lang="ja-JP" altLang="en-US" sz="2800" dirty="0"/>
              <a:t>は少人数で開発されているにもかかわらず</a:t>
            </a:r>
            <a:r>
              <a:rPr kumimoji="1" lang="en-US" altLang="ja-JP" sz="2800" dirty="0"/>
              <a:t>,</a:t>
            </a:r>
            <a:r>
              <a:rPr lang="ja-JP" altLang="en-US" sz="2800" dirty="0"/>
              <a:t> </a:t>
            </a:r>
            <a:br>
              <a:rPr lang="en-US" altLang="ja-JP" sz="2800" dirty="0"/>
            </a:br>
            <a:r>
              <a:rPr lang="ja-JP" altLang="en-US" sz="2800" dirty="0"/>
              <a:t>社会に広く普及している</a:t>
            </a:r>
            <a:endParaRPr lang="en-US" altLang="ja-JP" sz="2800" dirty="0"/>
          </a:p>
          <a:p>
            <a:pPr algn="ctr"/>
            <a:r>
              <a:rPr kumimoji="1" lang="ja-JP" altLang="en-US" sz="2800" dirty="0"/>
              <a:t>↓</a:t>
            </a:r>
            <a:endParaRPr kumimoji="1" lang="en-US" altLang="ja-JP" sz="2800" dirty="0"/>
          </a:p>
          <a:p>
            <a:pPr algn="ctr"/>
            <a:r>
              <a:rPr lang="ja-JP" altLang="en-US" sz="2800" dirty="0"/>
              <a:t>重大な不具合が潜在している可能性</a:t>
            </a:r>
            <a:endParaRPr lang="en-US" altLang="ja-JP" sz="2800" dirty="0"/>
          </a:p>
          <a:p>
            <a:pPr algn="ctr"/>
            <a:r>
              <a:rPr lang="ja-JP" altLang="en-US" sz="2800" dirty="0"/>
              <a:t>不具合が顕在化してもすぐに対応できない</a:t>
            </a:r>
            <a:endParaRPr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E7B472-B69F-4258-87A0-F61005B15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917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36B4B3-1D5A-4368-B997-950BE28A1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課題に対して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C6F4E7-F6E2-4BF7-B9F6-690EB766E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2016403"/>
          </a:xfrm>
        </p:spPr>
        <p:txBody>
          <a:bodyPr anchor="t" anchorCtr="0"/>
          <a:lstStyle/>
          <a:p>
            <a:r>
              <a:rPr kumimoji="1" lang="ja-JP" altLang="en-US" sz="2800" dirty="0"/>
              <a:t>巨大ベンダの試み</a:t>
            </a:r>
            <a:r>
              <a:rPr kumimoji="1" lang="en-US" altLang="ja-JP" sz="2800" dirty="0"/>
              <a:t>(Google, Amazon, Cisco </a:t>
            </a:r>
            <a:r>
              <a:rPr kumimoji="1" lang="ja-JP" altLang="en-US" sz="2800" dirty="0"/>
              <a:t>など</a:t>
            </a:r>
            <a:r>
              <a:rPr kumimoji="1" lang="en-US" altLang="ja-JP" sz="2800" dirty="0"/>
              <a:t>)</a:t>
            </a:r>
            <a:endParaRPr lang="en-US" altLang="ja-JP" sz="2800" dirty="0"/>
          </a:p>
          <a:p>
            <a:r>
              <a:rPr lang="ja-JP" altLang="en-US" sz="2800" dirty="0"/>
              <a:t>・</a:t>
            </a:r>
            <a:r>
              <a:rPr lang="en-US" altLang="ja-JP" sz="2800" dirty="0"/>
              <a:t>OSS</a:t>
            </a:r>
            <a:r>
              <a:rPr lang="ja-JP" altLang="en-US" sz="2800" dirty="0"/>
              <a:t>プロジェクトをサポート</a:t>
            </a:r>
            <a:endParaRPr lang="en-US" altLang="ja-JP" sz="2800" dirty="0"/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の脆弱性パッチを修正したものに対して</a:t>
            </a:r>
            <a:br>
              <a:rPr kumimoji="1" lang="en-US" altLang="ja-JP" sz="2800" dirty="0"/>
            </a:br>
            <a:r>
              <a:rPr kumimoji="1" lang="en-US" altLang="ja-JP" sz="2800" dirty="0"/>
              <a:t>  </a:t>
            </a:r>
            <a:r>
              <a:rPr kumimoji="1" lang="ja-JP" altLang="en-US" sz="2800" dirty="0"/>
              <a:t>報奨金を支払う</a:t>
            </a:r>
            <a:endParaRPr kumimoji="1" lang="en-US" altLang="ja-JP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5C8D4C-3D4F-4417-93BE-8BAB42D3926C}"/>
              </a:ext>
            </a:extLst>
          </p:cNvPr>
          <p:cNvSpPr txBox="1"/>
          <p:nvPr/>
        </p:nvSpPr>
        <p:spPr>
          <a:xfrm>
            <a:off x="0" y="4716379"/>
            <a:ext cx="9144000" cy="95410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800" dirty="0">
                <a:latin typeface="+mn-ea"/>
              </a:rPr>
              <a:t>大企業が</a:t>
            </a:r>
            <a:r>
              <a:rPr kumimoji="1" lang="en-US" altLang="ja-JP" sz="2800" dirty="0">
                <a:latin typeface="+mn-ea"/>
              </a:rPr>
              <a:t>OSS</a:t>
            </a:r>
            <a:r>
              <a:rPr kumimoji="1" lang="ja-JP" altLang="en-US" sz="2800" dirty="0">
                <a:latin typeface="+mn-ea"/>
              </a:rPr>
              <a:t>に対して積極的に投資を行うという</a:t>
            </a:r>
            <a:br>
              <a:rPr kumimoji="1" lang="en-US" altLang="ja-JP" sz="2800" dirty="0">
                <a:latin typeface="+mn-ea"/>
              </a:rPr>
            </a:br>
            <a:r>
              <a:rPr kumimoji="1" lang="ja-JP" altLang="en-US" sz="2800" dirty="0">
                <a:latin typeface="+mn-ea"/>
              </a:rPr>
              <a:t>新たな流れは今後も継続すると思われる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5C8AE84-7221-40B1-A23B-B93CC083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69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FEC62C-E300-4744-848B-2EEED5474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開発の成否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3117F2-6DD3-49A3-AA3B-84B600238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lang="ja-JP" altLang="en-US" sz="2800" dirty="0"/>
              <a:t>心理学・社会学的要素が強く関係</a:t>
            </a:r>
            <a:endParaRPr lang="en-US" altLang="ja-JP" sz="2800" dirty="0"/>
          </a:p>
          <a:p>
            <a:r>
              <a:rPr lang="ja-JP" altLang="en-US" sz="2400" dirty="0"/>
              <a:t>・プロジェクトに参加する開発者個々人の動機や社会性</a:t>
            </a:r>
            <a:endParaRPr lang="en-US" altLang="ja-JP" sz="2400" dirty="0"/>
          </a:p>
          <a:p>
            <a:r>
              <a:rPr kumimoji="1" lang="ja-JP" altLang="en-US" sz="2400" dirty="0"/>
              <a:t>・</a:t>
            </a:r>
            <a:r>
              <a:rPr lang="ja-JP" altLang="en-US" sz="2400" dirty="0"/>
              <a:t>プロジェクトの統治機構やプロジェクト内部での人間関係</a:t>
            </a:r>
            <a:endParaRPr lang="en-US" altLang="ja-JP" sz="2400" dirty="0"/>
          </a:p>
          <a:p>
            <a:pPr algn="ctr"/>
            <a:r>
              <a:rPr kumimoji="1" lang="ja-JP" altLang="en-US" sz="2400" dirty="0"/>
              <a:t>↓</a:t>
            </a:r>
            <a:endParaRPr kumimoji="1" lang="en-US" altLang="ja-JP" sz="2400" dirty="0"/>
          </a:p>
          <a:p>
            <a:pPr algn="ctr"/>
            <a:r>
              <a:rPr lang="ja-JP" altLang="en-US" sz="2800" dirty="0"/>
              <a:t>従来のソフトウェア工学では</a:t>
            </a:r>
            <a:br>
              <a:rPr lang="en-US" altLang="ja-JP" sz="2800" dirty="0"/>
            </a:br>
            <a:r>
              <a:rPr lang="ja-JP" altLang="en-US" sz="2800" dirty="0"/>
              <a:t>未だ解決が困難な課題が数多く存在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AB3B6B-76F5-4927-B94E-E129CA46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25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4F475E-F63D-4B59-959B-21900421D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オープンソフトウェア工学とは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1B324D-2211-41F1-A21A-A565279A2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ja-JP" sz="2800" dirty="0"/>
              <a:t>OSS</a:t>
            </a:r>
            <a:r>
              <a:rPr lang="ja-JP" altLang="en-US" sz="2800" dirty="0"/>
              <a:t>および</a:t>
            </a:r>
            <a:r>
              <a:rPr lang="en-US" altLang="ja-JP" sz="2800" dirty="0"/>
              <a:t>OSS </a:t>
            </a:r>
            <a:r>
              <a:rPr lang="ja-JP" altLang="en-US" sz="2800" dirty="0"/>
              <a:t>を活用したシステムを利用する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組織・個人・ベンダ企業が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「安心して安全に」</a:t>
            </a:r>
            <a:r>
              <a:rPr lang="en-US" altLang="ja-JP" sz="2800" dirty="0"/>
              <a:t>OSS </a:t>
            </a:r>
            <a:r>
              <a:rPr lang="ja-JP" altLang="en-US" sz="2800" dirty="0"/>
              <a:t>を利活用するための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技術的方法論の確立を目指す学術分野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915C6-649D-4F6A-A732-DAEF4BE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169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6DBC2E-D7A4-48EC-BFB4-1D7E9808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lang="ja-JP" altLang="en-US" sz="4400" dirty="0"/>
              <a:t>開発の特徴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620B38-663B-4C37-AE5A-26504CC8C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バザール方式と名付けられている</a:t>
            </a:r>
            <a:endParaRPr kumimoji="1" lang="en-US" altLang="ja-JP" sz="2800" dirty="0"/>
          </a:p>
          <a:p>
            <a:r>
              <a:rPr lang="ja-JP" altLang="en-US" sz="2800" dirty="0"/>
              <a:t>・開発者が自由に参加</a:t>
            </a:r>
            <a:r>
              <a:rPr lang="en-US" altLang="ja-JP" sz="2800" dirty="0"/>
              <a:t>/</a:t>
            </a:r>
            <a:r>
              <a:rPr lang="ja-JP" altLang="en-US" sz="2800" dirty="0"/>
              <a:t>離脱することが可能</a:t>
            </a:r>
            <a:endParaRPr lang="en-US" altLang="ja-JP" sz="2800" dirty="0"/>
          </a:p>
          <a:p>
            <a:r>
              <a:rPr lang="ja-JP" altLang="en-US" sz="2800" dirty="0"/>
              <a:t>・ボランティアでの参加が基本</a:t>
            </a:r>
            <a:endParaRPr lang="en-US" altLang="ja-JP" sz="2800" dirty="0"/>
          </a:p>
          <a:p>
            <a:r>
              <a:rPr lang="ja-JP" altLang="en-US" sz="2800" dirty="0"/>
              <a:t>・厳格な指揮系統が存在しない</a:t>
            </a:r>
            <a:endParaRPr lang="en-US" altLang="ja-JP" sz="2800" dirty="0"/>
          </a:p>
          <a:p>
            <a:r>
              <a:rPr lang="ja-JP" altLang="en-US" sz="2800" dirty="0"/>
              <a:t>・ネットワークを介した分散開発環境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7CA6B9-4A20-4676-AE69-0C0B1B3C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32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A314A7-2CF5-43D3-A900-2121B27A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開発の問題点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7B31DA-D4D9-4043-B90B-C965BB3E6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・作業量は開発者ごとに大きく異なる</a:t>
            </a:r>
            <a:endParaRPr lang="en-US" altLang="ja-JP" sz="2800" dirty="0"/>
          </a:p>
          <a:p>
            <a:pPr algn="ctr"/>
            <a:r>
              <a:rPr lang="ja-JP" altLang="en-US" sz="2800" dirty="0"/>
              <a:t>↓</a:t>
            </a:r>
            <a:endParaRPr lang="en-US" altLang="ja-JP" sz="2800" dirty="0"/>
          </a:p>
          <a:p>
            <a:pPr algn="ctr"/>
            <a:r>
              <a:rPr kumimoji="1" lang="ja-JP" altLang="en-US" sz="2800" dirty="0"/>
              <a:t>少数の開発者が大半の作業を行っていることは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プロジェクトの継続性の観点から</a:t>
            </a:r>
            <a:br>
              <a:rPr lang="en-US" altLang="ja-JP" sz="2800" dirty="0"/>
            </a:br>
            <a:r>
              <a:rPr kumimoji="1" lang="ja-JP" altLang="en-US" sz="2800" dirty="0"/>
              <a:t>今後大きな問題となる可能性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CF70EA-1A82-442A-9BD8-359B8801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228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7C6DB2-6BD3-449B-80E5-861E6613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3999" cy="1450757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dirty="0"/>
              <a:t>Apache HTTP Server </a:t>
            </a:r>
            <a:r>
              <a:rPr lang="ja-JP" altLang="en-US" sz="4000" dirty="0"/>
              <a:t>プロジェクトの例</a:t>
            </a:r>
            <a:endParaRPr kumimoji="1" lang="ja-JP" altLang="en-US" sz="4000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F0299C7B-89F4-4780-B8C6-DA7DBD7F4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8120" y="1846263"/>
            <a:ext cx="4932210" cy="4022725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ED9A88F-B1D2-4E9E-8FB8-D1716F96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150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95FA16-E618-4A62-AD19-750DB19B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ステークホルダの広がり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9BE1DA-2738-450E-8AB3-E94A83EBC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/>
              <a:t>・ステークホルダとは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→企業などの組織が活動を行うことで影響を受ける</a:t>
            </a:r>
            <a:br>
              <a:rPr lang="en-US" altLang="ja-JP" sz="2400" dirty="0"/>
            </a:br>
            <a:r>
              <a:rPr lang="en-US" altLang="ja-JP" sz="2400" dirty="0"/>
              <a:t>      </a:t>
            </a:r>
            <a:r>
              <a:rPr lang="ja-JP" altLang="en-US" sz="2400" dirty="0"/>
              <a:t>利害関係者</a:t>
            </a:r>
            <a:endParaRPr lang="en-US" altLang="ja-JP" sz="2400" dirty="0"/>
          </a:p>
          <a:p>
            <a:r>
              <a:rPr lang="ja-JP" altLang="en-US" sz="2400" dirty="0"/>
              <a:t>・従来型の</a:t>
            </a:r>
            <a:r>
              <a:rPr lang="en-US" altLang="ja-JP" sz="2400" dirty="0"/>
              <a:t>OSS</a:t>
            </a:r>
            <a:r>
              <a:rPr lang="ja-JP" altLang="en-US" sz="2400" dirty="0"/>
              <a:t>開発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ボランティア開発者とエンドユーザという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2</a:t>
            </a:r>
            <a:r>
              <a:rPr lang="ja-JP" altLang="en-US" sz="2400" dirty="0"/>
              <a:t>種類のステークホルダ</a:t>
            </a:r>
            <a:endParaRPr lang="en-US" altLang="ja-JP" sz="2400" dirty="0"/>
          </a:p>
          <a:p>
            <a:pPr algn="ctr"/>
            <a:r>
              <a:rPr lang="ja-JP" altLang="en-US" sz="2400" dirty="0"/>
              <a:t>↓</a:t>
            </a:r>
            <a:endParaRPr lang="en-US" altLang="ja-JP" sz="2400" dirty="0"/>
          </a:p>
          <a:p>
            <a:pPr algn="ctr"/>
            <a:r>
              <a:rPr lang="ja-JP" altLang="en-US" sz="2400" dirty="0"/>
              <a:t>今日では</a:t>
            </a:r>
            <a:r>
              <a:rPr lang="en-US" altLang="ja-JP" sz="2400" dirty="0"/>
              <a:t>, </a:t>
            </a:r>
            <a:r>
              <a:rPr lang="ja-JP" altLang="en-US" sz="2400" dirty="0"/>
              <a:t>様々な目的と動機から</a:t>
            </a:r>
            <a:br>
              <a:rPr lang="en-US" altLang="ja-JP" sz="2400" dirty="0"/>
            </a:br>
            <a:r>
              <a:rPr lang="en-US" altLang="ja-JP" sz="2400" dirty="0"/>
              <a:t>OSS</a:t>
            </a:r>
            <a:r>
              <a:rPr lang="ja-JP" altLang="en-US" sz="2400" dirty="0"/>
              <a:t>開発のステークホルダは広がりを見せている</a:t>
            </a:r>
            <a:br>
              <a:rPr lang="en-US" altLang="ja-JP" sz="2400" dirty="0"/>
            </a:br>
            <a:endParaRPr lang="en-US" altLang="ja-JP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8DFDEC-E74A-4C3B-8A4C-E788A0EE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065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EC1E1-593F-41F2-9B0F-C5A460A39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>
            <a:normAutofit/>
          </a:bodyPr>
          <a:lstStyle/>
          <a:p>
            <a:pPr algn="ctr"/>
            <a:r>
              <a:rPr lang="en-US" altLang="ja-JP" sz="3600" b="1" dirty="0"/>
              <a:t>OSS </a:t>
            </a:r>
            <a:r>
              <a:rPr lang="ja-JP" altLang="en-US" sz="3600" dirty="0"/>
              <a:t>の開発と利活用におけるステークホルダ</a:t>
            </a:r>
            <a:endParaRPr kumimoji="1" lang="ja-JP" altLang="en-US" sz="3600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28F0842-4579-4973-B5C6-C400591CB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877" y="1846263"/>
            <a:ext cx="6250696" cy="4022725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44D561-4787-4867-B3E3-6DE1B8B99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03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841879F-16F1-4EEE-A64B-36276477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400" dirty="0"/>
              <a:t>ソフトウェア工学と</a:t>
            </a:r>
            <a:r>
              <a:rPr lang="en-US" altLang="ja-JP" sz="4400" dirty="0"/>
              <a:t>OSS</a:t>
            </a:r>
            <a:r>
              <a:rPr lang="ja-JP" altLang="en-US" sz="4400" dirty="0"/>
              <a:t>工学</a:t>
            </a:r>
            <a:endParaRPr kumimoji="1" lang="ja-JP" altLang="en-US" sz="4400" dirty="0"/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C9C9F5DD-A664-4978-900E-A37E8F300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ソフトウェア工学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9CFF4C86-14C3-4C12-A65A-94159979D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4638" y="2582334"/>
            <a:ext cx="3791642" cy="3737186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・営利活動を目的とする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企業を支援するための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諸技術を提供</a:t>
            </a:r>
            <a:endParaRPr kumimoji="1" lang="en-US" altLang="ja-JP" sz="2400" dirty="0"/>
          </a:p>
          <a:p>
            <a:r>
              <a:rPr lang="ja-JP" altLang="en-US" sz="2400" dirty="0"/>
              <a:t>・ソフトウェア開発の生産性と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品質を高めることが目的</a:t>
            </a:r>
            <a:endParaRPr kumimoji="1" lang="ja-JP" altLang="en-US" sz="2400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3520CAF2-AA7E-41A5-91F1-4D63BD5AD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/>
              <a:t>OSS</a:t>
            </a:r>
            <a:r>
              <a:rPr kumimoji="1" lang="ja-JP" altLang="en-US" sz="2800" dirty="0"/>
              <a:t>工学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EFD27807-25FC-4249-AAC5-43BA5A0B9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439" y="2582334"/>
            <a:ext cx="3745923" cy="3737186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・営利非営利に関わらず</a:t>
            </a:r>
            <a:r>
              <a:rPr kumimoji="1" lang="en-US" altLang="ja-JP" sz="2400" dirty="0"/>
              <a:t>, </a:t>
            </a:r>
            <a:br>
              <a:rPr kumimoji="1" lang="en-US" altLang="ja-JP" sz="2400" dirty="0"/>
            </a:br>
            <a:r>
              <a:rPr kumimoji="1" lang="en-US" altLang="ja-JP" sz="2400" dirty="0"/>
              <a:t>  OSS</a:t>
            </a:r>
            <a:r>
              <a:rPr kumimoji="1" lang="ja-JP" altLang="en-US" sz="2400" dirty="0"/>
              <a:t>を開発する組織を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支援するための諸技術を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提供</a:t>
            </a:r>
            <a:endParaRPr kumimoji="1" lang="en-US" altLang="ja-JP" sz="2400" dirty="0"/>
          </a:p>
          <a:p>
            <a:r>
              <a:rPr lang="ja-JP" altLang="en-US" sz="2400" dirty="0"/>
              <a:t>・</a:t>
            </a:r>
            <a:r>
              <a:rPr lang="en-US" altLang="ja-JP" sz="2400" dirty="0"/>
              <a:t>OSS</a:t>
            </a:r>
            <a:r>
              <a:rPr lang="ja-JP" altLang="en-US" sz="2400" dirty="0"/>
              <a:t>を安全に安心して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利活用することが目的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9496F20-4900-4745-AABE-19FD74DA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466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FD9BDE-D558-4970-BF93-9881E1F3C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400" dirty="0"/>
              <a:t>OSS</a:t>
            </a:r>
            <a:r>
              <a:rPr lang="ja-JP" altLang="en-US" sz="4400" dirty="0"/>
              <a:t>工学の研究事例</a:t>
            </a:r>
            <a:endParaRPr kumimoji="1" lang="ja-JP" altLang="en-US" sz="4400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FC1E92C-9D09-48E0-B7EE-87A131B7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・品質管理・理解</a:t>
            </a:r>
            <a:endParaRPr kumimoji="1" lang="en-US" altLang="ja-JP" sz="2800" dirty="0"/>
          </a:p>
          <a:p>
            <a:r>
              <a:rPr kumimoji="1" lang="ja-JP" altLang="en-US" sz="2800" dirty="0"/>
              <a:t>・人的管理</a:t>
            </a:r>
            <a:endParaRPr kumimoji="1" lang="en-US" altLang="ja-JP" sz="2800" dirty="0"/>
          </a:p>
          <a:p>
            <a:r>
              <a:rPr kumimoji="1" lang="ja-JP" altLang="en-US" sz="2800" dirty="0"/>
              <a:t>・コミュニケーション管理・理解</a:t>
            </a:r>
            <a:endParaRPr kumimoji="1" lang="en-US" altLang="ja-JP" sz="2800" dirty="0"/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利活用のサポート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657630-FB31-43C5-9C3D-56309F2C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395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8BD61F-965A-4CA4-B288-E0578053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工学分野の展望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65F0D7-AB4C-4434-AEF5-52F5C224C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2800" dirty="0"/>
              <a:t>選定した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が機能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品質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セキュリティなどの</a:t>
            </a:r>
            <a:br>
              <a:rPr kumimoji="1" lang="en-US" altLang="ja-JP" sz="2800" dirty="0"/>
            </a:br>
            <a:r>
              <a:rPr kumimoji="1" lang="ja-JP" altLang="en-US" sz="2800" dirty="0"/>
              <a:t>面において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それが最適の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という保証はない</a:t>
            </a:r>
            <a:endParaRPr kumimoji="1" lang="en-US" altLang="ja-JP" sz="2800" dirty="0"/>
          </a:p>
          <a:p>
            <a:pPr algn="ctr"/>
            <a:r>
              <a:rPr lang="ja-JP" altLang="en-US" sz="2800" dirty="0"/>
              <a:t>↓</a:t>
            </a:r>
            <a:endParaRPr lang="en-US" altLang="ja-JP" sz="2800" dirty="0"/>
          </a:p>
          <a:p>
            <a:pPr algn="ctr"/>
            <a:r>
              <a:rPr kumimoji="1" lang="ja-JP" altLang="en-US" sz="2800" dirty="0"/>
              <a:t>公開されている膨大な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開発記録を詳細に分析</a:t>
            </a:r>
            <a:endParaRPr kumimoji="1" lang="en-US" altLang="ja-JP" sz="2800" dirty="0"/>
          </a:p>
          <a:p>
            <a:pPr algn="ctr"/>
            <a:endParaRPr lang="en-US" altLang="ja-JP" sz="2800" dirty="0"/>
          </a:p>
          <a:p>
            <a:pPr algn="ctr"/>
            <a:r>
              <a:rPr lang="ja-JP" altLang="en-US" sz="2800" dirty="0"/>
              <a:t>安心・安全な</a:t>
            </a:r>
            <a:r>
              <a:rPr lang="en-US" altLang="ja-JP" sz="2800" dirty="0"/>
              <a:t>OSS</a:t>
            </a:r>
            <a:r>
              <a:rPr lang="ja-JP" altLang="en-US" sz="2800" dirty="0"/>
              <a:t>が社会で流通するよう</a:t>
            </a:r>
            <a:r>
              <a:rPr lang="en-US" altLang="ja-JP" sz="2800" dirty="0"/>
              <a:t>, </a:t>
            </a:r>
            <a:br>
              <a:rPr lang="en-US" altLang="ja-JP" sz="2800" dirty="0"/>
            </a:br>
            <a:r>
              <a:rPr lang="ja-JP" altLang="en-US" sz="2800" dirty="0"/>
              <a:t>新たな開発形態を模索することが必要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4FDAA5-61E2-4B35-AB8C-A23227CE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962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B9D67B-EE6E-4141-BEBE-E0FDB435E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0A97C7-3983-4407-8589-A8E7ED222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845734"/>
            <a:ext cx="7586403" cy="4023360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・昨今のソフトウェア開発企業では</a:t>
            </a:r>
            <a:r>
              <a:rPr kumimoji="1" lang="en-US" altLang="ja-JP" sz="2400" dirty="0"/>
              <a:t>, </a:t>
            </a:r>
            <a:r>
              <a:rPr kumimoji="1" lang="ja-JP" altLang="en-US" sz="2400" dirty="0"/>
              <a:t>コスト削減ではなく</a:t>
            </a:r>
            <a:r>
              <a:rPr kumimoji="1" lang="en-US" altLang="ja-JP" sz="2400" dirty="0"/>
              <a:t>, 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高機能・高品質な</a:t>
            </a:r>
            <a:r>
              <a:rPr lang="en-US" altLang="ja-JP" sz="2400" dirty="0"/>
              <a:t>OSS</a:t>
            </a:r>
            <a:r>
              <a:rPr lang="ja-JP" altLang="en-US" sz="2400" dirty="0"/>
              <a:t>を利活用することが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目的となっている</a:t>
            </a:r>
            <a:endParaRPr lang="en-US" altLang="ja-JP" sz="2400" dirty="0"/>
          </a:p>
          <a:p>
            <a:r>
              <a:rPr kumimoji="1" lang="ja-JP" altLang="en-US" sz="2400" dirty="0"/>
              <a:t>・</a:t>
            </a:r>
            <a:r>
              <a:rPr lang="ja-JP" altLang="en-US" sz="2400" dirty="0"/>
              <a:t>利活用者がこれまで以上に</a:t>
            </a:r>
            <a:r>
              <a:rPr lang="en-US" altLang="ja-JP" sz="2400" dirty="0"/>
              <a:t>OSS </a:t>
            </a:r>
            <a:r>
              <a:rPr lang="ja-JP" altLang="en-US" sz="2400" dirty="0"/>
              <a:t>開発に貢献し</a:t>
            </a:r>
            <a:r>
              <a:rPr lang="en-US" altLang="ja-JP" sz="2400" dirty="0"/>
              <a:t>, </a:t>
            </a:r>
            <a:br>
              <a:rPr lang="en-US" altLang="ja-JP" sz="2400" dirty="0"/>
            </a:br>
            <a:r>
              <a:rPr lang="en-US" altLang="ja-JP" sz="2400" dirty="0"/>
              <a:t>  OSS</a:t>
            </a:r>
            <a:r>
              <a:rPr lang="ja-JP" altLang="en-US" sz="2400" dirty="0"/>
              <a:t>開発者と利活用者の間で協力し合う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エコシステムを形成することが必要不可欠</a:t>
            </a:r>
            <a:endParaRPr lang="en-US" altLang="ja-JP" sz="2400" dirty="0"/>
          </a:p>
          <a:p>
            <a:pPr algn="ctr"/>
            <a:r>
              <a:rPr lang="ja-JP" altLang="en-US" sz="2400" dirty="0"/>
              <a:t>↓</a:t>
            </a:r>
            <a:endParaRPr lang="en-US" altLang="ja-JP" sz="2400" dirty="0"/>
          </a:p>
          <a:p>
            <a:pPr algn="ctr"/>
            <a:r>
              <a:rPr lang="ja-JP" altLang="en-US" sz="2400" dirty="0"/>
              <a:t>ＯＳＳ開発と商用ソフトウェア開発との区別がなく なり</a:t>
            </a:r>
            <a:r>
              <a:rPr lang="en-US" altLang="ja-JP" sz="2400" dirty="0"/>
              <a:t>, </a:t>
            </a:r>
            <a:br>
              <a:rPr lang="en-US" altLang="ja-JP" sz="2400" dirty="0"/>
            </a:br>
            <a:r>
              <a:rPr lang="ja-JP" altLang="en-US" sz="2400" dirty="0"/>
              <a:t>機能性・品質の拡張や向上が期待される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3E074E-3D4D-4024-BB35-4BC5A593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759288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2069</TotalTime>
  <Words>827</Words>
  <Application>Microsoft Office PowerPoint</Application>
  <PresentationFormat>画面に合わせる (4:3)</PresentationFormat>
  <Paragraphs>103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18</vt:i4>
      </vt:variant>
    </vt:vector>
  </HeadingPairs>
  <TitlesOfParts>
    <vt:vector size="26" baseType="lpstr">
      <vt:lpstr>ＭＳ Ｐゴシック</vt:lpstr>
      <vt:lpstr>游ゴシック</vt:lpstr>
      <vt:lpstr>Calibri</vt:lpstr>
      <vt:lpstr>Calibri Light</vt:lpstr>
      <vt:lpstr>Segoe UI</vt:lpstr>
      <vt:lpstr>Wingdings 2</vt:lpstr>
      <vt:lpstr>HDOfficeLightV0</vt:lpstr>
      <vt:lpstr>レトロスペクト</vt:lpstr>
      <vt:lpstr>オープンソースソフトウェア工学</vt:lpstr>
      <vt:lpstr>オープンソースソフトウェア(OSS)とは</vt:lpstr>
      <vt:lpstr>OSSの利活用の環境の変化</vt:lpstr>
      <vt:lpstr>OSSの開発形態</vt:lpstr>
      <vt:lpstr>OSSのメリット, デメリット</vt:lpstr>
      <vt:lpstr>OSSの課題</vt:lpstr>
      <vt:lpstr>課題に対して</vt:lpstr>
      <vt:lpstr>OSS開発の成否</vt:lpstr>
      <vt:lpstr>オープンソフトウェア工学とは</vt:lpstr>
      <vt:lpstr>OSS開発の特徴</vt:lpstr>
      <vt:lpstr>OSS開発の問題点</vt:lpstr>
      <vt:lpstr>Apache HTTP Server プロジェクトの例</vt:lpstr>
      <vt:lpstr>ステークホルダの広がり</vt:lpstr>
      <vt:lpstr>OSS の開発と利活用におけるステークホルダ</vt:lpstr>
      <vt:lpstr>ソフトウェア工学とOSS工学</vt:lpstr>
      <vt:lpstr>OSS工学の研究事例</vt:lpstr>
      <vt:lpstr>OSS工学分野の展望</vt:lpstr>
      <vt:lpstr>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井町　瑠貴</dc:creator>
  <cp:lastModifiedBy>井町　瑠貴</cp:lastModifiedBy>
  <cp:revision>66</cp:revision>
  <dcterms:created xsi:type="dcterms:W3CDTF">2020-10-13T03:06:56Z</dcterms:created>
  <dcterms:modified xsi:type="dcterms:W3CDTF">2020-10-14T13:43:06Z</dcterms:modified>
</cp:coreProperties>
</file>