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36.xml" ContentType="application/vnd.openxmlformats-officedocument.presentationml.slide+xml"/>
  <Override PartName="/ppt/slides/slide83.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png" ContentType="image/png"/>
  <Default Extension="bin" ContentType="application/vnd.openxmlformats-officedocument.oleObject"/>
  <Override PartName="/ppt/notesSlides/notesSlide68.xml" ContentType="application/vnd.openxmlformats-officedocument.presentationml.notesSlide+xml"/>
  <Override PartName="/ppt/notesSlides/notesSlide79.xml" ContentType="application/vnd.openxmlformats-officedocument.presentationml.notesSlide+xml"/>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tags/tag5.xml" ContentType="application/vnd.openxmlformats-officedocument.presentationml.tags+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tags/tag1.xml" ContentType="application/vnd.openxmlformats-officedocument.presentationml.tags+xml"/>
  <Override PartName="/ppt/notesSlides/notesSlide53.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notesSlides/notesSlide69.xml" ContentType="application/vnd.openxmlformats-officedocument.presentationml.notesSlide+xml"/>
  <Override PartName="/ppt/notesSlides/notesSlide87.xml" ContentType="application/vnd.openxmlformats-officedocument.presentationml.notes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76.xml" ContentType="application/vnd.openxmlformats-officedocument.presentationml.notesSlide+xml"/>
  <Override PartName="/ppt/notesSlides/notesSlide94.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Override PartName="/ppt/tags/tag2.xml" ContentType="application/vnd.openxmlformats-officedocument.presentationml.tags+xml"/>
  <Override PartName="/ppt/notesSlides/notesSlide65.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72.xml" ContentType="application/vnd.openxmlformats-officedocument.presentationml.notesSlide+xml"/>
  <Override PartName="/ppt/notesSlides/notesSlide90.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61.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tags/tag7.xml" ContentType="application/vnd.openxmlformats-officedocument.presentationml.tags+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tags/tag3.xml" ContentType="application/vnd.openxmlformats-officedocument.presentationml.tags+xml"/>
  <Override PartName="/ppt/notesSlides/notesSlide55.xml" ContentType="application/vnd.openxmlformats-officedocument.presentationml.notesSlide+xml"/>
  <Override PartName="/ppt/notesSlides/notesSlide84.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notesSlides/notesSlide89.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00"/>
  </p:notesMasterIdLst>
  <p:sldIdLst>
    <p:sldId id="258" r:id="rId2"/>
    <p:sldId id="259" r:id="rId3"/>
    <p:sldId id="260" r:id="rId4"/>
    <p:sldId id="262" r:id="rId5"/>
    <p:sldId id="313" r:id="rId6"/>
    <p:sldId id="265" r:id="rId7"/>
    <p:sldId id="279" r:id="rId8"/>
    <p:sldId id="275" r:id="rId9"/>
    <p:sldId id="277" r:id="rId10"/>
    <p:sldId id="276" r:id="rId11"/>
    <p:sldId id="264" r:id="rId12"/>
    <p:sldId id="278" r:id="rId13"/>
    <p:sldId id="311" r:id="rId14"/>
    <p:sldId id="315" r:id="rId15"/>
    <p:sldId id="316" r:id="rId16"/>
    <p:sldId id="317" r:id="rId17"/>
    <p:sldId id="318" r:id="rId18"/>
    <p:sldId id="319" r:id="rId19"/>
    <p:sldId id="320" r:id="rId20"/>
    <p:sldId id="321" r:id="rId21"/>
    <p:sldId id="322" r:id="rId22"/>
    <p:sldId id="323" r:id="rId23"/>
    <p:sldId id="324" r:id="rId24"/>
    <p:sldId id="325" r:id="rId25"/>
    <p:sldId id="347" r:id="rId26"/>
    <p:sldId id="348" r:id="rId27"/>
    <p:sldId id="349" r:id="rId28"/>
    <p:sldId id="350" r:id="rId29"/>
    <p:sldId id="351" r:id="rId30"/>
    <p:sldId id="352" r:id="rId31"/>
    <p:sldId id="353" r:id="rId32"/>
    <p:sldId id="354" r:id="rId33"/>
    <p:sldId id="355" r:id="rId34"/>
    <p:sldId id="356" r:id="rId35"/>
    <p:sldId id="357" r:id="rId36"/>
    <p:sldId id="358" r:id="rId37"/>
    <p:sldId id="359" r:id="rId38"/>
    <p:sldId id="360" r:id="rId39"/>
    <p:sldId id="361" r:id="rId40"/>
    <p:sldId id="362" r:id="rId41"/>
    <p:sldId id="363" r:id="rId42"/>
    <p:sldId id="364" r:id="rId43"/>
    <p:sldId id="365" r:id="rId44"/>
    <p:sldId id="366" r:id="rId45"/>
    <p:sldId id="326" r:id="rId46"/>
    <p:sldId id="327" r:id="rId47"/>
    <p:sldId id="328" r:id="rId48"/>
    <p:sldId id="329" r:id="rId49"/>
    <p:sldId id="330" r:id="rId50"/>
    <p:sldId id="331" r:id="rId51"/>
    <p:sldId id="332" r:id="rId52"/>
    <p:sldId id="333" r:id="rId53"/>
    <p:sldId id="334" r:id="rId54"/>
    <p:sldId id="335" r:id="rId55"/>
    <p:sldId id="336" r:id="rId56"/>
    <p:sldId id="337" r:id="rId57"/>
    <p:sldId id="338" r:id="rId58"/>
    <p:sldId id="339" r:id="rId59"/>
    <p:sldId id="340" r:id="rId60"/>
    <p:sldId id="341" r:id="rId61"/>
    <p:sldId id="342" r:id="rId62"/>
    <p:sldId id="343" r:id="rId63"/>
    <p:sldId id="344" r:id="rId64"/>
    <p:sldId id="345" r:id="rId65"/>
    <p:sldId id="346" r:id="rId66"/>
    <p:sldId id="314" r:id="rId67"/>
    <p:sldId id="273" r:id="rId68"/>
    <p:sldId id="312" r:id="rId69"/>
    <p:sldId id="295" r:id="rId70"/>
    <p:sldId id="296" r:id="rId71"/>
    <p:sldId id="297" r:id="rId72"/>
    <p:sldId id="298" r:id="rId73"/>
    <p:sldId id="299" r:id="rId74"/>
    <p:sldId id="300" r:id="rId75"/>
    <p:sldId id="301" r:id="rId76"/>
    <p:sldId id="302" r:id="rId77"/>
    <p:sldId id="303" r:id="rId78"/>
    <p:sldId id="304" r:id="rId79"/>
    <p:sldId id="305" r:id="rId80"/>
    <p:sldId id="306" r:id="rId81"/>
    <p:sldId id="307" r:id="rId82"/>
    <p:sldId id="308" r:id="rId83"/>
    <p:sldId id="309" r:id="rId84"/>
    <p:sldId id="310" r:id="rId85"/>
    <p:sldId id="280" r:id="rId86"/>
    <p:sldId id="281" r:id="rId87"/>
    <p:sldId id="282" r:id="rId88"/>
    <p:sldId id="283" r:id="rId89"/>
    <p:sldId id="284" r:id="rId90"/>
    <p:sldId id="285" r:id="rId91"/>
    <p:sldId id="286" r:id="rId92"/>
    <p:sldId id="287" r:id="rId93"/>
    <p:sldId id="288" r:id="rId94"/>
    <p:sldId id="289" r:id="rId95"/>
    <p:sldId id="290" r:id="rId96"/>
    <p:sldId id="291" r:id="rId97"/>
    <p:sldId id="292" r:id="rId98"/>
    <p:sldId id="293" r:id="rId99"/>
  </p:sldIdLst>
  <p:sldSz cx="9144000" cy="6858000" type="screen4x3"/>
  <p:notesSz cx="6858000" cy="9144000"/>
  <p:defaultTextStyle>
    <a:defPPr>
      <a:defRPr lang="ja-JP"/>
    </a:defPPr>
    <a:lvl1pPr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pitchFamily="50" charset="-128"/>
        <a:cs typeface="+mn-cs"/>
      </a:defRPr>
    </a:lvl1pPr>
    <a:lvl2pPr marL="4572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pitchFamily="50" charset="-128"/>
        <a:cs typeface="+mn-cs"/>
      </a:defRPr>
    </a:lvl2pPr>
    <a:lvl3pPr marL="9144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pitchFamily="50" charset="-128"/>
        <a:cs typeface="+mn-cs"/>
      </a:defRPr>
    </a:lvl3pPr>
    <a:lvl4pPr marL="13716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pitchFamily="50" charset="-128"/>
        <a:cs typeface="+mn-cs"/>
      </a:defRPr>
    </a:lvl4pPr>
    <a:lvl5pPr marL="1828800" algn="l" rtl="0" fontAlgn="base">
      <a:spcBef>
        <a:spcPct val="20000"/>
      </a:spcBef>
      <a:spcAft>
        <a:spcPct val="0"/>
      </a:spcAft>
      <a:buFont typeface="Wingdings" pitchFamily="2" charset="2"/>
      <a:buChar char="•"/>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C0C0C0"/>
    <a:srgbClr val="000099"/>
    <a:srgbClr val="DDDDDD"/>
    <a:srgbClr val="003399"/>
    <a:srgbClr val="000066"/>
    <a:srgbClr val="3366CC"/>
    <a:srgbClr val="66FF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2794" autoAdjust="0"/>
    <p:restoredTop sz="94699" autoAdjust="0"/>
  </p:normalViewPr>
  <p:slideViewPr>
    <p:cSldViewPr snapToObjects="1">
      <p:cViewPr varScale="1">
        <p:scale>
          <a:sx n="89" d="100"/>
          <a:sy n="89" d="100"/>
        </p:scale>
        <p:origin x="-107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smtClean="0"/>
            </a:lvl1pPr>
          </a:lstStyle>
          <a:p>
            <a:pPr>
              <a:defRPr/>
            </a:pPr>
            <a:endParaRPr lang="en-US" altLang="ja-JP"/>
          </a:p>
        </p:txBody>
      </p:sp>
      <p:sp>
        <p:nvSpPr>
          <p:cNvPr id="51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smtClean="0"/>
            </a:lvl1pPr>
          </a:lstStyle>
          <a:p>
            <a:pPr>
              <a:defRPr/>
            </a:pPr>
            <a:endParaRPr lang="en-US" altLang="ja-JP"/>
          </a:p>
        </p:txBody>
      </p:sp>
      <p:sp>
        <p:nvSpPr>
          <p:cNvPr id="103428"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smtClean="0"/>
            </a:lvl1pPr>
          </a:lstStyle>
          <a:p>
            <a:pPr>
              <a:defRPr/>
            </a:pPr>
            <a:endParaRPr lang="en-US" altLang="ja-JP"/>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smtClean="0"/>
            </a:lvl1pPr>
          </a:lstStyle>
          <a:p>
            <a:pPr>
              <a:defRPr/>
            </a:pPr>
            <a:fld id="{3D01CB20-0190-44F8-AE9E-89CD60577C0E}" type="slidenum">
              <a:rPr lang="en-US" altLang="ja-JP"/>
              <a:pPr>
                <a:defRPr/>
              </a:pPr>
              <a:t>&lt;#&gt;</a:t>
            </a:fld>
            <a:endParaRPr lang="en-US" altLang="ja-JP"/>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ＭＳ Ｐ明朝" pitchFamily="18"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EBEF912D-4596-4054-82E9-6262F2E54BF0}" type="slidenum">
              <a:rPr lang="en-US" altLang="ja-JP"/>
              <a:pPr/>
              <a:t>0</a:t>
            </a:fld>
            <a:endParaRPr lang="en-US" altLang="ja-JP"/>
          </a:p>
        </p:txBody>
      </p:sp>
      <p:sp>
        <p:nvSpPr>
          <p:cNvPr id="104451" name="Rectangle 2"/>
          <p:cNvSpPr>
            <a:spLocks noRot="1" noChangeArrowheads="1" noTextEdit="1"/>
          </p:cNvSpPr>
          <p:nvPr>
            <p:ph type="sldImg"/>
          </p:nvPr>
        </p:nvSpPr>
        <p:spPr>
          <a:xfrm>
            <a:off x="1144588" y="687388"/>
            <a:ext cx="4570412" cy="3427412"/>
          </a:xfrm>
          <a:ln/>
        </p:spPr>
      </p:sp>
      <p:sp>
        <p:nvSpPr>
          <p:cNvPr id="104452" name="Rectangle 3"/>
          <p:cNvSpPr>
            <a:spLocks noGrp="1" noChangeArrowheads="1"/>
          </p:cNvSpPr>
          <p:nvPr>
            <p:ph type="body" idx="1"/>
          </p:nvPr>
        </p:nvSpPr>
        <p:spPr>
          <a:xfrm>
            <a:off x="685800" y="4341813"/>
            <a:ext cx="5486400" cy="4114800"/>
          </a:xfrm>
          <a:noFill/>
          <a:ln/>
        </p:spPr>
        <p:txBody>
          <a:bodyPr/>
          <a:lstStyle/>
          <a:p>
            <a:pPr eaLnBrk="1" hangingPunct="1"/>
            <a:endParaRPr lang="ja-JP" altLang="ja-JP"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A760D0E4-6307-4C3F-AE28-F7D660073281}" type="slidenum">
              <a:rPr lang="en-US" altLang="ja-JP"/>
              <a:pPr/>
              <a:t>1</a:t>
            </a:fld>
            <a:endParaRPr lang="en-US" altLang="ja-JP"/>
          </a:p>
        </p:txBody>
      </p:sp>
      <p:sp>
        <p:nvSpPr>
          <p:cNvPr id="105475" name="Rectangle 2"/>
          <p:cNvSpPr>
            <a:spLocks noRo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2306314F-FB50-4E9F-B27A-B3C507867A3A}" type="slidenum">
              <a:rPr lang="en-US" altLang="ja-JP"/>
              <a:pPr/>
              <a:t>2</a:t>
            </a:fld>
            <a:endParaRPr lang="en-US" altLang="ja-JP"/>
          </a:p>
        </p:txBody>
      </p:sp>
      <p:sp>
        <p:nvSpPr>
          <p:cNvPr id="106499" name="Rectangle 2"/>
          <p:cNvSpPr>
            <a:spLocks noRo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69C76145-8EB8-4713-9A4C-FCC8C017DA90}" type="slidenum">
              <a:rPr lang="en-US" altLang="ja-JP"/>
              <a:pPr/>
              <a:t>3</a:t>
            </a:fld>
            <a:endParaRPr lang="en-US" altLang="ja-JP"/>
          </a:p>
        </p:txBody>
      </p:sp>
      <p:sp>
        <p:nvSpPr>
          <p:cNvPr id="107523" name="Rectangle 2"/>
          <p:cNvSpPr>
            <a:spLocks noRo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8CA73746-67B6-46EB-AFB5-72C503EA9022}" type="slidenum">
              <a:rPr lang="en-US" altLang="ja-JP"/>
              <a:pPr/>
              <a:t>4</a:t>
            </a:fld>
            <a:endParaRPr lang="en-US" altLang="ja-JP"/>
          </a:p>
        </p:txBody>
      </p:sp>
      <p:sp>
        <p:nvSpPr>
          <p:cNvPr id="108547" name="Rectangle 2"/>
          <p:cNvSpPr>
            <a:spLocks noRo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3A4573B2-3C96-4DD0-8978-62BAD2B16271}" type="slidenum">
              <a:rPr lang="en-US" altLang="ja-JP"/>
              <a:pPr/>
              <a:t>5</a:t>
            </a:fld>
            <a:endParaRPr lang="en-US" altLang="ja-JP"/>
          </a:p>
        </p:txBody>
      </p:sp>
      <p:sp>
        <p:nvSpPr>
          <p:cNvPr id="109571" name="Rectangle 2"/>
          <p:cNvSpPr>
            <a:spLocks noRo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992CB832-B904-4493-8067-98A911CD4741}" type="slidenum">
              <a:rPr lang="en-US" altLang="ja-JP"/>
              <a:pPr/>
              <a:t>6</a:t>
            </a:fld>
            <a:endParaRPr lang="en-US" altLang="ja-JP"/>
          </a:p>
        </p:txBody>
      </p:sp>
      <p:sp>
        <p:nvSpPr>
          <p:cNvPr id="110595" name="Rectangle 2"/>
          <p:cNvSpPr>
            <a:spLocks noRo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6204C0ED-C915-4AD9-8DF2-E9B4C31A8AC0}" type="slidenum">
              <a:rPr lang="en-US" altLang="ja-JP"/>
              <a:pPr/>
              <a:t>7</a:t>
            </a:fld>
            <a:endParaRPr lang="en-US" altLang="ja-JP"/>
          </a:p>
        </p:txBody>
      </p:sp>
      <p:sp>
        <p:nvSpPr>
          <p:cNvPr id="111619" name="Rectangle 2"/>
          <p:cNvSpPr>
            <a:spLocks noRo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C5983C36-B8EF-48C3-88AC-DD94E8FA86C5}" type="slidenum">
              <a:rPr lang="en-US" altLang="ja-JP"/>
              <a:pPr/>
              <a:t>8</a:t>
            </a:fld>
            <a:endParaRPr lang="en-US" altLang="ja-JP"/>
          </a:p>
        </p:txBody>
      </p:sp>
      <p:sp>
        <p:nvSpPr>
          <p:cNvPr id="112643" name="Rectangle 2"/>
          <p:cNvSpPr>
            <a:spLocks noRot="1" noChangeArrowheads="1" noTextEdit="1"/>
          </p:cNvSpPr>
          <p:nvPr>
            <p:ph type="sldImg"/>
          </p:nvPr>
        </p:nvSpPr>
        <p:spPr>
          <a:ln/>
        </p:spPr>
      </p:sp>
      <p:sp>
        <p:nvSpPr>
          <p:cNvPr id="11264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FA4D72C6-9CF1-42D8-AFF8-B4D6074F7A9C}" type="slidenum">
              <a:rPr lang="en-US" altLang="ja-JP"/>
              <a:pPr/>
              <a:t>9</a:t>
            </a:fld>
            <a:endParaRPr lang="en-US" altLang="ja-JP"/>
          </a:p>
        </p:txBody>
      </p:sp>
      <p:sp>
        <p:nvSpPr>
          <p:cNvPr id="113667" name="Rectangle 2"/>
          <p:cNvSpPr>
            <a:spLocks noRo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A42EFD36-7EC4-4552-B3B6-F4324397BAEA}" type="slidenum">
              <a:rPr lang="en-US" altLang="ja-JP"/>
              <a:pPr/>
              <a:t>10</a:t>
            </a:fld>
            <a:endParaRPr lang="en-US" altLang="ja-JP"/>
          </a:p>
        </p:txBody>
      </p:sp>
      <p:sp>
        <p:nvSpPr>
          <p:cNvPr id="114691" name="Rectangle 2"/>
          <p:cNvSpPr>
            <a:spLocks noRo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604C4C52-9798-4E10-9A69-DC2FCCFCE574}" type="slidenum">
              <a:rPr lang="en-US" altLang="ja-JP"/>
              <a:pPr/>
              <a:t>11</a:t>
            </a:fld>
            <a:endParaRPr lang="en-US" altLang="ja-JP"/>
          </a:p>
        </p:txBody>
      </p:sp>
      <p:sp>
        <p:nvSpPr>
          <p:cNvPr id="115715" name="Rectangle 2"/>
          <p:cNvSpPr>
            <a:spLocks noRo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0D53BE5E-8797-416B-94A0-08F767A0DB79}" type="slidenum">
              <a:rPr lang="en-US" altLang="ja-JP"/>
              <a:pPr/>
              <a:t>12</a:t>
            </a:fld>
            <a:endParaRPr lang="en-US" altLang="ja-JP"/>
          </a:p>
        </p:txBody>
      </p:sp>
      <p:sp>
        <p:nvSpPr>
          <p:cNvPr id="116739" name="Rectangle 2"/>
          <p:cNvSpPr>
            <a:spLocks noRot="1" noChangeArrowheads="1" noTextEdit="1"/>
          </p:cNvSpPr>
          <p:nvPr>
            <p:ph type="sldImg"/>
          </p:nvPr>
        </p:nvSpPr>
        <p:spPr>
          <a:ln/>
        </p:spPr>
      </p:sp>
      <p:sp>
        <p:nvSpPr>
          <p:cNvPr id="11674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スライド イメージ プレースホルダ 1"/>
          <p:cNvSpPr>
            <a:spLocks noGrp="1" noRot="1" noChangeAspect="1" noTextEdit="1"/>
          </p:cNvSpPr>
          <p:nvPr>
            <p:ph type="sldImg"/>
          </p:nvPr>
        </p:nvSpPr>
        <p:spPr>
          <a:ln/>
        </p:spPr>
      </p:sp>
      <p:sp>
        <p:nvSpPr>
          <p:cNvPr id="117763" name="ノート プレースホルダ 2"/>
          <p:cNvSpPr>
            <a:spLocks noGrp="1"/>
          </p:cNvSpPr>
          <p:nvPr>
            <p:ph type="body" idx="1"/>
          </p:nvPr>
        </p:nvSpPr>
        <p:spPr>
          <a:noFill/>
          <a:ln/>
        </p:spPr>
        <p:txBody>
          <a:bodyPr/>
          <a:lstStyle/>
          <a:p>
            <a:pPr eaLnBrk="1" hangingPunct="1"/>
            <a:endParaRPr lang="ja-JP" altLang="en-US" smtClean="0"/>
          </a:p>
        </p:txBody>
      </p:sp>
      <p:sp>
        <p:nvSpPr>
          <p:cNvPr id="117764" name="スライド番号プレースホルダ 3"/>
          <p:cNvSpPr>
            <a:spLocks noGrp="1"/>
          </p:cNvSpPr>
          <p:nvPr>
            <p:ph type="sldNum" sz="quarter" idx="5"/>
          </p:nvPr>
        </p:nvSpPr>
        <p:spPr>
          <a:noFill/>
        </p:spPr>
        <p:txBody>
          <a:bodyPr/>
          <a:lstStyle/>
          <a:p>
            <a:fld id="{C72722D1-D0C1-4F03-B6E4-41ADB6102792}" type="slidenum">
              <a:rPr lang="en-US" altLang="ja-JP"/>
              <a:pPr/>
              <a:t>13</a:t>
            </a:fld>
            <a:endParaRPr lang="en-US" altLang="ja-JP"/>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p:spPr>
        <p:txBody>
          <a:bodyPr/>
          <a:lstStyle/>
          <a:p>
            <a:fld id="{00E520AD-D0CF-4D59-8A45-714469FA9C3F}" type="slidenum">
              <a:rPr lang="en-US" altLang="ja-JP"/>
              <a:pPr/>
              <a:t>14</a:t>
            </a:fld>
            <a:endParaRPr lang="en-US" altLang="ja-JP"/>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p:spPr>
        <p:txBody>
          <a:bodyPr/>
          <a:lstStyle/>
          <a:p>
            <a:pPr eaLnBrk="1" hangingPunct="1"/>
            <a:endParaRPr lang="ja-JP"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スライド イメージ プレースホルダ 1"/>
          <p:cNvSpPr>
            <a:spLocks noGrp="1" noRot="1" noChangeAspect="1" noTextEdit="1"/>
          </p:cNvSpPr>
          <p:nvPr>
            <p:ph type="sldImg"/>
          </p:nvPr>
        </p:nvSpPr>
        <p:spPr>
          <a:ln/>
        </p:spPr>
      </p:sp>
      <p:sp>
        <p:nvSpPr>
          <p:cNvPr id="119811" name="ノート プレースホルダ 2"/>
          <p:cNvSpPr>
            <a:spLocks noGrp="1"/>
          </p:cNvSpPr>
          <p:nvPr>
            <p:ph type="body" idx="1"/>
          </p:nvPr>
        </p:nvSpPr>
        <p:spPr>
          <a:noFill/>
          <a:ln/>
        </p:spPr>
        <p:txBody>
          <a:bodyPr/>
          <a:lstStyle/>
          <a:p>
            <a:pPr eaLnBrk="1" hangingPunct="1"/>
            <a:endParaRPr lang="ja-JP" altLang="en-US" smtClean="0"/>
          </a:p>
        </p:txBody>
      </p:sp>
      <p:sp>
        <p:nvSpPr>
          <p:cNvPr id="119812" name="スライド番号プレースホルダ 3"/>
          <p:cNvSpPr>
            <a:spLocks noGrp="1"/>
          </p:cNvSpPr>
          <p:nvPr>
            <p:ph type="sldNum" sz="quarter" idx="5"/>
          </p:nvPr>
        </p:nvSpPr>
        <p:spPr>
          <a:noFill/>
        </p:spPr>
        <p:txBody>
          <a:bodyPr/>
          <a:lstStyle/>
          <a:p>
            <a:fld id="{536EA27B-3885-4E6A-A4C3-78E0A04851B1}" type="slidenum">
              <a:rPr lang="en-US" altLang="ja-JP"/>
              <a:pPr/>
              <a:t>15</a:t>
            </a:fld>
            <a:endParaRPr lang="en-US" altLang="ja-JP"/>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スライド イメージ プレースホルダ 1"/>
          <p:cNvSpPr>
            <a:spLocks noGrp="1" noRot="1" noChangeAspect="1" noTextEdit="1"/>
          </p:cNvSpPr>
          <p:nvPr>
            <p:ph type="sldImg"/>
          </p:nvPr>
        </p:nvSpPr>
        <p:spPr>
          <a:ln/>
        </p:spPr>
      </p:sp>
      <p:sp>
        <p:nvSpPr>
          <p:cNvPr id="120835" name="ノート プレースホルダ 2"/>
          <p:cNvSpPr>
            <a:spLocks noGrp="1"/>
          </p:cNvSpPr>
          <p:nvPr>
            <p:ph type="body" idx="1"/>
          </p:nvPr>
        </p:nvSpPr>
        <p:spPr>
          <a:noFill/>
          <a:ln/>
        </p:spPr>
        <p:txBody>
          <a:bodyPr/>
          <a:lstStyle/>
          <a:p>
            <a:pPr eaLnBrk="1" hangingPunct="1"/>
            <a:endParaRPr lang="ja-JP" altLang="en-US" smtClean="0"/>
          </a:p>
        </p:txBody>
      </p:sp>
      <p:sp>
        <p:nvSpPr>
          <p:cNvPr id="120836" name="スライド番号プレースホルダ 3"/>
          <p:cNvSpPr>
            <a:spLocks noGrp="1"/>
          </p:cNvSpPr>
          <p:nvPr>
            <p:ph type="sldNum" sz="quarter" idx="5"/>
          </p:nvPr>
        </p:nvSpPr>
        <p:spPr>
          <a:noFill/>
        </p:spPr>
        <p:txBody>
          <a:bodyPr/>
          <a:lstStyle/>
          <a:p>
            <a:fld id="{A22CD008-0133-4F34-9624-10C70E8D2C9F}" type="slidenum">
              <a:rPr lang="en-US" altLang="ja-JP"/>
              <a:pPr/>
              <a:t>16</a:t>
            </a:fld>
            <a:endParaRPr lang="en-US" altLang="ja-JP"/>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スライド イメージ プレースホルダ 1"/>
          <p:cNvSpPr>
            <a:spLocks noGrp="1" noRot="1" noChangeAspect="1" noTextEdit="1"/>
          </p:cNvSpPr>
          <p:nvPr>
            <p:ph type="sldImg"/>
          </p:nvPr>
        </p:nvSpPr>
        <p:spPr>
          <a:ln/>
        </p:spPr>
      </p:sp>
      <p:sp>
        <p:nvSpPr>
          <p:cNvPr id="121859" name="ノート プレースホルダ 2"/>
          <p:cNvSpPr>
            <a:spLocks noGrp="1"/>
          </p:cNvSpPr>
          <p:nvPr>
            <p:ph type="body" idx="1"/>
          </p:nvPr>
        </p:nvSpPr>
        <p:spPr>
          <a:noFill/>
          <a:ln/>
        </p:spPr>
        <p:txBody>
          <a:bodyPr/>
          <a:lstStyle/>
          <a:p>
            <a:pPr eaLnBrk="1" hangingPunct="1"/>
            <a:endParaRPr lang="ja-JP" altLang="en-US" smtClean="0"/>
          </a:p>
        </p:txBody>
      </p:sp>
      <p:sp>
        <p:nvSpPr>
          <p:cNvPr id="121860" name="スライド番号プレースホルダ 3"/>
          <p:cNvSpPr>
            <a:spLocks noGrp="1"/>
          </p:cNvSpPr>
          <p:nvPr>
            <p:ph type="sldNum" sz="quarter" idx="5"/>
          </p:nvPr>
        </p:nvSpPr>
        <p:spPr>
          <a:noFill/>
        </p:spPr>
        <p:txBody>
          <a:bodyPr/>
          <a:lstStyle/>
          <a:p>
            <a:fld id="{CB7C46A2-7002-48E8-881B-5186FC2FCB00}" type="slidenum">
              <a:rPr lang="en-US" altLang="ja-JP"/>
              <a:pPr/>
              <a:t>17</a:t>
            </a:fld>
            <a:endParaRPr lang="en-US" altLang="ja-JP"/>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スライド イメージ プレースホルダ 1"/>
          <p:cNvSpPr>
            <a:spLocks noGrp="1" noRot="1" noChangeAspect="1" noTextEdit="1"/>
          </p:cNvSpPr>
          <p:nvPr>
            <p:ph type="sldImg"/>
          </p:nvPr>
        </p:nvSpPr>
        <p:spPr>
          <a:ln/>
        </p:spPr>
      </p:sp>
      <p:sp>
        <p:nvSpPr>
          <p:cNvPr id="122883" name="ノート プレースホルダ 2"/>
          <p:cNvSpPr>
            <a:spLocks noGrp="1"/>
          </p:cNvSpPr>
          <p:nvPr>
            <p:ph type="body" idx="1"/>
          </p:nvPr>
        </p:nvSpPr>
        <p:spPr>
          <a:noFill/>
          <a:ln/>
        </p:spPr>
        <p:txBody>
          <a:bodyPr/>
          <a:lstStyle/>
          <a:p>
            <a:pPr eaLnBrk="1" hangingPunct="1"/>
            <a:endParaRPr lang="ja-JP" altLang="en-US" smtClean="0"/>
          </a:p>
        </p:txBody>
      </p:sp>
      <p:sp>
        <p:nvSpPr>
          <p:cNvPr id="122884" name="スライド番号プレースホルダ 3"/>
          <p:cNvSpPr>
            <a:spLocks noGrp="1"/>
          </p:cNvSpPr>
          <p:nvPr>
            <p:ph type="sldNum" sz="quarter" idx="5"/>
          </p:nvPr>
        </p:nvSpPr>
        <p:spPr>
          <a:noFill/>
        </p:spPr>
        <p:txBody>
          <a:bodyPr/>
          <a:lstStyle/>
          <a:p>
            <a:fld id="{2FE57FC6-DA33-4563-B2E3-74D0FDD291F9}" type="slidenum">
              <a:rPr lang="en-US" altLang="ja-JP"/>
              <a:pPr/>
              <a:t>18</a:t>
            </a:fld>
            <a:endParaRPr lang="en-US" altLang="ja-JP"/>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スライド イメージ プレースホルダ 1"/>
          <p:cNvSpPr>
            <a:spLocks noGrp="1" noRot="1" noChangeAspect="1" noTextEdit="1"/>
          </p:cNvSpPr>
          <p:nvPr>
            <p:ph type="sldImg"/>
          </p:nvPr>
        </p:nvSpPr>
        <p:spPr>
          <a:ln/>
        </p:spPr>
      </p:sp>
      <p:sp>
        <p:nvSpPr>
          <p:cNvPr id="123907" name="ノート プレースホルダ 2"/>
          <p:cNvSpPr>
            <a:spLocks noGrp="1"/>
          </p:cNvSpPr>
          <p:nvPr>
            <p:ph type="body" idx="1"/>
          </p:nvPr>
        </p:nvSpPr>
        <p:spPr>
          <a:noFill/>
          <a:ln/>
        </p:spPr>
        <p:txBody>
          <a:bodyPr/>
          <a:lstStyle/>
          <a:p>
            <a:pPr eaLnBrk="1" hangingPunct="1"/>
            <a:endParaRPr lang="ja-JP" altLang="en-US" smtClean="0"/>
          </a:p>
        </p:txBody>
      </p:sp>
      <p:sp>
        <p:nvSpPr>
          <p:cNvPr id="123908" name="スライド番号プレースホルダ 3"/>
          <p:cNvSpPr>
            <a:spLocks noGrp="1"/>
          </p:cNvSpPr>
          <p:nvPr>
            <p:ph type="sldNum" sz="quarter" idx="5"/>
          </p:nvPr>
        </p:nvSpPr>
        <p:spPr>
          <a:noFill/>
        </p:spPr>
        <p:txBody>
          <a:bodyPr/>
          <a:lstStyle/>
          <a:p>
            <a:fld id="{315E5295-0A74-4628-ABBD-C84C0F4589A6}" type="slidenum">
              <a:rPr lang="en-US" altLang="ja-JP"/>
              <a:pPr/>
              <a:t>19</a:t>
            </a:fld>
            <a:endParaRPr lang="en-US" altLang="ja-JP"/>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スライド イメージ プレースホルダ 1"/>
          <p:cNvSpPr>
            <a:spLocks noGrp="1" noRot="1" noChangeAspect="1" noTextEdit="1"/>
          </p:cNvSpPr>
          <p:nvPr>
            <p:ph type="sldImg"/>
          </p:nvPr>
        </p:nvSpPr>
        <p:spPr>
          <a:ln/>
        </p:spPr>
      </p:sp>
      <p:sp>
        <p:nvSpPr>
          <p:cNvPr id="124931" name="ノート プレースホルダ 2"/>
          <p:cNvSpPr>
            <a:spLocks noGrp="1"/>
          </p:cNvSpPr>
          <p:nvPr>
            <p:ph type="body" idx="1"/>
          </p:nvPr>
        </p:nvSpPr>
        <p:spPr>
          <a:noFill/>
          <a:ln/>
        </p:spPr>
        <p:txBody>
          <a:bodyPr/>
          <a:lstStyle/>
          <a:p>
            <a:pPr eaLnBrk="1" hangingPunct="1"/>
            <a:endParaRPr lang="ja-JP" altLang="en-US" smtClean="0"/>
          </a:p>
        </p:txBody>
      </p:sp>
      <p:sp>
        <p:nvSpPr>
          <p:cNvPr id="124932" name="スライド番号プレースホルダ 3"/>
          <p:cNvSpPr>
            <a:spLocks noGrp="1"/>
          </p:cNvSpPr>
          <p:nvPr>
            <p:ph type="sldNum" sz="quarter" idx="5"/>
          </p:nvPr>
        </p:nvSpPr>
        <p:spPr>
          <a:noFill/>
        </p:spPr>
        <p:txBody>
          <a:bodyPr/>
          <a:lstStyle/>
          <a:p>
            <a:fld id="{E5516D3D-5EEA-4DA4-BD9C-F65B5F59C3BD}" type="slidenum">
              <a:rPr lang="en-US" altLang="ja-JP"/>
              <a:pPr/>
              <a:t>20</a:t>
            </a:fld>
            <a:endParaRPr lang="en-US" altLang="ja-JP"/>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スライド イメージ プレースホルダ 1"/>
          <p:cNvSpPr>
            <a:spLocks noGrp="1" noRot="1" noChangeAspect="1" noTextEdit="1"/>
          </p:cNvSpPr>
          <p:nvPr>
            <p:ph type="sldImg"/>
          </p:nvPr>
        </p:nvSpPr>
        <p:spPr>
          <a:ln/>
        </p:spPr>
      </p:sp>
      <p:sp>
        <p:nvSpPr>
          <p:cNvPr id="125955" name="ノート プレースホルダ 2"/>
          <p:cNvSpPr>
            <a:spLocks noGrp="1"/>
          </p:cNvSpPr>
          <p:nvPr>
            <p:ph type="body" idx="1"/>
          </p:nvPr>
        </p:nvSpPr>
        <p:spPr>
          <a:noFill/>
          <a:ln/>
        </p:spPr>
        <p:txBody>
          <a:bodyPr/>
          <a:lstStyle/>
          <a:p>
            <a:pPr eaLnBrk="1" hangingPunct="1"/>
            <a:endParaRPr lang="ja-JP" altLang="en-US" smtClean="0"/>
          </a:p>
        </p:txBody>
      </p:sp>
      <p:sp>
        <p:nvSpPr>
          <p:cNvPr id="125956" name="スライド番号プレースホルダ 3"/>
          <p:cNvSpPr>
            <a:spLocks noGrp="1"/>
          </p:cNvSpPr>
          <p:nvPr>
            <p:ph type="sldNum" sz="quarter" idx="5"/>
          </p:nvPr>
        </p:nvSpPr>
        <p:spPr>
          <a:noFill/>
        </p:spPr>
        <p:txBody>
          <a:bodyPr/>
          <a:lstStyle/>
          <a:p>
            <a:fld id="{40C42BA2-E878-4E0B-96D2-9D732ADCBBE8}" type="slidenum">
              <a:rPr lang="en-US" altLang="ja-JP"/>
              <a:pPr/>
              <a:t>21</a:t>
            </a:fld>
            <a:endParaRPr lang="en-US" altLang="ja-JP"/>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スライド イメージ プレースホルダ 1"/>
          <p:cNvSpPr>
            <a:spLocks noGrp="1" noRot="1" noChangeAspect="1" noTextEdit="1"/>
          </p:cNvSpPr>
          <p:nvPr>
            <p:ph type="sldImg"/>
          </p:nvPr>
        </p:nvSpPr>
        <p:spPr>
          <a:ln/>
        </p:spPr>
      </p:sp>
      <p:sp>
        <p:nvSpPr>
          <p:cNvPr id="126979" name="ノート プレースホルダ 2"/>
          <p:cNvSpPr>
            <a:spLocks noGrp="1"/>
          </p:cNvSpPr>
          <p:nvPr>
            <p:ph type="body" idx="1"/>
          </p:nvPr>
        </p:nvSpPr>
        <p:spPr>
          <a:noFill/>
          <a:ln/>
        </p:spPr>
        <p:txBody>
          <a:bodyPr/>
          <a:lstStyle/>
          <a:p>
            <a:pPr eaLnBrk="1" hangingPunct="1"/>
            <a:endParaRPr lang="ja-JP" altLang="en-US" smtClean="0"/>
          </a:p>
        </p:txBody>
      </p:sp>
      <p:sp>
        <p:nvSpPr>
          <p:cNvPr id="126980" name="スライド番号プレースホルダ 3"/>
          <p:cNvSpPr>
            <a:spLocks noGrp="1"/>
          </p:cNvSpPr>
          <p:nvPr>
            <p:ph type="sldNum" sz="quarter" idx="5"/>
          </p:nvPr>
        </p:nvSpPr>
        <p:spPr>
          <a:noFill/>
        </p:spPr>
        <p:txBody>
          <a:bodyPr/>
          <a:lstStyle/>
          <a:p>
            <a:fld id="{E6A830F6-64C4-4BAA-A69B-AB29AA2EEE9D}" type="slidenum">
              <a:rPr lang="en-US" altLang="ja-JP"/>
              <a:pPr/>
              <a:t>22</a:t>
            </a:fld>
            <a:endParaRPr lang="en-US" altLang="ja-JP"/>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スライド イメージ プレースホルダ 1"/>
          <p:cNvSpPr>
            <a:spLocks noGrp="1" noRot="1" noChangeAspect="1" noTextEdit="1"/>
          </p:cNvSpPr>
          <p:nvPr>
            <p:ph type="sldImg"/>
          </p:nvPr>
        </p:nvSpPr>
        <p:spPr>
          <a:ln/>
        </p:spPr>
      </p:sp>
      <p:sp>
        <p:nvSpPr>
          <p:cNvPr id="128003" name="ノート プレースホルダ 2"/>
          <p:cNvSpPr>
            <a:spLocks noGrp="1"/>
          </p:cNvSpPr>
          <p:nvPr>
            <p:ph type="body" idx="1"/>
          </p:nvPr>
        </p:nvSpPr>
        <p:spPr>
          <a:noFill/>
          <a:ln/>
        </p:spPr>
        <p:txBody>
          <a:bodyPr/>
          <a:lstStyle/>
          <a:p>
            <a:pPr eaLnBrk="1" hangingPunct="1"/>
            <a:endParaRPr lang="ja-JP" altLang="en-US" smtClean="0"/>
          </a:p>
        </p:txBody>
      </p:sp>
      <p:sp>
        <p:nvSpPr>
          <p:cNvPr id="128004" name="スライド番号プレースホルダ 3"/>
          <p:cNvSpPr>
            <a:spLocks noGrp="1"/>
          </p:cNvSpPr>
          <p:nvPr>
            <p:ph type="sldNum" sz="quarter" idx="5"/>
          </p:nvPr>
        </p:nvSpPr>
        <p:spPr>
          <a:noFill/>
        </p:spPr>
        <p:txBody>
          <a:bodyPr/>
          <a:lstStyle/>
          <a:p>
            <a:fld id="{3A442E1A-AC85-413E-9BE9-191BB32F3D2C}" type="slidenum">
              <a:rPr lang="en-US" altLang="ja-JP"/>
              <a:pPr/>
              <a:t>23</a:t>
            </a:fld>
            <a:endParaRPr lang="en-US" altLang="ja-JP"/>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スライド イメージ プレースホルダ 1"/>
          <p:cNvSpPr>
            <a:spLocks noGrp="1" noRot="1" noChangeAspect="1" noTextEdit="1"/>
          </p:cNvSpPr>
          <p:nvPr>
            <p:ph type="sldImg"/>
          </p:nvPr>
        </p:nvSpPr>
        <p:spPr>
          <a:ln/>
        </p:spPr>
      </p:sp>
      <p:sp>
        <p:nvSpPr>
          <p:cNvPr id="129027" name="ノート プレースホルダ 2"/>
          <p:cNvSpPr>
            <a:spLocks noGrp="1"/>
          </p:cNvSpPr>
          <p:nvPr>
            <p:ph type="body" idx="1"/>
          </p:nvPr>
        </p:nvSpPr>
        <p:spPr>
          <a:noFill/>
          <a:ln/>
        </p:spPr>
        <p:txBody>
          <a:bodyPr/>
          <a:lstStyle/>
          <a:p>
            <a:pPr eaLnBrk="1" hangingPunct="1"/>
            <a:endParaRPr lang="ja-JP" altLang="en-US" smtClean="0"/>
          </a:p>
        </p:txBody>
      </p:sp>
      <p:sp>
        <p:nvSpPr>
          <p:cNvPr id="129028" name="スライド番号プレースホルダ 3"/>
          <p:cNvSpPr>
            <a:spLocks noGrp="1"/>
          </p:cNvSpPr>
          <p:nvPr>
            <p:ph type="sldNum" sz="quarter" idx="5"/>
          </p:nvPr>
        </p:nvSpPr>
        <p:spPr>
          <a:noFill/>
        </p:spPr>
        <p:txBody>
          <a:bodyPr/>
          <a:lstStyle/>
          <a:p>
            <a:fld id="{840FC288-0664-4F10-9075-E8905FAB1DFB}" type="slidenum">
              <a:rPr lang="en-US" altLang="ja-JP"/>
              <a:pPr/>
              <a:t>24</a:t>
            </a:fld>
            <a:endParaRPr lang="en-US" altLang="ja-JP"/>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スライド イメージ プレースホルダ 1"/>
          <p:cNvSpPr>
            <a:spLocks noGrp="1" noRot="1" noChangeAspect="1" noTextEdit="1"/>
          </p:cNvSpPr>
          <p:nvPr>
            <p:ph type="sldImg"/>
          </p:nvPr>
        </p:nvSpPr>
        <p:spPr>
          <a:ln/>
        </p:spPr>
      </p:sp>
      <p:sp>
        <p:nvSpPr>
          <p:cNvPr id="130051" name="ノート プレースホルダ 2"/>
          <p:cNvSpPr>
            <a:spLocks noGrp="1"/>
          </p:cNvSpPr>
          <p:nvPr>
            <p:ph type="body" idx="1"/>
          </p:nvPr>
        </p:nvSpPr>
        <p:spPr>
          <a:noFill/>
          <a:ln/>
        </p:spPr>
        <p:txBody>
          <a:bodyPr/>
          <a:lstStyle/>
          <a:p>
            <a:pPr eaLnBrk="1" hangingPunct="1"/>
            <a:endParaRPr lang="ja-JP" altLang="en-US" smtClean="0"/>
          </a:p>
        </p:txBody>
      </p:sp>
      <p:sp>
        <p:nvSpPr>
          <p:cNvPr id="130052" name="スライド番号プレースホルダ 3"/>
          <p:cNvSpPr>
            <a:spLocks noGrp="1"/>
          </p:cNvSpPr>
          <p:nvPr>
            <p:ph type="sldNum" sz="quarter" idx="5"/>
          </p:nvPr>
        </p:nvSpPr>
        <p:spPr>
          <a:noFill/>
        </p:spPr>
        <p:txBody>
          <a:bodyPr/>
          <a:lstStyle/>
          <a:p>
            <a:fld id="{E7D44A80-B852-4A11-8DA4-60210D9D8BBB}" type="slidenum">
              <a:rPr lang="en-US" altLang="ja-JP"/>
              <a:pPr/>
              <a:t>25</a:t>
            </a:fld>
            <a:endParaRPr lang="en-US" altLang="ja-JP"/>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スライド イメージ プレースホルダ 1"/>
          <p:cNvSpPr>
            <a:spLocks noGrp="1" noRot="1" noChangeAspect="1" noTextEdit="1"/>
          </p:cNvSpPr>
          <p:nvPr>
            <p:ph type="sldImg"/>
          </p:nvPr>
        </p:nvSpPr>
        <p:spPr>
          <a:ln/>
        </p:spPr>
      </p:sp>
      <p:sp>
        <p:nvSpPr>
          <p:cNvPr id="131075" name="ノート プレースホルダ 2"/>
          <p:cNvSpPr>
            <a:spLocks noGrp="1"/>
          </p:cNvSpPr>
          <p:nvPr>
            <p:ph type="body" idx="1"/>
          </p:nvPr>
        </p:nvSpPr>
        <p:spPr>
          <a:noFill/>
          <a:ln/>
        </p:spPr>
        <p:txBody>
          <a:bodyPr/>
          <a:lstStyle/>
          <a:p>
            <a:pPr eaLnBrk="1" hangingPunct="1"/>
            <a:endParaRPr lang="ja-JP" altLang="en-US" smtClean="0"/>
          </a:p>
        </p:txBody>
      </p:sp>
      <p:sp>
        <p:nvSpPr>
          <p:cNvPr id="131076" name="スライド番号プレースホルダ 3"/>
          <p:cNvSpPr>
            <a:spLocks noGrp="1"/>
          </p:cNvSpPr>
          <p:nvPr>
            <p:ph type="sldNum" sz="quarter" idx="5"/>
          </p:nvPr>
        </p:nvSpPr>
        <p:spPr>
          <a:noFill/>
        </p:spPr>
        <p:txBody>
          <a:bodyPr/>
          <a:lstStyle/>
          <a:p>
            <a:fld id="{F2B2286C-5F0B-47DF-895E-554A7DA62C42}" type="slidenum">
              <a:rPr lang="en-US" altLang="ja-JP"/>
              <a:pPr/>
              <a:t>26</a:t>
            </a:fld>
            <a:endParaRPr lang="en-US" altLang="ja-JP"/>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スライド イメージ プレースホルダ 1"/>
          <p:cNvSpPr>
            <a:spLocks noGrp="1" noRot="1" noChangeAspect="1" noTextEdit="1"/>
          </p:cNvSpPr>
          <p:nvPr>
            <p:ph type="sldImg"/>
          </p:nvPr>
        </p:nvSpPr>
        <p:spPr>
          <a:ln/>
        </p:spPr>
      </p:sp>
      <p:sp>
        <p:nvSpPr>
          <p:cNvPr id="132099" name="ノート プレースホルダ 2"/>
          <p:cNvSpPr>
            <a:spLocks noGrp="1"/>
          </p:cNvSpPr>
          <p:nvPr>
            <p:ph type="body" idx="1"/>
          </p:nvPr>
        </p:nvSpPr>
        <p:spPr>
          <a:noFill/>
          <a:ln/>
        </p:spPr>
        <p:txBody>
          <a:bodyPr/>
          <a:lstStyle/>
          <a:p>
            <a:pPr eaLnBrk="1" hangingPunct="1"/>
            <a:endParaRPr lang="ja-JP" altLang="en-US" smtClean="0"/>
          </a:p>
        </p:txBody>
      </p:sp>
      <p:sp>
        <p:nvSpPr>
          <p:cNvPr id="132100" name="スライド番号プレースホルダ 3"/>
          <p:cNvSpPr>
            <a:spLocks noGrp="1"/>
          </p:cNvSpPr>
          <p:nvPr>
            <p:ph type="sldNum" sz="quarter" idx="5"/>
          </p:nvPr>
        </p:nvSpPr>
        <p:spPr>
          <a:noFill/>
        </p:spPr>
        <p:txBody>
          <a:bodyPr/>
          <a:lstStyle/>
          <a:p>
            <a:fld id="{0A89F848-D1EF-450B-8A0A-5B5DC59EB526}" type="slidenum">
              <a:rPr lang="en-US" altLang="ja-JP"/>
              <a:pPr/>
              <a:t>27</a:t>
            </a:fld>
            <a:endParaRPr lang="en-US" altLang="ja-JP"/>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スライド イメージ プレースホルダ 1"/>
          <p:cNvSpPr>
            <a:spLocks noGrp="1" noRot="1" noChangeAspect="1" noTextEdit="1"/>
          </p:cNvSpPr>
          <p:nvPr>
            <p:ph type="sldImg"/>
          </p:nvPr>
        </p:nvSpPr>
        <p:spPr>
          <a:ln/>
        </p:spPr>
      </p:sp>
      <p:sp>
        <p:nvSpPr>
          <p:cNvPr id="133123" name="ノート プレースホルダ 2"/>
          <p:cNvSpPr>
            <a:spLocks noGrp="1"/>
          </p:cNvSpPr>
          <p:nvPr>
            <p:ph type="body" idx="1"/>
          </p:nvPr>
        </p:nvSpPr>
        <p:spPr>
          <a:noFill/>
          <a:ln/>
        </p:spPr>
        <p:txBody>
          <a:bodyPr/>
          <a:lstStyle/>
          <a:p>
            <a:pPr eaLnBrk="1" hangingPunct="1"/>
            <a:endParaRPr lang="ja-JP" altLang="en-US" smtClean="0"/>
          </a:p>
        </p:txBody>
      </p:sp>
      <p:sp>
        <p:nvSpPr>
          <p:cNvPr id="133124" name="スライド番号プレースホルダ 3"/>
          <p:cNvSpPr>
            <a:spLocks noGrp="1"/>
          </p:cNvSpPr>
          <p:nvPr>
            <p:ph type="sldNum" sz="quarter" idx="5"/>
          </p:nvPr>
        </p:nvSpPr>
        <p:spPr>
          <a:noFill/>
        </p:spPr>
        <p:txBody>
          <a:bodyPr/>
          <a:lstStyle/>
          <a:p>
            <a:fld id="{834F055E-C9EC-4A3A-9720-223AE2E454B4}" type="slidenum">
              <a:rPr lang="en-US" altLang="ja-JP"/>
              <a:pPr/>
              <a:t>28</a:t>
            </a:fld>
            <a:endParaRPr lang="en-US" altLang="ja-JP"/>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スライド イメージ プレースホルダ 1"/>
          <p:cNvSpPr>
            <a:spLocks noGrp="1" noRot="1" noChangeAspect="1" noTextEdit="1"/>
          </p:cNvSpPr>
          <p:nvPr>
            <p:ph type="sldImg"/>
          </p:nvPr>
        </p:nvSpPr>
        <p:spPr>
          <a:ln/>
        </p:spPr>
      </p:sp>
      <p:sp>
        <p:nvSpPr>
          <p:cNvPr id="134147" name="ノート プレースホルダ 2"/>
          <p:cNvSpPr>
            <a:spLocks noGrp="1"/>
          </p:cNvSpPr>
          <p:nvPr>
            <p:ph type="body" idx="1"/>
          </p:nvPr>
        </p:nvSpPr>
        <p:spPr>
          <a:noFill/>
          <a:ln/>
        </p:spPr>
        <p:txBody>
          <a:bodyPr/>
          <a:lstStyle/>
          <a:p>
            <a:pPr eaLnBrk="1" hangingPunct="1"/>
            <a:endParaRPr lang="ja-JP" altLang="en-US" smtClean="0"/>
          </a:p>
        </p:txBody>
      </p:sp>
      <p:sp>
        <p:nvSpPr>
          <p:cNvPr id="134148" name="スライド番号プレースホルダ 3"/>
          <p:cNvSpPr>
            <a:spLocks noGrp="1"/>
          </p:cNvSpPr>
          <p:nvPr>
            <p:ph type="sldNum" sz="quarter" idx="5"/>
          </p:nvPr>
        </p:nvSpPr>
        <p:spPr>
          <a:noFill/>
        </p:spPr>
        <p:txBody>
          <a:bodyPr/>
          <a:lstStyle/>
          <a:p>
            <a:fld id="{84118104-89BC-414A-B7A2-AA564C3CB132}" type="slidenum">
              <a:rPr lang="en-US" altLang="ja-JP"/>
              <a:pPr/>
              <a:t>29</a:t>
            </a:fld>
            <a:endParaRPr lang="en-US" altLang="ja-JP"/>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スライド イメージ プレースホルダ 1"/>
          <p:cNvSpPr>
            <a:spLocks noGrp="1" noRot="1" noChangeAspect="1" noTextEdit="1"/>
          </p:cNvSpPr>
          <p:nvPr>
            <p:ph type="sldImg"/>
          </p:nvPr>
        </p:nvSpPr>
        <p:spPr>
          <a:ln/>
        </p:spPr>
      </p:sp>
      <p:sp>
        <p:nvSpPr>
          <p:cNvPr id="135171" name="ノート プレースホルダ 2"/>
          <p:cNvSpPr>
            <a:spLocks noGrp="1"/>
          </p:cNvSpPr>
          <p:nvPr>
            <p:ph type="body" idx="1"/>
          </p:nvPr>
        </p:nvSpPr>
        <p:spPr>
          <a:noFill/>
          <a:ln/>
        </p:spPr>
        <p:txBody>
          <a:bodyPr/>
          <a:lstStyle/>
          <a:p>
            <a:pPr eaLnBrk="1" hangingPunct="1"/>
            <a:endParaRPr lang="ja-JP" altLang="en-US" smtClean="0"/>
          </a:p>
        </p:txBody>
      </p:sp>
      <p:sp>
        <p:nvSpPr>
          <p:cNvPr id="135172" name="スライド番号プレースホルダ 3"/>
          <p:cNvSpPr>
            <a:spLocks noGrp="1"/>
          </p:cNvSpPr>
          <p:nvPr>
            <p:ph type="sldNum" sz="quarter" idx="5"/>
          </p:nvPr>
        </p:nvSpPr>
        <p:spPr>
          <a:noFill/>
        </p:spPr>
        <p:txBody>
          <a:bodyPr/>
          <a:lstStyle/>
          <a:p>
            <a:fld id="{E4D71EE2-DA33-49F3-AE25-6C5197CC0CD5}" type="slidenum">
              <a:rPr lang="en-US" altLang="ja-JP"/>
              <a:pPr/>
              <a:t>30</a:t>
            </a:fld>
            <a:endParaRPr lang="en-US" altLang="ja-JP"/>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スライド イメージ プレースホルダ 1"/>
          <p:cNvSpPr>
            <a:spLocks noGrp="1" noRot="1" noChangeAspect="1" noTextEdit="1"/>
          </p:cNvSpPr>
          <p:nvPr>
            <p:ph type="sldImg"/>
          </p:nvPr>
        </p:nvSpPr>
        <p:spPr>
          <a:ln/>
        </p:spPr>
      </p:sp>
      <p:sp>
        <p:nvSpPr>
          <p:cNvPr id="136195" name="ノート プレースホルダ 2"/>
          <p:cNvSpPr>
            <a:spLocks noGrp="1"/>
          </p:cNvSpPr>
          <p:nvPr>
            <p:ph type="body" idx="1"/>
          </p:nvPr>
        </p:nvSpPr>
        <p:spPr>
          <a:noFill/>
          <a:ln/>
        </p:spPr>
        <p:txBody>
          <a:bodyPr/>
          <a:lstStyle/>
          <a:p>
            <a:pPr eaLnBrk="1" hangingPunct="1"/>
            <a:endParaRPr lang="ja-JP" altLang="en-US" smtClean="0"/>
          </a:p>
        </p:txBody>
      </p:sp>
      <p:sp>
        <p:nvSpPr>
          <p:cNvPr id="136196" name="スライド番号プレースホルダ 3"/>
          <p:cNvSpPr>
            <a:spLocks noGrp="1"/>
          </p:cNvSpPr>
          <p:nvPr>
            <p:ph type="sldNum" sz="quarter" idx="5"/>
          </p:nvPr>
        </p:nvSpPr>
        <p:spPr>
          <a:noFill/>
        </p:spPr>
        <p:txBody>
          <a:bodyPr/>
          <a:lstStyle/>
          <a:p>
            <a:fld id="{8B9896EC-664A-4AB5-96D1-99367BCCF7DF}" type="slidenum">
              <a:rPr lang="en-US" altLang="ja-JP"/>
              <a:pPr/>
              <a:t>31</a:t>
            </a:fld>
            <a:endParaRPr lang="en-US" altLang="ja-JP"/>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スライド イメージ プレースホルダ 1"/>
          <p:cNvSpPr>
            <a:spLocks noGrp="1" noRot="1" noChangeAspect="1" noTextEdit="1"/>
          </p:cNvSpPr>
          <p:nvPr>
            <p:ph type="sldImg"/>
          </p:nvPr>
        </p:nvSpPr>
        <p:spPr>
          <a:ln/>
        </p:spPr>
      </p:sp>
      <p:sp>
        <p:nvSpPr>
          <p:cNvPr id="137219" name="ノート プレースホルダ 2"/>
          <p:cNvSpPr>
            <a:spLocks noGrp="1"/>
          </p:cNvSpPr>
          <p:nvPr>
            <p:ph type="body" idx="1"/>
          </p:nvPr>
        </p:nvSpPr>
        <p:spPr>
          <a:noFill/>
          <a:ln/>
        </p:spPr>
        <p:txBody>
          <a:bodyPr/>
          <a:lstStyle/>
          <a:p>
            <a:pPr eaLnBrk="1" hangingPunct="1"/>
            <a:endParaRPr lang="ja-JP" altLang="en-US" smtClean="0"/>
          </a:p>
        </p:txBody>
      </p:sp>
      <p:sp>
        <p:nvSpPr>
          <p:cNvPr id="137220" name="スライド番号プレースホルダ 3"/>
          <p:cNvSpPr>
            <a:spLocks noGrp="1"/>
          </p:cNvSpPr>
          <p:nvPr>
            <p:ph type="sldNum" sz="quarter" idx="5"/>
          </p:nvPr>
        </p:nvSpPr>
        <p:spPr>
          <a:noFill/>
        </p:spPr>
        <p:txBody>
          <a:bodyPr/>
          <a:lstStyle/>
          <a:p>
            <a:fld id="{5BE1C6CC-C325-4D5C-8907-C6CF648CDE95}" type="slidenum">
              <a:rPr lang="en-US" altLang="ja-JP"/>
              <a:pPr/>
              <a:t>32</a:t>
            </a:fld>
            <a:endParaRPr lang="en-US" altLang="ja-JP"/>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スライド イメージ プレースホルダ 1"/>
          <p:cNvSpPr>
            <a:spLocks noGrp="1" noRot="1" noChangeAspect="1" noTextEdit="1"/>
          </p:cNvSpPr>
          <p:nvPr>
            <p:ph type="sldImg"/>
          </p:nvPr>
        </p:nvSpPr>
        <p:spPr>
          <a:ln/>
        </p:spPr>
      </p:sp>
      <p:sp>
        <p:nvSpPr>
          <p:cNvPr id="138243" name="ノート プレースホルダ 2"/>
          <p:cNvSpPr>
            <a:spLocks noGrp="1"/>
          </p:cNvSpPr>
          <p:nvPr>
            <p:ph type="body" idx="1"/>
          </p:nvPr>
        </p:nvSpPr>
        <p:spPr>
          <a:noFill/>
          <a:ln/>
        </p:spPr>
        <p:txBody>
          <a:bodyPr/>
          <a:lstStyle/>
          <a:p>
            <a:pPr eaLnBrk="1" hangingPunct="1"/>
            <a:endParaRPr lang="ja-JP" altLang="en-US" smtClean="0"/>
          </a:p>
        </p:txBody>
      </p:sp>
      <p:sp>
        <p:nvSpPr>
          <p:cNvPr id="138244" name="スライド番号プレースホルダ 3"/>
          <p:cNvSpPr>
            <a:spLocks noGrp="1"/>
          </p:cNvSpPr>
          <p:nvPr>
            <p:ph type="sldNum" sz="quarter" idx="5"/>
          </p:nvPr>
        </p:nvSpPr>
        <p:spPr>
          <a:noFill/>
        </p:spPr>
        <p:txBody>
          <a:bodyPr/>
          <a:lstStyle/>
          <a:p>
            <a:fld id="{D2D087B7-0EB7-45F3-A433-FA975FB9A0C8}" type="slidenum">
              <a:rPr lang="en-US" altLang="ja-JP"/>
              <a:pPr/>
              <a:t>33</a:t>
            </a:fld>
            <a:endParaRPr lang="en-US" altLang="ja-JP"/>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スライド イメージ プレースホルダ 1"/>
          <p:cNvSpPr>
            <a:spLocks noGrp="1" noRot="1" noChangeAspect="1" noTextEdit="1"/>
          </p:cNvSpPr>
          <p:nvPr>
            <p:ph type="sldImg"/>
          </p:nvPr>
        </p:nvSpPr>
        <p:spPr>
          <a:ln/>
        </p:spPr>
      </p:sp>
      <p:sp>
        <p:nvSpPr>
          <p:cNvPr id="139267" name="ノート プレースホルダ 2"/>
          <p:cNvSpPr>
            <a:spLocks noGrp="1"/>
          </p:cNvSpPr>
          <p:nvPr>
            <p:ph type="body" idx="1"/>
          </p:nvPr>
        </p:nvSpPr>
        <p:spPr>
          <a:noFill/>
          <a:ln/>
        </p:spPr>
        <p:txBody>
          <a:bodyPr/>
          <a:lstStyle/>
          <a:p>
            <a:pPr eaLnBrk="1" hangingPunct="1"/>
            <a:endParaRPr lang="ja-JP" altLang="en-US" smtClean="0"/>
          </a:p>
        </p:txBody>
      </p:sp>
      <p:sp>
        <p:nvSpPr>
          <p:cNvPr id="139268" name="スライド番号プレースホルダ 3"/>
          <p:cNvSpPr>
            <a:spLocks noGrp="1"/>
          </p:cNvSpPr>
          <p:nvPr>
            <p:ph type="sldNum" sz="quarter" idx="5"/>
          </p:nvPr>
        </p:nvSpPr>
        <p:spPr>
          <a:noFill/>
        </p:spPr>
        <p:txBody>
          <a:bodyPr/>
          <a:lstStyle/>
          <a:p>
            <a:fld id="{E5E709A8-FEDD-4E7C-954A-5C0F8E871918}" type="slidenum">
              <a:rPr lang="en-US" altLang="ja-JP"/>
              <a:pPr/>
              <a:t>34</a:t>
            </a:fld>
            <a:endParaRPr lang="en-US" altLang="ja-JP"/>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スライド イメージ プレースホルダ 1"/>
          <p:cNvSpPr>
            <a:spLocks noGrp="1" noRot="1" noChangeAspect="1" noTextEdit="1"/>
          </p:cNvSpPr>
          <p:nvPr>
            <p:ph type="sldImg"/>
          </p:nvPr>
        </p:nvSpPr>
        <p:spPr>
          <a:ln/>
        </p:spPr>
      </p:sp>
      <p:sp>
        <p:nvSpPr>
          <p:cNvPr id="140291" name="ノート プレースホルダ 2"/>
          <p:cNvSpPr>
            <a:spLocks noGrp="1"/>
          </p:cNvSpPr>
          <p:nvPr>
            <p:ph type="body" idx="1"/>
          </p:nvPr>
        </p:nvSpPr>
        <p:spPr>
          <a:noFill/>
          <a:ln/>
        </p:spPr>
        <p:txBody>
          <a:bodyPr/>
          <a:lstStyle/>
          <a:p>
            <a:pPr eaLnBrk="1" hangingPunct="1"/>
            <a:endParaRPr lang="ja-JP" altLang="en-US" smtClean="0"/>
          </a:p>
        </p:txBody>
      </p:sp>
      <p:sp>
        <p:nvSpPr>
          <p:cNvPr id="140292" name="スライド番号プレースホルダ 3"/>
          <p:cNvSpPr>
            <a:spLocks noGrp="1"/>
          </p:cNvSpPr>
          <p:nvPr>
            <p:ph type="sldNum" sz="quarter" idx="5"/>
          </p:nvPr>
        </p:nvSpPr>
        <p:spPr>
          <a:noFill/>
        </p:spPr>
        <p:txBody>
          <a:bodyPr/>
          <a:lstStyle/>
          <a:p>
            <a:fld id="{BF132DE2-0C07-4745-B1B5-48C790D4D125}" type="slidenum">
              <a:rPr lang="en-US" altLang="ja-JP"/>
              <a:pPr/>
              <a:t>35</a:t>
            </a:fld>
            <a:endParaRPr lang="en-US" altLang="ja-JP"/>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スライド イメージ プレースホルダ 1"/>
          <p:cNvSpPr>
            <a:spLocks noGrp="1" noRot="1" noChangeAspect="1" noTextEdit="1"/>
          </p:cNvSpPr>
          <p:nvPr>
            <p:ph type="sldImg"/>
          </p:nvPr>
        </p:nvSpPr>
        <p:spPr>
          <a:ln/>
        </p:spPr>
      </p:sp>
      <p:sp>
        <p:nvSpPr>
          <p:cNvPr id="141315" name="ノート プレースホルダ 2"/>
          <p:cNvSpPr>
            <a:spLocks noGrp="1"/>
          </p:cNvSpPr>
          <p:nvPr>
            <p:ph type="body" idx="1"/>
          </p:nvPr>
        </p:nvSpPr>
        <p:spPr>
          <a:noFill/>
          <a:ln/>
        </p:spPr>
        <p:txBody>
          <a:bodyPr/>
          <a:lstStyle/>
          <a:p>
            <a:pPr eaLnBrk="1" hangingPunct="1"/>
            <a:endParaRPr lang="ja-JP" altLang="en-US" smtClean="0"/>
          </a:p>
        </p:txBody>
      </p:sp>
      <p:sp>
        <p:nvSpPr>
          <p:cNvPr id="141316" name="スライド番号プレースホルダ 3"/>
          <p:cNvSpPr>
            <a:spLocks noGrp="1"/>
          </p:cNvSpPr>
          <p:nvPr>
            <p:ph type="sldNum" sz="quarter" idx="5"/>
          </p:nvPr>
        </p:nvSpPr>
        <p:spPr>
          <a:noFill/>
        </p:spPr>
        <p:txBody>
          <a:bodyPr/>
          <a:lstStyle/>
          <a:p>
            <a:fld id="{2841F2DC-40D6-4BBA-999B-4295C87E9DB7}" type="slidenum">
              <a:rPr lang="en-US" altLang="ja-JP"/>
              <a:pPr/>
              <a:t>36</a:t>
            </a:fld>
            <a:endParaRPr lang="en-US" altLang="ja-JP"/>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スライド イメージ プレースホルダ 1"/>
          <p:cNvSpPr>
            <a:spLocks noGrp="1" noRot="1" noChangeAspect="1" noTextEdit="1"/>
          </p:cNvSpPr>
          <p:nvPr>
            <p:ph type="sldImg"/>
          </p:nvPr>
        </p:nvSpPr>
        <p:spPr>
          <a:ln/>
        </p:spPr>
      </p:sp>
      <p:sp>
        <p:nvSpPr>
          <p:cNvPr id="142339" name="ノート プレースホルダ 2"/>
          <p:cNvSpPr>
            <a:spLocks noGrp="1"/>
          </p:cNvSpPr>
          <p:nvPr>
            <p:ph type="body" idx="1"/>
          </p:nvPr>
        </p:nvSpPr>
        <p:spPr>
          <a:noFill/>
          <a:ln/>
        </p:spPr>
        <p:txBody>
          <a:bodyPr/>
          <a:lstStyle/>
          <a:p>
            <a:pPr eaLnBrk="1" hangingPunct="1"/>
            <a:endParaRPr lang="ja-JP" altLang="en-US" smtClean="0"/>
          </a:p>
        </p:txBody>
      </p:sp>
      <p:sp>
        <p:nvSpPr>
          <p:cNvPr id="142340" name="スライド番号プレースホルダ 3"/>
          <p:cNvSpPr>
            <a:spLocks noGrp="1"/>
          </p:cNvSpPr>
          <p:nvPr>
            <p:ph type="sldNum" sz="quarter" idx="5"/>
          </p:nvPr>
        </p:nvSpPr>
        <p:spPr>
          <a:noFill/>
        </p:spPr>
        <p:txBody>
          <a:bodyPr/>
          <a:lstStyle/>
          <a:p>
            <a:fld id="{1B6799D2-24E5-441C-8F90-457573BE7226}" type="slidenum">
              <a:rPr lang="en-US" altLang="ja-JP"/>
              <a:pPr/>
              <a:t>37</a:t>
            </a:fld>
            <a:endParaRPr lang="en-US" altLang="ja-JP"/>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スライド イメージ プレースホルダ 1"/>
          <p:cNvSpPr>
            <a:spLocks noGrp="1" noRot="1" noChangeAspect="1" noTextEdit="1"/>
          </p:cNvSpPr>
          <p:nvPr>
            <p:ph type="sldImg"/>
          </p:nvPr>
        </p:nvSpPr>
        <p:spPr>
          <a:ln/>
        </p:spPr>
      </p:sp>
      <p:sp>
        <p:nvSpPr>
          <p:cNvPr id="143363" name="ノート プレースホルダ 2"/>
          <p:cNvSpPr>
            <a:spLocks noGrp="1"/>
          </p:cNvSpPr>
          <p:nvPr>
            <p:ph type="body" idx="1"/>
          </p:nvPr>
        </p:nvSpPr>
        <p:spPr>
          <a:noFill/>
          <a:ln/>
        </p:spPr>
        <p:txBody>
          <a:bodyPr/>
          <a:lstStyle/>
          <a:p>
            <a:pPr eaLnBrk="1" hangingPunct="1"/>
            <a:endParaRPr lang="ja-JP" altLang="en-US" smtClean="0"/>
          </a:p>
        </p:txBody>
      </p:sp>
      <p:sp>
        <p:nvSpPr>
          <p:cNvPr id="143364" name="スライド番号プレースホルダ 3"/>
          <p:cNvSpPr>
            <a:spLocks noGrp="1"/>
          </p:cNvSpPr>
          <p:nvPr>
            <p:ph type="sldNum" sz="quarter" idx="5"/>
          </p:nvPr>
        </p:nvSpPr>
        <p:spPr>
          <a:noFill/>
        </p:spPr>
        <p:txBody>
          <a:bodyPr/>
          <a:lstStyle/>
          <a:p>
            <a:fld id="{D981F8E2-6437-4586-91BC-E1F94BF197D5}" type="slidenum">
              <a:rPr lang="en-US" altLang="ja-JP"/>
              <a:pPr/>
              <a:t>38</a:t>
            </a:fld>
            <a:endParaRPr lang="en-US" altLang="ja-JP"/>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スライド イメージ プレースホルダ 1"/>
          <p:cNvSpPr>
            <a:spLocks noGrp="1" noRot="1" noChangeAspect="1" noTextEdit="1"/>
          </p:cNvSpPr>
          <p:nvPr>
            <p:ph type="sldImg"/>
          </p:nvPr>
        </p:nvSpPr>
        <p:spPr>
          <a:ln/>
        </p:spPr>
      </p:sp>
      <p:sp>
        <p:nvSpPr>
          <p:cNvPr id="144387" name="ノート プレースホルダ 2"/>
          <p:cNvSpPr>
            <a:spLocks noGrp="1"/>
          </p:cNvSpPr>
          <p:nvPr>
            <p:ph type="body" idx="1"/>
          </p:nvPr>
        </p:nvSpPr>
        <p:spPr>
          <a:noFill/>
          <a:ln/>
        </p:spPr>
        <p:txBody>
          <a:bodyPr/>
          <a:lstStyle/>
          <a:p>
            <a:pPr eaLnBrk="1" hangingPunct="1"/>
            <a:endParaRPr lang="ja-JP" altLang="en-US" smtClean="0"/>
          </a:p>
        </p:txBody>
      </p:sp>
      <p:sp>
        <p:nvSpPr>
          <p:cNvPr id="144388" name="スライド番号プレースホルダ 3"/>
          <p:cNvSpPr>
            <a:spLocks noGrp="1"/>
          </p:cNvSpPr>
          <p:nvPr>
            <p:ph type="sldNum" sz="quarter" idx="5"/>
          </p:nvPr>
        </p:nvSpPr>
        <p:spPr>
          <a:noFill/>
        </p:spPr>
        <p:txBody>
          <a:bodyPr/>
          <a:lstStyle/>
          <a:p>
            <a:fld id="{13AADE55-D92A-4BBB-8E1A-FD883E96BE9C}" type="slidenum">
              <a:rPr lang="en-US" altLang="ja-JP"/>
              <a:pPr/>
              <a:t>39</a:t>
            </a:fld>
            <a:endParaRPr lang="en-US" altLang="ja-JP"/>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スライド イメージ プレースホルダ 1"/>
          <p:cNvSpPr>
            <a:spLocks noGrp="1" noRot="1" noChangeAspect="1" noTextEdit="1"/>
          </p:cNvSpPr>
          <p:nvPr>
            <p:ph type="sldImg"/>
          </p:nvPr>
        </p:nvSpPr>
        <p:spPr>
          <a:ln/>
        </p:spPr>
      </p:sp>
      <p:sp>
        <p:nvSpPr>
          <p:cNvPr id="145411" name="ノート プレースホルダ 2"/>
          <p:cNvSpPr>
            <a:spLocks noGrp="1"/>
          </p:cNvSpPr>
          <p:nvPr>
            <p:ph type="body" idx="1"/>
          </p:nvPr>
        </p:nvSpPr>
        <p:spPr>
          <a:noFill/>
          <a:ln/>
        </p:spPr>
        <p:txBody>
          <a:bodyPr/>
          <a:lstStyle/>
          <a:p>
            <a:pPr eaLnBrk="1" hangingPunct="1"/>
            <a:endParaRPr lang="ja-JP" altLang="en-US" smtClean="0"/>
          </a:p>
        </p:txBody>
      </p:sp>
      <p:sp>
        <p:nvSpPr>
          <p:cNvPr id="145412" name="スライド番号プレースホルダ 3"/>
          <p:cNvSpPr>
            <a:spLocks noGrp="1"/>
          </p:cNvSpPr>
          <p:nvPr>
            <p:ph type="sldNum" sz="quarter" idx="5"/>
          </p:nvPr>
        </p:nvSpPr>
        <p:spPr>
          <a:noFill/>
        </p:spPr>
        <p:txBody>
          <a:bodyPr/>
          <a:lstStyle/>
          <a:p>
            <a:fld id="{500CEBEB-E44C-4AE6-92EB-4FB750220F53}" type="slidenum">
              <a:rPr lang="en-US" altLang="ja-JP"/>
              <a:pPr/>
              <a:t>40</a:t>
            </a:fld>
            <a:endParaRPr lang="en-US" altLang="ja-JP"/>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スライド イメージ プレースホルダ 1"/>
          <p:cNvSpPr>
            <a:spLocks noGrp="1" noRot="1" noChangeAspect="1" noTextEdit="1"/>
          </p:cNvSpPr>
          <p:nvPr>
            <p:ph type="sldImg"/>
          </p:nvPr>
        </p:nvSpPr>
        <p:spPr>
          <a:ln/>
        </p:spPr>
      </p:sp>
      <p:sp>
        <p:nvSpPr>
          <p:cNvPr id="146435" name="ノート プレースホルダ 2"/>
          <p:cNvSpPr>
            <a:spLocks noGrp="1"/>
          </p:cNvSpPr>
          <p:nvPr>
            <p:ph type="body" idx="1"/>
          </p:nvPr>
        </p:nvSpPr>
        <p:spPr>
          <a:noFill/>
          <a:ln/>
        </p:spPr>
        <p:txBody>
          <a:bodyPr/>
          <a:lstStyle/>
          <a:p>
            <a:pPr eaLnBrk="1" hangingPunct="1"/>
            <a:endParaRPr lang="ja-JP" altLang="en-US" smtClean="0"/>
          </a:p>
        </p:txBody>
      </p:sp>
      <p:sp>
        <p:nvSpPr>
          <p:cNvPr id="146436" name="スライド番号プレースホルダ 3"/>
          <p:cNvSpPr>
            <a:spLocks noGrp="1"/>
          </p:cNvSpPr>
          <p:nvPr>
            <p:ph type="sldNum" sz="quarter" idx="5"/>
          </p:nvPr>
        </p:nvSpPr>
        <p:spPr>
          <a:noFill/>
        </p:spPr>
        <p:txBody>
          <a:bodyPr/>
          <a:lstStyle/>
          <a:p>
            <a:fld id="{B59220EF-794F-47CF-A32A-A777156A409C}" type="slidenum">
              <a:rPr lang="en-US" altLang="ja-JP"/>
              <a:pPr/>
              <a:t>41</a:t>
            </a:fld>
            <a:endParaRPr lang="en-US" altLang="ja-JP"/>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スライド イメージ プレースホルダ 1"/>
          <p:cNvSpPr>
            <a:spLocks noGrp="1" noRot="1" noChangeAspect="1" noTextEdit="1"/>
          </p:cNvSpPr>
          <p:nvPr>
            <p:ph type="sldImg"/>
          </p:nvPr>
        </p:nvSpPr>
        <p:spPr>
          <a:ln/>
        </p:spPr>
      </p:sp>
      <p:sp>
        <p:nvSpPr>
          <p:cNvPr id="147459" name="ノート プレースホルダ 2"/>
          <p:cNvSpPr>
            <a:spLocks noGrp="1"/>
          </p:cNvSpPr>
          <p:nvPr>
            <p:ph type="body" idx="1"/>
          </p:nvPr>
        </p:nvSpPr>
        <p:spPr>
          <a:noFill/>
          <a:ln/>
        </p:spPr>
        <p:txBody>
          <a:bodyPr/>
          <a:lstStyle/>
          <a:p>
            <a:pPr eaLnBrk="1" hangingPunct="1"/>
            <a:endParaRPr lang="ja-JP" altLang="en-US" smtClean="0"/>
          </a:p>
        </p:txBody>
      </p:sp>
      <p:sp>
        <p:nvSpPr>
          <p:cNvPr id="147460" name="スライド番号プレースホルダ 3"/>
          <p:cNvSpPr>
            <a:spLocks noGrp="1"/>
          </p:cNvSpPr>
          <p:nvPr>
            <p:ph type="sldNum" sz="quarter" idx="5"/>
          </p:nvPr>
        </p:nvSpPr>
        <p:spPr>
          <a:noFill/>
        </p:spPr>
        <p:txBody>
          <a:bodyPr/>
          <a:lstStyle/>
          <a:p>
            <a:fld id="{4FAB7A48-18D6-4E73-8600-2834E33FAF2F}" type="slidenum">
              <a:rPr lang="en-US" altLang="ja-JP"/>
              <a:pPr/>
              <a:t>42</a:t>
            </a:fld>
            <a:endParaRPr lang="en-US" altLang="ja-JP"/>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スライド イメージ プレースホルダ 1"/>
          <p:cNvSpPr>
            <a:spLocks noGrp="1" noRot="1" noChangeAspect="1" noTextEdit="1"/>
          </p:cNvSpPr>
          <p:nvPr>
            <p:ph type="sldImg"/>
          </p:nvPr>
        </p:nvSpPr>
        <p:spPr>
          <a:ln/>
        </p:spPr>
      </p:sp>
      <p:sp>
        <p:nvSpPr>
          <p:cNvPr id="148483" name="ノート プレースホルダ 2"/>
          <p:cNvSpPr>
            <a:spLocks noGrp="1"/>
          </p:cNvSpPr>
          <p:nvPr>
            <p:ph type="body" idx="1"/>
          </p:nvPr>
        </p:nvSpPr>
        <p:spPr>
          <a:noFill/>
          <a:ln/>
        </p:spPr>
        <p:txBody>
          <a:bodyPr/>
          <a:lstStyle/>
          <a:p>
            <a:pPr eaLnBrk="1" hangingPunct="1"/>
            <a:endParaRPr lang="ja-JP" altLang="en-US" smtClean="0"/>
          </a:p>
        </p:txBody>
      </p:sp>
      <p:sp>
        <p:nvSpPr>
          <p:cNvPr id="148484" name="スライド番号プレースホルダ 3"/>
          <p:cNvSpPr>
            <a:spLocks noGrp="1"/>
          </p:cNvSpPr>
          <p:nvPr>
            <p:ph type="sldNum" sz="quarter" idx="5"/>
          </p:nvPr>
        </p:nvSpPr>
        <p:spPr>
          <a:noFill/>
        </p:spPr>
        <p:txBody>
          <a:bodyPr/>
          <a:lstStyle/>
          <a:p>
            <a:fld id="{3627C64D-9073-460E-A979-F13763FD6476}" type="slidenum">
              <a:rPr lang="en-US" altLang="ja-JP"/>
              <a:pPr/>
              <a:t>43</a:t>
            </a:fld>
            <a:endParaRPr lang="en-US" altLang="ja-JP"/>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スライド イメージ プレースホルダ 1"/>
          <p:cNvSpPr>
            <a:spLocks noGrp="1" noRot="1" noChangeAspect="1" noTextEdit="1"/>
          </p:cNvSpPr>
          <p:nvPr>
            <p:ph type="sldImg"/>
          </p:nvPr>
        </p:nvSpPr>
        <p:spPr>
          <a:ln/>
        </p:spPr>
      </p:sp>
      <p:sp>
        <p:nvSpPr>
          <p:cNvPr id="149507" name="ノート プレースホルダ 2"/>
          <p:cNvSpPr>
            <a:spLocks noGrp="1"/>
          </p:cNvSpPr>
          <p:nvPr>
            <p:ph type="body" idx="1"/>
          </p:nvPr>
        </p:nvSpPr>
        <p:spPr>
          <a:noFill/>
          <a:ln/>
        </p:spPr>
        <p:txBody>
          <a:bodyPr/>
          <a:lstStyle/>
          <a:p>
            <a:pPr eaLnBrk="1" hangingPunct="1"/>
            <a:endParaRPr lang="ja-JP" altLang="en-US" smtClean="0"/>
          </a:p>
        </p:txBody>
      </p:sp>
      <p:sp>
        <p:nvSpPr>
          <p:cNvPr id="149508" name="スライド番号プレースホルダ 3"/>
          <p:cNvSpPr>
            <a:spLocks noGrp="1"/>
          </p:cNvSpPr>
          <p:nvPr>
            <p:ph type="sldNum" sz="quarter" idx="5"/>
          </p:nvPr>
        </p:nvSpPr>
        <p:spPr>
          <a:noFill/>
        </p:spPr>
        <p:txBody>
          <a:bodyPr/>
          <a:lstStyle/>
          <a:p>
            <a:fld id="{9E2122CA-56B0-45FA-A803-3AF71DE86C95}" type="slidenum">
              <a:rPr lang="en-US" altLang="ja-JP"/>
              <a:pPr/>
              <a:t>44</a:t>
            </a:fld>
            <a:endParaRPr lang="en-US" altLang="ja-JP"/>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スライド イメージ プレースホルダ 1"/>
          <p:cNvSpPr>
            <a:spLocks noGrp="1" noRot="1" noChangeAspect="1" noTextEdit="1"/>
          </p:cNvSpPr>
          <p:nvPr>
            <p:ph type="sldImg"/>
          </p:nvPr>
        </p:nvSpPr>
        <p:spPr>
          <a:ln/>
        </p:spPr>
      </p:sp>
      <p:sp>
        <p:nvSpPr>
          <p:cNvPr id="150531" name="ノート プレースホルダ 2"/>
          <p:cNvSpPr>
            <a:spLocks noGrp="1"/>
          </p:cNvSpPr>
          <p:nvPr>
            <p:ph type="body" idx="1"/>
          </p:nvPr>
        </p:nvSpPr>
        <p:spPr>
          <a:noFill/>
          <a:ln/>
        </p:spPr>
        <p:txBody>
          <a:bodyPr/>
          <a:lstStyle/>
          <a:p>
            <a:pPr eaLnBrk="1" hangingPunct="1">
              <a:spcBef>
                <a:spcPct val="0"/>
              </a:spcBef>
            </a:pPr>
            <a:r>
              <a:rPr lang="ja-JP" altLang="en-US" smtClean="0"/>
              <a:t>本研究の背景です</a:t>
            </a:r>
            <a:endParaRPr lang="en-US" altLang="ja-JP" smtClean="0"/>
          </a:p>
          <a:p>
            <a:pPr eaLnBrk="1" hangingPunct="1">
              <a:spcBef>
                <a:spcPct val="0"/>
              </a:spcBef>
            </a:pPr>
            <a:endParaRPr lang="en-US" altLang="ja-JP" smtClean="0"/>
          </a:p>
          <a:p>
            <a:pPr eaLnBrk="1" hangingPunct="1">
              <a:spcBef>
                <a:spcPct val="0"/>
              </a:spcBef>
            </a:pPr>
            <a:r>
              <a:rPr lang="ja-JP" altLang="en-US" smtClean="0"/>
              <a:t>近年～．品質や機能が高性能化し，ソフトウェアが無償で利用できるため，教育機関などで</a:t>
            </a:r>
            <a:r>
              <a:rPr lang="en-US" altLang="ja-JP" smtClean="0"/>
              <a:t>OSS</a:t>
            </a:r>
            <a:r>
              <a:rPr lang="ja-JP" altLang="en-US" smtClean="0"/>
              <a:t>が導入されつつあります．</a:t>
            </a:r>
            <a:endParaRPr lang="en-US" altLang="ja-JP" smtClean="0"/>
          </a:p>
          <a:p>
            <a:pPr eaLnBrk="1" hangingPunct="1">
              <a:spcBef>
                <a:spcPct val="0"/>
              </a:spcBef>
            </a:pPr>
            <a:endParaRPr lang="en-US" altLang="ja-JP" smtClean="0"/>
          </a:p>
          <a:p>
            <a:pPr eaLnBrk="1" hangingPunct="1">
              <a:spcBef>
                <a:spcPct val="0"/>
              </a:spcBef>
            </a:pPr>
            <a:r>
              <a:rPr lang="ja-JP" altLang="en-US" smtClean="0"/>
              <a:t>しかし，開発の停滞や中断が起こる場合があります．開発が停滞・中断するとソフトウェアの保守やサポートが行われなくなるといった問題があるため，</a:t>
            </a:r>
            <a:endParaRPr lang="en-US" altLang="ja-JP" smtClean="0"/>
          </a:p>
          <a:p>
            <a:pPr eaLnBrk="1" hangingPunct="1">
              <a:spcBef>
                <a:spcPct val="0"/>
              </a:spcBef>
            </a:pPr>
            <a:endParaRPr lang="en-US" altLang="ja-JP" smtClean="0"/>
          </a:p>
          <a:p>
            <a:pPr eaLnBrk="1" hangingPunct="1">
              <a:spcBef>
                <a:spcPct val="0"/>
              </a:spcBef>
            </a:pPr>
            <a:r>
              <a:rPr lang="en-US" altLang="ja-JP" smtClean="0"/>
              <a:t>OSS</a:t>
            </a:r>
            <a:r>
              <a:rPr lang="ja-JP" altLang="en-US" smtClean="0"/>
              <a:t>開発が継続して行われるかどうかを判断することが重要となります．</a:t>
            </a:r>
            <a:endParaRPr lang="en-US" altLang="ja-JP" smtClean="0"/>
          </a:p>
          <a:p>
            <a:pPr eaLnBrk="1" hangingPunct="1">
              <a:spcBef>
                <a:spcPct val="0"/>
              </a:spcBef>
            </a:pPr>
            <a:endParaRPr lang="en-US" altLang="ja-JP" smtClean="0"/>
          </a:p>
          <a:p>
            <a:pPr eaLnBrk="1" hangingPunct="1">
              <a:spcBef>
                <a:spcPct val="0"/>
              </a:spcBef>
            </a:pPr>
            <a:endParaRPr lang="en-US" altLang="ja-JP" smtClean="0"/>
          </a:p>
        </p:txBody>
      </p:sp>
      <p:sp>
        <p:nvSpPr>
          <p:cNvPr id="150532" name="スライド番号プレースホルダ 3"/>
          <p:cNvSpPr>
            <a:spLocks noGrp="1"/>
          </p:cNvSpPr>
          <p:nvPr>
            <p:ph type="sldNum" sz="quarter" idx="5"/>
          </p:nvPr>
        </p:nvSpPr>
        <p:spPr>
          <a:noFill/>
        </p:spPr>
        <p:txBody>
          <a:bodyPr/>
          <a:lstStyle/>
          <a:p>
            <a:fld id="{909B3245-D83C-4326-B770-78915813BD77}" type="slidenum">
              <a:rPr lang="ja-JP" altLang="en-US"/>
              <a:pPr/>
              <a:t>45</a:t>
            </a:fld>
            <a:endParaRPr lang="ja-JP"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スライド イメージ プレースホルダ 1"/>
          <p:cNvSpPr>
            <a:spLocks noGrp="1" noRot="1" noChangeAspect="1" noTextEdit="1"/>
          </p:cNvSpPr>
          <p:nvPr>
            <p:ph type="sldImg"/>
          </p:nvPr>
        </p:nvSpPr>
        <p:spPr>
          <a:ln/>
        </p:spPr>
      </p:sp>
      <p:sp>
        <p:nvSpPr>
          <p:cNvPr id="151555" name="ノート プレースホルダ 2"/>
          <p:cNvSpPr>
            <a:spLocks noGrp="1"/>
          </p:cNvSpPr>
          <p:nvPr>
            <p:ph type="body" idx="1"/>
          </p:nvPr>
        </p:nvSpPr>
        <p:spPr>
          <a:noFill/>
          <a:ln/>
        </p:spPr>
        <p:txBody>
          <a:bodyPr/>
          <a:lstStyle/>
          <a:p>
            <a:pPr eaLnBrk="1" hangingPunct="1">
              <a:spcBef>
                <a:spcPct val="0"/>
              </a:spcBef>
            </a:pPr>
            <a:r>
              <a:rPr lang="ja-JP" altLang="en-US" smtClean="0"/>
              <a:t>そこで，</a:t>
            </a:r>
            <a:r>
              <a:rPr lang="en-US" altLang="ja-JP" smtClean="0"/>
              <a:t>OSS</a:t>
            </a:r>
            <a:r>
              <a:rPr lang="ja-JP" altLang="en-US" smtClean="0"/>
              <a:t>開発が継続する要因として，開発者とユーザの協調的な活動の重要性が指摘されているため，</a:t>
            </a:r>
            <a:endParaRPr lang="en-US" altLang="ja-JP" smtClean="0"/>
          </a:p>
          <a:p>
            <a:pPr eaLnBrk="1" hangingPunct="1">
              <a:spcBef>
                <a:spcPct val="0"/>
              </a:spcBef>
            </a:pPr>
            <a:endParaRPr lang="en-US" altLang="ja-JP" smtClean="0"/>
          </a:p>
          <a:p>
            <a:pPr eaLnBrk="1" hangingPunct="1">
              <a:spcBef>
                <a:spcPct val="0"/>
              </a:spcBef>
            </a:pPr>
            <a:r>
              <a:rPr lang="ja-JP" altLang="en-US" smtClean="0"/>
              <a:t>我々の先行研究では開発者コミュニティとユーザコミュニティの協調的な活動を支えていると考えられる人物をコーディネータとしてソーシャルネットワーク分析を行いました．</a:t>
            </a:r>
            <a:endParaRPr lang="en-US" altLang="ja-JP" smtClean="0"/>
          </a:p>
          <a:p>
            <a:pPr eaLnBrk="1" hangingPunct="1">
              <a:spcBef>
                <a:spcPct val="0"/>
              </a:spcBef>
            </a:pPr>
            <a:endParaRPr lang="en-US" altLang="ja-JP" smtClean="0"/>
          </a:p>
          <a:p>
            <a:pPr eaLnBrk="1" hangingPunct="1">
              <a:spcBef>
                <a:spcPct val="0"/>
              </a:spcBef>
            </a:pPr>
            <a:r>
              <a:rPr lang="ja-JP" altLang="en-US" smtClean="0"/>
              <a:t>その結果，コミュニティは</a:t>
            </a:r>
            <a:r>
              <a:rPr lang="en-US" altLang="ja-JP" smtClean="0"/>
              <a:t>OSS</a:t>
            </a:r>
            <a:r>
              <a:rPr lang="ja-JP" altLang="en-US" smtClean="0"/>
              <a:t>が継続して開発を行っていく一つの要因であると考えられることがわかりました．</a:t>
            </a:r>
            <a:endParaRPr lang="en-US" altLang="ja-JP" smtClean="0"/>
          </a:p>
          <a:p>
            <a:pPr eaLnBrk="1" hangingPunct="1"/>
            <a:endParaRPr lang="ja-JP" altLang="en-US" smtClean="0"/>
          </a:p>
        </p:txBody>
      </p:sp>
      <p:sp>
        <p:nvSpPr>
          <p:cNvPr id="151556" name="スライド番号プレースホルダ 3"/>
          <p:cNvSpPr>
            <a:spLocks noGrp="1"/>
          </p:cNvSpPr>
          <p:nvPr>
            <p:ph type="sldNum" sz="quarter" idx="5"/>
          </p:nvPr>
        </p:nvSpPr>
        <p:spPr>
          <a:noFill/>
        </p:spPr>
        <p:txBody>
          <a:bodyPr/>
          <a:lstStyle/>
          <a:p>
            <a:fld id="{37601E8D-34D6-4F26-A103-84D1D0C27A50}" type="slidenum">
              <a:rPr lang="ja-JP" altLang="en-US"/>
              <a:pPr/>
              <a:t>46</a:t>
            </a:fld>
            <a:endParaRPr lang="ja-JP"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スライド イメージ プレースホルダ 1"/>
          <p:cNvSpPr>
            <a:spLocks noGrp="1" noRot="1" noChangeAspect="1" noTextEdit="1"/>
          </p:cNvSpPr>
          <p:nvPr>
            <p:ph type="sldImg"/>
          </p:nvPr>
        </p:nvSpPr>
        <p:spPr>
          <a:ln/>
        </p:spPr>
      </p:sp>
      <p:sp>
        <p:nvSpPr>
          <p:cNvPr id="152579" name="ノート プレースホルダ 2"/>
          <p:cNvSpPr>
            <a:spLocks noGrp="1"/>
          </p:cNvSpPr>
          <p:nvPr>
            <p:ph type="body" idx="1"/>
          </p:nvPr>
        </p:nvSpPr>
        <p:spPr>
          <a:noFill/>
          <a:ln/>
        </p:spPr>
        <p:txBody>
          <a:bodyPr/>
          <a:lstStyle/>
          <a:p>
            <a:pPr eaLnBrk="1" hangingPunct="1"/>
            <a:r>
              <a:rPr lang="ja-JP" altLang="en-US" smtClean="0"/>
              <a:t>しかし，先行研究では開発者コミュニティとユーザコミュニティしか分析対象としていません．</a:t>
            </a:r>
            <a:endParaRPr lang="en-US" altLang="ja-JP" smtClean="0"/>
          </a:p>
          <a:p>
            <a:pPr eaLnBrk="1" hangingPunct="1"/>
            <a:endParaRPr lang="en-US" altLang="ja-JP" smtClean="0"/>
          </a:p>
          <a:p>
            <a:pPr eaLnBrk="1" hangingPunct="1"/>
            <a:r>
              <a:rPr lang="en-US" altLang="ja-JP" smtClean="0"/>
              <a:t>OSS</a:t>
            </a:r>
            <a:r>
              <a:rPr lang="ja-JP" altLang="en-US" smtClean="0"/>
              <a:t>コミュニティには開発者コミュニティとユーザコミュニティだけでなく，下の図のバグ報告者コミュニティのように複数のサブコミュニティが存在します．</a:t>
            </a:r>
            <a:endParaRPr lang="en-US" altLang="ja-JP" smtClean="0"/>
          </a:p>
          <a:p>
            <a:pPr eaLnBrk="1" hangingPunct="1"/>
            <a:endParaRPr lang="en-US" altLang="ja-JP" smtClean="0"/>
          </a:p>
          <a:p>
            <a:pPr eaLnBrk="1" hangingPunct="1"/>
            <a:r>
              <a:rPr lang="en-US" altLang="ja-JP" smtClean="0"/>
              <a:t>OSS</a:t>
            </a:r>
            <a:r>
              <a:rPr lang="ja-JP" altLang="en-US" smtClean="0"/>
              <a:t>開発はこのような複数のサブコミュニティが協調作業を行って開発が行われていると考えられます．</a:t>
            </a:r>
          </a:p>
        </p:txBody>
      </p:sp>
      <p:sp>
        <p:nvSpPr>
          <p:cNvPr id="152580" name="スライド番号プレースホルダ 3"/>
          <p:cNvSpPr>
            <a:spLocks noGrp="1"/>
          </p:cNvSpPr>
          <p:nvPr>
            <p:ph type="sldNum" sz="quarter" idx="5"/>
          </p:nvPr>
        </p:nvSpPr>
        <p:spPr>
          <a:noFill/>
        </p:spPr>
        <p:txBody>
          <a:bodyPr/>
          <a:lstStyle/>
          <a:p>
            <a:fld id="{7C3C7ECD-2229-487B-9394-61A6994F5668}" type="slidenum">
              <a:rPr lang="ja-JP" altLang="en-US"/>
              <a:pPr/>
              <a:t>47</a:t>
            </a:fld>
            <a:endParaRPr lang="ja-JP"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スライド イメージ プレースホルダ 1"/>
          <p:cNvSpPr>
            <a:spLocks noGrp="1" noRot="1" noChangeAspect="1" noTextEdit="1"/>
          </p:cNvSpPr>
          <p:nvPr>
            <p:ph type="sldImg"/>
          </p:nvPr>
        </p:nvSpPr>
        <p:spPr>
          <a:ln/>
        </p:spPr>
      </p:sp>
      <p:sp>
        <p:nvSpPr>
          <p:cNvPr id="153603" name="ノート プレースホルダ 2"/>
          <p:cNvSpPr>
            <a:spLocks noGrp="1"/>
          </p:cNvSpPr>
          <p:nvPr>
            <p:ph type="body" idx="1"/>
          </p:nvPr>
        </p:nvSpPr>
        <p:spPr>
          <a:noFill/>
          <a:ln/>
        </p:spPr>
        <p:txBody>
          <a:bodyPr/>
          <a:lstStyle/>
          <a:p>
            <a:pPr eaLnBrk="1" hangingPunct="1">
              <a:spcBef>
                <a:spcPct val="0"/>
              </a:spcBef>
            </a:pPr>
            <a:r>
              <a:rPr lang="ja-JP" altLang="en-US" smtClean="0"/>
              <a:t>そこで複数のサブコミュニティを考えると複数の種類のコーディネータが存在します．</a:t>
            </a:r>
            <a:endParaRPr lang="en-US" altLang="ja-JP" smtClean="0"/>
          </a:p>
          <a:p>
            <a:pPr eaLnBrk="1" hangingPunct="1">
              <a:spcBef>
                <a:spcPct val="0"/>
              </a:spcBef>
            </a:pPr>
            <a:endParaRPr lang="en-US" altLang="ja-JP" smtClean="0"/>
          </a:p>
          <a:p>
            <a:pPr eaLnBrk="1" hangingPunct="1">
              <a:spcBef>
                <a:spcPct val="0"/>
              </a:spcBef>
            </a:pPr>
            <a:r>
              <a:rPr lang="ja-JP" altLang="en-US" smtClean="0"/>
              <a:t>例えば，先ほどの開発者コミュニティとユーザコミュニティに加えバグ報告者コミュニティを考えると４種類のコーディネータが存在すると考えられます．</a:t>
            </a:r>
            <a:endParaRPr lang="en-US" altLang="ja-JP" smtClean="0"/>
          </a:p>
          <a:p>
            <a:pPr eaLnBrk="1" hangingPunct="1">
              <a:spcBef>
                <a:spcPct val="0"/>
              </a:spcBef>
            </a:pPr>
            <a:endParaRPr lang="en-US" altLang="ja-JP" smtClean="0"/>
          </a:p>
          <a:p>
            <a:pPr eaLnBrk="1" hangingPunct="1">
              <a:spcBef>
                <a:spcPct val="0"/>
              </a:spcBef>
            </a:pPr>
            <a:r>
              <a:rPr lang="ja-JP" altLang="en-US" smtClean="0"/>
              <a:t>まず先行研究で分析を行った開発者コミュニティとユーザコミュニティを媒介するコーディネータが存在すると考えられます．</a:t>
            </a:r>
            <a:endParaRPr lang="en-US" altLang="ja-JP" smtClean="0"/>
          </a:p>
          <a:p>
            <a:pPr eaLnBrk="1" hangingPunct="1">
              <a:spcBef>
                <a:spcPct val="0"/>
              </a:spcBef>
            </a:pPr>
            <a:endParaRPr lang="en-US" altLang="ja-JP" smtClean="0"/>
          </a:p>
          <a:p>
            <a:pPr eaLnBrk="1" hangingPunct="1">
              <a:spcBef>
                <a:spcPct val="0"/>
              </a:spcBef>
            </a:pPr>
            <a:r>
              <a:rPr lang="ja-JP" altLang="en-US" smtClean="0"/>
              <a:t>その他にも開発者コミュニティとバグ報告者コミュニティを媒介するコーディネータ．</a:t>
            </a:r>
            <a:endParaRPr lang="en-US" altLang="ja-JP" smtClean="0"/>
          </a:p>
          <a:p>
            <a:pPr eaLnBrk="1" hangingPunct="1">
              <a:spcBef>
                <a:spcPct val="0"/>
              </a:spcBef>
            </a:pPr>
            <a:endParaRPr lang="en-US" altLang="ja-JP" smtClean="0"/>
          </a:p>
          <a:p>
            <a:pPr eaLnBrk="1" hangingPunct="1">
              <a:spcBef>
                <a:spcPct val="0"/>
              </a:spcBef>
            </a:pPr>
            <a:r>
              <a:rPr lang="ja-JP" altLang="en-US" smtClean="0"/>
              <a:t>ユーザコミュニティとバグ報告者コミュニティを媒介するコーディネータが存在すると考えられます．</a:t>
            </a:r>
            <a:endParaRPr lang="en-US" altLang="ja-JP" smtClean="0"/>
          </a:p>
          <a:p>
            <a:pPr eaLnBrk="1" hangingPunct="1">
              <a:spcBef>
                <a:spcPct val="0"/>
              </a:spcBef>
            </a:pPr>
            <a:endParaRPr lang="en-US" altLang="ja-JP" smtClean="0"/>
          </a:p>
          <a:p>
            <a:pPr eaLnBrk="1" hangingPunct="1">
              <a:spcBef>
                <a:spcPct val="0"/>
              </a:spcBef>
            </a:pPr>
            <a:r>
              <a:rPr lang="ja-JP" altLang="en-US" smtClean="0"/>
              <a:t>さらには開発者，ユーザ，バグ報告者の３つのサブコミュニティ全てを媒介するコーディネータが存在する．</a:t>
            </a:r>
            <a:endParaRPr lang="en-US" altLang="ja-JP" smtClean="0"/>
          </a:p>
        </p:txBody>
      </p:sp>
      <p:sp>
        <p:nvSpPr>
          <p:cNvPr id="153604" name="スライド番号プレースホルダ 3"/>
          <p:cNvSpPr>
            <a:spLocks noGrp="1"/>
          </p:cNvSpPr>
          <p:nvPr>
            <p:ph type="sldNum" sz="quarter" idx="5"/>
          </p:nvPr>
        </p:nvSpPr>
        <p:spPr>
          <a:noFill/>
        </p:spPr>
        <p:txBody>
          <a:bodyPr/>
          <a:lstStyle/>
          <a:p>
            <a:fld id="{91CD28BD-BB56-4633-AEAA-26751F9EC878}" type="slidenum">
              <a:rPr lang="ja-JP" altLang="en-US"/>
              <a:pPr/>
              <a:t>48</a:t>
            </a:fld>
            <a:endParaRPr lang="en-US" altLang="ja-JP"/>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スライド イメージ プレースホルダ 1"/>
          <p:cNvSpPr>
            <a:spLocks noGrp="1" noRot="1" noChangeAspect="1" noTextEdit="1"/>
          </p:cNvSpPr>
          <p:nvPr>
            <p:ph type="sldImg"/>
          </p:nvPr>
        </p:nvSpPr>
        <p:spPr>
          <a:ln/>
        </p:spPr>
      </p:sp>
      <p:sp>
        <p:nvSpPr>
          <p:cNvPr id="154627" name="ノート プレースホルダ 2"/>
          <p:cNvSpPr>
            <a:spLocks noGrp="1"/>
          </p:cNvSpPr>
          <p:nvPr>
            <p:ph type="body" idx="1"/>
          </p:nvPr>
        </p:nvSpPr>
        <p:spPr>
          <a:noFill/>
          <a:ln/>
        </p:spPr>
        <p:txBody>
          <a:bodyPr/>
          <a:lstStyle/>
          <a:p>
            <a:pPr eaLnBrk="1" hangingPunct="1"/>
            <a:r>
              <a:rPr lang="ja-JP" altLang="en-US" smtClean="0"/>
              <a:t>本研究では</a:t>
            </a:r>
            <a:endParaRPr lang="en-US" altLang="ja-JP" smtClean="0"/>
          </a:p>
          <a:p>
            <a:pPr eaLnBrk="1" hangingPunct="1"/>
            <a:endParaRPr lang="en-US" altLang="ja-JP" smtClean="0"/>
          </a:p>
          <a:p>
            <a:pPr eaLnBrk="1" hangingPunct="1"/>
            <a:r>
              <a:rPr lang="ja-JP" altLang="en-US" smtClean="0"/>
              <a:t>複数のサブコミュニティを有する</a:t>
            </a:r>
            <a:r>
              <a:rPr lang="en-US" altLang="ja-JP" smtClean="0"/>
              <a:t>OSS</a:t>
            </a:r>
            <a:r>
              <a:rPr lang="ja-JP" altLang="en-US" smtClean="0"/>
              <a:t>の開発が継続する要因を明らかにすることを目的とします．</a:t>
            </a:r>
            <a:endParaRPr lang="en-US" altLang="ja-JP" smtClean="0"/>
          </a:p>
          <a:p>
            <a:pPr eaLnBrk="1" hangingPunct="1"/>
            <a:endParaRPr lang="en-US" altLang="ja-JP" smtClean="0"/>
          </a:p>
          <a:p>
            <a:pPr eaLnBrk="1" hangingPunct="1"/>
            <a:r>
              <a:rPr lang="ja-JP" altLang="en-US" smtClean="0"/>
              <a:t>そのためのアプローチとして，</a:t>
            </a:r>
            <a:r>
              <a:rPr lang="en-US" altLang="ja-JP" smtClean="0"/>
              <a:t>OSS</a:t>
            </a:r>
            <a:r>
              <a:rPr lang="ja-JP" altLang="en-US" smtClean="0"/>
              <a:t>が継続する要因の一つであると考えられるコーディネータの分析を行いました．</a:t>
            </a:r>
            <a:endParaRPr lang="en-US" altLang="ja-JP" smtClean="0"/>
          </a:p>
          <a:p>
            <a:pPr eaLnBrk="1" hangingPunct="1"/>
            <a:endParaRPr lang="en-US" altLang="ja-JP" smtClean="0"/>
          </a:p>
          <a:p>
            <a:pPr eaLnBrk="1" hangingPunct="1"/>
            <a:r>
              <a:rPr lang="ja-JP" altLang="en-US" smtClean="0"/>
              <a:t>ただし，コーディネータは協調的な活動を支える人物でなければコーディネータと言えません．まず複数の種類のコーディネータの存在を確かめ，コーディネータとコミュニティの参加者の人数を定量的に分析することで，協調的な活動を行っていると思われるコーディネータを分析し，どの程度サブコミュニティ間で協調的な活動を支えているかをソーシャルネットワーク分析により調べて</a:t>
            </a:r>
            <a:r>
              <a:rPr lang="en-US" altLang="ja-JP" smtClean="0"/>
              <a:t>OSS</a:t>
            </a:r>
            <a:r>
              <a:rPr lang="ja-JP" altLang="en-US" smtClean="0"/>
              <a:t>の開発が継続する要因を明らかにしようと考えております．</a:t>
            </a:r>
            <a:endParaRPr lang="en-US" altLang="ja-JP" smtClean="0"/>
          </a:p>
          <a:p>
            <a:pPr eaLnBrk="1" hangingPunct="1"/>
            <a:endParaRPr lang="en-US" altLang="ja-JP" smtClean="0"/>
          </a:p>
          <a:p>
            <a:pPr eaLnBrk="1" hangingPunct="1"/>
            <a:r>
              <a:rPr lang="ja-JP" altLang="en-US" smtClean="0"/>
              <a:t>本研究ではコーディネータと参加者について定量的に分析するところまでを行いました．</a:t>
            </a:r>
            <a:endParaRPr lang="en-US" altLang="ja-JP" smtClean="0"/>
          </a:p>
          <a:p>
            <a:pPr eaLnBrk="1" hangingPunct="1"/>
            <a:endParaRPr lang="en-US" altLang="ja-JP" smtClean="0"/>
          </a:p>
          <a:p>
            <a:pPr eaLnBrk="1" hangingPunct="1"/>
            <a:r>
              <a:rPr lang="ja-JP" altLang="en-US" smtClean="0"/>
              <a:t>まず</a:t>
            </a:r>
            <a:r>
              <a:rPr lang="en-US" altLang="ja-JP" smtClean="0"/>
              <a:t>step</a:t>
            </a:r>
            <a:r>
              <a:rPr lang="ja-JP" altLang="en-US" smtClean="0"/>
              <a:t>１としてコミュニケーションの収集</a:t>
            </a:r>
            <a:endParaRPr lang="en-US" altLang="ja-JP" smtClean="0"/>
          </a:p>
          <a:p>
            <a:pPr eaLnBrk="1" hangingPunct="1"/>
            <a:endParaRPr lang="en-US" altLang="ja-JP" smtClean="0"/>
          </a:p>
          <a:p>
            <a:pPr eaLnBrk="1" hangingPunct="1"/>
            <a:r>
              <a:rPr lang="en-US" altLang="ja-JP" smtClean="0"/>
              <a:t>Step2</a:t>
            </a:r>
            <a:r>
              <a:rPr lang="ja-JP" altLang="en-US" smtClean="0"/>
              <a:t>としてコーディネータの抽出</a:t>
            </a:r>
            <a:endParaRPr lang="en-US" altLang="ja-JP" smtClean="0"/>
          </a:p>
          <a:p>
            <a:pPr eaLnBrk="1" hangingPunct="1"/>
            <a:endParaRPr lang="en-US" altLang="ja-JP" smtClean="0"/>
          </a:p>
          <a:p>
            <a:pPr eaLnBrk="1" hangingPunct="1"/>
            <a:r>
              <a:rPr lang="en-US" altLang="ja-JP" smtClean="0"/>
              <a:t>Step</a:t>
            </a:r>
            <a:r>
              <a:rPr lang="ja-JP" altLang="en-US" smtClean="0"/>
              <a:t>３として参加者数に基づく分析を行いました．</a:t>
            </a:r>
            <a:endParaRPr lang="en-US" altLang="ja-JP" smtClean="0"/>
          </a:p>
          <a:p>
            <a:pPr eaLnBrk="1" hangingPunct="1"/>
            <a:endParaRPr lang="en-US" altLang="ja-JP" smtClean="0"/>
          </a:p>
          <a:p>
            <a:pPr eaLnBrk="1" hangingPunct="1"/>
            <a:r>
              <a:rPr lang="ja-JP" altLang="en-US" smtClean="0"/>
              <a:t>では，これか</a:t>
            </a:r>
            <a:r>
              <a:rPr lang="en-US" altLang="ja-JP" smtClean="0"/>
              <a:t>step1</a:t>
            </a:r>
            <a:r>
              <a:rPr lang="ja-JP" altLang="en-US" smtClean="0"/>
              <a:t>～</a:t>
            </a:r>
            <a:r>
              <a:rPr lang="en-US" altLang="ja-JP" smtClean="0"/>
              <a:t>step3</a:t>
            </a:r>
            <a:r>
              <a:rPr lang="ja-JP" altLang="en-US" smtClean="0"/>
              <a:t>までを説明いたします．</a:t>
            </a:r>
            <a:endParaRPr lang="en-US" altLang="ja-JP" smtClean="0"/>
          </a:p>
        </p:txBody>
      </p:sp>
      <p:sp>
        <p:nvSpPr>
          <p:cNvPr id="154628" name="スライド番号プレースホルダ 3"/>
          <p:cNvSpPr>
            <a:spLocks noGrp="1"/>
          </p:cNvSpPr>
          <p:nvPr>
            <p:ph type="sldNum" sz="quarter" idx="5"/>
          </p:nvPr>
        </p:nvSpPr>
        <p:spPr>
          <a:noFill/>
        </p:spPr>
        <p:txBody>
          <a:bodyPr/>
          <a:lstStyle/>
          <a:p>
            <a:fld id="{AF02D0B3-6567-40AF-91A3-06684E5B0561}" type="slidenum">
              <a:rPr lang="ja-JP" altLang="en-US"/>
              <a:pPr/>
              <a:t>49</a:t>
            </a:fld>
            <a:endParaRPr lang="ja-JP"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スライド イメージ プレースホルダ 1"/>
          <p:cNvSpPr>
            <a:spLocks noGrp="1" noRot="1" noChangeAspect="1" noTextEdit="1"/>
          </p:cNvSpPr>
          <p:nvPr>
            <p:ph type="sldImg"/>
          </p:nvPr>
        </p:nvSpPr>
        <p:spPr>
          <a:ln/>
        </p:spPr>
      </p:sp>
      <p:sp>
        <p:nvSpPr>
          <p:cNvPr id="155651" name="ノート プレースホルダ 2"/>
          <p:cNvSpPr>
            <a:spLocks noGrp="1"/>
          </p:cNvSpPr>
          <p:nvPr>
            <p:ph type="body" idx="1"/>
          </p:nvPr>
        </p:nvSpPr>
        <p:spPr>
          <a:noFill/>
          <a:ln/>
        </p:spPr>
        <p:txBody>
          <a:bodyPr/>
          <a:lstStyle/>
          <a:p>
            <a:pPr eaLnBrk="1" hangingPunct="1"/>
            <a:r>
              <a:rPr lang="ja-JP" altLang="en-US" smtClean="0"/>
              <a:t>ではまず</a:t>
            </a:r>
            <a:r>
              <a:rPr lang="en-US" altLang="ja-JP" smtClean="0"/>
              <a:t>step1</a:t>
            </a:r>
            <a:r>
              <a:rPr lang="ja-JP" altLang="en-US" smtClean="0"/>
              <a:t>のコミュニケーションデータの収集です</a:t>
            </a:r>
            <a:endParaRPr lang="en-US" altLang="ja-JP" smtClean="0"/>
          </a:p>
          <a:p>
            <a:pPr eaLnBrk="1" hangingPunct="1"/>
            <a:endParaRPr lang="en-US" altLang="ja-JP" smtClean="0"/>
          </a:p>
          <a:p>
            <a:pPr eaLnBrk="1" hangingPunct="1"/>
            <a:r>
              <a:rPr lang="en-US" altLang="ja-JP" smtClean="0"/>
              <a:t>OSS</a:t>
            </a:r>
            <a:r>
              <a:rPr lang="ja-JP" altLang="en-US" smtClean="0"/>
              <a:t>コミュニティにおいて議論の場として複数設置されている，メーリングリストや掲示板などのコミュニケーションデータを収集します</a:t>
            </a:r>
            <a:endParaRPr lang="en-US" altLang="ja-JP" smtClean="0"/>
          </a:p>
          <a:p>
            <a:pPr eaLnBrk="1" hangingPunct="1"/>
            <a:endParaRPr lang="en-US" altLang="ja-JP" smtClean="0"/>
          </a:p>
          <a:p>
            <a:pPr eaLnBrk="1" hangingPunct="1"/>
            <a:r>
              <a:rPr lang="ja-JP" altLang="en-US" smtClean="0"/>
              <a:t>本研究では発信者名と発信日時の収集を行いました．</a:t>
            </a:r>
            <a:endParaRPr lang="en-US" altLang="ja-JP" smtClean="0"/>
          </a:p>
          <a:p>
            <a:pPr eaLnBrk="1" hangingPunct="1"/>
            <a:endParaRPr lang="en-US" altLang="ja-JP" smtClean="0"/>
          </a:p>
          <a:p>
            <a:pPr eaLnBrk="1" hangingPunct="1"/>
            <a:r>
              <a:rPr lang="ja-JP" altLang="en-US" smtClean="0"/>
              <a:t>そして，各</a:t>
            </a:r>
            <a:r>
              <a:rPr lang="en-US" altLang="ja-JP" smtClean="0"/>
              <a:t>ML</a:t>
            </a:r>
            <a:r>
              <a:rPr lang="ja-JP" altLang="en-US" smtClean="0"/>
              <a:t>や掲示板をサブコミュニティとみなし，発言者はサブコミュニティの参加者とみなします</a:t>
            </a:r>
            <a:endParaRPr lang="en-US" altLang="ja-JP" smtClean="0"/>
          </a:p>
          <a:p>
            <a:pPr eaLnBrk="1" hangingPunct="1"/>
            <a:endParaRPr lang="en-US" altLang="ja-JP" smtClean="0"/>
          </a:p>
          <a:p>
            <a:pPr eaLnBrk="1" hangingPunct="1"/>
            <a:r>
              <a:rPr lang="ja-JP" altLang="en-US" smtClean="0"/>
              <a:t>下の図において，開発についての議論には</a:t>
            </a:r>
            <a:r>
              <a:rPr lang="en-US" altLang="ja-JP" smtClean="0"/>
              <a:t>developer@</a:t>
            </a:r>
            <a:r>
              <a:rPr lang="ja-JP" altLang="en-US" smtClean="0"/>
              <a:t>の</a:t>
            </a:r>
            <a:r>
              <a:rPr lang="en-US" altLang="ja-JP" smtClean="0"/>
              <a:t>ML</a:t>
            </a:r>
            <a:r>
              <a:rPr lang="ja-JP" altLang="en-US" smtClean="0"/>
              <a:t>を使用し，利用者の要望についての議論が</a:t>
            </a:r>
            <a:r>
              <a:rPr lang="en-US" altLang="ja-JP" smtClean="0"/>
              <a:t>use@</a:t>
            </a:r>
            <a:r>
              <a:rPr lang="ja-JP" altLang="en-US" smtClean="0"/>
              <a:t>の</a:t>
            </a:r>
            <a:r>
              <a:rPr lang="en-US" altLang="ja-JP" smtClean="0"/>
              <a:t>ML</a:t>
            </a:r>
            <a:r>
              <a:rPr lang="ja-JP" altLang="en-US" smtClean="0"/>
              <a:t>を使用されているとします．</a:t>
            </a:r>
            <a:endParaRPr lang="en-US" altLang="ja-JP" smtClean="0"/>
          </a:p>
          <a:p>
            <a:pPr eaLnBrk="1" hangingPunct="1"/>
            <a:endParaRPr lang="en-US" altLang="ja-JP" smtClean="0"/>
          </a:p>
          <a:p>
            <a:pPr eaLnBrk="1" hangingPunct="1"/>
            <a:r>
              <a:rPr lang="ja-JP" altLang="en-US" smtClean="0"/>
              <a:t>このとき各</a:t>
            </a:r>
            <a:r>
              <a:rPr lang="en-US" altLang="ja-JP" smtClean="0"/>
              <a:t>ML</a:t>
            </a:r>
            <a:r>
              <a:rPr lang="ja-JP" altLang="en-US" smtClean="0"/>
              <a:t>において議論されたコミュニケーションのデータをそれぞれ開発者コミュニティ，ユーザコミュニティのデータとします．</a:t>
            </a:r>
            <a:endParaRPr lang="en-US" altLang="ja-JP" smtClean="0"/>
          </a:p>
          <a:p>
            <a:pPr eaLnBrk="1" hangingPunct="1"/>
            <a:endParaRPr lang="en-US" altLang="ja-JP" smtClean="0"/>
          </a:p>
          <a:p>
            <a:pPr eaLnBrk="1" hangingPunct="1"/>
            <a:r>
              <a:rPr lang="ja-JP" altLang="en-US" smtClean="0"/>
              <a:t>この</a:t>
            </a:r>
            <a:r>
              <a:rPr lang="en-US" altLang="ja-JP" smtClean="0"/>
              <a:t>ML</a:t>
            </a:r>
            <a:r>
              <a:rPr lang="ja-JP" altLang="en-US" smtClean="0"/>
              <a:t>を使用して発言した者をサブコミュニティの参加者とします．</a:t>
            </a:r>
          </a:p>
        </p:txBody>
      </p:sp>
      <p:sp>
        <p:nvSpPr>
          <p:cNvPr id="155652" name="スライド番号プレースホルダ 3"/>
          <p:cNvSpPr>
            <a:spLocks noGrp="1"/>
          </p:cNvSpPr>
          <p:nvPr>
            <p:ph type="sldNum" sz="quarter" idx="5"/>
          </p:nvPr>
        </p:nvSpPr>
        <p:spPr>
          <a:noFill/>
        </p:spPr>
        <p:txBody>
          <a:bodyPr/>
          <a:lstStyle/>
          <a:p>
            <a:fld id="{AD39B96D-C2B3-4D2D-B698-7FC7F47A8540}" type="slidenum">
              <a:rPr lang="ja-JP" altLang="en-US"/>
              <a:pPr/>
              <a:t>50</a:t>
            </a:fld>
            <a:endParaRPr lang="ja-JP"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スライド イメージ プレースホルダ 1"/>
          <p:cNvSpPr>
            <a:spLocks noGrp="1" noRot="1" noChangeAspect="1" noTextEdit="1"/>
          </p:cNvSpPr>
          <p:nvPr>
            <p:ph type="sldImg"/>
          </p:nvPr>
        </p:nvSpPr>
        <p:spPr>
          <a:ln/>
        </p:spPr>
      </p:sp>
      <p:sp>
        <p:nvSpPr>
          <p:cNvPr id="156675" name="ノート プレースホルダ 2"/>
          <p:cNvSpPr>
            <a:spLocks noGrp="1"/>
          </p:cNvSpPr>
          <p:nvPr>
            <p:ph type="body" idx="1"/>
          </p:nvPr>
        </p:nvSpPr>
        <p:spPr>
          <a:noFill/>
          <a:ln/>
        </p:spPr>
        <p:txBody>
          <a:bodyPr/>
          <a:lstStyle/>
          <a:p>
            <a:pPr eaLnBrk="1" hangingPunct="1"/>
            <a:r>
              <a:rPr lang="ja-JP" altLang="en-US" smtClean="0"/>
              <a:t>では，次に</a:t>
            </a:r>
            <a:r>
              <a:rPr lang="en-US" altLang="ja-JP" smtClean="0"/>
              <a:t>step</a:t>
            </a:r>
            <a:r>
              <a:rPr lang="ja-JP" altLang="en-US" smtClean="0"/>
              <a:t>２のコーディネータの抽出について説明します．</a:t>
            </a:r>
            <a:endParaRPr lang="en-US" altLang="ja-JP" smtClean="0"/>
          </a:p>
          <a:p>
            <a:pPr eaLnBrk="1" hangingPunct="1"/>
            <a:endParaRPr lang="en-US" altLang="ja-JP" smtClean="0"/>
          </a:p>
          <a:p>
            <a:pPr eaLnBrk="1" hangingPunct="1"/>
            <a:r>
              <a:rPr lang="ja-JP" altLang="en-US" smtClean="0"/>
              <a:t>複数のサブコミュニティで発言している人物をコーディネータとして抽出します．</a:t>
            </a:r>
            <a:endParaRPr lang="en-US" altLang="ja-JP" smtClean="0"/>
          </a:p>
          <a:p>
            <a:pPr eaLnBrk="1" hangingPunct="1"/>
            <a:endParaRPr lang="en-US" altLang="ja-JP" smtClean="0"/>
          </a:p>
          <a:p>
            <a:pPr eaLnBrk="1" hangingPunct="1"/>
            <a:r>
              <a:rPr lang="ja-JP" altLang="en-US" smtClean="0"/>
              <a:t>発言しているサブコミュニティに応じて，それぞれ４種類のコーディネータに分類します．</a:t>
            </a:r>
            <a:endParaRPr lang="en-US" altLang="ja-JP" smtClean="0"/>
          </a:p>
          <a:p>
            <a:pPr eaLnBrk="1" hangingPunct="1"/>
            <a:endParaRPr lang="en-US" altLang="ja-JP" smtClean="0"/>
          </a:p>
          <a:p>
            <a:pPr eaLnBrk="1" hangingPunct="1"/>
            <a:r>
              <a:rPr lang="ja-JP" altLang="en-US" smtClean="0"/>
              <a:t>下の図で説明しますと，開発者コミュニティには</a:t>
            </a:r>
            <a:r>
              <a:rPr lang="en-US" altLang="ja-JP" smtClean="0"/>
              <a:t>A</a:t>
            </a:r>
            <a:r>
              <a:rPr lang="ja-JP" altLang="en-US" smtClean="0"/>
              <a:t>，</a:t>
            </a:r>
            <a:r>
              <a:rPr lang="en-US" altLang="ja-JP" smtClean="0"/>
              <a:t>B</a:t>
            </a:r>
            <a:r>
              <a:rPr lang="ja-JP" altLang="en-US" smtClean="0"/>
              <a:t>，</a:t>
            </a:r>
            <a:r>
              <a:rPr lang="en-US" altLang="ja-JP" smtClean="0"/>
              <a:t>C</a:t>
            </a:r>
            <a:r>
              <a:rPr lang="ja-JP" altLang="en-US" smtClean="0"/>
              <a:t>が参加しており，</a:t>
            </a:r>
            <a:endParaRPr lang="en-US" altLang="ja-JP" smtClean="0"/>
          </a:p>
          <a:p>
            <a:pPr eaLnBrk="1" hangingPunct="1"/>
            <a:endParaRPr lang="en-US" altLang="ja-JP" smtClean="0"/>
          </a:p>
          <a:p>
            <a:pPr eaLnBrk="1" hangingPunct="1"/>
            <a:r>
              <a:rPr lang="ja-JP" altLang="en-US" smtClean="0"/>
              <a:t>ユーザコミュニティには</a:t>
            </a:r>
            <a:r>
              <a:rPr lang="en-US" altLang="ja-JP" smtClean="0"/>
              <a:t>A</a:t>
            </a:r>
            <a:r>
              <a:rPr lang="ja-JP" altLang="en-US" smtClean="0"/>
              <a:t>，</a:t>
            </a:r>
            <a:r>
              <a:rPr lang="en-US" altLang="ja-JP" smtClean="0"/>
              <a:t>D</a:t>
            </a:r>
            <a:r>
              <a:rPr lang="ja-JP" altLang="en-US" smtClean="0"/>
              <a:t>が参加していたとします．</a:t>
            </a:r>
            <a:endParaRPr lang="en-US" altLang="ja-JP" smtClean="0"/>
          </a:p>
          <a:p>
            <a:pPr eaLnBrk="1" hangingPunct="1"/>
            <a:endParaRPr lang="en-US" altLang="ja-JP" smtClean="0"/>
          </a:p>
          <a:p>
            <a:pPr eaLnBrk="1" hangingPunct="1"/>
            <a:r>
              <a:rPr lang="ja-JP" altLang="en-US" smtClean="0"/>
              <a:t>この場合</a:t>
            </a:r>
            <a:r>
              <a:rPr lang="en-US" altLang="ja-JP" smtClean="0"/>
              <a:t>A</a:t>
            </a:r>
            <a:r>
              <a:rPr lang="ja-JP" altLang="en-US" smtClean="0"/>
              <a:t>は開発者コミュニティとユーザコミュニティのどちらにも参加しているため，</a:t>
            </a:r>
            <a:endParaRPr lang="en-US" altLang="ja-JP" smtClean="0"/>
          </a:p>
          <a:p>
            <a:pPr eaLnBrk="1" hangingPunct="1"/>
            <a:endParaRPr lang="en-US" altLang="ja-JP" smtClean="0"/>
          </a:p>
          <a:p>
            <a:pPr eaLnBrk="1" hangingPunct="1"/>
            <a:r>
              <a:rPr lang="en-US" altLang="ja-JP" smtClean="0"/>
              <a:t>A</a:t>
            </a:r>
            <a:r>
              <a:rPr lang="ja-JP" altLang="en-US" smtClean="0"/>
              <a:t>は開発者コミュニティとユーザコミュニティにおけるコーディネータとして抽出します．</a:t>
            </a:r>
          </a:p>
        </p:txBody>
      </p:sp>
      <p:sp>
        <p:nvSpPr>
          <p:cNvPr id="156676" name="スライド番号プレースホルダ 3"/>
          <p:cNvSpPr>
            <a:spLocks noGrp="1"/>
          </p:cNvSpPr>
          <p:nvPr>
            <p:ph type="sldNum" sz="quarter" idx="5"/>
          </p:nvPr>
        </p:nvSpPr>
        <p:spPr>
          <a:noFill/>
        </p:spPr>
        <p:txBody>
          <a:bodyPr/>
          <a:lstStyle/>
          <a:p>
            <a:fld id="{21AB3556-9017-444F-B9DE-CFCF1F90C258}" type="slidenum">
              <a:rPr lang="ja-JP" altLang="en-US"/>
              <a:pPr/>
              <a:t>51</a:t>
            </a:fld>
            <a:endParaRPr lang="ja-JP" alt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スライド イメージ プレースホルダ 1"/>
          <p:cNvSpPr>
            <a:spLocks noGrp="1" noRot="1" noChangeAspect="1" noTextEdit="1"/>
          </p:cNvSpPr>
          <p:nvPr>
            <p:ph type="sldImg"/>
          </p:nvPr>
        </p:nvSpPr>
        <p:spPr>
          <a:ln/>
        </p:spPr>
      </p:sp>
      <p:sp>
        <p:nvSpPr>
          <p:cNvPr id="157699" name="ノート プレースホルダ 2"/>
          <p:cNvSpPr>
            <a:spLocks noGrp="1"/>
          </p:cNvSpPr>
          <p:nvPr>
            <p:ph type="body" idx="1"/>
          </p:nvPr>
        </p:nvSpPr>
        <p:spPr>
          <a:noFill/>
          <a:ln/>
        </p:spPr>
        <p:txBody>
          <a:bodyPr/>
          <a:lstStyle/>
          <a:p>
            <a:pPr eaLnBrk="1" hangingPunct="1"/>
            <a:r>
              <a:rPr lang="ja-JP" altLang="en-US" smtClean="0"/>
              <a:t>コーディネータを抽出し終わると，次はステップ３の参加者数に基づく分析を行います．</a:t>
            </a:r>
            <a:endParaRPr lang="en-US" altLang="ja-JP" smtClean="0"/>
          </a:p>
          <a:p>
            <a:pPr eaLnBrk="1" hangingPunct="1"/>
            <a:endParaRPr lang="en-US" altLang="ja-JP" smtClean="0"/>
          </a:p>
          <a:p>
            <a:pPr eaLnBrk="1" hangingPunct="1"/>
            <a:r>
              <a:rPr lang="ja-JP" altLang="en-US" smtClean="0"/>
              <a:t>本研究では３つの統計量の推移を分析しました．</a:t>
            </a:r>
            <a:endParaRPr lang="en-US" altLang="ja-JP" smtClean="0"/>
          </a:p>
          <a:p>
            <a:pPr eaLnBrk="1" hangingPunct="1"/>
            <a:endParaRPr lang="en-US" altLang="ja-JP" smtClean="0"/>
          </a:p>
          <a:p>
            <a:pPr eaLnBrk="1" hangingPunct="1"/>
            <a:r>
              <a:rPr lang="ja-JP" altLang="en-US" smtClean="0"/>
              <a:t>一つめ～</a:t>
            </a:r>
            <a:endParaRPr lang="en-US" altLang="ja-JP" smtClean="0"/>
          </a:p>
          <a:p>
            <a:pPr eaLnBrk="1" hangingPunct="1"/>
            <a:endParaRPr lang="en-US" altLang="ja-JP" smtClean="0"/>
          </a:p>
          <a:p>
            <a:pPr eaLnBrk="1" hangingPunct="1"/>
            <a:r>
              <a:rPr lang="ja-JP" altLang="en-US" smtClean="0"/>
              <a:t>二つ目～</a:t>
            </a:r>
            <a:endParaRPr lang="en-US" altLang="ja-JP" smtClean="0"/>
          </a:p>
          <a:p>
            <a:pPr eaLnBrk="1" hangingPunct="1"/>
            <a:endParaRPr lang="en-US" altLang="ja-JP" smtClean="0"/>
          </a:p>
          <a:p>
            <a:pPr eaLnBrk="1" hangingPunct="1"/>
            <a:r>
              <a:rPr lang="ja-JP" altLang="en-US" smtClean="0"/>
              <a:t>三つ目～</a:t>
            </a:r>
            <a:endParaRPr lang="en-US" altLang="ja-JP" smtClean="0"/>
          </a:p>
          <a:p>
            <a:pPr eaLnBrk="1" hangingPunct="1"/>
            <a:r>
              <a:rPr lang="ja-JP" altLang="en-US" smtClean="0"/>
              <a:t>この統計量はサブコミュニティにおけるコーディネータが１００人中１０人と１０人中１人という場合，割合は同じですが人数は異なるというようにコーディネータの割合は，サブコミュニティの参加者の総数の規模に影響受けるため割合についても分析しました．</a:t>
            </a:r>
            <a:endParaRPr lang="en-US" altLang="ja-JP" smtClean="0"/>
          </a:p>
        </p:txBody>
      </p:sp>
      <p:sp>
        <p:nvSpPr>
          <p:cNvPr id="157700" name="スライド番号プレースホルダ 3"/>
          <p:cNvSpPr>
            <a:spLocks noGrp="1"/>
          </p:cNvSpPr>
          <p:nvPr>
            <p:ph type="sldNum" sz="quarter" idx="5"/>
          </p:nvPr>
        </p:nvSpPr>
        <p:spPr>
          <a:noFill/>
        </p:spPr>
        <p:txBody>
          <a:bodyPr/>
          <a:lstStyle/>
          <a:p>
            <a:fld id="{E35821A8-DE77-4495-BBD9-493DAF5C6514}" type="slidenum">
              <a:rPr lang="ja-JP" altLang="en-US"/>
              <a:pPr/>
              <a:t>52</a:t>
            </a:fld>
            <a:endParaRPr lang="ja-JP"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スライド イメージ プレースホルダ 1"/>
          <p:cNvSpPr>
            <a:spLocks noGrp="1" noRot="1" noChangeAspect="1" noTextEdit="1"/>
          </p:cNvSpPr>
          <p:nvPr>
            <p:ph type="sldImg"/>
          </p:nvPr>
        </p:nvSpPr>
        <p:spPr>
          <a:ln/>
        </p:spPr>
      </p:sp>
      <p:sp>
        <p:nvSpPr>
          <p:cNvPr id="158723" name="ノート プレースホルダ 2"/>
          <p:cNvSpPr>
            <a:spLocks noGrp="1"/>
          </p:cNvSpPr>
          <p:nvPr>
            <p:ph type="body" idx="1"/>
          </p:nvPr>
        </p:nvSpPr>
        <p:spPr>
          <a:noFill/>
          <a:ln/>
        </p:spPr>
        <p:txBody>
          <a:bodyPr/>
          <a:lstStyle/>
          <a:p>
            <a:pPr eaLnBrk="1" hangingPunct="1"/>
            <a:r>
              <a:rPr lang="ja-JP" altLang="en-US" smtClean="0"/>
              <a:t>ではケーススタディについて説明します．</a:t>
            </a:r>
            <a:endParaRPr lang="en-US" altLang="ja-JP" smtClean="0"/>
          </a:p>
          <a:p>
            <a:pPr eaLnBrk="1" hangingPunct="1"/>
            <a:endParaRPr lang="en-US" altLang="ja-JP" smtClean="0"/>
          </a:p>
          <a:p>
            <a:pPr eaLnBrk="1" hangingPunct="1"/>
            <a:r>
              <a:rPr lang="ja-JP" altLang="en-US" smtClean="0"/>
              <a:t>本研究では</a:t>
            </a:r>
            <a:r>
              <a:rPr lang="en-US" altLang="ja-JP" smtClean="0"/>
              <a:t>PostgreSQL</a:t>
            </a:r>
            <a:r>
              <a:rPr lang="ja-JP" altLang="en-US" smtClean="0"/>
              <a:t>の</a:t>
            </a:r>
            <a:r>
              <a:rPr lang="en-US" altLang="ja-JP" smtClean="0"/>
              <a:t>ML</a:t>
            </a:r>
            <a:r>
              <a:rPr lang="ja-JP" altLang="en-US" smtClean="0"/>
              <a:t>を対象に３つのサブコミュニティの分析を行いました．</a:t>
            </a:r>
            <a:endParaRPr lang="en-US" altLang="ja-JP" smtClean="0"/>
          </a:p>
          <a:p>
            <a:pPr eaLnBrk="1" hangingPunct="1"/>
            <a:endParaRPr lang="en-US" altLang="ja-JP" smtClean="0"/>
          </a:p>
          <a:p>
            <a:pPr eaLnBrk="1" hangingPunct="1"/>
            <a:r>
              <a:rPr lang="en-US" altLang="ja-JP" smtClean="0"/>
              <a:t>PostgreSQL</a:t>
            </a:r>
            <a:r>
              <a:rPr lang="ja-JP" altLang="en-US" smtClean="0"/>
              <a:t>は関係データベース管理システムという点から特に高い信頼性が求められています．</a:t>
            </a:r>
            <a:endParaRPr lang="en-US" altLang="ja-JP" smtClean="0"/>
          </a:p>
          <a:p>
            <a:pPr eaLnBrk="1" hangingPunct="1"/>
            <a:endParaRPr lang="en-US" altLang="ja-JP" smtClean="0"/>
          </a:p>
          <a:p>
            <a:pPr eaLnBrk="1" hangingPunct="1"/>
            <a:r>
              <a:rPr lang="en-US" altLang="ja-JP" smtClean="0"/>
              <a:t>PostgreSQL</a:t>
            </a:r>
            <a:r>
              <a:rPr lang="ja-JP" altLang="en-US" smtClean="0"/>
              <a:t>における３つのコミュニティを対象に分析を行いました．</a:t>
            </a:r>
            <a:endParaRPr lang="en-US" altLang="ja-JP" smtClean="0"/>
          </a:p>
          <a:p>
            <a:pPr eaLnBrk="1" hangingPunct="1"/>
            <a:endParaRPr lang="en-US" altLang="ja-JP" smtClean="0"/>
          </a:p>
          <a:p>
            <a:pPr eaLnBrk="1" hangingPunct="1"/>
            <a:r>
              <a:rPr lang="ja-JP" altLang="en-US" smtClean="0"/>
              <a:t>まず開発者コミュニティです．開発者コミュニティでは～．</a:t>
            </a:r>
            <a:endParaRPr lang="en-US" altLang="ja-JP" smtClean="0"/>
          </a:p>
          <a:p>
            <a:pPr eaLnBrk="1" hangingPunct="1"/>
            <a:endParaRPr lang="en-US" altLang="ja-JP" smtClean="0"/>
          </a:p>
          <a:p>
            <a:pPr eaLnBrk="1" hangingPunct="1"/>
            <a:r>
              <a:rPr lang="ja-JP" altLang="en-US" smtClean="0"/>
              <a:t>次にユーザコミュニティです．ユーザコミュニティでは～．</a:t>
            </a:r>
            <a:endParaRPr lang="en-US" altLang="ja-JP" smtClean="0"/>
          </a:p>
          <a:p>
            <a:pPr eaLnBrk="1" hangingPunct="1"/>
            <a:endParaRPr lang="en-US" altLang="ja-JP" smtClean="0"/>
          </a:p>
          <a:p>
            <a:pPr eaLnBrk="1" hangingPunct="1"/>
            <a:r>
              <a:rPr lang="ja-JP" altLang="en-US" smtClean="0"/>
              <a:t>最後にバグ報告者コミュニティです．バグ報告者コミュニティでは～．</a:t>
            </a:r>
          </a:p>
        </p:txBody>
      </p:sp>
      <p:sp>
        <p:nvSpPr>
          <p:cNvPr id="158724" name="スライド番号プレースホルダ 3"/>
          <p:cNvSpPr>
            <a:spLocks noGrp="1"/>
          </p:cNvSpPr>
          <p:nvPr>
            <p:ph type="sldNum" sz="quarter" idx="5"/>
          </p:nvPr>
        </p:nvSpPr>
        <p:spPr>
          <a:noFill/>
        </p:spPr>
        <p:txBody>
          <a:bodyPr/>
          <a:lstStyle/>
          <a:p>
            <a:fld id="{FD1AC3F3-454B-479C-A106-F0C42F6FA75C}" type="slidenum">
              <a:rPr lang="ja-JP" altLang="en-US"/>
              <a:pPr/>
              <a:t>53</a:t>
            </a:fld>
            <a:endParaRPr lang="ja-JP"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スライド イメージ プレースホルダ 1"/>
          <p:cNvSpPr>
            <a:spLocks noGrp="1" noRot="1" noChangeAspect="1" noTextEdit="1"/>
          </p:cNvSpPr>
          <p:nvPr>
            <p:ph type="sldImg"/>
          </p:nvPr>
        </p:nvSpPr>
        <p:spPr>
          <a:ln/>
        </p:spPr>
      </p:sp>
      <p:sp>
        <p:nvSpPr>
          <p:cNvPr id="159747" name="ノート プレースホルダ 2"/>
          <p:cNvSpPr>
            <a:spLocks noGrp="1"/>
          </p:cNvSpPr>
          <p:nvPr>
            <p:ph type="body" idx="1"/>
          </p:nvPr>
        </p:nvSpPr>
        <p:spPr>
          <a:noFill/>
          <a:ln/>
        </p:spPr>
        <p:txBody>
          <a:bodyPr/>
          <a:lstStyle/>
          <a:p>
            <a:pPr eaLnBrk="1" hangingPunct="1"/>
            <a:r>
              <a:rPr lang="ja-JP" altLang="en-US" smtClean="0"/>
              <a:t>では分析期間について説明します．</a:t>
            </a:r>
            <a:endParaRPr lang="en-US" altLang="ja-JP" smtClean="0"/>
          </a:p>
          <a:p>
            <a:pPr eaLnBrk="1" hangingPunct="1"/>
            <a:endParaRPr lang="en-US" altLang="ja-JP" smtClean="0"/>
          </a:p>
          <a:p>
            <a:pPr eaLnBrk="1" hangingPunct="1"/>
            <a:r>
              <a:rPr lang="ja-JP" altLang="en-US" smtClean="0"/>
              <a:t>分析期間は</a:t>
            </a:r>
            <a:r>
              <a:rPr lang="en-US" altLang="ja-JP" smtClean="0"/>
              <a:t>PostgreSQL</a:t>
            </a:r>
            <a:r>
              <a:rPr lang="ja-JP" altLang="en-US" smtClean="0"/>
              <a:t>で～．</a:t>
            </a:r>
            <a:endParaRPr lang="en-US" altLang="ja-JP" smtClean="0"/>
          </a:p>
          <a:p>
            <a:pPr eaLnBrk="1" hangingPunct="1"/>
            <a:endParaRPr lang="en-US" altLang="ja-JP" smtClean="0"/>
          </a:p>
          <a:p>
            <a:pPr eaLnBrk="1" hangingPunct="1"/>
            <a:r>
              <a:rPr lang="ja-JP" altLang="en-US" smtClean="0"/>
              <a:t>分析期間～．</a:t>
            </a:r>
            <a:endParaRPr lang="en-US" altLang="ja-JP" smtClean="0"/>
          </a:p>
          <a:p>
            <a:pPr eaLnBrk="1" hangingPunct="1"/>
            <a:endParaRPr lang="en-US" altLang="ja-JP" smtClean="0"/>
          </a:p>
          <a:p>
            <a:pPr eaLnBrk="1" hangingPunct="1"/>
            <a:r>
              <a:rPr lang="ja-JP" altLang="en-US" smtClean="0"/>
              <a:t>リリース前後で</a:t>
            </a:r>
            <a:r>
              <a:rPr lang="en-US" altLang="ja-JP" smtClean="0"/>
              <a:t>OSS</a:t>
            </a:r>
            <a:r>
              <a:rPr lang="ja-JP" altLang="en-US" smtClean="0"/>
              <a:t>コミュニティの議論が活発になったり，参加者が急増するといった変化があると考え，リリースを境に３つの期間に分けて分析を行いました．</a:t>
            </a:r>
            <a:endParaRPr lang="en-US" altLang="ja-JP" smtClean="0"/>
          </a:p>
          <a:p>
            <a:pPr eaLnBrk="1" hangingPunct="1"/>
            <a:endParaRPr lang="en-US" altLang="ja-JP" smtClean="0"/>
          </a:p>
          <a:p>
            <a:pPr eaLnBrk="1" hangingPunct="1"/>
            <a:r>
              <a:rPr lang="ja-JP" altLang="en-US" smtClean="0"/>
              <a:t>本研究における３つの期間は</a:t>
            </a:r>
            <a:r>
              <a:rPr lang="en-US" altLang="ja-JP" smtClean="0"/>
              <a:t>ver6.0</a:t>
            </a:r>
            <a:r>
              <a:rPr lang="ja-JP" altLang="en-US" smtClean="0"/>
              <a:t>リリースから</a:t>
            </a:r>
            <a:r>
              <a:rPr lang="en-US" altLang="ja-JP" smtClean="0"/>
              <a:t>ver7.0</a:t>
            </a:r>
            <a:r>
              <a:rPr lang="ja-JP" altLang="en-US" smtClean="0"/>
              <a:t>を前期・・・としました．</a:t>
            </a:r>
            <a:endParaRPr lang="en-US" altLang="ja-JP" smtClean="0"/>
          </a:p>
          <a:p>
            <a:pPr eaLnBrk="1" hangingPunct="1"/>
            <a:r>
              <a:rPr lang="ja-JP" altLang="en-US" smtClean="0"/>
              <a:t>～</a:t>
            </a:r>
          </a:p>
        </p:txBody>
      </p:sp>
      <p:sp>
        <p:nvSpPr>
          <p:cNvPr id="159748" name="スライド番号プレースホルダ 3"/>
          <p:cNvSpPr>
            <a:spLocks noGrp="1"/>
          </p:cNvSpPr>
          <p:nvPr>
            <p:ph type="sldNum" sz="quarter" idx="5"/>
          </p:nvPr>
        </p:nvSpPr>
        <p:spPr>
          <a:noFill/>
        </p:spPr>
        <p:txBody>
          <a:bodyPr/>
          <a:lstStyle/>
          <a:p>
            <a:fld id="{56E6E4EF-888E-4FF2-B13F-EAF9A7AA0FB9}" type="slidenum">
              <a:rPr lang="ja-JP" altLang="en-US"/>
              <a:pPr/>
              <a:t>54</a:t>
            </a:fld>
            <a:endParaRPr lang="ja-JP"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スライド イメージ プレースホルダ 1"/>
          <p:cNvSpPr>
            <a:spLocks noGrp="1" noRot="1" noChangeAspect="1" noTextEdit="1"/>
          </p:cNvSpPr>
          <p:nvPr>
            <p:ph type="sldImg"/>
          </p:nvPr>
        </p:nvSpPr>
        <p:spPr>
          <a:ln/>
        </p:spPr>
      </p:sp>
      <p:sp>
        <p:nvSpPr>
          <p:cNvPr id="160771" name="ノート プレースホルダ 2"/>
          <p:cNvSpPr>
            <a:spLocks noGrp="1"/>
          </p:cNvSpPr>
          <p:nvPr>
            <p:ph type="body" idx="1"/>
          </p:nvPr>
        </p:nvSpPr>
        <p:spPr>
          <a:noFill/>
          <a:ln/>
        </p:spPr>
        <p:txBody>
          <a:bodyPr/>
          <a:lstStyle/>
          <a:p>
            <a:pPr eaLnBrk="1" hangingPunct="1"/>
            <a:endParaRPr lang="ja-JP" altLang="en-US" smtClean="0"/>
          </a:p>
        </p:txBody>
      </p:sp>
      <p:sp>
        <p:nvSpPr>
          <p:cNvPr id="160772" name="スライド番号プレースホルダ 3"/>
          <p:cNvSpPr>
            <a:spLocks noGrp="1"/>
          </p:cNvSpPr>
          <p:nvPr>
            <p:ph type="sldNum" sz="quarter" idx="5"/>
          </p:nvPr>
        </p:nvSpPr>
        <p:spPr>
          <a:noFill/>
        </p:spPr>
        <p:txBody>
          <a:bodyPr/>
          <a:lstStyle/>
          <a:p>
            <a:fld id="{2CA48667-7BFC-4918-A8BA-45F6FFC41592}" type="slidenum">
              <a:rPr lang="ja-JP" altLang="en-US"/>
              <a:pPr/>
              <a:t>55</a:t>
            </a:fld>
            <a:endParaRPr lang="ja-JP"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スライド イメージ プレースホルダ 1"/>
          <p:cNvSpPr>
            <a:spLocks noGrp="1" noRot="1" noChangeAspect="1" noTextEdit="1"/>
          </p:cNvSpPr>
          <p:nvPr>
            <p:ph type="sldImg"/>
          </p:nvPr>
        </p:nvSpPr>
        <p:spPr>
          <a:ln/>
        </p:spPr>
      </p:sp>
      <p:sp>
        <p:nvSpPr>
          <p:cNvPr id="161795" name="ノート プレースホルダ 2"/>
          <p:cNvSpPr>
            <a:spLocks noGrp="1"/>
          </p:cNvSpPr>
          <p:nvPr>
            <p:ph type="body" idx="1"/>
          </p:nvPr>
        </p:nvSpPr>
        <p:spPr>
          <a:noFill/>
          <a:ln/>
        </p:spPr>
        <p:txBody>
          <a:bodyPr/>
          <a:lstStyle/>
          <a:p>
            <a:pPr eaLnBrk="1" hangingPunct="1"/>
            <a:r>
              <a:rPr lang="ja-JP" altLang="en-US" smtClean="0"/>
              <a:t>前期における分析結果です．</a:t>
            </a:r>
            <a:endParaRPr lang="en-US" altLang="ja-JP" smtClean="0"/>
          </a:p>
          <a:p>
            <a:pPr eaLnBrk="1" hangingPunct="1"/>
            <a:r>
              <a:rPr lang="ja-JP" altLang="en-US" smtClean="0"/>
              <a:t>左の図は各サブコミュニティの人数の推移，右の図は各コミュニティにおけるコーディネータの割合の推移です．</a:t>
            </a:r>
          </a:p>
        </p:txBody>
      </p:sp>
      <p:sp>
        <p:nvSpPr>
          <p:cNvPr id="161796" name="スライド番号プレースホルダ 3"/>
          <p:cNvSpPr>
            <a:spLocks noGrp="1"/>
          </p:cNvSpPr>
          <p:nvPr>
            <p:ph type="sldNum" sz="quarter" idx="5"/>
          </p:nvPr>
        </p:nvSpPr>
        <p:spPr>
          <a:noFill/>
        </p:spPr>
        <p:txBody>
          <a:bodyPr/>
          <a:lstStyle/>
          <a:p>
            <a:fld id="{1B4A6947-80CE-45D8-BCFD-09FEEBF0BC76}" type="slidenum">
              <a:rPr lang="ja-JP" altLang="en-US"/>
              <a:pPr/>
              <a:t>56</a:t>
            </a:fld>
            <a:endParaRPr lang="ja-JP"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スライド イメージ プレースホルダ 1"/>
          <p:cNvSpPr>
            <a:spLocks noGrp="1" noRot="1" noChangeAspect="1" noTextEdit="1"/>
          </p:cNvSpPr>
          <p:nvPr>
            <p:ph type="sldImg"/>
          </p:nvPr>
        </p:nvSpPr>
        <p:spPr>
          <a:ln/>
        </p:spPr>
      </p:sp>
      <p:sp>
        <p:nvSpPr>
          <p:cNvPr id="162819" name="ノート プレースホルダ 2"/>
          <p:cNvSpPr>
            <a:spLocks noGrp="1"/>
          </p:cNvSpPr>
          <p:nvPr>
            <p:ph type="body" idx="1"/>
          </p:nvPr>
        </p:nvSpPr>
        <p:spPr>
          <a:noFill/>
          <a:ln/>
        </p:spPr>
        <p:txBody>
          <a:bodyPr/>
          <a:lstStyle/>
          <a:p>
            <a:pPr eaLnBrk="1" hangingPunct="1"/>
            <a:r>
              <a:rPr lang="ja-JP" altLang="en-US" smtClean="0"/>
              <a:t>前期における分析結果です．</a:t>
            </a:r>
            <a:endParaRPr lang="en-US" altLang="ja-JP" smtClean="0"/>
          </a:p>
          <a:p>
            <a:pPr eaLnBrk="1" hangingPunct="1"/>
            <a:r>
              <a:rPr lang="ja-JP" altLang="en-US" smtClean="0"/>
              <a:t>左の図は各サブコミュニティの人数の推移，右の図は各コミュニティにおけるコーディネータの割合の推移です．</a:t>
            </a:r>
          </a:p>
        </p:txBody>
      </p:sp>
      <p:sp>
        <p:nvSpPr>
          <p:cNvPr id="162820" name="スライド番号プレースホルダ 3"/>
          <p:cNvSpPr>
            <a:spLocks noGrp="1"/>
          </p:cNvSpPr>
          <p:nvPr>
            <p:ph type="sldNum" sz="quarter" idx="5"/>
          </p:nvPr>
        </p:nvSpPr>
        <p:spPr>
          <a:noFill/>
        </p:spPr>
        <p:txBody>
          <a:bodyPr/>
          <a:lstStyle/>
          <a:p>
            <a:fld id="{E8BA84A2-BFD6-445C-B152-D0EA634C4CF9}" type="slidenum">
              <a:rPr lang="ja-JP" altLang="en-US"/>
              <a:pPr/>
              <a:t>57</a:t>
            </a:fld>
            <a:endParaRPr lang="ja-JP"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スライド イメージ プレースホルダ 1"/>
          <p:cNvSpPr>
            <a:spLocks noGrp="1" noRot="1" noChangeAspect="1" noTextEdit="1"/>
          </p:cNvSpPr>
          <p:nvPr>
            <p:ph type="sldImg"/>
          </p:nvPr>
        </p:nvSpPr>
        <p:spPr>
          <a:ln/>
        </p:spPr>
      </p:sp>
      <p:sp>
        <p:nvSpPr>
          <p:cNvPr id="163843" name="ノート プレースホルダ 2"/>
          <p:cNvSpPr>
            <a:spLocks noGrp="1"/>
          </p:cNvSpPr>
          <p:nvPr>
            <p:ph type="body" idx="1"/>
          </p:nvPr>
        </p:nvSpPr>
        <p:spPr>
          <a:noFill/>
          <a:ln/>
        </p:spPr>
        <p:txBody>
          <a:bodyPr/>
          <a:lstStyle/>
          <a:p>
            <a:pPr eaLnBrk="1" hangingPunct="1"/>
            <a:r>
              <a:rPr lang="ja-JP" altLang="en-US" smtClean="0"/>
              <a:t>バグ報告者コミュニティの人数が前期に比べ増加し</a:t>
            </a:r>
          </a:p>
        </p:txBody>
      </p:sp>
      <p:sp>
        <p:nvSpPr>
          <p:cNvPr id="163844" name="スライド番号プレースホルダ 3"/>
          <p:cNvSpPr>
            <a:spLocks noGrp="1"/>
          </p:cNvSpPr>
          <p:nvPr>
            <p:ph type="sldNum" sz="quarter" idx="5"/>
          </p:nvPr>
        </p:nvSpPr>
        <p:spPr>
          <a:noFill/>
        </p:spPr>
        <p:txBody>
          <a:bodyPr/>
          <a:lstStyle/>
          <a:p>
            <a:fld id="{844ADF80-3172-4D4C-AE3C-1C62B6C37AD6}" type="slidenum">
              <a:rPr lang="ja-JP" altLang="en-US"/>
              <a:pPr/>
              <a:t>58</a:t>
            </a:fld>
            <a:endParaRPr lang="ja-JP"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スライド イメージ プレースホルダ 1"/>
          <p:cNvSpPr>
            <a:spLocks noGrp="1" noRot="1" noChangeAspect="1" noTextEdit="1"/>
          </p:cNvSpPr>
          <p:nvPr>
            <p:ph type="sldImg"/>
          </p:nvPr>
        </p:nvSpPr>
        <p:spPr>
          <a:ln/>
        </p:spPr>
      </p:sp>
      <p:sp>
        <p:nvSpPr>
          <p:cNvPr id="164867" name="ノート プレースホルダ 2"/>
          <p:cNvSpPr>
            <a:spLocks noGrp="1"/>
          </p:cNvSpPr>
          <p:nvPr>
            <p:ph type="body" idx="1"/>
          </p:nvPr>
        </p:nvSpPr>
        <p:spPr>
          <a:noFill/>
          <a:ln/>
        </p:spPr>
        <p:txBody>
          <a:bodyPr/>
          <a:lstStyle/>
          <a:p>
            <a:pPr eaLnBrk="1" hangingPunct="1"/>
            <a:endParaRPr lang="ja-JP" altLang="en-US" smtClean="0"/>
          </a:p>
        </p:txBody>
      </p:sp>
      <p:sp>
        <p:nvSpPr>
          <p:cNvPr id="164868" name="スライド番号プレースホルダ 3"/>
          <p:cNvSpPr>
            <a:spLocks noGrp="1"/>
          </p:cNvSpPr>
          <p:nvPr>
            <p:ph type="sldNum" sz="quarter" idx="5"/>
          </p:nvPr>
        </p:nvSpPr>
        <p:spPr>
          <a:noFill/>
        </p:spPr>
        <p:txBody>
          <a:bodyPr/>
          <a:lstStyle/>
          <a:p>
            <a:fld id="{6BD4C93E-FB0C-4866-B243-033A86AA46B1}" type="slidenum">
              <a:rPr lang="ja-JP" altLang="en-US"/>
              <a:pPr/>
              <a:t>59</a:t>
            </a:fld>
            <a:endParaRPr lang="ja-JP"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スライド イメージ プレースホルダ 1"/>
          <p:cNvSpPr>
            <a:spLocks noGrp="1" noRot="1" noChangeAspect="1" noTextEdit="1"/>
          </p:cNvSpPr>
          <p:nvPr>
            <p:ph type="sldImg"/>
          </p:nvPr>
        </p:nvSpPr>
        <p:spPr>
          <a:ln/>
        </p:spPr>
      </p:sp>
      <p:sp>
        <p:nvSpPr>
          <p:cNvPr id="165891" name="ノート プレースホルダ 2"/>
          <p:cNvSpPr>
            <a:spLocks noGrp="1"/>
          </p:cNvSpPr>
          <p:nvPr>
            <p:ph type="body" idx="1"/>
          </p:nvPr>
        </p:nvSpPr>
        <p:spPr>
          <a:noFill/>
          <a:ln/>
        </p:spPr>
        <p:txBody>
          <a:bodyPr/>
          <a:lstStyle/>
          <a:p>
            <a:pPr eaLnBrk="1" hangingPunct="1"/>
            <a:endParaRPr lang="ja-JP" altLang="en-US" smtClean="0"/>
          </a:p>
        </p:txBody>
      </p:sp>
      <p:sp>
        <p:nvSpPr>
          <p:cNvPr id="165892" name="スライド番号プレースホルダ 3"/>
          <p:cNvSpPr>
            <a:spLocks noGrp="1"/>
          </p:cNvSpPr>
          <p:nvPr>
            <p:ph type="sldNum" sz="quarter" idx="5"/>
          </p:nvPr>
        </p:nvSpPr>
        <p:spPr>
          <a:noFill/>
        </p:spPr>
        <p:txBody>
          <a:bodyPr/>
          <a:lstStyle/>
          <a:p>
            <a:fld id="{6B152E81-183D-4C16-A1D0-BA022C20F5F5}" type="slidenum">
              <a:rPr lang="ja-JP" altLang="en-US"/>
              <a:pPr/>
              <a:t>60</a:t>
            </a:fld>
            <a:endParaRPr lang="ja-JP"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スライド イメージ プレースホルダ 1"/>
          <p:cNvSpPr>
            <a:spLocks noGrp="1" noRot="1" noChangeAspect="1" noTextEdit="1"/>
          </p:cNvSpPr>
          <p:nvPr>
            <p:ph type="sldImg"/>
          </p:nvPr>
        </p:nvSpPr>
        <p:spPr>
          <a:ln/>
        </p:spPr>
      </p:sp>
      <p:sp>
        <p:nvSpPr>
          <p:cNvPr id="166915" name="ノート プレースホルダ 2"/>
          <p:cNvSpPr>
            <a:spLocks noGrp="1"/>
          </p:cNvSpPr>
          <p:nvPr>
            <p:ph type="body" idx="1"/>
          </p:nvPr>
        </p:nvSpPr>
        <p:spPr>
          <a:noFill/>
          <a:ln/>
        </p:spPr>
        <p:txBody>
          <a:bodyPr/>
          <a:lstStyle/>
          <a:p>
            <a:pPr eaLnBrk="1" hangingPunct="1"/>
            <a:endParaRPr lang="ja-JP" altLang="en-US" smtClean="0"/>
          </a:p>
        </p:txBody>
      </p:sp>
      <p:sp>
        <p:nvSpPr>
          <p:cNvPr id="166916" name="スライド番号プレースホルダ 3"/>
          <p:cNvSpPr>
            <a:spLocks noGrp="1"/>
          </p:cNvSpPr>
          <p:nvPr>
            <p:ph type="sldNum" sz="quarter" idx="5"/>
          </p:nvPr>
        </p:nvSpPr>
        <p:spPr>
          <a:noFill/>
        </p:spPr>
        <p:txBody>
          <a:bodyPr/>
          <a:lstStyle/>
          <a:p>
            <a:fld id="{FC1E4D1B-634A-492D-B021-3C1B83855506}" type="slidenum">
              <a:rPr lang="ja-JP" altLang="en-US"/>
              <a:pPr/>
              <a:t>61</a:t>
            </a:fld>
            <a:endParaRPr lang="ja-JP" alt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スライド イメージ プレースホルダ 1"/>
          <p:cNvSpPr>
            <a:spLocks noGrp="1" noRot="1" noChangeAspect="1" noTextEdit="1"/>
          </p:cNvSpPr>
          <p:nvPr>
            <p:ph type="sldImg"/>
          </p:nvPr>
        </p:nvSpPr>
        <p:spPr>
          <a:ln/>
        </p:spPr>
      </p:sp>
      <p:sp>
        <p:nvSpPr>
          <p:cNvPr id="167939" name="ノート プレースホルダ 2"/>
          <p:cNvSpPr>
            <a:spLocks noGrp="1"/>
          </p:cNvSpPr>
          <p:nvPr>
            <p:ph type="body" idx="1"/>
          </p:nvPr>
        </p:nvSpPr>
        <p:spPr>
          <a:noFill/>
          <a:ln/>
        </p:spPr>
        <p:txBody>
          <a:bodyPr/>
          <a:lstStyle/>
          <a:p>
            <a:pPr eaLnBrk="1" hangingPunct="1"/>
            <a:r>
              <a:rPr lang="ja-JP" altLang="en-US" smtClean="0"/>
              <a:t>本研究では～がわかった</a:t>
            </a:r>
          </a:p>
        </p:txBody>
      </p:sp>
      <p:sp>
        <p:nvSpPr>
          <p:cNvPr id="167940" name="スライド番号プレースホルダ 3"/>
          <p:cNvSpPr>
            <a:spLocks noGrp="1"/>
          </p:cNvSpPr>
          <p:nvPr>
            <p:ph type="sldNum" sz="quarter" idx="5"/>
          </p:nvPr>
        </p:nvSpPr>
        <p:spPr>
          <a:noFill/>
        </p:spPr>
        <p:txBody>
          <a:bodyPr/>
          <a:lstStyle/>
          <a:p>
            <a:fld id="{FE05D9A6-050D-481B-AFBE-B430EAF391E3}" type="slidenum">
              <a:rPr lang="ja-JP" altLang="en-US"/>
              <a:pPr/>
              <a:t>63</a:t>
            </a:fld>
            <a:endParaRPr lang="ja-JP"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スライド イメージ プレースホルダ 1"/>
          <p:cNvSpPr>
            <a:spLocks noGrp="1" noRot="1" noChangeAspect="1" noTextEdit="1"/>
          </p:cNvSpPr>
          <p:nvPr>
            <p:ph type="sldImg"/>
          </p:nvPr>
        </p:nvSpPr>
        <p:spPr>
          <a:ln/>
        </p:spPr>
      </p:sp>
      <p:sp>
        <p:nvSpPr>
          <p:cNvPr id="168963" name="ノート プレースホルダ 2"/>
          <p:cNvSpPr>
            <a:spLocks noGrp="1"/>
          </p:cNvSpPr>
          <p:nvPr>
            <p:ph type="body" idx="1"/>
          </p:nvPr>
        </p:nvSpPr>
        <p:spPr>
          <a:noFill/>
          <a:ln/>
        </p:spPr>
        <p:txBody>
          <a:bodyPr/>
          <a:lstStyle/>
          <a:p>
            <a:pPr eaLnBrk="1" hangingPunct="1"/>
            <a:r>
              <a:rPr lang="ja-JP" altLang="en-US" smtClean="0"/>
              <a:t>先行研究と同様</a:t>
            </a:r>
          </a:p>
        </p:txBody>
      </p:sp>
      <p:sp>
        <p:nvSpPr>
          <p:cNvPr id="168964" name="スライド番号プレースホルダ 3"/>
          <p:cNvSpPr>
            <a:spLocks noGrp="1"/>
          </p:cNvSpPr>
          <p:nvPr>
            <p:ph type="sldNum" sz="quarter" idx="5"/>
          </p:nvPr>
        </p:nvSpPr>
        <p:spPr>
          <a:noFill/>
        </p:spPr>
        <p:txBody>
          <a:bodyPr/>
          <a:lstStyle/>
          <a:p>
            <a:fld id="{9085E0FA-FEEE-4295-8597-5C3C90A9BDB4}" type="slidenum">
              <a:rPr lang="ja-JP" altLang="en-US"/>
              <a:pPr/>
              <a:t>64</a:t>
            </a:fld>
            <a:endParaRPr lang="ja-JP" alt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スライド イメージ プレースホルダ 1"/>
          <p:cNvSpPr>
            <a:spLocks noGrp="1" noRot="1" noChangeAspect="1" noTextEdit="1"/>
          </p:cNvSpPr>
          <p:nvPr>
            <p:ph type="sldImg"/>
          </p:nvPr>
        </p:nvSpPr>
        <p:spPr>
          <a:ln/>
        </p:spPr>
      </p:sp>
      <p:sp>
        <p:nvSpPr>
          <p:cNvPr id="169987" name="ノート プレースホルダ 2"/>
          <p:cNvSpPr>
            <a:spLocks noGrp="1"/>
          </p:cNvSpPr>
          <p:nvPr>
            <p:ph type="body" idx="1"/>
          </p:nvPr>
        </p:nvSpPr>
        <p:spPr>
          <a:noFill/>
          <a:ln/>
        </p:spPr>
        <p:txBody>
          <a:bodyPr/>
          <a:lstStyle/>
          <a:p>
            <a:pPr eaLnBrk="1" hangingPunct="1"/>
            <a:endParaRPr lang="ja-JP" altLang="en-US" smtClean="0"/>
          </a:p>
        </p:txBody>
      </p:sp>
      <p:sp>
        <p:nvSpPr>
          <p:cNvPr id="169988" name="スライド番号プレースホルダ 3"/>
          <p:cNvSpPr>
            <a:spLocks noGrp="1"/>
          </p:cNvSpPr>
          <p:nvPr>
            <p:ph type="sldNum" sz="quarter" idx="5"/>
          </p:nvPr>
        </p:nvSpPr>
        <p:spPr>
          <a:noFill/>
        </p:spPr>
        <p:txBody>
          <a:bodyPr/>
          <a:lstStyle/>
          <a:p>
            <a:fld id="{D00D3BF3-7086-4D99-8BDE-0C8085200D0D}" type="slidenum">
              <a:rPr lang="en-US" altLang="ja-JP"/>
              <a:pPr/>
              <a:t>65</a:t>
            </a:fld>
            <a:endParaRPr lang="en-US" altLang="ja-JP"/>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p>
            <a:fld id="{161E0F5A-13C3-4811-9F16-1312D2FF8AAE}" type="slidenum">
              <a:rPr lang="en-US" altLang="ja-JP"/>
              <a:pPr/>
              <a:t>66</a:t>
            </a:fld>
            <a:endParaRPr lang="en-US" altLang="ja-JP"/>
          </a:p>
        </p:txBody>
      </p:sp>
      <p:sp>
        <p:nvSpPr>
          <p:cNvPr id="171011" name="Rectangle 2"/>
          <p:cNvSpPr>
            <a:spLocks noRot="1" noChangeArrowheads="1" noTextEdit="1"/>
          </p:cNvSpPr>
          <p:nvPr>
            <p:ph type="sldImg"/>
          </p:nvPr>
        </p:nvSpPr>
        <p:spPr>
          <a:ln/>
        </p:spPr>
      </p:sp>
      <p:sp>
        <p:nvSpPr>
          <p:cNvPr id="17101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7"/>
          <p:cNvSpPr>
            <a:spLocks noGrp="1" noChangeArrowheads="1"/>
          </p:cNvSpPr>
          <p:nvPr>
            <p:ph type="sldNum" sz="quarter" idx="5"/>
          </p:nvPr>
        </p:nvSpPr>
        <p:spPr>
          <a:noFill/>
        </p:spPr>
        <p:txBody>
          <a:bodyPr/>
          <a:lstStyle/>
          <a:p>
            <a:fld id="{A13576C3-65B4-488E-9947-4CF7379AF5E9}" type="slidenum">
              <a:rPr lang="en-US" altLang="ja-JP"/>
              <a:pPr/>
              <a:t>67</a:t>
            </a:fld>
            <a:endParaRPr lang="en-US" altLang="ja-JP"/>
          </a:p>
        </p:txBody>
      </p:sp>
      <p:sp>
        <p:nvSpPr>
          <p:cNvPr id="172035" name="Rectangle 2"/>
          <p:cNvSpPr>
            <a:spLocks noRot="1" noChangeArrowheads="1" noTextEdit="1"/>
          </p:cNvSpPr>
          <p:nvPr>
            <p:ph type="sldImg"/>
          </p:nvPr>
        </p:nvSpPr>
        <p:spPr>
          <a:ln/>
        </p:spPr>
      </p:sp>
      <p:sp>
        <p:nvSpPr>
          <p:cNvPr id="17203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p>
            <a:fld id="{A93A09F7-D379-4E68-B7F3-533692F262C7}" type="slidenum">
              <a:rPr lang="en-US" altLang="ja-JP"/>
              <a:pPr/>
              <a:t>68</a:t>
            </a:fld>
            <a:endParaRPr lang="en-US" altLang="ja-JP"/>
          </a:p>
        </p:txBody>
      </p:sp>
      <p:sp>
        <p:nvSpPr>
          <p:cNvPr id="173059" name="Rectangle 2"/>
          <p:cNvSpPr>
            <a:spLocks noRot="1" noChangeArrowheads="1" noTextEdit="1"/>
          </p:cNvSpPr>
          <p:nvPr>
            <p:ph type="sldImg"/>
          </p:nvPr>
        </p:nvSpPr>
        <p:spPr>
          <a:ln/>
        </p:spPr>
      </p:sp>
      <p:sp>
        <p:nvSpPr>
          <p:cNvPr id="17306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7"/>
          <p:cNvSpPr>
            <a:spLocks noGrp="1" noChangeArrowheads="1"/>
          </p:cNvSpPr>
          <p:nvPr>
            <p:ph type="sldNum" sz="quarter" idx="5"/>
          </p:nvPr>
        </p:nvSpPr>
        <p:spPr>
          <a:noFill/>
        </p:spPr>
        <p:txBody>
          <a:bodyPr/>
          <a:lstStyle/>
          <a:p>
            <a:fld id="{FDCAE8F6-664B-410C-81A3-022D574ED8D6}" type="slidenum">
              <a:rPr lang="en-US" altLang="ja-JP"/>
              <a:pPr/>
              <a:t>69</a:t>
            </a:fld>
            <a:endParaRPr lang="en-US" altLang="ja-JP"/>
          </a:p>
        </p:txBody>
      </p:sp>
      <p:sp>
        <p:nvSpPr>
          <p:cNvPr id="174083" name="Rectangle 2"/>
          <p:cNvSpPr>
            <a:spLocks noRot="1" noChangeArrowheads="1" noTextEdit="1"/>
          </p:cNvSpPr>
          <p:nvPr>
            <p:ph type="sldImg"/>
          </p:nvPr>
        </p:nvSpPr>
        <p:spPr>
          <a:ln/>
        </p:spPr>
      </p:sp>
      <p:sp>
        <p:nvSpPr>
          <p:cNvPr id="17408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p>
            <a:fld id="{8F0ABB50-20B9-40F7-B47D-AC52F5911F71}" type="slidenum">
              <a:rPr lang="en-US" altLang="ja-JP"/>
              <a:pPr/>
              <a:t>70</a:t>
            </a:fld>
            <a:endParaRPr lang="en-US" altLang="ja-JP"/>
          </a:p>
        </p:txBody>
      </p:sp>
      <p:sp>
        <p:nvSpPr>
          <p:cNvPr id="175107" name="Rectangle 2"/>
          <p:cNvSpPr>
            <a:spLocks noRot="1" noChangeArrowheads="1" noTextEdit="1"/>
          </p:cNvSpPr>
          <p:nvPr>
            <p:ph type="sldImg"/>
          </p:nvPr>
        </p:nvSpPr>
        <p:spPr>
          <a:ln/>
        </p:spPr>
      </p:sp>
      <p:sp>
        <p:nvSpPr>
          <p:cNvPr id="17510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7"/>
          <p:cNvSpPr>
            <a:spLocks noGrp="1" noChangeArrowheads="1"/>
          </p:cNvSpPr>
          <p:nvPr>
            <p:ph type="sldNum" sz="quarter" idx="5"/>
          </p:nvPr>
        </p:nvSpPr>
        <p:spPr>
          <a:noFill/>
        </p:spPr>
        <p:txBody>
          <a:bodyPr/>
          <a:lstStyle/>
          <a:p>
            <a:fld id="{F1BE48F7-DB9F-4C3B-A74B-AC15C75A4710}" type="slidenum">
              <a:rPr lang="en-US" altLang="ja-JP"/>
              <a:pPr/>
              <a:t>71</a:t>
            </a:fld>
            <a:endParaRPr lang="en-US" altLang="ja-JP"/>
          </a:p>
        </p:txBody>
      </p:sp>
      <p:sp>
        <p:nvSpPr>
          <p:cNvPr id="176131" name="Rectangle 2"/>
          <p:cNvSpPr>
            <a:spLocks noRot="1" noChangeArrowheads="1" noTextEdit="1"/>
          </p:cNvSpPr>
          <p:nvPr>
            <p:ph type="sldImg"/>
          </p:nvPr>
        </p:nvSpPr>
        <p:spPr>
          <a:ln/>
        </p:spPr>
      </p:sp>
      <p:sp>
        <p:nvSpPr>
          <p:cNvPr id="17613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7"/>
          <p:cNvSpPr>
            <a:spLocks noGrp="1" noChangeArrowheads="1"/>
          </p:cNvSpPr>
          <p:nvPr>
            <p:ph type="sldNum" sz="quarter" idx="5"/>
          </p:nvPr>
        </p:nvSpPr>
        <p:spPr>
          <a:noFill/>
        </p:spPr>
        <p:txBody>
          <a:bodyPr/>
          <a:lstStyle/>
          <a:p>
            <a:fld id="{7C2860AD-6AEF-4C31-BE75-063F10F12AC1}" type="slidenum">
              <a:rPr lang="en-US" altLang="ja-JP"/>
              <a:pPr/>
              <a:t>72</a:t>
            </a:fld>
            <a:endParaRPr lang="en-US" altLang="ja-JP"/>
          </a:p>
        </p:txBody>
      </p:sp>
      <p:sp>
        <p:nvSpPr>
          <p:cNvPr id="177155" name="Rectangle 2"/>
          <p:cNvSpPr>
            <a:spLocks noRot="1" noChangeArrowheads="1" noTextEdit="1"/>
          </p:cNvSpPr>
          <p:nvPr>
            <p:ph type="sldImg"/>
          </p:nvPr>
        </p:nvSpPr>
        <p:spPr>
          <a:ln/>
        </p:spPr>
      </p:sp>
      <p:sp>
        <p:nvSpPr>
          <p:cNvPr id="17715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7"/>
          <p:cNvSpPr>
            <a:spLocks noGrp="1" noChangeArrowheads="1"/>
          </p:cNvSpPr>
          <p:nvPr>
            <p:ph type="sldNum" sz="quarter" idx="5"/>
          </p:nvPr>
        </p:nvSpPr>
        <p:spPr>
          <a:noFill/>
        </p:spPr>
        <p:txBody>
          <a:bodyPr/>
          <a:lstStyle/>
          <a:p>
            <a:fld id="{C117A218-F57F-4AE2-B304-89A9006703CD}" type="slidenum">
              <a:rPr lang="en-US" altLang="ja-JP"/>
              <a:pPr/>
              <a:t>73</a:t>
            </a:fld>
            <a:endParaRPr lang="en-US" altLang="ja-JP"/>
          </a:p>
        </p:txBody>
      </p:sp>
      <p:sp>
        <p:nvSpPr>
          <p:cNvPr id="178179" name="Rectangle 2"/>
          <p:cNvSpPr>
            <a:spLocks noRot="1" noChangeArrowheads="1" noTextEdit="1"/>
          </p:cNvSpPr>
          <p:nvPr>
            <p:ph type="sldImg"/>
          </p:nvPr>
        </p:nvSpPr>
        <p:spPr>
          <a:ln/>
        </p:spPr>
      </p:sp>
      <p:sp>
        <p:nvSpPr>
          <p:cNvPr id="17818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7"/>
          <p:cNvSpPr>
            <a:spLocks noGrp="1" noChangeArrowheads="1"/>
          </p:cNvSpPr>
          <p:nvPr>
            <p:ph type="sldNum" sz="quarter" idx="5"/>
          </p:nvPr>
        </p:nvSpPr>
        <p:spPr>
          <a:noFill/>
        </p:spPr>
        <p:txBody>
          <a:bodyPr/>
          <a:lstStyle/>
          <a:p>
            <a:fld id="{8C797DB1-F82B-44B1-8390-374F9DEA660B}" type="slidenum">
              <a:rPr lang="en-US" altLang="ja-JP"/>
              <a:pPr/>
              <a:t>74</a:t>
            </a:fld>
            <a:endParaRPr lang="en-US" altLang="ja-JP"/>
          </a:p>
        </p:txBody>
      </p:sp>
      <p:sp>
        <p:nvSpPr>
          <p:cNvPr id="179203" name="Rectangle 2"/>
          <p:cNvSpPr>
            <a:spLocks noRot="1" noChangeArrowheads="1" noTextEdit="1"/>
          </p:cNvSpPr>
          <p:nvPr>
            <p:ph type="sldImg"/>
          </p:nvPr>
        </p:nvSpPr>
        <p:spPr>
          <a:ln/>
        </p:spPr>
      </p:sp>
      <p:sp>
        <p:nvSpPr>
          <p:cNvPr id="17920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7"/>
          <p:cNvSpPr>
            <a:spLocks noGrp="1" noChangeArrowheads="1"/>
          </p:cNvSpPr>
          <p:nvPr>
            <p:ph type="sldNum" sz="quarter" idx="5"/>
          </p:nvPr>
        </p:nvSpPr>
        <p:spPr>
          <a:noFill/>
        </p:spPr>
        <p:txBody>
          <a:bodyPr/>
          <a:lstStyle/>
          <a:p>
            <a:fld id="{0C5F1606-95D2-4AB0-B3A2-24B8400EBCFA}" type="slidenum">
              <a:rPr lang="en-US" altLang="ja-JP"/>
              <a:pPr/>
              <a:t>75</a:t>
            </a:fld>
            <a:endParaRPr lang="en-US" altLang="ja-JP"/>
          </a:p>
        </p:txBody>
      </p:sp>
      <p:sp>
        <p:nvSpPr>
          <p:cNvPr id="180227" name="Rectangle 2"/>
          <p:cNvSpPr>
            <a:spLocks noRot="1" noChangeArrowheads="1" noTextEdit="1"/>
          </p:cNvSpPr>
          <p:nvPr>
            <p:ph type="sldImg"/>
          </p:nvPr>
        </p:nvSpPr>
        <p:spPr>
          <a:ln/>
        </p:spPr>
      </p:sp>
      <p:sp>
        <p:nvSpPr>
          <p:cNvPr id="18022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p>
            <a:fld id="{DA7998CD-7D42-44F4-BEF3-F5160756F0C5}" type="slidenum">
              <a:rPr lang="en-US" altLang="ja-JP"/>
              <a:pPr/>
              <a:t>76</a:t>
            </a:fld>
            <a:endParaRPr lang="en-US" altLang="ja-JP"/>
          </a:p>
        </p:txBody>
      </p:sp>
      <p:sp>
        <p:nvSpPr>
          <p:cNvPr id="181251" name="Rectangle 2"/>
          <p:cNvSpPr>
            <a:spLocks noRot="1" noChangeArrowheads="1" noTextEdit="1"/>
          </p:cNvSpPr>
          <p:nvPr>
            <p:ph type="sldImg"/>
          </p:nvPr>
        </p:nvSpPr>
        <p:spPr>
          <a:ln/>
        </p:spPr>
      </p:sp>
      <p:sp>
        <p:nvSpPr>
          <p:cNvPr id="18125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p>
            <a:fld id="{81703F9F-C47C-40DB-A5E4-B66BDCD8DAC3}" type="slidenum">
              <a:rPr lang="en-US" altLang="ja-JP"/>
              <a:pPr/>
              <a:t>77</a:t>
            </a:fld>
            <a:endParaRPr lang="en-US" altLang="ja-JP"/>
          </a:p>
        </p:txBody>
      </p:sp>
      <p:sp>
        <p:nvSpPr>
          <p:cNvPr id="182275" name="Rectangle 2"/>
          <p:cNvSpPr>
            <a:spLocks noRot="1" noChangeArrowheads="1" noTextEdit="1"/>
          </p:cNvSpPr>
          <p:nvPr>
            <p:ph type="sldImg"/>
          </p:nvPr>
        </p:nvSpPr>
        <p:spPr>
          <a:ln/>
        </p:spPr>
      </p:sp>
      <p:sp>
        <p:nvSpPr>
          <p:cNvPr id="18227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p>
            <a:fld id="{FC29E7F6-08EA-41B8-9AD3-C83600892E55}" type="slidenum">
              <a:rPr lang="en-US" altLang="ja-JP"/>
              <a:pPr/>
              <a:t>78</a:t>
            </a:fld>
            <a:endParaRPr lang="en-US" altLang="ja-JP"/>
          </a:p>
        </p:txBody>
      </p:sp>
      <p:sp>
        <p:nvSpPr>
          <p:cNvPr id="183299" name="Rectangle 2"/>
          <p:cNvSpPr>
            <a:spLocks noRot="1" noChangeArrowheads="1" noTextEdit="1"/>
          </p:cNvSpPr>
          <p:nvPr>
            <p:ph type="sldImg"/>
          </p:nvPr>
        </p:nvSpPr>
        <p:spPr>
          <a:ln/>
        </p:spPr>
      </p:sp>
      <p:sp>
        <p:nvSpPr>
          <p:cNvPr id="18330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p>
            <a:fld id="{D940380B-D43E-472C-893C-5283AE54E2A2}" type="slidenum">
              <a:rPr lang="en-US" altLang="ja-JP"/>
              <a:pPr/>
              <a:t>79</a:t>
            </a:fld>
            <a:endParaRPr lang="en-US" altLang="ja-JP"/>
          </a:p>
        </p:txBody>
      </p:sp>
      <p:sp>
        <p:nvSpPr>
          <p:cNvPr id="184323" name="Rectangle 2"/>
          <p:cNvSpPr>
            <a:spLocks noRot="1" noChangeArrowheads="1" noTextEdit="1"/>
          </p:cNvSpPr>
          <p:nvPr>
            <p:ph type="sldImg"/>
          </p:nvPr>
        </p:nvSpPr>
        <p:spPr>
          <a:ln/>
        </p:spPr>
      </p:sp>
      <p:sp>
        <p:nvSpPr>
          <p:cNvPr id="18432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7"/>
          <p:cNvSpPr>
            <a:spLocks noGrp="1" noChangeArrowheads="1"/>
          </p:cNvSpPr>
          <p:nvPr>
            <p:ph type="sldNum" sz="quarter" idx="5"/>
          </p:nvPr>
        </p:nvSpPr>
        <p:spPr>
          <a:noFill/>
        </p:spPr>
        <p:txBody>
          <a:bodyPr/>
          <a:lstStyle/>
          <a:p>
            <a:fld id="{8101CA5E-AA25-4798-ADCC-CF45FA50C438}" type="slidenum">
              <a:rPr lang="en-US" altLang="ja-JP"/>
              <a:pPr/>
              <a:t>80</a:t>
            </a:fld>
            <a:endParaRPr lang="en-US" altLang="ja-JP"/>
          </a:p>
        </p:txBody>
      </p:sp>
      <p:sp>
        <p:nvSpPr>
          <p:cNvPr id="185347" name="Rectangle 2"/>
          <p:cNvSpPr>
            <a:spLocks noRot="1" noChangeArrowheads="1" noTextEdit="1"/>
          </p:cNvSpPr>
          <p:nvPr>
            <p:ph type="sldImg"/>
          </p:nvPr>
        </p:nvSpPr>
        <p:spPr>
          <a:ln/>
        </p:spPr>
      </p:sp>
      <p:sp>
        <p:nvSpPr>
          <p:cNvPr id="18534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7"/>
          <p:cNvSpPr>
            <a:spLocks noGrp="1" noChangeArrowheads="1"/>
          </p:cNvSpPr>
          <p:nvPr>
            <p:ph type="sldNum" sz="quarter" idx="5"/>
          </p:nvPr>
        </p:nvSpPr>
        <p:spPr>
          <a:noFill/>
        </p:spPr>
        <p:txBody>
          <a:bodyPr/>
          <a:lstStyle/>
          <a:p>
            <a:fld id="{5ABFE8A5-147C-4283-AFA5-B968A817181B}" type="slidenum">
              <a:rPr lang="en-US" altLang="ja-JP"/>
              <a:pPr/>
              <a:t>81</a:t>
            </a:fld>
            <a:endParaRPr lang="en-US" altLang="ja-JP"/>
          </a:p>
        </p:txBody>
      </p:sp>
      <p:sp>
        <p:nvSpPr>
          <p:cNvPr id="186371" name="Rectangle 2"/>
          <p:cNvSpPr>
            <a:spLocks noRot="1" noChangeArrowheads="1" noTextEdit="1"/>
          </p:cNvSpPr>
          <p:nvPr>
            <p:ph type="sldImg"/>
          </p:nvPr>
        </p:nvSpPr>
        <p:spPr>
          <a:ln/>
        </p:spPr>
      </p:sp>
      <p:sp>
        <p:nvSpPr>
          <p:cNvPr id="18637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7"/>
          <p:cNvSpPr>
            <a:spLocks noGrp="1" noChangeArrowheads="1"/>
          </p:cNvSpPr>
          <p:nvPr>
            <p:ph type="sldNum" sz="quarter" idx="5"/>
          </p:nvPr>
        </p:nvSpPr>
        <p:spPr>
          <a:noFill/>
        </p:spPr>
        <p:txBody>
          <a:bodyPr/>
          <a:lstStyle/>
          <a:p>
            <a:fld id="{DA23653A-556B-4B06-B431-23BF40AF8502}" type="slidenum">
              <a:rPr lang="en-US" altLang="ja-JP"/>
              <a:pPr/>
              <a:t>82</a:t>
            </a:fld>
            <a:endParaRPr lang="en-US" altLang="ja-JP"/>
          </a:p>
        </p:txBody>
      </p:sp>
      <p:sp>
        <p:nvSpPr>
          <p:cNvPr id="187395" name="Rectangle 2"/>
          <p:cNvSpPr>
            <a:spLocks noRot="1" noChangeArrowheads="1" noTextEdit="1"/>
          </p:cNvSpPr>
          <p:nvPr>
            <p:ph type="sldImg"/>
          </p:nvPr>
        </p:nvSpPr>
        <p:spPr>
          <a:ln/>
        </p:spPr>
      </p:sp>
      <p:sp>
        <p:nvSpPr>
          <p:cNvPr id="18739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7"/>
          <p:cNvSpPr>
            <a:spLocks noGrp="1" noChangeArrowheads="1"/>
          </p:cNvSpPr>
          <p:nvPr>
            <p:ph type="sldNum" sz="quarter" idx="5"/>
          </p:nvPr>
        </p:nvSpPr>
        <p:spPr>
          <a:noFill/>
        </p:spPr>
        <p:txBody>
          <a:bodyPr/>
          <a:lstStyle/>
          <a:p>
            <a:fld id="{FAA77AC1-61D9-464A-AE09-281738797714}" type="slidenum">
              <a:rPr lang="en-US" altLang="ja-JP"/>
              <a:pPr/>
              <a:t>83</a:t>
            </a:fld>
            <a:endParaRPr lang="en-US" altLang="ja-JP"/>
          </a:p>
        </p:txBody>
      </p:sp>
      <p:sp>
        <p:nvSpPr>
          <p:cNvPr id="188419" name="Rectangle 2"/>
          <p:cNvSpPr>
            <a:spLocks noRot="1" noChangeArrowheads="1" noTextEdit="1"/>
          </p:cNvSpPr>
          <p:nvPr>
            <p:ph type="sldImg"/>
          </p:nvPr>
        </p:nvSpPr>
        <p:spPr>
          <a:ln/>
        </p:spPr>
      </p:sp>
      <p:sp>
        <p:nvSpPr>
          <p:cNvPr id="18842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7"/>
          <p:cNvSpPr>
            <a:spLocks noGrp="1" noChangeArrowheads="1"/>
          </p:cNvSpPr>
          <p:nvPr>
            <p:ph type="sldNum" sz="quarter" idx="5"/>
          </p:nvPr>
        </p:nvSpPr>
        <p:spPr>
          <a:noFill/>
        </p:spPr>
        <p:txBody>
          <a:bodyPr/>
          <a:lstStyle/>
          <a:p>
            <a:fld id="{2B5DD8D2-33D7-49CD-A25A-5116DD48A003}" type="slidenum">
              <a:rPr lang="en-US" altLang="ja-JP"/>
              <a:pPr/>
              <a:t>84</a:t>
            </a:fld>
            <a:endParaRPr lang="en-US" altLang="ja-JP"/>
          </a:p>
        </p:txBody>
      </p:sp>
      <p:sp>
        <p:nvSpPr>
          <p:cNvPr id="189443" name="Rectangle 2"/>
          <p:cNvSpPr>
            <a:spLocks noRot="1" noChangeArrowheads="1" noTextEdit="1"/>
          </p:cNvSpPr>
          <p:nvPr>
            <p:ph type="sldImg"/>
          </p:nvPr>
        </p:nvSpPr>
        <p:spPr>
          <a:ln/>
        </p:spPr>
      </p:sp>
      <p:sp>
        <p:nvSpPr>
          <p:cNvPr id="18944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7"/>
          <p:cNvSpPr>
            <a:spLocks noGrp="1" noChangeArrowheads="1"/>
          </p:cNvSpPr>
          <p:nvPr>
            <p:ph type="sldNum" sz="quarter" idx="5"/>
          </p:nvPr>
        </p:nvSpPr>
        <p:spPr>
          <a:noFill/>
        </p:spPr>
        <p:txBody>
          <a:bodyPr/>
          <a:lstStyle/>
          <a:p>
            <a:fld id="{EAAC0B30-84A5-4C1B-A4E3-5B0ED166B828}" type="slidenum">
              <a:rPr lang="en-US" altLang="ja-JP"/>
              <a:pPr/>
              <a:t>85</a:t>
            </a:fld>
            <a:endParaRPr lang="en-US" altLang="ja-JP"/>
          </a:p>
        </p:txBody>
      </p:sp>
      <p:sp>
        <p:nvSpPr>
          <p:cNvPr id="190467" name="Rectangle 2"/>
          <p:cNvSpPr>
            <a:spLocks noRot="1" noChangeArrowheads="1" noTextEdit="1"/>
          </p:cNvSpPr>
          <p:nvPr>
            <p:ph type="sldImg"/>
          </p:nvPr>
        </p:nvSpPr>
        <p:spPr>
          <a:ln/>
        </p:spPr>
      </p:sp>
      <p:sp>
        <p:nvSpPr>
          <p:cNvPr id="19046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7"/>
          <p:cNvSpPr>
            <a:spLocks noGrp="1" noChangeArrowheads="1"/>
          </p:cNvSpPr>
          <p:nvPr>
            <p:ph type="sldNum" sz="quarter" idx="5"/>
          </p:nvPr>
        </p:nvSpPr>
        <p:spPr>
          <a:noFill/>
        </p:spPr>
        <p:txBody>
          <a:bodyPr/>
          <a:lstStyle/>
          <a:p>
            <a:fld id="{B677D51A-F158-4440-91F1-9A9223854A1C}" type="slidenum">
              <a:rPr lang="en-US" altLang="ja-JP"/>
              <a:pPr/>
              <a:t>86</a:t>
            </a:fld>
            <a:endParaRPr lang="en-US" altLang="ja-JP"/>
          </a:p>
        </p:txBody>
      </p:sp>
      <p:sp>
        <p:nvSpPr>
          <p:cNvPr id="191491" name="Rectangle 2"/>
          <p:cNvSpPr>
            <a:spLocks noRot="1" noChangeArrowheads="1" noTextEdit="1"/>
          </p:cNvSpPr>
          <p:nvPr>
            <p:ph type="sldImg"/>
          </p:nvPr>
        </p:nvSpPr>
        <p:spPr>
          <a:ln/>
        </p:spPr>
      </p:sp>
      <p:sp>
        <p:nvSpPr>
          <p:cNvPr id="19149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7"/>
          <p:cNvSpPr>
            <a:spLocks noGrp="1" noChangeArrowheads="1"/>
          </p:cNvSpPr>
          <p:nvPr>
            <p:ph type="sldNum" sz="quarter" idx="5"/>
          </p:nvPr>
        </p:nvSpPr>
        <p:spPr>
          <a:noFill/>
        </p:spPr>
        <p:txBody>
          <a:bodyPr/>
          <a:lstStyle/>
          <a:p>
            <a:fld id="{205575BA-34A1-4FBE-8F2D-2E7F6881241E}" type="slidenum">
              <a:rPr lang="en-US" altLang="ja-JP"/>
              <a:pPr/>
              <a:t>87</a:t>
            </a:fld>
            <a:endParaRPr lang="en-US" altLang="ja-JP"/>
          </a:p>
        </p:txBody>
      </p:sp>
      <p:sp>
        <p:nvSpPr>
          <p:cNvPr id="192515" name="Rectangle 2"/>
          <p:cNvSpPr>
            <a:spLocks noRot="1" noChangeArrowheads="1" noTextEdit="1"/>
          </p:cNvSpPr>
          <p:nvPr>
            <p:ph type="sldImg"/>
          </p:nvPr>
        </p:nvSpPr>
        <p:spPr>
          <a:ln/>
        </p:spPr>
      </p:sp>
      <p:sp>
        <p:nvSpPr>
          <p:cNvPr id="19251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7"/>
          <p:cNvSpPr>
            <a:spLocks noGrp="1" noChangeArrowheads="1"/>
          </p:cNvSpPr>
          <p:nvPr>
            <p:ph type="sldNum" sz="quarter" idx="5"/>
          </p:nvPr>
        </p:nvSpPr>
        <p:spPr>
          <a:noFill/>
        </p:spPr>
        <p:txBody>
          <a:bodyPr/>
          <a:lstStyle/>
          <a:p>
            <a:fld id="{E7796367-C203-4E61-AB88-DC918E6249B2}" type="slidenum">
              <a:rPr lang="en-US" altLang="ja-JP"/>
              <a:pPr/>
              <a:t>88</a:t>
            </a:fld>
            <a:endParaRPr lang="en-US" altLang="ja-JP"/>
          </a:p>
        </p:txBody>
      </p:sp>
      <p:sp>
        <p:nvSpPr>
          <p:cNvPr id="193539" name="Rectangle 2"/>
          <p:cNvSpPr>
            <a:spLocks noRot="1" noChangeArrowheads="1" noTextEdit="1"/>
          </p:cNvSpPr>
          <p:nvPr>
            <p:ph type="sldImg"/>
          </p:nvPr>
        </p:nvSpPr>
        <p:spPr>
          <a:ln/>
        </p:spPr>
      </p:sp>
      <p:sp>
        <p:nvSpPr>
          <p:cNvPr id="19354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7"/>
          <p:cNvSpPr>
            <a:spLocks noGrp="1" noChangeArrowheads="1"/>
          </p:cNvSpPr>
          <p:nvPr>
            <p:ph type="sldNum" sz="quarter" idx="5"/>
          </p:nvPr>
        </p:nvSpPr>
        <p:spPr>
          <a:noFill/>
        </p:spPr>
        <p:txBody>
          <a:bodyPr/>
          <a:lstStyle/>
          <a:p>
            <a:fld id="{5A28CEDA-5938-4952-9F8F-77573117AA85}" type="slidenum">
              <a:rPr lang="en-US" altLang="ja-JP"/>
              <a:pPr/>
              <a:t>89</a:t>
            </a:fld>
            <a:endParaRPr lang="en-US" altLang="ja-JP"/>
          </a:p>
        </p:txBody>
      </p:sp>
      <p:sp>
        <p:nvSpPr>
          <p:cNvPr id="194563" name="Rectangle 2"/>
          <p:cNvSpPr>
            <a:spLocks noRot="1" noChangeArrowheads="1" noTextEdit="1"/>
          </p:cNvSpPr>
          <p:nvPr>
            <p:ph type="sldImg"/>
          </p:nvPr>
        </p:nvSpPr>
        <p:spPr>
          <a:ln/>
        </p:spPr>
      </p:sp>
      <p:sp>
        <p:nvSpPr>
          <p:cNvPr id="19456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7"/>
          <p:cNvSpPr>
            <a:spLocks noGrp="1" noChangeArrowheads="1"/>
          </p:cNvSpPr>
          <p:nvPr>
            <p:ph type="sldNum" sz="quarter" idx="5"/>
          </p:nvPr>
        </p:nvSpPr>
        <p:spPr>
          <a:noFill/>
        </p:spPr>
        <p:txBody>
          <a:bodyPr/>
          <a:lstStyle/>
          <a:p>
            <a:fld id="{55EF2E6D-373D-423D-9A03-30CA2C61E250}" type="slidenum">
              <a:rPr lang="en-US" altLang="ja-JP"/>
              <a:pPr/>
              <a:t>90</a:t>
            </a:fld>
            <a:endParaRPr lang="en-US" altLang="ja-JP"/>
          </a:p>
        </p:txBody>
      </p:sp>
      <p:sp>
        <p:nvSpPr>
          <p:cNvPr id="195587" name="Rectangle 2"/>
          <p:cNvSpPr>
            <a:spLocks noRot="1" noChangeArrowheads="1" noTextEdit="1"/>
          </p:cNvSpPr>
          <p:nvPr>
            <p:ph type="sldImg"/>
          </p:nvPr>
        </p:nvSpPr>
        <p:spPr>
          <a:ln/>
        </p:spPr>
      </p:sp>
      <p:sp>
        <p:nvSpPr>
          <p:cNvPr id="19558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7"/>
          <p:cNvSpPr>
            <a:spLocks noGrp="1" noChangeArrowheads="1"/>
          </p:cNvSpPr>
          <p:nvPr>
            <p:ph type="sldNum" sz="quarter" idx="5"/>
          </p:nvPr>
        </p:nvSpPr>
        <p:spPr>
          <a:noFill/>
        </p:spPr>
        <p:txBody>
          <a:bodyPr/>
          <a:lstStyle/>
          <a:p>
            <a:fld id="{3C546890-7FAD-4E06-AD4F-659556B17FEE}" type="slidenum">
              <a:rPr lang="en-US" altLang="ja-JP"/>
              <a:pPr/>
              <a:t>91</a:t>
            </a:fld>
            <a:endParaRPr lang="en-US" altLang="ja-JP"/>
          </a:p>
        </p:txBody>
      </p:sp>
      <p:sp>
        <p:nvSpPr>
          <p:cNvPr id="196611" name="Rectangle 2"/>
          <p:cNvSpPr>
            <a:spLocks noRot="1" noChangeArrowheads="1" noTextEdit="1"/>
          </p:cNvSpPr>
          <p:nvPr>
            <p:ph type="sldImg"/>
          </p:nvPr>
        </p:nvSpPr>
        <p:spPr>
          <a:ln/>
        </p:spPr>
      </p:sp>
      <p:sp>
        <p:nvSpPr>
          <p:cNvPr id="19661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7"/>
          <p:cNvSpPr>
            <a:spLocks noGrp="1" noChangeArrowheads="1"/>
          </p:cNvSpPr>
          <p:nvPr>
            <p:ph type="sldNum" sz="quarter" idx="5"/>
          </p:nvPr>
        </p:nvSpPr>
        <p:spPr>
          <a:noFill/>
        </p:spPr>
        <p:txBody>
          <a:bodyPr/>
          <a:lstStyle/>
          <a:p>
            <a:fld id="{1ABA517B-20FE-40BA-A468-32624004643E}" type="slidenum">
              <a:rPr lang="en-US" altLang="ja-JP"/>
              <a:pPr/>
              <a:t>92</a:t>
            </a:fld>
            <a:endParaRPr lang="en-US" altLang="ja-JP"/>
          </a:p>
        </p:txBody>
      </p:sp>
      <p:sp>
        <p:nvSpPr>
          <p:cNvPr id="197635" name="Rectangle 2"/>
          <p:cNvSpPr>
            <a:spLocks noRot="1" noChangeArrowheads="1" noTextEdit="1"/>
          </p:cNvSpPr>
          <p:nvPr>
            <p:ph type="sldImg"/>
          </p:nvPr>
        </p:nvSpPr>
        <p:spPr>
          <a:ln/>
        </p:spPr>
      </p:sp>
      <p:sp>
        <p:nvSpPr>
          <p:cNvPr id="19763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7"/>
          <p:cNvSpPr>
            <a:spLocks noGrp="1" noChangeArrowheads="1"/>
          </p:cNvSpPr>
          <p:nvPr>
            <p:ph type="sldNum" sz="quarter" idx="5"/>
          </p:nvPr>
        </p:nvSpPr>
        <p:spPr>
          <a:noFill/>
        </p:spPr>
        <p:txBody>
          <a:bodyPr/>
          <a:lstStyle/>
          <a:p>
            <a:fld id="{BC3E633B-4E66-4AEE-849A-12DEDD521814}" type="slidenum">
              <a:rPr lang="en-US" altLang="ja-JP"/>
              <a:pPr/>
              <a:t>93</a:t>
            </a:fld>
            <a:endParaRPr lang="en-US" altLang="ja-JP"/>
          </a:p>
        </p:txBody>
      </p:sp>
      <p:sp>
        <p:nvSpPr>
          <p:cNvPr id="198659" name="Rectangle 2"/>
          <p:cNvSpPr>
            <a:spLocks noRot="1" noChangeArrowheads="1" noTextEdit="1"/>
          </p:cNvSpPr>
          <p:nvPr>
            <p:ph type="sldImg"/>
          </p:nvPr>
        </p:nvSpPr>
        <p:spPr>
          <a:ln/>
        </p:spPr>
      </p:sp>
      <p:sp>
        <p:nvSpPr>
          <p:cNvPr id="198660"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7"/>
          <p:cNvSpPr>
            <a:spLocks noGrp="1" noChangeArrowheads="1"/>
          </p:cNvSpPr>
          <p:nvPr>
            <p:ph type="sldNum" sz="quarter" idx="5"/>
          </p:nvPr>
        </p:nvSpPr>
        <p:spPr>
          <a:noFill/>
        </p:spPr>
        <p:txBody>
          <a:bodyPr/>
          <a:lstStyle/>
          <a:p>
            <a:fld id="{77AB3C3C-A4CE-45F2-A3FC-FB5FA43B3D1B}" type="slidenum">
              <a:rPr lang="en-US" altLang="ja-JP"/>
              <a:pPr/>
              <a:t>94</a:t>
            </a:fld>
            <a:endParaRPr lang="en-US" altLang="ja-JP"/>
          </a:p>
        </p:txBody>
      </p:sp>
      <p:sp>
        <p:nvSpPr>
          <p:cNvPr id="199683" name="Rectangle 2"/>
          <p:cNvSpPr>
            <a:spLocks noRot="1" noChangeArrowheads="1" noTextEdit="1"/>
          </p:cNvSpPr>
          <p:nvPr>
            <p:ph type="sldImg"/>
          </p:nvPr>
        </p:nvSpPr>
        <p:spPr>
          <a:ln/>
        </p:spPr>
      </p:sp>
      <p:sp>
        <p:nvSpPr>
          <p:cNvPr id="199684"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7"/>
          <p:cNvSpPr>
            <a:spLocks noGrp="1" noChangeArrowheads="1"/>
          </p:cNvSpPr>
          <p:nvPr>
            <p:ph type="sldNum" sz="quarter" idx="5"/>
          </p:nvPr>
        </p:nvSpPr>
        <p:spPr>
          <a:noFill/>
        </p:spPr>
        <p:txBody>
          <a:bodyPr/>
          <a:lstStyle/>
          <a:p>
            <a:fld id="{C29C2F21-5D24-4D74-8E7C-37B3254DD669}" type="slidenum">
              <a:rPr lang="en-US" altLang="ja-JP"/>
              <a:pPr/>
              <a:t>95</a:t>
            </a:fld>
            <a:endParaRPr lang="en-US" altLang="ja-JP"/>
          </a:p>
        </p:txBody>
      </p:sp>
      <p:sp>
        <p:nvSpPr>
          <p:cNvPr id="200707" name="Rectangle 2"/>
          <p:cNvSpPr>
            <a:spLocks noRot="1" noChangeArrowheads="1" noTextEdit="1"/>
          </p:cNvSpPr>
          <p:nvPr>
            <p:ph type="sldImg"/>
          </p:nvPr>
        </p:nvSpPr>
        <p:spPr>
          <a:ln/>
        </p:spPr>
      </p:sp>
      <p:sp>
        <p:nvSpPr>
          <p:cNvPr id="200708"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7"/>
          <p:cNvSpPr>
            <a:spLocks noGrp="1" noChangeArrowheads="1"/>
          </p:cNvSpPr>
          <p:nvPr>
            <p:ph type="sldNum" sz="quarter" idx="5"/>
          </p:nvPr>
        </p:nvSpPr>
        <p:spPr>
          <a:noFill/>
        </p:spPr>
        <p:txBody>
          <a:bodyPr/>
          <a:lstStyle/>
          <a:p>
            <a:fld id="{91AC30A7-CCB2-49FB-8154-401CBE15C41A}" type="slidenum">
              <a:rPr lang="en-US" altLang="ja-JP"/>
              <a:pPr/>
              <a:t>96</a:t>
            </a:fld>
            <a:endParaRPr lang="en-US" altLang="ja-JP"/>
          </a:p>
        </p:txBody>
      </p:sp>
      <p:sp>
        <p:nvSpPr>
          <p:cNvPr id="201731" name="Rectangle 2"/>
          <p:cNvSpPr>
            <a:spLocks noRot="1" noChangeArrowheads="1" noTextEdit="1"/>
          </p:cNvSpPr>
          <p:nvPr>
            <p:ph type="sldImg"/>
          </p:nvPr>
        </p:nvSpPr>
        <p:spPr>
          <a:ln/>
        </p:spPr>
      </p:sp>
      <p:sp>
        <p:nvSpPr>
          <p:cNvPr id="201732"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7"/>
          <p:cNvSpPr>
            <a:spLocks noGrp="1" noChangeArrowheads="1"/>
          </p:cNvSpPr>
          <p:nvPr>
            <p:ph type="sldNum" sz="quarter" idx="5"/>
          </p:nvPr>
        </p:nvSpPr>
        <p:spPr>
          <a:noFill/>
        </p:spPr>
        <p:txBody>
          <a:bodyPr/>
          <a:lstStyle/>
          <a:p>
            <a:fld id="{5925E796-1AA6-4499-B364-25403745B623}" type="slidenum">
              <a:rPr lang="en-US" altLang="ja-JP"/>
              <a:pPr/>
              <a:t>97</a:t>
            </a:fld>
            <a:endParaRPr lang="en-US" altLang="ja-JP"/>
          </a:p>
        </p:txBody>
      </p:sp>
      <p:sp>
        <p:nvSpPr>
          <p:cNvPr id="202755" name="Rectangle 2"/>
          <p:cNvSpPr>
            <a:spLocks noRot="1" noChangeArrowheads="1" noTextEdit="1"/>
          </p:cNvSpPr>
          <p:nvPr>
            <p:ph type="sldImg"/>
          </p:nvPr>
        </p:nvSpPr>
        <p:spPr>
          <a:ln/>
        </p:spPr>
      </p:sp>
      <p:sp>
        <p:nvSpPr>
          <p:cNvPr id="202756" name="Rectangle 3"/>
          <p:cNvSpPr>
            <a:spLocks noGrp="1" noChangeArrowheads="1"/>
          </p:cNvSpPr>
          <p:nvPr>
            <p:ph type="body" idx="1"/>
          </p:nvPr>
        </p:nvSpPr>
        <p:spPr>
          <a:noFill/>
          <a:ln/>
        </p:spPr>
        <p:txBody>
          <a:bodyPr/>
          <a:lstStyle/>
          <a:p>
            <a:pPr eaLnBrk="1" hangingPunct="1"/>
            <a:endParaRPr lang="ja-JP" altLang="ja-JP"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10" descr="横線"/>
          <p:cNvSpPr>
            <a:spLocks noChangeArrowheads="1"/>
          </p:cNvSpPr>
          <p:nvPr/>
        </p:nvSpPr>
        <p:spPr bwMode="auto">
          <a:xfrm>
            <a:off x="6699250" y="908050"/>
            <a:ext cx="2192338" cy="5473700"/>
          </a:xfrm>
          <a:prstGeom prst="rect">
            <a:avLst/>
          </a:prstGeom>
          <a:pattFill prst="ltHorz">
            <a:fgClr>
              <a:srgbClr val="C0C0C0"/>
            </a:fgClr>
            <a:bgClr>
              <a:srgbClr val="FFFFFF"/>
            </a:bgClr>
          </a:pattFill>
          <a:ln w="9525">
            <a:noFill/>
            <a:miter lim="800000"/>
            <a:headEnd/>
            <a:tailEnd/>
          </a:ln>
          <a:effectLst/>
        </p:spPr>
        <p:txBody>
          <a:bodyPr wrap="none" anchor="ctr"/>
          <a:lstStyle/>
          <a:p>
            <a:pPr>
              <a:defRPr/>
            </a:pPr>
            <a:endParaRPr lang="ja-JP" altLang="en-US"/>
          </a:p>
        </p:txBody>
      </p:sp>
      <p:sp>
        <p:nvSpPr>
          <p:cNvPr id="5" name="Rectangle 13"/>
          <p:cNvSpPr>
            <a:spLocks noChangeArrowheads="1"/>
          </p:cNvSpPr>
          <p:nvPr/>
        </p:nvSpPr>
        <p:spPr bwMode="auto">
          <a:xfrm>
            <a:off x="317500" y="404813"/>
            <a:ext cx="6381750" cy="503237"/>
          </a:xfrm>
          <a:prstGeom prst="rect">
            <a:avLst/>
          </a:prstGeom>
          <a:gradFill rotWithShape="1">
            <a:gsLst>
              <a:gs pos="0">
                <a:srgbClr val="333399"/>
              </a:gs>
              <a:gs pos="100000">
                <a:srgbClr val="333399">
                  <a:gamma/>
                  <a:tint val="73725"/>
                  <a:invGamma/>
                </a:srgbClr>
              </a:gs>
            </a:gsLst>
            <a:lin ang="0" scaled="1"/>
          </a:gradFill>
          <a:ln w="9525">
            <a:noFill/>
            <a:miter lim="800000"/>
            <a:headEnd/>
            <a:tailEnd/>
          </a:ln>
          <a:effectLst/>
        </p:spPr>
        <p:txBody>
          <a:bodyPr wrap="none" anchor="ctr"/>
          <a:lstStyle/>
          <a:p>
            <a:pPr>
              <a:defRPr/>
            </a:pPr>
            <a:endParaRPr lang="ja-JP" altLang="en-US"/>
          </a:p>
        </p:txBody>
      </p:sp>
      <p:sp>
        <p:nvSpPr>
          <p:cNvPr id="6" name="Rectangle 14"/>
          <p:cNvSpPr>
            <a:spLocks noChangeArrowheads="1"/>
          </p:cNvSpPr>
          <p:nvPr/>
        </p:nvSpPr>
        <p:spPr bwMode="auto">
          <a:xfrm>
            <a:off x="6699250" y="404813"/>
            <a:ext cx="2193925" cy="503237"/>
          </a:xfrm>
          <a:prstGeom prst="rect">
            <a:avLst/>
          </a:prstGeom>
          <a:gradFill rotWithShape="1">
            <a:gsLst>
              <a:gs pos="0">
                <a:srgbClr val="000066"/>
              </a:gs>
              <a:gs pos="100000">
                <a:srgbClr val="000066">
                  <a:gamma/>
                  <a:shade val="46275"/>
                  <a:invGamma/>
                </a:srgbClr>
              </a:gs>
            </a:gsLst>
            <a:lin ang="0" scaled="1"/>
          </a:gradFill>
          <a:ln w="9525">
            <a:noFill/>
            <a:miter lim="800000"/>
            <a:headEnd/>
            <a:tailEnd/>
          </a:ln>
          <a:effectLst/>
        </p:spPr>
        <p:txBody>
          <a:bodyPr wrap="none" anchor="ctr"/>
          <a:lstStyle/>
          <a:p>
            <a:pPr>
              <a:defRPr/>
            </a:pPr>
            <a:endParaRPr lang="ja-JP" altLang="en-US"/>
          </a:p>
        </p:txBody>
      </p:sp>
      <p:sp>
        <p:nvSpPr>
          <p:cNvPr id="7" name="Rectangle 15"/>
          <p:cNvSpPr>
            <a:spLocks noChangeArrowheads="1"/>
          </p:cNvSpPr>
          <p:nvPr/>
        </p:nvSpPr>
        <p:spPr bwMode="auto">
          <a:xfrm>
            <a:off x="317500" y="901700"/>
            <a:ext cx="8574088" cy="144463"/>
          </a:xfrm>
          <a:prstGeom prst="rect">
            <a:avLst/>
          </a:prstGeom>
          <a:gradFill rotWithShape="1">
            <a:gsLst>
              <a:gs pos="0">
                <a:schemeClr val="bg2">
                  <a:alpha val="39999"/>
                </a:schemeClr>
              </a:gs>
              <a:gs pos="100000">
                <a:schemeClr val="bg1">
                  <a:alpha val="39999"/>
                </a:schemeClr>
              </a:gs>
            </a:gsLst>
            <a:lin ang="5400000" scaled="1"/>
          </a:gradFill>
          <a:ln w="9525">
            <a:noFill/>
            <a:miter lim="800000"/>
            <a:headEnd/>
            <a:tailEnd/>
          </a:ln>
          <a:effectLst/>
        </p:spPr>
        <p:txBody>
          <a:bodyPr wrap="none" anchor="ctr"/>
          <a:lstStyle/>
          <a:p>
            <a:pPr>
              <a:defRPr/>
            </a:pPr>
            <a:endParaRPr lang="ja-JP" altLang="en-US"/>
          </a:p>
        </p:txBody>
      </p:sp>
      <p:sp>
        <p:nvSpPr>
          <p:cNvPr id="8" name="Line 17"/>
          <p:cNvSpPr>
            <a:spLocks noChangeShapeType="1"/>
          </p:cNvSpPr>
          <p:nvPr/>
        </p:nvSpPr>
        <p:spPr bwMode="auto">
          <a:xfrm>
            <a:off x="450850" y="3213100"/>
            <a:ext cx="6116638" cy="0"/>
          </a:xfrm>
          <a:prstGeom prst="line">
            <a:avLst/>
          </a:prstGeom>
          <a:noFill/>
          <a:ln w="9525">
            <a:solidFill>
              <a:srgbClr val="C0C0C0"/>
            </a:solidFill>
            <a:round/>
            <a:headEnd/>
            <a:tailEnd/>
          </a:ln>
          <a:effectLst/>
        </p:spPr>
        <p:txBody>
          <a:bodyPr/>
          <a:lstStyle/>
          <a:p>
            <a:pPr>
              <a:defRPr/>
            </a:pPr>
            <a:endParaRPr lang="ja-JP" altLang="en-US"/>
          </a:p>
        </p:txBody>
      </p:sp>
      <p:sp>
        <p:nvSpPr>
          <p:cNvPr id="3074" name="Rectangle 2"/>
          <p:cNvSpPr>
            <a:spLocks noGrp="1" noChangeArrowheads="1"/>
          </p:cNvSpPr>
          <p:nvPr>
            <p:ph type="ctrTitle"/>
          </p:nvPr>
        </p:nvSpPr>
        <p:spPr>
          <a:xfrm>
            <a:off x="784225" y="2133600"/>
            <a:ext cx="5781675" cy="1079500"/>
          </a:xfrm>
        </p:spPr>
        <p:txBody>
          <a:bodyPr/>
          <a:lstStyle>
            <a:lvl1pPr>
              <a:defRPr sz="3600" b="0"/>
            </a:lvl1pPr>
          </a:lstStyle>
          <a:p>
            <a:r>
              <a:rPr lang="ja-JP" altLang="en-US"/>
              <a:t>マスタ タイトルの書式設定</a:t>
            </a:r>
          </a:p>
        </p:txBody>
      </p:sp>
      <p:sp>
        <p:nvSpPr>
          <p:cNvPr id="3075" name="Rectangle 3"/>
          <p:cNvSpPr>
            <a:spLocks noGrp="1" noChangeArrowheads="1"/>
          </p:cNvSpPr>
          <p:nvPr>
            <p:ph type="subTitle" idx="1"/>
          </p:nvPr>
        </p:nvSpPr>
        <p:spPr>
          <a:xfrm>
            <a:off x="784225" y="3357563"/>
            <a:ext cx="5781675" cy="792162"/>
          </a:xfrm>
        </p:spPr>
        <p:txBody>
          <a:bodyPr/>
          <a:lstStyle>
            <a:lvl1pPr marL="0" indent="0">
              <a:buFont typeface="Wingdings" pitchFamily="2" charset="2"/>
              <a:buNone/>
              <a:defRPr sz="1800"/>
            </a:lvl1pPr>
          </a:lstStyle>
          <a:p>
            <a:r>
              <a:rPr lang="ja-JP" altLang="en-US"/>
              <a:t>マスタ サブタイトルの書式設定</a:t>
            </a:r>
          </a:p>
        </p:txBody>
      </p:sp>
      <p:sp>
        <p:nvSpPr>
          <p:cNvPr id="9" name="Rectangle 4"/>
          <p:cNvSpPr>
            <a:spLocks noGrp="1" noChangeArrowheads="1"/>
          </p:cNvSpPr>
          <p:nvPr>
            <p:ph type="dt" sz="half" idx="10"/>
          </p:nvPr>
        </p:nvSpPr>
        <p:spPr>
          <a:xfrm>
            <a:off x="784225" y="4868863"/>
            <a:ext cx="2133600" cy="287337"/>
          </a:xfrm>
        </p:spPr>
        <p:txBody>
          <a:bodyPr/>
          <a:lstStyle>
            <a:lvl1pPr>
              <a:defRPr sz="1400" smtClean="0"/>
            </a:lvl1pPr>
          </a:lstStyle>
          <a:p>
            <a:pPr>
              <a:defRPr/>
            </a:pPr>
            <a:r>
              <a:rPr lang="en-US" altLang="ja-JP"/>
              <a:t>2007/03/15</a:t>
            </a:r>
          </a:p>
        </p:txBody>
      </p:sp>
      <p:sp>
        <p:nvSpPr>
          <p:cNvPr id="10" name="Rectangle 5"/>
          <p:cNvSpPr>
            <a:spLocks noGrp="1" noChangeArrowheads="1"/>
          </p:cNvSpPr>
          <p:nvPr>
            <p:ph type="ftr" sz="quarter" idx="11"/>
          </p:nvPr>
        </p:nvSpPr>
        <p:spPr>
          <a:xfrm>
            <a:off x="784225" y="4508500"/>
            <a:ext cx="2895600" cy="287338"/>
          </a:xfrm>
        </p:spPr>
        <p:txBody>
          <a:bodyPr/>
          <a:lstStyle>
            <a:lvl1pPr algn="l">
              <a:defRPr sz="1400" smtClean="0"/>
            </a:lvl1pPr>
          </a:lstStyle>
          <a:p>
            <a:pPr>
              <a:defRPr/>
            </a:pPr>
            <a:r>
              <a:rPr lang="ja-JP" altLang="en-US"/>
              <a:t>スプリングセミナー</a:t>
            </a:r>
            <a:r>
              <a:rPr lang="en-US" altLang="ja-JP"/>
              <a:t>2008@</a:t>
            </a:r>
            <a:r>
              <a:rPr lang="ja-JP" altLang="en-US"/>
              <a:t>ソフトウェア工学講座</a:t>
            </a:r>
            <a:endParaRPr lang="en-US" alt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ja-JP"/>
              <a:t>2007/03/15</a:t>
            </a:r>
          </a:p>
        </p:txBody>
      </p:sp>
      <p:sp>
        <p:nvSpPr>
          <p:cNvPr id="5" name="Rectangle 5"/>
          <p:cNvSpPr>
            <a:spLocks noGrp="1" noChangeArrowheads="1"/>
          </p:cNvSpPr>
          <p:nvPr>
            <p:ph type="ftr" sz="quarter" idx="11"/>
          </p:nvPr>
        </p:nvSpPr>
        <p:spPr>
          <a:ln/>
        </p:spPr>
        <p:txBody>
          <a:bodyPr/>
          <a:lstStyle>
            <a:lvl1pPr>
              <a:defRPr/>
            </a:lvl1pPr>
          </a:lstStyle>
          <a:p>
            <a:pPr>
              <a:defRPr/>
            </a:pPr>
            <a:r>
              <a:rPr lang="ja-JP" altLang="en-US"/>
              <a:t>スプリングセミナー</a:t>
            </a:r>
            <a:r>
              <a:rPr lang="en-US" altLang="ja-JP"/>
              <a:t>2008@</a:t>
            </a:r>
            <a:r>
              <a:rPr lang="ja-JP" altLang="en-US"/>
              <a:t>ソフトウェア工学講座</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61AA019-EEEC-4EC8-9ED5-F79123556388}" type="slidenum">
              <a:rPr lang="en-US" altLang="ja-JP"/>
              <a:pPr>
                <a:defRPr/>
              </a:pPr>
              <a:t>&lt;#&gt;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r>
              <a:rPr lang="en-US" altLang="ja-JP"/>
              <a:t>2007/03/15</a:t>
            </a:r>
          </a:p>
        </p:txBody>
      </p:sp>
      <p:sp>
        <p:nvSpPr>
          <p:cNvPr id="5" name="Rectangle 5"/>
          <p:cNvSpPr>
            <a:spLocks noGrp="1" noChangeArrowheads="1"/>
          </p:cNvSpPr>
          <p:nvPr>
            <p:ph type="ftr" sz="quarter" idx="11"/>
          </p:nvPr>
        </p:nvSpPr>
        <p:spPr>
          <a:ln/>
        </p:spPr>
        <p:txBody>
          <a:bodyPr/>
          <a:lstStyle>
            <a:lvl1pPr>
              <a:defRPr/>
            </a:lvl1pPr>
          </a:lstStyle>
          <a:p>
            <a:pPr>
              <a:defRPr/>
            </a:pPr>
            <a:r>
              <a:rPr lang="ja-JP" altLang="en-US"/>
              <a:t>スプリングセミナー</a:t>
            </a:r>
            <a:r>
              <a:rPr lang="en-US" altLang="ja-JP"/>
              <a:t>2008@</a:t>
            </a:r>
            <a:r>
              <a:rPr lang="ja-JP" altLang="en-US"/>
              <a:t>ソフトウェア工学講座</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5928DCE-511C-4242-B891-4ACD5FDA5722}" type="slidenum">
              <a:rPr lang="en-US" altLang="ja-JP"/>
              <a:pPr>
                <a:defRPr/>
              </a:pPr>
              <a:t>&lt;#&gt;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r>
              <a:rPr lang="en-US" altLang="ja-JP"/>
              <a:t>2007/03/15</a:t>
            </a:r>
          </a:p>
        </p:txBody>
      </p:sp>
      <p:sp>
        <p:nvSpPr>
          <p:cNvPr id="6" name="Rectangle 5"/>
          <p:cNvSpPr>
            <a:spLocks noGrp="1" noChangeArrowheads="1"/>
          </p:cNvSpPr>
          <p:nvPr>
            <p:ph type="ftr" sz="quarter" idx="11"/>
          </p:nvPr>
        </p:nvSpPr>
        <p:spPr>
          <a:ln/>
        </p:spPr>
        <p:txBody>
          <a:bodyPr/>
          <a:lstStyle>
            <a:lvl1pPr>
              <a:defRPr/>
            </a:lvl1pPr>
          </a:lstStyle>
          <a:p>
            <a:pPr>
              <a:defRPr/>
            </a:pPr>
            <a:r>
              <a:rPr lang="ja-JP" altLang="en-US"/>
              <a:t>スプリングセミナー</a:t>
            </a:r>
            <a:r>
              <a:rPr lang="en-US" altLang="ja-JP"/>
              <a:t>2008@</a:t>
            </a:r>
            <a:r>
              <a:rPr lang="ja-JP" altLang="en-US"/>
              <a:t>ソフトウェア工学講座</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7E170415-7D03-4D20-992A-635B9964F796}" type="slidenum">
              <a:rPr lang="en-US" altLang="ja-JP"/>
              <a:pPr>
                <a:defRPr/>
              </a:pPr>
              <a:t>&lt;#&gt;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r>
              <a:rPr lang="en-US" altLang="ja-JP"/>
              <a:t>2007/03/15</a:t>
            </a:r>
          </a:p>
        </p:txBody>
      </p:sp>
      <p:sp>
        <p:nvSpPr>
          <p:cNvPr id="8" name="Rectangle 5"/>
          <p:cNvSpPr>
            <a:spLocks noGrp="1" noChangeArrowheads="1"/>
          </p:cNvSpPr>
          <p:nvPr>
            <p:ph type="ftr" sz="quarter" idx="11"/>
          </p:nvPr>
        </p:nvSpPr>
        <p:spPr>
          <a:ln/>
        </p:spPr>
        <p:txBody>
          <a:bodyPr/>
          <a:lstStyle>
            <a:lvl1pPr>
              <a:defRPr/>
            </a:lvl1pPr>
          </a:lstStyle>
          <a:p>
            <a:pPr>
              <a:defRPr/>
            </a:pPr>
            <a:r>
              <a:rPr lang="ja-JP" altLang="en-US"/>
              <a:t>スプリングセミナー</a:t>
            </a:r>
            <a:r>
              <a:rPr lang="en-US" altLang="ja-JP"/>
              <a:t>2008@</a:t>
            </a:r>
            <a:r>
              <a:rPr lang="ja-JP" altLang="en-US"/>
              <a:t>ソフトウェア工学講座</a:t>
            </a: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53C4CEDD-E45E-4FDE-9868-E912A1268284}" type="slidenum">
              <a:rPr lang="en-US" altLang="ja-JP"/>
              <a:pPr>
                <a:defRPr/>
              </a:pPr>
              <a:t>&lt;#&gt;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r>
              <a:rPr lang="en-US" altLang="ja-JP"/>
              <a:t>2007/03/15</a:t>
            </a:r>
          </a:p>
        </p:txBody>
      </p:sp>
      <p:sp>
        <p:nvSpPr>
          <p:cNvPr id="4" name="Rectangle 5"/>
          <p:cNvSpPr>
            <a:spLocks noGrp="1" noChangeArrowheads="1"/>
          </p:cNvSpPr>
          <p:nvPr>
            <p:ph type="ftr" sz="quarter" idx="11"/>
          </p:nvPr>
        </p:nvSpPr>
        <p:spPr>
          <a:ln/>
        </p:spPr>
        <p:txBody>
          <a:bodyPr/>
          <a:lstStyle>
            <a:lvl1pPr>
              <a:defRPr/>
            </a:lvl1pPr>
          </a:lstStyle>
          <a:p>
            <a:pPr>
              <a:defRPr/>
            </a:pPr>
            <a:r>
              <a:rPr lang="ja-JP" altLang="en-US"/>
              <a:t>スプリングセミナー</a:t>
            </a:r>
            <a:r>
              <a:rPr lang="en-US" altLang="ja-JP"/>
              <a:t>2008@</a:t>
            </a:r>
            <a:r>
              <a:rPr lang="ja-JP" altLang="en-US"/>
              <a:t>ソフトウェア工学講座</a:t>
            </a: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9F4DA035-95C8-4DD3-BDB0-1BE73B71E488}" type="slidenum">
              <a:rPr lang="en-US" altLang="ja-JP"/>
              <a:pPr>
                <a:defRPr/>
              </a:pPr>
              <a:t>&lt;#&gt;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r>
              <a:rPr lang="en-US" altLang="ja-JP"/>
              <a:t>2007/03/15</a:t>
            </a:r>
          </a:p>
        </p:txBody>
      </p:sp>
      <p:sp>
        <p:nvSpPr>
          <p:cNvPr id="3" name="Rectangle 5"/>
          <p:cNvSpPr>
            <a:spLocks noGrp="1" noChangeArrowheads="1"/>
          </p:cNvSpPr>
          <p:nvPr>
            <p:ph type="ftr" sz="quarter" idx="11"/>
          </p:nvPr>
        </p:nvSpPr>
        <p:spPr>
          <a:ln/>
        </p:spPr>
        <p:txBody>
          <a:bodyPr/>
          <a:lstStyle>
            <a:lvl1pPr>
              <a:defRPr/>
            </a:lvl1pPr>
          </a:lstStyle>
          <a:p>
            <a:pPr>
              <a:defRPr/>
            </a:pPr>
            <a:r>
              <a:rPr lang="ja-JP" altLang="en-US"/>
              <a:t>スプリングセミナー</a:t>
            </a:r>
            <a:r>
              <a:rPr lang="en-US" altLang="ja-JP"/>
              <a:t>2008@</a:t>
            </a:r>
            <a:r>
              <a:rPr lang="ja-JP" altLang="en-US"/>
              <a:t>ソフトウェア工学講座</a:t>
            </a: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6A5A92CE-8A2C-479A-84B1-FF636077E249}" type="slidenum">
              <a:rPr lang="en-US" altLang="ja-JP"/>
              <a:pPr>
                <a:defRPr/>
              </a:pPr>
              <a:t>&lt;#&gt;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ja-JP"/>
              <a:t>2007/03/15</a:t>
            </a:r>
          </a:p>
        </p:txBody>
      </p:sp>
      <p:sp>
        <p:nvSpPr>
          <p:cNvPr id="6" name="Rectangle 5"/>
          <p:cNvSpPr>
            <a:spLocks noGrp="1" noChangeArrowheads="1"/>
          </p:cNvSpPr>
          <p:nvPr>
            <p:ph type="ftr" sz="quarter" idx="11"/>
          </p:nvPr>
        </p:nvSpPr>
        <p:spPr>
          <a:ln/>
        </p:spPr>
        <p:txBody>
          <a:bodyPr/>
          <a:lstStyle>
            <a:lvl1pPr>
              <a:defRPr/>
            </a:lvl1pPr>
          </a:lstStyle>
          <a:p>
            <a:pPr>
              <a:defRPr/>
            </a:pPr>
            <a:r>
              <a:rPr lang="ja-JP" altLang="en-US"/>
              <a:t>スプリングセミナー</a:t>
            </a:r>
            <a:r>
              <a:rPr lang="en-US" altLang="ja-JP"/>
              <a:t>2008@</a:t>
            </a:r>
            <a:r>
              <a:rPr lang="ja-JP" altLang="en-US"/>
              <a:t>ソフトウェア工学講座</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3E1241D3-CB72-4148-B949-DC25980F78DF}" type="slidenum">
              <a:rPr lang="en-US" altLang="ja-JP"/>
              <a:pPr>
                <a:defRPr/>
              </a:pPr>
              <a:t>&lt;#&gt;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r>
              <a:rPr lang="en-US" altLang="ja-JP"/>
              <a:t>2007/03/15</a:t>
            </a:r>
          </a:p>
        </p:txBody>
      </p:sp>
      <p:sp>
        <p:nvSpPr>
          <p:cNvPr id="6" name="Rectangle 5"/>
          <p:cNvSpPr>
            <a:spLocks noGrp="1" noChangeArrowheads="1"/>
          </p:cNvSpPr>
          <p:nvPr>
            <p:ph type="ftr" sz="quarter" idx="11"/>
          </p:nvPr>
        </p:nvSpPr>
        <p:spPr>
          <a:ln/>
        </p:spPr>
        <p:txBody>
          <a:bodyPr/>
          <a:lstStyle>
            <a:lvl1pPr>
              <a:defRPr/>
            </a:lvl1pPr>
          </a:lstStyle>
          <a:p>
            <a:pPr>
              <a:defRPr/>
            </a:pPr>
            <a:r>
              <a:rPr lang="ja-JP" altLang="en-US"/>
              <a:t>スプリングセミナー</a:t>
            </a:r>
            <a:r>
              <a:rPr lang="en-US" altLang="ja-JP"/>
              <a:t>2008@</a:t>
            </a:r>
            <a:r>
              <a:rPr lang="ja-JP" altLang="en-US"/>
              <a:t>ソフトウェア工学講座</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D1E9432C-23F0-4BC2-9F2F-122106E30FCA}" type="slidenum">
              <a:rPr lang="en-US" altLang="ja-JP"/>
              <a:pPr>
                <a:defRPr/>
              </a:pPr>
              <a:t>&lt;#&gt;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ja-JP"/>
              <a:t>2007/03/15</a:t>
            </a:r>
          </a:p>
        </p:txBody>
      </p:sp>
      <p:sp>
        <p:nvSpPr>
          <p:cNvPr id="5" name="Rectangle 5"/>
          <p:cNvSpPr>
            <a:spLocks noGrp="1" noChangeArrowheads="1"/>
          </p:cNvSpPr>
          <p:nvPr>
            <p:ph type="ftr" sz="quarter" idx="11"/>
          </p:nvPr>
        </p:nvSpPr>
        <p:spPr>
          <a:ln/>
        </p:spPr>
        <p:txBody>
          <a:bodyPr/>
          <a:lstStyle>
            <a:lvl1pPr>
              <a:defRPr/>
            </a:lvl1pPr>
          </a:lstStyle>
          <a:p>
            <a:pPr>
              <a:defRPr/>
            </a:pPr>
            <a:r>
              <a:rPr lang="ja-JP" altLang="en-US"/>
              <a:t>スプリングセミナー</a:t>
            </a:r>
            <a:r>
              <a:rPr lang="en-US" altLang="ja-JP"/>
              <a:t>2008@</a:t>
            </a:r>
            <a:r>
              <a:rPr lang="ja-JP" altLang="en-US"/>
              <a:t>ソフトウェア工学講座</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9D1B8B1-98B1-46B9-B393-3076913A842E}" type="slidenum">
              <a:rPr lang="en-US" altLang="ja-JP"/>
              <a:pPr>
                <a:defRPr/>
              </a:pPr>
              <a:t>&lt;#&gt;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48463" y="115888"/>
            <a:ext cx="2143125" cy="6010275"/>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317500" y="115888"/>
            <a:ext cx="6278563" cy="6010275"/>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r>
              <a:rPr lang="en-US" altLang="ja-JP"/>
              <a:t>2007/03/15</a:t>
            </a:r>
          </a:p>
        </p:txBody>
      </p:sp>
      <p:sp>
        <p:nvSpPr>
          <p:cNvPr id="5" name="Rectangle 5"/>
          <p:cNvSpPr>
            <a:spLocks noGrp="1" noChangeArrowheads="1"/>
          </p:cNvSpPr>
          <p:nvPr>
            <p:ph type="ftr" sz="quarter" idx="11"/>
          </p:nvPr>
        </p:nvSpPr>
        <p:spPr>
          <a:ln/>
        </p:spPr>
        <p:txBody>
          <a:bodyPr/>
          <a:lstStyle>
            <a:lvl1pPr>
              <a:defRPr/>
            </a:lvl1pPr>
          </a:lstStyle>
          <a:p>
            <a:pPr>
              <a:defRPr/>
            </a:pPr>
            <a:r>
              <a:rPr lang="ja-JP" altLang="en-US"/>
              <a:t>スプリングセミナー</a:t>
            </a:r>
            <a:r>
              <a:rPr lang="en-US" altLang="ja-JP"/>
              <a:t>2008@</a:t>
            </a:r>
            <a:r>
              <a:rPr lang="ja-JP" altLang="en-US"/>
              <a:t>ソフトウェア工学講座</a:t>
            </a: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01B3621-4065-41BE-B60F-A896E2EA4B3E}" type="slidenum">
              <a:rPr lang="en-US" altLang="ja-JP"/>
              <a:pPr>
                <a:defRPr/>
              </a:pPr>
              <a:t>&lt;#&gt;</a:t>
            </a:fld>
            <a:endParaRPr lang="en-US" altLang="ja-JP"/>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17500" y="115888"/>
            <a:ext cx="8574088" cy="576262"/>
          </a:xfrm>
        </p:spPr>
        <p:txBody>
          <a:bodyPr/>
          <a:lstStyle/>
          <a:p>
            <a:r>
              <a:rPr lang="ja-JP" altLang="en-US" smtClean="0"/>
              <a:t>マスタ タイトルの書式設定</a:t>
            </a:r>
            <a:endParaRPr lang="ja-JP" altLang="en-US"/>
          </a:p>
        </p:txBody>
      </p:sp>
      <p:sp>
        <p:nvSpPr>
          <p:cNvPr id="3" name="テキスト プレースホルダ 2"/>
          <p:cNvSpPr>
            <a:spLocks noGrp="1"/>
          </p:cNvSpPr>
          <p:nvPr>
            <p:ph type="body" sz="half" idx="1"/>
          </p:nvPr>
        </p:nvSpPr>
        <p:spPr>
          <a:xfrm>
            <a:off x="457200" y="1196975"/>
            <a:ext cx="4038600" cy="49291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196975"/>
            <a:ext cx="4038600" cy="4929188"/>
          </a:xfrm>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r>
              <a:rPr lang="en-US" altLang="ja-JP"/>
              <a:t>2007/03/15</a:t>
            </a:r>
          </a:p>
        </p:txBody>
      </p:sp>
      <p:sp>
        <p:nvSpPr>
          <p:cNvPr id="6" name="Rectangle 5"/>
          <p:cNvSpPr>
            <a:spLocks noGrp="1" noChangeArrowheads="1"/>
          </p:cNvSpPr>
          <p:nvPr>
            <p:ph type="ftr" sz="quarter" idx="11"/>
          </p:nvPr>
        </p:nvSpPr>
        <p:spPr>
          <a:ln/>
        </p:spPr>
        <p:txBody>
          <a:bodyPr/>
          <a:lstStyle>
            <a:lvl1pPr>
              <a:defRPr/>
            </a:lvl1pPr>
          </a:lstStyle>
          <a:p>
            <a:pPr>
              <a:defRPr/>
            </a:pPr>
            <a:r>
              <a:rPr lang="ja-JP" altLang="en-US"/>
              <a:t>スプリングセミナー</a:t>
            </a:r>
            <a:r>
              <a:rPr lang="en-US" altLang="ja-JP"/>
              <a:t>2008@</a:t>
            </a:r>
            <a:r>
              <a:rPr lang="ja-JP" altLang="en-US"/>
              <a:t>ソフトウェア工学講座</a:t>
            </a: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60BB613F-9081-4358-B7B4-2AEDF7AA0394}" type="slidenum">
              <a:rPr lang="en-US" altLang="ja-JP"/>
              <a:pPr>
                <a:defRPr/>
              </a:pPr>
              <a:t>&lt;#&gt;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7" name="Rectangle 33"/>
          <p:cNvSpPr>
            <a:spLocks noChangeArrowheads="1"/>
          </p:cNvSpPr>
          <p:nvPr/>
        </p:nvSpPr>
        <p:spPr bwMode="auto">
          <a:xfrm>
            <a:off x="317500" y="692150"/>
            <a:ext cx="6381750" cy="144463"/>
          </a:xfrm>
          <a:prstGeom prst="rect">
            <a:avLst/>
          </a:prstGeom>
          <a:solidFill>
            <a:srgbClr val="333399"/>
          </a:solidFill>
          <a:ln w="9525">
            <a:noFill/>
            <a:miter lim="800000"/>
            <a:headEnd/>
            <a:tailEnd/>
          </a:ln>
          <a:effectLst/>
        </p:spPr>
        <p:txBody>
          <a:bodyPr wrap="none" anchor="ctr"/>
          <a:lstStyle/>
          <a:p>
            <a:pPr>
              <a:defRPr/>
            </a:pPr>
            <a:endParaRPr lang="ja-JP" altLang="en-US"/>
          </a:p>
        </p:txBody>
      </p:sp>
      <p:sp>
        <p:nvSpPr>
          <p:cNvPr id="1059" name="Rectangle 35" descr="横線"/>
          <p:cNvSpPr>
            <a:spLocks noChangeArrowheads="1"/>
          </p:cNvSpPr>
          <p:nvPr/>
        </p:nvSpPr>
        <p:spPr bwMode="auto">
          <a:xfrm>
            <a:off x="6699250" y="850900"/>
            <a:ext cx="2192338" cy="274638"/>
          </a:xfrm>
          <a:prstGeom prst="rect">
            <a:avLst/>
          </a:prstGeom>
          <a:pattFill prst="ltHorz">
            <a:fgClr>
              <a:srgbClr val="C0C0C0"/>
            </a:fgClr>
            <a:bgClr>
              <a:srgbClr val="FFFFFF"/>
            </a:bgClr>
          </a:pattFill>
          <a:ln w="9525">
            <a:noFill/>
            <a:miter lim="800000"/>
            <a:headEnd/>
            <a:tailEnd/>
          </a:ln>
          <a:effectLst/>
        </p:spPr>
        <p:txBody>
          <a:bodyPr wrap="none" anchor="ctr"/>
          <a:lstStyle/>
          <a:p>
            <a:pPr>
              <a:defRPr/>
            </a:pPr>
            <a:endParaRPr lang="ja-JP" altLang="en-US"/>
          </a:p>
        </p:txBody>
      </p:sp>
      <p:sp>
        <p:nvSpPr>
          <p:cNvPr id="1058" name="Rectangle 34"/>
          <p:cNvSpPr>
            <a:spLocks noChangeArrowheads="1"/>
          </p:cNvSpPr>
          <p:nvPr/>
        </p:nvSpPr>
        <p:spPr bwMode="auto">
          <a:xfrm>
            <a:off x="6699250" y="692150"/>
            <a:ext cx="2193925" cy="144463"/>
          </a:xfrm>
          <a:prstGeom prst="rect">
            <a:avLst/>
          </a:prstGeom>
          <a:solidFill>
            <a:srgbClr val="000066"/>
          </a:solidFill>
          <a:ln w="9525">
            <a:noFill/>
            <a:miter lim="800000"/>
            <a:headEnd/>
            <a:tailEnd/>
          </a:ln>
          <a:effectLst/>
        </p:spPr>
        <p:txBody>
          <a:bodyPr wrap="none" anchor="ctr"/>
          <a:lstStyle/>
          <a:p>
            <a:pPr>
              <a:defRPr/>
            </a:pPr>
            <a:endParaRPr lang="ja-JP" altLang="en-US"/>
          </a:p>
        </p:txBody>
      </p:sp>
      <p:sp>
        <p:nvSpPr>
          <p:cNvPr id="6149" name="Rectangle 2"/>
          <p:cNvSpPr>
            <a:spLocks noGrp="1" noChangeArrowheads="1"/>
          </p:cNvSpPr>
          <p:nvPr>
            <p:ph type="title"/>
          </p:nvPr>
        </p:nvSpPr>
        <p:spPr bwMode="auto">
          <a:xfrm>
            <a:off x="317500" y="115888"/>
            <a:ext cx="8574088" cy="5762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6150" name="Rectangle 3"/>
          <p:cNvSpPr>
            <a:spLocks noGrp="1" noChangeArrowheads="1"/>
          </p:cNvSpPr>
          <p:nvPr>
            <p:ph type="body" idx="1"/>
          </p:nvPr>
        </p:nvSpPr>
        <p:spPr bwMode="auto">
          <a:xfrm>
            <a:off x="457200" y="1196975"/>
            <a:ext cx="8229600" cy="49291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252413" y="6589713"/>
            <a:ext cx="10795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000" smtClean="0"/>
            </a:lvl1pPr>
          </a:lstStyle>
          <a:p>
            <a:pPr>
              <a:defRPr/>
            </a:pPr>
            <a:r>
              <a:rPr lang="en-US" altLang="ja-JP"/>
              <a:t>2007/03/15</a:t>
            </a:r>
          </a:p>
        </p:txBody>
      </p:sp>
      <p:sp>
        <p:nvSpPr>
          <p:cNvPr id="1029" name="Rectangle 5"/>
          <p:cNvSpPr>
            <a:spLocks noGrp="1" noChangeArrowheads="1"/>
          </p:cNvSpPr>
          <p:nvPr>
            <p:ph type="ftr" sz="quarter" idx="3"/>
          </p:nvPr>
        </p:nvSpPr>
        <p:spPr bwMode="auto">
          <a:xfrm>
            <a:off x="1443038" y="6589713"/>
            <a:ext cx="6634162"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spcBef>
                <a:spcPct val="0"/>
              </a:spcBef>
              <a:buFontTx/>
              <a:buNone/>
              <a:defRPr sz="1000" smtClean="0"/>
            </a:lvl1pPr>
          </a:lstStyle>
          <a:p>
            <a:pPr>
              <a:defRPr/>
            </a:pPr>
            <a:r>
              <a:rPr lang="ja-JP" altLang="en-US"/>
              <a:t>スプリングセミナー</a:t>
            </a:r>
            <a:r>
              <a:rPr lang="en-US" altLang="ja-JP"/>
              <a:t>2008@</a:t>
            </a:r>
            <a:r>
              <a:rPr lang="ja-JP" altLang="en-US"/>
              <a:t>ソフトウェア工学講座</a:t>
            </a:r>
            <a:endParaRPr lang="en-US" altLang="ja-JP"/>
          </a:p>
        </p:txBody>
      </p:sp>
      <p:sp>
        <p:nvSpPr>
          <p:cNvPr id="1030" name="Rectangle 6"/>
          <p:cNvSpPr>
            <a:spLocks noGrp="1" noChangeArrowheads="1"/>
          </p:cNvSpPr>
          <p:nvPr>
            <p:ph type="sldNum" sz="quarter" idx="4"/>
          </p:nvPr>
        </p:nvSpPr>
        <p:spPr bwMode="auto">
          <a:xfrm>
            <a:off x="8185150" y="6589713"/>
            <a:ext cx="706438"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000" smtClean="0"/>
            </a:lvl1pPr>
          </a:lstStyle>
          <a:p>
            <a:pPr>
              <a:defRPr/>
            </a:pPr>
            <a:fld id="{527BCE1E-FAAF-486F-8DEF-80B1C0C1CE22}" type="slidenum">
              <a:rPr lang="en-US" altLang="ja-JP"/>
              <a:pPr>
                <a:defRPr/>
              </a:pPr>
              <a:t>&lt;#&gt;</a:t>
            </a:fld>
            <a:endParaRPr lang="en-US" altLang="ja-JP"/>
          </a:p>
        </p:txBody>
      </p:sp>
    </p:spTree>
  </p:cSld>
  <p:clrMap bg1="lt1" tx1="dk1" bg2="lt2" tx2="dk2" accent1="accent1" accent2="accent2" accent3="accent3" accent4="accent4" accent5="accent5" accent6="accent6" hlink="hlink" folHlink="folHlink"/>
  <p:sldLayoutIdLst>
    <p:sldLayoutId id="2147483673"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p:txStyles>
    <p:titleStyle>
      <a:lvl1pPr algn="l" rtl="0" eaLnBrk="0" fontAlgn="base" hangingPunct="0">
        <a:spcBef>
          <a:spcPct val="0"/>
        </a:spcBef>
        <a:spcAft>
          <a:spcPct val="0"/>
        </a:spcAft>
        <a:defRPr kumimoji="1" sz="2800" b="1">
          <a:solidFill>
            <a:schemeClr val="tx2"/>
          </a:solidFill>
          <a:latin typeface="+mj-lt"/>
          <a:ea typeface="+mj-ea"/>
          <a:cs typeface="+mj-cs"/>
        </a:defRPr>
      </a:lvl1pPr>
      <a:lvl2pPr algn="l" rtl="0" eaLnBrk="0" fontAlgn="base" hangingPunct="0">
        <a:spcBef>
          <a:spcPct val="0"/>
        </a:spcBef>
        <a:spcAft>
          <a:spcPct val="0"/>
        </a:spcAft>
        <a:defRPr kumimoji="1" sz="2800" b="1">
          <a:solidFill>
            <a:schemeClr val="tx2"/>
          </a:solidFill>
          <a:latin typeface="Arial" charset="0"/>
          <a:ea typeface="ＭＳ Ｐゴシック" pitchFamily="50" charset="-128"/>
        </a:defRPr>
      </a:lvl2pPr>
      <a:lvl3pPr algn="l" rtl="0" eaLnBrk="0" fontAlgn="base" hangingPunct="0">
        <a:spcBef>
          <a:spcPct val="0"/>
        </a:spcBef>
        <a:spcAft>
          <a:spcPct val="0"/>
        </a:spcAft>
        <a:defRPr kumimoji="1" sz="2800" b="1">
          <a:solidFill>
            <a:schemeClr val="tx2"/>
          </a:solidFill>
          <a:latin typeface="Arial" charset="0"/>
          <a:ea typeface="ＭＳ Ｐゴシック" pitchFamily="50" charset="-128"/>
        </a:defRPr>
      </a:lvl3pPr>
      <a:lvl4pPr algn="l" rtl="0" eaLnBrk="0" fontAlgn="base" hangingPunct="0">
        <a:spcBef>
          <a:spcPct val="0"/>
        </a:spcBef>
        <a:spcAft>
          <a:spcPct val="0"/>
        </a:spcAft>
        <a:defRPr kumimoji="1" sz="2800" b="1">
          <a:solidFill>
            <a:schemeClr val="tx2"/>
          </a:solidFill>
          <a:latin typeface="Arial" charset="0"/>
          <a:ea typeface="ＭＳ Ｐゴシック" pitchFamily="50" charset="-128"/>
        </a:defRPr>
      </a:lvl4pPr>
      <a:lvl5pPr algn="l" rtl="0" eaLnBrk="0" fontAlgn="base" hangingPunct="0">
        <a:spcBef>
          <a:spcPct val="0"/>
        </a:spcBef>
        <a:spcAft>
          <a:spcPct val="0"/>
        </a:spcAft>
        <a:defRPr kumimoji="1" sz="2800" b="1">
          <a:solidFill>
            <a:schemeClr val="tx2"/>
          </a:solidFill>
          <a:latin typeface="Arial" charset="0"/>
          <a:ea typeface="ＭＳ Ｐゴシック" pitchFamily="50" charset="-128"/>
        </a:defRPr>
      </a:lvl5pPr>
      <a:lvl6pPr marL="457200" algn="l" rtl="0" fontAlgn="base">
        <a:spcBef>
          <a:spcPct val="0"/>
        </a:spcBef>
        <a:spcAft>
          <a:spcPct val="0"/>
        </a:spcAft>
        <a:defRPr kumimoji="1" sz="2800" b="1">
          <a:solidFill>
            <a:schemeClr val="tx2"/>
          </a:solidFill>
          <a:latin typeface="Arial" charset="0"/>
          <a:ea typeface="ＭＳ Ｐゴシック" pitchFamily="50" charset="-128"/>
        </a:defRPr>
      </a:lvl6pPr>
      <a:lvl7pPr marL="914400" algn="l" rtl="0" fontAlgn="base">
        <a:spcBef>
          <a:spcPct val="0"/>
        </a:spcBef>
        <a:spcAft>
          <a:spcPct val="0"/>
        </a:spcAft>
        <a:defRPr kumimoji="1" sz="2800" b="1">
          <a:solidFill>
            <a:schemeClr val="tx2"/>
          </a:solidFill>
          <a:latin typeface="Arial" charset="0"/>
          <a:ea typeface="ＭＳ Ｐゴシック" pitchFamily="50" charset="-128"/>
        </a:defRPr>
      </a:lvl7pPr>
      <a:lvl8pPr marL="1371600" algn="l" rtl="0" fontAlgn="base">
        <a:spcBef>
          <a:spcPct val="0"/>
        </a:spcBef>
        <a:spcAft>
          <a:spcPct val="0"/>
        </a:spcAft>
        <a:defRPr kumimoji="1" sz="2800" b="1">
          <a:solidFill>
            <a:schemeClr val="tx2"/>
          </a:solidFill>
          <a:latin typeface="Arial" charset="0"/>
          <a:ea typeface="ＭＳ Ｐゴシック" pitchFamily="50" charset="-128"/>
        </a:defRPr>
      </a:lvl8pPr>
      <a:lvl9pPr marL="1828800" algn="l" rtl="0" fontAlgn="base">
        <a:spcBef>
          <a:spcPct val="0"/>
        </a:spcBef>
        <a:spcAft>
          <a:spcPct val="0"/>
        </a:spcAft>
        <a:defRPr kumimoji="1" sz="2800" b="1">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Font typeface="Wingdings" pitchFamily="2" charset="2"/>
        <a:buChar char="n"/>
        <a:defRPr kumimoji="1" sz="2400">
          <a:solidFill>
            <a:schemeClr val="tx1"/>
          </a:solidFill>
          <a:latin typeface="+mn-lt"/>
          <a:ea typeface="+mn-ea"/>
          <a:cs typeface="+mn-cs"/>
        </a:defRPr>
      </a:lvl1pPr>
      <a:lvl2pPr marL="742950" indent="-285750" algn="l" rtl="0" eaLnBrk="0" fontAlgn="base" hangingPunct="0">
        <a:spcBef>
          <a:spcPct val="20000"/>
        </a:spcBef>
        <a:spcAft>
          <a:spcPct val="0"/>
        </a:spcAft>
        <a:buFont typeface="Wingdings" pitchFamily="2" charset="2"/>
        <a:buChar char="Ø"/>
        <a:defRPr kumimoji="1" sz="2000">
          <a:solidFill>
            <a:schemeClr val="tx1"/>
          </a:solidFill>
          <a:latin typeface="+mn-lt"/>
          <a:ea typeface="+mn-ea"/>
        </a:defRPr>
      </a:lvl2pPr>
      <a:lvl3pPr marL="1143000" indent="-228600" algn="l" rtl="0" eaLnBrk="0" fontAlgn="base" hangingPunct="0">
        <a:spcBef>
          <a:spcPct val="20000"/>
        </a:spcBef>
        <a:spcAft>
          <a:spcPct val="0"/>
        </a:spcAft>
        <a:buFont typeface="Wingdings" pitchFamily="2" charset="2"/>
        <a:buChar char="ü"/>
        <a:defRPr kumimoji="1" sz="2400">
          <a:solidFill>
            <a:schemeClr val="tx1"/>
          </a:solidFill>
          <a:latin typeface="+mn-lt"/>
          <a:ea typeface="+mn-ea"/>
        </a:defRPr>
      </a:lvl3pPr>
      <a:lvl4pPr marL="1600200" indent="-228600" algn="l" rtl="0" eaLnBrk="0" fontAlgn="base" hangingPunct="0">
        <a:spcBef>
          <a:spcPct val="20000"/>
        </a:spcBef>
        <a:spcAft>
          <a:spcPct val="0"/>
        </a:spcAft>
        <a:buFont typeface="Wingdings" pitchFamily="2" charset="2"/>
        <a:buChar char="ü"/>
        <a:defRPr kumimoji="1" sz="1600">
          <a:solidFill>
            <a:schemeClr val="tx1"/>
          </a:solidFill>
          <a:latin typeface="+mn-lt"/>
          <a:ea typeface="+mn-ea"/>
        </a:defRPr>
      </a:lvl4pPr>
      <a:lvl5pPr marL="2057400" indent="-228600" algn="l" rtl="0" eaLnBrk="0" fontAlgn="base" hangingPunct="0">
        <a:spcBef>
          <a:spcPct val="20000"/>
        </a:spcBef>
        <a:spcAft>
          <a:spcPct val="0"/>
        </a:spcAft>
        <a:buFont typeface="Wingdings" pitchFamily="2" charset="2"/>
        <a:buChar char="ü"/>
        <a:defRPr kumimoji="1" sz="1600">
          <a:solidFill>
            <a:schemeClr val="tx1"/>
          </a:solidFill>
          <a:latin typeface="+mn-lt"/>
          <a:ea typeface="+mn-ea"/>
        </a:defRPr>
      </a:lvl5pPr>
      <a:lvl6pPr marL="2514600" indent="-228600" algn="l" rtl="0" fontAlgn="base">
        <a:spcBef>
          <a:spcPct val="20000"/>
        </a:spcBef>
        <a:spcAft>
          <a:spcPct val="0"/>
        </a:spcAft>
        <a:buFont typeface="Wingdings" pitchFamily="2" charset="2"/>
        <a:buChar char="ü"/>
        <a:defRPr kumimoji="1" sz="1600">
          <a:solidFill>
            <a:schemeClr val="tx1"/>
          </a:solidFill>
          <a:latin typeface="+mn-lt"/>
          <a:ea typeface="+mn-ea"/>
        </a:defRPr>
      </a:lvl6pPr>
      <a:lvl7pPr marL="2971800" indent="-228600" algn="l" rtl="0" fontAlgn="base">
        <a:spcBef>
          <a:spcPct val="20000"/>
        </a:spcBef>
        <a:spcAft>
          <a:spcPct val="0"/>
        </a:spcAft>
        <a:buFont typeface="Wingdings" pitchFamily="2" charset="2"/>
        <a:buChar char="ü"/>
        <a:defRPr kumimoji="1" sz="1600">
          <a:solidFill>
            <a:schemeClr val="tx1"/>
          </a:solidFill>
          <a:latin typeface="+mn-lt"/>
          <a:ea typeface="+mn-ea"/>
        </a:defRPr>
      </a:lvl7pPr>
      <a:lvl8pPr marL="3429000" indent="-228600" algn="l" rtl="0" fontAlgn="base">
        <a:spcBef>
          <a:spcPct val="20000"/>
        </a:spcBef>
        <a:spcAft>
          <a:spcPct val="0"/>
        </a:spcAft>
        <a:buFont typeface="Wingdings" pitchFamily="2" charset="2"/>
        <a:buChar char="ü"/>
        <a:defRPr kumimoji="1" sz="1600">
          <a:solidFill>
            <a:schemeClr val="tx1"/>
          </a:solidFill>
          <a:latin typeface="+mn-lt"/>
          <a:ea typeface="+mn-ea"/>
        </a:defRPr>
      </a:lvl8pPr>
      <a:lvl9pPr marL="3886200" indent="-228600" algn="l" rtl="0" fontAlgn="base">
        <a:spcBef>
          <a:spcPct val="20000"/>
        </a:spcBef>
        <a:spcAft>
          <a:spcPct val="0"/>
        </a:spcAft>
        <a:buFont typeface="Wingdings" pitchFamily="2" charset="2"/>
        <a:buChar char="ü"/>
        <a:defRPr kumimoji="1" sz="16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png"/><Relationship Id="rId4" Type="http://schemas.openxmlformats.org/officeDocument/2006/relationships/oleObject" Target="../embeddings/oleObject5.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wmf"/></Relationships>
</file>

<file path=ppt/slides/_rels/slide2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3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3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3.wmf"/><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wmf"/><Relationship Id="rId4" Type="http://schemas.openxmlformats.org/officeDocument/2006/relationships/image" Target="../media/image14.wmf"/></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56.xml"/><Relationship Id="rId1" Type="http://schemas.openxmlformats.org/officeDocument/2006/relationships/slideLayout" Target="../slideLayouts/slideLayout6.xml"/><Relationship Id="rId5" Type="http://schemas.openxmlformats.org/officeDocument/2006/relationships/image" Target="../media/image19.wmf"/><Relationship Id="rId4" Type="http://schemas.openxmlformats.org/officeDocument/2006/relationships/image" Target="../media/image18.wmf"/></Relationships>
</file>

<file path=ppt/slides/_rels/slide57.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58.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19.wmf"/></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17.wmf"/><Relationship Id="rId4" Type="http://schemas.openxmlformats.org/officeDocument/2006/relationships/image" Target="../media/image19.wmf"/></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17.wmf"/><Relationship Id="rId4" Type="http://schemas.openxmlformats.org/officeDocument/2006/relationships/image" Target="../media/image19.wmf"/></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17.wmf"/><Relationship Id="rId4" Type="http://schemas.openxmlformats.org/officeDocument/2006/relationships/image" Target="../media/image18.wmf"/></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7.wmf"/><Relationship Id="rId4" Type="http://schemas.openxmlformats.org/officeDocument/2006/relationships/image" Target="../media/image18.wmf"/></Relationships>
</file>

<file path=ppt/slides/_rels/slide63.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7.wmf"/></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7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7.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8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9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1.xml"/><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2.xml"/><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ossmole.sourceforge.net/" TargetMode="External"/><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Grp="1" noChangeArrowheads="1"/>
          </p:cNvSpPr>
          <p:nvPr>
            <p:ph type="ctrTitle"/>
          </p:nvPr>
        </p:nvSpPr>
        <p:spPr/>
        <p:txBody>
          <a:bodyPr/>
          <a:lstStyle/>
          <a:p>
            <a:pPr eaLnBrk="1" hangingPunct="1"/>
            <a:r>
              <a:rPr lang="ja-JP" altLang="en-US" sz="3200" smtClean="0"/>
              <a:t>ソーシャルネットワークに基づく</a:t>
            </a:r>
            <a:r>
              <a:rPr lang="en-US" altLang="ja-JP" sz="3200" smtClean="0"/>
              <a:t>Web</a:t>
            </a:r>
            <a:r>
              <a:rPr lang="ja-JP" altLang="en-US" sz="3200" smtClean="0"/>
              <a:t>コミュニティの分析</a:t>
            </a:r>
          </a:p>
        </p:txBody>
      </p:sp>
      <p:sp>
        <p:nvSpPr>
          <p:cNvPr id="8195" name="Rectangle 5"/>
          <p:cNvSpPr>
            <a:spLocks noGrp="1" noChangeArrowheads="1"/>
          </p:cNvSpPr>
          <p:nvPr>
            <p:ph type="subTitle" idx="1"/>
          </p:nvPr>
        </p:nvSpPr>
        <p:spPr>
          <a:xfrm>
            <a:off x="784225" y="3357563"/>
            <a:ext cx="5781675" cy="1439862"/>
          </a:xfrm>
        </p:spPr>
        <p:txBody>
          <a:bodyPr/>
          <a:lstStyle/>
          <a:p>
            <a:pPr eaLnBrk="1" hangingPunct="1"/>
            <a:r>
              <a:rPr lang="zh-CN" altLang="en-US" sz="1200" smtClean="0"/>
              <a:t>奈良先端</a:t>
            </a:r>
            <a:r>
              <a:rPr lang="ja-JP" altLang="en-US" sz="1200" smtClean="0"/>
              <a:t>科学技術大学院大学 情報科学研究科 情報システム学専攻 </a:t>
            </a:r>
            <a:br>
              <a:rPr lang="ja-JP" altLang="en-US" sz="1200" smtClean="0"/>
            </a:br>
            <a:r>
              <a:rPr lang="ja-JP" altLang="en-US" sz="1200" smtClean="0"/>
              <a:t>ソフトウェア工学講座</a:t>
            </a:r>
          </a:p>
          <a:p>
            <a:pPr eaLnBrk="1" hangingPunct="1"/>
            <a:endParaRPr lang="ja-JP" altLang="en-US" sz="1200" smtClean="0"/>
          </a:p>
          <a:p>
            <a:pPr eaLnBrk="1" hangingPunct="1"/>
            <a:r>
              <a:rPr lang="ja-JP" altLang="en-US" sz="1200" smtClean="0"/>
              <a:t>スプリングセミナー</a:t>
            </a:r>
            <a:r>
              <a:rPr lang="en-US" altLang="ja-JP" sz="1200" smtClean="0"/>
              <a:t>2008</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日付プレースホルダ 3"/>
          <p:cNvSpPr>
            <a:spLocks noGrp="1"/>
          </p:cNvSpPr>
          <p:nvPr>
            <p:ph type="dt" sz="quarter" idx="10"/>
          </p:nvPr>
        </p:nvSpPr>
        <p:spPr>
          <a:noFill/>
        </p:spPr>
        <p:txBody>
          <a:bodyPr/>
          <a:lstStyle/>
          <a:p>
            <a:r>
              <a:rPr lang="en-US" altLang="ja-JP"/>
              <a:t>2007/03/15</a:t>
            </a:r>
          </a:p>
        </p:txBody>
      </p:sp>
      <p:sp>
        <p:nvSpPr>
          <p:cNvPr id="9219"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9220" name="スライド番号プレースホルダ 5"/>
          <p:cNvSpPr>
            <a:spLocks noGrp="1"/>
          </p:cNvSpPr>
          <p:nvPr>
            <p:ph type="sldNum" sz="quarter" idx="12"/>
          </p:nvPr>
        </p:nvSpPr>
        <p:spPr>
          <a:noFill/>
        </p:spPr>
        <p:txBody>
          <a:bodyPr/>
          <a:lstStyle/>
          <a:p>
            <a:fld id="{B31C278C-0F32-41CF-88A4-DA45208758C6}" type="slidenum">
              <a:rPr lang="en-US" altLang="ja-JP"/>
              <a:pPr/>
              <a:t>1</a:t>
            </a:fld>
            <a:endParaRPr lang="en-US" altLang="ja-JP"/>
          </a:p>
        </p:txBody>
      </p:sp>
      <p:sp>
        <p:nvSpPr>
          <p:cNvPr id="9221" name="Rectangle 2"/>
          <p:cNvSpPr>
            <a:spLocks noGrp="1" noChangeArrowheads="1"/>
          </p:cNvSpPr>
          <p:nvPr>
            <p:ph type="title"/>
          </p:nvPr>
        </p:nvSpPr>
        <p:spPr/>
        <p:txBody>
          <a:bodyPr/>
          <a:lstStyle/>
          <a:p>
            <a:pPr eaLnBrk="1" hangingPunct="1"/>
            <a:r>
              <a:rPr lang="ja-JP" altLang="en-US" smtClean="0"/>
              <a:t>スケジュール</a:t>
            </a:r>
          </a:p>
        </p:txBody>
      </p:sp>
      <p:sp>
        <p:nvSpPr>
          <p:cNvPr id="9222" name="Rectangle 3"/>
          <p:cNvSpPr>
            <a:spLocks noGrp="1" noChangeArrowheads="1"/>
          </p:cNvSpPr>
          <p:nvPr>
            <p:ph type="body" idx="1"/>
          </p:nvPr>
        </p:nvSpPr>
        <p:spPr/>
        <p:txBody>
          <a:bodyPr/>
          <a:lstStyle/>
          <a:p>
            <a:pPr eaLnBrk="1" hangingPunct="1"/>
            <a:r>
              <a:rPr lang="ja-JP" altLang="en-US" dirty="0" smtClean="0"/>
              <a:t>一日目</a:t>
            </a:r>
            <a:endParaRPr lang="ja-JP" altLang="en-US" dirty="0" smtClean="0"/>
          </a:p>
          <a:p>
            <a:pPr lvl="1" eaLnBrk="1" hangingPunct="1">
              <a:buNone/>
            </a:pPr>
            <a:r>
              <a:rPr lang="en-US" altLang="ja-JP" dirty="0" smtClean="0"/>
              <a:t>13:30-14:00 	</a:t>
            </a:r>
            <a:r>
              <a:rPr lang="ja-JP" altLang="en-US" dirty="0" smtClean="0"/>
              <a:t>自己紹介・研究室紹介 </a:t>
            </a:r>
            <a:endParaRPr lang="en-US" altLang="ja-JP" dirty="0" smtClean="0"/>
          </a:p>
          <a:p>
            <a:pPr lvl="1" eaLnBrk="1" hangingPunct="1">
              <a:buNone/>
            </a:pPr>
            <a:r>
              <a:rPr lang="en-US" altLang="ja-JP" dirty="0" smtClean="0"/>
              <a:t>14:00-17:00 	</a:t>
            </a:r>
            <a:r>
              <a:rPr lang="ja-JP" altLang="en-US" dirty="0" smtClean="0"/>
              <a:t>講義：ソーシャルネットワーク分析</a:t>
            </a:r>
            <a:r>
              <a:rPr lang="en-US" altLang="ja-JP" dirty="0" smtClean="0"/>
              <a:t>(</a:t>
            </a:r>
            <a:r>
              <a:rPr lang="ja-JP" altLang="en-US" dirty="0" smtClean="0"/>
              <a:t>担当：大平）</a:t>
            </a:r>
            <a:endParaRPr lang="en-US" altLang="ja-JP" dirty="0" smtClean="0"/>
          </a:p>
          <a:p>
            <a:pPr lvl="1" eaLnBrk="1" hangingPunct="1">
              <a:buNone/>
            </a:pPr>
            <a:r>
              <a:rPr lang="en-US" altLang="ja-JP" dirty="0" smtClean="0"/>
              <a:t>17:30-18:45</a:t>
            </a:r>
            <a:r>
              <a:rPr lang="en-US" altLang="ja-JP" dirty="0" smtClean="0"/>
              <a:t>		</a:t>
            </a:r>
            <a:r>
              <a:rPr lang="ja-JP" altLang="en-US" dirty="0" smtClean="0"/>
              <a:t>懇親会</a:t>
            </a:r>
          </a:p>
          <a:p>
            <a:pPr lvl="1" eaLnBrk="1" hangingPunct="1">
              <a:buFont typeface="Wingdings" pitchFamily="2" charset="2"/>
              <a:buNone/>
            </a:pPr>
            <a:endParaRPr lang="ja-JP" altLang="en-US" dirty="0" smtClean="0"/>
          </a:p>
          <a:p>
            <a:pPr eaLnBrk="1" hangingPunct="1"/>
            <a:r>
              <a:rPr lang="ja-JP" altLang="en-US" dirty="0" smtClean="0"/>
              <a:t>二日目</a:t>
            </a:r>
            <a:endParaRPr lang="ja-JP" altLang="en-US" dirty="0" smtClean="0"/>
          </a:p>
          <a:p>
            <a:pPr lvl="1" eaLnBrk="1" hangingPunct="1">
              <a:buNone/>
            </a:pPr>
            <a:r>
              <a:rPr lang="en-US" altLang="ja-JP" dirty="0" smtClean="0"/>
              <a:t>10:00-12:00		</a:t>
            </a:r>
            <a:r>
              <a:rPr lang="ja-JP" altLang="en-US" dirty="0" smtClean="0"/>
              <a:t>実習：ネットワーク分析ツール</a:t>
            </a:r>
            <a:r>
              <a:rPr lang="en-US" altLang="ja-JP" dirty="0" smtClean="0"/>
              <a:t>(</a:t>
            </a:r>
            <a:r>
              <a:rPr lang="en-US" altLang="ja-JP" dirty="0" err="1" smtClean="0"/>
              <a:t>Pajek</a:t>
            </a:r>
            <a:r>
              <a:rPr lang="en-US" altLang="ja-JP" dirty="0" smtClean="0"/>
              <a:t>)</a:t>
            </a:r>
          </a:p>
          <a:p>
            <a:pPr lvl="1" eaLnBrk="1" hangingPunct="1">
              <a:buNone/>
            </a:pPr>
            <a:r>
              <a:rPr lang="en-US" altLang="ja-JP" dirty="0" smtClean="0"/>
              <a:t>12:00-13:00		</a:t>
            </a:r>
            <a:r>
              <a:rPr lang="ja-JP" altLang="en-US" dirty="0" smtClean="0"/>
              <a:t>昼食 </a:t>
            </a:r>
            <a:endParaRPr lang="en-US" altLang="ja-JP" dirty="0" smtClean="0"/>
          </a:p>
          <a:p>
            <a:pPr lvl="1" eaLnBrk="1" hangingPunct="1">
              <a:buNone/>
            </a:pPr>
            <a:r>
              <a:rPr lang="en-US" altLang="ja-JP" dirty="0" smtClean="0"/>
              <a:t>13:00-15:00		</a:t>
            </a:r>
            <a:r>
              <a:rPr lang="ja-JP" altLang="en-US" dirty="0" smtClean="0"/>
              <a:t>実習：</a:t>
            </a:r>
            <a:r>
              <a:rPr lang="en-US" altLang="ja-JP" dirty="0" smtClean="0"/>
              <a:t>OSS</a:t>
            </a:r>
            <a:r>
              <a:rPr lang="ja-JP" altLang="en-US" dirty="0" smtClean="0"/>
              <a:t>を対象としたネットワーク分析</a:t>
            </a:r>
            <a:endParaRPr lang="en-US" altLang="ja-JP" dirty="0" smtClean="0"/>
          </a:p>
          <a:p>
            <a:pPr lvl="1" eaLnBrk="1" hangingPunct="1">
              <a:buNone/>
            </a:pPr>
            <a:r>
              <a:rPr lang="en-US" altLang="ja-JP" dirty="0" smtClean="0"/>
              <a:t>15:00-16:00 	</a:t>
            </a:r>
            <a:r>
              <a:rPr lang="ja-JP" altLang="en-US" dirty="0" smtClean="0"/>
              <a:t>レポート作成 </a:t>
            </a:r>
            <a:endParaRPr lang="en-US" altLang="ja-JP" dirty="0" smtClean="0"/>
          </a:p>
          <a:p>
            <a:pPr lvl="1" eaLnBrk="1" hangingPunct="1">
              <a:buNone/>
            </a:pPr>
            <a:r>
              <a:rPr lang="en-US" altLang="ja-JP" dirty="0" smtClean="0"/>
              <a:t>16:00-17:00 	</a:t>
            </a:r>
            <a:r>
              <a:rPr lang="ja-JP" altLang="en-US" dirty="0" smtClean="0"/>
              <a:t>レポート発表＆ディスカッション</a:t>
            </a:r>
            <a:endParaRPr lang="en-US" altLang="ja-JP" dirty="0" smtClean="0"/>
          </a:p>
          <a:p>
            <a:pPr lvl="1" eaLnBrk="1" hangingPunct="1">
              <a:buFont typeface="Wingdings" pitchFamily="2" charset="2"/>
              <a:buNone/>
            </a:pPr>
            <a:r>
              <a:rPr lang="en-US" altLang="ja-JP" dirty="0" smtClean="0"/>
              <a:t>17:20-18:20	</a:t>
            </a:r>
            <a:r>
              <a:rPr lang="en-US" altLang="ja-JP" dirty="0" smtClean="0"/>
              <a:t>	</a:t>
            </a:r>
            <a:r>
              <a:rPr lang="ja-JP" altLang="en-US" dirty="0" smtClean="0"/>
              <a:t>研究科概要紹介＆修了</a:t>
            </a:r>
            <a:r>
              <a:rPr lang="ja-JP" altLang="en-US" smtClean="0"/>
              <a:t>証書</a:t>
            </a:r>
            <a:r>
              <a:rPr lang="ja-JP" altLang="en-US" smtClean="0"/>
              <a:t>授与式</a:t>
            </a:r>
            <a:endParaRPr lang="ja-JP" alt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日付プレースホルダ 3"/>
          <p:cNvSpPr>
            <a:spLocks noGrp="1"/>
          </p:cNvSpPr>
          <p:nvPr>
            <p:ph type="dt" sz="quarter" idx="10"/>
          </p:nvPr>
        </p:nvSpPr>
        <p:spPr>
          <a:noFill/>
        </p:spPr>
        <p:txBody>
          <a:bodyPr/>
          <a:lstStyle/>
          <a:p>
            <a:r>
              <a:rPr lang="en-US" altLang="ja-JP"/>
              <a:t>2007/03/15</a:t>
            </a:r>
          </a:p>
        </p:txBody>
      </p:sp>
      <p:sp>
        <p:nvSpPr>
          <p:cNvPr id="10243"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10244" name="スライド番号プレースホルダ 5"/>
          <p:cNvSpPr>
            <a:spLocks noGrp="1"/>
          </p:cNvSpPr>
          <p:nvPr>
            <p:ph type="sldNum" sz="quarter" idx="12"/>
          </p:nvPr>
        </p:nvSpPr>
        <p:spPr>
          <a:noFill/>
        </p:spPr>
        <p:txBody>
          <a:bodyPr/>
          <a:lstStyle/>
          <a:p>
            <a:fld id="{D36040B2-F364-4EFD-AE2A-85E4C6576576}" type="slidenum">
              <a:rPr lang="en-US" altLang="ja-JP"/>
              <a:pPr/>
              <a:t>2</a:t>
            </a:fld>
            <a:endParaRPr lang="en-US" altLang="ja-JP"/>
          </a:p>
        </p:txBody>
      </p:sp>
      <p:sp>
        <p:nvSpPr>
          <p:cNvPr id="10245" name="Rectangle 2"/>
          <p:cNvSpPr>
            <a:spLocks noGrp="1" noChangeArrowheads="1"/>
          </p:cNvSpPr>
          <p:nvPr>
            <p:ph type="title"/>
          </p:nvPr>
        </p:nvSpPr>
        <p:spPr/>
        <p:txBody>
          <a:bodyPr/>
          <a:lstStyle/>
          <a:p>
            <a:pPr eaLnBrk="1" hangingPunct="1"/>
            <a:r>
              <a:rPr lang="ja-JP" altLang="en-US" sz="2400" smtClean="0"/>
              <a:t>ソーシャルネットワーク分析（</a:t>
            </a:r>
            <a:r>
              <a:rPr lang="en-US" altLang="ja-JP" sz="2400" smtClean="0"/>
              <a:t>SNA: Social Network Analysis</a:t>
            </a:r>
            <a:r>
              <a:rPr lang="ja-JP" altLang="en-US" sz="2400" smtClean="0"/>
              <a:t>）</a:t>
            </a:r>
          </a:p>
        </p:txBody>
      </p:sp>
      <p:sp>
        <p:nvSpPr>
          <p:cNvPr id="10246" name="Rectangle 3"/>
          <p:cNvSpPr>
            <a:spLocks noGrp="1" noChangeArrowheads="1"/>
          </p:cNvSpPr>
          <p:nvPr>
            <p:ph type="body" idx="1"/>
          </p:nvPr>
        </p:nvSpPr>
        <p:spPr/>
        <p:txBody>
          <a:bodyPr/>
          <a:lstStyle/>
          <a:p>
            <a:pPr eaLnBrk="1" hangingPunct="1"/>
            <a:r>
              <a:rPr lang="ja-JP" altLang="en-US" smtClean="0"/>
              <a:t>構造社会学の延長として発展してきた分析手法</a:t>
            </a:r>
          </a:p>
          <a:p>
            <a:pPr lvl="1" eaLnBrk="1" hangingPunct="1"/>
            <a:r>
              <a:rPr lang="ja-JP" altLang="en-US" smtClean="0"/>
              <a:t>個人や集団の間に存在する「関係」を構造として捉え，関係構造全体の特徴や関係構造中の個人の特徴（役割や位置付けなど）を明らかにする</a:t>
            </a:r>
          </a:p>
          <a:p>
            <a:pPr lvl="1" eaLnBrk="1" hangingPunct="1"/>
            <a:r>
              <a:rPr lang="ja-JP" altLang="en-US" smtClean="0"/>
              <a:t>説明変数と目的変数の共変関係を確率的に求める社会心理学などのブラックボックス的アプローチとは対極的に，諸社会現象のメカニズムを解明することを目指す</a:t>
            </a:r>
          </a:p>
          <a:p>
            <a:pPr lvl="4" eaLnBrk="1" hangingPunct="1"/>
            <a:endParaRPr lang="ja-JP" altLang="en-US" smtClean="0"/>
          </a:p>
          <a:p>
            <a:pPr eaLnBrk="1" hangingPunct="1"/>
            <a:r>
              <a:rPr lang="ja-JP" altLang="en-US" smtClean="0"/>
              <a:t>基本前提：「行為を決定するのは、行為者を取り囲む関係構造である」</a:t>
            </a:r>
          </a:p>
          <a:p>
            <a:pPr lvl="1" eaLnBrk="1" hangingPunct="1"/>
            <a:r>
              <a:rPr lang="ja-JP" altLang="en-US" smtClean="0"/>
              <a:t>社会構造の中で行為者がいかなる位置を占有しているのかが関心の的となる</a:t>
            </a:r>
          </a:p>
          <a:p>
            <a:pPr lvl="1" eaLnBrk="1" hangingPunct="1"/>
            <a:r>
              <a:rPr lang="ja-JP" altLang="en-US" smtClean="0"/>
              <a:t>行為者の行動や信条を説明するために，行為者の属性や心理的側面に原因を求めない</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日付プレースホルダ 3"/>
          <p:cNvSpPr>
            <a:spLocks noGrp="1"/>
          </p:cNvSpPr>
          <p:nvPr>
            <p:ph type="dt" sz="quarter" idx="10"/>
          </p:nvPr>
        </p:nvSpPr>
        <p:spPr>
          <a:noFill/>
        </p:spPr>
        <p:txBody>
          <a:bodyPr/>
          <a:lstStyle/>
          <a:p>
            <a:r>
              <a:rPr lang="en-US" altLang="ja-JP"/>
              <a:t>2007/03/15</a:t>
            </a:r>
          </a:p>
        </p:txBody>
      </p:sp>
      <p:sp>
        <p:nvSpPr>
          <p:cNvPr id="11267"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11268" name="スライド番号プレースホルダ 5"/>
          <p:cNvSpPr>
            <a:spLocks noGrp="1"/>
          </p:cNvSpPr>
          <p:nvPr>
            <p:ph type="sldNum" sz="quarter" idx="12"/>
          </p:nvPr>
        </p:nvSpPr>
        <p:spPr>
          <a:noFill/>
        </p:spPr>
        <p:txBody>
          <a:bodyPr/>
          <a:lstStyle/>
          <a:p>
            <a:fld id="{682D4185-3343-48EB-AAD9-370258A9CA4D}" type="slidenum">
              <a:rPr lang="en-US" altLang="ja-JP"/>
              <a:pPr/>
              <a:t>3</a:t>
            </a:fld>
            <a:endParaRPr lang="en-US" altLang="ja-JP"/>
          </a:p>
        </p:txBody>
      </p:sp>
      <p:sp>
        <p:nvSpPr>
          <p:cNvPr id="11269" name="Rectangle 2"/>
          <p:cNvSpPr>
            <a:spLocks noGrp="1" noChangeArrowheads="1"/>
          </p:cNvSpPr>
          <p:nvPr>
            <p:ph type="title"/>
          </p:nvPr>
        </p:nvSpPr>
        <p:spPr/>
        <p:txBody>
          <a:bodyPr/>
          <a:lstStyle/>
          <a:p>
            <a:pPr eaLnBrk="1" hangingPunct="1"/>
            <a:r>
              <a:rPr lang="ja-JP" altLang="en-US" smtClean="0"/>
              <a:t>「ネットワーク」の定義と意義</a:t>
            </a:r>
          </a:p>
        </p:txBody>
      </p:sp>
      <p:sp>
        <p:nvSpPr>
          <p:cNvPr id="11270" name="Rectangle 3"/>
          <p:cNvSpPr>
            <a:spLocks noGrp="1" noChangeArrowheads="1"/>
          </p:cNvSpPr>
          <p:nvPr>
            <p:ph type="body" idx="1"/>
          </p:nvPr>
        </p:nvSpPr>
        <p:spPr/>
        <p:txBody>
          <a:bodyPr/>
          <a:lstStyle/>
          <a:p>
            <a:pPr eaLnBrk="1" hangingPunct="1"/>
            <a:r>
              <a:rPr lang="ja-JP" altLang="en-US" smtClean="0"/>
              <a:t>複数の何らかの対象があり，その対象の一部またはすべの間に関係が存在している状態 </a:t>
            </a:r>
          </a:p>
          <a:p>
            <a:pPr lvl="1" eaLnBrk="1" hangingPunct="1"/>
            <a:r>
              <a:rPr lang="ja-JP" altLang="en-US" smtClean="0"/>
              <a:t>対象：人間，企業，国家，政治団体，</a:t>
            </a:r>
            <a:r>
              <a:rPr lang="en-US" altLang="ja-JP" smtClean="0"/>
              <a:t>etc.</a:t>
            </a:r>
          </a:p>
          <a:p>
            <a:pPr lvl="1" eaLnBrk="1" hangingPunct="1"/>
            <a:r>
              <a:rPr lang="ja-JP" altLang="en-US" smtClean="0"/>
              <a:t>関係：血縁，競争，同盟，権力，</a:t>
            </a:r>
            <a:r>
              <a:rPr lang="en-US" altLang="ja-JP" smtClean="0"/>
              <a:t>etc.</a:t>
            </a:r>
          </a:p>
          <a:p>
            <a:pPr lvl="4" eaLnBrk="1" hangingPunct="1"/>
            <a:endParaRPr lang="en-US" altLang="ja-JP" smtClean="0"/>
          </a:p>
          <a:p>
            <a:pPr eaLnBrk="1" hangingPunct="1"/>
            <a:r>
              <a:rPr lang="ja-JP" altLang="en-US" smtClean="0"/>
              <a:t>ネットワーク図（</a:t>
            </a:r>
            <a:r>
              <a:rPr lang="en-US" altLang="ja-JP" smtClean="0"/>
              <a:t>sociogram</a:t>
            </a:r>
            <a:r>
              <a:rPr lang="ja-JP" altLang="en-US" smtClean="0"/>
              <a:t>又は単に</a:t>
            </a:r>
            <a:r>
              <a:rPr lang="en-US" altLang="ja-JP" smtClean="0"/>
              <a:t>graph</a:t>
            </a:r>
            <a:r>
              <a:rPr lang="ja-JP" altLang="en-US" smtClean="0"/>
              <a:t>と呼ぶ）</a:t>
            </a:r>
          </a:p>
          <a:p>
            <a:pPr lvl="1" eaLnBrk="1" hangingPunct="1"/>
            <a:r>
              <a:rPr lang="ja-JP" altLang="en-US" smtClean="0"/>
              <a:t>社会現象を高度に抽象化（モデル化）して分析するために，対象間の関係に含まれる質的な情報を削ったもの</a:t>
            </a:r>
          </a:p>
          <a:p>
            <a:pPr lvl="1" eaLnBrk="1" hangingPunct="1"/>
            <a:endParaRPr lang="ja-JP" altLang="en-US" smtClean="0"/>
          </a:p>
          <a:p>
            <a:pPr lvl="4" eaLnBrk="1" hangingPunct="1"/>
            <a:endParaRPr lang="ja-JP" altLang="en-US" smtClean="0"/>
          </a:p>
          <a:p>
            <a:pPr lvl="4" eaLnBrk="1" hangingPunct="1"/>
            <a:endParaRPr lang="ja-JP" altLang="en-US" smtClean="0"/>
          </a:p>
          <a:p>
            <a:pPr lvl="4" eaLnBrk="1" hangingPunct="1"/>
            <a:endParaRPr lang="ja-JP" altLang="en-US" smtClean="0"/>
          </a:p>
          <a:p>
            <a:pPr lvl="1" eaLnBrk="1" hangingPunct="1"/>
            <a:r>
              <a:rPr lang="ja-JP" altLang="en-US" smtClean="0"/>
              <a:t>モデル化がゴールではなく，モデル化するプロセスを通して社会現象に対する理解を深め，ある状況に対する洞察を得ることが目的</a:t>
            </a:r>
          </a:p>
        </p:txBody>
      </p:sp>
      <p:grpSp>
        <p:nvGrpSpPr>
          <p:cNvPr id="11271" name="Group 21"/>
          <p:cNvGrpSpPr>
            <a:grpSpLocks/>
          </p:cNvGrpSpPr>
          <p:nvPr/>
        </p:nvGrpSpPr>
        <p:grpSpPr bwMode="auto">
          <a:xfrm>
            <a:off x="3802063" y="4227513"/>
            <a:ext cx="1223962" cy="1081087"/>
            <a:chOff x="2051" y="3084"/>
            <a:chExt cx="1192" cy="1054"/>
          </a:xfrm>
        </p:grpSpPr>
        <p:sp>
          <p:nvSpPr>
            <p:cNvPr id="11272" name="Oval 22"/>
            <p:cNvSpPr>
              <a:spLocks noChangeAspect="1" noChangeArrowheads="1"/>
            </p:cNvSpPr>
            <p:nvPr/>
          </p:nvSpPr>
          <p:spPr bwMode="auto">
            <a:xfrm>
              <a:off x="2955" y="4019"/>
              <a:ext cx="119" cy="119"/>
            </a:xfrm>
            <a:prstGeom prst="ellipse">
              <a:avLst/>
            </a:prstGeom>
            <a:solidFill>
              <a:schemeClr val="bg1"/>
            </a:solidFill>
            <a:ln w="9525">
              <a:solidFill>
                <a:schemeClr val="tx1"/>
              </a:solidFill>
              <a:round/>
              <a:headEnd/>
              <a:tailEnd/>
            </a:ln>
          </p:spPr>
          <p:txBody>
            <a:bodyPr wrap="none" anchor="ctr"/>
            <a:lstStyle/>
            <a:p>
              <a:endParaRPr lang="ja-JP" altLang="en-US"/>
            </a:p>
          </p:txBody>
        </p:sp>
        <p:sp>
          <p:nvSpPr>
            <p:cNvPr id="11273" name="Oval 23"/>
            <p:cNvSpPr>
              <a:spLocks noChangeAspect="1" noChangeArrowheads="1"/>
            </p:cNvSpPr>
            <p:nvPr/>
          </p:nvSpPr>
          <p:spPr bwMode="auto">
            <a:xfrm>
              <a:off x="2370" y="4019"/>
              <a:ext cx="117" cy="119"/>
            </a:xfrm>
            <a:prstGeom prst="ellipse">
              <a:avLst/>
            </a:prstGeom>
            <a:solidFill>
              <a:schemeClr val="bg1"/>
            </a:solidFill>
            <a:ln w="9525">
              <a:solidFill>
                <a:schemeClr val="tx1"/>
              </a:solidFill>
              <a:round/>
              <a:headEnd/>
              <a:tailEnd/>
            </a:ln>
          </p:spPr>
          <p:txBody>
            <a:bodyPr wrap="none" anchor="ctr"/>
            <a:lstStyle/>
            <a:p>
              <a:endParaRPr lang="ja-JP" altLang="en-US"/>
            </a:p>
          </p:txBody>
        </p:sp>
        <p:cxnSp>
          <p:nvCxnSpPr>
            <p:cNvPr id="11274" name="AutoShape 24"/>
            <p:cNvCxnSpPr>
              <a:cxnSpLocks noChangeShapeType="1"/>
              <a:stCxn id="11273" idx="6"/>
              <a:endCxn id="11272" idx="2"/>
            </p:cNvCxnSpPr>
            <p:nvPr/>
          </p:nvCxnSpPr>
          <p:spPr bwMode="auto">
            <a:xfrm>
              <a:off x="2487" y="4081"/>
              <a:ext cx="468" cy="0"/>
            </a:xfrm>
            <a:prstGeom prst="straightConnector1">
              <a:avLst/>
            </a:prstGeom>
            <a:noFill/>
            <a:ln w="9525">
              <a:solidFill>
                <a:schemeClr val="tx1"/>
              </a:solidFill>
              <a:round/>
              <a:headEnd/>
              <a:tailEnd/>
            </a:ln>
          </p:spPr>
        </p:cxnSp>
        <p:sp>
          <p:nvSpPr>
            <p:cNvPr id="11275" name="Oval 25"/>
            <p:cNvSpPr>
              <a:spLocks noChangeAspect="1" noChangeArrowheads="1"/>
            </p:cNvSpPr>
            <p:nvPr/>
          </p:nvSpPr>
          <p:spPr bwMode="auto">
            <a:xfrm>
              <a:off x="2955" y="3084"/>
              <a:ext cx="119" cy="119"/>
            </a:xfrm>
            <a:prstGeom prst="ellipse">
              <a:avLst/>
            </a:prstGeom>
            <a:solidFill>
              <a:schemeClr val="bg1"/>
            </a:solidFill>
            <a:ln w="9525">
              <a:solidFill>
                <a:schemeClr val="tx1"/>
              </a:solidFill>
              <a:round/>
              <a:headEnd/>
              <a:tailEnd/>
            </a:ln>
          </p:spPr>
          <p:txBody>
            <a:bodyPr wrap="none" anchor="ctr"/>
            <a:lstStyle/>
            <a:p>
              <a:endParaRPr lang="ja-JP" altLang="en-US"/>
            </a:p>
          </p:txBody>
        </p:sp>
        <p:sp>
          <p:nvSpPr>
            <p:cNvPr id="11276" name="Oval 26"/>
            <p:cNvSpPr>
              <a:spLocks noChangeAspect="1" noChangeArrowheads="1"/>
            </p:cNvSpPr>
            <p:nvPr/>
          </p:nvSpPr>
          <p:spPr bwMode="auto">
            <a:xfrm>
              <a:off x="2370" y="3084"/>
              <a:ext cx="117" cy="119"/>
            </a:xfrm>
            <a:prstGeom prst="ellipse">
              <a:avLst/>
            </a:prstGeom>
            <a:solidFill>
              <a:schemeClr val="bg1"/>
            </a:solidFill>
            <a:ln w="9525">
              <a:solidFill>
                <a:schemeClr val="tx1"/>
              </a:solidFill>
              <a:round/>
              <a:headEnd/>
              <a:tailEnd/>
            </a:ln>
          </p:spPr>
          <p:txBody>
            <a:bodyPr wrap="none" anchor="ctr"/>
            <a:lstStyle/>
            <a:p>
              <a:endParaRPr lang="ja-JP" altLang="en-US"/>
            </a:p>
          </p:txBody>
        </p:sp>
        <p:cxnSp>
          <p:nvCxnSpPr>
            <p:cNvPr id="11277" name="AutoShape 27"/>
            <p:cNvCxnSpPr>
              <a:cxnSpLocks noChangeShapeType="1"/>
              <a:stCxn id="11279" idx="6"/>
              <a:endCxn id="11275" idx="2"/>
            </p:cNvCxnSpPr>
            <p:nvPr/>
          </p:nvCxnSpPr>
          <p:spPr bwMode="auto">
            <a:xfrm>
              <a:off x="2487" y="3144"/>
              <a:ext cx="468" cy="0"/>
            </a:xfrm>
            <a:prstGeom prst="straightConnector1">
              <a:avLst/>
            </a:prstGeom>
            <a:noFill/>
            <a:ln w="9525">
              <a:solidFill>
                <a:schemeClr val="tx1"/>
              </a:solidFill>
              <a:round/>
              <a:headEnd/>
              <a:tailEnd/>
            </a:ln>
          </p:spPr>
        </p:cxnSp>
        <p:sp>
          <p:nvSpPr>
            <p:cNvPr id="11278" name="Oval 28"/>
            <p:cNvSpPr>
              <a:spLocks noChangeAspect="1" noChangeArrowheads="1"/>
            </p:cNvSpPr>
            <p:nvPr/>
          </p:nvSpPr>
          <p:spPr bwMode="auto">
            <a:xfrm>
              <a:off x="3126" y="3388"/>
              <a:ext cx="117" cy="118"/>
            </a:xfrm>
            <a:prstGeom prst="ellipse">
              <a:avLst/>
            </a:prstGeom>
            <a:solidFill>
              <a:schemeClr val="bg1"/>
            </a:solidFill>
            <a:ln w="9525">
              <a:solidFill>
                <a:schemeClr val="tx1"/>
              </a:solidFill>
              <a:round/>
              <a:headEnd/>
              <a:tailEnd/>
            </a:ln>
          </p:spPr>
          <p:txBody>
            <a:bodyPr wrap="none" anchor="ctr"/>
            <a:lstStyle/>
            <a:p>
              <a:endParaRPr lang="ja-JP" altLang="en-US"/>
            </a:p>
          </p:txBody>
        </p:sp>
        <p:sp>
          <p:nvSpPr>
            <p:cNvPr id="11279" name="Oval 29"/>
            <p:cNvSpPr>
              <a:spLocks noChangeAspect="1" noChangeArrowheads="1"/>
            </p:cNvSpPr>
            <p:nvPr/>
          </p:nvSpPr>
          <p:spPr bwMode="auto">
            <a:xfrm>
              <a:off x="2365" y="3084"/>
              <a:ext cx="122" cy="119"/>
            </a:xfrm>
            <a:prstGeom prst="ellipse">
              <a:avLst/>
            </a:prstGeom>
            <a:solidFill>
              <a:schemeClr val="bg1"/>
            </a:solidFill>
            <a:ln w="9525">
              <a:solidFill>
                <a:schemeClr val="tx1"/>
              </a:solidFill>
              <a:round/>
              <a:headEnd/>
              <a:tailEnd/>
            </a:ln>
          </p:spPr>
          <p:txBody>
            <a:bodyPr wrap="none" anchor="ctr"/>
            <a:lstStyle/>
            <a:p>
              <a:endParaRPr lang="ja-JP" altLang="en-US"/>
            </a:p>
          </p:txBody>
        </p:sp>
        <p:sp>
          <p:nvSpPr>
            <p:cNvPr id="11280" name="Oval 30"/>
            <p:cNvSpPr>
              <a:spLocks noChangeAspect="1" noChangeArrowheads="1"/>
            </p:cNvSpPr>
            <p:nvPr/>
          </p:nvSpPr>
          <p:spPr bwMode="auto">
            <a:xfrm>
              <a:off x="2051" y="3583"/>
              <a:ext cx="117" cy="119"/>
            </a:xfrm>
            <a:prstGeom prst="ellipse">
              <a:avLst/>
            </a:prstGeom>
            <a:solidFill>
              <a:schemeClr val="bg1"/>
            </a:solidFill>
            <a:ln w="9525">
              <a:solidFill>
                <a:schemeClr val="tx1"/>
              </a:solidFill>
              <a:round/>
              <a:headEnd/>
              <a:tailEnd/>
            </a:ln>
          </p:spPr>
          <p:txBody>
            <a:bodyPr wrap="none" anchor="ctr"/>
            <a:lstStyle/>
            <a:p>
              <a:endParaRPr lang="ja-JP" altLang="en-US"/>
            </a:p>
          </p:txBody>
        </p:sp>
        <p:cxnSp>
          <p:nvCxnSpPr>
            <p:cNvPr id="11281" name="AutoShape 31"/>
            <p:cNvCxnSpPr>
              <a:cxnSpLocks noChangeShapeType="1"/>
              <a:stCxn id="11279" idx="3"/>
              <a:endCxn id="11280" idx="0"/>
            </p:cNvCxnSpPr>
            <p:nvPr/>
          </p:nvCxnSpPr>
          <p:spPr bwMode="auto">
            <a:xfrm flipH="1">
              <a:off x="2110" y="3186"/>
              <a:ext cx="273" cy="397"/>
            </a:xfrm>
            <a:prstGeom prst="straightConnector1">
              <a:avLst/>
            </a:prstGeom>
            <a:noFill/>
            <a:ln w="9525">
              <a:solidFill>
                <a:schemeClr val="tx1"/>
              </a:solidFill>
              <a:round/>
              <a:headEnd/>
              <a:tailEnd/>
            </a:ln>
          </p:spPr>
        </p:cxnSp>
        <p:cxnSp>
          <p:nvCxnSpPr>
            <p:cNvPr id="11282" name="AutoShape 32"/>
            <p:cNvCxnSpPr>
              <a:cxnSpLocks noChangeShapeType="1"/>
              <a:stCxn id="11278" idx="3"/>
              <a:endCxn id="11280" idx="7"/>
            </p:cNvCxnSpPr>
            <p:nvPr/>
          </p:nvCxnSpPr>
          <p:spPr bwMode="auto">
            <a:xfrm flipH="1">
              <a:off x="2151" y="3489"/>
              <a:ext cx="992" cy="111"/>
            </a:xfrm>
            <a:prstGeom prst="straightConnector1">
              <a:avLst/>
            </a:prstGeom>
            <a:noFill/>
            <a:ln w="9525">
              <a:solidFill>
                <a:schemeClr val="tx1"/>
              </a:solidFill>
              <a:round/>
              <a:headEnd/>
              <a:tailEnd/>
            </a:ln>
          </p:spPr>
        </p:cxnSp>
        <p:cxnSp>
          <p:nvCxnSpPr>
            <p:cNvPr id="11283" name="AutoShape 33"/>
            <p:cNvCxnSpPr>
              <a:cxnSpLocks noChangeShapeType="1"/>
              <a:stCxn id="11273" idx="0"/>
              <a:endCxn id="11280" idx="4"/>
            </p:cNvCxnSpPr>
            <p:nvPr/>
          </p:nvCxnSpPr>
          <p:spPr bwMode="auto">
            <a:xfrm flipH="1" flipV="1">
              <a:off x="2110" y="3702"/>
              <a:ext cx="319" cy="317"/>
            </a:xfrm>
            <a:prstGeom prst="straightConnector1">
              <a:avLst/>
            </a:prstGeom>
            <a:noFill/>
            <a:ln w="9525">
              <a:solidFill>
                <a:schemeClr val="tx1"/>
              </a:solidFill>
              <a:round/>
              <a:headEnd/>
              <a:tailEnd/>
            </a:ln>
          </p:spPr>
        </p:cxnSp>
        <p:cxnSp>
          <p:nvCxnSpPr>
            <p:cNvPr id="11284" name="AutoShape 34"/>
            <p:cNvCxnSpPr>
              <a:cxnSpLocks noChangeShapeType="1"/>
              <a:stCxn id="11279" idx="5"/>
              <a:endCxn id="11272" idx="1"/>
            </p:cNvCxnSpPr>
            <p:nvPr/>
          </p:nvCxnSpPr>
          <p:spPr bwMode="auto">
            <a:xfrm>
              <a:off x="2469" y="3186"/>
              <a:ext cx="503" cy="850"/>
            </a:xfrm>
            <a:prstGeom prst="straightConnector1">
              <a:avLst/>
            </a:prstGeom>
            <a:noFill/>
            <a:ln w="9525">
              <a:solidFill>
                <a:schemeClr val="tx1"/>
              </a:solidFill>
              <a:round/>
              <a:headEnd/>
              <a:tailEnd/>
            </a:ln>
          </p:spPr>
        </p:cxnSp>
        <p:cxnSp>
          <p:nvCxnSpPr>
            <p:cNvPr id="11285" name="AutoShape 35"/>
            <p:cNvCxnSpPr>
              <a:cxnSpLocks noChangeShapeType="1"/>
              <a:stCxn id="11278" idx="3"/>
              <a:endCxn id="11273" idx="7"/>
            </p:cNvCxnSpPr>
            <p:nvPr/>
          </p:nvCxnSpPr>
          <p:spPr bwMode="auto">
            <a:xfrm flipH="1">
              <a:off x="2470" y="3489"/>
              <a:ext cx="673" cy="548"/>
            </a:xfrm>
            <a:prstGeom prst="straightConnector1">
              <a:avLst/>
            </a:prstGeom>
            <a:noFill/>
            <a:ln w="9525">
              <a:solidFill>
                <a:schemeClr val="tx1"/>
              </a:solidFill>
              <a:round/>
              <a:headEnd/>
              <a:tailEnd/>
            </a:ln>
          </p:spPr>
        </p:cxnSp>
        <p:cxnSp>
          <p:nvCxnSpPr>
            <p:cNvPr id="11286" name="AutoShape 36"/>
            <p:cNvCxnSpPr>
              <a:cxnSpLocks noChangeShapeType="1"/>
              <a:stCxn id="11278" idx="4"/>
              <a:endCxn id="11272" idx="0"/>
            </p:cNvCxnSpPr>
            <p:nvPr/>
          </p:nvCxnSpPr>
          <p:spPr bwMode="auto">
            <a:xfrm flipH="1">
              <a:off x="3015" y="3506"/>
              <a:ext cx="170" cy="513"/>
            </a:xfrm>
            <a:prstGeom prst="straightConnector1">
              <a:avLst/>
            </a:prstGeom>
            <a:noFill/>
            <a:ln w="9525">
              <a:solidFill>
                <a:schemeClr val="tx1"/>
              </a:solidFill>
              <a:round/>
              <a:headEnd/>
              <a:tailEnd/>
            </a:ln>
          </p:spPr>
        </p:cxn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日付プレースホルダ 3"/>
          <p:cNvSpPr>
            <a:spLocks noGrp="1"/>
          </p:cNvSpPr>
          <p:nvPr>
            <p:ph type="dt" sz="quarter" idx="10"/>
          </p:nvPr>
        </p:nvSpPr>
        <p:spPr>
          <a:noFill/>
        </p:spPr>
        <p:txBody>
          <a:bodyPr/>
          <a:lstStyle/>
          <a:p>
            <a:r>
              <a:rPr lang="en-US" altLang="ja-JP"/>
              <a:t>2007/03/15</a:t>
            </a:r>
          </a:p>
        </p:txBody>
      </p:sp>
      <p:sp>
        <p:nvSpPr>
          <p:cNvPr id="12291"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12292" name="スライド番号プレースホルダ 5"/>
          <p:cNvSpPr>
            <a:spLocks noGrp="1"/>
          </p:cNvSpPr>
          <p:nvPr>
            <p:ph type="sldNum" sz="quarter" idx="12"/>
          </p:nvPr>
        </p:nvSpPr>
        <p:spPr>
          <a:noFill/>
        </p:spPr>
        <p:txBody>
          <a:bodyPr/>
          <a:lstStyle/>
          <a:p>
            <a:fld id="{696F1354-0862-4C23-ABCD-BBED986497F2}" type="slidenum">
              <a:rPr lang="en-US" altLang="ja-JP"/>
              <a:pPr/>
              <a:t>4</a:t>
            </a:fld>
            <a:endParaRPr lang="en-US" altLang="ja-JP"/>
          </a:p>
        </p:txBody>
      </p:sp>
      <p:sp>
        <p:nvSpPr>
          <p:cNvPr id="12293" name="Rectangle 2"/>
          <p:cNvSpPr>
            <a:spLocks noGrp="1" noChangeArrowheads="1"/>
          </p:cNvSpPr>
          <p:nvPr>
            <p:ph type="title"/>
          </p:nvPr>
        </p:nvSpPr>
        <p:spPr/>
        <p:txBody>
          <a:bodyPr/>
          <a:lstStyle/>
          <a:p>
            <a:pPr eaLnBrk="1" hangingPunct="1"/>
            <a:r>
              <a:rPr lang="en-US" altLang="ja-JP" smtClean="0"/>
              <a:t>SNA</a:t>
            </a:r>
            <a:r>
              <a:rPr lang="ja-JP" altLang="en-US" smtClean="0"/>
              <a:t>の発展</a:t>
            </a:r>
          </a:p>
        </p:txBody>
      </p:sp>
      <p:sp>
        <p:nvSpPr>
          <p:cNvPr id="12294" name="Rectangle 3"/>
          <p:cNvSpPr>
            <a:spLocks noGrp="1" noChangeArrowheads="1"/>
          </p:cNvSpPr>
          <p:nvPr>
            <p:ph type="body" idx="1"/>
          </p:nvPr>
        </p:nvSpPr>
        <p:spPr/>
        <p:txBody>
          <a:bodyPr/>
          <a:lstStyle/>
          <a:p>
            <a:pPr eaLnBrk="1" hangingPunct="1"/>
            <a:r>
              <a:rPr lang="ja-JP" altLang="en-US" smtClean="0"/>
              <a:t>コンピュータの進歩により膨大なデータが処理できるようになった</a:t>
            </a:r>
          </a:p>
          <a:p>
            <a:pPr eaLnBrk="1" hangingPunct="1"/>
            <a:r>
              <a:rPr lang="ja-JP" altLang="en-US" smtClean="0"/>
              <a:t>コンピュータの普及により「社会的関係」を含む膨大なデータが利用できるようになった（メールデータなど）</a:t>
            </a:r>
          </a:p>
          <a:p>
            <a:pPr eaLnBrk="1" hangingPunct="1"/>
            <a:r>
              <a:rPr lang="ja-JP" altLang="en-US" smtClean="0"/>
              <a:t>「関係」の分析は様々な研究分野で応用可能である</a:t>
            </a:r>
          </a:p>
          <a:p>
            <a:pPr lvl="1" eaLnBrk="1" hangingPunct="1"/>
            <a:r>
              <a:rPr lang="ja-JP" altLang="en-US" smtClean="0"/>
              <a:t>伝染病の蔓延メカニズムの分析</a:t>
            </a:r>
          </a:p>
          <a:p>
            <a:pPr lvl="1" eaLnBrk="1" hangingPunct="1"/>
            <a:r>
              <a:rPr lang="ja-JP" altLang="en-US" smtClean="0"/>
              <a:t>情報伝播（口コミなど）の分析</a:t>
            </a:r>
          </a:p>
          <a:p>
            <a:pPr lvl="1" eaLnBrk="1" hangingPunct="1"/>
            <a:r>
              <a:rPr lang="ja-JP" altLang="en-US" smtClean="0"/>
              <a:t>電力網の脆弱性に関する分析</a:t>
            </a:r>
          </a:p>
          <a:p>
            <a:pPr lvl="1" eaLnBrk="1" hangingPunct="1"/>
            <a:endParaRPr lang="en-US" altLang="ja-JP" smtClean="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日付プレースホルダ 3"/>
          <p:cNvSpPr>
            <a:spLocks noGrp="1"/>
          </p:cNvSpPr>
          <p:nvPr>
            <p:ph type="dt" sz="quarter" idx="10"/>
          </p:nvPr>
        </p:nvSpPr>
        <p:spPr>
          <a:noFill/>
        </p:spPr>
        <p:txBody>
          <a:bodyPr/>
          <a:lstStyle/>
          <a:p>
            <a:r>
              <a:rPr lang="en-US" altLang="ja-JP"/>
              <a:t>2007/03/15</a:t>
            </a:r>
          </a:p>
        </p:txBody>
      </p:sp>
      <p:sp>
        <p:nvSpPr>
          <p:cNvPr id="13315"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13316" name="スライド番号プレースホルダ 5"/>
          <p:cNvSpPr>
            <a:spLocks noGrp="1"/>
          </p:cNvSpPr>
          <p:nvPr>
            <p:ph type="sldNum" sz="quarter" idx="12"/>
          </p:nvPr>
        </p:nvSpPr>
        <p:spPr>
          <a:noFill/>
        </p:spPr>
        <p:txBody>
          <a:bodyPr/>
          <a:lstStyle/>
          <a:p>
            <a:fld id="{4A47DA6E-4E8F-4C27-84D8-F87DD4AEEADB}" type="slidenum">
              <a:rPr lang="en-US" altLang="ja-JP"/>
              <a:pPr/>
              <a:t>5</a:t>
            </a:fld>
            <a:endParaRPr lang="en-US" altLang="ja-JP"/>
          </a:p>
        </p:txBody>
      </p:sp>
      <p:sp>
        <p:nvSpPr>
          <p:cNvPr id="13317" name="Rectangle 2"/>
          <p:cNvSpPr>
            <a:spLocks noGrp="1" noChangeArrowheads="1"/>
          </p:cNvSpPr>
          <p:nvPr>
            <p:ph type="title"/>
          </p:nvPr>
        </p:nvSpPr>
        <p:spPr/>
        <p:txBody>
          <a:bodyPr/>
          <a:lstStyle/>
          <a:p>
            <a:pPr eaLnBrk="1" hangingPunct="1"/>
            <a:r>
              <a:rPr lang="en-US" altLang="ja-JP" smtClean="0"/>
              <a:t>SNA</a:t>
            </a:r>
            <a:r>
              <a:rPr lang="ja-JP" altLang="en-US" smtClean="0"/>
              <a:t>に用いられる指標（代表例）</a:t>
            </a:r>
          </a:p>
        </p:txBody>
      </p:sp>
      <p:sp>
        <p:nvSpPr>
          <p:cNvPr id="13318" name="Rectangle 3"/>
          <p:cNvSpPr>
            <a:spLocks noGrp="1" noChangeArrowheads="1"/>
          </p:cNvSpPr>
          <p:nvPr>
            <p:ph type="body" idx="1"/>
          </p:nvPr>
        </p:nvSpPr>
        <p:spPr/>
        <p:txBody>
          <a:bodyPr/>
          <a:lstStyle/>
          <a:p>
            <a:pPr eaLnBrk="1" hangingPunct="1">
              <a:lnSpc>
                <a:spcPct val="90000"/>
              </a:lnSpc>
            </a:pPr>
            <a:r>
              <a:rPr lang="ja-JP" altLang="en-US" sz="1800" smtClean="0"/>
              <a:t>次数：ある頂点が有しているエッジの数</a:t>
            </a:r>
          </a:p>
          <a:p>
            <a:pPr eaLnBrk="1" hangingPunct="1">
              <a:lnSpc>
                <a:spcPct val="90000"/>
              </a:lnSpc>
            </a:pPr>
            <a:r>
              <a:rPr lang="ja-JP" altLang="en-US" sz="1800" smtClean="0"/>
              <a:t>平均移動距離：任意のノード間の最短距離の平均</a:t>
            </a:r>
          </a:p>
          <a:p>
            <a:pPr eaLnBrk="1" hangingPunct="1">
              <a:lnSpc>
                <a:spcPct val="90000"/>
              </a:lnSpc>
            </a:pPr>
            <a:r>
              <a:rPr lang="ja-JP" altLang="en-US" sz="1800" smtClean="0"/>
              <a:t>クラスタ係数：ネットワークの中でノードが塊になっている度合い</a:t>
            </a:r>
          </a:p>
          <a:p>
            <a:pPr eaLnBrk="1" hangingPunct="1">
              <a:lnSpc>
                <a:spcPct val="90000"/>
              </a:lnSpc>
            </a:pPr>
            <a:r>
              <a:rPr lang="ja-JP" altLang="en-US" sz="1800" smtClean="0"/>
              <a:t>次数分布：ノードがもつリンク数の分布</a:t>
            </a:r>
          </a:p>
          <a:p>
            <a:pPr eaLnBrk="1" hangingPunct="1">
              <a:lnSpc>
                <a:spcPct val="90000"/>
              </a:lnSpc>
            </a:pPr>
            <a:r>
              <a:rPr lang="ja-JP" altLang="en-US" sz="1800" smtClean="0"/>
              <a:t>密度：ノード間の関係の密接度合い</a:t>
            </a:r>
          </a:p>
          <a:p>
            <a:pPr lvl="4" eaLnBrk="1" hangingPunct="1">
              <a:lnSpc>
                <a:spcPct val="90000"/>
              </a:lnSpc>
            </a:pPr>
            <a:endParaRPr lang="ja-JP" altLang="en-US" sz="1200" smtClean="0"/>
          </a:p>
          <a:p>
            <a:pPr eaLnBrk="1" hangingPunct="1">
              <a:lnSpc>
                <a:spcPct val="90000"/>
              </a:lnSpc>
            </a:pPr>
            <a:r>
              <a:rPr lang="ja-JP" altLang="en-US" sz="1800" smtClean="0"/>
              <a:t>中心性</a:t>
            </a:r>
          </a:p>
          <a:p>
            <a:pPr lvl="1" eaLnBrk="1" hangingPunct="1">
              <a:lnSpc>
                <a:spcPct val="90000"/>
              </a:lnSpc>
            </a:pPr>
            <a:r>
              <a:rPr lang="ja-JP" altLang="en-US" sz="1600" smtClean="0"/>
              <a:t>次数中心性</a:t>
            </a:r>
          </a:p>
          <a:p>
            <a:pPr lvl="2" eaLnBrk="1" hangingPunct="1">
              <a:lnSpc>
                <a:spcPct val="90000"/>
              </a:lnSpc>
            </a:pPr>
            <a:r>
              <a:rPr lang="ja-JP" altLang="en-US" sz="1400" smtClean="0"/>
              <a:t>対象ノードに繋がっているリンクの数から定義される</a:t>
            </a:r>
          </a:p>
          <a:p>
            <a:pPr lvl="2" eaLnBrk="1" hangingPunct="1">
              <a:lnSpc>
                <a:spcPct val="90000"/>
              </a:lnSpc>
            </a:pPr>
            <a:r>
              <a:rPr lang="ja-JP" altLang="en-US" sz="1400" smtClean="0"/>
              <a:t>コミュニケーションの活発さや人気の指標となる</a:t>
            </a:r>
          </a:p>
          <a:p>
            <a:pPr lvl="1" eaLnBrk="1" hangingPunct="1">
              <a:lnSpc>
                <a:spcPct val="90000"/>
              </a:lnSpc>
            </a:pPr>
            <a:r>
              <a:rPr lang="ja-JP" altLang="en-US" sz="1600" smtClean="0"/>
              <a:t>近接性</a:t>
            </a:r>
          </a:p>
          <a:p>
            <a:pPr lvl="2" eaLnBrk="1" hangingPunct="1">
              <a:lnSpc>
                <a:spcPct val="90000"/>
              </a:lnSpc>
            </a:pPr>
            <a:r>
              <a:rPr lang="ja-JP" altLang="en-US" sz="1400" smtClean="0"/>
              <a:t>対象ノードからネットワーク内のすべてのノードへの距離から定義される</a:t>
            </a:r>
          </a:p>
          <a:p>
            <a:pPr lvl="2" eaLnBrk="1" hangingPunct="1">
              <a:lnSpc>
                <a:spcPct val="90000"/>
              </a:lnSpc>
            </a:pPr>
            <a:r>
              <a:rPr lang="ja-JP" altLang="en-US" sz="1400" smtClean="0"/>
              <a:t>他者からの影響の受け難さの指標となる（逆に，影響の与えやすさの指標）</a:t>
            </a:r>
          </a:p>
          <a:p>
            <a:pPr lvl="1" eaLnBrk="1" hangingPunct="1">
              <a:lnSpc>
                <a:spcPct val="90000"/>
              </a:lnSpc>
            </a:pPr>
            <a:r>
              <a:rPr lang="ja-JP" altLang="en-US" sz="1600" smtClean="0"/>
              <a:t>媒介性</a:t>
            </a:r>
          </a:p>
          <a:p>
            <a:pPr lvl="2" eaLnBrk="1" hangingPunct="1">
              <a:lnSpc>
                <a:spcPct val="90000"/>
              </a:lnSpc>
            </a:pPr>
            <a:r>
              <a:rPr lang="ja-JP" altLang="en-US" sz="1400" smtClean="0"/>
              <a:t>任意の</a:t>
            </a:r>
            <a:r>
              <a:rPr lang="en-US" altLang="ja-JP" sz="1400" smtClean="0"/>
              <a:t>2</a:t>
            </a:r>
            <a:r>
              <a:rPr lang="ja-JP" altLang="en-US" sz="1400" smtClean="0"/>
              <a:t>つのノードが対象ノードを経由した場合の最短距離から定義される</a:t>
            </a:r>
          </a:p>
          <a:p>
            <a:pPr lvl="2" eaLnBrk="1" hangingPunct="1">
              <a:lnSpc>
                <a:spcPct val="90000"/>
              </a:lnSpc>
            </a:pPr>
            <a:r>
              <a:rPr lang="ja-JP" altLang="en-US" sz="1400" smtClean="0"/>
              <a:t>ノード間の情報やリソースの流れの可能性を表す指標となる</a:t>
            </a:r>
          </a:p>
          <a:p>
            <a:pPr lvl="2" eaLnBrk="1" hangingPunct="1">
              <a:lnSpc>
                <a:spcPct val="90000"/>
              </a:lnSpc>
            </a:pPr>
            <a:r>
              <a:rPr lang="ja-JP" altLang="en-US" sz="1400" smtClean="0"/>
              <a:t>高い媒介性をもつノードは，</a:t>
            </a:r>
            <a:r>
              <a:rPr lang="en-US" altLang="ja-JP" sz="1400" smtClean="0"/>
              <a:t>broker</a:t>
            </a:r>
            <a:r>
              <a:rPr lang="ja-JP" altLang="en-US" sz="1400" smtClean="0"/>
              <a:t>や</a:t>
            </a:r>
            <a:r>
              <a:rPr lang="en-US" altLang="ja-JP" sz="1400" smtClean="0"/>
              <a:t>gatekeeper</a:t>
            </a:r>
            <a:r>
              <a:rPr lang="ja-JP" altLang="en-US" sz="1400" smtClean="0"/>
              <a:t>の役割を表す</a:t>
            </a:r>
          </a:p>
        </p:txBody>
      </p:sp>
      <p:pic>
        <p:nvPicPr>
          <p:cNvPr id="13319" name="Picture 4"/>
          <p:cNvPicPr>
            <a:picLocks noChangeAspect="1" noChangeArrowheads="1"/>
          </p:cNvPicPr>
          <p:nvPr/>
        </p:nvPicPr>
        <p:blipFill>
          <a:blip r:embed="rId3"/>
          <a:srcRect/>
          <a:stretch>
            <a:fillRect/>
          </a:stretch>
        </p:blipFill>
        <p:spPr bwMode="auto">
          <a:xfrm>
            <a:off x="7451725" y="4054475"/>
            <a:ext cx="1008063" cy="814388"/>
          </a:xfrm>
          <a:prstGeom prst="rect">
            <a:avLst/>
          </a:prstGeom>
          <a:noFill/>
          <a:ln w="12700" cap="sq">
            <a:noFill/>
            <a:miter lim="800000"/>
            <a:headEnd type="none" w="sm" len="sm"/>
            <a:tailEnd type="none" w="sm" len="sm"/>
          </a:ln>
        </p:spPr>
      </p:pic>
      <p:pic>
        <p:nvPicPr>
          <p:cNvPr id="13320" name="Picture 5"/>
          <p:cNvPicPr>
            <a:picLocks noChangeAspect="1" noChangeArrowheads="1"/>
          </p:cNvPicPr>
          <p:nvPr/>
        </p:nvPicPr>
        <p:blipFill>
          <a:blip r:embed="rId4"/>
          <a:srcRect/>
          <a:stretch>
            <a:fillRect/>
          </a:stretch>
        </p:blipFill>
        <p:spPr bwMode="auto">
          <a:xfrm>
            <a:off x="6588125" y="5307013"/>
            <a:ext cx="1871663" cy="714375"/>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日付プレースホルダ 3"/>
          <p:cNvSpPr>
            <a:spLocks noGrp="1"/>
          </p:cNvSpPr>
          <p:nvPr>
            <p:ph type="dt" sz="quarter" idx="10"/>
          </p:nvPr>
        </p:nvSpPr>
        <p:spPr>
          <a:noFill/>
        </p:spPr>
        <p:txBody>
          <a:bodyPr/>
          <a:lstStyle/>
          <a:p>
            <a:r>
              <a:rPr lang="en-US" altLang="ja-JP"/>
              <a:t>2007/03/15</a:t>
            </a:r>
          </a:p>
        </p:txBody>
      </p:sp>
      <p:sp>
        <p:nvSpPr>
          <p:cNvPr id="14339"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14340" name="スライド番号プレースホルダ 5"/>
          <p:cNvSpPr>
            <a:spLocks noGrp="1"/>
          </p:cNvSpPr>
          <p:nvPr>
            <p:ph type="sldNum" sz="quarter" idx="12"/>
          </p:nvPr>
        </p:nvSpPr>
        <p:spPr>
          <a:noFill/>
        </p:spPr>
        <p:txBody>
          <a:bodyPr/>
          <a:lstStyle/>
          <a:p>
            <a:fld id="{35E63C74-CD99-44D3-A226-C32F709DB28E}" type="slidenum">
              <a:rPr lang="en-US" altLang="ja-JP"/>
              <a:pPr/>
              <a:t>6</a:t>
            </a:fld>
            <a:endParaRPr lang="en-US" altLang="ja-JP"/>
          </a:p>
        </p:txBody>
      </p:sp>
      <p:sp>
        <p:nvSpPr>
          <p:cNvPr id="14341" name="Rectangle 2"/>
          <p:cNvSpPr>
            <a:spLocks noGrp="1" noChangeArrowheads="1"/>
          </p:cNvSpPr>
          <p:nvPr>
            <p:ph type="title"/>
          </p:nvPr>
        </p:nvSpPr>
        <p:spPr/>
        <p:txBody>
          <a:bodyPr/>
          <a:lstStyle/>
          <a:p>
            <a:pPr eaLnBrk="1" hangingPunct="1"/>
            <a:r>
              <a:rPr lang="ja-JP" altLang="en-US" smtClean="0"/>
              <a:t>中心性分析</a:t>
            </a:r>
          </a:p>
        </p:txBody>
      </p:sp>
      <p:sp>
        <p:nvSpPr>
          <p:cNvPr id="14342" name="Rectangle 3"/>
          <p:cNvSpPr>
            <a:spLocks noGrp="1" noChangeArrowheads="1"/>
          </p:cNvSpPr>
          <p:nvPr>
            <p:ph type="body" idx="1"/>
          </p:nvPr>
        </p:nvSpPr>
        <p:spPr/>
        <p:txBody>
          <a:bodyPr/>
          <a:lstStyle/>
          <a:p>
            <a:pPr eaLnBrk="1" hangingPunct="1"/>
            <a:r>
              <a:rPr lang="ja-JP" altLang="en-US" smtClean="0"/>
              <a:t>次数中心性</a:t>
            </a:r>
          </a:p>
          <a:p>
            <a:pPr eaLnBrk="1" hangingPunct="1"/>
            <a:r>
              <a:rPr lang="ja-JP" altLang="en-US" smtClean="0"/>
              <a:t>近接性（近接中心性）</a:t>
            </a:r>
          </a:p>
          <a:p>
            <a:pPr eaLnBrk="1" hangingPunct="1"/>
            <a:r>
              <a:rPr lang="ja-JP" altLang="en-US" smtClean="0"/>
              <a:t>媒介性（媒介中心性）</a:t>
            </a:r>
          </a:p>
          <a:p>
            <a:pPr eaLnBrk="1" hangingPunct="1">
              <a:buFont typeface="Wingdings" pitchFamily="2" charset="2"/>
              <a:buNone/>
            </a:pPr>
            <a:endParaRPr lang="en-US" altLang="ja-JP"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日付プレースホルダ 3"/>
          <p:cNvSpPr>
            <a:spLocks noGrp="1"/>
          </p:cNvSpPr>
          <p:nvPr>
            <p:ph type="dt" sz="quarter" idx="10"/>
          </p:nvPr>
        </p:nvSpPr>
        <p:spPr>
          <a:noFill/>
        </p:spPr>
        <p:txBody>
          <a:bodyPr/>
          <a:lstStyle/>
          <a:p>
            <a:r>
              <a:rPr lang="en-US" altLang="ja-JP"/>
              <a:t>2007/03/15</a:t>
            </a:r>
          </a:p>
        </p:txBody>
      </p:sp>
      <p:sp>
        <p:nvSpPr>
          <p:cNvPr id="1028"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1029" name="スライド番号プレースホルダ 5"/>
          <p:cNvSpPr>
            <a:spLocks noGrp="1"/>
          </p:cNvSpPr>
          <p:nvPr>
            <p:ph type="sldNum" sz="quarter" idx="12"/>
          </p:nvPr>
        </p:nvSpPr>
        <p:spPr>
          <a:noFill/>
        </p:spPr>
        <p:txBody>
          <a:bodyPr/>
          <a:lstStyle/>
          <a:p>
            <a:fld id="{521AE60F-5053-45DB-A692-8FE4C21DD17F}" type="slidenum">
              <a:rPr lang="en-US" altLang="ja-JP"/>
              <a:pPr/>
              <a:t>7</a:t>
            </a:fld>
            <a:endParaRPr lang="en-US" altLang="ja-JP"/>
          </a:p>
        </p:txBody>
      </p:sp>
      <p:sp>
        <p:nvSpPr>
          <p:cNvPr id="1030" name="Rectangle 2"/>
          <p:cNvSpPr>
            <a:spLocks noGrp="1" noChangeArrowheads="1"/>
          </p:cNvSpPr>
          <p:nvPr>
            <p:ph type="title"/>
          </p:nvPr>
        </p:nvSpPr>
        <p:spPr/>
        <p:txBody>
          <a:bodyPr/>
          <a:lstStyle/>
          <a:p>
            <a:pPr eaLnBrk="1" hangingPunct="1"/>
            <a:r>
              <a:rPr lang="ja-JP" altLang="en-US" smtClean="0"/>
              <a:t>次数中心性（</a:t>
            </a:r>
            <a:r>
              <a:rPr lang="en-US" altLang="ja-JP" smtClean="0"/>
              <a:t>Degree Centrality</a:t>
            </a:r>
            <a:r>
              <a:rPr lang="ja-JP" altLang="en-US" smtClean="0"/>
              <a:t>）</a:t>
            </a:r>
          </a:p>
        </p:txBody>
      </p:sp>
      <p:sp>
        <p:nvSpPr>
          <p:cNvPr id="1031" name="Rectangle 3"/>
          <p:cNvSpPr>
            <a:spLocks noGrp="1" noChangeArrowheads="1"/>
          </p:cNvSpPr>
          <p:nvPr>
            <p:ph type="body" idx="1"/>
          </p:nvPr>
        </p:nvSpPr>
        <p:spPr/>
        <p:txBody>
          <a:bodyPr/>
          <a:lstStyle/>
          <a:p>
            <a:pPr eaLnBrk="1" hangingPunct="1"/>
            <a:r>
              <a:rPr lang="ja-JP" altLang="en-US" sz="2000" smtClean="0"/>
              <a:t>頂点 </a:t>
            </a:r>
            <a:r>
              <a:rPr lang="en-US" altLang="ja-JP" sz="2000" i="1" smtClean="0">
                <a:latin typeface="Times New Roman" pitchFamily="18" charset="0"/>
              </a:rPr>
              <a:t>v</a:t>
            </a:r>
            <a:r>
              <a:rPr lang="en-US" altLang="ja-JP" sz="2000" i="1" baseline="-25000" smtClean="0">
                <a:latin typeface="Times New Roman" pitchFamily="18" charset="0"/>
              </a:rPr>
              <a:t>i </a:t>
            </a:r>
            <a:r>
              <a:rPr lang="ja-JP" altLang="en-US" sz="2000" smtClean="0"/>
              <a:t>，頂点 </a:t>
            </a:r>
            <a:r>
              <a:rPr lang="en-US" altLang="ja-JP" sz="2000" i="1" smtClean="0">
                <a:latin typeface="Times New Roman" pitchFamily="18" charset="0"/>
              </a:rPr>
              <a:t>v</a:t>
            </a:r>
            <a:r>
              <a:rPr lang="en-US" altLang="ja-JP" sz="2000" i="1" baseline="-25000" smtClean="0">
                <a:latin typeface="Times New Roman" pitchFamily="18" charset="0"/>
              </a:rPr>
              <a:t>i </a:t>
            </a:r>
            <a:r>
              <a:rPr lang="ja-JP" altLang="en-US" sz="2000" smtClean="0"/>
              <a:t>と隣接する頂点の次数 </a:t>
            </a:r>
            <a:r>
              <a:rPr lang="en-US" altLang="ja-JP" sz="2000" i="1" smtClean="0">
                <a:latin typeface="Times New Roman" pitchFamily="18" charset="0"/>
              </a:rPr>
              <a:t>deg</a:t>
            </a:r>
            <a:r>
              <a:rPr lang="en-US" altLang="ja-JP" sz="2000" smtClean="0">
                <a:latin typeface="Times New Roman" pitchFamily="18" charset="0"/>
              </a:rPr>
              <a:t>(</a:t>
            </a:r>
            <a:r>
              <a:rPr lang="en-US" altLang="ja-JP" sz="2000" i="1" smtClean="0">
                <a:latin typeface="Times New Roman" pitchFamily="18" charset="0"/>
              </a:rPr>
              <a:t>v</a:t>
            </a:r>
            <a:r>
              <a:rPr lang="en-US" altLang="ja-JP" sz="2000" i="1" baseline="-25000" smtClean="0">
                <a:latin typeface="Times New Roman" pitchFamily="18" charset="0"/>
              </a:rPr>
              <a:t>i</a:t>
            </a:r>
            <a:r>
              <a:rPr lang="en-US" altLang="ja-JP" sz="2000" smtClean="0">
                <a:latin typeface="Times New Roman" pitchFamily="18" charset="0"/>
              </a:rPr>
              <a:t>)</a:t>
            </a:r>
            <a:r>
              <a:rPr lang="en-US" altLang="ja-JP" sz="2000" smtClean="0"/>
              <a:t> </a:t>
            </a:r>
            <a:r>
              <a:rPr lang="ja-JP" altLang="en-US" sz="2000" smtClean="0"/>
              <a:t>，ネットワーク内の総頂点数</a:t>
            </a:r>
            <a:r>
              <a:rPr lang="ja-JP" altLang="en-US" sz="2000" smtClean="0">
                <a:latin typeface="Times New Roman" pitchFamily="18" charset="0"/>
              </a:rPr>
              <a:t> </a:t>
            </a:r>
            <a:r>
              <a:rPr lang="en-US" altLang="ja-JP" sz="2000" i="1" smtClean="0">
                <a:latin typeface="Times New Roman" pitchFamily="18" charset="0"/>
              </a:rPr>
              <a:t>n</a:t>
            </a:r>
            <a:r>
              <a:rPr lang="en-US" altLang="ja-JP" sz="2000" smtClean="0">
                <a:latin typeface="Times New Roman" pitchFamily="18" charset="0"/>
              </a:rPr>
              <a:t> </a:t>
            </a:r>
            <a:r>
              <a:rPr lang="ja-JP" altLang="en-US" sz="2000" smtClean="0"/>
              <a:t>の時，次数中心性 </a:t>
            </a:r>
            <a:r>
              <a:rPr lang="en-US" altLang="ja-JP" sz="2000" i="1" smtClean="0">
                <a:latin typeface="Times New Roman" pitchFamily="18" charset="0"/>
              </a:rPr>
              <a:t>C</a:t>
            </a:r>
            <a:r>
              <a:rPr lang="en-US" altLang="ja-JP" sz="2000" i="1" baseline="-25000" smtClean="0">
                <a:latin typeface="Times New Roman" pitchFamily="18" charset="0"/>
              </a:rPr>
              <a:t>d</a:t>
            </a:r>
            <a:r>
              <a:rPr lang="en-US" altLang="ja-JP" sz="2000" smtClean="0"/>
              <a:t> </a:t>
            </a:r>
            <a:r>
              <a:rPr lang="ja-JP" altLang="en-US" sz="2000" smtClean="0"/>
              <a:t>は以下の様に表される</a:t>
            </a:r>
          </a:p>
          <a:p>
            <a:pPr lvl="1" eaLnBrk="1" hangingPunct="1"/>
            <a:r>
              <a:rPr lang="ja-JP" altLang="en-US" sz="1800" smtClean="0"/>
              <a:t>任意の頂点の近接する頂点数（次数）と，自身の頂点を除いた総頂点数の比</a:t>
            </a:r>
          </a:p>
          <a:p>
            <a:pPr eaLnBrk="1" hangingPunct="1">
              <a:buFont typeface="Wingdings" pitchFamily="2" charset="2"/>
              <a:buNone/>
            </a:pPr>
            <a:endParaRPr lang="ja-JP" altLang="en-US" sz="2000" smtClean="0"/>
          </a:p>
          <a:p>
            <a:pPr eaLnBrk="1" hangingPunct="1"/>
            <a:endParaRPr lang="ja-JP" altLang="en-US" sz="2000" smtClean="0"/>
          </a:p>
          <a:p>
            <a:pPr eaLnBrk="1" hangingPunct="1"/>
            <a:endParaRPr lang="ja-JP" altLang="en-US" sz="2000" smtClean="0"/>
          </a:p>
          <a:p>
            <a:pPr lvl="1" eaLnBrk="1" hangingPunct="1"/>
            <a:endParaRPr lang="ja-JP" altLang="en-US" sz="1800" smtClean="0"/>
          </a:p>
          <a:p>
            <a:pPr lvl="1" eaLnBrk="1" hangingPunct="1"/>
            <a:r>
              <a:rPr lang="ja-JP" altLang="en-US" sz="1800" smtClean="0"/>
              <a:t>ある頂点の次数が高いほど次数中心性が高い</a:t>
            </a:r>
          </a:p>
          <a:p>
            <a:pPr lvl="1" eaLnBrk="1" hangingPunct="1"/>
            <a:r>
              <a:rPr lang="ja-JP" altLang="en-US" sz="1800" smtClean="0"/>
              <a:t>次数中心性の分析から，</a:t>
            </a:r>
            <a:r>
              <a:rPr lang="ja-JP" altLang="en-US" sz="1800" smtClean="0">
                <a:solidFill>
                  <a:srgbClr val="6666FF"/>
                </a:solidFill>
              </a:rPr>
              <a:t>ハブに近い役割を果たす頂点を探すことができる</a:t>
            </a:r>
          </a:p>
          <a:p>
            <a:pPr lvl="1" eaLnBrk="1" hangingPunct="1"/>
            <a:r>
              <a:rPr lang="ja-JP" altLang="en-US" sz="1800" smtClean="0"/>
              <a:t>有向グラフでは，入次数中心性（</a:t>
            </a:r>
            <a:r>
              <a:rPr lang="en-US" altLang="ja-JP" sz="1800" smtClean="0"/>
              <a:t>indegree centrality</a:t>
            </a:r>
            <a:r>
              <a:rPr lang="ja-JP" altLang="en-US" sz="1800" smtClean="0"/>
              <a:t>）（人気の高さなど）と出次数中心性（</a:t>
            </a:r>
            <a:r>
              <a:rPr lang="en-US" altLang="ja-JP" sz="1800" smtClean="0"/>
              <a:t>outdegree centrality</a:t>
            </a:r>
            <a:r>
              <a:rPr lang="ja-JP" altLang="en-US" sz="1800" smtClean="0"/>
              <a:t>）（情報発信の多さなど）を区別して分析可能</a:t>
            </a:r>
          </a:p>
        </p:txBody>
      </p:sp>
      <p:sp>
        <p:nvSpPr>
          <p:cNvPr id="1032" name="Rectangle 5"/>
          <p:cNvSpPr>
            <a:spLocks noChangeArrowheads="1"/>
          </p:cNvSpPr>
          <p:nvPr/>
        </p:nvSpPr>
        <p:spPr bwMode="auto">
          <a:xfrm>
            <a:off x="0" y="0"/>
            <a:ext cx="9144000" cy="0"/>
          </a:xfrm>
          <a:prstGeom prst="rect">
            <a:avLst/>
          </a:prstGeom>
          <a:noFill/>
          <a:ln w="9525" algn="ctr">
            <a:noFill/>
            <a:miter lim="800000"/>
            <a:headEnd/>
            <a:tailEnd/>
          </a:ln>
        </p:spPr>
        <p:txBody>
          <a:bodyPr wrap="none" anchor="ctr">
            <a:spAutoFit/>
          </a:bodyPr>
          <a:lstStyle/>
          <a:p>
            <a:endParaRPr lang="ja-JP" altLang="en-US"/>
          </a:p>
        </p:txBody>
      </p:sp>
      <p:sp>
        <p:nvSpPr>
          <p:cNvPr id="1033" name="Rectangle 7"/>
          <p:cNvSpPr>
            <a:spLocks noChangeArrowheads="1"/>
          </p:cNvSpPr>
          <p:nvPr/>
        </p:nvSpPr>
        <p:spPr bwMode="auto">
          <a:xfrm>
            <a:off x="0" y="3224213"/>
            <a:ext cx="9144000" cy="0"/>
          </a:xfrm>
          <a:prstGeom prst="rect">
            <a:avLst/>
          </a:prstGeom>
          <a:noFill/>
          <a:ln w="9525" algn="ctr">
            <a:noFill/>
            <a:miter lim="800000"/>
            <a:headEnd/>
            <a:tailEnd/>
          </a:ln>
        </p:spPr>
        <p:txBody>
          <a:bodyPr wrap="none" anchor="ctr">
            <a:spAutoFit/>
          </a:bodyPr>
          <a:lstStyle/>
          <a:p>
            <a:endParaRPr lang="ja-JP" altLang="en-US"/>
          </a:p>
        </p:txBody>
      </p:sp>
      <p:graphicFrame>
        <p:nvGraphicFramePr>
          <p:cNvPr id="1026" name="Object 6"/>
          <p:cNvGraphicFramePr>
            <a:graphicFrameLocks noChangeAspect="1"/>
          </p:cNvGraphicFramePr>
          <p:nvPr/>
        </p:nvGraphicFramePr>
        <p:xfrm>
          <a:off x="3105150" y="2565400"/>
          <a:ext cx="2114550" cy="808038"/>
        </p:xfrm>
        <a:graphic>
          <a:graphicData uri="http://schemas.openxmlformats.org/presentationml/2006/ole">
            <p:oleObj spid="_x0000_s1026" name="数式" r:id="rId4" imgW="1041120" imgH="39348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日付プレースホルダ 4"/>
          <p:cNvSpPr>
            <a:spLocks noGrp="1"/>
          </p:cNvSpPr>
          <p:nvPr>
            <p:ph type="dt" sz="quarter" idx="10"/>
          </p:nvPr>
        </p:nvSpPr>
        <p:spPr>
          <a:noFill/>
        </p:spPr>
        <p:txBody>
          <a:bodyPr/>
          <a:lstStyle/>
          <a:p>
            <a:r>
              <a:rPr lang="en-US" altLang="ja-JP"/>
              <a:t>2007/03/15</a:t>
            </a:r>
          </a:p>
        </p:txBody>
      </p:sp>
      <p:sp>
        <p:nvSpPr>
          <p:cNvPr id="2052" name="フッター プレースホルダ 5"/>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2053" name="スライド番号プレースホルダ 6"/>
          <p:cNvSpPr>
            <a:spLocks noGrp="1"/>
          </p:cNvSpPr>
          <p:nvPr>
            <p:ph type="sldNum" sz="quarter" idx="12"/>
          </p:nvPr>
        </p:nvSpPr>
        <p:spPr>
          <a:noFill/>
        </p:spPr>
        <p:txBody>
          <a:bodyPr/>
          <a:lstStyle/>
          <a:p>
            <a:fld id="{27BA8663-4BAC-4716-A892-5DE556FC1421}" type="slidenum">
              <a:rPr lang="en-US" altLang="ja-JP"/>
              <a:pPr/>
              <a:t>8</a:t>
            </a:fld>
            <a:endParaRPr lang="en-US" altLang="ja-JP"/>
          </a:p>
        </p:txBody>
      </p:sp>
      <p:sp>
        <p:nvSpPr>
          <p:cNvPr id="2054" name="Rectangle 2"/>
          <p:cNvSpPr>
            <a:spLocks noGrp="1" noChangeArrowheads="1"/>
          </p:cNvSpPr>
          <p:nvPr>
            <p:ph type="title"/>
          </p:nvPr>
        </p:nvSpPr>
        <p:spPr/>
        <p:txBody>
          <a:bodyPr/>
          <a:lstStyle/>
          <a:p>
            <a:pPr eaLnBrk="1" hangingPunct="1"/>
            <a:r>
              <a:rPr lang="ja-JP" altLang="en-US" smtClean="0"/>
              <a:t>次数中心性（</a:t>
            </a:r>
            <a:r>
              <a:rPr lang="en-US" altLang="ja-JP" smtClean="0"/>
              <a:t>Degree Centrality</a:t>
            </a:r>
            <a:r>
              <a:rPr lang="ja-JP" altLang="en-US" smtClean="0"/>
              <a:t>）</a:t>
            </a:r>
          </a:p>
        </p:txBody>
      </p:sp>
      <p:sp>
        <p:nvSpPr>
          <p:cNvPr id="2055" name="Rectangle 3"/>
          <p:cNvSpPr>
            <a:spLocks noGrp="1" noChangeArrowheads="1"/>
          </p:cNvSpPr>
          <p:nvPr>
            <p:ph type="body" sz="half" idx="1"/>
          </p:nvPr>
        </p:nvSpPr>
        <p:spPr/>
        <p:txBody>
          <a:bodyPr/>
          <a:lstStyle/>
          <a:p>
            <a:pPr eaLnBrk="1" hangingPunct="1"/>
            <a:r>
              <a:rPr lang="ja-JP" altLang="en-US" sz="2000" smtClean="0"/>
              <a:t>例：頂点 </a:t>
            </a:r>
            <a:r>
              <a:rPr lang="en-US" altLang="ja-JP" sz="2000" i="1" smtClean="0">
                <a:latin typeface="Times New Roman" pitchFamily="18" charset="0"/>
              </a:rPr>
              <a:t>v</a:t>
            </a:r>
            <a:r>
              <a:rPr lang="en-US" altLang="ja-JP" sz="2000" i="1" baseline="-25000" smtClean="0">
                <a:latin typeface="Times New Roman" pitchFamily="18" charset="0"/>
              </a:rPr>
              <a:t>2 </a:t>
            </a:r>
            <a:r>
              <a:rPr lang="en-US" altLang="ja-JP" sz="2000" smtClean="0"/>
              <a:t> </a:t>
            </a:r>
            <a:r>
              <a:rPr lang="ja-JP" altLang="en-US" sz="2000" smtClean="0"/>
              <a:t>の次数中心性</a:t>
            </a:r>
          </a:p>
        </p:txBody>
      </p:sp>
      <p:sp>
        <p:nvSpPr>
          <p:cNvPr id="2056" name="Oval 4"/>
          <p:cNvSpPr>
            <a:spLocks noChangeArrowheads="1"/>
          </p:cNvSpPr>
          <p:nvPr/>
        </p:nvSpPr>
        <p:spPr bwMode="auto">
          <a:xfrm>
            <a:off x="2805113" y="4997450"/>
            <a:ext cx="290512" cy="290513"/>
          </a:xfrm>
          <a:prstGeom prst="ellipse">
            <a:avLst/>
          </a:prstGeom>
          <a:solidFill>
            <a:srgbClr val="FFFFFF"/>
          </a:solidFill>
          <a:ln w="9360">
            <a:solidFill>
              <a:srgbClr val="000000"/>
            </a:solidFill>
            <a:miter lim="800000"/>
            <a:headEnd/>
            <a:tailEnd/>
          </a:ln>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ja-JP">
                <a:solidFill>
                  <a:srgbClr val="000000"/>
                </a:solidFill>
              </a:rPr>
              <a:t>5   (0.14)</a:t>
            </a:r>
          </a:p>
        </p:txBody>
      </p:sp>
      <p:sp>
        <p:nvSpPr>
          <p:cNvPr id="2057" name="Oval 5"/>
          <p:cNvSpPr>
            <a:spLocks noChangeArrowheads="1"/>
          </p:cNvSpPr>
          <p:nvPr/>
        </p:nvSpPr>
        <p:spPr bwMode="auto">
          <a:xfrm>
            <a:off x="4822825" y="4205288"/>
            <a:ext cx="290513" cy="290512"/>
          </a:xfrm>
          <a:prstGeom prst="ellipse">
            <a:avLst/>
          </a:prstGeom>
          <a:solidFill>
            <a:srgbClr val="FFFFFF"/>
          </a:solidFill>
          <a:ln w="9360">
            <a:solidFill>
              <a:srgbClr val="000000"/>
            </a:solidFill>
            <a:miter lim="800000"/>
            <a:headEnd/>
            <a:tailEnd/>
          </a:ln>
        </p:spPr>
        <p:txBody>
          <a:bodyPr wrap="none" lIns="90000" tIns="46800" rIns="90000" bIns="46800" anchor="ctr"/>
          <a:lstStyle/>
          <a:p>
            <a:pPr marL="334963" indent="-334963" defTabSz="449263">
              <a:spcBef>
                <a:spcPct val="0"/>
              </a:spcBef>
              <a:buClr>
                <a:srgbClr val="000000"/>
              </a:buClr>
              <a:buSzPct val="100000"/>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ltLang="ja-JP">
                <a:solidFill>
                  <a:srgbClr val="000000"/>
                </a:solidFill>
              </a:rPr>
              <a:t>(0.43)</a:t>
            </a:r>
          </a:p>
        </p:txBody>
      </p:sp>
      <p:sp>
        <p:nvSpPr>
          <p:cNvPr id="2058" name="Oval 6"/>
          <p:cNvSpPr>
            <a:spLocks noChangeArrowheads="1"/>
          </p:cNvSpPr>
          <p:nvPr/>
        </p:nvSpPr>
        <p:spPr bwMode="auto">
          <a:xfrm>
            <a:off x="4965700" y="3124200"/>
            <a:ext cx="290513" cy="290513"/>
          </a:xfrm>
          <a:prstGeom prst="ellipse">
            <a:avLst/>
          </a:prstGeom>
          <a:solidFill>
            <a:srgbClr val="FFFFFF"/>
          </a:solidFill>
          <a:ln w="9360">
            <a:solidFill>
              <a:srgbClr val="000000"/>
            </a:solidFill>
            <a:miter lim="800000"/>
            <a:headEnd/>
            <a:tailEnd/>
          </a:ln>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ja-JP">
                <a:solidFill>
                  <a:srgbClr val="000000"/>
                </a:solidFill>
              </a:rPr>
              <a:t>7   (0.29)</a:t>
            </a:r>
          </a:p>
        </p:txBody>
      </p:sp>
      <p:sp>
        <p:nvSpPr>
          <p:cNvPr id="2059" name="Oval 7"/>
          <p:cNvSpPr>
            <a:spLocks noChangeArrowheads="1"/>
          </p:cNvSpPr>
          <p:nvPr/>
        </p:nvSpPr>
        <p:spPr bwMode="auto">
          <a:xfrm>
            <a:off x="4100513" y="4637088"/>
            <a:ext cx="290512" cy="290512"/>
          </a:xfrm>
          <a:prstGeom prst="ellipse">
            <a:avLst/>
          </a:prstGeom>
          <a:solidFill>
            <a:srgbClr val="FFFFFF"/>
          </a:solidFill>
          <a:ln w="9360">
            <a:solidFill>
              <a:srgbClr val="000000"/>
            </a:solidFill>
            <a:miter lim="800000"/>
            <a:headEnd/>
            <a:tailEnd/>
          </a:ln>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ja-JP">
                <a:solidFill>
                  <a:srgbClr val="000000"/>
                </a:solidFill>
              </a:rPr>
              <a:t>3   (0.43)</a:t>
            </a:r>
          </a:p>
        </p:txBody>
      </p:sp>
      <p:sp>
        <p:nvSpPr>
          <p:cNvPr id="2060" name="Oval 8"/>
          <p:cNvSpPr>
            <a:spLocks noChangeArrowheads="1"/>
          </p:cNvSpPr>
          <p:nvPr/>
        </p:nvSpPr>
        <p:spPr bwMode="auto">
          <a:xfrm>
            <a:off x="4100513" y="3702050"/>
            <a:ext cx="290512" cy="290513"/>
          </a:xfrm>
          <a:prstGeom prst="ellipse">
            <a:avLst/>
          </a:prstGeom>
          <a:solidFill>
            <a:srgbClr val="99CCFF"/>
          </a:solidFill>
          <a:ln w="9360">
            <a:solidFill>
              <a:srgbClr val="000000"/>
            </a:solidFill>
            <a:miter lim="800000"/>
            <a:headEnd/>
            <a:tailEnd/>
          </a:ln>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ja-JP">
                <a:solidFill>
                  <a:srgbClr val="000000"/>
                </a:solidFill>
              </a:rPr>
              <a:t>2   (0.57)</a:t>
            </a:r>
          </a:p>
        </p:txBody>
      </p:sp>
      <p:sp>
        <p:nvSpPr>
          <p:cNvPr id="2061" name="Oval 9"/>
          <p:cNvSpPr>
            <a:spLocks noChangeArrowheads="1"/>
          </p:cNvSpPr>
          <p:nvPr/>
        </p:nvSpPr>
        <p:spPr bwMode="auto">
          <a:xfrm>
            <a:off x="3165475" y="3200400"/>
            <a:ext cx="290513" cy="287338"/>
          </a:xfrm>
          <a:prstGeom prst="ellipse">
            <a:avLst/>
          </a:prstGeom>
          <a:solidFill>
            <a:srgbClr val="FFFFFF"/>
          </a:solidFill>
          <a:ln w="9360">
            <a:solidFill>
              <a:srgbClr val="000000"/>
            </a:solidFill>
            <a:miter lim="800000"/>
            <a:headEnd/>
            <a:tailEnd/>
          </a:ln>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ja-JP">
                <a:solidFill>
                  <a:srgbClr val="000000"/>
                </a:solidFill>
              </a:rPr>
              <a:t>4   (0.14)</a:t>
            </a:r>
          </a:p>
        </p:txBody>
      </p:sp>
      <p:sp>
        <p:nvSpPr>
          <p:cNvPr id="2062" name="Oval 10"/>
          <p:cNvSpPr>
            <a:spLocks noChangeArrowheads="1"/>
          </p:cNvSpPr>
          <p:nvPr/>
        </p:nvSpPr>
        <p:spPr bwMode="auto">
          <a:xfrm>
            <a:off x="5973763" y="4784725"/>
            <a:ext cx="290512" cy="290513"/>
          </a:xfrm>
          <a:prstGeom prst="ellipse">
            <a:avLst/>
          </a:prstGeom>
          <a:solidFill>
            <a:srgbClr val="FFFFFF"/>
          </a:solidFill>
          <a:ln w="9360">
            <a:solidFill>
              <a:srgbClr val="000000"/>
            </a:solidFill>
            <a:miter lim="800000"/>
            <a:headEnd/>
            <a:tailEnd/>
          </a:ln>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ja-JP">
                <a:solidFill>
                  <a:srgbClr val="000000"/>
                </a:solidFill>
              </a:rPr>
              <a:t>6    (0.14)</a:t>
            </a:r>
          </a:p>
        </p:txBody>
      </p:sp>
      <p:sp>
        <p:nvSpPr>
          <p:cNvPr id="2063" name="Oval 11"/>
          <p:cNvSpPr>
            <a:spLocks noChangeArrowheads="1"/>
          </p:cNvSpPr>
          <p:nvPr/>
        </p:nvSpPr>
        <p:spPr bwMode="auto">
          <a:xfrm>
            <a:off x="5973763" y="3844925"/>
            <a:ext cx="290512" cy="290513"/>
          </a:xfrm>
          <a:prstGeom prst="ellipse">
            <a:avLst/>
          </a:prstGeom>
          <a:solidFill>
            <a:srgbClr val="FFFFFF"/>
          </a:solidFill>
          <a:ln w="9360">
            <a:solidFill>
              <a:srgbClr val="000000"/>
            </a:solidFill>
            <a:miter lim="800000"/>
            <a:headEnd/>
            <a:tailEnd/>
          </a:ln>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ja-JP">
                <a:solidFill>
                  <a:srgbClr val="000000"/>
                </a:solidFill>
              </a:rPr>
              <a:t>8   (0.14)</a:t>
            </a:r>
          </a:p>
        </p:txBody>
      </p:sp>
      <p:cxnSp>
        <p:nvCxnSpPr>
          <p:cNvPr id="2064" name="AutoShape 12"/>
          <p:cNvCxnSpPr>
            <a:cxnSpLocks noChangeShapeType="1"/>
            <a:stCxn id="2061" idx="1"/>
            <a:endCxn id="2060" idx="1"/>
          </p:cNvCxnSpPr>
          <p:nvPr/>
        </p:nvCxnSpPr>
        <p:spPr bwMode="auto">
          <a:xfrm>
            <a:off x="3208338" y="3444875"/>
            <a:ext cx="935037" cy="298450"/>
          </a:xfrm>
          <a:prstGeom prst="straightConnector1">
            <a:avLst/>
          </a:prstGeom>
          <a:noFill/>
          <a:ln w="9360">
            <a:solidFill>
              <a:srgbClr val="000000"/>
            </a:solidFill>
            <a:miter lim="800000"/>
            <a:headEnd/>
            <a:tailEnd/>
          </a:ln>
        </p:spPr>
      </p:cxnSp>
      <p:cxnSp>
        <p:nvCxnSpPr>
          <p:cNvPr id="2065" name="AutoShape 13"/>
          <p:cNvCxnSpPr>
            <a:cxnSpLocks noChangeShapeType="1"/>
            <a:stCxn id="2058" idx="1"/>
            <a:endCxn id="2063" idx="1"/>
          </p:cNvCxnSpPr>
          <p:nvPr/>
        </p:nvCxnSpPr>
        <p:spPr bwMode="auto">
          <a:xfrm>
            <a:off x="5008563" y="3371850"/>
            <a:ext cx="1008062" cy="515938"/>
          </a:xfrm>
          <a:prstGeom prst="straightConnector1">
            <a:avLst/>
          </a:prstGeom>
          <a:noFill/>
          <a:ln w="9360">
            <a:solidFill>
              <a:srgbClr val="000000"/>
            </a:solidFill>
            <a:miter lim="800000"/>
            <a:headEnd/>
            <a:tailEnd/>
          </a:ln>
        </p:spPr>
      </p:cxnSp>
      <p:cxnSp>
        <p:nvCxnSpPr>
          <p:cNvPr id="2066" name="AutoShape 14"/>
          <p:cNvCxnSpPr>
            <a:cxnSpLocks noChangeShapeType="1"/>
            <a:stCxn id="2060" idx="1"/>
            <a:endCxn id="2057" idx="1"/>
          </p:cNvCxnSpPr>
          <p:nvPr/>
        </p:nvCxnSpPr>
        <p:spPr bwMode="auto">
          <a:xfrm>
            <a:off x="4141788" y="3949700"/>
            <a:ext cx="722312" cy="298450"/>
          </a:xfrm>
          <a:prstGeom prst="straightConnector1">
            <a:avLst/>
          </a:prstGeom>
          <a:noFill/>
          <a:ln w="9360">
            <a:solidFill>
              <a:srgbClr val="000000"/>
            </a:solidFill>
            <a:miter lim="800000"/>
            <a:headEnd/>
            <a:tailEnd/>
          </a:ln>
        </p:spPr>
      </p:cxnSp>
      <p:cxnSp>
        <p:nvCxnSpPr>
          <p:cNvPr id="2067" name="AutoShape 15"/>
          <p:cNvCxnSpPr>
            <a:cxnSpLocks noChangeShapeType="1"/>
            <a:stCxn id="2058" idx="1"/>
            <a:endCxn id="2060" idx="0"/>
          </p:cNvCxnSpPr>
          <p:nvPr/>
        </p:nvCxnSpPr>
        <p:spPr bwMode="auto">
          <a:xfrm flipH="1">
            <a:off x="4244975" y="3167063"/>
            <a:ext cx="762000" cy="536575"/>
          </a:xfrm>
          <a:prstGeom prst="straightConnector1">
            <a:avLst/>
          </a:prstGeom>
          <a:noFill/>
          <a:ln w="9360">
            <a:solidFill>
              <a:srgbClr val="000000"/>
            </a:solidFill>
            <a:miter lim="800000"/>
            <a:headEnd/>
            <a:tailEnd/>
          </a:ln>
        </p:spPr>
      </p:cxnSp>
      <p:cxnSp>
        <p:nvCxnSpPr>
          <p:cNvPr id="2068" name="AutoShape 16"/>
          <p:cNvCxnSpPr>
            <a:cxnSpLocks noChangeShapeType="1"/>
            <a:stCxn id="2060" idx="1"/>
            <a:endCxn id="2059" idx="0"/>
          </p:cNvCxnSpPr>
          <p:nvPr/>
        </p:nvCxnSpPr>
        <p:spPr bwMode="auto">
          <a:xfrm>
            <a:off x="4100513" y="3846513"/>
            <a:ext cx="146050" cy="790575"/>
          </a:xfrm>
          <a:prstGeom prst="straightConnector1">
            <a:avLst/>
          </a:prstGeom>
          <a:noFill/>
          <a:ln w="9360">
            <a:solidFill>
              <a:srgbClr val="000000"/>
            </a:solidFill>
            <a:miter lim="800000"/>
            <a:headEnd/>
            <a:tailEnd/>
          </a:ln>
        </p:spPr>
      </p:cxnSp>
      <p:cxnSp>
        <p:nvCxnSpPr>
          <p:cNvPr id="2069" name="AutoShape 17"/>
          <p:cNvCxnSpPr>
            <a:cxnSpLocks noChangeShapeType="1"/>
            <a:stCxn id="2059" idx="0"/>
            <a:endCxn id="2057" idx="1"/>
          </p:cNvCxnSpPr>
          <p:nvPr/>
        </p:nvCxnSpPr>
        <p:spPr bwMode="auto">
          <a:xfrm flipV="1">
            <a:off x="4244975" y="4248150"/>
            <a:ext cx="620713" cy="388938"/>
          </a:xfrm>
          <a:prstGeom prst="straightConnector1">
            <a:avLst/>
          </a:prstGeom>
          <a:noFill/>
          <a:ln w="9360">
            <a:solidFill>
              <a:srgbClr val="000000"/>
            </a:solidFill>
            <a:miter lim="800000"/>
            <a:headEnd/>
            <a:tailEnd/>
          </a:ln>
        </p:spPr>
      </p:cxnSp>
      <p:cxnSp>
        <p:nvCxnSpPr>
          <p:cNvPr id="2070" name="AutoShape 18"/>
          <p:cNvCxnSpPr>
            <a:cxnSpLocks noChangeShapeType="1"/>
            <a:stCxn id="2057" idx="1"/>
            <a:endCxn id="2062" idx="1"/>
          </p:cNvCxnSpPr>
          <p:nvPr/>
        </p:nvCxnSpPr>
        <p:spPr bwMode="auto">
          <a:xfrm>
            <a:off x="4865688" y="4452938"/>
            <a:ext cx="1150937" cy="374650"/>
          </a:xfrm>
          <a:prstGeom prst="straightConnector1">
            <a:avLst/>
          </a:prstGeom>
          <a:noFill/>
          <a:ln w="9360">
            <a:solidFill>
              <a:srgbClr val="000000"/>
            </a:solidFill>
            <a:miter lim="800000"/>
            <a:headEnd/>
            <a:tailEnd/>
          </a:ln>
        </p:spPr>
      </p:cxnSp>
      <p:cxnSp>
        <p:nvCxnSpPr>
          <p:cNvPr id="2071" name="AutoShape 19"/>
          <p:cNvCxnSpPr>
            <a:cxnSpLocks noChangeShapeType="1"/>
            <a:stCxn id="2059" idx="1"/>
            <a:endCxn id="2056" idx="0"/>
          </p:cNvCxnSpPr>
          <p:nvPr/>
        </p:nvCxnSpPr>
        <p:spPr bwMode="auto">
          <a:xfrm flipH="1">
            <a:off x="2949575" y="4679950"/>
            <a:ext cx="1192213" cy="319088"/>
          </a:xfrm>
          <a:prstGeom prst="straightConnector1">
            <a:avLst/>
          </a:prstGeom>
          <a:noFill/>
          <a:ln w="9360">
            <a:solidFill>
              <a:srgbClr val="000000"/>
            </a:solidFill>
            <a:miter lim="800000"/>
            <a:headEnd/>
            <a:tailEnd/>
          </a:ln>
        </p:spPr>
      </p:cxnSp>
      <p:graphicFrame>
        <p:nvGraphicFramePr>
          <p:cNvPr id="2050" name="Object 21"/>
          <p:cNvGraphicFramePr>
            <a:graphicFrameLocks noChangeAspect="1"/>
          </p:cNvGraphicFramePr>
          <p:nvPr>
            <p:ph sz="half" idx="2"/>
          </p:nvPr>
        </p:nvGraphicFramePr>
        <p:xfrm>
          <a:off x="1670050" y="1916113"/>
          <a:ext cx="2270125" cy="687387"/>
        </p:xfrm>
        <a:graphic>
          <a:graphicData uri="http://schemas.openxmlformats.org/presentationml/2006/ole">
            <p:oleObj spid="_x0000_s2050" name="数式" r:id="rId4" imgW="1295280" imgH="393480" progId="Equation.3">
              <p:embed/>
            </p:oleObj>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日付プレースホルダ 3"/>
          <p:cNvSpPr>
            <a:spLocks noGrp="1"/>
          </p:cNvSpPr>
          <p:nvPr>
            <p:ph type="dt" sz="quarter" idx="10"/>
          </p:nvPr>
        </p:nvSpPr>
        <p:spPr>
          <a:noFill/>
        </p:spPr>
        <p:txBody>
          <a:bodyPr/>
          <a:lstStyle/>
          <a:p>
            <a:r>
              <a:rPr lang="en-US" altLang="ja-JP"/>
              <a:t>2007/03/15</a:t>
            </a:r>
          </a:p>
        </p:txBody>
      </p:sp>
      <p:sp>
        <p:nvSpPr>
          <p:cNvPr id="3076"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3077" name="スライド番号プレースホルダ 5"/>
          <p:cNvSpPr>
            <a:spLocks noGrp="1"/>
          </p:cNvSpPr>
          <p:nvPr>
            <p:ph type="sldNum" sz="quarter" idx="12"/>
          </p:nvPr>
        </p:nvSpPr>
        <p:spPr>
          <a:noFill/>
        </p:spPr>
        <p:txBody>
          <a:bodyPr/>
          <a:lstStyle/>
          <a:p>
            <a:fld id="{259D7DF9-B565-4BBB-B42F-D99A5573F2F7}" type="slidenum">
              <a:rPr lang="en-US" altLang="ja-JP"/>
              <a:pPr/>
              <a:t>9</a:t>
            </a:fld>
            <a:endParaRPr lang="en-US" altLang="ja-JP"/>
          </a:p>
        </p:txBody>
      </p:sp>
      <p:sp>
        <p:nvSpPr>
          <p:cNvPr id="3078" name="Rectangle 2"/>
          <p:cNvSpPr>
            <a:spLocks noGrp="1" noChangeArrowheads="1"/>
          </p:cNvSpPr>
          <p:nvPr>
            <p:ph type="title"/>
          </p:nvPr>
        </p:nvSpPr>
        <p:spPr/>
        <p:txBody>
          <a:bodyPr/>
          <a:lstStyle/>
          <a:p>
            <a:pPr eaLnBrk="1" hangingPunct="1"/>
            <a:r>
              <a:rPr lang="ja-JP" altLang="en-US" smtClean="0"/>
              <a:t>近接性（</a:t>
            </a:r>
            <a:r>
              <a:rPr lang="en-US" altLang="ja-JP" smtClean="0"/>
              <a:t>Closenness Centrality</a:t>
            </a:r>
            <a:r>
              <a:rPr lang="ja-JP" altLang="en-US" smtClean="0"/>
              <a:t>）</a:t>
            </a:r>
          </a:p>
        </p:txBody>
      </p:sp>
      <p:sp>
        <p:nvSpPr>
          <p:cNvPr id="3079" name="Rectangle 3"/>
          <p:cNvSpPr>
            <a:spLocks noGrp="1" noChangeArrowheads="1"/>
          </p:cNvSpPr>
          <p:nvPr>
            <p:ph type="body" idx="1"/>
          </p:nvPr>
        </p:nvSpPr>
        <p:spPr/>
        <p:txBody>
          <a:bodyPr/>
          <a:lstStyle/>
          <a:p>
            <a:pPr eaLnBrk="1" hangingPunct="1"/>
            <a:r>
              <a:rPr lang="ja-JP" altLang="en-US" smtClean="0"/>
              <a:t>頂点 </a:t>
            </a:r>
            <a:r>
              <a:rPr lang="en-US" altLang="ja-JP" i="1" smtClean="0">
                <a:latin typeface="Times New Roman" pitchFamily="18" charset="0"/>
              </a:rPr>
              <a:t>v</a:t>
            </a:r>
            <a:r>
              <a:rPr lang="en-US" altLang="ja-JP" i="1" baseline="-25000" smtClean="0">
                <a:latin typeface="Times New Roman" pitchFamily="18" charset="0"/>
              </a:rPr>
              <a:t>i </a:t>
            </a:r>
            <a:r>
              <a:rPr lang="ja-JP" altLang="en-US" smtClean="0"/>
              <a:t>，他の頂点までの距離の総和 </a:t>
            </a:r>
            <a:r>
              <a:rPr lang="en-US" altLang="ja-JP" i="1" smtClean="0">
                <a:latin typeface="Times New Roman" pitchFamily="18" charset="0"/>
              </a:rPr>
              <a:t>s</a:t>
            </a:r>
            <a:r>
              <a:rPr lang="en-US" altLang="ja-JP" smtClean="0">
                <a:latin typeface="Times New Roman" pitchFamily="18" charset="0"/>
              </a:rPr>
              <a:t>(</a:t>
            </a:r>
            <a:r>
              <a:rPr lang="en-US" altLang="ja-JP" i="1" smtClean="0">
                <a:latin typeface="Times New Roman" pitchFamily="18" charset="0"/>
              </a:rPr>
              <a:t>v</a:t>
            </a:r>
            <a:r>
              <a:rPr lang="en-US" altLang="ja-JP" i="1" baseline="-25000" smtClean="0">
                <a:latin typeface="Times New Roman" pitchFamily="18" charset="0"/>
              </a:rPr>
              <a:t>i</a:t>
            </a:r>
            <a:r>
              <a:rPr lang="en-US" altLang="ja-JP" smtClean="0">
                <a:latin typeface="Times New Roman" pitchFamily="18" charset="0"/>
              </a:rPr>
              <a:t>) </a:t>
            </a:r>
            <a:r>
              <a:rPr lang="ja-JP" altLang="en-US" smtClean="0">
                <a:latin typeface="Times New Roman" pitchFamily="18" charset="0"/>
              </a:rPr>
              <a:t>とすると，</a:t>
            </a:r>
            <a:br>
              <a:rPr lang="ja-JP" altLang="en-US" smtClean="0">
                <a:latin typeface="Times New Roman" pitchFamily="18" charset="0"/>
              </a:rPr>
            </a:br>
            <a:r>
              <a:rPr lang="ja-JP" altLang="en-US" smtClean="0">
                <a:latin typeface="Times New Roman" pitchFamily="18" charset="0"/>
              </a:rPr>
              <a:t>近接</a:t>
            </a:r>
            <a:r>
              <a:rPr lang="ja-JP" altLang="en-US" smtClean="0"/>
              <a:t>性 </a:t>
            </a:r>
            <a:r>
              <a:rPr lang="en-US" altLang="ja-JP" i="1" smtClean="0">
                <a:latin typeface="Times New Roman" pitchFamily="18" charset="0"/>
              </a:rPr>
              <a:t>C</a:t>
            </a:r>
            <a:r>
              <a:rPr lang="en-US" altLang="ja-JP" i="1" baseline="-25000" smtClean="0">
                <a:latin typeface="Times New Roman" pitchFamily="18" charset="0"/>
              </a:rPr>
              <a:t>c</a:t>
            </a:r>
            <a:r>
              <a:rPr lang="en-US" altLang="ja-JP" smtClean="0"/>
              <a:t> </a:t>
            </a:r>
            <a:r>
              <a:rPr lang="ja-JP" altLang="en-US" smtClean="0"/>
              <a:t>は以下の様に表される</a:t>
            </a:r>
          </a:p>
          <a:p>
            <a:pPr lvl="1" eaLnBrk="1" hangingPunct="1">
              <a:spcBef>
                <a:spcPts val="600"/>
              </a:spcBef>
            </a:pPr>
            <a:r>
              <a:rPr lang="ja-JP" altLang="en-US" smtClean="0"/>
              <a:t>近接性は，距離が無限大になるので</a:t>
            </a:r>
            <a:r>
              <a:rPr lang="ja-JP" altLang="en-GB" smtClean="0"/>
              <a:t>グラフが非連結のときには適用できない</a:t>
            </a:r>
            <a:endParaRPr lang="ja-JP" altLang="en-US" smtClean="0"/>
          </a:p>
          <a:p>
            <a:pPr eaLnBrk="1" hangingPunct="1"/>
            <a:endParaRPr lang="ja-JP" altLang="en-US" smtClean="0"/>
          </a:p>
          <a:p>
            <a:pPr eaLnBrk="1" hangingPunct="1"/>
            <a:endParaRPr lang="ja-JP" altLang="en-US" smtClean="0"/>
          </a:p>
          <a:p>
            <a:pPr eaLnBrk="1" hangingPunct="1"/>
            <a:endParaRPr lang="ja-JP" altLang="en-US" smtClean="0"/>
          </a:p>
          <a:p>
            <a:pPr lvl="1" eaLnBrk="1" hangingPunct="1">
              <a:spcBef>
                <a:spcPts val="600"/>
              </a:spcBef>
            </a:pPr>
            <a:endParaRPr lang="ja-JP" altLang="en-GB" smtClean="0"/>
          </a:p>
          <a:p>
            <a:pPr lvl="1" eaLnBrk="1" hangingPunct="1">
              <a:spcBef>
                <a:spcPts val="600"/>
              </a:spcBef>
            </a:pPr>
            <a:r>
              <a:rPr lang="ja-JP" altLang="en-US" smtClean="0"/>
              <a:t>ある頂点 </a:t>
            </a:r>
            <a:r>
              <a:rPr lang="en-US" altLang="ja-JP" i="1" smtClean="0">
                <a:latin typeface="Times New Roman" pitchFamily="18" charset="0"/>
              </a:rPr>
              <a:t>v</a:t>
            </a:r>
            <a:r>
              <a:rPr lang="en-US" altLang="ja-JP" i="1" baseline="-25000" smtClean="0">
                <a:latin typeface="Times New Roman" pitchFamily="18" charset="0"/>
              </a:rPr>
              <a:t>i</a:t>
            </a:r>
            <a:r>
              <a:rPr lang="en-US" altLang="ja-JP" smtClean="0"/>
              <a:t> </a:t>
            </a:r>
            <a:r>
              <a:rPr lang="ja-JP" altLang="en-US" smtClean="0"/>
              <a:t>から，ネットワーク内の他の頂点までの距離の総和が小さいほど近接性が高く，大きいほど近接性が低くなりやすい</a:t>
            </a:r>
          </a:p>
          <a:p>
            <a:pPr lvl="1" eaLnBrk="1" hangingPunct="1"/>
            <a:r>
              <a:rPr lang="ja-JP" altLang="en-US" smtClean="0"/>
              <a:t>次数中心性の分析から，</a:t>
            </a:r>
            <a:r>
              <a:rPr lang="ja-JP" altLang="en-US" smtClean="0">
                <a:solidFill>
                  <a:srgbClr val="3366CC"/>
                </a:solidFill>
              </a:rPr>
              <a:t>他者からの影響を受けにくい（与えやすい）頂点を探すことができる</a:t>
            </a:r>
          </a:p>
        </p:txBody>
      </p:sp>
      <p:sp>
        <p:nvSpPr>
          <p:cNvPr id="3080" name="Rectangle 5"/>
          <p:cNvSpPr>
            <a:spLocks noChangeArrowheads="1"/>
          </p:cNvSpPr>
          <p:nvPr/>
        </p:nvSpPr>
        <p:spPr bwMode="auto">
          <a:xfrm>
            <a:off x="0" y="3186113"/>
            <a:ext cx="9144000" cy="0"/>
          </a:xfrm>
          <a:prstGeom prst="rect">
            <a:avLst/>
          </a:prstGeom>
          <a:noFill/>
          <a:ln w="9525" algn="ctr">
            <a:noFill/>
            <a:miter lim="800000"/>
            <a:headEnd/>
            <a:tailEnd/>
          </a:ln>
        </p:spPr>
        <p:txBody>
          <a:bodyPr wrap="none" anchor="ctr">
            <a:spAutoFit/>
          </a:bodyPr>
          <a:lstStyle/>
          <a:p>
            <a:endParaRPr lang="ja-JP" altLang="en-US"/>
          </a:p>
        </p:txBody>
      </p:sp>
      <p:graphicFrame>
        <p:nvGraphicFramePr>
          <p:cNvPr id="3074" name="Object 4"/>
          <p:cNvGraphicFramePr>
            <a:graphicFrameLocks noChangeAspect="1"/>
          </p:cNvGraphicFramePr>
          <p:nvPr/>
        </p:nvGraphicFramePr>
        <p:xfrm>
          <a:off x="2700338" y="2924175"/>
          <a:ext cx="2881312" cy="815975"/>
        </p:xfrm>
        <a:graphic>
          <a:graphicData uri="http://schemas.openxmlformats.org/presentationml/2006/ole">
            <p:oleObj spid="_x0000_s3074" name="数式" r:id="rId4" imgW="1714500" imgH="482600" progId="Equation.3">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日付プレースホルダ 4"/>
          <p:cNvSpPr>
            <a:spLocks noGrp="1"/>
          </p:cNvSpPr>
          <p:nvPr>
            <p:ph type="dt" sz="quarter" idx="10"/>
          </p:nvPr>
        </p:nvSpPr>
        <p:spPr>
          <a:noFill/>
        </p:spPr>
        <p:txBody>
          <a:bodyPr/>
          <a:lstStyle/>
          <a:p>
            <a:r>
              <a:rPr lang="en-US" altLang="ja-JP"/>
              <a:t>2007/03/15</a:t>
            </a:r>
          </a:p>
        </p:txBody>
      </p:sp>
      <p:sp>
        <p:nvSpPr>
          <p:cNvPr id="4100" name="フッター プレースホルダ 5"/>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4101" name="スライド番号プレースホルダ 6"/>
          <p:cNvSpPr>
            <a:spLocks noGrp="1"/>
          </p:cNvSpPr>
          <p:nvPr>
            <p:ph type="sldNum" sz="quarter" idx="12"/>
          </p:nvPr>
        </p:nvSpPr>
        <p:spPr>
          <a:noFill/>
        </p:spPr>
        <p:txBody>
          <a:bodyPr/>
          <a:lstStyle/>
          <a:p>
            <a:fld id="{09463000-E6C6-4009-8886-6EAE34ECA78A}" type="slidenum">
              <a:rPr lang="en-US" altLang="ja-JP"/>
              <a:pPr/>
              <a:t>10</a:t>
            </a:fld>
            <a:endParaRPr lang="en-US" altLang="ja-JP"/>
          </a:p>
        </p:txBody>
      </p:sp>
      <p:sp>
        <p:nvSpPr>
          <p:cNvPr id="4102" name="Rectangle 27"/>
          <p:cNvSpPr>
            <a:spLocks noGrp="1" noChangeArrowheads="1"/>
          </p:cNvSpPr>
          <p:nvPr>
            <p:ph type="title"/>
          </p:nvPr>
        </p:nvSpPr>
        <p:spPr/>
        <p:txBody>
          <a:bodyPr/>
          <a:lstStyle/>
          <a:p>
            <a:pPr eaLnBrk="1" hangingPunct="1"/>
            <a:r>
              <a:rPr lang="ja-JP" altLang="en-US" smtClean="0"/>
              <a:t>近接性（</a:t>
            </a:r>
            <a:r>
              <a:rPr lang="en-US" altLang="ja-JP" smtClean="0"/>
              <a:t>Closenness Centrality</a:t>
            </a:r>
            <a:r>
              <a:rPr lang="ja-JP" altLang="en-US" smtClean="0"/>
              <a:t>）</a:t>
            </a:r>
          </a:p>
        </p:txBody>
      </p:sp>
      <p:sp>
        <p:nvSpPr>
          <p:cNvPr id="4103" name="Rectangle 3"/>
          <p:cNvSpPr>
            <a:spLocks noGrp="1" noChangeArrowheads="1"/>
          </p:cNvSpPr>
          <p:nvPr>
            <p:ph type="body" sz="half" idx="1"/>
          </p:nvPr>
        </p:nvSpPr>
        <p:spPr/>
        <p:txBody>
          <a:bodyPr/>
          <a:lstStyle/>
          <a:p>
            <a:pPr eaLnBrk="1" hangingPunct="1"/>
            <a:r>
              <a:rPr lang="ja-JP" altLang="en-US" sz="2000" smtClean="0"/>
              <a:t>例：頂点 </a:t>
            </a:r>
            <a:r>
              <a:rPr lang="en-US" altLang="ja-JP" sz="2000" i="1" smtClean="0">
                <a:latin typeface="Times New Roman" pitchFamily="18" charset="0"/>
              </a:rPr>
              <a:t>v</a:t>
            </a:r>
            <a:r>
              <a:rPr lang="en-US" altLang="ja-JP" sz="2000" i="1" baseline="-25000" smtClean="0">
                <a:latin typeface="Times New Roman" pitchFamily="18" charset="0"/>
              </a:rPr>
              <a:t>2 </a:t>
            </a:r>
            <a:r>
              <a:rPr lang="en-US" altLang="ja-JP" sz="2000" smtClean="0"/>
              <a:t> </a:t>
            </a:r>
            <a:r>
              <a:rPr lang="ja-JP" altLang="en-US" sz="2000" smtClean="0"/>
              <a:t>の近接性</a:t>
            </a:r>
          </a:p>
          <a:p>
            <a:pPr eaLnBrk="1" hangingPunct="1"/>
            <a:endParaRPr lang="en-US" altLang="ja-JP" sz="2000" smtClean="0"/>
          </a:p>
        </p:txBody>
      </p:sp>
      <p:sp>
        <p:nvSpPr>
          <p:cNvPr id="4104" name="Oval 4"/>
          <p:cNvSpPr>
            <a:spLocks noChangeArrowheads="1"/>
          </p:cNvSpPr>
          <p:nvPr/>
        </p:nvSpPr>
        <p:spPr bwMode="auto">
          <a:xfrm>
            <a:off x="3346450" y="5113338"/>
            <a:ext cx="290513" cy="290512"/>
          </a:xfrm>
          <a:prstGeom prst="ellipse">
            <a:avLst/>
          </a:prstGeom>
          <a:solidFill>
            <a:srgbClr val="FFFFFF"/>
          </a:solidFill>
          <a:ln w="9360">
            <a:solidFill>
              <a:srgbClr val="000000"/>
            </a:solidFill>
            <a:miter lim="800000"/>
            <a:headEnd/>
            <a:tailEnd/>
          </a:ln>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ja-JP">
                <a:solidFill>
                  <a:srgbClr val="000000"/>
                </a:solidFill>
              </a:rPr>
              <a:t>5   (0.39)</a:t>
            </a:r>
          </a:p>
        </p:txBody>
      </p:sp>
      <p:sp>
        <p:nvSpPr>
          <p:cNvPr id="4105" name="Oval 5"/>
          <p:cNvSpPr>
            <a:spLocks noChangeArrowheads="1"/>
          </p:cNvSpPr>
          <p:nvPr/>
        </p:nvSpPr>
        <p:spPr bwMode="auto">
          <a:xfrm>
            <a:off x="4895850" y="4321175"/>
            <a:ext cx="290513" cy="290513"/>
          </a:xfrm>
          <a:prstGeom prst="ellipse">
            <a:avLst/>
          </a:prstGeom>
          <a:solidFill>
            <a:srgbClr val="FFFFFF"/>
          </a:solidFill>
          <a:ln w="9360">
            <a:solidFill>
              <a:srgbClr val="000000"/>
            </a:solidFill>
            <a:miter lim="800000"/>
            <a:headEnd/>
            <a:tailEnd/>
          </a:ln>
        </p:spPr>
        <p:txBody>
          <a:bodyPr wrap="none" lIns="90000" tIns="46800" rIns="90000" bIns="46800" anchor="ctr"/>
          <a:lstStyle/>
          <a:p>
            <a:pPr marL="334963" indent="-334963" defTabSz="449263">
              <a:spcBef>
                <a:spcPct val="0"/>
              </a:spcBef>
              <a:buClr>
                <a:srgbClr val="000000"/>
              </a:buClr>
              <a:buSzPct val="100000"/>
              <a:buFont typeface="Arial" charset="0"/>
              <a:buAutoNum type="arabicPlain"/>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ltLang="ja-JP">
                <a:solidFill>
                  <a:srgbClr val="000000"/>
                </a:solidFill>
              </a:rPr>
              <a:t>(0.58)</a:t>
            </a:r>
          </a:p>
        </p:txBody>
      </p:sp>
      <p:sp>
        <p:nvSpPr>
          <p:cNvPr id="4106" name="Oval 6"/>
          <p:cNvSpPr>
            <a:spLocks noChangeArrowheads="1"/>
          </p:cNvSpPr>
          <p:nvPr/>
        </p:nvSpPr>
        <p:spPr bwMode="auto">
          <a:xfrm>
            <a:off x="5038725" y="3240088"/>
            <a:ext cx="290513" cy="290512"/>
          </a:xfrm>
          <a:prstGeom prst="ellipse">
            <a:avLst/>
          </a:prstGeom>
          <a:solidFill>
            <a:srgbClr val="FFFFFF"/>
          </a:solidFill>
          <a:ln w="9360">
            <a:solidFill>
              <a:srgbClr val="000000"/>
            </a:solidFill>
            <a:miter lim="800000"/>
            <a:headEnd/>
            <a:tailEnd/>
          </a:ln>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ja-JP">
                <a:solidFill>
                  <a:srgbClr val="000000"/>
                </a:solidFill>
              </a:rPr>
              <a:t>7   (0.50)</a:t>
            </a:r>
          </a:p>
        </p:txBody>
      </p:sp>
      <p:sp>
        <p:nvSpPr>
          <p:cNvPr id="4107" name="Oval 7"/>
          <p:cNvSpPr>
            <a:spLocks noChangeArrowheads="1"/>
          </p:cNvSpPr>
          <p:nvPr/>
        </p:nvSpPr>
        <p:spPr bwMode="auto">
          <a:xfrm>
            <a:off x="4173538" y="4752975"/>
            <a:ext cx="290512" cy="290513"/>
          </a:xfrm>
          <a:prstGeom prst="ellipse">
            <a:avLst/>
          </a:prstGeom>
          <a:solidFill>
            <a:srgbClr val="FFFFFF"/>
          </a:solidFill>
          <a:ln w="9360">
            <a:solidFill>
              <a:srgbClr val="000000"/>
            </a:solidFill>
            <a:miter lim="800000"/>
            <a:headEnd/>
            <a:tailEnd/>
          </a:ln>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ja-JP">
                <a:solidFill>
                  <a:srgbClr val="000000"/>
                </a:solidFill>
              </a:rPr>
              <a:t>3   (0.58)</a:t>
            </a:r>
          </a:p>
        </p:txBody>
      </p:sp>
      <p:sp>
        <p:nvSpPr>
          <p:cNvPr id="4108" name="Oval 8"/>
          <p:cNvSpPr>
            <a:spLocks noChangeArrowheads="1"/>
          </p:cNvSpPr>
          <p:nvPr/>
        </p:nvSpPr>
        <p:spPr bwMode="auto">
          <a:xfrm>
            <a:off x="4173538" y="3817938"/>
            <a:ext cx="290512" cy="290512"/>
          </a:xfrm>
          <a:prstGeom prst="ellipse">
            <a:avLst/>
          </a:prstGeom>
          <a:solidFill>
            <a:srgbClr val="6666FF"/>
          </a:solidFill>
          <a:ln w="9360">
            <a:solidFill>
              <a:srgbClr val="000000"/>
            </a:solidFill>
            <a:miter lim="800000"/>
            <a:headEnd/>
            <a:tailEnd/>
          </a:ln>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ja-JP">
                <a:solidFill>
                  <a:srgbClr val="000000"/>
                </a:solidFill>
              </a:rPr>
              <a:t>2   (0.70)</a:t>
            </a:r>
          </a:p>
        </p:txBody>
      </p:sp>
      <p:sp>
        <p:nvSpPr>
          <p:cNvPr id="4109" name="Oval 9"/>
          <p:cNvSpPr>
            <a:spLocks noChangeArrowheads="1"/>
          </p:cNvSpPr>
          <p:nvPr/>
        </p:nvSpPr>
        <p:spPr bwMode="auto">
          <a:xfrm>
            <a:off x="3238500" y="3316288"/>
            <a:ext cx="290513" cy="287337"/>
          </a:xfrm>
          <a:prstGeom prst="ellipse">
            <a:avLst/>
          </a:prstGeom>
          <a:solidFill>
            <a:srgbClr val="FFFFFF"/>
          </a:solidFill>
          <a:ln w="9360">
            <a:solidFill>
              <a:srgbClr val="000000"/>
            </a:solidFill>
            <a:miter lim="800000"/>
            <a:headEnd/>
            <a:tailEnd/>
          </a:ln>
        </p:spPr>
        <p:txBody>
          <a:bodyPr wrap="none" lIns="90000" tIns="46800" rIns="90000" bIns="46800" anchor="ctr"/>
          <a:lstStyle/>
          <a:p>
            <a:pPr marL="334963" indent="-334963" defTabSz="449263">
              <a:spcBef>
                <a:spcPct val="0"/>
              </a:spcBef>
              <a:buClr>
                <a:srgbClr val="000000"/>
              </a:buClr>
              <a:buSzPct val="100000"/>
              <a:buFont typeface="Arial" charset="0"/>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ltLang="ja-JP">
                <a:solidFill>
                  <a:srgbClr val="000000"/>
                </a:solidFill>
              </a:rPr>
              <a:t>4   (0.44)</a:t>
            </a:r>
          </a:p>
        </p:txBody>
      </p:sp>
      <p:sp>
        <p:nvSpPr>
          <p:cNvPr id="4110" name="Oval 10"/>
          <p:cNvSpPr>
            <a:spLocks noChangeArrowheads="1"/>
          </p:cNvSpPr>
          <p:nvPr/>
        </p:nvSpPr>
        <p:spPr bwMode="auto">
          <a:xfrm>
            <a:off x="5995988" y="4921250"/>
            <a:ext cx="290512" cy="290513"/>
          </a:xfrm>
          <a:prstGeom prst="ellipse">
            <a:avLst/>
          </a:prstGeom>
          <a:solidFill>
            <a:srgbClr val="FFFFFF"/>
          </a:solidFill>
          <a:ln w="9360">
            <a:solidFill>
              <a:srgbClr val="000000"/>
            </a:solidFill>
            <a:miter lim="800000"/>
            <a:headEnd/>
            <a:tailEnd/>
          </a:ln>
        </p:spPr>
        <p:txBody>
          <a:bodyPr wrap="none" lIns="90000" tIns="46800" rIns="90000" bIns="46800" anchor="ctr"/>
          <a:lstStyle/>
          <a:p>
            <a:pPr marL="334963" indent="-334963" defTabSz="449263">
              <a:spcBef>
                <a:spcPct val="0"/>
              </a:spcBef>
              <a:buClr>
                <a:srgbClr val="000000"/>
              </a:buClr>
              <a:buSzPct val="100000"/>
              <a:buFont typeface="Arial" charset="0"/>
              <a:buNone/>
              <a:tabLst>
                <a:tab pos="334963" algn="l"/>
                <a:tab pos="782638" algn="l"/>
                <a:tab pos="1231900" algn="l"/>
                <a:tab pos="1681163" algn="l"/>
                <a:tab pos="2130425" algn="l"/>
                <a:tab pos="2579688" algn="l"/>
                <a:tab pos="3028950" algn="l"/>
                <a:tab pos="3478213" algn="l"/>
                <a:tab pos="3927475" algn="l"/>
                <a:tab pos="4376738" algn="l"/>
                <a:tab pos="4826000" algn="l"/>
                <a:tab pos="5275263" algn="l"/>
                <a:tab pos="5724525" algn="l"/>
                <a:tab pos="6173788" algn="l"/>
                <a:tab pos="6623050" algn="l"/>
                <a:tab pos="7072313" algn="l"/>
                <a:tab pos="7521575" algn="l"/>
                <a:tab pos="7970838" algn="l"/>
                <a:tab pos="8420100" algn="l"/>
                <a:tab pos="8869363" algn="l"/>
                <a:tab pos="9318625" algn="l"/>
              </a:tabLst>
            </a:pPr>
            <a:r>
              <a:rPr kumimoji="0" lang="en-GB" altLang="ja-JP">
                <a:solidFill>
                  <a:srgbClr val="000000"/>
                </a:solidFill>
              </a:rPr>
              <a:t>6   (0.39)</a:t>
            </a:r>
          </a:p>
        </p:txBody>
      </p:sp>
      <p:sp>
        <p:nvSpPr>
          <p:cNvPr id="4111" name="Oval 11"/>
          <p:cNvSpPr>
            <a:spLocks noChangeArrowheads="1"/>
          </p:cNvSpPr>
          <p:nvPr/>
        </p:nvSpPr>
        <p:spPr bwMode="auto">
          <a:xfrm>
            <a:off x="6046788" y="3960813"/>
            <a:ext cx="290512" cy="290512"/>
          </a:xfrm>
          <a:prstGeom prst="ellipse">
            <a:avLst/>
          </a:prstGeom>
          <a:solidFill>
            <a:srgbClr val="FFFFFF"/>
          </a:solidFill>
          <a:ln w="9360">
            <a:solidFill>
              <a:srgbClr val="000000"/>
            </a:solidFill>
            <a:miter lim="800000"/>
            <a:headEnd/>
            <a:tailEnd/>
          </a:ln>
        </p:spPr>
        <p:txBody>
          <a:bodyPr wrap="none" lIns="90000" tIns="46800" rIns="90000" bIns="46800" anchor="ctr"/>
          <a:lstStyle/>
          <a:p>
            <a:pPr defTabSz="449263">
              <a:spcBef>
                <a:spcPct val="0"/>
              </a:spcBef>
              <a:buClr>
                <a:srgbClr val="000000"/>
              </a:buClr>
              <a:buSzPct val="100000"/>
              <a:buFont typeface="Arial" charset="0"/>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kumimoji="0" lang="en-GB" altLang="ja-JP">
                <a:solidFill>
                  <a:srgbClr val="000000"/>
                </a:solidFill>
              </a:rPr>
              <a:t>8   (0.35)</a:t>
            </a:r>
          </a:p>
        </p:txBody>
      </p:sp>
      <p:cxnSp>
        <p:nvCxnSpPr>
          <p:cNvPr id="4112" name="AutoShape 12"/>
          <p:cNvCxnSpPr>
            <a:cxnSpLocks noChangeShapeType="1"/>
            <a:stCxn id="4109" idx="1"/>
            <a:endCxn id="4108" idx="1"/>
          </p:cNvCxnSpPr>
          <p:nvPr/>
        </p:nvCxnSpPr>
        <p:spPr bwMode="auto">
          <a:xfrm>
            <a:off x="3281363" y="3560763"/>
            <a:ext cx="935037" cy="298450"/>
          </a:xfrm>
          <a:prstGeom prst="straightConnector1">
            <a:avLst/>
          </a:prstGeom>
          <a:noFill/>
          <a:ln w="9360">
            <a:solidFill>
              <a:srgbClr val="000000"/>
            </a:solidFill>
            <a:miter lim="800000"/>
            <a:headEnd/>
            <a:tailEnd/>
          </a:ln>
        </p:spPr>
      </p:cxnSp>
      <p:cxnSp>
        <p:nvCxnSpPr>
          <p:cNvPr id="4113" name="AutoShape 13"/>
          <p:cNvCxnSpPr>
            <a:cxnSpLocks noChangeShapeType="1"/>
            <a:stCxn id="4106" idx="1"/>
            <a:endCxn id="4111" idx="1"/>
          </p:cNvCxnSpPr>
          <p:nvPr/>
        </p:nvCxnSpPr>
        <p:spPr bwMode="auto">
          <a:xfrm>
            <a:off x="5080000" y="3487738"/>
            <a:ext cx="1008063" cy="515937"/>
          </a:xfrm>
          <a:prstGeom prst="straightConnector1">
            <a:avLst/>
          </a:prstGeom>
          <a:noFill/>
          <a:ln w="9360">
            <a:solidFill>
              <a:srgbClr val="000000"/>
            </a:solidFill>
            <a:miter lim="800000"/>
            <a:headEnd/>
            <a:tailEnd/>
          </a:ln>
        </p:spPr>
      </p:cxnSp>
      <p:cxnSp>
        <p:nvCxnSpPr>
          <p:cNvPr id="4114" name="AutoShape 14"/>
          <p:cNvCxnSpPr>
            <a:cxnSpLocks noChangeShapeType="1"/>
            <a:stCxn id="4108" idx="1"/>
            <a:endCxn id="4105" idx="1"/>
          </p:cNvCxnSpPr>
          <p:nvPr/>
        </p:nvCxnSpPr>
        <p:spPr bwMode="auto">
          <a:xfrm>
            <a:off x="4216400" y="4065588"/>
            <a:ext cx="722313" cy="298450"/>
          </a:xfrm>
          <a:prstGeom prst="straightConnector1">
            <a:avLst/>
          </a:prstGeom>
          <a:noFill/>
          <a:ln w="9360">
            <a:solidFill>
              <a:srgbClr val="000000"/>
            </a:solidFill>
            <a:miter lim="800000"/>
            <a:headEnd/>
            <a:tailEnd/>
          </a:ln>
        </p:spPr>
      </p:cxnSp>
      <p:cxnSp>
        <p:nvCxnSpPr>
          <p:cNvPr id="4115" name="AutoShape 15"/>
          <p:cNvCxnSpPr>
            <a:cxnSpLocks noChangeShapeType="1"/>
            <a:stCxn id="4106" idx="1"/>
            <a:endCxn id="4108" idx="0"/>
          </p:cNvCxnSpPr>
          <p:nvPr/>
        </p:nvCxnSpPr>
        <p:spPr bwMode="auto">
          <a:xfrm flipH="1">
            <a:off x="4318000" y="3281363"/>
            <a:ext cx="762000" cy="536575"/>
          </a:xfrm>
          <a:prstGeom prst="straightConnector1">
            <a:avLst/>
          </a:prstGeom>
          <a:noFill/>
          <a:ln w="9360">
            <a:solidFill>
              <a:srgbClr val="000000"/>
            </a:solidFill>
            <a:miter lim="800000"/>
            <a:headEnd/>
            <a:tailEnd/>
          </a:ln>
        </p:spPr>
      </p:cxnSp>
      <p:cxnSp>
        <p:nvCxnSpPr>
          <p:cNvPr id="4116" name="AutoShape 16"/>
          <p:cNvCxnSpPr>
            <a:cxnSpLocks noChangeShapeType="1"/>
            <a:stCxn id="4108" idx="1"/>
            <a:endCxn id="4107" idx="0"/>
          </p:cNvCxnSpPr>
          <p:nvPr/>
        </p:nvCxnSpPr>
        <p:spPr bwMode="auto">
          <a:xfrm>
            <a:off x="4173538" y="3962400"/>
            <a:ext cx="146050" cy="790575"/>
          </a:xfrm>
          <a:prstGeom prst="straightConnector1">
            <a:avLst/>
          </a:prstGeom>
          <a:noFill/>
          <a:ln w="9360">
            <a:solidFill>
              <a:srgbClr val="000000"/>
            </a:solidFill>
            <a:miter lim="800000"/>
            <a:headEnd/>
            <a:tailEnd/>
          </a:ln>
        </p:spPr>
      </p:cxnSp>
      <p:cxnSp>
        <p:nvCxnSpPr>
          <p:cNvPr id="4117" name="AutoShape 17"/>
          <p:cNvCxnSpPr>
            <a:cxnSpLocks noChangeShapeType="1"/>
            <a:stCxn id="4107" idx="1"/>
            <a:endCxn id="4105" idx="1"/>
          </p:cNvCxnSpPr>
          <p:nvPr/>
        </p:nvCxnSpPr>
        <p:spPr bwMode="auto">
          <a:xfrm flipV="1">
            <a:off x="4216400" y="4362450"/>
            <a:ext cx="722313" cy="431800"/>
          </a:xfrm>
          <a:prstGeom prst="straightConnector1">
            <a:avLst/>
          </a:prstGeom>
          <a:noFill/>
          <a:ln w="9360">
            <a:solidFill>
              <a:srgbClr val="000000"/>
            </a:solidFill>
            <a:miter lim="800000"/>
            <a:headEnd/>
            <a:tailEnd/>
          </a:ln>
        </p:spPr>
      </p:cxnSp>
      <p:cxnSp>
        <p:nvCxnSpPr>
          <p:cNvPr id="4118" name="AutoShape 18"/>
          <p:cNvCxnSpPr>
            <a:cxnSpLocks noChangeShapeType="1"/>
            <a:stCxn id="4105" idx="1"/>
            <a:endCxn id="4110" idx="1"/>
          </p:cNvCxnSpPr>
          <p:nvPr/>
        </p:nvCxnSpPr>
        <p:spPr bwMode="auto">
          <a:xfrm>
            <a:off x="4937125" y="4568825"/>
            <a:ext cx="1100138" cy="395288"/>
          </a:xfrm>
          <a:prstGeom prst="straightConnector1">
            <a:avLst/>
          </a:prstGeom>
          <a:noFill/>
          <a:ln w="9360">
            <a:solidFill>
              <a:srgbClr val="000000"/>
            </a:solidFill>
            <a:miter lim="800000"/>
            <a:headEnd/>
            <a:tailEnd/>
          </a:ln>
        </p:spPr>
      </p:cxnSp>
      <p:cxnSp>
        <p:nvCxnSpPr>
          <p:cNvPr id="4119" name="AutoShape 19"/>
          <p:cNvCxnSpPr>
            <a:cxnSpLocks noChangeShapeType="1"/>
            <a:stCxn id="4107" idx="1"/>
            <a:endCxn id="4104" idx="0"/>
          </p:cNvCxnSpPr>
          <p:nvPr/>
        </p:nvCxnSpPr>
        <p:spPr bwMode="auto">
          <a:xfrm flipH="1">
            <a:off x="3490913" y="4795838"/>
            <a:ext cx="723900" cy="319087"/>
          </a:xfrm>
          <a:prstGeom prst="straightConnector1">
            <a:avLst/>
          </a:prstGeom>
          <a:noFill/>
          <a:ln w="9360">
            <a:solidFill>
              <a:srgbClr val="000000"/>
            </a:solidFill>
            <a:miter lim="800000"/>
            <a:headEnd/>
            <a:tailEnd/>
          </a:ln>
        </p:spPr>
      </p:cxnSp>
      <p:graphicFrame>
        <p:nvGraphicFramePr>
          <p:cNvPr id="4098" name="Object 26"/>
          <p:cNvGraphicFramePr>
            <a:graphicFrameLocks noChangeAspect="1"/>
          </p:cNvGraphicFramePr>
          <p:nvPr>
            <p:ph sz="half" idx="2"/>
          </p:nvPr>
        </p:nvGraphicFramePr>
        <p:xfrm>
          <a:off x="1795463" y="2001838"/>
          <a:ext cx="4325937" cy="611187"/>
        </p:xfrm>
        <a:graphic>
          <a:graphicData uri="http://schemas.openxmlformats.org/presentationml/2006/ole">
            <p:oleObj spid="_x0000_s4098" name="数式" r:id="rId4" imgW="2793960" imgH="39348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日付プレースホルダ 3"/>
          <p:cNvSpPr>
            <a:spLocks noGrp="1"/>
          </p:cNvSpPr>
          <p:nvPr>
            <p:ph type="dt" sz="quarter" idx="10"/>
          </p:nvPr>
        </p:nvSpPr>
        <p:spPr>
          <a:noFill/>
        </p:spPr>
        <p:txBody>
          <a:bodyPr/>
          <a:lstStyle/>
          <a:p>
            <a:r>
              <a:rPr lang="en-US" altLang="ja-JP"/>
              <a:t>2007/03/15</a:t>
            </a:r>
          </a:p>
        </p:txBody>
      </p:sp>
      <p:sp>
        <p:nvSpPr>
          <p:cNvPr id="5124"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5125" name="スライド番号プレースホルダ 5"/>
          <p:cNvSpPr>
            <a:spLocks noGrp="1"/>
          </p:cNvSpPr>
          <p:nvPr>
            <p:ph type="sldNum" sz="quarter" idx="12"/>
          </p:nvPr>
        </p:nvSpPr>
        <p:spPr>
          <a:noFill/>
        </p:spPr>
        <p:txBody>
          <a:bodyPr/>
          <a:lstStyle/>
          <a:p>
            <a:fld id="{120D1A94-30BF-4B0E-8E21-E2EE89E94206}" type="slidenum">
              <a:rPr lang="en-US" altLang="ja-JP"/>
              <a:pPr/>
              <a:t>11</a:t>
            </a:fld>
            <a:endParaRPr lang="en-US" altLang="ja-JP"/>
          </a:p>
        </p:txBody>
      </p:sp>
      <p:sp>
        <p:nvSpPr>
          <p:cNvPr id="5126" name="Rectangle 2"/>
          <p:cNvSpPr>
            <a:spLocks noGrp="1" noChangeArrowheads="1"/>
          </p:cNvSpPr>
          <p:nvPr>
            <p:ph type="title"/>
          </p:nvPr>
        </p:nvSpPr>
        <p:spPr/>
        <p:txBody>
          <a:bodyPr/>
          <a:lstStyle/>
          <a:p>
            <a:pPr eaLnBrk="1" hangingPunct="1"/>
            <a:r>
              <a:rPr lang="ja-JP" altLang="en-US" smtClean="0"/>
              <a:t>媒介性（</a:t>
            </a:r>
            <a:r>
              <a:rPr lang="en-US" altLang="ja-JP" smtClean="0"/>
              <a:t>Betweennes Centrality</a:t>
            </a:r>
            <a:r>
              <a:rPr lang="ja-JP" altLang="en-US" smtClean="0"/>
              <a:t>）</a:t>
            </a:r>
          </a:p>
        </p:txBody>
      </p:sp>
      <p:sp>
        <p:nvSpPr>
          <p:cNvPr id="5127" name="Rectangle 3"/>
          <p:cNvSpPr>
            <a:spLocks noGrp="1" noChangeArrowheads="1"/>
          </p:cNvSpPr>
          <p:nvPr>
            <p:ph type="body" idx="1"/>
          </p:nvPr>
        </p:nvSpPr>
        <p:spPr/>
        <p:txBody>
          <a:bodyPr/>
          <a:lstStyle/>
          <a:p>
            <a:pPr eaLnBrk="1" hangingPunct="1">
              <a:lnSpc>
                <a:spcPct val="90000"/>
              </a:lnSpc>
            </a:pPr>
            <a:r>
              <a:rPr lang="en-GB" smtClean="0">
                <a:latin typeface="ＭＳ Ｐゴシック" pitchFamily="50" charset="-128"/>
              </a:rPr>
              <a:t>媒介中心性 </a:t>
            </a:r>
            <a:r>
              <a:rPr lang="en-US" altLang="ja-JP" i="1" smtClean="0">
                <a:latin typeface="Times New Roman" pitchFamily="18" charset="0"/>
              </a:rPr>
              <a:t>C</a:t>
            </a:r>
            <a:r>
              <a:rPr lang="en-US" altLang="ja-JP" i="1" baseline="-25000" smtClean="0">
                <a:latin typeface="Times New Roman" pitchFamily="18" charset="0"/>
              </a:rPr>
              <a:t>b</a:t>
            </a:r>
            <a:r>
              <a:rPr lang="en-US" altLang="ja-JP" smtClean="0">
                <a:latin typeface="Times New Roman" pitchFamily="18" charset="0"/>
              </a:rPr>
              <a:t>(</a:t>
            </a:r>
            <a:r>
              <a:rPr lang="en-US" altLang="ja-JP" i="1" smtClean="0">
                <a:latin typeface="Times New Roman" pitchFamily="18" charset="0"/>
              </a:rPr>
              <a:t>v</a:t>
            </a:r>
            <a:r>
              <a:rPr lang="en-US" altLang="ja-JP" i="1" baseline="-25000" smtClean="0">
                <a:latin typeface="Times New Roman" pitchFamily="18" charset="0"/>
              </a:rPr>
              <a:t>k</a:t>
            </a:r>
            <a:r>
              <a:rPr lang="en-US" altLang="ja-JP" smtClean="0">
                <a:latin typeface="Times New Roman" pitchFamily="18" charset="0"/>
              </a:rPr>
              <a:t>) </a:t>
            </a:r>
            <a:r>
              <a:rPr lang="ja-JP" altLang="en-GB" smtClean="0">
                <a:latin typeface="ＭＳ Ｐゴシック" pitchFamily="50" charset="-128"/>
              </a:rPr>
              <a:t>は， 頂点の媒介値が理論的に最大となる場合（スターグラフ）の</a:t>
            </a:r>
            <a:r>
              <a:rPr lang="en-US" altLang="ja-JP" i="1" smtClean="0">
                <a:latin typeface="Times New Roman" pitchFamily="18" charset="0"/>
              </a:rPr>
              <a:t>BC</a:t>
            </a:r>
            <a:r>
              <a:rPr lang="en-US" altLang="ja-JP" smtClean="0">
                <a:latin typeface="Times New Roman" pitchFamily="18" charset="0"/>
              </a:rPr>
              <a:t>(</a:t>
            </a:r>
            <a:r>
              <a:rPr lang="en-US" altLang="ja-JP" i="1" smtClean="0">
                <a:latin typeface="Times New Roman" pitchFamily="18" charset="0"/>
              </a:rPr>
              <a:t>v</a:t>
            </a:r>
            <a:r>
              <a:rPr lang="en-US" altLang="ja-JP" i="1" baseline="-25000" smtClean="0">
                <a:latin typeface="Times New Roman" pitchFamily="18" charset="0"/>
              </a:rPr>
              <a:t>k</a:t>
            </a:r>
            <a:r>
              <a:rPr lang="en-US" altLang="ja-JP" smtClean="0">
                <a:latin typeface="Times New Roman" pitchFamily="18" charset="0"/>
              </a:rPr>
              <a:t>)</a:t>
            </a:r>
            <a:r>
              <a:rPr lang="ja-JP" altLang="en-US" smtClean="0">
                <a:latin typeface="Times New Roman" pitchFamily="18" charset="0"/>
              </a:rPr>
              <a:t>の</a:t>
            </a:r>
            <a:r>
              <a:rPr lang="ja-JP" altLang="en-GB" smtClean="0">
                <a:latin typeface="ＭＳ Ｐゴシック" pitchFamily="50" charset="-128"/>
              </a:rPr>
              <a:t>比で表現される</a:t>
            </a:r>
          </a:p>
          <a:p>
            <a:pPr lvl="1" eaLnBrk="1" hangingPunct="1">
              <a:lnSpc>
                <a:spcPct val="90000"/>
              </a:lnSpc>
            </a:pPr>
            <a:r>
              <a:rPr lang="ja-JP" altLang="en-US" smtClean="0"/>
              <a:t>頂点 </a:t>
            </a:r>
            <a:r>
              <a:rPr lang="en-US" altLang="ja-JP" i="1" smtClean="0">
                <a:latin typeface="Times New Roman" pitchFamily="18" charset="0"/>
              </a:rPr>
              <a:t>v</a:t>
            </a:r>
            <a:r>
              <a:rPr lang="en-US" altLang="ja-JP" i="1" baseline="-25000" smtClean="0">
                <a:latin typeface="Times New Roman" pitchFamily="18" charset="0"/>
              </a:rPr>
              <a:t>k </a:t>
            </a:r>
            <a:r>
              <a:rPr lang="ja-JP" altLang="en-US" smtClean="0"/>
              <a:t>が，ネットワーク内の任意の</a:t>
            </a:r>
            <a:r>
              <a:rPr lang="en-US" altLang="ja-JP" smtClean="0"/>
              <a:t>2</a:t>
            </a:r>
            <a:r>
              <a:rPr lang="ja-JP" altLang="en-US" smtClean="0"/>
              <a:t>頂点 </a:t>
            </a:r>
            <a:r>
              <a:rPr lang="en-US" altLang="ja-JP" i="1" smtClean="0">
                <a:latin typeface="Times New Roman" pitchFamily="18" charset="0"/>
              </a:rPr>
              <a:t>v</a:t>
            </a:r>
            <a:r>
              <a:rPr lang="en-US" altLang="ja-JP" i="1" baseline="-25000" smtClean="0">
                <a:latin typeface="Times New Roman" pitchFamily="18" charset="0"/>
              </a:rPr>
              <a:t>i </a:t>
            </a:r>
            <a:r>
              <a:rPr lang="en-US" altLang="ja-JP" smtClean="0"/>
              <a:t>, </a:t>
            </a:r>
            <a:r>
              <a:rPr lang="en-US" altLang="ja-JP" i="1" smtClean="0">
                <a:latin typeface="Times New Roman" pitchFamily="18" charset="0"/>
              </a:rPr>
              <a:t>v</a:t>
            </a:r>
            <a:r>
              <a:rPr lang="en-US" altLang="ja-JP" i="1" baseline="-25000" smtClean="0">
                <a:latin typeface="Times New Roman" pitchFamily="18" charset="0"/>
              </a:rPr>
              <a:t>j </a:t>
            </a:r>
            <a:r>
              <a:rPr lang="ja-JP" altLang="en-US" smtClean="0"/>
              <a:t>を媒介するとき，</a:t>
            </a:r>
            <a:r>
              <a:rPr lang="en-US" altLang="ja-JP" i="1" smtClean="0">
                <a:latin typeface="Times New Roman" pitchFamily="18" charset="0"/>
              </a:rPr>
              <a:t>v</a:t>
            </a:r>
            <a:r>
              <a:rPr lang="en-US" altLang="ja-JP" i="1" baseline="-25000" smtClean="0">
                <a:latin typeface="Times New Roman" pitchFamily="18" charset="0"/>
              </a:rPr>
              <a:t>i </a:t>
            </a:r>
            <a:r>
              <a:rPr lang="en-US" altLang="ja-JP" i="1" smtClean="0">
                <a:latin typeface="Times New Roman" pitchFamily="18" charset="0"/>
              </a:rPr>
              <a:t>-v</a:t>
            </a:r>
            <a:r>
              <a:rPr lang="en-US" altLang="ja-JP" i="1" baseline="-25000" smtClean="0">
                <a:latin typeface="Times New Roman" pitchFamily="18" charset="0"/>
              </a:rPr>
              <a:t>j</a:t>
            </a:r>
            <a:r>
              <a:rPr lang="en-US" altLang="ja-JP" smtClean="0"/>
              <a:t> </a:t>
            </a:r>
            <a:r>
              <a:rPr lang="ja-JP" altLang="en-US" smtClean="0"/>
              <a:t>間の全てのパスの数と，</a:t>
            </a:r>
            <a:r>
              <a:rPr lang="en-US" altLang="ja-JP" i="1" smtClean="0">
                <a:latin typeface="Times New Roman" pitchFamily="18" charset="0"/>
              </a:rPr>
              <a:t>v</a:t>
            </a:r>
            <a:r>
              <a:rPr lang="en-US" altLang="ja-JP" i="1" baseline="-25000" smtClean="0">
                <a:latin typeface="Times New Roman" pitchFamily="18" charset="0"/>
              </a:rPr>
              <a:t>k </a:t>
            </a:r>
            <a:r>
              <a:rPr lang="ja-JP" altLang="en-US" smtClean="0"/>
              <a:t>が含まれるパスの数の比率を， </a:t>
            </a:r>
            <a:r>
              <a:rPr lang="en-US" altLang="ja-JP" i="1" smtClean="0">
                <a:latin typeface="Times New Roman" pitchFamily="18" charset="0"/>
              </a:rPr>
              <a:t>v</a:t>
            </a:r>
            <a:r>
              <a:rPr lang="en-US" altLang="ja-JP" i="1" baseline="-25000" smtClean="0">
                <a:latin typeface="Times New Roman" pitchFamily="18" charset="0"/>
              </a:rPr>
              <a:t>k </a:t>
            </a:r>
            <a:r>
              <a:rPr lang="ja-JP" altLang="en-US" smtClean="0"/>
              <a:t>の</a:t>
            </a:r>
            <a:r>
              <a:rPr lang="en-US" altLang="ja-JP" i="1" smtClean="0">
                <a:latin typeface="Times New Roman" pitchFamily="18" charset="0"/>
              </a:rPr>
              <a:t>i-j </a:t>
            </a:r>
            <a:r>
              <a:rPr lang="ja-JP" altLang="en-US" smtClean="0"/>
              <a:t>媒介値（</a:t>
            </a:r>
            <a:r>
              <a:rPr lang="en-US" altLang="ja-JP" i="1" smtClean="0">
                <a:latin typeface="Times New Roman" pitchFamily="18" charset="0"/>
              </a:rPr>
              <a:t>i-j betweeness value</a:t>
            </a:r>
            <a:r>
              <a:rPr lang="ja-JP" altLang="en-US" smtClean="0"/>
              <a:t>）</a:t>
            </a:r>
            <a:r>
              <a:rPr lang="en-US" altLang="ja-JP" i="1" smtClean="0">
                <a:latin typeface="Times New Roman" pitchFamily="18" charset="0"/>
              </a:rPr>
              <a:t>b</a:t>
            </a:r>
            <a:r>
              <a:rPr lang="en-US" altLang="ja-JP" i="1" baseline="-25000" smtClean="0">
                <a:latin typeface="Times New Roman" pitchFamily="18" charset="0"/>
              </a:rPr>
              <a:t>i</a:t>
            </a:r>
            <a:r>
              <a:rPr lang="en-US" altLang="ja-JP" baseline="-25000" smtClean="0">
                <a:latin typeface="Times New Roman" pitchFamily="18" charset="0"/>
              </a:rPr>
              <a:t>j</a:t>
            </a:r>
            <a:r>
              <a:rPr lang="en-US" altLang="ja-JP" smtClean="0"/>
              <a:t>(</a:t>
            </a:r>
            <a:r>
              <a:rPr lang="en-US" altLang="ja-JP" i="1" smtClean="0">
                <a:latin typeface="Times New Roman" pitchFamily="18" charset="0"/>
              </a:rPr>
              <a:t>v</a:t>
            </a:r>
            <a:r>
              <a:rPr lang="en-US" altLang="ja-JP" i="1" baseline="-25000" smtClean="0">
                <a:latin typeface="Times New Roman" pitchFamily="18" charset="0"/>
              </a:rPr>
              <a:t>k</a:t>
            </a:r>
            <a:r>
              <a:rPr lang="en-US" altLang="ja-JP" smtClean="0"/>
              <a:t>) </a:t>
            </a:r>
            <a:r>
              <a:rPr lang="ja-JP" altLang="en-US" smtClean="0"/>
              <a:t>という</a:t>
            </a:r>
          </a:p>
          <a:p>
            <a:pPr lvl="1" eaLnBrk="1" hangingPunct="1">
              <a:lnSpc>
                <a:spcPct val="90000"/>
              </a:lnSpc>
            </a:pPr>
            <a:r>
              <a:rPr lang="en-US" altLang="ja-JP" i="1" smtClean="0">
                <a:latin typeface="Times New Roman" pitchFamily="18" charset="0"/>
              </a:rPr>
              <a:t>v</a:t>
            </a:r>
            <a:r>
              <a:rPr lang="en-US" altLang="ja-JP" i="1" baseline="-25000" smtClean="0">
                <a:latin typeface="Times New Roman" pitchFamily="18" charset="0"/>
              </a:rPr>
              <a:t>k </a:t>
            </a:r>
            <a:r>
              <a:rPr lang="ja-JP" altLang="en-US" smtClean="0"/>
              <a:t>の媒介値 </a:t>
            </a:r>
            <a:r>
              <a:rPr lang="en-US" altLang="ja-JP" i="1" smtClean="0">
                <a:latin typeface="Times New Roman" pitchFamily="18" charset="0"/>
              </a:rPr>
              <a:t>BC</a:t>
            </a:r>
            <a:r>
              <a:rPr lang="en-US" altLang="ja-JP" smtClean="0">
                <a:latin typeface="Times New Roman" pitchFamily="18" charset="0"/>
              </a:rPr>
              <a:t>(</a:t>
            </a:r>
            <a:r>
              <a:rPr lang="en-US" altLang="ja-JP" i="1" smtClean="0">
                <a:latin typeface="Times New Roman" pitchFamily="18" charset="0"/>
              </a:rPr>
              <a:t>v</a:t>
            </a:r>
            <a:r>
              <a:rPr lang="en-US" altLang="ja-JP" i="1" baseline="-25000" smtClean="0">
                <a:latin typeface="Times New Roman" pitchFamily="18" charset="0"/>
              </a:rPr>
              <a:t>k</a:t>
            </a:r>
            <a:r>
              <a:rPr lang="en-US" altLang="ja-JP" smtClean="0">
                <a:latin typeface="Times New Roman" pitchFamily="18" charset="0"/>
              </a:rPr>
              <a:t>) </a:t>
            </a:r>
            <a:r>
              <a:rPr lang="ja-JP" altLang="en-US" smtClean="0"/>
              <a:t>は，全ての対</a:t>
            </a:r>
            <a:r>
              <a:rPr lang="en-US" altLang="ja-JP" i="1" smtClean="0">
                <a:latin typeface="Times New Roman" pitchFamily="18" charset="0"/>
              </a:rPr>
              <a:t>i,j</a:t>
            </a:r>
            <a:r>
              <a:rPr lang="ja-JP" altLang="en-US" smtClean="0">
                <a:latin typeface="Times New Roman" pitchFamily="18" charset="0"/>
              </a:rPr>
              <a:t>に対する</a:t>
            </a:r>
            <a:r>
              <a:rPr lang="en-US" altLang="ja-JP" i="1" smtClean="0">
                <a:latin typeface="Times New Roman" pitchFamily="18" charset="0"/>
              </a:rPr>
              <a:t>b</a:t>
            </a:r>
            <a:r>
              <a:rPr lang="en-US" altLang="ja-JP" i="1" baseline="-25000" smtClean="0">
                <a:latin typeface="Times New Roman" pitchFamily="18" charset="0"/>
              </a:rPr>
              <a:t>i</a:t>
            </a:r>
            <a:r>
              <a:rPr lang="en-US" altLang="ja-JP" baseline="-25000" smtClean="0">
                <a:latin typeface="Times New Roman" pitchFamily="18" charset="0"/>
              </a:rPr>
              <a:t>j</a:t>
            </a:r>
            <a:r>
              <a:rPr lang="en-US" altLang="ja-JP" smtClean="0"/>
              <a:t>(</a:t>
            </a:r>
            <a:r>
              <a:rPr lang="en-US" altLang="ja-JP" i="1" smtClean="0">
                <a:latin typeface="Times New Roman" pitchFamily="18" charset="0"/>
              </a:rPr>
              <a:t>v</a:t>
            </a:r>
            <a:r>
              <a:rPr lang="en-US" altLang="ja-JP" i="1" baseline="-25000" smtClean="0">
                <a:latin typeface="Times New Roman" pitchFamily="18" charset="0"/>
              </a:rPr>
              <a:t>k</a:t>
            </a:r>
            <a:r>
              <a:rPr lang="en-US" altLang="ja-JP" smtClean="0"/>
              <a:t>)</a:t>
            </a:r>
            <a:r>
              <a:rPr lang="ja-JP" altLang="en-US" smtClean="0"/>
              <a:t>の総数</a:t>
            </a:r>
          </a:p>
          <a:p>
            <a:pPr eaLnBrk="1" hangingPunct="1">
              <a:lnSpc>
                <a:spcPct val="90000"/>
              </a:lnSpc>
            </a:pPr>
            <a:endParaRPr lang="ja-JP" altLang="en-US" smtClean="0"/>
          </a:p>
          <a:p>
            <a:pPr eaLnBrk="1" hangingPunct="1">
              <a:lnSpc>
                <a:spcPct val="90000"/>
              </a:lnSpc>
            </a:pPr>
            <a:endParaRPr lang="ja-JP" altLang="en-US" smtClean="0"/>
          </a:p>
          <a:p>
            <a:pPr eaLnBrk="1" hangingPunct="1">
              <a:lnSpc>
                <a:spcPct val="90000"/>
              </a:lnSpc>
            </a:pPr>
            <a:endParaRPr lang="ja-JP" altLang="en-US" smtClean="0"/>
          </a:p>
          <a:p>
            <a:pPr lvl="1" eaLnBrk="1" hangingPunct="1">
              <a:spcBef>
                <a:spcPts val="600"/>
              </a:spcBef>
            </a:pPr>
            <a:endParaRPr lang="ja-JP" altLang="en-GB" smtClean="0"/>
          </a:p>
          <a:p>
            <a:pPr lvl="1" eaLnBrk="1" hangingPunct="1">
              <a:spcBef>
                <a:spcPts val="600"/>
              </a:spcBef>
            </a:pPr>
            <a:endParaRPr lang="ja-JP" altLang="en-GB" smtClean="0"/>
          </a:p>
          <a:p>
            <a:pPr lvl="1" eaLnBrk="1" hangingPunct="1">
              <a:lnSpc>
                <a:spcPct val="90000"/>
              </a:lnSpc>
            </a:pPr>
            <a:r>
              <a:rPr lang="ja-JP" altLang="en-US" smtClean="0"/>
              <a:t>媒介性の分析から，</a:t>
            </a:r>
            <a:r>
              <a:rPr lang="ja-JP" altLang="en-US" smtClean="0">
                <a:solidFill>
                  <a:srgbClr val="3366CC"/>
                </a:solidFill>
              </a:rPr>
              <a:t>ネットワーク内での情報や資源の流れに頻繁に関与し，媒介者として資源の活用や管理の役割に富む頂点を探すことができる</a:t>
            </a:r>
          </a:p>
        </p:txBody>
      </p:sp>
      <p:sp>
        <p:nvSpPr>
          <p:cNvPr id="5128" name="Rectangle 4"/>
          <p:cNvSpPr>
            <a:spLocks noChangeArrowheads="1"/>
          </p:cNvSpPr>
          <p:nvPr/>
        </p:nvSpPr>
        <p:spPr bwMode="auto">
          <a:xfrm>
            <a:off x="0" y="3186113"/>
            <a:ext cx="9144000" cy="0"/>
          </a:xfrm>
          <a:prstGeom prst="rect">
            <a:avLst/>
          </a:prstGeom>
          <a:noFill/>
          <a:ln w="9525" algn="ctr">
            <a:noFill/>
            <a:miter lim="800000"/>
            <a:headEnd/>
            <a:tailEnd/>
          </a:ln>
        </p:spPr>
        <p:txBody>
          <a:bodyPr wrap="none" anchor="ctr">
            <a:spAutoFit/>
          </a:bodyPr>
          <a:lstStyle/>
          <a:p>
            <a:endParaRPr lang="ja-JP" altLang="en-US"/>
          </a:p>
        </p:txBody>
      </p:sp>
      <p:sp>
        <p:nvSpPr>
          <p:cNvPr id="5129" name="Rectangle 7"/>
          <p:cNvSpPr>
            <a:spLocks noChangeArrowheads="1"/>
          </p:cNvSpPr>
          <p:nvPr/>
        </p:nvSpPr>
        <p:spPr bwMode="auto">
          <a:xfrm>
            <a:off x="0" y="3090863"/>
            <a:ext cx="9144000" cy="0"/>
          </a:xfrm>
          <a:prstGeom prst="rect">
            <a:avLst/>
          </a:prstGeom>
          <a:noFill/>
          <a:ln w="9525" algn="ctr">
            <a:noFill/>
            <a:miter lim="800000"/>
            <a:headEnd/>
            <a:tailEnd/>
          </a:ln>
        </p:spPr>
        <p:txBody>
          <a:bodyPr wrap="none" anchor="ctr">
            <a:spAutoFit/>
          </a:bodyPr>
          <a:lstStyle/>
          <a:p>
            <a:endParaRPr lang="ja-JP" altLang="en-US"/>
          </a:p>
        </p:txBody>
      </p:sp>
      <p:graphicFrame>
        <p:nvGraphicFramePr>
          <p:cNvPr id="5122" name="Object 6"/>
          <p:cNvGraphicFramePr>
            <a:graphicFrameLocks noChangeAspect="1"/>
          </p:cNvGraphicFramePr>
          <p:nvPr/>
        </p:nvGraphicFramePr>
        <p:xfrm>
          <a:off x="2339975" y="3644900"/>
          <a:ext cx="2414588" cy="795338"/>
        </p:xfrm>
        <a:graphic>
          <a:graphicData uri="http://schemas.openxmlformats.org/presentationml/2006/ole">
            <p:oleObj spid="_x0000_s5122" name="数式" r:id="rId4" imgW="1193760" imgH="393480" progId="Equation.3">
              <p:embed/>
            </p:oleObj>
          </a:graphicData>
        </a:graphic>
      </p:graphicFrame>
      <p:pic>
        <p:nvPicPr>
          <p:cNvPr id="5130" name="Picture 8"/>
          <p:cNvPicPr>
            <a:picLocks noChangeAspect="1" noChangeArrowheads="1"/>
          </p:cNvPicPr>
          <p:nvPr/>
        </p:nvPicPr>
        <p:blipFill>
          <a:blip r:embed="rId5"/>
          <a:srcRect/>
          <a:stretch>
            <a:fillRect/>
          </a:stretch>
        </p:blipFill>
        <p:spPr bwMode="auto">
          <a:xfrm>
            <a:off x="5508625" y="3644900"/>
            <a:ext cx="2374900" cy="906463"/>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日付プレースホルダ 3"/>
          <p:cNvSpPr>
            <a:spLocks noGrp="1"/>
          </p:cNvSpPr>
          <p:nvPr>
            <p:ph type="dt" sz="quarter" idx="10"/>
          </p:nvPr>
        </p:nvSpPr>
        <p:spPr>
          <a:noFill/>
        </p:spPr>
        <p:txBody>
          <a:bodyPr/>
          <a:lstStyle/>
          <a:p>
            <a:r>
              <a:rPr lang="en-US" altLang="ja-JP"/>
              <a:t>2007/03/15</a:t>
            </a:r>
          </a:p>
        </p:txBody>
      </p:sp>
      <p:sp>
        <p:nvSpPr>
          <p:cNvPr id="15363"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15364" name="スライド番号プレースホルダ 5"/>
          <p:cNvSpPr>
            <a:spLocks noGrp="1"/>
          </p:cNvSpPr>
          <p:nvPr>
            <p:ph type="sldNum" sz="quarter" idx="12"/>
          </p:nvPr>
        </p:nvSpPr>
        <p:spPr>
          <a:noFill/>
        </p:spPr>
        <p:txBody>
          <a:bodyPr/>
          <a:lstStyle/>
          <a:p>
            <a:fld id="{6824F2A4-BD7F-4D2B-86C9-64FB3036C93B}" type="slidenum">
              <a:rPr lang="en-US" altLang="ja-JP"/>
              <a:pPr/>
              <a:t>12</a:t>
            </a:fld>
            <a:endParaRPr lang="en-US" altLang="ja-JP"/>
          </a:p>
        </p:txBody>
      </p:sp>
      <p:sp>
        <p:nvSpPr>
          <p:cNvPr id="15365" name="Rectangle 2"/>
          <p:cNvSpPr>
            <a:spLocks noGrp="1" noChangeArrowheads="1"/>
          </p:cNvSpPr>
          <p:nvPr>
            <p:ph type="title"/>
          </p:nvPr>
        </p:nvSpPr>
        <p:spPr/>
        <p:txBody>
          <a:bodyPr/>
          <a:lstStyle/>
          <a:p>
            <a:pPr eaLnBrk="1" hangingPunct="1"/>
            <a:r>
              <a:rPr lang="ja-JP" altLang="en-US" smtClean="0"/>
              <a:t>参考文献</a:t>
            </a:r>
          </a:p>
        </p:txBody>
      </p:sp>
      <p:sp>
        <p:nvSpPr>
          <p:cNvPr id="15366" name="Rectangle 3"/>
          <p:cNvSpPr>
            <a:spLocks noGrp="1" noChangeArrowheads="1"/>
          </p:cNvSpPr>
          <p:nvPr>
            <p:ph type="body" idx="1"/>
          </p:nvPr>
        </p:nvSpPr>
        <p:spPr/>
        <p:txBody>
          <a:bodyPr/>
          <a:lstStyle/>
          <a:p>
            <a:pPr eaLnBrk="1" hangingPunct="1">
              <a:lnSpc>
                <a:spcPct val="90000"/>
              </a:lnSpc>
            </a:pPr>
            <a:r>
              <a:rPr lang="ja-JP" altLang="en-US" sz="2000" smtClean="0"/>
              <a:t>和書</a:t>
            </a:r>
          </a:p>
          <a:p>
            <a:pPr lvl="1" eaLnBrk="1" hangingPunct="1">
              <a:lnSpc>
                <a:spcPct val="90000"/>
              </a:lnSpc>
            </a:pPr>
            <a:r>
              <a:rPr lang="ja-JP" altLang="en-US" sz="1800" smtClean="0"/>
              <a:t>安田雪</a:t>
            </a:r>
            <a:r>
              <a:rPr lang="en-US" altLang="ja-JP" sz="1800" smtClean="0"/>
              <a:t>, </a:t>
            </a:r>
            <a:r>
              <a:rPr lang="ja-JP" altLang="en-US" sz="1800" smtClean="0"/>
              <a:t>ネットワーク分析：何が行為を決定するか</a:t>
            </a:r>
            <a:r>
              <a:rPr lang="en-US" altLang="ja-JP" sz="1800" smtClean="0"/>
              <a:t>, </a:t>
            </a:r>
            <a:r>
              <a:rPr lang="ja-JP" altLang="en-US" sz="1800" smtClean="0"/>
              <a:t>新潮社</a:t>
            </a:r>
            <a:r>
              <a:rPr lang="en-US" altLang="ja-JP" sz="1800" smtClean="0"/>
              <a:t>, 1997.</a:t>
            </a:r>
          </a:p>
          <a:p>
            <a:pPr lvl="1" eaLnBrk="1" hangingPunct="1">
              <a:lnSpc>
                <a:spcPct val="90000"/>
              </a:lnSpc>
            </a:pPr>
            <a:r>
              <a:rPr lang="ja-JP" altLang="en-US" sz="1800" smtClean="0"/>
              <a:t>安田雪</a:t>
            </a:r>
            <a:r>
              <a:rPr lang="en-US" altLang="ja-JP" sz="1800" smtClean="0"/>
              <a:t>, </a:t>
            </a:r>
            <a:r>
              <a:rPr lang="ja-JP" altLang="en-US" sz="1800" smtClean="0"/>
              <a:t>実践ネットワーク分析：関係を解く理論と技法</a:t>
            </a:r>
            <a:r>
              <a:rPr lang="en-US" altLang="ja-JP" sz="1800" smtClean="0"/>
              <a:t>, </a:t>
            </a:r>
            <a:r>
              <a:rPr lang="ja-JP" altLang="en-US" sz="1800" smtClean="0"/>
              <a:t>新潮社</a:t>
            </a:r>
            <a:r>
              <a:rPr lang="en-US" altLang="ja-JP" sz="1800" smtClean="0"/>
              <a:t>, 2001.</a:t>
            </a:r>
          </a:p>
          <a:p>
            <a:pPr lvl="1" eaLnBrk="1" hangingPunct="1">
              <a:lnSpc>
                <a:spcPct val="90000"/>
              </a:lnSpc>
            </a:pPr>
            <a:r>
              <a:rPr lang="ja-JP" altLang="en-US" sz="1800" smtClean="0"/>
              <a:t>金光淳</a:t>
            </a:r>
            <a:r>
              <a:rPr lang="en-US" altLang="ja-JP" sz="1800" smtClean="0"/>
              <a:t>, </a:t>
            </a:r>
            <a:r>
              <a:rPr lang="ja-JP" altLang="en-US" sz="1800" smtClean="0"/>
              <a:t>社会ネットワーク分析の基礎：社会的関係資本論にむけて</a:t>
            </a:r>
            <a:r>
              <a:rPr lang="en-US" altLang="ja-JP" sz="1800" smtClean="0"/>
              <a:t>, </a:t>
            </a:r>
            <a:r>
              <a:rPr lang="ja-JP" altLang="en-US" sz="1800" smtClean="0"/>
              <a:t>勁草書房</a:t>
            </a:r>
            <a:r>
              <a:rPr lang="en-US" altLang="ja-JP" sz="1800" smtClean="0"/>
              <a:t>, 2003.</a:t>
            </a:r>
          </a:p>
          <a:p>
            <a:pPr lvl="1" eaLnBrk="1" hangingPunct="1">
              <a:lnSpc>
                <a:spcPct val="90000"/>
              </a:lnSpc>
            </a:pPr>
            <a:r>
              <a:rPr lang="ja-JP" altLang="en-US" sz="1800" smtClean="0"/>
              <a:t>増田直紀</a:t>
            </a:r>
            <a:r>
              <a:rPr lang="en-US" altLang="ja-JP" sz="1800" smtClean="0"/>
              <a:t>, </a:t>
            </a:r>
            <a:r>
              <a:rPr lang="ja-JP" altLang="en-US" sz="1800" smtClean="0"/>
              <a:t>今野紀雄</a:t>
            </a:r>
            <a:r>
              <a:rPr lang="en-US" altLang="ja-JP" sz="1800" smtClean="0"/>
              <a:t>, </a:t>
            </a:r>
            <a:r>
              <a:rPr lang="ja-JP" altLang="en-US" sz="1800" smtClean="0"/>
              <a:t>複雑ネットワークの科学</a:t>
            </a:r>
            <a:r>
              <a:rPr lang="en-US" altLang="ja-JP" sz="1800" smtClean="0"/>
              <a:t>, </a:t>
            </a:r>
            <a:r>
              <a:rPr lang="ja-JP" altLang="en-US" sz="1800" smtClean="0"/>
              <a:t>産業図書</a:t>
            </a:r>
            <a:r>
              <a:rPr lang="en-US" altLang="ja-JP" sz="1800" smtClean="0"/>
              <a:t>, 2005.</a:t>
            </a:r>
          </a:p>
          <a:p>
            <a:pPr eaLnBrk="1" hangingPunct="1">
              <a:lnSpc>
                <a:spcPct val="90000"/>
              </a:lnSpc>
            </a:pPr>
            <a:r>
              <a:rPr lang="ja-JP" altLang="en-US" sz="2000" smtClean="0"/>
              <a:t>洋書</a:t>
            </a:r>
          </a:p>
          <a:p>
            <a:pPr lvl="1" eaLnBrk="1" hangingPunct="1">
              <a:lnSpc>
                <a:spcPct val="90000"/>
              </a:lnSpc>
            </a:pPr>
            <a:r>
              <a:rPr lang="en-US" altLang="ja-JP" sz="1800" smtClean="0"/>
              <a:t>Wasserman, S. and Faust, K., Social Network Analysis: Methods and Applications, Cambridge University Press, 1994. </a:t>
            </a:r>
          </a:p>
          <a:p>
            <a:pPr lvl="1" eaLnBrk="1" hangingPunct="1">
              <a:lnSpc>
                <a:spcPct val="90000"/>
              </a:lnSpc>
            </a:pPr>
            <a:r>
              <a:rPr lang="en-US" altLang="ja-JP" sz="1800" smtClean="0"/>
              <a:t>Baker, W.E., Achieving Success through Social Capital, John Wiley &amp; Sons Inc., 2000.</a:t>
            </a:r>
          </a:p>
          <a:p>
            <a:pPr lvl="1" eaLnBrk="1" hangingPunct="1">
              <a:lnSpc>
                <a:spcPct val="90000"/>
              </a:lnSpc>
            </a:pPr>
            <a:r>
              <a:rPr lang="en-US" altLang="ja-JP" sz="1800" smtClean="0"/>
              <a:t>Scott, J., Social Network Analysis: A Handbook, SAGE Publications, 2000.</a:t>
            </a:r>
          </a:p>
          <a:p>
            <a:pPr lvl="1" eaLnBrk="1" hangingPunct="1">
              <a:lnSpc>
                <a:spcPct val="90000"/>
              </a:lnSpc>
            </a:pPr>
            <a:r>
              <a:rPr lang="en-US" altLang="ja-JP" sz="1800" smtClean="0"/>
              <a:t>Carrington, P.J., Scott, J. and Wasserman, S., Models and Methods in Social Network Analysis, Cambridge University Press, 2005.</a:t>
            </a:r>
          </a:p>
          <a:p>
            <a:pPr lvl="1" eaLnBrk="1" hangingPunct="1">
              <a:lnSpc>
                <a:spcPct val="90000"/>
              </a:lnSpc>
            </a:pPr>
            <a:r>
              <a:rPr lang="en-US" altLang="ja-JP" sz="1800" smtClean="0"/>
              <a:t>Nooy, W., Mrvar, A. and Batagelj, V., Exploratory Social Network Analysis With Pajek, Cambridge University Press, 2005.</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タイトル 1"/>
          <p:cNvSpPr>
            <a:spLocks noGrp="1"/>
          </p:cNvSpPr>
          <p:nvPr>
            <p:ph type="ctrTitle"/>
          </p:nvPr>
        </p:nvSpPr>
        <p:spPr>
          <a:xfrm>
            <a:off x="784225" y="1143000"/>
            <a:ext cx="5781675" cy="2070100"/>
          </a:xfrm>
        </p:spPr>
        <p:txBody>
          <a:bodyPr/>
          <a:lstStyle/>
          <a:p>
            <a:pPr eaLnBrk="1" hangingPunct="1"/>
            <a:r>
              <a:rPr lang="en-US" altLang="ja-JP" sz="3200" smtClean="0"/>
              <a:t>OSS</a:t>
            </a:r>
            <a:r>
              <a:rPr lang="ja-JP" altLang="en-US" sz="3200" smtClean="0"/>
              <a:t>コミュニティにおける</a:t>
            </a:r>
            <a:r>
              <a:rPr lang="en-US" altLang="ja-JP" sz="3200" smtClean="0"/>
              <a:t/>
            </a:r>
            <a:br>
              <a:rPr lang="en-US" altLang="ja-JP" sz="3200" smtClean="0"/>
            </a:br>
            <a:r>
              <a:rPr lang="ja-JP" altLang="en-US" sz="3200" smtClean="0"/>
              <a:t>共同作業プロセス理解のための中心性分析</a:t>
            </a:r>
            <a:endParaRPr lang="ja-JP" altLang="en-US" smtClean="0"/>
          </a:p>
        </p:txBody>
      </p:sp>
      <p:sp>
        <p:nvSpPr>
          <p:cNvPr id="16387" name="サブタイトル 2"/>
          <p:cNvSpPr>
            <a:spLocks noGrp="1"/>
          </p:cNvSpPr>
          <p:nvPr>
            <p:ph type="subTitle" idx="1"/>
          </p:nvPr>
        </p:nvSpPr>
        <p:spPr/>
        <p:txBody>
          <a:bodyPr/>
          <a:lstStyle/>
          <a:p>
            <a:pPr eaLnBrk="1" hangingPunct="1"/>
            <a:r>
              <a:rPr lang="ja-JP" altLang="en-US" smtClean="0"/>
              <a:t>奈良先端科学技術大学院大学</a:t>
            </a:r>
            <a:endParaRPr lang="en-US" altLang="ja-JP" smtClean="0"/>
          </a:p>
          <a:p>
            <a:pPr eaLnBrk="1" hangingPunct="1"/>
            <a:endParaRPr lang="en-US" altLang="ja-JP" smtClean="0"/>
          </a:p>
          <a:p>
            <a:pPr eaLnBrk="1" hangingPunct="1"/>
            <a:r>
              <a:rPr lang="ja-JP" altLang="en-US" smtClean="0"/>
              <a:t>柗本真佑  前島弘敬  亀井靖高  大平雅雄  松本健一</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ja-JP" altLang="en-US" smtClean="0"/>
              <a:t>背景</a:t>
            </a:r>
          </a:p>
        </p:txBody>
      </p:sp>
      <p:sp>
        <p:nvSpPr>
          <p:cNvPr id="17411" name="Rectangle 3"/>
          <p:cNvSpPr>
            <a:spLocks noGrp="1" noChangeArrowheads="1"/>
          </p:cNvSpPr>
          <p:nvPr>
            <p:ph idx="1"/>
          </p:nvPr>
        </p:nvSpPr>
        <p:spPr/>
        <p:txBody>
          <a:bodyPr/>
          <a:lstStyle/>
          <a:p>
            <a:pPr eaLnBrk="1" hangingPunct="1"/>
            <a:r>
              <a:rPr lang="en-US" altLang="ja-JP" smtClean="0"/>
              <a:t>Apache</a:t>
            </a:r>
            <a:r>
              <a:rPr lang="ja-JP" altLang="en-US" smtClean="0"/>
              <a:t>や</a:t>
            </a:r>
            <a:r>
              <a:rPr lang="en-US" altLang="ja-JP" smtClean="0"/>
              <a:t>Linux</a:t>
            </a:r>
            <a:r>
              <a:rPr lang="ja-JP" altLang="en-US" smtClean="0"/>
              <a:t>などの</a:t>
            </a:r>
            <a:r>
              <a:rPr lang="en-US" altLang="ja-JP" smtClean="0"/>
              <a:t>Open Source Software</a:t>
            </a:r>
            <a:r>
              <a:rPr lang="ja-JP" altLang="en-US" smtClean="0"/>
              <a:t>（</a:t>
            </a:r>
            <a:r>
              <a:rPr lang="en-US" altLang="ja-JP" smtClean="0"/>
              <a:t>OSS</a:t>
            </a:r>
            <a:r>
              <a:rPr lang="ja-JP" altLang="en-US" smtClean="0"/>
              <a:t>）は社会基盤として広く利用されている</a:t>
            </a:r>
          </a:p>
          <a:p>
            <a:pPr lvl="1" eaLnBrk="1" hangingPunct="1"/>
            <a:r>
              <a:rPr lang="ja-JP" altLang="en-US" smtClean="0"/>
              <a:t>行政機関や教育機関において</a:t>
            </a:r>
            <a:r>
              <a:rPr lang="en-US" altLang="ja-JP" smtClean="0"/>
              <a:t>OSS</a:t>
            </a:r>
            <a:r>
              <a:rPr lang="ja-JP" altLang="en-US" smtClean="0"/>
              <a:t>の導入が進んでいる</a:t>
            </a:r>
          </a:p>
          <a:p>
            <a:pPr eaLnBrk="1" hangingPunct="1"/>
            <a:r>
              <a:rPr lang="ja-JP" altLang="en-US" smtClean="0"/>
              <a:t>開発が衰退・中断する</a:t>
            </a:r>
            <a:r>
              <a:rPr lang="en-US" altLang="ja-JP" smtClean="0"/>
              <a:t>OSS</a:t>
            </a:r>
            <a:r>
              <a:rPr lang="ja-JP" altLang="en-US" smtClean="0"/>
              <a:t>も多く存在しており</a:t>
            </a:r>
            <a:r>
              <a:rPr lang="en-US" altLang="ja-JP" sz="1000" smtClean="0"/>
              <a:t>[Ohira2005]</a:t>
            </a:r>
            <a:r>
              <a:rPr lang="ja-JP" altLang="en-US" smtClean="0"/>
              <a:t>，</a:t>
            </a:r>
            <a:r>
              <a:rPr lang="en-US" altLang="ja-JP" smtClean="0"/>
              <a:t>OSS</a:t>
            </a:r>
            <a:r>
              <a:rPr lang="ja-JP" altLang="en-US" smtClean="0"/>
              <a:t>の導入を妨げる大きな要因となっている</a:t>
            </a:r>
          </a:p>
          <a:p>
            <a:pPr lvl="1" eaLnBrk="1" hangingPunct="1"/>
            <a:r>
              <a:rPr lang="ja-JP" altLang="en-US" smtClean="0"/>
              <a:t>開発が衰退・中断すると，保守やユーザサポートも打ち切られる可能性が高い</a:t>
            </a:r>
            <a:endParaRPr lang="en-US" altLang="ja-JP" smtClean="0"/>
          </a:p>
          <a:p>
            <a:pPr eaLnBrk="1" hangingPunct="1"/>
            <a:r>
              <a:rPr lang="en-US" altLang="ja-JP" smtClean="0"/>
              <a:t>OSS</a:t>
            </a:r>
            <a:r>
              <a:rPr lang="ja-JP" altLang="en-US" smtClean="0"/>
              <a:t>コミュニティの開発プロセスの実態や</a:t>
            </a:r>
            <a:r>
              <a:rPr lang="en-US" altLang="ja-JP" smtClean="0"/>
              <a:t>OSS</a:t>
            </a:r>
            <a:r>
              <a:rPr lang="ja-JP" altLang="en-US" smtClean="0"/>
              <a:t>開発の成功要因を明らかにするために，近年盛んに研究がおこなわれている</a:t>
            </a:r>
            <a:r>
              <a:rPr lang="en-US" altLang="ja-JP" sz="1000" smtClean="0"/>
              <a:t>[Jensen2007] [Ye2003][Mockus2002][Nakakoji2002]</a:t>
            </a:r>
            <a:endParaRPr lang="ja-JP" altLang="en-US" sz="1000" smtClean="0"/>
          </a:p>
        </p:txBody>
      </p:sp>
      <p:sp>
        <p:nvSpPr>
          <p:cNvPr id="17412"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17413" name="スライド番号プレースホルダ 4"/>
          <p:cNvSpPr>
            <a:spLocks noGrp="1"/>
          </p:cNvSpPr>
          <p:nvPr>
            <p:ph type="sldNum" sz="quarter" idx="12"/>
          </p:nvPr>
        </p:nvSpPr>
        <p:spPr>
          <a:noFill/>
        </p:spPr>
        <p:txBody>
          <a:bodyPr/>
          <a:lstStyle/>
          <a:p>
            <a:fld id="{947F65F7-122B-4A78-AD78-E0BC3A7AA3ED}" type="slidenum">
              <a:rPr lang="en-US" altLang="ja-JP"/>
              <a:pPr/>
              <a:t>14</a:t>
            </a:fld>
            <a:endParaRPr lang="en-US" altLang="ja-JP"/>
          </a:p>
        </p:txBody>
      </p:sp>
      <p:sp>
        <p:nvSpPr>
          <p:cNvPr id="17414" name="正方形/長方形 5"/>
          <p:cNvSpPr>
            <a:spLocks noChangeArrowheads="1"/>
          </p:cNvSpPr>
          <p:nvPr/>
        </p:nvSpPr>
        <p:spPr bwMode="auto">
          <a:xfrm>
            <a:off x="0" y="5149850"/>
            <a:ext cx="9144000" cy="1422400"/>
          </a:xfrm>
          <a:prstGeom prst="rect">
            <a:avLst/>
          </a:prstGeom>
          <a:noFill/>
          <a:ln w="9525">
            <a:noFill/>
            <a:miter lim="800000"/>
            <a:headEnd/>
            <a:tailEnd/>
          </a:ln>
        </p:spPr>
        <p:txBody>
          <a:bodyPr>
            <a:spAutoFit/>
          </a:bodyPr>
          <a:lstStyle/>
          <a:p>
            <a:pPr marL="893763" indent="-893763">
              <a:buFont typeface="Wingdings" pitchFamily="2" charset="2"/>
              <a:buNone/>
            </a:pPr>
            <a:r>
              <a:rPr lang="en-US" altLang="ja-JP" sz="800"/>
              <a:t>[Ohira2005]	Ohira, M., Ohoka, T., Kakimoto, T., Ohsugi, N. and Matsumoto, K.: Supporting Knowledge Collaboration Using Social Networks in A Large-Scale Online Community of Software Development Projects, In Proceedings of the International Workshop on Supporting Knowledge Collaboration in Software Development (KCSD’05), pp.835–840 (2005).</a:t>
            </a:r>
          </a:p>
          <a:p>
            <a:pPr marL="893763" indent="-893763">
              <a:buFont typeface="Wingdings" pitchFamily="2" charset="2"/>
              <a:buNone/>
            </a:pPr>
            <a:r>
              <a:rPr lang="en-US" altLang="ja-JP" sz="800"/>
              <a:t>[Jensen2007]	Jensen, C. and Scacchi, W.: Role Migration and Advancement Processes in OSSD Projects: A Comparative Case Study, In Proceedings of the 29th International Conference on Software Engineering (ICSE’07), pp.364–374 (2007).</a:t>
            </a:r>
          </a:p>
          <a:p>
            <a:pPr marL="893763" indent="-893763">
              <a:buFont typeface="Wingdings" pitchFamily="2" charset="2"/>
              <a:buNone/>
            </a:pPr>
            <a:r>
              <a:rPr lang="en-US" altLang="ja-JP" sz="800"/>
              <a:t>[Ye2003]	Ye, Y. and Kishida, K.: Toward an Understanding of the Motivation Open Source Software Developers, In Proceedings of the 25th International Conference on Software Engineering (ICSE’03), pp.419–429 (2003).</a:t>
            </a:r>
          </a:p>
          <a:p>
            <a:pPr marL="893763" indent="-893763">
              <a:buFont typeface="Wingdings" pitchFamily="2" charset="2"/>
              <a:buNone/>
            </a:pPr>
            <a:r>
              <a:rPr lang="en-US" altLang="ja-JP" sz="800"/>
              <a:t>[Mockus2002]	Mockus, A., Fielding, R. T. and Herbsleb, J. D.: Two Case Studies of Open Source Software Development: Apache and Mozilla, </a:t>
            </a:r>
            <a:r>
              <a:rPr lang="en-US" altLang="ja-JP" sz="800" i="1"/>
              <a:t>ACM Transactions on Software Engineering and Methodology, Vol. 11, No. 3, pp. 309–346 </a:t>
            </a:r>
            <a:r>
              <a:rPr lang="en-US" altLang="ja-JP" sz="800"/>
              <a:t>(2002).</a:t>
            </a:r>
          </a:p>
          <a:p>
            <a:pPr marL="893763" indent="-893763">
              <a:buFont typeface="Wingdings" pitchFamily="2" charset="2"/>
              <a:buNone/>
            </a:pPr>
            <a:r>
              <a:rPr lang="en-US" altLang="ja-JP" sz="800"/>
              <a:t>[Nakakoji2002]	Nakakoji, K., Yamamoto, Y., Nishinaka, Y.,Kishida, K. and Ye, Y.: Evolution Patterns of Open-Source Software Systems and Communities, In Proceedings of the International Workshop on Principles of Software Evolution (IWPSE’02), pp.76–85 (2002).</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タイトル 1"/>
          <p:cNvSpPr>
            <a:spLocks noGrp="1"/>
          </p:cNvSpPr>
          <p:nvPr>
            <p:ph type="title"/>
          </p:nvPr>
        </p:nvSpPr>
        <p:spPr/>
        <p:txBody>
          <a:bodyPr/>
          <a:lstStyle/>
          <a:p>
            <a:pPr eaLnBrk="1" hangingPunct="1"/>
            <a:r>
              <a:rPr lang="ja-JP" altLang="en-US" smtClean="0"/>
              <a:t>先行研究</a:t>
            </a:r>
          </a:p>
        </p:txBody>
      </p:sp>
      <p:sp>
        <p:nvSpPr>
          <p:cNvPr id="18435" name="コンテンツ プレースホルダ 2"/>
          <p:cNvSpPr>
            <a:spLocks noGrp="1"/>
          </p:cNvSpPr>
          <p:nvPr>
            <p:ph idx="1"/>
          </p:nvPr>
        </p:nvSpPr>
        <p:spPr/>
        <p:txBody>
          <a:bodyPr/>
          <a:lstStyle/>
          <a:p>
            <a:pPr eaLnBrk="1" hangingPunct="1"/>
            <a:r>
              <a:rPr lang="en-US" altLang="ja-JP" smtClean="0"/>
              <a:t>OSS</a:t>
            </a:r>
            <a:r>
              <a:rPr lang="ja-JP" altLang="en-US" smtClean="0"/>
              <a:t>開発の成功要因の一つとして，</a:t>
            </a:r>
            <a:r>
              <a:rPr lang="en-US" altLang="ja-JP" smtClean="0"/>
              <a:t>OSS</a:t>
            </a:r>
            <a:r>
              <a:rPr lang="ja-JP" altLang="en-US" smtClean="0"/>
              <a:t>コミュニティにおける</a:t>
            </a:r>
            <a:r>
              <a:rPr lang="ja-JP" altLang="en-US" smtClean="0">
                <a:solidFill>
                  <a:schemeClr val="accent2"/>
                </a:solidFill>
              </a:rPr>
              <a:t>コーディネータの役割</a:t>
            </a:r>
            <a:r>
              <a:rPr lang="ja-JP" altLang="en-US" smtClean="0"/>
              <a:t>が注目されている</a:t>
            </a:r>
            <a:endParaRPr lang="en-US" altLang="ja-JP" smtClean="0"/>
          </a:p>
          <a:p>
            <a:pPr lvl="1" eaLnBrk="1" hangingPunct="1"/>
            <a:r>
              <a:rPr lang="ja-JP" altLang="en-US" smtClean="0"/>
              <a:t>厳格なルールや指揮系統を持たないコミュニティ主導型の</a:t>
            </a:r>
            <a:r>
              <a:rPr lang="en-US" altLang="ja-JP" smtClean="0"/>
              <a:t>OSS</a:t>
            </a:r>
            <a:r>
              <a:rPr lang="ja-JP" altLang="en-US" smtClean="0"/>
              <a:t>開発では，</a:t>
            </a:r>
            <a:r>
              <a:rPr lang="ja-JP" altLang="en-US" smtClean="0">
                <a:solidFill>
                  <a:schemeClr val="accent2"/>
                </a:solidFill>
              </a:rPr>
              <a:t>開発者とユーザの間の橋渡し役を務めるコーディネータの存在が共同作業の成功の鍵を握る </a:t>
            </a:r>
            <a:r>
              <a:rPr lang="en-US" altLang="ja-JP" sz="1000" smtClean="0"/>
              <a:t>[Raymond, 1999]</a:t>
            </a:r>
          </a:p>
          <a:p>
            <a:pPr lvl="1" eaLnBrk="1" hangingPunct="1"/>
            <a:r>
              <a:rPr lang="ja-JP" altLang="en-US" smtClean="0"/>
              <a:t>開発者の共同作業を円滑化するための</a:t>
            </a:r>
            <a:r>
              <a:rPr lang="ja-JP" altLang="en-US" smtClean="0">
                <a:solidFill>
                  <a:schemeClr val="accent2"/>
                </a:solidFill>
              </a:rPr>
              <a:t>コーディネータの調整能力と「中心性」には相関がある</a:t>
            </a:r>
            <a:r>
              <a:rPr lang="en-US" altLang="ja-JP" sz="1000" smtClean="0"/>
              <a:t>[Bird2006][Howison2006]</a:t>
            </a:r>
          </a:p>
          <a:p>
            <a:pPr marL="1168400" lvl="4" indent="-180975" eaLnBrk="1" hangingPunct="1"/>
            <a:r>
              <a:rPr lang="ja-JP" altLang="en-US" smtClean="0"/>
              <a:t>中心性：ソーシャルネットワーク分析で用いられる指標．コミュニティ（集団）の中で情報発信や他者の仲介を行うなど中心的な役割を担う人物が特定できる．また，コミュニティのまとまり具合を測る指標としても用いられる．</a:t>
            </a:r>
          </a:p>
        </p:txBody>
      </p:sp>
      <p:sp>
        <p:nvSpPr>
          <p:cNvPr id="18436"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18437" name="スライド番号プレースホルダ 4"/>
          <p:cNvSpPr>
            <a:spLocks noGrp="1"/>
          </p:cNvSpPr>
          <p:nvPr>
            <p:ph type="sldNum" sz="quarter" idx="12"/>
          </p:nvPr>
        </p:nvSpPr>
        <p:spPr>
          <a:noFill/>
        </p:spPr>
        <p:txBody>
          <a:bodyPr/>
          <a:lstStyle/>
          <a:p>
            <a:fld id="{D71EFF19-C7AA-4E1A-9C1A-0DBFAF73B848}" type="slidenum">
              <a:rPr lang="en-US" altLang="ja-JP"/>
              <a:pPr/>
              <a:t>15</a:t>
            </a:fld>
            <a:endParaRPr lang="en-US" altLang="ja-JP"/>
          </a:p>
        </p:txBody>
      </p:sp>
      <p:sp>
        <p:nvSpPr>
          <p:cNvPr id="18438" name="正方形/長方形 5"/>
          <p:cNvSpPr>
            <a:spLocks noChangeArrowheads="1"/>
          </p:cNvSpPr>
          <p:nvPr/>
        </p:nvSpPr>
        <p:spPr bwMode="auto">
          <a:xfrm>
            <a:off x="0" y="5815013"/>
            <a:ext cx="9144000" cy="757237"/>
          </a:xfrm>
          <a:prstGeom prst="rect">
            <a:avLst/>
          </a:prstGeom>
          <a:noFill/>
          <a:ln w="9525">
            <a:noFill/>
            <a:miter lim="800000"/>
            <a:headEnd/>
            <a:tailEnd/>
          </a:ln>
        </p:spPr>
        <p:txBody>
          <a:bodyPr>
            <a:spAutoFit/>
          </a:bodyPr>
          <a:lstStyle/>
          <a:p>
            <a:pPr marL="893763" indent="-893763">
              <a:buFont typeface="Wingdings" pitchFamily="2" charset="2"/>
              <a:buNone/>
            </a:pPr>
            <a:r>
              <a:rPr lang="en-US" altLang="ja-JP" sz="800"/>
              <a:t>[Raymond1999]	 Raymond, E. S.: The Cathedral and the Bazaar: Musings on Linux and Open Source by an Accidental Revolutionary, O’Reilly and Associates (1999).</a:t>
            </a:r>
          </a:p>
          <a:p>
            <a:pPr marL="893763" indent="-893763">
              <a:buFont typeface="Wingdings" pitchFamily="2" charset="2"/>
              <a:buNone/>
            </a:pPr>
            <a:r>
              <a:rPr lang="en-US" altLang="ja-JP" sz="800"/>
              <a:t>[Bird2006]	 Bird, C., Gourley, A., Devanbu, P., Gertz, M. and Swaminathan, A.: Mining Email Social Networks, In Proceedings of the 2006 International Workshop on Mining Software Repositories (MSR’06), pp.137–143 (2006).</a:t>
            </a:r>
          </a:p>
          <a:p>
            <a:pPr marL="893763" indent="-893763">
              <a:buFont typeface="Wingdings" pitchFamily="2" charset="2"/>
              <a:buNone/>
            </a:pPr>
            <a:r>
              <a:rPr lang="en-US" altLang="ja-JP" sz="800"/>
              <a:t>[Howison2006]	 Howison, J., Inoue, K. and Crowston, K.: Social Dynamics of Free and Open Source Team Communications, In Proceedings of the 2nd International Conference on Open Source Systems (OSS’06), pp.319–330 (2006).</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タイトル 1"/>
          <p:cNvSpPr>
            <a:spLocks noGrp="1"/>
          </p:cNvSpPr>
          <p:nvPr>
            <p:ph type="title"/>
          </p:nvPr>
        </p:nvSpPr>
        <p:spPr/>
        <p:txBody>
          <a:bodyPr/>
          <a:lstStyle/>
          <a:p>
            <a:pPr eaLnBrk="1" hangingPunct="1"/>
            <a:r>
              <a:rPr lang="ja-JP" altLang="en-US" smtClean="0"/>
              <a:t>課題</a:t>
            </a:r>
          </a:p>
        </p:txBody>
      </p:sp>
      <p:sp>
        <p:nvSpPr>
          <p:cNvPr id="139" name="コンテンツ プレースホルダ 138"/>
          <p:cNvSpPr>
            <a:spLocks noGrp="1"/>
          </p:cNvSpPr>
          <p:nvPr>
            <p:ph idx="1"/>
          </p:nvPr>
        </p:nvSpPr>
        <p:spPr/>
        <p:txBody>
          <a:bodyPr/>
          <a:lstStyle/>
          <a:p>
            <a:pPr eaLnBrk="1" hangingPunct="1"/>
            <a:r>
              <a:rPr lang="ja-JP" altLang="en-US" smtClean="0"/>
              <a:t>先行研究は，主に，</a:t>
            </a:r>
            <a:r>
              <a:rPr lang="en-US" altLang="ja-JP" smtClean="0"/>
              <a:t>OSS</a:t>
            </a:r>
            <a:r>
              <a:rPr lang="ja-JP" altLang="en-US" smtClean="0"/>
              <a:t>コミュニティ内の開発者コミュニティ（サブコミュニティ）におけるコーディネータのコミュニケーション構造を明らかにしてきた</a:t>
            </a:r>
            <a:endParaRPr lang="en-US" altLang="ja-JP" smtClean="0"/>
          </a:p>
          <a:p>
            <a:pPr eaLnBrk="1" hangingPunct="1"/>
            <a:r>
              <a:rPr lang="ja-JP" altLang="en-US" smtClean="0">
                <a:solidFill>
                  <a:schemeClr val="accent2"/>
                </a:solidFill>
              </a:rPr>
              <a:t>開発者とユーザの共同作業を調整するコーディネータのコミュニケーション構造については十分に分析されていない</a:t>
            </a:r>
            <a:endParaRPr lang="en-US" altLang="ja-JP" smtClean="0">
              <a:solidFill>
                <a:schemeClr val="accent2"/>
              </a:solidFill>
            </a:endParaRPr>
          </a:p>
          <a:p>
            <a:pPr lvl="1" eaLnBrk="1" hangingPunct="1"/>
            <a:r>
              <a:rPr lang="en-US" altLang="ja-JP" smtClean="0"/>
              <a:t>Raymond</a:t>
            </a:r>
            <a:r>
              <a:rPr lang="ja-JP" altLang="en-US" smtClean="0"/>
              <a:t>が指摘するように</a:t>
            </a:r>
            <a:r>
              <a:rPr lang="en-US" altLang="ja-JP" smtClean="0"/>
              <a:t>OSS</a:t>
            </a:r>
            <a:r>
              <a:rPr lang="ja-JP" altLang="en-US" smtClean="0"/>
              <a:t>開発の成功には，</a:t>
            </a:r>
            <a:r>
              <a:rPr lang="ja-JP" altLang="en-US" smtClean="0">
                <a:solidFill>
                  <a:schemeClr val="accent2"/>
                </a:solidFill>
              </a:rPr>
              <a:t>ユーザの意見を多く取り込み</a:t>
            </a:r>
            <a:r>
              <a:rPr lang="en-US" altLang="ja-JP" smtClean="0">
                <a:solidFill>
                  <a:schemeClr val="accent2"/>
                </a:solidFill>
              </a:rPr>
              <a:t>OSS</a:t>
            </a:r>
            <a:r>
              <a:rPr lang="ja-JP" altLang="en-US" smtClean="0">
                <a:solidFill>
                  <a:schemeClr val="accent2"/>
                </a:solidFill>
              </a:rPr>
              <a:t>の品質を継続的に向上させるプロセスが重要</a:t>
            </a:r>
            <a:r>
              <a:rPr lang="ja-JP" altLang="en-US" smtClean="0"/>
              <a:t>である</a:t>
            </a:r>
          </a:p>
        </p:txBody>
      </p:sp>
      <p:sp>
        <p:nvSpPr>
          <p:cNvPr id="19460"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19461" name="スライド番号プレースホルダ 4"/>
          <p:cNvSpPr>
            <a:spLocks noGrp="1"/>
          </p:cNvSpPr>
          <p:nvPr>
            <p:ph type="sldNum" sz="quarter" idx="12"/>
          </p:nvPr>
        </p:nvSpPr>
        <p:spPr>
          <a:noFill/>
        </p:spPr>
        <p:txBody>
          <a:bodyPr/>
          <a:lstStyle/>
          <a:p>
            <a:fld id="{17DD585A-4F2D-4AA7-9171-5D4CA360723D}" type="slidenum">
              <a:rPr lang="en-US" altLang="ja-JP"/>
              <a:pPr/>
              <a:t>16</a:t>
            </a:fld>
            <a:endParaRPr lang="en-US" altLang="ja-JP"/>
          </a:p>
        </p:txBody>
      </p:sp>
      <p:grpSp>
        <p:nvGrpSpPr>
          <p:cNvPr id="3" name="グループ化 201"/>
          <p:cNvGrpSpPr>
            <a:grpSpLocks/>
          </p:cNvGrpSpPr>
          <p:nvPr/>
        </p:nvGrpSpPr>
        <p:grpSpPr bwMode="auto">
          <a:xfrm>
            <a:off x="1411288" y="4408488"/>
            <a:ext cx="2695575" cy="1893887"/>
            <a:chOff x="1411447" y="4241813"/>
            <a:chExt cx="2695439" cy="1894425"/>
          </a:xfrm>
        </p:grpSpPr>
        <p:cxnSp>
          <p:nvCxnSpPr>
            <p:cNvPr id="19524" name="AutoShape 587"/>
            <p:cNvCxnSpPr>
              <a:cxnSpLocks noChangeShapeType="1"/>
            </p:cNvCxnSpPr>
            <p:nvPr/>
          </p:nvCxnSpPr>
          <p:spPr bwMode="auto">
            <a:xfrm rot="10800000">
              <a:off x="2589969" y="5106026"/>
              <a:ext cx="547690" cy="794"/>
            </a:xfrm>
            <a:prstGeom prst="straightConnector1">
              <a:avLst/>
            </a:prstGeom>
            <a:noFill/>
            <a:ln w="9525">
              <a:solidFill>
                <a:schemeClr val="tx1"/>
              </a:solidFill>
              <a:round/>
              <a:headEnd/>
              <a:tailEnd/>
            </a:ln>
          </p:spPr>
        </p:cxnSp>
        <p:cxnSp>
          <p:nvCxnSpPr>
            <p:cNvPr id="19525" name="AutoShape 587"/>
            <p:cNvCxnSpPr>
              <a:cxnSpLocks noChangeShapeType="1"/>
              <a:stCxn id="19548" idx="2"/>
              <a:endCxn id="19547" idx="6"/>
            </p:cNvCxnSpPr>
            <p:nvPr/>
          </p:nvCxnSpPr>
          <p:spPr bwMode="auto">
            <a:xfrm flipH="1">
              <a:off x="2395655" y="5547000"/>
              <a:ext cx="398462" cy="1587"/>
            </a:xfrm>
            <a:prstGeom prst="straightConnector1">
              <a:avLst/>
            </a:prstGeom>
            <a:noFill/>
            <a:ln w="9525">
              <a:solidFill>
                <a:schemeClr val="tx1"/>
              </a:solidFill>
              <a:round/>
              <a:headEnd/>
              <a:tailEnd/>
            </a:ln>
          </p:spPr>
        </p:cxnSp>
        <p:cxnSp>
          <p:nvCxnSpPr>
            <p:cNvPr id="19526" name="AutoShape 587"/>
            <p:cNvCxnSpPr>
              <a:cxnSpLocks noChangeShapeType="1"/>
              <a:stCxn id="19548" idx="1"/>
              <a:endCxn id="19550" idx="5"/>
            </p:cNvCxnSpPr>
            <p:nvPr/>
          </p:nvCxnSpPr>
          <p:spPr bwMode="auto">
            <a:xfrm flipH="1" flipV="1">
              <a:off x="2349617" y="4637362"/>
              <a:ext cx="454025" cy="884238"/>
            </a:xfrm>
            <a:prstGeom prst="straightConnector1">
              <a:avLst/>
            </a:prstGeom>
            <a:noFill/>
            <a:ln w="9525">
              <a:solidFill>
                <a:schemeClr val="tx1"/>
              </a:solidFill>
              <a:round/>
              <a:headEnd/>
              <a:tailEnd/>
            </a:ln>
          </p:spPr>
        </p:cxnSp>
        <p:cxnSp>
          <p:nvCxnSpPr>
            <p:cNvPr id="19527" name="AutoShape 587"/>
            <p:cNvCxnSpPr>
              <a:cxnSpLocks noChangeShapeType="1"/>
              <a:stCxn id="19549" idx="4"/>
              <a:endCxn id="19547" idx="7"/>
            </p:cNvCxnSpPr>
            <p:nvPr/>
          </p:nvCxnSpPr>
          <p:spPr bwMode="auto">
            <a:xfrm flipH="1">
              <a:off x="2386130" y="4646887"/>
              <a:ext cx="442912" cy="876300"/>
            </a:xfrm>
            <a:prstGeom prst="straightConnector1">
              <a:avLst/>
            </a:prstGeom>
            <a:noFill/>
            <a:ln w="9525">
              <a:solidFill>
                <a:schemeClr val="tx1"/>
              </a:solidFill>
              <a:round/>
              <a:headEnd/>
              <a:tailEnd/>
            </a:ln>
          </p:spPr>
        </p:cxnSp>
        <p:cxnSp>
          <p:nvCxnSpPr>
            <p:cNvPr id="19528" name="AutoShape 587"/>
            <p:cNvCxnSpPr>
              <a:cxnSpLocks noChangeShapeType="1"/>
              <a:stCxn id="19551" idx="2"/>
            </p:cNvCxnSpPr>
            <p:nvPr/>
          </p:nvCxnSpPr>
          <p:spPr bwMode="auto">
            <a:xfrm rot="10800000">
              <a:off x="1998780" y="5100912"/>
              <a:ext cx="547690" cy="794"/>
            </a:xfrm>
            <a:prstGeom prst="straightConnector1">
              <a:avLst/>
            </a:prstGeom>
            <a:noFill/>
            <a:ln w="9525">
              <a:solidFill>
                <a:schemeClr val="tx1"/>
              </a:solidFill>
              <a:round/>
              <a:headEnd/>
              <a:tailEnd/>
            </a:ln>
          </p:spPr>
        </p:cxnSp>
        <p:sp>
          <p:nvSpPr>
            <p:cNvPr id="19529" name="テキスト ボックス 570"/>
            <p:cNvSpPr txBox="1">
              <a:spLocks noChangeArrowheads="1"/>
            </p:cNvSpPr>
            <p:nvPr/>
          </p:nvSpPr>
          <p:spPr bwMode="auto">
            <a:xfrm>
              <a:off x="2173405" y="4241813"/>
              <a:ext cx="88036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開発者コミュニティ</a:t>
              </a:r>
            </a:p>
          </p:txBody>
        </p:sp>
        <p:sp>
          <p:nvSpPr>
            <p:cNvPr id="19530" name="テキスト ボックス 573"/>
            <p:cNvSpPr txBox="1">
              <a:spLocks noChangeArrowheads="1"/>
            </p:cNvSpPr>
            <p:nvPr/>
          </p:nvSpPr>
          <p:spPr bwMode="auto">
            <a:xfrm>
              <a:off x="2125822" y="5933008"/>
              <a:ext cx="79861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コーディネータ</a:t>
              </a:r>
            </a:p>
          </p:txBody>
        </p:sp>
        <p:cxnSp>
          <p:nvCxnSpPr>
            <p:cNvPr id="19531" name="AutoShape 587"/>
            <p:cNvCxnSpPr>
              <a:cxnSpLocks noChangeShapeType="1"/>
            </p:cNvCxnSpPr>
            <p:nvPr/>
          </p:nvCxnSpPr>
          <p:spPr bwMode="auto">
            <a:xfrm>
              <a:off x="3059272" y="6031433"/>
              <a:ext cx="179387" cy="1587"/>
            </a:xfrm>
            <a:prstGeom prst="straightConnector1">
              <a:avLst/>
            </a:prstGeom>
            <a:noFill/>
            <a:ln w="9525">
              <a:solidFill>
                <a:schemeClr val="tx1"/>
              </a:solidFill>
              <a:round/>
              <a:headEnd/>
              <a:tailEnd/>
            </a:ln>
          </p:spPr>
        </p:cxnSp>
        <p:sp>
          <p:nvSpPr>
            <p:cNvPr id="19532" name="テキスト ボックス 575"/>
            <p:cNvSpPr txBox="1">
              <a:spLocks noChangeArrowheads="1"/>
            </p:cNvSpPr>
            <p:nvPr/>
          </p:nvSpPr>
          <p:spPr bwMode="auto">
            <a:xfrm>
              <a:off x="3168809" y="5934595"/>
              <a:ext cx="93807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参加者のつながり</a:t>
              </a:r>
            </a:p>
          </p:txBody>
        </p:sp>
        <p:sp>
          <p:nvSpPr>
            <p:cNvPr id="19533" name="Oval 593"/>
            <p:cNvSpPr>
              <a:spLocks noChangeAspect="1" noChangeArrowheads="1"/>
            </p:cNvSpPr>
            <p:nvPr/>
          </p:nvSpPr>
          <p:spPr bwMode="auto">
            <a:xfrm>
              <a:off x="2113122" y="5999683"/>
              <a:ext cx="73025" cy="71437"/>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88" name="Oval 51"/>
            <p:cNvSpPr>
              <a:spLocks noChangeAspect="1" noChangeArrowheads="1"/>
            </p:cNvSpPr>
            <p:nvPr/>
          </p:nvSpPr>
          <p:spPr bwMode="auto">
            <a:xfrm>
              <a:off x="1881323" y="4410136"/>
              <a:ext cx="1365181" cy="1365638"/>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19535" name="直線コネクタ 634"/>
            <p:cNvCxnSpPr>
              <a:cxnSpLocks noChangeShapeType="1"/>
              <a:stCxn id="19549" idx="2"/>
              <a:endCxn id="19549" idx="6"/>
            </p:cNvCxnSpPr>
            <p:nvPr/>
          </p:nvCxnSpPr>
          <p:spPr bwMode="auto">
            <a:xfrm>
              <a:off x="2794117" y="4611962"/>
              <a:ext cx="69850" cy="0"/>
            </a:xfrm>
            <a:prstGeom prst="line">
              <a:avLst/>
            </a:prstGeom>
            <a:noFill/>
            <a:ln w="9525" algn="ctr">
              <a:solidFill>
                <a:schemeClr val="tx1"/>
              </a:solidFill>
              <a:round/>
              <a:headEnd/>
              <a:tailEnd/>
            </a:ln>
          </p:spPr>
        </p:cxnSp>
        <p:cxnSp>
          <p:nvCxnSpPr>
            <p:cNvPr id="19536" name="直線コネクタ 638"/>
            <p:cNvCxnSpPr>
              <a:cxnSpLocks noChangeShapeType="1"/>
              <a:stCxn id="19549" idx="0"/>
              <a:endCxn id="19549" idx="4"/>
            </p:cNvCxnSpPr>
            <p:nvPr/>
          </p:nvCxnSpPr>
          <p:spPr bwMode="auto">
            <a:xfrm>
              <a:off x="2829042" y="4577037"/>
              <a:ext cx="0" cy="69850"/>
            </a:xfrm>
            <a:prstGeom prst="line">
              <a:avLst/>
            </a:prstGeom>
            <a:noFill/>
            <a:ln w="9525" algn="ctr">
              <a:solidFill>
                <a:schemeClr val="tx1"/>
              </a:solidFill>
              <a:round/>
              <a:headEnd/>
              <a:tailEnd/>
            </a:ln>
          </p:spPr>
        </p:cxnSp>
        <p:cxnSp>
          <p:nvCxnSpPr>
            <p:cNvPr id="19537" name="直線コネクタ 642"/>
            <p:cNvCxnSpPr>
              <a:cxnSpLocks noChangeShapeType="1"/>
              <a:stCxn id="19548" idx="0"/>
              <a:endCxn id="19548" idx="4"/>
            </p:cNvCxnSpPr>
            <p:nvPr/>
          </p:nvCxnSpPr>
          <p:spPr bwMode="auto">
            <a:xfrm>
              <a:off x="2829042" y="5512075"/>
              <a:ext cx="0" cy="69850"/>
            </a:xfrm>
            <a:prstGeom prst="line">
              <a:avLst/>
            </a:prstGeom>
            <a:noFill/>
            <a:ln w="9525" algn="ctr">
              <a:solidFill>
                <a:schemeClr val="tx1"/>
              </a:solidFill>
              <a:round/>
              <a:headEnd/>
              <a:tailEnd/>
            </a:ln>
          </p:spPr>
        </p:cxnSp>
        <p:cxnSp>
          <p:nvCxnSpPr>
            <p:cNvPr id="19538" name="直線コネクタ 645"/>
            <p:cNvCxnSpPr>
              <a:cxnSpLocks noChangeShapeType="1"/>
              <a:stCxn id="19548" idx="2"/>
              <a:endCxn id="19548" idx="6"/>
            </p:cNvCxnSpPr>
            <p:nvPr/>
          </p:nvCxnSpPr>
          <p:spPr bwMode="auto">
            <a:xfrm>
              <a:off x="2794117" y="5547000"/>
              <a:ext cx="69850" cy="0"/>
            </a:xfrm>
            <a:prstGeom prst="line">
              <a:avLst/>
            </a:prstGeom>
            <a:noFill/>
            <a:ln w="9525" algn="ctr">
              <a:solidFill>
                <a:schemeClr val="tx1"/>
              </a:solidFill>
              <a:round/>
              <a:headEnd/>
              <a:tailEnd/>
            </a:ln>
          </p:spPr>
        </p:cxnSp>
        <p:cxnSp>
          <p:nvCxnSpPr>
            <p:cNvPr id="19539" name="直線コネクタ 654"/>
            <p:cNvCxnSpPr>
              <a:cxnSpLocks noChangeShapeType="1"/>
              <a:stCxn id="19551" idx="0"/>
              <a:endCxn id="19551" idx="4"/>
            </p:cNvCxnSpPr>
            <p:nvPr/>
          </p:nvCxnSpPr>
          <p:spPr bwMode="auto">
            <a:xfrm rot="16200000" flipH="1">
              <a:off x="2546470" y="5102500"/>
              <a:ext cx="71437" cy="1588"/>
            </a:xfrm>
            <a:prstGeom prst="line">
              <a:avLst/>
            </a:prstGeom>
            <a:noFill/>
            <a:ln w="9525" algn="ctr">
              <a:solidFill>
                <a:schemeClr val="tx1"/>
              </a:solidFill>
              <a:round/>
              <a:headEnd/>
              <a:tailEnd/>
            </a:ln>
          </p:spPr>
        </p:cxnSp>
        <p:cxnSp>
          <p:nvCxnSpPr>
            <p:cNvPr id="19540" name="直線コネクタ 662"/>
            <p:cNvCxnSpPr>
              <a:cxnSpLocks noChangeShapeType="1"/>
              <a:stCxn id="19547" idx="2"/>
              <a:endCxn id="19547" idx="6"/>
            </p:cNvCxnSpPr>
            <p:nvPr/>
          </p:nvCxnSpPr>
          <p:spPr bwMode="auto">
            <a:xfrm>
              <a:off x="2325805" y="5548587"/>
              <a:ext cx="69850" cy="0"/>
            </a:xfrm>
            <a:prstGeom prst="line">
              <a:avLst/>
            </a:prstGeom>
            <a:noFill/>
            <a:ln w="9525" algn="ctr">
              <a:solidFill>
                <a:schemeClr val="tx1"/>
              </a:solidFill>
              <a:round/>
              <a:headEnd/>
              <a:tailEnd/>
            </a:ln>
          </p:spPr>
        </p:cxnSp>
        <p:cxnSp>
          <p:nvCxnSpPr>
            <p:cNvPr id="19541" name="直線コネクタ 665"/>
            <p:cNvCxnSpPr>
              <a:cxnSpLocks noChangeShapeType="1"/>
              <a:stCxn id="19547" idx="0"/>
              <a:endCxn id="19547" idx="4"/>
            </p:cNvCxnSpPr>
            <p:nvPr/>
          </p:nvCxnSpPr>
          <p:spPr bwMode="auto">
            <a:xfrm>
              <a:off x="2360730" y="5513662"/>
              <a:ext cx="0" cy="69850"/>
            </a:xfrm>
            <a:prstGeom prst="line">
              <a:avLst/>
            </a:prstGeom>
            <a:noFill/>
            <a:ln w="9525" algn="ctr">
              <a:solidFill>
                <a:schemeClr val="tx1"/>
              </a:solidFill>
              <a:round/>
              <a:headEnd/>
              <a:tailEnd/>
            </a:ln>
          </p:spPr>
        </p:cxnSp>
        <p:cxnSp>
          <p:nvCxnSpPr>
            <p:cNvPr id="19542" name="直線コネクタ 668"/>
            <p:cNvCxnSpPr>
              <a:cxnSpLocks noChangeShapeType="1"/>
              <a:stCxn id="19550" idx="0"/>
              <a:endCxn id="19550" idx="4"/>
            </p:cNvCxnSpPr>
            <p:nvPr/>
          </p:nvCxnSpPr>
          <p:spPr bwMode="auto">
            <a:xfrm>
              <a:off x="2325805" y="4577037"/>
              <a:ext cx="0" cy="69850"/>
            </a:xfrm>
            <a:prstGeom prst="line">
              <a:avLst/>
            </a:prstGeom>
            <a:noFill/>
            <a:ln w="9525" algn="ctr">
              <a:solidFill>
                <a:schemeClr val="tx1"/>
              </a:solidFill>
              <a:round/>
              <a:headEnd/>
              <a:tailEnd/>
            </a:ln>
          </p:spPr>
        </p:cxnSp>
        <p:cxnSp>
          <p:nvCxnSpPr>
            <p:cNvPr id="19543" name="直線コネクタ 672"/>
            <p:cNvCxnSpPr>
              <a:cxnSpLocks noChangeShapeType="1"/>
              <a:stCxn id="19550" idx="2"/>
              <a:endCxn id="19550" idx="6"/>
            </p:cNvCxnSpPr>
            <p:nvPr/>
          </p:nvCxnSpPr>
          <p:spPr bwMode="auto">
            <a:xfrm>
              <a:off x="2289292" y="4611962"/>
              <a:ext cx="71438" cy="0"/>
            </a:xfrm>
            <a:prstGeom prst="line">
              <a:avLst/>
            </a:prstGeom>
            <a:noFill/>
            <a:ln w="9525" algn="ctr">
              <a:solidFill>
                <a:schemeClr val="tx1"/>
              </a:solidFill>
              <a:round/>
              <a:headEnd/>
              <a:tailEnd/>
            </a:ln>
          </p:spPr>
        </p:cxnSp>
        <p:sp>
          <p:nvSpPr>
            <p:cNvPr id="19544" name="テキスト ボックス 703"/>
            <p:cNvSpPr txBox="1">
              <a:spLocks noChangeArrowheads="1"/>
            </p:cNvSpPr>
            <p:nvPr/>
          </p:nvSpPr>
          <p:spPr bwMode="auto">
            <a:xfrm>
              <a:off x="1422559" y="5936183"/>
              <a:ext cx="524503"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a:t>
              </a:r>
            </a:p>
          </p:txBody>
        </p:sp>
        <p:sp>
          <p:nvSpPr>
            <p:cNvPr id="19545" name="Oval 593"/>
            <p:cNvSpPr>
              <a:spLocks noChangeAspect="1" noChangeArrowheads="1"/>
            </p:cNvSpPr>
            <p:nvPr/>
          </p:nvSpPr>
          <p:spPr bwMode="auto">
            <a:xfrm>
              <a:off x="1411447" y="5998095"/>
              <a:ext cx="71437"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19546" name="直線コネクタ 657"/>
            <p:cNvCxnSpPr>
              <a:cxnSpLocks noChangeShapeType="1"/>
              <a:stCxn id="19551" idx="2"/>
              <a:endCxn id="19551" idx="6"/>
            </p:cNvCxnSpPr>
            <p:nvPr/>
          </p:nvCxnSpPr>
          <p:spPr bwMode="auto">
            <a:xfrm rot="10800000" flipH="1">
              <a:off x="2546470" y="5102500"/>
              <a:ext cx="73025" cy="1587"/>
            </a:xfrm>
            <a:prstGeom prst="line">
              <a:avLst/>
            </a:prstGeom>
            <a:noFill/>
            <a:ln w="9525" algn="ctr">
              <a:solidFill>
                <a:schemeClr val="tx1"/>
              </a:solidFill>
              <a:round/>
              <a:headEnd/>
              <a:tailEnd/>
            </a:ln>
          </p:spPr>
        </p:cxnSp>
        <p:sp>
          <p:nvSpPr>
            <p:cNvPr id="19547" name="Oval 593"/>
            <p:cNvSpPr>
              <a:spLocks noChangeAspect="1" noChangeArrowheads="1"/>
            </p:cNvSpPr>
            <p:nvPr/>
          </p:nvSpPr>
          <p:spPr bwMode="auto">
            <a:xfrm>
              <a:off x="2325805" y="5513662"/>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48" name="Oval 593"/>
            <p:cNvSpPr>
              <a:spLocks noChangeAspect="1" noChangeArrowheads="1"/>
            </p:cNvSpPr>
            <p:nvPr/>
          </p:nvSpPr>
          <p:spPr bwMode="auto">
            <a:xfrm>
              <a:off x="2794117" y="551207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49" name="Oval 593"/>
            <p:cNvSpPr>
              <a:spLocks noChangeAspect="1" noChangeArrowheads="1"/>
            </p:cNvSpPr>
            <p:nvPr/>
          </p:nvSpPr>
          <p:spPr bwMode="auto">
            <a:xfrm>
              <a:off x="2794117" y="4577037"/>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0" name="Oval 593"/>
            <p:cNvSpPr>
              <a:spLocks noChangeAspect="1" noChangeArrowheads="1"/>
            </p:cNvSpPr>
            <p:nvPr/>
          </p:nvSpPr>
          <p:spPr bwMode="auto">
            <a:xfrm>
              <a:off x="2289292" y="4577037"/>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1" name="Oval 584"/>
            <p:cNvSpPr>
              <a:spLocks noChangeAspect="1" noChangeArrowheads="1"/>
            </p:cNvSpPr>
            <p:nvPr/>
          </p:nvSpPr>
          <p:spPr bwMode="auto">
            <a:xfrm>
              <a:off x="2546470" y="5065987"/>
              <a:ext cx="73025"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2" name="Oval 593"/>
            <p:cNvSpPr>
              <a:spLocks noChangeAspect="1" noChangeArrowheads="1"/>
            </p:cNvSpPr>
            <p:nvPr/>
          </p:nvSpPr>
          <p:spPr bwMode="auto">
            <a:xfrm>
              <a:off x="2130584" y="6017145"/>
              <a:ext cx="34925"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53" name="Oval 593"/>
            <p:cNvSpPr>
              <a:spLocks noChangeAspect="1" noChangeArrowheads="1"/>
            </p:cNvSpPr>
            <p:nvPr/>
          </p:nvSpPr>
          <p:spPr bwMode="auto">
            <a:xfrm>
              <a:off x="2563933" y="5085037"/>
              <a:ext cx="36512"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54" name="Oval 593"/>
            <p:cNvSpPr>
              <a:spLocks noChangeAspect="1" noChangeArrowheads="1"/>
            </p:cNvSpPr>
            <p:nvPr/>
          </p:nvSpPr>
          <p:spPr bwMode="auto">
            <a:xfrm>
              <a:off x="1968617" y="5055717"/>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55" name="Oval 593"/>
            <p:cNvSpPr>
              <a:spLocks noChangeAspect="1" noChangeArrowheads="1"/>
            </p:cNvSpPr>
            <p:nvPr/>
          </p:nvSpPr>
          <p:spPr bwMode="auto">
            <a:xfrm>
              <a:off x="3066102" y="5073105"/>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grpSp>
      <p:grpSp>
        <p:nvGrpSpPr>
          <p:cNvPr id="6" name="グループ化 199"/>
          <p:cNvGrpSpPr>
            <a:grpSpLocks/>
          </p:cNvGrpSpPr>
          <p:nvPr/>
        </p:nvGrpSpPr>
        <p:grpSpPr bwMode="auto">
          <a:xfrm>
            <a:off x="4953000" y="4159250"/>
            <a:ext cx="2881313" cy="2165350"/>
            <a:chOff x="4953278" y="3992053"/>
            <a:chExt cx="2881313" cy="2165380"/>
          </a:xfrm>
        </p:grpSpPr>
        <p:sp>
          <p:nvSpPr>
            <p:cNvPr id="140" name="Oval 51"/>
            <p:cNvSpPr>
              <a:spLocks noChangeAspect="1" noChangeArrowheads="1"/>
            </p:cNvSpPr>
            <p:nvPr/>
          </p:nvSpPr>
          <p:spPr bwMode="auto">
            <a:xfrm>
              <a:off x="5161241"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19465" name="AutoShape 587"/>
            <p:cNvCxnSpPr>
              <a:cxnSpLocks noChangeShapeType="1"/>
            </p:cNvCxnSpPr>
            <p:nvPr/>
          </p:nvCxnSpPr>
          <p:spPr bwMode="auto">
            <a:xfrm>
              <a:off x="6178828" y="4638165"/>
              <a:ext cx="219075" cy="465138"/>
            </a:xfrm>
            <a:prstGeom prst="straightConnector1">
              <a:avLst/>
            </a:prstGeom>
            <a:noFill/>
            <a:ln w="9525">
              <a:solidFill>
                <a:schemeClr val="tx1"/>
              </a:solidFill>
              <a:round/>
              <a:headEnd/>
              <a:tailEnd/>
            </a:ln>
          </p:spPr>
        </p:cxnSp>
        <p:cxnSp>
          <p:nvCxnSpPr>
            <p:cNvPr id="19466" name="AutoShape 587"/>
            <p:cNvCxnSpPr>
              <a:cxnSpLocks noChangeShapeType="1"/>
              <a:stCxn id="19508" idx="6"/>
              <a:endCxn id="19513" idx="2"/>
            </p:cNvCxnSpPr>
            <p:nvPr/>
          </p:nvCxnSpPr>
          <p:spPr bwMode="auto">
            <a:xfrm>
              <a:off x="5866091" y="5103303"/>
              <a:ext cx="503237" cy="0"/>
            </a:xfrm>
            <a:prstGeom prst="straightConnector1">
              <a:avLst/>
            </a:prstGeom>
            <a:noFill/>
            <a:ln w="9525">
              <a:solidFill>
                <a:schemeClr val="tx1"/>
              </a:solidFill>
              <a:round/>
              <a:headEnd/>
              <a:tailEnd/>
            </a:ln>
          </p:spPr>
        </p:cxnSp>
        <p:cxnSp>
          <p:nvCxnSpPr>
            <p:cNvPr id="19467" name="AutoShape 587"/>
            <p:cNvCxnSpPr>
              <a:cxnSpLocks noChangeShapeType="1"/>
              <a:stCxn id="19517" idx="0"/>
            </p:cNvCxnSpPr>
            <p:nvPr/>
          </p:nvCxnSpPr>
          <p:spPr bwMode="auto">
            <a:xfrm flipV="1">
              <a:off x="6158191" y="5095365"/>
              <a:ext cx="247650" cy="419100"/>
            </a:xfrm>
            <a:prstGeom prst="straightConnector1">
              <a:avLst/>
            </a:prstGeom>
            <a:noFill/>
            <a:ln w="9525">
              <a:solidFill>
                <a:schemeClr val="tx1"/>
              </a:solidFill>
              <a:round/>
              <a:headEnd/>
              <a:tailEnd/>
            </a:ln>
          </p:spPr>
        </p:cxnSp>
        <p:cxnSp>
          <p:nvCxnSpPr>
            <p:cNvPr id="19468" name="AutoShape 587"/>
            <p:cNvCxnSpPr>
              <a:cxnSpLocks noChangeShapeType="1"/>
            </p:cNvCxnSpPr>
            <p:nvPr/>
          </p:nvCxnSpPr>
          <p:spPr bwMode="auto">
            <a:xfrm>
              <a:off x="5607328" y="4622290"/>
              <a:ext cx="788988" cy="476250"/>
            </a:xfrm>
            <a:prstGeom prst="straightConnector1">
              <a:avLst/>
            </a:prstGeom>
            <a:noFill/>
            <a:ln w="9525">
              <a:solidFill>
                <a:schemeClr val="tx1"/>
              </a:solidFill>
              <a:round/>
              <a:headEnd/>
              <a:tailEnd/>
            </a:ln>
          </p:spPr>
        </p:cxnSp>
        <p:cxnSp>
          <p:nvCxnSpPr>
            <p:cNvPr id="19469" name="AutoShape 587"/>
            <p:cNvCxnSpPr>
              <a:cxnSpLocks noChangeShapeType="1"/>
              <a:stCxn id="19519" idx="7"/>
            </p:cNvCxnSpPr>
            <p:nvPr/>
          </p:nvCxnSpPr>
          <p:spPr bwMode="auto">
            <a:xfrm flipV="1">
              <a:off x="5605741" y="5103303"/>
              <a:ext cx="796925" cy="420687"/>
            </a:xfrm>
            <a:prstGeom prst="straightConnector1">
              <a:avLst/>
            </a:prstGeom>
            <a:noFill/>
            <a:ln w="9525">
              <a:solidFill>
                <a:schemeClr val="tx1"/>
              </a:solidFill>
              <a:round/>
              <a:headEnd/>
              <a:tailEnd/>
            </a:ln>
          </p:spPr>
        </p:cxnSp>
        <p:cxnSp>
          <p:nvCxnSpPr>
            <p:cNvPr id="19470" name="AutoShape 587"/>
            <p:cNvCxnSpPr>
              <a:cxnSpLocks noChangeShapeType="1"/>
              <a:stCxn id="19508" idx="2"/>
              <a:endCxn id="19520" idx="6"/>
            </p:cNvCxnSpPr>
            <p:nvPr/>
          </p:nvCxnSpPr>
          <p:spPr bwMode="auto">
            <a:xfrm flipH="1">
              <a:off x="5329516" y="5103303"/>
              <a:ext cx="466725" cy="1587"/>
            </a:xfrm>
            <a:prstGeom prst="straightConnector1">
              <a:avLst/>
            </a:prstGeom>
            <a:noFill/>
            <a:ln w="9525">
              <a:solidFill>
                <a:schemeClr val="tx1"/>
              </a:solidFill>
              <a:round/>
              <a:headEnd/>
              <a:tailEnd/>
            </a:ln>
          </p:spPr>
        </p:cxnSp>
        <p:cxnSp>
          <p:nvCxnSpPr>
            <p:cNvPr id="19471" name="AutoShape 587"/>
            <p:cNvCxnSpPr>
              <a:cxnSpLocks noChangeShapeType="1"/>
              <a:stCxn id="19515" idx="3"/>
              <a:endCxn id="19520" idx="7"/>
            </p:cNvCxnSpPr>
            <p:nvPr/>
          </p:nvCxnSpPr>
          <p:spPr bwMode="auto">
            <a:xfrm flipH="1">
              <a:off x="5319991" y="4638165"/>
              <a:ext cx="812800" cy="441325"/>
            </a:xfrm>
            <a:prstGeom prst="straightConnector1">
              <a:avLst/>
            </a:prstGeom>
            <a:noFill/>
            <a:ln w="9525">
              <a:solidFill>
                <a:schemeClr val="tx1"/>
              </a:solidFill>
              <a:round/>
              <a:headEnd/>
              <a:tailEnd/>
            </a:ln>
          </p:spPr>
        </p:cxnSp>
        <p:cxnSp>
          <p:nvCxnSpPr>
            <p:cNvPr id="19472" name="AutoShape 587"/>
            <p:cNvCxnSpPr>
              <a:cxnSpLocks noChangeShapeType="1"/>
              <a:endCxn id="19512" idx="3"/>
            </p:cNvCxnSpPr>
            <p:nvPr/>
          </p:nvCxnSpPr>
          <p:spPr bwMode="auto">
            <a:xfrm flipV="1">
              <a:off x="6401078" y="4638165"/>
              <a:ext cx="306388" cy="463550"/>
            </a:xfrm>
            <a:prstGeom prst="straightConnector1">
              <a:avLst/>
            </a:prstGeom>
            <a:noFill/>
            <a:ln w="9525">
              <a:solidFill>
                <a:schemeClr val="tx1"/>
              </a:solidFill>
              <a:round/>
              <a:headEnd/>
              <a:tailEnd/>
            </a:ln>
          </p:spPr>
        </p:cxnSp>
        <p:cxnSp>
          <p:nvCxnSpPr>
            <p:cNvPr id="19473" name="AutoShape 587"/>
            <p:cNvCxnSpPr>
              <a:cxnSpLocks noChangeShapeType="1"/>
              <a:stCxn id="19509" idx="1"/>
            </p:cNvCxnSpPr>
            <p:nvPr/>
          </p:nvCxnSpPr>
          <p:spPr bwMode="auto">
            <a:xfrm flipH="1" flipV="1">
              <a:off x="6401078" y="5101715"/>
              <a:ext cx="341313" cy="422275"/>
            </a:xfrm>
            <a:prstGeom prst="straightConnector1">
              <a:avLst/>
            </a:prstGeom>
            <a:noFill/>
            <a:ln w="9525">
              <a:solidFill>
                <a:schemeClr val="tx1"/>
              </a:solidFill>
              <a:round/>
              <a:headEnd/>
              <a:tailEnd/>
            </a:ln>
          </p:spPr>
        </p:cxnSp>
        <p:cxnSp>
          <p:nvCxnSpPr>
            <p:cNvPr id="19474" name="AutoShape 587"/>
            <p:cNvCxnSpPr>
              <a:cxnSpLocks noChangeShapeType="1"/>
              <a:stCxn id="19510" idx="2"/>
              <a:endCxn id="19509" idx="6"/>
            </p:cNvCxnSpPr>
            <p:nvPr/>
          </p:nvCxnSpPr>
          <p:spPr bwMode="auto">
            <a:xfrm flipH="1">
              <a:off x="6802716" y="5547803"/>
              <a:ext cx="398462" cy="1587"/>
            </a:xfrm>
            <a:prstGeom prst="straightConnector1">
              <a:avLst/>
            </a:prstGeom>
            <a:noFill/>
            <a:ln w="9525">
              <a:solidFill>
                <a:schemeClr val="tx1"/>
              </a:solidFill>
              <a:round/>
              <a:headEnd/>
              <a:tailEnd/>
            </a:ln>
          </p:spPr>
        </p:cxnSp>
        <p:cxnSp>
          <p:nvCxnSpPr>
            <p:cNvPr id="19475" name="AutoShape 587"/>
            <p:cNvCxnSpPr>
              <a:cxnSpLocks noChangeShapeType="1"/>
              <a:stCxn id="19510" idx="1"/>
              <a:endCxn id="19512" idx="5"/>
            </p:cNvCxnSpPr>
            <p:nvPr/>
          </p:nvCxnSpPr>
          <p:spPr bwMode="auto">
            <a:xfrm flipH="1" flipV="1">
              <a:off x="6756678" y="4638165"/>
              <a:ext cx="454025" cy="884238"/>
            </a:xfrm>
            <a:prstGeom prst="straightConnector1">
              <a:avLst/>
            </a:prstGeom>
            <a:noFill/>
            <a:ln w="9525">
              <a:solidFill>
                <a:schemeClr val="tx1"/>
              </a:solidFill>
              <a:round/>
              <a:headEnd/>
              <a:tailEnd/>
            </a:ln>
          </p:spPr>
        </p:cxnSp>
        <p:cxnSp>
          <p:nvCxnSpPr>
            <p:cNvPr id="19476" name="AutoShape 587"/>
            <p:cNvCxnSpPr>
              <a:cxnSpLocks noChangeShapeType="1"/>
              <a:stCxn id="19511" idx="4"/>
              <a:endCxn id="19509" idx="7"/>
            </p:cNvCxnSpPr>
            <p:nvPr/>
          </p:nvCxnSpPr>
          <p:spPr bwMode="auto">
            <a:xfrm flipH="1">
              <a:off x="6793191" y="4647690"/>
              <a:ext cx="442912" cy="876300"/>
            </a:xfrm>
            <a:prstGeom prst="straightConnector1">
              <a:avLst/>
            </a:prstGeom>
            <a:noFill/>
            <a:ln w="9525">
              <a:solidFill>
                <a:schemeClr val="tx1"/>
              </a:solidFill>
              <a:round/>
              <a:headEnd/>
              <a:tailEnd/>
            </a:ln>
          </p:spPr>
        </p:cxnSp>
        <p:cxnSp>
          <p:nvCxnSpPr>
            <p:cNvPr id="19477" name="AutoShape 587"/>
            <p:cNvCxnSpPr>
              <a:cxnSpLocks noChangeShapeType="1"/>
              <a:stCxn id="19511" idx="3"/>
            </p:cNvCxnSpPr>
            <p:nvPr/>
          </p:nvCxnSpPr>
          <p:spPr bwMode="auto">
            <a:xfrm flipH="1">
              <a:off x="6405841" y="4638165"/>
              <a:ext cx="804862" cy="463550"/>
            </a:xfrm>
            <a:prstGeom prst="straightConnector1">
              <a:avLst/>
            </a:prstGeom>
            <a:noFill/>
            <a:ln w="9525">
              <a:solidFill>
                <a:schemeClr val="tx1"/>
              </a:solidFill>
              <a:round/>
              <a:headEnd/>
              <a:tailEnd/>
            </a:ln>
          </p:spPr>
        </p:cxnSp>
        <p:cxnSp>
          <p:nvCxnSpPr>
            <p:cNvPr id="19478" name="AutoShape 587"/>
            <p:cNvCxnSpPr>
              <a:cxnSpLocks noChangeShapeType="1"/>
              <a:stCxn id="19511" idx="2"/>
              <a:endCxn id="19512" idx="6"/>
            </p:cNvCxnSpPr>
            <p:nvPr/>
          </p:nvCxnSpPr>
          <p:spPr bwMode="auto">
            <a:xfrm flipH="1">
              <a:off x="6767791" y="4612765"/>
              <a:ext cx="433387" cy="0"/>
            </a:xfrm>
            <a:prstGeom prst="straightConnector1">
              <a:avLst/>
            </a:prstGeom>
            <a:noFill/>
            <a:ln w="9525">
              <a:solidFill>
                <a:schemeClr val="tx1"/>
              </a:solidFill>
              <a:round/>
              <a:headEnd/>
              <a:tailEnd/>
            </a:ln>
          </p:spPr>
        </p:cxnSp>
        <p:sp>
          <p:nvSpPr>
            <p:cNvPr id="19479" name="テキスト ボックス 570"/>
            <p:cNvSpPr txBox="1">
              <a:spLocks noChangeArrowheads="1"/>
            </p:cNvSpPr>
            <p:nvPr/>
          </p:nvSpPr>
          <p:spPr bwMode="auto">
            <a:xfrm>
              <a:off x="6580466" y="4247640"/>
              <a:ext cx="88036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開発者コミュニティ</a:t>
              </a:r>
            </a:p>
          </p:txBody>
        </p:sp>
        <p:sp>
          <p:nvSpPr>
            <p:cNvPr id="19480" name="テキスト ボックス 571"/>
            <p:cNvSpPr txBox="1">
              <a:spLocks noChangeArrowheads="1"/>
            </p:cNvSpPr>
            <p:nvPr/>
          </p:nvSpPr>
          <p:spPr bwMode="auto">
            <a:xfrm>
              <a:off x="5464453" y="4247640"/>
              <a:ext cx="87395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ユーザコミュニティ</a:t>
              </a:r>
            </a:p>
          </p:txBody>
        </p:sp>
        <p:sp>
          <p:nvSpPr>
            <p:cNvPr id="19481" name="テキスト ボックス 573"/>
            <p:cNvSpPr txBox="1">
              <a:spLocks noChangeArrowheads="1"/>
            </p:cNvSpPr>
            <p:nvPr/>
          </p:nvSpPr>
          <p:spPr bwMode="auto">
            <a:xfrm>
              <a:off x="5739091" y="5954203"/>
              <a:ext cx="79861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コーディネータ</a:t>
              </a:r>
            </a:p>
          </p:txBody>
        </p:sp>
        <p:cxnSp>
          <p:nvCxnSpPr>
            <p:cNvPr id="19482" name="AutoShape 587"/>
            <p:cNvCxnSpPr>
              <a:cxnSpLocks noChangeShapeType="1"/>
            </p:cNvCxnSpPr>
            <p:nvPr/>
          </p:nvCxnSpPr>
          <p:spPr bwMode="auto">
            <a:xfrm>
              <a:off x="6672541" y="6052628"/>
              <a:ext cx="179387" cy="1587"/>
            </a:xfrm>
            <a:prstGeom prst="straightConnector1">
              <a:avLst/>
            </a:prstGeom>
            <a:noFill/>
            <a:ln w="9525">
              <a:solidFill>
                <a:schemeClr val="tx1"/>
              </a:solidFill>
              <a:round/>
              <a:headEnd/>
              <a:tailEnd/>
            </a:ln>
          </p:spPr>
        </p:cxnSp>
        <p:sp>
          <p:nvSpPr>
            <p:cNvPr id="19483" name="テキスト ボックス 575"/>
            <p:cNvSpPr txBox="1">
              <a:spLocks noChangeArrowheads="1"/>
            </p:cNvSpPr>
            <p:nvPr/>
          </p:nvSpPr>
          <p:spPr bwMode="auto">
            <a:xfrm>
              <a:off x="6782078" y="5955790"/>
              <a:ext cx="93807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参加者のつながり</a:t>
              </a:r>
            </a:p>
          </p:txBody>
        </p:sp>
        <p:sp>
          <p:nvSpPr>
            <p:cNvPr id="19484" name="Oval 593"/>
            <p:cNvSpPr>
              <a:spLocks noChangeAspect="1" noChangeArrowheads="1"/>
            </p:cNvSpPr>
            <p:nvPr/>
          </p:nvSpPr>
          <p:spPr bwMode="auto">
            <a:xfrm>
              <a:off x="5726391" y="6020878"/>
              <a:ext cx="73025" cy="71437"/>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61" name="Oval 51"/>
            <p:cNvSpPr>
              <a:spLocks noChangeAspect="1" noChangeArrowheads="1"/>
            </p:cNvSpPr>
            <p:nvPr/>
          </p:nvSpPr>
          <p:spPr bwMode="auto">
            <a:xfrm>
              <a:off x="6288366"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162" name="直線コネクタ 161"/>
            <p:cNvCxnSpPr/>
            <p:nvPr/>
          </p:nvCxnSpPr>
          <p:spPr>
            <a:xfrm rot="5400000">
              <a:off x="5197750" y="4704853"/>
              <a:ext cx="474670"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87" name="AutoShape 587"/>
            <p:cNvCxnSpPr>
              <a:cxnSpLocks noChangeShapeType="1"/>
              <a:stCxn id="19516" idx="0"/>
              <a:endCxn id="19516" idx="4"/>
            </p:cNvCxnSpPr>
            <p:nvPr/>
          </p:nvCxnSpPr>
          <p:spPr bwMode="auto">
            <a:xfrm>
              <a:off x="5581928" y="4577840"/>
              <a:ext cx="0" cy="69850"/>
            </a:xfrm>
            <a:prstGeom prst="straightConnector1">
              <a:avLst/>
            </a:prstGeom>
            <a:noFill/>
            <a:ln w="9525">
              <a:solidFill>
                <a:schemeClr val="tx1"/>
              </a:solidFill>
              <a:round/>
              <a:headEnd/>
              <a:tailEnd/>
            </a:ln>
          </p:spPr>
        </p:cxnSp>
        <p:cxnSp>
          <p:nvCxnSpPr>
            <p:cNvPr id="19488" name="AutoShape 587"/>
            <p:cNvCxnSpPr>
              <a:cxnSpLocks noChangeShapeType="1"/>
              <a:stCxn id="19516" idx="2"/>
              <a:endCxn id="19516" idx="6"/>
            </p:cNvCxnSpPr>
            <p:nvPr/>
          </p:nvCxnSpPr>
          <p:spPr bwMode="auto">
            <a:xfrm>
              <a:off x="5547003" y="4612765"/>
              <a:ext cx="69850" cy="0"/>
            </a:xfrm>
            <a:prstGeom prst="straightConnector1">
              <a:avLst/>
            </a:prstGeom>
            <a:noFill/>
            <a:ln w="9525">
              <a:solidFill>
                <a:schemeClr val="tx1"/>
              </a:solidFill>
              <a:round/>
              <a:headEnd/>
              <a:tailEnd/>
            </a:ln>
          </p:spPr>
        </p:cxnSp>
        <p:cxnSp>
          <p:nvCxnSpPr>
            <p:cNvPr id="19489" name="AutoShape 587"/>
            <p:cNvCxnSpPr>
              <a:cxnSpLocks noChangeShapeType="1"/>
              <a:stCxn id="19520" idx="2"/>
              <a:endCxn id="19520" idx="6"/>
            </p:cNvCxnSpPr>
            <p:nvPr/>
          </p:nvCxnSpPr>
          <p:spPr bwMode="auto">
            <a:xfrm>
              <a:off x="5259666" y="5104890"/>
              <a:ext cx="69850" cy="0"/>
            </a:xfrm>
            <a:prstGeom prst="straightConnector1">
              <a:avLst/>
            </a:prstGeom>
            <a:noFill/>
            <a:ln w="9525">
              <a:solidFill>
                <a:schemeClr val="tx1"/>
              </a:solidFill>
              <a:round/>
              <a:headEnd/>
              <a:tailEnd/>
            </a:ln>
          </p:spPr>
        </p:cxnSp>
        <p:cxnSp>
          <p:nvCxnSpPr>
            <p:cNvPr id="19490" name="直線コネクタ 619"/>
            <p:cNvCxnSpPr>
              <a:cxnSpLocks noChangeShapeType="1"/>
              <a:stCxn id="19520" idx="0"/>
              <a:endCxn id="19520" idx="4"/>
            </p:cNvCxnSpPr>
            <p:nvPr/>
          </p:nvCxnSpPr>
          <p:spPr bwMode="auto">
            <a:xfrm>
              <a:off x="5294591" y="5069965"/>
              <a:ext cx="0" cy="69850"/>
            </a:xfrm>
            <a:prstGeom prst="line">
              <a:avLst/>
            </a:prstGeom>
            <a:noFill/>
            <a:ln w="9525" algn="ctr">
              <a:solidFill>
                <a:schemeClr val="tx1"/>
              </a:solidFill>
              <a:round/>
              <a:headEnd/>
              <a:tailEnd/>
            </a:ln>
          </p:spPr>
        </p:cxnSp>
        <p:cxnSp>
          <p:nvCxnSpPr>
            <p:cNvPr id="19491" name="直線コネクタ 622"/>
            <p:cNvCxnSpPr>
              <a:cxnSpLocks noChangeShapeType="1"/>
              <a:stCxn id="19517" idx="0"/>
              <a:endCxn id="19517" idx="4"/>
            </p:cNvCxnSpPr>
            <p:nvPr/>
          </p:nvCxnSpPr>
          <p:spPr bwMode="auto">
            <a:xfrm>
              <a:off x="6158191" y="5514465"/>
              <a:ext cx="0" cy="69850"/>
            </a:xfrm>
            <a:prstGeom prst="line">
              <a:avLst/>
            </a:prstGeom>
            <a:noFill/>
            <a:ln w="9525" algn="ctr">
              <a:solidFill>
                <a:schemeClr val="tx1"/>
              </a:solidFill>
              <a:round/>
              <a:headEnd/>
              <a:tailEnd/>
            </a:ln>
          </p:spPr>
        </p:cxnSp>
        <p:cxnSp>
          <p:nvCxnSpPr>
            <p:cNvPr id="19492" name="直線コネクタ 625"/>
            <p:cNvCxnSpPr>
              <a:cxnSpLocks noChangeShapeType="1"/>
              <a:stCxn id="19517" idx="2"/>
              <a:endCxn id="19517" idx="6"/>
            </p:cNvCxnSpPr>
            <p:nvPr/>
          </p:nvCxnSpPr>
          <p:spPr bwMode="auto">
            <a:xfrm>
              <a:off x="6123266" y="5549390"/>
              <a:ext cx="69850" cy="0"/>
            </a:xfrm>
            <a:prstGeom prst="line">
              <a:avLst/>
            </a:prstGeom>
            <a:noFill/>
            <a:ln w="9525" algn="ctr">
              <a:solidFill>
                <a:schemeClr val="tx1"/>
              </a:solidFill>
              <a:round/>
              <a:headEnd/>
              <a:tailEnd/>
            </a:ln>
          </p:spPr>
        </p:cxnSp>
        <p:cxnSp>
          <p:nvCxnSpPr>
            <p:cNvPr id="19493" name="直線コネクタ 628"/>
            <p:cNvCxnSpPr>
              <a:cxnSpLocks noChangeShapeType="1"/>
              <a:stCxn id="19519" idx="2"/>
              <a:endCxn id="19519" idx="6"/>
            </p:cNvCxnSpPr>
            <p:nvPr/>
          </p:nvCxnSpPr>
          <p:spPr bwMode="auto">
            <a:xfrm>
              <a:off x="5545416" y="5549390"/>
              <a:ext cx="69850" cy="0"/>
            </a:xfrm>
            <a:prstGeom prst="line">
              <a:avLst/>
            </a:prstGeom>
            <a:noFill/>
            <a:ln w="9525" algn="ctr">
              <a:solidFill>
                <a:schemeClr val="tx1"/>
              </a:solidFill>
              <a:round/>
              <a:headEnd/>
              <a:tailEnd/>
            </a:ln>
          </p:spPr>
        </p:cxnSp>
        <p:cxnSp>
          <p:nvCxnSpPr>
            <p:cNvPr id="19494" name="直線コネクタ 634"/>
            <p:cNvCxnSpPr>
              <a:cxnSpLocks noChangeShapeType="1"/>
              <a:stCxn id="19511" idx="2"/>
              <a:endCxn id="19511" idx="6"/>
            </p:cNvCxnSpPr>
            <p:nvPr/>
          </p:nvCxnSpPr>
          <p:spPr bwMode="auto">
            <a:xfrm>
              <a:off x="7201178" y="4612765"/>
              <a:ext cx="69850" cy="0"/>
            </a:xfrm>
            <a:prstGeom prst="line">
              <a:avLst/>
            </a:prstGeom>
            <a:noFill/>
            <a:ln w="9525" algn="ctr">
              <a:solidFill>
                <a:schemeClr val="tx1"/>
              </a:solidFill>
              <a:round/>
              <a:headEnd/>
              <a:tailEnd/>
            </a:ln>
          </p:spPr>
        </p:cxnSp>
        <p:cxnSp>
          <p:nvCxnSpPr>
            <p:cNvPr id="19495" name="直線コネクタ 638"/>
            <p:cNvCxnSpPr>
              <a:cxnSpLocks noChangeShapeType="1"/>
              <a:stCxn id="19511" idx="0"/>
              <a:endCxn id="19511" idx="4"/>
            </p:cNvCxnSpPr>
            <p:nvPr/>
          </p:nvCxnSpPr>
          <p:spPr bwMode="auto">
            <a:xfrm>
              <a:off x="7236103" y="4577840"/>
              <a:ext cx="0" cy="69850"/>
            </a:xfrm>
            <a:prstGeom prst="line">
              <a:avLst/>
            </a:prstGeom>
            <a:noFill/>
            <a:ln w="9525" algn="ctr">
              <a:solidFill>
                <a:schemeClr val="tx1"/>
              </a:solidFill>
              <a:round/>
              <a:headEnd/>
              <a:tailEnd/>
            </a:ln>
          </p:spPr>
        </p:cxnSp>
        <p:cxnSp>
          <p:nvCxnSpPr>
            <p:cNvPr id="19496" name="直線コネクタ 642"/>
            <p:cNvCxnSpPr>
              <a:cxnSpLocks noChangeShapeType="1"/>
              <a:stCxn id="19510" idx="0"/>
              <a:endCxn id="19510" idx="4"/>
            </p:cNvCxnSpPr>
            <p:nvPr/>
          </p:nvCxnSpPr>
          <p:spPr bwMode="auto">
            <a:xfrm>
              <a:off x="7236103" y="5512878"/>
              <a:ext cx="0" cy="69850"/>
            </a:xfrm>
            <a:prstGeom prst="line">
              <a:avLst/>
            </a:prstGeom>
            <a:noFill/>
            <a:ln w="9525" algn="ctr">
              <a:solidFill>
                <a:schemeClr val="tx1"/>
              </a:solidFill>
              <a:round/>
              <a:headEnd/>
              <a:tailEnd/>
            </a:ln>
          </p:spPr>
        </p:cxnSp>
        <p:cxnSp>
          <p:nvCxnSpPr>
            <p:cNvPr id="19497" name="直線コネクタ 645"/>
            <p:cNvCxnSpPr>
              <a:cxnSpLocks noChangeShapeType="1"/>
              <a:stCxn id="19510" idx="2"/>
              <a:endCxn id="19510" idx="6"/>
            </p:cNvCxnSpPr>
            <p:nvPr/>
          </p:nvCxnSpPr>
          <p:spPr bwMode="auto">
            <a:xfrm>
              <a:off x="7201178" y="5547803"/>
              <a:ext cx="69850" cy="0"/>
            </a:xfrm>
            <a:prstGeom prst="line">
              <a:avLst/>
            </a:prstGeom>
            <a:noFill/>
            <a:ln w="9525" algn="ctr">
              <a:solidFill>
                <a:schemeClr val="tx1"/>
              </a:solidFill>
              <a:round/>
              <a:headEnd/>
              <a:tailEnd/>
            </a:ln>
          </p:spPr>
        </p:cxnSp>
        <p:cxnSp>
          <p:nvCxnSpPr>
            <p:cNvPr id="19498" name="直線コネクタ 648"/>
            <p:cNvCxnSpPr>
              <a:cxnSpLocks noChangeShapeType="1"/>
              <a:stCxn id="19515" idx="2"/>
              <a:endCxn id="19515" idx="6"/>
            </p:cNvCxnSpPr>
            <p:nvPr/>
          </p:nvCxnSpPr>
          <p:spPr bwMode="auto">
            <a:xfrm>
              <a:off x="6123266" y="4612765"/>
              <a:ext cx="69850" cy="0"/>
            </a:xfrm>
            <a:prstGeom prst="line">
              <a:avLst/>
            </a:prstGeom>
            <a:noFill/>
            <a:ln w="9525" algn="ctr">
              <a:solidFill>
                <a:schemeClr val="tx1"/>
              </a:solidFill>
              <a:round/>
              <a:headEnd/>
              <a:tailEnd/>
            </a:ln>
          </p:spPr>
        </p:cxnSp>
        <p:cxnSp>
          <p:nvCxnSpPr>
            <p:cNvPr id="19499" name="直線コネクタ 651"/>
            <p:cNvCxnSpPr>
              <a:cxnSpLocks noChangeShapeType="1"/>
              <a:stCxn id="19515" idx="0"/>
              <a:endCxn id="19515" idx="4"/>
            </p:cNvCxnSpPr>
            <p:nvPr/>
          </p:nvCxnSpPr>
          <p:spPr bwMode="auto">
            <a:xfrm>
              <a:off x="6158191" y="4577840"/>
              <a:ext cx="0" cy="69850"/>
            </a:xfrm>
            <a:prstGeom prst="line">
              <a:avLst/>
            </a:prstGeom>
            <a:noFill/>
            <a:ln w="9525" algn="ctr">
              <a:solidFill>
                <a:schemeClr val="tx1"/>
              </a:solidFill>
              <a:round/>
              <a:headEnd/>
              <a:tailEnd/>
            </a:ln>
          </p:spPr>
        </p:cxnSp>
        <p:cxnSp>
          <p:nvCxnSpPr>
            <p:cNvPr id="19500" name="直線コネクタ 654"/>
            <p:cNvCxnSpPr>
              <a:cxnSpLocks noChangeShapeType="1"/>
              <a:stCxn id="19513" idx="0"/>
              <a:endCxn id="19513" idx="4"/>
            </p:cNvCxnSpPr>
            <p:nvPr/>
          </p:nvCxnSpPr>
          <p:spPr bwMode="auto">
            <a:xfrm rot="16200000" flipH="1">
              <a:off x="6369328" y="5103303"/>
              <a:ext cx="71437" cy="1588"/>
            </a:xfrm>
            <a:prstGeom prst="line">
              <a:avLst/>
            </a:prstGeom>
            <a:noFill/>
            <a:ln w="9525" algn="ctr">
              <a:solidFill>
                <a:schemeClr val="tx1"/>
              </a:solidFill>
              <a:round/>
              <a:headEnd/>
              <a:tailEnd/>
            </a:ln>
          </p:spPr>
        </p:cxnSp>
        <p:cxnSp>
          <p:nvCxnSpPr>
            <p:cNvPr id="19501" name="直線コネクタ 662"/>
            <p:cNvCxnSpPr>
              <a:cxnSpLocks noChangeShapeType="1"/>
              <a:stCxn id="19509" idx="2"/>
              <a:endCxn id="19509" idx="6"/>
            </p:cNvCxnSpPr>
            <p:nvPr/>
          </p:nvCxnSpPr>
          <p:spPr bwMode="auto">
            <a:xfrm>
              <a:off x="6732866" y="5549390"/>
              <a:ext cx="69850" cy="0"/>
            </a:xfrm>
            <a:prstGeom prst="line">
              <a:avLst/>
            </a:prstGeom>
            <a:noFill/>
            <a:ln w="9525" algn="ctr">
              <a:solidFill>
                <a:schemeClr val="tx1"/>
              </a:solidFill>
              <a:round/>
              <a:headEnd/>
              <a:tailEnd/>
            </a:ln>
          </p:spPr>
        </p:cxnSp>
        <p:cxnSp>
          <p:nvCxnSpPr>
            <p:cNvPr id="19502" name="直線コネクタ 665"/>
            <p:cNvCxnSpPr>
              <a:cxnSpLocks noChangeShapeType="1"/>
              <a:stCxn id="19509" idx="0"/>
              <a:endCxn id="19509" idx="4"/>
            </p:cNvCxnSpPr>
            <p:nvPr/>
          </p:nvCxnSpPr>
          <p:spPr bwMode="auto">
            <a:xfrm>
              <a:off x="6767791" y="5514465"/>
              <a:ext cx="0" cy="69850"/>
            </a:xfrm>
            <a:prstGeom prst="line">
              <a:avLst/>
            </a:prstGeom>
            <a:noFill/>
            <a:ln w="9525" algn="ctr">
              <a:solidFill>
                <a:schemeClr val="tx1"/>
              </a:solidFill>
              <a:round/>
              <a:headEnd/>
              <a:tailEnd/>
            </a:ln>
          </p:spPr>
        </p:cxnSp>
        <p:cxnSp>
          <p:nvCxnSpPr>
            <p:cNvPr id="19503" name="直線コネクタ 668"/>
            <p:cNvCxnSpPr>
              <a:cxnSpLocks noChangeShapeType="1"/>
              <a:stCxn id="19512" idx="0"/>
              <a:endCxn id="19512" idx="4"/>
            </p:cNvCxnSpPr>
            <p:nvPr/>
          </p:nvCxnSpPr>
          <p:spPr bwMode="auto">
            <a:xfrm>
              <a:off x="6732866" y="4577840"/>
              <a:ext cx="0" cy="69850"/>
            </a:xfrm>
            <a:prstGeom prst="line">
              <a:avLst/>
            </a:prstGeom>
            <a:noFill/>
            <a:ln w="9525" algn="ctr">
              <a:solidFill>
                <a:schemeClr val="tx1"/>
              </a:solidFill>
              <a:round/>
              <a:headEnd/>
              <a:tailEnd/>
            </a:ln>
          </p:spPr>
        </p:cxnSp>
        <p:cxnSp>
          <p:nvCxnSpPr>
            <p:cNvPr id="19504" name="直線コネクタ 672"/>
            <p:cNvCxnSpPr>
              <a:cxnSpLocks noChangeShapeType="1"/>
              <a:stCxn id="19512" idx="2"/>
              <a:endCxn id="19512" idx="6"/>
            </p:cNvCxnSpPr>
            <p:nvPr/>
          </p:nvCxnSpPr>
          <p:spPr bwMode="auto">
            <a:xfrm>
              <a:off x="6696353" y="4612765"/>
              <a:ext cx="71438" cy="0"/>
            </a:xfrm>
            <a:prstGeom prst="line">
              <a:avLst/>
            </a:prstGeom>
            <a:noFill/>
            <a:ln w="9525" algn="ctr">
              <a:solidFill>
                <a:schemeClr val="tx1"/>
              </a:solidFill>
              <a:round/>
              <a:headEnd/>
              <a:tailEnd/>
            </a:ln>
          </p:spPr>
        </p:cxnSp>
        <p:sp>
          <p:nvSpPr>
            <p:cNvPr id="19505" name="テキスト ボックス 703"/>
            <p:cNvSpPr txBox="1">
              <a:spLocks noChangeArrowheads="1"/>
            </p:cNvSpPr>
            <p:nvPr/>
          </p:nvSpPr>
          <p:spPr bwMode="auto">
            <a:xfrm>
              <a:off x="5035828" y="5957378"/>
              <a:ext cx="524503"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a:t>
              </a:r>
            </a:p>
          </p:txBody>
        </p:sp>
        <p:sp>
          <p:nvSpPr>
            <p:cNvPr id="19506" name="Oval 593"/>
            <p:cNvSpPr>
              <a:spLocks noChangeAspect="1" noChangeArrowheads="1"/>
            </p:cNvSpPr>
            <p:nvPr/>
          </p:nvSpPr>
          <p:spPr bwMode="auto">
            <a:xfrm>
              <a:off x="5024716" y="6019290"/>
              <a:ext cx="71437"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19507" name="直線コネクタ 657"/>
            <p:cNvCxnSpPr>
              <a:cxnSpLocks noChangeShapeType="1"/>
              <a:stCxn id="19513" idx="2"/>
              <a:endCxn id="19513" idx="6"/>
            </p:cNvCxnSpPr>
            <p:nvPr/>
          </p:nvCxnSpPr>
          <p:spPr bwMode="auto">
            <a:xfrm rot="10800000" flipH="1">
              <a:off x="6369328" y="5103303"/>
              <a:ext cx="73025" cy="1587"/>
            </a:xfrm>
            <a:prstGeom prst="line">
              <a:avLst/>
            </a:prstGeom>
            <a:noFill/>
            <a:ln w="9525" algn="ctr">
              <a:solidFill>
                <a:schemeClr val="tx1"/>
              </a:solidFill>
              <a:round/>
              <a:headEnd/>
              <a:tailEnd/>
            </a:ln>
          </p:spPr>
        </p:cxnSp>
        <p:sp>
          <p:nvSpPr>
            <p:cNvPr id="19508" name="Oval 593"/>
            <p:cNvSpPr>
              <a:spLocks noChangeAspect="1" noChangeArrowheads="1"/>
            </p:cNvSpPr>
            <p:nvPr/>
          </p:nvSpPr>
          <p:spPr bwMode="auto">
            <a:xfrm>
              <a:off x="5796241" y="50683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09" name="Oval 593"/>
            <p:cNvSpPr>
              <a:spLocks noChangeAspect="1" noChangeArrowheads="1"/>
            </p:cNvSpPr>
            <p:nvPr/>
          </p:nvSpPr>
          <p:spPr bwMode="auto">
            <a:xfrm>
              <a:off x="67328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0" name="Oval 593"/>
            <p:cNvSpPr>
              <a:spLocks noChangeAspect="1" noChangeArrowheads="1"/>
            </p:cNvSpPr>
            <p:nvPr/>
          </p:nvSpPr>
          <p:spPr bwMode="auto">
            <a:xfrm>
              <a:off x="7201178" y="55128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1" name="Oval 593"/>
            <p:cNvSpPr>
              <a:spLocks noChangeAspect="1" noChangeArrowheads="1"/>
            </p:cNvSpPr>
            <p:nvPr/>
          </p:nvSpPr>
          <p:spPr bwMode="auto">
            <a:xfrm>
              <a:off x="7201178"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2" name="Oval 593"/>
            <p:cNvSpPr>
              <a:spLocks noChangeAspect="1" noChangeArrowheads="1"/>
            </p:cNvSpPr>
            <p:nvPr/>
          </p:nvSpPr>
          <p:spPr bwMode="auto">
            <a:xfrm>
              <a:off x="6696353" y="4577840"/>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3" name="Oval 584"/>
            <p:cNvSpPr>
              <a:spLocks noChangeAspect="1" noChangeArrowheads="1"/>
            </p:cNvSpPr>
            <p:nvPr/>
          </p:nvSpPr>
          <p:spPr bwMode="auto">
            <a:xfrm>
              <a:off x="6369328" y="5066790"/>
              <a:ext cx="73025"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4" name="Oval 593"/>
            <p:cNvSpPr>
              <a:spLocks noChangeAspect="1" noChangeArrowheads="1"/>
            </p:cNvSpPr>
            <p:nvPr/>
          </p:nvSpPr>
          <p:spPr bwMode="auto">
            <a:xfrm>
              <a:off x="5743853" y="6038340"/>
              <a:ext cx="34925"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15" name="Oval 593"/>
            <p:cNvSpPr>
              <a:spLocks noChangeAspect="1" noChangeArrowheads="1"/>
            </p:cNvSpPr>
            <p:nvPr/>
          </p:nvSpPr>
          <p:spPr bwMode="auto">
            <a:xfrm>
              <a:off x="6123266"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6" name="Oval 593"/>
            <p:cNvSpPr>
              <a:spLocks noChangeAspect="1" noChangeArrowheads="1"/>
            </p:cNvSpPr>
            <p:nvPr/>
          </p:nvSpPr>
          <p:spPr bwMode="auto">
            <a:xfrm>
              <a:off x="5547003"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17" name="Oval 593"/>
            <p:cNvSpPr>
              <a:spLocks noChangeAspect="1" noChangeArrowheads="1"/>
            </p:cNvSpPr>
            <p:nvPr/>
          </p:nvSpPr>
          <p:spPr bwMode="auto">
            <a:xfrm>
              <a:off x="61232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19518" name="直線コネクタ 631"/>
            <p:cNvCxnSpPr>
              <a:cxnSpLocks noChangeShapeType="1"/>
              <a:stCxn id="19519" idx="0"/>
              <a:endCxn id="19519" idx="4"/>
            </p:cNvCxnSpPr>
            <p:nvPr/>
          </p:nvCxnSpPr>
          <p:spPr bwMode="auto">
            <a:xfrm>
              <a:off x="5580341" y="5514465"/>
              <a:ext cx="0" cy="69850"/>
            </a:xfrm>
            <a:prstGeom prst="line">
              <a:avLst/>
            </a:prstGeom>
            <a:noFill/>
            <a:ln w="9525" algn="ctr">
              <a:solidFill>
                <a:schemeClr val="tx1"/>
              </a:solidFill>
              <a:round/>
              <a:headEnd/>
              <a:tailEnd/>
            </a:ln>
          </p:spPr>
        </p:cxnSp>
        <p:sp>
          <p:nvSpPr>
            <p:cNvPr id="19519" name="Oval 593"/>
            <p:cNvSpPr>
              <a:spLocks noChangeAspect="1" noChangeArrowheads="1"/>
            </p:cNvSpPr>
            <p:nvPr/>
          </p:nvSpPr>
          <p:spPr bwMode="auto">
            <a:xfrm>
              <a:off x="554541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20" name="Oval 593"/>
            <p:cNvSpPr>
              <a:spLocks noChangeAspect="1" noChangeArrowheads="1"/>
            </p:cNvSpPr>
            <p:nvPr/>
          </p:nvSpPr>
          <p:spPr bwMode="auto">
            <a:xfrm>
              <a:off x="5259666" y="50699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19521" name="Oval 593"/>
            <p:cNvSpPr>
              <a:spLocks noChangeAspect="1" noChangeArrowheads="1"/>
            </p:cNvSpPr>
            <p:nvPr/>
          </p:nvSpPr>
          <p:spPr bwMode="auto">
            <a:xfrm>
              <a:off x="6386791" y="5085840"/>
              <a:ext cx="36512"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19522" name="AutoShape 64"/>
            <p:cNvSpPr>
              <a:spLocks noChangeArrowheads="1"/>
            </p:cNvSpPr>
            <p:nvPr/>
          </p:nvSpPr>
          <p:spPr bwMode="auto">
            <a:xfrm>
              <a:off x="4953278" y="4176203"/>
              <a:ext cx="2881313" cy="1695450"/>
            </a:xfrm>
            <a:prstGeom prst="roundRect">
              <a:avLst>
                <a:gd name="adj" fmla="val 16667"/>
              </a:avLst>
            </a:prstGeom>
            <a:noFill/>
            <a:ln w="6350" algn="ctr">
              <a:solidFill>
                <a:schemeClr val="bg2"/>
              </a:solidFill>
              <a:prstDash val="lgDash"/>
              <a:round/>
              <a:headEnd/>
              <a:tailEnd/>
            </a:ln>
          </p:spPr>
          <p:txBody>
            <a:bodyPr wrap="none" lIns="0" tIns="0" rIns="0" bIns="0" anchor="ctr"/>
            <a:lstStyle/>
            <a:p>
              <a:endParaRPr lang="ja-JP" altLang="en-US" sz="2000"/>
            </a:p>
          </p:txBody>
        </p:sp>
        <p:sp>
          <p:nvSpPr>
            <p:cNvPr id="19523" name="テキスト ボックス 571"/>
            <p:cNvSpPr txBox="1">
              <a:spLocks noChangeArrowheads="1"/>
            </p:cNvSpPr>
            <p:nvPr/>
          </p:nvSpPr>
          <p:spPr bwMode="auto">
            <a:xfrm>
              <a:off x="6053416" y="3992053"/>
              <a:ext cx="80021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en-US" altLang="ja-JP" sz="700"/>
                <a:t>OSS</a:t>
              </a:r>
              <a:r>
                <a:rPr lang="ja-JP" altLang="en-US" sz="700"/>
                <a:t>コミュニティ</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9">
                                            <p:txEl>
                                              <p:pRg st="1" end="1"/>
                                            </p:txEl>
                                          </p:spTgt>
                                        </p:tgtEl>
                                        <p:attrNameLst>
                                          <p:attrName>style.visibility</p:attrName>
                                        </p:attrNameLst>
                                      </p:cBhvr>
                                      <p:to>
                                        <p:strVal val="visible"/>
                                      </p:to>
                                    </p:set>
                                    <p:animEffect transition="in" filter="blinds(horizontal)">
                                      <p:cBhvr>
                                        <p:cTn id="12" dur="500"/>
                                        <p:tgtEl>
                                          <p:spTgt spid="139">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39">
                                            <p:txEl>
                                              <p:pRg st="2" end="2"/>
                                            </p:txEl>
                                          </p:spTgt>
                                        </p:tgtEl>
                                        <p:attrNameLst>
                                          <p:attrName>style.visibility</p:attrName>
                                        </p:attrNameLst>
                                      </p:cBhvr>
                                      <p:to>
                                        <p:strVal val="visible"/>
                                      </p:to>
                                    </p:set>
                                    <p:animEffect transition="in" filter="blinds(horizontal)">
                                      <p:cBhvr>
                                        <p:cTn id="15" dur="500"/>
                                        <p:tgtEl>
                                          <p:spTgt spid="13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タイトル 1"/>
          <p:cNvSpPr>
            <a:spLocks noGrp="1"/>
          </p:cNvSpPr>
          <p:nvPr>
            <p:ph type="title"/>
          </p:nvPr>
        </p:nvSpPr>
        <p:spPr/>
        <p:txBody>
          <a:bodyPr/>
          <a:lstStyle/>
          <a:p>
            <a:pPr eaLnBrk="1" hangingPunct="1"/>
            <a:r>
              <a:rPr lang="ja-JP" altLang="en-US" smtClean="0"/>
              <a:t>研究の目的とアプローチ</a:t>
            </a:r>
          </a:p>
        </p:txBody>
      </p:sp>
      <p:sp>
        <p:nvSpPr>
          <p:cNvPr id="20483" name="コンテンツ プレースホルダ 2"/>
          <p:cNvSpPr>
            <a:spLocks noGrp="1"/>
          </p:cNvSpPr>
          <p:nvPr>
            <p:ph idx="1"/>
          </p:nvPr>
        </p:nvSpPr>
        <p:spPr/>
        <p:txBody>
          <a:bodyPr/>
          <a:lstStyle/>
          <a:p>
            <a:pPr eaLnBrk="1" hangingPunct="1"/>
            <a:r>
              <a:rPr lang="ja-JP" altLang="en-US" smtClean="0"/>
              <a:t>目的</a:t>
            </a:r>
            <a:endParaRPr lang="en-US" altLang="ja-JP" smtClean="0"/>
          </a:p>
          <a:p>
            <a:pPr lvl="1" eaLnBrk="1" hangingPunct="1"/>
            <a:r>
              <a:rPr lang="ja-JP" altLang="en-US" smtClean="0"/>
              <a:t>開発者とユーザを媒介するコーディネータのコミュニケーション構造が共同作業プロセスへ与える影響を明らかにすること</a:t>
            </a:r>
            <a:endParaRPr lang="en-US" altLang="ja-JP" smtClean="0"/>
          </a:p>
          <a:p>
            <a:pPr eaLnBrk="1" hangingPunct="1"/>
            <a:endParaRPr lang="en-US" altLang="ja-JP" smtClean="0"/>
          </a:p>
          <a:p>
            <a:pPr eaLnBrk="1" hangingPunct="1"/>
            <a:r>
              <a:rPr lang="ja-JP" altLang="en-US" smtClean="0"/>
              <a:t>アプローチ</a:t>
            </a:r>
            <a:endParaRPr lang="en-US" altLang="ja-JP" smtClean="0"/>
          </a:p>
          <a:p>
            <a:pPr lvl="1" eaLnBrk="1" hangingPunct="1"/>
            <a:r>
              <a:rPr lang="en-US" altLang="ja-JP" smtClean="0"/>
              <a:t>OSS</a:t>
            </a:r>
            <a:r>
              <a:rPr lang="ja-JP" altLang="en-US" smtClean="0"/>
              <a:t>開発の成功要因に関する３つの仮説を確かめる</a:t>
            </a:r>
            <a:endParaRPr lang="en-US" altLang="ja-JP" smtClean="0"/>
          </a:p>
          <a:p>
            <a:pPr lvl="2" eaLnBrk="1" hangingPunct="1"/>
            <a:r>
              <a:rPr lang="ja-JP" altLang="en-US" sz="1800" smtClean="0"/>
              <a:t>中心性分析によりコーディネータのコミュニケーション構造を分析する</a:t>
            </a:r>
          </a:p>
        </p:txBody>
      </p:sp>
      <p:sp>
        <p:nvSpPr>
          <p:cNvPr id="20484"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20485" name="スライド番号プレースホルダ 4"/>
          <p:cNvSpPr>
            <a:spLocks noGrp="1"/>
          </p:cNvSpPr>
          <p:nvPr>
            <p:ph type="sldNum" sz="quarter" idx="12"/>
          </p:nvPr>
        </p:nvSpPr>
        <p:spPr>
          <a:noFill/>
        </p:spPr>
        <p:txBody>
          <a:bodyPr/>
          <a:lstStyle/>
          <a:p>
            <a:fld id="{F175E921-7BD3-4D5A-8CD7-116A643CE81F}" type="slidenum">
              <a:rPr lang="en-US" altLang="ja-JP"/>
              <a:pPr/>
              <a:t>17</a:t>
            </a:fld>
            <a:endParaRPr lang="en-US" altLang="ja-JP"/>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タイトル 1"/>
          <p:cNvSpPr>
            <a:spLocks noGrp="1"/>
          </p:cNvSpPr>
          <p:nvPr>
            <p:ph type="title"/>
          </p:nvPr>
        </p:nvSpPr>
        <p:spPr/>
        <p:txBody>
          <a:bodyPr/>
          <a:lstStyle/>
          <a:p>
            <a:pPr eaLnBrk="1" hangingPunct="1"/>
            <a:r>
              <a:rPr lang="en-US" altLang="ja-JP" smtClean="0"/>
              <a:t>OSS</a:t>
            </a:r>
            <a:r>
              <a:rPr lang="ja-JP" altLang="en-US" smtClean="0"/>
              <a:t>コミュニティによるソフトウェア開発の特徴</a:t>
            </a:r>
          </a:p>
        </p:txBody>
      </p:sp>
      <p:sp>
        <p:nvSpPr>
          <p:cNvPr id="21507" name="コンテンツ プレースホルダ 2"/>
          <p:cNvSpPr>
            <a:spLocks noGrp="1"/>
          </p:cNvSpPr>
          <p:nvPr>
            <p:ph idx="1"/>
          </p:nvPr>
        </p:nvSpPr>
        <p:spPr/>
        <p:txBody>
          <a:bodyPr/>
          <a:lstStyle/>
          <a:p>
            <a:pPr eaLnBrk="1" hangingPunct="1"/>
            <a:r>
              <a:rPr lang="ja-JP" altLang="en-US" smtClean="0"/>
              <a:t>開発者が自由に参加／脱退することが可能</a:t>
            </a:r>
            <a:endParaRPr lang="en-US" altLang="ja-JP" smtClean="0"/>
          </a:p>
          <a:p>
            <a:pPr lvl="1" eaLnBrk="1" hangingPunct="1"/>
            <a:r>
              <a:rPr lang="ja-JP" altLang="en-US" smtClean="0"/>
              <a:t>開発者に開発の義務は生じない</a:t>
            </a:r>
          </a:p>
          <a:p>
            <a:pPr eaLnBrk="1" hangingPunct="1"/>
            <a:r>
              <a:rPr lang="ja-JP" altLang="en-US" smtClean="0"/>
              <a:t>ボランティアでの参加が基本</a:t>
            </a:r>
            <a:endParaRPr lang="en-US" altLang="ja-JP" smtClean="0"/>
          </a:p>
          <a:p>
            <a:pPr lvl="1" eaLnBrk="1" hangingPunct="1"/>
            <a:r>
              <a:rPr lang="ja-JP" altLang="en-US" smtClean="0"/>
              <a:t>金銭的な対価は発生せず，知的好奇心や技術的知識の充足が対価となるため，開発者同士の密なコミュニケーションがモチベーションの維持につながる</a:t>
            </a:r>
          </a:p>
          <a:p>
            <a:pPr eaLnBrk="1" hangingPunct="1"/>
            <a:r>
              <a:rPr lang="ja-JP" altLang="en-US" smtClean="0"/>
              <a:t>厳格な指揮系統が存在しない</a:t>
            </a:r>
            <a:endParaRPr lang="en-US" altLang="ja-JP" smtClean="0"/>
          </a:p>
          <a:p>
            <a:pPr lvl="1" eaLnBrk="1" hangingPunct="1"/>
            <a:r>
              <a:rPr lang="ja-JP" altLang="en-US" smtClean="0"/>
              <a:t>個人の意思により開発が行われる</a:t>
            </a:r>
          </a:p>
          <a:p>
            <a:pPr eaLnBrk="1" hangingPunct="1"/>
            <a:r>
              <a:rPr lang="ja-JP" altLang="en-US" smtClean="0"/>
              <a:t>ユーザ参加型コミュニティ</a:t>
            </a:r>
            <a:endParaRPr lang="en-US" altLang="ja-JP" smtClean="0"/>
          </a:p>
          <a:p>
            <a:pPr lvl="1" eaLnBrk="1" hangingPunct="1"/>
            <a:r>
              <a:rPr lang="ja-JP" altLang="en-US" smtClean="0"/>
              <a:t>ユーザからのフィードバックが品質向上に大きな影響を与える</a:t>
            </a:r>
          </a:p>
          <a:p>
            <a:pPr eaLnBrk="1" hangingPunct="1"/>
            <a:r>
              <a:rPr lang="ja-JP" altLang="en-US" smtClean="0"/>
              <a:t>ネットワークを介した分散開発環境</a:t>
            </a:r>
            <a:endParaRPr lang="en-US" altLang="ja-JP" smtClean="0"/>
          </a:p>
          <a:p>
            <a:pPr lvl="1" eaLnBrk="1" hangingPunct="1"/>
            <a:r>
              <a:rPr lang="en-US" altLang="ja-JP" smtClean="0"/>
              <a:t>ML</a:t>
            </a:r>
            <a:r>
              <a:rPr lang="ja-JP" altLang="en-US" smtClean="0"/>
              <a:t>などの非対面のコミュニケーション手段が用いられる</a:t>
            </a:r>
          </a:p>
        </p:txBody>
      </p:sp>
      <p:sp>
        <p:nvSpPr>
          <p:cNvPr id="21508"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21509" name="スライド番号プレースホルダ 4"/>
          <p:cNvSpPr>
            <a:spLocks noGrp="1"/>
          </p:cNvSpPr>
          <p:nvPr>
            <p:ph type="sldNum" sz="quarter" idx="12"/>
          </p:nvPr>
        </p:nvSpPr>
        <p:spPr>
          <a:noFill/>
        </p:spPr>
        <p:txBody>
          <a:bodyPr/>
          <a:lstStyle/>
          <a:p>
            <a:fld id="{AED0114A-BBDB-401B-BE9A-5955856C2963}" type="slidenum">
              <a:rPr lang="en-US" altLang="ja-JP"/>
              <a:pPr/>
              <a:t>18</a:t>
            </a:fld>
            <a:endParaRPr lang="en-US" altLang="ja-JP"/>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タイトル 1"/>
          <p:cNvSpPr>
            <a:spLocks noGrp="1"/>
          </p:cNvSpPr>
          <p:nvPr>
            <p:ph type="title"/>
          </p:nvPr>
        </p:nvSpPr>
        <p:spPr/>
        <p:txBody>
          <a:bodyPr/>
          <a:lstStyle/>
          <a:p>
            <a:pPr eaLnBrk="1" hangingPunct="1"/>
            <a:r>
              <a:rPr lang="en-US" altLang="ja-JP" smtClean="0"/>
              <a:t>OSS</a:t>
            </a:r>
            <a:r>
              <a:rPr lang="ja-JP" altLang="en-US" smtClean="0"/>
              <a:t>開発の成功要因に関する仮説：仮説</a:t>
            </a:r>
            <a:r>
              <a:rPr lang="en-US" altLang="ja-JP" smtClean="0"/>
              <a:t>1</a:t>
            </a:r>
            <a:endParaRPr lang="ja-JP" altLang="en-US" smtClean="0"/>
          </a:p>
        </p:txBody>
      </p:sp>
      <p:sp>
        <p:nvSpPr>
          <p:cNvPr id="22531" name="コンテンツ プレースホルダ 2"/>
          <p:cNvSpPr>
            <a:spLocks noGrp="1"/>
          </p:cNvSpPr>
          <p:nvPr>
            <p:ph idx="1"/>
          </p:nvPr>
        </p:nvSpPr>
        <p:spPr/>
        <p:txBody>
          <a:bodyPr/>
          <a:lstStyle/>
          <a:p>
            <a:pPr eaLnBrk="1" hangingPunct="1"/>
            <a:r>
              <a:rPr lang="ja-JP" altLang="en-US" i="1" smtClean="0"/>
              <a:t>成功コミュニティでは，時間の経過に伴いコミュニケーション構造が過密化する</a:t>
            </a:r>
            <a:endParaRPr lang="en-US" altLang="ja-JP" smtClean="0"/>
          </a:p>
          <a:p>
            <a:pPr lvl="1" eaLnBrk="1" hangingPunct="1"/>
            <a:r>
              <a:rPr lang="ja-JP" altLang="en-US" smtClean="0"/>
              <a:t>開発者の参加・脱退が自由であることから，成果物が社会的に注目を集めている時期に開発者の数は増加するが，次第にモチベーションの低い開発者が脱退するため，</a:t>
            </a:r>
            <a:r>
              <a:rPr lang="ja-JP" altLang="en-US" smtClean="0">
                <a:solidFill>
                  <a:schemeClr val="accent2"/>
                </a:solidFill>
              </a:rPr>
              <a:t>時間の経過に伴って開発者間のコミュニケーション構造は過密化する</a:t>
            </a:r>
            <a:endParaRPr lang="en-US" altLang="ja-JP" smtClean="0">
              <a:solidFill>
                <a:schemeClr val="accent2"/>
              </a:solidFill>
            </a:endParaRPr>
          </a:p>
        </p:txBody>
      </p:sp>
      <p:sp>
        <p:nvSpPr>
          <p:cNvPr id="22532"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22533" name="スライド番号プレースホルダ 4"/>
          <p:cNvSpPr>
            <a:spLocks noGrp="1"/>
          </p:cNvSpPr>
          <p:nvPr>
            <p:ph type="sldNum" sz="quarter" idx="12"/>
          </p:nvPr>
        </p:nvSpPr>
        <p:spPr>
          <a:noFill/>
        </p:spPr>
        <p:txBody>
          <a:bodyPr/>
          <a:lstStyle/>
          <a:p>
            <a:fld id="{6AD137C3-50F5-4BA5-A671-450716D91C2C}" type="slidenum">
              <a:rPr lang="en-US" altLang="ja-JP"/>
              <a:pPr/>
              <a:t>19</a:t>
            </a:fld>
            <a:endParaRPr lang="en-US" altLang="ja-JP"/>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タイトル 1"/>
          <p:cNvSpPr>
            <a:spLocks noGrp="1"/>
          </p:cNvSpPr>
          <p:nvPr>
            <p:ph type="title"/>
          </p:nvPr>
        </p:nvSpPr>
        <p:spPr/>
        <p:txBody>
          <a:bodyPr/>
          <a:lstStyle/>
          <a:p>
            <a:pPr eaLnBrk="1" hangingPunct="1"/>
            <a:r>
              <a:rPr lang="en-US" altLang="ja-JP" smtClean="0"/>
              <a:t>OSS</a:t>
            </a:r>
            <a:r>
              <a:rPr lang="ja-JP" altLang="en-US" smtClean="0"/>
              <a:t>開発の成功要因に関する仮説：仮説</a:t>
            </a:r>
            <a:r>
              <a:rPr lang="en-US" altLang="ja-JP" smtClean="0"/>
              <a:t>2</a:t>
            </a:r>
            <a:endParaRPr lang="ja-JP" altLang="en-US" smtClean="0"/>
          </a:p>
        </p:txBody>
      </p:sp>
      <p:sp>
        <p:nvSpPr>
          <p:cNvPr id="23555" name="コンテンツ プレースホルダ 2"/>
          <p:cNvSpPr>
            <a:spLocks noGrp="1"/>
          </p:cNvSpPr>
          <p:nvPr>
            <p:ph idx="1"/>
          </p:nvPr>
        </p:nvSpPr>
        <p:spPr/>
        <p:txBody>
          <a:bodyPr/>
          <a:lstStyle/>
          <a:p>
            <a:pPr eaLnBrk="1" hangingPunct="1"/>
            <a:r>
              <a:rPr lang="ja-JP" altLang="en-US" i="1" smtClean="0"/>
              <a:t>開発者同士が十分にコミュニケーションを取っていると，</a:t>
            </a:r>
            <a:r>
              <a:rPr lang="en-US" altLang="ja-JP" i="1" smtClean="0"/>
              <a:t>OSS</a:t>
            </a:r>
            <a:r>
              <a:rPr lang="ja-JP" altLang="en-US" i="1" smtClean="0"/>
              <a:t>コミュニティは成功する</a:t>
            </a:r>
          </a:p>
          <a:p>
            <a:pPr lvl="1" eaLnBrk="1" hangingPunct="1"/>
            <a:r>
              <a:rPr lang="ja-JP" altLang="en-US" smtClean="0"/>
              <a:t>開発者の</a:t>
            </a:r>
            <a:r>
              <a:rPr lang="ja-JP" altLang="en-US" smtClean="0">
                <a:solidFill>
                  <a:schemeClr val="accent2"/>
                </a:solidFill>
              </a:rPr>
              <a:t>モチベーション維持には開発者同士の密なコミュニケーションが重要</a:t>
            </a:r>
            <a:r>
              <a:rPr lang="ja-JP" altLang="en-US" smtClean="0"/>
              <a:t>である</a:t>
            </a:r>
            <a:endParaRPr lang="en-US" altLang="ja-JP" smtClean="0"/>
          </a:p>
          <a:p>
            <a:pPr lvl="1" eaLnBrk="1" hangingPunct="1"/>
            <a:r>
              <a:rPr lang="ja-JP" altLang="en-US" smtClean="0"/>
              <a:t>厳格な指揮系統が存在しないため，</a:t>
            </a:r>
            <a:r>
              <a:rPr lang="ja-JP" altLang="en-US" smtClean="0">
                <a:solidFill>
                  <a:schemeClr val="accent2"/>
                </a:solidFill>
              </a:rPr>
              <a:t>十分なコミュニケーションによって進捗状況の把握や意思の統一を図る必要</a:t>
            </a:r>
            <a:r>
              <a:rPr lang="ja-JP" altLang="en-US" smtClean="0"/>
              <a:t>がある</a:t>
            </a:r>
            <a:endParaRPr lang="en-US" altLang="ja-JP" smtClean="0"/>
          </a:p>
          <a:p>
            <a:pPr lvl="1" eaLnBrk="1" hangingPunct="1"/>
            <a:endParaRPr lang="en-US" altLang="ja-JP" smtClean="0"/>
          </a:p>
        </p:txBody>
      </p:sp>
      <p:sp>
        <p:nvSpPr>
          <p:cNvPr id="23556"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23557" name="スライド番号プレースホルダ 4"/>
          <p:cNvSpPr>
            <a:spLocks noGrp="1"/>
          </p:cNvSpPr>
          <p:nvPr>
            <p:ph type="sldNum" sz="quarter" idx="12"/>
          </p:nvPr>
        </p:nvSpPr>
        <p:spPr>
          <a:noFill/>
        </p:spPr>
        <p:txBody>
          <a:bodyPr/>
          <a:lstStyle/>
          <a:p>
            <a:fld id="{6E161FCD-B31E-49C2-AFEA-10BD8DDCF72E}" type="slidenum">
              <a:rPr lang="en-US" altLang="ja-JP"/>
              <a:pPr/>
              <a:t>20</a:t>
            </a:fld>
            <a:endParaRPr lang="en-US" altLang="ja-JP"/>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タイトル 1"/>
          <p:cNvSpPr>
            <a:spLocks noGrp="1"/>
          </p:cNvSpPr>
          <p:nvPr>
            <p:ph type="title"/>
          </p:nvPr>
        </p:nvSpPr>
        <p:spPr/>
        <p:txBody>
          <a:bodyPr/>
          <a:lstStyle/>
          <a:p>
            <a:pPr eaLnBrk="1" hangingPunct="1"/>
            <a:r>
              <a:rPr lang="en-US" altLang="ja-JP" smtClean="0"/>
              <a:t>OSS</a:t>
            </a:r>
            <a:r>
              <a:rPr lang="ja-JP" altLang="en-US" smtClean="0"/>
              <a:t>開発の成功要因に関する仮説：仮説</a:t>
            </a:r>
            <a:r>
              <a:rPr lang="en-US" altLang="ja-JP" smtClean="0"/>
              <a:t>3</a:t>
            </a:r>
            <a:endParaRPr lang="ja-JP" altLang="en-US" smtClean="0"/>
          </a:p>
        </p:txBody>
      </p:sp>
      <p:sp>
        <p:nvSpPr>
          <p:cNvPr id="24579" name="コンテンツ プレースホルダ 2"/>
          <p:cNvSpPr>
            <a:spLocks noGrp="1"/>
          </p:cNvSpPr>
          <p:nvPr>
            <p:ph idx="1"/>
          </p:nvPr>
        </p:nvSpPr>
        <p:spPr/>
        <p:txBody>
          <a:bodyPr/>
          <a:lstStyle/>
          <a:p>
            <a:pPr eaLnBrk="1" hangingPunct="1"/>
            <a:r>
              <a:rPr lang="en-US" altLang="ja-JP" i="1" smtClean="0"/>
              <a:t>2</a:t>
            </a:r>
            <a:r>
              <a:rPr lang="ja-JP" altLang="en-US" i="1" smtClean="0"/>
              <a:t>つのコミュニティを媒介するコーディネータが存在すると，</a:t>
            </a:r>
            <a:r>
              <a:rPr lang="en-US" altLang="ja-JP" i="1" smtClean="0"/>
              <a:t>OSS</a:t>
            </a:r>
            <a:r>
              <a:rPr lang="ja-JP" altLang="en-US" i="1" smtClean="0"/>
              <a:t>コミュニティは成功する</a:t>
            </a:r>
            <a:endParaRPr lang="en-US" altLang="ja-JP" i="1" smtClean="0"/>
          </a:p>
          <a:p>
            <a:pPr lvl="1" eaLnBrk="1" hangingPunct="1"/>
            <a:r>
              <a:rPr lang="en-US" altLang="ja-JP" smtClean="0"/>
              <a:t>OSS</a:t>
            </a:r>
            <a:r>
              <a:rPr lang="ja-JP" altLang="en-US" smtClean="0"/>
              <a:t>開発においては</a:t>
            </a:r>
            <a:r>
              <a:rPr lang="ja-JP" altLang="en-US" smtClean="0">
                <a:solidFill>
                  <a:schemeClr val="accent2"/>
                </a:solidFill>
              </a:rPr>
              <a:t>開発者とユーザの議論や意見交換が重要</a:t>
            </a:r>
            <a:r>
              <a:rPr lang="ja-JP" altLang="en-US" smtClean="0"/>
              <a:t>であり，それらを媒介する</a:t>
            </a:r>
            <a:r>
              <a:rPr lang="ja-JP" altLang="en-US" smtClean="0">
                <a:solidFill>
                  <a:schemeClr val="accent2"/>
                </a:solidFill>
              </a:rPr>
              <a:t>コーディネータが共同作業の円滑化を促す重要な役割を果たす</a:t>
            </a:r>
            <a:endParaRPr lang="en-US" altLang="ja-JP" smtClean="0">
              <a:solidFill>
                <a:schemeClr val="accent2"/>
              </a:solidFill>
            </a:endParaRPr>
          </a:p>
          <a:p>
            <a:pPr lvl="2" eaLnBrk="1" hangingPunct="1"/>
            <a:r>
              <a:rPr lang="ja-JP" altLang="en-US" sz="1800" smtClean="0"/>
              <a:t>開発者としての深い知識を持ちながらユーザとのコミュニケーションを取ることは，ユーザのコミュニティへの帰属意識を高める</a:t>
            </a:r>
          </a:p>
          <a:p>
            <a:pPr lvl="2" eaLnBrk="1" hangingPunct="1"/>
            <a:r>
              <a:rPr lang="ja-JP" altLang="en-US" sz="1800" smtClean="0"/>
              <a:t>ユーザコミュニティからの意見や評価を開発者へ伝えることは，開発者のモチベーションの向上や市場が要求するソフトウェアの実現に繋がる</a:t>
            </a:r>
          </a:p>
        </p:txBody>
      </p:sp>
      <p:sp>
        <p:nvSpPr>
          <p:cNvPr id="24580"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24581" name="スライド番号プレースホルダ 4"/>
          <p:cNvSpPr>
            <a:spLocks noGrp="1"/>
          </p:cNvSpPr>
          <p:nvPr>
            <p:ph type="sldNum" sz="quarter" idx="12"/>
          </p:nvPr>
        </p:nvSpPr>
        <p:spPr>
          <a:noFill/>
        </p:spPr>
        <p:txBody>
          <a:bodyPr/>
          <a:lstStyle/>
          <a:p>
            <a:fld id="{3163EF8F-69A7-47D7-A945-8076086E54AD}" type="slidenum">
              <a:rPr lang="en-US" altLang="ja-JP"/>
              <a:pPr/>
              <a:t>21</a:t>
            </a:fld>
            <a:endParaRPr lang="en-US" altLang="ja-JP"/>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タイトル 1"/>
          <p:cNvSpPr>
            <a:spLocks noGrp="1"/>
          </p:cNvSpPr>
          <p:nvPr>
            <p:ph type="title"/>
          </p:nvPr>
        </p:nvSpPr>
        <p:spPr/>
        <p:txBody>
          <a:bodyPr/>
          <a:lstStyle/>
          <a:p>
            <a:pPr eaLnBrk="1" hangingPunct="1"/>
            <a:r>
              <a:rPr lang="ja-JP" altLang="en-US" smtClean="0"/>
              <a:t>研究の目的とアプローチ</a:t>
            </a:r>
          </a:p>
        </p:txBody>
      </p:sp>
      <p:sp>
        <p:nvSpPr>
          <p:cNvPr id="25603" name="コンテンツ プレースホルダ 2"/>
          <p:cNvSpPr>
            <a:spLocks noGrp="1"/>
          </p:cNvSpPr>
          <p:nvPr>
            <p:ph idx="1"/>
          </p:nvPr>
        </p:nvSpPr>
        <p:spPr/>
        <p:txBody>
          <a:bodyPr/>
          <a:lstStyle/>
          <a:p>
            <a:pPr eaLnBrk="1" hangingPunct="1"/>
            <a:r>
              <a:rPr lang="ja-JP" altLang="en-US" smtClean="0"/>
              <a:t>目的</a:t>
            </a:r>
            <a:endParaRPr lang="en-US" altLang="ja-JP" smtClean="0"/>
          </a:p>
          <a:p>
            <a:pPr lvl="1" eaLnBrk="1" hangingPunct="1"/>
            <a:r>
              <a:rPr lang="ja-JP" altLang="en-US" smtClean="0"/>
              <a:t>開発者とユーザを媒介するコーディネータのコミュニケーション構造が共同作業プロセスへ与える影響を明らかにすること</a:t>
            </a:r>
            <a:endParaRPr lang="en-US" altLang="ja-JP" smtClean="0"/>
          </a:p>
          <a:p>
            <a:pPr eaLnBrk="1" hangingPunct="1"/>
            <a:endParaRPr lang="en-US" altLang="ja-JP" smtClean="0"/>
          </a:p>
          <a:p>
            <a:pPr eaLnBrk="1" hangingPunct="1"/>
            <a:r>
              <a:rPr lang="ja-JP" altLang="en-US" smtClean="0"/>
              <a:t>アプローチ</a:t>
            </a:r>
            <a:endParaRPr lang="en-US" altLang="ja-JP" smtClean="0"/>
          </a:p>
          <a:p>
            <a:pPr lvl="1" eaLnBrk="1" hangingPunct="1"/>
            <a:r>
              <a:rPr lang="en-US" altLang="ja-JP" smtClean="0"/>
              <a:t>OSS</a:t>
            </a:r>
            <a:r>
              <a:rPr lang="ja-JP" altLang="en-US" smtClean="0"/>
              <a:t>開発の成功要因に関する３つの仮説を確かめる</a:t>
            </a:r>
            <a:endParaRPr lang="en-US" altLang="ja-JP" smtClean="0"/>
          </a:p>
          <a:p>
            <a:pPr lvl="2" eaLnBrk="1" hangingPunct="1"/>
            <a:r>
              <a:rPr lang="ja-JP" altLang="en-US" sz="1800" smtClean="0">
                <a:solidFill>
                  <a:schemeClr val="accent2"/>
                </a:solidFill>
              </a:rPr>
              <a:t>中心性分析</a:t>
            </a:r>
            <a:r>
              <a:rPr lang="ja-JP" altLang="en-US" sz="1800" smtClean="0"/>
              <a:t>によりコーディネータのコミュニケーション構造を分析する</a:t>
            </a:r>
          </a:p>
        </p:txBody>
      </p:sp>
      <p:sp>
        <p:nvSpPr>
          <p:cNvPr id="25604"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25605" name="スライド番号プレースホルダ 4"/>
          <p:cNvSpPr>
            <a:spLocks noGrp="1"/>
          </p:cNvSpPr>
          <p:nvPr>
            <p:ph type="sldNum" sz="quarter" idx="12"/>
          </p:nvPr>
        </p:nvSpPr>
        <p:spPr>
          <a:noFill/>
        </p:spPr>
        <p:txBody>
          <a:bodyPr/>
          <a:lstStyle/>
          <a:p>
            <a:fld id="{E3B94EB3-C6CB-4F55-86DF-6A52C939F3BD}" type="slidenum">
              <a:rPr lang="en-US" altLang="ja-JP"/>
              <a:pPr/>
              <a:t>22</a:t>
            </a:fld>
            <a:endParaRPr lang="en-US" altLang="ja-JP"/>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タイトル 1"/>
          <p:cNvSpPr>
            <a:spLocks noGrp="1"/>
          </p:cNvSpPr>
          <p:nvPr>
            <p:ph type="title"/>
          </p:nvPr>
        </p:nvSpPr>
        <p:spPr/>
        <p:txBody>
          <a:bodyPr/>
          <a:lstStyle/>
          <a:p>
            <a:pPr eaLnBrk="1" hangingPunct="1"/>
            <a:r>
              <a:rPr lang="ja-JP" altLang="en-US" smtClean="0"/>
              <a:t>中心性に基づくコミュニケーション構造の分析</a:t>
            </a:r>
          </a:p>
        </p:txBody>
      </p:sp>
      <p:sp>
        <p:nvSpPr>
          <p:cNvPr id="26627" name="コンテンツ プレースホルダ 2"/>
          <p:cNvSpPr>
            <a:spLocks noGrp="1"/>
          </p:cNvSpPr>
          <p:nvPr>
            <p:ph idx="1"/>
          </p:nvPr>
        </p:nvSpPr>
        <p:spPr/>
        <p:txBody>
          <a:bodyPr/>
          <a:lstStyle/>
          <a:p>
            <a:pPr eaLnBrk="1" hangingPunct="1"/>
            <a:r>
              <a:rPr lang="ja-JP" altLang="en-US" smtClean="0"/>
              <a:t>人々の社会的関係がどのような特徴を有しているかを構造的に分析するソーシャルネットネットワーク分析の一手法</a:t>
            </a:r>
            <a:endParaRPr lang="en-US" altLang="ja-JP" smtClean="0"/>
          </a:p>
          <a:p>
            <a:pPr eaLnBrk="1" hangingPunct="1"/>
            <a:r>
              <a:rPr lang="ja-JP" altLang="en-US" smtClean="0"/>
              <a:t>本研究では，</a:t>
            </a:r>
            <a:r>
              <a:rPr lang="en-US" altLang="ja-JP" smtClean="0"/>
              <a:t>OSS</a:t>
            </a:r>
            <a:r>
              <a:rPr lang="ja-JP" altLang="en-US" smtClean="0"/>
              <a:t>コミュニティ参加者がコミュニケーション手段として利用する</a:t>
            </a:r>
            <a:r>
              <a:rPr lang="en-US" altLang="ja-JP" smtClean="0"/>
              <a:t>ML</a:t>
            </a:r>
            <a:r>
              <a:rPr lang="ja-JP" altLang="en-US" smtClean="0"/>
              <a:t>を解析し，</a:t>
            </a:r>
            <a:r>
              <a:rPr lang="ja-JP" altLang="en-US" smtClean="0">
                <a:solidFill>
                  <a:schemeClr val="accent2"/>
                </a:solidFill>
              </a:rPr>
              <a:t>メッセージの送受信関係から社会的関係（コミュニケーション構造）を抽出</a:t>
            </a:r>
            <a:r>
              <a:rPr lang="ja-JP" altLang="en-US" smtClean="0"/>
              <a:t>した</a:t>
            </a:r>
            <a:endParaRPr lang="en-US" altLang="ja-JP" smtClean="0"/>
          </a:p>
          <a:p>
            <a:pPr lvl="1" eaLnBrk="1" hangingPunct="1"/>
            <a:r>
              <a:rPr lang="ja-JP" altLang="en-US" smtClean="0"/>
              <a:t>コーディネータは開発者コミュニティの</a:t>
            </a:r>
            <a:r>
              <a:rPr lang="en-US" altLang="ja-JP" smtClean="0"/>
              <a:t>ML</a:t>
            </a:r>
            <a:r>
              <a:rPr lang="ja-JP" altLang="en-US" smtClean="0"/>
              <a:t>およびユーザコミュニティの</a:t>
            </a:r>
            <a:r>
              <a:rPr lang="en-US" altLang="ja-JP" smtClean="0"/>
              <a:t>ML</a:t>
            </a:r>
            <a:r>
              <a:rPr lang="ja-JP" altLang="en-US" smtClean="0"/>
              <a:t>を利用する同一人物と定義</a:t>
            </a:r>
            <a:endParaRPr lang="en-US" altLang="ja-JP" smtClean="0"/>
          </a:p>
          <a:p>
            <a:pPr eaLnBrk="1" hangingPunct="1"/>
            <a:r>
              <a:rPr lang="ja-JP" altLang="en-US" smtClean="0"/>
              <a:t>抽出したコミュニケーション構造に</a:t>
            </a:r>
            <a:r>
              <a:rPr lang="en-US" altLang="ja-JP" smtClean="0"/>
              <a:t/>
            </a:r>
            <a:br>
              <a:rPr lang="en-US" altLang="ja-JP" smtClean="0"/>
            </a:br>
            <a:r>
              <a:rPr lang="ja-JP" altLang="en-US" smtClean="0"/>
              <a:t>対して</a:t>
            </a:r>
            <a:r>
              <a:rPr lang="en-US" altLang="ja-JP" smtClean="0"/>
              <a:t>Freeman</a:t>
            </a:r>
            <a:r>
              <a:rPr lang="ja-JP" altLang="en-US" smtClean="0"/>
              <a:t>の中心性分析を</a:t>
            </a:r>
            <a:r>
              <a:rPr lang="en-US" altLang="ja-JP" smtClean="0"/>
              <a:t/>
            </a:r>
            <a:br>
              <a:rPr lang="en-US" altLang="ja-JP" smtClean="0"/>
            </a:br>
            <a:r>
              <a:rPr lang="ja-JP" altLang="en-US" smtClean="0"/>
              <a:t>適用した</a:t>
            </a:r>
            <a:endParaRPr lang="en-US" altLang="ja-JP" smtClean="0"/>
          </a:p>
          <a:p>
            <a:pPr lvl="1" eaLnBrk="1" hangingPunct="1"/>
            <a:r>
              <a:rPr lang="ja-JP" altLang="en-US" smtClean="0"/>
              <a:t>次数中心性</a:t>
            </a:r>
            <a:endParaRPr lang="en-US" altLang="ja-JP" smtClean="0"/>
          </a:p>
          <a:p>
            <a:pPr lvl="1" eaLnBrk="1" hangingPunct="1"/>
            <a:r>
              <a:rPr lang="ja-JP" altLang="en-US" smtClean="0"/>
              <a:t>媒介中心性</a:t>
            </a:r>
            <a:endParaRPr lang="en-US" altLang="ja-JP" smtClean="0"/>
          </a:p>
          <a:p>
            <a:pPr lvl="1" eaLnBrk="1" hangingPunct="1"/>
            <a:r>
              <a:rPr lang="ja-JP" altLang="en-US" smtClean="0"/>
              <a:t>近接中心性</a:t>
            </a:r>
            <a:endParaRPr lang="en-US" altLang="ja-JP" smtClean="0"/>
          </a:p>
        </p:txBody>
      </p:sp>
      <p:sp>
        <p:nvSpPr>
          <p:cNvPr id="26628"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26629" name="スライド番号プレースホルダ 4"/>
          <p:cNvSpPr>
            <a:spLocks noGrp="1"/>
          </p:cNvSpPr>
          <p:nvPr>
            <p:ph type="sldNum" sz="quarter" idx="12"/>
          </p:nvPr>
        </p:nvSpPr>
        <p:spPr>
          <a:noFill/>
        </p:spPr>
        <p:txBody>
          <a:bodyPr/>
          <a:lstStyle/>
          <a:p>
            <a:fld id="{80607FAA-1595-43D0-AB8A-6CCE99EB8480}" type="slidenum">
              <a:rPr lang="en-US" altLang="ja-JP"/>
              <a:pPr/>
              <a:t>23</a:t>
            </a:fld>
            <a:endParaRPr lang="en-US" altLang="ja-JP"/>
          </a:p>
        </p:txBody>
      </p:sp>
      <p:sp>
        <p:nvSpPr>
          <p:cNvPr id="26630" name="正方形/長方形 5"/>
          <p:cNvSpPr>
            <a:spLocks noChangeArrowheads="1"/>
          </p:cNvSpPr>
          <p:nvPr/>
        </p:nvSpPr>
        <p:spPr bwMode="auto">
          <a:xfrm>
            <a:off x="0" y="6364288"/>
            <a:ext cx="9144000" cy="214312"/>
          </a:xfrm>
          <a:prstGeom prst="rect">
            <a:avLst/>
          </a:prstGeom>
          <a:noFill/>
          <a:ln w="9525">
            <a:noFill/>
            <a:miter lim="800000"/>
            <a:headEnd/>
            <a:tailEnd/>
          </a:ln>
        </p:spPr>
        <p:txBody>
          <a:bodyPr>
            <a:spAutoFit/>
          </a:bodyPr>
          <a:lstStyle/>
          <a:p>
            <a:pPr marL="893763" indent="-893763">
              <a:buFont typeface="Wingdings" pitchFamily="2" charset="2"/>
              <a:buNone/>
            </a:pPr>
            <a:r>
              <a:rPr lang="en-US" altLang="ja-JP" sz="800"/>
              <a:t>[Freeman1979]	 Freeman, L. C.: Centrality in Social Networks:</a:t>
            </a:r>
            <a:r>
              <a:rPr lang="ja-JP" altLang="en-US" sz="800"/>
              <a:t> </a:t>
            </a:r>
            <a:r>
              <a:rPr lang="en-US" altLang="ja-JP" sz="800"/>
              <a:t>Conceptual Clarification, Social Networks,</a:t>
            </a:r>
            <a:r>
              <a:rPr lang="ja-JP" altLang="en-US" sz="800"/>
              <a:t> </a:t>
            </a:r>
            <a:r>
              <a:rPr lang="en-US" altLang="ja-JP" sz="800"/>
              <a:t>Vol.1, No.3, pp.215–239 (1979).</a:t>
            </a:r>
          </a:p>
        </p:txBody>
      </p:sp>
      <p:grpSp>
        <p:nvGrpSpPr>
          <p:cNvPr id="7" name="グループ化 6"/>
          <p:cNvGrpSpPr>
            <a:grpSpLocks/>
          </p:cNvGrpSpPr>
          <p:nvPr/>
        </p:nvGrpSpPr>
        <p:grpSpPr bwMode="auto">
          <a:xfrm>
            <a:off x="5476875" y="3978275"/>
            <a:ext cx="2881313" cy="2165350"/>
            <a:chOff x="4953278" y="3992053"/>
            <a:chExt cx="2881313" cy="2165380"/>
          </a:xfrm>
        </p:grpSpPr>
        <p:sp>
          <p:nvSpPr>
            <p:cNvPr id="8" name="Oval 51"/>
            <p:cNvSpPr>
              <a:spLocks noChangeAspect="1" noChangeArrowheads="1"/>
            </p:cNvSpPr>
            <p:nvPr/>
          </p:nvSpPr>
          <p:spPr bwMode="auto">
            <a:xfrm>
              <a:off x="5161241"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26633" name="AutoShape 587"/>
            <p:cNvCxnSpPr>
              <a:cxnSpLocks noChangeShapeType="1"/>
            </p:cNvCxnSpPr>
            <p:nvPr/>
          </p:nvCxnSpPr>
          <p:spPr bwMode="auto">
            <a:xfrm>
              <a:off x="6178828" y="4638165"/>
              <a:ext cx="219075" cy="465138"/>
            </a:xfrm>
            <a:prstGeom prst="straightConnector1">
              <a:avLst/>
            </a:prstGeom>
            <a:noFill/>
            <a:ln w="9525">
              <a:solidFill>
                <a:schemeClr val="tx1"/>
              </a:solidFill>
              <a:round/>
              <a:headEnd/>
              <a:tailEnd/>
            </a:ln>
          </p:spPr>
        </p:cxnSp>
        <p:cxnSp>
          <p:nvCxnSpPr>
            <p:cNvPr id="26634" name="AutoShape 587"/>
            <p:cNvCxnSpPr>
              <a:cxnSpLocks noChangeShapeType="1"/>
              <a:stCxn id="26676" idx="6"/>
              <a:endCxn id="26681" idx="2"/>
            </p:cNvCxnSpPr>
            <p:nvPr/>
          </p:nvCxnSpPr>
          <p:spPr bwMode="auto">
            <a:xfrm>
              <a:off x="5866091" y="5103303"/>
              <a:ext cx="503237" cy="0"/>
            </a:xfrm>
            <a:prstGeom prst="straightConnector1">
              <a:avLst/>
            </a:prstGeom>
            <a:noFill/>
            <a:ln w="9525">
              <a:solidFill>
                <a:schemeClr val="tx1"/>
              </a:solidFill>
              <a:round/>
              <a:headEnd/>
              <a:tailEnd/>
            </a:ln>
          </p:spPr>
        </p:cxnSp>
        <p:cxnSp>
          <p:nvCxnSpPr>
            <p:cNvPr id="26635" name="AutoShape 587"/>
            <p:cNvCxnSpPr>
              <a:cxnSpLocks noChangeShapeType="1"/>
              <a:stCxn id="26685" idx="0"/>
            </p:cNvCxnSpPr>
            <p:nvPr/>
          </p:nvCxnSpPr>
          <p:spPr bwMode="auto">
            <a:xfrm flipV="1">
              <a:off x="6158191" y="5095365"/>
              <a:ext cx="247650" cy="419100"/>
            </a:xfrm>
            <a:prstGeom prst="straightConnector1">
              <a:avLst/>
            </a:prstGeom>
            <a:noFill/>
            <a:ln w="9525">
              <a:solidFill>
                <a:schemeClr val="tx1"/>
              </a:solidFill>
              <a:round/>
              <a:headEnd/>
              <a:tailEnd/>
            </a:ln>
          </p:spPr>
        </p:cxnSp>
        <p:cxnSp>
          <p:nvCxnSpPr>
            <p:cNvPr id="26636" name="AutoShape 587"/>
            <p:cNvCxnSpPr>
              <a:cxnSpLocks noChangeShapeType="1"/>
            </p:cNvCxnSpPr>
            <p:nvPr/>
          </p:nvCxnSpPr>
          <p:spPr bwMode="auto">
            <a:xfrm>
              <a:off x="5607328" y="4622290"/>
              <a:ext cx="788988" cy="476250"/>
            </a:xfrm>
            <a:prstGeom prst="straightConnector1">
              <a:avLst/>
            </a:prstGeom>
            <a:noFill/>
            <a:ln w="9525">
              <a:solidFill>
                <a:schemeClr val="tx1"/>
              </a:solidFill>
              <a:round/>
              <a:headEnd/>
              <a:tailEnd/>
            </a:ln>
          </p:spPr>
        </p:cxnSp>
        <p:cxnSp>
          <p:nvCxnSpPr>
            <p:cNvPr id="26637" name="AutoShape 587"/>
            <p:cNvCxnSpPr>
              <a:cxnSpLocks noChangeShapeType="1"/>
              <a:stCxn id="26687" idx="7"/>
            </p:cNvCxnSpPr>
            <p:nvPr/>
          </p:nvCxnSpPr>
          <p:spPr bwMode="auto">
            <a:xfrm flipV="1">
              <a:off x="5605741" y="5103303"/>
              <a:ext cx="796925" cy="420687"/>
            </a:xfrm>
            <a:prstGeom prst="straightConnector1">
              <a:avLst/>
            </a:prstGeom>
            <a:noFill/>
            <a:ln w="9525">
              <a:solidFill>
                <a:schemeClr val="tx1"/>
              </a:solidFill>
              <a:round/>
              <a:headEnd/>
              <a:tailEnd/>
            </a:ln>
          </p:spPr>
        </p:cxnSp>
        <p:cxnSp>
          <p:nvCxnSpPr>
            <p:cNvPr id="26638" name="AutoShape 587"/>
            <p:cNvCxnSpPr>
              <a:cxnSpLocks noChangeShapeType="1"/>
              <a:stCxn id="26676" idx="2"/>
              <a:endCxn id="26688" idx="6"/>
            </p:cNvCxnSpPr>
            <p:nvPr/>
          </p:nvCxnSpPr>
          <p:spPr bwMode="auto">
            <a:xfrm flipH="1">
              <a:off x="5329516" y="5103303"/>
              <a:ext cx="466725" cy="1587"/>
            </a:xfrm>
            <a:prstGeom prst="straightConnector1">
              <a:avLst/>
            </a:prstGeom>
            <a:noFill/>
            <a:ln w="9525">
              <a:solidFill>
                <a:schemeClr val="tx1"/>
              </a:solidFill>
              <a:round/>
              <a:headEnd/>
              <a:tailEnd/>
            </a:ln>
          </p:spPr>
        </p:cxnSp>
        <p:cxnSp>
          <p:nvCxnSpPr>
            <p:cNvPr id="26639" name="AutoShape 587"/>
            <p:cNvCxnSpPr>
              <a:cxnSpLocks noChangeShapeType="1"/>
              <a:stCxn id="26683" idx="3"/>
              <a:endCxn id="26688" idx="7"/>
            </p:cNvCxnSpPr>
            <p:nvPr/>
          </p:nvCxnSpPr>
          <p:spPr bwMode="auto">
            <a:xfrm flipH="1">
              <a:off x="5319991" y="4638165"/>
              <a:ext cx="812800" cy="441325"/>
            </a:xfrm>
            <a:prstGeom prst="straightConnector1">
              <a:avLst/>
            </a:prstGeom>
            <a:noFill/>
            <a:ln w="9525">
              <a:solidFill>
                <a:schemeClr val="tx1"/>
              </a:solidFill>
              <a:round/>
              <a:headEnd/>
              <a:tailEnd/>
            </a:ln>
          </p:spPr>
        </p:cxnSp>
        <p:cxnSp>
          <p:nvCxnSpPr>
            <p:cNvPr id="26640" name="AutoShape 587"/>
            <p:cNvCxnSpPr>
              <a:cxnSpLocks noChangeShapeType="1"/>
              <a:endCxn id="26680" idx="3"/>
            </p:cNvCxnSpPr>
            <p:nvPr/>
          </p:nvCxnSpPr>
          <p:spPr bwMode="auto">
            <a:xfrm flipV="1">
              <a:off x="6401078" y="4638165"/>
              <a:ext cx="306388" cy="463550"/>
            </a:xfrm>
            <a:prstGeom prst="straightConnector1">
              <a:avLst/>
            </a:prstGeom>
            <a:noFill/>
            <a:ln w="9525">
              <a:solidFill>
                <a:schemeClr val="tx1"/>
              </a:solidFill>
              <a:round/>
              <a:headEnd/>
              <a:tailEnd/>
            </a:ln>
          </p:spPr>
        </p:cxnSp>
        <p:cxnSp>
          <p:nvCxnSpPr>
            <p:cNvPr id="26641" name="AutoShape 587"/>
            <p:cNvCxnSpPr>
              <a:cxnSpLocks noChangeShapeType="1"/>
              <a:stCxn id="26677" idx="1"/>
            </p:cNvCxnSpPr>
            <p:nvPr/>
          </p:nvCxnSpPr>
          <p:spPr bwMode="auto">
            <a:xfrm flipH="1" flipV="1">
              <a:off x="6401078" y="5101715"/>
              <a:ext cx="341313" cy="422275"/>
            </a:xfrm>
            <a:prstGeom prst="straightConnector1">
              <a:avLst/>
            </a:prstGeom>
            <a:noFill/>
            <a:ln w="9525">
              <a:solidFill>
                <a:schemeClr val="tx1"/>
              </a:solidFill>
              <a:round/>
              <a:headEnd/>
              <a:tailEnd/>
            </a:ln>
          </p:spPr>
        </p:cxnSp>
        <p:cxnSp>
          <p:nvCxnSpPr>
            <p:cNvPr id="26642" name="AutoShape 587"/>
            <p:cNvCxnSpPr>
              <a:cxnSpLocks noChangeShapeType="1"/>
              <a:stCxn id="26678" idx="2"/>
              <a:endCxn id="26677" idx="6"/>
            </p:cNvCxnSpPr>
            <p:nvPr/>
          </p:nvCxnSpPr>
          <p:spPr bwMode="auto">
            <a:xfrm flipH="1">
              <a:off x="6802716" y="5547803"/>
              <a:ext cx="398462" cy="1587"/>
            </a:xfrm>
            <a:prstGeom prst="straightConnector1">
              <a:avLst/>
            </a:prstGeom>
            <a:noFill/>
            <a:ln w="9525">
              <a:solidFill>
                <a:schemeClr val="tx1"/>
              </a:solidFill>
              <a:round/>
              <a:headEnd/>
              <a:tailEnd/>
            </a:ln>
          </p:spPr>
        </p:cxnSp>
        <p:cxnSp>
          <p:nvCxnSpPr>
            <p:cNvPr id="26643" name="AutoShape 587"/>
            <p:cNvCxnSpPr>
              <a:cxnSpLocks noChangeShapeType="1"/>
              <a:stCxn id="26678" idx="1"/>
              <a:endCxn id="26680" idx="5"/>
            </p:cNvCxnSpPr>
            <p:nvPr/>
          </p:nvCxnSpPr>
          <p:spPr bwMode="auto">
            <a:xfrm flipH="1" flipV="1">
              <a:off x="6756678" y="4638165"/>
              <a:ext cx="454025" cy="884238"/>
            </a:xfrm>
            <a:prstGeom prst="straightConnector1">
              <a:avLst/>
            </a:prstGeom>
            <a:noFill/>
            <a:ln w="9525">
              <a:solidFill>
                <a:schemeClr val="tx1"/>
              </a:solidFill>
              <a:round/>
              <a:headEnd/>
              <a:tailEnd/>
            </a:ln>
          </p:spPr>
        </p:cxnSp>
        <p:cxnSp>
          <p:nvCxnSpPr>
            <p:cNvPr id="26644" name="AutoShape 587"/>
            <p:cNvCxnSpPr>
              <a:cxnSpLocks noChangeShapeType="1"/>
              <a:stCxn id="26679" idx="4"/>
              <a:endCxn id="26677" idx="7"/>
            </p:cNvCxnSpPr>
            <p:nvPr/>
          </p:nvCxnSpPr>
          <p:spPr bwMode="auto">
            <a:xfrm flipH="1">
              <a:off x="6793191" y="4647690"/>
              <a:ext cx="442912" cy="876300"/>
            </a:xfrm>
            <a:prstGeom prst="straightConnector1">
              <a:avLst/>
            </a:prstGeom>
            <a:noFill/>
            <a:ln w="9525">
              <a:solidFill>
                <a:schemeClr val="tx1"/>
              </a:solidFill>
              <a:round/>
              <a:headEnd/>
              <a:tailEnd/>
            </a:ln>
          </p:spPr>
        </p:cxnSp>
        <p:cxnSp>
          <p:nvCxnSpPr>
            <p:cNvPr id="26645" name="AutoShape 587"/>
            <p:cNvCxnSpPr>
              <a:cxnSpLocks noChangeShapeType="1"/>
              <a:stCxn id="26679" idx="3"/>
            </p:cNvCxnSpPr>
            <p:nvPr/>
          </p:nvCxnSpPr>
          <p:spPr bwMode="auto">
            <a:xfrm flipH="1">
              <a:off x="6405841" y="4638165"/>
              <a:ext cx="804862" cy="463550"/>
            </a:xfrm>
            <a:prstGeom prst="straightConnector1">
              <a:avLst/>
            </a:prstGeom>
            <a:noFill/>
            <a:ln w="9525">
              <a:solidFill>
                <a:schemeClr val="tx1"/>
              </a:solidFill>
              <a:round/>
              <a:headEnd/>
              <a:tailEnd/>
            </a:ln>
          </p:spPr>
        </p:cxnSp>
        <p:cxnSp>
          <p:nvCxnSpPr>
            <p:cNvPr id="26646" name="AutoShape 587"/>
            <p:cNvCxnSpPr>
              <a:cxnSpLocks noChangeShapeType="1"/>
              <a:stCxn id="26679" idx="2"/>
              <a:endCxn id="26680" idx="6"/>
            </p:cNvCxnSpPr>
            <p:nvPr/>
          </p:nvCxnSpPr>
          <p:spPr bwMode="auto">
            <a:xfrm flipH="1">
              <a:off x="6767791" y="4612765"/>
              <a:ext cx="433387" cy="0"/>
            </a:xfrm>
            <a:prstGeom prst="straightConnector1">
              <a:avLst/>
            </a:prstGeom>
            <a:noFill/>
            <a:ln w="9525">
              <a:solidFill>
                <a:schemeClr val="tx1"/>
              </a:solidFill>
              <a:round/>
              <a:headEnd/>
              <a:tailEnd/>
            </a:ln>
          </p:spPr>
        </p:cxnSp>
        <p:sp>
          <p:nvSpPr>
            <p:cNvPr id="26647" name="テキスト ボックス 570"/>
            <p:cNvSpPr txBox="1">
              <a:spLocks noChangeArrowheads="1"/>
            </p:cNvSpPr>
            <p:nvPr/>
          </p:nvSpPr>
          <p:spPr bwMode="auto">
            <a:xfrm>
              <a:off x="6580466" y="4247640"/>
              <a:ext cx="88036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開発者コミュニティ</a:t>
              </a:r>
            </a:p>
          </p:txBody>
        </p:sp>
        <p:sp>
          <p:nvSpPr>
            <p:cNvPr id="26648" name="テキスト ボックス 571"/>
            <p:cNvSpPr txBox="1">
              <a:spLocks noChangeArrowheads="1"/>
            </p:cNvSpPr>
            <p:nvPr/>
          </p:nvSpPr>
          <p:spPr bwMode="auto">
            <a:xfrm>
              <a:off x="5464453" y="4247640"/>
              <a:ext cx="87395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ユーザコミュニティ</a:t>
              </a:r>
            </a:p>
          </p:txBody>
        </p:sp>
        <p:sp>
          <p:nvSpPr>
            <p:cNvPr id="26649" name="テキスト ボックス 573"/>
            <p:cNvSpPr txBox="1">
              <a:spLocks noChangeArrowheads="1"/>
            </p:cNvSpPr>
            <p:nvPr/>
          </p:nvSpPr>
          <p:spPr bwMode="auto">
            <a:xfrm>
              <a:off x="5739091" y="5954203"/>
              <a:ext cx="79861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コーディネータ</a:t>
              </a:r>
            </a:p>
          </p:txBody>
        </p:sp>
        <p:cxnSp>
          <p:nvCxnSpPr>
            <p:cNvPr id="26650" name="AutoShape 587"/>
            <p:cNvCxnSpPr>
              <a:cxnSpLocks noChangeShapeType="1"/>
            </p:cNvCxnSpPr>
            <p:nvPr/>
          </p:nvCxnSpPr>
          <p:spPr bwMode="auto">
            <a:xfrm>
              <a:off x="6672541" y="6052628"/>
              <a:ext cx="179387" cy="1587"/>
            </a:xfrm>
            <a:prstGeom prst="straightConnector1">
              <a:avLst/>
            </a:prstGeom>
            <a:noFill/>
            <a:ln w="9525">
              <a:solidFill>
                <a:schemeClr val="tx1"/>
              </a:solidFill>
              <a:round/>
              <a:headEnd/>
              <a:tailEnd/>
            </a:ln>
          </p:spPr>
        </p:cxnSp>
        <p:sp>
          <p:nvSpPr>
            <p:cNvPr id="26651" name="テキスト ボックス 575"/>
            <p:cNvSpPr txBox="1">
              <a:spLocks noChangeArrowheads="1"/>
            </p:cNvSpPr>
            <p:nvPr/>
          </p:nvSpPr>
          <p:spPr bwMode="auto">
            <a:xfrm>
              <a:off x="6782078" y="5955790"/>
              <a:ext cx="938077"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参加者のつながり</a:t>
              </a:r>
            </a:p>
          </p:txBody>
        </p:sp>
        <p:sp>
          <p:nvSpPr>
            <p:cNvPr id="26652" name="Oval 593"/>
            <p:cNvSpPr>
              <a:spLocks noChangeAspect="1" noChangeArrowheads="1"/>
            </p:cNvSpPr>
            <p:nvPr/>
          </p:nvSpPr>
          <p:spPr bwMode="auto">
            <a:xfrm>
              <a:off x="5726391" y="6020878"/>
              <a:ext cx="73025" cy="71437"/>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9" name="Oval 51"/>
            <p:cNvSpPr>
              <a:spLocks noChangeAspect="1" noChangeArrowheads="1"/>
            </p:cNvSpPr>
            <p:nvPr/>
          </p:nvSpPr>
          <p:spPr bwMode="auto">
            <a:xfrm>
              <a:off x="6288366" y="4411159"/>
              <a:ext cx="1365250" cy="1365269"/>
            </a:xfrm>
            <a:prstGeom prst="ellipse">
              <a:avLst/>
            </a:prstGeom>
            <a:noFill/>
            <a:ln w="6350">
              <a:solidFill>
                <a:schemeClr val="tx1">
                  <a:lumMod val="50000"/>
                  <a:lumOff val="50000"/>
                </a:schemeClr>
              </a:solidFill>
              <a:prstDash val="lgDash"/>
              <a:round/>
              <a:headEnd/>
              <a:tailEnd/>
            </a:ln>
            <a:effectLst/>
          </p:spPr>
          <p:txBody>
            <a:bodyPr wrap="none" anchor="ctr"/>
            <a:lstStyle/>
            <a:p>
              <a:pPr>
                <a:spcBef>
                  <a:spcPct val="0"/>
                </a:spcBef>
                <a:defRPr/>
              </a:pPr>
              <a:endParaRPr lang="ja-JP" altLang="en-US" sz="1400">
                <a:latin typeface="Arial" pitchFamily="34" charset="0"/>
              </a:endParaRPr>
            </a:p>
          </p:txBody>
        </p:sp>
        <p:cxnSp>
          <p:nvCxnSpPr>
            <p:cNvPr id="30" name="直線コネクタ 29"/>
            <p:cNvCxnSpPr/>
            <p:nvPr/>
          </p:nvCxnSpPr>
          <p:spPr>
            <a:xfrm rot="5400000">
              <a:off x="5197750" y="4704853"/>
              <a:ext cx="474670" cy="28733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55" name="AutoShape 587"/>
            <p:cNvCxnSpPr>
              <a:cxnSpLocks noChangeShapeType="1"/>
              <a:stCxn id="26684" idx="0"/>
              <a:endCxn id="26684" idx="4"/>
            </p:cNvCxnSpPr>
            <p:nvPr/>
          </p:nvCxnSpPr>
          <p:spPr bwMode="auto">
            <a:xfrm>
              <a:off x="5581928" y="4577840"/>
              <a:ext cx="0" cy="69850"/>
            </a:xfrm>
            <a:prstGeom prst="straightConnector1">
              <a:avLst/>
            </a:prstGeom>
            <a:noFill/>
            <a:ln w="9525">
              <a:solidFill>
                <a:schemeClr val="tx1"/>
              </a:solidFill>
              <a:round/>
              <a:headEnd/>
              <a:tailEnd/>
            </a:ln>
          </p:spPr>
        </p:cxnSp>
        <p:cxnSp>
          <p:nvCxnSpPr>
            <p:cNvPr id="26656" name="AutoShape 587"/>
            <p:cNvCxnSpPr>
              <a:cxnSpLocks noChangeShapeType="1"/>
              <a:stCxn id="26684" idx="2"/>
              <a:endCxn id="26684" idx="6"/>
            </p:cNvCxnSpPr>
            <p:nvPr/>
          </p:nvCxnSpPr>
          <p:spPr bwMode="auto">
            <a:xfrm>
              <a:off x="5547003" y="4612765"/>
              <a:ext cx="69850" cy="0"/>
            </a:xfrm>
            <a:prstGeom prst="straightConnector1">
              <a:avLst/>
            </a:prstGeom>
            <a:noFill/>
            <a:ln w="9525">
              <a:solidFill>
                <a:schemeClr val="tx1"/>
              </a:solidFill>
              <a:round/>
              <a:headEnd/>
              <a:tailEnd/>
            </a:ln>
          </p:spPr>
        </p:cxnSp>
        <p:cxnSp>
          <p:nvCxnSpPr>
            <p:cNvPr id="26657" name="AutoShape 587"/>
            <p:cNvCxnSpPr>
              <a:cxnSpLocks noChangeShapeType="1"/>
              <a:stCxn id="26688" idx="2"/>
              <a:endCxn id="26688" idx="6"/>
            </p:cNvCxnSpPr>
            <p:nvPr/>
          </p:nvCxnSpPr>
          <p:spPr bwMode="auto">
            <a:xfrm>
              <a:off x="5259666" y="5104890"/>
              <a:ext cx="69850" cy="0"/>
            </a:xfrm>
            <a:prstGeom prst="straightConnector1">
              <a:avLst/>
            </a:prstGeom>
            <a:noFill/>
            <a:ln w="9525">
              <a:solidFill>
                <a:schemeClr val="tx1"/>
              </a:solidFill>
              <a:round/>
              <a:headEnd/>
              <a:tailEnd/>
            </a:ln>
          </p:spPr>
        </p:cxnSp>
        <p:cxnSp>
          <p:nvCxnSpPr>
            <p:cNvPr id="26658" name="直線コネクタ 619"/>
            <p:cNvCxnSpPr>
              <a:cxnSpLocks noChangeShapeType="1"/>
              <a:stCxn id="26688" idx="0"/>
              <a:endCxn id="26688" idx="4"/>
            </p:cNvCxnSpPr>
            <p:nvPr/>
          </p:nvCxnSpPr>
          <p:spPr bwMode="auto">
            <a:xfrm>
              <a:off x="5294591" y="5069965"/>
              <a:ext cx="0" cy="69850"/>
            </a:xfrm>
            <a:prstGeom prst="line">
              <a:avLst/>
            </a:prstGeom>
            <a:noFill/>
            <a:ln w="9525" algn="ctr">
              <a:solidFill>
                <a:schemeClr val="tx1"/>
              </a:solidFill>
              <a:round/>
              <a:headEnd/>
              <a:tailEnd/>
            </a:ln>
          </p:spPr>
        </p:cxnSp>
        <p:cxnSp>
          <p:nvCxnSpPr>
            <p:cNvPr id="26659" name="直線コネクタ 622"/>
            <p:cNvCxnSpPr>
              <a:cxnSpLocks noChangeShapeType="1"/>
              <a:stCxn id="26685" idx="0"/>
              <a:endCxn id="26685" idx="4"/>
            </p:cNvCxnSpPr>
            <p:nvPr/>
          </p:nvCxnSpPr>
          <p:spPr bwMode="auto">
            <a:xfrm>
              <a:off x="6158191" y="5514465"/>
              <a:ext cx="0" cy="69850"/>
            </a:xfrm>
            <a:prstGeom prst="line">
              <a:avLst/>
            </a:prstGeom>
            <a:noFill/>
            <a:ln w="9525" algn="ctr">
              <a:solidFill>
                <a:schemeClr val="tx1"/>
              </a:solidFill>
              <a:round/>
              <a:headEnd/>
              <a:tailEnd/>
            </a:ln>
          </p:spPr>
        </p:cxnSp>
        <p:cxnSp>
          <p:nvCxnSpPr>
            <p:cNvPr id="26660" name="直線コネクタ 625"/>
            <p:cNvCxnSpPr>
              <a:cxnSpLocks noChangeShapeType="1"/>
              <a:stCxn id="26685" idx="2"/>
              <a:endCxn id="26685" idx="6"/>
            </p:cNvCxnSpPr>
            <p:nvPr/>
          </p:nvCxnSpPr>
          <p:spPr bwMode="auto">
            <a:xfrm>
              <a:off x="6123266" y="5549390"/>
              <a:ext cx="69850" cy="0"/>
            </a:xfrm>
            <a:prstGeom prst="line">
              <a:avLst/>
            </a:prstGeom>
            <a:noFill/>
            <a:ln w="9525" algn="ctr">
              <a:solidFill>
                <a:schemeClr val="tx1"/>
              </a:solidFill>
              <a:round/>
              <a:headEnd/>
              <a:tailEnd/>
            </a:ln>
          </p:spPr>
        </p:cxnSp>
        <p:cxnSp>
          <p:nvCxnSpPr>
            <p:cNvPr id="26661" name="直線コネクタ 628"/>
            <p:cNvCxnSpPr>
              <a:cxnSpLocks noChangeShapeType="1"/>
              <a:stCxn id="26687" idx="2"/>
              <a:endCxn id="26687" idx="6"/>
            </p:cNvCxnSpPr>
            <p:nvPr/>
          </p:nvCxnSpPr>
          <p:spPr bwMode="auto">
            <a:xfrm>
              <a:off x="5545416" y="5549390"/>
              <a:ext cx="69850" cy="0"/>
            </a:xfrm>
            <a:prstGeom prst="line">
              <a:avLst/>
            </a:prstGeom>
            <a:noFill/>
            <a:ln w="9525" algn="ctr">
              <a:solidFill>
                <a:schemeClr val="tx1"/>
              </a:solidFill>
              <a:round/>
              <a:headEnd/>
              <a:tailEnd/>
            </a:ln>
          </p:spPr>
        </p:cxnSp>
        <p:cxnSp>
          <p:nvCxnSpPr>
            <p:cNvPr id="26662" name="直線コネクタ 634"/>
            <p:cNvCxnSpPr>
              <a:cxnSpLocks noChangeShapeType="1"/>
              <a:stCxn id="26679" idx="2"/>
              <a:endCxn id="26679" idx="6"/>
            </p:cNvCxnSpPr>
            <p:nvPr/>
          </p:nvCxnSpPr>
          <p:spPr bwMode="auto">
            <a:xfrm>
              <a:off x="7201178" y="4612765"/>
              <a:ext cx="69850" cy="0"/>
            </a:xfrm>
            <a:prstGeom prst="line">
              <a:avLst/>
            </a:prstGeom>
            <a:noFill/>
            <a:ln w="9525" algn="ctr">
              <a:solidFill>
                <a:schemeClr val="tx1"/>
              </a:solidFill>
              <a:round/>
              <a:headEnd/>
              <a:tailEnd/>
            </a:ln>
          </p:spPr>
        </p:cxnSp>
        <p:cxnSp>
          <p:nvCxnSpPr>
            <p:cNvPr id="26663" name="直線コネクタ 638"/>
            <p:cNvCxnSpPr>
              <a:cxnSpLocks noChangeShapeType="1"/>
              <a:stCxn id="26679" idx="0"/>
              <a:endCxn id="26679" idx="4"/>
            </p:cNvCxnSpPr>
            <p:nvPr/>
          </p:nvCxnSpPr>
          <p:spPr bwMode="auto">
            <a:xfrm>
              <a:off x="7236103" y="4577840"/>
              <a:ext cx="0" cy="69850"/>
            </a:xfrm>
            <a:prstGeom prst="line">
              <a:avLst/>
            </a:prstGeom>
            <a:noFill/>
            <a:ln w="9525" algn="ctr">
              <a:solidFill>
                <a:schemeClr val="tx1"/>
              </a:solidFill>
              <a:round/>
              <a:headEnd/>
              <a:tailEnd/>
            </a:ln>
          </p:spPr>
        </p:cxnSp>
        <p:cxnSp>
          <p:nvCxnSpPr>
            <p:cNvPr id="26664" name="直線コネクタ 642"/>
            <p:cNvCxnSpPr>
              <a:cxnSpLocks noChangeShapeType="1"/>
              <a:stCxn id="26678" idx="0"/>
              <a:endCxn id="26678" idx="4"/>
            </p:cNvCxnSpPr>
            <p:nvPr/>
          </p:nvCxnSpPr>
          <p:spPr bwMode="auto">
            <a:xfrm>
              <a:off x="7236103" y="5512878"/>
              <a:ext cx="0" cy="69850"/>
            </a:xfrm>
            <a:prstGeom prst="line">
              <a:avLst/>
            </a:prstGeom>
            <a:noFill/>
            <a:ln w="9525" algn="ctr">
              <a:solidFill>
                <a:schemeClr val="tx1"/>
              </a:solidFill>
              <a:round/>
              <a:headEnd/>
              <a:tailEnd/>
            </a:ln>
          </p:spPr>
        </p:cxnSp>
        <p:cxnSp>
          <p:nvCxnSpPr>
            <p:cNvPr id="26665" name="直線コネクタ 645"/>
            <p:cNvCxnSpPr>
              <a:cxnSpLocks noChangeShapeType="1"/>
              <a:stCxn id="26678" idx="2"/>
              <a:endCxn id="26678" idx="6"/>
            </p:cNvCxnSpPr>
            <p:nvPr/>
          </p:nvCxnSpPr>
          <p:spPr bwMode="auto">
            <a:xfrm>
              <a:off x="7201178" y="5547803"/>
              <a:ext cx="69850" cy="0"/>
            </a:xfrm>
            <a:prstGeom prst="line">
              <a:avLst/>
            </a:prstGeom>
            <a:noFill/>
            <a:ln w="9525" algn="ctr">
              <a:solidFill>
                <a:schemeClr val="tx1"/>
              </a:solidFill>
              <a:round/>
              <a:headEnd/>
              <a:tailEnd/>
            </a:ln>
          </p:spPr>
        </p:cxnSp>
        <p:cxnSp>
          <p:nvCxnSpPr>
            <p:cNvPr id="26666" name="直線コネクタ 648"/>
            <p:cNvCxnSpPr>
              <a:cxnSpLocks noChangeShapeType="1"/>
              <a:stCxn id="26683" idx="2"/>
              <a:endCxn id="26683" idx="6"/>
            </p:cNvCxnSpPr>
            <p:nvPr/>
          </p:nvCxnSpPr>
          <p:spPr bwMode="auto">
            <a:xfrm>
              <a:off x="6123266" y="4612765"/>
              <a:ext cx="69850" cy="0"/>
            </a:xfrm>
            <a:prstGeom prst="line">
              <a:avLst/>
            </a:prstGeom>
            <a:noFill/>
            <a:ln w="9525" algn="ctr">
              <a:solidFill>
                <a:schemeClr val="tx1"/>
              </a:solidFill>
              <a:round/>
              <a:headEnd/>
              <a:tailEnd/>
            </a:ln>
          </p:spPr>
        </p:cxnSp>
        <p:cxnSp>
          <p:nvCxnSpPr>
            <p:cNvPr id="26667" name="直線コネクタ 651"/>
            <p:cNvCxnSpPr>
              <a:cxnSpLocks noChangeShapeType="1"/>
              <a:stCxn id="26683" idx="0"/>
              <a:endCxn id="26683" idx="4"/>
            </p:cNvCxnSpPr>
            <p:nvPr/>
          </p:nvCxnSpPr>
          <p:spPr bwMode="auto">
            <a:xfrm>
              <a:off x="6158191" y="4577840"/>
              <a:ext cx="0" cy="69850"/>
            </a:xfrm>
            <a:prstGeom prst="line">
              <a:avLst/>
            </a:prstGeom>
            <a:noFill/>
            <a:ln w="9525" algn="ctr">
              <a:solidFill>
                <a:schemeClr val="tx1"/>
              </a:solidFill>
              <a:round/>
              <a:headEnd/>
              <a:tailEnd/>
            </a:ln>
          </p:spPr>
        </p:cxnSp>
        <p:cxnSp>
          <p:nvCxnSpPr>
            <p:cNvPr id="26668" name="直線コネクタ 654"/>
            <p:cNvCxnSpPr>
              <a:cxnSpLocks noChangeShapeType="1"/>
              <a:stCxn id="26681" idx="0"/>
              <a:endCxn id="26681" idx="4"/>
            </p:cNvCxnSpPr>
            <p:nvPr/>
          </p:nvCxnSpPr>
          <p:spPr bwMode="auto">
            <a:xfrm rot="16200000" flipH="1">
              <a:off x="6369328" y="5103303"/>
              <a:ext cx="71437" cy="1588"/>
            </a:xfrm>
            <a:prstGeom prst="line">
              <a:avLst/>
            </a:prstGeom>
            <a:noFill/>
            <a:ln w="9525" algn="ctr">
              <a:solidFill>
                <a:schemeClr val="tx1"/>
              </a:solidFill>
              <a:round/>
              <a:headEnd/>
              <a:tailEnd/>
            </a:ln>
          </p:spPr>
        </p:cxnSp>
        <p:cxnSp>
          <p:nvCxnSpPr>
            <p:cNvPr id="26669" name="直線コネクタ 662"/>
            <p:cNvCxnSpPr>
              <a:cxnSpLocks noChangeShapeType="1"/>
              <a:stCxn id="26677" idx="2"/>
              <a:endCxn id="26677" idx="6"/>
            </p:cNvCxnSpPr>
            <p:nvPr/>
          </p:nvCxnSpPr>
          <p:spPr bwMode="auto">
            <a:xfrm>
              <a:off x="6732866" y="5549390"/>
              <a:ext cx="69850" cy="0"/>
            </a:xfrm>
            <a:prstGeom prst="line">
              <a:avLst/>
            </a:prstGeom>
            <a:noFill/>
            <a:ln w="9525" algn="ctr">
              <a:solidFill>
                <a:schemeClr val="tx1"/>
              </a:solidFill>
              <a:round/>
              <a:headEnd/>
              <a:tailEnd/>
            </a:ln>
          </p:spPr>
        </p:cxnSp>
        <p:cxnSp>
          <p:nvCxnSpPr>
            <p:cNvPr id="26670" name="直線コネクタ 665"/>
            <p:cNvCxnSpPr>
              <a:cxnSpLocks noChangeShapeType="1"/>
              <a:stCxn id="26677" idx="0"/>
              <a:endCxn id="26677" idx="4"/>
            </p:cNvCxnSpPr>
            <p:nvPr/>
          </p:nvCxnSpPr>
          <p:spPr bwMode="auto">
            <a:xfrm>
              <a:off x="6767791" y="5514465"/>
              <a:ext cx="0" cy="69850"/>
            </a:xfrm>
            <a:prstGeom prst="line">
              <a:avLst/>
            </a:prstGeom>
            <a:noFill/>
            <a:ln w="9525" algn="ctr">
              <a:solidFill>
                <a:schemeClr val="tx1"/>
              </a:solidFill>
              <a:round/>
              <a:headEnd/>
              <a:tailEnd/>
            </a:ln>
          </p:spPr>
        </p:cxnSp>
        <p:cxnSp>
          <p:nvCxnSpPr>
            <p:cNvPr id="26671" name="直線コネクタ 668"/>
            <p:cNvCxnSpPr>
              <a:cxnSpLocks noChangeShapeType="1"/>
              <a:stCxn id="26680" idx="0"/>
              <a:endCxn id="26680" idx="4"/>
            </p:cNvCxnSpPr>
            <p:nvPr/>
          </p:nvCxnSpPr>
          <p:spPr bwMode="auto">
            <a:xfrm>
              <a:off x="6732866" y="4577840"/>
              <a:ext cx="0" cy="69850"/>
            </a:xfrm>
            <a:prstGeom prst="line">
              <a:avLst/>
            </a:prstGeom>
            <a:noFill/>
            <a:ln w="9525" algn="ctr">
              <a:solidFill>
                <a:schemeClr val="tx1"/>
              </a:solidFill>
              <a:round/>
              <a:headEnd/>
              <a:tailEnd/>
            </a:ln>
          </p:spPr>
        </p:cxnSp>
        <p:cxnSp>
          <p:nvCxnSpPr>
            <p:cNvPr id="26672" name="直線コネクタ 672"/>
            <p:cNvCxnSpPr>
              <a:cxnSpLocks noChangeShapeType="1"/>
              <a:stCxn id="26680" idx="2"/>
              <a:endCxn id="26680" idx="6"/>
            </p:cNvCxnSpPr>
            <p:nvPr/>
          </p:nvCxnSpPr>
          <p:spPr bwMode="auto">
            <a:xfrm>
              <a:off x="6696353" y="4612765"/>
              <a:ext cx="71438" cy="0"/>
            </a:xfrm>
            <a:prstGeom prst="line">
              <a:avLst/>
            </a:prstGeom>
            <a:noFill/>
            <a:ln w="9525" algn="ctr">
              <a:solidFill>
                <a:schemeClr val="tx1"/>
              </a:solidFill>
              <a:round/>
              <a:headEnd/>
              <a:tailEnd/>
            </a:ln>
          </p:spPr>
        </p:cxnSp>
        <p:sp>
          <p:nvSpPr>
            <p:cNvPr id="26673" name="テキスト ボックス 703"/>
            <p:cNvSpPr txBox="1">
              <a:spLocks noChangeArrowheads="1"/>
            </p:cNvSpPr>
            <p:nvPr/>
          </p:nvSpPr>
          <p:spPr bwMode="auto">
            <a:xfrm>
              <a:off x="5035828" y="5957378"/>
              <a:ext cx="524503"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ja-JP" altLang="en-US" sz="700"/>
                <a:t>： 参加者</a:t>
              </a:r>
            </a:p>
          </p:txBody>
        </p:sp>
        <p:sp>
          <p:nvSpPr>
            <p:cNvPr id="26674" name="Oval 593"/>
            <p:cNvSpPr>
              <a:spLocks noChangeAspect="1" noChangeArrowheads="1"/>
            </p:cNvSpPr>
            <p:nvPr/>
          </p:nvSpPr>
          <p:spPr bwMode="auto">
            <a:xfrm>
              <a:off x="5024716" y="6019290"/>
              <a:ext cx="71437"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26675" name="直線コネクタ 657"/>
            <p:cNvCxnSpPr>
              <a:cxnSpLocks noChangeShapeType="1"/>
              <a:stCxn id="26681" idx="2"/>
              <a:endCxn id="26681" idx="6"/>
            </p:cNvCxnSpPr>
            <p:nvPr/>
          </p:nvCxnSpPr>
          <p:spPr bwMode="auto">
            <a:xfrm rot="10800000" flipH="1">
              <a:off x="6369328" y="5103303"/>
              <a:ext cx="73025" cy="1587"/>
            </a:xfrm>
            <a:prstGeom prst="line">
              <a:avLst/>
            </a:prstGeom>
            <a:noFill/>
            <a:ln w="9525" algn="ctr">
              <a:solidFill>
                <a:schemeClr val="tx1"/>
              </a:solidFill>
              <a:round/>
              <a:headEnd/>
              <a:tailEnd/>
            </a:ln>
          </p:spPr>
        </p:cxnSp>
        <p:sp>
          <p:nvSpPr>
            <p:cNvPr id="26676" name="Oval 593"/>
            <p:cNvSpPr>
              <a:spLocks noChangeAspect="1" noChangeArrowheads="1"/>
            </p:cNvSpPr>
            <p:nvPr/>
          </p:nvSpPr>
          <p:spPr bwMode="auto">
            <a:xfrm>
              <a:off x="5796241" y="50683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77" name="Oval 593"/>
            <p:cNvSpPr>
              <a:spLocks noChangeAspect="1" noChangeArrowheads="1"/>
            </p:cNvSpPr>
            <p:nvPr/>
          </p:nvSpPr>
          <p:spPr bwMode="auto">
            <a:xfrm>
              <a:off x="67328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78" name="Oval 593"/>
            <p:cNvSpPr>
              <a:spLocks noChangeAspect="1" noChangeArrowheads="1"/>
            </p:cNvSpPr>
            <p:nvPr/>
          </p:nvSpPr>
          <p:spPr bwMode="auto">
            <a:xfrm>
              <a:off x="7201178" y="5512878"/>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79" name="Oval 593"/>
            <p:cNvSpPr>
              <a:spLocks noChangeAspect="1" noChangeArrowheads="1"/>
            </p:cNvSpPr>
            <p:nvPr/>
          </p:nvSpPr>
          <p:spPr bwMode="auto">
            <a:xfrm>
              <a:off x="7201178"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0" name="Oval 593"/>
            <p:cNvSpPr>
              <a:spLocks noChangeAspect="1" noChangeArrowheads="1"/>
            </p:cNvSpPr>
            <p:nvPr/>
          </p:nvSpPr>
          <p:spPr bwMode="auto">
            <a:xfrm>
              <a:off x="6696353" y="4577840"/>
              <a:ext cx="71438"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1" name="Oval 584"/>
            <p:cNvSpPr>
              <a:spLocks noChangeAspect="1" noChangeArrowheads="1"/>
            </p:cNvSpPr>
            <p:nvPr/>
          </p:nvSpPr>
          <p:spPr bwMode="auto">
            <a:xfrm>
              <a:off x="6369328" y="5066790"/>
              <a:ext cx="73025" cy="71438"/>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2" name="Oval 593"/>
            <p:cNvSpPr>
              <a:spLocks noChangeAspect="1" noChangeArrowheads="1"/>
            </p:cNvSpPr>
            <p:nvPr/>
          </p:nvSpPr>
          <p:spPr bwMode="auto">
            <a:xfrm>
              <a:off x="5743853" y="6038340"/>
              <a:ext cx="34925"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26683" name="Oval 593"/>
            <p:cNvSpPr>
              <a:spLocks noChangeAspect="1" noChangeArrowheads="1"/>
            </p:cNvSpPr>
            <p:nvPr/>
          </p:nvSpPr>
          <p:spPr bwMode="auto">
            <a:xfrm>
              <a:off x="6123266"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4" name="Oval 593"/>
            <p:cNvSpPr>
              <a:spLocks noChangeAspect="1" noChangeArrowheads="1"/>
            </p:cNvSpPr>
            <p:nvPr/>
          </p:nvSpPr>
          <p:spPr bwMode="auto">
            <a:xfrm>
              <a:off x="5547003" y="4577840"/>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5" name="Oval 593"/>
            <p:cNvSpPr>
              <a:spLocks noChangeAspect="1" noChangeArrowheads="1"/>
            </p:cNvSpPr>
            <p:nvPr/>
          </p:nvSpPr>
          <p:spPr bwMode="auto">
            <a:xfrm>
              <a:off x="612326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cxnSp>
          <p:nvCxnSpPr>
            <p:cNvPr id="26686" name="直線コネクタ 631"/>
            <p:cNvCxnSpPr>
              <a:cxnSpLocks noChangeShapeType="1"/>
              <a:stCxn id="26687" idx="0"/>
              <a:endCxn id="26687" idx="4"/>
            </p:cNvCxnSpPr>
            <p:nvPr/>
          </p:nvCxnSpPr>
          <p:spPr bwMode="auto">
            <a:xfrm>
              <a:off x="5580341" y="5514465"/>
              <a:ext cx="0" cy="69850"/>
            </a:xfrm>
            <a:prstGeom prst="line">
              <a:avLst/>
            </a:prstGeom>
            <a:noFill/>
            <a:ln w="9525" algn="ctr">
              <a:solidFill>
                <a:schemeClr val="tx1"/>
              </a:solidFill>
              <a:round/>
              <a:headEnd/>
              <a:tailEnd/>
            </a:ln>
          </p:spPr>
        </p:cxnSp>
        <p:sp>
          <p:nvSpPr>
            <p:cNvPr id="26687" name="Oval 593"/>
            <p:cNvSpPr>
              <a:spLocks noChangeAspect="1" noChangeArrowheads="1"/>
            </p:cNvSpPr>
            <p:nvPr/>
          </p:nvSpPr>
          <p:spPr bwMode="auto">
            <a:xfrm>
              <a:off x="5545416" y="55144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8" name="Oval 593"/>
            <p:cNvSpPr>
              <a:spLocks noChangeAspect="1" noChangeArrowheads="1"/>
            </p:cNvSpPr>
            <p:nvPr/>
          </p:nvSpPr>
          <p:spPr bwMode="auto">
            <a:xfrm>
              <a:off x="5259666" y="5069965"/>
              <a:ext cx="69850" cy="69850"/>
            </a:xfrm>
            <a:prstGeom prst="ellipse">
              <a:avLst/>
            </a:prstGeom>
            <a:solidFill>
              <a:schemeClr val="bg1"/>
            </a:solidFill>
            <a:ln w="9525">
              <a:solidFill>
                <a:schemeClr val="tx1"/>
              </a:solidFill>
              <a:round/>
              <a:headEnd/>
              <a:tailEnd/>
            </a:ln>
          </p:spPr>
          <p:txBody>
            <a:bodyPr wrap="none" anchor="ctr"/>
            <a:lstStyle/>
            <a:p>
              <a:pPr>
                <a:spcBef>
                  <a:spcPct val="0"/>
                </a:spcBef>
              </a:pPr>
              <a:endParaRPr lang="ja-JP" altLang="en-US" sz="1400"/>
            </a:p>
          </p:txBody>
        </p:sp>
        <p:sp>
          <p:nvSpPr>
            <p:cNvPr id="26689" name="Oval 593"/>
            <p:cNvSpPr>
              <a:spLocks noChangeAspect="1" noChangeArrowheads="1"/>
            </p:cNvSpPr>
            <p:nvPr/>
          </p:nvSpPr>
          <p:spPr bwMode="auto">
            <a:xfrm>
              <a:off x="6386791" y="5085840"/>
              <a:ext cx="36512" cy="34925"/>
            </a:xfrm>
            <a:prstGeom prst="ellipse">
              <a:avLst/>
            </a:prstGeom>
            <a:solidFill>
              <a:schemeClr val="tx1"/>
            </a:solidFill>
            <a:ln w="9525">
              <a:solidFill>
                <a:schemeClr val="tx1"/>
              </a:solidFill>
              <a:round/>
              <a:headEnd/>
              <a:tailEnd/>
            </a:ln>
          </p:spPr>
          <p:txBody>
            <a:bodyPr wrap="none" anchor="ctr"/>
            <a:lstStyle/>
            <a:p>
              <a:pPr>
                <a:spcBef>
                  <a:spcPct val="0"/>
                </a:spcBef>
              </a:pPr>
              <a:endParaRPr lang="ja-JP" altLang="en-US" sz="1400"/>
            </a:p>
          </p:txBody>
        </p:sp>
        <p:sp>
          <p:nvSpPr>
            <p:cNvPr id="26690" name="AutoShape 64"/>
            <p:cNvSpPr>
              <a:spLocks noChangeArrowheads="1"/>
            </p:cNvSpPr>
            <p:nvPr/>
          </p:nvSpPr>
          <p:spPr bwMode="auto">
            <a:xfrm>
              <a:off x="4953278" y="4176203"/>
              <a:ext cx="2881313" cy="1695450"/>
            </a:xfrm>
            <a:prstGeom prst="roundRect">
              <a:avLst>
                <a:gd name="adj" fmla="val 16667"/>
              </a:avLst>
            </a:prstGeom>
            <a:noFill/>
            <a:ln w="6350" algn="ctr">
              <a:solidFill>
                <a:schemeClr val="bg2"/>
              </a:solidFill>
              <a:prstDash val="lgDash"/>
              <a:round/>
              <a:headEnd/>
              <a:tailEnd/>
            </a:ln>
          </p:spPr>
          <p:txBody>
            <a:bodyPr wrap="none" lIns="0" tIns="0" rIns="0" bIns="0" anchor="ctr"/>
            <a:lstStyle/>
            <a:p>
              <a:endParaRPr lang="ja-JP" altLang="en-US" sz="2000"/>
            </a:p>
          </p:txBody>
        </p:sp>
        <p:sp>
          <p:nvSpPr>
            <p:cNvPr id="26691" name="テキスト ボックス 571"/>
            <p:cNvSpPr txBox="1">
              <a:spLocks noChangeArrowheads="1"/>
            </p:cNvSpPr>
            <p:nvPr/>
          </p:nvSpPr>
          <p:spPr bwMode="auto">
            <a:xfrm>
              <a:off x="6053416" y="3992053"/>
              <a:ext cx="800219" cy="200055"/>
            </a:xfrm>
            <a:prstGeom prst="rect">
              <a:avLst/>
            </a:prstGeom>
            <a:noFill/>
            <a:ln w="9525">
              <a:noFill/>
              <a:miter lim="800000"/>
              <a:headEnd/>
              <a:tailEnd/>
            </a:ln>
          </p:spPr>
          <p:txBody>
            <a:bodyPr wrap="none">
              <a:spAutoFit/>
            </a:bodyPr>
            <a:lstStyle/>
            <a:p>
              <a:pPr>
                <a:spcBef>
                  <a:spcPct val="0"/>
                </a:spcBef>
                <a:buFont typeface="Wingdings" pitchFamily="2" charset="2"/>
                <a:buNone/>
              </a:pPr>
              <a:r>
                <a:rPr lang="en-US" altLang="ja-JP" sz="700"/>
                <a:t>OSS</a:t>
              </a:r>
              <a:r>
                <a:rPr lang="ja-JP" altLang="en-US" sz="700"/>
                <a:t>コミュニティ</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タイトル 1"/>
          <p:cNvSpPr>
            <a:spLocks noGrp="1"/>
          </p:cNvSpPr>
          <p:nvPr>
            <p:ph type="title"/>
          </p:nvPr>
        </p:nvSpPr>
        <p:spPr/>
        <p:txBody>
          <a:bodyPr/>
          <a:lstStyle/>
          <a:p>
            <a:pPr eaLnBrk="1" hangingPunct="1"/>
            <a:r>
              <a:rPr lang="ja-JP" altLang="en-US" smtClean="0"/>
              <a:t>ケーススタディ</a:t>
            </a:r>
          </a:p>
        </p:txBody>
      </p:sp>
      <p:sp>
        <p:nvSpPr>
          <p:cNvPr id="27651" name="コンテンツ プレースホルダ 2"/>
          <p:cNvSpPr>
            <a:spLocks noGrp="1"/>
          </p:cNvSpPr>
          <p:nvPr>
            <p:ph idx="1"/>
          </p:nvPr>
        </p:nvSpPr>
        <p:spPr/>
        <p:txBody>
          <a:bodyPr/>
          <a:lstStyle/>
          <a:p>
            <a:pPr eaLnBrk="1" hangingPunct="1"/>
            <a:r>
              <a:rPr lang="ja-JP" altLang="en-US" smtClean="0"/>
              <a:t>目的</a:t>
            </a:r>
            <a:endParaRPr lang="en-US" altLang="ja-JP" smtClean="0"/>
          </a:p>
          <a:p>
            <a:pPr lvl="1" eaLnBrk="1" hangingPunct="1"/>
            <a:r>
              <a:rPr lang="en-US" altLang="ja-JP" smtClean="0"/>
              <a:t>OSS</a:t>
            </a:r>
            <a:r>
              <a:rPr lang="ja-JP" altLang="en-US" smtClean="0"/>
              <a:t>開発の成功要因に関する</a:t>
            </a:r>
            <a:r>
              <a:rPr lang="en-US" altLang="ja-JP" smtClean="0"/>
              <a:t>3</a:t>
            </a:r>
            <a:r>
              <a:rPr lang="ja-JP" altLang="en-US" smtClean="0"/>
              <a:t>つの仮説を確かめること</a:t>
            </a:r>
            <a:endParaRPr lang="en-US" altLang="ja-JP" smtClean="0"/>
          </a:p>
          <a:p>
            <a:pPr eaLnBrk="1" hangingPunct="1"/>
            <a:r>
              <a:rPr lang="ja-JP" altLang="en-US" smtClean="0"/>
              <a:t>対象コミュニティ</a:t>
            </a:r>
            <a:endParaRPr lang="en-US" altLang="ja-JP" smtClean="0"/>
          </a:p>
          <a:p>
            <a:pPr lvl="1" eaLnBrk="1" hangingPunct="1"/>
            <a:r>
              <a:rPr lang="en-US" altLang="ja-JP" smtClean="0"/>
              <a:t>Apache</a:t>
            </a:r>
            <a:r>
              <a:rPr lang="ja-JP" altLang="en-US" smtClean="0"/>
              <a:t>（</a:t>
            </a:r>
            <a:r>
              <a:rPr lang="en-US" altLang="ja-JP" smtClean="0"/>
              <a:t>Web</a:t>
            </a:r>
            <a:r>
              <a:rPr lang="ja-JP" altLang="en-US" smtClean="0"/>
              <a:t>サーバ）</a:t>
            </a:r>
            <a:r>
              <a:rPr lang="en-US" altLang="ja-JP" smtClean="0"/>
              <a:t>, GIMP</a:t>
            </a:r>
            <a:r>
              <a:rPr lang="ja-JP" altLang="en-US" smtClean="0"/>
              <a:t>（グラフィック編集・加工ソフト）</a:t>
            </a:r>
            <a:r>
              <a:rPr lang="en-US" altLang="ja-JP" smtClean="0"/>
              <a:t>, Netscape</a:t>
            </a:r>
            <a:r>
              <a:rPr lang="ja-JP" altLang="en-US" smtClean="0"/>
              <a:t>（</a:t>
            </a:r>
            <a:r>
              <a:rPr lang="en-US" altLang="ja-JP" smtClean="0"/>
              <a:t>Web</a:t>
            </a:r>
            <a:r>
              <a:rPr lang="ja-JP" altLang="en-US" smtClean="0"/>
              <a:t>ブラウザ）</a:t>
            </a:r>
            <a:endParaRPr lang="en-US" altLang="ja-JP" smtClean="0"/>
          </a:p>
          <a:p>
            <a:pPr eaLnBrk="1" hangingPunct="1"/>
            <a:r>
              <a:rPr lang="ja-JP" altLang="en-US" smtClean="0"/>
              <a:t>分析対象データ</a:t>
            </a:r>
            <a:endParaRPr lang="en-US" altLang="ja-JP" smtClean="0"/>
          </a:p>
          <a:p>
            <a:pPr lvl="1" eaLnBrk="1" hangingPunct="1"/>
            <a:r>
              <a:rPr lang="en-US" altLang="ja-JP" smtClean="0"/>
              <a:t>Apache</a:t>
            </a:r>
            <a:r>
              <a:rPr lang="ja-JP" altLang="en-US" smtClean="0"/>
              <a:t>と</a:t>
            </a:r>
            <a:r>
              <a:rPr lang="en-US" altLang="ja-JP" smtClean="0"/>
              <a:t>GIMP</a:t>
            </a:r>
            <a:r>
              <a:rPr lang="ja-JP" altLang="en-US" smtClean="0"/>
              <a:t>の</a:t>
            </a:r>
            <a:r>
              <a:rPr lang="en-US" altLang="ja-JP" smtClean="0"/>
              <a:t>ML</a:t>
            </a:r>
            <a:r>
              <a:rPr lang="ja-JP" altLang="en-US" smtClean="0"/>
              <a:t>アーカイブ，および，</a:t>
            </a:r>
            <a:r>
              <a:rPr lang="en-US" altLang="ja-JP" smtClean="0"/>
              <a:t>Netscape</a:t>
            </a:r>
            <a:r>
              <a:rPr lang="ja-JP" altLang="en-US" smtClean="0"/>
              <a:t>のニュースグループアーカイブ（</a:t>
            </a:r>
            <a:r>
              <a:rPr lang="en-US" altLang="ja-JP" smtClean="0"/>
              <a:t>ML</a:t>
            </a:r>
            <a:r>
              <a:rPr lang="ja-JP" altLang="en-US" smtClean="0"/>
              <a:t>は利用されていないため）</a:t>
            </a:r>
            <a:endParaRPr lang="en-US" altLang="ja-JP" smtClean="0"/>
          </a:p>
          <a:p>
            <a:pPr eaLnBrk="1" hangingPunct="1"/>
            <a:r>
              <a:rPr lang="ja-JP" altLang="en-US" smtClean="0"/>
              <a:t>分析期間</a:t>
            </a:r>
            <a:endParaRPr lang="en-US" altLang="ja-JP" smtClean="0"/>
          </a:p>
          <a:p>
            <a:pPr lvl="1" eaLnBrk="1" hangingPunct="1"/>
            <a:r>
              <a:rPr lang="ja-JP" altLang="en-US" smtClean="0"/>
              <a:t>コミュニケーション履歴が存在する期間の全てを用いた</a:t>
            </a:r>
            <a:endParaRPr lang="en-US" altLang="ja-JP" sz="1100" smtClean="0"/>
          </a:p>
          <a:p>
            <a:pPr marL="1079500" lvl="4" indent="-274638" eaLnBrk="1" hangingPunct="1"/>
            <a:r>
              <a:rPr lang="en-US" altLang="ja-JP" smtClean="0"/>
              <a:t>GIMP </a:t>
            </a:r>
            <a:r>
              <a:rPr lang="ja-JP" altLang="en-US" smtClean="0"/>
              <a:t>に関しては</a:t>
            </a:r>
            <a:r>
              <a:rPr lang="en-US" altLang="ja-JP" smtClean="0"/>
              <a:t>2003 </a:t>
            </a:r>
            <a:r>
              <a:rPr lang="ja-JP" altLang="en-US" smtClean="0"/>
              <a:t>年</a:t>
            </a:r>
            <a:r>
              <a:rPr lang="en-US" altLang="ja-JP" smtClean="0"/>
              <a:t>9 </a:t>
            </a:r>
            <a:r>
              <a:rPr lang="ja-JP" altLang="en-US" smtClean="0"/>
              <a:t>月以降の</a:t>
            </a:r>
            <a:r>
              <a:rPr lang="en-US" altLang="ja-JP" smtClean="0"/>
              <a:t>24</a:t>
            </a:r>
            <a:r>
              <a:rPr lang="ja-JP" altLang="en-US" smtClean="0"/>
              <a:t>ヶ月にかけて履歴が存在しないため，</a:t>
            </a:r>
            <a:r>
              <a:rPr lang="en-US" altLang="ja-JP" smtClean="0"/>
              <a:t>2003 </a:t>
            </a:r>
            <a:r>
              <a:rPr lang="ja-JP" altLang="en-US" smtClean="0"/>
              <a:t>年</a:t>
            </a:r>
            <a:r>
              <a:rPr lang="en-US" altLang="ja-JP" smtClean="0"/>
              <a:t>9 </a:t>
            </a:r>
            <a:r>
              <a:rPr lang="ja-JP" altLang="en-US" smtClean="0"/>
              <a:t>月までの履歴を対象とした</a:t>
            </a:r>
          </a:p>
        </p:txBody>
      </p:sp>
      <p:sp>
        <p:nvSpPr>
          <p:cNvPr id="27652"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27653" name="スライド番号プレースホルダ 4"/>
          <p:cNvSpPr>
            <a:spLocks noGrp="1"/>
          </p:cNvSpPr>
          <p:nvPr>
            <p:ph type="sldNum" sz="quarter" idx="12"/>
          </p:nvPr>
        </p:nvSpPr>
        <p:spPr>
          <a:noFill/>
        </p:spPr>
        <p:txBody>
          <a:bodyPr/>
          <a:lstStyle/>
          <a:p>
            <a:fld id="{D3D685A2-2D02-4754-9A8A-0C7B6F411B28}" type="slidenum">
              <a:rPr lang="en-US" altLang="ja-JP"/>
              <a:pPr/>
              <a:t>24</a:t>
            </a:fld>
            <a:endParaRPr lang="en-US" altLang="ja-JP"/>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タイトル 1"/>
          <p:cNvSpPr>
            <a:spLocks noGrp="1"/>
          </p:cNvSpPr>
          <p:nvPr>
            <p:ph type="title"/>
          </p:nvPr>
        </p:nvSpPr>
        <p:spPr/>
        <p:txBody>
          <a:bodyPr/>
          <a:lstStyle/>
          <a:p>
            <a:pPr eaLnBrk="1" hangingPunct="1"/>
            <a:r>
              <a:rPr lang="ja-JP" altLang="en-US" smtClean="0"/>
              <a:t>結果：参加者数とメッセージ数の推移</a:t>
            </a:r>
          </a:p>
        </p:txBody>
      </p:sp>
      <p:sp>
        <p:nvSpPr>
          <p:cNvPr id="28675" name="コンテンツ プレースホルダ 2"/>
          <p:cNvSpPr>
            <a:spLocks noGrp="1"/>
          </p:cNvSpPr>
          <p:nvPr>
            <p:ph idx="1"/>
          </p:nvPr>
        </p:nvSpPr>
        <p:spPr/>
        <p:txBody>
          <a:bodyPr/>
          <a:lstStyle/>
          <a:p>
            <a:pPr eaLnBrk="1" hangingPunct="1"/>
            <a:endParaRPr lang="ja-JP" altLang="en-US" smtClean="0"/>
          </a:p>
        </p:txBody>
      </p:sp>
      <p:sp>
        <p:nvSpPr>
          <p:cNvPr id="28676"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28677" name="スライド番号プレースホルダ 4"/>
          <p:cNvSpPr>
            <a:spLocks noGrp="1"/>
          </p:cNvSpPr>
          <p:nvPr>
            <p:ph type="sldNum" sz="quarter" idx="12"/>
          </p:nvPr>
        </p:nvSpPr>
        <p:spPr>
          <a:noFill/>
        </p:spPr>
        <p:txBody>
          <a:bodyPr/>
          <a:lstStyle/>
          <a:p>
            <a:fld id="{DE25AB50-EB4C-436F-B634-C85702943BA6}" type="slidenum">
              <a:rPr lang="en-US" altLang="ja-JP"/>
              <a:pPr/>
              <a:t>25</a:t>
            </a:fld>
            <a:endParaRPr lang="en-US" altLang="ja-JP"/>
          </a:p>
        </p:txBody>
      </p:sp>
      <p:pic>
        <p:nvPicPr>
          <p:cNvPr id="28678" name="Picture 4"/>
          <p:cNvPicPr>
            <a:picLocks noChangeAspect="1" noChangeArrowheads="1"/>
          </p:cNvPicPr>
          <p:nvPr/>
        </p:nvPicPr>
        <p:blipFill>
          <a:blip r:embed="rId3"/>
          <a:srcRect/>
          <a:stretch>
            <a:fillRect/>
          </a:stretch>
        </p:blipFill>
        <p:spPr bwMode="auto">
          <a:xfrm>
            <a:off x="1420813" y="2687638"/>
            <a:ext cx="6300787" cy="3375025"/>
          </a:xfrm>
          <a:prstGeom prst="rect">
            <a:avLst/>
          </a:prstGeom>
          <a:noFill/>
          <a:ln w="9525">
            <a:noFill/>
            <a:miter lim="800000"/>
            <a:headEnd/>
            <a:tailEnd/>
          </a:ln>
        </p:spPr>
      </p:pic>
      <p:pic>
        <p:nvPicPr>
          <p:cNvPr id="28679" name="Picture 5"/>
          <p:cNvPicPr>
            <a:picLocks noChangeAspect="1" noChangeArrowheads="1"/>
          </p:cNvPicPr>
          <p:nvPr/>
        </p:nvPicPr>
        <p:blipFill>
          <a:blip r:embed="rId4"/>
          <a:srcRect/>
          <a:stretch>
            <a:fillRect/>
          </a:stretch>
        </p:blipFill>
        <p:spPr bwMode="auto">
          <a:xfrm>
            <a:off x="1571625" y="6080125"/>
            <a:ext cx="3527425" cy="206375"/>
          </a:xfrm>
          <a:prstGeom prst="rect">
            <a:avLst/>
          </a:prstGeom>
          <a:noFill/>
          <a:ln w="9525">
            <a:noFill/>
            <a:miter lim="800000"/>
            <a:headEnd/>
            <a:tailEnd/>
          </a:ln>
        </p:spPr>
      </p:pic>
      <p:pic>
        <p:nvPicPr>
          <p:cNvPr id="28680" name="Picture 6"/>
          <p:cNvPicPr>
            <a:picLocks noChangeAspect="1" noChangeArrowheads="1"/>
          </p:cNvPicPr>
          <p:nvPr/>
        </p:nvPicPr>
        <p:blipFill>
          <a:blip r:embed="rId5"/>
          <a:srcRect/>
          <a:stretch>
            <a:fillRect/>
          </a:stretch>
        </p:blipFill>
        <p:spPr bwMode="auto">
          <a:xfrm>
            <a:off x="528638" y="1285875"/>
            <a:ext cx="8115300" cy="9953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タイトル 1"/>
          <p:cNvSpPr>
            <a:spLocks noGrp="1"/>
          </p:cNvSpPr>
          <p:nvPr>
            <p:ph type="title"/>
          </p:nvPr>
        </p:nvSpPr>
        <p:spPr/>
        <p:txBody>
          <a:bodyPr/>
          <a:lstStyle/>
          <a:p>
            <a:pPr eaLnBrk="1" hangingPunct="1"/>
            <a:r>
              <a:rPr lang="ja-JP" altLang="en-US" smtClean="0"/>
              <a:t>結果：中心性の平均値の推移</a:t>
            </a:r>
          </a:p>
        </p:txBody>
      </p:sp>
      <p:sp>
        <p:nvSpPr>
          <p:cNvPr id="29699" name="コンテンツ プレースホルダ 2"/>
          <p:cNvSpPr>
            <a:spLocks noGrp="1"/>
          </p:cNvSpPr>
          <p:nvPr>
            <p:ph idx="1"/>
          </p:nvPr>
        </p:nvSpPr>
        <p:spPr/>
        <p:txBody>
          <a:bodyPr/>
          <a:lstStyle/>
          <a:p>
            <a:pPr eaLnBrk="1" hangingPunct="1"/>
            <a:endParaRPr lang="ja-JP" altLang="en-US" smtClean="0"/>
          </a:p>
        </p:txBody>
      </p:sp>
      <p:sp>
        <p:nvSpPr>
          <p:cNvPr id="29700"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29701" name="スライド番号プレースホルダ 4"/>
          <p:cNvSpPr>
            <a:spLocks noGrp="1"/>
          </p:cNvSpPr>
          <p:nvPr>
            <p:ph type="sldNum" sz="quarter" idx="12"/>
          </p:nvPr>
        </p:nvSpPr>
        <p:spPr>
          <a:noFill/>
        </p:spPr>
        <p:txBody>
          <a:bodyPr/>
          <a:lstStyle/>
          <a:p>
            <a:fld id="{D20B7BC9-A537-491B-A5AA-76DE71416115}" type="slidenum">
              <a:rPr lang="en-US" altLang="ja-JP"/>
              <a:pPr/>
              <a:t>26</a:t>
            </a:fld>
            <a:endParaRPr lang="en-US" altLang="ja-JP"/>
          </a:p>
        </p:txBody>
      </p:sp>
      <p:pic>
        <p:nvPicPr>
          <p:cNvPr id="29702" name="Picture 2"/>
          <p:cNvPicPr>
            <a:picLocks noChangeAspect="1" noChangeArrowheads="1"/>
          </p:cNvPicPr>
          <p:nvPr/>
        </p:nvPicPr>
        <p:blipFill>
          <a:blip r:embed="rId3"/>
          <a:srcRect/>
          <a:stretch>
            <a:fillRect/>
          </a:stretch>
        </p:blipFill>
        <p:spPr bwMode="auto">
          <a:xfrm>
            <a:off x="1285875" y="1336675"/>
            <a:ext cx="6300788" cy="4949825"/>
          </a:xfrm>
          <a:prstGeom prst="rect">
            <a:avLst/>
          </a:prstGeom>
          <a:noFill/>
          <a:ln w="9525">
            <a:noFill/>
            <a:miter lim="800000"/>
            <a:headEnd/>
            <a:tailEnd/>
          </a:ln>
        </p:spPr>
      </p:pic>
      <p:pic>
        <p:nvPicPr>
          <p:cNvPr id="29703" name="Picture 4"/>
          <p:cNvPicPr>
            <a:picLocks noChangeAspect="1" noChangeArrowheads="1"/>
          </p:cNvPicPr>
          <p:nvPr/>
        </p:nvPicPr>
        <p:blipFill>
          <a:blip r:embed="rId4"/>
          <a:srcRect/>
          <a:stretch>
            <a:fillRect/>
          </a:stretch>
        </p:blipFill>
        <p:spPr bwMode="auto">
          <a:xfrm>
            <a:off x="2119313" y="1111250"/>
            <a:ext cx="5238750" cy="3683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仮説１：</a:t>
            </a:r>
            <a:r>
              <a:rPr lang="en-US" altLang="ja-JP" dirty="0" smtClean="0"/>
              <a:t>	</a:t>
            </a:r>
            <a:r>
              <a:rPr lang="ja-JP" altLang="en-US" i="1" dirty="0" smtClean="0"/>
              <a:t>成功コミュニティは時間の経過に伴いコミュニケーション構造が過密化する．</a:t>
            </a:r>
            <a:endParaRPr lang="en-US" altLang="ja-JP" i="1" dirty="0" smtClean="0"/>
          </a:p>
          <a:p>
            <a:pPr marL="898525" indent="-898525" eaLnBrk="1" hangingPunct="1">
              <a:buFont typeface="Wingdings" pitchFamily="2" charset="2"/>
              <a:buNone/>
              <a:defRPr/>
            </a:pPr>
            <a:r>
              <a:rPr lang="ja-JP" altLang="en-US" dirty="0" smtClean="0"/>
              <a:t>予測：</a:t>
            </a:r>
            <a:r>
              <a:rPr lang="en-US" altLang="ja-JP" dirty="0" smtClean="0"/>
              <a:t>	</a:t>
            </a:r>
            <a:r>
              <a:rPr lang="ja-JP" altLang="en-US" dirty="0" smtClean="0"/>
              <a:t>成功コミュニティでは，時間の経過に伴いモチベーションの低い参加者が脱退し，モチベーションの高い参加者が残るため，</a:t>
            </a:r>
            <a:r>
              <a:rPr lang="ja-JP" altLang="en-US" dirty="0" smtClean="0">
                <a:solidFill>
                  <a:schemeClr val="accent6"/>
                </a:solidFill>
              </a:rPr>
              <a:t>参加者数は減少するが</a:t>
            </a:r>
            <a:r>
              <a:rPr lang="en-US" altLang="ja-JP" dirty="0" smtClean="0">
                <a:solidFill>
                  <a:schemeClr val="accent6"/>
                </a:solidFill>
              </a:rPr>
              <a:t>3</a:t>
            </a:r>
            <a:r>
              <a:rPr lang="ja-JP" altLang="en-US" dirty="0" err="1" smtClean="0">
                <a:solidFill>
                  <a:schemeClr val="accent6"/>
                </a:solidFill>
              </a:rPr>
              <a:t>つの</a:t>
            </a:r>
            <a:r>
              <a:rPr lang="ja-JP" altLang="en-US" dirty="0" smtClean="0">
                <a:solidFill>
                  <a:schemeClr val="accent6"/>
                </a:solidFill>
              </a:rPr>
              <a:t>中心性は上昇する</a:t>
            </a:r>
            <a:endParaRPr lang="ja-JP" altLang="en-US" dirty="0">
              <a:solidFill>
                <a:schemeClr val="accent6"/>
              </a:solidFill>
            </a:endParaRPr>
          </a:p>
        </p:txBody>
      </p:sp>
      <p:sp>
        <p:nvSpPr>
          <p:cNvPr id="30724"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30725" name="スライド番号プレースホルダ 4"/>
          <p:cNvSpPr>
            <a:spLocks noGrp="1"/>
          </p:cNvSpPr>
          <p:nvPr>
            <p:ph type="sldNum" sz="quarter" idx="12"/>
          </p:nvPr>
        </p:nvSpPr>
        <p:spPr>
          <a:noFill/>
        </p:spPr>
        <p:txBody>
          <a:bodyPr/>
          <a:lstStyle/>
          <a:p>
            <a:fld id="{E8D4ED19-450C-4796-8E55-A2C13A5559A5}" type="slidenum">
              <a:rPr lang="en-US" altLang="ja-JP"/>
              <a:pPr/>
              <a:t>27</a:t>
            </a:fld>
            <a:endParaRPr lang="en-US" altLang="ja-JP"/>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1747" name="コンテンツ プレースホルダ 2"/>
          <p:cNvSpPr>
            <a:spLocks noGrp="1"/>
          </p:cNvSpPr>
          <p:nvPr>
            <p:ph idx="1"/>
          </p:nvPr>
        </p:nvSpPr>
        <p:spPr/>
        <p:txBody>
          <a:bodyPr/>
          <a:lstStyle/>
          <a:p>
            <a:pPr eaLnBrk="1" hangingPunct="1"/>
            <a:endParaRPr lang="ja-JP" altLang="en-US" smtClean="0"/>
          </a:p>
        </p:txBody>
      </p:sp>
      <p:sp>
        <p:nvSpPr>
          <p:cNvPr id="31748"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31749" name="スライド番号プレースホルダ 4"/>
          <p:cNvSpPr>
            <a:spLocks noGrp="1"/>
          </p:cNvSpPr>
          <p:nvPr>
            <p:ph type="sldNum" sz="quarter" idx="12"/>
          </p:nvPr>
        </p:nvSpPr>
        <p:spPr>
          <a:noFill/>
        </p:spPr>
        <p:txBody>
          <a:bodyPr/>
          <a:lstStyle/>
          <a:p>
            <a:fld id="{5D4C3710-5AE3-4EB1-AE25-98C103FB3A4D}" type="slidenum">
              <a:rPr lang="en-US" altLang="ja-JP"/>
              <a:pPr/>
              <a:t>28</a:t>
            </a:fld>
            <a:endParaRPr lang="en-US" altLang="ja-JP"/>
          </a:p>
        </p:txBody>
      </p:sp>
      <p:pic>
        <p:nvPicPr>
          <p:cNvPr id="31750" name="Picture 4"/>
          <p:cNvPicPr>
            <a:picLocks noChangeAspect="1" noChangeArrowheads="1"/>
          </p:cNvPicPr>
          <p:nvPr/>
        </p:nvPicPr>
        <p:blipFill>
          <a:blip r:embed="rId3"/>
          <a:srcRect/>
          <a:stretch>
            <a:fillRect/>
          </a:stretch>
        </p:blipFill>
        <p:spPr bwMode="auto">
          <a:xfrm>
            <a:off x="1420813" y="2687638"/>
            <a:ext cx="6300787" cy="3375025"/>
          </a:xfrm>
          <a:prstGeom prst="rect">
            <a:avLst/>
          </a:prstGeom>
          <a:noFill/>
          <a:ln w="9525">
            <a:noFill/>
            <a:miter lim="800000"/>
            <a:headEnd/>
            <a:tailEnd/>
          </a:ln>
        </p:spPr>
      </p:pic>
      <p:pic>
        <p:nvPicPr>
          <p:cNvPr id="31751" name="Picture 5"/>
          <p:cNvPicPr>
            <a:picLocks noChangeAspect="1" noChangeArrowheads="1"/>
          </p:cNvPicPr>
          <p:nvPr/>
        </p:nvPicPr>
        <p:blipFill>
          <a:blip r:embed="rId4"/>
          <a:srcRect/>
          <a:stretch>
            <a:fillRect/>
          </a:stretch>
        </p:blipFill>
        <p:spPr bwMode="auto">
          <a:xfrm>
            <a:off x="1571625" y="6080125"/>
            <a:ext cx="3527425" cy="206375"/>
          </a:xfrm>
          <a:prstGeom prst="rect">
            <a:avLst/>
          </a:prstGeom>
          <a:noFill/>
          <a:ln w="9525">
            <a:noFill/>
            <a:miter lim="800000"/>
            <a:headEnd/>
            <a:tailEnd/>
          </a:ln>
        </p:spPr>
      </p:pic>
      <p:cxnSp>
        <p:nvCxnSpPr>
          <p:cNvPr id="31752" name="直線矢印コネクタ 9"/>
          <p:cNvCxnSpPr>
            <a:cxnSpLocks noChangeShapeType="1"/>
          </p:cNvCxnSpPr>
          <p:nvPr/>
        </p:nvCxnSpPr>
        <p:spPr bwMode="auto">
          <a:xfrm>
            <a:off x="2214563" y="3143250"/>
            <a:ext cx="1071562" cy="285750"/>
          </a:xfrm>
          <a:prstGeom prst="straightConnector1">
            <a:avLst/>
          </a:prstGeom>
          <a:noFill/>
          <a:ln w="25400" algn="ctr">
            <a:solidFill>
              <a:srgbClr val="C00000"/>
            </a:solidFill>
            <a:round/>
            <a:headEnd/>
            <a:tailEnd type="arrow" w="med" len="med"/>
          </a:ln>
        </p:spPr>
      </p:cxnSp>
      <p:cxnSp>
        <p:nvCxnSpPr>
          <p:cNvPr id="31753" name="直線矢印コネクタ 10"/>
          <p:cNvCxnSpPr>
            <a:cxnSpLocks noChangeShapeType="1"/>
          </p:cNvCxnSpPr>
          <p:nvPr/>
        </p:nvCxnSpPr>
        <p:spPr bwMode="auto">
          <a:xfrm>
            <a:off x="4286250" y="3286125"/>
            <a:ext cx="1071563" cy="285750"/>
          </a:xfrm>
          <a:prstGeom prst="straightConnector1">
            <a:avLst/>
          </a:prstGeom>
          <a:noFill/>
          <a:ln w="25400" algn="ctr">
            <a:solidFill>
              <a:srgbClr val="C00000"/>
            </a:solidFill>
            <a:round/>
            <a:headEnd/>
            <a:tailEnd type="arrow" w="med" len="med"/>
          </a:ln>
        </p:spPr>
      </p:cxnSp>
      <p:cxnSp>
        <p:nvCxnSpPr>
          <p:cNvPr id="31754" name="直線矢印コネクタ 11"/>
          <p:cNvCxnSpPr>
            <a:cxnSpLocks noChangeShapeType="1"/>
          </p:cNvCxnSpPr>
          <p:nvPr/>
        </p:nvCxnSpPr>
        <p:spPr bwMode="auto">
          <a:xfrm>
            <a:off x="6215063" y="3295650"/>
            <a:ext cx="1071562" cy="633413"/>
          </a:xfrm>
          <a:prstGeom prst="straightConnector1">
            <a:avLst/>
          </a:prstGeom>
          <a:noFill/>
          <a:ln w="25400" algn="ctr">
            <a:solidFill>
              <a:srgbClr val="C00000"/>
            </a:solidFill>
            <a:round/>
            <a:headEnd/>
            <a:tailEnd type="arrow" w="med" len="med"/>
          </a:ln>
        </p:spPr>
      </p:cxnSp>
      <p:sp>
        <p:nvSpPr>
          <p:cNvPr id="15" name="テキスト ボックス 14"/>
          <p:cNvSpPr txBox="1"/>
          <p:nvPr/>
        </p:nvSpPr>
        <p:spPr>
          <a:xfrm>
            <a:off x="457200" y="1987550"/>
            <a:ext cx="8229600" cy="369888"/>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a:buFont typeface="Wingdings" pitchFamily="2" charset="2"/>
              <a:buNone/>
              <a:defRPr/>
            </a:pPr>
            <a:r>
              <a:rPr lang="en-US" altLang="ja-JP" dirty="0"/>
              <a:t>3</a:t>
            </a:r>
            <a:r>
              <a:rPr lang="ja-JP" altLang="en-US" dirty="0" err="1"/>
              <a:t>つの</a:t>
            </a:r>
            <a:r>
              <a:rPr lang="en-US" altLang="ja-JP" dirty="0"/>
              <a:t>OSS</a:t>
            </a:r>
            <a:r>
              <a:rPr lang="ja-JP" altLang="en-US" dirty="0"/>
              <a:t>コミュニティの参加者数は減少傾向にある</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linds(horizontal)">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2771" name="コンテンツ プレースホルダ 2"/>
          <p:cNvSpPr>
            <a:spLocks noGrp="1"/>
          </p:cNvSpPr>
          <p:nvPr>
            <p:ph idx="1"/>
          </p:nvPr>
        </p:nvSpPr>
        <p:spPr/>
        <p:txBody>
          <a:bodyPr/>
          <a:lstStyle/>
          <a:p>
            <a:pPr eaLnBrk="1" hangingPunct="1"/>
            <a:endParaRPr lang="ja-JP" altLang="en-US" smtClean="0"/>
          </a:p>
        </p:txBody>
      </p:sp>
      <p:sp>
        <p:nvSpPr>
          <p:cNvPr id="32772"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32773" name="スライド番号プレースホルダ 4"/>
          <p:cNvSpPr>
            <a:spLocks noGrp="1"/>
          </p:cNvSpPr>
          <p:nvPr>
            <p:ph type="sldNum" sz="quarter" idx="12"/>
          </p:nvPr>
        </p:nvSpPr>
        <p:spPr>
          <a:noFill/>
        </p:spPr>
        <p:txBody>
          <a:bodyPr/>
          <a:lstStyle/>
          <a:p>
            <a:fld id="{45CEC2D5-F99A-4665-AABF-39D5B6C4876C}" type="slidenum">
              <a:rPr lang="en-US" altLang="ja-JP"/>
              <a:pPr/>
              <a:t>29</a:t>
            </a:fld>
            <a:endParaRPr lang="en-US" altLang="ja-JP"/>
          </a:p>
        </p:txBody>
      </p:sp>
      <p:pic>
        <p:nvPicPr>
          <p:cNvPr id="32774" name="Picture 2"/>
          <p:cNvPicPr>
            <a:picLocks noChangeAspect="1" noChangeArrowheads="1"/>
          </p:cNvPicPr>
          <p:nvPr/>
        </p:nvPicPr>
        <p:blipFill>
          <a:blip r:embed="rId3"/>
          <a:srcRect/>
          <a:stretch>
            <a:fillRect/>
          </a:stretch>
        </p:blipFill>
        <p:spPr bwMode="auto">
          <a:xfrm>
            <a:off x="1285875" y="1336675"/>
            <a:ext cx="6300788" cy="4949825"/>
          </a:xfrm>
          <a:prstGeom prst="rect">
            <a:avLst/>
          </a:prstGeom>
          <a:noFill/>
          <a:ln w="9525">
            <a:noFill/>
            <a:miter lim="800000"/>
            <a:headEnd/>
            <a:tailEnd/>
          </a:ln>
        </p:spPr>
      </p:pic>
      <p:pic>
        <p:nvPicPr>
          <p:cNvPr id="32775" name="Picture 4"/>
          <p:cNvPicPr>
            <a:picLocks noChangeAspect="1" noChangeArrowheads="1"/>
          </p:cNvPicPr>
          <p:nvPr/>
        </p:nvPicPr>
        <p:blipFill>
          <a:blip r:embed="rId4"/>
          <a:srcRect/>
          <a:stretch>
            <a:fillRect/>
          </a:stretch>
        </p:blipFill>
        <p:spPr bwMode="auto">
          <a:xfrm>
            <a:off x="2119313" y="1111250"/>
            <a:ext cx="5238750" cy="368300"/>
          </a:xfrm>
          <a:prstGeom prst="rect">
            <a:avLst/>
          </a:prstGeom>
          <a:noFill/>
          <a:ln w="9525">
            <a:noFill/>
            <a:miter lim="800000"/>
            <a:headEnd/>
            <a:tailEnd/>
          </a:ln>
        </p:spPr>
      </p:pic>
      <p:cxnSp>
        <p:nvCxnSpPr>
          <p:cNvPr id="32776" name="直線矢印コネクタ 7"/>
          <p:cNvCxnSpPr>
            <a:cxnSpLocks noChangeShapeType="1"/>
          </p:cNvCxnSpPr>
          <p:nvPr/>
        </p:nvCxnSpPr>
        <p:spPr bwMode="auto">
          <a:xfrm flipV="1">
            <a:off x="1857375" y="1785938"/>
            <a:ext cx="1357313" cy="285750"/>
          </a:xfrm>
          <a:prstGeom prst="straightConnector1">
            <a:avLst/>
          </a:prstGeom>
          <a:noFill/>
          <a:ln w="25400" algn="ctr">
            <a:solidFill>
              <a:srgbClr val="C00000"/>
            </a:solidFill>
            <a:round/>
            <a:headEnd/>
            <a:tailEnd type="arrow" w="med" len="med"/>
          </a:ln>
        </p:spPr>
      </p:cxnSp>
      <p:cxnSp>
        <p:nvCxnSpPr>
          <p:cNvPr id="32777" name="直線矢印コネクタ 9"/>
          <p:cNvCxnSpPr>
            <a:cxnSpLocks noChangeShapeType="1"/>
          </p:cNvCxnSpPr>
          <p:nvPr/>
        </p:nvCxnSpPr>
        <p:spPr bwMode="auto">
          <a:xfrm flipV="1">
            <a:off x="1857375" y="3571875"/>
            <a:ext cx="1357313" cy="285750"/>
          </a:xfrm>
          <a:prstGeom prst="straightConnector1">
            <a:avLst/>
          </a:prstGeom>
          <a:noFill/>
          <a:ln w="25400" algn="ctr">
            <a:solidFill>
              <a:srgbClr val="C00000"/>
            </a:solidFill>
            <a:round/>
            <a:headEnd/>
            <a:tailEnd type="arrow" w="med" len="med"/>
          </a:ln>
        </p:spPr>
      </p:cxnSp>
      <p:cxnSp>
        <p:nvCxnSpPr>
          <p:cNvPr id="32778" name="直線矢印コネクタ 10"/>
          <p:cNvCxnSpPr>
            <a:cxnSpLocks noChangeShapeType="1"/>
          </p:cNvCxnSpPr>
          <p:nvPr/>
        </p:nvCxnSpPr>
        <p:spPr bwMode="auto">
          <a:xfrm flipV="1">
            <a:off x="1857375" y="4786313"/>
            <a:ext cx="1357313" cy="285750"/>
          </a:xfrm>
          <a:prstGeom prst="straightConnector1">
            <a:avLst/>
          </a:prstGeom>
          <a:noFill/>
          <a:ln w="25400" algn="ctr">
            <a:solidFill>
              <a:srgbClr val="C00000"/>
            </a:solidFill>
            <a:round/>
            <a:headEnd/>
            <a:tailEnd type="arrow" w="med" len="med"/>
          </a:ln>
        </p:spPr>
      </p:cxnSp>
      <p:cxnSp>
        <p:nvCxnSpPr>
          <p:cNvPr id="32779" name="直線矢印コネクタ 11"/>
          <p:cNvCxnSpPr>
            <a:cxnSpLocks noChangeShapeType="1"/>
          </p:cNvCxnSpPr>
          <p:nvPr/>
        </p:nvCxnSpPr>
        <p:spPr bwMode="auto">
          <a:xfrm flipV="1">
            <a:off x="3929063" y="2000250"/>
            <a:ext cx="1428750" cy="357188"/>
          </a:xfrm>
          <a:prstGeom prst="straightConnector1">
            <a:avLst/>
          </a:prstGeom>
          <a:noFill/>
          <a:ln w="25400" algn="ctr">
            <a:solidFill>
              <a:srgbClr val="C00000"/>
            </a:solidFill>
            <a:round/>
            <a:headEnd/>
            <a:tailEnd type="arrow" w="med" len="med"/>
          </a:ln>
        </p:spPr>
      </p:cxnSp>
      <p:cxnSp>
        <p:nvCxnSpPr>
          <p:cNvPr id="32780" name="直線矢印コネクタ 14"/>
          <p:cNvCxnSpPr>
            <a:cxnSpLocks noChangeShapeType="1"/>
          </p:cNvCxnSpPr>
          <p:nvPr/>
        </p:nvCxnSpPr>
        <p:spPr bwMode="auto">
          <a:xfrm flipV="1">
            <a:off x="3929063" y="3714750"/>
            <a:ext cx="1428750" cy="285750"/>
          </a:xfrm>
          <a:prstGeom prst="straightConnector1">
            <a:avLst/>
          </a:prstGeom>
          <a:noFill/>
          <a:ln w="25400" algn="ctr">
            <a:solidFill>
              <a:srgbClr val="C00000"/>
            </a:solidFill>
            <a:round/>
            <a:headEnd/>
            <a:tailEnd type="arrow" w="med" len="med"/>
          </a:ln>
        </p:spPr>
      </p:cxnSp>
      <p:cxnSp>
        <p:nvCxnSpPr>
          <p:cNvPr id="32781" name="直線矢印コネクタ 16"/>
          <p:cNvCxnSpPr>
            <a:cxnSpLocks noChangeShapeType="1"/>
          </p:cNvCxnSpPr>
          <p:nvPr/>
        </p:nvCxnSpPr>
        <p:spPr bwMode="auto">
          <a:xfrm flipV="1">
            <a:off x="3929063" y="4929188"/>
            <a:ext cx="1428750" cy="285750"/>
          </a:xfrm>
          <a:prstGeom prst="straightConnector1">
            <a:avLst/>
          </a:prstGeom>
          <a:noFill/>
          <a:ln w="25400" algn="ctr">
            <a:solidFill>
              <a:srgbClr val="C00000"/>
            </a:solidFill>
            <a:round/>
            <a:headEnd/>
            <a:tailEnd type="arrow" w="med" len="med"/>
          </a:ln>
        </p:spPr>
      </p:cxnSp>
      <p:cxnSp>
        <p:nvCxnSpPr>
          <p:cNvPr id="32782" name="直線矢印コネクタ 17"/>
          <p:cNvCxnSpPr>
            <a:cxnSpLocks noChangeShapeType="1"/>
          </p:cNvCxnSpPr>
          <p:nvPr/>
        </p:nvCxnSpPr>
        <p:spPr bwMode="auto">
          <a:xfrm rot="16200000" flipH="1">
            <a:off x="7000875" y="4929188"/>
            <a:ext cx="357187" cy="357188"/>
          </a:xfrm>
          <a:prstGeom prst="straightConnector1">
            <a:avLst/>
          </a:prstGeom>
          <a:noFill/>
          <a:ln w="25400" algn="ctr">
            <a:solidFill>
              <a:srgbClr val="C00000"/>
            </a:solidFill>
            <a:round/>
            <a:headEnd/>
            <a:tailEnd type="arrow" w="med" len="med"/>
          </a:ln>
        </p:spPr>
      </p:cxnSp>
      <p:cxnSp>
        <p:nvCxnSpPr>
          <p:cNvPr id="32783" name="直線矢印コネクタ 21"/>
          <p:cNvCxnSpPr>
            <a:cxnSpLocks noChangeShapeType="1"/>
          </p:cNvCxnSpPr>
          <p:nvPr/>
        </p:nvCxnSpPr>
        <p:spPr bwMode="auto">
          <a:xfrm rot="16200000" flipH="1">
            <a:off x="7000875" y="3357563"/>
            <a:ext cx="357187" cy="357188"/>
          </a:xfrm>
          <a:prstGeom prst="straightConnector1">
            <a:avLst/>
          </a:prstGeom>
          <a:noFill/>
          <a:ln w="25400" algn="ctr">
            <a:solidFill>
              <a:srgbClr val="C00000"/>
            </a:solidFill>
            <a:round/>
            <a:headEnd/>
            <a:tailEnd type="arrow" w="med" len="med"/>
          </a:ln>
        </p:spPr>
      </p:cxnSp>
      <p:sp>
        <p:nvSpPr>
          <p:cNvPr id="23" name="テキスト ボックス 22"/>
          <p:cNvSpPr txBox="1"/>
          <p:nvPr/>
        </p:nvSpPr>
        <p:spPr>
          <a:xfrm>
            <a:off x="457200" y="5643563"/>
            <a:ext cx="8229600" cy="646112"/>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defRPr/>
            </a:pPr>
            <a:r>
              <a:rPr lang="ja-JP" altLang="en-US" dirty="0"/>
              <a:t>開発者の中心性は，</a:t>
            </a:r>
            <a:r>
              <a:rPr lang="en-US" altLang="ja-JP" dirty="0"/>
              <a:t>Apache</a:t>
            </a:r>
            <a:r>
              <a:rPr lang="ja-JP" altLang="en-US" dirty="0"/>
              <a:t>と</a:t>
            </a:r>
            <a:r>
              <a:rPr lang="en-US" altLang="ja-JP" dirty="0"/>
              <a:t>GIMP</a:t>
            </a:r>
            <a:r>
              <a:rPr lang="ja-JP" altLang="en-US" dirty="0"/>
              <a:t>は全体的に右肩上がり（分析後期に著しく上昇）であるのに対して，</a:t>
            </a:r>
            <a:r>
              <a:rPr lang="en-US" altLang="ja-JP" dirty="0"/>
              <a:t>Netscape</a:t>
            </a:r>
            <a:r>
              <a:rPr lang="ja-JP" altLang="en-US" dirty="0"/>
              <a:t>は</a:t>
            </a:r>
            <a:r>
              <a:rPr lang="en-US" altLang="ja-JP" dirty="0"/>
              <a:t>Ver.8</a:t>
            </a:r>
            <a:r>
              <a:rPr lang="ja-JP" altLang="en-US" dirty="0"/>
              <a:t>リリース直後にかけて急激に下降</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linds(horizontal)">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タイトル 1"/>
          <p:cNvSpPr>
            <a:spLocks noGrp="1"/>
          </p:cNvSpPr>
          <p:nvPr>
            <p:ph type="title"/>
          </p:nvPr>
        </p:nvSpPr>
        <p:spPr/>
        <p:txBody>
          <a:bodyPr/>
          <a:lstStyle/>
          <a:p>
            <a:pPr eaLnBrk="1" hangingPunct="1"/>
            <a:r>
              <a:rPr lang="ja-JP" altLang="en-US" smtClean="0"/>
              <a:t>仮説の確認（仮説</a:t>
            </a:r>
            <a:r>
              <a:rPr lang="en-US" altLang="ja-JP" smtClean="0"/>
              <a:t>1</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仮説１：</a:t>
            </a:r>
            <a:r>
              <a:rPr lang="en-US" altLang="ja-JP" dirty="0" smtClean="0"/>
              <a:t>	</a:t>
            </a:r>
            <a:r>
              <a:rPr lang="ja-JP" altLang="en-US" i="1" dirty="0" smtClean="0"/>
              <a:t>成功コミュニティは時間の経過に伴いコミュニケーション構造が過密化する．</a:t>
            </a:r>
            <a:endParaRPr lang="en-US" altLang="ja-JP" dirty="0" smtClean="0"/>
          </a:p>
          <a:p>
            <a:pPr eaLnBrk="1" hangingPunct="1">
              <a:buFont typeface="Wingdings" pitchFamily="2" charset="2"/>
              <a:buNone/>
              <a:defRPr/>
            </a:pPr>
            <a:r>
              <a:rPr lang="ja-JP" altLang="en-US" dirty="0" smtClean="0"/>
              <a:t>結果：仮説の正しさを確認できる</a:t>
            </a:r>
            <a:endParaRPr lang="en-US" altLang="ja-JP" dirty="0" smtClean="0"/>
          </a:p>
          <a:p>
            <a:pPr lvl="2" eaLnBrk="1" hangingPunct="1">
              <a:defRPr/>
            </a:pPr>
            <a:r>
              <a:rPr lang="en-US" altLang="ja-JP" sz="1800" dirty="0" smtClean="0"/>
              <a:t>Apache</a:t>
            </a:r>
            <a:r>
              <a:rPr lang="ja-JP" altLang="en-US" sz="1800" dirty="0" smtClean="0"/>
              <a:t>と</a:t>
            </a:r>
            <a:r>
              <a:rPr lang="en-US" altLang="ja-JP" sz="1800" dirty="0" smtClean="0"/>
              <a:t>GIMP</a:t>
            </a:r>
          </a:p>
          <a:p>
            <a:pPr lvl="3" eaLnBrk="1" hangingPunct="1">
              <a:defRPr/>
            </a:pPr>
            <a:r>
              <a:rPr lang="ja-JP" altLang="en-US" dirty="0" smtClean="0"/>
              <a:t>参加者数（</a:t>
            </a:r>
            <a:r>
              <a:rPr lang="en-US" altLang="ja-JP" dirty="0" smtClean="0"/>
              <a:t>A-1</a:t>
            </a:r>
            <a:r>
              <a:rPr lang="ja-JP" altLang="en-US" dirty="0" err="1" smtClean="0"/>
              <a:t>，</a:t>
            </a:r>
            <a:r>
              <a:rPr lang="en-US" altLang="ja-JP" dirty="0" smtClean="0"/>
              <a:t>G-1</a:t>
            </a:r>
            <a:r>
              <a:rPr lang="ja-JP" altLang="en-US" dirty="0" smtClean="0"/>
              <a:t>）は減少傾向にある</a:t>
            </a:r>
            <a:endParaRPr lang="en-US" altLang="ja-JP" dirty="0" smtClean="0"/>
          </a:p>
          <a:p>
            <a:pPr lvl="3" eaLnBrk="1" hangingPunct="1">
              <a:defRPr/>
            </a:pPr>
            <a:r>
              <a:rPr lang="ja-JP" altLang="en-US" dirty="0" smtClean="0"/>
              <a:t>各ネットワークの中心性（</a:t>
            </a:r>
            <a:r>
              <a:rPr lang="en-US" altLang="ja-JP" dirty="0" smtClean="0"/>
              <a:t>A-3,4,5. G-3,4,5</a:t>
            </a:r>
            <a:r>
              <a:rPr lang="ja-JP" altLang="en-US" dirty="0" smtClean="0"/>
              <a:t>）は，全体的に右肩上がりの傾向を示している</a:t>
            </a:r>
            <a:endParaRPr lang="en-US" altLang="ja-JP" dirty="0" smtClean="0"/>
          </a:p>
          <a:p>
            <a:pPr lvl="3" eaLnBrk="1" hangingPunct="1">
              <a:defRPr/>
            </a:pPr>
            <a:r>
              <a:rPr lang="ja-JP" altLang="en-US" dirty="0" smtClean="0"/>
              <a:t>特に分析期間の後半にかけて全ての中心性が著しく向上しており，</a:t>
            </a:r>
            <a:r>
              <a:rPr lang="ja-JP" altLang="en-US" dirty="0" smtClean="0">
                <a:solidFill>
                  <a:schemeClr val="accent6"/>
                </a:solidFill>
              </a:rPr>
              <a:t>コミュニケーション構造が小さくまとまっている</a:t>
            </a:r>
            <a:endParaRPr lang="en-US" altLang="ja-JP" dirty="0" smtClean="0">
              <a:solidFill>
                <a:schemeClr val="accent6"/>
              </a:solidFill>
            </a:endParaRPr>
          </a:p>
          <a:p>
            <a:pPr lvl="2" eaLnBrk="1" hangingPunct="1">
              <a:defRPr/>
            </a:pPr>
            <a:r>
              <a:rPr lang="en-US" altLang="ja-JP" sz="1800" dirty="0" smtClean="0"/>
              <a:t>Netscape</a:t>
            </a:r>
          </a:p>
          <a:p>
            <a:pPr lvl="3" eaLnBrk="1" hangingPunct="1">
              <a:defRPr/>
            </a:pPr>
            <a:r>
              <a:rPr lang="ja-JP" altLang="en-US" dirty="0" smtClean="0"/>
              <a:t>参加者数（</a:t>
            </a:r>
            <a:r>
              <a:rPr lang="en-US" altLang="ja-JP" dirty="0" smtClean="0"/>
              <a:t>N-1</a:t>
            </a:r>
            <a:r>
              <a:rPr lang="ja-JP" altLang="en-US" dirty="0" smtClean="0"/>
              <a:t>）は減少傾向にある</a:t>
            </a:r>
            <a:endParaRPr lang="en-US" altLang="ja-JP" dirty="0" smtClean="0"/>
          </a:p>
          <a:p>
            <a:pPr lvl="3" eaLnBrk="1" hangingPunct="1">
              <a:defRPr/>
            </a:pPr>
            <a:r>
              <a:rPr lang="en-US" altLang="ja-JP" dirty="0" smtClean="0"/>
              <a:t>Ver.8</a:t>
            </a:r>
            <a:r>
              <a:rPr lang="ja-JP" altLang="en-US" dirty="0" smtClean="0"/>
              <a:t>リリース直後にかけて媒介中心性（</a:t>
            </a:r>
            <a:r>
              <a:rPr lang="en-US" altLang="ja-JP" dirty="0" smtClean="0"/>
              <a:t>N-4</a:t>
            </a:r>
            <a:r>
              <a:rPr lang="ja-JP" altLang="en-US" dirty="0" smtClean="0"/>
              <a:t>），近接中心性（</a:t>
            </a:r>
            <a:r>
              <a:rPr lang="en-US" altLang="ja-JP" dirty="0" smtClean="0"/>
              <a:t>N-5</a:t>
            </a:r>
            <a:r>
              <a:rPr lang="ja-JP" altLang="en-US" dirty="0" smtClean="0"/>
              <a:t>）が大きく下がっており，</a:t>
            </a:r>
            <a:r>
              <a:rPr lang="ja-JP" altLang="en-US" dirty="0" smtClean="0">
                <a:solidFill>
                  <a:schemeClr val="accent6"/>
                </a:solidFill>
              </a:rPr>
              <a:t>コミュニケーション構造の急激な過疎化</a:t>
            </a:r>
            <a:r>
              <a:rPr lang="ja-JP" altLang="en-US" dirty="0" smtClean="0"/>
              <a:t>が読み取れる</a:t>
            </a:r>
          </a:p>
        </p:txBody>
      </p:sp>
      <p:sp>
        <p:nvSpPr>
          <p:cNvPr id="33796"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33797" name="スライド番号プレースホルダ 4"/>
          <p:cNvSpPr>
            <a:spLocks noGrp="1"/>
          </p:cNvSpPr>
          <p:nvPr>
            <p:ph type="sldNum" sz="quarter" idx="12"/>
          </p:nvPr>
        </p:nvSpPr>
        <p:spPr>
          <a:noFill/>
        </p:spPr>
        <p:txBody>
          <a:bodyPr/>
          <a:lstStyle/>
          <a:p>
            <a:fld id="{55541911-9A58-4019-AB33-E9F2496D471B}" type="slidenum">
              <a:rPr lang="en-US" altLang="ja-JP"/>
              <a:pPr/>
              <a:t>30</a:t>
            </a:fld>
            <a:endParaRPr lang="en-US" altLang="ja-JP"/>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タイトル 1"/>
          <p:cNvSpPr>
            <a:spLocks noGrp="1"/>
          </p:cNvSpPr>
          <p:nvPr>
            <p:ph type="title"/>
          </p:nvPr>
        </p:nvSpPr>
        <p:spPr/>
        <p:txBody>
          <a:bodyPr/>
          <a:lstStyle/>
          <a:p>
            <a:pPr eaLnBrk="1" hangingPunct="1"/>
            <a:r>
              <a:rPr lang="ja-JP" altLang="en-US" smtClean="0"/>
              <a:t>仮説の確認（仮説</a:t>
            </a:r>
            <a:r>
              <a:rPr lang="en-US" altLang="ja-JP" smtClean="0"/>
              <a:t>2</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2</a:t>
            </a:r>
            <a:r>
              <a:rPr lang="ja-JP" altLang="en-US" dirty="0" smtClean="0"/>
              <a:t>：</a:t>
            </a:r>
            <a:r>
              <a:rPr lang="en-US" altLang="ja-JP" dirty="0" smtClean="0"/>
              <a:t>	</a:t>
            </a:r>
            <a:r>
              <a:rPr lang="ja-JP" altLang="en-US" i="1" dirty="0" smtClean="0"/>
              <a:t>開発者同士が十分にコミュニケーションを取っていると，</a:t>
            </a:r>
            <a:r>
              <a:rPr lang="en-US" altLang="ja-JP" i="1" dirty="0" smtClean="0"/>
              <a:t>OSS</a:t>
            </a:r>
            <a:r>
              <a:rPr lang="ja-JP" altLang="en-US" i="1" dirty="0" smtClean="0"/>
              <a:t>コミュニティは成功する．</a:t>
            </a:r>
            <a:endParaRPr lang="en-US" altLang="ja-JP" i="1" dirty="0" smtClean="0"/>
          </a:p>
          <a:p>
            <a:pPr marL="898525" indent="-898525" eaLnBrk="1" hangingPunct="1">
              <a:buFont typeface="Wingdings" pitchFamily="2" charset="2"/>
              <a:buNone/>
              <a:defRPr/>
            </a:pPr>
            <a:r>
              <a:rPr lang="ja-JP" altLang="en-US" dirty="0" smtClean="0"/>
              <a:t>予測：成功コミュニティの開発者は，活発に活動を行い相互にコミュニケーションを取るため，</a:t>
            </a:r>
            <a:r>
              <a:rPr lang="ja-JP" altLang="en-US" dirty="0" smtClean="0">
                <a:solidFill>
                  <a:schemeClr val="accent6"/>
                </a:solidFill>
              </a:rPr>
              <a:t>参加者同士の近さや親密さを表す近接中心性の値が高い</a:t>
            </a:r>
          </a:p>
        </p:txBody>
      </p:sp>
      <p:sp>
        <p:nvSpPr>
          <p:cNvPr id="34820"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34821" name="スライド番号プレースホルダ 4"/>
          <p:cNvSpPr>
            <a:spLocks noGrp="1"/>
          </p:cNvSpPr>
          <p:nvPr>
            <p:ph type="sldNum" sz="quarter" idx="12"/>
          </p:nvPr>
        </p:nvSpPr>
        <p:spPr>
          <a:noFill/>
        </p:spPr>
        <p:txBody>
          <a:bodyPr/>
          <a:lstStyle/>
          <a:p>
            <a:fld id="{EB3B00C3-DB39-42CB-B219-7815A97D65C7}" type="slidenum">
              <a:rPr lang="en-US" altLang="ja-JP"/>
              <a:pPr/>
              <a:t>31</a:t>
            </a:fld>
            <a:endParaRPr lang="en-US" altLang="ja-JP"/>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タイトル 1"/>
          <p:cNvSpPr>
            <a:spLocks noGrp="1"/>
          </p:cNvSpPr>
          <p:nvPr>
            <p:ph type="title"/>
          </p:nvPr>
        </p:nvSpPr>
        <p:spPr/>
        <p:txBody>
          <a:bodyPr/>
          <a:lstStyle/>
          <a:p>
            <a:pPr eaLnBrk="1" hangingPunct="1"/>
            <a:r>
              <a:rPr lang="ja-JP" altLang="en-US" smtClean="0"/>
              <a:t>仮説の確認（仮説</a:t>
            </a:r>
            <a:r>
              <a:rPr lang="en-US" altLang="ja-JP" smtClean="0"/>
              <a:t>2</a:t>
            </a:r>
            <a:r>
              <a:rPr lang="ja-JP" altLang="en-US" smtClean="0"/>
              <a:t>）</a:t>
            </a:r>
          </a:p>
        </p:txBody>
      </p:sp>
      <p:sp>
        <p:nvSpPr>
          <p:cNvPr id="35843" name="コンテンツ プレースホルダ 2"/>
          <p:cNvSpPr>
            <a:spLocks noGrp="1"/>
          </p:cNvSpPr>
          <p:nvPr>
            <p:ph idx="1"/>
          </p:nvPr>
        </p:nvSpPr>
        <p:spPr/>
        <p:txBody>
          <a:bodyPr/>
          <a:lstStyle/>
          <a:p>
            <a:pPr eaLnBrk="1" hangingPunct="1"/>
            <a:endParaRPr lang="ja-JP" altLang="en-US" smtClean="0"/>
          </a:p>
        </p:txBody>
      </p:sp>
      <p:sp>
        <p:nvSpPr>
          <p:cNvPr id="35844"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35845" name="スライド番号プレースホルダ 4"/>
          <p:cNvSpPr>
            <a:spLocks noGrp="1"/>
          </p:cNvSpPr>
          <p:nvPr>
            <p:ph type="sldNum" sz="quarter" idx="12"/>
          </p:nvPr>
        </p:nvSpPr>
        <p:spPr>
          <a:noFill/>
        </p:spPr>
        <p:txBody>
          <a:bodyPr/>
          <a:lstStyle/>
          <a:p>
            <a:fld id="{0A0D5E75-C419-4AF0-9110-066640F94F54}" type="slidenum">
              <a:rPr lang="en-US" altLang="ja-JP"/>
              <a:pPr/>
              <a:t>32</a:t>
            </a:fld>
            <a:endParaRPr lang="en-US" altLang="ja-JP"/>
          </a:p>
        </p:txBody>
      </p:sp>
      <p:pic>
        <p:nvPicPr>
          <p:cNvPr id="35846" name="Picture 2"/>
          <p:cNvPicPr>
            <a:picLocks noChangeAspect="1" noChangeArrowheads="1"/>
          </p:cNvPicPr>
          <p:nvPr/>
        </p:nvPicPr>
        <p:blipFill>
          <a:blip r:embed="rId3"/>
          <a:srcRect/>
          <a:stretch>
            <a:fillRect/>
          </a:stretch>
        </p:blipFill>
        <p:spPr bwMode="auto">
          <a:xfrm>
            <a:off x="1285875" y="1336675"/>
            <a:ext cx="6300788" cy="4949825"/>
          </a:xfrm>
          <a:prstGeom prst="rect">
            <a:avLst/>
          </a:prstGeom>
          <a:noFill/>
          <a:ln w="9525">
            <a:noFill/>
            <a:miter lim="800000"/>
            <a:headEnd/>
            <a:tailEnd/>
          </a:ln>
        </p:spPr>
      </p:pic>
      <p:pic>
        <p:nvPicPr>
          <p:cNvPr id="35847" name="Picture 4"/>
          <p:cNvPicPr>
            <a:picLocks noChangeAspect="1" noChangeArrowheads="1"/>
          </p:cNvPicPr>
          <p:nvPr/>
        </p:nvPicPr>
        <p:blipFill>
          <a:blip r:embed="rId4"/>
          <a:srcRect/>
          <a:stretch>
            <a:fillRect/>
          </a:stretch>
        </p:blipFill>
        <p:spPr bwMode="auto">
          <a:xfrm>
            <a:off x="2119313" y="1111250"/>
            <a:ext cx="5238750" cy="368300"/>
          </a:xfrm>
          <a:prstGeom prst="rect">
            <a:avLst/>
          </a:prstGeom>
          <a:noFill/>
          <a:ln w="9525">
            <a:noFill/>
            <a:miter lim="800000"/>
            <a:headEnd/>
            <a:tailEnd/>
          </a:ln>
        </p:spPr>
      </p:pic>
      <p:sp>
        <p:nvSpPr>
          <p:cNvPr id="35848" name="円/楕円 7"/>
          <p:cNvSpPr>
            <a:spLocks noChangeArrowheads="1"/>
          </p:cNvSpPr>
          <p:nvPr/>
        </p:nvSpPr>
        <p:spPr bwMode="auto">
          <a:xfrm rot="664529">
            <a:off x="5895975" y="4595813"/>
            <a:ext cx="1857375" cy="917575"/>
          </a:xfrm>
          <a:prstGeom prst="ellipse">
            <a:avLst/>
          </a:prstGeom>
          <a:noFill/>
          <a:ln w="19050" algn="ctr">
            <a:solidFill>
              <a:srgbClr val="C00000"/>
            </a:solidFill>
            <a:round/>
            <a:headEnd/>
            <a:tailEnd/>
          </a:ln>
        </p:spPr>
        <p:txBody>
          <a:bodyPr/>
          <a:lstStyle/>
          <a:p>
            <a:endParaRPr lang="ja-JP" altLang="en-US"/>
          </a:p>
        </p:txBody>
      </p:sp>
      <p:sp>
        <p:nvSpPr>
          <p:cNvPr id="35849" name="円/楕円 8"/>
          <p:cNvSpPr>
            <a:spLocks noChangeArrowheads="1"/>
          </p:cNvSpPr>
          <p:nvPr/>
        </p:nvSpPr>
        <p:spPr bwMode="auto">
          <a:xfrm rot="-668523">
            <a:off x="3732213" y="4797425"/>
            <a:ext cx="1857375" cy="423863"/>
          </a:xfrm>
          <a:prstGeom prst="ellipse">
            <a:avLst/>
          </a:prstGeom>
          <a:noFill/>
          <a:ln w="19050" algn="ctr">
            <a:solidFill>
              <a:srgbClr val="C00000"/>
            </a:solidFill>
            <a:round/>
            <a:headEnd/>
            <a:tailEnd/>
          </a:ln>
        </p:spPr>
        <p:txBody>
          <a:bodyPr/>
          <a:lstStyle/>
          <a:p>
            <a:endParaRPr lang="ja-JP" altLang="en-US"/>
          </a:p>
        </p:txBody>
      </p:sp>
      <p:sp>
        <p:nvSpPr>
          <p:cNvPr id="35850" name="円/楕円 9"/>
          <p:cNvSpPr>
            <a:spLocks noChangeArrowheads="1"/>
          </p:cNvSpPr>
          <p:nvPr/>
        </p:nvSpPr>
        <p:spPr bwMode="auto">
          <a:xfrm rot="-178523">
            <a:off x="1649413" y="4619625"/>
            <a:ext cx="1857375" cy="311150"/>
          </a:xfrm>
          <a:prstGeom prst="ellipse">
            <a:avLst/>
          </a:prstGeom>
          <a:noFill/>
          <a:ln w="19050" algn="ctr">
            <a:solidFill>
              <a:srgbClr val="C00000"/>
            </a:solidFill>
            <a:round/>
            <a:headEnd/>
            <a:tailEnd/>
          </a:ln>
        </p:spPr>
        <p:txBody>
          <a:bodyPr/>
          <a:lstStyle/>
          <a:p>
            <a:endParaRPr lang="ja-JP" altLang="en-US"/>
          </a:p>
        </p:txBody>
      </p:sp>
      <p:sp>
        <p:nvSpPr>
          <p:cNvPr id="11" name="テキスト ボックス 10"/>
          <p:cNvSpPr txBox="1"/>
          <p:nvPr/>
        </p:nvSpPr>
        <p:spPr>
          <a:xfrm>
            <a:off x="457200" y="3425825"/>
            <a:ext cx="8229600" cy="646113"/>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defRPr/>
            </a:pPr>
            <a:r>
              <a:rPr lang="en-US" altLang="ja-JP" dirty="0"/>
              <a:t>Apache</a:t>
            </a:r>
            <a:r>
              <a:rPr lang="ja-JP" altLang="en-US" dirty="0"/>
              <a:t>と</a:t>
            </a:r>
            <a:r>
              <a:rPr lang="en-US" altLang="ja-JP" dirty="0"/>
              <a:t>GIMP</a:t>
            </a:r>
            <a:r>
              <a:rPr lang="ja-JP" altLang="en-US" dirty="0"/>
              <a:t>の開発者コミュニティの近接中心性は高いが，</a:t>
            </a:r>
            <a:r>
              <a:rPr lang="en-US" altLang="ja-JP" dirty="0"/>
              <a:t>Netscape</a:t>
            </a:r>
            <a:r>
              <a:rPr lang="ja-JP" altLang="en-US" dirty="0"/>
              <a:t>は低い（</a:t>
            </a:r>
            <a:r>
              <a:rPr lang="en-US" altLang="ja-JP" dirty="0"/>
              <a:t>Netscape</a:t>
            </a:r>
            <a:r>
              <a:rPr lang="ja-JP" altLang="en-US" dirty="0"/>
              <a:t>のユーザコミュニティの近接中心性は高い）．</a:t>
            </a:r>
            <a:endParaRPr lang="en-US" altLang="ja-JP"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タイトル 1"/>
          <p:cNvSpPr>
            <a:spLocks noGrp="1"/>
          </p:cNvSpPr>
          <p:nvPr>
            <p:ph type="title"/>
          </p:nvPr>
        </p:nvSpPr>
        <p:spPr/>
        <p:txBody>
          <a:bodyPr/>
          <a:lstStyle/>
          <a:p>
            <a:pPr eaLnBrk="1" hangingPunct="1"/>
            <a:r>
              <a:rPr lang="ja-JP" altLang="en-US" smtClean="0"/>
              <a:t>仮説の確認（仮説</a:t>
            </a:r>
            <a:r>
              <a:rPr lang="en-US" altLang="ja-JP" smtClean="0"/>
              <a:t>2</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2</a:t>
            </a:r>
            <a:r>
              <a:rPr lang="ja-JP" altLang="en-US" dirty="0" smtClean="0"/>
              <a:t>：</a:t>
            </a:r>
            <a:r>
              <a:rPr lang="en-US" altLang="ja-JP" dirty="0" smtClean="0"/>
              <a:t>	</a:t>
            </a:r>
            <a:r>
              <a:rPr lang="ja-JP" altLang="en-US" i="1" dirty="0" smtClean="0"/>
              <a:t>開発者同士が十分にコミュニケーションを取っていると，</a:t>
            </a:r>
            <a:r>
              <a:rPr lang="en-US" altLang="ja-JP" i="1" dirty="0" smtClean="0"/>
              <a:t>OSS</a:t>
            </a:r>
            <a:r>
              <a:rPr lang="ja-JP" altLang="en-US" i="1" dirty="0" smtClean="0"/>
              <a:t>コミュニティは成功する．</a:t>
            </a:r>
            <a:endParaRPr lang="en-US" altLang="ja-JP" i="1" dirty="0" smtClean="0"/>
          </a:p>
          <a:p>
            <a:pPr eaLnBrk="1" hangingPunct="1">
              <a:buFont typeface="Wingdings" pitchFamily="2" charset="2"/>
              <a:buNone/>
              <a:defRPr/>
            </a:pPr>
            <a:r>
              <a:rPr lang="ja-JP" altLang="en-US" dirty="0" smtClean="0"/>
              <a:t>結果：仮説の正しさを確認できる</a:t>
            </a:r>
            <a:endParaRPr lang="en-US" altLang="ja-JP" dirty="0" smtClean="0"/>
          </a:p>
          <a:p>
            <a:pPr lvl="2" eaLnBrk="1" hangingPunct="1">
              <a:defRPr/>
            </a:pPr>
            <a:r>
              <a:rPr lang="en-US" altLang="ja-JP" sz="1800" dirty="0" smtClean="0"/>
              <a:t>Apache</a:t>
            </a:r>
            <a:r>
              <a:rPr lang="ja-JP" altLang="en-US" sz="1800" dirty="0" smtClean="0"/>
              <a:t>と</a:t>
            </a:r>
            <a:r>
              <a:rPr lang="en-US" altLang="ja-JP" sz="1800" dirty="0" smtClean="0"/>
              <a:t>GIMP</a:t>
            </a:r>
          </a:p>
          <a:p>
            <a:pPr lvl="3" eaLnBrk="1" hangingPunct="1">
              <a:defRPr/>
            </a:pPr>
            <a:r>
              <a:rPr lang="ja-JP" altLang="en-US" dirty="0" smtClean="0"/>
              <a:t>開発者コミュニティの</a:t>
            </a:r>
            <a:r>
              <a:rPr lang="ja-JP" altLang="en-US" dirty="0" smtClean="0">
                <a:solidFill>
                  <a:schemeClr val="accent6"/>
                </a:solidFill>
              </a:rPr>
              <a:t>近接中心性（</a:t>
            </a:r>
            <a:r>
              <a:rPr lang="en-US" altLang="ja-JP" dirty="0" smtClean="0">
                <a:solidFill>
                  <a:schemeClr val="accent6"/>
                </a:solidFill>
              </a:rPr>
              <a:t>A-5</a:t>
            </a:r>
            <a:r>
              <a:rPr lang="ja-JP" altLang="en-US" dirty="0" err="1" smtClean="0">
                <a:solidFill>
                  <a:schemeClr val="accent6"/>
                </a:solidFill>
              </a:rPr>
              <a:t>，</a:t>
            </a:r>
            <a:r>
              <a:rPr lang="en-US" altLang="ja-JP" dirty="0" smtClean="0">
                <a:solidFill>
                  <a:schemeClr val="accent6"/>
                </a:solidFill>
              </a:rPr>
              <a:t>G-5</a:t>
            </a:r>
            <a:r>
              <a:rPr lang="ja-JP" altLang="en-US" dirty="0" smtClean="0">
                <a:solidFill>
                  <a:schemeClr val="accent6"/>
                </a:solidFill>
              </a:rPr>
              <a:t>）が高い</a:t>
            </a:r>
            <a:endParaRPr lang="en-US" altLang="ja-JP" dirty="0" smtClean="0">
              <a:solidFill>
                <a:schemeClr val="accent6"/>
              </a:solidFill>
            </a:endParaRPr>
          </a:p>
          <a:p>
            <a:pPr lvl="2" eaLnBrk="1" hangingPunct="1">
              <a:defRPr/>
            </a:pPr>
            <a:r>
              <a:rPr lang="en-US" altLang="ja-JP" sz="1800" dirty="0" smtClean="0"/>
              <a:t>Netscape</a:t>
            </a:r>
          </a:p>
          <a:p>
            <a:pPr lvl="3" eaLnBrk="1" hangingPunct="1">
              <a:defRPr/>
            </a:pPr>
            <a:r>
              <a:rPr lang="ja-JP" altLang="en-US" dirty="0" smtClean="0"/>
              <a:t>開発者コミュニティの近接中心性（</a:t>
            </a:r>
            <a:r>
              <a:rPr lang="en-US" altLang="ja-JP" dirty="0" smtClean="0"/>
              <a:t>N-5</a:t>
            </a:r>
            <a:r>
              <a:rPr lang="ja-JP" altLang="en-US" dirty="0" smtClean="0"/>
              <a:t>）は低く，</a:t>
            </a:r>
            <a:r>
              <a:rPr lang="ja-JP" altLang="en-US" dirty="0" smtClean="0">
                <a:solidFill>
                  <a:schemeClr val="accent6"/>
                </a:solidFill>
              </a:rPr>
              <a:t>開発者間でのコミュニケーションが不足</a:t>
            </a:r>
            <a:r>
              <a:rPr lang="ja-JP" altLang="en-US" dirty="0" smtClean="0"/>
              <a:t>していると推測できる</a:t>
            </a:r>
            <a:endParaRPr lang="en-US" altLang="ja-JP" dirty="0" smtClean="0"/>
          </a:p>
          <a:p>
            <a:pPr lvl="3" eaLnBrk="1" hangingPunct="1">
              <a:defRPr/>
            </a:pPr>
            <a:r>
              <a:rPr lang="ja-JP" altLang="en-US" dirty="0" smtClean="0"/>
              <a:t>ユーザコミュニティは</a:t>
            </a:r>
            <a:r>
              <a:rPr lang="ja-JP" altLang="en-US" dirty="0" smtClean="0">
                <a:solidFill>
                  <a:schemeClr val="accent6"/>
                </a:solidFill>
              </a:rPr>
              <a:t>多くの参加者数（</a:t>
            </a:r>
            <a:r>
              <a:rPr lang="en-US" altLang="ja-JP" dirty="0" smtClean="0">
                <a:solidFill>
                  <a:schemeClr val="accent6"/>
                </a:solidFill>
              </a:rPr>
              <a:t>N-1</a:t>
            </a:r>
            <a:r>
              <a:rPr lang="ja-JP" altLang="en-US" dirty="0" smtClean="0">
                <a:solidFill>
                  <a:schemeClr val="accent6"/>
                </a:solidFill>
              </a:rPr>
              <a:t>）を抱えながらも近接中心性（</a:t>
            </a:r>
            <a:r>
              <a:rPr lang="en-US" altLang="ja-JP" dirty="0" smtClean="0">
                <a:solidFill>
                  <a:schemeClr val="accent6"/>
                </a:solidFill>
              </a:rPr>
              <a:t>N-5</a:t>
            </a:r>
            <a:r>
              <a:rPr lang="ja-JP" altLang="en-US" dirty="0" smtClean="0">
                <a:solidFill>
                  <a:schemeClr val="accent6"/>
                </a:solidFill>
              </a:rPr>
              <a:t>）が高い</a:t>
            </a:r>
            <a:endParaRPr lang="en-US" altLang="ja-JP" dirty="0" smtClean="0">
              <a:solidFill>
                <a:schemeClr val="accent6"/>
              </a:solidFill>
            </a:endParaRPr>
          </a:p>
          <a:p>
            <a:pPr lvl="3" eaLnBrk="1" hangingPunct="1">
              <a:defRPr/>
            </a:pPr>
            <a:r>
              <a:rPr lang="ja-JP" altLang="en-US" dirty="0" smtClean="0"/>
              <a:t>ユーザの盛り上がりとは対照的に，開発者のモチベーションは低く，</a:t>
            </a:r>
            <a:r>
              <a:rPr lang="ja-JP" altLang="en-US" dirty="0" smtClean="0">
                <a:solidFill>
                  <a:schemeClr val="accent6"/>
                </a:solidFill>
              </a:rPr>
              <a:t>ユーザからの意見や評価が成果物に反映しきれない状態</a:t>
            </a:r>
            <a:r>
              <a:rPr lang="ja-JP" altLang="en-US" dirty="0" smtClean="0"/>
              <a:t>と考えられる</a:t>
            </a:r>
          </a:p>
        </p:txBody>
      </p:sp>
      <p:sp>
        <p:nvSpPr>
          <p:cNvPr id="36868"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36869" name="スライド番号プレースホルダ 4"/>
          <p:cNvSpPr>
            <a:spLocks noGrp="1"/>
          </p:cNvSpPr>
          <p:nvPr>
            <p:ph type="sldNum" sz="quarter" idx="12"/>
          </p:nvPr>
        </p:nvSpPr>
        <p:spPr>
          <a:noFill/>
        </p:spPr>
        <p:txBody>
          <a:bodyPr/>
          <a:lstStyle/>
          <a:p>
            <a:fld id="{03ECFE14-49F7-40CD-A516-36EC1BF47F8B}" type="slidenum">
              <a:rPr lang="en-US" altLang="ja-JP"/>
              <a:pPr/>
              <a:t>33</a:t>
            </a:fld>
            <a:endParaRPr lang="en-US" altLang="ja-JP"/>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タイトル 1"/>
          <p:cNvSpPr>
            <a:spLocks noGrp="1"/>
          </p:cNvSpPr>
          <p:nvPr>
            <p:ph type="title"/>
          </p:nvPr>
        </p:nvSpPr>
        <p:spPr/>
        <p:txBody>
          <a:bodyPr/>
          <a:lstStyle/>
          <a:p>
            <a:pPr eaLnBrk="1" hangingPunct="1"/>
            <a:r>
              <a:rPr lang="ja-JP" altLang="en-US" smtClean="0"/>
              <a:t>仮説の確認（仮説</a:t>
            </a:r>
            <a:r>
              <a:rPr lang="en-US" altLang="ja-JP" smtClean="0"/>
              <a:t>3</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3</a:t>
            </a:r>
            <a:r>
              <a:rPr lang="ja-JP" altLang="en-US" dirty="0" smtClean="0"/>
              <a:t>：</a:t>
            </a:r>
            <a:r>
              <a:rPr lang="en-US" altLang="ja-JP" dirty="0" smtClean="0"/>
              <a:t>	</a:t>
            </a:r>
            <a:r>
              <a:rPr lang="en-US" altLang="ja-JP" i="1" dirty="0" smtClean="0"/>
              <a:t>2</a:t>
            </a:r>
            <a:r>
              <a:rPr lang="ja-JP" altLang="en-US" i="1" dirty="0" err="1" smtClean="0"/>
              <a:t>つの</a:t>
            </a:r>
            <a:r>
              <a:rPr lang="ja-JP" altLang="en-US" i="1" dirty="0" smtClean="0"/>
              <a:t>コミュニティを媒介するコーディネータが存在すると，</a:t>
            </a:r>
            <a:r>
              <a:rPr lang="en-US" altLang="ja-JP" i="1" dirty="0" smtClean="0"/>
              <a:t>OSS</a:t>
            </a:r>
            <a:r>
              <a:rPr lang="ja-JP" altLang="en-US" i="1" dirty="0" smtClean="0"/>
              <a:t>コミュニティは成功する</a:t>
            </a:r>
            <a:endParaRPr lang="en-US" altLang="ja-JP" i="1" dirty="0" smtClean="0"/>
          </a:p>
          <a:p>
            <a:pPr marL="898525" indent="-898525" eaLnBrk="1" hangingPunct="1">
              <a:buFont typeface="Wingdings" pitchFamily="2" charset="2"/>
              <a:buNone/>
              <a:defRPr/>
            </a:pPr>
            <a:r>
              <a:rPr lang="ja-JP" altLang="en-US" dirty="0" smtClean="0"/>
              <a:t>予測：成功コミュニティのコーディネータは，衰退コミュニティに比べて</a:t>
            </a:r>
            <a:r>
              <a:rPr lang="ja-JP" altLang="en-US" dirty="0" smtClean="0">
                <a:solidFill>
                  <a:schemeClr val="accent6"/>
                </a:solidFill>
              </a:rPr>
              <a:t>数が多く</a:t>
            </a:r>
            <a:r>
              <a:rPr lang="ja-JP" altLang="en-US" dirty="0" smtClean="0"/>
              <a:t>，同時に</a:t>
            </a:r>
            <a:r>
              <a:rPr lang="ja-JP" altLang="en-US" dirty="0" smtClean="0">
                <a:solidFill>
                  <a:schemeClr val="accent6"/>
                </a:solidFill>
              </a:rPr>
              <a:t>コミュニティ内での媒介能力を表す媒介中心性が高い</a:t>
            </a:r>
          </a:p>
        </p:txBody>
      </p:sp>
      <p:sp>
        <p:nvSpPr>
          <p:cNvPr id="37892"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37893" name="スライド番号プレースホルダ 4"/>
          <p:cNvSpPr>
            <a:spLocks noGrp="1"/>
          </p:cNvSpPr>
          <p:nvPr>
            <p:ph type="sldNum" sz="quarter" idx="12"/>
          </p:nvPr>
        </p:nvSpPr>
        <p:spPr>
          <a:noFill/>
        </p:spPr>
        <p:txBody>
          <a:bodyPr/>
          <a:lstStyle/>
          <a:p>
            <a:fld id="{C6A94224-FDF6-4163-A3D0-A034384023AB}" type="slidenum">
              <a:rPr lang="en-US" altLang="ja-JP"/>
              <a:pPr/>
              <a:t>34</a:t>
            </a:fld>
            <a:endParaRPr lang="en-US" altLang="ja-JP"/>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タイトル 1"/>
          <p:cNvSpPr>
            <a:spLocks noGrp="1"/>
          </p:cNvSpPr>
          <p:nvPr>
            <p:ph type="title"/>
          </p:nvPr>
        </p:nvSpPr>
        <p:spPr/>
        <p:txBody>
          <a:bodyPr/>
          <a:lstStyle/>
          <a:p>
            <a:pPr eaLnBrk="1" hangingPunct="1"/>
            <a:r>
              <a:rPr lang="ja-JP" altLang="en-US" smtClean="0"/>
              <a:t>結果：参加者数とメッセージ数の推移</a:t>
            </a:r>
          </a:p>
        </p:txBody>
      </p:sp>
      <p:sp>
        <p:nvSpPr>
          <p:cNvPr id="38915" name="コンテンツ プレースホルダ 2"/>
          <p:cNvSpPr>
            <a:spLocks noGrp="1"/>
          </p:cNvSpPr>
          <p:nvPr>
            <p:ph idx="1"/>
          </p:nvPr>
        </p:nvSpPr>
        <p:spPr/>
        <p:txBody>
          <a:bodyPr/>
          <a:lstStyle/>
          <a:p>
            <a:pPr eaLnBrk="1" hangingPunct="1"/>
            <a:endParaRPr lang="ja-JP" altLang="en-US" smtClean="0"/>
          </a:p>
        </p:txBody>
      </p:sp>
      <p:sp>
        <p:nvSpPr>
          <p:cNvPr id="38916"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38917" name="スライド番号プレースホルダ 4"/>
          <p:cNvSpPr>
            <a:spLocks noGrp="1"/>
          </p:cNvSpPr>
          <p:nvPr>
            <p:ph type="sldNum" sz="quarter" idx="12"/>
          </p:nvPr>
        </p:nvSpPr>
        <p:spPr>
          <a:noFill/>
        </p:spPr>
        <p:txBody>
          <a:bodyPr/>
          <a:lstStyle/>
          <a:p>
            <a:fld id="{D4EE542C-8152-47A3-BDF9-2D9612672048}" type="slidenum">
              <a:rPr lang="en-US" altLang="ja-JP"/>
              <a:pPr/>
              <a:t>35</a:t>
            </a:fld>
            <a:endParaRPr lang="en-US" altLang="ja-JP"/>
          </a:p>
        </p:txBody>
      </p:sp>
      <p:pic>
        <p:nvPicPr>
          <p:cNvPr id="38918" name="Picture 4"/>
          <p:cNvPicPr>
            <a:picLocks noChangeAspect="1" noChangeArrowheads="1"/>
          </p:cNvPicPr>
          <p:nvPr/>
        </p:nvPicPr>
        <p:blipFill>
          <a:blip r:embed="rId3"/>
          <a:srcRect/>
          <a:stretch>
            <a:fillRect/>
          </a:stretch>
        </p:blipFill>
        <p:spPr bwMode="auto">
          <a:xfrm>
            <a:off x="1420813" y="2687638"/>
            <a:ext cx="6300787" cy="3375025"/>
          </a:xfrm>
          <a:prstGeom prst="rect">
            <a:avLst/>
          </a:prstGeom>
          <a:noFill/>
          <a:ln w="9525">
            <a:noFill/>
            <a:miter lim="800000"/>
            <a:headEnd/>
            <a:tailEnd/>
          </a:ln>
        </p:spPr>
      </p:pic>
      <p:pic>
        <p:nvPicPr>
          <p:cNvPr id="38919" name="Picture 5"/>
          <p:cNvPicPr>
            <a:picLocks noChangeAspect="1" noChangeArrowheads="1"/>
          </p:cNvPicPr>
          <p:nvPr/>
        </p:nvPicPr>
        <p:blipFill>
          <a:blip r:embed="rId4"/>
          <a:srcRect/>
          <a:stretch>
            <a:fillRect/>
          </a:stretch>
        </p:blipFill>
        <p:spPr bwMode="auto">
          <a:xfrm>
            <a:off x="1571625" y="6080125"/>
            <a:ext cx="3527425" cy="206375"/>
          </a:xfrm>
          <a:prstGeom prst="rect">
            <a:avLst/>
          </a:prstGeom>
          <a:noFill/>
          <a:ln w="9525">
            <a:noFill/>
            <a:miter lim="800000"/>
            <a:headEnd/>
            <a:tailEnd/>
          </a:ln>
        </p:spPr>
      </p:pic>
      <p:sp>
        <p:nvSpPr>
          <p:cNvPr id="38920" name="円/楕円 8"/>
          <p:cNvSpPr>
            <a:spLocks noChangeArrowheads="1"/>
          </p:cNvSpPr>
          <p:nvPr/>
        </p:nvSpPr>
        <p:spPr bwMode="auto">
          <a:xfrm>
            <a:off x="1643063" y="3857625"/>
            <a:ext cx="6072187" cy="428625"/>
          </a:xfrm>
          <a:prstGeom prst="ellipse">
            <a:avLst/>
          </a:prstGeom>
          <a:noFill/>
          <a:ln w="19050" algn="ctr">
            <a:solidFill>
              <a:srgbClr val="C00000"/>
            </a:solidFill>
            <a:round/>
            <a:headEnd/>
            <a:tailEnd/>
          </a:ln>
        </p:spPr>
        <p:txBody>
          <a:bodyPr/>
          <a:lstStyle/>
          <a:p>
            <a:endParaRPr lang="ja-JP" altLang="en-US"/>
          </a:p>
        </p:txBody>
      </p:sp>
      <p:sp>
        <p:nvSpPr>
          <p:cNvPr id="10" name="テキスト ボックス 9"/>
          <p:cNvSpPr txBox="1"/>
          <p:nvPr/>
        </p:nvSpPr>
        <p:spPr>
          <a:xfrm>
            <a:off x="457200" y="2214563"/>
            <a:ext cx="8229600" cy="369887"/>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lgn="ctr">
              <a:buFont typeface="Wingdings" pitchFamily="2" charset="2"/>
              <a:buNone/>
              <a:defRPr/>
            </a:pPr>
            <a:r>
              <a:rPr lang="en-US" altLang="ja-JP" dirty="0"/>
              <a:t>3</a:t>
            </a:r>
            <a:r>
              <a:rPr lang="ja-JP" altLang="en-US" dirty="0" err="1"/>
              <a:t>つの</a:t>
            </a:r>
            <a:r>
              <a:rPr lang="ja-JP" altLang="en-US" dirty="0"/>
              <a:t>コミュニティでコーディネータの数に大きな違いはない</a:t>
            </a:r>
            <a:endParaRPr lang="ja-JP" alt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タイトル 1"/>
          <p:cNvSpPr>
            <a:spLocks noGrp="1"/>
          </p:cNvSpPr>
          <p:nvPr>
            <p:ph type="title"/>
          </p:nvPr>
        </p:nvSpPr>
        <p:spPr/>
        <p:txBody>
          <a:bodyPr/>
          <a:lstStyle/>
          <a:p>
            <a:pPr eaLnBrk="1" hangingPunct="1"/>
            <a:r>
              <a:rPr lang="ja-JP" altLang="en-US" smtClean="0"/>
              <a:t>結果：中心性の平均値の推移</a:t>
            </a:r>
          </a:p>
        </p:txBody>
      </p:sp>
      <p:sp>
        <p:nvSpPr>
          <p:cNvPr id="39939" name="コンテンツ プレースホルダ 2"/>
          <p:cNvSpPr>
            <a:spLocks noGrp="1"/>
          </p:cNvSpPr>
          <p:nvPr>
            <p:ph idx="1"/>
          </p:nvPr>
        </p:nvSpPr>
        <p:spPr/>
        <p:txBody>
          <a:bodyPr/>
          <a:lstStyle/>
          <a:p>
            <a:pPr eaLnBrk="1" hangingPunct="1"/>
            <a:endParaRPr lang="ja-JP" altLang="en-US" smtClean="0"/>
          </a:p>
        </p:txBody>
      </p:sp>
      <p:sp>
        <p:nvSpPr>
          <p:cNvPr id="39940"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39941" name="スライド番号プレースホルダ 4"/>
          <p:cNvSpPr>
            <a:spLocks noGrp="1"/>
          </p:cNvSpPr>
          <p:nvPr>
            <p:ph type="sldNum" sz="quarter" idx="12"/>
          </p:nvPr>
        </p:nvSpPr>
        <p:spPr>
          <a:noFill/>
        </p:spPr>
        <p:txBody>
          <a:bodyPr/>
          <a:lstStyle/>
          <a:p>
            <a:fld id="{91E84F1D-93C2-4ABD-B692-A51309EBB5D8}" type="slidenum">
              <a:rPr lang="en-US" altLang="ja-JP"/>
              <a:pPr/>
              <a:t>36</a:t>
            </a:fld>
            <a:endParaRPr lang="en-US" altLang="ja-JP"/>
          </a:p>
        </p:txBody>
      </p:sp>
      <p:pic>
        <p:nvPicPr>
          <p:cNvPr id="39942" name="Picture 2"/>
          <p:cNvPicPr>
            <a:picLocks noChangeAspect="1" noChangeArrowheads="1"/>
          </p:cNvPicPr>
          <p:nvPr/>
        </p:nvPicPr>
        <p:blipFill>
          <a:blip r:embed="rId3"/>
          <a:srcRect/>
          <a:stretch>
            <a:fillRect/>
          </a:stretch>
        </p:blipFill>
        <p:spPr bwMode="auto">
          <a:xfrm>
            <a:off x="1285875" y="1336675"/>
            <a:ext cx="6300788" cy="4949825"/>
          </a:xfrm>
          <a:prstGeom prst="rect">
            <a:avLst/>
          </a:prstGeom>
          <a:noFill/>
          <a:ln w="9525">
            <a:noFill/>
            <a:miter lim="800000"/>
            <a:headEnd/>
            <a:tailEnd/>
          </a:ln>
        </p:spPr>
      </p:pic>
      <p:pic>
        <p:nvPicPr>
          <p:cNvPr id="39943" name="Picture 4"/>
          <p:cNvPicPr>
            <a:picLocks noChangeAspect="1" noChangeArrowheads="1"/>
          </p:cNvPicPr>
          <p:nvPr/>
        </p:nvPicPr>
        <p:blipFill>
          <a:blip r:embed="rId4"/>
          <a:srcRect/>
          <a:stretch>
            <a:fillRect/>
          </a:stretch>
        </p:blipFill>
        <p:spPr bwMode="auto">
          <a:xfrm>
            <a:off x="2119313" y="1111250"/>
            <a:ext cx="5238750" cy="368300"/>
          </a:xfrm>
          <a:prstGeom prst="rect">
            <a:avLst/>
          </a:prstGeom>
          <a:noFill/>
          <a:ln w="9525">
            <a:noFill/>
            <a:miter lim="800000"/>
            <a:headEnd/>
            <a:tailEnd/>
          </a:ln>
        </p:spPr>
      </p:pic>
      <p:sp>
        <p:nvSpPr>
          <p:cNvPr id="39944" name="円/楕円 7"/>
          <p:cNvSpPr>
            <a:spLocks noChangeArrowheads="1"/>
          </p:cNvSpPr>
          <p:nvPr/>
        </p:nvSpPr>
        <p:spPr bwMode="auto">
          <a:xfrm>
            <a:off x="1443038" y="3000375"/>
            <a:ext cx="6634162" cy="1143000"/>
          </a:xfrm>
          <a:prstGeom prst="ellipse">
            <a:avLst/>
          </a:prstGeom>
          <a:noFill/>
          <a:ln w="19050" algn="ctr">
            <a:solidFill>
              <a:srgbClr val="C00000"/>
            </a:solidFill>
            <a:round/>
            <a:headEnd/>
            <a:tailEnd/>
          </a:ln>
        </p:spPr>
        <p:txBody>
          <a:bodyPr/>
          <a:lstStyle/>
          <a:p>
            <a:endParaRPr lang="ja-JP" altLang="en-US"/>
          </a:p>
        </p:txBody>
      </p:sp>
      <p:sp>
        <p:nvSpPr>
          <p:cNvPr id="9" name="テキスト ボックス 8"/>
          <p:cNvSpPr txBox="1"/>
          <p:nvPr/>
        </p:nvSpPr>
        <p:spPr>
          <a:xfrm>
            <a:off x="457200" y="4783138"/>
            <a:ext cx="8229600" cy="369887"/>
          </a:xfrm>
          <a:prstGeom prst="rect">
            <a:avLst/>
          </a:prstGeom>
        </p:spPr>
        <p:style>
          <a:lnRef idx="1">
            <a:schemeClr val="dk1"/>
          </a:lnRef>
          <a:fillRef idx="2">
            <a:schemeClr val="dk1"/>
          </a:fillRef>
          <a:effectRef idx="1">
            <a:schemeClr val="dk1"/>
          </a:effectRef>
          <a:fontRef idx="minor">
            <a:schemeClr val="dk1"/>
          </a:fontRef>
        </p:style>
        <p:txBody>
          <a:bodyPr>
            <a:spAutoFit/>
          </a:bodyPr>
          <a:lstStyle/>
          <a:p>
            <a:pPr>
              <a:buFont typeface="Wingdings" pitchFamily="2" charset="2"/>
              <a:buNone/>
              <a:defRPr/>
            </a:pPr>
            <a:r>
              <a:rPr lang="ja-JP" altLang="en-US" dirty="0"/>
              <a:t>コーディネータの媒介中心性についても</a:t>
            </a:r>
            <a:r>
              <a:rPr lang="en-US" altLang="ja-JP" dirty="0"/>
              <a:t>3</a:t>
            </a:r>
            <a:r>
              <a:rPr lang="ja-JP" altLang="en-US" dirty="0" err="1"/>
              <a:t>つの</a:t>
            </a:r>
            <a:r>
              <a:rPr lang="ja-JP" altLang="en-US" dirty="0"/>
              <a:t>コミュニティで大きな違いはない</a:t>
            </a:r>
            <a:endParaRPr lang="en-US" altLang="ja-JP"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タイトル 1"/>
          <p:cNvSpPr>
            <a:spLocks noGrp="1"/>
          </p:cNvSpPr>
          <p:nvPr>
            <p:ph type="title"/>
          </p:nvPr>
        </p:nvSpPr>
        <p:spPr/>
        <p:txBody>
          <a:bodyPr/>
          <a:lstStyle/>
          <a:p>
            <a:pPr eaLnBrk="1" hangingPunct="1"/>
            <a:r>
              <a:rPr lang="ja-JP" altLang="en-US" smtClean="0"/>
              <a:t>仮説の確認（仮説</a:t>
            </a:r>
            <a:r>
              <a:rPr lang="en-US" altLang="ja-JP" smtClean="0"/>
              <a:t>3</a:t>
            </a:r>
            <a:r>
              <a:rPr lang="ja-JP" altLang="en-US" smtClean="0"/>
              <a:t>）</a:t>
            </a:r>
          </a:p>
        </p:txBody>
      </p:sp>
      <p:sp>
        <p:nvSpPr>
          <p:cNvPr id="3" name="コンテンツ プレースホルダ 2"/>
          <p:cNvSpPr>
            <a:spLocks noGrp="1"/>
          </p:cNvSpPr>
          <p:nvPr>
            <p:ph idx="1"/>
          </p:nvPr>
        </p:nvSpPr>
        <p:spPr/>
        <p:txBody>
          <a:bodyPr/>
          <a:lstStyle/>
          <a:p>
            <a:pPr marL="1168400" indent="-1168400" eaLnBrk="1" hangingPunct="1">
              <a:buFont typeface="Wingdings" pitchFamily="2" charset="2"/>
              <a:buNone/>
              <a:defRPr/>
            </a:pPr>
            <a:r>
              <a:rPr lang="ja-JP" altLang="en-US" dirty="0" smtClean="0"/>
              <a:t>仮説</a:t>
            </a:r>
            <a:r>
              <a:rPr lang="en-US" altLang="ja-JP" dirty="0" smtClean="0"/>
              <a:t>3</a:t>
            </a:r>
            <a:r>
              <a:rPr lang="ja-JP" altLang="en-US" dirty="0" smtClean="0"/>
              <a:t>：</a:t>
            </a:r>
            <a:r>
              <a:rPr lang="en-US" altLang="ja-JP" dirty="0" smtClean="0"/>
              <a:t>	</a:t>
            </a:r>
            <a:r>
              <a:rPr lang="en-US" altLang="ja-JP" i="1" dirty="0" smtClean="0"/>
              <a:t>2</a:t>
            </a:r>
            <a:r>
              <a:rPr lang="ja-JP" altLang="en-US" i="1" dirty="0" err="1" smtClean="0"/>
              <a:t>つの</a:t>
            </a:r>
            <a:r>
              <a:rPr lang="ja-JP" altLang="en-US" i="1" dirty="0" smtClean="0"/>
              <a:t>コミュニティを媒介するコーディネータが存在すると，</a:t>
            </a:r>
            <a:r>
              <a:rPr lang="en-US" altLang="ja-JP" i="1" dirty="0" smtClean="0"/>
              <a:t>OSS</a:t>
            </a:r>
            <a:r>
              <a:rPr lang="ja-JP" altLang="en-US" i="1" dirty="0" smtClean="0"/>
              <a:t>コミュニティは成功する</a:t>
            </a:r>
            <a:endParaRPr lang="en-US" altLang="ja-JP" i="1" dirty="0" smtClean="0"/>
          </a:p>
          <a:p>
            <a:pPr marL="898525" indent="-898525" eaLnBrk="1" hangingPunct="1">
              <a:buFont typeface="Wingdings" pitchFamily="2" charset="2"/>
              <a:buNone/>
              <a:defRPr/>
            </a:pPr>
            <a:r>
              <a:rPr lang="ja-JP" altLang="en-US" dirty="0" smtClean="0"/>
              <a:t>結果：仮説を十分に確かめることはできない</a:t>
            </a:r>
            <a:endParaRPr lang="en-US" altLang="ja-JP" dirty="0" smtClean="0"/>
          </a:p>
          <a:p>
            <a:pPr lvl="2" eaLnBrk="1" hangingPunct="1">
              <a:defRPr/>
            </a:pPr>
            <a:r>
              <a:rPr lang="en-US" altLang="ja-JP" sz="1800" dirty="0" smtClean="0"/>
              <a:t>3</a:t>
            </a:r>
            <a:r>
              <a:rPr lang="ja-JP" altLang="en-US" sz="1800" dirty="0" err="1" smtClean="0"/>
              <a:t>つの</a:t>
            </a:r>
            <a:r>
              <a:rPr lang="en-US" altLang="ja-JP" sz="1800" dirty="0" smtClean="0"/>
              <a:t>OSS</a:t>
            </a:r>
            <a:r>
              <a:rPr lang="ja-JP" altLang="en-US" sz="1800" dirty="0" smtClean="0"/>
              <a:t>コミュニティの</a:t>
            </a:r>
            <a:r>
              <a:rPr lang="ja-JP" altLang="en-US" sz="1800" dirty="0" smtClean="0">
                <a:solidFill>
                  <a:schemeClr val="accent6"/>
                </a:solidFill>
              </a:rPr>
              <a:t>コーディネータの数</a:t>
            </a:r>
            <a:r>
              <a:rPr lang="en-US" altLang="ja-JP" sz="1800" dirty="0" smtClean="0">
                <a:solidFill>
                  <a:schemeClr val="accent6"/>
                </a:solidFill>
              </a:rPr>
              <a:t>(A-1, G-1, N-1)</a:t>
            </a:r>
            <a:r>
              <a:rPr lang="ja-JP" altLang="en-US" sz="1800" dirty="0" smtClean="0">
                <a:solidFill>
                  <a:schemeClr val="accent6"/>
                </a:solidFill>
              </a:rPr>
              <a:t>は，</a:t>
            </a:r>
            <a:r>
              <a:rPr lang="en-US" altLang="ja-JP" sz="1800" dirty="0" smtClean="0">
                <a:solidFill>
                  <a:schemeClr val="accent6"/>
                </a:solidFill>
              </a:rPr>
              <a:t>20</a:t>
            </a:r>
            <a:r>
              <a:rPr lang="ja-JP" altLang="en-US" sz="1800" dirty="0" smtClean="0">
                <a:solidFill>
                  <a:schemeClr val="accent6"/>
                </a:solidFill>
              </a:rPr>
              <a:t>～</a:t>
            </a:r>
            <a:r>
              <a:rPr lang="en-US" altLang="ja-JP" sz="1800" dirty="0" smtClean="0">
                <a:solidFill>
                  <a:schemeClr val="accent6"/>
                </a:solidFill>
              </a:rPr>
              <a:t>40</a:t>
            </a:r>
            <a:r>
              <a:rPr lang="ja-JP" altLang="en-US" sz="1800" dirty="0" smtClean="0">
                <a:solidFill>
                  <a:schemeClr val="accent6"/>
                </a:solidFill>
              </a:rPr>
              <a:t>人程度と極端に大きな違いはない</a:t>
            </a:r>
            <a:endParaRPr lang="en-US" altLang="ja-JP" sz="1800" dirty="0" smtClean="0">
              <a:solidFill>
                <a:schemeClr val="accent6"/>
              </a:solidFill>
            </a:endParaRPr>
          </a:p>
          <a:p>
            <a:pPr lvl="2" eaLnBrk="1" hangingPunct="1">
              <a:defRPr/>
            </a:pPr>
            <a:r>
              <a:rPr lang="en-US" altLang="ja-JP" sz="1800" dirty="0" smtClean="0"/>
              <a:t>3</a:t>
            </a:r>
            <a:r>
              <a:rPr lang="ja-JP" altLang="en-US" sz="1800" dirty="0" err="1" smtClean="0"/>
              <a:t>つの</a:t>
            </a:r>
            <a:r>
              <a:rPr lang="en-US" altLang="ja-JP" sz="1800" dirty="0" smtClean="0"/>
              <a:t>OSS</a:t>
            </a:r>
            <a:r>
              <a:rPr lang="ja-JP" altLang="en-US" sz="1800" dirty="0" smtClean="0"/>
              <a:t>コミュニティの</a:t>
            </a:r>
            <a:r>
              <a:rPr lang="ja-JP" altLang="en-US" sz="1800" dirty="0" smtClean="0">
                <a:solidFill>
                  <a:schemeClr val="accent2"/>
                </a:solidFill>
              </a:rPr>
              <a:t>コーディネータの媒介中心性（</a:t>
            </a:r>
            <a:r>
              <a:rPr lang="en-US" altLang="ja-JP" sz="1800" dirty="0" smtClean="0">
                <a:solidFill>
                  <a:schemeClr val="accent2"/>
                </a:solidFill>
              </a:rPr>
              <a:t>A-3</a:t>
            </a:r>
            <a:r>
              <a:rPr lang="ja-JP" altLang="en-US" sz="1800" dirty="0" err="1" smtClean="0">
                <a:solidFill>
                  <a:schemeClr val="accent2"/>
                </a:solidFill>
              </a:rPr>
              <a:t>，</a:t>
            </a:r>
            <a:r>
              <a:rPr lang="en-US" altLang="ja-JP" sz="1800" dirty="0" smtClean="0">
                <a:solidFill>
                  <a:schemeClr val="accent2"/>
                </a:solidFill>
              </a:rPr>
              <a:t>G-3</a:t>
            </a:r>
            <a:r>
              <a:rPr lang="ja-JP" altLang="en-US" sz="1800" dirty="0" err="1" smtClean="0">
                <a:solidFill>
                  <a:schemeClr val="accent2"/>
                </a:solidFill>
              </a:rPr>
              <a:t>，</a:t>
            </a:r>
            <a:r>
              <a:rPr lang="en-US" altLang="ja-JP" sz="1800" dirty="0" smtClean="0">
                <a:solidFill>
                  <a:schemeClr val="accent2"/>
                </a:solidFill>
              </a:rPr>
              <a:t>N-3</a:t>
            </a:r>
            <a:r>
              <a:rPr lang="ja-JP" altLang="en-US" sz="1800" dirty="0" smtClean="0">
                <a:solidFill>
                  <a:schemeClr val="accent2"/>
                </a:solidFill>
              </a:rPr>
              <a:t>）についても大きな値の差はない</a:t>
            </a:r>
            <a:endParaRPr lang="en-US" altLang="ja-JP" sz="1800" dirty="0" smtClean="0"/>
          </a:p>
        </p:txBody>
      </p:sp>
      <p:sp>
        <p:nvSpPr>
          <p:cNvPr id="40964"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40965" name="スライド番号プレースホルダ 4"/>
          <p:cNvSpPr>
            <a:spLocks noGrp="1"/>
          </p:cNvSpPr>
          <p:nvPr>
            <p:ph type="sldNum" sz="quarter" idx="12"/>
          </p:nvPr>
        </p:nvSpPr>
        <p:spPr>
          <a:noFill/>
        </p:spPr>
        <p:txBody>
          <a:bodyPr/>
          <a:lstStyle/>
          <a:p>
            <a:fld id="{CE0FCDD2-9BCC-4DCA-AB70-B5CCD9EF3AFF}" type="slidenum">
              <a:rPr lang="en-US" altLang="ja-JP"/>
              <a:pPr/>
              <a:t>37</a:t>
            </a:fld>
            <a:endParaRPr lang="en-US" altLang="ja-JP"/>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タイトル 1"/>
          <p:cNvSpPr>
            <a:spLocks noGrp="1"/>
          </p:cNvSpPr>
          <p:nvPr>
            <p:ph type="title"/>
          </p:nvPr>
        </p:nvSpPr>
        <p:spPr/>
        <p:txBody>
          <a:bodyPr/>
          <a:lstStyle/>
          <a:p>
            <a:pPr eaLnBrk="1" hangingPunct="1"/>
            <a:r>
              <a:rPr lang="ja-JP" altLang="en-US" smtClean="0"/>
              <a:t>考察：コーディネータの媒介中心性（</a:t>
            </a:r>
            <a:r>
              <a:rPr lang="en-US" altLang="ja-JP" smtClean="0"/>
              <a:t>1</a:t>
            </a:r>
            <a:r>
              <a:rPr lang="ja-JP" altLang="en-US" smtClean="0"/>
              <a:t>）</a:t>
            </a:r>
          </a:p>
        </p:txBody>
      </p:sp>
      <p:sp>
        <p:nvSpPr>
          <p:cNvPr id="41987" name="コンテンツ プレースホルダ 2"/>
          <p:cNvSpPr>
            <a:spLocks noGrp="1"/>
          </p:cNvSpPr>
          <p:nvPr>
            <p:ph idx="1"/>
          </p:nvPr>
        </p:nvSpPr>
        <p:spPr/>
        <p:txBody>
          <a:bodyPr/>
          <a:lstStyle/>
          <a:p>
            <a:pPr eaLnBrk="1" hangingPunct="1"/>
            <a:r>
              <a:rPr lang="ja-JP" altLang="en-US" smtClean="0"/>
              <a:t>コミュニティの成功／衰退にかかわらずコーディネータの媒介中心性にほとんど差異がなかった</a:t>
            </a:r>
            <a:endParaRPr lang="en-US" altLang="ja-JP" smtClean="0"/>
          </a:p>
          <a:p>
            <a:pPr lvl="1" eaLnBrk="1" hangingPunct="1"/>
            <a:r>
              <a:rPr lang="ja-JP" altLang="en-US" smtClean="0">
                <a:solidFill>
                  <a:schemeClr val="accent2"/>
                </a:solidFill>
              </a:rPr>
              <a:t>媒介中心性は，参加者が属するコミュニティの違いは考慮しない</a:t>
            </a:r>
            <a:r>
              <a:rPr lang="ja-JP" altLang="en-US" smtClean="0"/>
              <a:t>（すべてのノードを同一種類のものとして扱う）</a:t>
            </a:r>
            <a:endParaRPr lang="en-US" altLang="ja-JP" smtClean="0"/>
          </a:p>
          <a:p>
            <a:pPr lvl="1" eaLnBrk="1" hangingPunct="1"/>
            <a:r>
              <a:rPr lang="ja-JP" altLang="en-US" smtClean="0">
                <a:solidFill>
                  <a:schemeClr val="accent2"/>
                </a:solidFill>
              </a:rPr>
              <a:t>媒介中心性は</a:t>
            </a:r>
            <a:r>
              <a:rPr lang="ja-JP" altLang="en-US" smtClean="0"/>
              <a:t>，開発者コミュニティとユーザコミュニティの</a:t>
            </a:r>
            <a:r>
              <a:rPr lang="en-US" altLang="ja-JP" smtClean="0">
                <a:solidFill>
                  <a:schemeClr val="accent2"/>
                </a:solidFill>
              </a:rPr>
              <a:t>2</a:t>
            </a:r>
            <a:r>
              <a:rPr lang="ja-JP" altLang="en-US" smtClean="0">
                <a:solidFill>
                  <a:schemeClr val="accent2"/>
                </a:solidFill>
              </a:rPr>
              <a:t>つのコミュニティの参加者同士を媒介するコーディネータの「媒介能力（媒介の度合い）」を正確に表すことができない</a:t>
            </a:r>
            <a:endParaRPr lang="en-US" altLang="ja-JP" smtClean="0">
              <a:solidFill>
                <a:schemeClr val="accent2"/>
              </a:solidFill>
            </a:endParaRPr>
          </a:p>
        </p:txBody>
      </p:sp>
      <p:sp>
        <p:nvSpPr>
          <p:cNvPr id="41988"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41989" name="スライド番号プレースホルダ 4"/>
          <p:cNvSpPr>
            <a:spLocks noGrp="1"/>
          </p:cNvSpPr>
          <p:nvPr>
            <p:ph type="sldNum" sz="quarter" idx="12"/>
          </p:nvPr>
        </p:nvSpPr>
        <p:spPr>
          <a:noFill/>
        </p:spPr>
        <p:txBody>
          <a:bodyPr/>
          <a:lstStyle/>
          <a:p>
            <a:fld id="{A8739A4E-8CAB-4B7D-8830-F59097123A52}" type="slidenum">
              <a:rPr lang="en-US" altLang="ja-JP"/>
              <a:pPr/>
              <a:t>38</a:t>
            </a:fld>
            <a:endParaRPr lang="en-US" altLang="ja-JP"/>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タイトル 1"/>
          <p:cNvSpPr>
            <a:spLocks noGrp="1"/>
          </p:cNvSpPr>
          <p:nvPr>
            <p:ph type="title"/>
          </p:nvPr>
        </p:nvSpPr>
        <p:spPr/>
        <p:txBody>
          <a:bodyPr/>
          <a:lstStyle/>
          <a:p>
            <a:pPr eaLnBrk="1" hangingPunct="1"/>
            <a:r>
              <a:rPr lang="ja-JP" altLang="en-US" smtClean="0"/>
              <a:t>考察：コーディネータの媒介中心性（</a:t>
            </a:r>
            <a:r>
              <a:rPr lang="en-US" altLang="ja-JP" smtClean="0"/>
              <a:t>2</a:t>
            </a:r>
            <a:r>
              <a:rPr lang="ja-JP" altLang="en-US" smtClean="0"/>
              <a:t>）</a:t>
            </a:r>
          </a:p>
        </p:txBody>
      </p:sp>
      <p:sp>
        <p:nvSpPr>
          <p:cNvPr id="43011" name="コンテンツ プレースホルダ 2"/>
          <p:cNvSpPr>
            <a:spLocks noGrp="1"/>
          </p:cNvSpPr>
          <p:nvPr>
            <p:ph idx="1"/>
          </p:nvPr>
        </p:nvSpPr>
        <p:spPr/>
        <p:txBody>
          <a:bodyPr/>
          <a:lstStyle/>
          <a:p>
            <a:pPr eaLnBrk="1" hangingPunct="1"/>
            <a:endParaRPr lang="ja-JP" altLang="en-US" smtClean="0"/>
          </a:p>
        </p:txBody>
      </p:sp>
      <p:sp>
        <p:nvSpPr>
          <p:cNvPr id="43012"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43013" name="スライド番号プレースホルダ 4"/>
          <p:cNvSpPr>
            <a:spLocks noGrp="1"/>
          </p:cNvSpPr>
          <p:nvPr>
            <p:ph type="sldNum" sz="quarter" idx="12"/>
          </p:nvPr>
        </p:nvSpPr>
        <p:spPr>
          <a:noFill/>
        </p:spPr>
        <p:txBody>
          <a:bodyPr/>
          <a:lstStyle/>
          <a:p>
            <a:fld id="{DAFA6C8E-BF48-4589-A312-0CC6B9836A96}" type="slidenum">
              <a:rPr lang="en-US" altLang="ja-JP"/>
              <a:pPr/>
              <a:t>39</a:t>
            </a:fld>
            <a:endParaRPr lang="en-US" altLang="ja-JP"/>
          </a:p>
        </p:txBody>
      </p:sp>
      <p:grpSp>
        <p:nvGrpSpPr>
          <p:cNvPr id="43014" name="グループ化 49"/>
          <p:cNvGrpSpPr>
            <a:grpSpLocks/>
          </p:cNvGrpSpPr>
          <p:nvPr/>
        </p:nvGrpSpPr>
        <p:grpSpPr bwMode="auto">
          <a:xfrm>
            <a:off x="285750" y="1071563"/>
            <a:ext cx="8504238" cy="3155950"/>
            <a:chOff x="457200" y="1109033"/>
            <a:chExt cx="8503698" cy="3155738"/>
          </a:xfrm>
        </p:grpSpPr>
        <p:pic>
          <p:nvPicPr>
            <p:cNvPr id="43019" name="Picture 2" descr="i_networkApache"/>
            <p:cNvPicPr>
              <a:picLocks noChangeAspect="1" noChangeArrowheads="1"/>
            </p:cNvPicPr>
            <p:nvPr/>
          </p:nvPicPr>
          <p:blipFill>
            <a:blip r:embed="rId3"/>
            <a:srcRect/>
            <a:stretch>
              <a:fillRect/>
            </a:stretch>
          </p:blipFill>
          <p:spPr bwMode="auto">
            <a:xfrm>
              <a:off x="567303" y="1109033"/>
              <a:ext cx="2797606" cy="2965742"/>
            </a:xfrm>
            <a:prstGeom prst="rect">
              <a:avLst/>
            </a:prstGeom>
            <a:noFill/>
            <a:ln w="9525">
              <a:noFill/>
              <a:miter lim="800000"/>
              <a:headEnd/>
              <a:tailEnd/>
            </a:ln>
          </p:spPr>
        </p:pic>
        <p:sp>
          <p:nvSpPr>
            <p:cNvPr id="28" name="Text Box 3"/>
            <p:cNvSpPr txBox="1">
              <a:spLocks noChangeArrowheads="1"/>
            </p:cNvSpPr>
            <p:nvPr/>
          </p:nvSpPr>
          <p:spPr bwMode="auto">
            <a:xfrm>
              <a:off x="457200" y="4002851"/>
              <a:ext cx="2846207" cy="261920"/>
            </a:xfrm>
            <a:prstGeom prst="rect">
              <a:avLst/>
            </a:prstGeom>
            <a:noFill/>
            <a:ln w="9525">
              <a:noFill/>
              <a:miter lim="800000"/>
              <a:headEnd/>
              <a:tailEnd/>
            </a:ln>
            <a:effectLst/>
          </p:spPr>
          <p:txBody>
            <a:bodyPr>
              <a:spAutoFit/>
            </a:bodyPr>
            <a:lstStyle/>
            <a:p>
              <a:pPr algn="r" fontAlgn="auto">
                <a:spcBef>
                  <a:spcPts val="0"/>
                </a:spcBef>
                <a:spcAft>
                  <a:spcPts val="0"/>
                </a:spcAft>
                <a:buFontTx/>
                <a:buNone/>
                <a:defRPr/>
              </a:pPr>
              <a:r>
                <a:rPr kumimoji="0" lang="en-US" altLang="ja-JP" sz="1100" kern="0" dirty="0">
                  <a:solidFill>
                    <a:sysClr val="windowText" lastClr="000000"/>
                  </a:solidFill>
                </a:rPr>
                <a:t>Apache Ver.2.2.0</a:t>
              </a:r>
              <a:r>
                <a:rPr kumimoji="0" lang="ja-JP" altLang="en-US" sz="1100" kern="0" dirty="0">
                  <a:solidFill>
                    <a:sysClr val="windowText" lastClr="000000"/>
                  </a:solidFill>
                </a:rPr>
                <a:t>リリース時</a:t>
              </a:r>
              <a:r>
                <a:rPr kumimoji="0" lang="en-US" altLang="ja-JP" sz="1100" kern="0" dirty="0">
                  <a:solidFill>
                    <a:sysClr val="windowText" lastClr="000000"/>
                  </a:solidFill>
                </a:rPr>
                <a:t>(2005</a:t>
              </a:r>
              <a:r>
                <a:rPr kumimoji="0" lang="ja-JP" altLang="en-US" sz="1100" kern="0" dirty="0">
                  <a:solidFill>
                    <a:sysClr val="windowText" lastClr="000000"/>
                  </a:solidFill>
                </a:rPr>
                <a:t>年</a:t>
              </a:r>
              <a:r>
                <a:rPr kumimoji="0" lang="en-US" altLang="ja-JP" sz="1100" kern="0" dirty="0">
                  <a:solidFill>
                    <a:sysClr val="windowText" lastClr="000000"/>
                  </a:solidFill>
                </a:rPr>
                <a:t>11</a:t>
              </a:r>
              <a:r>
                <a:rPr kumimoji="0" lang="ja-JP" altLang="en-US" sz="1100" kern="0" dirty="0">
                  <a:solidFill>
                    <a:sysClr val="windowText" lastClr="000000"/>
                  </a:solidFill>
                </a:rPr>
                <a:t>月</a:t>
              </a:r>
              <a:r>
                <a:rPr kumimoji="0" lang="en-US" altLang="ja-JP" sz="1100" kern="0" dirty="0">
                  <a:solidFill>
                    <a:sysClr val="windowText" lastClr="000000"/>
                  </a:solidFill>
                </a:rPr>
                <a:t>)</a:t>
              </a:r>
            </a:p>
          </p:txBody>
        </p:sp>
        <p:sp>
          <p:nvSpPr>
            <p:cNvPr id="29" name="Text Box 4"/>
            <p:cNvSpPr txBox="1">
              <a:spLocks noChangeArrowheads="1"/>
            </p:cNvSpPr>
            <p:nvPr/>
          </p:nvSpPr>
          <p:spPr bwMode="auto">
            <a:xfrm>
              <a:off x="620703" y="1318569"/>
              <a:ext cx="492094"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開発者</a:t>
              </a:r>
            </a:p>
          </p:txBody>
        </p:sp>
        <p:sp>
          <p:nvSpPr>
            <p:cNvPr id="30" name="Text Box 5"/>
            <p:cNvSpPr txBox="1">
              <a:spLocks noChangeArrowheads="1"/>
            </p:cNvSpPr>
            <p:nvPr/>
          </p:nvSpPr>
          <p:spPr bwMode="auto">
            <a:xfrm>
              <a:off x="634989" y="2437681"/>
              <a:ext cx="806399" cy="214299"/>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コーディネータ</a:t>
              </a:r>
            </a:p>
          </p:txBody>
        </p:sp>
        <p:sp>
          <p:nvSpPr>
            <p:cNvPr id="31" name="Text Box 6"/>
            <p:cNvSpPr txBox="1">
              <a:spLocks noChangeArrowheads="1"/>
            </p:cNvSpPr>
            <p:nvPr/>
          </p:nvSpPr>
          <p:spPr bwMode="auto">
            <a:xfrm>
              <a:off x="655625" y="3225028"/>
              <a:ext cx="485744"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ユーザ</a:t>
              </a:r>
            </a:p>
          </p:txBody>
        </p:sp>
        <p:sp>
          <p:nvSpPr>
            <p:cNvPr id="32" name="Line 7"/>
            <p:cNvSpPr>
              <a:spLocks noChangeShapeType="1"/>
            </p:cNvSpPr>
            <p:nvPr/>
          </p:nvSpPr>
          <p:spPr bwMode="auto">
            <a:xfrm flipH="1">
              <a:off x="1749343" y="1978925"/>
              <a:ext cx="812748" cy="423834"/>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3" name="Line 8"/>
            <p:cNvSpPr>
              <a:spLocks noChangeShapeType="1"/>
            </p:cNvSpPr>
            <p:nvPr/>
          </p:nvSpPr>
          <p:spPr bwMode="auto">
            <a:xfrm flipH="1">
              <a:off x="1644575" y="1978925"/>
              <a:ext cx="917517" cy="563524"/>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4" name="Line 9"/>
            <p:cNvSpPr>
              <a:spLocks noChangeShapeType="1"/>
            </p:cNvSpPr>
            <p:nvPr/>
          </p:nvSpPr>
          <p:spPr bwMode="auto">
            <a:xfrm flipH="1">
              <a:off x="1962054" y="1978925"/>
              <a:ext cx="600037" cy="387324"/>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5" name="Line 10"/>
            <p:cNvSpPr>
              <a:spLocks noChangeShapeType="1"/>
            </p:cNvSpPr>
            <p:nvPr/>
          </p:nvSpPr>
          <p:spPr bwMode="auto">
            <a:xfrm flipH="1">
              <a:off x="1855699" y="1978925"/>
              <a:ext cx="706392" cy="528601"/>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6" name="Line 11"/>
            <p:cNvSpPr>
              <a:spLocks noChangeShapeType="1"/>
            </p:cNvSpPr>
            <p:nvPr/>
          </p:nvSpPr>
          <p:spPr bwMode="auto">
            <a:xfrm flipH="1">
              <a:off x="2103333" y="1978925"/>
              <a:ext cx="458758" cy="458756"/>
            </a:xfrm>
            <a:prstGeom prst="line">
              <a:avLst/>
            </a:prstGeom>
            <a:noFill/>
            <a:ln w="38100">
              <a:solidFill>
                <a:srgbClr val="A50021"/>
              </a:solidFill>
              <a:prstDash val="sysDot"/>
              <a:round/>
              <a:headEnd/>
              <a:tailEnd type="triangle" w="sm" len="med"/>
            </a:ln>
            <a:effectLst/>
          </p:spPr>
          <p:txBody>
            <a:bodyPr/>
            <a:lstStyle/>
            <a:p>
              <a:pPr fontAlgn="auto">
                <a:spcBef>
                  <a:spcPts val="0"/>
                </a:spcBef>
                <a:spcAft>
                  <a:spcPts val="0"/>
                </a:spcAft>
                <a:buFontTx/>
                <a:buNone/>
                <a:defRPr/>
              </a:pPr>
              <a:endParaRPr kumimoji="0" lang="ja-JP" altLang="en-US" sz="900" kern="0">
                <a:solidFill>
                  <a:sysClr val="windowText" lastClr="000000"/>
                </a:solidFill>
              </a:endParaRPr>
            </a:p>
          </p:txBody>
        </p:sp>
        <p:sp>
          <p:nvSpPr>
            <p:cNvPr id="37" name="AutoShape 12"/>
            <p:cNvSpPr>
              <a:spLocks noChangeArrowheads="1"/>
            </p:cNvSpPr>
            <p:nvPr/>
          </p:nvSpPr>
          <p:spPr bwMode="auto">
            <a:xfrm>
              <a:off x="2173179" y="1907491"/>
              <a:ext cx="742903" cy="247633"/>
            </a:xfrm>
            <a:prstGeom prst="flowChartAlternateProcess">
              <a:avLst/>
            </a:prstGeom>
            <a:solidFill>
              <a:srgbClr val="FFFFFF"/>
            </a:solidFill>
            <a:ln w="9525">
              <a:solidFill>
                <a:srgbClr val="000000"/>
              </a:solidFill>
              <a:miter lim="800000"/>
              <a:headEnd/>
              <a:tailEnd/>
            </a:ln>
            <a:effectLst/>
          </p:spPr>
          <p:txBody>
            <a:bodyPr wrap="none" anchor="ctr"/>
            <a:lstStyle/>
            <a:p>
              <a:pPr algn="ctr" fontAlgn="auto">
                <a:spcBef>
                  <a:spcPts val="0"/>
                </a:spcBef>
                <a:spcAft>
                  <a:spcPts val="0"/>
                </a:spcAft>
                <a:buFontTx/>
                <a:buNone/>
                <a:defRPr/>
              </a:pPr>
              <a:r>
                <a:rPr kumimoji="0" lang="ja-JP" altLang="en-US" sz="800" kern="0">
                  <a:solidFill>
                    <a:sysClr val="windowText" lastClr="000000"/>
                  </a:solidFill>
                </a:rPr>
                <a:t>コーディネータの</a:t>
              </a:r>
            </a:p>
            <a:p>
              <a:pPr algn="ctr" fontAlgn="auto">
                <a:spcBef>
                  <a:spcPts val="0"/>
                </a:spcBef>
                <a:spcAft>
                  <a:spcPts val="0"/>
                </a:spcAft>
                <a:buFontTx/>
                <a:buNone/>
                <a:defRPr/>
              </a:pPr>
              <a:r>
                <a:rPr kumimoji="0" lang="ja-JP" altLang="en-US" sz="800" kern="0">
                  <a:solidFill>
                    <a:sysClr val="windowText" lastClr="000000"/>
                  </a:solidFill>
                </a:rPr>
                <a:t>上位</a:t>
              </a:r>
              <a:r>
                <a:rPr kumimoji="0" lang="en-US" altLang="ja-JP" sz="800" kern="0">
                  <a:solidFill>
                    <a:sysClr val="windowText" lastClr="000000"/>
                  </a:solidFill>
                </a:rPr>
                <a:t>5</a:t>
              </a:r>
              <a:r>
                <a:rPr kumimoji="0" lang="ja-JP" altLang="en-US" sz="800" kern="0">
                  <a:solidFill>
                    <a:sysClr val="windowText" lastClr="000000"/>
                  </a:solidFill>
                </a:rPr>
                <a:t>人</a:t>
              </a:r>
            </a:p>
          </p:txBody>
        </p:sp>
        <p:sp>
          <p:nvSpPr>
            <p:cNvPr id="38" name="Text Box 13"/>
            <p:cNvSpPr txBox="1">
              <a:spLocks noChangeArrowheads="1"/>
            </p:cNvSpPr>
            <p:nvPr/>
          </p:nvSpPr>
          <p:spPr bwMode="auto">
            <a:xfrm>
              <a:off x="3482783" y="4002851"/>
              <a:ext cx="2592223" cy="261920"/>
            </a:xfrm>
            <a:prstGeom prst="rect">
              <a:avLst/>
            </a:prstGeom>
            <a:noFill/>
            <a:ln w="9525">
              <a:noFill/>
              <a:miter lim="800000"/>
              <a:headEnd/>
              <a:tailEnd/>
            </a:ln>
            <a:effectLst/>
          </p:spPr>
          <p:txBody>
            <a:bodyPr wrap="none">
              <a:spAutoFit/>
            </a:bodyPr>
            <a:lstStyle/>
            <a:p>
              <a:pPr algn="r" fontAlgn="auto">
                <a:spcBef>
                  <a:spcPts val="0"/>
                </a:spcBef>
                <a:spcAft>
                  <a:spcPts val="0"/>
                </a:spcAft>
                <a:buFontTx/>
                <a:buNone/>
                <a:defRPr/>
              </a:pPr>
              <a:r>
                <a:rPr kumimoji="0" lang="en-US" altLang="ja-JP" sz="1100" kern="0" dirty="0">
                  <a:solidFill>
                    <a:sysClr val="windowText" lastClr="000000"/>
                  </a:solidFill>
                </a:rPr>
                <a:t>GIMP Ver.1.2.0</a:t>
              </a:r>
              <a:r>
                <a:rPr kumimoji="0" lang="ja-JP" altLang="en-US" sz="1100" kern="0" dirty="0">
                  <a:solidFill>
                    <a:sysClr val="windowText" lastClr="000000"/>
                  </a:solidFill>
                </a:rPr>
                <a:t>リリース時</a:t>
              </a:r>
              <a:r>
                <a:rPr kumimoji="0" lang="en-US" altLang="ja-JP" sz="1100" kern="0" dirty="0">
                  <a:solidFill>
                    <a:sysClr val="windowText" lastClr="000000"/>
                  </a:solidFill>
                </a:rPr>
                <a:t>(2000</a:t>
              </a:r>
              <a:r>
                <a:rPr kumimoji="0" lang="ja-JP" altLang="en-US" sz="1100" kern="0" dirty="0">
                  <a:solidFill>
                    <a:sysClr val="windowText" lastClr="000000"/>
                  </a:solidFill>
                </a:rPr>
                <a:t>年</a:t>
              </a:r>
              <a:r>
                <a:rPr kumimoji="0" lang="en-US" altLang="ja-JP" sz="1100" kern="0" dirty="0">
                  <a:solidFill>
                    <a:sysClr val="windowText" lastClr="000000"/>
                  </a:solidFill>
                </a:rPr>
                <a:t>10</a:t>
              </a:r>
              <a:r>
                <a:rPr kumimoji="0" lang="ja-JP" altLang="en-US" sz="1100" kern="0" dirty="0">
                  <a:solidFill>
                    <a:sysClr val="windowText" lastClr="000000"/>
                  </a:solidFill>
                </a:rPr>
                <a:t>月</a:t>
              </a:r>
              <a:r>
                <a:rPr kumimoji="0" lang="en-US" altLang="ja-JP" sz="1100" kern="0" dirty="0">
                  <a:solidFill>
                    <a:sysClr val="windowText" lastClr="000000"/>
                  </a:solidFill>
                </a:rPr>
                <a:t>)</a:t>
              </a:r>
            </a:p>
          </p:txBody>
        </p:sp>
        <p:pic>
          <p:nvPicPr>
            <p:cNvPr id="43031" name="Picture 14" descr="i_networkGimp"/>
            <p:cNvPicPr>
              <a:picLocks noChangeAspect="1" noChangeArrowheads="1"/>
            </p:cNvPicPr>
            <p:nvPr/>
          </p:nvPicPr>
          <p:blipFill>
            <a:blip r:embed="rId4"/>
            <a:srcRect/>
            <a:stretch>
              <a:fillRect/>
            </a:stretch>
          </p:blipFill>
          <p:spPr bwMode="auto">
            <a:xfrm>
              <a:off x="3338442" y="1109033"/>
              <a:ext cx="2797606" cy="2965742"/>
            </a:xfrm>
            <a:prstGeom prst="rect">
              <a:avLst/>
            </a:prstGeom>
            <a:noFill/>
            <a:ln w="9525">
              <a:noFill/>
              <a:miter lim="800000"/>
              <a:headEnd/>
              <a:tailEnd/>
            </a:ln>
          </p:spPr>
        </p:pic>
        <p:sp>
          <p:nvSpPr>
            <p:cNvPr id="40" name="Text Box 15"/>
            <p:cNvSpPr txBox="1">
              <a:spLocks noChangeArrowheads="1"/>
            </p:cNvSpPr>
            <p:nvPr/>
          </p:nvSpPr>
          <p:spPr bwMode="auto">
            <a:xfrm>
              <a:off x="3390714" y="1390001"/>
              <a:ext cx="493682" cy="214299"/>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開発者</a:t>
              </a:r>
            </a:p>
          </p:txBody>
        </p:sp>
        <p:sp>
          <p:nvSpPr>
            <p:cNvPr id="41" name="Text Box 16"/>
            <p:cNvSpPr txBox="1">
              <a:spLocks noChangeArrowheads="1"/>
            </p:cNvSpPr>
            <p:nvPr/>
          </p:nvSpPr>
          <p:spPr bwMode="auto">
            <a:xfrm>
              <a:off x="3406588" y="2507526"/>
              <a:ext cx="806399"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コーディネータ</a:t>
              </a:r>
            </a:p>
          </p:txBody>
        </p:sp>
        <p:sp>
          <p:nvSpPr>
            <p:cNvPr id="42" name="Text Box 17"/>
            <p:cNvSpPr txBox="1">
              <a:spLocks noChangeArrowheads="1"/>
            </p:cNvSpPr>
            <p:nvPr/>
          </p:nvSpPr>
          <p:spPr bwMode="auto">
            <a:xfrm>
              <a:off x="3425636" y="3213917"/>
              <a:ext cx="487332"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ユーザ</a:t>
              </a:r>
            </a:p>
          </p:txBody>
        </p:sp>
        <p:sp>
          <p:nvSpPr>
            <p:cNvPr id="43" name="Text Box 18"/>
            <p:cNvSpPr txBox="1">
              <a:spLocks noChangeArrowheads="1"/>
            </p:cNvSpPr>
            <p:nvPr/>
          </p:nvSpPr>
          <p:spPr bwMode="auto">
            <a:xfrm>
              <a:off x="6281368" y="4002851"/>
              <a:ext cx="2609684" cy="261920"/>
            </a:xfrm>
            <a:prstGeom prst="rect">
              <a:avLst/>
            </a:prstGeom>
            <a:noFill/>
            <a:ln w="9525">
              <a:noFill/>
              <a:miter lim="800000"/>
              <a:headEnd/>
              <a:tailEnd/>
            </a:ln>
            <a:effectLst/>
          </p:spPr>
          <p:txBody>
            <a:bodyPr>
              <a:spAutoFit/>
            </a:bodyPr>
            <a:lstStyle/>
            <a:p>
              <a:pPr algn="r" fontAlgn="auto">
                <a:spcBef>
                  <a:spcPts val="0"/>
                </a:spcBef>
                <a:spcAft>
                  <a:spcPts val="0"/>
                </a:spcAft>
                <a:buFontTx/>
                <a:buNone/>
                <a:defRPr/>
              </a:pPr>
              <a:r>
                <a:rPr kumimoji="0" lang="en-US" altLang="ja-JP" sz="1100" kern="0" dirty="0">
                  <a:solidFill>
                    <a:sysClr val="windowText" lastClr="000000"/>
                  </a:solidFill>
                </a:rPr>
                <a:t>Netscape Ver.6</a:t>
              </a:r>
              <a:r>
                <a:rPr kumimoji="0" lang="ja-JP" altLang="en-US" sz="1100" kern="0" dirty="0">
                  <a:solidFill>
                    <a:sysClr val="windowText" lastClr="000000"/>
                  </a:solidFill>
                </a:rPr>
                <a:t>リリース時</a:t>
              </a:r>
              <a:r>
                <a:rPr kumimoji="0" lang="en-US" altLang="ja-JP" sz="1100" kern="0" dirty="0">
                  <a:solidFill>
                    <a:sysClr val="windowText" lastClr="000000"/>
                  </a:solidFill>
                </a:rPr>
                <a:t>(2000</a:t>
              </a:r>
              <a:r>
                <a:rPr kumimoji="0" lang="ja-JP" altLang="en-US" sz="1100" kern="0" dirty="0">
                  <a:solidFill>
                    <a:sysClr val="windowText" lastClr="000000"/>
                  </a:solidFill>
                </a:rPr>
                <a:t>年</a:t>
              </a:r>
              <a:r>
                <a:rPr kumimoji="0" lang="en-US" altLang="ja-JP" sz="1100" kern="0" dirty="0">
                  <a:solidFill>
                    <a:sysClr val="windowText" lastClr="000000"/>
                  </a:solidFill>
                </a:rPr>
                <a:t>11</a:t>
              </a:r>
              <a:r>
                <a:rPr kumimoji="0" lang="ja-JP" altLang="en-US" sz="1100" kern="0" dirty="0">
                  <a:solidFill>
                    <a:sysClr val="windowText" lastClr="000000"/>
                  </a:solidFill>
                </a:rPr>
                <a:t>月</a:t>
              </a:r>
              <a:r>
                <a:rPr kumimoji="0" lang="en-US" altLang="ja-JP" sz="1100" kern="0" dirty="0">
                  <a:solidFill>
                    <a:sysClr val="windowText" lastClr="000000"/>
                  </a:solidFill>
                </a:rPr>
                <a:t>)</a:t>
              </a:r>
            </a:p>
          </p:txBody>
        </p:sp>
        <p:pic>
          <p:nvPicPr>
            <p:cNvPr id="43036" name="Picture 19" descr="i_networkNetscape"/>
            <p:cNvPicPr>
              <a:picLocks noChangeAspect="1" noChangeArrowheads="1"/>
            </p:cNvPicPr>
            <p:nvPr/>
          </p:nvPicPr>
          <p:blipFill>
            <a:blip r:embed="rId5"/>
            <a:srcRect/>
            <a:stretch>
              <a:fillRect/>
            </a:stretch>
          </p:blipFill>
          <p:spPr bwMode="auto">
            <a:xfrm>
              <a:off x="6163292" y="1109033"/>
              <a:ext cx="2797606" cy="2965742"/>
            </a:xfrm>
            <a:prstGeom prst="rect">
              <a:avLst/>
            </a:prstGeom>
            <a:noFill/>
            <a:ln w="9525">
              <a:noFill/>
              <a:miter lim="800000"/>
              <a:headEnd/>
              <a:tailEnd/>
            </a:ln>
          </p:spPr>
        </p:pic>
        <p:sp>
          <p:nvSpPr>
            <p:cNvPr id="45" name="Text Box 20"/>
            <p:cNvSpPr txBox="1">
              <a:spLocks noChangeArrowheads="1"/>
            </p:cNvSpPr>
            <p:nvPr/>
          </p:nvSpPr>
          <p:spPr bwMode="auto">
            <a:xfrm>
              <a:off x="6216284" y="1390001"/>
              <a:ext cx="492094" cy="214299"/>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開発者</a:t>
              </a:r>
            </a:p>
          </p:txBody>
        </p:sp>
        <p:sp>
          <p:nvSpPr>
            <p:cNvPr id="46" name="Text Box 21"/>
            <p:cNvSpPr txBox="1">
              <a:spLocks noChangeArrowheads="1"/>
            </p:cNvSpPr>
            <p:nvPr/>
          </p:nvSpPr>
          <p:spPr bwMode="auto">
            <a:xfrm>
              <a:off x="6230571" y="2590071"/>
              <a:ext cx="806399"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コーディネータ</a:t>
              </a:r>
            </a:p>
          </p:txBody>
        </p:sp>
        <p:sp>
          <p:nvSpPr>
            <p:cNvPr id="47" name="Text Box 22"/>
            <p:cNvSpPr txBox="1">
              <a:spLocks noChangeArrowheads="1"/>
            </p:cNvSpPr>
            <p:nvPr/>
          </p:nvSpPr>
          <p:spPr bwMode="auto">
            <a:xfrm>
              <a:off x="6251207" y="3355194"/>
              <a:ext cx="485744" cy="215885"/>
            </a:xfrm>
            <a:prstGeom prst="rect">
              <a:avLst/>
            </a:prstGeom>
            <a:noFill/>
            <a:ln w="9525">
              <a:noFill/>
              <a:miter lim="800000"/>
              <a:headEnd/>
              <a:tailEnd/>
            </a:ln>
            <a:effectLst/>
          </p:spPr>
          <p:txBody>
            <a:bodyPr wrap="none">
              <a:spAutoFit/>
            </a:bodyPr>
            <a:lstStyle/>
            <a:p>
              <a:pPr fontAlgn="auto">
                <a:spcBef>
                  <a:spcPts val="0"/>
                </a:spcBef>
                <a:spcAft>
                  <a:spcPts val="0"/>
                </a:spcAft>
                <a:buFontTx/>
                <a:buNone/>
                <a:defRPr/>
              </a:pPr>
              <a:r>
                <a:rPr kumimoji="0" lang="ja-JP" altLang="en-US" sz="800" kern="0">
                  <a:solidFill>
                    <a:sysClr val="windowText" lastClr="000000"/>
                  </a:solidFill>
                </a:rPr>
                <a:t>ユーザ</a:t>
              </a:r>
            </a:p>
          </p:txBody>
        </p:sp>
      </p:grpSp>
      <p:pic>
        <p:nvPicPr>
          <p:cNvPr id="43015" name="Picture 2"/>
          <p:cNvPicPr>
            <a:picLocks noChangeAspect="1" noChangeArrowheads="1"/>
          </p:cNvPicPr>
          <p:nvPr/>
        </p:nvPicPr>
        <p:blipFill>
          <a:blip r:embed="rId6"/>
          <a:srcRect/>
          <a:stretch>
            <a:fillRect/>
          </a:stretch>
        </p:blipFill>
        <p:spPr bwMode="auto">
          <a:xfrm>
            <a:off x="2420938" y="5154613"/>
            <a:ext cx="4579937" cy="1346200"/>
          </a:xfrm>
          <a:prstGeom prst="rect">
            <a:avLst/>
          </a:prstGeom>
          <a:noFill/>
          <a:ln w="9525">
            <a:noFill/>
            <a:miter lim="800000"/>
            <a:headEnd/>
            <a:tailEnd/>
          </a:ln>
        </p:spPr>
      </p:pic>
      <p:sp>
        <p:nvSpPr>
          <p:cNvPr id="48" name="Text Box 18"/>
          <p:cNvSpPr txBox="1">
            <a:spLocks noChangeArrowheads="1"/>
          </p:cNvSpPr>
          <p:nvPr/>
        </p:nvSpPr>
        <p:spPr bwMode="auto">
          <a:xfrm>
            <a:off x="3421063" y="4929188"/>
            <a:ext cx="2609850" cy="261937"/>
          </a:xfrm>
          <a:prstGeom prst="rect">
            <a:avLst/>
          </a:prstGeom>
          <a:noFill/>
          <a:ln w="9525">
            <a:noFill/>
            <a:miter lim="800000"/>
            <a:headEnd/>
            <a:tailEnd/>
          </a:ln>
          <a:effectLst/>
        </p:spPr>
        <p:txBody>
          <a:bodyPr>
            <a:spAutoFit/>
          </a:bodyPr>
          <a:lstStyle/>
          <a:p>
            <a:pPr algn="ctr" fontAlgn="auto">
              <a:spcBef>
                <a:spcPts val="0"/>
              </a:spcBef>
              <a:spcAft>
                <a:spcPts val="0"/>
              </a:spcAft>
              <a:buFontTx/>
              <a:buNone/>
              <a:defRPr/>
            </a:pPr>
            <a:r>
              <a:rPr kumimoji="0" lang="ja-JP" altLang="en-US" sz="1100" kern="0" dirty="0">
                <a:solidFill>
                  <a:sysClr val="windowText" lastClr="000000"/>
                </a:solidFill>
              </a:rPr>
              <a:t>上位</a:t>
            </a:r>
            <a:r>
              <a:rPr kumimoji="0" lang="en-US" altLang="ja-JP" sz="1100" kern="0" dirty="0">
                <a:solidFill>
                  <a:sysClr val="windowText" lastClr="000000"/>
                </a:solidFill>
              </a:rPr>
              <a:t>5</a:t>
            </a:r>
            <a:r>
              <a:rPr kumimoji="0" lang="ja-JP" altLang="en-US" sz="1100" kern="0" dirty="0">
                <a:solidFill>
                  <a:sysClr val="windowText" lastClr="000000"/>
                </a:solidFill>
              </a:rPr>
              <a:t>人のコーディネータの次数</a:t>
            </a:r>
            <a:endParaRPr kumimoji="0" lang="en-US" altLang="ja-JP" sz="1100" kern="0" dirty="0">
              <a:solidFill>
                <a:sysClr val="windowText" lastClr="000000"/>
              </a:solidFill>
            </a:endParaRPr>
          </a:p>
        </p:txBody>
      </p:sp>
      <p:sp>
        <p:nvSpPr>
          <p:cNvPr id="53" name="角丸四角形 52"/>
          <p:cNvSpPr/>
          <p:nvPr/>
        </p:nvSpPr>
        <p:spPr bwMode="auto">
          <a:xfrm>
            <a:off x="1443038" y="3711575"/>
            <a:ext cx="2986087" cy="1014413"/>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a:lstStyle/>
          <a:p>
            <a:pPr>
              <a:buFont typeface="Wingdings" pitchFamily="2" charset="2"/>
              <a:buNone/>
              <a:defRPr/>
            </a:pPr>
            <a:r>
              <a:rPr lang="ja-JP" altLang="en-US" sz="1600" dirty="0">
                <a:solidFill>
                  <a:schemeClr val="tx1"/>
                </a:solidFill>
              </a:rPr>
              <a:t>どちらのコミュニティの参加者ともバランスよくコミュニケーションを行っている</a:t>
            </a:r>
          </a:p>
          <a:p>
            <a:pPr>
              <a:buFont typeface="Wingdings" pitchFamily="2" charset="2"/>
              <a:buNone/>
              <a:defRPr/>
            </a:pPr>
            <a:endParaRPr lang="ja-JP" altLang="en-US" dirty="0">
              <a:solidFill>
                <a:schemeClr val="tx1"/>
              </a:solidFill>
            </a:endParaRPr>
          </a:p>
        </p:txBody>
      </p:sp>
      <p:sp>
        <p:nvSpPr>
          <p:cNvPr id="54" name="角丸四角形 53"/>
          <p:cNvSpPr/>
          <p:nvPr/>
        </p:nvSpPr>
        <p:spPr bwMode="auto">
          <a:xfrm>
            <a:off x="5902325" y="3714750"/>
            <a:ext cx="3098800" cy="1011238"/>
          </a:xfrm>
          <a:prstGeom prst="roundRect">
            <a:avLst/>
          </a:prstGeom>
          <a:ln>
            <a:headEnd type="none" w="med" len="med"/>
            <a:tailEnd type="none" w="med" len="med"/>
          </a:ln>
        </p:spPr>
        <p:style>
          <a:lnRef idx="1">
            <a:schemeClr val="dk1"/>
          </a:lnRef>
          <a:fillRef idx="2">
            <a:schemeClr val="dk1"/>
          </a:fillRef>
          <a:effectRef idx="1">
            <a:schemeClr val="dk1"/>
          </a:effectRef>
          <a:fontRef idx="minor">
            <a:schemeClr val="dk1"/>
          </a:fontRef>
        </p:style>
        <p:txBody>
          <a:bodyPr/>
          <a:lstStyle/>
          <a:p>
            <a:pPr>
              <a:buFont typeface="Wingdings" pitchFamily="2" charset="2"/>
              <a:buNone/>
              <a:defRPr/>
            </a:pPr>
            <a:r>
              <a:rPr lang="ja-JP" altLang="en-US" dirty="0">
                <a:solidFill>
                  <a:schemeClr val="tx1"/>
                </a:solidFill>
              </a:rPr>
              <a:t>どちらか一方のコミュニティの参加者とコミュニケーションを行っている</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blinds(horizontal)">
                                      <p:cBhvr>
                                        <p:cTn id="7" dur="50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blinds(horizontal)">
                                      <p:cBhvr>
                                        <p:cTn id="1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タイトル 1"/>
          <p:cNvSpPr>
            <a:spLocks noGrp="1"/>
          </p:cNvSpPr>
          <p:nvPr>
            <p:ph type="title"/>
          </p:nvPr>
        </p:nvSpPr>
        <p:spPr/>
        <p:txBody>
          <a:bodyPr/>
          <a:lstStyle/>
          <a:p>
            <a:pPr eaLnBrk="1" hangingPunct="1"/>
            <a:r>
              <a:rPr lang="ja-JP" altLang="en-US" smtClean="0"/>
              <a:t>考察：コーディネータの媒介中心性（</a:t>
            </a:r>
            <a:r>
              <a:rPr lang="en-US" altLang="ja-JP" smtClean="0"/>
              <a:t>3</a:t>
            </a:r>
            <a:r>
              <a:rPr lang="ja-JP" altLang="en-US" smtClean="0"/>
              <a:t>）</a:t>
            </a:r>
          </a:p>
        </p:txBody>
      </p:sp>
      <p:sp>
        <p:nvSpPr>
          <p:cNvPr id="3" name="コンテンツ プレースホルダ 2"/>
          <p:cNvSpPr>
            <a:spLocks noGrp="1"/>
          </p:cNvSpPr>
          <p:nvPr>
            <p:ph idx="1"/>
          </p:nvPr>
        </p:nvSpPr>
        <p:spPr/>
        <p:txBody>
          <a:bodyPr/>
          <a:lstStyle/>
          <a:p>
            <a:pPr eaLnBrk="1" hangingPunct="1"/>
            <a:r>
              <a:rPr lang="ja-JP" altLang="en-US" smtClean="0"/>
              <a:t>成功コミュニティと衰退コミュニティのコーディネータの媒介の質は大きく異なる</a:t>
            </a:r>
            <a:endParaRPr lang="en-US" altLang="ja-JP" smtClean="0"/>
          </a:p>
          <a:p>
            <a:pPr lvl="1" eaLnBrk="1" hangingPunct="1"/>
            <a:r>
              <a:rPr lang="en-US" altLang="ja-JP" smtClean="0"/>
              <a:t>Apache</a:t>
            </a:r>
            <a:r>
              <a:rPr lang="ja-JP" altLang="en-US" smtClean="0"/>
              <a:t>と</a:t>
            </a:r>
            <a:r>
              <a:rPr lang="en-US" altLang="ja-JP" smtClean="0"/>
              <a:t>GIMP</a:t>
            </a:r>
            <a:r>
              <a:rPr lang="ja-JP" altLang="en-US" smtClean="0"/>
              <a:t>のコーディネータは，バランス良く</a:t>
            </a:r>
            <a:r>
              <a:rPr lang="en-US" altLang="ja-JP" smtClean="0"/>
              <a:t>2</a:t>
            </a:r>
            <a:r>
              <a:rPr lang="ja-JP" altLang="en-US" smtClean="0"/>
              <a:t>つのコミュニティとコミュニケーションを行っている</a:t>
            </a:r>
            <a:endParaRPr lang="en-US" altLang="ja-JP" smtClean="0"/>
          </a:p>
          <a:p>
            <a:pPr lvl="1" eaLnBrk="1" hangingPunct="1"/>
            <a:r>
              <a:rPr lang="en-US" altLang="ja-JP" smtClean="0"/>
              <a:t>Netscape</a:t>
            </a:r>
            <a:r>
              <a:rPr lang="ja-JP" altLang="en-US" smtClean="0"/>
              <a:t>のコーディネータは，どちらか一方のコミュニティの参加者とコミュニケーションを行っている</a:t>
            </a:r>
            <a:endParaRPr lang="en-US" altLang="ja-JP" smtClean="0"/>
          </a:p>
          <a:p>
            <a:pPr lvl="2" eaLnBrk="1" hangingPunct="1"/>
            <a:r>
              <a:rPr lang="en-US" altLang="ja-JP" sz="1800" smtClean="0"/>
              <a:t>Netscape</a:t>
            </a:r>
            <a:r>
              <a:rPr lang="ja-JP" altLang="en-US" sz="1800" smtClean="0"/>
              <a:t>のコーディネータは，ユーザの盛り上がりを開発者へ伝えていない（開発者のモチベーションの低下を招いた？）</a:t>
            </a:r>
            <a:endParaRPr lang="en-US" altLang="ja-JP" sz="1800" smtClean="0"/>
          </a:p>
          <a:p>
            <a:pPr lvl="2" eaLnBrk="1" hangingPunct="1"/>
            <a:endParaRPr lang="en-US" altLang="ja-JP" sz="1800" smtClean="0"/>
          </a:p>
          <a:p>
            <a:pPr algn="ctr" eaLnBrk="1" hangingPunct="1">
              <a:buFont typeface="Wingdings" pitchFamily="2" charset="2"/>
              <a:buNone/>
            </a:pPr>
            <a:r>
              <a:rPr lang="en-US" altLang="ja-JP" smtClean="0">
                <a:solidFill>
                  <a:schemeClr val="accent2"/>
                </a:solidFill>
              </a:rPr>
              <a:t>OSS</a:t>
            </a:r>
            <a:r>
              <a:rPr lang="ja-JP" altLang="en-US" smtClean="0">
                <a:solidFill>
                  <a:schemeClr val="accent2"/>
                </a:solidFill>
              </a:rPr>
              <a:t>コミュニティの共同作業の円滑化には</a:t>
            </a:r>
            <a:r>
              <a:rPr lang="en-US" altLang="ja-JP" smtClean="0">
                <a:solidFill>
                  <a:schemeClr val="accent2"/>
                </a:solidFill>
              </a:rPr>
              <a:t/>
            </a:r>
            <a:br>
              <a:rPr lang="en-US" altLang="ja-JP" smtClean="0">
                <a:solidFill>
                  <a:schemeClr val="accent2"/>
                </a:solidFill>
              </a:rPr>
            </a:br>
            <a:r>
              <a:rPr lang="ja-JP" altLang="en-US" smtClean="0">
                <a:solidFill>
                  <a:schemeClr val="accent2"/>
                </a:solidFill>
              </a:rPr>
              <a:t>コーディネータによるバランスのとれた媒介が重要</a:t>
            </a:r>
            <a:endParaRPr lang="en-US" altLang="ja-JP" smtClean="0">
              <a:solidFill>
                <a:schemeClr val="accent2"/>
              </a:solidFill>
            </a:endParaRPr>
          </a:p>
        </p:txBody>
      </p:sp>
      <p:sp>
        <p:nvSpPr>
          <p:cNvPr id="44036"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44037" name="スライド番号プレースホルダ 4"/>
          <p:cNvSpPr>
            <a:spLocks noGrp="1"/>
          </p:cNvSpPr>
          <p:nvPr>
            <p:ph type="sldNum" sz="quarter" idx="12"/>
          </p:nvPr>
        </p:nvSpPr>
        <p:spPr>
          <a:noFill/>
        </p:spPr>
        <p:txBody>
          <a:bodyPr/>
          <a:lstStyle/>
          <a:p>
            <a:fld id="{688A6786-F25A-495D-AAE5-6CC0C832FC1A}" type="slidenum">
              <a:rPr lang="en-US" altLang="ja-JP"/>
              <a:pPr/>
              <a:t>40</a:t>
            </a:fld>
            <a:endParaRPr lang="en-US" altLang="ja-JP"/>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Effect transition="in" filter="blinds(horizontal)">
                                      <p:cBhvr>
                                        <p:cTn id="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タイトル 1"/>
          <p:cNvSpPr>
            <a:spLocks noGrp="1"/>
          </p:cNvSpPr>
          <p:nvPr>
            <p:ph type="title"/>
          </p:nvPr>
        </p:nvSpPr>
        <p:spPr/>
        <p:txBody>
          <a:bodyPr/>
          <a:lstStyle/>
          <a:p>
            <a:pPr eaLnBrk="1" hangingPunct="1"/>
            <a:r>
              <a:rPr lang="ja-JP" altLang="en-US" smtClean="0"/>
              <a:t>考察：中心性分析の妥当性</a:t>
            </a:r>
          </a:p>
        </p:txBody>
      </p:sp>
      <p:sp>
        <p:nvSpPr>
          <p:cNvPr id="45059" name="コンテンツ プレースホルダ 2"/>
          <p:cNvSpPr>
            <a:spLocks noGrp="1"/>
          </p:cNvSpPr>
          <p:nvPr>
            <p:ph idx="1"/>
          </p:nvPr>
        </p:nvSpPr>
        <p:spPr/>
        <p:txBody>
          <a:bodyPr/>
          <a:lstStyle/>
          <a:p>
            <a:pPr eaLnBrk="1" hangingPunct="1"/>
            <a:r>
              <a:rPr lang="ja-JP" altLang="en-US" smtClean="0"/>
              <a:t>中心性に基づく分析結果は，</a:t>
            </a:r>
            <a:r>
              <a:rPr lang="en-US" altLang="ja-JP" smtClean="0"/>
              <a:t>Raymond</a:t>
            </a:r>
            <a:r>
              <a:rPr lang="ja-JP" altLang="en-US" smtClean="0"/>
              <a:t>らが指摘する以下の</a:t>
            </a:r>
            <a:r>
              <a:rPr lang="en-US" altLang="ja-JP" smtClean="0"/>
              <a:t>2</a:t>
            </a:r>
            <a:r>
              <a:rPr lang="ja-JP" altLang="en-US" smtClean="0"/>
              <a:t>点とも一致する</a:t>
            </a:r>
            <a:endParaRPr lang="en-US" altLang="ja-JP" smtClean="0"/>
          </a:p>
          <a:p>
            <a:pPr lvl="2" eaLnBrk="1" hangingPunct="1"/>
            <a:r>
              <a:rPr lang="ja-JP" altLang="en-US" sz="1800" i="1" smtClean="0"/>
              <a:t>多少不完全でも頻繁にリリースを行い，</a:t>
            </a:r>
            <a:r>
              <a:rPr lang="ja-JP" altLang="en-US" sz="1800" i="1" smtClean="0">
                <a:solidFill>
                  <a:schemeClr val="accent2"/>
                </a:solidFill>
              </a:rPr>
              <a:t>ユーザの意見を多く取り込むことがバザール方式（</a:t>
            </a:r>
            <a:r>
              <a:rPr lang="en-US" altLang="ja-JP" sz="1800" i="1" smtClean="0">
                <a:solidFill>
                  <a:schemeClr val="accent2"/>
                </a:solidFill>
              </a:rPr>
              <a:t>OSS</a:t>
            </a:r>
            <a:r>
              <a:rPr lang="ja-JP" altLang="en-US" sz="1800" i="1" smtClean="0">
                <a:solidFill>
                  <a:schemeClr val="accent2"/>
                </a:solidFill>
              </a:rPr>
              <a:t>コミュニティによる開発方式）の重要な要素の</a:t>
            </a:r>
            <a:r>
              <a:rPr lang="en-US" altLang="ja-JP" sz="1800" i="1" smtClean="0">
                <a:solidFill>
                  <a:schemeClr val="accent2"/>
                </a:solidFill>
              </a:rPr>
              <a:t>1</a:t>
            </a:r>
            <a:r>
              <a:rPr lang="ja-JP" altLang="en-US" sz="1800" i="1" smtClean="0">
                <a:solidFill>
                  <a:schemeClr val="accent2"/>
                </a:solidFill>
              </a:rPr>
              <a:t>つ</a:t>
            </a:r>
            <a:r>
              <a:rPr lang="ja-JP" altLang="en-US" sz="1800" i="1" smtClean="0"/>
              <a:t>である</a:t>
            </a:r>
            <a:endParaRPr lang="en-US" altLang="ja-JP" sz="1800" i="1" smtClean="0"/>
          </a:p>
          <a:p>
            <a:pPr lvl="3" eaLnBrk="1" hangingPunct="1"/>
            <a:r>
              <a:rPr lang="en-US" altLang="ja-JP" smtClean="0"/>
              <a:t>Apache</a:t>
            </a:r>
            <a:r>
              <a:rPr lang="ja-JP" altLang="en-US" smtClean="0"/>
              <a:t>と</a:t>
            </a:r>
            <a:r>
              <a:rPr lang="en-US" altLang="ja-JP" smtClean="0"/>
              <a:t>GIMP</a:t>
            </a:r>
            <a:r>
              <a:rPr lang="ja-JP" altLang="en-US" smtClean="0"/>
              <a:t>のコーディネータは，開発者とユーザの橋渡し役として，ユーザからの意見を開発者へバランス良く伝達している</a:t>
            </a:r>
            <a:endParaRPr lang="en-US" altLang="ja-JP" smtClean="0"/>
          </a:p>
          <a:p>
            <a:pPr lvl="2" eaLnBrk="1" hangingPunct="1"/>
            <a:r>
              <a:rPr lang="ja-JP" altLang="en-US" sz="1800" i="1" smtClean="0"/>
              <a:t>最初からバザール方式で始めるのは不適切であり，</a:t>
            </a:r>
            <a:r>
              <a:rPr lang="ja-JP" altLang="en-US" sz="1800" i="1" smtClean="0">
                <a:solidFill>
                  <a:schemeClr val="accent2"/>
                </a:solidFill>
              </a:rPr>
              <a:t>一部の開発者によりある程度動くものが出来上がってから開発者コミュニティが活発になる</a:t>
            </a:r>
            <a:endParaRPr lang="en-US" altLang="ja-JP" sz="1800" i="1" smtClean="0">
              <a:solidFill>
                <a:schemeClr val="accent2"/>
              </a:solidFill>
            </a:endParaRPr>
          </a:p>
          <a:p>
            <a:pPr lvl="3" eaLnBrk="1" hangingPunct="1"/>
            <a:r>
              <a:rPr lang="ja-JP" altLang="en-US" smtClean="0"/>
              <a:t>開発初期は大量のメッセージのやりとりが一部の開発者により行われるが，開発者の数自体は大きく増えていない</a:t>
            </a:r>
            <a:endParaRPr lang="en-US" altLang="ja-JP" smtClean="0"/>
          </a:p>
          <a:p>
            <a:pPr lvl="3" eaLnBrk="1" hangingPunct="1"/>
            <a:r>
              <a:rPr lang="ja-JP" altLang="en-US" smtClean="0"/>
              <a:t>開発中期以降はメッセージ数は減少するものの，各中心性は増加している（⇒複数の開発者同士がコミュニケーションを取ることで，開発の負荷分散やコミュニティの活性化が生じている）</a:t>
            </a:r>
            <a:endParaRPr lang="en-US" altLang="ja-JP" smtClean="0"/>
          </a:p>
        </p:txBody>
      </p:sp>
      <p:sp>
        <p:nvSpPr>
          <p:cNvPr id="45060"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45061" name="スライド番号プレースホルダ 4"/>
          <p:cNvSpPr>
            <a:spLocks noGrp="1"/>
          </p:cNvSpPr>
          <p:nvPr>
            <p:ph type="sldNum" sz="quarter" idx="12"/>
          </p:nvPr>
        </p:nvSpPr>
        <p:spPr>
          <a:noFill/>
        </p:spPr>
        <p:txBody>
          <a:bodyPr/>
          <a:lstStyle/>
          <a:p>
            <a:fld id="{0D7189D5-816D-429B-AA75-8C100542C0D8}" type="slidenum">
              <a:rPr lang="en-US" altLang="ja-JP"/>
              <a:pPr/>
              <a:t>41</a:t>
            </a:fld>
            <a:endParaRPr lang="en-US" altLang="ja-JP"/>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タイトル 1"/>
          <p:cNvSpPr>
            <a:spLocks noGrp="1"/>
          </p:cNvSpPr>
          <p:nvPr>
            <p:ph type="title"/>
          </p:nvPr>
        </p:nvSpPr>
        <p:spPr/>
        <p:txBody>
          <a:bodyPr/>
          <a:lstStyle/>
          <a:p>
            <a:pPr eaLnBrk="1" hangingPunct="1"/>
            <a:r>
              <a:rPr lang="ja-JP" altLang="en-US" smtClean="0"/>
              <a:t>まとめ</a:t>
            </a:r>
          </a:p>
        </p:txBody>
      </p:sp>
      <p:sp>
        <p:nvSpPr>
          <p:cNvPr id="46083" name="コンテンツ プレースホルダ 2"/>
          <p:cNvSpPr>
            <a:spLocks noGrp="1"/>
          </p:cNvSpPr>
          <p:nvPr>
            <p:ph idx="1"/>
          </p:nvPr>
        </p:nvSpPr>
        <p:spPr/>
        <p:txBody>
          <a:bodyPr/>
          <a:lstStyle/>
          <a:p>
            <a:pPr eaLnBrk="1" hangingPunct="1"/>
            <a:r>
              <a:rPr lang="en-US" altLang="ja-JP" smtClean="0"/>
              <a:t>OSS</a:t>
            </a:r>
            <a:r>
              <a:rPr lang="ja-JP" altLang="en-US" smtClean="0"/>
              <a:t>コミュニティの共同作業のプロセスを明らかにするために，</a:t>
            </a:r>
            <a:r>
              <a:rPr lang="en-US" altLang="ja-JP" smtClean="0"/>
              <a:t>2</a:t>
            </a:r>
            <a:r>
              <a:rPr lang="ja-JP" altLang="en-US" smtClean="0"/>
              <a:t>つの参加者コミュニティが形成するコミュニケーション構造に対して中心性分析を行った</a:t>
            </a:r>
            <a:endParaRPr lang="en-US" altLang="ja-JP" smtClean="0"/>
          </a:p>
          <a:p>
            <a:pPr eaLnBrk="1" hangingPunct="1"/>
            <a:r>
              <a:rPr lang="ja-JP" altLang="en-US" smtClean="0"/>
              <a:t>中心性分析により以下の知見を得た</a:t>
            </a:r>
            <a:endParaRPr lang="en-US" altLang="ja-JP" smtClean="0"/>
          </a:p>
          <a:p>
            <a:pPr lvl="1" eaLnBrk="1" hangingPunct="1"/>
            <a:r>
              <a:rPr lang="ja-JP" altLang="en-US" smtClean="0"/>
              <a:t>成功コミュニティは時間の経過に伴いコミュニケーション構造が過密化する</a:t>
            </a:r>
            <a:endParaRPr lang="en-US" altLang="ja-JP" smtClean="0"/>
          </a:p>
          <a:p>
            <a:pPr lvl="1" eaLnBrk="1" hangingPunct="1"/>
            <a:r>
              <a:rPr lang="en-US" altLang="ja-JP" smtClean="0"/>
              <a:t>OSS</a:t>
            </a:r>
            <a:r>
              <a:rPr lang="ja-JP" altLang="en-US" smtClean="0"/>
              <a:t>コミュニティが活発に活動するためにはコーディネータの存在が重要である</a:t>
            </a:r>
            <a:endParaRPr lang="en-US" altLang="ja-JP" smtClean="0"/>
          </a:p>
          <a:p>
            <a:pPr lvl="1" eaLnBrk="1" hangingPunct="1"/>
            <a:r>
              <a:rPr lang="ja-JP" altLang="en-US" smtClean="0"/>
              <a:t>成功コミュニティでは</a:t>
            </a:r>
            <a:r>
              <a:rPr lang="en-US" altLang="ja-JP" smtClean="0"/>
              <a:t>2</a:t>
            </a:r>
            <a:r>
              <a:rPr lang="ja-JP" altLang="en-US" smtClean="0"/>
              <a:t>つの参加者コミュニティをバランスよく媒介するコーディネータが存在する</a:t>
            </a:r>
            <a:endParaRPr lang="en-US" altLang="ja-JP" smtClean="0"/>
          </a:p>
          <a:p>
            <a:pPr eaLnBrk="1" hangingPunct="1"/>
            <a:r>
              <a:rPr lang="en-US" altLang="ja-JP" smtClean="0"/>
              <a:t>Raymond</a:t>
            </a:r>
            <a:r>
              <a:rPr lang="ja-JP" altLang="en-US" smtClean="0"/>
              <a:t>らの指摘と一致する知見を中心性分析によって得ることができた</a:t>
            </a:r>
          </a:p>
        </p:txBody>
      </p:sp>
      <p:sp>
        <p:nvSpPr>
          <p:cNvPr id="46084"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46085" name="スライド番号プレースホルダ 4"/>
          <p:cNvSpPr>
            <a:spLocks noGrp="1"/>
          </p:cNvSpPr>
          <p:nvPr>
            <p:ph type="sldNum" sz="quarter" idx="12"/>
          </p:nvPr>
        </p:nvSpPr>
        <p:spPr>
          <a:noFill/>
        </p:spPr>
        <p:txBody>
          <a:bodyPr/>
          <a:lstStyle/>
          <a:p>
            <a:fld id="{327BB317-100F-4D17-9B22-DB7643BF12E5}" type="slidenum">
              <a:rPr lang="en-US" altLang="ja-JP"/>
              <a:pPr/>
              <a:t>42</a:t>
            </a:fld>
            <a:endParaRPr lang="en-US" altLang="ja-JP"/>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タイトル 1"/>
          <p:cNvSpPr>
            <a:spLocks noGrp="1"/>
          </p:cNvSpPr>
          <p:nvPr>
            <p:ph type="title"/>
          </p:nvPr>
        </p:nvSpPr>
        <p:spPr/>
        <p:txBody>
          <a:bodyPr/>
          <a:lstStyle/>
          <a:p>
            <a:pPr eaLnBrk="1" hangingPunct="1"/>
            <a:r>
              <a:rPr lang="ja-JP" altLang="en-US" smtClean="0"/>
              <a:t>今後の課題</a:t>
            </a:r>
          </a:p>
        </p:txBody>
      </p:sp>
      <p:sp>
        <p:nvSpPr>
          <p:cNvPr id="47107" name="コンテンツ プレースホルダ 2"/>
          <p:cNvSpPr>
            <a:spLocks noGrp="1"/>
          </p:cNvSpPr>
          <p:nvPr>
            <p:ph idx="1"/>
          </p:nvPr>
        </p:nvSpPr>
        <p:spPr/>
        <p:txBody>
          <a:bodyPr/>
          <a:lstStyle/>
          <a:p>
            <a:pPr eaLnBrk="1" hangingPunct="1"/>
            <a:r>
              <a:rPr lang="ja-JP" altLang="en-US" smtClean="0"/>
              <a:t>開発者とユーザ以外のサブコミュニティを分析対象に加える必要がある</a:t>
            </a:r>
            <a:endParaRPr lang="en-US" altLang="ja-JP" smtClean="0"/>
          </a:p>
          <a:p>
            <a:pPr lvl="1" eaLnBrk="1" hangingPunct="1"/>
            <a:r>
              <a:rPr lang="en-US" altLang="ja-JP" smtClean="0"/>
              <a:t>OSS</a:t>
            </a:r>
            <a:r>
              <a:rPr lang="ja-JP" altLang="en-US" smtClean="0"/>
              <a:t>コミュニティにおけるソフトウェア開発では，開発者とユーザだけではなく，その他のステークホルダ（バグ報告者やテスタなど）も含めた共同作業が行われている</a:t>
            </a:r>
            <a:endParaRPr lang="en-US" altLang="ja-JP" smtClean="0"/>
          </a:p>
          <a:p>
            <a:pPr eaLnBrk="1" hangingPunct="1"/>
            <a:r>
              <a:rPr lang="ja-JP" altLang="en-US" smtClean="0"/>
              <a:t>コーディネータの「媒介能力」をより正確に表現することのできる指標を開発する必要がある</a:t>
            </a:r>
            <a:endParaRPr lang="en-US" altLang="ja-JP" smtClean="0"/>
          </a:p>
          <a:p>
            <a:pPr lvl="1" eaLnBrk="1" hangingPunct="1"/>
            <a:r>
              <a:rPr lang="ja-JP" altLang="en-US" smtClean="0"/>
              <a:t>従来の媒介中心性は，サブコミュニティという概念を考慮していないためコーディネータの「媒介能力」を評価する指標としては限界がある</a:t>
            </a:r>
          </a:p>
        </p:txBody>
      </p:sp>
      <p:sp>
        <p:nvSpPr>
          <p:cNvPr id="47108" name="フッター プレースホルダ 3"/>
          <p:cNvSpPr>
            <a:spLocks noGrp="1"/>
          </p:cNvSpPr>
          <p:nvPr>
            <p:ph type="ftr" sz="quarter" idx="11"/>
          </p:nvPr>
        </p:nvSpPr>
        <p:spPr>
          <a:noFill/>
        </p:spPr>
        <p:txBody>
          <a:bodyPr/>
          <a:lstStyle/>
          <a:p>
            <a:r>
              <a:rPr lang="en-US" altLang="ja-JP"/>
              <a:t>OSS</a:t>
            </a:r>
            <a:r>
              <a:rPr lang="ja-JP" altLang="en-US"/>
              <a:t>コミュニティにおける共同作業プロセス理解のための中心性分析＠</a:t>
            </a:r>
            <a:r>
              <a:rPr lang="en-US" altLang="ja-JP"/>
              <a:t>GNWS2007</a:t>
            </a:r>
          </a:p>
        </p:txBody>
      </p:sp>
      <p:sp>
        <p:nvSpPr>
          <p:cNvPr id="47109" name="スライド番号プレースホルダ 4"/>
          <p:cNvSpPr>
            <a:spLocks noGrp="1"/>
          </p:cNvSpPr>
          <p:nvPr>
            <p:ph type="sldNum" sz="quarter" idx="12"/>
          </p:nvPr>
        </p:nvSpPr>
        <p:spPr>
          <a:noFill/>
        </p:spPr>
        <p:txBody>
          <a:bodyPr/>
          <a:lstStyle/>
          <a:p>
            <a:fld id="{3B13B5A7-F41A-49C3-8495-7791184E1585}" type="slidenum">
              <a:rPr lang="en-US" altLang="ja-JP"/>
              <a:pPr/>
              <a:t>43</a:t>
            </a:fld>
            <a:endParaRPr lang="en-US" altLang="ja-JP"/>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タイトル 1"/>
          <p:cNvSpPr>
            <a:spLocks noGrp="1"/>
          </p:cNvSpPr>
          <p:nvPr>
            <p:ph type="ctrTitle"/>
          </p:nvPr>
        </p:nvSpPr>
        <p:spPr>
          <a:xfrm>
            <a:off x="784225" y="1143000"/>
            <a:ext cx="5781675" cy="2070100"/>
          </a:xfrm>
        </p:spPr>
        <p:txBody>
          <a:bodyPr/>
          <a:lstStyle/>
          <a:p>
            <a:pPr eaLnBrk="1" hangingPunct="1"/>
            <a:r>
              <a:rPr lang="en-US" altLang="ja-JP" sz="3200" smtClean="0"/>
              <a:t>OSS</a:t>
            </a:r>
            <a:r>
              <a:rPr lang="ja-JP" altLang="en-US" sz="3200" smtClean="0"/>
              <a:t>コミュニティにおける</a:t>
            </a:r>
            <a:r>
              <a:rPr lang="en-US" altLang="ja-JP" sz="3200" smtClean="0"/>
              <a:t/>
            </a:r>
            <a:br>
              <a:rPr lang="en-US" altLang="ja-JP" sz="3200" smtClean="0"/>
            </a:br>
            <a:r>
              <a:rPr lang="ja-JP" altLang="en-US" sz="3200" smtClean="0"/>
              <a:t>共同作業プロセス理解のための中心性分析</a:t>
            </a:r>
            <a:endParaRPr lang="ja-JP" altLang="en-US" smtClean="0"/>
          </a:p>
        </p:txBody>
      </p:sp>
      <p:sp>
        <p:nvSpPr>
          <p:cNvPr id="48131" name="サブタイトル 2"/>
          <p:cNvSpPr>
            <a:spLocks noGrp="1"/>
          </p:cNvSpPr>
          <p:nvPr>
            <p:ph type="subTitle" idx="1"/>
          </p:nvPr>
        </p:nvSpPr>
        <p:spPr/>
        <p:txBody>
          <a:bodyPr/>
          <a:lstStyle/>
          <a:p>
            <a:pPr eaLnBrk="1" hangingPunct="1"/>
            <a:r>
              <a:rPr lang="ja-JP" altLang="en-US" smtClean="0"/>
              <a:t>奈良先端科学技術大学院大学</a:t>
            </a:r>
            <a:endParaRPr lang="en-US" altLang="ja-JP" smtClean="0"/>
          </a:p>
          <a:p>
            <a:pPr eaLnBrk="1" hangingPunct="1"/>
            <a:endParaRPr lang="en-US" altLang="ja-JP" smtClean="0"/>
          </a:p>
          <a:p>
            <a:pPr eaLnBrk="1" hangingPunct="1"/>
            <a:r>
              <a:rPr lang="ja-JP" altLang="en-US" smtClean="0"/>
              <a:t>伊原彰紀　前島弘敬　柗本真佑  </a:t>
            </a:r>
            <a:endParaRPr lang="en-US" altLang="ja-JP" smtClean="0"/>
          </a:p>
          <a:p>
            <a:pPr eaLnBrk="1" hangingPunct="1"/>
            <a:r>
              <a:rPr lang="ja-JP" altLang="en-US" smtClean="0"/>
              <a:t>亀井靖高　大平雅雄　松本健一</a:t>
            </a:r>
            <a:endParaRPr lang="en-US" altLang="ja-JP" smtClean="0"/>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タイトル 1"/>
          <p:cNvSpPr>
            <a:spLocks noGrp="1"/>
          </p:cNvSpPr>
          <p:nvPr>
            <p:ph type="title"/>
          </p:nvPr>
        </p:nvSpPr>
        <p:spPr/>
        <p:txBody>
          <a:bodyPr/>
          <a:lstStyle/>
          <a:p>
            <a:pPr eaLnBrk="1" hangingPunct="1"/>
            <a:r>
              <a:rPr lang="ja-JP" altLang="en-US" smtClean="0"/>
              <a:t>背景</a:t>
            </a:r>
          </a:p>
        </p:txBody>
      </p:sp>
      <p:sp>
        <p:nvSpPr>
          <p:cNvPr id="49155" name="コンテンツ プレースホルダ 2"/>
          <p:cNvSpPr>
            <a:spLocks noGrp="1"/>
          </p:cNvSpPr>
          <p:nvPr>
            <p:ph idx="1"/>
          </p:nvPr>
        </p:nvSpPr>
        <p:spPr/>
        <p:txBody>
          <a:bodyPr/>
          <a:lstStyle/>
          <a:p>
            <a:pPr eaLnBrk="1" hangingPunct="1"/>
            <a:r>
              <a:rPr lang="ja-JP" altLang="en-US" smtClean="0"/>
              <a:t>近年，</a:t>
            </a:r>
            <a:r>
              <a:rPr lang="en-US" altLang="ja-JP" smtClean="0"/>
              <a:t>Open Source Software</a:t>
            </a:r>
            <a:r>
              <a:rPr lang="ja-JP" altLang="en-US" smtClean="0"/>
              <a:t>（</a:t>
            </a:r>
            <a:r>
              <a:rPr lang="en-US" altLang="ja-JP" smtClean="0"/>
              <a:t>OSS</a:t>
            </a:r>
            <a:r>
              <a:rPr lang="ja-JP" altLang="en-US" smtClean="0"/>
              <a:t>）の開発形態が注目を浴びている．</a:t>
            </a:r>
            <a:endParaRPr lang="en-US" altLang="ja-JP" smtClean="0"/>
          </a:p>
          <a:p>
            <a:pPr lvl="1" eaLnBrk="1" hangingPunct="1"/>
            <a:r>
              <a:rPr lang="ja-JP" altLang="en-US" smtClean="0"/>
              <a:t>高機能のソフトウェアを無償で利用できる．</a:t>
            </a:r>
            <a:endParaRPr lang="en-US" altLang="ja-JP" smtClean="0"/>
          </a:p>
          <a:p>
            <a:pPr lvl="1" eaLnBrk="1" hangingPunct="1"/>
            <a:r>
              <a:rPr lang="ja-JP" altLang="en-US" smtClean="0"/>
              <a:t>教育機関などで</a:t>
            </a:r>
            <a:r>
              <a:rPr lang="en-US" altLang="ja-JP" smtClean="0"/>
              <a:t>OSS</a:t>
            </a:r>
            <a:r>
              <a:rPr lang="ja-JP" altLang="en-US" smtClean="0"/>
              <a:t>が導入されつつある．</a:t>
            </a:r>
            <a:endParaRPr lang="en-US" altLang="ja-JP" smtClean="0"/>
          </a:p>
          <a:p>
            <a:pPr eaLnBrk="1" hangingPunct="1"/>
            <a:r>
              <a:rPr lang="ja-JP" altLang="en-US" smtClean="0"/>
              <a:t>開発が停滞・中断している</a:t>
            </a:r>
            <a:r>
              <a:rPr lang="en-US" altLang="ja-JP" smtClean="0"/>
              <a:t>OSS</a:t>
            </a:r>
            <a:r>
              <a:rPr lang="ja-JP" altLang="en-US" smtClean="0"/>
              <a:t>も多く存在しており，</a:t>
            </a:r>
            <a:r>
              <a:rPr lang="en-US" altLang="ja-JP" smtClean="0"/>
              <a:t>OSS</a:t>
            </a:r>
            <a:r>
              <a:rPr lang="ja-JP" altLang="en-US" smtClean="0"/>
              <a:t>の導入を妨げる要因となっている．</a:t>
            </a:r>
            <a:endParaRPr lang="en-US" altLang="ja-JP" smtClean="0"/>
          </a:p>
          <a:p>
            <a:pPr lvl="1" eaLnBrk="1" hangingPunct="1"/>
            <a:r>
              <a:rPr lang="ja-JP" altLang="en-US" smtClean="0"/>
              <a:t>開発が停滞・中断すると，ソフトウェアの保守やサポートが行われなくなる．</a:t>
            </a:r>
            <a:endParaRPr lang="en-US" altLang="ja-JP" smtClean="0"/>
          </a:p>
          <a:p>
            <a:pPr eaLnBrk="1" hangingPunct="1"/>
            <a:r>
              <a:rPr lang="en-US" altLang="ja-JP" smtClean="0"/>
              <a:t>OSS</a:t>
            </a:r>
            <a:r>
              <a:rPr lang="ja-JP" altLang="en-US" smtClean="0"/>
              <a:t>開発が継続して行われるかどうかを判断することが重要である．</a:t>
            </a:r>
            <a:endParaRPr lang="en-US" altLang="ja-JP" smtClean="0"/>
          </a:p>
          <a:p>
            <a:pPr lvl="1" eaLnBrk="1" hangingPunct="1"/>
            <a:endParaRPr lang="en-US" altLang="ja-JP" smtClean="0"/>
          </a:p>
          <a:p>
            <a:pPr eaLnBrk="1" hangingPunct="1"/>
            <a:endParaRPr lang="ja-JP" altLang="en-US" smtClean="0"/>
          </a:p>
        </p:txBody>
      </p:sp>
      <p:sp>
        <p:nvSpPr>
          <p:cNvPr id="49156" name="日付プレースホルダ 7"/>
          <p:cNvSpPr>
            <a:spLocks noGrp="1"/>
          </p:cNvSpPr>
          <p:nvPr>
            <p:ph type="dt" sz="quarter" idx="10"/>
          </p:nvPr>
        </p:nvSpPr>
        <p:spPr>
          <a:noFill/>
        </p:spPr>
        <p:txBody>
          <a:bodyPr/>
          <a:lstStyle/>
          <a:p>
            <a:r>
              <a:rPr lang="en-US" altLang="ja-JP"/>
              <a:t>2007/11/8</a:t>
            </a:r>
            <a:endParaRPr lang="ja-JP" altLang="en-US"/>
          </a:p>
        </p:txBody>
      </p:sp>
      <p:sp>
        <p:nvSpPr>
          <p:cNvPr id="49157" name="スライド番号プレースホルダ 8"/>
          <p:cNvSpPr>
            <a:spLocks noGrp="1"/>
          </p:cNvSpPr>
          <p:nvPr>
            <p:ph type="sldNum" sz="quarter" idx="12"/>
          </p:nvPr>
        </p:nvSpPr>
        <p:spPr>
          <a:noFill/>
        </p:spPr>
        <p:txBody>
          <a:bodyPr/>
          <a:lstStyle/>
          <a:p>
            <a:fld id="{067DD426-4337-46AD-871D-3311FD83D7E1}" type="slidenum">
              <a:rPr lang="ja-JP" altLang="en-US"/>
              <a:pPr/>
              <a:t>45</a:t>
            </a:fld>
            <a:endParaRPr lang="ja-JP" altLang="en-US"/>
          </a:p>
        </p:txBody>
      </p:sp>
      <p:sp>
        <p:nvSpPr>
          <p:cNvPr id="49158" name="フッター プレースホルダ 9"/>
          <p:cNvSpPr>
            <a:spLocks noGrp="1"/>
          </p:cNvSpPr>
          <p:nvPr>
            <p:ph type="ftr" sz="quarter" idx="11"/>
          </p:nvPr>
        </p:nvSpPr>
        <p:spPr>
          <a:noFill/>
        </p:spPr>
        <p:txBody>
          <a:bodyPr/>
          <a:lstStyle/>
          <a:p>
            <a:r>
              <a:rPr lang="en-US" altLang="ja-JP"/>
              <a:t>GNWS2007</a:t>
            </a:r>
            <a:endParaRPr lang="ja-JP" alt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コンテンツ プレースホルダ 2"/>
          <p:cNvSpPr>
            <a:spLocks noGrp="1"/>
          </p:cNvSpPr>
          <p:nvPr>
            <p:ph idx="1"/>
          </p:nvPr>
        </p:nvSpPr>
        <p:spPr/>
        <p:txBody>
          <a:bodyPr/>
          <a:lstStyle/>
          <a:p>
            <a:pPr eaLnBrk="1" hangingPunct="1"/>
            <a:r>
              <a:rPr lang="en-US" altLang="ja-JP" smtClean="0"/>
              <a:t>OSS</a:t>
            </a:r>
            <a:r>
              <a:rPr lang="ja-JP" altLang="en-US" smtClean="0"/>
              <a:t>開発が継続する要因として，開発者とユーザの協調的な活動の重要性が指摘されている．</a:t>
            </a:r>
            <a:endParaRPr lang="en-US" altLang="ja-JP" smtClean="0"/>
          </a:p>
          <a:p>
            <a:pPr eaLnBrk="1" hangingPunct="1"/>
            <a:r>
              <a:rPr lang="ja-JP" altLang="en-US" smtClean="0"/>
              <a:t>開発者コミュニティとユーザコミュニティの間の協調的な活動を支えていると考えられる人物をコーディネータとしてソーシャルネットワーク分析を行った．</a:t>
            </a:r>
            <a:endParaRPr lang="en-US" altLang="ja-JP" smtClean="0"/>
          </a:p>
          <a:p>
            <a:pPr lvl="1" eaLnBrk="1" hangingPunct="1"/>
            <a:r>
              <a:rPr lang="ja-JP" altLang="en-US" smtClean="0"/>
              <a:t>コーディネータは</a:t>
            </a:r>
            <a:r>
              <a:rPr lang="en-US" altLang="ja-JP" smtClean="0"/>
              <a:t>OSS</a:t>
            </a:r>
            <a:r>
              <a:rPr lang="ja-JP" altLang="en-US" smtClean="0"/>
              <a:t>が継続する一つの要因と考えられる．</a:t>
            </a:r>
            <a:endParaRPr lang="en-US" altLang="ja-JP" smtClean="0"/>
          </a:p>
        </p:txBody>
      </p:sp>
      <p:grpSp>
        <p:nvGrpSpPr>
          <p:cNvPr id="4" name="グループ化 52"/>
          <p:cNvGrpSpPr/>
          <p:nvPr/>
        </p:nvGrpSpPr>
        <p:grpSpPr>
          <a:xfrm>
            <a:off x="2428860" y="3565090"/>
            <a:ext cx="6643734" cy="2578554"/>
            <a:chOff x="785786" y="3357562"/>
            <a:chExt cx="7572428" cy="3000396"/>
          </a:xfrm>
          <a:solidFill>
            <a:schemeClr val="bg2"/>
          </a:solidFill>
        </p:grpSpPr>
        <p:sp>
          <p:nvSpPr>
            <p:cNvPr id="54" name="角丸四角形 53"/>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5" name="正方形/長方形 54"/>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endParaRPr lang="ja-JP" altLang="en-US" sz="2400" dirty="0">
                <a:solidFill>
                  <a:schemeClr val="tx1"/>
                </a:solidFill>
              </a:endParaRPr>
            </a:p>
          </p:txBody>
        </p:sp>
      </p:grpSp>
      <p:sp>
        <p:nvSpPr>
          <p:cNvPr id="50180" name="タイトル 1"/>
          <p:cNvSpPr>
            <a:spLocks noGrp="1"/>
          </p:cNvSpPr>
          <p:nvPr>
            <p:ph type="title"/>
          </p:nvPr>
        </p:nvSpPr>
        <p:spPr/>
        <p:txBody>
          <a:bodyPr/>
          <a:lstStyle/>
          <a:p>
            <a:pPr eaLnBrk="1" hangingPunct="1"/>
            <a:r>
              <a:rPr lang="ja-JP" altLang="en-US" smtClean="0"/>
              <a:t>先行研究</a:t>
            </a:r>
          </a:p>
        </p:txBody>
      </p:sp>
      <p:sp>
        <p:nvSpPr>
          <p:cNvPr id="50181" name="日付プレースホルダ 450"/>
          <p:cNvSpPr>
            <a:spLocks noGrp="1"/>
          </p:cNvSpPr>
          <p:nvPr>
            <p:ph type="dt" sz="quarter" idx="10"/>
          </p:nvPr>
        </p:nvSpPr>
        <p:spPr>
          <a:noFill/>
        </p:spPr>
        <p:txBody>
          <a:bodyPr/>
          <a:lstStyle/>
          <a:p>
            <a:r>
              <a:rPr lang="en-US" altLang="ja-JP"/>
              <a:t>2007/11/8</a:t>
            </a:r>
            <a:endParaRPr lang="ja-JP" altLang="en-US"/>
          </a:p>
        </p:txBody>
      </p:sp>
      <p:sp>
        <p:nvSpPr>
          <p:cNvPr id="50182" name="スライド番号プレースホルダ 451"/>
          <p:cNvSpPr>
            <a:spLocks noGrp="1"/>
          </p:cNvSpPr>
          <p:nvPr>
            <p:ph type="sldNum" sz="quarter" idx="12"/>
          </p:nvPr>
        </p:nvSpPr>
        <p:spPr>
          <a:noFill/>
        </p:spPr>
        <p:txBody>
          <a:bodyPr/>
          <a:lstStyle/>
          <a:p>
            <a:fld id="{1E341104-319B-45BF-90F9-BA8E5F55F2D2}" type="slidenum">
              <a:rPr lang="ja-JP" altLang="en-US"/>
              <a:pPr/>
              <a:t>46</a:t>
            </a:fld>
            <a:endParaRPr lang="ja-JP" altLang="en-US"/>
          </a:p>
        </p:txBody>
      </p:sp>
      <p:sp>
        <p:nvSpPr>
          <p:cNvPr id="50183" name="フッター プレースホルダ 452"/>
          <p:cNvSpPr>
            <a:spLocks noGrp="1"/>
          </p:cNvSpPr>
          <p:nvPr>
            <p:ph type="ftr" sz="quarter" idx="11"/>
          </p:nvPr>
        </p:nvSpPr>
        <p:spPr>
          <a:noFill/>
        </p:spPr>
        <p:txBody>
          <a:bodyPr/>
          <a:lstStyle/>
          <a:p>
            <a:r>
              <a:rPr lang="en-US" altLang="ja-JP"/>
              <a:t>GNWS2007</a:t>
            </a:r>
            <a:endParaRPr lang="ja-JP" altLang="en-US"/>
          </a:p>
        </p:txBody>
      </p:sp>
      <p:sp>
        <p:nvSpPr>
          <p:cNvPr id="50184" name="Text Box 31"/>
          <p:cNvSpPr txBox="1">
            <a:spLocks noChangeArrowheads="1"/>
          </p:cNvSpPr>
          <p:nvPr/>
        </p:nvSpPr>
        <p:spPr bwMode="auto">
          <a:xfrm>
            <a:off x="142875" y="6215063"/>
            <a:ext cx="8929688" cy="461962"/>
          </a:xfrm>
          <a:prstGeom prst="rect">
            <a:avLst/>
          </a:prstGeom>
          <a:noFill/>
          <a:ln w="9525">
            <a:noFill/>
            <a:miter lim="800000"/>
            <a:headEnd/>
            <a:tailEnd/>
          </a:ln>
        </p:spPr>
        <p:txBody>
          <a:bodyPr>
            <a:spAutoFit/>
          </a:bodyPr>
          <a:lstStyle/>
          <a:p>
            <a:pPr>
              <a:buFont typeface="Wingdings" pitchFamily="2" charset="2"/>
              <a:buNone/>
            </a:pPr>
            <a:r>
              <a:rPr lang="en-US" altLang="ja-JP" sz="1200"/>
              <a:t>※ </a:t>
            </a:r>
            <a:r>
              <a:rPr lang="ja-JP" altLang="en-US" sz="1200"/>
              <a:t>大平雅雄</a:t>
            </a:r>
            <a:r>
              <a:rPr lang="en-US" altLang="ja-JP" sz="1200"/>
              <a:t>,</a:t>
            </a:r>
            <a:r>
              <a:rPr lang="ja-JP" altLang="en-US" sz="1200"/>
              <a:t>柗本真佑</a:t>
            </a:r>
            <a:r>
              <a:rPr lang="en-US" altLang="ja-JP" sz="1200"/>
              <a:t>, </a:t>
            </a:r>
            <a:r>
              <a:rPr lang="ja-JP" altLang="en-US" sz="1200"/>
              <a:t>前島弘敬</a:t>
            </a:r>
            <a:r>
              <a:rPr lang="en-US" altLang="ja-JP" sz="1200"/>
              <a:t>, </a:t>
            </a:r>
            <a:r>
              <a:rPr lang="ja-JP" altLang="en-US" sz="1200"/>
              <a:t>亀井靖高</a:t>
            </a:r>
            <a:r>
              <a:rPr lang="en-US" altLang="ja-JP" sz="1200"/>
              <a:t>, </a:t>
            </a:r>
            <a:r>
              <a:rPr lang="ja-JP" altLang="en-US" sz="1200"/>
              <a:t>松本健一 </a:t>
            </a:r>
            <a:r>
              <a:rPr lang="en-US" altLang="ja-JP" sz="1200"/>
              <a:t>: OSS</a:t>
            </a:r>
            <a:r>
              <a:rPr lang="ja-JP" altLang="en-US" sz="1200"/>
              <a:t>コミュニティにおける共同作業プロセス理解のための中心性分析</a:t>
            </a:r>
            <a:r>
              <a:rPr lang="en-US" altLang="ja-JP" sz="1200"/>
              <a:t>,GNWS2007.</a:t>
            </a:r>
            <a:endParaRPr lang="ja-JP" altLang="en-US" sz="1200"/>
          </a:p>
        </p:txBody>
      </p:sp>
      <p:sp>
        <p:nvSpPr>
          <p:cNvPr id="50185" name="Text Box 31"/>
          <p:cNvSpPr txBox="1">
            <a:spLocks noChangeArrowheads="1"/>
          </p:cNvSpPr>
          <p:nvPr/>
        </p:nvSpPr>
        <p:spPr bwMode="auto">
          <a:xfrm>
            <a:off x="5357813" y="79375"/>
            <a:ext cx="347662" cy="277813"/>
          </a:xfrm>
          <a:prstGeom prst="rect">
            <a:avLst/>
          </a:prstGeom>
          <a:noFill/>
          <a:ln w="9525">
            <a:noFill/>
            <a:miter lim="800000"/>
            <a:headEnd/>
            <a:tailEnd/>
          </a:ln>
        </p:spPr>
        <p:txBody>
          <a:bodyPr>
            <a:spAutoFit/>
          </a:bodyPr>
          <a:lstStyle/>
          <a:p>
            <a:r>
              <a:rPr lang="en-US" altLang="ja-JP" sz="1200"/>
              <a:t>※</a:t>
            </a:r>
            <a:endParaRPr lang="ja-JP" altLang="en-US" sz="1200"/>
          </a:p>
        </p:txBody>
      </p:sp>
      <p:sp>
        <p:nvSpPr>
          <p:cNvPr id="213" name="角丸四角形 212"/>
          <p:cNvSpPr/>
          <p:nvPr/>
        </p:nvSpPr>
        <p:spPr>
          <a:xfrm>
            <a:off x="2786063" y="3914775"/>
            <a:ext cx="3000375" cy="18716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5" name="グループ化 213"/>
          <p:cNvGrpSpPr/>
          <p:nvPr/>
        </p:nvGrpSpPr>
        <p:grpSpPr>
          <a:xfrm>
            <a:off x="3787700" y="4929198"/>
            <a:ext cx="284234" cy="418577"/>
            <a:chOff x="2643175" y="4000504"/>
            <a:chExt cx="284234" cy="418577"/>
          </a:xfrm>
          <a:solidFill>
            <a:schemeClr val="bg1">
              <a:lumMod val="75000"/>
            </a:schemeClr>
          </a:solidFill>
        </p:grpSpPr>
        <p:sp>
          <p:nvSpPr>
            <p:cNvPr id="215" name="フローチャート : 論理積ゲート 2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6" name="円/楕円 2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6" name="グループ化 216"/>
          <p:cNvGrpSpPr/>
          <p:nvPr/>
        </p:nvGrpSpPr>
        <p:grpSpPr>
          <a:xfrm>
            <a:off x="4430642" y="4350908"/>
            <a:ext cx="284234" cy="418577"/>
            <a:chOff x="2643175" y="4000504"/>
            <a:chExt cx="284234" cy="418577"/>
          </a:xfrm>
          <a:solidFill>
            <a:schemeClr val="bg1">
              <a:lumMod val="75000"/>
            </a:schemeClr>
          </a:solidFill>
        </p:grpSpPr>
        <p:sp>
          <p:nvSpPr>
            <p:cNvPr id="218" name="フローチャート : 論理積ゲート 2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19" name="円/楕円 2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7" name="グループ化 219"/>
          <p:cNvGrpSpPr/>
          <p:nvPr/>
        </p:nvGrpSpPr>
        <p:grpSpPr>
          <a:xfrm>
            <a:off x="3143240" y="4279470"/>
            <a:ext cx="284234" cy="418577"/>
            <a:chOff x="2643175" y="4000504"/>
            <a:chExt cx="284234" cy="418577"/>
          </a:xfrm>
          <a:solidFill>
            <a:schemeClr val="bg1">
              <a:lumMod val="75000"/>
            </a:schemeClr>
          </a:solidFill>
        </p:grpSpPr>
        <p:sp>
          <p:nvSpPr>
            <p:cNvPr id="221" name="フローチャート : 論理積ゲート 2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2" name="円/楕円 2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8" name="グループ化 222"/>
          <p:cNvGrpSpPr/>
          <p:nvPr/>
        </p:nvGrpSpPr>
        <p:grpSpPr>
          <a:xfrm>
            <a:off x="5072066" y="4724935"/>
            <a:ext cx="284234" cy="418577"/>
            <a:chOff x="2643175" y="4000504"/>
            <a:chExt cx="284234" cy="418577"/>
          </a:xfrm>
          <a:solidFill>
            <a:schemeClr val="bg1">
              <a:lumMod val="75000"/>
            </a:schemeClr>
          </a:solidFill>
        </p:grpSpPr>
        <p:sp>
          <p:nvSpPr>
            <p:cNvPr id="224" name="フローチャート : 論理積ゲート 22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5" name="円/楕円 22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26" name="正方形/長方形 225"/>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開発者コミュニティ</a:t>
            </a:r>
            <a:endParaRPr lang="ja-JP" altLang="en-US" dirty="0">
              <a:solidFill>
                <a:schemeClr val="tx1"/>
              </a:solidFill>
            </a:endParaRPr>
          </a:p>
        </p:txBody>
      </p:sp>
      <p:sp>
        <p:nvSpPr>
          <p:cNvPr id="227" name="角丸四角形 226"/>
          <p:cNvSpPr/>
          <p:nvPr/>
        </p:nvSpPr>
        <p:spPr>
          <a:xfrm>
            <a:off x="5857875" y="3914775"/>
            <a:ext cx="3000375" cy="18716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8" name="正方形/長方形 227"/>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ユーザコミュニティ</a:t>
            </a:r>
            <a:endParaRPr lang="ja-JP" altLang="en-US" dirty="0">
              <a:solidFill>
                <a:schemeClr val="tx1"/>
              </a:solidFill>
            </a:endParaRPr>
          </a:p>
        </p:txBody>
      </p:sp>
      <p:grpSp>
        <p:nvGrpSpPr>
          <p:cNvPr id="9" name="グループ化 242"/>
          <p:cNvGrpSpPr/>
          <p:nvPr/>
        </p:nvGrpSpPr>
        <p:grpSpPr>
          <a:xfrm>
            <a:off x="6215074" y="5048673"/>
            <a:ext cx="285752" cy="380591"/>
            <a:chOff x="3714744" y="3714752"/>
            <a:chExt cx="285752" cy="380591"/>
          </a:xfrm>
          <a:solidFill>
            <a:schemeClr val="bg1">
              <a:lumMod val="75000"/>
            </a:schemeClr>
          </a:solidFill>
        </p:grpSpPr>
        <p:sp>
          <p:nvSpPr>
            <p:cNvPr id="244" name="フローチャート : 論理積ゲート 2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5" name="フローチャート : 組合せ 2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0" name="グループ化 245"/>
          <p:cNvGrpSpPr/>
          <p:nvPr/>
        </p:nvGrpSpPr>
        <p:grpSpPr>
          <a:xfrm>
            <a:off x="6858016" y="4643446"/>
            <a:ext cx="285752" cy="380591"/>
            <a:chOff x="3714744" y="3714752"/>
            <a:chExt cx="285752" cy="380591"/>
          </a:xfrm>
          <a:solidFill>
            <a:schemeClr val="bg1">
              <a:lumMod val="75000"/>
            </a:schemeClr>
          </a:solidFill>
        </p:grpSpPr>
        <p:sp>
          <p:nvSpPr>
            <p:cNvPr id="247" name="フローチャート : 論理積ゲート 2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48" name="フローチャート : 組合せ 2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1" name="グループ化 248"/>
          <p:cNvGrpSpPr/>
          <p:nvPr/>
        </p:nvGrpSpPr>
        <p:grpSpPr>
          <a:xfrm>
            <a:off x="7500958" y="4249283"/>
            <a:ext cx="285752" cy="380591"/>
            <a:chOff x="3714744" y="3714752"/>
            <a:chExt cx="285752" cy="380591"/>
          </a:xfrm>
          <a:solidFill>
            <a:schemeClr val="bg1">
              <a:lumMod val="75000"/>
            </a:schemeClr>
          </a:solidFill>
        </p:grpSpPr>
        <p:sp>
          <p:nvSpPr>
            <p:cNvPr id="250" name="フローチャート : 論理積ゲート 2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1" name="フローチャート : 組合せ 2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2" name="グループ化 251"/>
          <p:cNvGrpSpPr/>
          <p:nvPr/>
        </p:nvGrpSpPr>
        <p:grpSpPr>
          <a:xfrm>
            <a:off x="8143900" y="4977235"/>
            <a:ext cx="285752" cy="380591"/>
            <a:chOff x="3714744" y="3714752"/>
            <a:chExt cx="285752" cy="380591"/>
          </a:xfrm>
          <a:solidFill>
            <a:schemeClr val="bg1">
              <a:lumMod val="75000"/>
            </a:schemeClr>
          </a:solidFill>
        </p:grpSpPr>
        <p:sp>
          <p:nvSpPr>
            <p:cNvPr id="253" name="フローチャート : 論理積ゲート 2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4" name="フローチャート : 組合せ 2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3" name="グループ化 255"/>
          <p:cNvGrpSpPr/>
          <p:nvPr/>
        </p:nvGrpSpPr>
        <p:grpSpPr>
          <a:xfrm>
            <a:off x="501552" y="4224869"/>
            <a:ext cx="284234" cy="418577"/>
            <a:chOff x="2643175" y="4000504"/>
            <a:chExt cx="284234" cy="418577"/>
          </a:xfrm>
          <a:solidFill>
            <a:schemeClr val="bg1">
              <a:lumMod val="75000"/>
            </a:schemeClr>
          </a:solidFill>
        </p:grpSpPr>
        <p:sp>
          <p:nvSpPr>
            <p:cNvPr id="257" name="フローチャート : 論理積ゲート 25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8" name="円/楕円 25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4" name="グループ化 258"/>
          <p:cNvGrpSpPr/>
          <p:nvPr/>
        </p:nvGrpSpPr>
        <p:grpSpPr>
          <a:xfrm>
            <a:off x="500034" y="5000636"/>
            <a:ext cx="285752" cy="380591"/>
            <a:chOff x="3714744" y="3714752"/>
            <a:chExt cx="285752" cy="380591"/>
          </a:xfrm>
          <a:solidFill>
            <a:schemeClr val="bg1">
              <a:lumMod val="75000"/>
            </a:schemeClr>
          </a:solidFill>
        </p:grpSpPr>
        <p:sp>
          <p:nvSpPr>
            <p:cNvPr id="260" name="フローチャート : 論理積ゲート 25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61" name="フローチャート : 組合せ 26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65" name="正方形/長方形 264"/>
          <p:cNvSpPr/>
          <p:nvPr/>
        </p:nvSpPr>
        <p:spPr>
          <a:xfrm>
            <a:off x="928688" y="4214813"/>
            <a:ext cx="128587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endParaRPr lang="ja-JP" altLang="en-US" dirty="0">
              <a:solidFill>
                <a:schemeClr val="tx1"/>
              </a:solidFill>
            </a:endParaRPr>
          </a:p>
        </p:txBody>
      </p:sp>
      <p:sp>
        <p:nvSpPr>
          <p:cNvPr id="266" name="正方形/長方形 265"/>
          <p:cNvSpPr/>
          <p:nvPr/>
        </p:nvSpPr>
        <p:spPr>
          <a:xfrm>
            <a:off x="928688" y="4929188"/>
            <a:ext cx="128587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endParaRPr lang="ja-JP" altLang="en-US" dirty="0">
              <a:solidFill>
                <a:schemeClr val="tx1"/>
              </a:solidFill>
            </a:endParaRPr>
          </a:p>
        </p:txBody>
      </p:sp>
      <p:sp>
        <p:nvSpPr>
          <p:cNvPr id="316" name="正方形/長方形 315"/>
          <p:cNvSpPr/>
          <p:nvPr/>
        </p:nvSpPr>
        <p:spPr>
          <a:xfrm>
            <a:off x="4714875" y="5500688"/>
            <a:ext cx="2071688" cy="571500"/>
          </a:xfrm>
          <a:prstGeom prst="rect">
            <a:avLst/>
          </a:prstGeom>
          <a:solidFill>
            <a:schemeClr val="accent1">
              <a:lumMod val="20000"/>
              <a:lumOff val="8000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3333CC"/>
                </a:solidFill>
              </a:rPr>
              <a:t>コーディネータ</a:t>
            </a:r>
            <a:endParaRPr lang="ja-JP" altLang="en-US" b="1" dirty="0">
              <a:solidFill>
                <a:srgbClr val="3333CC"/>
              </a:solidFill>
            </a:endParaRPr>
          </a:p>
        </p:txBody>
      </p:sp>
      <p:grpSp>
        <p:nvGrpSpPr>
          <p:cNvPr id="15" name="グループ化 186"/>
          <p:cNvGrpSpPr/>
          <p:nvPr/>
        </p:nvGrpSpPr>
        <p:grpSpPr>
          <a:xfrm>
            <a:off x="5572132" y="4071942"/>
            <a:ext cx="428628" cy="571504"/>
            <a:chOff x="4572000" y="4286256"/>
            <a:chExt cx="357190" cy="452029"/>
          </a:xfrm>
          <a:solidFill>
            <a:schemeClr val="tx2">
              <a:lumMod val="20000"/>
              <a:lumOff val="80000"/>
            </a:schemeClr>
          </a:solidFill>
        </p:grpSpPr>
        <p:sp>
          <p:nvSpPr>
            <p:cNvPr id="57" name="フローチャート: 手作業 56"/>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58" name="フローチャート : 論理積ゲート 57"/>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6" name="グループ化 186"/>
          <p:cNvGrpSpPr/>
          <p:nvPr/>
        </p:nvGrpSpPr>
        <p:grpSpPr>
          <a:xfrm>
            <a:off x="5715008" y="4786322"/>
            <a:ext cx="428628" cy="571504"/>
            <a:chOff x="4572000" y="4286256"/>
            <a:chExt cx="357190" cy="452029"/>
          </a:xfrm>
          <a:solidFill>
            <a:schemeClr val="tx2">
              <a:lumMod val="20000"/>
              <a:lumOff val="80000"/>
            </a:schemeClr>
          </a:solidFill>
        </p:grpSpPr>
        <p:sp>
          <p:nvSpPr>
            <p:cNvPr id="60" name="フローチャート: 手作業 59"/>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1" name="フローチャート : 論理積ゲート 60"/>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316"/>
                                        </p:tgtEl>
                                        <p:attrNameLst>
                                          <p:attrName>style.visibility</p:attrName>
                                        </p:attrNameLst>
                                      </p:cBhvr>
                                      <p:to>
                                        <p:strVal val="visible"/>
                                      </p:to>
                                    </p:set>
                                    <p:animEffect transition="in" filter="box(out)">
                                      <p:cBhvr>
                                        <p:cTn id="7" dur="500"/>
                                        <p:tgtEl>
                                          <p:spTgt spid="316"/>
                                        </p:tgtEl>
                                      </p:cBhvr>
                                    </p:animEffect>
                                  </p:childTnLst>
                                </p:cTn>
                              </p:par>
                              <p:par>
                                <p:cTn id="8" presetID="1"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childTnLst>
                                </p:cTn>
                              </p:par>
                              <p:par>
                                <p:cTn id="10" presetID="1"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6"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タイトル 1"/>
          <p:cNvSpPr>
            <a:spLocks noGrp="1"/>
          </p:cNvSpPr>
          <p:nvPr>
            <p:ph type="title"/>
          </p:nvPr>
        </p:nvSpPr>
        <p:spPr/>
        <p:txBody>
          <a:bodyPr/>
          <a:lstStyle/>
          <a:p>
            <a:pPr eaLnBrk="1" hangingPunct="1"/>
            <a:r>
              <a:rPr lang="ja-JP" altLang="en-US" smtClean="0"/>
              <a:t>先行研究の課題</a:t>
            </a:r>
          </a:p>
        </p:txBody>
      </p:sp>
      <p:sp>
        <p:nvSpPr>
          <p:cNvPr id="51203" name="コンテンツ プレースホルダ 2"/>
          <p:cNvSpPr>
            <a:spLocks noGrp="1"/>
          </p:cNvSpPr>
          <p:nvPr>
            <p:ph idx="1"/>
          </p:nvPr>
        </p:nvSpPr>
        <p:spPr/>
        <p:txBody>
          <a:bodyPr/>
          <a:lstStyle/>
          <a:p>
            <a:pPr eaLnBrk="1" hangingPunct="1"/>
            <a:r>
              <a:rPr lang="ja-JP" altLang="en-US" smtClean="0"/>
              <a:t>先行研究では開発者コミュニティとユーザコミュニティしか分析対象としていない．</a:t>
            </a:r>
            <a:endParaRPr lang="en-US" altLang="ja-JP" smtClean="0"/>
          </a:p>
          <a:p>
            <a:pPr lvl="1" eaLnBrk="1" hangingPunct="1"/>
            <a:r>
              <a:rPr lang="en-US" altLang="ja-JP" smtClean="0"/>
              <a:t>OSS</a:t>
            </a:r>
            <a:r>
              <a:rPr lang="ja-JP" altLang="en-US" smtClean="0"/>
              <a:t>コミュニティには開発者コミュニティとユーザコミュニティだけではなく複数のサブコミュニティが存在する．</a:t>
            </a:r>
            <a:endParaRPr lang="en-US" altLang="ja-JP" smtClean="0"/>
          </a:p>
          <a:p>
            <a:pPr lvl="1" eaLnBrk="1" hangingPunct="1"/>
            <a:r>
              <a:rPr lang="en-US" altLang="ja-JP" smtClean="0"/>
              <a:t>OSS</a:t>
            </a:r>
            <a:r>
              <a:rPr lang="ja-JP" altLang="en-US" smtClean="0"/>
              <a:t>開発は複数のサブコミュニティの協調作業により開発が行われていると考えられます．</a:t>
            </a:r>
          </a:p>
        </p:txBody>
      </p:sp>
      <p:sp>
        <p:nvSpPr>
          <p:cNvPr id="51204" name="日付プレースホルダ 3"/>
          <p:cNvSpPr>
            <a:spLocks noGrp="1"/>
          </p:cNvSpPr>
          <p:nvPr>
            <p:ph type="dt" sz="quarter" idx="10"/>
          </p:nvPr>
        </p:nvSpPr>
        <p:spPr>
          <a:noFill/>
        </p:spPr>
        <p:txBody>
          <a:bodyPr/>
          <a:lstStyle/>
          <a:p>
            <a:r>
              <a:rPr lang="en-US" altLang="ja-JP"/>
              <a:t>2007/11/8</a:t>
            </a:r>
            <a:endParaRPr lang="ja-JP" altLang="en-US"/>
          </a:p>
        </p:txBody>
      </p:sp>
      <p:sp>
        <p:nvSpPr>
          <p:cNvPr id="51205" name="フッター プレースホルダ 4"/>
          <p:cNvSpPr>
            <a:spLocks noGrp="1"/>
          </p:cNvSpPr>
          <p:nvPr>
            <p:ph type="ftr" sz="quarter" idx="11"/>
          </p:nvPr>
        </p:nvSpPr>
        <p:spPr>
          <a:noFill/>
        </p:spPr>
        <p:txBody>
          <a:bodyPr/>
          <a:lstStyle/>
          <a:p>
            <a:r>
              <a:rPr lang="en-US" altLang="ja-JP"/>
              <a:t>GNWS2007</a:t>
            </a:r>
            <a:endParaRPr lang="ja-JP" altLang="en-US"/>
          </a:p>
        </p:txBody>
      </p:sp>
      <p:sp>
        <p:nvSpPr>
          <p:cNvPr id="51206" name="スライド番号プレースホルダ 5"/>
          <p:cNvSpPr>
            <a:spLocks noGrp="1"/>
          </p:cNvSpPr>
          <p:nvPr>
            <p:ph type="sldNum" sz="quarter" idx="12"/>
          </p:nvPr>
        </p:nvSpPr>
        <p:spPr>
          <a:noFill/>
        </p:spPr>
        <p:txBody>
          <a:bodyPr/>
          <a:lstStyle/>
          <a:p>
            <a:fld id="{EF0A99D5-A54A-46AC-B413-25F6CAE70AFE}" type="slidenum">
              <a:rPr lang="ja-JP" altLang="en-US"/>
              <a:pPr/>
              <a:t>47</a:t>
            </a:fld>
            <a:endParaRPr lang="ja-JP" altLang="en-US"/>
          </a:p>
        </p:txBody>
      </p:sp>
      <p:grpSp>
        <p:nvGrpSpPr>
          <p:cNvPr id="7" name="グループ化 6"/>
          <p:cNvGrpSpPr/>
          <p:nvPr/>
        </p:nvGrpSpPr>
        <p:grpSpPr>
          <a:xfrm>
            <a:off x="2428860" y="3565090"/>
            <a:ext cx="6643734" cy="2578554"/>
            <a:chOff x="785786" y="3357562"/>
            <a:chExt cx="7572428" cy="3000396"/>
          </a:xfrm>
          <a:solidFill>
            <a:schemeClr val="bg2"/>
          </a:solidFill>
        </p:grpSpPr>
        <p:sp>
          <p:nvSpPr>
            <p:cNvPr id="8" name="角丸四角形 7"/>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9" name="正方形/長方形 8"/>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endParaRPr lang="ja-JP" altLang="en-US" sz="2400" dirty="0">
                <a:solidFill>
                  <a:schemeClr val="tx1"/>
                </a:solidFill>
              </a:endParaRPr>
            </a:p>
          </p:txBody>
        </p:sp>
      </p:grpSp>
      <p:sp>
        <p:nvSpPr>
          <p:cNvPr id="10" name="角丸四角形 9"/>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nvGrpSpPr>
          <p:cNvPr id="11" name="グループ化 10"/>
          <p:cNvGrpSpPr/>
          <p:nvPr/>
        </p:nvGrpSpPr>
        <p:grpSpPr>
          <a:xfrm>
            <a:off x="3787700" y="4201246"/>
            <a:ext cx="284234" cy="418577"/>
            <a:chOff x="2643175" y="4000504"/>
            <a:chExt cx="284234" cy="418577"/>
          </a:xfrm>
          <a:solidFill>
            <a:schemeClr val="bg1">
              <a:lumMod val="75000"/>
            </a:schemeClr>
          </a:solidFill>
        </p:grpSpPr>
        <p:sp>
          <p:nvSpPr>
            <p:cNvPr id="12" name="フローチャート : 論理積ゲート 1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3" name="円/楕円 1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4" name="グループ化 13"/>
          <p:cNvGrpSpPr/>
          <p:nvPr/>
        </p:nvGrpSpPr>
        <p:grpSpPr>
          <a:xfrm>
            <a:off x="4430642" y="4350908"/>
            <a:ext cx="284234" cy="418577"/>
            <a:chOff x="2643175" y="4000504"/>
            <a:chExt cx="284234" cy="418577"/>
          </a:xfrm>
          <a:solidFill>
            <a:schemeClr val="bg1">
              <a:lumMod val="75000"/>
            </a:schemeClr>
          </a:solidFill>
        </p:grpSpPr>
        <p:sp>
          <p:nvSpPr>
            <p:cNvPr id="15" name="フローチャート : 論理積ゲート 14"/>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 name="円/楕円 15"/>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7" name="グループ化 16"/>
          <p:cNvGrpSpPr/>
          <p:nvPr/>
        </p:nvGrpSpPr>
        <p:grpSpPr>
          <a:xfrm>
            <a:off x="3143240" y="4279470"/>
            <a:ext cx="284234" cy="418577"/>
            <a:chOff x="2643175" y="4000504"/>
            <a:chExt cx="284234" cy="418577"/>
          </a:xfrm>
          <a:solidFill>
            <a:schemeClr val="bg1">
              <a:lumMod val="75000"/>
            </a:schemeClr>
          </a:solidFill>
        </p:grpSpPr>
        <p:sp>
          <p:nvSpPr>
            <p:cNvPr id="18" name="フローチャート : 論理積ゲート 1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9" name="円/楕円 1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0" name="グループ化 19"/>
          <p:cNvGrpSpPr/>
          <p:nvPr/>
        </p:nvGrpSpPr>
        <p:grpSpPr>
          <a:xfrm>
            <a:off x="5072066" y="4211297"/>
            <a:ext cx="284234" cy="418577"/>
            <a:chOff x="2643175" y="4000504"/>
            <a:chExt cx="284234" cy="418577"/>
          </a:xfrm>
          <a:solidFill>
            <a:schemeClr val="bg1">
              <a:lumMod val="75000"/>
            </a:schemeClr>
          </a:solidFill>
        </p:grpSpPr>
        <p:sp>
          <p:nvSpPr>
            <p:cNvPr id="21" name="フローチャート : 論理積ゲート 2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2" name="円/楕円 2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23" name="正方形/長方形 22"/>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開発者コミュニティ</a:t>
            </a:r>
            <a:endParaRPr lang="ja-JP" altLang="en-US" dirty="0">
              <a:solidFill>
                <a:schemeClr val="tx1"/>
              </a:solidFill>
            </a:endParaRPr>
          </a:p>
        </p:txBody>
      </p:sp>
      <p:sp>
        <p:nvSpPr>
          <p:cNvPr id="24" name="角丸四角形 23"/>
          <p:cNvSpPr/>
          <p:nvPr/>
        </p:nvSpPr>
        <p:spPr>
          <a:xfrm>
            <a:off x="5857875" y="3914775"/>
            <a:ext cx="3000375" cy="10080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5" name="正方形/長方形 24"/>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ユーザコミュニティ</a:t>
            </a:r>
            <a:endParaRPr lang="ja-JP" altLang="en-US" dirty="0">
              <a:solidFill>
                <a:schemeClr val="tx1"/>
              </a:solidFill>
            </a:endParaRPr>
          </a:p>
        </p:txBody>
      </p:sp>
      <p:sp>
        <p:nvSpPr>
          <p:cNvPr id="26" name="角丸四角形 25"/>
          <p:cNvSpPr/>
          <p:nvPr/>
        </p:nvSpPr>
        <p:spPr>
          <a:xfrm>
            <a:off x="4338638" y="4994275"/>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27" name="正方形/長方形 26"/>
          <p:cNvSpPr/>
          <p:nvPr/>
        </p:nvSpPr>
        <p:spPr>
          <a:xfrm>
            <a:off x="4357688" y="4927600"/>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バグ報告者コミュニティ</a:t>
            </a:r>
            <a:endParaRPr lang="ja-JP" altLang="en-US" dirty="0">
              <a:solidFill>
                <a:schemeClr val="tx1"/>
              </a:solidFill>
            </a:endParaRPr>
          </a:p>
        </p:txBody>
      </p:sp>
      <p:grpSp>
        <p:nvGrpSpPr>
          <p:cNvPr id="28" name="グループ化 27"/>
          <p:cNvGrpSpPr/>
          <p:nvPr/>
        </p:nvGrpSpPr>
        <p:grpSpPr>
          <a:xfrm>
            <a:off x="4618897" y="5299931"/>
            <a:ext cx="291631" cy="479737"/>
            <a:chOff x="-348596" y="4020832"/>
            <a:chExt cx="291631" cy="479737"/>
          </a:xfrm>
          <a:solidFill>
            <a:schemeClr val="bg1">
              <a:lumMod val="75000"/>
            </a:schemeClr>
          </a:solidFill>
        </p:grpSpPr>
        <p:sp>
          <p:nvSpPr>
            <p:cNvPr id="29" name="フローチャート : 論理積ゲート 2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0" name="ひし形 2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1" name="グループ化 30"/>
          <p:cNvGrpSpPr/>
          <p:nvPr/>
        </p:nvGrpSpPr>
        <p:grpSpPr>
          <a:xfrm>
            <a:off x="5261839" y="5449593"/>
            <a:ext cx="291631" cy="479737"/>
            <a:chOff x="-348596" y="4020832"/>
            <a:chExt cx="291631" cy="479737"/>
          </a:xfrm>
          <a:solidFill>
            <a:schemeClr val="bg1">
              <a:lumMod val="75000"/>
            </a:schemeClr>
          </a:solidFill>
        </p:grpSpPr>
        <p:sp>
          <p:nvSpPr>
            <p:cNvPr id="32" name="フローチャート : 論理積ゲート 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3" name="ひし形 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4" name="グループ化 33"/>
          <p:cNvGrpSpPr/>
          <p:nvPr/>
        </p:nvGrpSpPr>
        <p:grpSpPr>
          <a:xfrm>
            <a:off x="5917864" y="5299931"/>
            <a:ext cx="293053" cy="479737"/>
            <a:chOff x="-350018" y="4020832"/>
            <a:chExt cx="293053" cy="479737"/>
          </a:xfrm>
          <a:solidFill>
            <a:schemeClr val="bg1">
              <a:lumMod val="75000"/>
            </a:schemeClr>
          </a:solidFill>
        </p:grpSpPr>
        <p:sp>
          <p:nvSpPr>
            <p:cNvPr id="35" name="フローチャート : 論理積ゲート 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6" name="ひし形 35"/>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37" name="グループ化 36"/>
          <p:cNvGrpSpPr/>
          <p:nvPr/>
        </p:nvGrpSpPr>
        <p:grpSpPr>
          <a:xfrm>
            <a:off x="6617739" y="5449593"/>
            <a:ext cx="293053" cy="479737"/>
            <a:chOff x="-350018" y="4020832"/>
            <a:chExt cx="293053" cy="479737"/>
          </a:xfrm>
          <a:solidFill>
            <a:schemeClr val="bg1">
              <a:lumMod val="75000"/>
            </a:schemeClr>
          </a:solidFill>
        </p:grpSpPr>
        <p:sp>
          <p:nvSpPr>
            <p:cNvPr id="38" name="フローチャート : 論理積ゲート 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9" name="ひし形 38"/>
            <p:cNvSpPr/>
            <p:nvPr/>
          </p:nvSpPr>
          <p:spPr>
            <a:xfrm>
              <a:off x="-350018"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0" name="グループ化 39"/>
          <p:cNvGrpSpPr/>
          <p:nvPr/>
        </p:nvGrpSpPr>
        <p:grpSpPr>
          <a:xfrm>
            <a:off x="6215074" y="4249283"/>
            <a:ext cx="285752" cy="380591"/>
            <a:chOff x="3714744" y="3714752"/>
            <a:chExt cx="285752" cy="380591"/>
          </a:xfrm>
          <a:solidFill>
            <a:schemeClr val="bg1">
              <a:lumMod val="75000"/>
            </a:schemeClr>
          </a:solidFill>
        </p:grpSpPr>
        <p:sp>
          <p:nvSpPr>
            <p:cNvPr id="41" name="フローチャート : 論理積ゲート 4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2" name="フローチャート : 組合せ 4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3" name="グループ化 42"/>
          <p:cNvGrpSpPr/>
          <p:nvPr/>
        </p:nvGrpSpPr>
        <p:grpSpPr>
          <a:xfrm>
            <a:off x="6858016" y="4398945"/>
            <a:ext cx="285752" cy="380591"/>
            <a:chOff x="3714744" y="3714752"/>
            <a:chExt cx="285752" cy="380591"/>
          </a:xfrm>
          <a:solidFill>
            <a:schemeClr val="bg1">
              <a:lumMod val="75000"/>
            </a:schemeClr>
          </a:solidFill>
        </p:grpSpPr>
        <p:sp>
          <p:nvSpPr>
            <p:cNvPr id="44" name="フローチャート : 論理積ゲート 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5" name="フローチャート : 組合せ 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6" name="グループ化 45"/>
          <p:cNvGrpSpPr/>
          <p:nvPr/>
        </p:nvGrpSpPr>
        <p:grpSpPr>
          <a:xfrm>
            <a:off x="7500958" y="4249283"/>
            <a:ext cx="285752" cy="380591"/>
            <a:chOff x="3714744" y="3714752"/>
            <a:chExt cx="285752" cy="380591"/>
          </a:xfrm>
          <a:solidFill>
            <a:schemeClr val="bg1">
              <a:lumMod val="75000"/>
            </a:schemeClr>
          </a:solidFill>
        </p:grpSpPr>
        <p:sp>
          <p:nvSpPr>
            <p:cNvPr id="47" name="フローチャート : 論理積ゲート 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8" name="フローチャート : 組合せ 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49" name="グループ化 48"/>
          <p:cNvGrpSpPr/>
          <p:nvPr/>
        </p:nvGrpSpPr>
        <p:grpSpPr>
          <a:xfrm>
            <a:off x="8143900" y="4470383"/>
            <a:ext cx="285752" cy="380591"/>
            <a:chOff x="3714744" y="3714752"/>
            <a:chExt cx="285752" cy="380591"/>
          </a:xfrm>
          <a:solidFill>
            <a:schemeClr val="bg1">
              <a:lumMod val="75000"/>
            </a:schemeClr>
          </a:solidFill>
        </p:grpSpPr>
        <p:sp>
          <p:nvSpPr>
            <p:cNvPr id="50" name="フローチャート : 論理積ゲート 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1" name="フローチャート : 組合せ 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2" name="グループ化 51"/>
          <p:cNvGrpSpPr/>
          <p:nvPr/>
        </p:nvGrpSpPr>
        <p:grpSpPr>
          <a:xfrm>
            <a:off x="430114" y="4010555"/>
            <a:ext cx="284234" cy="418577"/>
            <a:chOff x="2643175" y="4000504"/>
            <a:chExt cx="284234" cy="418577"/>
          </a:xfrm>
          <a:solidFill>
            <a:schemeClr val="bg1">
              <a:lumMod val="75000"/>
            </a:schemeClr>
          </a:solidFill>
        </p:grpSpPr>
        <p:sp>
          <p:nvSpPr>
            <p:cNvPr id="53" name="フローチャート : 論理積ゲート 5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4" name="円/楕円 5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5" name="グループ化 54"/>
          <p:cNvGrpSpPr/>
          <p:nvPr/>
        </p:nvGrpSpPr>
        <p:grpSpPr>
          <a:xfrm>
            <a:off x="428596" y="4636660"/>
            <a:ext cx="285752" cy="380591"/>
            <a:chOff x="3714744" y="3714752"/>
            <a:chExt cx="285752" cy="380591"/>
          </a:xfrm>
          <a:solidFill>
            <a:schemeClr val="bg1">
              <a:lumMod val="75000"/>
            </a:schemeClr>
          </a:solidFill>
        </p:grpSpPr>
        <p:sp>
          <p:nvSpPr>
            <p:cNvPr id="56" name="フローチャート : 論理積ゲート 5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7" name="フローチャート : 組合せ 5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8" name="グループ化 57"/>
          <p:cNvGrpSpPr/>
          <p:nvPr/>
        </p:nvGrpSpPr>
        <p:grpSpPr>
          <a:xfrm>
            <a:off x="437222" y="5163841"/>
            <a:ext cx="291631" cy="479737"/>
            <a:chOff x="-348596" y="4020832"/>
            <a:chExt cx="291631" cy="479737"/>
          </a:xfrm>
          <a:solidFill>
            <a:schemeClr val="bg1">
              <a:lumMod val="75000"/>
            </a:schemeClr>
          </a:solidFill>
        </p:grpSpPr>
        <p:sp>
          <p:nvSpPr>
            <p:cNvPr id="59" name="フローチャート : 論理積ゲート 58"/>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 name="ひし形 59"/>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61" name="正方形/長方形 60"/>
          <p:cNvSpPr/>
          <p:nvPr/>
        </p:nvSpPr>
        <p:spPr>
          <a:xfrm>
            <a:off x="857250" y="400050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endParaRPr lang="ja-JP" altLang="en-US" dirty="0">
              <a:solidFill>
                <a:schemeClr val="tx1"/>
              </a:solidFill>
            </a:endParaRPr>
          </a:p>
        </p:txBody>
      </p:sp>
      <p:sp>
        <p:nvSpPr>
          <p:cNvPr id="62" name="正方形/長方形 61"/>
          <p:cNvSpPr/>
          <p:nvPr/>
        </p:nvSpPr>
        <p:spPr>
          <a:xfrm>
            <a:off x="857250" y="456565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endParaRPr lang="ja-JP" altLang="en-US" dirty="0">
              <a:solidFill>
                <a:schemeClr val="tx1"/>
              </a:solidFill>
            </a:endParaRPr>
          </a:p>
        </p:txBody>
      </p:sp>
      <p:sp>
        <p:nvSpPr>
          <p:cNvPr id="63" name="正方形/長方形 62"/>
          <p:cNvSpPr/>
          <p:nvPr/>
        </p:nvSpPr>
        <p:spPr>
          <a:xfrm>
            <a:off x="804863" y="5143500"/>
            <a:ext cx="1500187"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a:t>
            </a:r>
            <a:endParaRPr lang="ja-JP" altLang="en-US" dirty="0">
              <a:solidFill>
                <a:schemeClr val="tx1"/>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タイトル 1"/>
          <p:cNvSpPr>
            <a:spLocks noGrp="1"/>
          </p:cNvSpPr>
          <p:nvPr>
            <p:ph type="title"/>
          </p:nvPr>
        </p:nvSpPr>
        <p:spPr>
          <a:xfrm>
            <a:off x="457200" y="0"/>
            <a:ext cx="8229600" cy="642938"/>
          </a:xfrm>
        </p:spPr>
        <p:txBody>
          <a:bodyPr/>
          <a:lstStyle/>
          <a:p>
            <a:pPr eaLnBrk="1" hangingPunct="1"/>
            <a:r>
              <a:rPr lang="ja-JP" altLang="en-US" smtClean="0"/>
              <a:t>コーディネータ</a:t>
            </a:r>
          </a:p>
        </p:txBody>
      </p:sp>
      <p:sp>
        <p:nvSpPr>
          <p:cNvPr id="3" name="コンテンツ プレースホルダ 2"/>
          <p:cNvSpPr>
            <a:spLocks noGrp="1"/>
          </p:cNvSpPr>
          <p:nvPr>
            <p:ph idx="1"/>
          </p:nvPr>
        </p:nvSpPr>
        <p:spPr>
          <a:xfrm>
            <a:off x="457200" y="857250"/>
            <a:ext cx="8229600" cy="5268913"/>
          </a:xfrm>
        </p:spPr>
        <p:txBody>
          <a:bodyPr/>
          <a:lstStyle/>
          <a:p>
            <a:pPr eaLnBrk="1" hangingPunct="1"/>
            <a:r>
              <a:rPr lang="ja-JP" altLang="en-US" smtClean="0"/>
              <a:t>３つのサブコミュニティでは４種類のコーディネータが存在すると考えられる．</a:t>
            </a:r>
            <a:endParaRPr lang="en-US" altLang="ja-JP" smtClean="0"/>
          </a:p>
          <a:p>
            <a:pPr lvl="1" eaLnBrk="1" hangingPunct="1"/>
            <a:r>
              <a:rPr lang="ja-JP" altLang="en-US" smtClean="0">
                <a:solidFill>
                  <a:srgbClr val="0000FF"/>
                </a:solidFill>
              </a:rPr>
              <a:t>コーディネータ（開発者＆ユーザ）</a:t>
            </a:r>
            <a:endParaRPr lang="en-US" altLang="ja-JP" smtClean="0">
              <a:solidFill>
                <a:srgbClr val="0000FF"/>
              </a:solidFill>
            </a:endParaRPr>
          </a:p>
          <a:p>
            <a:pPr lvl="1" eaLnBrk="1" hangingPunct="1"/>
            <a:r>
              <a:rPr lang="ja-JP" altLang="en-US" smtClean="0">
                <a:solidFill>
                  <a:srgbClr val="CD6600"/>
                </a:solidFill>
              </a:rPr>
              <a:t>コーディネータ（開発者＆バグ報告者）</a:t>
            </a:r>
          </a:p>
          <a:p>
            <a:pPr lvl="1" eaLnBrk="1" hangingPunct="1"/>
            <a:r>
              <a:rPr lang="ja-JP" altLang="en-US" smtClean="0">
                <a:solidFill>
                  <a:srgbClr val="006400"/>
                </a:solidFill>
              </a:rPr>
              <a:t>コーディネータ（ユーザ＆バグ報告者）</a:t>
            </a:r>
          </a:p>
          <a:p>
            <a:pPr lvl="1" eaLnBrk="1" hangingPunct="1"/>
            <a:r>
              <a:rPr lang="ja-JP" altLang="en-US" smtClean="0">
                <a:solidFill>
                  <a:srgbClr val="FF0000"/>
                </a:solidFill>
              </a:rPr>
              <a:t>コーディネータ（開発者＆ユーザ＆バグ報告者）</a:t>
            </a:r>
          </a:p>
          <a:p>
            <a:pPr lvl="1" eaLnBrk="1" hangingPunct="1"/>
            <a:endParaRPr lang="ja-JP" altLang="en-US" smtClean="0"/>
          </a:p>
        </p:txBody>
      </p:sp>
      <p:grpSp>
        <p:nvGrpSpPr>
          <p:cNvPr id="2" name="グループ化 107"/>
          <p:cNvGrpSpPr/>
          <p:nvPr/>
        </p:nvGrpSpPr>
        <p:grpSpPr>
          <a:xfrm>
            <a:off x="2428860" y="3565090"/>
            <a:ext cx="6643734" cy="2578554"/>
            <a:chOff x="785786" y="3357562"/>
            <a:chExt cx="7572428" cy="3000396"/>
          </a:xfrm>
          <a:solidFill>
            <a:schemeClr val="bg2"/>
          </a:solidFill>
        </p:grpSpPr>
        <p:sp>
          <p:nvSpPr>
            <p:cNvPr id="109" name="角丸四角形 108"/>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0" name="正方形/長方形 109"/>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111" name="角丸四角形 110"/>
          <p:cNvSpPr/>
          <p:nvPr/>
        </p:nvSpPr>
        <p:spPr>
          <a:xfrm>
            <a:off x="2786063" y="3914775"/>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4" name="グループ化 111"/>
          <p:cNvGrpSpPr/>
          <p:nvPr/>
        </p:nvGrpSpPr>
        <p:grpSpPr>
          <a:xfrm>
            <a:off x="3787700" y="4201246"/>
            <a:ext cx="284234" cy="418577"/>
            <a:chOff x="2643175" y="4000504"/>
            <a:chExt cx="284234" cy="418577"/>
          </a:xfrm>
          <a:solidFill>
            <a:schemeClr val="bg1">
              <a:lumMod val="75000"/>
            </a:schemeClr>
          </a:solidFill>
        </p:grpSpPr>
        <p:sp>
          <p:nvSpPr>
            <p:cNvPr id="113" name="フローチャート : 論理積ゲート 11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4" name="円/楕円 11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 name="グループ化 114"/>
          <p:cNvGrpSpPr/>
          <p:nvPr/>
        </p:nvGrpSpPr>
        <p:grpSpPr>
          <a:xfrm>
            <a:off x="4430642" y="4350908"/>
            <a:ext cx="284234" cy="418577"/>
            <a:chOff x="2643175" y="4000504"/>
            <a:chExt cx="284234" cy="418577"/>
          </a:xfrm>
          <a:solidFill>
            <a:schemeClr val="bg1">
              <a:lumMod val="75000"/>
            </a:schemeClr>
          </a:solidFill>
        </p:grpSpPr>
        <p:sp>
          <p:nvSpPr>
            <p:cNvPr id="116" name="フローチャート : 論理積ゲート 11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7" name="円/楕円 11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6" name="グループ化 117"/>
          <p:cNvGrpSpPr/>
          <p:nvPr/>
        </p:nvGrpSpPr>
        <p:grpSpPr>
          <a:xfrm>
            <a:off x="3143240" y="4279470"/>
            <a:ext cx="284234" cy="418577"/>
            <a:chOff x="2643175" y="4000504"/>
            <a:chExt cx="284234" cy="418577"/>
          </a:xfrm>
          <a:solidFill>
            <a:schemeClr val="bg1">
              <a:lumMod val="75000"/>
            </a:schemeClr>
          </a:solidFill>
        </p:grpSpPr>
        <p:sp>
          <p:nvSpPr>
            <p:cNvPr id="119" name="フローチャート : 論理積ゲート 118"/>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0" name="円/楕円 119"/>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7" name="グループ化 120"/>
          <p:cNvGrpSpPr/>
          <p:nvPr/>
        </p:nvGrpSpPr>
        <p:grpSpPr>
          <a:xfrm>
            <a:off x="5072066" y="4211297"/>
            <a:ext cx="284234" cy="418577"/>
            <a:chOff x="2643175" y="4000504"/>
            <a:chExt cx="284234" cy="418577"/>
          </a:xfrm>
          <a:solidFill>
            <a:schemeClr val="bg1">
              <a:lumMod val="75000"/>
            </a:schemeClr>
          </a:solidFill>
        </p:grpSpPr>
        <p:sp>
          <p:nvSpPr>
            <p:cNvPr id="122" name="フローチャート : 論理積ゲート 121"/>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3" name="円/楕円 12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124" name="正方形/長方形 123"/>
          <p:cNvSpPr/>
          <p:nvPr/>
        </p:nvSpPr>
        <p:spPr>
          <a:xfrm>
            <a:off x="3000375" y="3867150"/>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sp>
        <p:nvSpPr>
          <p:cNvPr id="125" name="角丸四角形 124"/>
          <p:cNvSpPr/>
          <p:nvPr/>
        </p:nvSpPr>
        <p:spPr>
          <a:xfrm>
            <a:off x="5857875" y="3908425"/>
            <a:ext cx="3000375" cy="10207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6" name="正方形/長方形 125"/>
          <p:cNvSpPr/>
          <p:nvPr/>
        </p:nvSpPr>
        <p:spPr>
          <a:xfrm>
            <a:off x="5857875" y="3865563"/>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sp>
        <p:nvSpPr>
          <p:cNvPr id="127" name="角丸四角形 126"/>
          <p:cNvSpPr/>
          <p:nvPr/>
        </p:nvSpPr>
        <p:spPr>
          <a:xfrm>
            <a:off x="4338638" y="4994275"/>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9" name="正方形/長方形 128"/>
          <p:cNvSpPr/>
          <p:nvPr/>
        </p:nvSpPr>
        <p:spPr>
          <a:xfrm>
            <a:off x="4357688" y="4927600"/>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バグ報告者コミュニティ</a:t>
            </a:r>
          </a:p>
        </p:txBody>
      </p:sp>
      <p:grpSp>
        <p:nvGrpSpPr>
          <p:cNvPr id="8" name="グループ化 130"/>
          <p:cNvGrpSpPr/>
          <p:nvPr/>
        </p:nvGrpSpPr>
        <p:grpSpPr>
          <a:xfrm>
            <a:off x="4618897" y="5299931"/>
            <a:ext cx="291631" cy="479737"/>
            <a:chOff x="-348596" y="4020832"/>
            <a:chExt cx="291631" cy="479737"/>
          </a:xfrm>
          <a:solidFill>
            <a:schemeClr val="bg1">
              <a:lumMod val="75000"/>
            </a:schemeClr>
          </a:solidFill>
        </p:grpSpPr>
        <p:sp>
          <p:nvSpPr>
            <p:cNvPr id="132" name="フローチャート : 論理積ゲート 131"/>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3" name="ひし形 132"/>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9" name="グループ化 133"/>
          <p:cNvGrpSpPr/>
          <p:nvPr/>
        </p:nvGrpSpPr>
        <p:grpSpPr>
          <a:xfrm>
            <a:off x="5261839" y="5449593"/>
            <a:ext cx="291631" cy="479737"/>
            <a:chOff x="-348596" y="4020832"/>
            <a:chExt cx="291631" cy="479737"/>
          </a:xfrm>
          <a:solidFill>
            <a:schemeClr val="bg1">
              <a:lumMod val="75000"/>
            </a:schemeClr>
          </a:solidFill>
        </p:grpSpPr>
        <p:sp>
          <p:nvSpPr>
            <p:cNvPr id="135" name="フローチャート : 論理積ゲート 134"/>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6" name="ひし形 135"/>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0" name="グループ化 136"/>
          <p:cNvGrpSpPr/>
          <p:nvPr/>
        </p:nvGrpSpPr>
        <p:grpSpPr>
          <a:xfrm>
            <a:off x="5919286" y="5299931"/>
            <a:ext cx="291631" cy="479737"/>
            <a:chOff x="-348596" y="4020832"/>
            <a:chExt cx="291631" cy="479737"/>
          </a:xfrm>
          <a:solidFill>
            <a:schemeClr val="bg1">
              <a:lumMod val="75000"/>
            </a:schemeClr>
          </a:solidFill>
        </p:grpSpPr>
        <p:sp>
          <p:nvSpPr>
            <p:cNvPr id="138" name="フローチャート : 論理積ゲート 13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9" name="ひし形 13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1" name="グループ化 139"/>
          <p:cNvGrpSpPr/>
          <p:nvPr/>
        </p:nvGrpSpPr>
        <p:grpSpPr>
          <a:xfrm>
            <a:off x="6619161" y="5449593"/>
            <a:ext cx="291631" cy="479737"/>
            <a:chOff x="-348596" y="4020832"/>
            <a:chExt cx="291631" cy="479737"/>
          </a:xfrm>
          <a:solidFill>
            <a:schemeClr val="bg1">
              <a:lumMod val="75000"/>
            </a:schemeClr>
          </a:solidFill>
        </p:grpSpPr>
        <p:sp>
          <p:nvSpPr>
            <p:cNvPr id="141" name="フローチャート : 論理積ゲート 14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2" name="ひし形 141"/>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2" name="グループ化 142"/>
          <p:cNvGrpSpPr/>
          <p:nvPr/>
        </p:nvGrpSpPr>
        <p:grpSpPr>
          <a:xfrm>
            <a:off x="6215074" y="4249283"/>
            <a:ext cx="285752" cy="380591"/>
            <a:chOff x="3714744" y="3714752"/>
            <a:chExt cx="285752" cy="380591"/>
          </a:xfrm>
          <a:solidFill>
            <a:schemeClr val="bg1">
              <a:lumMod val="75000"/>
            </a:schemeClr>
          </a:solidFill>
        </p:grpSpPr>
        <p:sp>
          <p:nvSpPr>
            <p:cNvPr id="144" name="フローチャート : 論理積ゲート 14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5" name="フローチャート : 組合せ 14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3" name="グループ化 145"/>
          <p:cNvGrpSpPr/>
          <p:nvPr/>
        </p:nvGrpSpPr>
        <p:grpSpPr>
          <a:xfrm>
            <a:off x="6858016" y="4398945"/>
            <a:ext cx="285752" cy="380591"/>
            <a:chOff x="3714744" y="3714752"/>
            <a:chExt cx="285752" cy="380591"/>
          </a:xfrm>
          <a:solidFill>
            <a:schemeClr val="bg1">
              <a:lumMod val="75000"/>
            </a:schemeClr>
          </a:solidFill>
        </p:grpSpPr>
        <p:sp>
          <p:nvSpPr>
            <p:cNvPr id="147" name="フローチャート : 論理積ゲート 14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8" name="フローチャート : 組合せ 14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4" name="グループ化 148"/>
          <p:cNvGrpSpPr/>
          <p:nvPr/>
        </p:nvGrpSpPr>
        <p:grpSpPr>
          <a:xfrm>
            <a:off x="7500958" y="4249283"/>
            <a:ext cx="285752" cy="380591"/>
            <a:chOff x="3714744" y="3714752"/>
            <a:chExt cx="285752" cy="380591"/>
          </a:xfrm>
          <a:solidFill>
            <a:schemeClr val="bg1">
              <a:lumMod val="75000"/>
            </a:schemeClr>
          </a:solidFill>
        </p:grpSpPr>
        <p:sp>
          <p:nvSpPr>
            <p:cNvPr id="150" name="フローチャート : 論理積ゲート 14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1" name="フローチャート : 組合せ 15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5" name="グループ化 151"/>
          <p:cNvGrpSpPr/>
          <p:nvPr/>
        </p:nvGrpSpPr>
        <p:grpSpPr>
          <a:xfrm>
            <a:off x="8143900" y="4470383"/>
            <a:ext cx="285752" cy="380591"/>
            <a:chOff x="3714744" y="3714752"/>
            <a:chExt cx="285752" cy="380591"/>
          </a:xfrm>
          <a:solidFill>
            <a:schemeClr val="bg1">
              <a:lumMod val="75000"/>
            </a:schemeClr>
          </a:solidFill>
        </p:grpSpPr>
        <p:sp>
          <p:nvSpPr>
            <p:cNvPr id="153" name="フローチャート : 論理積ゲート 15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4" name="フローチャート : 組合せ 15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6" name="グループ化 183"/>
          <p:cNvGrpSpPr>
            <a:grpSpLocks/>
          </p:cNvGrpSpPr>
          <p:nvPr/>
        </p:nvGrpSpPr>
        <p:grpSpPr bwMode="auto">
          <a:xfrm>
            <a:off x="5580063" y="4581525"/>
            <a:ext cx="428625" cy="593725"/>
            <a:chOff x="4572000" y="4286256"/>
            <a:chExt cx="357190" cy="452029"/>
          </a:xfrm>
        </p:grpSpPr>
        <p:sp>
          <p:nvSpPr>
            <p:cNvPr id="185" name="フローチャート: 手作業 184"/>
            <p:cNvSpPr/>
            <p:nvPr/>
          </p:nvSpPr>
          <p:spPr>
            <a:xfrm>
              <a:off x="4572000" y="4286256"/>
              <a:ext cx="357190" cy="213929"/>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6" name="フローチャート : 論理積ゲート 185"/>
            <p:cNvSpPr>
              <a:spLocks noChangeArrowheads="1"/>
            </p:cNvSpPr>
            <p:nvPr/>
          </p:nvSpPr>
          <p:spPr bwMode="auto">
            <a:xfrm rot="-5400000">
              <a:off x="4640143" y="4477021"/>
              <a:ext cx="238100" cy="284429"/>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sp>
        <p:nvSpPr>
          <p:cNvPr id="52248" name="日付プレースホルダ 195"/>
          <p:cNvSpPr>
            <a:spLocks noGrp="1"/>
          </p:cNvSpPr>
          <p:nvPr>
            <p:ph type="dt" sz="quarter" idx="10"/>
          </p:nvPr>
        </p:nvSpPr>
        <p:spPr>
          <a:noFill/>
        </p:spPr>
        <p:txBody>
          <a:bodyPr/>
          <a:lstStyle/>
          <a:p>
            <a:r>
              <a:rPr lang="en-US" altLang="ja-JP"/>
              <a:t>2007/11/8</a:t>
            </a:r>
            <a:endParaRPr lang="ja-JP" altLang="en-US"/>
          </a:p>
        </p:txBody>
      </p:sp>
      <p:sp>
        <p:nvSpPr>
          <p:cNvPr id="52249" name="スライド番号プレースホルダ 196"/>
          <p:cNvSpPr>
            <a:spLocks noGrp="1"/>
          </p:cNvSpPr>
          <p:nvPr>
            <p:ph type="sldNum" sz="quarter" idx="12"/>
          </p:nvPr>
        </p:nvSpPr>
        <p:spPr>
          <a:noFill/>
        </p:spPr>
        <p:txBody>
          <a:bodyPr/>
          <a:lstStyle/>
          <a:p>
            <a:fld id="{9ED2BEA0-955D-4A64-8CF7-E30B42D1E57C}" type="slidenum">
              <a:rPr lang="ja-JP" altLang="en-US"/>
              <a:pPr/>
              <a:t>48</a:t>
            </a:fld>
            <a:endParaRPr lang="ja-JP" altLang="en-US"/>
          </a:p>
        </p:txBody>
      </p:sp>
      <p:sp>
        <p:nvSpPr>
          <p:cNvPr id="52250" name="フッター プレースホルダ 197"/>
          <p:cNvSpPr>
            <a:spLocks noGrp="1"/>
          </p:cNvSpPr>
          <p:nvPr>
            <p:ph type="ftr" sz="quarter" idx="11"/>
          </p:nvPr>
        </p:nvSpPr>
        <p:spPr>
          <a:xfrm>
            <a:off x="3143250" y="6492875"/>
            <a:ext cx="2895600" cy="365125"/>
          </a:xfrm>
          <a:noFill/>
        </p:spPr>
        <p:txBody>
          <a:bodyPr/>
          <a:lstStyle/>
          <a:p>
            <a:r>
              <a:rPr lang="en-US" altLang="ja-JP"/>
              <a:t>GNWS2007</a:t>
            </a:r>
            <a:endParaRPr lang="ja-JP" altLang="en-US"/>
          </a:p>
        </p:txBody>
      </p:sp>
      <p:grpSp>
        <p:nvGrpSpPr>
          <p:cNvPr id="17" name="グループ化 186"/>
          <p:cNvGrpSpPr/>
          <p:nvPr/>
        </p:nvGrpSpPr>
        <p:grpSpPr>
          <a:xfrm>
            <a:off x="5600700" y="3804811"/>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8" name="グループ化 192"/>
          <p:cNvGrpSpPr/>
          <p:nvPr/>
        </p:nvGrpSpPr>
        <p:grpSpPr>
          <a:xfrm>
            <a:off x="4500562" y="4671391"/>
            <a:ext cx="428628" cy="571504"/>
            <a:chOff x="4572000" y="4286256"/>
            <a:chExt cx="357190" cy="452029"/>
          </a:xfrm>
          <a:solidFill>
            <a:schemeClr val="accent6">
              <a:lumMod val="40000"/>
              <a:lumOff val="60000"/>
            </a:schemeClr>
          </a:solidFill>
        </p:grpSpPr>
        <p:sp>
          <p:nvSpPr>
            <p:cNvPr id="194" name="フローチャート: 手作業 193"/>
            <p:cNvSpPr/>
            <p:nvPr/>
          </p:nvSpPr>
          <p:spPr>
            <a:xfrm>
              <a:off x="4572000" y="4286256"/>
              <a:ext cx="357190" cy="214314"/>
            </a:xfrm>
            <a:prstGeom prst="flowChartManualOperation">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5" name="フローチャート : 論理積ゲート 194"/>
            <p:cNvSpPr/>
            <p:nvPr/>
          </p:nvSpPr>
          <p:spPr>
            <a:xfrm rot="16200000">
              <a:off x="4640507" y="4477311"/>
              <a:ext cx="237715" cy="284234"/>
            </a:xfrm>
            <a:prstGeom prst="flowChartDelay">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19" name="グループ化 189"/>
          <p:cNvGrpSpPr/>
          <p:nvPr/>
        </p:nvGrpSpPr>
        <p:grpSpPr>
          <a:xfrm>
            <a:off x="6715140" y="4643446"/>
            <a:ext cx="428628" cy="594905"/>
            <a:chOff x="4572000" y="4286256"/>
            <a:chExt cx="357190" cy="452029"/>
          </a:xfrm>
          <a:solidFill>
            <a:srgbClr val="CCFF99"/>
          </a:solidFill>
        </p:grpSpPr>
        <p:sp>
          <p:nvSpPr>
            <p:cNvPr id="191" name="フローチャート: 手作業 190"/>
            <p:cNvSpPr/>
            <p:nvPr/>
          </p:nvSpPr>
          <p:spPr>
            <a:xfrm>
              <a:off x="4572000" y="4286256"/>
              <a:ext cx="357190" cy="214314"/>
            </a:xfrm>
            <a:prstGeom prst="flowChartManualOperation">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2" name="フローチャート : 論理積ゲート 191"/>
            <p:cNvSpPr/>
            <p:nvPr/>
          </p:nvSpPr>
          <p:spPr>
            <a:xfrm rot="16200000">
              <a:off x="4640507" y="4477311"/>
              <a:ext cx="237715" cy="284234"/>
            </a:xfrm>
            <a:prstGeom prst="flowChartDelay">
              <a:avLst/>
            </a:prstGeom>
            <a:grp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20" name="グループ化 76"/>
          <p:cNvGrpSpPr/>
          <p:nvPr/>
        </p:nvGrpSpPr>
        <p:grpSpPr>
          <a:xfrm>
            <a:off x="430114" y="4010555"/>
            <a:ext cx="284234" cy="418577"/>
            <a:chOff x="2643175" y="4000504"/>
            <a:chExt cx="284234" cy="418577"/>
          </a:xfrm>
          <a:solidFill>
            <a:schemeClr val="bg1">
              <a:lumMod val="75000"/>
            </a:schemeClr>
          </a:solidFill>
        </p:grpSpPr>
        <p:sp>
          <p:nvSpPr>
            <p:cNvPr id="78" name="フローチャート : 論理積ゲート 7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9" name="円/楕円 7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1" name="グループ化 79"/>
          <p:cNvGrpSpPr/>
          <p:nvPr/>
        </p:nvGrpSpPr>
        <p:grpSpPr>
          <a:xfrm>
            <a:off x="428596" y="4636660"/>
            <a:ext cx="285752" cy="380591"/>
            <a:chOff x="3714744" y="3714752"/>
            <a:chExt cx="285752" cy="380591"/>
          </a:xfrm>
          <a:solidFill>
            <a:schemeClr val="bg1">
              <a:lumMod val="75000"/>
            </a:schemeClr>
          </a:solidFill>
        </p:grpSpPr>
        <p:sp>
          <p:nvSpPr>
            <p:cNvPr id="81" name="フローチャート : 論理積ゲート 80"/>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2" name="フローチャート : 組合せ 8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2" name="グループ化 82"/>
          <p:cNvGrpSpPr/>
          <p:nvPr/>
        </p:nvGrpSpPr>
        <p:grpSpPr>
          <a:xfrm>
            <a:off x="437222" y="5163841"/>
            <a:ext cx="291631" cy="479737"/>
            <a:chOff x="-348596" y="4020832"/>
            <a:chExt cx="291631" cy="479737"/>
          </a:xfrm>
          <a:solidFill>
            <a:schemeClr val="bg1">
              <a:lumMod val="75000"/>
            </a:schemeClr>
          </a:solidFill>
        </p:grpSpPr>
        <p:sp>
          <p:nvSpPr>
            <p:cNvPr id="84" name="フローチャート : 論理積ゲート 8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85" name="ひし形 8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86" name="正方形/長方形 85"/>
          <p:cNvSpPr/>
          <p:nvPr/>
        </p:nvSpPr>
        <p:spPr>
          <a:xfrm>
            <a:off x="857250" y="400050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endParaRPr lang="ja-JP" altLang="en-US" dirty="0">
              <a:solidFill>
                <a:schemeClr val="tx1"/>
              </a:solidFill>
            </a:endParaRPr>
          </a:p>
        </p:txBody>
      </p:sp>
      <p:sp>
        <p:nvSpPr>
          <p:cNvPr id="87" name="正方形/長方形 86"/>
          <p:cNvSpPr/>
          <p:nvPr/>
        </p:nvSpPr>
        <p:spPr>
          <a:xfrm>
            <a:off x="857250" y="4565650"/>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endParaRPr lang="ja-JP" altLang="en-US" dirty="0">
              <a:solidFill>
                <a:schemeClr val="tx1"/>
              </a:solidFill>
            </a:endParaRPr>
          </a:p>
        </p:txBody>
      </p:sp>
      <p:sp>
        <p:nvSpPr>
          <p:cNvPr id="88" name="正方形/長方形 87"/>
          <p:cNvSpPr/>
          <p:nvPr/>
        </p:nvSpPr>
        <p:spPr>
          <a:xfrm>
            <a:off x="804863" y="5143500"/>
            <a:ext cx="1500187"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a:t>
            </a:r>
            <a:endParaRPr lang="ja-JP" altLang="en-US" dirty="0">
              <a:solidFill>
                <a:schemeClr val="tx1"/>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left)">
                                      <p:cBhvr>
                                        <p:cTn id="7" dur="500"/>
                                        <p:tgtEl>
                                          <p:spTgt spid="3">
                                            <p:txEl>
                                              <p:pRg st="1" end="1"/>
                                            </p:txEl>
                                          </p:spTgt>
                                        </p:tgtEl>
                                      </p:cBhvr>
                                    </p:animEffect>
                                  </p:childTnLst>
                                </p:cTn>
                              </p:par>
                              <p:par>
                                <p:cTn id="8" presetID="1"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wipe(left)">
                                      <p:cBhvr>
                                        <p:cTn id="14" dur="500"/>
                                        <p:tgtEl>
                                          <p:spTgt spid="3">
                                            <p:txEl>
                                              <p:pRg st="2" end="2"/>
                                            </p:txEl>
                                          </p:spTgt>
                                        </p:tgtEl>
                                      </p:cBhvr>
                                    </p:animEffec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par>
                                <p:cTn id="22" presetID="1" presetClass="entr" presetSubtype="0" fill="hold" nodeType="withEffect">
                                  <p:stCondLst>
                                    <p:cond delay="0"/>
                                  </p:stCondLst>
                                  <p:childTnLst>
                                    <p:set>
                                      <p:cBhvr>
                                        <p:cTn id="23" dur="1" fill="hold">
                                          <p:stCondLst>
                                            <p:cond delay="0"/>
                                          </p:stCondLst>
                                        </p:cTn>
                                        <p:tgtEl>
                                          <p:spTgt spid="19"/>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wipe(left)">
                                      <p:cBhvr>
                                        <p:cTn id="28" dur="500"/>
                                        <p:tgtEl>
                                          <p:spTgt spid="3">
                                            <p:txEl>
                                              <p:pRg st="4" end="4"/>
                                            </p:txEl>
                                          </p:spTgt>
                                        </p:tgtEl>
                                      </p:cBhvr>
                                    </p:animEffec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タイトル 1"/>
          <p:cNvSpPr>
            <a:spLocks noGrp="1"/>
          </p:cNvSpPr>
          <p:nvPr>
            <p:ph type="title"/>
          </p:nvPr>
        </p:nvSpPr>
        <p:spPr/>
        <p:txBody>
          <a:bodyPr/>
          <a:lstStyle/>
          <a:p>
            <a:pPr eaLnBrk="1" hangingPunct="1"/>
            <a:r>
              <a:rPr lang="ja-JP" altLang="en-US" smtClean="0"/>
              <a:t>目的とアプローチ</a:t>
            </a:r>
          </a:p>
        </p:txBody>
      </p:sp>
      <p:sp>
        <p:nvSpPr>
          <p:cNvPr id="3" name="コンテンツ プレースホルダ 2"/>
          <p:cNvSpPr>
            <a:spLocks noGrp="1"/>
          </p:cNvSpPr>
          <p:nvPr>
            <p:ph idx="1"/>
          </p:nvPr>
        </p:nvSpPr>
        <p:spPr>
          <a:xfrm>
            <a:off x="457200" y="857250"/>
            <a:ext cx="8229600" cy="5572125"/>
          </a:xfrm>
        </p:spPr>
        <p:txBody>
          <a:bodyPr>
            <a:noAutofit/>
          </a:bodyPr>
          <a:lstStyle/>
          <a:p>
            <a:pPr eaLnBrk="1" hangingPunct="1">
              <a:defRPr/>
            </a:pPr>
            <a:r>
              <a:rPr lang="ja-JP" altLang="en-US" dirty="0" smtClean="0"/>
              <a:t>目的</a:t>
            </a:r>
            <a:endParaRPr lang="en-US" altLang="ja-JP" dirty="0" smtClean="0"/>
          </a:p>
          <a:p>
            <a:pPr lvl="1" eaLnBrk="1" hangingPunct="1">
              <a:defRPr/>
            </a:pPr>
            <a:r>
              <a:rPr lang="ja-JP" altLang="en-US" dirty="0" smtClean="0"/>
              <a:t>複数のサブコミュニティを有する</a:t>
            </a:r>
            <a:r>
              <a:rPr lang="en-US" altLang="ja-JP" dirty="0" smtClean="0"/>
              <a:t>OSS</a:t>
            </a:r>
            <a:r>
              <a:rPr lang="ja-JP" altLang="en-US" dirty="0" smtClean="0"/>
              <a:t>の開発が継続する要因を明らかにする．</a:t>
            </a:r>
            <a:endParaRPr lang="en-US" altLang="ja-JP" dirty="0" smtClean="0"/>
          </a:p>
          <a:p>
            <a:pPr lvl="3" eaLnBrk="1" hangingPunct="1">
              <a:defRPr/>
            </a:pPr>
            <a:endParaRPr lang="en-US" altLang="ja-JP" dirty="0" smtClean="0"/>
          </a:p>
          <a:p>
            <a:pPr eaLnBrk="1" hangingPunct="1">
              <a:defRPr/>
            </a:pPr>
            <a:r>
              <a:rPr lang="ja-JP" altLang="en-US" dirty="0" smtClean="0"/>
              <a:t>アプローチ</a:t>
            </a:r>
            <a:endParaRPr lang="en-US" altLang="ja-JP" dirty="0" smtClean="0"/>
          </a:p>
          <a:p>
            <a:pPr lvl="1" eaLnBrk="1" hangingPunct="1">
              <a:defRPr/>
            </a:pPr>
            <a:r>
              <a:rPr lang="en-US" altLang="ja-JP" dirty="0" smtClean="0"/>
              <a:t>OSS</a:t>
            </a:r>
            <a:r>
              <a:rPr lang="ja-JP" altLang="en-US" dirty="0" smtClean="0"/>
              <a:t>開発が継続する要因の一つであると考えられるコーディネータを分析する．</a:t>
            </a:r>
            <a:endParaRPr lang="en-US" altLang="ja-JP" dirty="0" smtClean="0"/>
          </a:p>
          <a:p>
            <a:pPr lvl="2" eaLnBrk="1" hangingPunct="1">
              <a:defRPr/>
            </a:pPr>
            <a:r>
              <a:rPr lang="ja-JP" altLang="en-US" sz="1800" dirty="0" smtClean="0"/>
              <a:t>参加者を定量的に分析する．</a:t>
            </a:r>
            <a:endParaRPr lang="en-US" altLang="ja-JP" sz="1800" dirty="0" smtClean="0"/>
          </a:p>
          <a:p>
            <a:pPr marL="1344613" lvl="1" indent="-887413" eaLnBrk="1" hangingPunct="1">
              <a:buFont typeface="Wingdings" pitchFamily="2" charset="2"/>
              <a:buNone/>
              <a:defRPr/>
            </a:pPr>
            <a:r>
              <a:rPr lang="ja-JP" altLang="en-US" dirty="0" smtClean="0"/>
              <a:t>　　　</a:t>
            </a:r>
            <a:r>
              <a:rPr lang="en-US" altLang="ja-JP" dirty="0" smtClean="0"/>
              <a:t>	STEP1</a:t>
            </a:r>
            <a:r>
              <a:rPr lang="ja-JP" altLang="en-US" dirty="0" smtClean="0"/>
              <a:t>：コミュニケーションデータの収集</a:t>
            </a:r>
            <a:endParaRPr lang="en-US" altLang="ja-JP" dirty="0" smtClean="0"/>
          </a:p>
          <a:p>
            <a:pPr marL="1344613" lvl="1" indent="-887413" eaLnBrk="1" hangingPunct="1">
              <a:buFont typeface="Wingdings" pitchFamily="2" charset="2"/>
              <a:buNone/>
              <a:defRPr/>
            </a:pPr>
            <a:r>
              <a:rPr lang="ja-JP" altLang="en-US" dirty="0" smtClean="0"/>
              <a:t>　</a:t>
            </a:r>
            <a:r>
              <a:rPr lang="en-US" altLang="ja-JP" dirty="0" smtClean="0"/>
              <a:t>	STEP2</a:t>
            </a:r>
            <a:r>
              <a:rPr lang="ja-JP" altLang="en-US" dirty="0" smtClean="0"/>
              <a:t>：コーディネータの抽出</a:t>
            </a:r>
            <a:endParaRPr lang="en-US" altLang="ja-JP" dirty="0" smtClean="0"/>
          </a:p>
          <a:p>
            <a:pPr marL="1344613" lvl="1" indent="-887413" eaLnBrk="1" hangingPunct="1">
              <a:buFont typeface="Wingdings" pitchFamily="2" charset="2"/>
              <a:buNone/>
              <a:defRPr/>
            </a:pPr>
            <a:r>
              <a:rPr lang="en-US" altLang="ja-JP" dirty="0" smtClean="0"/>
              <a:t>	STEP3</a:t>
            </a:r>
            <a:r>
              <a:rPr lang="ja-JP" altLang="en-US" dirty="0" smtClean="0"/>
              <a:t>：参加者数に基づく分析</a:t>
            </a:r>
            <a:endParaRPr lang="en-US" altLang="ja-JP" dirty="0" smtClean="0"/>
          </a:p>
          <a:p>
            <a:pPr marL="1344613" lvl="1" indent="-887413" eaLnBrk="1" hangingPunct="1">
              <a:buFont typeface="Wingdings" pitchFamily="2" charset="2"/>
              <a:buNone/>
              <a:defRPr/>
            </a:pPr>
            <a:endParaRPr lang="en-US" altLang="ja-JP" sz="800" dirty="0" smtClean="0"/>
          </a:p>
          <a:p>
            <a:pPr lvl="2" eaLnBrk="1" hangingPunct="1">
              <a:defRPr/>
            </a:pPr>
            <a:r>
              <a:rPr lang="ja-JP" altLang="en-US" sz="1800" dirty="0" smtClean="0">
                <a:solidFill>
                  <a:schemeClr val="bg1">
                    <a:lumMod val="50000"/>
                  </a:schemeClr>
                </a:solidFill>
              </a:rPr>
              <a:t>ソーシャルネットワーク分析を行う．</a:t>
            </a:r>
            <a:endParaRPr lang="en-US" altLang="ja-JP" sz="1800" dirty="0" smtClean="0">
              <a:solidFill>
                <a:schemeClr val="bg1">
                  <a:lumMod val="50000"/>
                </a:schemeClr>
              </a:solidFill>
            </a:endParaRPr>
          </a:p>
          <a:p>
            <a:pPr lvl="1" eaLnBrk="1" hangingPunct="1">
              <a:defRPr/>
            </a:pPr>
            <a:endParaRPr lang="en-US" altLang="ja-JP" dirty="0" smtClean="0">
              <a:solidFill>
                <a:schemeClr val="bg1">
                  <a:lumMod val="50000"/>
                </a:schemeClr>
              </a:solidFill>
            </a:endParaRPr>
          </a:p>
        </p:txBody>
      </p:sp>
      <p:sp>
        <p:nvSpPr>
          <p:cNvPr id="53252" name="日付プレースホルダ 6"/>
          <p:cNvSpPr>
            <a:spLocks noGrp="1"/>
          </p:cNvSpPr>
          <p:nvPr>
            <p:ph type="dt" sz="quarter" idx="10"/>
          </p:nvPr>
        </p:nvSpPr>
        <p:spPr>
          <a:noFill/>
        </p:spPr>
        <p:txBody>
          <a:bodyPr/>
          <a:lstStyle/>
          <a:p>
            <a:r>
              <a:rPr lang="en-US" altLang="ja-JP"/>
              <a:t>2007/11/8</a:t>
            </a:r>
            <a:endParaRPr lang="ja-JP" altLang="en-US"/>
          </a:p>
        </p:txBody>
      </p:sp>
      <p:sp>
        <p:nvSpPr>
          <p:cNvPr id="53253" name="スライド番号プレースホルダ 7"/>
          <p:cNvSpPr>
            <a:spLocks noGrp="1"/>
          </p:cNvSpPr>
          <p:nvPr>
            <p:ph type="sldNum" sz="quarter" idx="12"/>
          </p:nvPr>
        </p:nvSpPr>
        <p:spPr>
          <a:noFill/>
        </p:spPr>
        <p:txBody>
          <a:bodyPr/>
          <a:lstStyle/>
          <a:p>
            <a:fld id="{44159A78-F30D-48E6-A97A-054F4FFE0D31}" type="slidenum">
              <a:rPr lang="ja-JP" altLang="en-US"/>
              <a:pPr/>
              <a:t>49</a:t>
            </a:fld>
            <a:endParaRPr lang="ja-JP" altLang="en-US"/>
          </a:p>
        </p:txBody>
      </p:sp>
      <p:sp>
        <p:nvSpPr>
          <p:cNvPr id="53254" name="フッター プレースホルダ 8"/>
          <p:cNvSpPr>
            <a:spLocks noGrp="1"/>
          </p:cNvSpPr>
          <p:nvPr>
            <p:ph type="ftr" sz="quarter" idx="11"/>
          </p:nvPr>
        </p:nvSpPr>
        <p:spPr>
          <a:noFill/>
        </p:spPr>
        <p:txBody>
          <a:bodyPr/>
          <a:lstStyle/>
          <a:p>
            <a:r>
              <a:rPr lang="en-US" altLang="ja-JP"/>
              <a:t>GNWS2007</a:t>
            </a:r>
            <a:endParaRPr lang="ja-JP" altLang="en-US"/>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コンテンツ プレースホルダ 2"/>
          <p:cNvSpPr>
            <a:spLocks noGrp="1"/>
          </p:cNvSpPr>
          <p:nvPr>
            <p:ph idx="1"/>
          </p:nvPr>
        </p:nvSpPr>
        <p:spPr/>
        <p:txBody>
          <a:bodyPr/>
          <a:lstStyle/>
          <a:p>
            <a:pPr eaLnBrk="1" hangingPunct="1"/>
            <a:r>
              <a:rPr lang="ja-JP" altLang="en-US" smtClean="0"/>
              <a:t>議論の場として複数設置されているメーリングリスト（</a:t>
            </a:r>
            <a:r>
              <a:rPr lang="en-US" altLang="ja-JP" smtClean="0"/>
              <a:t>ML</a:t>
            </a:r>
            <a:r>
              <a:rPr lang="ja-JP" altLang="en-US" smtClean="0"/>
              <a:t>）や掲示板などのコミュニケーションのデータを収集する．</a:t>
            </a:r>
          </a:p>
          <a:p>
            <a:pPr lvl="1" eaLnBrk="1" hangingPunct="1"/>
            <a:r>
              <a:rPr lang="ja-JP" altLang="en-US" smtClean="0"/>
              <a:t>発言者名，発言日時．</a:t>
            </a:r>
          </a:p>
          <a:p>
            <a:pPr eaLnBrk="1" hangingPunct="1"/>
            <a:r>
              <a:rPr lang="ja-JP" altLang="en-US" smtClean="0"/>
              <a:t>各</a:t>
            </a:r>
            <a:r>
              <a:rPr lang="en-US" altLang="ja-JP" smtClean="0"/>
              <a:t>ML</a:t>
            </a:r>
            <a:r>
              <a:rPr lang="ja-JP" altLang="en-US" smtClean="0"/>
              <a:t>や掲示板をサブコミュニティとみなし，発言者はサブコミュニティの参加者とみなす．</a:t>
            </a:r>
          </a:p>
          <a:p>
            <a:pPr lvl="1" eaLnBrk="1" hangingPunct="1"/>
            <a:endParaRPr lang="en-US" altLang="ja-JP" smtClean="0"/>
          </a:p>
          <a:p>
            <a:pPr eaLnBrk="1" hangingPunct="1"/>
            <a:endParaRPr lang="en-US" altLang="ja-JP" smtClean="0"/>
          </a:p>
          <a:p>
            <a:pPr eaLnBrk="1" hangingPunct="1"/>
            <a:endParaRPr lang="en-US" altLang="ja-JP" smtClean="0"/>
          </a:p>
          <a:p>
            <a:pPr eaLnBrk="1" hangingPunct="1"/>
            <a:endParaRPr lang="ja-JP" altLang="en-US" smtClean="0"/>
          </a:p>
        </p:txBody>
      </p:sp>
      <p:grpSp>
        <p:nvGrpSpPr>
          <p:cNvPr id="7" name="グループ化 66"/>
          <p:cNvGrpSpPr>
            <a:grpSpLocks/>
          </p:cNvGrpSpPr>
          <p:nvPr/>
        </p:nvGrpSpPr>
        <p:grpSpPr bwMode="auto">
          <a:xfrm>
            <a:off x="1500188" y="3714750"/>
            <a:ext cx="3000375" cy="2857500"/>
            <a:chOff x="2786063" y="3867150"/>
            <a:chExt cx="3000375" cy="1047750"/>
          </a:xfrm>
        </p:grpSpPr>
        <p:sp>
          <p:nvSpPr>
            <p:cNvPr id="68" name="角丸四角形 67"/>
            <p:cNvSpPr/>
            <p:nvPr/>
          </p:nvSpPr>
          <p:spPr>
            <a:xfrm>
              <a:off x="2786063" y="3914881"/>
              <a:ext cx="3000375" cy="1000019"/>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9" name="正方形/長方形 68"/>
            <p:cNvSpPr/>
            <p:nvPr/>
          </p:nvSpPr>
          <p:spPr>
            <a:xfrm>
              <a:off x="3000375" y="3867150"/>
              <a:ext cx="2071688" cy="261938"/>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grpSp>
      <p:grpSp>
        <p:nvGrpSpPr>
          <p:cNvPr id="8" name="グループ化 69"/>
          <p:cNvGrpSpPr>
            <a:grpSpLocks/>
          </p:cNvGrpSpPr>
          <p:nvPr/>
        </p:nvGrpSpPr>
        <p:grpSpPr bwMode="auto">
          <a:xfrm>
            <a:off x="1428750" y="4114800"/>
            <a:ext cx="2857500" cy="2171700"/>
            <a:chOff x="142858" y="1971137"/>
            <a:chExt cx="2857506" cy="2172243"/>
          </a:xfrm>
        </p:grpSpPr>
        <p:sp>
          <p:nvSpPr>
            <p:cNvPr id="71" name="正方形/長方形 70"/>
            <p:cNvSpPr/>
            <p:nvPr/>
          </p:nvSpPr>
          <p:spPr>
            <a:xfrm>
              <a:off x="428609" y="2142630"/>
              <a:ext cx="2571755" cy="2000750"/>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2" name="正方形/長方形 71"/>
            <p:cNvSpPr/>
            <p:nvPr/>
          </p:nvSpPr>
          <p:spPr>
            <a:xfrm>
              <a:off x="142858" y="1971137"/>
              <a:ext cx="2071692" cy="714554"/>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dirty="0">
                  <a:solidFill>
                    <a:schemeClr val="tx1"/>
                  </a:solidFill>
                </a:rPr>
                <a:t>developer@</a:t>
              </a:r>
              <a:endParaRPr lang="ja-JP" altLang="en-US" dirty="0">
                <a:solidFill>
                  <a:schemeClr val="tx1"/>
                </a:solidFill>
              </a:endParaRPr>
            </a:p>
          </p:txBody>
        </p:sp>
      </p:grpSp>
      <p:sp>
        <p:nvSpPr>
          <p:cNvPr id="54277" name="タイトル 1"/>
          <p:cNvSpPr>
            <a:spLocks noGrp="1"/>
          </p:cNvSpPr>
          <p:nvPr>
            <p:ph type="title"/>
          </p:nvPr>
        </p:nvSpPr>
        <p:spPr/>
        <p:txBody>
          <a:bodyPr/>
          <a:lstStyle/>
          <a:p>
            <a:pPr eaLnBrk="1" hangingPunct="1"/>
            <a:r>
              <a:rPr lang="en-US" altLang="ja-JP" smtClean="0"/>
              <a:t>STEP1</a:t>
            </a:r>
            <a:r>
              <a:rPr lang="ja-JP" altLang="en-US" smtClean="0"/>
              <a:t>：コミュニケーションデータの収集</a:t>
            </a:r>
          </a:p>
        </p:txBody>
      </p:sp>
      <p:sp>
        <p:nvSpPr>
          <p:cNvPr id="54278" name="日付プレースホルダ 3"/>
          <p:cNvSpPr>
            <a:spLocks noGrp="1"/>
          </p:cNvSpPr>
          <p:nvPr>
            <p:ph type="dt" sz="quarter" idx="10"/>
          </p:nvPr>
        </p:nvSpPr>
        <p:spPr>
          <a:noFill/>
        </p:spPr>
        <p:txBody>
          <a:bodyPr/>
          <a:lstStyle/>
          <a:p>
            <a:r>
              <a:rPr lang="en-US" altLang="ja-JP"/>
              <a:t>2007/11/8</a:t>
            </a:r>
            <a:endParaRPr lang="ja-JP" altLang="en-US"/>
          </a:p>
        </p:txBody>
      </p:sp>
      <p:sp>
        <p:nvSpPr>
          <p:cNvPr id="54279" name="フッター プレースホルダ 4"/>
          <p:cNvSpPr>
            <a:spLocks noGrp="1"/>
          </p:cNvSpPr>
          <p:nvPr>
            <p:ph type="ftr" sz="quarter" idx="11"/>
          </p:nvPr>
        </p:nvSpPr>
        <p:spPr>
          <a:noFill/>
        </p:spPr>
        <p:txBody>
          <a:bodyPr/>
          <a:lstStyle/>
          <a:p>
            <a:r>
              <a:rPr lang="en-US" altLang="ja-JP"/>
              <a:t>GNWS2007</a:t>
            </a:r>
            <a:endParaRPr lang="ja-JP" altLang="en-US"/>
          </a:p>
        </p:txBody>
      </p:sp>
      <p:sp>
        <p:nvSpPr>
          <p:cNvPr id="54280" name="スライド番号プレースホルダ 5"/>
          <p:cNvSpPr>
            <a:spLocks noGrp="1"/>
          </p:cNvSpPr>
          <p:nvPr>
            <p:ph type="sldNum" sz="quarter" idx="12"/>
          </p:nvPr>
        </p:nvSpPr>
        <p:spPr>
          <a:noFill/>
        </p:spPr>
        <p:txBody>
          <a:bodyPr/>
          <a:lstStyle/>
          <a:p>
            <a:fld id="{22B2A36C-19AD-4434-AC67-C3E78F84A1C8}" type="slidenum">
              <a:rPr lang="ja-JP" altLang="en-US"/>
              <a:pPr/>
              <a:t>50</a:t>
            </a:fld>
            <a:endParaRPr lang="ja-JP" altLang="en-US"/>
          </a:p>
        </p:txBody>
      </p:sp>
      <p:grpSp>
        <p:nvGrpSpPr>
          <p:cNvPr id="9" name="グループ化 60"/>
          <p:cNvGrpSpPr>
            <a:grpSpLocks/>
          </p:cNvGrpSpPr>
          <p:nvPr/>
        </p:nvGrpSpPr>
        <p:grpSpPr bwMode="auto">
          <a:xfrm>
            <a:off x="4572000" y="3571875"/>
            <a:ext cx="3000375" cy="3000375"/>
            <a:chOff x="5857875" y="3780470"/>
            <a:chExt cx="3000375" cy="1148720"/>
          </a:xfrm>
        </p:grpSpPr>
        <p:sp>
          <p:nvSpPr>
            <p:cNvPr id="62" name="角丸四角形 61"/>
            <p:cNvSpPr/>
            <p:nvPr/>
          </p:nvSpPr>
          <p:spPr>
            <a:xfrm>
              <a:off x="5857875" y="3889872"/>
              <a:ext cx="3000375" cy="10393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63" name="正方形/長方形 62"/>
            <p:cNvSpPr/>
            <p:nvPr/>
          </p:nvSpPr>
          <p:spPr>
            <a:xfrm>
              <a:off x="5857875" y="3780470"/>
              <a:ext cx="2428875" cy="423629"/>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grpSp>
      <p:grpSp>
        <p:nvGrpSpPr>
          <p:cNvPr id="10" name="グループ化 63"/>
          <p:cNvGrpSpPr>
            <a:grpSpLocks/>
          </p:cNvGrpSpPr>
          <p:nvPr/>
        </p:nvGrpSpPr>
        <p:grpSpPr bwMode="auto">
          <a:xfrm>
            <a:off x="4643438" y="4114800"/>
            <a:ext cx="2714625" cy="2171700"/>
            <a:chOff x="285734" y="1971137"/>
            <a:chExt cx="2714630" cy="2172243"/>
          </a:xfrm>
        </p:grpSpPr>
        <p:sp>
          <p:nvSpPr>
            <p:cNvPr id="65" name="正方形/長方形 64"/>
            <p:cNvSpPr/>
            <p:nvPr/>
          </p:nvSpPr>
          <p:spPr>
            <a:xfrm>
              <a:off x="428609" y="2142630"/>
              <a:ext cx="2571755" cy="2000750"/>
            </a:xfrm>
            <a:prstGeom prst="rect">
              <a:avLst/>
            </a:prstGeom>
            <a:solidFill>
              <a:schemeClr val="accent4">
                <a:lumMod val="20000"/>
                <a:lumOff val="8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6" name="正方形/長方形 65"/>
            <p:cNvSpPr/>
            <p:nvPr/>
          </p:nvSpPr>
          <p:spPr>
            <a:xfrm>
              <a:off x="285734" y="1971137"/>
              <a:ext cx="1214439" cy="714554"/>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dirty="0">
                  <a:solidFill>
                    <a:schemeClr val="tx1"/>
                  </a:solidFill>
                </a:rPr>
                <a:t>user@</a:t>
              </a:r>
              <a:endParaRPr lang="ja-JP" altLang="en-US" dirty="0">
                <a:solidFill>
                  <a:schemeClr val="tx1"/>
                </a:solidFill>
              </a:endParaRPr>
            </a:p>
          </p:txBody>
        </p:sp>
      </p:grpSp>
      <p:grpSp>
        <p:nvGrpSpPr>
          <p:cNvPr id="11" name="グループ化 72"/>
          <p:cNvGrpSpPr>
            <a:grpSpLocks/>
          </p:cNvGrpSpPr>
          <p:nvPr/>
        </p:nvGrpSpPr>
        <p:grpSpPr bwMode="auto">
          <a:xfrm>
            <a:off x="1500188" y="4705350"/>
            <a:ext cx="1571625" cy="436563"/>
            <a:chOff x="3328865" y="2928934"/>
            <a:chExt cx="595089" cy="216695"/>
          </a:xfrm>
        </p:grpSpPr>
        <p:sp>
          <p:nvSpPr>
            <p:cNvPr id="74" name="正方形/長方形 73"/>
            <p:cNvSpPr/>
            <p:nvPr/>
          </p:nvSpPr>
          <p:spPr>
            <a:xfrm>
              <a:off x="3500178"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75" name="正方形/長方形 74"/>
            <p:cNvSpPr/>
            <p:nvPr/>
          </p:nvSpPr>
          <p:spPr>
            <a:xfrm>
              <a:off x="3328865" y="2928934"/>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76" name="直線コネクタ 75"/>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77" name="正方形/長方形 76"/>
            <p:cNvSpPr/>
            <p:nvPr/>
          </p:nvSpPr>
          <p:spPr>
            <a:xfrm>
              <a:off x="3638431" y="2931298"/>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78" name="直線コネクタ 77"/>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9" name="正方形/長方形 78"/>
          <p:cNvSpPr/>
          <p:nvPr/>
        </p:nvSpPr>
        <p:spPr>
          <a:xfrm>
            <a:off x="1909763" y="4772025"/>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A</a:t>
            </a:r>
            <a:endParaRPr lang="ja-JP" altLang="en-US" sz="1600" b="1" dirty="0">
              <a:solidFill>
                <a:schemeClr val="tx1"/>
              </a:solidFill>
            </a:endParaRPr>
          </a:p>
        </p:txBody>
      </p:sp>
      <p:grpSp>
        <p:nvGrpSpPr>
          <p:cNvPr id="12" name="グループ化 79"/>
          <p:cNvGrpSpPr>
            <a:grpSpLocks/>
          </p:cNvGrpSpPr>
          <p:nvPr/>
        </p:nvGrpSpPr>
        <p:grpSpPr bwMode="auto">
          <a:xfrm>
            <a:off x="2714625" y="5135563"/>
            <a:ext cx="1571625" cy="436562"/>
            <a:chOff x="3328865" y="2928934"/>
            <a:chExt cx="595089" cy="216695"/>
          </a:xfrm>
        </p:grpSpPr>
        <p:sp>
          <p:nvSpPr>
            <p:cNvPr id="81" name="正方形/長方形 80"/>
            <p:cNvSpPr/>
            <p:nvPr/>
          </p:nvSpPr>
          <p:spPr>
            <a:xfrm>
              <a:off x="3500179"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82" name="正方形/長方形 81"/>
            <p:cNvSpPr/>
            <p:nvPr/>
          </p:nvSpPr>
          <p:spPr>
            <a:xfrm>
              <a:off x="3328865" y="2928934"/>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83" name="直線コネクタ 82"/>
            <p:cNvCxnSpPr/>
            <p:nvPr/>
          </p:nvCxnSpPr>
          <p:spPr>
            <a:xfrm rot="16200000" flipH="1">
              <a:off x="3516624" y="2912862"/>
              <a:ext cx="107166"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84" name="正方形/長方形 83"/>
            <p:cNvSpPr/>
            <p:nvPr/>
          </p:nvSpPr>
          <p:spPr>
            <a:xfrm>
              <a:off x="3638432" y="2931298"/>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85" name="直線コネクタ 84"/>
            <p:cNvCxnSpPr/>
            <p:nvPr/>
          </p:nvCxnSpPr>
          <p:spPr>
            <a:xfrm rot="16200000" flipH="1" flipV="1">
              <a:off x="3656380" y="2910986"/>
              <a:ext cx="107166"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6" name="正方形/長方形 85"/>
          <p:cNvSpPr/>
          <p:nvPr/>
        </p:nvSpPr>
        <p:spPr>
          <a:xfrm>
            <a:off x="3124200" y="5210175"/>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B</a:t>
            </a:r>
            <a:endParaRPr lang="ja-JP" altLang="en-US" sz="1600" b="1" dirty="0">
              <a:solidFill>
                <a:schemeClr val="tx1"/>
              </a:solidFill>
            </a:endParaRPr>
          </a:p>
        </p:txBody>
      </p:sp>
      <p:grpSp>
        <p:nvGrpSpPr>
          <p:cNvPr id="13" name="グループ化 86"/>
          <p:cNvGrpSpPr>
            <a:grpSpLocks/>
          </p:cNvGrpSpPr>
          <p:nvPr/>
        </p:nvGrpSpPr>
        <p:grpSpPr bwMode="auto">
          <a:xfrm>
            <a:off x="1857375" y="5715000"/>
            <a:ext cx="1571625" cy="436563"/>
            <a:chOff x="3328865" y="2928934"/>
            <a:chExt cx="595089" cy="216695"/>
          </a:xfrm>
        </p:grpSpPr>
        <p:sp>
          <p:nvSpPr>
            <p:cNvPr id="88" name="正方形/長方形 87"/>
            <p:cNvSpPr/>
            <p:nvPr/>
          </p:nvSpPr>
          <p:spPr>
            <a:xfrm>
              <a:off x="3500179"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89" name="正方形/長方形 88"/>
            <p:cNvSpPr/>
            <p:nvPr/>
          </p:nvSpPr>
          <p:spPr>
            <a:xfrm>
              <a:off x="3328865" y="2928934"/>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0" name="直線コネクタ 89"/>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1" name="正方形/長方形 90"/>
            <p:cNvSpPr/>
            <p:nvPr/>
          </p:nvSpPr>
          <p:spPr>
            <a:xfrm>
              <a:off x="3638432" y="2931298"/>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2" name="直線コネクタ 91"/>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3" name="正方形/長方形 92"/>
          <p:cNvSpPr/>
          <p:nvPr/>
        </p:nvSpPr>
        <p:spPr>
          <a:xfrm>
            <a:off x="2266950" y="5781675"/>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C</a:t>
            </a:r>
            <a:endParaRPr lang="ja-JP" altLang="en-US" sz="1600" b="1" dirty="0">
              <a:solidFill>
                <a:schemeClr val="tx1"/>
              </a:solidFill>
            </a:endParaRPr>
          </a:p>
        </p:txBody>
      </p:sp>
      <p:grpSp>
        <p:nvGrpSpPr>
          <p:cNvPr id="14" name="グループ化 93"/>
          <p:cNvGrpSpPr>
            <a:grpSpLocks/>
          </p:cNvGrpSpPr>
          <p:nvPr/>
        </p:nvGrpSpPr>
        <p:grpSpPr bwMode="auto">
          <a:xfrm>
            <a:off x="5643563" y="4848225"/>
            <a:ext cx="1571625" cy="436563"/>
            <a:chOff x="3328865" y="2928934"/>
            <a:chExt cx="595089" cy="216695"/>
          </a:xfrm>
        </p:grpSpPr>
        <p:sp>
          <p:nvSpPr>
            <p:cNvPr id="95" name="正方形/長方形 94"/>
            <p:cNvSpPr/>
            <p:nvPr/>
          </p:nvSpPr>
          <p:spPr>
            <a:xfrm>
              <a:off x="3500178"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96" name="正方形/長方形 95"/>
            <p:cNvSpPr/>
            <p:nvPr/>
          </p:nvSpPr>
          <p:spPr>
            <a:xfrm>
              <a:off x="3328865" y="2928934"/>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7" name="直線コネクタ 96"/>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正方形/長方形 97"/>
            <p:cNvSpPr/>
            <p:nvPr/>
          </p:nvSpPr>
          <p:spPr>
            <a:xfrm>
              <a:off x="3638431" y="2931298"/>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99" name="直線コネクタ 98"/>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0" name="正方形/長方形 99"/>
          <p:cNvSpPr/>
          <p:nvPr/>
        </p:nvSpPr>
        <p:spPr>
          <a:xfrm>
            <a:off x="6053138" y="4914900"/>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D</a:t>
            </a:r>
            <a:endParaRPr lang="ja-JP" altLang="en-US" sz="1600" b="1" dirty="0">
              <a:solidFill>
                <a:schemeClr val="tx1"/>
              </a:solidFill>
            </a:endParaRPr>
          </a:p>
        </p:txBody>
      </p:sp>
      <p:grpSp>
        <p:nvGrpSpPr>
          <p:cNvPr id="15" name="グループ化 100"/>
          <p:cNvGrpSpPr>
            <a:grpSpLocks/>
          </p:cNvGrpSpPr>
          <p:nvPr/>
        </p:nvGrpSpPr>
        <p:grpSpPr bwMode="auto">
          <a:xfrm>
            <a:off x="4929188" y="5572125"/>
            <a:ext cx="1571625" cy="436563"/>
            <a:chOff x="3328865" y="2928934"/>
            <a:chExt cx="595089" cy="216695"/>
          </a:xfrm>
        </p:grpSpPr>
        <p:sp>
          <p:nvSpPr>
            <p:cNvPr id="102" name="正方形/長方形 101"/>
            <p:cNvSpPr/>
            <p:nvPr/>
          </p:nvSpPr>
          <p:spPr>
            <a:xfrm>
              <a:off x="3500178" y="2928934"/>
              <a:ext cx="286124" cy="21433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n>
                  <a:solidFill>
                    <a:schemeClr val="bg1">
                      <a:lumMod val="65000"/>
                    </a:schemeClr>
                  </a:solidFill>
                </a:ln>
              </a:endParaRPr>
            </a:p>
          </p:txBody>
        </p:sp>
        <p:sp>
          <p:nvSpPr>
            <p:cNvPr id="103" name="正方形/長方形 102"/>
            <p:cNvSpPr/>
            <p:nvPr/>
          </p:nvSpPr>
          <p:spPr>
            <a:xfrm>
              <a:off x="3328865" y="2928934"/>
              <a:ext cx="285522"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104" name="直線コネクタ 103"/>
            <p:cNvCxnSpPr/>
            <p:nvPr/>
          </p:nvCxnSpPr>
          <p:spPr>
            <a:xfrm rot="16200000" flipH="1">
              <a:off x="3516624" y="2912862"/>
              <a:ext cx="107165" cy="14246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05" name="正方形/長方形 104"/>
            <p:cNvSpPr/>
            <p:nvPr/>
          </p:nvSpPr>
          <p:spPr>
            <a:xfrm>
              <a:off x="3638431" y="2931298"/>
              <a:ext cx="285523" cy="2143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cxnSp>
          <p:nvCxnSpPr>
            <p:cNvPr id="106" name="直線コネクタ 105"/>
            <p:cNvCxnSpPr/>
            <p:nvPr/>
          </p:nvCxnSpPr>
          <p:spPr>
            <a:xfrm rot="16200000" flipH="1" flipV="1">
              <a:off x="3656380" y="2910986"/>
              <a:ext cx="107165" cy="14306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07" name="正方形/長方形 106"/>
          <p:cNvSpPr/>
          <p:nvPr/>
        </p:nvSpPr>
        <p:spPr>
          <a:xfrm>
            <a:off x="5338763" y="5638800"/>
            <a:ext cx="857250" cy="44291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en-US" altLang="ja-JP" sz="1600" b="1" dirty="0">
                <a:solidFill>
                  <a:schemeClr val="tx1"/>
                </a:solidFill>
              </a:rPr>
              <a:t>From</a:t>
            </a:r>
            <a:r>
              <a:rPr lang="ja-JP" altLang="en-US" sz="1600" b="1" dirty="0">
                <a:solidFill>
                  <a:schemeClr val="tx1"/>
                </a:solidFill>
              </a:rPr>
              <a:t>：</a:t>
            </a:r>
            <a:r>
              <a:rPr lang="en-US" altLang="ja-JP" sz="1600" b="1" dirty="0">
                <a:solidFill>
                  <a:schemeClr val="tx1"/>
                </a:solidFill>
              </a:rPr>
              <a:t>A</a:t>
            </a:r>
            <a:endParaRPr lang="ja-JP" altLang="en-US" sz="1600" b="1" dirty="0">
              <a:solidFill>
                <a:schemeClr val="tx1"/>
              </a:solidFill>
            </a:endParaRPr>
          </a:p>
        </p:txBody>
      </p:sp>
      <p:grpSp>
        <p:nvGrpSpPr>
          <p:cNvPr id="16" name="グループ化 66"/>
          <p:cNvGrpSpPr/>
          <p:nvPr/>
        </p:nvGrpSpPr>
        <p:grpSpPr>
          <a:xfrm>
            <a:off x="2214549" y="4643446"/>
            <a:ext cx="357190" cy="490015"/>
            <a:chOff x="2643177" y="4000504"/>
            <a:chExt cx="284234" cy="418577"/>
          </a:xfrm>
          <a:solidFill>
            <a:schemeClr val="bg1">
              <a:lumMod val="75000"/>
            </a:schemeClr>
          </a:solidFill>
        </p:grpSpPr>
        <p:sp>
          <p:nvSpPr>
            <p:cNvPr id="70" name="フローチャート : 論理積ゲート 69"/>
            <p:cNvSpPr/>
            <p:nvPr/>
          </p:nvSpPr>
          <p:spPr>
            <a:xfrm rot="16200000">
              <a:off x="2666436"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73" name="円/楕円 72"/>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7" name="グループ化 79"/>
          <p:cNvGrpSpPr/>
          <p:nvPr/>
        </p:nvGrpSpPr>
        <p:grpSpPr>
          <a:xfrm>
            <a:off x="3388946" y="5072074"/>
            <a:ext cx="355672" cy="490015"/>
            <a:chOff x="2643175" y="4000504"/>
            <a:chExt cx="284234" cy="418577"/>
          </a:xfrm>
          <a:solidFill>
            <a:schemeClr val="bg1">
              <a:lumMod val="75000"/>
            </a:schemeClr>
          </a:solidFill>
        </p:grpSpPr>
        <p:sp>
          <p:nvSpPr>
            <p:cNvPr id="87" name="フローチャート : 論理積ゲート 8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B</a:t>
              </a:r>
              <a:endParaRPr lang="ja-JP" altLang="en-US" dirty="0">
                <a:solidFill>
                  <a:schemeClr val="tx1"/>
                </a:solidFill>
              </a:endParaRPr>
            </a:p>
          </p:txBody>
        </p:sp>
        <p:sp>
          <p:nvSpPr>
            <p:cNvPr id="94" name="円/楕円 9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8" name="グループ化 100"/>
          <p:cNvGrpSpPr/>
          <p:nvPr/>
        </p:nvGrpSpPr>
        <p:grpSpPr>
          <a:xfrm>
            <a:off x="2571736" y="5643578"/>
            <a:ext cx="357190" cy="490015"/>
            <a:chOff x="2643175" y="4000504"/>
            <a:chExt cx="284234" cy="418577"/>
          </a:xfrm>
          <a:solidFill>
            <a:schemeClr val="bg1">
              <a:lumMod val="75000"/>
            </a:schemeClr>
          </a:solidFill>
        </p:grpSpPr>
        <p:sp>
          <p:nvSpPr>
            <p:cNvPr id="108" name="フローチャート : 論理積ゲート 107"/>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C</a:t>
              </a:r>
              <a:endParaRPr lang="ja-JP" altLang="en-US" dirty="0">
                <a:solidFill>
                  <a:schemeClr val="tx1"/>
                </a:solidFill>
              </a:endParaRPr>
            </a:p>
          </p:txBody>
        </p:sp>
        <p:sp>
          <p:nvSpPr>
            <p:cNvPr id="109" name="円/楕円 108"/>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9" name="グループ化 109"/>
          <p:cNvGrpSpPr/>
          <p:nvPr/>
        </p:nvGrpSpPr>
        <p:grpSpPr>
          <a:xfrm>
            <a:off x="5572132" y="5500702"/>
            <a:ext cx="377289" cy="482172"/>
            <a:chOff x="3714744" y="3714752"/>
            <a:chExt cx="285755" cy="380585"/>
          </a:xfrm>
          <a:solidFill>
            <a:schemeClr val="bg1">
              <a:lumMod val="75000"/>
            </a:schemeClr>
          </a:solidFill>
        </p:grpSpPr>
        <p:sp>
          <p:nvSpPr>
            <p:cNvPr id="111" name="フローチャート : 論理積ゲート 110"/>
            <p:cNvSpPr/>
            <p:nvPr/>
          </p:nvSpPr>
          <p:spPr>
            <a:xfrm rot="16200000">
              <a:off x="3739524" y="3834363"/>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112" name="フローチャート : 組合せ 111"/>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20" name="グループ化 112"/>
          <p:cNvGrpSpPr/>
          <p:nvPr/>
        </p:nvGrpSpPr>
        <p:grpSpPr>
          <a:xfrm>
            <a:off x="6337854" y="4786322"/>
            <a:ext cx="377286" cy="482173"/>
            <a:chOff x="3714744" y="3714752"/>
            <a:chExt cx="285752" cy="380591"/>
          </a:xfrm>
          <a:solidFill>
            <a:schemeClr val="bg1">
              <a:lumMod val="75000"/>
            </a:schemeClr>
          </a:solidFill>
        </p:grpSpPr>
        <p:sp>
          <p:nvSpPr>
            <p:cNvPr id="114" name="フローチャート : 論理積ゲート 113"/>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D</a:t>
              </a:r>
              <a:endParaRPr lang="ja-JP" altLang="en-US" dirty="0">
                <a:solidFill>
                  <a:schemeClr val="tx1"/>
                </a:solidFill>
              </a:endParaRPr>
            </a:p>
          </p:txBody>
        </p:sp>
        <p:sp>
          <p:nvSpPr>
            <p:cNvPr id="115" name="フローチャート : 組合せ 114"/>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par>
                                <p:cTn id="11" presetID="9" presetClass="exit" presetSubtype="0" fill="hold" nodeType="withEffect">
                                  <p:stCondLst>
                                    <p:cond delay="0"/>
                                  </p:stCondLst>
                                  <p:childTnLst>
                                    <p:animEffect transition="out" filter="dissolve">
                                      <p:cBhvr>
                                        <p:cTn id="12" dur="500"/>
                                        <p:tgtEl>
                                          <p:spTgt spid="10"/>
                                        </p:tgtEl>
                                      </p:cBhvr>
                                    </p:animEffect>
                                    <p:set>
                                      <p:cBhvr>
                                        <p:cTn id="13" dur="1" fill="hold">
                                          <p:stCondLst>
                                            <p:cond delay="499"/>
                                          </p:stCondLst>
                                        </p:cTn>
                                        <p:tgtEl>
                                          <p:spTgt spid="10"/>
                                        </p:tgtEl>
                                        <p:attrNameLst>
                                          <p:attrName>style.visibility</p:attrName>
                                        </p:attrNameLst>
                                      </p:cBhvr>
                                      <p:to>
                                        <p:strVal val="hidden"/>
                                      </p:to>
                                    </p:set>
                                  </p:childTnLst>
                                </p:cTn>
                              </p:par>
                              <p:par>
                                <p:cTn id="14" presetID="9" presetClass="exit" presetSubtype="0" fill="hold" nodeType="withEffect">
                                  <p:stCondLst>
                                    <p:cond delay="0"/>
                                  </p:stCondLst>
                                  <p:childTnLst>
                                    <p:animEffect transition="out" filter="dissolve">
                                      <p:cBhvr>
                                        <p:cTn id="15" dur="500"/>
                                        <p:tgtEl>
                                          <p:spTgt spid="8"/>
                                        </p:tgtEl>
                                      </p:cBhvr>
                                    </p:animEffect>
                                    <p:set>
                                      <p:cBhvr>
                                        <p:cTn id="16" dur="1" fill="hold">
                                          <p:stCondLst>
                                            <p:cond delay="499"/>
                                          </p:stCondLst>
                                        </p:cTn>
                                        <p:tgtEl>
                                          <p:spTgt spid="8"/>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nodeType="clickEffect">
                                  <p:stCondLst>
                                    <p:cond delay="0"/>
                                  </p:stCondLst>
                                  <p:childTnLst>
                                    <p:animEffect transition="out" filter="dissolve">
                                      <p:cBhvr>
                                        <p:cTn id="20" dur="500"/>
                                        <p:tgtEl>
                                          <p:spTgt spid="11"/>
                                        </p:tgtEl>
                                      </p:cBhvr>
                                    </p:animEffect>
                                    <p:set>
                                      <p:cBhvr>
                                        <p:cTn id="21" dur="1" fill="hold">
                                          <p:stCondLst>
                                            <p:cond delay="499"/>
                                          </p:stCondLst>
                                        </p:cTn>
                                        <p:tgtEl>
                                          <p:spTgt spid="11"/>
                                        </p:tgtEl>
                                        <p:attrNameLst>
                                          <p:attrName>style.visibility</p:attrName>
                                        </p:attrNameLst>
                                      </p:cBhvr>
                                      <p:to>
                                        <p:strVal val="hidden"/>
                                      </p:to>
                                    </p:set>
                                  </p:childTnLst>
                                </p:cTn>
                              </p:par>
                              <p:par>
                                <p:cTn id="22" presetID="9" presetClass="exit" presetSubtype="0" fill="hold" grpId="0" nodeType="withEffect">
                                  <p:stCondLst>
                                    <p:cond delay="0"/>
                                  </p:stCondLst>
                                  <p:childTnLst>
                                    <p:animEffect transition="out" filter="dissolve">
                                      <p:cBhvr>
                                        <p:cTn id="23" dur="500"/>
                                        <p:tgtEl>
                                          <p:spTgt spid="79"/>
                                        </p:tgtEl>
                                      </p:cBhvr>
                                    </p:animEffect>
                                    <p:set>
                                      <p:cBhvr>
                                        <p:cTn id="24" dur="1" fill="hold">
                                          <p:stCondLst>
                                            <p:cond delay="499"/>
                                          </p:stCondLst>
                                        </p:cTn>
                                        <p:tgtEl>
                                          <p:spTgt spid="79"/>
                                        </p:tgtEl>
                                        <p:attrNameLst>
                                          <p:attrName>style.visibility</p:attrName>
                                        </p:attrNameLst>
                                      </p:cBhvr>
                                      <p:to>
                                        <p:strVal val="hidden"/>
                                      </p:to>
                                    </p:set>
                                  </p:childTnLst>
                                </p:cTn>
                              </p:par>
                              <p:par>
                                <p:cTn id="25" presetID="9" presetClass="exit" presetSubtype="0" fill="hold" nodeType="withEffect">
                                  <p:stCondLst>
                                    <p:cond delay="0"/>
                                  </p:stCondLst>
                                  <p:childTnLst>
                                    <p:animEffect transition="out" filter="dissolve">
                                      <p:cBhvr>
                                        <p:cTn id="26" dur="500"/>
                                        <p:tgtEl>
                                          <p:spTgt spid="12"/>
                                        </p:tgtEl>
                                      </p:cBhvr>
                                    </p:animEffect>
                                    <p:set>
                                      <p:cBhvr>
                                        <p:cTn id="27" dur="1" fill="hold">
                                          <p:stCondLst>
                                            <p:cond delay="499"/>
                                          </p:stCondLst>
                                        </p:cTn>
                                        <p:tgtEl>
                                          <p:spTgt spid="12"/>
                                        </p:tgtEl>
                                        <p:attrNameLst>
                                          <p:attrName>style.visibility</p:attrName>
                                        </p:attrNameLst>
                                      </p:cBhvr>
                                      <p:to>
                                        <p:strVal val="hidden"/>
                                      </p:to>
                                    </p:set>
                                  </p:childTnLst>
                                </p:cTn>
                              </p:par>
                              <p:par>
                                <p:cTn id="28" presetID="9" presetClass="exit" presetSubtype="0" fill="hold" grpId="0" nodeType="withEffect">
                                  <p:stCondLst>
                                    <p:cond delay="0"/>
                                  </p:stCondLst>
                                  <p:childTnLst>
                                    <p:animEffect transition="out" filter="dissolve">
                                      <p:cBhvr>
                                        <p:cTn id="29" dur="500"/>
                                        <p:tgtEl>
                                          <p:spTgt spid="86"/>
                                        </p:tgtEl>
                                      </p:cBhvr>
                                    </p:animEffect>
                                    <p:set>
                                      <p:cBhvr>
                                        <p:cTn id="30" dur="1" fill="hold">
                                          <p:stCondLst>
                                            <p:cond delay="499"/>
                                          </p:stCondLst>
                                        </p:cTn>
                                        <p:tgtEl>
                                          <p:spTgt spid="86"/>
                                        </p:tgtEl>
                                        <p:attrNameLst>
                                          <p:attrName>style.visibility</p:attrName>
                                        </p:attrNameLst>
                                      </p:cBhvr>
                                      <p:to>
                                        <p:strVal val="hidden"/>
                                      </p:to>
                                    </p:set>
                                  </p:childTnLst>
                                </p:cTn>
                              </p:par>
                              <p:par>
                                <p:cTn id="31" presetID="9" presetClass="exit" presetSubtype="0" fill="hold" nodeType="withEffect">
                                  <p:stCondLst>
                                    <p:cond delay="0"/>
                                  </p:stCondLst>
                                  <p:childTnLst>
                                    <p:animEffect transition="out" filter="dissolve">
                                      <p:cBhvr>
                                        <p:cTn id="32" dur="500"/>
                                        <p:tgtEl>
                                          <p:spTgt spid="13"/>
                                        </p:tgtEl>
                                      </p:cBhvr>
                                    </p:animEffect>
                                    <p:set>
                                      <p:cBhvr>
                                        <p:cTn id="33" dur="1" fill="hold">
                                          <p:stCondLst>
                                            <p:cond delay="499"/>
                                          </p:stCondLst>
                                        </p:cTn>
                                        <p:tgtEl>
                                          <p:spTgt spid="13"/>
                                        </p:tgtEl>
                                        <p:attrNameLst>
                                          <p:attrName>style.visibility</p:attrName>
                                        </p:attrNameLst>
                                      </p:cBhvr>
                                      <p:to>
                                        <p:strVal val="hidden"/>
                                      </p:to>
                                    </p:set>
                                  </p:childTnLst>
                                </p:cTn>
                              </p:par>
                              <p:par>
                                <p:cTn id="34" presetID="9" presetClass="exit" presetSubtype="0" fill="hold" grpId="0" nodeType="withEffect">
                                  <p:stCondLst>
                                    <p:cond delay="0"/>
                                  </p:stCondLst>
                                  <p:childTnLst>
                                    <p:animEffect transition="out" filter="dissolve">
                                      <p:cBhvr>
                                        <p:cTn id="35" dur="500"/>
                                        <p:tgtEl>
                                          <p:spTgt spid="93"/>
                                        </p:tgtEl>
                                      </p:cBhvr>
                                    </p:animEffect>
                                    <p:set>
                                      <p:cBhvr>
                                        <p:cTn id="36" dur="1" fill="hold">
                                          <p:stCondLst>
                                            <p:cond delay="499"/>
                                          </p:stCondLst>
                                        </p:cTn>
                                        <p:tgtEl>
                                          <p:spTgt spid="93"/>
                                        </p:tgtEl>
                                        <p:attrNameLst>
                                          <p:attrName>style.visibility</p:attrName>
                                        </p:attrNameLst>
                                      </p:cBhvr>
                                      <p:to>
                                        <p:strVal val="hidden"/>
                                      </p:to>
                                    </p:set>
                                  </p:childTnLst>
                                </p:cTn>
                              </p:par>
                              <p:par>
                                <p:cTn id="37" presetID="9" presetClass="exit" presetSubtype="0" fill="hold" grpId="0" nodeType="withEffect">
                                  <p:stCondLst>
                                    <p:cond delay="0"/>
                                  </p:stCondLst>
                                  <p:childTnLst>
                                    <p:animEffect transition="out" filter="dissolve">
                                      <p:cBhvr>
                                        <p:cTn id="38" dur="500"/>
                                        <p:tgtEl>
                                          <p:spTgt spid="107"/>
                                        </p:tgtEl>
                                      </p:cBhvr>
                                    </p:animEffect>
                                    <p:set>
                                      <p:cBhvr>
                                        <p:cTn id="39" dur="1" fill="hold">
                                          <p:stCondLst>
                                            <p:cond delay="499"/>
                                          </p:stCondLst>
                                        </p:cTn>
                                        <p:tgtEl>
                                          <p:spTgt spid="107"/>
                                        </p:tgtEl>
                                        <p:attrNameLst>
                                          <p:attrName>style.visibility</p:attrName>
                                        </p:attrNameLst>
                                      </p:cBhvr>
                                      <p:to>
                                        <p:strVal val="hidden"/>
                                      </p:to>
                                    </p:set>
                                  </p:childTnLst>
                                </p:cTn>
                              </p:par>
                              <p:par>
                                <p:cTn id="40" presetID="9" presetClass="exit" presetSubtype="0" fill="hold" nodeType="withEffect">
                                  <p:stCondLst>
                                    <p:cond delay="0"/>
                                  </p:stCondLst>
                                  <p:childTnLst>
                                    <p:animEffect transition="out" filter="dissolve">
                                      <p:cBhvr>
                                        <p:cTn id="41" dur="500"/>
                                        <p:tgtEl>
                                          <p:spTgt spid="15"/>
                                        </p:tgtEl>
                                      </p:cBhvr>
                                    </p:animEffect>
                                    <p:set>
                                      <p:cBhvr>
                                        <p:cTn id="42" dur="1" fill="hold">
                                          <p:stCondLst>
                                            <p:cond delay="499"/>
                                          </p:stCondLst>
                                        </p:cTn>
                                        <p:tgtEl>
                                          <p:spTgt spid="15"/>
                                        </p:tgtEl>
                                        <p:attrNameLst>
                                          <p:attrName>style.visibility</p:attrName>
                                        </p:attrNameLst>
                                      </p:cBhvr>
                                      <p:to>
                                        <p:strVal val="hidden"/>
                                      </p:to>
                                    </p:set>
                                  </p:childTnLst>
                                </p:cTn>
                              </p:par>
                              <p:par>
                                <p:cTn id="43" presetID="9" presetClass="exit" presetSubtype="0" fill="hold" grpId="0" nodeType="withEffect">
                                  <p:stCondLst>
                                    <p:cond delay="0"/>
                                  </p:stCondLst>
                                  <p:childTnLst>
                                    <p:animEffect transition="out" filter="dissolve">
                                      <p:cBhvr>
                                        <p:cTn id="44" dur="500"/>
                                        <p:tgtEl>
                                          <p:spTgt spid="100"/>
                                        </p:tgtEl>
                                      </p:cBhvr>
                                    </p:animEffect>
                                    <p:set>
                                      <p:cBhvr>
                                        <p:cTn id="45" dur="1" fill="hold">
                                          <p:stCondLst>
                                            <p:cond delay="499"/>
                                          </p:stCondLst>
                                        </p:cTn>
                                        <p:tgtEl>
                                          <p:spTgt spid="100"/>
                                        </p:tgtEl>
                                        <p:attrNameLst>
                                          <p:attrName>style.visibility</p:attrName>
                                        </p:attrNameLst>
                                      </p:cBhvr>
                                      <p:to>
                                        <p:strVal val="hidden"/>
                                      </p:to>
                                    </p:set>
                                  </p:childTnLst>
                                </p:cTn>
                              </p:par>
                              <p:par>
                                <p:cTn id="46" presetID="9" presetClass="exit" presetSubtype="0" fill="hold" nodeType="withEffect">
                                  <p:stCondLst>
                                    <p:cond delay="0"/>
                                  </p:stCondLst>
                                  <p:childTnLst>
                                    <p:animEffect transition="out" filter="dissolve">
                                      <p:cBhvr>
                                        <p:cTn id="47" dur="500"/>
                                        <p:tgtEl>
                                          <p:spTgt spid="14"/>
                                        </p:tgtEl>
                                      </p:cBhvr>
                                    </p:animEffect>
                                    <p:set>
                                      <p:cBhvr>
                                        <p:cTn id="48" dur="1" fill="hold">
                                          <p:stCondLst>
                                            <p:cond delay="499"/>
                                          </p:stCondLst>
                                        </p:cTn>
                                        <p:tgtEl>
                                          <p:spTgt spid="14"/>
                                        </p:tgtEl>
                                        <p:attrNameLst>
                                          <p:attrName>style.visibility</p:attrName>
                                        </p:attrNameLst>
                                      </p:cBhvr>
                                      <p:to>
                                        <p:strVal val="hidden"/>
                                      </p:to>
                                    </p:set>
                                  </p:childTnLst>
                                </p:cTn>
                              </p:par>
                              <p:par>
                                <p:cTn id="49" presetID="9" presetClass="entr" presetSubtype="0" fill="hold" nodeType="with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dissolve">
                                      <p:cBhvr>
                                        <p:cTn id="51" dur="500"/>
                                        <p:tgtEl>
                                          <p:spTgt spid="16"/>
                                        </p:tgtEl>
                                      </p:cBhvr>
                                    </p:animEffect>
                                  </p:childTnLst>
                                </p:cTn>
                              </p:par>
                              <p:par>
                                <p:cTn id="52" presetID="9" presetClass="entr" presetSubtype="0" fill="hold"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dissolve">
                                      <p:cBhvr>
                                        <p:cTn id="54" dur="500"/>
                                        <p:tgtEl>
                                          <p:spTgt spid="17"/>
                                        </p:tgtEl>
                                      </p:cBhvr>
                                    </p:animEffect>
                                  </p:childTnLst>
                                </p:cTn>
                              </p:par>
                              <p:par>
                                <p:cTn id="55" presetID="9" presetClass="entr" presetSubtype="0"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dissolve">
                                      <p:cBhvr>
                                        <p:cTn id="57" dur="500"/>
                                        <p:tgtEl>
                                          <p:spTgt spid="18"/>
                                        </p:tgtEl>
                                      </p:cBhvr>
                                    </p:animEffect>
                                  </p:childTnLst>
                                </p:cTn>
                              </p:par>
                              <p:par>
                                <p:cTn id="58" presetID="9" presetClass="entr" presetSubtype="0"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dissolve">
                                      <p:cBhvr>
                                        <p:cTn id="60" dur="500"/>
                                        <p:tgtEl>
                                          <p:spTgt spid="20"/>
                                        </p:tgtEl>
                                      </p:cBhvr>
                                    </p:animEffect>
                                  </p:childTnLst>
                                </p:cTn>
                              </p:par>
                              <p:par>
                                <p:cTn id="61" presetID="9" presetClass="entr" presetSubtype="0"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dissolve">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6" grpId="0"/>
      <p:bldP spid="93" grpId="0"/>
      <p:bldP spid="100" grpId="0"/>
      <p:bldP spid="107"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コンテンツ プレースホルダ 2"/>
          <p:cNvSpPr>
            <a:spLocks noGrp="1"/>
          </p:cNvSpPr>
          <p:nvPr>
            <p:ph idx="1"/>
          </p:nvPr>
        </p:nvSpPr>
        <p:spPr/>
        <p:txBody>
          <a:bodyPr/>
          <a:lstStyle/>
          <a:p>
            <a:pPr eaLnBrk="1" hangingPunct="1"/>
            <a:r>
              <a:rPr lang="ja-JP" altLang="en-US" smtClean="0"/>
              <a:t>複数のサブコミュニティ（</a:t>
            </a:r>
            <a:r>
              <a:rPr lang="en-US" altLang="ja-JP" smtClean="0"/>
              <a:t>ML</a:t>
            </a:r>
            <a:r>
              <a:rPr lang="ja-JP" altLang="en-US" smtClean="0"/>
              <a:t>や掲示板）で発言している人物をコーディネータとして抽出する．</a:t>
            </a:r>
          </a:p>
          <a:p>
            <a:pPr lvl="1" eaLnBrk="1" hangingPunct="1"/>
            <a:r>
              <a:rPr lang="ja-JP" altLang="en-US" smtClean="0"/>
              <a:t>発言しているサブコミュニティに応じて，それぞれ</a:t>
            </a:r>
            <a:r>
              <a:rPr lang="en-US" altLang="ja-JP" smtClean="0"/>
              <a:t>4</a:t>
            </a:r>
            <a:r>
              <a:rPr lang="ja-JP" altLang="en-US" smtClean="0"/>
              <a:t>種類のコーディネータに分類する．</a:t>
            </a:r>
          </a:p>
          <a:p>
            <a:pPr lvl="1" eaLnBrk="1" hangingPunct="1"/>
            <a:endParaRPr lang="en-US" altLang="ja-JP" smtClean="0"/>
          </a:p>
          <a:p>
            <a:pPr eaLnBrk="1" hangingPunct="1"/>
            <a:endParaRPr lang="en-US" altLang="ja-JP" smtClean="0"/>
          </a:p>
          <a:p>
            <a:pPr eaLnBrk="1" hangingPunct="1"/>
            <a:endParaRPr lang="en-US" altLang="ja-JP" smtClean="0"/>
          </a:p>
          <a:p>
            <a:pPr eaLnBrk="1" hangingPunct="1"/>
            <a:endParaRPr lang="ja-JP" altLang="en-US" smtClean="0"/>
          </a:p>
        </p:txBody>
      </p:sp>
      <p:sp>
        <p:nvSpPr>
          <p:cNvPr id="55299" name="タイトル 1"/>
          <p:cNvSpPr>
            <a:spLocks noGrp="1"/>
          </p:cNvSpPr>
          <p:nvPr>
            <p:ph type="title"/>
          </p:nvPr>
        </p:nvSpPr>
        <p:spPr/>
        <p:txBody>
          <a:bodyPr/>
          <a:lstStyle/>
          <a:p>
            <a:pPr eaLnBrk="1" hangingPunct="1"/>
            <a:r>
              <a:rPr lang="en-US" altLang="ja-JP" smtClean="0"/>
              <a:t>STEP2</a:t>
            </a:r>
            <a:r>
              <a:rPr lang="ja-JP" altLang="en-US" smtClean="0"/>
              <a:t>：コーディネータの抽出</a:t>
            </a:r>
          </a:p>
        </p:txBody>
      </p:sp>
      <p:sp>
        <p:nvSpPr>
          <p:cNvPr id="55300" name="日付プレースホルダ 3"/>
          <p:cNvSpPr>
            <a:spLocks noGrp="1"/>
          </p:cNvSpPr>
          <p:nvPr>
            <p:ph type="dt" sz="quarter" idx="10"/>
          </p:nvPr>
        </p:nvSpPr>
        <p:spPr>
          <a:noFill/>
        </p:spPr>
        <p:txBody>
          <a:bodyPr/>
          <a:lstStyle/>
          <a:p>
            <a:r>
              <a:rPr lang="en-US" altLang="ja-JP"/>
              <a:t>2007/11/8</a:t>
            </a:r>
            <a:endParaRPr lang="ja-JP" altLang="en-US"/>
          </a:p>
        </p:txBody>
      </p:sp>
      <p:sp>
        <p:nvSpPr>
          <p:cNvPr id="55301" name="フッター プレースホルダ 4"/>
          <p:cNvSpPr>
            <a:spLocks noGrp="1"/>
          </p:cNvSpPr>
          <p:nvPr>
            <p:ph type="ftr" sz="quarter" idx="11"/>
          </p:nvPr>
        </p:nvSpPr>
        <p:spPr>
          <a:noFill/>
        </p:spPr>
        <p:txBody>
          <a:bodyPr/>
          <a:lstStyle/>
          <a:p>
            <a:r>
              <a:rPr lang="en-US" altLang="ja-JP"/>
              <a:t>GNWS2007</a:t>
            </a:r>
            <a:endParaRPr lang="ja-JP" altLang="en-US"/>
          </a:p>
        </p:txBody>
      </p:sp>
      <p:sp>
        <p:nvSpPr>
          <p:cNvPr id="55302" name="スライド番号プレースホルダ 5"/>
          <p:cNvSpPr>
            <a:spLocks noGrp="1"/>
          </p:cNvSpPr>
          <p:nvPr>
            <p:ph type="sldNum" sz="quarter" idx="12"/>
          </p:nvPr>
        </p:nvSpPr>
        <p:spPr>
          <a:noFill/>
        </p:spPr>
        <p:txBody>
          <a:bodyPr/>
          <a:lstStyle/>
          <a:p>
            <a:fld id="{02492413-F54D-4033-B37E-AF9F802CCFD2}" type="slidenum">
              <a:rPr lang="ja-JP" altLang="en-US"/>
              <a:pPr/>
              <a:t>51</a:t>
            </a:fld>
            <a:endParaRPr lang="ja-JP" altLang="en-US"/>
          </a:p>
        </p:txBody>
      </p:sp>
      <p:grpSp>
        <p:nvGrpSpPr>
          <p:cNvPr id="55303" name="グループ化 66"/>
          <p:cNvGrpSpPr>
            <a:grpSpLocks/>
          </p:cNvGrpSpPr>
          <p:nvPr/>
        </p:nvGrpSpPr>
        <p:grpSpPr bwMode="auto">
          <a:xfrm>
            <a:off x="1500188" y="3714750"/>
            <a:ext cx="3000375" cy="2857500"/>
            <a:chOff x="2786063" y="3867150"/>
            <a:chExt cx="3000375" cy="1047750"/>
          </a:xfrm>
        </p:grpSpPr>
        <p:sp>
          <p:nvSpPr>
            <p:cNvPr id="101" name="角丸四角形 100"/>
            <p:cNvSpPr/>
            <p:nvPr/>
          </p:nvSpPr>
          <p:spPr>
            <a:xfrm>
              <a:off x="2786063" y="3914881"/>
              <a:ext cx="3000375" cy="1000019"/>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0" name="正方形/長方形 109"/>
            <p:cNvSpPr/>
            <p:nvPr/>
          </p:nvSpPr>
          <p:spPr>
            <a:xfrm>
              <a:off x="3000375" y="3867150"/>
              <a:ext cx="2071688" cy="261938"/>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grpSp>
      <p:grpSp>
        <p:nvGrpSpPr>
          <p:cNvPr id="55304" name="グループ化 60"/>
          <p:cNvGrpSpPr>
            <a:grpSpLocks/>
          </p:cNvGrpSpPr>
          <p:nvPr/>
        </p:nvGrpSpPr>
        <p:grpSpPr bwMode="auto">
          <a:xfrm>
            <a:off x="4572000" y="3571875"/>
            <a:ext cx="3000375" cy="3000375"/>
            <a:chOff x="5857875" y="3780470"/>
            <a:chExt cx="3000375" cy="1148720"/>
          </a:xfrm>
        </p:grpSpPr>
        <p:sp>
          <p:nvSpPr>
            <p:cNvPr id="119" name="角丸四角形 118"/>
            <p:cNvSpPr/>
            <p:nvPr/>
          </p:nvSpPr>
          <p:spPr>
            <a:xfrm>
              <a:off x="5857875" y="3889872"/>
              <a:ext cx="3000375" cy="1039318"/>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0" name="正方形/長方形 119"/>
            <p:cNvSpPr/>
            <p:nvPr/>
          </p:nvSpPr>
          <p:spPr>
            <a:xfrm>
              <a:off x="5857875" y="3780470"/>
              <a:ext cx="2428875" cy="423629"/>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grpSp>
      <p:grpSp>
        <p:nvGrpSpPr>
          <p:cNvPr id="9" name="グループ化 158"/>
          <p:cNvGrpSpPr/>
          <p:nvPr/>
        </p:nvGrpSpPr>
        <p:grpSpPr>
          <a:xfrm>
            <a:off x="2214546" y="4643446"/>
            <a:ext cx="357190" cy="490015"/>
            <a:chOff x="2643175" y="4000504"/>
            <a:chExt cx="284234" cy="418577"/>
          </a:xfrm>
          <a:solidFill>
            <a:schemeClr val="bg1">
              <a:lumMod val="75000"/>
            </a:schemeClr>
          </a:solidFill>
        </p:grpSpPr>
        <p:sp>
          <p:nvSpPr>
            <p:cNvPr id="160" name="フローチャート : 論理積ゲート 15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161" name="円/楕円 16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0" name="グループ化 161"/>
          <p:cNvGrpSpPr/>
          <p:nvPr/>
        </p:nvGrpSpPr>
        <p:grpSpPr>
          <a:xfrm>
            <a:off x="3388946" y="5072074"/>
            <a:ext cx="355672" cy="490015"/>
            <a:chOff x="2643175" y="4000504"/>
            <a:chExt cx="284234" cy="418577"/>
          </a:xfrm>
          <a:solidFill>
            <a:schemeClr val="bg1">
              <a:lumMod val="75000"/>
            </a:schemeClr>
          </a:solidFill>
        </p:grpSpPr>
        <p:sp>
          <p:nvSpPr>
            <p:cNvPr id="163" name="フローチャート : 論理積ゲート 162"/>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B</a:t>
              </a:r>
              <a:endParaRPr lang="ja-JP" altLang="en-US" dirty="0">
                <a:solidFill>
                  <a:schemeClr val="tx1"/>
                </a:solidFill>
              </a:endParaRPr>
            </a:p>
          </p:txBody>
        </p:sp>
        <p:sp>
          <p:nvSpPr>
            <p:cNvPr id="164" name="円/楕円 163"/>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1" name="グループ化 164"/>
          <p:cNvGrpSpPr/>
          <p:nvPr/>
        </p:nvGrpSpPr>
        <p:grpSpPr>
          <a:xfrm>
            <a:off x="2571736" y="5643578"/>
            <a:ext cx="357190" cy="490015"/>
            <a:chOff x="2643175" y="4000504"/>
            <a:chExt cx="284234" cy="418577"/>
          </a:xfrm>
          <a:solidFill>
            <a:schemeClr val="bg1">
              <a:lumMod val="75000"/>
            </a:schemeClr>
          </a:solidFill>
        </p:grpSpPr>
        <p:sp>
          <p:nvSpPr>
            <p:cNvPr id="166" name="フローチャート : 論理積ゲート 165"/>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C</a:t>
              </a:r>
              <a:endParaRPr lang="ja-JP" altLang="en-US" dirty="0">
                <a:solidFill>
                  <a:schemeClr val="tx1"/>
                </a:solidFill>
              </a:endParaRPr>
            </a:p>
          </p:txBody>
        </p:sp>
        <p:sp>
          <p:nvSpPr>
            <p:cNvPr id="167" name="円/楕円 166"/>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2" name="グループ化 167"/>
          <p:cNvGrpSpPr/>
          <p:nvPr/>
        </p:nvGrpSpPr>
        <p:grpSpPr>
          <a:xfrm>
            <a:off x="5572128" y="5500706"/>
            <a:ext cx="393460" cy="526435"/>
            <a:chOff x="3714744" y="3714752"/>
            <a:chExt cx="298003" cy="415522"/>
          </a:xfrm>
          <a:solidFill>
            <a:schemeClr val="bg1">
              <a:lumMod val="75000"/>
            </a:schemeClr>
          </a:solidFill>
        </p:grpSpPr>
        <p:sp>
          <p:nvSpPr>
            <p:cNvPr id="169" name="フローチャート : 論理積ゲート 168"/>
            <p:cNvSpPr/>
            <p:nvPr/>
          </p:nvSpPr>
          <p:spPr>
            <a:xfrm rot="16200000">
              <a:off x="3751772" y="3869300"/>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A</a:t>
              </a:r>
              <a:endParaRPr lang="ja-JP" altLang="en-US" dirty="0">
                <a:solidFill>
                  <a:schemeClr val="tx1"/>
                </a:solidFill>
              </a:endParaRPr>
            </a:p>
          </p:txBody>
        </p:sp>
        <p:sp>
          <p:nvSpPr>
            <p:cNvPr id="170" name="フローチャート : 組合せ 16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13" name="グループ化 170"/>
          <p:cNvGrpSpPr/>
          <p:nvPr/>
        </p:nvGrpSpPr>
        <p:grpSpPr>
          <a:xfrm>
            <a:off x="6337854" y="4786322"/>
            <a:ext cx="377286" cy="482173"/>
            <a:chOff x="3714744" y="3714752"/>
            <a:chExt cx="285752" cy="380591"/>
          </a:xfrm>
          <a:solidFill>
            <a:schemeClr val="bg1">
              <a:lumMod val="75000"/>
            </a:schemeClr>
          </a:solidFill>
        </p:grpSpPr>
        <p:sp>
          <p:nvSpPr>
            <p:cNvPr id="172" name="フローチャート : 論理積ゲート 171"/>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eaVert" anchor="ctr"/>
            <a:lstStyle/>
            <a:p>
              <a:pPr algn="ctr">
                <a:buFont typeface="Wingdings" pitchFamily="2" charset="2"/>
                <a:buNone/>
                <a:defRPr/>
              </a:pPr>
              <a:r>
                <a:rPr lang="en-US" altLang="ja-JP" dirty="0">
                  <a:solidFill>
                    <a:schemeClr val="tx1"/>
                  </a:solidFill>
                </a:rPr>
                <a:t>D</a:t>
              </a:r>
              <a:endParaRPr lang="ja-JP" altLang="en-US" dirty="0">
                <a:solidFill>
                  <a:schemeClr val="tx1"/>
                </a:solidFill>
              </a:endParaRPr>
            </a:p>
          </p:txBody>
        </p:sp>
        <p:sp>
          <p:nvSpPr>
            <p:cNvPr id="173" name="フローチャート : 組合せ 172"/>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74" name="円/楕円 173"/>
          <p:cNvSpPr/>
          <p:nvPr/>
        </p:nvSpPr>
        <p:spPr>
          <a:xfrm>
            <a:off x="1928813" y="4449763"/>
            <a:ext cx="928687" cy="857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endParaRPr lang="ja-JP" altLang="en-US" dirty="0"/>
          </a:p>
        </p:txBody>
      </p:sp>
      <p:sp>
        <p:nvSpPr>
          <p:cNvPr id="175" name="円/楕円 174"/>
          <p:cNvSpPr/>
          <p:nvPr/>
        </p:nvSpPr>
        <p:spPr>
          <a:xfrm>
            <a:off x="5295900" y="5327650"/>
            <a:ext cx="928688" cy="85725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dirty="0"/>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74"/>
                                        </p:tgtEl>
                                        <p:attrNameLst>
                                          <p:attrName>style.visibility</p:attrName>
                                        </p:attrNameLst>
                                      </p:cBhvr>
                                      <p:to>
                                        <p:strVal val="visible"/>
                                      </p:to>
                                    </p:set>
                                    <p:animEffect transition="in" filter="wedge">
                                      <p:cBhvr>
                                        <p:cTn id="7" dur="500"/>
                                        <p:tgtEl>
                                          <p:spTgt spid="174"/>
                                        </p:tgtEl>
                                      </p:cBhvr>
                                    </p:animEffect>
                                  </p:childTnLst>
                                </p:cTn>
                              </p:par>
                              <p:par>
                                <p:cTn id="8" presetID="20" presetClass="entr" presetSubtype="0" fill="hold" grpId="0" nodeType="withEffect">
                                  <p:stCondLst>
                                    <p:cond delay="0"/>
                                  </p:stCondLst>
                                  <p:childTnLst>
                                    <p:set>
                                      <p:cBhvr>
                                        <p:cTn id="9" dur="1" fill="hold">
                                          <p:stCondLst>
                                            <p:cond delay="0"/>
                                          </p:stCondLst>
                                        </p:cTn>
                                        <p:tgtEl>
                                          <p:spTgt spid="175"/>
                                        </p:tgtEl>
                                        <p:attrNameLst>
                                          <p:attrName>style.visibility</p:attrName>
                                        </p:attrNameLst>
                                      </p:cBhvr>
                                      <p:to>
                                        <p:strVal val="visible"/>
                                      </p:to>
                                    </p:set>
                                    <p:animEffect transition="in" filter="wedge">
                                      <p:cBhvr>
                                        <p:cTn id="10"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animBg="1"/>
      <p:bldP spid="175"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コンテンツ プレースホルダ 412"/>
          <p:cNvSpPr>
            <a:spLocks noGrp="1"/>
          </p:cNvSpPr>
          <p:nvPr>
            <p:ph idx="1"/>
          </p:nvPr>
        </p:nvSpPr>
        <p:spPr>
          <a:xfrm>
            <a:off x="457200" y="857232"/>
            <a:ext cx="8229600" cy="5572164"/>
          </a:xfrm>
        </p:spPr>
        <p:txBody>
          <a:bodyPr>
            <a:normAutofit/>
          </a:bodyPr>
          <a:lstStyle/>
          <a:p>
            <a:pPr eaLnBrk="1" hangingPunct="1">
              <a:defRPr/>
            </a:pPr>
            <a:r>
              <a:rPr lang="ja-JP" altLang="en-US" dirty="0" smtClean="0"/>
              <a:t>３つの統計量の推移を分析する．</a:t>
            </a:r>
            <a:endParaRPr lang="en-US" altLang="ja-JP" dirty="0" smtClean="0"/>
          </a:p>
          <a:p>
            <a:pPr lvl="1" eaLnBrk="1" hangingPunct="1">
              <a:defRPr/>
            </a:pPr>
            <a:r>
              <a:rPr lang="ja-JP" altLang="en-US" dirty="0" smtClean="0"/>
              <a:t>サブコミュニティごとの参加者の総数</a:t>
            </a:r>
            <a:r>
              <a:rPr lang="en-US" altLang="ja-JP" dirty="0" smtClean="0"/>
              <a:t>	</a:t>
            </a:r>
          </a:p>
          <a:p>
            <a:pPr lvl="2" eaLnBrk="1" hangingPunct="1">
              <a:defRPr/>
            </a:pPr>
            <a:r>
              <a:rPr lang="ja-JP" altLang="en-US" sz="1800" dirty="0" smtClean="0"/>
              <a:t>参加者の総数はサブコミュニティの規模を表すものとみなす．</a:t>
            </a:r>
            <a:endParaRPr lang="en-US" altLang="ja-JP" sz="1800" dirty="0" smtClean="0"/>
          </a:p>
          <a:p>
            <a:pPr lvl="4" eaLnBrk="1" hangingPunct="1">
              <a:defRPr/>
            </a:pPr>
            <a:endParaRPr lang="en-US" altLang="ja-JP" sz="800" dirty="0" smtClean="0"/>
          </a:p>
          <a:p>
            <a:pPr lvl="1" eaLnBrk="1" hangingPunct="1">
              <a:defRPr/>
            </a:pPr>
            <a:r>
              <a:rPr lang="ja-JP" altLang="en-US" dirty="0" smtClean="0"/>
              <a:t>サブコミュニティごとのコーディネータの総数</a:t>
            </a:r>
            <a:endParaRPr lang="en-US" altLang="ja-JP" dirty="0" smtClean="0"/>
          </a:p>
          <a:p>
            <a:pPr lvl="2" eaLnBrk="1" hangingPunct="1">
              <a:defRPr/>
            </a:pPr>
            <a:r>
              <a:rPr lang="ja-JP" altLang="en-US" sz="1800" dirty="0" smtClean="0"/>
              <a:t>サブコミュニティ間の協調作業の円滑さを表すものとみなす．</a:t>
            </a:r>
            <a:endParaRPr lang="en-US" altLang="ja-JP" sz="1800" dirty="0" smtClean="0"/>
          </a:p>
          <a:p>
            <a:pPr lvl="8">
              <a:defRPr/>
            </a:pPr>
            <a:endParaRPr lang="en-US" altLang="ja-JP" sz="800" dirty="0" smtClean="0"/>
          </a:p>
          <a:p>
            <a:pPr lvl="1" eaLnBrk="1" hangingPunct="1">
              <a:defRPr/>
            </a:pPr>
            <a:r>
              <a:rPr lang="ja-JP" altLang="en-US" dirty="0" smtClean="0"/>
              <a:t>サブコミュニティごとのコーディネータの割合</a:t>
            </a:r>
            <a:endParaRPr lang="en-US" altLang="ja-JP" dirty="0" smtClean="0"/>
          </a:p>
          <a:p>
            <a:pPr lvl="2" eaLnBrk="1" hangingPunct="1">
              <a:defRPr/>
            </a:pPr>
            <a:r>
              <a:rPr lang="ja-JP" altLang="en-US" sz="1800" dirty="0" smtClean="0"/>
              <a:t>コーディネータの総数と同様に，サブコミュニティ間の協調作業の円滑さを表すものとみなす．</a:t>
            </a:r>
            <a:endParaRPr lang="en-US" altLang="ja-JP" sz="1800" dirty="0" smtClean="0"/>
          </a:p>
        </p:txBody>
      </p:sp>
      <p:sp>
        <p:nvSpPr>
          <p:cNvPr id="56323" name="タイトル 411"/>
          <p:cNvSpPr>
            <a:spLocks noGrp="1"/>
          </p:cNvSpPr>
          <p:nvPr>
            <p:ph type="title"/>
          </p:nvPr>
        </p:nvSpPr>
        <p:spPr/>
        <p:txBody>
          <a:bodyPr/>
          <a:lstStyle/>
          <a:p>
            <a:pPr eaLnBrk="1" hangingPunct="1"/>
            <a:r>
              <a:rPr lang="en-US" altLang="ja-JP" smtClean="0"/>
              <a:t>STEP3</a:t>
            </a:r>
            <a:r>
              <a:rPr lang="ja-JP" altLang="en-US" smtClean="0"/>
              <a:t>：参加者数に基づく分析（統計量）</a:t>
            </a:r>
          </a:p>
        </p:txBody>
      </p:sp>
      <p:sp>
        <p:nvSpPr>
          <p:cNvPr id="56324" name="日付プレースホルダ 405"/>
          <p:cNvSpPr>
            <a:spLocks noGrp="1"/>
          </p:cNvSpPr>
          <p:nvPr>
            <p:ph type="dt" sz="quarter" idx="10"/>
          </p:nvPr>
        </p:nvSpPr>
        <p:spPr>
          <a:noFill/>
        </p:spPr>
        <p:txBody>
          <a:bodyPr/>
          <a:lstStyle/>
          <a:p>
            <a:r>
              <a:rPr lang="en-US" altLang="ja-JP"/>
              <a:t>2007/11/8</a:t>
            </a:r>
            <a:endParaRPr lang="ja-JP" altLang="en-US"/>
          </a:p>
        </p:txBody>
      </p:sp>
      <p:sp>
        <p:nvSpPr>
          <p:cNvPr id="56325" name="フッター プレースホルダ 407"/>
          <p:cNvSpPr>
            <a:spLocks noGrp="1"/>
          </p:cNvSpPr>
          <p:nvPr>
            <p:ph type="ftr" sz="quarter" idx="11"/>
          </p:nvPr>
        </p:nvSpPr>
        <p:spPr>
          <a:noFill/>
        </p:spPr>
        <p:txBody>
          <a:bodyPr/>
          <a:lstStyle/>
          <a:p>
            <a:r>
              <a:rPr lang="en-US" altLang="ja-JP"/>
              <a:t>GNWS2007</a:t>
            </a:r>
            <a:endParaRPr lang="ja-JP" altLang="en-US"/>
          </a:p>
        </p:txBody>
      </p:sp>
      <p:sp>
        <p:nvSpPr>
          <p:cNvPr id="56326" name="スライド番号プレースホルダ 406"/>
          <p:cNvSpPr>
            <a:spLocks noGrp="1"/>
          </p:cNvSpPr>
          <p:nvPr>
            <p:ph type="sldNum" sz="quarter" idx="12"/>
          </p:nvPr>
        </p:nvSpPr>
        <p:spPr>
          <a:noFill/>
        </p:spPr>
        <p:txBody>
          <a:bodyPr/>
          <a:lstStyle/>
          <a:p>
            <a:fld id="{7DD08353-1EB3-4808-BA3B-957E595FD930}" type="slidenum">
              <a:rPr lang="ja-JP" altLang="en-US"/>
              <a:pPr/>
              <a:t>52</a:t>
            </a:fld>
            <a:endParaRPr lang="ja-JP" alt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タイトル 1"/>
          <p:cNvSpPr>
            <a:spLocks noGrp="1"/>
          </p:cNvSpPr>
          <p:nvPr>
            <p:ph type="title"/>
          </p:nvPr>
        </p:nvSpPr>
        <p:spPr/>
        <p:txBody>
          <a:bodyPr/>
          <a:lstStyle/>
          <a:p>
            <a:pPr eaLnBrk="1" hangingPunct="1"/>
            <a:r>
              <a:rPr lang="ja-JP" altLang="en-US" smtClean="0"/>
              <a:t>ケーススタディ</a:t>
            </a:r>
          </a:p>
        </p:txBody>
      </p:sp>
      <p:sp>
        <p:nvSpPr>
          <p:cNvPr id="57347" name="コンテンツ プレースホルダ 2"/>
          <p:cNvSpPr>
            <a:spLocks noGrp="1"/>
          </p:cNvSpPr>
          <p:nvPr>
            <p:ph idx="1"/>
          </p:nvPr>
        </p:nvSpPr>
        <p:spPr>
          <a:xfrm>
            <a:off x="457200" y="857250"/>
            <a:ext cx="8229600" cy="6000750"/>
          </a:xfrm>
        </p:spPr>
        <p:txBody>
          <a:bodyPr/>
          <a:lstStyle/>
          <a:p>
            <a:pPr eaLnBrk="1" hangingPunct="1"/>
            <a:r>
              <a:rPr lang="ja-JP" altLang="en-US" smtClean="0"/>
              <a:t>概要</a:t>
            </a:r>
            <a:endParaRPr lang="en-US" altLang="ja-JP" smtClean="0"/>
          </a:p>
          <a:p>
            <a:pPr lvl="1" eaLnBrk="1" hangingPunct="1"/>
            <a:r>
              <a:rPr lang="en-US" altLang="ja-JP" smtClean="0"/>
              <a:t>PostgreSQL</a:t>
            </a:r>
            <a:r>
              <a:rPr lang="ja-JP" altLang="en-US" smtClean="0"/>
              <a:t>の</a:t>
            </a:r>
            <a:r>
              <a:rPr lang="en-US" altLang="ja-JP" smtClean="0"/>
              <a:t>ML</a:t>
            </a:r>
            <a:r>
              <a:rPr lang="ja-JP" altLang="en-US" smtClean="0"/>
              <a:t>を対象に３つのサブコミュニティの分析を行った．</a:t>
            </a:r>
            <a:endParaRPr lang="en-US" altLang="ja-JP" smtClean="0"/>
          </a:p>
          <a:p>
            <a:pPr eaLnBrk="1" hangingPunct="1"/>
            <a:r>
              <a:rPr lang="en-US" altLang="ja-JP" smtClean="0"/>
              <a:t>PostgreSQL</a:t>
            </a:r>
          </a:p>
          <a:p>
            <a:pPr lvl="1" eaLnBrk="1" hangingPunct="1"/>
            <a:r>
              <a:rPr lang="ja-JP" altLang="en-US" smtClean="0"/>
              <a:t>関係データベース管理システム（</a:t>
            </a:r>
            <a:r>
              <a:rPr lang="en-US" altLang="ja-JP" smtClean="0"/>
              <a:t>RDBMS</a:t>
            </a:r>
            <a:r>
              <a:rPr lang="ja-JP" altLang="en-US" smtClean="0"/>
              <a:t>）という点から特に高い信頼性が求めれられる．</a:t>
            </a:r>
            <a:endParaRPr lang="en-US" altLang="ja-JP" smtClean="0"/>
          </a:p>
          <a:p>
            <a:pPr eaLnBrk="1" hangingPunct="1"/>
            <a:r>
              <a:rPr lang="ja-JP" altLang="en-US" smtClean="0"/>
              <a:t>分析対象コミュニティ</a:t>
            </a:r>
            <a:endParaRPr lang="en-US" altLang="ja-JP" smtClean="0"/>
          </a:p>
          <a:p>
            <a:pPr lvl="1" eaLnBrk="1" hangingPunct="1"/>
            <a:r>
              <a:rPr lang="ja-JP" altLang="en-US" smtClean="0"/>
              <a:t>開発者コミュニティ</a:t>
            </a:r>
            <a:endParaRPr lang="en-US" altLang="ja-JP" smtClean="0"/>
          </a:p>
          <a:p>
            <a:pPr lvl="2" eaLnBrk="1" hangingPunct="1"/>
            <a:r>
              <a:rPr lang="ja-JP" altLang="en-US" sz="1800" smtClean="0"/>
              <a:t>報告されたバグ修正や新規機能についての議論が行われる．</a:t>
            </a:r>
            <a:endParaRPr lang="en-US" altLang="ja-JP" sz="1800" smtClean="0"/>
          </a:p>
          <a:p>
            <a:pPr lvl="1" eaLnBrk="1" hangingPunct="1"/>
            <a:r>
              <a:rPr lang="ja-JP" altLang="en-US" smtClean="0"/>
              <a:t>ユーザコミュニティ</a:t>
            </a:r>
            <a:endParaRPr lang="en-US" altLang="ja-JP" smtClean="0"/>
          </a:p>
          <a:p>
            <a:pPr lvl="2" eaLnBrk="1" hangingPunct="1"/>
            <a:r>
              <a:rPr lang="ja-JP" altLang="en-US" sz="1800" smtClean="0"/>
              <a:t>導入時のトラブルやバージョン問題などの質疑が行われる．</a:t>
            </a:r>
            <a:endParaRPr lang="en-US" altLang="ja-JP" sz="1800" smtClean="0"/>
          </a:p>
          <a:p>
            <a:pPr lvl="1" eaLnBrk="1" hangingPunct="1"/>
            <a:r>
              <a:rPr lang="ja-JP" altLang="en-US" smtClean="0"/>
              <a:t>バグ報告者コミュニティ</a:t>
            </a:r>
            <a:endParaRPr lang="en-US" altLang="ja-JP" smtClean="0"/>
          </a:p>
          <a:p>
            <a:pPr lvl="2" eaLnBrk="1" hangingPunct="1"/>
            <a:r>
              <a:rPr lang="ja-JP" altLang="en-US" sz="1800" smtClean="0"/>
              <a:t>バグの報告などが行われる．</a:t>
            </a:r>
            <a:endParaRPr lang="en-US" altLang="ja-JP" sz="1800" smtClean="0"/>
          </a:p>
          <a:p>
            <a:pPr lvl="1" eaLnBrk="1" hangingPunct="1"/>
            <a:endParaRPr lang="en-US" altLang="ja-JP" smtClean="0"/>
          </a:p>
          <a:p>
            <a:pPr lvl="1" eaLnBrk="1" hangingPunct="1"/>
            <a:endParaRPr lang="en-US" altLang="ja-JP" sz="2800" smtClean="0"/>
          </a:p>
        </p:txBody>
      </p:sp>
      <p:sp>
        <p:nvSpPr>
          <p:cNvPr id="57348" name="日付プレースホルダ 6"/>
          <p:cNvSpPr>
            <a:spLocks noGrp="1"/>
          </p:cNvSpPr>
          <p:nvPr>
            <p:ph type="dt" sz="quarter" idx="10"/>
          </p:nvPr>
        </p:nvSpPr>
        <p:spPr>
          <a:noFill/>
        </p:spPr>
        <p:txBody>
          <a:bodyPr/>
          <a:lstStyle/>
          <a:p>
            <a:r>
              <a:rPr lang="en-US" altLang="ja-JP"/>
              <a:t>2007/11/8</a:t>
            </a:r>
            <a:endParaRPr lang="ja-JP" altLang="en-US"/>
          </a:p>
        </p:txBody>
      </p:sp>
      <p:sp>
        <p:nvSpPr>
          <p:cNvPr id="57349" name="スライド番号プレースホルダ 7"/>
          <p:cNvSpPr>
            <a:spLocks noGrp="1"/>
          </p:cNvSpPr>
          <p:nvPr>
            <p:ph type="sldNum" sz="quarter" idx="12"/>
          </p:nvPr>
        </p:nvSpPr>
        <p:spPr>
          <a:noFill/>
        </p:spPr>
        <p:txBody>
          <a:bodyPr/>
          <a:lstStyle/>
          <a:p>
            <a:fld id="{1A9BC714-EA63-4DB0-99EF-AE2AEFED0056}" type="slidenum">
              <a:rPr lang="ja-JP" altLang="en-US"/>
              <a:pPr/>
              <a:t>53</a:t>
            </a:fld>
            <a:endParaRPr lang="ja-JP" altLang="en-US"/>
          </a:p>
        </p:txBody>
      </p:sp>
      <p:sp>
        <p:nvSpPr>
          <p:cNvPr id="57350" name="フッター プレースホルダ 8"/>
          <p:cNvSpPr>
            <a:spLocks noGrp="1"/>
          </p:cNvSpPr>
          <p:nvPr>
            <p:ph type="ftr" sz="quarter" idx="11"/>
          </p:nvPr>
        </p:nvSpPr>
        <p:spPr>
          <a:noFill/>
        </p:spPr>
        <p:txBody>
          <a:bodyPr/>
          <a:lstStyle/>
          <a:p>
            <a:r>
              <a:rPr lang="en-US" altLang="ja-JP"/>
              <a:t>GNWS2007</a:t>
            </a:r>
            <a:endParaRPr lang="ja-JP" alt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タイトル 1"/>
          <p:cNvSpPr>
            <a:spLocks noGrp="1"/>
          </p:cNvSpPr>
          <p:nvPr>
            <p:ph type="title"/>
          </p:nvPr>
        </p:nvSpPr>
        <p:spPr/>
        <p:txBody>
          <a:bodyPr/>
          <a:lstStyle/>
          <a:p>
            <a:pPr eaLnBrk="1" hangingPunct="1"/>
            <a:r>
              <a:rPr lang="ja-JP" altLang="en-US" smtClean="0"/>
              <a:t>分析期間</a:t>
            </a:r>
          </a:p>
        </p:txBody>
      </p:sp>
      <p:sp>
        <p:nvSpPr>
          <p:cNvPr id="58371" name="コンテンツ プレースホルダ 2"/>
          <p:cNvSpPr>
            <a:spLocks noGrp="1"/>
          </p:cNvSpPr>
          <p:nvPr>
            <p:ph idx="1"/>
          </p:nvPr>
        </p:nvSpPr>
        <p:spPr/>
        <p:txBody>
          <a:bodyPr/>
          <a:lstStyle/>
          <a:p>
            <a:pPr eaLnBrk="1" hangingPunct="1"/>
            <a:r>
              <a:rPr lang="en-US" altLang="ja-JP" smtClean="0"/>
              <a:t>PostgreSQL</a:t>
            </a:r>
            <a:r>
              <a:rPr lang="ja-JP" altLang="en-US" smtClean="0"/>
              <a:t>で</a:t>
            </a:r>
            <a:r>
              <a:rPr lang="en-US" altLang="ja-JP" smtClean="0"/>
              <a:t>ML</a:t>
            </a:r>
            <a:r>
              <a:rPr lang="ja-JP" altLang="en-US" smtClean="0"/>
              <a:t>が設置された，</a:t>
            </a:r>
            <a:r>
              <a:rPr lang="en-US" altLang="ja-JP" smtClean="0"/>
              <a:t>1996</a:t>
            </a:r>
            <a:r>
              <a:rPr lang="ja-JP" altLang="en-US" smtClean="0"/>
              <a:t>年</a:t>
            </a:r>
            <a:r>
              <a:rPr lang="en-US" altLang="ja-JP" smtClean="0"/>
              <a:t>12</a:t>
            </a:r>
            <a:r>
              <a:rPr lang="ja-JP" altLang="en-US" smtClean="0"/>
              <a:t>月から</a:t>
            </a:r>
            <a:r>
              <a:rPr lang="en-US" altLang="ja-JP" smtClean="0"/>
              <a:t>2007</a:t>
            </a:r>
            <a:r>
              <a:rPr lang="ja-JP" altLang="en-US" smtClean="0"/>
              <a:t>年</a:t>
            </a:r>
            <a:r>
              <a:rPr lang="en-US" altLang="ja-JP" smtClean="0"/>
              <a:t>8</a:t>
            </a:r>
            <a:r>
              <a:rPr lang="ja-JP" altLang="en-US" smtClean="0"/>
              <a:t>月までのデータを分析対象にした．</a:t>
            </a:r>
            <a:endParaRPr lang="en-US" altLang="ja-JP" smtClean="0"/>
          </a:p>
          <a:p>
            <a:pPr eaLnBrk="1" hangingPunct="1"/>
            <a:r>
              <a:rPr lang="ja-JP" altLang="en-US" smtClean="0"/>
              <a:t>分析期間中に</a:t>
            </a:r>
            <a:r>
              <a:rPr lang="en-US" altLang="ja-JP" smtClean="0"/>
              <a:t>ver.6.0</a:t>
            </a:r>
            <a:r>
              <a:rPr lang="ja-JP" altLang="en-US" smtClean="0"/>
              <a:t>，</a:t>
            </a:r>
            <a:r>
              <a:rPr lang="en-US" altLang="ja-JP" smtClean="0"/>
              <a:t>ver.7.0</a:t>
            </a:r>
            <a:r>
              <a:rPr lang="ja-JP" altLang="en-US" smtClean="0"/>
              <a:t>，</a:t>
            </a:r>
            <a:r>
              <a:rPr lang="en-US" altLang="ja-JP" smtClean="0"/>
              <a:t>ver.8.0β</a:t>
            </a:r>
            <a:r>
              <a:rPr lang="ja-JP" altLang="en-US" smtClean="0"/>
              <a:t>，</a:t>
            </a:r>
            <a:r>
              <a:rPr lang="en-US" altLang="ja-JP" smtClean="0"/>
              <a:t>ver.8.0</a:t>
            </a:r>
            <a:r>
              <a:rPr lang="ja-JP" altLang="en-US" smtClean="0"/>
              <a:t>の</a:t>
            </a:r>
            <a:r>
              <a:rPr lang="en-US" altLang="ja-JP" smtClean="0"/>
              <a:t>OSS</a:t>
            </a:r>
            <a:r>
              <a:rPr lang="ja-JP" altLang="en-US" smtClean="0"/>
              <a:t>がリリースされている．</a:t>
            </a:r>
            <a:endParaRPr lang="en-US" altLang="ja-JP" smtClean="0"/>
          </a:p>
          <a:p>
            <a:pPr eaLnBrk="1" hangingPunct="1"/>
            <a:r>
              <a:rPr lang="ja-JP" altLang="en-US" smtClean="0"/>
              <a:t>リリース前後で</a:t>
            </a:r>
            <a:r>
              <a:rPr lang="en-US" altLang="ja-JP" smtClean="0"/>
              <a:t>OSS</a:t>
            </a:r>
            <a:r>
              <a:rPr lang="ja-JP" altLang="en-US" smtClean="0"/>
              <a:t>コミュニティの変化があると考え，リリースを境に３つの期間に分けて分析した．</a:t>
            </a:r>
            <a:endParaRPr lang="en-US" altLang="ja-JP" smtClean="0"/>
          </a:p>
        </p:txBody>
      </p:sp>
      <p:sp>
        <p:nvSpPr>
          <p:cNvPr id="58372" name="日付プレースホルダ 19"/>
          <p:cNvSpPr>
            <a:spLocks noGrp="1"/>
          </p:cNvSpPr>
          <p:nvPr>
            <p:ph type="dt" sz="quarter" idx="10"/>
          </p:nvPr>
        </p:nvSpPr>
        <p:spPr>
          <a:noFill/>
        </p:spPr>
        <p:txBody>
          <a:bodyPr/>
          <a:lstStyle/>
          <a:p>
            <a:r>
              <a:rPr lang="en-US" altLang="ja-JP"/>
              <a:t>2007/11/8</a:t>
            </a:r>
            <a:endParaRPr lang="ja-JP" altLang="en-US"/>
          </a:p>
        </p:txBody>
      </p:sp>
      <p:sp>
        <p:nvSpPr>
          <p:cNvPr id="58373" name="スライド番号プレースホルダ 20"/>
          <p:cNvSpPr>
            <a:spLocks noGrp="1"/>
          </p:cNvSpPr>
          <p:nvPr>
            <p:ph type="sldNum" sz="quarter" idx="12"/>
          </p:nvPr>
        </p:nvSpPr>
        <p:spPr>
          <a:xfrm>
            <a:off x="6553200" y="6357938"/>
            <a:ext cx="2133600" cy="365125"/>
          </a:xfrm>
          <a:noFill/>
        </p:spPr>
        <p:txBody>
          <a:bodyPr/>
          <a:lstStyle/>
          <a:p>
            <a:fld id="{6A395863-8A8C-45E7-90F7-366841C969C4}" type="slidenum">
              <a:rPr lang="ja-JP" altLang="en-US"/>
              <a:pPr/>
              <a:t>54</a:t>
            </a:fld>
            <a:endParaRPr lang="ja-JP" altLang="en-US"/>
          </a:p>
        </p:txBody>
      </p:sp>
      <p:sp>
        <p:nvSpPr>
          <p:cNvPr id="58374" name="フッター プレースホルダ 21"/>
          <p:cNvSpPr>
            <a:spLocks noGrp="1"/>
          </p:cNvSpPr>
          <p:nvPr>
            <p:ph type="ftr" sz="quarter" idx="11"/>
          </p:nvPr>
        </p:nvSpPr>
        <p:spPr>
          <a:noFill/>
        </p:spPr>
        <p:txBody>
          <a:bodyPr/>
          <a:lstStyle/>
          <a:p>
            <a:r>
              <a:rPr lang="en-US" altLang="ja-JP"/>
              <a:t>GNWS2007</a:t>
            </a:r>
            <a:endParaRPr lang="ja-JP" altLang="en-US"/>
          </a:p>
        </p:txBody>
      </p:sp>
      <p:cxnSp>
        <p:nvCxnSpPr>
          <p:cNvPr id="23" name="直線矢印コネクタ 22"/>
          <p:cNvCxnSpPr/>
          <p:nvPr/>
        </p:nvCxnSpPr>
        <p:spPr>
          <a:xfrm>
            <a:off x="714375" y="5630863"/>
            <a:ext cx="7858125" cy="3175"/>
          </a:xfrm>
          <a:prstGeom prst="straightConnector1">
            <a:avLst/>
          </a:prstGeom>
          <a:ln w="38100">
            <a:solidFill>
              <a:schemeClr val="tx1"/>
            </a:solidFill>
            <a:round/>
            <a:headEnd type="none" w="lg" len="lg"/>
            <a:tailEnd type="stealth" w="lg" len="lg"/>
          </a:ln>
        </p:spPr>
        <p:style>
          <a:lnRef idx="1">
            <a:schemeClr val="accent1"/>
          </a:lnRef>
          <a:fillRef idx="0">
            <a:schemeClr val="accent1"/>
          </a:fillRef>
          <a:effectRef idx="0">
            <a:schemeClr val="accent1"/>
          </a:effectRef>
          <a:fontRef idx="minor">
            <a:schemeClr val="tx1"/>
          </a:fontRef>
        </p:style>
      </p:cxnSp>
      <p:sp>
        <p:nvSpPr>
          <p:cNvPr id="58376" name="テキスト ボックス 37"/>
          <p:cNvSpPr txBox="1">
            <a:spLocks noChangeArrowheads="1"/>
          </p:cNvSpPr>
          <p:nvPr/>
        </p:nvSpPr>
        <p:spPr bwMode="auto">
          <a:xfrm rot="1968334">
            <a:off x="144463" y="4473575"/>
            <a:ext cx="1230312" cy="368300"/>
          </a:xfrm>
          <a:prstGeom prst="rect">
            <a:avLst/>
          </a:prstGeom>
          <a:noFill/>
          <a:ln w="9525">
            <a:noFill/>
            <a:miter lim="800000"/>
            <a:headEnd/>
            <a:tailEnd/>
          </a:ln>
        </p:spPr>
        <p:txBody>
          <a:bodyPr>
            <a:spAutoFit/>
          </a:bodyPr>
          <a:lstStyle/>
          <a:p>
            <a:r>
              <a:rPr lang="en-US" altLang="ja-JP"/>
              <a:t>1997</a:t>
            </a:r>
            <a:r>
              <a:rPr lang="ja-JP" altLang="en-US"/>
              <a:t>年</a:t>
            </a:r>
            <a:r>
              <a:rPr lang="en-US" altLang="ja-JP"/>
              <a:t>1</a:t>
            </a:r>
            <a:r>
              <a:rPr lang="ja-JP" altLang="en-US"/>
              <a:t>月</a:t>
            </a:r>
          </a:p>
        </p:txBody>
      </p:sp>
      <p:sp>
        <p:nvSpPr>
          <p:cNvPr id="58377" name="テキスト ボックス 38"/>
          <p:cNvSpPr txBox="1">
            <a:spLocks noChangeArrowheads="1"/>
          </p:cNvSpPr>
          <p:nvPr/>
        </p:nvSpPr>
        <p:spPr bwMode="auto">
          <a:xfrm rot="1968334">
            <a:off x="155575" y="4962525"/>
            <a:ext cx="2051050" cy="369888"/>
          </a:xfrm>
          <a:prstGeom prst="rect">
            <a:avLst/>
          </a:prstGeom>
          <a:noFill/>
          <a:ln w="9525">
            <a:noFill/>
            <a:miter lim="800000"/>
            <a:headEnd/>
            <a:tailEnd/>
          </a:ln>
        </p:spPr>
        <p:txBody>
          <a:bodyPr>
            <a:spAutoFit/>
          </a:bodyPr>
          <a:lstStyle/>
          <a:p>
            <a:r>
              <a:rPr lang="en-US" altLang="ja-JP"/>
              <a:t>ver.6.0 </a:t>
            </a:r>
            <a:r>
              <a:rPr lang="ja-JP" altLang="en-US"/>
              <a:t>リリース</a:t>
            </a:r>
          </a:p>
        </p:txBody>
      </p:sp>
      <p:sp>
        <p:nvSpPr>
          <p:cNvPr id="58378" name="テキスト ボックス 39"/>
          <p:cNvSpPr txBox="1">
            <a:spLocks noChangeArrowheads="1"/>
          </p:cNvSpPr>
          <p:nvPr/>
        </p:nvSpPr>
        <p:spPr bwMode="auto">
          <a:xfrm rot="1968334">
            <a:off x="2073275" y="4424363"/>
            <a:ext cx="1231900" cy="368300"/>
          </a:xfrm>
          <a:prstGeom prst="rect">
            <a:avLst/>
          </a:prstGeom>
          <a:noFill/>
          <a:ln w="9525">
            <a:noFill/>
            <a:miter lim="800000"/>
            <a:headEnd/>
            <a:tailEnd/>
          </a:ln>
        </p:spPr>
        <p:txBody>
          <a:bodyPr>
            <a:spAutoFit/>
          </a:bodyPr>
          <a:lstStyle/>
          <a:p>
            <a:r>
              <a:rPr lang="en-US" altLang="ja-JP"/>
              <a:t>2000</a:t>
            </a:r>
            <a:r>
              <a:rPr lang="ja-JP" altLang="en-US"/>
              <a:t>年</a:t>
            </a:r>
            <a:r>
              <a:rPr lang="en-US" altLang="ja-JP"/>
              <a:t>5</a:t>
            </a:r>
            <a:r>
              <a:rPr lang="ja-JP" altLang="en-US"/>
              <a:t>月</a:t>
            </a:r>
          </a:p>
        </p:txBody>
      </p:sp>
      <p:sp>
        <p:nvSpPr>
          <p:cNvPr id="58379" name="テキスト ボックス 40"/>
          <p:cNvSpPr txBox="1">
            <a:spLocks noChangeArrowheads="1"/>
          </p:cNvSpPr>
          <p:nvPr/>
        </p:nvSpPr>
        <p:spPr bwMode="auto">
          <a:xfrm rot="1968334">
            <a:off x="2155825" y="4962525"/>
            <a:ext cx="2051050" cy="369888"/>
          </a:xfrm>
          <a:prstGeom prst="rect">
            <a:avLst/>
          </a:prstGeom>
          <a:noFill/>
          <a:ln w="9525">
            <a:noFill/>
            <a:miter lim="800000"/>
            <a:headEnd/>
            <a:tailEnd/>
          </a:ln>
        </p:spPr>
        <p:txBody>
          <a:bodyPr>
            <a:spAutoFit/>
          </a:bodyPr>
          <a:lstStyle/>
          <a:p>
            <a:r>
              <a:rPr lang="en-US" altLang="ja-JP"/>
              <a:t>ver.7.0 </a:t>
            </a:r>
            <a:r>
              <a:rPr lang="ja-JP" altLang="en-US"/>
              <a:t>リリース</a:t>
            </a:r>
          </a:p>
        </p:txBody>
      </p:sp>
      <p:sp>
        <p:nvSpPr>
          <p:cNvPr id="58380" name="テキスト ボックス 41"/>
          <p:cNvSpPr txBox="1">
            <a:spLocks noChangeArrowheads="1"/>
          </p:cNvSpPr>
          <p:nvPr/>
        </p:nvSpPr>
        <p:spPr bwMode="auto">
          <a:xfrm rot="1968334">
            <a:off x="4722813" y="4367213"/>
            <a:ext cx="1231900" cy="368300"/>
          </a:xfrm>
          <a:prstGeom prst="rect">
            <a:avLst/>
          </a:prstGeom>
          <a:noFill/>
          <a:ln w="9525">
            <a:noFill/>
            <a:miter lim="800000"/>
            <a:headEnd/>
            <a:tailEnd/>
          </a:ln>
        </p:spPr>
        <p:txBody>
          <a:bodyPr>
            <a:spAutoFit/>
          </a:bodyPr>
          <a:lstStyle/>
          <a:p>
            <a:r>
              <a:rPr lang="en-US" altLang="ja-JP"/>
              <a:t>2004</a:t>
            </a:r>
            <a:r>
              <a:rPr lang="ja-JP" altLang="en-US"/>
              <a:t>年</a:t>
            </a:r>
            <a:r>
              <a:rPr lang="en-US" altLang="ja-JP"/>
              <a:t>8</a:t>
            </a:r>
            <a:r>
              <a:rPr lang="ja-JP" altLang="en-US"/>
              <a:t>月</a:t>
            </a:r>
          </a:p>
        </p:txBody>
      </p:sp>
      <p:sp>
        <p:nvSpPr>
          <p:cNvPr id="58381" name="テキスト ボックス 42"/>
          <p:cNvSpPr txBox="1">
            <a:spLocks noChangeArrowheads="1"/>
          </p:cNvSpPr>
          <p:nvPr/>
        </p:nvSpPr>
        <p:spPr bwMode="auto">
          <a:xfrm rot="1968334">
            <a:off x="4799013" y="4914900"/>
            <a:ext cx="2051050" cy="368300"/>
          </a:xfrm>
          <a:prstGeom prst="rect">
            <a:avLst/>
          </a:prstGeom>
          <a:noFill/>
          <a:ln w="9525">
            <a:noFill/>
            <a:miter lim="800000"/>
            <a:headEnd/>
            <a:tailEnd/>
          </a:ln>
        </p:spPr>
        <p:txBody>
          <a:bodyPr>
            <a:spAutoFit/>
          </a:bodyPr>
          <a:lstStyle/>
          <a:p>
            <a:r>
              <a:rPr lang="en-US" altLang="ja-JP"/>
              <a:t>ver.8.0β </a:t>
            </a:r>
            <a:r>
              <a:rPr lang="ja-JP" altLang="en-US"/>
              <a:t>リリース</a:t>
            </a:r>
          </a:p>
        </p:txBody>
      </p:sp>
      <p:sp>
        <p:nvSpPr>
          <p:cNvPr id="58382" name="テキスト ボックス 43"/>
          <p:cNvSpPr txBox="1">
            <a:spLocks noChangeArrowheads="1"/>
          </p:cNvSpPr>
          <p:nvPr/>
        </p:nvSpPr>
        <p:spPr bwMode="auto">
          <a:xfrm rot="1968334">
            <a:off x="5700713" y="4525963"/>
            <a:ext cx="1231900" cy="369887"/>
          </a:xfrm>
          <a:prstGeom prst="rect">
            <a:avLst/>
          </a:prstGeom>
          <a:noFill/>
          <a:ln w="9525">
            <a:noFill/>
            <a:miter lim="800000"/>
            <a:headEnd/>
            <a:tailEnd/>
          </a:ln>
        </p:spPr>
        <p:txBody>
          <a:bodyPr>
            <a:spAutoFit/>
          </a:bodyPr>
          <a:lstStyle/>
          <a:p>
            <a:r>
              <a:rPr lang="en-US" altLang="ja-JP"/>
              <a:t>2005</a:t>
            </a:r>
            <a:r>
              <a:rPr lang="ja-JP" altLang="en-US"/>
              <a:t>年</a:t>
            </a:r>
            <a:r>
              <a:rPr lang="en-US" altLang="ja-JP"/>
              <a:t>1</a:t>
            </a:r>
            <a:r>
              <a:rPr lang="ja-JP" altLang="en-US"/>
              <a:t>月</a:t>
            </a:r>
          </a:p>
        </p:txBody>
      </p:sp>
      <p:sp>
        <p:nvSpPr>
          <p:cNvPr id="58383" name="テキスト ボックス 44"/>
          <p:cNvSpPr txBox="1">
            <a:spLocks noChangeArrowheads="1"/>
          </p:cNvSpPr>
          <p:nvPr/>
        </p:nvSpPr>
        <p:spPr bwMode="auto">
          <a:xfrm rot="1968334">
            <a:off x="5584825" y="4962525"/>
            <a:ext cx="2051050" cy="369888"/>
          </a:xfrm>
          <a:prstGeom prst="rect">
            <a:avLst/>
          </a:prstGeom>
          <a:noFill/>
          <a:ln w="9525">
            <a:noFill/>
            <a:miter lim="800000"/>
            <a:headEnd/>
            <a:tailEnd/>
          </a:ln>
        </p:spPr>
        <p:txBody>
          <a:bodyPr>
            <a:spAutoFit/>
          </a:bodyPr>
          <a:lstStyle/>
          <a:p>
            <a:r>
              <a:rPr lang="en-US" altLang="ja-JP"/>
              <a:t>ver.8.0 </a:t>
            </a:r>
            <a:r>
              <a:rPr lang="ja-JP" altLang="en-US"/>
              <a:t>リリース</a:t>
            </a:r>
          </a:p>
        </p:txBody>
      </p:sp>
      <p:cxnSp>
        <p:nvCxnSpPr>
          <p:cNvPr id="46" name="直線コネクタ 45"/>
          <p:cNvCxnSpPr/>
          <p:nvPr/>
        </p:nvCxnSpPr>
        <p:spPr>
          <a:xfrm rot="5400000">
            <a:off x="3392488"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rot="5400000">
            <a:off x="1249363"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rot="5400000">
            <a:off x="6180138"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rot="5400000">
            <a:off x="6608763"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正方形/長方形 50"/>
          <p:cNvSpPr/>
          <p:nvPr/>
        </p:nvSpPr>
        <p:spPr>
          <a:xfrm>
            <a:off x="8143875" y="5634038"/>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時　間　</a:t>
            </a:r>
            <a:endParaRPr lang="ja-JP" altLang="en-US" b="1" dirty="0">
              <a:solidFill>
                <a:schemeClr val="tx1"/>
              </a:solidFill>
            </a:endParaRPr>
          </a:p>
        </p:txBody>
      </p:sp>
      <p:sp>
        <p:nvSpPr>
          <p:cNvPr id="54" name="右中かっこ 53"/>
          <p:cNvSpPr/>
          <p:nvPr/>
        </p:nvSpPr>
        <p:spPr>
          <a:xfrm rot="5400000">
            <a:off x="2393157" y="4955381"/>
            <a:ext cx="214312" cy="2143125"/>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55" name="正方形/長方形 54"/>
          <p:cNvSpPr/>
          <p:nvPr/>
        </p:nvSpPr>
        <p:spPr>
          <a:xfrm>
            <a:off x="2000250" y="6062663"/>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前期　</a:t>
            </a:r>
            <a:endParaRPr lang="ja-JP" altLang="en-US" b="1" dirty="0">
              <a:solidFill>
                <a:schemeClr val="tx1"/>
              </a:solidFill>
            </a:endParaRPr>
          </a:p>
        </p:txBody>
      </p:sp>
      <p:sp>
        <p:nvSpPr>
          <p:cNvPr id="57" name="右中かっこ 56"/>
          <p:cNvSpPr/>
          <p:nvPr/>
        </p:nvSpPr>
        <p:spPr>
          <a:xfrm rot="5400000">
            <a:off x="4883945" y="4660106"/>
            <a:ext cx="233362" cy="2714625"/>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sp>
        <p:nvSpPr>
          <p:cNvPr id="58" name="正方形/長方形 57"/>
          <p:cNvSpPr/>
          <p:nvPr/>
        </p:nvSpPr>
        <p:spPr>
          <a:xfrm>
            <a:off x="4572000" y="6062663"/>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中期　</a:t>
            </a:r>
            <a:endParaRPr lang="ja-JP" altLang="en-US" b="1" dirty="0">
              <a:solidFill>
                <a:schemeClr val="tx1"/>
              </a:solidFill>
            </a:endParaRPr>
          </a:p>
        </p:txBody>
      </p:sp>
      <p:sp>
        <p:nvSpPr>
          <p:cNvPr id="59" name="正方形/長方形 58"/>
          <p:cNvSpPr/>
          <p:nvPr/>
        </p:nvSpPr>
        <p:spPr>
          <a:xfrm>
            <a:off x="6858000" y="6072188"/>
            <a:ext cx="1000125" cy="500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b="1" dirty="0">
                <a:solidFill>
                  <a:schemeClr val="tx1"/>
                </a:solidFill>
              </a:rPr>
              <a:t>後期　</a:t>
            </a:r>
            <a:endParaRPr lang="ja-JP" altLang="en-US" b="1" dirty="0">
              <a:solidFill>
                <a:schemeClr val="tx1"/>
              </a:solidFill>
            </a:endParaRPr>
          </a:p>
        </p:txBody>
      </p:sp>
      <p:sp>
        <p:nvSpPr>
          <p:cNvPr id="60" name="右中かっこ 59"/>
          <p:cNvSpPr/>
          <p:nvPr/>
        </p:nvSpPr>
        <p:spPr>
          <a:xfrm rot="5400000">
            <a:off x="7179469" y="5169694"/>
            <a:ext cx="214312" cy="1714500"/>
          </a:xfrm>
          <a:prstGeom prst="rightBrace">
            <a:avLst>
              <a:gd name="adj1" fmla="val 8333"/>
              <a:gd name="adj2" fmla="val 49093"/>
            </a:avLst>
          </a:prstGeom>
          <a:ln w="254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p>
        </p:txBody>
      </p:sp>
      <p:cxnSp>
        <p:nvCxnSpPr>
          <p:cNvPr id="28" name="直線コネクタ 27"/>
          <p:cNvCxnSpPr/>
          <p:nvPr/>
        </p:nvCxnSpPr>
        <p:spPr>
          <a:xfrm rot="5400000">
            <a:off x="7964488"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直線コネクタ 28"/>
          <p:cNvCxnSpPr/>
          <p:nvPr/>
        </p:nvCxnSpPr>
        <p:spPr>
          <a:xfrm rot="5400000">
            <a:off x="963613" y="5668963"/>
            <a:ext cx="357187" cy="1587"/>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8397" name="テキスト ボックス 29"/>
          <p:cNvSpPr txBox="1">
            <a:spLocks noChangeArrowheads="1"/>
          </p:cNvSpPr>
          <p:nvPr/>
        </p:nvSpPr>
        <p:spPr bwMode="auto">
          <a:xfrm rot="1968334">
            <a:off x="7196138" y="4889500"/>
            <a:ext cx="1231900" cy="369888"/>
          </a:xfrm>
          <a:prstGeom prst="rect">
            <a:avLst/>
          </a:prstGeom>
          <a:noFill/>
          <a:ln w="9525">
            <a:noFill/>
            <a:miter lim="800000"/>
            <a:headEnd/>
            <a:tailEnd/>
          </a:ln>
        </p:spPr>
        <p:txBody>
          <a:bodyPr>
            <a:spAutoFit/>
          </a:bodyPr>
          <a:lstStyle/>
          <a:p>
            <a:r>
              <a:rPr lang="en-US" altLang="ja-JP"/>
              <a:t>2007</a:t>
            </a:r>
            <a:r>
              <a:rPr lang="ja-JP" altLang="en-US"/>
              <a:t>年</a:t>
            </a:r>
            <a:r>
              <a:rPr lang="en-US" altLang="ja-JP"/>
              <a:t>8</a:t>
            </a:r>
            <a:r>
              <a:rPr lang="ja-JP" altLang="en-US"/>
              <a:t>月</a:t>
            </a:r>
          </a:p>
        </p:txBody>
      </p:sp>
      <p:sp>
        <p:nvSpPr>
          <p:cNvPr id="58398" name="テキスト ボックス 30"/>
          <p:cNvSpPr txBox="1">
            <a:spLocks noChangeArrowheads="1"/>
          </p:cNvSpPr>
          <p:nvPr/>
        </p:nvSpPr>
        <p:spPr bwMode="auto">
          <a:xfrm rot="1968334">
            <a:off x="112713" y="4976813"/>
            <a:ext cx="1373187" cy="369887"/>
          </a:xfrm>
          <a:prstGeom prst="rect">
            <a:avLst/>
          </a:prstGeom>
          <a:noFill/>
          <a:ln w="9525">
            <a:noFill/>
            <a:miter lim="800000"/>
            <a:headEnd/>
            <a:tailEnd/>
          </a:ln>
        </p:spPr>
        <p:txBody>
          <a:bodyPr>
            <a:spAutoFit/>
          </a:bodyPr>
          <a:lstStyle/>
          <a:p>
            <a:r>
              <a:rPr lang="en-US" altLang="ja-JP"/>
              <a:t>1996</a:t>
            </a:r>
            <a:r>
              <a:rPr lang="ja-JP" altLang="en-US"/>
              <a:t>年</a:t>
            </a:r>
            <a:r>
              <a:rPr lang="en-US" altLang="ja-JP"/>
              <a:t>12</a:t>
            </a:r>
            <a:r>
              <a:rPr lang="ja-JP" altLang="en-US"/>
              <a:t>月</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日付プレースホルダ 9"/>
          <p:cNvSpPr>
            <a:spLocks noGrp="1"/>
          </p:cNvSpPr>
          <p:nvPr>
            <p:ph type="dt" sz="quarter" idx="10"/>
          </p:nvPr>
        </p:nvSpPr>
        <p:spPr>
          <a:noFill/>
        </p:spPr>
        <p:txBody>
          <a:bodyPr/>
          <a:lstStyle/>
          <a:p>
            <a:r>
              <a:rPr lang="en-US" altLang="ja-JP"/>
              <a:t>2007/11/8</a:t>
            </a:r>
            <a:endParaRPr lang="ja-JP" altLang="en-US"/>
          </a:p>
        </p:txBody>
      </p:sp>
      <p:sp>
        <p:nvSpPr>
          <p:cNvPr id="59395" name="フッター プレースホルダ 11"/>
          <p:cNvSpPr>
            <a:spLocks noGrp="1"/>
          </p:cNvSpPr>
          <p:nvPr>
            <p:ph type="ftr" sz="quarter" idx="11"/>
          </p:nvPr>
        </p:nvSpPr>
        <p:spPr>
          <a:noFill/>
        </p:spPr>
        <p:txBody>
          <a:bodyPr/>
          <a:lstStyle/>
          <a:p>
            <a:r>
              <a:rPr lang="en-US" altLang="ja-JP"/>
              <a:t>GNWS2007</a:t>
            </a:r>
            <a:endParaRPr lang="ja-JP" altLang="en-US"/>
          </a:p>
        </p:txBody>
      </p:sp>
      <p:sp>
        <p:nvSpPr>
          <p:cNvPr id="59396" name="スライド番号プレースホルダ 10"/>
          <p:cNvSpPr>
            <a:spLocks noGrp="1"/>
          </p:cNvSpPr>
          <p:nvPr>
            <p:ph type="sldNum" sz="quarter" idx="12"/>
          </p:nvPr>
        </p:nvSpPr>
        <p:spPr>
          <a:noFill/>
        </p:spPr>
        <p:txBody>
          <a:bodyPr/>
          <a:lstStyle/>
          <a:p>
            <a:fld id="{1915EA74-60EA-4E94-B93B-93249CF25C49}" type="slidenum">
              <a:rPr lang="ja-JP" altLang="en-US"/>
              <a:pPr/>
              <a:t>55</a:t>
            </a:fld>
            <a:endParaRPr lang="ja-JP" altLang="en-US"/>
          </a:p>
        </p:txBody>
      </p:sp>
      <p:sp>
        <p:nvSpPr>
          <p:cNvPr id="59397" name="タイトル 12"/>
          <p:cNvSpPr>
            <a:spLocks noGrp="1"/>
          </p:cNvSpPr>
          <p:nvPr>
            <p:ph type="title"/>
          </p:nvPr>
        </p:nvSpPr>
        <p:spPr/>
        <p:txBody>
          <a:bodyPr/>
          <a:lstStyle/>
          <a:p>
            <a:pPr eaLnBrk="1" hangingPunct="1"/>
            <a:r>
              <a:rPr lang="ja-JP" altLang="en-US" smtClean="0"/>
              <a:t>分析結果</a:t>
            </a:r>
          </a:p>
        </p:txBody>
      </p:sp>
      <p:pic>
        <p:nvPicPr>
          <p:cNvPr id="59398" name="Picture 3"/>
          <p:cNvPicPr>
            <a:picLocks noChangeAspect="1" noChangeArrowheads="1"/>
          </p:cNvPicPr>
          <p:nvPr/>
        </p:nvPicPr>
        <p:blipFill>
          <a:blip r:embed="rId3"/>
          <a:srcRect/>
          <a:stretch>
            <a:fillRect/>
          </a:stretch>
        </p:blipFill>
        <p:spPr bwMode="auto">
          <a:xfrm>
            <a:off x="1071563" y="1406525"/>
            <a:ext cx="2786062" cy="1819275"/>
          </a:xfrm>
          <a:prstGeom prst="rect">
            <a:avLst/>
          </a:prstGeom>
          <a:noFill/>
          <a:ln w="9525">
            <a:noFill/>
            <a:miter lim="800000"/>
            <a:headEnd/>
            <a:tailEnd/>
          </a:ln>
        </p:spPr>
      </p:pic>
      <p:sp>
        <p:nvSpPr>
          <p:cNvPr id="59399" name="Rectangle 6"/>
          <p:cNvSpPr>
            <a:spLocks noChangeArrowheads="1"/>
          </p:cNvSpPr>
          <p:nvPr/>
        </p:nvSpPr>
        <p:spPr bwMode="auto">
          <a:xfrm rot="-5400000">
            <a:off x="42862" y="2182813"/>
            <a:ext cx="185737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各サブコミュニティごとの参加人数</a:t>
            </a:r>
          </a:p>
        </p:txBody>
      </p:sp>
      <p:sp>
        <p:nvSpPr>
          <p:cNvPr id="59400" name="Rectangle 21"/>
          <p:cNvSpPr>
            <a:spLocks noChangeArrowheads="1"/>
          </p:cNvSpPr>
          <p:nvPr/>
        </p:nvSpPr>
        <p:spPr bwMode="auto">
          <a:xfrm>
            <a:off x="1214438" y="125412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59401" name="Rectangle 22"/>
          <p:cNvSpPr>
            <a:spLocks noChangeArrowheads="1"/>
          </p:cNvSpPr>
          <p:nvPr/>
        </p:nvSpPr>
        <p:spPr bwMode="auto">
          <a:xfrm>
            <a:off x="1909763" y="125412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59402" name="Rectangle 23"/>
          <p:cNvSpPr>
            <a:spLocks noChangeArrowheads="1"/>
          </p:cNvSpPr>
          <p:nvPr/>
        </p:nvSpPr>
        <p:spPr bwMode="auto">
          <a:xfrm>
            <a:off x="2676525" y="12636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59403" name="Rectangle 27"/>
          <p:cNvSpPr>
            <a:spLocks noChangeArrowheads="1"/>
          </p:cNvSpPr>
          <p:nvPr/>
        </p:nvSpPr>
        <p:spPr bwMode="auto">
          <a:xfrm>
            <a:off x="3105150" y="125412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59404" name="Rectangle 29"/>
          <p:cNvSpPr>
            <a:spLocks noChangeArrowheads="1"/>
          </p:cNvSpPr>
          <p:nvPr/>
        </p:nvSpPr>
        <p:spPr bwMode="auto">
          <a:xfrm>
            <a:off x="2286000" y="322580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期間</a:t>
            </a:r>
          </a:p>
        </p:txBody>
      </p:sp>
      <p:pic>
        <p:nvPicPr>
          <p:cNvPr id="59405" name="Picture 2"/>
          <p:cNvPicPr>
            <a:picLocks noChangeAspect="1" noChangeArrowheads="1"/>
          </p:cNvPicPr>
          <p:nvPr/>
        </p:nvPicPr>
        <p:blipFill>
          <a:blip r:embed="rId4"/>
          <a:srcRect/>
          <a:stretch>
            <a:fillRect/>
          </a:stretch>
        </p:blipFill>
        <p:spPr bwMode="auto">
          <a:xfrm>
            <a:off x="1071563" y="4205288"/>
            <a:ext cx="2786062" cy="1849437"/>
          </a:xfrm>
          <a:prstGeom prst="rect">
            <a:avLst/>
          </a:prstGeom>
          <a:noFill/>
          <a:ln w="9525">
            <a:noFill/>
            <a:miter lim="800000"/>
            <a:headEnd/>
            <a:tailEnd/>
          </a:ln>
        </p:spPr>
      </p:pic>
      <p:sp>
        <p:nvSpPr>
          <p:cNvPr id="59406" name="Rectangle 35"/>
          <p:cNvSpPr>
            <a:spLocks noChangeArrowheads="1"/>
          </p:cNvSpPr>
          <p:nvPr/>
        </p:nvSpPr>
        <p:spPr bwMode="auto">
          <a:xfrm rot="-5400000">
            <a:off x="738187" y="4968876"/>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コーディネータ兼任率</a:t>
            </a:r>
          </a:p>
        </p:txBody>
      </p:sp>
      <p:pic>
        <p:nvPicPr>
          <p:cNvPr id="59407" name="Picture 54"/>
          <p:cNvPicPr>
            <a:picLocks noChangeAspect="1" noChangeArrowheads="1"/>
          </p:cNvPicPr>
          <p:nvPr/>
        </p:nvPicPr>
        <p:blipFill>
          <a:blip r:embed="rId5"/>
          <a:srcRect/>
          <a:stretch>
            <a:fillRect/>
          </a:stretch>
        </p:blipFill>
        <p:spPr bwMode="auto">
          <a:xfrm>
            <a:off x="5072063" y="1482725"/>
            <a:ext cx="3000375" cy="1816100"/>
          </a:xfrm>
          <a:prstGeom prst="rect">
            <a:avLst/>
          </a:prstGeom>
          <a:noFill/>
          <a:ln w="9525">
            <a:noFill/>
            <a:miter lim="800000"/>
            <a:headEnd/>
            <a:tailEnd/>
          </a:ln>
        </p:spPr>
      </p:pic>
      <p:sp>
        <p:nvSpPr>
          <p:cNvPr id="59408" name="Rectangle 7"/>
          <p:cNvSpPr>
            <a:spLocks noChangeArrowheads="1"/>
          </p:cNvSpPr>
          <p:nvPr/>
        </p:nvSpPr>
        <p:spPr bwMode="auto">
          <a:xfrm rot="-5400000">
            <a:off x="4738687" y="2087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各コーディネータの人数</a:t>
            </a:r>
          </a:p>
        </p:txBody>
      </p:sp>
      <p:sp>
        <p:nvSpPr>
          <p:cNvPr id="59409" name="Line 20"/>
          <p:cNvSpPr>
            <a:spLocks noChangeShapeType="1"/>
          </p:cNvSpPr>
          <p:nvPr/>
        </p:nvSpPr>
        <p:spPr bwMode="auto">
          <a:xfrm>
            <a:off x="5360988" y="3792538"/>
            <a:ext cx="360362" cy="1587"/>
          </a:xfrm>
          <a:prstGeom prst="line">
            <a:avLst/>
          </a:prstGeom>
          <a:noFill/>
          <a:ln w="38100">
            <a:solidFill>
              <a:srgbClr val="CD6600"/>
            </a:solidFill>
            <a:round/>
            <a:headEnd/>
            <a:tailEnd/>
          </a:ln>
        </p:spPr>
        <p:txBody>
          <a:bodyPr/>
          <a:lstStyle/>
          <a:p>
            <a:endParaRPr lang="ja-JP" altLang="en-US"/>
          </a:p>
        </p:txBody>
      </p:sp>
      <p:sp>
        <p:nvSpPr>
          <p:cNvPr id="59410" name="Line 18"/>
          <p:cNvSpPr>
            <a:spLocks noChangeShapeType="1"/>
          </p:cNvSpPr>
          <p:nvPr/>
        </p:nvSpPr>
        <p:spPr bwMode="auto">
          <a:xfrm>
            <a:off x="5360988" y="3638550"/>
            <a:ext cx="360362" cy="1588"/>
          </a:xfrm>
          <a:prstGeom prst="line">
            <a:avLst/>
          </a:prstGeom>
          <a:noFill/>
          <a:ln w="38100">
            <a:solidFill>
              <a:srgbClr val="0000FF"/>
            </a:solidFill>
            <a:round/>
            <a:headEnd/>
            <a:tailEnd/>
          </a:ln>
        </p:spPr>
        <p:txBody>
          <a:bodyPr/>
          <a:lstStyle/>
          <a:p>
            <a:endParaRPr lang="ja-JP" altLang="en-US"/>
          </a:p>
        </p:txBody>
      </p:sp>
      <p:sp>
        <p:nvSpPr>
          <p:cNvPr id="59411" name="Line 15"/>
          <p:cNvSpPr>
            <a:spLocks noChangeShapeType="1"/>
          </p:cNvSpPr>
          <p:nvPr/>
        </p:nvSpPr>
        <p:spPr bwMode="auto">
          <a:xfrm>
            <a:off x="5359400" y="4127500"/>
            <a:ext cx="360363" cy="1588"/>
          </a:xfrm>
          <a:prstGeom prst="line">
            <a:avLst/>
          </a:prstGeom>
          <a:noFill/>
          <a:ln w="38100">
            <a:solidFill>
              <a:srgbClr val="FF0000"/>
            </a:solidFill>
            <a:round/>
            <a:headEnd/>
            <a:tailEnd/>
          </a:ln>
        </p:spPr>
        <p:txBody>
          <a:bodyPr/>
          <a:lstStyle/>
          <a:p>
            <a:endParaRPr lang="ja-JP" altLang="en-US"/>
          </a:p>
        </p:txBody>
      </p:sp>
      <p:sp>
        <p:nvSpPr>
          <p:cNvPr id="59412" name="Rectangle 16"/>
          <p:cNvSpPr>
            <a:spLocks noChangeArrowheads="1"/>
          </p:cNvSpPr>
          <p:nvPr/>
        </p:nvSpPr>
        <p:spPr bwMode="auto">
          <a:xfrm>
            <a:off x="5829300" y="3559175"/>
            <a:ext cx="466725" cy="228600"/>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000"/>
              <a:t>開発者	</a:t>
            </a:r>
            <a:r>
              <a:rPr lang="en-US" altLang="ja-JP" sz="1000"/>
              <a:t>&amp;	</a:t>
            </a:r>
            <a:r>
              <a:rPr lang="ja-JP" altLang="en-US" sz="1000"/>
              <a:t>ユーザ</a:t>
            </a:r>
            <a:br>
              <a:rPr lang="ja-JP" altLang="en-US" sz="1000"/>
            </a:br>
            <a:r>
              <a:rPr lang="ja-JP" altLang="en-US" sz="1000"/>
              <a:t>開発者	</a:t>
            </a:r>
            <a:r>
              <a:rPr lang="en-US" altLang="ja-JP" sz="1000"/>
              <a:t>&amp;		&amp;	</a:t>
            </a:r>
            <a:r>
              <a:rPr lang="ja-JP" altLang="en-US" sz="1000"/>
              <a:t>バグ報告者</a:t>
            </a:r>
          </a:p>
          <a:p>
            <a:pPr>
              <a:lnSpc>
                <a:spcPct val="105000"/>
              </a:lnSpc>
              <a:buFont typeface="Wingdings" pitchFamily="2" charset="2"/>
              <a:buNone/>
              <a:tabLst>
                <a:tab pos="539750" algn="l"/>
                <a:tab pos="719138" algn="l"/>
                <a:tab pos="1258888" algn="l"/>
                <a:tab pos="1431925" algn="l"/>
              </a:tabLst>
            </a:pPr>
            <a:r>
              <a:rPr lang="ja-JP" altLang="en-US" sz="1000"/>
              <a:t>	</a:t>
            </a:r>
            <a:r>
              <a:rPr lang="en-US" altLang="ja-JP" sz="1000"/>
              <a:t>&amp;	</a:t>
            </a:r>
            <a:r>
              <a:rPr lang="ja-JP" altLang="en-US" sz="1000"/>
              <a:t>ユーザ	</a:t>
            </a:r>
            <a:r>
              <a:rPr lang="en-US" altLang="ja-JP" sz="1000"/>
              <a:t>&amp;	</a:t>
            </a:r>
            <a:r>
              <a:rPr lang="ja-JP" altLang="en-US" sz="1000"/>
              <a:t>バグ報告者</a:t>
            </a:r>
          </a:p>
          <a:p>
            <a:pPr>
              <a:lnSpc>
                <a:spcPct val="105000"/>
              </a:lnSpc>
              <a:buFont typeface="Wingdings" pitchFamily="2" charset="2"/>
              <a:buNone/>
              <a:tabLst>
                <a:tab pos="539750" algn="l"/>
                <a:tab pos="719138" algn="l"/>
                <a:tab pos="1258888" algn="l"/>
                <a:tab pos="1431925" algn="l"/>
              </a:tabLst>
            </a:pPr>
            <a:r>
              <a:rPr lang="ja-JP" altLang="en-US" sz="1000"/>
              <a:t>開発者	</a:t>
            </a:r>
            <a:r>
              <a:rPr lang="en-US" altLang="ja-JP" sz="1000"/>
              <a:t>&amp;	</a:t>
            </a:r>
            <a:r>
              <a:rPr lang="ja-JP" altLang="en-US" sz="1000"/>
              <a:t>ユーザ	</a:t>
            </a:r>
            <a:r>
              <a:rPr lang="en-US" altLang="ja-JP" sz="1000"/>
              <a:t>&amp;	</a:t>
            </a:r>
            <a:r>
              <a:rPr lang="ja-JP" altLang="en-US" sz="1000"/>
              <a:t>バグ報告者</a:t>
            </a:r>
          </a:p>
        </p:txBody>
      </p:sp>
      <p:sp>
        <p:nvSpPr>
          <p:cNvPr id="59413" name="Rectangle 17"/>
          <p:cNvSpPr>
            <a:spLocks noChangeArrowheads="1"/>
          </p:cNvSpPr>
          <p:nvPr/>
        </p:nvSpPr>
        <p:spPr bwMode="auto">
          <a:xfrm>
            <a:off x="5214938" y="3540125"/>
            <a:ext cx="2879725" cy="701675"/>
          </a:xfrm>
          <a:prstGeom prst="rect">
            <a:avLst/>
          </a:prstGeom>
          <a:noFill/>
          <a:ln w="9525">
            <a:solidFill>
              <a:schemeClr val="tx1"/>
            </a:solidFill>
            <a:miter lim="800000"/>
            <a:headEnd/>
            <a:tailEnd/>
          </a:ln>
        </p:spPr>
        <p:txBody>
          <a:bodyPr wrap="none" anchor="ctr"/>
          <a:lstStyle/>
          <a:p>
            <a:endParaRPr lang="ja-JP" altLang="en-US"/>
          </a:p>
        </p:txBody>
      </p:sp>
      <p:sp>
        <p:nvSpPr>
          <p:cNvPr id="59414" name="Line 19"/>
          <p:cNvSpPr>
            <a:spLocks noChangeShapeType="1"/>
          </p:cNvSpPr>
          <p:nvPr/>
        </p:nvSpPr>
        <p:spPr bwMode="auto">
          <a:xfrm>
            <a:off x="5360988" y="3963988"/>
            <a:ext cx="360362" cy="1587"/>
          </a:xfrm>
          <a:prstGeom prst="line">
            <a:avLst/>
          </a:prstGeom>
          <a:noFill/>
          <a:ln w="38100">
            <a:solidFill>
              <a:srgbClr val="006400"/>
            </a:solidFill>
            <a:round/>
            <a:headEnd/>
            <a:tailEnd/>
          </a:ln>
        </p:spPr>
        <p:txBody>
          <a:bodyPr/>
          <a:lstStyle/>
          <a:p>
            <a:endParaRPr lang="ja-JP" altLang="en-US"/>
          </a:p>
        </p:txBody>
      </p:sp>
      <p:sp>
        <p:nvSpPr>
          <p:cNvPr id="59415" name="Rectangle 29"/>
          <p:cNvSpPr>
            <a:spLocks noChangeArrowheads="1"/>
          </p:cNvSpPr>
          <p:nvPr/>
        </p:nvSpPr>
        <p:spPr bwMode="auto">
          <a:xfrm>
            <a:off x="6534150" y="33210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期間</a:t>
            </a:r>
          </a:p>
        </p:txBody>
      </p:sp>
      <p:grpSp>
        <p:nvGrpSpPr>
          <p:cNvPr id="59416" name="グループ化 47"/>
          <p:cNvGrpSpPr>
            <a:grpSpLocks/>
          </p:cNvGrpSpPr>
          <p:nvPr/>
        </p:nvGrpSpPr>
        <p:grpSpPr bwMode="auto">
          <a:xfrm>
            <a:off x="714375" y="3424238"/>
            <a:ext cx="3455988" cy="250825"/>
            <a:chOff x="714348" y="3412585"/>
            <a:chExt cx="3455988" cy="250825"/>
          </a:xfrm>
        </p:grpSpPr>
        <p:sp>
          <p:nvSpPr>
            <p:cNvPr id="59437"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59438"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59439"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59440"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開発者</a:t>
              </a:r>
            </a:p>
          </p:txBody>
        </p:sp>
        <p:sp>
          <p:nvSpPr>
            <p:cNvPr id="59441"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ユーザ</a:t>
              </a:r>
            </a:p>
          </p:txBody>
        </p:sp>
        <p:sp>
          <p:nvSpPr>
            <p:cNvPr id="59442"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000"/>
                <a:t>バグ報告者</a:t>
              </a:r>
            </a:p>
          </p:txBody>
        </p:sp>
        <p:sp>
          <p:nvSpPr>
            <p:cNvPr id="59443"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a:p>
          </p:txBody>
        </p:sp>
      </p:grpSp>
      <p:grpSp>
        <p:nvGrpSpPr>
          <p:cNvPr id="59417" name="グループ化 48"/>
          <p:cNvGrpSpPr>
            <a:grpSpLocks/>
          </p:cNvGrpSpPr>
          <p:nvPr/>
        </p:nvGrpSpPr>
        <p:grpSpPr bwMode="auto">
          <a:xfrm>
            <a:off x="714375" y="6249988"/>
            <a:ext cx="3455988" cy="250825"/>
            <a:chOff x="714348" y="3412585"/>
            <a:chExt cx="3455988" cy="250825"/>
          </a:xfrm>
        </p:grpSpPr>
        <p:sp>
          <p:nvSpPr>
            <p:cNvPr id="59430"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59431"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59432"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59433"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開発者</a:t>
              </a:r>
            </a:p>
          </p:txBody>
        </p:sp>
        <p:sp>
          <p:nvSpPr>
            <p:cNvPr id="59434"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ユーザ</a:t>
              </a:r>
            </a:p>
          </p:txBody>
        </p:sp>
        <p:sp>
          <p:nvSpPr>
            <p:cNvPr id="59435"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000"/>
                <a:t>バグ報告者</a:t>
              </a:r>
            </a:p>
          </p:txBody>
        </p:sp>
        <p:sp>
          <p:nvSpPr>
            <p:cNvPr id="59436"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a:p>
          </p:txBody>
        </p:sp>
      </p:grpSp>
      <p:sp>
        <p:nvSpPr>
          <p:cNvPr id="59418" name="Rectangle 29"/>
          <p:cNvSpPr>
            <a:spLocks noChangeArrowheads="1"/>
          </p:cNvSpPr>
          <p:nvPr/>
        </p:nvSpPr>
        <p:spPr bwMode="auto">
          <a:xfrm>
            <a:off x="2286000" y="604043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a:t>期間</a:t>
            </a:r>
          </a:p>
        </p:txBody>
      </p:sp>
      <p:sp>
        <p:nvSpPr>
          <p:cNvPr id="59419" name="Rectangle 21"/>
          <p:cNvSpPr>
            <a:spLocks noChangeArrowheads="1"/>
          </p:cNvSpPr>
          <p:nvPr/>
        </p:nvSpPr>
        <p:spPr bwMode="auto">
          <a:xfrm>
            <a:off x="5286375" y="1325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59420" name="Rectangle 22"/>
          <p:cNvSpPr>
            <a:spLocks noChangeArrowheads="1"/>
          </p:cNvSpPr>
          <p:nvPr/>
        </p:nvSpPr>
        <p:spPr bwMode="auto">
          <a:xfrm>
            <a:off x="6000750" y="1325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59421" name="Rectangle 23"/>
          <p:cNvSpPr>
            <a:spLocks noChangeArrowheads="1"/>
          </p:cNvSpPr>
          <p:nvPr/>
        </p:nvSpPr>
        <p:spPr bwMode="auto">
          <a:xfrm>
            <a:off x="6848475" y="13350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59422" name="Rectangle 27"/>
          <p:cNvSpPr>
            <a:spLocks noChangeArrowheads="1"/>
          </p:cNvSpPr>
          <p:nvPr/>
        </p:nvSpPr>
        <p:spPr bwMode="auto">
          <a:xfrm>
            <a:off x="7277100" y="13255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59423" name="Rectangle 52"/>
          <p:cNvSpPr>
            <a:spLocks noChangeArrowheads="1"/>
          </p:cNvSpPr>
          <p:nvPr/>
        </p:nvSpPr>
        <p:spPr bwMode="auto">
          <a:xfrm>
            <a:off x="642938" y="1068388"/>
            <a:ext cx="3500437"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sp>
        <p:nvSpPr>
          <p:cNvPr id="59424" name="Rectangle 21"/>
          <p:cNvSpPr>
            <a:spLocks noChangeArrowheads="1"/>
          </p:cNvSpPr>
          <p:nvPr/>
        </p:nvSpPr>
        <p:spPr bwMode="auto">
          <a:xfrm>
            <a:off x="1214438" y="40782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59425" name="Rectangle 22"/>
          <p:cNvSpPr>
            <a:spLocks noChangeArrowheads="1"/>
          </p:cNvSpPr>
          <p:nvPr/>
        </p:nvSpPr>
        <p:spPr bwMode="auto">
          <a:xfrm>
            <a:off x="1909763" y="40782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59426" name="Rectangle 23"/>
          <p:cNvSpPr>
            <a:spLocks noChangeArrowheads="1"/>
          </p:cNvSpPr>
          <p:nvPr/>
        </p:nvSpPr>
        <p:spPr bwMode="auto">
          <a:xfrm>
            <a:off x="2676525" y="40878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59427" name="Rectangle 27"/>
          <p:cNvSpPr>
            <a:spLocks noChangeArrowheads="1"/>
          </p:cNvSpPr>
          <p:nvPr/>
        </p:nvSpPr>
        <p:spPr bwMode="auto">
          <a:xfrm>
            <a:off x="3105150" y="40782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59428" name="Rectangle 52"/>
          <p:cNvSpPr>
            <a:spLocks noChangeArrowheads="1"/>
          </p:cNvSpPr>
          <p:nvPr/>
        </p:nvSpPr>
        <p:spPr bwMode="auto">
          <a:xfrm>
            <a:off x="642938" y="3897313"/>
            <a:ext cx="3500437"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各コミュニティにおけるコーディネータの割合の推移</a:t>
            </a:r>
            <a:endParaRPr lang="en-US" altLang="ja-JP" sz="1400" b="1"/>
          </a:p>
        </p:txBody>
      </p:sp>
      <p:sp>
        <p:nvSpPr>
          <p:cNvPr id="59429" name="Rectangle 52"/>
          <p:cNvSpPr>
            <a:spLocks noChangeArrowheads="1"/>
          </p:cNvSpPr>
          <p:nvPr/>
        </p:nvSpPr>
        <p:spPr bwMode="auto">
          <a:xfrm>
            <a:off x="4857750" y="1068388"/>
            <a:ext cx="3500438"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コンテンツ プレースホルダ 2"/>
          <p:cNvSpPr>
            <a:spLocks noGrp="1"/>
          </p:cNvSpPr>
          <p:nvPr>
            <p:ph idx="1"/>
          </p:nvPr>
        </p:nvSpPr>
        <p:spPr>
          <a:xfrm>
            <a:off x="457200" y="1143000"/>
            <a:ext cx="8229600" cy="5500688"/>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ユーザコミュニティの参加人数が増加している．</a:t>
            </a:r>
            <a:endParaRPr lang="en-US" altLang="ja-JP" smtClean="0"/>
          </a:p>
          <a:p>
            <a:pPr eaLnBrk="1" hangingPunct="1">
              <a:buClr>
                <a:schemeClr val="tx1"/>
              </a:buClr>
            </a:pPr>
            <a:r>
              <a:rPr lang="ja-JP" altLang="en-US" smtClean="0">
                <a:solidFill>
                  <a:srgbClr val="3333CC"/>
                </a:solidFill>
              </a:rPr>
              <a:t>コーディネータ（開発者＆ユーザ）</a:t>
            </a:r>
            <a:r>
              <a:rPr lang="ja-JP" altLang="en-US" smtClean="0"/>
              <a:t>が増加している．</a:t>
            </a:r>
            <a:endParaRPr lang="en-US" altLang="ja-JP" smtClean="0"/>
          </a:p>
        </p:txBody>
      </p:sp>
      <p:sp>
        <p:nvSpPr>
          <p:cNvPr id="67" name="正方形/長方形 66"/>
          <p:cNvSpPr/>
          <p:nvPr/>
        </p:nvSpPr>
        <p:spPr>
          <a:xfrm>
            <a:off x="642938" y="1571625"/>
            <a:ext cx="1071562"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8" name="正方形/長方形 67"/>
          <p:cNvSpPr/>
          <p:nvPr/>
        </p:nvSpPr>
        <p:spPr>
          <a:xfrm rot="10800000">
            <a:off x="1714500" y="1571625"/>
            <a:ext cx="100012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0421" name="タイトル 1"/>
          <p:cNvSpPr>
            <a:spLocks noGrp="1"/>
          </p:cNvSpPr>
          <p:nvPr>
            <p:ph type="title"/>
          </p:nvPr>
        </p:nvSpPr>
        <p:spPr/>
        <p:txBody>
          <a:bodyPr/>
          <a:lstStyle/>
          <a:p>
            <a:pPr eaLnBrk="1" hangingPunct="1"/>
            <a:r>
              <a:rPr lang="ja-JP" altLang="en-US" smtClean="0"/>
              <a:t>分析結果（前期）</a:t>
            </a:r>
          </a:p>
        </p:txBody>
      </p:sp>
      <p:sp>
        <p:nvSpPr>
          <p:cNvPr id="60422" name="日付プレースホルダ 46"/>
          <p:cNvSpPr>
            <a:spLocks noGrp="1"/>
          </p:cNvSpPr>
          <p:nvPr>
            <p:ph type="dt" sz="quarter" idx="10"/>
          </p:nvPr>
        </p:nvSpPr>
        <p:spPr>
          <a:noFill/>
        </p:spPr>
        <p:txBody>
          <a:bodyPr/>
          <a:lstStyle/>
          <a:p>
            <a:r>
              <a:rPr lang="en-US" altLang="ja-JP"/>
              <a:t>2007/11/8</a:t>
            </a:r>
            <a:endParaRPr lang="ja-JP" altLang="en-US"/>
          </a:p>
        </p:txBody>
      </p:sp>
      <p:sp>
        <p:nvSpPr>
          <p:cNvPr id="60423" name="スライド番号プレースホルダ 47"/>
          <p:cNvSpPr>
            <a:spLocks noGrp="1"/>
          </p:cNvSpPr>
          <p:nvPr>
            <p:ph type="sldNum" sz="quarter" idx="12"/>
          </p:nvPr>
        </p:nvSpPr>
        <p:spPr>
          <a:noFill/>
        </p:spPr>
        <p:txBody>
          <a:bodyPr/>
          <a:lstStyle/>
          <a:p>
            <a:fld id="{BAA37ADE-50FB-4DAC-AFB7-54A43D9ED0E5}" type="slidenum">
              <a:rPr lang="ja-JP" altLang="en-US"/>
              <a:pPr/>
              <a:t>56</a:t>
            </a:fld>
            <a:endParaRPr lang="ja-JP" altLang="en-US"/>
          </a:p>
        </p:txBody>
      </p:sp>
      <p:sp>
        <p:nvSpPr>
          <p:cNvPr id="60424" name="フッター プレースホルダ 48"/>
          <p:cNvSpPr>
            <a:spLocks noGrp="1"/>
          </p:cNvSpPr>
          <p:nvPr>
            <p:ph type="ftr" sz="quarter" idx="11"/>
          </p:nvPr>
        </p:nvSpPr>
        <p:spPr>
          <a:noFill/>
        </p:spPr>
        <p:txBody>
          <a:bodyPr/>
          <a:lstStyle/>
          <a:p>
            <a:r>
              <a:rPr lang="en-US" altLang="ja-JP"/>
              <a:t>GNWS2007</a:t>
            </a:r>
            <a:endParaRPr lang="ja-JP" altLang="en-US"/>
          </a:p>
        </p:txBody>
      </p:sp>
      <p:pic>
        <p:nvPicPr>
          <p:cNvPr id="60425" name="Picture 3"/>
          <p:cNvPicPr>
            <a:picLocks noChangeAspect="1" noChangeArrowheads="1"/>
          </p:cNvPicPr>
          <p:nvPr/>
        </p:nvPicPr>
        <p:blipFill>
          <a:blip r:embed="rId3"/>
          <a:srcRect/>
          <a:stretch>
            <a:fillRect/>
          </a:stretch>
        </p:blipFill>
        <p:spPr bwMode="auto">
          <a:xfrm>
            <a:off x="528638" y="1500188"/>
            <a:ext cx="3924300" cy="2386012"/>
          </a:xfrm>
          <a:prstGeom prst="rect">
            <a:avLst/>
          </a:prstGeom>
          <a:noFill/>
          <a:ln w="9525">
            <a:noFill/>
            <a:miter lim="800000"/>
            <a:headEnd/>
            <a:tailEnd/>
          </a:ln>
        </p:spPr>
      </p:pic>
      <p:sp>
        <p:nvSpPr>
          <p:cNvPr id="64" name="正方形/長方形 63"/>
          <p:cNvSpPr/>
          <p:nvPr/>
        </p:nvSpPr>
        <p:spPr>
          <a:xfrm>
            <a:off x="5000625" y="1571625"/>
            <a:ext cx="1071563"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5" name="正方形/長方形 64"/>
          <p:cNvSpPr/>
          <p:nvPr/>
        </p:nvSpPr>
        <p:spPr>
          <a:xfrm rot="10800000">
            <a:off x="6072188" y="1571625"/>
            <a:ext cx="10001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0428" name="Picture 54"/>
          <p:cNvPicPr>
            <a:picLocks noChangeAspect="1" noChangeArrowheads="1"/>
          </p:cNvPicPr>
          <p:nvPr/>
        </p:nvPicPr>
        <p:blipFill>
          <a:blip r:embed="rId4"/>
          <a:srcRect/>
          <a:stretch>
            <a:fillRect/>
          </a:stretch>
        </p:blipFill>
        <p:spPr bwMode="auto">
          <a:xfrm>
            <a:off x="4746625" y="1500188"/>
            <a:ext cx="3897313" cy="2386012"/>
          </a:xfrm>
          <a:prstGeom prst="rect">
            <a:avLst/>
          </a:prstGeom>
          <a:noFill/>
          <a:ln w="9525">
            <a:noFill/>
            <a:miter lim="800000"/>
            <a:headEnd/>
            <a:tailEnd/>
          </a:ln>
        </p:spPr>
      </p:pic>
      <p:sp>
        <p:nvSpPr>
          <p:cNvPr id="60429" name="Rectangle 6"/>
          <p:cNvSpPr>
            <a:spLocks noChangeArrowheads="1"/>
          </p:cNvSpPr>
          <p:nvPr/>
        </p:nvSpPr>
        <p:spPr bwMode="auto">
          <a:xfrm rot="-5400000">
            <a:off x="-514350" y="2601913"/>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0430" name="Rectangle 21"/>
          <p:cNvSpPr>
            <a:spLocks noChangeArrowheads="1"/>
          </p:cNvSpPr>
          <p:nvPr/>
        </p:nvSpPr>
        <p:spPr bwMode="auto">
          <a:xfrm>
            <a:off x="812800" y="13350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0431" name="Rectangle 22"/>
          <p:cNvSpPr>
            <a:spLocks noChangeArrowheads="1"/>
          </p:cNvSpPr>
          <p:nvPr/>
        </p:nvSpPr>
        <p:spPr bwMode="auto">
          <a:xfrm>
            <a:off x="1785938" y="13350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0432" name="Rectangle 23"/>
          <p:cNvSpPr>
            <a:spLocks noChangeArrowheads="1"/>
          </p:cNvSpPr>
          <p:nvPr/>
        </p:nvSpPr>
        <p:spPr bwMode="auto">
          <a:xfrm>
            <a:off x="2927350" y="13446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0433" name="Rectangle 27"/>
          <p:cNvSpPr>
            <a:spLocks noChangeArrowheads="1"/>
          </p:cNvSpPr>
          <p:nvPr/>
        </p:nvSpPr>
        <p:spPr bwMode="auto">
          <a:xfrm>
            <a:off x="3413125" y="13350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0434" name="Rectangle 29"/>
          <p:cNvSpPr>
            <a:spLocks noChangeArrowheads="1"/>
          </p:cNvSpPr>
          <p:nvPr/>
        </p:nvSpPr>
        <p:spPr bwMode="auto">
          <a:xfrm>
            <a:off x="2143125" y="388620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0435" name="Rectangle 52"/>
          <p:cNvSpPr>
            <a:spLocks noChangeArrowheads="1"/>
          </p:cNvSpPr>
          <p:nvPr/>
        </p:nvSpPr>
        <p:spPr bwMode="auto">
          <a:xfrm>
            <a:off x="598488" y="1119188"/>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92" name="直線矢印コネクタ 91"/>
          <p:cNvCxnSpPr/>
          <p:nvPr/>
        </p:nvCxnSpPr>
        <p:spPr>
          <a:xfrm rot="5400000" flipH="1" flipV="1">
            <a:off x="1035843" y="2107407"/>
            <a:ext cx="1357313" cy="857250"/>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
        <p:nvSpPr>
          <p:cNvPr id="60437" name="Rectangle 7"/>
          <p:cNvSpPr>
            <a:spLocks noChangeArrowheads="1"/>
          </p:cNvSpPr>
          <p:nvPr/>
        </p:nvSpPr>
        <p:spPr bwMode="auto">
          <a:xfrm rot="-5400000">
            <a:off x="4381500" y="240506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各コーディネータの人数</a:t>
            </a:r>
          </a:p>
        </p:txBody>
      </p:sp>
      <p:sp>
        <p:nvSpPr>
          <p:cNvPr id="60438" name="Rectangle 52"/>
          <p:cNvSpPr>
            <a:spLocks noChangeArrowheads="1"/>
          </p:cNvSpPr>
          <p:nvPr/>
        </p:nvSpPr>
        <p:spPr bwMode="auto">
          <a:xfrm>
            <a:off x="4857750" y="1143000"/>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0439" name="Rectangle 21"/>
          <p:cNvSpPr>
            <a:spLocks noChangeArrowheads="1"/>
          </p:cNvSpPr>
          <p:nvPr/>
        </p:nvSpPr>
        <p:spPr bwMode="auto">
          <a:xfrm>
            <a:off x="4972050" y="13573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0440" name="Rectangle 22"/>
          <p:cNvSpPr>
            <a:spLocks noChangeArrowheads="1"/>
          </p:cNvSpPr>
          <p:nvPr/>
        </p:nvSpPr>
        <p:spPr bwMode="auto">
          <a:xfrm>
            <a:off x="5972175" y="13573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0441" name="Rectangle 23"/>
          <p:cNvSpPr>
            <a:spLocks noChangeArrowheads="1"/>
          </p:cNvSpPr>
          <p:nvPr/>
        </p:nvSpPr>
        <p:spPr bwMode="auto">
          <a:xfrm>
            <a:off x="7113588" y="13668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0442" name="Rectangle 27"/>
          <p:cNvSpPr>
            <a:spLocks noChangeArrowheads="1"/>
          </p:cNvSpPr>
          <p:nvPr/>
        </p:nvSpPr>
        <p:spPr bwMode="auto">
          <a:xfrm>
            <a:off x="7599363" y="13573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0443" name="Rectangle 29"/>
          <p:cNvSpPr>
            <a:spLocks noChangeArrowheads="1"/>
          </p:cNvSpPr>
          <p:nvPr/>
        </p:nvSpPr>
        <p:spPr bwMode="auto">
          <a:xfrm>
            <a:off x="6384925" y="388620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103" name="直線矢印コネクタ 102"/>
          <p:cNvCxnSpPr/>
          <p:nvPr/>
        </p:nvCxnSpPr>
        <p:spPr>
          <a:xfrm rot="5400000" flipH="1" flipV="1">
            <a:off x="5357813" y="2214563"/>
            <a:ext cx="1357312" cy="214312"/>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60445" name="グループ化 79"/>
          <p:cNvGrpSpPr>
            <a:grpSpLocks/>
          </p:cNvGrpSpPr>
          <p:nvPr/>
        </p:nvGrpSpPr>
        <p:grpSpPr bwMode="auto">
          <a:xfrm>
            <a:off x="714375" y="4100513"/>
            <a:ext cx="3643313" cy="357187"/>
            <a:chOff x="714348" y="3412585"/>
            <a:chExt cx="3455988" cy="250825"/>
          </a:xfrm>
        </p:grpSpPr>
        <p:sp>
          <p:nvSpPr>
            <p:cNvPr id="60452"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0453"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0454"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0455"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0456"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0457"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0458"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0446" name="Line 18"/>
          <p:cNvSpPr>
            <a:spLocks noChangeShapeType="1"/>
          </p:cNvSpPr>
          <p:nvPr/>
        </p:nvSpPr>
        <p:spPr bwMode="auto">
          <a:xfrm>
            <a:off x="5360988" y="4211638"/>
            <a:ext cx="360362" cy="1587"/>
          </a:xfrm>
          <a:prstGeom prst="line">
            <a:avLst/>
          </a:prstGeom>
          <a:noFill/>
          <a:ln w="38100">
            <a:solidFill>
              <a:srgbClr val="0000FF"/>
            </a:solidFill>
            <a:round/>
            <a:headEnd/>
            <a:tailEnd/>
          </a:ln>
        </p:spPr>
        <p:txBody>
          <a:bodyPr/>
          <a:lstStyle/>
          <a:p>
            <a:endParaRPr lang="ja-JP" altLang="en-US"/>
          </a:p>
        </p:txBody>
      </p:sp>
      <p:sp>
        <p:nvSpPr>
          <p:cNvPr id="60447" name="Rectangle 16"/>
          <p:cNvSpPr>
            <a:spLocks noChangeArrowheads="1"/>
          </p:cNvSpPr>
          <p:nvPr/>
        </p:nvSpPr>
        <p:spPr bwMode="auto">
          <a:xfrm>
            <a:off x="5891213" y="4132263"/>
            <a:ext cx="2243137" cy="754062"/>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0448" name="Rectangle 17"/>
          <p:cNvSpPr>
            <a:spLocks noChangeArrowheads="1"/>
          </p:cNvSpPr>
          <p:nvPr/>
        </p:nvSpPr>
        <p:spPr bwMode="auto">
          <a:xfrm>
            <a:off x="5214938" y="4100513"/>
            <a:ext cx="3000375" cy="928687"/>
          </a:xfrm>
          <a:prstGeom prst="rect">
            <a:avLst/>
          </a:prstGeom>
          <a:noFill/>
          <a:ln w="9525">
            <a:solidFill>
              <a:schemeClr val="tx1"/>
            </a:solidFill>
            <a:miter lim="800000"/>
            <a:headEnd/>
            <a:tailEnd/>
          </a:ln>
        </p:spPr>
        <p:txBody>
          <a:bodyPr wrap="none" anchor="ctr"/>
          <a:lstStyle/>
          <a:p>
            <a:endParaRPr lang="ja-JP" altLang="en-US"/>
          </a:p>
        </p:txBody>
      </p:sp>
      <p:sp>
        <p:nvSpPr>
          <p:cNvPr id="60449" name="Line 19"/>
          <p:cNvSpPr>
            <a:spLocks noChangeShapeType="1"/>
          </p:cNvSpPr>
          <p:nvPr/>
        </p:nvSpPr>
        <p:spPr bwMode="auto">
          <a:xfrm>
            <a:off x="5360988" y="4608513"/>
            <a:ext cx="360362" cy="1587"/>
          </a:xfrm>
          <a:prstGeom prst="line">
            <a:avLst/>
          </a:prstGeom>
          <a:noFill/>
          <a:ln w="38100">
            <a:solidFill>
              <a:srgbClr val="006400"/>
            </a:solidFill>
            <a:round/>
            <a:headEnd/>
            <a:tailEnd/>
          </a:ln>
        </p:spPr>
        <p:txBody>
          <a:bodyPr/>
          <a:lstStyle/>
          <a:p>
            <a:endParaRPr lang="ja-JP" altLang="en-US"/>
          </a:p>
        </p:txBody>
      </p:sp>
      <p:sp>
        <p:nvSpPr>
          <p:cNvPr id="129" name="Line 18"/>
          <p:cNvSpPr>
            <a:spLocks noChangeShapeType="1"/>
          </p:cNvSpPr>
          <p:nvPr/>
        </p:nvSpPr>
        <p:spPr bwMode="auto">
          <a:xfrm>
            <a:off x="5357813" y="4405313"/>
            <a:ext cx="360362" cy="1587"/>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0451" name="Line 19"/>
          <p:cNvSpPr>
            <a:spLocks noChangeShapeType="1"/>
          </p:cNvSpPr>
          <p:nvPr/>
        </p:nvSpPr>
        <p:spPr bwMode="auto">
          <a:xfrm>
            <a:off x="5367338" y="4794250"/>
            <a:ext cx="360362" cy="1588"/>
          </a:xfrm>
          <a:prstGeom prst="line">
            <a:avLst/>
          </a:prstGeom>
          <a:noFill/>
          <a:ln w="38100">
            <a:solidFill>
              <a:srgbClr val="FF0000"/>
            </a:solidFill>
            <a:round/>
            <a:headEnd/>
            <a:tailEnd/>
          </a:ln>
        </p:spPr>
        <p:txBody>
          <a:bodyPr/>
          <a:lstStyle/>
          <a:p>
            <a:endParaRPr lang="ja-JP" alt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正方形/長方形 41"/>
          <p:cNvSpPr/>
          <p:nvPr/>
        </p:nvSpPr>
        <p:spPr>
          <a:xfrm>
            <a:off x="642938" y="1524000"/>
            <a:ext cx="1071562"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3" name="正方形/長方形 42"/>
          <p:cNvSpPr/>
          <p:nvPr/>
        </p:nvSpPr>
        <p:spPr>
          <a:xfrm rot="10800000">
            <a:off x="1714500" y="1524000"/>
            <a:ext cx="100012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61444" name="コンテンツ プレースホルダ 2"/>
          <p:cNvSpPr>
            <a:spLocks noGrp="1"/>
          </p:cNvSpPr>
          <p:nvPr>
            <p:ph idx="1"/>
          </p:nvPr>
        </p:nvSpPr>
        <p:spPr>
          <a:xfrm>
            <a:off x="457200" y="857250"/>
            <a:ext cx="8229600" cy="6286500"/>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ユーザの増加に伴い，ユーザコミュニティにも参加する開発者が増加したために</a:t>
            </a:r>
            <a:r>
              <a:rPr lang="ja-JP" altLang="en-US" smtClean="0">
                <a:solidFill>
                  <a:srgbClr val="3333CC"/>
                </a:solidFill>
              </a:rPr>
              <a:t>コーディネータ（開発者＆ユーザ）</a:t>
            </a:r>
            <a:r>
              <a:rPr lang="ja-JP" altLang="en-US" smtClean="0"/>
              <a:t>が増加したと考えられる．</a:t>
            </a:r>
            <a:endParaRPr lang="en-US" altLang="ja-JP" smtClean="0"/>
          </a:p>
          <a:p>
            <a:pPr eaLnBrk="1" hangingPunct="1"/>
            <a:r>
              <a:rPr lang="ja-JP" altLang="en-US" smtClean="0"/>
              <a:t>開発者とユーザの協調作業が円滑に行われていると考えられる．</a:t>
            </a:r>
            <a:endParaRPr lang="en-US" altLang="ja-JP" smtClean="0"/>
          </a:p>
          <a:p>
            <a:pPr eaLnBrk="1" hangingPunct="1"/>
            <a:endParaRPr lang="en-US" altLang="ja-JP" smtClean="0"/>
          </a:p>
        </p:txBody>
      </p:sp>
      <p:sp>
        <p:nvSpPr>
          <p:cNvPr id="44" name="正方形/長方形 43"/>
          <p:cNvSpPr/>
          <p:nvPr/>
        </p:nvSpPr>
        <p:spPr>
          <a:xfrm>
            <a:off x="5000625" y="1524000"/>
            <a:ext cx="1071563"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1446" name="Picture 3"/>
          <p:cNvPicPr>
            <a:picLocks noChangeAspect="1" noChangeArrowheads="1"/>
          </p:cNvPicPr>
          <p:nvPr/>
        </p:nvPicPr>
        <p:blipFill>
          <a:blip r:embed="rId3"/>
          <a:srcRect/>
          <a:stretch>
            <a:fillRect/>
          </a:stretch>
        </p:blipFill>
        <p:spPr bwMode="auto">
          <a:xfrm>
            <a:off x="528638" y="1452563"/>
            <a:ext cx="3924300" cy="2386012"/>
          </a:xfrm>
          <a:prstGeom prst="rect">
            <a:avLst/>
          </a:prstGeom>
          <a:noFill/>
          <a:ln w="9525">
            <a:noFill/>
            <a:miter lim="800000"/>
            <a:headEnd/>
            <a:tailEnd/>
          </a:ln>
        </p:spPr>
      </p:pic>
      <p:sp>
        <p:nvSpPr>
          <p:cNvPr id="45" name="正方形/長方形 44"/>
          <p:cNvSpPr/>
          <p:nvPr/>
        </p:nvSpPr>
        <p:spPr>
          <a:xfrm rot="10800000">
            <a:off x="6072188" y="1524000"/>
            <a:ext cx="10001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1448" name="Picture 54"/>
          <p:cNvPicPr>
            <a:picLocks noChangeAspect="1" noChangeArrowheads="1"/>
          </p:cNvPicPr>
          <p:nvPr/>
        </p:nvPicPr>
        <p:blipFill>
          <a:blip r:embed="rId4"/>
          <a:srcRect/>
          <a:stretch>
            <a:fillRect/>
          </a:stretch>
        </p:blipFill>
        <p:spPr bwMode="auto">
          <a:xfrm>
            <a:off x="4746625" y="1452563"/>
            <a:ext cx="3897313" cy="2386012"/>
          </a:xfrm>
          <a:prstGeom prst="rect">
            <a:avLst/>
          </a:prstGeom>
          <a:noFill/>
          <a:ln w="9525">
            <a:noFill/>
            <a:miter lim="800000"/>
            <a:headEnd/>
            <a:tailEnd/>
          </a:ln>
        </p:spPr>
      </p:pic>
      <p:sp>
        <p:nvSpPr>
          <p:cNvPr id="61449" name="タイトル 1"/>
          <p:cNvSpPr>
            <a:spLocks noGrp="1"/>
          </p:cNvSpPr>
          <p:nvPr>
            <p:ph type="title"/>
          </p:nvPr>
        </p:nvSpPr>
        <p:spPr>
          <a:xfrm>
            <a:off x="355600" y="115888"/>
            <a:ext cx="8574088" cy="576262"/>
          </a:xfrm>
        </p:spPr>
        <p:txBody>
          <a:bodyPr/>
          <a:lstStyle/>
          <a:p>
            <a:pPr eaLnBrk="1" hangingPunct="1"/>
            <a:r>
              <a:rPr lang="ja-JP" altLang="en-US" smtClean="0"/>
              <a:t>考察（前期）</a:t>
            </a:r>
          </a:p>
        </p:txBody>
      </p:sp>
      <p:sp>
        <p:nvSpPr>
          <p:cNvPr id="61450" name="日付プレースホルダ 46"/>
          <p:cNvSpPr>
            <a:spLocks noGrp="1"/>
          </p:cNvSpPr>
          <p:nvPr>
            <p:ph type="dt" sz="quarter" idx="10"/>
          </p:nvPr>
        </p:nvSpPr>
        <p:spPr>
          <a:noFill/>
        </p:spPr>
        <p:txBody>
          <a:bodyPr/>
          <a:lstStyle/>
          <a:p>
            <a:r>
              <a:rPr lang="en-US" altLang="ja-JP"/>
              <a:t>2007/11/8</a:t>
            </a:r>
            <a:endParaRPr lang="ja-JP" altLang="en-US"/>
          </a:p>
        </p:txBody>
      </p:sp>
      <p:sp>
        <p:nvSpPr>
          <p:cNvPr id="61451" name="スライド番号プレースホルダ 47"/>
          <p:cNvSpPr>
            <a:spLocks noGrp="1"/>
          </p:cNvSpPr>
          <p:nvPr>
            <p:ph type="sldNum" sz="quarter" idx="12"/>
          </p:nvPr>
        </p:nvSpPr>
        <p:spPr>
          <a:noFill/>
        </p:spPr>
        <p:txBody>
          <a:bodyPr/>
          <a:lstStyle/>
          <a:p>
            <a:fld id="{D8EAB704-8FBB-4F7E-8A3B-F65B9B10AB1A}" type="slidenum">
              <a:rPr lang="ja-JP" altLang="en-US"/>
              <a:pPr/>
              <a:t>57</a:t>
            </a:fld>
            <a:endParaRPr lang="ja-JP" altLang="en-US"/>
          </a:p>
        </p:txBody>
      </p:sp>
      <p:sp>
        <p:nvSpPr>
          <p:cNvPr id="61452" name="フッター プレースホルダ 48"/>
          <p:cNvSpPr>
            <a:spLocks noGrp="1"/>
          </p:cNvSpPr>
          <p:nvPr>
            <p:ph type="ftr" sz="quarter" idx="11"/>
          </p:nvPr>
        </p:nvSpPr>
        <p:spPr>
          <a:noFill/>
        </p:spPr>
        <p:txBody>
          <a:bodyPr/>
          <a:lstStyle/>
          <a:p>
            <a:r>
              <a:rPr lang="en-US" altLang="ja-JP"/>
              <a:t>GNWS2007</a:t>
            </a:r>
            <a:endParaRPr lang="ja-JP" altLang="en-US"/>
          </a:p>
        </p:txBody>
      </p:sp>
      <p:sp>
        <p:nvSpPr>
          <p:cNvPr id="61453" name="Rectangle 6"/>
          <p:cNvSpPr>
            <a:spLocks noChangeArrowheads="1"/>
          </p:cNvSpPr>
          <p:nvPr/>
        </p:nvSpPr>
        <p:spPr bwMode="auto">
          <a:xfrm rot="-5400000">
            <a:off x="-514350" y="2554288"/>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1454" name="Rectangle 21"/>
          <p:cNvSpPr>
            <a:spLocks noChangeArrowheads="1"/>
          </p:cNvSpPr>
          <p:nvPr/>
        </p:nvSpPr>
        <p:spPr bwMode="auto">
          <a:xfrm>
            <a:off x="785813"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1455" name="Rectangle 22"/>
          <p:cNvSpPr>
            <a:spLocks noChangeArrowheads="1"/>
          </p:cNvSpPr>
          <p:nvPr/>
        </p:nvSpPr>
        <p:spPr bwMode="auto">
          <a:xfrm>
            <a:off x="1785938"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1456" name="Rectangle 23"/>
          <p:cNvSpPr>
            <a:spLocks noChangeArrowheads="1"/>
          </p:cNvSpPr>
          <p:nvPr/>
        </p:nvSpPr>
        <p:spPr bwMode="auto">
          <a:xfrm>
            <a:off x="2927350" y="1298575"/>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1457" name="Rectangle 27"/>
          <p:cNvSpPr>
            <a:spLocks noChangeArrowheads="1"/>
          </p:cNvSpPr>
          <p:nvPr/>
        </p:nvSpPr>
        <p:spPr bwMode="auto">
          <a:xfrm>
            <a:off x="3413125"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1458" name="Rectangle 29"/>
          <p:cNvSpPr>
            <a:spLocks noChangeArrowheads="1"/>
          </p:cNvSpPr>
          <p:nvPr/>
        </p:nvSpPr>
        <p:spPr bwMode="auto">
          <a:xfrm>
            <a:off x="21431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1459" name="Rectangle 52"/>
          <p:cNvSpPr>
            <a:spLocks noChangeArrowheads="1"/>
          </p:cNvSpPr>
          <p:nvPr/>
        </p:nvSpPr>
        <p:spPr bwMode="auto">
          <a:xfrm>
            <a:off x="642938" y="1071563"/>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sp>
        <p:nvSpPr>
          <p:cNvPr id="61460" name="Rectangle 7"/>
          <p:cNvSpPr>
            <a:spLocks noChangeArrowheads="1"/>
          </p:cNvSpPr>
          <p:nvPr/>
        </p:nvSpPr>
        <p:spPr bwMode="auto">
          <a:xfrm rot="-5400000">
            <a:off x="4381500" y="235743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各コーディネータの人数</a:t>
            </a:r>
          </a:p>
        </p:txBody>
      </p:sp>
      <p:sp>
        <p:nvSpPr>
          <p:cNvPr id="61461" name="Rectangle 52"/>
          <p:cNvSpPr>
            <a:spLocks noChangeArrowheads="1"/>
          </p:cNvSpPr>
          <p:nvPr/>
        </p:nvSpPr>
        <p:spPr bwMode="auto">
          <a:xfrm>
            <a:off x="4857750" y="1095375"/>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1462" name="Rectangle 21"/>
          <p:cNvSpPr>
            <a:spLocks noChangeArrowheads="1"/>
          </p:cNvSpPr>
          <p:nvPr/>
        </p:nvSpPr>
        <p:spPr bwMode="auto">
          <a:xfrm>
            <a:off x="4972050"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1463" name="Rectangle 22"/>
          <p:cNvSpPr>
            <a:spLocks noChangeArrowheads="1"/>
          </p:cNvSpPr>
          <p:nvPr/>
        </p:nvSpPr>
        <p:spPr bwMode="auto">
          <a:xfrm>
            <a:off x="5972175"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1464" name="Rectangle 23"/>
          <p:cNvSpPr>
            <a:spLocks noChangeArrowheads="1"/>
          </p:cNvSpPr>
          <p:nvPr/>
        </p:nvSpPr>
        <p:spPr bwMode="auto">
          <a:xfrm>
            <a:off x="7113588" y="13192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1465" name="Rectangle 27"/>
          <p:cNvSpPr>
            <a:spLocks noChangeArrowheads="1"/>
          </p:cNvSpPr>
          <p:nvPr/>
        </p:nvSpPr>
        <p:spPr bwMode="auto">
          <a:xfrm>
            <a:off x="7599363"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1466" name="Rectangle 29"/>
          <p:cNvSpPr>
            <a:spLocks noChangeArrowheads="1"/>
          </p:cNvSpPr>
          <p:nvPr/>
        </p:nvSpPr>
        <p:spPr bwMode="auto">
          <a:xfrm>
            <a:off x="63849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121" name="直線矢印コネクタ 120"/>
          <p:cNvCxnSpPr/>
          <p:nvPr/>
        </p:nvCxnSpPr>
        <p:spPr>
          <a:xfrm rot="5400000" flipH="1" flipV="1">
            <a:off x="5357813" y="2166938"/>
            <a:ext cx="1357312" cy="214312"/>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61468" name="グループ化 79"/>
          <p:cNvGrpSpPr>
            <a:grpSpLocks/>
          </p:cNvGrpSpPr>
          <p:nvPr/>
        </p:nvGrpSpPr>
        <p:grpSpPr bwMode="auto">
          <a:xfrm>
            <a:off x="714375" y="4024313"/>
            <a:ext cx="3643313" cy="357187"/>
            <a:chOff x="714348" y="3412585"/>
            <a:chExt cx="3455988" cy="250825"/>
          </a:xfrm>
        </p:grpSpPr>
        <p:sp>
          <p:nvSpPr>
            <p:cNvPr id="61476"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1477"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1478"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1479"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1480"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1481"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1482"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1469" name="Line 18"/>
          <p:cNvSpPr>
            <a:spLocks noChangeShapeType="1"/>
          </p:cNvSpPr>
          <p:nvPr/>
        </p:nvSpPr>
        <p:spPr bwMode="auto">
          <a:xfrm>
            <a:off x="5475288" y="4132263"/>
            <a:ext cx="360362" cy="1587"/>
          </a:xfrm>
          <a:prstGeom prst="line">
            <a:avLst/>
          </a:prstGeom>
          <a:noFill/>
          <a:ln w="38100">
            <a:solidFill>
              <a:srgbClr val="0000FF"/>
            </a:solidFill>
            <a:round/>
            <a:headEnd/>
            <a:tailEnd/>
          </a:ln>
        </p:spPr>
        <p:txBody>
          <a:bodyPr/>
          <a:lstStyle/>
          <a:p>
            <a:endParaRPr lang="ja-JP" altLang="en-US"/>
          </a:p>
        </p:txBody>
      </p:sp>
      <p:sp>
        <p:nvSpPr>
          <p:cNvPr id="61470" name="Rectangle 16"/>
          <p:cNvSpPr>
            <a:spLocks noChangeArrowheads="1"/>
          </p:cNvSpPr>
          <p:nvPr/>
        </p:nvSpPr>
        <p:spPr bwMode="auto">
          <a:xfrm>
            <a:off x="6005513" y="4052888"/>
            <a:ext cx="2243137" cy="754062"/>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1471" name="Rectangle 17"/>
          <p:cNvSpPr>
            <a:spLocks noChangeArrowheads="1"/>
          </p:cNvSpPr>
          <p:nvPr/>
        </p:nvSpPr>
        <p:spPr bwMode="auto">
          <a:xfrm>
            <a:off x="5329238" y="4017963"/>
            <a:ext cx="3000375" cy="857250"/>
          </a:xfrm>
          <a:prstGeom prst="rect">
            <a:avLst/>
          </a:prstGeom>
          <a:noFill/>
          <a:ln w="9525">
            <a:solidFill>
              <a:schemeClr val="tx1"/>
            </a:solidFill>
            <a:miter lim="800000"/>
            <a:headEnd/>
            <a:tailEnd/>
          </a:ln>
        </p:spPr>
        <p:txBody>
          <a:bodyPr wrap="none" anchor="ctr"/>
          <a:lstStyle/>
          <a:p>
            <a:endParaRPr lang="ja-JP" altLang="en-US"/>
          </a:p>
        </p:txBody>
      </p:sp>
      <p:sp>
        <p:nvSpPr>
          <p:cNvPr id="61472" name="Line 19"/>
          <p:cNvSpPr>
            <a:spLocks noChangeShapeType="1"/>
          </p:cNvSpPr>
          <p:nvPr/>
        </p:nvSpPr>
        <p:spPr bwMode="auto">
          <a:xfrm>
            <a:off x="5475288" y="4529138"/>
            <a:ext cx="360362" cy="1587"/>
          </a:xfrm>
          <a:prstGeom prst="line">
            <a:avLst/>
          </a:prstGeom>
          <a:noFill/>
          <a:ln w="38100">
            <a:solidFill>
              <a:srgbClr val="006400"/>
            </a:solidFill>
            <a:round/>
            <a:headEnd/>
            <a:tailEnd/>
          </a:ln>
        </p:spPr>
        <p:txBody>
          <a:bodyPr/>
          <a:lstStyle/>
          <a:p>
            <a:endParaRPr lang="ja-JP" altLang="en-US"/>
          </a:p>
        </p:txBody>
      </p:sp>
      <p:sp>
        <p:nvSpPr>
          <p:cNvPr id="61" name="Line 18"/>
          <p:cNvSpPr>
            <a:spLocks noChangeShapeType="1"/>
          </p:cNvSpPr>
          <p:nvPr/>
        </p:nvSpPr>
        <p:spPr bwMode="auto">
          <a:xfrm>
            <a:off x="5472113" y="4325938"/>
            <a:ext cx="360362" cy="1587"/>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1474" name="Line 19"/>
          <p:cNvSpPr>
            <a:spLocks noChangeShapeType="1"/>
          </p:cNvSpPr>
          <p:nvPr/>
        </p:nvSpPr>
        <p:spPr bwMode="auto">
          <a:xfrm>
            <a:off x="5481638" y="4714875"/>
            <a:ext cx="360362" cy="1588"/>
          </a:xfrm>
          <a:prstGeom prst="line">
            <a:avLst/>
          </a:prstGeom>
          <a:noFill/>
          <a:ln w="38100">
            <a:solidFill>
              <a:srgbClr val="FF0000"/>
            </a:solidFill>
            <a:round/>
            <a:headEnd/>
            <a:tailEnd/>
          </a:ln>
        </p:spPr>
        <p:txBody>
          <a:bodyPr/>
          <a:lstStyle/>
          <a:p>
            <a:endParaRPr lang="ja-JP" altLang="en-US"/>
          </a:p>
        </p:txBody>
      </p:sp>
      <p:cxnSp>
        <p:nvCxnSpPr>
          <p:cNvPr id="46" name="直線矢印コネクタ 45"/>
          <p:cNvCxnSpPr/>
          <p:nvPr/>
        </p:nvCxnSpPr>
        <p:spPr>
          <a:xfrm rot="5400000" flipH="1" flipV="1">
            <a:off x="1035843" y="2059782"/>
            <a:ext cx="1357313" cy="857250"/>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正方形/長方形 54"/>
          <p:cNvSpPr/>
          <p:nvPr/>
        </p:nvSpPr>
        <p:spPr>
          <a:xfrm>
            <a:off x="1214438" y="1514475"/>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6" name="正方形/長方形 55"/>
          <p:cNvSpPr/>
          <p:nvPr/>
        </p:nvSpPr>
        <p:spPr>
          <a:xfrm rot="10800000">
            <a:off x="2449513" y="1514475"/>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7" name="正方形/長方形 56"/>
          <p:cNvSpPr/>
          <p:nvPr/>
        </p:nvSpPr>
        <p:spPr>
          <a:xfrm>
            <a:off x="5643563" y="1514475"/>
            <a:ext cx="1301750"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59" name="正方形/長方形 58"/>
          <p:cNvSpPr/>
          <p:nvPr/>
        </p:nvSpPr>
        <p:spPr>
          <a:xfrm rot="10800000">
            <a:off x="6943725" y="1514475"/>
            <a:ext cx="12668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2470" name="Picture 54"/>
          <p:cNvPicPr>
            <a:picLocks noChangeAspect="1" noChangeArrowheads="1"/>
          </p:cNvPicPr>
          <p:nvPr/>
        </p:nvPicPr>
        <p:blipFill>
          <a:blip r:embed="rId4"/>
          <a:srcRect/>
          <a:stretch>
            <a:fillRect/>
          </a:stretch>
        </p:blipFill>
        <p:spPr bwMode="auto">
          <a:xfrm>
            <a:off x="4746625" y="1443038"/>
            <a:ext cx="3897313" cy="2386012"/>
          </a:xfrm>
          <a:prstGeom prst="rect">
            <a:avLst/>
          </a:prstGeom>
          <a:noFill/>
          <a:ln w="9525">
            <a:noFill/>
            <a:miter lim="800000"/>
            <a:headEnd/>
            <a:tailEnd/>
          </a:ln>
        </p:spPr>
      </p:pic>
      <p:pic>
        <p:nvPicPr>
          <p:cNvPr id="62471" name="Picture 3"/>
          <p:cNvPicPr>
            <a:picLocks noChangeAspect="1" noChangeArrowheads="1"/>
          </p:cNvPicPr>
          <p:nvPr/>
        </p:nvPicPr>
        <p:blipFill>
          <a:blip r:embed="rId5"/>
          <a:srcRect/>
          <a:stretch>
            <a:fillRect/>
          </a:stretch>
        </p:blipFill>
        <p:spPr bwMode="auto">
          <a:xfrm>
            <a:off x="528638" y="1443038"/>
            <a:ext cx="3924300" cy="2386012"/>
          </a:xfrm>
          <a:prstGeom prst="rect">
            <a:avLst/>
          </a:prstGeom>
          <a:noFill/>
          <a:ln w="9525">
            <a:noFill/>
            <a:miter lim="800000"/>
            <a:headEnd/>
            <a:tailEnd/>
          </a:ln>
        </p:spPr>
      </p:pic>
      <p:sp>
        <p:nvSpPr>
          <p:cNvPr id="62472" name="コンテンツ プレースホルダ 2"/>
          <p:cNvSpPr>
            <a:spLocks noGrp="1"/>
          </p:cNvSpPr>
          <p:nvPr>
            <p:ph idx="1"/>
          </p:nvPr>
        </p:nvSpPr>
        <p:spPr>
          <a:xfrm>
            <a:off x="457200" y="857250"/>
            <a:ext cx="8229600" cy="6000750"/>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en-US" altLang="ja-JP" smtClean="0"/>
              <a:t>ver.7.0</a:t>
            </a:r>
            <a:r>
              <a:rPr lang="ja-JP" altLang="en-US" smtClean="0"/>
              <a:t>のリリース以降，</a:t>
            </a:r>
            <a:r>
              <a:rPr lang="ja-JP" altLang="en-US" smtClean="0">
                <a:solidFill>
                  <a:srgbClr val="3333CC"/>
                </a:solidFill>
              </a:rPr>
              <a:t>コーディネータ（開発者＆ユーザ）</a:t>
            </a:r>
            <a:r>
              <a:rPr lang="ja-JP" altLang="en-US" smtClean="0"/>
              <a:t>の人数が減少し，</a:t>
            </a:r>
            <a:r>
              <a:rPr lang="ja-JP" altLang="en-US" smtClean="0">
                <a:solidFill>
                  <a:srgbClr val="FF0000"/>
                </a:solidFill>
              </a:rPr>
              <a:t>コーディネータ（開発者＆ユーザ＆バグ報告者）</a:t>
            </a:r>
            <a:r>
              <a:rPr lang="ja-JP" altLang="en-US" smtClean="0"/>
              <a:t>の人数が増加している．</a:t>
            </a:r>
          </a:p>
          <a:p>
            <a:pPr eaLnBrk="1" hangingPunct="1"/>
            <a:r>
              <a:rPr lang="ja-JP" altLang="en-US" smtClean="0"/>
              <a:t>バグ報告者コミュニティの参加者が増加している．</a:t>
            </a:r>
            <a:endParaRPr lang="en-US" altLang="ja-JP" smtClean="0"/>
          </a:p>
        </p:txBody>
      </p:sp>
      <p:sp>
        <p:nvSpPr>
          <p:cNvPr id="62473" name="タイトル 1"/>
          <p:cNvSpPr>
            <a:spLocks noGrp="1"/>
          </p:cNvSpPr>
          <p:nvPr>
            <p:ph type="title"/>
          </p:nvPr>
        </p:nvSpPr>
        <p:spPr/>
        <p:txBody>
          <a:bodyPr/>
          <a:lstStyle/>
          <a:p>
            <a:pPr eaLnBrk="1" hangingPunct="1"/>
            <a:r>
              <a:rPr lang="ja-JP" altLang="en-US" smtClean="0"/>
              <a:t>分析結果（中期）</a:t>
            </a:r>
          </a:p>
        </p:txBody>
      </p:sp>
      <p:sp>
        <p:nvSpPr>
          <p:cNvPr id="62474" name="日付プレースホルダ 20"/>
          <p:cNvSpPr>
            <a:spLocks noGrp="1"/>
          </p:cNvSpPr>
          <p:nvPr>
            <p:ph type="dt" sz="quarter" idx="10"/>
          </p:nvPr>
        </p:nvSpPr>
        <p:spPr>
          <a:noFill/>
        </p:spPr>
        <p:txBody>
          <a:bodyPr/>
          <a:lstStyle/>
          <a:p>
            <a:r>
              <a:rPr lang="en-US" altLang="ja-JP"/>
              <a:t>2007/11/8</a:t>
            </a:r>
            <a:endParaRPr lang="ja-JP" altLang="en-US"/>
          </a:p>
        </p:txBody>
      </p:sp>
      <p:sp>
        <p:nvSpPr>
          <p:cNvPr id="62475" name="スライド番号プレースホルダ 21"/>
          <p:cNvSpPr>
            <a:spLocks noGrp="1"/>
          </p:cNvSpPr>
          <p:nvPr>
            <p:ph type="sldNum" sz="quarter" idx="12"/>
          </p:nvPr>
        </p:nvSpPr>
        <p:spPr>
          <a:noFill/>
        </p:spPr>
        <p:txBody>
          <a:bodyPr/>
          <a:lstStyle/>
          <a:p>
            <a:fld id="{24C125AB-D9B7-4B81-806F-B7207FE919D7}" type="slidenum">
              <a:rPr lang="ja-JP" altLang="en-US"/>
              <a:pPr/>
              <a:t>58</a:t>
            </a:fld>
            <a:endParaRPr lang="ja-JP" altLang="en-US"/>
          </a:p>
        </p:txBody>
      </p:sp>
      <p:sp>
        <p:nvSpPr>
          <p:cNvPr id="62476" name="フッター プレースホルダ 22"/>
          <p:cNvSpPr>
            <a:spLocks noGrp="1"/>
          </p:cNvSpPr>
          <p:nvPr>
            <p:ph type="ftr" sz="quarter" idx="11"/>
          </p:nvPr>
        </p:nvSpPr>
        <p:spPr>
          <a:noFill/>
        </p:spPr>
        <p:txBody>
          <a:bodyPr/>
          <a:lstStyle/>
          <a:p>
            <a:r>
              <a:rPr lang="en-US" altLang="ja-JP"/>
              <a:t>GNWS2007</a:t>
            </a:r>
            <a:endParaRPr lang="ja-JP" altLang="en-US"/>
          </a:p>
        </p:txBody>
      </p:sp>
      <p:sp>
        <p:nvSpPr>
          <p:cNvPr id="62477" name="Rectangle 6"/>
          <p:cNvSpPr>
            <a:spLocks noChangeArrowheads="1"/>
          </p:cNvSpPr>
          <p:nvPr/>
        </p:nvSpPr>
        <p:spPr bwMode="auto">
          <a:xfrm rot="-5400000">
            <a:off x="-514350" y="2544763"/>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2478" name="Rectangle 21"/>
          <p:cNvSpPr>
            <a:spLocks noChangeArrowheads="1"/>
          </p:cNvSpPr>
          <p:nvPr/>
        </p:nvSpPr>
        <p:spPr bwMode="auto">
          <a:xfrm>
            <a:off x="785813" y="12779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2479" name="Rectangle 22"/>
          <p:cNvSpPr>
            <a:spLocks noChangeArrowheads="1"/>
          </p:cNvSpPr>
          <p:nvPr/>
        </p:nvSpPr>
        <p:spPr bwMode="auto">
          <a:xfrm>
            <a:off x="1785938" y="12779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2480" name="Rectangle 23"/>
          <p:cNvSpPr>
            <a:spLocks noChangeArrowheads="1"/>
          </p:cNvSpPr>
          <p:nvPr/>
        </p:nvSpPr>
        <p:spPr bwMode="auto">
          <a:xfrm>
            <a:off x="2927350" y="12874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2481" name="Rectangle 27"/>
          <p:cNvSpPr>
            <a:spLocks noChangeArrowheads="1"/>
          </p:cNvSpPr>
          <p:nvPr/>
        </p:nvSpPr>
        <p:spPr bwMode="auto">
          <a:xfrm>
            <a:off x="3413125" y="12779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2482" name="Rectangle 29"/>
          <p:cNvSpPr>
            <a:spLocks noChangeArrowheads="1"/>
          </p:cNvSpPr>
          <p:nvPr/>
        </p:nvSpPr>
        <p:spPr bwMode="auto">
          <a:xfrm>
            <a:off x="2143125" y="382905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2483" name="Rectangle 52"/>
          <p:cNvSpPr>
            <a:spLocks noChangeArrowheads="1"/>
          </p:cNvSpPr>
          <p:nvPr/>
        </p:nvSpPr>
        <p:spPr bwMode="auto">
          <a:xfrm>
            <a:off x="642938" y="1062038"/>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69" name="直線矢印コネクタ 68"/>
          <p:cNvCxnSpPr/>
          <p:nvPr/>
        </p:nvCxnSpPr>
        <p:spPr>
          <a:xfrm flipV="1">
            <a:off x="1857375" y="2878138"/>
            <a:ext cx="1500188" cy="285750"/>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62485" name="Rectangle 7"/>
          <p:cNvSpPr>
            <a:spLocks noChangeArrowheads="1"/>
          </p:cNvSpPr>
          <p:nvPr/>
        </p:nvSpPr>
        <p:spPr bwMode="auto">
          <a:xfrm rot="-5400000">
            <a:off x="4381500" y="2347913"/>
            <a:ext cx="466725" cy="228600"/>
          </a:xfrm>
          <a:prstGeom prst="rect">
            <a:avLst/>
          </a:prstGeom>
          <a:noFill/>
          <a:ln w="9525">
            <a:noFill/>
            <a:miter lim="800000"/>
            <a:headEnd/>
            <a:tailEnd/>
          </a:ln>
        </p:spPr>
        <p:txBody>
          <a:bodyPr wrap="none" lIns="0" tIns="0" rIns="0" bIns="0" anchor="ctr"/>
          <a:lstStyle/>
          <a:p>
            <a:pPr algn="ctr"/>
            <a:r>
              <a:rPr lang="ja-JP" altLang="en-US" sz="1200" b="1"/>
              <a:t>各コーディネータの人数</a:t>
            </a:r>
          </a:p>
        </p:txBody>
      </p:sp>
      <p:sp>
        <p:nvSpPr>
          <p:cNvPr id="62486" name="Rectangle 52"/>
          <p:cNvSpPr>
            <a:spLocks noChangeArrowheads="1"/>
          </p:cNvSpPr>
          <p:nvPr/>
        </p:nvSpPr>
        <p:spPr bwMode="auto">
          <a:xfrm>
            <a:off x="4857750" y="1085850"/>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2487" name="Rectangle 21"/>
          <p:cNvSpPr>
            <a:spLocks noChangeArrowheads="1"/>
          </p:cNvSpPr>
          <p:nvPr/>
        </p:nvSpPr>
        <p:spPr bwMode="auto">
          <a:xfrm>
            <a:off x="4972050" y="13001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2488" name="Rectangle 22"/>
          <p:cNvSpPr>
            <a:spLocks noChangeArrowheads="1"/>
          </p:cNvSpPr>
          <p:nvPr/>
        </p:nvSpPr>
        <p:spPr bwMode="auto">
          <a:xfrm>
            <a:off x="5972175" y="13001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2489" name="Rectangle 23"/>
          <p:cNvSpPr>
            <a:spLocks noChangeArrowheads="1"/>
          </p:cNvSpPr>
          <p:nvPr/>
        </p:nvSpPr>
        <p:spPr bwMode="auto">
          <a:xfrm>
            <a:off x="7113588" y="130968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2490" name="Rectangle 27"/>
          <p:cNvSpPr>
            <a:spLocks noChangeArrowheads="1"/>
          </p:cNvSpPr>
          <p:nvPr/>
        </p:nvSpPr>
        <p:spPr bwMode="auto">
          <a:xfrm>
            <a:off x="7599363" y="130016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2491" name="Rectangle 29"/>
          <p:cNvSpPr>
            <a:spLocks noChangeArrowheads="1"/>
          </p:cNvSpPr>
          <p:nvPr/>
        </p:nvSpPr>
        <p:spPr bwMode="auto">
          <a:xfrm>
            <a:off x="6384925" y="3784600"/>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77" name="直線矢印コネクタ 76"/>
          <p:cNvCxnSpPr/>
          <p:nvPr/>
        </p:nvCxnSpPr>
        <p:spPr>
          <a:xfrm>
            <a:off x="6286500" y="2043113"/>
            <a:ext cx="1500188" cy="500062"/>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62493" name="グループ化 79"/>
          <p:cNvGrpSpPr>
            <a:grpSpLocks/>
          </p:cNvGrpSpPr>
          <p:nvPr/>
        </p:nvGrpSpPr>
        <p:grpSpPr bwMode="auto">
          <a:xfrm>
            <a:off x="714375" y="4043363"/>
            <a:ext cx="3643313" cy="357187"/>
            <a:chOff x="714348" y="3412585"/>
            <a:chExt cx="3455988" cy="250825"/>
          </a:xfrm>
        </p:grpSpPr>
        <p:sp>
          <p:nvSpPr>
            <p:cNvPr id="62501"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2502"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2503"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2504"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2505"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2506"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2507"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2494" name="Line 18"/>
          <p:cNvSpPr>
            <a:spLocks noChangeShapeType="1"/>
          </p:cNvSpPr>
          <p:nvPr/>
        </p:nvSpPr>
        <p:spPr bwMode="auto">
          <a:xfrm>
            <a:off x="5432425" y="4127500"/>
            <a:ext cx="360363" cy="1588"/>
          </a:xfrm>
          <a:prstGeom prst="line">
            <a:avLst/>
          </a:prstGeom>
          <a:noFill/>
          <a:ln w="38100">
            <a:solidFill>
              <a:srgbClr val="0000FF"/>
            </a:solidFill>
            <a:round/>
            <a:headEnd/>
            <a:tailEnd/>
          </a:ln>
        </p:spPr>
        <p:txBody>
          <a:bodyPr/>
          <a:lstStyle/>
          <a:p>
            <a:endParaRPr lang="ja-JP" altLang="en-US"/>
          </a:p>
        </p:txBody>
      </p:sp>
      <p:sp>
        <p:nvSpPr>
          <p:cNvPr id="62495" name="Rectangle 16"/>
          <p:cNvSpPr>
            <a:spLocks noChangeArrowheads="1"/>
          </p:cNvSpPr>
          <p:nvPr/>
        </p:nvSpPr>
        <p:spPr bwMode="auto">
          <a:xfrm>
            <a:off x="5962650" y="4048125"/>
            <a:ext cx="2243138" cy="754063"/>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2496" name="Rectangle 17"/>
          <p:cNvSpPr>
            <a:spLocks noChangeArrowheads="1"/>
          </p:cNvSpPr>
          <p:nvPr/>
        </p:nvSpPr>
        <p:spPr bwMode="auto">
          <a:xfrm>
            <a:off x="5286375" y="3998913"/>
            <a:ext cx="3000375" cy="885825"/>
          </a:xfrm>
          <a:prstGeom prst="rect">
            <a:avLst/>
          </a:prstGeom>
          <a:noFill/>
          <a:ln w="9525">
            <a:solidFill>
              <a:schemeClr val="tx1"/>
            </a:solidFill>
            <a:miter lim="800000"/>
            <a:headEnd/>
            <a:tailEnd/>
          </a:ln>
        </p:spPr>
        <p:txBody>
          <a:bodyPr wrap="none" anchor="ctr"/>
          <a:lstStyle/>
          <a:p>
            <a:endParaRPr lang="ja-JP" altLang="en-US"/>
          </a:p>
        </p:txBody>
      </p:sp>
      <p:sp>
        <p:nvSpPr>
          <p:cNvPr id="62497" name="Line 19"/>
          <p:cNvSpPr>
            <a:spLocks noChangeShapeType="1"/>
          </p:cNvSpPr>
          <p:nvPr/>
        </p:nvSpPr>
        <p:spPr bwMode="auto">
          <a:xfrm>
            <a:off x="5432425" y="4524375"/>
            <a:ext cx="360363" cy="1588"/>
          </a:xfrm>
          <a:prstGeom prst="line">
            <a:avLst/>
          </a:prstGeom>
          <a:noFill/>
          <a:ln w="38100">
            <a:solidFill>
              <a:srgbClr val="006400"/>
            </a:solidFill>
            <a:round/>
            <a:headEnd/>
            <a:tailEnd/>
          </a:ln>
        </p:spPr>
        <p:txBody>
          <a:bodyPr/>
          <a:lstStyle/>
          <a:p>
            <a:endParaRPr lang="ja-JP" altLang="en-US"/>
          </a:p>
        </p:txBody>
      </p:sp>
      <p:sp>
        <p:nvSpPr>
          <p:cNvPr id="90" name="Line 18"/>
          <p:cNvSpPr>
            <a:spLocks noChangeShapeType="1"/>
          </p:cNvSpPr>
          <p:nvPr/>
        </p:nvSpPr>
        <p:spPr bwMode="auto">
          <a:xfrm>
            <a:off x="5429250" y="4321175"/>
            <a:ext cx="360363" cy="1588"/>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2499" name="Line 19"/>
          <p:cNvSpPr>
            <a:spLocks noChangeShapeType="1"/>
          </p:cNvSpPr>
          <p:nvPr/>
        </p:nvSpPr>
        <p:spPr bwMode="auto">
          <a:xfrm>
            <a:off x="5438775" y="4710113"/>
            <a:ext cx="360363" cy="1587"/>
          </a:xfrm>
          <a:prstGeom prst="line">
            <a:avLst/>
          </a:prstGeom>
          <a:noFill/>
          <a:ln w="38100">
            <a:solidFill>
              <a:srgbClr val="FF0000"/>
            </a:solidFill>
            <a:round/>
            <a:headEnd/>
            <a:tailEnd/>
          </a:ln>
        </p:spPr>
        <p:txBody>
          <a:bodyPr/>
          <a:lstStyle/>
          <a:p>
            <a:endParaRPr lang="ja-JP" altLang="en-US"/>
          </a:p>
        </p:txBody>
      </p:sp>
      <p:cxnSp>
        <p:nvCxnSpPr>
          <p:cNvPr id="48" name="直線矢印コネクタ 47"/>
          <p:cNvCxnSpPr/>
          <p:nvPr/>
        </p:nvCxnSpPr>
        <p:spPr>
          <a:xfrm flipV="1">
            <a:off x="6154738" y="2757488"/>
            <a:ext cx="1643062" cy="28575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タイトル 1"/>
          <p:cNvSpPr>
            <a:spLocks noGrp="1"/>
          </p:cNvSpPr>
          <p:nvPr>
            <p:ph type="title"/>
          </p:nvPr>
        </p:nvSpPr>
        <p:spPr/>
        <p:txBody>
          <a:bodyPr/>
          <a:lstStyle/>
          <a:p>
            <a:pPr eaLnBrk="1" hangingPunct="1"/>
            <a:r>
              <a:rPr lang="ja-JP" altLang="en-US" smtClean="0"/>
              <a:t>考察（中期）</a:t>
            </a:r>
          </a:p>
        </p:txBody>
      </p:sp>
      <p:sp>
        <p:nvSpPr>
          <p:cNvPr id="63491" name="コンテンツ プレースホルダ 2"/>
          <p:cNvSpPr>
            <a:spLocks noGrp="1"/>
          </p:cNvSpPr>
          <p:nvPr>
            <p:ph idx="1"/>
          </p:nvPr>
        </p:nvSpPr>
        <p:spPr>
          <a:xfrm>
            <a:off x="457200" y="857250"/>
            <a:ext cx="8229600" cy="6000750"/>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バグ報告者が増加し，</a:t>
            </a:r>
            <a:r>
              <a:rPr lang="ja-JP" altLang="en-US" smtClean="0">
                <a:solidFill>
                  <a:srgbClr val="3333CC"/>
                </a:solidFill>
              </a:rPr>
              <a:t>コーディネータ（開発者＆ユーザ）</a:t>
            </a:r>
            <a:r>
              <a:rPr lang="ja-JP" altLang="en-US" smtClean="0"/>
              <a:t>がバグ報告者コミュニティにも参加し始めた．</a:t>
            </a:r>
            <a:endParaRPr lang="en-US" altLang="ja-JP" smtClean="0"/>
          </a:p>
          <a:p>
            <a:pPr eaLnBrk="1" hangingPunct="1"/>
            <a:r>
              <a:rPr lang="ja-JP" altLang="en-US" smtClean="0"/>
              <a:t>開発者とユーザとバグ報告者の３つのコミュニティにおいて協調作業を円滑に行っていると考えられる．</a:t>
            </a:r>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lvl="4" eaLnBrk="1" hangingPunct="1"/>
            <a:endParaRPr lang="en-US" altLang="ja-JP" smtClean="0"/>
          </a:p>
          <a:p>
            <a:pPr eaLnBrk="1" hangingPunct="1"/>
            <a:endParaRPr lang="ja-JP" altLang="en-US" smtClean="0"/>
          </a:p>
        </p:txBody>
      </p:sp>
      <p:sp>
        <p:nvSpPr>
          <p:cNvPr id="63492" name="日付プレースホルダ 6"/>
          <p:cNvSpPr>
            <a:spLocks noGrp="1"/>
          </p:cNvSpPr>
          <p:nvPr>
            <p:ph type="dt" sz="quarter" idx="10"/>
          </p:nvPr>
        </p:nvSpPr>
        <p:spPr>
          <a:noFill/>
        </p:spPr>
        <p:txBody>
          <a:bodyPr/>
          <a:lstStyle/>
          <a:p>
            <a:r>
              <a:rPr lang="en-US" altLang="ja-JP"/>
              <a:t>2007/11/8</a:t>
            </a:r>
            <a:endParaRPr lang="ja-JP" altLang="en-US"/>
          </a:p>
        </p:txBody>
      </p:sp>
      <p:sp>
        <p:nvSpPr>
          <p:cNvPr id="63493" name="スライド番号プレースホルダ 7"/>
          <p:cNvSpPr>
            <a:spLocks noGrp="1"/>
          </p:cNvSpPr>
          <p:nvPr>
            <p:ph type="sldNum" sz="quarter" idx="12"/>
          </p:nvPr>
        </p:nvSpPr>
        <p:spPr>
          <a:noFill/>
        </p:spPr>
        <p:txBody>
          <a:bodyPr/>
          <a:lstStyle/>
          <a:p>
            <a:fld id="{EFFDC1AC-D4BA-44AC-B778-11E012F64E4F}" type="slidenum">
              <a:rPr lang="ja-JP" altLang="en-US"/>
              <a:pPr/>
              <a:t>59</a:t>
            </a:fld>
            <a:endParaRPr lang="ja-JP" altLang="en-US"/>
          </a:p>
        </p:txBody>
      </p:sp>
      <p:sp>
        <p:nvSpPr>
          <p:cNvPr id="63494" name="フッター プレースホルダ 8"/>
          <p:cNvSpPr>
            <a:spLocks noGrp="1"/>
          </p:cNvSpPr>
          <p:nvPr>
            <p:ph type="ftr" sz="quarter" idx="11"/>
          </p:nvPr>
        </p:nvSpPr>
        <p:spPr>
          <a:noFill/>
        </p:spPr>
        <p:txBody>
          <a:bodyPr/>
          <a:lstStyle/>
          <a:p>
            <a:r>
              <a:rPr lang="en-US" altLang="ja-JP"/>
              <a:t>GNWS2007</a:t>
            </a:r>
            <a:endParaRPr lang="ja-JP" altLang="en-US"/>
          </a:p>
        </p:txBody>
      </p:sp>
      <p:sp>
        <p:nvSpPr>
          <p:cNvPr id="74" name="正方形/長方形 73"/>
          <p:cNvSpPr/>
          <p:nvPr/>
        </p:nvSpPr>
        <p:spPr>
          <a:xfrm>
            <a:off x="1214438" y="1500188"/>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5" name="正方形/長方形 74"/>
          <p:cNvSpPr/>
          <p:nvPr/>
        </p:nvSpPr>
        <p:spPr>
          <a:xfrm rot="10800000">
            <a:off x="2449513" y="1500188"/>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6" name="正方形/長方形 75"/>
          <p:cNvSpPr/>
          <p:nvPr/>
        </p:nvSpPr>
        <p:spPr>
          <a:xfrm>
            <a:off x="5643563" y="1500188"/>
            <a:ext cx="1301750"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77" name="正方形/長方形 76"/>
          <p:cNvSpPr/>
          <p:nvPr/>
        </p:nvSpPr>
        <p:spPr>
          <a:xfrm rot="10800000">
            <a:off x="6943725" y="1500188"/>
            <a:ext cx="1266825" cy="21431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3499" name="Picture 54"/>
          <p:cNvPicPr>
            <a:picLocks noChangeAspect="1" noChangeArrowheads="1"/>
          </p:cNvPicPr>
          <p:nvPr/>
        </p:nvPicPr>
        <p:blipFill>
          <a:blip r:embed="rId4"/>
          <a:srcRect/>
          <a:stretch>
            <a:fillRect/>
          </a:stretch>
        </p:blipFill>
        <p:spPr bwMode="auto">
          <a:xfrm>
            <a:off x="4746625" y="1428750"/>
            <a:ext cx="3897313" cy="2386013"/>
          </a:xfrm>
          <a:prstGeom prst="rect">
            <a:avLst/>
          </a:prstGeom>
          <a:noFill/>
          <a:ln w="9525">
            <a:noFill/>
            <a:miter lim="800000"/>
            <a:headEnd/>
            <a:tailEnd/>
          </a:ln>
        </p:spPr>
      </p:pic>
      <p:pic>
        <p:nvPicPr>
          <p:cNvPr id="63500" name="Picture 3"/>
          <p:cNvPicPr>
            <a:picLocks noChangeAspect="1" noChangeArrowheads="1"/>
          </p:cNvPicPr>
          <p:nvPr/>
        </p:nvPicPr>
        <p:blipFill>
          <a:blip r:embed="rId5"/>
          <a:srcRect/>
          <a:stretch>
            <a:fillRect/>
          </a:stretch>
        </p:blipFill>
        <p:spPr bwMode="auto">
          <a:xfrm>
            <a:off x="528638" y="1428750"/>
            <a:ext cx="3924300" cy="2386013"/>
          </a:xfrm>
          <a:prstGeom prst="rect">
            <a:avLst/>
          </a:prstGeom>
          <a:noFill/>
          <a:ln w="9525">
            <a:noFill/>
            <a:miter lim="800000"/>
            <a:headEnd/>
            <a:tailEnd/>
          </a:ln>
        </p:spPr>
      </p:pic>
      <p:sp>
        <p:nvSpPr>
          <p:cNvPr id="63501" name="Rectangle 6"/>
          <p:cNvSpPr>
            <a:spLocks noChangeArrowheads="1"/>
          </p:cNvSpPr>
          <p:nvPr/>
        </p:nvSpPr>
        <p:spPr bwMode="auto">
          <a:xfrm rot="-5400000">
            <a:off x="-514350" y="2530475"/>
            <a:ext cx="1920875" cy="231775"/>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3502" name="Rectangle 21"/>
          <p:cNvSpPr>
            <a:spLocks noChangeArrowheads="1"/>
          </p:cNvSpPr>
          <p:nvPr/>
        </p:nvSpPr>
        <p:spPr bwMode="auto">
          <a:xfrm>
            <a:off x="785813" y="12636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3503" name="Rectangle 22"/>
          <p:cNvSpPr>
            <a:spLocks noChangeArrowheads="1"/>
          </p:cNvSpPr>
          <p:nvPr/>
        </p:nvSpPr>
        <p:spPr bwMode="auto">
          <a:xfrm>
            <a:off x="1785938" y="12636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3504" name="Rectangle 23"/>
          <p:cNvSpPr>
            <a:spLocks noChangeArrowheads="1"/>
          </p:cNvSpPr>
          <p:nvPr/>
        </p:nvSpPr>
        <p:spPr bwMode="auto">
          <a:xfrm>
            <a:off x="2927350" y="12731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3505" name="Rectangle 27"/>
          <p:cNvSpPr>
            <a:spLocks noChangeArrowheads="1"/>
          </p:cNvSpPr>
          <p:nvPr/>
        </p:nvSpPr>
        <p:spPr bwMode="auto">
          <a:xfrm>
            <a:off x="3413125" y="12636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3506" name="Rectangle 29"/>
          <p:cNvSpPr>
            <a:spLocks noChangeArrowheads="1"/>
          </p:cNvSpPr>
          <p:nvPr/>
        </p:nvSpPr>
        <p:spPr bwMode="auto">
          <a:xfrm>
            <a:off x="2143125" y="3814763"/>
            <a:ext cx="973138"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3507" name="Rectangle 52"/>
          <p:cNvSpPr>
            <a:spLocks noChangeArrowheads="1"/>
          </p:cNvSpPr>
          <p:nvPr/>
        </p:nvSpPr>
        <p:spPr bwMode="auto">
          <a:xfrm>
            <a:off x="642938" y="1047750"/>
            <a:ext cx="3544887" cy="30956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87" name="直線矢印コネクタ 86"/>
          <p:cNvCxnSpPr/>
          <p:nvPr/>
        </p:nvCxnSpPr>
        <p:spPr>
          <a:xfrm flipV="1">
            <a:off x="1857375" y="2863850"/>
            <a:ext cx="1500188" cy="285750"/>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63509" name="Rectangle 7"/>
          <p:cNvSpPr>
            <a:spLocks noChangeArrowheads="1"/>
          </p:cNvSpPr>
          <p:nvPr/>
        </p:nvSpPr>
        <p:spPr bwMode="auto">
          <a:xfrm rot="-5400000">
            <a:off x="4381500" y="2333626"/>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各コーディネータの人数</a:t>
            </a:r>
          </a:p>
        </p:txBody>
      </p:sp>
      <p:sp>
        <p:nvSpPr>
          <p:cNvPr id="63510" name="Rectangle 52"/>
          <p:cNvSpPr>
            <a:spLocks noChangeArrowheads="1"/>
          </p:cNvSpPr>
          <p:nvPr/>
        </p:nvSpPr>
        <p:spPr bwMode="auto">
          <a:xfrm>
            <a:off x="4857750" y="1071563"/>
            <a:ext cx="3500438"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sp>
        <p:nvSpPr>
          <p:cNvPr id="63511" name="Rectangle 21"/>
          <p:cNvSpPr>
            <a:spLocks noChangeArrowheads="1"/>
          </p:cNvSpPr>
          <p:nvPr/>
        </p:nvSpPr>
        <p:spPr bwMode="auto">
          <a:xfrm>
            <a:off x="4972050" y="12858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3512" name="Rectangle 22"/>
          <p:cNvSpPr>
            <a:spLocks noChangeArrowheads="1"/>
          </p:cNvSpPr>
          <p:nvPr/>
        </p:nvSpPr>
        <p:spPr bwMode="auto">
          <a:xfrm>
            <a:off x="5972175" y="12858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3513" name="Rectangle 23"/>
          <p:cNvSpPr>
            <a:spLocks noChangeArrowheads="1"/>
          </p:cNvSpPr>
          <p:nvPr/>
        </p:nvSpPr>
        <p:spPr bwMode="auto">
          <a:xfrm>
            <a:off x="7113588" y="129540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3514" name="Rectangle 27"/>
          <p:cNvSpPr>
            <a:spLocks noChangeArrowheads="1"/>
          </p:cNvSpPr>
          <p:nvPr/>
        </p:nvSpPr>
        <p:spPr bwMode="auto">
          <a:xfrm>
            <a:off x="7599363" y="12858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3515" name="Rectangle 29"/>
          <p:cNvSpPr>
            <a:spLocks noChangeArrowheads="1"/>
          </p:cNvSpPr>
          <p:nvPr/>
        </p:nvSpPr>
        <p:spPr bwMode="auto">
          <a:xfrm>
            <a:off x="6384925" y="3814763"/>
            <a:ext cx="973138"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95" name="直線矢印コネクタ 94"/>
          <p:cNvCxnSpPr/>
          <p:nvPr/>
        </p:nvCxnSpPr>
        <p:spPr>
          <a:xfrm>
            <a:off x="6286500" y="2028825"/>
            <a:ext cx="1500188" cy="500063"/>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63517" name="グループ化 79"/>
          <p:cNvGrpSpPr>
            <a:grpSpLocks/>
          </p:cNvGrpSpPr>
          <p:nvPr/>
        </p:nvGrpSpPr>
        <p:grpSpPr bwMode="auto">
          <a:xfrm>
            <a:off x="714375" y="4000500"/>
            <a:ext cx="3643313" cy="357188"/>
            <a:chOff x="714348" y="3412585"/>
            <a:chExt cx="3455988" cy="250825"/>
          </a:xfrm>
        </p:grpSpPr>
        <p:sp>
          <p:nvSpPr>
            <p:cNvPr id="63525"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3526"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3527"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3528"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3529"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3530"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3531"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3518" name="Line 18"/>
          <p:cNvSpPr>
            <a:spLocks noChangeShapeType="1"/>
          </p:cNvSpPr>
          <p:nvPr/>
        </p:nvSpPr>
        <p:spPr bwMode="auto">
          <a:xfrm>
            <a:off x="5360988" y="4111625"/>
            <a:ext cx="360362" cy="1588"/>
          </a:xfrm>
          <a:prstGeom prst="line">
            <a:avLst/>
          </a:prstGeom>
          <a:noFill/>
          <a:ln w="38100">
            <a:solidFill>
              <a:srgbClr val="0000FF"/>
            </a:solidFill>
            <a:round/>
            <a:headEnd/>
            <a:tailEnd/>
          </a:ln>
        </p:spPr>
        <p:txBody>
          <a:bodyPr/>
          <a:lstStyle/>
          <a:p>
            <a:endParaRPr lang="ja-JP" altLang="en-US"/>
          </a:p>
        </p:txBody>
      </p:sp>
      <p:sp>
        <p:nvSpPr>
          <p:cNvPr id="63519" name="Rectangle 16"/>
          <p:cNvSpPr>
            <a:spLocks noChangeArrowheads="1"/>
          </p:cNvSpPr>
          <p:nvPr/>
        </p:nvSpPr>
        <p:spPr bwMode="auto">
          <a:xfrm>
            <a:off x="5891213" y="4032250"/>
            <a:ext cx="2243137" cy="754063"/>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a:t>
            </a:r>
            <a:br>
              <a:rPr lang="ja-JP" altLang="en-US" sz="1200" b="1"/>
            </a:br>
            <a:r>
              <a:rPr lang="ja-JP" altLang="en-US" sz="1200" b="1"/>
              <a:t>開発者	</a:t>
            </a:r>
            <a:r>
              <a:rPr lang="en-US" altLang="ja-JP" sz="1200" b="1"/>
              <a:t>&amp;		&amp;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	</a:t>
            </a:r>
            <a:r>
              <a:rPr lang="en-US" altLang="ja-JP" sz="1200" b="1"/>
              <a:t>&amp;	</a:t>
            </a:r>
            <a:r>
              <a:rPr lang="ja-JP" altLang="en-US" sz="1200" b="1"/>
              <a:t>ユーザ	</a:t>
            </a:r>
            <a:r>
              <a:rPr lang="en-US" altLang="ja-JP" sz="1200" b="1"/>
              <a:t>&amp;	</a:t>
            </a:r>
            <a:r>
              <a:rPr lang="ja-JP" altLang="en-US" sz="1200" b="1"/>
              <a:t>バグ報告者</a:t>
            </a:r>
          </a:p>
          <a:p>
            <a:pPr>
              <a:lnSpc>
                <a:spcPct val="105000"/>
              </a:lnSpc>
              <a:buFont typeface="Wingdings" pitchFamily="2" charset="2"/>
              <a:buNone/>
              <a:tabLst>
                <a:tab pos="539750" algn="l"/>
                <a:tab pos="719138" algn="l"/>
                <a:tab pos="1258888" algn="l"/>
                <a:tab pos="1431925" algn="l"/>
              </a:tabLst>
            </a:pPr>
            <a:r>
              <a:rPr lang="ja-JP" altLang="en-US" sz="1200" b="1"/>
              <a:t>開発者	</a:t>
            </a:r>
            <a:r>
              <a:rPr lang="en-US" altLang="ja-JP" sz="1200" b="1"/>
              <a:t>&amp;	</a:t>
            </a:r>
            <a:r>
              <a:rPr lang="ja-JP" altLang="en-US" sz="1200" b="1"/>
              <a:t>ユーザ	</a:t>
            </a:r>
            <a:r>
              <a:rPr lang="en-US" altLang="ja-JP" sz="1200" b="1"/>
              <a:t>&amp;	</a:t>
            </a:r>
            <a:r>
              <a:rPr lang="ja-JP" altLang="en-US" sz="1200" b="1"/>
              <a:t>バグ報告者</a:t>
            </a:r>
          </a:p>
        </p:txBody>
      </p:sp>
      <p:sp>
        <p:nvSpPr>
          <p:cNvPr id="63520" name="Rectangle 17"/>
          <p:cNvSpPr>
            <a:spLocks noChangeArrowheads="1"/>
          </p:cNvSpPr>
          <p:nvPr/>
        </p:nvSpPr>
        <p:spPr bwMode="auto">
          <a:xfrm>
            <a:off x="5214938" y="4000500"/>
            <a:ext cx="3000375" cy="928688"/>
          </a:xfrm>
          <a:prstGeom prst="rect">
            <a:avLst/>
          </a:prstGeom>
          <a:noFill/>
          <a:ln w="9525">
            <a:solidFill>
              <a:schemeClr val="tx1"/>
            </a:solidFill>
            <a:miter lim="800000"/>
            <a:headEnd/>
            <a:tailEnd/>
          </a:ln>
        </p:spPr>
        <p:txBody>
          <a:bodyPr wrap="none" anchor="ctr"/>
          <a:lstStyle/>
          <a:p>
            <a:endParaRPr lang="ja-JP" altLang="en-US"/>
          </a:p>
        </p:txBody>
      </p:sp>
      <p:sp>
        <p:nvSpPr>
          <p:cNvPr id="63521" name="Line 19"/>
          <p:cNvSpPr>
            <a:spLocks noChangeShapeType="1"/>
          </p:cNvSpPr>
          <p:nvPr/>
        </p:nvSpPr>
        <p:spPr bwMode="auto">
          <a:xfrm>
            <a:off x="5360988" y="4508500"/>
            <a:ext cx="360362" cy="1588"/>
          </a:xfrm>
          <a:prstGeom prst="line">
            <a:avLst/>
          </a:prstGeom>
          <a:noFill/>
          <a:ln w="38100">
            <a:solidFill>
              <a:srgbClr val="006400"/>
            </a:solidFill>
            <a:round/>
            <a:headEnd/>
            <a:tailEnd/>
          </a:ln>
        </p:spPr>
        <p:txBody>
          <a:bodyPr/>
          <a:lstStyle/>
          <a:p>
            <a:endParaRPr lang="ja-JP" altLang="en-US"/>
          </a:p>
        </p:txBody>
      </p:sp>
      <p:sp>
        <p:nvSpPr>
          <p:cNvPr id="114" name="Line 18"/>
          <p:cNvSpPr>
            <a:spLocks noChangeShapeType="1"/>
          </p:cNvSpPr>
          <p:nvPr/>
        </p:nvSpPr>
        <p:spPr bwMode="auto">
          <a:xfrm>
            <a:off x="5357813" y="4305300"/>
            <a:ext cx="360362" cy="1588"/>
          </a:xfrm>
          <a:prstGeom prst="line">
            <a:avLst/>
          </a:prstGeom>
          <a:noFill/>
          <a:ln w="38100">
            <a:solidFill>
              <a:schemeClr val="accent6">
                <a:lumMod val="75000"/>
              </a:schemeClr>
            </a:solidFill>
            <a:round/>
            <a:headEnd/>
            <a:tailEnd/>
          </a:ln>
          <a:effectLst/>
        </p:spPr>
        <p:txBody>
          <a:bodyPr/>
          <a:lstStyle/>
          <a:p>
            <a:pPr>
              <a:defRPr/>
            </a:pPr>
            <a:endParaRPr lang="ja-JP" altLang="en-US"/>
          </a:p>
        </p:txBody>
      </p:sp>
      <p:sp>
        <p:nvSpPr>
          <p:cNvPr id="63523" name="Line 19"/>
          <p:cNvSpPr>
            <a:spLocks noChangeShapeType="1"/>
          </p:cNvSpPr>
          <p:nvPr/>
        </p:nvSpPr>
        <p:spPr bwMode="auto">
          <a:xfrm>
            <a:off x="5367338" y="4694238"/>
            <a:ext cx="360362" cy="1587"/>
          </a:xfrm>
          <a:prstGeom prst="line">
            <a:avLst/>
          </a:prstGeom>
          <a:noFill/>
          <a:ln w="38100">
            <a:solidFill>
              <a:srgbClr val="FF0000"/>
            </a:solidFill>
            <a:round/>
            <a:headEnd/>
            <a:tailEnd/>
          </a:ln>
        </p:spPr>
        <p:txBody>
          <a:bodyPr/>
          <a:lstStyle/>
          <a:p>
            <a:endParaRPr lang="ja-JP" altLang="en-US"/>
          </a:p>
        </p:txBody>
      </p:sp>
      <p:cxnSp>
        <p:nvCxnSpPr>
          <p:cNvPr id="116" name="直線矢印コネクタ 115"/>
          <p:cNvCxnSpPr/>
          <p:nvPr/>
        </p:nvCxnSpPr>
        <p:spPr>
          <a:xfrm flipV="1">
            <a:off x="6154738" y="2743200"/>
            <a:ext cx="1643062" cy="28575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spTree>
    <p:custDataLst>
      <p:tags r:id="rId1"/>
    </p:custData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正方形/長方形 43"/>
          <p:cNvSpPr/>
          <p:nvPr/>
        </p:nvSpPr>
        <p:spPr>
          <a:xfrm>
            <a:off x="2181225" y="1543050"/>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45" name="正方形/長方形 44"/>
          <p:cNvSpPr/>
          <p:nvPr/>
        </p:nvSpPr>
        <p:spPr>
          <a:xfrm rot="10800000">
            <a:off x="3416300" y="1543050"/>
            <a:ext cx="1214438"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1" name="正方形/長方形 30"/>
          <p:cNvSpPr/>
          <p:nvPr/>
        </p:nvSpPr>
        <p:spPr>
          <a:xfrm>
            <a:off x="6408738" y="1571625"/>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2" name="正方形/長方形 31"/>
          <p:cNvSpPr/>
          <p:nvPr/>
        </p:nvSpPr>
        <p:spPr>
          <a:xfrm rot="10800000">
            <a:off x="7643813" y="1571625"/>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4518" name="Picture 2"/>
          <p:cNvPicPr>
            <a:picLocks noChangeAspect="1" noChangeArrowheads="1"/>
          </p:cNvPicPr>
          <p:nvPr/>
        </p:nvPicPr>
        <p:blipFill>
          <a:blip r:embed="rId4"/>
          <a:srcRect/>
          <a:stretch>
            <a:fillRect/>
          </a:stretch>
        </p:blipFill>
        <p:spPr bwMode="auto">
          <a:xfrm>
            <a:off x="4714875" y="1500188"/>
            <a:ext cx="3929063" cy="2357437"/>
          </a:xfrm>
          <a:prstGeom prst="rect">
            <a:avLst/>
          </a:prstGeom>
          <a:noFill/>
          <a:ln w="9525">
            <a:noFill/>
            <a:miter lim="800000"/>
            <a:headEnd/>
            <a:tailEnd/>
          </a:ln>
        </p:spPr>
      </p:pic>
      <p:pic>
        <p:nvPicPr>
          <p:cNvPr id="64519" name="Picture 3"/>
          <p:cNvPicPr>
            <a:picLocks noChangeAspect="1" noChangeArrowheads="1"/>
          </p:cNvPicPr>
          <p:nvPr/>
        </p:nvPicPr>
        <p:blipFill>
          <a:blip r:embed="rId5"/>
          <a:srcRect/>
          <a:stretch>
            <a:fillRect/>
          </a:stretch>
        </p:blipFill>
        <p:spPr bwMode="auto">
          <a:xfrm>
            <a:off x="528638" y="1471613"/>
            <a:ext cx="3924300" cy="2386012"/>
          </a:xfrm>
          <a:prstGeom prst="rect">
            <a:avLst/>
          </a:prstGeom>
          <a:noFill/>
          <a:ln w="9525">
            <a:noFill/>
            <a:miter lim="800000"/>
            <a:headEnd/>
            <a:tailEnd/>
          </a:ln>
        </p:spPr>
      </p:pic>
      <p:sp>
        <p:nvSpPr>
          <p:cNvPr id="64520" name="コンテンツ プレースホルダ 2"/>
          <p:cNvSpPr>
            <a:spLocks noGrp="1"/>
          </p:cNvSpPr>
          <p:nvPr>
            <p:ph idx="1"/>
          </p:nvPr>
        </p:nvSpPr>
        <p:spPr>
          <a:xfrm>
            <a:off x="457200" y="857250"/>
            <a:ext cx="8229600" cy="5643563"/>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en-US" altLang="ja-JP" smtClean="0"/>
              <a:t>ver.8.0</a:t>
            </a:r>
            <a:r>
              <a:rPr lang="ja-JP" altLang="en-US" smtClean="0"/>
              <a:t>のリリース頃にバグ報告者コミュニティの参加者が増加している．</a:t>
            </a:r>
            <a:endParaRPr lang="en-US" altLang="ja-JP" smtClean="0"/>
          </a:p>
          <a:p>
            <a:pPr eaLnBrk="1" hangingPunct="1"/>
            <a:r>
              <a:rPr lang="ja-JP" altLang="en-US" smtClean="0"/>
              <a:t>バグ報告者コミュニティにおけるコーディネータの割合が減少している．</a:t>
            </a:r>
          </a:p>
        </p:txBody>
      </p:sp>
      <p:sp>
        <p:nvSpPr>
          <p:cNvPr id="64521" name="タイトル 1"/>
          <p:cNvSpPr>
            <a:spLocks noGrp="1"/>
          </p:cNvSpPr>
          <p:nvPr>
            <p:ph type="title"/>
          </p:nvPr>
        </p:nvSpPr>
        <p:spPr/>
        <p:txBody>
          <a:bodyPr/>
          <a:lstStyle/>
          <a:p>
            <a:pPr eaLnBrk="1" hangingPunct="1"/>
            <a:r>
              <a:rPr lang="ja-JP" altLang="en-US" smtClean="0"/>
              <a:t>分析結果（後期）</a:t>
            </a:r>
          </a:p>
        </p:txBody>
      </p:sp>
      <p:sp>
        <p:nvSpPr>
          <p:cNvPr id="64522" name="日付プレースホルダ 16"/>
          <p:cNvSpPr>
            <a:spLocks noGrp="1"/>
          </p:cNvSpPr>
          <p:nvPr>
            <p:ph type="dt" sz="quarter" idx="10"/>
          </p:nvPr>
        </p:nvSpPr>
        <p:spPr>
          <a:noFill/>
        </p:spPr>
        <p:txBody>
          <a:bodyPr/>
          <a:lstStyle/>
          <a:p>
            <a:r>
              <a:rPr lang="en-US" altLang="ja-JP"/>
              <a:t>2007/11/8</a:t>
            </a:r>
            <a:endParaRPr lang="ja-JP" altLang="en-US"/>
          </a:p>
        </p:txBody>
      </p:sp>
      <p:sp>
        <p:nvSpPr>
          <p:cNvPr id="64523" name="スライド番号プレースホルダ 17"/>
          <p:cNvSpPr>
            <a:spLocks noGrp="1"/>
          </p:cNvSpPr>
          <p:nvPr>
            <p:ph type="sldNum" sz="quarter" idx="12"/>
          </p:nvPr>
        </p:nvSpPr>
        <p:spPr>
          <a:noFill/>
        </p:spPr>
        <p:txBody>
          <a:bodyPr/>
          <a:lstStyle/>
          <a:p>
            <a:fld id="{E4B86E0D-3093-4090-AE42-21BC9B907637}" type="slidenum">
              <a:rPr lang="ja-JP" altLang="en-US"/>
              <a:pPr/>
              <a:t>60</a:t>
            </a:fld>
            <a:endParaRPr lang="ja-JP" altLang="en-US"/>
          </a:p>
        </p:txBody>
      </p:sp>
      <p:sp>
        <p:nvSpPr>
          <p:cNvPr id="64524" name="フッター プレースホルダ 18"/>
          <p:cNvSpPr>
            <a:spLocks noGrp="1"/>
          </p:cNvSpPr>
          <p:nvPr>
            <p:ph type="ftr" sz="quarter" idx="11"/>
          </p:nvPr>
        </p:nvSpPr>
        <p:spPr>
          <a:noFill/>
        </p:spPr>
        <p:txBody>
          <a:bodyPr/>
          <a:lstStyle/>
          <a:p>
            <a:r>
              <a:rPr lang="en-US" altLang="ja-JP"/>
              <a:t>GNWS2007</a:t>
            </a:r>
            <a:endParaRPr lang="ja-JP" altLang="en-US"/>
          </a:p>
        </p:txBody>
      </p:sp>
      <p:sp>
        <p:nvSpPr>
          <p:cNvPr id="64525" name="Rectangle 6"/>
          <p:cNvSpPr>
            <a:spLocks noChangeArrowheads="1"/>
          </p:cNvSpPr>
          <p:nvPr/>
        </p:nvSpPr>
        <p:spPr bwMode="auto">
          <a:xfrm rot="-5400000">
            <a:off x="-763587" y="2593975"/>
            <a:ext cx="2357437" cy="16986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4526" name="Rectangle 21"/>
          <p:cNvSpPr>
            <a:spLocks noChangeArrowheads="1"/>
          </p:cNvSpPr>
          <p:nvPr/>
        </p:nvSpPr>
        <p:spPr bwMode="auto">
          <a:xfrm>
            <a:off x="785813"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4527" name="Rectangle 22"/>
          <p:cNvSpPr>
            <a:spLocks noChangeArrowheads="1"/>
          </p:cNvSpPr>
          <p:nvPr/>
        </p:nvSpPr>
        <p:spPr bwMode="auto">
          <a:xfrm>
            <a:off x="1785938"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4528" name="Rectangle 23"/>
          <p:cNvSpPr>
            <a:spLocks noChangeArrowheads="1"/>
          </p:cNvSpPr>
          <p:nvPr/>
        </p:nvSpPr>
        <p:spPr bwMode="auto">
          <a:xfrm>
            <a:off x="2927350" y="13160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4529" name="Rectangle 27"/>
          <p:cNvSpPr>
            <a:spLocks noChangeArrowheads="1"/>
          </p:cNvSpPr>
          <p:nvPr/>
        </p:nvSpPr>
        <p:spPr bwMode="auto">
          <a:xfrm>
            <a:off x="3413125"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4530" name="Rectangle 29"/>
          <p:cNvSpPr>
            <a:spLocks noChangeArrowheads="1"/>
          </p:cNvSpPr>
          <p:nvPr/>
        </p:nvSpPr>
        <p:spPr bwMode="auto">
          <a:xfrm>
            <a:off x="2143125" y="385762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4531" name="Rectangle 52"/>
          <p:cNvSpPr>
            <a:spLocks noChangeArrowheads="1"/>
          </p:cNvSpPr>
          <p:nvPr/>
        </p:nvSpPr>
        <p:spPr bwMode="auto">
          <a:xfrm>
            <a:off x="642938" y="1090613"/>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54" name="直線矢印コネクタ 53"/>
          <p:cNvCxnSpPr/>
          <p:nvPr/>
        </p:nvCxnSpPr>
        <p:spPr>
          <a:xfrm rot="5400000" flipH="1" flipV="1">
            <a:off x="3000376" y="2773362"/>
            <a:ext cx="571500" cy="428625"/>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64533" name="グループ化 79"/>
          <p:cNvGrpSpPr>
            <a:grpSpLocks/>
          </p:cNvGrpSpPr>
          <p:nvPr/>
        </p:nvGrpSpPr>
        <p:grpSpPr bwMode="auto">
          <a:xfrm>
            <a:off x="2714625" y="4071938"/>
            <a:ext cx="3643313" cy="357187"/>
            <a:chOff x="714348" y="3412585"/>
            <a:chExt cx="3455988" cy="250825"/>
          </a:xfrm>
        </p:grpSpPr>
        <p:sp>
          <p:nvSpPr>
            <p:cNvPr id="64542"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4543"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4544"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4545"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4546"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4547"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4548"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4534" name="Rectangle 35"/>
          <p:cNvSpPr>
            <a:spLocks noChangeArrowheads="1"/>
          </p:cNvSpPr>
          <p:nvPr/>
        </p:nvSpPr>
        <p:spPr bwMode="auto">
          <a:xfrm rot="-5400000">
            <a:off x="3500438" y="2571750"/>
            <a:ext cx="2357437" cy="21431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コーディネータ兼任率</a:t>
            </a:r>
          </a:p>
        </p:txBody>
      </p:sp>
      <p:sp>
        <p:nvSpPr>
          <p:cNvPr id="64535" name="Rectangle 52"/>
          <p:cNvSpPr>
            <a:spLocks noChangeArrowheads="1"/>
          </p:cNvSpPr>
          <p:nvPr/>
        </p:nvSpPr>
        <p:spPr bwMode="auto">
          <a:xfrm>
            <a:off x="4786313" y="1103313"/>
            <a:ext cx="3714750"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各コミュニティにおけるコーディネータの割合の推移</a:t>
            </a:r>
            <a:endParaRPr lang="en-US" altLang="ja-JP" sz="1400" b="1"/>
          </a:p>
        </p:txBody>
      </p:sp>
      <p:sp>
        <p:nvSpPr>
          <p:cNvPr id="64536" name="Rectangle 29"/>
          <p:cNvSpPr>
            <a:spLocks noChangeArrowheads="1"/>
          </p:cNvSpPr>
          <p:nvPr/>
        </p:nvSpPr>
        <p:spPr bwMode="auto">
          <a:xfrm>
            <a:off x="6384925" y="385762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77" name="直線矢印コネクタ 76"/>
          <p:cNvCxnSpPr/>
          <p:nvPr/>
        </p:nvCxnSpPr>
        <p:spPr>
          <a:xfrm rot="16200000" flipH="1">
            <a:off x="7227888" y="2273300"/>
            <a:ext cx="857250" cy="285750"/>
          </a:xfrm>
          <a:prstGeom prst="straightConnector1">
            <a:avLst/>
          </a:prstGeom>
          <a:ln w="53975">
            <a:solidFill>
              <a:srgbClr val="663300"/>
            </a:solidFill>
            <a:tailEnd type="stealth" w="lg" len="lg"/>
          </a:ln>
        </p:spPr>
        <p:style>
          <a:lnRef idx="1">
            <a:schemeClr val="accent1"/>
          </a:lnRef>
          <a:fillRef idx="0">
            <a:schemeClr val="accent1"/>
          </a:fillRef>
          <a:effectRef idx="0">
            <a:schemeClr val="accent1"/>
          </a:effectRef>
          <a:fontRef idx="minor">
            <a:schemeClr val="tx1"/>
          </a:fontRef>
        </p:style>
      </p:cxnSp>
      <p:sp>
        <p:nvSpPr>
          <p:cNvPr id="64538" name="Rectangle 21"/>
          <p:cNvSpPr>
            <a:spLocks noChangeArrowheads="1"/>
          </p:cNvSpPr>
          <p:nvPr/>
        </p:nvSpPr>
        <p:spPr bwMode="auto">
          <a:xfrm>
            <a:off x="5000625"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4539" name="Rectangle 22"/>
          <p:cNvSpPr>
            <a:spLocks noChangeArrowheads="1"/>
          </p:cNvSpPr>
          <p:nvPr/>
        </p:nvSpPr>
        <p:spPr bwMode="auto">
          <a:xfrm>
            <a:off x="6000750"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4540" name="Rectangle 23"/>
          <p:cNvSpPr>
            <a:spLocks noChangeArrowheads="1"/>
          </p:cNvSpPr>
          <p:nvPr/>
        </p:nvSpPr>
        <p:spPr bwMode="auto">
          <a:xfrm>
            <a:off x="7142163" y="1316038"/>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4541" name="Rectangle 27"/>
          <p:cNvSpPr>
            <a:spLocks noChangeArrowheads="1"/>
          </p:cNvSpPr>
          <p:nvPr/>
        </p:nvSpPr>
        <p:spPr bwMode="auto">
          <a:xfrm>
            <a:off x="7627938" y="1306513"/>
            <a:ext cx="473075" cy="236537"/>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Tree>
    <p:custDataLst>
      <p:tags r:id="rId1"/>
    </p:custData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タイトル 1"/>
          <p:cNvSpPr>
            <a:spLocks noGrp="1"/>
          </p:cNvSpPr>
          <p:nvPr>
            <p:ph type="title"/>
          </p:nvPr>
        </p:nvSpPr>
        <p:spPr/>
        <p:txBody>
          <a:bodyPr/>
          <a:lstStyle/>
          <a:p>
            <a:pPr eaLnBrk="1" hangingPunct="1"/>
            <a:r>
              <a:rPr lang="ja-JP" altLang="en-US" smtClean="0"/>
              <a:t>考察（後期）</a:t>
            </a:r>
          </a:p>
        </p:txBody>
      </p:sp>
      <p:sp>
        <p:nvSpPr>
          <p:cNvPr id="65539" name="コンテンツ プレースホルダ 2"/>
          <p:cNvSpPr>
            <a:spLocks noGrp="1"/>
          </p:cNvSpPr>
          <p:nvPr>
            <p:ph idx="1"/>
          </p:nvPr>
        </p:nvSpPr>
        <p:spPr>
          <a:xfrm>
            <a:off x="457200" y="857250"/>
            <a:ext cx="8229600" cy="6643688"/>
          </a:xfrm>
        </p:spPr>
        <p:txBody>
          <a:bodyPr/>
          <a:lstStyle/>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endParaRPr lang="en-US" altLang="ja-JP" smtClean="0"/>
          </a:p>
          <a:p>
            <a:pPr eaLnBrk="1" hangingPunct="1"/>
            <a:r>
              <a:rPr lang="ja-JP" altLang="en-US" smtClean="0"/>
              <a:t>バグ報告者コミュニティのみの参加者が増加したと考えられる．</a:t>
            </a:r>
            <a:endParaRPr lang="en-US" altLang="ja-JP" smtClean="0"/>
          </a:p>
          <a:p>
            <a:pPr eaLnBrk="1" hangingPunct="1"/>
            <a:r>
              <a:rPr lang="en-US" altLang="ja-JP" smtClean="0"/>
              <a:t>ver.8.0</a:t>
            </a:r>
            <a:r>
              <a:rPr lang="ja-JP" altLang="en-US" smtClean="0"/>
              <a:t>はテスト版として</a:t>
            </a:r>
            <a:r>
              <a:rPr lang="en-US" altLang="ja-JP" smtClean="0"/>
              <a:t>ver.8.0 β</a:t>
            </a:r>
            <a:r>
              <a:rPr lang="ja-JP" altLang="en-US" smtClean="0"/>
              <a:t>がリリースされているため，新規のバグ報告者が増加したと考えられる．</a:t>
            </a:r>
            <a:endParaRPr lang="en-US" altLang="ja-JP" smtClean="0"/>
          </a:p>
          <a:p>
            <a:pPr eaLnBrk="1" hangingPunct="1"/>
            <a:endParaRPr lang="en-US" altLang="ja-JP" smtClean="0"/>
          </a:p>
        </p:txBody>
      </p:sp>
      <p:sp>
        <p:nvSpPr>
          <p:cNvPr id="65540" name="日付プレースホルダ 6"/>
          <p:cNvSpPr>
            <a:spLocks noGrp="1"/>
          </p:cNvSpPr>
          <p:nvPr>
            <p:ph type="dt" sz="quarter" idx="10"/>
          </p:nvPr>
        </p:nvSpPr>
        <p:spPr>
          <a:noFill/>
        </p:spPr>
        <p:txBody>
          <a:bodyPr/>
          <a:lstStyle/>
          <a:p>
            <a:r>
              <a:rPr lang="en-US" altLang="ja-JP"/>
              <a:t>2007/11/8</a:t>
            </a:r>
            <a:endParaRPr lang="ja-JP" altLang="en-US"/>
          </a:p>
        </p:txBody>
      </p:sp>
      <p:sp>
        <p:nvSpPr>
          <p:cNvPr id="65541" name="スライド番号プレースホルダ 7"/>
          <p:cNvSpPr>
            <a:spLocks noGrp="1"/>
          </p:cNvSpPr>
          <p:nvPr>
            <p:ph type="sldNum" sz="quarter" idx="12"/>
          </p:nvPr>
        </p:nvSpPr>
        <p:spPr>
          <a:noFill/>
        </p:spPr>
        <p:txBody>
          <a:bodyPr/>
          <a:lstStyle/>
          <a:p>
            <a:fld id="{6BF91927-509E-43A3-A337-3D178A0455AB}" type="slidenum">
              <a:rPr lang="ja-JP" altLang="en-US"/>
              <a:pPr/>
              <a:t>61</a:t>
            </a:fld>
            <a:endParaRPr lang="ja-JP" altLang="en-US"/>
          </a:p>
        </p:txBody>
      </p:sp>
      <p:sp>
        <p:nvSpPr>
          <p:cNvPr id="65542" name="フッター プレースホルダ 8"/>
          <p:cNvSpPr>
            <a:spLocks noGrp="1"/>
          </p:cNvSpPr>
          <p:nvPr>
            <p:ph type="ftr" sz="quarter" idx="11"/>
          </p:nvPr>
        </p:nvSpPr>
        <p:spPr>
          <a:noFill/>
        </p:spPr>
        <p:txBody>
          <a:bodyPr/>
          <a:lstStyle/>
          <a:p>
            <a:r>
              <a:rPr lang="en-US" altLang="ja-JP"/>
              <a:t>GNWS2007</a:t>
            </a:r>
            <a:endParaRPr lang="ja-JP" altLang="en-US"/>
          </a:p>
        </p:txBody>
      </p:sp>
      <p:sp>
        <p:nvSpPr>
          <p:cNvPr id="35" name="正方形/長方形 34"/>
          <p:cNvSpPr/>
          <p:nvPr/>
        </p:nvSpPr>
        <p:spPr>
          <a:xfrm>
            <a:off x="2181225" y="1524000"/>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6" name="正方形/長方形 35"/>
          <p:cNvSpPr/>
          <p:nvPr/>
        </p:nvSpPr>
        <p:spPr>
          <a:xfrm rot="10800000">
            <a:off x="3416300" y="1524000"/>
            <a:ext cx="1214438"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7" name="正方形/長方形 36"/>
          <p:cNvSpPr/>
          <p:nvPr/>
        </p:nvSpPr>
        <p:spPr>
          <a:xfrm>
            <a:off x="6408738" y="1552575"/>
            <a:ext cx="1235075"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38" name="正方形/長方形 37"/>
          <p:cNvSpPr/>
          <p:nvPr/>
        </p:nvSpPr>
        <p:spPr>
          <a:xfrm rot="10800000">
            <a:off x="7643813" y="1552575"/>
            <a:ext cx="1214437" cy="2028825"/>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65547" name="Picture 2"/>
          <p:cNvPicPr>
            <a:picLocks noChangeAspect="1" noChangeArrowheads="1"/>
          </p:cNvPicPr>
          <p:nvPr/>
        </p:nvPicPr>
        <p:blipFill>
          <a:blip r:embed="rId4"/>
          <a:srcRect/>
          <a:stretch>
            <a:fillRect/>
          </a:stretch>
        </p:blipFill>
        <p:spPr bwMode="auto">
          <a:xfrm>
            <a:off x="4714875" y="1481138"/>
            <a:ext cx="3929063" cy="2357437"/>
          </a:xfrm>
          <a:prstGeom prst="rect">
            <a:avLst/>
          </a:prstGeom>
          <a:noFill/>
          <a:ln w="9525">
            <a:noFill/>
            <a:miter lim="800000"/>
            <a:headEnd/>
            <a:tailEnd/>
          </a:ln>
        </p:spPr>
      </p:pic>
      <p:pic>
        <p:nvPicPr>
          <p:cNvPr id="65548" name="Picture 3"/>
          <p:cNvPicPr>
            <a:picLocks noChangeAspect="1" noChangeArrowheads="1"/>
          </p:cNvPicPr>
          <p:nvPr/>
        </p:nvPicPr>
        <p:blipFill>
          <a:blip r:embed="rId5"/>
          <a:srcRect/>
          <a:stretch>
            <a:fillRect/>
          </a:stretch>
        </p:blipFill>
        <p:spPr bwMode="auto">
          <a:xfrm>
            <a:off x="528638" y="1452563"/>
            <a:ext cx="3924300" cy="2386012"/>
          </a:xfrm>
          <a:prstGeom prst="rect">
            <a:avLst/>
          </a:prstGeom>
          <a:noFill/>
          <a:ln w="9525">
            <a:noFill/>
            <a:miter lim="800000"/>
            <a:headEnd/>
            <a:tailEnd/>
          </a:ln>
        </p:spPr>
      </p:pic>
      <p:sp>
        <p:nvSpPr>
          <p:cNvPr id="65549" name="Rectangle 6"/>
          <p:cNvSpPr>
            <a:spLocks noChangeArrowheads="1"/>
          </p:cNvSpPr>
          <p:nvPr/>
        </p:nvSpPr>
        <p:spPr bwMode="auto">
          <a:xfrm rot="-5400000">
            <a:off x="-763587" y="2574925"/>
            <a:ext cx="2357437" cy="16986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各サブコミュニティごとの参加人数</a:t>
            </a:r>
          </a:p>
        </p:txBody>
      </p:sp>
      <p:sp>
        <p:nvSpPr>
          <p:cNvPr id="65550" name="Rectangle 21"/>
          <p:cNvSpPr>
            <a:spLocks noChangeArrowheads="1"/>
          </p:cNvSpPr>
          <p:nvPr/>
        </p:nvSpPr>
        <p:spPr bwMode="auto">
          <a:xfrm>
            <a:off x="785813"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5551" name="Rectangle 22"/>
          <p:cNvSpPr>
            <a:spLocks noChangeArrowheads="1"/>
          </p:cNvSpPr>
          <p:nvPr/>
        </p:nvSpPr>
        <p:spPr bwMode="auto">
          <a:xfrm>
            <a:off x="1785938"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5552" name="Rectangle 23"/>
          <p:cNvSpPr>
            <a:spLocks noChangeArrowheads="1"/>
          </p:cNvSpPr>
          <p:nvPr/>
        </p:nvSpPr>
        <p:spPr bwMode="auto">
          <a:xfrm>
            <a:off x="2927350" y="1298575"/>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5553" name="Rectangle 27"/>
          <p:cNvSpPr>
            <a:spLocks noChangeArrowheads="1"/>
          </p:cNvSpPr>
          <p:nvPr/>
        </p:nvSpPr>
        <p:spPr bwMode="auto">
          <a:xfrm>
            <a:off x="3413125" y="1289050"/>
            <a:ext cx="473075" cy="23495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
        <p:nvSpPr>
          <p:cNvPr id="65554" name="Rectangle 29"/>
          <p:cNvSpPr>
            <a:spLocks noChangeArrowheads="1"/>
          </p:cNvSpPr>
          <p:nvPr/>
        </p:nvSpPr>
        <p:spPr bwMode="auto">
          <a:xfrm>
            <a:off x="21431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sp>
        <p:nvSpPr>
          <p:cNvPr id="65555" name="Rectangle 52"/>
          <p:cNvSpPr>
            <a:spLocks noChangeArrowheads="1"/>
          </p:cNvSpPr>
          <p:nvPr/>
        </p:nvSpPr>
        <p:spPr bwMode="auto">
          <a:xfrm>
            <a:off x="642938" y="1071563"/>
            <a:ext cx="3544887" cy="309562"/>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cxnSp>
        <p:nvCxnSpPr>
          <p:cNvPr id="48" name="直線矢印コネクタ 47"/>
          <p:cNvCxnSpPr/>
          <p:nvPr/>
        </p:nvCxnSpPr>
        <p:spPr>
          <a:xfrm rot="5400000" flipH="1" flipV="1">
            <a:off x="3000376" y="2754312"/>
            <a:ext cx="571500" cy="428625"/>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65557" name="グループ化 79"/>
          <p:cNvGrpSpPr>
            <a:grpSpLocks/>
          </p:cNvGrpSpPr>
          <p:nvPr/>
        </p:nvGrpSpPr>
        <p:grpSpPr bwMode="auto">
          <a:xfrm>
            <a:off x="2714625" y="4052888"/>
            <a:ext cx="3643313" cy="357187"/>
            <a:chOff x="714348" y="3412585"/>
            <a:chExt cx="3455988" cy="250825"/>
          </a:xfrm>
        </p:grpSpPr>
        <p:sp>
          <p:nvSpPr>
            <p:cNvPr id="65566"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5567"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5568"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5569"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開発者</a:t>
              </a:r>
            </a:p>
          </p:txBody>
        </p:sp>
        <p:sp>
          <p:nvSpPr>
            <p:cNvPr id="65570"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ユーザ</a:t>
              </a:r>
            </a:p>
          </p:txBody>
        </p:sp>
        <p:sp>
          <p:nvSpPr>
            <p:cNvPr id="65571"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200" b="1"/>
                <a:t>バグ報告者</a:t>
              </a:r>
            </a:p>
          </p:txBody>
        </p:sp>
        <p:sp>
          <p:nvSpPr>
            <p:cNvPr id="65572"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5558" name="Rectangle 35"/>
          <p:cNvSpPr>
            <a:spLocks noChangeArrowheads="1"/>
          </p:cNvSpPr>
          <p:nvPr/>
        </p:nvSpPr>
        <p:spPr bwMode="auto">
          <a:xfrm rot="-5400000">
            <a:off x="3500438" y="2552700"/>
            <a:ext cx="2357437" cy="214313"/>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コーディネータ兼任率</a:t>
            </a:r>
          </a:p>
        </p:txBody>
      </p:sp>
      <p:sp>
        <p:nvSpPr>
          <p:cNvPr id="65559" name="Rectangle 52"/>
          <p:cNvSpPr>
            <a:spLocks noChangeArrowheads="1"/>
          </p:cNvSpPr>
          <p:nvPr/>
        </p:nvSpPr>
        <p:spPr bwMode="auto">
          <a:xfrm>
            <a:off x="4786313" y="1084263"/>
            <a:ext cx="3714750" cy="300037"/>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各コミュニティにおけるコーディネータの割合の推移</a:t>
            </a:r>
            <a:endParaRPr lang="en-US" altLang="ja-JP" sz="1400" b="1"/>
          </a:p>
        </p:txBody>
      </p:sp>
      <p:sp>
        <p:nvSpPr>
          <p:cNvPr id="65560" name="Rectangle 29"/>
          <p:cNvSpPr>
            <a:spLocks noChangeArrowheads="1"/>
          </p:cNvSpPr>
          <p:nvPr/>
        </p:nvSpPr>
        <p:spPr bwMode="auto">
          <a:xfrm>
            <a:off x="6384925" y="3838575"/>
            <a:ext cx="973138"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200" b="1"/>
              <a:t>期　　間</a:t>
            </a:r>
          </a:p>
        </p:txBody>
      </p:sp>
      <p:cxnSp>
        <p:nvCxnSpPr>
          <p:cNvPr id="84" name="直線矢印コネクタ 83"/>
          <p:cNvCxnSpPr/>
          <p:nvPr/>
        </p:nvCxnSpPr>
        <p:spPr>
          <a:xfrm rot="16200000" flipH="1">
            <a:off x="7227888" y="2254250"/>
            <a:ext cx="857250" cy="285750"/>
          </a:xfrm>
          <a:prstGeom prst="straightConnector1">
            <a:avLst/>
          </a:prstGeom>
          <a:ln w="53975">
            <a:solidFill>
              <a:srgbClr val="663300"/>
            </a:solidFill>
            <a:tailEnd type="stealth" w="lg" len="lg"/>
          </a:ln>
        </p:spPr>
        <p:style>
          <a:lnRef idx="1">
            <a:schemeClr val="accent1"/>
          </a:lnRef>
          <a:fillRef idx="0">
            <a:schemeClr val="accent1"/>
          </a:fillRef>
          <a:effectRef idx="0">
            <a:schemeClr val="accent1"/>
          </a:effectRef>
          <a:fontRef idx="minor">
            <a:schemeClr val="tx1"/>
          </a:fontRef>
        </p:style>
      </p:cxnSp>
      <p:sp>
        <p:nvSpPr>
          <p:cNvPr id="65562" name="Rectangle 21"/>
          <p:cNvSpPr>
            <a:spLocks noChangeArrowheads="1"/>
          </p:cNvSpPr>
          <p:nvPr/>
        </p:nvSpPr>
        <p:spPr bwMode="auto">
          <a:xfrm>
            <a:off x="5000625" y="12890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ver.6.0</a:t>
            </a:r>
          </a:p>
        </p:txBody>
      </p:sp>
      <p:sp>
        <p:nvSpPr>
          <p:cNvPr id="65563" name="Rectangle 22"/>
          <p:cNvSpPr>
            <a:spLocks noChangeArrowheads="1"/>
          </p:cNvSpPr>
          <p:nvPr/>
        </p:nvSpPr>
        <p:spPr bwMode="auto">
          <a:xfrm>
            <a:off x="6000750" y="12890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ver.7.0</a:t>
            </a:r>
          </a:p>
        </p:txBody>
      </p:sp>
      <p:sp>
        <p:nvSpPr>
          <p:cNvPr id="65564" name="Rectangle 23"/>
          <p:cNvSpPr>
            <a:spLocks noChangeArrowheads="1"/>
          </p:cNvSpPr>
          <p:nvPr/>
        </p:nvSpPr>
        <p:spPr bwMode="auto">
          <a:xfrm>
            <a:off x="7142163" y="1298575"/>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ver.8.0β</a:t>
            </a:r>
          </a:p>
        </p:txBody>
      </p:sp>
      <p:sp>
        <p:nvSpPr>
          <p:cNvPr id="65565" name="Rectangle 27"/>
          <p:cNvSpPr>
            <a:spLocks noChangeArrowheads="1"/>
          </p:cNvSpPr>
          <p:nvPr/>
        </p:nvSpPr>
        <p:spPr bwMode="auto">
          <a:xfrm>
            <a:off x="7627938" y="1289050"/>
            <a:ext cx="473075" cy="236538"/>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200" b="1"/>
              <a:t>ver.8.0</a:t>
            </a:r>
          </a:p>
        </p:txBody>
      </p:sp>
    </p:spTree>
    <p:custDataLst>
      <p:tags r:id="rId1"/>
    </p:custData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グループ化 183"/>
          <p:cNvGrpSpPr>
            <a:grpSpLocks/>
          </p:cNvGrpSpPr>
          <p:nvPr/>
        </p:nvGrpSpPr>
        <p:grpSpPr bwMode="auto">
          <a:xfrm>
            <a:off x="5214938" y="1214438"/>
            <a:ext cx="1928812" cy="1571625"/>
            <a:chOff x="1403818" y="1142984"/>
            <a:chExt cx="1112641" cy="1571636"/>
          </a:xfrm>
        </p:grpSpPr>
        <p:sp>
          <p:nvSpPr>
            <p:cNvPr id="185" name="正方形/長方形 184"/>
            <p:cNvSpPr/>
            <p:nvPr/>
          </p:nvSpPr>
          <p:spPr>
            <a:xfrm>
              <a:off x="1403818" y="1142984"/>
              <a:ext cx="48443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86" name="正方形/長方形 185"/>
            <p:cNvSpPr/>
            <p:nvPr/>
          </p:nvSpPr>
          <p:spPr>
            <a:xfrm rot="10800000">
              <a:off x="1888252" y="1142984"/>
              <a:ext cx="628207"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pic>
        <p:nvPicPr>
          <p:cNvPr id="66563" name="Picture 54"/>
          <p:cNvPicPr>
            <a:picLocks noChangeAspect="1" noChangeArrowheads="1"/>
          </p:cNvPicPr>
          <p:nvPr/>
        </p:nvPicPr>
        <p:blipFill>
          <a:blip r:embed="rId3"/>
          <a:srcRect/>
          <a:stretch>
            <a:fillRect/>
          </a:stretch>
        </p:blipFill>
        <p:spPr bwMode="auto">
          <a:xfrm>
            <a:off x="5072063" y="1179513"/>
            <a:ext cx="3000375" cy="1816100"/>
          </a:xfrm>
          <a:prstGeom prst="rect">
            <a:avLst/>
          </a:prstGeom>
          <a:noFill/>
          <a:ln w="9525">
            <a:noFill/>
            <a:miter lim="800000"/>
            <a:headEnd/>
            <a:tailEnd/>
          </a:ln>
        </p:spPr>
      </p:pic>
      <p:grpSp>
        <p:nvGrpSpPr>
          <p:cNvPr id="23" name="グループ化 176"/>
          <p:cNvGrpSpPr>
            <a:grpSpLocks/>
          </p:cNvGrpSpPr>
          <p:nvPr/>
        </p:nvGrpSpPr>
        <p:grpSpPr bwMode="auto">
          <a:xfrm>
            <a:off x="1000125" y="1143000"/>
            <a:ext cx="1928813" cy="1571625"/>
            <a:chOff x="1403818" y="1142984"/>
            <a:chExt cx="1112641" cy="1571636"/>
          </a:xfrm>
        </p:grpSpPr>
        <p:sp>
          <p:nvSpPr>
            <p:cNvPr id="175" name="正方形/長方形 174"/>
            <p:cNvSpPr/>
            <p:nvPr/>
          </p:nvSpPr>
          <p:spPr>
            <a:xfrm>
              <a:off x="1403818" y="1142984"/>
              <a:ext cx="484434"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6" name="正方形/長方形 175"/>
            <p:cNvSpPr/>
            <p:nvPr/>
          </p:nvSpPr>
          <p:spPr>
            <a:xfrm rot="10800000">
              <a:off x="1888252" y="1142984"/>
              <a:ext cx="628207" cy="1571636"/>
            </a:xfrm>
            <a:prstGeom prst="rect">
              <a:avLst/>
            </a:prstGeom>
            <a:gradFill>
              <a:gsLst>
                <a:gs pos="0">
                  <a:srgbClr val="FFFFCC">
                    <a:alpha val="0"/>
                  </a:srgbClr>
                </a:gs>
                <a:gs pos="100000">
                  <a:srgbClr val="FFFF99"/>
                </a:gs>
                <a:gs pos="100000">
                  <a:schemeClr val="accent1">
                    <a:lumMod val="20000"/>
                    <a:lumOff val="80000"/>
                    <a:shade val="100000"/>
                    <a:satMod val="115000"/>
                  </a:schemeClr>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66565" name="タイトル 1"/>
          <p:cNvSpPr>
            <a:spLocks noGrp="1"/>
          </p:cNvSpPr>
          <p:nvPr>
            <p:ph type="title"/>
          </p:nvPr>
        </p:nvSpPr>
        <p:spPr/>
        <p:txBody>
          <a:bodyPr/>
          <a:lstStyle/>
          <a:p>
            <a:pPr eaLnBrk="1" hangingPunct="1"/>
            <a:r>
              <a:rPr lang="ja-JP" altLang="en-US" smtClean="0"/>
              <a:t>分析結果のまとめ</a:t>
            </a:r>
          </a:p>
        </p:txBody>
      </p:sp>
      <p:sp>
        <p:nvSpPr>
          <p:cNvPr id="66566" name="日付プレースホルダ 3"/>
          <p:cNvSpPr>
            <a:spLocks noGrp="1"/>
          </p:cNvSpPr>
          <p:nvPr>
            <p:ph type="dt" sz="quarter" idx="10"/>
          </p:nvPr>
        </p:nvSpPr>
        <p:spPr>
          <a:noFill/>
        </p:spPr>
        <p:txBody>
          <a:bodyPr/>
          <a:lstStyle/>
          <a:p>
            <a:r>
              <a:rPr lang="en-US" altLang="ja-JP"/>
              <a:t>2007/11/8</a:t>
            </a:r>
            <a:endParaRPr lang="ja-JP" altLang="en-US"/>
          </a:p>
        </p:txBody>
      </p:sp>
      <p:sp>
        <p:nvSpPr>
          <p:cNvPr id="66567" name="フッター プレースホルダ 4"/>
          <p:cNvSpPr>
            <a:spLocks noGrp="1"/>
          </p:cNvSpPr>
          <p:nvPr>
            <p:ph type="ftr" sz="quarter" idx="11"/>
          </p:nvPr>
        </p:nvSpPr>
        <p:spPr>
          <a:noFill/>
        </p:spPr>
        <p:txBody>
          <a:bodyPr/>
          <a:lstStyle/>
          <a:p>
            <a:r>
              <a:rPr lang="en-US" altLang="ja-JP"/>
              <a:t>GNWS2007</a:t>
            </a:r>
            <a:endParaRPr lang="ja-JP" altLang="en-US"/>
          </a:p>
        </p:txBody>
      </p:sp>
      <p:sp>
        <p:nvSpPr>
          <p:cNvPr id="66568" name="スライド番号プレースホルダ 5"/>
          <p:cNvSpPr>
            <a:spLocks noGrp="1"/>
          </p:cNvSpPr>
          <p:nvPr>
            <p:ph type="sldNum" sz="quarter" idx="12"/>
          </p:nvPr>
        </p:nvSpPr>
        <p:spPr>
          <a:noFill/>
        </p:spPr>
        <p:txBody>
          <a:bodyPr/>
          <a:lstStyle/>
          <a:p>
            <a:fld id="{6B71E91C-379E-421A-8BEE-4AB17802458E}" type="slidenum">
              <a:rPr lang="ja-JP" altLang="en-US"/>
              <a:pPr/>
              <a:t>62</a:t>
            </a:fld>
            <a:endParaRPr lang="ja-JP" altLang="en-US"/>
          </a:p>
        </p:txBody>
      </p:sp>
      <p:pic>
        <p:nvPicPr>
          <p:cNvPr id="66569" name="Picture 3"/>
          <p:cNvPicPr>
            <a:picLocks noChangeAspect="1" noChangeArrowheads="1"/>
          </p:cNvPicPr>
          <p:nvPr/>
        </p:nvPicPr>
        <p:blipFill>
          <a:blip r:embed="rId4"/>
          <a:srcRect/>
          <a:stretch>
            <a:fillRect/>
          </a:stretch>
        </p:blipFill>
        <p:spPr bwMode="auto">
          <a:xfrm>
            <a:off x="1071563" y="1103313"/>
            <a:ext cx="2786062" cy="1819275"/>
          </a:xfrm>
          <a:prstGeom prst="rect">
            <a:avLst/>
          </a:prstGeom>
          <a:noFill/>
          <a:ln w="9525">
            <a:noFill/>
            <a:miter lim="800000"/>
            <a:headEnd/>
            <a:tailEnd/>
          </a:ln>
        </p:spPr>
      </p:pic>
      <p:sp>
        <p:nvSpPr>
          <p:cNvPr id="66570" name="Rectangle 6"/>
          <p:cNvSpPr>
            <a:spLocks noChangeArrowheads="1"/>
          </p:cNvSpPr>
          <p:nvPr/>
        </p:nvSpPr>
        <p:spPr bwMode="auto">
          <a:xfrm rot="-5400000">
            <a:off x="42862" y="1879601"/>
            <a:ext cx="185737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各サブコミュニティごとの参加人数</a:t>
            </a:r>
          </a:p>
        </p:txBody>
      </p:sp>
      <p:sp>
        <p:nvSpPr>
          <p:cNvPr id="66571" name="Rectangle 21"/>
          <p:cNvSpPr>
            <a:spLocks noChangeArrowheads="1"/>
          </p:cNvSpPr>
          <p:nvPr/>
        </p:nvSpPr>
        <p:spPr bwMode="auto">
          <a:xfrm>
            <a:off x="1214438" y="9509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66572" name="Rectangle 22"/>
          <p:cNvSpPr>
            <a:spLocks noChangeArrowheads="1"/>
          </p:cNvSpPr>
          <p:nvPr/>
        </p:nvSpPr>
        <p:spPr bwMode="auto">
          <a:xfrm>
            <a:off x="1909763" y="9509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66573" name="Rectangle 23"/>
          <p:cNvSpPr>
            <a:spLocks noChangeArrowheads="1"/>
          </p:cNvSpPr>
          <p:nvPr/>
        </p:nvSpPr>
        <p:spPr bwMode="auto">
          <a:xfrm>
            <a:off x="2676525" y="96043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66574" name="Rectangle 27"/>
          <p:cNvSpPr>
            <a:spLocks noChangeArrowheads="1"/>
          </p:cNvSpPr>
          <p:nvPr/>
        </p:nvSpPr>
        <p:spPr bwMode="auto">
          <a:xfrm>
            <a:off x="3105150" y="9509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66575" name="Rectangle 29"/>
          <p:cNvSpPr>
            <a:spLocks noChangeArrowheads="1"/>
          </p:cNvSpPr>
          <p:nvPr/>
        </p:nvSpPr>
        <p:spPr bwMode="auto">
          <a:xfrm>
            <a:off x="2286000" y="292258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期間</a:t>
            </a:r>
          </a:p>
        </p:txBody>
      </p:sp>
      <p:sp>
        <p:nvSpPr>
          <p:cNvPr id="66576" name="Rectangle 7"/>
          <p:cNvSpPr>
            <a:spLocks noChangeArrowheads="1"/>
          </p:cNvSpPr>
          <p:nvPr/>
        </p:nvSpPr>
        <p:spPr bwMode="auto">
          <a:xfrm rot="-5400000">
            <a:off x="4738687" y="1784351"/>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各コーディネータの人数</a:t>
            </a:r>
          </a:p>
        </p:txBody>
      </p:sp>
      <p:sp>
        <p:nvSpPr>
          <p:cNvPr id="66577" name="Line 20"/>
          <p:cNvSpPr>
            <a:spLocks noChangeShapeType="1"/>
          </p:cNvSpPr>
          <p:nvPr/>
        </p:nvSpPr>
        <p:spPr bwMode="auto">
          <a:xfrm>
            <a:off x="5360988" y="3384550"/>
            <a:ext cx="360362" cy="1588"/>
          </a:xfrm>
          <a:prstGeom prst="line">
            <a:avLst/>
          </a:prstGeom>
          <a:noFill/>
          <a:ln w="38100">
            <a:solidFill>
              <a:srgbClr val="CD6600"/>
            </a:solidFill>
            <a:round/>
            <a:headEnd/>
            <a:tailEnd/>
          </a:ln>
        </p:spPr>
        <p:txBody>
          <a:bodyPr/>
          <a:lstStyle/>
          <a:p>
            <a:endParaRPr lang="ja-JP" altLang="en-US"/>
          </a:p>
        </p:txBody>
      </p:sp>
      <p:sp>
        <p:nvSpPr>
          <p:cNvPr id="66578" name="Line 18"/>
          <p:cNvSpPr>
            <a:spLocks noChangeShapeType="1"/>
          </p:cNvSpPr>
          <p:nvPr/>
        </p:nvSpPr>
        <p:spPr bwMode="auto">
          <a:xfrm>
            <a:off x="5360988" y="3230563"/>
            <a:ext cx="360362" cy="1587"/>
          </a:xfrm>
          <a:prstGeom prst="line">
            <a:avLst/>
          </a:prstGeom>
          <a:noFill/>
          <a:ln w="38100">
            <a:solidFill>
              <a:srgbClr val="0000FF"/>
            </a:solidFill>
            <a:round/>
            <a:headEnd/>
            <a:tailEnd/>
          </a:ln>
        </p:spPr>
        <p:txBody>
          <a:bodyPr/>
          <a:lstStyle/>
          <a:p>
            <a:endParaRPr lang="ja-JP" altLang="en-US"/>
          </a:p>
        </p:txBody>
      </p:sp>
      <p:sp>
        <p:nvSpPr>
          <p:cNvPr id="66579" name="Line 15"/>
          <p:cNvSpPr>
            <a:spLocks noChangeShapeType="1"/>
          </p:cNvSpPr>
          <p:nvPr/>
        </p:nvSpPr>
        <p:spPr bwMode="auto">
          <a:xfrm>
            <a:off x="5359400" y="3719513"/>
            <a:ext cx="360363" cy="1587"/>
          </a:xfrm>
          <a:prstGeom prst="line">
            <a:avLst/>
          </a:prstGeom>
          <a:noFill/>
          <a:ln w="38100">
            <a:solidFill>
              <a:srgbClr val="FF0000"/>
            </a:solidFill>
            <a:round/>
            <a:headEnd/>
            <a:tailEnd/>
          </a:ln>
        </p:spPr>
        <p:txBody>
          <a:bodyPr/>
          <a:lstStyle/>
          <a:p>
            <a:endParaRPr lang="ja-JP" altLang="en-US"/>
          </a:p>
        </p:txBody>
      </p:sp>
      <p:sp>
        <p:nvSpPr>
          <p:cNvPr id="66580" name="Rectangle 16"/>
          <p:cNvSpPr>
            <a:spLocks noChangeArrowheads="1"/>
          </p:cNvSpPr>
          <p:nvPr/>
        </p:nvSpPr>
        <p:spPr bwMode="auto">
          <a:xfrm>
            <a:off x="5829300" y="3151188"/>
            <a:ext cx="466725" cy="228600"/>
          </a:xfrm>
          <a:prstGeom prst="rect">
            <a:avLst/>
          </a:prstGeom>
          <a:noFill/>
          <a:ln w="9525">
            <a:noFill/>
            <a:miter lim="800000"/>
            <a:headEnd/>
            <a:tailEnd/>
          </a:ln>
        </p:spPr>
        <p:txBody>
          <a:bodyPr wrap="none" lIns="0" tIns="0" rIns="0" bIns="0"/>
          <a:lstStyle/>
          <a:p>
            <a:pPr>
              <a:lnSpc>
                <a:spcPct val="105000"/>
              </a:lnSpc>
              <a:buFont typeface="Wingdings" pitchFamily="2" charset="2"/>
              <a:buNone/>
              <a:tabLst>
                <a:tab pos="539750" algn="l"/>
                <a:tab pos="719138" algn="l"/>
                <a:tab pos="1258888" algn="l"/>
                <a:tab pos="1431925" algn="l"/>
              </a:tabLst>
            </a:pPr>
            <a:r>
              <a:rPr lang="ja-JP" altLang="en-US" sz="1000" b="1"/>
              <a:t>開発者	</a:t>
            </a:r>
            <a:r>
              <a:rPr lang="en-US" altLang="ja-JP" sz="1000" b="1"/>
              <a:t>&amp;	</a:t>
            </a:r>
            <a:r>
              <a:rPr lang="ja-JP" altLang="en-US" sz="1000" b="1"/>
              <a:t>ユーザ</a:t>
            </a:r>
            <a:br>
              <a:rPr lang="ja-JP" altLang="en-US" sz="1000" b="1"/>
            </a:br>
            <a:r>
              <a:rPr lang="ja-JP" altLang="en-US" sz="1000" b="1"/>
              <a:t>開発者	</a:t>
            </a:r>
            <a:r>
              <a:rPr lang="en-US" altLang="ja-JP" sz="1000" b="1"/>
              <a:t>&amp;		&amp;	</a:t>
            </a:r>
            <a:r>
              <a:rPr lang="ja-JP" altLang="en-US" sz="1000" b="1"/>
              <a:t>バグ報告者</a:t>
            </a:r>
          </a:p>
          <a:p>
            <a:pPr>
              <a:lnSpc>
                <a:spcPct val="105000"/>
              </a:lnSpc>
              <a:buFont typeface="Wingdings" pitchFamily="2" charset="2"/>
              <a:buNone/>
              <a:tabLst>
                <a:tab pos="539750" algn="l"/>
                <a:tab pos="719138" algn="l"/>
                <a:tab pos="1258888" algn="l"/>
                <a:tab pos="1431925" algn="l"/>
              </a:tabLst>
            </a:pPr>
            <a:r>
              <a:rPr lang="ja-JP" altLang="en-US" sz="1000" b="1"/>
              <a:t>	</a:t>
            </a:r>
            <a:r>
              <a:rPr lang="en-US" altLang="ja-JP" sz="1000" b="1"/>
              <a:t>&amp;	</a:t>
            </a:r>
            <a:r>
              <a:rPr lang="ja-JP" altLang="en-US" sz="1000" b="1"/>
              <a:t>ユーザ	</a:t>
            </a:r>
            <a:r>
              <a:rPr lang="en-US" altLang="ja-JP" sz="1000" b="1"/>
              <a:t>&amp;	</a:t>
            </a:r>
            <a:r>
              <a:rPr lang="ja-JP" altLang="en-US" sz="1000" b="1"/>
              <a:t>バグ報告者</a:t>
            </a:r>
          </a:p>
          <a:p>
            <a:pPr>
              <a:lnSpc>
                <a:spcPct val="105000"/>
              </a:lnSpc>
              <a:buFont typeface="Wingdings" pitchFamily="2" charset="2"/>
              <a:buNone/>
              <a:tabLst>
                <a:tab pos="539750" algn="l"/>
                <a:tab pos="719138" algn="l"/>
                <a:tab pos="1258888" algn="l"/>
                <a:tab pos="1431925" algn="l"/>
              </a:tabLst>
            </a:pPr>
            <a:r>
              <a:rPr lang="ja-JP" altLang="en-US" sz="1000" b="1"/>
              <a:t>開発者	</a:t>
            </a:r>
            <a:r>
              <a:rPr lang="en-US" altLang="ja-JP" sz="1000" b="1"/>
              <a:t>&amp;	</a:t>
            </a:r>
            <a:r>
              <a:rPr lang="ja-JP" altLang="en-US" sz="1000" b="1"/>
              <a:t>ユーザ	</a:t>
            </a:r>
            <a:r>
              <a:rPr lang="en-US" altLang="ja-JP" sz="1000" b="1"/>
              <a:t>&amp;	</a:t>
            </a:r>
            <a:r>
              <a:rPr lang="ja-JP" altLang="en-US" sz="1000" b="1"/>
              <a:t>バグ報告者</a:t>
            </a:r>
          </a:p>
        </p:txBody>
      </p:sp>
      <p:sp>
        <p:nvSpPr>
          <p:cNvPr id="66581" name="Rectangle 17"/>
          <p:cNvSpPr>
            <a:spLocks noChangeArrowheads="1"/>
          </p:cNvSpPr>
          <p:nvPr/>
        </p:nvSpPr>
        <p:spPr bwMode="auto">
          <a:xfrm>
            <a:off x="5214938" y="3132138"/>
            <a:ext cx="2879725" cy="701675"/>
          </a:xfrm>
          <a:prstGeom prst="rect">
            <a:avLst/>
          </a:prstGeom>
          <a:noFill/>
          <a:ln w="9525">
            <a:solidFill>
              <a:schemeClr val="tx1"/>
            </a:solidFill>
            <a:miter lim="800000"/>
            <a:headEnd/>
            <a:tailEnd/>
          </a:ln>
        </p:spPr>
        <p:txBody>
          <a:bodyPr wrap="none" anchor="ctr"/>
          <a:lstStyle/>
          <a:p>
            <a:endParaRPr lang="ja-JP" altLang="en-US" b="1"/>
          </a:p>
        </p:txBody>
      </p:sp>
      <p:sp>
        <p:nvSpPr>
          <p:cNvPr id="66582" name="Line 19"/>
          <p:cNvSpPr>
            <a:spLocks noChangeShapeType="1"/>
          </p:cNvSpPr>
          <p:nvPr/>
        </p:nvSpPr>
        <p:spPr bwMode="auto">
          <a:xfrm>
            <a:off x="5360988" y="3556000"/>
            <a:ext cx="360362" cy="1588"/>
          </a:xfrm>
          <a:prstGeom prst="line">
            <a:avLst/>
          </a:prstGeom>
          <a:noFill/>
          <a:ln w="38100">
            <a:solidFill>
              <a:srgbClr val="006400"/>
            </a:solidFill>
            <a:round/>
            <a:headEnd/>
            <a:tailEnd/>
          </a:ln>
        </p:spPr>
        <p:txBody>
          <a:bodyPr/>
          <a:lstStyle/>
          <a:p>
            <a:endParaRPr lang="ja-JP" altLang="en-US"/>
          </a:p>
        </p:txBody>
      </p:sp>
      <p:sp>
        <p:nvSpPr>
          <p:cNvPr id="66583" name="Rectangle 29"/>
          <p:cNvSpPr>
            <a:spLocks noChangeArrowheads="1"/>
          </p:cNvSpPr>
          <p:nvPr/>
        </p:nvSpPr>
        <p:spPr bwMode="auto">
          <a:xfrm>
            <a:off x="6534150" y="294481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期間</a:t>
            </a:r>
          </a:p>
        </p:txBody>
      </p:sp>
      <p:grpSp>
        <p:nvGrpSpPr>
          <p:cNvPr id="66584" name="グループ化 22"/>
          <p:cNvGrpSpPr>
            <a:grpSpLocks/>
          </p:cNvGrpSpPr>
          <p:nvPr/>
        </p:nvGrpSpPr>
        <p:grpSpPr bwMode="auto">
          <a:xfrm>
            <a:off x="714375" y="3121025"/>
            <a:ext cx="3455988" cy="250825"/>
            <a:chOff x="714348" y="3412585"/>
            <a:chExt cx="3455988" cy="250825"/>
          </a:xfrm>
        </p:grpSpPr>
        <p:sp>
          <p:nvSpPr>
            <p:cNvPr id="66634" name="Line 8"/>
            <p:cNvSpPr>
              <a:spLocks noChangeShapeType="1"/>
            </p:cNvSpPr>
            <p:nvPr/>
          </p:nvSpPr>
          <p:spPr bwMode="auto">
            <a:xfrm>
              <a:off x="1997060" y="3539585"/>
              <a:ext cx="360362" cy="0"/>
            </a:xfrm>
            <a:prstGeom prst="line">
              <a:avLst/>
            </a:prstGeom>
            <a:noFill/>
            <a:ln w="25400">
              <a:solidFill>
                <a:schemeClr val="tx1"/>
              </a:solidFill>
              <a:round/>
              <a:headEnd/>
              <a:tailEnd/>
            </a:ln>
          </p:spPr>
          <p:txBody>
            <a:bodyPr/>
            <a:lstStyle/>
            <a:p>
              <a:endParaRPr lang="ja-JP" altLang="en-US"/>
            </a:p>
          </p:txBody>
        </p:sp>
        <p:sp>
          <p:nvSpPr>
            <p:cNvPr id="66635" name="Line 9"/>
            <p:cNvSpPr>
              <a:spLocks noChangeShapeType="1"/>
            </p:cNvSpPr>
            <p:nvPr/>
          </p:nvSpPr>
          <p:spPr bwMode="auto">
            <a:xfrm>
              <a:off x="854051" y="3549110"/>
              <a:ext cx="360363" cy="0"/>
            </a:xfrm>
            <a:prstGeom prst="line">
              <a:avLst/>
            </a:prstGeom>
            <a:noFill/>
            <a:ln w="25400">
              <a:solidFill>
                <a:srgbClr val="CD1076"/>
              </a:solidFill>
              <a:round/>
              <a:headEnd/>
              <a:tailEnd/>
            </a:ln>
          </p:spPr>
          <p:txBody>
            <a:bodyPr/>
            <a:lstStyle/>
            <a:p>
              <a:endParaRPr lang="ja-JP" altLang="en-US"/>
            </a:p>
          </p:txBody>
        </p:sp>
        <p:sp>
          <p:nvSpPr>
            <p:cNvPr id="66636" name="Line 10"/>
            <p:cNvSpPr>
              <a:spLocks noChangeShapeType="1"/>
            </p:cNvSpPr>
            <p:nvPr/>
          </p:nvSpPr>
          <p:spPr bwMode="auto">
            <a:xfrm>
              <a:off x="2990847" y="3542760"/>
              <a:ext cx="360363" cy="0"/>
            </a:xfrm>
            <a:prstGeom prst="line">
              <a:avLst/>
            </a:prstGeom>
            <a:noFill/>
            <a:ln w="25400">
              <a:solidFill>
                <a:srgbClr val="8B1A1A"/>
              </a:solidFill>
              <a:round/>
              <a:headEnd/>
              <a:tailEnd/>
            </a:ln>
          </p:spPr>
          <p:txBody>
            <a:bodyPr/>
            <a:lstStyle/>
            <a:p>
              <a:endParaRPr lang="ja-JP" altLang="en-US"/>
            </a:p>
          </p:txBody>
        </p:sp>
        <p:sp>
          <p:nvSpPr>
            <p:cNvPr id="66637" name="Rectangle 11"/>
            <p:cNvSpPr>
              <a:spLocks noChangeArrowheads="1"/>
            </p:cNvSpPr>
            <p:nvPr/>
          </p:nvSpPr>
          <p:spPr bwMode="auto">
            <a:xfrm>
              <a:off x="1262060" y="3426873"/>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開発者</a:t>
              </a:r>
            </a:p>
          </p:txBody>
        </p:sp>
        <p:sp>
          <p:nvSpPr>
            <p:cNvPr id="66638" name="Rectangle 12"/>
            <p:cNvSpPr>
              <a:spLocks noChangeArrowheads="1"/>
            </p:cNvSpPr>
            <p:nvPr/>
          </p:nvSpPr>
          <p:spPr bwMode="auto">
            <a:xfrm>
              <a:off x="2379660" y="3430048"/>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000" b="1"/>
                <a:t>ユーザ</a:t>
              </a:r>
            </a:p>
          </p:txBody>
        </p:sp>
        <p:sp>
          <p:nvSpPr>
            <p:cNvPr id="66639" name="Rectangle 13"/>
            <p:cNvSpPr>
              <a:spLocks noChangeArrowheads="1"/>
            </p:cNvSpPr>
            <p:nvPr/>
          </p:nvSpPr>
          <p:spPr bwMode="auto">
            <a:xfrm>
              <a:off x="3422647" y="3430048"/>
              <a:ext cx="466725" cy="228600"/>
            </a:xfrm>
            <a:prstGeom prst="rect">
              <a:avLst/>
            </a:prstGeom>
            <a:noFill/>
            <a:ln w="9525">
              <a:noFill/>
              <a:miter lim="800000"/>
              <a:headEnd/>
              <a:tailEnd/>
            </a:ln>
          </p:spPr>
          <p:txBody>
            <a:bodyPr wrap="none" lIns="0" tIns="0" rIns="0" bIns="0" anchor="ctr"/>
            <a:lstStyle/>
            <a:p>
              <a:pPr>
                <a:buFont typeface="Wingdings" pitchFamily="2" charset="2"/>
                <a:buNone/>
              </a:pPr>
              <a:r>
                <a:rPr lang="ja-JP" altLang="en-US" sz="1000" b="1"/>
                <a:t>バグ報告者</a:t>
              </a:r>
            </a:p>
          </p:txBody>
        </p:sp>
        <p:sp>
          <p:nvSpPr>
            <p:cNvPr id="66640" name="Rectangle 14"/>
            <p:cNvSpPr>
              <a:spLocks noChangeArrowheads="1"/>
            </p:cNvSpPr>
            <p:nvPr/>
          </p:nvSpPr>
          <p:spPr bwMode="auto">
            <a:xfrm>
              <a:off x="714348" y="3412585"/>
              <a:ext cx="3455988" cy="250825"/>
            </a:xfrm>
            <a:prstGeom prst="rect">
              <a:avLst/>
            </a:prstGeom>
            <a:noFill/>
            <a:ln w="9525">
              <a:solidFill>
                <a:schemeClr val="tx1"/>
              </a:solidFill>
              <a:miter lim="800000"/>
              <a:headEnd/>
              <a:tailEnd/>
            </a:ln>
          </p:spPr>
          <p:txBody>
            <a:bodyPr wrap="none" anchor="ctr"/>
            <a:lstStyle/>
            <a:p>
              <a:endParaRPr lang="ja-JP" altLang="en-US" b="1"/>
            </a:p>
          </p:txBody>
        </p:sp>
      </p:grpSp>
      <p:sp>
        <p:nvSpPr>
          <p:cNvPr id="66585" name="Rectangle 21"/>
          <p:cNvSpPr>
            <a:spLocks noChangeArrowheads="1"/>
          </p:cNvSpPr>
          <p:nvPr/>
        </p:nvSpPr>
        <p:spPr bwMode="auto">
          <a:xfrm>
            <a:off x="5286375" y="10223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ver.6.0</a:t>
            </a:r>
          </a:p>
        </p:txBody>
      </p:sp>
      <p:sp>
        <p:nvSpPr>
          <p:cNvPr id="66586" name="Rectangle 22"/>
          <p:cNvSpPr>
            <a:spLocks noChangeArrowheads="1"/>
          </p:cNvSpPr>
          <p:nvPr/>
        </p:nvSpPr>
        <p:spPr bwMode="auto">
          <a:xfrm>
            <a:off x="6000750" y="10223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ver.7.0</a:t>
            </a:r>
          </a:p>
        </p:txBody>
      </p:sp>
      <p:sp>
        <p:nvSpPr>
          <p:cNvPr id="66587" name="Rectangle 23"/>
          <p:cNvSpPr>
            <a:spLocks noChangeArrowheads="1"/>
          </p:cNvSpPr>
          <p:nvPr/>
        </p:nvSpPr>
        <p:spPr bwMode="auto">
          <a:xfrm>
            <a:off x="6848475" y="1031875"/>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ver.8.0β</a:t>
            </a:r>
          </a:p>
        </p:txBody>
      </p:sp>
      <p:sp>
        <p:nvSpPr>
          <p:cNvPr id="66588" name="Rectangle 27"/>
          <p:cNvSpPr>
            <a:spLocks noChangeArrowheads="1"/>
          </p:cNvSpPr>
          <p:nvPr/>
        </p:nvSpPr>
        <p:spPr bwMode="auto">
          <a:xfrm>
            <a:off x="7277100" y="1022350"/>
            <a:ext cx="466725" cy="228600"/>
          </a:xfrm>
          <a:prstGeom prst="rect">
            <a:avLst/>
          </a:prstGeom>
          <a:noFill/>
          <a:ln w="9525">
            <a:noFill/>
            <a:miter lim="800000"/>
            <a:headEnd/>
            <a:tailEnd/>
          </a:ln>
        </p:spPr>
        <p:txBody>
          <a:bodyPr wrap="none" lIns="0" tIns="0" rIns="0" bIns="0" anchor="ctr"/>
          <a:lstStyle/>
          <a:p>
            <a:pPr algn="ctr">
              <a:buFont typeface="Wingdings" pitchFamily="2" charset="2"/>
              <a:buNone/>
            </a:pPr>
            <a:r>
              <a:rPr lang="en-US" altLang="ja-JP" sz="1000"/>
              <a:t>ver.8.0</a:t>
            </a:r>
          </a:p>
        </p:txBody>
      </p:sp>
      <p:sp>
        <p:nvSpPr>
          <p:cNvPr id="66589" name="Rectangle 52"/>
          <p:cNvSpPr>
            <a:spLocks noChangeArrowheads="1"/>
          </p:cNvSpPr>
          <p:nvPr/>
        </p:nvSpPr>
        <p:spPr bwMode="auto">
          <a:xfrm>
            <a:off x="642938" y="765175"/>
            <a:ext cx="3500437"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各サブコミュニティの総参加人数の推移</a:t>
            </a:r>
            <a:endParaRPr lang="en-US" altLang="ja-JP" sz="1400" b="1"/>
          </a:p>
        </p:txBody>
      </p:sp>
      <p:sp>
        <p:nvSpPr>
          <p:cNvPr id="66590" name="Rectangle 52"/>
          <p:cNvSpPr>
            <a:spLocks noChangeArrowheads="1"/>
          </p:cNvSpPr>
          <p:nvPr/>
        </p:nvSpPr>
        <p:spPr bwMode="auto">
          <a:xfrm>
            <a:off x="4857750" y="765175"/>
            <a:ext cx="3500438" cy="300038"/>
          </a:xfrm>
          <a:prstGeom prst="rect">
            <a:avLst/>
          </a:prstGeom>
          <a:noFill/>
          <a:ln w="9525">
            <a:noFill/>
            <a:miter lim="800000"/>
            <a:headEnd/>
            <a:tailEnd/>
          </a:ln>
        </p:spPr>
        <p:txBody>
          <a:bodyPr wrap="none" lIns="0" tIns="0" rIns="0" bIns="0" anchor="ctr"/>
          <a:lstStyle/>
          <a:p>
            <a:pPr algn="ctr">
              <a:buFont typeface="Wingdings" pitchFamily="2" charset="2"/>
              <a:buNone/>
            </a:pPr>
            <a:r>
              <a:rPr lang="ja-JP" altLang="en-US" sz="1400" b="1"/>
              <a:t>各コーディネータの人数の推移</a:t>
            </a:r>
            <a:endParaRPr lang="en-US" altLang="ja-JP" sz="1400" b="1"/>
          </a:p>
        </p:txBody>
      </p:sp>
      <p:grpSp>
        <p:nvGrpSpPr>
          <p:cNvPr id="38" name="グループ化 107"/>
          <p:cNvGrpSpPr/>
          <p:nvPr/>
        </p:nvGrpSpPr>
        <p:grpSpPr>
          <a:xfrm>
            <a:off x="2428860" y="3886203"/>
            <a:ext cx="6643734" cy="2578554"/>
            <a:chOff x="785786" y="3357562"/>
            <a:chExt cx="7572428" cy="3000396"/>
          </a:xfrm>
          <a:solidFill>
            <a:schemeClr val="bg2"/>
          </a:solidFill>
        </p:grpSpPr>
        <p:sp>
          <p:nvSpPr>
            <p:cNvPr id="107" name="角丸四角形 106"/>
            <p:cNvSpPr/>
            <p:nvPr/>
          </p:nvSpPr>
          <p:spPr>
            <a:xfrm>
              <a:off x="785786" y="3357562"/>
              <a:ext cx="7572428" cy="3000396"/>
            </a:xfrm>
            <a:prstGeom prst="roundRect">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08" name="正方形/長方形 107"/>
            <p:cNvSpPr/>
            <p:nvPr/>
          </p:nvSpPr>
          <p:spPr>
            <a:xfrm>
              <a:off x="1285853" y="3357562"/>
              <a:ext cx="2956911" cy="348785"/>
            </a:xfrm>
            <a:prstGeom prst="rect">
              <a:avLst/>
            </a:prstGeom>
            <a:solidFill>
              <a:schemeClr val="bg2">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en-US" altLang="ja-JP" sz="2400" dirty="0">
                  <a:solidFill>
                    <a:schemeClr val="tx1"/>
                  </a:solidFill>
                </a:rPr>
                <a:t>OSS</a:t>
              </a:r>
              <a:r>
                <a:rPr lang="ja-JP" altLang="en-US" sz="2400" dirty="0">
                  <a:solidFill>
                    <a:schemeClr val="tx1"/>
                  </a:solidFill>
                </a:rPr>
                <a:t>コミュニティ</a:t>
              </a:r>
            </a:p>
          </p:txBody>
        </p:sp>
      </p:grpSp>
      <p:sp>
        <p:nvSpPr>
          <p:cNvPr id="109" name="角丸四角形 108"/>
          <p:cNvSpPr/>
          <p:nvPr/>
        </p:nvSpPr>
        <p:spPr>
          <a:xfrm>
            <a:off x="2786063" y="4235450"/>
            <a:ext cx="3000375" cy="1000125"/>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nvGrpSpPr>
          <p:cNvPr id="39" name="グループ化 114"/>
          <p:cNvGrpSpPr/>
          <p:nvPr/>
        </p:nvGrpSpPr>
        <p:grpSpPr>
          <a:xfrm>
            <a:off x="4430642" y="4672021"/>
            <a:ext cx="284234" cy="418577"/>
            <a:chOff x="2643175" y="4000504"/>
            <a:chExt cx="284234" cy="418577"/>
          </a:xfrm>
          <a:solidFill>
            <a:schemeClr val="bg1">
              <a:lumMod val="75000"/>
            </a:schemeClr>
          </a:solidFill>
        </p:grpSpPr>
        <p:sp>
          <p:nvSpPr>
            <p:cNvPr id="114" name="フローチャート : 論理積ゲート 11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5" name="円/楕円 11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0" name="グループ化 117"/>
          <p:cNvGrpSpPr/>
          <p:nvPr/>
        </p:nvGrpSpPr>
        <p:grpSpPr>
          <a:xfrm>
            <a:off x="3143240" y="4600583"/>
            <a:ext cx="284234" cy="418577"/>
            <a:chOff x="2643175" y="4000504"/>
            <a:chExt cx="284234" cy="418577"/>
          </a:xfrm>
          <a:solidFill>
            <a:schemeClr val="bg1">
              <a:lumMod val="75000"/>
            </a:schemeClr>
          </a:solidFill>
        </p:grpSpPr>
        <p:sp>
          <p:nvSpPr>
            <p:cNvPr id="117" name="フローチャート : 論理積ゲート 116"/>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8" name="円/楕円 117"/>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sp>
        <p:nvSpPr>
          <p:cNvPr id="122" name="正方形/長方形 121"/>
          <p:cNvSpPr/>
          <p:nvPr/>
        </p:nvSpPr>
        <p:spPr>
          <a:xfrm>
            <a:off x="3000375" y="4187825"/>
            <a:ext cx="2071688"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開発者コミュニティ</a:t>
            </a:r>
          </a:p>
        </p:txBody>
      </p:sp>
      <p:sp>
        <p:nvSpPr>
          <p:cNvPr id="123" name="角丸四角形 122"/>
          <p:cNvSpPr/>
          <p:nvPr/>
        </p:nvSpPr>
        <p:spPr>
          <a:xfrm>
            <a:off x="5857875" y="4229100"/>
            <a:ext cx="3000375" cy="102076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4" name="正方形/長方形 123"/>
          <p:cNvSpPr/>
          <p:nvPr/>
        </p:nvSpPr>
        <p:spPr>
          <a:xfrm>
            <a:off x="5857875" y="4186238"/>
            <a:ext cx="2428875" cy="423862"/>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ユーザコミュニティ</a:t>
            </a:r>
          </a:p>
        </p:txBody>
      </p:sp>
      <p:sp>
        <p:nvSpPr>
          <p:cNvPr id="125" name="角丸四角形 124"/>
          <p:cNvSpPr/>
          <p:nvPr/>
        </p:nvSpPr>
        <p:spPr>
          <a:xfrm>
            <a:off x="4338638" y="5314950"/>
            <a:ext cx="3000375" cy="1077913"/>
          </a:xfrm>
          <a:prstGeom prst="round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6" name="正方形/長方形 125"/>
          <p:cNvSpPr/>
          <p:nvPr/>
        </p:nvSpPr>
        <p:spPr>
          <a:xfrm>
            <a:off x="4357688" y="5248275"/>
            <a:ext cx="2571750" cy="423863"/>
          </a:xfrm>
          <a:prstGeom prst="rect">
            <a:avLst/>
          </a:prstGeom>
          <a:solidFill>
            <a:srgbClr val="66FFCC">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 typeface="Wingdings" pitchFamily="2" charset="2"/>
              <a:buNone/>
              <a:defRPr/>
            </a:pPr>
            <a:r>
              <a:rPr lang="ja-JP" altLang="en-US" dirty="0">
                <a:solidFill>
                  <a:schemeClr val="tx1"/>
                </a:solidFill>
              </a:rPr>
              <a:t>バグ報告者コミュニティ</a:t>
            </a:r>
          </a:p>
        </p:txBody>
      </p:sp>
      <p:grpSp>
        <p:nvGrpSpPr>
          <p:cNvPr id="41" name="グループ化 130"/>
          <p:cNvGrpSpPr/>
          <p:nvPr/>
        </p:nvGrpSpPr>
        <p:grpSpPr>
          <a:xfrm>
            <a:off x="4618897" y="5621044"/>
            <a:ext cx="291631" cy="479737"/>
            <a:chOff x="-348596" y="4020832"/>
            <a:chExt cx="291631" cy="479737"/>
          </a:xfrm>
          <a:solidFill>
            <a:schemeClr val="bg1">
              <a:lumMod val="75000"/>
            </a:schemeClr>
          </a:solidFill>
        </p:grpSpPr>
        <p:sp>
          <p:nvSpPr>
            <p:cNvPr id="128" name="フローチャート : 論理積ゲート 127"/>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9" name="ひし形 128"/>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2" name="グループ化 133"/>
          <p:cNvGrpSpPr/>
          <p:nvPr/>
        </p:nvGrpSpPr>
        <p:grpSpPr>
          <a:xfrm>
            <a:off x="5261839" y="5770706"/>
            <a:ext cx="291631" cy="479737"/>
            <a:chOff x="-348596" y="4020832"/>
            <a:chExt cx="291631" cy="479737"/>
          </a:xfrm>
          <a:solidFill>
            <a:schemeClr val="bg1">
              <a:lumMod val="75000"/>
            </a:schemeClr>
          </a:solidFill>
        </p:grpSpPr>
        <p:sp>
          <p:nvSpPr>
            <p:cNvPr id="131" name="フローチャート : 論理積ゲート 130"/>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2" name="ひし形 131"/>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3" name="グループ化 136"/>
          <p:cNvGrpSpPr/>
          <p:nvPr/>
        </p:nvGrpSpPr>
        <p:grpSpPr>
          <a:xfrm>
            <a:off x="5919286" y="5621044"/>
            <a:ext cx="291631" cy="479737"/>
            <a:chOff x="-348596" y="4020832"/>
            <a:chExt cx="291631" cy="479737"/>
          </a:xfrm>
          <a:solidFill>
            <a:schemeClr val="bg1">
              <a:lumMod val="75000"/>
            </a:schemeClr>
          </a:solidFill>
        </p:grpSpPr>
        <p:sp>
          <p:nvSpPr>
            <p:cNvPr id="134" name="フローチャート : 論理積ゲート 133"/>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5" name="ひし形 134"/>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4" name="グループ化 139"/>
          <p:cNvGrpSpPr/>
          <p:nvPr/>
        </p:nvGrpSpPr>
        <p:grpSpPr>
          <a:xfrm>
            <a:off x="6619161" y="5770706"/>
            <a:ext cx="291631" cy="479737"/>
            <a:chOff x="-348596" y="4020832"/>
            <a:chExt cx="291631" cy="479737"/>
          </a:xfrm>
          <a:solidFill>
            <a:schemeClr val="bg1">
              <a:lumMod val="75000"/>
            </a:schemeClr>
          </a:solidFill>
        </p:grpSpPr>
        <p:sp>
          <p:nvSpPr>
            <p:cNvPr id="137" name="フローチャート : 論理積ゲート 136"/>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38" name="ひし形 137"/>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5" name="グループ化 142"/>
          <p:cNvGrpSpPr/>
          <p:nvPr/>
        </p:nvGrpSpPr>
        <p:grpSpPr>
          <a:xfrm>
            <a:off x="6215074" y="4570396"/>
            <a:ext cx="285752" cy="380591"/>
            <a:chOff x="3714744" y="3714752"/>
            <a:chExt cx="285752" cy="380591"/>
          </a:xfrm>
          <a:solidFill>
            <a:schemeClr val="bg1">
              <a:lumMod val="75000"/>
            </a:schemeClr>
          </a:solidFill>
        </p:grpSpPr>
        <p:sp>
          <p:nvSpPr>
            <p:cNvPr id="140" name="フローチャート : 論理積ゲート 139"/>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1" name="フローチャート : 組合せ 140"/>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6" name="グループ化 145"/>
          <p:cNvGrpSpPr/>
          <p:nvPr/>
        </p:nvGrpSpPr>
        <p:grpSpPr>
          <a:xfrm>
            <a:off x="6858016" y="4720058"/>
            <a:ext cx="285752" cy="380591"/>
            <a:chOff x="3714744" y="3714752"/>
            <a:chExt cx="285752" cy="380591"/>
          </a:xfrm>
          <a:solidFill>
            <a:schemeClr val="bg1">
              <a:lumMod val="75000"/>
            </a:schemeClr>
          </a:solidFill>
        </p:grpSpPr>
        <p:sp>
          <p:nvSpPr>
            <p:cNvPr id="143" name="フローチャート : 論理積ゲート 142"/>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4" name="フローチャート : 組合せ 143"/>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7" name="グループ化 148"/>
          <p:cNvGrpSpPr/>
          <p:nvPr/>
        </p:nvGrpSpPr>
        <p:grpSpPr>
          <a:xfrm>
            <a:off x="7500958" y="4570396"/>
            <a:ext cx="285752" cy="380591"/>
            <a:chOff x="3714744" y="3714752"/>
            <a:chExt cx="285752" cy="380591"/>
          </a:xfrm>
          <a:solidFill>
            <a:schemeClr val="bg1">
              <a:lumMod val="75000"/>
            </a:schemeClr>
          </a:solidFill>
        </p:grpSpPr>
        <p:sp>
          <p:nvSpPr>
            <p:cNvPr id="146" name="フローチャート : 論理積ゲート 145"/>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47" name="フローチャート : 組合せ 146"/>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8" name="グループ化 151"/>
          <p:cNvGrpSpPr/>
          <p:nvPr/>
        </p:nvGrpSpPr>
        <p:grpSpPr>
          <a:xfrm>
            <a:off x="8143900" y="4791496"/>
            <a:ext cx="285752" cy="380591"/>
            <a:chOff x="3714744" y="3714752"/>
            <a:chExt cx="285752" cy="380591"/>
          </a:xfrm>
          <a:solidFill>
            <a:schemeClr val="bg1">
              <a:lumMod val="75000"/>
            </a:schemeClr>
          </a:solidFill>
        </p:grpSpPr>
        <p:sp>
          <p:nvSpPr>
            <p:cNvPr id="149" name="フローチャート : 論理積ゲート 148"/>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0" name="フローチャート : 組合せ 149"/>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49" name="グループ化 186"/>
          <p:cNvGrpSpPr/>
          <p:nvPr/>
        </p:nvGrpSpPr>
        <p:grpSpPr>
          <a:xfrm>
            <a:off x="5500694" y="4572008"/>
            <a:ext cx="428628" cy="571504"/>
            <a:chOff x="4572000" y="4286256"/>
            <a:chExt cx="357190" cy="452029"/>
          </a:xfrm>
          <a:solidFill>
            <a:schemeClr val="tx2">
              <a:lumMod val="20000"/>
              <a:lumOff val="80000"/>
            </a:schemeClr>
          </a:solidFill>
        </p:grpSpPr>
        <p:sp>
          <p:nvSpPr>
            <p:cNvPr id="155" name="フローチャート: 手作業 154"/>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6" name="フローチャート : 論理積ゲート 155"/>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0" name="グループ化 162"/>
          <p:cNvGrpSpPr/>
          <p:nvPr/>
        </p:nvGrpSpPr>
        <p:grpSpPr>
          <a:xfrm>
            <a:off x="430114" y="4331668"/>
            <a:ext cx="284234" cy="418577"/>
            <a:chOff x="2643175" y="4000504"/>
            <a:chExt cx="284234" cy="418577"/>
          </a:xfrm>
          <a:solidFill>
            <a:schemeClr val="bg1">
              <a:lumMod val="75000"/>
            </a:schemeClr>
          </a:solidFill>
        </p:grpSpPr>
        <p:sp>
          <p:nvSpPr>
            <p:cNvPr id="164" name="フローチャート : 論理積ゲート 163"/>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5" name="円/楕円 164"/>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1" name="グループ化 165"/>
          <p:cNvGrpSpPr/>
          <p:nvPr/>
        </p:nvGrpSpPr>
        <p:grpSpPr>
          <a:xfrm>
            <a:off x="428596" y="4957773"/>
            <a:ext cx="285752" cy="380591"/>
            <a:chOff x="3714744" y="3714752"/>
            <a:chExt cx="285752" cy="380591"/>
          </a:xfrm>
          <a:solidFill>
            <a:schemeClr val="bg1">
              <a:lumMod val="75000"/>
            </a:schemeClr>
          </a:solidFill>
        </p:grpSpPr>
        <p:sp>
          <p:nvSpPr>
            <p:cNvPr id="167" name="フローチャート : 論理積ゲート 166"/>
            <p:cNvSpPr/>
            <p:nvPr/>
          </p:nvSpPr>
          <p:spPr>
            <a:xfrm rot="16200000">
              <a:off x="3739521" y="3834369"/>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68" name="フローチャート : 組合せ 167"/>
            <p:cNvSpPr/>
            <p:nvPr/>
          </p:nvSpPr>
          <p:spPr>
            <a:xfrm>
              <a:off x="3714744" y="3714752"/>
              <a:ext cx="285752" cy="214314"/>
            </a:xfrm>
            <a:prstGeom prst="flowChartMerg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grpSp>
        <p:nvGrpSpPr>
          <p:cNvPr id="52" name="グループ化 168"/>
          <p:cNvGrpSpPr/>
          <p:nvPr/>
        </p:nvGrpSpPr>
        <p:grpSpPr>
          <a:xfrm>
            <a:off x="437222" y="5484954"/>
            <a:ext cx="291631" cy="479737"/>
            <a:chOff x="-348596" y="4020832"/>
            <a:chExt cx="291631" cy="479737"/>
          </a:xfrm>
          <a:solidFill>
            <a:schemeClr val="bg1">
              <a:lumMod val="75000"/>
            </a:schemeClr>
          </a:solidFill>
        </p:grpSpPr>
        <p:sp>
          <p:nvSpPr>
            <p:cNvPr id="170" name="フローチャート : 論理積ゲート 169"/>
            <p:cNvSpPr/>
            <p:nvPr/>
          </p:nvSpPr>
          <p:spPr>
            <a:xfrm rot="16200000">
              <a:off x="-317940" y="4239595"/>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sp>
          <p:nvSpPr>
            <p:cNvPr id="171" name="ひし形 170"/>
            <p:cNvSpPr/>
            <p:nvPr/>
          </p:nvSpPr>
          <p:spPr>
            <a:xfrm>
              <a:off x="-348596" y="4020832"/>
              <a:ext cx="285752" cy="285752"/>
            </a:xfrm>
            <a:prstGeom prst="diamond">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172" name="正方形/長方形 171"/>
          <p:cNvSpPr/>
          <p:nvPr/>
        </p:nvSpPr>
        <p:spPr>
          <a:xfrm>
            <a:off x="857250" y="4321175"/>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開発者</a:t>
            </a:r>
            <a:endParaRPr lang="ja-JP" altLang="en-US" dirty="0">
              <a:solidFill>
                <a:schemeClr val="tx1"/>
              </a:solidFill>
            </a:endParaRPr>
          </a:p>
        </p:txBody>
      </p:sp>
      <p:sp>
        <p:nvSpPr>
          <p:cNvPr id="173" name="正方形/長方形 172"/>
          <p:cNvSpPr/>
          <p:nvPr/>
        </p:nvSpPr>
        <p:spPr>
          <a:xfrm>
            <a:off x="857250" y="4886325"/>
            <a:ext cx="1285875"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ユーザ</a:t>
            </a:r>
            <a:endParaRPr lang="ja-JP" altLang="en-US" dirty="0">
              <a:solidFill>
                <a:schemeClr val="tx1"/>
              </a:solidFill>
            </a:endParaRPr>
          </a:p>
        </p:txBody>
      </p:sp>
      <p:sp>
        <p:nvSpPr>
          <p:cNvPr id="174" name="正方形/長方形 173"/>
          <p:cNvSpPr/>
          <p:nvPr/>
        </p:nvSpPr>
        <p:spPr>
          <a:xfrm>
            <a:off x="804863" y="5464175"/>
            <a:ext cx="1500187" cy="5000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dirty="0">
                <a:solidFill>
                  <a:schemeClr val="tx1"/>
                </a:solidFill>
              </a:rPr>
              <a:t>バグ報告者</a:t>
            </a:r>
            <a:endParaRPr lang="ja-JP" altLang="en-US" dirty="0">
              <a:solidFill>
                <a:schemeClr val="tx1"/>
              </a:solidFill>
            </a:endParaRPr>
          </a:p>
        </p:txBody>
      </p:sp>
      <p:grpSp>
        <p:nvGrpSpPr>
          <p:cNvPr id="53" name="グループ化 186"/>
          <p:cNvGrpSpPr/>
          <p:nvPr/>
        </p:nvGrpSpPr>
        <p:grpSpPr>
          <a:xfrm>
            <a:off x="5653094" y="4214818"/>
            <a:ext cx="428628" cy="571504"/>
            <a:chOff x="4572000" y="4286256"/>
            <a:chExt cx="357190" cy="452029"/>
          </a:xfrm>
          <a:solidFill>
            <a:schemeClr val="tx2">
              <a:lumMod val="20000"/>
              <a:lumOff val="80000"/>
            </a:schemeClr>
          </a:solidFill>
        </p:grpSpPr>
        <p:sp>
          <p:nvSpPr>
            <p:cNvPr id="188" name="フローチャート: 手作業 187"/>
            <p:cNvSpPr/>
            <p:nvPr/>
          </p:nvSpPr>
          <p:spPr>
            <a:xfrm>
              <a:off x="4572000" y="4286256"/>
              <a:ext cx="357190" cy="214314"/>
            </a:xfrm>
            <a:prstGeom prst="flowChartManualOperation">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89" name="フローチャート : 論理積ゲート 188"/>
            <p:cNvSpPr/>
            <p:nvPr/>
          </p:nvSpPr>
          <p:spPr>
            <a:xfrm rot="16200000">
              <a:off x="4640507" y="4477311"/>
              <a:ext cx="237715" cy="284234"/>
            </a:xfrm>
            <a:prstGeom prst="flowChartDelay">
              <a:avLst/>
            </a:prstGeom>
            <a:gr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4" name="グループ化 120"/>
          <p:cNvGrpSpPr/>
          <p:nvPr/>
        </p:nvGrpSpPr>
        <p:grpSpPr>
          <a:xfrm>
            <a:off x="5072066" y="4532410"/>
            <a:ext cx="284234" cy="418577"/>
            <a:chOff x="2643175" y="4000504"/>
            <a:chExt cx="284234" cy="418577"/>
          </a:xfrm>
          <a:solidFill>
            <a:schemeClr val="bg1">
              <a:lumMod val="75000"/>
            </a:schemeClr>
          </a:solidFill>
        </p:grpSpPr>
        <p:sp>
          <p:nvSpPr>
            <p:cNvPr id="120" name="フローチャート : 論理積ゲート 119"/>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21" name="円/楕円 120"/>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5" name="グループ化 111"/>
          <p:cNvGrpSpPr/>
          <p:nvPr/>
        </p:nvGrpSpPr>
        <p:grpSpPr>
          <a:xfrm>
            <a:off x="3787700" y="4522359"/>
            <a:ext cx="284234" cy="418577"/>
            <a:chOff x="2643175" y="4000504"/>
            <a:chExt cx="284234" cy="418577"/>
          </a:xfrm>
          <a:solidFill>
            <a:schemeClr val="bg1">
              <a:lumMod val="75000"/>
            </a:schemeClr>
          </a:solidFill>
        </p:grpSpPr>
        <p:sp>
          <p:nvSpPr>
            <p:cNvPr id="111" name="フローチャート : 論理積ゲート 110"/>
            <p:cNvSpPr/>
            <p:nvPr/>
          </p:nvSpPr>
          <p:spPr>
            <a:xfrm rot="16200000">
              <a:off x="2666434" y="4158107"/>
              <a:ext cx="237715" cy="284234"/>
            </a:xfrm>
            <a:prstGeom prst="flowChartDelay">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12" name="円/楕円 111"/>
            <p:cNvSpPr/>
            <p:nvPr/>
          </p:nvSpPr>
          <p:spPr>
            <a:xfrm>
              <a:off x="2675110" y="4000504"/>
              <a:ext cx="225465" cy="218847"/>
            </a:xfrm>
            <a:prstGeom prst="ellips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grpSp>
      <p:grpSp>
        <p:nvGrpSpPr>
          <p:cNvPr id="56" name="グループ化 183"/>
          <p:cNvGrpSpPr>
            <a:grpSpLocks/>
          </p:cNvGrpSpPr>
          <p:nvPr/>
        </p:nvGrpSpPr>
        <p:grpSpPr bwMode="auto">
          <a:xfrm>
            <a:off x="5654675" y="4929188"/>
            <a:ext cx="428625" cy="593725"/>
            <a:chOff x="4572000" y="4286256"/>
            <a:chExt cx="357190" cy="452029"/>
          </a:xfrm>
        </p:grpSpPr>
        <p:sp>
          <p:nvSpPr>
            <p:cNvPr id="191" name="フローチャート: 手作業 190"/>
            <p:cNvSpPr/>
            <p:nvPr/>
          </p:nvSpPr>
          <p:spPr>
            <a:xfrm>
              <a:off x="4572000" y="4286256"/>
              <a:ext cx="357190" cy="213928"/>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92" name="フローチャート : 論理積ゲート 191"/>
            <p:cNvSpPr>
              <a:spLocks noChangeArrowheads="1"/>
            </p:cNvSpPr>
            <p:nvPr/>
          </p:nvSpPr>
          <p:spPr bwMode="auto">
            <a:xfrm rot="-5400000">
              <a:off x="4640144" y="4477019"/>
              <a:ext cx="238101" cy="284429"/>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cxnSp>
        <p:nvCxnSpPr>
          <p:cNvPr id="193" name="直線矢印コネクタ 192"/>
          <p:cNvCxnSpPr/>
          <p:nvPr/>
        </p:nvCxnSpPr>
        <p:spPr>
          <a:xfrm rot="5400000" flipH="1" flipV="1">
            <a:off x="1428751" y="1428750"/>
            <a:ext cx="1071562" cy="642937"/>
          </a:xfrm>
          <a:prstGeom prst="straightConnector1">
            <a:avLst/>
          </a:prstGeom>
          <a:ln w="53975">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99" name="直線矢印コネクタ 198"/>
          <p:cNvCxnSpPr/>
          <p:nvPr/>
        </p:nvCxnSpPr>
        <p:spPr>
          <a:xfrm rot="5400000" flipH="1" flipV="1">
            <a:off x="5665788" y="1616075"/>
            <a:ext cx="892175" cy="161925"/>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2" name="直線矢印コネクタ 201"/>
          <p:cNvCxnSpPr/>
          <p:nvPr/>
        </p:nvCxnSpPr>
        <p:spPr>
          <a:xfrm>
            <a:off x="6286500" y="1714500"/>
            <a:ext cx="1071563" cy="357188"/>
          </a:xfrm>
          <a:prstGeom prst="straightConnector1">
            <a:avLst/>
          </a:prstGeom>
          <a:ln w="53975">
            <a:solidFill>
              <a:srgbClr val="3333CC"/>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203" name="直線矢印コネクタ 202"/>
          <p:cNvCxnSpPr/>
          <p:nvPr/>
        </p:nvCxnSpPr>
        <p:spPr>
          <a:xfrm flipV="1">
            <a:off x="6154738" y="2214563"/>
            <a:ext cx="1131887" cy="184150"/>
          </a:xfrm>
          <a:prstGeom prst="straightConnector1">
            <a:avLst/>
          </a:prstGeom>
          <a:ln w="53975">
            <a:solidFill>
              <a:srgbClr val="FF0000"/>
            </a:solidFill>
            <a:tailEnd type="stealth" w="lg" len="lg"/>
          </a:ln>
        </p:spPr>
        <p:style>
          <a:lnRef idx="1">
            <a:schemeClr val="accent1"/>
          </a:lnRef>
          <a:fillRef idx="0">
            <a:schemeClr val="accent1"/>
          </a:fillRef>
          <a:effectRef idx="0">
            <a:schemeClr val="accent1"/>
          </a:effectRef>
          <a:fontRef idx="minor">
            <a:schemeClr val="tx1"/>
          </a:fontRef>
        </p:style>
      </p:cxnSp>
      <p:grpSp>
        <p:nvGrpSpPr>
          <p:cNvPr id="57" name="グループ化 183"/>
          <p:cNvGrpSpPr>
            <a:grpSpLocks/>
          </p:cNvGrpSpPr>
          <p:nvPr/>
        </p:nvGrpSpPr>
        <p:grpSpPr bwMode="auto">
          <a:xfrm>
            <a:off x="5500688" y="5049838"/>
            <a:ext cx="428625" cy="593725"/>
            <a:chOff x="4572000" y="4286256"/>
            <a:chExt cx="357190" cy="452029"/>
          </a:xfrm>
        </p:grpSpPr>
        <p:sp>
          <p:nvSpPr>
            <p:cNvPr id="152" name="フローチャート: 手作業 151"/>
            <p:cNvSpPr/>
            <p:nvPr/>
          </p:nvSpPr>
          <p:spPr>
            <a:xfrm>
              <a:off x="4572000" y="4286256"/>
              <a:ext cx="357190" cy="213928"/>
            </a:xfrm>
            <a:prstGeom prst="flowChartManualOperation">
              <a:avLst/>
            </a:prstGeom>
            <a:solidFill>
              <a:srgbClr val="FF99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p>
          </p:txBody>
        </p:sp>
        <p:sp>
          <p:nvSpPr>
            <p:cNvPr id="153" name="フローチャート : 論理積ゲート 152"/>
            <p:cNvSpPr>
              <a:spLocks noChangeArrowheads="1"/>
            </p:cNvSpPr>
            <p:nvPr/>
          </p:nvSpPr>
          <p:spPr bwMode="auto">
            <a:xfrm rot="-5400000">
              <a:off x="4640143" y="4477020"/>
              <a:ext cx="238101" cy="284429"/>
            </a:xfrm>
            <a:prstGeom prst="flowChartDelay">
              <a:avLst/>
            </a:prstGeom>
            <a:solidFill>
              <a:srgbClr val="FF99FF"/>
            </a:solidFill>
            <a:ln w="25400" algn="ctr">
              <a:solidFill>
                <a:srgbClr val="FF0000"/>
              </a:solidFill>
              <a:miter lim="800000"/>
              <a:headEnd/>
              <a:tailEnd/>
            </a:ln>
          </p:spPr>
          <p:txBody>
            <a:bodyPr vert="eaVert" anchor="ctr"/>
            <a:lstStyle/>
            <a:p>
              <a:pPr algn="ctr" fontAlgn="auto">
                <a:spcBef>
                  <a:spcPts val="0"/>
                </a:spcBef>
                <a:spcAft>
                  <a:spcPts val="0"/>
                </a:spcAft>
                <a:defRPr/>
              </a:pPr>
              <a:endParaRPr lang="ja-JP" altLang="en-US">
                <a:solidFill>
                  <a:schemeClr val="lt1"/>
                </a:solidFill>
                <a:latin typeface="+mn-lt"/>
                <a:ea typeface="+mn-ea"/>
              </a:endParaRPr>
            </a:p>
          </p:txBody>
        </p:sp>
      </p:grpSp>
      <p:cxnSp>
        <p:nvCxnSpPr>
          <p:cNvPr id="206" name="直線矢印コネクタ 205"/>
          <p:cNvCxnSpPr/>
          <p:nvPr/>
        </p:nvCxnSpPr>
        <p:spPr>
          <a:xfrm rot="5400000" flipH="1" flipV="1">
            <a:off x="2750343" y="2107407"/>
            <a:ext cx="500063" cy="285750"/>
          </a:xfrm>
          <a:prstGeom prst="straightConnector1">
            <a:avLst/>
          </a:prstGeom>
          <a:ln w="53975">
            <a:solidFill>
              <a:schemeClr val="accent6">
                <a:lumMod val="50000"/>
              </a:schemeClr>
            </a:solidFill>
            <a:tailEnd type="stealth" w="lg" len="lg"/>
          </a:ln>
        </p:spPr>
        <p:style>
          <a:lnRef idx="1">
            <a:schemeClr val="accent1"/>
          </a:lnRef>
          <a:fillRef idx="0">
            <a:schemeClr val="accent1"/>
          </a:fillRef>
          <a:effectRef idx="0">
            <a:schemeClr val="accent1"/>
          </a:effectRef>
          <a:fontRef idx="minor">
            <a:schemeClr val="tx1"/>
          </a:fontRef>
        </p:style>
      </p:cxnSp>
      <p:sp>
        <p:nvSpPr>
          <p:cNvPr id="209" name="正方形/長方形 208"/>
          <p:cNvSpPr/>
          <p:nvPr/>
        </p:nvSpPr>
        <p:spPr>
          <a:xfrm>
            <a:off x="2357438" y="1214438"/>
            <a:ext cx="1785937" cy="500062"/>
          </a:xfrm>
          <a:prstGeom prst="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chemeClr val="tx1"/>
                </a:solidFill>
              </a:rPr>
              <a:t>ユーザの増加</a:t>
            </a:r>
            <a:endParaRPr lang="ja-JP" altLang="en-US" b="1" dirty="0">
              <a:solidFill>
                <a:schemeClr val="tx1"/>
              </a:solidFill>
            </a:endParaRPr>
          </a:p>
        </p:txBody>
      </p:sp>
      <p:sp>
        <p:nvSpPr>
          <p:cNvPr id="210" name="正方形/長方形 209"/>
          <p:cNvSpPr/>
          <p:nvPr/>
        </p:nvSpPr>
        <p:spPr>
          <a:xfrm>
            <a:off x="6286500" y="1214438"/>
            <a:ext cx="2500313" cy="571500"/>
          </a:xfrm>
          <a:prstGeom prst="rect">
            <a:avLst/>
          </a:prstGeom>
          <a:solidFill>
            <a:schemeClr val="tx2">
              <a:lumMod val="20000"/>
              <a:lumOff val="80000"/>
            </a:scheme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3333CC"/>
                </a:solidFill>
              </a:rPr>
              <a:t>コーディネータ（開発者＆ユーザ）の増加</a:t>
            </a:r>
            <a:endParaRPr lang="ja-JP" altLang="en-US" b="1" dirty="0">
              <a:solidFill>
                <a:srgbClr val="3333CC"/>
              </a:solidFill>
            </a:endParaRPr>
          </a:p>
        </p:txBody>
      </p:sp>
      <p:sp>
        <p:nvSpPr>
          <p:cNvPr id="211" name="正方形/長方形 210"/>
          <p:cNvSpPr/>
          <p:nvPr/>
        </p:nvSpPr>
        <p:spPr>
          <a:xfrm>
            <a:off x="3429000" y="1143000"/>
            <a:ext cx="2643188" cy="571500"/>
          </a:xfrm>
          <a:prstGeom prst="rect">
            <a:avLst/>
          </a:prstGeom>
          <a:solidFill>
            <a:schemeClr val="tx2">
              <a:lumMod val="20000"/>
              <a:lumOff val="80000"/>
            </a:schemeClr>
          </a:solidFill>
          <a:ln>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3333CC"/>
                </a:solidFill>
              </a:rPr>
              <a:t>コーディネータ（開発者＆ユーザ）の減少</a:t>
            </a:r>
            <a:endParaRPr lang="ja-JP" altLang="en-US" b="1" dirty="0">
              <a:solidFill>
                <a:srgbClr val="3333CC"/>
              </a:solidFill>
            </a:endParaRPr>
          </a:p>
        </p:txBody>
      </p:sp>
      <p:sp>
        <p:nvSpPr>
          <p:cNvPr id="213" name="正方形/長方形 212"/>
          <p:cNvSpPr/>
          <p:nvPr/>
        </p:nvSpPr>
        <p:spPr>
          <a:xfrm>
            <a:off x="2714625" y="2143125"/>
            <a:ext cx="3357563" cy="571500"/>
          </a:xfrm>
          <a:prstGeom prst="rect">
            <a:avLst/>
          </a:prstGeom>
          <a:solidFill>
            <a:srgbClr val="FFCCFF"/>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FF0000"/>
                </a:solidFill>
              </a:rPr>
              <a:t>コーディネータ（開発者＆ユーザ＆バグ報告者）の増加</a:t>
            </a:r>
            <a:endParaRPr lang="ja-JP" altLang="en-US" b="1" dirty="0">
              <a:solidFill>
                <a:srgbClr val="FF0000"/>
              </a:solidFill>
            </a:endParaRPr>
          </a:p>
        </p:txBody>
      </p:sp>
      <p:sp>
        <p:nvSpPr>
          <p:cNvPr id="214" name="正方形/長方形 213"/>
          <p:cNvSpPr/>
          <p:nvPr/>
        </p:nvSpPr>
        <p:spPr>
          <a:xfrm>
            <a:off x="571500" y="2000250"/>
            <a:ext cx="2071688" cy="500063"/>
          </a:xfrm>
          <a:prstGeom prst="rect">
            <a:avLst/>
          </a:prstGeom>
          <a:solidFill>
            <a:srgbClr val="FFCC66"/>
          </a:solidFill>
          <a:ln>
            <a:solidFill>
              <a:srgbClr val="66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Font typeface="Wingdings" pitchFamily="2" charset="2"/>
              <a:buNone/>
              <a:defRPr/>
            </a:pPr>
            <a:r>
              <a:rPr lang="ja-JP" altLang="en-US" b="1" dirty="0">
                <a:solidFill>
                  <a:srgbClr val="663300"/>
                </a:solidFill>
              </a:rPr>
              <a:t>バグ報告者の増加</a:t>
            </a:r>
            <a:endParaRPr lang="ja-JP" altLang="en-US" b="1" dirty="0">
              <a:solidFill>
                <a:srgbClr val="663300"/>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93"/>
                                        </p:tgtEl>
                                        <p:attrNameLst>
                                          <p:attrName>style.visibility</p:attrName>
                                        </p:attrNameLst>
                                      </p:cBhvr>
                                      <p:to>
                                        <p:strVal val="visible"/>
                                      </p:to>
                                    </p:set>
                                    <p:animEffect transition="in" filter="wipe(down)">
                                      <p:cBhvr>
                                        <p:cTn id="7" dur="500"/>
                                        <p:tgtEl>
                                          <p:spTgt spid="193"/>
                                        </p:tgtEl>
                                      </p:cBhvr>
                                    </p:animEffect>
                                  </p:childTnLst>
                                </p:cTn>
                              </p:par>
                              <p:par>
                                <p:cTn id="8" presetID="4" presetClass="entr" presetSubtype="32" fill="hold" grpId="0" nodeType="withEffect">
                                  <p:stCondLst>
                                    <p:cond delay="0"/>
                                  </p:stCondLst>
                                  <p:childTnLst>
                                    <p:set>
                                      <p:cBhvr>
                                        <p:cTn id="9" dur="1" fill="hold">
                                          <p:stCondLst>
                                            <p:cond delay="0"/>
                                          </p:stCondLst>
                                        </p:cTn>
                                        <p:tgtEl>
                                          <p:spTgt spid="209"/>
                                        </p:tgtEl>
                                        <p:attrNameLst>
                                          <p:attrName>style.visibility</p:attrName>
                                        </p:attrNameLst>
                                      </p:cBhvr>
                                      <p:to>
                                        <p:strVal val="visible"/>
                                      </p:to>
                                    </p:set>
                                    <p:animEffect transition="in" filter="box(out)">
                                      <p:cBhvr>
                                        <p:cTn id="10" dur="500"/>
                                        <p:tgtEl>
                                          <p:spTgt spid="20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dissolve">
                                      <p:cBhvr>
                                        <p:cTn id="15" dur="500"/>
                                        <p:tgtEl>
                                          <p:spTgt spid="48"/>
                                        </p:tgtEl>
                                      </p:cBhvr>
                                    </p:animEffect>
                                  </p:childTnLst>
                                </p:cTn>
                              </p:par>
                            </p:childTnLst>
                          </p:cTn>
                        </p:par>
                        <p:par>
                          <p:cTn id="16" fill="hold">
                            <p:stCondLst>
                              <p:cond delay="500"/>
                            </p:stCondLst>
                            <p:childTnLst>
                              <p:par>
                                <p:cTn id="17" presetID="9" presetClass="entr" presetSubtype="0" fill="hold" nodeType="after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dissolve">
                                      <p:cBhvr>
                                        <p:cTn id="19" dur="500"/>
                                        <p:tgtEl>
                                          <p:spTgt spid="4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99"/>
                                        </p:tgtEl>
                                        <p:attrNameLst>
                                          <p:attrName>style.visibility</p:attrName>
                                        </p:attrNameLst>
                                      </p:cBhvr>
                                      <p:to>
                                        <p:strVal val="visible"/>
                                      </p:to>
                                    </p:set>
                                    <p:animEffect transition="in" filter="wipe(down)">
                                      <p:cBhvr>
                                        <p:cTn id="24" dur="500"/>
                                        <p:tgtEl>
                                          <p:spTgt spid="199"/>
                                        </p:tgtEl>
                                      </p:cBhvr>
                                    </p:animEffect>
                                  </p:childTnLst>
                                </p:cTn>
                              </p:par>
                              <p:par>
                                <p:cTn id="25" presetID="4" presetClass="entr" presetSubtype="32" fill="hold" grpId="0" nodeType="withEffect">
                                  <p:stCondLst>
                                    <p:cond delay="0"/>
                                  </p:stCondLst>
                                  <p:childTnLst>
                                    <p:set>
                                      <p:cBhvr>
                                        <p:cTn id="26" dur="1" fill="hold">
                                          <p:stCondLst>
                                            <p:cond delay="0"/>
                                          </p:stCondLst>
                                        </p:cTn>
                                        <p:tgtEl>
                                          <p:spTgt spid="210"/>
                                        </p:tgtEl>
                                        <p:attrNameLst>
                                          <p:attrName>style.visibility</p:attrName>
                                        </p:attrNameLst>
                                      </p:cBhvr>
                                      <p:to>
                                        <p:strVal val="visible"/>
                                      </p:to>
                                    </p:set>
                                    <p:animEffect transition="in" filter="box(out)">
                                      <p:cBhvr>
                                        <p:cTn id="27" dur="500"/>
                                        <p:tgtEl>
                                          <p:spTgt spid="210"/>
                                        </p:tgtEl>
                                      </p:cBhvr>
                                    </p:animEffect>
                                  </p:childTnLst>
                                </p:cTn>
                              </p:par>
                            </p:childTnLst>
                          </p:cTn>
                        </p:par>
                      </p:childTnLst>
                    </p:cTn>
                  </p:par>
                  <p:par>
                    <p:cTn id="28" fill="hold">
                      <p:stCondLst>
                        <p:cond delay="indefinite"/>
                      </p:stCondLst>
                      <p:childTnLst>
                        <p:par>
                          <p:cTn id="29" fill="hold">
                            <p:stCondLst>
                              <p:cond delay="0"/>
                            </p:stCondLst>
                            <p:childTnLst>
                              <p:par>
                                <p:cTn id="30" presetID="63" presetClass="path" presetSubtype="0" accel="50000" decel="50000" fill="hold" nodeType="clickEffect">
                                  <p:stCondLst>
                                    <p:cond delay="0"/>
                                  </p:stCondLst>
                                  <p:childTnLst>
                                    <p:animMotion origin="layout" path="M 2.5E-6 -4.81481E-6 L 0.19635 0.00973 " pathEditMode="relative" rAng="0" ptsTypes="AA">
                                      <p:cBhvr>
                                        <p:cTn id="31" dur="2000" fill="hold"/>
                                        <p:tgtEl>
                                          <p:spTgt spid="55"/>
                                        </p:tgtEl>
                                        <p:attrNameLst>
                                          <p:attrName>ppt_x</p:attrName>
                                          <p:attrName>ppt_y</p:attrName>
                                        </p:attrNameLst>
                                      </p:cBhvr>
                                      <p:rCtr x="98" y="5"/>
                                    </p:animMotion>
                                  </p:childTnLst>
                                </p:cTn>
                              </p:par>
                            </p:childTnLst>
                          </p:cTn>
                        </p:par>
                        <p:par>
                          <p:cTn id="32" fill="hold">
                            <p:stCondLst>
                              <p:cond delay="2000"/>
                            </p:stCondLst>
                            <p:childTnLst>
                              <p:par>
                                <p:cTn id="33" presetID="9" presetClass="exit" presetSubtype="0" fill="hold" nodeType="afterEffect">
                                  <p:stCondLst>
                                    <p:cond delay="0"/>
                                  </p:stCondLst>
                                  <p:childTnLst>
                                    <p:animEffect transition="out" filter="dissolve">
                                      <p:cBhvr>
                                        <p:cTn id="34" dur="500"/>
                                        <p:tgtEl>
                                          <p:spTgt spid="55"/>
                                        </p:tgtEl>
                                      </p:cBhvr>
                                    </p:animEffect>
                                    <p:set>
                                      <p:cBhvr>
                                        <p:cTn id="35" dur="1" fill="hold">
                                          <p:stCondLst>
                                            <p:cond delay="499"/>
                                          </p:stCondLst>
                                        </p:cTn>
                                        <p:tgtEl>
                                          <p:spTgt spid="55"/>
                                        </p:tgtEl>
                                        <p:attrNameLst>
                                          <p:attrName>style.visibility</p:attrName>
                                        </p:attrNameLst>
                                      </p:cBhvr>
                                      <p:to>
                                        <p:strVal val="hidden"/>
                                      </p:to>
                                    </p:set>
                                  </p:childTnLst>
                                </p:cTn>
                              </p:par>
                            </p:childTnLst>
                          </p:cTn>
                        </p:par>
                        <p:par>
                          <p:cTn id="36" fill="hold">
                            <p:stCondLst>
                              <p:cond delay="2500"/>
                            </p:stCondLst>
                            <p:childTnLst>
                              <p:par>
                                <p:cTn id="37" presetID="9" presetClass="entr" presetSubtype="0"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Effect transition="in" filter="dissolve">
                                      <p:cBhvr>
                                        <p:cTn id="39" dur="500"/>
                                        <p:tgtEl>
                                          <p:spTgt spid="49"/>
                                        </p:tgtEl>
                                      </p:cBhvr>
                                    </p:animEffect>
                                  </p:childTnLst>
                                </p:cTn>
                              </p:par>
                            </p:childTnLst>
                          </p:cTn>
                        </p:par>
                        <p:par>
                          <p:cTn id="40" fill="hold">
                            <p:stCondLst>
                              <p:cond delay="3000"/>
                            </p:stCondLst>
                            <p:childTnLst>
                              <p:par>
                                <p:cTn id="41" presetID="9" presetClass="entr" presetSubtype="0"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dissolve">
                                      <p:cBhvr>
                                        <p:cTn id="43" dur="500"/>
                                        <p:tgtEl>
                                          <p:spTgt spid="53"/>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xit" presetSubtype="0" fill="hold" nodeType="clickEffect">
                                  <p:stCondLst>
                                    <p:cond delay="0"/>
                                  </p:stCondLst>
                                  <p:childTnLst>
                                    <p:animEffect transition="out" filter="dissolve">
                                      <p:cBhvr>
                                        <p:cTn id="47" dur="500"/>
                                        <p:tgtEl>
                                          <p:spTgt spid="193"/>
                                        </p:tgtEl>
                                      </p:cBhvr>
                                    </p:animEffect>
                                    <p:set>
                                      <p:cBhvr>
                                        <p:cTn id="48" dur="1" fill="hold">
                                          <p:stCondLst>
                                            <p:cond delay="499"/>
                                          </p:stCondLst>
                                        </p:cTn>
                                        <p:tgtEl>
                                          <p:spTgt spid="193"/>
                                        </p:tgtEl>
                                        <p:attrNameLst>
                                          <p:attrName>style.visibility</p:attrName>
                                        </p:attrNameLst>
                                      </p:cBhvr>
                                      <p:to>
                                        <p:strVal val="hidden"/>
                                      </p:to>
                                    </p:set>
                                  </p:childTnLst>
                                </p:cTn>
                              </p:par>
                              <p:par>
                                <p:cTn id="49" presetID="9" presetClass="exit" presetSubtype="0" fill="hold" grpId="1" nodeType="withEffect">
                                  <p:stCondLst>
                                    <p:cond delay="0"/>
                                  </p:stCondLst>
                                  <p:childTnLst>
                                    <p:animEffect transition="out" filter="dissolve">
                                      <p:cBhvr>
                                        <p:cTn id="50" dur="500"/>
                                        <p:tgtEl>
                                          <p:spTgt spid="209"/>
                                        </p:tgtEl>
                                      </p:cBhvr>
                                    </p:animEffect>
                                    <p:set>
                                      <p:cBhvr>
                                        <p:cTn id="51" dur="1" fill="hold">
                                          <p:stCondLst>
                                            <p:cond delay="499"/>
                                          </p:stCondLst>
                                        </p:cTn>
                                        <p:tgtEl>
                                          <p:spTgt spid="209"/>
                                        </p:tgtEl>
                                        <p:attrNameLst>
                                          <p:attrName>style.visibility</p:attrName>
                                        </p:attrNameLst>
                                      </p:cBhvr>
                                      <p:to>
                                        <p:strVal val="hidden"/>
                                      </p:to>
                                    </p:set>
                                  </p:childTnLst>
                                </p:cTn>
                              </p:par>
                              <p:par>
                                <p:cTn id="52" presetID="9" presetClass="exit" presetSubtype="0" fill="hold" nodeType="withEffect">
                                  <p:stCondLst>
                                    <p:cond delay="0"/>
                                  </p:stCondLst>
                                  <p:childTnLst>
                                    <p:animEffect transition="out" filter="dissolve">
                                      <p:cBhvr>
                                        <p:cTn id="53" dur="500"/>
                                        <p:tgtEl>
                                          <p:spTgt spid="199"/>
                                        </p:tgtEl>
                                      </p:cBhvr>
                                    </p:animEffect>
                                    <p:set>
                                      <p:cBhvr>
                                        <p:cTn id="54" dur="1" fill="hold">
                                          <p:stCondLst>
                                            <p:cond delay="499"/>
                                          </p:stCondLst>
                                        </p:cTn>
                                        <p:tgtEl>
                                          <p:spTgt spid="199"/>
                                        </p:tgtEl>
                                        <p:attrNameLst>
                                          <p:attrName>style.visibility</p:attrName>
                                        </p:attrNameLst>
                                      </p:cBhvr>
                                      <p:to>
                                        <p:strVal val="hidden"/>
                                      </p:to>
                                    </p:set>
                                  </p:childTnLst>
                                </p:cTn>
                              </p:par>
                              <p:par>
                                <p:cTn id="55" presetID="9" presetClass="exit" presetSubtype="0" fill="hold" grpId="1" nodeType="withEffect">
                                  <p:stCondLst>
                                    <p:cond delay="0"/>
                                  </p:stCondLst>
                                  <p:childTnLst>
                                    <p:animEffect transition="out" filter="dissolve">
                                      <p:cBhvr>
                                        <p:cTn id="56" dur="500"/>
                                        <p:tgtEl>
                                          <p:spTgt spid="210"/>
                                        </p:tgtEl>
                                      </p:cBhvr>
                                    </p:animEffect>
                                    <p:set>
                                      <p:cBhvr>
                                        <p:cTn id="57" dur="1" fill="hold">
                                          <p:stCondLst>
                                            <p:cond delay="499"/>
                                          </p:stCondLst>
                                        </p:cTn>
                                        <p:tgtEl>
                                          <p:spTgt spid="210"/>
                                        </p:tgtEl>
                                        <p:attrNameLst>
                                          <p:attrName>style.visibility</p:attrName>
                                        </p:attrNameLst>
                                      </p:cBhvr>
                                      <p:to>
                                        <p:strVal val="hidden"/>
                                      </p:to>
                                    </p:set>
                                  </p:childTnLst>
                                </p:cTn>
                              </p:par>
                            </p:childTnLst>
                          </p:cTn>
                        </p:par>
                      </p:childTnLst>
                    </p:cTn>
                  </p:par>
                  <p:par>
                    <p:cTn id="58" fill="hold">
                      <p:stCondLst>
                        <p:cond delay="indefinite"/>
                      </p:stCondLst>
                      <p:childTnLst>
                        <p:par>
                          <p:cTn id="59" fill="hold">
                            <p:stCondLst>
                              <p:cond delay="0"/>
                            </p:stCondLst>
                            <p:childTnLst>
                              <p:par>
                                <p:cTn id="60" presetID="63" presetClass="path" presetSubtype="0" accel="50000" decel="50000" fill="hold" nodeType="clickEffect">
                                  <p:stCondLst>
                                    <p:cond delay="0"/>
                                  </p:stCondLst>
                                  <p:childTnLst>
                                    <p:animMotion origin="layout" path="M 3.05556E-6 0 L 0.06475 -0.00185 " pathEditMode="relative" rAng="0" ptsTypes="AA">
                                      <p:cBhvr>
                                        <p:cTn id="61" dur="2000" fill="hold"/>
                                        <p:tgtEl>
                                          <p:spTgt spid="23"/>
                                        </p:tgtEl>
                                        <p:attrNameLst>
                                          <p:attrName>ppt_x</p:attrName>
                                          <p:attrName>ppt_y</p:attrName>
                                        </p:attrNameLst>
                                      </p:cBhvr>
                                      <p:rCtr x="32" y="-1"/>
                                    </p:animMotion>
                                  </p:childTnLst>
                                </p:cTn>
                              </p:par>
                              <p:par>
                                <p:cTn id="62" presetID="63" presetClass="path" presetSubtype="0" accel="50000" decel="50000" fill="hold" nodeType="withEffect">
                                  <p:stCondLst>
                                    <p:cond delay="0"/>
                                  </p:stCondLst>
                                  <p:childTnLst>
                                    <p:animMotion origin="layout" path="M 3.05556E-6 0 L 0.06475 -0.00185 " pathEditMode="relative" rAng="0" ptsTypes="AA">
                                      <p:cBhvr>
                                        <p:cTn id="63" dur="2000" fill="hold"/>
                                        <p:tgtEl>
                                          <p:spTgt spid="3"/>
                                        </p:tgtEl>
                                        <p:attrNameLst>
                                          <p:attrName>ppt_x</p:attrName>
                                          <p:attrName>ppt_y</p:attrName>
                                        </p:attrNameLst>
                                      </p:cBhvr>
                                      <p:rCtr x="32" y="-1"/>
                                    </p:animMotion>
                                  </p:childTnLst>
                                </p:cTn>
                              </p:par>
                            </p:childTnLst>
                          </p:cTn>
                        </p:par>
                      </p:childTnLst>
                    </p:cTn>
                  </p:par>
                  <p:par>
                    <p:cTn id="64" fill="hold">
                      <p:stCondLst>
                        <p:cond delay="indefinite"/>
                      </p:stCondLst>
                      <p:childTnLst>
                        <p:par>
                          <p:cTn id="65" fill="hold">
                            <p:stCondLst>
                              <p:cond delay="0"/>
                            </p:stCondLst>
                            <p:childTnLst>
                              <p:par>
                                <p:cTn id="66" presetID="22" presetClass="entr" presetSubtype="8" fill="hold" nodeType="clickEffect">
                                  <p:stCondLst>
                                    <p:cond delay="0"/>
                                  </p:stCondLst>
                                  <p:childTnLst>
                                    <p:set>
                                      <p:cBhvr>
                                        <p:cTn id="67" dur="1" fill="hold">
                                          <p:stCondLst>
                                            <p:cond delay="0"/>
                                          </p:stCondLst>
                                        </p:cTn>
                                        <p:tgtEl>
                                          <p:spTgt spid="202"/>
                                        </p:tgtEl>
                                        <p:attrNameLst>
                                          <p:attrName>style.visibility</p:attrName>
                                        </p:attrNameLst>
                                      </p:cBhvr>
                                      <p:to>
                                        <p:strVal val="visible"/>
                                      </p:to>
                                    </p:set>
                                    <p:animEffect transition="in" filter="wipe(left)">
                                      <p:cBhvr>
                                        <p:cTn id="68" dur="500"/>
                                        <p:tgtEl>
                                          <p:spTgt spid="202"/>
                                        </p:tgtEl>
                                      </p:cBhvr>
                                    </p:animEffect>
                                  </p:childTnLst>
                                </p:cTn>
                              </p:par>
                              <p:par>
                                <p:cTn id="69" presetID="4" presetClass="entr" presetSubtype="32" fill="hold" grpId="0" nodeType="withEffect">
                                  <p:stCondLst>
                                    <p:cond delay="0"/>
                                  </p:stCondLst>
                                  <p:childTnLst>
                                    <p:set>
                                      <p:cBhvr>
                                        <p:cTn id="70" dur="1" fill="hold">
                                          <p:stCondLst>
                                            <p:cond delay="0"/>
                                          </p:stCondLst>
                                        </p:cTn>
                                        <p:tgtEl>
                                          <p:spTgt spid="211"/>
                                        </p:tgtEl>
                                        <p:attrNameLst>
                                          <p:attrName>style.visibility</p:attrName>
                                        </p:attrNameLst>
                                      </p:cBhvr>
                                      <p:to>
                                        <p:strVal val="visible"/>
                                      </p:to>
                                    </p:set>
                                    <p:animEffect transition="in" filter="box(out)">
                                      <p:cBhvr>
                                        <p:cTn id="71" dur="500"/>
                                        <p:tgtEl>
                                          <p:spTgt spid="211"/>
                                        </p:tgtEl>
                                      </p:cBhvr>
                                    </p:animEffect>
                                  </p:childTnLst>
                                </p:cTn>
                              </p:par>
                            </p:childTnLst>
                          </p:cTn>
                        </p:par>
                        <p:par>
                          <p:cTn id="72" fill="hold">
                            <p:stCondLst>
                              <p:cond delay="500"/>
                            </p:stCondLst>
                            <p:childTnLst>
                              <p:par>
                                <p:cTn id="73" presetID="22" presetClass="entr" presetSubtype="8" fill="hold" nodeType="afterEffect">
                                  <p:stCondLst>
                                    <p:cond delay="0"/>
                                  </p:stCondLst>
                                  <p:childTnLst>
                                    <p:set>
                                      <p:cBhvr>
                                        <p:cTn id="74" dur="1" fill="hold">
                                          <p:stCondLst>
                                            <p:cond delay="0"/>
                                          </p:stCondLst>
                                        </p:cTn>
                                        <p:tgtEl>
                                          <p:spTgt spid="203"/>
                                        </p:tgtEl>
                                        <p:attrNameLst>
                                          <p:attrName>style.visibility</p:attrName>
                                        </p:attrNameLst>
                                      </p:cBhvr>
                                      <p:to>
                                        <p:strVal val="visible"/>
                                      </p:to>
                                    </p:set>
                                    <p:animEffect transition="in" filter="wipe(left)">
                                      <p:cBhvr>
                                        <p:cTn id="75" dur="500"/>
                                        <p:tgtEl>
                                          <p:spTgt spid="203"/>
                                        </p:tgtEl>
                                      </p:cBhvr>
                                    </p:animEffect>
                                  </p:childTnLst>
                                </p:cTn>
                              </p:par>
                              <p:par>
                                <p:cTn id="76" presetID="4" presetClass="entr" presetSubtype="32" fill="hold" grpId="0" nodeType="withEffect">
                                  <p:stCondLst>
                                    <p:cond delay="0"/>
                                  </p:stCondLst>
                                  <p:childTnLst>
                                    <p:set>
                                      <p:cBhvr>
                                        <p:cTn id="77" dur="1" fill="hold">
                                          <p:stCondLst>
                                            <p:cond delay="0"/>
                                          </p:stCondLst>
                                        </p:cTn>
                                        <p:tgtEl>
                                          <p:spTgt spid="213"/>
                                        </p:tgtEl>
                                        <p:attrNameLst>
                                          <p:attrName>style.visibility</p:attrName>
                                        </p:attrNameLst>
                                      </p:cBhvr>
                                      <p:to>
                                        <p:strVal val="visible"/>
                                      </p:to>
                                    </p:set>
                                    <p:animEffect transition="in" filter="box(out)">
                                      <p:cBhvr>
                                        <p:cTn id="78" dur="500"/>
                                        <p:tgtEl>
                                          <p:spTgt spid="213"/>
                                        </p:tgtEl>
                                      </p:cBhvr>
                                    </p:animEffect>
                                  </p:childTnLst>
                                </p:cTn>
                              </p:par>
                            </p:childTnLst>
                          </p:cTn>
                        </p:par>
                      </p:childTnLst>
                    </p:cTn>
                  </p:par>
                  <p:par>
                    <p:cTn id="79" fill="hold">
                      <p:stCondLst>
                        <p:cond delay="indefinite"/>
                      </p:stCondLst>
                      <p:childTnLst>
                        <p:par>
                          <p:cTn id="80" fill="hold">
                            <p:stCondLst>
                              <p:cond delay="0"/>
                            </p:stCondLst>
                            <p:childTnLst>
                              <p:par>
                                <p:cTn id="81" presetID="42" presetClass="path" presetSubtype="0" accel="50000" decel="50000" fill="hold" nodeType="clickEffect">
                                  <p:stCondLst>
                                    <p:cond delay="0"/>
                                  </p:stCondLst>
                                  <p:childTnLst>
                                    <p:animMotion origin="layout" path="M 3.33333E-6 2.59259E-6 L 3.33333E-6 0.10509 " pathEditMode="relative" rAng="0" ptsTypes="AA">
                                      <p:cBhvr>
                                        <p:cTn id="82" dur="2000" fill="hold"/>
                                        <p:tgtEl>
                                          <p:spTgt spid="53"/>
                                        </p:tgtEl>
                                        <p:attrNameLst>
                                          <p:attrName>ppt_x</p:attrName>
                                          <p:attrName>ppt_y</p:attrName>
                                        </p:attrNameLst>
                                      </p:cBhvr>
                                      <p:rCtr x="0" y="53"/>
                                    </p:animMotion>
                                  </p:childTnLst>
                                </p:cTn>
                              </p:par>
                            </p:childTnLst>
                          </p:cTn>
                        </p:par>
                        <p:par>
                          <p:cTn id="83" fill="hold">
                            <p:stCondLst>
                              <p:cond delay="2000"/>
                            </p:stCondLst>
                            <p:childTnLst>
                              <p:par>
                                <p:cTn id="84" presetID="9" presetClass="entr" presetSubtype="0" fill="hold" nodeType="afterEffect">
                                  <p:stCondLst>
                                    <p:cond delay="0"/>
                                  </p:stCondLst>
                                  <p:childTnLst>
                                    <p:set>
                                      <p:cBhvr>
                                        <p:cTn id="85" dur="1" fill="hold">
                                          <p:stCondLst>
                                            <p:cond delay="0"/>
                                          </p:stCondLst>
                                        </p:cTn>
                                        <p:tgtEl>
                                          <p:spTgt spid="56"/>
                                        </p:tgtEl>
                                        <p:attrNameLst>
                                          <p:attrName>style.visibility</p:attrName>
                                        </p:attrNameLst>
                                      </p:cBhvr>
                                      <p:to>
                                        <p:strVal val="visible"/>
                                      </p:to>
                                    </p:set>
                                    <p:animEffect transition="in" filter="dissolve">
                                      <p:cBhvr>
                                        <p:cTn id="86" dur="500"/>
                                        <p:tgtEl>
                                          <p:spTgt spid="56"/>
                                        </p:tgtEl>
                                      </p:cBhvr>
                                    </p:animEffect>
                                  </p:childTnLst>
                                </p:cTn>
                              </p:par>
                            </p:childTnLst>
                          </p:cTn>
                        </p:par>
                        <p:par>
                          <p:cTn id="87" fill="hold">
                            <p:stCondLst>
                              <p:cond delay="2500"/>
                            </p:stCondLst>
                            <p:childTnLst>
                              <p:par>
                                <p:cTn id="88" presetID="9" presetClass="entr" presetSubtype="0" fill="hold" nodeType="afterEffect">
                                  <p:stCondLst>
                                    <p:cond delay="0"/>
                                  </p:stCondLst>
                                  <p:childTnLst>
                                    <p:set>
                                      <p:cBhvr>
                                        <p:cTn id="89" dur="1" fill="hold">
                                          <p:stCondLst>
                                            <p:cond delay="0"/>
                                          </p:stCondLst>
                                        </p:cTn>
                                        <p:tgtEl>
                                          <p:spTgt spid="57"/>
                                        </p:tgtEl>
                                        <p:attrNameLst>
                                          <p:attrName>style.visibility</p:attrName>
                                        </p:attrNameLst>
                                      </p:cBhvr>
                                      <p:to>
                                        <p:strVal val="visible"/>
                                      </p:to>
                                    </p:set>
                                    <p:animEffect transition="in" filter="dissolve">
                                      <p:cBhvr>
                                        <p:cTn id="90" dur="500"/>
                                        <p:tgtEl>
                                          <p:spTgt spid="57"/>
                                        </p:tgtEl>
                                      </p:cBhvr>
                                    </p:animEffect>
                                  </p:childTnLst>
                                </p:cTn>
                              </p:par>
                            </p:childTnLst>
                          </p:cTn>
                        </p:par>
                      </p:childTnLst>
                    </p:cTn>
                  </p:par>
                  <p:par>
                    <p:cTn id="91" fill="hold">
                      <p:stCondLst>
                        <p:cond delay="indefinite"/>
                      </p:stCondLst>
                      <p:childTnLst>
                        <p:par>
                          <p:cTn id="92" fill="hold">
                            <p:stCondLst>
                              <p:cond delay="0"/>
                            </p:stCondLst>
                            <p:childTnLst>
                              <p:par>
                                <p:cTn id="93" presetID="9" presetClass="exit" presetSubtype="0" fill="hold" nodeType="clickEffect">
                                  <p:stCondLst>
                                    <p:cond delay="0"/>
                                  </p:stCondLst>
                                  <p:childTnLst>
                                    <p:animEffect transition="out" filter="dissolve">
                                      <p:cBhvr>
                                        <p:cTn id="94" dur="500"/>
                                        <p:tgtEl>
                                          <p:spTgt spid="202"/>
                                        </p:tgtEl>
                                      </p:cBhvr>
                                    </p:animEffect>
                                    <p:set>
                                      <p:cBhvr>
                                        <p:cTn id="95" dur="1" fill="hold">
                                          <p:stCondLst>
                                            <p:cond delay="499"/>
                                          </p:stCondLst>
                                        </p:cTn>
                                        <p:tgtEl>
                                          <p:spTgt spid="202"/>
                                        </p:tgtEl>
                                        <p:attrNameLst>
                                          <p:attrName>style.visibility</p:attrName>
                                        </p:attrNameLst>
                                      </p:cBhvr>
                                      <p:to>
                                        <p:strVal val="hidden"/>
                                      </p:to>
                                    </p:set>
                                  </p:childTnLst>
                                </p:cTn>
                              </p:par>
                              <p:par>
                                <p:cTn id="96" presetID="9" presetClass="exit" presetSubtype="0" fill="hold" grpId="1" nodeType="withEffect">
                                  <p:stCondLst>
                                    <p:cond delay="0"/>
                                  </p:stCondLst>
                                  <p:childTnLst>
                                    <p:animEffect transition="out" filter="dissolve">
                                      <p:cBhvr>
                                        <p:cTn id="97" dur="500"/>
                                        <p:tgtEl>
                                          <p:spTgt spid="211"/>
                                        </p:tgtEl>
                                      </p:cBhvr>
                                    </p:animEffect>
                                    <p:set>
                                      <p:cBhvr>
                                        <p:cTn id="98" dur="1" fill="hold">
                                          <p:stCondLst>
                                            <p:cond delay="499"/>
                                          </p:stCondLst>
                                        </p:cTn>
                                        <p:tgtEl>
                                          <p:spTgt spid="211"/>
                                        </p:tgtEl>
                                        <p:attrNameLst>
                                          <p:attrName>style.visibility</p:attrName>
                                        </p:attrNameLst>
                                      </p:cBhvr>
                                      <p:to>
                                        <p:strVal val="hidden"/>
                                      </p:to>
                                    </p:set>
                                  </p:childTnLst>
                                </p:cTn>
                              </p:par>
                              <p:par>
                                <p:cTn id="99" presetID="9" presetClass="exit" presetSubtype="0" fill="hold" nodeType="withEffect">
                                  <p:stCondLst>
                                    <p:cond delay="0"/>
                                  </p:stCondLst>
                                  <p:childTnLst>
                                    <p:animEffect transition="out" filter="dissolve">
                                      <p:cBhvr>
                                        <p:cTn id="100" dur="500"/>
                                        <p:tgtEl>
                                          <p:spTgt spid="203"/>
                                        </p:tgtEl>
                                      </p:cBhvr>
                                    </p:animEffect>
                                    <p:set>
                                      <p:cBhvr>
                                        <p:cTn id="101" dur="1" fill="hold">
                                          <p:stCondLst>
                                            <p:cond delay="499"/>
                                          </p:stCondLst>
                                        </p:cTn>
                                        <p:tgtEl>
                                          <p:spTgt spid="203"/>
                                        </p:tgtEl>
                                        <p:attrNameLst>
                                          <p:attrName>style.visibility</p:attrName>
                                        </p:attrNameLst>
                                      </p:cBhvr>
                                      <p:to>
                                        <p:strVal val="hidden"/>
                                      </p:to>
                                    </p:set>
                                  </p:childTnLst>
                                </p:cTn>
                              </p:par>
                              <p:par>
                                <p:cTn id="102" presetID="9" presetClass="exit" presetSubtype="0" fill="hold" grpId="1" nodeType="withEffect">
                                  <p:stCondLst>
                                    <p:cond delay="0"/>
                                  </p:stCondLst>
                                  <p:childTnLst>
                                    <p:animEffect transition="out" filter="dissolve">
                                      <p:cBhvr>
                                        <p:cTn id="103" dur="500"/>
                                        <p:tgtEl>
                                          <p:spTgt spid="213"/>
                                        </p:tgtEl>
                                      </p:cBhvr>
                                    </p:animEffect>
                                    <p:set>
                                      <p:cBhvr>
                                        <p:cTn id="104" dur="1" fill="hold">
                                          <p:stCondLst>
                                            <p:cond delay="499"/>
                                          </p:stCondLst>
                                        </p:cTn>
                                        <p:tgtEl>
                                          <p:spTgt spid="213"/>
                                        </p:tgtEl>
                                        <p:attrNameLst>
                                          <p:attrName>style.visibility</p:attrName>
                                        </p:attrNameLst>
                                      </p:cBhvr>
                                      <p:to>
                                        <p:strVal val="hidden"/>
                                      </p:to>
                                    </p:set>
                                  </p:childTnLst>
                                </p:cTn>
                              </p:par>
                            </p:childTnLst>
                          </p:cTn>
                        </p:par>
                      </p:childTnLst>
                    </p:cTn>
                  </p:par>
                  <p:par>
                    <p:cTn id="105" fill="hold">
                      <p:stCondLst>
                        <p:cond delay="indefinite"/>
                      </p:stCondLst>
                      <p:childTnLst>
                        <p:par>
                          <p:cTn id="106" fill="hold">
                            <p:stCondLst>
                              <p:cond delay="0"/>
                            </p:stCondLst>
                            <p:childTnLst>
                              <p:par>
                                <p:cTn id="107" presetID="63" presetClass="path" presetSubtype="0" accel="50000" decel="50000" fill="hold" nodeType="clickEffect">
                                  <p:stCondLst>
                                    <p:cond delay="0"/>
                                  </p:stCondLst>
                                  <p:childTnLst>
                                    <p:animMotion origin="layout" path="M 0.06475 -0.00185 L 0.14357 -0.00185 " pathEditMode="relative" rAng="0" ptsTypes="AA">
                                      <p:cBhvr>
                                        <p:cTn id="108" dur="2000" fill="hold"/>
                                        <p:tgtEl>
                                          <p:spTgt spid="23"/>
                                        </p:tgtEl>
                                        <p:attrNameLst>
                                          <p:attrName>ppt_x</p:attrName>
                                          <p:attrName>ppt_y</p:attrName>
                                        </p:attrNameLst>
                                      </p:cBhvr>
                                      <p:rCtr x="39" y="0"/>
                                    </p:animMotion>
                                  </p:childTnLst>
                                </p:cTn>
                              </p:par>
                              <p:par>
                                <p:cTn id="109" presetID="63" presetClass="path" presetSubtype="0" accel="50000" decel="50000" fill="hold" nodeType="withEffect">
                                  <p:stCondLst>
                                    <p:cond delay="0"/>
                                  </p:stCondLst>
                                  <p:childTnLst>
                                    <p:animMotion origin="layout" path="M 0.06475 -0.00185 L 0.14357 -0.00185 " pathEditMode="relative" rAng="0" ptsTypes="AA">
                                      <p:cBhvr>
                                        <p:cTn id="110" dur="2000" fill="hold"/>
                                        <p:tgtEl>
                                          <p:spTgt spid="3"/>
                                        </p:tgtEl>
                                        <p:attrNameLst>
                                          <p:attrName>ppt_x</p:attrName>
                                          <p:attrName>ppt_y</p:attrName>
                                        </p:attrNameLst>
                                      </p:cBhvr>
                                      <p:rCtr x="39" y="0"/>
                                    </p:animMotion>
                                  </p:childTnLst>
                                </p:cTn>
                              </p:par>
                            </p:childTnLst>
                          </p:cTn>
                        </p:par>
                      </p:childTnLst>
                    </p:cTn>
                  </p:par>
                  <p:par>
                    <p:cTn id="111" fill="hold">
                      <p:stCondLst>
                        <p:cond delay="indefinite"/>
                      </p:stCondLst>
                      <p:childTnLst>
                        <p:par>
                          <p:cTn id="112" fill="hold">
                            <p:stCondLst>
                              <p:cond delay="0"/>
                            </p:stCondLst>
                            <p:childTnLst>
                              <p:par>
                                <p:cTn id="113" presetID="22" presetClass="entr" presetSubtype="4" fill="hold" nodeType="clickEffect">
                                  <p:stCondLst>
                                    <p:cond delay="0"/>
                                  </p:stCondLst>
                                  <p:childTnLst>
                                    <p:set>
                                      <p:cBhvr>
                                        <p:cTn id="114" dur="1" fill="hold">
                                          <p:stCondLst>
                                            <p:cond delay="0"/>
                                          </p:stCondLst>
                                        </p:cTn>
                                        <p:tgtEl>
                                          <p:spTgt spid="206"/>
                                        </p:tgtEl>
                                        <p:attrNameLst>
                                          <p:attrName>style.visibility</p:attrName>
                                        </p:attrNameLst>
                                      </p:cBhvr>
                                      <p:to>
                                        <p:strVal val="visible"/>
                                      </p:to>
                                    </p:set>
                                    <p:animEffect transition="in" filter="wipe(down)">
                                      <p:cBhvr>
                                        <p:cTn id="115" dur="500"/>
                                        <p:tgtEl>
                                          <p:spTgt spid="206"/>
                                        </p:tgtEl>
                                      </p:cBhvr>
                                    </p:animEffect>
                                  </p:childTnLst>
                                </p:cTn>
                              </p:par>
                              <p:par>
                                <p:cTn id="116" presetID="4" presetClass="entr" presetSubtype="32" fill="hold" grpId="0" nodeType="withEffect">
                                  <p:stCondLst>
                                    <p:cond delay="0"/>
                                  </p:stCondLst>
                                  <p:childTnLst>
                                    <p:set>
                                      <p:cBhvr>
                                        <p:cTn id="117" dur="1" fill="hold">
                                          <p:stCondLst>
                                            <p:cond delay="0"/>
                                          </p:stCondLst>
                                        </p:cTn>
                                        <p:tgtEl>
                                          <p:spTgt spid="214"/>
                                        </p:tgtEl>
                                        <p:attrNameLst>
                                          <p:attrName>style.visibility</p:attrName>
                                        </p:attrNameLst>
                                      </p:cBhvr>
                                      <p:to>
                                        <p:strVal val="visible"/>
                                      </p:to>
                                    </p:set>
                                    <p:animEffect transition="in" filter="box(out)">
                                      <p:cBhvr>
                                        <p:cTn id="118" dur="500"/>
                                        <p:tgtEl>
                                          <p:spTgt spid="214"/>
                                        </p:tgtEl>
                                      </p:cBhvr>
                                    </p:animEffect>
                                  </p:childTnLst>
                                </p:cTn>
                              </p:par>
                            </p:childTnLst>
                          </p:cTn>
                        </p:par>
                      </p:childTnLst>
                    </p:cTn>
                  </p:par>
                  <p:par>
                    <p:cTn id="119" fill="hold">
                      <p:stCondLst>
                        <p:cond delay="indefinite"/>
                      </p:stCondLst>
                      <p:childTnLst>
                        <p:par>
                          <p:cTn id="120" fill="hold">
                            <p:stCondLst>
                              <p:cond delay="0"/>
                            </p:stCondLst>
                            <p:childTnLst>
                              <p:par>
                                <p:cTn id="121" presetID="9" presetClass="entr" presetSubtype="0" fill="hold" nodeType="clickEffect">
                                  <p:stCondLst>
                                    <p:cond delay="0"/>
                                  </p:stCondLst>
                                  <p:childTnLst>
                                    <p:set>
                                      <p:cBhvr>
                                        <p:cTn id="122" dur="1" fill="hold">
                                          <p:stCondLst>
                                            <p:cond delay="0"/>
                                          </p:stCondLst>
                                        </p:cTn>
                                        <p:tgtEl>
                                          <p:spTgt spid="41"/>
                                        </p:tgtEl>
                                        <p:attrNameLst>
                                          <p:attrName>style.visibility</p:attrName>
                                        </p:attrNameLst>
                                      </p:cBhvr>
                                      <p:to>
                                        <p:strVal val="visible"/>
                                      </p:to>
                                    </p:set>
                                    <p:animEffect transition="in" filter="dissolve">
                                      <p:cBhvr>
                                        <p:cTn id="123" dur="500"/>
                                        <p:tgtEl>
                                          <p:spTgt spid="41"/>
                                        </p:tgtEl>
                                      </p:cBhvr>
                                    </p:animEffect>
                                  </p:childTnLst>
                                </p:cTn>
                              </p:par>
                            </p:childTnLst>
                          </p:cTn>
                        </p:par>
                        <p:par>
                          <p:cTn id="124" fill="hold">
                            <p:stCondLst>
                              <p:cond delay="500"/>
                            </p:stCondLst>
                            <p:childTnLst>
                              <p:par>
                                <p:cTn id="125" presetID="9" presetClass="entr" presetSubtype="0" fill="hold" nodeType="afterEffect">
                                  <p:stCondLst>
                                    <p:cond delay="0"/>
                                  </p:stCondLst>
                                  <p:childTnLst>
                                    <p:set>
                                      <p:cBhvr>
                                        <p:cTn id="126" dur="1" fill="hold">
                                          <p:stCondLst>
                                            <p:cond delay="0"/>
                                          </p:stCondLst>
                                        </p:cTn>
                                        <p:tgtEl>
                                          <p:spTgt spid="44"/>
                                        </p:tgtEl>
                                        <p:attrNameLst>
                                          <p:attrName>style.visibility</p:attrName>
                                        </p:attrNameLst>
                                      </p:cBhvr>
                                      <p:to>
                                        <p:strVal val="visible"/>
                                      </p:to>
                                    </p:set>
                                    <p:animEffect transition="in" filter="dissolve">
                                      <p:cBhvr>
                                        <p:cTn id="12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 grpId="0" animBg="1"/>
      <p:bldP spid="209" grpId="1" animBg="1"/>
      <p:bldP spid="210" grpId="0" animBg="1"/>
      <p:bldP spid="210" grpId="1" animBg="1"/>
      <p:bldP spid="211" grpId="0" animBg="1"/>
      <p:bldP spid="211" grpId="1" animBg="1"/>
      <p:bldP spid="213" grpId="0" animBg="1"/>
      <p:bldP spid="213" grpId="1" animBg="1"/>
      <p:bldP spid="214"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タイトル 1"/>
          <p:cNvSpPr>
            <a:spLocks noGrp="1"/>
          </p:cNvSpPr>
          <p:nvPr>
            <p:ph type="title"/>
          </p:nvPr>
        </p:nvSpPr>
        <p:spPr/>
        <p:txBody>
          <a:bodyPr/>
          <a:lstStyle/>
          <a:p>
            <a:pPr eaLnBrk="1" hangingPunct="1"/>
            <a:r>
              <a:rPr lang="ja-JP" altLang="en-US" smtClean="0"/>
              <a:t>まとめ</a:t>
            </a:r>
          </a:p>
        </p:txBody>
      </p:sp>
      <p:sp>
        <p:nvSpPr>
          <p:cNvPr id="67587" name="コンテンツ プレースホルダ 2"/>
          <p:cNvSpPr>
            <a:spLocks noGrp="1"/>
          </p:cNvSpPr>
          <p:nvPr>
            <p:ph idx="1"/>
          </p:nvPr>
        </p:nvSpPr>
        <p:spPr>
          <a:xfrm>
            <a:off x="457200" y="1357313"/>
            <a:ext cx="8229600" cy="4768850"/>
          </a:xfrm>
        </p:spPr>
        <p:txBody>
          <a:bodyPr/>
          <a:lstStyle/>
          <a:p>
            <a:pPr marL="342900" lvl="1" indent="-342900" eaLnBrk="1" hangingPunct="1">
              <a:buClr>
                <a:schemeClr val="tx1"/>
              </a:buClr>
              <a:buFont typeface="Wingdings" pitchFamily="2" charset="2"/>
              <a:buChar char="n"/>
              <a:tabLst>
                <a:tab pos="985838" algn="l"/>
              </a:tabLst>
            </a:pPr>
            <a:r>
              <a:rPr lang="en-US" altLang="ja-JP" sz="2400" smtClean="0"/>
              <a:t>OSS</a:t>
            </a:r>
            <a:r>
              <a:rPr lang="ja-JP" altLang="en-US" sz="2400" smtClean="0"/>
              <a:t>の開発が継続する要因を明らかにするために，複数のコミュニティに存在するコーディネータに着目して，参加者の推移の分析を行った．</a:t>
            </a:r>
            <a:endParaRPr lang="en-US" altLang="ja-JP" sz="2400" smtClean="0"/>
          </a:p>
          <a:p>
            <a:pPr marL="342900" lvl="1" indent="-342900" eaLnBrk="1" hangingPunct="1">
              <a:buClr>
                <a:srgbClr val="0033CC"/>
              </a:buClr>
              <a:buFont typeface="Arial" charset="0"/>
              <a:buChar char="•"/>
              <a:tabLst>
                <a:tab pos="985838" algn="l"/>
              </a:tabLst>
            </a:pPr>
            <a:endParaRPr lang="en-US" altLang="ja-JP" sz="800" smtClean="0"/>
          </a:p>
          <a:p>
            <a:pPr eaLnBrk="1" hangingPunct="1">
              <a:tabLst>
                <a:tab pos="985838" algn="l"/>
              </a:tabLst>
            </a:pPr>
            <a:r>
              <a:rPr lang="ja-JP" altLang="en-US" smtClean="0"/>
              <a:t>３つのコミュニティ間で協調作業を行い始めることが</a:t>
            </a:r>
            <a:r>
              <a:rPr lang="en-US" altLang="ja-JP" smtClean="0"/>
              <a:t>OSS</a:t>
            </a:r>
            <a:r>
              <a:rPr lang="ja-JP" altLang="en-US" smtClean="0"/>
              <a:t>を継続して開発する要因となる可能性があることがわかった．</a:t>
            </a:r>
            <a:endParaRPr lang="en-US" altLang="ja-JP" smtClean="0"/>
          </a:p>
        </p:txBody>
      </p:sp>
      <p:sp>
        <p:nvSpPr>
          <p:cNvPr id="67588" name="日付プレースホルダ 6"/>
          <p:cNvSpPr>
            <a:spLocks noGrp="1"/>
          </p:cNvSpPr>
          <p:nvPr>
            <p:ph type="dt" sz="quarter" idx="10"/>
          </p:nvPr>
        </p:nvSpPr>
        <p:spPr>
          <a:noFill/>
        </p:spPr>
        <p:txBody>
          <a:bodyPr/>
          <a:lstStyle/>
          <a:p>
            <a:r>
              <a:rPr lang="en-US" altLang="ja-JP"/>
              <a:t>2007/11/8</a:t>
            </a:r>
            <a:endParaRPr lang="ja-JP" altLang="en-US"/>
          </a:p>
        </p:txBody>
      </p:sp>
      <p:sp>
        <p:nvSpPr>
          <p:cNvPr id="67589" name="スライド番号プレースホルダ 7"/>
          <p:cNvSpPr>
            <a:spLocks noGrp="1"/>
          </p:cNvSpPr>
          <p:nvPr>
            <p:ph type="sldNum" sz="quarter" idx="12"/>
          </p:nvPr>
        </p:nvSpPr>
        <p:spPr>
          <a:noFill/>
        </p:spPr>
        <p:txBody>
          <a:bodyPr/>
          <a:lstStyle/>
          <a:p>
            <a:fld id="{37F8C4B1-6008-4C58-BF08-990ECE040EB9}" type="slidenum">
              <a:rPr lang="ja-JP" altLang="en-US"/>
              <a:pPr/>
              <a:t>63</a:t>
            </a:fld>
            <a:endParaRPr lang="ja-JP" altLang="en-US"/>
          </a:p>
        </p:txBody>
      </p:sp>
      <p:sp>
        <p:nvSpPr>
          <p:cNvPr id="67590" name="フッター プレースホルダ 8"/>
          <p:cNvSpPr>
            <a:spLocks noGrp="1"/>
          </p:cNvSpPr>
          <p:nvPr>
            <p:ph type="ftr" sz="quarter" idx="11"/>
          </p:nvPr>
        </p:nvSpPr>
        <p:spPr>
          <a:noFill/>
        </p:spPr>
        <p:txBody>
          <a:bodyPr/>
          <a:lstStyle/>
          <a:p>
            <a:r>
              <a:rPr lang="en-US" altLang="ja-JP"/>
              <a:t>GNWS2007</a:t>
            </a:r>
            <a:endParaRPr lang="ja-JP" alt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タイトル 1"/>
          <p:cNvSpPr>
            <a:spLocks noGrp="1"/>
          </p:cNvSpPr>
          <p:nvPr>
            <p:ph type="title"/>
          </p:nvPr>
        </p:nvSpPr>
        <p:spPr/>
        <p:txBody>
          <a:bodyPr/>
          <a:lstStyle/>
          <a:p>
            <a:pPr eaLnBrk="1" hangingPunct="1"/>
            <a:r>
              <a:rPr lang="ja-JP" altLang="en-US" smtClean="0"/>
              <a:t>今後の課題</a:t>
            </a:r>
          </a:p>
        </p:txBody>
      </p:sp>
      <p:sp>
        <p:nvSpPr>
          <p:cNvPr id="68611" name="コンテンツ プレースホルダ 2"/>
          <p:cNvSpPr>
            <a:spLocks noGrp="1"/>
          </p:cNvSpPr>
          <p:nvPr>
            <p:ph idx="1"/>
          </p:nvPr>
        </p:nvSpPr>
        <p:spPr>
          <a:xfrm>
            <a:off x="457200" y="1285875"/>
            <a:ext cx="8229600" cy="5572125"/>
          </a:xfrm>
        </p:spPr>
        <p:txBody>
          <a:bodyPr/>
          <a:lstStyle/>
          <a:p>
            <a:pPr eaLnBrk="1" hangingPunct="1"/>
            <a:r>
              <a:rPr lang="ja-JP" altLang="en-US" smtClean="0"/>
              <a:t>４種類のコーディネータが仲介者としてサブコミュニティとどのように関わっているかをソーシャルネットワーク分析により明らかにする．</a:t>
            </a:r>
            <a:endParaRPr lang="en-US" altLang="ja-JP" smtClean="0"/>
          </a:p>
          <a:p>
            <a:pPr eaLnBrk="1" hangingPunct="1"/>
            <a:r>
              <a:rPr lang="ja-JP" altLang="en-US" smtClean="0"/>
              <a:t>本研究の妥当性を確認するために他の</a:t>
            </a:r>
            <a:r>
              <a:rPr lang="en-US" altLang="ja-JP" smtClean="0"/>
              <a:t>OSS</a:t>
            </a:r>
            <a:r>
              <a:rPr lang="ja-JP" altLang="en-US" smtClean="0"/>
              <a:t>コミュニティを用いて同様の分析を行う．</a:t>
            </a:r>
            <a:endParaRPr lang="en-US" altLang="ja-JP" smtClean="0"/>
          </a:p>
          <a:p>
            <a:pPr eaLnBrk="1" hangingPunct="1"/>
            <a:endParaRPr lang="en-US" altLang="ja-JP" smtClean="0"/>
          </a:p>
          <a:p>
            <a:pPr eaLnBrk="1" hangingPunct="1"/>
            <a:endParaRPr lang="en-US" altLang="ja-JP" smtClean="0"/>
          </a:p>
        </p:txBody>
      </p:sp>
      <p:sp>
        <p:nvSpPr>
          <p:cNvPr id="68612" name="日付プレースホルダ 3"/>
          <p:cNvSpPr>
            <a:spLocks noGrp="1"/>
          </p:cNvSpPr>
          <p:nvPr>
            <p:ph type="dt" sz="quarter" idx="10"/>
          </p:nvPr>
        </p:nvSpPr>
        <p:spPr>
          <a:noFill/>
        </p:spPr>
        <p:txBody>
          <a:bodyPr/>
          <a:lstStyle/>
          <a:p>
            <a:r>
              <a:rPr lang="en-US" altLang="ja-JP"/>
              <a:t>2007/11/8</a:t>
            </a:r>
            <a:endParaRPr lang="ja-JP" altLang="en-US"/>
          </a:p>
        </p:txBody>
      </p:sp>
      <p:sp>
        <p:nvSpPr>
          <p:cNvPr id="68613" name="フッター プレースホルダ 4"/>
          <p:cNvSpPr>
            <a:spLocks noGrp="1"/>
          </p:cNvSpPr>
          <p:nvPr>
            <p:ph type="ftr" sz="quarter" idx="11"/>
          </p:nvPr>
        </p:nvSpPr>
        <p:spPr>
          <a:noFill/>
        </p:spPr>
        <p:txBody>
          <a:bodyPr/>
          <a:lstStyle/>
          <a:p>
            <a:r>
              <a:rPr lang="en-US" altLang="ja-JP"/>
              <a:t>GNWS2007</a:t>
            </a:r>
            <a:endParaRPr lang="ja-JP" altLang="en-US"/>
          </a:p>
        </p:txBody>
      </p:sp>
      <p:sp>
        <p:nvSpPr>
          <p:cNvPr id="68614" name="スライド番号プレースホルダ 5"/>
          <p:cNvSpPr>
            <a:spLocks noGrp="1"/>
          </p:cNvSpPr>
          <p:nvPr>
            <p:ph type="sldNum" sz="quarter" idx="12"/>
          </p:nvPr>
        </p:nvSpPr>
        <p:spPr>
          <a:noFill/>
        </p:spPr>
        <p:txBody>
          <a:bodyPr/>
          <a:lstStyle/>
          <a:p>
            <a:fld id="{1A2D787F-48F0-4005-9BDC-23CEEC1488FF}" type="slidenum">
              <a:rPr lang="ja-JP" altLang="en-US"/>
              <a:pPr/>
              <a:t>64</a:t>
            </a:fld>
            <a:endParaRPr lang="ja-JP" alt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タイトル 1"/>
          <p:cNvSpPr>
            <a:spLocks noGrp="1"/>
          </p:cNvSpPr>
          <p:nvPr>
            <p:ph type="title"/>
          </p:nvPr>
        </p:nvSpPr>
        <p:spPr/>
        <p:txBody>
          <a:bodyPr/>
          <a:lstStyle/>
          <a:p>
            <a:pPr eaLnBrk="1" hangingPunct="1"/>
            <a:endParaRPr lang="ja-JP" altLang="en-US" smtClean="0"/>
          </a:p>
        </p:txBody>
      </p:sp>
      <p:sp>
        <p:nvSpPr>
          <p:cNvPr id="69635" name="コンテンツ プレースホルダ 2"/>
          <p:cNvSpPr>
            <a:spLocks noGrp="1"/>
          </p:cNvSpPr>
          <p:nvPr>
            <p:ph idx="1"/>
          </p:nvPr>
        </p:nvSpPr>
        <p:spPr/>
        <p:txBody>
          <a:bodyPr/>
          <a:lstStyle/>
          <a:p>
            <a:pPr eaLnBrk="1" hangingPunct="1"/>
            <a:endParaRPr lang="ja-JP" altLang="en-US" smtClean="0"/>
          </a:p>
        </p:txBody>
      </p:sp>
      <p:sp>
        <p:nvSpPr>
          <p:cNvPr id="69636" name="日付プレースホルダ 3"/>
          <p:cNvSpPr>
            <a:spLocks noGrp="1"/>
          </p:cNvSpPr>
          <p:nvPr>
            <p:ph type="dt" sz="quarter" idx="10"/>
          </p:nvPr>
        </p:nvSpPr>
        <p:spPr>
          <a:noFill/>
        </p:spPr>
        <p:txBody>
          <a:bodyPr/>
          <a:lstStyle/>
          <a:p>
            <a:r>
              <a:rPr lang="en-US" altLang="ja-JP"/>
              <a:t>2007/03/15</a:t>
            </a:r>
          </a:p>
        </p:txBody>
      </p:sp>
      <p:sp>
        <p:nvSpPr>
          <p:cNvPr id="69637"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69638" name="スライド番号プレースホルダ 5"/>
          <p:cNvSpPr>
            <a:spLocks noGrp="1"/>
          </p:cNvSpPr>
          <p:nvPr>
            <p:ph type="sldNum" sz="quarter" idx="12"/>
          </p:nvPr>
        </p:nvSpPr>
        <p:spPr>
          <a:noFill/>
        </p:spPr>
        <p:txBody>
          <a:bodyPr/>
          <a:lstStyle/>
          <a:p>
            <a:fld id="{A4AC18AB-24AA-4EB6-A267-BE702BDBA773}" type="slidenum">
              <a:rPr lang="en-US" altLang="ja-JP"/>
              <a:pPr/>
              <a:t>65</a:t>
            </a:fld>
            <a:endParaRPr lang="en-US" altLang="ja-JP"/>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日付プレースホルダ 3"/>
          <p:cNvSpPr>
            <a:spLocks noGrp="1"/>
          </p:cNvSpPr>
          <p:nvPr>
            <p:ph type="dt" sz="quarter" idx="10"/>
          </p:nvPr>
        </p:nvSpPr>
        <p:spPr>
          <a:noFill/>
        </p:spPr>
        <p:txBody>
          <a:bodyPr/>
          <a:lstStyle/>
          <a:p>
            <a:r>
              <a:rPr lang="en-US" altLang="ja-JP"/>
              <a:t>2007/03/15</a:t>
            </a:r>
          </a:p>
        </p:txBody>
      </p:sp>
      <p:sp>
        <p:nvSpPr>
          <p:cNvPr id="70659"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70660" name="スライド番号プレースホルダ 5"/>
          <p:cNvSpPr>
            <a:spLocks noGrp="1"/>
          </p:cNvSpPr>
          <p:nvPr>
            <p:ph type="sldNum" sz="quarter" idx="12"/>
          </p:nvPr>
        </p:nvSpPr>
        <p:spPr>
          <a:noFill/>
        </p:spPr>
        <p:txBody>
          <a:bodyPr/>
          <a:lstStyle/>
          <a:p>
            <a:fld id="{57C9B4E6-7773-4F91-9166-687728D7A5DE}" type="slidenum">
              <a:rPr lang="en-US" altLang="ja-JP"/>
              <a:pPr/>
              <a:t>66</a:t>
            </a:fld>
            <a:endParaRPr lang="en-US" altLang="ja-JP"/>
          </a:p>
        </p:txBody>
      </p:sp>
      <p:sp>
        <p:nvSpPr>
          <p:cNvPr id="70661" name="Rectangle 2"/>
          <p:cNvSpPr>
            <a:spLocks noGrp="1" noChangeArrowheads="1"/>
          </p:cNvSpPr>
          <p:nvPr>
            <p:ph type="title"/>
          </p:nvPr>
        </p:nvSpPr>
        <p:spPr/>
        <p:txBody>
          <a:bodyPr/>
          <a:lstStyle/>
          <a:p>
            <a:pPr eaLnBrk="1" hangingPunct="1"/>
            <a:r>
              <a:rPr lang="ja-JP" altLang="en-US" smtClean="0"/>
              <a:t>中心性分析に基づく研究事例</a:t>
            </a:r>
          </a:p>
        </p:txBody>
      </p:sp>
      <p:sp>
        <p:nvSpPr>
          <p:cNvPr id="70662" name="Rectangle 3"/>
          <p:cNvSpPr>
            <a:spLocks noGrp="1" noChangeArrowheads="1"/>
          </p:cNvSpPr>
          <p:nvPr>
            <p:ph type="body" idx="1"/>
          </p:nvPr>
        </p:nvSpPr>
        <p:spPr/>
        <p:txBody>
          <a:bodyPr/>
          <a:lstStyle/>
          <a:p>
            <a:pPr eaLnBrk="1" hangingPunct="1"/>
            <a:r>
              <a:rPr lang="en-US" altLang="ja-JP" smtClean="0"/>
              <a:t>Enron</a:t>
            </a:r>
            <a:r>
              <a:rPr lang="ja-JP" altLang="en-US" smtClean="0"/>
              <a:t>社のメールデータ分析</a:t>
            </a:r>
          </a:p>
          <a:p>
            <a:pPr lvl="1" eaLnBrk="1" hangingPunct="1"/>
            <a:r>
              <a:rPr lang="en-US" altLang="en-US" smtClean="0"/>
              <a:t>Liaquat Hossain</a:t>
            </a:r>
            <a:r>
              <a:rPr lang="en-US" altLang="ja-JP" smtClean="0"/>
              <a:t>, </a:t>
            </a:r>
            <a:r>
              <a:rPr lang="en-US" altLang="en-US" smtClean="0"/>
              <a:t>Andrè Wu</a:t>
            </a:r>
            <a:r>
              <a:rPr lang="en-US" altLang="ja-JP" smtClean="0"/>
              <a:t>, and </a:t>
            </a:r>
            <a:r>
              <a:rPr lang="en-US" altLang="en-US" smtClean="0"/>
              <a:t>Kenneth </a:t>
            </a:r>
            <a:r>
              <a:rPr lang="en-US" altLang="ja-JP" smtClean="0"/>
              <a:t>K.S. Chung, Actor centrality correlates to project based coordination , In Proceedings of the 2006 20th anniversary conference on Computer supported cooperative work, pp. 363-372, Banff, Alberta, Canada, 2006</a:t>
            </a:r>
          </a:p>
          <a:p>
            <a:pPr lvl="1" eaLnBrk="1" hangingPunct="1"/>
            <a:endParaRPr lang="en-US" altLang="ja-JP" smtClean="0"/>
          </a:p>
          <a:p>
            <a:pPr eaLnBrk="1" hangingPunct="1"/>
            <a:r>
              <a:rPr lang="en-US" altLang="ja-JP" smtClean="0"/>
              <a:t>OSS</a:t>
            </a:r>
            <a:r>
              <a:rPr lang="ja-JP" altLang="en-US" smtClean="0"/>
              <a:t>プロジェクトの</a:t>
            </a:r>
            <a:r>
              <a:rPr lang="en-US" altLang="ja-JP" smtClean="0"/>
              <a:t>ML</a:t>
            </a:r>
            <a:r>
              <a:rPr lang="ja-JP" altLang="en-US" smtClean="0"/>
              <a:t>分析</a:t>
            </a:r>
          </a:p>
          <a:p>
            <a:pPr lvl="1" eaLnBrk="1" hangingPunct="1"/>
            <a:r>
              <a:rPr lang="en-US" altLang="en-US" smtClean="0"/>
              <a:t>James Howison, Keisuke Inoue, and Kevin Crowston</a:t>
            </a:r>
            <a:r>
              <a:rPr lang="en-US" altLang="ja-JP" smtClean="0"/>
              <a:t>, Social dynamics of free and open source team communications, In Proceedings of the IFIP 2nd International Conference on Open Source Software, Lake Como, Italy.</a:t>
            </a:r>
            <a:br>
              <a:rPr lang="en-US" altLang="ja-JP" smtClean="0"/>
            </a:br>
            <a:endParaRPr lang="en-US" altLang="ja-JP" smtClean="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ctrTitle"/>
          </p:nvPr>
        </p:nvSpPr>
        <p:spPr/>
        <p:txBody>
          <a:bodyPr/>
          <a:lstStyle/>
          <a:p>
            <a:pPr eaLnBrk="1" hangingPunct="1"/>
            <a:r>
              <a:rPr lang="en-US" altLang="ja-JP" sz="1200" smtClean="0"/>
              <a:t>In Proceedings of the 2006 20th anniversary conference on Computer supported cooperative work, pp. 363-372, Banff, Alberta, Canada, 2006</a:t>
            </a:r>
            <a:br>
              <a:rPr lang="en-US" altLang="ja-JP" sz="1200" smtClean="0"/>
            </a:br>
            <a:r>
              <a:rPr lang="en-US" altLang="ja-JP" sz="1600" smtClean="0"/>
              <a:t/>
            </a:r>
            <a:br>
              <a:rPr lang="en-US" altLang="ja-JP" sz="1600" smtClean="0"/>
            </a:br>
            <a:r>
              <a:rPr lang="en-US" altLang="ja-JP" sz="2000" smtClean="0"/>
              <a:t>Actor centrality correlates to project based coordination</a:t>
            </a:r>
            <a:r>
              <a:rPr lang="en-US" altLang="ja-JP" sz="1600" smtClean="0"/>
              <a:t> </a:t>
            </a:r>
          </a:p>
        </p:txBody>
      </p:sp>
      <p:sp>
        <p:nvSpPr>
          <p:cNvPr id="71683" name="Rectangle 3"/>
          <p:cNvSpPr>
            <a:spLocks noGrp="1" noChangeArrowheads="1"/>
          </p:cNvSpPr>
          <p:nvPr>
            <p:ph type="subTitle" idx="1"/>
          </p:nvPr>
        </p:nvSpPr>
        <p:spPr>
          <a:xfrm>
            <a:off x="784225" y="3357563"/>
            <a:ext cx="7604125" cy="2087562"/>
          </a:xfrm>
        </p:spPr>
        <p:txBody>
          <a:bodyPr/>
          <a:lstStyle/>
          <a:p>
            <a:pPr eaLnBrk="1" hangingPunct="1"/>
            <a:r>
              <a:rPr lang="en-US" altLang="ja-JP" smtClean="0"/>
              <a:t>Liaquat Hossain		University of Sydney, Australia</a:t>
            </a:r>
            <a:br>
              <a:rPr lang="en-US" altLang="ja-JP" smtClean="0"/>
            </a:br>
            <a:r>
              <a:rPr lang="en-US" altLang="ja-JP" smtClean="0"/>
              <a:t>Andrè Wu		IBM Australia</a:t>
            </a:r>
            <a:br>
              <a:rPr lang="en-US" altLang="ja-JP" smtClean="0"/>
            </a:br>
            <a:r>
              <a:rPr lang="en-US" altLang="ja-JP" smtClean="0"/>
              <a:t>Kenneth K S Chung	University of Sydney, Australia</a:t>
            </a:r>
          </a:p>
        </p:txBody>
      </p:sp>
    </p:spTree>
  </p:cSld>
  <p:clrMapOvr>
    <a:masterClrMapping/>
  </p:clrMapOv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日付プレースホルダ 3"/>
          <p:cNvSpPr>
            <a:spLocks noGrp="1"/>
          </p:cNvSpPr>
          <p:nvPr>
            <p:ph type="dt" sz="quarter" idx="10"/>
          </p:nvPr>
        </p:nvSpPr>
        <p:spPr>
          <a:noFill/>
        </p:spPr>
        <p:txBody>
          <a:bodyPr/>
          <a:lstStyle/>
          <a:p>
            <a:r>
              <a:rPr lang="en-US" altLang="ja-JP"/>
              <a:t>2007/03/15</a:t>
            </a:r>
          </a:p>
        </p:txBody>
      </p:sp>
      <p:sp>
        <p:nvSpPr>
          <p:cNvPr id="72707"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72708" name="スライド番号プレースホルダ 5"/>
          <p:cNvSpPr>
            <a:spLocks noGrp="1"/>
          </p:cNvSpPr>
          <p:nvPr>
            <p:ph type="sldNum" sz="quarter" idx="12"/>
          </p:nvPr>
        </p:nvSpPr>
        <p:spPr>
          <a:noFill/>
        </p:spPr>
        <p:txBody>
          <a:bodyPr/>
          <a:lstStyle/>
          <a:p>
            <a:fld id="{3DC3C358-C143-462F-85B2-879855766E23}" type="slidenum">
              <a:rPr lang="en-US" altLang="ja-JP"/>
              <a:pPr/>
              <a:t>68</a:t>
            </a:fld>
            <a:endParaRPr lang="en-US" altLang="ja-JP"/>
          </a:p>
        </p:txBody>
      </p:sp>
      <p:sp>
        <p:nvSpPr>
          <p:cNvPr id="72709" name="Rectangle 4"/>
          <p:cNvSpPr>
            <a:spLocks noGrp="1" noChangeArrowheads="1"/>
          </p:cNvSpPr>
          <p:nvPr>
            <p:ph type="title"/>
          </p:nvPr>
        </p:nvSpPr>
        <p:spPr/>
        <p:txBody>
          <a:bodyPr/>
          <a:lstStyle/>
          <a:p>
            <a:pPr eaLnBrk="1" hangingPunct="1"/>
            <a:r>
              <a:rPr lang="en-US" altLang="ja-JP" smtClean="0"/>
              <a:t>INTRODUCTION</a:t>
            </a:r>
          </a:p>
        </p:txBody>
      </p:sp>
      <p:sp>
        <p:nvSpPr>
          <p:cNvPr id="72710" name="Rectangle 5"/>
          <p:cNvSpPr>
            <a:spLocks noGrp="1" noChangeArrowheads="1"/>
          </p:cNvSpPr>
          <p:nvPr>
            <p:ph type="body" idx="1"/>
          </p:nvPr>
        </p:nvSpPr>
        <p:spPr/>
        <p:txBody>
          <a:bodyPr/>
          <a:lstStyle/>
          <a:p>
            <a:pPr eaLnBrk="1" hangingPunct="1"/>
            <a:r>
              <a:rPr lang="ja-JP" altLang="en-US" smtClean="0"/>
              <a:t>コミュニケーション，情報探索，知識伝達を通じて人々がどのように調整行動（</a:t>
            </a:r>
            <a:r>
              <a:rPr lang="en-US" altLang="ja-JP" smtClean="0"/>
              <a:t>coordination activity</a:t>
            </a:r>
            <a:r>
              <a:rPr lang="ja-JP" altLang="en-US" smtClean="0"/>
              <a:t>）を行っているかについての研究が盛んに行われている</a:t>
            </a:r>
          </a:p>
          <a:p>
            <a:pPr eaLnBrk="1" hangingPunct="1"/>
            <a:endParaRPr lang="ja-JP" altLang="en-US" smtClean="0"/>
          </a:p>
          <a:p>
            <a:pPr eaLnBrk="1" hangingPunct="1"/>
            <a:r>
              <a:rPr lang="ja-JP" altLang="en-US" smtClean="0"/>
              <a:t>本論文の目的は，組織における構造的立場（</a:t>
            </a:r>
            <a:r>
              <a:rPr lang="en-US" altLang="ja-JP" smtClean="0"/>
              <a:t>structural position</a:t>
            </a:r>
            <a:r>
              <a:rPr lang="ja-JP" altLang="en-US" smtClean="0"/>
              <a:t>）と調整能力との間の関係を明らかにすること</a:t>
            </a:r>
          </a:p>
          <a:p>
            <a:pPr lvl="1" eaLnBrk="1" hangingPunct="1"/>
            <a:r>
              <a:rPr lang="ja-JP" altLang="en-US" smtClean="0"/>
              <a:t>組織内の構造的立場を中心性から計測する</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日付プレースホルダ 3"/>
          <p:cNvSpPr>
            <a:spLocks noGrp="1"/>
          </p:cNvSpPr>
          <p:nvPr>
            <p:ph type="dt" sz="quarter" idx="10"/>
          </p:nvPr>
        </p:nvSpPr>
        <p:spPr>
          <a:noFill/>
        </p:spPr>
        <p:txBody>
          <a:bodyPr/>
          <a:lstStyle/>
          <a:p>
            <a:r>
              <a:rPr lang="en-US" altLang="ja-JP"/>
              <a:t>2007/03/15</a:t>
            </a:r>
          </a:p>
        </p:txBody>
      </p:sp>
      <p:sp>
        <p:nvSpPr>
          <p:cNvPr id="73731"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73732" name="スライド番号プレースホルダ 5"/>
          <p:cNvSpPr>
            <a:spLocks noGrp="1"/>
          </p:cNvSpPr>
          <p:nvPr>
            <p:ph type="sldNum" sz="quarter" idx="12"/>
          </p:nvPr>
        </p:nvSpPr>
        <p:spPr>
          <a:noFill/>
        </p:spPr>
        <p:txBody>
          <a:bodyPr/>
          <a:lstStyle/>
          <a:p>
            <a:fld id="{11AB2291-C180-4F7D-8060-A866B1A91432}" type="slidenum">
              <a:rPr lang="en-US" altLang="ja-JP"/>
              <a:pPr/>
              <a:t>69</a:t>
            </a:fld>
            <a:endParaRPr lang="en-US" altLang="ja-JP"/>
          </a:p>
        </p:txBody>
      </p:sp>
      <p:sp>
        <p:nvSpPr>
          <p:cNvPr id="73733" name="Rectangle 6"/>
          <p:cNvSpPr>
            <a:spLocks noGrp="1" noChangeArrowheads="1"/>
          </p:cNvSpPr>
          <p:nvPr>
            <p:ph type="title"/>
          </p:nvPr>
        </p:nvSpPr>
        <p:spPr/>
        <p:txBody>
          <a:bodyPr/>
          <a:lstStyle/>
          <a:p>
            <a:pPr eaLnBrk="1" hangingPunct="1"/>
            <a:r>
              <a:rPr lang="en-US" altLang="ja-JP" smtClean="0"/>
              <a:t>NETWORK CENTRALITY</a:t>
            </a:r>
          </a:p>
        </p:txBody>
      </p:sp>
      <p:sp>
        <p:nvSpPr>
          <p:cNvPr id="73734" name="Rectangle 7"/>
          <p:cNvSpPr>
            <a:spLocks noGrp="1" noChangeArrowheads="1"/>
          </p:cNvSpPr>
          <p:nvPr>
            <p:ph type="body" idx="1"/>
          </p:nvPr>
        </p:nvSpPr>
        <p:spPr/>
        <p:txBody>
          <a:bodyPr/>
          <a:lstStyle/>
          <a:p>
            <a:pPr eaLnBrk="1" hangingPunct="1"/>
            <a:r>
              <a:rPr lang="ja-JP" altLang="en-US" smtClean="0"/>
              <a:t>本論文で用いる中心性</a:t>
            </a:r>
          </a:p>
          <a:p>
            <a:pPr lvl="1" eaLnBrk="1" hangingPunct="1"/>
            <a:r>
              <a:rPr lang="ja-JP" altLang="en-US" smtClean="0"/>
              <a:t>次数中心性</a:t>
            </a:r>
          </a:p>
          <a:p>
            <a:pPr lvl="2" eaLnBrk="1" hangingPunct="1"/>
            <a:r>
              <a:rPr lang="en-US" altLang="ja-JP" sz="1800" smtClean="0"/>
              <a:t>actor</a:t>
            </a:r>
            <a:r>
              <a:rPr lang="ja-JP" altLang="en-US" sz="1800" smtClean="0"/>
              <a:t>に繋がっているリンクの数から定義される</a:t>
            </a:r>
          </a:p>
          <a:p>
            <a:pPr lvl="2" eaLnBrk="1" hangingPunct="1"/>
            <a:r>
              <a:rPr lang="ja-JP" altLang="en-US" sz="1800" smtClean="0"/>
              <a:t>コミュニケーションの活発さや人気の指標となる</a:t>
            </a:r>
          </a:p>
          <a:p>
            <a:pPr lvl="2" eaLnBrk="1" hangingPunct="1"/>
            <a:r>
              <a:rPr lang="ja-JP" altLang="en-US" sz="1800" smtClean="0"/>
              <a:t>局所的な中心性を表す（ネットワーク全体は考慮されない）</a:t>
            </a:r>
          </a:p>
          <a:p>
            <a:pPr lvl="1" eaLnBrk="1" hangingPunct="1"/>
            <a:r>
              <a:rPr lang="ja-JP" altLang="en-US" smtClean="0"/>
              <a:t>近接性</a:t>
            </a:r>
          </a:p>
          <a:p>
            <a:pPr lvl="2" eaLnBrk="1" hangingPunct="1"/>
            <a:r>
              <a:rPr lang="en-US" altLang="ja-JP" sz="1800" smtClean="0"/>
              <a:t>actor</a:t>
            </a:r>
            <a:r>
              <a:rPr lang="ja-JP" altLang="en-US" sz="1800" smtClean="0"/>
              <a:t>からネットワーク内のすべてのノードへの距離から定義される</a:t>
            </a:r>
          </a:p>
          <a:p>
            <a:pPr lvl="2" eaLnBrk="1" hangingPunct="1"/>
            <a:r>
              <a:rPr lang="ja-JP" altLang="en-US" sz="1800" smtClean="0"/>
              <a:t>ネットワーク内での独立性（＝他者からの影響の受け難さ）の指標とな</a:t>
            </a:r>
          </a:p>
          <a:p>
            <a:pPr lvl="2" eaLnBrk="1" hangingPunct="1"/>
            <a:r>
              <a:rPr lang="ja-JP" altLang="en-US" sz="1800" smtClean="0"/>
              <a:t>逆に，影響の与えやすさの指標ともなりえる</a:t>
            </a:r>
          </a:p>
          <a:p>
            <a:pPr lvl="1" eaLnBrk="1" hangingPunct="1"/>
            <a:r>
              <a:rPr lang="ja-JP" altLang="en-US" smtClean="0"/>
              <a:t>媒介性</a:t>
            </a:r>
          </a:p>
          <a:p>
            <a:pPr lvl="2" eaLnBrk="1" hangingPunct="1"/>
            <a:r>
              <a:rPr lang="ja-JP" altLang="en-US" sz="1800" smtClean="0"/>
              <a:t>任意の</a:t>
            </a:r>
            <a:r>
              <a:rPr lang="en-US" altLang="ja-JP" sz="1800" smtClean="0"/>
              <a:t>2</a:t>
            </a:r>
            <a:r>
              <a:rPr lang="ja-JP" altLang="en-US" sz="1800" smtClean="0"/>
              <a:t>つのノードが</a:t>
            </a:r>
            <a:r>
              <a:rPr lang="en-US" altLang="ja-JP" sz="1800" smtClean="0"/>
              <a:t>actor</a:t>
            </a:r>
            <a:r>
              <a:rPr lang="ja-JP" altLang="en-US" sz="1800" smtClean="0"/>
              <a:t>を経由した場合の最短距離から定義される（任意のノード間の最短距離に頻繁に現れるノードは高い値をとる）</a:t>
            </a:r>
          </a:p>
          <a:p>
            <a:pPr lvl="2" eaLnBrk="1" hangingPunct="1"/>
            <a:r>
              <a:rPr lang="ja-JP" altLang="en-US" sz="1800" smtClean="0"/>
              <a:t>ノード間の情報や資源の流れの可能性を表す指標となる</a:t>
            </a:r>
          </a:p>
          <a:p>
            <a:pPr lvl="2" eaLnBrk="1" hangingPunct="1"/>
            <a:r>
              <a:rPr lang="ja-JP" altLang="en-US" sz="1800" smtClean="0"/>
              <a:t>高い媒介性をもつ</a:t>
            </a:r>
            <a:r>
              <a:rPr lang="en-US" altLang="ja-JP" sz="1800" smtClean="0"/>
              <a:t>actor</a:t>
            </a:r>
            <a:r>
              <a:rPr lang="ja-JP" altLang="en-US" sz="1800" smtClean="0"/>
              <a:t>は，仲介や門番の役割を表す</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日付プレースホルダ 3"/>
          <p:cNvSpPr>
            <a:spLocks noGrp="1"/>
          </p:cNvSpPr>
          <p:nvPr>
            <p:ph type="dt" sz="quarter" idx="10"/>
          </p:nvPr>
        </p:nvSpPr>
        <p:spPr>
          <a:noFill/>
        </p:spPr>
        <p:txBody>
          <a:bodyPr/>
          <a:lstStyle/>
          <a:p>
            <a:r>
              <a:rPr lang="en-US" altLang="ja-JP"/>
              <a:t>2007/03/15</a:t>
            </a:r>
          </a:p>
        </p:txBody>
      </p:sp>
      <p:sp>
        <p:nvSpPr>
          <p:cNvPr id="74755"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74756" name="スライド番号プレースホルダ 5"/>
          <p:cNvSpPr>
            <a:spLocks noGrp="1"/>
          </p:cNvSpPr>
          <p:nvPr>
            <p:ph type="sldNum" sz="quarter" idx="12"/>
          </p:nvPr>
        </p:nvSpPr>
        <p:spPr>
          <a:noFill/>
        </p:spPr>
        <p:txBody>
          <a:bodyPr/>
          <a:lstStyle/>
          <a:p>
            <a:fld id="{E7550AFE-4B34-4717-8ED9-3842717F3689}" type="slidenum">
              <a:rPr lang="en-US" altLang="ja-JP"/>
              <a:pPr/>
              <a:t>70</a:t>
            </a:fld>
            <a:endParaRPr lang="en-US" altLang="ja-JP"/>
          </a:p>
        </p:txBody>
      </p:sp>
      <p:sp>
        <p:nvSpPr>
          <p:cNvPr id="74757" name="Rectangle 4"/>
          <p:cNvSpPr>
            <a:spLocks noGrp="1" noChangeArrowheads="1"/>
          </p:cNvSpPr>
          <p:nvPr>
            <p:ph type="title"/>
          </p:nvPr>
        </p:nvSpPr>
        <p:spPr/>
        <p:txBody>
          <a:bodyPr/>
          <a:lstStyle/>
          <a:p>
            <a:pPr eaLnBrk="1" hangingPunct="1"/>
            <a:r>
              <a:rPr lang="en-US" altLang="ja-JP" smtClean="0"/>
              <a:t>CENTRALITY AND COORDINATION</a:t>
            </a:r>
          </a:p>
        </p:txBody>
      </p:sp>
      <p:sp>
        <p:nvSpPr>
          <p:cNvPr id="74758" name="Rectangle 5"/>
          <p:cNvSpPr>
            <a:spLocks noGrp="1" noChangeArrowheads="1"/>
          </p:cNvSpPr>
          <p:nvPr>
            <p:ph type="body" idx="1"/>
          </p:nvPr>
        </p:nvSpPr>
        <p:spPr/>
        <p:txBody>
          <a:bodyPr/>
          <a:lstStyle/>
          <a:p>
            <a:pPr eaLnBrk="1" hangingPunct="1"/>
            <a:r>
              <a:rPr lang="ja-JP" altLang="en-US" smtClean="0"/>
              <a:t>中心性と調整能力との関係についての仮説</a:t>
            </a:r>
          </a:p>
          <a:p>
            <a:pPr lvl="4" eaLnBrk="1" hangingPunct="1"/>
            <a:endParaRPr lang="ja-JP" altLang="en-US" smtClean="0"/>
          </a:p>
          <a:p>
            <a:pPr lvl="1" eaLnBrk="1" hangingPunct="1"/>
            <a:r>
              <a:rPr lang="ja-JP" altLang="en-US" smtClean="0"/>
              <a:t>ネットワーク内で中心的な立場をとる人物は，</a:t>
            </a:r>
            <a:br>
              <a:rPr lang="ja-JP" altLang="en-US" smtClean="0"/>
            </a:br>
            <a:r>
              <a:rPr lang="ja-JP" altLang="en-US" smtClean="0"/>
              <a:t>調整役として現れるであろう</a:t>
            </a:r>
          </a:p>
          <a:p>
            <a:pPr lvl="4" eaLnBrk="1" hangingPunct="1"/>
            <a:endParaRPr lang="ja-JP" altLang="en-US" smtClean="0"/>
          </a:p>
          <a:p>
            <a:pPr lvl="1" eaLnBrk="1" hangingPunct="1"/>
            <a:r>
              <a:rPr lang="ja-JP" altLang="en-US" smtClean="0"/>
              <a:t>無向グラフでは，媒介性が調整能力を表す</a:t>
            </a:r>
            <a:br>
              <a:rPr lang="ja-JP" altLang="en-US" smtClean="0"/>
            </a:br>
            <a:r>
              <a:rPr lang="ja-JP" altLang="en-US" smtClean="0"/>
              <a:t>最も適した指標である</a:t>
            </a:r>
          </a:p>
          <a:p>
            <a:pPr lvl="4" eaLnBrk="1" hangingPunct="1"/>
            <a:endParaRPr lang="ja-JP" altLang="en-US" smtClean="0"/>
          </a:p>
          <a:p>
            <a:pPr lvl="1" eaLnBrk="1" hangingPunct="1"/>
            <a:r>
              <a:rPr lang="ja-JP" altLang="en-US" smtClean="0"/>
              <a:t>有向グラフでは出次数中心性が調整能力を表す</a:t>
            </a:r>
            <a:br>
              <a:rPr lang="ja-JP" altLang="en-US" smtClean="0"/>
            </a:br>
            <a:r>
              <a:rPr lang="ja-JP" altLang="en-US" smtClean="0"/>
              <a:t>最も適した指標である</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日付プレースホルダ 3"/>
          <p:cNvSpPr>
            <a:spLocks noGrp="1"/>
          </p:cNvSpPr>
          <p:nvPr>
            <p:ph type="dt" sz="quarter" idx="10"/>
          </p:nvPr>
        </p:nvSpPr>
        <p:spPr>
          <a:noFill/>
        </p:spPr>
        <p:txBody>
          <a:bodyPr/>
          <a:lstStyle/>
          <a:p>
            <a:r>
              <a:rPr lang="en-US" altLang="ja-JP"/>
              <a:t>2007/03/15</a:t>
            </a:r>
          </a:p>
        </p:txBody>
      </p:sp>
      <p:sp>
        <p:nvSpPr>
          <p:cNvPr id="75779"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75780" name="スライド番号プレースホルダ 5"/>
          <p:cNvSpPr>
            <a:spLocks noGrp="1"/>
          </p:cNvSpPr>
          <p:nvPr>
            <p:ph type="sldNum" sz="quarter" idx="12"/>
          </p:nvPr>
        </p:nvSpPr>
        <p:spPr>
          <a:noFill/>
        </p:spPr>
        <p:txBody>
          <a:bodyPr/>
          <a:lstStyle/>
          <a:p>
            <a:fld id="{84FC31D4-54E1-467C-B0E9-29CAA6828A9A}" type="slidenum">
              <a:rPr lang="en-US" altLang="ja-JP"/>
              <a:pPr/>
              <a:t>71</a:t>
            </a:fld>
            <a:endParaRPr lang="en-US" altLang="ja-JP"/>
          </a:p>
        </p:txBody>
      </p:sp>
      <p:sp>
        <p:nvSpPr>
          <p:cNvPr id="75781" name="Rectangle 4"/>
          <p:cNvSpPr>
            <a:spLocks noGrp="1" noChangeArrowheads="1"/>
          </p:cNvSpPr>
          <p:nvPr>
            <p:ph type="title"/>
          </p:nvPr>
        </p:nvSpPr>
        <p:spPr/>
        <p:txBody>
          <a:bodyPr/>
          <a:lstStyle/>
          <a:p>
            <a:pPr eaLnBrk="1" hangingPunct="1"/>
            <a:r>
              <a:rPr lang="en-US" altLang="ja-JP" smtClean="0"/>
              <a:t>CONTEXT OF THE STUDY</a:t>
            </a:r>
          </a:p>
        </p:txBody>
      </p:sp>
      <p:sp>
        <p:nvSpPr>
          <p:cNvPr id="75782" name="Rectangle 5"/>
          <p:cNvSpPr>
            <a:spLocks noGrp="1" noChangeArrowheads="1"/>
          </p:cNvSpPr>
          <p:nvPr>
            <p:ph type="body" idx="1"/>
          </p:nvPr>
        </p:nvSpPr>
        <p:spPr/>
        <p:txBody>
          <a:bodyPr/>
          <a:lstStyle/>
          <a:p>
            <a:pPr eaLnBrk="1" hangingPunct="1">
              <a:lnSpc>
                <a:spcPct val="90000"/>
              </a:lnSpc>
            </a:pPr>
            <a:r>
              <a:rPr lang="ja-JP" altLang="en-US" smtClean="0"/>
              <a:t>本論文では，</a:t>
            </a:r>
            <a:r>
              <a:rPr lang="en-US" altLang="ja-JP" smtClean="0"/>
              <a:t>Enron</a:t>
            </a:r>
            <a:r>
              <a:rPr lang="ja-JP" altLang="en-US" smtClean="0"/>
              <a:t>社の</a:t>
            </a:r>
            <a:r>
              <a:rPr lang="en-US" altLang="ja-JP" smtClean="0"/>
              <a:t>Dabhol Power</a:t>
            </a:r>
            <a:r>
              <a:rPr lang="ja-JP" altLang="en-US" smtClean="0"/>
              <a:t>プロジェクトに従事した社員の中心性と調整能力との関係を </a:t>
            </a:r>
            <a:r>
              <a:rPr lang="en-US" altLang="ja-JP" smtClean="0"/>
              <a:t>email </a:t>
            </a:r>
            <a:r>
              <a:rPr lang="ja-JP" altLang="en-US" smtClean="0"/>
              <a:t>データから調べる</a:t>
            </a:r>
          </a:p>
          <a:p>
            <a:pPr lvl="4" eaLnBrk="1" hangingPunct="1">
              <a:lnSpc>
                <a:spcPct val="90000"/>
              </a:lnSpc>
            </a:pPr>
            <a:endParaRPr lang="ja-JP" altLang="en-US" smtClean="0"/>
          </a:p>
          <a:p>
            <a:pPr lvl="1" eaLnBrk="1" hangingPunct="1">
              <a:lnSpc>
                <a:spcPct val="90000"/>
              </a:lnSpc>
            </a:pPr>
            <a:r>
              <a:rPr lang="en-US" altLang="ja-JP" smtClean="0"/>
              <a:t>Enron Corporation</a:t>
            </a:r>
          </a:p>
          <a:p>
            <a:pPr lvl="2" eaLnBrk="1" hangingPunct="1">
              <a:lnSpc>
                <a:spcPct val="90000"/>
              </a:lnSpc>
            </a:pPr>
            <a:r>
              <a:rPr lang="ja-JP" altLang="en-US" sz="1800" smtClean="0"/>
              <a:t>天然ガスや電気事業を行う企業</a:t>
            </a:r>
          </a:p>
          <a:p>
            <a:pPr lvl="2" eaLnBrk="1" hangingPunct="1">
              <a:lnSpc>
                <a:spcPct val="90000"/>
              </a:lnSpc>
            </a:pPr>
            <a:r>
              <a:rPr lang="en-US" altLang="ja-JP" sz="1800" smtClean="0"/>
              <a:t>2001</a:t>
            </a:r>
            <a:r>
              <a:rPr lang="ja-JP" altLang="en-US" sz="1800" smtClean="0"/>
              <a:t>年中期までの社員数は</a:t>
            </a:r>
            <a:r>
              <a:rPr lang="en-US" altLang="ja-JP" sz="1800" smtClean="0"/>
              <a:t>21,000</a:t>
            </a:r>
            <a:r>
              <a:rPr lang="ja-JP" altLang="en-US" sz="1800" smtClean="0"/>
              <a:t>人</a:t>
            </a:r>
          </a:p>
          <a:p>
            <a:pPr lvl="2" eaLnBrk="1" hangingPunct="1">
              <a:lnSpc>
                <a:spcPct val="90000"/>
              </a:lnSpc>
            </a:pPr>
            <a:r>
              <a:rPr lang="ja-JP" altLang="en-US" sz="1800" smtClean="0"/>
              <a:t>会計疑惑の発覚の後，</a:t>
            </a:r>
            <a:r>
              <a:rPr lang="en-US" altLang="ja-JP" sz="1800" smtClean="0"/>
              <a:t>2001</a:t>
            </a:r>
            <a:r>
              <a:rPr lang="ja-JP" altLang="en-US" sz="1800" smtClean="0"/>
              <a:t>年</a:t>
            </a:r>
            <a:r>
              <a:rPr lang="en-US" altLang="ja-JP" sz="1800" smtClean="0"/>
              <a:t>12</a:t>
            </a:r>
            <a:r>
              <a:rPr lang="ja-JP" altLang="en-US" sz="1800" smtClean="0"/>
              <a:t>月に破産申立</a:t>
            </a:r>
          </a:p>
          <a:p>
            <a:pPr lvl="2" eaLnBrk="1" hangingPunct="1">
              <a:lnSpc>
                <a:spcPct val="90000"/>
              </a:lnSpc>
            </a:pPr>
            <a:r>
              <a:rPr lang="ja-JP" altLang="en-US" sz="1800" smtClean="0"/>
              <a:t>財務状況の隠蔽により</a:t>
            </a:r>
            <a:r>
              <a:rPr lang="en-US" altLang="ja-JP" sz="1800" smtClean="0"/>
              <a:t>Enron</a:t>
            </a:r>
            <a:r>
              <a:rPr lang="ja-JP" altLang="en-US" sz="1800" smtClean="0"/>
              <a:t>社が投資家を騙したかどうかを</a:t>
            </a:r>
            <a:br>
              <a:rPr lang="ja-JP" altLang="en-US" sz="1800" smtClean="0"/>
            </a:br>
            <a:r>
              <a:rPr lang="ja-JP" altLang="en-US" sz="1800" smtClean="0"/>
              <a:t>米裁判所が調査し，</a:t>
            </a:r>
            <a:r>
              <a:rPr lang="en-US" altLang="ja-JP" sz="1800" smtClean="0"/>
              <a:t>email log</a:t>
            </a:r>
            <a:r>
              <a:rPr lang="ja-JP" altLang="en-US" sz="1800" smtClean="0"/>
              <a:t>を公開した</a:t>
            </a:r>
          </a:p>
          <a:p>
            <a:pPr lvl="4" eaLnBrk="1" hangingPunct="1">
              <a:lnSpc>
                <a:spcPct val="90000"/>
              </a:lnSpc>
            </a:pPr>
            <a:endParaRPr lang="ja-JP" altLang="en-US" smtClean="0"/>
          </a:p>
          <a:p>
            <a:pPr lvl="1" eaLnBrk="1" hangingPunct="1">
              <a:lnSpc>
                <a:spcPct val="90000"/>
              </a:lnSpc>
            </a:pPr>
            <a:r>
              <a:rPr lang="en-US" altLang="ja-JP" smtClean="0"/>
              <a:t>Enron Corporation email dataset</a:t>
            </a:r>
          </a:p>
          <a:p>
            <a:pPr lvl="2" eaLnBrk="1" hangingPunct="1">
              <a:lnSpc>
                <a:spcPct val="90000"/>
              </a:lnSpc>
            </a:pPr>
            <a:r>
              <a:rPr lang="en-US" altLang="ja-JP" sz="1800" smtClean="0"/>
              <a:t>Enron</a:t>
            </a:r>
            <a:r>
              <a:rPr lang="ja-JP" altLang="en-US" sz="1800" smtClean="0"/>
              <a:t>社員により送信された</a:t>
            </a:r>
            <a:r>
              <a:rPr lang="en-US" altLang="ja-JP" sz="1800" smtClean="0"/>
              <a:t>150</a:t>
            </a:r>
            <a:r>
              <a:rPr lang="ja-JP" altLang="en-US" sz="1800" smtClean="0"/>
              <a:t>万件以上のメール</a:t>
            </a:r>
          </a:p>
          <a:p>
            <a:pPr lvl="2" eaLnBrk="1" hangingPunct="1">
              <a:lnSpc>
                <a:spcPct val="90000"/>
              </a:lnSpc>
            </a:pPr>
            <a:r>
              <a:rPr lang="ja-JP" altLang="en-US" sz="1800" smtClean="0"/>
              <a:t>個人的なメールや空メールなどを除去した</a:t>
            </a:r>
            <a:r>
              <a:rPr lang="en-US" altLang="ja-JP" sz="1800" smtClean="0"/>
              <a:t>Enron corpus</a:t>
            </a:r>
            <a:r>
              <a:rPr lang="ja-JP" altLang="en-US" sz="1800" smtClean="0"/>
              <a:t>には， </a:t>
            </a:r>
            <a:r>
              <a:rPr lang="en-US" altLang="ja-JP" sz="1800" smtClean="0"/>
              <a:t>17,568</a:t>
            </a:r>
            <a:r>
              <a:rPr lang="ja-JP" altLang="en-US" sz="1800" smtClean="0"/>
              <a:t>人のユーザの</a:t>
            </a:r>
            <a:r>
              <a:rPr lang="en-US" altLang="ja-JP" sz="1800" smtClean="0"/>
              <a:t>252,759</a:t>
            </a:r>
            <a:r>
              <a:rPr lang="ja-JP" altLang="en-US" sz="1800" smtClean="0"/>
              <a:t>件のメッセージが含まれる</a:t>
            </a:r>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日付プレースホルダ 3"/>
          <p:cNvSpPr>
            <a:spLocks noGrp="1"/>
          </p:cNvSpPr>
          <p:nvPr>
            <p:ph type="dt" sz="quarter" idx="10"/>
          </p:nvPr>
        </p:nvSpPr>
        <p:spPr>
          <a:noFill/>
        </p:spPr>
        <p:txBody>
          <a:bodyPr/>
          <a:lstStyle/>
          <a:p>
            <a:r>
              <a:rPr lang="en-US" altLang="ja-JP"/>
              <a:t>2007/03/15</a:t>
            </a:r>
          </a:p>
        </p:txBody>
      </p:sp>
      <p:sp>
        <p:nvSpPr>
          <p:cNvPr id="76803"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76804" name="スライド番号プレースホルダ 5"/>
          <p:cNvSpPr>
            <a:spLocks noGrp="1"/>
          </p:cNvSpPr>
          <p:nvPr>
            <p:ph type="sldNum" sz="quarter" idx="12"/>
          </p:nvPr>
        </p:nvSpPr>
        <p:spPr>
          <a:noFill/>
        </p:spPr>
        <p:txBody>
          <a:bodyPr/>
          <a:lstStyle/>
          <a:p>
            <a:fld id="{B9522546-3288-4000-A705-23EDA8A9C53E}" type="slidenum">
              <a:rPr lang="en-US" altLang="ja-JP"/>
              <a:pPr/>
              <a:t>72</a:t>
            </a:fld>
            <a:endParaRPr lang="en-US" altLang="ja-JP"/>
          </a:p>
        </p:txBody>
      </p:sp>
      <p:sp>
        <p:nvSpPr>
          <p:cNvPr id="76805" name="Rectangle 4"/>
          <p:cNvSpPr>
            <a:spLocks noGrp="1" noChangeArrowheads="1"/>
          </p:cNvSpPr>
          <p:nvPr>
            <p:ph type="title"/>
          </p:nvPr>
        </p:nvSpPr>
        <p:spPr/>
        <p:txBody>
          <a:bodyPr/>
          <a:lstStyle/>
          <a:p>
            <a:pPr eaLnBrk="1" hangingPunct="1"/>
            <a:r>
              <a:rPr lang="en-US" altLang="ja-JP" smtClean="0"/>
              <a:t>DESIGN OF THE STUDY:</a:t>
            </a:r>
            <a:r>
              <a:rPr lang="ja-JP" altLang="en-US" smtClean="0"/>
              <a:t>ケーススタディの手順</a:t>
            </a:r>
          </a:p>
        </p:txBody>
      </p:sp>
      <p:sp>
        <p:nvSpPr>
          <p:cNvPr id="76806" name="Rectangle 5"/>
          <p:cNvSpPr>
            <a:spLocks noGrp="1" noChangeArrowheads="1"/>
          </p:cNvSpPr>
          <p:nvPr>
            <p:ph type="body" idx="1"/>
          </p:nvPr>
        </p:nvSpPr>
        <p:spPr/>
        <p:txBody>
          <a:bodyPr/>
          <a:lstStyle/>
          <a:p>
            <a:pPr eaLnBrk="1" hangingPunct="1"/>
            <a:r>
              <a:rPr lang="en-US" altLang="ja-JP" smtClean="0"/>
              <a:t>coordination key phrase </a:t>
            </a:r>
            <a:r>
              <a:rPr lang="ja-JP" altLang="en-US" smtClean="0"/>
              <a:t>の分類する</a:t>
            </a:r>
          </a:p>
          <a:p>
            <a:pPr lvl="4" eaLnBrk="1" hangingPunct="1"/>
            <a:endParaRPr lang="ja-JP" altLang="en-US" smtClean="0"/>
          </a:p>
          <a:p>
            <a:pPr eaLnBrk="1" hangingPunct="1"/>
            <a:r>
              <a:rPr lang="en-US" altLang="ja-JP" smtClean="0"/>
              <a:t>coordination score </a:t>
            </a:r>
            <a:r>
              <a:rPr lang="ja-JP" altLang="en-US" smtClean="0"/>
              <a:t>の計算する</a:t>
            </a:r>
          </a:p>
          <a:p>
            <a:pPr lvl="4" eaLnBrk="1" hangingPunct="1"/>
            <a:endParaRPr lang="ja-JP" altLang="en-US" smtClean="0"/>
          </a:p>
          <a:p>
            <a:pPr eaLnBrk="1" hangingPunct="1"/>
            <a:r>
              <a:rPr lang="ja-JP" altLang="en-US" smtClean="0"/>
              <a:t>中心性を用いた </a:t>
            </a:r>
            <a:r>
              <a:rPr lang="en-US" altLang="ja-JP" smtClean="0"/>
              <a:t>social network </a:t>
            </a:r>
            <a:r>
              <a:rPr lang="ja-JP" altLang="en-US" smtClean="0"/>
              <a:t>メトリクスの構築する</a:t>
            </a:r>
          </a:p>
          <a:p>
            <a:pPr lvl="4" eaLnBrk="1" hangingPunct="1"/>
            <a:endParaRPr lang="ja-JP" altLang="en-US" smtClean="0"/>
          </a:p>
          <a:p>
            <a:pPr eaLnBrk="1" hangingPunct="1"/>
            <a:r>
              <a:rPr lang="en-US" altLang="ja-JP" smtClean="0"/>
              <a:t>network </a:t>
            </a:r>
            <a:r>
              <a:rPr lang="ja-JP" altLang="en-US" smtClean="0"/>
              <a:t>メトリクスと </a:t>
            </a:r>
            <a:r>
              <a:rPr lang="en-US" altLang="ja-JP" smtClean="0"/>
              <a:t>coordination score </a:t>
            </a:r>
            <a:r>
              <a:rPr lang="ja-JP" altLang="en-US" smtClean="0"/>
              <a:t>との関連を調べる</a:t>
            </a: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日付プレースホルダ 3"/>
          <p:cNvSpPr>
            <a:spLocks noGrp="1"/>
          </p:cNvSpPr>
          <p:nvPr>
            <p:ph type="dt" sz="quarter" idx="10"/>
          </p:nvPr>
        </p:nvSpPr>
        <p:spPr>
          <a:noFill/>
        </p:spPr>
        <p:txBody>
          <a:bodyPr/>
          <a:lstStyle/>
          <a:p>
            <a:r>
              <a:rPr lang="en-US" altLang="ja-JP"/>
              <a:t>2007/03/15</a:t>
            </a:r>
          </a:p>
        </p:txBody>
      </p:sp>
      <p:sp>
        <p:nvSpPr>
          <p:cNvPr id="77827"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77828" name="スライド番号プレースホルダ 5"/>
          <p:cNvSpPr>
            <a:spLocks noGrp="1"/>
          </p:cNvSpPr>
          <p:nvPr>
            <p:ph type="sldNum" sz="quarter" idx="12"/>
          </p:nvPr>
        </p:nvSpPr>
        <p:spPr>
          <a:noFill/>
        </p:spPr>
        <p:txBody>
          <a:bodyPr/>
          <a:lstStyle/>
          <a:p>
            <a:fld id="{112DFC90-BC7A-4E7F-85C7-920D8EB07261}" type="slidenum">
              <a:rPr lang="en-US" altLang="ja-JP"/>
              <a:pPr/>
              <a:t>73</a:t>
            </a:fld>
            <a:endParaRPr lang="en-US" altLang="ja-JP"/>
          </a:p>
        </p:txBody>
      </p:sp>
      <p:sp>
        <p:nvSpPr>
          <p:cNvPr id="77829" name="Rectangle 4"/>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1. coordination key phrase </a:t>
            </a:r>
            <a:r>
              <a:rPr lang="ja-JP" altLang="en-US" sz="2000" smtClean="0"/>
              <a:t>の分類 </a:t>
            </a:r>
            <a:r>
              <a:rPr lang="en-US" altLang="ja-JP" sz="2000" smtClean="0"/>
              <a:t>(1)</a:t>
            </a:r>
          </a:p>
        </p:txBody>
      </p:sp>
      <p:sp>
        <p:nvSpPr>
          <p:cNvPr id="77830" name="Rectangle 5"/>
          <p:cNvSpPr>
            <a:spLocks noGrp="1" noChangeArrowheads="1"/>
          </p:cNvSpPr>
          <p:nvPr>
            <p:ph type="body" idx="1"/>
          </p:nvPr>
        </p:nvSpPr>
        <p:spPr/>
        <p:txBody>
          <a:bodyPr/>
          <a:lstStyle/>
          <a:p>
            <a:pPr eaLnBrk="1" hangingPunct="1"/>
            <a:r>
              <a:rPr lang="ja-JP" altLang="en-US" smtClean="0"/>
              <a:t>調整プロセスを</a:t>
            </a:r>
            <a:r>
              <a:rPr lang="en-US" altLang="ja-JP" smtClean="0"/>
              <a:t>4</a:t>
            </a:r>
            <a:r>
              <a:rPr lang="ja-JP" altLang="en-US" smtClean="0"/>
              <a:t>つの </a:t>
            </a:r>
            <a:r>
              <a:rPr lang="en-US" altLang="ja-JP" smtClean="0"/>
              <a:t>key coordination </a:t>
            </a:r>
            <a:r>
              <a:rPr lang="ja-JP" altLang="en-US" smtClean="0"/>
              <a:t>プロセスに分割する</a:t>
            </a:r>
          </a:p>
          <a:p>
            <a:pPr lvl="1" eaLnBrk="1" hangingPunct="1"/>
            <a:r>
              <a:rPr lang="ja-JP" altLang="en-US" smtClean="0"/>
              <a:t>共有資源の管理</a:t>
            </a:r>
          </a:p>
          <a:p>
            <a:pPr lvl="2" eaLnBrk="1" hangingPunct="1"/>
            <a:r>
              <a:rPr lang="ja-JP" altLang="en-US" sz="1800" smtClean="0"/>
              <a:t>タスク実行の依頼や指示をおこなうこと</a:t>
            </a:r>
          </a:p>
          <a:p>
            <a:pPr lvl="1" eaLnBrk="1" hangingPunct="1"/>
            <a:r>
              <a:rPr lang="ja-JP" altLang="en-US" smtClean="0"/>
              <a:t>生産者と消費者との関係の管理</a:t>
            </a:r>
          </a:p>
          <a:p>
            <a:pPr lvl="2" eaLnBrk="1" hangingPunct="1"/>
            <a:r>
              <a:rPr lang="ja-JP" altLang="en-US" sz="1800" smtClean="0"/>
              <a:t>情報の創出または周知をおこなうこと</a:t>
            </a:r>
          </a:p>
          <a:p>
            <a:pPr lvl="1" eaLnBrk="1" hangingPunct="1"/>
            <a:r>
              <a:rPr lang="ja-JP" altLang="en-US" smtClean="0"/>
              <a:t>同時性制約の管理</a:t>
            </a:r>
          </a:p>
          <a:p>
            <a:pPr lvl="2" eaLnBrk="1" hangingPunct="1"/>
            <a:r>
              <a:rPr lang="en-US" altLang="ja-JP" sz="1800" smtClean="0"/>
              <a:t>actor </a:t>
            </a:r>
            <a:r>
              <a:rPr lang="ja-JP" altLang="en-US" sz="1800" smtClean="0"/>
              <a:t>間のタスクの同期をおこなうこと．あるイベントに対して可能な限りの時間を割くこと．特定のイベントに対して時間を割り振ること．イベントの時間に関する情報を伝達すること</a:t>
            </a:r>
          </a:p>
          <a:p>
            <a:pPr lvl="1" eaLnBrk="1" hangingPunct="1"/>
            <a:r>
              <a:rPr lang="ja-JP" altLang="en-US" smtClean="0"/>
              <a:t>タスク・サブタスクの依存関係の管理</a:t>
            </a:r>
          </a:p>
          <a:p>
            <a:pPr lvl="2" eaLnBrk="1" hangingPunct="1"/>
            <a:r>
              <a:rPr lang="ja-JP" altLang="en-US" sz="1800" smtClean="0"/>
              <a:t>全体の目標を達成するためのタスクと戦略を練ること</a:t>
            </a:r>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日付プレースホルダ 3"/>
          <p:cNvSpPr>
            <a:spLocks noGrp="1"/>
          </p:cNvSpPr>
          <p:nvPr>
            <p:ph type="dt" sz="quarter" idx="10"/>
          </p:nvPr>
        </p:nvSpPr>
        <p:spPr>
          <a:noFill/>
        </p:spPr>
        <p:txBody>
          <a:bodyPr/>
          <a:lstStyle/>
          <a:p>
            <a:r>
              <a:rPr lang="en-US" altLang="ja-JP"/>
              <a:t>2007/03/15</a:t>
            </a:r>
          </a:p>
        </p:txBody>
      </p:sp>
      <p:sp>
        <p:nvSpPr>
          <p:cNvPr id="78851"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78852" name="スライド番号プレースホルダ 5"/>
          <p:cNvSpPr>
            <a:spLocks noGrp="1"/>
          </p:cNvSpPr>
          <p:nvPr>
            <p:ph type="sldNum" sz="quarter" idx="12"/>
          </p:nvPr>
        </p:nvSpPr>
        <p:spPr>
          <a:noFill/>
        </p:spPr>
        <p:txBody>
          <a:bodyPr/>
          <a:lstStyle/>
          <a:p>
            <a:fld id="{AAD84934-3A9A-4B67-9E55-86BB6ED3DE77}" type="slidenum">
              <a:rPr lang="en-US" altLang="ja-JP"/>
              <a:pPr/>
              <a:t>74</a:t>
            </a:fld>
            <a:endParaRPr lang="en-US" altLang="ja-JP"/>
          </a:p>
        </p:txBody>
      </p:sp>
      <p:sp>
        <p:nvSpPr>
          <p:cNvPr id="78853" name="Rectangle 7"/>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1. coordination key phrase </a:t>
            </a:r>
            <a:r>
              <a:rPr lang="ja-JP" altLang="en-US" sz="2000" smtClean="0"/>
              <a:t>の分類 </a:t>
            </a:r>
            <a:r>
              <a:rPr lang="en-US" altLang="ja-JP" sz="2000" smtClean="0"/>
              <a:t>(2)</a:t>
            </a:r>
          </a:p>
        </p:txBody>
      </p:sp>
      <p:sp>
        <p:nvSpPr>
          <p:cNvPr id="78854" name="Rectangle 8"/>
          <p:cNvSpPr>
            <a:spLocks noGrp="1" noChangeArrowheads="1"/>
          </p:cNvSpPr>
          <p:nvPr>
            <p:ph type="body" idx="1"/>
          </p:nvPr>
        </p:nvSpPr>
        <p:spPr/>
        <p:txBody>
          <a:bodyPr/>
          <a:lstStyle/>
          <a:p>
            <a:pPr eaLnBrk="1" hangingPunct="1"/>
            <a:r>
              <a:rPr lang="ja-JP" altLang="en-US" smtClean="0"/>
              <a:t>テキストマイニングを行い分類した </a:t>
            </a:r>
            <a:r>
              <a:rPr lang="en-US" altLang="ja-JP" smtClean="0"/>
              <a:t>key phrase</a:t>
            </a:r>
            <a:r>
              <a:rPr lang="ja-JP" altLang="en-US" smtClean="0"/>
              <a:t>に重み付けする</a:t>
            </a:r>
          </a:p>
        </p:txBody>
      </p:sp>
      <p:pic>
        <p:nvPicPr>
          <p:cNvPr id="78855" name="Picture 4"/>
          <p:cNvPicPr>
            <a:picLocks noChangeAspect="1" noChangeArrowheads="1"/>
          </p:cNvPicPr>
          <p:nvPr/>
        </p:nvPicPr>
        <p:blipFill>
          <a:blip r:embed="rId3"/>
          <a:srcRect/>
          <a:stretch>
            <a:fillRect/>
          </a:stretch>
        </p:blipFill>
        <p:spPr bwMode="auto">
          <a:xfrm>
            <a:off x="1301750" y="2060575"/>
            <a:ext cx="3197225" cy="2303463"/>
          </a:xfrm>
          <a:prstGeom prst="rect">
            <a:avLst/>
          </a:prstGeom>
          <a:noFill/>
          <a:ln w="12700" cap="sq">
            <a:noFill/>
            <a:miter lim="800000"/>
            <a:headEnd type="none" w="sm" len="sm"/>
            <a:tailEnd type="none" w="sm" len="sm"/>
          </a:ln>
        </p:spPr>
      </p:pic>
      <p:pic>
        <p:nvPicPr>
          <p:cNvPr id="78856" name="Picture 5"/>
          <p:cNvPicPr>
            <a:picLocks noChangeAspect="1" noChangeArrowheads="1"/>
          </p:cNvPicPr>
          <p:nvPr/>
        </p:nvPicPr>
        <p:blipFill>
          <a:blip r:embed="rId4"/>
          <a:srcRect/>
          <a:stretch>
            <a:fillRect/>
          </a:stretch>
        </p:blipFill>
        <p:spPr bwMode="auto">
          <a:xfrm>
            <a:off x="4643438" y="2060575"/>
            <a:ext cx="3816350" cy="2282825"/>
          </a:xfrm>
          <a:prstGeom prst="rect">
            <a:avLst/>
          </a:prstGeom>
          <a:noFill/>
          <a:ln w="12700" cap="sq">
            <a:noFill/>
            <a:miter lim="800000"/>
            <a:headEnd type="none" w="sm" len="sm"/>
            <a:tailEnd type="none" w="sm" len="sm"/>
          </a:ln>
        </p:spPr>
      </p:pic>
      <p:pic>
        <p:nvPicPr>
          <p:cNvPr id="78857" name="Picture 6"/>
          <p:cNvPicPr>
            <a:picLocks noChangeAspect="1" noChangeArrowheads="1"/>
          </p:cNvPicPr>
          <p:nvPr/>
        </p:nvPicPr>
        <p:blipFill>
          <a:blip r:embed="rId5"/>
          <a:srcRect/>
          <a:stretch>
            <a:fillRect/>
          </a:stretch>
        </p:blipFill>
        <p:spPr bwMode="auto">
          <a:xfrm>
            <a:off x="2627313" y="4508500"/>
            <a:ext cx="3816350" cy="1724025"/>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日付プレースホルダ 3"/>
          <p:cNvSpPr>
            <a:spLocks noGrp="1"/>
          </p:cNvSpPr>
          <p:nvPr>
            <p:ph type="dt" sz="quarter" idx="10"/>
          </p:nvPr>
        </p:nvSpPr>
        <p:spPr>
          <a:noFill/>
        </p:spPr>
        <p:txBody>
          <a:bodyPr/>
          <a:lstStyle/>
          <a:p>
            <a:r>
              <a:rPr lang="en-US" altLang="ja-JP"/>
              <a:t>2007/03/15</a:t>
            </a:r>
          </a:p>
        </p:txBody>
      </p:sp>
      <p:sp>
        <p:nvSpPr>
          <p:cNvPr id="79875"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79876" name="スライド番号プレースホルダ 5"/>
          <p:cNvSpPr>
            <a:spLocks noGrp="1"/>
          </p:cNvSpPr>
          <p:nvPr>
            <p:ph type="sldNum" sz="quarter" idx="12"/>
          </p:nvPr>
        </p:nvSpPr>
        <p:spPr>
          <a:noFill/>
        </p:spPr>
        <p:txBody>
          <a:bodyPr/>
          <a:lstStyle/>
          <a:p>
            <a:fld id="{B084085A-E459-4074-90D9-E5EE5562CA86}" type="slidenum">
              <a:rPr lang="en-US" altLang="ja-JP"/>
              <a:pPr/>
              <a:t>75</a:t>
            </a:fld>
            <a:endParaRPr lang="en-US" altLang="ja-JP"/>
          </a:p>
        </p:txBody>
      </p:sp>
      <p:sp>
        <p:nvSpPr>
          <p:cNvPr id="79877" name="Rectangle 5"/>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1. coordination key phrase </a:t>
            </a:r>
            <a:r>
              <a:rPr lang="ja-JP" altLang="en-US" sz="2000" smtClean="0"/>
              <a:t>の分類 </a:t>
            </a:r>
            <a:r>
              <a:rPr lang="en-US" altLang="ja-JP" sz="2000" smtClean="0"/>
              <a:t>(2)</a:t>
            </a:r>
          </a:p>
        </p:txBody>
      </p:sp>
      <p:sp>
        <p:nvSpPr>
          <p:cNvPr id="79878" name="Rectangle 6"/>
          <p:cNvSpPr>
            <a:spLocks noGrp="1" noChangeArrowheads="1"/>
          </p:cNvSpPr>
          <p:nvPr>
            <p:ph type="body" idx="1"/>
          </p:nvPr>
        </p:nvSpPr>
        <p:spPr/>
        <p:txBody>
          <a:bodyPr/>
          <a:lstStyle/>
          <a:p>
            <a:pPr eaLnBrk="1" hangingPunct="1"/>
            <a:r>
              <a:rPr lang="ja-JP" altLang="en-US" smtClean="0"/>
              <a:t>テキストマイニングを行い分類した </a:t>
            </a:r>
            <a:r>
              <a:rPr lang="en-US" altLang="ja-JP" smtClean="0"/>
              <a:t>key phrase</a:t>
            </a:r>
            <a:r>
              <a:rPr lang="ja-JP" altLang="en-US" smtClean="0"/>
              <a:t>に重み付け</a:t>
            </a:r>
          </a:p>
        </p:txBody>
      </p:sp>
      <p:pic>
        <p:nvPicPr>
          <p:cNvPr id="79879" name="Picture 4"/>
          <p:cNvPicPr>
            <a:picLocks noChangeAspect="1" noChangeArrowheads="1"/>
          </p:cNvPicPr>
          <p:nvPr/>
        </p:nvPicPr>
        <p:blipFill>
          <a:blip r:embed="rId3"/>
          <a:srcRect/>
          <a:stretch>
            <a:fillRect/>
          </a:stretch>
        </p:blipFill>
        <p:spPr bwMode="auto">
          <a:xfrm>
            <a:off x="2555875" y="1628775"/>
            <a:ext cx="4168775" cy="634365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日付プレースホルダ 3"/>
          <p:cNvSpPr>
            <a:spLocks noGrp="1"/>
          </p:cNvSpPr>
          <p:nvPr>
            <p:ph type="dt" sz="quarter" idx="10"/>
          </p:nvPr>
        </p:nvSpPr>
        <p:spPr>
          <a:noFill/>
        </p:spPr>
        <p:txBody>
          <a:bodyPr/>
          <a:lstStyle/>
          <a:p>
            <a:r>
              <a:rPr lang="en-US" altLang="ja-JP"/>
              <a:t>2007/03/15</a:t>
            </a:r>
          </a:p>
        </p:txBody>
      </p:sp>
      <p:sp>
        <p:nvSpPr>
          <p:cNvPr id="80899"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80900" name="スライド番号プレースホルダ 5"/>
          <p:cNvSpPr>
            <a:spLocks noGrp="1"/>
          </p:cNvSpPr>
          <p:nvPr>
            <p:ph type="sldNum" sz="quarter" idx="12"/>
          </p:nvPr>
        </p:nvSpPr>
        <p:spPr>
          <a:noFill/>
        </p:spPr>
        <p:txBody>
          <a:bodyPr/>
          <a:lstStyle/>
          <a:p>
            <a:fld id="{23F31F68-0AAE-4BD5-87A3-84DF2B57A1DB}" type="slidenum">
              <a:rPr lang="en-US" altLang="ja-JP"/>
              <a:pPr/>
              <a:t>76</a:t>
            </a:fld>
            <a:endParaRPr lang="en-US" altLang="ja-JP"/>
          </a:p>
        </p:txBody>
      </p:sp>
      <p:sp>
        <p:nvSpPr>
          <p:cNvPr id="80901" name="Rectangle 5"/>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2. coordination score </a:t>
            </a:r>
            <a:r>
              <a:rPr lang="ja-JP" altLang="en-US" sz="2000" smtClean="0"/>
              <a:t>の計算</a:t>
            </a:r>
          </a:p>
        </p:txBody>
      </p:sp>
      <p:sp>
        <p:nvSpPr>
          <p:cNvPr id="80902" name="Rectangle 6"/>
          <p:cNvSpPr>
            <a:spLocks noGrp="1" noChangeArrowheads="1"/>
          </p:cNvSpPr>
          <p:nvPr>
            <p:ph type="body" idx="1"/>
          </p:nvPr>
        </p:nvSpPr>
        <p:spPr/>
        <p:txBody>
          <a:bodyPr/>
          <a:lstStyle/>
          <a:p>
            <a:pPr eaLnBrk="1" hangingPunct="1"/>
            <a:r>
              <a:rPr lang="en-US" altLang="ja-JP" smtClean="0"/>
              <a:t>key phrase</a:t>
            </a:r>
            <a:r>
              <a:rPr lang="ja-JP" altLang="en-US" smtClean="0"/>
              <a:t>をメール中で使用した個人を特定し，</a:t>
            </a:r>
            <a:br>
              <a:rPr lang="ja-JP" altLang="en-US" smtClean="0"/>
            </a:br>
            <a:r>
              <a:rPr lang="ja-JP" altLang="en-US" smtClean="0"/>
              <a:t>各人の </a:t>
            </a:r>
            <a:r>
              <a:rPr lang="en-US" altLang="ja-JP" smtClean="0"/>
              <a:t>coordination score </a:t>
            </a:r>
            <a:r>
              <a:rPr lang="ja-JP" altLang="en-US" smtClean="0"/>
              <a:t>を算出</a:t>
            </a:r>
          </a:p>
        </p:txBody>
      </p:sp>
      <p:pic>
        <p:nvPicPr>
          <p:cNvPr id="80903" name="Picture 4"/>
          <p:cNvPicPr>
            <a:picLocks noChangeAspect="1" noChangeArrowheads="1"/>
          </p:cNvPicPr>
          <p:nvPr/>
        </p:nvPicPr>
        <p:blipFill>
          <a:blip r:embed="rId3"/>
          <a:srcRect/>
          <a:stretch>
            <a:fillRect/>
          </a:stretch>
        </p:blipFill>
        <p:spPr bwMode="auto">
          <a:xfrm>
            <a:off x="1979613" y="3068638"/>
            <a:ext cx="5630862" cy="1774825"/>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日付プレースホルダ 3"/>
          <p:cNvSpPr>
            <a:spLocks noGrp="1"/>
          </p:cNvSpPr>
          <p:nvPr>
            <p:ph type="dt" sz="quarter" idx="10"/>
          </p:nvPr>
        </p:nvSpPr>
        <p:spPr>
          <a:noFill/>
        </p:spPr>
        <p:txBody>
          <a:bodyPr/>
          <a:lstStyle/>
          <a:p>
            <a:r>
              <a:rPr lang="en-US" altLang="ja-JP"/>
              <a:t>2007/03/15</a:t>
            </a:r>
          </a:p>
        </p:txBody>
      </p:sp>
      <p:sp>
        <p:nvSpPr>
          <p:cNvPr id="81923"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81924" name="スライド番号プレースホルダ 5"/>
          <p:cNvSpPr>
            <a:spLocks noGrp="1"/>
          </p:cNvSpPr>
          <p:nvPr>
            <p:ph type="sldNum" sz="quarter" idx="12"/>
          </p:nvPr>
        </p:nvSpPr>
        <p:spPr>
          <a:noFill/>
        </p:spPr>
        <p:txBody>
          <a:bodyPr/>
          <a:lstStyle/>
          <a:p>
            <a:fld id="{DA477AB5-2FC4-4ECA-96D2-936FDDAE8585}" type="slidenum">
              <a:rPr lang="en-US" altLang="ja-JP"/>
              <a:pPr/>
              <a:t>77</a:t>
            </a:fld>
            <a:endParaRPr lang="en-US" altLang="ja-JP"/>
          </a:p>
        </p:txBody>
      </p:sp>
      <p:sp>
        <p:nvSpPr>
          <p:cNvPr id="81925" name="Rectangle 6"/>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3. </a:t>
            </a:r>
            <a:r>
              <a:rPr lang="ja-JP" altLang="en-US" sz="2000" smtClean="0"/>
              <a:t>中心性を用いた </a:t>
            </a:r>
            <a:r>
              <a:rPr lang="en-US" altLang="ja-JP" sz="2000" smtClean="0"/>
              <a:t>social network </a:t>
            </a:r>
            <a:r>
              <a:rPr lang="ja-JP" altLang="en-US" sz="2000" smtClean="0"/>
              <a:t>メトリクスの構築</a:t>
            </a:r>
          </a:p>
        </p:txBody>
      </p:sp>
      <p:sp>
        <p:nvSpPr>
          <p:cNvPr id="81926" name="Rectangle 7"/>
          <p:cNvSpPr>
            <a:spLocks noGrp="1" noChangeArrowheads="1"/>
          </p:cNvSpPr>
          <p:nvPr>
            <p:ph type="body" idx="1"/>
          </p:nvPr>
        </p:nvSpPr>
        <p:spPr/>
        <p:txBody>
          <a:bodyPr/>
          <a:lstStyle/>
          <a:p>
            <a:pPr eaLnBrk="1" hangingPunct="1"/>
            <a:r>
              <a:rPr lang="ja-JP" altLang="en-US" smtClean="0"/>
              <a:t>各人の中心性をメールの送受信履歴から算出（</a:t>
            </a:r>
            <a:r>
              <a:rPr lang="en-US" altLang="ja-JP" smtClean="0"/>
              <a:t>712</a:t>
            </a:r>
            <a:r>
              <a:rPr lang="ja-JP" altLang="en-US" smtClean="0"/>
              <a:t>人分）</a:t>
            </a:r>
          </a:p>
          <a:p>
            <a:pPr lvl="1" eaLnBrk="1" hangingPunct="1"/>
            <a:r>
              <a:rPr lang="ja-JP" altLang="en-US" smtClean="0"/>
              <a:t>次数中心性と近接性については有向・無向グラフ両方</a:t>
            </a:r>
          </a:p>
          <a:p>
            <a:pPr lvl="1" eaLnBrk="1" hangingPunct="1"/>
            <a:r>
              <a:rPr lang="ja-JP" altLang="en-US" smtClean="0"/>
              <a:t>媒介性については無向グラフのみ</a:t>
            </a:r>
          </a:p>
        </p:txBody>
      </p:sp>
      <p:pic>
        <p:nvPicPr>
          <p:cNvPr id="81927" name="Picture 4"/>
          <p:cNvPicPr>
            <a:picLocks noChangeAspect="1" noChangeArrowheads="1"/>
          </p:cNvPicPr>
          <p:nvPr/>
        </p:nvPicPr>
        <p:blipFill>
          <a:blip r:embed="rId3"/>
          <a:srcRect/>
          <a:stretch>
            <a:fillRect/>
          </a:stretch>
        </p:blipFill>
        <p:spPr bwMode="auto">
          <a:xfrm>
            <a:off x="2411413" y="3068638"/>
            <a:ext cx="4521200" cy="1797050"/>
          </a:xfrm>
          <a:prstGeom prst="rect">
            <a:avLst/>
          </a:prstGeom>
          <a:noFill/>
          <a:ln w="12700" cap="sq">
            <a:noFill/>
            <a:miter lim="800000"/>
            <a:headEnd type="none" w="sm" len="sm"/>
            <a:tailEnd type="none" w="sm" len="sm"/>
          </a:ln>
        </p:spPr>
      </p:pic>
      <p:pic>
        <p:nvPicPr>
          <p:cNvPr id="81928" name="Picture 5"/>
          <p:cNvPicPr>
            <a:picLocks noChangeAspect="1" noChangeArrowheads="1"/>
          </p:cNvPicPr>
          <p:nvPr/>
        </p:nvPicPr>
        <p:blipFill>
          <a:blip r:embed="rId4"/>
          <a:srcRect/>
          <a:stretch>
            <a:fillRect/>
          </a:stretch>
        </p:blipFill>
        <p:spPr bwMode="auto">
          <a:xfrm>
            <a:off x="2411413" y="5006975"/>
            <a:ext cx="4521200" cy="1781175"/>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日付プレースホルダ 3"/>
          <p:cNvSpPr>
            <a:spLocks noGrp="1"/>
          </p:cNvSpPr>
          <p:nvPr>
            <p:ph type="dt" sz="quarter" idx="10"/>
          </p:nvPr>
        </p:nvSpPr>
        <p:spPr>
          <a:noFill/>
        </p:spPr>
        <p:txBody>
          <a:bodyPr/>
          <a:lstStyle/>
          <a:p>
            <a:r>
              <a:rPr lang="en-US" altLang="ja-JP"/>
              <a:t>2007/03/15</a:t>
            </a:r>
          </a:p>
        </p:txBody>
      </p:sp>
      <p:sp>
        <p:nvSpPr>
          <p:cNvPr id="82947"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82948" name="スライド番号プレースホルダ 5"/>
          <p:cNvSpPr>
            <a:spLocks noGrp="1"/>
          </p:cNvSpPr>
          <p:nvPr>
            <p:ph type="sldNum" sz="quarter" idx="12"/>
          </p:nvPr>
        </p:nvSpPr>
        <p:spPr>
          <a:noFill/>
        </p:spPr>
        <p:txBody>
          <a:bodyPr/>
          <a:lstStyle/>
          <a:p>
            <a:fld id="{728DB240-5A1F-4A6A-B7E0-D7A278600DC5}" type="slidenum">
              <a:rPr lang="en-US" altLang="ja-JP"/>
              <a:pPr/>
              <a:t>78</a:t>
            </a:fld>
            <a:endParaRPr lang="en-US" altLang="ja-JP"/>
          </a:p>
        </p:txBody>
      </p:sp>
      <p:sp>
        <p:nvSpPr>
          <p:cNvPr id="82949" name="Rectangle 4"/>
          <p:cNvSpPr>
            <a:spLocks noGrp="1" noChangeArrowheads="1"/>
          </p:cNvSpPr>
          <p:nvPr>
            <p:ph type="title"/>
          </p:nvPr>
        </p:nvSpPr>
        <p:spPr/>
        <p:txBody>
          <a:bodyPr/>
          <a:lstStyle/>
          <a:p>
            <a:pPr eaLnBrk="1" hangingPunct="1"/>
            <a:r>
              <a:rPr lang="en-US" altLang="ja-JP" sz="2000" smtClean="0"/>
              <a:t>DESIGN OF THE STUDY:</a:t>
            </a:r>
            <a:br>
              <a:rPr lang="en-US" altLang="ja-JP" sz="2000" smtClean="0"/>
            </a:br>
            <a:r>
              <a:rPr lang="en-US" altLang="ja-JP" sz="2000" smtClean="0"/>
              <a:t>4. network </a:t>
            </a:r>
            <a:r>
              <a:rPr lang="ja-JP" altLang="en-US" sz="2000" smtClean="0"/>
              <a:t>メトリクスと </a:t>
            </a:r>
            <a:r>
              <a:rPr lang="en-US" altLang="ja-JP" sz="2000" smtClean="0"/>
              <a:t>coordination score </a:t>
            </a:r>
            <a:r>
              <a:rPr lang="ja-JP" altLang="en-US" sz="2000" smtClean="0"/>
              <a:t>との関連</a:t>
            </a:r>
          </a:p>
        </p:txBody>
      </p:sp>
      <p:sp>
        <p:nvSpPr>
          <p:cNvPr id="82950" name="Rectangle 5"/>
          <p:cNvSpPr>
            <a:spLocks noGrp="1" noChangeArrowheads="1"/>
          </p:cNvSpPr>
          <p:nvPr>
            <p:ph type="body" idx="1"/>
          </p:nvPr>
        </p:nvSpPr>
        <p:spPr/>
        <p:txBody>
          <a:bodyPr/>
          <a:lstStyle/>
          <a:p>
            <a:pPr eaLnBrk="1" hangingPunct="1"/>
            <a:r>
              <a:rPr lang="ja-JP" altLang="en-US" smtClean="0"/>
              <a:t>中心性と </a:t>
            </a:r>
            <a:r>
              <a:rPr lang="en-US" altLang="ja-JP" smtClean="0"/>
              <a:t>coordination score </a:t>
            </a:r>
            <a:r>
              <a:rPr lang="ja-JP" altLang="en-US" smtClean="0"/>
              <a:t>との関係を調べ，仮説を検証する</a:t>
            </a:r>
          </a:p>
          <a:p>
            <a:pPr lvl="1" eaLnBrk="1" hangingPunct="1"/>
            <a:r>
              <a:rPr lang="ja-JP" altLang="en-US" smtClean="0"/>
              <a:t>パラメトリック検定・ノンパラメトリック検定の両方を用いる</a:t>
            </a:r>
          </a:p>
          <a:p>
            <a:pPr lvl="1" eaLnBrk="1" hangingPunct="1"/>
            <a:r>
              <a:rPr lang="ja-JP" altLang="en-US" smtClean="0"/>
              <a:t>中央値を基にして，中心性の「高い」グループと「低い」グループに分ける</a:t>
            </a:r>
          </a:p>
          <a:p>
            <a:pPr lvl="1" eaLnBrk="1" hangingPunct="1"/>
            <a:r>
              <a:rPr lang="ja-JP" altLang="en-US" smtClean="0"/>
              <a:t>各グループの平均値に差があるかを検定する</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日付プレースホルダ 3"/>
          <p:cNvSpPr>
            <a:spLocks noGrp="1"/>
          </p:cNvSpPr>
          <p:nvPr>
            <p:ph type="dt" sz="quarter" idx="10"/>
          </p:nvPr>
        </p:nvSpPr>
        <p:spPr>
          <a:noFill/>
        </p:spPr>
        <p:txBody>
          <a:bodyPr/>
          <a:lstStyle/>
          <a:p>
            <a:r>
              <a:rPr lang="en-US" altLang="ja-JP"/>
              <a:t>2007/03/15</a:t>
            </a:r>
          </a:p>
        </p:txBody>
      </p:sp>
      <p:sp>
        <p:nvSpPr>
          <p:cNvPr id="83971"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83972" name="スライド番号プレースホルダ 5"/>
          <p:cNvSpPr>
            <a:spLocks noGrp="1"/>
          </p:cNvSpPr>
          <p:nvPr>
            <p:ph type="sldNum" sz="quarter" idx="12"/>
          </p:nvPr>
        </p:nvSpPr>
        <p:spPr>
          <a:noFill/>
        </p:spPr>
        <p:txBody>
          <a:bodyPr/>
          <a:lstStyle/>
          <a:p>
            <a:fld id="{EF5E5B0A-59DA-4419-976A-8A19D57E0F88}" type="slidenum">
              <a:rPr lang="en-US" altLang="ja-JP"/>
              <a:pPr/>
              <a:t>79</a:t>
            </a:fld>
            <a:endParaRPr lang="en-US" altLang="ja-JP"/>
          </a:p>
        </p:txBody>
      </p:sp>
      <p:sp>
        <p:nvSpPr>
          <p:cNvPr id="83973" name="Rectangle 5"/>
          <p:cNvSpPr>
            <a:spLocks noGrp="1" noChangeArrowheads="1"/>
          </p:cNvSpPr>
          <p:nvPr>
            <p:ph type="title"/>
          </p:nvPr>
        </p:nvSpPr>
        <p:spPr/>
        <p:txBody>
          <a:bodyPr/>
          <a:lstStyle/>
          <a:p>
            <a:pPr eaLnBrk="1" hangingPunct="1"/>
            <a:r>
              <a:rPr lang="en-US" altLang="ja-JP" smtClean="0"/>
              <a:t>RESULTS (1)</a:t>
            </a:r>
          </a:p>
        </p:txBody>
      </p:sp>
      <p:sp>
        <p:nvSpPr>
          <p:cNvPr id="83974" name="Rectangle 6"/>
          <p:cNvSpPr>
            <a:spLocks noGrp="1" noChangeArrowheads="1"/>
          </p:cNvSpPr>
          <p:nvPr>
            <p:ph type="body" idx="1"/>
          </p:nvPr>
        </p:nvSpPr>
        <p:spPr/>
        <p:txBody>
          <a:bodyPr/>
          <a:lstStyle/>
          <a:p>
            <a:pPr eaLnBrk="1" hangingPunct="1"/>
            <a:r>
              <a:rPr lang="en-US" altLang="ja-JP" smtClean="0"/>
              <a:t>721</a:t>
            </a:r>
            <a:r>
              <a:rPr lang="ja-JP" altLang="en-US" smtClean="0"/>
              <a:t>人の内，</a:t>
            </a:r>
            <a:r>
              <a:rPr lang="en-US" altLang="ja-JP" smtClean="0"/>
              <a:t>173</a:t>
            </a:r>
            <a:r>
              <a:rPr lang="ja-JP" altLang="en-US" smtClean="0"/>
              <a:t>人が調整行動を行ったことがわかった</a:t>
            </a:r>
          </a:p>
          <a:p>
            <a:pPr eaLnBrk="1" hangingPunct="1"/>
            <a:r>
              <a:rPr lang="en-US" altLang="ja-JP" smtClean="0"/>
              <a:t>coordination scores: 3~244 </a:t>
            </a:r>
            <a:r>
              <a:rPr lang="ja-JP" altLang="en-US" smtClean="0"/>
              <a:t>（平均</a:t>
            </a:r>
            <a:r>
              <a:rPr lang="en-US" altLang="ja-JP" smtClean="0"/>
              <a:t>44</a:t>
            </a:r>
            <a:r>
              <a:rPr lang="ja-JP" altLang="en-US" smtClean="0"/>
              <a:t>）</a:t>
            </a:r>
          </a:p>
          <a:p>
            <a:pPr eaLnBrk="1" hangingPunct="1"/>
            <a:endParaRPr lang="en-US" altLang="ja-JP" smtClean="0"/>
          </a:p>
        </p:txBody>
      </p:sp>
      <p:pic>
        <p:nvPicPr>
          <p:cNvPr id="83975" name="Picture 4"/>
          <p:cNvPicPr>
            <a:picLocks noChangeAspect="1" noChangeArrowheads="1"/>
          </p:cNvPicPr>
          <p:nvPr/>
        </p:nvPicPr>
        <p:blipFill>
          <a:blip r:embed="rId3"/>
          <a:srcRect/>
          <a:stretch>
            <a:fillRect/>
          </a:stretch>
        </p:blipFill>
        <p:spPr bwMode="auto">
          <a:xfrm>
            <a:off x="2411413" y="2816225"/>
            <a:ext cx="4249737" cy="3565525"/>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日付プレースホルダ 3"/>
          <p:cNvSpPr>
            <a:spLocks noGrp="1"/>
          </p:cNvSpPr>
          <p:nvPr>
            <p:ph type="dt" sz="quarter" idx="10"/>
          </p:nvPr>
        </p:nvSpPr>
        <p:spPr>
          <a:noFill/>
        </p:spPr>
        <p:txBody>
          <a:bodyPr/>
          <a:lstStyle/>
          <a:p>
            <a:r>
              <a:rPr lang="en-US" altLang="ja-JP"/>
              <a:t>2007/03/15</a:t>
            </a:r>
          </a:p>
        </p:txBody>
      </p:sp>
      <p:sp>
        <p:nvSpPr>
          <p:cNvPr id="84995"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84996" name="スライド番号プレースホルダ 5"/>
          <p:cNvSpPr>
            <a:spLocks noGrp="1"/>
          </p:cNvSpPr>
          <p:nvPr>
            <p:ph type="sldNum" sz="quarter" idx="12"/>
          </p:nvPr>
        </p:nvSpPr>
        <p:spPr>
          <a:noFill/>
        </p:spPr>
        <p:txBody>
          <a:bodyPr/>
          <a:lstStyle/>
          <a:p>
            <a:fld id="{DD4ABF52-94BB-4A77-B0ED-C9C075E70DE5}" type="slidenum">
              <a:rPr lang="en-US" altLang="ja-JP"/>
              <a:pPr/>
              <a:t>80</a:t>
            </a:fld>
            <a:endParaRPr lang="en-US" altLang="ja-JP"/>
          </a:p>
        </p:txBody>
      </p:sp>
      <p:sp>
        <p:nvSpPr>
          <p:cNvPr id="84997" name="Rectangle 5"/>
          <p:cNvSpPr>
            <a:spLocks noGrp="1" noChangeArrowheads="1"/>
          </p:cNvSpPr>
          <p:nvPr>
            <p:ph type="title"/>
          </p:nvPr>
        </p:nvSpPr>
        <p:spPr/>
        <p:txBody>
          <a:bodyPr/>
          <a:lstStyle/>
          <a:p>
            <a:pPr eaLnBrk="1" hangingPunct="1"/>
            <a:r>
              <a:rPr lang="en-US" altLang="ja-JP" smtClean="0"/>
              <a:t>RESULTS (2)</a:t>
            </a:r>
          </a:p>
        </p:txBody>
      </p:sp>
      <p:sp>
        <p:nvSpPr>
          <p:cNvPr id="84998" name="Rectangle 6"/>
          <p:cNvSpPr>
            <a:spLocks noGrp="1" noChangeArrowheads="1"/>
          </p:cNvSpPr>
          <p:nvPr>
            <p:ph type="body" idx="1"/>
          </p:nvPr>
        </p:nvSpPr>
        <p:spPr/>
        <p:txBody>
          <a:bodyPr/>
          <a:lstStyle/>
          <a:p>
            <a:pPr eaLnBrk="1" hangingPunct="1"/>
            <a:r>
              <a:rPr lang="ja-JP" altLang="en-US" smtClean="0"/>
              <a:t>ノイズ除去（空メール，会社からの案内メールなどの除去）の結果，</a:t>
            </a:r>
            <a:r>
              <a:rPr lang="en-US" altLang="ja-JP" smtClean="0"/>
              <a:t>80</a:t>
            </a:r>
            <a:r>
              <a:rPr lang="ja-JP" altLang="en-US" smtClean="0"/>
              <a:t>人が分析対象に絞られた（</a:t>
            </a:r>
            <a:r>
              <a:rPr lang="en-US" altLang="ja-JP" smtClean="0"/>
              <a:t>173</a:t>
            </a:r>
            <a:r>
              <a:rPr lang="ja-JP" altLang="en-US" smtClean="0"/>
              <a:t>人中</a:t>
            </a:r>
            <a:r>
              <a:rPr lang="en-US" altLang="ja-JP" smtClean="0"/>
              <a:t>93</a:t>
            </a:r>
            <a:r>
              <a:rPr lang="ja-JP" altLang="en-US" smtClean="0"/>
              <a:t>人を除去）</a:t>
            </a:r>
          </a:p>
          <a:p>
            <a:pPr eaLnBrk="1" hangingPunct="1"/>
            <a:endParaRPr lang="ja-JP" altLang="en-US" smtClean="0"/>
          </a:p>
          <a:p>
            <a:pPr eaLnBrk="1" hangingPunct="1"/>
            <a:r>
              <a:rPr lang="en-US" altLang="ja-JP" smtClean="0"/>
              <a:t>coordination score</a:t>
            </a:r>
            <a:r>
              <a:rPr lang="ja-JP" altLang="en-US" smtClean="0"/>
              <a:t>の分布</a:t>
            </a:r>
          </a:p>
        </p:txBody>
      </p:sp>
      <p:pic>
        <p:nvPicPr>
          <p:cNvPr id="84999" name="Picture 4"/>
          <p:cNvPicPr>
            <a:picLocks noChangeAspect="1" noChangeArrowheads="1"/>
          </p:cNvPicPr>
          <p:nvPr/>
        </p:nvPicPr>
        <p:blipFill>
          <a:blip r:embed="rId3"/>
          <a:srcRect/>
          <a:stretch>
            <a:fillRect/>
          </a:stretch>
        </p:blipFill>
        <p:spPr bwMode="auto">
          <a:xfrm>
            <a:off x="2195513" y="3573463"/>
            <a:ext cx="5399087" cy="238125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日付プレースホルダ 3"/>
          <p:cNvSpPr>
            <a:spLocks noGrp="1"/>
          </p:cNvSpPr>
          <p:nvPr>
            <p:ph type="dt" sz="quarter" idx="10"/>
          </p:nvPr>
        </p:nvSpPr>
        <p:spPr>
          <a:noFill/>
        </p:spPr>
        <p:txBody>
          <a:bodyPr/>
          <a:lstStyle/>
          <a:p>
            <a:r>
              <a:rPr lang="en-US" altLang="ja-JP"/>
              <a:t>2007/03/15</a:t>
            </a:r>
          </a:p>
        </p:txBody>
      </p:sp>
      <p:sp>
        <p:nvSpPr>
          <p:cNvPr id="86019"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86020" name="スライド番号プレースホルダ 5"/>
          <p:cNvSpPr>
            <a:spLocks noGrp="1"/>
          </p:cNvSpPr>
          <p:nvPr>
            <p:ph type="sldNum" sz="quarter" idx="12"/>
          </p:nvPr>
        </p:nvSpPr>
        <p:spPr>
          <a:noFill/>
        </p:spPr>
        <p:txBody>
          <a:bodyPr/>
          <a:lstStyle/>
          <a:p>
            <a:fld id="{ECC8CAF9-39AF-486E-B7A5-123175372D12}" type="slidenum">
              <a:rPr lang="en-US" altLang="ja-JP"/>
              <a:pPr/>
              <a:t>81</a:t>
            </a:fld>
            <a:endParaRPr lang="en-US" altLang="ja-JP"/>
          </a:p>
        </p:txBody>
      </p:sp>
      <p:sp>
        <p:nvSpPr>
          <p:cNvPr id="86021" name="Rectangle 6"/>
          <p:cNvSpPr>
            <a:spLocks noGrp="1" noChangeArrowheads="1"/>
          </p:cNvSpPr>
          <p:nvPr>
            <p:ph type="title"/>
          </p:nvPr>
        </p:nvSpPr>
        <p:spPr/>
        <p:txBody>
          <a:bodyPr/>
          <a:lstStyle/>
          <a:p>
            <a:pPr eaLnBrk="1" hangingPunct="1"/>
            <a:r>
              <a:rPr lang="en-US" altLang="ja-JP" smtClean="0"/>
              <a:t>RESULTS (3)</a:t>
            </a:r>
          </a:p>
        </p:txBody>
      </p:sp>
      <p:sp>
        <p:nvSpPr>
          <p:cNvPr id="86022" name="Rectangle 7"/>
          <p:cNvSpPr>
            <a:spLocks noGrp="1" noChangeArrowheads="1"/>
          </p:cNvSpPr>
          <p:nvPr>
            <p:ph type="body" idx="1"/>
          </p:nvPr>
        </p:nvSpPr>
        <p:spPr/>
        <p:txBody>
          <a:bodyPr/>
          <a:lstStyle/>
          <a:p>
            <a:pPr eaLnBrk="1" hangingPunct="1"/>
            <a:r>
              <a:rPr lang="ja-JP" altLang="en-US" smtClean="0"/>
              <a:t>検定の結果（無向グラフ）</a:t>
            </a:r>
          </a:p>
          <a:p>
            <a:pPr lvl="1" eaLnBrk="1" hangingPunct="1"/>
            <a:r>
              <a:rPr lang="ja-JP" altLang="en-US" smtClean="0"/>
              <a:t>仮説</a:t>
            </a:r>
            <a:r>
              <a:rPr lang="en-US" altLang="ja-JP" smtClean="0"/>
              <a:t>1</a:t>
            </a:r>
            <a:r>
              <a:rPr lang="ja-JP" altLang="en-US" smtClean="0"/>
              <a:t>（ネットワーク内で中心的な立場をとる人物は </a:t>
            </a:r>
            <a:br>
              <a:rPr lang="ja-JP" altLang="en-US" smtClean="0"/>
            </a:br>
            <a:r>
              <a:rPr lang="ja-JP" altLang="en-US" smtClean="0"/>
              <a:t>仲介役として現れるであろう）を支持</a:t>
            </a:r>
          </a:p>
          <a:p>
            <a:pPr lvl="1" eaLnBrk="1" hangingPunct="1"/>
            <a:r>
              <a:rPr lang="ja-JP" altLang="en-US" smtClean="0"/>
              <a:t>仮説</a:t>
            </a:r>
            <a:r>
              <a:rPr lang="en-US" altLang="ja-JP" smtClean="0"/>
              <a:t>2</a:t>
            </a:r>
            <a:r>
              <a:rPr lang="ja-JP" altLang="en-US" smtClean="0"/>
              <a:t>（無向グラフでは，媒介性が調整能力を表す</a:t>
            </a:r>
            <a:br>
              <a:rPr lang="ja-JP" altLang="en-US" smtClean="0"/>
            </a:br>
            <a:r>
              <a:rPr lang="ja-JP" altLang="en-US" smtClean="0"/>
              <a:t>最も適した指標である）を支持</a:t>
            </a:r>
          </a:p>
          <a:p>
            <a:pPr lvl="1" eaLnBrk="1" hangingPunct="1"/>
            <a:endParaRPr lang="en-US" altLang="ja-JP" smtClean="0"/>
          </a:p>
        </p:txBody>
      </p:sp>
      <p:pic>
        <p:nvPicPr>
          <p:cNvPr id="86023" name="Picture 4"/>
          <p:cNvPicPr>
            <a:picLocks noChangeAspect="1" noChangeArrowheads="1"/>
          </p:cNvPicPr>
          <p:nvPr/>
        </p:nvPicPr>
        <p:blipFill>
          <a:blip r:embed="rId3"/>
          <a:srcRect/>
          <a:stretch>
            <a:fillRect/>
          </a:stretch>
        </p:blipFill>
        <p:spPr bwMode="auto">
          <a:xfrm>
            <a:off x="539750" y="3860800"/>
            <a:ext cx="4464050" cy="1863725"/>
          </a:xfrm>
          <a:prstGeom prst="rect">
            <a:avLst/>
          </a:prstGeom>
          <a:noFill/>
          <a:ln w="12700" cap="sq">
            <a:noFill/>
            <a:miter lim="800000"/>
            <a:headEnd type="none" w="sm" len="sm"/>
            <a:tailEnd type="none" w="sm" len="sm"/>
          </a:ln>
        </p:spPr>
      </p:pic>
      <p:pic>
        <p:nvPicPr>
          <p:cNvPr id="86024" name="Picture 5"/>
          <p:cNvPicPr>
            <a:picLocks noChangeAspect="1" noChangeArrowheads="1"/>
          </p:cNvPicPr>
          <p:nvPr/>
        </p:nvPicPr>
        <p:blipFill>
          <a:blip r:embed="rId4"/>
          <a:srcRect/>
          <a:stretch>
            <a:fillRect/>
          </a:stretch>
        </p:blipFill>
        <p:spPr bwMode="auto">
          <a:xfrm>
            <a:off x="5148263" y="3567113"/>
            <a:ext cx="3924300" cy="3290887"/>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日付プレースホルダ 3"/>
          <p:cNvSpPr>
            <a:spLocks noGrp="1"/>
          </p:cNvSpPr>
          <p:nvPr>
            <p:ph type="dt" sz="quarter" idx="10"/>
          </p:nvPr>
        </p:nvSpPr>
        <p:spPr>
          <a:noFill/>
        </p:spPr>
        <p:txBody>
          <a:bodyPr/>
          <a:lstStyle/>
          <a:p>
            <a:r>
              <a:rPr lang="en-US" altLang="ja-JP"/>
              <a:t>2007/03/15</a:t>
            </a:r>
          </a:p>
        </p:txBody>
      </p:sp>
      <p:sp>
        <p:nvSpPr>
          <p:cNvPr id="87043"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87044" name="スライド番号プレースホルダ 5"/>
          <p:cNvSpPr>
            <a:spLocks noGrp="1"/>
          </p:cNvSpPr>
          <p:nvPr>
            <p:ph type="sldNum" sz="quarter" idx="12"/>
          </p:nvPr>
        </p:nvSpPr>
        <p:spPr>
          <a:noFill/>
        </p:spPr>
        <p:txBody>
          <a:bodyPr/>
          <a:lstStyle/>
          <a:p>
            <a:fld id="{37A9D106-E513-44DD-8DD4-87BA2E1C82A6}" type="slidenum">
              <a:rPr lang="en-US" altLang="ja-JP"/>
              <a:pPr/>
              <a:t>82</a:t>
            </a:fld>
            <a:endParaRPr lang="en-US" altLang="ja-JP"/>
          </a:p>
        </p:txBody>
      </p:sp>
      <p:sp>
        <p:nvSpPr>
          <p:cNvPr id="87045" name="Rectangle 5"/>
          <p:cNvSpPr>
            <a:spLocks noGrp="1" noChangeArrowheads="1"/>
          </p:cNvSpPr>
          <p:nvPr>
            <p:ph type="title"/>
          </p:nvPr>
        </p:nvSpPr>
        <p:spPr/>
        <p:txBody>
          <a:bodyPr/>
          <a:lstStyle/>
          <a:p>
            <a:pPr eaLnBrk="1" hangingPunct="1"/>
            <a:r>
              <a:rPr lang="en-US" altLang="ja-JP" smtClean="0"/>
              <a:t>RESULTS (4)</a:t>
            </a:r>
          </a:p>
        </p:txBody>
      </p:sp>
      <p:sp>
        <p:nvSpPr>
          <p:cNvPr id="87046" name="Rectangle 6"/>
          <p:cNvSpPr>
            <a:spLocks noGrp="1" noChangeArrowheads="1"/>
          </p:cNvSpPr>
          <p:nvPr>
            <p:ph type="body" idx="1"/>
          </p:nvPr>
        </p:nvSpPr>
        <p:spPr/>
        <p:txBody>
          <a:bodyPr/>
          <a:lstStyle/>
          <a:p>
            <a:pPr eaLnBrk="1" hangingPunct="1"/>
            <a:r>
              <a:rPr lang="ja-JP" altLang="en-US" smtClean="0"/>
              <a:t>検定の結果（有向グラフ）</a:t>
            </a:r>
          </a:p>
          <a:p>
            <a:pPr lvl="1" eaLnBrk="1" hangingPunct="1"/>
            <a:r>
              <a:rPr lang="ja-JP" altLang="en-US" smtClean="0"/>
              <a:t>仮説</a:t>
            </a:r>
            <a:r>
              <a:rPr lang="en-US" altLang="ja-JP" smtClean="0"/>
              <a:t>3</a:t>
            </a:r>
            <a:r>
              <a:rPr lang="ja-JP" altLang="en-US" smtClean="0"/>
              <a:t>（有向グラフでは出次数中心性が調整能力を表す最も適した指標である）を支持</a:t>
            </a:r>
          </a:p>
        </p:txBody>
      </p:sp>
      <p:pic>
        <p:nvPicPr>
          <p:cNvPr id="87047" name="Picture 4"/>
          <p:cNvPicPr>
            <a:picLocks noChangeAspect="1" noChangeArrowheads="1"/>
          </p:cNvPicPr>
          <p:nvPr/>
        </p:nvPicPr>
        <p:blipFill>
          <a:blip r:embed="rId3"/>
          <a:srcRect/>
          <a:stretch>
            <a:fillRect/>
          </a:stretch>
        </p:blipFill>
        <p:spPr bwMode="auto">
          <a:xfrm>
            <a:off x="2411413" y="3429000"/>
            <a:ext cx="5048250" cy="1638300"/>
          </a:xfrm>
          <a:prstGeom prst="rect">
            <a:avLst/>
          </a:prstGeom>
          <a:noFill/>
          <a:ln w="12700" cap="sq">
            <a:noFill/>
            <a:miter lim="800000"/>
            <a:headEnd type="none" w="sm" len="sm"/>
            <a:tailEnd type="none" w="sm" len="sm"/>
          </a:ln>
        </p:spPr>
      </p:pic>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日付プレースホルダ 3"/>
          <p:cNvSpPr>
            <a:spLocks noGrp="1"/>
          </p:cNvSpPr>
          <p:nvPr>
            <p:ph type="dt" sz="quarter" idx="10"/>
          </p:nvPr>
        </p:nvSpPr>
        <p:spPr>
          <a:noFill/>
        </p:spPr>
        <p:txBody>
          <a:bodyPr/>
          <a:lstStyle/>
          <a:p>
            <a:r>
              <a:rPr lang="en-US" altLang="ja-JP"/>
              <a:t>2007/03/15</a:t>
            </a:r>
          </a:p>
        </p:txBody>
      </p:sp>
      <p:sp>
        <p:nvSpPr>
          <p:cNvPr id="88067"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88068" name="スライド番号プレースホルダ 5"/>
          <p:cNvSpPr>
            <a:spLocks noGrp="1"/>
          </p:cNvSpPr>
          <p:nvPr>
            <p:ph type="sldNum" sz="quarter" idx="12"/>
          </p:nvPr>
        </p:nvSpPr>
        <p:spPr>
          <a:noFill/>
        </p:spPr>
        <p:txBody>
          <a:bodyPr/>
          <a:lstStyle/>
          <a:p>
            <a:fld id="{97033440-24AF-4B56-933C-7CB031AA5D93}" type="slidenum">
              <a:rPr lang="en-US" altLang="ja-JP"/>
              <a:pPr/>
              <a:t>83</a:t>
            </a:fld>
            <a:endParaRPr lang="en-US" altLang="ja-JP"/>
          </a:p>
        </p:txBody>
      </p:sp>
      <p:sp>
        <p:nvSpPr>
          <p:cNvPr id="88069" name="Rectangle 4"/>
          <p:cNvSpPr>
            <a:spLocks noGrp="1" noChangeArrowheads="1"/>
          </p:cNvSpPr>
          <p:nvPr>
            <p:ph type="title"/>
          </p:nvPr>
        </p:nvSpPr>
        <p:spPr/>
        <p:txBody>
          <a:bodyPr/>
          <a:lstStyle/>
          <a:p>
            <a:pPr eaLnBrk="1" hangingPunct="1"/>
            <a:r>
              <a:rPr lang="en-US" altLang="ja-JP" smtClean="0"/>
              <a:t>DISCUSSION</a:t>
            </a:r>
          </a:p>
        </p:txBody>
      </p:sp>
      <p:sp>
        <p:nvSpPr>
          <p:cNvPr id="88070" name="Rectangle 5"/>
          <p:cNvSpPr>
            <a:spLocks noGrp="1" noChangeArrowheads="1"/>
          </p:cNvSpPr>
          <p:nvPr>
            <p:ph type="body" idx="1"/>
          </p:nvPr>
        </p:nvSpPr>
        <p:spPr/>
        <p:txBody>
          <a:bodyPr/>
          <a:lstStyle/>
          <a:p>
            <a:pPr eaLnBrk="1" hangingPunct="1"/>
            <a:r>
              <a:rPr lang="ja-JP" altLang="en-US" smtClean="0"/>
              <a:t>組織は，うまく調整されたグループを計画・配置する際に，ネットワーク内の構造的立場を考慮すべきである</a:t>
            </a:r>
          </a:p>
          <a:p>
            <a:pPr lvl="4" eaLnBrk="1" hangingPunct="1"/>
            <a:endParaRPr lang="ja-JP" altLang="en-US" smtClean="0"/>
          </a:p>
          <a:p>
            <a:pPr eaLnBrk="1" hangingPunct="1"/>
            <a:r>
              <a:rPr lang="ja-JP" altLang="en-US" smtClean="0"/>
              <a:t>高い媒介性を有する人物は高い調整能力を有する</a:t>
            </a:r>
          </a:p>
          <a:p>
            <a:pPr lvl="1" eaLnBrk="1" hangingPunct="1"/>
            <a:r>
              <a:rPr lang="ja-JP" altLang="en-US" smtClean="0"/>
              <a:t>高い媒介性を持つ人物は，多くの人々の間に存在し，「弱い帯紐（</a:t>
            </a:r>
            <a:r>
              <a:rPr lang="en-US" altLang="ja-JP" smtClean="0"/>
              <a:t>Granovettor</a:t>
            </a:r>
            <a:r>
              <a:rPr lang="ja-JP" altLang="en-US" smtClean="0"/>
              <a:t>）」を通じて強い影響力を持つ</a:t>
            </a:r>
          </a:p>
          <a:p>
            <a:pPr lvl="4" eaLnBrk="1" hangingPunct="1"/>
            <a:endParaRPr lang="ja-JP" altLang="en-US" smtClean="0"/>
          </a:p>
          <a:p>
            <a:pPr eaLnBrk="1" hangingPunct="1"/>
            <a:r>
              <a:rPr lang="ja-JP" altLang="en-US" smtClean="0"/>
              <a:t>制約</a:t>
            </a:r>
          </a:p>
          <a:p>
            <a:pPr lvl="1" eaLnBrk="1" hangingPunct="1"/>
            <a:r>
              <a:rPr lang="ja-JP" altLang="en-US" smtClean="0"/>
              <a:t>同一人物の複数アドレスは考慮していない（それぞれ別人としてカウント）</a:t>
            </a:r>
          </a:p>
          <a:p>
            <a:pPr lvl="1" eaLnBrk="1" hangingPunct="1"/>
            <a:r>
              <a:rPr lang="en-US" altLang="ja-JP" smtClean="0"/>
              <a:t>email</a:t>
            </a:r>
            <a:r>
              <a:rPr lang="ja-JP" altLang="en-US" smtClean="0"/>
              <a:t>以外のコミュニケーション手段について考慮していない</a:t>
            </a:r>
          </a:p>
          <a:p>
            <a:pPr lvl="2" eaLnBrk="1" hangingPunct="1"/>
            <a:r>
              <a:rPr lang="en-US" altLang="ja-JP" sz="1800" smtClean="0"/>
              <a:t>25-35</a:t>
            </a:r>
            <a:r>
              <a:rPr lang="ja-JP" altLang="en-US" sz="1800" smtClean="0"/>
              <a:t>歳代の</a:t>
            </a:r>
            <a:r>
              <a:rPr lang="en-US" altLang="ja-JP" sz="1800" smtClean="0"/>
              <a:t>80%(50-60</a:t>
            </a:r>
            <a:r>
              <a:rPr lang="ja-JP" altLang="en-US" sz="1800" smtClean="0"/>
              <a:t>歳代の</a:t>
            </a:r>
            <a:r>
              <a:rPr lang="en-US" altLang="ja-JP" sz="1800" smtClean="0"/>
              <a:t>60%)</a:t>
            </a:r>
            <a:r>
              <a:rPr lang="ja-JP" altLang="en-US" sz="1800" smtClean="0"/>
              <a:t>のコミュニケーション手段は</a:t>
            </a:r>
            <a:r>
              <a:rPr lang="en-US" altLang="ja-JP" sz="1800" smtClean="0"/>
              <a:t>email</a:t>
            </a:r>
            <a:r>
              <a:rPr lang="ja-JP" altLang="en-US" sz="1800" smtClean="0"/>
              <a:t>という研究もあるけど</a:t>
            </a:r>
            <a:r>
              <a:rPr lang="en-US" altLang="ja-JP" sz="1800" smtClean="0"/>
              <a:t>…</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5"/>
          <p:cNvSpPr>
            <a:spLocks noGrp="1" noChangeArrowheads="1"/>
          </p:cNvSpPr>
          <p:nvPr>
            <p:ph type="ctrTitle"/>
          </p:nvPr>
        </p:nvSpPr>
        <p:spPr/>
        <p:txBody>
          <a:bodyPr/>
          <a:lstStyle/>
          <a:p>
            <a:pPr eaLnBrk="1" hangingPunct="1"/>
            <a:r>
              <a:rPr lang="en-US" altLang="ja-JP" sz="1200" smtClean="0"/>
              <a:t>In Proceedings of the IFIP 2nd International Conference on Open Source Software, Lake Como, Italy.</a:t>
            </a:r>
            <a:br>
              <a:rPr lang="en-US" altLang="ja-JP" sz="1200" smtClean="0"/>
            </a:br>
            <a:r>
              <a:rPr lang="en-US" altLang="ja-JP" sz="1600" smtClean="0"/>
              <a:t/>
            </a:r>
            <a:br>
              <a:rPr lang="en-US" altLang="ja-JP" sz="1600" smtClean="0"/>
            </a:br>
            <a:r>
              <a:rPr lang="en-US" altLang="ja-JP" sz="2000" smtClean="0"/>
              <a:t>Social dynamics of free and open source team communications</a:t>
            </a:r>
          </a:p>
        </p:txBody>
      </p:sp>
      <p:sp>
        <p:nvSpPr>
          <p:cNvPr id="89091" name="Rectangle 6"/>
          <p:cNvSpPr>
            <a:spLocks noGrp="1" noChangeArrowheads="1"/>
          </p:cNvSpPr>
          <p:nvPr>
            <p:ph type="subTitle" idx="1"/>
          </p:nvPr>
        </p:nvSpPr>
        <p:spPr>
          <a:xfrm>
            <a:off x="784225" y="3357563"/>
            <a:ext cx="7388225" cy="2016125"/>
          </a:xfrm>
        </p:spPr>
        <p:txBody>
          <a:bodyPr/>
          <a:lstStyle/>
          <a:p>
            <a:pPr eaLnBrk="1" hangingPunct="1"/>
            <a:r>
              <a:rPr lang="en-US" altLang="en-US" smtClean="0"/>
              <a:t>James Howison, Keisuke Inoue, and Kevin Crowston</a:t>
            </a:r>
            <a:endParaRPr lang="en-US" altLang="ja-JP" smtClean="0"/>
          </a:p>
          <a:p>
            <a:pPr eaLnBrk="1" hangingPunct="1"/>
            <a:r>
              <a:rPr lang="en-US" altLang="ja-JP" smtClean="0"/>
              <a:t>School of Information Studies, Syracuse University, Syracuse, USA</a:t>
            </a:r>
          </a:p>
        </p:txBody>
      </p:sp>
    </p:spTree>
  </p:cSld>
  <p:clrMapOvr>
    <a:masterClrMapping/>
  </p:clrMapOvr>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日付プレースホルダ 3"/>
          <p:cNvSpPr>
            <a:spLocks noGrp="1"/>
          </p:cNvSpPr>
          <p:nvPr>
            <p:ph type="dt" sz="quarter" idx="10"/>
          </p:nvPr>
        </p:nvSpPr>
        <p:spPr>
          <a:noFill/>
        </p:spPr>
        <p:txBody>
          <a:bodyPr/>
          <a:lstStyle/>
          <a:p>
            <a:r>
              <a:rPr lang="en-US" altLang="ja-JP"/>
              <a:t>2007/03/15</a:t>
            </a:r>
          </a:p>
        </p:txBody>
      </p:sp>
      <p:sp>
        <p:nvSpPr>
          <p:cNvPr id="90115"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90116" name="スライド番号プレースホルダ 5"/>
          <p:cNvSpPr>
            <a:spLocks noGrp="1"/>
          </p:cNvSpPr>
          <p:nvPr>
            <p:ph type="sldNum" sz="quarter" idx="12"/>
          </p:nvPr>
        </p:nvSpPr>
        <p:spPr>
          <a:noFill/>
        </p:spPr>
        <p:txBody>
          <a:bodyPr/>
          <a:lstStyle/>
          <a:p>
            <a:fld id="{EADCB7C9-36E7-42E8-89B4-0DD4F1249BEA}" type="slidenum">
              <a:rPr lang="en-US" altLang="ja-JP"/>
              <a:pPr/>
              <a:t>85</a:t>
            </a:fld>
            <a:endParaRPr lang="en-US" altLang="ja-JP"/>
          </a:p>
        </p:txBody>
      </p:sp>
      <p:sp>
        <p:nvSpPr>
          <p:cNvPr id="90117" name="Rectangle 4"/>
          <p:cNvSpPr>
            <a:spLocks noGrp="1" noChangeArrowheads="1"/>
          </p:cNvSpPr>
          <p:nvPr>
            <p:ph type="title"/>
          </p:nvPr>
        </p:nvSpPr>
        <p:spPr/>
        <p:txBody>
          <a:bodyPr/>
          <a:lstStyle/>
          <a:p>
            <a:pPr eaLnBrk="1" hangingPunct="1"/>
            <a:r>
              <a:rPr lang="en-US" altLang="ja-JP" smtClean="0"/>
              <a:t>Introduction and Literature Review (1)</a:t>
            </a:r>
          </a:p>
        </p:txBody>
      </p:sp>
      <p:sp>
        <p:nvSpPr>
          <p:cNvPr id="90118" name="Rectangle 5"/>
          <p:cNvSpPr>
            <a:spLocks noGrp="1" noChangeArrowheads="1"/>
          </p:cNvSpPr>
          <p:nvPr>
            <p:ph type="body" idx="1"/>
          </p:nvPr>
        </p:nvSpPr>
        <p:spPr/>
        <p:txBody>
          <a:bodyPr/>
          <a:lstStyle/>
          <a:p>
            <a:pPr eaLnBrk="1" hangingPunct="1"/>
            <a:r>
              <a:rPr lang="ja-JP" altLang="en-US" smtClean="0"/>
              <a:t>研究の目的：</a:t>
            </a:r>
          </a:p>
          <a:p>
            <a:pPr lvl="1" eaLnBrk="1" hangingPunct="1"/>
            <a:r>
              <a:rPr lang="ja-JP" altLang="en-US" smtClean="0"/>
              <a:t>目覚しい成功を収めている</a:t>
            </a:r>
            <a:r>
              <a:rPr lang="en-US" altLang="ja-JP" smtClean="0"/>
              <a:t>FLOSS</a:t>
            </a:r>
            <a:r>
              <a:rPr lang="ja-JP" altLang="en-US" smtClean="0"/>
              <a:t>の分散開発チームが，どのように成功を得ているのかを理解すること．</a:t>
            </a:r>
          </a:p>
          <a:p>
            <a:pPr lvl="4" eaLnBrk="1" hangingPunct="1"/>
            <a:endParaRPr lang="ja-JP" altLang="en-US" smtClean="0"/>
          </a:p>
          <a:p>
            <a:pPr eaLnBrk="1" hangingPunct="1"/>
            <a:r>
              <a:rPr lang="ja-JP" altLang="en-US" smtClean="0"/>
              <a:t>本論文の目的：</a:t>
            </a:r>
          </a:p>
          <a:p>
            <a:pPr lvl="1" eaLnBrk="1" hangingPunct="1"/>
            <a:r>
              <a:rPr lang="ja-JP" altLang="en-US" smtClean="0"/>
              <a:t>開発者間のコミュニケーションパターンを調べることで</a:t>
            </a:r>
            <a:r>
              <a:rPr lang="en-US" altLang="ja-JP" smtClean="0"/>
              <a:t>FLOSS</a:t>
            </a:r>
            <a:r>
              <a:rPr lang="ja-JP" altLang="en-US" smtClean="0"/>
              <a:t>開発チームのインフォーマルな社会的構造を明らかにすること．</a:t>
            </a:r>
          </a:p>
          <a:p>
            <a:pPr lvl="4" eaLnBrk="1" hangingPunct="1"/>
            <a:endParaRPr lang="ja-JP" altLang="en-US" smtClean="0"/>
          </a:p>
          <a:p>
            <a:pPr eaLnBrk="1" hangingPunct="1"/>
            <a:r>
              <a:rPr lang="ja-JP" altLang="en-US" smtClean="0"/>
              <a:t>本論文での分析内容：</a:t>
            </a:r>
          </a:p>
          <a:p>
            <a:pPr lvl="1" eaLnBrk="1" hangingPunct="1"/>
            <a:r>
              <a:rPr lang="ja-JP" altLang="en-US" smtClean="0"/>
              <a:t>コミュニケーションネットワークの時系列分析</a:t>
            </a:r>
          </a:p>
          <a:p>
            <a:pPr lvl="2" eaLnBrk="1" hangingPunct="1"/>
            <a:r>
              <a:rPr lang="ja-JP" altLang="en-US" sz="1800" smtClean="0"/>
              <a:t>平均中心化傾向 </a:t>
            </a:r>
            <a:r>
              <a:rPr lang="en-US" altLang="ja-JP" sz="1800" smtClean="0"/>
              <a:t>(average centralization)</a:t>
            </a:r>
          </a:p>
          <a:p>
            <a:pPr lvl="2" eaLnBrk="1" hangingPunct="1"/>
            <a:r>
              <a:rPr lang="ja-JP" altLang="en-US" sz="1800" smtClean="0"/>
              <a:t>中心 </a:t>
            </a:r>
            <a:r>
              <a:rPr lang="en-US" altLang="ja-JP" sz="1800" smtClean="0"/>
              <a:t>(the center) </a:t>
            </a:r>
            <a:r>
              <a:rPr lang="ja-JP" altLang="en-US" sz="1800" smtClean="0"/>
              <a:t>の変化</a:t>
            </a:r>
          </a:p>
          <a:p>
            <a:pPr lvl="2" eaLnBrk="1" hangingPunct="1"/>
            <a:r>
              <a:rPr lang="ja-JP" altLang="en-US" sz="1800" smtClean="0"/>
              <a:t>参加者の持続性 </a:t>
            </a:r>
            <a:r>
              <a:rPr lang="en-US" altLang="ja-JP" sz="1800" smtClean="0"/>
              <a:t>(stability)</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日付プレースホルダ 3"/>
          <p:cNvSpPr>
            <a:spLocks noGrp="1"/>
          </p:cNvSpPr>
          <p:nvPr>
            <p:ph type="dt" sz="quarter" idx="10"/>
          </p:nvPr>
        </p:nvSpPr>
        <p:spPr>
          <a:noFill/>
        </p:spPr>
        <p:txBody>
          <a:bodyPr/>
          <a:lstStyle/>
          <a:p>
            <a:r>
              <a:rPr lang="en-US" altLang="ja-JP"/>
              <a:t>2007/03/15</a:t>
            </a:r>
          </a:p>
        </p:txBody>
      </p:sp>
      <p:sp>
        <p:nvSpPr>
          <p:cNvPr id="91139"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91140" name="スライド番号プレースホルダ 5"/>
          <p:cNvSpPr>
            <a:spLocks noGrp="1"/>
          </p:cNvSpPr>
          <p:nvPr>
            <p:ph type="sldNum" sz="quarter" idx="12"/>
          </p:nvPr>
        </p:nvSpPr>
        <p:spPr>
          <a:noFill/>
        </p:spPr>
        <p:txBody>
          <a:bodyPr/>
          <a:lstStyle/>
          <a:p>
            <a:fld id="{3B6C3737-071B-4E8A-8E5A-9CD872BFF45E}" type="slidenum">
              <a:rPr lang="en-US" altLang="ja-JP"/>
              <a:pPr/>
              <a:t>86</a:t>
            </a:fld>
            <a:endParaRPr lang="en-US" altLang="ja-JP"/>
          </a:p>
        </p:txBody>
      </p:sp>
      <p:pic>
        <p:nvPicPr>
          <p:cNvPr id="215042" name="Picture 2"/>
          <p:cNvPicPr>
            <a:picLocks noChangeAspect="1" noChangeArrowheads="1"/>
          </p:cNvPicPr>
          <p:nvPr/>
        </p:nvPicPr>
        <p:blipFill>
          <a:blip r:embed="rId3"/>
          <a:srcRect/>
          <a:stretch>
            <a:fillRect/>
          </a:stretch>
        </p:blipFill>
        <p:spPr bwMode="auto">
          <a:xfrm>
            <a:off x="3348038" y="4503738"/>
            <a:ext cx="4319587" cy="2093912"/>
          </a:xfrm>
          <a:prstGeom prst="rect">
            <a:avLst/>
          </a:prstGeom>
          <a:noFill/>
          <a:ln w="12700" cap="sq">
            <a:noFill/>
            <a:miter lim="800000"/>
            <a:headEnd type="none" w="sm" len="sm"/>
            <a:tailEnd type="none" w="sm" len="sm"/>
          </a:ln>
        </p:spPr>
      </p:pic>
      <p:sp>
        <p:nvSpPr>
          <p:cNvPr id="91142" name="Rectangle 6"/>
          <p:cNvSpPr>
            <a:spLocks noGrp="1" noChangeArrowheads="1"/>
          </p:cNvSpPr>
          <p:nvPr>
            <p:ph type="title"/>
          </p:nvPr>
        </p:nvSpPr>
        <p:spPr/>
        <p:txBody>
          <a:bodyPr/>
          <a:lstStyle/>
          <a:p>
            <a:pPr eaLnBrk="1" hangingPunct="1"/>
            <a:r>
              <a:rPr lang="en-US" altLang="ja-JP" smtClean="0"/>
              <a:t>Introduction and Literature Review (2)</a:t>
            </a:r>
          </a:p>
        </p:txBody>
      </p:sp>
      <p:sp>
        <p:nvSpPr>
          <p:cNvPr id="215047" name="Rectangle 7"/>
          <p:cNvSpPr>
            <a:spLocks noGrp="1" noChangeArrowheads="1"/>
          </p:cNvSpPr>
          <p:nvPr>
            <p:ph type="body" idx="1"/>
          </p:nvPr>
        </p:nvSpPr>
        <p:spPr/>
        <p:txBody>
          <a:bodyPr/>
          <a:lstStyle/>
          <a:p>
            <a:pPr eaLnBrk="1" hangingPunct="1"/>
            <a:r>
              <a:rPr lang="ja-JP" altLang="en-US" smtClean="0"/>
              <a:t>先行研究</a:t>
            </a:r>
            <a:r>
              <a:rPr lang="en-US" altLang="ja-JP" smtClean="0"/>
              <a:t>[1][2]</a:t>
            </a:r>
          </a:p>
          <a:p>
            <a:pPr lvl="1" eaLnBrk="1" hangingPunct="1"/>
            <a:r>
              <a:rPr lang="ja-JP" altLang="en-US" smtClean="0"/>
              <a:t>中心化傾向とバグ報告者の数に負の相関</a:t>
            </a:r>
          </a:p>
          <a:p>
            <a:pPr lvl="1" eaLnBrk="1" hangingPunct="1"/>
            <a:r>
              <a:rPr lang="ja-JP" altLang="en-US" smtClean="0"/>
              <a:t>参加者の多い大規模プロジェクトは複数の中心が存在する分散型コミュニティ（下図）</a:t>
            </a:r>
          </a:p>
          <a:p>
            <a:pPr lvl="2" eaLnBrk="1" hangingPunct="1">
              <a:buFont typeface="Wingdings" pitchFamily="2" charset="2"/>
              <a:buNone/>
            </a:pPr>
            <a:r>
              <a:rPr lang="ja-JP" altLang="en-US" sz="1800" smtClean="0"/>
              <a:t>理由</a:t>
            </a:r>
            <a:r>
              <a:rPr lang="en-US" altLang="ja-JP" sz="1800" smtClean="0"/>
              <a:t>1</a:t>
            </a:r>
            <a:r>
              <a:rPr lang="ja-JP" altLang="en-US" sz="1800" smtClean="0"/>
              <a:t>：</a:t>
            </a:r>
            <a:br>
              <a:rPr lang="ja-JP" altLang="en-US" sz="1800" smtClean="0"/>
            </a:br>
            <a:r>
              <a:rPr lang="ja-JP" altLang="en-US" sz="1800" smtClean="0"/>
              <a:t>個人がすべての作業を担うことは出来ないので，タスクの分担作業が進んだ結果，サブプロジェクトが複数存在するコミュニティとなった．</a:t>
            </a:r>
          </a:p>
          <a:p>
            <a:pPr lvl="2" eaLnBrk="1" hangingPunct="1">
              <a:buFont typeface="Wingdings" pitchFamily="2" charset="2"/>
              <a:buNone/>
            </a:pPr>
            <a:r>
              <a:rPr lang="ja-JP" altLang="en-US" sz="1800" smtClean="0"/>
              <a:t>理由</a:t>
            </a:r>
            <a:r>
              <a:rPr lang="en-US" altLang="ja-JP" sz="1800" smtClean="0"/>
              <a:t>2</a:t>
            </a:r>
            <a:r>
              <a:rPr lang="ja-JP" altLang="en-US" sz="1800" smtClean="0"/>
              <a:t>：</a:t>
            </a:r>
            <a:br>
              <a:rPr lang="ja-JP" altLang="en-US" sz="1800" smtClean="0"/>
            </a:br>
            <a:r>
              <a:rPr lang="ja-JP" altLang="en-US" sz="1800" smtClean="0"/>
              <a:t>リーダーシップを持つ人物が過去に複数存在した．</a:t>
            </a:r>
          </a:p>
          <a:p>
            <a:pPr lvl="2" eaLnBrk="1" hangingPunct="1">
              <a:buFont typeface="Wingdings" pitchFamily="2" charset="2"/>
              <a:buNone/>
            </a:pPr>
            <a:r>
              <a:rPr lang="ja-JP" altLang="en-US" sz="1800" smtClean="0"/>
              <a:t>⇒ネットワーク構造を時系列分析すれば原因が明らかになるはず</a:t>
            </a:r>
          </a:p>
        </p:txBody>
      </p:sp>
      <p:sp>
        <p:nvSpPr>
          <p:cNvPr id="91144" name="Text Box 5"/>
          <p:cNvSpPr txBox="1">
            <a:spLocks noChangeArrowheads="1"/>
          </p:cNvSpPr>
          <p:nvPr/>
        </p:nvSpPr>
        <p:spPr bwMode="auto">
          <a:xfrm>
            <a:off x="107950" y="4437063"/>
            <a:ext cx="2447925" cy="1997075"/>
          </a:xfrm>
          <a:prstGeom prst="rect">
            <a:avLst/>
          </a:prstGeom>
          <a:noFill/>
          <a:ln w="12700" cap="sq">
            <a:noFill/>
            <a:miter lim="800000"/>
            <a:headEnd type="none" w="sm" len="sm"/>
            <a:tailEnd type="none" w="sm" len="sm"/>
          </a:ln>
        </p:spPr>
        <p:txBody>
          <a:bodyPr>
            <a:spAutoFit/>
          </a:bodyPr>
          <a:lstStyle/>
          <a:p>
            <a:pPr marL="342900" indent="-342900">
              <a:spcBef>
                <a:spcPct val="50000"/>
              </a:spcBef>
              <a:buFontTx/>
              <a:buAutoNum type="arabicPeriod"/>
            </a:pPr>
            <a:r>
              <a:rPr lang="en-US" altLang="ja-JP" sz="1000"/>
              <a:t>Kevin Crowston and James Howison. Hierarchy and centralization in free and open source software team communications. Knowledge, Technology and Policy, 18(4), 2005.</a:t>
            </a:r>
          </a:p>
          <a:p>
            <a:pPr marL="342900" indent="-342900">
              <a:spcBef>
                <a:spcPct val="50000"/>
              </a:spcBef>
              <a:buFontTx/>
              <a:buAutoNum type="arabicPeriod"/>
            </a:pPr>
            <a:r>
              <a:rPr lang="en-US" altLang="ja-JP" sz="1000"/>
              <a:t>Kevin Crowston and James Howison. The social structure of open source software development teams. First Monday, 10(2), 2005.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15042"/>
                                        </p:tgtEl>
                                        <p:attrNameLst>
                                          <p:attrName>style.visibility</p:attrName>
                                        </p:attrNameLst>
                                      </p:cBhvr>
                                      <p:to>
                                        <p:strVal val="visible"/>
                                      </p:to>
                                    </p:set>
                                    <p:animEffect transition="in" filter="checkerboard(across)">
                                      <p:cBhvr>
                                        <p:cTn id="7" dur="500"/>
                                        <p:tgtEl>
                                          <p:spTgt spid="215042"/>
                                        </p:tgtEl>
                                      </p:cBhvr>
                                    </p:animEffect>
                                  </p:childTnLst>
                                  <p:subTnLst>
                                    <p:set>
                                      <p:cBhvr override="childStyle">
                                        <p:cTn dur="1" fill="hold" display="0" masterRel="nextClick" afterEffect="1"/>
                                        <p:tgtEl>
                                          <p:spTgt spid="215042"/>
                                        </p:tgtEl>
                                        <p:attrNameLst>
                                          <p:attrName>style.visibility</p:attrName>
                                        </p:attrNameLst>
                                      </p:cBhvr>
                                      <p:to>
                                        <p:strVal val="hidden"/>
                                      </p:to>
                                    </p:set>
                                  </p:sub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15047">
                                            <p:txEl>
                                              <p:pRg st="5" end="5"/>
                                            </p:txEl>
                                          </p:spTgt>
                                        </p:tgtEl>
                                        <p:attrNameLst>
                                          <p:attrName>style.visibility</p:attrName>
                                        </p:attrNameLst>
                                      </p:cBhvr>
                                      <p:to>
                                        <p:strVal val="visible"/>
                                      </p:to>
                                    </p:set>
                                    <p:animEffect transition="in" filter="checkerboard(across)">
                                      <p:cBhvr>
                                        <p:cTn id="12" dur="500"/>
                                        <p:tgtEl>
                                          <p:spTgt spid="2150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日付プレースホルダ 3"/>
          <p:cNvSpPr>
            <a:spLocks noGrp="1"/>
          </p:cNvSpPr>
          <p:nvPr>
            <p:ph type="dt" sz="quarter" idx="10"/>
          </p:nvPr>
        </p:nvSpPr>
        <p:spPr>
          <a:noFill/>
        </p:spPr>
        <p:txBody>
          <a:bodyPr/>
          <a:lstStyle/>
          <a:p>
            <a:r>
              <a:rPr lang="en-US" altLang="ja-JP"/>
              <a:t>2007/03/15</a:t>
            </a:r>
          </a:p>
        </p:txBody>
      </p:sp>
      <p:sp>
        <p:nvSpPr>
          <p:cNvPr id="92163"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92164" name="スライド番号プレースホルダ 5"/>
          <p:cNvSpPr>
            <a:spLocks noGrp="1"/>
          </p:cNvSpPr>
          <p:nvPr>
            <p:ph type="sldNum" sz="quarter" idx="12"/>
          </p:nvPr>
        </p:nvSpPr>
        <p:spPr>
          <a:noFill/>
        </p:spPr>
        <p:txBody>
          <a:bodyPr/>
          <a:lstStyle/>
          <a:p>
            <a:fld id="{A4A1F1CC-B461-4FC7-B2E1-22ACE1573CBA}" type="slidenum">
              <a:rPr lang="en-US" altLang="ja-JP"/>
              <a:pPr/>
              <a:t>87</a:t>
            </a:fld>
            <a:endParaRPr lang="en-US" altLang="ja-JP"/>
          </a:p>
        </p:txBody>
      </p:sp>
      <p:sp>
        <p:nvSpPr>
          <p:cNvPr id="92165" name="Rectangle 4"/>
          <p:cNvSpPr>
            <a:spLocks noGrp="1" noChangeArrowheads="1"/>
          </p:cNvSpPr>
          <p:nvPr>
            <p:ph type="title"/>
          </p:nvPr>
        </p:nvSpPr>
        <p:spPr/>
        <p:txBody>
          <a:bodyPr/>
          <a:lstStyle/>
          <a:p>
            <a:pPr eaLnBrk="1" hangingPunct="1"/>
            <a:r>
              <a:rPr lang="en-US" altLang="ja-JP" smtClean="0"/>
              <a:t>Data and Method</a:t>
            </a:r>
          </a:p>
        </p:txBody>
      </p:sp>
      <p:sp>
        <p:nvSpPr>
          <p:cNvPr id="92166" name="Rectangle 5"/>
          <p:cNvSpPr>
            <a:spLocks noGrp="1" noChangeArrowheads="1"/>
          </p:cNvSpPr>
          <p:nvPr>
            <p:ph type="body" idx="1"/>
          </p:nvPr>
        </p:nvSpPr>
        <p:spPr/>
        <p:txBody>
          <a:bodyPr/>
          <a:lstStyle/>
          <a:p>
            <a:pPr eaLnBrk="1" hangingPunct="1"/>
            <a:r>
              <a:rPr lang="en-US" altLang="ja-JP" smtClean="0"/>
              <a:t>Data</a:t>
            </a:r>
          </a:p>
          <a:p>
            <a:pPr lvl="1" eaLnBrk="1" hangingPunct="1"/>
            <a:r>
              <a:rPr lang="ja-JP" altLang="en-US" smtClean="0"/>
              <a:t>対象データ：</a:t>
            </a:r>
            <a:r>
              <a:rPr lang="en-US" altLang="ja-JP" smtClean="0"/>
              <a:t>SF.net</a:t>
            </a:r>
            <a:r>
              <a:rPr lang="ja-JP" altLang="en-US" smtClean="0"/>
              <a:t>のバグ報告データ </a:t>
            </a:r>
            <a:r>
              <a:rPr lang="en-US" altLang="ja-JP" smtClean="0"/>
              <a:t>(2002</a:t>
            </a:r>
            <a:r>
              <a:rPr lang="ja-JP" altLang="en-US" smtClean="0"/>
              <a:t>年</a:t>
            </a:r>
            <a:r>
              <a:rPr lang="en-US" altLang="ja-JP" smtClean="0"/>
              <a:t>4</a:t>
            </a:r>
            <a:r>
              <a:rPr lang="ja-JP" altLang="en-US" smtClean="0"/>
              <a:t>月時点</a:t>
            </a:r>
            <a:r>
              <a:rPr lang="en-US" altLang="ja-JP" smtClean="0"/>
              <a:t>)</a:t>
            </a:r>
          </a:p>
          <a:p>
            <a:pPr lvl="1" eaLnBrk="1" hangingPunct="1"/>
            <a:r>
              <a:rPr lang="ja-JP" altLang="en-US" smtClean="0"/>
              <a:t>対象プロジェクト：</a:t>
            </a:r>
            <a:r>
              <a:rPr lang="en-US" altLang="ja-JP" smtClean="0"/>
              <a:t>120</a:t>
            </a:r>
            <a:r>
              <a:rPr lang="ja-JP" altLang="en-US" smtClean="0"/>
              <a:t>プロジェクト</a:t>
            </a:r>
            <a:r>
              <a:rPr lang="en-US" altLang="ja-JP" smtClean="0"/>
              <a:t>100</a:t>
            </a:r>
            <a:r>
              <a:rPr lang="ja-JP" altLang="en-US" smtClean="0"/>
              <a:t>件以上の （</a:t>
            </a:r>
            <a:r>
              <a:rPr lang="en-US" altLang="ja-JP" smtClean="0"/>
              <a:t>open/closed) </a:t>
            </a:r>
            <a:r>
              <a:rPr lang="ja-JP" altLang="en-US" smtClean="0"/>
              <a:t>バグ報告があり，</a:t>
            </a:r>
            <a:r>
              <a:rPr lang="en-US" altLang="ja-JP" smtClean="0"/>
              <a:t>7</a:t>
            </a:r>
            <a:r>
              <a:rPr lang="ja-JP" altLang="en-US" smtClean="0"/>
              <a:t>人以上の開発者が議論に参加しているプロジェクト</a:t>
            </a:r>
          </a:p>
          <a:p>
            <a:pPr eaLnBrk="1" hangingPunct="1"/>
            <a:r>
              <a:rPr lang="en-US" altLang="ja-JP" smtClean="0"/>
              <a:t>Method</a:t>
            </a:r>
          </a:p>
          <a:p>
            <a:pPr lvl="1" eaLnBrk="1" hangingPunct="1"/>
            <a:r>
              <a:rPr lang="ja-JP" altLang="en-US" smtClean="0"/>
              <a:t>ある時点での投稿者と直近の投稿者との間を関係があるとみなす（≠</a:t>
            </a:r>
            <a:r>
              <a:rPr lang="en-US" altLang="ja-JP" smtClean="0"/>
              <a:t>reply</a:t>
            </a:r>
            <a:r>
              <a:rPr lang="ja-JP" altLang="en-US" smtClean="0"/>
              <a:t>関係）．</a:t>
            </a:r>
          </a:p>
          <a:p>
            <a:pPr lvl="1" eaLnBrk="1" hangingPunct="1"/>
            <a:r>
              <a:rPr lang="ja-JP" altLang="en-US" smtClean="0"/>
              <a:t>（出）次数中心化傾向 </a:t>
            </a:r>
            <a:r>
              <a:rPr lang="en-US" altLang="ja-JP" smtClean="0"/>
              <a:t>(outdegree centralization) </a:t>
            </a:r>
            <a:r>
              <a:rPr lang="ja-JP" altLang="en-US" smtClean="0"/>
              <a:t>を計算する．</a:t>
            </a:r>
          </a:p>
          <a:p>
            <a:pPr lvl="2" eaLnBrk="1" hangingPunct="1"/>
            <a:r>
              <a:rPr lang="ja-JP" altLang="en-US" sz="1800" smtClean="0"/>
              <a:t>この関係定義では媒介中心性 </a:t>
            </a:r>
            <a:r>
              <a:rPr lang="en-US" altLang="ja-JP" sz="1800" smtClean="0"/>
              <a:t>(betweenness centrality) </a:t>
            </a:r>
            <a:r>
              <a:rPr lang="ja-JP" altLang="en-US" sz="1800" smtClean="0"/>
              <a:t>を計算することは無意味（人や情報を媒介する関係ではないから）．</a:t>
            </a:r>
          </a:p>
          <a:p>
            <a:pPr lvl="1" eaLnBrk="1" hangingPunct="1"/>
            <a:r>
              <a:rPr lang="en-US" altLang="ja-JP" smtClean="0"/>
              <a:t>90</a:t>
            </a:r>
            <a:r>
              <a:rPr lang="ja-JP" altLang="en-US" smtClean="0"/>
              <a:t>日間のネットワーク構造を</a:t>
            </a:r>
            <a:r>
              <a:rPr lang="en-US" altLang="ja-JP" smtClean="0"/>
              <a:t>30</a:t>
            </a:r>
            <a:r>
              <a:rPr lang="ja-JP" altLang="en-US" smtClean="0"/>
              <a:t>日ずらしながら分析</a:t>
            </a:r>
          </a:p>
          <a:p>
            <a:pPr lvl="2" eaLnBrk="1" hangingPunct="1"/>
            <a:r>
              <a:rPr lang="en-US" altLang="ja-JP" sz="1800" smtClean="0"/>
              <a:t>1</a:t>
            </a:r>
            <a:r>
              <a:rPr lang="ja-JP" altLang="en-US" sz="1800" smtClean="0"/>
              <a:t>つの</a:t>
            </a:r>
            <a:r>
              <a:rPr lang="en-US" altLang="ja-JP" sz="1800" smtClean="0"/>
              <a:t>dyad</a:t>
            </a:r>
            <a:r>
              <a:rPr lang="ja-JP" altLang="en-US" sz="1800" smtClean="0"/>
              <a:t>が最大</a:t>
            </a:r>
            <a:r>
              <a:rPr lang="en-US" altLang="ja-JP" sz="1800" smtClean="0"/>
              <a:t>3</a:t>
            </a:r>
            <a:r>
              <a:rPr lang="ja-JP" altLang="en-US" sz="1800" smtClean="0"/>
              <a:t>つの区間で反映される．</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日付プレースホルダ 3"/>
          <p:cNvSpPr>
            <a:spLocks noGrp="1"/>
          </p:cNvSpPr>
          <p:nvPr>
            <p:ph type="dt" sz="quarter" idx="10"/>
          </p:nvPr>
        </p:nvSpPr>
        <p:spPr>
          <a:noFill/>
        </p:spPr>
        <p:txBody>
          <a:bodyPr/>
          <a:lstStyle/>
          <a:p>
            <a:r>
              <a:rPr lang="en-US" altLang="ja-JP"/>
              <a:t>2007/03/15</a:t>
            </a:r>
          </a:p>
        </p:txBody>
      </p:sp>
      <p:sp>
        <p:nvSpPr>
          <p:cNvPr id="93187"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93188" name="スライド番号プレースホルダ 5"/>
          <p:cNvSpPr>
            <a:spLocks noGrp="1"/>
          </p:cNvSpPr>
          <p:nvPr>
            <p:ph type="sldNum" sz="quarter" idx="12"/>
          </p:nvPr>
        </p:nvSpPr>
        <p:spPr>
          <a:noFill/>
        </p:spPr>
        <p:txBody>
          <a:bodyPr/>
          <a:lstStyle/>
          <a:p>
            <a:fld id="{BB5FFA0B-921F-4AE3-B910-B6E40AD2361B}" type="slidenum">
              <a:rPr lang="en-US" altLang="ja-JP"/>
              <a:pPr/>
              <a:t>88</a:t>
            </a:fld>
            <a:endParaRPr lang="en-US" altLang="ja-JP"/>
          </a:p>
        </p:txBody>
      </p:sp>
      <p:sp>
        <p:nvSpPr>
          <p:cNvPr id="93189" name="Rectangle 5"/>
          <p:cNvSpPr>
            <a:spLocks noGrp="1" noChangeArrowheads="1"/>
          </p:cNvSpPr>
          <p:nvPr>
            <p:ph type="title"/>
          </p:nvPr>
        </p:nvSpPr>
        <p:spPr/>
        <p:txBody>
          <a:bodyPr/>
          <a:lstStyle/>
          <a:p>
            <a:pPr eaLnBrk="1" hangingPunct="1"/>
            <a:r>
              <a:rPr lang="en-US" altLang="ja-JP" smtClean="0"/>
              <a:t>Findings: Centralization (1)</a:t>
            </a:r>
          </a:p>
        </p:txBody>
      </p:sp>
      <p:sp>
        <p:nvSpPr>
          <p:cNvPr id="93190" name="Rectangle 6"/>
          <p:cNvSpPr>
            <a:spLocks noGrp="1" noChangeArrowheads="1"/>
          </p:cNvSpPr>
          <p:nvPr>
            <p:ph type="body" idx="1"/>
          </p:nvPr>
        </p:nvSpPr>
        <p:spPr/>
        <p:txBody>
          <a:bodyPr/>
          <a:lstStyle/>
          <a:p>
            <a:pPr eaLnBrk="1" hangingPunct="1"/>
            <a:r>
              <a:rPr lang="ja-JP" altLang="en-US" smtClean="0"/>
              <a:t>出次数中心化傾向は幅広く分布</a:t>
            </a:r>
          </a:p>
          <a:p>
            <a:pPr lvl="1" eaLnBrk="1" hangingPunct="1"/>
            <a:r>
              <a:rPr lang="ja-JP" altLang="en-US" smtClean="0"/>
              <a:t>出次数中心化傾向の平均値：</a:t>
            </a:r>
            <a:r>
              <a:rPr lang="en-US" altLang="ja-JP" smtClean="0"/>
              <a:t>0.59</a:t>
            </a:r>
          </a:p>
          <a:p>
            <a:pPr lvl="1" eaLnBrk="1" hangingPunct="1"/>
            <a:r>
              <a:rPr lang="ja-JP" altLang="en-US" smtClean="0"/>
              <a:t>出次数中心化傾向の中央値：</a:t>
            </a:r>
            <a:r>
              <a:rPr lang="en-US" altLang="ja-JP" smtClean="0"/>
              <a:t>0.58</a:t>
            </a:r>
          </a:p>
          <a:p>
            <a:pPr lvl="1" eaLnBrk="1" hangingPunct="1"/>
            <a:r>
              <a:rPr lang="ja-JP" altLang="en-US" smtClean="0"/>
              <a:t>出次数中心化傾向の標準偏差：</a:t>
            </a:r>
            <a:r>
              <a:rPr lang="en-US" altLang="ja-JP" smtClean="0"/>
              <a:t>0.15</a:t>
            </a:r>
          </a:p>
          <a:p>
            <a:pPr lvl="2" eaLnBrk="1" hangingPunct="1"/>
            <a:r>
              <a:rPr lang="ja-JP" altLang="en-US" sz="1800" smtClean="0"/>
              <a:t>右図は正規化した場合の標準偏差の分布</a:t>
            </a:r>
          </a:p>
          <a:p>
            <a:pPr lvl="2" eaLnBrk="1" hangingPunct="1"/>
            <a:r>
              <a:rPr lang="ja-JP" altLang="en-US" sz="1800" smtClean="0"/>
              <a:t>出次数中心化傾向の大半は</a:t>
            </a:r>
            <a:r>
              <a:rPr lang="en-US" altLang="ja-JP" sz="1800" smtClean="0"/>
              <a:t>±0.2</a:t>
            </a:r>
            <a:r>
              <a:rPr lang="ja-JP" altLang="en-US" sz="1800" smtClean="0"/>
              <a:t>で推移</a:t>
            </a:r>
          </a:p>
        </p:txBody>
      </p:sp>
      <p:pic>
        <p:nvPicPr>
          <p:cNvPr id="93191" name="Picture 4"/>
          <p:cNvPicPr>
            <a:picLocks noChangeAspect="1" noChangeArrowheads="1"/>
          </p:cNvPicPr>
          <p:nvPr/>
        </p:nvPicPr>
        <p:blipFill>
          <a:blip r:embed="rId3"/>
          <a:srcRect/>
          <a:stretch>
            <a:fillRect/>
          </a:stretch>
        </p:blipFill>
        <p:spPr bwMode="auto">
          <a:xfrm>
            <a:off x="1547813" y="4292600"/>
            <a:ext cx="5359400" cy="1957388"/>
          </a:xfrm>
          <a:prstGeom prst="rect">
            <a:avLst/>
          </a:prstGeom>
          <a:noFill/>
          <a:ln w="12700" cap="sq">
            <a:noFill/>
            <a:miter lim="800000"/>
            <a:headEnd type="none" w="sm" len="sm"/>
            <a:tailEnd type="none" w="sm" len="sm"/>
          </a:ln>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日付プレースホルダ 3"/>
          <p:cNvSpPr>
            <a:spLocks noGrp="1"/>
          </p:cNvSpPr>
          <p:nvPr>
            <p:ph type="dt" sz="quarter" idx="10"/>
          </p:nvPr>
        </p:nvSpPr>
        <p:spPr>
          <a:noFill/>
        </p:spPr>
        <p:txBody>
          <a:bodyPr/>
          <a:lstStyle/>
          <a:p>
            <a:r>
              <a:rPr lang="en-US" altLang="ja-JP"/>
              <a:t>2007/03/15</a:t>
            </a:r>
          </a:p>
        </p:txBody>
      </p:sp>
      <p:sp>
        <p:nvSpPr>
          <p:cNvPr id="94211"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94212" name="スライド番号プレースホルダ 5"/>
          <p:cNvSpPr>
            <a:spLocks noGrp="1"/>
          </p:cNvSpPr>
          <p:nvPr>
            <p:ph type="sldNum" sz="quarter" idx="12"/>
          </p:nvPr>
        </p:nvSpPr>
        <p:spPr>
          <a:noFill/>
        </p:spPr>
        <p:txBody>
          <a:bodyPr/>
          <a:lstStyle/>
          <a:p>
            <a:fld id="{531B949B-A399-498B-8D65-602FB17C572D}" type="slidenum">
              <a:rPr lang="en-US" altLang="ja-JP"/>
              <a:pPr/>
              <a:t>89</a:t>
            </a:fld>
            <a:endParaRPr lang="en-US" altLang="ja-JP"/>
          </a:p>
        </p:txBody>
      </p:sp>
      <p:sp>
        <p:nvSpPr>
          <p:cNvPr id="94213" name="Rectangle 5"/>
          <p:cNvSpPr>
            <a:spLocks noGrp="1" noChangeArrowheads="1"/>
          </p:cNvSpPr>
          <p:nvPr>
            <p:ph type="title"/>
          </p:nvPr>
        </p:nvSpPr>
        <p:spPr/>
        <p:txBody>
          <a:bodyPr/>
          <a:lstStyle/>
          <a:p>
            <a:pPr eaLnBrk="1" hangingPunct="1"/>
            <a:r>
              <a:rPr lang="en-US" altLang="ja-JP" smtClean="0"/>
              <a:t>Findings: Centralization (2)</a:t>
            </a:r>
          </a:p>
        </p:txBody>
      </p:sp>
      <p:sp>
        <p:nvSpPr>
          <p:cNvPr id="94214" name="Rectangle 6"/>
          <p:cNvSpPr>
            <a:spLocks noGrp="1" noChangeArrowheads="1"/>
          </p:cNvSpPr>
          <p:nvPr>
            <p:ph type="body" idx="1"/>
          </p:nvPr>
        </p:nvSpPr>
        <p:spPr/>
        <p:txBody>
          <a:bodyPr/>
          <a:lstStyle/>
          <a:p>
            <a:pPr eaLnBrk="1" hangingPunct="1"/>
            <a:r>
              <a:rPr lang="ja-JP" altLang="en-US" smtClean="0"/>
              <a:t>時系列分析 </a:t>
            </a:r>
            <a:r>
              <a:rPr lang="en-US" altLang="ja-JP" smtClean="0"/>
              <a:t>vs. </a:t>
            </a:r>
            <a:r>
              <a:rPr lang="ja-JP" altLang="en-US" smtClean="0"/>
              <a:t>全体</a:t>
            </a:r>
          </a:p>
          <a:p>
            <a:pPr lvl="1" eaLnBrk="1" hangingPunct="1"/>
            <a:r>
              <a:rPr lang="ja-JP" altLang="en-US" smtClean="0"/>
              <a:t>時系列分析の方が全体の出次数中心化傾向の値よりも低くなる場合が多い（中央集権型が多くなる）．</a:t>
            </a:r>
          </a:p>
          <a:p>
            <a:pPr lvl="1" eaLnBrk="1" hangingPunct="1"/>
            <a:r>
              <a:rPr lang="ja-JP" altLang="en-US" smtClean="0"/>
              <a:t>「複数のリーダーが存在した」という仮説に反する結果</a:t>
            </a:r>
          </a:p>
          <a:p>
            <a:pPr lvl="2" eaLnBrk="1" hangingPunct="1"/>
            <a:r>
              <a:rPr lang="ja-JP" altLang="en-US" sz="1800" smtClean="0"/>
              <a:t>複数のリーダーが存在すれば中心化傾向が高くなる期間が多く存在するはずだから（＝時系列分析の方が高くなる場合が多いはず）．</a:t>
            </a:r>
          </a:p>
        </p:txBody>
      </p:sp>
      <p:pic>
        <p:nvPicPr>
          <p:cNvPr id="94215" name="Picture 4"/>
          <p:cNvPicPr>
            <a:picLocks noChangeAspect="1" noChangeArrowheads="1"/>
          </p:cNvPicPr>
          <p:nvPr/>
        </p:nvPicPr>
        <p:blipFill>
          <a:blip r:embed="rId3"/>
          <a:srcRect/>
          <a:stretch>
            <a:fillRect/>
          </a:stretch>
        </p:blipFill>
        <p:spPr bwMode="auto">
          <a:xfrm>
            <a:off x="2809875" y="3933825"/>
            <a:ext cx="3524250" cy="2600325"/>
          </a:xfrm>
          <a:prstGeom prst="rect">
            <a:avLst/>
          </a:prstGeom>
          <a:noFill/>
          <a:ln w="12700" cap="sq">
            <a:noFill/>
            <a:miter lim="800000"/>
            <a:headEnd type="none" w="sm" len="sm"/>
            <a:tailEnd type="none" w="sm" len="sm"/>
          </a:ln>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日付プレースホルダ 3"/>
          <p:cNvSpPr>
            <a:spLocks noGrp="1"/>
          </p:cNvSpPr>
          <p:nvPr>
            <p:ph type="dt" sz="quarter" idx="10"/>
          </p:nvPr>
        </p:nvSpPr>
        <p:spPr>
          <a:noFill/>
        </p:spPr>
        <p:txBody>
          <a:bodyPr/>
          <a:lstStyle/>
          <a:p>
            <a:r>
              <a:rPr lang="en-US" altLang="ja-JP"/>
              <a:t>2007/03/15</a:t>
            </a:r>
          </a:p>
        </p:txBody>
      </p:sp>
      <p:sp>
        <p:nvSpPr>
          <p:cNvPr id="95235"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95236" name="スライド番号プレースホルダ 5"/>
          <p:cNvSpPr>
            <a:spLocks noGrp="1"/>
          </p:cNvSpPr>
          <p:nvPr>
            <p:ph type="sldNum" sz="quarter" idx="12"/>
          </p:nvPr>
        </p:nvSpPr>
        <p:spPr>
          <a:noFill/>
        </p:spPr>
        <p:txBody>
          <a:bodyPr/>
          <a:lstStyle/>
          <a:p>
            <a:fld id="{F42A8EB1-E4C4-4C42-99B0-1A666174B14E}" type="slidenum">
              <a:rPr lang="en-US" altLang="ja-JP"/>
              <a:pPr/>
              <a:t>90</a:t>
            </a:fld>
            <a:endParaRPr lang="en-US" altLang="ja-JP"/>
          </a:p>
        </p:txBody>
      </p:sp>
      <p:sp>
        <p:nvSpPr>
          <p:cNvPr id="95237" name="Rectangle 6"/>
          <p:cNvSpPr>
            <a:spLocks noGrp="1" noChangeArrowheads="1"/>
          </p:cNvSpPr>
          <p:nvPr>
            <p:ph type="title"/>
          </p:nvPr>
        </p:nvSpPr>
        <p:spPr/>
        <p:txBody>
          <a:bodyPr/>
          <a:lstStyle/>
          <a:p>
            <a:pPr eaLnBrk="1" hangingPunct="1"/>
            <a:r>
              <a:rPr lang="en-US" altLang="ja-JP" smtClean="0"/>
              <a:t>Findings: Centralization (3)</a:t>
            </a:r>
          </a:p>
        </p:txBody>
      </p:sp>
      <p:sp>
        <p:nvSpPr>
          <p:cNvPr id="95238" name="Rectangle 7"/>
          <p:cNvSpPr>
            <a:spLocks noGrp="1" noChangeArrowheads="1"/>
          </p:cNvSpPr>
          <p:nvPr>
            <p:ph type="body" idx="1"/>
          </p:nvPr>
        </p:nvSpPr>
        <p:spPr/>
        <p:txBody>
          <a:bodyPr/>
          <a:lstStyle/>
          <a:p>
            <a:pPr eaLnBrk="1" hangingPunct="1"/>
            <a:r>
              <a:rPr lang="ja-JP" altLang="en-US" smtClean="0"/>
              <a:t>理由</a:t>
            </a:r>
          </a:p>
          <a:p>
            <a:pPr lvl="1" eaLnBrk="1" hangingPunct="1"/>
            <a:r>
              <a:rPr lang="ja-JP" altLang="en-US" smtClean="0"/>
              <a:t>ネットワーク構造の変化の違い</a:t>
            </a:r>
          </a:p>
          <a:p>
            <a:pPr lvl="2" eaLnBrk="1" hangingPunct="1"/>
            <a:r>
              <a:rPr lang="ja-JP" altLang="en-US" sz="1800" smtClean="0"/>
              <a:t>時系列での平均値では高いが，全体では低い（左図）</a:t>
            </a:r>
          </a:p>
          <a:p>
            <a:pPr lvl="2" eaLnBrk="1" hangingPunct="1"/>
            <a:r>
              <a:rPr lang="ja-JP" altLang="en-US" sz="1800" smtClean="0"/>
              <a:t>時系列での平均値は低いが，全体では高い（右図）</a:t>
            </a:r>
          </a:p>
          <a:p>
            <a:pPr lvl="1" eaLnBrk="1" hangingPunct="1"/>
            <a:r>
              <a:rPr lang="ja-JP" altLang="en-US" smtClean="0"/>
              <a:t>プロジェクトの成熟度が影響している可能性が高い</a:t>
            </a:r>
          </a:p>
          <a:p>
            <a:pPr lvl="2" eaLnBrk="1" hangingPunct="1"/>
            <a:r>
              <a:rPr lang="ja-JP" altLang="en-US" sz="1800" smtClean="0"/>
              <a:t>成長段階でクリエイティブなリーダーが複数いる場合（左図）</a:t>
            </a:r>
          </a:p>
          <a:p>
            <a:pPr lvl="2" eaLnBrk="1" hangingPunct="1"/>
            <a:r>
              <a:rPr lang="ja-JP" altLang="en-US" sz="1800" smtClean="0"/>
              <a:t>メンテナンス段階で特定の人物が長く滞在している場合（右図）</a:t>
            </a:r>
          </a:p>
        </p:txBody>
      </p:sp>
      <p:pic>
        <p:nvPicPr>
          <p:cNvPr id="95239" name="Picture 4"/>
          <p:cNvPicPr>
            <a:picLocks noChangeAspect="1" noChangeArrowheads="1"/>
          </p:cNvPicPr>
          <p:nvPr/>
        </p:nvPicPr>
        <p:blipFill>
          <a:blip r:embed="rId3"/>
          <a:srcRect/>
          <a:stretch>
            <a:fillRect/>
          </a:stretch>
        </p:blipFill>
        <p:spPr bwMode="auto">
          <a:xfrm>
            <a:off x="1524000" y="4443413"/>
            <a:ext cx="3498850" cy="1874837"/>
          </a:xfrm>
          <a:prstGeom prst="rect">
            <a:avLst/>
          </a:prstGeom>
          <a:noFill/>
          <a:ln w="12700" cap="sq">
            <a:solidFill>
              <a:schemeClr val="tx1"/>
            </a:solidFill>
            <a:miter lim="800000"/>
            <a:headEnd type="none" w="sm" len="sm"/>
            <a:tailEnd type="none" w="sm" len="sm"/>
          </a:ln>
        </p:spPr>
      </p:pic>
      <p:pic>
        <p:nvPicPr>
          <p:cNvPr id="95240" name="Picture 5"/>
          <p:cNvPicPr>
            <a:picLocks noChangeAspect="1" noChangeArrowheads="1"/>
          </p:cNvPicPr>
          <p:nvPr/>
        </p:nvPicPr>
        <p:blipFill>
          <a:blip r:embed="rId4"/>
          <a:srcRect/>
          <a:stretch>
            <a:fillRect/>
          </a:stretch>
        </p:blipFill>
        <p:spPr bwMode="auto">
          <a:xfrm>
            <a:off x="5148263" y="4875213"/>
            <a:ext cx="3194050" cy="1433512"/>
          </a:xfrm>
          <a:prstGeom prst="rect">
            <a:avLst/>
          </a:prstGeom>
          <a:noFill/>
          <a:ln w="12700" cap="sq">
            <a:solidFill>
              <a:schemeClr val="tx1"/>
            </a:solidFill>
            <a:miter lim="800000"/>
            <a:headEnd type="none" w="sm" len="sm"/>
            <a:tailEnd type="none" w="sm" len="sm"/>
          </a:ln>
        </p:spPr>
      </p:pic>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日付プレースホルダ 4"/>
          <p:cNvSpPr>
            <a:spLocks noGrp="1"/>
          </p:cNvSpPr>
          <p:nvPr>
            <p:ph type="dt" sz="quarter" idx="10"/>
          </p:nvPr>
        </p:nvSpPr>
        <p:spPr>
          <a:noFill/>
        </p:spPr>
        <p:txBody>
          <a:bodyPr/>
          <a:lstStyle/>
          <a:p>
            <a:r>
              <a:rPr lang="en-US" altLang="ja-JP"/>
              <a:t>2007/03/15</a:t>
            </a:r>
          </a:p>
        </p:txBody>
      </p:sp>
      <p:sp>
        <p:nvSpPr>
          <p:cNvPr id="96259" name="フッター プレースホルダ 5"/>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96260" name="スライド番号プレースホルダ 6"/>
          <p:cNvSpPr>
            <a:spLocks noGrp="1"/>
          </p:cNvSpPr>
          <p:nvPr>
            <p:ph type="sldNum" sz="quarter" idx="12"/>
          </p:nvPr>
        </p:nvSpPr>
        <p:spPr>
          <a:noFill/>
        </p:spPr>
        <p:txBody>
          <a:bodyPr/>
          <a:lstStyle/>
          <a:p>
            <a:fld id="{8077804B-1D01-4FF4-8AF1-7C79BA6F60F6}" type="slidenum">
              <a:rPr lang="en-US" altLang="ja-JP"/>
              <a:pPr/>
              <a:t>91</a:t>
            </a:fld>
            <a:endParaRPr lang="en-US" altLang="ja-JP"/>
          </a:p>
        </p:txBody>
      </p:sp>
      <p:sp>
        <p:nvSpPr>
          <p:cNvPr id="96261" name="Rectangle 5"/>
          <p:cNvSpPr>
            <a:spLocks noGrp="1" noChangeArrowheads="1"/>
          </p:cNvSpPr>
          <p:nvPr>
            <p:ph type="title"/>
          </p:nvPr>
        </p:nvSpPr>
        <p:spPr/>
        <p:txBody>
          <a:bodyPr/>
          <a:lstStyle/>
          <a:p>
            <a:pPr eaLnBrk="1" hangingPunct="1"/>
            <a:r>
              <a:rPr lang="en-US" altLang="ja-JP" smtClean="0"/>
              <a:t>Findings: Changes in central members (1)</a:t>
            </a:r>
          </a:p>
        </p:txBody>
      </p:sp>
      <p:sp>
        <p:nvSpPr>
          <p:cNvPr id="96262" name="Rectangle 6"/>
          <p:cNvSpPr>
            <a:spLocks noGrp="1" noChangeArrowheads="1"/>
          </p:cNvSpPr>
          <p:nvPr>
            <p:ph type="body" sz="half" idx="1"/>
          </p:nvPr>
        </p:nvSpPr>
        <p:spPr/>
        <p:txBody>
          <a:bodyPr/>
          <a:lstStyle/>
          <a:p>
            <a:pPr eaLnBrk="1" hangingPunct="1"/>
            <a:r>
              <a:rPr lang="ja-JP" altLang="en-US" sz="2000" smtClean="0"/>
              <a:t>個人に対する出次数中心性</a:t>
            </a:r>
          </a:p>
          <a:p>
            <a:pPr lvl="1" eaLnBrk="1" hangingPunct="1"/>
            <a:r>
              <a:rPr lang="ja-JP" altLang="en-US" sz="1800" smtClean="0"/>
              <a:t>個人が返信を返した人数の数から計算</a:t>
            </a:r>
          </a:p>
          <a:p>
            <a:pPr lvl="1" eaLnBrk="1" hangingPunct="1"/>
            <a:r>
              <a:rPr lang="ja-JP" altLang="en-US" sz="1800" smtClean="0"/>
              <a:t>参加者の合計数（潜在的な参加者含む）で標準化</a:t>
            </a:r>
          </a:p>
          <a:p>
            <a:pPr lvl="1" eaLnBrk="1" hangingPunct="1"/>
            <a:r>
              <a:rPr lang="ja-JP" altLang="en-US" sz="1800" smtClean="0"/>
              <a:t>平均と全体の値の違いが大きい</a:t>
            </a:r>
            <a:r>
              <a:rPr lang="en-US" altLang="ja-JP" sz="1800" smtClean="0"/>
              <a:t>5</a:t>
            </a:r>
            <a:r>
              <a:rPr lang="ja-JP" altLang="en-US" sz="1800" smtClean="0"/>
              <a:t>プロジェクトの中の出次数中心性の高い</a:t>
            </a:r>
            <a:r>
              <a:rPr lang="en-US" altLang="ja-JP" sz="1800" smtClean="0"/>
              <a:t>5</a:t>
            </a:r>
            <a:r>
              <a:rPr lang="ja-JP" altLang="en-US" sz="1800" smtClean="0"/>
              <a:t>人が分析対象</a:t>
            </a:r>
          </a:p>
          <a:p>
            <a:pPr lvl="1" eaLnBrk="1" hangingPunct="1"/>
            <a:r>
              <a:rPr lang="en-US" altLang="ja-JP" sz="1800" smtClean="0"/>
              <a:t>5</a:t>
            </a:r>
            <a:r>
              <a:rPr lang="ja-JP" altLang="en-US" sz="1800" smtClean="0"/>
              <a:t>人の中心性を</a:t>
            </a:r>
            <a:r>
              <a:rPr lang="en-US" altLang="ja-JP" sz="1800" smtClean="0"/>
              <a:t>5</a:t>
            </a:r>
            <a:r>
              <a:rPr lang="ja-JP" altLang="en-US" sz="1800" smtClean="0"/>
              <a:t>ランクで時系列にプロット（右図）</a:t>
            </a:r>
          </a:p>
        </p:txBody>
      </p:sp>
      <p:sp>
        <p:nvSpPr>
          <p:cNvPr id="96263" name="Rectangle 7"/>
          <p:cNvSpPr>
            <a:spLocks noGrp="1" noChangeArrowheads="1"/>
          </p:cNvSpPr>
          <p:nvPr>
            <p:ph type="body" sz="half" idx="2"/>
          </p:nvPr>
        </p:nvSpPr>
        <p:spPr/>
        <p:txBody>
          <a:bodyPr/>
          <a:lstStyle/>
          <a:p>
            <a:pPr eaLnBrk="1" hangingPunct="1"/>
            <a:endParaRPr lang="ja-JP" altLang="ja-JP" sz="2000" smtClean="0"/>
          </a:p>
        </p:txBody>
      </p:sp>
      <p:pic>
        <p:nvPicPr>
          <p:cNvPr id="96264" name="Picture 4" descr="Snap5"/>
          <p:cNvPicPr>
            <a:picLocks noChangeAspect="1" noChangeArrowheads="1"/>
          </p:cNvPicPr>
          <p:nvPr/>
        </p:nvPicPr>
        <p:blipFill>
          <a:blip r:embed="rId3"/>
          <a:srcRect/>
          <a:stretch>
            <a:fillRect/>
          </a:stretch>
        </p:blipFill>
        <p:spPr bwMode="auto">
          <a:xfrm>
            <a:off x="4622800" y="1196975"/>
            <a:ext cx="4306888" cy="511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日付プレースホルダ 4"/>
          <p:cNvSpPr>
            <a:spLocks noGrp="1"/>
          </p:cNvSpPr>
          <p:nvPr>
            <p:ph type="dt" sz="quarter" idx="10"/>
          </p:nvPr>
        </p:nvSpPr>
        <p:spPr>
          <a:noFill/>
        </p:spPr>
        <p:txBody>
          <a:bodyPr/>
          <a:lstStyle/>
          <a:p>
            <a:r>
              <a:rPr lang="en-US" altLang="ja-JP"/>
              <a:t>2007/03/15</a:t>
            </a:r>
          </a:p>
        </p:txBody>
      </p:sp>
      <p:sp>
        <p:nvSpPr>
          <p:cNvPr id="97283" name="フッター プレースホルダ 5"/>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97284" name="スライド番号プレースホルダ 6"/>
          <p:cNvSpPr>
            <a:spLocks noGrp="1"/>
          </p:cNvSpPr>
          <p:nvPr>
            <p:ph type="sldNum" sz="quarter" idx="12"/>
          </p:nvPr>
        </p:nvSpPr>
        <p:spPr>
          <a:noFill/>
        </p:spPr>
        <p:txBody>
          <a:bodyPr/>
          <a:lstStyle/>
          <a:p>
            <a:fld id="{42ABD6EA-CBD9-46A0-A8C3-E01E8D889E05}" type="slidenum">
              <a:rPr lang="en-US" altLang="ja-JP"/>
              <a:pPr/>
              <a:t>92</a:t>
            </a:fld>
            <a:endParaRPr lang="en-US" altLang="ja-JP"/>
          </a:p>
        </p:txBody>
      </p:sp>
      <p:sp>
        <p:nvSpPr>
          <p:cNvPr id="97285" name="Rectangle 5"/>
          <p:cNvSpPr>
            <a:spLocks noGrp="1" noChangeArrowheads="1"/>
          </p:cNvSpPr>
          <p:nvPr>
            <p:ph type="title"/>
          </p:nvPr>
        </p:nvSpPr>
        <p:spPr/>
        <p:txBody>
          <a:bodyPr/>
          <a:lstStyle/>
          <a:p>
            <a:pPr eaLnBrk="1" hangingPunct="1"/>
            <a:r>
              <a:rPr lang="en-US" altLang="ja-JP" smtClean="0"/>
              <a:t>Findings: Changes in central members (2)</a:t>
            </a:r>
          </a:p>
        </p:txBody>
      </p:sp>
      <p:sp>
        <p:nvSpPr>
          <p:cNvPr id="97286" name="Rectangle 6"/>
          <p:cNvSpPr>
            <a:spLocks noGrp="1" noChangeArrowheads="1"/>
          </p:cNvSpPr>
          <p:nvPr>
            <p:ph type="body" sz="half" idx="1"/>
          </p:nvPr>
        </p:nvSpPr>
        <p:spPr/>
        <p:txBody>
          <a:bodyPr/>
          <a:lstStyle/>
          <a:p>
            <a:pPr eaLnBrk="1" hangingPunct="1"/>
            <a:r>
              <a:rPr lang="en-US" altLang="ja-JP" sz="2000" smtClean="0"/>
              <a:t>curl</a:t>
            </a:r>
          </a:p>
          <a:p>
            <a:pPr lvl="1" eaLnBrk="1" hangingPunct="1"/>
            <a:r>
              <a:rPr lang="ja-JP" altLang="en-US" sz="1800" smtClean="0"/>
              <a:t>中心（リーダー）の変化が起きていない（分析期間中，すべて </a:t>
            </a:r>
            <a:r>
              <a:rPr lang="en-US" altLang="ja-JP" sz="1800" smtClean="0"/>
              <a:t>rank1</a:t>
            </a:r>
            <a:r>
              <a:rPr lang="ja-JP" altLang="en-US" sz="1800" smtClean="0"/>
              <a:t>）．</a:t>
            </a:r>
          </a:p>
          <a:p>
            <a:pPr lvl="1" eaLnBrk="1" hangingPunct="1"/>
            <a:r>
              <a:rPr lang="ja-JP" altLang="en-US" sz="1800" smtClean="0"/>
              <a:t>「全体では高いが平均では低いプロジェクトの次数中心化傾向」の結果に一致</a:t>
            </a:r>
          </a:p>
          <a:p>
            <a:pPr eaLnBrk="1" hangingPunct="1"/>
            <a:r>
              <a:rPr lang="ja-JP" altLang="en-US" sz="2000" smtClean="0"/>
              <a:t>その他</a:t>
            </a:r>
            <a:r>
              <a:rPr lang="en-US" altLang="ja-JP" sz="2000" smtClean="0"/>
              <a:t>4</a:t>
            </a:r>
            <a:r>
              <a:rPr lang="ja-JP" altLang="en-US" sz="2000" smtClean="0"/>
              <a:t>プロジェクト</a:t>
            </a:r>
          </a:p>
          <a:p>
            <a:pPr lvl="1" eaLnBrk="1" hangingPunct="1"/>
            <a:r>
              <a:rPr lang="ja-JP" altLang="en-US" sz="1800" smtClean="0"/>
              <a:t>中心（リーダー）の変化が発生している．</a:t>
            </a:r>
          </a:p>
          <a:p>
            <a:pPr lvl="1" eaLnBrk="1" hangingPunct="1"/>
            <a:r>
              <a:rPr lang="ja-JP" altLang="en-US" sz="1800" smtClean="0"/>
              <a:t>「平均では高いが全体では低いプロジェクトの次数中心化傾向」の結果と一致</a:t>
            </a:r>
          </a:p>
        </p:txBody>
      </p:sp>
      <p:sp>
        <p:nvSpPr>
          <p:cNvPr id="97287" name="Rectangle 7"/>
          <p:cNvSpPr>
            <a:spLocks noGrp="1" noChangeArrowheads="1"/>
          </p:cNvSpPr>
          <p:nvPr>
            <p:ph type="body" sz="half" idx="2"/>
          </p:nvPr>
        </p:nvSpPr>
        <p:spPr/>
        <p:txBody>
          <a:bodyPr/>
          <a:lstStyle/>
          <a:p>
            <a:pPr eaLnBrk="1" hangingPunct="1"/>
            <a:endParaRPr lang="ja-JP" altLang="ja-JP" sz="2000" smtClean="0"/>
          </a:p>
        </p:txBody>
      </p:sp>
      <p:pic>
        <p:nvPicPr>
          <p:cNvPr id="97288" name="Picture 4" descr="Snap5"/>
          <p:cNvPicPr>
            <a:picLocks noChangeAspect="1" noChangeArrowheads="1"/>
          </p:cNvPicPr>
          <p:nvPr/>
        </p:nvPicPr>
        <p:blipFill>
          <a:blip r:embed="rId3"/>
          <a:srcRect/>
          <a:stretch>
            <a:fillRect/>
          </a:stretch>
        </p:blipFill>
        <p:spPr bwMode="auto">
          <a:xfrm>
            <a:off x="4622800" y="1196975"/>
            <a:ext cx="4306888" cy="51117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日付プレースホルダ 3"/>
          <p:cNvSpPr>
            <a:spLocks noGrp="1"/>
          </p:cNvSpPr>
          <p:nvPr>
            <p:ph type="dt" sz="quarter" idx="10"/>
          </p:nvPr>
        </p:nvSpPr>
        <p:spPr>
          <a:noFill/>
        </p:spPr>
        <p:txBody>
          <a:bodyPr/>
          <a:lstStyle/>
          <a:p>
            <a:r>
              <a:rPr lang="en-US" altLang="ja-JP"/>
              <a:t>2007/03/15</a:t>
            </a:r>
          </a:p>
        </p:txBody>
      </p:sp>
      <p:sp>
        <p:nvSpPr>
          <p:cNvPr id="98307"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98308" name="スライド番号プレースホルダ 5"/>
          <p:cNvSpPr>
            <a:spLocks noGrp="1"/>
          </p:cNvSpPr>
          <p:nvPr>
            <p:ph type="sldNum" sz="quarter" idx="12"/>
          </p:nvPr>
        </p:nvSpPr>
        <p:spPr>
          <a:noFill/>
        </p:spPr>
        <p:txBody>
          <a:bodyPr/>
          <a:lstStyle/>
          <a:p>
            <a:fld id="{CFF5EF43-4E54-4E57-88B4-485771DC315B}" type="slidenum">
              <a:rPr lang="en-US" altLang="ja-JP"/>
              <a:pPr/>
              <a:t>93</a:t>
            </a:fld>
            <a:endParaRPr lang="en-US" altLang="ja-JP"/>
          </a:p>
        </p:txBody>
      </p:sp>
      <p:sp>
        <p:nvSpPr>
          <p:cNvPr id="98309" name="Rectangle 5"/>
          <p:cNvSpPr>
            <a:spLocks noGrp="1" noChangeArrowheads="1"/>
          </p:cNvSpPr>
          <p:nvPr>
            <p:ph type="title"/>
          </p:nvPr>
        </p:nvSpPr>
        <p:spPr/>
        <p:txBody>
          <a:bodyPr/>
          <a:lstStyle/>
          <a:p>
            <a:pPr eaLnBrk="1" hangingPunct="1"/>
            <a:r>
              <a:rPr lang="en-US" altLang="ja-JP" smtClean="0"/>
              <a:t>Findings: Changes in central members (3)</a:t>
            </a:r>
          </a:p>
        </p:txBody>
      </p:sp>
      <p:sp>
        <p:nvSpPr>
          <p:cNvPr id="98310" name="Rectangle 6"/>
          <p:cNvSpPr>
            <a:spLocks noGrp="1" noChangeArrowheads="1"/>
          </p:cNvSpPr>
          <p:nvPr>
            <p:ph type="body" idx="1"/>
          </p:nvPr>
        </p:nvSpPr>
        <p:spPr/>
        <p:txBody>
          <a:bodyPr/>
          <a:lstStyle/>
          <a:p>
            <a:pPr eaLnBrk="1" hangingPunct="1"/>
            <a:r>
              <a:rPr lang="ja-JP" altLang="en-US" smtClean="0"/>
              <a:t>中心の安定性</a:t>
            </a:r>
          </a:p>
          <a:p>
            <a:pPr lvl="1" eaLnBrk="1" hangingPunct="1"/>
            <a:r>
              <a:rPr lang="ja-JP" altLang="en-US" smtClean="0"/>
              <a:t>個人の中心性でトップになった開発者の数（左図）</a:t>
            </a:r>
          </a:p>
          <a:p>
            <a:pPr lvl="1" eaLnBrk="1" hangingPunct="1"/>
            <a:r>
              <a:rPr lang="ja-JP" altLang="en-US" smtClean="0"/>
              <a:t>トップが入れ替わった数（右図）</a:t>
            </a:r>
          </a:p>
          <a:p>
            <a:pPr lvl="1" eaLnBrk="1" hangingPunct="1"/>
            <a:endParaRPr lang="ja-JP" altLang="en-US" smtClean="0"/>
          </a:p>
          <a:p>
            <a:pPr lvl="1" eaLnBrk="1" hangingPunct="1"/>
            <a:endParaRPr lang="ja-JP" altLang="en-US" smtClean="0"/>
          </a:p>
          <a:p>
            <a:pPr lvl="1" eaLnBrk="1" hangingPunct="1"/>
            <a:endParaRPr lang="ja-JP" altLang="en-US" smtClean="0"/>
          </a:p>
          <a:p>
            <a:pPr lvl="1" eaLnBrk="1" hangingPunct="1"/>
            <a:endParaRPr lang="ja-JP" altLang="en-US" smtClean="0"/>
          </a:p>
          <a:p>
            <a:pPr lvl="1" eaLnBrk="1" hangingPunct="1"/>
            <a:endParaRPr lang="ja-JP" altLang="en-US" smtClean="0"/>
          </a:p>
          <a:p>
            <a:pPr eaLnBrk="1" hangingPunct="1"/>
            <a:endParaRPr lang="ja-JP" altLang="en-US" smtClean="0"/>
          </a:p>
          <a:p>
            <a:pPr eaLnBrk="1" hangingPunct="1"/>
            <a:r>
              <a:rPr lang="ja-JP" altLang="en-US" smtClean="0"/>
              <a:t>大きなプロジェクトは中心の候補が多数存在していると予想していたが，意外にも中心の変更は多くない安定している．</a:t>
            </a:r>
          </a:p>
        </p:txBody>
      </p:sp>
      <p:pic>
        <p:nvPicPr>
          <p:cNvPr id="98311" name="Picture 4" descr="Snap8"/>
          <p:cNvPicPr>
            <a:picLocks noChangeAspect="1" noChangeArrowheads="1"/>
          </p:cNvPicPr>
          <p:nvPr/>
        </p:nvPicPr>
        <p:blipFill>
          <a:blip r:embed="rId3"/>
          <a:srcRect/>
          <a:stretch>
            <a:fillRect/>
          </a:stretch>
        </p:blipFill>
        <p:spPr bwMode="auto">
          <a:xfrm>
            <a:off x="2195513" y="2673350"/>
            <a:ext cx="4464050" cy="17637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日付プレースホルダ 3"/>
          <p:cNvSpPr>
            <a:spLocks noGrp="1"/>
          </p:cNvSpPr>
          <p:nvPr>
            <p:ph type="dt" sz="quarter" idx="10"/>
          </p:nvPr>
        </p:nvSpPr>
        <p:spPr>
          <a:noFill/>
        </p:spPr>
        <p:txBody>
          <a:bodyPr/>
          <a:lstStyle/>
          <a:p>
            <a:r>
              <a:rPr lang="en-US" altLang="ja-JP"/>
              <a:t>2007/03/15</a:t>
            </a:r>
          </a:p>
        </p:txBody>
      </p:sp>
      <p:sp>
        <p:nvSpPr>
          <p:cNvPr id="99331"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99332" name="スライド番号プレースホルダ 5"/>
          <p:cNvSpPr>
            <a:spLocks noGrp="1"/>
          </p:cNvSpPr>
          <p:nvPr>
            <p:ph type="sldNum" sz="quarter" idx="12"/>
          </p:nvPr>
        </p:nvSpPr>
        <p:spPr>
          <a:noFill/>
        </p:spPr>
        <p:txBody>
          <a:bodyPr/>
          <a:lstStyle/>
          <a:p>
            <a:fld id="{642BD62A-E4E0-4EB0-A335-A29F062B7B1E}" type="slidenum">
              <a:rPr lang="en-US" altLang="ja-JP"/>
              <a:pPr/>
              <a:t>94</a:t>
            </a:fld>
            <a:endParaRPr lang="en-US" altLang="ja-JP"/>
          </a:p>
        </p:txBody>
      </p:sp>
      <p:sp>
        <p:nvSpPr>
          <p:cNvPr id="99333" name="Rectangle 5"/>
          <p:cNvSpPr>
            <a:spLocks noGrp="1" noChangeArrowheads="1"/>
          </p:cNvSpPr>
          <p:nvPr>
            <p:ph type="title"/>
          </p:nvPr>
        </p:nvSpPr>
        <p:spPr/>
        <p:txBody>
          <a:bodyPr/>
          <a:lstStyle/>
          <a:p>
            <a:pPr eaLnBrk="1" hangingPunct="1"/>
            <a:r>
              <a:rPr lang="en-US" altLang="ja-JP" smtClean="0"/>
              <a:t>Findings: Transient Peripheries</a:t>
            </a:r>
          </a:p>
        </p:txBody>
      </p:sp>
      <p:sp>
        <p:nvSpPr>
          <p:cNvPr id="99334" name="Rectangle 6"/>
          <p:cNvSpPr>
            <a:spLocks noGrp="1" noChangeArrowheads="1"/>
          </p:cNvSpPr>
          <p:nvPr>
            <p:ph type="body" idx="1"/>
          </p:nvPr>
        </p:nvSpPr>
        <p:spPr/>
        <p:txBody>
          <a:bodyPr/>
          <a:lstStyle/>
          <a:p>
            <a:pPr eaLnBrk="1" hangingPunct="1"/>
            <a:r>
              <a:rPr lang="ja-JP" altLang="en-US" smtClean="0"/>
              <a:t>プロジェクトの活発度の安定性</a:t>
            </a:r>
          </a:p>
          <a:p>
            <a:pPr lvl="1" eaLnBrk="1" hangingPunct="1"/>
            <a:r>
              <a:rPr lang="ja-JP" altLang="en-US" smtClean="0"/>
              <a:t>参加者が投稿を行っている期間 </a:t>
            </a:r>
            <a:r>
              <a:rPr lang="en-US" altLang="ja-JP" smtClean="0"/>
              <a:t>(time window) </a:t>
            </a:r>
            <a:r>
              <a:rPr lang="ja-JP" altLang="en-US" smtClean="0"/>
              <a:t>の数を計測し，全体の時間窓の数との比率を計算</a:t>
            </a:r>
          </a:p>
          <a:p>
            <a:pPr lvl="1" eaLnBrk="1" hangingPunct="1"/>
            <a:r>
              <a:rPr lang="ja-JP" altLang="en-US" smtClean="0"/>
              <a:t>一部のプロジェクトのみ安定して活発（左図）</a:t>
            </a:r>
          </a:p>
          <a:p>
            <a:pPr lvl="1" eaLnBrk="1" hangingPunct="1"/>
            <a:r>
              <a:rPr lang="ja-JP" altLang="en-US" smtClean="0"/>
              <a:t>大半の参加者が</a:t>
            </a:r>
            <a:r>
              <a:rPr lang="en-US" altLang="ja-JP" smtClean="0"/>
              <a:t>10-20%</a:t>
            </a:r>
            <a:r>
              <a:rPr lang="ja-JP" altLang="en-US" smtClean="0"/>
              <a:t>の期間のみ活発（右図）</a:t>
            </a:r>
          </a:p>
        </p:txBody>
      </p:sp>
      <p:pic>
        <p:nvPicPr>
          <p:cNvPr id="99335" name="Picture 4" descr="Snap9"/>
          <p:cNvPicPr>
            <a:picLocks noChangeAspect="1" noChangeArrowheads="1"/>
          </p:cNvPicPr>
          <p:nvPr/>
        </p:nvPicPr>
        <p:blipFill>
          <a:blip r:embed="rId3"/>
          <a:srcRect/>
          <a:stretch>
            <a:fillRect/>
          </a:stretch>
        </p:blipFill>
        <p:spPr bwMode="auto">
          <a:xfrm>
            <a:off x="2268538" y="3546475"/>
            <a:ext cx="5400675" cy="233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日付プレースホルダ 3"/>
          <p:cNvSpPr>
            <a:spLocks noGrp="1"/>
          </p:cNvSpPr>
          <p:nvPr>
            <p:ph type="dt" sz="quarter" idx="10"/>
          </p:nvPr>
        </p:nvSpPr>
        <p:spPr>
          <a:noFill/>
        </p:spPr>
        <p:txBody>
          <a:bodyPr/>
          <a:lstStyle/>
          <a:p>
            <a:r>
              <a:rPr lang="en-US" altLang="ja-JP"/>
              <a:t>2007/03/15</a:t>
            </a:r>
          </a:p>
        </p:txBody>
      </p:sp>
      <p:sp>
        <p:nvSpPr>
          <p:cNvPr id="100355"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100356" name="スライド番号プレースホルダ 5"/>
          <p:cNvSpPr>
            <a:spLocks noGrp="1"/>
          </p:cNvSpPr>
          <p:nvPr>
            <p:ph type="sldNum" sz="quarter" idx="12"/>
          </p:nvPr>
        </p:nvSpPr>
        <p:spPr>
          <a:noFill/>
        </p:spPr>
        <p:txBody>
          <a:bodyPr/>
          <a:lstStyle/>
          <a:p>
            <a:fld id="{8D2FF3E8-CC27-474D-AE84-CFA6369FF4D3}" type="slidenum">
              <a:rPr lang="en-US" altLang="ja-JP"/>
              <a:pPr/>
              <a:t>95</a:t>
            </a:fld>
            <a:endParaRPr lang="en-US" altLang="ja-JP"/>
          </a:p>
        </p:txBody>
      </p:sp>
      <p:sp>
        <p:nvSpPr>
          <p:cNvPr id="100357" name="Rectangle 4"/>
          <p:cNvSpPr>
            <a:spLocks noGrp="1" noChangeArrowheads="1"/>
          </p:cNvSpPr>
          <p:nvPr>
            <p:ph type="title"/>
          </p:nvPr>
        </p:nvSpPr>
        <p:spPr/>
        <p:txBody>
          <a:bodyPr/>
          <a:lstStyle/>
          <a:p>
            <a:pPr eaLnBrk="1" hangingPunct="1"/>
            <a:r>
              <a:rPr lang="en-US" altLang="ja-JP" smtClean="0"/>
              <a:t>Discussion</a:t>
            </a:r>
          </a:p>
        </p:txBody>
      </p:sp>
      <p:sp>
        <p:nvSpPr>
          <p:cNvPr id="100358" name="Rectangle 5"/>
          <p:cNvSpPr>
            <a:spLocks noGrp="1" noChangeArrowheads="1"/>
          </p:cNvSpPr>
          <p:nvPr>
            <p:ph type="body" idx="1"/>
          </p:nvPr>
        </p:nvSpPr>
        <p:spPr/>
        <p:txBody>
          <a:bodyPr/>
          <a:lstStyle/>
          <a:p>
            <a:pPr eaLnBrk="1" hangingPunct="1"/>
            <a:r>
              <a:rPr lang="ja-JP" altLang="en-US" smtClean="0"/>
              <a:t>時系列分析による次数中心化傾向は，全体の値よりも高くなるという予測は外れた．</a:t>
            </a:r>
          </a:p>
          <a:p>
            <a:pPr lvl="1" eaLnBrk="1" hangingPunct="1"/>
            <a:r>
              <a:rPr lang="ja-JP" altLang="en-US" smtClean="0"/>
              <a:t>多くのプロジェクトで全体の値の方が高い結果となった．</a:t>
            </a:r>
          </a:p>
          <a:p>
            <a:pPr lvl="1" eaLnBrk="1" hangingPunct="1"/>
            <a:r>
              <a:rPr lang="ja-JP" altLang="en-US" smtClean="0"/>
              <a:t>リーダーシップの変化が，予想される中心化傾向を押さえる役割があることがわかった．</a:t>
            </a:r>
          </a:p>
          <a:p>
            <a:pPr lvl="4" eaLnBrk="1" hangingPunct="1"/>
            <a:endParaRPr lang="ja-JP" altLang="en-US" smtClean="0"/>
          </a:p>
          <a:p>
            <a:pPr eaLnBrk="1" hangingPunct="1"/>
            <a:r>
              <a:rPr lang="ja-JP" altLang="en-US" smtClean="0"/>
              <a:t>今回の結果はあくまでもバグ報告データによるもの．</a:t>
            </a:r>
          </a:p>
          <a:p>
            <a:pPr lvl="1" eaLnBrk="1" hangingPunct="1"/>
            <a:r>
              <a:rPr lang="ja-JP" altLang="en-US" smtClean="0"/>
              <a:t>プロジェクト全体のリーダーシップに関する知見を与えるものではない．</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日付プレースホルダ 3"/>
          <p:cNvSpPr>
            <a:spLocks noGrp="1"/>
          </p:cNvSpPr>
          <p:nvPr>
            <p:ph type="dt" sz="quarter" idx="10"/>
          </p:nvPr>
        </p:nvSpPr>
        <p:spPr>
          <a:noFill/>
        </p:spPr>
        <p:txBody>
          <a:bodyPr/>
          <a:lstStyle/>
          <a:p>
            <a:r>
              <a:rPr lang="en-US" altLang="ja-JP"/>
              <a:t>2007/03/15</a:t>
            </a:r>
          </a:p>
        </p:txBody>
      </p:sp>
      <p:sp>
        <p:nvSpPr>
          <p:cNvPr id="101379"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101380" name="スライド番号プレースホルダ 5"/>
          <p:cNvSpPr>
            <a:spLocks noGrp="1"/>
          </p:cNvSpPr>
          <p:nvPr>
            <p:ph type="sldNum" sz="quarter" idx="12"/>
          </p:nvPr>
        </p:nvSpPr>
        <p:spPr>
          <a:noFill/>
        </p:spPr>
        <p:txBody>
          <a:bodyPr/>
          <a:lstStyle/>
          <a:p>
            <a:fld id="{D48BB6A0-D56B-4F5E-8C5F-32B6EB4606CC}" type="slidenum">
              <a:rPr lang="en-US" altLang="ja-JP"/>
              <a:pPr/>
              <a:t>96</a:t>
            </a:fld>
            <a:endParaRPr lang="en-US" altLang="ja-JP"/>
          </a:p>
        </p:txBody>
      </p:sp>
      <p:sp>
        <p:nvSpPr>
          <p:cNvPr id="101381" name="Rectangle 4"/>
          <p:cNvSpPr>
            <a:spLocks noGrp="1" noChangeArrowheads="1"/>
          </p:cNvSpPr>
          <p:nvPr>
            <p:ph type="title"/>
          </p:nvPr>
        </p:nvSpPr>
        <p:spPr/>
        <p:txBody>
          <a:bodyPr/>
          <a:lstStyle/>
          <a:p>
            <a:pPr eaLnBrk="1" hangingPunct="1"/>
            <a:r>
              <a:rPr lang="en-US" altLang="ja-JP" smtClean="0"/>
              <a:t>Conclusion</a:t>
            </a:r>
          </a:p>
        </p:txBody>
      </p:sp>
      <p:sp>
        <p:nvSpPr>
          <p:cNvPr id="101382" name="Rectangle 5"/>
          <p:cNvSpPr>
            <a:spLocks noGrp="1" noChangeArrowheads="1"/>
          </p:cNvSpPr>
          <p:nvPr>
            <p:ph type="body" idx="1"/>
          </p:nvPr>
        </p:nvSpPr>
        <p:spPr/>
        <p:txBody>
          <a:bodyPr/>
          <a:lstStyle/>
          <a:p>
            <a:pPr eaLnBrk="1" hangingPunct="1"/>
            <a:r>
              <a:rPr lang="ja-JP" altLang="en-US" smtClean="0"/>
              <a:t>時系列分析をおこなった場合でも，プロジェクトは社会的構造の点で様々である事を改めて確認した．</a:t>
            </a:r>
          </a:p>
          <a:p>
            <a:pPr lvl="4" eaLnBrk="1" hangingPunct="1"/>
            <a:endParaRPr lang="ja-JP" altLang="en-US" smtClean="0"/>
          </a:p>
          <a:p>
            <a:pPr eaLnBrk="1" hangingPunct="1"/>
            <a:r>
              <a:rPr lang="ja-JP" altLang="en-US" smtClean="0"/>
              <a:t>プロジェクトの大半で，相当長い期間プロジェクトの中心である特定の人物が存在することがわかった．</a:t>
            </a:r>
          </a:p>
          <a:p>
            <a:pPr eaLnBrk="1" hangingPunct="1"/>
            <a:r>
              <a:rPr lang="ja-JP" altLang="en-US" smtClean="0"/>
              <a:t>大きなプロジェクトでは，小規模プロジェクトと比べて中心的な人物が変更されないことがわかった．</a:t>
            </a:r>
          </a:p>
          <a:p>
            <a:pPr lvl="4" eaLnBrk="1" hangingPunct="1"/>
            <a:endParaRPr lang="ja-JP" altLang="en-US" smtClean="0"/>
          </a:p>
          <a:p>
            <a:pPr eaLnBrk="1" hangingPunct="1"/>
            <a:r>
              <a:rPr lang="ja-JP" altLang="en-US" smtClean="0"/>
              <a:t>プロジェクト参加者の大部分は，短い期間しかプロジェクトに関与していなかった（べき法則の特徴があった）．</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日付プレースホルダ 3"/>
          <p:cNvSpPr>
            <a:spLocks noGrp="1"/>
          </p:cNvSpPr>
          <p:nvPr>
            <p:ph type="dt" sz="quarter" idx="10"/>
          </p:nvPr>
        </p:nvSpPr>
        <p:spPr>
          <a:noFill/>
        </p:spPr>
        <p:txBody>
          <a:bodyPr/>
          <a:lstStyle/>
          <a:p>
            <a:r>
              <a:rPr lang="en-US" altLang="ja-JP"/>
              <a:t>2007/03/15</a:t>
            </a:r>
          </a:p>
        </p:txBody>
      </p:sp>
      <p:sp>
        <p:nvSpPr>
          <p:cNvPr id="102403" name="フッター プレースホルダ 4"/>
          <p:cNvSpPr>
            <a:spLocks noGrp="1"/>
          </p:cNvSpPr>
          <p:nvPr>
            <p:ph type="ftr" sz="quarter" idx="11"/>
          </p:nvPr>
        </p:nvSpPr>
        <p:spPr>
          <a:noFill/>
        </p:spPr>
        <p:txBody>
          <a:bodyPr/>
          <a:lstStyle/>
          <a:p>
            <a:r>
              <a:rPr lang="ja-JP" altLang="en-US"/>
              <a:t>スプリングセミナー</a:t>
            </a:r>
            <a:r>
              <a:rPr lang="en-US" altLang="ja-JP"/>
              <a:t>2008@</a:t>
            </a:r>
            <a:r>
              <a:rPr lang="ja-JP" altLang="en-US"/>
              <a:t>ソフトウェア工学講座</a:t>
            </a:r>
            <a:endParaRPr lang="en-US" altLang="ja-JP"/>
          </a:p>
        </p:txBody>
      </p:sp>
      <p:sp>
        <p:nvSpPr>
          <p:cNvPr id="102404" name="スライド番号プレースホルダ 5"/>
          <p:cNvSpPr>
            <a:spLocks noGrp="1"/>
          </p:cNvSpPr>
          <p:nvPr>
            <p:ph type="sldNum" sz="quarter" idx="12"/>
          </p:nvPr>
        </p:nvSpPr>
        <p:spPr>
          <a:noFill/>
        </p:spPr>
        <p:txBody>
          <a:bodyPr/>
          <a:lstStyle/>
          <a:p>
            <a:fld id="{05294E24-65E9-4290-8021-948A37F8217B}" type="slidenum">
              <a:rPr lang="en-US" altLang="ja-JP"/>
              <a:pPr/>
              <a:t>97</a:t>
            </a:fld>
            <a:endParaRPr lang="en-US" altLang="ja-JP"/>
          </a:p>
        </p:txBody>
      </p:sp>
      <p:sp>
        <p:nvSpPr>
          <p:cNvPr id="102405" name="Rectangle 4"/>
          <p:cNvSpPr>
            <a:spLocks noGrp="1" noChangeArrowheads="1"/>
          </p:cNvSpPr>
          <p:nvPr>
            <p:ph type="title"/>
          </p:nvPr>
        </p:nvSpPr>
        <p:spPr/>
        <p:txBody>
          <a:bodyPr/>
          <a:lstStyle/>
          <a:p>
            <a:pPr eaLnBrk="1" hangingPunct="1"/>
            <a:r>
              <a:rPr lang="ja-JP" altLang="en-US" smtClean="0"/>
              <a:t>追加情報</a:t>
            </a:r>
          </a:p>
        </p:txBody>
      </p:sp>
      <p:sp>
        <p:nvSpPr>
          <p:cNvPr id="102406" name="Rectangle 5"/>
          <p:cNvSpPr>
            <a:spLocks noGrp="1" noChangeArrowheads="1"/>
          </p:cNvSpPr>
          <p:nvPr>
            <p:ph type="body" idx="1"/>
          </p:nvPr>
        </p:nvSpPr>
        <p:spPr/>
        <p:txBody>
          <a:bodyPr/>
          <a:lstStyle/>
          <a:p>
            <a:pPr eaLnBrk="1" hangingPunct="1"/>
            <a:r>
              <a:rPr lang="ja-JP" altLang="en-US" smtClean="0"/>
              <a:t>紹介されていたツールなど</a:t>
            </a:r>
          </a:p>
          <a:p>
            <a:pPr lvl="1" eaLnBrk="1" hangingPunct="1"/>
            <a:r>
              <a:rPr lang="en-US" altLang="ja-JP" smtClean="0"/>
              <a:t>Web spiders</a:t>
            </a:r>
            <a:r>
              <a:rPr lang="ja-JP" altLang="en-US" smtClean="0"/>
              <a:t>：データ収集ツール</a:t>
            </a:r>
          </a:p>
          <a:p>
            <a:pPr lvl="2" eaLnBrk="1" hangingPunct="1"/>
            <a:r>
              <a:rPr lang="en-US" altLang="ja-JP" sz="1800" smtClean="0"/>
              <a:t>James Howison and Kevin Crowston. The perils and pitfalls of mining sourceforge. In Proc. of Workshop on Mining Software Repositories at the International Conference on Software Engineering ICSE, 2004.</a:t>
            </a:r>
          </a:p>
          <a:p>
            <a:pPr lvl="1" eaLnBrk="1" hangingPunct="1"/>
            <a:r>
              <a:rPr lang="en-US" altLang="ja-JP" smtClean="0"/>
              <a:t>FLOSSmole: </a:t>
            </a:r>
            <a:r>
              <a:rPr lang="ja-JP" altLang="en-US" smtClean="0"/>
              <a:t>オープンソースプロジェクトのデータを多数公開</a:t>
            </a:r>
          </a:p>
          <a:p>
            <a:pPr lvl="2" eaLnBrk="1" hangingPunct="1"/>
            <a:r>
              <a:rPr lang="en-US" altLang="ja-JP" sz="1800" smtClean="0">
                <a:hlinkClick r:id="rId3"/>
              </a:rPr>
              <a:t>http://ossmole.sourceforge.net/</a:t>
            </a:r>
            <a:endParaRPr lang="en-US" altLang="ja-JP" sz="1800" smtClean="0"/>
          </a:p>
          <a:p>
            <a:pPr eaLnBrk="1" hangingPunct="1"/>
            <a:endParaRPr lang="en-US" altLang="ja-JP" smtClean="0"/>
          </a:p>
          <a:p>
            <a:pPr eaLnBrk="1" hangingPunct="1"/>
            <a:r>
              <a:rPr lang="ja-JP" altLang="en-US" smtClean="0"/>
              <a:t>その他，参考文献など</a:t>
            </a:r>
          </a:p>
          <a:p>
            <a:pPr lvl="1" eaLnBrk="1" hangingPunct="1"/>
            <a:r>
              <a:rPr lang="ja-JP" altLang="en-US" smtClean="0"/>
              <a:t>筆者らの研究グループ</a:t>
            </a:r>
            <a:r>
              <a:rPr lang="en-US" altLang="ja-JP" smtClean="0"/>
              <a:t>HP</a:t>
            </a:r>
          </a:p>
          <a:p>
            <a:pPr lvl="2" eaLnBrk="1" hangingPunct="1"/>
            <a:r>
              <a:rPr lang="en-US" altLang="ja-JP" sz="1800" smtClean="0"/>
              <a:t>http://floss.syr.edu/</a:t>
            </a:r>
          </a:p>
          <a:p>
            <a:pPr lvl="1" eaLnBrk="1" hangingPunct="1"/>
            <a:r>
              <a:rPr lang="ja-JP" altLang="en-US" smtClean="0"/>
              <a:t>文献リスト</a:t>
            </a:r>
          </a:p>
          <a:p>
            <a:pPr lvl="2" eaLnBrk="1" hangingPunct="1"/>
            <a:r>
              <a:rPr lang="en-US" altLang="ja-JP" sz="1800" smtClean="0"/>
              <a:t>http://floss.syr.edu/publications/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5.7"/>
</p:tagLst>
</file>

<file path=ppt/tags/tag2.xml><?xml version="1.0" encoding="utf-8"?>
<p:tagLst xmlns:a="http://schemas.openxmlformats.org/drawingml/2006/main" xmlns:r="http://schemas.openxmlformats.org/officeDocument/2006/relationships" xmlns:p="http://schemas.openxmlformats.org/presentationml/2006/main">
  <p:tag name="TIMING" val="|22.9|14.2|9.2|12.8"/>
</p:tagLst>
</file>

<file path=ppt/tags/tag3.xml><?xml version="1.0" encoding="utf-8"?>
<p:tagLst xmlns:a="http://schemas.openxmlformats.org/drawingml/2006/main" xmlns:r="http://schemas.openxmlformats.org/officeDocument/2006/relationships" xmlns:p="http://schemas.openxmlformats.org/presentationml/2006/main">
  <p:tag name="TIMING" val="|69.9|21.4"/>
</p:tagLst>
</file>

<file path=ppt/tags/tag4.xml><?xml version="1.0" encoding="utf-8"?>
<p:tagLst xmlns:a="http://schemas.openxmlformats.org/drawingml/2006/main" xmlns:r="http://schemas.openxmlformats.org/officeDocument/2006/relationships" xmlns:p="http://schemas.openxmlformats.org/presentationml/2006/main">
  <p:tag name="TIMING" val="|53.8"/>
</p:tagLst>
</file>

<file path=ppt/tags/tag5.xml><?xml version="1.0" encoding="utf-8"?>
<p:tagLst xmlns:a="http://schemas.openxmlformats.org/drawingml/2006/main" xmlns:r="http://schemas.openxmlformats.org/officeDocument/2006/relationships" xmlns:p="http://schemas.openxmlformats.org/presentationml/2006/main">
  <p:tag name="TIMING" val="|0"/>
</p:tagLst>
</file>

<file path=ppt/tags/tag6.xml><?xml version="1.0" encoding="utf-8"?>
<p:tagLst xmlns:a="http://schemas.openxmlformats.org/drawingml/2006/main" xmlns:r="http://schemas.openxmlformats.org/officeDocument/2006/relationships" xmlns:p="http://schemas.openxmlformats.org/presentationml/2006/main">
  <p:tag name="TIMING" val="|0"/>
</p:tagLst>
</file>

<file path=ppt/tags/tag7.xml><?xml version="1.0" encoding="utf-8"?>
<p:tagLst xmlns:a="http://schemas.openxmlformats.org/drawingml/2006/main" xmlns:r="http://schemas.openxmlformats.org/officeDocument/2006/relationships" xmlns:p="http://schemas.openxmlformats.org/presentationml/2006/main">
  <p:tag name="TIMING" val="|0"/>
</p:tagLst>
</file>

<file path=ppt/tags/tag8.xml><?xml version="1.0" encoding="utf-8"?>
<p:tagLst xmlns:a="http://schemas.openxmlformats.org/drawingml/2006/main" xmlns:r="http://schemas.openxmlformats.org/officeDocument/2006/relationships" xmlns:p="http://schemas.openxmlformats.org/presentationml/2006/main">
  <p:tag name="TIMING" val="|0.3"/>
</p:tagLst>
</file>

<file path=ppt/tags/tag9.xml><?xml version="1.0" encoding="utf-8"?>
<p:tagLst xmlns:a="http://schemas.openxmlformats.org/drawingml/2006/main" xmlns:r="http://schemas.openxmlformats.org/officeDocument/2006/relationships" xmlns:p="http://schemas.openxmlformats.org/presentationml/2006/main">
  <p:tag name="TIMING" val="|0.8|0.5|0.4|0.4|0.8|1.5|2.2|31.1|7.2|1.2|2.5|7.7"/>
</p:tagLst>
</file>

<file path=ppt/theme/theme1.xml><?xml version="1.0" encoding="utf-8"?>
<a:theme xmlns:a="http://schemas.openxmlformats.org/drawingml/2006/main" name="s-cool15">
  <a:themeElements>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cool15">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 typeface="Wingdings" pitchFamily="2" charset="2"/>
          <a:buChar char="•"/>
          <a:tabLst/>
          <a:defRPr kumimoji="1" lang="ja-JP" altLang="en-US" sz="1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s-cool1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cool1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cool1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cool1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cool1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cool1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cool1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cool1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cool1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cool1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cool1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cool1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818</TotalTime>
  <Words>8671</Words>
  <Application>Microsoft PowerPoint</Application>
  <PresentationFormat>画面に合わせる (4:3)</PresentationFormat>
  <Paragraphs>1383</Paragraphs>
  <Slides>98</Slides>
  <Notes>97</Notes>
  <HiddenSlides>0</HiddenSlides>
  <MMClips>0</MMClips>
  <ScaleCrop>false</ScaleCrop>
  <HeadingPairs>
    <vt:vector size="8" baseType="variant">
      <vt:variant>
        <vt:lpstr>使用されているフォント</vt:lpstr>
      </vt:variant>
      <vt:variant>
        <vt:i4>5</vt:i4>
      </vt:variant>
      <vt:variant>
        <vt:lpstr>テーマ</vt:lpstr>
      </vt:variant>
      <vt:variant>
        <vt:i4>1</vt:i4>
      </vt:variant>
      <vt:variant>
        <vt:lpstr>埋め込まれた OLE サーバー</vt:lpstr>
      </vt:variant>
      <vt:variant>
        <vt:i4>1</vt:i4>
      </vt:variant>
      <vt:variant>
        <vt:lpstr>スライド タイトル</vt:lpstr>
      </vt:variant>
      <vt:variant>
        <vt:i4>98</vt:i4>
      </vt:variant>
    </vt:vector>
  </HeadingPairs>
  <TitlesOfParts>
    <vt:vector size="105" baseType="lpstr">
      <vt:lpstr>Arial</vt:lpstr>
      <vt:lpstr>ＭＳ Ｐゴシック</vt:lpstr>
      <vt:lpstr>Wingdings</vt:lpstr>
      <vt:lpstr>ＭＳ Ｐ明朝</vt:lpstr>
      <vt:lpstr>Times New Roman</vt:lpstr>
      <vt:lpstr>s-cool15</vt:lpstr>
      <vt:lpstr>Microsoft 数式 3.0</vt:lpstr>
      <vt:lpstr>ソーシャルネットワークに基づくWebコミュニティの分析</vt:lpstr>
      <vt:lpstr>スケジュール</vt:lpstr>
      <vt:lpstr>ソーシャルネットワーク分析（SNA: Social Network Analysis）</vt:lpstr>
      <vt:lpstr>「ネットワーク」の定義と意義</vt:lpstr>
      <vt:lpstr>SNAの発展</vt:lpstr>
      <vt:lpstr>SNAに用いられる指標（代表例）</vt:lpstr>
      <vt:lpstr>中心性分析</vt:lpstr>
      <vt:lpstr>次数中心性（Degree Centrality）</vt:lpstr>
      <vt:lpstr>次数中心性（Degree Centrality）</vt:lpstr>
      <vt:lpstr>近接性（Closenness Centrality）</vt:lpstr>
      <vt:lpstr>近接性（Closenness Centrality）</vt:lpstr>
      <vt:lpstr>媒介性（Betweennes Centrality）</vt:lpstr>
      <vt:lpstr>参考文献</vt:lpstr>
      <vt:lpstr>OSSコミュニティにおける 共同作業プロセス理解のための中心性分析</vt:lpstr>
      <vt:lpstr>背景</vt:lpstr>
      <vt:lpstr>先行研究</vt:lpstr>
      <vt:lpstr>課題</vt:lpstr>
      <vt:lpstr>研究の目的とアプローチ</vt:lpstr>
      <vt:lpstr>OSSコミュニティによるソフトウェア開発の特徴</vt:lpstr>
      <vt:lpstr>OSS開発の成功要因に関する仮説：仮説1</vt:lpstr>
      <vt:lpstr>OSS開発の成功要因に関する仮説：仮説2</vt:lpstr>
      <vt:lpstr>OSS開発の成功要因に関する仮説：仮説3</vt:lpstr>
      <vt:lpstr>研究の目的とアプローチ</vt:lpstr>
      <vt:lpstr>中心性に基づくコミュニケーション構造の分析</vt:lpstr>
      <vt:lpstr>ケーススタディ</vt:lpstr>
      <vt:lpstr>結果：参加者数とメッセージ数の推移</vt:lpstr>
      <vt:lpstr>結果：中心性の平均値の推移</vt:lpstr>
      <vt:lpstr>仮説の確認（仮説1）</vt:lpstr>
      <vt:lpstr>仮説の確認（仮説1）</vt:lpstr>
      <vt:lpstr>仮説の確認（仮説1）</vt:lpstr>
      <vt:lpstr>仮説の確認（仮説1）</vt:lpstr>
      <vt:lpstr>仮説の確認（仮説2）</vt:lpstr>
      <vt:lpstr>仮説の確認（仮説2）</vt:lpstr>
      <vt:lpstr>仮説の確認（仮説2）</vt:lpstr>
      <vt:lpstr>仮説の確認（仮説3）</vt:lpstr>
      <vt:lpstr>結果：参加者数とメッセージ数の推移</vt:lpstr>
      <vt:lpstr>結果：中心性の平均値の推移</vt:lpstr>
      <vt:lpstr>仮説の確認（仮説3）</vt:lpstr>
      <vt:lpstr>考察：コーディネータの媒介中心性（1）</vt:lpstr>
      <vt:lpstr>考察：コーディネータの媒介中心性（2）</vt:lpstr>
      <vt:lpstr>考察：コーディネータの媒介中心性（3）</vt:lpstr>
      <vt:lpstr>考察：中心性分析の妥当性</vt:lpstr>
      <vt:lpstr>まとめ</vt:lpstr>
      <vt:lpstr>今後の課題</vt:lpstr>
      <vt:lpstr>OSSコミュニティにおける 共同作業プロセス理解のための中心性分析</vt:lpstr>
      <vt:lpstr>背景</vt:lpstr>
      <vt:lpstr>先行研究</vt:lpstr>
      <vt:lpstr>先行研究の課題</vt:lpstr>
      <vt:lpstr>コーディネータ</vt:lpstr>
      <vt:lpstr>目的とアプローチ</vt:lpstr>
      <vt:lpstr>STEP1：コミュニケーションデータの収集</vt:lpstr>
      <vt:lpstr>STEP2：コーディネータの抽出</vt:lpstr>
      <vt:lpstr>STEP3：参加者数に基づく分析（統計量）</vt:lpstr>
      <vt:lpstr>ケーススタディ</vt:lpstr>
      <vt:lpstr>分析期間</vt:lpstr>
      <vt:lpstr>分析結果</vt:lpstr>
      <vt:lpstr>分析結果（前期）</vt:lpstr>
      <vt:lpstr>考察（前期）</vt:lpstr>
      <vt:lpstr>分析結果（中期）</vt:lpstr>
      <vt:lpstr>考察（中期）</vt:lpstr>
      <vt:lpstr>分析結果（後期）</vt:lpstr>
      <vt:lpstr>考察（後期）</vt:lpstr>
      <vt:lpstr>分析結果のまとめ</vt:lpstr>
      <vt:lpstr>まとめ</vt:lpstr>
      <vt:lpstr>今後の課題</vt:lpstr>
      <vt:lpstr>スライド 65</vt:lpstr>
      <vt:lpstr>中心性分析に基づく研究事例</vt:lpstr>
      <vt:lpstr>In Proceedings of the 2006 20th anniversary conference on Computer supported cooperative work, pp. 363-372, Banff, Alberta, Canada, 2006  Actor centrality correlates to project based coordination </vt:lpstr>
      <vt:lpstr>INTRODUCTION</vt:lpstr>
      <vt:lpstr>NETWORK CENTRALITY</vt:lpstr>
      <vt:lpstr>CENTRALITY AND COORDINATION</vt:lpstr>
      <vt:lpstr>CONTEXT OF THE STUDY</vt:lpstr>
      <vt:lpstr>DESIGN OF THE STUDY:ケーススタディの手順</vt:lpstr>
      <vt:lpstr>DESIGN OF THE STUDY: 1. coordination key phrase の分類 (1)</vt:lpstr>
      <vt:lpstr>DESIGN OF THE STUDY: 1. coordination key phrase の分類 (2)</vt:lpstr>
      <vt:lpstr>DESIGN OF THE STUDY: 1. coordination key phrase の分類 (2)</vt:lpstr>
      <vt:lpstr>DESIGN OF THE STUDY: 2. coordination score の計算</vt:lpstr>
      <vt:lpstr>DESIGN OF THE STUDY: 3. 中心性を用いた social network メトリクスの構築</vt:lpstr>
      <vt:lpstr>DESIGN OF THE STUDY: 4. network メトリクスと coordination score との関連</vt:lpstr>
      <vt:lpstr>RESULTS (1)</vt:lpstr>
      <vt:lpstr>RESULTS (2)</vt:lpstr>
      <vt:lpstr>RESULTS (3)</vt:lpstr>
      <vt:lpstr>RESULTS (4)</vt:lpstr>
      <vt:lpstr>DISCUSSION</vt:lpstr>
      <vt:lpstr>In Proceedings of the IFIP 2nd International Conference on Open Source Software, Lake Como, Italy.  Social dynamics of free and open source team communications</vt:lpstr>
      <vt:lpstr>Introduction and Literature Review (1)</vt:lpstr>
      <vt:lpstr>Introduction and Literature Review (2)</vt:lpstr>
      <vt:lpstr>Data and Method</vt:lpstr>
      <vt:lpstr>Findings: Centralization (1)</vt:lpstr>
      <vt:lpstr>Findings: Centralization (2)</vt:lpstr>
      <vt:lpstr>Findings: Centralization (3)</vt:lpstr>
      <vt:lpstr>Findings: Changes in central members (1)</vt:lpstr>
      <vt:lpstr>Findings: Changes in central members (2)</vt:lpstr>
      <vt:lpstr>Findings: Changes in central members (3)</vt:lpstr>
      <vt:lpstr>Findings: Transient Peripheries</vt:lpstr>
      <vt:lpstr>Discussion</vt:lpstr>
      <vt:lpstr>Conclusion</vt:lpstr>
      <vt:lpstr>追加情報</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0</dc:title>
  <dc:creator>長命洋史</dc:creator>
  <cp:lastModifiedBy>Masao Ohira</cp:lastModifiedBy>
  <cp:revision>82</cp:revision>
  <dcterms:created xsi:type="dcterms:W3CDTF">2006-08-02T08:31:51Z</dcterms:created>
  <dcterms:modified xsi:type="dcterms:W3CDTF">2009-03-10T03:53:20Z</dcterms:modified>
</cp:coreProperties>
</file>